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9" r:id="rId3"/>
    <p:sldMasterId id="2147483712" r:id="rId4"/>
  </p:sldMasterIdLst>
  <p:notesMasterIdLst>
    <p:notesMasterId r:id="rId28"/>
  </p:notesMasterIdLst>
  <p:handoutMasterIdLst>
    <p:handoutMasterId r:id="rId29"/>
  </p:handoutMasterIdLst>
  <p:sldIdLst>
    <p:sldId id="256" r:id="rId5"/>
    <p:sldId id="267" r:id="rId6"/>
    <p:sldId id="265" r:id="rId7"/>
    <p:sldId id="266" r:id="rId8"/>
    <p:sldId id="277" r:id="rId9"/>
    <p:sldId id="279" r:id="rId10"/>
    <p:sldId id="274" r:id="rId11"/>
    <p:sldId id="281" r:id="rId12"/>
    <p:sldId id="283" r:id="rId13"/>
    <p:sldId id="282" r:id="rId14"/>
    <p:sldId id="296" r:id="rId15"/>
    <p:sldId id="286" r:id="rId16"/>
    <p:sldId id="287" r:id="rId17"/>
    <p:sldId id="288" r:id="rId18"/>
    <p:sldId id="297" r:id="rId19"/>
    <p:sldId id="290" r:id="rId20"/>
    <p:sldId id="291" r:id="rId21"/>
    <p:sldId id="292" r:id="rId22"/>
    <p:sldId id="293" r:id="rId23"/>
    <p:sldId id="294" r:id="rId24"/>
    <p:sldId id="298" r:id="rId25"/>
    <p:sldId id="263" r:id="rId26"/>
    <p:sldId id="260" r:id="rId27"/>
  </p:sldIdLst>
  <p:sldSz cx="9144000" cy="6858000" type="screen4x3"/>
  <p:notesSz cx="9926638"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napToGrid="0">
      <p:cViewPr varScale="1">
        <p:scale>
          <a:sx n="85" d="100"/>
          <a:sy n="85" d="100"/>
        </p:scale>
        <p:origin x="64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9072A775-BEDC-4246-923F-C2FC81EB2393}" type="datetimeFigureOut">
              <a:rPr kumimoji="1" lang="ja-JP" altLang="en-US" smtClean="0"/>
              <a:t>2016/3/2</a:t>
            </a:fld>
            <a:endParaRPr kumimoji="1" lang="ja-JP" altLang="en-US"/>
          </a:p>
        </p:txBody>
      </p:sp>
      <p:sp>
        <p:nvSpPr>
          <p:cNvPr id="4" name="フッター プレースホルダー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F68333A2-66AA-433A-A164-53735B1F9439}" type="slidenum">
              <a:rPr kumimoji="1" lang="ja-JP" altLang="en-US" smtClean="0"/>
              <a:t>‹#›</a:t>
            </a:fld>
            <a:endParaRPr kumimoji="1" lang="ja-JP" altLang="en-US"/>
          </a:p>
        </p:txBody>
      </p:sp>
    </p:spTree>
    <p:extLst>
      <p:ext uri="{BB962C8B-B14F-4D97-AF65-F5344CB8AC3E}">
        <p14:creationId xmlns:p14="http://schemas.microsoft.com/office/powerpoint/2010/main" val="910573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DDA4D401-7C92-4C53-A229-7FA477DE90DF}" type="datetimeFigureOut">
              <a:rPr kumimoji="1" lang="ja-JP" altLang="en-US" smtClean="0"/>
              <a:t>2016/3/2</a:t>
            </a:fld>
            <a:endParaRPr kumimoji="1" lang="ja-JP" altLang="en-US"/>
          </a:p>
        </p:txBody>
      </p:sp>
      <p:sp>
        <p:nvSpPr>
          <p:cNvPr id="4" name="スライド イメージ プレースホルダー 3"/>
          <p:cNvSpPr>
            <a:spLocks noGrp="1" noRot="1" noChangeAspect="1"/>
          </p:cNvSpPr>
          <p:nvPr>
            <p:ph type="sldImg" idx="2"/>
          </p:nvPr>
        </p:nvSpPr>
        <p:spPr>
          <a:xfrm>
            <a:off x="3433763" y="849313"/>
            <a:ext cx="3059112" cy="22939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A43088CC-48BD-4309-9ACB-CF433598C1BE}" type="slidenum">
              <a:rPr kumimoji="1" lang="ja-JP" altLang="en-US" smtClean="0"/>
              <a:t>‹#›</a:t>
            </a:fld>
            <a:endParaRPr kumimoji="1" lang="ja-JP" altLang="en-US"/>
          </a:p>
        </p:txBody>
      </p:sp>
    </p:spTree>
    <p:extLst>
      <p:ext uri="{BB962C8B-B14F-4D97-AF65-F5344CB8AC3E}">
        <p14:creationId xmlns:p14="http://schemas.microsoft.com/office/powerpoint/2010/main" val="25741904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C9A6F09-69E2-48B0-B394-59789FE23F59}" type="datetimeFigureOut">
              <a:rPr kumimoji="1" lang="ja-JP" altLang="en-US" smtClean="0"/>
              <a:t>2016/3/2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26707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C9A6F09-69E2-48B0-B394-59789FE23F59}" type="datetimeFigureOut">
              <a:rPr kumimoji="1" lang="ja-JP" altLang="en-US" smtClean="0"/>
              <a:t>2016/3/2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611000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C9A6F09-69E2-48B0-B394-59789FE23F59}" type="datetimeFigureOut">
              <a:rPr kumimoji="1" lang="ja-JP" altLang="en-US" smtClean="0"/>
              <a:t>2016/3/2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408992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634082"/>
          </a:xfrm>
        </p:spPr>
        <p:txBody>
          <a:bodyPr/>
          <a:lstStyle>
            <a:lvl1pPr>
              <a:defRPr/>
            </a:lvl1pPr>
          </a:lstStyle>
          <a:p>
            <a:r>
              <a:rPr kumimoji="1" lang="ja-JP" altLang="en-US" dirty="0" smtClean="0"/>
              <a:t>マスタ タイトルの書式設定</a:t>
            </a:r>
            <a:endParaRPr kumimoji="1" lang="ja-JP" altLang="en-US" dirty="0"/>
          </a:p>
        </p:txBody>
      </p:sp>
      <p:sp>
        <p:nvSpPr>
          <p:cNvPr id="7" name="日付プレースホルダ 6"/>
          <p:cNvSpPr>
            <a:spLocks noGrp="1"/>
          </p:cNvSpPr>
          <p:nvPr>
            <p:ph type="dt" sz="half" idx="10"/>
          </p:nvPr>
        </p:nvSpPr>
        <p:spPr>
          <a:xfrm>
            <a:off x="457200" y="6448251"/>
            <a:ext cx="2133600" cy="365125"/>
          </a:xfrm>
        </p:spPr>
        <p:txBody>
          <a:bodyPr/>
          <a:lstStyle/>
          <a:p>
            <a:endParaRPr kumimoji="1" lang="ja-JP" altLang="en-US" dirty="0"/>
          </a:p>
        </p:txBody>
      </p:sp>
      <p:sp>
        <p:nvSpPr>
          <p:cNvPr id="8" name="フッター プレースホルダ 7"/>
          <p:cNvSpPr>
            <a:spLocks noGrp="1"/>
          </p:cNvSpPr>
          <p:nvPr>
            <p:ph type="ftr" sz="quarter" idx="11"/>
          </p:nvPr>
        </p:nvSpPr>
        <p:spPr/>
        <p:txBody>
          <a:bodyPr/>
          <a:lstStyle/>
          <a:p>
            <a:endParaRPr kumimoji="1" lang="ja-JP" altLang="en-US" dirty="0"/>
          </a:p>
        </p:txBody>
      </p:sp>
      <p:sp>
        <p:nvSpPr>
          <p:cNvPr id="9" name="スライド番号プレースホルダ 8"/>
          <p:cNvSpPr>
            <a:spLocks noGrp="1"/>
          </p:cNvSpPr>
          <p:nvPr>
            <p:ph type="sldNum" sz="quarter" idx="12"/>
          </p:nvPr>
        </p:nvSpPr>
        <p:spPr/>
        <p:txBody>
          <a:bodyPr/>
          <a:lstStyle/>
          <a:p>
            <a:fld id="{00A42426-9DB7-4C37-8022-AFC50F1C40CB}" type="slidenum">
              <a:rPr kumimoji="1" lang="ja-JP" altLang="en-US" smtClean="0"/>
              <a:pPr/>
              <a:t>‹#›</a:t>
            </a:fld>
            <a:endParaRPr kumimoji="1" lang="ja-JP" altLang="en-US" dirty="0"/>
          </a:p>
        </p:txBody>
      </p:sp>
      <p:sp>
        <p:nvSpPr>
          <p:cNvPr id="11" name="コンテンツ プレースホルダ 3"/>
          <p:cNvSpPr>
            <a:spLocks noGrp="1"/>
          </p:cNvSpPr>
          <p:nvPr>
            <p:ph sz="half" idx="14"/>
          </p:nvPr>
        </p:nvSpPr>
        <p:spPr>
          <a:xfrm>
            <a:off x="467544" y="980728"/>
            <a:ext cx="8208912" cy="56166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4" name="日付プレースホルダ 6"/>
          <p:cNvSpPr txBox="1">
            <a:spLocks/>
          </p:cNvSpPr>
          <p:nvPr userDrawn="1"/>
        </p:nvSpPr>
        <p:spPr>
          <a:xfrm>
            <a:off x="4651748" y="6448251"/>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fld id="{946261A9-2B25-457A-8510-8B891357507A}" type="datetimeFigureOut">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2016/3/2</a:t>
            </a:fld>
            <a:endParaRPr kumimoji="1" lang="ja-JP" altLang="en-US"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423795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7373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48654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02137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06876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73495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619255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726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C9A6F09-69E2-48B0-B394-59789FE23F59}" type="datetimeFigureOut">
              <a:rPr kumimoji="1" lang="ja-JP" altLang="en-US" smtClean="0"/>
              <a:t>2016/3/2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2331577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605347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dirty="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03962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236056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7705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634082"/>
          </a:xfrm>
        </p:spPr>
        <p:txBody>
          <a:bodyPr/>
          <a:lstStyle>
            <a:lvl1pPr>
              <a:defRPr/>
            </a:lvl1pPr>
          </a:lstStyle>
          <a:p>
            <a:r>
              <a:rPr kumimoji="1" lang="ja-JP" altLang="en-US" dirty="0" smtClean="0"/>
              <a:t>マスタ タイトルの書式設定</a:t>
            </a:r>
            <a:endParaRPr kumimoji="1" lang="ja-JP" altLang="en-US" dirty="0"/>
          </a:p>
        </p:txBody>
      </p:sp>
      <p:sp>
        <p:nvSpPr>
          <p:cNvPr id="7" name="日付プレースホルダ 6"/>
          <p:cNvSpPr>
            <a:spLocks noGrp="1"/>
          </p:cNvSpPr>
          <p:nvPr>
            <p:ph type="dt" sz="half" idx="10"/>
          </p:nvPr>
        </p:nvSpPr>
        <p:spPr>
          <a:xfrm>
            <a:off x="457200" y="6448251"/>
            <a:ext cx="2133600" cy="365125"/>
          </a:xfrm>
        </p:spPr>
        <p:txBody>
          <a:bodyPr/>
          <a:lstStyle/>
          <a:p>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00A42426-9DB7-4C37-8022-AFC50F1C40CB}"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コンテンツ プレースホルダ 3"/>
          <p:cNvSpPr>
            <a:spLocks noGrp="1"/>
          </p:cNvSpPr>
          <p:nvPr>
            <p:ph sz="half" idx="14"/>
          </p:nvPr>
        </p:nvSpPr>
        <p:spPr>
          <a:xfrm>
            <a:off x="467544" y="980728"/>
            <a:ext cx="8208912" cy="56166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4" name="日付プレースホルダ 6"/>
          <p:cNvSpPr txBox="1">
            <a:spLocks/>
          </p:cNvSpPr>
          <p:nvPr userDrawn="1"/>
        </p:nvSpPr>
        <p:spPr>
          <a:xfrm>
            <a:off x="4651748" y="6448251"/>
            <a:ext cx="2133600" cy="365125"/>
          </a:xfrm>
          <a:prstGeom prst="rect">
            <a:avLst/>
          </a:prstGeom>
        </p:spPr>
        <p:txBody>
          <a:bodyPr vert="horz" lIns="91440" tIns="45720" rIns="91440" bIns="45720" rtlCol="0" anchor="ctr"/>
          <a:lstStyle/>
          <a:p>
            <a:pPr>
              <a:defRPr/>
            </a:pPr>
            <a:fld id="{946261A9-2B25-457A-8510-8B891357507A}" type="datetimeFigureOut">
              <a:rPr lang="ja-JP" altLang="en-US" sz="1200" smtClean="0">
                <a:solidFill>
                  <a:prstClr val="black">
                    <a:tint val="75000"/>
                  </a:prstClr>
                </a:solidFill>
              </a:rPr>
              <a:pPr>
                <a:defRPr/>
              </a:pPr>
              <a:t>2016/3/2</a:t>
            </a:fld>
            <a:endParaRPr lang="ja-JP" altLang="en-US" sz="1200" dirty="0" smtClean="0">
              <a:solidFill>
                <a:prstClr val="black">
                  <a:tint val="75000"/>
                </a:prstClr>
              </a:solidFill>
            </a:endParaRPr>
          </a:p>
        </p:txBody>
      </p:sp>
    </p:spTree>
    <p:extLst>
      <p:ext uri="{BB962C8B-B14F-4D97-AF65-F5344CB8AC3E}">
        <p14:creationId xmlns:p14="http://schemas.microsoft.com/office/powerpoint/2010/main" val="1044464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50966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36429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81335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4505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1401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C9A6F09-69E2-48B0-B394-59789FE23F59}" type="datetimeFigureOut">
              <a:rPr kumimoji="1" lang="ja-JP" altLang="en-US" smtClean="0"/>
              <a:t>2016/3/2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2975074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861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78414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31308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84868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52857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14273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634082"/>
          </a:xfrm>
        </p:spPr>
        <p:txBody>
          <a:bodyPr/>
          <a:lstStyle>
            <a:lvl1pPr>
              <a:defRPr/>
            </a:lvl1pPr>
          </a:lstStyle>
          <a:p>
            <a:r>
              <a:rPr kumimoji="1" lang="ja-JP" altLang="en-US" dirty="0" smtClean="0"/>
              <a:t>マスタ タイトルの書式設定</a:t>
            </a:r>
            <a:endParaRPr kumimoji="1" lang="ja-JP" altLang="en-US" dirty="0"/>
          </a:p>
        </p:txBody>
      </p:sp>
      <p:sp>
        <p:nvSpPr>
          <p:cNvPr id="7" name="日付プレースホルダ 6"/>
          <p:cNvSpPr>
            <a:spLocks noGrp="1"/>
          </p:cNvSpPr>
          <p:nvPr>
            <p:ph type="dt" sz="half" idx="10"/>
          </p:nvPr>
        </p:nvSpPr>
        <p:spPr>
          <a:xfrm>
            <a:off x="457200" y="6448251"/>
            <a:ext cx="2133600" cy="365125"/>
          </a:xfrm>
        </p:spPr>
        <p:txBody>
          <a:bodyPr/>
          <a:lstStyle/>
          <a:p>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00A42426-9DB7-4C37-8022-AFC50F1C40CB}" type="slidenum">
              <a:rPr lang="ja-JP" altLang="en-US" smtClean="0">
                <a:solidFill>
                  <a:prstClr val="black">
                    <a:tint val="75000"/>
                  </a:prstClr>
                </a:solidFill>
              </a:rPr>
              <a:pPr/>
              <a:t>‹#›</a:t>
            </a:fld>
            <a:endParaRPr lang="ja-JP" altLang="en-US">
              <a:solidFill>
                <a:prstClr val="black">
                  <a:tint val="75000"/>
                </a:prstClr>
              </a:solidFill>
            </a:endParaRPr>
          </a:p>
        </p:txBody>
      </p:sp>
      <p:sp>
        <p:nvSpPr>
          <p:cNvPr id="11" name="コンテンツ プレースホルダ 3"/>
          <p:cNvSpPr>
            <a:spLocks noGrp="1"/>
          </p:cNvSpPr>
          <p:nvPr>
            <p:ph sz="half" idx="14"/>
          </p:nvPr>
        </p:nvSpPr>
        <p:spPr>
          <a:xfrm>
            <a:off x="467544" y="980728"/>
            <a:ext cx="8208912" cy="56166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4" name="日付プレースホルダ 6"/>
          <p:cNvSpPr txBox="1">
            <a:spLocks/>
          </p:cNvSpPr>
          <p:nvPr userDrawn="1"/>
        </p:nvSpPr>
        <p:spPr>
          <a:xfrm>
            <a:off x="4651748" y="6448251"/>
            <a:ext cx="2133600" cy="365125"/>
          </a:xfrm>
          <a:prstGeom prst="rect">
            <a:avLst/>
          </a:prstGeom>
        </p:spPr>
        <p:txBody>
          <a:bodyPr vert="horz" lIns="91440" tIns="45720" rIns="91440" bIns="45720" rtlCol="0" anchor="ctr"/>
          <a:lstStyle/>
          <a:p>
            <a:pPr>
              <a:defRPr/>
            </a:pPr>
            <a:fld id="{946261A9-2B25-457A-8510-8B891357507A}" type="datetimeFigureOut">
              <a:rPr lang="ja-JP" altLang="en-US" sz="1200" smtClean="0">
                <a:solidFill>
                  <a:prstClr val="black">
                    <a:tint val="75000"/>
                  </a:prstClr>
                </a:solidFill>
              </a:rPr>
              <a:pPr>
                <a:defRPr/>
              </a:pPr>
              <a:t>2016/3/2</a:t>
            </a:fld>
            <a:endParaRPr lang="ja-JP" altLang="en-US" sz="1200" smtClean="0">
              <a:solidFill>
                <a:prstClr val="black">
                  <a:tint val="75000"/>
                </a:prstClr>
              </a:solidFill>
            </a:endParaRPr>
          </a:p>
        </p:txBody>
      </p:sp>
    </p:spTree>
    <p:extLst>
      <p:ext uri="{BB962C8B-B14F-4D97-AF65-F5344CB8AC3E}">
        <p14:creationId xmlns:p14="http://schemas.microsoft.com/office/powerpoint/2010/main" val="4147568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11399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462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7877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1C9A6F09-69E2-48B0-B394-59789FE23F59}" type="datetimeFigureOut">
              <a:rPr kumimoji="1" lang="ja-JP" altLang="en-US" smtClean="0"/>
              <a:t>2016/3/2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3401909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3151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82514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64305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70766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77515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82546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73936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1294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634082"/>
          </a:xfrm>
        </p:spPr>
        <p:txBody>
          <a:bodyPr/>
          <a:lstStyle>
            <a:lvl1pPr>
              <a:defRPr/>
            </a:lvl1pPr>
          </a:lstStyle>
          <a:p>
            <a:r>
              <a:rPr kumimoji="1" lang="ja-JP" altLang="en-US" dirty="0" smtClean="0"/>
              <a:t>マスタ タイトルの書式設定</a:t>
            </a:r>
            <a:endParaRPr kumimoji="1" lang="ja-JP" altLang="en-US" dirty="0"/>
          </a:p>
        </p:txBody>
      </p:sp>
      <p:sp>
        <p:nvSpPr>
          <p:cNvPr id="7" name="日付プレースホルダ 6"/>
          <p:cNvSpPr>
            <a:spLocks noGrp="1"/>
          </p:cNvSpPr>
          <p:nvPr>
            <p:ph type="dt" sz="half" idx="10"/>
          </p:nvPr>
        </p:nvSpPr>
        <p:spPr>
          <a:xfrm>
            <a:off x="457200" y="6448251"/>
            <a:ext cx="2133600" cy="365125"/>
          </a:xfrm>
        </p:spPr>
        <p:txBody>
          <a:bodyPr/>
          <a:lstStyle/>
          <a:p>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00A42426-9DB7-4C37-8022-AFC50F1C40CB}" type="slidenum">
              <a:rPr lang="ja-JP" altLang="en-US" smtClean="0">
                <a:solidFill>
                  <a:prstClr val="black">
                    <a:tint val="75000"/>
                  </a:prstClr>
                </a:solidFill>
              </a:rPr>
              <a:pPr/>
              <a:t>‹#›</a:t>
            </a:fld>
            <a:endParaRPr lang="ja-JP" altLang="en-US">
              <a:solidFill>
                <a:prstClr val="black">
                  <a:tint val="75000"/>
                </a:prstClr>
              </a:solidFill>
            </a:endParaRPr>
          </a:p>
        </p:txBody>
      </p:sp>
      <p:sp>
        <p:nvSpPr>
          <p:cNvPr id="11" name="コンテンツ プレースホルダ 3"/>
          <p:cNvSpPr>
            <a:spLocks noGrp="1"/>
          </p:cNvSpPr>
          <p:nvPr>
            <p:ph sz="half" idx="14"/>
          </p:nvPr>
        </p:nvSpPr>
        <p:spPr>
          <a:xfrm>
            <a:off x="467544" y="980728"/>
            <a:ext cx="8208912" cy="56166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4" name="日付プレースホルダ 6"/>
          <p:cNvSpPr txBox="1">
            <a:spLocks/>
          </p:cNvSpPr>
          <p:nvPr userDrawn="1"/>
        </p:nvSpPr>
        <p:spPr>
          <a:xfrm>
            <a:off x="4651748" y="6448251"/>
            <a:ext cx="2133600" cy="365125"/>
          </a:xfrm>
          <a:prstGeom prst="rect">
            <a:avLst/>
          </a:prstGeom>
        </p:spPr>
        <p:txBody>
          <a:bodyPr vert="horz" lIns="91440" tIns="45720" rIns="91440" bIns="45720" rtlCol="0" anchor="ctr"/>
          <a:lstStyle/>
          <a:p>
            <a:pPr>
              <a:defRPr/>
            </a:pPr>
            <a:fld id="{946261A9-2B25-457A-8510-8B891357507A}" type="datetimeFigureOut">
              <a:rPr lang="ja-JP" altLang="en-US" sz="1200" smtClean="0">
                <a:solidFill>
                  <a:prstClr val="black">
                    <a:tint val="75000"/>
                  </a:prstClr>
                </a:solidFill>
              </a:rPr>
              <a:pPr>
                <a:defRPr/>
              </a:pPr>
              <a:t>2016/3/2</a:t>
            </a:fld>
            <a:endParaRPr lang="ja-JP" altLang="en-US" sz="1200" smtClean="0">
              <a:solidFill>
                <a:prstClr val="black">
                  <a:tint val="75000"/>
                </a:prstClr>
              </a:solidFill>
            </a:endParaRPr>
          </a:p>
        </p:txBody>
      </p:sp>
    </p:spTree>
    <p:extLst>
      <p:ext uri="{BB962C8B-B14F-4D97-AF65-F5344CB8AC3E}">
        <p14:creationId xmlns:p14="http://schemas.microsoft.com/office/powerpoint/2010/main" val="2296541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1C9A6F09-69E2-48B0-B394-59789FE23F59}" type="datetimeFigureOut">
              <a:rPr kumimoji="1" lang="ja-JP" altLang="en-US" smtClean="0"/>
              <a:t>2016/3/2</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227132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C9A6F09-69E2-48B0-B394-59789FE23F59}" type="datetimeFigureOut">
              <a:rPr kumimoji="1" lang="ja-JP" altLang="en-US" smtClean="0"/>
              <a:t>2016/3/2</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3982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A6F09-69E2-48B0-B394-59789FE23F59}" type="datetimeFigureOut">
              <a:rPr kumimoji="1" lang="ja-JP" altLang="en-US" smtClean="0"/>
              <a:t>2016/3/2</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305507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C9A6F09-69E2-48B0-B394-59789FE23F59}" type="datetimeFigureOut">
              <a:rPr kumimoji="1" lang="ja-JP" altLang="en-US" smtClean="0"/>
              <a:t>2016/3/2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2331857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C9A6F09-69E2-48B0-B394-59789FE23F59}" type="datetimeFigureOut">
              <a:rPr kumimoji="1" lang="ja-JP" altLang="en-US" smtClean="0"/>
              <a:t>2016/3/2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62093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A6F09-69E2-48B0-B394-59789FE23F59}" type="datetimeFigureOut">
              <a:rPr kumimoji="1" lang="ja-JP" altLang="en-US" smtClean="0"/>
              <a:t>2016/3/2</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802C0-EF8C-451F-A1ED-AC62A3DA61CF}" type="slidenum">
              <a:rPr kumimoji="1" lang="ja-JP" altLang="en-US" smtClean="0"/>
              <a:t>‹#›</a:t>
            </a:fld>
            <a:endParaRPr kumimoji="1" lang="ja-JP" altLang="en-US" dirty="0"/>
          </a:p>
        </p:txBody>
      </p:sp>
    </p:spTree>
    <p:extLst>
      <p:ext uri="{BB962C8B-B14F-4D97-AF65-F5344CB8AC3E}">
        <p14:creationId xmlns:p14="http://schemas.microsoft.com/office/powerpoint/2010/main" val="3284685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5B4580-1FCB-4A33-A7BD-1578DF31A3E0}" type="datetimeFigureOut">
              <a:rPr lang="ja-JP" altLang="en-US" smtClean="0">
                <a:solidFill>
                  <a:prstClr val="black">
                    <a:tint val="75000"/>
                  </a:prstClr>
                </a:solidFill>
              </a:rPr>
              <a:pPr/>
              <a:t>2016/3/2</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9FB3FE3-6FFD-4244-A8C6-F39CF0AC554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45030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281491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F04C30-3897-44E6-8C31-2E370161CFB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016634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gi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36.xml"/><Relationship Id="rId5" Type="http://schemas.openxmlformats.org/officeDocument/2006/relationships/image" Target="../media/image31.png"/><Relationship Id="rId4" Type="http://schemas.openxmlformats.org/officeDocument/2006/relationships/image" Target="../media/image30.gi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36.xml"/><Relationship Id="rId5" Type="http://schemas.openxmlformats.org/officeDocument/2006/relationships/image" Target="../media/image31.png"/><Relationship Id="rId4" Type="http://schemas.openxmlformats.org/officeDocument/2006/relationships/image" Target="../media/image30.gif"/></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33363"/>
            <a:ext cx="7772400" cy="2387600"/>
          </a:xfrm>
        </p:spPr>
        <p:txBody>
          <a:bodyPr>
            <a:normAutofit/>
          </a:bodyPr>
          <a:lstStyle/>
          <a:p>
            <a:r>
              <a:rPr kumimoji="1" lang="ja-JP" altLang="en-US" sz="4000" dirty="0" smtClean="0"/>
              <a:t>原子核乾板を用いた</a:t>
            </a:r>
            <a:r>
              <a:rPr kumimoji="1" lang="en-US" altLang="ja-JP" sz="4000" dirty="0" smtClean="0"/>
              <a:t/>
            </a:r>
            <a:br>
              <a:rPr kumimoji="1" lang="en-US" altLang="ja-JP" sz="4000" dirty="0" smtClean="0"/>
            </a:br>
            <a:r>
              <a:rPr kumimoji="1" lang="ja-JP" altLang="en-US" sz="4000" dirty="0" smtClean="0"/>
              <a:t>暗黒物質方向探索実験</a:t>
            </a:r>
            <a:endParaRPr kumimoji="1" lang="ja-JP" altLang="en-US" sz="4000" dirty="0"/>
          </a:p>
        </p:txBody>
      </p:sp>
      <p:sp>
        <p:nvSpPr>
          <p:cNvPr id="3" name="サブタイトル 2"/>
          <p:cNvSpPr>
            <a:spLocks noGrp="1"/>
          </p:cNvSpPr>
          <p:nvPr>
            <p:ph type="subTitle" idx="1"/>
          </p:nvPr>
        </p:nvSpPr>
        <p:spPr>
          <a:xfrm>
            <a:off x="1143000" y="4267059"/>
            <a:ext cx="6858000" cy="1655762"/>
          </a:xfrm>
        </p:spPr>
        <p:txBody>
          <a:bodyPr/>
          <a:lstStyle/>
          <a:p>
            <a:r>
              <a:rPr kumimoji="1" lang="ja-JP" altLang="en-US" dirty="0" smtClean="0"/>
              <a:t>名古屋大学　博士課程</a:t>
            </a:r>
            <a:r>
              <a:rPr kumimoji="1" lang="en-US" altLang="ja-JP" dirty="0" smtClean="0"/>
              <a:t>1</a:t>
            </a:r>
            <a:r>
              <a:rPr kumimoji="1" lang="ja-JP" altLang="en-US" dirty="0" smtClean="0"/>
              <a:t>年</a:t>
            </a:r>
            <a:endParaRPr kumimoji="1" lang="en-US" altLang="ja-JP" dirty="0" smtClean="0"/>
          </a:p>
          <a:p>
            <a:r>
              <a:rPr lang="ja-JP" altLang="en-US" dirty="0" smtClean="0"/>
              <a:t>梅本篤宏</a:t>
            </a:r>
            <a:endParaRPr kumimoji="1" lang="ja-JP" altLang="en-US" dirty="0"/>
          </a:p>
        </p:txBody>
      </p:sp>
    </p:spTree>
    <p:extLst>
      <p:ext uri="{BB962C8B-B14F-4D97-AF65-F5344CB8AC3E}">
        <p14:creationId xmlns:p14="http://schemas.microsoft.com/office/powerpoint/2010/main" val="2407192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solidFill>
                  <a:schemeClr val="bg1"/>
                </a:solidFill>
              </a:rPr>
              <a:t>解析アルゴリズムの開発</a:t>
            </a:r>
            <a:endParaRPr kumimoji="1" lang="ja-JP" altLang="en-US" dirty="0">
              <a:solidFill>
                <a:schemeClr val="bg1"/>
              </a:solidFill>
            </a:endParaRPr>
          </a:p>
        </p:txBody>
      </p:sp>
      <p:pic>
        <p:nvPicPr>
          <p:cNvPr id="4" name="図 3"/>
          <p:cNvPicPr>
            <a:picLocks noChangeAspect="1"/>
          </p:cNvPicPr>
          <p:nvPr/>
        </p:nvPicPr>
        <p:blipFill>
          <a:blip r:embed="rId2"/>
          <a:stretch>
            <a:fillRect/>
          </a:stretch>
        </p:blipFill>
        <p:spPr>
          <a:xfrm>
            <a:off x="4444455" y="1511989"/>
            <a:ext cx="1080000" cy="1080000"/>
          </a:xfrm>
          <a:prstGeom prst="rect">
            <a:avLst/>
          </a:prstGeom>
        </p:spPr>
      </p:pic>
      <p:pic>
        <p:nvPicPr>
          <p:cNvPr id="5" name="図 4"/>
          <p:cNvPicPr>
            <a:picLocks noChangeAspect="1"/>
          </p:cNvPicPr>
          <p:nvPr/>
        </p:nvPicPr>
        <p:blipFill>
          <a:blip r:embed="rId3"/>
          <a:stretch>
            <a:fillRect/>
          </a:stretch>
        </p:blipFill>
        <p:spPr>
          <a:xfrm>
            <a:off x="3015610" y="1511989"/>
            <a:ext cx="1080000" cy="1080000"/>
          </a:xfrm>
          <a:prstGeom prst="rect">
            <a:avLst/>
          </a:prstGeom>
        </p:spPr>
      </p:pic>
      <p:pic>
        <p:nvPicPr>
          <p:cNvPr id="6" name="図 5"/>
          <p:cNvPicPr>
            <a:picLocks noChangeAspect="1"/>
          </p:cNvPicPr>
          <p:nvPr/>
        </p:nvPicPr>
        <p:blipFill>
          <a:blip r:embed="rId4"/>
          <a:stretch>
            <a:fillRect/>
          </a:stretch>
        </p:blipFill>
        <p:spPr>
          <a:xfrm>
            <a:off x="1592510" y="1511989"/>
            <a:ext cx="1080000" cy="1080000"/>
          </a:xfrm>
          <a:prstGeom prst="rect">
            <a:avLst/>
          </a:prstGeom>
        </p:spPr>
      </p:pic>
      <p:sp>
        <p:nvSpPr>
          <p:cNvPr id="7" name="Text Box 6"/>
          <p:cNvSpPr txBox="1">
            <a:spLocks noChangeArrowheads="1"/>
          </p:cNvSpPr>
          <p:nvPr/>
        </p:nvSpPr>
        <p:spPr bwMode="auto">
          <a:xfrm>
            <a:off x="1152310" y="1200069"/>
            <a:ext cx="1941120" cy="289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0" bIns="0" anchor="ctr"/>
          <a:lstStyle>
            <a:lvl1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1pPr>
            <a:lvl2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2pPr>
            <a:lvl3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3pPr>
            <a:lvl4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4pPr>
            <a:lvl5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9pPr>
          </a:lstStyle>
          <a:p>
            <a:pPr algn="ctr"/>
            <a:r>
              <a:rPr lang="en-US" altLang="ja-JP" sz="1600" b="1" dirty="0">
                <a:solidFill>
                  <a:srgbClr val="FFFFFF"/>
                </a:solidFill>
              </a:rPr>
              <a:t>Original image</a:t>
            </a:r>
          </a:p>
        </p:txBody>
      </p:sp>
      <p:sp>
        <p:nvSpPr>
          <p:cNvPr id="8" name="Text Box 7"/>
          <p:cNvSpPr txBox="1">
            <a:spLocks noChangeArrowheads="1"/>
          </p:cNvSpPr>
          <p:nvPr/>
        </p:nvSpPr>
        <p:spPr bwMode="auto">
          <a:xfrm>
            <a:off x="2579657" y="1200069"/>
            <a:ext cx="1941120" cy="289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0" bIns="0" anchor="ctr"/>
          <a:lstStyle>
            <a:lvl1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1pPr>
            <a:lvl2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2pPr>
            <a:lvl3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3pPr>
            <a:lvl4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4pPr>
            <a:lvl5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9pPr>
          </a:lstStyle>
          <a:p>
            <a:pPr algn="ctr"/>
            <a:r>
              <a:rPr lang="en-US" altLang="ja-JP" sz="1600" b="1" dirty="0" err="1">
                <a:solidFill>
                  <a:srgbClr val="FFFFFF"/>
                </a:solidFill>
              </a:rPr>
              <a:t>Binarization</a:t>
            </a:r>
            <a:endParaRPr lang="en-US" altLang="ja-JP" sz="1600" b="1" dirty="0">
              <a:solidFill>
                <a:srgbClr val="FFFFFF"/>
              </a:solidFill>
            </a:endParaRPr>
          </a:p>
        </p:txBody>
      </p:sp>
      <p:sp>
        <p:nvSpPr>
          <p:cNvPr id="9" name="Text Box 8"/>
          <p:cNvSpPr txBox="1">
            <a:spLocks noChangeArrowheads="1"/>
          </p:cNvSpPr>
          <p:nvPr/>
        </p:nvSpPr>
        <p:spPr bwMode="auto">
          <a:xfrm>
            <a:off x="4206476" y="1065740"/>
            <a:ext cx="1941120" cy="578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0" bIns="0" anchor="ctr"/>
          <a:lstStyle>
            <a:lvl1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1pPr>
            <a:lvl2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2pPr>
            <a:lvl3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3pPr>
            <a:lvl4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4pPr>
            <a:lvl5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9pPr>
          </a:lstStyle>
          <a:p>
            <a:pPr algn="ctr"/>
            <a:r>
              <a:rPr lang="en-US" altLang="ja-JP" sz="1600" b="1" dirty="0">
                <a:solidFill>
                  <a:srgbClr val="FFFFFF"/>
                </a:solidFill>
              </a:rPr>
              <a:t>Contour extraction</a:t>
            </a:r>
          </a:p>
        </p:txBody>
      </p:sp>
      <p:sp>
        <p:nvSpPr>
          <p:cNvPr id="10" name="Text Box 9"/>
          <p:cNvSpPr txBox="1">
            <a:spLocks noChangeArrowheads="1"/>
          </p:cNvSpPr>
          <p:nvPr/>
        </p:nvSpPr>
        <p:spPr bwMode="auto">
          <a:xfrm>
            <a:off x="6269181" y="980415"/>
            <a:ext cx="1192098" cy="252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0" bIns="0" anchor="ctr"/>
          <a:lstStyle>
            <a:lvl1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1pPr>
            <a:lvl2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2pPr>
            <a:lvl3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3pPr>
            <a:lvl4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4pPr>
            <a:lvl5pPr>
              <a:tabLst>
                <a:tab pos="723900" algn="l"/>
                <a:tab pos="1447800" algn="l"/>
              </a:tabLst>
              <a:defRPr>
                <a:solidFill>
                  <a:srgbClr val="000000"/>
                </a:solidFill>
                <a:latin typeface="Arial" panose="020B0604020202020204" pitchFamily="34" charset="0"/>
                <a:ea typeface="ＭＳ Ｐゴシック" panose="020B0600070205080204" pitchFamily="50"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ＭＳ Ｐゴシック" panose="020B0600070205080204" pitchFamily="50" charset="-128"/>
              </a:defRPr>
            </a:lvl9pPr>
          </a:lstStyle>
          <a:p>
            <a:pPr algn="ctr"/>
            <a:r>
              <a:rPr lang="en-US" altLang="ja-JP" sz="1600" b="1" dirty="0" smtClean="0">
                <a:solidFill>
                  <a:srgbClr val="FFFFFF"/>
                </a:solidFill>
              </a:rPr>
              <a:t>Ellipse </a:t>
            </a:r>
            <a:r>
              <a:rPr lang="en-US" altLang="ja-JP" sz="1600" b="1" dirty="0">
                <a:solidFill>
                  <a:srgbClr val="FFFFFF"/>
                </a:solidFill>
              </a:rPr>
              <a:t>fit</a:t>
            </a:r>
          </a:p>
        </p:txBody>
      </p:sp>
      <p:sp>
        <p:nvSpPr>
          <p:cNvPr id="11" name="Line 10"/>
          <p:cNvSpPr>
            <a:spLocks noChangeShapeType="1"/>
          </p:cNvSpPr>
          <p:nvPr/>
        </p:nvSpPr>
        <p:spPr bwMode="auto">
          <a:xfrm>
            <a:off x="1607341" y="2482526"/>
            <a:ext cx="1080000" cy="1440"/>
          </a:xfrm>
          <a:prstGeom prst="line">
            <a:avLst/>
          </a:prstGeom>
          <a:noFill/>
          <a:ln w="36000" cap="flat">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633"/>
          </a:p>
        </p:txBody>
      </p:sp>
      <p:sp>
        <p:nvSpPr>
          <p:cNvPr id="12" name="Text Box 11"/>
          <p:cNvSpPr txBox="1">
            <a:spLocks noChangeArrowheads="1"/>
          </p:cNvSpPr>
          <p:nvPr/>
        </p:nvSpPr>
        <p:spPr bwMode="auto">
          <a:xfrm>
            <a:off x="1972705" y="2656445"/>
            <a:ext cx="789376" cy="12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0" bIns="0" anchor="ctr"/>
          <a:lstStyle>
            <a:lvl1pPr>
              <a:tabLst>
                <a:tab pos="723900" algn="l"/>
              </a:tabLst>
              <a:defRPr>
                <a:solidFill>
                  <a:srgbClr val="000000"/>
                </a:solidFill>
                <a:latin typeface="Arial" panose="020B0604020202020204" pitchFamily="34" charset="0"/>
                <a:ea typeface="ＭＳ Ｐゴシック" panose="020B0600070205080204" pitchFamily="50" charset="-128"/>
              </a:defRPr>
            </a:lvl1pPr>
            <a:lvl2pPr>
              <a:tabLst>
                <a:tab pos="723900" algn="l"/>
              </a:tabLst>
              <a:defRPr>
                <a:solidFill>
                  <a:srgbClr val="000000"/>
                </a:solidFill>
                <a:latin typeface="Arial" panose="020B0604020202020204" pitchFamily="34" charset="0"/>
                <a:ea typeface="ＭＳ Ｐゴシック" panose="020B0600070205080204" pitchFamily="50" charset="-128"/>
              </a:defRPr>
            </a:lvl2pPr>
            <a:lvl3pPr>
              <a:tabLst>
                <a:tab pos="723900" algn="l"/>
              </a:tabLst>
              <a:defRPr>
                <a:solidFill>
                  <a:srgbClr val="000000"/>
                </a:solidFill>
                <a:latin typeface="Arial" panose="020B0604020202020204" pitchFamily="34" charset="0"/>
                <a:ea typeface="ＭＳ Ｐゴシック" panose="020B0600070205080204" pitchFamily="50" charset="-128"/>
              </a:defRPr>
            </a:lvl3pPr>
            <a:lvl4pPr>
              <a:tabLst>
                <a:tab pos="723900" algn="l"/>
              </a:tabLst>
              <a:defRPr>
                <a:solidFill>
                  <a:srgbClr val="000000"/>
                </a:solidFill>
                <a:latin typeface="Arial" panose="020B0604020202020204" pitchFamily="34" charset="0"/>
                <a:ea typeface="ＭＳ Ｐゴシック" panose="020B0600070205080204" pitchFamily="50" charset="-128"/>
              </a:defRPr>
            </a:lvl4pPr>
            <a:lvl5pPr>
              <a:tabLst>
                <a:tab pos="723900" algn="l"/>
              </a:tabLst>
              <a:defRPr>
                <a:solidFill>
                  <a:srgbClr val="000000"/>
                </a:solidFill>
                <a:latin typeface="Arial" panose="020B0604020202020204" pitchFamily="34" charset="0"/>
                <a:ea typeface="ＭＳ Ｐゴシック" panose="020B0600070205080204" pitchFamily="50"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ＭＳ Ｐゴシック" panose="020B0600070205080204" pitchFamily="50"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ＭＳ Ｐゴシック" panose="020B0600070205080204" pitchFamily="50"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ＭＳ Ｐゴシック" panose="020B0600070205080204" pitchFamily="50"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ＭＳ Ｐゴシック" panose="020B0600070205080204" pitchFamily="50" charset="-128"/>
              </a:defRPr>
            </a:lvl9pPr>
          </a:lstStyle>
          <a:p>
            <a:pPr algn="ctr"/>
            <a:r>
              <a:rPr lang="en-US" altLang="ja-JP" sz="1600" b="1" dirty="0">
                <a:solidFill>
                  <a:srgbClr val="FFFF00"/>
                </a:solidFill>
              </a:rPr>
              <a:t>1.7µm</a:t>
            </a:r>
          </a:p>
        </p:txBody>
      </p:sp>
      <p:sp>
        <p:nvSpPr>
          <p:cNvPr id="13" name="AutoShape 23"/>
          <p:cNvSpPr>
            <a:spLocks noChangeArrowheads="1"/>
          </p:cNvSpPr>
          <p:nvPr/>
        </p:nvSpPr>
        <p:spPr bwMode="auto">
          <a:xfrm>
            <a:off x="1588190" y="1514267"/>
            <a:ext cx="1080000" cy="1080000"/>
          </a:xfrm>
          <a:prstGeom prst="roundRect">
            <a:avLst>
              <a:gd name="adj" fmla="val 74"/>
            </a:avLst>
          </a:prstGeom>
          <a:noFill/>
          <a:ln w="3600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33"/>
          </a:p>
        </p:txBody>
      </p:sp>
      <p:sp>
        <p:nvSpPr>
          <p:cNvPr id="14" name="AutoShape 24"/>
          <p:cNvSpPr>
            <a:spLocks noChangeArrowheads="1"/>
          </p:cNvSpPr>
          <p:nvPr/>
        </p:nvSpPr>
        <p:spPr bwMode="auto">
          <a:xfrm>
            <a:off x="3017770" y="1514267"/>
            <a:ext cx="1080000" cy="1080000"/>
          </a:xfrm>
          <a:prstGeom prst="roundRect">
            <a:avLst>
              <a:gd name="adj" fmla="val 74"/>
            </a:avLst>
          </a:prstGeom>
          <a:noFill/>
          <a:ln w="3600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33"/>
          </a:p>
        </p:txBody>
      </p:sp>
      <p:sp>
        <p:nvSpPr>
          <p:cNvPr id="15" name="AutoShape 25"/>
          <p:cNvSpPr>
            <a:spLocks noChangeArrowheads="1"/>
          </p:cNvSpPr>
          <p:nvPr/>
        </p:nvSpPr>
        <p:spPr bwMode="auto">
          <a:xfrm>
            <a:off x="4481699" y="1514267"/>
            <a:ext cx="1080000" cy="1080000"/>
          </a:xfrm>
          <a:prstGeom prst="roundRect">
            <a:avLst>
              <a:gd name="adj" fmla="val 74"/>
            </a:avLst>
          </a:prstGeom>
          <a:noFill/>
          <a:ln w="3600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33"/>
          </a:p>
        </p:txBody>
      </p:sp>
      <p:sp>
        <p:nvSpPr>
          <p:cNvPr id="16" name="コンテンツ プレースホルダー 2"/>
          <p:cNvSpPr txBox="1">
            <a:spLocks/>
          </p:cNvSpPr>
          <p:nvPr/>
        </p:nvSpPr>
        <p:spPr bwMode="auto">
          <a:xfrm>
            <a:off x="319811" y="761817"/>
            <a:ext cx="5176172" cy="44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224" rIns="0" bIns="0" numCol="1" anchor="t" anchorCtr="0" compatLnSpc="1">
            <a:prstTxWarp prst="textNoShape">
              <a:avLst/>
            </a:prstTxWarp>
          </a:bodyPr>
          <a:lstStyle>
            <a:lvl1pPr marL="311045" indent="-311045" algn="l" defTabSz="407526" rtl="0" eaLnBrk="0" fontAlgn="base" hangingPunct="0">
              <a:lnSpc>
                <a:spcPct val="93000"/>
              </a:lnSpc>
              <a:spcBef>
                <a:spcPct val="0"/>
              </a:spcBef>
              <a:spcAft>
                <a:spcPts val="1282"/>
              </a:spcAft>
              <a:buClr>
                <a:srgbClr val="000000"/>
              </a:buClr>
              <a:buSzPct val="100000"/>
              <a:buFont typeface="Times New Roman" panose="02020603050405020304" pitchFamily="18" charset="0"/>
              <a:defRPr sz="2903" kern="1200">
                <a:solidFill>
                  <a:srgbClr val="FFFFFF"/>
                </a:solidFill>
                <a:latin typeface="+mn-lt"/>
                <a:ea typeface="+mn-ea"/>
                <a:cs typeface="+mn-cs"/>
              </a:defRPr>
            </a:lvl1pPr>
            <a:lvl2pPr marL="673930" indent="-259204" algn="l" defTabSz="407526" rtl="0" eaLnBrk="0" fontAlgn="base" hangingPunct="0">
              <a:lnSpc>
                <a:spcPct val="93000"/>
              </a:lnSpc>
              <a:spcBef>
                <a:spcPct val="0"/>
              </a:spcBef>
              <a:spcAft>
                <a:spcPts val="1032"/>
              </a:spcAft>
              <a:buClr>
                <a:srgbClr val="000000"/>
              </a:buClr>
              <a:buSzPct val="100000"/>
              <a:buFont typeface="Times New Roman" panose="02020603050405020304" pitchFamily="18" charset="0"/>
              <a:defRPr sz="2540" kern="1200">
                <a:solidFill>
                  <a:srgbClr val="FFFFFF"/>
                </a:solidFill>
                <a:latin typeface="+mn-lt"/>
                <a:ea typeface="+mn-ea"/>
                <a:cs typeface="+mn-cs"/>
              </a:defRPr>
            </a:lvl2pPr>
            <a:lvl3pPr marL="1036815" indent="-207363" algn="l" defTabSz="407526" rtl="0" eaLnBrk="0" fontAlgn="base" hangingPunct="0">
              <a:lnSpc>
                <a:spcPct val="93000"/>
              </a:lnSpc>
              <a:spcBef>
                <a:spcPct val="0"/>
              </a:spcBef>
              <a:spcAft>
                <a:spcPts val="771"/>
              </a:spcAft>
              <a:buClr>
                <a:srgbClr val="000000"/>
              </a:buClr>
              <a:buSzPct val="100000"/>
              <a:buFont typeface="Times New Roman" panose="02020603050405020304" pitchFamily="18" charset="0"/>
              <a:defRPr sz="2177" kern="1200">
                <a:solidFill>
                  <a:srgbClr val="FFFFFF"/>
                </a:solidFill>
                <a:latin typeface="+mn-lt"/>
                <a:ea typeface="+mn-ea"/>
                <a:cs typeface="+mn-cs"/>
              </a:defRPr>
            </a:lvl3pPr>
            <a:lvl4pPr marL="1451541" indent="-207363" algn="l" defTabSz="407526" rtl="0" eaLnBrk="0" fontAlgn="base" hangingPunct="0">
              <a:lnSpc>
                <a:spcPct val="93000"/>
              </a:lnSpc>
              <a:spcBef>
                <a:spcPct val="0"/>
              </a:spcBef>
              <a:spcAft>
                <a:spcPts val="522"/>
              </a:spcAft>
              <a:buClr>
                <a:srgbClr val="000000"/>
              </a:buClr>
              <a:buSzPct val="100000"/>
              <a:buFont typeface="Times New Roman" panose="02020603050405020304" pitchFamily="18" charset="0"/>
              <a:defRPr sz="1814" kern="1200">
                <a:solidFill>
                  <a:srgbClr val="FFFFFF"/>
                </a:solidFill>
                <a:latin typeface="+mn-lt"/>
                <a:ea typeface="+mn-ea"/>
                <a:cs typeface="+mn-cs"/>
              </a:defRPr>
            </a:lvl4pPr>
            <a:lvl5pPr marL="1866268" indent="-207363" algn="l" defTabSz="407526" rtl="0" eaLnBrk="0" fontAlgn="base" hangingPunct="0">
              <a:lnSpc>
                <a:spcPct val="93000"/>
              </a:lnSpc>
              <a:spcBef>
                <a:spcPct val="0"/>
              </a:spcBef>
              <a:spcAft>
                <a:spcPts val="261"/>
              </a:spcAft>
              <a:buClr>
                <a:srgbClr val="000000"/>
              </a:buClr>
              <a:buSzPct val="100000"/>
              <a:buFont typeface="Times New Roman" panose="02020603050405020304" pitchFamily="18" charset="0"/>
              <a:defRPr sz="1814" kern="1200">
                <a:solidFill>
                  <a:srgbClr val="FFFFFF"/>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9pPr>
          </a:lstStyle>
          <a:p>
            <a:r>
              <a:rPr lang="ja-JP" altLang="en-US" sz="2000" dirty="0" smtClean="0">
                <a:solidFill>
                  <a:srgbClr val="FFC000"/>
                </a:solidFill>
              </a:rPr>
              <a:t>楕円</a:t>
            </a:r>
            <a:r>
              <a:rPr lang="ja-JP" altLang="en-US" sz="2000" dirty="0">
                <a:solidFill>
                  <a:srgbClr val="FFC000"/>
                </a:solidFill>
              </a:rPr>
              <a:t>解析</a:t>
            </a:r>
            <a:endParaRPr kumimoji="1" lang="en-US" altLang="ja-JP" sz="2000" dirty="0" smtClean="0">
              <a:solidFill>
                <a:srgbClr val="FFC000"/>
              </a:solidFill>
            </a:endParaRPr>
          </a:p>
        </p:txBody>
      </p:sp>
      <p:sp>
        <p:nvSpPr>
          <p:cNvPr id="17" name="右矢印 16"/>
          <p:cNvSpPr/>
          <p:nvPr/>
        </p:nvSpPr>
        <p:spPr bwMode="auto">
          <a:xfrm>
            <a:off x="2700463" y="1917078"/>
            <a:ext cx="252000" cy="288000"/>
          </a:xfrm>
          <a:prstGeom prst="right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ja-JP" altLang="en-US" sz="1800" b="0" i="0" u="none" strike="noStrike" cap="none" normalizeH="0" baseline="0" smtClean="0">
              <a:ln>
                <a:noFill/>
              </a:ln>
              <a:effectLst/>
              <a:latin typeface="Arial" panose="020B0604020202020204" pitchFamily="34" charset="0"/>
              <a:ea typeface="ＭＳ Ｐゴシック" panose="020B0600070205080204" pitchFamily="50" charset="-128"/>
            </a:endParaRPr>
          </a:p>
        </p:txBody>
      </p:sp>
      <p:pic>
        <p:nvPicPr>
          <p:cNvPr id="18" name="図 17"/>
          <p:cNvPicPr>
            <a:picLocks/>
          </p:cNvPicPr>
          <p:nvPr/>
        </p:nvPicPr>
        <p:blipFill>
          <a:blip r:embed="rId5"/>
          <a:stretch>
            <a:fillRect/>
          </a:stretch>
        </p:blipFill>
        <p:spPr>
          <a:xfrm>
            <a:off x="6145230" y="1306527"/>
            <a:ext cx="1440000" cy="1440000"/>
          </a:xfrm>
          <a:prstGeom prst="rect">
            <a:avLst/>
          </a:prstGeom>
        </p:spPr>
      </p:pic>
      <p:sp>
        <p:nvSpPr>
          <p:cNvPr id="19" name="Line 31"/>
          <p:cNvSpPr>
            <a:spLocks noChangeAspect="1" noChangeShapeType="1"/>
          </p:cNvSpPr>
          <p:nvPr/>
        </p:nvSpPr>
        <p:spPr bwMode="auto">
          <a:xfrm rot="-120000" flipV="1">
            <a:off x="6686371" y="2020141"/>
            <a:ext cx="468000" cy="166515"/>
          </a:xfrm>
          <a:prstGeom prst="line">
            <a:avLst/>
          </a:prstGeom>
          <a:noFill/>
          <a:ln w="43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633"/>
          </a:p>
        </p:txBody>
      </p:sp>
      <p:sp>
        <p:nvSpPr>
          <p:cNvPr id="20" name="Line 32"/>
          <p:cNvSpPr>
            <a:spLocks noChangeAspect="1" noChangeShapeType="1"/>
          </p:cNvSpPr>
          <p:nvPr/>
        </p:nvSpPr>
        <p:spPr bwMode="auto">
          <a:xfrm rot="-120000">
            <a:off x="6820485" y="1714731"/>
            <a:ext cx="213954" cy="720000"/>
          </a:xfrm>
          <a:prstGeom prst="line">
            <a:avLst/>
          </a:prstGeom>
          <a:noFill/>
          <a:ln w="43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633"/>
          </a:p>
        </p:txBody>
      </p:sp>
      <p:sp>
        <p:nvSpPr>
          <p:cNvPr id="21" name="AutoShape 33"/>
          <p:cNvSpPr>
            <a:spLocks noChangeArrowheads="1"/>
          </p:cNvSpPr>
          <p:nvPr/>
        </p:nvSpPr>
        <p:spPr bwMode="auto">
          <a:xfrm>
            <a:off x="6156189" y="1306641"/>
            <a:ext cx="1440000" cy="1440000"/>
          </a:xfrm>
          <a:prstGeom prst="roundRect">
            <a:avLst>
              <a:gd name="adj" fmla="val 125"/>
            </a:avLst>
          </a:prstGeom>
          <a:noFill/>
          <a:ln w="43200">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33"/>
          </a:p>
        </p:txBody>
      </p:sp>
      <p:sp>
        <p:nvSpPr>
          <p:cNvPr id="22" name="Text Box 34"/>
          <p:cNvSpPr txBox="1">
            <a:spLocks noChangeArrowheads="1"/>
          </p:cNvSpPr>
          <p:nvPr/>
        </p:nvSpPr>
        <p:spPr bwMode="auto">
          <a:xfrm>
            <a:off x="6262769" y="1490824"/>
            <a:ext cx="705600" cy="276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Lst>
              <a:defRPr>
                <a:solidFill>
                  <a:schemeClr val="tx1"/>
                </a:solidFill>
                <a:latin typeface="Arial" panose="020B0604020202020204" pitchFamily="34" charset="0"/>
                <a:ea typeface="ＭＳ Ｐゴシック" panose="020B0600070205080204" pitchFamily="50" charset="-128"/>
              </a:defRPr>
            </a:lvl1pPr>
            <a:lvl2pPr>
              <a:tabLst>
                <a:tab pos="723900" algn="l"/>
              </a:tabLst>
              <a:defRPr>
                <a:solidFill>
                  <a:schemeClr val="tx1"/>
                </a:solidFill>
                <a:latin typeface="Arial" panose="020B0604020202020204" pitchFamily="34" charset="0"/>
                <a:ea typeface="ＭＳ Ｐゴシック" panose="020B0600070205080204" pitchFamily="50" charset="-128"/>
              </a:defRPr>
            </a:lvl2pPr>
            <a:lvl3pPr>
              <a:tabLst>
                <a:tab pos="723900" algn="l"/>
              </a:tabLst>
              <a:defRPr>
                <a:solidFill>
                  <a:schemeClr val="tx1"/>
                </a:solidFill>
                <a:latin typeface="Arial" panose="020B0604020202020204" pitchFamily="34" charset="0"/>
                <a:ea typeface="ＭＳ Ｐゴシック" panose="020B0600070205080204" pitchFamily="50" charset="-128"/>
              </a:defRPr>
            </a:lvl3pPr>
            <a:lvl4pPr>
              <a:tabLst>
                <a:tab pos="723900" algn="l"/>
              </a:tabLst>
              <a:defRPr>
                <a:solidFill>
                  <a:schemeClr val="tx1"/>
                </a:solidFill>
                <a:latin typeface="Arial" panose="020B0604020202020204" pitchFamily="34" charset="0"/>
                <a:ea typeface="ＭＳ Ｐゴシック" panose="020B0600070205080204" pitchFamily="50" charset="-128"/>
              </a:defRPr>
            </a:lvl4pPr>
            <a:lvl5pPr>
              <a:tabLst>
                <a:tab pos="7239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spcBef>
                <a:spcPct val="0"/>
              </a:spcBef>
              <a:spcAft>
                <a:spcPct val="0"/>
              </a:spcAft>
              <a:tabLst>
                <a:tab pos="7239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spcBef>
                <a:spcPct val="0"/>
              </a:spcBef>
              <a:spcAft>
                <a:spcPct val="0"/>
              </a:spcAft>
              <a:tabLst>
                <a:tab pos="7239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spcBef>
                <a:spcPct val="0"/>
              </a:spcBef>
              <a:spcAft>
                <a:spcPct val="0"/>
              </a:spcAft>
              <a:tabLst>
                <a:tab pos="7239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spcBef>
                <a:spcPct val="0"/>
              </a:spcBef>
              <a:spcAft>
                <a:spcPct val="0"/>
              </a:spcAft>
              <a:tabLst>
                <a:tab pos="723900" algn="l"/>
              </a:tabLst>
              <a:defRPr>
                <a:solidFill>
                  <a:schemeClr val="tx1"/>
                </a:solidFill>
                <a:latin typeface="Arial" panose="020B0604020202020204" pitchFamily="34" charset="0"/>
                <a:ea typeface="ＭＳ Ｐゴシック" panose="020B0600070205080204" pitchFamily="50" charset="-128"/>
              </a:defRPr>
            </a:lvl9pPr>
          </a:lstStyle>
          <a:p>
            <a:pPr algn="ctr"/>
            <a:r>
              <a:rPr lang="en-US" altLang="ja-JP" sz="1451" b="1" dirty="0">
                <a:solidFill>
                  <a:srgbClr val="FF0000"/>
                </a:solidFill>
                <a:latin typeface="Century" panose="02040604050505020304" pitchFamily="18" charset="0"/>
              </a:rPr>
              <a:t>Major</a:t>
            </a:r>
          </a:p>
        </p:txBody>
      </p:sp>
      <p:sp>
        <p:nvSpPr>
          <p:cNvPr id="23" name="Text Box 35"/>
          <p:cNvSpPr txBox="1">
            <a:spLocks noChangeArrowheads="1"/>
          </p:cNvSpPr>
          <p:nvPr/>
        </p:nvSpPr>
        <p:spPr bwMode="auto">
          <a:xfrm>
            <a:off x="7032490" y="1770789"/>
            <a:ext cx="705600" cy="276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Lst>
              <a:defRPr>
                <a:solidFill>
                  <a:schemeClr val="tx1"/>
                </a:solidFill>
                <a:latin typeface="Arial" panose="020B0604020202020204" pitchFamily="34" charset="0"/>
                <a:ea typeface="ＭＳ Ｐゴシック" panose="020B0600070205080204" pitchFamily="50" charset="-128"/>
              </a:defRPr>
            </a:lvl1pPr>
            <a:lvl2pPr>
              <a:tabLst>
                <a:tab pos="723900" algn="l"/>
              </a:tabLst>
              <a:defRPr>
                <a:solidFill>
                  <a:schemeClr val="tx1"/>
                </a:solidFill>
                <a:latin typeface="Arial" panose="020B0604020202020204" pitchFamily="34" charset="0"/>
                <a:ea typeface="ＭＳ Ｐゴシック" panose="020B0600070205080204" pitchFamily="50" charset="-128"/>
              </a:defRPr>
            </a:lvl2pPr>
            <a:lvl3pPr>
              <a:tabLst>
                <a:tab pos="723900" algn="l"/>
              </a:tabLst>
              <a:defRPr>
                <a:solidFill>
                  <a:schemeClr val="tx1"/>
                </a:solidFill>
                <a:latin typeface="Arial" panose="020B0604020202020204" pitchFamily="34" charset="0"/>
                <a:ea typeface="ＭＳ Ｐゴシック" panose="020B0600070205080204" pitchFamily="50" charset="-128"/>
              </a:defRPr>
            </a:lvl3pPr>
            <a:lvl4pPr>
              <a:tabLst>
                <a:tab pos="723900" algn="l"/>
              </a:tabLst>
              <a:defRPr>
                <a:solidFill>
                  <a:schemeClr val="tx1"/>
                </a:solidFill>
                <a:latin typeface="Arial" panose="020B0604020202020204" pitchFamily="34" charset="0"/>
                <a:ea typeface="ＭＳ Ｐゴシック" panose="020B0600070205080204" pitchFamily="50" charset="-128"/>
              </a:defRPr>
            </a:lvl4pPr>
            <a:lvl5pPr>
              <a:tabLst>
                <a:tab pos="7239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spcBef>
                <a:spcPct val="0"/>
              </a:spcBef>
              <a:spcAft>
                <a:spcPct val="0"/>
              </a:spcAft>
              <a:tabLst>
                <a:tab pos="7239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spcBef>
                <a:spcPct val="0"/>
              </a:spcBef>
              <a:spcAft>
                <a:spcPct val="0"/>
              </a:spcAft>
              <a:tabLst>
                <a:tab pos="7239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spcBef>
                <a:spcPct val="0"/>
              </a:spcBef>
              <a:spcAft>
                <a:spcPct val="0"/>
              </a:spcAft>
              <a:tabLst>
                <a:tab pos="7239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spcBef>
                <a:spcPct val="0"/>
              </a:spcBef>
              <a:spcAft>
                <a:spcPct val="0"/>
              </a:spcAft>
              <a:tabLst>
                <a:tab pos="723900" algn="l"/>
              </a:tabLst>
              <a:defRPr>
                <a:solidFill>
                  <a:schemeClr val="tx1"/>
                </a:solidFill>
                <a:latin typeface="Arial" panose="020B0604020202020204" pitchFamily="34" charset="0"/>
                <a:ea typeface="ＭＳ Ｐゴシック" panose="020B0600070205080204" pitchFamily="50" charset="-128"/>
              </a:defRPr>
            </a:lvl9pPr>
          </a:lstStyle>
          <a:p>
            <a:pPr algn="ctr"/>
            <a:r>
              <a:rPr lang="en-US" altLang="ja-JP" sz="1633" b="1" dirty="0">
                <a:solidFill>
                  <a:srgbClr val="00FF00"/>
                </a:solidFill>
                <a:latin typeface="Century" panose="02040604050505020304" pitchFamily="18" charset="0"/>
              </a:rPr>
              <a:t>Minor</a:t>
            </a:r>
          </a:p>
        </p:txBody>
      </p:sp>
      <p:sp>
        <p:nvSpPr>
          <p:cNvPr id="24" name="Text Box 36"/>
          <p:cNvSpPr txBox="1">
            <a:spLocks noChangeArrowheads="1"/>
          </p:cNvSpPr>
          <p:nvPr/>
        </p:nvSpPr>
        <p:spPr bwMode="auto">
          <a:xfrm>
            <a:off x="6072507" y="2490006"/>
            <a:ext cx="1241280" cy="25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4401" rIns="0" bIns="0" anchor="ctr"/>
          <a:lstStyle>
            <a:lvl1pPr>
              <a:tabLst>
                <a:tab pos="723900" algn="l"/>
                <a:tab pos="1447800" algn="l"/>
              </a:tabLst>
              <a:defRPr>
                <a:solidFill>
                  <a:schemeClr val="tx1"/>
                </a:solidFill>
                <a:latin typeface="Arial" panose="020B0604020202020204" pitchFamily="34" charset="0"/>
                <a:ea typeface="ＭＳ Ｐゴシック" panose="020B0600070205080204" pitchFamily="50" charset="-128"/>
              </a:defRPr>
            </a:lvl1pPr>
            <a:lvl2pPr>
              <a:tabLst>
                <a:tab pos="723900" algn="l"/>
                <a:tab pos="1447800" algn="l"/>
              </a:tabLst>
              <a:defRPr>
                <a:solidFill>
                  <a:schemeClr val="tx1"/>
                </a:solidFill>
                <a:latin typeface="Arial" panose="020B0604020202020204" pitchFamily="34" charset="0"/>
                <a:ea typeface="ＭＳ Ｐゴシック" panose="020B0600070205080204" pitchFamily="50" charset="-128"/>
              </a:defRPr>
            </a:lvl2pPr>
            <a:lvl3pPr>
              <a:tabLst>
                <a:tab pos="723900" algn="l"/>
                <a:tab pos="1447800" algn="l"/>
              </a:tabLst>
              <a:defRPr>
                <a:solidFill>
                  <a:schemeClr val="tx1"/>
                </a:solidFill>
                <a:latin typeface="Arial" panose="020B0604020202020204" pitchFamily="34" charset="0"/>
                <a:ea typeface="ＭＳ Ｐゴシック" panose="020B0600070205080204" pitchFamily="50" charset="-128"/>
              </a:defRPr>
            </a:lvl3pPr>
            <a:lvl4pPr>
              <a:tabLst>
                <a:tab pos="723900" algn="l"/>
                <a:tab pos="1447800" algn="l"/>
              </a:tabLst>
              <a:defRPr>
                <a:solidFill>
                  <a:schemeClr val="tx1"/>
                </a:solidFill>
                <a:latin typeface="Arial" panose="020B0604020202020204" pitchFamily="34" charset="0"/>
                <a:ea typeface="ＭＳ Ｐゴシック" panose="020B0600070205080204" pitchFamily="50" charset="-128"/>
              </a:defRPr>
            </a:lvl4pPr>
            <a:lvl5pPr>
              <a:tabLst>
                <a:tab pos="723900" algn="l"/>
                <a:tab pos="14478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ＭＳ Ｐゴシック" panose="020B0600070205080204" pitchFamily="50" charset="-128"/>
              </a:defRPr>
            </a:lvl9pPr>
          </a:lstStyle>
          <a:p>
            <a:pPr algn="ctr"/>
            <a:r>
              <a:rPr lang="en-US" altLang="ja-JP" sz="1633" b="1" dirty="0" err="1" smtClean="0">
                <a:solidFill>
                  <a:srgbClr val="FFFFFF"/>
                </a:solidFill>
              </a:rPr>
              <a:t>Ellipticity</a:t>
            </a:r>
            <a:endParaRPr lang="en-US" altLang="ja-JP" sz="1633" b="1" dirty="0">
              <a:solidFill>
                <a:srgbClr val="FFFFFF"/>
              </a:solidFill>
            </a:endParaRPr>
          </a:p>
        </p:txBody>
      </p:sp>
      <p:sp>
        <p:nvSpPr>
          <p:cNvPr id="25" name="右矢印 24"/>
          <p:cNvSpPr/>
          <p:nvPr/>
        </p:nvSpPr>
        <p:spPr bwMode="auto">
          <a:xfrm>
            <a:off x="4108310" y="1889817"/>
            <a:ext cx="252000" cy="342900"/>
          </a:xfrm>
          <a:prstGeom prst="right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ja-JP" altLang="en-US" sz="1800" b="0" i="0" u="none" strike="noStrike" cap="none" normalizeH="0" baseline="0" smtClean="0">
              <a:ln>
                <a:noFill/>
              </a:ln>
              <a:effectLst/>
              <a:latin typeface="Arial" panose="020B0604020202020204" pitchFamily="34" charset="0"/>
              <a:ea typeface="ＭＳ Ｐゴシック" panose="020B0600070205080204" pitchFamily="50" charset="-128"/>
            </a:endParaRPr>
          </a:p>
        </p:txBody>
      </p:sp>
      <p:sp>
        <p:nvSpPr>
          <p:cNvPr id="26" name="右矢印 25"/>
          <p:cNvSpPr/>
          <p:nvPr/>
        </p:nvSpPr>
        <p:spPr bwMode="auto">
          <a:xfrm>
            <a:off x="5642217" y="1865975"/>
            <a:ext cx="252000" cy="342900"/>
          </a:xfrm>
          <a:prstGeom prst="right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ja-JP" altLang="en-US" sz="1800" b="0" i="0" u="none" strike="noStrike" cap="none" normalizeH="0" baseline="0" smtClean="0">
              <a:ln>
                <a:noFill/>
              </a:ln>
              <a:effectLst/>
              <a:latin typeface="Arial" panose="020B0604020202020204" pitchFamily="34" charset="0"/>
              <a:ea typeface="ＭＳ Ｐゴシック" panose="020B0600070205080204" pitchFamily="50" charset="-128"/>
            </a:endParaRPr>
          </a:p>
        </p:txBody>
      </p:sp>
      <p:pic>
        <p:nvPicPr>
          <p:cNvPr id="29" name="図 28"/>
          <p:cNvPicPr>
            <a:picLocks noChangeAspect="1"/>
          </p:cNvPicPr>
          <p:nvPr/>
        </p:nvPicPr>
        <p:blipFill rotWithShape="1">
          <a:blip r:embed="rId6"/>
          <a:srcRect l="4152" t="51789" r="9184" b="4069"/>
          <a:stretch/>
        </p:blipFill>
        <p:spPr>
          <a:xfrm>
            <a:off x="1465754" y="3649789"/>
            <a:ext cx="6500973" cy="2340000"/>
          </a:xfrm>
          <a:prstGeom prst="rect">
            <a:avLst/>
          </a:prstGeom>
        </p:spPr>
      </p:pic>
      <p:pic>
        <p:nvPicPr>
          <p:cNvPr id="30" name="図 29"/>
          <p:cNvPicPr>
            <a:picLocks noChangeAspect="1"/>
          </p:cNvPicPr>
          <p:nvPr/>
        </p:nvPicPr>
        <p:blipFill rotWithShape="1">
          <a:blip r:embed="rId6"/>
          <a:srcRect l="47592" t="7384" r="9519" b="49431"/>
          <a:stretch/>
        </p:blipFill>
        <p:spPr>
          <a:xfrm>
            <a:off x="1407387" y="3648813"/>
            <a:ext cx="3288544" cy="2340000"/>
          </a:xfrm>
          <a:prstGeom prst="rect">
            <a:avLst/>
          </a:prstGeom>
        </p:spPr>
      </p:pic>
      <p:sp>
        <p:nvSpPr>
          <p:cNvPr id="31" name="正方形/長方形 30"/>
          <p:cNvSpPr/>
          <p:nvPr/>
        </p:nvSpPr>
        <p:spPr>
          <a:xfrm>
            <a:off x="1783412" y="4157683"/>
            <a:ext cx="1155711" cy="381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solidFill>
                  <a:srgbClr val="FF0000"/>
                </a:solidFill>
              </a:rPr>
              <a:t>Elli &gt; 1.4</a:t>
            </a:r>
            <a:endParaRPr kumimoji="1" lang="ja-JP" altLang="en-US" sz="2000" b="1" dirty="0">
              <a:solidFill>
                <a:srgbClr val="FF0000"/>
              </a:solidFill>
            </a:endParaRPr>
          </a:p>
        </p:txBody>
      </p:sp>
      <p:sp>
        <p:nvSpPr>
          <p:cNvPr id="32" name="正方形/長方形 31"/>
          <p:cNvSpPr/>
          <p:nvPr/>
        </p:nvSpPr>
        <p:spPr>
          <a:xfrm>
            <a:off x="5041121" y="4157683"/>
            <a:ext cx="1232004" cy="381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solidFill>
                  <a:srgbClr val="FF0000"/>
                </a:solidFill>
              </a:rPr>
              <a:t>Elli &gt; 1.25</a:t>
            </a:r>
            <a:endParaRPr kumimoji="1" lang="ja-JP" altLang="en-US" sz="2000" b="1" dirty="0">
              <a:solidFill>
                <a:srgbClr val="FF0000"/>
              </a:solidFill>
            </a:endParaRPr>
          </a:p>
        </p:txBody>
      </p:sp>
      <p:sp>
        <p:nvSpPr>
          <p:cNvPr id="34" name="テキスト ボックス 33"/>
          <p:cNvSpPr txBox="1"/>
          <p:nvPr/>
        </p:nvSpPr>
        <p:spPr>
          <a:xfrm>
            <a:off x="644233" y="3034145"/>
            <a:ext cx="7938654" cy="369332"/>
          </a:xfrm>
          <a:prstGeom prst="rect">
            <a:avLst/>
          </a:prstGeom>
          <a:noFill/>
        </p:spPr>
        <p:txBody>
          <a:bodyPr wrap="square" rtlCol="0">
            <a:spAutoFit/>
          </a:bodyPr>
          <a:lstStyle/>
          <a:p>
            <a:r>
              <a:rPr kumimoji="1" lang="en-US" altLang="ja-JP" dirty="0" err="1" smtClean="0">
                <a:solidFill>
                  <a:srgbClr val="FF0000"/>
                </a:solidFill>
              </a:rPr>
              <a:t>Ellipticity</a:t>
            </a:r>
            <a:r>
              <a:rPr kumimoji="1" lang="en-US" altLang="ja-JP" dirty="0" smtClean="0">
                <a:solidFill>
                  <a:srgbClr val="FF0000"/>
                </a:solidFill>
              </a:rPr>
              <a:t> = Major/Minor </a:t>
            </a:r>
            <a:r>
              <a:rPr kumimoji="1" lang="ja-JP" altLang="en-US" dirty="0" smtClean="0">
                <a:solidFill>
                  <a:srgbClr val="FF0000"/>
                </a:solidFill>
              </a:rPr>
              <a:t>で飛跡らしさの評価　　　</a:t>
            </a:r>
            <a:r>
              <a:rPr kumimoji="1" lang="en-US" altLang="ja-JP" dirty="0" smtClean="0">
                <a:solidFill>
                  <a:srgbClr val="FF0000"/>
                </a:solidFill>
              </a:rPr>
              <a:t>Major</a:t>
            </a:r>
            <a:r>
              <a:rPr kumimoji="1" lang="ja-JP" altLang="en-US" dirty="0" smtClean="0">
                <a:solidFill>
                  <a:srgbClr val="FF0000"/>
                </a:solidFill>
              </a:rPr>
              <a:t>の傾きで飛跡方向の検出</a:t>
            </a:r>
            <a:endParaRPr kumimoji="1" lang="ja-JP" altLang="en-US" dirty="0">
              <a:solidFill>
                <a:srgbClr val="FF0000"/>
              </a:solidFill>
            </a:endParaRPr>
          </a:p>
        </p:txBody>
      </p:sp>
      <p:sp>
        <p:nvSpPr>
          <p:cNvPr id="35" name="テキスト ボックス 34"/>
          <p:cNvSpPr txBox="1"/>
          <p:nvPr/>
        </p:nvSpPr>
        <p:spPr>
          <a:xfrm>
            <a:off x="893618" y="6161807"/>
            <a:ext cx="7450181" cy="369332"/>
          </a:xfrm>
          <a:prstGeom prst="rect">
            <a:avLst/>
          </a:prstGeom>
          <a:noFill/>
        </p:spPr>
        <p:txBody>
          <a:bodyPr wrap="none" rtlCol="0">
            <a:spAutoFit/>
          </a:bodyPr>
          <a:lstStyle/>
          <a:p>
            <a:r>
              <a:rPr kumimoji="1" lang="ja-JP" altLang="en-US" dirty="0" smtClean="0">
                <a:solidFill>
                  <a:schemeClr val="bg1"/>
                </a:solidFill>
              </a:rPr>
              <a:t>ビーム方向（</a:t>
            </a:r>
            <a:r>
              <a:rPr kumimoji="1" lang="en-US" altLang="ja-JP" dirty="0" smtClean="0">
                <a:solidFill>
                  <a:schemeClr val="bg1"/>
                </a:solidFill>
              </a:rPr>
              <a:t>Angle</a:t>
            </a:r>
            <a:r>
              <a:rPr kumimoji="1" lang="ja-JP" altLang="en-US" dirty="0" smtClean="0">
                <a:solidFill>
                  <a:schemeClr val="bg1"/>
                </a:solidFill>
              </a:rPr>
              <a:t> </a:t>
            </a:r>
            <a:r>
              <a:rPr kumimoji="1" lang="en-US" altLang="ja-JP" dirty="0" smtClean="0">
                <a:solidFill>
                  <a:schemeClr val="bg1"/>
                </a:solidFill>
              </a:rPr>
              <a:t>=</a:t>
            </a:r>
            <a:r>
              <a:rPr kumimoji="1" lang="ja-JP" altLang="en-US" dirty="0" smtClean="0">
                <a:solidFill>
                  <a:schemeClr val="bg1"/>
                </a:solidFill>
              </a:rPr>
              <a:t> </a:t>
            </a:r>
            <a:r>
              <a:rPr kumimoji="1" lang="en-US" altLang="ja-JP" dirty="0" smtClean="0">
                <a:solidFill>
                  <a:schemeClr val="bg1"/>
                </a:solidFill>
              </a:rPr>
              <a:t>0 rad) </a:t>
            </a:r>
            <a:r>
              <a:rPr kumimoji="1" lang="ja-JP" altLang="en-US" dirty="0" smtClean="0">
                <a:solidFill>
                  <a:schemeClr val="bg1"/>
                </a:solidFill>
              </a:rPr>
              <a:t>と相関　</a:t>
            </a:r>
            <a:r>
              <a:rPr kumimoji="1" lang="en-US" altLang="ja-JP" dirty="0" smtClean="0">
                <a:solidFill>
                  <a:schemeClr val="bg1"/>
                </a:solidFill>
              </a:rPr>
              <a:t>100 </a:t>
            </a:r>
            <a:r>
              <a:rPr kumimoji="1" lang="en-US" altLang="ja-JP" dirty="0" err="1" smtClean="0">
                <a:solidFill>
                  <a:schemeClr val="bg1"/>
                </a:solidFill>
              </a:rPr>
              <a:t>keV</a:t>
            </a:r>
            <a:r>
              <a:rPr kumimoji="1" lang="en-US" altLang="ja-JP" dirty="0" smtClean="0">
                <a:solidFill>
                  <a:schemeClr val="bg1"/>
                </a:solidFill>
              </a:rPr>
              <a:t> </a:t>
            </a:r>
            <a:r>
              <a:rPr kumimoji="1" lang="ja-JP" altLang="en-US" dirty="0" smtClean="0">
                <a:solidFill>
                  <a:schemeClr val="bg1"/>
                </a:solidFill>
              </a:rPr>
              <a:t>の炭素の方向検出 </a:t>
            </a:r>
            <a:r>
              <a:rPr kumimoji="1" lang="en-US" altLang="ja-JP" dirty="0" smtClean="0">
                <a:solidFill>
                  <a:schemeClr val="bg1"/>
                </a:solidFill>
              </a:rPr>
              <a:t>(σ</a:t>
            </a:r>
            <a:r>
              <a:rPr kumimoji="1" lang="ja-JP" altLang="en-US" dirty="0" smtClean="0">
                <a:solidFill>
                  <a:schemeClr val="bg1"/>
                </a:solidFill>
              </a:rPr>
              <a:t> </a:t>
            </a:r>
            <a:r>
              <a:rPr kumimoji="1" lang="en-US" altLang="ja-JP" dirty="0" smtClean="0">
                <a:solidFill>
                  <a:schemeClr val="bg1"/>
                </a:solidFill>
              </a:rPr>
              <a:t>350 </a:t>
            </a:r>
            <a:r>
              <a:rPr kumimoji="1" lang="en-US" altLang="ja-JP" dirty="0" err="1" smtClean="0">
                <a:solidFill>
                  <a:schemeClr val="bg1"/>
                </a:solidFill>
              </a:rPr>
              <a:t>mrad</a:t>
            </a:r>
            <a:r>
              <a:rPr kumimoji="1" lang="en-US" altLang="ja-JP" dirty="0" smtClean="0">
                <a:solidFill>
                  <a:schemeClr val="bg1"/>
                </a:solidFill>
              </a:rPr>
              <a:t>)</a:t>
            </a:r>
            <a:endParaRPr kumimoji="1" lang="ja-JP" altLang="en-US" dirty="0">
              <a:solidFill>
                <a:schemeClr val="bg1"/>
              </a:solidFill>
            </a:endParaRPr>
          </a:p>
        </p:txBody>
      </p:sp>
    </p:spTree>
    <p:extLst>
      <p:ext uri="{BB962C8B-B14F-4D97-AF65-F5344CB8AC3E}">
        <p14:creationId xmlns:p14="http://schemas.microsoft.com/office/powerpoint/2010/main" val="3710431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WIMPs</a:t>
            </a:r>
            <a:r>
              <a:rPr kumimoji="1" lang="ja-JP" altLang="en-US" dirty="0" smtClean="0"/>
              <a:t>の探索領域</a:t>
            </a:r>
            <a:endParaRPr kumimoji="1" lang="ja-JP" altLang="en-US" dirty="0"/>
          </a:p>
        </p:txBody>
      </p:sp>
      <p:pic>
        <p:nvPicPr>
          <p:cNvPr id="9" name="Picture 3" descr="C:\Users\naka\Downloads\Asada_simulation_plot_20150616T0305.png"/>
          <p:cNvPicPr>
            <a:picLocks noChangeAspect="1" noChangeArrowheads="1"/>
          </p:cNvPicPr>
          <p:nvPr/>
        </p:nvPicPr>
        <p:blipFill>
          <a:blip r:embed="rId2" cstate="print"/>
          <a:srcRect/>
          <a:stretch>
            <a:fillRect/>
          </a:stretch>
        </p:blipFill>
        <p:spPr bwMode="auto">
          <a:xfrm>
            <a:off x="3165833" y="1959658"/>
            <a:ext cx="7237312" cy="5021352"/>
          </a:xfrm>
          <a:prstGeom prst="rect">
            <a:avLst/>
          </a:prstGeom>
          <a:noFill/>
        </p:spPr>
      </p:pic>
      <p:grpSp>
        <p:nvGrpSpPr>
          <p:cNvPr id="10" name="グループ化 9"/>
          <p:cNvGrpSpPr/>
          <p:nvPr/>
        </p:nvGrpSpPr>
        <p:grpSpPr>
          <a:xfrm>
            <a:off x="52875" y="1008039"/>
            <a:ext cx="4242678" cy="3595859"/>
            <a:chOff x="4613276" y="1333072"/>
            <a:chExt cx="4547511" cy="3381375"/>
          </a:xfrm>
        </p:grpSpPr>
        <p:pic>
          <p:nvPicPr>
            <p:cNvPr id="11" name="図 10"/>
            <p:cNvPicPr>
              <a:picLocks noChangeAspect="1"/>
            </p:cNvPicPr>
            <p:nvPr/>
          </p:nvPicPr>
          <p:blipFill rotWithShape="1">
            <a:blip r:embed="rId3" cstate="print"/>
            <a:srcRect l="3215" t="10798" r="16385" b="4602"/>
            <a:stretch/>
          </p:blipFill>
          <p:spPr>
            <a:xfrm>
              <a:off x="4613276" y="1333072"/>
              <a:ext cx="4547511" cy="3381375"/>
            </a:xfrm>
            <a:prstGeom prst="rect">
              <a:avLst/>
            </a:prstGeom>
          </p:spPr>
        </p:pic>
        <p:sp>
          <p:nvSpPr>
            <p:cNvPr id="12" name="正方形/長方形 11"/>
            <p:cNvSpPr/>
            <p:nvPr/>
          </p:nvSpPr>
          <p:spPr>
            <a:xfrm>
              <a:off x="5865702" y="3354316"/>
              <a:ext cx="1273969" cy="222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smtClean="0">
                  <a:solidFill>
                    <a:sysClr val="windowText" lastClr="000000"/>
                  </a:solidFill>
                </a:rPr>
                <a:t>Elli cut 1.25</a:t>
              </a:r>
              <a:endParaRPr kumimoji="1" lang="ja-JP" altLang="en-US" sz="1050" b="1" dirty="0">
                <a:solidFill>
                  <a:sysClr val="windowText" lastClr="000000"/>
                </a:solidFill>
              </a:endParaRPr>
            </a:p>
          </p:txBody>
        </p:sp>
        <p:sp>
          <p:nvSpPr>
            <p:cNvPr id="13" name="正方形/長方形 12"/>
            <p:cNvSpPr/>
            <p:nvPr/>
          </p:nvSpPr>
          <p:spPr>
            <a:xfrm>
              <a:off x="5865702" y="3544816"/>
              <a:ext cx="1273969" cy="222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smtClean="0">
                  <a:solidFill>
                    <a:sysClr val="windowText" lastClr="000000"/>
                  </a:solidFill>
                </a:rPr>
                <a:t>Elli cut 1.40</a:t>
              </a:r>
              <a:endParaRPr kumimoji="1" lang="ja-JP" altLang="en-US" sz="1050" b="1" dirty="0">
                <a:solidFill>
                  <a:sysClr val="windowText" lastClr="000000"/>
                </a:solidFill>
              </a:endParaRPr>
            </a:p>
          </p:txBody>
        </p:sp>
        <p:sp>
          <p:nvSpPr>
            <p:cNvPr id="14" name="正方形/長方形 13"/>
            <p:cNvSpPr/>
            <p:nvPr/>
          </p:nvSpPr>
          <p:spPr>
            <a:xfrm>
              <a:off x="5865702" y="3735317"/>
              <a:ext cx="1273969" cy="222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smtClean="0">
                  <a:solidFill>
                    <a:sysClr val="windowText" lastClr="000000"/>
                  </a:solidFill>
                </a:rPr>
                <a:t>Elli cut 1.60</a:t>
              </a:r>
              <a:endParaRPr kumimoji="1" lang="ja-JP" altLang="en-US" sz="1050" b="1" dirty="0">
                <a:solidFill>
                  <a:sysClr val="windowText" lastClr="000000"/>
                </a:solidFill>
              </a:endParaRPr>
            </a:p>
          </p:txBody>
        </p:sp>
      </p:grpSp>
      <p:sp>
        <p:nvSpPr>
          <p:cNvPr id="15" name="テキスト ボックス 14"/>
          <p:cNvSpPr txBox="1"/>
          <p:nvPr/>
        </p:nvSpPr>
        <p:spPr>
          <a:xfrm>
            <a:off x="7106461" y="3545374"/>
            <a:ext cx="1872208" cy="646331"/>
          </a:xfrm>
          <a:prstGeom prst="rect">
            <a:avLst/>
          </a:prstGeom>
          <a:noFill/>
        </p:spPr>
        <p:txBody>
          <a:bodyPr wrap="square" rtlCol="0">
            <a:spAutoFit/>
          </a:bodyPr>
          <a:lstStyle/>
          <a:p>
            <a:r>
              <a:rPr kumimoji="1" lang="en-US" altLang="ja-JP" b="1" dirty="0" smtClean="0">
                <a:solidFill>
                  <a:srgbClr val="00B0F0"/>
                </a:solidFill>
              </a:rPr>
              <a:t>1 kg </a:t>
            </a:r>
            <a:r>
              <a:rPr kumimoji="1" lang="ja-JP" altLang="en-US" b="1" dirty="0" smtClean="0">
                <a:solidFill>
                  <a:srgbClr val="00B0F0"/>
                </a:solidFill>
              </a:rPr>
              <a:t>・</a:t>
            </a:r>
            <a:r>
              <a:rPr kumimoji="1" lang="en-US" altLang="ja-JP" b="1" dirty="0" smtClean="0">
                <a:solidFill>
                  <a:srgbClr val="00B0F0"/>
                </a:solidFill>
              </a:rPr>
              <a:t>y, 90% C.L., Elli. </a:t>
            </a:r>
            <a:r>
              <a:rPr lang="en-US" altLang="ja-JP" b="1" dirty="0" smtClean="0">
                <a:solidFill>
                  <a:srgbClr val="00B0F0"/>
                </a:solidFill>
              </a:rPr>
              <a:t>&gt; 1.25 </a:t>
            </a:r>
            <a:r>
              <a:rPr kumimoji="1" lang="en-US" altLang="ja-JP" b="1" dirty="0" smtClean="0">
                <a:solidFill>
                  <a:srgbClr val="00B0F0"/>
                </a:solidFill>
              </a:rPr>
              <a:t> </a:t>
            </a:r>
            <a:endParaRPr kumimoji="1" lang="ja-JP" altLang="en-US" b="1" dirty="0">
              <a:solidFill>
                <a:srgbClr val="00B0F0"/>
              </a:solidFill>
            </a:endParaRPr>
          </a:p>
        </p:txBody>
      </p:sp>
      <p:sp>
        <p:nvSpPr>
          <p:cNvPr id="16" name="テキスト ボックス 15"/>
          <p:cNvSpPr txBox="1"/>
          <p:nvPr/>
        </p:nvSpPr>
        <p:spPr>
          <a:xfrm>
            <a:off x="7106461" y="5400649"/>
            <a:ext cx="2016224" cy="646331"/>
          </a:xfrm>
          <a:prstGeom prst="rect">
            <a:avLst/>
          </a:prstGeom>
          <a:noFill/>
        </p:spPr>
        <p:txBody>
          <a:bodyPr wrap="square" rtlCol="0">
            <a:spAutoFit/>
          </a:bodyPr>
          <a:lstStyle/>
          <a:p>
            <a:r>
              <a:rPr kumimoji="1" lang="en-US" altLang="ja-JP" b="1" dirty="0" smtClean="0">
                <a:solidFill>
                  <a:srgbClr val="3F13F9"/>
                </a:solidFill>
              </a:rPr>
              <a:t>10 kg </a:t>
            </a:r>
            <a:r>
              <a:rPr kumimoji="1" lang="ja-JP" altLang="en-US" b="1" dirty="0" smtClean="0">
                <a:solidFill>
                  <a:srgbClr val="3F13F9"/>
                </a:solidFill>
              </a:rPr>
              <a:t>・</a:t>
            </a:r>
            <a:r>
              <a:rPr kumimoji="1" lang="en-US" altLang="ja-JP" b="1" dirty="0" smtClean="0">
                <a:solidFill>
                  <a:srgbClr val="3F13F9"/>
                </a:solidFill>
              </a:rPr>
              <a:t>y, 90% C.L.</a:t>
            </a:r>
          </a:p>
          <a:p>
            <a:r>
              <a:rPr lang="en-US" altLang="ja-JP" b="1" dirty="0" smtClean="0">
                <a:solidFill>
                  <a:srgbClr val="3F13F9"/>
                </a:solidFill>
              </a:rPr>
              <a:t>Elli. &gt; 1.25 </a:t>
            </a:r>
            <a:r>
              <a:rPr kumimoji="1" lang="en-US" altLang="ja-JP" b="1" dirty="0" smtClean="0">
                <a:solidFill>
                  <a:srgbClr val="3F13F9"/>
                </a:solidFill>
              </a:rPr>
              <a:t> </a:t>
            </a:r>
            <a:endParaRPr kumimoji="1" lang="ja-JP" altLang="en-US" b="1" dirty="0">
              <a:solidFill>
                <a:srgbClr val="3F13F9"/>
              </a:solidFill>
            </a:endParaRPr>
          </a:p>
        </p:txBody>
      </p:sp>
      <p:sp>
        <p:nvSpPr>
          <p:cNvPr id="17" name="テキスト ボックス 16"/>
          <p:cNvSpPr txBox="1"/>
          <p:nvPr/>
        </p:nvSpPr>
        <p:spPr>
          <a:xfrm flipH="1">
            <a:off x="821898" y="793518"/>
            <a:ext cx="3548086" cy="369332"/>
          </a:xfrm>
          <a:prstGeom prst="rect">
            <a:avLst/>
          </a:prstGeom>
          <a:noFill/>
        </p:spPr>
        <p:txBody>
          <a:bodyPr wrap="square" rtlCol="0">
            <a:spAutoFit/>
          </a:bodyPr>
          <a:lstStyle/>
          <a:p>
            <a:r>
              <a:rPr kumimoji="1" lang="ja-JP" altLang="en-US" dirty="0" smtClean="0"/>
              <a:t>炭素原子核の検出効率</a:t>
            </a:r>
            <a:endParaRPr kumimoji="1" lang="ja-JP" altLang="en-US" dirty="0"/>
          </a:p>
        </p:txBody>
      </p:sp>
      <p:sp>
        <p:nvSpPr>
          <p:cNvPr id="18" name="正方形/長方形 17"/>
          <p:cNvSpPr/>
          <p:nvPr/>
        </p:nvSpPr>
        <p:spPr>
          <a:xfrm>
            <a:off x="4820461" y="1389971"/>
            <a:ext cx="4572000" cy="923330"/>
          </a:xfrm>
          <a:prstGeom prst="rect">
            <a:avLst/>
          </a:prstGeom>
        </p:spPr>
        <p:txBody>
          <a:bodyPr>
            <a:spAutoFit/>
          </a:bodyPr>
          <a:lstStyle/>
          <a:p>
            <a:pPr algn="ctr"/>
            <a:r>
              <a:rPr lang="en-US" altLang="ja-JP" dirty="0"/>
              <a:t>Spin-independent cross section </a:t>
            </a:r>
            <a:r>
              <a:rPr lang="en-US" altLang="ja-JP" dirty="0" smtClean="0"/>
              <a:t>limit</a:t>
            </a:r>
            <a:r>
              <a:rPr lang="ja-JP" altLang="en-US" dirty="0"/>
              <a:t> </a:t>
            </a:r>
            <a:endParaRPr lang="en-US" altLang="ja-JP" dirty="0"/>
          </a:p>
          <a:p>
            <a:pPr algn="ctr"/>
            <a:r>
              <a:rPr lang="en-US" altLang="ja-JP" dirty="0"/>
              <a:t>[ main target : CNO + </a:t>
            </a:r>
            <a:r>
              <a:rPr lang="en-US" altLang="ja-JP" dirty="0" err="1"/>
              <a:t>Ag,Br</a:t>
            </a:r>
            <a:r>
              <a:rPr lang="en-US" altLang="ja-JP" dirty="0" smtClean="0"/>
              <a:t>]</a:t>
            </a:r>
          </a:p>
          <a:p>
            <a:pPr algn="ctr"/>
            <a:r>
              <a:rPr lang="en-US" altLang="ja-JP" dirty="0" smtClean="0"/>
              <a:t> 0 BG &amp; no directionality </a:t>
            </a:r>
            <a:endParaRPr lang="ja-JP" altLang="en-US" dirty="0"/>
          </a:p>
        </p:txBody>
      </p:sp>
      <p:sp>
        <p:nvSpPr>
          <p:cNvPr id="19" name="テキスト ボックス 18"/>
          <p:cNvSpPr txBox="1"/>
          <p:nvPr/>
        </p:nvSpPr>
        <p:spPr>
          <a:xfrm flipH="1">
            <a:off x="219414" y="5840774"/>
            <a:ext cx="4012343" cy="707886"/>
          </a:xfrm>
          <a:prstGeom prst="rect">
            <a:avLst/>
          </a:prstGeom>
          <a:noFill/>
        </p:spPr>
        <p:txBody>
          <a:bodyPr wrap="square" rtlCol="0">
            <a:spAutoFit/>
          </a:bodyPr>
          <a:lstStyle/>
          <a:p>
            <a:r>
              <a:rPr kumimoji="1" lang="en-US" altLang="ja-JP" sz="2000" b="1" dirty="0" smtClean="0"/>
              <a:t>10 kg</a:t>
            </a:r>
            <a:r>
              <a:rPr kumimoji="1" lang="ja-JP" altLang="en-US" sz="2000" b="1" dirty="0" smtClean="0"/>
              <a:t>・</a:t>
            </a:r>
            <a:r>
              <a:rPr lang="en-US" altLang="ja-JP" sz="2000" b="1" dirty="0" smtClean="0"/>
              <a:t>y </a:t>
            </a:r>
            <a:r>
              <a:rPr lang="ja-JP" altLang="en-US" sz="2000" b="1" dirty="0" smtClean="0"/>
              <a:t>の原子核乾板による探索実験により</a:t>
            </a:r>
            <a:r>
              <a:rPr lang="en-US" altLang="ja-JP" sz="2000" b="1" dirty="0" smtClean="0"/>
              <a:t>DAMA</a:t>
            </a:r>
            <a:r>
              <a:rPr lang="ja-JP" altLang="en-US" sz="2000" b="1" dirty="0" smtClean="0"/>
              <a:t>の結果に言及</a:t>
            </a:r>
            <a:endParaRPr kumimoji="1" lang="ja-JP" altLang="en-US" sz="2000" b="1" dirty="0"/>
          </a:p>
        </p:txBody>
      </p:sp>
    </p:spTree>
    <p:extLst>
      <p:ext uri="{BB962C8B-B14F-4D97-AF65-F5344CB8AC3E}">
        <p14:creationId xmlns:p14="http://schemas.microsoft.com/office/powerpoint/2010/main" val="4083237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Back Ground</a:t>
            </a:r>
            <a:r>
              <a:rPr lang="ja-JP" altLang="en-US" dirty="0" smtClean="0"/>
              <a:t>事象の識別</a:t>
            </a:r>
            <a:endParaRPr kumimoji="1" lang="ja-JP" altLang="en-US" dirty="0"/>
          </a:p>
        </p:txBody>
      </p:sp>
      <p:sp>
        <p:nvSpPr>
          <p:cNvPr id="3" name="コンテンツ プレースホルダー 2"/>
          <p:cNvSpPr>
            <a:spLocks noGrp="1"/>
          </p:cNvSpPr>
          <p:nvPr>
            <p:ph sz="half" idx="14"/>
          </p:nvPr>
        </p:nvSpPr>
        <p:spPr>
          <a:xfrm>
            <a:off x="467544" y="939164"/>
            <a:ext cx="8208912" cy="5616624"/>
          </a:xfrm>
        </p:spPr>
        <p:txBody>
          <a:bodyPr/>
          <a:lstStyle/>
          <a:p>
            <a:r>
              <a:rPr kumimoji="1" lang="ja-JP" altLang="en-US" dirty="0" smtClean="0"/>
              <a:t>臭化銀結晶が記録する荷電粒子のエネルギー情報に着目</a:t>
            </a:r>
            <a:endParaRPr kumimoji="1" lang="ja-JP" altLang="en-US" dirty="0"/>
          </a:p>
        </p:txBody>
      </p:sp>
      <p:sp>
        <p:nvSpPr>
          <p:cNvPr id="4" name="コンテンツ プレースホルダー 106"/>
          <p:cNvSpPr txBox="1">
            <a:spLocks/>
          </p:cNvSpPr>
          <p:nvPr/>
        </p:nvSpPr>
        <p:spPr>
          <a:xfrm>
            <a:off x="2463690" y="1680151"/>
            <a:ext cx="639053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smtClean="0"/>
              <a:t>Signal event (recoiled nuclei)</a:t>
            </a:r>
          </a:p>
          <a:p>
            <a:pPr lvl="1"/>
            <a:r>
              <a:rPr lang="en-US" altLang="ja-JP" dirty="0" smtClean="0"/>
              <a:t>de/dx : 100~1000 </a:t>
            </a:r>
            <a:r>
              <a:rPr lang="en-US" altLang="ja-JP" dirty="0" err="1" smtClean="0"/>
              <a:t>keV</a:t>
            </a:r>
            <a:r>
              <a:rPr lang="en-US" altLang="ja-JP" dirty="0" smtClean="0"/>
              <a:t>/um</a:t>
            </a:r>
          </a:p>
          <a:p>
            <a:pPr marL="457200" lvl="1" indent="0">
              <a:buNone/>
            </a:pPr>
            <a:r>
              <a:rPr lang="ja-JP" altLang="en-US" sz="2000" b="1" dirty="0" smtClean="0">
                <a:solidFill>
                  <a:srgbClr val="FF0000"/>
                </a:solidFill>
              </a:rPr>
              <a:t>励起電子数が多い⇒潜像核が多い・核自体が大きい</a:t>
            </a:r>
            <a:endParaRPr lang="en-US" altLang="ja-JP" sz="2000" b="1" dirty="0" smtClean="0">
              <a:solidFill>
                <a:srgbClr val="FF0000"/>
              </a:solidFill>
            </a:endParaRPr>
          </a:p>
          <a:p>
            <a:pPr marL="457200" lvl="1" indent="0">
              <a:buNone/>
            </a:pPr>
            <a:endParaRPr lang="en-US" altLang="ja-JP" dirty="0" smtClean="0"/>
          </a:p>
          <a:p>
            <a:r>
              <a:rPr lang="en-US" altLang="ja-JP" dirty="0" smtClean="0"/>
              <a:t>Background event (electron</a:t>
            </a:r>
            <a:r>
              <a:rPr lang="ja-JP" altLang="en-US" dirty="0" smtClean="0"/>
              <a:t> </a:t>
            </a:r>
            <a:r>
              <a:rPr lang="en-US" altLang="ja-JP" dirty="0" smtClean="0"/>
              <a:t>from C14)</a:t>
            </a:r>
          </a:p>
          <a:p>
            <a:pPr lvl="1"/>
            <a:r>
              <a:rPr lang="en-US" altLang="ja-JP" dirty="0" smtClean="0"/>
              <a:t>de/dx : 1~10 </a:t>
            </a:r>
            <a:r>
              <a:rPr lang="en-US" altLang="ja-JP" dirty="0" err="1" smtClean="0"/>
              <a:t>keV</a:t>
            </a:r>
            <a:r>
              <a:rPr lang="en-US" altLang="ja-JP" dirty="0" smtClean="0"/>
              <a:t>/um</a:t>
            </a:r>
          </a:p>
          <a:p>
            <a:pPr marL="457200" lvl="1" indent="0">
              <a:buNone/>
            </a:pPr>
            <a:r>
              <a:rPr lang="ja-JP" altLang="en-US" sz="2000" b="1" dirty="0">
                <a:solidFill>
                  <a:srgbClr val="FF0000"/>
                </a:solidFill>
              </a:rPr>
              <a:t>励起電子数</a:t>
            </a:r>
            <a:r>
              <a:rPr lang="ja-JP" altLang="en-US" sz="2000" b="1" dirty="0" smtClean="0">
                <a:solidFill>
                  <a:srgbClr val="FF0000"/>
                </a:solidFill>
              </a:rPr>
              <a:t>が</a:t>
            </a:r>
            <a:r>
              <a:rPr lang="ja-JP" altLang="en-US" sz="2000" b="1" dirty="0">
                <a:solidFill>
                  <a:srgbClr val="FF0000"/>
                </a:solidFill>
              </a:rPr>
              <a:t>少</a:t>
            </a:r>
            <a:r>
              <a:rPr lang="ja-JP" altLang="en-US" sz="2000" b="1" dirty="0" smtClean="0">
                <a:solidFill>
                  <a:srgbClr val="FF0000"/>
                </a:solidFill>
              </a:rPr>
              <a:t>ない⇒</a:t>
            </a:r>
            <a:r>
              <a:rPr lang="ja-JP" altLang="en-US" sz="2000" b="1" dirty="0">
                <a:solidFill>
                  <a:srgbClr val="FF0000"/>
                </a:solidFill>
              </a:rPr>
              <a:t>潜像核</a:t>
            </a:r>
            <a:r>
              <a:rPr lang="ja-JP" altLang="en-US" sz="2000" b="1" dirty="0" smtClean="0">
                <a:solidFill>
                  <a:srgbClr val="FF0000"/>
                </a:solidFill>
              </a:rPr>
              <a:t>が小さい・少ない</a:t>
            </a:r>
            <a:endParaRPr lang="en-US" altLang="ja-JP" sz="2000" dirty="0" smtClean="0"/>
          </a:p>
          <a:p>
            <a:pPr marL="457200" lvl="1" indent="0">
              <a:buNone/>
            </a:pPr>
            <a:endParaRPr lang="en-US" altLang="ja-JP" dirty="0" smtClean="0"/>
          </a:p>
          <a:p>
            <a:r>
              <a:rPr lang="en-US" altLang="ja-JP" dirty="0" smtClean="0"/>
              <a:t>Noise event (not from particle, unknown)</a:t>
            </a:r>
          </a:p>
          <a:p>
            <a:pPr marL="0" indent="0">
              <a:buNone/>
            </a:pPr>
            <a:r>
              <a:rPr lang="ja-JP" altLang="en-US" sz="2000" b="1" dirty="0" smtClean="0">
                <a:solidFill>
                  <a:srgbClr val="FF0000"/>
                </a:solidFill>
              </a:rPr>
              <a:t>    励起電子の形成過程を踏まない⇒</a:t>
            </a:r>
            <a:r>
              <a:rPr lang="ja-JP" altLang="en-US" sz="2000" b="1" dirty="0">
                <a:solidFill>
                  <a:srgbClr val="FF0000"/>
                </a:solidFill>
              </a:rPr>
              <a:t>潜像核</a:t>
            </a:r>
            <a:r>
              <a:rPr lang="ja-JP" altLang="en-US" sz="2000" b="1" dirty="0" smtClean="0">
                <a:solidFill>
                  <a:srgbClr val="FF0000"/>
                </a:solidFill>
              </a:rPr>
              <a:t>が存在しない</a:t>
            </a:r>
            <a:endParaRPr lang="en-US" altLang="ja-JP" dirty="0" smtClean="0"/>
          </a:p>
          <a:p>
            <a:pPr marL="0" indent="0">
              <a:buNone/>
            </a:pPr>
            <a:r>
              <a:rPr lang="ja-JP" altLang="en-US" dirty="0"/>
              <a:t>　</a:t>
            </a:r>
            <a:r>
              <a:rPr lang="ja-JP" altLang="en-US" dirty="0" smtClean="0"/>
              <a:t>　　</a:t>
            </a:r>
            <a:endParaRPr lang="en-US" altLang="ja-JP" dirty="0" smtClean="0"/>
          </a:p>
        </p:txBody>
      </p:sp>
      <p:cxnSp>
        <p:nvCxnSpPr>
          <p:cNvPr id="5" name="直線矢印コネクタ 4"/>
          <p:cNvCxnSpPr/>
          <p:nvPr/>
        </p:nvCxnSpPr>
        <p:spPr>
          <a:xfrm>
            <a:off x="757238" y="1690258"/>
            <a:ext cx="1192405" cy="14548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円/楕円 5"/>
          <p:cNvSpPr/>
          <p:nvPr/>
        </p:nvSpPr>
        <p:spPr>
          <a:xfrm>
            <a:off x="792813" y="1778314"/>
            <a:ext cx="1156830" cy="1156830"/>
          </a:xfrm>
          <a:prstGeom prst="ellipse">
            <a:avLst/>
          </a:prstGeom>
          <a:solidFill>
            <a:srgbClr val="FFFF00">
              <a:alpha val="74000"/>
            </a:srgbClr>
          </a:solidFill>
          <a:ln>
            <a:noFill/>
          </a:ln>
          <a:effectLst/>
          <a:scene3d>
            <a:camera prst="orthographicFront">
              <a:rot lat="0" lon="0" rev="0"/>
            </a:camera>
            <a:lightRig rig="threePt" dir="t"/>
          </a:scene3d>
          <a:sp3d>
            <a:bevelT w="720090" h="720000"/>
            <a:bevelB w="720090" h="72009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曲線コネクタ 6"/>
          <p:cNvCxnSpPr/>
          <p:nvPr/>
        </p:nvCxnSpPr>
        <p:spPr>
          <a:xfrm flipV="1">
            <a:off x="1375560" y="2061177"/>
            <a:ext cx="315340" cy="284253"/>
          </a:xfrm>
          <a:prstGeom prst="curvedConnector3">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曲線コネクタ 7"/>
          <p:cNvCxnSpPr/>
          <p:nvPr/>
        </p:nvCxnSpPr>
        <p:spPr>
          <a:xfrm flipV="1">
            <a:off x="1410597" y="2144492"/>
            <a:ext cx="315340" cy="284253"/>
          </a:xfrm>
          <a:prstGeom prst="curvedConnector3">
            <a:avLst>
              <a:gd name="adj1" fmla="val 6407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曲線コネクタ 8"/>
          <p:cNvCxnSpPr/>
          <p:nvPr/>
        </p:nvCxnSpPr>
        <p:spPr>
          <a:xfrm flipV="1">
            <a:off x="1323003" y="2017077"/>
            <a:ext cx="315340" cy="284253"/>
          </a:xfrm>
          <a:prstGeom prst="curvedConnector3">
            <a:avLst>
              <a:gd name="adj1" fmla="val -7407"/>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曲線コネクタ 9"/>
          <p:cNvCxnSpPr/>
          <p:nvPr/>
        </p:nvCxnSpPr>
        <p:spPr>
          <a:xfrm rot="10800000" flipV="1">
            <a:off x="1004857" y="2345431"/>
            <a:ext cx="248072" cy="163300"/>
          </a:xfrm>
          <a:prstGeom prst="curvedConnector3">
            <a:avLst>
              <a:gd name="adj1" fmla="val 136729"/>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曲線コネクタ 10"/>
          <p:cNvCxnSpPr/>
          <p:nvPr/>
        </p:nvCxnSpPr>
        <p:spPr>
          <a:xfrm rot="10800000" flipV="1">
            <a:off x="1083691" y="2508731"/>
            <a:ext cx="248072" cy="163300"/>
          </a:xfrm>
          <a:prstGeom prst="curvedConnector3">
            <a:avLst>
              <a:gd name="adj1" fmla="val 17044"/>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曲線コネクタ 11"/>
          <p:cNvCxnSpPr/>
          <p:nvPr/>
        </p:nvCxnSpPr>
        <p:spPr>
          <a:xfrm rot="5400000" flipH="1" flipV="1">
            <a:off x="1178713" y="2071162"/>
            <a:ext cx="393699" cy="70076"/>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曲線コネクタ 12"/>
          <p:cNvCxnSpPr/>
          <p:nvPr/>
        </p:nvCxnSpPr>
        <p:spPr>
          <a:xfrm>
            <a:off x="1375560" y="2386362"/>
            <a:ext cx="496243" cy="13341"/>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曲線コネクタ 13"/>
          <p:cNvCxnSpPr/>
          <p:nvPr/>
        </p:nvCxnSpPr>
        <p:spPr>
          <a:xfrm rot="16200000" flipV="1">
            <a:off x="1060611" y="2031591"/>
            <a:ext cx="337924" cy="116793"/>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曲線コネクタ 14"/>
          <p:cNvCxnSpPr/>
          <p:nvPr/>
        </p:nvCxnSpPr>
        <p:spPr>
          <a:xfrm rot="10800000" flipV="1">
            <a:off x="971222" y="2303045"/>
            <a:ext cx="246669" cy="205684"/>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曲線コネクタ 15"/>
          <p:cNvCxnSpPr/>
          <p:nvPr/>
        </p:nvCxnSpPr>
        <p:spPr>
          <a:xfrm rot="5400000">
            <a:off x="1106346" y="2481651"/>
            <a:ext cx="205685" cy="175077"/>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1638343" y="1900023"/>
            <a:ext cx="273719" cy="273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920868" y="1488627"/>
            <a:ext cx="1315081" cy="296704"/>
          </a:xfrm>
          <a:prstGeom prst="rect">
            <a:avLst/>
          </a:prstGeom>
          <a:noFill/>
        </p:spPr>
        <p:txBody>
          <a:bodyPr wrap="none" rtlCol="0">
            <a:spAutoFit/>
          </a:bodyPr>
          <a:lstStyle/>
          <a:p>
            <a:r>
              <a:rPr lang="en-US" altLang="ja-JP" dirty="0" smtClean="0">
                <a:solidFill>
                  <a:srgbClr val="FF0000"/>
                </a:solidFill>
              </a:rPr>
              <a:t>hole</a:t>
            </a:r>
            <a:r>
              <a:rPr lang="en-US" altLang="ja-JP" baseline="30000" dirty="0" smtClean="0">
                <a:solidFill>
                  <a:srgbClr val="FF0000"/>
                </a:solidFill>
              </a:rPr>
              <a:t>+</a:t>
            </a:r>
            <a:r>
              <a:rPr lang="en-US" altLang="ja-JP" dirty="0" smtClean="0">
                <a:solidFill>
                  <a:srgbClr val="FF0000"/>
                </a:solidFill>
              </a:rPr>
              <a:t>   </a:t>
            </a:r>
            <a:r>
              <a:rPr kumimoji="1" lang="en-US" altLang="ja-JP" dirty="0" smtClean="0">
                <a:solidFill>
                  <a:srgbClr val="00B050"/>
                </a:solidFill>
              </a:rPr>
              <a:t>electron</a:t>
            </a:r>
            <a:r>
              <a:rPr kumimoji="1" lang="en-US" altLang="ja-JP" baseline="30000" dirty="0" smtClean="0">
                <a:solidFill>
                  <a:srgbClr val="00B050"/>
                </a:solidFill>
              </a:rPr>
              <a:t>-</a:t>
            </a:r>
            <a:endParaRPr kumimoji="1" lang="ja-JP" altLang="en-US" baseline="30000" dirty="0">
              <a:solidFill>
                <a:srgbClr val="FF0000"/>
              </a:solidFill>
            </a:endParaRPr>
          </a:p>
        </p:txBody>
      </p:sp>
      <p:cxnSp>
        <p:nvCxnSpPr>
          <p:cNvPr id="19" name="曲線コネクタ 18"/>
          <p:cNvCxnSpPr/>
          <p:nvPr/>
        </p:nvCxnSpPr>
        <p:spPr>
          <a:xfrm rot="5400000">
            <a:off x="1192464" y="2653029"/>
            <a:ext cx="227687" cy="153470"/>
          </a:xfrm>
          <a:prstGeom prst="curvedConnector3">
            <a:avLst>
              <a:gd name="adj1" fmla="val 15919"/>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曲線コネクタ 19"/>
          <p:cNvCxnSpPr/>
          <p:nvPr/>
        </p:nvCxnSpPr>
        <p:spPr>
          <a:xfrm rot="5400000">
            <a:off x="1238750" y="2683688"/>
            <a:ext cx="230441" cy="180186"/>
          </a:xfrm>
          <a:prstGeom prst="curved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曲線コネクタ 20"/>
          <p:cNvCxnSpPr/>
          <p:nvPr/>
        </p:nvCxnSpPr>
        <p:spPr>
          <a:xfrm flipV="1">
            <a:off x="1551967" y="2460407"/>
            <a:ext cx="267026" cy="179731"/>
          </a:xfrm>
          <a:prstGeom prst="curvedConnector3">
            <a:avLst>
              <a:gd name="adj1" fmla="val 46125"/>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曲線コネクタ 21"/>
          <p:cNvCxnSpPr/>
          <p:nvPr/>
        </p:nvCxnSpPr>
        <p:spPr>
          <a:xfrm rot="5400000" flipH="1" flipV="1">
            <a:off x="1625161" y="2496697"/>
            <a:ext cx="240436" cy="162303"/>
          </a:xfrm>
          <a:prstGeom prst="curvedConnector3">
            <a:avLst>
              <a:gd name="adj1" fmla="val -809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円/楕円 22"/>
          <p:cNvSpPr/>
          <p:nvPr/>
        </p:nvSpPr>
        <p:spPr>
          <a:xfrm>
            <a:off x="1072847" y="2842473"/>
            <a:ext cx="273719" cy="273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24" name="曲線コネクタ 23"/>
          <p:cNvCxnSpPr>
            <a:endCxn id="26" idx="7"/>
          </p:cNvCxnSpPr>
          <p:nvPr/>
        </p:nvCxnSpPr>
        <p:spPr>
          <a:xfrm rot="10800000" flipV="1">
            <a:off x="854742" y="2081859"/>
            <a:ext cx="169778" cy="119841"/>
          </a:xfrm>
          <a:prstGeom prst="curvedConnector2">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曲線コネクタ 24"/>
          <p:cNvCxnSpPr/>
          <p:nvPr/>
        </p:nvCxnSpPr>
        <p:spPr>
          <a:xfrm rot="10800000">
            <a:off x="906827" y="2201700"/>
            <a:ext cx="176258" cy="26218"/>
          </a:xfrm>
          <a:prstGeom prst="curved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円/楕円 25"/>
          <p:cNvSpPr/>
          <p:nvPr/>
        </p:nvSpPr>
        <p:spPr>
          <a:xfrm>
            <a:off x="621108" y="2161616"/>
            <a:ext cx="273719" cy="273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27" name="直線矢印コネクタ 26"/>
          <p:cNvCxnSpPr/>
          <p:nvPr/>
        </p:nvCxnSpPr>
        <p:spPr>
          <a:xfrm>
            <a:off x="692843" y="3499739"/>
            <a:ext cx="1192405" cy="14548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円/楕円 27"/>
          <p:cNvSpPr/>
          <p:nvPr/>
        </p:nvSpPr>
        <p:spPr>
          <a:xfrm>
            <a:off x="728418" y="3587795"/>
            <a:ext cx="1156830" cy="1156830"/>
          </a:xfrm>
          <a:prstGeom prst="ellipse">
            <a:avLst/>
          </a:prstGeom>
          <a:solidFill>
            <a:srgbClr val="FFFF00">
              <a:alpha val="74000"/>
            </a:srgbClr>
          </a:solidFill>
          <a:ln>
            <a:noFill/>
          </a:ln>
          <a:effectLst/>
          <a:scene3d>
            <a:camera prst="orthographicFront">
              <a:rot lat="0" lon="0" rev="0"/>
            </a:camera>
            <a:lightRig rig="threePt" dir="t"/>
          </a:scene3d>
          <a:sp3d>
            <a:bevelT w="720090" h="720000"/>
            <a:bevelB w="720090" h="72009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曲線コネクタ 28"/>
          <p:cNvCxnSpPr/>
          <p:nvPr/>
        </p:nvCxnSpPr>
        <p:spPr>
          <a:xfrm flipV="1">
            <a:off x="1311165" y="3870658"/>
            <a:ext cx="315340" cy="284253"/>
          </a:xfrm>
          <a:prstGeom prst="curvedConnector3">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曲線コネクタ 29"/>
          <p:cNvCxnSpPr/>
          <p:nvPr/>
        </p:nvCxnSpPr>
        <p:spPr>
          <a:xfrm flipV="1">
            <a:off x="1258608" y="3826558"/>
            <a:ext cx="315340" cy="284253"/>
          </a:xfrm>
          <a:prstGeom prst="curvedConnector3">
            <a:avLst>
              <a:gd name="adj1" fmla="val -7407"/>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曲線コネクタ 30"/>
          <p:cNvCxnSpPr/>
          <p:nvPr/>
        </p:nvCxnSpPr>
        <p:spPr>
          <a:xfrm rot="10800000" flipV="1">
            <a:off x="940462" y="4154912"/>
            <a:ext cx="248072" cy="163300"/>
          </a:xfrm>
          <a:prstGeom prst="curvedConnector3">
            <a:avLst>
              <a:gd name="adj1" fmla="val 19124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曲線コネクタ 31"/>
          <p:cNvCxnSpPr/>
          <p:nvPr/>
        </p:nvCxnSpPr>
        <p:spPr>
          <a:xfrm rot="10800000" flipV="1">
            <a:off x="1019296" y="4318212"/>
            <a:ext cx="248072" cy="163300"/>
          </a:xfrm>
          <a:prstGeom prst="curvedConnector3">
            <a:avLst>
              <a:gd name="adj1" fmla="val 17044"/>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曲線コネクタ 32"/>
          <p:cNvCxnSpPr/>
          <p:nvPr/>
        </p:nvCxnSpPr>
        <p:spPr>
          <a:xfrm rot="5400000" flipH="1" flipV="1">
            <a:off x="1114318" y="3880643"/>
            <a:ext cx="393699" cy="70076"/>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曲線コネクタ 33"/>
          <p:cNvCxnSpPr/>
          <p:nvPr/>
        </p:nvCxnSpPr>
        <p:spPr>
          <a:xfrm>
            <a:off x="1311165" y="4195843"/>
            <a:ext cx="435272" cy="79985"/>
          </a:xfrm>
          <a:prstGeom prst="curvedConnector3">
            <a:avLst>
              <a:gd name="adj1" fmla="val 63315"/>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曲線コネクタ 34"/>
          <p:cNvCxnSpPr/>
          <p:nvPr/>
        </p:nvCxnSpPr>
        <p:spPr>
          <a:xfrm rot="10800000" flipV="1">
            <a:off x="906827" y="4112526"/>
            <a:ext cx="246669" cy="205684"/>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曲線コネクタ 35"/>
          <p:cNvCxnSpPr/>
          <p:nvPr/>
        </p:nvCxnSpPr>
        <p:spPr>
          <a:xfrm rot="5400000">
            <a:off x="1041951" y="4291132"/>
            <a:ext cx="205685" cy="175077"/>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円/楕円 36"/>
          <p:cNvSpPr/>
          <p:nvPr/>
        </p:nvSpPr>
        <p:spPr>
          <a:xfrm>
            <a:off x="1655772" y="3756315"/>
            <a:ext cx="151636" cy="15163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9" name="円/楕円 38"/>
          <p:cNvSpPr/>
          <p:nvPr/>
        </p:nvSpPr>
        <p:spPr>
          <a:xfrm>
            <a:off x="667447" y="5345762"/>
            <a:ext cx="1156830" cy="1156830"/>
          </a:xfrm>
          <a:prstGeom prst="ellipse">
            <a:avLst/>
          </a:prstGeom>
          <a:solidFill>
            <a:srgbClr val="FFFF00">
              <a:alpha val="74000"/>
            </a:srgbClr>
          </a:solidFill>
          <a:ln>
            <a:noFill/>
          </a:ln>
          <a:effectLst/>
          <a:scene3d>
            <a:camera prst="orthographicFront">
              <a:rot lat="0" lon="0" rev="0"/>
            </a:camera>
            <a:lightRig rig="threePt" dir="t"/>
          </a:scene3d>
          <a:sp3d>
            <a:bevelT w="720090" h="720000"/>
            <a:bevelB w="720090" h="72009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1444064" y="5251116"/>
            <a:ext cx="736276" cy="7362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smtClean="0"/>
              <a:t>?</a:t>
            </a:r>
            <a:endParaRPr kumimoji="1" lang="ja-JP" altLang="en-US" dirty="0"/>
          </a:p>
        </p:txBody>
      </p:sp>
      <p:cxnSp>
        <p:nvCxnSpPr>
          <p:cNvPr id="41" name="直線コネクタ 40"/>
          <p:cNvCxnSpPr/>
          <p:nvPr/>
        </p:nvCxnSpPr>
        <p:spPr>
          <a:xfrm>
            <a:off x="43537" y="3300986"/>
            <a:ext cx="115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66284" y="2952436"/>
            <a:ext cx="782587" cy="369332"/>
          </a:xfrm>
          <a:prstGeom prst="rect">
            <a:avLst/>
          </a:prstGeom>
          <a:noFill/>
        </p:spPr>
        <p:txBody>
          <a:bodyPr wrap="none" rtlCol="0">
            <a:spAutoFit/>
          </a:bodyPr>
          <a:lstStyle/>
          <a:p>
            <a:r>
              <a:rPr lang="en-US" altLang="ja-JP" b="1" dirty="0"/>
              <a:t>4</a:t>
            </a:r>
            <a:r>
              <a:rPr kumimoji="1" lang="en-US" altLang="ja-JP" b="1" dirty="0" smtClean="0"/>
              <a:t>0 nm</a:t>
            </a:r>
            <a:endParaRPr kumimoji="1" lang="ja-JP" altLang="en-US" b="1" dirty="0"/>
          </a:p>
        </p:txBody>
      </p:sp>
    </p:spTree>
    <p:extLst>
      <p:ext uri="{BB962C8B-B14F-4D97-AF65-F5344CB8AC3E}">
        <p14:creationId xmlns:p14="http://schemas.microsoft.com/office/powerpoint/2010/main" val="11427375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実験感度の向上</a:t>
            </a:r>
            <a:endParaRPr kumimoji="1" lang="ja-JP" altLang="en-US" dirty="0"/>
          </a:p>
        </p:txBody>
      </p:sp>
      <p:sp>
        <p:nvSpPr>
          <p:cNvPr id="4" name="コンテンツ プレースホルダー 167"/>
          <p:cNvSpPr txBox="1">
            <a:spLocks/>
          </p:cNvSpPr>
          <p:nvPr/>
        </p:nvSpPr>
        <p:spPr>
          <a:xfrm>
            <a:off x="4817560" y="4233301"/>
            <a:ext cx="424302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t>現像では潜像核が伸びて絡まりあうようにして成長</a:t>
            </a:r>
            <a:endParaRPr lang="en-US" altLang="ja-JP" sz="2400" dirty="0" smtClean="0"/>
          </a:p>
          <a:p>
            <a:pPr marL="0" indent="0">
              <a:buFont typeface="Arial" panose="020B0604020202020204" pitchFamily="34" charset="0"/>
              <a:buNone/>
            </a:pPr>
            <a:r>
              <a:rPr lang="ja-JP" altLang="en-US" sz="2400" dirty="0" smtClean="0"/>
              <a:t>エネルギー情報が現像後の銀粒子の形状として現れる</a:t>
            </a:r>
            <a:endParaRPr lang="en-US" altLang="ja-JP" sz="2400" dirty="0" smtClean="0"/>
          </a:p>
          <a:p>
            <a:pPr marL="0" indent="0">
              <a:buFont typeface="Arial" panose="020B0604020202020204" pitchFamily="34" charset="0"/>
              <a:buNone/>
            </a:pPr>
            <a:r>
              <a:rPr lang="ja-JP" altLang="en-US" sz="2400" dirty="0" smtClean="0"/>
              <a:t>⇒</a:t>
            </a:r>
            <a:r>
              <a:rPr lang="ja-JP" altLang="en-US" sz="2400" dirty="0" smtClean="0">
                <a:solidFill>
                  <a:srgbClr val="FF0000"/>
                </a:solidFill>
              </a:rPr>
              <a:t>ナノレベルの情報を読み取ることで</a:t>
            </a:r>
            <a:r>
              <a:rPr lang="en-US" altLang="ja-JP" sz="2400" dirty="0" smtClean="0">
                <a:solidFill>
                  <a:srgbClr val="FF0000"/>
                </a:solidFill>
              </a:rPr>
              <a:t>S/N</a:t>
            </a:r>
            <a:r>
              <a:rPr lang="ja-JP" altLang="en-US" sz="2400" dirty="0" smtClean="0">
                <a:solidFill>
                  <a:srgbClr val="FF0000"/>
                </a:solidFill>
              </a:rPr>
              <a:t>比の向上が期待</a:t>
            </a:r>
            <a:endParaRPr lang="en-US" altLang="ja-JP" sz="2400" dirty="0" smtClean="0">
              <a:solidFill>
                <a:srgbClr val="FF0000"/>
              </a:solidFill>
            </a:endParaRPr>
          </a:p>
        </p:txBody>
      </p:sp>
      <p:cxnSp>
        <p:nvCxnSpPr>
          <p:cNvPr id="5" name="直線矢印コネクタ 4"/>
          <p:cNvCxnSpPr/>
          <p:nvPr/>
        </p:nvCxnSpPr>
        <p:spPr>
          <a:xfrm>
            <a:off x="757238" y="1679867"/>
            <a:ext cx="1192405" cy="14548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円/楕円 5"/>
          <p:cNvSpPr/>
          <p:nvPr/>
        </p:nvSpPr>
        <p:spPr>
          <a:xfrm>
            <a:off x="792813" y="1767923"/>
            <a:ext cx="1156830" cy="1156830"/>
          </a:xfrm>
          <a:prstGeom prst="ellipse">
            <a:avLst/>
          </a:prstGeom>
          <a:solidFill>
            <a:srgbClr val="FFFF00">
              <a:alpha val="74000"/>
            </a:srgbClr>
          </a:solidFill>
          <a:ln>
            <a:noFill/>
          </a:ln>
          <a:effectLst/>
          <a:scene3d>
            <a:camera prst="orthographicFront">
              <a:rot lat="0" lon="0" rev="0"/>
            </a:camera>
            <a:lightRig rig="threePt" dir="t"/>
          </a:scene3d>
          <a:sp3d>
            <a:bevelT w="720090" h="720000"/>
            <a:bevelB w="720090" h="72009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曲線コネクタ 6"/>
          <p:cNvCxnSpPr/>
          <p:nvPr/>
        </p:nvCxnSpPr>
        <p:spPr>
          <a:xfrm flipV="1">
            <a:off x="1375560" y="2050786"/>
            <a:ext cx="315340" cy="284253"/>
          </a:xfrm>
          <a:prstGeom prst="curvedConnector3">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曲線コネクタ 7"/>
          <p:cNvCxnSpPr/>
          <p:nvPr/>
        </p:nvCxnSpPr>
        <p:spPr>
          <a:xfrm flipV="1">
            <a:off x="1410597" y="2134101"/>
            <a:ext cx="315340" cy="284253"/>
          </a:xfrm>
          <a:prstGeom prst="curvedConnector3">
            <a:avLst>
              <a:gd name="adj1" fmla="val 6407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曲線コネクタ 8"/>
          <p:cNvCxnSpPr/>
          <p:nvPr/>
        </p:nvCxnSpPr>
        <p:spPr>
          <a:xfrm flipV="1">
            <a:off x="1323003" y="2006686"/>
            <a:ext cx="315340" cy="284253"/>
          </a:xfrm>
          <a:prstGeom prst="curvedConnector3">
            <a:avLst>
              <a:gd name="adj1" fmla="val -7407"/>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曲線コネクタ 9"/>
          <p:cNvCxnSpPr/>
          <p:nvPr/>
        </p:nvCxnSpPr>
        <p:spPr>
          <a:xfrm rot="10800000" flipV="1">
            <a:off x="1004857" y="2335040"/>
            <a:ext cx="248072" cy="163300"/>
          </a:xfrm>
          <a:prstGeom prst="curvedConnector3">
            <a:avLst>
              <a:gd name="adj1" fmla="val 136729"/>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曲線コネクタ 10"/>
          <p:cNvCxnSpPr/>
          <p:nvPr/>
        </p:nvCxnSpPr>
        <p:spPr>
          <a:xfrm rot="10800000" flipV="1">
            <a:off x="1083691" y="2498340"/>
            <a:ext cx="248072" cy="163300"/>
          </a:xfrm>
          <a:prstGeom prst="curvedConnector3">
            <a:avLst>
              <a:gd name="adj1" fmla="val 17044"/>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曲線コネクタ 11"/>
          <p:cNvCxnSpPr/>
          <p:nvPr/>
        </p:nvCxnSpPr>
        <p:spPr>
          <a:xfrm rot="5400000" flipH="1" flipV="1">
            <a:off x="1178713" y="2060771"/>
            <a:ext cx="393699" cy="70076"/>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曲線コネクタ 12"/>
          <p:cNvCxnSpPr/>
          <p:nvPr/>
        </p:nvCxnSpPr>
        <p:spPr>
          <a:xfrm>
            <a:off x="1375560" y="2375971"/>
            <a:ext cx="496243" cy="13341"/>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曲線コネクタ 13"/>
          <p:cNvCxnSpPr/>
          <p:nvPr/>
        </p:nvCxnSpPr>
        <p:spPr>
          <a:xfrm rot="16200000" flipV="1">
            <a:off x="1060611" y="2021200"/>
            <a:ext cx="337924" cy="116793"/>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曲線コネクタ 14"/>
          <p:cNvCxnSpPr/>
          <p:nvPr/>
        </p:nvCxnSpPr>
        <p:spPr>
          <a:xfrm rot="10800000" flipV="1">
            <a:off x="971222" y="2292654"/>
            <a:ext cx="246669" cy="205684"/>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曲線コネクタ 15"/>
          <p:cNvCxnSpPr/>
          <p:nvPr/>
        </p:nvCxnSpPr>
        <p:spPr>
          <a:xfrm rot="5400000">
            <a:off x="1106346" y="2471260"/>
            <a:ext cx="205685" cy="175077"/>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1638343" y="1889632"/>
            <a:ext cx="273719" cy="273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920868" y="1478236"/>
            <a:ext cx="1315081" cy="296704"/>
          </a:xfrm>
          <a:prstGeom prst="rect">
            <a:avLst/>
          </a:prstGeom>
          <a:noFill/>
        </p:spPr>
        <p:txBody>
          <a:bodyPr wrap="none" rtlCol="0">
            <a:spAutoFit/>
          </a:bodyPr>
          <a:lstStyle/>
          <a:p>
            <a:r>
              <a:rPr lang="en-US" altLang="ja-JP" dirty="0" smtClean="0">
                <a:solidFill>
                  <a:srgbClr val="FF0000"/>
                </a:solidFill>
              </a:rPr>
              <a:t>hole</a:t>
            </a:r>
            <a:r>
              <a:rPr lang="en-US" altLang="ja-JP" baseline="30000" dirty="0" smtClean="0">
                <a:solidFill>
                  <a:srgbClr val="FF0000"/>
                </a:solidFill>
              </a:rPr>
              <a:t>+</a:t>
            </a:r>
            <a:r>
              <a:rPr lang="en-US" altLang="ja-JP" dirty="0" smtClean="0">
                <a:solidFill>
                  <a:srgbClr val="FF0000"/>
                </a:solidFill>
              </a:rPr>
              <a:t>   </a:t>
            </a:r>
            <a:r>
              <a:rPr kumimoji="1" lang="en-US" altLang="ja-JP" dirty="0" smtClean="0">
                <a:solidFill>
                  <a:srgbClr val="00B050"/>
                </a:solidFill>
              </a:rPr>
              <a:t>electron</a:t>
            </a:r>
            <a:r>
              <a:rPr kumimoji="1" lang="en-US" altLang="ja-JP" baseline="30000" dirty="0" smtClean="0">
                <a:solidFill>
                  <a:srgbClr val="00B050"/>
                </a:solidFill>
              </a:rPr>
              <a:t>-</a:t>
            </a:r>
            <a:endParaRPr kumimoji="1" lang="ja-JP" altLang="en-US" baseline="30000" dirty="0">
              <a:solidFill>
                <a:srgbClr val="FF0000"/>
              </a:solidFill>
            </a:endParaRPr>
          </a:p>
        </p:txBody>
      </p:sp>
      <p:cxnSp>
        <p:nvCxnSpPr>
          <p:cNvPr id="19" name="曲線コネクタ 18"/>
          <p:cNvCxnSpPr/>
          <p:nvPr/>
        </p:nvCxnSpPr>
        <p:spPr>
          <a:xfrm rot="5400000">
            <a:off x="1192464" y="2642638"/>
            <a:ext cx="227687" cy="153470"/>
          </a:xfrm>
          <a:prstGeom prst="curvedConnector3">
            <a:avLst>
              <a:gd name="adj1" fmla="val 15919"/>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曲線コネクタ 19"/>
          <p:cNvCxnSpPr/>
          <p:nvPr/>
        </p:nvCxnSpPr>
        <p:spPr>
          <a:xfrm rot="5400000">
            <a:off x="1238750" y="2673297"/>
            <a:ext cx="230441" cy="180186"/>
          </a:xfrm>
          <a:prstGeom prst="curved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曲線コネクタ 20"/>
          <p:cNvCxnSpPr/>
          <p:nvPr/>
        </p:nvCxnSpPr>
        <p:spPr>
          <a:xfrm flipV="1">
            <a:off x="1551967" y="2450016"/>
            <a:ext cx="267026" cy="179731"/>
          </a:xfrm>
          <a:prstGeom prst="curvedConnector3">
            <a:avLst>
              <a:gd name="adj1" fmla="val 46125"/>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曲線コネクタ 21"/>
          <p:cNvCxnSpPr/>
          <p:nvPr/>
        </p:nvCxnSpPr>
        <p:spPr>
          <a:xfrm rot="5400000" flipH="1" flipV="1">
            <a:off x="1625161" y="2486306"/>
            <a:ext cx="240436" cy="162303"/>
          </a:xfrm>
          <a:prstGeom prst="curvedConnector3">
            <a:avLst>
              <a:gd name="adj1" fmla="val -809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円/楕円 22"/>
          <p:cNvSpPr/>
          <p:nvPr/>
        </p:nvSpPr>
        <p:spPr>
          <a:xfrm>
            <a:off x="1072847" y="2832082"/>
            <a:ext cx="273719" cy="273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24" name="曲線コネクタ 23"/>
          <p:cNvCxnSpPr>
            <a:endCxn id="26" idx="7"/>
          </p:cNvCxnSpPr>
          <p:nvPr/>
        </p:nvCxnSpPr>
        <p:spPr>
          <a:xfrm rot="10800000" flipV="1">
            <a:off x="854742" y="2071468"/>
            <a:ext cx="169778" cy="119841"/>
          </a:xfrm>
          <a:prstGeom prst="curvedConnector2">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曲線コネクタ 24"/>
          <p:cNvCxnSpPr/>
          <p:nvPr/>
        </p:nvCxnSpPr>
        <p:spPr>
          <a:xfrm rot="10800000">
            <a:off x="906827" y="2191309"/>
            <a:ext cx="176258" cy="26218"/>
          </a:xfrm>
          <a:prstGeom prst="curved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円/楕円 25"/>
          <p:cNvSpPr/>
          <p:nvPr/>
        </p:nvSpPr>
        <p:spPr>
          <a:xfrm>
            <a:off x="621108" y="2151225"/>
            <a:ext cx="273719" cy="273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27" name="直線矢印コネクタ 26"/>
          <p:cNvCxnSpPr/>
          <p:nvPr/>
        </p:nvCxnSpPr>
        <p:spPr>
          <a:xfrm>
            <a:off x="692843" y="3489348"/>
            <a:ext cx="1192405" cy="14548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円/楕円 27"/>
          <p:cNvSpPr/>
          <p:nvPr/>
        </p:nvSpPr>
        <p:spPr>
          <a:xfrm>
            <a:off x="728418" y="3577404"/>
            <a:ext cx="1156830" cy="1156830"/>
          </a:xfrm>
          <a:prstGeom prst="ellipse">
            <a:avLst/>
          </a:prstGeom>
          <a:solidFill>
            <a:srgbClr val="FFFF00">
              <a:alpha val="74000"/>
            </a:srgbClr>
          </a:solidFill>
          <a:ln>
            <a:noFill/>
          </a:ln>
          <a:effectLst/>
          <a:scene3d>
            <a:camera prst="orthographicFront">
              <a:rot lat="0" lon="0" rev="0"/>
            </a:camera>
            <a:lightRig rig="threePt" dir="t"/>
          </a:scene3d>
          <a:sp3d>
            <a:bevelT w="720090" h="720000"/>
            <a:bevelB w="720090" h="72009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曲線コネクタ 28"/>
          <p:cNvCxnSpPr/>
          <p:nvPr/>
        </p:nvCxnSpPr>
        <p:spPr>
          <a:xfrm flipV="1">
            <a:off x="1311165" y="3860267"/>
            <a:ext cx="315340" cy="284253"/>
          </a:xfrm>
          <a:prstGeom prst="curvedConnector3">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曲線コネクタ 29"/>
          <p:cNvCxnSpPr/>
          <p:nvPr/>
        </p:nvCxnSpPr>
        <p:spPr>
          <a:xfrm flipV="1">
            <a:off x="1258608" y="3816167"/>
            <a:ext cx="315340" cy="284253"/>
          </a:xfrm>
          <a:prstGeom prst="curvedConnector3">
            <a:avLst>
              <a:gd name="adj1" fmla="val -7407"/>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曲線コネクタ 30"/>
          <p:cNvCxnSpPr/>
          <p:nvPr/>
        </p:nvCxnSpPr>
        <p:spPr>
          <a:xfrm rot="10800000" flipV="1">
            <a:off x="940462" y="4144521"/>
            <a:ext cx="248072" cy="163300"/>
          </a:xfrm>
          <a:prstGeom prst="curvedConnector3">
            <a:avLst>
              <a:gd name="adj1" fmla="val 19124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曲線コネクタ 31"/>
          <p:cNvCxnSpPr/>
          <p:nvPr/>
        </p:nvCxnSpPr>
        <p:spPr>
          <a:xfrm rot="10800000" flipV="1">
            <a:off x="1019296" y="4307821"/>
            <a:ext cx="248072" cy="163300"/>
          </a:xfrm>
          <a:prstGeom prst="curvedConnector3">
            <a:avLst>
              <a:gd name="adj1" fmla="val 17044"/>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曲線コネクタ 32"/>
          <p:cNvCxnSpPr/>
          <p:nvPr/>
        </p:nvCxnSpPr>
        <p:spPr>
          <a:xfrm rot="5400000" flipH="1" flipV="1">
            <a:off x="1114318" y="3870252"/>
            <a:ext cx="393699" cy="70076"/>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曲線コネクタ 33"/>
          <p:cNvCxnSpPr/>
          <p:nvPr/>
        </p:nvCxnSpPr>
        <p:spPr>
          <a:xfrm>
            <a:off x="1311165" y="4185452"/>
            <a:ext cx="435272" cy="79985"/>
          </a:xfrm>
          <a:prstGeom prst="curvedConnector3">
            <a:avLst>
              <a:gd name="adj1" fmla="val 63315"/>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曲線コネクタ 34"/>
          <p:cNvCxnSpPr/>
          <p:nvPr/>
        </p:nvCxnSpPr>
        <p:spPr>
          <a:xfrm rot="10800000" flipV="1">
            <a:off x="906827" y="4102135"/>
            <a:ext cx="246669" cy="205684"/>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曲線コネクタ 35"/>
          <p:cNvCxnSpPr/>
          <p:nvPr/>
        </p:nvCxnSpPr>
        <p:spPr>
          <a:xfrm rot="5400000">
            <a:off x="1041951" y="4280741"/>
            <a:ext cx="205685" cy="175077"/>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円/楕円 36"/>
          <p:cNvSpPr/>
          <p:nvPr/>
        </p:nvSpPr>
        <p:spPr>
          <a:xfrm>
            <a:off x="1655772" y="3745924"/>
            <a:ext cx="151636" cy="15163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9" name="円/楕円 38"/>
          <p:cNvSpPr/>
          <p:nvPr/>
        </p:nvSpPr>
        <p:spPr>
          <a:xfrm>
            <a:off x="667447" y="5335371"/>
            <a:ext cx="1156830" cy="1156830"/>
          </a:xfrm>
          <a:prstGeom prst="ellipse">
            <a:avLst/>
          </a:prstGeom>
          <a:solidFill>
            <a:srgbClr val="FFFF00">
              <a:alpha val="74000"/>
            </a:srgbClr>
          </a:solidFill>
          <a:ln>
            <a:noFill/>
          </a:ln>
          <a:effectLst/>
          <a:scene3d>
            <a:camera prst="orthographicFront">
              <a:rot lat="0" lon="0" rev="0"/>
            </a:camera>
            <a:lightRig rig="threePt" dir="t"/>
          </a:scene3d>
          <a:sp3d>
            <a:bevelT w="720090" h="720000"/>
            <a:bevelB w="720090" h="72009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1444064" y="5240725"/>
            <a:ext cx="736276" cy="7362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smtClean="0"/>
              <a:t>?</a:t>
            </a:r>
            <a:endParaRPr kumimoji="1" lang="ja-JP" altLang="en-US" dirty="0"/>
          </a:p>
        </p:txBody>
      </p:sp>
      <p:grpSp>
        <p:nvGrpSpPr>
          <p:cNvPr id="41" name="グループ化 40"/>
          <p:cNvGrpSpPr/>
          <p:nvPr/>
        </p:nvGrpSpPr>
        <p:grpSpPr>
          <a:xfrm>
            <a:off x="3094452" y="1478236"/>
            <a:ext cx="1308501" cy="1740685"/>
            <a:chOff x="3620732" y="1761478"/>
            <a:chExt cx="1595876" cy="1659560"/>
          </a:xfrm>
        </p:grpSpPr>
        <p:grpSp>
          <p:nvGrpSpPr>
            <p:cNvPr id="42" name="グループ化 41"/>
            <p:cNvGrpSpPr/>
            <p:nvPr/>
          </p:nvGrpSpPr>
          <p:grpSpPr>
            <a:xfrm>
              <a:off x="4358344" y="1761478"/>
              <a:ext cx="858264" cy="892725"/>
              <a:chOff x="7067053" y="2072278"/>
              <a:chExt cx="687682" cy="715294"/>
            </a:xfrm>
          </p:grpSpPr>
          <p:sp>
            <p:nvSpPr>
              <p:cNvPr id="79" name="円/楕円 78"/>
              <p:cNvSpPr>
                <a:spLocks noChangeAspect="1"/>
              </p:cNvSpPr>
              <p:nvPr/>
            </p:nvSpPr>
            <p:spPr>
              <a:xfrm>
                <a:off x="7191364" y="257157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0" name="円/楕円 79"/>
              <p:cNvSpPr>
                <a:spLocks noChangeAspect="1"/>
              </p:cNvSpPr>
              <p:nvPr/>
            </p:nvSpPr>
            <p:spPr>
              <a:xfrm>
                <a:off x="7242328" y="257157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1" name="円/楕円 80"/>
              <p:cNvSpPr>
                <a:spLocks noChangeAspect="1"/>
              </p:cNvSpPr>
              <p:nvPr/>
            </p:nvSpPr>
            <p:spPr>
              <a:xfrm>
                <a:off x="7237031" y="2426879"/>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2" name="円/楕円 81"/>
              <p:cNvSpPr>
                <a:spLocks noChangeAspect="1"/>
              </p:cNvSpPr>
              <p:nvPr/>
            </p:nvSpPr>
            <p:spPr>
              <a:xfrm>
                <a:off x="7203475" y="239904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3" name="円/楕円 82"/>
              <p:cNvSpPr>
                <a:spLocks noChangeAspect="1"/>
              </p:cNvSpPr>
              <p:nvPr/>
            </p:nvSpPr>
            <p:spPr>
              <a:xfrm>
                <a:off x="7086203" y="2336783"/>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4" name="円/楕円 83"/>
              <p:cNvSpPr>
                <a:spLocks noChangeAspect="1"/>
              </p:cNvSpPr>
              <p:nvPr/>
            </p:nvSpPr>
            <p:spPr>
              <a:xfrm>
                <a:off x="7139400" y="2304665"/>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5" name="円/楕円 84"/>
              <p:cNvSpPr>
                <a:spLocks noChangeAspect="1"/>
              </p:cNvSpPr>
              <p:nvPr/>
            </p:nvSpPr>
            <p:spPr>
              <a:xfrm>
                <a:off x="7119689" y="2242406"/>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6" name="円/楕円 85"/>
              <p:cNvSpPr>
                <a:spLocks noChangeAspect="1"/>
              </p:cNvSpPr>
              <p:nvPr/>
            </p:nvSpPr>
            <p:spPr>
              <a:xfrm>
                <a:off x="7119689" y="211250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7" name="円/楕円 86"/>
              <p:cNvSpPr>
                <a:spLocks noChangeAspect="1"/>
              </p:cNvSpPr>
              <p:nvPr/>
            </p:nvSpPr>
            <p:spPr>
              <a:xfrm>
                <a:off x="7211273" y="2072278"/>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8" name="円/楕円 87"/>
              <p:cNvSpPr>
                <a:spLocks noChangeAspect="1"/>
              </p:cNvSpPr>
              <p:nvPr/>
            </p:nvSpPr>
            <p:spPr>
              <a:xfrm>
                <a:off x="7358481" y="222069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9" name="円/楕円 88"/>
              <p:cNvSpPr>
                <a:spLocks noChangeAspect="1"/>
              </p:cNvSpPr>
              <p:nvPr/>
            </p:nvSpPr>
            <p:spPr>
              <a:xfrm>
                <a:off x="7466494" y="2308491"/>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0" name="円/楕円 89"/>
              <p:cNvSpPr>
                <a:spLocks noChangeAspect="1"/>
              </p:cNvSpPr>
              <p:nvPr/>
            </p:nvSpPr>
            <p:spPr>
              <a:xfrm>
                <a:off x="7530209" y="2361801"/>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1" name="円/楕円 90"/>
              <p:cNvSpPr>
                <a:spLocks noChangeAspect="1"/>
              </p:cNvSpPr>
              <p:nvPr/>
            </p:nvSpPr>
            <p:spPr>
              <a:xfrm>
                <a:off x="7067053" y="2229409"/>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2" name="円/楕円 91"/>
              <p:cNvSpPr>
                <a:spLocks noChangeAspect="1"/>
              </p:cNvSpPr>
              <p:nvPr/>
            </p:nvSpPr>
            <p:spPr>
              <a:xfrm>
                <a:off x="7538735" y="2458950"/>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3" name="円/楕円 92"/>
              <p:cNvSpPr>
                <a:spLocks noChangeAspect="1"/>
              </p:cNvSpPr>
              <p:nvPr/>
            </p:nvSpPr>
            <p:spPr>
              <a:xfrm>
                <a:off x="7297852" y="2153216"/>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4" name="円/楕円 93"/>
              <p:cNvSpPr>
                <a:spLocks noChangeAspect="1"/>
              </p:cNvSpPr>
              <p:nvPr/>
            </p:nvSpPr>
            <p:spPr>
              <a:xfrm>
                <a:off x="7441841" y="2484540"/>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5" name="円/楕円 94"/>
              <p:cNvSpPr>
                <a:spLocks noChangeAspect="1"/>
              </p:cNvSpPr>
              <p:nvPr/>
            </p:nvSpPr>
            <p:spPr>
              <a:xfrm>
                <a:off x="7200958" y="2178806"/>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43" name="グループ化 42"/>
            <p:cNvGrpSpPr/>
            <p:nvPr/>
          </p:nvGrpSpPr>
          <p:grpSpPr>
            <a:xfrm rot="8776113">
              <a:off x="3620732" y="2009826"/>
              <a:ext cx="858264" cy="892725"/>
              <a:chOff x="7067053" y="2072278"/>
              <a:chExt cx="687682" cy="715294"/>
            </a:xfrm>
          </p:grpSpPr>
          <p:sp>
            <p:nvSpPr>
              <p:cNvPr id="62" name="円/楕円 61"/>
              <p:cNvSpPr>
                <a:spLocks noChangeAspect="1"/>
              </p:cNvSpPr>
              <p:nvPr/>
            </p:nvSpPr>
            <p:spPr>
              <a:xfrm>
                <a:off x="7191364" y="257157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3" name="円/楕円 62"/>
              <p:cNvSpPr>
                <a:spLocks noChangeAspect="1"/>
              </p:cNvSpPr>
              <p:nvPr/>
            </p:nvSpPr>
            <p:spPr>
              <a:xfrm>
                <a:off x="7242328" y="257157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4" name="円/楕円 63"/>
              <p:cNvSpPr>
                <a:spLocks noChangeAspect="1"/>
              </p:cNvSpPr>
              <p:nvPr/>
            </p:nvSpPr>
            <p:spPr>
              <a:xfrm>
                <a:off x="7237031" y="2426879"/>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5" name="円/楕円 64"/>
              <p:cNvSpPr>
                <a:spLocks noChangeAspect="1"/>
              </p:cNvSpPr>
              <p:nvPr/>
            </p:nvSpPr>
            <p:spPr>
              <a:xfrm>
                <a:off x="7203475" y="239904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6" name="円/楕円 65"/>
              <p:cNvSpPr>
                <a:spLocks noChangeAspect="1"/>
              </p:cNvSpPr>
              <p:nvPr/>
            </p:nvSpPr>
            <p:spPr>
              <a:xfrm>
                <a:off x="7086203" y="2336783"/>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7" name="円/楕円 66"/>
              <p:cNvSpPr>
                <a:spLocks noChangeAspect="1"/>
              </p:cNvSpPr>
              <p:nvPr/>
            </p:nvSpPr>
            <p:spPr>
              <a:xfrm>
                <a:off x="7139400" y="2304665"/>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8" name="円/楕円 67"/>
              <p:cNvSpPr>
                <a:spLocks noChangeAspect="1"/>
              </p:cNvSpPr>
              <p:nvPr/>
            </p:nvSpPr>
            <p:spPr>
              <a:xfrm>
                <a:off x="7119689" y="2242406"/>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9" name="円/楕円 68"/>
              <p:cNvSpPr>
                <a:spLocks noChangeAspect="1"/>
              </p:cNvSpPr>
              <p:nvPr/>
            </p:nvSpPr>
            <p:spPr>
              <a:xfrm>
                <a:off x="7119689" y="211250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0" name="円/楕円 69"/>
              <p:cNvSpPr>
                <a:spLocks noChangeAspect="1"/>
              </p:cNvSpPr>
              <p:nvPr/>
            </p:nvSpPr>
            <p:spPr>
              <a:xfrm>
                <a:off x="7211273" y="2072278"/>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1" name="円/楕円 70"/>
              <p:cNvSpPr>
                <a:spLocks noChangeAspect="1"/>
              </p:cNvSpPr>
              <p:nvPr/>
            </p:nvSpPr>
            <p:spPr>
              <a:xfrm>
                <a:off x="7358481" y="222069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2" name="円/楕円 71"/>
              <p:cNvSpPr>
                <a:spLocks noChangeAspect="1"/>
              </p:cNvSpPr>
              <p:nvPr/>
            </p:nvSpPr>
            <p:spPr>
              <a:xfrm>
                <a:off x="7466494" y="2308491"/>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3" name="円/楕円 72"/>
              <p:cNvSpPr>
                <a:spLocks noChangeAspect="1"/>
              </p:cNvSpPr>
              <p:nvPr/>
            </p:nvSpPr>
            <p:spPr>
              <a:xfrm>
                <a:off x="7530209" y="2361801"/>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4" name="円/楕円 73"/>
              <p:cNvSpPr>
                <a:spLocks noChangeAspect="1"/>
              </p:cNvSpPr>
              <p:nvPr/>
            </p:nvSpPr>
            <p:spPr>
              <a:xfrm>
                <a:off x="7067053" y="2229409"/>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5" name="円/楕円 74"/>
              <p:cNvSpPr>
                <a:spLocks noChangeAspect="1"/>
              </p:cNvSpPr>
              <p:nvPr/>
            </p:nvSpPr>
            <p:spPr>
              <a:xfrm>
                <a:off x="7538735" y="2458950"/>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6" name="円/楕円 75"/>
              <p:cNvSpPr>
                <a:spLocks noChangeAspect="1"/>
              </p:cNvSpPr>
              <p:nvPr/>
            </p:nvSpPr>
            <p:spPr>
              <a:xfrm>
                <a:off x="7297852" y="2153216"/>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7" name="円/楕円 76"/>
              <p:cNvSpPr>
                <a:spLocks noChangeAspect="1"/>
              </p:cNvSpPr>
              <p:nvPr/>
            </p:nvSpPr>
            <p:spPr>
              <a:xfrm>
                <a:off x="7441841" y="2484540"/>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8" name="円/楕円 77"/>
              <p:cNvSpPr>
                <a:spLocks noChangeAspect="1"/>
              </p:cNvSpPr>
              <p:nvPr/>
            </p:nvSpPr>
            <p:spPr>
              <a:xfrm>
                <a:off x="7200958" y="2178806"/>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44" name="グループ化 43"/>
            <p:cNvGrpSpPr/>
            <p:nvPr/>
          </p:nvGrpSpPr>
          <p:grpSpPr>
            <a:xfrm rot="8964413">
              <a:off x="4107595" y="2528313"/>
              <a:ext cx="858264" cy="892725"/>
              <a:chOff x="7067053" y="2072278"/>
              <a:chExt cx="687682" cy="715294"/>
            </a:xfrm>
          </p:grpSpPr>
          <p:sp>
            <p:nvSpPr>
              <p:cNvPr id="45" name="円/楕円 44"/>
              <p:cNvSpPr>
                <a:spLocks noChangeAspect="1"/>
              </p:cNvSpPr>
              <p:nvPr/>
            </p:nvSpPr>
            <p:spPr>
              <a:xfrm>
                <a:off x="7191364" y="257157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6" name="円/楕円 45"/>
              <p:cNvSpPr>
                <a:spLocks noChangeAspect="1"/>
              </p:cNvSpPr>
              <p:nvPr/>
            </p:nvSpPr>
            <p:spPr>
              <a:xfrm>
                <a:off x="7242328" y="257157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7" name="円/楕円 46"/>
              <p:cNvSpPr>
                <a:spLocks noChangeAspect="1"/>
              </p:cNvSpPr>
              <p:nvPr/>
            </p:nvSpPr>
            <p:spPr>
              <a:xfrm>
                <a:off x="7237031" y="2426879"/>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7203475" y="239904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9" name="円/楕円 48"/>
              <p:cNvSpPr>
                <a:spLocks noChangeAspect="1"/>
              </p:cNvSpPr>
              <p:nvPr/>
            </p:nvSpPr>
            <p:spPr>
              <a:xfrm>
                <a:off x="7086203" y="2336783"/>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0" name="円/楕円 49"/>
              <p:cNvSpPr>
                <a:spLocks noChangeAspect="1"/>
              </p:cNvSpPr>
              <p:nvPr/>
            </p:nvSpPr>
            <p:spPr>
              <a:xfrm>
                <a:off x="7139400" y="2304665"/>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1" name="円/楕円 50"/>
              <p:cNvSpPr>
                <a:spLocks noChangeAspect="1"/>
              </p:cNvSpPr>
              <p:nvPr/>
            </p:nvSpPr>
            <p:spPr>
              <a:xfrm>
                <a:off x="7119689" y="2242406"/>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7119689" y="211250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3" name="円/楕円 52"/>
              <p:cNvSpPr>
                <a:spLocks noChangeAspect="1"/>
              </p:cNvSpPr>
              <p:nvPr/>
            </p:nvSpPr>
            <p:spPr>
              <a:xfrm>
                <a:off x="7211273" y="2072278"/>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4" name="円/楕円 53"/>
              <p:cNvSpPr>
                <a:spLocks noChangeAspect="1"/>
              </p:cNvSpPr>
              <p:nvPr/>
            </p:nvSpPr>
            <p:spPr>
              <a:xfrm>
                <a:off x="7358481" y="2220692"/>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5" name="円/楕円 54"/>
              <p:cNvSpPr>
                <a:spLocks noChangeAspect="1"/>
              </p:cNvSpPr>
              <p:nvPr/>
            </p:nvSpPr>
            <p:spPr>
              <a:xfrm>
                <a:off x="7466494" y="2308491"/>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6" name="円/楕円 55"/>
              <p:cNvSpPr>
                <a:spLocks noChangeAspect="1"/>
              </p:cNvSpPr>
              <p:nvPr/>
            </p:nvSpPr>
            <p:spPr>
              <a:xfrm>
                <a:off x="7530209" y="2361801"/>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7" name="円/楕円 56"/>
              <p:cNvSpPr>
                <a:spLocks noChangeAspect="1"/>
              </p:cNvSpPr>
              <p:nvPr/>
            </p:nvSpPr>
            <p:spPr>
              <a:xfrm>
                <a:off x="7067053" y="2229409"/>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8" name="円/楕円 57"/>
              <p:cNvSpPr>
                <a:spLocks noChangeAspect="1"/>
              </p:cNvSpPr>
              <p:nvPr/>
            </p:nvSpPr>
            <p:spPr>
              <a:xfrm>
                <a:off x="7538735" y="2458950"/>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9" name="円/楕円 58"/>
              <p:cNvSpPr>
                <a:spLocks noChangeAspect="1"/>
              </p:cNvSpPr>
              <p:nvPr/>
            </p:nvSpPr>
            <p:spPr>
              <a:xfrm>
                <a:off x="7297852" y="2153216"/>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0" name="円/楕円 59"/>
              <p:cNvSpPr>
                <a:spLocks noChangeAspect="1"/>
              </p:cNvSpPr>
              <p:nvPr/>
            </p:nvSpPr>
            <p:spPr>
              <a:xfrm>
                <a:off x="7441841" y="2484540"/>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1" name="円/楕円 60"/>
              <p:cNvSpPr>
                <a:spLocks noChangeAspect="1"/>
              </p:cNvSpPr>
              <p:nvPr/>
            </p:nvSpPr>
            <p:spPr>
              <a:xfrm>
                <a:off x="7200958" y="2178806"/>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grpSp>
        <p:nvGrpSpPr>
          <p:cNvPr id="96" name="グループ化 95"/>
          <p:cNvGrpSpPr/>
          <p:nvPr/>
        </p:nvGrpSpPr>
        <p:grpSpPr>
          <a:xfrm>
            <a:off x="3803611" y="3625636"/>
            <a:ext cx="589916" cy="681821"/>
            <a:chOff x="4396981" y="3525669"/>
            <a:chExt cx="698611" cy="678541"/>
          </a:xfrm>
        </p:grpSpPr>
        <p:sp>
          <p:nvSpPr>
            <p:cNvPr id="97" name="円/楕円 96"/>
            <p:cNvSpPr>
              <a:spLocks noChangeAspect="1"/>
            </p:cNvSpPr>
            <p:nvPr/>
          </p:nvSpPr>
          <p:spPr>
            <a:xfrm>
              <a:off x="4560760" y="3989791"/>
              <a:ext cx="214419" cy="2144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8" name="円/楕円 97"/>
            <p:cNvSpPr>
              <a:spLocks noChangeAspect="1"/>
            </p:cNvSpPr>
            <p:nvPr/>
          </p:nvSpPr>
          <p:spPr>
            <a:xfrm>
              <a:off x="4672310" y="4002974"/>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9" name="円/楕円 98"/>
            <p:cNvSpPr>
              <a:spLocks noChangeAspect="1"/>
            </p:cNvSpPr>
            <p:nvPr/>
          </p:nvSpPr>
          <p:spPr>
            <a:xfrm>
              <a:off x="4609123" y="396823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0" name="円/楕円 99"/>
            <p:cNvSpPr>
              <a:spLocks noChangeAspect="1"/>
            </p:cNvSpPr>
            <p:nvPr/>
          </p:nvSpPr>
          <p:spPr>
            <a:xfrm>
              <a:off x="4567243" y="3933488"/>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1" name="円/楕円 100"/>
            <p:cNvSpPr>
              <a:spLocks noChangeAspect="1"/>
            </p:cNvSpPr>
            <p:nvPr/>
          </p:nvSpPr>
          <p:spPr>
            <a:xfrm>
              <a:off x="4420881" y="385578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2" name="円/楕円 101"/>
            <p:cNvSpPr>
              <a:spLocks noChangeAspect="1"/>
            </p:cNvSpPr>
            <p:nvPr/>
          </p:nvSpPr>
          <p:spPr>
            <a:xfrm>
              <a:off x="4487274" y="381570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3" name="円/楕円 102"/>
            <p:cNvSpPr>
              <a:spLocks noChangeAspect="1"/>
            </p:cNvSpPr>
            <p:nvPr/>
          </p:nvSpPr>
          <p:spPr>
            <a:xfrm>
              <a:off x="4462674" y="3737998"/>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4" name="円/楕円 103"/>
            <p:cNvSpPr>
              <a:spLocks noChangeAspect="1"/>
            </p:cNvSpPr>
            <p:nvPr/>
          </p:nvSpPr>
          <p:spPr>
            <a:xfrm>
              <a:off x="4462674" y="357587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5" name="円/楕円 104"/>
            <p:cNvSpPr>
              <a:spLocks noChangeAspect="1"/>
            </p:cNvSpPr>
            <p:nvPr/>
          </p:nvSpPr>
          <p:spPr>
            <a:xfrm>
              <a:off x="4576975" y="3525669"/>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6" name="円/楕円 105"/>
            <p:cNvSpPr>
              <a:spLocks noChangeAspect="1"/>
            </p:cNvSpPr>
            <p:nvPr/>
          </p:nvSpPr>
          <p:spPr>
            <a:xfrm>
              <a:off x="4760699" y="3710898"/>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7" name="円/楕円 106"/>
            <p:cNvSpPr>
              <a:spLocks noChangeAspect="1"/>
            </p:cNvSpPr>
            <p:nvPr/>
          </p:nvSpPr>
          <p:spPr>
            <a:xfrm>
              <a:off x="4895505" y="382047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8" name="円/楕円 107"/>
            <p:cNvSpPr>
              <a:spLocks noChangeAspect="1"/>
            </p:cNvSpPr>
            <p:nvPr/>
          </p:nvSpPr>
          <p:spPr>
            <a:xfrm>
              <a:off x="4915592" y="376498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9" name="円/楕円 108"/>
            <p:cNvSpPr>
              <a:spLocks noChangeAspect="1"/>
            </p:cNvSpPr>
            <p:nvPr/>
          </p:nvSpPr>
          <p:spPr>
            <a:xfrm>
              <a:off x="4396981" y="3721777"/>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0" name="円/楕円 109"/>
            <p:cNvSpPr>
              <a:spLocks noChangeAspect="1"/>
            </p:cNvSpPr>
            <p:nvPr/>
          </p:nvSpPr>
          <p:spPr>
            <a:xfrm>
              <a:off x="4872396" y="3793304"/>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1" name="円/楕円 110"/>
            <p:cNvSpPr>
              <a:spLocks noChangeAspect="1"/>
            </p:cNvSpPr>
            <p:nvPr/>
          </p:nvSpPr>
          <p:spPr>
            <a:xfrm>
              <a:off x="4685031" y="3626684"/>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2" name="円/楕円 111"/>
            <p:cNvSpPr>
              <a:spLocks noChangeAspect="1"/>
            </p:cNvSpPr>
            <p:nvPr/>
          </p:nvSpPr>
          <p:spPr>
            <a:xfrm>
              <a:off x="4564102" y="365862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13" name="円/楕円 112"/>
          <p:cNvSpPr/>
          <p:nvPr/>
        </p:nvSpPr>
        <p:spPr>
          <a:xfrm>
            <a:off x="3229715" y="5092138"/>
            <a:ext cx="1069328" cy="10693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smtClean="0"/>
              <a:t>?</a:t>
            </a:r>
            <a:endParaRPr kumimoji="1" lang="ja-JP" altLang="en-US" dirty="0"/>
          </a:p>
        </p:txBody>
      </p:sp>
      <p:sp>
        <p:nvSpPr>
          <p:cNvPr id="114" name="右矢印 113"/>
          <p:cNvSpPr/>
          <p:nvPr/>
        </p:nvSpPr>
        <p:spPr>
          <a:xfrm>
            <a:off x="2408859" y="3346992"/>
            <a:ext cx="1084668" cy="1124129"/>
          </a:xfrm>
          <a:prstGeom prst="rightArrow">
            <a:avLst/>
          </a:prstGeom>
        </p:spPr>
        <p:style>
          <a:lnRef idx="1">
            <a:schemeClr val="accent4"/>
          </a:lnRef>
          <a:fillRef idx="2">
            <a:schemeClr val="accent4"/>
          </a:fillRef>
          <a:effectRef idx="1">
            <a:schemeClr val="accent4"/>
          </a:effectRef>
          <a:fontRef idx="minor">
            <a:schemeClr val="dk1"/>
          </a:fontRef>
        </p:style>
        <p:txBody>
          <a:bodyPr wrap="none" rtlCol="0" anchor="ctr"/>
          <a:lstStyle/>
          <a:p>
            <a:pPr algn="ctr"/>
            <a:endParaRPr kumimoji="1" lang="en-US" altLang="ja-JP" sz="2400" dirty="0" smtClean="0"/>
          </a:p>
          <a:p>
            <a:pPr algn="ctr"/>
            <a:endParaRPr lang="en-US" altLang="ja-JP" sz="2400" dirty="0"/>
          </a:p>
          <a:p>
            <a:pPr algn="ctr"/>
            <a:r>
              <a:rPr kumimoji="1" lang="ja-JP" altLang="en-US" sz="2400" dirty="0" smtClean="0"/>
              <a:t>現像</a:t>
            </a:r>
            <a:endParaRPr kumimoji="1" lang="en-US" altLang="ja-JP" sz="2400" dirty="0" smtClean="0"/>
          </a:p>
          <a:p>
            <a:pPr algn="ctr"/>
            <a:endParaRPr lang="en-US" altLang="ja-JP" sz="2400" dirty="0"/>
          </a:p>
          <a:p>
            <a:pPr algn="ctr"/>
            <a:endParaRPr kumimoji="1" lang="ja-JP" altLang="en-US" sz="2400" dirty="0"/>
          </a:p>
        </p:txBody>
      </p:sp>
      <p:pic>
        <p:nvPicPr>
          <p:cNvPr id="134" name="図 1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2007" y="1047723"/>
            <a:ext cx="2105189" cy="2597662"/>
          </a:xfrm>
          <a:prstGeom prst="rect">
            <a:avLst/>
          </a:prstGeom>
        </p:spPr>
      </p:pic>
      <p:sp>
        <p:nvSpPr>
          <p:cNvPr id="135" name="正方形/長方形 134"/>
          <p:cNvSpPr/>
          <p:nvPr/>
        </p:nvSpPr>
        <p:spPr>
          <a:xfrm>
            <a:off x="7287163" y="2056929"/>
            <a:ext cx="1575988" cy="584775"/>
          </a:xfrm>
          <a:prstGeom prst="rect">
            <a:avLst/>
          </a:prstGeom>
        </p:spPr>
        <p:txBody>
          <a:bodyPr wrap="square">
            <a:spAutoFit/>
          </a:bodyPr>
          <a:lstStyle/>
          <a:p>
            <a:r>
              <a:rPr lang="ja-JP" altLang="en-US" sz="1600" b="1" dirty="0" smtClean="0">
                <a:solidFill>
                  <a:srgbClr val="FF0000"/>
                </a:solidFill>
              </a:rPr>
              <a:t>１つの臭化銀結晶から生成</a:t>
            </a:r>
            <a:endParaRPr lang="ja-JP" altLang="en-US" sz="1600" b="1" dirty="0">
              <a:solidFill>
                <a:srgbClr val="FF0000"/>
              </a:solidFill>
            </a:endParaRPr>
          </a:p>
        </p:txBody>
      </p:sp>
      <p:cxnSp>
        <p:nvCxnSpPr>
          <p:cNvPr id="136" name="直線矢印コネクタ 135"/>
          <p:cNvCxnSpPr/>
          <p:nvPr/>
        </p:nvCxnSpPr>
        <p:spPr>
          <a:xfrm>
            <a:off x="7311948" y="1943097"/>
            <a:ext cx="450059" cy="967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6250640" y="678391"/>
            <a:ext cx="1067921" cy="369332"/>
          </a:xfrm>
          <a:prstGeom prst="rect">
            <a:avLst/>
          </a:prstGeom>
          <a:noFill/>
        </p:spPr>
        <p:txBody>
          <a:bodyPr wrap="none" rtlCol="0">
            <a:spAutoFit/>
          </a:bodyPr>
          <a:lstStyle/>
          <a:p>
            <a:r>
              <a:rPr kumimoji="1" lang="en-US" altLang="ja-JP" dirty="0" smtClean="0"/>
              <a:t>TEM</a:t>
            </a:r>
            <a:r>
              <a:rPr kumimoji="1" lang="ja-JP" altLang="en-US" dirty="0" smtClean="0"/>
              <a:t>画像</a:t>
            </a:r>
            <a:endParaRPr kumimoji="1" lang="ja-JP" altLang="en-US" dirty="0"/>
          </a:p>
        </p:txBody>
      </p:sp>
      <p:cxnSp>
        <p:nvCxnSpPr>
          <p:cNvPr id="117" name="直線コネクタ 116"/>
          <p:cNvCxnSpPr/>
          <p:nvPr/>
        </p:nvCxnSpPr>
        <p:spPr>
          <a:xfrm>
            <a:off x="43537" y="3300986"/>
            <a:ext cx="115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テキスト ボックス 117"/>
          <p:cNvSpPr txBox="1"/>
          <p:nvPr/>
        </p:nvSpPr>
        <p:spPr>
          <a:xfrm>
            <a:off x="66284" y="2952436"/>
            <a:ext cx="782587" cy="369332"/>
          </a:xfrm>
          <a:prstGeom prst="rect">
            <a:avLst/>
          </a:prstGeom>
          <a:noFill/>
        </p:spPr>
        <p:txBody>
          <a:bodyPr wrap="none" rtlCol="0">
            <a:spAutoFit/>
          </a:bodyPr>
          <a:lstStyle/>
          <a:p>
            <a:r>
              <a:rPr lang="en-US" altLang="ja-JP" b="1" dirty="0"/>
              <a:t>4</a:t>
            </a:r>
            <a:r>
              <a:rPr kumimoji="1" lang="en-US" altLang="ja-JP" b="1" dirty="0" smtClean="0"/>
              <a:t>0 nm</a:t>
            </a:r>
            <a:endParaRPr kumimoji="1" lang="ja-JP" altLang="en-US" b="1" dirty="0"/>
          </a:p>
        </p:txBody>
      </p:sp>
    </p:spTree>
    <p:extLst>
      <p:ext uri="{BB962C8B-B14F-4D97-AF65-F5344CB8AC3E}">
        <p14:creationId xmlns:p14="http://schemas.microsoft.com/office/powerpoint/2010/main" val="1998201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solidFill>
                  <a:schemeClr val="bg1"/>
                </a:solidFill>
              </a:rPr>
              <a:t>銀ナノ粒子の光学応答</a:t>
            </a:r>
            <a:endParaRPr kumimoji="1" lang="ja-JP" altLang="en-US" dirty="0">
              <a:solidFill>
                <a:schemeClr val="bg1"/>
              </a:solidFill>
            </a:endParaRPr>
          </a:p>
        </p:txBody>
      </p:sp>
      <p:pic>
        <p:nvPicPr>
          <p:cNvPr id="7" name="コンテンツ プレースホルダー 6"/>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a:off x="7047638" y="1680735"/>
            <a:ext cx="1980000" cy="1980000"/>
          </a:xfrm>
          <a:ln>
            <a:solidFill>
              <a:schemeClr val="bg1"/>
            </a:solidFill>
          </a:ln>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819" y="1680735"/>
            <a:ext cx="1980000" cy="1980000"/>
          </a:xfrm>
          <a:prstGeom prst="rect">
            <a:avLst/>
          </a:prstGeom>
          <a:ln>
            <a:solidFill>
              <a:schemeClr val="bg1"/>
            </a:solidFill>
          </a:ln>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533" y="1680735"/>
            <a:ext cx="1980000" cy="1980000"/>
          </a:xfrm>
          <a:prstGeom prst="rect">
            <a:avLst/>
          </a:prstGeom>
          <a:ln>
            <a:solidFill>
              <a:schemeClr val="bg1"/>
            </a:solidFill>
          </a:ln>
        </p:spPr>
      </p:pic>
      <p:pic>
        <p:nvPicPr>
          <p:cNvPr id="19" name="図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219" y="1690153"/>
            <a:ext cx="1620000" cy="1620000"/>
          </a:xfrm>
          <a:prstGeom prst="rect">
            <a:avLst/>
          </a:prstGeom>
        </p:spPr>
      </p:pic>
      <p:cxnSp>
        <p:nvCxnSpPr>
          <p:cNvPr id="20" name="直線コネクタ 19"/>
          <p:cNvCxnSpPr/>
          <p:nvPr/>
        </p:nvCxnSpPr>
        <p:spPr>
          <a:xfrm>
            <a:off x="1809995" y="3186685"/>
            <a:ext cx="4568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1531403" y="2858917"/>
            <a:ext cx="899604" cy="369332"/>
          </a:xfrm>
          <a:prstGeom prst="rect">
            <a:avLst/>
          </a:prstGeom>
          <a:noFill/>
        </p:spPr>
        <p:txBody>
          <a:bodyPr wrap="none" rtlCol="0">
            <a:spAutoFit/>
          </a:bodyPr>
          <a:lstStyle/>
          <a:p>
            <a:r>
              <a:rPr lang="en-US" altLang="ja-JP" b="1" dirty="0" smtClean="0"/>
              <a:t>1</a:t>
            </a:r>
            <a:r>
              <a:rPr kumimoji="1" lang="en-US" altLang="ja-JP" b="1" dirty="0" smtClean="0"/>
              <a:t>00 nm</a:t>
            </a:r>
            <a:endParaRPr kumimoji="1" lang="ja-JP" altLang="en-US" b="1" dirty="0"/>
          </a:p>
        </p:txBody>
      </p:sp>
      <p:sp>
        <p:nvSpPr>
          <p:cNvPr id="22" name="正方形/長方形 21"/>
          <p:cNvSpPr/>
          <p:nvPr/>
        </p:nvSpPr>
        <p:spPr>
          <a:xfrm>
            <a:off x="909308" y="1301437"/>
            <a:ext cx="1398844" cy="369332"/>
          </a:xfrm>
          <a:prstGeom prst="rect">
            <a:avLst/>
          </a:prstGeom>
        </p:spPr>
        <p:txBody>
          <a:bodyPr wrap="none">
            <a:spAutoFit/>
          </a:bodyPr>
          <a:lstStyle/>
          <a:p>
            <a:r>
              <a:rPr lang="en-US" altLang="ja-JP" b="1" dirty="0" smtClean="0">
                <a:solidFill>
                  <a:schemeClr val="bg1"/>
                </a:solidFill>
              </a:rPr>
              <a:t>TEM image</a:t>
            </a:r>
            <a:r>
              <a:rPr lang="ja-JP" altLang="en-US" b="1" dirty="0" smtClean="0">
                <a:solidFill>
                  <a:schemeClr val="bg1"/>
                </a:solidFill>
              </a:rPr>
              <a:t>　</a:t>
            </a:r>
            <a:endParaRPr lang="ja-JP" altLang="en-US" dirty="0">
              <a:solidFill>
                <a:schemeClr val="bg1"/>
              </a:solidFill>
            </a:endParaRPr>
          </a:p>
        </p:txBody>
      </p:sp>
      <p:sp>
        <p:nvSpPr>
          <p:cNvPr id="23" name="テキスト ボックス 22"/>
          <p:cNvSpPr txBox="1"/>
          <p:nvPr/>
        </p:nvSpPr>
        <p:spPr>
          <a:xfrm>
            <a:off x="863589" y="883227"/>
            <a:ext cx="7698520" cy="369332"/>
          </a:xfrm>
          <a:prstGeom prst="rect">
            <a:avLst/>
          </a:prstGeom>
          <a:noFill/>
        </p:spPr>
        <p:txBody>
          <a:bodyPr wrap="square" rtlCol="0">
            <a:spAutoFit/>
          </a:bodyPr>
          <a:lstStyle/>
          <a:p>
            <a:r>
              <a:rPr kumimoji="1" lang="ja-JP" altLang="en-US" dirty="0" smtClean="0">
                <a:solidFill>
                  <a:schemeClr val="bg1"/>
                </a:solidFill>
              </a:rPr>
              <a:t>球形銀ナノ粒子の光学応答（粒子サイズと反射光の色）</a:t>
            </a:r>
            <a:endParaRPr kumimoji="1" lang="ja-JP" altLang="en-US" dirty="0">
              <a:solidFill>
                <a:schemeClr val="bg1"/>
              </a:solidFill>
            </a:endParaRPr>
          </a:p>
        </p:txBody>
      </p:sp>
      <p:sp>
        <p:nvSpPr>
          <p:cNvPr id="24" name="正方形/長方形 23"/>
          <p:cNvSpPr/>
          <p:nvPr/>
        </p:nvSpPr>
        <p:spPr>
          <a:xfrm>
            <a:off x="921316" y="3371351"/>
            <a:ext cx="1401346" cy="369332"/>
          </a:xfrm>
          <a:prstGeom prst="rect">
            <a:avLst/>
          </a:prstGeom>
        </p:spPr>
        <p:txBody>
          <a:bodyPr wrap="none">
            <a:spAutoFit/>
          </a:bodyPr>
          <a:lstStyle/>
          <a:p>
            <a:r>
              <a:rPr lang="ja-JP" altLang="en-US" b="1" dirty="0" smtClean="0">
                <a:solidFill>
                  <a:schemeClr val="bg1"/>
                </a:solidFill>
              </a:rPr>
              <a:t>直径</a:t>
            </a:r>
            <a:r>
              <a:rPr lang="en-US" altLang="ja-JP" b="1" dirty="0" smtClean="0">
                <a:solidFill>
                  <a:schemeClr val="bg1"/>
                </a:solidFill>
              </a:rPr>
              <a:t>60nm </a:t>
            </a:r>
            <a:r>
              <a:rPr lang="ja-JP" altLang="en-US" b="1" dirty="0" smtClean="0">
                <a:solidFill>
                  <a:schemeClr val="bg1"/>
                </a:solidFill>
              </a:rPr>
              <a:t>　</a:t>
            </a:r>
            <a:endParaRPr lang="ja-JP" altLang="en-US" dirty="0">
              <a:solidFill>
                <a:schemeClr val="bg1"/>
              </a:solidFill>
            </a:endParaRPr>
          </a:p>
        </p:txBody>
      </p:sp>
      <p:sp>
        <p:nvSpPr>
          <p:cNvPr id="25" name="正方形/長方形 24"/>
          <p:cNvSpPr/>
          <p:nvPr/>
        </p:nvSpPr>
        <p:spPr>
          <a:xfrm>
            <a:off x="5262500" y="3705105"/>
            <a:ext cx="1454244" cy="369332"/>
          </a:xfrm>
          <a:prstGeom prst="rect">
            <a:avLst/>
          </a:prstGeom>
        </p:spPr>
        <p:txBody>
          <a:bodyPr wrap="none">
            <a:spAutoFit/>
          </a:bodyPr>
          <a:lstStyle/>
          <a:p>
            <a:r>
              <a:rPr lang="ja-JP" altLang="en-US" b="1" dirty="0" smtClean="0">
                <a:solidFill>
                  <a:schemeClr val="bg1"/>
                </a:solidFill>
              </a:rPr>
              <a:t>直径</a:t>
            </a:r>
            <a:r>
              <a:rPr lang="en-US" altLang="ja-JP" b="1" dirty="0" smtClean="0">
                <a:solidFill>
                  <a:schemeClr val="bg1"/>
                </a:solidFill>
              </a:rPr>
              <a:t>60 nm </a:t>
            </a:r>
            <a:r>
              <a:rPr lang="ja-JP" altLang="en-US" b="1" dirty="0" smtClean="0">
                <a:solidFill>
                  <a:schemeClr val="bg1"/>
                </a:solidFill>
              </a:rPr>
              <a:t>　</a:t>
            </a:r>
            <a:endParaRPr lang="ja-JP" altLang="en-US" dirty="0">
              <a:solidFill>
                <a:schemeClr val="bg1"/>
              </a:solidFill>
            </a:endParaRPr>
          </a:p>
        </p:txBody>
      </p:sp>
      <p:sp>
        <p:nvSpPr>
          <p:cNvPr id="26" name="正方形/長方形 25"/>
          <p:cNvSpPr/>
          <p:nvPr/>
        </p:nvSpPr>
        <p:spPr>
          <a:xfrm>
            <a:off x="3062222" y="3689064"/>
            <a:ext cx="1454244" cy="369332"/>
          </a:xfrm>
          <a:prstGeom prst="rect">
            <a:avLst/>
          </a:prstGeom>
        </p:spPr>
        <p:txBody>
          <a:bodyPr wrap="none">
            <a:spAutoFit/>
          </a:bodyPr>
          <a:lstStyle/>
          <a:p>
            <a:r>
              <a:rPr lang="ja-JP" altLang="en-US" b="1" dirty="0" smtClean="0">
                <a:solidFill>
                  <a:schemeClr val="bg1"/>
                </a:solidFill>
              </a:rPr>
              <a:t>直径</a:t>
            </a:r>
            <a:r>
              <a:rPr lang="en-US" altLang="ja-JP" b="1" dirty="0" smtClean="0">
                <a:solidFill>
                  <a:schemeClr val="bg1"/>
                </a:solidFill>
              </a:rPr>
              <a:t>45 nm </a:t>
            </a:r>
            <a:r>
              <a:rPr lang="ja-JP" altLang="en-US" b="1" dirty="0" smtClean="0">
                <a:solidFill>
                  <a:schemeClr val="bg1"/>
                </a:solidFill>
              </a:rPr>
              <a:t>　</a:t>
            </a:r>
            <a:endParaRPr lang="ja-JP" altLang="en-US" dirty="0">
              <a:solidFill>
                <a:schemeClr val="bg1"/>
              </a:solidFill>
            </a:endParaRPr>
          </a:p>
        </p:txBody>
      </p:sp>
      <p:sp>
        <p:nvSpPr>
          <p:cNvPr id="27" name="正方形/長方形 26"/>
          <p:cNvSpPr/>
          <p:nvPr/>
        </p:nvSpPr>
        <p:spPr>
          <a:xfrm>
            <a:off x="7400430" y="3724645"/>
            <a:ext cx="1454244" cy="369332"/>
          </a:xfrm>
          <a:prstGeom prst="rect">
            <a:avLst/>
          </a:prstGeom>
        </p:spPr>
        <p:txBody>
          <a:bodyPr wrap="none">
            <a:spAutoFit/>
          </a:bodyPr>
          <a:lstStyle/>
          <a:p>
            <a:r>
              <a:rPr lang="ja-JP" altLang="en-US" b="1" dirty="0" smtClean="0">
                <a:solidFill>
                  <a:schemeClr val="bg1"/>
                </a:solidFill>
              </a:rPr>
              <a:t>直径</a:t>
            </a:r>
            <a:r>
              <a:rPr lang="en-US" altLang="ja-JP" b="1" dirty="0" smtClean="0">
                <a:solidFill>
                  <a:schemeClr val="bg1"/>
                </a:solidFill>
              </a:rPr>
              <a:t>85 nm </a:t>
            </a:r>
            <a:r>
              <a:rPr lang="ja-JP" altLang="en-US" b="1" dirty="0" smtClean="0">
                <a:solidFill>
                  <a:schemeClr val="bg1"/>
                </a:solidFill>
              </a:rPr>
              <a:t>　</a:t>
            </a:r>
            <a:endParaRPr lang="ja-JP" altLang="en-US" dirty="0">
              <a:solidFill>
                <a:schemeClr val="bg1"/>
              </a:solidFill>
            </a:endParaRPr>
          </a:p>
        </p:txBody>
      </p:sp>
      <p:sp>
        <p:nvSpPr>
          <p:cNvPr id="28" name="正方形/長方形 27"/>
          <p:cNvSpPr/>
          <p:nvPr/>
        </p:nvSpPr>
        <p:spPr>
          <a:xfrm>
            <a:off x="3794515" y="1308364"/>
            <a:ext cx="3809441" cy="369332"/>
          </a:xfrm>
          <a:prstGeom prst="rect">
            <a:avLst/>
          </a:prstGeom>
        </p:spPr>
        <p:txBody>
          <a:bodyPr wrap="none">
            <a:spAutoFit/>
          </a:bodyPr>
          <a:lstStyle/>
          <a:p>
            <a:r>
              <a:rPr lang="en-US" altLang="ja-JP" b="1" dirty="0" smtClean="0">
                <a:solidFill>
                  <a:schemeClr val="bg1"/>
                </a:solidFill>
              </a:rPr>
              <a:t>Optical image taken by color camera</a:t>
            </a:r>
            <a:r>
              <a:rPr lang="ja-JP" altLang="en-US" b="1" dirty="0" smtClean="0">
                <a:solidFill>
                  <a:schemeClr val="bg1"/>
                </a:solidFill>
              </a:rPr>
              <a:t>　</a:t>
            </a:r>
            <a:endParaRPr lang="ja-JP" altLang="en-US" dirty="0">
              <a:solidFill>
                <a:schemeClr val="bg1"/>
              </a:solidFill>
            </a:endParaRPr>
          </a:p>
        </p:txBody>
      </p:sp>
      <p:grpSp>
        <p:nvGrpSpPr>
          <p:cNvPr id="4" name="グループ化 3"/>
          <p:cNvGrpSpPr>
            <a:grpSpLocks noChangeAspect="1"/>
          </p:cNvGrpSpPr>
          <p:nvPr/>
        </p:nvGrpSpPr>
        <p:grpSpPr>
          <a:xfrm>
            <a:off x="1176530" y="4511616"/>
            <a:ext cx="7035361" cy="1836000"/>
            <a:chOff x="64693" y="4272614"/>
            <a:chExt cx="8982194" cy="2344062"/>
          </a:xfrm>
        </p:grpSpPr>
        <p:cxnSp>
          <p:nvCxnSpPr>
            <p:cNvPr id="30" name="直線矢印コネクタ 29"/>
            <p:cNvCxnSpPr>
              <a:cxnSpLocks/>
            </p:cNvCxnSpPr>
            <p:nvPr/>
          </p:nvCxnSpPr>
          <p:spPr>
            <a:xfrm flipV="1">
              <a:off x="2008908" y="4780604"/>
              <a:ext cx="0" cy="1188000"/>
            </a:xfrm>
            <a:prstGeom prst="straightConnector1">
              <a:avLst/>
            </a:prstGeom>
            <a:ln w="63500">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1" name="円/楕円 30"/>
            <p:cNvSpPr>
              <a:spLocks noChangeAspect="1"/>
            </p:cNvSpPr>
            <p:nvPr/>
          </p:nvSpPr>
          <p:spPr>
            <a:xfrm>
              <a:off x="5033244" y="5032708"/>
              <a:ext cx="684000" cy="684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rot="5400000">
              <a:off x="2664644" y="4862015"/>
              <a:ext cx="360304" cy="98930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矢印コネクタ 32"/>
            <p:cNvCxnSpPr>
              <a:cxnSpLocks/>
            </p:cNvCxnSpPr>
            <p:nvPr/>
          </p:nvCxnSpPr>
          <p:spPr>
            <a:xfrm flipV="1">
              <a:off x="4385172" y="4780604"/>
              <a:ext cx="0" cy="1188000"/>
            </a:xfrm>
            <a:prstGeom prst="straightConnector1">
              <a:avLst/>
            </a:prstGeom>
            <a:ln w="63500">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cxnSpLocks/>
            </p:cNvCxnSpPr>
            <p:nvPr/>
          </p:nvCxnSpPr>
          <p:spPr>
            <a:xfrm flipV="1">
              <a:off x="7193484" y="4744732"/>
              <a:ext cx="0" cy="1188000"/>
            </a:xfrm>
            <a:prstGeom prst="straightConnector1">
              <a:avLst/>
            </a:prstGeom>
            <a:ln w="63500">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5" name="フリーフォーム 34"/>
            <p:cNvSpPr/>
            <p:nvPr/>
          </p:nvSpPr>
          <p:spPr>
            <a:xfrm>
              <a:off x="289101" y="4816740"/>
              <a:ext cx="1287760" cy="983746"/>
            </a:xfrm>
            <a:custGeom>
              <a:avLst/>
              <a:gdLst>
                <a:gd name="connsiteX0" fmla="*/ 0 w 4285397"/>
                <a:gd name="connsiteY0" fmla="*/ 1041779 h 2135874"/>
                <a:gd name="connsiteX1" fmla="*/ 1091821 w 4285397"/>
                <a:gd name="connsiteY1" fmla="*/ 4549 h 2135874"/>
                <a:gd name="connsiteX2" fmla="*/ 2142698 w 4285397"/>
                <a:gd name="connsiteY2" fmla="*/ 1069075 h 2135874"/>
                <a:gd name="connsiteX3" fmla="*/ 3248167 w 4285397"/>
                <a:gd name="connsiteY3" fmla="*/ 2133600 h 2135874"/>
                <a:gd name="connsiteX4" fmla="*/ 4285397 w 4285397"/>
                <a:gd name="connsiteY4" fmla="*/ 1082722 h 213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5397" h="2135874">
                  <a:moveTo>
                    <a:pt x="0" y="1041779"/>
                  </a:moveTo>
                  <a:cubicBezTo>
                    <a:pt x="367352" y="520889"/>
                    <a:pt x="734705" y="0"/>
                    <a:pt x="1091821" y="4549"/>
                  </a:cubicBezTo>
                  <a:cubicBezTo>
                    <a:pt x="1448937" y="9098"/>
                    <a:pt x="1783307" y="714233"/>
                    <a:pt x="2142698" y="1069075"/>
                  </a:cubicBezTo>
                  <a:cubicBezTo>
                    <a:pt x="2502089" y="1423917"/>
                    <a:pt x="2891051" y="2131326"/>
                    <a:pt x="3248167" y="2133600"/>
                  </a:cubicBezTo>
                  <a:cubicBezTo>
                    <a:pt x="3605283" y="2135874"/>
                    <a:pt x="3945340" y="1609298"/>
                    <a:pt x="4285397" y="1082722"/>
                  </a:cubicBezTo>
                </a:path>
              </a:pathLst>
            </a:custGeom>
            <a:ln w="1016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テキスト ボックス 35"/>
            <p:cNvSpPr txBox="1"/>
            <p:nvPr/>
          </p:nvSpPr>
          <p:spPr>
            <a:xfrm>
              <a:off x="64693" y="4272614"/>
              <a:ext cx="3192990" cy="400110"/>
            </a:xfrm>
            <a:prstGeom prst="rect">
              <a:avLst/>
            </a:prstGeom>
            <a:noFill/>
          </p:spPr>
          <p:txBody>
            <a:bodyPr wrap="none" rtlCol="0">
              <a:spAutoFit/>
            </a:bodyPr>
            <a:lstStyle/>
            <a:p>
              <a:r>
                <a:rPr kumimoji="1" lang="en-US" altLang="ja-JP" sz="2000" b="1" dirty="0" smtClean="0">
                  <a:solidFill>
                    <a:srgbClr val="FFC000"/>
                  </a:solidFill>
                </a:rPr>
                <a:t>The direction of polarization</a:t>
              </a:r>
              <a:endParaRPr kumimoji="1" lang="ja-JP" altLang="en-US" sz="2000" b="1" dirty="0">
                <a:solidFill>
                  <a:srgbClr val="FFC000"/>
                </a:solidFill>
              </a:endParaRPr>
            </a:p>
          </p:txBody>
        </p:sp>
        <p:cxnSp>
          <p:nvCxnSpPr>
            <p:cNvPr id="37" name="直線矢印コネクタ 36"/>
            <p:cNvCxnSpPr/>
            <p:nvPr/>
          </p:nvCxnSpPr>
          <p:spPr>
            <a:xfrm>
              <a:off x="1414039" y="6400652"/>
              <a:ext cx="68760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4483651" y="5908885"/>
              <a:ext cx="458781" cy="461666"/>
            </a:xfrm>
            <a:prstGeom prst="rect">
              <a:avLst/>
            </a:prstGeom>
            <a:noFill/>
          </p:spPr>
          <p:txBody>
            <a:bodyPr wrap="none" rtlCol="0">
              <a:spAutoFit/>
            </a:bodyPr>
            <a:lstStyle/>
            <a:p>
              <a:r>
                <a:rPr lang="en-US" altLang="ja-JP" sz="2400" b="1" i="1" dirty="0" smtClean="0">
                  <a:solidFill>
                    <a:srgbClr val="FF0000"/>
                  </a:solidFill>
                  <a:latin typeface="Century Schoolbook" pitchFamily="18" charset="0"/>
                  <a:sym typeface="Symbol"/>
                </a:rPr>
                <a:t></a:t>
              </a:r>
              <a:r>
                <a:rPr lang="en-US" altLang="ja-JP" sz="2400" b="1" i="1" baseline="-25000" dirty="0" smtClean="0">
                  <a:solidFill>
                    <a:srgbClr val="FF0000"/>
                  </a:solidFill>
                  <a:latin typeface="Century Schoolbook" pitchFamily="18" charset="0"/>
                  <a:sym typeface="Symbol"/>
                </a:rPr>
                <a:t>r</a:t>
              </a:r>
              <a:endParaRPr kumimoji="1" lang="ja-JP" altLang="en-US" sz="2400" dirty="0">
                <a:solidFill>
                  <a:srgbClr val="FF0000"/>
                </a:solidFill>
              </a:endParaRPr>
            </a:p>
          </p:txBody>
        </p:sp>
        <p:sp>
          <p:nvSpPr>
            <p:cNvPr id="39" name="テキスト ボックス 38"/>
            <p:cNvSpPr txBox="1"/>
            <p:nvPr/>
          </p:nvSpPr>
          <p:spPr>
            <a:xfrm>
              <a:off x="483611" y="6155011"/>
              <a:ext cx="854721" cy="461665"/>
            </a:xfrm>
            <a:prstGeom prst="rect">
              <a:avLst/>
            </a:prstGeom>
            <a:noFill/>
          </p:spPr>
          <p:txBody>
            <a:bodyPr wrap="none" rtlCol="0">
              <a:spAutoFit/>
            </a:bodyPr>
            <a:lstStyle/>
            <a:p>
              <a:r>
                <a:rPr kumimoji="1" lang="en-US" altLang="ja-JP" sz="2400" b="1" dirty="0" smtClean="0">
                  <a:solidFill>
                    <a:srgbClr val="FF0000"/>
                  </a:solidFill>
                </a:rPr>
                <a:t>short</a:t>
              </a:r>
              <a:endParaRPr kumimoji="1" lang="ja-JP" altLang="en-US" sz="2400" b="1" dirty="0">
                <a:solidFill>
                  <a:srgbClr val="FF0000"/>
                </a:solidFill>
              </a:endParaRPr>
            </a:p>
          </p:txBody>
        </p:sp>
        <p:sp>
          <p:nvSpPr>
            <p:cNvPr id="40" name="テキスト ボックス 39"/>
            <p:cNvSpPr txBox="1"/>
            <p:nvPr/>
          </p:nvSpPr>
          <p:spPr>
            <a:xfrm>
              <a:off x="8310788" y="6155011"/>
              <a:ext cx="736099" cy="461665"/>
            </a:xfrm>
            <a:prstGeom prst="rect">
              <a:avLst/>
            </a:prstGeom>
            <a:noFill/>
          </p:spPr>
          <p:txBody>
            <a:bodyPr wrap="none" rtlCol="0">
              <a:spAutoFit/>
            </a:bodyPr>
            <a:lstStyle/>
            <a:p>
              <a:r>
                <a:rPr lang="en-US" altLang="ja-JP" sz="2400" b="1" dirty="0" smtClean="0">
                  <a:solidFill>
                    <a:srgbClr val="FF0000"/>
                  </a:solidFill>
                </a:rPr>
                <a:t>long</a:t>
              </a:r>
              <a:endParaRPr kumimoji="1" lang="ja-JP" altLang="en-US" sz="2400" b="1" dirty="0">
                <a:solidFill>
                  <a:srgbClr val="FF0000"/>
                </a:solidFill>
              </a:endParaRPr>
            </a:p>
          </p:txBody>
        </p:sp>
        <p:sp>
          <p:nvSpPr>
            <p:cNvPr id="41" name="円/楕円 40"/>
            <p:cNvSpPr/>
            <p:nvPr/>
          </p:nvSpPr>
          <p:spPr>
            <a:xfrm>
              <a:off x="7894759" y="4862015"/>
              <a:ext cx="360304" cy="98930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 name="テキスト ボックス 41"/>
          <p:cNvSpPr txBox="1"/>
          <p:nvPr/>
        </p:nvSpPr>
        <p:spPr>
          <a:xfrm>
            <a:off x="457200" y="4193622"/>
            <a:ext cx="7698520" cy="369332"/>
          </a:xfrm>
          <a:prstGeom prst="rect">
            <a:avLst/>
          </a:prstGeom>
          <a:noFill/>
        </p:spPr>
        <p:txBody>
          <a:bodyPr wrap="square" rtlCol="0">
            <a:spAutoFit/>
          </a:bodyPr>
          <a:lstStyle/>
          <a:p>
            <a:r>
              <a:rPr lang="ja-JP" altLang="en-US" dirty="0" smtClean="0">
                <a:solidFill>
                  <a:schemeClr val="bg1"/>
                </a:solidFill>
              </a:rPr>
              <a:t>形状に異方性がある</a:t>
            </a:r>
            <a:r>
              <a:rPr kumimoji="1" lang="ja-JP" altLang="en-US" dirty="0" smtClean="0">
                <a:solidFill>
                  <a:schemeClr val="bg1"/>
                </a:solidFill>
              </a:rPr>
              <a:t>銀ナノ粒子の光学応答（入射光の偏光と反射光の色）</a:t>
            </a:r>
            <a:endParaRPr kumimoji="1" lang="ja-JP" altLang="en-US" dirty="0">
              <a:solidFill>
                <a:schemeClr val="bg1"/>
              </a:solidFill>
            </a:endParaRPr>
          </a:p>
        </p:txBody>
      </p:sp>
      <p:sp>
        <p:nvSpPr>
          <p:cNvPr id="5" name="テキスト ボックス 4"/>
          <p:cNvSpPr txBox="1"/>
          <p:nvPr/>
        </p:nvSpPr>
        <p:spPr>
          <a:xfrm>
            <a:off x="614205" y="6432575"/>
            <a:ext cx="8268610" cy="369332"/>
          </a:xfrm>
          <a:prstGeom prst="rect">
            <a:avLst/>
          </a:prstGeom>
          <a:noFill/>
        </p:spPr>
        <p:txBody>
          <a:bodyPr wrap="none" rtlCol="0">
            <a:spAutoFit/>
          </a:bodyPr>
          <a:lstStyle/>
          <a:p>
            <a:r>
              <a:rPr kumimoji="1" lang="ja-JP" altLang="en-US" dirty="0" smtClean="0">
                <a:solidFill>
                  <a:schemeClr val="bg1"/>
                </a:solidFill>
              </a:rPr>
              <a:t>金属ナノ粒子はその形状に強く依存した光学応答を示す（局在表面プラズモン共鳴）</a:t>
            </a:r>
            <a:endParaRPr kumimoji="1" lang="ja-JP" altLang="en-US" dirty="0">
              <a:solidFill>
                <a:schemeClr val="bg1"/>
              </a:solidFill>
            </a:endParaRPr>
          </a:p>
        </p:txBody>
      </p:sp>
      <p:cxnSp>
        <p:nvCxnSpPr>
          <p:cNvPr id="43" name="直線コネクタ 42"/>
          <p:cNvCxnSpPr/>
          <p:nvPr/>
        </p:nvCxnSpPr>
        <p:spPr>
          <a:xfrm>
            <a:off x="3832755" y="3546905"/>
            <a:ext cx="720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3855502" y="3229528"/>
            <a:ext cx="671979" cy="369332"/>
          </a:xfrm>
          <a:prstGeom prst="rect">
            <a:avLst/>
          </a:prstGeom>
          <a:noFill/>
          <a:ln>
            <a:noFill/>
          </a:ln>
        </p:spPr>
        <p:txBody>
          <a:bodyPr wrap="none" rtlCol="0">
            <a:spAutoFit/>
          </a:bodyPr>
          <a:lstStyle/>
          <a:p>
            <a:r>
              <a:rPr lang="en-US" altLang="ja-JP" b="1" dirty="0">
                <a:solidFill>
                  <a:schemeClr val="bg1"/>
                </a:solidFill>
              </a:rPr>
              <a:t>3</a:t>
            </a:r>
            <a:r>
              <a:rPr kumimoji="1" lang="en-US" altLang="ja-JP" b="1" dirty="0" smtClean="0">
                <a:solidFill>
                  <a:schemeClr val="bg1"/>
                </a:solidFill>
              </a:rPr>
              <a:t> </a:t>
            </a:r>
            <a:r>
              <a:rPr kumimoji="1" lang="en-US" altLang="ja-JP" b="1" dirty="0" err="1" smtClean="0">
                <a:solidFill>
                  <a:schemeClr val="bg1"/>
                </a:solidFill>
              </a:rPr>
              <a:t>μm</a:t>
            </a:r>
            <a:endParaRPr kumimoji="1" lang="ja-JP" altLang="en-US" b="1" dirty="0">
              <a:solidFill>
                <a:schemeClr val="bg1"/>
              </a:solidFill>
            </a:endParaRPr>
          </a:p>
        </p:txBody>
      </p:sp>
    </p:spTree>
    <p:extLst>
      <p:ext uri="{BB962C8B-B14F-4D97-AF65-F5344CB8AC3E}">
        <p14:creationId xmlns:p14="http://schemas.microsoft.com/office/powerpoint/2010/main" val="316800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solidFill>
                  <a:schemeClr val="bg1"/>
                </a:solidFill>
              </a:rPr>
              <a:t>100keV </a:t>
            </a:r>
            <a:r>
              <a:rPr lang="ja-JP" altLang="en-US" dirty="0" smtClean="0">
                <a:solidFill>
                  <a:schemeClr val="bg1"/>
                </a:solidFill>
              </a:rPr>
              <a:t>炭素イオンのカラーカメラ画像</a:t>
            </a:r>
            <a:endParaRPr kumimoji="1" lang="ja-JP" altLang="en-US" dirty="0">
              <a:solidFill>
                <a:schemeClr val="bg1"/>
              </a:solidFill>
            </a:endParaRPr>
          </a:p>
        </p:txBody>
      </p:sp>
      <p:pic>
        <p:nvPicPr>
          <p:cNvPr id="5" name="コンテンツ プレースホルダー 4"/>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a:off x="2265051" y="1385108"/>
            <a:ext cx="4680000" cy="4680000"/>
          </a:xfrm>
          <a:ln>
            <a:solidFill>
              <a:schemeClr val="bg1"/>
            </a:solidFill>
          </a:ln>
        </p:spPr>
      </p:pic>
      <p:cxnSp>
        <p:nvCxnSpPr>
          <p:cNvPr id="4" name="直線コネクタ 3"/>
          <p:cNvCxnSpPr/>
          <p:nvPr/>
        </p:nvCxnSpPr>
        <p:spPr>
          <a:xfrm>
            <a:off x="6027451" y="5955510"/>
            <a:ext cx="806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6075441" y="5621027"/>
            <a:ext cx="660758" cy="400110"/>
          </a:xfrm>
          <a:prstGeom prst="rect">
            <a:avLst/>
          </a:prstGeom>
          <a:noFill/>
        </p:spPr>
        <p:txBody>
          <a:bodyPr wrap="none" rtlCol="0">
            <a:spAutoFit/>
          </a:bodyPr>
          <a:lstStyle/>
          <a:p>
            <a:r>
              <a:rPr lang="en-US" altLang="ja-JP" sz="2000" b="1" dirty="0" smtClean="0">
                <a:solidFill>
                  <a:prstClr val="white"/>
                </a:solidFill>
              </a:rPr>
              <a:t>2μm</a:t>
            </a:r>
            <a:endParaRPr lang="ja-JP" altLang="en-US" sz="2000" b="1" dirty="0">
              <a:solidFill>
                <a:prstClr val="white"/>
              </a:solidFill>
            </a:endParaRPr>
          </a:p>
        </p:txBody>
      </p:sp>
      <p:sp>
        <p:nvSpPr>
          <p:cNvPr id="3" name="スライド番号プレースホルダー 2"/>
          <p:cNvSpPr>
            <a:spLocks noGrp="1"/>
          </p:cNvSpPr>
          <p:nvPr>
            <p:ph type="sldNum" sz="quarter" idx="12"/>
          </p:nvPr>
        </p:nvSpPr>
        <p:spPr/>
        <p:txBody>
          <a:bodyPr/>
          <a:lstStyle/>
          <a:p>
            <a:fld id="{00A42426-9DB7-4C37-8022-AFC50F1C40CB}" type="slidenum">
              <a:rPr lang="ja-JP" altLang="en-US" smtClean="0">
                <a:solidFill>
                  <a:prstClr val="black">
                    <a:tint val="75000"/>
                  </a:prstClr>
                </a:solidFill>
              </a:rPr>
              <a:pPr/>
              <a:t>15</a:t>
            </a:fld>
            <a:endParaRPr lang="ja-JP" altLang="en-US">
              <a:solidFill>
                <a:prstClr val="black">
                  <a:tint val="75000"/>
                </a:prstClr>
              </a:solidFill>
            </a:endParaRPr>
          </a:p>
        </p:txBody>
      </p:sp>
      <p:sp>
        <p:nvSpPr>
          <p:cNvPr id="9" name="テキスト ボックス 8"/>
          <p:cNvSpPr txBox="1"/>
          <p:nvPr/>
        </p:nvSpPr>
        <p:spPr>
          <a:xfrm>
            <a:off x="1035966" y="803198"/>
            <a:ext cx="6678431" cy="461665"/>
          </a:xfrm>
          <a:prstGeom prst="rect">
            <a:avLst/>
          </a:prstGeom>
          <a:noFill/>
        </p:spPr>
        <p:txBody>
          <a:bodyPr wrap="none" rtlCol="0">
            <a:spAutoFit/>
          </a:bodyPr>
          <a:lstStyle/>
          <a:p>
            <a:r>
              <a:rPr lang="ja-JP" altLang="en-US" sz="2400" b="1" dirty="0" smtClean="0">
                <a:solidFill>
                  <a:prstClr val="white"/>
                </a:solidFill>
              </a:rPr>
              <a:t>炭素の飛跡は可視光域で</a:t>
            </a:r>
            <a:r>
              <a:rPr lang="ja-JP" altLang="en-US" sz="2400" b="1" dirty="0">
                <a:solidFill>
                  <a:prstClr val="white"/>
                </a:solidFill>
              </a:rPr>
              <a:t>非常に</a:t>
            </a:r>
            <a:r>
              <a:rPr lang="ja-JP" altLang="en-US" sz="2400" b="1" dirty="0" smtClean="0">
                <a:solidFill>
                  <a:prstClr val="white"/>
                </a:solidFill>
              </a:rPr>
              <a:t>カラフルに見える</a:t>
            </a:r>
            <a:endParaRPr lang="ja-JP" altLang="en-US" sz="2400" b="1" dirty="0">
              <a:solidFill>
                <a:prstClr val="white"/>
              </a:solidFill>
            </a:endParaRPr>
          </a:p>
        </p:txBody>
      </p:sp>
      <p:sp>
        <p:nvSpPr>
          <p:cNvPr id="6" name="テキスト ボックス 5"/>
          <p:cNvSpPr txBox="1"/>
          <p:nvPr/>
        </p:nvSpPr>
        <p:spPr>
          <a:xfrm>
            <a:off x="1035966" y="6283614"/>
            <a:ext cx="7157729" cy="461665"/>
          </a:xfrm>
          <a:prstGeom prst="rect">
            <a:avLst/>
          </a:prstGeom>
          <a:noFill/>
        </p:spPr>
        <p:txBody>
          <a:bodyPr wrap="none" rtlCol="0">
            <a:spAutoFit/>
          </a:bodyPr>
          <a:lstStyle/>
          <a:p>
            <a:r>
              <a:rPr kumimoji="1" lang="ja-JP" altLang="en-US" sz="2400" dirty="0" smtClean="0">
                <a:solidFill>
                  <a:schemeClr val="bg1"/>
                </a:solidFill>
              </a:rPr>
              <a:t>散乱強度が一番高い波長と偏光の光が共鳴的に観測</a:t>
            </a:r>
            <a:endParaRPr kumimoji="1" lang="ja-JP" altLang="en-US" sz="2400" dirty="0">
              <a:solidFill>
                <a:schemeClr val="bg1"/>
              </a:solidFill>
            </a:endParaRPr>
          </a:p>
        </p:txBody>
      </p:sp>
    </p:spTree>
    <p:extLst>
      <p:ext uri="{BB962C8B-B14F-4D97-AF65-F5344CB8AC3E}">
        <p14:creationId xmlns:p14="http://schemas.microsoft.com/office/powerpoint/2010/main" val="441981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solidFill>
                  <a:schemeClr val="bg1"/>
                </a:solidFill>
              </a:rPr>
              <a:t>光学顕微鏡画像　</a:t>
            </a:r>
            <a:endParaRPr kumimoji="1" lang="ja-JP" altLang="en-US" dirty="0">
              <a:solidFill>
                <a:schemeClr val="bg1"/>
              </a:solidFill>
            </a:endParaRPr>
          </a:p>
        </p:txBody>
      </p:sp>
      <p:pic>
        <p:nvPicPr>
          <p:cNvPr id="4" name="コンテンツ プレースホルダー 3"/>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a:off x="2052000" y="1498769"/>
            <a:ext cx="5040000" cy="5040000"/>
          </a:xfrm>
          <a:ln>
            <a:solidFill>
              <a:schemeClr val="bg1"/>
            </a:solidFill>
          </a:ln>
        </p:spPr>
      </p:pic>
      <p:sp>
        <p:nvSpPr>
          <p:cNvPr id="5" name="テキスト ボックス 4"/>
          <p:cNvSpPr txBox="1"/>
          <p:nvPr/>
        </p:nvSpPr>
        <p:spPr>
          <a:xfrm flipH="1">
            <a:off x="2743275" y="1038756"/>
            <a:ext cx="3325015" cy="400110"/>
          </a:xfrm>
          <a:prstGeom prst="rect">
            <a:avLst/>
          </a:prstGeom>
          <a:noFill/>
        </p:spPr>
        <p:txBody>
          <a:bodyPr wrap="square" rtlCol="0">
            <a:spAutoFit/>
          </a:bodyPr>
          <a:lstStyle/>
          <a:p>
            <a:r>
              <a:rPr lang="en-US" altLang="ja-JP" sz="2000" dirty="0" smtClean="0">
                <a:solidFill>
                  <a:prstClr val="white"/>
                </a:solidFill>
              </a:rPr>
              <a:t>λ = 550 nm </a:t>
            </a:r>
            <a:r>
              <a:rPr lang="ja-JP" altLang="en-US" sz="2000" dirty="0" smtClean="0">
                <a:solidFill>
                  <a:prstClr val="white"/>
                </a:solidFill>
              </a:rPr>
              <a:t>通常の光学像</a:t>
            </a:r>
            <a:r>
              <a:rPr lang="en-US" altLang="ja-JP" sz="2000" dirty="0" smtClean="0">
                <a:solidFill>
                  <a:prstClr val="white"/>
                </a:solidFill>
              </a:rPr>
              <a:t> </a:t>
            </a:r>
            <a:endParaRPr lang="ja-JP" altLang="en-US" sz="2000" dirty="0">
              <a:solidFill>
                <a:prstClr val="white"/>
              </a:solidFill>
            </a:endParaRPr>
          </a:p>
        </p:txBody>
      </p:sp>
      <p:cxnSp>
        <p:nvCxnSpPr>
          <p:cNvPr id="7" name="直線コネクタ 6"/>
          <p:cNvCxnSpPr/>
          <p:nvPr/>
        </p:nvCxnSpPr>
        <p:spPr>
          <a:xfrm>
            <a:off x="2142485" y="6411817"/>
            <a:ext cx="1047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flipH="1">
            <a:off x="2115239" y="6048261"/>
            <a:ext cx="1074846" cy="400110"/>
          </a:xfrm>
          <a:prstGeom prst="rect">
            <a:avLst/>
          </a:prstGeom>
          <a:noFill/>
        </p:spPr>
        <p:txBody>
          <a:bodyPr wrap="square" rtlCol="0">
            <a:spAutoFit/>
          </a:bodyPr>
          <a:lstStyle/>
          <a:p>
            <a:r>
              <a:rPr lang="en-US" altLang="ja-JP" sz="2000" b="1" dirty="0" smtClean="0">
                <a:solidFill>
                  <a:prstClr val="white"/>
                </a:solidFill>
              </a:rPr>
              <a:t>5 </a:t>
            </a:r>
            <a:r>
              <a:rPr lang="en-US" altLang="ja-JP" sz="2000" b="1" dirty="0" err="1" smtClean="0">
                <a:solidFill>
                  <a:prstClr val="white"/>
                </a:solidFill>
              </a:rPr>
              <a:t>μm</a:t>
            </a:r>
            <a:endParaRPr lang="ja-JP" altLang="en-US" sz="2000" b="1" dirty="0">
              <a:solidFill>
                <a:prstClr val="white"/>
              </a:solidFill>
            </a:endParaRPr>
          </a:p>
        </p:txBody>
      </p:sp>
      <p:sp>
        <p:nvSpPr>
          <p:cNvPr id="3" name="スライド番号プレースホルダー 2"/>
          <p:cNvSpPr>
            <a:spLocks noGrp="1"/>
          </p:cNvSpPr>
          <p:nvPr>
            <p:ph type="sldNum" sz="quarter" idx="12"/>
          </p:nvPr>
        </p:nvSpPr>
        <p:spPr/>
        <p:txBody>
          <a:bodyPr/>
          <a:lstStyle/>
          <a:p>
            <a:fld id="{00A42426-9DB7-4C37-8022-AFC50F1C40CB}" type="slidenum">
              <a:rPr lang="ja-JP" altLang="en-US" smtClean="0">
                <a:solidFill>
                  <a:prstClr val="black">
                    <a:tint val="75000"/>
                  </a:prstClr>
                </a:solidFill>
              </a:rPr>
              <a:pPr/>
              <a:t>16</a:t>
            </a:fld>
            <a:endParaRPr lang="ja-JP" altLang="en-US">
              <a:solidFill>
                <a:prstClr val="black">
                  <a:tint val="75000"/>
                </a:prstClr>
              </a:solidFill>
            </a:endParaRPr>
          </a:p>
        </p:txBody>
      </p:sp>
    </p:spTree>
    <p:extLst>
      <p:ext uri="{BB962C8B-B14F-4D97-AF65-F5344CB8AC3E}">
        <p14:creationId xmlns:p14="http://schemas.microsoft.com/office/powerpoint/2010/main" val="23296560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116632"/>
            <a:ext cx="9144000" cy="634082"/>
          </a:xfrm>
        </p:spPr>
        <p:txBody>
          <a:bodyPr>
            <a:normAutofit fontScale="90000"/>
          </a:bodyPr>
          <a:lstStyle/>
          <a:p>
            <a:r>
              <a:rPr lang="ja-JP" altLang="en-US" dirty="0" smtClean="0">
                <a:solidFill>
                  <a:schemeClr val="bg1"/>
                </a:solidFill>
              </a:rPr>
              <a:t>反射光の偏光解析</a:t>
            </a:r>
            <a:endParaRPr kumimoji="1" lang="ja-JP" altLang="en-US" dirty="0"/>
          </a:p>
        </p:txBody>
      </p:sp>
      <p:pic>
        <p:nvPicPr>
          <p:cNvPr id="4" name="コンテンツ プレースホルダー 3"/>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a:off x="2052000" y="1465721"/>
            <a:ext cx="5040000" cy="5040000"/>
          </a:xfrm>
          <a:ln>
            <a:solidFill>
              <a:schemeClr val="bg1"/>
            </a:solidFill>
          </a:ln>
        </p:spPr>
      </p:pic>
      <p:pic>
        <p:nvPicPr>
          <p:cNvPr id="5" name="Picture 2" descr="C:\udd\asada\NIT\documents\ICNTS\ICNTS26\arrow.gif"/>
          <p:cNvPicPr>
            <a:picLocks noChangeAspect="1" noChangeArrowheads="1" noCrop="1"/>
          </p:cNvPicPr>
          <p:nvPr/>
        </p:nvPicPr>
        <p:blipFill>
          <a:blip r:embed="rId3" cstate="print"/>
          <a:stretch>
            <a:fillRect/>
          </a:stretch>
        </p:blipFill>
        <p:spPr bwMode="auto">
          <a:xfrm flipV="1">
            <a:off x="356751" y="2281153"/>
            <a:ext cx="1219200" cy="1219200"/>
          </a:xfrm>
          <a:prstGeom prst="rect">
            <a:avLst/>
          </a:prstGeom>
          <a:noFill/>
        </p:spPr>
      </p:pic>
      <p:sp>
        <p:nvSpPr>
          <p:cNvPr id="6" name="テキスト ボックス 5"/>
          <p:cNvSpPr txBox="1"/>
          <p:nvPr/>
        </p:nvSpPr>
        <p:spPr>
          <a:xfrm>
            <a:off x="145473" y="1818409"/>
            <a:ext cx="1590500" cy="369332"/>
          </a:xfrm>
          <a:prstGeom prst="rect">
            <a:avLst/>
          </a:prstGeom>
          <a:noFill/>
        </p:spPr>
        <p:txBody>
          <a:bodyPr wrap="none" rtlCol="0">
            <a:spAutoFit/>
          </a:bodyPr>
          <a:lstStyle/>
          <a:p>
            <a:r>
              <a:rPr lang="en-US" altLang="ja-JP" b="1" dirty="0" smtClean="0">
                <a:solidFill>
                  <a:prstClr val="white"/>
                </a:solidFill>
              </a:rPr>
              <a:t>Polarizer angle</a:t>
            </a:r>
            <a:endParaRPr lang="ja-JP" altLang="en-US" b="1" dirty="0">
              <a:solidFill>
                <a:prstClr val="white"/>
              </a:solidFill>
            </a:endParaRPr>
          </a:p>
        </p:txBody>
      </p:sp>
      <p:cxnSp>
        <p:nvCxnSpPr>
          <p:cNvPr id="7" name="直線コネクタ 6"/>
          <p:cNvCxnSpPr/>
          <p:nvPr/>
        </p:nvCxnSpPr>
        <p:spPr>
          <a:xfrm>
            <a:off x="2142485" y="6411817"/>
            <a:ext cx="1047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flipH="1">
            <a:off x="2115239" y="6048261"/>
            <a:ext cx="1074846" cy="400110"/>
          </a:xfrm>
          <a:prstGeom prst="rect">
            <a:avLst/>
          </a:prstGeom>
          <a:noFill/>
        </p:spPr>
        <p:txBody>
          <a:bodyPr wrap="square" rtlCol="0">
            <a:spAutoFit/>
          </a:bodyPr>
          <a:lstStyle/>
          <a:p>
            <a:r>
              <a:rPr lang="en-US" altLang="ja-JP" sz="2000" b="1" dirty="0" smtClean="0">
                <a:solidFill>
                  <a:prstClr val="white"/>
                </a:solidFill>
              </a:rPr>
              <a:t>5 </a:t>
            </a:r>
            <a:r>
              <a:rPr lang="en-US" altLang="ja-JP" sz="2000" b="1" dirty="0" err="1" smtClean="0">
                <a:solidFill>
                  <a:prstClr val="white"/>
                </a:solidFill>
              </a:rPr>
              <a:t>μm</a:t>
            </a:r>
            <a:endParaRPr lang="ja-JP" altLang="en-US" sz="2000" b="1" dirty="0">
              <a:solidFill>
                <a:prstClr val="white"/>
              </a:solidFill>
            </a:endParaRPr>
          </a:p>
        </p:txBody>
      </p:sp>
      <p:sp>
        <p:nvSpPr>
          <p:cNvPr id="3" name="スライド番号プレースホルダー 2"/>
          <p:cNvSpPr>
            <a:spLocks noGrp="1"/>
          </p:cNvSpPr>
          <p:nvPr>
            <p:ph type="sldNum" sz="quarter" idx="12"/>
          </p:nvPr>
        </p:nvSpPr>
        <p:spPr/>
        <p:txBody>
          <a:bodyPr/>
          <a:lstStyle/>
          <a:p>
            <a:fld id="{00A42426-9DB7-4C37-8022-AFC50F1C40CB}" type="slidenum">
              <a:rPr lang="ja-JP" altLang="en-US" smtClean="0">
                <a:solidFill>
                  <a:prstClr val="black">
                    <a:tint val="75000"/>
                  </a:prstClr>
                </a:solidFill>
              </a:rPr>
              <a:pPr/>
              <a:t>17</a:t>
            </a:fld>
            <a:endParaRPr lang="ja-JP" altLang="en-US">
              <a:solidFill>
                <a:prstClr val="black">
                  <a:tint val="75000"/>
                </a:prstClr>
              </a:solidFill>
            </a:endParaRPr>
          </a:p>
        </p:txBody>
      </p:sp>
      <p:sp>
        <p:nvSpPr>
          <p:cNvPr id="9" name="テキスト ボックス 8"/>
          <p:cNvSpPr txBox="1"/>
          <p:nvPr/>
        </p:nvSpPr>
        <p:spPr>
          <a:xfrm flipH="1">
            <a:off x="2743274" y="1038756"/>
            <a:ext cx="3714675" cy="400110"/>
          </a:xfrm>
          <a:prstGeom prst="rect">
            <a:avLst/>
          </a:prstGeom>
          <a:noFill/>
        </p:spPr>
        <p:txBody>
          <a:bodyPr wrap="square" rtlCol="0">
            <a:spAutoFit/>
          </a:bodyPr>
          <a:lstStyle/>
          <a:p>
            <a:r>
              <a:rPr lang="en-US" altLang="ja-JP" sz="2000" dirty="0" smtClean="0">
                <a:solidFill>
                  <a:prstClr val="white"/>
                </a:solidFill>
              </a:rPr>
              <a:t>λ = 550 nm </a:t>
            </a:r>
            <a:r>
              <a:rPr lang="ja-JP" altLang="en-US" sz="2000" dirty="0" smtClean="0">
                <a:solidFill>
                  <a:prstClr val="white"/>
                </a:solidFill>
              </a:rPr>
              <a:t>偏光</a:t>
            </a:r>
            <a:r>
              <a:rPr lang="ja-JP" altLang="en-US" sz="2000" dirty="0">
                <a:solidFill>
                  <a:prstClr val="white"/>
                </a:solidFill>
              </a:rPr>
              <a:t>板</a:t>
            </a:r>
            <a:r>
              <a:rPr lang="ja-JP" altLang="en-US" sz="2000" dirty="0" smtClean="0">
                <a:solidFill>
                  <a:prstClr val="white"/>
                </a:solidFill>
              </a:rPr>
              <a:t>を挿入し回転</a:t>
            </a:r>
            <a:endParaRPr lang="ja-JP" altLang="en-US" sz="2000" dirty="0">
              <a:solidFill>
                <a:prstClr val="white"/>
              </a:solidFill>
            </a:endParaRPr>
          </a:p>
        </p:txBody>
      </p:sp>
    </p:spTree>
    <p:extLst>
      <p:ext uri="{BB962C8B-B14F-4D97-AF65-F5344CB8AC3E}">
        <p14:creationId xmlns:p14="http://schemas.microsoft.com/office/powerpoint/2010/main" val="2483688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 y="116632"/>
            <a:ext cx="9044848" cy="634082"/>
          </a:xfrm>
        </p:spPr>
        <p:txBody>
          <a:bodyPr>
            <a:normAutofit fontScale="90000"/>
          </a:bodyPr>
          <a:lstStyle/>
          <a:p>
            <a:r>
              <a:rPr lang="ja-JP" altLang="en-US" dirty="0">
                <a:solidFill>
                  <a:schemeClr val="bg1"/>
                </a:solidFill>
              </a:rPr>
              <a:t>反射光の偏光解析</a:t>
            </a:r>
            <a:endParaRPr kumimoji="1" lang="ja-JP" altLang="en-US" dirty="0"/>
          </a:p>
        </p:txBody>
      </p:sp>
      <p:pic>
        <p:nvPicPr>
          <p:cNvPr id="4" name="コンテンツ プレースホルダー 3"/>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a:off x="2052000" y="1465721"/>
            <a:ext cx="5040000" cy="5040000"/>
          </a:xfrm>
          <a:ln>
            <a:solidFill>
              <a:schemeClr val="bg1"/>
            </a:solidFill>
          </a:ln>
        </p:spPr>
      </p:pic>
      <p:pic>
        <p:nvPicPr>
          <p:cNvPr id="5" name="Picture 2" descr="C:\udd\asada\NIT\documents\ICNTS\ICNTS26\arrow.gif"/>
          <p:cNvPicPr>
            <a:picLocks noChangeAspect="1" noChangeArrowheads="1" noCrop="1"/>
          </p:cNvPicPr>
          <p:nvPr/>
        </p:nvPicPr>
        <p:blipFill>
          <a:blip r:embed="rId3" cstate="print"/>
          <a:stretch>
            <a:fillRect/>
          </a:stretch>
        </p:blipFill>
        <p:spPr bwMode="auto">
          <a:xfrm flipV="1">
            <a:off x="356751" y="2281153"/>
            <a:ext cx="1219200" cy="1219200"/>
          </a:xfrm>
          <a:prstGeom prst="rect">
            <a:avLst/>
          </a:prstGeom>
          <a:noFill/>
        </p:spPr>
      </p:pic>
      <p:sp>
        <p:nvSpPr>
          <p:cNvPr id="6" name="テキスト ボックス 5"/>
          <p:cNvSpPr txBox="1"/>
          <p:nvPr/>
        </p:nvSpPr>
        <p:spPr>
          <a:xfrm>
            <a:off x="145473" y="1818409"/>
            <a:ext cx="1590500" cy="369332"/>
          </a:xfrm>
          <a:prstGeom prst="rect">
            <a:avLst/>
          </a:prstGeom>
          <a:noFill/>
        </p:spPr>
        <p:txBody>
          <a:bodyPr wrap="none" rtlCol="0">
            <a:spAutoFit/>
          </a:bodyPr>
          <a:lstStyle/>
          <a:p>
            <a:r>
              <a:rPr lang="en-US" altLang="ja-JP" b="1" dirty="0" smtClean="0">
                <a:solidFill>
                  <a:prstClr val="white"/>
                </a:solidFill>
              </a:rPr>
              <a:t>Polarizer angle</a:t>
            </a:r>
            <a:endParaRPr lang="ja-JP" altLang="en-US" b="1" dirty="0">
              <a:solidFill>
                <a:prstClr val="white"/>
              </a:solidFill>
            </a:endParaRPr>
          </a:p>
        </p:txBody>
      </p:sp>
      <p:cxnSp>
        <p:nvCxnSpPr>
          <p:cNvPr id="7" name="直線コネクタ 6"/>
          <p:cNvCxnSpPr/>
          <p:nvPr/>
        </p:nvCxnSpPr>
        <p:spPr>
          <a:xfrm>
            <a:off x="2142485" y="6411817"/>
            <a:ext cx="1047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flipH="1">
            <a:off x="2115239" y="6048261"/>
            <a:ext cx="1074846" cy="400110"/>
          </a:xfrm>
          <a:prstGeom prst="rect">
            <a:avLst/>
          </a:prstGeom>
          <a:noFill/>
        </p:spPr>
        <p:txBody>
          <a:bodyPr wrap="square" rtlCol="0">
            <a:spAutoFit/>
          </a:bodyPr>
          <a:lstStyle/>
          <a:p>
            <a:r>
              <a:rPr lang="en-US" altLang="ja-JP" sz="2000" b="1" dirty="0" smtClean="0">
                <a:solidFill>
                  <a:prstClr val="white"/>
                </a:solidFill>
              </a:rPr>
              <a:t>5 </a:t>
            </a:r>
            <a:r>
              <a:rPr lang="en-US" altLang="ja-JP" sz="2000" b="1" dirty="0" err="1" smtClean="0">
                <a:solidFill>
                  <a:prstClr val="white"/>
                </a:solidFill>
              </a:rPr>
              <a:t>μm</a:t>
            </a:r>
            <a:endParaRPr lang="ja-JP" altLang="en-US" sz="2000" b="1" dirty="0">
              <a:solidFill>
                <a:prstClr val="white"/>
              </a:solidFill>
            </a:endParaRP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338" y="2948846"/>
            <a:ext cx="2268000" cy="2268000"/>
          </a:xfrm>
          <a:prstGeom prst="rect">
            <a:avLst/>
          </a:prstGeom>
          <a:ln>
            <a:solidFill>
              <a:schemeClr val="bg1"/>
            </a:solidFill>
          </a:ln>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2689" y="2950198"/>
            <a:ext cx="2268000" cy="2268000"/>
          </a:xfrm>
          <a:prstGeom prst="rect">
            <a:avLst/>
          </a:prstGeom>
          <a:ln>
            <a:solidFill>
              <a:schemeClr val="bg1"/>
            </a:solidFill>
          </a:ln>
        </p:spPr>
      </p:pic>
      <p:cxnSp>
        <p:nvCxnSpPr>
          <p:cNvPr id="10" name="直線コネクタ 9"/>
          <p:cNvCxnSpPr/>
          <p:nvPr/>
        </p:nvCxnSpPr>
        <p:spPr>
          <a:xfrm>
            <a:off x="3815212" y="5109990"/>
            <a:ext cx="576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flipH="1">
            <a:off x="3743898" y="4746434"/>
            <a:ext cx="1074846" cy="400110"/>
          </a:xfrm>
          <a:prstGeom prst="rect">
            <a:avLst/>
          </a:prstGeom>
          <a:noFill/>
        </p:spPr>
        <p:txBody>
          <a:bodyPr wrap="square" rtlCol="0">
            <a:spAutoFit/>
          </a:bodyPr>
          <a:lstStyle/>
          <a:p>
            <a:r>
              <a:rPr lang="en-US" altLang="ja-JP" sz="2000" b="1" dirty="0">
                <a:solidFill>
                  <a:prstClr val="white"/>
                </a:solidFill>
              </a:rPr>
              <a:t>1</a:t>
            </a:r>
            <a:r>
              <a:rPr lang="en-US" altLang="ja-JP" sz="2000" b="1" dirty="0" smtClean="0">
                <a:solidFill>
                  <a:prstClr val="white"/>
                </a:solidFill>
              </a:rPr>
              <a:t> </a:t>
            </a:r>
            <a:r>
              <a:rPr lang="en-US" altLang="ja-JP" sz="2000" b="1" dirty="0" err="1" smtClean="0">
                <a:solidFill>
                  <a:prstClr val="white"/>
                </a:solidFill>
              </a:rPr>
              <a:t>μm</a:t>
            </a:r>
            <a:endParaRPr lang="ja-JP" altLang="en-US" sz="2000" b="1" dirty="0">
              <a:solidFill>
                <a:prstClr val="white"/>
              </a:solidFill>
            </a:endParaRPr>
          </a:p>
        </p:txBody>
      </p:sp>
      <p:cxnSp>
        <p:nvCxnSpPr>
          <p:cNvPr id="12" name="直線コネクタ 11"/>
          <p:cNvCxnSpPr/>
          <p:nvPr/>
        </p:nvCxnSpPr>
        <p:spPr>
          <a:xfrm>
            <a:off x="6578614" y="5119169"/>
            <a:ext cx="576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flipH="1">
            <a:off x="6507300" y="4755613"/>
            <a:ext cx="1074846" cy="400110"/>
          </a:xfrm>
          <a:prstGeom prst="rect">
            <a:avLst/>
          </a:prstGeom>
          <a:noFill/>
        </p:spPr>
        <p:txBody>
          <a:bodyPr wrap="square" rtlCol="0">
            <a:spAutoFit/>
          </a:bodyPr>
          <a:lstStyle/>
          <a:p>
            <a:r>
              <a:rPr lang="en-US" altLang="ja-JP" sz="2000" b="1" dirty="0">
                <a:solidFill>
                  <a:prstClr val="white"/>
                </a:solidFill>
              </a:rPr>
              <a:t>1</a:t>
            </a:r>
            <a:r>
              <a:rPr lang="en-US" altLang="ja-JP" sz="2000" b="1" dirty="0" smtClean="0">
                <a:solidFill>
                  <a:prstClr val="white"/>
                </a:solidFill>
              </a:rPr>
              <a:t> </a:t>
            </a:r>
            <a:r>
              <a:rPr lang="en-US" altLang="ja-JP" sz="2000" b="1" dirty="0" err="1" smtClean="0">
                <a:solidFill>
                  <a:prstClr val="white"/>
                </a:solidFill>
              </a:rPr>
              <a:t>μm</a:t>
            </a:r>
            <a:endParaRPr lang="ja-JP" altLang="en-US" sz="2000" b="1" dirty="0">
              <a:solidFill>
                <a:prstClr val="white"/>
              </a:solidFill>
            </a:endParaRPr>
          </a:p>
        </p:txBody>
      </p:sp>
      <p:sp>
        <p:nvSpPr>
          <p:cNvPr id="14" name="スライド番号プレースホルダー 13"/>
          <p:cNvSpPr>
            <a:spLocks noGrp="1"/>
          </p:cNvSpPr>
          <p:nvPr>
            <p:ph type="sldNum" sz="quarter" idx="12"/>
          </p:nvPr>
        </p:nvSpPr>
        <p:spPr/>
        <p:txBody>
          <a:bodyPr/>
          <a:lstStyle/>
          <a:p>
            <a:fld id="{00A42426-9DB7-4C37-8022-AFC50F1C40CB}" type="slidenum">
              <a:rPr lang="ja-JP" altLang="en-US" smtClean="0">
                <a:solidFill>
                  <a:prstClr val="black">
                    <a:tint val="75000"/>
                  </a:prstClr>
                </a:solidFill>
              </a:rPr>
              <a:pPr/>
              <a:t>18</a:t>
            </a:fld>
            <a:endParaRPr lang="ja-JP" altLang="en-US">
              <a:solidFill>
                <a:prstClr val="black">
                  <a:tint val="75000"/>
                </a:prstClr>
              </a:solidFill>
            </a:endParaRPr>
          </a:p>
        </p:txBody>
      </p:sp>
      <p:sp>
        <p:nvSpPr>
          <p:cNvPr id="15" name="テキスト ボックス 14"/>
          <p:cNvSpPr txBox="1"/>
          <p:nvPr/>
        </p:nvSpPr>
        <p:spPr>
          <a:xfrm>
            <a:off x="842818" y="5559136"/>
            <a:ext cx="7904019" cy="830997"/>
          </a:xfrm>
          <a:prstGeom prst="rect">
            <a:avLst/>
          </a:prstGeom>
          <a:noFill/>
        </p:spPr>
        <p:txBody>
          <a:bodyPr wrap="square" rtlCol="0">
            <a:spAutoFit/>
          </a:bodyPr>
          <a:lstStyle/>
          <a:p>
            <a:r>
              <a:rPr lang="ja-JP" altLang="en-US" sz="2400" b="1" dirty="0" smtClean="0">
                <a:solidFill>
                  <a:srgbClr val="FF0000"/>
                </a:solidFill>
              </a:rPr>
              <a:t>形状の違いを光学応答の変化として観測</a:t>
            </a:r>
            <a:endParaRPr lang="en-US" altLang="ja-JP" sz="2400" b="1" dirty="0" smtClean="0">
              <a:solidFill>
                <a:srgbClr val="FF0000"/>
              </a:solidFill>
            </a:endParaRPr>
          </a:p>
          <a:p>
            <a:r>
              <a:rPr lang="ja-JP" altLang="en-US" sz="2400" b="1" dirty="0" smtClean="0">
                <a:solidFill>
                  <a:srgbClr val="FF0000"/>
                </a:solidFill>
              </a:rPr>
              <a:t>　　　　　　　　　　　　　　光学分解能を超えた飛跡解析が可能　　</a:t>
            </a:r>
            <a:endParaRPr lang="ja-JP" altLang="en-US" sz="2400" b="1" dirty="0">
              <a:solidFill>
                <a:srgbClr val="FF0000"/>
              </a:solidFill>
            </a:endParaRPr>
          </a:p>
        </p:txBody>
      </p:sp>
    </p:spTree>
    <p:extLst>
      <p:ext uri="{BB962C8B-B14F-4D97-AF65-F5344CB8AC3E}">
        <p14:creationId xmlns:p14="http://schemas.microsoft.com/office/powerpoint/2010/main" val="721649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楕円率の低い炭素事象の光学像</a:t>
            </a:r>
            <a:endParaRPr kumimoji="1" lang="ja-JP" altLang="en-US" dirty="0"/>
          </a:p>
        </p:txBody>
      </p:sp>
      <p:sp>
        <p:nvSpPr>
          <p:cNvPr id="3" name="スライド番号プレースホルダー 2"/>
          <p:cNvSpPr>
            <a:spLocks noGrp="1"/>
          </p:cNvSpPr>
          <p:nvPr>
            <p:ph type="sldNum" sz="quarter" idx="12"/>
          </p:nvPr>
        </p:nvSpPr>
        <p:spPr/>
        <p:txBody>
          <a:bodyPr/>
          <a:lstStyle/>
          <a:p>
            <a:fld id="{00A42426-9DB7-4C37-8022-AFC50F1C40CB}" type="slidenum">
              <a:rPr lang="ja-JP" altLang="en-US" smtClean="0">
                <a:solidFill>
                  <a:prstClr val="black">
                    <a:tint val="75000"/>
                  </a:prstClr>
                </a:solidFill>
              </a:rPr>
              <a:pPr/>
              <a:t>19</a:t>
            </a:fld>
            <a:endParaRPr lang="ja-JP" altLang="en-US">
              <a:solidFill>
                <a:prstClr val="black">
                  <a:tint val="75000"/>
                </a:prstClr>
              </a:solidFill>
            </a:endParaRPr>
          </a:p>
        </p:txBody>
      </p:sp>
      <p:pic>
        <p:nvPicPr>
          <p:cNvPr id="5" name="コンテンツ プレースホルダー 4"/>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a:off x="5125214" y="844232"/>
            <a:ext cx="2448000" cy="2448000"/>
          </a:xfr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059" y="844232"/>
            <a:ext cx="2448000" cy="2448000"/>
          </a:xfrm>
          <a:prstGeom prst="rect">
            <a:avLst/>
          </a:prstGeom>
        </p:spPr>
      </p:pic>
      <p:sp>
        <p:nvSpPr>
          <p:cNvPr id="12" name="テキスト ボックス 11"/>
          <p:cNvSpPr txBox="1"/>
          <p:nvPr/>
        </p:nvSpPr>
        <p:spPr>
          <a:xfrm flipH="1">
            <a:off x="6442501" y="2759915"/>
            <a:ext cx="1420014" cy="400110"/>
          </a:xfrm>
          <a:prstGeom prst="rect">
            <a:avLst/>
          </a:prstGeom>
          <a:noFill/>
        </p:spPr>
        <p:txBody>
          <a:bodyPr wrap="square" rtlCol="0">
            <a:spAutoFit/>
          </a:bodyPr>
          <a:lstStyle/>
          <a:p>
            <a:r>
              <a:rPr lang="en-US" altLang="ja-JP" sz="2000" b="1" dirty="0" smtClean="0">
                <a:solidFill>
                  <a:prstClr val="white"/>
                </a:solidFill>
              </a:rPr>
              <a:t>500 nm</a:t>
            </a:r>
            <a:endParaRPr lang="ja-JP" altLang="en-US" sz="2000" b="1" dirty="0">
              <a:solidFill>
                <a:prstClr val="white"/>
              </a:solidFill>
            </a:endParaRPr>
          </a:p>
        </p:txBody>
      </p:sp>
      <p:cxnSp>
        <p:nvCxnSpPr>
          <p:cNvPr id="13" name="直線矢印コネクタ 12"/>
          <p:cNvCxnSpPr/>
          <p:nvPr/>
        </p:nvCxnSpPr>
        <p:spPr>
          <a:xfrm>
            <a:off x="6264701" y="3134719"/>
            <a:ext cx="1206000" cy="0"/>
          </a:xfrm>
          <a:prstGeom prst="straightConnector1">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flipH="1">
            <a:off x="2759501" y="2759915"/>
            <a:ext cx="1420014" cy="400110"/>
          </a:xfrm>
          <a:prstGeom prst="rect">
            <a:avLst/>
          </a:prstGeom>
          <a:noFill/>
        </p:spPr>
        <p:txBody>
          <a:bodyPr wrap="square" rtlCol="0">
            <a:spAutoFit/>
          </a:bodyPr>
          <a:lstStyle/>
          <a:p>
            <a:r>
              <a:rPr lang="en-US" altLang="ja-JP" sz="2000" b="1" dirty="0" smtClean="0">
                <a:solidFill>
                  <a:prstClr val="white"/>
                </a:solidFill>
              </a:rPr>
              <a:t>500 nm</a:t>
            </a:r>
            <a:endParaRPr lang="ja-JP" altLang="en-US" sz="2000" b="1" dirty="0">
              <a:solidFill>
                <a:prstClr val="white"/>
              </a:solidFill>
            </a:endParaRPr>
          </a:p>
        </p:txBody>
      </p:sp>
      <p:cxnSp>
        <p:nvCxnSpPr>
          <p:cNvPr id="15" name="直線矢印コネクタ 14"/>
          <p:cNvCxnSpPr/>
          <p:nvPr/>
        </p:nvCxnSpPr>
        <p:spPr>
          <a:xfrm>
            <a:off x="2581701" y="3134719"/>
            <a:ext cx="1206000" cy="0"/>
          </a:xfrm>
          <a:prstGeom prst="straightConnector1">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flipH="1">
            <a:off x="6442501" y="5807915"/>
            <a:ext cx="1420014" cy="400110"/>
          </a:xfrm>
          <a:prstGeom prst="rect">
            <a:avLst/>
          </a:prstGeom>
          <a:noFill/>
        </p:spPr>
        <p:txBody>
          <a:bodyPr wrap="square" rtlCol="0">
            <a:spAutoFit/>
          </a:bodyPr>
          <a:lstStyle/>
          <a:p>
            <a:r>
              <a:rPr lang="en-US" altLang="ja-JP" sz="2000" b="1" dirty="0" smtClean="0">
                <a:solidFill>
                  <a:prstClr val="white"/>
                </a:solidFill>
              </a:rPr>
              <a:t>500 nm</a:t>
            </a:r>
            <a:endParaRPr lang="ja-JP" altLang="en-US" sz="2000" b="1" dirty="0">
              <a:solidFill>
                <a:prstClr val="white"/>
              </a:solidFill>
            </a:endParaRPr>
          </a:p>
        </p:txBody>
      </p:sp>
      <p:cxnSp>
        <p:nvCxnSpPr>
          <p:cNvPr id="17" name="直線矢印コネクタ 16"/>
          <p:cNvCxnSpPr/>
          <p:nvPr/>
        </p:nvCxnSpPr>
        <p:spPr>
          <a:xfrm>
            <a:off x="6264701" y="6182719"/>
            <a:ext cx="1206000" cy="0"/>
          </a:xfrm>
          <a:prstGeom prst="straightConnector1">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42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solidFill>
                  <a:schemeClr val="bg1"/>
                </a:solidFill>
              </a:rPr>
              <a:t>原子核乾板による飛跡検出</a:t>
            </a:r>
            <a:endParaRPr kumimoji="1" lang="ja-JP" altLang="en-US" dirty="0">
              <a:solidFill>
                <a:schemeClr val="bg1"/>
              </a:solidFill>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597" y="892773"/>
            <a:ext cx="7542867" cy="5544000"/>
          </a:xfrm>
          <a:prstGeom prst="rect">
            <a:avLst/>
          </a:prstGeom>
        </p:spPr>
      </p:pic>
      <p:sp>
        <p:nvSpPr>
          <p:cNvPr id="5" name="テキスト ボックス 4"/>
          <p:cNvSpPr txBox="1"/>
          <p:nvPr/>
        </p:nvSpPr>
        <p:spPr>
          <a:xfrm flipH="1">
            <a:off x="2197100" y="6283038"/>
            <a:ext cx="5579918" cy="461665"/>
          </a:xfrm>
          <a:prstGeom prst="rect">
            <a:avLst/>
          </a:prstGeom>
          <a:noFill/>
        </p:spPr>
        <p:txBody>
          <a:bodyPr wrap="square" rtlCol="0">
            <a:spAutoFit/>
          </a:bodyPr>
          <a:lstStyle/>
          <a:p>
            <a:r>
              <a:rPr lang="ja-JP" altLang="en-US" sz="2400" b="1" dirty="0" smtClean="0">
                <a:solidFill>
                  <a:srgbClr val="FFFF00"/>
                </a:solidFill>
              </a:rPr>
              <a:t>荷電粒子の飛跡を三次元的に記録</a:t>
            </a:r>
            <a:endParaRPr lang="ja-JP" altLang="en-US" sz="2400" b="1" dirty="0">
              <a:solidFill>
                <a:srgbClr val="FFFF00"/>
              </a:solidFill>
            </a:endParaRPr>
          </a:p>
        </p:txBody>
      </p:sp>
      <p:cxnSp>
        <p:nvCxnSpPr>
          <p:cNvPr id="7" name="直線矢印コネクタ 6"/>
          <p:cNvCxnSpPr/>
          <p:nvPr/>
        </p:nvCxnSpPr>
        <p:spPr>
          <a:xfrm>
            <a:off x="872836" y="6120248"/>
            <a:ext cx="7512628" cy="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218705" y="5771699"/>
            <a:ext cx="3200403" cy="369332"/>
          </a:xfrm>
          <a:prstGeom prst="rect">
            <a:avLst/>
          </a:prstGeom>
          <a:noFill/>
        </p:spPr>
        <p:txBody>
          <a:bodyPr wrap="square" rtlCol="0">
            <a:spAutoFit/>
          </a:bodyPr>
          <a:lstStyle/>
          <a:p>
            <a:r>
              <a:rPr lang="en-US" altLang="ja-JP" dirty="0" smtClean="0">
                <a:solidFill>
                  <a:prstClr val="white"/>
                </a:solidFill>
              </a:rPr>
              <a:t>200</a:t>
            </a:r>
            <a:r>
              <a:rPr lang="ja-JP" altLang="en-US" dirty="0">
                <a:solidFill>
                  <a:prstClr val="white"/>
                </a:solidFill>
              </a:rPr>
              <a:t> </a:t>
            </a:r>
            <a:r>
              <a:rPr lang="en-US" altLang="ja-JP" dirty="0" err="1" smtClean="0">
                <a:solidFill>
                  <a:prstClr val="white"/>
                </a:solidFill>
              </a:rPr>
              <a:t>μm</a:t>
            </a:r>
            <a:r>
              <a:rPr lang="en-US" altLang="ja-JP" dirty="0" smtClean="0">
                <a:solidFill>
                  <a:prstClr val="white"/>
                </a:solidFill>
              </a:rPr>
              <a:t> </a:t>
            </a:r>
          </a:p>
        </p:txBody>
      </p:sp>
      <p:sp>
        <p:nvSpPr>
          <p:cNvPr id="4" name="テキスト ボックス 3"/>
          <p:cNvSpPr txBox="1"/>
          <p:nvPr/>
        </p:nvSpPr>
        <p:spPr>
          <a:xfrm>
            <a:off x="3221188" y="975900"/>
            <a:ext cx="2470548" cy="369332"/>
          </a:xfrm>
          <a:prstGeom prst="rect">
            <a:avLst/>
          </a:prstGeom>
          <a:noFill/>
        </p:spPr>
        <p:txBody>
          <a:bodyPr wrap="none" rtlCol="0">
            <a:spAutoFit/>
          </a:bodyPr>
          <a:lstStyle/>
          <a:p>
            <a:r>
              <a:rPr lang="ja-JP" altLang="en-US" dirty="0" smtClean="0">
                <a:solidFill>
                  <a:prstClr val="white"/>
                </a:solidFill>
              </a:rPr>
              <a:t>光学顕微鏡で断層撮像</a:t>
            </a:r>
            <a:endParaRPr lang="ja-JP" altLang="en-US" dirty="0">
              <a:solidFill>
                <a:prstClr val="white"/>
              </a:solidFill>
            </a:endParaRPr>
          </a:p>
        </p:txBody>
      </p:sp>
    </p:spTree>
    <p:extLst>
      <p:ext uri="{BB962C8B-B14F-4D97-AF65-F5344CB8AC3E}">
        <p14:creationId xmlns:p14="http://schemas.microsoft.com/office/powerpoint/2010/main" val="3284727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偏光解析結果</a:t>
            </a:r>
            <a:endParaRPr kumimoji="1" lang="ja-JP" altLang="en-US" dirty="0"/>
          </a:p>
        </p:txBody>
      </p:sp>
      <p:sp>
        <p:nvSpPr>
          <p:cNvPr id="3" name="スライド番号プレースホルダー 2"/>
          <p:cNvSpPr>
            <a:spLocks noGrp="1"/>
          </p:cNvSpPr>
          <p:nvPr>
            <p:ph type="sldNum" sz="quarter" idx="12"/>
          </p:nvPr>
        </p:nvSpPr>
        <p:spPr/>
        <p:txBody>
          <a:bodyPr/>
          <a:lstStyle/>
          <a:p>
            <a:fld id="{00A42426-9DB7-4C37-8022-AFC50F1C40CB}" type="slidenum">
              <a:rPr lang="ja-JP" altLang="en-US" smtClean="0">
                <a:solidFill>
                  <a:prstClr val="black">
                    <a:tint val="75000"/>
                  </a:prstClr>
                </a:solidFill>
              </a:rPr>
              <a:pPr/>
              <a:t>20</a:t>
            </a:fld>
            <a:endParaRPr lang="ja-JP" altLang="en-US">
              <a:solidFill>
                <a:prstClr val="black">
                  <a:tint val="75000"/>
                </a:prstClr>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312" y="857413"/>
            <a:ext cx="2520000" cy="2520000"/>
          </a:xfrm>
          <a:prstGeom prst="rect">
            <a:avLst/>
          </a:prstGeom>
        </p:spPr>
      </p:pic>
      <p:sp>
        <p:nvSpPr>
          <p:cNvPr id="6" name="テキスト ボックス 5"/>
          <p:cNvSpPr txBox="1"/>
          <p:nvPr/>
        </p:nvSpPr>
        <p:spPr>
          <a:xfrm flipH="1">
            <a:off x="2708247" y="2886235"/>
            <a:ext cx="1420014" cy="400110"/>
          </a:xfrm>
          <a:prstGeom prst="rect">
            <a:avLst/>
          </a:prstGeom>
          <a:noFill/>
        </p:spPr>
        <p:txBody>
          <a:bodyPr wrap="square" rtlCol="0">
            <a:spAutoFit/>
          </a:bodyPr>
          <a:lstStyle/>
          <a:p>
            <a:r>
              <a:rPr lang="en-US" altLang="ja-JP" sz="2000" b="1" dirty="0" smtClean="0">
                <a:solidFill>
                  <a:prstClr val="white"/>
                </a:solidFill>
              </a:rPr>
              <a:t>500 nm</a:t>
            </a:r>
            <a:endParaRPr lang="ja-JP" altLang="en-US" sz="2000" b="1" dirty="0">
              <a:solidFill>
                <a:prstClr val="white"/>
              </a:solidFill>
            </a:endParaRPr>
          </a:p>
        </p:txBody>
      </p:sp>
      <p:cxnSp>
        <p:nvCxnSpPr>
          <p:cNvPr id="7" name="直線矢印コネクタ 6"/>
          <p:cNvCxnSpPr/>
          <p:nvPr/>
        </p:nvCxnSpPr>
        <p:spPr>
          <a:xfrm>
            <a:off x="2657447" y="3261039"/>
            <a:ext cx="1206000" cy="0"/>
          </a:xfrm>
          <a:prstGeom prst="straightConnector1">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81" y="3413345"/>
            <a:ext cx="3233280" cy="3209524"/>
          </a:xfrm>
          <a:prstGeom prst="rect">
            <a:avLst/>
          </a:prstGeom>
        </p:spPr>
      </p:pic>
      <p:sp>
        <p:nvSpPr>
          <p:cNvPr id="10" name="テキスト ボックス 9"/>
          <p:cNvSpPr txBox="1"/>
          <p:nvPr/>
        </p:nvSpPr>
        <p:spPr>
          <a:xfrm rot="16200000">
            <a:off x="-306186" y="4769759"/>
            <a:ext cx="2298514" cy="400110"/>
          </a:xfrm>
          <a:prstGeom prst="rect">
            <a:avLst/>
          </a:prstGeom>
          <a:solidFill>
            <a:schemeClr val="bg1"/>
          </a:solidFill>
        </p:spPr>
        <p:txBody>
          <a:bodyPr wrap="none" rtlCol="0">
            <a:spAutoFit/>
          </a:bodyPr>
          <a:lstStyle/>
          <a:p>
            <a:r>
              <a:rPr lang="en-US" altLang="ja-JP" sz="2000" b="1" dirty="0">
                <a:solidFill>
                  <a:prstClr val="black"/>
                </a:solidFill>
              </a:rPr>
              <a:t>Y</a:t>
            </a:r>
            <a:r>
              <a:rPr lang="en-US" altLang="ja-JP" sz="2000" b="1" dirty="0" smtClean="0">
                <a:solidFill>
                  <a:prstClr val="black"/>
                </a:solidFill>
              </a:rPr>
              <a:t> axis</a:t>
            </a:r>
            <a:r>
              <a:rPr lang="ja-JP" altLang="en-US" sz="2000" b="1" dirty="0" smtClean="0">
                <a:solidFill>
                  <a:prstClr val="black"/>
                </a:solidFill>
              </a:rPr>
              <a:t> </a:t>
            </a:r>
            <a:r>
              <a:rPr lang="en-US" altLang="ja-JP" sz="2000" b="1" dirty="0" smtClean="0">
                <a:solidFill>
                  <a:prstClr val="black"/>
                </a:solidFill>
              </a:rPr>
              <a:t>(pixel =58nm)</a:t>
            </a:r>
            <a:endParaRPr lang="ja-JP" altLang="en-US" sz="2000" b="1" dirty="0">
              <a:solidFill>
                <a:prstClr val="black"/>
              </a:solidFill>
            </a:endParaRPr>
          </a:p>
        </p:txBody>
      </p:sp>
      <p:cxnSp>
        <p:nvCxnSpPr>
          <p:cNvPr id="11" name="直線矢印コネクタ 10"/>
          <p:cNvCxnSpPr/>
          <p:nvPr/>
        </p:nvCxnSpPr>
        <p:spPr>
          <a:xfrm>
            <a:off x="2817856" y="4847491"/>
            <a:ext cx="0" cy="216000"/>
          </a:xfrm>
          <a:prstGeom prst="straightConnector1">
            <a:avLst/>
          </a:prstGeom>
          <a:ln w="31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2585791" y="5207710"/>
            <a:ext cx="180000" cy="0"/>
          </a:xfrm>
          <a:prstGeom prst="straightConnector1">
            <a:avLst/>
          </a:prstGeom>
          <a:ln w="31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673745" y="6514946"/>
            <a:ext cx="2143920" cy="369332"/>
          </a:xfrm>
          <a:prstGeom prst="rect">
            <a:avLst/>
          </a:prstGeom>
          <a:noFill/>
        </p:spPr>
        <p:txBody>
          <a:bodyPr wrap="none" rtlCol="0">
            <a:spAutoFit/>
          </a:bodyPr>
          <a:lstStyle/>
          <a:p>
            <a:r>
              <a:rPr lang="en-US" altLang="ja-JP" b="1" dirty="0" smtClean="0">
                <a:solidFill>
                  <a:prstClr val="black"/>
                </a:solidFill>
              </a:rPr>
              <a:t>X axis</a:t>
            </a:r>
            <a:r>
              <a:rPr lang="ja-JP" altLang="en-US" b="1" dirty="0" smtClean="0">
                <a:solidFill>
                  <a:prstClr val="black"/>
                </a:solidFill>
              </a:rPr>
              <a:t> </a:t>
            </a:r>
            <a:r>
              <a:rPr lang="en-US" altLang="ja-JP" b="1" dirty="0" smtClean="0">
                <a:solidFill>
                  <a:prstClr val="black"/>
                </a:solidFill>
              </a:rPr>
              <a:t>(pixel =58 nm)</a:t>
            </a:r>
            <a:endParaRPr lang="ja-JP" altLang="en-US" b="1" dirty="0">
              <a:solidFill>
                <a:prstClr val="black"/>
              </a:solidFill>
            </a:endParaRPr>
          </a:p>
        </p:txBody>
      </p:sp>
      <p:sp>
        <p:nvSpPr>
          <p:cNvPr id="14" name="テキスト ボックス 13"/>
          <p:cNvSpPr txBox="1"/>
          <p:nvPr/>
        </p:nvSpPr>
        <p:spPr>
          <a:xfrm>
            <a:off x="1386712" y="5364996"/>
            <a:ext cx="2708339" cy="923330"/>
          </a:xfrm>
          <a:prstGeom prst="rect">
            <a:avLst/>
          </a:prstGeom>
          <a:noFill/>
        </p:spPr>
        <p:txBody>
          <a:bodyPr wrap="square" rtlCol="0">
            <a:spAutoFit/>
          </a:bodyPr>
          <a:lstStyle/>
          <a:p>
            <a:r>
              <a:rPr lang="ja-JP" altLang="en-US" b="1" dirty="0" smtClean="0">
                <a:solidFill>
                  <a:prstClr val="black"/>
                </a:solidFill>
              </a:rPr>
              <a:t>中心位置からのずれ量</a:t>
            </a:r>
            <a:endParaRPr lang="en-US" altLang="ja-JP" b="1" dirty="0" smtClean="0">
              <a:solidFill>
                <a:prstClr val="black"/>
              </a:solidFill>
            </a:endParaRPr>
          </a:p>
          <a:p>
            <a:r>
              <a:rPr lang="en-US" altLang="ja-JP" b="1" dirty="0" smtClean="0">
                <a:solidFill>
                  <a:prstClr val="black"/>
                </a:solidFill>
              </a:rPr>
              <a:t>RMS</a:t>
            </a:r>
            <a:r>
              <a:rPr lang="ja-JP" altLang="en-US" b="1" dirty="0" smtClean="0">
                <a:solidFill>
                  <a:prstClr val="black"/>
                </a:solidFill>
              </a:rPr>
              <a:t>　</a:t>
            </a:r>
            <a:r>
              <a:rPr lang="en-US" altLang="ja-JP" b="1" dirty="0" smtClean="0">
                <a:solidFill>
                  <a:prstClr val="black"/>
                </a:solidFill>
              </a:rPr>
              <a:t>~ 10 nm</a:t>
            </a:r>
          </a:p>
          <a:p>
            <a:r>
              <a:rPr lang="ja-JP" altLang="en-US" b="1" dirty="0" smtClean="0">
                <a:solidFill>
                  <a:srgbClr val="FF0000"/>
                </a:solidFill>
              </a:rPr>
              <a:t>輝点は一定位置に存在</a:t>
            </a:r>
            <a:endParaRPr lang="ja-JP" altLang="en-US" b="1" dirty="0">
              <a:solidFill>
                <a:srgbClr val="FF0000"/>
              </a:solidFill>
            </a:endParaRP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0947" y="857413"/>
            <a:ext cx="2520000" cy="2520000"/>
          </a:xfrm>
          <a:prstGeom prst="rect">
            <a:avLst/>
          </a:prstGeom>
        </p:spPr>
      </p:pic>
      <p:sp>
        <p:nvSpPr>
          <p:cNvPr id="16" name="テキスト ボックス 15"/>
          <p:cNvSpPr txBox="1"/>
          <p:nvPr/>
        </p:nvSpPr>
        <p:spPr>
          <a:xfrm flipH="1">
            <a:off x="6442501" y="2886915"/>
            <a:ext cx="1420014" cy="400110"/>
          </a:xfrm>
          <a:prstGeom prst="rect">
            <a:avLst/>
          </a:prstGeom>
          <a:noFill/>
        </p:spPr>
        <p:txBody>
          <a:bodyPr wrap="square" rtlCol="0">
            <a:spAutoFit/>
          </a:bodyPr>
          <a:lstStyle/>
          <a:p>
            <a:r>
              <a:rPr lang="en-US" altLang="ja-JP" sz="2000" b="1" dirty="0" smtClean="0">
                <a:solidFill>
                  <a:prstClr val="white"/>
                </a:solidFill>
              </a:rPr>
              <a:t>500 nm</a:t>
            </a:r>
            <a:endParaRPr lang="ja-JP" altLang="en-US" sz="2000" b="1" dirty="0">
              <a:solidFill>
                <a:prstClr val="white"/>
              </a:solidFill>
            </a:endParaRPr>
          </a:p>
        </p:txBody>
      </p:sp>
      <p:cxnSp>
        <p:nvCxnSpPr>
          <p:cNvPr id="17" name="直線矢印コネクタ 16"/>
          <p:cNvCxnSpPr/>
          <p:nvPr/>
        </p:nvCxnSpPr>
        <p:spPr>
          <a:xfrm>
            <a:off x="6264701" y="3261719"/>
            <a:ext cx="1206000" cy="0"/>
          </a:xfrm>
          <a:prstGeom prst="straightConnector1">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8" name="図 17"/>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194" y="3377413"/>
            <a:ext cx="3492000" cy="3437081"/>
          </a:xfrm>
          <a:prstGeom prst="rect">
            <a:avLst/>
          </a:prstGeom>
        </p:spPr>
      </p:pic>
      <p:sp>
        <p:nvSpPr>
          <p:cNvPr id="19" name="テキスト ボックス 18"/>
          <p:cNvSpPr txBox="1"/>
          <p:nvPr/>
        </p:nvSpPr>
        <p:spPr>
          <a:xfrm>
            <a:off x="5469277" y="6522881"/>
            <a:ext cx="2143920" cy="369332"/>
          </a:xfrm>
          <a:prstGeom prst="rect">
            <a:avLst/>
          </a:prstGeom>
          <a:noFill/>
        </p:spPr>
        <p:txBody>
          <a:bodyPr wrap="none" rtlCol="0">
            <a:spAutoFit/>
          </a:bodyPr>
          <a:lstStyle/>
          <a:p>
            <a:r>
              <a:rPr lang="en-US" altLang="ja-JP" b="1" dirty="0" smtClean="0">
                <a:solidFill>
                  <a:prstClr val="black"/>
                </a:solidFill>
              </a:rPr>
              <a:t>X axis</a:t>
            </a:r>
            <a:r>
              <a:rPr lang="ja-JP" altLang="en-US" b="1" dirty="0" smtClean="0">
                <a:solidFill>
                  <a:prstClr val="black"/>
                </a:solidFill>
              </a:rPr>
              <a:t> </a:t>
            </a:r>
            <a:r>
              <a:rPr lang="en-US" altLang="ja-JP" b="1" dirty="0" smtClean="0">
                <a:solidFill>
                  <a:prstClr val="black"/>
                </a:solidFill>
              </a:rPr>
              <a:t>(pixel =58 nm)</a:t>
            </a:r>
            <a:endParaRPr lang="ja-JP" altLang="en-US" b="1" dirty="0">
              <a:solidFill>
                <a:prstClr val="black"/>
              </a:solidFill>
            </a:endParaRPr>
          </a:p>
        </p:txBody>
      </p:sp>
      <p:sp>
        <p:nvSpPr>
          <p:cNvPr id="20" name="テキスト ボックス 19"/>
          <p:cNvSpPr txBox="1"/>
          <p:nvPr/>
        </p:nvSpPr>
        <p:spPr>
          <a:xfrm rot="16200000">
            <a:off x="3522645" y="4671280"/>
            <a:ext cx="2298514" cy="400110"/>
          </a:xfrm>
          <a:prstGeom prst="rect">
            <a:avLst/>
          </a:prstGeom>
          <a:solidFill>
            <a:schemeClr val="bg1"/>
          </a:solidFill>
        </p:spPr>
        <p:txBody>
          <a:bodyPr wrap="none" rtlCol="0">
            <a:spAutoFit/>
          </a:bodyPr>
          <a:lstStyle/>
          <a:p>
            <a:r>
              <a:rPr lang="en-US" altLang="ja-JP" sz="2000" b="1" dirty="0">
                <a:solidFill>
                  <a:prstClr val="black"/>
                </a:solidFill>
              </a:rPr>
              <a:t>Y</a:t>
            </a:r>
            <a:r>
              <a:rPr lang="en-US" altLang="ja-JP" sz="2000" b="1" dirty="0" smtClean="0">
                <a:solidFill>
                  <a:prstClr val="black"/>
                </a:solidFill>
              </a:rPr>
              <a:t> axis</a:t>
            </a:r>
            <a:r>
              <a:rPr lang="ja-JP" altLang="en-US" sz="2000" b="1" dirty="0" smtClean="0">
                <a:solidFill>
                  <a:prstClr val="black"/>
                </a:solidFill>
              </a:rPr>
              <a:t> </a:t>
            </a:r>
            <a:r>
              <a:rPr lang="en-US" altLang="ja-JP" sz="2000" b="1" dirty="0" smtClean="0">
                <a:solidFill>
                  <a:prstClr val="black"/>
                </a:solidFill>
              </a:rPr>
              <a:t>(pixel =58nm)</a:t>
            </a:r>
            <a:endParaRPr lang="ja-JP" altLang="en-US" sz="2000" b="1" dirty="0">
              <a:solidFill>
                <a:prstClr val="black"/>
              </a:solidFill>
            </a:endParaRPr>
          </a:p>
        </p:txBody>
      </p:sp>
      <p:cxnSp>
        <p:nvCxnSpPr>
          <p:cNvPr id="21" name="直線矢印コネクタ 20"/>
          <p:cNvCxnSpPr/>
          <p:nvPr/>
        </p:nvCxnSpPr>
        <p:spPr>
          <a:xfrm>
            <a:off x="5462042" y="5193171"/>
            <a:ext cx="1692000"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926346" y="5214657"/>
            <a:ext cx="1296144" cy="338554"/>
          </a:xfrm>
          <a:prstGeom prst="rect">
            <a:avLst/>
          </a:prstGeom>
          <a:noFill/>
        </p:spPr>
        <p:txBody>
          <a:bodyPr wrap="square" rtlCol="0">
            <a:spAutoFit/>
          </a:bodyPr>
          <a:lstStyle/>
          <a:p>
            <a:r>
              <a:rPr lang="en-US" altLang="ja-JP" sz="1600" b="1" dirty="0" smtClean="0">
                <a:solidFill>
                  <a:srgbClr val="FF0000"/>
                </a:solidFill>
              </a:rPr>
              <a:t>100 nm</a:t>
            </a:r>
            <a:endParaRPr lang="ja-JP" altLang="en-US" sz="1600" b="1" dirty="0">
              <a:solidFill>
                <a:srgbClr val="FF0000"/>
              </a:solidFill>
            </a:endParaRPr>
          </a:p>
        </p:txBody>
      </p:sp>
      <p:sp>
        <p:nvSpPr>
          <p:cNvPr id="4" name="テキスト ボックス 3"/>
          <p:cNvSpPr txBox="1"/>
          <p:nvPr/>
        </p:nvSpPr>
        <p:spPr>
          <a:xfrm>
            <a:off x="-13929" y="1703142"/>
            <a:ext cx="1560674" cy="369332"/>
          </a:xfrm>
          <a:prstGeom prst="rect">
            <a:avLst/>
          </a:prstGeom>
          <a:noFill/>
        </p:spPr>
        <p:txBody>
          <a:bodyPr wrap="square" rtlCol="0">
            <a:spAutoFit/>
          </a:bodyPr>
          <a:lstStyle/>
          <a:p>
            <a:r>
              <a:rPr lang="ja-JP" altLang="en-US" b="1" dirty="0" smtClean="0">
                <a:solidFill>
                  <a:srgbClr val="FF0000"/>
                </a:solidFill>
              </a:rPr>
              <a:t>●輝点位置</a:t>
            </a:r>
            <a:endParaRPr lang="ja-JP" altLang="en-US" b="1" dirty="0">
              <a:solidFill>
                <a:srgbClr val="FF0000"/>
              </a:solidFill>
            </a:endParaRPr>
          </a:p>
        </p:txBody>
      </p:sp>
      <p:sp>
        <p:nvSpPr>
          <p:cNvPr id="23" name="テキスト ボックス 22"/>
          <p:cNvSpPr txBox="1"/>
          <p:nvPr/>
        </p:nvSpPr>
        <p:spPr>
          <a:xfrm>
            <a:off x="5774459" y="3612573"/>
            <a:ext cx="1338828" cy="369332"/>
          </a:xfrm>
          <a:prstGeom prst="rect">
            <a:avLst/>
          </a:prstGeom>
          <a:noFill/>
        </p:spPr>
        <p:txBody>
          <a:bodyPr wrap="none" rtlCol="0">
            <a:spAutoFit/>
          </a:bodyPr>
          <a:lstStyle/>
          <a:p>
            <a:r>
              <a:rPr lang="ja-JP" altLang="en-US" dirty="0" smtClean="0">
                <a:solidFill>
                  <a:prstClr val="black"/>
                </a:solidFill>
              </a:rPr>
              <a:t>炭素の飛跡</a:t>
            </a:r>
            <a:endParaRPr lang="ja-JP" altLang="en-US" dirty="0">
              <a:solidFill>
                <a:prstClr val="black"/>
              </a:solidFill>
            </a:endParaRPr>
          </a:p>
        </p:txBody>
      </p:sp>
      <p:sp>
        <p:nvSpPr>
          <p:cNvPr id="24" name="テキスト ボックス 23"/>
          <p:cNvSpPr txBox="1"/>
          <p:nvPr/>
        </p:nvSpPr>
        <p:spPr>
          <a:xfrm>
            <a:off x="2116859" y="3637973"/>
            <a:ext cx="1107996" cy="369332"/>
          </a:xfrm>
          <a:prstGeom prst="rect">
            <a:avLst/>
          </a:prstGeom>
          <a:noFill/>
        </p:spPr>
        <p:txBody>
          <a:bodyPr wrap="none" rtlCol="0">
            <a:spAutoFit/>
          </a:bodyPr>
          <a:lstStyle/>
          <a:p>
            <a:r>
              <a:rPr lang="ja-JP" altLang="en-US" dirty="0" smtClean="0">
                <a:solidFill>
                  <a:prstClr val="black"/>
                </a:solidFill>
              </a:rPr>
              <a:t>単一粒子</a:t>
            </a:r>
            <a:endParaRPr lang="ja-JP" altLang="en-US" dirty="0">
              <a:solidFill>
                <a:prstClr val="black"/>
              </a:solidFill>
            </a:endParaRPr>
          </a:p>
        </p:txBody>
      </p:sp>
      <p:sp>
        <p:nvSpPr>
          <p:cNvPr id="8" name="正方形/長方形 7"/>
          <p:cNvSpPr/>
          <p:nvPr/>
        </p:nvSpPr>
        <p:spPr>
          <a:xfrm>
            <a:off x="5449204" y="5680211"/>
            <a:ext cx="2188420" cy="646331"/>
          </a:xfrm>
          <a:prstGeom prst="rect">
            <a:avLst/>
          </a:prstGeom>
        </p:spPr>
        <p:txBody>
          <a:bodyPr wrap="none">
            <a:spAutoFit/>
          </a:bodyPr>
          <a:lstStyle/>
          <a:p>
            <a:r>
              <a:rPr lang="ja-JP" altLang="en-US" b="1" dirty="0">
                <a:solidFill>
                  <a:srgbClr val="FF0000"/>
                </a:solidFill>
              </a:rPr>
              <a:t>輝点</a:t>
            </a:r>
            <a:r>
              <a:rPr lang="ja-JP" altLang="en-US" b="1" dirty="0" smtClean="0">
                <a:solidFill>
                  <a:srgbClr val="FF0000"/>
                </a:solidFill>
              </a:rPr>
              <a:t>は</a:t>
            </a:r>
            <a:r>
              <a:rPr lang="en-US" altLang="ja-JP" b="1" dirty="0" smtClean="0">
                <a:solidFill>
                  <a:srgbClr val="FF0000"/>
                </a:solidFill>
              </a:rPr>
              <a:t>100 nm </a:t>
            </a:r>
            <a:r>
              <a:rPr lang="ja-JP" altLang="en-US" b="1" dirty="0" smtClean="0">
                <a:solidFill>
                  <a:srgbClr val="FF0000"/>
                </a:solidFill>
              </a:rPr>
              <a:t>変位</a:t>
            </a:r>
            <a:endParaRPr lang="en-US" altLang="ja-JP" b="1" dirty="0" smtClean="0">
              <a:solidFill>
                <a:srgbClr val="FF0000"/>
              </a:solidFill>
            </a:endParaRPr>
          </a:p>
          <a:p>
            <a:r>
              <a:rPr lang="ja-JP" altLang="en-US" b="1" dirty="0" smtClean="0">
                <a:solidFill>
                  <a:srgbClr val="FF0000"/>
                </a:solidFill>
              </a:rPr>
              <a:t>飛跡長と方向を認識</a:t>
            </a:r>
            <a:endParaRPr lang="ja-JP" altLang="en-US" b="1" dirty="0">
              <a:solidFill>
                <a:srgbClr val="FF0000"/>
              </a:solidFill>
            </a:endParaRPr>
          </a:p>
        </p:txBody>
      </p:sp>
    </p:spTree>
    <p:extLst>
      <p:ext uri="{BB962C8B-B14F-4D97-AF65-F5344CB8AC3E}">
        <p14:creationId xmlns:p14="http://schemas.microsoft.com/office/powerpoint/2010/main" val="3253199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偏光解析結果</a:t>
            </a:r>
            <a:endParaRPr kumimoji="1" lang="ja-JP" altLang="en-US" dirty="0"/>
          </a:p>
        </p:txBody>
      </p:sp>
      <p:sp>
        <p:nvSpPr>
          <p:cNvPr id="3" name="スライド番号プレースホルダー 2"/>
          <p:cNvSpPr>
            <a:spLocks noGrp="1"/>
          </p:cNvSpPr>
          <p:nvPr>
            <p:ph type="sldNum" sz="quarter" idx="12"/>
          </p:nvPr>
        </p:nvSpPr>
        <p:spPr/>
        <p:txBody>
          <a:bodyPr/>
          <a:lstStyle/>
          <a:p>
            <a:fld id="{00A42426-9DB7-4C37-8022-AFC50F1C40CB}" type="slidenum">
              <a:rPr lang="ja-JP" altLang="en-US" smtClean="0">
                <a:solidFill>
                  <a:prstClr val="black">
                    <a:tint val="75000"/>
                  </a:prstClr>
                </a:solidFill>
              </a:rPr>
              <a:pPr/>
              <a:t>21</a:t>
            </a:fld>
            <a:endParaRPr lang="ja-JP" altLang="en-US">
              <a:solidFill>
                <a:prstClr val="black">
                  <a:tint val="75000"/>
                </a:prstClr>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312" y="857413"/>
            <a:ext cx="2520000" cy="2520000"/>
          </a:xfrm>
          <a:prstGeom prst="rect">
            <a:avLst/>
          </a:prstGeom>
        </p:spPr>
      </p:pic>
      <p:sp>
        <p:nvSpPr>
          <p:cNvPr id="6" name="テキスト ボックス 5"/>
          <p:cNvSpPr txBox="1"/>
          <p:nvPr/>
        </p:nvSpPr>
        <p:spPr>
          <a:xfrm flipH="1">
            <a:off x="2708247" y="2886235"/>
            <a:ext cx="1420014" cy="400110"/>
          </a:xfrm>
          <a:prstGeom prst="rect">
            <a:avLst/>
          </a:prstGeom>
          <a:noFill/>
        </p:spPr>
        <p:txBody>
          <a:bodyPr wrap="square" rtlCol="0">
            <a:spAutoFit/>
          </a:bodyPr>
          <a:lstStyle/>
          <a:p>
            <a:r>
              <a:rPr lang="en-US" altLang="ja-JP" sz="2000" b="1" dirty="0" smtClean="0">
                <a:solidFill>
                  <a:prstClr val="white"/>
                </a:solidFill>
              </a:rPr>
              <a:t>500 nm</a:t>
            </a:r>
            <a:endParaRPr lang="ja-JP" altLang="en-US" sz="2000" b="1" dirty="0">
              <a:solidFill>
                <a:prstClr val="white"/>
              </a:solidFill>
            </a:endParaRPr>
          </a:p>
        </p:txBody>
      </p:sp>
      <p:cxnSp>
        <p:nvCxnSpPr>
          <p:cNvPr id="7" name="直線矢印コネクタ 6"/>
          <p:cNvCxnSpPr/>
          <p:nvPr/>
        </p:nvCxnSpPr>
        <p:spPr>
          <a:xfrm>
            <a:off x="2657447" y="3261039"/>
            <a:ext cx="1206000" cy="0"/>
          </a:xfrm>
          <a:prstGeom prst="straightConnector1">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81" y="3413345"/>
            <a:ext cx="3233280" cy="3209524"/>
          </a:xfrm>
          <a:prstGeom prst="rect">
            <a:avLst/>
          </a:prstGeom>
        </p:spPr>
      </p:pic>
      <p:sp>
        <p:nvSpPr>
          <p:cNvPr id="10" name="テキスト ボックス 9"/>
          <p:cNvSpPr txBox="1"/>
          <p:nvPr/>
        </p:nvSpPr>
        <p:spPr>
          <a:xfrm rot="16200000">
            <a:off x="-306186" y="4769759"/>
            <a:ext cx="2298514" cy="400110"/>
          </a:xfrm>
          <a:prstGeom prst="rect">
            <a:avLst/>
          </a:prstGeom>
          <a:solidFill>
            <a:schemeClr val="bg1"/>
          </a:solidFill>
        </p:spPr>
        <p:txBody>
          <a:bodyPr wrap="none" rtlCol="0">
            <a:spAutoFit/>
          </a:bodyPr>
          <a:lstStyle/>
          <a:p>
            <a:r>
              <a:rPr lang="en-US" altLang="ja-JP" sz="2000" b="1" dirty="0">
                <a:solidFill>
                  <a:prstClr val="black"/>
                </a:solidFill>
              </a:rPr>
              <a:t>Y</a:t>
            </a:r>
            <a:r>
              <a:rPr lang="en-US" altLang="ja-JP" sz="2000" b="1" dirty="0" smtClean="0">
                <a:solidFill>
                  <a:prstClr val="black"/>
                </a:solidFill>
              </a:rPr>
              <a:t> axis</a:t>
            </a:r>
            <a:r>
              <a:rPr lang="ja-JP" altLang="en-US" sz="2000" b="1" dirty="0" smtClean="0">
                <a:solidFill>
                  <a:prstClr val="black"/>
                </a:solidFill>
              </a:rPr>
              <a:t> </a:t>
            </a:r>
            <a:r>
              <a:rPr lang="en-US" altLang="ja-JP" sz="2000" b="1" dirty="0" smtClean="0">
                <a:solidFill>
                  <a:prstClr val="black"/>
                </a:solidFill>
              </a:rPr>
              <a:t>(pixel =58nm)</a:t>
            </a:r>
            <a:endParaRPr lang="ja-JP" altLang="en-US" sz="2000" b="1" dirty="0">
              <a:solidFill>
                <a:prstClr val="black"/>
              </a:solidFill>
            </a:endParaRPr>
          </a:p>
        </p:txBody>
      </p:sp>
      <p:cxnSp>
        <p:nvCxnSpPr>
          <p:cNvPr id="11" name="直線矢印コネクタ 10"/>
          <p:cNvCxnSpPr/>
          <p:nvPr/>
        </p:nvCxnSpPr>
        <p:spPr>
          <a:xfrm>
            <a:off x="2817856" y="4847491"/>
            <a:ext cx="0" cy="216000"/>
          </a:xfrm>
          <a:prstGeom prst="straightConnector1">
            <a:avLst/>
          </a:prstGeom>
          <a:ln w="31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2585791" y="5207710"/>
            <a:ext cx="180000" cy="0"/>
          </a:xfrm>
          <a:prstGeom prst="straightConnector1">
            <a:avLst/>
          </a:prstGeom>
          <a:ln w="31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673745" y="6514946"/>
            <a:ext cx="2143920" cy="369332"/>
          </a:xfrm>
          <a:prstGeom prst="rect">
            <a:avLst/>
          </a:prstGeom>
          <a:noFill/>
        </p:spPr>
        <p:txBody>
          <a:bodyPr wrap="none" rtlCol="0">
            <a:spAutoFit/>
          </a:bodyPr>
          <a:lstStyle/>
          <a:p>
            <a:r>
              <a:rPr lang="en-US" altLang="ja-JP" b="1" dirty="0" smtClean="0">
                <a:solidFill>
                  <a:prstClr val="black"/>
                </a:solidFill>
              </a:rPr>
              <a:t>X axis</a:t>
            </a:r>
            <a:r>
              <a:rPr lang="ja-JP" altLang="en-US" b="1" dirty="0" smtClean="0">
                <a:solidFill>
                  <a:prstClr val="black"/>
                </a:solidFill>
              </a:rPr>
              <a:t> </a:t>
            </a:r>
            <a:r>
              <a:rPr lang="en-US" altLang="ja-JP" b="1" dirty="0" smtClean="0">
                <a:solidFill>
                  <a:prstClr val="black"/>
                </a:solidFill>
              </a:rPr>
              <a:t>(pixel =58 nm)</a:t>
            </a:r>
            <a:endParaRPr lang="ja-JP" altLang="en-US" b="1" dirty="0">
              <a:solidFill>
                <a:prstClr val="black"/>
              </a:solidFill>
            </a:endParaRPr>
          </a:p>
        </p:txBody>
      </p:sp>
      <p:sp>
        <p:nvSpPr>
          <p:cNvPr id="14" name="テキスト ボックス 13"/>
          <p:cNvSpPr txBox="1"/>
          <p:nvPr/>
        </p:nvSpPr>
        <p:spPr>
          <a:xfrm>
            <a:off x="1386712" y="5364996"/>
            <a:ext cx="2708339" cy="923330"/>
          </a:xfrm>
          <a:prstGeom prst="rect">
            <a:avLst/>
          </a:prstGeom>
          <a:noFill/>
        </p:spPr>
        <p:txBody>
          <a:bodyPr wrap="square" rtlCol="0">
            <a:spAutoFit/>
          </a:bodyPr>
          <a:lstStyle/>
          <a:p>
            <a:r>
              <a:rPr lang="ja-JP" altLang="en-US" b="1" dirty="0" smtClean="0">
                <a:solidFill>
                  <a:prstClr val="black"/>
                </a:solidFill>
              </a:rPr>
              <a:t>中心位置からのずれ量</a:t>
            </a:r>
            <a:endParaRPr lang="en-US" altLang="ja-JP" b="1" dirty="0" smtClean="0">
              <a:solidFill>
                <a:prstClr val="black"/>
              </a:solidFill>
            </a:endParaRPr>
          </a:p>
          <a:p>
            <a:r>
              <a:rPr lang="en-US" altLang="ja-JP" b="1" dirty="0" smtClean="0">
                <a:solidFill>
                  <a:prstClr val="black"/>
                </a:solidFill>
              </a:rPr>
              <a:t>RMS</a:t>
            </a:r>
            <a:r>
              <a:rPr lang="ja-JP" altLang="en-US" b="1" dirty="0" smtClean="0">
                <a:solidFill>
                  <a:prstClr val="black"/>
                </a:solidFill>
              </a:rPr>
              <a:t>　</a:t>
            </a:r>
            <a:r>
              <a:rPr lang="en-US" altLang="ja-JP" b="1" dirty="0" smtClean="0">
                <a:solidFill>
                  <a:prstClr val="black"/>
                </a:solidFill>
              </a:rPr>
              <a:t>~ 10 nm</a:t>
            </a:r>
          </a:p>
          <a:p>
            <a:r>
              <a:rPr lang="ja-JP" altLang="en-US" b="1" dirty="0" smtClean="0">
                <a:solidFill>
                  <a:srgbClr val="FF0000"/>
                </a:solidFill>
              </a:rPr>
              <a:t>輝点は一定位置に存在</a:t>
            </a:r>
            <a:endParaRPr lang="ja-JP" altLang="en-US" b="1" dirty="0">
              <a:solidFill>
                <a:srgbClr val="FF0000"/>
              </a:solidFill>
            </a:endParaRP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0947" y="857413"/>
            <a:ext cx="2520000" cy="2520000"/>
          </a:xfrm>
          <a:prstGeom prst="rect">
            <a:avLst/>
          </a:prstGeom>
        </p:spPr>
      </p:pic>
      <p:sp>
        <p:nvSpPr>
          <p:cNvPr id="16" name="テキスト ボックス 15"/>
          <p:cNvSpPr txBox="1"/>
          <p:nvPr/>
        </p:nvSpPr>
        <p:spPr>
          <a:xfrm flipH="1">
            <a:off x="6442501" y="2886915"/>
            <a:ext cx="1420014" cy="400110"/>
          </a:xfrm>
          <a:prstGeom prst="rect">
            <a:avLst/>
          </a:prstGeom>
          <a:noFill/>
        </p:spPr>
        <p:txBody>
          <a:bodyPr wrap="square" rtlCol="0">
            <a:spAutoFit/>
          </a:bodyPr>
          <a:lstStyle/>
          <a:p>
            <a:r>
              <a:rPr lang="en-US" altLang="ja-JP" sz="2000" b="1" dirty="0" smtClean="0">
                <a:solidFill>
                  <a:prstClr val="white"/>
                </a:solidFill>
              </a:rPr>
              <a:t>500 nm</a:t>
            </a:r>
            <a:endParaRPr lang="ja-JP" altLang="en-US" sz="2000" b="1" dirty="0">
              <a:solidFill>
                <a:prstClr val="white"/>
              </a:solidFill>
            </a:endParaRPr>
          </a:p>
        </p:txBody>
      </p:sp>
      <p:cxnSp>
        <p:nvCxnSpPr>
          <p:cNvPr id="17" name="直線矢印コネクタ 16"/>
          <p:cNvCxnSpPr/>
          <p:nvPr/>
        </p:nvCxnSpPr>
        <p:spPr>
          <a:xfrm>
            <a:off x="6264701" y="3261719"/>
            <a:ext cx="1206000" cy="0"/>
          </a:xfrm>
          <a:prstGeom prst="straightConnector1">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8" name="図 17"/>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194" y="3377413"/>
            <a:ext cx="3492000" cy="3437081"/>
          </a:xfrm>
          <a:prstGeom prst="rect">
            <a:avLst/>
          </a:prstGeom>
        </p:spPr>
      </p:pic>
      <p:sp>
        <p:nvSpPr>
          <p:cNvPr id="19" name="テキスト ボックス 18"/>
          <p:cNvSpPr txBox="1"/>
          <p:nvPr/>
        </p:nvSpPr>
        <p:spPr>
          <a:xfrm>
            <a:off x="5469277" y="6522881"/>
            <a:ext cx="2143920" cy="369332"/>
          </a:xfrm>
          <a:prstGeom prst="rect">
            <a:avLst/>
          </a:prstGeom>
          <a:noFill/>
        </p:spPr>
        <p:txBody>
          <a:bodyPr wrap="none" rtlCol="0">
            <a:spAutoFit/>
          </a:bodyPr>
          <a:lstStyle/>
          <a:p>
            <a:r>
              <a:rPr lang="en-US" altLang="ja-JP" b="1" dirty="0" smtClean="0">
                <a:solidFill>
                  <a:prstClr val="black"/>
                </a:solidFill>
              </a:rPr>
              <a:t>X axis</a:t>
            </a:r>
            <a:r>
              <a:rPr lang="ja-JP" altLang="en-US" b="1" dirty="0" smtClean="0">
                <a:solidFill>
                  <a:prstClr val="black"/>
                </a:solidFill>
              </a:rPr>
              <a:t> </a:t>
            </a:r>
            <a:r>
              <a:rPr lang="en-US" altLang="ja-JP" b="1" dirty="0" smtClean="0">
                <a:solidFill>
                  <a:prstClr val="black"/>
                </a:solidFill>
              </a:rPr>
              <a:t>(pixel =58 nm)</a:t>
            </a:r>
            <a:endParaRPr lang="ja-JP" altLang="en-US" b="1" dirty="0">
              <a:solidFill>
                <a:prstClr val="black"/>
              </a:solidFill>
            </a:endParaRPr>
          </a:p>
        </p:txBody>
      </p:sp>
      <p:sp>
        <p:nvSpPr>
          <p:cNvPr id="20" name="テキスト ボックス 19"/>
          <p:cNvSpPr txBox="1"/>
          <p:nvPr/>
        </p:nvSpPr>
        <p:spPr>
          <a:xfrm rot="16200000">
            <a:off x="3522645" y="4671280"/>
            <a:ext cx="2298514" cy="400110"/>
          </a:xfrm>
          <a:prstGeom prst="rect">
            <a:avLst/>
          </a:prstGeom>
          <a:solidFill>
            <a:schemeClr val="bg1"/>
          </a:solidFill>
        </p:spPr>
        <p:txBody>
          <a:bodyPr wrap="none" rtlCol="0">
            <a:spAutoFit/>
          </a:bodyPr>
          <a:lstStyle/>
          <a:p>
            <a:r>
              <a:rPr lang="en-US" altLang="ja-JP" sz="2000" b="1" dirty="0">
                <a:solidFill>
                  <a:prstClr val="black"/>
                </a:solidFill>
              </a:rPr>
              <a:t>Y</a:t>
            </a:r>
            <a:r>
              <a:rPr lang="en-US" altLang="ja-JP" sz="2000" b="1" dirty="0" smtClean="0">
                <a:solidFill>
                  <a:prstClr val="black"/>
                </a:solidFill>
              </a:rPr>
              <a:t> axis</a:t>
            </a:r>
            <a:r>
              <a:rPr lang="ja-JP" altLang="en-US" sz="2000" b="1" dirty="0" smtClean="0">
                <a:solidFill>
                  <a:prstClr val="black"/>
                </a:solidFill>
              </a:rPr>
              <a:t> </a:t>
            </a:r>
            <a:r>
              <a:rPr lang="en-US" altLang="ja-JP" sz="2000" b="1" dirty="0" smtClean="0">
                <a:solidFill>
                  <a:prstClr val="black"/>
                </a:solidFill>
              </a:rPr>
              <a:t>(pixel =58nm)</a:t>
            </a:r>
            <a:endParaRPr lang="ja-JP" altLang="en-US" sz="2000" b="1" dirty="0">
              <a:solidFill>
                <a:prstClr val="black"/>
              </a:solidFill>
            </a:endParaRPr>
          </a:p>
        </p:txBody>
      </p:sp>
      <p:cxnSp>
        <p:nvCxnSpPr>
          <p:cNvPr id="21" name="直線矢印コネクタ 20"/>
          <p:cNvCxnSpPr/>
          <p:nvPr/>
        </p:nvCxnSpPr>
        <p:spPr>
          <a:xfrm>
            <a:off x="5462042" y="5193171"/>
            <a:ext cx="1692000"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926346" y="5214657"/>
            <a:ext cx="1296144" cy="338554"/>
          </a:xfrm>
          <a:prstGeom prst="rect">
            <a:avLst/>
          </a:prstGeom>
          <a:noFill/>
        </p:spPr>
        <p:txBody>
          <a:bodyPr wrap="square" rtlCol="0">
            <a:spAutoFit/>
          </a:bodyPr>
          <a:lstStyle/>
          <a:p>
            <a:r>
              <a:rPr lang="en-US" altLang="ja-JP" sz="1600" b="1" dirty="0" smtClean="0">
                <a:solidFill>
                  <a:srgbClr val="FF0000"/>
                </a:solidFill>
              </a:rPr>
              <a:t>100 nm</a:t>
            </a:r>
            <a:endParaRPr lang="ja-JP" altLang="en-US" sz="1600" b="1" dirty="0">
              <a:solidFill>
                <a:srgbClr val="FF0000"/>
              </a:solidFill>
            </a:endParaRPr>
          </a:p>
        </p:txBody>
      </p:sp>
      <p:sp>
        <p:nvSpPr>
          <p:cNvPr id="4" name="テキスト ボックス 3"/>
          <p:cNvSpPr txBox="1"/>
          <p:nvPr/>
        </p:nvSpPr>
        <p:spPr>
          <a:xfrm>
            <a:off x="-13929" y="1703142"/>
            <a:ext cx="1560674" cy="369332"/>
          </a:xfrm>
          <a:prstGeom prst="rect">
            <a:avLst/>
          </a:prstGeom>
          <a:noFill/>
        </p:spPr>
        <p:txBody>
          <a:bodyPr wrap="square" rtlCol="0">
            <a:spAutoFit/>
          </a:bodyPr>
          <a:lstStyle/>
          <a:p>
            <a:r>
              <a:rPr lang="ja-JP" altLang="en-US" b="1" dirty="0" smtClean="0">
                <a:solidFill>
                  <a:srgbClr val="FF0000"/>
                </a:solidFill>
              </a:rPr>
              <a:t>●輝点位置</a:t>
            </a:r>
            <a:endParaRPr lang="ja-JP" altLang="en-US" b="1" dirty="0">
              <a:solidFill>
                <a:srgbClr val="FF0000"/>
              </a:solidFill>
            </a:endParaRPr>
          </a:p>
        </p:txBody>
      </p:sp>
      <p:sp>
        <p:nvSpPr>
          <p:cNvPr id="23" name="テキスト ボックス 22"/>
          <p:cNvSpPr txBox="1"/>
          <p:nvPr/>
        </p:nvSpPr>
        <p:spPr>
          <a:xfrm>
            <a:off x="5774459" y="3612573"/>
            <a:ext cx="1338828" cy="369332"/>
          </a:xfrm>
          <a:prstGeom prst="rect">
            <a:avLst/>
          </a:prstGeom>
          <a:noFill/>
        </p:spPr>
        <p:txBody>
          <a:bodyPr wrap="none" rtlCol="0">
            <a:spAutoFit/>
          </a:bodyPr>
          <a:lstStyle/>
          <a:p>
            <a:r>
              <a:rPr lang="ja-JP" altLang="en-US" dirty="0" smtClean="0">
                <a:solidFill>
                  <a:prstClr val="black"/>
                </a:solidFill>
              </a:rPr>
              <a:t>炭素の飛跡</a:t>
            </a:r>
            <a:endParaRPr lang="ja-JP" altLang="en-US" dirty="0">
              <a:solidFill>
                <a:prstClr val="black"/>
              </a:solidFill>
            </a:endParaRPr>
          </a:p>
        </p:txBody>
      </p:sp>
      <p:sp>
        <p:nvSpPr>
          <p:cNvPr id="24" name="テキスト ボックス 23"/>
          <p:cNvSpPr txBox="1"/>
          <p:nvPr/>
        </p:nvSpPr>
        <p:spPr>
          <a:xfrm>
            <a:off x="2116859" y="3637973"/>
            <a:ext cx="1107996" cy="369332"/>
          </a:xfrm>
          <a:prstGeom prst="rect">
            <a:avLst/>
          </a:prstGeom>
          <a:noFill/>
        </p:spPr>
        <p:txBody>
          <a:bodyPr wrap="none" rtlCol="0">
            <a:spAutoFit/>
          </a:bodyPr>
          <a:lstStyle/>
          <a:p>
            <a:r>
              <a:rPr lang="ja-JP" altLang="en-US" dirty="0" smtClean="0">
                <a:solidFill>
                  <a:prstClr val="black"/>
                </a:solidFill>
              </a:rPr>
              <a:t>単一粒子</a:t>
            </a:r>
            <a:endParaRPr lang="ja-JP" altLang="en-US" dirty="0">
              <a:solidFill>
                <a:prstClr val="black"/>
              </a:solidFill>
            </a:endParaRPr>
          </a:p>
        </p:txBody>
      </p:sp>
      <p:sp>
        <p:nvSpPr>
          <p:cNvPr id="8" name="正方形/長方形 7"/>
          <p:cNvSpPr/>
          <p:nvPr/>
        </p:nvSpPr>
        <p:spPr>
          <a:xfrm>
            <a:off x="5449204" y="5680211"/>
            <a:ext cx="2188420" cy="646331"/>
          </a:xfrm>
          <a:prstGeom prst="rect">
            <a:avLst/>
          </a:prstGeom>
        </p:spPr>
        <p:txBody>
          <a:bodyPr wrap="none">
            <a:spAutoFit/>
          </a:bodyPr>
          <a:lstStyle/>
          <a:p>
            <a:r>
              <a:rPr lang="ja-JP" altLang="en-US" b="1" dirty="0">
                <a:solidFill>
                  <a:srgbClr val="FF0000"/>
                </a:solidFill>
              </a:rPr>
              <a:t>輝点</a:t>
            </a:r>
            <a:r>
              <a:rPr lang="ja-JP" altLang="en-US" b="1" dirty="0" smtClean="0">
                <a:solidFill>
                  <a:srgbClr val="FF0000"/>
                </a:solidFill>
              </a:rPr>
              <a:t>は</a:t>
            </a:r>
            <a:r>
              <a:rPr lang="en-US" altLang="ja-JP" b="1" dirty="0" smtClean="0">
                <a:solidFill>
                  <a:srgbClr val="FF0000"/>
                </a:solidFill>
              </a:rPr>
              <a:t>100 nm </a:t>
            </a:r>
            <a:r>
              <a:rPr lang="ja-JP" altLang="en-US" b="1" dirty="0" smtClean="0">
                <a:solidFill>
                  <a:srgbClr val="FF0000"/>
                </a:solidFill>
              </a:rPr>
              <a:t>変位</a:t>
            </a:r>
            <a:endParaRPr lang="en-US" altLang="ja-JP" b="1" dirty="0" smtClean="0">
              <a:solidFill>
                <a:srgbClr val="FF0000"/>
              </a:solidFill>
            </a:endParaRPr>
          </a:p>
          <a:p>
            <a:r>
              <a:rPr lang="ja-JP" altLang="en-US" b="1" dirty="0" smtClean="0">
                <a:solidFill>
                  <a:srgbClr val="FF0000"/>
                </a:solidFill>
              </a:rPr>
              <a:t>飛跡長と方向を認識</a:t>
            </a:r>
            <a:endParaRPr lang="ja-JP" altLang="en-US" b="1" dirty="0">
              <a:solidFill>
                <a:srgbClr val="FF0000"/>
              </a:solidFill>
            </a:endParaRPr>
          </a:p>
        </p:txBody>
      </p:sp>
      <p:sp>
        <p:nvSpPr>
          <p:cNvPr id="25" name="テキスト ボックス 24"/>
          <p:cNvSpPr txBox="1"/>
          <p:nvPr/>
        </p:nvSpPr>
        <p:spPr>
          <a:xfrm>
            <a:off x="592666" y="5070965"/>
            <a:ext cx="7945256" cy="1569660"/>
          </a:xfrm>
          <a:prstGeom prst="rect">
            <a:avLst/>
          </a:prstGeom>
          <a:solidFill>
            <a:schemeClr val="bg1"/>
          </a:solidFill>
          <a:ln w="38100">
            <a:solidFill>
              <a:srgbClr val="FF0000"/>
            </a:solidFill>
          </a:ln>
        </p:spPr>
        <p:txBody>
          <a:bodyPr wrap="square" rtlCol="0">
            <a:spAutoFit/>
          </a:bodyPr>
          <a:lstStyle/>
          <a:p>
            <a:r>
              <a:rPr kumimoji="1" lang="ja-JP" altLang="en-US" sz="2400" b="1" dirty="0" smtClean="0"/>
              <a:t>現在、解析システムとしての確立を目指し研究開発を行っている</a:t>
            </a:r>
            <a:endParaRPr kumimoji="1" lang="en-US" altLang="ja-JP" sz="2400" b="1" dirty="0" smtClean="0"/>
          </a:p>
          <a:p>
            <a:r>
              <a:rPr kumimoji="1" lang="ja-JP" altLang="en-US" sz="2400" b="1" dirty="0" smtClean="0"/>
              <a:t>波長を変えた時の光学強度や偏光情報を組み合わせることで、バックグラウンド除去効率の向上を目指す</a:t>
            </a:r>
            <a:endParaRPr kumimoji="1" lang="ja-JP" altLang="en-US" sz="2400" b="1" dirty="0"/>
          </a:p>
        </p:txBody>
      </p:sp>
    </p:spTree>
    <p:extLst>
      <p:ext uri="{BB962C8B-B14F-4D97-AF65-F5344CB8AC3E}">
        <p14:creationId xmlns:p14="http://schemas.microsoft.com/office/powerpoint/2010/main" val="290940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原子核乾板を用いた暗黒物質探索</a:t>
            </a:r>
            <a:endParaRPr kumimoji="1" lang="ja-JP" altLang="en-US" dirty="0"/>
          </a:p>
        </p:txBody>
      </p:sp>
      <p:sp>
        <p:nvSpPr>
          <p:cNvPr id="3" name="コンテンツ プレースホルダー 2"/>
          <p:cNvSpPr>
            <a:spLocks noGrp="1"/>
          </p:cNvSpPr>
          <p:nvPr>
            <p:ph sz="half" idx="14"/>
          </p:nvPr>
        </p:nvSpPr>
        <p:spPr>
          <a:xfrm>
            <a:off x="457153" y="897600"/>
            <a:ext cx="8208912" cy="5616624"/>
          </a:xfrm>
        </p:spPr>
        <p:txBody>
          <a:bodyPr>
            <a:normAutofit/>
          </a:bodyPr>
          <a:lstStyle/>
          <a:p>
            <a:pPr marL="0" indent="0">
              <a:buNone/>
            </a:pPr>
            <a:r>
              <a:rPr kumimoji="1" lang="en-US" altLang="ja-JP" dirty="0" smtClean="0"/>
              <a:t>NEWS(Nucle</a:t>
            </a:r>
            <a:r>
              <a:rPr lang="en-US" altLang="ja-JP" dirty="0" smtClean="0"/>
              <a:t>ar Emulsions for WIMP Search) </a:t>
            </a:r>
            <a:r>
              <a:rPr lang="ja-JP" altLang="en-US" dirty="0" smtClean="0"/>
              <a:t>実験</a:t>
            </a:r>
            <a:endParaRPr kumimoji="1" lang="ja-JP" altLang="en-US" dirty="0"/>
          </a:p>
        </p:txBody>
      </p:sp>
      <p:sp>
        <p:nvSpPr>
          <p:cNvPr id="5" name="テキスト ボックス 4"/>
          <p:cNvSpPr txBox="1"/>
          <p:nvPr/>
        </p:nvSpPr>
        <p:spPr>
          <a:xfrm>
            <a:off x="5143491" y="1922318"/>
            <a:ext cx="3719288" cy="2308324"/>
          </a:xfrm>
          <a:prstGeom prst="rect">
            <a:avLst/>
          </a:prstGeom>
          <a:noFill/>
        </p:spPr>
        <p:txBody>
          <a:bodyPr wrap="none" rtlCol="0">
            <a:spAutoFit/>
          </a:bodyPr>
          <a:lstStyle/>
          <a:p>
            <a:r>
              <a:rPr kumimoji="1" lang="en-US" altLang="ja-JP" dirty="0" smtClean="0"/>
              <a:t>2015</a:t>
            </a:r>
            <a:r>
              <a:rPr kumimoji="1" lang="ja-JP" altLang="en-US" dirty="0" smtClean="0"/>
              <a:t>年</a:t>
            </a:r>
            <a:r>
              <a:rPr kumimoji="1" lang="en-US" altLang="ja-JP" dirty="0" smtClean="0"/>
              <a:t>11</a:t>
            </a:r>
            <a:r>
              <a:rPr kumimoji="1" lang="ja-JP" altLang="en-US" dirty="0" smtClean="0"/>
              <a:t>月</a:t>
            </a:r>
            <a:endParaRPr kumimoji="1" lang="en-US" altLang="ja-JP" dirty="0" smtClean="0"/>
          </a:p>
          <a:p>
            <a:r>
              <a:rPr kumimoji="1" lang="ja-JP" altLang="en-US" dirty="0" smtClean="0"/>
              <a:t>イタリアグランサッソ研究所に提出</a:t>
            </a:r>
            <a:endParaRPr kumimoji="1" lang="en-US" altLang="ja-JP" dirty="0" smtClean="0"/>
          </a:p>
          <a:p>
            <a:endParaRPr lang="en-US" altLang="ja-JP" dirty="0"/>
          </a:p>
          <a:p>
            <a:endParaRPr lang="en-US" altLang="ja-JP" dirty="0" smtClean="0"/>
          </a:p>
          <a:p>
            <a:endParaRPr kumimoji="1" lang="en-US" altLang="ja-JP" dirty="0"/>
          </a:p>
          <a:p>
            <a:r>
              <a:rPr lang="ja-JP" altLang="en-US" dirty="0" smtClean="0"/>
              <a:t>日本（名古屋大学）とイタリア、ロシア</a:t>
            </a:r>
            <a:endParaRPr lang="en-US" altLang="ja-JP" dirty="0" smtClean="0"/>
          </a:p>
          <a:p>
            <a:r>
              <a:rPr kumimoji="1" lang="ja-JP" altLang="en-US" dirty="0" smtClean="0"/>
              <a:t>トルコとの合同実験</a:t>
            </a:r>
            <a:endParaRPr kumimoji="1" lang="en-US" altLang="ja-JP" dirty="0" smtClean="0"/>
          </a:p>
          <a:p>
            <a:endParaRPr kumimoji="1" lang="en-US" altLang="ja-JP" dirty="0" smtClean="0"/>
          </a:p>
        </p:txBody>
      </p:sp>
      <p:pic>
        <p:nvPicPr>
          <p:cNvPr id="6" name="図 5"/>
          <p:cNvPicPr>
            <a:picLocks noChangeAspect="1"/>
          </p:cNvPicPr>
          <p:nvPr/>
        </p:nvPicPr>
        <p:blipFill>
          <a:blip r:embed="rId2">
            <a:lum bright="-20000" contrast="40000"/>
          </a:blip>
          <a:stretch>
            <a:fillRect/>
          </a:stretch>
        </p:blipFill>
        <p:spPr>
          <a:xfrm>
            <a:off x="249382" y="1593085"/>
            <a:ext cx="4416137" cy="5093153"/>
          </a:xfrm>
          <a:prstGeom prst="rect">
            <a:avLst/>
          </a:prstGeom>
          <a:ln w="88900" cap="sq" cmpd="thickThin">
            <a:solidFill>
              <a:srgbClr val="000000"/>
            </a:solidFill>
            <a:prstDash val="solid"/>
            <a:miter lim="800000"/>
          </a:ln>
          <a:effectLst>
            <a:innerShdw blurRad="76200">
              <a:srgbClr val="000000"/>
            </a:innerShdw>
          </a:effectLst>
        </p:spPr>
      </p:pic>
      <p:sp>
        <p:nvSpPr>
          <p:cNvPr id="7" name="正方形/長方形 6"/>
          <p:cNvSpPr/>
          <p:nvPr/>
        </p:nvSpPr>
        <p:spPr>
          <a:xfrm>
            <a:off x="4883681" y="4512025"/>
            <a:ext cx="4100803" cy="2246769"/>
          </a:xfrm>
          <a:prstGeom prst="rect">
            <a:avLst/>
          </a:prstGeom>
        </p:spPr>
        <p:txBody>
          <a:bodyPr wrap="none">
            <a:spAutoFit/>
          </a:bodyPr>
          <a:lstStyle/>
          <a:p>
            <a:r>
              <a:rPr lang="en-US" altLang="ja-JP" sz="2000" b="1" dirty="0">
                <a:solidFill>
                  <a:srgbClr val="FF0000"/>
                </a:solidFill>
              </a:rPr>
              <a:t>2016</a:t>
            </a:r>
            <a:r>
              <a:rPr lang="ja-JP" altLang="en-US" sz="2000" b="1" dirty="0">
                <a:solidFill>
                  <a:srgbClr val="FF0000"/>
                </a:solidFill>
              </a:rPr>
              <a:t>年度</a:t>
            </a:r>
            <a:r>
              <a:rPr lang="ja-JP" altLang="en-US" sz="2000" b="1" dirty="0" smtClean="0">
                <a:solidFill>
                  <a:srgbClr val="FF0000"/>
                </a:solidFill>
              </a:rPr>
              <a:t>ようやく地下</a:t>
            </a:r>
            <a:r>
              <a:rPr lang="ja-JP" altLang="en-US" sz="2000" b="1" dirty="0">
                <a:solidFill>
                  <a:srgbClr val="FF0000"/>
                </a:solidFill>
              </a:rPr>
              <a:t>実験開始</a:t>
            </a:r>
            <a:r>
              <a:rPr lang="ja-JP" altLang="en-US" sz="2000" b="1" dirty="0" smtClean="0">
                <a:solidFill>
                  <a:srgbClr val="FF0000"/>
                </a:solidFill>
              </a:rPr>
              <a:t>予定</a:t>
            </a:r>
            <a:endParaRPr lang="en-US" altLang="ja-JP" sz="2000" b="1" dirty="0" smtClean="0">
              <a:solidFill>
                <a:srgbClr val="FF0000"/>
              </a:solidFill>
            </a:endParaRPr>
          </a:p>
          <a:p>
            <a:endParaRPr lang="en-US" altLang="ja-JP" sz="2000" b="1" dirty="0">
              <a:solidFill>
                <a:srgbClr val="FF0000"/>
              </a:solidFill>
            </a:endParaRPr>
          </a:p>
          <a:p>
            <a:r>
              <a:rPr lang="ja-JP" altLang="en-US" sz="2000" b="1" dirty="0" smtClean="0">
                <a:solidFill>
                  <a:srgbClr val="FF0000"/>
                </a:solidFill>
              </a:rPr>
              <a:t>初年度にテスト実験</a:t>
            </a:r>
            <a:endParaRPr lang="en-US" altLang="ja-JP" sz="2000" b="1" dirty="0" smtClean="0">
              <a:solidFill>
                <a:srgbClr val="FF0000"/>
              </a:solidFill>
            </a:endParaRPr>
          </a:p>
          <a:p>
            <a:r>
              <a:rPr lang="ja-JP" altLang="en-US" sz="2000" b="1" dirty="0" smtClean="0">
                <a:solidFill>
                  <a:srgbClr val="FF0000"/>
                </a:solidFill>
              </a:rPr>
              <a:t>（バックグラウンド量の見積り）</a:t>
            </a:r>
            <a:endParaRPr lang="en-US" altLang="ja-JP" sz="2000" b="1" dirty="0" smtClean="0">
              <a:solidFill>
                <a:srgbClr val="FF0000"/>
              </a:solidFill>
            </a:endParaRPr>
          </a:p>
          <a:p>
            <a:endParaRPr lang="en-US" altLang="ja-JP" sz="2000" b="1" dirty="0" smtClean="0">
              <a:solidFill>
                <a:srgbClr val="FF0000"/>
              </a:solidFill>
            </a:endParaRPr>
          </a:p>
          <a:p>
            <a:r>
              <a:rPr lang="en-US" altLang="ja-JP" sz="2000" b="1" dirty="0" smtClean="0">
                <a:solidFill>
                  <a:srgbClr val="FF0000"/>
                </a:solidFill>
              </a:rPr>
              <a:t>2017</a:t>
            </a:r>
            <a:r>
              <a:rPr lang="ja-JP" altLang="en-US" sz="2000" b="1" dirty="0" smtClean="0">
                <a:solidFill>
                  <a:srgbClr val="FF0000"/>
                </a:solidFill>
              </a:rPr>
              <a:t>年夏に</a:t>
            </a:r>
            <a:r>
              <a:rPr lang="en-US" altLang="ja-JP" sz="2000" b="1" dirty="0" smtClean="0">
                <a:solidFill>
                  <a:srgbClr val="FF0000"/>
                </a:solidFill>
              </a:rPr>
              <a:t>1 kg </a:t>
            </a:r>
            <a:r>
              <a:rPr lang="ja-JP" altLang="en-US" sz="2000" b="1" dirty="0" smtClean="0">
                <a:solidFill>
                  <a:srgbClr val="FF0000"/>
                </a:solidFill>
              </a:rPr>
              <a:t>の原子核乾板を</a:t>
            </a:r>
            <a:endParaRPr lang="en-US" altLang="ja-JP" sz="2000" b="1" dirty="0" smtClean="0">
              <a:solidFill>
                <a:srgbClr val="FF0000"/>
              </a:solidFill>
            </a:endParaRPr>
          </a:p>
          <a:p>
            <a:r>
              <a:rPr lang="ja-JP" altLang="en-US" sz="2000" b="1" dirty="0" smtClean="0">
                <a:solidFill>
                  <a:srgbClr val="FF0000"/>
                </a:solidFill>
              </a:rPr>
              <a:t>用いた方向探索実験開始</a:t>
            </a:r>
            <a:endParaRPr lang="en-US" altLang="ja-JP" sz="2000" b="1" dirty="0">
              <a:solidFill>
                <a:srgbClr val="FF0000"/>
              </a:solidFill>
            </a:endParaRPr>
          </a:p>
        </p:txBody>
      </p:sp>
    </p:spTree>
    <p:extLst>
      <p:ext uri="{BB962C8B-B14F-4D97-AF65-F5344CB8AC3E}">
        <p14:creationId xmlns:p14="http://schemas.microsoft.com/office/powerpoint/2010/main" val="302967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まとめ</a:t>
            </a:r>
            <a:endParaRPr kumimoji="1" lang="ja-JP" altLang="en-US" dirty="0"/>
          </a:p>
        </p:txBody>
      </p:sp>
      <p:sp>
        <p:nvSpPr>
          <p:cNvPr id="3" name="コンテンツ プレースホルダー 2"/>
          <p:cNvSpPr>
            <a:spLocks noGrp="1"/>
          </p:cNvSpPr>
          <p:nvPr>
            <p:ph sz="half" idx="14"/>
          </p:nvPr>
        </p:nvSpPr>
        <p:spPr>
          <a:xfrm>
            <a:off x="176645" y="980728"/>
            <a:ext cx="8686800" cy="5616624"/>
          </a:xfrm>
        </p:spPr>
        <p:txBody>
          <a:bodyPr>
            <a:normAutofit/>
          </a:bodyPr>
          <a:lstStyle/>
          <a:p>
            <a:r>
              <a:rPr kumimoji="1" lang="en-US" altLang="ja-JP" sz="2000" dirty="0" smtClean="0"/>
              <a:t>DAMA</a:t>
            </a:r>
            <a:r>
              <a:rPr kumimoji="1" lang="ja-JP" altLang="en-US" sz="2000" dirty="0" smtClean="0"/>
              <a:t>実験が主張している</a:t>
            </a:r>
            <a:r>
              <a:rPr kumimoji="1" lang="en-US" altLang="ja-JP" sz="2000" dirty="0" smtClean="0"/>
              <a:t>WIMPs</a:t>
            </a:r>
            <a:r>
              <a:rPr kumimoji="1" lang="ja-JP" altLang="en-US" sz="2000" dirty="0" smtClean="0"/>
              <a:t>の存在について答えを出すため、方向感度を持った原子核乾板による探索実験を行う</a:t>
            </a:r>
            <a:endParaRPr kumimoji="1" lang="en-US" altLang="ja-JP" sz="2000" dirty="0" smtClean="0"/>
          </a:p>
          <a:p>
            <a:endParaRPr kumimoji="1" lang="en-US" altLang="ja-JP" sz="2000" dirty="0" smtClean="0"/>
          </a:p>
          <a:p>
            <a:r>
              <a:rPr kumimoji="1" lang="ja-JP" altLang="en-US" sz="2000" dirty="0" smtClean="0"/>
              <a:t>今までの原子核乾板実験とは、まったく異なる新しい技術を用いた解析を行うことで、</a:t>
            </a:r>
            <a:r>
              <a:rPr kumimoji="1" lang="en-US" altLang="ja-JP" sz="2000" dirty="0" smtClean="0"/>
              <a:t>WIMPs</a:t>
            </a:r>
            <a:r>
              <a:rPr lang="ja-JP" altLang="en-US" sz="2000" dirty="0" smtClean="0"/>
              <a:t>に対する感度の向上を目指す</a:t>
            </a:r>
            <a:endParaRPr lang="en-US" altLang="ja-JP" sz="2000" dirty="0" smtClean="0"/>
          </a:p>
          <a:p>
            <a:endParaRPr kumimoji="1" lang="en-US" altLang="ja-JP" sz="2000" dirty="0"/>
          </a:p>
          <a:p>
            <a:r>
              <a:rPr kumimoji="1" lang="en-US" altLang="ja-JP" sz="2000" dirty="0" smtClean="0"/>
              <a:t>NEWS</a:t>
            </a:r>
            <a:r>
              <a:rPr kumimoji="1" lang="ja-JP" altLang="en-US" sz="2000" dirty="0" smtClean="0"/>
              <a:t>実験として</a:t>
            </a:r>
            <a:r>
              <a:rPr kumimoji="1" lang="en-US" altLang="ja-JP" sz="2000" dirty="0" smtClean="0"/>
              <a:t>2016</a:t>
            </a:r>
            <a:r>
              <a:rPr kumimoji="1" lang="ja-JP" altLang="en-US" sz="2000" dirty="0" smtClean="0"/>
              <a:t>年度にイタリアのグランサッソ研究所でテスト実験を開始</a:t>
            </a:r>
            <a:endParaRPr kumimoji="1" lang="en-US" altLang="ja-JP" sz="2000" dirty="0" smtClean="0"/>
          </a:p>
          <a:p>
            <a:endParaRPr lang="en-US" altLang="ja-JP" sz="2000" dirty="0" smtClean="0"/>
          </a:p>
          <a:p>
            <a:r>
              <a:rPr lang="en-US" altLang="ja-JP" sz="2000" dirty="0" smtClean="0"/>
              <a:t>2017</a:t>
            </a:r>
            <a:r>
              <a:rPr lang="ja-JP" altLang="en-US" sz="2000" dirty="0" smtClean="0"/>
              <a:t>年夏に本格的な実験を開始できるように準備を進行中</a:t>
            </a:r>
            <a:endParaRPr kumimoji="1" lang="ja-JP" altLang="en-US" sz="2000" dirty="0"/>
          </a:p>
        </p:txBody>
      </p:sp>
    </p:spTree>
    <p:extLst>
      <p:ext uri="{BB962C8B-B14F-4D97-AF65-F5344CB8AC3E}">
        <p14:creationId xmlns:p14="http://schemas.microsoft.com/office/powerpoint/2010/main" val="1364671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世界の直接探索実験</a:t>
            </a:r>
            <a:endParaRPr kumimoji="1" lang="ja-JP" altLang="en-US" dirty="0"/>
          </a:p>
        </p:txBody>
      </p:sp>
      <p:sp>
        <p:nvSpPr>
          <p:cNvPr id="3" name="コンテンツ プレースホルダー 2"/>
          <p:cNvSpPr>
            <a:spLocks noGrp="1"/>
          </p:cNvSpPr>
          <p:nvPr>
            <p:ph sz="half" idx="14"/>
          </p:nvPr>
        </p:nvSpPr>
        <p:spPr>
          <a:xfrm>
            <a:off x="457153" y="949555"/>
            <a:ext cx="8208912" cy="5616624"/>
          </a:xfrm>
        </p:spPr>
        <p:txBody>
          <a:bodyPr>
            <a:normAutofit/>
          </a:bodyPr>
          <a:lstStyle/>
          <a:p>
            <a:r>
              <a:rPr kumimoji="1" lang="ja-JP" altLang="en-US" sz="2000" dirty="0" smtClean="0"/>
              <a:t>弱い相互作用による暗黒物質粒子と原子核の反応を観察</a:t>
            </a:r>
            <a:endParaRPr kumimoji="1" lang="en-US" altLang="ja-JP" sz="2000" dirty="0" smtClean="0"/>
          </a:p>
          <a:p>
            <a:pPr marL="0" indent="0">
              <a:buNone/>
            </a:pPr>
            <a:endParaRPr kumimoji="1" lang="en-US" altLang="ja-JP" sz="2000" dirty="0" smtClean="0"/>
          </a:p>
          <a:p>
            <a:pPr marL="0" indent="0">
              <a:buNone/>
            </a:pPr>
            <a:endParaRPr kumimoji="1" lang="ja-JP" altLang="en-US" sz="2000" dirty="0"/>
          </a:p>
        </p:txBody>
      </p:sp>
      <p:pic>
        <p:nvPicPr>
          <p:cNvPr id="1026" name="Picture 2" descr="wi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453" y="1797772"/>
            <a:ext cx="6585383" cy="192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581891" y="1334214"/>
            <a:ext cx="4492577" cy="369332"/>
          </a:xfrm>
          <a:prstGeom prst="rect">
            <a:avLst/>
          </a:prstGeom>
          <a:noFill/>
        </p:spPr>
        <p:txBody>
          <a:bodyPr wrap="none" rtlCol="0">
            <a:spAutoFit/>
          </a:bodyPr>
          <a:lstStyle/>
          <a:p>
            <a:r>
              <a:rPr kumimoji="1" lang="en-US" altLang="ja-JP" dirty="0" smtClean="0"/>
              <a:t>Weakly Interacting Massive Particles</a:t>
            </a:r>
            <a:r>
              <a:rPr lang="ja-JP" altLang="en-US" dirty="0"/>
              <a:t> </a:t>
            </a:r>
            <a:r>
              <a:rPr lang="en-US" altLang="ja-JP" dirty="0" smtClean="0"/>
              <a:t>= WIMPS</a:t>
            </a:r>
            <a:endParaRPr kumimoji="1"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17" y="4133250"/>
            <a:ext cx="6657710" cy="2260063"/>
          </a:xfrm>
          <a:prstGeom prst="rect">
            <a:avLst/>
          </a:prstGeom>
        </p:spPr>
      </p:pic>
      <p:sp>
        <p:nvSpPr>
          <p:cNvPr id="7" name="テキスト ボックス 6"/>
          <p:cNvSpPr txBox="1"/>
          <p:nvPr/>
        </p:nvSpPr>
        <p:spPr>
          <a:xfrm>
            <a:off x="301336" y="6381229"/>
            <a:ext cx="8475012" cy="369332"/>
          </a:xfrm>
          <a:prstGeom prst="rect">
            <a:avLst/>
          </a:prstGeom>
          <a:noFill/>
        </p:spPr>
        <p:txBody>
          <a:bodyPr wrap="none" rtlCol="0">
            <a:spAutoFit/>
          </a:bodyPr>
          <a:lstStyle/>
          <a:p>
            <a:r>
              <a:rPr kumimoji="1" lang="en-US" altLang="ja-JP" b="1" dirty="0" smtClean="0"/>
              <a:t>WIMPs</a:t>
            </a:r>
            <a:r>
              <a:rPr kumimoji="1" lang="ja-JP" altLang="en-US" b="1" dirty="0" smtClean="0"/>
              <a:t>の到来方向情報を用いる</a:t>
            </a:r>
            <a:r>
              <a:rPr lang="ja-JP" altLang="en-US" b="1" dirty="0" smtClean="0"/>
              <a:t>（飛跡として捕らえる）ことでシグナルであることを強調</a:t>
            </a:r>
            <a:endParaRPr kumimoji="1" lang="ja-JP" altLang="en-US" b="1" dirty="0"/>
          </a:p>
        </p:txBody>
      </p:sp>
      <p:sp>
        <p:nvSpPr>
          <p:cNvPr id="8" name="テキスト ボックス 7"/>
          <p:cNvSpPr txBox="1"/>
          <p:nvPr/>
        </p:nvSpPr>
        <p:spPr>
          <a:xfrm>
            <a:off x="614743" y="3911896"/>
            <a:ext cx="7592271" cy="369332"/>
          </a:xfrm>
          <a:prstGeom prst="rect">
            <a:avLst/>
          </a:prstGeom>
          <a:solidFill>
            <a:schemeClr val="bg1"/>
          </a:solidFill>
        </p:spPr>
        <p:txBody>
          <a:bodyPr wrap="none" rtlCol="0">
            <a:spAutoFit/>
          </a:bodyPr>
          <a:lstStyle/>
          <a:p>
            <a:r>
              <a:rPr kumimoji="1" lang="en-US" altLang="ja-JP" b="1" dirty="0" smtClean="0">
                <a:solidFill>
                  <a:srgbClr val="FF0000"/>
                </a:solidFill>
              </a:rPr>
              <a:t>DAMA</a:t>
            </a:r>
            <a:r>
              <a:rPr kumimoji="1" lang="ja-JP" altLang="en-US" b="1" dirty="0" smtClean="0">
                <a:solidFill>
                  <a:srgbClr val="FF0000"/>
                </a:solidFill>
              </a:rPr>
              <a:t>実験は</a:t>
            </a:r>
            <a:r>
              <a:rPr kumimoji="1" lang="en-US" altLang="ja-JP" b="1" dirty="0" smtClean="0">
                <a:solidFill>
                  <a:srgbClr val="FF0000"/>
                </a:solidFill>
              </a:rPr>
              <a:t>WIMPs</a:t>
            </a:r>
            <a:r>
              <a:rPr kumimoji="1" lang="ja-JP" altLang="en-US" b="1" dirty="0" err="1" smtClean="0">
                <a:solidFill>
                  <a:srgbClr val="FF0000"/>
                </a:solidFill>
              </a:rPr>
              <a:t>を検</a:t>
            </a:r>
            <a:r>
              <a:rPr kumimoji="1" lang="ja-JP" altLang="en-US" b="1" dirty="0" smtClean="0">
                <a:solidFill>
                  <a:srgbClr val="FF0000"/>
                </a:solidFill>
              </a:rPr>
              <a:t>出し、地球の公転による季節変動を観測したと主張</a:t>
            </a:r>
            <a:endParaRPr kumimoji="1" lang="ja-JP" altLang="en-US" b="1" dirty="0">
              <a:solidFill>
                <a:srgbClr val="FF0000"/>
              </a:solidFill>
            </a:endParaRPr>
          </a:p>
        </p:txBody>
      </p:sp>
      <p:sp>
        <p:nvSpPr>
          <p:cNvPr id="9" name="テキスト ボックス 8"/>
          <p:cNvSpPr txBox="1"/>
          <p:nvPr/>
        </p:nvSpPr>
        <p:spPr>
          <a:xfrm flipH="1">
            <a:off x="6657873" y="4795575"/>
            <a:ext cx="2299090" cy="923330"/>
          </a:xfrm>
          <a:prstGeom prst="rect">
            <a:avLst/>
          </a:prstGeom>
          <a:noFill/>
        </p:spPr>
        <p:txBody>
          <a:bodyPr wrap="square" rtlCol="0">
            <a:spAutoFit/>
          </a:bodyPr>
          <a:lstStyle/>
          <a:p>
            <a:r>
              <a:rPr kumimoji="1" lang="ja-JP" altLang="en-US" dirty="0" smtClean="0"/>
              <a:t>しかし</a:t>
            </a:r>
            <a:r>
              <a:rPr lang="ja-JP" altLang="en-US" dirty="0" smtClean="0"/>
              <a:t>、その他の多くの実験が異なる結果を主張</a:t>
            </a:r>
            <a:endParaRPr kumimoji="1" lang="ja-JP" altLang="en-US" dirty="0"/>
          </a:p>
        </p:txBody>
      </p:sp>
    </p:spTree>
    <p:extLst>
      <p:ext uri="{BB962C8B-B14F-4D97-AF65-F5344CB8AC3E}">
        <p14:creationId xmlns:p14="http://schemas.microsoft.com/office/powerpoint/2010/main" val="1277886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原子核乾板の</a:t>
            </a:r>
            <a:r>
              <a:rPr lang="ja-JP" altLang="en-US" dirty="0"/>
              <a:t>特長</a:t>
            </a:r>
            <a:endParaRPr kumimoji="1" lang="ja-JP" altLang="en-US" dirty="0"/>
          </a:p>
        </p:txBody>
      </p:sp>
      <p:sp>
        <p:nvSpPr>
          <p:cNvPr id="3" name="コンテンツ プレースホルダー 2"/>
          <p:cNvSpPr>
            <a:spLocks noGrp="1"/>
          </p:cNvSpPr>
          <p:nvPr>
            <p:ph sz="half" idx="14"/>
          </p:nvPr>
        </p:nvSpPr>
        <p:spPr>
          <a:xfrm>
            <a:off x="457200" y="1469646"/>
            <a:ext cx="8208912" cy="5305227"/>
          </a:xfrm>
        </p:spPr>
        <p:txBody>
          <a:bodyPr>
            <a:normAutofit/>
          </a:bodyPr>
          <a:lstStyle/>
          <a:p>
            <a:r>
              <a:rPr kumimoji="1" lang="ja-JP" altLang="en-US" sz="2000" dirty="0" smtClean="0"/>
              <a:t>スケーラビリティー</a:t>
            </a:r>
            <a:endParaRPr kumimoji="1" lang="en-US" altLang="ja-JP" sz="2000" dirty="0" smtClean="0"/>
          </a:p>
          <a:p>
            <a:pPr marL="0" indent="0">
              <a:buNone/>
            </a:pPr>
            <a:r>
              <a:rPr lang="en-US" altLang="ja-JP" sz="2000" dirty="0" smtClean="0"/>
              <a:t>DAMA</a:t>
            </a:r>
            <a:r>
              <a:rPr lang="ja-JP" altLang="en-US" sz="2000" dirty="0" smtClean="0"/>
              <a:t>実験では～</a:t>
            </a:r>
            <a:r>
              <a:rPr lang="en-US" altLang="ja-JP" sz="2000" dirty="0" smtClean="0"/>
              <a:t>100 kg</a:t>
            </a:r>
            <a:r>
              <a:rPr lang="ja-JP" altLang="en-US" sz="2000" dirty="0" smtClean="0"/>
              <a:t>の</a:t>
            </a:r>
            <a:r>
              <a:rPr lang="en-US" altLang="ja-JP" sz="2000" dirty="0" err="1" smtClean="0"/>
              <a:t>NaI</a:t>
            </a:r>
            <a:r>
              <a:rPr lang="ja-JP" altLang="en-US" sz="2000" dirty="0" smtClean="0"/>
              <a:t>検出器を用いて暗黒物質の探索</a:t>
            </a:r>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smtClean="0"/>
          </a:p>
          <a:p>
            <a:endParaRPr lang="en-US" altLang="ja-JP" sz="2000" dirty="0"/>
          </a:p>
          <a:p>
            <a:pPr marL="0" indent="0">
              <a:buNone/>
            </a:pPr>
            <a:endParaRPr kumimoji="1" lang="en-US" altLang="ja-JP" sz="2000" dirty="0" smtClean="0"/>
          </a:p>
          <a:p>
            <a:pPr marL="0" indent="0">
              <a:buNone/>
            </a:pPr>
            <a:endParaRPr kumimoji="1" lang="en-US" altLang="ja-JP" sz="2000" dirty="0" smtClean="0"/>
          </a:p>
          <a:p>
            <a:r>
              <a:rPr kumimoji="1" lang="ja-JP" altLang="en-US" sz="2000" dirty="0" smtClean="0"/>
              <a:t>時間分解能　⇒赤道儀に載せて</a:t>
            </a:r>
            <a:r>
              <a:rPr kumimoji="1" lang="en-US" altLang="ja-JP" sz="2000" dirty="0" smtClean="0"/>
              <a:t>WIMPs</a:t>
            </a:r>
            <a:r>
              <a:rPr kumimoji="1" lang="ja-JP" altLang="en-US" sz="2000" dirty="0" smtClean="0"/>
              <a:t>の進行方向に常に向ける</a:t>
            </a:r>
            <a:endParaRPr kumimoji="1" lang="en-US" altLang="ja-JP" sz="2000" dirty="0" smtClean="0"/>
          </a:p>
          <a:p>
            <a:endParaRPr kumimoji="1" lang="en-US" altLang="ja-JP" sz="2000" dirty="0" smtClean="0"/>
          </a:p>
          <a:p>
            <a:r>
              <a:rPr kumimoji="1" lang="ja-JP" altLang="en-US" sz="2000" dirty="0" smtClean="0"/>
              <a:t>サブミクロンの空間分解能</a:t>
            </a:r>
            <a:endParaRPr kumimoji="1" lang="en-US" altLang="ja-JP" sz="2000" dirty="0" smtClean="0"/>
          </a:p>
          <a:p>
            <a:r>
              <a:rPr kumimoji="1" lang="ja-JP" altLang="en-US" sz="2000" dirty="0" smtClean="0"/>
              <a:t>低バックグラウンド実験</a:t>
            </a:r>
            <a:endParaRPr lang="en-US" altLang="ja-JP" sz="2000" dirty="0"/>
          </a:p>
          <a:p>
            <a:endParaRPr kumimoji="1" lang="en-US" altLang="ja-JP" sz="2000" dirty="0" smtClean="0"/>
          </a:p>
          <a:p>
            <a:pPr marL="0" indent="0">
              <a:buNone/>
            </a:pPr>
            <a:endParaRPr lang="en-US" altLang="ja-JP" sz="2000" dirty="0" smtClean="0"/>
          </a:p>
          <a:p>
            <a:endParaRPr lang="en-US" altLang="ja-JP" sz="2000" dirty="0" smtClean="0"/>
          </a:p>
          <a:p>
            <a:endParaRPr lang="en-US" altLang="ja-JP" sz="2000" dirty="0"/>
          </a:p>
          <a:p>
            <a:endParaRPr kumimoji="1" lang="ja-JP" altLang="en-US" sz="2000" dirty="0"/>
          </a:p>
        </p:txBody>
      </p:sp>
      <p:pic>
        <p:nvPicPr>
          <p:cNvPr id="4" name="Picture 4" descr="DSCF0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555" y="2528391"/>
            <a:ext cx="1959769"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344031" y="4371482"/>
            <a:ext cx="698897" cy="26160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197" tIns="38098" rIns="76197" bIns="38098">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spcBef>
                <a:spcPct val="50000"/>
              </a:spcBef>
            </a:pPr>
            <a:r>
              <a:rPr lang="en-US" altLang="ja-JP" sz="1200">
                <a:solidFill>
                  <a:srgbClr val="000000"/>
                </a:solidFill>
                <a:latin typeface="Times New Roman" panose="02020603050405020304" pitchFamily="18" charset="0"/>
              </a:rPr>
              <a:t>125mm</a:t>
            </a:r>
          </a:p>
        </p:txBody>
      </p:sp>
      <p:sp>
        <p:nvSpPr>
          <p:cNvPr id="6" name="Line 6"/>
          <p:cNvSpPr>
            <a:spLocks noChangeShapeType="1"/>
          </p:cNvSpPr>
          <p:nvPr/>
        </p:nvSpPr>
        <p:spPr bwMode="auto">
          <a:xfrm flipV="1">
            <a:off x="901118" y="4214315"/>
            <a:ext cx="1179909" cy="211139"/>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197" tIns="38098" rIns="76197" bIns="38098"/>
          <a:lstStyle/>
          <a:p>
            <a:endParaRPr lang="ja-JP" altLang="en-US"/>
          </a:p>
        </p:txBody>
      </p:sp>
      <p:sp>
        <p:nvSpPr>
          <p:cNvPr id="7" name="Line 7"/>
          <p:cNvSpPr>
            <a:spLocks noChangeShapeType="1"/>
          </p:cNvSpPr>
          <p:nvPr/>
        </p:nvSpPr>
        <p:spPr bwMode="auto">
          <a:xfrm>
            <a:off x="754670" y="3263407"/>
            <a:ext cx="110728" cy="11080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197" tIns="38098" rIns="76197" bIns="38098"/>
          <a:lstStyle/>
          <a:p>
            <a:endParaRPr lang="ja-JP" altLang="en-US"/>
          </a:p>
        </p:txBody>
      </p:sp>
      <p:sp>
        <p:nvSpPr>
          <p:cNvPr id="8" name="Text Box 8"/>
          <p:cNvSpPr txBox="1">
            <a:spLocks noChangeArrowheads="1"/>
          </p:cNvSpPr>
          <p:nvPr/>
        </p:nvSpPr>
        <p:spPr bwMode="auto">
          <a:xfrm>
            <a:off x="314138" y="3752353"/>
            <a:ext cx="439340" cy="44627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197" tIns="38098" rIns="76197" bIns="38098">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spcBef>
                <a:spcPct val="50000"/>
              </a:spcBef>
            </a:pPr>
            <a:r>
              <a:rPr lang="en-US" altLang="ja-JP" sz="1200">
                <a:solidFill>
                  <a:srgbClr val="000000"/>
                </a:solidFill>
                <a:latin typeface="Times New Roman" panose="02020603050405020304" pitchFamily="18" charset="0"/>
              </a:rPr>
              <a:t>100mm</a:t>
            </a:r>
          </a:p>
        </p:txBody>
      </p:sp>
      <p:sp>
        <p:nvSpPr>
          <p:cNvPr id="9" name="テキスト ボックス 8"/>
          <p:cNvSpPr txBox="1"/>
          <p:nvPr/>
        </p:nvSpPr>
        <p:spPr>
          <a:xfrm>
            <a:off x="874274" y="2528733"/>
            <a:ext cx="1475084" cy="400110"/>
          </a:xfrm>
          <a:prstGeom prst="rect">
            <a:avLst/>
          </a:prstGeom>
          <a:noFill/>
        </p:spPr>
        <p:txBody>
          <a:bodyPr wrap="none" rtlCol="0">
            <a:spAutoFit/>
          </a:bodyPr>
          <a:lstStyle/>
          <a:p>
            <a:r>
              <a:rPr kumimoji="1" lang="ja-JP" altLang="en-US" sz="2000" b="1" dirty="0" smtClean="0"/>
              <a:t>原子核乾板</a:t>
            </a:r>
            <a:endParaRPr kumimoji="1" lang="ja-JP" altLang="en-US" sz="2000" b="1" dirty="0"/>
          </a:p>
        </p:txBody>
      </p:sp>
      <p:pic>
        <p:nvPicPr>
          <p:cNvPr id="11" name="Picture 7" descr="DSCN3583"/>
          <p:cNvPicPr>
            <a:picLocks noChangeAspect="1" noChangeArrowheads="1"/>
          </p:cNvPicPr>
          <p:nvPr/>
        </p:nvPicPr>
        <p:blipFill>
          <a:blip r:embed="rId3" cstate="print">
            <a:extLst>
              <a:ext uri="{28A0092B-C50C-407E-A947-70E740481C1C}">
                <a14:useLocalDpi xmlns:a14="http://schemas.microsoft.com/office/drawing/2010/main" val="0"/>
              </a:ext>
            </a:extLst>
          </a:blip>
          <a:srcRect l="13670"/>
          <a:stretch>
            <a:fillRect/>
          </a:stretch>
        </p:blipFill>
        <p:spPr bwMode="auto">
          <a:xfrm>
            <a:off x="3062321" y="2403735"/>
            <a:ext cx="2340000" cy="2229354"/>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8"/>
          <p:cNvSpPr>
            <a:spLocks noChangeAspect="1"/>
          </p:cNvSpPr>
          <p:nvPr/>
        </p:nvSpPr>
        <p:spPr bwMode="auto">
          <a:xfrm rot="480000">
            <a:off x="4105740" y="2520614"/>
            <a:ext cx="1168398" cy="579946"/>
          </a:xfrm>
          <a:custGeom>
            <a:avLst/>
            <a:gdLst>
              <a:gd name="T0" fmla="*/ 1736 w 1736"/>
              <a:gd name="T1" fmla="*/ 785 h 785"/>
              <a:gd name="T2" fmla="*/ 0 w 1736"/>
              <a:gd name="T3" fmla="*/ 0 h 785"/>
            </a:gdLst>
            <a:ahLst/>
            <a:cxnLst>
              <a:cxn ang="0">
                <a:pos x="T0" y="T1"/>
              </a:cxn>
              <a:cxn ang="0">
                <a:pos x="T2" y="T3"/>
              </a:cxn>
            </a:cxnLst>
            <a:rect l="0" t="0" r="r" b="b"/>
            <a:pathLst>
              <a:path w="1736" h="785">
                <a:moveTo>
                  <a:pt x="1736" y="785"/>
                </a:moveTo>
                <a:lnTo>
                  <a:pt x="0" y="0"/>
                </a:lnTo>
              </a:path>
            </a:pathLst>
          </a:custGeom>
          <a:noFill/>
          <a:ln w="38100">
            <a:solidFill>
              <a:schemeClr val="tx1"/>
            </a:solidFill>
            <a:round/>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197" tIns="38098" rIns="76197" bIns="38098"/>
          <a:lstStyle/>
          <a:p>
            <a:endParaRPr lang="ja-JP" altLang="en-US"/>
          </a:p>
        </p:txBody>
      </p:sp>
      <p:sp>
        <p:nvSpPr>
          <p:cNvPr id="13" name="Text Box 9"/>
          <p:cNvSpPr txBox="1">
            <a:spLocks noChangeAspect="1" noChangeArrowheads="1"/>
          </p:cNvSpPr>
          <p:nvPr/>
        </p:nvSpPr>
        <p:spPr bwMode="auto">
          <a:xfrm>
            <a:off x="4570658" y="2541327"/>
            <a:ext cx="719743" cy="29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197" tIns="38098" rIns="76197" bIns="38098">
            <a:spAutoFit/>
          </a:bodyPr>
          <a:lstStyle/>
          <a:p>
            <a:r>
              <a:rPr lang="en-US" altLang="ja-JP" sz="1400" b="1" dirty="0" smtClean="0"/>
              <a:t>125mm</a:t>
            </a:r>
            <a:endParaRPr lang="en-US" altLang="ja-JP" sz="1400" b="1" dirty="0"/>
          </a:p>
        </p:txBody>
      </p:sp>
      <p:sp>
        <p:nvSpPr>
          <p:cNvPr id="15" name="Text Box 12"/>
          <p:cNvSpPr txBox="1">
            <a:spLocks noChangeAspect="1" noChangeArrowheads="1"/>
          </p:cNvSpPr>
          <p:nvPr/>
        </p:nvSpPr>
        <p:spPr bwMode="auto">
          <a:xfrm>
            <a:off x="3098232" y="2291087"/>
            <a:ext cx="748973" cy="50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197" tIns="38098" rIns="76197" bIns="38098">
            <a:spAutoFit/>
          </a:bodyPr>
          <a:lstStyle/>
          <a:p>
            <a:r>
              <a:rPr lang="en-US" altLang="ja-JP" sz="1400" b="1" dirty="0" smtClean="0"/>
              <a:t>75mm</a:t>
            </a:r>
            <a:endParaRPr lang="en-US" altLang="ja-JP" sz="1400" b="1" dirty="0"/>
          </a:p>
          <a:p>
            <a:r>
              <a:rPr lang="en-US" altLang="ja-JP" sz="1400" b="1" dirty="0"/>
              <a:t> </a:t>
            </a:r>
          </a:p>
        </p:txBody>
      </p:sp>
      <p:sp>
        <p:nvSpPr>
          <p:cNvPr id="16" name="Freeform 13"/>
          <p:cNvSpPr>
            <a:spLocks noChangeAspect="1"/>
          </p:cNvSpPr>
          <p:nvPr/>
        </p:nvSpPr>
        <p:spPr bwMode="auto">
          <a:xfrm rot="1134282">
            <a:off x="3334553" y="2290384"/>
            <a:ext cx="708459" cy="491824"/>
          </a:xfrm>
          <a:custGeom>
            <a:avLst/>
            <a:gdLst>
              <a:gd name="T0" fmla="*/ 884 w 884"/>
              <a:gd name="T1" fmla="*/ 0 h 559"/>
              <a:gd name="T2" fmla="*/ 0 w 884"/>
              <a:gd name="T3" fmla="*/ 559 h 559"/>
            </a:gdLst>
            <a:ahLst/>
            <a:cxnLst>
              <a:cxn ang="0">
                <a:pos x="T0" y="T1"/>
              </a:cxn>
              <a:cxn ang="0">
                <a:pos x="T2" y="T3"/>
              </a:cxn>
            </a:cxnLst>
            <a:rect l="0" t="0" r="r" b="b"/>
            <a:pathLst>
              <a:path w="884" h="559">
                <a:moveTo>
                  <a:pt x="884" y="0"/>
                </a:moveTo>
                <a:lnTo>
                  <a:pt x="0" y="559"/>
                </a:lnTo>
              </a:path>
            </a:pathLst>
          </a:custGeom>
          <a:noFill/>
          <a:ln w="38100">
            <a:solidFill>
              <a:schemeClr val="tx1"/>
            </a:solidFill>
            <a:round/>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197" tIns="38098" rIns="76197" bIns="38098"/>
          <a:lstStyle/>
          <a:p>
            <a:endParaRPr lang="ja-JP" altLang="en-US"/>
          </a:p>
        </p:txBody>
      </p:sp>
      <p:sp>
        <p:nvSpPr>
          <p:cNvPr id="17" name="Text Box 14"/>
          <p:cNvSpPr txBox="1">
            <a:spLocks noChangeArrowheads="1"/>
          </p:cNvSpPr>
          <p:nvPr/>
        </p:nvSpPr>
        <p:spPr bwMode="auto">
          <a:xfrm>
            <a:off x="3049411" y="3415684"/>
            <a:ext cx="518378" cy="272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197" tIns="38098" rIns="76197" bIns="38098">
            <a:spAutoFit/>
          </a:bodyPr>
          <a:lstStyle/>
          <a:p>
            <a:r>
              <a:rPr lang="en-US" altLang="ja-JP" sz="1400" b="1" dirty="0"/>
              <a:t>8.3kg</a:t>
            </a:r>
          </a:p>
        </p:txBody>
      </p:sp>
      <p:sp>
        <p:nvSpPr>
          <p:cNvPr id="10" name="テキスト ボックス 9"/>
          <p:cNvSpPr txBox="1"/>
          <p:nvPr/>
        </p:nvSpPr>
        <p:spPr>
          <a:xfrm>
            <a:off x="4272510" y="6084511"/>
            <a:ext cx="4787642" cy="461665"/>
          </a:xfrm>
          <a:prstGeom prst="rect">
            <a:avLst/>
          </a:prstGeom>
          <a:noFill/>
        </p:spPr>
        <p:txBody>
          <a:bodyPr wrap="square" rtlCol="0">
            <a:spAutoFit/>
          </a:bodyPr>
          <a:lstStyle/>
          <a:p>
            <a:r>
              <a:rPr kumimoji="1" lang="ja-JP" altLang="en-US" sz="2400" b="1" dirty="0" smtClean="0">
                <a:solidFill>
                  <a:srgbClr val="0070C0"/>
                </a:solidFill>
              </a:rPr>
              <a:t>既存の乾板技術以上のものが必要</a:t>
            </a:r>
            <a:endParaRPr kumimoji="1" lang="ja-JP" altLang="en-US" sz="2400" b="1" dirty="0">
              <a:solidFill>
                <a:srgbClr val="0070C0"/>
              </a:solidFill>
            </a:endParaRPr>
          </a:p>
        </p:txBody>
      </p:sp>
      <p:sp>
        <p:nvSpPr>
          <p:cNvPr id="14" name="テキスト ボックス 13"/>
          <p:cNvSpPr txBox="1"/>
          <p:nvPr/>
        </p:nvSpPr>
        <p:spPr>
          <a:xfrm>
            <a:off x="449221" y="883227"/>
            <a:ext cx="5671745" cy="400110"/>
          </a:xfrm>
          <a:prstGeom prst="rect">
            <a:avLst/>
          </a:prstGeom>
          <a:noFill/>
        </p:spPr>
        <p:txBody>
          <a:bodyPr wrap="none" rtlCol="0">
            <a:spAutoFit/>
          </a:bodyPr>
          <a:lstStyle/>
          <a:p>
            <a:r>
              <a:rPr lang="ja-JP" altLang="en-US" sz="2000" dirty="0" smtClean="0"/>
              <a:t>暗黒物質の方向探索実験を成功させるための要素</a:t>
            </a:r>
            <a:endParaRPr kumimoji="1" lang="ja-JP" altLang="en-US" sz="2000" dirty="0"/>
          </a:p>
        </p:txBody>
      </p:sp>
      <p:sp>
        <p:nvSpPr>
          <p:cNvPr id="18" name="テキスト ボックス 17"/>
          <p:cNvSpPr txBox="1"/>
          <p:nvPr/>
        </p:nvSpPr>
        <p:spPr>
          <a:xfrm>
            <a:off x="5532673" y="2907379"/>
            <a:ext cx="3405099" cy="1200329"/>
          </a:xfrm>
          <a:prstGeom prst="rect">
            <a:avLst/>
          </a:prstGeom>
          <a:noFill/>
        </p:spPr>
        <p:txBody>
          <a:bodyPr wrap="none" rtlCol="0">
            <a:spAutoFit/>
          </a:bodyPr>
          <a:lstStyle/>
          <a:p>
            <a:r>
              <a:rPr kumimoji="1" lang="ja-JP" altLang="en-US" dirty="0" smtClean="0"/>
              <a:t>乾板製造は個体差なくできている</a:t>
            </a:r>
            <a:endParaRPr kumimoji="1" lang="en-US" altLang="ja-JP" dirty="0" smtClean="0"/>
          </a:p>
          <a:p>
            <a:endParaRPr kumimoji="1" lang="en-US" altLang="ja-JP" dirty="0" smtClean="0"/>
          </a:p>
          <a:p>
            <a:r>
              <a:rPr lang="ja-JP" altLang="en-US" dirty="0" smtClean="0"/>
              <a:t>⇒乾板</a:t>
            </a:r>
            <a:r>
              <a:rPr lang="ja-JP" altLang="en-US" dirty="0"/>
              <a:t>の枚数を増やすこと</a:t>
            </a:r>
            <a:r>
              <a:rPr lang="ja-JP" altLang="en-US" dirty="0" smtClean="0"/>
              <a:t>で</a:t>
            </a:r>
            <a:endParaRPr lang="en-US" altLang="ja-JP" dirty="0" smtClean="0"/>
          </a:p>
          <a:p>
            <a:r>
              <a:rPr lang="ja-JP" altLang="en-US" dirty="0" smtClean="0"/>
              <a:t>性能を維持したまま大質量化</a:t>
            </a:r>
            <a:endParaRPr kumimoji="1" lang="ja-JP" altLang="en-US" dirty="0"/>
          </a:p>
        </p:txBody>
      </p:sp>
      <p:sp>
        <p:nvSpPr>
          <p:cNvPr id="19" name="正方形/長方形 18"/>
          <p:cNvSpPr/>
          <p:nvPr/>
        </p:nvSpPr>
        <p:spPr>
          <a:xfrm>
            <a:off x="376919" y="5756566"/>
            <a:ext cx="3740727" cy="103909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79852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原子核乾板の飛跡検出原理</a:t>
            </a:r>
            <a:endParaRPr kumimoji="1" lang="ja-JP" altLang="en-US" dirty="0"/>
          </a:p>
        </p:txBody>
      </p:sp>
      <p:grpSp>
        <p:nvGrpSpPr>
          <p:cNvPr id="3" name="グループ化 2"/>
          <p:cNvGrpSpPr>
            <a:grpSpLocks noChangeAspect="1"/>
          </p:cNvGrpSpPr>
          <p:nvPr/>
        </p:nvGrpSpPr>
        <p:grpSpPr>
          <a:xfrm>
            <a:off x="416922" y="1153118"/>
            <a:ext cx="8064000" cy="3034641"/>
            <a:chOff x="86722" y="828533"/>
            <a:chExt cx="8500158" cy="3198771"/>
          </a:xfrm>
        </p:grpSpPr>
        <p:sp>
          <p:nvSpPr>
            <p:cNvPr id="5" name="テキスト ボックス 39"/>
            <p:cNvSpPr txBox="1">
              <a:spLocks noChangeArrowheads="1"/>
            </p:cNvSpPr>
            <p:nvPr/>
          </p:nvSpPr>
          <p:spPr bwMode="auto">
            <a:xfrm>
              <a:off x="86722" y="1137806"/>
              <a:ext cx="2374900" cy="369888"/>
            </a:xfrm>
            <a:prstGeom prst="rect">
              <a:avLst/>
            </a:prstGeom>
            <a:noFill/>
            <a:ln w="9525">
              <a:noFill/>
              <a:miter lim="800000"/>
              <a:headEnd/>
              <a:tailEnd/>
            </a:ln>
          </p:spPr>
          <p:txBody>
            <a:bodyPr>
              <a:spAutoFit/>
            </a:bodyPr>
            <a:lstStyle/>
            <a:p>
              <a:r>
                <a:rPr lang="ja-JP" altLang="en-US" dirty="0" smtClean="0"/>
                <a:t>荷電</a:t>
              </a:r>
              <a:r>
                <a:rPr lang="ja-JP" altLang="en-US" dirty="0"/>
                <a:t>粒子</a:t>
              </a:r>
            </a:p>
          </p:txBody>
        </p:sp>
        <p:cxnSp>
          <p:nvCxnSpPr>
            <p:cNvPr id="6" name="直線コネクタ 5"/>
            <p:cNvCxnSpPr/>
            <p:nvPr/>
          </p:nvCxnSpPr>
          <p:spPr>
            <a:xfrm flipV="1">
              <a:off x="2318747" y="1291794"/>
              <a:ext cx="287337" cy="395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606084" y="1291794"/>
              <a:ext cx="2889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47"/>
            <p:cNvSpPr txBox="1">
              <a:spLocks noChangeArrowheads="1"/>
            </p:cNvSpPr>
            <p:nvPr/>
          </p:nvSpPr>
          <p:spPr bwMode="auto">
            <a:xfrm>
              <a:off x="2821984" y="1137806"/>
              <a:ext cx="2376488" cy="646331"/>
            </a:xfrm>
            <a:prstGeom prst="rect">
              <a:avLst/>
            </a:prstGeom>
            <a:noFill/>
            <a:ln w="9525">
              <a:noFill/>
              <a:miter lim="800000"/>
              <a:headEnd/>
              <a:tailEnd/>
            </a:ln>
          </p:spPr>
          <p:txBody>
            <a:bodyPr>
              <a:spAutoFit/>
            </a:bodyPr>
            <a:lstStyle/>
            <a:p>
              <a:r>
                <a:rPr lang="ja-JP" altLang="en-US" dirty="0" smtClean="0"/>
                <a:t>臭化銀結晶</a:t>
              </a:r>
              <a:endParaRPr lang="en-US" altLang="ja-JP" dirty="0" smtClean="0"/>
            </a:p>
            <a:p>
              <a:r>
                <a:rPr lang="en-US" altLang="ja-JP" dirty="0" smtClean="0"/>
                <a:t>(</a:t>
              </a:r>
              <a:r>
                <a:rPr lang="en-US" altLang="ja-JP" dirty="0" err="1" smtClean="0"/>
                <a:t>Ag,Br</a:t>
              </a:r>
              <a:r>
                <a:rPr lang="en-US" altLang="ja-JP" dirty="0"/>
                <a:t>)</a:t>
              </a:r>
              <a:endParaRPr lang="ja-JP" altLang="en-US" dirty="0"/>
            </a:p>
          </p:txBody>
        </p:sp>
        <p:sp>
          <p:nvSpPr>
            <p:cNvPr id="9" name="テキスト ボックス 58"/>
            <p:cNvSpPr txBox="1">
              <a:spLocks noChangeArrowheads="1"/>
            </p:cNvSpPr>
            <p:nvPr/>
          </p:nvSpPr>
          <p:spPr bwMode="auto">
            <a:xfrm>
              <a:off x="2571159" y="828533"/>
              <a:ext cx="2987675" cy="369887"/>
            </a:xfrm>
            <a:prstGeom prst="rect">
              <a:avLst/>
            </a:prstGeom>
            <a:noFill/>
            <a:ln w="9525">
              <a:noFill/>
              <a:miter lim="800000"/>
              <a:headEnd/>
              <a:tailEnd/>
            </a:ln>
          </p:spPr>
          <p:txBody>
            <a:bodyPr>
              <a:spAutoFit/>
            </a:bodyPr>
            <a:lstStyle/>
            <a:p>
              <a:r>
                <a:rPr lang="ja-JP" altLang="en-US" dirty="0"/>
                <a:t>ゼラチン</a:t>
              </a:r>
              <a:r>
                <a:rPr lang="en-US" altLang="ja-JP" dirty="0" smtClean="0"/>
                <a:t> </a:t>
              </a:r>
              <a:r>
                <a:rPr lang="en-US" altLang="ja-JP" dirty="0"/>
                <a:t>(C, (N,O))</a:t>
              </a:r>
              <a:endParaRPr lang="ja-JP" altLang="en-US" dirty="0"/>
            </a:p>
          </p:txBody>
        </p:sp>
        <p:cxnSp>
          <p:nvCxnSpPr>
            <p:cNvPr id="10" name="直線コネクタ 9"/>
            <p:cNvCxnSpPr/>
            <p:nvPr/>
          </p:nvCxnSpPr>
          <p:spPr>
            <a:xfrm flipV="1">
              <a:off x="1742484" y="967944"/>
              <a:ext cx="503238" cy="827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245722" y="1002869"/>
              <a:ext cx="2889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円/楕円 14"/>
            <p:cNvSpPr/>
            <p:nvPr/>
          </p:nvSpPr>
          <p:spPr>
            <a:xfrm>
              <a:off x="539566" y="1588805"/>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円/楕円 15"/>
            <p:cNvSpPr/>
            <p:nvPr/>
          </p:nvSpPr>
          <p:spPr>
            <a:xfrm>
              <a:off x="496809" y="2179752"/>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円/楕円 21"/>
            <p:cNvSpPr/>
            <p:nvPr/>
          </p:nvSpPr>
          <p:spPr>
            <a:xfrm>
              <a:off x="1886946" y="2516003"/>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円/楕円 31"/>
            <p:cNvSpPr/>
            <p:nvPr/>
          </p:nvSpPr>
          <p:spPr>
            <a:xfrm>
              <a:off x="2595692" y="3142921"/>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円/楕円 36"/>
            <p:cNvSpPr/>
            <p:nvPr/>
          </p:nvSpPr>
          <p:spPr>
            <a:xfrm>
              <a:off x="3110908" y="3524066"/>
              <a:ext cx="432000" cy="46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1" name="直線矢印コネクタ 40"/>
            <p:cNvCxnSpPr/>
            <p:nvPr/>
          </p:nvCxnSpPr>
          <p:spPr>
            <a:xfrm>
              <a:off x="518522" y="1434917"/>
              <a:ext cx="3240087" cy="259238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42" name="グループ化 65"/>
            <p:cNvGrpSpPr/>
            <p:nvPr/>
          </p:nvGrpSpPr>
          <p:grpSpPr>
            <a:xfrm>
              <a:off x="518075" y="1723296"/>
              <a:ext cx="3024336" cy="1944216"/>
              <a:chOff x="4716016" y="1556792"/>
              <a:chExt cx="3024336" cy="1944216"/>
            </a:xfrm>
          </p:grpSpPr>
          <p:sp>
            <p:nvSpPr>
              <p:cNvPr id="43" name="円/楕円 42"/>
              <p:cNvSpPr/>
              <p:nvPr/>
            </p:nvSpPr>
            <p:spPr>
              <a:xfrm>
                <a:off x="4716016" y="1556792"/>
                <a:ext cx="144016" cy="144016"/>
              </a:xfrm>
              <a:prstGeom prst="ellipse">
                <a:avLst/>
              </a:prstGeom>
              <a:solidFill>
                <a:schemeClr val="tx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6228184" y="2636912"/>
                <a:ext cx="144016" cy="144016"/>
              </a:xfrm>
              <a:prstGeom prst="ellipse">
                <a:avLst/>
              </a:prstGeom>
              <a:solidFill>
                <a:schemeClr val="tx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6732240" y="3068960"/>
                <a:ext cx="144016" cy="144016"/>
              </a:xfrm>
              <a:prstGeom prst="ellipse">
                <a:avLst/>
              </a:prstGeom>
              <a:solidFill>
                <a:schemeClr val="tx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7596336" y="3356992"/>
                <a:ext cx="144016" cy="144016"/>
              </a:xfrm>
              <a:prstGeom prst="ellipse">
                <a:avLst/>
              </a:prstGeom>
              <a:solidFill>
                <a:schemeClr val="tx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3" name="直線コネクタ 12"/>
            <p:cNvCxnSpPr>
              <a:endCxn id="14" idx="1"/>
            </p:cNvCxnSpPr>
            <p:nvPr/>
          </p:nvCxnSpPr>
          <p:spPr>
            <a:xfrm flipV="1">
              <a:off x="3398395" y="3275866"/>
              <a:ext cx="216024" cy="319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614419" y="3091200"/>
              <a:ext cx="1800200" cy="369332"/>
            </a:xfrm>
            <a:prstGeom prst="rect">
              <a:avLst/>
            </a:prstGeom>
            <a:noFill/>
          </p:spPr>
          <p:txBody>
            <a:bodyPr wrap="square" rtlCol="0">
              <a:spAutoFit/>
            </a:bodyPr>
            <a:lstStyle/>
            <a:p>
              <a:r>
                <a:rPr kumimoji="1" lang="ja-JP" altLang="en-US" dirty="0" smtClean="0"/>
                <a:t>潜像核</a:t>
              </a:r>
              <a:endParaRPr kumimoji="1" lang="ja-JP" altLang="en-US" dirty="0"/>
            </a:p>
          </p:txBody>
        </p:sp>
        <p:sp>
          <p:nvSpPr>
            <p:cNvPr id="103" name="円/楕円 102"/>
            <p:cNvSpPr/>
            <p:nvPr/>
          </p:nvSpPr>
          <p:spPr>
            <a:xfrm>
              <a:off x="365233" y="2848249"/>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4" name="円/楕円 103"/>
            <p:cNvSpPr/>
            <p:nvPr/>
          </p:nvSpPr>
          <p:spPr>
            <a:xfrm>
              <a:off x="1151053" y="2453751"/>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 name="円/楕円 104"/>
            <p:cNvSpPr/>
            <p:nvPr/>
          </p:nvSpPr>
          <p:spPr>
            <a:xfrm>
              <a:off x="1352527" y="3110165"/>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7" name="円/楕円 106"/>
            <p:cNvSpPr/>
            <p:nvPr/>
          </p:nvSpPr>
          <p:spPr>
            <a:xfrm>
              <a:off x="2016276" y="3338898"/>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8" name="円/楕円 107"/>
            <p:cNvSpPr/>
            <p:nvPr/>
          </p:nvSpPr>
          <p:spPr>
            <a:xfrm>
              <a:off x="1763712" y="1896646"/>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 name="円/楕円 108"/>
            <p:cNvSpPr/>
            <p:nvPr/>
          </p:nvSpPr>
          <p:spPr>
            <a:xfrm>
              <a:off x="2212398" y="1366013"/>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 name="円/楕円 109"/>
            <p:cNvSpPr/>
            <p:nvPr/>
          </p:nvSpPr>
          <p:spPr>
            <a:xfrm>
              <a:off x="2772420" y="1791111"/>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1" name="円/楕円 110"/>
            <p:cNvSpPr/>
            <p:nvPr/>
          </p:nvSpPr>
          <p:spPr>
            <a:xfrm>
              <a:off x="2558918" y="2348762"/>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 name="円/楕円 111"/>
            <p:cNvSpPr/>
            <p:nvPr/>
          </p:nvSpPr>
          <p:spPr>
            <a:xfrm>
              <a:off x="3110908" y="2819758"/>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4" name="円/楕円 113"/>
            <p:cNvSpPr/>
            <p:nvPr/>
          </p:nvSpPr>
          <p:spPr>
            <a:xfrm>
              <a:off x="1201047" y="1351794"/>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5" name="円/楕円 114"/>
            <p:cNvSpPr/>
            <p:nvPr/>
          </p:nvSpPr>
          <p:spPr>
            <a:xfrm>
              <a:off x="688778" y="3480524"/>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6" name="円/楕円 115"/>
            <p:cNvSpPr/>
            <p:nvPr/>
          </p:nvSpPr>
          <p:spPr>
            <a:xfrm>
              <a:off x="5633930" y="1434791"/>
              <a:ext cx="432000" cy="432000"/>
            </a:xfrm>
            <a:prstGeom prst="ellipse">
              <a:avLst/>
            </a:prstGeom>
            <a:solidFill>
              <a:schemeClr val="tx1"/>
            </a:soli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9" name="円/楕円 118"/>
            <p:cNvSpPr/>
            <p:nvPr/>
          </p:nvSpPr>
          <p:spPr>
            <a:xfrm>
              <a:off x="6930918" y="2371416"/>
              <a:ext cx="432000" cy="432000"/>
            </a:xfrm>
            <a:prstGeom prst="ellipse">
              <a:avLst/>
            </a:prstGeom>
            <a:solidFill>
              <a:schemeClr val="tx1"/>
            </a:soli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0" name="円/楕円 119"/>
            <p:cNvSpPr/>
            <p:nvPr/>
          </p:nvSpPr>
          <p:spPr>
            <a:xfrm>
              <a:off x="7639664" y="2998334"/>
              <a:ext cx="432000" cy="432000"/>
            </a:xfrm>
            <a:prstGeom prst="ellipse">
              <a:avLst/>
            </a:prstGeom>
            <a:solidFill>
              <a:schemeClr val="tx1"/>
            </a:soli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1" name="円/楕円 120"/>
            <p:cNvSpPr/>
            <p:nvPr/>
          </p:nvSpPr>
          <p:spPr>
            <a:xfrm>
              <a:off x="8154880" y="3379479"/>
              <a:ext cx="432000" cy="468000"/>
            </a:xfrm>
            <a:prstGeom prst="ellipse">
              <a:avLst/>
            </a:prstGeom>
            <a:solidFill>
              <a:schemeClr val="tx1"/>
            </a:soli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 name="テキスト ボックス 3"/>
          <p:cNvSpPr txBox="1"/>
          <p:nvPr/>
        </p:nvSpPr>
        <p:spPr>
          <a:xfrm>
            <a:off x="1381868" y="4813300"/>
            <a:ext cx="6391493" cy="707886"/>
          </a:xfrm>
          <a:prstGeom prst="rect">
            <a:avLst/>
          </a:prstGeom>
          <a:noFill/>
        </p:spPr>
        <p:txBody>
          <a:bodyPr wrap="none" rtlCol="0">
            <a:spAutoFit/>
          </a:bodyPr>
          <a:lstStyle/>
          <a:p>
            <a:r>
              <a:rPr kumimoji="1" lang="ja-JP" altLang="en-US" sz="2000" b="1" dirty="0" smtClean="0"/>
              <a:t>原子核乾板はゼラチン中に臭化銀結晶が分散された構造</a:t>
            </a:r>
            <a:endParaRPr kumimoji="1" lang="en-US" altLang="ja-JP" sz="2000" b="1" dirty="0" smtClean="0"/>
          </a:p>
          <a:p>
            <a:r>
              <a:rPr kumimoji="1" lang="ja-JP" altLang="en-US" sz="2000" b="1" dirty="0" smtClean="0"/>
              <a:t>⇒臭化銀結晶が荷電粒子に対するセンサーの役割を担う</a:t>
            </a:r>
            <a:endParaRPr kumimoji="1" lang="ja-JP" altLang="en-US" sz="2000" b="1" dirty="0"/>
          </a:p>
        </p:txBody>
      </p:sp>
      <p:cxnSp>
        <p:nvCxnSpPr>
          <p:cNvPr id="18" name="直線矢印コネクタ 17"/>
          <p:cNvCxnSpPr/>
          <p:nvPr/>
        </p:nvCxnSpPr>
        <p:spPr>
          <a:xfrm>
            <a:off x="241299" y="4483100"/>
            <a:ext cx="21600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879002" y="4130683"/>
            <a:ext cx="884594" cy="369332"/>
          </a:xfrm>
          <a:prstGeom prst="rect">
            <a:avLst/>
          </a:prstGeom>
          <a:noFill/>
        </p:spPr>
        <p:txBody>
          <a:bodyPr wrap="square" rtlCol="0">
            <a:spAutoFit/>
          </a:bodyPr>
          <a:lstStyle/>
          <a:p>
            <a:r>
              <a:rPr lang="en-US" altLang="ja-JP" b="1" dirty="0" smtClean="0"/>
              <a:t>1 </a:t>
            </a:r>
            <a:r>
              <a:rPr kumimoji="1" lang="en-US" altLang="ja-JP" b="1" dirty="0" err="1" smtClean="0"/>
              <a:t>μm</a:t>
            </a:r>
            <a:endParaRPr kumimoji="1" lang="ja-JP" altLang="en-US" b="1" dirty="0"/>
          </a:p>
        </p:txBody>
      </p:sp>
      <p:sp>
        <p:nvSpPr>
          <p:cNvPr id="21" name="テキスト ボックス 20"/>
          <p:cNvSpPr txBox="1"/>
          <p:nvPr/>
        </p:nvSpPr>
        <p:spPr>
          <a:xfrm>
            <a:off x="871930" y="6045200"/>
            <a:ext cx="7614585" cy="461665"/>
          </a:xfrm>
          <a:prstGeom prst="rect">
            <a:avLst/>
          </a:prstGeom>
          <a:noFill/>
        </p:spPr>
        <p:txBody>
          <a:bodyPr wrap="none" rtlCol="0">
            <a:spAutoFit/>
          </a:bodyPr>
          <a:lstStyle/>
          <a:p>
            <a:r>
              <a:rPr kumimoji="1" lang="ja-JP" altLang="en-US" sz="2400" b="1" dirty="0" smtClean="0"/>
              <a:t>光学顕微鏡で</a:t>
            </a:r>
            <a:r>
              <a:rPr kumimoji="1" lang="en-US" altLang="ja-JP" sz="2400" b="1" dirty="0" smtClean="0"/>
              <a:t>1 </a:t>
            </a:r>
            <a:r>
              <a:rPr kumimoji="1" lang="en-US" altLang="ja-JP" sz="2400" b="1" dirty="0" err="1" smtClean="0"/>
              <a:t>μm</a:t>
            </a:r>
            <a:r>
              <a:rPr kumimoji="1" lang="ja-JP" altLang="en-US" sz="2400" b="1" dirty="0" smtClean="0"/>
              <a:t>以上の銀粒子並びを追尾し、飛跡解析</a:t>
            </a:r>
            <a:endParaRPr kumimoji="1" lang="ja-JP" altLang="en-US" sz="2400" b="1" dirty="0"/>
          </a:p>
        </p:txBody>
      </p:sp>
      <p:sp>
        <p:nvSpPr>
          <p:cNvPr id="60" name="右矢印 59"/>
          <p:cNvSpPr/>
          <p:nvPr/>
        </p:nvSpPr>
        <p:spPr>
          <a:xfrm>
            <a:off x="4216464" y="2438039"/>
            <a:ext cx="1181036" cy="84153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000" b="1" dirty="0">
                <a:solidFill>
                  <a:schemeClr val="tx1"/>
                </a:solidFill>
              </a:rPr>
              <a:t>現像</a:t>
            </a:r>
            <a:endParaRPr kumimoji="1" lang="ja-JP" altLang="en-US" sz="2000" b="1" dirty="0">
              <a:solidFill>
                <a:schemeClr val="tx1"/>
              </a:solidFill>
            </a:endParaRPr>
          </a:p>
        </p:txBody>
      </p:sp>
    </p:spTree>
    <p:extLst>
      <p:ext uri="{BB962C8B-B14F-4D97-AF65-F5344CB8AC3E}">
        <p14:creationId xmlns:p14="http://schemas.microsoft.com/office/powerpoint/2010/main" val="407390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原子核乾板の飛跡検出原理</a:t>
            </a:r>
            <a:endParaRPr kumimoji="1" lang="ja-JP" altLang="en-US" dirty="0"/>
          </a:p>
        </p:txBody>
      </p:sp>
      <p:grpSp>
        <p:nvGrpSpPr>
          <p:cNvPr id="3" name="グループ化 2"/>
          <p:cNvGrpSpPr>
            <a:grpSpLocks noChangeAspect="1"/>
          </p:cNvGrpSpPr>
          <p:nvPr/>
        </p:nvGrpSpPr>
        <p:grpSpPr>
          <a:xfrm>
            <a:off x="681142" y="1153118"/>
            <a:ext cx="6638623" cy="3001211"/>
            <a:chOff x="365233" y="828534"/>
            <a:chExt cx="6997690" cy="3163531"/>
          </a:xfrm>
        </p:grpSpPr>
        <p:cxnSp>
          <p:nvCxnSpPr>
            <p:cNvPr id="6" name="直線コネクタ 5"/>
            <p:cNvCxnSpPr/>
            <p:nvPr/>
          </p:nvCxnSpPr>
          <p:spPr>
            <a:xfrm flipV="1">
              <a:off x="2318747" y="1291795"/>
              <a:ext cx="287337" cy="395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606085" y="1291795"/>
              <a:ext cx="2889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47"/>
            <p:cNvSpPr txBox="1">
              <a:spLocks noChangeArrowheads="1"/>
            </p:cNvSpPr>
            <p:nvPr/>
          </p:nvSpPr>
          <p:spPr bwMode="auto">
            <a:xfrm>
              <a:off x="2821985" y="1137807"/>
              <a:ext cx="2376489" cy="646331"/>
            </a:xfrm>
            <a:prstGeom prst="rect">
              <a:avLst/>
            </a:prstGeom>
            <a:noFill/>
            <a:ln w="9525">
              <a:noFill/>
              <a:miter lim="800000"/>
              <a:headEnd/>
              <a:tailEnd/>
            </a:ln>
          </p:spPr>
          <p:txBody>
            <a:bodyPr>
              <a:spAutoFit/>
            </a:bodyPr>
            <a:lstStyle/>
            <a:p>
              <a:r>
                <a:rPr lang="ja-JP" altLang="en-US" dirty="0" smtClean="0"/>
                <a:t>臭化銀結晶</a:t>
              </a:r>
              <a:endParaRPr lang="en-US" altLang="ja-JP" dirty="0" smtClean="0"/>
            </a:p>
            <a:p>
              <a:r>
                <a:rPr lang="en-US" altLang="ja-JP" dirty="0" smtClean="0"/>
                <a:t>(</a:t>
              </a:r>
              <a:r>
                <a:rPr lang="en-US" altLang="ja-JP" dirty="0" err="1" smtClean="0"/>
                <a:t>Ag,Br</a:t>
              </a:r>
              <a:r>
                <a:rPr lang="en-US" altLang="ja-JP" dirty="0"/>
                <a:t>)</a:t>
              </a:r>
              <a:endParaRPr lang="ja-JP" altLang="en-US" dirty="0"/>
            </a:p>
          </p:txBody>
        </p:sp>
        <p:sp>
          <p:nvSpPr>
            <p:cNvPr id="9" name="テキスト ボックス 58"/>
            <p:cNvSpPr txBox="1">
              <a:spLocks noChangeArrowheads="1"/>
            </p:cNvSpPr>
            <p:nvPr/>
          </p:nvSpPr>
          <p:spPr bwMode="auto">
            <a:xfrm>
              <a:off x="2571159" y="828534"/>
              <a:ext cx="2987676" cy="369887"/>
            </a:xfrm>
            <a:prstGeom prst="rect">
              <a:avLst/>
            </a:prstGeom>
            <a:noFill/>
            <a:ln w="9525">
              <a:noFill/>
              <a:miter lim="800000"/>
              <a:headEnd/>
              <a:tailEnd/>
            </a:ln>
          </p:spPr>
          <p:txBody>
            <a:bodyPr>
              <a:spAutoFit/>
            </a:bodyPr>
            <a:lstStyle/>
            <a:p>
              <a:r>
                <a:rPr lang="ja-JP" altLang="en-US" dirty="0"/>
                <a:t>ゼラチン</a:t>
              </a:r>
              <a:r>
                <a:rPr lang="en-US" altLang="ja-JP" dirty="0" smtClean="0"/>
                <a:t> </a:t>
              </a:r>
              <a:r>
                <a:rPr lang="en-US" altLang="ja-JP" dirty="0"/>
                <a:t>(C, (N,O))</a:t>
              </a:r>
              <a:endParaRPr lang="ja-JP" altLang="en-US" dirty="0"/>
            </a:p>
          </p:txBody>
        </p:sp>
        <p:cxnSp>
          <p:nvCxnSpPr>
            <p:cNvPr id="10" name="直線コネクタ 9"/>
            <p:cNvCxnSpPr/>
            <p:nvPr/>
          </p:nvCxnSpPr>
          <p:spPr>
            <a:xfrm flipV="1">
              <a:off x="1742484" y="967944"/>
              <a:ext cx="503238" cy="827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245723" y="1002870"/>
              <a:ext cx="2889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円/楕円 14"/>
            <p:cNvSpPr/>
            <p:nvPr/>
          </p:nvSpPr>
          <p:spPr>
            <a:xfrm>
              <a:off x="539566" y="1588805"/>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円/楕円 15"/>
            <p:cNvSpPr/>
            <p:nvPr/>
          </p:nvSpPr>
          <p:spPr>
            <a:xfrm>
              <a:off x="496809" y="2179750"/>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円/楕円 21"/>
            <p:cNvSpPr/>
            <p:nvPr/>
          </p:nvSpPr>
          <p:spPr>
            <a:xfrm>
              <a:off x="1886945" y="2516001"/>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円/楕円 31"/>
            <p:cNvSpPr/>
            <p:nvPr/>
          </p:nvSpPr>
          <p:spPr>
            <a:xfrm>
              <a:off x="2595693" y="3142921"/>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円/楕円 36"/>
            <p:cNvSpPr/>
            <p:nvPr/>
          </p:nvSpPr>
          <p:spPr>
            <a:xfrm>
              <a:off x="3110910" y="3524065"/>
              <a:ext cx="432000" cy="46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 name="円/楕円 47"/>
            <p:cNvSpPr/>
            <p:nvPr/>
          </p:nvSpPr>
          <p:spPr>
            <a:xfrm>
              <a:off x="3398395" y="3523495"/>
              <a:ext cx="144016" cy="144016"/>
            </a:xfrm>
            <a:prstGeom prst="ellipse">
              <a:avLst/>
            </a:prstGeom>
            <a:solidFill>
              <a:schemeClr val="tx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02"/>
            <p:cNvSpPr/>
            <p:nvPr/>
          </p:nvSpPr>
          <p:spPr>
            <a:xfrm>
              <a:off x="365233" y="2848249"/>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4" name="円/楕円 103"/>
            <p:cNvSpPr/>
            <p:nvPr/>
          </p:nvSpPr>
          <p:spPr>
            <a:xfrm>
              <a:off x="1151053" y="2453750"/>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 name="円/楕円 104"/>
            <p:cNvSpPr/>
            <p:nvPr/>
          </p:nvSpPr>
          <p:spPr>
            <a:xfrm>
              <a:off x="1352527" y="3110165"/>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7" name="円/楕円 106"/>
            <p:cNvSpPr/>
            <p:nvPr/>
          </p:nvSpPr>
          <p:spPr>
            <a:xfrm>
              <a:off x="2016277" y="3338897"/>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8" name="円/楕円 107"/>
            <p:cNvSpPr/>
            <p:nvPr/>
          </p:nvSpPr>
          <p:spPr>
            <a:xfrm>
              <a:off x="1763713" y="1896645"/>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 name="円/楕円 108"/>
            <p:cNvSpPr/>
            <p:nvPr/>
          </p:nvSpPr>
          <p:spPr>
            <a:xfrm>
              <a:off x="2212398" y="1366014"/>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 name="円/楕円 109"/>
            <p:cNvSpPr/>
            <p:nvPr/>
          </p:nvSpPr>
          <p:spPr>
            <a:xfrm>
              <a:off x="2772421" y="1791110"/>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1" name="円/楕円 110"/>
            <p:cNvSpPr/>
            <p:nvPr/>
          </p:nvSpPr>
          <p:spPr>
            <a:xfrm>
              <a:off x="2558919" y="2348763"/>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 name="円/楕円 111"/>
            <p:cNvSpPr/>
            <p:nvPr/>
          </p:nvSpPr>
          <p:spPr>
            <a:xfrm>
              <a:off x="3110910" y="2819758"/>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4" name="円/楕円 113"/>
            <p:cNvSpPr/>
            <p:nvPr/>
          </p:nvSpPr>
          <p:spPr>
            <a:xfrm>
              <a:off x="1201048" y="1351793"/>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5" name="円/楕円 114"/>
            <p:cNvSpPr/>
            <p:nvPr/>
          </p:nvSpPr>
          <p:spPr>
            <a:xfrm>
              <a:off x="688778" y="3480522"/>
              <a:ext cx="432000" cy="432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9" name="円/楕円 118"/>
            <p:cNvSpPr/>
            <p:nvPr/>
          </p:nvSpPr>
          <p:spPr>
            <a:xfrm>
              <a:off x="6930923" y="2371418"/>
              <a:ext cx="432000" cy="432000"/>
            </a:xfrm>
            <a:prstGeom prst="ellipse">
              <a:avLst/>
            </a:prstGeom>
            <a:solidFill>
              <a:schemeClr val="tx1"/>
            </a:soli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39" name="直線矢印コネクタ 38"/>
          <p:cNvCxnSpPr/>
          <p:nvPr/>
        </p:nvCxnSpPr>
        <p:spPr>
          <a:xfrm>
            <a:off x="241299" y="4483100"/>
            <a:ext cx="21600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879002" y="4130683"/>
            <a:ext cx="884594" cy="369332"/>
          </a:xfrm>
          <a:prstGeom prst="rect">
            <a:avLst/>
          </a:prstGeom>
          <a:noFill/>
        </p:spPr>
        <p:txBody>
          <a:bodyPr wrap="square" rtlCol="0">
            <a:spAutoFit/>
          </a:bodyPr>
          <a:lstStyle/>
          <a:p>
            <a:r>
              <a:rPr lang="en-US" altLang="ja-JP" b="1" dirty="0" smtClean="0"/>
              <a:t>1 </a:t>
            </a:r>
            <a:r>
              <a:rPr kumimoji="1" lang="en-US" altLang="ja-JP" b="1" dirty="0" err="1" smtClean="0"/>
              <a:t>μm</a:t>
            </a:r>
            <a:endParaRPr kumimoji="1" lang="ja-JP" altLang="en-US" b="1" dirty="0"/>
          </a:p>
        </p:txBody>
      </p:sp>
      <p:sp>
        <p:nvSpPr>
          <p:cNvPr id="44" name="右矢印 43"/>
          <p:cNvSpPr/>
          <p:nvPr/>
        </p:nvSpPr>
        <p:spPr>
          <a:xfrm>
            <a:off x="4216464" y="2438039"/>
            <a:ext cx="1181036" cy="84153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000" b="1" dirty="0">
                <a:solidFill>
                  <a:schemeClr val="tx1"/>
                </a:solidFill>
              </a:rPr>
              <a:t>現像</a:t>
            </a:r>
            <a:endParaRPr kumimoji="1" lang="ja-JP" altLang="en-US" sz="2000" b="1" dirty="0">
              <a:solidFill>
                <a:schemeClr val="tx1"/>
              </a:solidFill>
            </a:endParaRPr>
          </a:p>
        </p:txBody>
      </p:sp>
      <p:sp>
        <p:nvSpPr>
          <p:cNvPr id="4" name="右矢印 3"/>
          <p:cNvSpPr/>
          <p:nvPr/>
        </p:nvSpPr>
        <p:spPr>
          <a:xfrm rot="2436963">
            <a:off x="544843" y="2011251"/>
            <a:ext cx="1609316" cy="3189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6" name="右矢印 45"/>
          <p:cNvSpPr/>
          <p:nvPr/>
        </p:nvSpPr>
        <p:spPr>
          <a:xfrm rot="1911784">
            <a:off x="1975958" y="2766334"/>
            <a:ext cx="657448" cy="318998"/>
          </a:xfrm>
          <a:prstGeom prst="right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14299" y="889000"/>
            <a:ext cx="1249060" cy="646331"/>
          </a:xfrm>
          <a:prstGeom prst="rect">
            <a:avLst/>
          </a:prstGeom>
          <a:noFill/>
        </p:spPr>
        <p:txBody>
          <a:bodyPr wrap="none" rtlCol="0">
            <a:spAutoFit/>
          </a:bodyPr>
          <a:lstStyle/>
          <a:p>
            <a:r>
              <a:rPr kumimoji="1" lang="en-US" altLang="ja-JP" b="1" dirty="0" smtClean="0"/>
              <a:t>WIMPs</a:t>
            </a:r>
          </a:p>
          <a:p>
            <a:r>
              <a:rPr lang="en-US" altLang="ja-JP" b="1" dirty="0" smtClean="0"/>
              <a:t>(</a:t>
            </a:r>
            <a:r>
              <a:rPr lang="ja-JP" altLang="en-US" b="1" dirty="0" smtClean="0"/>
              <a:t>中性電荷</a:t>
            </a:r>
            <a:r>
              <a:rPr lang="en-US" altLang="ja-JP" b="1" dirty="0" smtClean="0"/>
              <a:t>)</a:t>
            </a:r>
            <a:endParaRPr kumimoji="1" lang="ja-JP" altLang="en-US" b="1" dirty="0"/>
          </a:p>
        </p:txBody>
      </p:sp>
      <p:cxnSp>
        <p:nvCxnSpPr>
          <p:cNvPr id="18" name="直線コネクタ 17"/>
          <p:cNvCxnSpPr/>
          <p:nvPr/>
        </p:nvCxnSpPr>
        <p:spPr>
          <a:xfrm>
            <a:off x="3682592" y="1446522"/>
            <a:ext cx="9783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3069512" y="2024187"/>
            <a:ext cx="8293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3987749" y="1677699"/>
            <a:ext cx="1661802" cy="400110"/>
          </a:xfrm>
          <a:prstGeom prst="rect">
            <a:avLst/>
          </a:prstGeom>
          <a:noFill/>
        </p:spPr>
        <p:txBody>
          <a:bodyPr wrap="none" rtlCol="0">
            <a:spAutoFit/>
          </a:bodyPr>
          <a:lstStyle/>
          <a:p>
            <a:r>
              <a:rPr kumimoji="1" lang="en-US" altLang="ja-JP" sz="2000" b="1" dirty="0" smtClean="0">
                <a:solidFill>
                  <a:srgbClr val="FF0000"/>
                </a:solidFill>
              </a:rPr>
              <a:t>WIMPs Target</a:t>
            </a:r>
          </a:p>
        </p:txBody>
      </p:sp>
      <p:sp>
        <p:nvSpPr>
          <p:cNvPr id="20" name="テキスト ボックス 19"/>
          <p:cNvSpPr txBox="1"/>
          <p:nvPr/>
        </p:nvSpPr>
        <p:spPr>
          <a:xfrm>
            <a:off x="127000" y="4909916"/>
            <a:ext cx="9143999" cy="1015663"/>
          </a:xfrm>
          <a:prstGeom prst="rect">
            <a:avLst/>
          </a:prstGeom>
          <a:noFill/>
        </p:spPr>
        <p:txBody>
          <a:bodyPr wrap="square" rtlCol="0">
            <a:spAutoFit/>
          </a:bodyPr>
          <a:lstStyle/>
          <a:p>
            <a:r>
              <a:rPr lang="ja-JP" altLang="en-US" sz="2000" b="1" dirty="0" smtClean="0"/>
              <a:t>期待される </a:t>
            </a:r>
            <a:r>
              <a:rPr lang="en-US" altLang="ja-JP" sz="2000" b="1" dirty="0" smtClean="0"/>
              <a:t>WIMPs Signal </a:t>
            </a:r>
            <a:r>
              <a:rPr lang="ja-JP" altLang="en-US" sz="2000" b="1" dirty="0" smtClean="0"/>
              <a:t>はとても短い</a:t>
            </a:r>
            <a:endParaRPr lang="en-US" altLang="ja-JP" sz="2000" b="1" dirty="0" smtClean="0"/>
          </a:p>
          <a:p>
            <a:r>
              <a:rPr lang="en-US" altLang="ja-JP" sz="2000" b="1" dirty="0" smtClean="0"/>
              <a:t>e.g.  WIMPs Mass ~10 GeV/c2 , Velocity ~800 km/s </a:t>
            </a:r>
          </a:p>
          <a:p>
            <a:r>
              <a:rPr lang="ja-JP" altLang="en-US" sz="2000" b="1" dirty="0"/>
              <a:t>　</a:t>
            </a:r>
            <a:r>
              <a:rPr lang="ja-JP" altLang="en-US" sz="2000" b="1" dirty="0" smtClean="0"/>
              <a:t>　　⇒ </a:t>
            </a:r>
            <a:r>
              <a:rPr lang="en-US" altLang="ja-JP" sz="2000" b="1" dirty="0" smtClean="0"/>
              <a:t>recoil nuclear(C,N,O)</a:t>
            </a:r>
            <a:r>
              <a:rPr lang="ja-JP" altLang="en-US" sz="2000" b="1" dirty="0" smtClean="0"/>
              <a:t> </a:t>
            </a:r>
            <a:r>
              <a:rPr lang="en-US" altLang="ja-JP" sz="2000" b="1" dirty="0" smtClean="0"/>
              <a:t>kinetic energy ~100 </a:t>
            </a:r>
            <a:r>
              <a:rPr lang="en-US" altLang="ja-JP" sz="2000" b="1" dirty="0" err="1" smtClean="0"/>
              <a:t>keV</a:t>
            </a:r>
            <a:r>
              <a:rPr lang="en-US" altLang="ja-JP" sz="2000" b="1" dirty="0" smtClean="0"/>
              <a:t> and track range ~ </a:t>
            </a:r>
            <a:r>
              <a:rPr lang="en-US" altLang="ja-JP" sz="2000" b="1" dirty="0"/>
              <a:t>2</a:t>
            </a:r>
            <a:r>
              <a:rPr lang="en-US" altLang="ja-JP" sz="2000" b="1" dirty="0" smtClean="0"/>
              <a:t>00 nm    </a:t>
            </a:r>
            <a:endParaRPr kumimoji="1" lang="ja-JP" altLang="en-US" sz="2000" b="1" dirty="0"/>
          </a:p>
        </p:txBody>
      </p:sp>
      <p:sp>
        <p:nvSpPr>
          <p:cNvPr id="21" name="テキスト ボックス 20"/>
          <p:cNvSpPr txBox="1"/>
          <p:nvPr/>
        </p:nvSpPr>
        <p:spPr>
          <a:xfrm>
            <a:off x="6016630" y="3394132"/>
            <a:ext cx="2196435" cy="461665"/>
          </a:xfrm>
          <a:prstGeom prst="rect">
            <a:avLst/>
          </a:prstGeom>
          <a:noFill/>
        </p:spPr>
        <p:txBody>
          <a:bodyPr wrap="none" rtlCol="0">
            <a:spAutoFit/>
          </a:bodyPr>
          <a:lstStyle/>
          <a:p>
            <a:r>
              <a:rPr lang="ja-JP" altLang="en-US" sz="2400" b="1" dirty="0" smtClean="0"/>
              <a:t>飛跡を作らない</a:t>
            </a:r>
            <a:endParaRPr kumimoji="1" lang="ja-JP" altLang="en-US" sz="2400" b="1" dirty="0"/>
          </a:p>
        </p:txBody>
      </p:sp>
    </p:spTree>
    <p:extLst>
      <p:ext uri="{BB962C8B-B14F-4D97-AF65-F5344CB8AC3E}">
        <p14:creationId xmlns:p14="http://schemas.microsoft.com/office/powerpoint/2010/main" val="2030358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WIMPs</a:t>
            </a:r>
            <a:r>
              <a:rPr lang="ja-JP" altLang="en-US" dirty="0" smtClean="0"/>
              <a:t>探索に向けた検出器の開発</a:t>
            </a:r>
            <a:endParaRPr kumimoji="1" lang="ja-JP" altLang="en-US" dirty="0"/>
          </a:p>
        </p:txBody>
      </p:sp>
      <p:sp>
        <p:nvSpPr>
          <p:cNvPr id="15" name="円/楕円 14"/>
          <p:cNvSpPr/>
          <p:nvPr/>
        </p:nvSpPr>
        <p:spPr>
          <a:xfrm>
            <a:off x="1227268" y="180220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円/楕円 15"/>
          <p:cNvSpPr/>
          <p:nvPr/>
        </p:nvSpPr>
        <p:spPr>
          <a:xfrm>
            <a:off x="987575" y="236232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円/楕円 31"/>
          <p:cNvSpPr/>
          <p:nvPr/>
        </p:nvSpPr>
        <p:spPr>
          <a:xfrm>
            <a:off x="3129719" y="326224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円/楕円 36"/>
          <p:cNvSpPr/>
          <p:nvPr/>
        </p:nvSpPr>
        <p:spPr>
          <a:xfrm>
            <a:off x="3644308" y="354946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 name="円/楕円 45"/>
          <p:cNvSpPr/>
          <p:nvPr/>
        </p:nvSpPr>
        <p:spPr>
          <a:xfrm>
            <a:off x="1525786" y="262931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0" name="円/楕円 49"/>
          <p:cNvSpPr/>
          <p:nvPr/>
        </p:nvSpPr>
        <p:spPr>
          <a:xfrm>
            <a:off x="1501859" y="280326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 name="円/楕円 50"/>
          <p:cNvSpPr/>
          <p:nvPr/>
        </p:nvSpPr>
        <p:spPr>
          <a:xfrm>
            <a:off x="1746333" y="244428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2" name="円/楕円 51"/>
          <p:cNvSpPr/>
          <p:nvPr/>
        </p:nvSpPr>
        <p:spPr>
          <a:xfrm>
            <a:off x="2202637" y="26409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3" name="円/楕円 52"/>
          <p:cNvSpPr/>
          <p:nvPr/>
        </p:nvSpPr>
        <p:spPr>
          <a:xfrm>
            <a:off x="3291582" y="34046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円/楕円 53"/>
          <p:cNvSpPr/>
          <p:nvPr/>
        </p:nvSpPr>
        <p:spPr>
          <a:xfrm>
            <a:off x="2578738" y="317311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円/楕円 54"/>
          <p:cNvSpPr/>
          <p:nvPr/>
        </p:nvSpPr>
        <p:spPr>
          <a:xfrm>
            <a:off x="2298181" y="296529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円/楕円 56"/>
          <p:cNvSpPr/>
          <p:nvPr/>
        </p:nvSpPr>
        <p:spPr>
          <a:xfrm>
            <a:off x="1913714" y="340171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 name="円/楕円 57"/>
          <p:cNvSpPr/>
          <p:nvPr/>
        </p:nvSpPr>
        <p:spPr>
          <a:xfrm>
            <a:off x="2318963" y="3422495"/>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0" name="円/楕円 59"/>
          <p:cNvSpPr/>
          <p:nvPr/>
        </p:nvSpPr>
        <p:spPr>
          <a:xfrm>
            <a:off x="1353418" y="29531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 name="円/楕円 60"/>
          <p:cNvSpPr/>
          <p:nvPr/>
        </p:nvSpPr>
        <p:spPr>
          <a:xfrm>
            <a:off x="1431870" y="352415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2" name="円/楕円 61"/>
          <p:cNvSpPr/>
          <p:nvPr/>
        </p:nvSpPr>
        <p:spPr>
          <a:xfrm>
            <a:off x="1598982" y="322097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3" name="円/楕円 62"/>
          <p:cNvSpPr/>
          <p:nvPr/>
        </p:nvSpPr>
        <p:spPr>
          <a:xfrm>
            <a:off x="1588527" y="197922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4" name="円/楕円 63"/>
          <p:cNvSpPr/>
          <p:nvPr/>
        </p:nvSpPr>
        <p:spPr>
          <a:xfrm>
            <a:off x="2429958" y="231367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5" name="円/楕円 64"/>
          <p:cNvSpPr/>
          <p:nvPr/>
        </p:nvSpPr>
        <p:spPr>
          <a:xfrm>
            <a:off x="1330347" y="232981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 name="円/楕円 65"/>
          <p:cNvSpPr/>
          <p:nvPr/>
        </p:nvSpPr>
        <p:spPr>
          <a:xfrm>
            <a:off x="1817383" y="189097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7" name="円/楕円 66"/>
          <p:cNvSpPr/>
          <p:nvPr/>
        </p:nvSpPr>
        <p:spPr>
          <a:xfrm>
            <a:off x="1463167" y="179620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 name="円/楕円 67"/>
          <p:cNvSpPr/>
          <p:nvPr/>
        </p:nvSpPr>
        <p:spPr>
          <a:xfrm>
            <a:off x="1259725" y="201074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9" name="円/楕円 68"/>
          <p:cNvSpPr/>
          <p:nvPr/>
        </p:nvSpPr>
        <p:spPr>
          <a:xfrm>
            <a:off x="1919237" y="218836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0" name="円/楕円 69"/>
          <p:cNvSpPr/>
          <p:nvPr/>
        </p:nvSpPr>
        <p:spPr>
          <a:xfrm>
            <a:off x="2504594" y="266981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4" name="円/楕円 73"/>
          <p:cNvSpPr/>
          <p:nvPr/>
        </p:nvSpPr>
        <p:spPr>
          <a:xfrm>
            <a:off x="2764730" y="344067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5" name="円/楕円 74"/>
          <p:cNvSpPr/>
          <p:nvPr/>
        </p:nvSpPr>
        <p:spPr>
          <a:xfrm>
            <a:off x="2926730" y="357815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6" name="円/楕円 75"/>
          <p:cNvSpPr/>
          <p:nvPr/>
        </p:nvSpPr>
        <p:spPr>
          <a:xfrm>
            <a:off x="1939864" y="295228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7" name="円/楕円 76"/>
          <p:cNvSpPr/>
          <p:nvPr/>
        </p:nvSpPr>
        <p:spPr>
          <a:xfrm>
            <a:off x="2833981" y="289805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8" name="円/楕円 77"/>
          <p:cNvSpPr/>
          <p:nvPr/>
        </p:nvSpPr>
        <p:spPr>
          <a:xfrm>
            <a:off x="2980730" y="269166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9" name="円/楕円 78"/>
          <p:cNvSpPr/>
          <p:nvPr/>
        </p:nvSpPr>
        <p:spPr>
          <a:xfrm>
            <a:off x="3201113" y="286966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0" name="円/楕円 79"/>
          <p:cNvSpPr/>
          <p:nvPr/>
        </p:nvSpPr>
        <p:spPr>
          <a:xfrm>
            <a:off x="3546069" y="318888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 name="円/楕円 80"/>
          <p:cNvSpPr/>
          <p:nvPr/>
        </p:nvSpPr>
        <p:spPr>
          <a:xfrm>
            <a:off x="3561613" y="288215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2" name="円/楕円 81"/>
          <p:cNvSpPr/>
          <p:nvPr/>
        </p:nvSpPr>
        <p:spPr>
          <a:xfrm>
            <a:off x="3373303" y="245204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3" name="円/楕円 82"/>
          <p:cNvSpPr/>
          <p:nvPr/>
        </p:nvSpPr>
        <p:spPr>
          <a:xfrm>
            <a:off x="2723289" y="244142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4" name="円/楕円 83"/>
          <p:cNvSpPr/>
          <p:nvPr/>
        </p:nvSpPr>
        <p:spPr>
          <a:xfrm>
            <a:off x="2547912" y="204735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5" name="円/楕円 84"/>
          <p:cNvSpPr/>
          <p:nvPr/>
        </p:nvSpPr>
        <p:spPr>
          <a:xfrm>
            <a:off x="2990546" y="191323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6" name="円/楕円 85"/>
          <p:cNvSpPr/>
          <p:nvPr/>
        </p:nvSpPr>
        <p:spPr>
          <a:xfrm>
            <a:off x="3143808" y="221377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7" name="円/楕円 86"/>
          <p:cNvSpPr/>
          <p:nvPr/>
        </p:nvSpPr>
        <p:spPr>
          <a:xfrm>
            <a:off x="2033919" y="246243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8" name="円/楕円 87"/>
          <p:cNvSpPr/>
          <p:nvPr/>
        </p:nvSpPr>
        <p:spPr>
          <a:xfrm>
            <a:off x="1931451" y="275377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9" name="円/楕円 88"/>
          <p:cNvSpPr/>
          <p:nvPr/>
        </p:nvSpPr>
        <p:spPr>
          <a:xfrm>
            <a:off x="1553186" y="237156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 name="円/楕円 89"/>
          <p:cNvSpPr/>
          <p:nvPr/>
        </p:nvSpPr>
        <p:spPr>
          <a:xfrm>
            <a:off x="2073601" y="198116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4" name="円/楕円 93"/>
          <p:cNvSpPr/>
          <p:nvPr/>
        </p:nvSpPr>
        <p:spPr>
          <a:xfrm>
            <a:off x="2402648" y="1811445"/>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5" name="円/楕円 94"/>
          <p:cNvSpPr/>
          <p:nvPr/>
        </p:nvSpPr>
        <p:spPr>
          <a:xfrm>
            <a:off x="2841607" y="214876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6" name="円/楕円 95"/>
          <p:cNvSpPr/>
          <p:nvPr/>
        </p:nvSpPr>
        <p:spPr>
          <a:xfrm>
            <a:off x="2445647" y="330348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7" name="円/楕円 96"/>
          <p:cNvSpPr/>
          <p:nvPr/>
        </p:nvSpPr>
        <p:spPr>
          <a:xfrm>
            <a:off x="3296208" y="199209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8" name="円/楕円 97"/>
          <p:cNvSpPr/>
          <p:nvPr/>
        </p:nvSpPr>
        <p:spPr>
          <a:xfrm>
            <a:off x="1021146" y="195900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9" name="円/楕円 98"/>
          <p:cNvSpPr/>
          <p:nvPr/>
        </p:nvSpPr>
        <p:spPr>
          <a:xfrm>
            <a:off x="3618329" y="264672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0" name="円/楕円 99"/>
          <p:cNvSpPr/>
          <p:nvPr/>
        </p:nvSpPr>
        <p:spPr>
          <a:xfrm>
            <a:off x="3015651" y="240773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1" name="円/楕円 100"/>
          <p:cNvSpPr/>
          <p:nvPr/>
        </p:nvSpPr>
        <p:spPr>
          <a:xfrm>
            <a:off x="2101244" y="352996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6" name="円/楕円 105"/>
          <p:cNvSpPr/>
          <p:nvPr/>
        </p:nvSpPr>
        <p:spPr>
          <a:xfrm>
            <a:off x="2070080" y="164920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3" name="円/楕円 112"/>
          <p:cNvSpPr/>
          <p:nvPr/>
        </p:nvSpPr>
        <p:spPr>
          <a:xfrm>
            <a:off x="1789523" y="161802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4" name="円/楕円 123"/>
          <p:cNvSpPr/>
          <p:nvPr/>
        </p:nvSpPr>
        <p:spPr>
          <a:xfrm>
            <a:off x="3479141" y="205974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5" name="円/楕円 124"/>
          <p:cNvSpPr/>
          <p:nvPr/>
        </p:nvSpPr>
        <p:spPr>
          <a:xfrm>
            <a:off x="3538662" y="222415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6" name="円/楕円 125"/>
          <p:cNvSpPr/>
          <p:nvPr/>
        </p:nvSpPr>
        <p:spPr>
          <a:xfrm>
            <a:off x="965487" y="31055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7" name="円/楕円 126"/>
          <p:cNvSpPr/>
          <p:nvPr/>
        </p:nvSpPr>
        <p:spPr>
          <a:xfrm>
            <a:off x="1142133" y="3386115"/>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円/楕円 102"/>
          <p:cNvSpPr/>
          <p:nvPr/>
        </p:nvSpPr>
        <p:spPr>
          <a:xfrm>
            <a:off x="2586011" y="187763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4" name="円/楕円 103"/>
          <p:cNvSpPr/>
          <p:nvPr/>
        </p:nvSpPr>
        <p:spPr>
          <a:xfrm>
            <a:off x="2752267" y="174254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 name="円/楕円 104"/>
          <p:cNvSpPr/>
          <p:nvPr/>
        </p:nvSpPr>
        <p:spPr>
          <a:xfrm>
            <a:off x="2731172" y="199335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7" name="円/楕円 106"/>
          <p:cNvSpPr/>
          <p:nvPr/>
        </p:nvSpPr>
        <p:spPr>
          <a:xfrm>
            <a:off x="1662956" y="271838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8" name="円/楕円 107"/>
          <p:cNvSpPr/>
          <p:nvPr/>
        </p:nvSpPr>
        <p:spPr>
          <a:xfrm>
            <a:off x="2121235" y="309711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 name="円/楕円 109"/>
          <p:cNvSpPr/>
          <p:nvPr/>
        </p:nvSpPr>
        <p:spPr>
          <a:xfrm>
            <a:off x="1703247" y="302243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1" name="円/楕円 110"/>
          <p:cNvSpPr/>
          <p:nvPr/>
        </p:nvSpPr>
        <p:spPr>
          <a:xfrm>
            <a:off x="1876074" y="309281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 name="円/楕円 111"/>
          <p:cNvSpPr/>
          <p:nvPr/>
        </p:nvSpPr>
        <p:spPr>
          <a:xfrm>
            <a:off x="2425838" y="309294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4" name="円/楕円 113"/>
          <p:cNvSpPr/>
          <p:nvPr/>
        </p:nvSpPr>
        <p:spPr>
          <a:xfrm>
            <a:off x="1315316" y="317483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5" name="円/楕円 114"/>
          <p:cNvSpPr/>
          <p:nvPr/>
        </p:nvSpPr>
        <p:spPr>
          <a:xfrm>
            <a:off x="1450398" y="334108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2" name="円/楕円 121"/>
          <p:cNvSpPr/>
          <p:nvPr/>
        </p:nvSpPr>
        <p:spPr>
          <a:xfrm>
            <a:off x="2114604" y="330126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3" name="円/楕円 122"/>
          <p:cNvSpPr/>
          <p:nvPr/>
        </p:nvSpPr>
        <p:spPr>
          <a:xfrm>
            <a:off x="2533564" y="242761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8" name="円/楕円 127"/>
          <p:cNvSpPr/>
          <p:nvPr/>
        </p:nvSpPr>
        <p:spPr>
          <a:xfrm>
            <a:off x="2544100" y="292026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9" name="円/楕円 128"/>
          <p:cNvSpPr/>
          <p:nvPr/>
        </p:nvSpPr>
        <p:spPr>
          <a:xfrm>
            <a:off x="2799343" y="264520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0" name="円/楕円 129"/>
          <p:cNvSpPr/>
          <p:nvPr/>
        </p:nvSpPr>
        <p:spPr>
          <a:xfrm>
            <a:off x="2686505" y="216838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1" name="円/楕円 130"/>
          <p:cNvSpPr/>
          <p:nvPr/>
        </p:nvSpPr>
        <p:spPr>
          <a:xfrm>
            <a:off x="3156084" y="255446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2" name="円/楕円 131"/>
          <p:cNvSpPr/>
          <p:nvPr/>
        </p:nvSpPr>
        <p:spPr>
          <a:xfrm>
            <a:off x="3391754" y="292587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3" name="円/楕円 132"/>
          <p:cNvSpPr/>
          <p:nvPr/>
        </p:nvSpPr>
        <p:spPr>
          <a:xfrm>
            <a:off x="3433431" y="260051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4" name="円/楕円 133"/>
          <p:cNvSpPr/>
          <p:nvPr/>
        </p:nvSpPr>
        <p:spPr>
          <a:xfrm>
            <a:off x="3583691" y="239388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5" name="円/楕円 134"/>
          <p:cNvSpPr/>
          <p:nvPr/>
        </p:nvSpPr>
        <p:spPr>
          <a:xfrm>
            <a:off x="1400820" y="216012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6" name="円/楕円 135"/>
          <p:cNvSpPr/>
          <p:nvPr/>
        </p:nvSpPr>
        <p:spPr>
          <a:xfrm>
            <a:off x="1917179" y="258428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7" name="円/楕円 136"/>
          <p:cNvSpPr/>
          <p:nvPr/>
        </p:nvSpPr>
        <p:spPr>
          <a:xfrm>
            <a:off x="1716827" y="258081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8" name="円/楕円 137"/>
          <p:cNvSpPr/>
          <p:nvPr/>
        </p:nvSpPr>
        <p:spPr>
          <a:xfrm>
            <a:off x="2210463" y="246160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9" name="円/楕円 138"/>
          <p:cNvSpPr/>
          <p:nvPr/>
        </p:nvSpPr>
        <p:spPr>
          <a:xfrm>
            <a:off x="1721740" y="228479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0" name="円/楕円 139"/>
          <p:cNvSpPr/>
          <p:nvPr/>
        </p:nvSpPr>
        <p:spPr>
          <a:xfrm>
            <a:off x="2310630" y="2143335"/>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1" name="円/楕円 140"/>
          <p:cNvSpPr/>
          <p:nvPr/>
        </p:nvSpPr>
        <p:spPr>
          <a:xfrm>
            <a:off x="2322844" y="270874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2" name="円/楕円 141"/>
          <p:cNvSpPr/>
          <p:nvPr/>
        </p:nvSpPr>
        <p:spPr>
          <a:xfrm>
            <a:off x="2039451" y="229549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 name="円/楕円 142"/>
          <p:cNvSpPr/>
          <p:nvPr/>
        </p:nvSpPr>
        <p:spPr>
          <a:xfrm>
            <a:off x="2097607" y="274437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4" name="円/楕円 143"/>
          <p:cNvSpPr/>
          <p:nvPr/>
        </p:nvSpPr>
        <p:spPr>
          <a:xfrm>
            <a:off x="2917807" y="332072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5" name="円/楕円 144"/>
          <p:cNvSpPr/>
          <p:nvPr/>
        </p:nvSpPr>
        <p:spPr>
          <a:xfrm>
            <a:off x="3010610" y="299088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6" name="円/楕円 145"/>
          <p:cNvSpPr/>
          <p:nvPr/>
        </p:nvSpPr>
        <p:spPr>
          <a:xfrm>
            <a:off x="3353044" y="31595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7" name="円/楕円 146"/>
          <p:cNvSpPr/>
          <p:nvPr/>
        </p:nvSpPr>
        <p:spPr>
          <a:xfrm>
            <a:off x="3199464" y="236633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8" name="円/楕円 147"/>
          <p:cNvSpPr/>
          <p:nvPr/>
        </p:nvSpPr>
        <p:spPr>
          <a:xfrm>
            <a:off x="3407044" y="279912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9" name="円/楕円 148"/>
          <p:cNvSpPr/>
          <p:nvPr/>
        </p:nvSpPr>
        <p:spPr>
          <a:xfrm>
            <a:off x="2831227" y="306808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0" name="円/楕円 149"/>
          <p:cNvSpPr/>
          <p:nvPr/>
        </p:nvSpPr>
        <p:spPr>
          <a:xfrm>
            <a:off x="2663751" y="278067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1" name="円/楕円 150"/>
          <p:cNvSpPr/>
          <p:nvPr/>
        </p:nvSpPr>
        <p:spPr>
          <a:xfrm>
            <a:off x="3180469" y="307827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2" name="円/楕円 151"/>
          <p:cNvSpPr/>
          <p:nvPr/>
        </p:nvSpPr>
        <p:spPr>
          <a:xfrm>
            <a:off x="2888564" y="231432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 name="円/楕円 152"/>
          <p:cNvSpPr/>
          <p:nvPr/>
        </p:nvSpPr>
        <p:spPr>
          <a:xfrm>
            <a:off x="902052" y="263810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4" name="円/楕円 153"/>
          <p:cNvSpPr/>
          <p:nvPr/>
        </p:nvSpPr>
        <p:spPr>
          <a:xfrm>
            <a:off x="1222972" y="276277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5" name="円/楕円 154"/>
          <p:cNvSpPr/>
          <p:nvPr/>
        </p:nvSpPr>
        <p:spPr>
          <a:xfrm>
            <a:off x="1152350" y="244369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6" name="円/楕円 155"/>
          <p:cNvSpPr/>
          <p:nvPr/>
        </p:nvSpPr>
        <p:spPr>
          <a:xfrm>
            <a:off x="1293445" y="259308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 name="円/楕円 156"/>
          <p:cNvSpPr/>
          <p:nvPr/>
        </p:nvSpPr>
        <p:spPr>
          <a:xfrm>
            <a:off x="1767615" y="210912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8" name="円/楕円 157"/>
          <p:cNvSpPr/>
          <p:nvPr/>
        </p:nvSpPr>
        <p:spPr>
          <a:xfrm>
            <a:off x="2114604" y="213936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9" name="円/楕円 158"/>
          <p:cNvSpPr/>
          <p:nvPr/>
        </p:nvSpPr>
        <p:spPr>
          <a:xfrm>
            <a:off x="2118696" y="183062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0" name="円/楕円 159"/>
          <p:cNvSpPr/>
          <p:nvPr/>
        </p:nvSpPr>
        <p:spPr>
          <a:xfrm>
            <a:off x="2259791" y="198001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1" name="円/楕円 160"/>
          <p:cNvSpPr/>
          <p:nvPr/>
        </p:nvSpPr>
        <p:spPr>
          <a:xfrm>
            <a:off x="2273934" y="318003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2" name="円/楕円 161"/>
          <p:cNvSpPr/>
          <p:nvPr/>
        </p:nvSpPr>
        <p:spPr>
          <a:xfrm>
            <a:off x="2710356" y="32735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3" name="円/楕円 162"/>
          <p:cNvSpPr/>
          <p:nvPr/>
        </p:nvSpPr>
        <p:spPr>
          <a:xfrm>
            <a:off x="2701877" y="300538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4" name="円/楕円 163"/>
          <p:cNvSpPr/>
          <p:nvPr/>
        </p:nvSpPr>
        <p:spPr>
          <a:xfrm>
            <a:off x="2422869" y="285098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5" name="円/楕円 164"/>
          <p:cNvSpPr/>
          <p:nvPr/>
        </p:nvSpPr>
        <p:spPr>
          <a:xfrm>
            <a:off x="2894137" y="251155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6" name="円/楕円 165"/>
          <p:cNvSpPr/>
          <p:nvPr/>
        </p:nvSpPr>
        <p:spPr>
          <a:xfrm>
            <a:off x="3688078" y="338284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7" name="円/楕円 166"/>
          <p:cNvSpPr/>
          <p:nvPr/>
        </p:nvSpPr>
        <p:spPr>
          <a:xfrm>
            <a:off x="3495053" y="335352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8" name="円/楕円 167"/>
          <p:cNvSpPr/>
          <p:nvPr/>
        </p:nvSpPr>
        <p:spPr>
          <a:xfrm>
            <a:off x="3322478" y="327223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9" name="円/楕円 168"/>
          <p:cNvSpPr/>
          <p:nvPr/>
        </p:nvSpPr>
        <p:spPr>
          <a:xfrm>
            <a:off x="3449085" y="353870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0" name="円/楕円 169"/>
          <p:cNvSpPr/>
          <p:nvPr/>
        </p:nvSpPr>
        <p:spPr>
          <a:xfrm>
            <a:off x="3193971" y="357211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1" name="円/楕円 170"/>
          <p:cNvSpPr/>
          <p:nvPr/>
        </p:nvSpPr>
        <p:spPr>
          <a:xfrm>
            <a:off x="3083485" y="342810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2" name="円/楕円 171"/>
          <p:cNvSpPr/>
          <p:nvPr/>
        </p:nvSpPr>
        <p:spPr>
          <a:xfrm>
            <a:off x="2374538" y="2497245"/>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3" name="円/楕円 172"/>
          <p:cNvSpPr/>
          <p:nvPr/>
        </p:nvSpPr>
        <p:spPr>
          <a:xfrm>
            <a:off x="1127189" y="293598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4" name="円/楕円 173"/>
          <p:cNvSpPr/>
          <p:nvPr/>
        </p:nvSpPr>
        <p:spPr>
          <a:xfrm>
            <a:off x="1448109" y="306065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5" name="円/楕円 174"/>
          <p:cNvSpPr/>
          <p:nvPr/>
        </p:nvSpPr>
        <p:spPr>
          <a:xfrm>
            <a:off x="1788856" y="283848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6" name="円/楕円 175"/>
          <p:cNvSpPr/>
          <p:nvPr/>
        </p:nvSpPr>
        <p:spPr>
          <a:xfrm>
            <a:off x="1419051" y="250257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7" name="円/楕円 176"/>
          <p:cNvSpPr/>
          <p:nvPr/>
        </p:nvSpPr>
        <p:spPr>
          <a:xfrm>
            <a:off x="2636212" y="260399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8" name="円/楕円 177"/>
          <p:cNvSpPr/>
          <p:nvPr/>
        </p:nvSpPr>
        <p:spPr>
          <a:xfrm>
            <a:off x="3020679" y="282221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9" name="円/楕円 178"/>
          <p:cNvSpPr/>
          <p:nvPr/>
        </p:nvSpPr>
        <p:spPr>
          <a:xfrm>
            <a:off x="2844032" y="279103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0" name="円/楕円 179"/>
          <p:cNvSpPr/>
          <p:nvPr/>
        </p:nvSpPr>
        <p:spPr>
          <a:xfrm>
            <a:off x="2138851" y="290987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1" name="円/楕円 180"/>
          <p:cNvSpPr/>
          <p:nvPr/>
        </p:nvSpPr>
        <p:spPr>
          <a:xfrm>
            <a:off x="2234428" y="228534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2" name="円/楕円 181"/>
          <p:cNvSpPr/>
          <p:nvPr/>
        </p:nvSpPr>
        <p:spPr>
          <a:xfrm>
            <a:off x="2513274" y="216857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3" name="円/楕円 182"/>
          <p:cNvSpPr/>
          <p:nvPr/>
        </p:nvSpPr>
        <p:spPr>
          <a:xfrm>
            <a:off x="1874140" y="234367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 name="円/楕円 183"/>
          <p:cNvSpPr/>
          <p:nvPr/>
        </p:nvSpPr>
        <p:spPr>
          <a:xfrm>
            <a:off x="1733602" y="338785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5" name="円/楕円 184"/>
          <p:cNvSpPr/>
          <p:nvPr/>
        </p:nvSpPr>
        <p:spPr>
          <a:xfrm>
            <a:off x="1962204" y="325277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6" name="円/楕円 185"/>
          <p:cNvSpPr/>
          <p:nvPr/>
        </p:nvSpPr>
        <p:spPr>
          <a:xfrm>
            <a:off x="1768699" y="321404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7" name="円/楕円 186"/>
          <p:cNvSpPr/>
          <p:nvPr/>
        </p:nvSpPr>
        <p:spPr>
          <a:xfrm>
            <a:off x="1585062" y="218358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8" name="円/楕円 187"/>
          <p:cNvSpPr/>
          <p:nvPr/>
        </p:nvSpPr>
        <p:spPr>
          <a:xfrm>
            <a:off x="1940797" y="204331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9" name="円/楕円 188"/>
          <p:cNvSpPr/>
          <p:nvPr/>
        </p:nvSpPr>
        <p:spPr>
          <a:xfrm>
            <a:off x="3256529" y="270686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0" name="円/楕円 189"/>
          <p:cNvSpPr/>
          <p:nvPr/>
        </p:nvSpPr>
        <p:spPr>
          <a:xfrm>
            <a:off x="2980780" y="316526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1" name="円/楕円 190"/>
          <p:cNvSpPr/>
          <p:nvPr/>
        </p:nvSpPr>
        <p:spPr>
          <a:xfrm>
            <a:off x="2651867" y="232078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2" name="円/楕円 191"/>
          <p:cNvSpPr/>
          <p:nvPr/>
        </p:nvSpPr>
        <p:spPr>
          <a:xfrm>
            <a:off x="3348159" y="224147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3" name="円/楕円 192"/>
          <p:cNvSpPr/>
          <p:nvPr/>
        </p:nvSpPr>
        <p:spPr>
          <a:xfrm>
            <a:off x="860488" y="244068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4" name="円/楕円 193"/>
          <p:cNvSpPr/>
          <p:nvPr/>
        </p:nvSpPr>
        <p:spPr>
          <a:xfrm>
            <a:off x="1181408" y="256534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5" name="円/楕円 194"/>
          <p:cNvSpPr/>
          <p:nvPr/>
        </p:nvSpPr>
        <p:spPr>
          <a:xfrm>
            <a:off x="1110786" y="224626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6" name="円/楕円 195"/>
          <p:cNvSpPr/>
          <p:nvPr/>
        </p:nvSpPr>
        <p:spPr>
          <a:xfrm>
            <a:off x="872207" y="219453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97" name="直線矢印コネクタ 196"/>
          <p:cNvCxnSpPr/>
          <p:nvPr/>
        </p:nvCxnSpPr>
        <p:spPr>
          <a:xfrm>
            <a:off x="241299" y="4483100"/>
            <a:ext cx="21600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8" name="テキスト ボックス 197"/>
          <p:cNvSpPr txBox="1"/>
          <p:nvPr/>
        </p:nvSpPr>
        <p:spPr>
          <a:xfrm>
            <a:off x="879002" y="4130683"/>
            <a:ext cx="884594" cy="369332"/>
          </a:xfrm>
          <a:prstGeom prst="rect">
            <a:avLst/>
          </a:prstGeom>
          <a:noFill/>
        </p:spPr>
        <p:txBody>
          <a:bodyPr wrap="square" rtlCol="0">
            <a:spAutoFit/>
          </a:bodyPr>
          <a:lstStyle/>
          <a:p>
            <a:r>
              <a:rPr lang="en-US" altLang="ja-JP" b="1" dirty="0" smtClean="0"/>
              <a:t>1 </a:t>
            </a:r>
            <a:r>
              <a:rPr kumimoji="1" lang="en-US" altLang="ja-JP" b="1" dirty="0" err="1" smtClean="0"/>
              <a:t>μm</a:t>
            </a:r>
            <a:endParaRPr kumimoji="1" lang="ja-JP" altLang="en-US" b="1" dirty="0"/>
          </a:p>
        </p:txBody>
      </p:sp>
      <p:sp>
        <p:nvSpPr>
          <p:cNvPr id="200" name="テキスト ボックス 199"/>
          <p:cNvSpPr txBox="1"/>
          <p:nvPr/>
        </p:nvSpPr>
        <p:spPr>
          <a:xfrm>
            <a:off x="879002" y="4842220"/>
            <a:ext cx="7409371" cy="1384995"/>
          </a:xfrm>
          <a:prstGeom prst="rect">
            <a:avLst/>
          </a:prstGeom>
          <a:noFill/>
        </p:spPr>
        <p:txBody>
          <a:bodyPr wrap="square" rtlCol="0">
            <a:spAutoFit/>
          </a:bodyPr>
          <a:lstStyle/>
          <a:p>
            <a:r>
              <a:rPr lang="ja-JP" altLang="en-US" sz="2400" b="1" dirty="0" smtClean="0"/>
              <a:t>センサーである臭化銀結晶を微粒子化・高密度に分散</a:t>
            </a:r>
            <a:endParaRPr lang="en-US" altLang="ja-JP" sz="2400" b="1" dirty="0" smtClean="0"/>
          </a:p>
          <a:p>
            <a:r>
              <a:rPr lang="ja-JP" altLang="en-US" sz="2000" b="1" dirty="0" smtClean="0"/>
              <a:t>結晶サイズ　</a:t>
            </a:r>
            <a:r>
              <a:rPr lang="en-US" altLang="ja-JP" sz="2000" b="1" dirty="0"/>
              <a:t> 40 nm </a:t>
            </a:r>
            <a:r>
              <a:rPr lang="en-US" altLang="ja-JP" sz="2000" b="1" dirty="0" smtClean="0"/>
              <a:t> </a:t>
            </a:r>
            <a:r>
              <a:rPr lang="ja-JP" altLang="en-US" sz="2000" b="1" dirty="0" smtClean="0"/>
              <a:t>密度　</a:t>
            </a:r>
            <a:r>
              <a:rPr lang="en-US" altLang="ja-JP" sz="2000" b="1" dirty="0" smtClean="0"/>
              <a:t>11 counts/</a:t>
            </a:r>
            <a:r>
              <a:rPr lang="en-US" altLang="ja-JP" sz="2000" b="1" dirty="0" err="1" smtClean="0"/>
              <a:t>μm</a:t>
            </a:r>
            <a:endParaRPr lang="en-US" altLang="ja-JP" sz="2000" b="1" dirty="0" smtClean="0"/>
          </a:p>
          <a:p>
            <a:endParaRPr lang="en-US" altLang="ja-JP" sz="2000" b="1" dirty="0" smtClean="0"/>
          </a:p>
          <a:p>
            <a:r>
              <a:rPr kumimoji="1" lang="en-US" altLang="ja-JP" sz="2000" b="1" dirty="0" smtClean="0"/>
              <a:t> </a:t>
            </a:r>
            <a:endParaRPr kumimoji="1" lang="ja-JP" altLang="en-US" sz="2000" b="1" dirty="0"/>
          </a:p>
        </p:txBody>
      </p:sp>
      <p:sp>
        <p:nvSpPr>
          <p:cNvPr id="199" name="円/楕円 198"/>
          <p:cNvSpPr/>
          <p:nvPr/>
        </p:nvSpPr>
        <p:spPr>
          <a:xfrm>
            <a:off x="1169841" y="320600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862659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WIMPs</a:t>
            </a:r>
            <a:r>
              <a:rPr lang="ja-JP" altLang="en-US" dirty="0" smtClean="0"/>
              <a:t>探索に向けた検出器の開発</a:t>
            </a:r>
            <a:endParaRPr kumimoji="1" lang="ja-JP" altLang="en-US" dirty="0"/>
          </a:p>
        </p:txBody>
      </p:sp>
      <p:sp>
        <p:nvSpPr>
          <p:cNvPr id="15" name="円/楕円 14"/>
          <p:cNvSpPr/>
          <p:nvPr/>
        </p:nvSpPr>
        <p:spPr>
          <a:xfrm>
            <a:off x="1227268" y="180220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円/楕円 15"/>
          <p:cNvSpPr/>
          <p:nvPr/>
        </p:nvSpPr>
        <p:spPr>
          <a:xfrm>
            <a:off x="987575" y="236232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円/楕円 31"/>
          <p:cNvSpPr/>
          <p:nvPr/>
        </p:nvSpPr>
        <p:spPr>
          <a:xfrm>
            <a:off x="3129719" y="326224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円/楕円 36"/>
          <p:cNvSpPr/>
          <p:nvPr/>
        </p:nvSpPr>
        <p:spPr>
          <a:xfrm>
            <a:off x="3644308" y="354946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 name="円/楕円 45"/>
          <p:cNvSpPr/>
          <p:nvPr/>
        </p:nvSpPr>
        <p:spPr>
          <a:xfrm>
            <a:off x="1525786" y="262931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0" name="円/楕円 49"/>
          <p:cNvSpPr/>
          <p:nvPr/>
        </p:nvSpPr>
        <p:spPr>
          <a:xfrm>
            <a:off x="1501859" y="280326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 name="円/楕円 50"/>
          <p:cNvSpPr/>
          <p:nvPr/>
        </p:nvSpPr>
        <p:spPr>
          <a:xfrm>
            <a:off x="1746333" y="244428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2" name="円/楕円 51"/>
          <p:cNvSpPr/>
          <p:nvPr/>
        </p:nvSpPr>
        <p:spPr>
          <a:xfrm>
            <a:off x="2202637" y="26409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3" name="円/楕円 52"/>
          <p:cNvSpPr/>
          <p:nvPr/>
        </p:nvSpPr>
        <p:spPr>
          <a:xfrm>
            <a:off x="3291582" y="34046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円/楕円 53"/>
          <p:cNvSpPr/>
          <p:nvPr/>
        </p:nvSpPr>
        <p:spPr>
          <a:xfrm>
            <a:off x="2578738" y="317311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円/楕円 54"/>
          <p:cNvSpPr/>
          <p:nvPr/>
        </p:nvSpPr>
        <p:spPr>
          <a:xfrm>
            <a:off x="2298181" y="296529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円/楕円 56"/>
          <p:cNvSpPr/>
          <p:nvPr/>
        </p:nvSpPr>
        <p:spPr>
          <a:xfrm>
            <a:off x="1913714" y="340171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 name="円/楕円 57"/>
          <p:cNvSpPr/>
          <p:nvPr/>
        </p:nvSpPr>
        <p:spPr>
          <a:xfrm>
            <a:off x="2318963" y="3422495"/>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0" name="円/楕円 59"/>
          <p:cNvSpPr/>
          <p:nvPr/>
        </p:nvSpPr>
        <p:spPr>
          <a:xfrm>
            <a:off x="1353418" y="29531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 name="円/楕円 60"/>
          <p:cNvSpPr/>
          <p:nvPr/>
        </p:nvSpPr>
        <p:spPr>
          <a:xfrm>
            <a:off x="1431870" y="352415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2" name="円/楕円 61"/>
          <p:cNvSpPr/>
          <p:nvPr/>
        </p:nvSpPr>
        <p:spPr>
          <a:xfrm>
            <a:off x="1598982" y="322097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3" name="円/楕円 62"/>
          <p:cNvSpPr/>
          <p:nvPr/>
        </p:nvSpPr>
        <p:spPr>
          <a:xfrm>
            <a:off x="1588527" y="197922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4" name="円/楕円 63"/>
          <p:cNvSpPr/>
          <p:nvPr/>
        </p:nvSpPr>
        <p:spPr>
          <a:xfrm>
            <a:off x="2429958" y="231367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5" name="円/楕円 64"/>
          <p:cNvSpPr/>
          <p:nvPr/>
        </p:nvSpPr>
        <p:spPr>
          <a:xfrm>
            <a:off x="1330347" y="232981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 name="円/楕円 65"/>
          <p:cNvSpPr/>
          <p:nvPr/>
        </p:nvSpPr>
        <p:spPr>
          <a:xfrm>
            <a:off x="1817383" y="189097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7" name="円/楕円 66"/>
          <p:cNvSpPr/>
          <p:nvPr/>
        </p:nvSpPr>
        <p:spPr>
          <a:xfrm>
            <a:off x="1463167" y="179620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 name="円/楕円 67"/>
          <p:cNvSpPr/>
          <p:nvPr/>
        </p:nvSpPr>
        <p:spPr>
          <a:xfrm>
            <a:off x="1259725" y="201074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9" name="円/楕円 68"/>
          <p:cNvSpPr/>
          <p:nvPr/>
        </p:nvSpPr>
        <p:spPr>
          <a:xfrm>
            <a:off x="1919237" y="218836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0" name="円/楕円 69"/>
          <p:cNvSpPr/>
          <p:nvPr/>
        </p:nvSpPr>
        <p:spPr>
          <a:xfrm>
            <a:off x="2504594" y="266981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4" name="円/楕円 73"/>
          <p:cNvSpPr/>
          <p:nvPr/>
        </p:nvSpPr>
        <p:spPr>
          <a:xfrm>
            <a:off x="2764730" y="344067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5" name="円/楕円 74"/>
          <p:cNvSpPr/>
          <p:nvPr/>
        </p:nvSpPr>
        <p:spPr>
          <a:xfrm>
            <a:off x="2926730" y="357815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6" name="円/楕円 75"/>
          <p:cNvSpPr/>
          <p:nvPr/>
        </p:nvSpPr>
        <p:spPr>
          <a:xfrm>
            <a:off x="1939864" y="295228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7" name="円/楕円 76"/>
          <p:cNvSpPr/>
          <p:nvPr/>
        </p:nvSpPr>
        <p:spPr>
          <a:xfrm>
            <a:off x="2833981" y="289805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8" name="円/楕円 77"/>
          <p:cNvSpPr/>
          <p:nvPr/>
        </p:nvSpPr>
        <p:spPr>
          <a:xfrm>
            <a:off x="2980730" y="269166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9" name="円/楕円 78"/>
          <p:cNvSpPr/>
          <p:nvPr/>
        </p:nvSpPr>
        <p:spPr>
          <a:xfrm>
            <a:off x="3201113" y="286966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0" name="円/楕円 79"/>
          <p:cNvSpPr/>
          <p:nvPr/>
        </p:nvSpPr>
        <p:spPr>
          <a:xfrm>
            <a:off x="3546069" y="318888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 name="円/楕円 80"/>
          <p:cNvSpPr/>
          <p:nvPr/>
        </p:nvSpPr>
        <p:spPr>
          <a:xfrm>
            <a:off x="3561613" y="288215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2" name="円/楕円 81"/>
          <p:cNvSpPr/>
          <p:nvPr/>
        </p:nvSpPr>
        <p:spPr>
          <a:xfrm>
            <a:off x="3373303" y="245204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3" name="円/楕円 82"/>
          <p:cNvSpPr/>
          <p:nvPr/>
        </p:nvSpPr>
        <p:spPr>
          <a:xfrm>
            <a:off x="2723289" y="244142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4" name="円/楕円 83"/>
          <p:cNvSpPr/>
          <p:nvPr/>
        </p:nvSpPr>
        <p:spPr>
          <a:xfrm>
            <a:off x="2547912" y="204735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5" name="円/楕円 84"/>
          <p:cNvSpPr/>
          <p:nvPr/>
        </p:nvSpPr>
        <p:spPr>
          <a:xfrm>
            <a:off x="2990546" y="191323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6" name="円/楕円 85"/>
          <p:cNvSpPr/>
          <p:nvPr/>
        </p:nvSpPr>
        <p:spPr>
          <a:xfrm>
            <a:off x="3143808" y="221377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7" name="円/楕円 86"/>
          <p:cNvSpPr/>
          <p:nvPr/>
        </p:nvSpPr>
        <p:spPr>
          <a:xfrm>
            <a:off x="2033919" y="246243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8" name="円/楕円 87"/>
          <p:cNvSpPr/>
          <p:nvPr/>
        </p:nvSpPr>
        <p:spPr>
          <a:xfrm>
            <a:off x="1931451" y="275377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9" name="円/楕円 88"/>
          <p:cNvSpPr/>
          <p:nvPr/>
        </p:nvSpPr>
        <p:spPr>
          <a:xfrm>
            <a:off x="1553186" y="237156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 name="円/楕円 89"/>
          <p:cNvSpPr/>
          <p:nvPr/>
        </p:nvSpPr>
        <p:spPr>
          <a:xfrm>
            <a:off x="2073601" y="198116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4" name="円/楕円 93"/>
          <p:cNvSpPr/>
          <p:nvPr/>
        </p:nvSpPr>
        <p:spPr>
          <a:xfrm>
            <a:off x="2402648" y="1811445"/>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5" name="円/楕円 94"/>
          <p:cNvSpPr/>
          <p:nvPr/>
        </p:nvSpPr>
        <p:spPr>
          <a:xfrm>
            <a:off x="2841607" y="214876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6" name="円/楕円 95"/>
          <p:cNvSpPr/>
          <p:nvPr/>
        </p:nvSpPr>
        <p:spPr>
          <a:xfrm>
            <a:off x="2445647" y="330348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7" name="円/楕円 96"/>
          <p:cNvSpPr/>
          <p:nvPr/>
        </p:nvSpPr>
        <p:spPr>
          <a:xfrm>
            <a:off x="3296208" y="199209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8" name="円/楕円 97"/>
          <p:cNvSpPr/>
          <p:nvPr/>
        </p:nvSpPr>
        <p:spPr>
          <a:xfrm>
            <a:off x="1021146" y="195900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9" name="円/楕円 98"/>
          <p:cNvSpPr/>
          <p:nvPr/>
        </p:nvSpPr>
        <p:spPr>
          <a:xfrm>
            <a:off x="3618329" y="264672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0" name="円/楕円 99"/>
          <p:cNvSpPr/>
          <p:nvPr/>
        </p:nvSpPr>
        <p:spPr>
          <a:xfrm>
            <a:off x="3015651" y="240773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1" name="円/楕円 100"/>
          <p:cNvSpPr/>
          <p:nvPr/>
        </p:nvSpPr>
        <p:spPr>
          <a:xfrm>
            <a:off x="2101244" y="352996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6" name="円/楕円 105"/>
          <p:cNvSpPr/>
          <p:nvPr/>
        </p:nvSpPr>
        <p:spPr>
          <a:xfrm>
            <a:off x="2070080" y="164920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3" name="円/楕円 112"/>
          <p:cNvSpPr/>
          <p:nvPr/>
        </p:nvSpPr>
        <p:spPr>
          <a:xfrm>
            <a:off x="1789523" y="161802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4" name="円/楕円 123"/>
          <p:cNvSpPr/>
          <p:nvPr/>
        </p:nvSpPr>
        <p:spPr>
          <a:xfrm>
            <a:off x="3479141" y="205974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5" name="円/楕円 124"/>
          <p:cNvSpPr/>
          <p:nvPr/>
        </p:nvSpPr>
        <p:spPr>
          <a:xfrm>
            <a:off x="3538662" y="222415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6" name="円/楕円 125"/>
          <p:cNvSpPr/>
          <p:nvPr/>
        </p:nvSpPr>
        <p:spPr>
          <a:xfrm>
            <a:off x="965487" y="31055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7" name="円/楕円 126"/>
          <p:cNvSpPr/>
          <p:nvPr/>
        </p:nvSpPr>
        <p:spPr>
          <a:xfrm>
            <a:off x="1142133" y="3386115"/>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円/楕円 102"/>
          <p:cNvSpPr/>
          <p:nvPr/>
        </p:nvSpPr>
        <p:spPr>
          <a:xfrm>
            <a:off x="2586011" y="187763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4" name="円/楕円 103"/>
          <p:cNvSpPr/>
          <p:nvPr/>
        </p:nvSpPr>
        <p:spPr>
          <a:xfrm>
            <a:off x="2752267" y="174254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 name="円/楕円 104"/>
          <p:cNvSpPr/>
          <p:nvPr/>
        </p:nvSpPr>
        <p:spPr>
          <a:xfrm>
            <a:off x="2731172" y="199335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7" name="円/楕円 106"/>
          <p:cNvSpPr/>
          <p:nvPr/>
        </p:nvSpPr>
        <p:spPr>
          <a:xfrm>
            <a:off x="1662956" y="271838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8" name="円/楕円 107"/>
          <p:cNvSpPr/>
          <p:nvPr/>
        </p:nvSpPr>
        <p:spPr>
          <a:xfrm>
            <a:off x="2121235" y="309711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 name="円/楕円 109"/>
          <p:cNvSpPr/>
          <p:nvPr/>
        </p:nvSpPr>
        <p:spPr>
          <a:xfrm>
            <a:off x="1703247" y="302243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1" name="円/楕円 110"/>
          <p:cNvSpPr/>
          <p:nvPr/>
        </p:nvSpPr>
        <p:spPr>
          <a:xfrm>
            <a:off x="1876074" y="309281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 name="円/楕円 111"/>
          <p:cNvSpPr/>
          <p:nvPr/>
        </p:nvSpPr>
        <p:spPr>
          <a:xfrm>
            <a:off x="2425838" y="309294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4" name="円/楕円 113"/>
          <p:cNvSpPr/>
          <p:nvPr/>
        </p:nvSpPr>
        <p:spPr>
          <a:xfrm>
            <a:off x="1315316" y="317483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5" name="円/楕円 114"/>
          <p:cNvSpPr/>
          <p:nvPr/>
        </p:nvSpPr>
        <p:spPr>
          <a:xfrm>
            <a:off x="1450398" y="334108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2" name="円/楕円 121"/>
          <p:cNvSpPr/>
          <p:nvPr/>
        </p:nvSpPr>
        <p:spPr>
          <a:xfrm>
            <a:off x="2114604" y="330126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3" name="円/楕円 122"/>
          <p:cNvSpPr/>
          <p:nvPr/>
        </p:nvSpPr>
        <p:spPr>
          <a:xfrm>
            <a:off x="2533564" y="242761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8" name="円/楕円 127"/>
          <p:cNvSpPr/>
          <p:nvPr/>
        </p:nvSpPr>
        <p:spPr>
          <a:xfrm>
            <a:off x="2544100" y="292026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9" name="円/楕円 128"/>
          <p:cNvSpPr/>
          <p:nvPr/>
        </p:nvSpPr>
        <p:spPr>
          <a:xfrm>
            <a:off x="2799343" y="264520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0" name="円/楕円 129"/>
          <p:cNvSpPr/>
          <p:nvPr/>
        </p:nvSpPr>
        <p:spPr>
          <a:xfrm>
            <a:off x="2686505" y="216838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1" name="円/楕円 130"/>
          <p:cNvSpPr/>
          <p:nvPr/>
        </p:nvSpPr>
        <p:spPr>
          <a:xfrm>
            <a:off x="3156084" y="255446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2" name="円/楕円 131"/>
          <p:cNvSpPr/>
          <p:nvPr/>
        </p:nvSpPr>
        <p:spPr>
          <a:xfrm>
            <a:off x="3391754" y="292587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3" name="円/楕円 132"/>
          <p:cNvSpPr/>
          <p:nvPr/>
        </p:nvSpPr>
        <p:spPr>
          <a:xfrm>
            <a:off x="3433431" y="260051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4" name="円/楕円 133"/>
          <p:cNvSpPr/>
          <p:nvPr/>
        </p:nvSpPr>
        <p:spPr>
          <a:xfrm>
            <a:off x="3583691" y="239388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5" name="円/楕円 134"/>
          <p:cNvSpPr/>
          <p:nvPr/>
        </p:nvSpPr>
        <p:spPr>
          <a:xfrm>
            <a:off x="1400820" y="216012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6" name="円/楕円 135"/>
          <p:cNvSpPr/>
          <p:nvPr/>
        </p:nvSpPr>
        <p:spPr>
          <a:xfrm>
            <a:off x="1917179" y="258428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7" name="円/楕円 136"/>
          <p:cNvSpPr/>
          <p:nvPr/>
        </p:nvSpPr>
        <p:spPr>
          <a:xfrm>
            <a:off x="1716827" y="258081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8" name="円/楕円 137"/>
          <p:cNvSpPr/>
          <p:nvPr/>
        </p:nvSpPr>
        <p:spPr>
          <a:xfrm>
            <a:off x="2210463" y="246160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9" name="円/楕円 138"/>
          <p:cNvSpPr/>
          <p:nvPr/>
        </p:nvSpPr>
        <p:spPr>
          <a:xfrm>
            <a:off x="1721740" y="228479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0" name="円/楕円 139"/>
          <p:cNvSpPr/>
          <p:nvPr/>
        </p:nvSpPr>
        <p:spPr>
          <a:xfrm>
            <a:off x="2310630" y="2143335"/>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1" name="円/楕円 140"/>
          <p:cNvSpPr/>
          <p:nvPr/>
        </p:nvSpPr>
        <p:spPr>
          <a:xfrm>
            <a:off x="2322844" y="270874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2" name="円/楕円 141"/>
          <p:cNvSpPr/>
          <p:nvPr/>
        </p:nvSpPr>
        <p:spPr>
          <a:xfrm>
            <a:off x="2039451" y="229549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 name="円/楕円 142"/>
          <p:cNvSpPr/>
          <p:nvPr/>
        </p:nvSpPr>
        <p:spPr>
          <a:xfrm>
            <a:off x="2097607" y="274437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4" name="円/楕円 143"/>
          <p:cNvSpPr/>
          <p:nvPr/>
        </p:nvSpPr>
        <p:spPr>
          <a:xfrm>
            <a:off x="2917807" y="332072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5" name="円/楕円 144"/>
          <p:cNvSpPr/>
          <p:nvPr/>
        </p:nvSpPr>
        <p:spPr>
          <a:xfrm>
            <a:off x="3010610" y="299088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6" name="円/楕円 145"/>
          <p:cNvSpPr/>
          <p:nvPr/>
        </p:nvSpPr>
        <p:spPr>
          <a:xfrm>
            <a:off x="3353044" y="31595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7" name="円/楕円 146"/>
          <p:cNvSpPr/>
          <p:nvPr/>
        </p:nvSpPr>
        <p:spPr>
          <a:xfrm>
            <a:off x="3199464" y="236633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8" name="円/楕円 147"/>
          <p:cNvSpPr/>
          <p:nvPr/>
        </p:nvSpPr>
        <p:spPr>
          <a:xfrm>
            <a:off x="3407044" y="279912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9" name="円/楕円 148"/>
          <p:cNvSpPr/>
          <p:nvPr/>
        </p:nvSpPr>
        <p:spPr>
          <a:xfrm>
            <a:off x="2831227" y="306808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0" name="円/楕円 149"/>
          <p:cNvSpPr/>
          <p:nvPr/>
        </p:nvSpPr>
        <p:spPr>
          <a:xfrm>
            <a:off x="2663751" y="278067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1" name="円/楕円 150"/>
          <p:cNvSpPr/>
          <p:nvPr/>
        </p:nvSpPr>
        <p:spPr>
          <a:xfrm>
            <a:off x="3180469" y="307827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2" name="円/楕円 151"/>
          <p:cNvSpPr/>
          <p:nvPr/>
        </p:nvSpPr>
        <p:spPr>
          <a:xfrm>
            <a:off x="2888564" y="231432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 name="円/楕円 152"/>
          <p:cNvSpPr/>
          <p:nvPr/>
        </p:nvSpPr>
        <p:spPr>
          <a:xfrm>
            <a:off x="902052" y="263810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4" name="円/楕円 153"/>
          <p:cNvSpPr/>
          <p:nvPr/>
        </p:nvSpPr>
        <p:spPr>
          <a:xfrm>
            <a:off x="1222972" y="276277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5" name="円/楕円 154"/>
          <p:cNvSpPr/>
          <p:nvPr/>
        </p:nvSpPr>
        <p:spPr>
          <a:xfrm>
            <a:off x="1152350" y="244369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6" name="円/楕円 155"/>
          <p:cNvSpPr/>
          <p:nvPr/>
        </p:nvSpPr>
        <p:spPr>
          <a:xfrm>
            <a:off x="1293445" y="259308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 name="円/楕円 156"/>
          <p:cNvSpPr/>
          <p:nvPr/>
        </p:nvSpPr>
        <p:spPr>
          <a:xfrm>
            <a:off x="1767615" y="210912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8" name="円/楕円 157"/>
          <p:cNvSpPr/>
          <p:nvPr/>
        </p:nvSpPr>
        <p:spPr>
          <a:xfrm>
            <a:off x="2114604" y="213936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9" name="円/楕円 158"/>
          <p:cNvSpPr/>
          <p:nvPr/>
        </p:nvSpPr>
        <p:spPr>
          <a:xfrm>
            <a:off x="2118696" y="183062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0" name="円/楕円 159"/>
          <p:cNvSpPr/>
          <p:nvPr/>
        </p:nvSpPr>
        <p:spPr>
          <a:xfrm>
            <a:off x="2259791" y="198001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1" name="円/楕円 160"/>
          <p:cNvSpPr/>
          <p:nvPr/>
        </p:nvSpPr>
        <p:spPr>
          <a:xfrm>
            <a:off x="2273934" y="318003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2" name="円/楕円 161"/>
          <p:cNvSpPr/>
          <p:nvPr/>
        </p:nvSpPr>
        <p:spPr>
          <a:xfrm>
            <a:off x="2710356" y="327355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3" name="円/楕円 162"/>
          <p:cNvSpPr/>
          <p:nvPr/>
        </p:nvSpPr>
        <p:spPr>
          <a:xfrm>
            <a:off x="2701877" y="300538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4" name="円/楕円 163"/>
          <p:cNvSpPr/>
          <p:nvPr/>
        </p:nvSpPr>
        <p:spPr>
          <a:xfrm>
            <a:off x="2422869" y="285098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5" name="円/楕円 164"/>
          <p:cNvSpPr/>
          <p:nvPr/>
        </p:nvSpPr>
        <p:spPr>
          <a:xfrm>
            <a:off x="2894137" y="251155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6" name="円/楕円 165"/>
          <p:cNvSpPr/>
          <p:nvPr/>
        </p:nvSpPr>
        <p:spPr>
          <a:xfrm>
            <a:off x="3688078" y="338284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7" name="円/楕円 166"/>
          <p:cNvSpPr/>
          <p:nvPr/>
        </p:nvSpPr>
        <p:spPr>
          <a:xfrm>
            <a:off x="3495053" y="3353522"/>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8" name="円/楕円 167"/>
          <p:cNvSpPr/>
          <p:nvPr/>
        </p:nvSpPr>
        <p:spPr>
          <a:xfrm>
            <a:off x="3322478" y="327223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9" name="円/楕円 168"/>
          <p:cNvSpPr/>
          <p:nvPr/>
        </p:nvSpPr>
        <p:spPr>
          <a:xfrm>
            <a:off x="3449085" y="353870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0" name="円/楕円 169"/>
          <p:cNvSpPr/>
          <p:nvPr/>
        </p:nvSpPr>
        <p:spPr>
          <a:xfrm>
            <a:off x="3193971" y="357211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1" name="円/楕円 170"/>
          <p:cNvSpPr/>
          <p:nvPr/>
        </p:nvSpPr>
        <p:spPr>
          <a:xfrm>
            <a:off x="3083485" y="342810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2" name="円/楕円 171"/>
          <p:cNvSpPr/>
          <p:nvPr/>
        </p:nvSpPr>
        <p:spPr>
          <a:xfrm>
            <a:off x="2374538" y="2497245"/>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3" name="円/楕円 172"/>
          <p:cNvSpPr/>
          <p:nvPr/>
        </p:nvSpPr>
        <p:spPr>
          <a:xfrm>
            <a:off x="1127189" y="293598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4" name="円/楕円 173"/>
          <p:cNvSpPr/>
          <p:nvPr/>
        </p:nvSpPr>
        <p:spPr>
          <a:xfrm>
            <a:off x="1448109" y="306065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5" name="円/楕円 174"/>
          <p:cNvSpPr/>
          <p:nvPr/>
        </p:nvSpPr>
        <p:spPr>
          <a:xfrm>
            <a:off x="1788856" y="283848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6" name="円/楕円 175"/>
          <p:cNvSpPr/>
          <p:nvPr/>
        </p:nvSpPr>
        <p:spPr>
          <a:xfrm>
            <a:off x="1419051" y="250257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7" name="円/楕円 176"/>
          <p:cNvSpPr/>
          <p:nvPr/>
        </p:nvSpPr>
        <p:spPr>
          <a:xfrm>
            <a:off x="2636212" y="260399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8" name="円/楕円 177"/>
          <p:cNvSpPr/>
          <p:nvPr/>
        </p:nvSpPr>
        <p:spPr>
          <a:xfrm>
            <a:off x="3020679" y="282221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9" name="円/楕円 178"/>
          <p:cNvSpPr/>
          <p:nvPr/>
        </p:nvSpPr>
        <p:spPr>
          <a:xfrm>
            <a:off x="2844032" y="279103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0" name="円/楕円 179"/>
          <p:cNvSpPr/>
          <p:nvPr/>
        </p:nvSpPr>
        <p:spPr>
          <a:xfrm>
            <a:off x="2138851" y="290987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1" name="円/楕円 180"/>
          <p:cNvSpPr/>
          <p:nvPr/>
        </p:nvSpPr>
        <p:spPr>
          <a:xfrm>
            <a:off x="2234428" y="228534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2" name="円/楕円 181"/>
          <p:cNvSpPr/>
          <p:nvPr/>
        </p:nvSpPr>
        <p:spPr>
          <a:xfrm>
            <a:off x="2513274" y="2168579"/>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3" name="円/楕円 182"/>
          <p:cNvSpPr/>
          <p:nvPr/>
        </p:nvSpPr>
        <p:spPr>
          <a:xfrm>
            <a:off x="1874140" y="234367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 name="円/楕円 183"/>
          <p:cNvSpPr/>
          <p:nvPr/>
        </p:nvSpPr>
        <p:spPr>
          <a:xfrm>
            <a:off x="1733602" y="338785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5" name="円/楕円 184"/>
          <p:cNvSpPr/>
          <p:nvPr/>
        </p:nvSpPr>
        <p:spPr>
          <a:xfrm>
            <a:off x="1962204" y="3252774"/>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6" name="円/楕円 185"/>
          <p:cNvSpPr/>
          <p:nvPr/>
        </p:nvSpPr>
        <p:spPr>
          <a:xfrm>
            <a:off x="1768699" y="321404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7" name="円/楕円 186"/>
          <p:cNvSpPr/>
          <p:nvPr/>
        </p:nvSpPr>
        <p:spPr>
          <a:xfrm>
            <a:off x="1585062" y="2183581"/>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8" name="円/楕円 187"/>
          <p:cNvSpPr/>
          <p:nvPr/>
        </p:nvSpPr>
        <p:spPr>
          <a:xfrm>
            <a:off x="1940797" y="204331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9" name="円/楕円 188"/>
          <p:cNvSpPr/>
          <p:nvPr/>
        </p:nvSpPr>
        <p:spPr>
          <a:xfrm>
            <a:off x="3256529" y="270686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0" name="円/楕円 189"/>
          <p:cNvSpPr/>
          <p:nvPr/>
        </p:nvSpPr>
        <p:spPr>
          <a:xfrm>
            <a:off x="2980780" y="316526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1" name="円/楕円 190"/>
          <p:cNvSpPr/>
          <p:nvPr/>
        </p:nvSpPr>
        <p:spPr>
          <a:xfrm>
            <a:off x="2651867" y="232078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2" name="円/楕円 191"/>
          <p:cNvSpPr/>
          <p:nvPr/>
        </p:nvSpPr>
        <p:spPr>
          <a:xfrm>
            <a:off x="3348159" y="2241476"/>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3" name="円/楕円 192"/>
          <p:cNvSpPr/>
          <p:nvPr/>
        </p:nvSpPr>
        <p:spPr>
          <a:xfrm>
            <a:off x="860488" y="2440680"/>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4" name="円/楕円 193"/>
          <p:cNvSpPr/>
          <p:nvPr/>
        </p:nvSpPr>
        <p:spPr>
          <a:xfrm>
            <a:off x="1181408" y="256534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5" name="円/楕円 194"/>
          <p:cNvSpPr/>
          <p:nvPr/>
        </p:nvSpPr>
        <p:spPr>
          <a:xfrm>
            <a:off x="1110786" y="2246268"/>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6" name="円/楕円 195"/>
          <p:cNvSpPr/>
          <p:nvPr/>
        </p:nvSpPr>
        <p:spPr>
          <a:xfrm>
            <a:off x="872207" y="2194537"/>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97" name="直線矢印コネクタ 196"/>
          <p:cNvCxnSpPr/>
          <p:nvPr/>
        </p:nvCxnSpPr>
        <p:spPr>
          <a:xfrm>
            <a:off x="241299" y="4483100"/>
            <a:ext cx="21600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8" name="テキスト ボックス 197"/>
          <p:cNvSpPr txBox="1"/>
          <p:nvPr/>
        </p:nvSpPr>
        <p:spPr>
          <a:xfrm>
            <a:off x="879002" y="4130683"/>
            <a:ext cx="884594" cy="369332"/>
          </a:xfrm>
          <a:prstGeom prst="rect">
            <a:avLst/>
          </a:prstGeom>
          <a:noFill/>
        </p:spPr>
        <p:txBody>
          <a:bodyPr wrap="square" rtlCol="0">
            <a:spAutoFit/>
          </a:bodyPr>
          <a:lstStyle/>
          <a:p>
            <a:r>
              <a:rPr lang="en-US" altLang="ja-JP" b="1" dirty="0" smtClean="0"/>
              <a:t>1 </a:t>
            </a:r>
            <a:r>
              <a:rPr kumimoji="1" lang="en-US" altLang="ja-JP" b="1" dirty="0" err="1" smtClean="0"/>
              <a:t>μm</a:t>
            </a:r>
            <a:endParaRPr kumimoji="1" lang="ja-JP" altLang="en-US" b="1" dirty="0"/>
          </a:p>
        </p:txBody>
      </p:sp>
      <p:sp>
        <p:nvSpPr>
          <p:cNvPr id="199" name="右矢印 198"/>
          <p:cNvSpPr/>
          <p:nvPr/>
        </p:nvSpPr>
        <p:spPr>
          <a:xfrm rot="2436963">
            <a:off x="544843" y="2011251"/>
            <a:ext cx="1609316" cy="3189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00" name="右矢印 199"/>
          <p:cNvSpPr/>
          <p:nvPr/>
        </p:nvSpPr>
        <p:spPr>
          <a:xfrm rot="1911784">
            <a:off x="1975958" y="2766334"/>
            <a:ext cx="657448" cy="318998"/>
          </a:xfrm>
          <a:prstGeom prst="right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01" name="右矢印 200"/>
          <p:cNvSpPr/>
          <p:nvPr/>
        </p:nvSpPr>
        <p:spPr>
          <a:xfrm>
            <a:off x="4216464" y="2438039"/>
            <a:ext cx="1181036" cy="84153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000" b="1" dirty="0">
                <a:solidFill>
                  <a:schemeClr val="tx1"/>
                </a:solidFill>
              </a:rPr>
              <a:t>現像</a:t>
            </a:r>
            <a:endParaRPr kumimoji="1" lang="ja-JP" altLang="en-US" sz="2000" b="1" dirty="0">
              <a:solidFill>
                <a:schemeClr val="tx1"/>
              </a:solidFill>
            </a:endParaRPr>
          </a:p>
        </p:txBody>
      </p:sp>
      <p:sp>
        <p:nvSpPr>
          <p:cNvPr id="209" name="円/楕円 208"/>
          <p:cNvSpPr/>
          <p:nvPr/>
        </p:nvSpPr>
        <p:spPr>
          <a:xfrm>
            <a:off x="7111481" y="2977991"/>
            <a:ext cx="108000" cy="108000"/>
          </a:xfrm>
          <a:prstGeom prst="ellipse">
            <a:avLst/>
          </a:prstGeom>
          <a:gradFill flip="none" rotWithShape="1">
            <a:gsLst>
              <a:gs pos="0">
                <a:schemeClr val="tx1"/>
              </a:gs>
              <a:gs pos="50000">
                <a:schemeClr val="tx1"/>
              </a:gs>
              <a:gs pos="100000">
                <a:schemeClr val="tx1">
                  <a:lumMod val="75000"/>
                  <a:lumOff val="25000"/>
                </a:scheme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2" name="円/楕円 231"/>
          <p:cNvSpPr/>
          <p:nvPr/>
        </p:nvSpPr>
        <p:spPr>
          <a:xfrm>
            <a:off x="6744751" y="2766473"/>
            <a:ext cx="108000" cy="108000"/>
          </a:xfrm>
          <a:prstGeom prst="ellipse">
            <a:avLst/>
          </a:prstGeom>
          <a:gradFill flip="none" rotWithShape="1">
            <a:gsLst>
              <a:gs pos="0">
                <a:schemeClr val="tx1"/>
              </a:gs>
              <a:gs pos="50000">
                <a:schemeClr val="tx1"/>
              </a:gs>
              <a:gs pos="100000">
                <a:schemeClr val="tx1">
                  <a:lumMod val="75000"/>
                  <a:lumOff val="25000"/>
                </a:scheme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3" name="円/楕円 252"/>
          <p:cNvSpPr/>
          <p:nvPr/>
        </p:nvSpPr>
        <p:spPr>
          <a:xfrm>
            <a:off x="7239138" y="3105647"/>
            <a:ext cx="108000" cy="108000"/>
          </a:xfrm>
          <a:prstGeom prst="ellipse">
            <a:avLst/>
          </a:prstGeom>
          <a:gradFill flip="none" rotWithShape="1">
            <a:gsLst>
              <a:gs pos="0">
                <a:schemeClr val="tx1"/>
              </a:gs>
              <a:gs pos="50000">
                <a:schemeClr val="tx1"/>
              </a:gs>
              <a:gs pos="100000">
                <a:schemeClr val="tx1">
                  <a:lumMod val="75000"/>
                  <a:lumOff val="25000"/>
                </a:scheme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0" name="円/楕円 299"/>
          <p:cNvSpPr/>
          <p:nvPr/>
        </p:nvSpPr>
        <p:spPr>
          <a:xfrm>
            <a:off x="6952151" y="2922571"/>
            <a:ext cx="108000" cy="108000"/>
          </a:xfrm>
          <a:prstGeom prst="ellipse">
            <a:avLst/>
          </a:prstGeom>
          <a:gradFill flip="none" rotWithShape="1">
            <a:gsLst>
              <a:gs pos="0">
                <a:schemeClr val="tx1"/>
              </a:gs>
              <a:gs pos="50000">
                <a:schemeClr val="tx1"/>
              </a:gs>
              <a:gs pos="100000">
                <a:schemeClr val="tx1">
                  <a:lumMod val="75000"/>
                  <a:lumOff val="25000"/>
                </a:scheme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2" name="テキスト ボックス 201"/>
          <p:cNvSpPr txBox="1"/>
          <p:nvPr/>
        </p:nvSpPr>
        <p:spPr>
          <a:xfrm>
            <a:off x="879002" y="4842220"/>
            <a:ext cx="7409371" cy="1384995"/>
          </a:xfrm>
          <a:prstGeom prst="rect">
            <a:avLst/>
          </a:prstGeom>
          <a:noFill/>
        </p:spPr>
        <p:txBody>
          <a:bodyPr wrap="square" rtlCol="0">
            <a:spAutoFit/>
          </a:bodyPr>
          <a:lstStyle/>
          <a:p>
            <a:r>
              <a:rPr lang="ja-JP" altLang="en-US" sz="2400" b="1" dirty="0" smtClean="0"/>
              <a:t>センサーである臭化銀結晶を微粒子化・高密度に分散</a:t>
            </a:r>
            <a:endParaRPr lang="en-US" altLang="ja-JP" sz="2400" b="1" dirty="0" smtClean="0"/>
          </a:p>
          <a:p>
            <a:r>
              <a:rPr lang="ja-JP" altLang="en-US" sz="2000" b="1" dirty="0" smtClean="0"/>
              <a:t>結晶サイズ　</a:t>
            </a:r>
            <a:r>
              <a:rPr lang="en-US" altLang="ja-JP" sz="2000" b="1" dirty="0"/>
              <a:t> 40 nm </a:t>
            </a:r>
            <a:r>
              <a:rPr lang="en-US" altLang="ja-JP" sz="2000" b="1" dirty="0" smtClean="0"/>
              <a:t> </a:t>
            </a:r>
            <a:r>
              <a:rPr lang="ja-JP" altLang="en-US" sz="2000" b="1" dirty="0" smtClean="0"/>
              <a:t>密度　</a:t>
            </a:r>
            <a:r>
              <a:rPr lang="en-US" altLang="ja-JP" sz="2000" b="1" dirty="0" smtClean="0"/>
              <a:t>11 counts/</a:t>
            </a:r>
            <a:r>
              <a:rPr lang="en-US" altLang="ja-JP" sz="2000" b="1" dirty="0" err="1" smtClean="0"/>
              <a:t>μm</a:t>
            </a:r>
            <a:endParaRPr lang="en-US" altLang="ja-JP" sz="2000" b="1" dirty="0" smtClean="0"/>
          </a:p>
          <a:p>
            <a:endParaRPr lang="en-US" altLang="ja-JP" sz="2000" b="1" dirty="0" smtClean="0"/>
          </a:p>
          <a:p>
            <a:r>
              <a:rPr kumimoji="1" lang="en-US" altLang="ja-JP" sz="2000" b="1" dirty="0" smtClean="0"/>
              <a:t> </a:t>
            </a:r>
            <a:endParaRPr kumimoji="1" lang="ja-JP" altLang="en-US" sz="2000" b="1" dirty="0"/>
          </a:p>
        </p:txBody>
      </p:sp>
      <p:sp>
        <p:nvSpPr>
          <p:cNvPr id="204" name="円/楕円 203"/>
          <p:cNvSpPr/>
          <p:nvPr/>
        </p:nvSpPr>
        <p:spPr>
          <a:xfrm>
            <a:off x="1169841" y="3206003"/>
            <a:ext cx="108000" cy="1080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ln>
            <a:noFill/>
          </a:ln>
          <a:scene3d>
            <a:camera prst="orthographicFront"/>
            <a:lightRig rig="threePt" dir="t"/>
          </a:scene3d>
          <a:sp3d>
            <a:bevelT w="180000" h="180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3" name="テキスト ボックス 202"/>
          <p:cNvSpPr txBox="1"/>
          <p:nvPr/>
        </p:nvSpPr>
        <p:spPr>
          <a:xfrm>
            <a:off x="6016630" y="3394132"/>
            <a:ext cx="2175596" cy="461665"/>
          </a:xfrm>
          <a:prstGeom prst="rect">
            <a:avLst/>
          </a:prstGeom>
          <a:noFill/>
        </p:spPr>
        <p:txBody>
          <a:bodyPr wrap="none" rtlCol="0">
            <a:spAutoFit/>
          </a:bodyPr>
          <a:lstStyle/>
          <a:p>
            <a:r>
              <a:rPr lang="ja-JP" altLang="en-US" sz="2400" b="1" dirty="0" smtClean="0"/>
              <a:t>飛跡として検出</a:t>
            </a:r>
            <a:endParaRPr kumimoji="1" lang="ja-JP" altLang="en-US" sz="2400" b="1" dirty="0"/>
          </a:p>
        </p:txBody>
      </p:sp>
      <p:sp>
        <p:nvSpPr>
          <p:cNvPr id="3" name="テキスト ボックス 2"/>
          <p:cNvSpPr txBox="1"/>
          <p:nvPr/>
        </p:nvSpPr>
        <p:spPr>
          <a:xfrm>
            <a:off x="100744" y="6141027"/>
            <a:ext cx="9076267" cy="400110"/>
          </a:xfrm>
          <a:prstGeom prst="rect">
            <a:avLst/>
          </a:prstGeom>
          <a:noFill/>
        </p:spPr>
        <p:txBody>
          <a:bodyPr wrap="none" rtlCol="0">
            <a:spAutoFit/>
          </a:bodyPr>
          <a:lstStyle/>
          <a:p>
            <a:r>
              <a:rPr lang="ja-JP" altLang="en-US" sz="2000" b="1" dirty="0" smtClean="0">
                <a:solidFill>
                  <a:srgbClr val="FF0000"/>
                </a:solidFill>
              </a:rPr>
              <a:t>結晶構造から決まる検出器の飛跡検出閾値 </a:t>
            </a:r>
            <a:r>
              <a:rPr lang="en-US" altLang="ja-JP" sz="2000" b="1" dirty="0" smtClean="0">
                <a:solidFill>
                  <a:srgbClr val="FF0000"/>
                </a:solidFill>
              </a:rPr>
              <a:t>50 nm (</a:t>
            </a:r>
            <a:r>
              <a:rPr lang="ja-JP" altLang="en-US" sz="2000" b="1" dirty="0" smtClean="0">
                <a:solidFill>
                  <a:srgbClr val="FF0000"/>
                </a:solidFill>
              </a:rPr>
              <a:t>炭素の反跳エネルギー</a:t>
            </a:r>
            <a:r>
              <a:rPr lang="en-US" altLang="ja-JP" sz="2000" b="1" dirty="0" smtClean="0">
                <a:solidFill>
                  <a:srgbClr val="FF0000"/>
                </a:solidFill>
              </a:rPr>
              <a:t>30 </a:t>
            </a:r>
            <a:r>
              <a:rPr lang="en-US" altLang="ja-JP" sz="2000" b="1" dirty="0" err="1" smtClean="0">
                <a:solidFill>
                  <a:srgbClr val="FF0000"/>
                </a:solidFill>
              </a:rPr>
              <a:t>keV</a:t>
            </a:r>
            <a:r>
              <a:rPr lang="en-US" altLang="ja-JP" sz="2000" b="1" dirty="0" smtClean="0">
                <a:solidFill>
                  <a:srgbClr val="FF0000"/>
                </a:solidFill>
              </a:rPr>
              <a:t>)</a:t>
            </a:r>
            <a:endParaRPr kumimoji="1" lang="ja-JP" altLang="en-US" sz="2000" b="1" dirty="0">
              <a:solidFill>
                <a:srgbClr val="FF0000"/>
              </a:solidFill>
            </a:endParaRPr>
          </a:p>
        </p:txBody>
      </p:sp>
    </p:spTree>
    <p:extLst>
      <p:ext uri="{BB962C8B-B14F-4D97-AF65-F5344CB8AC3E}">
        <p14:creationId xmlns:p14="http://schemas.microsoft.com/office/powerpoint/2010/main" val="183945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solidFill>
                  <a:schemeClr val="bg1"/>
                </a:solidFill>
              </a:rPr>
              <a:t>低速炭素イオンの飛跡</a:t>
            </a:r>
            <a:endParaRPr kumimoji="1" lang="ja-JP" altLang="en-US" dirty="0">
              <a:solidFill>
                <a:schemeClr val="bg1"/>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548" y="1159157"/>
            <a:ext cx="2970003" cy="2232000"/>
          </a:xfrm>
          <a:prstGeom prst="rect">
            <a:avLst/>
          </a:prstGeom>
        </p:spPr>
      </p:pic>
      <p:sp>
        <p:nvSpPr>
          <p:cNvPr id="5" name="テキスト ボックス 4"/>
          <p:cNvSpPr txBox="1"/>
          <p:nvPr/>
        </p:nvSpPr>
        <p:spPr>
          <a:xfrm>
            <a:off x="512575" y="741218"/>
            <a:ext cx="7627409" cy="369332"/>
          </a:xfrm>
          <a:prstGeom prst="rect">
            <a:avLst/>
          </a:prstGeom>
          <a:noFill/>
        </p:spPr>
        <p:txBody>
          <a:bodyPr wrap="none" rtlCol="0">
            <a:spAutoFit/>
          </a:bodyPr>
          <a:lstStyle/>
          <a:p>
            <a:r>
              <a:rPr lang="ja-JP" altLang="en-US" dirty="0" smtClean="0">
                <a:solidFill>
                  <a:prstClr val="white"/>
                </a:solidFill>
              </a:rPr>
              <a:t>名古屋大学先端研究所イオン注入装置で反跳原子核事象に似た飛跡を生成</a:t>
            </a:r>
            <a:endParaRPr lang="ja-JP" altLang="en-US" dirty="0">
              <a:solidFill>
                <a:prstClr val="white"/>
              </a:solidFill>
            </a:endParaRPr>
          </a:p>
        </p:txBody>
      </p:sp>
      <p:sp>
        <p:nvSpPr>
          <p:cNvPr id="6" name="テキスト ボックス 5"/>
          <p:cNvSpPr txBox="1"/>
          <p:nvPr/>
        </p:nvSpPr>
        <p:spPr>
          <a:xfrm>
            <a:off x="5535153" y="1363327"/>
            <a:ext cx="2565126" cy="1323439"/>
          </a:xfrm>
          <a:prstGeom prst="rect">
            <a:avLst/>
          </a:prstGeom>
          <a:noFill/>
          <a:ln>
            <a:solidFill>
              <a:srgbClr val="00B0F0"/>
            </a:solidFill>
          </a:ln>
        </p:spPr>
        <p:txBody>
          <a:bodyPr wrap="none" rtlCol="0">
            <a:spAutoFit/>
          </a:bodyPr>
          <a:lstStyle/>
          <a:p>
            <a:r>
              <a:rPr lang="ja-JP" altLang="en-US" sz="1600" b="1" dirty="0" smtClean="0">
                <a:solidFill>
                  <a:prstClr val="white"/>
                </a:solidFill>
              </a:rPr>
              <a:t>ガス　</a:t>
            </a:r>
            <a:r>
              <a:rPr lang="en-US" altLang="ja-JP" sz="1600" b="1" dirty="0" smtClean="0">
                <a:solidFill>
                  <a:prstClr val="white"/>
                </a:solidFill>
              </a:rPr>
              <a:t>CO</a:t>
            </a:r>
            <a:r>
              <a:rPr lang="en-US" altLang="ja-JP" sz="1600" b="1" baseline="-25000" dirty="0" smtClean="0">
                <a:solidFill>
                  <a:prstClr val="white"/>
                </a:solidFill>
              </a:rPr>
              <a:t>2</a:t>
            </a:r>
            <a:r>
              <a:rPr lang="en-US" altLang="ja-JP" sz="1600" b="1" dirty="0" smtClean="0">
                <a:solidFill>
                  <a:prstClr val="white"/>
                </a:solidFill>
              </a:rPr>
              <a:t>/</a:t>
            </a:r>
            <a:r>
              <a:rPr lang="en-US" altLang="ja-JP" sz="1600" b="1" dirty="0" err="1" smtClean="0">
                <a:solidFill>
                  <a:prstClr val="white"/>
                </a:solidFill>
              </a:rPr>
              <a:t>Ar</a:t>
            </a:r>
            <a:r>
              <a:rPr lang="ja-JP" altLang="en-US" sz="1600" b="1" dirty="0" smtClean="0">
                <a:solidFill>
                  <a:prstClr val="white"/>
                </a:solidFill>
              </a:rPr>
              <a:t>→</a:t>
            </a:r>
            <a:r>
              <a:rPr lang="en-US" altLang="ja-JP" sz="1600" b="1" dirty="0" smtClean="0">
                <a:solidFill>
                  <a:prstClr val="white"/>
                </a:solidFill>
              </a:rPr>
              <a:t>Carbon </a:t>
            </a:r>
          </a:p>
          <a:p>
            <a:r>
              <a:rPr lang="ja-JP" altLang="en-US" sz="1600" b="1" dirty="0" smtClean="0">
                <a:solidFill>
                  <a:prstClr val="white"/>
                </a:solidFill>
              </a:rPr>
              <a:t>加速電圧　</a:t>
            </a:r>
            <a:r>
              <a:rPr lang="en-US" altLang="ja-JP" sz="1600" b="1" dirty="0" smtClean="0">
                <a:solidFill>
                  <a:prstClr val="white"/>
                </a:solidFill>
              </a:rPr>
              <a:t>30~200 kV</a:t>
            </a:r>
            <a:r>
              <a:rPr lang="ja-JP" altLang="en-US" sz="1600" b="1" dirty="0">
                <a:solidFill>
                  <a:prstClr val="white"/>
                </a:solidFill>
              </a:rPr>
              <a:t>　</a:t>
            </a:r>
            <a:endParaRPr lang="en-US" altLang="ja-JP" sz="1600" b="1" dirty="0" smtClean="0">
              <a:solidFill>
                <a:prstClr val="white"/>
              </a:solidFill>
            </a:endParaRPr>
          </a:p>
          <a:p>
            <a:r>
              <a:rPr lang="ja-JP" altLang="en-US" sz="1600" b="1" dirty="0" smtClean="0">
                <a:solidFill>
                  <a:prstClr val="white"/>
                </a:solidFill>
              </a:rPr>
              <a:t>ドーズ量      　</a:t>
            </a:r>
            <a:r>
              <a:rPr lang="en-US" altLang="ja-JP" sz="1600" b="1" dirty="0" smtClean="0">
                <a:solidFill>
                  <a:prstClr val="white"/>
                </a:solidFill>
              </a:rPr>
              <a:t>2×10</a:t>
            </a:r>
            <a:r>
              <a:rPr lang="en-US" altLang="ja-JP" sz="1600" b="1" baseline="30000" dirty="0" smtClean="0">
                <a:solidFill>
                  <a:prstClr val="white"/>
                </a:solidFill>
              </a:rPr>
              <a:t>7</a:t>
            </a:r>
            <a:r>
              <a:rPr lang="en-US" altLang="ja-JP" sz="1600" b="1" dirty="0" smtClean="0">
                <a:solidFill>
                  <a:prstClr val="white"/>
                </a:solidFill>
              </a:rPr>
              <a:t> /cm2</a:t>
            </a:r>
          </a:p>
          <a:p>
            <a:r>
              <a:rPr lang="ja-JP" altLang="en-US" sz="1600" b="1" dirty="0" smtClean="0">
                <a:solidFill>
                  <a:prstClr val="white"/>
                </a:solidFill>
              </a:rPr>
              <a:t>照射時間        </a:t>
            </a:r>
            <a:r>
              <a:rPr lang="en-US" altLang="ja-JP" sz="1600" b="1" dirty="0" smtClean="0">
                <a:solidFill>
                  <a:prstClr val="white"/>
                </a:solidFill>
              </a:rPr>
              <a:t>0.2 sec</a:t>
            </a:r>
          </a:p>
          <a:p>
            <a:r>
              <a:rPr lang="ja-JP" altLang="en-US" sz="1600" b="1" dirty="0">
                <a:solidFill>
                  <a:prstClr val="white"/>
                </a:solidFill>
              </a:rPr>
              <a:t>ビーム</a:t>
            </a:r>
            <a:r>
              <a:rPr lang="ja-JP" altLang="en-US" sz="1600" b="1" dirty="0" smtClean="0">
                <a:solidFill>
                  <a:prstClr val="white"/>
                </a:solidFill>
              </a:rPr>
              <a:t>電流　　</a:t>
            </a:r>
            <a:r>
              <a:rPr lang="en-US" altLang="ja-JP" sz="1600" b="1" dirty="0" smtClean="0">
                <a:solidFill>
                  <a:prstClr val="white"/>
                </a:solidFill>
              </a:rPr>
              <a:t>3.8 </a:t>
            </a:r>
            <a:r>
              <a:rPr lang="en-US" altLang="ja-JP" sz="1600" b="1" dirty="0" err="1" smtClean="0">
                <a:solidFill>
                  <a:prstClr val="white"/>
                </a:solidFill>
              </a:rPr>
              <a:t>nA</a:t>
            </a:r>
            <a:r>
              <a:rPr lang="ja-JP" altLang="en-US" sz="1600" b="1" dirty="0" smtClean="0">
                <a:solidFill>
                  <a:prstClr val="white"/>
                </a:solidFill>
              </a:rPr>
              <a:t>　　　　</a:t>
            </a:r>
            <a:endParaRPr lang="en-US" altLang="ja-JP" sz="1600" b="1" dirty="0" smtClean="0">
              <a:solidFill>
                <a:prstClr val="white"/>
              </a:solidFill>
            </a:endParaRPr>
          </a:p>
        </p:txBody>
      </p:sp>
      <p:grpSp>
        <p:nvGrpSpPr>
          <p:cNvPr id="14" name="グループ化 33"/>
          <p:cNvGrpSpPr>
            <a:grpSpLocks noChangeAspect="1"/>
          </p:cNvGrpSpPr>
          <p:nvPr/>
        </p:nvGrpSpPr>
        <p:grpSpPr>
          <a:xfrm flipH="1">
            <a:off x="4437290" y="1137816"/>
            <a:ext cx="720000" cy="2244760"/>
            <a:chOff x="5199290" y="1772816"/>
            <a:chExt cx="1247203" cy="3888432"/>
          </a:xfrm>
        </p:grpSpPr>
        <p:sp>
          <p:nvSpPr>
            <p:cNvPr id="15" name="直方体 14"/>
            <p:cNvSpPr/>
            <p:nvPr/>
          </p:nvSpPr>
          <p:spPr>
            <a:xfrm>
              <a:off x="5199290" y="1772816"/>
              <a:ext cx="720080" cy="3888432"/>
            </a:xfrm>
            <a:prstGeom prst="cube">
              <a:avLst>
                <a:gd name="adj" fmla="val 9190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16" name="平行四辺形 15"/>
            <p:cNvSpPr/>
            <p:nvPr/>
          </p:nvSpPr>
          <p:spPr>
            <a:xfrm rot="1800000">
              <a:off x="5433729" y="3260169"/>
              <a:ext cx="1012764" cy="781050"/>
            </a:xfrm>
            <a:prstGeom prst="parallelogram">
              <a:avLst>
                <a:gd name="adj" fmla="val 25676"/>
              </a:avLst>
            </a:prstGeom>
          </p:spPr>
          <p:style>
            <a:lnRef idx="1">
              <a:schemeClr val="dk1"/>
            </a:lnRef>
            <a:fillRef idx="2">
              <a:schemeClr val="dk1"/>
            </a:fillRef>
            <a:effectRef idx="1">
              <a:schemeClr val="dk1"/>
            </a:effectRef>
            <a:fontRef idx="minor">
              <a:schemeClr val="dk1"/>
            </a:fontRef>
          </p:style>
          <p:txBody>
            <a:bodyPr vert="vert270" wrap="none" rtlCol="0" anchor="ctr"/>
            <a:lstStyle/>
            <a:p>
              <a:pPr algn="ctr"/>
              <a:endParaRPr lang="ja-JP" altLang="en-US" sz="1600" dirty="0">
                <a:solidFill>
                  <a:prstClr val="black"/>
                </a:solidFill>
              </a:endParaRPr>
            </a:p>
          </p:txBody>
        </p:sp>
        <p:sp>
          <p:nvSpPr>
            <p:cNvPr id="17" name="直角三角形 16"/>
            <p:cNvSpPr/>
            <p:nvPr/>
          </p:nvSpPr>
          <p:spPr>
            <a:xfrm>
              <a:off x="5292080" y="3717032"/>
              <a:ext cx="720080" cy="423576"/>
            </a:xfrm>
            <a:prstGeom prst="r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dirty="0">
                <a:solidFill>
                  <a:prstClr val="black"/>
                </a:solidFill>
              </a:endParaRPr>
            </a:p>
          </p:txBody>
        </p:sp>
        <p:sp>
          <p:nvSpPr>
            <p:cNvPr id="18" name="平行四辺形 17"/>
            <p:cNvSpPr/>
            <p:nvPr/>
          </p:nvSpPr>
          <p:spPr>
            <a:xfrm rot="1800000">
              <a:off x="5539996" y="3282666"/>
              <a:ext cx="799487" cy="713328"/>
            </a:xfrm>
            <a:prstGeom prst="parallelogram">
              <a:avLst>
                <a:gd name="adj" fmla="val 23491"/>
              </a:avLst>
            </a:prstGeom>
            <a:solidFill>
              <a:srgbClr val="FFFF00"/>
            </a:solidFill>
          </p:spPr>
          <p:style>
            <a:lnRef idx="1">
              <a:schemeClr val="accent6"/>
            </a:lnRef>
            <a:fillRef idx="2">
              <a:schemeClr val="accent6"/>
            </a:fillRef>
            <a:effectRef idx="1">
              <a:schemeClr val="accent6"/>
            </a:effectRef>
            <a:fontRef idx="minor">
              <a:schemeClr val="dk1"/>
            </a:fontRef>
          </p:style>
          <p:txBody>
            <a:bodyPr vert="vert270" wrap="none" rtlCol="0" anchor="ctr"/>
            <a:lstStyle/>
            <a:p>
              <a:pPr algn="ctr"/>
              <a:endParaRPr lang="ja-JP" altLang="en-US" sz="1600" dirty="0">
                <a:solidFill>
                  <a:prstClr val="black"/>
                </a:solidFill>
              </a:endParaRPr>
            </a:p>
          </p:txBody>
        </p:sp>
      </p:grpSp>
      <p:sp>
        <p:nvSpPr>
          <p:cNvPr id="3" name="右矢印 2"/>
          <p:cNvSpPr/>
          <p:nvPr/>
        </p:nvSpPr>
        <p:spPr>
          <a:xfrm>
            <a:off x="3626055" y="1921640"/>
            <a:ext cx="700028" cy="455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テキスト ボックス 26"/>
          <p:cNvSpPr txBox="1"/>
          <p:nvPr/>
        </p:nvSpPr>
        <p:spPr>
          <a:xfrm>
            <a:off x="340548" y="6085490"/>
            <a:ext cx="4899098" cy="369332"/>
          </a:xfrm>
          <a:prstGeom prst="rect">
            <a:avLst/>
          </a:prstGeom>
          <a:noFill/>
          <a:ln>
            <a:solidFill>
              <a:schemeClr val="accent6"/>
            </a:solidFill>
          </a:ln>
        </p:spPr>
        <p:txBody>
          <a:bodyPr wrap="none" rtlCol="0">
            <a:spAutoFit/>
          </a:bodyPr>
          <a:lstStyle/>
          <a:p>
            <a:r>
              <a:rPr lang="ja-JP" altLang="en-US" dirty="0" smtClean="0">
                <a:solidFill>
                  <a:prstClr val="white"/>
                </a:solidFill>
              </a:rPr>
              <a:t>光学像の形状異方性から到来方向と飛程を検出</a:t>
            </a:r>
            <a:endParaRPr lang="ja-JP" altLang="en-US" dirty="0">
              <a:solidFill>
                <a:prstClr val="white"/>
              </a:solidFill>
            </a:endParaRPr>
          </a:p>
        </p:txBody>
      </p:sp>
      <p:sp>
        <p:nvSpPr>
          <p:cNvPr id="32" name="テキスト ボックス 31"/>
          <p:cNvSpPr txBox="1"/>
          <p:nvPr/>
        </p:nvSpPr>
        <p:spPr>
          <a:xfrm>
            <a:off x="685257" y="4088603"/>
            <a:ext cx="4177747" cy="369332"/>
          </a:xfrm>
          <a:prstGeom prst="rect">
            <a:avLst/>
          </a:prstGeom>
          <a:noFill/>
          <a:ln>
            <a:solidFill>
              <a:schemeClr val="accent4"/>
            </a:solidFill>
          </a:ln>
        </p:spPr>
        <p:txBody>
          <a:bodyPr wrap="none" rtlCol="0">
            <a:spAutoFit/>
          </a:bodyPr>
          <a:lstStyle/>
          <a:p>
            <a:r>
              <a:rPr lang="en-US" altLang="ja-JP" b="1" i="1" dirty="0" smtClean="0">
                <a:solidFill>
                  <a:prstClr val="white"/>
                </a:solidFill>
              </a:rPr>
              <a:t>d </a:t>
            </a:r>
            <a:r>
              <a:rPr lang="en-US" altLang="ja-JP" b="1" dirty="0">
                <a:solidFill>
                  <a:prstClr val="white"/>
                </a:solidFill>
              </a:rPr>
              <a:t>= 0.61</a:t>
            </a:r>
            <a:r>
              <a:rPr lang="ja-JP" altLang="en-US" b="1" dirty="0">
                <a:solidFill>
                  <a:prstClr val="white"/>
                </a:solidFill>
              </a:rPr>
              <a:t>（</a:t>
            </a:r>
            <a:r>
              <a:rPr lang="en-US" altLang="ja-JP" b="1" i="1" dirty="0">
                <a:solidFill>
                  <a:prstClr val="white"/>
                </a:solidFill>
                <a:latin typeface="Century Schoolbook" panose="02040604050505020304" pitchFamily="18" charset="0"/>
              </a:rPr>
              <a:t>λ </a:t>
            </a:r>
            <a:r>
              <a:rPr lang="en-US" altLang="ja-JP" b="1" dirty="0">
                <a:solidFill>
                  <a:prstClr val="white"/>
                </a:solidFill>
              </a:rPr>
              <a:t>/</a:t>
            </a:r>
            <a:r>
              <a:rPr lang="en-US" altLang="ja-JP" b="1" i="1" dirty="0">
                <a:solidFill>
                  <a:prstClr val="white"/>
                </a:solidFill>
              </a:rPr>
              <a:t>NA</a:t>
            </a:r>
            <a:r>
              <a:rPr lang="ja-JP" altLang="en-US" b="1" dirty="0">
                <a:solidFill>
                  <a:prstClr val="white"/>
                </a:solidFill>
              </a:rPr>
              <a:t>） </a:t>
            </a:r>
            <a:r>
              <a:rPr lang="ja-JP" altLang="en-US" b="1" dirty="0" smtClean="0">
                <a:solidFill>
                  <a:prstClr val="white"/>
                </a:solidFill>
              </a:rPr>
              <a:t>～</a:t>
            </a:r>
            <a:r>
              <a:rPr lang="en-US" altLang="ja-JP" b="1" dirty="0" smtClean="0">
                <a:solidFill>
                  <a:prstClr val="white"/>
                </a:solidFill>
              </a:rPr>
              <a:t>200 nm (</a:t>
            </a:r>
            <a:r>
              <a:rPr lang="ja-JP" altLang="en-US" b="1" dirty="0" smtClean="0">
                <a:solidFill>
                  <a:prstClr val="white"/>
                </a:solidFill>
              </a:rPr>
              <a:t>光学分解能</a:t>
            </a:r>
            <a:r>
              <a:rPr lang="en-US" altLang="ja-JP" b="1" dirty="0" smtClean="0">
                <a:solidFill>
                  <a:prstClr val="white"/>
                </a:solidFill>
              </a:rPr>
              <a:t>)</a:t>
            </a:r>
            <a:endParaRPr lang="en-US" altLang="ja-JP" dirty="0" smtClean="0">
              <a:solidFill>
                <a:prstClr val="white"/>
              </a:solidFill>
            </a:endParaRPr>
          </a:p>
        </p:txBody>
      </p:sp>
      <p:sp>
        <p:nvSpPr>
          <p:cNvPr id="39" name="テキスト ボックス 38"/>
          <p:cNvSpPr txBox="1"/>
          <p:nvPr/>
        </p:nvSpPr>
        <p:spPr>
          <a:xfrm>
            <a:off x="5118042" y="3405966"/>
            <a:ext cx="4091505" cy="369332"/>
          </a:xfrm>
          <a:prstGeom prst="rect">
            <a:avLst/>
          </a:prstGeom>
          <a:noFill/>
        </p:spPr>
        <p:txBody>
          <a:bodyPr wrap="none" rtlCol="0">
            <a:spAutoFit/>
          </a:bodyPr>
          <a:lstStyle/>
          <a:p>
            <a:r>
              <a:rPr lang="en-US" altLang="ja-JP" dirty="0" smtClean="0">
                <a:solidFill>
                  <a:prstClr val="white"/>
                </a:solidFill>
              </a:rPr>
              <a:t>100 </a:t>
            </a:r>
            <a:r>
              <a:rPr lang="en-US" altLang="ja-JP" dirty="0" err="1" smtClean="0">
                <a:solidFill>
                  <a:prstClr val="white"/>
                </a:solidFill>
              </a:rPr>
              <a:t>keV</a:t>
            </a:r>
            <a:r>
              <a:rPr lang="en-US" altLang="ja-JP" dirty="0" smtClean="0">
                <a:solidFill>
                  <a:prstClr val="white"/>
                </a:solidFill>
              </a:rPr>
              <a:t> </a:t>
            </a:r>
            <a:r>
              <a:rPr lang="ja-JP" altLang="en-US" dirty="0" smtClean="0">
                <a:solidFill>
                  <a:prstClr val="white"/>
                </a:solidFill>
              </a:rPr>
              <a:t>光学顕微鏡　</a:t>
            </a:r>
            <a:r>
              <a:rPr lang="en-US" altLang="ja-JP" dirty="0" smtClean="0">
                <a:solidFill>
                  <a:prstClr val="white"/>
                </a:solidFill>
              </a:rPr>
              <a:t>λ~450nm N.A=1.45</a:t>
            </a:r>
          </a:p>
        </p:txBody>
      </p:sp>
      <p:sp>
        <p:nvSpPr>
          <p:cNvPr id="7" name="テキスト ボックス 6"/>
          <p:cNvSpPr txBox="1"/>
          <p:nvPr/>
        </p:nvSpPr>
        <p:spPr>
          <a:xfrm>
            <a:off x="3372055" y="1569027"/>
            <a:ext cx="1250663" cy="369332"/>
          </a:xfrm>
          <a:prstGeom prst="rect">
            <a:avLst/>
          </a:prstGeom>
          <a:noFill/>
        </p:spPr>
        <p:txBody>
          <a:bodyPr wrap="none" rtlCol="0">
            <a:spAutoFit/>
          </a:bodyPr>
          <a:lstStyle/>
          <a:p>
            <a:r>
              <a:rPr lang="ja-JP" altLang="en-US" dirty="0" smtClean="0">
                <a:solidFill>
                  <a:srgbClr val="5B9BD5"/>
                </a:solidFill>
              </a:rPr>
              <a:t>炭素イオン</a:t>
            </a:r>
            <a:endParaRPr lang="ja-JP" altLang="en-US" dirty="0">
              <a:solidFill>
                <a:srgbClr val="5B9BD5"/>
              </a:solidFill>
            </a:endParaRPr>
          </a:p>
        </p:txBody>
      </p:sp>
      <p:sp>
        <p:nvSpPr>
          <p:cNvPr id="23" name="テキスト ボックス 22"/>
          <p:cNvSpPr txBox="1"/>
          <p:nvPr/>
        </p:nvSpPr>
        <p:spPr>
          <a:xfrm>
            <a:off x="3746123" y="2483427"/>
            <a:ext cx="1346844" cy="369332"/>
          </a:xfrm>
          <a:prstGeom prst="rect">
            <a:avLst/>
          </a:prstGeom>
          <a:noFill/>
        </p:spPr>
        <p:txBody>
          <a:bodyPr wrap="none" rtlCol="0">
            <a:spAutoFit/>
          </a:bodyPr>
          <a:lstStyle/>
          <a:p>
            <a:r>
              <a:rPr lang="ja-JP" altLang="en-US" b="1" dirty="0" smtClean="0">
                <a:solidFill>
                  <a:srgbClr val="FFFF00"/>
                </a:solidFill>
              </a:rPr>
              <a:t>原子核乾板</a:t>
            </a:r>
            <a:endParaRPr lang="ja-JP" altLang="en-US" b="1" dirty="0">
              <a:solidFill>
                <a:srgbClr val="FFFF00"/>
              </a:solidFill>
            </a:endParaRPr>
          </a:p>
        </p:txBody>
      </p:sp>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940000" y="3808358"/>
            <a:ext cx="2880000" cy="2880000"/>
          </a:xfrm>
          <a:prstGeom prst="rect">
            <a:avLst/>
          </a:prstGeom>
          <a:ln>
            <a:solidFill>
              <a:schemeClr val="bg1"/>
            </a:solidFill>
          </a:ln>
        </p:spPr>
      </p:pic>
      <p:sp>
        <p:nvSpPr>
          <p:cNvPr id="31" name="テキスト ボックス 30"/>
          <p:cNvSpPr txBox="1"/>
          <p:nvPr/>
        </p:nvSpPr>
        <p:spPr>
          <a:xfrm>
            <a:off x="762652" y="4833911"/>
            <a:ext cx="4100803" cy="646331"/>
          </a:xfrm>
          <a:prstGeom prst="rect">
            <a:avLst/>
          </a:prstGeom>
          <a:noFill/>
        </p:spPr>
        <p:txBody>
          <a:bodyPr wrap="none" rtlCol="0">
            <a:spAutoFit/>
          </a:bodyPr>
          <a:lstStyle/>
          <a:p>
            <a:r>
              <a:rPr lang="ja-JP" altLang="en-US" dirty="0" smtClean="0">
                <a:solidFill>
                  <a:prstClr val="white"/>
                </a:solidFill>
              </a:rPr>
              <a:t>飛跡の長さが光学分解能程度になる</a:t>
            </a:r>
            <a:endParaRPr lang="en-US" altLang="ja-JP" dirty="0" smtClean="0">
              <a:solidFill>
                <a:prstClr val="white"/>
              </a:solidFill>
            </a:endParaRPr>
          </a:p>
          <a:p>
            <a:r>
              <a:rPr lang="ja-JP" altLang="en-US" dirty="0" smtClean="0">
                <a:solidFill>
                  <a:prstClr val="white"/>
                </a:solidFill>
              </a:rPr>
              <a:t>⇒全く新しい解析システムの開発が必要</a:t>
            </a:r>
            <a:endParaRPr lang="en-US" altLang="ja-JP" dirty="0" smtClean="0">
              <a:solidFill>
                <a:prstClr val="white"/>
              </a:solidFill>
            </a:endParaRPr>
          </a:p>
        </p:txBody>
      </p:sp>
      <p:cxnSp>
        <p:nvCxnSpPr>
          <p:cNvPr id="35" name="直線矢印コネクタ 34"/>
          <p:cNvCxnSpPr/>
          <p:nvPr/>
        </p:nvCxnSpPr>
        <p:spPr>
          <a:xfrm flipH="1">
            <a:off x="5236444" y="5642264"/>
            <a:ext cx="2027708" cy="721262"/>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6" name="Line 10"/>
          <p:cNvSpPr>
            <a:spLocks noChangeShapeType="1"/>
          </p:cNvSpPr>
          <p:nvPr/>
        </p:nvSpPr>
        <p:spPr bwMode="auto">
          <a:xfrm>
            <a:off x="5945640" y="6770396"/>
            <a:ext cx="2880000" cy="1587"/>
          </a:xfrm>
          <a:prstGeom prst="line">
            <a:avLst/>
          </a:prstGeom>
          <a:noFill/>
          <a:ln w="36000" cap="flat">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8" name="Text Box 11"/>
          <p:cNvSpPr txBox="1">
            <a:spLocks noChangeArrowheads="1"/>
          </p:cNvSpPr>
          <p:nvPr/>
        </p:nvSpPr>
        <p:spPr bwMode="auto">
          <a:xfrm>
            <a:off x="6619506" y="6415273"/>
            <a:ext cx="1350963"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404" rIns="0" bIns="0" anchor="ctr"/>
          <a:lstStyle>
            <a:lvl1pPr>
              <a:tabLst>
                <a:tab pos="723900" algn="l"/>
              </a:tabLst>
              <a:defRPr>
                <a:solidFill>
                  <a:srgbClr val="000000"/>
                </a:solidFill>
                <a:latin typeface="Arial" panose="020B0604020202020204" pitchFamily="34" charset="0"/>
                <a:ea typeface="ＭＳ Ｐゴシック" panose="020B0600070205080204" pitchFamily="50" charset="-128"/>
              </a:defRPr>
            </a:lvl1pPr>
            <a:lvl2pPr>
              <a:tabLst>
                <a:tab pos="723900" algn="l"/>
              </a:tabLst>
              <a:defRPr>
                <a:solidFill>
                  <a:srgbClr val="000000"/>
                </a:solidFill>
                <a:latin typeface="Arial" panose="020B0604020202020204" pitchFamily="34" charset="0"/>
                <a:ea typeface="ＭＳ Ｐゴシック" panose="020B0600070205080204" pitchFamily="50" charset="-128"/>
              </a:defRPr>
            </a:lvl2pPr>
            <a:lvl3pPr>
              <a:tabLst>
                <a:tab pos="723900" algn="l"/>
              </a:tabLst>
              <a:defRPr>
                <a:solidFill>
                  <a:srgbClr val="000000"/>
                </a:solidFill>
                <a:latin typeface="Arial" panose="020B0604020202020204" pitchFamily="34" charset="0"/>
                <a:ea typeface="ＭＳ Ｐゴシック" panose="020B0600070205080204" pitchFamily="50" charset="-128"/>
              </a:defRPr>
            </a:lvl3pPr>
            <a:lvl4pPr>
              <a:tabLst>
                <a:tab pos="723900" algn="l"/>
              </a:tabLst>
              <a:defRPr>
                <a:solidFill>
                  <a:srgbClr val="000000"/>
                </a:solidFill>
                <a:latin typeface="Arial" panose="020B0604020202020204" pitchFamily="34" charset="0"/>
                <a:ea typeface="ＭＳ Ｐゴシック" panose="020B0600070205080204" pitchFamily="50" charset="-128"/>
              </a:defRPr>
            </a:lvl4pPr>
            <a:lvl5pPr>
              <a:tabLst>
                <a:tab pos="723900" algn="l"/>
              </a:tabLst>
              <a:defRPr>
                <a:solidFill>
                  <a:srgbClr val="000000"/>
                </a:solidFill>
                <a:latin typeface="Arial" panose="020B0604020202020204" pitchFamily="34" charset="0"/>
                <a:ea typeface="ＭＳ Ｐゴシック" panose="020B0600070205080204" pitchFamily="50"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ＭＳ Ｐゴシック" panose="020B0600070205080204" pitchFamily="50"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ＭＳ Ｐゴシック" panose="020B0600070205080204" pitchFamily="50"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ＭＳ Ｐゴシック" panose="020B0600070205080204" pitchFamily="50"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ＭＳ Ｐゴシック" panose="020B0600070205080204" pitchFamily="50" charset="-128"/>
              </a:defRPr>
            </a:lvl9pPr>
          </a:lstStyle>
          <a:p>
            <a:pPr algn="ctr"/>
            <a:r>
              <a:rPr lang="en-US" altLang="ja-JP" sz="2000" b="1" dirty="0" smtClean="0">
                <a:solidFill>
                  <a:srgbClr val="FFFF00"/>
                </a:solidFill>
              </a:rPr>
              <a:t>11µm</a:t>
            </a:r>
            <a:endParaRPr lang="en-US" altLang="ja-JP" sz="2000" b="1" dirty="0">
              <a:solidFill>
                <a:srgbClr val="FFFF00"/>
              </a:solidFill>
            </a:endParaRPr>
          </a:p>
        </p:txBody>
      </p:sp>
    </p:spTree>
    <p:extLst>
      <p:ext uri="{BB962C8B-B14F-4D97-AF65-F5344CB8AC3E}">
        <p14:creationId xmlns:p14="http://schemas.microsoft.com/office/powerpoint/2010/main" val="986374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青緑">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1424</TotalTime>
  <Words>1232</Words>
  <Application>Microsoft Office PowerPoint</Application>
  <PresentationFormat>画面に合わせる (4:3)</PresentationFormat>
  <Paragraphs>255</Paragraphs>
  <Slides>23</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4</vt:i4>
      </vt:variant>
      <vt:variant>
        <vt:lpstr>スライド タイトル</vt:lpstr>
      </vt:variant>
      <vt:variant>
        <vt:i4>23</vt:i4>
      </vt:variant>
    </vt:vector>
  </HeadingPairs>
  <TitlesOfParts>
    <vt:vector size="35" baseType="lpstr">
      <vt:lpstr>Century Schoolbook</vt:lpstr>
      <vt:lpstr>ＭＳ Ｐゴシック</vt:lpstr>
      <vt:lpstr>Arial</vt:lpstr>
      <vt:lpstr>Calibri</vt:lpstr>
      <vt:lpstr>Calibri Light</vt:lpstr>
      <vt:lpstr>Century</vt:lpstr>
      <vt:lpstr>Symbol</vt:lpstr>
      <vt:lpstr>Times New Roman</vt:lpstr>
      <vt:lpstr>Office テーマ</vt:lpstr>
      <vt:lpstr>1_Office テーマ</vt:lpstr>
      <vt:lpstr>5_Office テーマ</vt:lpstr>
      <vt:lpstr>3_Office テーマ</vt:lpstr>
      <vt:lpstr>原子核乾板を用いた 暗黒物質方向探索実験</vt:lpstr>
      <vt:lpstr>原子核乾板による飛跡検出</vt:lpstr>
      <vt:lpstr>世界の直接探索実験</vt:lpstr>
      <vt:lpstr>原子核乾板の特長</vt:lpstr>
      <vt:lpstr>原子核乾板の飛跡検出原理</vt:lpstr>
      <vt:lpstr>原子核乾板の飛跡検出原理</vt:lpstr>
      <vt:lpstr>WIMPs探索に向けた検出器の開発</vt:lpstr>
      <vt:lpstr>WIMPs探索に向けた検出器の開発</vt:lpstr>
      <vt:lpstr>低速炭素イオンの飛跡</vt:lpstr>
      <vt:lpstr>解析アルゴリズムの開発</vt:lpstr>
      <vt:lpstr>WIMPsの探索領域</vt:lpstr>
      <vt:lpstr>Back Ground事象の識別</vt:lpstr>
      <vt:lpstr>実験感度の向上</vt:lpstr>
      <vt:lpstr>銀ナノ粒子の光学応答</vt:lpstr>
      <vt:lpstr>100keV 炭素イオンのカラーカメラ画像</vt:lpstr>
      <vt:lpstr>光学顕微鏡画像　</vt:lpstr>
      <vt:lpstr>反射光の偏光解析</vt:lpstr>
      <vt:lpstr>反射光の偏光解析</vt:lpstr>
      <vt:lpstr>楕円率の低い炭素事象の光学像</vt:lpstr>
      <vt:lpstr>偏光解析結果</vt:lpstr>
      <vt:lpstr>偏光解析結果</vt:lpstr>
      <vt:lpstr>原子核乾板を用いた暗黒物質探索</vt:lpstr>
      <vt:lpstr>まとめ</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梅本篤宏</dc:creator>
  <cp:lastModifiedBy>icepp</cp:lastModifiedBy>
  <cp:revision>85</cp:revision>
  <cp:lastPrinted>2016-02-27T02:06:33Z</cp:lastPrinted>
  <dcterms:created xsi:type="dcterms:W3CDTF">2016-02-11T05:57:43Z</dcterms:created>
  <dcterms:modified xsi:type="dcterms:W3CDTF">2016-03-02T03:23:08Z</dcterms:modified>
</cp:coreProperties>
</file>