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8" r:id="rId9"/>
    <p:sldId id="269" r:id="rId10"/>
    <p:sldId id="272" r:id="rId11"/>
    <p:sldId id="264" r:id="rId12"/>
    <p:sldId id="265" r:id="rId13"/>
    <p:sldId id="278" r:id="rId14"/>
    <p:sldId id="266" r:id="rId15"/>
    <p:sldId id="273" r:id="rId16"/>
    <p:sldId id="274" r:id="rId17"/>
    <p:sldId id="275" r:id="rId18"/>
    <p:sldId id="267" r:id="rId19"/>
    <p:sldId id="276" r:id="rId20"/>
    <p:sldId id="289" r:id="rId21"/>
    <p:sldId id="290" r:id="rId22"/>
    <p:sldId id="291" r:id="rId23"/>
    <p:sldId id="292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D673-93E9-472B-BAFC-948F3FBCFFAD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C8636-2608-416D-846B-778CA2D3C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5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C8636-2608-416D-846B-778CA2D3CF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F3-21FF-49CF-91A5-2E767CEE19FA}" type="datetime1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5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3E0A-44C1-408A-BB85-20ED6D9C8995}" type="datetime1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7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CD82-3D6B-499D-B5AB-33CB78BF1694}" type="datetime1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2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12BE-B6D0-4639-A9F5-E6BB28144239}" type="datetime1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3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D3D0-D397-4615-A628-297FA811FF66}" type="datetime1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4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58AF-5BC7-4552-9D40-09696A65FF0D}" type="datetime1">
              <a:rPr lang="en-GB" smtClean="0"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E8E7-05AA-48F9-B4F3-249E5213074C}" type="datetime1">
              <a:rPr lang="en-GB" smtClean="0"/>
              <a:t>01/03/2016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27ED-B2C1-497D-B517-C8ABF7C13065}" type="datetime1">
              <a:rPr lang="en-GB" smtClean="0"/>
              <a:t>01/03/2016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2CD4-48AD-4D11-B9EF-E6B3499053A0}" type="datetime1">
              <a:rPr lang="en-GB" smtClean="0"/>
              <a:t>01/03/2016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0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7C22-F62E-4FDA-9D9C-212A4AB590F3}" type="datetime1">
              <a:rPr lang="en-GB" smtClean="0"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3BB7-DE5F-49E0-B618-033C7E698480}" type="datetime1">
              <a:rPr lang="en-GB" smtClean="0"/>
              <a:t>01/03/2016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AD52-1A81-4593-9A4D-21A8BD4EC121}" type="datetime1">
              <a:rPr lang="en-GB" smtClean="0"/>
              <a:t>01/03/2016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0DC3-1081-4F0A-9EC9-B84128D1A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8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400" dirty="0" smtClean="0"/>
              <a:t>CERN</a:t>
            </a:r>
            <a:r>
              <a:rPr lang="ja-JP" altLang="en-US" sz="4400" dirty="0" smtClean="0"/>
              <a:t>反陽子減速器における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反水素を用いた</a:t>
            </a:r>
            <a:r>
              <a:rPr lang="en-US" altLang="ja-JP" sz="4400" dirty="0" smtClean="0"/>
              <a:t>ALPHA</a:t>
            </a:r>
            <a:r>
              <a:rPr lang="ja-JP" altLang="en-US" sz="4400" dirty="0" smtClean="0"/>
              <a:t>実験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79553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3500" dirty="0" smtClean="0"/>
              <a:t>石田　明</a:t>
            </a:r>
            <a:endParaRPr lang="en-US" altLang="ja-JP" sz="3500" dirty="0" smtClean="0"/>
          </a:p>
          <a:p>
            <a:r>
              <a:rPr lang="ja-JP" altLang="en-US" dirty="0" smtClean="0"/>
              <a:t>東京大学</a:t>
            </a:r>
            <a:endParaRPr lang="en-US" altLang="ja-JP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</a:t>
            </a:r>
            <a:r>
              <a:rPr lang="en-US" altLang="ja-JP" dirty="0"/>
              <a:t>3</a:t>
            </a:r>
            <a:r>
              <a:rPr lang="ja-JP" altLang="en-US" dirty="0" smtClean="0"/>
              <a:t>月</a:t>
            </a:r>
            <a:r>
              <a:rPr lang="en-US" altLang="ja-JP" dirty="0"/>
              <a:t>2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ICEPP</a:t>
            </a:r>
            <a:r>
              <a:rPr lang="ja-JP" altLang="en-US" dirty="0"/>
              <a:t>シンポジウム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1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ALPHA</a:t>
            </a:r>
            <a:r>
              <a:rPr lang="ja-JP" altLang="en-US" dirty="0" smtClean="0"/>
              <a:t>実験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64" y="213647"/>
            <a:ext cx="1674572" cy="11119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1350" y="1012596"/>
            <a:ext cx="8042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ntihydrogen </a:t>
            </a:r>
            <a:r>
              <a:rPr lang="en-US" altLang="ja-JP" sz="2400" u="sng" dirty="0" smtClean="0"/>
              <a:t>L</a:t>
            </a:r>
            <a:r>
              <a:rPr lang="en-US" altLang="ja-JP" sz="2400" dirty="0" smtClean="0"/>
              <a:t>aser </a:t>
            </a:r>
            <a:r>
              <a:rPr lang="en-US" altLang="ja-JP" sz="2400" u="sng" dirty="0" err="1" smtClean="0"/>
              <a:t>PH</a:t>
            </a:r>
            <a:r>
              <a:rPr lang="en-US" altLang="ja-JP" sz="2400" dirty="0" err="1" smtClean="0"/>
              <a:t>ysics</a:t>
            </a: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pparatus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現在、</a:t>
            </a:r>
            <a:r>
              <a:rPr lang="en-US" sz="2400" dirty="0" smtClean="0"/>
              <a:t>8</a:t>
            </a:r>
            <a:r>
              <a:rPr lang="ja-JP" altLang="en-US" sz="2400" dirty="0" smtClean="0"/>
              <a:t>ヶ国、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機関、約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人の国際共同実験　</a:t>
            </a:r>
            <a:r>
              <a:rPr lang="en-US" altLang="ja-JP" sz="2400" dirty="0" smtClean="0"/>
              <a:t>(2005</a:t>
            </a:r>
            <a:r>
              <a:rPr lang="ja-JP" altLang="en-US" sz="2400" dirty="0" smtClean="0"/>
              <a:t>年～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前</a:t>
            </a:r>
            <a:r>
              <a:rPr lang="ja-JP" altLang="en-US" sz="2400" dirty="0" smtClean="0"/>
              <a:t>身の</a:t>
            </a:r>
            <a:r>
              <a:rPr lang="en-US" altLang="ja-JP" sz="2400" dirty="0" smtClean="0"/>
              <a:t>ATHENA</a:t>
            </a:r>
            <a:r>
              <a:rPr lang="ja-JP" altLang="en-US" sz="2400" dirty="0" smtClean="0"/>
              <a:t>実験を引き継ぐ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フェーズ１では、反水素を定常的に閉じ込めることが目的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石田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2013 </a:t>
            </a:r>
            <a:r>
              <a:rPr lang="ja-JP" altLang="en-US" sz="2400" dirty="0" smtClean="0"/>
              <a:t>年より海外学振で参加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351" y="2962989"/>
            <a:ext cx="8340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主な成果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u="sng" dirty="0">
                <a:solidFill>
                  <a:srgbClr val="FF0000"/>
                </a:solidFill>
              </a:rPr>
              <a:t>世界初</a:t>
            </a:r>
            <a:r>
              <a:rPr lang="ja-JP" altLang="en-US" sz="2400" dirty="0" smtClean="0"/>
              <a:t>の反水素の閉じ込め </a:t>
            </a:r>
            <a:r>
              <a:rPr lang="en-US" altLang="ja-JP" sz="2400" dirty="0" smtClean="0"/>
              <a:t>(2010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Nature </a:t>
            </a:r>
            <a:r>
              <a:rPr lang="en-US" sz="2400" b="1" dirty="0"/>
              <a:t>468</a:t>
            </a:r>
            <a:r>
              <a:rPr lang="en-US" sz="2400" dirty="0"/>
              <a:t>, 673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</a:rPr>
              <a:t>1000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秒間</a:t>
            </a:r>
            <a:r>
              <a:rPr lang="ja-JP" altLang="en-US" sz="2400" dirty="0" smtClean="0"/>
              <a:t>の閉じ込め </a:t>
            </a:r>
            <a:r>
              <a:rPr lang="en-US" altLang="ja-JP" sz="2400" dirty="0" smtClean="0"/>
              <a:t>(2011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Nat. Phys. </a:t>
            </a:r>
            <a:r>
              <a:rPr lang="en-US" sz="2400" b="1" dirty="0"/>
              <a:t>7</a:t>
            </a:r>
            <a:r>
              <a:rPr lang="en-US" sz="2400" dirty="0"/>
              <a:t>, </a:t>
            </a:r>
            <a:r>
              <a:rPr lang="en-US" sz="2400" dirty="0" smtClean="0"/>
              <a:t>558)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マイクロ</a:t>
            </a:r>
            <a:r>
              <a:rPr lang="ja-JP" altLang="en-US" sz="2400" dirty="0"/>
              <a:t>波</a:t>
            </a:r>
            <a:r>
              <a:rPr lang="ja-JP" altLang="en-US" sz="2400" dirty="0" smtClean="0"/>
              <a:t>による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反水素スピン反転 </a:t>
            </a:r>
            <a:r>
              <a:rPr lang="en-US" altLang="ja-JP" sz="2400" dirty="0" smtClean="0"/>
              <a:t>(2012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Nature </a:t>
            </a:r>
            <a:r>
              <a:rPr lang="en-US" sz="2400" b="1" dirty="0"/>
              <a:t>483</a:t>
            </a:r>
            <a:r>
              <a:rPr lang="en-US" sz="2400" dirty="0"/>
              <a:t>, </a:t>
            </a:r>
            <a:r>
              <a:rPr lang="en-US" sz="2400" dirty="0" smtClean="0"/>
              <a:t>439)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反</a:t>
            </a:r>
            <a:r>
              <a:rPr lang="ja-JP" altLang="en-US" sz="2400" dirty="0"/>
              <a:t>水素</a:t>
            </a:r>
            <a:r>
              <a:rPr lang="ja-JP" altLang="en-US" sz="2400" dirty="0" smtClean="0"/>
              <a:t>の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電荷</a:t>
            </a:r>
            <a:r>
              <a:rPr lang="ja-JP" altLang="en-US" sz="2400" dirty="0" smtClean="0"/>
              <a:t>に対する実験的制限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(2014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Nat. </a:t>
            </a:r>
            <a:r>
              <a:rPr lang="en-US" sz="2400" dirty="0" err="1"/>
              <a:t>Commun</a:t>
            </a:r>
            <a:r>
              <a:rPr lang="en-US" sz="2400" dirty="0"/>
              <a:t>. </a:t>
            </a:r>
            <a:r>
              <a:rPr lang="en-US" sz="2400" b="1" dirty="0"/>
              <a:t>5</a:t>
            </a:r>
            <a:r>
              <a:rPr lang="en-US" sz="2400" dirty="0"/>
              <a:t>, </a:t>
            </a:r>
            <a:r>
              <a:rPr lang="en-US" sz="2400" dirty="0" smtClean="0"/>
              <a:t>4955)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351" y="5300317"/>
            <a:ext cx="811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反水素を、精密分光に必要な時間閉じ込め続けることに成功</a:t>
            </a:r>
            <a:endParaRPr lang="en-US" altLang="ja-JP" sz="2400" dirty="0" smtClean="0"/>
          </a:p>
          <a:p>
            <a:r>
              <a:rPr lang="ja-JP" altLang="en-US" sz="2400" dirty="0" smtClean="0"/>
              <a:t>→</a:t>
            </a:r>
            <a:r>
              <a:rPr lang="en-US" altLang="ja-JP" sz="2400" dirty="0" smtClean="0"/>
              <a:t>2012</a:t>
            </a:r>
            <a:r>
              <a:rPr lang="ja-JP" altLang="en-US" sz="2400" dirty="0" smtClean="0"/>
              <a:t>年より、フェーズ</a:t>
            </a:r>
            <a:r>
              <a:rPr lang="en-US" altLang="ja-JP" sz="2400" dirty="0" smtClean="0"/>
              <a:t>2 (ALPHA-2) </a:t>
            </a:r>
            <a:r>
              <a:rPr lang="ja-JP" altLang="en-US" sz="2400" dirty="0" smtClean="0"/>
              <a:t>実験を</a:t>
            </a:r>
            <a:r>
              <a:rPr lang="ja-JP" altLang="en-US" sz="2400" dirty="0"/>
              <a:t>開始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2478" y="6094741"/>
            <a:ext cx="765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レーザーやマイクロ波を用いた精密分光実験へ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81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32" y="129598"/>
            <a:ext cx="7420841" cy="1020329"/>
          </a:xfrm>
        </p:spPr>
        <p:txBody>
          <a:bodyPr/>
          <a:lstStyle/>
          <a:p>
            <a:r>
              <a:rPr lang="ja-JP" altLang="en-US" dirty="0" smtClean="0"/>
              <a:t>反水素の生成と</a:t>
            </a:r>
            <a:r>
              <a:rPr lang="ja-JP" altLang="en-US" dirty="0"/>
              <a:t>閉じ込</a:t>
            </a:r>
            <a:r>
              <a:rPr lang="ja-JP" altLang="en-US" dirty="0" smtClean="0"/>
              <a:t>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710" y="1011381"/>
            <a:ext cx="897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低温・高密度な反陽子と陽電子を、電場を使って混ぜる</a:t>
            </a: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できた反水素は中性　→　磁場で閉じ込め －</a:t>
            </a:r>
            <a:r>
              <a:rPr lang="el-GR" altLang="ja-JP" sz="2000" dirty="0" smtClean="0">
                <a:latin typeface="Calibri" panose="020F0502020204030204" pitchFamily="34" charset="0"/>
              </a:rPr>
              <a:t>μ</a:t>
            </a:r>
            <a:r>
              <a:rPr lang="ja-JP" altLang="en-US" sz="2000" dirty="0" smtClean="0">
                <a:latin typeface="Calibri" panose="020F0502020204030204" pitchFamily="34" charset="0"/>
              </a:rPr>
              <a:t>・</a:t>
            </a:r>
            <a:r>
              <a:rPr lang="en-US" altLang="ja-JP" sz="2000" dirty="0" smtClean="0">
                <a:latin typeface="Calibri" panose="020F0502020204030204" pitchFamily="34" charset="0"/>
              </a:rPr>
              <a:t>B (0.7 Kelvin/Tesla)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反水素は物質にぶつかると消滅　→　超高真空</a:t>
            </a:r>
            <a:endParaRPr lang="en-US" altLang="ja-JP" sz="2000" dirty="0" smtClean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  <p:grpSp>
        <p:nvGrpSpPr>
          <p:cNvPr id="27" name="Group 26"/>
          <p:cNvGrpSpPr/>
          <p:nvPr/>
        </p:nvGrpSpPr>
        <p:grpSpPr>
          <a:xfrm>
            <a:off x="3574100" y="2211627"/>
            <a:ext cx="7082905" cy="4419953"/>
            <a:chOff x="27710" y="2319015"/>
            <a:chExt cx="7082905" cy="4419953"/>
          </a:xfrm>
        </p:grpSpPr>
        <p:pic>
          <p:nvPicPr>
            <p:cNvPr id="5" name="Picture 4" descr="alpha_schematic_natu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32" y="2372014"/>
              <a:ext cx="3721677" cy="4349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710" y="5106122"/>
              <a:ext cx="1066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/>
                <a:t>磁場</a:t>
              </a:r>
              <a:r>
                <a:rPr lang="en-US" altLang="ja-JP" sz="2000" dirty="0" smtClean="0"/>
                <a:t>(T)</a:t>
              </a:r>
              <a:endParaRPr lang="en-GB" sz="2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436052" y="5777345"/>
              <a:ext cx="11257" cy="76156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47309" y="5987019"/>
              <a:ext cx="886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ja-JP" altLang="en-US" sz="2000" dirty="0"/>
                <a:t> </a:t>
              </a:r>
              <a:r>
                <a:rPr lang="en-US" altLang="ja-JP" sz="2000" dirty="0" smtClean="0"/>
                <a:t>Tesla</a:t>
              </a:r>
              <a:endParaRPr lang="en-GB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454728" y="6276109"/>
              <a:ext cx="1094509" cy="263237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59708" y="6338858"/>
              <a:ext cx="1042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200 mm</a:t>
              </a:r>
              <a:endParaRPr lang="en-GB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4546" y="5033713"/>
              <a:ext cx="1999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磁場</a:t>
              </a:r>
              <a:r>
                <a:rPr lang="ja-JP" altLang="en-US" sz="2000" dirty="0"/>
                <a:t>ト</a:t>
              </a:r>
              <a:r>
                <a:rPr lang="ja-JP" altLang="en-US" sz="2000" dirty="0" smtClean="0"/>
                <a:t>ラップの形</a:t>
              </a:r>
              <a:endParaRPr lang="en-GB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01981" y="2319015"/>
              <a:ext cx="35536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00B050"/>
                  </a:solidFill>
                </a:rPr>
                <a:t>ミラーコイル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(</a:t>
              </a:r>
              <a:r>
                <a:rPr lang="ja-JP" altLang="en-US" sz="2000" dirty="0" smtClean="0">
                  <a:solidFill>
                    <a:srgbClr val="00B050"/>
                  </a:solidFill>
                </a:rPr>
                <a:t>軸方向磁場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)</a:t>
              </a:r>
              <a:endParaRPr lang="en-GB" sz="2000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6924" y="2693052"/>
              <a:ext cx="355369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FF0000"/>
                  </a:solidFill>
                </a:rPr>
                <a:t>八重極磁石</a:t>
              </a:r>
              <a:endParaRPr lang="en-US" altLang="ja-JP" sz="2000" dirty="0" smtClean="0">
                <a:solidFill>
                  <a:srgbClr val="FF0000"/>
                </a:solidFill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　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(</a:t>
              </a:r>
              <a:r>
                <a:rPr lang="ja-JP" altLang="en-US" sz="2000" dirty="0">
                  <a:solidFill>
                    <a:srgbClr val="FF0000"/>
                  </a:solidFill>
                </a:rPr>
                <a:t>動径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方向磁場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)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6249" y="4353396"/>
              <a:ext cx="80597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FFC000"/>
                  </a:solidFill>
                </a:rPr>
                <a:t>電極</a:t>
              </a:r>
              <a:endParaRPr lang="en-GB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013" y="4274242"/>
              <a:ext cx="179408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7030A0"/>
                  </a:solidFill>
                </a:rPr>
                <a:t>シリコン</a:t>
              </a:r>
              <a:r>
                <a:rPr lang="ja-JP" altLang="en-US" sz="2000" dirty="0" smtClean="0">
                  <a:solidFill>
                    <a:srgbClr val="7030A0"/>
                  </a:solidFill>
                </a:rPr>
                <a:t>検出器</a:t>
              </a:r>
              <a:endParaRPr lang="en-GB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966663" y="2474633"/>
            <a:ext cx="2438027" cy="1381737"/>
          </a:xfrm>
          <a:custGeom>
            <a:avLst/>
            <a:gdLst>
              <a:gd name="connsiteX0" fmla="*/ 0 w 2161309"/>
              <a:gd name="connsiteY0" fmla="*/ 1223115 h 1223115"/>
              <a:gd name="connsiteX1" fmla="*/ 484909 w 2161309"/>
              <a:gd name="connsiteY1" fmla="*/ 3915 h 1223115"/>
              <a:gd name="connsiteX2" fmla="*/ 1080654 w 2161309"/>
              <a:gd name="connsiteY2" fmla="*/ 807478 h 1223115"/>
              <a:gd name="connsiteX3" fmla="*/ 1634836 w 2161309"/>
              <a:gd name="connsiteY3" fmla="*/ 3915 h 1223115"/>
              <a:gd name="connsiteX4" fmla="*/ 2161309 w 2161309"/>
              <a:gd name="connsiteY4" fmla="*/ 1209260 h 122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223115">
                <a:moveTo>
                  <a:pt x="0" y="1223115"/>
                </a:moveTo>
                <a:cubicBezTo>
                  <a:pt x="152400" y="648151"/>
                  <a:pt x="304800" y="73188"/>
                  <a:pt x="484909" y="3915"/>
                </a:cubicBezTo>
                <a:cubicBezTo>
                  <a:pt x="665018" y="-65358"/>
                  <a:pt x="889000" y="807478"/>
                  <a:pt x="1080654" y="807478"/>
                </a:cubicBezTo>
                <a:cubicBezTo>
                  <a:pt x="1272308" y="807478"/>
                  <a:pt x="1454727" y="-63049"/>
                  <a:pt x="1634836" y="3915"/>
                </a:cubicBezTo>
                <a:cubicBezTo>
                  <a:pt x="1814945" y="70879"/>
                  <a:pt x="1988127" y="640069"/>
                  <a:pt x="2161309" y="12092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25190" y="2332850"/>
            <a:ext cx="806" cy="152352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-757908" y="3011645"/>
            <a:ext cx="20686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静電ポテンシャル</a:t>
            </a:r>
            <a:endParaRPr lang="en-GB" sz="2000" dirty="0"/>
          </a:p>
        </p:txBody>
      </p:sp>
      <p:sp>
        <p:nvSpPr>
          <p:cNvPr id="33" name="Freeform 32"/>
          <p:cNvSpPr/>
          <p:nvPr/>
        </p:nvSpPr>
        <p:spPr>
          <a:xfrm>
            <a:off x="1821425" y="2831690"/>
            <a:ext cx="715297" cy="560455"/>
          </a:xfrm>
          <a:custGeom>
            <a:avLst/>
            <a:gdLst>
              <a:gd name="connsiteX0" fmla="*/ 0 w 715297"/>
              <a:gd name="connsiteY0" fmla="*/ 14749 h 560455"/>
              <a:gd name="connsiteX1" fmla="*/ 368710 w 715297"/>
              <a:gd name="connsiteY1" fmla="*/ 560439 h 560455"/>
              <a:gd name="connsiteX2" fmla="*/ 715297 w 715297"/>
              <a:gd name="connsiteY2" fmla="*/ 0 h 5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297" h="560455">
                <a:moveTo>
                  <a:pt x="0" y="14749"/>
                </a:moveTo>
                <a:cubicBezTo>
                  <a:pt x="124747" y="288823"/>
                  <a:pt x="249494" y="562897"/>
                  <a:pt x="368710" y="560439"/>
                </a:cubicBezTo>
                <a:cubicBezTo>
                  <a:pt x="487926" y="557981"/>
                  <a:pt x="601611" y="278990"/>
                  <a:pt x="715297" y="0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endParaRPr lang="en-GB" sz="2400" baseline="30000" dirty="0"/>
          </a:p>
        </p:txBody>
      </p:sp>
      <p:sp>
        <p:nvSpPr>
          <p:cNvPr id="34" name="Oval 33"/>
          <p:cNvSpPr/>
          <p:nvPr/>
        </p:nvSpPr>
        <p:spPr>
          <a:xfrm>
            <a:off x="1460091" y="2482435"/>
            <a:ext cx="163374" cy="1032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343788" y="2919848"/>
            <a:ext cx="157146" cy="105760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8900" y="3952981"/>
            <a:ext cx="28344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反陽子をじわじわ</a:t>
            </a:r>
            <a:endParaRPr lang="en-US" altLang="ja-JP" sz="2000" dirty="0" smtClean="0"/>
          </a:p>
          <a:p>
            <a:r>
              <a:rPr lang="ja-JP" altLang="en-US" sz="2000" dirty="0"/>
              <a:t>加熱</a:t>
            </a:r>
            <a:r>
              <a:rPr lang="ja-JP" altLang="en-US" sz="2000" dirty="0" smtClean="0"/>
              <a:t>して、必要最小限の</a:t>
            </a:r>
            <a:endParaRPr lang="en-US" altLang="ja-JP" sz="2000" dirty="0" smtClean="0"/>
          </a:p>
          <a:p>
            <a:r>
              <a:rPr lang="ja-JP" altLang="en-US" sz="2000" dirty="0" smtClean="0"/>
              <a:t>エネルギーで陽電子と</a:t>
            </a:r>
            <a:endParaRPr lang="en-US" altLang="ja-JP" sz="2000" dirty="0" smtClean="0"/>
          </a:p>
          <a:p>
            <a:r>
              <a:rPr lang="ja-JP" altLang="en-US" sz="2000" dirty="0"/>
              <a:t>混</a:t>
            </a:r>
            <a:r>
              <a:rPr lang="ja-JP" altLang="en-US" sz="2000" dirty="0" smtClean="0"/>
              <a:t>ぜる</a:t>
            </a:r>
            <a:endParaRPr lang="en-US" altLang="ja-JP" sz="2000" dirty="0" smtClean="0"/>
          </a:p>
        </p:txBody>
      </p:sp>
      <p:sp>
        <p:nvSpPr>
          <p:cNvPr id="38" name="Freeform 37"/>
          <p:cNvSpPr/>
          <p:nvPr/>
        </p:nvSpPr>
        <p:spPr>
          <a:xfrm>
            <a:off x="1319882" y="2595715"/>
            <a:ext cx="486795" cy="250723"/>
          </a:xfrm>
          <a:custGeom>
            <a:avLst/>
            <a:gdLst>
              <a:gd name="connsiteX0" fmla="*/ 199202 w 442550"/>
              <a:gd name="connsiteY0" fmla="*/ 0 h 221226"/>
              <a:gd name="connsiteX1" fmla="*/ 88589 w 442550"/>
              <a:gd name="connsiteY1" fmla="*/ 29497 h 221226"/>
              <a:gd name="connsiteX2" fmla="*/ 346686 w 442550"/>
              <a:gd name="connsiteY2" fmla="*/ 51619 h 221226"/>
              <a:gd name="connsiteX3" fmla="*/ 14847 w 442550"/>
              <a:gd name="connsiteY3" fmla="*/ 110613 h 221226"/>
              <a:gd name="connsiteX4" fmla="*/ 398305 w 442550"/>
              <a:gd name="connsiteY4" fmla="*/ 132736 h 221226"/>
              <a:gd name="connsiteX5" fmla="*/ 99 w 442550"/>
              <a:gd name="connsiteY5" fmla="*/ 184355 h 221226"/>
              <a:gd name="connsiteX6" fmla="*/ 442550 w 442550"/>
              <a:gd name="connsiteY6" fmla="*/ 221226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50" h="221226">
                <a:moveTo>
                  <a:pt x="199202" y="0"/>
                </a:moveTo>
                <a:cubicBezTo>
                  <a:pt x="131605" y="10447"/>
                  <a:pt x="64008" y="20894"/>
                  <a:pt x="88589" y="29497"/>
                </a:cubicBezTo>
                <a:cubicBezTo>
                  <a:pt x="113170" y="38100"/>
                  <a:pt x="358976" y="38100"/>
                  <a:pt x="346686" y="51619"/>
                </a:cubicBezTo>
                <a:cubicBezTo>
                  <a:pt x="334396" y="65138"/>
                  <a:pt x="6244" y="97094"/>
                  <a:pt x="14847" y="110613"/>
                </a:cubicBezTo>
                <a:cubicBezTo>
                  <a:pt x="23450" y="124132"/>
                  <a:pt x="400763" y="120446"/>
                  <a:pt x="398305" y="132736"/>
                </a:cubicBezTo>
                <a:cubicBezTo>
                  <a:pt x="395847" y="145026"/>
                  <a:pt x="-7275" y="169607"/>
                  <a:pt x="99" y="184355"/>
                </a:cubicBezTo>
                <a:cubicBezTo>
                  <a:pt x="7473" y="199103"/>
                  <a:pt x="225011" y="210164"/>
                  <a:pt x="442550" y="221226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27760" y="5302792"/>
            <a:ext cx="4233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混ぜたら、大きな電場で</a:t>
            </a:r>
            <a:endParaRPr lang="en-US" altLang="ja-JP" sz="2000" dirty="0" smtClean="0"/>
          </a:p>
          <a:p>
            <a:r>
              <a:rPr lang="ja-JP" altLang="en-US" sz="2000" dirty="0" smtClean="0"/>
              <a:t>荷電粒子（反陽子・陽電子）を</a:t>
            </a:r>
            <a:endParaRPr lang="en-US" altLang="ja-JP" sz="2000" dirty="0" smtClean="0"/>
          </a:p>
          <a:p>
            <a:r>
              <a:rPr lang="ja-JP" altLang="en-US" sz="2000" dirty="0" smtClean="0"/>
              <a:t>取り除いた後、電場はゼロに</a:t>
            </a:r>
            <a:endParaRPr lang="en-US" altLang="ja-JP" sz="2000" dirty="0" smtClean="0"/>
          </a:p>
          <a:p>
            <a:r>
              <a:rPr lang="ja-JP" altLang="en-US" sz="2000" dirty="0" smtClean="0"/>
              <a:t>→中性粒子のみが磁場トラップに残る</a:t>
            </a:r>
            <a:endParaRPr lang="en-US" altLang="ja-JP" sz="2000" dirty="0" smtClean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39520" y="3833468"/>
            <a:ext cx="307910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44762" y="381833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位置</a:t>
            </a:r>
            <a:r>
              <a:rPr lang="en-US" altLang="ja-JP" sz="2000" dirty="0" smtClean="0"/>
              <a:t>z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36690" y="21940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反陽子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反水素の検出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1043" y="1039091"/>
            <a:ext cx="7890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磁場トラップを瞬時に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10 </a:t>
            </a:r>
            <a:r>
              <a:rPr lang="en-US" altLang="ja-JP" sz="2400" dirty="0" err="1" smtClean="0"/>
              <a:t>ms</a:t>
            </a:r>
            <a:r>
              <a:rPr lang="en-US" altLang="ja-JP" sz="2400" dirty="0" smtClean="0"/>
              <a:t>) </a:t>
            </a:r>
            <a:r>
              <a:rPr lang="ja-JP" altLang="en-US" sz="2400" dirty="0"/>
              <a:t>ゼロ</a:t>
            </a:r>
            <a:r>
              <a:rPr lang="ja-JP" altLang="en-US" sz="2400" dirty="0" smtClean="0"/>
              <a:t>にする。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反水素は、（物質でできた）壁に衝突　→　対消滅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対消滅で出てくる粒子（主に荷電パイ中間子）の飛跡を、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シリコン検出器で検出</a:t>
            </a:r>
            <a:endParaRPr lang="en-GB" sz="2400" dirty="0"/>
          </a:p>
        </p:txBody>
      </p:sp>
      <p:pic>
        <p:nvPicPr>
          <p:cNvPr id="6" name="Picture 5" descr="trapped_eventdispl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8" y="3100060"/>
            <a:ext cx="4440632" cy="23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0" y="2608751"/>
            <a:ext cx="3986578" cy="3027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190" y="5635882"/>
            <a:ext cx="3865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分解能：　動径及び方位角方向 </a:t>
            </a:r>
            <a:r>
              <a:rPr lang="en-US" altLang="ja-JP" dirty="0" smtClean="0"/>
              <a:t>65 </a:t>
            </a:r>
            <a:r>
              <a:rPr lang="el-GR" altLang="ja-JP" dirty="0" smtClean="0">
                <a:latin typeface="Calibri" panose="020F0502020204030204" pitchFamily="34" charset="0"/>
              </a:rPr>
              <a:t>μ</a:t>
            </a:r>
            <a:r>
              <a:rPr lang="en-US" altLang="ja-JP" dirty="0" smtClean="0">
                <a:latin typeface="Calibri" panose="020F0502020204030204" pitchFamily="34" charset="0"/>
              </a:rPr>
              <a:t>m</a:t>
            </a:r>
          </a:p>
          <a:p>
            <a:r>
              <a:rPr lang="ja-JP" altLang="en-US" dirty="0" smtClean="0">
                <a:latin typeface="Calibri" panose="020F0502020204030204" pitchFamily="34" charset="0"/>
              </a:rPr>
              <a:t>　　　　　　軸方向 </a:t>
            </a:r>
            <a:r>
              <a:rPr lang="en-US" altLang="ja-JP" dirty="0" smtClean="0">
                <a:latin typeface="Calibri" panose="020F0502020204030204" pitchFamily="34" charset="0"/>
              </a:rPr>
              <a:t>253 </a:t>
            </a:r>
            <a:r>
              <a:rPr lang="el-GR" altLang="ja-JP" dirty="0" smtClean="0">
                <a:latin typeface="Calibri" panose="020F0502020204030204" pitchFamily="34" charset="0"/>
              </a:rPr>
              <a:t>μ</a:t>
            </a:r>
            <a:r>
              <a:rPr lang="en-US" altLang="ja-JP" dirty="0" smtClean="0">
                <a:latin typeface="Calibri" panose="020F0502020204030204" pitchFamily="34" charset="0"/>
              </a:rPr>
              <a:t>m</a:t>
            </a:r>
          </a:p>
          <a:p>
            <a:r>
              <a:rPr lang="ja-JP" altLang="en-US" dirty="0" smtClean="0"/>
              <a:t>全</a:t>
            </a:r>
            <a:r>
              <a:rPr lang="en-US" altLang="ja-JP" dirty="0" smtClean="0"/>
              <a:t>60</a:t>
            </a:r>
            <a:r>
              <a:rPr lang="ja-JP" altLang="en-US" dirty="0" smtClean="0"/>
              <a:t>モジュール、計 </a:t>
            </a:r>
            <a:r>
              <a:rPr lang="en-US" altLang="ja-JP" dirty="0" smtClean="0"/>
              <a:t>30720 </a:t>
            </a:r>
            <a:r>
              <a:rPr lang="ja-JP" altLang="en-US" dirty="0" smtClean="0"/>
              <a:t>ストリップ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77921" y="557572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反水素消滅事象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51964" y="5621890"/>
            <a:ext cx="193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宇宙線</a:t>
            </a:r>
            <a:endParaRPr lang="en-US" altLang="ja-JP" sz="2000" dirty="0" smtClean="0"/>
          </a:p>
          <a:p>
            <a:r>
              <a:rPr lang="ja-JP" altLang="en-US" sz="2000" dirty="0" smtClean="0"/>
              <a:t>バックグラウンド</a:t>
            </a:r>
            <a:endParaRPr lang="en-GB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53891" y="3009347"/>
            <a:ext cx="207818" cy="966908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2392174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壁で消滅し、多数の</a:t>
            </a:r>
            <a:endParaRPr lang="en-US" altLang="ja-JP" sz="2000" dirty="0" smtClean="0"/>
          </a:p>
          <a:p>
            <a:r>
              <a:rPr lang="ja-JP" altLang="en-US" sz="2000" dirty="0" smtClean="0"/>
              <a:t>粒子が生成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51964" y="2451748"/>
            <a:ext cx="203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壁から離れた</a:t>
            </a:r>
            <a:endParaRPr lang="en-US" altLang="ja-JP" sz="2000" dirty="0" smtClean="0"/>
          </a:p>
          <a:p>
            <a:r>
              <a:rPr lang="ja-JP" altLang="en-US" sz="2000" dirty="0" smtClean="0"/>
              <a:t>一つだけの</a:t>
            </a:r>
            <a:r>
              <a:rPr lang="ja-JP" altLang="en-US" sz="2000" dirty="0"/>
              <a:t>飛跡</a:t>
            </a:r>
            <a:endParaRPr lang="en-GB" sz="2000" dirty="0"/>
          </a:p>
        </p:txBody>
      </p:sp>
      <p:pic>
        <p:nvPicPr>
          <p:cNvPr id="16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35138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30937" y="2477261"/>
            <a:ext cx="3750167" cy="1283369"/>
          </a:xfrm>
        </p:spPr>
        <p:txBody>
          <a:bodyPr/>
          <a:lstStyle/>
          <a:p>
            <a:r>
              <a:rPr kumimoji="1" lang="ja-JP" altLang="en-US" dirty="0" smtClean="0"/>
              <a:t>ビデオ（３分）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3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5418" t="10003"/>
          <a:stretch/>
        </p:blipFill>
        <p:spPr>
          <a:xfrm>
            <a:off x="5962920" y="2856737"/>
            <a:ext cx="3181080" cy="417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4" y="-35214"/>
            <a:ext cx="7886700" cy="1325563"/>
          </a:xfrm>
        </p:spPr>
        <p:txBody>
          <a:bodyPr/>
          <a:lstStyle/>
          <a:p>
            <a:r>
              <a:rPr lang="en-US" dirty="0" smtClean="0"/>
              <a:t>ALPHA-2</a:t>
            </a:r>
            <a:r>
              <a:rPr lang="ja-JP" altLang="en-US" dirty="0" smtClean="0"/>
              <a:t>実験の現状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8200" y="6492875"/>
            <a:ext cx="2057400" cy="365125"/>
          </a:xfrm>
        </p:spPr>
        <p:txBody>
          <a:bodyPr/>
          <a:lstStyle/>
          <a:p>
            <a:fld id="{15300DC3-1081-4F0A-9EC9-B84128D1A92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 descr="alpha_u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8142"/>
            <a:ext cx="6022200" cy="35798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6857" y="969818"/>
            <a:ext cx="89691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2012</a:t>
            </a:r>
            <a:r>
              <a:rPr lang="ja-JP" altLang="en-US" sz="2400" dirty="0" smtClean="0"/>
              <a:t>年より、レーザー分光に向けて閉じ込め装置を刷新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2014</a:t>
            </a:r>
            <a:r>
              <a:rPr lang="ja-JP" altLang="en-US" sz="2400" dirty="0" smtClean="0"/>
              <a:t>年、暫定的に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試行あたり平均最大</a:t>
            </a:r>
            <a:r>
              <a:rPr lang="en-US" altLang="ja-JP" sz="2400" dirty="0" smtClean="0"/>
              <a:t>2.4</a:t>
            </a:r>
            <a:r>
              <a:rPr lang="ja-JP" altLang="en-US" sz="2400" dirty="0" smtClean="0"/>
              <a:t>個の反水素を閉じ込め</a:t>
            </a:r>
            <a:endParaRPr lang="en-US" altLang="ja-JP" sz="2400" dirty="0" smtClean="0"/>
          </a:p>
          <a:p>
            <a:r>
              <a:rPr lang="ja-JP" altLang="en-US" sz="2400" dirty="0" smtClean="0"/>
              <a:t>　　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フェーズ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に比べて３倍以上の向上）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レーザー分光用のレーザー・キャビティーのテストを完了</a:t>
            </a:r>
            <a:endParaRPr lang="en-US" altLang="ja-JP" sz="2400" dirty="0" smtClean="0"/>
          </a:p>
          <a:p>
            <a:r>
              <a:rPr lang="ja-JP" altLang="en-US" sz="2400" dirty="0" smtClean="0"/>
              <a:t>　　→　実際に閉じ込めた反水素に照射した（原理実証実験）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今年中にも初精密分光予定</a:t>
            </a:r>
            <a:endParaRPr lang="en-US" altLang="ja-JP" sz="2400" dirty="0" smtClean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25150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4" y="-35214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反水素の電荷に対する制限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8200" y="6492875"/>
            <a:ext cx="2057400" cy="365125"/>
          </a:xfrm>
        </p:spPr>
        <p:txBody>
          <a:bodyPr/>
          <a:lstStyle/>
          <a:p>
            <a:fld id="{15300DC3-1081-4F0A-9EC9-B84128D1A92B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6856" y="969818"/>
            <a:ext cx="880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2014</a:t>
            </a:r>
            <a:r>
              <a:rPr lang="ja-JP" altLang="en-US" sz="2400" dirty="0" smtClean="0"/>
              <a:t>年の </a:t>
            </a:r>
            <a:r>
              <a:rPr lang="en-US" altLang="ja-JP" sz="2400" dirty="0" smtClean="0"/>
              <a:t>Run </a:t>
            </a:r>
            <a:r>
              <a:rPr lang="ja-JP" altLang="en-US" sz="2400" dirty="0" smtClean="0"/>
              <a:t>の結果を解析→</a:t>
            </a:r>
            <a:r>
              <a:rPr lang="en-US" altLang="ja-JP" sz="2400" dirty="0" smtClean="0"/>
              <a:t>2016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月、発表した。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Stochastic acceleration </a:t>
            </a:r>
            <a:r>
              <a:rPr lang="ja-JP" altLang="en-US" sz="2400" dirty="0" smtClean="0"/>
              <a:t>という技術を用いて、従来の制限より２０倍厳しい制限を得た。</a:t>
            </a:r>
            <a:endParaRPr lang="en-US" altLang="ja-JP" sz="2400" dirty="0" smtClean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" y="2311215"/>
            <a:ext cx="8577330" cy="3111334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3193961" y="4778062"/>
            <a:ext cx="656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96237" y="2240924"/>
            <a:ext cx="320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Nature </a:t>
            </a:r>
            <a:r>
              <a:rPr kumimoji="1" lang="en-US" altLang="ja-JP" sz="2400" b="1" dirty="0" smtClean="0"/>
              <a:t>529</a:t>
            </a:r>
            <a:r>
              <a:rPr kumimoji="1" lang="en-US" altLang="ja-JP" sz="2400" dirty="0" smtClean="0"/>
              <a:t>, 373 (2016).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78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4" y="-35214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反水素の電荷に対する制限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8200" y="6492875"/>
            <a:ext cx="2057400" cy="365125"/>
          </a:xfrm>
        </p:spPr>
        <p:txBody>
          <a:bodyPr/>
          <a:lstStyle/>
          <a:p>
            <a:fld id="{15300DC3-1081-4F0A-9EC9-B84128D1A92B}" type="slidenum">
              <a:rPr lang="en-GB" smtClean="0"/>
              <a:t>16</a:t>
            </a:fld>
            <a:endParaRPr lang="en-GB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4" y="1010992"/>
            <a:ext cx="4714284" cy="50420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51" y="1103829"/>
            <a:ext cx="4198512" cy="48306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613" y="5796824"/>
            <a:ext cx="2314120" cy="9568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2275" y="6065950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ポテンシャルの空間分布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28078" y="5857743"/>
            <a:ext cx="15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時間変化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8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4" y="-35214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反水素の電荷に対する制限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8200" y="6492875"/>
            <a:ext cx="2057400" cy="365125"/>
          </a:xfrm>
        </p:spPr>
        <p:txBody>
          <a:bodyPr/>
          <a:lstStyle/>
          <a:p>
            <a:fld id="{15300DC3-1081-4F0A-9EC9-B84128D1A92B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3" y="1072966"/>
            <a:ext cx="7907628" cy="15953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79" y="2859110"/>
            <a:ext cx="5021516" cy="358676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543" y="4433962"/>
            <a:ext cx="2030759" cy="4370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844" y="5277898"/>
            <a:ext cx="3168548" cy="2946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81824" y="4082603"/>
            <a:ext cx="255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シミュレーションで、電荷の値によってどの程度生き残るかを見積もった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1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68" y="1607996"/>
            <a:ext cx="7886700" cy="485719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反物質（反水素）を用いた研究は、物理法則の最も基本的な対称性の一つである、</a:t>
            </a:r>
            <a:r>
              <a:rPr lang="en-US" altLang="ja-JP" dirty="0" smtClean="0"/>
              <a:t>CPT</a:t>
            </a:r>
            <a:r>
              <a:rPr lang="ja-JP" altLang="en-US" dirty="0" smtClean="0"/>
              <a:t>対称性の検証を目的にしている。</a:t>
            </a:r>
            <a:endParaRPr lang="en-US" altLang="ja-JP" dirty="0" smtClean="0"/>
          </a:p>
          <a:p>
            <a:r>
              <a:rPr lang="ja-JP" altLang="en-US" dirty="0" smtClean="0"/>
              <a:t>欧州原子核研究機構</a:t>
            </a:r>
            <a:r>
              <a:rPr lang="en-US" altLang="ja-JP" dirty="0" smtClean="0"/>
              <a:t>(CERN)</a:t>
            </a:r>
            <a:r>
              <a:rPr lang="ja-JP" altLang="en-US" dirty="0" smtClean="0"/>
              <a:t>の反陽子減速器</a:t>
            </a:r>
            <a:r>
              <a:rPr lang="en-US" altLang="ja-JP" dirty="0" smtClean="0"/>
              <a:t>(AD)</a:t>
            </a:r>
            <a:r>
              <a:rPr lang="ja-JP" altLang="en-US" dirty="0" smtClean="0"/>
              <a:t>は、世界で唯一、反物質研究に使える反陽子を供給している。</a:t>
            </a:r>
            <a:endParaRPr lang="en-US" altLang="ja-JP" dirty="0" smtClean="0"/>
          </a:p>
          <a:p>
            <a:r>
              <a:rPr lang="en-US" dirty="0" smtClean="0"/>
              <a:t>ALPHA</a:t>
            </a:r>
            <a:r>
              <a:rPr lang="ja-JP" altLang="en-US" dirty="0" smtClean="0"/>
              <a:t>実験は、世界初の反水素閉じ込めをはじめ、数々の世界初の結果を連発してきた。</a:t>
            </a:r>
            <a:endParaRPr lang="en-US" altLang="ja-JP" dirty="0" smtClean="0"/>
          </a:p>
          <a:p>
            <a:r>
              <a:rPr lang="ja-JP" altLang="en-US" dirty="0" smtClean="0"/>
              <a:t>レーザーによる精密分光に向けた</a:t>
            </a:r>
            <a:r>
              <a:rPr lang="en-US" altLang="ja-JP" dirty="0" smtClean="0"/>
              <a:t>ALPHA-2</a:t>
            </a:r>
            <a:r>
              <a:rPr lang="ja-JP" altLang="en-US" dirty="0" smtClean="0"/>
              <a:t>実験が進んでおり、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年の </a:t>
            </a:r>
            <a:r>
              <a:rPr lang="en-US" altLang="ja-JP" dirty="0" smtClean="0"/>
              <a:t>Run </a:t>
            </a:r>
            <a:r>
              <a:rPr lang="ja-JP" altLang="en-US" dirty="0" smtClean="0"/>
              <a:t>により、反水素の電荷に対し、 </a:t>
            </a:r>
            <a:r>
              <a:rPr lang="en-US" altLang="ja-JP" dirty="0" smtClean="0"/>
              <a:t>20 </a:t>
            </a:r>
            <a:r>
              <a:rPr lang="ja-JP" altLang="en-US" dirty="0" smtClean="0"/>
              <a:t>倍厳しい制限が得られた。</a:t>
            </a:r>
            <a:endParaRPr lang="en-US" altLang="ja-JP" dirty="0" smtClean="0"/>
          </a:p>
          <a:p>
            <a:r>
              <a:rPr lang="ja-JP" altLang="en-US" dirty="0" smtClean="0"/>
              <a:t>今年中にもレーザー分光を</a:t>
            </a:r>
            <a:r>
              <a:rPr lang="ja-JP" altLang="en-US" dirty="0"/>
              <a:t>達成</a:t>
            </a:r>
            <a:r>
              <a:rPr lang="ja-JP" altLang="en-US" dirty="0" smtClean="0"/>
              <a:t>する予定。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8667" y="2773477"/>
            <a:ext cx="3131981" cy="1141702"/>
          </a:xfrm>
        </p:spPr>
        <p:txBody>
          <a:bodyPr/>
          <a:lstStyle/>
          <a:p>
            <a:r>
              <a:rPr kumimoji="1" lang="ja-JP" altLang="en-US" dirty="0" smtClean="0"/>
              <a:t>バックアップ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5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10" y="4404574"/>
            <a:ext cx="5368490" cy="2453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52" y="-154547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目次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10" y="885468"/>
            <a:ext cx="7886700" cy="427037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反物質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反水素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を用いた研究</a:t>
            </a:r>
            <a:r>
              <a:rPr lang="en-US" altLang="ja-JP" dirty="0" smtClean="0"/>
              <a:t>: CPT</a:t>
            </a:r>
            <a:r>
              <a:rPr lang="ja-JP" altLang="en-US" dirty="0" smtClean="0"/>
              <a:t>の検証</a:t>
            </a:r>
            <a:endParaRPr lang="en-US" altLang="ja-JP" dirty="0" smtClean="0"/>
          </a:p>
          <a:p>
            <a:r>
              <a:rPr lang="ja-JP" altLang="en-US" dirty="0" smtClean="0"/>
              <a:t>反陽子減速器</a:t>
            </a:r>
            <a:r>
              <a:rPr lang="en-US" altLang="ja-JP" dirty="0" smtClean="0"/>
              <a:t>(AD; Antiproton Decelerator)@CERN</a:t>
            </a:r>
          </a:p>
          <a:p>
            <a:r>
              <a:rPr lang="ja-JP" altLang="en-US" dirty="0" smtClean="0"/>
              <a:t>陽電子蓄積装置</a:t>
            </a:r>
            <a:endParaRPr lang="en-US" dirty="0" smtClean="0"/>
          </a:p>
          <a:p>
            <a:r>
              <a:rPr lang="en-US" dirty="0" smtClean="0"/>
              <a:t>ALPHA</a:t>
            </a:r>
            <a:r>
              <a:rPr lang="ja-JP" altLang="en-US" dirty="0" smtClean="0"/>
              <a:t>実験</a:t>
            </a:r>
            <a:endParaRPr lang="en-US" altLang="ja-JP" dirty="0" smtClean="0"/>
          </a:p>
          <a:p>
            <a:r>
              <a:rPr lang="ja-JP" altLang="en-US" dirty="0" smtClean="0"/>
              <a:t>反水素の生成と閉じ込め、検出</a:t>
            </a:r>
            <a:endParaRPr lang="en-US" altLang="ja-JP" dirty="0" smtClean="0"/>
          </a:p>
          <a:p>
            <a:r>
              <a:rPr lang="en-US" altLang="ja-JP" dirty="0" smtClean="0"/>
              <a:t>ALPHA-2 </a:t>
            </a:r>
            <a:r>
              <a:rPr lang="ja-JP" altLang="en-US" dirty="0" smtClean="0"/>
              <a:t>実験の現状</a:t>
            </a:r>
            <a:endParaRPr lang="en-US" altLang="ja-JP" dirty="0" smtClean="0"/>
          </a:p>
          <a:p>
            <a:r>
              <a:rPr lang="ja-JP" altLang="en-US" dirty="0" smtClean="0"/>
              <a:t>反水素の電荷に対する新しい制限</a:t>
            </a:r>
            <a:endParaRPr lang="en-US" altLang="ja-JP" dirty="0" smtClean="0"/>
          </a:p>
          <a:p>
            <a:r>
              <a:rPr lang="ja-JP" altLang="en-US" dirty="0" smtClean="0"/>
              <a:t>まとめ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</a:t>
            </a:fld>
            <a:endParaRPr lang="en-GB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0304" y="5306096"/>
            <a:ext cx="468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i="1" dirty="0" smtClean="0"/>
              <a:t>興味のある方は、高エネルギーニュース　</a:t>
            </a:r>
            <a:r>
              <a:rPr kumimoji="1" lang="en-US" altLang="ja-JP" sz="2400" i="1" dirty="0" smtClean="0"/>
              <a:t>Vol. 33, No. 4, p. 258 </a:t>
            </a:r>
            <a:r>
              <a:rPr kumimoji="1" lang="ja-JP" altLang="en-US" sz="2400" i="1" dirty="0" smtClean="0"/>
              <a:t>も</a:t>
            </a:r>
            <a:endParaRPr kumimoji="1" lang="en-US" altLang="ja-JP" sz="2400" i="1" dirty="0" smtClean="0"/>
          </a:p>
          <a:p>
            <a:r>
              <a:rPr kumimoji="1" lang="ja-JP" altLang="en-US" sz="2400" i="1" dirty="0" smtClean="0"/>
              <a:t>ご高覧</a:t>
            </a:r>
            <a:r>
              <a:rPr kumimoji="1" lang="ja-JP" altLang="en-US" sz="2400" i="1" dirty="0"/>
              <a:t>願</a:t>
            </a:r>
            <a:r>
              <a:rPr kumimoji="1" lang="ja-JP" altLang="en-US" sz="2400" i="1" dirty="0" smtClean="0"/>
              <a:t>います。</a:t>
            </a:r>
            <a:endParaRPr kumimoji="1" lang="ja-JP" altLang="en-US" sz="2400" i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1884937"/>
            <a:ext cx="2086376" cy="29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225" y="0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ALPHA-1 </a:t>
            </a:r>
            <a:r>
              <a:rPr kumimoji="1" lang="ja-JP" altLang="en-US" dirty="0" smtClean="0"/>
              <a:t>における反水素の電荷に対する制限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20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5" y="1831510"/>
            <a:ext cx="5254580" cy="49207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58" y="1178421"/>
            <a:ext cx="6041488" cy="6375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19" y="825057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2185912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1529" y="236337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ALPHA-2 </a:t>
            </a:r>
            <a:r>
              <a:rPr kumimoji="1" lang="ja-JP" altLang="en-US" dirty="0" smtClean="0"/>
              <a:t>実験装置全体図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21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2" y="1423116"/>
            <a:ext cx="8839608" cy="491329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168879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00" y="-150029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ALPHA-2 Atom trap &amp; laser path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22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2" y="1353147"/>
            <a:ext cx="6568226" cy="4950194"/>
          </a:xfrm>
          <a:prstGeom prst="rect">
            <a:avLst/>
          </a:prstGeom>
        </p:spPr>
      </p:pic>
      <p:pic>
        <p:nvPicPr>
          <p:cNvPr id="6" name="Picture 7" descr="atomtra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04084" y="3006554"/>
            <a:ext cx="5687746" cy="15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70" y="979604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8717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68" y="197701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ALPHA-2: 243 nm laser (</a:t>
            </a:r>
            <a:r>
              <a:rPr kumimoji="1" lang="en-US" altLang="ja-JP" dirty="0" err="1" smtClean="0"/>
              <a:t>Toptica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23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46" y="1281446"/>
            <a:ext cx="4819498" cy="52739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258025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70" y="2749641"/>
            <a:ext cx="2513912" cy="156478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10" y="4617076"/>
            <a:ext cx="2431152" cy="151326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47" y="1229934"/>
            <a:ext cx="2472530" cy="153902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4544599"/>
            <a:ext cx="2498500" cy="15551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" y="4578439"/>
            <a:ext cx="2431152" cy="15132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4" y="1880118"/>
            <a:ext cx="2369714" cy="14750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045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水素原子と各種変換（スピン無視）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24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2585" y="17901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水素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803042" y="3219718"/>
            <a:ext cx="373487" cy="10947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030309" y="3503055"/>
            <a:ext cx="151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r>
              <a:rPr kumimoji="1" lang="ja-JP" altLang="en-US" sz="2400" dirty="0" smtClean="0"/>
              <a:t>変換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9526" y="43895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反</a:t>
            </a:r>
            <a:r>
              <a:rPr kumimoji="1" lang="ja-JP" altLang="en-US" sz="2400" dirty="0" smtClean="0"/>
              <a:t>水素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753931" y="3307725"/>
            <a:ext cx="658970" cy="16248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178936" y="4157730"/>
            <a:ext cx="151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</a:t>
            </a:r>
            <a:r>
              <a:rPr kumimoji="1" lang="ja-JP" altLang="en-US" sz="2400" dirty="0" smtClean="0"/>
              <a:t>変換</a:t>
            </a:r>
            <a:endParaRPr kumimoji="1" lang="ja-JP" altLang="en-US" sz="2400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3485881" y="2086378"/>
            <a:ext cx="1382333" cy="3949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357094" y="1605566"/>
            <a:ext cx="151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CPT</a:t>
            </a:r>
            <a:r>
              <a:rPr kumimoji="1" lang="ja-JP" altLang="en-US" sz="2400" dirty="0" smtClean="0"/>
              <a:t>変換</a:t>
            </a:r>
            <a:endParaRPr kumimoji="1" lang="ja-JP" altLang="en-US" sz="2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3176787" y="3163911"/>
            <a:ext cx="2502796" cy="1871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237410" y="4258614"/>
            <a:ext cx="151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CP</a:t>
            </a:r>
            <a:r>
              <a:rPr kumimoji="1" lang="ja-JP" altLang="en-US" sz="2400" dirty="0" smtClean="0"/>
              <a:t>変換</a:t>
            </a:r>
            <a:endParaRPr kumimoji="1" lang="ja-JP" altLang="en-US" sz="2400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367825" y="2929946"/>
            <a:ext cx="2814034" cy="66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593466" y="2790423"/>
            <a:ext cx="151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</a:t>
            </a:r>
            <a:r>
              <a:rPr kumimoji="1" lang="ja-JP" altLang="en-US" sz="2400" dirty="0" smtClean="0"/>
              <a:t>変換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93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1812158"/>
            <a:ext cx="7547020" cy="4933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</a:t>
            </a:r>
            <a:r>
              <a:rPr kumimoji="1" lang="ja-JP" altLang="en-US" dirty="0" smtClean="0"/>
              <a:t>の時間構造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2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八重極超伝導コイル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26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24" y="2221605"/>
            <a:ext cx="8421644" cy="202842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2145310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陽電子蓄積装置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27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5" y="1612254"/>
            <a:ext cx="8406396" cy="376228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116319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ALPHA-1 </a:t>
            </a:r>
            <a:r>
              <a:rPr kumimoji="1" lang="ja-JP" altLang="en-US" dirty="0" smtClean="0"/>
              <a:t>反水素トラップの静電ポテンシャル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28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869776"/>
            <a:ext cx="8345510" cy="391693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8" y="1301576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3412874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2587" y="313610"/>
            <a:ext cx="8412319" cy="1325563"/>
          </a:xfrm>
        </p:spPr>
        <p:txBody>
          <a:bodyPr/>
          <a:lstStyle/>
          <a:p>
            <a:r>
              <a:rPr kumimoji="1" lang="ja-JP" altLang="en-US" dirty="0" smtClean="0"/>
              <a:t>反水素消滅イベント分布 </a:t>
            </a:r>
            <a:r>
              <a:rPr kumimoji="1" lang="en-US" altLang="ja-JP" dirty="0" smtClean="0"/>
              <a:t>(ALPHA-1)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29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0" y="1371599"/>
            <a:ext cx="7434010" cy="501632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55" y="0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218598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3100589"/>
            <a:ext cx="3786388" cy="23568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70" y="3116687"/>
            <a:ext cx="3734668" cy="2324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242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反物質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反水素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を用いた研究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CPT</a:t>
            </a:r>
            <a:r>
              <a:rPr lang="ja-JP" altLang="en-US" dirty="0" smtClean="0"/>
              <a:t>対称性の検証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7" y="1459030"/>
            <a:ext cx="7434351" cy="4323584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物理法則のもっとも基本的な対称性の一つ：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sz="2400" dirty="0" smtClean="0"/>
              <a:t>CPT (</a:t>
            </a:r>
            <a:r>
              <a:rPr lang="ja-JP" altLang="en-US" sz="2400" dirty="0" smtClean="0"/>
              <a:t>荷電共役・空間反転・時間反転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対称性の検証</a:t>
            </a:r>
            <a:endParaRPr lang="en-US" altLang="ja-JP" sz="2400" dirty="0" smtClean="0"/>
          </a:p>
          <a:p>
            <a:r>
              <a:rPr lang="ja-JP" altLang="en-US" sz="2400" dirty="0" smtClean="0"/>
              <a:t>「局所場の理論」自体の検証であり、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他の対称性検証とは一線を画す。</a:t>
            </a:r>
            <a:endParaRPr lang="en-US" altLang="ja-JP" sz="2400" dirty="0" smtClean="0"/>
          </a:p>
          <a:p>
            <a:r>
              <a:rPr lang="ja-JP" altLang="en-US" sz="2400" dirty="0" smtClean="0"/>
              <a:t>量子重力理論では、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プランクスケールで </a:t>
            </a:r>
            <a:r>
              <a:rPr lang="en-US" altLang="ja-JP" sz="2400" dirty="0" smtClean="0"/>
              <a:t>CPT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を破る可能性→プランク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スケール物理のプローブ</a:t>
            </a:r>
            <a:endParaRPr lang="en-US" altLang="ja-JP" sz="2400" dirty="0" smtClean="0"/>
          </a:p>
          <a:p>
            <a:r>
              <a:rPr lang="ja-JP" altLang="en-US" sz="2400" dirty="0" smtClean="0"/>
              <a:t>反物質の重力</a:t>
            </a:r>
            <a:endParaRPr lang="en-US" altLang="ja-JP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085895"/>
            <a:ext cx="2057400" cy="365125"/>
          </a:xfrm>
        </p:spPr>
        <p:txBody>
          <a:bodyPr/>
          <a:lstStyle/>
          <a:p>
            <a:fld id="{15300DC3-1081-4F0A-9EC9-B84128D1A92B}" type="slidenum">
              <a:rPr lang="en-GB" smtClean="0"/>
              <a:t>3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400800" y="3374011"/>
            <a:ext cx="18100" cy="177753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44003" y="4467300"/>
            <a:ext cx="70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陽子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308" y="4289120"/>
            <a:ext cx="111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反陽子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843219" y="3446686"/>
            <a:ext cx="70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電子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035388" y="5014585"/>
            <a:ext cx="97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陽電子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95301" y="2764637"/>
            <a:ext cx="109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CPT</a:t>
            </a:r>
            <a:r>
              <a:rPr lang="ja-JP" altLang="en-US" sz="2000" dirty="0" smtClean="0"/>
              <a:t>変換</a:t>
            </a:r>
            <a:endParaRPr lang="en-GB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65458" y="3175932"/>
            <a:ext cx="9504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0382" y="5408404"/>
            <a:ext cx="114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水素原子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物質</a:t>
            </a:r>
            <a:r>
              <a:rPr lang="en-US" altLang="ja-JP" dirty="0" smtClean="0"/>
              <a:t>)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844444" y="5404186"/>
            <a:ext cx="132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反水素原子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反物質</a:t>
            </a:r>
            <a:r>
              <a:rPr lang="en-US" altLang="ja-JP" dirty="0" smtClean="0"/>
              <a:t>)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135008" y="5155382"/>
            <a:ext cx="857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latin typeface="+mn-ea"/>
              </a:rPr>
              <a:t>＝</a:t>
            </a:r>
            <a:endParaRPr lang="en-US" altLang="ja-JP" sz="28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？</a:t>
            </a:r>
            <a:endParaRPr lang="en-GB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684" y="5490245"/>
            <a:ext cx="862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反</a:t>
            </a:r>
            <a:r>
              <a:rPr lang="ja-JP" altLang="en-US" sz="2400" dirty="0">
                <a:solidFill>
                  <a:srgbClr val="FF0000"/>
                </a:solidFill>
              </a:rPr>
              <a:t>水素</a:t>
            </a:r>
            <a:r>
              <a:rPr lang="ja-JP" altLang="en-US" sz="2400" dirty="0" smtClean="0">
                <a:solidFill>
                  <a:srgbClr val="FF0000"/>
                </a:solidFill>
              </a:rPr>
              <a:t>の性質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（質量、エネルギー準位、電荷</a:t>
            </a:r>
            <a:r>
              <a:rPr lang="ja-JP" altLang="en-US" sz="2400" dirty="0" err="1" smtClean="0">
                <a:solidFill>
                  <a:srgbClr val="FF0000"/>
                </a:solidFill>
              </a:rPr>
              <a:t>、、</a:t>
            </a:r>
            <a:r>
              <a:rPr lang="ja-JP" altLang="en-US" sz="2400" dirty="0" smtClean="0">
                <a:solidFill>
                  <a:srgbClr val="FF0000"/>
                </a:solidFill>
              </a:rPr>
              <a:t>）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を精密に測定し、水素と比較 </a:t>
            </a:r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ja-JP" altLang="en-US" sz="2400" dirty="0" smtClean="0">
                <a:solidFill>
                  <a:srgbClr val="FF0000"/>
                </a:solidFill>
              </a:rPr>
              <a:t>モデルに拠らない。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dirty="0" smtClean="0">
                <a:solidFill>
                  <a:srgbClr val="FF0000"/>
                </a:solidFill>
              </a:rPr>
              <a:t>, </a:t>
            </a:r>
            <a:r>
              <a:rPr lang="el-GR" altLang="ja-JP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ν</a:t>
            </a:r>
            <a:r>
              <a:rPr lang="ja-JP" altLang="en-US" sz="2400" dirty="0" smtClean="0">
                <a:solidFill>
                  <a:srgbClr val="FF0000"/>
                </a:solidFill>
              </a:rPr>
              <a:t>と相補的</a:t>
            </a:r>
            <a:r>
              <a:rPr lang="ja-JP" altLang="en-US" sz="2400" dirty="0">
                <a:solidFill>
                  <a:srgbClr val="FF0000"/>
                </a:solidFill>
              </a:rPr>
              <a:t>）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24" y="771988"/>
            <a:ext cx="5022762" cy="59837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920" y="-175786"/>
            <a:ext cx="8966111" cy="1325563"/>
          </a:xfrm>
        </p:spPr>
        <p:txBody>
          <a:bodyPr/>
          <a:lstStyle/>
          <a:p>
            <a:r>
              <a:rPr kumimoji="1" lang="en-US" altLang="ja-JP" dirty="0" smtClean="0"/>
              <a:t>ALPHA-1 </a:t>
            </a:r>
            <a:r>
              <a:rPr kumimoji="1" lang="ja-JP" altLang="en-US" dirty="0" smtClean="0"/>
              <a:t>における反水素の閉じ込め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30</a:t>
            </a:fld>
            <a:endParaRPr lang="en-GB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42" y="1378849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2325675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静磁場中における基底状態反水素のエネルギー準位</a:t>
            </a:r>
            <a:r>
              <a:rPr kumimoji="1" lang="en-US" altLang="ja-JP" dirty="0" smtClean="0"/>
              <a:t>(CPT</a:t>
            </a:r>
            <a:r>
              <a:rPr kumimoji="1" lang="ja-JP" altLang="en-US" dirty="0" smtClean="0"/>
              <a:t>仮定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31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707350"/>
            <a:ext cx="7598536" cy="457664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08" y="1790972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1983680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4" y="953935"/>
            <a:ext cx="7006110" cy="55692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8498" y="0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ゼーマン遷移曲線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32</a:t>
            </a:fld>
            <a:endParaRPr lang="en-GB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436842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マイクロ波：</a:t>
            </a:r>
            <a:r>
              <a:rPr kumimoji="1" lang="en-US" altLang="ja-JP" dirty="0" smtClean="0"/>
              <a:t>Disappearance mode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33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2" y="2054180"/>
            <a:ext cx="8710068" cy="254357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4272536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4104" y="468157"/>
            <a:ext cx="3183496" cy="280307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マイクロ波掃引に同期した、反水素消滅候補事象の分布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34</a:t>
            </a:fld>
            <a:endParaRPr lang="en-GB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431" y="254812"/>
            <a:ext cx="3683702" cy="660318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</p:spPr>
      </p:pic>
    </p:spTree>
    <p:extLst>
      <p:ext uri="{BB962C8B-B14F-4D97-AF65-F5344CB8AC3E}">
        <p14:creationId xmlns:p14="http://schemas.microsoft.com/office/powerpoint/2010/main" val="398453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14743" r="17042" b="25887"/>
          <a:stretch/>
        </p:blipFill>
        <p:spPr>
          <a:xfrm>
            <a:off x="3712138" y="901520"/>
            <a:ext cx="5840788" cy="38507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9546" r="4483" b="6211"/>
          <a:stretch/>
        </p:blipFill>
        <p:spPr>
          <a:xfrm>
            <a:off x="-141668" y="3361386"/>
            <a:ext cx="4790941" cy="2794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" y="-130541"/>
            <a:ext cx="9015211" cy="1325563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反陽子減速器</a:t>
            </a:r>
            <a:r>
              <a:rPr lang="en-US" altLang="ja-JP" sz="4000" dirty="0"/>
              <a:t>(AD;</a:t>
            </a:r>
            <a:r>
              <a:rPr lang="en-US" altLang="ja-JP" sz="3600" dirty="0"/>
              <a:t> </a:t>
            </a:r>
            <a:r>
              <a:rPr lang="en-US" altLang="ja-JP" sz="2400" dirty="0"/>
              <a:t>Antiproton Decelerator</a:t>
            </a:r>
            <a:r>
              <a:rPr lang="en-US" altLang="ja-JP" sz="4000" dirty="0"/>
              <a:t>) </a:t>
            </a:r>
            <a:r>
              <a:rPr lang="en-US" altLang="ja-JP" sz="4000" dirty="0" smtClean="0"/>
              <a:t>@CERN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4</a:t>
            </a:fld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89408" y="2807594"/>
            <a:ext cx="32102" cy="2112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3381" r="34523" b="1283"/>
          <a:stretch/>
        </p:blipFill>
        <p:spPr>
          <a:xfrm>
            <a:off x="0" y="875761"/>
            <a:ext cx="3646080" cy="209926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43189" y="6143223"/>
            <a:ext cx="23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CERN </a:t>
            </a:r>
            <a:r>
              <a:rPr kumimoji="1" lang="en-US" altLang="ja-JP" sz="2400" dirty="0" err="1" smtClean="0"/>
              <a:t>Meyrin</a:t>
            </a:r>
            <a:r>
              <a:rPr kumimoji="1" lang="en-US" altLang="ja-JP" sz="2400" dirty="0" smtClean="0"/>
              <a:t> site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44721" y="5589430"/>
            <a:ext cx="13356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ジュネーブ</a:t>
            </a:r>
            <a:endParaRPr kumimoji="1" lang="ja-JP" altLang="en-US" sz="20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657600" y="5151549"/>
            <a:ext cx="914400" cy="33485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206062" y="3593206"/>
            <a:ext cx="667555" cy="3198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00885" y="3114540"/>
            <a:ext cx="10502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フランス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357611" y="3026535"/>
            <a:ext cx="862885" cy="592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06096" y="5035639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LINAC </a:t>
            </a:r>
            <a:r>
              <a:rPr kumimoji="1" lang="ja-JP" altLang="en-US" sz="2400" dirty="0" smtClean="0"/>
              <a:t>→ </a:t>
            </a:r>
            <a:r>
              <a:rPr kumimoji="1" lang="en-US" altLang="ja-JP" sz="2400" dirty="0" smtClean="0"/>
              <a:t>BOOSTER </a:t>
            </a:r>
            <a:r>
              <a:rPr kumimoji="1" lang="ja-JP" altLang="en-US" sz="2400" dirty="0" smtClean="0"/>
              <a:t>→ </a:t>
            </a:r>
            <a:r>
              <a:rPr kumimoji="1" lang="en-US" altLang="ja-JP" sz="2400" dirty="0" smtClean="0"/>
              <a:t>PS </a:t>
            </a:r>
            <a:r>
              <a:rPr kumimoji="1" lang="ja-JP" altLang="en-US" sz="2400" dirty="0" smtClean="0"/>
              <a:t>→ </a:t>
            </a:r>
            <a:r>
              <a:rPr kumimoji="1" lang="en-US" altLang="ja-JP" sz="2400" dirty="0" smtClean="0"/>
              <a:t>AD</a:t>
            </a:r>
            <a:endParaRPr kumimoji="1" lang="ja-JP" altLang="en-US" sz="2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2112135" y="4803820"/>
            <a:ext cx="218941" cy="244698"/>
          </a:xfrm>
          <a:custGeom>
            <a:avLst/>
            <a:gdLst>
              <a:gd name="connsiteX0" fmla="*/ 0 w 218941"/>
              <a:gd name="connsiteY0" fmla="*/ 51515 h 244698"/>
              <a:gd name="connsiteX1" fmla="*/ 0 w 218941"/>
              <a:gd name="connsiteY1" fmla="*/ 51515 h 244698"/>
              <a:gd name="connsiteX2" fmla="*/ 115910 w 218941"/>
              <a:gd name="connsiteY2" fmla="*/ 38636 h 244698"/>
              <a:gd name="connsiteX3" fmla="*/ 128789 w 218941"/>
              <a:gd name="connsiteY3" fmla="*/ 0 h 244698"/>
              <a:gd name="connsiteX4" fmla="*/ 103031 w 218941"/>
              <a:gd name="connsiteY4" fmla="*/ 38636 h 244698"/>
              <a:gd name="connsiteX5" fmla="*/ 115910 w 218941"/>
              <a:gd name="connsiteY5" fmla="*/ 38636 h 244698"/>
              <a:gd name="connsiteX6" fmla="*/ 128789 w 218941"/>
              <a:gd name="connsiteY6" fmla="*/ 12879 h 244698"/>
              <a:gd name="connsiteX7" fmla="*/ 218941 w 218941"/>
              <a:gd name="connsiteY7" fmla="*/ 154546 h 244698"/>
              <a:gd name="connsiteX8" fmla="*/ 115910 w 218941"/>
              <a:gd name="connsiteY8" fmla="*/ 244698 h 244698"/>
              <a:gd name="connsiteX9" fmla="*/ 0 w 218941"/>
              <a:gd name="connsiteY9" fmla="*/ 51515 h 24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941" h="244698">
                <a:moveTo>
                  <a:pt x="0" y="51515"/>
                </a:moveTo>
                <a:lnTo>
                  <a:pt x="0" y="51515"/>
                </a:lnTo>
                <a:cubicBezTo>
                  <a:pt x="38637" y="47222"/>
                  <a:pt x="79816" y="53073"/>
                  <a:pt x="115910" y="38636"/>
                </a:cubicBezTo>
                <a:cubicBezTo>
                  <a:pt x="128514" y="33594"/>
                  <a:pt x="142364" y="0"/>
                  <a:pt x="128789" y="0"/>
                </a:cubicBezTo>
                <a:cubicBezTo>
                  <a:pt x="113311" y="0"/>
                  <a:pt x="107926" y="23952"/>
                  <a:pt x="103031" y="38636"/>
                </a:cubicBezTo>
                <a:cubicBezTo>
                  <a:pt x="101673" y="42709"/>
                  <a:pt x="111617" y="38636"/>
                  <a:pt x="115910" y="38636"/>
                </a:cubicBezTo>
                <a:lnTo>
                  <a:pt x="128789" y="12879"/>
                </a:lnTo>
                <a:lnTo>
                  <a:pt x="218941" y="154546"/>
                </a:lnTo>
                <a:lnTo>
                  <a:pt x="115910" y="244698"/>
                </a:lnTo>
                <a:lnTo>
                  <a:pt x="0" y="5151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60" y="-106822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反陽子減速器</a:t>
            </a:r>
            <a:r>
              <a:rPr lang="en-US" altLang="ja-JP" dirty="0" smtClean="0"/>
              <a:t>(</a:t>
            </a:r>
            <a:r>
              <a:rPr lang="en-US" altLang="ja-JP" sz="2800" dirty="0" smtClean="0"/>
              <a:t>AD; Antiproton Decelerator</a:t>
            </a:r>
            <a:r>
              <a:rPr lang="en-US" altLang="ja-JP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45" y="2187575"/>
            <a:ext cx="8760542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/>
              <a:t>世界</a:t>
            </a:r>
            <a:r>
              <a:rPr lang="ja-JP" altLang="en-US" sz="2000" dirty="0" smtClean="0"/>
              <a:t>で唯一、反物質研究</a:t>
            </a:r>
            <a:endParaRPr lang="en-US" altLang="ja-JP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/>
              <a:t>　のための低エネルギー反陽子を</a:t>
            </a:r>
            <a:endParaRPr lang="en-US" altLang="ja-JP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作れる装置</a:t>
            </a:r>
            <a:endParaRPr lang="en-US" altLang="ja-JP" sz="2000" dirty="0" smtClean="0"/>
          </a:p>
          <a:p>
            <a:pPr>
              <a:spcBef>
                <a:spcPts val="600"/>
              </a:spcBef>
            </a:pPr>
            <a:r>
              <a:rPr lang="en-US" altLang="ja-JP" sz="2000" dirty="0" smtClean="0"/>
              <a:t>PS </a:t>
            </a:r>
            <a:r>
              <a:rPr lang="ja-JP" altLang="en-US" sz="2000" dirty="0" smtClean="0"/>
              <a:t>加速器で </a:t>
            </a:r>
            <a:r>
              <a:rPr lang="en-US" altLang="ja-JP" sz="2000" dirty="0" smtClean="0"/>
              <a:t>26 GeV </a:t>
            </a:r>
            <a:r>
              <a:rPr lang="ja-JP" altLang="en-US" sz="2000" dirty="0" smtClean="0"/>
              <a:t>高エネルギー</a:t>
            </a:r>
            <a:endParaRPr lang="en-US" altLang="ja-JP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/>
              <a:t>　陽子</a:t>
            </a:r>
            <a:r>
              <a:rPr lang="ja-JP" altLang="en-US" sz="2000" dirty="0"/>
              <a:t>を作って</a:t>
            </a:r>
            <a:r>
              <a:rPr lang="ja-JP" altLang="en-US" sz="2000" dirty="0" smtClean="0"/>
              <a:t>、</a:t>
            </a:r>
            <a:r>
              <a:rPr lang="ja-JP" altLang="en-US" sz="2000" dirty="0" smtClean="0"/>
              <a:t>金属に</a:t>
            </a:r>
            <a:r>
              <a:rPr lang="ja-JP" altLang="en-US" sz="2000" dirty="0" smtClean="0"/>
              <a:t>当てる</a:t>
            </a:r>
            <a:endParaRPr lang="en-US" altLang="ja-JP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/>
              <a:t>　→その反応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出てくる中に、ごく僅か</a:t>
            </a:r>
            <a:endParaRPr lang="en-US" altLang="ja-JP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/>
              <a:t>　～</a:t>
            </a: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-6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だけ、高エネルギー </a:t>
            </a:r>
            <a:r>
              <a:rPr lang="en-US" altLang="ja-JP" sz="2000" dirty="0" smtClean="0"/>
              <a:t>(3.5 GeV) </a:t>
            </a:r>
            <a:r>
              <a:rPr lang="ja-JP" altLang="en-US" sz="2000" dirty="0" smtClean="0"/>
              <a:t>反陽子</a:t>
            </a:r>
            <a:endParaRPr lang="en-US" altLang="ja-JP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→減速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1/1000</a:t>
            </a:r>
            <a:r>
              <a:rPr lang="ja-JP" altLang="en-US" sz="2000" dirty="0" smtClean="0"/>
              <a:t>エネルギー</a:t>
            </a:r>
            <a:r>
              <a:rPr lang="en-US" altLang="ja-JP" sz="2000" dirty="0" smtClean="0"/>
              <a:t>)  5.3 MeV </a:t>
            </a:r>
            <a:r>
              <a:rPr lang="ja-JP" altLang="en-US" sz="2000" dirty="0" smtClean="0"/>
              <a:t>→約 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分に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回、 </a:t>
            </a:r>
            <a:r>
              <a:rPr lang="en-US" altLang="ja-JP" sz="2000" dirty="0" smtClean="0"/>
              <a:t>3x10</a:t>
            </a:r>
            <a:r>
              <a:rPr lang="en-US" altLang="ja-JP" sz="2000" baseline="30000" dirty="0" smtClean="0"/>
              <a:t>7 </a:t>
            </a:r>
            <a:r>
              <a:rPr lang="ja-JP" altLang="en-US" sz="2000" dirty="0" smtClean="0"/>
              <a:t>個のパルス</a:t>
            </a:r>
            <a:endParaRPr lang="en-GB" sz="2000" dirty="0"/>
          </a:p>
          <a:p>
            <a:r>
              <a:rPr lang="ja-JP" altLang="en-US" sz="2000" dirty="0" smtClean="0"/>
              <a:t>現在、</a:t>
            </a:r>
            <a:r>
              <a:rPr lang="en-US" altLang="ja-JP" sz="2000" dirty="0" smtClean="0"/>
              <a:t>ALPHA</a:t>
            </a:r>
            <a:r>
              <a:rPr lang="ja-JP" altLang="en-US" sz="2000" dirty="0" smtClean="0"/>
              <a:t>をはじめ、</a:t>
            </a:r>
            <a:r>
              <a:rPr lang="en-US" altLang="ja-JP" sz="2000" dirty="0" smtClean="0"/>
              <a:t>ASACUSA(</a:t>
            </a:r>
            <a:r>
              <a:rPr lang="ja-JP" altLang="en-US" sz="2000" dirty="0" smtClean="0"/>
              <a:t>東大、理研など</a:t>
            </a:r>
            <a:r>
              <a:rPr lang="en-US" altLang="ja-JP" sz="2000" dirty="0" smtClean="0"/>
              <a:t>)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ATRAP, </a:t>
            </a:r>
            <a:r>
              <a:rPr lang="en-US" altLang="ja-JP" sz="2000" dirty="0" err="1" smtClean="0"/>
              <a:t>AEgIS</a:t>
            </a:r>
            <a:r>
              <a:rPr lang="en-US" altLang="ja-JP" sz="2000" dirty="0" smtClean="0"/>
              <a:t>, BASE, ACE </a:t>
            </a:r>
            <a:r>
              <a:rPr lang="ja-JP" altLang="en-US" sz="2000" dirty="0" smtClean="0"/>
              <a:t>の６実験 </a:t>
            </a:r>
            <a:r>
              <a:rPr lang="en-US" altLang="ja-JP" sz="2000" dirty="0" smtClean="0"/>
              <a:t>(GBAR </a:t>
            </a:r>
            <a:r>
              <a:rPr lang="ja-JP" altLang="en-US" sz="2000" dirty="0" smtClean="0"/>
              <a:t>実験も承認済み</a:t>
            </a:r>
            <a:r>
              <a:rPr lang="en-US" altLang="ja-JP" sz="2000" dirty="0" smtClean="0"/>
              <a:t>)</a:t>
            </a:r>
            <a:r>
              <a:rPr lang="ja-JP" altLang="en-US" sz="2000" dirty="0" err="1" smtClean="0"/>
              <a:t>。</a:t>
            </a:r>
            <a:endParaRPr lang="en-US" altLang="ja-JP" sz="2000" dirty="0" smtClean="0"/>
          </a:p>
          <a:p>
            <a:r>
              <a:rPr lang="ja-JP" altLang="en-US" sz="2000" dirty="0" smtClean="0"/>
              <a:t>将来、</a:t>
            </a:r>
            <a:r>
              <a:rPr lang="en-US" altLang="ja-JP" sz="2000" dirty="0" smtClean="0"/>
              <a:t>ELENA </a:t>
            </a:r>
            <a:r>
              <a:rPr lang="ja-JP" altLang="en-US" sz="2000" dirty="0" smtClean="0"/>
              <a:t>というアップグレード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建設中。</a:t>
            </a:r>
            <a:r>
              <a:rPr lang="en-US" altLang="ja-JP" sz="2000" dirty="0" smtClean="0"/>
              <a:t>2017</a:t>
            </a:r>
            <a:r>
              <a:rPr lang="ja-JP" altLang="en-US" sz="2000" dirty="0" smtClean="0"/>
              <a:t>年運転開始予定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によって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より低エネルギー </a:t>
            </a:r>
            <a:r>
              <a:rPr lang="en-US" altLang="ja-JP" sz="2000" dirty="0" smtClean="0"/>
              <a:t>(100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) </a:t>
            </a:r>
            <a:r>
              <a:rPr lang="ja-JP" altLang="en-US" sz="2000" dirty="0" smtClean="0"/>
              <a:t>の反陽子ビームを作る予定。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r>
              <a:rPr lang="ja-JP" altLang="en-US" sz="2000" dirty="0"/>
              <a:t>　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 descr="ad_cer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4" y="918881"/>
            <a:ext cx="4424515" cy="3291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40325" y="1267835"/>
            <a:ext cx="272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PS (</a:t>
            </a:r>
            <a:r>
              <a:rPr lang="ja-JP" altLang="en-US" sz="2000" dirty="0" smtClean="0"/>
              <a:t>陽子シンクロトロン</a:t>
            </a:r>
            <a:r>
              <a:rPr lang="en-US" altLang="ja-JP" sz="2000" dirty="0" smtClean="0"/>
              <a:t>)</a:t>
            </a:r>
          </a:p>
          <a:p>
            <a:r>
              <a:rPr lang="en-US" sz="2000" dirty="0" smtClean="0"/>
              <a:t>26 GeV </a:t>
            </a:r>
            <a:r>
              <a:rPr lang="ja-JP" altLang="en-US" sz="2000" dirty="0" smtClean="0"/>
              <a:t>陽子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2845" y="1218741"/>
            <a:ext cx="2875935" cy="0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1039761"/>
            <a:ext cx="0" cy="3908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6398" y="1479688"/>
            <a:ext cx="1231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金属</a:t>
            </a:r>
            <a:endParaRPr lang="en-US" altLang="ja-JP" sz="2000" dirty="0" smtClean="0"/>
          </a:p>
          <a:p>
            <a:r>
              <a:rPr lang="ja-JP" altLang="en-US" sz="2000" dirty="0" smtClean="0"/>
              <a:t>ターゲット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52019" y="1088006"/>
            <a:ext cx="1696065" cy="13073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2577" y="1194068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反陽子</a:t>
            </a:r>
            <a:endParaRPr lang="en-US" altLang="ja-JP" sz="2000" dirty="0" smtClean="0"/>
          </a:p>
          <a:p>
            <a:r>
              <a:rPr lang="en-US" sz="2000" dirty="0" smtClean="0"/>
              <a:t>3.5 GeV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32216" y="4202377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この中を</a:t>
            </a:r>
            <a:r>
              <a:rPr lang="ja-JP" altLang="en-US" sz="2000" dirty="0"/>
              <a:t>回</a:t>
            </a:r>
            <a:r>
              <a:rPr lang="ja-JP" altLang="en-US" sz="2000" dirty="0" smtClean="0"/>
              <a:t>しながら減速</a:t>
            </a:r>
            <a:endParaRPr lang="en-GB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7907629" y="2099256"/>
            <a:ext cx="476518" cy="11977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2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77" y="105236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陽電子蓄積装置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dirty="0" smtClean="0"/>
              <a:t>(Positron accumulator)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14" y="1293544"/>
            <a:ext cx="4438908" cy="1474850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反水素生成には、反陽子と陽電子が必要。</a:t>
            </a:r>
            <a:endParaRPr lang="en-US" altLang="ja-JP" sz="2400" dirty="0" smtClean="0"/>
          </a:p>
          <a:p>
            <a:r>
              <a:rPr lang="ja-JP" altLang="en-US" sz="2400" dirty="0" smtClean="0"/>
              <a:t>高密度・低温な陽電子を供給</a:t>
            </a:r>
            <a:endParaRPr lang="en-GB" altLang="ja-JP" sz="2400" dirty="0" smtClean="0"/>
          </a:p>
          <a:p>
            <a:r>
              <a:rPr lang="en-US" altLang="ja-JP" sz="2400" dirty="0" smtClean="0"/>
              <a:t>200</a:t>
            </a:r>
            <a:r>
              <a:rPr lang="ja-JP" altLang="en-US" sz="2400" dirty="0" smtClean="0"/>
              <a:t>秒で</a:t>
            </a:r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8</a:t>
            </a:r>
            <a:r>
              <a:rPr lang="ja-JP" altLang="en-US" sz="2400" dirty="0" smtClean="0"/>
              <a:t>個の陽電子を蓄積</a:t>
            </a:r>
            <a:endParaRPr lang="en-US" altLang="ja-JP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62396" y="3469198"/>
            <a:ext cx="1061606" cy="92182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aseline="30000" dirty="0" smtClean="0"/>
              <a:t>22</a:t>
            </a:r>
            <a:r>
              <a:rPr lang="en-US" sz="2400" dirty="0" smtClean="0"/>
              <a:t>Na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236" y="4391027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放射性同位体</a:t>
            </a:r>
            <a:endParaRPr lang="en-US" altLang="ja-JP" dirty="0" smtClean="0"/>
          </a:p>
          <a:p>
            <a:r>
              <a:rPr lang="ja-JP" altLang="en-US" dirty="0" smtClean="0"/>
              <a:t>陽電子線源</a:t>
            </a:r>
            <a:endParaRPr lang="en-US" altLang="ja-JP" dirty="0" smtClean="0"/>
          </a:p>
          <a:p>
            <a:endParaRPr lang="en-US" dirty="0"/>
          </a:p>
          <a:p>
            <a:r>
              <a:rPr lang="en-US" dirty="0" smtClean="0"/>
              <a:t>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550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/>
              <a:t>陽電子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2" y="3945729"/>
            <a:ext cx="831271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1944" y="3162128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速い</a:t>
            </a:r>
            <a:endParaRPr lang="en-US" altLang="ja-JP" sz="2400" dirty="0" smtClean="0"/>
          </a:p>
          <a:p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endParaRPr lang="en-GB" sz="2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2355272" y="3299730"/>
            <a:ext cx="304800" cy="1260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39637" y="4744827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固体ネオン</a:t>
            </a:r>
            <a:endParaRPr lang="en-US" altLang="ja-JP" dirty="0" smtClean="0"/>
          </a:p>
          <a:p>
            <a:r>
              <a:rPr lang="ja-JP" altLang="en-US" dirty="0" smtClean="0"/>
              <a:t>モデレータ</a:t>
            </a:r>
            <a:endParaRPr lang="en-US" altLang="ja-JP" dirty="0" smtClean="0"/>
          </a:p>
          <a:p>
            <a:r>
              <a:rPr lang="ja-JP" altLang="en-US" dirty="0" smtClean="0"/>
              <a:t>（減速材）</a:t>
            </a: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2352368" y="3893574"/>
            <a:ext cx="302342" cy="199103"/>
          </a:xfrm>
          <a:custGeom>
            <a:avLst/>
            <a:gdLst>
              <a:gd name="connsiteX0" fmla="*/ 0 w 302342"/>
              <a:gd name="connsiteY0" fmla="*/ 66368 h 199103"/>
              <a:gd name="connsiteX1" fmla="*/ 36871 w 302342"/>
              <a:gd name="connsiteY1" fmla="*/ 51620 h 199103"/>
              <a:gd name="connsiteX2" fmla="*/ 73742 w 302342"/>
              <a:gd name="connsiteY2" fmla="*/ 0 h 199103"/>
              <a:gd name="connsiteX3" fmla="*/ 103238 w 302342"/>
              <a:gd name="connsiteY3" fmla="*/ 103239 h 199103"/>
              <a:gd name="connsiteX4" fmla="*/ 117987 w 302342"/>
              <a:gd name="connsiteY4" fmla="*/ 140110 h 199103"/>
              <a:gd name="connsiteX5" fmla="*/ 125361 w 302342"/>
              <a:gd name="connsiteY5" fmla="*/ 162232 h 199103"/>
              <a:gd name="connsiteX6" fmla="*/ 169606 w 302342"/>
              <a:gd name="connsiteY6" fmla="*/ 154858 h 199103"/>
              <a:gd name="connsiteX7" fmla="*/ 199103 w 302342"/>
              <a:gd name="connsiteY7" fmla="*/ 117987 h 199103"/>
              <a:gd name="connsiteX8" fmla="*/ 206477 w 302342"/>
              <a:gd name="connsiteY8" fmla="*/ 88491 h 199103"/>
              <a:gd name="connsiteX9" fmla="*/ 221226 w 302342"/>
              <a:gd name="connsiteY9" fmla="*/ 110613 h 199103"/>
              <a:gd name="connsiteX10" fmla="*/ 235974 w 302342"/>
              <a:gd name="connsiteY10" fmla="*/ 162232 h 199103"/>
              <a:gd name="connsiteX11" fmla="*/ 250722 w 302342"/>
              <a:gd name="connsiteY11" fmla="*/ 199103 h 199103"/>
              <a:gd name="connsiteX12" fmla="*/ 265471 w 302342"/>
              <a:gd name="connsiteY12" fmla="*/ 95865 h 199103"/>
              <a:gd name="connsiteX13" fmla="*/ 280219 w 302342"/>
              <a:gd name="connsiteY13" fmla="*/ 81116 h 199103"/>
              <a:gd name="connsiteX14" fmla="*/ 302342 w 302342"/>
              <a:gd name="connsiteY14" fmla="*/ 81116 h 1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342" h="199103">
                <a:moveTo>
                  <a:pt x="0" y="66368"/>
                </a:moveTo>
                <a:cubicBezTo>
                  <a:pt x="12290" y="61452"/>
                  <a:pt x="28154" y="61582"/>
                  <a:pt x="36871" y="51620"/>
                </a:cubicBezTo>
                <a:cubicBezTo>
                  <a:pt x="93551" y="-13158"/>
                  <a:pt x="17134" y="18869"/>
                  <a:pt x="73742" y="0"/>
                </a:cubicBezTo>
                <a:cubicBezTo>
                  <a:pt x="136607" y="167645"/>
                  <a:pt x="67143" y="-29107"/>
                  <a:pt x="103238" y="103239"/>
                </a:cubicBezTo>
                <a:cubicBezTo>
                  <a:pt x="106721" y="116010"/>
                  <a:pt x="113339" y="127716"/>
                  <a:pt x="117987" y="140110"/>
                </a:cubicBezTo>
                <a:cubicBezTo>
                  <a:pt x="120716" y="147388"/>
                  <a:pt x="122903" y="154858"/>
                  <a:pt x="125361" y="162232"/>
                </a:cubicBezTo>
                <a:cubicBezTo>
                  <a:pt x="140109" y="159774"/>
                  <a:pt x="155606" y="160108"/>
                  <a:pt x="169606" y="154858"/>
                </a:cubicBezTo>
                <a:cubicBezTo>
                  <a:pt x="178948" y="151355"/>
                  <a:pt x="195380" y="123572"/>
                  <a:pt x="199103" y="117987"/>
                </a:cubicBezTo>
                <a:cubicBezTo>
                  <a:pt x="201561" y="108155"/>
                  <a:pt x="196862" y="91696"/>
                  <a:pt x="206477" y="88491"/>
                </a:cubicBezTo>
                <a:cubicBezTo>
                  <a:pt x="214885" y="85689"/>
                  <a:pt x="217934" y="102384"/>
                  <a:pt x="221226" y="110613"/>
                </a:cubicBezTo>
                <a:cubicBezTo>
                  <a:pt x="227872" y="127228"/>
                  <a:pt x="230315" y="145255"/>
                  <a:pt x="235974" y="162232"/>
                </a:cubicBezTo>
                <a:cubicBezTo>
                  <a:pt x="240160" y="174790"/>
                  <a:pt x="245806" y="186813"/>
                  <a:pt x="250722" y="199103"/>
                </a:cubicBezTo>
                <a:cubicBezTo>
                  <a:pt x="250960" y="196724"/>
                  <a:pt x="255447" y="115913"/>
                  <a:pt x="265471" y="95865"/>
                </a:cubicBezTo>
                <a:cubicBezTo>
                  <a:pt x="268580" y="89646"/>
                  <a:pt x="273764" y="83698"/>
                  <a:pt x="280219" y="81116"/>
                </a:cubicBezTo>
                <a:cubicBezTo>
                  <a:pt x="287066" y="78377"/>
                  <a:pt x="294968" y="81116"/>
                  <a:pt x="302342" y="8111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817799" y="3160485"/>
            <a:ext cx="1316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遅い</a:t>
            </a:r>
            <a:endParaRPr lang="en-US" altLang="ja-JP" sz="2400" dirty="0" smtClean="0"/>
          </a:p>
          <a:p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endParaRPr lang="en-GB" sz="2400" baseline="30000" dirty="0"/>
          </a:p>
        </p:txBody>
      </p:sp>
      <p:pic>
        <p:nvPicPr>
          <p:cNvPr id="16" name="Picture 15" descr="alpha1_positr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9" t="62019" r="7583" b="1139"/>
          <a:stretch/>
        </p:blipFill>
        <p:spPr bwMode="auto">
          <a:xfrm>
            <a:off x="3599837" y="3395862"/>
            <a:ext cx="5309286" cy="22071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 rot="16200000">
            <a:off x="2952616" y="3973999"/>
            <a:ext cx="2085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静電ポテンシャル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7309" y="5352386"/>
            <a:ext cx="15295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窒素ガス圧力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95586" y="3469198"/>
            <a:ext cx="3513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窒素ガスとぶつけて減速する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54710" y="3945729"/>
            <a:ext cx="1527995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1022" y="5806867"/>
            <a:ext cx="5671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B050"/>
                </a:solidFill>
              </a:rPr>
              <a:t>溜まった陽電子</a:t>
            </a:r>
            <a:r>
              <a:rPr lang="ja-JP" altLang="en-US" sz="2400" dirty="0" smtClean="0"/>
              <a:t>を、反水素閉じ込め装置に</a:t>
            </a:r>
            <a:endParaRPr lang="en-US" altLang="ja-JP" sz="2400" dirty="0" smtClean="0"/>
          </a:p>
          <a:p>
            <a:r>
              <a:rPr lang="ja-JP" altLang="en-US" sz="2400" dirty="0" smtClean="0"/>
              <a:t>送り出し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反陽子と混ぜる</a:t>
            </a:r>
            <a:endParaRPr lang="en-GB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904509" y="4744827"/>
            <a:ext cx="2258291" cy="1123528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lpha_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66" y="0"/>
            <a:ext cx="4513934" cy="339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40" y="129598"/>
            <a:ext cx="1145548" cy="7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ALPHA</a:t>
            </a:r>
            <a:r>
              <a:rPr lang="ja-JP" altLang="en-US" dirty="0" smtClean="0"/>
              <a:t>実験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64" y="213647"/>
            <a:ext cx="1674572" cy="11119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1350" y="1012596"/>
            <a:ext cx="8042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ntihydrogen </a:t>
            </a:r>
            <a:r>
              <a:rPr lang="en-US" altLang="ja-JP" sz="2400" u="sng" dirty="0" smtClean="0"/>
              <a:t>L</a:t>
            </a:r>
            <a:r>
              <a:rPr lang="en-US" altLang="ja-JP" sz="2400" dirty="0" smtClean="0"/>
              <a:t>aser </a:t>
            </a:r>
            <a:r>
              <a:rPr lang="en-US" altLang="ja-JP" sz="2400" u="sng" dirty="0" err="1" smtClean="0"/>
              <a:t>PH</a:t>
            </a:r>
            <a:r>
              <a:rPr lang="en-US" altLang="ja-JP" sz="2400" dirty="0" err="1" smtClean="0"/>
              <a:t>ysics</a:t>
            </a: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pparatus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現在、</a:t>
            </a:r>
            <a:r>
              <a:rPr lang="en-US" sz="2400" dirty="0" smtClean="0"/>
              <a:t>8</a:t>
            </a:r>
            <a:r>
              <a:rPr lang="ja-JP" altLang="en-US" sz="2400" dirty="0" smtClean="0"/>
              <a:t>ヶ国、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機関、約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人の国際共同実験　</a:t>
            </a:r>
            <a:r>
              <a:rPr lang="en-US" altLang="ja-JP" sz="2400" dirty="0" smtClean="0"/>
              <a:t>(2005</a:t>
            </a:r>
            <a:r>
              <a:rPr lang="ja-JP" altLang="en-US" sz="2400" dirty="0" smtClean="0"/>
              <a:t>年～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前</a:t>
            </a:r>
            <a:r>
              <a:rPr lang="ja-JP" altLang="en-US" sz="2400" dirty="0" smtClean="0"/>
              <a:t>身の</a:t>
            </a:r>
            <a:r>
              <a:rPr lang="en-US" altLang="ja-JP" sz="2400" dirty="0" smtClean="0"/>
              <a:t>ATHENA</a:t>
            </a:r>
            <a:r>
              <a:rPr lang="ja-JP" altLang="en-US" sz="2400" dirty="0" smtClean="0"/>
              <a:t>実験を引き継ぐ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フェーズ１では、反水素を定常的に閉じ込めることが目的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石田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2013.12</a:t>
            </a:r>
            <a:r>
              <a:rPr lang="ja-JP" altLang="en-US" sz="2400" dirty="0" smtClean="0"/>
              <a:t>－</a:t>
            </a:r>
            <a:r>
              <a:rPr lang="en-US" altLang="ja-JP" sz="2400" dirty="0" smtClean="0"/>
              <a:t>2015.11 </a:t>
            </a:r>
            <a:r>
              <a:rPr lang="ja-JP" altLang="en-US" sz="2400" dirty="0" smtClean="0"/>
              <a:t>の間、海外学振</a:t>
            </a:r>
            <a:r>
              <a:rPr lang="ja-JP" altLang="en-US" sz="2400" dirty="0" smtClean="0"/>
              <a:t>で参加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351" y="2962989"/>
            <a:ext cx="743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主な成果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u="sng" dirty="0">
                <a:solidFill>
                  <a:srgbClr val="FF0000"/>
                </a:solidFill>
              </a:rPr>
              <a:t>世界初</a:t>
            </a:r>
            <a:r>
              <a:rPr lang="ja-JP" altLang="en-US" sz="2400" dirty="0" smtClean="0"/>
              <a:t>の反水素の閉じ込め </a:t>
            </a:r>
            <a:r>
              <a:rPr lang="en-US" altLang="ja-JP" sz="2400" dirty="0" smtClean="0"/>
              <a:t>(2010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Nature </a:t>
            </a:r>
            <a:r>
              <a:rPr lang="en-US" sz="2400" b="1" dirty="0"/>
              <a:t>468</a:t>
            </a:r>
            <a:r>
              <a:rPr lang="en-US" sz="2400" dirty="0"/>
              <a:t>, 673</a:t>
            </a:r>
            <a:r>
              <a:rPr lang="en-US" altLang="ja-JP" sz="2400" dirty="0" smtClean="0"/>
              <a:t>)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3" y="3911182"/>
            <a:ext cx="8385406" cy="24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ALPHA</a:t>
            </a:r>
            <a:r>
              <a:rPr lang="ja-JP" altLang="en-US" dirty="0" smtClean="0"/>
              <a:t>実験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64" y="213647"/>
            <a:ext cx="1674572" cy="11119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1350" y="1012596"/>
            <a:ext cx="8042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ntihydrogen </a:t>
            </a:r>
            <a:r>
              <a:rPr lang="en-US" altLang="ja-JP" sz="2400" u="sng" dirty="0" smtClean="0"/>
              <a:t>L</a:t>
            </a:r>
            <a:r>
              <a:rPr lang="en-US" altLang="ja-JP" sz="2400" dirty="0" smtClean="0"/>
              <a:t>aser </a:t>
            </a:r>
            <a:r>
              <a:rPr lang="en-US" altLang="ja-JP" sz="2400" u="sng" dirty="0" err="1" smtClean="0"/>
              <a:t>PH</a:t>
            </a:r>
            <a:r>
              <a:rPr lang="en-US" altLang="ja-JP" sz="2400" dirty="0" err="1" smtClean="0"/>
              <a:t>ysics</a:t>
            </a: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pparatus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現在、</a:t>
            </a:r>
            <a:r>
              <a:rPr lang="en-US" sz="2400" dirty="0" smtClean="0"/>
              <a:t>8</a:t>
            </a:r>
            <a:r>
              <a:rPr lang="ja-JP" altLang="en-US" sz="2400" dirty="0" smtClean="0"/>
              <a:t>ヶ国、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機関、約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人の国際共同実験　</a:t>
            </a:r>
            <a:r>
              <a:rPr lang="en-US" altLang="ja-JP" sz="2400" dirty="0" smtClean="0"/>
              <a:t>(2005</a:t>
            </a:r>
            <a:r>
              <a:rPr lang="ja-JP" altLang="en-US" sz="2400" dirty="0" smtClean="0"/>
              <a:t>年～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前</a:t>
            </a:r>
            <a:r>
              <a:rPr lang="ja-JP" altLang="en-US" sz="2400" dirty="0" smtClean="0"/>
              <a:t>身の</a:t>
            </a:r>
            <a:r>
              <a:rPr lang="en-US" altLang="ja-JP" sz="2400" dirty="0" smtClean="0"/>
              <a:t>ATHENA</a:t>
            </a:r>
            <a:r>
              <a:rPr lang="ja-JP" altLang="en-US" sz="2400" dirty="0" smtClean="0"/>
              <a:t>実験を引き継ぐ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フェーズ１では、反水素を定常的に閉じ込めることが目的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石田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2013 </a:t>
            </a:r>
            <a:r>
              <a:rPr lang="ja-JP" altLang="en-US" sz="2400" dirty="0" smtClean="0"/>
              <a:t>年より海外学振で参加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351" y="2962989"/>
            <a:ext cx="7431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主な成果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u="sng" dirty="0">
                <a:solidFill>
                  <a:srgbClr val="FF0000"/>
                </a:solidFill>
              </a:rPr>
              <a:t>世界初</a:t>
            </a:r>
            <a:r>
              <a:rPr lang="ja-JP" altLang="en-US" sz="2400" dirty="0" smtClean="0"/>
              <a:t>の反水素の閉じ込め </a:t>
            </a:r>
            <a:r>
              <a:rPr lang="en-US" altLang="ja-JP" sz="2400" dirty="0" smtClean="0"/>
              <a:t>(2010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Nature </a:t>
            </a:r>
            <a:r>
              <a:rPr lang="en-US" sz="2400" b="1" dirty="0"/>
              <a:t>468</a:t>
            </a:r>
            <a:r>
              <a:rPr lang="en-US" sz="2400" dirty="0"/>
              <a:t>, 673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</a:rPr>
              <a:t>1000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秒間</a:t>
            </a:r>
            <a:r>
              <a:rPr lang="ja-JP" altLang="en-US" sz="2400" dirty="0" smtClean="0"/>
              <a:t>の閉じ込め </a:t>
            </a:r>
            <a:r>
              <a:rPr lang="en-US" altLang="ja-JP" sz="2400" dirty="0" smtClean="0"/>
              <a:t>(2011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Nat. Phys. </a:t>
            </a:r>
            <a:r>
              <a:rPr lang="en-US" sz="2400" b="1" dirty="0"/>
              <a:t>7</a:t>
            </a:r>
            <a:r>
              <a:rPr lang="en-US" sz="2400" dirty="0"/>
              <a:t>, </a:t>
            </a:r>
            <a:r>
              <a:rPr lang="en-US" sz="2400" dirty="0" smtClean="0"/>
              <a:t>558)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02" y="4230707"/>
            <a:ext cx="7226896" cy="19253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89" y="3870102"/>
            <a:ext cx="1992456" cy="26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ALPHA</a:t>
            </a:r>
            <a:r>
              <a:rPr lang="ja-JP" altLang="en-US" dirty="0" smtClean="0"/>
              <a:t>実験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64" y="213647"/>
            <a:ext cx="1674572" cy="11119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0DC3-1081-4F0A-9EC9-B84128D1A92B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1350" y="1012596"/>
            <a:ext cx="8042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ntihydrogen </a:t>
            </a:r>
            <a:r>
              <a:rPr lang="en-US" altLang="ja-JP" sz="2400" u="sng" dirty="0" smtClean="0"/>
              <a:t>L</a:t>
            </a:r>
            <a:r>
              <a:rPr lang="en-US" altLang="ja-JP" sz="2400" dirty="0" smtClean="0"/>
              <a:t>aser </a:t>
            </a:r>
            <a:r>
              <a:rPr lang="en-US" altLang="ja-JP" sz="2400" u="sng" dirty="0" err="1" smtClean="0"/>
              <a:t>PH</a:t>
            </a:r>
            <a:r>
              <a:rPr lang="en-US" altLang="ja-JP" sz="2400" dirty="0" err="1" smtClean="0"/>
              <a:t>ysics</a:t>
            </a: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A</a:t>
            </a:r>
            <a:r>
              <a:rPr lang="en-US" altLang="ja-JP" sz="2400" dirty="0" smtClean="0"/>
              <a:t>pparatus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現在、</a:t>
            </a:r>
            <a:r>
              <a:rPr lang="en-US" sz="2400" dirty="0" smtClean="0"/>
              <a:t>8</a:t>
            </a:r>
            <a:r>
              <a:rPr lang="ja-JP" altLang="en-US" sz="2400" dirty="0" smtClean="0"/>
              <a:t>ヶ国、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機関、約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人の国際共同実験　</a:t>
            </a:r>
            <a:r>
              <a:rPr lang="en-US" altLang="ja-JP" sz="2400" dirty="0" smtClean="0"/>
              <a:t>(2005</a:t>
            </a:r>
            <a:r>
              <a:rPr lang="ja-JP" altLang="en-US" sz="2400" dirty="0" smtClean="0"/>
              <a:t>年～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前</a:t>
            </a:r>
            <a:r>
              <a:rPr lang="ja-JP" altLang="en-US" sz="2400" dirty="0" smtClean="0"/>
              <a:t>身の</a:t>
            </a:r>
            <a:r>
              <a:rPr lang="en-US" altLang="ja-JP" sz="2400" dirty="0" smtClean="0"/>
              <a:t>ATHENA</a:t>
            </a:r>
            <a:r>
              <a:rPr lang="ja-JP" altLang="en-US" sz="2400" dirty="0" smtClean="0"/>
              <a:t>実験を引き継ぐ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フェーズ１では、反水素を定常的に閉じ込めることが目的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石田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2013 </a:t>
            </a:r>
            <a:r>
              <a:rPr lang="ja-JP" altLang="en-US" sz="2400" dirty="0" smtClean="0"/>
              <a:t>年より海外学振で参加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351" y="2962989"/>
            <a:ext cx="8340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主な成果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u="sng" dirty="0">
                <a:solidFill>
                  <a:srgbClr val="FF0000"/>
                </a:solidFill>
              </a:rPr>
              <a:t>世界初</a:t>
            </a:r>
            <a:r>
              <a:rPr lang="ja-JP" altLang="en-US" sz="2400" dirty="0" smtClean="0"/>
              <a:t>の反水素の閉じ込め </a:t>
            </a:r>
            <a:r>
              <a:rPr lang="en-US" altLang="ja-JP" sz="2400" dirty="0" smtClean="0"/>
              <a:t>(2010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Nature </a:t>
            </a:r>
            <a:r>
              <a:rPr lang="en-US" sz="2400" b="1" dirty="0"/>
              <a:t>468</a:t>
            </a:r>
            <a:r>
              <a:rPr lang="en-US" sz="2400" dirty="0"/>
              <a:t>, 673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</a:rPr>
              <a:t>1000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秒間</a:t>
            </a:r>
            <a:r>
              <a:rPr lang="ja-JP" altLang="en-US" sz="2400" dirty="0" smtClean="0"/>
              <a:t>の閉じ込め </a:t>
            </a:r>
            <a:r>
              <a:rPr lang="en-US" altLang="ja-JP" sz="2400" dirty="0" smtClean="0"/>
              <a:t>(2011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Nat. Phys. </a:t>
            </a:r>
            <a:r>
              <a:rPr lang="en-US" sz="2400" b="1" dirty="0"/>
              <a:t>7</a:t>
            </a:r>
            <a:r>
              <a:rPr lang="en-US" sz="2400" dirty="0"/>
              <a:t>, </a:t>
            </a:r>
            <a:r>
              <a:rPr lang="en-US" sz="2400" dirty="0" smtClean="0"/>
              <a:t>558)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マイクロ</a:t>
            </a:r>
            <a:r>
              <a:rPr lang="ja-JP" altLang="en-US" sz="2400" dirty="0"/>
              <a:t>波</a:t>
            </a:r>
            <a:r>
              <a:rPr lang="ja-JP" altLang="en-US" sz="2400" dirty="0" smtClean="0"/>
              <a:t>による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反水素スピン反転 </a:t>
            </a:r>
            <a:r>
              <a:rPr lang="en-US" altLang="ja-JP" sz="2400" dirty="0" smtClean="0"/>
              <a:t>(2012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, </a:t>
            </a:r>
            <a:r>
              <a:rPr lang="en-US" sz="2400" dirty="0"/>
              <a:t>Nature </a:t>
            </a:r>
            <a:r>
              <a:rPr lang="en-US" sz="2400" b="1" dirty="0"/>
              <a:t>483</a:t>
            </a:r>
            <a:r>
              <a:rPr lang="en-US" sz="2400" dirty="0"/>
              <a:t>, </a:t>
            </a:r>
            <a:r>
              <a:rPr lang="en-US" sz="2400" dirty="0" smtClean="0"/>
              <a:t>439)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4" y="4611446"/>
            <a:ext cx="6774286" cy="22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1086</Words>
  <Application>Microsoft Office PowerPoint</Application>
  <PresentationFormat>画面に合わせる (4:3)</PresentationFormat>
  <Paragraphs>249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Office Theme</vt:lpstr>
      <vt:lpstr>CERN反陽子減速器における 反水素を用いたALPHA実験</vt:lpstr>
      <vt:lpstr>目次</vt:lpstr>
      <vt:lpstr>反物質(反水素)を用いた研究 CPT対称性の検証</vt:lpstr>
      <vt:lpstr>反陽子減速器(AD; Antiproton Decelerator) @CERN</vt:lpstr>
      <vt:lpstr>反陽子減速器(AD; Antiproton Decelerator)</vt:lpstr>
      <vt:lpstr>陽電子蓄積装置 (Positron accumulator)</vt:lpstr>
      <vt:lpstr>ALPHA実験</vt:lpstr>
      <vt:lpstr>ALPHA実験</vt:lpstr>
      <vt:lpstr>ALPHA実験</vt:lpstr>
      <vt:lpstr>ALPHA実験</vt:lpstr>
      <vt:lpstr>反水素の生成と閉じ込め</vt:lpstr>
      <vt:lpstr>反水素の検出</vt:lpstr>
      <vt:lpstr>ビデオ（３分）</vt:lpstr>
      <vt:lpstr>ALPHA-2実験の現状</vt:lpstr>
      <vt:lpstr>反水素の電荷に対する制限</vt:lpstr>
      <vt:lpstr>反水素の電荷に対する制限</vt:lpstr>
      <vt:lpstr>反水素の電荷に対する制限</vt:lpstr>
      <vt:lpstr>まとめ</vt:lpstr>
      <vt:lpstr>バックアップ</vt:lpstr>
      <vt:lpstr>ALPHA-1 における反水素の電荷に対する制限</vt:lpstr>
      <vt:lpstr>ALPHA-2 実験装置全体図</vt:lpstr>
      <vt:lpstr>ALPHA-2 Atom trap &amp; laser path</vt:lpstr>
      <vt:lpstr>ALPHA-2: 243 nm laser (Toptica)</vt:lpstr>
      <vt:lpstr>水素原子と各種変換（スピン無視）</vt:lpstr>
      <vt:lpstr>ADの時間構造</vt:lpstr>
      <vt:lpstr>八重極超伝導コイル</vt:lpstr>
      <vt:lpstr>陽電子蓄積装置</vt:lpstr>
      <vt:lpstr>ALPHA-1 反水素トラップの静電ポテンシャル</vt:lpstr>
      <vt:lpstr>反水素消滅イベント分布 (ALPHA-1)</vt:lpstr>
      <vt:lpstr>ALPHA-1 における反水素の閉じ込め</vt:lpstr>
      <vt:lpstr>静磁場中における基底状態反水素のエネルギー準位(CPT仮定)</vt:lpstr>
      <vt:lpstr>ゼーマン遷移曲線</vt:lpstr>
      <vt:lpstr>マイクロ波：Disappearance mode </vt:lpstr>
      <vt:lpstr>マイクロ波掃引に同期した、反水素消滅候補事象の分布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欧州原子核研究機構における 反陽子減速器を用いた 反物質の研究</dc:title>
  <dc:creator>Akira Ishida</dc:creator>
  <cp:lastModifiedBy>石田明</cp:lastModifiedBy>
  <cp:revision>80</cp:revision>
  <dcterms:created xsi:type="dcterms:W3CDTF">2015-08-23T17:37:00Z</dcterms:created>
  <dcterms:modified xsi:type="dcterms:W3CDTF">2016-03-01T08:36:24Z</dcterms:modified>
</cp:coreProperties>
</file>