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1" r:id="rId1"/>
  </p:sldMasterIdLst>
  <p:notesMasterIdLst>
    <p:notesMasterId r:id="rId16"/>
  </p:notesMasterIdLst>
  <p:handoutMasterIdLst>
    <p:handoutMasterId r:id="rId17"/>
  </p:handoutMasterIdLst>
  <p:sldIdLst>
    <p:sldId id="260" r:id="rId2"/>
    <p:sldId id="261" r:id="rId3"/>
    <p:sldId id="380" r:id="rId4"/>
    <p:sldId id="376" r:id="rId5"/>
    <p:sldId id="381" r:id="rId6"/>
    <p:sldId id="312" r:id="rId7"/>
    <p:sldId id="344" r:id="rId8"/>
    <p:sldId id="342" r:id="rId9"/>
    <p:sldId id="332" r:id="rId10"/>
    <p:sldId id="346" r:id="rId11"/>
    <p:sldId id="337" r:id="rId12"/>
    <p:sldId id="353" r:id="rId13"/>
    <p:sldId id="279" r:id="rId14"/>
    <p:sldId id="383" r:id="rId15"/>
  </p:sldIdLst>
  <p:sldSz cx="9144000" cy="6858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EA900"/>
    <a:srgbClr val="E2B700"/>
    <a:srgbClr val="237351"/>
    <a:srgbClr val="CCA834"/>
    <a:srgbClr val="6B581B"/>
    <a:srgbClr val="45C78F"/>
    <a:srgbClr val="FFADAD"/>
    <a:srgbClr val="FF5596"/>
    <a:srgbClr val="FF33CA"/>
    <a:srgbClr val="9EE2C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59052" autoAdjust="0"/>
  </p:normalViewPr>
  <p:slideViewPr>
    <p:cSldViewPr snapToGrid="0">
      <p:cViewPr varScale="1">
        <p:scale>
          <a:sx n="40" d="100"/>
          <a:sy n="40" d="100"/>
        </p:scale>
        <p:origin x="-192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270"/>
    </p:cViewPr>
  </p:sorterViewPr>
  <p:notesViewPr>
    <p:cSldViewPr snapToGrid="0">
      <p:cViewPr varScale="1">
        <p:scale>
          <a:sx n="79" d="100"/>
          <a:sy n="79" d="100"/>
        </p:scale>
        <p:origin x="2982" y="11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407B2-7F10-4510-9BFE-8B2C98590EB2}" type="datetimeFigureOut">
              <a:rPr kumimoji="1" lang="ja-JP" altLang="en-US" smtClean="0"/>
              <a:pPr/>
              <a:t>2016/3/2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8C3B9-F87A-4B7A-B118-3C21C1E48A4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582706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7C53A-3366-4A1A-83AA-F7966FCFAD4F}" type="datetimeFigureOut">
              <a:rPr kumimoji="1" lang="ja-JP" altLang="en-US" smtClean="0"/>
              <a:pPr/>
              <a:t>2016/3/2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9691"/>
            <a:ext cx="5388610" cy="38861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310C06-4954-42A2-9DC3-B4DBF7C342A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534316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10C06-4954-42A2-9DC3-B4DBF7C342A7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2253269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10C06-4954-42A2-9DC3-B4DBF7C342A7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10C06-4954-42A2-9DC3-B4DBF7C342A7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10C06-4954-42A2-9DC3-B4DBF7C342A7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10C06-4954-42A2-9DC3-B4DBF7C342A7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10C06-4954-42A2-9DC3-B4DBF7C342A7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938347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10C06-4954-42A2-9DC3-B4DBF7C342A7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829756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10C06-4954-42A2-9DC3-B4DBF7C342A7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10C06-4954-42A2-9DC3-B4DBF7C342A7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10C06-4954-42A2-9DC3-B4DBF7C342A7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10C06-4954-42A2-9DC3-B4DBF7C342A7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10C06-4954-42A2-9DC3-B4DBF7C342A7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310C06-4954-42A2-9DC3-B4DBF7C342A7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152400" y="1168400"/>
            <a:ext cx="8750300" cy="6477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170641" y="6370635"/>
            <a:ext cx="4828118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E63A8-F5E2-42DA-8B36-208C07CBDB9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112933"/>
            <a:ext cx="9144000" cy="7450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>
            <a:off x="0" y="-5293"/>
            <a:ext cx="9144000" cy="36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756178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/>
            </a:lvl1pPr>
          </a:lstStyle>
          <a:p>
            <a:fld id="{8D4E63A8-F5E2-42DA-8B36-208C07CBDB95}" type="slidenum">
              <a:rPr lang="ja-JP" altLang="en-US" smtClean="0"/>
              <a:pPr/>
              <a:t>&lt;#&gt;</a:t>
            </a:fld>
            <a:endParaRPr lang="ja-JP" altLang="en-US"/>
          </a:p>
        </p:txBody>
      </p:sp>
      <p:sp>
        <p:nvSpPr>
          <p:cNvPr id="6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2170641" y="6379102"/>
            <a:ext cx="4828118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95604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2170641" y="6379102"/>
            <a:ext cx="4828118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E63A8-F5E2-42DA-8B36-208C07CBDB95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6432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7700" y="-3179"/>
            <a:ext cx="7844368" cy="1273179"/>
          </a:xfrm>
        </p:spPr>
        <p:txBody>
          <a:bodyPr/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3200"/>
            </a:lvl1pPr>
          </a:lstStyle>
          <a:p>
            <a:fld id="{8D4E63A8-F5E2-42DA-8B36-208C07CBDB95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36128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1" y="-3178"/>
            <a:ext cx="7886700" cy="12572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1" y="1698620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86600" y="-317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E63A8-F5E2-42DA-8B36-208C07CBDB95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  <p:cxnSp>
        <p:nvCxnSpPr>
          <p:cNvPr id="8" name="直線コネクタ 7"/>
          <p:cNvCxnSpPr/>
          <p:nvPr/>
        </p:nvCxnSpPr>
        <p:spPr>
          <a:xfrm>
            <a:off x="628651" y="1254115"/>
            <a:ext cx="79248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 userDrawn="1"/>
        </p:nvSpPr>
        <p:spPr>
          <a:xfrm>
            <a:off x="228600" y="6315075"/>
            <a:ext cx="2000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accent1">
                    <a:lumMod val="50000"/>
                  </a:schemeClr>
                </a:solidFill>
              </a:rPr>
              <a:t>2016 Mar. 2</a:t>
            </a:r>
            <a:endParaRPr kumimoji="1" lang="ja-JP" alt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1174751" y="6330950"/>
            <a:ext cx="679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 smtClean="0">
                <a:solidFill>
                  <a:schemeClr val="accent1">
                    <a:lumMod val="50000"/>
                  </a:schemeClr>
                </a:solidFill>
              </a:rPr>
              <a:t>第</a:t>
            </a:r>
            <a:r>
              <a:rPr kumimoji="1" lang="en-US" altLang="ja-JP" sz="1800" dirty="0" smtClean="0">
                <a:solidFill>
                  <a:schemeClr val="accent1">
                    <a:lumMod val="50000"/>
                  </a:schemeClr>
                </a:solidFill>
              </a:rPr>
              <a:t>22</a:t>
            </a:r>
            <a:r>
              <a:rPr kumimoji="1" lang="ja-JP" altLang="en-US" sz="1800" dirty="0" smtClean="0">
                <a:solidFill>
                  <a:schemeClr val="accent1">
                    <a:lumMod val="50000"/>
                  </a:schemeClr>
                </a:solidFill>
              </a:rPr>
              <a:t>回</a:t>
            </a:r>
            <a:r>
              <a:rPr kumimoji="1" lang="en-US" altLang="ja-JP" sz="1800" baseline="0" dirty="0" smtClean="0">
                <a:solidFill>
                  <a:schemeClr val="accent1">
                    <a:lumMod val="50000"/>
                  </a:schemeClr>
                </a:solidFill>
              </a:rPr>
              <a:t> ICEPP</a:t>
            </a:r>
            <a:r>
              <a:rPr kumimoji="1" lang="ja-JP" altLang="en-US" sz="1800" baseline="0" dirty="0" smtClean="0">
                <a:solidFill>
                  <a:schemeClr val="accent1">
                    <a:lumMod val="50000"/>
                  </a:schemeClr>
                </a:solidFill>
              </a:rPr>
              <a:t>シンポジウム</a:t>
            </a:r>
            <a:endParaRPr kumimoji="1" lang="ja-JP" alt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2611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7" r:id="rId2"/>
    <p:sldLayoutId id="2147483688" r:id="rId3"/>
    <p:sldLayoutId id="2147483693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png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9163" y="1130745"/>
            <a:ext cx="8866911" cy="2387600"/>
          </a:xfrm>
        </p:spPr>
        <p:txBody>
          <a:bodyPr anchor="ctr">
            <a:noAutofit/>
          </a:bodyPr>
          <a:lstStyle/>
          <a:p>
            <a:pPr algn="l"/>
            <a:r>
              <a:rPr lang="ja-JP" altLang="en-US" sz="3600" dirty="0">
                <a:solidFill>
                  <a:schemeClr val="accent1">
                    <a:lumMod val="50000"/>
                  </a:schemeClr>
                </a:solidFill>
              </a:rPr>
              <a:t>冷却フランシウム原子を</a:t>
            </a:r>
            <a:r>
              <a:rPr lang="ja-JP" altLang="en-US" sz="3600" dirty="0" smtClean="0">
                <a:solidFill>
                  <a:schemeClr val="accent1">
                    <a:lumMod val="50000"/>
                  </a:schemeClr>
                </a:solidFill>
              </a:rPr>
              <a:t>用いた</a:t>
            </a:r>
            <a:r>
              <a:rPr lang="en-US" altLang="ja-JP" sz="36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altLang="ja-JP" sz="3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ja-JP" altLang="en-US" sz="3600" dirty="0" smtClean="0">
                <a:solidFill>
                  <a:schemeClr val="accent1">
                    <a:lumMod val="50000"/>
                  </a:schemeClr>
                </a:solidFill>
              </a:rPr>
              <a:t>電子</a:t>
            </a:r>
            <a:r>
              <a:rPr lang="ja-JP" altLang="en-US" sz="3600" dirty="0">
                <a:solidFill>
                  <a:schemeClr val="accent1">
                    <a:lumMod val="50000"/>
                  </a:schemeClr>
                </a:solidFill>
              </a:rPr>
              <a:t>の永久電気双極子能率探索のため</a:t>
            </a:r>
            <a:r>
              <a:rPr lang="ja-JP" altLang="en-US" sz="3600" dirty="0" smtClean="0">
                <a:solidFill>
                  <a:schemeClr val="accent1">
                    <a:lumMod val="50000"/>
                  </a:schemeClr>
                </a:solidFill>
              </a:rPr>
              <a:t>の</a:t>
            </a:r>
            <a:r>
              <a:rPr lang="en-US" altLang="ja-JP" sz="36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altLang="ja-JP" sz="3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ja-JP" altLang="en-US" sz="4400" b="1" dirty="0" smtClean="0">
                <a:solidFill>
                  <a:schemeClr val="accent1">
                    <a:lumMod val="50000"/>
                  </a:schemeClr>
                </a:solidFill>
              </a:rPr>
              <a:t>ルビジウム</a:t>
            </a:r>
            <a:r>
              <a:rPr lang="ja-JP" altLang="en-US" sz="4400" b="1" dirty="0">
                <a:solidFill>
                  <a:schemeClr val="accent1">
                    <a:lumMod val="50000"/>
                  </a:schemeClr>
                </a:solidFill>
              </a:rPr>
              <a:t>磁力計の研究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81899" y="3544190"/>
            <a:ext cx="8441438" cy="2410650"/>
          </a:xfrm>
        </p:spPr>
        <p:txBody>
          <a:bodyPr>
            <a:noAutofit/>
          </a:bodyPr>
          <a:lstStyle/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東北大学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サイクロトロン・ラジオアイソトープセンター測定器研究部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国際高等研究教育院修士研究教育院生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3200" dirty="0" smtClean="0">
                <a:solidFill>
                  <a:schemeClr val="tx1"/>
                </a:solidFill>
              </a:rPr>
              <a:t>内山愛子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正方形/長方形 39"/>
          <p:cNvSpPr/>
          <p:nvPr/>
        </p:nvSpPr>
        <p:spPr>
          <a:xfrm>
            <a:off x="2070100" y="1739900"/>
            <a:ext cx="4813300" cy="787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磁場の安定性の評価</a:t>
            </a:r>
            <a:r>
              <a:rPr lang="en-US" altLang="ja-JP" dirty="0" smtClean="0"/>
              <a:t>‐</a:t>
            </a:r>
            <a:r>
              <a:rPr lang="ja-JP" altLang="en-US" dirty="0" smtClean="0"/>
              <a:t>結果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E63A8-F5E2-42DA-8B36-208C07CBDB95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3256" y="1270312"/>
            <a:ext cx="5522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磁場の安定性を</a:t>
            </a:r>
            <a:r>
              <a:rPr kumimoji="1" lang="en-US" altLang="ja-JP" dirty="0" smtClean="0"/>
              <a:t>Allan</a:t>
            </a:r>
            <a:r>
              <a:rPr kumimoji="1" lang="ja-JP" altLang="en-US" dirty="0" smtClean="0"/>
              <a:t>分散 </a:t>
            </a:r>
            <a:r>
              <a:rPr kumimoji="1" lang="en-US" altLang="ja-JP" sz="2400" i="1" dirty="0" smtClean="0">
                <a:latin typeface="Symbol" panose="05050102010706020507" pitchFamily="18" charset="2"/>
              </a:rPr>
              <a:t>s</a:t>
            </a:r>
            <a:r>
              <a:rPr kumimoji="1" lang="en-US" altLang="ja-JP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1" lang="en-US" altLang="ja-JP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Allan</a:t>
            </a:r>
            <a:r>
              <a:rPr kumimoji="1" lang="ja-JP" altLang="en-US" dirty="0" smtClean="0"/>
              <a:t>を用いて評価する</a:t>
            </a:r>
            <a:endParaRPr kumimoji="1" lang="ja-JP" altLang="en-US" dirty="0"/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56749156"/>
              </p:ext>
            </p:extLst>
          </p:nvPr>
        </p:nvGraphicFramePr>
        <p:xfrm>
          <a:off x="2259610" y="1733668"/>
          <a:ext cx="4451604" cy="716642"/>
        </p:xfrm>
        <a:graphic>
          <a:graphicData uri="http://schemas.openxmlformats.org/presentationml/2006/ole">
            <p:oleObj spid="_x0000_s97516" name="数式" r:id="rId4" imgW="6705600" imgH="1079500" progId="Equation.3">
              <p:embed/>
            </p:oleObj>
          </a:graphicData>
        </a:graphic>
      </p:graphicFrame>
      <p:sp>
        <p:nvSpPr>
          <p:cNvPr id="46" name="テキスト ボックス 45"/>
          <p:cNvSpPr txBox="1"/>
          <p:nvPr/>
        </p:nvSpPr>
        <p:spPr>
          <a:xfrm>
            <a:off x="3534286" y="4292750"/>
            <a:ext cx="14658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線形ドリフト</a:t>
            </a:r>
            <a:endParaRPr kumimoji="1" lang="ja-JP" altLang="en-US" sz="1200" dirty="0"/>
          </a:p>
        </p:txBody>
      </p:sp>
      <p:grpSp>
        <p:nvGrpSpPr>
          <p:cNvPr id="34" name="グループ化 33"/>
          <p:cNvGrpSpPr/>
          <p:nvPr/>
        </p:nvGrpSpPr>
        <p:grpSpPr>
          <a:xfrm>
            <a:off x="344977" y="3084466"/>
            <a:ext cx="4094524" cy="2883835"/>
            <a:chOff x="344977" y="2754266"/>
            <a:chExt cx="4094524" cy="2883835"/>
          </a:xfrm>
        </p:grpSpPr>
        <p:grpSp>
          <p:nvGrpSpPr>
            <p:cNvPr id="23" name="グループ化 22"/>
            <p:cNvGrpSpPr/>
            <p:nvPr/>
          </p:nvGrpSpPr>
          <p:grpSpPr>
            <a:xfrm>
              <a:off x="736181" y="3191932"/>
              <a:ext cx="3703320" cy="2087324"/>
              <a:chOff x="2112264" y="2724912"/>
              <a:chExt cx="4672584" cy="2450592"/>
            </a:xfrm>
          </p:grpSpPr>
          <p:cxnSp>
            <p:nvCxnSpPr>
              <p:cNvPr id="8" name="直線矢印コネクタ 7"/>
              <p:cNvCxnSpPr/>
              <p:nvPr/>
            </p:nvCxnSpPr>
            <p:spPr>
              <a:xfrm>
                <a:off x="2112264" y="5175504"/>
                <a:ext cx="4672584" cy="0"/>
              </a:xfrm>
              <a:prstGeom prst="straightConnector1">
                <a:avLst/>
              </a:prstGeom>
              <a:ln w="28575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矢印コネクタ 9"/>
              <p:cNvCxnSpPr/>
              <p:nvPr/>
            </p:nvCxnSpPr>
            <p:spPr>
              <a:xfrm flipV="1">
                <a:off x="2112264" y="2724912"/>
                <a:ext cx="0" cy="2450592"/>
              </a:xfrm>
              <a:prstGeom prst="straightConnector1">
                <a:avLst/>
              </a:prstGeom>
              <a:ln w="28575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線コネクタ 11"/>
              <p:cNvCxnSpPr/>
              <p:nvPr/>
            </p:nvCxnSpPr>
            <p:spPr>
              <a:xfrm>
                <a:off x="2423160" y="2834640"/>
                <a:ext cx="1260261" cy="1810513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コネクタ 15"/>
              <p:cNvCxnSpPr/>
              <p:nvPr/>
            </p:nvCxnSpPr>
            <p:spPr>
              <a:xfrm>
                <a:off x="3675888" y="4645152"/>
                <a:ext cx="1325880" cy="0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/>
              <p:cNvCxnSpPr/>
              <p:nvPr/>
            </p:nvCxnSpPr>
            <p:spPr>
              <a:xfrm>
                <a:off x="5715000" y="3977640"/>
                <a:ext cx="0" cy="0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コネクタ 21"/>
              <p:cNvCxnSpPr/>
              <p:nvPr/>
            </p:nvCxnSpPr>
            <p:spPr>
              <a:xfrm flipV="1">
                <a:off x="4975456" y="2834641"/>
                <a:ext cx="1324759" cy="1831807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テキスト ボックス 24"/>
            <p:cNvSpPr txBox="1"/>
            <p:nvPr/>
          </p:nvSpPr>
          <p:spPr>
            <a:xfrm>
              <a:off x="344977" y="2754266"/>
              <a:ext cx="15544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log(</a:t>
              </a:r>
              <a:r>
                <a:rPr lang="en-US" altLang="ja-JP" i="1" dirty="0" err="1" smtClean="0">
                  <a:latin typeface="Symbol" panose="05050102010706020507" pitchFamily="18" charset="2"/>
                </a:rPr>
                <a:t>s</a:t>
              </a:r>
              <a:r>
                <a:rPr lang="en-US" altLang="ja-JP" baseline="-25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Allan</a:t>
              </a:r>
              <a:r>
                <a:rPr lang="en-US" altLang="ja-JP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1" lang="ja-JP" altLang="en-US" dirty="0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1843650" y="5237991"/>
              <a:ext cx="245769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log(</a:t>
              </a:r>
              <a:r>
                <a:rPr kumimoji="1" lang="en-US" altLang="ja-JP" dirty="0" smtClean="0">
                  <a:latin typeface="Symbol" panose="05050102010706020507" pitchFamily="18" charset="2"/>
                </a:rPr>
                <a:t>t</a:t>
              </a:r>
              <a:r>
                <a:rPr kumimoji="1" lang="en-US" altLang="ja-JP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kumimoji="1" lang="en-US" altLang="ja-JP" dirty="0" smtClean="0"/>
                <a:t>   </a:t>
              </a:r>
              <a:r>
                <a:rPr lang="en-US" altLang="ja-JP" sz="2000" dirty="0" smtClean="0">
                  <a:latin typeface="Symbol" panose="05050102010706020507" pitchFamily="18" charset="2"/>
                </a:rPr>
                <a:t>t</a:t>
              </a:r>
              <a:r>
                <a:rPr lang="en-US" altLang="ja-JP" dirty="0" smtClean="0">
                  <a:latin typeface="Symbol" panose="05050102010706020507" pitchFamily="18" charset="2"/>
                </a:rPr>
                <a:t>:</a:t>
              </a:r>
              <a:r>
                <a:rPr kumimoji="1" lang="ja-JP" altLang="en-US" sz="1400" dirty="0" smtClean="0"/>
                <a:t>平均時間</a:t>
              </a:r>
              <a:endParaRPr kumimoji="1" lang="ja-JP" altLang="en-US" sz="1400" dirty="0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1290734" y="3554898"/>
              <a:ext cx="11795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 smtClean="0"/>
                <a:t>白色雑音</a:t>
              </a:r>
              <a:endParaRPr kumimoji="1" lang="ja-JP" altLang="en-US" sz="1200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1779828" y="2893421"/>
              <a:ext cx="18813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 smtClean="0">
                  <a:solidFill>
                    <a:schemeClr val="accent1">
                      <a:lumMod val="50000"/>
                    </a:schemeClr>
                  </a:solidFill>
                </a:rPr>
                <a:t>Allan </a:t>
              </a:r>
              <a:r>
                <a:rPr kumimoji="1" lang="ja-JP" altLang="en-US" b="1" dirty="0" smtClean="0">
                  <a:solidFill>
                    <a:schemeClr val="accent1">
                      <a:lumMod val="50000"/>
                    </a:schemeClr>
                  </a:solidFill>
                </a:rPr>
                <a:t>分散</a:t>
              </a:r>
              <a:endParaRPr kumimoji="1" lang="ja-JP" altLang="en-US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graphicFrame>
          <p:nvGraphicFramePr>
            <p:cNvPr id="9" name="オブジェクト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930116412"/>
                </p:ext>
              </p:extLst>
            </p:nvPr>
          </p:nvGraphicFramePr>
          <p:xfrm>
            <a:off x="3651548" y="4275522"/>
            <a:ext cx="693737" cy="327025"/>
          </p:xfrm>
          <a:graphic>
            <a:graphicData uri="http://schemas.openxmlformats.org/presentationml/2006/ole">
              <p:oleObj spid="_x0000_s97517" name="数式" r:id="rId5" imgW="888840" imgH="419040" progId="Equation.3">
                <p:embed/>
              </p:oleObj>
            </a:graphicData>
          </a:graphic>
        </p:graphicFrame>
        <p:graphicFrame>
          <p:nvGraphicFramePr>
            <p:cNvPr id="37" name="オブジェクト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917038017"/>
                </p:ext>
              </p:extLst>
            </p:nvPr>
          </p:nvGraphicFramePr>
          <p:xfrm>
            <a:off x="1720630" y="3736511"/>
            <a:ext cx="557479" cy="581070"/>
          </p:xfrm>
          <a:graphic>
            <a:graphicData uri="http://schemas.openxmlformats.org/presentationml/2006/ole">
              <p:oleObj spid="_x0000_s97518" name="数式" r:id="rId6" imgW="914400" imgH="952200" progId="Equation.3">
                <p:embed/>
              </p:oleObj>
            </a:graphicData>
          </a:graphic>
        </p:graphicFrame>
        <p:graphicFrame>
          <p:nvGraphicFramePr>
            <p:cNvPr id="38" name="オブジェクト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248329899"/>
                </p:ext>
              </p:extLst>
            </p:nvPr>
          </p:nvGraphicFramePr>
          <p:xfrm>
            <a:off x="2272177" y="4838293"/>
            <a:ext cx="574675" cy="347663"/>
          </p:xfrm>
          <a:graphic>
            <a:graphicData uri="http://schemas.openxmlformats.org/presentationml/2006/ole">
              <p:oleObj spid="_x0000_s97519" name="数式" r:id="rId7" imgW="736560" imgH="444240" progId="Equation.3">
                <p:embed/>
              </p:oleObj>
            </a:graphicData>
          </a:graphic>
        </p:graphicFrame>
      </p:grpSp>
      <p:grpSp>
        <p:nvGrpSpPr>
          <p:cNvPr id="35" name="グループ化 34"/>
          <p:cNvGrpSpPr/>
          <p:nvPr/>
        </p:nvGrpSpPr>
        <p:grpSpPr>
          <a:xfrm>
            <a:off x="4781583" y="2837380"/>
            <a:ext cx="4362417" cy="3640349"/>
            <a:chOff x="4781583" y="1986480"/>
            <a:chExt cx="4362417" cy="3640349"/>
          </a:xfrm>
        </p:grpSpPr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876800" y="2340146"/>
              <a:ext cx="4267200" cy="3200400"/>
            </a:xfrm>
            <a:prstGeom prst="rect">
              <a:avLst/>
            </a:prstGeom>
          </p:spPr>
        </p:pic>
        <p:cxnSp>
          <p:nvCxnSpPr>
            <p:cNvPr id="30" name="直線コネクタ 29"/>
            <p:cNvCxnSpPr/>
            <p:nvPr/>
          </p:nvCxnSpPr>
          <p:spPr>
            <a:xfrm flipV="1">
              <a:off x="7389682" y="3075660"/>
              <a:ext cx="1547301" cy="1727792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テキスト ボックス 49"/>
            <p:cNvSpPr txBox="1"/>
            <p:nvPr/>
          </p:nvSpPr>
          <p:spPr>
            <a:xfrm>
              <a:off x="5444776" y="1986480"/>
              <a:ext cx="347770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600" b="1" dirty="0" smtClean="0">
                  <a:solidFill>
                    <a:schemeClr val="accent1">
                      <a:lumMod val="50000"/>
                    </a:schemeClr>
                  </a:solidFill>
                </a:rPr>
                <a:t>FM-NMOR</a:t>
              </a:r>
              <a:r>
                <a:rPr lang="ja-JP" altLang="en-US" sz="1600" b="1" dirty="0" smtClean="0">
                  <a:solidFill>
                    <a:schemeClr val="accent1">
                      <a:lumMod val="50000"/>
                    </a:schemeClr>
                  </a:solidFill>
                </a:rPr>
                <a:t>信号から求めた</a:t>
              </a:r>
              <a:endParaRPr lang="en-US" altLang="ja-JP" sz="16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r>
                <a:rPr lang="ja-JP" altLang="en-US" sz="1600" b="1" dirty="0" smtClean="0">
                  <a:solidFill>
                    <a:schemeClr val="accent1">
                      <a:lumMod val="50000"/>
                    </a:schemeClr>
                  </a:solidFill>
                </a:rPr>
                <a:t>磁場の</a:t>
              </a:r>
              <a:r>
                <a:rPr lang="en-US" altLang="ja-JP" sz="1600" b="1" dirty="0" smtClean="0">
                  <a:solidFill>
                    <a:schemeClr val="accent1">
                      <a:lumMod val="50000"/>
                    </a:schemeClr>
                  </a:solidFill>
                </a:rPr>
                <a:t>Allan</a:t>
              </a:r>
              <a:r>
                <a:rPr lang="ja-JP" altLang="en-US" sz="1600" b="1" dirty="0" smtClean="0">
                  <a:solidFill>
                    <a:schemeClr val="accent1">
                      <a:lumMod val="50000"/>
                    </a:schemeClr>
                  </a:solidFill>
                </a:rPr>
                <a:t>分散</a:t>
              </a:r>
              <a:endParaRPr kumimoji="1" lang="ja-JP" altLang="en-US" sz="16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5365678" y="2543207"/>
              <a:ext cx="978667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ja-JP" altLang="en-US" sz="1000" dirty="0" smtClean="0"/>
                <a:t>差分</a:t>
              </a:r>
              <a:r>
                <a:rPr kumimoji="1" lang="en-US" altLang="ja-JP" sz="1000" dirty="0" smtClean="0"/>
                <a:t>X</a:t>
              </a:r>
              <a:r>
                <a:rPr kumimoji="1" lang="ja-JP" altLang="en-US" sz="1000" dirty="0" smtClean="0"/>
                <a:t>出力</a:t>
              </a:r>
              <a:endParaRPr kumimoji="1" lang="ja-JP" altLang="en-US" sz="1000" dirty="0"/>
            </a:p>
          </p:txBody>
        </p:sp>
        <p:sp>
          <p:nvSpPr>
            <p:cNvPr id="58" name="フリーフォーム 57"/>
            <p:cNvSpPr/>
            <p:nvPr/>
          </p:nvSpPr>
          <p:spPr>
            <a:xfrm>
              <a:off x="7340893" y="3906800"/>
              <a:ext cx="938043" cy="615396"/>
            </a:xfrm>
            <a:custGeom>
              <a:avLst/>
              <a:gdLst>
                <a:gd name="connsiteX0" fmla="*/ 0 w 1618488"/>
                <a:gd name="connsiteY0" fmla="*/ 615396 h 615396"/>
                <a:gd name="connsiteX1" fmla="*/ 429768 w 1618488"/>
                <a:gd name="connsiteY1" fmla="*/ 286212 h 615396"/>
                <a:gd name="connsiteX2" fmla="*/ 886968 w 1618488"/>
                <a:gd name="connsiteY2" fmla="*/ 48468 h 615396"/>
                <a:gd name="connsiteX3" fmla="*/ 1234440 w 1618488"/>
                <a:gd name="connsiteY3" fmla="*/ 2748 h 615396"/>
                <a:gd name="connsiteX4" fmla="*/ 1517904 w 1618488"/>
                <a:gd name="connsiteY4" fmla="*/ 94188 h 615396"/>
                <a:gd name="connsiteX5" fmla="*/ 1618488 w 1618488"/>
                <a:gd name="connsiteY5" fmla="*/ 103332 h 615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18488" h="615396">
                  <a:moveTo>
                    <a:pt x="0" y="615396"/>
                  </a:moveTo>
                  <a:cubicBezTo>
                    <a:pt x="140970" y="498048"/>
                    <a:pt x="281940" y="380700"/>
                    <a:pt x="429768" y="286212"/>
                  </a:cubicBezTo>
                  <a:cubicBezTo>
                    <a:pt x="577596" y="191724"/>
                    <a:pt x="752856" y="95712"/>
                    <a:pt x="886968" y="48468"/>
                  </a:cubicBezTo>
                  <a:cubicBezTo>
                    <a:pt x="1021080" y="1224"/>
                    <a:pt x="1129284" y="-4872"/>
                    <a:pt x="1234440" y="2748"/>
                  </a:cubicBezTo>
                  <a:cubicBezTo>
                    <a:pt x="1339596" y="10368"/>
                    <a:pt x="1453896" y="77424"/>
                    <a:pt x="1517904" y="94188"/>
                  </a:cubicBezTo>
                  <a:cubicBezTo>
                    <a:pt x="1581912" y="110952"/>
                    <a:pt x="1600200" y="107142"/>
                    <a:pt x="1618488" y="103332"/>
                  </a:cubicBezTo>
                </a:path>
              </a:pathLst>
            </a:custGeom>
            <a:noFill/>
            <a:ln w="38100">
              <a:solidFill>
                <a:schemeClr val="accent3">
                  <a:lumMod val="60000"/>
                  <a:lumOff val="4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フリーフォーム 59"/>
            <p:cNvSpPr/>
            <p:nvPr/>
          </p:nvSpPr>
          <p:spPr>
            <a:xfrm>
              <a:off x="5591082" y="4059822"/>
              <a:ext cx="1965272" cy="562958"/>
            </a:xfrm>
            <a:custGeom>
              <a:avLst/>
              <a:gdLst>
                <a:gd name="connsiteX0" fmla="*/ 0 w 2221992"/>
                <a:gd name="connsiteY0" fmla="*/ 562958 h 562958"/>
                <a:gd name="connsiteX1" fmla="*/ 630936 w 2221992"/>
                <a:gd name="connsiteY1" fmla="*/ 279494 h 562958"/>
                <a:gd name="connsiteX2" fmla="*/ 978408 w 2221992"/>
                <a:gd name="connsiteY2" fmla="*/ 124046 h 562958"/>
                <a:gd name="connsiteX3" fmla="*/ 1344168 w 2221992"/>
                <a:gd name="connsiteY3" fmla="*/ 23462 h 562958"/>
                <a:gd name="connsiteX4" fmla="*/ 1691640 w 2221992"/>
                <a:gd name="connsiteY4" fmla="*/ 5174 h 562958"/>
                <a:gd name="connsiteX5" fmla="*/ 1993392 w 2221992"/>
                <a:gd name="connsiteY5" fmla="*/ 96614 h 562958"/>
                <a:gd name="connsiteX6" fmla="*/ 2221992 w 2221992"/>
                <a:gd name="connsiteY6" fmla="*/ 215486 h 562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21992" h="562958">
                  <a:moveTo>
                    <a:pt x="0" y="562958"/>
                  </a:moveTo>
                  <a:lnTo>
                    <a:pt x="630936" y="279494"/>
                  </a:lnTo>
                  <a:cubicBezTo>
                    <a:pt x="794004" y="206342"/>
                    <a:pt x="859536" y="166718"/>
                    <a:pt x="978408" y="124046"/>
                  </a:cubicBezTo>
                  <a:cubicBezTo>
                    <a:pt x="1097280" y="81374"/>
                    <a:pt x="1225296" y="43274"/>
                    <a:pt x="1344168" y="23462"/>
                  </a:cubicBezTo>
                  <a:cubicBezTo>
                    <a:pt x="1463040" y="3650"/>
                    <a:pt x="1583436" y="-7018"/>
                    <a:pt x="1691640" y="5174"/>
                  </a:cubicBezTo>
                  <a:cubicBezTo>
                    <a:pt x="1799844" y="17366"/>
                    <a:pt x="1905000" y="61562"/>
                    <a:pt x="1993392" y="96614"/>
                  </a:cubicBezTo>
                  <a:cubicBezTo>
                    <a:pt x="2081784" y="131666"/>
                    <a:pt x="2221992" y="215486"/>
                    <a:pt x="2221992" y="215486"/>
                  </a:cubicBezTo>
                </a:path>
              </a:pathLst>
            </a:custGeom>
            <a:noFill/>
            <a:ln w="38100">
              <a:solidFill>
                <a:schemeClr val="accent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5954781" y="5319052"/>
              <a:ext cx="2457694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 smtClean="0"/>
                <a:t>平均時間 </a:t>
              </a:r>
              <a:r>
                <a:rPr kumimoji="1" lang="en-US" altLang="ja-JP" sz="1400" dirty="0" smtClean="0"/>
                <a:t>[sec]</a:t>
              </a:r>
              <a:endParaRPr kumimoji="1" lang="ja-JP" altLang="en-US" sz="1400" dirty="0"/>
            </a:p>
          </p:txBody>
        </p:sp>
        <p:sp>
          <p:nvSpPr>
            <p:cNvPr id="54" name="テキスト ボックス 53"/>
            <p:cNvSpPr txBox="1"/>
            <p:nvPr/>
          </p:nvSpPr>
          <p:spPr>
            <a:xfrm rot="16200000">
              <a:off x="3706625" y="3691955"/>
              <a:ext cx="2457694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 smtClean="0"/>
                <a:t>アラン分散 </a:t>
              </a:r>
              <a:r>
                <a:rPr kumimoji="1" lang="en-US" altLang="ja-JP" sz="1400" dirty="0" smtClean="0"/>
                <a:t>[</a:t>
              </a:r>
              <a:r>
                <a:rPr kumimoji="1" lang="en-US" altLang="ja-JP" sz="1400" dirty="0" err="1" smtClean="0"/>
                <a:t>pT</a:t>
              </a:r>
              <a:r>
                <a:rPr kumimoji="1" lang="en-US" altLang="ja-JP" sz="1400" dirty="0" smtClean="0"/>
                <a:t>]</a:t>
              </a:r>
              <a:endParaRPr kumimoji="1" lang="ja-JP" altLang="en-US" sz="1400" dirty="0"/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42" name="テキスト ボックス 41"/>
                <p:cNvSpPr txBox="1"/>
                <p:nvPr/>
              </p:nvSpPr>
              <p:spPr>
                <a:xfrm>
                  <a:off x="7699664" y="4209206"/>
                  <a:ext cx="927335" cy="40254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ja-JP" altLang="en-US" sz="20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∝</m:t>
                        </m:r>
                        <m:rad>
                          <m:radPr>
                            <m:degHide m:val="on"/>
                            <m:ctrlPr>
                              <a:rPr lang="en-US" altLang="ja-JP" sz="20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20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</m:rad>
                      </m:oMath>
                    </m:oMathPara>
                  </a14:m>
                  <a:endParaRPr kumimoji="1" lang="ja-JP" altLang="en-US" sz="2000" baseline="30000" dirty="0">
                    <a:solidFill>
                      <a:schemeClr val="accent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42" name="テキスト ボックス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99664" y="4209206"/>
                  <a:ext cx="927335" cy="402546"/>
                </a:xfrm>
                <a:prstGeom prst="rect">
                  <a:avLst/>
                </a:prstGeom>
                <a:blipFill rotWithShape="0">
                  <a:blip r:embed="rId9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39" name="オブジェクト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70507813"/>
              </p:ext>
            </p:extLst>
          </p:nvPr>
        </p:nvGraphicFramePr>
        <p:xfrm>
          <a:off x="2214019" y="2472293"/>
          <a:ext cx="633413" cy="338137"/>
        </p:xfrm>
        <a:graphic>
          <a:graphicData uri="http://schemas.openxmlformats.org/presentationml/2006/ole">
            <p:oleObj spid="_x0000_s97520" name="数式" r:id="rId10" imgW="952200" imgH="507960" progId="Equation.3">
              <p:embed/>
            </p:oleObj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2770127" y="2435841"/>
            <a:ext cx="3680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: </a:t>
            </a:r>
            <a:r>
              <a:rPr kumimoji="1" lang="ja-JP" altLang="en-US" sz="1400" dirty="0" smtClean="0"/>
              <a:t>磁場測定結果を時間</a:t>
            </a:r>
            <a:r>
              <a:rPr kumimoji="1" lang="en-US" altLang="ja-JP" i="1" dirty="0" smtClean="0">
                <a:latin typeface="Symbol" panose="05050102010706020507" pitchFamily="18" charset="2"/>
              </a:rPr>
              <a:t>t</a:t>
            </a:r>
            <a:r>
              <a:rPr kumimoji="1" lang="ja-JP" altLang="en-US" sz="1400" dirty="0" smtClean="0"/>
              <a:t>平均した値の</a:t>
            </a:r>
            <a:r>
              <a:rPr kumimoji="1" lang="en-US" altLang="ja-JP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1" lang="ja-JP" altLang="en-US" sz="1400" dirty="0" smtClean="0"/>
              <a:t>番目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35638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1323" y="1978380"/>
            <a:ext cx="4267200" cy="3200400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825928" y="1540756"/>
            <a:ext cx="3477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accent1">
                    <a:lumMod val="50000"/>
                  </a:schemeClr>
                </a:solidFill>
              </a:rPr>
              <a:t>磁場の</a:t>
            </a:r>
            <a:r>
              <a:rPr lang="en-US" altLang="ja-JP" sz="1600" b="1" dirty="0" smtClean="0">
                <a:solidFill>
                  <a:schemeClr val="accent1">
                    <a:lumMod val="50000"/>
                  </a:schemeClr>
                </a:solidFill>
              </a:rPr>
              <a:t>Allan</a:t>
            </a:r>
            <a:r>
              <a:rPr lang="ja-JP" altLang="en-US" sz="1600" b="1" dirty="0" smtClean="0">
                <a:solidFill>
                  <a:schemeClr val="accent1">
                    <a:lumMod val="50000"/>
                  </a:schemeClr>
                </a:solidFill>
              </a:rPr>
              <a:t>分散と</a:t>
            </a:r>
            <a:endParaRPr lang="en-US" altLang="ja-JP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ja-JP" altLang="en-US" sz="1600" b="1" dirty="0" smtClean="0">
                <a:solidFill>
                  <a:schemeClr val="accent1">
                    <a:lumMod val="50000"/>
                  </a:schemeClr>
                </a:solidFill>
              </a:rPr>
              <a:t>コイル</a:t>
            </a:r>
            <a:r>
              <a:rPr lang="ja-JP" altLang="en-US" sz="1600" b="1" dirty="0">
                <a:solidFill>
                  <a:schemeClr val="accent1">
                    <a:lumMod val="50000"/>
                  </a:schemeClr>
                </a:solidFill>
              </a:rPr>
              <a:t>印</a:t>
            </a:r>
            <a:r>
              <a:rPr lang="ja-JP" altLang="en-US" sz="1600" b="1" dirty="0" smtClean="0">
                <a:solidFill>
                  <a:schemeClr val="accent1">
                    <a:lumMod val="50000"/>
                  </a:schemeClr>
                </a:solidFill>
              </a:rPr>
              <a:t>加</a:t>
            </a:r>
            <a:r>
              <a:rPr lang="ja-JP" altLang="en-US" sz="1600" b="1" dirty="0">
                <a:solidFill>
                  <a:schemeClr val="accent1">
                    <a:lumMod val="50000"/>
                  </a:schemeClr>
                </a:solidFill>
              </a:rPr>
              <a:t>電圧</a:t>
            </a:r>
            <a:r>
              <a:rPr lang="ja-JP" altLang="en-US" sz="1600" b="1" dirty="0" smtClean="0">
                <a:solidFill>
                  <a:schemeClr val="accent1">
                    <a:lumMod val="50000"/>
                  </a:schemeClr>
                </a:solidFill>
              </a:rPr>
              <a:t>の</a:t>
            </a:r>
            <a:r>
              <a:rPr lang="en-US" altLang="ja-JP" sz="1600" b="1" dirty="0" smtClean="0">
                <a:solidFill>
                  <a:schemeClr val="accent1">
                    <a:lumMod val="50000"/>
                  </a:schemeClr>
                </a:solidFill>
              </a:rPr>
              <a:t>Allan</a:t>
            </a:r>
            <a:r>
              <a:rPr lang="ja-JP" altLang="en-US" sz="1600" b="1" dirty="0" smtClean="0">
                <a:solidFill>
                  <a:schemeClr val="accent1">
                    <a:lumMod val="50000"/>
                  </a:schemeClr>
                </a:solidFill>
              </a:rPr>
              <a:t>分散の比較</a:t>
            </a:r>
            <a:endParaRPr lang="en-US" altLang="ja-JP" sz="16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902646" y="2157421"/>
            <a:ext cx="1127373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900" dirty="0" smtClean="0"/>
              <a:t>差分</a:t>
            </a:r>
            <a:r>
              <a:rPr kumimoji="1" lang="en-US" altLang="ja-JP" sz="900" dirty="0" smtClean="0"/>
              <a:t>X</a:t>
            </a:r>
            <a:r>
              <a:rPr kumimoji="1" lang="ja-JP" altLang="en-US" sz="900" dirty="0" smtClean="0"/>
              <a:t>出力</a:t>
            </a:r>
            <a:endParaRPr kumimoji="1" lang="ja-JP" altLang="en-US" sz="9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996747" y="2343131"/>
            <a:ext cx="104241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900" dirty="0" smtClean="0"/>
              <a:t>コイル印加電圧</a:t>
            </a:r>
            <a:endParaRPr kumimoji="1" lang="ja-JP" altLang="en-US" sz="900" dirty="0"/>
          </a:p>
        </p:txBody>
      </p:sp>
      <p:cxnSp>
        <p:nvCxnSpPr>
          <p:cNvPr id="32" name="直線コネクタ 31"/>
          <p:cNvCxnSpPr/>
          <p:nvPr/>
        </p:nvCxnSpPr>
        <p:spPr>
          <a:xfrm flipV="1">
            <a:off x="3173019" y="3680302"/>
            <a:ext cx="1243584" cy="1121904"/>
          </a:xfrm>
          <a:prstGeom prst="line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785038" y="2409335"/>
            <a:ext cx="2325497" cy="2300986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5" name="テキスト ボックス 44"/>
              <p:cNvSpPr txBox="1"/>
              <p:nvPr/>
            </p:nvSpPr>
            <p:spPr>
              <a:xfrm>
                <a:off x="1466332" y="2753797"/>
                <a:ext cx="927335" cy="6646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∝</m:t>
                      </m:r>
                      <m:f>
                        <m:fPr>
                          <m:ctrlPr>
                            <a:rPr kumimoji="1" lang="en-US" altLang="ja-JP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1" lang="en-US" altLang="ja-JP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ja-JP" altLang="en-US" i="1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kumimoji="1" lang="ja-JP" altLang="en-US" sz="2400" baseline="300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5" name="テキスト ボックス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332" y="2753797"/>
                <a:ext cx="927335" cy="664606"/>
              </a:xfrm>
              <a:prstGeom prst="rect">
                <a:avLst/>
              </a:prstGeom>
              <a:blipFill rotWithShape="0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テキスト ボックス 32"/>
          <p:cNvSpPr txBox="1"/>
          <p:nvPr/>
        </p:nvSpPr>
        <p:spPr>
          <a:xfrm rot="16200000">
            <a:off x="-905644" y="3184060"/>
            <a:ext cx="245769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アラン分散 </a:t>
            </a:r>
            <a:r>
              <a:rPr kumimoji="1" lang="en-US" altLang="ja-JP" sz="1400" dirty="0" smtClean="0"/>
              <a:t>[</a:t>
            </a:r>
            <a:r>
              <a:rPr kumimoji="1" lang="en-US" altLang="ja-JP" sz="1400" dirty="0" err="1" smtClean="0"/>
              <a:t>pT</a:t>
            </a:r>
            <a:r>
              <a:rPr kumimoji="1" lang="en-US" altLang="ja-JP" sz="1400" dirty="0" smtClean="0"/>
              <a:t>]</a:t>
            </a:r>
            <a:endParaRPr kumimoji="1" lang="ja-JP" altLang="en-US" sz="14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347985" y="4947088"/>
            <a:ext cx="245769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平均時間 </a:t>
            </a:r>
            <a:r>
              <a:rPr kumimoji="1" lang="en-US" altLang="ja-JP" sz="1400" dirty="0" smtClean="0"/>
              <a:t>[sec]</a:t>
            </a:r>
            <a:endParaRPr kumimoji="1" lang="ja-JP" altLang="en-US" sz="14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4400" dirty="0" smtClean="0"/>
              <a:t>磁場の安定性の評価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en-US" altLang="ja-JP" sz="4400" dirty="0" smtClean="0"/>
              <a:t>‐</a:t>
            </a:r>
            <a:r>
              <a:rPr lang="ja-JP" altLang="en-US" sz="4400" dirty="0" smtClean="0"/>
              <a:t>磁場</a:t>
            </a:r>
            <a:r>
              <a:rPr lang="ja-JP" altLang="en-US" sz="4400" dirty="0"/>
              <a:t>変動</a:t>
            </a:r>
            <a:r>
              <a:rPr lang="ja-JP" altLang="en-US" sz="4400" dirty="0" smtClean="0"/>
              <a:t>による影響</a:t>
            </a:r>
            <a:endParaRPr kumimoji="1" lang="ja-JP" altLang="en-US" sz="44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E63A8-F5E2-42DA-8B36-208C07CBDB95}" type="slidenum">
              <a:rPr lang="ja-JP" altLang="en-US" smtClean="0"/>
              <a:pPr/>
              <a:t>11</a:t>
            </a:fld>
            <a:endParaRPr lang="ja-JP" altLang="en-US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29963" y="1978380"/>
            <a:ext cx="4267200" cy="3200400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5193483" y="1604292"/>
            <a:ext cx="3477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accent1">
                    <a:lumMod val="50000"/>
                  </a:schemeClr>
                </a:solidFill>
              </a:rPr>
              <a:t>磁場の</a:t>
            </a:r>
            <a:r>
              <a:rPr lang="en-US" altLang="ja-JP" sz="1600" b="1" dirty="0" smtClean="0">
                <a:solidFill>
                  <a:schemeClr val="accent1">
                    <a:lumMod val="50000"/>
                  </a:schemeClr>
                </a:solidFill>
              </a:rPr>
              <a:t>Allan</a:t>
            </a:r>
            <a:r>
              <a:rPr lang="ja-JP" altLang="en-US" sz="1600" b="1" dirty="0" smtClean="0">
                <a:solidFill>
                  <a:schemeClr val="accent1">
                    <a:lumMod val="50000"/>
                  </a:schemeClr>
                </a:solidFill>
              </a:rPr>
              <a:t>分散と</a:t>
            </a:r>
            <a:endParaRPr lang="en-US" altLang="ja-JP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kumimoji="1" lang="ja-JP" altLang="en-US" sz="1600" b="1" dirty="0" smtClean="0">
                <a:solidFill>
                  <a:schemeClr val="accent1">
                    <a:lumMod val="50000"/>
                  </a:schemeClr>
                </a:solidFill>
              </a:rPr>
              <a:t>外部磁場の</a:t>
            </a:r>
            <a:r>
              <a:rPr kumimoji="1" lang="en-US" altLang="ja-JP" sz="1600" b="1" dirty="0" smtClean="0">
                <a:solidFill>
                  <a:schemeClr val="accent1">
                    <a:lumMod val="50000"/>
                  </a:schemeClr>
                </a:solidFill>
              </a:rPr>
              <a:t>Allan</a:t>
            </a:r>
            <a:r>
              <a:rPr kumimoji="1" lang="ja-JP" altLang="en-US" sz="1600" b="1" dirty="0" smtClean="0">
                <a:solidFill>
                  <a:schemeClr val="accent1">
                    <a:lumMod val="50000"/>
                  </a:schemeClr>
                </a:solidFill>
              </a:rPr>
              <a:t>分散の比較</a:t>
            </a:r>
            <a:endParaRPr kumimoji="1" lang="ja-JP" altLang="en-US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486451" y="4143121"/>
            <a:ext cx="1197864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800" dirty="0" smtClean="0"/>
              <a:t>差分</a:t>
            </a:r>
            <a:r>
              <a:rPr kumimoji="1" lang="en-US" altLang="ja-JP" sz="800" dirty="0" smtClean="0"/>
              <a:t>X</a:t>
            </a:r>
            <a:r>
              <a:rPr kumimoji="1" lang="ja-JP" altLang="en-US" sz="800" dirty="0" smtClean="0"/>
              <a:t>出力</a:t>
            </a:r>
            <a:endParaRPr kumimoji="1" lang="ja-JP" altLang="en-US" sz="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250961" y="4300474"/>
            <a:ext cx="1433354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800" dirty="0" smtClean="0"/>
              <a:t>フラックスゲート①</a:t>
            </a:r>
            <a:r>
              <a:rPr kumimoji="1" lang="en-US" altLang="ja-JP" sz="800" dirty="0" smtClean="0"/>
              <a:t>z</a:t>
            </a:r>
            <a:r>
              <a:rPr kumimoji="1" lang="ja-JP" altLang="en-US" sz="800" dirty="0" smtClean="0"/>
              <a:t>方向</a:t>
            </a:r>
            <a:endParaRPr kumimoji="1" lang="ja-JP" altLang="en-US" sz="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60899" y="4459074"/>
            <a:ext cx="1423416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800" dirty="0" smtClean="0"/>
              <a:t>フラックスゲート②</a:t>
            </a:r>
            <a:r>
              <a:rPr lang="en-US" altLang="ja-JP" sz="800" dirty="0"/>
              <a:t> z</a:t>
            </a:r>
            <a:r>
              <a:rPr lang="ja-JP" altLang="en-US" sz="800" dirty="0"/>
              <a:t>方向</a:t>
            </a:r>
            <a:endParaRPr kumimoji="1" lang="ja-JP" altLang="en-US" sz="800" dirty="0"/>
          </a:p>
        </p:txBody>
      </p:sp>
      <p:sp>
        <p:nvSpPr>
          <p:cNvPr id="25" name="フリーフォーム 24"/>
          <p:cNvSpPr/>
          <p:nvPr/>
        </p:nvSpPr>
        <p:spPr>
          <a:xfrm>
            <a:off x="5495595" y="3236660"/>
            <a:ext cx="2505456" cy="887284"/>
          </a:xfrm>
          <a:custGeom>
            <a:avLst/>
            <a:gdLst>
              <a:gd name="connsiteX0" fmla="*/ 0 w 2505456"/>
              <a:gd name="connsiteY0" fmla="*/ 887284 h 887284"/>
              <a:gd name="connsiteX1" fmla="*/ 630936 w 2505456"/>
              <a:gd name="connsiteY1" fmla="*/ 238060 h 887284"/>
              <a:gd name="connsiteX2" fmla="*/ 1207008 w 2505456"/>
              <a:gd name="connsiteY2" fmla="*/ 18604 h 887284"/>
              <a:gd name="connsiteX3" fmla="*/ 1627632 w 2505456"/>
              <a:gd name="connsiteY3" fmla="*/ 36892 h 887284"/>
              <a:gd name="connsiteX4" fmla="*/ 2121408 w 2505456"/>
              <a:gd name="connsiteY4" fmla="*/ 238060 h 887284"/>
              <a:gd name="connsiteX5" fmla="*/ 2505456 w 2505456"/>
              <a:gd name="connsiteY5" fmla="*/ 439228 h 887284"/>
              <a:gd name="connsiteX6" fmla="*/ 2505456 w 2505456"/>
              <a:gd name="connsiteY6" fmla="*/ 439228 h 887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05456" h="887284">
                <a:moveTo>
                  <a:pt x="0" y="887284"/>
                </a:moveTo>
                <a:cubicBezTo>
                  <a:pt x="214884" y="635062"/>
                  <a:pt x="429768" y="382840"/>
                  <a:pt x="630936" y="238060"/>
                </a:cubicBezTo>
                <a:cubicBezTo>
                  <a:pt x="832104" y="93280"/>
                  <a:pt x="1040892" y="52132"/>
                  <a:pt x="1207008" y="18604"/>
                </a:cubicBezTo>
                <a:cubicBezTo>
                  <a:pt x="1373124" y="-14924"/>
                  <a:pt x="1475232" y="316"/>
                  <a:pt x="1627632" y="36892"/>
                </a:cubicBezTo>
                <a:cubicBezTo>
                  <a:pt x="1780032" y="73468"/>
                  <a:pt x="1975104" y="171004"/>
                  <a:pt x="2121408" y="238060"/>
                </a:cubicBezTo>
                <a:cubicBezTo>
                  <a:pt x="2267712" y="305116"/>
                  <a:pt x="2505456" y="439228"/>
                  <a:pt x="2505456" y="439228"/>
                </a:cubicBezTo>
                <a:lnTo>
                  <a:pt x="2505456" y="439228"/>
                </a:lnTo>
              </a:path>
            </a:pathLst>
          </a:custGeom>
          <a:noFill/>
          <a:ln w="3810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763563" y="3453091"/>
            <a:ext cx="1855908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シールドによる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磁気遮蔽率</a:t>
            </a:r>
            <a:r>
              <a:rPr kumimoji="1" lang="en-US" altLang="ja-JP" sz="1200" dirty="0" smtClean="0"/>
              <a:t>~10</a:t>
            </a:r>
            <a:r>
              <a:rPr kumimoji="1" lang="en-US" altLang="ja-JP" sz="1200" baseline="30000" dirty="0" smtClean="0"/>
              <a:t>-3</a:t>
            </a:r>
            <a:r>
              <a:rPr kumimoji="1" lang="ja-JP" altLang="en-US" sz="1200" dirty="0" smtClean="0"/>
              <a:t>と仮定</a:t>
            </a:r>
            <a:endParaRPr kumimoji="1" lang="ja-JP" altLang="en-US" sz="1200" dirty="0"/>
          </a:p>
        </p:txBody>
      </p:sp>
      <p:sp>
        <p:nvSpPr>
          <p:cNvPr id="28" name="フリーフォーム 27"/>
          <p:cNvSpPr/>
          <p:nvPr/>
        </p:nvSpPr>
        <p:spPr>
          <a:xfrm>
            <a:off x="7232955" y="2807208"/>
            <a:ext cx="1389888" cy="557784"/>
          </a:xfrm>
          <a:custGeom>
            <a:avLst/>
            <a:gdLst>
              <a:gd name="connsiteX0" fmla="*/ 0 w 1389888"/>
              <a:gd name="connsiteY0" fmla="*/ 557784 h 557784"/>
              <a:gd name="connsiteX1" fmla="*/ 274320 w 1389888"/>
              <a:gd name="connsiteY1" fmla="*/ 374904 h 557784"/>
              <a:gd name="connsiteX2" fmla="*/ 649224 w 1389888"/>
              <a:gd name="connsiteY2" fmla="*/ 210312 h 557784"/>
              <a:gd name="connsiteX3" fmla="*/ 923544 w 1389888"/>
              <a:gd name="connsiteY3" fmla="*/ 118872 h 557784"/>
              <a:gd name="connsiteX4" fmla="*/ 1133856 w 1389888"/>
              <a:gd name="connsiteY4" fmla="*/ 64008 h 557784"/>
              <a:gd name="connsiteX5" fmla="*/ 1298448 w 1389888"/>
              <a:gd name="connsiteY5" fmla="*/ 27432 h 557784"/>
              <a:gd name="connsiteX6" fmla="*/ 1389888 w 1389888"/>
              <a:gd name="connsiteY6" fmla="*/ 0 h 557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9888" h="557784">
                <a:moveTo>
                  <a:pt x="0" y="557784"/>
                </a:moveTo>
                <a:cubicBezTo>
                  <a:pt x="83058" y="495300"/>
                  <a:pt x="166116" y="432816"/>
                  <a:pt x="274320" y="374904"/>
                </a:cubicBezTo>
                <a:cubicBezTo>
                  <a:pt x="382524" y="316992"/>
                  <a:pt x="541020" y="252984"/>
                  <a:pt x="649224" y="210312"/>
                </a:cubicBezTo>
                <a:cubicBezTo>
                  <a:pt x="757428" y="167640"/>
                  <a:pt x="842772" y="143256"/>
                  <a:pt x="923544" y="118872"/>
                </a:cubicBezTo>
                <a:cubicBezTo>
                  <a:pt x="1004316" y="94488"/>
                  <a:pt x="1071372" y="79248"/>
                  <a:pt x="1133856" y="64008"/>
                </a:cubicBezTo>
                <a:cubicBezTo>
                  <a:pt x="1196340" y="48768"/>
                  <a:pt x="1255776" y="38100"/>
                  <a:pt x="1298448" y="27432"/>
                </a:cubicBezTo>
                <a:cubicBezTo>
                  <a:pt x="1341120" y="16764"/>
                  <a:pt x="1389888" y="0"/>
                  <a:pt x="1389888" y="0"/>
                </a:cubicBezTo>
              </a:path>
            </a:pathLst>
          </a:custGeom>
          <a:noFill/>
          <a:ln w="38100">
            <a:solidFill>
              <a:schemeClr val="accent5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" name="直線コネクタ 35"/>
          <p:cNvCxnSpPr/>
          <p:nvPr/>
        </p:nvCxnSpPr>
        <p:spPr>
          <a:xfrm>
            <a:off x="5260899" y="3319386"/>
            <a:ext cx="2730214" cy="1297041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V="1">
            <a:off x="7948634" y="4146844"/>
            <a:ext cx="697620" cy="527674"/>
          </a:xfrm>
          <a:prstGeom prst="line">
            <a:avLst/>
          </a:prstGeom>
          <a:ln w="3810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テキスト ボックス 164"/>
          <p:cNvSpPr txBox="1"/>
          <p:nvPr/>
        </p:nvSpPr>
        <p:spPr>
          <a:xfrm>
            <a:off x="2374279" y="5698894"/>
            <a:ext cx="2423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補正コイルの必要性</a:t>
            </a:r>
            <a:endParaRPr kumimoji="1" lang="ja-JP" altLang="en-US" dirty="0"/>
          </a:p>
        </p:txBody>
      </p:sp>
      <p:sp>
        <p:nvSpPr>
          <p:cNvPr id="166" name="テキスト ボックス 165"/>
          <p:cNvSpPr txBox="1"/>
          <p:nvPr/>
        </p:nvSpPr>
        <p:spPr>
          <a:xfrm>
            <a:off x="4622800" y="5345695"/>
            <a:ext cx="4683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/>
              <a:t>これらだけでは</a:t>
            </a:r>
            <a:endParaRPr kumimoji="1" lang="en-US" altLang="ja-JP" sz="2400" b="1" dirty="0" smtClean="0"/>
          </a:p>
          <a:p>
            <a:pPr algn="ctr"/>
            <a:r>
              <a:rPr kumimoji="1" lang="ja-JP" altLang="en-US" sz="2400" b="1" dirty="0" smtClean="0"/>
              <a:t>信号の不安定さを説明できない</a:t>
            </a:r>
            <a:endParaRPr kumimoji="1" lang="ja-JP" altLang="en-US" sz="2400" b="1" dirty="0"/>
          </a:p>
        </p:txBody>
      </p:sp>
      <p:sp>
        <p:nvSpPr>
          <p:cNvPr id="31" name="テキスト ボックス 30"/>
          <p:cNvSpPr txBox="1"/>
          <p:nvPr/>
        </p:nvSpPr>
        <p:spPr>
          <a:xfrm rot="16200000">
            <a:off x="3496966" y="3386203"/>
            <a:ext cx="245769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アラン分散 </a:t>
            </a:r>
            <a:r>
              <a:rPr kumimoji="1" lang="en-US" altLang="ja-JP" sz="1400" dirty="0" smtClean="0"/>
              <a:t>[</a:t>
            </a:r>
            <a:r>
              <a:rPr kumimoji="1" lang="en-US" altLang="ja-JP" sz="1400" dirty="0" err="1" smtClean="0"/>
              <a:t>pT</a:t>
            </a:r>
            <a:r>
              <a:rPr kumimoji="1" lang="en-US" altLang="ja-JP" sz="1400" dirty="0" smtClean="0"/>
              <a:t>]</a:t>
            </a:r>
            <a:endParaRPr kumimoji="1" lang="ja-JP" altLang="en-US" sz="14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824933" y="4925435"/>
            <a:ext cx="245769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平均時間 </a:t>
            </a:r>
            <a:r>
              <a:rPr kumimoji="1" lang="en-US" altLang="ja-JP" sz="1400" dirty="0" smtClean="0"/>
              <a:t>[sec]</a:t>
            </a:r>
            <a:endParaRPr kumimoji="1" lang="ja-JP" altLang="en-US" sz="14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79816" y="5351076"/>
            <a:ext cx="4693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外部磁場変動 特にフラックスゲート</a:t>
            </a:r>
            <a:r>
              <a:rPr lang="ja-JP" altLang="en-US" dirty="0" smtClean="0"/>
              <a:t>②</a:t>
            </a:r>
            <a:r>
              <a:rPr lang="ja-JP" altLang="en-US" dirty="0"/>
              <a:t>側</a:t>
            </a:r>
            <a:r>
              <a:rPr lang="ja-JP" altLang="en-US" dirty="0" smtClean="0"/>
              <a:t>の磁場変動が大きい</a:t>
            </a:r>
            <a:endParaRPr kumimoji="1" lang="ja-JP" altLang="en-US" dirty="0"/>
          </a:p>
        </p:txBody>
      </p:sp>
      <p:sp>
        <p:nvSpPr>
          <p:cNvPr id="164" name="右矢印 163"/>
          <p:cNvSpPr/>
          <p:nvPr/>
        </p:nvSpPr>
        <p:spPr>
          <a:xfrm>
            <a:off x="2137159" y="5640955"/>
            <a:ext cx="300620" cy="452548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9" name="テキスト ボックス 38"/>
              <p:cNvSpPr txBox="1"/>
              <p:nvPr/>
            </p:nvSpPr>
            <p:spPr>
              <a:xfrm>
                <a:off x="3427514" y="4320075"/>
                <a:ext cx="927335" cy="4025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sz="200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∝</m:t>
                      </m:r>
                      <m:rad>
                        <m:radPr>
                          <m:degHide m:val="on"/>
                          <m:ctrlPr>
                            <a:rPr lang="en-US" altLang="ja-JP" sz="2000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ja-JP" altLang="en-US" sz="2000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rad>
                    </m:oMath>
                  </m:oMathPara>
                </a14:m>
                <a:endParaRPr kumimoji="1" lang="ja-JP" altLang="en-US" sz="2000" baseline="30000" dirty="0">
                  <a:solidFill>
                    <a:schemeClr val="accent6"/>
                  </a:solidFill>
                </a:endParaRPr>
              </a:p>
            </p:txBody>
          </p:sp>
        </mc:Choice>
        <mc:Fallback>
          <p:sp>
            <p:nvSpPr>
              <p:cNvPr id="39" name="テキスト ボックス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7514" y="4320075"/>
                <a:ext cx="927335" cy="402546"/>
              </a:xfrm>
              <a:prstGeom prst="rect">
                <a:avLst/>
              </a:prstGeom>
              <a:blipFill rotWithShape="0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8180844" y="4262352"/>
                <a:ext cx="927335" cy="4025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sz="200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∝</m:t>
                      </m:r>
                      <m:rad>
                        <m:radPr>
                          <m:degHide m:val="on"/>
                          <m:ctrlPr>
                            <a:rPr lang="en-US" altLang="ja-JP" sz="2000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ja-JP" altLang="en-US" sz="2000" i="1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rad>
                    </m:oMath>
                  </m:oMathPara>
                </a14:m>
                <a:endParaRPr kumimoji="1" lang="ja-JP" altLang="en-US" sz="2000" baseline="30000" dirty="0">
                  <a:solidFill>
                    <a:schemeClr val="accent5"/>
                  </a:solidFill>
                </a:endParaRPr>
              </a:p>
            </p:txBody>
          </p:sp>
        </mc:Choice>
        <mc:Fallback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0844" y="4262352"/>
                <a:ext cx="927335" cy="402546"/>
              </a:xfrm>
              <a:prstGeom prst="rect">
                <a:avLst/>
              </a:prstGeom>
              <a:blipFill rotWithShape="0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42" name="テキスト ボックス 41"/>
              <p:cNvSpPr txBox="1"/>
              <p:nvPr/>
            </p:nvSpPr>
            <p:spPr>
              <a:xfrm>
                <a:off x="5476513" y="3696902"/>
                <a:ext cx="927335" cy="537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sz="140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∝</m:t>
                      </m:r>
                      <m:f>
                        <m:fPr>
                          <m:ctrlPr>
                            <a:rPr kumimoji="1" lang="en-US" altLang="ja-JP" sz="140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1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1" lang="en-US" altLang="ja-JP" sz="1400" i="1" smtClean="0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ja-JP" altLang="en-US" sz="1400" i="1">
                                  <a:solidFill>
                                    <a:schemeClr val="accent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kumimoji="1" lang="ja-JP" altLang="en-US" baseline="300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2" name="テキスト ボックス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6513" y="3696902"/>
                <a:ext cx="927335" cy="537327"/>
              </a:xfrm>
              <a:prstGeom prst="rect">
                <a:avLst/>
              </a:prstGeom>
              <a:blipFill rotWithShape="0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01169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4400" dirty="0"/>
              <a:t>磁場の安定性の評価</a:t>
            </a:r>
            <a:r>
              <a:rPr lang="en-US" altLang="ja-JP" sz="4400" dirty="0"/>
              <a:t/>
            </a:r>
            <a:br>
              <a:rPr lang="en-US" altLang="ja-JP" sz="4400" dirty="0"/>
            </a:br>
            <a:r>
              <a:rPr lang="en-US" altLang="ja-JP" dirty="0" smtClean="0"/>
              <a:t>-</a:t>
            </a:r>
            <a:r>
              <a:rPr lang="ja-JP" altLang="en-US" sz="4400" dirty="0" smtClean="0"/>
              <a:t>磁場変動</a:t>
            </a:r>
            <a:r>
              <a:rPr lang="ja-JP" altLang="en-US" sz="4400" b="1" dirty="0" smtClean="0"/>
              <a:t>以外</a:t>
            </a:r>
            <a:r>
              <a:rPr lang="ja-JP" altLang="en-US" sz="4400" dirty="0" smtClean="0"/>
              <a:t>に</a:t>
            </a:r>
            <a:r>
              <a:rPr lang="ja-JP" altLang="en-US" sz="4400" dirty="0"/>
              <a:t>よる影響</a:t>
            </a:r>
            <a:endParaRPr kumimoji="1" lang="ja-JP" altLang="en-US" sz="44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E63A8-F5E2-42DA-8B36-208C07CBDB95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4234426"/>
              </p:ext>
            </p:extLst>
          </p:nvPr>
        </p:nvGraphicFramePr>
        <p:xfrm>
          <a:off x="5207889" y="1984602"/>
          <a:ext cx="3155950" cy="614363"/>
        </p:xfrm>
        <a:graphic>
          <a:graphicData uri="http://schemas.openxmlformats.org/presentationml/2006/ole">
            <p:oleObj spid="_x0000_s98504" name="数式" r:id="rId4" imgW="4826000" imgH="939800" progId="Equation.3">
              <p:embed/>
            </p:oleObj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4720164" y="2625418"/>
            <a:ext cx="29633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温度</a:t>
            </a:r>
            <a:r>
              <a:rPr kumimoji="1" lang="ja-JP" altLang="en-US" dirty="0" smtClean="0"/>
              <a:t>変化</a:t>
            </a:r>
            <a:endParaRPr kumimoji="1" lang="en-US" altLang="ja-JP" dirty="0" smtClean="0"/>
          </a:p>
          <a:p>
            <a:r>
              <a:rPr kumimoji="1" lang="en-US" altLang="ja-JP" sz="1600" dirty="0" smtClean="0"/>
              <a:t>-&gt; </a:t>
            </a:r>
            <a:r>
              <a:rPr lang="ja-JP" altLang="en-US" sz="1600" dirty="0" smtClean="0"/>
              <a:t>原子数</a:t>
            </a:r>
            <a:r>
              <a:rPr kumimoji="1" lang="ja-JP" altLang="en-US" sz="1600" dirty="0" smtClean="0"/>
              <a:t>密度</a:t>
            </a:r>
            <a:r>
              <a:rPr kumimoji="1" lang="ja-JP" altLang="en-US" sz="1400" dirty="0" smtClean="0"/>
              <a:t>変化</a:t>
            </a:r>
            <a:endParaRPr kumimoji="1" lang="en-US" altLang="ja-JP" sz="1400" dirty="0" smtClean="0"/>
          </a:p>
          <a:p>
            <a:r>
              <a:rPr lang="en-US" altLang="ja-JP" sz="2000" dirty="0" smtClean="0"/>
              <a:t>-&gt; </a:t>
            </a:r>
            <a:r>
              <a:rPr lang="ja-JP" altLang="en-US" sz="2000" dirty="0" smtClean="0"/>
              <a:t>出力</a:t>
            </a:r>
            <a:r>
              <a:rPr lang="en-US" altLang="ja-JP" sz="2000" dirty="0"/>
              <a:t>(</a:t>
            </a:r>
            <a:r>
              <a:rPr lang="en-US" altLang="ja-JP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ja-JP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ja-JP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ja-JP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sz="2000" dirty="0"/>
              <a:t>)</a:t>
            </a:r>
            <a:r>
              <a:rPr lang="ja-JP" altLang="en-US" dirty="0" smtClean="0"/>
              <a:t>変化</a:t>
            </a:r>
            <a:endParaRPr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663354" y="4122930"/>
            <a:ext cx="434377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レーザー光</a:t>
            </a:r>
            <a:r>
              <a:rPr lang="ja-JP" altLang="en-US" sz="2400" b="1" dirty="0" smtClean="0"/>
              <a:t>周波数</a:t>
            </a:r>
            <a:r>
              <a:rPr lang="ja-JP" altLang="en-US" sz="2000" dirty="0" smtClean="0"/>
              <a:t>や</a:t>
            </a:r>
            <a:r>
              <a:rPr lang="ja-JP" altLang="en-US" sz="2400" b="1" dirty="0" smtClean="0"/>
              <a:t>強度</a:t>
            </a:r>
            <a:r>
              <a:rPr lang="ja-JP" altLang="en-US" sz="2000" dirty="0" smtClean="0"/>
              <a:t>変化の</a:t>
            </a:r>
            <a:endParaRPr lang="en-US" altLang="ja-JP" sz="2000" dirty="0" smtClean="0"/>
          </a:p>
          <a:p>
            <a:r>
              <a:rPr lang="ja-JP" altLang="en-US" sz="2000" dirty="0" smtClean="0"/>
              <a:t>不安定性が原因である可能性が高い</a:t>
            </a:r>
            <a:endParaRPr lang="en-US" altLang="ja-JP" sz="2000" dirty="0" smtClean="0"/>
          </a:p>
          <a:p>
            <a:pPr algn="ctr"/>
            <a:r>
              <a:rPr lang="ja-JP" altLang="en-US" sz="2400" b="1" dirty="0" smtClean="0">
                <a:solidFill>
                  <a:schemeClr val="accent6"/>
                </a:solidFill>
              </a:rPr>
              <a:t>磁力計自体の不安定さが問題</a:t>
            </a:r>
            <a:endParaRPr lang="en-US" altLang="ja-JP" sz="2000" b="1" dirty="0" smtClean="0">
              <a:solidFill>
                <a:schemeClr val="accent6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590331" y="1707012"/>
            <a:ext cx="2267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差分出力</a:t>
            </a:r>
            <a:r>
              <a:rPr lang="en-US" altLang="ja-JP" dirty="0"/>
              <a:t>(</a:t>
            </a:r>
            <a:r>
              <a:rPr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ja-JP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ja-JP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ja-JP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53737" y="5603342"/>
            <a:ext cx="7628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 smtClean="0"/>
              <a:t>今後の課題：レーザーパワーの安定化</a:t>
            </a:r>
            <a:endParaRPr kumimoji="1" lang="en-US" altLang="ja-JP" sz="2800" b="1" dirty="0" smtClean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411402" y="1521996"/>
            <a:ext cx="4294345" cy="3717295"/>
            <a:chOff x="4538902" y="1521996"/>
            <a:chExt cx="4294345" cy="3717295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66047" y="1992131"/>
              <a:ext cx="4267200" cy="3200400"/>
            </a:xfrm>
            <a:prstGeom prst="rect">
              <a:avLst/>
            </a:prstGeom>
            <a:ln w="28575">
              <a:noFill/>
            </a:ln>
          </p:spPr>
        </p:pic>
        <p:sp>
          <p:nvSpPr>
            <p:cNvPr id="25" name="テキスト ボックス 24"/>
            <p:cNvSpPr txBox="1"/>
            <p:nvPr/>
          </p:nvSpPr>
          <p:spPr>
            <a:xfrm>
              <a:off x="5684851" y="4931514"/>
              <a:ext cx="2457694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 smtClean="0"/>
                <a:t>平均時間 </a:t>
              </a:r>
              <a:r>
                <a:rPr kumimoji="1" lang="en-US" altLang="ja-JP" sz="1400" dirty="0" smtClean="0"/>
                <a:t>[sec]</a:t>
              </a:r>
              <a:endParaRPr kumimoji="1" lang="ja-JP" altLang="en-US" sz="1400" dirty="0"/>
            </a:p>
          </p:txBody>
        </p:sp>
        <p:cxnSp>
          <p:nvCxnSpPr>
            <p:cNvPr id="7" name="直線コネクタ 6"/>
            <p:cNvCxnSpPr/>
            <p:nvPr/>
          </p:nvCxnSpPr>
          <p:spPr>
            <a:xfrm>
              <a:off x="5190887" y="3363731"/>
              <a:ext cx="2071769" cy="118872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 flipV="1">
              <a:off x="6655029" y="2723651"/>
              <a:ext cx="1975104" cy="2048256"/>
            </a:xfrm>
            <a:prstGeom prst="line">
              <a:avLst/>
            </a:prstGeom>
            <a:ln w="38100">
              <a:solidFill>
                <a:schemeClr val="accent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/>
            <p:cNvSpPr txBox="1"/>
            <p:nvPr/>
          </p:nvSpPr>
          <p:spPr>
            <a:xfrm>
              <a:off x="5668265" y="1521996"/>
              <a:ext cx="2446032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b="1" dirty="0" smtClean="0">
                  <a:solidFill>
                    <a:schemeClr val="accent1">
                      <a:lumMod val="50000"/>
                    </a:schemeClr>
                  </a:solidFill>
                </a:rPr>
                <a:t>磁場の</a:t>
              </a:r>
              <a:r>
                <a:rPr lang="en-US" altLang="ja-JP" sz="1600" b="1" dirty="0" smtClean="0">
                  <a:solidFill>
                    <a:schemeClr val="accent1">
                      <a:lumMod val="50000"/>
                    </a:schemeClr>
                  </a:solidFill>
                </a:rPr>
                <a:t>Allan</a:t>
              </a:r>
              <a:r>
                <a:rPr lang="ja-JP" altLang="en-US" sz="1600" b="1" dirty="0" smtClean="0">
                  <a:solidFill>
                    <a:schemeClr val="accent1">
                      <a:lumMod val="50000"/>
                    </a:schemeClr>
                  </a:solidFill>
                </a:rPr>
                <a:t>分散と</a:t>
              </a:r>
              <a:endParaRPr lang="en-US" altLang="ja-JP" sz="16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accent1">
                      <a:lumMod val="50000"/>
                    </a:schemeClr>
                  </a:solidFill>
                </a:rPr>
                <a:t>温度の</a:t>
              </a:r>
              <a:r>
                <a:rPr kumimoji="1" lang="en-US" altLang="ja-JP" sz="1600" b="1" dirty="0" smtClean="0">
                  <a:solidFill>
                    <a:schemeClr val="accent1">
                      <a:lumMod val="50000"/>
                    </a:schemeClr>
                  </a:solidFill>
                </a:rPr>
                <a:t>Allan</a:t>
              </a:r>
              <a:r>
                <a:rPr lang="ja-JP" altLang="en-US" sz="1600" b="1" dirty="0">
                  <a:solidFill>
                    <a:schemeClr val="accent1">
                      <a:lumMod val="50000"/>
                    </a:schemeClr>
                  </a:solidFill>
                </a:rPr>
                <a:t>分散</a:t>
              </a:r>
              <a:r>
                <a:rPr kumimoji="1" lang="ja-JP" altLang="en-US" sz="1600" b="1" dirty="0" smtClean="0">
                  <a:solidFill>
                    <a:schemeClr val="accent1">
                      <a:lumMod val="50000"/>
                    </a:schemeClr>
                  </a:solidFill>
                </a:rPr>
                <a:t>の比較</a:t>
              </a:r>
              <a:endParaRPr kumimoji="1" lang="ja-JP" altLang="en-US" sz="16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 rot="16200000">
              <a:off x="3463944" y="3361721"/>
              <a:ext cx="2457694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 smtClean="0"/>
                <a:t>アラン分散 </a:t>
              </a:r>
              <a:r>
                <a:rPr kumimoji="1" lang="en-US" altLang="ja-JP" sz="1400" dirty="0" smtClean="0"/>
                <a:t>[</a:t>
              </a:r>
              <a:r>
                <a:rPr kumimoji="1" lang="en-US" altLang="ja-JP" sz="1400" dirty="0" err="1" smtClean="0"/>
                <a:t>pT</a:t>
              </a:r>
              <a:r>
                <a:rPr kumimoji="1" lang="en-US" altLang="ja-JP" sz="1400" dirty="0" smtClean="0"/>
                <a:t>]</a:t>
              </a:r>
              <a:endParaRPr kumimoji="1" lang="ja-JP" altLang="en-US" sz="1400" dirty="0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5321531" y="2208936"/>
              <a:ext cx="1127373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ja-JP" altLang="en-US" sz="900" dirty="0" smtClean="0"/>
                <a:t>差分</a:t>
              </a:r>
              <a:r>
                <a:rPr kumimoji="1" lang="en-US" altLang="ja-JP" sz="900" dirty="0" smtClean="0"/>
                <a:t>X</a:t>
              </a:r>
              <a:r>
                <a:rPr kumimoji="1" lang="ja-JP" altLang="en-US" sz="900" dirty="0" smtClean="0"/>
                <a:t>出力</a:t>
              </a:r>
              <a:endParaRPr kumimoji="1" lang="ja-JP" altLang="en-US" sz="900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5178739" y="2382592"/>
              <a:ext cx="1279310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ja-JP" altLang="en-US" sz="900" dirty="0" smtClean="0"/>
                <a:t>温度</a:t>
              </a:r>
              <a:endParaRPr kumimoji="1" lang="ja-JP" altLang="en-US" sz="900" dirty="0"/>
            </a:p>
          </p:txBody>
        </p:sp>
        <p:sp>
          <p:nvSpPr>
            <p:cNvPr id="34" name="テキスト ボックス 33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5224060" y="3715377"/>
              <a:ext cx="927335" cy="664606"/>
            </a:xfrm>
            <a:prstGeom prst="rect">
              <a:avLst/>
            </a:prstGeom>
            <a:blipFill rotWithShape="0">
              <a:blip r:embed="rId6" cstate="print"/>
              <a:stretch>
                <a:fillRect/>
              </a:stretch>
            </a:blipFill>
          </p:spPr>
          <p:txBody>
            <a:bodyPr/>
            <a:lstStyle/>
            <a:p>
              <a:r>
                <a:rPr lang="ja-JP" altLang="en-US">
                  <a:noFill/>
                </a:rPr>
                <a:t> </a:t>
              </a:r>
            </a:p>
          </p:txBody>
        </p:sp>
        <p:sp>
          <p:nvSpPr>
            <p:cNvPr id="35" name="テキスト ボックス 34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7584327" y="3782819"/>
              <a:ext cx="927335" cy="402546"/>
            </a:xfrm>
            <a:prstGeom prst="rect">
              <a:avLst/>
            </a:prstGeom>
            <a:blipFill rotWithShape="0">
              <a:blip r:embed="rId7" cstate="print"/>
              <a:stretch>
                <a:fillRect/>
              </a:stretch>
            </a:blipFill>
          </p:spPr>
          <p:txBody>
            <a:bodyPr/>
            <a:lstStyle/>
            <a:p>
              <a:r>
                <a:rPr lang="ja-JP" altLang="en-US">
                  <a:noFill/>
                </a:rPr>
                <a:t> </a:t>
              </a:r>
            </a:p>
          </p:txBody>
        </p:sp>
      </p:grpSp>
      <p:sp>
        <p:nvSpPr>
          <p:cNvPr id="21" name="下矢印 20"/>
          <p:cNvSpPr/>
          <p:nvPr/>
        </p:nvSpPr>
        <p:spPr>
          <a:xfrm>
            <a:off x="5816600" y="3733800"/>
            <a:ext cx="977900" cy="368300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83905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まとめと今後の展望</a:t>
            </a:r>
            <a:endParaRPr kumimoji="1" lang="ja-JP" altLang="en-US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E63A8-F5E2-42DA-8B36-208C07CBDB95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63227" y="1488383"/>
            <a:ext cx="8111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冷却</a:t>
            </a:r>
            <a:r>
              <a:rPr kumimoji="1" lang="en-US" altLang="ja-JP" dirty="0" smtClean="0"/>
              <a:t>Fr</a:t>
            </a:r>
            <a:r>
              <a:rPr kumimoji="1" lang="ja-JP" altLang="en-US" dirty="0" smtClean="0"/>
              <a:t>原子を用いた電子</a:t>
            </a:r>
            <a:r>
              <a:rPr kumimoji="1" lang="en-US" altLang="ja-JP" dirty="0" smtClean="0"/>
              <a:t>EDM</a:t>
            </a:r>
            <a:r>
              <a:rPr kumimoji="1" lang="ja-JP" altLang="en-US" dirty="0" smtClean="0"/>
              <a:t>探索に向けた</a:t>
            </a:r>
            <a:endParaRPr kumimoji="1" lang="en-US" altLang="ja-JP" dirty="0" smtClean="0"/>
          </a:p>
          <a:p>
            <a:r>
              <a:rPr kumimoji="1" lang="ja-JP" altLang="en-US" dirty="0" smtClean="0"/>
              <a:t>高精度磁力計による磁場の安定性の評価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263227" y="2257440"/>
            <a:ext cx="7107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FM-NMOR</a:t>
            </a:r>
            <a:r>
              <a:rPr lang="ja-JP" altLang="en-US" dirty="0" smtClean="0"/>
              <a:t>型</a:t>
            </a:r>
            <a:r>
              <a:rPr lang="en-US" altLang="ja-JP" dirty="0" err="1" smtClean="0"/>
              <a:t>Rb</a:t>
            </a:r>
            <a:r>
              <a:rPr lang="ja-JP" altLang="en-US" dirty="0" smtClean="0"/>
              <a:t>磁力計を用いた磁場測定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63227" y="3278967"/>
            <a:ext cx="7288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外部磁場に</a:t>
            </a:r>
            <a:r>
              <a:rPr lang="ja-JP" altLang="en-US" dirty="0" smtClean="0"/>
              <a:t>より磁場の不安定さが生み出されていることがわかった</a:t>
            </a:r>
            <a:endParaRPr lang="en-US" altLang="ja-JP" dirty="0" smtClean="0"/>
          </a:p>
          <a:p>
            <a:r>
              <a:rPr kumimoji="1" lang="ja-JP" altLang="en-US" dirty="0" smtClean="0"/>
              <a:t>一方で磁力計自身の不安定が示唆された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250020" y="4622004"/>
            <a:ext cx="7369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補正コイルの導入，レーザーパワーの安定化などの改良を行う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87425" y="1443946"/>
            <a:ext cx="1557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目的</a:t>
            </a:r>
            <a:endParaRPr kumimoji="1" lang="ja-JP" altLang="en-US" sz="2400" b="1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87425" y="2208655"/>
            <a:ext cx="1557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実験</a:t>
            </a:r>
            <a:endParaRPr kumimoji="1" lang="ja-JP" altLang="en-US" sz="2400" b="1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87425" y="2825069"/>
            <a:ext cx="2001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結果と考察</a:t>
            </a:r>
            <a:endParaRPr kumimoji="1" lang="ja-JP" altLang="en-US" sz="2400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87425" y="4167295"/>
            <a:ext cx="2001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今後の展望</a:t>
            </a:r>
            <a:endParaRPr kumimoji="1" lang="ja-JP" altLang="en-US" sz="2400" b="1" dirty="0"/>
          </a:p>
        </p:txBody>
      </p:sp>
      <p:sp>
        <p:nvSpPr>
          <p:cNvPr id="7" name="右矢印 6"/>
          <p:cNvSpPr/>
          <p:nvPr/>
        </p:nvSpPr>
        <p:spPr>
          <a:xfrm>
            <a:off x="3403599" y="4950193"/>
            <a:ext cx="313267" cy="670654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716866" y="5100854"/>
            <a:ext cx="5317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EDM</a:t>
            </a:r>
            <a:r>
              <a:rPr kumimoji="1" lang="ja-JP" altLang="en-US" dirty="0" smtClean="0"/>
              <a:t>探索実験への導入，共存磁力計への応用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Collaboration</a:t>
            </a:r>
            <a:endParaRPr kumimoji="1"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E63A8-F5E2-42DA-8B36-208C07CBDB95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611560" y="1388700"/>
            <a:ext cx="8352601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600" dirty="0" smtClean="0">
                <a:solidFill>
                  <a:schemeClr val="bg1">
                    <a:lumMod val="50000"/>
                  </a:schemeClr>
                </a:solidFill>
              </a:rPr>
              <a:t>Cyclotron and Radioisotope Center (CYRIC), Tohoku University</a:t>
            </a:r>
            <a:endParaRPr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dirty="0" smtClean="0"/>
              <a:t>T. Aoki, K. Harada, T. Inoue*, S. Ito, M. </a:t>
            </a:r>
            <a:r>
              <a:rPr lang="en-US" altLang="ja-JP" dirty="0" err="1" smtClean="0"/>
              <a:t>Itoh</a:t>
            </a:r>
            <a:r>
              <a:rPr lang="en-US" altLang="ja-JP" dirty="0" smtClean="0"/>
              <a:t>, K. Kato, H. Kawamura*, K. Sakamoto,  A. Uchiyama, and Y. Sakemi  </a:t>
            </a:r>
          </a:p>
          <a:p>
            <a:pPr>
              <a:lnSpc>
                <a:spcPct val="150000"/>
              </a:lnSpc>
            </a:pPr>
            <a:r>
              <a:rPr lang="en-US" altLang="ja-JP" sz="1600" dirty="0" smtClean="0">
                <a:solidFill>
                  <a:schemeClr val="bg1">
                    <a:lumMod val="50000"/>
                  </a:schemeClr>
                </a:solidFill>
              </a:rPr>
              <a:t>*Frontier Research Institute for Interdisciplinary Sciences (FRIS), Tohoku University</a:t>
            </a:r>
            <a:endParaRPr lang="en-US" altLang="ja-JP" sz="16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683568" y="2962330"/>
            <a:ext cx="1930785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dirty="0" smtClean="0">
                <a:solidFill>
                  <a:schemeClr val="bg1">
                    <a:lumMod val="50000"/>
                  </a:schemeClr>
                </a:solidFill>
              </a:rPr>
              <a:t>The University of Tokyo</a:t>
            </a:r>
            <a:endParaRPr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dirty="0" smtClean="0"/>
              <a:t>T. Aoki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4152942" y="2962330"/>
            <a:ext cx="2435282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dirty="0" smtClean="0">
                <a:solidFill>
                  <a:schemeClr val="bg1">
                    <a:lumMod val="50000"/>
                  </a:schemeClr>
                </a:solidFill>
              </a:rPr>
              <a:t>Tokyo Metropolitan University</a:t>
            </a:r>
            <a:endParaRPr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dirty="0" smtClean="0"/>
              <a:t>T. Furukawa</a:t>
            </a:r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516216" y="2955072"/>
            <a:ext cx="18708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dirty="0" smtClean="0">
                <a:solidFill>
                  <a:schemeClr val="bg1">
                    <a:lumMod val="50000"/>
                  </a:schemeClr>
                </a:solidFill>
              </a:rPr>
              <a:t>Tokyo Univ. Agri. Tech.</a:t>
            </a:r>
          </a:p>
          <a:p>
            <a:pPr>
              <a:lnSpc>
                <a:spcPct val="150000"/>
              </a:lnSpc>
            </a:pPr>
            <a:r>
              <a:rPr lang="en-US" altLang="ja-JP" dirty="0" smtClean="0"/>
              <a:t>A. </a:t>
            </a:r>
            <a:r>
              <a:rPr lang="en-US" altLang="ja-JP" dirty="0" err="1" smtClean="0"/>
              <a:t>Hatakeyama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2610316" y="3675152"/>
            <a:ext cx="2393732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dirty="0" smtClean="0">
                <a:solidFill>
                  <a:schemeClr val="bg1">
                    <a:lumMod val="50000"/>
                  </a:schemeClr>
                </a:solidFill>
              </a:rPr>
              <a:t>Japan Atomic Energy Agency</a:t>
            </a:r>
            <a:endParaRPr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dirty="0" smtClean="0"/>
              <a:t>K. Imai</a:t>
            </a:r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5029397" y="3675152"/>
            <a:ext cx="1414811" cy="7802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dirty="0" smtClean="0">
                <a:solidFill>
                  <a:schemeClr val="bg1">
                    <a:lumMod val="50000"/>
                  </a:schemeClr>
                </a:solidFill>
              </a:rPr>
              <a:t>Kyoto University</a:t>
            </a:r>
            <a:endParaRPr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dirty="0" smtClean="0"/>
              <a:t>T. Murakami</a:t>
            </a:r>
            <a:endParaRPr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516216" y="3675152"/>
            <a:ext cx="1795620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dirty="0" smtClean="0">
                <a:solidFill>
                  <a:schemeClr val="bg1">
                    <a:lumMod val="50000"/>
                  </a:schemeClr>
                </a:solidFill>
              </a:rPr>
              <a:t>Indian Tech. Roorkee</a:t>
            </a:r>
            <a:endParaRPr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dirty="0" smtClean="0"/>
              <a:t>H. S. Nataraj</a:t>
            </a:r>
            <a:endParaRPr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683568" y="4408346"/>
            <a:ext cx="1437253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dirty="0" smtClean="0">
                <a:solidFill>
                  <a:schemeClr val="bg1">
                    <a:lumMod val="50000"/>
                  </a:schemeClr>
                </a:solidFill>
              </a:rPr>
              <a:t>Tokyo Inst. Tech.</a:t>
            </a:r>
            <a:endParaRPr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dirty="0" smtClean="0"/>
              <a:t>T. Sato</a:t>
            </a:r>
            <a:endParaRPr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2611649" y="4395232"/>
            <a:ext cx="1528303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dirty="0" smtClean="0">
                <a:solidFill>
                  <a:schemeClr val="bg1">
                    <a:lumMod val="50000"/>
                  </a:schemeClr>
                </a:solidFill>
              </a:rPr>
              <a:t>Tohoku University</a:t>
            </a:r>
            <a:endParaRPr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dirty="0" smtClean="0"/>
              <a:t>Y. Shimizu</a:t>
            </a:r>
            <a:endParaRPr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4190501" y="4395232"/>
            <a:ext cx="1461619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dirty="0" smtClean="0">
                <a:solidFill>
                  <a:schemeClr val="bg1">
                    <a:lumMod val="50000"/>
                  </a:schemeClr>
                </a:solidFill>
              </a:rPr>
              <a:t>Osaka University</a:t>
            </a:r>
            <a:endParaRPr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dirty="0" smtClean="0"/>
              <a:t>H. P. Yoshida</a:t>
            </a:r>
            <a:endParaRPr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683568" y="3688266"/>
            <a:ext cx="1461619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dirty="0" smtClean="0">
                <a:solidFill>
                  <a:schemeClr val="bg1">
                    <a:lumMod val="50000"/>
                  </a:schemeClr>
                </a:solidFill>
              </a:rPr>
              <a:t>Osaka University</a:t>
            </a:r>
            <a:endParaRPr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dirty="0" smtClean="0"/>
              <a:t>K. </a:t>
            </a:r>
            <a:r>
              <a:rPr lang="en-US" altLang="ja-JP" dirty="0" err="1" smtClean="0"/>
              <a:t>Hatanaka</a:t>
            </a:r>
            <a:endParaRPr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683568" y="5115312"/>
            <a:ext cx="1528495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dirty="0" smtClean="0">
                <a:solidFill>
                  <a:schemeClr val="bg1">
                    <a:lumMod val="50000"/>
                  </a:schemeClr>
                </a:solidFill>
              </a:rPr>
              <a:t>Kyushu University</a:t>
            </a:r>
            <a:endParaRPr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dirty="0" smtClean="0"/>
              <a:t>T. </a:t>
            </a:r>
            <a:r>
              <a:rPr lang="en-US" altLang="ja-JP" dirty="0" err="1" smtClean="0"/>
              <a:t>Wakasa</a:t>
            </a:r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2601965" y="2955072"/>
            <a:ext cx="1393971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dirty="0" smtClean="0">
                <a:solidFill>
                  <a:schemeClr val="bg1">
                    <a:lumMod val="50000"/>
                  </a:schemeClr>
                </a:solidFill>
              </a:rPr>
              <a:t>Tokyo Inst. Tech</a:t>
            </a:r>
            <a:endParaRPr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dirty="0" smtClean="0"/>
              <a:t>K. Asahi</a:t>
            </a:r>
            <a:endParaRPr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6516216" y="4395232"/>
            <a:ext cx="1706044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dirty="0" smtClean="0">
                <a:solidFill>
                  <a:schemeClr val="bg1">
                    <a:lumMod val="50000"/>
                  </a:schemeClr>
                </a:solidFill>
              </a:rPr>
              <a:t>Okayama University</a:t>
            </a:r>
            <a:endParaRPr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dirty="0" smtClean="0"/>
              <a:t>A. Yoshimi</a:t>
            </a:r>
            <a:endParaRPr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2627784" y="5108054"/>
            <a:ext cx="49150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dirty="0" smtClean="0">
                <a:solidFill>
                  <a:schemeClr val="bg1">
                    <a:lumMod val="50000"/>
                  </a:schemeClr>
                </a:solidFill>
              </a:rPr>
              <a:t>Foreign students</a:t>
            </a:r>
            <a:endParaRPr lang="en-US" altLang="ja-JP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dirty="0" smtClean="0"/>
              <a:t>J. Mathis </a:t>
            </a:r>
            <a:r>
              <a:rPr lang="en-US" altLang="ja-JP" dirty="0"/>
              <a:t>(</a:t>
            </a:r>
            <a:r>
              <a:rPr lang="en-US" altLang="ja-JP" dirty="0" smtClean="0"/>
              <a:t>ENSICAEN), L. Koehler </a:t>
            </a:r>
            <a:r>
              <a:rPr lang="en-US" altLang="ja-JP" dirty="0"/>
              <a:t>(TU Darmstadt)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1607" y="-3178"/>
            <a:ext cx="8158693" cy="1758851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sz="3200" dirty="0"/>
              <a:t>冷却フランシウム原子を用いた</a:t>
            </a:r>
            <a:r>
              <a:rPr lang="en-US" altLang="ja-JP" sz="3200" dirty="0"/>
              <a:t/>
            </a:r>
            <a:br>
              <a:rPr lang="en-US" altLang="ja-JP" sz="3200" dirty="0"/>
            </a:br>
            <a:r>
              <a:rPr lang="ja-JP" altLang="en-US" sz="3200" dirty="0"/>
              <a:t>電子の永久電気双極子能率探索のための</a:t>
            </a:r>
            <a:r>
              <a:rPr lang="en-US" altLang="ja-JP" sz="3200" dirty="0"/>
              <a:t/>
            </a:r>
            <a:br>
              <a:rPr lang="en-US" altLang="ja-JP" sz="3200" dirty="0"/>
            </a:br>
            <a:r>
              <a:rPr lang="ja-JP" altLang="en-US" sz="3600" b="1" dirty="0"/>
              <a:t>ルビジウム磁力計の研究</a:t>
            </a:r>
            <a:endParaRPr kumimoji="1" lang="ja-JP" altLang="en-US" sz="3200" b="1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E63A8-F5E2-42DA-8B36-208C07CBDB95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91607" y="2046013"/>
            <a:ext cx="7458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・本研究の</a:t>
            </a:r>
            <a:r>
              <a:rPr lang="ja-JP" altLang="en-US" sz="2000" b="1" dirty="0" smtClean="0"/>
              <a:t>背景と目的</a:t>
            </a:r>
            <a:endParaRPr kumimoji="1" lang="ja-JP" altLang="en-US" sz="2000" b="1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91607" y="3793913"/>
            <a:ext cx="7458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・</a:t>
            </a:r>
            <a:r>
              <a:rPr kumimoji="1" lang="en-US" altLang="ja-JP" sz="2000" b="1" dirty="0" err="1" smtClean="0"/>
              <a:t>Rb</a:t>
            </a:r>
            <a:r>
              <a:rPr kumimoji="1" lang="ja-JP" altLang="en-US" sz="2000" b="1" dirty="0" smtClean="0"/>
              <a:t>磁力計による磁場の安定性の評価</a:t>
            </a:r>
            <a:endParaRPr kumimoji="1" lang="ja-JP" altLang="en-US" sz="2000" b="1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99065" y="4148977"/>
            <a:ext cx="4660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Allan</a:t>
            </a:r>
            <a:r>
              <a:rPr lang="ja-JP" altLang="en-US" sz="1600" dirty="0" smtClean="0"/>
              <a:t>分散による安定性の評価</a:t>
            </a:r>
            <a:endParaRPr kumimoji="1" lang="ja-JP" altLang="en-US" sz="16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91607" y="4456961"/>
            <a:ext cx="7458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・</a:t>
            </a:r>
            <a:r>
              <a:rPr lang="ja-JP" altLang="en-US" sz="2000" b="1" dirty="0" smtClean="0"/>
              <a:t>まと</a:t>
            </a:r>
            <a:r>
              <a:rPr lang="ja-JP" altLang="en-US" sz="2000" b="1" dirty="0"/>
              <a:t>め</a:t>
            </a:r>
            <a:endParaRPr kumimoji="1" lang="ja-JP" altLang="en-US" sz="2000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91607" y="3019150"/>
            <a:ext cx="7458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・ルビジウム</a:t>
            </a:r>
            <a:r>
              <a:rPr kumimoji="1" lang="en-US" altLang="ja-JP" sz="2000" b="1" dirty="0" smtClean="0"/>
              <a:t>(Rb)</a:t>
            </a:r>
            <a:r>
              <a:rPr kumimoji="1" lang="ja-JP" altLang="en-US" sz="2000" b="1" dirty="0" smtClean="0"/>
              <a:t>磁力計</a:t>
            </a:r>
            <a:endParaRPr kumimoji="1" lang="ja-JP" altLang="en-US" sz="20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99065" y="2342867"/>
            <a:ext cx="7458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冷却フランシウム原子を用いた電子の永久電気双極子能率</a:t>
            </a:r>
            <a:r>
              <a:rPr kumimoji="1" lang="en-US" altLang="ja-JP" sz="1600" dirty="0" smtClean="0"/>
              <a:t>(EDM)</a:t>
            </a:r>
            <a:r>
              <a:rPr kumimoji="1" lang="ja-JP" altLang="en-US" sz="1600" dirty="0" smtClean="0"/>
              <a:t>探索</a:t>
            </a:r>
            <a:endParaRPr kumimoji="1" lang="ja-JP" altLang="en-US" sz="16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99065" y="2639834"/>
            <a:ext cx="7458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EDM</a:t>
            </a:r>
            <a:r>
              <a:rPr kumimoji="1" lang="ja-JP" altLang="en-US" sz="1600" dirty="0" smtClean="0"/>
              <a:t>探索に必要とされる磁場精度</a:t>
            </a:r>
            <a:endParaRPr kumimoji="1" lang="ja-JP" altLang="en-US" sz="16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99065" y="3371045"/>
            <a:ext cx="7458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周波数変調光を用いた非線形磁気光学回転効果</a:t>
            </a:r>
            <a:r>
              <a:rPr kumimoji="1" lang="en-US" altLang="ja-JP" sz="1600" dirty="0" smtClean="0"/>
              <a:t>(FM-NMOR)</a:t>
            </a:r>
            <a:endParaRPr kumimoji="1" lang="ja-JP" altLang="en-US" sz="1600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591607" y="1765300"/>
            <a:ext cx="8196793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正方形/長方形 46"/>
          <p:cNvSpPr/>
          <p:nvPr/>
        </p:nvSpPr>
        <p:spPr>
          <a:xfrm>
            <a:off x="3915167" y="2318195"/>
            <a:ext cx="4198513" cy="15712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695449" y="2305316"/>
            <a:ext cx="3116687" cy="15969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-3178"/>
            <a:ext cx="8515349" cy="1257293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電子の永久電気双極子能率</a:t>
            </a:r>
            <a:endParaRPr kumimoji="1" lang="ja-JP" altLang="en-US" dirty="0"/>
          </a:p>
        </p:txBody>
      </p:sp>
      <p:sp>
        <p:nvSpPr>
          <p:cNvPr id="78" name="スライド番号プレースホルダー 7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E63A8-F5E2-42DA-8B36-208C07CBDB95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grpSp>
        <p:nvGrpSpPr>
          <p:cNvPr id="102" name="グループ化 101"/>
          <p:cNvGrpSpPr/>
          <p:nvPr/>
        </p:nvGrpSpPr>
        <p:grpSpPr>
          <a:xfrm rot="1029751">
            <a:off x="7341014" y="910223"/>
            <a:ext cx="920679" cy="1371883"/>
            <a:chOff x="1393017" y="19820892"/>
            <a:chExt cx="1253121" cy="1867248"/>
          </a:xfrm>
        </p:grpSpPr>
        <p:cxnSp>
          <p:nvCxnSpPr>
            <p:cNvPr id="103" name="直線矢印コネクタ 102"/>
            <p:cNvCxnSpPr/>
            <p:nvPr/>
          </p:nvCxnSpPr>
          <p:spPr>
            <a:xfrm rot="20283266" flipH="1">
              <a:off x="1635682" y="19820892"/>
              <a:ext cx="767789" cy="1867248"/>
            </a:xfrm>
            <a:prstGeom prst="straightConnector1">
              <a:avLst/>
            </a:prstGeom>
            <a:ln w="101600">
              <a:solidFill>
                <a:schemeClr val="accent1">
                  <a:lumMod val="50000"/>
                </a:schemeClr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円/楕円 103"/>
            <p:cNvSpPr/>
            <p:nvPr/>
          </p:nvSpPr>
          <p:spPr>
            <a:xfrm>
              <a:off x="1393017" y="20248762"/>
              <a:ext cx="1253121" cy="1241438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63000">
                  <a:schemeClr val="accent2">
                    <a:lumMod val="40000"/>
                    <a:lumOff val="60000"/>
                  </a:schemeClr>
                </a:gs>
                <a:gs pos="83000">
                  <a:schemeClr val="accent2">
                    <a:lumMod val="60000"/>
                    <a:lumOff val="40000"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9" name="テキスト ボックス 28"/>
          <p:cNvSpPr txBox="1"/>
          <p:nvPr/>
        </p:nvSpPr>
        <p:spPr>
          <a:xfrm>
            <a:off x="565652" y="1386978"/>
            <a:ext cx="64146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 smtClean="0">
                <a:solidFill>
                  <a:schemeClr val="accent6"/>
                </a:solidFill>
              </a:rPr>
              <a:t>EDM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: Permanent </a:t>
            </a:r>
            <a:r>
              <a:rPr lang="en-US" altLang="ja-JP" sz="2400" b="1" dirty="0" smtClean="0"/>
              <a:t>E</a:t>
            </a:r>
            <a:r>
              <a:rPr lang="en-US" altLang="ja-JP" sz="2400" dirty="0" smtClean="0"/>
              <a:t>lectric </a:t>
            </a:r>
            <a:r>
              <a:rPr lang="en-US" altLang="ja-JP" sz="2400" b="1" dirty="0" smtClean="0"/>
              <a:t>D</a:t>
            </a:r>
            <a:r>
              <a:rPr lang="en-US" altLang="ja-JP" sz="2400" dirty="0" smtClean="0"/>
              <a:t>ipole </a:t>
            </a:r>
            <a:r>
              <a:rPr lang="en-US" altLang="ja-JP" sz="2400" b="1" dirty="0" smtClean="0"/>
              <a:t>M</a:t>
            </a:r>
            <a:r>
              <a:rPr lang="en-US" altLang="ja-JP" sz="2400" dirty="0" smtClean="0"/>
              <a:t>oment</a:t>
            </a:r>
            <a:endParaRPr kumimoji="1" lang="ja-JP" altLang="en-US" sz="3600" b="1" dirty="0">
              <a:solidFill>
                <a:schemeClr val="accent6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77059" y="2312449"/>
            <a:ext cx="317485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標準模型</a:t>
            </a:r>
            <a:r>
              <a:rPr kumimoji="1" lang="en-US" altLang="ja-JP" dirty="0" smtClean="0"/>
              <a:t>(SM)</a:t>
            </a:r>
            <a:r>
              <a:rPr kumimoji="1" lang="ja-JP" altLang="en-US" dirty="0" smtClean="0"/>
              <a:t>：</a:t>
            </a:r>
            <a:endParaRPr kumimoji="1" lang="en-US" altLang="ja-JP" dirty="0" smtClean="0"/>
          </a:p>
          <a:p>
            <a:r>
              <a:rPr kumimoji="1" lang="ja-JP" altLang="en-US" sz="1600" dirty="0" smtClean="0"/>
              <a:t>クォークを介した高次の効果で</a:t>
            </a:r>
            <a:r>
              <a:rPr lang="ja-JP" altLang="en-US" sz="1600" dirty="0"/>
              <a:t>電子</a:t>
            </a:r>
            <a:r>
              <a:rPr kumimoji="1" lang="en-US" altLang="ja-JP" sz="1600" dirty="0" smtClean="0"/>
              <a:t>EDM ( </a:t>
            </a:r>
            <a:r>
              <a:rPr kumimoji="1"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1" lang="en-US" altLang="ja-JP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kumimoji="1" lang="en-US" altLang="ja-JP" sz="1600" dirty="0" smtClean="0"/>
              <a:t> ) </a:t>
            </a:r>
            <a:r>
              <a:rPr kumimoji="1" lang="ja-JP" altLang="en-US" sz="1600" dirty="0" smtClean="0"/>
              <a:t>が発現</a:t>
            </a:r>
            <a:endParaRPr kumimoji="1" lang="ja-JP" altLang="en-US" sz="1600" dirty="0"/>
          </a:p>
        </p:txBody>
      </p:sp>
      <p:graphicFrame>
        <p:nvGraphicFramePr>
          <p:cNvPr id="36" name="オブジェクト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62324324"/>
              </p:ext>
            </p:extLst>
          </p:nvPr>
        </p:nvGraphicFramePr>
        <p:xfrm>
          <a:off x="809017" y="3327719"/>
          <a:ext cx="2027237" cy="381000"/>
        </p:xfrm>
        <a:graphic>
          <a:graphicData uri="http://schemas.openxmlformats.org/presentationml/2006/ole">
            <p:oleObj spid="_x0000_s169988" name="数式" r:id="rId4" imgW="3048000" imgH="571500" progId="Equation.3">
              <p:embed/>
            </p:oleObj>
          </a:graphicData>
        </a:graphic>
      </p:graphicFrame>
      <p:sp>
        <p:nvSpPr>
          <p:cNvPr id="38" name="テキスト ボックス 37"/>
          <p:cNvSpPr txBox="1"/>
          <p:nvPr/>
        </p:nvSpPr>
        <p:spPr>
          <a:xfrm>
            <a:off x="3893637" y="2325321"/>
            <a:ext cx="25173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超対称性理論</a:t>
            </a:r>
            <a:r>
              <a:rPr kumimoji="1" lang="ja-JP" altLang="en-US" dirty="0" smtClean="0"/>
              <a:t>：</a:t>
            </a:r>
            <a:endParaRPr kumimoji="1" lang="en-US" altLang="ja-JP" dirty="0" smtClean="0"/>
          </a:p>
          <a:p>
            <a:r>
              <a:rPr lang="ja-JP" altLang="en-US" sz="1600" dirty="0" smtClean="0"/>
              <a:t>統計性の異なる粒子の</a:t>
            </a:r>
            <a:endParaRPr lang="en-US" altLang="ja-JP" sz="1600" dirty="0" smtClean="0"/>
          </a:p>
          <a:p>
            <a:r>
              <a:rPr lang="ja-JP" altLang="en-US" sz="1600" dirty="0" smtClean="0"/>
              <a:t>伝搬により発現</a:t>
            </a:r>
            <a:endParaRPr kumimoji="1" lang="en-US" altLang="ja-JP" sz="1600" dirty="0" smtClean="0"/>
          </a:p>
        </p:txBody>
      </p:sp>
      <p:pic>
        <p:nvPicPr>
          <p:cNvPr id="40" name="Picture 7" descr="supersymmetry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08242" y="2369321"/>
            <a:ext cx="2005438" cy="151021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テキスト ボックス 42"/>
          <p:cNvSpPr txBox="1"/>
          <p:nvPr/>
        </p:nvSpPr>
        <p:spPr>
          <a:xfrm>
            <a:off x="362732" y="4024247"/>
            <a:ext cx="8238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chemeClr val="accent6"/>
                </a:solidFill>
              </a:rPr>
              <a:t>標準模型を超えた物理モデルの検証を行う</a:t>
            </a:r>
            <a:endParaRPr kumimoji="1" lang="ja-JP" altLang="en-US" sz="2800" b="1" dirty="0">
              <a:solidFill>
                <a:schemeClr val="accent6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69690" y="1893193"/>
            <a:ext cx="6864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電子のスピン方向に沿って生じる電気双極子能率</a:t>
            </a:r>
            <a:endParaRPr kumimoji="1" lang="ja-JP" altLang="en-US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966693" y="3245476"/>
            <a:ext cx="24212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標準模型より</a:t>
            </a:r>
            <a:r>
              <a:rPr lang="en-US" altLang="ja-JP" sz="1600" dirty="0" smtClean="0"/>
              <a:t>10</a:t>
            </a:r>
            <a:r>
              <a:rPr lang="en-US" altLang="ja-JP" sz="1600" baseline="30000" dirty="0" smtClean="0"/>
              <a:t>10</a:t>
            </a:r>
            <a:r>
              <a:rPr lang="en-US" altLang="ja-JP" sz="1600" dirty="0" smtClean="0"/>
              <a:t> </a:t>
            </a:r>
            <a:r>
              <a:rPr lang="ja-JP" altLang="en-US" sz="1600" dirty="0" smtClean="0"/>
              <a:t>倍</a:t>
            </a:r>
            <a:endParaRPr lang="en-US" altLang="ja-JP" sz="1600" dirty="0" smtClean="0"/>
          </a:p>
          <a:p>
            <a:r>
              <a:rPr lang="ja-JP" altLang="en-US" sz="1600" dirty="0" smtClean="0"/>
              <a:t>大きい値をとり得る</a:t>
            </a:r>
            <a:endParaRPr kumimoji="1" lang="ja-JP" altLang="en-US" sz="16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66671" y="4675034"/>
            <a:ext cx="7843233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/>
              <a:t>EDM</a:t>
            </a:r>
            <a:r>
              <a:rPr kumimoji="1" lang="ja-JP" altLang="en-US" sz="2400" b="1" dirty="0" smtClean="0"/>
              <a:t>の特徴</a:t>
            </a:r>
            <a:endParaRPr kumimoji="1" lang="en-US" altLang="ja-JP" sz="2400" b="1" dirty="0" smtClean="0"/>
          </a:p>
          <a:p>
            <a:pPr>
              <a:buFontTx/>
              <a:buChar char="-"/>
            </a:pPr>
            <a:r>
              <a:rPr kumimoji="1" lang="ja-JP" altLang="en-US" dirty="0" smtClean="0"/>
              <a:t> </a:t>
            </a:r>
            <a:r>
              <a:rPr kumimoji="1" lang="ja-JP" altLang="en-US" u="sng" dirty="0" smtClean="0"/>
              <a:t>電場</a:t>
            </a:r>
            <a:r>
              <a:rPr kumimoji="1" lang="ja-JP" altLang="en-US" dirty="0" smtClean="0"/>
              <a:t>と相互作用してエネルギーシフトを生じさせる</a:t>
            </a:r>
            <a:endParaRPr kumimoji="1" lang="en-US" altLang="ja-JP" dirty="0" smtClean="0"/>
          </a:p>
          <a:p>
            <a:pPr>
              <a:buFontTx/>
              <a:buChar char="-"/>
            </a:pPr>
            <a:r>
              <a:rPr kumimoji="1" lang="ja-JP" altLang="en-US" dirty="0" smtClean="0"/>
              <a:t> 時間反転対称性を破る相互作用をする</a:t>
            </a:r>
            <a:endParaRPr kumimoji="1" lang="ja-JP" altLang="en-US" dirty="0"/>
          </a:p>
        </p:txBody>
      </p:sp>
      <p:sp>
        <p:nvSpPr>
          <p:cNvPr id="60" name="右矢印 59"/>
          <p:cNvSpPr/>
          <p:nvPr/>
        </p:nvSpPr>
        <p:spPr>
          <a:xfrm>
            <a:off x="695453" y="5679582"/>
            <a:ext cx="476518" cy="656823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1197728" y="5782615"/>
            <a:ext cx="6078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原子</a:t>
            </a:r>
            <a:r>
              <a:rPr lang="ja-JP" altLang="en-US" sz="2400" dirty="0" smtClean="0"/>
              <a:t>を用いて電子</a:t>
            </a:r>
            <a:r>
              <a:rPr lang="en-US" altLang="ja-JP" sz="2400" dirty="0" smtClean="0"/>
              <a:t>EDM</a:t>
            </a:r>
            <a:r>
              <a:rPr lang="ja-JP" altLang="en-US" sz="2400" dirty="0" smtClean="0"/>
              <a:t>を探索する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5313" y="0"/>
            <a:ext cx="7575974" cy="1269173"/>
          </a:xfrm>
        </p:spPr>
        <p:txBody>
          <a:bodyPr/>
          <a:lstStyle/>
          <a:p>
            <a:r>
              <a:rPr lang="ja-JP" altLang="en-US" sz="4000" dirty="0" smtClean="0"/>
              <a:t>冷却フランシウム原子による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ja-JP" altLang="en-US" sz="4000" dirty="0" smtClean="0"/>
              <a:t>電子</a:t>
            </a:r>
            <a:r>
              <a:rPr lang="en-US" altLang="ja-JP" sz="4000" dirty="0" smtClean="0"/>
              <a:t>EDM</a:t>
            </a:r>
            <a:r>
              <a:rPr lang="ja-JP" altLang="en-US" sz="4000" dirty="0" smtClean="0"/>
              <a:t>探索</a:t>
            </a:r>
            <a:endParaRPr kumimoji="1" lang="ja-JP" altLang="en-US" sz="4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E63A8-F5E2-42DA-8B36-208C07CBDB95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2611425" y="4910763"/>
            <a:ext cx="4356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i="1" dirty="0" smtClean="0">
                <a:latin typeface="Symbol" pitchFamily="18" charset="2"/>
              </a:rPr>
              <a:t>m </a:t>
            </a:r>
            <a:r>
              <a:rPr kumimoji="1" lang="en-US" altLang="ja-JP" sz="1400" dirty="0" smtClean="0"/>
              <a:t>: </a:t>
            </a:r>
            <a:r>
              <a:rPr kumimoji="1" lang="ja-JP" altLang="en-US" sz="1400" dirty="0" smtClean="0"/>
              <a:t>磁気モーメント</a:t>
            </a:r>
            <a:r>
              <a:rPr kumimoji="1" lang="en-US" altLang="ja-JP" sz="1400" dirty="0" smtClean="0"/>
              <a:t>, </a:t>
            </a:r>
            <a:r>
              <a:rPr kumimoji="1" lang="en-US" altLang="ja-JP" sz="1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1" lang="en-US" altLang="ja-JP" sz="1400" dirty="0" smtClean="0"/>
              <a:t>: EDM </a:t>
            </a:r>
            <a:r>
              <a:rPr lang="en-US" altLang="ja-JP" sz="1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ja-JP" sz="1400" dirty="0" smtClean="0"/>
              <a:t>: </a:t>
            </a:r>
            <a:r>
              <a:rPr lang="ja-JP" altLang="en-US" sz="1400" dirty="0" smtClean="0"/>
              <a:t>磁場</a:t>
            </a:r>
            <a:r>
              <a:rPr lang="en-US" altLang="ja-JP" sz="1400" dirty="0" smtClean="0"/>
              <a:t>, </a:t>
            </a:r>
            <a:r>
              <a:rPr lang="en-US" altLang="ja-JP" sz="1400" b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ja-JP" sz="1400" dirty="0" smtClean="0"/>
              <a:t>: </a:t>
            </a:r>
            <a:r>
              <a:rPr lang="ja-JP" altLang="en-US" sz="1400" dirty="0" smtClean="0"/>
              <a:t>磁場</a:t>
            </a:r>
            <a:r>
              <a:rPr lang="en-US" altLang="ja-JP" sz="1400" dirty="0" smtClean="0"/>
              <a:t>, </a:t>
            </a:r>
            <a:r>
              <a:rPr lang="en-US" altLang="ja-JP" sz="14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ja-JP" sz="1400" dirty="0" smtClean="0"/>
              <a:t>: </a:t>
            </a:r>
            <a:r>
              <a:rPr lang="ja-JP" altLang="en-US" sz="1400" dirty="0" smtClean="0"/>
              <a:t>スピン</a:t>
            </a:r>
            <a:endParaRPr kumimoji="1" lang="ja-JP" altLang="en-US" sz="1400" dirty="0"/>
          </a:p>
        </p:txBody>
      </p:sp>
      <p:graphicFrame>
        <p:nvGraphicFramePr>
          <p:cNvPr id="144388" name="Object 4"/>
          <p:cNvGraphicFramePr>
            <a:graphicFrameLocks noChangeAspect="1"/>
          </p:cNvGraphicFramePr>
          <p:nvPr/>
        </p:nvGraphicFramePr>
        <p:xfrm>
          <a:off x="1596623" y="4510889"/>
          <a:ext cx="2292796" cy="401190"/>
        </p:xfrm>
        <a:graphic>
          <a:graphicData uri="http://schemas.openxmlformats.org/presentationml/2006/ole">
            <p:oleObj spid="_x0000_s144388" name="数式" r:id="rId4" imgW="1307880" imgH="203040" progId="Equation.3">
              <p:embed/>
            </p:oleObj>
          </a:graphicData>
        </a:graphic>
      </p:graphicFrame>
      <p:graphicFrame>
        <p:nvGraphicFramePr>
          <p:cNvPr id="144389" name="Object 5"/>
          <p:cNvGraphicFramePr>
            <a:graphicFrameLocks noChangeAspect="1"/>
          </p:cNvGraphicFramePr>
          <p:nvPr/>
        </p:nvGraphicFramePr>
        <p:xfrm>
          <a:off x="5343248" y="4480804"/>
          <a:ext cx="2298700" cy="342900"/>
        </p:xfrm>
        <a:graphic>
          <a:graphicData uri="http://schemas.openxmlformats.org/presentationml/2006/ole">
            <p:oleObj spid="_x0000_s144389" name="数式" r:id="rId5" imgW="3759120" imgH="469800" progId="Equation.3">
              <p:embed/>
            </p:oleObj>
          </a:graphicData>
        </a:graphic>
      </p:graphicFrame>
      <p:graphicFrame>
        <p:nvGraphicFramePr>
          <p:cNvPr id="144390" name="Object 6"/>
          <p:cNvGraphicFramePr>
            <a:graphicFrameLocks noChangeAspect="1"/>
          </p:cNvGraphicFramePr>
          <p:nvPr/>
        </p:nvGraphicFramePr>
        <p:xfrm>
          <a:off x="2667851" y="5615190"/>
          <a:ext cx="3944428" cy="721216"/>
        </p:xfrm>
        <a:graphic>
          <a:graphicData uri="http://schemas.openxmlformats.org/presentationml/2006/ole">
            <p:oleObj spid="_x0000_s144390" name="数式" r:id="rId6" imgW="2095200" imgH="406080" progId="Equation.3">
              <p:embed/>
            </p:oleObj>
          </a:graphicData>
        </a:graphic>
      </p:graphicFrame>
      <p:sp>
        <p:nvSpPr>
          <p:cNvPr id="120" name="テキスト ボックス 119"/>
          <p:cNvSpPr txBox="1"/>
          <p:nvPr/>
        </p:nvSpPr>
        <p:spPr>
          <a:xfrm>
            <a:off x="1063838" y="4116151"/>
            <a:ext cx="3422152" cy="377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solidFill>
                  <a:schemeClr val="tx2"/>
                </a:solidFill>
              </a:rPr>
              <a:t>電場と磁場が平行</a:t>
            </a:r>
            <a:endParaRPr kumimoji="1" lang="ja-JP" altLang="en-US" sz="2000" b="1" dirty="0">
              <a:solidFill>
                <a:schemeClr val="tx2"/>
              </a:solidFill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4768806" y="4144950"/>
            <a:ext cx="3422152" cy="377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solidFill>
                  <a:schemeClr val="tx2"/>
                </a:solidFill>
              </a:rPr>
              <a:t>電場と磁場が</a:t>
            </a:r>
            <a:r>
              <a:rPr kumimoji="1" lang="ja-JP" altLang="en-US" sz="2000" b="1" dirty="0" smtClean="0">
                <a:solidFill>
                  <a:schemeClr val="accent1">
                    <a:lumMod val="50000"/>
                  </a:schemeClr>
                </a:solidFill>
              </a:rPr>
              <a:t>反</a:t>
            </a:r>
            <a:r>
              <a:rPr kumimoji="1" lang="ja-JP" altLang="en-US" sz="2000" b="1" dirty="0" smtClean="0">
                <a:solidFill>
                  <a:schemeClr val="tx2"/>
                </a:solidFill>
              </a:rPr>
              <a:t>平行</a:t>
            </a:r>
            <a:endParaRPr kumimoji="1" lang="ja-JP" altLang="en-US" sz="2000" b="1" dirty="0">
              <a:solidFill>
                <a:schemeClr val="tx2"/>
              </a:solidFill>
            </a:endParaRPr>
          </a:p>
        </p:txBody>
      </p:sp>
      <p:sp>
        <p:nvSpPr>
          <p:cNvPr id="83" name="平行四辺形 82"/>
          <p:cNvSpPr/>
          <p:nvPr/>
        </p:nvSpPr>
        <p:spPr>
          <a:xfrm>
            <a:off x="1854951" y="3683346"/>
            <a:ext cx="2025348" cy="451199"/>
          </a:xfrm>
          <a:prstGeom prst="parallelogram">
            <a:avLst>
              <a:gd name="adj" fmla="val 78588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2492358" y="3596427"/>
            <a:ext cx="796760" cy="725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chemeClr val="bg1">
                    <a:lumMod val="50000"/>
                  </a:schemeClr>
                </a:solidFill>
              </a:rPr>
              <a:t>＋</a:t>
            </a:r>
            <a:endParaRPr kumimoji="1" lang="ja-JP" altLang="en-US" sz="4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5" name="平行四辺形 84"/>
          <p:cNvSpPr/>
          <p:nvPr/>
        </p:nvSpPr>
        <p:spPr>
          <a:xfrm>
            <a:off x="5512268" y="3694737"/>
            <a:ext cx="2030871" cy="451199"/>
          </a:xfrm>
          <a:prstGeom prst="parallelogram">
            <a:avLst>
              <a:gd name="adj" fmla="val 78588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6117297" y="3611682"/>
            <a:ext cx="796760" cy="725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chemeClr val="bg1">
                    <a:lumMod val="50000"/>
                  </a:schemeClr>
                </a:solidFill>
              </a:rPr>
              <a:t>＋</a:t>
            </a:r>
            <a:endParaRPr kumimoji="1" lang="ja-JP" altLang="en-US" sz="4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8" name="上矢印 87"/>
          <p:cNvSpPr/>
          <p:nvPr/>
        </p:nvSpPr>
        <p:spPr>
          <a:xfrm>
            <a:off x="7217243" y="2952832"/>
            <a:ext cx="541294" cy="604078"/>
          </a:xfrm>
          <a:prstGeom prst="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89" name="上矢印 88"/>
          <p:cNvSpPr/>
          <p:nvPr/>
        </p:nvSpPr>
        <p:spPr>
          <a:xfrm>
            <a:off x="1519652" y="2974169"/>
            <a:ext cx="541294" cy="604078"/>
          </a:xfrm>
          <a:prstGeom prst="up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90" name="円/楕円 89"/>
          <p:cNvSpPr/>
          <p:nvPr/>
        </p:nvSpPr>
        <p:spPr>
          <a:xfrm>
            <a:off x="2136735" y="2816647"/>
            <a:ext cx="1481588" cy="276701"/>
          </a:xfrm>
          <a:prstGeom prst="ellipse">
            <a:avLst/>
          </a:prstGeom>
          <a:noFill/>
          <a:ln w="57150">
            <a:solidFill>
              <a:srgbClr val="DFB6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91" name="円/楕円 90"/>
          <p:cNvSpPr/>
          <p:nvPr/>
        </p:nvSpPr>
        <p:spPr>
          <a:xfrm>
            <a:off x="2136735" y="2878197"/>
            <a:ext cx="1481588" cy="276701"/>
          </a:xfrm>
          <a:prstGeom prst="ellipse">
            <a:avLst/>
          </a:prstGeom>
          <a:noFill/>
          <a:ln w="57150">
            <a:solidFill>
              <a:srgbClr val="DFB6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92" name="円/楕円 91"/>
          <p:cNvSpPr/>
          <p:nvPr/>
        </p:nvSpPr>
        <p:spPr>
          <a:xfrm>
            <a:off x="2136735" y="2938815"/>
            <a:ext cx="1481588" cy="276701"/>
          </a:xfrm>
          <a:prstGeom prst="ellipse">
            <a:avLst/>
          </a:prstGeom>
          <a:noFill/>
          <a:ln w="57150">
            <a:solidFill>
              <a:srgbClr val="DFB6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93" name="円/楕円 92"/>
          <p:cNvSpPr/>
          <p:nvPr/>
        </p:nvSpPr>
        <p:spPr>
          <a:xfrm>
            <a:off x="2121161" y="3420373"/>
            <a:ext cx="1481588" cy="276701"/>
          </a:xfrm>
          <a:prstGeom prst="ellipse">
            <a:avLst/>
          </a:prstGeom>
          <a:noFill/>
          <a:ln w="57150">
            <a:solidFill>
              <a:srgbClr val="DFB6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94" name="円/楕円 93"/>
          <p:cNvSpPr/>
          <p:nvPr/>
        </p:nvSpPr>
        <p:spPr>
          <a:xfrm>
            <a:off x="2121161" y="3481922"/>
            <a:ext cx="1481588" cy="276701"/>
          </a:xfrm>
          <a:prstGeom prst="ellipse">
            <a:avLst/>
          </a:prstGeom>
          <a:noFill/>
          <a:ln w="57150">
            <a:solidFill>
              <a:srgbClr val="DFB6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95" name="円/楕円 94"/>
          <p:cNvSpPr/>
          <p:nvPr/>
        </p:nvSpPr>
        <p:spPr>
          <a:xfrm>
            <a:off x="2121161" y="3542540"/>
            <a:ext cx="1481588" cy="276701"/>
          </a:xfrm>
          <a:prstGeom prst="ellipse">
            <a:avLst/>
          </a:prstGeom>
          <a:noFill/>
          <a:ln w="57150">
            <a:solidFill>
              <a:srgbClr val="DFB6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96" name="円弧 95"/>
          <p:cNvSpPr/>
          <p:nvPr/>
        </p:nvSpPr>
        <p:spPr>
          <a:xfrm>
            <a:off x="1949562" y="3364230"/>
            <a:ext cx="1486343" cy="371532"/>
          </a:xfrm>
          <a:prstGeom prst="arc">
            <a:avLst>
              <a:gd name="adj1" fmla="val 7349846"/>
              <a:gd name="adj2" fmla="val 11469446"/>
            </a:avLst>
          </a:prstGeom>
          <a:ln w="76200">
            <a:solidFill>
              <a:schemeClr val="accent6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97" name="円弧 96"/>
          <p:cNvSpPr/>
          <p:nvPr/>
        </p:nvSpPr>
        <p:spPr>
          <a:xfrm>
            <a:off x="1995271" y="2789733"/>
            <a:ext cx="1486343" cy="371532"/>
          </a:xfrm>
          <a:prstGeom prst="arc">
            <a:avLst>
              <a:gd name="adj1" fmla="val 7515000"/>
              <a:gd name="adj2" fmla="val 11469446"/>
            </a:avLst>
          </a:prstGeom>
          <a:ln w="76200">
            <a:solidFill>
              <a:schemeClr val="accent6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98" name="平行四辺形 97"/>
          <p:cNvSpPr/>
          <p:nvPr/>
        </p:nvSpPr>
        <p:spPr>
          <a:xfrm>
            <a:off x="1846199" y="2434208"/>
            <a:ext cx="2025348" cy="451199"/>
          </a:xfrm>
          <a:prstGeom prst="parallelogram">
            <a:avLst>
              <a:gd name="adj" fmla="val 78588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99" name="上矢印 98"/>
          <p:cNvSpPr/>
          <p:nvPr/>
        </p:nvSpPr>
        <p:spPr>
          <a:xfrm rot="10800000">
            <a:off x="5353747" y="3037694"/>
            <a:ext cx="541294" cy="604078"/>
          </a:xfrm>
          <a:prstGeom prst="up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00" name="円/楕円 99"/>
          <p:cNvSpPr/>
          <p:nvPr/>
        </p:nvSpPr>
        <p:spPr>
          <a:xfrm>
            <a:off x="5799575" y="2828037"/>
            <a:ext cx="1481588" cy="276701"/>
          </a:xfrm>
          <a:prstGeom prst="ellipse">
            <a:avLst/>
          </a:prstGeom>
          <a:noFill/>
          <a:ln w="57150">
            <a:solidFill>
              <a:srgbClr val="DFB6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01" name="円/楕円 100"/>
          <p:cNvSpPr/>
          <p:nvPr/>
        </p:nvSpPr>
        <p:spPr>
          <a:xfrm>
            <a:off x="5799575" y="2889587"/>
            <a:ext cx="1481588" cy="276701"/>
          </a:xfrm>
          <a:prstGeom prst="ellipse">
            <a:avLst/>
          </a:prstGeom>
          <a:noFill/>
          <a:ln w="57150">
            <a:solidFill>
              <a:srgbClr val="DFB6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02" name="円/楕円 101"/>
          <p:cNvSpPr/>
          <p:nvPr/>
        </p:nvSpPr>
        <p:spPr>
          <a:xfrm>
            <a:off x="5799575" y="2950204"/>
            <a:ext cx="1481588" cy="276701"/>
          </a:xfrm>
          <a:prstGeom prst="ellipse">
            <a:avLst/>
          </a:prstGeom>
          <a:noFill/>
          <a:ln w="57150">
            <a:solidFill>
              <a:srgbClr val="DFB6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03" name="円/楕円 102"/>
          <p:cNvSpPr/>
          <p:nvPr/>
        </p:nvSpPr>
        <p:spPr>
          <a:xfrm>
            <a:off x="5784000" y="3431762"/>
            <a:ext cx="1481588" cy="276701"/>
          </a:xfrm>
          <a:prstGeom prst="ellipse">
            <a:avLst/>
          </a:prstGeom>
          <a:noFill/>
          <a:ln w="57150">
            <a:solidFill>
              <a:srgbClr val="DFB6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04" name="円/楕円 103"/>
          <p:cNvSpPr/>
          <p:nvPr/>
        </p:nvSpPr>
        <p:spPr>
          <a:xfrm>
            <a:off x="5784000" y="3493312"/>
            <a:ext cx="1481588" cy="276701"/>
          </a:xfrm>
          <a:prstGeom prst="ellipse">
            <a:avLst/>
          </a:prstGeom>
          <a:noFill/>
          <a:ln w="57150">
            <a:solidFill>
              <a:srgbClr val="DFB6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05" name="円/楕円 104"/>
          <p:cNvSpPr/>
          <p:nvPr/>
        </p:nvSpPr>
        <p:spPr>
          <a:xfrm>
            <a:off x="5784000" y="3553929"/>
            <a:ext cx="1481588" cy="276701"/>
          </a:xfrm>
          <a:prstGeom prst="ellipse">
            <a:avLst/>
          </a:prstGeom>
          <a:noFill/>
          <a:ln w="57150">
            <a:solidFill>
              <a:srgbClr val="DFB6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06" name="円弧 105"/>
          <p:cNvSpPr/>
          <p:nvPr/>
        </p:nvSpPr>
        <p:spPr>
          <a:xfrm>
            <a:off x="5653275" y="3388360"/>
            <a:ext cx="1803757" cy="371532"/>
          </a:xfrm>
          <a:prstGeom prst="arc">
            <a:avLst>
              <a:gd name="adj1" fmla="val 20636717"/>
              <a:gd name="adj2" fmla="val 2980947"/>
            </a:avLst>
          </a:prstGeom>
          <a:ln w="76200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07" name="円弧 106"/>
          <p:cNvSpPr/>
          <p:nvPr/>
        </p:nvSpPr>
        <p:spPr>
          <a:xfrm>
            <a:off x="5908950" y="2682551"/>
            <a:ext cx="1486343" cy="371532"/>
          </a:xfrm>
          <a:prstGeom prst="arc">
            <a:avLst>
              <a:gd name="adj1" fmla="val 21124654"/>
              <a:gd name="adj2" fmla="val 4222645"/>
            </a:avLst>
          </a:prstGeom>
          <a:ln w="76200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08" name="平行四辺形 107"/>
          <p:cNvSpPr/>
          <p:nvPr/>
        </p:nvSpPr>
        <p:spPr>
          <a:xfrm>
            <a:off x="5503516" y="2445597"/>
            <a:ext cx="2030871" cy="451199"/>
          </a:xfrm>
          <a:prstGeom prst="parallelogram">
            <a:avLst>
              <a:gd name="adj" fmla="val 78588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cxnSp>
        <p:nvCxnSpPr>
          <p:cNvPr id="109" name="直線矢印コネクタ 108"/>
          <p:cNvCxnSpPr/>
          <p:nvPr/>
        </p:nvCxnSpPr>
        <p:spPr>
          <a:xfrm flipH="1">
            <a:off x="2818107" y="3269072"/>
            <a:ext cx="126074" cy="418161"/>
          </a:xfrm>
          <a:prstGeom prst="straightConnector1">
            <a:avLst/>
          </a:prstGeom>
          <a:ln w="50800">
            <a:solidFill>
              <a:schemeClr val="accent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円/楕円 109"/>
          <p:cNvSpPr/>
          <p:nvPr/>
        </p:nvSpPr>
        <p:spPr>
          <a:xfrm rot="1029751">
            <a:off x="2746457" y="3390538"/>
            <a:ext cx="252362" cy="250010"/>
          </a:xfrm>
          <a:prstGeom prst="ellipse">
            <a:avLst/>
          </a:prstGeom>
          <a:gradFill>
            <a:gsLst>
              <a:gs pos="0">
                <a:schemeClr val="accent1"/>
              </a:gs>
              <a:gs pos="63000">
                <a:schemeClr val="accent2">
                  <a:lumMod val="40000"/>
                  <a:lumOff val="60000"/>
                </a:schemeClr>
              </a:gs>
              <a:gs pos="83000">
                <a:schemeClr val="accent2">
                  <a:lumMod val="60000"/>
                  <a:lumOff val="40000"/>
                </a:schemeClr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cxnSp>
        <p:nvCxnSpPr>
          <p:cNvPr id="111" name="直線矢印コネクタ 110"/>
          <p:cNvCxnSpPr/>
          <p:nvPr/>
        </p:nvCxnSpPr>
        <p:spPr>
          <a:xfrm rot="21313017" flipH="1">
            <a:off x="6419884" y="3282646"/>
            <a:ext cx="154623" cy="376040"/>
          </a:xfrm>
          <a:prstGeom prst="straightConnector1">
            <a:avLst/>
          </a:prstGeom>
          <a:ln w="50800">
            <a:solidFill>
              <a:schemeClr val="accent1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円/楕円 111"/>
          <p:cNvSpPr/>
          <p:nvPr/>
        </p:nvSpPr>
        <p:spPr>
          <a:xfrm rot="11829751">
            <a:off x="6383809" y="3301427"/>
            <a:ext cx="252362" cy="250010"/>
          </a:xfrm>
          <a:prstGeom prst="ellipse">
            <a:avLst/>
          </a:prstGeom>
          <a:gradFill>
            <a:gsLst>
              <a:gs pos="0">
                <a:schemeClr val="accent1"/>
              </a:gs>
              <a:gs pos="63000">
                <a:schemeClr val="accent2">
                  <a:lumMod val="40000"/>
                  <a:lumOff val="60000"/>
                </a:schemeClr>
              </a:gs>
              <a:gs pos="83000">
                <a:schemeClr val="accent2">
                  <a:lumMod val="60000"/>
                  <a:lumOff val="40000"/>
                </a:schemeClr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13" name="上矢印 112"/>
          <p:cNvSpPr/>
          <p:nvPr/>
        </p:nvSpPr>
        <p:spPr>
          <a:xfrm>
            <a:off x="3592465" y="2968833"/>
            <a:ext cx="541294" cy="604078"/>
          </a:xfrm>
          <a:prstGeom prst="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2548957" y="2360575"/>
            <a:ext cx="796760" cy="725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err="1" smtClean="0">
                <a:solidFill>
                  <a:schemeClr val="bg1">
                    <a:lumMod val="50000"/>
                  </a:schemeClr>
                </a:solidFill>
              </a:rPr>
              <a:t>ー</a:t>
            </a:r>
            <a:endParaRPr kumimoji="1" lang="ja-JP" altLang="en-US" sz="4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6147880" y="2401061"/>
            <a:ext cx="796760" cy="725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err="1" smtClean="0">
                <a:solidFill>
                  <a:schemeClr val="bg1">
                    <a:lumMod val="50000"/>
                  </a:schemeClr>
                </a:solidFill>
              </a:rPr>
              <a:t>ー</a:t>
            </a:r>
            <a:endParaRPr kumimoji="1" lang="ja-JP" altLang="en-US" sz="4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6" name="左右矢印 115"/>
          <p:cNvSpPr/>
          <p:nvPr/>
        </p:nvSpPr>
        <p:spPr>
          <a:xfrm>
            <a:off x="4213801" y="3068771"/>
            <a:ext cx="1137298" cy="512965"/>
          </a:xfrm>
          <a:prstGeom prst="left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1372189" y="2739838"/>
            <a:ext cx="895447" cy="348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accent6"/>
                </a:solidFill>
              </a:rPr>
              <a:t>磁場</a:t>
            </a:r>
            <a:endParaRPr kumimoji="1" lang="ja-JP" altLang="en-US" b="1" dirty="0">
              <a:solidFill>
                <a:schemeClr val="accent6"/>
              </a:solidFill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3582448" y="2712490"/>
            <a:ext cx="895447" cy="348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accent2">
                    <a:lumMod val="75000"/>
                  </a:schemeClr>
                </a:solidFill>
              </a:rPr>
              <a:t>電場</a:t>
            </a:r>
            <a:endParaRPr kumimoji="1" lang="ja-JP" alt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3046762" y="3260958"/>
            <a:ext cx="8040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accent1">
                    <a:lumMod val="50000"/>
                  </a:schemeClr>
                </a:solidFill>
              </a:rPr>
              <a:t>原子</a:t>
            </a:r>
            <a:endParaRPr kumimoji="1" lang="ja-JP" altLang="en-US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296786" y="1999960"/>
            <a:ext cx="1287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電子</a:t>
            </a:r>
            <a:r>
              <a:rPr kumimoji="1" lang="en-US" altLang="ja-JP" sz="1600" dirty="0" smtClean="0"/>
              <a:t>EDM</a:t>
            </a:r>
            <a:endParaRPr kumimoji="1" lang="ja-JP" altLang="en-US" sz="16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235849" y="1701974"/>
            <a:ext cx="1477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Fr</a:t>
            </a:r>
            <a:r>
              <a:rPr lang="ja-JP" altLang="en-US" sz="1600" dirty="0" smtClean="0"/>
              <a:t>原子</a:t>
            </a:r>
            <a:r>
              <a:rPr kumimoji="1" lang="en-US" altLang="ja-JP" sz="1600" dirty="0" smtClean="0"/>
              <a:t>EDM</a:t>
            </a:r>
            <a:endParaRPr kumimoji="1" lang="ja-JP" altLang="en-US" sz="1600" dirty="0"/>
          </a:p>
        </p:txBody>
      </p:sp>
      <p:cxnSp>
        <p:nvCxnSpPr>
          <p:cNvPr id="62" name="直線コネクタ 61"/>
          <p:cNvCxnSpPr/>
          <p:nvPr/>
        </p:nvCxnSpPr>
        <p:spPr>
          <a:xfrm>
            <a:off x="3237995" y="2026092"/>
            <a:ext cx="12052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/>
          <p:cNvSpPr txBox="1"/>
          <p:nvPr/>
        </p:nvSpPr>
        <p:spPr>
          <a:xfrm>
            <a:off x="675861" y="1365159"/>
            <a:ext cx="80302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フランシウム </a:t>
            </a:r>
            <a:r>
              <a:rPr lang="en-US" altLang="ja-JP" sz="2000" dirty="0" smtClean="0"/>
              <a:t>(Fr) </a:t>
            </a:r>
            <a:r>
              <a:rPr lang="ja-JP" altLang="en-US" sz="2000" dirty="0" smtClean="0"/>
              <a:t>原子は電子</a:t>
            </a:r>
            <a:r>
              <a:rPr lang="en-US" altLang="ja-JP" sz="2000" dirty="0" smtClean="0"/>
              <a:t>EDM</a:t>
            </a:r>
            <a:r>
              <a:rPr lang="ja-JP" altLang="en-US" sz="2000" dirty="0" smtClean="0"/>
              <a:t>増幅率 </a:t>
            </a:r>
            <a:r>
              <a:rPr lang="en-US" altLang="ja-JP" sz="2000" dirty="0" smtClean="0"/>
              <a:t>(R) </a:t>
            </a:r>
            <a:r>
              <a:rPr lang="ja-JP" altLang="en-US" sz="2000" dirty="0" smtClean="0"/>
              <a:t>が</a:t>
            </a:r>
            <a:r>
              <a:rPr lang="ja-JP" altLang="en-US" sz="2000" b="1" dirty="0" smtClean="0"/>
              <a:t>非常に大きい原子</a:t>
            </a:r>
            <a:endParaRPr kumimoji="1" lang="ja-JP" altLang="en-US" sz="2000" b="1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392626" y="2167269"/>
            <a:ext cx="4154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 smtClean="0"/>
              <a:t>D Mukherjee, </a:t>
            </a:r>
            <a:r>
              <a:rPr lang="en-US" altLang="ja-JP" sz="1000" dirty="0"/>
              <a:t>et al.  </a:t>
            </a:r>
            <a:r>
              <a:rPr lang="en-US" altLang="ja-JP" sz="1000" i="1" dirty="0" smtClean="0"/>
              <a:t>J. Phys. Chem. A </a:t>
            </a:r>
            <a:r>
              <a:rPr lang="en-US" altLang="ja-JP" sz="1000" b="1" dirty="0" smtClean="0"/>
              <a:t>113(45)</a:t>
            </a:r>
            <a:r>
              <a:rPr lang="en-US" altLang="ja-JP" sz="1000" dirty="0" smtClean="0"/>
              <a:t> 12549 </a:t>
            </a:r>
            <a:r>
              <a:rPr lang="en-US" altLang="ja-JP" sz="1000" dirty="0"/>
              <a:t>(2009) </a:t>
            </a:r>
            <a:r>
              <a:rPr lang="en-US" altLang="ja-JP" sz="1000" dirty="0" smtClean="0"/>
              <a:t>.</a:t>
            </a:r>
            <a:endParaRPr kumimoji="1" lang="ja-JP" altLang="en-US" sz="10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518033" y="1777286"/>
            <a:ext cx="2398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～ </a:t>
            </a:r>
            <a:r>
              <a:rPr kumimoji="1" lang="en-US" altLang="ja-JP" sz="2400" b="1" dirty="0" smtClean="0"/>
              <a:t>900</a:t>
            </a:r>
            <a:endParaRPr kumimoji="1" lang="ja-JP" altLang="en-US" b="1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862885" y="5215942"/>
            <a:ext cx="6761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6"/>
                </a:solidFill>
              </a:rPr>
              <a:t>原子の共鳴周波数から電子</a:t>
            </a:r>
            <a:r>
              <a:rPr kumimoji="1" lang="en-US" altLang="ja-JP" sz="2400" b="1" dirty="0" smtClean="0">
                <a:solidFill>
                  <a:schemeClr val="accent6"/>
                </a:solidFill>
              </a:rPr>
              <a:t>EDM</a:t>
            </a:r>
            <a:r>
              <a:rPr kumimoji="1" lang="ja-JP" altLang="en-US" sz="2400" b="1" dirty="0" smtClean="0">
                <a:solidFill>
                  <a:schemeClr val="accent6"/>
                </a:solidFill>
              </a:rPr>
              <a:t>を求められる</a:t>
            </a:r>
            <a:endParaRPr kumimoji="1" lang="ja-JP" altLang="en-US" sz="2400" b="1" dirty="0">
              <a:solidFill>
                <a:schemeClr val="accent6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2176534" y="1841679"/>
            <a:ext cx="146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増幅率＝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31196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5313" y="0"/>
            <a:ext cx="7575974" cy="1269173"/>
          </a:xfrm>
        </p:spPr>
        <p:txBody>
          <a:bodyPr>
            <a:normAutofit/>
          </a:bodyPr>
          <a:lstStyle/>
          <a:p>
            <a:r>
              <a:rPr lang="ja-JP" altLang="en-US" sz="4000" dirty="0" smtClean="0"/>
              <a:t>冷却フランシウム原子による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ja-JP" altLang="en-US" sz="4000" dirty="0" smtClean="0"/>
              <a:t>電子</a:t>
            </a:r>
            <a:r>
              <a:rPr lang="en-US" altLang="ja-JP" sz="4000" dirty="0" smtClean="0"/>
              <a:t>EDM</a:t>
            </a:r>
            <a:r>
              <a:rPr lang="ja-JP" altLang="en-US" sz="4000" dirty="0" smtClean="0"/>
              <a:t>探索</a:t>
            </a:r>
            <a:endParaRPr kumimoji="1" lang="ja-JP" altLang="en-US" sz="40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E63A8-F5E2-42DA-8B36-208C07CBDB95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下矢印 3"/>
          <p:cNvSpPr/>
          <p:nvPr/>
        </p:nvSpPr>
        <p:spPr>
          <a:xfrm rot="16200000">
            <a:off x="4861347" y="2595493"/>
            <a:ext cx="889500" cy="489397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08897" y="1763085"/>
            <a:ext cx="421860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cs typeface="Times New Roman" panose="02020603050405020304" pitchFamily="18" charset="0"/>
              </a:rPr>
              <a:t>EDM</a:t>
            </a:r>
            <a:r>
              <a:rPr kumimoji="1" lang="ja-JP" alt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によるエネルギーシフト</a:t>
            </a:r>
            <a:endParaRPr kumimoji="1" lang="en-US" altLang="ja-JP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ja-JP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1" lang="en-US" altLang="ja-JP" sz="20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kumimoji="1" lang="en-US" altLang="ja-JP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10</a:t>
            </a:r>
            <a:r>
              <a:rPr kumimoji="1" lang="en-US" altLang="ja-JP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-29</a:t>
            </a:r>
            <a:r>
              <a:rPr kumimoji="1" lang="en-US" altLang="ja-JP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kumimoji="1" lang="en-US" altLang="ja-JP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 ,</a:t>
            </a:r>
            <a:r>
              <a:rPr kumimoji="1" lang="ja-JP" altLang="en-US" sz="2000" dirty="0" smtClean="0"/>
              <a:t> </a:t>
            </a:r>
            <a:r>
              <a:rPr kumimoji="1" lang="en-US" altLang="ja-JP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kumimoji="1" lang="en-US" altLang="ja-JP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=100 kV/cm</a:t>
            </a:r>
          </a:p>
          <a:p>
            <a:pPr algn="r"/>
            <a:r>
              <a:rPr kumimoji="1" lang="en-US" altLang="ja-JP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ja-JP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kumimoji="1" lang="en-US" altLang="ja-JP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1" lang="en-US" altLang="ja-JP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 </a:t>
            </a:r>
            <a:r>
              <a:rPr kumimoji="1" lang="en-US" altLang="ja-JP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ja-JP" alt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9×10</a:t>
            </a:r>
            <a:r>
              <a:rPr kumimoji="1" lang="en-US" altLang="ja-JP" sz="2400" b="1" baseline="300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</a:t>
            </a:r>
            <a:r>
              <a:rPr kumimoji="1" lang="en-US" altLang="ja-JP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eV</a:t>
            </a:r>
            <a:endParaRPr kumimoji="1" lang="ja-JP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482430" y="3022887"/>
            <a:ext cx="43600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i="1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ゼーマン効果</a:t>
            </a:r>
            <a:r>
              <a:rPr lang="ja-JP" altLang="en-US" i="1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によるエネルギーシフト</a:t>
            </a:r>
            <a:endParaRPr lang="en-US" altLang="ja-JP" sz="2000" i="1" dirty="0" smtClean="0">
              <a:latin typeface="Symbol" panose="05050102010706020507" pitchFamily="18" charset="2"/>
              <a:cs typeface="Times New Roman" panose="02020603050405020304" pitchFamily="18" charset="0"/>
            </a:endParaRPr>
          </a:p>
          <a:p>
            <a:r>
              <a:rPr lang="en-US" altLang="ja-JP" sz="2000" i="1" dirty="0" err="1" smtClean="0">
                <a:latin typeface="Symbol" panose="05050102010706020507" pitchFamily="18" charset="2"/>
                <a:cs typeface="Times New Roman" panose="02020603050405020304" pitchFamily="18" charset="0"/>
              </a:rPr>
              <a:t>m</a:t>
            </a:r>
            <a:r>
              <a:rPr lang="en-US" altLang="ja-JP" sz="20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ja-JP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6×10</a:t>
            </a:r>
            <a:r>
              <a:rPr lang="en-US" altLang="ja-JP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-5</a:t>
            </a:r>
            <a:r>
              <a:rPr lang="en-US" altLang="ja-JP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ja-JP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V/T, </a:t>
            </a:r>
            <a:r>
              <a:rPr lang="en-US" altLang="ja-JP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altLang="ja-JP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kumimoji="1" lang="en-US" altLang="ja-JP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ja-JP" sz="2000" i="1" dirty="0">
                <a:latin typeface="Symbol" panose="05050102010706020507" pitchFamily="18" charset="2"/>
                <a:cs typeface="Times New Roman" panose="02020603050405020304" pitchFamily="18" charset="0"/>
              </a:rPr>
              <a:t>m</a:t>
            </a:r>
            <a:r>
              <a:rPr kumimoji="1" lang="en-US" altLang="ja-JP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    </a:t>
            </a:r>
          </a:p>
          <a:p>
            <a:pPr algn="r"/>
            <a:r>
              <a:rPr lang="ja-JP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altLang="ja-JP" sz="2400" i="1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m</a:t>
            </a:r>
            <a:r>
              <a:rPr lang="en-US" altLang="ja-JP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altLang="ja-JP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6×10</a:t>
            </a:r>
            <a:r>
              <a:rPr lang="en-US" altLang="ja-JP" sz="2400" b="1" baseline="300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-11</a:t>
            </a:r>
            <a:r>
              <a:rPr lang="en-US" altLang="ja-JP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eV</a:t>
            </a:r>
            <a:endParaRPr kumimoji="1" lang="ja-JP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5473523" y="2446954"/>
            <a:ext cx="3515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chemeClr val="accent6"/>
                </a:solidFill>
              </a:rPr>
              <a:t>磁場の安定化と</a:t>
            </a:r>
            <a:endParaRPr kumimoji="1" lang="en-US" altLang="ja-JP" sz="2800" b="1" dirty="0" smtClean="0">
              <a:solidFill>
                <a:schemeClr val="accent6"/>
              </a:solidFill>
            </a:endParaRPr>
          </a:p>
          <a:p>
            <a:pPr algn="ctr"/>
            <a:r>
              <a:rPr kumimoji="1" lang="ja-JP" altLang="en-US" sz="2800" b="1" dirty="0" smtClean="0">
                <a:solidFill>
                  <a:schemeClr val="accent6"/>
                </a:solidFill>
              </a:rPr>
              <a:t>高精度磁力計が必要</a:t>
            </a:r>
            <a:endParaRPr kumimoji="1" lang="ja-JP" altLang="en-US" sz="2800" b="1" dirty="0">
              <a:solidFill>
                <a:schemeClr val="accent6"/>
              </a:solidFill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4224270" y="1970471"/>
            <a:ext cx="605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accent2"/>
                </a:solidFill>
              </a:rPr>
              <a:t>小</a:t>
            </a:r>
            <a:endParaRPr kumimoji="1"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4466823" y="3230456"/>
            <a:ext cx="605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solidFill>
                  <a:schemeClr val="accent2"/>
                </a:solidFill>
              </a:rPr>
              <a:t>大</a:t>
            </a:r>
            <a:endParaRPr kumimoji="1" lang="ja-JP" altLang="en-US" b="1" dirty="0">
              <a:solidFill>
                <a:schemeClr val="accent2"/>
              </a:solidFill>
            </a:endParaRPr>
          </a:p>
        </p:txBody>
      </p:sp>
      <p:graphicFrame>
        <p:nvGraphicFramePr>
          <p:cNvPr id="136" name="表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65359817"/>
              </p:ext>
            </p:extLst>
          </p:nvPr>
        </p:nvGraphicFramePr>
        <p:xfrm>
          <a:off x="850010" y="4531887"/>
          <a:ext cx="7547016" cy="400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918"/>
                <a:gridCol w="628918"/>
                <a:gridCol w="628918"/>
                <a:gridCol w="628918"/>
                <a:gridCol w="628918"/>
                <a:gridCol w="628918"/>
                <a:gridCol w="628918"/>
                <a:gridCol w="628918"/>
                <a:gridCol w="628918"/>
                <a:gridCol w="628918"/>
                <a:gridCol w="628918"/>
                <a:gridCol w="628918"/>
              </a:tblGrid>
              <a:tr h="200362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362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37" name="直線矢印コネクタ 136"/>
          <p:cNvCxnSpPr/>
          <p:nvPr/>
        </p:nvCxnSpPr>
        <p:spPr>
          <a:xfrm>
            <a:off x="528036" y="4717875"/>
            <a:ext cx="8191894" cy="6243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テキスト ボックス 137"/>
          <p:cNvSpPr txBox="1"/>
          <p:nvPr/>
        </p:nvSpPr>
        <p:spPr>
          <a:xfrm>
            <a:off x="554030" y="4984017"/>
            <a:ext cx="89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10</a:t>
            </a:r>
            <a:r>
              <a:rPr kumimoji="1" lang="en-US" altLang="ja-JP" baseline="30000" dirty="0" smtClean="0"/>
              <a:t>-15</a:t>
            </a:r>
            <a:endParaRPr kumimoji="1" lang="ja-JP" altLang="en-US" baseline="30000" dirty="0"/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2311195" y="4996895"/>
            <a:ext cx="89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10</a:t>
            </a:r>
            <a:r>
              <a:rPr kumimoji="1" lang="en-US" altLang="ja-JP" baseline="30000" dirty="0" smtClean="0"/>
              <a:t>-12</a:t>
            </a:r>
            <a:endParaRPr kumimoji="1" lang="ja-JP" altLang="en-US" baseline="30000" dirty="0"/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4201906" y="4958258"/>
            <a:ext cx="89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10</a:t>
            </a:r>
            <a:r>
              <a:rPr kumimoji="1" lang="en-US" altLang="ja-JP" baseline="30000" dirty="0" smtClean="0"/>
              <a:t>-9</a:t>
            </a:r>
            <a:endParaRPr kumimoji="1" lang="ja-JP" altLang="en-US" baseline="30000" dirty="0"/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6154295" y="4958087"/>
            <a:ext cx="89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10</a:t>
            </a:r>
            <a:r>
              <a:rPr kumimoji="1" lang="en-US" altLang="ja-JP" baseline="30000" dirty="0" smtClean="0"/>
              <a:t>-6</a:t>
            </a:r>
            <a:endParaRPr kumimoji="1" lang="ja-JP" altLang="en-US" baseline="30000" dirty="0"/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7958445" y="4945208"/>
            <a:ext cx="89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10</a:t>
            </a:r>
            <a:r>
              <a:rPr kumimoji="1" lang="en-US" altLang="ja-JP" baseline="30000" dirty="0" smtClean="0"/>
              <a:t>-3</a:t>
            </a:r>
            <a:endParaRPr kumimoji="1" lang="ja-JP" altLang="en-US" baseline="30000" dirty="0"/>
          </a:p>
        </p:txBody>
      </p:sp>
      <p:sp>
        <p:nvSpPr>
          <p:cNvPr id="143" name="正方形/長方形 142"/>
          <p:cNvSpPr/>
          <p:nvPr/>
        </p:nvSpPr>
        <p:spPr>
          <a:xfrm>
            <a:off x="463640" y="4533366"/>
            <a:ext cx="2279561" cy="412124"/>
          </a:xfrm>
          <a:prstGeom prst="rect">
            <a:avLst/>
          </a:prstGeom>
          <a:gradFill flip="none" rotWithShape="1">
            <a:gsLst>
              <a:gs pos="75000">
                <a:srgbClr val="B7DBE8">
                  <a:alpha val="50000"/>
                </a:srgbClr>
              </a:gs>
              <a:gs pos="10000">
                <a:schemeClr val="accent1">
                  <a:lumMod val="20000"/>
                  <a:lumOff val="80000"/>
                  <a:alpha val="50000"/>
                </a:schemeClr>
              </a:gs>
              <a:gs pos="0">
                <a:schemeClr val="bg1">
                  <a:alpha val="0"/>
                </a:schemeClr>
              </a:gs>
              <a:gs pos="50000">
                <a:schemeClr val="accent1">
                  <a:alpha val="50000"/>
                </a:schemeClr>
              </a:gs>
              <a:gs pos="25000">
                <a:schemeClr val="accent1">
                  <a:lumMod val="40000"/>
                  <a:lumOff val="60000"/>
                  <a:alpha val="50000"/>
                </a:schemeClr>
              </a:gs>
              <a:gs pos="90000">
                <a:schemeClr val="accent1">
                  <a:lumMod val="20000"/>
                  <a:lumOff val="80000"/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144" name="正方形/長方形 143"/>
          <p:cNvSpPr/>
          <p:nvPr/>
        </p:nvSpPr>
        <p:spPr>
          <a:xfrm>
            <a:off x="6619743" y="4520487"/>
            <a:ext cx="1116976" cy="437881"/>
          </a:xfrm>
          <a:prstGeom prst="rect">
            <a:avLst/>
          </a:prstGeom>
          <a:gradFill flip="none" rotWithShape="1">
            <a:gsLst>
              <a:gs pos="75000">
                <a:srgbClr val="C9E7A7">
                  <a:alpha val="50000"/>
                </a:srgbClr>
              </a:gs>
              <a:gs pos="10000">
                <a:srgbClr val="E5F3D5">
                  <a:alpha val="50000"/>
                </a:srgbClr>
              </a:gs>
              <a:gs pos="0">
                <a:schemeClr val="bg1">
                  <a:alpha val="0"/>
                </a:schemeClr>
              </a:gs>
              <a:gs pos="50000">
                <a:srgbClr val="92D050">
                  <a:alpha val="50000"/>
                </a:srgbClr>
              </a:gs>
              <a:gs pos="25000">
                <a:srgbClr val="C9E7A7">
                  <a:alpha val="40000"/>
                </a:srgbClr>
              </a:gs>
              <a:gs pos="90000">
                <a:srgbClr val="E5F3D5">
                  <a:alpha val="50000"/>
                </a:srgb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145" name="正方形/長方形 144"/>
          <p:cNvSpPr/>
          <p:nvPr/>
        </p:nvSpPr>
        <p:spPr>
          <a:xfrm>
            <a:off x="5318978" y="4520488"/>
            <a:ext cx="1571221" cy="450760"/>
          </a:xfrm>
          <a:prstGeom prst="rect">
            <a:avLst/>
          </a:prstGeom>
          <a:gradFill flip="none" rotWithShape="1">
            <a:gsLst>
              <a:gs pos="75000">
                <a:schemeClr val="accent4">
                  <a:lumMod val="40000"/>
                  <a:lumOff val="60000"/>
                  <a:alpha val="50000"/>
                </a:schemeClr>
              </a:gs>
              <a:gs pos="10000">
                <a:schemeClr val="accent4">
                  <a:lumMod val="20000"/>
                  <a:lumOff val="80000"/>
                  <a:alpha val="50000"/>
                </a:schemeClr>
              </a:gs>
              <a:gs pos="0">
                <a:schemeClr val="bg1">
                  <a:alpha val="0"/>
                </a:schemeClr>
              </a:gs>
              <a:gs pos="50000">
                <a:schemeClr val="accent4">
                  <a:lumMod val="60000"/>
                  <a:lumOff val="40000"/>
                  <a:alpha val="50000"/>
                </a:schemeClr>
              </a:gs>
              <a:gs pos="25000">
                <a:schemeClr val="accent4">
                  <a:lumMod val="40000"/>
                  <a:lumOff val="60000"/>
                  <a:alpha val="50000"/>
                </a:schemeClr>
              </a:gs>
              <a:gs pos="90000">
                <a:schemeClr val="accent4">
                  <a:lumMod val="20000"/>
                  <a:lumOff val="80000"/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8434503" y="4830705"/>
            <a:ext cx="709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[</a:t>
            </a:r>
            <a:r>
              <a:rPr lang="ja-JP" altLang="en-US" dirty="0" smtClean="0"/>
              <a:t> </a:t>
            </a:r>
            <a:r>
              <a:rPr kumimoji="1" lang="en-US" altLang="ja-JP" dirty="0" smtClean="0"/>
              <a:t>T ]</a:t>
            </a:r>
            <a:endParaRPr kumimoji="1" lang="ja-JP" altLang="en-US" dirty="0"/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926372" y="4241513"/>
            <a:ext cx="1410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chemeClr val="accent2"/>
                </a:solidFill>
              </a:rPr>
              <a:t>生体磁気</a:t>
            </a:r>
            <a:endParaRPr kumimoji="1" lang="ja-JP" altLang="en-US" b="1" baseline="30000" dirty="0">
              <a:solidFill>
                <a:schemeClr val="accent2"/>
              </a:solidFill>
            </a:endParaRP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5356817" y="4223340"/>
            <a:ext cx="1410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chemeClr val="accent4"/>
                </a:solidFill>
              </a:rPr>
              <a:t>都市雑音</a:t>
            </a:r>
            <a:endParaRPr kumimoji="1" lang="ja-JP" altLang="en-US" b="1" baseline="30000" dirty="0">
              <a:solidFill>
                <a:schemeClr val="accent4"/>
              </a:solidFill>
            </a:endParaRP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6746388" y="4222988"/>
            <a:ext cx="1410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rgbClr val="588824"/>
                </a:solidFill>
              </a:rPr>
              <a:t>地磁気</a:t>
            </a:r>
            <a:endParaRPr kumimoji="1" lang="ja-JP" altLang="en-US" b="1" baseline="30000" dirty="0">
              <a:solidFill>
                <a:srgbClr val="588824"/>
              </a:solidFill>
            </a:endParaRPr>
          </a:p>
        </p:txBody>
      </p:sp>
      <p:cxnSp>
        <p:nvCxnSpPr>
          <p:cNvPr id="150" name="直線矢印コネクタ 149"/>
          <p:cNvCxnSpPr/>
          <p:nvPr/>
        </p:nvCxnSpPr>
        <p:spPr>
          <a:xfrm flipV="1">
            <a:off x="1459204" y="4971248"/>
            <a:ext cx="8991" cy="476518"/>
          </a:xfrm>
          <a:prstGeom prst="straightConnector1">
            <a:avLst/>
          </a:prstGeom>
          <a:ln w="76200">
            <a:solidFill>
              <a:schemeClr val="bg1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テキスト ボックス 150"/>
          <p:cNvSpPr txBox="1"/>
          <p:nvPr/>
        </p:nvSpPr>
        <p:spPr>
          <a:xfrm>
            <a:off x="1481073" y="5280340"/>
            <a:ext cx="1854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目標精度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xmlns="" val="31196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/>
          <p:cNvGrpSpPr/>
          <p:nvPr/>
        </p:nvGrpSpPr>
        <p:grpSpPr>
          <a:xfrm>
            <a:off x="123582" y="2778552"/>
            <a:ext cx="4596978" cy="1675931"/>
            <a:chOff x="-1414815" y="2204084"/>
            <a:chExt cx="7799430" cy="2781726"/>
          </a:xfrm>
        </p:grpSpPr>
        <p:pic>
          <p:nvPicPr>
            <p:cNvPr id="22" name="図 21" descr="磁気シールド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0179" y="2204084"/>
              <a:ext cx="4629445" cy="2696510"/>
            </a:xfrm>
            <a:prstGeom prst="rect">
              <a:avLst/>
            </a:prstGeom>
          </p:spPr>
        </p:pic>
        <p:sp>
          <p:nvSpPr>
            <p:cNvPr id="23" name="テキスト ボックス 22"/>
            <p:cNvSpPr txBox="1"/>
            <p:nvPr/>
          </p:nvSpPr>
          <p:spPr>
            <a:xfrm>
              <a:off x="3074406" y="4064914"/>
              <a:ext cx="2585583" cy="4838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 smtClean="0"/>
                <a:t>磁気シールド</a:t>
              </a:r>
              <a:endParaRPr kumimoji="1" lang="ja-JP" altLang="en-US" sz="1600" dirty="0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4630719" y="2364515"/>
              <a:ext cx="1753896" cy="5619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 smtClean="0"/>
                <a:t>光検出器</a:t>
              </a:r>
              <a:endParaRPr kumimoji="1" lang="ja-JP" altLang="en-US" sz="1600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-1414815" y="2718653"/>
              <a:ext cx="2740713" cy="4838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ja-JP" altLang="en-US" sz="1600" dirty="0" smtClean="0"/>
                <a:t>ルビジウムセル</a:t>
              </a:r>
              <a:endParaRPr kumimoji="1" lang="ja-JP" altLang="en-US" sz="1600" dirty="0"/>
            </a:p>
          </p:txBody>
        </p:sp>
        <p:cxnSp>
          <p:nvCxnSpPr>
            <p:cNvPr id="26" name="直線矢印コネクタ 25"/>
            <p:cNvCxnSpPr>
              <a:stCxn id="25" idx="3"/>
            </p:cNvCxnSpPr>
            <p:nvPr/>
          </p:nvCxnSpPr>
          <p:spPr>
            <a:xfrm>
              <a:off x="1325898" y="2960583"/>
              <a:ext cx="1361992" cy="37555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テキスト ボックス 26"/>
            <p:cNvSpPr txBox="1"/>
            <p:nvPr/>
          </p:nvSpPr>
          <p:spPr>
            <a:xfrm>
              <a:off x="4381360" y="3415783"/>
              <a:ext cx="1372070" cy="5619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 smtClean="0"/>
                <a:t>コイル</a:t>
              </a:r>
              <a:endParaRPr kumimoji="1" lang="ja-JP" altLang="en-US" sz="1600" dirty="0"/>
            </a:p>
          </p:txBody>
        </p:sp>
        <p:cxnSp>
          <p:nvCxnSpPr>
            <p:cNvPr id="28" name="直線矢印コネクタ 27"/>
            <p:cNvCxnSpPr>
              <a:stCxn id="27" idx="1"/>
            </p:cNvCxnSpPr>
            <p:nvPr/>
          </p:nvCxnSpPr>
          <p:spPr>
            <a:xfrm flipH="1" flipV="1">
              <a:off x="3023153" y="3379350"/>
              <a:ext cx="1358207" cy="317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テキスト ボックス 28"/>
            <p:cNvSpPr txBox="1"/>
            <p:nvPr/>
          </p:nvSpPr>
          <p:spPr>
            <a:xfrm>
              <a:off x="-783630" y="4501949"/>
              <a:ext cx="3089233" cy="4838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/>
                <a:t>レーザー光</a:t>
              </a:r>
              <a:endParaRPr kumimoji="1" lang="ja-JP" altLang="en-US" sz="1600" dirty="0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0605" y="-3178"/>
            <a:ext cx="7890932" cy="1248901"/>
          </a:xfrm>
        </p:spPr>
        <p:txBody>
          <a:bodyPr>
            <a:normAutofit/>
          </a:bodyPr>
          <a:lstStyle/>
          <a:p>
            <a:r>
              <a:rPr lang="ja-JP" altLang="en-US" sz="4800" dirty="0" smtClean="0"/>
              <a:t>本研究の目的</a:t>
            </a:r>
            <a:endParaRPr lang="ja-JP" altLang="en-US" sz="600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E63A8-F5E2-42DA-8B36-208C07CBDB95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40351" y="1402005"/>
            <a:ext cx="7640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 smtClean="0">
                <a:solidFill>
                  <a:schemeClr val="accent6"/>
                </a:solidFill>
              </a:rPr>
              <a:t>高精度磁力計</a:t>
            </a:r>
            <a:r>
              <a:rPr lang="ja-JP" altLang="en-US" sz="3200" b="1" dirty="0" smtClean="0">
                <a:solidFill>
                  <a:schemeClr val="accent6"/>
                </a:solidFill>
              </a:rPr>
              <a:t>による磁場の安定性の評価</a:t>
            </a:r>
            <a:endParaRPr kumimoji="1" lang="ja-JP" altLang="en-US" sz="3200" b="1" dirty="0">
              <a:solidFill>
                <a:schemeClr val="accent6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8340" y="2080584"/>
            <a:ext cx="84048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周波数変調光による非線形磁気光学回転効果を用いた</a:t>
            </a:r>
            <a:r>
              <a:rPr lang="ja-JP" altLang="en-US" sz="2000" b="1" dirty="0" smtClean="0"/>
              <a:t>ルビジウム磁力計</a:t>
            </a:r>
            <a:endParaRPr kumimoji="1" lang="ja-JP" altLang="en-US" b="1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818129" y="2815639"/>
            <a:ext cx="4224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ja-JP" altLang="en-US" dirty="0" smtClean="0"/>
              <a:t>レーザー光</a:t>
            </a:r>
            <a:r>
              <a:rPr lang="en-US" altLang="ja-JP" dirty="0" smtClean="0"/>
              <a:t>1</a:t>
            </a:r>
            <a:r>
              <a:rPr lang="ja-JP" altLang="en-US" dirty="0" smtClean="0"/>
              <a:t>本で測定</a:t>
            </a:r>
            <a:endParaRPr lang="en-US" altLang="ja-JP" dirty="0" smtClean="0"/>
          </a:p>
          <a:p>
            <a:pPr>
              <a:buFontTx/>
              <a:buChar char="-"/>
            </a:pPr>
            <a:r>
              <a:rPr kumimoji="1" lang="ja-JP" altLang="en-US" dirty="0" smtClean="0"/>
              <a:t>測定領域に設置するものは</a:t>
            </a:r>
            <a:r>
              <a:rPr lang="en-US" altLang="ja-JP" dirty="0" err="1" smtClean="0"/>
              <a:t>Rb</a:t>
            </a:r>
            <a:r>
              <a:rPr lang="ja-JP" altLang="en-US" dirty="0" smtClean="0"/>
              <a:t>セルのみ</a:t>
            </a:r>
            <a:endParaRPr lang="en-US" altLang="ja-JP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18129" y="3526677"/>
            <a:ext cx="4224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altLang="ja-JP" dirty="0"/>
              <a:t>1</a:t>
            </a:r>
            <a:r>
              <a:rPr lang="ja-JP" altLang="en-US" dirty="0"/>
              <a:t>軸方向の</a:t>
            </a:r>
            <a:r>
              <a:rPr lang="ja-JP" altLang="en-US" dirty="0" smtClean="0"/>
              <a:t>磁場成分のみ測定</a:t>
            </a:r>
            <a:endParaRPr lang="en-US" altLang="ja-JP" dirty="0"/>
          </a:p>
          <a:p>
            <a:pPr>
              <a:buFontTx/>
              <a:buChar char="-"/>
            </a:pPr>
            <a:r>
              <a:rPr lang="ja-JP" altLang="en-US" dirty="0"/>
              <a:t>測定レンジが</a:t>
            </a:r>
            <a:r>
              <a:rPr lang="ja-JP" altLang="en-US" dirty="0" smtClean="0"/>
              <a:t>限定される</a:t>
            </a:r>
            <a:endParaRPr lang="en-US" altLang="ja-JP" dirty="0"/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65359817"/>
              </p:ext>
            </p:extLst>
          </p:nvPr>
        </p:nvGraphicFramePr>
        <p:xfrm>
          <a:off x="850010" y="5059926"/>
          <a:ext cx="7547016" cy="400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918"/>
                <a:gridCol w="628918"/>
                <a:gridCol w="628918"/>
                <a:gridCol w="628918"/>
                <a:gridCol w="628918"/>
                <a:gridCol w="628918"/>
                <a:gridCol w="628918"/>
                <a:gridCol w="628918"/>
                <a:gridCol w="628918"/>
                <a:gridCol w="628918"/>
                <a:gridCol w="628918"/>
                <a:gridCol w="628918"/>
              </a:tblGrid>
              <a:tr h="200362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362"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2" name="直線矢印コネクタ 31"/>
          <p:cNvCxnSpPr/>
          <p:nvPr/>
        </p:nvCxnSpPr>
        <p:spPr>
          <a:xfrm>
            <a:off x="528036" y="5245914"/>
            <a:ext cx="8191894" cy="6243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554030" y="5512056"/>
            <a:ext cx="89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10</a:t>
            </a:r>
            <a:r>
              <a:rPr kumimoji="1" lang="en-US" altLang="ja-JP" baseline="30000" dirty="0" smtClean="0"/>
              <a:t>-15</a:t>
            </a:r>
            <a:endParaRPr kumimoji="1" lang="ja-JP" altLang="en-US" baseline="30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311195" y="5524934"/>
            <a:ext cx="89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10</a:t>
            </a:r>
            <a:r>
              <a:rPr kumimoji="1" lang="en-US" altLang="ja-JP" baseline="30000" dirty="0" smtClean="0"/>
              <a:t>-12</a:t>
            </a:r>
            <a:endParaRPr kumimoji="1" lang="ja-JP" altLang="en-US" baseline="300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201906" y="5486297"/>
            <a:ext cx="89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10</a:t>
            </a:r>
            <a:r>
              <a:rPr kumimoji="1" lang="en-US" altLang="ja-JP" baseline="30000" dirty="0" smtClean="0"/>
              <a:t>-9</a:t>
            </a:r>
            <a:endParaRPr kumimoji="1" lang="ja-JP" altLang="en-US" baseline="300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154295" y="5486126"/>
            <a:ext cx="89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10</a:t>
            </a:r>
            <a:r>
              <a:rPr kumimoji="1" lang="en-US" altLang="ja-JP" baseline="30000" dirty="0" smtClean="0"/>
              <a:t>-6</a:t>
            </a:r>
            <a:endParaRPr kumimoji="1" lang="ja-JP" altLang="en-US" baseline="300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958445" y="5473247"/>
            <a:ext cx="899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10</a:t>
            </a:r>
            <a:r>
              <a:rPr kumimoji="1" lang="en-US" altLang="ja-JP" baseline="30000" dirty="0" smtClean="0"/>
              <a:t>-3</a:t>
            </a:r>
            <a:endParaRPr kumimoji="1" lang="ja-JP" altLang="en-US" baseline="30000" dirty="0"/>
          </a:p>
        </p:txBody>
      </p:sp>
      <p:sp>
        <p:nvSpPr>
          <p:cNvPr id="38" name="正方形/長方形 37"/>
          <p:cNvSpPr/>
          <p:nvPr/>
        </p:nvSpPr>
        <p:spPr>
          <a:xfrm>
            <a:off x="463640" y="5061405"/>
            <a:ext cx="2279561" cy="412124"/>
          </a:xfrm>
          <a:prstGeom prst="rect">
            <a:avLst/>
          </a:prstGeom>
          <a:gradFill flip="none" rotWithShape="1">
            <a:gsLst>
              <a:gs pos="75000">
                <a:srgbClr val="B7DBE8">
                  <a:alpha val="50000"/>
                </a:srgbClr>
              </a:gs>
              <a:gs pos="10000">
                <a:schemeClr val="accent1">
                  <a:lumMod val="20000"/>
                  <a:lumOff val="80000"/>
                  <a:alpha val="50000"/>
                </a:schemeClr>
              </a:gs>
              <a:gs pos="0">
                <a:schemeClr val="bg1">
                  <a:alpha val="0"/>
                </a:schemeClr>
              </a:gs>
              <a:gs pos="50000">
                <a:schemeClr val="accent1">
                  <a:alpha val="50000"/>
                </a:schemeClr>
              </a:gs>
              <a:gs pos="25000">
                <a:schemeClr val="accent1">
                  <a:lumMod val="40000"/>
                  <a:lumOff val="60000"/>
                  <a:alpha val="50000"/>
                </a:schemeClr>
              </a:gs>
              <a:gs pos="90000">
                <a:schemeClr val="accent1">
                  <a:lumMod val="20000"/>
                  <a:lumOff val="80000"/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39" name="正方形/長方形 38"/>
          <p:cNvSpPr/>
          <p:nvPr/>
        </p:nvSpPr>
        <p:spPr>
          <a:xfrm>
            <a:off x="6619743" y="5048526"/>
            <a:ext cx="1116976" cy="437881"/>
          </a:xfrm>
          <a:prstGeom prst="rect">
            <a:avLst/>
          </a:prstGeom>
          <a:gradFill flip="none" rotWithShape="1">
            <a:gsLst>
              <a:gs pos="75000">
                <a:srgbClr val="C9E7A7">
                  <a:alpha val="50000"/>
                </a:srgbClr>
              </a:gs>
              <a:gs pos="10000">
                <a:srgbClr val="E5F3D5">
                  <a:alpha val="50000"/>
                </a:srgbClr>
              </a:gs>
              <a:gs pos="0">
                <a:schemeClr val="bg1">
                  <a:alpha val="0"/>
                </a:schemeClr>
              </a:gs>
              <a:gs pos="50000">
                <a:srgbClr val="92D050">
                  <a:alpha val="50000"/>
                </a:srgbClr>
              </a:gs>
              <a:gs pos="25000">
                <a:srgbClr val="C9E7A7">
                  <a:alpha val="40000"/>
                </a:srgbClr>
              </a:gs>
              <a:gs pos="90000">
                <a:srgbClr val="E5F3D5">
                  <a:alpha val="50000"/>
                </a:srgb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40" name="正方形/長方形 39"/>
          <p:cNvSpPr/>
          <p:nvPr/>
        </p:nvSpPr>
        <p:spPr>
          <a:xfrm>
            <a:off x="5318978" y="5048527"/>
            <a:ext cx="1571221" cy="450760"/>
          </a:xfrm>
          <a:prstGeom prst="rect">
            <a:avLst/>
          </a:prstGeom>
          <a:gradFill flip="none" rotWithShape="1">
            <a:gsLst>
              <a:gs pos="75000">
                <a:schemeClr val="accent4">
                  <a:lumMod val="40000"/>
                  <a:lumOff val="60000"/>
                  <a:alpha val="50000"/>
                </a:schemeClr>
              </a:gs>
              <a:gs pos="10000">
                <a:schemeClr val="accent4">
                  <a:lumMod val="20000"/>
                  <a:lumOff val="80000"/>
                  <a:alpha val="50000"/>
                </a:schemeClr>
              </a:gs>
              <a:gs pos="0">
                <a:schemeClr val="bg1">
                  <a:alpha val="0"/>
                </a:schemeClr>
              </a:gs>
              <a:gs pos="50000">
                <a:schemeClr val="accent4">
                  <a:lumMod val="60000"/>
                  <a:lumOff val="40000"/>
                  <a:alpha val="50000"/>
                </a:schemeClr>
              </a:gs>
              <a:gs pos="25000">
                <a:schemeClr val="accent4">
                  <a:lumMod val="40000"/>
                  <a:lumOff val="60000"/>
                  <a:alpha val="50000"/>
                </a:schemeClr>
              </a:gs>
              <a:gs pos="90000">
                <a:schemeClr val="accent4">
                  <a:lumMod val="20000"/>
                  <a:lumOff val="80000"/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8434503" y="5358744"/>
            <a:ext cx="709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[</a:t>
            </a:r>
            <a:r>
              <a:rPr lang="ja-JP" altLang="en-US" dirty="0" smtClean="0"/>
              <a:t> </a:t>
            </a:r>
            <a:r>
              <a:rPr kumimoji="1" lang="en-US" altLang="ja-JP" dirty="0" smtClean="0"/>
              <a:t>T ]</a:t>
            </a:r>
            <a:endParaRPr kumimoji="1" lang="ja-JP" altLang="en-US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26372" y="4769552"/>
            <a:ext cx="1410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chemeClr val="accent2"/>
                </a:solidFill>
              </a:rPr>
              <a:t>生体磁気</a:t>
            </a:r>
            <a:endParaRPr kumimoji="1" lang="ja-JP" altLang="en-US" b="1" baseline="30000" dirty="0">
              <a:solidFill>
                <a:schemeClr val="accent2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356817" y="4751379"/>
            <a:ext cx="1410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chemeClr val="accent4"/>
                </a:solidFill>
              </a:rPr>
              <a:t>都市雑音</a:t>
            </a:r>
            <a:endParaRPr kumimoji="1" lang="ja-JP" altLang="en-US" b="1" baseline="30000" dirty="0">
              <a:solidFill>
                <a:schemeClr val="accent4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746388" y="4751027"/>
            <a:ext cx="1410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rgbClr val="588824"/>
                </a:solidFill>
              </a:rPr>
              <a:t>地磁気</a:t>
            </a:r>
            <a:endParaRPr kumimoji="1" lang="ja-JP" altLang="en-US" b="1" baseline="30000" dirty="0">
              <a:solidFill>
                <a:srgbClr val="588824"/>
              </a:solidFill>
            </a:endParaRPr>
          </a:p>
        </p:txBody>
      </p:sp>
      <p:cxnSp>
        <p:nvCxnSpPr>
          <p:cNvPr id="45" name="直線矢印コネクタ 44"/>
          <p:cNvCxnSpPr/>
          <p:nvPr/>
        </p:nvCxnSpPr>
        <p:spPr>
          <a:xfrm flipV="1">
            <a:off x="1459204" y="5499287"/>
            <a:ext cx="8991" cy="476518"/>
          </a:xfrm>
          <a:prstGeom prst="straightConnector1">
            <a:avLst/>
          </a:prstGeom>
          <a:ln w="76200">
            <a:solidFill>
              <a:schemeClr val="bg1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1481073" y="5808379"/>
            <a:ext cx="1854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目標精度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xmlns="" val="91037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5707573" y="5041047"/>
            <a:ext cx="32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/>
              <a:t>光</a:t>
            </a:r>
            <a:r>
              <a:rPr lang="ja-JP" altLang="en-US" sz="1600" dirty="0" smtClean="0"/>
              <a:t>の吸収により</a:t>
            </a:r>
            <a:r>
              <a:rPr kumimoji="1" lang="ja-JP" altLang="en-US" sz="1600" dirty="0" smtClean="0"/>
              <a:t>偏光面が</a:t>
            </a:r>
            <a:r>
              <a:rPr kumimoji="1" lang="ja-JP" altLang="en-US" sz="1600" dirty="0"/>
              <a:t>回転</a:t>
            </a:r>
          </a:p>
        </p:txBody>
      </p:sp>
      <p:sp>
        <p:nvSpPr>
          <p:cNvPr id="18" name="上下矢印 17"/>
          <p:cNvSpPr/>
          <p:nvPr/>
        </p:nvSpPr>
        <p:spPr>
          <a:xfrm rot="2754180">
            <a:off x="6985045" y="2398790"/>
            <a:ext cx="256032" cy="2523744"/>
          </a:xfrm>
          <a:prstGeom prst="upDownArrow">
            <a:avLst>
              <a:gd name="adj1" fmla="val 50000"/>
              <a:gd name="adj2" fmla="val 10714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0" name="直線矢印コネクタ 59"/>
          <p:cNvCxnSpPr/>
          <p:nvPr/>
        </p:nvCxnSpPr>
        <p:spPr>
          <a:xfrm rot="8100000" flipH="1">
            <a:off x="6403196" y="3648800"/>
            <a:ext cx="1440000" cy="0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0400" y="370642"/>
            <a:ext cx="8163560" cy="874436"/>
          </a:xfrm>
        </p:spPr>
        <p:txBody>
          <a:bodyPr anchor="b">
            <a:normAutofit fontScale="90000"/>
          </a:bodyPr>
          <a:lstStyle/>
          <a:p>
            <a:r>
              <a:rPr lang="ja-JP" altLang="en-US" sz="4000" dirty="0" smtClean="0"/>
              <a:t>非線形磁気光学回転効果</a:t>
            </a:r>
            <a:r>
              <a:rPr lang="en-US" altLang="ja-JP" sz="4000" dirty="0" smtClean="0"/>
              <a:t>(NMOR)</a:t>
            </a:r>
            <a:r>
              <a:rPr lang="ja-JP" altLang="en-US" sz="4000" dirty="0" smtClean="0"/>
              <a:t>と</a:t>
            </a:r>
            <a:r>
              <a:rPr lang="ja-JP" altLang="en-US" sz="4000" dirty="0"/>
              <a:t>は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E63A8-F5E2-42DA-8B36-208C07CBDB95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13681" y="1327966"/>
            <a:ext cx="7150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原子の共鳴周波数の光が 磁場中の原子と相互作用することで</a:t>
            </a:r>
            <a:endParaRPr lang="en-US" altLang="ja-JP" sz="2000" dirty="0" smtClean="0"/>
          </a:p>
          <a:p>
            <a:r>
              <a:rPr lang="ja-JP" altLang="en-US" sz="2000" b="1" dirty="0"/>
              <a:t>光</a:t>
            </a:r>
            <a:r>
              <a:rPr lang="ja-JP" altLang="en-US" sz="2000" b="1" dirty="0" smtClean="0"/>
              <a:t>の偏光</a:t>
            </a:r>
            <a:r>
              <a:rPr lang="ja-JP" altLang="en-US" sz="2000" b="1" dirty="0"/>
              <a:t>面</a:t>
            </a:r>
            <a:r>
              <a:rPr lang="ja-JP" altLang="en-US" sz="2000" b="1" dirty="0" smtClean="0"/>
              <a:t>が回転する</a:t>
            </a:r>
            <a:r>
              <a:rPr lang="ja-JP" altLang="en-US" sz="2000" dirty="0" smtClean="0"/>
              <a:t>現象</a:t>
            </a:r>
            <a:endParaRPr lang="ja-JP" altLang="en-US" sz="2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49787" y="4185928"/>
            <a:ext cx="5915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 startAt="3"/>
            </a:pPr>
            <a:r>
              <a:rPr lang="ja-JP" altLang="en-US" sz="1600" dirty="0" smtClean="0"/>
              <a:t>光</a:t>
            </a:r>
            <a:r>
              <a:rPr lang="ja-JP" altLang="en-US" sz="1600" dirty="0"/>
              <a:t>の偏光面</a:t>
            </a:r>
            <a:r>
              <a:rPr lang="ja-JP" altLang="en-US" sz="1600" dirty="0" smtClean="0"/>
              <a:t>が原子</a:t>
            </a:r>
            <a:r>
              <a:rPr lang="ja-JP" altLang="en-US" sz="1600" dirty="0"/>
              <a:t>と相互作用することで回転</a:t>
            </a:r>
            <a:r>
              <a:rPr lang="ja-JP" altLang="en-US" sz="1600" dirty="0" smtClean="0"/>
              <a:t>する</a:t>
            </a:r>
            <a:endParaRPr lang="en-US" altLang="ja-JP" sz="1400" dirty="0" smtClean="0"/>
          </a:p>
          <a:p>
            <a:r>
              <a:rPr lang="ja-JP" altLang="en-US" sz="1400" dirty="0" smtClean="0"/>
              <a:t>　（アラインメント状態に垂直な向きの光のみが吸収される）</a:t>
            </a:r>
            <a:r>
              <a:rPr lang="ja-JP" altLang="en-US" sz="1600" dirty="0" smtClean="0"/>
              <a:t>　</a:t>
            </a:r>
            <a:endParaRPr lang="ja-JP" altLang="en-US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57919" y="3652170"/>
            <a:ext cx="49183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2.  </a:t>
            </a:r>
            <a:r>
              <a:rPr lang="ja-JP" altLang="en-US" sz="1600" dirty="0"/>
              <a:t>原子のアラインメントは磁場中で</a:t>
            </a:r>
            <a:r>
              <a:rPr lang="ja-JP" altLang="en-US" sz="1600" dirty="0" smtClean="0"/>
              <a:t>歳差す</a:t>
            </a:r>
            <a:r>
              <a:rPr lang="ja-JP" altLang="en-US" sz="1600" dirty="0"/>
              <a:t>る</a:t>
            </a:r>
            <a:endParaRPr lang="en-US" altLang="ja-JP" sz="16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57146" y="2084033"/>
            <a:ext cx="51340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 algn="r"/>
            <a:r>
              <a:rPr lang="en-US" altLang="ja-JP" sz="1600" dirty="0"/>
              <a:t>1.  </a:t>
            </a:r>
            <a:r>
              <a:rPr lang="ja-JP" altLang="en-US" sz="1600" dirty="0" smtClean="0"/>
              <a:t>直線偏光によって原子</a:t>
            </a:r>
            <a:r>
              <a:rPr lang="ja-JP" altLang="en-US" sz="1600" dirty="0"/>
              <a:t>が</a:t>
            </a:r>
            <a:r>
              <a:rPr lang="ja-JP" altLang="en-US" sz="1600" u="sng" dirty="0"/>
              <a:t>アラインメント</a:t>
            </a:r>
            <a:r>
              <a:rPr lang="ja-JP" altLang="en-US" sz="1600" u="sng" dirty="0" smtClean="0"/>
              <a:t>状態</a:t>
            </a:r>
            <a:r>
              <a:rPr lang="ja-JP" altLang="en-US" sz="1600" dirty="0" smtClean="0"/>
              <a:t>になる</a:t>
            </a:r>
            <a:endParaRPr lang="en-US" altLang="ja-JP" sz="1600" dirty="0"/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724364" y="2362745"/>
            <a:ext cx="2311024" cy="1091656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3075378" y="2350234"/>
            <a:ext cx="29498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（</a:t>
            </a:r>
            <a:r>
              <a:rPr lang="ja-JP" altLang="en-US" sz="1200" dirty="0"/>
              <a:t>光を吸わない状態）</a:t>
            </a:r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96808980"/>
              </p:ext>
            </p:extLst>
          </p:nvPr>
        </p:nvGraphicFramePr>
        <p:xfrm>
          <a:off x="3061323" y="2656813"/>
          <a:ext cx="2184063" cy="507136"/>
        </p:xfrm>
        <a:graphic>
          <a:graphicData uri="http://schemas.openxmlformats.org/presentationml/2006/ole">
            <p:oleObj spid="_x0000_s91365" name="数式" r:id="rId5" imgW="4102100" imgH="952500" progId="Equation.3">
              <p:embed/>
            </p:oleObj>
          </a:graphicData>
        </a:graphic>
      </p:graphicFrame>
      <p:sp>
        <p:nvSpPr>
          <p:cNvPr id="11" name="円/楕円 10"/>
          <p:cNvSpPr/>
          <p:nvPr/>
        </p:nvSpPr>
        <p:spPr>
          <a:xfrm>
            <a:off x="5852045" y="2398790"/>
            <a:ext cx="2523744" cy="2523744"/>
          </a:xfrm>
          <a:prstGeom prst="ellipse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矢印コネクタ 20"/>
          <p:cNvCxnSpPr/>
          <p:nvPr/>
        </p:nvCxnSpPr>
        <p:spPr>
          <a:xfrm rot="8100000" flipH="1">
            <a:off x="6404058" y="3651732"/>
            <a:ext cx="1440000" cy="0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rot="8100000" flipH="1">
            <a:off x="6404058" y="3651732"/>
            <a:ext cx="1440000" cy="0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flipV="1">
            <a:off x="6966158" y="3065190"/>
            <a:ext cx="315799" cy="1190944"/>
          </a:xfrm>
          <a:prstGeom prst="straightConnector1">
            <a:avLst/>
          </a:prstGeom>
          <a:ln w="38100">
            <a:solidFill>
              <a:schemeClr val="accent6">
                <a:lumMod val="40000"/>
                <a:lumOff val="6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>
            <a:off x="6772840" y="3558568"/>
            <a:ext cx="705464" cy="189029"/>
          </a:xfrm>
          <a:prstGeom prst="straightConnector1">
            <a:avLst/>
          </a:prstGeom>
          <a:ln w="38100">
            <a:solidFill>
              <a:schemeClr val="accent6">
                <a:lumMod val="40000"/>
                <a:lumOff val="6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 flipV="1">
            <a:off x="6813634" y="3108175"/>
            <a:ext cx="619125" cy="1107277"/>
          </a:xfrm>
          <a:prstGeom prst="straightConnector1">
            <a:avLst/>
          </a:prstGeom>
          <a:ln w="381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円弧 78"/>
          <p:cNvSpPr/>
          <p:nvPr/>
        </p:nvSpPr>
        <p:spPr>
          <a:xfrm>
            <a:off x="6273113" y="2775748"/>
            <a:ext cx="1704058" cy="1842480"/>
          </a:xfrm>
          <a:prstGeom prst="arc">
            <a:avLst>
              <a:gd name="adj1" fmla="val 17617708"/>
              <a:gd name="adj2" fmla="val 18922730"/>
            </a:avLst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7510787" y="2470548"/>
            <a:ext cx="1519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kumimoji="1" lang="ja-JP" alt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964525" y="4889500"/>
            <a:ext cx="3988475" cy="1284860"/>
            <a:chOff x="1203479" y="4660245"/>
            <a:chExt cx="4097499" cy="1361894"/>
          </a:xfrm>
        </p:grpSpPr>
        <p:graphicFrame>
          <p:nvGraphicFramePr>
            <p:cNvPr id="29" name="オブジェクト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60445047"/>
                </p:ext>
              </p:extLst>
            </p:nvPr>
          </p:nvGraphicFramePr>
          <p:xfrm>
            <a:off x="1619589" y="4660245"/>
            <a:ext cx="2444412" cy="1037188"/>
          </p:xfrm>
          <a:graphic>
            <a:graphicData uri="http://schemas.openxmlformats.org/presentationml/2006/ole">
              <p:oleObj spid="_x0000_s91366" name="数式" r:id="rId6" imgW="4826000" imgH="2044700" progId="Equation.3">
                <p:embed/>
              </p:oleObj>
            </a:graphicData>
          </a:graphic>
        </p:graphicFrame>
        <p:sp>
          <p:nvSpPr>
            <p:cNvPr id="82" name="テキスト ボックス 81"/>
            <p:cNvSpPr txBox="1"/>
            <p:nvPr/>
          </p:nvSpPr>
          <p:spPr>
            <a:xfrm>
              <a:off x="1203479" y="5683585"/>
              <a:ext cx="40974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defTabSz="4176394"/>
              <a:r>
                <a:rPr lang="en-US" altLang="ja-JP" sz="1600" i="1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g</a:t>
              </a:r>
              <a:r>
                <a:rPr lang="en-US" altLang="ja-JP" sz="1600" i="1" baseline="-25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F</a:t>
              </a:r>
              <a:r>
                <a:rPr lang="en-US" altLang="ja-JP" sz="1600" dirty="0">
                  <a:solidFill>
                    <a:prstClr val="black"/>
                  </a:solidFill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: </a:t>
              </a:r>
              <a:r>
                <a:rPr lang="en-US" altLang="ja-JP" sz="1600" dirty="0" smtClean="0">
                  <a:solidFill>
                    <a:prstClr val="black"/>
                  </a:solidFill>
                  <a:ea typeface="Meiryo UI"/>
                </a:rPr>
                <a:t>g</a:t>
              </a:r>
              <a:r>
                <a:rPr lang="ja-JP" altLang="en-US" sz="1600" dirty="0" smtClean="0">
                  <a:solidFill>
                    <a:prstClr val="black"/>
                  </a:solidFill>
                  <a:ea typeface="Meiryo UI"/>
                </a:rPr>
                <a:t>因子 </a:t>
              </a:r>
              <a:r>
                <a:rPr lang="en-US" altLang="ja-JP" sz="1600" dirty="0" smtClean="0">
                  <a:solidFill>
                    <a:prstClr val="black"/>
                  </a:solidFill>
                  <a:ea typeface="Meiryo UI"/>
                </a:rPr>
                <a:t>,</a:t>
              </a:r>
              <a:r>
                <a:rPr lang="en-US" altLang="ja-JP" sz="1600" i="1" dirty="0" smtClean="0">
                  <a:solidFill>
                    <a:prstClr val="black"/>
                  </a:solidFill>
                  <a:latin typeface="Symbol" panose="05050102010706020507" pitchFamily="18" charset="2"/>
                  <a:ea typeface="Meiryo UI"/>
                </a:rPr>
                <a:t>m</a:t>
              </a:r>
              <a:r>
                <a:rPr lang="en-US" altLang="ja-JP" sz="1600" baseline="-25000" dirty="0" smtClean="0">
                  <a:solidFill>
                    <a:prstClr val="black"/>
                  </a:solidFill>
                  <a:ea typeface="Meiryo UI"/>
                </a:rPr>
                <a:t>B</a:t>
              </a:r>
              <a:r>
                <a:rPr lang="en-US" altLang="ja-JP" sz="1600" dirty="0">
                  <a:solidFill>
                    <a:prstClr val="black"/>
                  </a:solidFill>
                  <a:ea typeface="Meiryo UI"/>
                </a:rPr>
                <a:t>: </a:t>
              </a:r>
              <a:r>
                <a:rPr lang="ja-JP" altLang="en-US" sz="1600" dirty="0" smtClean="0">
                  <a:solidFill>
                    <a:prstClr val="black"/>
                  </a:solidFill>
                  <a:ea typeface="Meiryo UI"/>
                </a:rPr>
                <a:t>ボーア磁子</a:t>
              </a:r>
              <a:r>
                <a:rPr lang="en-US" altLang="ja-JP" sz="1600" dirty="0" smtClean="0">
                  <a:solidFill>
                    <a:prstClr val="black"/>
                  </a:solidFill>
                  <a:ea typeface="Meiryo UI"/>
                </a:rPr>
                <a:t>, </a:t>
              </a:r>
              <a:r>
                <a:rPr lang="en-US" altLang="ja-JP" sz="1600" dirty="0" smtClean="0">
                  <a:solidFill>
                    <a:prstClr val="black"/>
                  </a:solidFill>
                  <a:latin typeface="Symbol" panose="05050102010706020507" pitchFamily="18" charset="2"/>
                  <a:ea typeface="Meiryo UI"/>
                </a:rPr>
                <a:t>G</a:t>
              </a:r>
              <a:r>
                <a:rPr lang="en-US" altLang="ja-JP" sz="1600" dirty="0" smtClean="0">
                  <a:solidFill>
                    <a:prstClr val="black"/>
                  </a:solidFill>
                  <a:ea typeface="Meiryo UI"/>
                </a:rPr>
                <a:t>:</a:t>
              </a:r>
              <a:r>
                <a:rPr lang="ja-JP" altLang="en-US" sz="1600" dirty="0" smtClean="0">
                  <a:solidFill>
                    <a:prstClr val="black"/>
                  </a:solidFill>
                  <a:ea typeface="Meiryo UI"/>
                </a:rPr>
                <a:t>緩和レート</a:t>
              </a:r>
              <a:endParaRPr lang="ja-JP" altLang="en-US" sz="1600" dirty="0">
                <a:solidFill>
                  <a:prstClr val="black"/>
                </a:solidFill>
                <a:ea typeface="Meiryo UI"/>
              </a:endParaRP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6117748" y="2816345"/>
            <a:ext cx="15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accent6"/>
                </a:solidFill>
              </a:rPr>
              <a:t>直線偏光入射</a:t>
            </a:r>
            <a:endParaRPr kumimoji="1" lang="ja-JP" altLang="en-US" sz="1600" dirty="0">
              <a:solidFill>
                <a:schemeClr val="accent6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64690" y="2082145"/>
            <a:ext cx="2543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rgbClr val="DEA900"/>
                </a:solidFill>
              </a:rPr>
              <a:t>原子のアラインメント</a:t>
            </a:r>
            <a:endParaRPr kumimoji="1" lang="ja-JP" altLang="en-US" b="1" dirty="0">
              <a:solidFill>
                <a:srgbClr val="DEA9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30486" y="3819363"/>
            <a:ext cx="17480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chemeClr val="accent6"/>
                </a:solidFill>
              </a:rPr>
              <a:t>直線偏光照射</a:t>
            </a:r>
            <a:endParaRPr kumimoji="1" lang="ja-JP" altLang="en-US" sz="1600" dirty="0">
              <a:solidFill>
                <a:schemeClr val="accent6"/>
              </a:solidFill>
            </a:endParaRPr>
          </a:p>
        </p:txBody>
      </p:sp>
      <p:sp>
        <p:nvSpPr>
          <p:cNvPr id="20" name="下矢印 19"/>
          <p:cNvSpPr/>
          <p:nvPr/>
        </p:nvSpPr>
        <p:spPr>
          <a:xfrm>
            <a:off x="7030486" y="5346700"/>
            <a:ext cx="667976" cy="234283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868213" y="5653825"/>
            <a:ext cx="42757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chemeClr val="accent6"/>
                </a:solidFill>
              </a:rPr>
              <a:t>回転角度から磁場を測定</a:t>
            </a:r>
            <a:endParaRPr kumimoji="1" lang="ja-JP" altLang="en-US" sz="28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972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1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35"/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2000" fill="hold"/>
                                        <p:tgtEl>
                                          <p:spTgt spid="4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 animBg="1"/>
      <p:bldP spid="18" grpId="1" animBg="1"/>
      <p:bldP spid="79" grpId="0" animBg="1"/>
      <p:bldP spid="80" grpId="0"/>
      <p:bldP spid="6" grpId="0"/>
      <p:bldP spid="8" grpId="0"/>
      <p:bldP spid="10" grpId="0"/>
      <p:bldP spid="10" grpId="1"/>
      <p:bldP spid="20" grpId="0" animBg="1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56950" y="34917"/>
            <a:ext cx="7955400" cy="1224084"/>
          </a:xfrm>
          <a:ln>
            <a:noFill/>
          </a:ln>
        </p:spPr>
        <p:txBody>
          <a:bodyPr/>
          <a:lstStyle/>
          <a:p>
            <a:r>
              <a:rPr kumimoji="1" lang="ja-JP" altLang="en-US" sz="4400" dirty="0" smtClean="0"/>
              <a:t>周波数変調光を用いた</a:t>
            </a:r>
            <a:r>
              <a:rPr kumimoji="1" lang="en-US" altLang="ja-JP" sz="4400" dirty="0" smtClean="0"/>
              <a:t>NMOR</a:t>
            </a:r>
            <a:endParaRPr kumimoji="1" lang="ja-JP" altLang="en-US" sz="44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E63A8-F5E2-42DA-8B36-208C07CBDB95}" type="slidenum">
              <a:rPr lang="ja-JP" altLang="en-US" smtClean="0"/>
              <a:pPr/>
              <a:t>8</a:t>
            </a:fld>
            <a:endParaRPr lang="ja-JP" altLang="en-US"/>
          </a:p>
        </p:txBody>
      </p:sp>
      <p:graphicFrame>
        <p:nvGraphicFramePr>
          <p:cNvPr id="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91328511"/>
              </p:ext>
            </p:extLst>
          </p:nvPr>
        </p:nvGraphicFramePr>
        <p:xfrm>
          <a:off x="4607734" y="2270796"/>
          <a:ext cx="2072597" cy="785611"/>
        </p:xfrm>
        <a:graphic>
          <a:graphicData uri="http://schemas.openxmlformats.org/presentationml/2006/ole">
            <p:oleObj spid="_x0000_s92415" name="数式" r:id="rId4" imgW="1066680" imgH="406080" progId="Equation.3">
              <p:embed/>
            </p:oleObj>
          </a:graphicData>
        </a:graphic>
      </p:graphicFrame>
      <p:sp>
        <p:nvSpPr>
          <p:cNvPr id="18" name="テキスト ボックス 17"/>
          <p:cNvSpPr txBox="1"/>
          <p:nvPr/>
        </p:nvSpPr>
        <p:spPr>
          <a:xfrm>
            <a:off x="4207048" y="1947132"/>
            <a:ext cx="361042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u="sng" dirty="0" smtClean="0"/>
              <a:t>NMOR</a:t>
            </a:r>
            <a:r>
              <a:rPr lang="ja-JP" altLang="en-US" u="sng" dirty="0" smtClean="0"/>
              <a:t>が生じる磁場の大きさ</a:t>
            </a:r>
            <a:endParaRPr kumimoji="1" lang="ja-JP" altLang="en-US" u="sng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3789" y="1353111"/>
            <a:ext cx="83057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solidFill>
                  <a:schemeClr val="accent6"/>
                </a:solidFill>
              </a:rPr>
              <a:t>有限磁場</a:t>
            </a:r>
            <a:r>
              <a:rPr kumimoji="1" lang="ja-JP" altLang="en-US" sz="2400" dirty="0" smtClean="0"/>
              <a:t>において</a:t>
            </a:r>
            <a:r>
              <a:rPr kumimoji="1" lang="ja-JP" altLang="en-US" sz="2400" b="1" dirty="0" smtClean="0"/>
              <a:t>高い感度</a:t>
            </a:r>
            <a:r>
              <a:rPr kumimoji="1" lang="ja-JP" altLang="en-US" sz="2400" dirty="0" smtClean="0"/>
              <a:t>を持つ磁力計を</a:t>
            </a:r>
            <a:r>
              <a:rPr kumimoji="1" lang="ja-JP" altLang="en-US" sz="2800" b="1" dirty="0" smtClean="0">
                <a:solidFill>
                  <a:schemeClr val="accent6"/>
                </a:solidFill>
              </a:rPr>
              <a:t>室温</a:t>
            </a:r>
            <a:r>
              <a:rPr kumimoji="1" lang="ja-JP" altLang="en-US" sz="2400" dirty="0" smtClean="0"/>
              <a:t>で実現</a:t>
            </a:r>
            <a:endParaRPr kumimoji="1" lang="ja-JP" altLang="en-US" sz="2400" dirty="0"/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1092" y="2608231"/>
            <a:ext cx="3735957" cy="2801968"/>
          </a:xfrm>
          <a:prstGeom prst="rect">
            <a:avLst/>
          </a:prstGeom>
        </p:spPr>
      </p:pic>
      <p:sp>
        <p:nvSpPr>
          <p:cNvPr id="22" name="テキスト ボックス 21"/>
          <p:cNvSpPr txBox="1"/>
          <p:nvPr/>
        </p:nvSpPr>
        <p:spPr>
          <a:xfrm>
            <a:off x="982876" y="2888935"/>
            <a:ext cx="8003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 </a:t>
            </a:r>
            <a:r>
              <a:rPr kumimoji="1" lang="en-US" altLang="ja-JP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r>
              <a:rPr kumimoji="1" lang="en-US" altLang="ja-JP" sz="2800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-</a:t>
            </a:r>
            <a:r>
              <a:rPr kumimoji="1" lang="en-US" altLang="ja-JP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995173" y="2880440"/>
            <a:ext cx="800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 </a:t>
            </a:r>
            <a:r>
              <a:rPr kumimoji="1" lang="en-US" altLang="ja-JP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=0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130862" y="2880440"/>
            <a:ext cx="155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 </a:t>
            </a:r>
            <a:r>
              <a:rPr kumimoji="1" lang="en-US" altLang="ja-JP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=+1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033208" y="2232071"/>
            <a:ext cx="3019298" cy="516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 smtClean="0">
                <a:solidFill>
                  <a:schemeClr val="accent1">
                    <a:lumMod val="50000"/>
                  </a:schemeClr>
                </a:solidFill>
              </a:rPr>
              <a:t>5kHz</a:t>
            </a:r>
            <a:r>
              <a:rPr kumimoji="1" lang="ja-JP" altLang="en-US" sz="1600" b="1" dirty="0" smtClean="0">
                <a:solidFill>
                  <a:schemeClr val="accent1">
                    <a:lumMod val="50000"/>
                  </a:schemeClr>
                </a:solidFill>
              </a:rPr>
              <a:t>で</a:t>
            </a:r>
            <a:r>
              <a:rPr kumimoji="1" lang="en-US" altLang="ja-JP" sz="1600" b="1" dirty="0" smtClean="0">
                <a:solidFill>
                  <a:schemeClr val="accent1">
                    <a:lumMod val="50000"/>
                  </a:schemeClr>
                </a:solidFill>
              </a:rPr>
              <a:t>FM</a:t>
            </a:r>
            <a:r>
              <a:rPr kumimoji="1" lang="ja-JP" altLang="en-US" sz="1600" b="1" dirty="0" smtClean="0">
                <a:solidFill>
                  <a:schemeClr val="accent1">
                    <a:lumMod val="50000"/>
                  </a:schemeClr>
                </a:solidFill>
              </a:rPr>
              <a:t>した場合の</a:t>
            </a:r>
            <a:endParaRPr kumimoji="1" lang="en-US" altLang="ja-JP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kumimoji="1" lang="en-US" altLang="ja-JP" sz="1600" b="1" baseline="30000" dirty="0" smtClean="0">
                <a:solidFill>
                  <a:schemeClr val="accent1">
                    <a:lumMod val="50000"/>
                  </a:schemeClr>
                </a:solidFill>
              </a:rPr>
              <a:t>85</a:t>
            </a:r>
            <a:r>
              <a:rPr kumimoji="1" lang="en-US" altLang="ja-JP" sz="1600" b="1" dirty="0" smtClean="0">
                <a:solidFill>
                  <a:schemeClr val="accent1">
                    <a:lumMod val="50000"/>
                  </a:schemeClr>
                </a:solidFill>
              </a:rPr>
              <a:t>Rb</a:t>
            </a:r>
            <a:r>
              <a:rPr kumimoji="1" lang="ja-JP" altLang="en-US" sz="1600" b="1" dirty="0" smtClean="0">
                <a:solidFill>
                  <a:schemeClr val="accent1">
                    <a:lumMod val="50000"/>
                  </a:schemeClr>
                </a:solidFill>
              </a:rPr>
              <a:t>の</a:t>
            </a:r>
            <a:r>
              <a:rPr kumimoji="1" lang="en-US" altLang="ja-JP" sz="1600" b="1" dirty="0" smtClean="0">
                <a:solidFill>
                  <a:schemeClr val="accent1">
                    <a:lumMod val="50000"/>
                  </a:schemeClr>
                </a:solidFill>
              </a:rPr>
              <a:t>NMOR</a:t>
            </a:r>
            <a:r>
              <a:rPr kumimoji="1" lang="ja-JP" altLang="en-US" sz="1600" b="1" dirty="0" smtClean="0">
                <a:solidFill>
                  <a:schemeClr val="accent1">
                    <a:lumMod val="50000"/>
                  </a:schemeClr>
                </a:solidFill>
              </a:rPr>
              <a:t>スペクトル</a:t>
            </a:r>
            <a:endParaRPr kumimoji="1" lang="ja-JP" altLang="en-US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518620" y="2984307"/>
            <a:ext cx="4097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176394"/>
            <a:r>
              <a:rPr lang="en-US" altLang="ja-JP" sz="1400" i="1" dirty="0" err="1">
                <a:solidFill>
                  <a:prstClr val="black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sz="1400" i="1" baseline="-25000" dirty="0" err="1">
                <a:solidFill>
                  <a:prstClr val="black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F</a:t>
            </a:r>
            <a:r>
              <a:rPr lang="en-US" altLang="ja-JP" sz="1400" dirty="0">
                <a:solidFill>
                  <a:prstClr val="black"/>
                </a:solidFill>
                <a:latin typeface="Times New Roman" panose="02020603050405020304" pitchFamily="18" charset="0"/>
                <a:ea typeface="Meiryo UI"/>
                <a:cs typeface="Times New Roman" panose="02020603050405020304" pitchFamily="18" charset="0"/>
              </a:rPr>
              <a:t>: </a:t>
            </a:r>
            <a:r>
              <a:rPr lang="en-US" altLang="ja-JP" sz="1400" dirty="0" smtClean="0">
                <a:solidFill>
                  <a:prstClr val="black"/>
                </a:solidFill>
                <a:ea typeface="Meiryo UI"/>
              </a:rPr>
              <a:t>g</a:t>
            </a:r>
            <a:r>
              <a:rPr lang="ja-JP" altLang="en-US" sz="1400" dirty="0" smtClean="0">
                <a:solidFill>
                  <a:prstClr val="black"/>
                </a:solidFill>
                <a:ea typeface="Meiryo UI"/>
              </a:rPr>
              <a:t>因子 </a:t>
            </a:r>
            <a:r>
              <a:rPr lang="en-US" altLang="ja-JP" sz="1400" dirty="0" smtClean="0">
                <a:solidFill>
                  <a:prstClr val="black"/>
                </a:solidFill>
                <a:ea typeface="Meiryo UI"/>
              </a:rPr>
              <a:t>,</a:t>
            </a:r>
            <a:r>
              <a:rPr lang="en-US" altLang="ja-JP" sz="1400" i="1" dirty="0" smtClean="0">
                <a:solidFill>
                  <a:prstClr val="black"/>
                </a:solidFill>
                <a:latin typeface="Symbol" panose="05050102010706020507" pitchFamily="18" charset="2"/>
                <a:ea typeface="Meiryo UI"/>
              </a:rPr>
              <a:t>m</a:t>
            </a:r>
            <a:r>
              <a:rPr lang="en-US" altLang="ja-JP" sz="1400" baseline="-25000" dirty="0" smtClean="0">
                <a:solidFill>
                  <a:prstClr val="black"/>
                </a:solidFill>
                <a:ea typeface="Meiryo UI"/>
              </a:rPr>
              <a:t>B</a:t>
            </a:r>
            <a:r>
              <a:rPr lang="en-US" altLang="ja-JP" sz="1400" dirty="0">
                <a:solidFill>
                  <a:prstClr val="black"/>
                </a:solidFill>
                <a:ea typeface="Meiryo UI"/>
              </a:rPr>
              <a:t>: </a:t>
            </a:r>
            <a:r>
              <a:rPr lang="ja-JP" altLang="en-US" sz="1400" dirty="0" smtClean="0">
                <a:solidFill>
                  <a:prstClr val="black"/>
                </a:solidFill>
                <a:ea typeface="Meiryo UI"/>
              </a:rPr>
              <a:t>ボーア磁子</a:t>
            </a:r>
            <a:r>
              <a:rPr lang="en-US" altLang="ja-JP" sz="1400" dirty="0" smtClean="0">
                <a:solidFill>
                  <a:prstClr val="black"/>
                </a:solidFill>
                <a:ea typeface="Meiryo UI"/>
              </a:rPr>
              <a:t>, </a:t>
            </a:r>
            <a:r>
              <a:rPr lang="en-US" altLang="ja-JP" sz="1400" dirty="0" err="1" smtClean="0">
                <a:solidFill>
                  <a:prstClr val="black"/>
                </a:solidFill>
                <a:latin typeface="Symbol" panose="05050102010706020507" pitchFamily="18" charset="2"/>
                <a:ea typeface="Meiryo UI"/>
              </a:rPr>
              <a:t>n</a:t>
            </a:r>
            <a:r>
              <a:rPr lang="en-US" altLang="ja-JP" sz="1400" baseline="-25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Meiryo UI"/>
                <a:cs typeface="Times New Roman" panose="02020603050405020304" pitchFamily="18" charset="0"/>
              </a:rPr>
              <a:t>Mod</a:t>
            </a:r>
            <a:r>
              <a:rPr lang="en-US" altLang="ja-JP" sz="1400" dirty="0" smtClean="0">
                <a:solidFill>
                  <a:prstClr val="black"/>
                </a:solidFill>
                <a:ea typeface="Meiryo UI"/>
              </a:rPr>
              <a:t>:</a:t>
            </a:r>
            <a:r>
              <a:rPr lang="ja-JP" altLang="en-US" sz="1400" dirty="0" smtClean="0">
                <a:solidFill>
                  <a:prstClr val="black"/>
                </a:solidFill>
                <a:ea typeface="Meiryo UI"/>
              </a:rPr>
              <a:t>変調周波数</a:t>
            </a:r>
          </a:p>
          <a:p>
            <a:pPr lvl="0" defTabSz="4176394"/>
            <a:endParaRPr lang="ja-JP" altLang="en-US" sz="1400" dirty="0">
              <a:solidFill>
                <a:prstClr val="black"/>
              </a:solidFill>
              <a:ea typeface="Meiryo UI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885386" y="5227571"/>
            <a:ext cx="149272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磁場 </a:t>
            </a:r>
            <a:r>
              <a:rPr kumimoji="1" lang="en-US" altLang="ja-JP" sz="1600" dirty="0" smtClean="0"/>
              <a:t>[</a:t>
            </a:r>
            <a:r>
              <a:rPr kumimoji="1" lang="en-US" altLang="ja-JP" sz="1600" dirty="0" err="1" smtClean="0"/>
              <a:t>nT</a:t>
            </a:r>
            <a:r>
              <a:rPr kumimoji="1" lang="en-US" altLang="ja-JP" sz="1600" dirty="0" smtClean="0"/>
              <a:t>]</a:t>
            </a:r>
            <a:endParaRPr kumimoji="1" lang="ja-JP" altLang="en-US" sz="1600" dirty="0"/>
          </a:p>
        </p:txBody>
      </p:sp>
      <p:sp>
        <p:nvSpPr>
          <p:cNvPr id="25" name="テキスト ボックス 24"/>
          <p:cNvSpPr txBox="1"/>
          <p:nvPr/>
        </p:nvSpPr>
        <p:spPr>
          <a:xfrm rot="16200000">
            <a:off x="-433391" y="3751067"/>
            <a:ext cx="2070053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回転角度磁場 </a:t>
            </a:r>
            <a:r>
              <a:rPr kumimoji="1" lang="en-US" altLang="ja-JP" sz="1600" dirty="0" smtClean="0"/>
              <a:t>[</a:t>
            </a:r>
            <a:r>
              <a:rPr kumimoji="1" lang="en-US" altLang="ja-JP" sz="1600" dirty="0" err="1" smtClean="0"/>
              <a:t>mrad</a:t>
            </a:r>
            <a:r>
              <a:rPr kumimoji="1" lang="en-US" altLang="ja-JP" sz="1600" dirty="0" smtClean="0"/>
              <a:t>]</a:t>
            </a:r>
            <a:endParaRPr kumimoji="1" lang="ja-JP" altLang="en-US" sz="1600" dirty="0"/>
          </a:p>
        </p:txBody>
      </p:sp>
      <p:grpSp>
        <p:nvGrpSpPr>
          <p:cNvPr id="122" name="グループ化 121"/>
          <p:cNvGrpSpPr/>
          <p:nvPr/>
        </p:nvGrpSpPr>
        <p:grpSpPr>
          <a:xfrm>
            <a:off x="4243137" y="3344779"/>
            <a:ext cx="4876800" cy="2857500"/>
            <a:chOff x="4267200" y="3454400"/>
            <a:chExt cx="4876800" cy="2857500"/>
          </a:xfrm>
        </p:grpSpPr>
        <p:sp>
          <p:nvSpPr>
            <p:cNvPr id="123" name="正方形/長方形 122"/>
            <p:cNvSpPr/>
            <p:nvPr/>
          </p:nvSpPr>
          <p:spPr>
            <a:xfrm>
              <a:off x="4267200" y="4127500"/>
              <a:ext cx="4724400" cy="21844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下矢印 123"/>
            <p:cNvSpPr/>
            <p:nvPr/>
          </p:nvSpPr>
          <p:spPr>
            <a:xfrm>
              <a:off x="7505700" y="3454400"/>
              <a:ext cx="457200" cy="495300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5" name="直線矢印コネクタ 124"/>
            <p:cNvCxnSpPr/>
            <p:nvPr/>
          </p:nvCxnSpPr>
          <p:spPr>
            <a:xfrm>
              <a:off x="4838700" y="4330700"/>
              <a:ext cx="0" cy="720000"/>
            </a:xfrm>
            <a:prstGeom prst="straightConnector1">
              <a:avLst/>
            </a:prstGeom>
            <a:ln w="38100">
              <a:solidFill>
                <a:srgbClr val="DEA9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矢印コネクタ 125"/>
            <p:cNvCxnSpPr/>
            <p:nvPr/>
          </p:nvCxnSpPr>
          <p:spPr>
            <a:xfrm rot="2700000">
              <a:off x="5562600" y="4305300"/>
              <a:ext cx="0" cy="720000"/>
            </a:xfrm>
            <a:prstGeom prst="straightConnector1">
              <a:avLst/>
            </a:prstGeom>
            <a:ln w="38100">
              <a:solidFill>
                <a:srgbClr val="DEA9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矢印コネクタ 126"/>
            <p:cNvCxnSpPr/>
            <p:nvPr/>
          </p:nvCxnSpPr>
          <p:spPr>
            <a:xfrm rot="5400000">
              <a:off x="6273800" y="4318000"/>
              <a:ext cx="0" cy="720000"/>
            </a:xfrm>
            <a:prstGeom prst="straightConnector1">
              <a:avLst/>
            </a:prstGeom>
            <a:ln w="38100">
              <a:solidFill>
                <a:srgbClr val="DEA9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矢印コネクタ 127"/>
            <p:cNvCxnSpPr/>
            <p:nvPr/>
          </p:nvCxnSpPr>
          <p:spPr>
            <a:xfrm rot="8100000">
              <a:off x="6997700" y="4318000"/>
              <a:ext cx="0" cy="720000"/>
            </a:xfrm>
            <a:prstGeom prst="straightConnector1">
              <a:avLst/>
            </a:prstGeom>
            <a:ln w="38100">
              <a:solidFill>
                <a:srgbClr val="DEA9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矢印コネクタ 128"/>
            <p:cNvCxnSpPr/>
            <p:nvPr/>
          </p:nvCxnSpPr>
          <p:spPr>
            <a:xfrm>
              <a:off x="7721600" y="4330700"/>
              <a:ext cx="0" cy="720000"/>
            </a:xfrm>
            <a:prstGeom prst="straightConnector1">
              <a:avLst/>
            </a:prstGeom>
            <a:ln w="38100">
              <a:solidFill>
                <a:srgbClr val="DEA9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矢印コネクタ 129"/>
            <p:cNvCxnSpPr/>
            <p:nvPr/>
          </p:nvCxnSpPr>
          <p:spPr>
            <a:xfrm rot="2700000">
              <a:off x="8445500" y="4343400"/>
              <a:ext cx="0" cy="720000"/>
            </a:xfrm>
            <a:prstGeom prst="straightConnector1">
              <a:avLst/>
            </a:prstGeom>
            <a:ln w="38100">
              <a:solidFill>
                <a:srgbClr val="DEA9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矢印コネクタ 130"/>
            <p:cNvCxnSpPr/>
            <p:nvPr/>
          </p:nvCxnSpPr>
          <p:spPr>
            <a:xfrm>
              <a:off x="4851400" y="5511800"/>
              <a:ext cx="0" cy="720000"/>
            </a:xfrm>
            <a:prstGeom prst="straightConnector1">
              <a:avLst/>
            </a:prstGeom>
            <a:ln w="38100">
              <a:solidFill>
                <a:schemeClr val="accent6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矢印コネクタ 131"/>
            <p:cNvCxnSpPr/>
            <p:nvPr/>
          </p:nvCxnSpPr>
          <p:spPr>
            <a:xfrm>
              <a:off x="5575300" y="5575300"/>
              <a:ext cx="0" cy="540000"/>
            </a:xfrm>
            <a:prstGeom prst="straightConnector1">
              <a:avLst/>
            </a:prstGeom>
            <a:ln w="38100">
              <a:solidFill>
                <a:schemeClr val="accent6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矢印コネクタ 132"/>
            <p:cNvCxnSpPr/>
            <p:nvPr/>
          </p:nvCxnSpPr>
          <p:spPr>
            <a:xfrm>
              <a:off x="6261100" y="5626100"/>
              <a:ext cx="0" cy="360000"/>
            </a:xfrm>
            <a:prstGeom prst="straightConnector1">
              <a:avLst/>
            </a:prstGeom>
            <a:ln w="38100">
              <a:solidFill>
                <a:schemeClr val="accent6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矢印コネクタ 133"/>
            <p:cNvCxnSpPr/>
            <p:nvPr/>
          </p:nvCxnSpPr>
          <p:spPr>
            <a:xfrm>
              <a:off x="7010400" y="5588000"/>
              <a:ext cx="0" cy="540000"/>
            </a:xfrm>
            <a:prstGeom prst="straightConnector1">
              <a:avLst/>
            </a:prstGeom>
            <a:ln w="38100">
              <a:solidFill>
                <a:schemeClr val="accent6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矢印コネクタ 134"/>
            <p:cNvCxnSpPr/>
            <p:nvPr/>
          </p:nvCxnSpPr>
          <p:spPr>
            <a:xfrm>
              <a:off x="7734300" y="5511800"/>
              <a:ext cx="0" cy="720000"/>
            </a:xfrm>
            <a:prstGeom prst="straightConnector1">
              <a:avLst/>
            </a:prstGeom>
            <a:ln w="38100">
              <a:solidFill>
                <a:schemeClr val="accent6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矢印コネクタ 135"/>
            <p:cNvCxnSpPr/>
            <p:nvPr/>
          </p:nvCxnSpPr>
          <p:spPr>
            <a:xfrm>
              <a:off x="8458200" y="5613400"/>
              <a:ext cx="0" cy="540000"/>
            </a:xfrm>
            <a:prstGeom prst="straightConnector1">
              <a:avLst/>
            </a:prstGeom>
            <a:ln w="38100">
              <a:solidFill>
                <a:schemeClr val="accent6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線矢印コネクタ 136"/>
            <p:cNvCxnSpPr/>
            <p:nvPr/>
          </p:nvCxnSpPr>
          <p:spPr>
            <a:xfrm>
              <a:off x="4521200" y="3975100"/>
              <a:ext cx="38735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コネクタ 137"/>
            <p:cNvCxnSpPr/>
            <p:nvPr/>
          </p:nvCxnSpPr>
          <p:spPr>
            <a:xfrm>
              <a:off x="4927600" y="3898900"/>
              <a:ext cx="0" cy="2159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コネクタ 138"/>
            <p:cNvCxnSpPr/>
            <p:nvPr/>
          </p:nvCxnSpPr>
          <p:spPr>
            <a:xfrm>
              <a:off x="7747000" y="3860800"/>
              <a:ext cx="0" cy="2159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テキスト ボックス 139"/>
            <p:cNvSpPr txBox="1"/>
            <p:nvPr/>
          </p:nvSpPr>
          <p:spPr>
            <a:xfrm>
              <a:off x="8331200" y="3492500"/>
              <a:ext cx="58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i="1" dirty="0" smtClean="0"/>
                <a:t>B</a:t>
              </a:r>
              <a:endParaRPr kumimoji="1" lang="ja-JP" altLang="en-US" sz="2400" i="1" dirty="0"/>
            </a:p>
          </p:txBody>
        </p:sp>
        <p:sp>
          <p:nvSpPr>
            <p:cNvPr id="141" name="テキスト ボックス 140"/>
            <p:cNvSpPr txBox="1"/>
            <p:nvPr/>
          </p:nvSpPr>
          <p:spPr>
            <a:xfrm>
              <a:off x="4762500" y="3517900"/>
              <a:ext cx="58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 smtClean="0"/>
                <a:t>0</a:t>
              </a:r>
              <a:endParaRPr kumimoji="1" lang="ja-JP" altLang="en-US" sz="2400" dirty="0"/>
            </a:p>
          </p:txBody>
        </p:sp>
        <p:sp>
          <p:nvSpPr>
            <p:cNvPr id="142" name="テキスト ボックス 141"/>
            <p:cNvSpPr txBox="1"/>
            <p:nvPr/>
          </p:nvSpPr>
          <p:spPr>
            <a:xfrm>
              <a:off x="7454900" y="3454400"/>
              <a:ext cx="58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i="1" dirty="0" smtClean="0"/>
                <a:t>B</a:t>
              </a:r>
              <a:r>
                <a:rPr kumimoji="1" lang="en-US" altLang="ja-JP" sz="2400" baseline="-25000" dirty="0" smtClean="0"/>
                <a:t>1</a:t>
              </a:r>
              <a:endParaRPr kumimoji="1" lang="ja-JP" altLang="en-US" sz="2400" baseline="-25000" dirty="0"/>
            </a:p>
          </p:txBody>
        </p:sp>
        <p:cxnSp>
          <p:nvCxnSpPr>
            <p:cNvPr id="143" name="直線矢印コネクタ 142"/>
            <p:cNvCxnSpPr/>
            <p:nvPr/>
          </p:nvCxnSpPr>
          <p:spPr>
            <a:xfrm>
              <a:off x="4457700" y="5334000"/>
              <a:ext cx="44577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コネクタ 143"/>
            <p:cNvCxnSpPr/>
            <p:nvPr/>
          </p:nvCxnSpPr>
          <p:spPr>
            <a:xfrm>
              <a:off x="4864100" y="5257800"/>
              <a:ext cx="0" cy="2159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コネクタ 144"/>
            <p:cNvCxnSpPr/>
            <p:nvPr/>
          </p:nvCxnSpPr>
          <p:spPr>
            <a:xfrm>
              <a:off x="7747000" y="5219700"/>
              <a:ext cx="0" cy="2159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テキスト ボックス 145"/>
            <p:cNvSpPr txBox="1"/>
            <p:nvPr/>
          </p:nvSpPr>
          <p:spPr>
            <a:xfrm>
              <a:off x="8559800" y="5397500"/>
              <a:ext cx="58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i="1" dirty="0" smtClean="0"/>
                <a:t>t</a:t>
              </a:r>
              <a:endParaRPr kumimoji="1" lang="ja-JP" altLang="en-US" sz="2400" i="1" dirty="0"/>
            </a:p>
          </p:txBody>
        </p:sp>
        <p:sp>
          <p:nvSpPr>
            <p:cNvPr id="147" name="テキスト ボックス 146"/>
            <p:cNvSpPr txBox="1"/>
            <p:nvPr/>
          </p:nvSpPr>
          <p:spPr>
            <a:xfrm>
              <a:off x="4699000" y="4876800"/>
              <a:ext cx="58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 smtClean="0"/>
                <a:t>0</a:t>
              </a:r>
              <a:endParaRPr kumimoji="1" lang="ja-JP" altLang="en-US" sz="2400" dirty="0"/>
            </a:p>
          </p:txBody>
        </p:sp>
        <p:sp>
          <p:nvSpPr>
            <p:cNvPr id="148" name="テキスト ボックス 147"/>
            <p:cNvSpPr txBox="1"/>
            <p:nvPr/>
          </p:nvSpPr>
          <p:spPr>
            <a:xfrm>
              <a:off x="7378700" y="4940300"/>
              <a:ext cx="12573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1/</a:t>
              </a:r>
              <a:r>
                <a:rPr lang="en-US" altLang="ja-JP" dirty="0" smtClean="0">
                  <a:solidFill>
                    <a:prstClr val="black"/>
                  </a:solidFill>
                  <a:latin typeface="Symbol" panose="05050102010706020507" pitchFamily="18" charset="2"/>
                  <a:ea typeface="Meiryo UI"/>
                </a:rPr>
                <a:t> </a:t>
              </a:r>
              <a:r>
                <a:rPr lang="en-US" altLang="ja-JP" dirty="0" err="1" smtClean="0">
                  <a:solidFill>
                    <a:prstClr val="black"/>
                  </a:solidFill>
                  <a:latin typeface="Symbol" panose="05050102010706020507" pitchFamily="18" charset="2"/>
                  <a:ea typeface="Meiryo UI"/>
                </a:rPr>
                <a:t>n</a:t>
              </a:r>
              <a:r>
                <a:rPr lang="en-US" altLang="ja-JP" baseline="-2500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Mod</a:t>
              </a:r>
              <a:r>
                <a:rPr lang="en-US" altLang="ja-JP" baseline="-2500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Meiryo UI"/>
                  <a:cs typeface="Times New Roman" panose="02020603050405020304" pitchFamily="18" charset="0"/>
                </a:rPr>
                <a:t> </a:t>
              </a:r>
              <a:endParaRPr kumimoji="1" lang="ja-JP" altLang="en-US" baseline="-25000" dirty="0"/>
            </a:p>
          </p:txBody>
        </p:sp>
        <p:sp>
          <p:nvSpPr>
            <p:cNvPr id="149" name="テキスト ボックス 148"/>
            <p:cNvSpPr txBox="1"/>
            <p:nvPr/>
          </p:nvSpPr>
          <p:spPr>
            <a:xfrm>
              <a:off x="4279900" y="4114800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b="1" dirty="0" smtClean="0"/>
                <a:t>原子のアラインメント</a:t>
              </a:r>
              <a:endParaRPr kumimoji="1" lang="ja-JP" altLang="en-US" b="1" dirty="0"/>
            </a:p>
          </p:txBody>
        </p:sp>
        <p:sp>
          <p:nvSpPr>
            <p:cNvPr id="150" name="テキスト ボックス 149"/>
            <p:cNvSpPr txBox="1"/>
            <p:nvPr/>
          </p:nvSpPr>
          <p:spPr>
            <a:xfrm>
              <a:off x="4356100" y="5321300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b="1" dirty="0" smtClean="0"/>
                <a:t>原子からみた光</a:t>
              </a:r>
              <a:endParaRPr kumimoji="1" lang="ja-JP" alt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29517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右矢印 16"/>
          <p:cNvSpPr/>
          <p:nvPr/>
        </p:nvSpPr>
        <p:spPr>
          <a:xfrm>
            <a:off x="4325762" y="2426619"/>
            <a:ext cx="552026" cy="477880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err="1"/>
              <a:t>Rb</a:t>
            </a:r>
            <a:r>
              <a:rPr lang="ja-JP" altLang="en-US" sz="4000" dirty="0" smtClean="0"/>
              <a:t>磁力計セットアップ</a:t>
            </a:r>
            <a:endParaRPr lang="ja-JP" altLang="en-US" sz="400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E63A8-F5E2-42DA-8B36-208C07CBDB95}" type="slidenum">
              <a:rPr lang="ja-JP" altLang="en-US" smtClean="0"/>
              <a:pPr/>
              <a:t>9</a:t>
            </a:fld>
            <a:endParaRPr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6919520" y="2567366"/>
            <a:ext cx="0" cy="196544"/>
          </a:xfrm>
          <a:prstGeom prst="line">
            <a:avLst/>
          </a:prstGeom>
          <a:ln w="28575">
            <a:solidFill>
              <a:schemeClr val="accent6"/>
            </a:solidFill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7057999" y="2438903"/>
            <a:ext cx="238943" cy="0"/>
          </a:xfrm>
          <a:prstGeom prst="line">
            <a:avLst/>
          </a:prstGeom>
          <a:ln w="28575">
            <a:solidFill>
              <a:schemeClr val="accent6"/>
            </a:solidFill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V="1">
            <a:off x="881312" y="2441188"/>
            <a:ext cx="6492789" cy="8168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2154824" y="2690808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prstClr val="black"/>
                </a:solidFill>
              </a:rPr>
              <a:t>λ/2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993177" y="2486100"/>
            <a:ext cx="13371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solidFill>
                  <a:prstClr val="black"/>
                </a:solidFill>
              </a:rPr>
              <a:t>3-axis coil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grpSp>
        <p:nvGrpSpPr>
          <p:cNvPr id="13" name="グループ化 116"/>
          <p:cNvGrpSpPr/>
          <p:nvPr/>
        </p:nvGrpSpPr>
        <p:grpSpPr>
          <a:xfrm rot="5400000">
            <a:off x="1653349" y="2289981"/>
            <a:ext cx="325115" cy="324737"/>
            <a:chOff x="2844800" y="2514597"/>
            <a:chExt cx="647700" cy="609603"/>
          </a:xfrm>
        </p:grpSpPr>
        <p:sp>
          <p:nvSpPr>
            <p:cNvPr id="55" name="正方形/長方形 54"/>
            <p:cNvSpPr/>
            <p:nvPr/>
          </p:nvSpPr>
          <p:spPr>
            <a:xfrm>
              <a:off x="2844800" y="2514597"/>
              <a:ext cx="647700" cy="609603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7200">
                <a:solidFill>
                  <a:prstClr val="white"/>
                </a:solidFill>
              </a:endParaRPr>
            </a:p>
          </p:txBody>
        </p:sp>
        <p:cxnSp>
          <p:nvCxnSpPr>
            <p:cNvPr id="56" name="直線コネクタ 55"/>
            <p:cNvCxnSpPr/>
            <p:nvPr/>
          </p:nvCxnSpPr>
          <p:spPr>
            <a:xfrm>
              <a:off x="2844800" y="2514597"/>
              <a:ext cx="647700" cy="60960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テキスト ボックス 13"/>
          <p:cNvSpPr txBox="1"/>
          <p:nvPr/>
        </p:nvSpPr>
        <p:spPr>
          <a:xfrm>
            <a:off x="1103887" y="2440120"/>
            <a:ext cx="6795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>
                <a:solidFill>
                  <a:prstClr val="black"/>
                </a:solidFill>
              </a:rPr>
              <a:t>PBS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grpSp>
        <p:nvGrpSpPr>
          <p:cNvPr id="15" name="グループ化 25"/>
          <p:cNvGrpSpPr/>
          <p:nvPr/>
        </p:nvGrpSpPr>
        <p:grpSpPr>
          <a:xfrm>
            <a:off x="3056153" y="1807706"/>
            <a:ext cx="3068563" cy="1338944"/>
            <a:chOff x="4466584" y="1794953"/>
            <a:chExt cx="2721425" cy="1186093"/>
          </a:xfrm>
        </p:grpSpPr>
        <p:cxnSp>
          <p:nvCxnSpPr>
            <p:cNvPr id="47" name="直線コネクタ 46"/>
            <p:cNvCxnSpPr/>
            <p:nvPr/>
          </p:nvCxnSpPr>
          <p:spPr>
            <a:xfrm>
              <a:off x="4466584" y="1794953"/>
              <a:ext cx="2721425" cy="0"/>
            </a:xfrm>
            <a:prstGeom prst="line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>
              <a:off x="4542179" y="1860567"/>
              <a:ext cx="2570235" cy="0"/>
            </a:xfrm>
            <a:prstGeom prst="line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>
              <a:off x="4617774" y="1931228"/>
              <a:ext cx="2419044" cy="0"/>
            </a:xfrm>
            <a:prstGeom prst="line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>
              <a:off x="4693369" y="2001889"/>
              <a:ext cx="2267854" cy="0"/>
            </a:xfrm>
            <a:prstGeom prst="line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 rot="10800000">
              <a:off x="4466584" y="2981046"/>
              <a:ext cx="2721425" cy="0"/>
            </a:xfrm>
            <a:prstGeom prst="line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 rot="10800000">
              <a:off x="4542179" y="2915432"/>
              <a:ext cx="2570235" cy="0"/>
            </a:xfrm>
            <a:prstGeom prst="line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/>
            <p:nvPr/>
          </p:nvCxnSpPr>
          <p:spPr>
            <a:xfrm rot="10800000">
              <a:off x="4617774" y="2844771"/>
              <a:ext cx="2419044" cy="0"/>
            </a:xfrm>
            <a:prstGeom prst="line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/>
            <p:nvPr/>
          </p:nvCxnSpPr>
          <p:spPr>
            <a:xfrm rot="10800000">
              <a:off x="4693369" y="2774110"/>
              <a:ext cx="2267854" cy="0"/>
            </a:xfrm>
            <a:prstGeom prst="line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テキスト ボックス 15"/>
          <p:cNvSpPr txBox="1"/>
          <p:nvPr/>
        </p:nvSpPr>
        <p:spPr>
          <a:xfrm>
            <a:off x="4523342" y="1429277"/>
            <a:ext cx="18658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prstClr val="black"/>
                </a:solidFill>
              </a:rPr>
              <a:t>磁気シールド</a:t>
            </a:r>
          </a:p>
        </p:txBody>
      </p:sp>
      <p:cxnSp>
        <p:nvCxnSpPr>
          <p:cNvPr id="19" name="直線コネクタ 18"/>
          <p:cNvCxnSpPr/>
          <p:nvPr/>
        </p:nvCxnSpPr>
        <p:spPr>
          <a:xfrm flipH="1">
            <a:off x="2426336" y="2205326"/>
            <a:ext cx="1" cy="50571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endCxn id="22" idx="2"/>
          </p:cNvCxnSpPr>
          <p:nvPr/>
        </p:nvCxnSpPr>
        <p:spPr>
          <a:xfrm flipH="1">
            <a:off x="6919520" y="2438906"/>
            <a:ext cx="0" cy="43020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弦 20"/>
          <p:cNvSpPr/>
          <p:nvPr/>
        </p:nvSpPr>
        <p:spPr>
          <a:xfrm rot="10800000">
            <a:off x="7133924" y="2238795"/>
            <a:ext cx="479016" cy="438779"/>
          </a:xfrm>
          <a:prstGeom prst="chord">
            <a:avLst>
              <a:gd name="adj1" fmla="val 5420957"/>
              <a:gd name="adj2" fmla="val 1620000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7200">
              <a:solidFill>
                <a:prstClr val="white"/>
              </a:solidFill>
            </a:endParaRPr>
          </a:p>
        </p:txBody>
      </p:sp>
      <p:sp>
        <p:nvSpPr>
          <p:cNvPr id="22" name="弦 21"/>
          <p:cNvSpPr/>
          <p:nvPr/>
        </p:nvSpPr>
        <p:spPr>
          <a:xfrm rot="16200000">
            <a:off x="6700134" y="2628871"/>
            <a:ext cx="438779" cy="479016"/>
          </a:xfrm>
          <a:prstGeom prst="chord">
            <a:avLst>
              <a:gd name="adj1" fmla="val 5420957"/>
              <a:gd name="adj2" fmla="val 1620000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7200">
              <a:solidFill>
                <a:prstClr val="white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679978" y="1952573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>
                <a:solidFill>
                  <a:prstClr val="black"/>
                </a:solidFill>
              </a:rPr>
              <a:t>PBS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575140" y="2067640"/>
            <a:ext cx="904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</a:rPr>
              <a:t>光検出器</a:t>
            </a:r>
          </a:p>
        </p:txBody>
      </p:sp>
      <p:grpSp>
        <p:nvGrpSpPr>
          <p:cNvPr id="25" name="グループ化 116"/>
          <p:cNvGrpSpPr/>
          <p:nvPr/>
        </p:nvGrpSpPr>
        <p:grpSpPr>
          <a:xfrm>
            <a:off x="6766491" y="2289789"/>
            <a:ext cx="324737" cy="325115"/>
            <a:chOff x="2844800" y="2514597"/>
            <a:chExt cx="647700" cy="609603"/>
          </a:xfrm>
        </p:grpSpPr>
        <p:sp>
          <p:nvSpPr>
            <p:cNvPr id="45" name="正方形/長方形 44"/>
            <p:cNvSpPr/>
            <p:nvPr/>
          </p:nvSpPr>
          <p:spPr>
            <a:xfrm>
              <a:off x="2844800" y="2514597"/>
              <a:ext cx="647700" cy="609603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7200">
                <a:solidFill>
                  <a:prstClr val="white"/>
                </a:solidFill>
              </a:endParaRPr>
            </a:p>
          </p:txBody>
        </p:sp>
        <p:cxnSp>
          <p:nvCxnSpPr>
            <p:cNvPr id="46" name="直線コネクタ 45"/>
            <p:cNvCxnSpPr/>
            <p:nvPr/>
          </p:nvCxnSpPr>
          <p:spPr>
            <a:xfrm>
              <a:off x="2844800" y="2514597"/>
              <a:ext cx="647700" cy="60960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正方形/長方形 25"/>
          <p:cNvSpPr/>
          <p:nvPr/>
        </p:nvSpPr>
        <p:spPr>
          <a:xfrm>
            <a:off x="7477696" y="2973155"/>
            <a:ext cx="1002377" cy="4741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ロックイン</a:t>
            </a:r>
            <a:r>
              <a:rPr lang="ja-JP" altLang="en-US" sz="1200" dirty="0">
                <a:solidFill>
                  <a:schemeClr val="tx1"/>
                </a:solidFill>
              </a:rPr>
              <a:t>アンプ</a:t>
            </a:r>
          </a:p>
        </p:txBody>
      </p:sp>
      <p:cxnSp>
        <p:nvCxnSpPr>
          <p:cNvPr id="27" name="直線コネクタ 26"/>
          <p:cNvCxnSpPr/>
          <p:nvPr/>
        </p:nvCxnSpPr>
        <p:spPr>
          <a:xfrm>
            <a:off x="7612942" y="2451407"/>
            <a:ext cx="3550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endCxn id="26" idx="0"/>
          </p:cNvCxnSpPr>
          <p:nvPr/>
        </p:nvCxnSpPr>
        <p:spPr>
          <a:xfrm>
            <a:off x="7968016" y="2449357"/>
            <a:ext cx="10869" cy="52379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H="1">
            <a:off x="6915955" y="3087772"/>
            <a:ext cx="3565" cy="10618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>
            <a:off x="6919522" y="3184699"/>
            <a:ext cx="558173" cy="67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996325" y="1831768"/>
            <a:ext cx="2559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schemeClr val="accent6"/>
                </a:solidFill>
              </a:rPr>
              <a:t>5kHz</a:t>
            </a:r>
            <a:r>
              <a:rPr lang="ja-JP" altLang="en-US" sz="1400" dirty="0">
                <a:solidFill>
                  <a:schemeClr val="accent6"/>
                </a:solidFill>
              </a:rPr>
              <a:t>で</a:t>
            </a:r>
            <a:r>
              <a:rPr lang="en-US" altLang="ja-JP" sz="1400" dirty="0">
                <a:solidFill>
                  <a:schemeClr val="accent6"/>
                </a:solidFill>
              </a:rPr>
              <a:t>FM</a:t>
            </a:r>
            <a:r>
              <a:rPr lang="ja-JP" altLang="en-US" sz="1400" dirty="0">
                <a:solidFill>
                  <a:schemeClr val="accent6"/>
                </a:solidFill>
              </a:rPr>
              <a:t>した</a:t>
            </a:r>
            <a:r>
              <a:rPr lang="ja-JP" altLang="en-US" sz="1400" dirty="0" smtClean="0">
                <a:solidFill>
                  <a:schemeClr val="accent6"/>
                </a:solidFill>
              </a:rPr>
              <a:t>レーザー光</a:t>
            </a:r>
            <a:endParaRPr lang="en-US" altLang="ja-JP" sz="1400" dirty="0" smtClean="0">
              <a:solidFill>
                <a:schemeClr val="accent6"/>
              </a:solidFill>
            </a:endParaRPr>
          </a:p>
          <a:p>
            <a:r>
              <a:rPr lang="en-US" altLang="ja-JP" sz="1400" dirty="0" smtClean="0">
                <a:solidFill>
                  <a:schemeClr val="accent6"/>
                </a:solidFill>
              </a:rPr>
              <a:t>~</a:t>
            </a:r>
            <a:r>
              <a:rPr lang="ja-JP" altLang="en-US" sz="1400" dirty="0">
                <a:solidFill>
                  <a:schemeClr val="accent6"/>
                </a:solidFill>
              </a:rPr>
              <a:t>パワー </a:t>
            </a:r>
            <a:r>
              <a:rPr lang="en-US" altLang="ja-JP" sz="1400" dirty="0">
                <a:solidFill>
                  <a:schemeClr val="accent6"/>
                </a:solidFill>
              </a:rPr>
              <a:t>113 </a:t>
            </a:r>
            <a:r>
              <a:rPr lang="en-US" altLang="ja-JP" sz="1400" dirty="0" err="1" smtClean="0">
                <a:solidFill>
                  <a:schemeClr val="accent6"/>
                </a:solidFill>
              </a:rPr>
              <a:t>μW</a:t>
            </a:r>
            <a:endParaRPr lang="en-US" altLang="ja-JP" sz="1400" dirty="0">
              <a:solidFill>
                <a:schemeClr val="accent6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360631" y="798562"/>
            <a:ext cx="1783369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Rb</a:t>
            </a:r>
            <a:r>
              <a:rPr lang="ja-JP" altLang="en-US" sz="1400" dirty="0"/>
              <a:t>蒸気</a:t>
            </a:r>
            <a:r>
              <a:rPr lang="ja-JP" altLang="en-US" sz="1400" dirty="0" smtClean="0"/>
              <a:t>セル</a:t>
            </a:r>
            <a:endParaRPr lang="en-US" altLang="ja-JP" sz="1400" dirty="0" smtClean="0"/>
          </a:p>
          <a:p>
            <a:r>
              <a:rPr lang="ja-JP" altLang="en-US" sz="1400" dirty="0" smtClean="0"/>
              <a:t>パラフィンコート</a:t>
            </a:r>
            <a:endParaRPr lang="en-US" altLang="ja-JP" sz="1400" dirty="0" smtClean="0"/>
          </a:p>
          <a:p>
            <a:r>
              <a:rPr lang="en-US" altLang="ja-JP" sz="1400" dirty="0" smtClean="0"/>
              <a:t>(Φ 3 cm, </a:t>
            </a:r>
            <a:r>
              <a:rPr lang="ja-JP" altLang="en-US" sz="1400" dirty="0" smtClean="0"/>
              <a:t>長さ </a:t>
            </a:r>
            <a:r>
              <a:rPr lang="en-US" altLang="ja-JP" sz="1400" dirty="0" smtClean="0"/>
              <a:t>3 cm)</a:t>
            </a:r>
            <a:endParaRPr lang="ja-JP" altLang="en-US" sz="1400" dirty="0"/>
          </a:p>
        </p:txBody>
      </p:sp>
      <p:cxnSp>
        <p:nvCxnSpPr>
          <p:cNvPr id="33" name="直線矢印コネクタ 32"/>
          <p:cNvCxnSpPr/>
          <p:nvPr/>
        </p:nvCxnSpPr>
        <p:spPr>
          <a:xfrm flipH="1">
            <a:off x="4926318" y="1596980"/>
            <a:ext cx="1268420" cy="689818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2543568" y="2443474"/>
            <a:ext cx="238943" cy="0"/>
          </a:xfrm>
          <a:prstGeom prst="line">
            <a:avLst/>
          </a:prstGeom>
          <a:ln w="28575">
            <a:solidFill>
              <a:schemeClr val="accent6"/>
            </a:solidFill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894872" y="1608781"/>
            <a:ext cx="1888" cy="193596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752479" y="3424548"/>
            <a:ext cx="1002377" cy="4741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</a:rPr>
              <a:t>DFB laser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3942434" y="3420682"/>
            <a:ext cx="1002377" cy="4741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信号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発生器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38" name="直線矢印コネクタ 37"/>
          <p:cNvCxnSpPr>
            <a:stCxn id="36" idx="3"/>
          </p:cNvCxnSpPr>
          <p:nvPr/>
        </p:nvCxnSpPr>
        <p:spPr>
          <a:xfrm>
            <a:off x="1754855" y="3661617"/>
            <a:ext cx="2196297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>
            <a:off x="4944807" y="3672755"/>
            <a:ext cx="2890475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 flipV="1">
            <a:off x="7832445" y="3443844"/>
            <a:ext cx="0" cy="22891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V="1">
            <a:off x="896760" y="2985848"/>
            <a:ext cx="25" cy="329060"/>
          </a:xfrm>
          <a:prstGeom prst="line">
            <a:avLst/>
          </a:prstGeom>
          <a:ln w="28575">
            <a:solidFill>
              <a:schemeClr val="accent6"/>
            </a:solidFill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4983812" y="3329909"/>
            <a:ext cx="635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Sync.</a:t>
            </a:r>
            <a:endParaRPr lang="ja-JP" altLang="en-US" sz="12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829918" y="3428831"/>
            <a:ext cx="507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Ref.</a:t>
            </a:r>
            <a:endParaRPr lang="ja-JP" altLang="en-US" sz="12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482994" y="3351659"/>
            <a:ext cx="507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Sig.</a:t>
            </a:r>
            <a:endParaRPr lang="ja-JP" altLang="en-US" sz="1200" dirty="0"/>
          </a:p>
        </p:txBody>
      </p:sp>
      <p:grpSp>
        <p:nvGrpSpPr>
          <p:cNvPr id="66" name="グループ化 116"/>
          <p:cNvGrpSpPr/>
          <p:nvPr/>
        </p:nvGrpSpPr>
        <p:grpSpPr>
          <a:xfrm rot="5400000">
            <a:off x="734699" y="2286987"/>
            <a:ext cx="325115" cy="324737"/>
            <a:chOff x="2844800" y="2514597"/>
            <a:chExt cx="647700" cy="609603"/>
          </a:xfrm>
        </p:grpSpPr>
        <p:sp>
          <p:nvSpPr>
            <p:cNvPr id="70" name="正方形/長方形 69"/>
            <p:cNvSpPr/>
            <p:nvPr/>
          </p:nvSpPr>
          <p:spPr>
            <a:xfrm>
              <a:off x="2844800" y="2514597"/>
              <a:ext cx="647700" cy="609603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7200">
                <a:solidFill>
                  <a:prstClr val="white"/>
                </a:solidFill>
              </a:endParaRPr>
            </a:p>
          </p:txBody>
        </p:sp>
        <p:cxnSp>
          <p:nvCxnSpPr>
            <p:cNvPr id="72" name="直線コネクタ 71"/>
            <p:cNvCxnSpPr/>
            <p:nvPr/>
          </p:nvCxnSpPr>
          <p:spPr>
            <a:xfrm>
              <a:off x="2844800" y="2514597"/>
              <a:ext cx="647700" cy="60960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直線コネクタ 73"/>
          <p:cNvCxnSpPr/>
          <p:nvPr/>
        </p:nvCxnSpPr>
        <p:spPr>
          <a:xfrm flipV="1">
            <a:off x="894822" y="1712626"/>
            <a:ext cx="25" cy="329060"/>
          </a:xfrm>
          <a:prstGeom prst="line">
            <a:avLst/>
          </a:prstGeom>
          <a:ln w="28575">
            <a:solidFill>
              <a:schemeClr val="accent6"/>
            </a:solidFill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663321" y="1352586"/>
            <a:ext cx="17630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飽和吸収分光</a:t>
            </a:r>
            <a:endParaRPr kumimoji="1" lang="ja-JP" altLang="en-US" sz="1400" dirty="0"/>
          </a:p>
        </p:txBody>
      </p:sp>
      <p:cxnSp>
        <p:nvCxnSpPr>
          <p:cNvPr id="71" name="直線矢印コネクタ 70"/>
          <p:cNvCxnSpPr/>
          <p:nvPr/>
        </p:nvCxnSpPr>
        <p:spPr>
          <a:xfrm>
            <a:off x="1993312" y="5472740"/>
            <a:ext cx="3097672" cy="0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>
            <a:off x="1993312" y="4524829"/>
            <a:ext cx="2841306" cy="0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/>
          <p:nvPr/>
        </p:nvCxnSpPr>
        <p:spPr>
          <a:xfrm>
            <a:off x="1996881" y="5193696"/>
            <a:ext cx="2841306" cy="0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 flipV="1">
            <a:off x="1993312" y="4111296"/>
            <a:ext cx="0" cy="1242816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/>
          <p:cNvCxnSpPr/>
          <p:nvPr/>
        </p:nvCxnSpPr>
        <p:spPr>
          <a:xfrm>
            <a:off x="2255500" y="4532551"/>
            <a:ext cx="323046" cy="668867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>
          <a:xfrm rot="10800000" flipV="1">
            <a:off x="2593075" y="4532551"/>
            <a:ext cx="323046" cy="668867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/>
          <p:cNvCxnSpPr/>
          <p:nvPr/>
        </p:nvCxnSpPr>
        <p:spPr>
          <a:xfrm>
            <a:off x="2925644" y="4514669"/>
            <a:ext cx="323046" cy="668867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 rot="10800000" flipV="1">
            <a:off x="3263219" y="4514669"/>
            <a:ext cx="323046" cy="668867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/>
          <p:nvPr/>
        </p:nvCxnSpPr>
        <p:spPr>
          <a:xfrm>
            <a:off x="3590784" y="4514669"/>
            <a:ext cx="323046" cy="668867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コネクタ 91"/>
          <p:cNvCxnSpPr/>
          <p:nvPr/>
        </p:nvCxnSpPr>
        <p:spPr>
          <a:xfrm rot="10800000" flipV="1">
            <a:off x="3928359" y="4514669"/>
            <a:ext cx="323046" cy="668867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テキスト ボックス 92"/>
          <p:cNvSpPr txBox="1"/>
          <p:nvPr/>
        </p:nvSpPr>
        <p:spPr>
          <a:xfrm>
            <a:off x="2029267" y="4063713"/>
            <a:ext cx="2144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Symbol" panose="05050102010706020507" pitchFamily="18" charset="2"/>
              </a:rPr>
              <a:t>レーザー光周波数</a:t>
            </a:r>
            <a:endParaRPr kumimoji="1" lang="ja-JP" altLang="en-US" sz="1400" dirty="0"/>
          </a:p>
        </p:txBody>
      </p:sp>
      <p:cxnSp>
        <p:nvCxnSpPr>
          <p:cNvPr id="94" name="直線コネクタ 93"/>
          <p:cNvCxnSpPr/>
          <p:nvPr/>
        </p:nvCxnSpPr>
        <p:spPr>
          <a:xfrm>
            <a:off x="2003243" y="4866984"/>
            <a:ext cx="2841306" cy="0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矢印コネクタ 96"/>
          <p:cNvCxnSpPr/>
          <p:nvPr/>
        </p:nvCxnSpPr>
        <p:spPr>
          <a:xfrm>
            <a:off x="4390501" y="4532551"/>
            <a:ext cx="0" cy="668867"/>
          </a:xfrm>
          <a:prstGeom prst="straightConnector1">
            <a:avLst/>
          </a:prstGeom>
          <a:ln w="57150">
            <a:solidFill>
              <a:schemeClr val="accent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テキスト ボックス 97"/>
          <p:cNvSpPr txBox="1"/>
          <p:nvPr/>
        </p:nvSpPr>
        <p:spPr>
          <a:xfrm>
            <a:off x="4542751" y="4615325"/>
            <a:ext cx="206416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>
                <a:latin typeface="+mj-lt"/>
                <a:cs typeface="Times New Roman" panose="02020603050405020304" pitchFamily="18" charset="0"/>
              </a:rPr>
              <a:t>FM</a:t>
            </a:r>
            <a:r>
              <a:rPr lang="ja-JP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変調幅</a:t>
            </a:r>
            <a:r>
              <a:rPr lang="en-US" altLang="ja-JP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ja-JP" dirty="0" err="1" smtClean="0">
                <a:latin typeface="Symbol" panose="05050102010706020507" pitchFamily="18" charset="2"/>
              </a:rPr>
              <a:t>n</a:t>
            </a:r>
            <a:r>
              <a:rPr lang="en-US" altLang="ja-JP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ja-JP" alt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400" dirty="0"/>
              <a:t>~1.14±0.04 </a:t>
            </a:r>
            <a:r>
              <a:rPr lang="en-US" altLang="ja-JP" sz="1400" dirty="0" smtClean="0"/>
              <a:t>GHz</a:t>
            </a:r>
            <a:endParaRPr lang="ja-JP" altLang="en-US" sz="1400" dirty="0"/>
          </a:p>
        </p:txBody>
      </p:sp>
      <p:cxnSp>
        <p:nvCxnSpPr>
          <p:cNvPr id="100" name="直線コネクタ 99"/>
          <p:cNvCxnSpPr/>
          <p:nvPr/>
        </p:nvCxnSpPr>
        <p:spPr>
          <a:xfrm>
            <a:off x="2925644" y="4514669"/>
            <a:ext cx="0" cy="1105484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>
            <a:off x="3595819" y="4494188"/>
            <a:ext cx="0" cy="1125965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矢印コネクタ 104"/>
          <p:cNvCxnSpPr/>
          <p:nvPr/>
        </p:nvCxnSpPr>
        <p:spPr>
          <a:xfrm>
            <a:off x="2925644" y="5609902"/>
            <a:ext cx="670175" cy="0"/>
          </a:xfrm>
          <a:prstGeom prst="straightConnector1">
            <a:avLst/>
          </a:prstGeom>
          <a:ln w="57150">
            <a:solidFill>
              <a:schemeClr val="accent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テキスト ボックス 106"/>
          <p:cNvSpPr txBox="1"/>
          <p:nvPr/>
        </p:nvSpPr>
        <p:spPr>
          <a:xfrm>
            <a:off x="2521087" y="5623003"/>
            <a:ext cx="2913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Symbol" panose="05050102010706020507" pitchFamily="18" charset="2"/>
              </a:rPr>
              <a:t>1/</a:t>
            </a:r>
            <a:r>
              <a:rPr lang="en-US" altLang="ja-JP" sz="1400" dirty="0" err="1" smtClean="0">
                <a:latin typeface="Symbol" panose="05050102010706020507" pitchFamily="18" charset="2"/>
              </a:rPr>
              <a:t>n</a:t>
            </a:r>
            <a:r>
              <a:rPr lang="en-US" altLang="ja-JP" sz="1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en-US" altLang="ja-JP" sz="1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0.2 </a:t>
            </a:r>
            <a:r>
              <a:rPr lang="en-US" altLang="ja-JP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msec</a:t>
            </a:r>
            <a:r>
              <a:rPr lang="en-US" altLang="ja-JP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altLang="ja-JP" sz="1200" dirty="0" smtClean="0">
                <a:latin typeface="+mj-lt"/>
                <a:cs typeface="Times New Roman" panose="02020603050405020304" pitchFamily="18" charset="0"/>
              </a:rPr>
              <a:t>FM</a:t>
            </a:r>
            <a:r>
              <a:rPr lang="ja-JP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変調周波数</a:t>
            </a:r>
            <a:r>
              <a:rPr lang="en-US" altLang="ja-JP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ja-JP" sz="1400" dirty="0" err="1" smtClean="0">
                <a:latin typeface="Symbol" panose="05050102010706020507" pitchFamily="18" charset="2"/>
              </a:rPr>
              <a:t>n</a:t>
            </a:r>
            <a:r>
              <a:rPr lang="en-US" altLang="ja-JP" sz="1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en-US" altLang="ja-JP" sz="1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5 kHz</a:t>
            </a:r>
            <a:endParaRPr kumimoji="1" lang="ja-JP" altLang="en-US" sz="14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100506" y="5505020"/>
            <a:ext cx="11313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時間</a:t>
            </a:r>
            <a:endParaRPr kumimoji="1" lang="ja-JP" altLang="en-US" sz="1600" dirty="0"/>
          </a:p>
        </p:txBody>
      </p:sp>
      <p:sp>
        <p:nvSpPr>
          <p:cNvPr id="83" name="正方形/長方形 82"/>
          <p:cNvSpPr/>
          <p:nvPr/>
        </p:nvSpPr>
        <p:spPr>
          <a:xfrm>
            <a:off x="1857396" y="5308548"/>
            <a:ext cx="360967" cy="617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8" name="直線コネクタ 77"/>
          <p:cNvCxnSpPr/>
          <p:nvPr/>
        </p:nvCxnSpPr>
        <p:spPr>
          <a:xfrm>
            <a:off x="1846957" y="5308548"/>
            <a:ext cx="371406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>
            <a:off x="1846957" y="5370327"/>
            <a:ext cx="371406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テキスト ボックス 83"/>
          <p:cNvSpPr txBox="1"/>
          <p:nvPr/>
        </p:nvSpPr>
        <p:spPr>
          <a:xfrm>
            <a:off x="811370" y="4586314"/>
            <a:ext cx="11204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中心周波数</a:t>
            </a:r>
            <a:endParaRPr kumimoji="1" lang="en-US" altLang="ja-JP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ja-JP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~377 THz</a:t>
            </a:r>
            <a:endParaRPr kumimoji="1" lang="ja-JP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611" t="21250" r="36019" b="23333"/>
          <a:stretch/>
        </p:blipFill>
        <p:spPr>
          <a:xfrm>
            <a:off x="6208713" y="603342"/>
            <a:ext cx="1231686" cy="1127162"/>
          </a:xfrm>
          <a:prstGeom prst="rect">
            <a:avLst/>
          </a:prstGeom>
        </p:spPr>
      </p:pic>
      <p:grpSp>
        <p:nvGrpSpPr>
          <p:cNvPr id="63" name="グループ化 62"/>
          <p:cNvGrpSpPr/>
          <p:nvPr/>
        </p:nvGrpSpPr>
        <p:grpSpPr>
          <a:xfrm>
            <a:off x="6197044" y="4057701"/>
            <a:ext cx="3028199" cy="2203083"/>
            <a:chOff x="4644668" y="1771960"/>
            <a:chExt cx="5829508" cy="4241099"/>
          </a:xfrm>
        </p:grpSpPr>
        <p:sp>
          <p:nvSpPr>
            <p:cNvPr id="95" name="テキスト ボックス 94"/>
            <p:cNvSpPr txBox="1"/>
            <p:nvPr/>
          </p:nvSpPr>
          <p:spPr>
            <a:xfrm>
              <a:off x="5126210" y="1771960"/>
              <a:ext cx="4667473" cy="592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baseline="30000" dirty="0" smtClean="0">
                  <a:solidFill>
                    <a:schemeClr val="accent1">
                      <a:lumMod val="50000"/>
                    </a:schemeClr>
                  </a:solidFill>
                </a:rPr>
                <a:t>85</a:t>
              </a:r>
              <a:r>
                <a:rPr kumimoji="1" lang="en-US" altLang="ja-JP" sz="1400" b="1" dirty="0" smtClean="0">
                  <a:solidFill>
                    <a:schemeClr val="accent1">
                      <a:lumMod val="50000"/>
                    </a:schemeClr>
                  </a:solidFill>
                </a:rPr>
                <a:t>Rb</a:t>
              </a:r>
              <a:r>
                <a:rPr kumimoji="1" lang="ja-JP" altLang="en-US" sz="1400" b="1" dirty="0" smtClean="0">
                  <a:solidFill>
                    <a:schemeClr val="accent1">
                      <a:lumMod val="50000"/>
                    </a:schemeClr>
                  </a:solidFill>
                </a:rPr>
                <a:t>原子のエネルギー準位</a:t>
              </a:r>
              <a:endParaRPr kumimoji="1" lang="ja-JP" altLang="en-US" sz="1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grpSp>
          <p:nvGrpSpPr>
            <p:cNvPr id="96" name="グループ化 95"/>
            <p:cNvGrpSpPr/>
            <p:nvPr/>
          </p:nvGrpSpPr>
          <p:grpSpPr>
            <a:xfrm>
              <a:off x="4644668" y="2330630"/>
              <a:ext cx="5469724" cy="3682429"/>
              <a:chOff x="109214" y="2469620"/>
              <a:chExt cx="8011411" cy="3682429"/>
            </a:xfrm>
          </p:grpSpPr>
          <p:cxnSp>
            <p:nvCxnSpPr>
              <p:cNvPr id="102" name="直線コネクタ 101"/>
              <p:cNvCxnSpPr/>
              <p:nvPr/>
            </p:nvCxnSpPr>
            <p:spPr>
              <a:xfrm>
                <a:off x="1655064" y="5559552"/>
                <a:ext cx="152704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直線コネクタ 102"/>
              <p:cNvCxnSpPr/>
              <p:nvPr/>
            </p:nvCxnSpPr>
            <p:spPr>
              <a:xfrm>
                <a:off x="1622298" y="2932176"/>
                <a:ext cx="152704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テキスト ボックス 105"/>
              <p:cNvSpPr txBox="1"/>
              <p:nvPr/>
            </p:nvSpPr>
            <p:spPr>
              <a:xfrm>
                <a:off x="161916" y="5212744"/>
                <a:ext cx="4320989" cy="592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/>
                  <a:t>5</a:t>
                </a:r>
                <a:r>
                  <a:rPr kumimoji="1" lang="en-US" altLang="ja-JP" sz="1400" baseline="30000" dirty="0" smtClean="0"/>
                  <a:t>2</a:t>
                </a:r>
                <a:r>
                  <a:rPr kumimoji="1" lang="en-US" altLang="ja-JP" sz="1400" dirty="0" smtClean="0"/>
                  <a:t>S</a:t>
                </a:r>
                <a:r>
                  <a:rPr kumimoji="1" lang="en-US" altLang="ja-JP" sz="1400" baseline="-25000" dirty="0" smtClean="0"/>
                  <a:t>1/2</a:t>
                </a:r>
                <a:endParaRPr kumimoji="1" lang="ja-JP" altLang="en-US" sz="1400" baseline="-25000" dirty="0"/>
              </a:p>
            </p:txBody>
          </p:sp>
          <p:sp>
            <p:nvSpPr>
              <p:cNvPr id="108" name="テキスト ボックス 107"/>
              <p:cNvSpPr txBox="1"/>
              <p:nvPr/>
            </p:nvSpPr>
            <p:spPr>
              <a:xfrm>
                <a:off x="109214" y="2594711"/>
                <a:ext cx="3913412" cy="592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/>
                  <a:t>5</a:t>
                </a:r>
                <a:r>
                  <a:rPr kumimoji="1" lang="en-US" altLang="ja-JP" sz="1400" baseline="30000" dirty="0" smtClean="0"/>
                  <a:t>2</a:t>
                </a:r>
                <a:r>
                  <a:rPr kumimoji="1" lang="en-US" altLang="ja-JP" sz="1400" dirty="0" smtClean="0"/>
                  <a:t>P</a:t>
                </a:r>
                <a:r>
                  <a:rPr kumimoji="1" lang="en-US" altLang="ja-JP" sz="1400" baseline="-25000" dirty="0" smtClean="0"/>
                  <a:t>1/2</a:t>
                </a:r>
                <a:endParaRPr kumimoji="1" lang="ja-JP" altLang="en-US" sz="1400" baseline="-25000" dirty="0"/>
              </a:p>
            </p:txBody>
          </p:sp>
          <p:cxnSp>
            <p:nvCxnSpPr>
              <p:cNvPr id="110" name="直線コネクタ 109"/>
              <p:cNvCxnSpPr/>
              <p:nvPr/>
            </p:nvCxnSpPr>
            <p:spPr>
              <a:xfrm>
                <a:off x="3808477" y="2654285"/>
                <a:ext cx="152704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直線コネクタ 110"/>
              <p:cNvCxnSpPr/>
              <p:nvPr/>
            </p:nvCxnSpPr>
            <p:spPr>
              <a:xfrm>
                <a:off x="3821176" y="3087625"/>
                <a:ext cx="152704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直線コネクタ 111"/>
              <p:cNvCxnSpPr/>
              <p:nvPr/>
            </p:nvCxnSpPr>
            <p:spPr>
              <a:xfrm>
                <a:off x="3821176" y="4913376"/>
                <a:ext cx="152704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直線コネクタ 112"/>
              <p:cNvCxnSpPr/>
              <p:nvPr/>
            </p:nvCxnSpPr>
            <p:spPr>
              <a:xfrm>
                <a:off x="3821176" y="6138672"/>
                <a:ext cx="1527048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直線コネクタ 113"/>
              <p:cNvCxnSpPr/>
              <p:nvPr/>
            </p:nvCxnSpPr>
            <p:spPr>
              <a:xfrm flipV="1">
                <a:off x="3149346" y="2654285"/>
                <a:ext cx="671830" cy="277891"/>
              </a:xfrm>
              <a:prstGeom prst="line">
                <a:avLst/>
              </a:prstGeom>
              <a:ln w="38100">
                <a:solidFill>
                  <a:schemeClr val="bg1">
                    <a:lumMod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直線コネクタ 114"/>
              <p:cNvCxnSpPr/>
              <p:nvPr/>
            </p:nvCxnSpPr>
            <p:spPr>
              <a:xfrm>
                <a:off x="3149346" y="2943106"/>
                <a:ext cx="671830" cy="132327"/>
              </a:xfrm>
              <a:prstGeom prst="line">
                <a:avLst/>
              </a:prstGeom>
              <a:ln w="38100">
                <a:solidFill>
                  <a:schemeClr val="bg1">
                    <a:lumMod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コネクタ 115"/>
              <p:cNvCxnSpPr/>
              <p:nvPr/>
            </p:nvCxnSpPr>
            <p:spPr>
              <a:xfrm flipV="1">
                <a:off x="3182112" y="4913376"/>
                <a:ext cx="639064" cy="646177"/>
              </a:xfrm>
              <a:prstGeom prst="line">
                <a:avLst/>
              </a:prstGeom>
              <a:ln w="38100">
                <a:solidFill>
                  <a:schemeClr val="bg1">
                    <a:lumMod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直線コネクタ 116"/>
              <p:cNvCxnSpPr/>
              <p:nvPr/>
            </p:nvCxnSpPr>
            <p:spPr>
              <a:xfrm>
                <a:off x="3182112" y="5559553"/>
                <a:ext cx="626365" cy="579119"/>
              </a:xfrm>
              <a:prstGeom prst="line">
                <a:avLst/>
              </a:prstGeom>
              <a:ln w="38100">
                <a:solidFill>
                  <a:schemeClr val="bg1">
                    <a:lumMod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8" name="テキスト ボックス 117"/>
              <p:cNvSpPr txBox="1"/>
              <p:nvPr/>
            </p:nvSpPr>
            <p:spPr>
              <a:xfrm>
                <a:off x="5440680" y="2469620"/>
                <a:ext cx="2679945" cy="592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/>
                  <a:t>F=3</a:t>
                </a:r>
                <a:endParaRPr kumimoji="1" lang="ja-JP" altLang="en-US" sz="1400" dirty="0"/>
              </a:p>
            </p:txBody>
          </p:sp>
          <p:sp>
            <p:nvSpPr>
              <p:cNvPr id="119" name="テキスト ボックス 118"/>
              <p:cNvSpPr txBox="1"/>
              <p:nvPr/>
            </p:nvSpPr>
            <p:spPr>
              <a:xfrm>
                <a:off x="5440685" y="2907796"/>
                <a:ext cx="2210201" cy="592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/>
                  <a:t>F=2</a:t>
                </a:r>
                <a:endParaRPr kumimoji="1" lang="ja-JP" altLang="en-US" sz="1400" dirty="0"/>
              </a:p>
            </p:txBody>
          </p:sp>
          <p:sp>
            <p:nvSpPr>
              <p:cNvPr id="120" name="テキスト ボックス 119"/>
              <p:cNvSpPr txBox="1"/>
              <p:nvPr/>
            </p:nvSpPr>
            <p:spPr>
              <a:xfrm>
                <a:off x="5326471" y="4652000"/>
                <a:ext cx="1425807" cy="592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/>
                  <a:t>F=3</a:t>
                </a:r>
                <a:endParaRPr kumimoji="1" lang="ja-JP" altLang="en-US" sz="1400" dirty="0"/>
              </a:p>
            </p:txBody>
          </p:sp>
          <p:sp>
            <p:nvSpPr>
              <p:cNvPr id="121" name="テキスト ボックス 120"/>
              <p:cNvSpPr txBox="1"/>
              <p:nvPr/>
            </p:nvSpPr>
            <p:spPr>
              <a:xfrm>
                <a:off x="5348224" y="5559555"/>
                <a:ext cx="1866774" cy="592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/>
                  <a:t>F=2</a:t>
                </a:r>
                <a:endParaRPr kumimoji="1" lang="ja-JP" altLang="en-US" sz="1400" dirty="0"/>
              </a:p>
            </p:txBody>
          </p:sp>
        </p:grpSp>
        <p:cxnSp>
          <p:nvCxnSpPr>
            <p:cNvPr id="124" name="直線矢印コネクタ 123"/>
            <p:cNvCxnSpPr/>
            <p:nvPr/>
          </p:nvCxnSpPr>
          <p:spPr>
            <a:xfrm flipV="1">
              <a:off x="7729613" y="2699961"/>
              <a:ext cx="0" cy="2074426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テキスト ボックス 125"/>
            <p:cNvSpPr txBox="1"/>
            <p:nvPr/>
          </p:nvSpPr>
          <p:spPr>
            <a:xfrm>
              <a:off x="7838424" y="3369208"/>
              <a:ext cx="2635752" cy="10072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/>
                <a:t>~ 377.106 THz</a:t>
              </a:r>
            </a:p>
            <a:p>
              <a:r>
                <a:rPr lang="en-US" altLang="ja-JP" sz="1400" dirty="0" smtClean="0"/>
                <a:t>~ 794.982 nm</a:t>
              </a:r>
              <a:endParaRPr kumimoji="1" lang="ja-JP" altLang="en-US" sz="1400" dirty="0"/>
            </a:p>
          </p:txBody>
        </p:sp>
      </p:grpSp>
      <p:sp>
        <p:nvSpPr>
          <p:cNvPr id="64" name="テキスト ボックス 63"/>
          <p:cNvSpPr txBox="1"/>
          <p:nvPr/>
        </p:nvSpPr>
        <p:spPr>
          <a:xfrm>
            <a:off x="6186703" y="4257381"/>
            <a:ext cx="7882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/>
              <a:t>D1</a:t>
            </a:r>
            <a:r>
              <a:rPr kumimoji="1" lang="ja-JP" altLang="en-US" sz="1100" dirty="0" smtClean="0"/>
              <a:t>線</a:t>
            </a:r>
            <a:endParaRPr kumimoji="1" lang="ja-JP" altLang="en-US" sz="11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342221" y="2452005"/>
            <a:ext cx="519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1" lang="en-US" altLang="ja-JP" i="1" baseline="-25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kumimoji="1" lang="ja-JP" altLang="en-US" i="1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グループ化 14"/>
          <p:cNvGrpSpPr/>
          <p:nvPr/>
        </p:nvGrpSpPr>
        <p:grpSpPr>
          <a:xfrm>
            <a:off x="3933713" y="2073346"/>
            <a:ext cx="1110936" cy="806596"/>
            <a:chOff x="5322685" y="2020720"/>
            <a:chExt cx="985259" cy="714517"/>
          </a:xfrm>
        </p:grpSpPr>
        <p:sp>
          <p:nvSpPr>
            <p:cNvPr id="57" name="円/楕円 56"/>
            <p:cNvSpPr/>
            <p:nvPr/>
          </p:nvSpPr>
          <p:spPr>
            <a:xfrm>
              <a:off x="6129110" y="2030963"/>
              <a:ext cx="109436" cy="70427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7200">
                <a:solidFill>
                  <a:prstClr val="white"/>
                </a:solidFill>
              </a:endParaRPr>
            </a:p>
          </p:txBody>
        </p:sp>
        <p:sp>
          <p:nvSpPr>
            <p:cNvPr id="58" name="フローチャート: 直接アクセス記憶 10"/>
            <p:cNvSpPr/>
            <p:nvPr/>
          </p:nvSpPr>
          <p:spPr>
            <a:xfrm rot="10800000">
              <a:off x="5693736" y="2196913"/>
              <a:ext cx="370128" cy="289215"/>
            </a:xfrm>
            <a:prstGeom prst="flowChartMagneticDrum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7200">
                <a:solidFill>
                  <a:prstClr val="white"/>
                </a:solidFill>
              </a:endParaRPr>
            </a:p>
          </p:txBody>
        </p:sp>
        <p:sp>
          <p:nvSpPr>
            <p:cNvPr id="59" name="円/楕円 58"/>
            <p:cNvSpPr/>
            <p:nvPr/>
          </p:nvSpPr>
          <p:spPr>
            <a:xfrm>
              <a:off x="5392257" y="2020720"/>
              <a:ext cx="109436" cy="70427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7200">
                <a:solidFill>
                  <a:prstClr val="white"/>
                </a:solidFill>
              </a:endParaRPr>
            </a:p>
          </p:txBody>
        </p:sp>
        <p:cxnSp>
          <p:nvCxnSpPr>
            <p:cNvPr id="60" name="直線コネクタ 59"/>
            <p:cNvCxnSpPr/>
            <p:nvPr/>
          </p:nvCxnSpPr>
          <p:spPr>
            <a:xfrm>
              <a:off x="5322685" y="2087832"/>
              <a:ext cx="96599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>
              <a:off x="5341947" y="2678526"/>
              <a:ext cx="96599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" name="テキスト ボックス 122"/>
          <p:cNvSpPr txBox="1"/>
          <p:nvPr/>
        </p:nvSpPr>
        <p:spPr>
          <a:xfrm>
            <a:off x="0" y="5280337"/>
            <a:ext cx="19189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400" baseline="30000" dirty="0" smtClean="0"/>
              <a:t>85</a:t>
            </a:r>
            <a:r>
              <a:rPr lang="en-US" altLang="ja-JP" sz="1400" dirty="0" smtClean="0"/>
              <a:t>RbD1</a:t>
            </a:r>
            <a:r>
              <a:rPr lang="ja-JP" altLang="en-US" sz="1400" dirty="0" smtClean="0"/>
              <a:t>線</a:t>
            </a:r>
            <a:endParaRPr lang="en-US" altLang="ja-JP" sz="1400" dirty="0" smtClean="0"/>
          </a:p>
          <a:p>
            <a:pPr algn="r"/>
            <a:r>
              <a:rPr lang="en-US" altLang="ja-JP" sz="1400" dirty="0" smtClean="0"/>
              <a:t>F=3</a:t>
            </a:r>
            <a:r>
              <a:rPr lang="ja-JP" altLang="en-US" sz="1400" dirty="0" smtClean="0"/>
              <a:t>→</a:t>
            </a:r>
            <a:r>
              <a:rPr lang="en-US" altLang="ja-JP" sz="1400" dirty="0" smtClean="0"/>
              <a:t>2</a:t>
            </a:r>
            <a:r>
              <a:rPr lang="ja-JP" altLang="en-US" sz="1400" dirty="0" smtClean="0"/>
              <a:t>と</a:t>
            </a:r>
            <a:r>
              <a:rPr lang="en-US" altLang="ja-JP" sz="1400" dirty="0" smtClean="0"/>
              <a:t>3</a:t>
            </a:r>
            <a:r>
              <a:rPr lang="ja-JP" altLang="en-US" sz="1400" dirty="0" smtClean="0"/>
              <a:t>の平均から</a:t>
            </a:r>
            <a:endParaRPr lang="en-US" altLang="ja-JP" sz="1400" dirty="0" smtClean="0"/>
          </a:p>
          <a:p>
            <a:pPr algn="r"/>
            <a:r>
              <a:rPr lang="en-US" altLang="ja-JP" sz="1400" dirty="0" smtClean="0"/>
              <a:t>-0.63±0.02 GHz</a:t>
            </a:r>
            <a:r>
              <a:rPr lang="ja-JP" alt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離調</a:t>
            </a:r>
            <a:endParaRPr lang="en-US" altLang="ja-JP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220063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首都大セミナー_内山">
  <a:themeElements>
    <a:clrScheme name="ユーザー定義 1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66B1CE"/>
      </a:accent1>
      <a:accent2>
        <a:srgbClr val="40619D"/>
      </a:accent2>
      <a:accent3>
        <a:srgbClr val="1F1864"/>
      </a:accent3>
      <a:accent4>
        <a:srgbClr val="903163"/>
      </a:accent4>
      <a:accent5>
        <a:srgbClr val="983267"/>
      </a:accent5>
      <a:accent6>
        <a:srgbClr val="D0009A"/>
      </a:accent6>
      <a:hlink>
        <a:srgbClr val="828282"/>
      </a:hlink>
      <a:folHlink>
        <a:srgbClr val="A5A5A5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首都大セミナー_内山</Template>
  <TotalTime>7532</TotalTime>
  <Words>1248</Words>
  <Application>Microsoft Office PowerPoint</Application>
  <PresentationFormat>画面に合わせる (4:3)</PresentationFormat>
  <Paragraphs>290</Paragraphs>
  <Slides>14</Slides>
  <Notes>13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6" baseType="lpstr">
      <vt:lpstr>首都大セミナー_内山</vt:lpstr>
      <vt:lpstr>数式</vt:lpstr>
      <vt:lpstr>冷却フランシウム原子を用いた 電子の永久電気双極子能率探索のための ルビジウム磁力計の研究</vt:lpstr>
      <vt:lpstr>冷却フランシウム原子を用いた 電子の永久電気双極子能率探索のための ルビジウム磁力計の研究</vt:lpstr>
      <vt:lpstr>電子の永久電気双極子能率</vt:lpstr>
      <vt:lpstr>冷却フランシウム原子による 電子EDM探索</vt:lpstr>
      <vt:lpstr>冷却フランシウム原子による 電子EDM探索</vt:lpstr>
      <vt:lpstr>本研究の目的</vt:lpstr>
      <vt:lpstr>非線形磁気光学回転効果(NMOR)とは</vt:lpstr>
      <vt:lpstr>周波数変調光を用いたNMOR</vt:lpstr>
      <vt:lpstr>Rb磁力計セットアップ</vt:lpstr>
      <vt:lpstr>磁場の安定性の評価‐結果</vt:lpstr>
      <vt:lpstr>磁場の安定性の評価 ‐磁場変動による影響</vt:lpstr>
      <vt:lpstr>磁場の安定性の評価 -磁場変動以外による影響</vt:lpstr>
      <vt:lpstr>まとめと今後の展望</vt:lpstr>
      <vt:lpstr>Collaboration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内山愛子</dc:creator>
  <cp:lastModifiedBy>aiko</cp:lastModifiedBy>
  <cp:revision>591</cp:revision>
  <cp:lastPrinted>2016-01-28T03:59:49Z</cp:lastPrinted>
  <dcterms:created xsi:type="dcterms:W3CDTF">2015-06-23T04:54:56Z</dcterms:created>
  <dcterms:modified xsi:type="dcterms:W3CDTF">2016-03-02T02:59:57Z</dcterms:modified>
</cp:coreProperties>
</file>