
<file path=[Content_Types].xml><?xml version="1.0" encoding="utf-8"?>
<Types xmlns="http://schemas.openxmlformats.org/package/2006/content-types">
  <Default Extension="pdf" ContentType="application/pdf"/>
  <Default Extension="gif" ContentType="image/gif"/>
  <Override PartName="/ppt/slides/slide14.xml" ContentType="application/vnd.openxmlformats-officedocument.presentationml.slide+xml"/>
  <Default Extension="rels" ContentType="application/vnd.openxmlformats-package.relationships+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tags/tag1.xml" ContentType="application/vnd.openxmlformats-officedocument.presentationml.tags+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theme/theme3.xml" ContentType="application/vnd.openxmlformats-officedocument.theme+xml"/>
  <Override PartName="/ppt/slides/slide57.xml" ContentType="application/vnd.openxmlformats-officedocument.presentationml.slide+xml"/>
  <Override PartName="/ppt/slides/slide24.xml" ContentType="application/vnd.openxmlformats-officedocument.presentationml.slide+xml"/>
  <Default Extension="MOV" ContentType="video/unknown"/>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s/slide56.xml" ContentType="application/vnd.openxmlformats-officedocument.presentationml.slid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Default Extension="tiff" ContentType="image/tiff"/>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48" r:id="rId1"/>
  </p:sldMasterIdLst>
  <p:notesMasterIdLst>
    <p:notesMasterId r:id="rId61"/>
  </p:notesMasterIdLst>
  <p:handoutMasterIdLst>
    <p:handoutMasterId r:id="rId62"/>
  </p:handoutMasterIdLst>
  <p:sldIdLst>
    <p:sldId id="256" r:id="rId2"/>
    <p:sldId id="317" r:id="rId3"/>
    <p:sldId id="257" r:id="rId4"/>
    <p:sldId id="338" r:id="rId5"/>
    <p:sldId id="343" r:id="rId6"/>
    <p:sldId id="258" r:id="rId7"/>
    <p:sldId id="342" r:id="rId8"/>
    <p:sldId id="316" r:id="rId9"/>
    <p:sldId id="344" r:id="rId10"/>
    <p:sldId id="314" r:id="rId11"/>
    <p:sldId id="315" r:id="rId12"/>
    <p:sldId id="304" r:id="rId13"/>
    <p:sldId id="305" r:id="rId14"/>
    <p:sldId id="306" r:id="rId15"/>
    <p:sldId id="307" r:id="rId16"/>
    <p:sldId id="309" r:id="rId17"/>
    <p:sldId id="310" r:id="rId18"/>
    <p:sldId id="311" r:id="rId19"/>
    <p:sldId id="295" r:id="rId20"/>
    <p:sldId id="296" r:id="rId21"/>
    <p:sldId id="319" r:id="rId22"/>
    <p:sldId id="297" r:id="rId23"/>
    <p:sldId id="345" r:id="rId24"/>
    <p:sldId id="298" r:id="rId25"/>
    <p:sldId id="302" r:id="rId26"/>
    <p:sldId id="294" r:id="rId27"/>
    <p:sldId id="281" r:id="rId28"/>
    <p:sldId id="282" r:id="rId29"/>
    <p:sldId id="283" r:id="rId30"/>
    <p:sldId id="291" r:id="rId31"/>
    <p:sldId id="285" r:id="rId32"/>
    <p:sldId id="287" r:id="rId33"/>
    <p:sldId id="264" r:id="rId34"/>
    <p:sldId id="271" r:id="rId35"/>
    <p:sldId id="272" r:id="rId36"/>
    <p:sldId id="274" r:id="rId37"/>
    <p:sldId id="276" r:id="rId38"/>
    <p:sldId id="277" r:id="rId39"/>
    <p:sldId id="278" r:id="rId40"/>
    <p:sldId id="280" r:id="rId41"/>
    <p:sldId id="269" r:id="rId42"/>
    <p:sldId id="266" r:id="rId43"/>
    <p:sldId id="339" r:id="rId44"/>
    <p:sldId id="340" r:id="rId45"/>
    <p:sldId id="332" r:id="rId46"/>
    <p:sldId id="333" r:id="rId47"/>
    <p:sldId id="334" r:id="rId48"/>
    <p:sldId id="335" r:id="rId49"/>
    <p:sldId id="336" r:id="rId50"/>
    <p:sldId id="337" r:id="rId51"/>
    <p:sldId id="318" r:id="rId52"/>
    <p:sldId id="324" r:id="rId53"/>
    <p:sldId id="325" r:id="rId54"/>
    <p:sldId id="326" r:id="rId55"/>
    <p:sldId id="327" r:id="rId56"/>
    <p:sldId id="328" r:id="rId57"/>
    <p:sldId id="329" r:id="rId58"/>
    <p:sldId id="330" r:id="rId59"/>
    <p:sldId id="331" r:id="rId60"/>
  </p:sldIdLst>
  <p:sldSz cx="10688638" cy="7562850"/>
  <p:notesSz cx="6858000" cy="9144000"/>
  <p:defaultTextStyle>
    <a:defPPr>
      <a:defRPr lang="ja-JP"/>
    </a:defPPr>
    <a:lvl1pPr marL="0" algn="l" defTabSz="523409" rtl="0" eaLnBrk="1" latinLnBrk="0" hangingPunct="1">
      <a:defRPr kumimoji="1" sz="2100" kern="1200">
        <a:solidFill>
          <a:schemeClr val="tx1"/>
        </a:solidFill>
        <a:latin typeface="+mn-lt"/>
        <a:ea typeface="+mn-ea"/>
        <a:cs typeface="+mn-cs"/>
      </a:defRPr>
    </a:lvl1pPr>
    <a:lvl2pPr marL="523409" algn="l" defTabSz="523409" rtl="0" eaLnBrk="1" latinLnBrk="0" hangingPunct="1">
      <a:defRPr kumimoji="1" sz="2100" kern="1200">
        <a:solidFill>
          <a:schemeClr val="tx1"/>
        </a:solidFill>
        <a:latin typeface="+mn-lt"/>
        <a:ea typeface="+mn-ea"/>
        <a:cs typeface="+mn-cs"/>
      </a:defRPr>
    </a:lvl2pPr>
    <a:lvl3pPr marL="1046822" algn="l" defTabSz="523409" rtl="0" eaLnBrk="1" latinLnBrk="0" hangingPunct="1">
      <a:defRPr kumimoji="1" sz="2100" kern="1200">
        <a:solidFill>
          <a:schemeClr val="tx1"/>
        </a:solidFill>
        <a:latin typeface="+mn-lt"/>
        <a:ea typeface="+mn-ea"/>
        <a:cs typeface="+mn-cs"/>
      </a:defRPr>
    </a:lvl3pPr>
    <a:lvl4pPr marL="1570231" algn="l" defTabSz="523409" rtl="0" eaLnBrk="1" latinLnBrk="0" hangingPunct="1">
      <a:defRPr kumimoji="1" sz="2100" kern="1200">
        <a:solidFill>
          <a:schemeClr val="tx1"/>
        </a:solidFill>
        <a:latin typeface="+mn-lt"/>
        <a:ea typeface="+mn-ea"/>
        <a:cs typeface="+mn-cs"/>
      </a:defRPr>
    </a:lvl4pPr>
    <a:lvl5pPr marL="2093642" algn="l" defTabSz="523409" rtl="0" eaLnBrk="1" latinLnBrk="0" hangingPunct="1">
      <a:defRPr kumimoji="1" sz="2100" kern="1200">
        <a:solidFill>
          <a:schemeClr val="tx1"/>
        </a:solidFill>
        <a:latin typeface="+mn-lt"/>
        <a:ea typeface="+mn-ea"/>
        <a:cs typeface="+mn-cs"/>
      </a:defRPr>
    </a:lvl5pPr>
    <a:lvl6pPr marL="2617051" algn="l" defTabSz="523409" rtl="0" eaLnBrk="1" latinLnBrk="0" hangingPunct="1">
      <a:defRPr kumimoji="1" sz="2100" kern="1200">
        <a:solidFill>
          <a:schemeClr val="tx1"/>
        </a:solidFill>
        <a:latin typeface="+mn-lt"/>
        <a:ea typeface="+mn-ea"/>
        <a:cs typeface="+mn-cs"/>
      </a:defRPr>
    </a:lvl6pPr>
    <a:lvl7pPr marL="3140464" algn="l" defTabSz="523409" rtl="0" eaLnBrk="1" latinLnBrk="0" hangingPunct="1">
      <a:defRPr kumimoji="1" sz="2100" kern="1200">
        <a:solidFill>
          <a:schemeClr val="tx1"/>
        </a:solidFill>
        <a:latin typeface="+mn-lt"/>
        <a:ea typeface="+mn-ea"/>
        <a:cs typeface="+mn-cs"/>
      </a:defRPr>
    </a:lvl7pPr>
    <a:lvl8pPr marL="3663873" algn="l" defTabSz="523409" rtl="0" eaLnBrk="1" latinLnBrk="0" hangingPunct="1">
      <a:defRPr kumimoji="1" sz="2100" kern="1200">
        <a:solidFill>
          <a:schemeClr val="tx1"/>
        </a:solidFill>
        <a:latin typeface="+mn-lt"/>
        <a:ea typeface="+mn-ea"/>
        <a:cs typeface="+mn-cs"/>
      </a:defRPr>
    </a:lvl8pPr>
    <a:lvl9pPr marL="4187284" algn="l" defTabSz="523409" rtl="0" eaLnBrk="1" latinLnBrk="0" hangingPunct="1">
      <a:defRPr kumimoji="1" sz="2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00FFFF"/>
  </p:clrMru>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7039" autoAdjust="0"/>
  </p:normalViewPr>
  <p:slideViewPr>
    <p:cSldViewPr snapToGrid="0" snapToObjects="1">
      <p:cViewPr varScale="1">
        <p:scale>
          <a:sx n="112" d="100"/>
          <a:sy n="112" d="100"/>
        </p:scale>
        <p:origin x="-224" y="-120"/>
      </p:cViewPr>
      <p:guideLst>
        <p:guide orient="horz" pos="2383"/>
        <p:guide pos="3366"/>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AD9970-3304-E242-A852-DFA31B71D21B}" type="datetimeFigureOut">
              <a:rPr lang="ja-JP" altLang="en-US" smtClean="0"/>
              <a:pPr/>
              <a:t>15.2.11</a:t>
            </a:fld>
            <a:endParaRPr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F2C973B-4142-394B-B216-953805B58EC7}"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57A15B-2459-0A4C-AA40-F78445F09122}" type="datetimeFigureOut">
              <a:rPr lang="ja-JP" altLang="en-US" smtClean="0"/>
              <a:pPr/>
              <a:t>15.2.11</a:t>
            </a:fld>
            <a:endParaRPr lang="ja-JP" altLang="en-US"/>
          </a:p>
        </p:txBody>
      </p:sp>
      <p:sp>
        <p:nvSpPr>
          <p:cNvPr id="4" name="スライド イメージ プレースホルダ 3"/>
          <p:cNvSpPr>
            <a:spLocks noGrp="1" noRot="1" noChangeAspect="1"/>
          </p:cNvSpPr>
          <p:nvPr>
            <p:ph type="sldImg" idx="2"/>
          </p:nvPr>
        </p:nvSpPr>
        <p:spPr>
          <a:xfrm>
            <a:off x="1008063" y="685800"/>
            <a:ext cx="4843462"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56D94C-968B-8343-8936-2C9BEE8FE4FB}"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hf hdr="0" ftr="0" dt="0"/>
  <p:notesStyle>
    <a:lvl1pPr marL="0" algn="l" defTabSz="523409" rtl="0" eaLnBrk="1" latinLnBrk="0" hangingPunct="1">
      <a:defRPr kumimoji="1" sz="1400" kern="1200">
        <a:solidFill>
          <a:schemeClr val="tx1"/>
        </a:solidFill>
        <a:latin typeface="+mn-lt"/>
        <a:ea typeface="+mn-ea"/>
        <a:cs typeface="+mn-cs"/>
      </a:defRPr>
    </a:lvl1pPr>
    <a:lvl2pPr marL="523409" algn="l" defTabSz="523409" rtl="0" eaLnBrk="1" latinLnBrk="0" hangingPunct="1">
      <a:defRPr kumimoji="1" sz="1400" kern="1200">
        <a:solidFill>
          <a:schemeClr val="tx1"/>
        </a:solidFill>
        <a:latin typeface="+mn-lt"/>
        <a:ea typeface="+mn-ea"/>
        <a:cs typeface="+mn-cs"/>
      </a:defRPr>
    </a:lvl2pPr>
    <a:lvl3pPr marL="1046822" algn="l" defTabSz="523409" rtl="0" eaLnBrk="1" latinLnBrk="0" hangingPunct="1">
      <a:defRPr kumimoji="1" sz="1400" kern="1200">
        <a:solidFill>
          <a:schemeClr val="tx1"/>
        </a:solidFill>
        <a:latin typeface="+mn-lt"/>
        <a:ea typeface="+mn-ea"/>
        <a:cs typeface="+mn-cs"/>
      </a:defRPr>
    </a:lvl3pPr>
    <a:lvl4pPr marL="1570231" algn="l" defTabSz="523409" rtl="0" eaLnBrk="1" latinLnBrk="0" hangingPunct="1">
      <a:defRPr kumimoji="1" sz="1400" kern="1200">
        <a:solidFill>
          <a:schemeClr val="tx1"/>
        </a:solidFill>
        <a:latin typeface="+mn-lt"/>
        <a:ea typeface="+mn-ea"/>
        <a:cs typeface="+mn-cs"/>
      </a:defRPr>
    </a:lvl4pPr>
    <a:lvl5pPr marL="2093642" algn="l" defTabSz="523409" rtl="0" eaLnBrk="1" latinLnBrk="0" hangingPunct="1">
      <a:defRPr kumimoji="1" sz="1400" kern="1200">
        <a:solidFill>
          <a:schemeClr val="tx1"/>
        </a:solidFill>
        <a:latin typeface="+mn-lt"/>
        <a:ea typeface="+mn-ea"/>
        <a:cs typeface="+mn-cs"/>
      </a:defRPr>
    </a:lvl5pPr>
    <a:lvl6pPr marL="2617051" algn="l" defTabSz="523409" rtl="0" eaLnBrk="1" latinLnBrk="0" hangingPunct="1">
      <a:defRPr kumimoji="1" sz="1400" kern="1200">
        <a:solidFill>
          <a:schemeClr val="tx1"/>
        </a:solidFill>
        <a:latin typeface="+mn-lt"/>
        <a:ea typeface="+mn-ea"/>
        <a:cs typeface="+mn-cs"/>
      </a:defRPr>
    </a:lvl6pPr>
    <a:lvl7pPr marL="3140464" algn="l" defTabSz="523409" rtl="0" eaLnBrk="1" latinLnBrk="0" hangingPunct="1">
      <a:defRPr kumimoji="1" sz="1400" kern="1200">
        <a:solidFill>
          <a:schemeClr val="tx1"/>
        </a:solidFill>
        <a:latin typeface="+mn-lt"/>
        <a:ea typeface="+mn-ea"/>
        <a:cs typeface="+mn-cs"/>
      </a:defRPr>
    </a:lvl7pPr>
    <a:lvl8pPr marL="3663873" algn="l" defTabSz="523409" rtl="0" eaLnBrk="1" latinLnBrk="0" hangingPunct="1">
      <a:defRPr kumimoji="1" sz="1400" kern="1200">
        <a:solidFill>
          <a:schemeClr val="tx1"/>
        </a:solidFill>
        <a:latin typeface="+mn-lt"/>
        <a:ea typeface="+mn-ea"/>
        <a:cs typeface="+mn-cs"/>
      </a:defRPr>
    </a:lvl8pPr>
    <a:lvl9pPr marL="4187284" algn="l" defTabSz="523409" rtl="0" eaLnBrk="1" latinLnBrk="0" hangingPunct="1">
      <a:defRPr kumimoji="1"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08063" y="685800"/>
            <a:ext cx="4843462" cy="3429000"/>
          </a:xfrm>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A656D94C-968B-8343-8936-2C9BEE8FE4FB}" type="slidenum">
              <a:rPr lang="ja-JP" altLang="en-US" smtClean="0"/>
              <a:pPr/>
              <a:t>3</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08063" y="685800"/>
            <a:ext cx="4843462" cy="3429000"/>
          </a:xfrm>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A656D94C-968B-8343-8936-2C9BEE8FE4FB}" type="slidenum">
              <a:rPr lang="ja-JP" altLang="en-US" smtClean="0"/>
              <a:pPr/>
              <a:t>4</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Why</a:t>
            </a:r>
            <a:r>
              <a:rPr kumimoji="1" lang="en-US" altLang="ja-JP" baseline="0" dirty="0" smtClean="0"/>
              <a:t> is the fast scan important?</a:t>
            </a:r>
            <a:endParaRPr kumimoji="1" lang="en-US" altLang="ja-JP" dirty="0" smtClean="0"/>
          </a:p>
          <a:p>
            <a:r>
              <a:rPr kumimoji="1" lang="en-US" altLang="ja-JP" dirty="0" smtClean="0"/>
              <a:t>&lt;CLICK&gt;The reason is the 1/f noise</a:t>
            </a:r>
            <a:r>
              <a:rPr kumimoji="1" lang="en-US" altLang="ja-JP" baseline="0" dirty="0" smtClean="0"/>
              <a:t> effect.</a:t>
            </a:r>
          </a:p>
          <a:p>
            <a:r>
              <a:rPr kumimoji="1" lang="en-US" altLang="ja-JP" baseline="0" dirty="0" smtClean="0"/>
              <a:t>It is a baseline fluctuation of detectors and much much higher than B-modes.</a:t>
            </a:r>
          </a:p>
          <a:p>
            <a:r>
              <a:rPr kumimoji="1" lang="en-US" altLang="ja-JP" baseline="0" dirty="0" smtClean="0"/>
              <a:t>&lt;CLICK&gt;So, to eliminate 1/f effects,</a:t>
            </a:r>
          </a:p>
          <a:p>
            <a:r>
              <a:rPr kumimoji="1" lang="en-US" altLang="ja-JP" baseline="0" dirty="0" smtClean="0"/>
              <a:t>&lt;CLICK&gt;we observe the same signal periodically,</a:t>
            </a:r>
          </a:p>
          <a:p>
            <a:r>
              <a:rPr kumimoji="1" lang="en-US" altLang="ja-JP" baseline="0" dirty="0" smtClean="0"/>
              <a:t>&lt;CLICK&gt;and calibrate the baseline in short period.</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baseline="0" dirty="0" smtClean="0"/>
              <a:t>The most promising way is the scan modulation.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baseline="0" dirty="0" smtClean="0"/>
              <a:t>We modulate the CMB signal by periodic motion of line-of-sight.</a:t>
            </a:r>
          </a:p>
          <a:p>
            <a:r>
              <a:rPr kumimoji="1" lang="en-US" altLang="ja-JP" baseline="0" dirty="0" smtClean="0"/>
              <a:t>This is very popular method for the CMB observation because the robustness for the systematics is the very important!</a:t>
            </a:r>
          </a:p>
          <a:p>
            <a:r>
              <a:rPr kumimoji="1" lang="en-US" altLang="ja-JP" baseline="0" dirty="0" smtClean="0"/>
              <a:t>However, its general disadvantage is that heavy telescope can’t be moved fast.</a:t>
            </a:r>
          </a:p>
          <a:p>
            <a:r>
              <a:rPr kumimoji="1" lang="en-US" altLang="ja-JP" baseline="0" dirty="0" smtClean="0"/>
              <a:t>That’s why the scan range is limited by scan speed.</a:t>
            </a:r>
          </a:p>
          <a:p>
            <a:r>
              <a:rPr kumimoji="1" lang="en-US" altLang="ja-JP" baseline="0" dirty="0" smtClean="0"/>
              <a:t>(CLICK) To get the wider scan range, we need the higher scan speed.</a:t>
            </a:r>
          </a:p>
          <a:p>
            <a:r>
              <a:rPr kumimoji="1" lang="en-US" altLang="ja-JP" baseline="0" dirty="0" smtClean="0"/>
              <a:t>(CLICK) GroundBIRD realizes a high-speed scan with continuous rotation of telescope.</a:t>
            </a:r>
          </a:p>
        </p:txBody>
      </p:sp>
      <p:sp>
        <p:nvSpPr>
          <p:cNvPr id="4" name="スライド番号プレースホルダー 3"/>
          <p:cNvSpPr>
            <a:spLocks noGrp="1"/>
          </p:cNvSpPr>
          <p:nvPr>
            <p:ph type="sldNum" sz="quarter" idx="10"/>
          </p:nvPr>
        </p:nvSpPr>
        <p:spPr/>
        <p:txBody>
          <a:bodyPr/>
          <a:lstStyle/>
          <a:p>
            <a:fld id="{90BB7C3F-E04E-4C4E-BFF0-6C2FFD6257B6}" type="slidenum">
              <a:rPr kumimoji="1" lang="ja-JP" altLang="en-US" smtClean="0"/>
              <a:pPr/>
              <a:t>5</a:t>
            </a:fld>
            <a:endParaRPr kumimoji="1" lang="ja-JP" alt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9732989"/>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08063" y="685800"/>
            <a:ext cx="4843462" cy="3429000"/>
          </a:xfrm>
        </p:spPr>
      </p:sp>
      <p:sp>
        <p:nvSpPr>
          <p:cNvPr id="3" name="ノート プレースホルダ 2"/>
          <p:cNvSpPr>
            <a:spLocks noGrp="1"/>
          </p:cNvSpPr>
          <p:nvPr>
            <p:ph type="body" idx="1"/>
          </p:nvPr>
        </p:nvSpPr>
        <p:spPr/>
        <p:txBody>
          <a:bodyPr>
            <a:normAutofit/>
          </a:bodyPr>
          <a:lstStyle/>
          <a:p>
            <a:endParaRPr lang="ja-JP" altLang="en-US"/>
          </a:p>
        </p:txBody>
      </p:sp>
      <p:sp>
        <p:nvSpPr>
          <p:cNvPr id="4" name="スライド番号プレースホルダ 3"/>
          <p:cNvSpPr>
            <a:spLocks noGrp="1"/>
          </p:cNvSpPr>
          <p:nvPr>
            <p:ph type="sldNum" sz="quarter" idx="10"/>
          </p:nvPr>
        </p:nvSpPr>
        <p:spPr/>
        <p:txBody>
          <a:bodyPr/>
          <a:lstStyle/>
          <a:p>
            <a:fld id="{A656D94C-968B-8343-8936-2C9BEE8FE4FB}" type="slidenum">
              <a:rPr lang="ja-JP" altLang="en-US" smtClean="0"/>
              <a:pPr/>
              <a:t>6</a:t>
            </a:fld>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08063" y="685800"/>
            <a:ext cx="4843462" cy="3429000"/>
          </a:xfrm>
        </p:spPr>
      </p:sp>
      <p:sp>
        <p:nvSpPr>
          <p:cNvPr id="3" name="ノート プレースホルダ 2"/>
          <p:cNvSpPr>
            <a:spLocks noGrp="1"/>
          </p:cNvSpPr>
          <p:nvPr>
            <p:ph type="body" idx="1"/>
          </p:nvPr>
        </p:nvSpPr>
        <p:spPr/>
        <p:txBody>
          <a:bodyPr>
            <a:normAutofit/>
          </a:bodyPr>
          <a:lstStyle/>
          <a:p>
            <a:endParaRPr lang="ja-JP" altLang="en-US"/>
          </a:p>
        </p:txBody>
      </p:sp>
      <p:sp>
        <p:nvSpPr>
          <p:cNvPr id="4" name="スライド番号プレースホルダ 3"/>
          <p:cNvSpPr>
            <a:spLocks noGrp="1"/>
          </p:cNvSpPr>
          <p:nvPr>
            <p:ph type="sldNum" sz="quarter" idx="10"/>
          </p:nvPr>
        </p:nvSpPr>
        <p:spPr/>
        <p:txBody>
          <a:bodyPr/>
          <a:lstStyle/>
          <a:p>
            <a:fld id="{A656D94C-968B-8343-8936-2C9BEE8FE4FB}" type="slidenum">
              <a:rPr lang="ja-JP" altLang="en-US" smtClean="0"/>
              <a:pPr/>
              <a:t>7</a:t>
            </a:fld>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08063" y="685800"/>
            <a:ext cx="4843462" cy="3429000"/>
          </a:xfrm>
        </p:spPr>
      </p:sp>
      <p:sp>
        <p:nvSpPr>
          <p:cNvPr id="3" name="ノート プレースホルダ 2"/>
          <p:cNvSpPr>
            <a:spLocks noGrp="1"/>
          </p:cNvSpPr>
          <p:nvPr>
            <p:ph type="body" idx="1"/>
          </p:nvPr>
        </p:nvSpPr>
        <p:spPr/>
        <p:txBody>
          <a:bodyPr>
            <a:normAutofit/>
          </a:bodyPr>
          <a:lstStyle/>
          <a:p>
            <a:r>
              <a:rPr lang="en-US" altLang="ja-JP" dirty="0" smtClean="0"/>
              <a:t>MKID </a:t>
            </a:r>
            <a:r>
              <a:rPr lang="ja-JP" altLang="en-US" dirty="0" smtClean="0"/>
              <a:t>は左上の図のように</a:t>
            </a:r>
            <a:r>
              <a:rPr lang="en-US" altLang="ja-JP" dirty="0" smtClean="0"/>
              <a:t> CMB </a:t>
            </a:r>
            <a:r>
              <a:rPr lang="ja-JP" altLang="en-US" dirty="0" smtClean="0"/>
              <a:t>光子を受けるアンテナ部分と、超伝導マイクロ波共振器、</a:t>
            </a:r>
            <a:r>
              <a:rPr lang="en-US" altLang="ja-JP" dirty="0" smtClean="0"/>
              <a:t>Feed</a:t>
            </a:r>
            <a:r>
              <a:rPr lang="en-US" altLang="ja-JP" baseline="0" dirty="0" smtClean="0"/>
              <a:t> Line </a:t>
            </a:r>
            <a:r>
              <a:rPr lang="ja-JP" altLang="en-US" dirty="0" smtClean="0"/>
              <a:t>からなります。</a:t>
            </a:r>
            <a:endParaRPr lang="en-US" altLang="ja-JP" dirty="0" smtClean="0"/>
          </a:p>
          <a:p>
            <a:r>
              <a:rPr lang="en-US" altLang="ja-JP" dirty="0" smtClean="0"/>
              <a:t>MKID </a:t>
            </a:r>
            <a:r>
              <a:rPr lang="ja-JP" altLang="en-US" dirty="0" smtClean="0"/>
              <a:t>の読み出し原理は、まず、超伝導状態にある共振器が、アンテナから光子を受けることによって、共振器内のクーパー対を壊します。</a:t>
            </a:r>
            <a:endParaRPr lang="en-US" altLang="ja-JP" dirty="0" smtClean="0"/>
          </a:p>
          <a:p>
            <a:r>
              <a:rPr lang="ja-JP" altLang="en-US" dirty="0" smtClean="0"/>
              <a:t>クーパー対が壊れると準粒子が増えて、系の力学的インダクタンスが変化します。</a:t>
            </a:r>
            <a:endParaRPr lang="en-US" altLang="ja-JP" dirty="0" smtClean="0"/>
          </a:p>
          <a:p>
            <a:r>
              <a:rPr lang="ja-JP" altLang="en-US" dirty="0" smtClean="0"/>
              <a:t>等価回路を見るとわかるように、</a:t>
            </a:r>
            <a:r>
              <a:rPr lang="en-US" altLang="ja-JP" dirty="0" smtClean="0"/>
              <a:t>LC</a:t>
            </a:r>
            <a:r>
              <a:rPr lang="en-US" altLang="ja-JP" baseline="0" dirty="0" smtClean="0"/>
              <a:t> </a:t>
            </a:r>
            <a:r>
              <a:rPr lang="ja-JP" altLang="en-US" baseline="0" dirty="0" smtClean="0"/>
              <a:t>回路なので</a:t>
            </a:r>
            <a:r>
              <a:rPr lang="ja-JP" altLang="en-US" dirty="0" smtClean="0"/>
              <a:t>インダクタンスが変われば、共振周波数が変化します。</a:t>
            </a:r>
            <a:endParaRPr lang="en-US" altLang="ja-JP" dirty="0" smtClean="0"/>
          </a:p>
          <a:p>
            <a:r>
              <a:rPr lang="en-US" altLang="ja-JP" dirty="0" smtClean="0"/>
              <a:t>MKID </a:t>
            </a:r>
            <a:r>
              <a:rPr lang="ja-JP" altLang="en-US" dirty="0" smtClean="0"/>
              <a:t>はこの共振周波数の変化をトラッキングする検出器で、読み出しでは共振周波数の変化を、右の図のように、振幅と位相の変化を見ることにより行います。</a:t>
            </a:r>
            <a:endParaRPr lang="en-US" altLang="ja-JP" dirty="0" smtClean="0"/>
          </a:p>
          <a:p>
            <a:r>
              <a:rPr lang="ja-JP" altLang="en-US" dirty="0" smtClean="0"/>
              <a:t>また、</a:t>
            </a:r>
            <a:r>
              <a:rPr lang="en-US" altLang="ja-JP" dirty="0" smtClean="0"/>
              <a:t>&lt;CLICK&gt;</a:t>
            </a:r>
          </a:p>
        </p:txBody>
      </p:sp>
      <p:sp>
        <p:nvSpPr>
          <p:cNvPr id="4" name="スライド番号プレースホルダ 3"/>
          <p:cNvSpPr>
            <a:spLocks noGrp="1"/>
          </p:cNvSpPr>
          <p:nvPr>
            <p:ph type="sldNum" sz="quarter" idx="10"/>
          </p:nvPr>
        </p:nvSpPr>
        <p:spPr/>
        <p:txBody>
          <a:bodyPr/>
          <a:lstStyle/>
          <a:p>
            <a:fld id="{DD9E52C7-D517-994D-B81F-B0C62DFAED80}" type="slidenum">
              <a:rPr lang="ja-JP" altLang="en-US" smtClean="0"/>
              <a:pPr/>
              <a:t>10</a:t>
            </a:fld>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08063" y="685800"/>
            <a:ext cx="4843462" cy="3429000"/>
          </a:xfrm>
        </p:spPr>
      </p:sp>
      <p:sp>
        <p:nvSpPr>
          <p:cNvPr id="3" name="ノート プレースホルダ 2"/>
          <p:cNvSpPr>
            <a:spLocks noGrp="1"/>
          </p:cNvSpPr>
          <p:nvPr>
            <p:ph type="body" idx="1"/>
          </p:nvPr>
        </p:nvSpPr>
        <p:spPr/>
        <p:txBody>
          <a:bodyPr>
            <a:normAutofit/>
          </a:bodyPr>
          <a:lstStyle/>
          <a:p>
            <a:r>
              <a:rPr lang="en-US" altLang="ja-JP" dirty="0" smtClean="0"/>
              <a:t>MKID </a:t>
            </a:r>
            <a:r>
              <a:rPr lang="ja-JP" altLang="en-US" dirty="0" smtClean="0"/>
              <a:t>は共振器の長さを変えることで複数の共振周波数を実現することができます。</a:t>
            </a:r>
            <a:endParaRPr lang="en-US" altLang="ja-JP" dirty="0" smtClean="0"/>
          </a:p>
          <a:p>
            <a:r>
              <a:rPr lang="ja-JP" altLang="en-US" dirty="0" smtClean="0"/>
              <a:t>それぞれの</a:t>
            </a:r>
            <a:r>
              <a:rPr lang="en-US" altLang="ja-JP" dirty="0" smtClean="0"/>
              <a:t> MKID </a:t>
            </a:r>
            <a:r>
              <a:rPr lang="ja-JP" altLang="en-US" dirty="0" smtClean="0"/>
              <a:t>の信号を多重化し、</a:t>
            </a:r>
            <a:r>
              <a:rPr lang="en-US" altLang="ja-JP" dirty="0" smtClean="0"/>
              <a:t>1 </a:t>
            </a:r>
            <a:r>
              <a:rPr lang="ja-JP" altLang="en-US" dirty="0" smtClean="0"/>
              <a:t>本の</a:t>
            </a:r>
            <a:r>
              <a:rPr lang="en-US" altLang="ja-JP" dirty="0" smtClean="0"/>
              <a:t> Feed Line </a:t>
            </a:r>
            <a:r>
              <a:rPr lang="ja-JP" altLang="en-US" dirty="0" smtClean="0"/>
              <a:t>で読み出すことで、配線数が減り、クライオスタット内への熱流入を抑制し、冷凍機への負担を減らすることができます。</a:t>
            </a:r>
            <a:endParaRPr lang="en-US" altLang="ja-JP" dirty="0" smtClean="0"/>
          </a:p>
        </p:txBody>
      </p:sp>
      <p:sp>
        <p:nvSpPr>
          <p:cNvPr id="4" name="スライド番号プレースホルダ 3"/>
          <p:cNvSpPr>
            <a:spLocks noGrp="1"/>
          </p:cNvSpPr>
          <p:nvPr>
            <p:ph type="sldNum" sz="quarter" idx="10"/>
          </p:nvPr>
        </p:nvSpPr>
        <p:spPr/>
        <p:txBody>
          <a:bodyPr/>
          <a:lstStyle/>
          <a:p>
            <a:fld id="{DD9E52C7-D517-994D-B81F-B0C62DFAED80}" type="slidenum">
              <a:rPr lang="ja-JP" altLang="en-US" smtClean="0"/>
              <a:pPr/>
              <a:t>11</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1652" y="2349390"/>
            <a:ext cx="9085343" cy="1621110"/>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603299" y="4285616"/>
            <a:ext cx="7482046" cy="1932728"/>
          </a:xfrm>
        </p:spPr>
        <p:txBody>
          <a:bodyPr/>
          <a:lstStyle>
            <a:lvl1pPr marL="0" indent="0" algn="ctr">
              <a:buNone/>
              <a:defRPr>
                <a:solidFill>
                  <a:schemeClr val="tx1">
                    <a:tint val="75000"/>
                  </a:schemeClr>
                </a:solidFill>
              </a:defRPr>
            </a:lvl1pPr>
            <a:lvl2pPr marL="523409" indent="0" algn="ctr">
              <a:buNone/>
              <a:defRPr>
                <a:solidFill>
                  <a:schemeClr val="tx1">
                    <a:tint val="75000"/>
                  </a:schemeClr>
                </a:solidFill>
              </a:defRPr>
            </a:lvl2pPr>
            <a:lvl3pPr marL="1046822" indent="0" algn="ctr">
              <a:buNone/>
              <a:defRPr>
                <a:solidFill>
                  <a:schemeClr val="tx1">
                    <a:tint val="75000"/>
                  </a:schemeClr>
                </a:solidFill>
              </a:defRPr>
            </a:lvl3pPr>
            <a:lvl4pPr marL="1570231" indent="0" algn="ctr">
              <a:buNone/>
              <a:defRPr>
                <a:solidFill>
                  <a:schemeClr val="tx1">
                    <a:tint val="75000"/>
                  </a:schemeClr>
                </a:solidFill>
              </a:defRPr>
            </a:lvl4pPr>
            <a:lvl5pPr marL="2093642" indent="0" algn="ctr">
              <a:buNone/>
              <a:defRPr>
                <a:solidFill>
                  <a:schemeClr val="tx1">
                    <a:tint val="75000"/>
                  </a:schemeClr>
                </a:solidFill>
              </a:defRPr>
            </a:lvl5pPr>
            <a:lvl6pPr marL="2617051" indent="0" algn="ctr">
              <a:buNone/>
              <a:defRPr>
                <a:solidFill>
                  <a:schemeClr val="tx1">
                    <a:tint val="75000"/>
                  </a:schemeClr>
                </a:solidFill>
              </a:defRPr>
            </a:lvl6pPr>
            <a:lvl7pPr marL="3140464" indent="0" algn="ctr">
              <a:buNone/>
              <a:defRPr>
                <a:solidFill>
                  <a:schemeClr val="tx1">
                    <a:tint val="75000"/>
                  </a:schemeClr>
                </a:solidFill>
              </a:defRPr>
            </a:lvl7pPr>
            <a:lvl8pPr marL="3663873" indent="0" algn="ctr">
              <a:buNone/>
              <a:defRPr>
                <a:solidFill>
                  <a:schemeClr val="tx1">
                    <a:tint val="75000"/>
                  </a:schemeClr>
                </a:solidFill>
              </a:defRPr>
            </a:lvl8pPr>
            <a:lvl9pPr marL="4187284"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r>
              <a:rPr lang="en-US" altLang="ja-JP" smtClean="0"/>
              <a:t>2015-02-11</a:t>
            </a:r>
            <a:endParaRPr lang="ja-JP" altLang="en-US"/>
          </a:p>
        </p:txBody>
      </p:sp>
      <p:sp>
        <p:nvSpPr>
          <p:cNvPr id="5" name="フッター プレースホルダ 4"/>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6" name="スライド番号プレースホルダ 5"/>
          <p:cNvSpPr>
            <a:spLocks noGrp="1"/>
          </p:cNvSpPr>
          <p:nvPr>
            <p:ph type="sldNum" sz="quarter" idx="12"/>
          </p:nvPr>
        </p:nvSpPr>
        <p:spPr/>
        <p:txBody>
          <a:bodyPr/>
          <a:lstStyle/>
          <a:p>
            <a:fld id="{7892D14E-91D0-A44D-A4A0-D5DBF8F24DD2}" type="slidenum">
              <a:rPr lang="ja-JP" altLang="en-US" smtClean="0"/>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r>
              <a:rPr lang="en-US" altLang="ja-JP" smtClean="0"/>
              <a:t>2015-02-11</a:t>
            </a:r>
            <a:endParaRPr lang="ja-JP" altLang="en-US"/>
          </a:p>
        </p:txBody>
      </p:sp>
      <p:sp>
        <p:nvSpPr>
          <p:cNvPr id="5" name="フッター プレースホルダ 4"/>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6" name="スライド番号プレースホルダ 5"/>
          <p:cNvSpPr>
            <a:spLocks noGrp="1"/>
          </p:cNvSpPr>
          <p:nvPr>
            <p:ph type="sldNum" sz="quarter" idx="12"/>
          </p:nvPr>
        </p:nvSpPr>
        <p:spPr/>
        <p:txBody>
          <a:bodyPr/>
          <a:lstStyle/>
          <a:p>
            <a:fld id="{7892D14E-91D0-A44D-A4A0-D5DBF8F24DD2}" type="slidenum">
              <a:rPr lang="ja-JP" altLang="en-US" smtClean="0"/>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749265" y="302870"/>
            <a:ext cx="2404943" cy="6452932"/>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534432" y="302870"/>
            <a:ext cx="7036687" cy="6452932"/>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r>
              <a:rPr lang="en-US" altLang="ja-JP" smtClean="0"/>
              <a:t>2015-02-11</a:t>
            </a:r>
            <a:endParaRPr lang="ja-JP" altLang="en-US"/>
          </a:p>
        </p:txBody>
      </p:sp>
      <p:sp>
        <p:nvSpPr>
          <p:cNvPr id="5" name="フッター プレースホルダ 4"/>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6" name="スライド番号プレースホルダ 5"/>
          <p:cNvSpPr>
            <a:spLocks noGrp="1"/>
          </p:cNvSpPr>
          <p:nvPr>
            <p:ph type="sldNum" sz="quarter" idx="12"/>
          </p:nvPr>
        </p:nvSpPr>
        <p:spPr/>
        <p:txBody>
          <a:bodyPr/>
          <a:lstStyle/>
          <a:p>
            <a:fld id="{7892D14E-91D0-A44D-A4A0-D5DBF8F24DD2}" type="slidenum">
              <a:rPr lang="ja-JP" altLang="en-US" smtClean="0"/>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r>
              <a:rPr lang="en-US" altLang="ja-JP" smtClean="0"/>
              <a:t>2015-02-11</a:t>
            </a:r>
            <a:endParaRPr lang="ja-JP" altLang="en-US"/>
          </a:p>
        </p:txBody>
      </p:sp>
      <p:sp>
        <p:nvSpPr>
          <p:cNvPr id="5" name="フッター プレースホルダ 4"/>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6" name="スライド番号プレースホルダ 5"/>
          <p:cNvSpPr>
            <a:spLocks noGrp="1"/>
          </p:cNvSpPr>
          <p:nvPr>
            <p:ph type="sldNum" sz="quarter" idx="12"/>
          </p:nvPr>
        </p:nvSpPr>
        <p:spPr/>
        <p:txBody>
          <a:bodyPr/>
          <a:lstStyle/>
          <a:p>
            <a:fld id="{7892D14E-91D0-A44D-A4A0-D5DBF8F24DD2}" type="slidenum">
              <a:rPr lang="ja-JP" altLang="en-US"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844335" y="4859842"/>
            <a:ext cx="9085343" cy="1502067"/>
          </a:xfrm>
        </p:spPr>
        <p:txBody>
          <a:bodyPr anchor="t"/>
          <a:lstStyle>
            <a:lvl1pPr algn="l">
              <a:defRPr sz="45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844335" y="3205465"/>
            <a:ext cx="9085343" cy="1654373"/>
          </a:xfrm>
        </p:spPr>
        <p:txBody>
          <a:bodyPr anchor="b"/>
          <a:lstStyle>
            <a:lvl1pPr marL="0" indent="0">
              <a:buNone/>
              <a:defRPr sz="2300">
                <a:solidFill>
                  <a:schemeClr val="tx1">
                    <a:tint val="75000"/>
                  </a:schemeClr>
                </a:solidFill>
              </a:defRPr>
            </a:lvl1pPr>
            <a:lvl2pPr marL="523409" indent="0">
              <a:buNone/>
              <a:defRPr sz="2100">
                <a:solidFill>
                  <a:schemeClr val="tx1">
                    <a:tint val="75000"/>
                  </a:schemeClr>
                </a:solidFill>
              </a:defRPr>
            </a:lvl2pPr>
            <a:lvl3pPr marL="1046822" indent="0">
              <a:buNone/>
              <a:defRPr sz="1900">
                <a:solidFill>
                  <a:schemeClr val="tx1">
                    <a:tint val="75000"/>
                  </a:schemeClr>
                </a:solidFill>
              </a:defRPr>
            </a:lvl3pPr>
            <a:lvl4pPr marL="1570231" indent="0">
              <a:buNone/>
              <a:defRPr sz="1600">
                <a:solidFill>
                  <a:schemeClr val="tx1">
                    <a:tint val="75000"/>
                  </a:schemeClr>
                </a:solidFill>
              </a:defRPr>
            </a:lvl4pPr>
            <a:lvl5pPr marL="2093642" indent="0">
              <a:buNone/>
              <a:defRPr sz="1600">
                <a:solidFill>
                  <a:schemeClr val="tx1">
                    <a:tint val="75000"/>
                  </a:schemeClr>
                </a:solidFill>
              </a:defRPr>
            </a:lvl5pPr>
            <a:lvl6pPr marL="2617051" indent="0">
              <a:buNone/>
              <a:defRPr sz="1600">
                <a:solidFill>
                  <a:schemeClr val="tx1">
                    <a:tint val="75000"/>
                  </a:schemeClr>
                </a:solidFill>
              </a:defRPr>
            </a:lvl6pPr>
            <a:lvl7pPr marL="3140464" indent="0">
              <a:buNone/>
              <a:defRPr sz="1600">
                <a:solidFill>
                  <a:schemeClr val="tx1">
                    <a:tint val="75000"/>
                  </a:schemeClr>
                </a:solidFill>
              </a:defRPr>
            </a:lvl7pPr>
            <a:lvl8pPr marL="3663873" indent="0">
              <a:buNone/>
              <a:defRPr sz="1600">
                <a:solidFill>
                  <a:schemeClr val="tx1">
                    <a:tint val="75000"/>
                  </a:schemeClr>
                </a:solidFill>
              </a:defRPr>
            </a:lvl8pPr>
            <a:lvl9pPr marL="4187284" indent="0">
              <a:buNone/>
              <a:defRPr sz="16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r>
              <a:rPr lang="en-US" altLang="ja-JP" smtClean="0"/>
              <a:t>2015-02-11</a:t>
            </a:r>
            <a:endParaRPr lang="ja-JP" altLang="en-US"/>
          </a:p>
        </p:txBody>
      </p:sp>
      <p:sp>
        <p:nvSpPr>
          <p:cNvPr id="5" name="フッター プレースホルダ 4"/>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6" name="スライド番号プレースホルダ 5"/>
          <p:cNvSpPr>
            <a:spLocks noGrp="1"/>
          </p:cNvSpPr>
          <p:nvPr>
            <p:ph type="sldNum" sz="quarter" idx="12"/>
          </p:nvPr>
        </p:nvSpPr>
        <p:spPr/>
        <p:txBody>
          <a:bodyPr/>
          <a:lstStyle/>
          <a:p>
            <a:fld id="{7892D14E-91D0-A44D-A4A0-D5DBF8F24DD2}" type="slidenum">
              <a:rPr lang="ja-JP" altLang="en-US" smtClean="0"/>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534434" y="1764676"/>
            <a:ext cx="4720815" cy="4991132"/>
          </a:xfrm>
        </p:spPr>
        <p:txBody>
          <a:bodyPr/>
          <a:lstStyle>
            <a:lvl1pPr>
              <a:defRPr sz="32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433396" y="1764676"/>
            <a:ext cx="4720815" cy="4991132"/>
          </a:xfrm>
        </p:spPr>
        <p:txBody>
          <a:bodyPr/>
          <a:lstStyle>
            <a:lvl1pPr>
              <a:defRPr sz="32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r>
              <a:rPr lang="en-US" altLang="ja-JP" smtClean="0"/>
              <a:t>2015-02-11</a:t>
            </a:r>
            <a:endParaRPr lang="ja-JP" altLang="en-US"/>
          </a:p>
        </p:txBody>
      </p:sp>
      <p:sp>
        <p:nvSpPr>
          <p:cNvPr id="6" name="フッター プレースホルダ 5"/>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7" name="スライド番号プレースホルダ 6"/>
          <p:cNvSpPr>
            <a:spLocks noGrp="1"/>
          </p:cNvSpPr>
          <p:nvPr>
            <p:ph type="sldNum" sz="quarter" idx="12"/>
          </p:nvPr>
        </p:nvSpPr>
        <p:spPr/>
        <p:txBody>
          <a:bodyPr/>
          <a:lstStyle/>
          <a:p>
            <a:fld id="{7892D14E-91D0-A44D-A4A0-D5DBF8F24DD2}" type="slidenum">
              <a:rPr lang="ja-JP" altLang="en-US" smtClean="0"/>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534434" y="1692900"/>
            <a:ext cx="4722671" cy="705517"/>
          </a:xfrm>
        </p:spPr>
        <p:txBody>
          <a:bodyPr anchor="b"/>
          <a:lstStyle>
            <a:lvl1pPr marL="0" indent="0">
              <a:buNone/>
              <a:defRPr sz="2800" b="1"/>
            </a:lvl1pPr>
            <a:lvl2pPr marL="523409" indent="0">
              <a:buNone/>
              <a:defRPr sz="2300" b="1"/>
            </a:lvl2pPr>
            <a:lvl3pPr marL="1046822" indent="0">
              <a:buNone/>
              <a:defRPr sz="2100" b="1"/>
            </a:lvl3pPr>
            <a:lvl4pPr marL="1570231" indent="0">
              <a:buNone/>
              <a:defRPr sz="1900" b="1"/>
            </a:lvl4pPr>
            <a:lvl5pPr marL="2093642" indent="0">
              <a:buNone/>
              <a:defRPr sz="1900" b="1"/>
            </a:lvl5pPr>
            <a:lvl6pPr marL="2617051" indent="0">
              <a:buNone/>
              <a:defRPr sz="1900" b="1"/>
            </a:lvl6pPr>
            <a:lvl7pPr marL="3140464" indent="0">
              <a:buNone/>
              <a:defRPr sz="1900" b="1"/>
            </a:lvl7pPr>
            <a:lvl8pPr marL="3663873" indent="0">
              <a:buNone/>
              <a:defRPr sz="1900" b="1"/>
            </a:lvl8pPr>
            <a:lvl9pPr marL="4187284" indent="0">
              <a:buNone/>
              <a:defRPr sz="19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534434" y="2398406"/>
            <a:ext cx="4722671" cy="4357392"/>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429688" y="1692900"/>
            <a:ext cx="4724526" cy="705517"/>
          </a:xfrm>
        </p:spPr>
        <p:txBody>
          <a:bodyPr anchor="b"/>
          <a:lstStyle>
            <a:lvl1pPr marL="0" indent="0">
              <a:buNone/>
              <a:defRPr sz="2800" b="1"/>
            </a:lvl1pPr>
            <a:lvl2pPr marL="523409" indent="0">
              <a:buNone/>
              <a:defRPr sz="2300" b="1"/>
            </a:lvl2pPr>
            <a:lvl3pPr marL="1046822" indent="0">
              <a:buNone/>
              <a:defRPr sz="2100" b="1"/>
            </a:lvl3pPr>
            <a:lvl4pPr marL="1570231" indent="0">
              <a:buNone/>
              <a:defRPr sz="1900" b="1"/>
            </a:lvl4pPr>
            <a:lvl5pPr marL="2093642" indent="0">
              <a:buNone/>
              <a:defRPr sz="1900" b="1"/>
            </a:lvl5pPr>
            <a:lvl6pPr marL="2617051" indent="0">
              <a:buNone/>
              <a:defRPr sz="1900" b="1"/>
            </a:lvl6pPr>
            <a:lvl7pPr marL="3140464" indent="0">
              <a:buNone/>
              <a:defRPr sz="1900" b="1"/>
            </a:lvl7pPr>
            <a:lvl8pPr marL="3663873" indent="0">
              <a:buNone/>
              <a:defRPr sz="1900" b="1"/>
            </a:lvl8pPr>
            <a:lvl9pPr marL="4187284" indent="0">
              <a:buNone/>
              <a:defRPr sz="19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429688" y="2398406"/>
            <a:ext cx="4724526" cy="4357392"/>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r>
              <a:rPr lang="en-US" altLang="ja-JP" smtClean="0"/>
              <a:t>2015-02-11</a:t>
            </a:r>
            <a:endParaRPr lang="ja-JP" altLang="en-US"/>
          </a:p>
        </p:txBody>
      </p:sp>
      <p:sp>
        <p:nvSpPr>
          <p:cNvPr id="8" name="フッター プレースホルダ 7"/>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9" name="スライド番号プレースホルダ 8"/>
          <p:cNvSpPr>
            <a:spLocks noGrp="1"/>
          </p:cNvSpPr>
          <p:nvPr>
            <p:ph type="sldNum" sz="quarter" idx="12"/>
          </p:nvPr>
        </p:nvSpPr>
        <p:spPr/>
        <p:txBody>
          <a:bodyPr/>
          <a:lstStyle/>
          <a:p>
            <a:fld id="{7892D14E-91D0-A44D-A4A0-D5DBF8F24DD2}" type="slidenum">
              <a:rPr lang="ja-JP" altLang="en-US"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r>
              <a:rPr lang="en-US" altLang="ja-JP" smtClean="0"/>
              <a:t>2015-02-11</a:t>
            </a:r>
            <a:endParaRPr lang="ja-JP" altLang="en-US"/>
          </a:p>
        </p:txBody>
      </p:sp>
      <p:sp>
        <p:nvSpPr>
          <p:cNvPr id="3" name="フッター プレースホルダ 2"/>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4" name="スライド番号プレースホルダ 3"/>
          <p:cNvSpPr>
            <a:spLocks noGrp="1"/>
          </p:cNvSpPr>
          <p:nvPr>
            <p:ph type="sldNum" sz="quarter" idx="12"/>
          </p:nvPr>
        </p:nvSpPr>
        <p:spPr/>
        <p:txBody>
          <a:bodyPr/>
          <a:lstStyle/>
          <a:p>
            <a:fld id="{7892D14E-91D0-A44D-A4A0-D5DBF8F24DD2}" type="slidenum">
              <a:rPr lang="ja-JP" altLang="en-US"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34442" y="301121"/>
            <a:ext cx="3516488" cy="1281484"/>
          </a:xfrm>
        </p:spPr>
        <p:txBody>
          <a:bodyPr anchor="b"/>
          <a:lstStyle>
            <a:lvl1pPr algn="l">
              <a:defRPr sz="23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178964" y="301121"/>
            <a:ext cx="5975245" cy="6454683"/>
          </a:xfrm>
        </p:spPr>
        <p:txBody>
          <a:bodyPr/>
          <a:lstStyle>
            <a:lvl1pPr>
              <a:defRPr sz="3600"/>
            </a:lvl1pPr>
            <a:lvl2pPr>
              <a:defRPr sz="3200"/>
            </a:lvl2pPr>
            <a:lvl3pPr>
              <a:defRPr sz="2800"/>
            </a:lvl3pPr>
            <a:lvl4pPr>
              <a:defRPr sz="2300"/>
            </a:lvl4pPr>
            <a:lvl5pPr>
              <a:defRPr sz="2300"/>
            </a:lvl5pPr>
            <a:lvl6pPr>
              <a:defRPr sz="2300"/>
            </a:lvl6pPr>
            <a:lvl7pPr>
              <a:defRPr sz="2300"/>
            </a:lvl7pPr>
            <a:lvl8pPr>
              <a:defRPr sz="2300"/>
            </a:lvl8pPr>
            <a:lvl9pPr>
              <a:defRPr sz="23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534442" y="1582602"/>
            <a:ext cx="3516488" cy="5173200"/>
          </a:xfrm>
        </p:spPr>
        <p:txBody>
          <a:bodyPr/>
          <a:lstStyle>
            <a:lvl1pPr marL="0" indent="0">
              <a:buNone/>
              <a:defRPr sz="1600"/>
            </a:lvl1pPr>
            <a:lvl2pPr marL="523409" indent="0">
              <a:buNone/>
              <a:defRPr sz="1400"/>
            </a:lvl2pPr>
            <a:lvl3pPr marL="1046822" indent="0">
              <a:buNone/>
              <a:defRPr sz="1200"/>
            </a:lvl3pPr>
            <a:lvl4pPr marL="1570231" indent="0">
              <a:buNone/>
              <a:defRPr sz="1100"/>
            </a:lvl4pPr>
            <a:lvl5pPr marL="2093642" indent="0">
              <a:buNone/>
              <a:defRPr sz="1100"/>
            </a:lvl5pPr>
            <a:lvl6pPr marL="2617051" indent="0">
              <a:buNone/>
              <a:defRPr sz="1100"/>
            </a:lvl6pPr>
            <a:lvl7pPr marL="3140464" indent="0">
              <a:buNone/>
              <a:defRPr sz="1100"/>
            </a:lvl7pPr>
            <a:lvl8pPr marL="3663873" indent="0">
              <a:buNone/>
              <a:defRPr sz="1100"/>
            </a:lvl8pPr>
            <a:lvl9pPr marL="4187284" indent="0">
              <a:buNone/>
              <a:defRPr sz="11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r>
              <a:rPr lang="en-US" altLang="ja-JP" smtClean="0"/>
              <a:t>2015-02-11</a:t>
            </a:r>
            <a:endParaRPr lang="ja-JP" altLang="en-US"/>
          </a:p>
        </p:txBody>
      </p:sp>
      <p:sp>
        <p:nvSpPr>
          <p:cNvPr id="6" name="フッター プレースホルダ 5"/>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7" name="スライド番号プレースホルダ 6"/>
          <p:cNvSpPr>
            <a:spLocks noGrp="1"/>
          </p:cNvSpPr>
          <p:nvPr>
            <p:ph type="sldNum" sz="quarter" idx="12"/>
          </p:nvPr>
        </p:nvSpPr>
        <p:spPr/>
        <p:txBody>
          <a:bodyPr/>
          <a:lstStyle/>
          <a:p>
            <a:fld id="{7892D14E-91D0-A44D-A4A0-D5DBF8F24DD2}" type="slidenum">
              <a:rPr lang="ja-JP" altLang="en-US" smtClean="0"/>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2095049" y="5294000"/>
            <a:ext cx="6413183" cy="624987"/>
          </a:xfrm>
        </p:spPr>
        <p:txBody>
          <a:bodyPr anchor="b"/>
          <a:lstStyle>
            <a:lvl1pPr algn="l">
              <a:defRPr sz="23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095049" y="675756"/>
            <a:ext cx="6413183" cy="4537710"/>
          </a:xfrm>
        </p:spPr>
        <p:txBody>
          <a:bodyPr/>
          <a:lstStyle>
            <a:lvl1pPr marL="0" indent="0">
              <a:buNone/>
              <a:defRPr sz="3600"/>
            </a:lvl1pPr>
            <a:lvl2pPr marL="523409" indent="0">
              <a:buNone/>
              <a:defRPr sz="3200"/>
            </a:lvl2pPr>
            <a:lvl3pPr marL="1046822" indent="0">
              <a:buNone/>
              <a:defRPr sz="2800"/>
            </a:lvl3pPr>
            <a:lvl4pPr marL="1570231" indent="0">
              <a:buNone/>
              <a:defRPr sz="2300"/>
            </a:lvl4pPr>
            <a:lvl5pPr marL="2093642" indent="0">
              <a:buNone/>
              <a:defRPr sz="2300"/>
            </a:lvl5pPr>
            <a:lvl6pPr marL="2617051" indent="0">
              <a:buNone/>
              <a:defRPr sz="2300"/>
            </a:lvl6pPr>
            <a:lvl7pPr marL="3140464" indent="0">
              <a:buNone/>
              <a:defRPr sz="2300"/>
            </a:lvl7pPr>
            <a:lvl8pPr marL="3663873" indent="0">
              <a:buNone/>
              <a:defRPr sz="2300"/>
            </a:lvl8pPr>
            <a:lvl9pPr marL="4187284" indent="0">
              <a:buNone/>
              <a:defRPr sz="2300"/>
            </a:lvl9pPr>
          </a:lstStyle>
          <a:p>
            <a:endParaRPr lang="ja-JP" altLang="en-US"/>
          </a:p>
        </p:txBody>
      </p:sp>
      <p:sp>
        <p:nvSpPr>
          <p:cNvPr id="4" name="テキスト プレースホルダ 3"/>
          <p:cNvSpPr>
            <a:spLocks noGrp="1"/>
          </p:cNvSpPr>
          <p:nvPr>
            <p:ph type="body" sz="half" idx="2"/>
          </p:nvPr>
        </p:nvSpPr>
        <p:spPr>
          <a:xfrm>
            <a:off x="2095049" y="5918984"/>
            <a:ext cx="6413183" cy="887584"/>
          </a:xfrm>
        </p:spPr>
        <p:txBody>
          <a:bodyPr/>
          <a:lstStyle>
            <a:lvl1pPr marL="0" indent="0">
              <a:buNone/>
              <a:defRPr sz="1600"/>
            </a:lvl1pPr>
            <a:lvl2pPr marL="523409" indent="0">
              <a:buNone/>
              <a:defRPr sz="1400"/>
            </a:lvl2pPr>
            <a:lvl3pPr marL="1046822" indent="0">
              <a:buNone/>
              <a:defRPr sz="1200"/>
            </a:lvl3pPr>
            <a:lvl4pPr marL="1570231" indent="0">
              <a:buNone/>
              <a:defRPr sz="1100"/>
            </a:lvl4pPr>
            <a:lvl5pPr marL="2093642" indent="0">
              <a:buNone/>
              <a:defRPr sz="1100"/>
            </a:lvl5pPr>
            <a:lvl6pPr marL="2617051" indent="0">
              <a:buNone/>
              <a:defRPr sz="1100"/>
            </a:lvl6pPr>
            <a:lvl7pPr marL="3140464" indent="0">
              <a:buNone/>
              <a:defRPr sz="1100"/>
            </a:lvl7pPr>
            <a:lvl8pPr marL="3663873" indent="0">
              <a:buNone/>
              <a:defRPr sz="1100"/>
            </a:lvl8pPr>
            <a:lvl9pPr marL="4187284" indent="0">
              <a:buNone/>
              <a:defRPr sz="11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r>
              <a:rPr lang="en-US" altLang="ja-JP" smtClean="0"/>
              <a:t>2015-02-11</a:t>
            </a:r>
            <a:endParaRPr lang="ja-JP" altLang="en-US"/>
          </a:p>
        </p:txBody>
      </p:sp>
      <p:sp>
        <p:nvSpPr>
          <p:cNvPr id="6" name="フッター プレースホルダ 5"/>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7" name="スライド番号プレースホルダ 6"/>
          <p:cNvSpPr>
            <a:spLocks noGrp="1"/>
          </p:cNvSpPr>
          <p:nvPr>
            <p:ph type="sldNum" sz="quarter" idx="12"/>
          </p:nvPr>
        </p:nvSpPr>
        <p:spPr/>
        <p:txBody>
          <a:bodyPr/>
          <a:lstStyle/>
          <a:p>
            <a:fld id="{7892D14E-91D0-A44D-A4A0-D5DBF8F24DD2}" type="slidenum">
              <a:rPr lang="ja-JP" altLang="en-US" smtClean="0"/>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534434" y="302868"/>
            <a:ext cx="9619775" cy="1260475"/>
          </a:xfrm>
          <a:prstGeom prst="rect">
            <a:avLst/>
          </a:prstGeom>
        </p:spPr>
        <p:txBody>
          <a:bodyPr vert="horz" lIns="104682" tIns="52341" rIns="104682" bIns="52341" rtlCol="0" anchor="ctr">
            <a:normAutofit/>
          </a:body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534434" y="1764676"/>
            <a:ext cx="9619775" cy="4991132"/>
          </a:xfrm>
          <a:prstGeom prst="rect">
            <a:avLst/>
          </a:prstGeom>
        </p:spPr>
        <p:txBody>
          <a:bodyPr vert="horz" lIns="104682" tIns="52341" rIns="104682" bIns="52341"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2"/>
          </p:nvPr>
        </p:nvSpPr>
        <p:spPr>
          <a:xfrm>
            <a:off x="534436" y="7009649"/>
            <a:ext cx="2494015" cy="402651"/>
          </a:xfrm>
          <a:prstGeom prst="rect">
            <a:avLst/>
          </a:prstGeom>
        </p:spPr>
        <p:txBody>
          <a:bodyPr vert="horz" lIns="104682" tIns="52341" rIns="104682" bIns="52341" rtlCol="0" anchor="ctr"/>
          <a:lstStyle>
            <a:lvl1pPr algn="l">
              <a:defRPr sz="1400">
                <a:solidFill>
                  <a:schemeClr val="tx1">
                    <a:tint val="75000"/>
                  </a:schemeClr>
                </a:solidFill>
              </a:defRPr>
            </a:lvl1pPr>
          </a:lstStyle>
          <a:p>
            <a:r>
              <a:rPr lang="en-US" altLang="ja-JP" smtClean="0"/>
              <a:t>2015-02-11</a:t>
            </a:r>
            <a:endParaRPr lang="ja-JP" altLang="en-US"/>
          </a:p>
        </p:txBody>
      </p:sp>
      <p:sp>
        <p:nvSpPr>
          <p:cNvPr id="5" name="フッター プレースホルダ 4"/>
          <p:cNvSpPr>
            <a:spLocks noGrp="1"/>
          </p:cNvSpPr>
          <p:nvPr>
            <p:ph type="ftr" sz="quarter" idx="3"/>
          </p:nvPr>
        </p:nvSpPr>
        <p:spPr>
          <a:xfrm>
            <a:off x="3651953" y="7009649"/>
            <a:ext cx="3384737" cy="402651"/>
          </a:xfrm>
          <a:prstGeom prst="rect">
            <a:avLst/>
          </a:prstGeom>
        </p:spPr>
        <p:txBody>
          <a:bodyPr vert="horz" lIns="104682" tIns="52341" rIns="104682" bIns="52341" rtlCol="0" anchor="ctr"/>
          <a:lstStyle>
            <a:lvl1pPr algn="ctr">
              <a:defRPr sz="1400">
                <a:solidFill>
                  <a:schemeClr val="tx1">
                    <a:tint val="75000"/>
                  </a:schemeClr>
                </a:solidFill>
              </a:defRPr>
            </a:lvl1pPr>
          </a:lstStyle>
          <a:p>
            <a:r>
              <a:rPr lang="en-US" altLang="ja-JP" smtClean="0"/>
              <a:t>21st ICEPP Symposium @ </a:t>
            </a:r>
            <a:r>
              <a:rPr lang="ja-JP" altLang="en-US" smtClean="0"/>
              <a:t>白馬</a:t>
            </a:r>
            <a:endParaRPr lang="ja-JP" altLang="en-US"/>
          </a:p>
        </p:txBody>
      </p:sp>
      <p:sp>
        <p:nvSpPr>
          <p:cNvPr id="6" name="スライド番号プレースホルダ 5"/>
          <p:cNvSpPr>
            <a:spLocks noGrp="1"/>
          </p:cNvSpPr>
          <p:nvPr>
            <p:ph type="sldNum" sz="quarter" idx="4"/>
          </p:nvPr>
        </p:nvSpPr>
        <p:spPr>
          <a:xfrm>
            <a:off x="7660196" y="7009649"/>
            <a:ext cx="2494015" cy="402651"/>
          </a:xfrm>
          <a:prstGeom prst="rect">
            <a:avLst/>
          </a:prstGeom>
        </p:spPr>
        <p:txBody>
          <a:bodyPr vert="horz" lIns="104682" tIns="52341" rIns="104682" bIns="52341" rtlCol="0" anchor="ctr"/>
          <a:lstStyle>
            <a:lvl1pPr algn="r">
              <a:defRPr sz="1400">
                <a:solidFill>
                  <a:schemeClr val="tx1">
                    <a:tint val="75000"/>
                  </a:schemeClr>
                </a:solidFill>
              </a:defRPr>
            </a:lvl1pPr>
          </a:lstStyle>
          <a:p>
            <a:fld id="{7892D14E-91D0-A44D-A4A0-D5DBF8F24DD2}"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523409" rtl="0" eaLnBrk="1" latinLnBrk="0" hangingPunct="1">
        <a:spcBef>
          <a:spcPct val="0"/>
        </a:spcBef>
        <a:buNone/>
        <a:defRPr kumimoji="1" sz="4900" kern="1200">
          <a:solidFill>
            <a:schemeClr val="tx1"/>
          </a:solidFill>
          <a:latin typeface="+mj-lt"/>
          <a:ea typeface="+mj-ea"/>
          <a:cs typeface="+mj-cs"/>
        </a:defRPr>
      </a:lvl1pPr>
    </p:titleStyle>
    <p:bodyStyle>
      <a:lvl1pPr marL="392558" indent="-392558" algn="l" defTabSz="523409" rtl="0" eaLnBrk="1" latinLnBrk="0" hangingPunct="1">
        <a:spcBef>
          <a:spcPct val="20000"/>
        </a:spcBef>
        <a:buFont typeface="Arial"/>
        <a:buChar char="•"/>
        <a:defRPr kumimoji="1" sz="3600" kern="1200">
          <a:solidFill>
            <a:schemeClr val="tx1"/>
          </a:solidFill>
          <a:latin typeface="+mn-lt"/>
          <a:ea typeface="+mn-ea"/>
          <a:cs typeface="+mn-cs"/>
        </a:defRPr>
      </a:lvl1pPr>
      <a:lvl2pPr marL="850541" indent="-327132" algn="l" defTabSz="523409" rtl="0" eaLnBrk="1" latinLnBrk="0" hangingPunct="1">
        <a:spcBef>
          <a:spcPct val="20000"/>
        </a:spcBef>
        <a:buFont typeface="Arial"/>
        <a:buChar char="–"/>
        <a:defRPr kumimoji="1" sz="3200" kern="1200">
          <a:solidFill>
            <a:schemeClr val="tx1"/>
          </a:solidFill>
          <a:latin typeface="+mn-lt"/>
          <a:ea typeface="+mn-ea"/>
          <a:cs typeface="+mn-cs"/>
        </a:defRPr>
      </a:lvl2pPr>
      <a:lvl3pPr marL="1308526" indent="-261705" algn="l" defTabSz="523409" rtl="0" eaLnBrk="1" latinLnBrk="0" hangingPunct="1">
        <a:spcBef>
          <a:spcPct val="20000"/>
        </a:spcBef>
        <a:buFont typeface="Arial"/>
        <a:buChar char="•"/>
        <a:defRPr kumimoji="1" sz="2800" kern="1200">
          <a:solidFill>
            <a:schemeClr val="tx1"/>
          </a:solidFill>
          <a:latin typeface="+mn-lt"/>
          <a:ea typeface="+mn-ea"/>
          <a:cs typeface="+mn-cs"/>
        </a:defRPr>
      </a:lvl3pPr>
      <a:lvl4pPr marL="1831937" indent="-261705" algn="l" defTabSz="523409" rtl="0" eaLnBrk="1" latinLnBrk="0" hangingPunct="1">
        <a:spcBef>
          <a:spcPct val="20000"/>
        </a:spcBef>
        <a:buFont typeface="Arial"/>
        <a:buChar char="–"/>
        <a:defRPr kumimoji="1" sz="2300" kern="1200">
          <a:solidFill>
            <a:schemeClr val="tx1"/>
          </a:solidFill>
          <a:latin typeface="+mn-lt"/>
          <a:ea typeface="+mn-ea"/>
          <a:cs typeface="+mn-cs"/>
        </a:defRPr>
      </a:lvl4pPr>
      <a:lvl5pPr marL="2355348" indent="-261705" algn="l" defTabSz="523409" rtl="0" eaLnBrk="1" latinLnBrk="0" hangingPunct="1">
        <a:spcBef>
          <a:spcPct val="20000"/>
        </a:spcBef>
        <a:buFont typeface="Arial"/>
        <a:buChar char="»"/>
        <a:defRPr kumimoji="1" sz="2300" kern="1200">
          <a:solidFill>
            <a:schemeClr val="tx1"/>
          </a:solidFill>
          <a:latin typeface="+mn-lt"/>
          <a:ea typeface="+mn-ea"/>
          <a:cs typeface="+mn-cs"/>
        </a:defRPr>
      </a:lvl5pPr>
      <a:lvl6pPr marL="2878757" indent="-261705" algn="l" defTabSz="523409" rtl="0" eaLnBrk="1" latinLnBrk="0" hangingPunct="1">
        <a:spcBef>
          <a:spcPct val="20000"/>
        </a:spcBef>
        <a:buFont typeface="Arial"/>
        <a:buChar char="•"/>
        <a:defRPr kumimoji="1" sz="2300" kern="1200">
          <a:solidFill>
            <a:schemeClr val="tx1"/>
          </a:solidFill>
          <a:latin typeface="+mn-lt"/>
          <a:ea typeface="+mn-ea"/>
          <a:cs typeface="+mn-cs"/>
        </a:defRPr>
      </a:lvl6pPr>
      <a:lvl7pPr marL="3402168" indent="-261705" algn="l" defTabSz="523409" rtl="0" eaLnBrk="1" latinLnBrk="0" hangingPunct="1">
        <a:spcBef>
          <a:spcPct val="20000"/>
        </a:spcBef>
        <a:buFont typeface="Arial"/>
        <a:buChar char="•"/>
        <a:defRPr kumimoji="1" sz="2300" kern="1200">
          <a:solidFill>
            <a:schemeClr val="tx1"/>
          </a:solidFill>
          <a:latin typeface="+mn-lt"/>
          <a:ea typeface="+mn-ea"/>
          <a:cs typeface="+mn-cs"/>
        </a:defRPr>
      </a:lvl7pPr>
      <a:lvl8pPr marL="3925578" indent="-261705" algn="l" defTabSz="523409" rtl="0" eaLnBrk="1" latinLnBrk="0" hangingPunct="1">
        <a:spcBef>
          <a:spcPct val="20000"/>
        </a:spcBef>
        <a:buFont typeface="Arial"/>
        <a:buChar char="•"/>
        <a:defRPr kumimoji="1" sz="2300" kern="1200">
          <a:solidFill>
            <a:schemeClr val="tx1"/>
          </a:solidFill>
          <a:latin typeface="+mn-lt"/>
          <a:ea typeface="+mn-ea"/>
          <a:cs typeface="+mn-cs"/>
        </a:defRPr>
      </a:lvl8pPr>
      <a:lvl9pPr marL="4448989" indent="-261705" algn="l" defTabSz="523409" rtl="0" eaLnBrk="1" latinLnBrk="0" hangingPunct="1">
        <a:spcBef>
          <a:spcPct val="20000"/>
        </a:spcBef>
        <a:buFont typeface="Arial"/>
        <a:buChar char="•"/>
        <a:defRPr kumimoji="1" sz="2300" kern="1200">
          <a:solidFill>
            <a:schemeClr val="tx1"/>
          </a:solidFill>
          <a:latin typeface="+mn-lt"/>
          <a:ea typeface="+mn-ea"/>
          <a:cs typeface="+mn-cs"/>
        </a:defRPr>
      </a:lvl9pPr>
    </p:bodyStyle>
    <p:otherStyle>
      <a:defPPr>
        <a:defRPr lang="ja-JP"/>
      </a:defPPr>
      <a:lvl1pPr marL="0" algn="l" defTabSz="523409" rtl="0" eaLnBrk="1" latinLnBrk="0" hangingPunct="1">
        <a:defRPr kumimoji="1" sz="2100" kern="1200">
          <a:solidFill>
            <a:schemeClr val="tx1"/>
          </a:solidFill>
          <a:latin typeface="+mn-lt"/>
          <a:ea typeface="+mn-ea"/>
          <a:cs typeface="+mn-cs"/>
        </a:defRPr>
      </a:lvl1pPr>
      <a:lvl2pPr marL="523409" algn="l" defTabSz="523409" rtl="0" eaLnBrk="1" latinLnBrk="0" hangingPunct="1">
        <a:defRPr kumimoji="1" sz="2100" kern="1200">
          <a:solidFill>
            <a:schemeClr val="tx1"/>
          </a:solidFill>
          <a:latin typeface="+mn-lt"/>
          <a:ea typeface="+mn-ea"/>
          <a:cs typeface="+mn-cs"/>
        </a:defRPr>
      </a:lvl2pPr>
      <a:lvl3pPr marL="1046822" algn="l" defTabSz="523409" rtl="0" eaLnBrk="1" latinLnBrk="0" hangingPunct="1">
        <a:defRPr kumimoji="1" sz="2100" kern="1200">
          <a:solidFill>
            <a:schemeClr val="tx1"/>
          </a:solidFill>
          <a:latin typeface="+mn-lt"/>
          <a:ea typeface="+mn-ea"/>
          <a:cs typeface="+mn-cs"/>
        </a:defRPr>
      </a:lvl3pPr>
      <a:lvl4pPr marL="1570231" algn="l" defTabSz="523409" rtl="0" eaLnBrk="1" latinLnBrk="0" hangingPunct="1">
        <a:defRPr kumimoji="1" sz="2100" kern="1200">
          <a:solidFill>
            <a:schemeClr val="tx1"/>
          </a:solidFill>
          <a:latin typeface="+mn-lt"/>
          <a:ea typeface="+mn-ea"/>
          <a:cs typeface="+mn-cs"/>
        </a:defRPr>
      </a:lvl4pPr>
      <a:lvl5pPr marL="2093642" algn="l" defTabSz="523409" rtl="0" eaLnBrk="1" latinLnBrk="0" hangingPunct="1">
        <a:defRPr kumimoji="1" sz="2100" kern="1200">
          <a:solidFill>
            <a:schemeClr val="tx1"/>
          </a:solidFill>
          <a:latin typeface="+mn-lt"/>
          <a:ea typeface="+mn-ea"/>
          <a:cs typeface="+mn-cs"/>
        </a:defRPr>
      </a:lvl5pPr>
      <a:lvl6pPr marL="2617051" algn="l" defTabSz="523409" rtl="0" eaLnBrk="1" latinLnBrk="0" hangingPunct="1">
        <a:defRPr kumimoji="1" sz="2100" kern="1200">
          <a:solidFill>
            <a:schemeClr val="tx1"/>
          </a:solidFill>
          <a:latin typeface="+mn-lt"/>
          <a:ea typeface="+mn-ea"/>
          <a:cs typeface="+mn-cs"/>
        </a:defRPr>
      </a:lvl6pPr>
      <a:lvl7pPr marL="3140464" algn="l" defTabSz="523409" rtl="0" eaLnBrk="1" latinLnBrk="0" hangingPunct="1">
        <a:defRPr kumimoji="1" sz="2100" kern="1200">
          <a:solidFill>
            <a:schemeClr val="tx1"/>
          </a:solidFill>
          <a:latin typeface="+mn-lt"/>
          <a:ea typeface="+mn-ea"/>
          <a:cs typeface="+mn-cs"/>
        </a:defRPr>
      </a:lvl7pPr>
      <a:lvl8pPr marL="3663873" algn="l" defTabSz="523409" rtl="0" eaLnBrk="1" latinLnBrk="0" hangingPunct="1">
        <a:defRPr kumimoji="1" sz="2100" kern="1200">
          <a:solidFill>
            <a:schemeClr val="tx1"/>
          </a:solidFill>
          <a:latin typeface="+mn-lt"/>
          <a:ea typeface="+mn-ea"/>
          <a:cs typeface="+mn-cs"/>
        </a:defRPr>
      </a:lvl8pPr>
      <a:lvl9pPr marL="4187284" algn="l" defTabSz="523409" rtl="0" eaLnBrk="1" latinLnBrk="0" hangingPunct="1">
        <a:defRPr kumimoji="1"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7.jpeg"/><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1" Type="http://schemas.openxmlformats.org/officeDocument/2006/relationships/slideLayout" Target="../slideLayouts/slideLayout6.xml"/><Relationship Id="rId2" Type="http://schemas.openxmlformats.org/officeDocument/2006/relationships/image" Target="../media/image29.pd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 Id="rId3"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eg"/><Relationship Id="rId3" Type="http://schemas.openxmlformats.org/officeDocument/2006/relationships/image" Target="../media/image3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1" Type="http://schemas.openxmlformats.org/officeDocument/2006/relationships/slideLayout" Target="../slideLayouts/slideLayout6.xml"/><Relationship Id="rId2" Type="http://schemas.openxmlformats.org/officeDocument/2006/relationships/image" Target="../media/image4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 Id="rId3"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 Id="rId3"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6.xml"/><Relationship Id="rId3"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 Id="rId3" Type="http://schemas.openxmlformats.org/officeDocument/2006/relationships/image" Target="../media/image6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png"/><Relationship Id="rId3" Type="http://schemas.openxmlformats.org/officeDocument/2006/relationships/image" Target="../media/image6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2.pdf"/><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tiff"/><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pdf"/><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jpe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jpeg"/><Relationship Id="rId6" Type="http://schemas.openxmlformats.org/officeDocument/2006/relationships/image" Target="../media/image10.png"/><Relationship Id="rId7" Type="http://schemas.openxmlformats.org/officeDocument/2006/relationships/image" Target="../media/image11.png"/><Relationship Id="rId8" Type="http://schemas.microsoft.com/office/2007/relationships/media" Target="../media/media1.MOV"/><Relationship Id="rId9" Type="http://schemas.openxmlformats.org/officeDocument/2006/relationships/image" Target="../media/image12.png"/><Relationship Id="rId1" Type="http://schemas.openxmlformats.org/officeDocument/2006/relationships/video" Target="../media/media1.MOV"/><Relationship Id="rId2"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70239" y="2349390"/>
            <a:ext cx="10011130" cy="1621110"/>
          </a:xfrm>
        </p:spPr>
        <p:txBody>
          <a:bodyPr>
            <a:normAutofit/>
          </a:bodyPr>
          <a:lstStyle/>
          <a:p>
            <a:r>
              <a:rPr lang="ja-JP" altLang="en-US" sz="4100" dirty="0" smtClean="0"/>
              <a:t>超伝導検出器の多重読み出しに用いる</a:t>
            </a:r>
            <a:r>
              <a:rPr lang="en-US" altLang="ja-JP" sz="4100" dirty="0" smtClean="0"/>
              <a:t/>
            </a:r>
            <a:br>
              <a:rPr lang="en-US" altLang="ja-JP" sz="4100" dirty="0" smtClean="0"/>
            </a:br>
            <a:r>
              <a:rPr lang="ja-JP" altLang="en-US" sz="4100" dirty="0" smtClean="0"/>
              <a:t>プリント基板の開発</a:t>
            </a:r>
            <a:endParaRPr lang="ja-JP" altLang="en-US" sz="4100" dirty="0"/>
          </a:p>
        </p:txBody>
      </p:sp>
      <p:sp>
        <p:nvSpPr>
          <p:cNvPr id="3" name="サブタイトル 2"/>
          <p:cNvSpPr>
            <a:spLocks noGrp="1"/>
          </p:cNvSpPr>
          <p:nvPr>
            <p:ph type="subTitle" idx="1"/>
          </p:nvPr>
        </p:nvSpPr>
        <p:spPr/>
        <p:txBody>
          <a:bodyPr>
            <a:normAutofit/>
          </a:bodyPr>
          <a:lstStyle/>
          <a:p>
            <a:r>
              <a:rPr lang="ja-JP" altLang="en-US" dirty="0" smtClean="0"/>
              <a:t>総研大</a:t>
            </a:r>
            <a:endParaRPr lang="en-US" altLang="ja-JP" sz="3000" dirty="0" smtClean="0"/>
          </a:p>
          <a:p>
            <a:r>
              <a:rPr lang="ja-JP" altLang="en-US" dirty="0" smtClean="0"/>
              <a:t>石塚</a:t>
            </a:r>
            <a:r>
              <a:rPr lang="en-US" altLang="ja-JP" dirty="0" smtClean="0"/>
              <a:t> </a:t>
            </a:r>
            <a:r>
              <a:rPr lang="ja-JP" altLang="en-US" dirty="0" smtClean="0"/>
              <a:t>光</a:t>
            </a:r>
            <a:endParaRPr lang="ja-JP"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 name="図 46" descr="ss 2015-01-29 14.41.53.png"/>
          <p:cNvPicPr>
            <a:picLocks noChangeAspect="1"/>
          </p:cNvPicPr>
          <p:nvPr/>
        </p:nvPicPr>
        <p:blipFill>
          <a:blip r:embed="rId3"/>
          <a:stretch>
            <a:fillRect/>
          </a:stretch>
        </p:blipFill>
        <p:spPr>
          <a:xfrm>
            <a:off x="4360847" y="1758048"/>
            <a:ext cx="2496489" cy="2580500"/>
          </a:xfrm>
          <a:prstGeom prst="rect">
            <a:avLst/>
          </a:prstGeom>
        </p:spPr>
      </p:pic>
      <p:pic>
        <p:nvPicPr>
          <p:cNvPr id="25" name="図 24" descr="ダウンロード (5).png"/>
          <p:cNvPicPr>
            <a:picLocks noChangeAspect="1"/>
          </p:cNvPicPr>
          <p:nvPr/>
        </p:nvPicPr>
        <p:blipFill>
          <a:blip r:embed="rId4"/>
          <a:stretch>
            <a:fillRect/>
          </a:stretch>
        </p:blipFill>
        <p:spPr>
          <a:xfrm>
            <a:off x="7435216" y="4309391"/>
            <a:ext cx="3007446" cy="2382000"/>
          </a:xfrm>
          <a:prstGeom prst="rect">
            <a:avLst/>
          </a:prstGeom>
        </p:spPr>
      </p:pic>
      <p:pic>
        <p:nvPicPr>
          <p:cNvPr id="24" name="図 23" descr="ダウンロード (4).png"/>
          <p:cNvPicPr>
            <a:picLocks noChangeAspect="1"/>
          </p:cNvPicPr>
          <p:nvPr/>
        </p:nvPicPr>
        <p:blipFill>
          <a:blip r:embed="rId5"/>
          <a:stretch>
            <a:fillRect/>
          </a:stretch>
        </p:blipFill>
        <p:spPr>
          <a:xfrm>
            <a:off x="7435216" y="1634582"/>
            <a:ext cx="3007446" cy="2382000"/>
          </a:xfrm>
          <a:prstGeom prst="rect">
            <a:avLst/>
          </a:prstGeom>
        </p:spPr>
      </p:pic>
      <p:sp>
        <p:nvSpPr>
          <p:cNvPr id="2" name="タイトル 1"/>
          <p:cNvSpPr>
            <a:spLocks noGrp="1"/>
          </p:cNvSpPr>
          <p:nvPr>
            <p:ph type="title"/>
          </p:nvPr>
        </p:nvSpPr>
        <p:spPr/>
        <p:txBody>
          <a:bodyPr>
            <a:normAutofit/>
          </a:bodyPr>
          <a:lstStyle/>
          <a:p>
            <a:r>
              <a:rPr lang="en-US" altLang="ja-JP" dirty="0" smtClean="0"/>
              <a:t>MKID </a:t>
            </a:r>
            <a:r>
              <a:rPr lang="en-US" altLang="ja-JP" sz="3200" dirty="0" smtClean="0"/>
              <a:t>(</a:t>
            </a:r>
            <a:r>
              <a:rPr lang="en-US" altLang="ja-JP" sz="3200" b="1" u="sng" dirty="0" smtClean="0"/>
              <a:t>M</a:t>
            </a:r>
            <a:r>
              <a:rPr lang="en-US" altLang="ja-JP" sz="3200" dirty="0" smtClean="0"/>
              <a:t>icrowave </a:t>
            </a:r>
            <a:r>
              <a:rPr lang="en-US" altLang="ja-JP" sz="3200" b="1" u="sng" dirty="0" smtClean="0"/>
              <a:t>K</a:t>
            </a:r>
            <a:r>
              <a:rPr lang="en-US" altLang="ja-JP" sz="3200" dirty="0" smtClean="0"/>
              <a:t>inetic </a:t>
            </a:r>
            <a:r>
              <a:rPr lang="en-US" altLang="ja-JP" sz="3200" b="1" u="sng" dirty="0" smtClean="0"/>
              <a:t>I</a:t>
            </a:r>
            <a:r>
              <a:rPr lang="en-US" altLang="ja-JP" sz="3200" dirty="0" smtClean="0"/>
              <a:t>nductance </a:t>
            </a:r>
            <a:r>
              <a:rPr lang="en-US" altLang="ja-JP" sz="3200" b="1" u="sng" dirty="0" smtClean="0"/>
              <a:t>D</a:t>
            </a:r>
            <a:r>
              <a:rPr lang="en-US" altLang="ja-JP" sz="3200" dirty="0" smtClean="0"/>
              <a:t>etector)</a:t>
            </a:r>
            <a:endParaRPr lang="ja-JP" altLang="en-US" sz="3200" dirty="0"/>
          </a:p>
        </p:txBody>
      </p:sp>
      <p:sp>
        <p:nvSpPr>
          <p:cNvPr id="4" name="日付プレースホルダ 3"/>
          <p:cNvSpPr>
            <a:spLocks noGrp="1"/>
          </p:cNvSpPr>
          <p:nvPr>
            <p:ph type="dt" sz="half" idx="10"/>
          </p:nvPr>
        </p:nvSpPr>
        <p:spPr/>
        <p:txBody>
          <a:bodyPr/>
          <a:lstStyle/>
          <a:p>
            <a:r>
              <a:rPr lang="en-US" altLang="ja-JP" smtClean="0"/>
              <a:t>2015-02-11</a:t>
            </a:r>
            <a:endParaRPr lang="ja-JP" altLang="en-US"/>
          </a:p>
        </p:txBody>
      </p:sp>
      <p:sp>
        <p:nvSpPr>
          <p:cNvPr id="5" name="フッター プレースホルダ 4"/>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6" name="スライド番号プレースホルダ 5"/>
          <p:cNvSpPr>
            <a:spLocks noGrp="1"/>
          </p:cNvSpPr>
          <p:nvPr>
            <p:ph type="sldNum" sz="quarter" idx="12"/>
          </p:nvPr>
        </p:nvSpPr>
        <p:spPr/>
        <p:txBody>
          <a:bodyPr/>
          <a:lstStyle/>
          <a:p>
            <a:fld id="{69766DB0-C5CA-8C41-85D5-0F09776F67B5}" type="slidenum">
              <a:rPr lang="ja-JP" altLang="en-US" smtClean="0"/>
              <a:pPr/>
              <a:t>10</a:t>
            </a:fld>
            <a:endParaRPr lang="ja-JP" altLang="en-US"/>
          </a:p>
        </p:txBody>
      </p:sp>
      <p:pic>
        <p:nvPicPr>
          <p:cNvPr id="10" name="図 9" descr="スクリーンショット 2014-09-10 22.39.18.png"/>
          <p:cNvPicPr>
            <a:picLocks noChangeAspect="1"/>
          </p:cNvPicPr>
          <p:nvPr/>
        </p:nvPicPr>
        <p:blipFill>
          <a:blip r:embed="rId6"/>
          <a:stretch>
            <a:fillRect/>
          </a:stretch>
        </p:blipFill>
        <p:spPr>
          <a:xfrm>
            <a:off x="449583" y="1480308"/>
            <a:ext cx="2619021" cy="3176000"/>
          </a:xfrm>
          <a:prstGeom prst="rect">
            <a:avLst/>
          </a:prstGeom>
        </p:spPr>
      </p:pic>
      <p:sp>
        <p:nvSpPr>
          <p:cNvPr id="13" name="テキスト ボックス 12"/>
          <p:cNvSpPr txBox="1"/>
          <p:nvPr/>
        </p:nvSpPr>
        <p:spPr>
          <a:xfrm>
            <a:off x="3098352" y="3327986"/>
            <a:ext cx="1295801" cy="428032"/>
          </a:xfrm>
          <a:prstGeom prst="rect">
            <a:avLst/>
          </a:prstGeom>
          <a:noFill/>
        </p:spPr>
        <p:txBody>
          <a:bodyPr wrap="none" lIns="104682" tIns="52341" rIns="104682" bIns="52341" rtlCol="0">
            <a:spAutoFit/>
          </a:bodyPr>
          <a:lstStyle/>
          <a:p>
            <a:r>
              <a:rPr lang="ja-JP" altLang="en-US" dirty="0" smtClean="0"/>
              <a:t>等価回路</a:t>
            </a:r>
            <a:endParaRPr kumimoji="1" lang="ja-JP" altLang="en-US" dirty="0"/>
          </a:p>
        </p:txBody>
      </p:sp>
      <p:cxnSp>
        <p:nvCxnSpPr>
          <p:cNvPr id="18" name="直線コネクタ 17"/>
          <p:cNvCxnSpPr/>
          <p:nvPr/>
        </p:nvCxnSpPr>
        <p:spPr>
          <a:xfrm rot="5400000">
            <a:off x="8135438" y="2836127"/>
            <a:ext cx="2178492" cy="1857"/>
          </a:xfrm>
          <a:prstGeom prst="line">
            <a:avLst/>
          </a:prstGeom>
          <a:ln w="254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0" name="直線コネクタ 19"/>
          <p:cNvCxnSpPr/>
          <p:nvPr/>
        </p:nvCxnSpPr>
        <p:spPr>
          <a:xfrm rot="5400000">
            <a:off x="8137293" y="5512239"/>
            <a:ext cx="2178492" cy="1857"/>
          </a:xfrm>
          <a:prstGeom prst="line">
            <a:avLst/>
          </a:prstGeom>
          <a:ln w="254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1" name="テキスト ボックス 20"/>
          <p:cNvSpPr txBox="1"/>
          <p:nvPr/>
        </p:nvSpPr>
        <p:spPr>
          <a:xfrm>
            <a:off x="9052142" y="6590630"/>
            <a:ext cx="411369" cy="428032"/>
          </a:xfrm>
          <a:prstGeom prst="rect">
            <a:avLst/>
          </a:prstGeom>
          <a:noFill/>
        </p:spPr>
        <p:txBody>
          <a:bodyPr wrap="none" lIns="104682" tIns="52341" rIns="104682" bIns="52341" rtlCol="0">
            <a:spAutoFit/>
          </a:bodyPr>
          <a:lstStyle/>
          <a:p>
            <a:r>
              <a:rPr lang="en-US" altLang="ja-JP" i="1" dirty="0" smtClean="0"/>
              <a:t>f</a:t>
            </a:r>
            <a:r>
              <a:rPr lang="en-US" altLang="ja-JP" baseline="-25000" dirty="0" smtClean="0"/>
              <a:t>0</a:t>
            </a:r>
            <a:endParaRPr kumimoji="1" lang="ja-JP" altLang="en-US" dirty="0"/>
          </a:p>
        </p:txBody>
      </p:sp>
      <p:sp>
        <p:nvSpPr>
          <p:cNvPr id="22" name="テキスト ボックス 21"/>
          <p:cNvSpPr txBox="1"/>
          <p:nvPr/>
        </p:nvSpPr>
        <p:spPr>
          <a:xfrm>
            <a:off x="9061886" y="3890383"/>
            <a:ext cx="411369" cy="428032"/>
          </a:xfrm>
          <a:prstGeom prst="rect">
            <a:avLst/>
          </a:prstGeom>
          <a:noFill/>
        </p:spPr>
        <p:txBody>
          <a:bodyPr wrap="none" lIns="104682" tIns="52341" rIns="104682" bIns="52341" rtlCol="0">
            <a:spAutoFit/>
          </a:bodyPr>
          <a:lstStyle/>
          <a:p>
            <a:r>
              <a:rPr lang="en-US" altLang="ja-JP" i="1" dirty="0" smtClean="0"/>
              <a:t>f</a:t>
            </a:r>
            <a:r>
              <a:rPr lang="en-US" altLang="ja-JP" baseline="-25000" dirty="0" smtClean="0"/>
              <a:t>0</a:t>
            </a:r>
            <a:endParaRPr kumimoji="1" lang="ja-JP" altLang="en-US" dirty="0"/>
          </a:p>
        </p:txBody>
      </p:sp>
      <p:cxnSp>
        <p:nvCxnSpPr>
          <p:cNvPr id="23" name="直線コネクタ 22"/>
          <p:cNvCxnSpPr/>
          <p:nvPr/>
        </p:nvCxnSpPr>
        <p:spPr>
          <a:xfrm rot="5400000">
            <a:off x="7846680" y="2836127"/>
            <a:ext cx="2178492" cy="1857"/>
          </a:xfrm>
          <a:prstGeom prst="line">
            <a:avLst/>
          </a:prstGeom>
          <a:ln w="254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6" name="直線コネクタ 25"/>
          <p:cNvCxnSpPr/>
          <p:nvPr/>
        </p:nvCxnSpPr>
        <p:spPr>
          <a:xfrm rot="10800000">
            <a:off x="8425295" y="5507034"/>
            <a:ext cx="798460" cy="1752"/>
          </a:xfrm>
          <a:prstGeom prst="line">
            <a:avLst/>
          </a:prstGeom>
          <a:ln w="254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9" name="直線コネクタ 28"/>
          <p:cNvCxnSpPr/>
          <p:nvPr/>
        </p:nvCxnSpPr>
        <p:spPr>
          <a:xfrm rot="10800000">
            <a:off x="8425292" y="6069436"/>
            <a:ext cx="796590" cy="1752"/>
          </a:xfrm>
          <a:prstGeom prst="line">
            <a:avLst/>
          </a:prstGeom>
          <a:ln w="254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p:nvPr/>
        </p:nvCxnSpPr>
        <p:spPr>
          <a:xfrm rot="5400000">
            <a:off x="8296361" y="5788188"/>
            <a:ext cx="562402" cy="1857"/>
          </a:xfrm>
          <a:prstGeom prst="straightConnector1">
            <a:avLst/>
          </a:prstGeom>
          <a:ln w="38100">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4" name="テキスト ボックス 33"/>
          <p:cNvSpPr txBox="1"/>
          <p:nvPr/>
        </p:nvSpPr>
        <p:spPr>
          <a:xfrm>
            <a:off x="7988053" y="5554921"/>
            <a:ext cx="584644" cy="428032"/>
          </a:xfrm>
          <a:prstGeom prst="rect">
            <a:avLst/>
          </a:prstGeom>
          <a:noFill/>
        </p:spPr>
        <p:txBody>
          <a:bodyPr wrap="none" lIns="104682" tIns="52341" rIns="104682" bIns="52341" rtlCol="0">
            <a:spAutoFit/>
          </a:bodyPr>
          <a:lstStyle/>
          <a:p>
            <a:r>
              <a:rPr lang="en-US" altLang="ja-JP" i="1" dirty="0" err="1" smtClean="0"/>
              <a:t>δθ</a:t>
            </a:r>
            <a:endParaRPr kumimoji="1" lang="ja-JP" altLang="en-US" i="1" dirty="0"/>
          </a:p>
        </p:txBody>
      </p:sp>
      <p:cxnSp>
        <p:nvCxnSpPr>
          <p:cNvPr id="35" name="直線矢印コネクタ 34"/>
          <p:cNvCxnSpPr/>
          <p:nvPr/>
        </p:nvCxnSpPr>
        <p:spPr>
          <a:xfrm>
            <a:off x="9237508" y="3505832"/>
            <a:ext cx="436715" cy="1752"/>
          </a:xfrm>
          <a:prstGeom prst="straightConnector1">
            <a:avLst/>
          </a:prstGeom>
          <a:ln w="38100">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7" name="直線矢印コネクタ 36"/>
          <p:cNvCxnSpPr/>
          <p:nvPr/>
        </p:nvCxnSpPr>
        <p:spPr>
          <a:xfrm rot="10800000">
            <a:off x="8485597" y="3504080"/>
            <a:ext cx="436715" cy="1752"/>
          </a:xfrm>
          <a:prstGeom prst="straightConnector1">
            <a:avLst/>
          </a:prstGeom>
          <a:ln w="38100">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38" name="テキスト ボックス 37"/>
          <p:cNvSpPr txBox="1"/>
          <p:nvPr/>
        </p:nvSpPr>
        <p:spPr>
          <a:xfrm>
            <a:off x="7990103" y="3268004"/>
            <a:ext cx="515929" cy="428032"/>
          </a:xfrm>
          <a:prstGeom prst="rect">
            <a:avLst/>
          </a:prstGeom>
          <a:noFill/>
        </p:spPr>
        <p:txBody>
          <a:bodyPr wrap="none" lIns="104682" tIns="52341" rIns="104682" bIns="52341" rtlCol="0">
            <a:spAutoFit/>
          </a:bodyPr>
          <a:lstStyle/>
          <a:p>
            <a:r>
              <a:rPr lang="en-US" altLang="ja-JP" i="1" dirty="0" err="1" smtClean="0"/>
              <a:t>δf</a:t>
            </a:r>
            <a:endParaRPr kumimoji="1" lang="ja-JP" altLang="en-US" i="1" dirty="0"/>
          </a:p>
        </p:txBody>
      </p:sp>
      <p:sp>
        <p:nvSpPr>
          <p:cNvPr id="39" name="テキスト ボックス 38"/>
          <p:cNvSpPr txBox="1"/>
          <p:nvPr/>
        </p:nvSpPr>
        <p:spPr>
          <a:xfrm rot="16200000">
            <a:off x="6542197" y="2619946"/>
            <a:ext cx="1416472" cy="430976"/>
          </a:xfrm>
          <a:prstGeom prst="rect">
            <a:avLst/>
          </a:prstGeom>
          <a:noFill/>
        </p:spPr>
        <p:txBody>
          <a:bodyPr wrap="none" lIns="104682" tIns="52341" rIns="104682" bIns="52341" rtlCol="0">
            <a:spAutoFit/>
          </a:bodyPr>
          <a:lstStyle/>
          <a:p>
            <a:r>
              <a:rPr kumimoji="1" lang="en-US" altLang="ja-JP" dirty="0" smtClean="0"/>
              <a:t>Power [dB]</a:t>
            </a:r>
            <a:endParaRPr kumimoji="1" lang="ja-JP" altLang="en-US" dirty="0"/>
          </a:p>
        </p:txBody>
      </p:sp>
      <p:sp>
        <p:nvSpPr>
          <p:cNvPr id="40" name="テキスト ボックス 39"/>
          <p:cNvSpPr txBox="1"/>
          <p:nvPr/>
        </p:nvSpPr>
        <p:spPr>
          <a:xfrm>
            <a:off x="7047411" y="4404776"/>
            <a:ext cx="498483" cy="428032"/>
          </a:xfrm>
          <a:prstGeom prst="rect">
            <a:avLst/>
          </a:prstGeom>
          <a:noFill/>
        </p:spPr>
        <p:txBody>
          <a:bodyPr wrap="none" lIns="104682" tIns="52341" rIns="104682" bIns="52341" rtlCol="0">
            <a:spAutoFit/>
          </a:bodyPr>
          <a:lstStyle/>
          <a:p>
            <a:r>
              <a:rPr lang="en-US" altLang="ja-JP" dirty="0" smtClean="0"/>
              <a:t>2π</a:t>
            </a:r>
            <a:endParaRPr kumimoji="1" lang="ja-JP" altLang="en-US" dirty="0"/>
          </a:p>
        </p:txBody>
      </p:sp>
      <p:sp>
        <p:nvSpPr>
          <p:cNvPr id="41" name="テキスト ボックス 40"/>
          <p:cNvSpPr txBox="1"/>
          <p:nvPr/>
        </p:nvSpPr>
        <p:spPr>
          <a:xfrm>
            <a:off x="7126357" y="6119075"/>
            <a:ext cx="348606" cy="428032"/>
          </a:xfrm>
          <a:prstGeom prst="rect">
            <a:avLst/>
          </a:prstGeom>
          <a:noFill/>
        </p:spPr>
        <p:txBody>
          <a:bodyPr wrap="none" lIns="104682" tIns="52341" rIns="104682" bIns="52341" rtlCol="0">
            <a:spAutoFit/>
          </a:bodyPr>
          <a:lstStyle/>
          <a:p>
            <a:r>
              <a:rPr kumimoji="1" lang="en-US" altLang="ja-JP" dirty="0" smtClean="0"/>
              <a:t>0</a:t>
            </a:r>
            <a:endParaRPr kumimoji="1" lang="ja-JP" altLang="en-US" dirty="0"/>
          </a:p>
        </p:txBody>
      </p:sp>
      <p:sp>
        <p:nvSpPr>
          <p:cNvPr id="42" name="テキスト ボックス 41"/>
          <p:cNvSpPr txBox="1"/>
          <p:nvPr/>
        </p:nvSpPr>
        <p:spPr>
          <a:xfrm>
            <a:off x="9188774" y="1299374"/>
            <a:ext cx="1324797" cy="428032"/>
          </a:xfrm>
          <a:prstGeom prst="rect">
            <a:avLst/>
          </a:prstGeom>
          <a:noFill/>
        </p:spPr>
        <p:txBody>
          <a:bodyPr wrap="none" lIns="104682" tIns="52341" rIns="104682" bIns="52341" rtlCol="0">
            <a:spAutoFit/>
          </a:bodyPr>
          <a:lstStyle/>
          <a:p>
            <a:r>
              <a:rPr kumimoji="1" lang="en-US" altLang="ja-JP" dirty="0" smtClean="0"/>
              <a:t>Amp/Freq</a:t>
            </a:r>
            <a:endParaRPr kumimoji="1" lang="ja-JP" altLang="en-US" dirty="0"/>
          </a:p>
        </p:txBody>
      </p:sp>
      <p:sp>
        <p:nvSpPr>
          <p:cNvPr id="43" name="テキスト ボックス 42"/>
          <p:cNvSpPr txBox="1"/>
          <p:nvPr/>
        </p:nvSpPr>
        <p:spPr>
          <a:xfrm>
            <a:off x="9634550" y="4021897"/>
            <a:ext cx="864572" cy="428032"/>
          </a:xfrm>
          <a:prstGeom prst="rect">
            <a:avLst/>
          </a:prstGeom>
          <a:noFill/>
        </p:spPr>
        <p:txBody>
          <a:bodyPr wrap="none" lIns="104682" tIns="52341" rIns="104682" bIns="52341" rtlCol="0">
            <a:spAutoFit/>
          </a:bodyPr>
          <a:lstStyle/>
          <a:p>
            <a:r>
              <a:rPr lang="en-US" altLang="ja-JP" dirty="0" smtClean="0"/>
              <a:t>Phase</a:t>
            </a:r>
            <a:endParaRPr kumimoji="1" lang="ja-JP" altLang="en-US" dirty="0"/>
          </a:p>
        </p:txBody>
      </p:sp>
      <p:sp>
        <p:nvSpPr>
          <p:cNvPr id="44" name="テキスト ボックス 43"/>
          <p:cNvSpPr txBox="1"/>
          <p:nvPr/>
        </p:nvSpPr>
        <p:spPr>
          <a:xfrm>
            <a:off x="141893" y="4786363"/>
            <a:ext cx="7029113" cy="2259302"/>
          </a:xfrm>
          <a:prstGeom prst="rect">
            <a:avLst/>
          </a:prstGeom>
          <a:noFill/>
          <a:ln w="25400">
            <a:solidFill>
              <a:srgbClr val="FF0000"/>
            </a:solidFill>
          </a:ln>
        </p:spPr>
        <p:txBody>
          <a:bodyPr wrap="none" lIns="104682" tIns="52341" rIns="104682" bIns="52341" rtlCol="0">
            <a:spAutoFit/>
          </a:bodyPr>
          <a:lstStyle/>
          <a:p>
            <a:r>
              <a:rPr lang="ja-JP" altLang="en-US" sz="2800" dirty="0" smtClean="0"/>
              <a:t>アンテナに光子（</a:t>
            </a:r>
            <a:r>
              <a:rPr lang="en-US" altLang="ja-JP" sz="2800" dirty="0" smtClean="0"/>
              <a:t>CMB</a:t>
            </a:r>
            <a:r>
              <a:rPr lang="ja-JP" altLang="en-US" sz="2800" dirty="0" smtClean="0"/>
              <a:t>）が入射</a:t>
            </a:r>
            <a:endParaRPr lang="en-US" altLang="ja-JP" sz="2800" dirty="0" smtClean="0"/>
          </a:p>
          <a:p>
            <a:r>
              <a:rPr lang="en-US" altLang="ja-JP" sz="2800" dirty="0" smtClean="0"/>
              <a:t>→ </a:t>
            </a:r>
            <a:r>
              <a:rPr lang="ja-JP" altLang="en-US" sz="2800" dirty="0" smtClean="0"/>
              <a:t>共振器のクーパー対が壊れ準粒子数増加</a:t>
            </a:r>
            <a:endParaRPr lang="en-US" altLang="ja-JP" sz="2800" dirty="0" smtClean="0"/>
          </a:p>
          <a:p>
            <a:r>
              <a:rPr lang="en-US" altLang="ja-JP" sz="2800" dirty="0" smtClean="0"/>
              <a:t>→ </a:t>
            </a:r>
            <a:r>
              <a:rPr lang="ja-JP" altLang="en-US" sz="2800" dirty="0" smtClean="0"/>
              <a:t>共振器の力学的インダクタンス変化</a:t>
            </a:r>
            <a:endParaRPr lang="en-US" altLang="ja-JP" sz="2800" dirty="0" smtClean="0"/>
          </a:p>
          <a:p>
            <a:r>
              <a:rPr lang="en-US" altLang="ja-JP" sz="2800" dirty="0" smtClean="0"/>
              <a:t>→ </a:t>
            </a:r>
            <a:r>
              <a:rPr lang="ja-JP" altLang="en-US" sz="2800" dirty="0" smtClean="0"/>
              <a:t>共振状態変化</a:t>
            </a:r>
            <a:endParaRPr lang="en-US" altLang="ja-JP" sz="2800" dirty="0" smtClean="0"/>
          </a:p>
          <a:p>
            <a:r>
              <a:rPr lang="ja-JP" altLang="en-US" sz="2800" dirty="0" smtClean="0"/>
              <a:t>読み出し系は振幅と位相の変化を測定</a:t>
            </a:r>
            <a:endParaRPr lang="en-US" altLang="ja-JP" sz="2800" dirty="0" smtClean="0"/>
          </a:p>
        </p:txBody>
      </p:sp>
      <p:sp>
        <p:nvSpPr>
          <p:cNvPr id="45" name="テキスト ボックス 44"/>
          <p:cNvSpPr txBox="1"/>
          <p:nvPr/>
        </p:nvSpPr>
        <p:spPr>
          <a:xfrm>
            <a:off x="5113549" y="2744515"/>
            <a:ext cx="471007" cy="535753"/>
          </a:xfrm>
          <a:prstGeom prst="rect">
            <a:avLst/>
          </a:prstGeom>
          <a:noFill/>
        </p:spPr>
        <p:txBody>
          <a:bodyPr wrap="none" lIns="104682" tIns="52341" rIns="104682" bIns="52341" rtlCol="0">
            <a:spAutoFit/>
          </a:bodyPr>
          <a:lstStyle/>
          <a:p>
            <a:r>
              <a:rPr lang="en-US" altLang="ja-JP" sz="2800" i="1" dirty="0" smtClean="0"/>
              <a:t>L</a:t>
            </a:r>
            <a:endParaRPr lang="ja-JP" altLang="en-US" sz="2800" i="1" dirty="0"/>
          </a:p>
        </p:txBody>
      </p:sp>
      <p:sp>
        <p:nvSpPr>
          <p:cNvPr id="12" name="右矢印 11"/>
          <p:cNvSpPr/>
          <p:nvPr/>
        </p:nvSpPr>
        <p:spPr>
          <a:xfrm>
            <a:off x="3355351" y="2617050"/>
            <a:ext cx="919061" cy="616233"/>
          </a:xfrm>
          <a:prstGeom prst="rightArrow">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32" name="テキスト ボックス 31"/>
          <p:cNvSpPr txBox="1"/>
          <p:nvPr/>
        </p:nvSpPr>
        <p:spPr>
          <a:xfrm>
            <a:off x="1121890" y="1706885"/>
            <a:ext cx="952820" cy="351087"/>
          </a:xfrm>
          <a:prstGeom prst="rect">
            <a:avLst/>
          </a:prstGeom>
          <a:solidFill>
            <a:schemeClr val="bg1"/>
          </a:solidFill>
          <a:ln w="25400">
            <a:solidFill>
              <a:srgbClr val="FF0000"/>
            </a:solidFill>
          </a:ln>
        </p:spPr>
        <p:txBody>
          <a:bodyPr wrap="none" lIns="104682" tIns="52341" rIns="104682" bIns="52341" rtlCol="0" anchor="ctr">
            <a:spAutoFit/>
          </a:bodyPr>
          <a:lstStyle/>
          <a:p>
            <a:pPr algn="ctr"/>
            <a:r>
              <a:rPr lang="ja-JP" altLang="en-US" sz="1600" dirty="0" smtClean="0"/>
              <a:t>アンテナ</a:t>
            </a:r>
            <a:endParaRPr lang="ja-JP" altLang="en-US" sz="1600" dirty="0"/>
          </a:p>
        </p:txBody>
      </p:sp>
      <p:sp>
        <p:nvSpPr>
          <p:cNvPr id="36" name="テキスト ボックス 35"/>
          <p:cNvSpPr txBox="1"/>
          <p:nvPr/>
        </p:nvSpPr>
        <p:spPr>
          <a:xfrm>
            <a:off x="513670" y="2623806"/>
            <a:ext cx="1119064" cy="843530"/>
          </a:xfrm>
          <a:prstGeom prst="rect">
            <a:avLst/>
          </a:prstGeom>
          <a:solidFill>
            <a:schemeClr val="bg1"/>
          </a:solidFill>
          <a:ln w="25400">
            <a:solidFill>
              <a:srgbClr val="FF0000"/>
            </a:solidFill>
          </a:ln>
        </p:spPr>
        <p:txBody>
          <a:bodyPr wrap="none" lIns="104682" tIns="52341" rIns="104682" bIns="52341" rtlCol="0" anchor="ctr">
            <a:spAutoFit/>
          </a:bodyPr>
          <a:lstStyle/>
          <a:p>
            <a:pPr algn="ctr"/>
            <a:r>
              <a:rPr lang="ja-JP" altLang="en-US" sz="1600" dirty="0" smtClean="0"/>
              <a:t>超伝導</a:t>
            </a:r>
            <a:endParaRPr lang="en-US" altLang="ja-JP" sz="1600" dirty="0" smtClean="0"/>
          </a:p>
          <a:p>
            <a:pPr algn="ctr"/>
            <a:r>
              <a:rPr lang="ja-JP" altLang="en-US" sz="1600" dirty="0" smtClean="0"/>
              <a:t>マイクロ波</a:t>
            </a:r>
            <a:endParaRPr lang="en-US" altLang="ja-JP" sz="1600" dirty="0" smtClean="0"/>
          </a:p>
          <a:p>
            <a:pPr algn="ctr"/>
            <a:r>
              <a:rPr lang="ja-JP" altLang="en-US" sz="1600" dirty="0" smtClean="0"/>
              <a:t>共振器</a:t>
            </a:r>
            <a:endParaRPr lang="ja-JP" altLang="en-US" sz="1600" dirty="0"/>
          </a:p>
        </p:txBody>
      </p:sp>
      <p:sp>
        <p:nvSpPr>
          <p:cNvPr id="46" name="テキスト ボックス 45"/>
          <p:cNvSpPr txBox="1"/>
          <p:nvPr/>
        </p:nvSpPr>
        <p:spPr>
          <a:xfrm>
            <a:off x="1786483" y="4278870"/>
            <a:ext cx="1195731" cy="351087"/>
          </a:xfrm>
          <a:prstGeom prst="rect">
            <a:avLst/>
          </a:prstGeom>
          <a:solidFill>
            <a:schemeClr val="bg1"/>
          </a:solidFill>
          <a:ln w="25400">
            <a:solidFill>
              <a:srgbClr val="FF0000"/>
            </a:solidFill>
          </a:ln>
        </p:spPr>
        <p:txBody>
          <a:bodyPr wrap="none" lIns="104682" tIns="52341" rIns="104682" bIns="52341" rtlCol="0" anchor="ctr">
            <a:spAutoFit/>
          </a:bodyPr>
          <a:lstStyle/>
          <a:p>
            <a:pPr algn="ctr"/>
            <a:r>
              <a:rPr lang="ja-JP" altLang="en-US" sz="1600" dirty="0" smtClean="0"/>
              <a:t>読み出し線</a:t>
            </a:r>
            <a:endParaRPr lang="ja-JP" altLang="en-US" sz="16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 name="図 18" descr="ss 2015-01-29 14.44.07.png"/>
          <p:cNvPicPr>
            <a:picLocks noChangeAspect="1"/>
          </p:cNvPicPr>
          <p:nvPr/>
        </p:nvPicPr>
        <p:blipFill>
          <a:blip r:embed="rId3"/>
          <a:stretch>
            <a:fillRect/>
          </a:stretch>
        </p:blipFill>
        <p:spPr>
          <a:xfrm>
            <a:off x="4244901" y="1894979"/>
            <a:ext cx="6227130" cy="2580500"/>
          </a:xfrm>
          <a:prstGeom prst="rect">
            <a:avLst/>
          </a:prstGeom>
        </p:spPr>
      </p:pic>
      <p:sp>
        <p:nvSpPr>
          <p:cNvPr id="2" name="タイトル 1"/>
          <p:cNvSpPr>
            <a:spLocks noGrp="1"/>
          </p:cNvSpPr>
          <p:nvPr>
            <p:ph type="title"/>
          </p:nvPr>
        </p:nvSpPr>
        <p:spPr/>
        <p:txBody>
          <a:bodyPr>
            <a:normAutofit fontScale="90000"/>
          </a:bodyPr>
          <a:lstStyle/>
          <a:p>
            <a:r>
              <a:rPr lang="en-US" altLang="ja-JP" sz="5500" dirty="0" err="1" smtClean="0"/>
              <a:t>MKIDs</a:t>
            </a:r>
            <a:r>
              <a:rPr lang="en-US" altLang="ja-JP" dirty="0" smtClean="0"/>
              <a:t> </a:t>
            </a:r>
            <a:r>
              <a:rPr lang="en-US" altLang="ja-JP" sz="3600" dirty="0" smtClean="0"/>
              <a:t>(</a:t>
            </a:r>
            <a:r>
              <a:rPr lang="en-US" altLang="ja-JP" sz="3600" b="1" u="sng" dirty="0" smtClean="0"/>
              <a:t>M</a:t>
            </a:r>
            <a:r>
              <a:rPr lang="en-US" altLang="ja-JP" sz="3600" dirty="0" smtClean="0"/>
              <a:t>icrowave </a:t>
            </a:r>
            <a:r>
              <a:rPr lang="en-US" altLang="ja-JP" sz="3600" b="1" u="sng" dirty="0" smtClean="0"/>
              <a:t>K</a:t>
            </a:r>
            <a:r>
              <a:rPr lang="en-US" altLang="ja-JP" sz="3600" dirty="0" smtClean="0"/>
              <a:t>inetic </a:t>
            </a:r>
            <a:r>
              <a:rPr lang="en-US" altLang="ja-JP" sz="3600" b="1" u="sng" dirty="0" smtClean="0"/>
              <a:t>I</a:t>
            </a:r>
            <a:r>
              <a:rPr lang="en-US" altLang="ja-JP" sz="3600" dirty="0" smtClean="0"/>
              <a:t>nductance </a:t>
            </a:r>
            <a:r>
              <a:rPr lang="en-US" altLang="ja-JP" sz="3600" b="1" u="sng" dirty="0" smtClean="0"/>
              <a:t>D</a:t>
            </a:r>
            <a:r>
              <a:rPr lang="en-US" altLang="ja-JP" sz="3600" dirty="0" smtClean="0"/>
              <a:t>etector</a:t>
            </a:r>
            <a:r>
              <a:rPr lang="en-US" altLang="ja-JP" sz="3600" b="1" dirty="0" smtClean="0"/>
              <a:t>s</a:t>
            </a:r>
            <a:r>
              <a:rPr lang="en-US" altLang="ja-JP" sz="3600" dirty="0" smtClean="0"/>
              <a:t>)</a:t>
            </a:r>
            <a:endParaRPr lang="ja-JP" altLang="en-US" sz="3600" dirty="0"/>
          </a:p>
        </p:txBody>
      </p:sp>
      <p:sp>
        <p:nvSpPr>
          <p:cNvPr id="4" name="日付プレースホルダ 3"/>
          <p:cNvSpPr>
            <a:spLocks noGrp="1"/>
          </p:cNvSpPr>
          <p:nvPr>
            <p:ph type="dt" sz="half" idx="10"/>
          </p:nvPr>
        </p:nvSpPr>
        <p:spPr/>
        <p:txBody>
          <a:bodyPr/>
          <a:lstStyle/>
          <a:p>
            <a:r>
              <a:rPr lang="en-US" altLang="ja-JP" smtClean="0"/>
              <a:t>2015-02-11</a:t>
            </a:r>
            <a:endParaRPr lang="ja-JP" altLang="en-US"/>
          </a:p>
        </p:txBody>
      </p:sp>
      <p:sp>
        <p:nvSpPr>
          <p:cNvPr id="5" name="フッター プレースホルダ 4"/>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6" name="スライド番号プレースホルダ 5"/>
          <p:cNvSpPr>
            <a:spLocks noGrp="1"/>
          </p:cNvSpPr>
          <p:nvPr>
            <p:ph type="sldNum" sz="quarter" idx="12"/>
          </p:nvPr>
        </p:nvSpPr>
        <p:spPr/>
        <p:txBody>
          <a:bodyPr/>
          <a:lstStyle/>
          <a:p>
            <a:fld id="{69766DB0-C5CA-8C41-85D5-0F09776F67B5}" type="slidenum">
              <a:rPr lang="ja-JP" altLang="en-US" smtClean="0"/>
              <a:pPr/>
              <a:t>11</a:t>
            </a:fld>
            <a:endParaRPr lang="ja-JP" altLang="en-US"/>
          </a:p>
        </p:txBody>
      </p:sp>
      <p:sp>
        <p:nvSpPr>
          <p:cNvPr id="44" name="テキスト ボックス 43"/>
          <p:cNvSpPr txBox="1"/>
          <p:nvPr/>
        </p:nvSpPr>
        <p:spPr>
          <a:xfrm>
            <a:off x="370628" y="5174793"/>
            <a:ext cx="5021019" cy="1675365"/>
          </a:xfrm>
          <a:prstGeom prst="rect">
            <a:avLst/>
          </a:prstGeom>
          <a:noFill/>
          <a:ln w="25400">
            <a:solidFill>
              <a:srgbClr val="FF0000"/>
            </a:solidFill>
          </a:ln>
        </p:spPr>
        <p:txBody>
          <a:bodyPr wrap="none" lIns="104682" tIns="52341" rIns="104682" bIns="52341" rtlCol="0">
            <a:spAutoFit/>
          </a:bodyPr>
          <a:lstStyle/>
          <a:p>
            <a:r>
              <a:rPr lang="ja-JP" altLang="en-US" sz="2800" dirty="0" smtClean="0"/>
              <a:t>個々の共振器の長さを変えて、</a:t>
            </a:r>
            <a:r>
              <a:rPr lang="en-US" altLang="ja-JP" sz="2800" dirty="0" smtClean="0"/>
              <a:t/>
            </a:r>
            <a:br>
              <a:rPr lang="en-US" altLang="ja-JP" sz="2800" dirty="0" smtClean="0"/>
            </a:br>
            <a:r>
              <a:rPr lang="ja-JP" altLang="en-US" sz="2800" dirty="0" smtClean="0"/>
              <a:t>周波数空間への多重化を実現</a:t>
            </a:r>
            <a:r>
              <a:rPr lang="en-US" altLang="ja-JP" sz="2800" dirty="0" smtClean="0"/>
              <a:t>:</a:t>
            </a:r>
          </a:p>
          <a:p>
            <a:r>
              <a:rPr lang="en-US" altLang="ja-JP" sz="2300" dirty="0" smtClean="0"/>
              <a:t>    - 1 </a:t>
            </a:r>
            <a:r>
              <a:rPr lang="ja-JP" altLang="en-US" sz="2300" dirty="0" smtClean="0"/>
              <a:t>本の</a:t>
            </a:r>
            <a:r>
              <a:rPr lang="en-US" altLang="ja-JP" sz="2300" dirty="0" smtClean="0"/>
              <a:t> Feed Line </a:t>
            </a:r>
            <a:r>
              <a:rPr lang="ja-JP" altLang="en-US" sz="2300" dirty="0" smtClean="0"/>
              <a:t>で多素子読み出し</a:t>
            </a:r>
            <a:endParaRPr lang="en-US" altLang="ja-JP" sz="2300" dirty="0" smtClean="0"/>
          </a:p>
          <a:p>
            <a:r>
              <a:rPr lang="en-US" altLang="ja-JP" sz="2300" dirty="0" smtClean="0"/>
              <a:t>    - </a:t>
            </a:r>
            <a:r>
              <a:rPr lang="ja-JP" altLang="en-US" sz="2300" dirty="0" smtClean="0"/>
              <a:t>冷凍機の熱流入を抑制</a:t>
            </a:r>
            <a:endParaRPr lang="en-US" altLang="ja-JP" sz="2300" dirty="0" smtClean="0"/>
          </a:p>
        </p:txBody>
      </p:sp>
      <p:sp>
        <p:nvSpPr>
          <p:cNvPr id="46" name="テキスト ボックス 45"/>
          <p:cNvSpPr txBox="1"/>
          <p:nvPr/>
        </p:nvSpPr>
        <p:spPr>
          <a:xfrm>
            <a:off x="5032362" y="2920997"/>
            <a:ext cx="574456" cy="535753"/>
          </a:xfrm>
          <a:prstGeom prst="rect">
            <a:avLst/>
          </a:prstGeom>
          <a:noFill/>
        </p:spPr>
        <p:txBody>
          <a:bodyPr wrap="none" lIns="104682" tIns="52341" rIns="104682" bIns="52341" rtlCol="0">
            <a:spAutoFit/>
          </a:bodyPr>
          <a:lstStyle/>
          <a:p>
            <a:r>
              <a:rPr lang="en-US" altLang="ja-JP" sz="2800" i="1" dirty="0" smtClean="0"/>
              <a:t>L</a:t>
            </a:r>
            <a:r>
              <a:rPr lang="en-US" altLang="ja-JP" sz="2800" baseline="-25000" dirty="0" smtClean="0"/>
              <a:t>0</a:t>
            </a:r>
            <a:endParaRPr lang="ja-JP" altLang="en-US" sz="2800" i="1" dirty="0"/>
          </a:p>
        </p:txBody>
      </p:sp>
      <p:sp>
        <p:nvSpPr>
          <p:cNvPr id="47" name="テキスト ボックス 46"/>
          <p:cNvSpPr txBox="1"/>
          <p:nvPr/>
        </p:nvSpPr>
        <p:spPr>
          <a:xfrm>
            <a:off x="6719059" y="2920997"/>
            <a:ext cx="574456" cy="535753"/>
          </a:xfrm>
          <a:prstGeom prst="rect">
            <a:avLst/>
          </a:prstGeom>
          <a:noFill/>
        </p:spPr>
        <p:txBody>
          <a:bodyPr wrap="none" lIns="104682" tIns="52341" rIns="104682" bIns="52341" rtlCol="0">
            <a:spAutoFit/>
          </a:bodyPr>
          <a:lstStyle/>
          <a:p>
            <a:r>
              <a:rPr lang="en-US" altLang="ja-JP" sz="2800" i="1" dirty="0" smtClean="0"/>
              <a:t>L</a:t>
            </a:r>
            <a:r>
              <a:rPr lang="en-US" altLang="ja-JP" sz="2800" baseline="-25000" dirty="0" smtClean="0"/>
              <a:t>1</a:t>
            </a:r>
            <a:endParaRPr lang="ja-JP" altLang="en-US" sz="2800" i="1" dirty="0"/>
          </a:p>
        </p:txBody>
      </p:sp>
      <p:sp>
        <p:nvSpPr>
          <p:cNvPr id="48" name="テキスト ボックス 47"/>
          <p:cNvSpPr txBox="1"/>
          <p:nvPr/>
        </p:nvSpPr>
        <p:spPr>
          <a:xfrm>
            <a:off x="8796254" y="2962545"/>
            <a:ext cx="578928" cy="535753"/>
          </a:xfrm>
          <a:prstGeom prst="rect">
            <a:avLst/>
          </a:prstGeom>
          <a:noFill/>
        </p:spPr>
        <p:txBody>
          <a:bodyPr wrap="none" lIns="104682" tIns="52341" rIns="104682" bIns="52341" rtlCol="0">
            <a:spAutoFit/>
          </a:bodyPr>
          <a:lstStyle/>
          <a:p>
            <a:r>
              <a:rPr lang="en-US" altLang="ja-JP" sz="2800" i="1" dirty="0" err="1" smtClean="0"/>
              <a:t>L</a:t>
            </a:r>
            <a:r>
              <a:rPr lang="en-US" altLang="ja-JP" sz="2800" baseline="-25000" dirty="0" err="1" smtClean="0"/>
              <a:t>n</a:t>
            </a:r>
            <a:endParaRPr lang="ja-JP" altLang="en-US" sz="2800" i="1" dirty="0"/>
          </a:p>
        </p:txBody>
      </p:sp>
      <p:sp>
        <p:nvSpPr>
          <p:cNvPr id="50" name="テキスト ボックス 49"/>
          <p:cNvSpPr txBox="1"/>
          <p:nvPr/>
        </p:nvSpPr>
        <p:spPr>
          <a:xfrm>
            <a:off x="6185602" y="5031757"/>
            <a:ext cx="3952058" cy="1951526"/>
          </a:xfrm>
          <a:prstGeom prst="rect">
            <a:avLst/>
          </a:prstGeom>
          <a:noFill/>
          <a:ln w="25400">
            <a:solidFill>
              <a:srgbClr val="FF0000"/>
            </a:solidFill>
          </a:ln>
        </p:spPr>
        <p:txBody>
          <a:bodyPr wrap="none" lIns="104682" tIns="52341" rIns="104682" bIns="52341" rtlCol="0">
            <a:spAutoFit/>
          </a:bodyPr>
          <a:lstStyle/>
          <a:p>
            <a:r>
              <a:rPr lang="en-US" altLang="ja-JP" sz="2800" dirty="0" smtClean="0"/>
              <a:t>GroundBIRD:</a:t>
            </a:r>
          </a:p>
          <a:p>
            <a:r>
              <a:rPr lang="en-US" altLang="ja-JP" sz="2300" dirty="0" smtClean="0"/>
              <a:t>    - </a:t>
            </a:r>
            <a:r>
              <a:rPr lang="ja-JP" altLang="en-US" sz="2300" dirty="0" smtClean="0"/>
              <a:t>観測周波数</a:t>
            </a:r>
            <a:r>
              <a:rPr lang="en-US" altLang="ja-JP" sz="2300" dirty="0" smtClean="0"/>
              <a:t>: 145, 220 GHz</a:t>
            </a:r>
          </a:p>
          <a:p>
            <a:r>
              <a:rPr lang="en-US" altLang="ja-JP" sz="2300" dirty="0" smtClean="0"/>
              <a:t>    - </a:t>
            </a:r>
            <a:r>
              <a:rPr lang="ja-JP" altLang="en-US" sz="2300" dirty="0" smtClean="0"/>
              <a:t>読出周波数</a:t>
            </a:r>
            <a:r>
              <a:rPr lang="en-US" altLang="ja-JP" sz="2300" dirty="0" smtClean="0"/>
              <a:t>: ~ 4 GHz</a:t>
            </a:r>
          </a:p>
          <a:p>
            <a:r>
              <a:rPr lang="en-US" altLang="ja-JP" sz="2300" dirty="0" smtClean="0"/>
              <a:t>    - </a:t>
            </a:r>
            <a:r>
              <a:rPr lang="ja-JP" altLang="en-US" sz="2300" dirty="0" smtClean="0"/>
              <a:t>検出器数</a:t>
            </a:r>
            <a:r>
              <a:rPr lang="en-US" altLang="ja-JP" sz="2300" dirty="0" smtClean="0"/>
              <a:t>:      848</a:t>
            </a:r>
          </a:p>
          <a:p>
            <a:r>
              <a:rPr lang="en-US" altLang="ja-JP" sz="2300" dirty="0" smtClean="0"/>
              <a:t>    - NET:                 250 uKs</a:t>
            </a:r>
            <a:r>
              <a:rPr lang="en-US" altLang="ja-JP" sz="2300" baseline="30000" dirty="0" smtClean="0"/>
              <a:t>1/2</a:t>
            </a:r>
            <a:r>
              <a:rPr lang="en-US" altLang="ja-JP" sz="2300" dirty="0" smtClean="0"/>
              <a:t>/</a:t>
            </a:r>
            <a:r>
              <a:rPr lang="ja-JP" altLang="en-US" sz="2300" dirty="0" smtClean="0"/>
              <a:t>個</a:t>
            </a:r>
            <a:endParaRPr lang="en-US" altLang="ja-JP" sz="2300" dirty="0" smtClean="0"/>
          </a:p>
        </p:txBody>
      </p:sp>
      <p:pic>
        <p:nvPicPr>
          <p:cNvPr id="57" name="図 56" descr="スクリーンショット 2014-09-16 13.16.33.png"/>
          <p:cNvPicPr>
            <a:picLocks noChangeAspect="1"/>
          </p:cNvPicPr>
          <p:nvPr/>
        </p:nvPicPr>
        <p:blipFill>
          <a:blip r:embed="rId4"/>
          <a:stretch>
            <a:fillRect/>
          </a:stretch>
        </p:blipFill>
        <p:spPr>
          <a:xfrm rot="16200000">
            <a:off x="122579" y="1661934"/>
            <a:ext cx="3070453" cy="2969342"/>
          </a:xfrm>
          <a:prstGeom prst="rect">
            <a:avLst/>
          </a:prstGeom>
        </p:spPr>
      </p:pic>
      <p:sp>
        <p:nvSpPr>
          <p:cNvPr id="62" name="右矢印 61"/>
          <p:cNvSpPr/>
          <p:nvPr/>
        </p:nvSpPr>
        <p:spPr>
          <a:xfrm>
            <a:off x="534441" y="4148525"/>
            <a:ext cx="9619777" cy="447313"/>
          </a:xfrm>
          <a:prstGeom prst="rightArrow">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63" name="テキスト ボックス 62"/>
          <p:cNvSpPr txBox="1"/>
          <p:nvPr/>
        </p:nvSpPr>
        <p:spPr>
          <a:xfrm>
            <a:off x="4274411" y="4399282"/>
            <a:ext cx="1608268" cy="535753"/>
          </a:xfrm>
          <a:prstGeom prst="rect">
            <a:avLst/>
          </a:prstGeom>
          <a:noFill/>
        </p:spPr>
        <p:txBody>
          <a:bodyPr wrap="none" lIns="104682" tIns="52341" rIns="104682" bIns="52341" rtlCol="0">
            <a:spAutoFit/>
          </a:bodyPr>
          <a:lstStyle/>
          <a:p>
            <a:r>
              <a:rPr lang="en-US" altLang="ja-JP" sz="2800" dirty="0" smtClean="0">
                <a:solidFill>
                  <a:srgbClr val="FF0000"/>
                </a:solidFill>
              </a:rPr>
              <a:t>Feed Line</a:t>
            </a:r>
            <a:endParaRPr lang="ja-JP" altLang="en-US" sz="2800" dirty="0">
              <a:solidFill>
                <a:srgbClr val="FF0000"/>
              </a:solidFill>
            </a:endParaRPr>
          </a:p>
        </p:txBody>
      </p:sp>
      <p:sp>
        <p:nvSpPr>
          <p:cNvPr id="65" name="正方形/長方形 64"/>
          <p:cNvSpPr/>
          <p:nvPr/>
        </p:nvSpPr>
        <p:spPr>
          <a:xfrm>
            <a:off x="141897" y="1648228"/>
            <a:ext cx="10172337" cy="571573"/>
          </a:xfrm>
          <a:prstGeom prst="rect">
            <a:avLst/>
          </a:prstGeom>
          <a:noFill/>
          <a:ln w="38100">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66" name="テキスト ボックス 65"/>
          <p:cNvSpPr txBox="1"/>
          <p:nvPr/>
        </p:nvSpPr>
        <p:spPr>
          <a:xfrm>
            <a:off x="4281540" y="1172547"/>
            <a:ext cx="1457153" cy="535753"/>
          </a:xfrm>
          <a:prstGeom prst="rect">
            <a:avLst/>
          </a:prstGeom>
          <a:noFill/>
        </p:spPr>
        <p:txBody>
          <a:bodyPr wrap="none" lIns="104682" tIns="52341" rIns="104682" bIns="52341" rtlCol="0">
            <a:spAutoFit/>
          </a:bodyPr>
          <a:lstStyle/>
          <a:p>
            <a:r>
              <a:rPr lang="en-US" altLang="ja-JP" sz="2800" dirty="0" smtClean="0">
                <a:solidFill>
                  <a:srgbClr val="0000FF"/>
                </a:solidFill>
              </a:rPr>
              <a:t>Antenna</a:t>
            </a:r>
            <a:endParaRPr lang="ja-JP" altLang="en-US" sz="2800" dirty="0">
              <a:solidFill>
                <a:srgbClr val="0000FF"/>
              </a:solidFill>
            </a:endParaRPr>
          </a:p>
        </p:txBody>
      </p:sp>
      <p:sp>
        <p:nvSpPr>
          <p:cNvPr id="20" name="テキスト ボックス 19"/>
          <p:cNvSpPr txBox="1"/>
          <p:nvPr/>
        </p:nvSpPr>
        <p:spPr>
          <a:xfrm>
            <a:off x="3098352" y="3327986"/>
            <a:ext cx="1295801" cy="428032"/>
          </a:xfrm>
          <a:prstGeom prst="rect">
            <a:avLst/>
          </a:prstGeom>
          <a:noFill/>
        </p:spPr>
        <p:txBody>
          <a:bodyPr wrap="none" lIns="104682" tIns="52341" rIns="104682" bIns="52341" rtlCol="0">
            <a:spAutoFit/>
          </a:bodyPr>
          <a:lstStyle/>
          <a:p>
            <a:r>
              <a:rPr lang="ja-JP" altLang="en-US" dirty="0" smtClean="0"/>
              <a:t>等価回路</a:t>
            </a:r>
            <a:endParaRPr kumimoji="1" lang="ja-JP" altLang="en-US" dirty="0"/>
          </a:p>
        </p:txBody>
      </p:sp>
      <p:sp>
        <p:nvSpPr>
          <p:cNvPr id="21" name="右矢印 20"/>
          <p:cNvSpPr/>
          <p:nvPr/>
        </p:nvSpPr>
        <p:spPr>
          <a:xfrm>
            <a:off x="3355351" y="2617050"/>
            <a:ext cx="919061" cy="616233"/>
          </a:xfrm>
          <a:prstGeom prst="rightArrow">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 name="図 60" descr="ss 2015-01-24 17.13.03.png"/>
          <p:cNvPicPr>
            <a:picLocks noChangeAspect="1"/>
          </p:cNvPicPr>
          <p:nvPr/>
        </p:nvPicPr>
        <p:blipFill>
          <a:blip r:embed="rId2"/>
          <a:stretch>
            <a:fillRect/>
          </a:stretch>
        </p:blipFill>
        <p:spPr>
          <a:xfrm rot="5400000">
            <a:off x="2462636" y="-305756"/>
            <a:ext cx="5890695" cy="9236835"/>
          </a:xfrm>
          <a:prstGeom prst="rect">
            <a:avLst/>
          </a:prstGeom>
        </p:spPr>
      </p:pic>
      <p:sp>
        <p:nvSpPr>
          <p:cNvPr id="2" name="タイトル 1"/>
          <p:cNvSpPr>
            <a:spLocks noGrp="1"/>
          </p:cNvSpPr>
          <p:nvPr>
            <p:ph type="title"/>
          </p:nvPr>
        </p:nvSpPr>
        <p:spPr/>
        <p:txBody>
          <a:bodyPr/>
          <a:lstStyle/>
          <a:p>
            <a:r>
              <a:rPr lang="ja-JP" altLang="en-US" dirty="0" smtClean="0"/>
              <a:t>読み出し系</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42A38DCF-898D-D549-A0EF-6D96FB2B2FD1}" type="slidenum">
              <a:rPr lang="ja-JP" altLang="en-US" smtClean="0"/>
              <a:pPr/>
              <a:t>12</a:t>
            </a:fld>
            <a:endParaRPr lang="ja-JP" altLang="en-US"/>
          </a:p>
        </p:txBody>
      </p:sp>
      <p:sp>
        <p:nvSpPr>
          <p:cNvPr id="62" name="正方形/長方形 61"/>
          <p:cNvSpPr/>
          <p:nvPr/>
        </p:nvSpPr>
        <p:spPr>
          <a:xfrm>
            <a:off x="697886" y="1268967"/>
            <a:ext cx="799389" cy="6943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63" name="正方形/長方形 62"/>
          <p:cNvSpPr/>
          <p:nvPr/>
        </p:nvSpPr>
        <p:spPr>
          <a:xfrm>
            <a:off x="4492309" y="1484903"/>
            <a:ext cx="799389" cy="6943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読み出し方法</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42A38DCF-898D-D549-A0EF-6D96FB2B2FD1}" type="slidenum">
              <a:rPr lang="ja-JP" altLang="en-US" smtClean="0"/>
              <a:pPr/>
              <a:t>13</a:t>
            </a:fld>
            <a:endParaRPr lang="ja-JP" altLang="en-US"/>
          </a:p>
        </p:txBody>
      </p:sp>
      <p:sp>
        <p:nvSpPr>
          <p:cNvPr id="6" name="テキスト ボックス 5"/>
          <p:cNvSpPr txBox="1"/>
          <p:nvPr/>
        </p:nvSpPr>
        <p:spPr>
          <a:xfrm>
            <a:off x="4640086" y="1342616"/>
            <a:ext cx="5892584" cy="1397528"/>
          </a:xfrm>
          <a:prstGeom prst="rect">
            <a:avLst/>
          </a:prstGeom>
          <a:noFill/>
        </p:spPr>
        <p:txBody>
          <a:bodyPr wrap="none" lIns="104682" tIns="52341" rIns="104682" bIns="52341" rtlCol="0">
            <a:spAutoFit/>
          </a:bodyPr>
          <a:lstStyle/>
          <a:p>
            <a:pPr algn="ctr"/>
            <a:r>
              <a:rPr lang="en-US" altLang="ja-JP" sz="2800" dirty="0" smtClean="0"/>
              <a:t>FPGA </a:t>
            </a:r>
            <a:r>
              <a:rPr lang="ja-JP" altLang="en-US" sz="2800" dirty="0" smtClean="0"/>
              <a:t>でつくった波を</a:t>
            </a:r>
            <a:r>
              <a:rPr lang="en-US" altLang="ja-JP" sz="2800" dirty="0" smtClean="0"/>
              <a:t> DAC </a:t>
            </a:r>
            <a:r>
              <a:rPr lang="ja-JP" altLang="en-US" sz="2800" dirty="0" smtClean="0"/>
              <a:t>で出力し、</a:t>
            </a:r>
            <a:endParaRPr lang="en-US" altLang="ja-JP" sz="2800" dirty="0" smtClean="0"/>
          </a:p>
          <a:p>
            <a:pPr algn="ctr"/>
            <a:r>
              <a:rPr lang="en-US" altLang="ja-JP" sz="2800" dirty="0" smtClean="0"/>
              <a:t>UP Mixer </a:t>
            </a:r>
            <a:r>
              <a:rPr lang="ja-JP" altLang="en-US" sz="2800" dirty="0" smtClean="0"/>
              <a:t>と</a:t>
            </a:r>
            <a:r>
              <a:rPr lang="en-US" altLang="ja-JP" sz="2800" dirty="0" smtClean="0"/>
              <a:t> LO</a:t>
            </a:r>
            <a:r>
              <a:rPr lang="ja-JP" altLang="en-US" sz="2800" dirty="0" smtClean="0"/>
              <a:t>（</a:t>
            </a:r>
            <a:r>
              <a:rPr lang="en-US" altLang="ja-JP" sz="2800" dirty="0" smtClean="0"/>
              <a:t>3—6 GHz</a:t>
            </a:r>
            <a:r>
              <a:rPr lang="ja-JP" altLang="en-US" sz="2800" dirty="0" smtClean="0"/>
              <a:t>）で、</a:t>
            </a:r>
            <a:r>
              <a:rPr lang="en-US" altLang="ja-JP" sz="2800" dirty="0" smtClean="0"/>
              <a:t/>
            </a:r>
            <a:br>
              <a:rPr lang="en-US" altLang="ja-JP" sz="2800" dirty="0" smtClean="0"/>
            </a:br>
            <a:r>
              <a:rPr lang="ja-JP" altLang="en-US" sz="2800" dirty="0" smtClean="0"/>
              <a:t>メガヘルツをギガヘルツに</a:t>
            </a:r>
            <a:r>
              <a:rPr lang="en-US" altLang="ja-JP" sz="2800" dirty="0" smtClean="0"/>
              <a:t> Up-convert</a:t>
            </a:r>
            <a:endParaRPr lang="ja-JP" altLang="en-US" sz="2800" dirty="0"/>
          </a:p>
        </p:txBody>
      </p:sp>
      <p:grpSp>
        <p:nvGrpSpPr>
          <p:cNvPr id="7" name="図形グループ 97"/>
          <p:cNvGrpSpPr/>
          <p:nvPr/>
        </p:nvGrpSpPr>
        <p:grpSpPr>
          <a:xfrm>
            <a:off x="516858" y="1551470"/>
            <a:ext cx="4486884" cy="5360577"/>
            <a:chOff x="442166" y="1406865"/>
            <a:chExt cx="3838474" cy="4860976"/>
          </a:xfrm>
        </p:grpSpPr>
        <p:sp>
          <p:nvSpPr>
            <p:cNvPr id="8" name="正方形/長方形 7"/>
            <p:cNvSpPr/>
            <p:nvPr/>
          </p:nvSpPr>
          <p:spPr>
            <a:xfrm>
              <a:off x="1180516" y="5649074"/>
              <a:ext cx="2562870" cy="61876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2021786" y="5692202"/>
              <a:ext cx="835046" cy="474456"/>
            </a:xfrm>
            <a:prstGeom prst="rect">
              <a:avLst/>
            </a:prstGeom>
            <a:noFill/>
          </p:spPr>
          <p:txBody>
            <a:bodyPr wrap="none" rtlCol="0">
              <a:spAutoFit/>
            </a:bodyPr>
            <a:lstStyle/>
            <a:p>
              <a:r>
                <a:rPr lang="en-US" altLang="ja-JP" sz="2800" dirty="0" smtClean="0"/>
                <a:t>FPGA</a:t>
              </a:r>
              <a:endParaRPr lang="ja-JP" altLang="en-US" sz="2800" dirty="0"/>
            </a:p>
          </p:txBody>
        </p:sp>
        <p:sp>
          <p:nvSpPr>
            <p:cNvPr id="10" name="正方形/長方形 9"/>
            <p:cNvSpPr/>
            <p:nvPr/>
          </p:nvSpPr>
          <p:spPr>
            <a:xfrm>
              <a:off x="1176454" y="4669798"/>
              <a:ext cx="944387" cy="61876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299922" y="4724066"/>
              <a:ext cx="686439" cy="474456"/>
            </a:xfrm>
            <a:prstGeom prst="rect">
              <a:avLst/>
            </a:prstGeom>
            <a:noFill/>
          </p:spPr>
          <p:txBody>
            <a:bodyPr wrap="none" rtlCol="0">
              <a:spAutoFit/>
            </a:bodyPr>
            <a:lstStyle/>
            <a:p>
              <a:r>
                <a:rPr lang="en-US" altLang="ja-JP" sz="2800" dirty="0" smtClean="0"/>
                <a:t>DAC</a:t>
              </a:r>
              <a:endParaRPr lang="ja-JP" altLang="en-US" sz="2800" dirty="0"/>
            </a:p>
          </p:txBody>
        </p:sp>
        <p:sp>
          <p:nvSpPr>
            <p:cNvPr id="12" name="正方形/長方形 11"/>
            <p:cNvSpPr/>
            <p:nvPr/>
          </p:nvSpPr>
          <p:spPr>
            <a:xfrm>
              <a:off x="2798999" y="4673933"/>
              <a:ext cx="944387" cy="61876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2916904" y="4724066"/>
              <a:ext cx="693235" cy="474456"/>
            </a:xfrm>
            <a:prstGeom prst="rect">
              <a:avLst/>
            </a:prstGeom>
            <a:noFill/>
          </p:spPr>
          <p:txBody>
            <a:bodyPr wrap="none" rtlCol="0">
              <a:spAutoFit/>
            </a:bodyPr>
            <a:lstStyle/>
            <a:p>
              <a:r>
                <a:rPr lang="en-US" altLang="ja-JP" sz="2800" dirty="0" smtClean="0"/>
                <a:t>ADC</a:t>
              </a:r>
              <a:endParaRPr lang="ja-JP" altLang="en-US" sz="2800" dirty="0"/>
            </a:p>
          </p:txBody>
        </p:sp>
        <p:sp>
          <p:nvSpPr>
            <p:cNvPr id="14" name="円/楕円 13"/>
            <p:cNvSpPr/>
            <p:nvPr/>
          </p:nvSpPr>
          <p:spPr>
            <a:xfrm>
              <a:off x="3035863" y="3582501"/>
              <a:ext cx="467999" cy="455934"/>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5" name="直線コネクタ 14"/>
            <p:cNvCxnSpPr>
              <a:stCxn id="14" idx="1"/>
              <a:endCxn id="14" idx="5"/>
            </p:cNvCxnSpPr>
            <p:nvPr/>
          </p:nvCxnSpPr>
          <p:spPr>
            <a:xfrm rot="16200000" flipH="1">
              <a:off x="3108665" y="3645006"/>
              <a:ext cx="322394" cy="3309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直線コネクタ 15"/>
            <p:cNvCxnSpPr>
              <a:stCxn id="14" idx="3"/>
              <a:endCxn id="14" idx="7"/>
            </p:cNvCxnSpPr>
            <p:nvPr/>
          </p:nvCxnSpPr>
          <p:spPr>
            <a:xfrm rot="5400000" flipH="1" flipV="1">
              <a:off x="3108665" y="3645005"/>
              <a:ext cx="322394" cy="3309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円/楕円 16"/>
            <p:cNvSpPr/>
            <p:nvPr/>
          </p:nvSpPr>
          <p:spPr>
            <a:xfrm>
              <a:off x="1418340" y="3580457"/>
              <a:ext cx="467999" cy="455934"/>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8" name="直線コネクタ 17"/>
            <p:cNvCxnSpPr>
              <a:stCxn id="17" idx="1"/>
              <a:endCxn id="17" idx="5"/>
            </p:cNvCxnSpPr>
            <p:nvPr/>
          </p:nvCxnSpPr>
          <p:spPr>
            <a:xfrm rot="16200000" flipH="1">
              <a:off x="1491142" y="3642962"/>
              <a:ext cx="322394" cy="3309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a:stCxn id="17" idx="3"/>
              <a:endCxn id="17" idx="7"/>
            </p:cNvCxnSpPr>
            <p:nvPr/>
          </p:nvCxnSpPr>
          <p:spPr>
            <a:xfrm rot="5400000" flipH="1" flipV="1">
              <a:off x="1491142" y="3642961"/>
              <a:ext cx="322394" cy="3309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0" name="図形グループ 65"/>
            <p:cNvGrpSpPr>
              <a:grpSpLocks noChangeAspect="1"/>
            </p:cNvGrpSpPr>
            <p:nvPr/>
          </p:nvGrpSpPr>
          <p:grpSpPr>
            <a:xfrm>
              <a:off x="1521184" y="2682359"/>
              <a:ext cx="256470" cy="719998"/>
              <a:chOff x="4377667" y="653020"/>
              <a:chExt cx="502104" cy="1409575"/>
            </a:xfrm>
          </p:grpSpPr>
          <p:grpSp>
            <p:nvGrpSpPr>
              <p:cNvPr id="45" name="図形グループ 54"/>
              <p:cNvGrpSpPr/>
              <p:nvPr/>
            </p:nvGrpSpPr>
            <p:grpSpPr>
              <a:xfrm rot="5400000">
                <a:off x="3923831" y="1172060"/>
                <a:ext cx="1409575" cy="371495"/>
                <a:chOff x="4704458" y="1339777"/>
                <a:chExt cx="1409575" cy="371495"/>
              </a:xfrm>
              <a:scene3d>
                <a:camera prst="orthographicFront">
                  <a:rot lat="10800000" lon="0" rev="0"/>
                </a:camera>
                <a:lightRig rig="threePt" dir="t"/>
              </a:scene3d>
            </p:grpSpPr>
            <p:cxnSp>
              <p:nvCxnSpPr>
                <p:cNvPr id="47" name="直線コネクタ 46"/>
                <p:cNvCxnSpPr>
                  <a:cxnSpLocks noChangeAspect="1"/>
                </p:cNvCxnSpPr>
                <p:nvPr/>
              </p:nvCxnSpPr>
              <p:spPr>
                <a:xfrm>
                  <a:off x="4704458" y="1519778"/>
                  <a:ext cx="18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直線コネクタ 47"/>
                <p:cNvCxnSpPr>
                  <a:cxnSpLocks noChangeAspect="1"/>
                </p:cNvCxnSpPr>
                <p:nvPr/>
              </p:nvCxnSpPr>
              <p:spPr>
                <a:xfrm rot="18000000">
                  <a:off x="4837536" y="1452138"/>
                  <a:ext cx="18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直線コネクタ 48"/>
                <p:cNvCxnSpPr>
                  <a:cxnSpLocks noChangeAspect="1"/>
                </p:cNvCxnSpPr>
                <p:nvPr/>
              </p:nvCxnSpPr>
              <p:spPr>
                <a:xfrm rot="14400000">
                  <a:off x="4881070" y="1518983"/>
                  <a:ext cx="36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直線コネクタ 49"/>
                <p:cNvCxnSpPr>
                  <a:cxnSpLocks noChangeAspect="1"/>
                </p:cNvCxnSpPr>
                <p:nvPr/>
              </p:nvCxnSpPr>
              <p:spPr>
                <a:xfrm rot="7200000">
                  <a:off x="5062444" y="1518983"/>
                  <a:ext cx="36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直線コネクタ 50"/>
                <p:cNvCxnSpPr>
                  <a:cxnSpLocks noChangeAspect="1"/>
                </p:cNvCxnSpPr>
                <p:nvPr/>
              </p:nvCxnSpPr>
              <p:spPr>
                <a:xfrm rot="7200000">
                  <a:off x="5417931" y="1530477"/>
                  <a:ext cx="36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直線コネクタ 51"/>
                <p:cNvCxnSpPr>
                  <a:cxnSpLocks noChangeAspect="1"/>
                </p:cNvCxnSpPr>
                <p:nvPr/>
              </p:nvCxnSpPr>
              <p:spPr>
                <a:xfrm rot="14400000">
                  <a:off x="5240789" y="1526244"/>
                  <a:ext cx="36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直線コネクタ 52"/>
                <p:cNvCxnSpPr>
                  <a:cxnSpLocks noChangeAspect="1"/>
                </p:cNvCxnSpPr>
                <p:nvPr/>
              </p:nvCxnSpPr>
              <p:spPr>
                <a:xfrm rot="14400000">
                  <a:off x="5595075" y="1530478"/>
                  <a:ext cx="36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直線コネクタ 53"/>
                <p:cNvCxnSpPr>
                  <a:cxnSpLocks noChangeAspect="1"/>
                </p:cNvCxnSpPr>
                <p:nvPr/>
              </p:nvCxnSpPr>
              <p:spPr>
                <a:xfrm rot="18000000">
                  <a:off x="5808751" y="1608818"/>
                  <a:ext cx="18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直線コネクタ 54"/>
                <p:cNvCxnSpPr>
                  <a:cxnSpLocks noChangeAspect="1"/>
                </p:cNvCxnSpPr>
                <p:nvPr/>
              </p:nvCxnSpPr>
              <p:spPr>
                <a:xfrm>
                  <a:off x="5934033" y="1531272"/>
                  <a:ext cx="18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46" name="直線矢印コネクタ 45"/>
              <p:cNvCxnSpPr/>
              <p:nvPr/>
            </p:nvCxnSpPr>
            <p:spPr>
              <a:xfrm rot="5400000" flipH="1" flipV="1">
                <a:off x="4098728" y="1111953"/>
                <a:ext cx="1059981" cy="502104"/>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1" name="正方形/長方形 20"/>
            <p:cNvSpPr/>
            <p:nvPr/>
          </p:nvSpPr>
          <p:spPr>
            <a:xfrm>
              <a:off x="1168965" y="1741206"/>
              <a:ext cx="944387" cy="61876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203305" y="1795474"/>
              <a:ext cx="852413" cy="474456"/>
            </a:xfrm>
            <a:prstGeom prst="rect">
              <a:avLst/>
            </a:prstGeom>
            <a:noFill/>
          </p:spPr>
          <p:txBody>
            <a:bodyPr wrap="none" rtlCol="0">
              <a:spAutoFit/>
            </a:bodyPr>
            <a:lstStyle/>
            <a:p>
              <a:r>
                <a:rPr lang="en-US" altLang="ja-JP" sz="2800" dirty="0" smtClean="0"/>
                <a:t>MKID</a:t>
              </a:r>
              <a:endParaRPr lang="ja-JP" altLang="en-US" sz="2800" dirty="0"/>
            </a:p>
          </p:txBody>
        </p:sp>
        <p:sp>
          <p:nvSpPr>
            <p:cNvPr id="23" name="二等辺三角形 22"/>
            <p:cNvSpPr/>
            <p:nvPr/>
          </p:nvSpPr>
          <p:spPr>
            <a:xfrm rot="5400000">
              <a:off x="2480842" y="1823959"/>
              <a:ext cx="573763" cy="455934"/>
            </a:xfrm>
            <a:prstGeom prst="triangl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4" name="直線コネクタ 23"/>
            <p:cNvCxnSpPr>
              <a:stCxn id="10" idx="2"/>
            </p:cNvCxnSpPr>
            <p:nvPr/>
          </p:nvCxnSpPr>
          <p:spPr>
            <a:xfrm rot="5400000">
              <a:off x="1474470" y="5462611"/>
              <a:ext cx="348225" cy="1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直線コネクタ 24"/>
            <p:cNvCxnSpPr>
              <a:stCxn id="12" idx="2"/>
            </p:cNvCxnSpPr>
            <p:nvPr/>
          </p:nvCxnSpPr>
          <p:spPr>
            <a:xfrm rot="5400000">
              <a:off x="3091193" y="5472699"/>
              <a:ext cx="36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直線コネクタ 25"/>
            <p:cNvCxnSpPr>
              <a:stCxn id="17" idx="4"/>
              <a:endCxn id="10" idx="0"/>
            </p:cNvCxnSpPr>
            <p:nvPr/>
          </p:nvCxnSpPr>
          <p:spPr>
            <a:xfrm rot="5400000">
              <a:off x="1333791" y="4351248"/>
              <a:ext cx="633407" cy="36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直線コネクタ 26"/>
            <p:cNvCxnSpPr>
              <a:stCxn id="14" idx="4"/>
              <a:endCxn id="12" idx="0"/>
            </p:cNvCxnSpPr>
            <p:nvPr/>
          </p:nvCxnSpPr>
          <p:spPr>
            <a:xfrm rot="16200000" flipH="1">
              <a:off x="2952779" y="4355519"/>
              <a:ext cx="635498" cy="133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直線コネクタ 27"/>
            <p:cNvCxnSpPr/>
            <p:nvPr/>
          </p:nvCxnSpPr>
          <p:spPr>
            <a:xfrm rot="5400000">
              <a:off x="3147564" y="3454379"/>
              <a:ext cx="246983" cy="79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二等辺三角形 28"/>
            <p:cNvSpPr/>
            <p:nvPr/>
          </p:nvSpPr>
          <p:spPr>
            <a:xfrm rot="10800000">
              <a:off x="2984571" y="2875351"/>
              <a:ext cx="573763" cy="455934"/>
            </a:xfrm>
            <a:prstGeom prst="triangl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0" name="直線コネクタ 29"/>
            <p:cNvCxnSpPr/>
            <p:nvPr/>
          </p:nvCxnSpPr>
          <p:spPr>
            <a:xfrm rot="5400000" flipH="1" flipV="1">
              <a:off x="2846328" y="2464783"/>
              <a:ext cx="845999" cy="53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rot="5400000" flipH="1" flipV="1">
              <a:off x="1484200" y="2521166"/>
              <a:ext cx="322385"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直線コネクタ 31"/>
            <p:cNvCxnSpPr>
              <a:stCxn id="23" idx="0"/>
            </p:cNvCxnSpPr>
            <p:nvPr/>
          </p:nvCxnSpPr>
          <p:spPr>
            <a:xfrm>
              <a:off x="2995691" y="2051927"/>
              <a:ext cx="276296"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直線コネクタ 32"/>
            <p:cNvCxnSpPr>
              <a:stCxn id="21" idx="3"/>
              <a:endCxn id="23" idx="3"/>
            </p:cNvCxnSpPr>
            <p:nvPr/>
          </p:nvCxnSpPr>
          <p:spPr>
            <a:xfrm>
              <a:off x="2113352" y="2050590"/>
              <a:ext cx="426405" cy="133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 name="正方形/長方形 33"/>
            <p:cNvSpPr/>
            <p:nvPr/>
          </p:nvSpPr>
          <p:spPr>
            <a:xfrm>
              <a:off x="979444" y="1540543"/>
              <a:ext cx="1375358" cy="991451"/>
            </a:xfrm>
            <a:prstGeom prst="rect">
              <a:avLst/>
            </a:prstGeom>
            <a:noFill/>
            <a:ln w="25400">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812329" y="1406865"/>
              <a:ext cx="2931057" cy="1239929"/>
            </a:xfrm>
            <a:prstGeom prst="rect">
              <a:avLst/>
            </a:prstGeom>
            <a:noFill/>
            <a:ln w="25400">
              <a:solidFill>
                <a:srgbClr val="008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1446056" y="4100797"/>
              <a:ext cx="561052" cy="376774"/>
            </a:xfrm>
            <a:prstGeom prst="rect">
              <a:avLst/>
            </a:prstGeom>
            <a:noFill/>
          </p:spPr>
          <p:txBody>
            <a:bodyPr wrap="none" rtlCol="0">
              <a:spAutoFit/>
            </a:bodyPr>
            <a:lstStyle/>
            <a:p>
              <a:r>
                <a:rPr lang="ja-JP" altLang="en-US" dirty="0" smtClean="0"/>
                <a:t>＼</a:t>
              </a:r>
              <a:r>
                <a:rPr kumimoji="1" lang="en-US" altLang="ja-JP" dirty="0" smtClean="0"/>
                <a:t> 2</a:t>
              </a:r>
              <a:endParaRPr kumimoji="1" lang="ja-JP" altLang="en-US" dirty="0"/>
            </a:p>
          </p:txBody>
        </p:sp>
        <p:sp>
          <p:nvSpPr>
            <p:cNvPr id="37" name="テキスト ボックス 36"/>
            <p:cNvSpPr txBox="1"/>
            <p:nvPr/>
          </p:nvSpPr>
          <p:spPr>
            <a:xfrm>
              <a:off x="3072834" y="4100795"/>
              <a:ext cx="561052" cy="376774"/>
            </a:xfrm>
            <a:prstGeom prst="rect">
              <a:avLst/>
            </a:prstGeom>
            <a:noFill/>
          </p:spPr>
          <p:txBody>
            <a:bodyPr wrap="none" rtlCol="0">
              <a:spAutoFit/>
            </a:bodyPr>
            <a:lstStyle/>
            <a:p>
              <a:r>
                <a:rPr lang="ja-JP" altLang="en-US" dirty="0" smtClean="0"/>
                <a:t>＼</a:t>
              </a:r>
              <a:r>
                <a:rPr kumimoji="1" lang="en-US" altLang="ja-JP" dirty="0" smtClean="0"/>
                <a:t> 2</a:t>
              </a:r>
              <a:endParaRPr kumimoji="1" lang="ja-JP" altLang="en-US" dirty="0"/>
            </a:p>
          </p:txBody>
        </p:sp>
        <p:sp>
          <p:nvSpPr>
            <p:cNvPr id="38" name="テキスト ボックス 37"/>
            <p:cNvSpPr txBox="1"/>
            <p:nvPr/>
          </p:nvSpPr>
          <p:spPr>
            <a:xfrm>
              <a:off x="2459137" y="1426256"/>
              <a:ext cx="540551" cy="376774"/>
            </a:xfrm>
            <a:prstGeom prst="rect">
              <a:avLst/>
            </a:prstGeom>
            <a:noFill/>
          </p:spPr>
          <p:txBody>
            <a:bodyPr wrap="none" rtlCol="0">
              <a:spAutoFit/>
            </a:bodyPr>
            <a:lstStyle/>
            <a:p>
              <a:r>
                <a:rPr lang="en-US" altLang="ja-JP" dirty="0" smtClean="0"/>
                <a:t>LNA</a:t>
              </a:r>
              <a:endParaRPr kumimoji="1" lang="ja-JP" altLang="en-US" dirty="0"/>
            </a:p>
          </p:txBody>
        </p:sp>
        <p:sp>
          <p:nvSpPr>
            <p:cNvPr id="39" name="テキスト ボックス 38"/>
            <p:cNvSpPr txBox="1"/>
            <p:nvPr/>
          </p:nvSpPr>
          <p:spPr>
            <a:xfrm>
              <a:off x="1702033" y="2916059"/>
              <a:ext cx="440422" cy="376774"/>
            </a:xfrm>
            <a:prstGeom prst="rect">
              <a:avLst/>
            </a:prstGeom>
            <a:noFill/>
          </p:spPr>
          <p:txBody>
            <a:bodyPr wrap="none" rtlCol="0">
              <a:spAutoFit/>
            </a:bodyPr>
            <a:lstStyle/>
            <a:p>
              <a:r>
                <a:rPr lang="en-US" altLang="ja-JP" dirty="0" err="1" smtClean="0"/>
                <a:t>Att</a:t>
              </a:r>
              <a:endParaRPr kumimoji="1" lang="ja-JP" altLang="en-US" dirty="0"/>
            </a:p>
          </p:txBody>
        </p:sp>
        <p:sp>
          <p:nvSpPr>
            <p:cNvPr id="40" name="テキスト ボックス 39"/>
            <p:cNvSpPr txBox="1"/>
            <p:nvPr/>
          </p:nvSpPr>
          <p:spPr>
            <a:xfrm>
              <a:off x="562526" y="3606031"/>
              <a:ext cx="832888" cy="376774"/>
            </a:xfrm>
            <a:prstGeom prst="rect">
              <a:avLst/>
            </a:prstGeom>
            <a:noFill/>
          </p:spPr>
          <p:txBody>
            <a:bodyPr wrap="none" rtlCol="0">
              <a:spAutoFit/>
            </a:bodyPr>
            <a:lstStyle/>
            <a:p>
              <a:r>
                <a:rPr kumimoji="1" lang="en-US" altLang="ja-JP" dirty="0" smtClean="0"/>
                <a:t>UP Mix</a:t>
              </a:r>
              <a:endParaRPr kumimoji="1" lang="ja-JP" altLang="en-US" dirty="0"/>
            </a:p>
          </p:txBody>
        </p:sp>
        <p:sp>
          <p:nvSpPr>
            <p:cNvPr id="41" name="テキスト ボックス 40"/>
            <p:cNvSpPr txBox="1"/>
            <p:nvPr/>
          </p:nvSpPr>
          <p:spPr>
            <a:xfrm>
              <a:off x="3471646" y="3472783"/>
              <a:ext cx="808994" cy="669821"/>
            </a:xfrm>
            <a:prstGeom prst="rect">
              <a:avLst/>
            </a:prstGeom>
            <a:noFill/>
          </p:spPr>
          <p:txBody>
            <a:bodyPr wrap="none" rtlCol="0">
              <a:spAutoFit/>
            </a:bodyPr>
            <a:lstStyle/>
            <a:p>
              <a:pPr algn="ctr"/>
              <a:r>
                <a:rPr kumimoji="1" lang="en-US" altLang="ja-JP" dirty="0" smtClean="0"/>
                <a:t>DOWN</a:t>
              </a:r>
            </a:p>
            <a:p>
              <a:pPr algn="ctr"/>
              <a:r>
                <a:rPr kumimoji="1" lang="en-US" altLang="ja-JP" dirty="0" smtClean="0"/>
                <a:t>Mix</a:t>
              </a:r>
              <a:endParaRPr kumimoji="1" lang="ja-JP" altLang="en-US" dirty="0"/>
            </a:p>
          </p:txBody>
        </p:sp>
        <p:sp>
          <p:nvSpPr>
            <p:cNvPr id="42" name="テキスト ボックス 41"/>
            <p:cNvSpPr txBox="1"/>
            <p:nvPr/>
          </p:nvSpPr>
          <p:spPr>
            <a:xfrm>
              <a:off x="3449588" y="2916059"/>
              <a:ext cx="600469" cy="376774"/>
            </a:xfrm>
            <a:prstGeom prst="rect">
              <a:avLst/>
            </a:prstGeom>
            <a:noFill/>
          </p:spPr>
          <p:txBody>
            <a:bodyPr wrap="none" rtlCol="0">
              <a:spAutoFit/>
            </a:bodyPr>
            <a:lstStyle/>
            <a:p>
              <a:r>
                <a:rPr lang="en-US" altLang="ja-JP" dirty="0" smtClean="0"/>
                <a:t>Amp</a:t>
              </a:r>
              <a:endParaRPr kumimoji="1" lang="ja-JP" altLang="en-US" dirty="0"/>
            </a:p>
          </p:txBody>
        </p:sp>
        <p:sp>
          <p:nvSpPr>
            <p:cNvPr id="43" name="テキスト ボックス 42"/>
            <p:cNvSpPr txBox="1"/>
            <p:nvPr/>
          </p:nvSpPr>
          <p:spPr>
            <a:xfrm>
              <a:off x="442166" y="2553870"/>
              <a:ext cx="1001096" cy="962867"/>
            </a:xfrm>
            <a:prstGeom prst="rect">
              <a:avLst/>
            </a:prstGeom>
            <a:noFill/>
          </p:spPr>
          <p:txBody>
            <a:bodyPr wrap="none" rtlCol="0">
              <a:spAutoFit/>
            </a:bodyPr>
            <a:lstStyle/>
            <a:p>
              <a:r>
                <a:rPr lang="en-US" altLang="ja-JP" dirty="0" smtClean="0"/>
                <a:t>Cryostat:</a:t>
              </a:r>
            </a:p>
            <a:p>
              <a:r>
                <a:rPr kumimoji="1" lang="en-US" altLang="ja-JP" dirty="0" smtClean="0">
                  <a:solidFill>
                    <a:srgbClr val="0000FF"/>
                  </a:solidFill>
                </a:rPr>
                <a:t>&lt; 0.3 K</a:t>
              </a:r>
              <a:r>
                <a:rPr kumimoji="1" lang="en-US" altLang="ja-JP" dirty="0" smtClean="0"/>
                <a:t>,</a:t>
              </a:r>
            </a:p>
            <a:p>
              <a:r>
                <a:rPr lang="en-US" altLang="ja-JP" dirty="0" smtClean="0">
                  <a:solidFill>
                    <a:srgbClr val="008000"/>
                  </a:solidFill>
                </a:rPr>
                <a:t>4 K</a:t>
              </a:r>
              <a:endParaRPr kumimoji="1" lang="ja-JP" altLang="en-US" dirty="0">
                <a:solidFill>
                  <a:srgbClr val="008000"/>
                </a:solidFill>
              </a:endParaRPr>
            </a:p>
          </p:txBody>
        </p:sp>
        <p:cxnSp>
          <p:nvCxnSpPr>
            <p:cNvPr id="44" name="直線コネクタ 43"/>
            <p:cNvCxnSpPr>
              <a:endCxn id="17" idx="0"/>
            </p:cNvCxnSpPr>
            <p:nvPr/>
          </p:nvCxnSpPr>
          <p:spPr>
            <a:xfrm rot="16200000" flipH="1">
              <a:off x="1519552" y="3447669"/>
              <a:ext cx="264726" cy="8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6" name="テキスト ボックス 55"/>
          <p:cNvSpPr txBox="1"/>
          <p:nvPr/>
        </p:nvSpPr>
        <p:spPr>
          <a:xfrm>
            <a:off x="105171" y="5682444"/>
            <a:ext cx="1688767" cy="428032"/>
          </a:xfrm>
          <a:prstGeom prst="rect">
            <a:avLst/>
          </a:prstGeom>
          <a:solidFill>
            <a:schemeClr val="bg1"/>
          </a:solidFill>
          <a:ln w="25400">
            <a:solidFill>
              <a:srgbClr val="FF0000"/>
            </a:solidFill>
          </a:ln>
        </p:spPr>
        <p:txBody>
          <a:bodyPr wrap="none" lIns="104682" tIns="52341" rIns="104682" bIns="52341" rtlCol="0">
            <a:spAutoFit/>
          </a:bodyPr>
          <a:lstStyle/>
          <a:p>
            <a:pPr algn="ctr"/>
            <a:r>
              <a:rPr lang="ja-JP" altLang="en-US" dirty="0" smtClean="0"/>
              <a:t>メガヘルツ波</a:t>
            </a:r>
            <a:endParaRPr lang="en-US" altLang="ja-JP" dirty="0" smtClean="0"/>
          </a:p>
        </p:txBody>
      </p:sp>
      <p:sp>
        <p:nvSpPr>
          <p:cNvPr id="57" name="テキスト ボックス 56"/>
          <p:cNvSpPr txBox="1"/>
          <p:nvPr/>
        </p:nvSpPr>
        <p:spPr>
          <a:xfrm>
            <a:off x="40678" y="3102738"/>
            <a:ext cx="1760642" cy="428032"/>
          </a:xfrm>
          <a:prstGeom prst="rect">
            <a:avLst/>
          </a:prstGeom>
          <a:solidFill>
            <a:schemeClr val="bg1"/>
          </a:solidFill>
          <a:ln w="25400">
            <a:solidFill>
              <a:srgbClr val="FF0000"/>
            </a:solidFill>
          </a:ln>
        </p:spPr>
        <p:txBody>
          <a:bodyPr wrap="none" lIns="104682" tIns="52341" rIns="104682" bIns="52341" rtlCol="0">
            <a:spAutoFit/>
          </a:bodyPr>
          <a:lstStyle/>
          <a:p>
            <a:pPr algn="ctr"/>
            <a:r>
              <a:rPr lang="ja-JP" altLang="en-US" dirty="0" smtClean="0"/>
              <a:t>ギガヘルツ波</a:t>
            </a:r>
            <a:endParaRPr lang="en-US" altLang="ja-JP" dirty="0" smtClean="0"/>
          </a:p>
        </p:txBody>
      </p:sp>
      <p:sp>
        <p:nvSpPr>
          <p:cNvPr id="58" name="右矢印 57"/>
          <p:cNvSpPr/>
          <p:nvPr/>
        </p:nvSpPr>
        <p:spPr>
          <a:xfrm rot="16200000">
            <a:off x="1363595" y="2912902"/>
            <a:ext cx="1148643" cy="529651"/>
          </a:xfrm>
          <a:prstGeom prst="rightArrow">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59" name="右矢印 58"/>
          <p:cNvSpPr/>
          <p:nvPr/>
        </p:nvSpPr>
        <p:spPr>
          <a:xfrm rot="16200000">
            <a:off x="1182769" y="5412442"/>
            <a:ext cx="1495410" cy="529651"/>
          </a:xfrm>
          <a:prstGeom prst="rightArrow">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60" name="円/楕円 59"/>
          <p:cNvSpPr/>
          <p:nvPr/>
        </p:nvSpPr>
        <p:spPr>
          <a:xfrm>
            <a:off x="2601022" y="3946036"/>
            <a:ext cx="547057" cy="50279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cxnSp>
        <p:nvCxnSpPr>
          <p:cNvPr id="61" name="直線コネクタ 60"/>
          <p:cNvCxnSpPr>
            <a:stCxn id="60" idx="6"/>
          </p:cNvCxnSpPr>
          <p:nvPr/>
        </p:nvCxnSpPr>
        <p:spPr>
          <a:xfrm>
            <a:off x="3148078" y="4197443"/>
            <a:ext cx="400621" cy="466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直線コネクタ 61"/>
          <p:cNvCxnSpPr>
            <a:endCxn id="60" idx="2"/>
          </p:cNvCxnSpPr>
          <p:nvPr/>
        </p:nvCxnSpPr>
        <p:spPr>
          <a:xfrm flipV="1">
            <a:off x="2204991" y="4197444"/>
            <a:ext cx="396030" cy="241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3" name="テキスト ボックス 62"/>
          <p:cNvSpPr txBox="1"/>
          <p:nvPr/>
        </p:nvSpPr>
        <p:spPr>
          <a:xfrm>
            <a:off x="2629815" y="3860111"/>
            <a:ext cx="501153" cy="808647"/>
          </a:xfrm>
          <a:prstGeom prst="rect">
            <a:avLst/>
          </a:prstGeom>
          <a:noFill/>
        </p:spPr>
        <p:txBody>
          <a:bodyPr wrap="none" lIns="104682" tIns="52341" rIns="104682" bIns="52341" rtlCol="0">
            <a:spAutoFit/>
          </a:bodyPr>
          <a:lstStyle/>
          <a:p>
            <a:r>
              <a:rPr lang="en-US" altLang="ja-JP" sz="4500" dirty="0" smtClean="0"/>
              <a:t>~</a:t>
            </a:r>
            <a:endParaRPr lang="ja-JP" altLang="en-US" sz="4500" dirty="0"/>
          </a:p>
        </p:txBody>
      </p:sp>
      <p:sp>
        <p:nvSpPr>
          <p:cNvPr id="64" name="テキスト ボックス 63"/>
          <p:cNvSpPr txBox="1"/>
          <p:nvPr/>
        </p:nvSpPr>
        <p:spPr>
          <a:xfrm>
            <a:off x="2629818" y="3570351"/>
            <a:ext cx="498747" cy="428032"/>
          </a:xfrm>
          <a:prstGeom prst="rect">
            <a:avLst/>
          </a:prstGeom>
          <a:noFill/>
        </p:spPr>
        <p:txBody>
          <a:bodyPr wrap="none" lIns="104682" tIns="52341" rIns="104682" bIns="52341" rtlCol="0">
            <a:spAutoFit/>
          </a:bodyPr>
          <a:lstStyle/>
          <a:p>
            <a:r>
              <a:rPr lang="en-US" altLang="ja-JP" dirty="0" smtClean="0"/>
              <a:t>LO</a:t>
            </a:r>
            <a:endParaRPr kumimoji="1" lang="ja-JP"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42A38DCF-898D-D549-A0EF-6D96FB2B2FD1}" type="slidenum">
              <a:rPr lang="ja-JP" altLang="en-US" smtClean="0"/>
              <a:pPr/>
              <a:t>14</a:t>
            </a:fld>
            <a:endParaRPr lang="ja-JP" altLang="en-US"/>
          </a:p>
        </p:txBody>
      </p:sp>
      <p:sp>
        <p:nvSpPr>
          <p:cNvPr id="6" name="テキスト ボックス 5"/>
          <p:cNvSpPr txBox="1"/>
          <p:nvPr/>
        </p:nvSpPr>
        <p:spPr>
          <a:xfrm>
            <a:off x="4640086" y="1342616"/>
            <a:ext cx="5892584" cy="1397528"/>
          </a:xfrm>
          <a:prstGeom prst="rect">
            <a:avLst/>
          </a:prstGeom>
          <a:noFill/>
        </p:spPr>
        <p:txBody>
          <a:bodyPr wrap="none" lIns="104682" tIns="52341" rIns="104682" bIns="52341" rtlCol="0">
            <a:spAutoFit/>
          </a:bodyPr>
          <a:lstStyle/>
          <a:p>
            <a:pPr algn="ctr"/>
            <a:r>
              <a:rPr lang="en-US" altLang="ja-JP" sz="2800" dirty="0" smtClean="0"/>
              <a:t>FPGA </a:t>
            </a:r>
            <a:r>
              <a:rPr lang="ja-JP" altLang="en-US" sz="2800" dirty="0" smtClean="0"/>
              <a:t>でつくった波を</a:t>
            </a:r>
            <a:r>
              <a:rPr lang="en-US" altLang="ja-JP" sz="2800" dirty="0" smtClean="0"/>
              <a:t> DAC </a:t>
            </a:r>
            <a:r>
              <a:rPr lang="ja-JP" altLang="en-US" sz="2800" dirty="0" smtClean="0"/>
              <a:t>で出力し、</a:t>
            </a:r>
            <a:endParaRPr lang="en-US" altLang="ja-JP" sz="2800" dirty="0" smtClean="0"/>
          </a:p>
          <a:p>
            <a:pPr algn="ctr"/>
            <a:r>
              <a:rPr lang="en-US" altLang="ja-JP" sz="2800" dirty="0" smtClean="0"/>
              <a:t>UP Mixer </a:t>
            </a:r>
            <a:r>
              <a:rPr lang="ja-JP" altLang="en-US" sz="2800" dirty="0" smtClean="0"/>
              <a:t>と</a:t>
            </a:r>
            <a:r>
              <a:rPr lang="en-US" altLang="ja-JP" sz="2800" dirty="0" smtClean="0"/>
              <a:t> LO</a:t>
            </a:r>
            <a:r>
              <a:rPr lang="ja-JP" altLang="en-US" sz="2800" dirty="0" smtClean="0"/>
              <a:t>（</a:t>
            </a:r>
            <a:r>
              <a:rPr lang="en-US" altLang="ja-JP" sz="2800" dirty="0" smtClean="0"/>
              <a:t>3—6 GHz</a:t>
            </a:r>
            <a:r>
              <a:rPr lang="ja-JP" altLang="en-US" sz="2800" dirty="0" smtClean="0"/>
              <a:t>）で、</a:t>
            </a:r>
            <a:r>
              <a:rPr lang="en-US" altLang="ja-JP" sz="2800" dirty="0" smtClean="0"/>
              <a:t/>
            </a:r>
            <a:br>
              <a:rPr lang="en-US" altLang="ja-JP" sz="2800" dirty="0" smtClean="0"/>
            </a:br>
            <a:r>
              <a:rPr lang="ja-JP" altLang="en-US" sz="2800" dirty="0" smtClean="0"/>
              <a:t>メガヘルツをギガヘルツに</a:t>
            </a:r>
            <a:r>
              <a:rPr lang="en-US" altLang="ja-JP" sz="2800" dirty="0" smtClean="0"/>
              <a:t> Up-convert</a:t>
            </a:r>
            <a:endParaRPr lang="ja-JP" altLang="en-US" sz="2800" dirty="0"/>
          </a:p>
        </p:txBody>
      </p:sp>
      <p:grpSp>
        <p:nvGrpSpPr>
          <p:cNvPr id="7" name="図形グループ 97"/>
          <p:cNvGrpSpPr/>
          <p:nvPr/>
        </p:nvGrpSpPr>
        <p:grpSpPr>
          <a:xfrm>
            <a:off x="516860" y="1551470"/>
            <a:ext cx="4217347" cy="5360577"/>
            <a:chOff x="442166" y="1406865"/>
            <a:chExt cx="3607889" cy="4860976"/>
          </a:xfrm>
        </p:grpSpPr>
        <p:sp>
          <p:nvSpPr>
            <p:cNvPr id="8" name="正方形/長方形 7"/>
            <p:cNvSpPr/>
            <p:nvPr/>
          </p:nvSpPr>
          <p:spPr>
            <a:xfrm>
              <a:off x="1180516" y="5649074"/>
              <a:ext cx="2562870" cy="61876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2021786" y="5692202"/>
              <a:ext cx="835046" cy="474456"/>
            </a:xfrm>
            <a:prstGeom prst="rect">
              <a:avLst/>
            </a:prstGeom>
            <a:noFill/>
          </p:spPr>
          <p:txBody>
            <a:bodyPr wrap="none" rtlCol="0">
              <a:spAutoFit/>
            </a:bodyPr>
            <a:lstStyle/>
            <a:p>
              <a:r>
                <a:rPr lang="en-US" altLang="ja-JP" sz="2800" dirty="0" smtClean="0"/>
                <a:t>FPGA</a:t>
              </a:r>
              <a:endParaRPr lang="ja-JP" altLang="en-US" sz="2800" dirty="0"/>
            </a:p>
          </p:txBody>
        </p:sp>
        <p:sp>
          <p:nvSpPr>
            <p:cNvPr id="10" name="正方形/長方形 9"/>
            <p:cNvSpPr/>
            <p:nvPr/>
          </p:nvSpPr>
          <p:spPr>
            <a:xfrm>
              <a:off x="1176454" y="4669798"/>
              <a:ext cx="944387" cy="61876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299922" y="4724066"/>
              <a:ext cx="686439" cy="474456"/>
            </a:xfrm>
            <a:prstGeom prst="rect">
              <a:avLst/>
            </a:prstGeom>
            <a:noFill/>
          </p:spPr>
          <p:txBody>
            <a:bodyPr wrap="none" rtlCol="0">
              <a:spAutoFit/>
            </a:bodyPr>
            <a:lstStyle/>
            <a:p>
              <a:r>
                <a:rPr lang="en-US" altLang="ja-JP" sz="2800" dirty="0" smtClean="0"/>
                <a:t>DAC</a:t>
              </a:r>
              <a:endParaRPr lang="ja-JP" altLang="en-US" sz="2800" dirty="0"/>
            </a:p>
          </p:txBody>
        </p:sp>
        <p:sp>
          <p:nvSpPr>
            <p:cNvPr id="12" name="正方形/長方形 11"/>
            <p:cNvSpPr/>
            <p:nvPr/>
          </p:nvSpPr>
          <p:spPr>
            <a:xfrm>
              <a:off x="2798999" y="4673933"/>
              <a:ext cx="944387" cy="61876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2916904" y="4724066"/>
              <a:ext cx="693235" cy="474456"/>
            </a:xfrm>
            <a:prstGeom prst="rect">
              <a:avLst/>
            </a:prstGeom>
            <a:noFill/>
          </p:spPr>
          <p:txBody>
            <a:bodyPr wrap="none" rtlCol="0">
              <a:spAutoFit/>
            </a:bodyPr>
            <a:lstStyle/>
            <a:p>
              <a:r>
                <a:rPr lang="en-US" altLang="ja-JP" sz="2800" dirty="0" smtClean="0"/>
                <a:t>ADC</a:t>
              </a:r>
              <a:endParaRPr lang="ja-JP" altLang="en-US" sz="2800" dirty="0"/>
            </a:p>
          </p:txBody>
        </p:sp>
        <p:sp>
          <p:nvSpPr>
            <p:cNvPr id="14" name="円/楕円 13"/>
            <p:cNvSpPr/>
            <p:nvPr/>
          </p:nvSpPr>
          <p:spPr>
            <a:xfrm>
              <a:off x="3035863" y="3582501"/>
              <a:ext cx="467999" cy="455934"/>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5" name="直線コネクタ 14"/>
            <p:cNvCxnSpPr>
              <a:stCxn id="14" idx="1"/>
              <a:endCxn id="14" idx="5"/>
            </p:cNvCxnSpPr>
            <p:nvPr/>
          </p:nvCxnSpPr>
          <p:spPr>
            <a:xfrm rot="16200000" flipH="1">
              <a:off x="3108665" y="3645006"/>
              <a:ext cx="322394" cy="3309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直線コネクタ 15"/>
            <p:cNvCxnSpPr>
              <a:stCxn id="14" idx="3"/>
              <a:endCxn id="14" idx="7"/>
            </p:cNvCxnSpPr>
            <p:nvPr/>
          </p:nvCxnSpPr>
          <p:spPr>
            <a:xfrm rot="5400000" flipH="1" flipV="1">
              <a:off x="3108665" y="3645005"/>
              <a:ext cx="322394" cy="3309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円/楕円 16"/>
            <p:cNvSpPr/>
            <p:nvPr/>
          </p:nvSpPr>
          <p:spPr>
            <a:xfrm>
              <a:off x="1418340" y="3580457"/>
              <a:ext cx="467999" cy="455934"/>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8" name="直線コネクタ 17"/>
            <p:cNvCxnSpPr>
              <a:stCxn id="17" idx="1"/>
              <a:endCxn id="17" idx="5"/>
            </p:cNvCxnSpPr>
            <p:nvPr/>
          </p:nvCxnSpPr>
          <p:spPr>
            <a:xfrm rot="16200000" flipH="1">
              <a:off x="1491142" y="3642962"/>
              <a:ext cx="322394" cy="3309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a:stCxn id="17" idx="3"/>
              <a:endCxn id="17" idx="7"/>
            </p:cNvCxnSpPr>
            <p:nvPr/>
          </p:nvCxnSpPr>
          <p:spPr>
            <a:xfrm rot="5400000" flipH="1" flipV="1">
              <a:off x="1491142" y="3642961"/>
              <a:ext cx="322394" cy="3309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0" name="図形グループ 65"/>
            <p:cNvGrpSpPr>
              <a:grpSpLocks noChangeAspect="1"/>
            </p:cNvGrpSpPr>
            <p:nvPr/>
          </p:nvGrpSpPr>
          <p:grpSpPr>
            <a:xfrm>
              <a:off x="1521184" y="2682359"/>
              <a:ext cx="256470" cy="719998"/>
              <a:chOff x="4377667" y="653020"/>
              <a:chExt cx="502104" cy="1409575"/>
            </a:xfrm>
          </p:grpSpPr>
          <p:grpSp>
            <p:nvGrpSpPr>
              <p:cNvPr id="45" name="図形グループ 54"/>
              <p:cNvGrpSpPr/>
              <p:nvPr/>
            </p:nvGrpSpPr>
            <p:grpSpPr>
              <a:xfrm rot="5400000">
                <a:off x="3923831" y="1172060"/>
                <a:ext cx="1409575" cy="371495"/>
                <a:chOff x="4704458" y="1339777"/>
                <a:chExt cx="1409575" cy="371495"/>
              </a:xfrm>
              <a:scene3d>
                <a:camera prst="orthographicFront">
                  <a:rot lat="10800000" lon="0" rev="0"/>
                </a:camera>
                <a:lightRig rig="threePt" dir="t"/>
              </a:scene3d>
            </p:grpSpPr>
            <p:cxnSp>
              <p:nvCxnSpPr>
                <p:cNvPr id="47" name="直線コネクタ 46"/>
                <p:cNvCxnSpPr>
                  <a:cxnSpLocks noChangeAspect="1"/>
                </p:cNvCxnSpPr>
                <p:nvPr/>
              </p:nvCxnSpPr>
              <p:spPr>
                <a:xfrm>
                  <a:off x="4704458" y="1519778"/>
                  <a:ext cx="18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直線コネクタ 47"/>
                <p:cNvCxnSpPr>
                  <a:cxnSpLocks noChangeAspect="1"/>
                </p:cNvCxnSpPr>
                <p:nvPr/>
              </p:nvCxnSpPr>
              <p:spPr>
                <a:xfrm rot="18000000">
                  <a:off x="4837536" y="1452138"/>
                  <a:ext cx="18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直線コネクタ 48"/>
                <p:cNvCxnSpPr>
                  <a:cxnSpLocks noChangeAspect="1"/>
                </p:cNvCxnSpPr>
                <p:nvPr/>
              </p:nvCxnSpPr>
              <p:spPr>
                <a:xfrm rot="14400000">
                  <a:off x="4881070" y="1518983"/>
                  <a:ext cx="36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直線コネクタ 49"/>
                <p:cNvCxnSpPr>
                  <a:cxnSpLocks noChangeAspect="1"/>
                </p:cNvCxnSpPr>
                <p:nvPr/>
              </p:nvCxnSpPr>
              <p:spPr>
                <a:xfrm rot="7200000">
                  <a:off x="5062444" y="1518983"/>
                  <a:ext cx="36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直線コネクタ 50"/>
                <p:cNvCxnSpPr>
                  <a:cxnSpLocks noChangeAspect="1"/>
                </p:cNvCxnSpPr>
                <p:nvPr/>
              </p:nvCxnSpPr>
              <p:spPr>
                <a:xfrm rot="7200000">
                  <a:off x="5417931" y="1530477"/>
                  <a:ext cx="36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直線コネクタ 51"/>
                <p:cNvCxnSpPr>
                  <a:cxnSpLocks noChangeAspect="1"/>
                </p:cNvCxnSpPr>
                <p:nvPr/>
              </p:nvCxnSpPr>
              <p:spPr>
                <a:xfrm rot="14400000">
                  <a:off x="5240789" y="1526244"/>
                  <a:ext cx="36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直線コネクタ 52"/>
                <p:cNvCxnSpPr>
                  <a:cxnSpLocks noChangeAspect="1"/>
                </p:cNvCxnSpPr>
                <p:nvPr/>
              </p:nvCxnSpPr>
              <p:spPr>
                <a:xfrm rot="14400000">
                  <a:off x="5595075" y="1530478"/>
                  <a:ext cx="36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直線コネクタ 53"/>
                <p:cNvCxnSpPr>
                  <a:cxnSpLocks noChangeAspect="1"/>
                </p:cNvCxnSpPr>
                <p:nvPr/>
              </p:nvCxnSpPr>
              <p:spPr>
                <a:xfrm rot="18000000">
                  <a:off x="5808751" y="1608818"/>
                  <a:ext cx="18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直線コネクタ 54"/>
                <p:cNvCxnSpPr>
                  <a:cxnSpLocks noChangeAspect="1"/>
                </p:cNvCxnSpPr>
                <p:nvPr/>
              </p:nvCxnSpPr>
              <p:spPr>
                <a:xfrm>
                  <a:off x="5934033" y="1531272"/>
                  <a:ext cx="18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46" name="直線矢印コネクタ 45"/>
              <p:cNvCxnSpPr/>
              <p:nvPr/>
            </p:nvCxnSpPr>
            <p:spPr>
              <a:xfrm rot="5400000" flipH="1" flipV="1">
                <a:off x="4098728" y="1111953"/>
                <a:ext cx="1059981" cy="502104"/>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1" name="正方形/長方形 20"/>
            <p:cNvSpPr/>
            <p:nvPr/>
          </p:nvSpPr>
          <p:spPr>
            <a:xfrm>
              <a:off x="1168965" y="1741206"/>
              <a:ext cx="944387" cy="61876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203305" y="1795474"/>
              <a:ext cx="852414" cy="474456"/>
            </a:xfrm>
            <a:prstGeom prst="rect">
              <a:avLst/>
            </a:prstGeom>
            <a:noFill/>
          </p:spPr>
          <p:txBody>
            <a:bodyPr wrap="none" rtlCol="0">
              <a:spAutoFit/>
            </a:bodyPr>
            <a:lstStyle/>
            <a:p>
              <a:r>
                <a:rPr lang="en-US" altLang="ja-JP" sz="2800" dirty="0" smtClean="0"/>
                <a:t>MKID</a:t>
              </a:r>
              <a:endParaRPr lang="ja-JP" altLang="en-US" sz="2800" dirty="0"/>
            </a:p>
          </p:txBody>
        </p:sp>
        <p:sp>
          <p:nvSpPr>
            <p:cNvPr id="23" name="二等辺三角形 22"/>
            <p:cNvSpPr/>
            <p:nvPr/>
          </p:nvSpPr>
          <p:spPr>
            <a:xfrm rot="5400000">
              <a:off x="2480842" y="1823959"/>
              <a:ext cx="573763" cy="455934"/>
            </a:xfrm>
            <a:prstGeom prst="triangl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4" name="直線コネクタ 23"/>
            <p:cNvCxnSpPr>
              <a:stCxn id="10" idx="2"/>
            </p:cNvCxnSpPr>
            <p:nvPr/>
          </p:nvCxnSpPr>
          <p:spPr>
            <a:xfrm rot="5400000">
              <a:off x="1474470" y="5462611"/>
              <a:ext cx="348225" cy="1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直線コネクタ 24"/>
            <p:cNvCxnSpPr>
              <a:stCxn id="12" idx="2"/>
            </p:cNvCxnSpPr>
            <p:nvPr/>
          </p:nvCxnSpPr>
          <p:spPr>
            <a:xfrm rot="5400000">
              <a:off x="3091193" y="5472699"/>
              <a:ext cx="36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直線コネクタ 25"/>
            <p:cNvCxnSpPr>
              <a:stCxn id="17" idx="4"/>
              <a:endCxn id="10" idx="0"/>
            </p:cNvCxnSpPr>
            <p:nvPr/>
          </p:nvCxnSpPr>
          <p:spPr>
            <a:xfrm rot="5400000">
              <a:off x="1333791" y="4351248"/>
              <a:ext cx="633407" cy="36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直線コネクタ 26"/>
            <p:cNvCxnSpPr>
              <a:stCxn id="14" idx="4"/>
              <a:endCxn id="12" idx="0"/>
            </p:cNvCxnSpPr>
            <p:nvPr/>
          </p:nvCxnSpPr>
          <p:spPr>
            <a:xfrm rot="16200000" flipH="1">
              <a:off x="2952779" y="4355519"/>
              <a:ext cx="635498" cy="133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直線コネクタ 27"/>
            <p:cNvCxnSpPr/>
            <p:nvPr/>
          </p:nvCxnSpPr>
          <p:spPr>
            <a:xfrm rot="5400000">
              <a:off x="3147564" y="3454379"/>
              <a:ext cx="246983" cy="79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二等辺三角形 28"/>
            <p:cNvSpPr/>
            <p:nvPr/>
          </p:nvSpPr>
          <p:spPr>
            <a:xfrm rot="10800000">
              <a:off x="2984571" y="2875351"/>
              <a:ext cx="573763" cy="455934"/>
            </a:xfrm>
            <a:prstGeom prst="triangl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0" name="直線コネクタ 29"/>
            <p:cNvCxnSpPr/>
            <p:nvPr/>
          </p:nvCxnSpPr>
          <p:spPr>
            <a:xfrm rot="5400000" flipH="1" flipV="1">
              <a:off x="2846328" y="2464783"/>
              <a:ext cx="845999" cy="53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rot="5400000" flipH="1" flipV="1">
              <a:off x="1484200" y="2521166"/>
              <a:ext cx="322385"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直線コネクタ 31"/>
            <p:cNvCxnSpPr>
              <a:stCxn id="23" idx="0"/>
            </p:cNvCxnSpPr>
            <p:nvPr/>
          </p:nvCxnSpPr>
          <p:spPr>
            <a:xfrm>
              <a:off x="2995691" y="2051927"/>
              <a:ext cx="276296"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直線コネクタ 32"/>
            <p:cNvCxnSpPr>
              <a:stCxn id="21" idx="3"/>
              <a:endCxn id="23" idx="3"/>
            </p:cNvCxnSpPr>
            <p:nvPr/>
          </p:nvCxnSpPr>
          <p:spPr>
            <a:xfrm>
              <a:off x="2113352" y="2050590"/>
              <a:ext cx="426405" cy="133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 name="正方形/長方形 33"/>
            <p:cNvSpPr/>
            <p:nvPr/>
          </p:nvSpPr>
          <p:spPr>
            <a:xfrm>
              <a:off x="979444" y="1540543"/>
              <a:ext cx="1375358" cy="991451"/>
            </a:xfrm>
            <a:prstGeom prst="rect">
              <a:avLst/>
            </a:prstGeom>
            <a:noFill/>
            <a:ln w="25400">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812329" y="1406865"/>
              <a:ext cx="2931057" cy="1239929"/>
            </a:xfrm>
            <a:prstGeom prst="rect">
              <a:avLst/>
            </a:prstGeom>
            <a:noFill/>
            <a:ln w="25400">
              <a:solidFill>
                <a:srgbClr val="008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1446056" y="4100797"/>
              <a:ext cx="561052" cy="376774"/>
            </a:xfrm>
            <a:prstGeom prst="rect">
              <a:avLst/>
            </a:prstGeom>
            <a:noFill/>
          </p:spPr>
          <p:txBody>
            <a:bodyPr wrap="none" rtlCol="0">
              <a:spAutoFit/>
            </a:bodyPr>
            <a:lstStyle/>
            <a:p>
              <a:r>
                <a:rPr lang="ja-JP" altLang="en-US" dirty="0" smtClean="0"/>
                <a:t>＼</a:t>
              </a:r>
              <a:r>
                <a:rPr kumimoji="1" lang="en-US" altLang="ja-JP" dirty="0" smtClean="0"/>
                <a:t> 2</a:t>
              </a:r>
              <a:endParaRPr kumimoji="1" lang="ja-JP" altLang="en-US" dirty="0"/>
            </a:p>
          </p:txBody>
        </p:sp>
        <p:sp>
          <p:nvSpPr>
            <p:cNvPr id="37" name="テキスト ボックス 36"/>
            <p:cNvSpPr txBox="1"/>
            <p:nvPr/>
          </p:nvSpPr>
          <p:spPr>
            <a:xfrm>
              <a:off x="3072834" y="4100795"/>
              <a:ext cx="561052" cy="376774"/>
            </a:xfrm>
            <a:prstGeom prst="rect">
              <a:avLst/>
            </a:prstGeom>
            <a:noFill/>
          </p:spPr>
          <p:txBody>
            <a:bodyPr wrap="none" rtlCol="0">
              <a:spAutoFit/>
            </a:bodyPr>
            <a:lstStyle/>
            <a:p>
              <a:r>
                <a:rPr lang="ja-JP" altLang="en-US" dirty="0" smtClean="0"/>
                <a:t>＼</a:t>
              </a:r>
              <a:r>
                <a:rPr kumimoji="1" lang="en-US" altLang="ja-JP" dirty="0" smtClean="0"/>
                <a:t> 2</a:t>
              </a:r>
              <a:endParaRPr kumimoji="1" lang="ja-JP" altLang="en-US" dirty="0"/>
            </a:p>
          </p:txBody>
        </p:sp>
        <p:sp>
          <p:nvSpPr>
            <p:cNvPr id="38" name="テキスト ボックス 37"/>
            <p:cNvSpPr txBox="1"/>
            <p:nvPr/>
          </p:nvSpPr>
          <p:spPr>
            <a:xfrm>
              <a:off x="2459137" y="1426256"/>
              <a:ext cx="540551" cy="376774"/>
            </a:xfrm>
            <a:prstGeom prst="rect">
              <a:avLst/>
            </a:prstGeom>
            <a:noFill/>
          </p:spPr>
          <p:txBody>
            <a:bodyPr wrap="none" rtlCol="0">
              <a:spAutoFit/>
            </a:bodyPr>
            <a:lstStyle/>
            <a:p>
              <a:r>
                <a:rPr lang="en-US" altLang="ja-JP" dirty="0" smtClean="0"/>
                <a:t>LNA</a:t>
              </a:r>
              <a:endParaRPr kumimoji="1" lang="ja-JP" altLang="en-US" dirty="0"/>
            </a:p>
          </p:txBody>
        </p:sp>
        <p:sp>
          <p:nvSpPr>
            <p:cNvPr id="39" name="テキスト ボックス 38"/>
            <p:cNvSpPr txBox="1"/>
            <p:nvPr/>
          </p:nvSpPr>
          <p:spPr>
            <a:xfrm>
              <a:off x="1702033" y="2916059"/>
              <a:ext cx="440422" cy="376774"/>
            </a:xfrm>
            <a:prstGeom prst="rect">
              <a:avLst/>
            </a:prstGeom>
            <a:noFill/>
          </p:spPr>
          <p:txBody>
            <a:bodyPr wrap="none" rtlCol="0">
              <a:spAutoFit/>
            </a:bodyPr>
            <a:lstStyle/>
            <a:p>
              <a:r>
                <a:rPr lang="en-US" altLang="ja-JP" dirty="0" err="1" smtClean="0"/>
                <a:t>Att</a:t>
              </a:r>
              <a:endParaRPr kumimoji="1" lang="ja-JP" altLang="en-US" dirty="0"/>
            </a:p>
          </p:txBody>
        </p:sp>
        <p:sp>
          <p:nvSpPr>
            <p:cNvPr id="42" name="テキスト ボックス 41"/>
            <p:cNvSpPr txBox="1"/>
            <p:nvPr/>
          </p:nvSpPr>
          <p:spPr>
            <a:xfrm>
              <a:off x="3449586" y="2916059"/>
              <a:ext cx="600469" cy="376774"/>
            </a:xfrm>
            <a:prstGeom prst="rect">
              <a:avLst/>
            </a:prstGeom>
            <a:noFill/>
          </p:spPr>
          <p:txBody>
            <a:bodyPr wrap="none" rtlCol="0">
              <a:spAutoFit/>
            </a:bodyPr>
            <a:lstStyle/>
            <a:p>
              <a:r>
                <a:rPr lang="en-US" altLang="ja-JP" dirty="0" smtClean="0"/>
                <a:t>Amp</a:t>
              </a:r>
              <a:endParaRPr kumimoji="1" lang="ja-JP" altLang="en-US" dirty="0"/>
            </a:p>
          </p:txBody>
        </p:sp>
        <p:sp>
          <p:nvSpPr>
            <p:cNvPr id="43" name="テキスト ボックス 42"/>
            <p:cNvSpPr txBox="1"/>
            <p:nvPr/>
          </p:nvSpPr>
          <p:spPr>
            <a:xfrm>
              <a:off x="442166" y="2553870"/>
              <a:ext cx="1095900" cy="962867"/>
            </a:xfrm>
            <a:prstGeom prst="rect">
              <a:avLst/>
            </a:prstGeom>
            <a:noFill/>
          </p:spPr>
          <p:txBody>
            <a:bodyPr wrap="none" rtlCol="0">
              <a:spAutoFit/>
            </a:bodyPr>
            <a:lstStyle/>
            <a:p>
              <a:r>
                <a:rPr lang="en-US" altLang="ja-JP" dirty="0" smtClean="0"/>
                <a:t>Cryostat:</a:t>
              </a:r>
            </a:p>
            <a:p>
              <a:r>
                <a:rPr kumimoji="1" lang="en-US" altLang="ja-JP" dirty="0" smtClean="0">
                  <a:solidFill>
                    <a:srgbClr val="0000FF"/>
                  </a:solidFill>
                </a:rPr>
                <a:t>&lt; </a:t>
              </a:r>
              <a:r>
                <a:rPr lang="en-US" altLang="ja-JP" dirty="0" smtClean="0">
                  <a:solidFill>
                    <a:srgbClr val="0000FF"/>
                  </a:solidFill>
                </a:rPr>
                <a:t>250</a:t>
              </a:r>
              <a:r>
                <a:rPr kumimoji="1" lang="en-US" altLang="ja-JP" dirty="0" smtClean="0">
                  <a:solidFill>
                    <a:srgbClr val="0000FF"/>
                  </a:solidFill>
                </a:rPr>
                <a:t> </a:t>
              </a:r>
              <a:r>
                <a:rPr kumimoji="1" lang="en-US" altLang="ja-JP" dirty="0" err="1" smtClean="0">
                  <a:solidFill>
                    <a:srgbClr val="0000FF"/>
                  </a:solidFill>
                </a:rPr>
                <a:t>mK</a:t>
              </a:r>
              <a:r>
                <a:rPr kumimoji="1" lang="en-US" altLang="ja-JP" dirty="0" smtClean="0"/>
                <a:t>,</a:t>
              </a:r>
            </a:p>
            <a:p>
              <a:r>
                <a:rPr lang="en-US" altLang="ja-JP" dirty="0" smtClean="0">
                  <a:solidFill>
                    <a:srgbClr val="008000"/>
                  </a:solidFill>
                </a:rPr>
                <a:t>4 K</a:t>
              </a:r>
              <a:endParaRPr kumimoji="1" lang="ja-JP" altLang="en-US" dirty="0">
                <a:solidFill>
                  <a:srgbClr val="008000"/>
                </a:solidFill>
              </a:endParaRPr>
            </a:p>
          </p:txBody>
        </p:sp>
        <p:cxnSp>
          <p:nvCxnSpPr>
            <p:cNvPr id="44" name="直線コネクタ 43"/>
            <p:cNvCxnSpPr>
              <a:endCxn id="17" idx="0"/>
            </p:cNvCxnSpPr>
            <p:nvPr/>
          </p:nvCxnSpPr>
          <p:spPr>
            <a:xfrm rot="16200000" flipH="1">
              <a:off x="1519552" y="3447669"/>
              <a:ext cx="264726" cy="8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6" name="テキスト ボックス 55"/>
          <p:cNvSpPr txBox="1"/>
          <p:nvPr/>
        </p:nvSpPr>
        <p:spPr>
          <a:xfrm>
            <a:off x="6840865" y="3587323"/>
            <a:ext cx="1405901" cy="742142"/>
          </a:xfrm>
          <a:prstGeom prst="rect">
            <a:avLst/>
          </a:prstGeom>
          <a:noFill/>
          <a:ln w="38100">
            <a:noFill/>
          </a:ln>
        </p:spPr>
        <p:txBody>
          <a:bodyPr wrap="none" lIns="104682" tIns="52341" rIns="104682" bIns="52341" rtlCol="0">
            <a:spAutoFit/>
          </a:bodyPr>
          <a:lstStyle/>
          <a:p>
            <a:r>
              <a:rPr lang="en-US" altLang="ja-JP" sz="4100" dirty="0" smtClean="0"/>
              <a:t>MKID</a:t>
            </a:r>
            <a:endParaRPr lang="ja-JP" altLang="en-US" sz="4100" dirty="0"/>
          </a:p>
        </p:txBody>
      </p:sp>
      <p:sp>
        <p:nvSpPr>
          <p:cNvPr id="57" name="右矢印 56"/>
          <p:cNvSpPr/>
          <p:nvPr/>
        </p:nvSpPr>
        <p:spPr>
          <a:xfrm rot="5400000">
            <a:off x="7120089" y="2867981"/>
            <a:ext cx="867056" cy="653193"/>
          </a:xfrm>
          <a:prstGeom prst="rightArrow">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solidFill>
                <a:schemeClr val="tx1"/>
              </a:solidFill>
            </a:endParaRPr>
          </a:p>
        </p:txBody>
      </p:sp>
      <p:sp>
        <p:nvSpPr>
          <p:cNvPr id="58" name="右矢印 57"/>
          <p:cNvSpPr/>
          <p:nvPr/>
        </p:nvSpPr>
        <p:spPr>
          <a:xfrm>
            <a:off x="2007611" y="2014736"/>
            <a:ext cx="1217541" cy="499681"/>
          </a:xfrm>
          <a:prstGeom prst="rightArrow">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59" name="円/楕円 58"/>
          <p:cNvSpPr/>
          <p:nvPr/>
        </p:nvSpPr>
        <p:spPr>
          <a:xfrm>
            <a:off x="2601022" y="3946036"/>
            <a:ext cx="547057" cy="50279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cxnSp>
        <p:nvCxnSpPr>
          <p:cNvPr id="60" name="直線コネクタ 59"/>
          <p:cNvCxnSpPr>
            <a:stCxn id="59" idx="6"/>
          </p:cNvCxnSpPr>
          <p:nvPr/>
        </p:nvCxnSpPr>
        <p:spPr>
          <a:xfrm>
            <a:off x="3148078" y="4197443"/>
            <a:ext cx="400621" cy="466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直線コネクタ 60"/>
          <p:cNvCxnSpPr>
            <a:endCxn id="59" idx="2"/>
          </p:cNvCxnSpPr>
          <p:nvPr/>
        </p:nvCxnSpPr>
        <p:spPr>
          <a:xfrm flipV="1">
            <a:off x="2204991" y="4197444"/>
            <a:ext cx="396030" cy="241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 name="テキスト ボックス 61"/>
          <p:cNvSpPr txBox="1"/>
          <p:nvPr/>
        </p:nvSpPr>
        <p:spPr>
          <a:xfrm>
            <a:off x="2629815" y="3860111"/>
            <a:ext cx="501153" cy="808647"/>
          </a:xfrm>
          <a:prstGeom prst="rect">
            <a:avLst/>
          </a:prstGeom>
          <a:noFill/>
        </p:spPr>
        <p:txBody>
          <a:bodyPr wrap="none" lIns="104682" tIns="52341" rIns="104682" bIns="52341" rtlCol="0">
            <a:spAutoFit/>
          </a:bodyPr>
          <a:lstStyle/>
          <a:p>
            <a:r>
              <a:rPr lang="en-US" altLang="ja-JP" sz="4500" dirty="0" smtClean="0"/>
              <a:t>~</a:t>
            </a:r>
            <a:endParaRPr lang="ja-JP" altLang="en-US" sz="4500" dirty="0"/>
          </a:p>
        </p:txBody>
      </p:sp>
      <p:sp>
        <p:nvSpPr>
          <p:cNvPr id="63" name="テキスト ボックス 62"/>
          <p:cNvSpPr txBox="1"/>
          <p:nvPr/>
        </p:nvSpPr>
        <p:spPr>
          <a:xfrm>
            <a:off x="2629818" y="3570351"/>
            <a:ext cx="498747" cy="428032"/>
          </a:xfrm>
          <a:prstGeom prst="rect">
            <a:avLst/>
          </a:prstGeom>
          <a:noFill/>
        </p:spPr>
        <p:txBody>
          <a:bodyPr wrap="none" lIns="104682" tIns="52341" rIns="104682" bIns="52341" rtlCol="0">
            <a:spAutoFit/>
          </a:bodyPr>
          <a:lstStyle/>
          <a:p>
            <a:r>
              <a:rPr lang="en-US" altLang="ja-JP" dirty="0" smtClean="0"/>
              <a:t>LO</a:t>
            </a:r>
            <a:endParaRPr kumimoji="1" lang="ja-JP" altLang="en-US" dirty="0"/>
          </a:p>
        </p:txBody>
      </p:sp>
      <p:sp>
        <p:nvSpPr>
          <p:cNvPr id="66" name="タイトル 1"/>
          <p:cNvSpPr>
            <a:spLocks noGrp="1"/>
          </p:cNvSpPr>
          <p:nvPr>
            <p:ph type="title"/>
          </p:nvPr>
        </p:nvSpPr>
        <p:spPr>
          <a:xfrm>
            <a:off x="534434" y="302868"/>
            <a:ext cx="9619775" cy="1260475"/>
          </a:xfrm>
        </p:spPr>
        <p:txBody>
          <a:bodyPr/>
          <a:lstStyle/>
          <a:p>
            <a:r>
              <a:rPr lang="ja-JP" altLang="en-US" dirty="0" smtClean="0"/>
              <a:t>読み出し方法</a:t>
            </a:r>
            <a:endParaRPr lang="ja-JP" altLang="en-US" dirty="0"/>
          </a:p>
        </p:txBody>
      </p:sp>
      <p:sp>
        <p:nvSpPr>
          <p:cNvPr id="67" name="テキスト ボックス 66"/>
          <p:cNvSpPr txBox="1"/>
          <p:nvPr/>
        </p:nvSpPr>
        <p:spPr>
          <a:xfrm>
            <a:off x="657552" y="3976652"/>
            <a:ext cx="998820" cy="428032"/>
          </a:xfrm>
          <a:prstGeom prst="rect">
            <a:avLst/>
          </a:prstGeom>
          <a:noFill/>
        </p:spPr>
        <p:txBody>
          <a:bodyPr wrap="none" lIns="104682" tIns="52341" rIns="104682" bIns="52341" rtlCol="0">
            <a:spAutoFit/>
          </a:bodyPr>
          <a:lstStyle/>
          <a:p>
            <a:r>
              <a:rPr kumimoji="1" lang="en-US" altLang="ja-JP" dirty="0" smtClean="0"/>
              <a:t>UP Mix</a:t>
            </a:r>
            <a:endParaRPr kumimoji="1" lang="ja-JP" altLang="en-US" dirty="0"/>
          </a:p>
        </p:txBody>
      </p:sp>
      <p:sp>
        <p:nvSpPr>
          <p:cNvPr id="68" name="テキスト ボックス 67"/>
          <p:cNvSpPr txBox="1"/>
          <p:nvPr/>
        </p:nvSpPr>
        <p:spPr>
          <a:xfrm>
            <a:off x="4045476" y="3829718"/>
            <a:ext cx="970889" cy="751197"/>
          </a:xfrm>
          <a:prstGeom prst="rect">
            <a:avLst/>
          </a:prstGeom>
          <a:noFill/>
        </p:spPr>
        <p:txBody>
          <a:bodyPr wrap="none" lIns="104682" tIns="52341" rIns="104682" bIns="52341" rtlCol="0">
            <a:spAutoFit/>
          </a:bodyPr>
          <a:lstStyle/>
          <a:p>
            <a:pPr algn="ctr"/>
            <a:r>
              <a:rPr kumimoji="1" lang="en-US" altLang="ja-JP" dirty="0" smtClean="0"/>
              <a:t>DOWN</a:t>
            </a:r>
          </a:p>
          <a:p>
            <a:pPr algn="ctr"/>
            <a:r>
              <a:rPr kumimoji="1" lang="en-US" altLang="ja-JP" dirty="0" smtClean="0"/>
              <a:t>Mix</a:t>
            </a:r>
            <a:endParaRPr kumimoji="1" lang="ja-JP" alt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42A38DCF-898D-D549-A0EF-6D96FB2B2FD1}" type="slidenum">
              <a:rPr lang="ja-JP" altLang="en-US" smtClean="0"/>
              <a:pPr/>
              <a:t>15</a:t>
            </a:fld>
            <a:endParaRPr lang="ja-JP" altLang="en-US"/>
          </a:p>
        </p:txBody>
      </p:sp>
      <p:sp>
        <p:nvSpPr>
          <p:cNvPr id="6" name="テキスト ボックス 5"/>
          <p:cNvSpPr txBox="1"/>
          <p:nvPr/>
        </p:nvSpPr>
        <p:spPr>
          <a:xfrm>
            <a:off x="4640086" y="1342616"/>
            <a:ext cx="5892584" cy="1397528"/>
          </a:xfrm>
          <a:prstGeom prst="rect">
            <a:avLst/>
          </a:prstGeom>
          <a:noFill/>
        </p:spPr>
        <p:txBody>
          <a:bodyPr wrap="none" lIns="104682" tIns="52341" rIns="104682" bIns="52341" rtlCol="0">
            <a:spAutoFit/>
          </a:bodyPr>
          <a:lstStyle/>
          <a:p>
            <a:pPr algn="ctr"/>
            <a:r>
              <a:rPr lang="en-US" altLang="ja-JP" sz="2800" dirty="0" smtClean="0"/>
              <a:t>FPGA </a:t>
            </a:r>
            <a:r>
              <a:rPr lang="ja-JP" altLang="en-US" sz="2800" dirty="0" smtClean="0"/>
              <a:t>でつくった波を</a:t>
            </a:r>
            <a:r>
              <a:rPr lang="en-US" altLang="ja-JP" sz="2800" dirty="0" smtClean="0"/>
              <a:t> DAC </a:t>
            </a:r>
            <a:r>
              <a:rPr lang="ja-JP" altLang="en-US" sz="2800" dirty="0" smtClean="0"/>
              <a:t>で出力し、</a:t>
            </a:r>
            <a:endParaRPr lang="en-US" altLang="ja-JP" sz="2800" dirty="0" smtClean="0"/>
          </a:p>
          <a:p>
            <a:pPr algn="ctr"/>
            <a:r>
              <a:rPr lang="en-US" altLang="ja-JP" sz="2800" dirty="0" smtClean="0"/>
              <a:t>UP Mixer </a:t>
            </a:r>
            <a:r>
              <a:rPr lang="ja-JP" altLang="en-US" sz="2800" dirty="0" smtClean="0"/>
              <a:t>と</a:t>
            </a:r>
            <a:r>
              <a:rPr lang="en-US" altLang="ja-JP" sz="2800" dirty="0" smtClean="0"/>
              <a:t> LO</a:t>
            </a:r>
            <a:r>
              <a:rPr lang="ja-JP" altLang="en-US" sz="2800" dirty="0" smtClean="0"/>
              <a:t>（</a:t>
            </a:r>
            <a:r>
              <a:rPr lang="en-US" altLang="ja-JP" sz="2800" dirty="0" smtClean="0"/>
              <a:t>3—6 GHz</a:t>
            </a:r>
            <a:r>
              <a:rPr lang="ja-JP" altLang="en-US" sz="2800" dirty="0" smtClean="0"/>
              <a:t>）で、</a:t>
            </a:r>
            <a:r>
              <a:rPr lang="en-US" altLang="ja-JP" sz="2800" dirty="0" smtClean="0"/>
              <a:t/>
            </a:r>
            <a:br>
              <a:rPr lang="en-US" altLang="ja-JP" sz="2800" dirty="0" smtClean="0"/>
            </a:br>
            <a:r>
              <a:rPr lang="ja-JP" altLang="en-US" sz="2800" dirty="0" smtClean="0"/>
              <a:t>メガヘルツをギガヘルツに</a:t>
            </a:r>
            <a:r>
              <a:rPr lang="en-US" altLang="ja-JP" sz="2800" dirty="0" smtClean="0"/>
              <a:t> Up-convert</a:t>
            </a:r>
            <a:endParaRPr lang="ja-JP" altLang="en-US" sz="2800" dirty="0"/>
          </a:p>
        </p:txBody>
      </p:sp>
      <p:grpSp>
        <p:nvGrpSpPr>
          <p:cNvPr id="7" name="図形グループ 97"/>
          <p:cNvGrpSpPr/>
          <p:nvPr/>
        </p:nvGrpSpPr>
        <p:grpSpPr>
          <a:xfrm>
            <a:off x="516860" y="1551470"/>
            <a:ext cx="4217347" cy="5360577"/>
            <a:chOff x="442166" y="1406865"/>
            <a:chExt cx="3607889" cy="4860976"/>
          </a:xfrm>
        </p:grpSpPr>
        <p:sp>
          <p:nvSpPr>
            <p:cNvPr id="8" name="正方形/長方形 7"/>
            <p:cNvSpPr/>
            <p:nvPr/>
          </p:nvSpPr>
          <p:spPr>
            <a:xfrm>
              <a:off x="1180516" y="5649074"/>
              <a:ext cx="2562870" cy="61876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2021786" y="5692202"/>
              <a:ext cx="835046" cy="474456"/>
            </a:xfrm>
            <a:prstGeom prst="rect">
              <a:avLst/>
            </a:prstGeom>
            <a:noFill/>
          </p:spPr>
          <p:txBody>
            <a:bodyPr wrap="none" rtlCol="0">
              <a:spAutoFit/>
            </a:bodyPr>
            <a:lstStyle/>
            <a:p>
              <a:r>
                <a:rPr lang="en-US" altLang="ja-JP" sz="2800" dirty="0" smtClean="0"/>
                <a:t>FPGA</a:t>
              </a:r>
              <a:endParaRPr lang="ja-JP" altLang="en-US" sz="2800" dirty="0"/>
            </a:p>
          </p:txBody>
        </p:sp>
        <p:sp>
          <p:nvSpPr>
            <p:cNvPr id="10" name="正方形/長方形 9"/>
            <p:cNvSpPr/>
            <p:nvPr/>
          </p:nvSpPr>
          <p:spPr>
            <a:xfrm>
              <a:off x="1176454" y="4669798"/>
              <a:ext cx="944387" cy="61876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299922" y="4724066"/>
              <a:ext cx="686439" cy="474456"/>
            </a:xfrm>
            <a:prstGeom prst="rect">
              <a:avLst/>
            </a:prstGeom>
            <a:noFill/>
          </p:spPr>
          <p:txBody>
            <a:bodyPr wrap="none" rtlCol="0">
              <a:spAutoFit/>
            </a:bodyPr>
            <a:lstStyle/>
            <a:p>
              <a:r>
                <a:rPr lang="en-US" altLang="ja-JP" sz="2800" dirty="0" smtClean="0"/>
                <a:t>DAC</a:t>
              </a:r>
              <a:endParaRPr lang="ja-JP" altLang="en-US" sz="2800" dirty="0"/>
            </a:p>
          </p:txBody>
        </p:sp>
        <p:sp>
          <p:nvSpPr>
            <p:cNvPr id="12" name="正方形/長方形 11"/>
            <p:cNvSpPr/>
            <p:nvPr/>
          </p:nvSpPr>
          <p:spPr>
            <a:xfrm>
              <a:off x="2798999" y="4673933"/>
              <a:ext cx="944387" cy="61876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2916904" y="4724066"/>
              <a:ext cx="693235" cy="474456"/>
            </a:xfrm>
            <a:prstGeom prst="rect">
              <a:avLst/>
            </a:prstGeom>
            <a:noFill/>
          </p:spPr>
          <p:txBody>
            <a:bodyPr wrap="none" rtlCol="0">
              <a:spAutoFit/>
            </a:bodyPr>
            <a:lstStyle/>
            <a:p>
              <a:r>
                <a:rPr lang="en-US" altLang="ja-JP" sz="2800" dirty="0" smtClean="0"/>
                <a:t>ADC</a:t>
              </a:r>
              <a:endParaRPr lang="ja-JP" altLang="en-US" sz="2800" dirty="0"/>
            </a:p>
          </p:txBody>
        </p:sp>
        <p:sp>
          <p:nvSpPr>
            <p:cNvPr id="14" name="円/楕円 13"/>
            <p:cNvSpPr/>
            <p:nvPr/>
          </p:nvSpPr>
          <p:spPr>
            <a:xfrm>
              <a:off x="3035863" y="3582501"/>
              <a:ext cx="467999" cy="455934"/>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5" name="直線コネクタ 14"/>
            <p:cNvCxnSpPr>
              <a:stCxn id="14" idx="1"/>
              <a:endCxn id="14" idx="5"/>
            </p:cNvCxnSpPr>
            <p:nvPr/>
          </p:nvCxnSpPr>
          <p:spPr>
            <a:xfrm rot="16200000" flipH="1">
              <a:off x="3108665" y="3645006"/>
              <a:ext cx="322394" cy="3309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直線コネクタ 15"/>
            <p:cNvCxnSpPr>
              <a:stCxn id="14" idx="3"/>
              <a:endCxn id="14" idx="7"/>
            </p:cNvCxnSpPr>
            <p:nvPr/>
          </p:nvCxnSpPr>
          <p:spPr>
            <a:xfrm rot="5400000" flipH="1" flipV="1">
              <a:off x="3108665" y="3645005"/>
              <a:ext cx="322394" cy="3309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円/楕円 16"/>
            <p:cNvSpPr/>
            <p:nvPr/>
          </p:nvSpPr>
          <p:spPr>
            <a:xfrm>
              <a:off x="1418340" y="3580457"/>
              <a:ext cx="467999" cy="455934"/>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8" name="直線コネクタ 17"/>
            <p:cNvCxnSpPr>
              <a:stCxn id="17" idx="1"/>
              <a:endCxn id="17" idx="5"/>
            </p:cNvCxnSpPr>
            <p:nvPr/>
          </p:nvCxnSpPr>
          <p:spPr>
            <a:xfrm rot="16200000" flipH="1">
              <a:off x="1491142" y="3642962"/>
              <a:ext cx="322394" cy="3309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a:stCxn id="17" idx="3"/>
              <a:endCxn id="17" idx="7"/>
            </p:cNvCxnSpPr>
            <p:nvPr/>
          </p:nvCxnSpPr>
          <p:spPr>
            <a:xfrm rot="5400000" flipH="1" flipV="1">
              <a:off x="1491142" y="3642961"/>
              <a:ext cx="322394" cy="3309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0" name="図形グループ 65"/>
            <p:cNvGrpSpPr>
              <a:grpSpLocks noChangeAspect="1"/>
            </p:cNvGrpSpPr>
            <p:nvPr/>
          </p:nvGrpSpPr>
          <p:grpSpPr>
            <a:xfrm>
              <a:off x="1521184" y="2682359"/>
              <a:ext cx="256470" cy="719998"/>
              <a:chOff x="4377667" y="653020"/>
              <a:chExt cx="502104" cy="1409575"/>
            </a:xfrm>
          </p:grpSpPr>
          <p:grpSp>
            <p:nvGrpSpPr>
              <p:cNvPr id="45" name="図形グループ 54"/>
              <p:cNvGrpSpPr/>
              <p:nvPr/>
            </p:nvGrpSpPr>
            <p:grpSpPr>
              <a:xfrm rot="5400000">
                <a:off x="3923831" y="1172060"/>
                <a:ext cx="1409575" cy="371495"/>
                <a:chOff x="4704458" y="1339777"/>
                <a:chExt cx="1409575" cy="371495"/>
              </a:xfrm>
              <a:scene3d>
                <a:camera prst="orthographicFront">
                  <a:rot lat="10800000" lon="0" rev="0"/>
                </a:camera>
                <a:lightRig rig="threePt" dir="t"/>
              </a:scene3d>
            </p:grpSpPr>
            <p:cxnSp>
              <p:nvCxnSpPr>
                <p:cNvPr id="47" name="直線コネクタ 46"/>
                <p:cNvCxnSpPr>
                  <a:cxnSpLocks noChangeAspect="1"/>
                </p:cNvCxnSpPr>
                <p:nvPr/>
              </p:nvCxnSpPr>
              <p:spPr>
                <a:xfrm>
                  <a:off x="4704458" y="1519778"/>
                  <a:ext cx="18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直線コネクタ 47"/>
                <p:cNvCxnSpPr>
                  <a:cxnSpLocks noChangeAspect="1"/>
                </p:cNvCxnSpPr>
                <p:nvPr/>
              </p:nvCxnSpPr>
              <p:spPr>
                <a:xfrm rot="18000000">
                  <a:off x="4837536" y="1452138"/>
                  <a:ext cx="18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直線コネクタ 48"/>
                <p:cNvCxnSpPr>
                  <a:cxnSpLocks noChangeAspect="1"/>
                </p:cNvCxnSpPr>
                <p:nvPr/>
              </p:nvCxnSpPr>
              <p:spPr>
                <a:xfrm rot="14400000">
                  <a:off x="4881070" y="1518983"/>
                  <a:ext cx="36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直線コネクタ 49"/>
                <p:cNvCxnSpPr>
                  <a:cxnSpLocks noChangeAspect="1"/>
                </p:cNvCxnSpPr>
                <p:nvPr/>
              </p:nvCxnSpPr>
              <p:spPr>
                <a:xfrm rot="7200000">
                  <a:off x="5062444" y="1518983"/>
                  <a:ext cx="36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直線コネクタ 50"/>
                <p:cNvCxnSpPr>
                  <a:cxnSpLocks noChangeAspect="1"/>
                </p:cNvCxnSpPr>
                <p:nvPr/>
              </p:nvCxnSpPr>
              <p:spPr>
                <a:xfrm rot="7200000">
                  <a:off x="5417931" y="1530477"/>
                  <a:ext cx="36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直線コネクタ 51"/>
                <p:cNvCxnSpPr>
                  <a:cxnSpLocks noChangeAspect="1"/>
                </p:cNvCxnSpPr>
                <p:nvPr/>
              </p:nvCxnSpPr>
              <p:spPr>
                <a:xfrm rot="14400000">
                  <a:off x="5240789" y="1526244"/>
                  <a:ext cx="36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直線コネクタ 52"/>
                <p:cNvCxnSpPr>
                  <a:cxnSpLocks noChangeAspect="1"/>
                </p:cNvCxnSpPr>
                <p:nvPr/>
              </p:nvCxnSpPr>
              <p:spPr>
                <a:xfrm rot="14400000">
                  <a:off x="5595075" y="1530478"/>
                  <a:ext cx="36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直線コネクタ 53"/>
                <p:cNvCxnSpPr>
                  <a:cxnSpLocks noChangeAspect="1"/>
                </p:cNvCxnSpPr>
                <p:nvPr/>
              </p:nvCxnSpPr>
              <p:spPr>
                <a:xfrm rot="18000000">
                  <a:off x="5808751" y="1608818"/>
                  <a:ext cx="18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直線コネクタ 54"/>
                <p:cNvCxnSpPr>
                  <a:cxnSpLocks noChangeAspect="1"/>
                </p:cNvCxnSpPr>
                <p:nvPr/>
              </p:nvCxnSpPr>
              <p:spPr>
                <a:xfrm>
                  <a:off x="5934033" y="1531272"/>
                  <a:ext cx="18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46" name="直線矢印コネクタ 45"/>
              <p:cNvCxnSpPr/>
              <p:nvPr/>
            </p:nvCxnSpPr>
            <p:spPr>
              <a:xfrm rot="5400000" flipH="1" flipV="1">
                <a:off x="4098728" y="1111953"/>
                <a:ext cx="1059981" cy="502104"/>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grpSp>
        <p:sp>
          <p:nvSpPr>
            <p:cNvPr id="21" name="正方形/長方形 20"/>
            <p:cNvSpPr/>
            <p:nvPr/>
          </p:nvSpPr>
          <p:spPr>
            <a:xfrm>
              <a:off x="1168965" y="1741206"/>
              <a:ext cx="944387" cy="61876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203305" y="1795474"/>
              <a:ext cx="852414" cy="474456"/>
            </a:xfrm>
            <a:prstGeom prst="rect">
              <a:avLst/>
            </a:prstGeom>
            <a:noFill/>
          </p:spPr>
          <p:txBody>
            <a:bodyPr wrap="none" rtlCol="0">
              <a:spAutoFit/>
            </a:bodyPr>
            <a:lstStyle/>
            <a:p>
              <a:r>
                <a:rPr lang="en-US" altLang="ja-JP" sz="2800" dirty="0" smtClean="0"/>
                <a:t>MKID</a:t>
              </a:r>
              <a:endParaRPr lang="ja-JP" altLang="en-US" sz="2800" dirty="0"/>
            </a:p>
          </p:txBody>
        </p:sp>
        <p:sp>
          <p:nvSpPr>
            <p:cNvPr id="23" name="二等辺三角形 22"/>
            <p:cNvSpPr/>
            <p:nvPr/>
          </p:nvSpPr>
          <p:spPr>
            <a:xfrm rot="5400000">
              <a:off x="2480842" y="1823959"/>
              <a:ext cx="573763" cy="455934"/>
            </a:xfrm>
            <a:prstGeom prst="triangl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4" name="直線コネクタ 23"/>
            <p:cNvCxnSpPr>
              <a:stCxn id="10" idx="2"/>
            </p:cNvCxnSpPr>
            <p:nvPr/>
          </p:nvCxnSpPr>
          <p:spPr>
            <a:xfrm rot="5400000">
              <a:off x="1474470" y="5462611"/>
              <a:ext cx="348225" cy="1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直線コネクタ 24"/>
            <p:cNvCxnSpPr>
              <a:stCxn id="12" idx="2"/>
            </p:cNvCxnSpPr>
            <p:nvPr/>
          </p:nvCxnSpPr>
          <p:spPr>
            <a:xfrm rot="5400000">
              <a:off x="3091193" y="5472699"/>
              <a:ext cx="360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直線コネクタ 25"/>
            <p:cNvCxnSpPr>
              <a:stCxn id="17" idx="4"/>
              <a:endCxn id="10" idx="0"/>
            </p:cNvCxnSpPr>
            <p:nvPr/>
          </p:nvCxnSpPr>
          <p:spPr>
            <a:xfrm rot="5400000">
              <a:off x="1333791" y="4351248"/>
              <a:ext cx="633407" cy="36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直線コネクタ 26"/>
            <p:cNvCxnSpPr>
              <a:stCxn id="14" idx="4"/>
              <a:endCxn id="12" idx="0"/>
            </p:cNvCxnSpPr>
            <p:nvPr/>
          </p:nvCxnSpPr>
          <p:spPr>
            <a:xfrm rot="16200000" flipH="1">
              <a:off x="2952779" y="4355519"/>
              <a:ext cx="635498" cy="133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直線コネクタ 27"/>
            <p:cNvCxnSpPr/>
            <p:nvPr/>
          </p:nvCxnSpPr>
          <p:spPr>
            <a:xfrm rot="5400000">
              <a:off x="3147564" y="3454379"/>
              <a:ext cx="246983" cy="79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二等辺三角形 28"/>
            <p:cNvSpPr/>
            <p:nvPr/>
          </p:nvSpPr>
          <p:spPr>
            <a:xfrm rot="10800000">
              <a:off x="2984571" y="2875351"/>
              <a:ext cx="573763" cy="455934"/>
            </a:xfrm>
            <a:prstGeom prst="triangl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0" name="直線コネクタ 29"/>
            <p:cNvCxnSpPr/>
            <p:nvPr/>
          </p:nvCxnSpPr>
          <p:spPr>
            <a:xfrm rot="5400000" flipH="1" flipV="1">
              <a:off x="2846328" y="2464783"/>
              <a:ext cx="845999" cy="53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rot="5400000" flipH="1" flipV="1">
              <a:off x="1484200" y="2521166"/>
              <a:ext cx="322385"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直線コネクタ 31"/>
            <p:cNvCxnSpPr>
              <a:stCxn id="23" idx="0"/>
            </p:cNvCxnSpPr>
            <p:nvPr/>
          </p:nvCxnSpPr>
          <p:spPr>
            <a:xfrm>
              <a:off x="2995691" y="2051927"/>
              <a:ext cx="276296"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直線コネクタ 32"/>
            <p:cNvCxnSpPr>
              <a:stCxn id="21" idx="3"/>
              <a:endCxn id="23" idx="3"/>
            </p:cNvCxnSpPr>
            <p:nvPr/>
          </p:nvCxnSpPr>
          <p:spPr>
            <a:xfrm>
              <a:off x="2113352" y="2050590"/>
              <a:ext cx="426405" cy="133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 name="正方形/長方形 33"/>
            <p:cNvSpPr/>
            <p:nvPr/>
          </p:nvSpPr>
          <p:spPr>
            <a:xfrm>
              <a:off x="979444" y="1540543"/>
              <a:ext cx="1375358" cy="991451"/>
            </a:xfrm>
            <a:prstGeom prst="rect">
              <a:avLst/>
            </a:prstGeom>
            <a:noFill/>
            <a:ln w="25400">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812329" y="1406865"/>
              <a:ext cx="2931057" cy="1239929"/>
            </a:xfrm>
            <a:prstGeom prst="rect">
              <a:avLst/>
            </a:prstGeom>
            <a:noFill/>
            <a:ln w="25400">
              <a:solidFill>
                <a:srgbClr val="008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1446056" y="4100797"/>
              <a:ext cx="561052" cy="376774"/>
            </a:xfrm>
            <a:prstGeom prst="rect">
              <a:avLst/>
            </a:prstGeom>
            <a:noFill/>
          </p:spPr>
          <p:txBody>
            <a:bodyPr wrap="none" rtlCol="0">
              <a:spAutoFit/>
            </a:bodyPr>
            <a:lstStyle/>
            <a:p>
              <a:r>
                <a:rPr lang="ja-JP" altLang="en-US" dirty="0" smtClean="0"/>
                <a:t>＼</a:t>
              </a:r>
              <a:r>
                <a:rPr kumimoji="1" lang="en-US" altLang="ja-JP" dirty="0" smtClean="0"/>
                <a:t> 2</a:t>
              </a:r>
              <a:endParaRPr kumimoji="1" lang="ja-JP" altLang="en-US" dirty="0"/>
            </a:p>
          </p:txBody>
        </p:sp>
        <p:sp>
          <p:nvSpPr>
            <p:cNvPr id="37" name="テキスト ボックス 36"/>
            <p:cNvSpPr txBox="1"/>
            <p:nvPr/>
          </p:nvSpPr>
          <p:spPr>
            <a:xfrm>
              <a:off x="3072834" y="4100795"/>
              <a:ext cx="561052" cy="376774"/>
            </a:xfrm>
            <a:prstGeom prst="rect">
              <a:avLst/>
            </a:prstGeom>
            <a:noFill/>
          </p:spPr>
          <p:txBody>
            <a:bodyPr wrap="none" rtlCol="0">
              <a:spAutoFit/>
            </a:bodyPr>
            <a:lstStyle/>
            <a:p>
              <a:r>
                <a:rPr lang="ja-JP" altLang="en-US" dirty="0" smtClean="0"/>
                <a:t>＼</a:t>
              </a:r>
              <a:r>
                <a:rPr kumimoji="1" lang="en-US" altLang="ja-JP" dirty="0" smtClean="0"/>
                <a:t> 2</a:t>
              </a:r>
              <a:endParaRPr kumimoji="1" lang="ja-JP" altLang="en-US" dirty="0"/>
            </a:p>
          </p:txBody>
        </p:sp>
        <p:sp>
          <p:nvSpPr>
            <p:cNvPr id="38" name="テキスト ボックス 37"/>
            <p:cNvSpPr txBox="1"/>
            <p:nvPr/>
          </p:nvSpPr>
          <p:spPr>
            <a:xfrm>
              <a:off x="2459137" y="1426256"/>
              <a:ext cx="540551" cy="376774"/>
            </a:xfrm>
            <a:prstGeom prst="rect">
              <a:avLst/>
            </a:prstGeom>
            <a:noFill/>
          </p:spPr>
          <p:txBody>
            <a:bodyPr wrap="none" rtlCol="0">
              <a:spAutoFit/>
            </a:bodyPr>
            <a:lstStyle/>
            <a:p>
              <a:r>
                <a:rPr lang="en-US" altLang="ja-JP" dirty="0" smtClean="0"/>
                <a:t>LNA</a:t>
              </a:r>
              <a:endParaRPr kumimoji="1" lang="ja-JP" altLang="en-US" dirty="0"/>
            </a:p>
          </p:txBody>
        </p:sp>
        <p:sp>
          <p:nvSpPr>
            <p:cNvPr id="39" name="テキスト ボックス 38"/>
            <p:cNvSpPr txBox="1"/>
            <p:nvPr/>
          </p:nvSpPr>
          <p:spPr>
            <a:xfrm>
              <a:off x="1702033" y="2916059"/>
              <a:ext cx="440422" cy="376774"/>
            </a:xfrm>
            <a:prstGeom prst="rect">
              <a:avLst/>
            </a:prstGeom>
            <a:noFill/>
          </p:spPr>
          <p:txBody>
            <a:bodyPr wrap="none" rtlCol="0">
              <a:spAutoFit/>
            </a:bodyPr>
            <a:lstStyle/>
            <a:p>
              <a:r>
                <a:rPr lang="en-US" altLang="ja-JP" dirty="0" err="1" smtClean="0"/>
                <a:t>Att</a:t>
              </a:r>
              <a:endParaRPr kumimoji="1" lang="ja-JP" altLang="en-US" dirty="0"/>
            </a:p>
          </p:txBody>
        </p:sp>
        <p:sp>
          <p:nvSpPr>
            <p:cNvPr id="42" name="テキスト ボックス 41"/>
            <p:cNvSpPr txBox="1"/>
            <p:nvPr/>
          </p:nvSpPr>
          <p:spPr>
            <a:xfrm>
              <a:off x="3449586" y="2916059"/>
              <a:ext cx="600469" cy="376774"/>
            </a:xfrm>
            <a:prstGeom prst="rect">
              <a:avLst/>
            </a:prstGeom>
            <a:noFill/>
          </p:spPr>
          <p:txBody>
            <a:bodyPr wrap="none" rtlCol="0">
              <a:spAutoFit/>
            </a:bodyPr>
            <a:lstStyle/>
            <a:p>
              <a:r>
                <a:rPr lang="en-US" altLang="ja-JP" dirty="0" smtClean="0"/>
                <a:t>Amp</a:t>
              </a:r>
              <a:endParaRPr kumimoji="1" lang="ja-JP" altLang="en-US" dirty="0"/>
            </a:p>
          </p:txBody>
        </p:sp>
        <p:sp>
          <p:nvSpPr>
            <p:cNvPr id="43" name="テキスト ボックス 42"/>
            <p:cNvSpPr txBox="1"/>
            <p:nvPr/>
          </p:nvSpPr>
          <p:spPr>
            <a:xfrm>
              <a:off x="442166" y="2553870"/>
              <a:ext cx="1095900" cy="962867"/>
            </a:xfrm>
            <a:prstGeom prst="rect">
              <a:avLst/>
            </a:prstGeom>
            <a:noFill/>
          </p:spPr>
          <p:txBody>
            <a:bodyPr wrap="none" rtlCol="0">
              <a:spAutoFit/>
            </a:bodyPr>
            <a:lstStyle/>
            <a:p>
              <a:r>
                <a:rPr lang="en-US" altLang="ja-JP" dirty="0" smtClean="0"/>
                <a:t>Cryostat:</a:t>
              </a:r>
            </a:p>
            <a:p>
              <a:r>
                <a:rPr kumimoji="1" lang="en-US" altLang="ja-JP" dirty="0" smtClean="0">
                  <a:solidFill>
                    <a:srgbClr val="0000FF"/>
                  </a:solidFill>
                </a:rPr>
                <a:t>&lt; </a:t>
              </a:r>
              <a:r>
                <a:rPr lang="en-US" altLang="ja-JP" dirty="0" smtClean="0">
                  <a:solidFill>
                    <a:srgbClr val="0000FF"/>
                  </a:solidFill>
                </a:rPr>
                <a:t>250</a:t>
              </a:r>
              <a:r>
                <a:rPr kumimoji="1" lang="en-US" altLang="ja-JP" dirty="0" smtClean="0">
                  <a:solidFill>
                    <a:srgbClr val="0000FF"/>
                  </a:solidFill>
                </a:rPr>
                <a:t> </a:t>
              </a:r>
              <a:r>
                <a:rPr kumimoji="1" lang="en-US" altLang="ja-JP" dirty="0" err="1" smtClean="0">
                  <a:solidFill>
                    <a:srgbClr val="0000FF"/>
                  </a:solidFill>
                </a:rPr>
                <a:t>mK</a:t>
              </a:r>
              <a:r>
                <a:rPr kumimoji="1" lang="en-US" altLang="ja-JP" dirty="0" smtClean="0"/>
                <a:t>,</a:t>
              </a:r>
            </a:p>
            <a:p>
              <a:r>
                <a:rPr lang="en-US" altLang="ja-JP" dirty="0" smtClean="0">
                  <a:solidFill>
                    <a:srgbClr val="008000"/>
                  </a:solidFill>
                </a:rPr>
                <a:t>4 K</a:t>
              </a:r>
              <a:endParaRPr kumimoji="1" lang="ja-JP" altLang="en-US" dirty="0">
                <a:solidFill>
                  <a:srgbClr val="008000"/>
                </a:solidFill>
              </a:endParaRPr>
            </a:p>
          </p:txBody>
        </p:sp>
        <p:cxnSp>
          <p:nvCxnSpPr>
            <p:cNvPr id="44" name="直線コネクタ 43"/>
            <p:cNvCxnSpPr>
              <a:endCxn id="17" idx="0"/>
            </p:cNvCxnSpPr>
            <p:nvPr/>
          </p:nvCxnSpPr>
          <p:spPr>
            <a:xfrm rot="16200000" flipH="1">
              <a:off x="1519552" y="3447669"/>
              <a:ext cx="264726" cy="8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6" name="テキスト ボックス 55"/>
          <p:cNvSpPr txBox="1"/>
          <p:nvPr/>
        </p:nvSpPr>
        <p:spPr>
          <a:xfrm>
            <a:off x="6840865" y="3587323"/>
            <a:ext cx="1405901" cy="742142"/>
          </a:xfrm>
          <a:prstGeom prst="rect">
            <a:avLst/>
          </a:prstGeom>
          <a:noFill/>
          <a:ln w="38100">
            <a:noFill/>
          </a:ln>
        </p:spPr>
        <p:txBody>
          <a:bodyPr wrap="none" lIns="104682" tIns="52341" rIns="104682" bIns="52341" rtlCol="0">
            <a:spAutoFit/>
          </a:bodyPr>
          <a:lstStyle/>
          <a:p>
            <a:r>
              <a:rPr lang="en-US" altLang="ja-JP" sz="4100" dirty="0" smtClean="0"/>
              <a:t>MKID</a:t>
            </a:r>
            <a:endParaRPr lang="ja-JP" altLang="en-US" sz="4100" dirty="0"/>
          </a:p>
        </p:txBody>
      </p:sp>
      <p:sp>
        <p:nvSpPr>
          <p:cNvPr id="57" name="右矢印 56"/>
          <p:cNvSpPr/>
          <p:nvPr/>
        </p:nvSpPr>
        <p:spPr>
          <a:xfrm rot="5400000">
            <a:off x="7120089" y="2867981"/>
            <a:ext cx="867056" cy="653193"/>
          </a:xfrm>
          <a:prstGeom prst="rightArrow">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solidFill>
                <a:schemeClr val="tx1"/>
              </a:solidFill>
            </a:endParaRPr>
          </a:p>
        </p:txBody>
      </p:sp>
      <p:sp>
        <p:nvSpPr>
          <p:cNvPr id="58" name="テキスト ボックス 57"/>
          <p:cNvSpPr txBox="1"/>
          <p:nvPr/>
        </p:nvSpPr>
        <p:spPr>
          <a:xfrm>
            <a:off x="4443101" y="5388033"/>
            <a:ext cx="6331574" cy="1828415"/>
          </a:xfrm>
          <a:prstGeom prst="rect">
            <a:avLst/>
          </a:prstGeom>
          <a:noFill/>
        </p:spPr>
        <p:txBody>
          <a:bodyPr wrap="none" lIns="104682" tIns="52341" rIns="104682" bIns="52341" rtlCol="0">
            <a:spAutoFit/>
          </a:bodyPr>
          <a:lstStyle/>
          <a:p>
            <a:pPr algn="ctr"/>
            <a:r>
              <a:rPr lang="en-US" altLang="ja-JP" sz="2800" dirty="0" smtClean="0"/>
              <a:t>MKID </a:t>
            </a:r>
            <a:r>
              <a:rPr lang="ja-JP" altLang="en-US" sz="2800" dirty="0" smtClean="0"/>
              <a:t>からの出力を</a:t>
            </a:r>
            <a:r>
              <a:rPr lang="en-US" altLang="ja-JP" sz="2800" dirty="0" smtClean="0"/>
              <a:t> LNA </a:t>
            </a:r>
            <a:r>
              <a:rPr lang="ja-JP" altLang="en-US" sz="2800" dirty="0" smtClean="0"/>
              <a:t>で増幅し、</a:t>
            </a:r>
            <a:r>
              <a:rPr lang="en-US" altLang="ja-JP" sz="2800" dirty="0" smtClean="0"/>
              <a:t/>
            </a:r>
            <a:br>
              <a:rPr lang="en-US" altLang="ja-JP" sz="2800" dirty="0" smtClean="0"/>
            </a:br>
            <a:r>
              <a:rPr lang="en-US" altLang="ja-JP" sz="2800" dirty="0" smtClean="0"/>
              <a:t>DOWN Mixer </a:t>
            </a:r>
            <a:r>
              <a:rPr lang="ja-JP" altLang="en-US" sz="2800" dirty="0" smtClean="0"/>
              <a:t>と</a:t>
            </a:r>
            <a:r>
              <a:rPr lang="en-US" altLang="ja-JP" sz="2800" dirty="0" smtClean="0"/>
              <a:t> LO </a:t>
            </a:r>
            <a:r>
              <a:rPr lang="ja-JP" altLang="en-US" sz="2800" dirty="0" smtClean="0"/>
              <a:t>で、</a:t>
            </a:r>
            <a:r>
              <a:rPr lang="en-US" altLang="ja-JP" sz="2800" dirty="0" smtClean="0"/>
              <a:t/>
            </a:r>
            <a:br>
              <a:rPr lang="en-US" altLang="ja-JP" sz="2800" dirty="0" smtClean="0"/>
            </a:br>
            <a:r>
              <a:rPr lang="ja-JP" altLang="en-US" sz="2800" dirty="0" smtClean="0"/>
              <a:t>ギガヘルツをメガヘルツに</a:t>
            </a:r>
            <a:r>
              <a:rPr lang="en-US" altLang="ja-JP" sz="2800" dirty="0" smtClean="0"/>
              <a:t> Down-convert</a:t>
            </a:r>
          </a:p>
          <a:p>
            <a:pPr algn="ctr"/>
            <a:r>
              <a:rPr lang="en-US" altLang="ja-JP" sz="2800" dirty="0" smtClean="0"/>
              <a:t>ADC </a:t>
            </a:r>
            <a:r>
              <a:rPr lang="ja-JP" altLang="en-US" sz="2800" dirty="0" smtClean="0"/>
              <a:t>で</a:t>
            </a:r>
            <a:r>
              <a:rPr lang="en-US" altLang="ja-JP" sz="2800" dirty="0" smtClean="0"/>
              <a:t> FPGA </a:t>
            </a:r>
            <a:r>
              <a:rPr lang="ja-JP" altLang="en-US" sz="2800" dirty="0" smtClean="0"/>
              <a:t>に戻して検出</a:t>
            </a:r>
            <a:endParaRPr lang="ja-JP" altLang="en-US" sz="2800" dirty="0"/>
          </a:p>
        </p:txBody>
      </p:sp>
      <p:sp>
        <p:nvSpPr>
          <p:cNvPr id="59" name="右矢印 58"/>
          <p:cNvSpPr/>
          <p:nvPr/>
        </p:nvSpPr>
        <p:spPr>
          <a:xfrm rot="5400000">
            <a:off x="7120089" y="4488691"/>
            <a:ext cx="867056" cy="653193"/>
          </a:xfrm>
          <a:prstGeom prst="rightArrow">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60" name="右矢印 59"/>
          <p:cNvSpPr/>
          <p:nvPr/>
        </p:nvSpPr>
        <p:spPr>
          <a:xfrm rot="5400000">
            <a:off x="3239205" y="2996504"/>
            <a:ext cx="1148643" cy="529651"/>
          </a:xfrm>
          <a:prstGeom prst="rightArrow">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61" name="右矢印 60"/>
          <p:cNvSpPr/>
          <p:nvPr/>
        </p:nvSpPr>
        <p:spPr>
          <a:xfrm rot="5400000">
            <a:off x="3083222" y="5453889"/>
            <a:ext cx="1495410" cy="529651"/>
          </a:xfrm>
          <a:prstGeom prst="rightArrow">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62" name="テキスト ボックス 61"/>
          <p:cNvSpPr txBox="1"/>
          <p:nvPr/>
        </p:nvSpPr>
        <p:spPr>
          <a:xfrm>
            <a:off x="3946396" y="3067156"/>
            <a:ext cx="1760642" cy="428032"/>
          </a:xfrm>
          <a:prstGeom prst="rect">
            <a:avLst/>
          </a:prstGeom>
          <a:solidFill>
            <a:schemeClr val="bg1"/>
          </a:solidFill>
          <a:ln w="25400">
            <a:solidFill>
              <a:srgbClr val="FF0000"/>
            </a:solidFill>
          </a:ln>
        </p:spPr>
        <p:txBody>
          <a:bodyPr wrap="none" lIns="104682" tIns="52341" rIns="104682" bIns="52341" rtlCol="0">
            <a:spAutoFit/>
          </a:bodyPr>
          <a:lstStyle/>
          <a:p>
            <a:pPr algn="ctr"/>
            <a:r>
              <a:rPr lang="ja-JP" altLang="en-US" dirty="0" smtClean="0"/>
              <a:t>ギガヘルツ波</a:t>
            </a:r>
            <a:endParaRPr lang="en-US" altLang="ja-JP" dirty="0" smtClean="0"/>
          </a:p>
        </p:txBody>
      </p:sp>
      <p:sp>
        <p:nvSpPr>
          <p:cNvPr id="63" name="テキスト ボックス 62"/>
          <p:cNvSpPr txBox="1"/>
          <p:nvPr/>
        </p:nvSpPr>
        <p:spPr>
          <a:xfrm>
            <a:off x="3958523" y="5025062"/>
            <a:ext cx="1688767" cy="428032"/>
          </a:xfrm>
          <a:prstGeom prst="rect">
            <a:avLst/>
          </a:prstGeom>
          <a:solidFill>
            <a:schemeClr val="bg1"/>
          </a:solidFill>
          <a:ln w="25400">
            <a:solidFill>
              <a:srgbClr val="FF0000"/>
            </a:solidFill>
          </a:ln>
        </p:spPr>
        <p:txBody>
          <a:bodyPr wrap="none" lIns="104682" tIns="52341" rIns="104682" bIns="52341" rtlCol="0">
            <a:spAutoFit/>
          </a:bodyPr>
          <a:lstStyle/>
          <a:p>
            <a:pPr algn="ctr"/>
            <a:r>
              <a:rPr lang="ja-JP" altLang="en-US" dirty="0" smtClean="0"/>
              <a:t>メガヘルツ波</a:t>
            </a:r>
            <a:endParaRPr lang="en-US" altLang="ja-JP" dirty="0" smtClean="0"/>
          </a:p>
        </p:txBody>
      </p:sp>
      <p:sp>
        <p:nvSpPr>
          <p:cNvPr id="64" name="円/楕円 63"/>
          <p:cNvSpPr/>
          <p:nvPr/>
        </p:nvSpPr>
        <p:spPr>
          <a:xfrm>
            <a:off x="2601022" y="3946036"/>
            <a:ext cx="547057" cy="50279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cxnSp>
        <p:nvCxnSpPr>
          <p:cNvPr id="65" name="直線コネクタ 64"/>
          <p:cNvCxnSpPr>
            <a:stCxn id="64" idx="6"/>
          </p:cNvCxnSpPr>
          <p:nvPr/>
        </p:nvCxnSpPr>
        <p:spPr>
          <a:xfrm>
            <a:off x="3148078" y="4197443"/>
            <a:ext cx="400621" cy="466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6" name="直線コネクタ 65"/>
          <p:cNvCxnSpPr>
            <a:endCxn id="64" idx="2"/>
          </p:cNvCxnSpPr>
          <p:nvPr/>
        </p:nvCxnSpPr>
        <p:spPr>
          <a:xfrm flipV="1">
            <a:off x="2204991" y="4197444"/>
            <a:ext cx="396030" cy="241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7" name="テキスト ボックス 66"/>
          <p:cNvSpPr txBox="1"/>
          <p:nvPr/>
        </p:nvSpPr>
        <p:spPr>
          <a:xfrm>
            <a:off x="2629815" y="3860111"/>
            <a:ext cx="501153" cy="808647"/>
          </a:xfrm>
          <a:prstGeom prst="rect">
            <a:avLst/>
          </a:prstGeom>
          <a:noFill/>
        </p:spPr>
        <p:txBody>
          <a:bodyPr wrap="none" lIns="104682" tIns="52341" rIns="104682" bIns="52341" rtlCol="0">
            <a:spAutoFit/>
          </a:bodyPr>
          <a:lstStyle/>
          <a:p>
            <a:r>
              <a:rPr lang="en-US" altLang="ja-JP" sz="4500" dirty="0" smtClean="0"/>
              <a:t>~</a:t>
            </a:r>
            <a:endParaRPr lang="ja-JP" altLang="en-US" sz="4500" dirty="0"/>
          </a:p>
        </p:txBody>
      </p:sp>
      <p:sp>
        <p:nvSpPr>
          <p:cNvPr id="68" name="テキスト ボックス 67"/>
          <p:cNvSpPr txBox="1"/>
          <p:nvPr/>
        </p:nvSpPr>
        <p:spPr>
          <a:xfrm>
            <a:off x="2629818" y="3570351"/>
            <a:ext cx="498747" cy="428032"/>
          </a:xfrm>
          <a:prstGeom prst="rect">
            <a:avLst/>
          </a:prstGeom>
          <a:noFill/>
        </p:spPr>
        <p:txBody>
          <a:bodyPr wrap="none" lIns="104682" tIns="52341" rIns="104682" bIns="52341" rtlCol="0">
            <a:spAutoFit/>
          </a:bodyPr>
          <a:lstStyle/>
          <a:p>
            <a:r>
              <a:rPr lang="en-US" altLang="ja-JP" dirty="0" smtClean="0"/>
              <a:t>LO</a:t>
            </a:r>
            <a:endParaRPr kumimoji="1" lang="ja-JP" altLang="en-US" dirty="0"/>
          </a:p>
        </p:txBody>
      </p:sp>
      <p:sp>
        <p:nvSpPr>
          <p:cNvPr id="70" name="タイトル 1"/>
          <p:cNvSpPr>
            <a:spLocks noGrp="1"/>
          </p:cNvSpPr>
          <p:nvPr>
            <p:ph type="title"/>
          </p:nvPr>
        </p:nvSpPr>
        <p:spPr>
          <a:xfrm>
            <a:off x="534434" y="302868"/>
            <a:ext cx="9619775" cy="1260475"/>
          </a:xfrm>
        </p:spPr>
        <p:txBody>
          <a:bodyPr/>
          <a:lstStyle/>
          <a:p>
            <a:r>
              <a:rPr lang="ja-JP" altLang="en-US" dirty="0" smtClean="0"/>
              <a:t>読み出し方法</a:t>
            </a:r>
            <a:endParaRPr lang="ja-JP" altLang="en-US" dirty="0"/>
          </a:p>
        </p:txBody>
      </p:sp>
      <p:sp>
        <p:nvSpPr>
          <p:cNvPr id="71" name="テキスト ボックス 70"/>
          <p:cNvSpPr txBox="1"/>
          <p:nvPr/>
        </p:nvSpPr>
        <p:spPr>
          <a:xfrm>
            <a:off x="657552" y="3976652"/>
            <a:ext cx="998820" cy="428032"/>
          </a:xfrm>
          <a:prstGeom prst="rect">
            <a:avLst/>
          </a:prstGeom>
          <a:noFill/>
        </p:spPr>
        <p:txBody>
          <a:bodyPr wrap="none" lIns="104682" tIns="52341" rIns="104682" bIns="52341" rtlCol="0">
            <a:spAutoFit/>
          </a:bodyPr>
          <a:lstStyle/>
          <a:p>
            <a:r>
              <a:rPr kumimoji="1" lang="en-US" altLang="ja-JP" dirty="0" smtClean="0"/>
              <a:t>UP Mix</a:t>
            </a:r>
            <a:endParaRPr kumimoji="1" lang="ja-JP" altLang="en-US" dirty="0"/>
          </a:p>
        </p:txBody>
      </p:sp>
      <p:sp>
        <p:nvSpPr>
          <p:cNvPr id="72" name="テキスト ボックス 71"/>
          <p:cNvSpPr txBox="1"/>
          <p:nvPr/>
        </p:nvSpPr>
        <p:spPr>
          <a:xfrm>
            <a:off x="4045476" y="3829718"/>
            <a:ext cx="970889" cy="751197"/>
          </a:xfrm>
          <a:prstGeom prst="rect">
            <a:avLst/>
          </a:prstGeom>
          <a:noFill/>
        </p:spPr>
        <p:txBody>
          <a:bodyPr wrap="none" lIns="104682" tIns="52341" rIns="104682" bIns="52341" rtlCol="0">
            <a:spAutoFit/>
          </a:bodyPr>
          <a:lstStyle/>
          <a:p>
            <a:pPr algn="ctr"/>
            <a:r>
              <a:rPr kumimoji="1" lang="en-US" altLang="ja-JP" dirty="0" smtClean="0"/>
              <a:t>DOWN</a:t>
            </a:r>
          </a:p>
          <a:p>
            <a:pPr algn="ctr"/>
            <a:r>
              <a:rPr kumimoji="1" lang="en-US" altLang="ja-JP" dirty="0" smtClean="0"/>
              <a:t>Mix</a:t>
            </a:r>
            <a:endParaRPr kumimoji="1" lang="ja-JP" alt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市販のアナログ基板</a:t>
            </a:r>
            <a:r>
              <a:rPr lang="en-US" altLang="ja-JP" dirty="0" smtClean="0"/>
              <a:t> – FMC150</a:t>
            </a:r>
            <a:r>
              <a:rPr lang="en-US" altLang="ja-JP" baseline="30000" dirty="0" smtClean="0"/>
              <a:t>[*]</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42A38DCF-898D-D549-A0EF-6D96FB2B2FD1}" type="slidenum">
              <a:rPr lang="ja-JP" altLang="en-US" smtClean="0"/>
              <a:pPr/>
              <a:t>16</a:t>
            </a:fld>
            <a:endParaRPr lang="ja-JP" altLang="en-US"/>
          </a:p>
        </p:txBody>
      </p:sp>
      <p:pic>
        <p:nvPicPr>
          <p:cNvPr id="6" name="図 5" descr="27 - 1.jpg"/>
          <p:cNvPicPr>
            <a:picLocks noChangeAspect="1"/>
          </p:cNvPicPr>
          <p:nvPr/>
        </p:nvPicPr>
        <p:blipFill>
          <a:blip r:embed="rId2"/>
          <a:stretch>
            <a:fillRect/>
          </a:stretch>
        </p:blipFill>
        <p:spPr>
          <a:xfrm>
            <a:off x="2300362" y="1785163"/>
            <a:ext cx="6452458" cy="4565500"/>
          </a:xfrm>
          <a:prstGeom prst="rect">
            <a:avLst/>
          </a:prstGeom>
        </p:spPr>
      </p:pic>
      <p:sp>
        <p:nvSpPr>
          <p:cNvPr id="7" name="テキスト ボックス 6"/>
          <p:cNvSpPr txBox="1"/>
          <p:nvPr/>
        </p:nvSpPr>
        <p:spPr>
          <a:xfrm>
            <a:off x="6998628" y="6703917"/>
            <a:ext cx="3514924" cy="351087"/>
          </a:xfrm>
          <a:prstGeom prst="rect">
            <a:avLst/>
          </a:prstGeom>
          <a:noFill/>
        </p:spPr>
        <p:txBody>
          <a:bodyPr wrap="none" lIns="104682" tIns="52341" rIns="104682" bIns="52341" rtlCol="0">
            <a:spAutoFit/>
          </a:bodyPr>
          <a:lstStyle/>
          <a:p>
            <a:r>
              <a:rPr lang="en-US" altLang="ja-JP" sz="1600" baseline="30000" dirty="0" smtClean="0"/>
              <a:t>[</a:t>
            </a:r>
            <a:r>
              <a:rPr lang="en-US" altLang="ja-JP" sz="1600" dirty="0" smtClean="0"/>
              <a:t>*</a:t>
            </a:r>
            <a:r>
              <a:rPr lang="en-US" altLang="ja-JP" sz="1600" baseline="30000" dirty="0" smtClean="0"/>
              <a:t>]</a:t>
            </a:r>
            <a:r>
              <a:rPr lang="en-US" altLang="ja-JP" sz="1600" dirty="0" smtClean="0"/>
              <a:t>: http://www.4dsp.com/FMC150.php</a:t>
            </a:r>
            <a:endParaRPr lang="ja-JP" altLang="en-US" sz="1600" dirty="0"/>
          </a:p>
        </p:txBody>
      </p:sp>
      <p:sp>
        <p:nvSpPr>
          <p:cNvPr id="8" name="円/楕円 7"/>
          <p:cNvSpPr/>
          <p:nvPr/>
        </p:nvSpPr>
        <p:spPr>
          <a:xfrm>
            <a:off x="4957872" y="4689059"/>
            <a:ext cx="841625" cy="794000"/>
          </a:xfrm>
          <a:prstGeom prst="ellipse">
            <a:avLst/>
          </a:prstGeom>
          <a:noFill/>
          <a:ln w="63500">
            <a:solidFill>
              <a:srgbClr val="00FF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9" name="円/楕円 8"/>
          <p:cNvSpPr>
            <a:spLocks/>
          </p:cNvSpPr>
          <p:nvPr/>
        </p:nvSpPr>
        <p:spPr>
          <a:xfrm>
            <a:off x="4033591" y="3722252"/>
            <a:ext cx="841625" cy="794000"/>
          </a:xfrm>
          <a:prstGeom prst="ellipse">
            <a:avLst/>
          </a:prstGeom>
          <a:noFill/>
          <a:ln w="63500">
            <a:solidFill>
              <a:srgbClr val="00FF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10" name="円/楕円 9"/>
          <p:cNvSpPr>
            <a:spLocks/>
          </p:cNvSpPr>
          <p:nvPr/>
        </p:nvSpPr>
        <p:spPr>
          <a:xfrm>
            <a:off x="5042656" y="2937724"/>
            <a:ext cx="757463" cy="714600"/>
          </a:xfrm>
          <a:prstGeom prst="ellipse">
            <a:avLst/>
          </a:prstGeom>
          <a:noFill/>
          <a:ln w="63500">
            <a:solidFill>
              <a:srgbClr val="00FF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cxnSp>
        <p:nvCxnSpPr>
          <p:cNvPr id="11" name="直線矢印コネクタ 10"/>
          <p:cNvCxnSpPr/>
          <p:nvPr/>
        </p:nvCxnSpPr>
        <p:spPr>
          <a:xfrm flipV="1">
            <a:off x="5800123" y="2530845"/>
            <a:ext cx="1100161" cy="749376"/>
          </a:xfrm>
          <a:prstGeom prst="straightConnector1">
            <a:avLst/>
          </a:prstGeom>
          <a:ln w="63500">
            <a:solidFill>
              <a:srgbClr val="00FF00"/>
            </a:solidFill>
            <a:headEnd type="arrow" w="lg" len="lg"/>
            <a:tailEnd type="none"/>
          </a:ln>
          <a:effectLst/>
        </p:spPr>
        <p:style>
          <a:lnRef idx="2">
            <a:schemeClr val="accent1"/>
          </a:lnRef>
          <a:fillRef idx="0">
            <a:schemeClr val="accent1"/>
          </a:fillRef>
          <a:effectRef idx="1">
            <a:schemeClr val="accent1"/>
          </a:effectRef>
          <a:fontRef idx="minor">
            <a:schemeClr val="tx1"/>
          </a:fontRef>
        </p:style>
      </p:cxnSp>
      <p:cxnSp>
        <p:nvCxnSpPr>
          <p:cNvPr id="12" name="直線矢印コネクタ 11"/>
          <p:cNvCxnSpPr/>
          <p:nvPr/>
        </p:nvCxnSpPr>
        <p:spPr>
          <a:xfrm flipV="1">
            <a:off x="4889778" y="3722252"/>
            <a:ext cx="1296793" cy="426950"/>
          </a:xfrm>
          <a:prstGeom prst="straightConnector1">
            <a:avLst/>
          </a:prstGeom>
          <a:ln w="63500">
            <a:solidFill>
              <a:srgbClr val="00FF00"/>
            </a:solidFill>
            <a:headEnd type="arrow" w="lg" len="lg"/>
            <a:tailEnd type="none"/>
          </a:ln>
          <a:effectLst/>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a:endCxn id="16" idx="1"/>
          </p:cNvCxnSpPr>
          <p:nvPr/>
        </p:nvCxnSpPr>
        <p:spPr>
          <a:xfrm rot="16200000" flipH="1">
            <a:off x="5504981" y="5516092"/>
            <a:ext cx="596589" cy="530519"/>
          </a:xfrm>
          <a:prstGeom prst="straightConnector1">
            <a:avLst/>
          </a:prstGeom>
          <a:ln w="63500">
            <a:solidFill>
              <a:srgbClr val="00FF00"/>
            </a:solidFill>
            <a:headEnd type="arrow" w="lg" len="lg"/>
            <a:tailEnd type="none"/>
          </a:ln>
          <a:effectLst/>
        </p:spPr>
        <p:style>
          <a:lnRef idx="2">
            <a:schemeClr val="accent1"/>
          </a:lnRef>
          <a:fillRef idx="0">
            <a:schemeClr val="accent1"/>
          </a:fillRef>
          <a:effectRef idx="1">
            <a:schemeClr val="accent1"/>
          </a:effectRef>
          <a:fontRef idx="minor">
            <a:schemeClr val="tx1"/>
          </a:fontRef>
        </p:style>
      </p:cxnSp>
      <p:sp>
        <p:nvSpPr>
          <p:cNvPr id="14" name="右矢印 13"/>
          <p:cNvSpPr/>
          <p:nvPr/>
        </p:nvSpPr>
        <p:spPr>
          <a:xfrm>
            <a:off x="1109825" y="4824061"/>
            <a:ext cx="919061" cy="616233"/>
          </a:xfrm>
          <a:prstGeom prst="rightArrow">
            <a:avLst/>
          </a:prstGeom>
          <a:solidFill>
            <a:schemeClr val="bg1"/>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15" name="右矢印 14"/>
          <p:cNvSpPr/>
          <p:nvPr/>
        </p:nvSpPr>
        <p:spPr>
          <a:xfrm rot="10800000">
            <a:off x="1109826" y="2724057"/>
            <a:ext cx="919061" cy="616233"/>
          </a:xfrm>
          <a:prstGeom prst="rightArrow">
            <a:avLst/>
          </a:prstGeom>
          <a:solidFill>
            <a:schemeClr val="bg1"/>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16" name="テキスト ボックス 15"/>
          <p:cNvSpPr txBox="1"/>
          <p:nvPr/>
        </p:nvSpPr>
        <p:spPr>
          <a:xfrm>
            <a:off x="6068535" y="5634798"/>
            <a:ext cx="2883717" cy="889696"/>
          </a:xfrm>
          <a:prstGeom prst="rect">
            <a:avLst/>
          </a:prstGeom>
          <a:solidFill>
            <a:schemeClr val="bg1"/>
          </a:solidFill>
          <a:ln w="25400">
            <a:solidFill>
              <a:srgbClr val="00FF00"/>
            </a:solidFill>
          </a:ln>
        </p:spPr>
        <p:txBody>
          <a:bodyPr wrap="none" lIns="104682" tIns="52341" rIns="104682" bIns="52341" rtlCol="0">
            <a:spAutoFit/>
          </a:bodyPr>
          <a:lstStyle/>
          <a:p>
            <a:r>
              <a:rPr lang="en-US" altLang="ja-JP" sz="2800" dirty="0" smtClean="0"/>
              <a:t>ADC</a:t>
            </a:r>
          </a:p>
          <a:p>
            <a:r>
              <a:rPr lang="en-US" altLang="ja-JP" sz="2300" dirty="0" smtClean="0"/>
              <a:t>2 </a:t>
            </a:r>
            <a:r>
              <a:rPr lang="en-US" altLang="ja-JP" sz="2300" dirty="0" err="1" smtClean="0"/>
              <a:t>ch</a:t>
            </a:r>
            <a:r>
              <a:rPr lang="en-US" altLang="ja-JP" sz="2300" dirty="0" smtClean="0"/>
              <a:t>, 14 bit, 250 MSPS</a:t>
            </a:r>
            <a:endParaRPr lang="ja-JP" altLang="en-US" sz="2300" dirty="0"/>
          </a:p>
        </p:txBody>
      </p:sp>
      <p:sp>
        <p:nvSpPr>
          <p:cNvPr id="17" name="テキスト ボックス 16"/>
          <p:cNvSpPr txBox="1"/>
          <p:nvPr/>
        </p:nvSpPr>
        <p:spPr>
          <a:xfrm>
            <a:off x="6795892" y="2055314"/>
            <a:ext cx="2883717" cy="889696"/>
          </a:xfrm>
          <a:prstGeom prst="rect">
            <a:avLst/>
          </a:prstGeom>
          <a:solidFill>
            <a:schemeClr val="bg1"/>
          </a:solidFill>
          <a:ln w="25400">
            <a:solidFill>
              <a:srgbClr val="00FF00"/>
            </a:solidFill>
          </a:ln>
        </p:spPr>
        <p:txBody>
          <a:bodyPr wrap="none" lIns="104682" tIns="52341" rIns="104682" bIns="52341" rtlCol="0">
            <a:spAutoFit/>
          </a:bodyPr>
          <a:lstStyle/>
          <a:p>
            <a:r>
              <a:rPr lang="en-US" altLang="ja-JP" sz="2800" dirty="0" smtClean="0"/>
              <a:t>DAC</a:t>
            </a:r>
          </a:p>
          <a:p>
            <a:r>
              <a:rPr lang="en-US" altLang="ja-JP" sz="2300" dirty="0" smtClean="0"/>
              <a:t>2 </a:t>
            </a:r>
            <a:r>
              <a:rPr lang="en-US" altLang="ja-JP" sz="2300" dirty="0" err="1" smtClean="0"/>
              <a:t>ch</a:t>
            </a:r>
            <a:r>
              <a:rPr lang="en-US" altLang="ja-JP" sz="2300" dirty="0" smtClean="0"/>
              <a:t>, 16 bit, 800 MSPS</a:t>
            </a:r>
            <a:endParaRPr lang="ja-JP" altLang="en-US" sz="2300" dirty="0"/>
          </a:p>
        </p:txBody>
      </p:sp>
      <p:sp>
        <p:nvSpPr>
          <p:cNvPr id="18" name="テキスト ボックス 17"/>
          <p:cNvSpPr txBox="1"/>
          <p:nvPr/>
        </p:nvSpPr>
        <p:spPr>
          <a:xfrm>
            <a:off x="6186570" y="3346432"/>
            <a:ext cx="1662148" cy="889696"/>
          </a:xfrm>
          <a:prstGeom prst="rect">
            <a:avLst/>
          </a:prstGeom>
          <a:solidFill>
            <a:schemeClr val="bg1"/>
          </a:solidFill>
          <a:ln w="25400">
            <a:solidFill>
              <a:srgbClr val="00FF00"/>
            </a:solidFill>
          </a:ln>
        </p:spPr>
        <p:txBody>
          <a:bodyPr wrap="none" lIns="104682" tIns="52341" rIns="104682" bIns="52341" rtlCol="0">
            <a:spAutoFit/>
          </a:bodyPr>
          <a:lstStyle/>
          <a:p>
            <a:r>
              <a:rPr lang="ja-JP" altLang="en-US" sz="2800" dirty="0" smtClean="0"/>
              <a:t>クロック</a:t>
            </a:r>
            <a:endParaRPr lang="en-US" altLang="ja-JP" sz="2800" dirty="0" smtClean="0"/>
          </a:p>
          <a:p>
            <a:r>
              <a:rPr lang="en-US" altLang="ja-JP" sz="2300" dirty="0" smtClean="0"/>
              <a:t>245.76 MHz</a:t>
            </a:r>
            <a:endParaRPr lang="ja-JP" altLang="en-US" sz="2300" dirty="0"/>
          </a:p>
        </p:txBody>
      </p:sp>
      <p:sp>
        <p:nvSpPr>
          <p:cNvPr id="19" name="円/楕円 18"/>
          <p:cNvSpPr>
            <a:spLocks/>
          </p:cNvSpPr>
          <p:nvPr/>
        </p:nvSpPr>
        <p:spPr>
          <a:xfrm>
            <a:off x="2427279" y="2530850"/>
            <a:ext cx="757463" cy="3315151"/>
          </a:xfrm>
          <a:prstGeom prst="ellipse">
            <a:avLst/>
          </a:prstGeom>
          <a:noFill/>
          <a:ln w="63500">
            <a:solidFill>
              <a:srgbClr val="00FF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20" name="テキスト ボックス 19"/>
          <p:cNvSpPr txBox="1"/>
          <p:nvPr/>
        </p:nvSpPr>
        <p:spPr>
          <a:xfrm>
            <a:off x="2028889" y="1968819"/>
            <a:ext cx="1209829" cy="535753"/>
          </a:xfrm>
          <a:prstGeom prst="rect">
            <a:avLst/>
          </a:prstGeom>
          <a:solidFill>
            <a:schemeClr val="bg1"/>
          </a:solidFill>
          <a:ln w="25400">
            <a:solidFill>
              <a:srgbClr val="00FF00"/>
            </a:solidFill>
          </a:ln>
        </p:spPr>
        <p:txBody>
          <a:bodyPr wrap="none" lIns="104682" tIns="52341" rIns="104682" bIns="52341" rtlCol="0">
            <a:spAutoFit/>
          </a:bodyPr>
          <a:lstStyle/>
          <a:p>
            <a:r>
              <a:rPr lang="en-US" altLang="ja-JP" sz="2800" dirty="0" smtClean="0"/>
              <a:t>MMCX</a:t>
            </a:r>
            <a:endParaRPr lang="ja-JP" altLang="en-US" sz="2800" dirty="0"/>
          </a:p>
        </p:txBody>
      </p:sp>
      <p:sp>
        <p:nvSpPr>
          <p:cNvPr id="21" name="テキスト ボックス 20"/>
          <p:cNvSpPr txBox="1"/>
          <p:nvPr/>
        </p:nvSpPr>
        <p:spPr>
          <a:xfrm>
            <a:off x="82620" y="3787656"/>
            <a:ext cx="2181299" cy="535753"/>
          </a:xfrm>
          <a:prstGeom prst="rect">
            <a:avLst/>
          </a:prstGeom>
          <a:solidFill>
            <a:schemeClr val="bg1"/>
          </a:solidFill>
          <a:ln w="25400">
            <a:solidFill>
              <a:srgbClr val="FF0000"/>
            </a:solidFill>
          </a:ln>
        </p:spPr>
        <p:txBody>
          <a:bodyPr wrap="none" lIns="104682" tIns="52341" rIns="104682" bIns="52341" rtlCol="0">
            <a:spAutoFit/>
          </a:bodyPr>
          <a:lstStyle/>
          <a:p>
            <a:pPr algn="ctr"/>
            <a:r>
              <a:rPr lang="ja-JP" altLang="en-US" sz="2800" dirty="0" smtClean="0"/>
              <a:t>メガヘルツ波</a:t>
            </a:r>
            <a:endParaRPr lang="en-US" altLang="ja-JP" sz="2800"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市販品で</a:t>
            </a:r>
            <a:r>
              <a:rPr lang="en-US" altLang="ja-JP" dirty="0" smtClean="0"/>
              <a:t> MKID </a:t>
            </a:r>
            <a:r>
              <a:rPr lang="ja-JP" altLang="en-US" dirty="0" smtClean="0"/>
              <a:t>を読み出した例</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42A38DCF-898D-D549-A0EF-6D96FB2B2FD1}" type="slidenum">
              <a:rPr lang="ja-JP" altLang="en-US" smtClean="0"/>
              <a:pPr/>
              <a:t>17</a:t>
            </a:fld>
            <a:endParaRPr lang="ja-JP" altLang="en-US"/>
          </a:p>
        </p:txBody>
      </p:sp>
      <p:pic>
        <p:nvPicPr>
          <p:cNvPr id="6" name="図 5" descr="sweep.png"/>
          <p:cNvPicPr>
            <a:picLocks noChangeAspect="1"/>
          </p:cNvPicPr>
          <p:nvPr/>
        </p:nvPicPr>
        <p:blipFill>
          <a:blip r:embed="rId2"/>
          <a:stretch>
            <a:fillRect/>
          </a:stretch>
        </p:blipFill>
        <p:spPr>
          <a:xfrm>
            <a:off x="5495826" y="2210971"/>
            <a:ext cx="3997718" cy="2589264"/>
          </a:xfrm>
          <a:prstGeom prst="rect">
            <a:avLst/>
          </a:prstGeom>
        </p:spPr>
      </p:pic>
      <p:pic>
        <p:nvPicPr>
          <p:cNvPr id="7" name="図 6" descr="phase.png"/>
          <p:cNvPicPr>
            <a:picLocks noChangeAspect="1"/>
          </p:cNvPicPr>
          <p:nvPr/>
        </p:nvPicPr>
        <p:blipFill>
          <a:blip r:embed="rId3"/>
          <a:stretch>
            <a:fillRect/>
          </a:stretch>
        </p:blipFill>
        <p:spPr>
          <a:xfrm>
            <a:off x="5699601" y="4728189"/>
            <a:ext cx="3787313" cy="2542799"/>
          </a:xfrm>
          <a:prstGeom prst="rect">
            <a:avLst/>
          </a:prstGeom>
        </p:spPr>
      </p:pic>
      <p:pic>
        <p:nvPicPr>
          <p:cNvPr id="8" name="図 7" descr="S21.png"/>
          <p:cNvPicPr>
            <a:picLocks noChangeAspect="1"/>
          </p:cNvPicPr>
          <p:nvPr/>
        </p:nvPicPr>
        <p:blipFill>
          <a:blip r:embed="rId4"/>
          <a:stretch>
            <a:fillRect/>
          </a:stretch>
        </p:blipFill>
        <p:spPr>
          <a:xfrm>
            <a:off x="230760" y="3067072"/>
            <a:ext cx="4208125" cy="3730120"/>
          </a:xfrm>
          <a:prstGeom prst="rect">
            <a:avLst/>
          </a:prstGeom>
        </p:spPr>
      </p:pic>
      <p:cxnSp>
        <p:nvCxnSpPr>
          <p:cNvPr id="9" name="直線矢印コネクタ 8"/>
          <p:cNvCxnSpPr/>
          <p:nvPr/>
        </p:nvCxnSpPr>
        <p:spPr>
          <a:xfrm rot="10800000">
            <a:off x="2043078" y="3893052"/>
            <a:ext cx="926189" cy="732355"/>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直線矢印コネクタ 9"/>
          <p:cNvCxnSpPr/>
          <p:nvPr/>
        </p:nvCxnSpPr>
        <p:spPr>
          <a:xfrm rot="10800000">
            <a:off x="1748902" y="4625401"/>
            <a:ext cx="1220357" cy="1752"/>
          </a:xfrm>
          <a:prstGeom prst="straightConnector1">
            <a:avLst/>
          </a:prstGeom>
          <a:ln w="381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11" name="円弧 10"/>
          <p:cNvSpPr/>
          <p:nvPr/>
        </p:nvSpPr>
        <p:spPr>
          <a:xfrm rot="14730519">
            <a:off x="2505586" y="4268604"/>
            <a:ext cx="408488" cy="492657"/>
          </a:xfrm>
          <a:prstGeom prst="arc">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txBody>
          <a:bodyPr lIns="104682" tIns="52341" rIns="104682" bIns="52341" rtlCol="0" anchor="ctr"/>
          <a:lstStyle/>
          <a:p>
            <a:pPr algn="ctr"/>
            <a:endParaRPr kumimoji="1" lang="ja-JP" altLang="en-US"/>
          </a:p>
        </p:txBody>
      </p:sp>
      <p:sp>
        <p:nvSpPr>
          <p:cNvPr id="12" name="テキスト ボックス 11"/>
          <p:cNvSpPr txBox="1"/>
          <p:nvPr/>
        </p:nvSpPr>
        <p:spPr>
          <a:xfrm>
            <a:off x="2002247" y="4107088"/>
            <a:ext cx="555390" cy="535753"/>
          </a:xfrm>
          <a:prstGeom prst="rect">
            <a:avLst/>
          </a:prstGeom>
          <a:noFill/>
        </p:spPr>
        <p:txBody>
          <a:bodyPr wrap="none" lIns="104682" tIns="52341" rIns="104682" bIns="52341" rtlCol="0">
            <a:spAutoFit/>
          </a:bodyPr>
          <a:lstStyle/>
          <a:p>
            <a:r>
              <a:rPr lang="en-US" altLang="ja-JP" sz="2800" i="1" dirty="0" err="1" smtClean="0"/>
              <a:t>φ</a:t>
            </a:r>
            <a:endParaRPr lang="ja-JP" altLang="en-US" sz="2800" i="1" dirty="0"/>
          </a:p>
        </p:txBody>
      </p:sp>
      <p:sp>
        <p:nvSpPr>
          <p:cNvPr id="13" name="右矢印 12"/>
          <p:cNvSpPr/>
          <p:nvPr/>
        </p:nvSpPr>
        <p:spPr>
          <a:xfrm rot="18900000">
            <a:off x="4588566" y="3803978"/>
            <a:ext cx="919061" cy="452983"/>
          </a:xfrm>
          <a:prstGeom prst="rightArrow">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solidFill>
                <a:schemeClr val="tx1"/>
              </a:solidFill>
            </a:endParaRPr>
          </a:p>
        </p:txBody>
      </p:sp>
      <p:sp>
        <p:nvSpPr>
          <p:cNvPr id="14" name="テキスト ボックス 13"/>
          <p:cNvSpPr txBox="1"/>
          <p:nvPr/>
        </p:nvSpPr>
        <p:spPr>
          <a:xfrm>
            <a:off x="8440242" y="3383943"/>
            <a:ext cx="2018887" cy="535753"/>
          </a:xfrm>
          <a:prstGeom prst="rect">
            <a:avLst/>
          </a:prstGeom>
          <a:solidFill>
            <a:schemeClr val="bg1"/>
          </a:solidFill>
          <a:ln w="25400">
            <a:solidFill>
              <a:srgbClr val="FF0000"/>
            </a:solidFill>
          </a:ln>
        </p:spPr>
        <p:txBody>
          <a:bodyPr wrap="none" lIns="104682" tIns="52341" rIns="104682" bIns="52341" rtlCol="0">
            <a:spAutoFit/>
          </a:bodyPr>
          <a:lstStyle/>
          <a:p>
            <a:r>
              <a:rPr lang="ja-JP" altLang="en-US" sz="2800" dirty="0" smtClean="0"/>
              <a:t>振幅の変化</a:t>
            </a:r>
            <a:endParaRPr lang="ja-JP" altLang="en-US" sz="2800" dirty="0"/>
          </a:p>
        </p:txBody>
      </p:sp>
      <p:sp>
        <p:nvSpPr>
          <p:cNvPr id="15" name="テキスト ボックス 14"/>
          <p:cNvSpPr txBox="1"/>
          <p:nvPr/>
        </p:nvSpPr>
        <p:spPr>
          <a:xfrm>
            <a:off x="8440242" y="6056398"/>
            <a:ext cx="2018887" cy="535753"/>
          </a:xfrm>
          <a:prstGeom prst="rect">
            <a:avLst/>
          </a:prstGeom>
          <a:solidFill>
            <a:schemeClr val="bg1"/>
          </a:solidFill>
          <a:ln w="25400">
            <a:solidFill>
              <a:srgbClr val="FF0000"/>
            </a:solidFill>
          </a:ln>
        </p:spPr>
        <p:txBody>
          <a:bodyPr wrap="none" lIns="104682" tIns="52341" rIns="104682" bIns="52341" rtlCol="0">
            <a:spAutoFit/>
          </a:bodyPr>
          <a:lstStyle/>
          <a:p>
            <a:r>
              <a:rPr lang="ja-JP" altLang="en-US" sz="2800" dirty="0" smtClean="0"/>
              <a:t>位相の変化</a:t>
            </a:r>
            <a:endParaRPr lang="ja-JP" altLang="en-US" sz="2800" dirty="0"/>
          </a:p>
        </p:txBody>
      </p:sp>
      <p:sp>
        <p:nvSpPr>
          <p:cNvPr id="16" name="右矢印 15"/>
          <p:cNvSpPr/>
          <p:nvPr/>
        </p:nvSpPr>
        <p:spPr>
          <a:xfrm rot="2700000">
            <a:off x="4614571" y="4723807"/>
            <a:ext cx="867056" cy="480152"/>
          </a:xfrm>
          <a:prstGeom prst="rightArrow">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solidFill>
                <a:schemeClr val="tx1"/>
              </a:solidFill>
            </a:endParaRPr>
          </a:p>
        </p:txBody>
      </p:sp>
      <p:sp>
        <p:nvSpPr>
          <p:cNvPr id="17" name="テキスト ボックス 16"/>
          <p:cNvSpPr txBox="1"/>
          <p:nvPr/>
        </p:nvSpPr>
        <p:spPr>
          <a:xfrm>
            <a:off x="786705" y="1687957"/>
            <a:ext cx="8859424" cy="966640"/>
          </a:xfrm>
          <a:prstGeom prst="rect">
            <a:avLst/>
          </a:prstGeom>
          <a:noFill/>
        </p:spPr>
        <p:txBody>
          <a:bodyPr wrap="none" lIns="104682" tIns="52341" rIns="104682" bIns="52341" rtlCol="0">
            <a:spAutoFit/>
          </a:bodyPr>
          <a:lstStyle/>
          <a:p>
            <a:r>
              <a:rPr lang="en-US" altLang="ja-JP" sz="2800" dirty="0" smtClean="0"/>
              <a:t>ADC/DAC </a:t>
            </a:r>
            <a:r>
              <a:rPr lang="ja-JP" altLang="en-US" sz="2800" dirty="0" smtClean="0"/>
              <a:t>がそれぞれ</a:t>
            </a:r>
            <a:r>
              <a:rPr lang="en-US" altLang="ja-JP" sz="2800" dirty="0" smtClean="0"/>
              <a:t> 2 </a:t>
            </a:r>
            <a:r>
              <a:rPr lang="en-US" altLang="ja-JP" sz="2800" dirty="0" err="1" smtClean="0"/>
              <a:t>ch</a:t>
            </a:r>
            <a:r>
              <a:rPr lang="en-US" altLang="ja-JP" sz="2800" dirty="0" smtClean="0"/>
              <a:t>. </a:t>
            </a:r>
            <a:r>
              <a:rPr lang="ja-JP" altLang="en-US" sz="2800" dirty="0" smtClean="0"/>
              <a:t>ずつあるので、複素空間に</a:t>
            </a:r>
            <a:r>
              <a:rPr lang="en-US" altLang="ja-JP" sz="2800" dirty="0" smtClean="0"/>
              <a:t> S</a:t>
            </a:r>
            <a:r>
              <a:rPr lang="en-US" altLang="ja-JP" sz="2800" baseline="-25000" dirty="0" smtClean="0"/>
              <a:t>21</a:t>
            </a:r>
          </a:p>
          <a:p>
            <a:r>
              <a:rPr lang="ja-JP" altLang="en-US" sz="2800" dirty="0" smtClean="0"/>
              <a:t>パラメータを表現可能</a:t>
            </a:r>
            <a:endParaRPr lang="ja-JP" altLang="en-US" sz="2800" dirty="0"/>
          </a:p>
        </p:txBody>
      </p:sp>
      <p:sp>
        <p:nvSpPr>
          <p:cNvPr id="19" name="テキスト ボックス 18"/>
          <p:cNvSpPr txBox="1"/>
          <p:nvPr/>
        </p:nvSpPr>
        <p:spPr>
          <a:xfrm>
            <a:off x="1723598" y="3413184"/>
            <a:ext cx="528204" cy="535753"/>
          </a:xfrm>
          <a:prstGeom prst="rect">
            <a:avLst/>
          </a:prstGeom>
          <a:noFill/>
        </p:spPr>
        <p:txBody>
          <a:bodyPr wrap="none" lIns="104682" tIns="52341" rIns="104682" bIns="52341" rtlCol="0">
            <a:spAutoFit/>
          </a:bodyPr>
          <a:lstStyle/>
          <a:p>
            <a:r>
              <a:rPr lang="en-US" altLang="ja-JP" sz="2800" i="1" dirty="0" smtClean="0"/>
              <a:t>A</a:t>
            </a:r>
            <a:endParaRPr lang="ja-JP" altLang="en-US" sz="2800" i="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市販のアナログ基板</a:t>
            </a:r>
            <a:r>
              <a:rPr lang="en-US" altLang="ja-JP" dirty="0" smtClean="0"/>
              <a:t> – FMC150</a:t>
            </a:r>
            <a:r>
              <a:rPr lang="en-US" altLang="ja-JP" baseline="30000" dirty="0" smtClean="0"/>
              <a:t>[*]</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42A38DCF-898D-D549-A0EF-6D96FB2B2FD1}" type="slidenum">
              <a:rPr lang="ja-JP" altLang="en-US" smtClean="0"/>
              <a:pPr/>
              <a:t>18</a:t>
            </a:fld>
            <a:endParaRPr lang="ja-JP" altLang="en-US"/>
          </a:p>
        </p:txBody>
      </p:sp>
      <p:pic>
        <p:nvPicPr>
          <p:cNvPr id="6" name="図 5" descr="27 - 1.jpg"/>
          <p:cNvPicPr>
            <a:picLocks noChangeAspect="1"/>
          </p:cNvPicPr>
          <p:nvPr/>
        </p:nvPicPr>
        <p:blipFill>
          <a:blip r:embed="rId2"/>
          <a:stretch>
            <a:fillRect/>
          </a:stretch>
        </p:blipFill>
        <p:spPr>
          <a:xfrm>
            <a:off x="2300362" y="1785163"/>
            <a:ext cx="6452458" cy="4565500"/>
          </a:xfrm>
          <a:prstGeom prst="rect">
            <a:avLst/>
          </a:prstGeom>
        </p:spPr>
      </p:pic>
      <p:sp>
        <p:nvSpPr>
          <p:cNvPr id="7" name="テキスト ボックス 6"/>
          <p:cNvSpPr txBox="1"/>
          <p:nvPr/>
        </p:nvSpPr>
        <p:spPr>
          <a:xfrm>
            <a:off x="6998628" y="6703917"/>
            <a:ext cx="3514924" cy="351087"/>
          </a:xfrm>
          <a:prstGeom prst="rect">
            <a:avLst/>
          </a:prstGeom>
          <a:noFill/>
        </p:spPr>
        <p:txBody>
          <a:bodyPr wrap="none" lIns="104682" tIns="52341" rIns="104682" bIns="52341" rtlCol="0">
            <a:spAutoFit/>
          </a:bodyPr>
          <a:lstStyle/>
          <a:p>
            <a:r>
              <a:rPr lang="en-US" altLang="ja-JP" sz="1600" baseline="30000" dirty="0" smtClean="0"/>
              <a:t>[</a:t>
            </a:r>
            <a:r>
              <a:rPr lang="en-US" altLang="ja-JP" sz="1600" dirty="0" smtClean="0"/>
              <a:t>*</a:t>
            </a:r>
            <a:r>
              <a:rPr lang="en-US" altLang="ja-JP" sz="1600" baseline="30000" dirty="0" smtClean="0"/>
              <a:t>]</a:t>
            </a:r>
            <a:r>
              <a:rPr lang="en-US" altLang="ja-JP" sz="1600" dirty="0" smtClean="0"/>
              <a:t>: http://www.4dsp.com/FMC150.php</a:t>
            </a:r>
            <a:endParaRPr lang="ja-JP" altLang="en-US" sz="1600" dirty="0"/>
          </a:p>
        </p:txBody>
      </p:sp>
      <p:sp>
        <p:nvSpPr>
          <p:cNvPr id="8" name="円/楕円 7"/>
          <p:cNvSpPr/>
          <p:nvPr/>
        </p:nvSpPr>
        <p:spPr>
          <a:xfrm>
            <a:off x="4957872" y="4689059"/>
            <a:ext cx="841625" cy="794000"/>
          </a:xfrm>
          <a:prstGeom prst="ellipse">
            <a:avLst/>
          </a:prstGeom>
          <a:noFill/>
          <a:ln w="63500">
            <a:solidFill>
              <a:srgbClr val="00FF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9" name="円/楕円 8"/>
          <p:cNvSpPr>
            <a:spLocks/>
          </p:cNvSpPr>
          <p:nvPr/>
        </p:nvSpPr>
        <p:spPr>
          <a:xfrm>
            <a:off x="4033591" y="3722252"/>
            <a:ext cx="841625" cy="794000"/>
          </a:xfrm>
          <a:prstGeom prst="ellipse">
            <a:avLst/>
          </a:prstGeom>
          <a:noFill/>
          <a:ln w="63500">
            <a:solidFill>
              <a:srgbClr val="00FF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10" name="円/楕円 9"/>
          <p:cNvSpPr>
            <a:spLocks/>
          </p:cNvSpPr>
          <p:nvPr/>
        </p:nvSpPr>
        <p:spPr>
          <a:xfrm>
            <a:off x="5042656" y="2937724"/>
            <a:ext cx="757463" cy="714600"/>
          </a:xfrm>
          <a:prstGeom prst="ellipse">
            <a:avLst/>
          </a:prstGeom>
          <a:noFill/>
          <a:ln w="63500">
            <a:solidFill>
              <a:srgbClr val="00FF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cxnSp>
        <p:nvCxnSpPr>
          <p:cNvPr id="11" name="直線矢印コネクタ 10"/>
          <p:cNvCxnSpPr/>
          <p:nvPr/>
        </p:nvCxnSpPr>
        <p:spPr>
          <a:xfrm flipV="1">
            <a:off x="5800123" y="2530845"/>
            <a:ext cx="1100161" cy="749376"/>
          </a:xfrm>
          <a:prstGeom prst="straightConnector1">
            <a:avLst/>
          </a:prstGeom>
          <a:ln w="63500">
            <a:solidFill>
              <a:srgbClr val="00FF00"/>
            </a:solidFill>
            <a:headEnd type="arrow" w="lg" len="lg"/>
            <a:tailEnd type="none"/>
          </a:ln>
          <a:effectLst/>
        </p:spPr>
        <p:style>
          <a:lnRef idx="2">
            <a:schemeClr val="accent1"/>
          </a:lnRef>
          <a:fillRef idx="0">
            <a:schemeClr val="accent1"/>
          </a:fillRef>
          <a:effectRef idx="1">
            <a:schemeClr val="accent1"/>
          </a:effectRef>
          <a:fontRef idx="minor">
            <a:schemeClr val="tx1"/>
          </a:fontRef>
        </p:style>
      </p:cxnSp>
      <p:cxnSp>
        <p:nvCxnSpPr>
          <p:cNvPr id="12" name="直線矢印コネクタ 11"/>
          <p:cNvCxnSpPr/>
          <p:nvPr/>
        </p:nvCxnSpPr>
        <p:spPr>
          <a:xfrm flipV="1">
            <a:off x="4889778" y="3722252"/>
            <a:ext cx="1296793" cy="426950"/>
          </a:xfrm>
          <a:prstGeom prst="straightConnector1">
            <a:avLst/>
          </a:prstGeom>
          <a:ln w="63500">
            <a:solidFill>
              <a:srgbClr val="00FF00"/>
            </a:solidFill>
            <a:headEnd type="arrow" w="lg" len="lg"/>
            <a:tailEnd type="none"/>
          </a:ln>
          <a:effectLst/>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a:endCxn id="16" idx="1"/>
          </p:cNvCxnSpPr>
          <p:nvPr/>
        </p:nvCxnSpPr>
        <p:spPr>
          <a:xfrm rot="16200000" flipH="1">
            <a:off x="5504981" y="5516092"/>
            <a:ext cx="596589" cy="530519"/>
          </a:xfrm>
          <a:prstGeom prst="straightConnector1">
            <a:avLst/>
          </a:prstGeom>
          <a:ln w="63500">
            <a:solidFill>
              <a:srgbClr val="00FF00"/>
            </a:solidFill>
            <a:headEnd type="arrow" w="lg" len="lg"/>
            <a:tailEnd type="none"/>
          </a:ln>
          <a:effectLst/>
        </p:spPr>
        <p:style>
          <a:lnRef idx="2">
            <a:schemeClr val="accent1"/>
          </a:lnRef>
          <a:fillRef idx="0">
            <a:schemeClr val="accent1"/>
          </a:fillRef>
          <a:effectRef idx="1">
            <a:schemeClr val="accent1"/>
          </a:effectRef>
          <a:fontRef idx="minor">
            <a:schemeClr val="tx1"/>
          </a:fontRef>
        </p:style>
      </p:cxnSp>
      <p:sp>
        <p:nvSpPr>
          <p:cNvPr id="14" name="右矢印 13"/>
          <p:cNvSpPr/>
          <p:nvPr/>
        </p:nvSpPr>
        <p:spPr>
          <a:xfrm>
            <a:off x="1109825" y="4824061"/>
            <a:ext cx="919061" cy="616233"/>
          </a:xfrm>
          <a:prstGeom prst="rightArrow">
            <a:avLst/>
          </a:prstGeom>
          <a:solidFill>
            <a:schemeClr val="bg1"/>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15" name="右矢印 14"/>
          <p:cNvSpPr/>
          <p:nvPr/>
        </p:nvSpPr>
        <p:spPr>
          <a:xfrm rot="10800000">
            <a:off x="1109826" y="2724057"/>
            <a:ext cx="919061" cy="616233"/>
          </a:xfrm>
          <a:prstGeom prst="rightArrow">
            <a:avLst/>
          </a:prstGeom>
          <a:solidFill>
            <a:schemeClr val="bg1"/>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16" name="テキスト ボックス 15"/>
          <p:cNvSpPr txBox="1"/>
          <p:nvPr/>
        </p:nvSpPr>
        <p:spPr>
          <a:xfrm>
            <a:off x="6068535" y="5634798"/>
            <a:ext cx="2883717" cy="889696"/>
          </a:xfrm>
          <a:prstGeom prst="rect">
            <a:avLst/>
          </a:prstGeom>
          <a:solidFill>
            <a:schemeClr val="bg1"/>
          </a:solidFill>
          <a:ln w="25400">
            <a:solidFill>
              <a:srgbClr val="00FF00"/>
            </a:solidFill>
          </a:ln>
        </p:spPr>
        <p:txBody>
          <a:bodyPr wrap="none" lIns="104682" tIns="52341" rIns="104682" bIns="52341" rtlCol="0">
            <a:spAutoFit/>
          </a:bodyPr>
          <a:lstStyle/>
          <a:p>
            <a:r>
              <a:rPr lang="en-US" altLang="ja-JP" sz="2800" dirty="0" smtClean="0"/>
              <a:t>ADC</a:t>
            </a:r>
          </a:p>
          <a:p>
            <a:r>
              <a:rPr lang="en-US" altLang="ja-JP" sz="2300" dirty="0" smtClean="0"/>
              <a:t>2 </a:t>
            </a:r>
            <a:r>
              <a:rPr lang="en-US" altLang="ja-JP" sz="2300" dirty="0" err="1" smtClean="0"/>
              <a:t>ch</a:t>
            </a:r>
            <a:r>
              <a:rPr lang="en-US" altLang="ja-JP" sz="2300" dirty="0" smtClean="0"/>
              <a:t>, 14 bit, 250 MSPS</a:t>
            </a:r>
            <a:endParaRPr lang="ja-JP" altLang="en-US" sz="2300" dirty="0"/>
          </a:p>
        </p:txBody>
      </p:sp>
      <p:sp>
        <p:nvSpPr>
          <p:cNvPr id="17" name="テキスト ボックス 16"/>
          <p:cNvSpPr txBox="1"/>
          <p:nvPr/>
        </p:nvSpPr>
        <p:spPr>
          <a:xfrm>
            <a:off x="6795892" y="2055314"/>
            <a:ext cx="2883717" cy="889696"/>
          </a:xfrm>
          <a:prstGeom prst="rect">
            <a:avLst/>
          </a:prstGeom>
          <a:solidFill>
            <a:schemeClr val="bg1"/>
          </a:solidFill>
          <a:ln w="25400">
            <a:solidFill>
              <a:srgbClr val="00FF00"/>
            </a:solidFill>
          </a:ln>
        </p:spPr>
        <p:txBody>
          <a:bodyPr wrap="none" lIns="104682" tIns="52341" rIns="104682" bIns="52341" rtlCol="0">
            <a:spAutoFit/>
          </a:bodyPr>
          <a:lstStyle/>
          <a:p>
            <a:r>
              <a:rPr lang="en-US" altLang="ja-JP" sz="2800" dirty="0" smtClean="0"/>
              <a:t>DAC</a:t>
            </a:r>
          </a:p>
          <a:p>
            <a:r>
              <a:rPr lang="en-US" altLang="ja-JP" sz="2300" dirty="0" smtClean="0"/>
              <a:t>2 </a:t>
            </a:r>
            <a:r>
              <a:rPr lang="en-US" altLang="ja-JP" sz="2300" dirty="0" err="1" smtClean="0"/>
              <a:t>ch</a:t>
            </a:r>
            <a:r>
              <a:rPr lang="en-US" altLang="ja-JP" sz="2300" dirty="0" smtClean="0"/>
              <a:t>, 16 bit, 800 MSPS</a:t>
            </a:r>
            <a:endParaRPr lang="ja-JP" altLang="en-US" sz="2300" dirty="0"/>
          </a:p>
        </p:txBody>
      </p:sp>
      <p:sp>
        <p:nvSpPr>
          <p:cNvPr id="18" name="テキスト ボックス 17"/>
          <p:cNvSpPr txBox="1"/>
          <p:nvPr/>
        </p:nvSpPr>
        <p:spPr>
          <a:xfrm>
            <a:off x="6186570" y="3346432"/>
            <a:ext cx="1662148" cy="889696"/>
          </a:xfrm>
          <a:prstGeom prst="rect">
            <a:avLst/>
          </a:prstGeom>
          <a:solidFill>
            <a:schemeClr val="bg1"/>
          </a:solidFill>
          <a:ln w="25400">
            <a:solidFill>
              <a:srgbClr val="00FF00"/>
            </a:solidFill>
          </a:ln>
        </p:spPr>
        <p:txBody>
          <a:bodyPr wrap="none" lIns="104682" tIns="52341" rIns="104682" bIns="52341" rtlCol="0">
            <a:spAutoFit/>
          </a:bodyPr>
          <a:lstStyle/>
          <a:p>
            <a:r>
              <a:rPr lang="ja-JP" altLang="en-US" sz="2800" dirty="0" smtClean="0"/>
              <a:t>クロック</a:t>
            </a:r>
            <a:endParaRPr lang="en-US" altLang="ja-JP" sz="2800" dirty="0" smtClean="0"/>
          </a:p>
          <a:p>
            <a:r>
              <a:rPr lang="en-US" altLang="ja-JP" sz="2300" dirty="0" smtClean="0"/>
              <a:t>245.76 MHz</a:t>
            </a:r>
            <a:endParaRPr lang="ja-JP" altLang="en-US" sz="2300" dirty="0"/>
          </a:p>
        </p:txBody>
      </p:sp>
      <p:sp>
        <p:nvSpPr>
          <p:cNvPr id="19" name="円/楕円 18"/>
          <p:cNvSpPr>
            <a:spLocks/>
          </p:cNvSpPr>
          <p:nvPr/>
        </p:nvSpPr>
        <p:spPr>
          <a:xfrm>
            <a:off x="2427279" y="2530850"/>
            <a:ext cx="757463" cy="3315151"/>
          </a:xfrm>
          <a:prstGeom prst="ellipse">
            <a:avLst/>
          </a:prstGeom>
          <a:noFill/>
          <a:ln w="63500">
            <a:solidFill>
              <a:srgbClr val="00FF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20" name="テキスト ボックス 19"/>
          <p:cNvSpPr txBox="1"/>
          <p:nvPr/>
        </p:nvSpPr>
        <p:spPr>
          <a:xfrm>
            <a:off x="2028889" y="1968819"/>
            <a:ext cx="1209829" cy="535753"/>
          </a:xfrm>
          <a:prstGeom prst="rect">
            <a:avLst/>
          </a:prstGeom>
          <a:solidFill>
            <a:schemeClr val="bg1"/>
          </a:solidFill>
          <a:ln w="25400">
            <a:solidFill>
              <a:srgbClr val="00FF00"/>
            </a:solidFill>
          </a:ln>
        </p:spPr>
        <p:txBody>
          <a:bodyPr wrap="none" lIns="104682" tIns="52341" rIns="104682" bIns="52341" rtlCol="0">
            <a:spAutoFit/>
          </a:bodyPr>
          <a:lstStyle/>
          <a:p>
            <a:r>
              <a:rPr lang="en-US" altLang="ja-JP" sz="2800" dirty="0" smtClean="0"/>
              <a:t>MMCX</a:t>
            </a:r>
            <a:endParaRPr lang="ja-JP" altLang="en-US" sz="2800" dirty="0"/>
          </a:p>
        </p:txBody>
      </p:sp>
      <p:sp>
        <p:nvSpPr>
          <p:cNvPr id="21" name="テキスト ボックス 20"/>
          <p:cNvSpPr txBox="1"/>
          <p:nvPr/>
        </p:nvSpPr>
        <p:spPr>
          <a:xfrm>
            <a:off x="82620" y="3787656"/>
            <a:ext cx="2181299" cy="535753"/>
          </a:xfrm>
          <a:prstGeom prst="rect">
            <a:avLst/>
          </a:prstGeom>
          <a:solidFill>
            <a:schemeClr val="bg1"/>
          </a:solidFill>
          <a:ln w="25400">
            <a:solidFill>
              <a:srgbClr val="FF0000"/>
            </a:solidFill>
          </a:ln>
        </p:spPr>
        <p:txBody>
          <a:bodyPr wrap="none" lIns="104682" tIns="52341" rIns="104682" bIns="52341" rtlCol="0">
            <a:spAutoFit/>
          </a:bodyPr>
          <a:lstStyle/>
          <a:p>
            <a:pPr algn="ctr"/>
            <a:r>
              <a:rPr lang="ja-JP" altLang="en-US" sz="2800" dirty="0" smtClean="0"/>
              <a:t>メガヘルツ波</a:t>
            </a:r>
            <a:endParaRPr lang="en-US" altLang="ja-JP" sz="2800" dirty="0" smtClean="0"/>
          </a:p>
        </p:txBody>
      </p:sp>
      <p:sp>
        <p:nvSpPr>
          <p:cNvPr id="22" name="テキスト ボックス 21"/>
          <p:cNvSpPr txBox="1"/>
          <p:nvPr/>
        </p:nvSpPr>
        <p:spPr>
          <a:xfrm>
            <a:off x="871816" y="3214288"/>
            <a:ext cx="8992512" cy="1652290"/>
          </a:xfrm>
          <a:prstGeom prst="rect">
            <a:avLst/>
          </a:prstGeom>
          <a:solidFill>
            <a:schemeClr val="bg1"/>
          </a:solidFill>
          <a:ln w="25400">
            <a:solidFill>
              <a:srgbClr val="FF0000"/>
            </a:solidFill>
          </a:ln>
        </p:spPr>
        <p:txBody>
          <a:bodyPr wrap="none" lIns="104682" tIns="52341" rIns="104682" bIns="52341" rtlCol="0">
            <a:spAutoFit/>
          </a:bodyPr>
          <a:lstStyle/>
          <a:p>
            <a:pPr algn="ctr"/>
            <a:r>
              <a:rPr lang="ja-JP" altLang="en-US" sz="3200" dirty="0" smtClean="0"/>
              <a:t>一応、</a:t>
            </a:r>
            <a:r>
              <a:rPr lang="en-US" altLang="ja-JP" sz="4900" dirty="0" smtClean="0"/>
              <a:t>MKID </a:t>
            </a:r>
            <a:r>
              <a:rPr lang="ja-JP" altLang="en-US" sz="4900" dirty="0" smtClean="0"/>
              <a:t>の読み出しに成功して</a:t>
            </a:r>
            <a:endParaRPr lang="en-US" altLang="ja-JP" sz="4900" dirty="0" smtClean="0"/>
          </a:p>
          <a:p>
            <a:pPr algn="ctr"/>
            <a:r>
              <a:rPr lang="ja-JP" altLang="en-US" sz="4900" dirty="0" smtClean="0"/>
              <a:t>いるが、解決すべき課題がある</a:t>
            </a:r>
            <a:endParaRPr lang="en-US" altLang="ja-JP" sz="4900"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ja-JP" altLang="en-US" dirty="0" smtClean="0"/>
              <a:t>解決すべき課題</a:t>
            </a:r>
            <a:endParaRPr lang="ja-JP" altLang="en-US" dirty="0"/>
          </a:p>
        </p:txBody>
      </p:sp>
      <p:sp>
        <p:nvSpPr>
          <p:cNvPr id="8" name="テキスト プレースホルダ 7"/>
          <p:cNvSpPr>
            <a:spLocks noGrp="1"/>
          </p:cNvSpPr>
          <p:nvPr>
            <p:ph type="body" idx="1"/>
          </p:nvPr>
        </p:nvSpPr>
        <p:spPr/>
        <p:txBody>
          <a:bodyPr/>
          <a:lstStyle/>
          <a:p>
            <a:r>
              <a:rPr lang="ja-JP" altLang="en-US" dirty="0" smtClean="0"/>
              <a:t>本研究はここから</a:t>
            </a:r>
            <a:endParaRPr lang="ja-JP" altLang="en-US" dirty="0"/>
          </a:p>
        </p:txBody>
      </p:sp>
      <p:sp>
        <p:nvSpPr>
          <p:cNvPr id="4" name="日付プレースホルダ 3"/>
          <p:cNvSpPr>
            <a:spLocks noGrp="1"/>
          </p:cNvSpPr>
          <p:nvPr>
            <p:ph type="dt" sz="half" idx="10"/>
          </p:nvPr>
        </p:nvSpPr>
        <p:spPr/>
        <p:txBody>
          <a:bodyPr/>
          <a:lstStyle/>
          <a:p>
            <a:r>
              <a:rPr lang="en-US" altLang="ja-JP" smtClean="0"/>
              <a:t>2015-02-11</a:t>
            </a:r>
            <a:endParaRPr lang="ja-JP" altLang="en-US"/>
          </a:p>
        </p:txBody>
      </p:sp>
      <p:sp>
        <p:nvSpPr>
          <p:cNvPr id="5" name="フッター プレースホルダ 4"/>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6" name="スライド番号プレースホルダ 5"/>
          <p:cNvSpPr>
            <a:spLocks noGrp="1"/>
          </p:cNvSpPr>
          <p:nvPr>
            <p:ph type="sldNum" sz="quarter" idx="12"/>
          </p:nvPr>
        </p:nvSpPr>
        <p:spPr/>
        <p:txBody>
          <a:bodyPr/>
          <a:lstStyle/>
          <a:p>
            <a:fld id="{7892D14E-91D0-A44D-A4A0-D5DBF8F24DD2}" type="slidenum">
              <a:rPr lang="ja-JP" altLang="en-US" smtClean="0"/>
              <a:pPr/>
              <a:t>19</a:t>
            </a:fld>
            <a:endParaRPr lang="ja-JP"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目次</a:t>
            </a:r>
            <a:endParaRPr lang="ja-JP" altLang="en-US" dirty="0"/>
          </a:p>
        </p:txBody>
      </p:sp>
      <p:sp>
        <p:nvSpPr>
          <p:cNvPr id="3" name="コンテンツ プレースホルダ 2"/>
          <p:cNvSpPr>
            <a:spLocks noGrp="1"/>
          </p:cNvSpPr>
          <p:nvPr>
            <p:ph idx="1"/>
          </p:nvPr>
        </p:nvSpPr>
        <p:spPr/>
        <p:txBody>
          <a:bodyPr>
            <a:normAutofit/>
          </a:bodyPr>
          <a:lstStyle/>
          <a:p>
            <a:r>
              <a:rPr lang="en-US" altLang="ja-JP" dirty="0" smtClean="0"/>
              <a:t>CMB </a:t>
            </a:r>
            <a:r>
              <a:rPr lang="ja-JP" altLang="en-US" dirty="0" smtClean="0"/>
              <a:t>と</a:t>
            </a:r>
            <a:r>
              <a:rPr lang="en-US" altLang="ja-JP" dirty="0" smtClean="0"/>
              <a:t> GroundBIRD </a:t>
            </a:r>
            <a:r>
              <a:rPr lang="ja-JP" altLang="en-US" dirty="0" smtClean="0"/>
              <a:t>実験</a:t>
            </a:r>
            <a:endParaRPr lang="en-US" altLang="ja-JP" dirty="0" smtClean="0"/>
          </a:p>
          <a:p>
            <a:r>
              <a:rPr lang="en-US" altLang="ja-JP" dirty="0" smtClean="0"/>
              <a:t>MKID </a:t>
            </a:r>
            <a:r>
              <a:rPr lang="ja-JP" altLang="en-US" dirty="0" smtClean="0"/>
              <a:t>とその読み出し系</a:t>
            </a:r>
            <a:endParaRPr lang="en-US" altLang="ja-JP" dirty="0" smtClean="0"/>
          </a:p>
          <a:p>
            <a:r>
              <a:rPr lang="ja-JP" altLang="en-US" dirty="0" smtClean="0"/>
              <a:t>解決すべき課題</a:t>
            </a:r>
            <a:endParaRPr lang="en-US" altLang="ja-JP" dirty="0" smtClean="0"/>
          </a:p>
          <a:p>
            <a:r>
              <a:rPr lang="ja-JP" altLang="en-US" dirty="0" smtClean="0"/>
              <a:t>新しいアナログ基板</a:t>
            </a:r>
            <a:r>
              <a:rPr lang="en-US" altLang="ja-JP" dirty="0" smtClean="0"/>
              <a:t> RHEA </a:t>
            </a:r>
            <a:r>
              <a:rPr lang="ja-JP" altLang="en-US" dirty="0" smtClean="0"/>
              <a:t>の開発</a:t>
            </a:r>
            <a:endParaRPr lang="en-US" altLang="ja-JP" dirty="0" smtClean="0"/>
          </a:p>
          <a:p>
            <a:r>
              <a:rPr lang="en-US" altLang="ja-JP" dirty="0" smtClean="0"/>
              <a:t>RHEA </a:t>
            </a:r>
            <a:r>
              <a:rPr lang="ja-JP" altLang="en-US" dirty="0" smtClean="0"/>
              <a:t>の評価</a:t>
            </a:r>
            <a:endParaRPr lang="en-US" altLang="ja-JP" dirty="0" smtClean="0"/>
          </a:p>
          <a:p>
            <a:r>
              <a:rPr lang="ja-JP" altLang="en-US" dirty="0" smtClean="0"/>
              <a:t>まとめ</a:t>
            </a:r>
            <a:endParaRPr lang="en-US" altLang="ja-JP" dirty="0" smtClean="0"/>
          </a:p>
          <a:p>
            <a:endParaRPr lang="en-US" altLang="ja-JP" dirty="0" smtClean="0"/>
          </a:p>
          <a:p>
            <a:endParaRPr lang="en-US" altLang="ja-JP" dirty="0" smtClean="0"/>
          </a:p>
          <a:p>
            <a:endParaRPr lang="ja-JP" altLang="en-US" dirty="0"/>
          </a:p>
        </p:txBody>
      </p:sp>
      <p:sp>
        <p:nvSpPr>
          <p:cNvPr id="4" name="日付プレースホルダ 3"/>
          <p:cNvSpPr>
            <a:spLocks noGrp="1"/>
          </p:cNvSpPr>
          <p:nvPr>
            <p:ph type="dt" sz="half" idx="10"/>
          </p:nvPr>
        </p:nvSpPr>
        <p:spPr/>
        <p:txBody>
          <a:bodyPr/>
          <a:lstStyle/>
          <a:p>
            <a:r>
              <a:rPr lang="en-US" altLang="ja-JP" smtClean="0"/>
              <a:t>2015-02-11</a:t>
            </a:r>
            <a:endParaRPr lang="ja-JP" altLang="en-US"/>
          </a:p>
        </p:txBody>
      </p:sp>
      <p:sp>
        <p:nvSpPr>
          <p:cNvPr id="5" name="フッター プレースホルダ 4"/>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6" name="スライド番号プレースホルダ 5"/>
          <p:cNvSpPr>
            <a:spLocks noGrp="1"/>
          </p:cNvSpPr>
          <p:nvPr>
            <p:ph type="sldNum" sz="quarter" idx="12"/>
          </p:nvPr>
        </p:nvSpPr>
        <p:spPr/>
        <p:txBody>
          <a:bodyPr/>
          <a:lstStyle/>
          <a:p>
            <a:fld id="{7892D14E-91D0-A44D-A4A0-D5DBF8F24DD2}" type="slidenum">
              <a:rPr lang="ja-JP" altLang="en-US" smtClean="0"/>
              <a:pPr/>
              <a:t>2</a:t>
            </a:fld>
            <a:endParaRPr lang="ja-JP"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図 9" descr="dac_output_fmc150.png"/>
          <p:cNvPicPr>
            <a:picLocks noChangeAspect="1"/>
          </p:cNvPicPr>
          <p:nvPr/>
        </p:nvPicPr>
        <p:blipFill>
          <a:blip r:embed="rId2"/>
          <a:stretch>
            <a:fillRect/>
          </a:stretch>
        </p:blipFill>
        <p:spPr>
          <a:xfrm>
            <a:off x="4180483" y="3508732"/>
            <a:ext cx="5971591" cy="3755784"/>
          </a:xfrm>
          <a:prstGeom prst="rect">
            <a:avLst/>
          </a:prstGeom>
        </p:spPr>
      </p:pic>
      <p:cxnSp>
        <p:nvCxnSpPr>
          <p:cNvPr id="11" name="直線コネクタ 10"/>
          <p:cNvCxnSpPr/>
          <p:nvPr/>
        </p:nvCxnSpPr>
        <p:spPr>
          <a:xfrm rot="5400000">
            <a:off x="7568738" y="5202529"/>
            <a:ext cx="2969305" cy="12689"/>
          </a:xfrm>
          <a:prstGeom prst="line">
            <a:avLst/>
          </a:prstGeom>
          <a:ln w="381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6624665" y="3793323"/>
            <a:ext cx="2274578" cy="397254"/>
          </a:xfrm>
          <a:prstGeom prst="rect">
            <a:avLst/>
          </a:prstGeom>
          <a:noFill/>
          <a:ln w="25400">
            <a:solidFill>
              <a:srgbClr val="FF0000"/>
            </a:solidFill>
          </a:ln>
        </p:spPr>
        <p:txBody>
          <a:bodyPr wrap="none" lIns="104682" tIns="52341" rIns="104682" bIns="52341" rtlCol="0" anchor="ctr">
            <a:spAutoFit/>
          </a:bodyPr>
          <a:lstStyle/>
          <a:p>
            <a:pPr algn="ctr"/>
            <a:r>
              <a:rPr lang="en-US" altLang="ja-JP" sz="1900" dirty="0" smtClean="0"/>
              <a:t>corner freq.: 82 MHz</a:t>
            </a:r>
            <a:endParaRPr lang="ja-JP" altLang="en-US" sz="1900" dirty="0"/>
          </a:p>
        </p:txBody>
      </p:sp>
      <p:sp>
        <p:nvSpPr>
          <p:cNvPr id="7" name="タイトル 6"/>
          <p:cNvSpPr>
            <a:spLocks noGrp="1"/>
          </p:cNvSpPr>
          <p:nvPr>
            <p:ph type="title"/>
          </p:nvPr>
        </p:nvSpPr>
        <p:spPr/>
        <p:txBody>
          <a:bodyPr/>
          <a:lstStyle/>
          <a:p>
            <a:r>
              <a:rPr lang="en-US" altLang="ja-JP" dirty="0" smtClean="0"/>
              <a:t>LPF </a:t>
            </a:r>
            <a:r>
              <a:rPr lang="ja-JP" altLang="en-US" dirty="0" smtClean="0"/>
              <a:t>による帯域の制限</a:t>
            </a:r>
            <a:endParaRPr lang="ja-JP" altLang="en-US" dirty="0"/>
          </a:p>
        </p:txBody>
      </p:sp>
      <p:sp>
        <p:nvSpPr>
          <p:cNvPr id="4" name="日付プレースホルダ 3"/>
          <p:cNvSpPr>
            <a:spLocks noGrp="1"/>
          </p:cNvSpPr>
          <p:nvPr>
            <p:ph type="dt" sz="half" idx="10"/>
          </p:nvPr>
        </p:nvSpPr>
        <p:spPr/>
        <p:txBody>
          <a:bodyPr/>
          <a:lstStyle/>
          <a:p>
            <a:r>
              <a:rPr lang="en-US" altLang="ja-JP" smtClean="0"/>
              <a:t>2015-02-11</a:t>
            </a:r>
            <a:endParaRPr lang="ja-JP" altLang="en-US"/>
          </a:p>
        </p:txBody>
      </p:sp>
      <p:sp>
        <p:nvSpPr>
          <p:cNvPr id="5" name="フッター プレースホルダ 4"/>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6" name="スライド番号プレースホルダ 5"/>
          <p:cNvSpPr>
            <a:spLocks noGrp="1"/>
          </p:cNvSpPr>
          <p:nvPr>
            <p:ph type="sldNum" sz="quarter" idx="12"/>
          </p:nvPr>
        </p:nvSpPr>
        <p:spPr/>
        <p:txBody>
          <a:bodyPr/>
          <a:lstStyle/>
          <a:p>
            <a:fld id="{7892D14E-91D0-A44D-A4A0-D5DBF8F24DD2}" type="slidenum">
              <a:rPr lang="ja-JP" altLang="en-US" smtClean="0"/>
              <a:pPr/>
              <a:t>20</a:t>
            </a:fld>
            <a:endParaRPr lang="ja-JP" altLang="en-US"/>
          </a:p>
        </p:txBody>
      </p:sp>
      <p:sp>
        <p:nvSpPr>
          <p:cNvPr id="15" name="テキスト ボックス 14"/>
          <p:cNvSpPr txBox="1"/>
          <p:nvPr/>
        </p:nvSpPr>
        <p:spPr>
          <a:xfrm>
            <a:off x="583685" y="1628081"/>
            <a:ext cx="7288795" cy="1397528"/>
          </a:xfrm>
          <a:prstGeom prst="rect">
            <a:avLst/>
          </a:prstGeom>
          <a:noFill/>
        </p:spPr>
        <p:txBody>
          <a:bodyPr wrap="none" lIns="104682" tIns="52341" rIns="104682" bIns="52341" rtlCol="0">
            <a:spAutoFit/>
          </a:bodyPr>
          <a:lstStyle/>
          <a:p>
            <a:r>
              <a:rPr lang="ja-JP" altLang="en-US" sz="2800" dirty="0" smtClean="0"/>
              <a:t>帯域の広さは読み出し多重度に比例</a:t>
            </a:r>
            <a:endParaRPr lang="en-US" altLang="ja-JP" sz="2800" dirty="0" smtClean="0"/>
          </a:p>
          <a:p>
            <a:r>
              <a:rPr lang="ja-JP" altLang="en-US" sz="2800" dirty="0" smtClean="0"/>
              <a:t>しかし、</a:t>
            </a:r>
            <a:r>
              <a:rPr lang="en-US" altLang="ja-JP" sz="2800" dirty="0" smtClean="0"/>
              <a:t>DAC </a:t>
            </a:r>
            <a:r>
              <a:rPr lang="ja-JP" altLang="en-US" sz="2800" dirty="0" smtClean="0"/>
              <a:t>出口に</a:t>
            </a:r>
            <a:r>
              <a:rPr lang="en-US" altLang="ja-JP" sz="2800" dirty="0" smtClean="0"/>
              <a:t> Low-pass filter</a:t>
            </a:r>
            <a:r>
              <a:rPr lang="ja-JP" altLang="en-US" sz="2800" dirty="0" smtClean="0"/>
              <a:t>（</a:t>
            </a:r>
            <a:r>
              <a:rPr lang="en-US" altLang="ja-JP" sz="2800" dirty="0" smtClean="0"/>
              <a:t>LPF</a:t>
            </a:r>
            <a:r>
              <a:rPr lang="ja-JP" altLang="en-US" sz="2800" dirty="0" smtClean="0"/>
              <a:t>）が実装</a:t>
            </a:r>
            <a:endParaRPr lang="en-US" altLang="ja-JP" sz="2800" dirty="0" smtClean="0"/>
          </a:p>
          <a:p>
            <a:r>
              <a:rPr lang="en-US" altLang="ja-JP" sz="2800" dirty="0" smtClean="0"/>
              <a:t>→ </a:t>
            </a:r>
            <a:r>
              <a:rPr lang="ja-JP" altLang="en-US" sz="2800" dirty="0" smtClean="0"/>
              <a:t>帯域を実質</a:t>
            </a:r>
            <a:r>
              <a:rPr lang="en-US" altLang="ja-JP" sz="2800" dirty="0" smtClean="0"/>
              <a:t> 70 MHz </a:t>
            </a:r>
            <a:r>
              <a:rPr lang="ja-JP" altLang="en-US" sz="2800" dirty="0" smtClean="0"/>
              <a:t>以下に制限</a:t>
            </a:r>
            <a:endParaRPr lang="en-US" altLang="ja-JP" sz="2800" dirty="0" smtClean="0"/>
          </a:p>
        </p:txBody>
      </p:sp>
      <p:pic>
        <p:nvPicPr>
          <p:cNvPr id="16" name="図 15"/>
          <p:cNvPicPr>
            <a:picLocks noChangeAspect="1"/>
          </p:cNvPicPr>
          <p:nvPr/>
        </p:nvPicPr>
        <p:blipFill>
          <a:blip r:embed="rId3"/>
          <a:stretch>
            <a:fillRect/>
          </a:stretch>
        </p:blipFill>
        <p:spPr>
          <a:xfrm>
            <a:off x="7751862" y="1477442"/>
            <a:ext cx="2502617" cy="1970650"/>
          </a:xfrm>
          <a:prstGeom prst="rect">
            <a:avLst/>
          </a:prstGeom>
        </p:spPr>
      </p:pic>
      <p:grpSp>
        <p:nvGrpSpPr>
          <p:cNvPr id="21" name="図形グループ 20"/>
          <p:cNvGrpSpPr>
            <a:grpSpLocks noChangeAspect="1"/>
          </p:cNvGrpSpPr>
          <p:nvPr/>
        </p:nvGrpSpPr>
        <p:grpSpPr>
          <a:xfrm>
            <a:off x="952667" y="4881053"/>
            <a:ext cx="3191692" cy="1980566"/>
            <a:chOff x="4712655" y="3542488"/>
            <a:chExt cx="3387234" cy="2227979"/>
          </a:xfrm>
        </p:grpSpPr>
        <p:sp>
          <p:nvSpPr>
            <p:cNvPr id="22" name="テキスト ボックス 21"/>
            <p:cNvSpPr txBox="1"/>
            <p:nvPr/>
          </p:nvSpPr>
          <p:spPr>
            <a:xfrm>
              <a:off x="5058027" y="3888692"/>
              <a:ext cx="851555" cy="588581"/>
            </a:xfrm>
            <a:prstGeom prst="rect">
              <a:avLst/>
            </a:prstGeom>
            <a:noFill/>
            <a:ln w="38100" cmpd="sng">
              <a:solidFill>
                <a:schemeClr val="tx1"/>
              </a:solidFill>
            </a:ln>
          </p:spPr>
          <p:txBody>
            <a:bodyPr wrap="none" rtlCol="0">
              <a:spAutoFit/>
            </a:bodyPr>
            <a:lstStyle/>
            <a:p>
              <a:r>
                <a:rPr lang="en-US" altLang="ja-JP" sz="2800" dirty="0" smtClean="0"/>
                <a:t>DAC</a:t>
              </a:r>
              <a:endParaRPr lang="ja-JP" altLang="en-US" sz="2800" dirty="0"/>
            </a:p>
          </p:txBody>
        </p:sp>
        <p:sp>
          <p:nvSpPr>
            <p:cNvPr id="23" name="テキスト ボックス 22"/>
            <p:cNvSpPr txBox="1"/>
            <p:nvPr/>
          </p:nvSpPr>
          <p:spPr>
            <a:xfrm>
              <a:off x="5058027" y="4899845"/>
              <a:ext cx="859985" cy="588581"/>
            </a:xfrm>
            <a:prstGeom prst="rect">
              <a:avLst/>
            </a:prstGeom>
            <a:noFill/>
            <a:ln w="38100" cmpd="sng">
              <a:solidFill>
                <a:schemeClr val="tx1"/>
              </a:solidFill>
            </a:ln>
          </p:spPr>
          <p:txBody>
            <a:bodyPr wrap="none" rtlCol="0">
              <a:spAutoFit/>
            </a:bodyPr>
            <a:lstStyle/>
            <a:p>
              <a:r>
                <a:rPr lang="en-US" altLang="ja-JP" sz="2800" dirty="0" smtClean="0"/>
                <a:t>ADC</a:t>
              </a:r>
              <a:endParaRPr lang="ja-JP" altLang="en-US" sz="2800" dirty="0"/>
            </a:p>
          </p:txBody>
        </p:sp>
        <p:sp>
          <p:nvSpPr>
            <p:cNvPr id="24" name="テキスト ボックス 23"/>
            <p:cNvSpPr txBox="1"/>
            <p:nvPr/>
          </p:nvSpPr>
          <p:spPr>
            <a:xfrm>
              <a:off x="6287184" y="3888692"/>
              <a:ext cx="733149" cy="588581"/>
            </a:xfrm>
            <a:prstGeom prst="rect">
              <a:avLst/>
            </a:prstGeom>
            <a:solidFill>
              <a:srgbClr val="FFFF00"/>
            </a:solidFill>
            <a:ln w="38100" cmpd="sng">
              <a:solidFill>
                <a:schemeClr val="tx1"/>
              </a:solidFill>
            </a:ln>
          </p:spPr>
          <p:txBody>
            <a:bodyPr wrap="none" rtlCol="0">
              <a:spAutoFit/>
            </a:bodyPr>
            <a:lstStyle/>
            <a:p>
              <a:r>
                <a:rPr lang="en-US" altLang="ja-JP" sz="2800" dirty="0" smtClean="0"/>
                <a:t>LPF</a:t>
              </a:r>
              <a:endParaRPr lang="ja-JP" altLang="en-US" sz="2800" dirty="0"/>
            </a:p>
          </p:txBody>
        </p:sp>
        <p:cxnSp>
          <p:nvCxnSpPr>
            <p:cNvPr id="25" name="直線矢印コネクタ 24"/>
            <p:cNvCxnSpPr>
              <a:stCxn id="22" idx="3"/>
              <a:endCxn id="24" idx="1"/>
            </p:cNvCxnSpPr>
            <p:nvPr/>
          </p:nvCxnSpPr>
          <p:spPr>
            <a:xfrm>
              <a:off x="5909582" y="4182983"/>
              <a:ext cx="377603" cy="1786"/>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a:endCxn id="23" idx="3"/>
            </p:cNvCxnSpPr>
            <p:nvPr/>
          </p:nvCxnSpPr>
          <p:spPr>
            <a:xfrm rot="10800000" flipV="1">
              <a:off x="5918013" y="5161452"/>
              <a:ext cx="1859622" cy="32682"/>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hape 26"/>
            <p:cNvCxnSpPr>
              <a:stCxn id="24" idx="3"/>
            </p:cNvCxnSpPr>
            <p:nvPr/>
          </p:nvCxnSpPr>
          <p:spPr>
            <a:xfrm>
              <a:off x="7020333" y="4182983"/>
              <a:ext cx="757294" cy="980063"/>
            </a:xfrm>
            <a:prstGeom prst="bentConnector2">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テキスト ボックス 27"/>
            <p:cNvSpPr txBox="1"/>
            <p:nvPr/>
          </p:nvSpPr>
          <p:spPr>
            <a:xfrm>
              <a:off x="7534017" y="4200254"/>
              <a:ext cx="565872" cy="1038673"/>
            </a:xfrm>
            <a:prstGeom prst="rect">
              <a:avLst/>
            </a:prstGeom>
            <a:noFill/>
          </p:spPr>
          <p:txBody>
            <a:bodyPr wrap="none" rtlCol="0">
              <a:spAutoFit/>
            </a:bodyPr>
            <a:lstStyle/>
            <a:p>
              <a:r>
                <a:rPr lang="en-US" altLang="ja-JP" sz="5400" dirty="0" smtClean="0"/>
                <a:t>~</a:t>
              </a:r>
            </a:p>
          </p:txBody>
        </p:sp>
        <p:sp>
          <p:nvSpPr>
            <p:cNvPr id="29" name="正方形/長方形 28"/>
            <p:cNvSpPr/>
            <p:nvPr/>
          </p:nvSpPr>
          <p:spPr>
            <a:xfrm>
              <a:off x="4712655" y="3542488"/>
              <a:ext cx="2595860" cy="2227979"/>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7527761" y="4075841"/>
              <a:ext cx="565872" cy="1038673"/>
            </a:xfrm>
            <a:prstGeom prst="rect">
              <a:avLst/>
            </a:prstGeom>
            <a:noFill/>
          </p:spPr>
          <p:txBody>
            <a:bodyPr wrap="none" rtlCol="0">
              <a:spAutoFit/>
            </a:bodyPr>
            <a:lstStyle/>
            <a:p>
              <a:r>
                <a:rPr lang="en-US" altLang="ja-JP" sz="5400" dirty="0" smtClean="0"/>
                <a:t>~</a:t>
              </a:r>
            </a:p>
          </p:txBody>
        </p:sp>
      </p:grpSp>
      <p:pic>
        <p:nvPicPr>
          <p:cNvPr id="31" name="図 30" descr="low-pass.png"/>
          <p:cNvPicPr>
            <a:picLocks noChangeAspect="1"/>
          </p:cNvPicPr>
          <p:nvPr/>
        </p:nvPicPr>
        <p:blipFill>
          <a:blip r:embed="rId4"/>
          <a:stretch>
            <a:fillRect/>
          </a:stretch>
        </p:blipFill>
        <p:spPr>
          <a:xfrm>
            <a:off x="2081213" y="2946053"/>
            <a:ext cx="2063656" cy="1786499"/>
          </a:xfrm>
          <a:prstGeom prst="rect">
            <a:avLst/>
          </a:prstGeom>
          <a:ln w="25400">
            <a:noFill/>
          </a:ln>
        </p:spPr>
      </p:pic>
      <p:sp>
        <p:nvSpPr>
          <p:cNvPr id="36" name="テキスト ボックス 35"/>
          <p:cNvSpPr txBox="1"/>
          <p:nvPr/>
        </p:nvSpPr>
        <p:spPr>
          <a:xfrm>
            <a:off x="356797" y="3591761"/>
            <a:ext cx="1839042" cy="751197"/>
          </a:xfrm>
          <a:prstGeom prst="rect">
            <a:avLst/>
          </a:prstGeom>
          <a:noFill/>
        </p:spPr>
        <p:txBody>
          <a:bodyPr wrap="none" lIns="104682" tIns="52341" rIns="104682" bIns="52341" rtlCol="0">
            <a:spAutoFit/>
          </a:bodyPr>
          <a:lstStyle/>
          <a:p>
            <a:r>
              <a:rPr lang="en-US" altLang="ja-JP" dirty="0" smtClean="0"/>
              <a:t>5</a:t>
            </a:r>
            <a:r>
              <a:rPr lang="en-US" altLang="ja-JP" baseline="30000" dirty="0" smtClean="0"/>
              <a:t>th</a:t>
            </a:r>
            <a:r>
              <a:rPr lang="en-US" altLang="ja-JP" dirty="0" smtClean="0"/>
              <a:t> order</a:t>
            </a:r>
          </a:p>
          <a:p>
            <a:r>
              <a:rPr lang="en-US" altLang="ja-JP" dirty="0" err="1" smtClean="0"/>
              <a:t>Chebyshev</a:t>
            </a:r>
            <a:r>
              <a:rPr lang="en-US" altLang="ja-JP" dirty="0" smtClean="0"/>
              <a:t> LPF</a:t>
            </a:r>
            <a:endParaRPr kumimoji="1" lang="ja-JP" altLang="en-US" dirty="0"/>
          </a:p>
        </p:txBody>
      </p:sp>
      <p:sp>
        <p:nvSpPr>
          <p:cNvPr id="37" name="左右矢印 36"/>
          <p:cNvSpPr/>
          <p:nvPr/>
        </p:nvSpPr>
        <p:spPr>
          <a:xfrm>
            <a:off x="5078101" y="5697922"/>
            <a:ext cx="3359024" cy="763408"/>
          </a:xfrm>
          <a:prstGeom prst="leftRightArrow">
            <a:avLst/>
          </a:prstGeom>
          <a:noFill/>
          <a:ln w="38100">
            <a:solidFill>
              <a:srgbClr val="0080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38" name="テキスト ボックス 37"/>
          <p:cNvSpPr txBox="1"/>
          <p:nvPr/>
        </p:nvSpPr>
        <p:spPr>
          <a:xfrm>
            <a:off x="6090939" y="5786610"/>
            <a:ext cx="1336581" cy="535753"/>
          </a:xfrm>
          <a:prstGeom prst="rect">
            <a:avLst/>
          </a:prstGeom>
          <a:noFill/>
        </p:spPr>
        <p:txBody>
          <a:bodyPr wrap="none" lIns="104682" tIns="52341" rIns="104682" bIns="52341" rtlCol="0">
            <a:spAutoFit/>
          </a:bodyPr>
          <a:lstStyle/>
          <a:p>
            <a:r>
              <a:rPr lang="en-US" altLang="ja-JP" sz="2800" dirty="0" smtClean="0"/>
              <a:t>70 MHz</a:t>
            </a:r>
            <a:endParaRPr lang="ja-JP" altLang="en-US" sz="28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GB </a:t>
            </a:r>
            <a:r>
              <a:rPr lang="ja-JP" altLang="en-US" dirty="0" smtClean="0"/>
              <a:t>からの帯域の要求値</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21</a:t>
            </a:fld>
            <a:endParaRPr lang="ja-JP" altLang="en-US"/>
          </a:p>
        </p:txBody>
      </p:sp>
      <p:grpSp>
        <p:nvGrpSpPr>
          <p:cNvPr id="8" name="図形グループ 7"/>
          <p:cNvGrpSpPr>
            <a:grpSpLocks noChangeAspect="1"/>
          </p:cNvGrpSpPr>
          <p:nvPr/>
        </p:nvGrpSpPr>
        <p:grpSpPr>
          <a:xfrm>
            <a:off x="982323" y="3476411"/>
            <a:ext cx="4176550" cy="3573000"/>
            <a:chOff x="4611291" y="589887"/>
            <a:chExt cx="4346060" cy="3941025"/>
          </a:xfrm>
        </p:grpSpPr>
        <p:pic>
          <p:nvPicPr>
            <p:cNvPr id="9" name="図 8" descr="Assembly-GB-temp-4.bmp"/>
            <p:cNvPicPr>
              <a:picLocks noChangeAspect="1"/>
            </p:cNvPicPr>
            <p:nvPr/>
          </p:nvPicPr>
          <p:blipFill rotWithShape="1">
            <a:blip r:embed="rId2" cstate="print">
              <a:alphaModFix amt="80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p:blipFill>
          <p:spPr>
            <a:xfrm>
              <a:off x="4611291" y="589887"/>
              <a:ext cx="4346060" cy="3941025"/>
            </a:xfrm>
            <a:prstGeom prst="rect">
              <a:avLst/>
            </a:prstGeom>
          </p:spPr>
        </p:pic>
        <p:sp>
          <p:nvSpPr>
            <p:cNvPr id="10" name="テキスト ボックス 9"/>
            <p:cNvSpPr txBox="1"/>
            <p:nvPr/>
          </p:nvSpPr>
          <p:spPr>
            <a:xfrm>
              <a:off x="5733052" y="880142"/>
              <a:ext cx="813835" cy="1052382"/>
            </a:xfrm>
            <a:prstGeom prst="rect">
              <a:avLst/>
            </a:prstGeom>
            <a:noFill/>
          </p:spPr>
          <p:txBody>
            <a:bodyPr wrap="none" rtlCol="0" anchor="ctr">
              <a:spAutoFit/>
            </a:bodyPr>
            <a:lstStyle/>
            <a:p>
              <a:pPr algn="ctr"/>
              <a:r>
                <a:rPr lang="en-US" altLang="ja-JP" sz="2800" dirty="0" smtClean="0"/>
                <a:t>145</a:t>
              </a:r>
            </a:p>
            <a:p>
              <a:pPr algn="ctr"/>
              <a:r>
                <a:rPr lang="en-US" altLang="ja-JP" sz="2800" dirty="0" smtClean="0"/>
                <a:t>GHz</a:t>
              </a:r>
              <a:endParaRPr lang="ja-JP" altLang="en-US" sz="2800" dirty="0"/>
            </a:p>
          </p:txBody>
        </p:sp>
        <p:sp>
          <p:nvSpPr>
            <p:cNvPr id="11" name="テキスト ボックス 10"/>
            <p:cNvSpPr txBox="1"/>
            <p:nvPr/>
          </p:nvSpPr>
          <p:spPr>
            <a:xfrm>
              <a:off x="5134735" y="1907376"/>
              <a:ext cx="813835" cy="1052382"/>
            </a:xfrm>
            <a:prstGeom prst="rect">
              <a:avLst/>
            </a:prstGeom>
            <a:noFill/>
          </p:spPr>
          <p:txBody>
            <a:bodyPr wrap="none" rtlCol="0" anchor="ctr">
              <a:spAutoFit/>
            </a:bodyPr>
            <a:lstStyle/>
            <a:p>
              <a:pPr algn="ctr"/>
              <a:r>
                <a:rPr lang="en-US" altLang="ja-JP" sz="2800" dirty="0" smtClean="0"/>
                <a:t>145</a:t>
              </a:r>
            </a:p>
            <a:p>
              <a:pPr algn="ctr"/>
              <a:r>
                <a:rPr lang="en-US" altLang="ja-JP" sz="2800" dirty="0" smtClean="0"/>
                <a:t>GHz</a:t>
              </a:r>
              <a:endParaRPr lang="ja-JP" altLang="en-US" sz="2800" dirty="0"/>
            </a:p>
          </p:txBody>
        </p:sp>
        <p:sp>
          <p:nvSpPr>
            <p:cNvPr id="12" name="テキスト ボックス 11"/>
            <p:cNvSpPr txBox="1"/>
            <p:nvPr/>
          </p:nvSpPr>
          <p:spPr>
            <a:xfrm>
              <a:off x="5742199" y="2986955"/>
              <a:ext cx="813835" cy="1052382"/>
            </a:xfrm>
            <a:prstGeom prst="rect">
              <a:avLst/>
            </a:prstGeom>
            <a:noFill/>
          </p:spPr>
          <p:txBody>
            <a:bodyPr wrap="none" rtlCol="0" anchor="ctr">
              <a:spAutoFit/>
            </a:bodyPr>
            <a:lstStyle/>
            <a:p>
              <a:pPr algn="ctr"/>
              <a:r>
                <a:rPr lang="en-US" altLang="ja-JP" sz="2800" dirty="0" smtClean="0"/>
                <a:t>145</a:t>
              </a:r>
            </a:p>
            <a:p>
              <a:pPr algn="ctr"/>
              <a:r>
                <a:rPr lang="en-US" altLang="ja-JP" sz="2800" dirty="0" smtClean="0"/>
                <a:t>GHz</a:t>
              </a:r>
              <a:endParaRPr lang="ja-JP" altLang="en-US" sz="2800" dirty="0"/>
            </a:p>
          </p:txBody>
        </p:sp>
        <p:sp>
          <p:nvSpPr>
            <p:cNvPr id="13" name="テキスト ボックス 12"/>
            <p:cNvSpPr txBox="1"/>
            <p:nvPr/>
          </p:nvSpPr>
          <p:spPr>
            <a:xfrm>
              <a:off x="6943704" y="880142"/>
              <a:ext cx="813835" cy="1052382"/>
            </a:xfrm>
            <a:prstGeom prst="rect">
              <a:avLst/>
            </a:prstGeom>
            <a:noFill/>
          </p:spPr>
          <p:txBody>
            <a:bodyPr wrap="none" rtlCol="0" anchor="ctr">
              <a:spAutoFit/>
            </a:bodyPr>
            <a:lstStyle/>
            <a:p>
              <a:pPr algn="ctr"/>
              <a:r>
                <a:rPr lang="en-US" altLang="ja-JP" sz="2800" dirty="0" smtClean="0"/>
                <a:t>145</a:t>
              </a:r>
            </a:p>
            <a:p>
              <a:pPr algn="ctr"/>
              <a:r>
                <a:rPr lang="en-US" altLang="ja-JP" sz="2800" dirty="0" smtClean="0"/>
                <a:t>GHz</a:t>
              </a:r>
              <a:endParaRPr lang="ja-JP" altLang="en-US" sz="2800" dirty="0"/>
            </a:p>
          </p:txBody>
        </p:sp>
        <p:sp>
          <p:nvSpPr>
            <p:cNvPr id="14" name="テキスト ボックス 13"/>
            <p:cNvSpPr txBox="1"/>
            <p:nvPr/>
          </p:nvSpPr>
          <p:spPr>
            <a:xfrm>
              <a:off x="7572804" y="1907376"/>
              <a:ext cx="813835" cy="1052382"/>
            </a:xfrm>
            <a:prstGeom prst="rect">
              <a:avLst/>
            </a:prstGeom>
            <a:noFill/>
          </p:spPr>
          <p:txBody>
            <a:bodyPr wrap="none" rtlCol="0" anchor="ctr">
              <a:spAutoFit/>
            </a:bodyPr>
            <a:lstStyle/>
            <a:p>
              <a:pPr algn="ctr"/>
              <a:r>
                <a:rPr lang="en-US" altLang="ja-JP" sz="2800" dirty="0" smtClean="0"/>
                <a:t>145</a:t>
              </a:r>
            </a:p>
            <a:p>
              <a:pPr algn="ctr"/>
              <a:r>
                <a:rPr lang="en-US" altLang="ja-JP" sz="2800" dirty="0" smtClean="0"/>
                <a:t>GHz</a:t>
              </a:r>
              <a:endParaRPr lang="ja-JP" altLang="en-US" sz="2800" dirty="0"/>
            </a:p>
          </p:txBody>
        </p:sp>
        <p:sp>
          <p:nvSpPr>
            <p:cNvPr id="15" name="テキスト ボックス 14"/>
            <p:cNvSpPr txBox="1"/>
            <p:nvPr/>
          </p:nvSpPr>
          <p:spPr>
            <a:xfrm>
              <a:off x="6976270" y="2986955"/>
              <a:ext cx="813835" cy="1052382"/>
            </a:xfrm>
            <a:prstGeom prst="rect">
              <a:avLst/>
            </a:prstGeom>
            <a:noFill/>
          </p:spPr>
          <p:txBody>
            <a:bodyPr wrap="none" rtlCol="0" anchor="ctr">
              <a:spAutoFit/>
            </a:bodyPr>
            <a:lstStyle/>
            <a:p>
              <a:pPr algn="ctr"/>
              <a:r>
                <a:rPr lang="en-US" altLang="ja-JP" sz="2800" dirty="0" smtClean="0"/>
                <a:t>145</a:t>
              </a:r>
            </a:p>
            <a:p>
              <a:pPr algn="ctr"/>
              <a:r>
                <a:rPr lang="en-US" altLang="ja-JP" sz="2800" dirty="0" smtClean="0"/>
                <a:t>GHz</a:t>
              </a:r>
              <a:endParaRPr lang="ja-JP" altLang="en-US" sz="2800" dirty="0"/>
            </a:p>
          </p:txBody>
        </p:sp>
        <p:sp>
          <p:nvSpPr>
            <p:cNvPr id="16" name="テキスト ボックス 15"/>
            <p:cNvSpPr txBox="1"/>
            <p:nvPr/>
          </p:nvSpPr>
          <p:spPr>
            <a:xfrm>
              <a:off x="6360088" y="1907376"/>
              <a:ext cx="813835" cy="1052382"/>
            </a:xfrm>
            <a:prstGeom prst="rect">
              <a:avLst/>
            </a:prstGeom>
            <a:noFill/>
          </p:spPr>
          <p:txBody>
            <a:bodyPr wrap="none" rtlCol="0" anchor="ctr">
              <a:spAutoFit/>
            </a:bodyPr>
            <a:lstStyle/>
            <a:p>
              <a:pPr algn="ctr"/>
              <a:r>
                <a:rPr lang="en-US" altLang="ja-JP" sz="2800" dirty="0" smtClean="0"/>
                <a:t>220</a:t>
              </a:r>
            </a:p>
            <a:p>
              <a:pPr algn="ctr"/>
              <a:r>
                <a:rPr lang="en-US" altLang="ja-JP" sz="2800" dirty="0" smtClean="0"/>
                <a:t>GHz</a:t>
              </a:r>
              <a:endParaRPr lang="ja-JP" altLang="en-US" sz="2800" dirty="0"/>
            </a:p>
          </p:txBody>
        </p:sp>
      </p:grpSp>
      <p:grpSp>
        <p:nvGrpSpPr>
          <p:cNvPr id="20" name="図形グループ 19"/>
          <p:cNvGrpSpPr>
            <a:grpSpLocks noChangeAspect="1"/>
          </p:cNvGrpSpPr>
          <p:nvPr/>
        </p:nvGrpSpPr>
        <p:grpSpPr>
          <a:xfrm>
            <a:off x="6142132" y="3476411"/>
            <a:ext cx="3662249" cy="3573000"/>
            <a:chOff x="5306771" y="2538088"/>
            <a:chExt cx="3837229" cy="3968268"/>
          </a:xfrm>
        </p:grpSpPr>
        <p:pic>
          <p:nvPicPr>
            <p:cNvPr id="7" name="図 6"/>
            <p:cNvPicPr>
              <a:picLocks noChangeAspect="1"/>
            </p:cNvPicPr>
            <p:nvPr/>
          </p:nvPicPr>
          <p:blipFill>
            <a:blip r:embed="rId3"/>
            <a:stretch>
              <a:fillRect/>
            </a:stretch>
          </p:blipFill>
          <p:spPr>
            <a:xfrm>
              <a:off x="5306771" y="2538088"/>
              <a:ext cx="3826374" cy="3957412"/>
            </a:xfrm>
            <a:prstGeom prst="rect">
              <a:avLst/>
            </a:prstGeom>
          </p:spPr>
        </p:pic>
        <p:pic>
          <p:nvPicPr>
            <p:cNvPr id="17" name="図 16" descr="naoj-logo.jpg"/>
            <p:cNvPicPr>
              <a:picLocks noChangeAspect="1"/>
            </p:cNvPicPr>
            <p:nvPr/>
          </p:nvPicPr>
          <p:blipFill>
            <a:blip r:embed="rId4"/>
            <a:stretch>
              <a:fillRect/>
            </a:stretch>
          </p:blipFill>
          <p:spPr>
            <a:xfrm>
              <a:off x="8193699" y="5966357"/>
              <a:ext cx="950301" cy="539999"/>
            </a:xfrm>
            <a:prstGeom prst="rect">
              <a:avLst/>
            </a:prstGeom>
          </p:spPr>
        </p:pic>
      </p:grpSp>
      <p:cxnSp>
        <p:nvCxnSpPr>
          <p:cNvPr id="18" name="直線コネクタ 17"/>
          <p:cNvCxnSpPr>
            <a:endCxn id="7" idx="0"/>
          </p:cNvCxnSpPr>
          <p:nvPr/>
        </p:nvCxnSpPr>
        <p:spPr>
          <a:xfrm flipV="1">
            <a:off x="4174584" y="3476416"/>
            <a:ext cx="3793491" cy="1116901"/>
          </a:xfrm>
          <a:prstGeom prst="line">
            <a:avLst/>
          </a:prstGeom>
          <a:ln w="38100">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a:off x="4174584" y="5901845"/>
            <a:ext cx="3793491" cy="957701"/>
          </a:xfrm>
          <a:prstGeom prst="line">
            <a:avLst/>
          </a:prstGeom>
          <a:ln w="38100">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sp>
        <p:nvSpPr>
          <p:cNvPr id="21" name="正方形/長方形 20"/>
          <p:cNvSpPr/>
          <p:nvPr/>
        </p:nvSpPr>
        <p:spPr>
          <a:xfrm>
            <a:off x="675274" y="1611233"/>
            <a:ext cx="9510362" cy="1828415"/>
          </a:xfrm>
          <a:prstGeom prst="rect">
            <a:avLst/>
          </a:prstGeom>
        </p:spPr>
        <p:txBody>
          <a:bodyPr lIns="104682" tIns="52341" rIns="104682" bIns="52341">
            <a:spAutoFit/>
          </a:bodyPr>
          <a:lstStyle/>
          <a:p>
            <a:r>
              <a:rPr lang="en-US" altLang="ja-JP" sz="2800" dirty="0" smtClean="0"/>
              <a:t>MKID </a:t>
            </a:r>
            <a:r>
              <a:rPr lang="ja-JP" altLang="en-US" sz="2800" dirty="0" smtClean="0"/>
              <a:t>の共振ピーク間隔が</a:t>
            </a:r>
            <a:r>
              <a:rPr lang="en-US" altLang="ja-JP" sz="2800" dirty="0" smtClean="0"/>
              <a:t> 2 MHz </a:t>
            </a:r>
            <a:r>
              <a:rPr lang="ja-JP" altLang="en-US" sz="2800" dirty="0" smtClean="0"/>
              <a:t>とすると</a:t>
            </a:r>
            <a:r>
              <a:rPr lang="en-US" altLang="ja-JP" sz="2800" dirty="0" smtClean="0"/>
              <a:t/>
            </a:r>
            <a:br>
              <a:rPr lang="en-US" altLang="ja-JP" sz="2800" dirty="0" smtClean="0"/>
            </a:br>
            <a:r>
              <a:rPr lang="en-US" altLang="ja-JP" sz="2800" dirty="0" smtClean="0"/>
              <a:t>→ 70 MHz x2/2 MHz = </a:t>
            </a:r>
            <a:r>
              <a:rPr lang="en-US" altLang="ja-JP" sz="2800" dirty="0" smtClean="0">
                <a:solidFill>
                  <a:srgbClr val="FF0000"/>
                </a:solidFill>
              </a:rPr>
              <a:t>70</a:t>
            </a:r>
          </a:p>
          <a:p>
            <a:r>
              <a:rPr lang="en-US" altLang="ja-JP" sz="2800" dirty="0" smtClean="0"/>
              <a:t>GB </a:t>
            </a:r>
            <a:r>
              <a:rPr lang="ja-JP" altLang="en-US" sz="2800" dirty="0" smtClean="0"/>
              <a:t>の読み出し要求値は</a:t>
            </a:r>
            <a:r>
              <a:rPr lang="en-US" altLang="ja-JP" sz="2800" dirty="0" smtClean="0"/>
              <a:t> 104</a:t>
            </a:r>
            <a:r>
              <a:rPr lang="ja-JP" altLang="en-US" sz="2800" dirty="0" smtClean="0"/>
              <a:t>（</a:t>
            </a:r>
            <a:r>
              <a:rPr lang="en-US" altLang="ja-JP" sz="2800" dirty="0" smtClean="0"/>
              <a:t>@ 145 GHz</a:t>
            </a:r>
            <a:r>
              <a:rPr lang="ja-JP" altLang="en-US" sz="2800" dirty="0" smtClean="0"/>
              <a:t>）</a:t>
            </a:r>
            <a:r>
              <a:rPr lang="en-US" altLang="ja-JP" sz="2800" dirty="0" smtClean="0"/>
              <a:t> </a:t>
            </a:r>
            <a:r>
              <a:rPr lang="ja-JP" altLang="en-US" sz="2800" dirty="0" smtClean="0">
                <a:sym typeface="Wingdings"/>
              </a:rPr>
              <a:t></a:t>
            </a:r>
            <a:r>
              <a:rPr lang="en-US" altLang="ja-JP" sz="2800" dirty="0" smtClean="0">
                <a:sym typeface="Wingdings"/>
              </a:rPr>
              <a:t>  </a:t>
            </a:r>
            <a:r>
              <a:rPr lang="ja-JP" altLang="en-US" sz="2800" dirty="0" smtClean="0">
                <a:sym typeface="Wingdings"/>
              </a:rPr>
              <a:t>帯域</a:t>
            </a:r>
            <a:r>
              <a:rPr lang="en-US" altLang="ja-JP" sz="2800" dirty="0" smtClean="0">
                <a:sym typeface="Wingdings"/>
              </a:rPr>
              <a:t> ± 100 MHz</a:t>
            </a:r>
            <a:endParaRPr lang="en-US" altLang="ja-JP" sz="2800" dirty="0" smtClean="0"/>
          </a:p>
          <a:p>
            <a:r>
              <a:rPr lang="en-US" altLang="ja-JP" sz="2800" dirty="0" smtClean="0"/>
              <a:t>→ </a:t>
            </a:r>
            <a:r>
              <a:rPr lang="ja-JP" altLang="en-US" sz="2800" dirty="0" smtClean="0"/>
              <a:t>要求を満たさない</a:t>
            </a:r>
            <a:endParaRPr lang="ja-JP" altLang="en-US" sz="2800" dirty="0"/>
          </a:p>
        </p:txBody>
      </p:sp>
      <p:sp>
        <p:nvSpPr>
          <p:cNvPr id="26" name="正方形/長方形 25"/>
          <p:cNvSpPr/>
          <p:nvPr/>
        </p:nvSpPr>
        <p:spPr>
          <a:xfrm>
            <a:off x="7605094" y="2475816"/>
            <a:ext cx="2525436" cy="519712"/>
          </a:xfrm>
          <a:prstGeom prst="rect">
            <a:avLst/>
          </a:prstGeom>
          <a:noFill/>
          <a:ln w="25400">
            <a:solidFill>
              <a:srgbClr val="0000FF"/>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図 6" descr="ss 2015-01-24 14.28.52.png"/>
          <p:cNvPicPr>
            <a:picLocks noChangeAspect="1"/>
          </p:cNvPicPr>
          <p:nvPr/>
        </p:nvPicPr>
        <p:blipFill>
          <a:blip r:embed="rId2"/>
          <a:stretch>
            <a:fillRect/>
          </a:stretch>
        </p:blipFill>
        <p:spPr>
          <a:xfrm>
            <a:off x="5152531" y="3576130"/>
            <a:ext cx="5160521" cy="3572985"/>
          </a:xfrm>
          <a:prstGeom prst="rect">
            <a:avLst/>
          </a:prstGeom>
        </p:spPr>
      </p:pic>
      <p:sp>
        <p:nvSpPr>
          <p:cNvPr id="2" name="タイトル 1"/>
          <p:cNvSpPr>
            <a:spLocks noGrp="1"/>
          </p:cNvSpPr>
          <p:nvPr>
            <p:ph type="title"/>
          </p:nvPr>
        </p:nvSpPr>
        <p:spPr/>
        <p:txBody>
          <a:bodyPr/>
          <a:lstStyle/>
          <a:p>
            <a:r>
              <a:rPr lang="ja-JP" altLang="en-US" dirty="0" smtClean="0"/>
              <a:t>消費電力・発熱の過大</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22</a:t>
            </a:fld>
            <a:endParaRPr lang="ja-JP" altLang="en-US"/>
          </a:p>
        </p:txBody>
      </p:sp>
      <p:sp>
        <p:nvSpPr>
          <p:cNvPr id="6" name="テキスト ボックス 5"/>
          <p:cNvSpPr txBox="1"/>
          <p:nvPr/>
        </p:nvSpPr>
        <p:spPr>
          <a:xfrm>
            <a:off x="486495" y="1639430"/>
            <a:ext cx="10034084" cy="4736904"/>
          </a:xfrm>
          <a:prstGeom prst="rect">
            <a:avLst/>
          </a:prstGeom>
          <a:noFill/>
        </p:spPr>
        <p:txBody>
          <a:bodyPr wrap="none" lIns="104682" tIns="52341" rIns="104682" bIns="52341" rtlCol="0">
            <a:spAutoFit/>
          </a:bodyPr>
          <a:lstStyle/>
          <a:p>
            <a:r>
              <a:rPr lang="ja-JP" altLang="en-US" sz="2800" dirty="0" smtClean="0"/>
              <a:t>クロック生成器周辺が必要以上に複雑</a:t>
            </a:r>
            <a:r>
              <a:rPr lang="en-US" altLang="ja-JP" sz="2800" dirty="0" smtClean="0"/>
              <a:t>:</a:t>
            </a:r>
          </a:p>
          <a:p>
            <a:r>
              <a:rPr lang="en-US" altLang="ja-JP" sz="2300" dirty="0" smtClean="0"/>
              <a:t>    - </a:t>
            </a:r>
            <a:r>
              <a:rPr lang="ja-JP" altLang="en-US" sz="2300" dirty="0" smtClean="0"/>
              <a:t>通信用なので、高級な</a:t>
            </a:r>
            <a:r>
              <a:rPr lang="en-US" altLang="ja-JP" sz="2300" dirty="0" smtClean="0"/>
              <a:t> IC </a:t>
            </a:r>
            <a:r>
              <a:rPr lang="ja-JP" altLang="en-US" sz="2300" dirty="0" smtClean="0"/>
              <a:t>が載っている</a:t>
            </a:r>
            <a:r>
              <a:rPr lang="en-US" altLang="ja-JP" sz="2300" dirty="0" smtClean="0"/>
              <a:t> → </a:t>
            </a:r>
            <a:r>
              <a:rPr lang="ja-JP" altLang="en-US" sz="2300" dirty="0" smtClean="0"/>
              <a:t>消費電力大</a:t>
            </a:r>
            <a:r>
              <a:rPr lang="en-US" altLang="ja-JP" sz="2300" dirty="0" smtClean="0"/>
              <a:t> → </a:t>
            </a:r>
            <a:r>
              <a:rPr lang="ja-JP" altLang="en-US" sz="2300" dirty="0" smtClean="0"/>
              <a:t>発熱</a:t>
            </a:r>
            <a:r>
              <a:rPr lang="en-US" altLang="ja-JP" sz="2300" dirty="0" smtClean="0"/>
              <a:t/>
            </a:r>
            <a:br>
              <a:rPr lang="en-US" altLang="ja-JP" sz="2300" dirty="0" smtClean="0"/>
            </a:br>
            <a:r>
              <a:rPr lang="en-US" altLang="ja-JP" sz="2300" dirty="0" smtClean="0"/>
              <a:t>    - </a:t>
            </a:r>
            <a:r>
              <a:rPr lang="ja-JP" altLang="en-US" sz="2300" dirty="0" smtClean="0"/>
              <a:t>読み出し系が不安定に</a:t>
            </a:r>
            <a:r>
              <a:rPr lang="en-US" altLang="ja-JP" sz="2300" dirty="0" smtClean="0"/>
              <a:t> → </a:t>
            </a:r>
            <a:r>
              <a:rPr lang="ja-JP" altLang="en-US" sz="2300" dirty="0" smtClean="0"/>
              <a:t>フロントエンド回路が頻繁に落ちる</a:t>
            </a:r>
            <a:endParaRPr lang="en-US" altLang="ja-JP" sz="2300" dirty="0" smtClean="0"/>
          </a:p>
          <a:p>
            <a:r>
              <a:rPr lang="en-US" altLang="ja-JP" sz="2300" dirty="0" smtClean="0"/>
              <a:t>    - </a:t>
            </a:r>
            <a:r>
              <a:rPr lang="ja-JP" altLang="en-US" sz="2300" dirty="0" smtClean="0"/>
              <a:t>読み出し多重度を実質</a:t>
            </a:r>
            <a:r>
              <a:rPr lang="en-US" altLang="ja-JP" sz="2300" dirty="0" smtClean="0"/>
              <a:t> </a:t>
            </a:r>
            <a:r>
              <a:rPr lang="en-US" altLang="ja-JP" sz="2300" dirty="0" smtClean="0">
                <a:solidFill>
                  <a:srgbClr val="FF0000"/>
                </a:solidFill>
              </a:rPr>
              <a:t>32</a:t>
            </a:r>
            <a:r>
              <a:rPr lang="en-US" altLang="ja-JP" sz="2300" dirty="0" smtClean="0"/>
              <a:t> </a:t>
            </a:r>
            <a:r>
              <a:rPr lang="ja-JP" altLang="en-US" sz="2300" dirty="0" smtClean="0"/>
              <a:t>に制限</a:t>
            </a:r>
            <a:endParaRPr lang="en-US" altLang="ja-JP" sz="2300" dirty="0" smtClean="0"/>
          </a:p>
          <a:p>
            <a:r>
              <a:rPr lang="ja-JP" altLang="en-US" sz="2800" dirty="0" smtClean="0"/>
              <a:t>長時間観測を行う</a:t>
            </a:r>
            <a:r>
              <a:rPr lang="en-US" altLang="ja-JP" sz="2800" dirty="0" smtClean="0"/>
              <a:t> CMB </a:t>
            </a:r>
            <a:r>
              <a:rPr lang="ja-JP" altLang="en-US" sz="2800" dirty="0" smtClean="0"/>
              <a:t>実験で頻繁に落る読み出し系は使えない</a:t>
            </a:r>
            <a:endParaRPr lang="en-US" altLang="ja-JP" sz="2800" dirty="0" smtClean="0"/>
          </a:p>
          <a:p>
            <a:r>
              <a:rPr lang="en-US" altLang="ja-JP" sz="2800" dirty="0" smtClean="0"/>
              <a:t>→ GB </a:t>
            </a:r>
            <a:r>
              <a:rPr lang="ja-JP" altLang="en-US" sz="2800" dirty="0" smtClean="0"/>
              <a:t>の要求を満たさない</a:t>
            </a:r>
            <a:r>
              <a:rPr lang="en-US" altLang="ja-JP" sz="2800" dirty="0" smtClean="0"/>
              <a:t/>
            </a:r>
            <a:br>
              <a:rPr lang="en-US" altLang="ja-JP" sz="2800" dirty="0" smtClean="0"/>
            </a:br>
            <a:r>
              <a:rPr lang="en-US" altLang="ja-JP" sz="2800" dirty="0" smtClean="0"/>
              <a:t/>
            </a:r>
            <a:br>
              <a:rPr lang="en-US" altLang="ja-JP" sz="2800" dirty="0" smtClean="0"/>
            </a:br>
            <a:r>
              <a:rPr lang="ja-JP" altLang="en-US" sz="2800" dirty="0" smtClean="0"/>
              <a:t>その他</a:t>
            </a:r>
            <a:r>
              <a:rPr lang="en-US" altLang="ja-JP" sz="2800" dirty="0" smtClean="0"/>
              <a:t>:</a:t>
            </a:r>
            <a:br>
              <a:rPr lang="en-US" altLang="ja-JP" sz="2800" dirty="0" smtClean="0"/>
            </a:br>
            <a:r>
              <a:rPr lang="en-US" altLang="ja-JP" sz="2300" dirty="0" smtClean="0"/>
              <a:t>    - </a:t>
            </a:r>
            <a:r>
              <a:rPr lang="ja-JP" altLang="en-US" sz="2300" dirty="0" smtClean="0"/>
              <a:t>外付け冷却ファンが必須</a:t>
            </a:r>
            <a:endParaRPr lang="en-US" altLang="ja-JP" sz="2300" dirty="0" smtClean="0"/>
          </a:p>
          <a:p>
            <a:r>
              <a:rPr lang="en-US" altLang="ja-JP" sz="2300" dirty="0" smtClean="0"/>
              <a:t>    - </a:t>
            </a:r>
            <a:r>
              <a:rPr lang="ja-JP" altLang="en-US" sz="2300" dirty="0" smtClean="0"/>
              <a:t>レギュレータ等部品が増える</a:t>
            </a:r>
            <a:endParaRPr lang="en-US" altLang="ja-JP" sz="2300" dirty="0" smtClean="0"/>
          </a:p>
          <a:p>
            <a:r>
              <a:rPr lang="en-US" altLang="ja-JP" sz="2300" dirty="0" smtClean="0"/>
              <a:t>    - HDL </a:t>
            </a:r>
            <a:r>
              <a:rPr lang="ja-JP" altLang="en-US" sz="2300" dirty="0" smtClean="0"/>
              <a:t>コードも増える（</a:t>
            </a:r>
            <a:r>
              <a:rPr lang="en-US" altLang="ja-JP" sz="2300" dirty="0" smtClean="0"/>
              <a:t>1,000 </a:t>
            </a:r>
            <a:r>
              <a:rPr lang="ja-JP" altLang="en-US" sz="2300" dirty="0" smtClean="0"/>
              <a:t>行</a:t>
            </a:r>
            <a:r>
              <a:rPr lang="en-US" altLang="ja-JP" sz="2300" dirty="0" smtClean="0"/>
              <a:t>〜</a:t>
            </a:r>
            <a:r>
              <a:rPr lang="ja-JP" altLang="en-US" sz="2300" dirty="0" smtClean="0"/>
              <a:t>）</a:t>
            </a:r>
            <a:r>
              <a:rPr lang="en-US" altLang="ja-JP" sz="2300" dirty="0" smtClean="0"/>
              <a:t/>
            </a:r>
            <a:br>
              <a:rPr lang="en-US" altLang="ja-JP" sz="2300" dirty="0" smtClean="0"/>
            </a:br>
            <a:r>
              <a:rPr lang="en-US" altLang="ja-JP" sz="2300" dirty="0" smtClean="0"/>
              <a:t>    - </a:t>
            </a:r>
            <a:r>
              <a:rPr lang="ja-JP" altLang="en-US" sz="2300" dirty="0" smtClean="0"/>
              <a:t>バグも増える</a:t>
            </a:r>
            <a:endParaRPr lang="en-US" altLang="ja-JP" sz="2300"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23</a:t>
            </a:fld>
            <a:endParaRPr lang="ja-JP" altLang="en-US"/>
          </a:p>
        </p:txBody>
      </p:sp>
      <p:sp>
        <p:nvSpPr>
          <p:cNvPr id="8" name="テキスト ボックス 7"/>
          <p:cNvSpPr txBox="1"/>
          <p:nvPr/>
        </p:nvSpPr>
        <p:spPr>
          <a:xfrm>
            <a:off x="1360720" y="2165687"/>
            <a:ext cx="5710274" cy="415498"/>
          </a:xfrm>
          <a:prstGeom prst="rect">
            <a:avLst/>
          </a:prstGeom>
          <a:noFill/>
        </p:spPr>
        <p:txBody>
          <a:bodyPr wrap="none" rtlCol="0">
            <a:spAutoFit/>
          </a:bodyPr>
          <a:lstStyle/>
          <a:p>
            <a:r>
              <a:rPr lang="ja-JP" altLang="en-US" dirty="0" smtClean="0"/>
              <a:t>みなさんに問題です。</a:t>
            </a:r>
            <a:r>
              <a:rPr lang="en-US" altLang="ja-JP" dirty="0" smtClean="0"/>
              <a:t>1 </a:t>
            </a:r>
            <a:r>
              <a:rPr lang="ja-JP" altLang="en-US" dirty="0" smtClean="0"/>
              <a:t>秒以内に答えてください。</a:t>
            </a:r>
            <a:endParaRPr kumimoji="1" lang="ja-JP" altLang="en-US" dirty="0"/>
          </a:p>
        </p:txBody>
      </p:sp>
      <p:sp>
        <p:nvSpPr>
          <p:cNvPr id="9" name="テキスト ボックス 8"/>
          <p:cNvSpPr txBox="1"/>
          <p:nvPr/>
        </p:nvSpPr>
        <p:spPr>
          <a:xfrm>
            <a:off x="459377" y="3004708"/>
            <a:ext cx="7149313" cy="1569660"/>
          </a:xfrm>
          <a:prstGeom prst="rect">
            <a:avLst/>
          </a:prstGeom>
          <a:noFill/>
        </p:spPr>
        <p:txBody>
          <a:bodyPr wrap="none" rtlCol="0">
            <a:spAutoFit/>
          </a:bodyPr>
          <a:lstStyle/>
          <a:p>
            <a:r>
              <a:rPr kumimoji="1" lang="en-US" altLang="ja-JP" sz="9600" dirty="0" smtClean="0"/>
              <a:t>12.288 × 7 = ?</a:t>
            </a:r>
            <a:endParaRPr kumimoji="1" lang="ja-JP" altLang="en-US" sz="9600" dirty="0"/>
          </a:p>
        </p:txBody>
      </p:sp>
      <p:grpSp>
        <p:nvGrpSpPr>
          <p:cNvPr id="12" name="図形グループ 11"/>
          <p:cNvGrpSpPr/>
          <p:nvPr/>
        </p:nvGrpSpPr>
        <p:grpSpPr>
          <a:xfrm>
            <a:off x="4297143" y="3004710"/>
            <a:ext cx="6348465" cy="2301754"/>
            <a:chOff x="4297143" y="3004710"/>
            <a:chExt cx="6348465" cy="2301754"/>
          </a:xfrm>
        </p:grpSpPr>
        <p:sp>
          <p:nvSpPr>
            <p:cNvPr id="10" name="テキスト ボックス 9"/>
            <p:cNvSpPr txBox="1"/>
            <p:nvPr/>
          </p:nvSpPr>
          <p:spPr>
            <a:xfrm>
              <a:off x="7030315" y="3004710"/>
              <a:ext cx="3615293" cy="1569660"/>
            </a:xfrm>
            <a:prstGeom prst="rect">
              <a:avLst/>
            </a:prstGeom>
            <a:solidFill>
              <a:schemeClr val="bg1"/>
            </a:solidFill>
          </p:spPr>
          <p:txBody>
            <a:bodyPr wrap="none" rtlCol="0">
              <a:spAutoFit/>
            </a:bodyPr>
            <a:lstStyle/>
            <a:p>
              <a:r>
                <a:rPr kumimoji="1" lang="en-US" altLang="ja-JP" sz="9600" dirty="0" smtClean="0">
                  <a:solidFill>
                    <a:srgbClr val="FF0000"/>
                  </a:solidFill>
                </a:rPr>
                <a:t>86.016</a:t>
              </a:r>
              <a:endParaRPr kumimoji="1" lang="ja-JP" altLang="en-US" sz="9600" dirty="0">
                <a:solidFill>
                  <a:srgbClr val="FF0000"/>
                </a:solidFill>
              </a:endParaRPr>
            </a:p>
          </p:txBody>
        </p:sp>
        <p:sp>
          <p:nvSpPr>
            <p:cNvPr id="11" name="テキスト ボックス 10"/>
            <p:cNvSpPr txBox="1"/>
            <p:nvPr/>
          </p:nvSpPr>
          <p:spPr>
            <a:xfrm>
              <a:off x="4297143" y="4890966"/>
              <a:ext cx="1887806" cy="415498"/>
            </a:xfrm>
            <a:prstGeom prst="rect">
              <a:avLst/>
            </a:prstGeom>
            <a:noFill/>
          </p:spPr>
          <p:txBody>
            <a:bodyPr wrap="none" rtlCol="0">
              <a:spAutoFit/>
            </a:bodyPr>
            <a:lstStyle/>
            <a:p>
              <a:r>
                <a:rPr lang="ja-JP" altLang="en-US" dirty="0" smtClean="0"/>
                <a:t>できましたか？</a:t>
              </a:r>
              <a:endParaRPr kumimoji="1" lang="ja-JP" alt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ユーザビリティの損失</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24</a:t>
            </a:fld>
            <a:endParaRPr lang="ja-JP" altLang="en-US"/>
          </a:p>
        </p:txBody>
      </p:sp>
      <p:sp>
        <p:nvSpPr>
          <p:cNvPr id="6" name="テキスト ボックス 5"/>
          <p:cNvSpPr txBox="1"/>
          <p:nvPr/>
        </p:nvSpPr>
        <p:spPr>
          <a:xfrm>
            <a:off x="924924" y="1639443"/>
            <a:ext cx="9101332" cy="3167243"/>
          </a:xfrm>
          <a:prstGeom prst="rect">
            <a:avLst/>
          </a:prstGeom>
          <a:noFill/>
        </p:spPr>
        <p:txBody>
          <a:bodyPr wrap="none" lIns="104682" tIns="52341" rIns="104682" bIns="52341" rtlCol="0">
            <a:spAutoFit/>
          </a:bodyPr>
          <a:lstStyle/>
          <a:p>
            <a:r>
              <a:rPr lang="ja-JP" altLang="en-US" sz="2800" dirty="0" smtClean="0"/>
              <a:t>クロック周波数が人にやさしくない</a:t>
            </a:r>
            <a:r>
              <a:rPr lang="en-US" altLang="ja-JP" sz="2800" dirty="0" smtClean="0"/>
              <a:t>:</a:t>
            </a:r>
          </a:p>
          <a:p>
            <a:r>
              <a:rPr lang="en-US" altLang="ja-JP" sz="2300" dirty="0" smtClean="0"/>
              <a:t>    - </a:t>
            </a:r>
            <a:r>
              <a:rPr lang="ja-JP" altLang="en-US" sz="2300" dirty="0" smtClean="0"/>
              <a:t>通信用なので、分周しやすい周波数（</a:t>
            </a:r>
            <a:r>
              <a:rPr lang="en-US" altLang="ja-JP" sz="2300" dirty="0" smtClean="0"/>
              <a:t>245.76 MHz</a:t>
            </a:r>
            <a:r>
              <a:rPr lang="ja-JP" altLang="en-US" sz="2300" dirty="0" smtClean="0"/>
              <a:t>）の発振器が搭載</a:t>
            </a:r>
            <a:r>
              <a:rPr lang="en-US" altLang="ja-JP" sz="2300" dirty="0" smtClean="0"/>
              <a:t/>
            </a:r>
            <a:br>
              <a:rPr lang="en-US" altLang="ja-JP" sz="2300" dirty="0" smtClean="0"/>
            </a:br>
            <a:r>
              <a:rPr lang="en-US" altLang="ja-JP" sz="2300" dirty="0" smtClean="0"/>
              <a:t>    → </a:t>
            </a:r>
            <a:r>
              <a:rPr lang="ja-JP" altLang="en-US" sz="2300" dirty="0" smtClean="0"/>
              <a:t>ユーザーが調整する周波数分解能が非直感的になる（</a:t>
            </a:r>
            <a:r>
              <a:rPr lang="en-US" altLang="ja-JP" sz="2300" dirty="0" smtClean="0"/>
              <a:t>12.288 kHz</a:t>
            </a:r>
            <a:r>
              <a:rPr lang="ja-JP" altLang="en-US" sz="2300" dirty="0" smtClean="0"/>
              <a:t>）</a:t>
            </a:r>
            <a:endParaRPr lang="en-US" altLang="ja-JP" sz="2300" dirty="0" smtClean="0"/>
          </a:p>
          <a:p>
            <a:r>
              <a:rPr lang="en-US" altLang="ja-JP" sz="2800" dirty="0" smtClean="0"/>
              <a:t/>
            </a:r>
            <a:br>
              <a:rPr lang="en-US" altLang="ja-JP" sz="2800" dirty="0" smtClean="0"/>
            </a:br>
            <a:r>
              <a:rPr lang="ja-JP" altLang="en-US" sz="2800" dirty="0" smtClean="0"/>
              <a:t>コネクターの規格が不揃い</a:t>
            </a:r>
            <a:r>
              <a:rPr lang="en-US" altLang="ja-JP" sz="2800" dirty="0" smtClean="0"/>
              <a:t>:</a:t>
            </a:r>
            <a:br>
              <a:rPr lang="en-US" altLang="ja-JP" sz="2800" dirty="0" smtClean="0"/>
            </a:br>
            <a:r>
              <a:rPr lang="en-US" altLang="ja-JP" sz="2300" dirty="0" smtClean="0"/>
              <a:t>    - </a:t>
            </a:r>
            <a:r>
              <a:rPr lang="ja-JP" altLang="en-US" sz="2300" dirty="0" smtClean="0"/>
              <a:t>アナログ基板のコネクターだけ、別の工具、別のケーブルが必要</a:t>
            </a:r>
            <a:endParaRPr lang="en-US" altLang="ja-JP" sz="2300" dirty="0" smtClean="0"/>
          </a:p>
          <a:p>
            <a:r>
              <a:rPr lang="en-US" altLang="ja-JP" sz="2300" dirty="0" smtClean="0"/>
              <a:t>    - </a:t>
            </a:r>
            <a:r>
              <a:rPr lang="ja-JP" altLang="en-US" sz="2300" dirty="0" smtClean="0"/>
              <a:t>コネクターの脱着は、デバック時において日常茶飯事</a:t>
            </a:r>
            <a:endParaRPr lang="en-US" altLang="ja-JP" dirty="0" smtClean="0"/>
          </a:p>
          <a:p>
            <a:r>
              <a:rPr lang="en-US" altLang="ja-JP" sz="2300" dirty="0" smtClean="0"/>
              <a:t>    → </a:t>
            </a:r>
            <a:r>
              <a:rPr lang="ja-JP" altLang="en-US" sz="2300" dirty="0" smtClean="0"/>
              <a:t>ユーザーに余計なストレスを与える</a:t>
            </a:r>
            <a:endParaRPr lang="en-US" altLang="ja-JP" sz="2300"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ユーザビリティの損失</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25</a:t>
            </a:fld>
            <a:endParaRPr lang="ja-JP" altLang="en-US"/>
          </a:p>
        </p:txBody>
      </p:sp>
      <p:sp>
        <p:nvSpPr>
          <p:cNvPr id="6" name="テキスト ボックス 5"/>
          <p:cNvSpPr txBox="1"/>
          <p:nvPr/>
        </p:nvSpPr>
        <p:spPr>
          <a:xfrm>
            <a:off x="924924" y="1639443"/>
            <a:ext cx="9101332" cy="3167243"/>
          </a:xfrm>
          <a:prstGeom prst="rect">
            <a:avLst/>
          </a:prstGeom>
          <a:noFill/>
        </p:spPr>
        <p:txBody>
          <a:bodyPr wrap="none" lIns="104682" tIns="52341" rIns="104682" bIns="52341" rtlCol="0">
            <a:spAutoFit/>
          </a:bodyPr>
          <a:lstStyle/>
          <a:p>
            <a:r>
              <a:rPr lang="ja-JP" altLang="en-US" sz="2800" dirty="0" smtClean="0"/>
              <a:t>クロック周波数が人にやさしくない</a:t>
            </a:r>
            <a:r>
              <a:rPr lang="en-US" altLang="ja-JP" sz="2800" dirty="0" smtClean="0"/>
              <a:t>:</a:t>
            </a:r>
          </a:p>
          <a:p>
            <a:r>
              <a:rPr lang="en-US" altLang="ja-JP" sz="2300" dirty="0" smtClean="0"/>
              <a:t>    - </a:t>
            </a:r>
            <a:r>
              <a:rPr lang="ja-JP" altLang="en-US" sz="2300" dirty="0" smtClean="0"/>
              <a:t>通信用なので、分周しやすい周波数（</a:t>
            </a:r>
            <a:r>
              <a:rPr lang="en-US" altLang="ja-JP" sz="2300" dirty="0" smtClean="0"/>
              <a:t>245.76 MHz</a:t>
            </a:r>
            <a:r>
              <a:rPr lang="ja-JP" altLang="en-US" sz="2300" dirty="0" smtClean="0"/>
              <a:t>）の発振器が搭載</a:t>
            </a:r>
            <a:r>
              <a:rPr lang="en-US" altLang="ja-JP" sz="2300" dirty="0" smtClean="0"/>
              <a:t/>
            </a:r>
            <a:br>
              <a:rPr lang="en-US" altLang="ja-JP" sz="2300" dirty="0" smtClean="0"/>
            </a:br>
            <a:r>
              <a:rPr lang="en-US" altLang="ja-JP" sz="2300" dirty="0" smtClean="0"/>
              <a:t>    → </a:t>
            </a:r>
            <a:r>
              <a:rPr lang="ja-JP" altLang="en-US" sz="2300" dirty="0" smtClean="0"/>
              <a:t>ユーザーが調整する周波数分解能が非直感的になる（</a:t>
            </a:r>
            <a:r>
              <a:rPr lang="en-US" altLang="ja-JP" sz="2300" dirty="0" smtClean="0"/>
              <a:t>12.288 kHz</a:t>
            </a:r>
            <a:r>
              <a:rPr lang="ja-JP" altLang="en-US" sz="2300" dirty="0" smtClean="0"/>
              <a:t>）</a:t>
            </a:r>
            <a:endParaRPr lang="en-US" altLang="ja-JP" sz="2300" dirty="0" smtClean="0"/>
          </a:p>
          <a:p>
            <a:r>
              <a:rPr lang="en-US" altLang="ja-JP" sz="2800" dirty="0" smtClean="0"/>
              <a:t/>
            </a:r>
            <a:br>
              <a:rPr lang="en-US" altLang="ja-JP" sz="2800" dirty="0" smtClean="0"/>
            </a:br>
            <a:r>
              <a:rPr lang="ja-JP" altLang="en-US" sz="2800" dirty="0" smtClean="0"/>
              <a:t>コネクターの規格が不揃い</a:t>
            </a:r>
            <a:r>
              <a:rPr lang="en-US" altLang="ja-JP" sz="2800" dirty="0" smtClean="0"/>
              <a:t>:</a:t>
            </a:r>
            <a:br>
              <a:rPr lang="en-US" altLang="ja-JP" sz="2800" dirty="0" smtClean="0"/>
            </a:br>
            <a:r>
              <a:rPr lang="en-US" altLang="ja-JP" sz="2300" dirty="0" smtClean="0"/>
              <a:t>    - </a:t>
            </a:r>
            <a:r>
              <a:rPr lang="ja-JP" altLang="en-US" sz="2300" dirty="0" smtClean="0"/>
              <a:t>アナログ基板のコネクターだけ、別の工具、別のケーブルが必要</a:t>
            </a:r>
            <a:endParaRPr lang="en-US" altLang="ja-JP" sz="2300" dirty="0" smtClean="0"/>
          </a:p>
          <a:p>
            <a:r>
              <a:rPr lang="en-US" altLang="ja-JP" sz="2300" dirty="0" smtClean="0"/>
              <a:t>    - </a:t>
            </a:r>
            <a:r>
              <a:rPr lang="ja-JP" altLang="en-US" sz="2300" dirty="0" smtClean="0"/>
              <a:t>コネクターの脱着は、デバック時において日常茶飯事</a:t>
            </a:r>
            <a:endParaRPr lang="en-US" altLang="ja-JP" dirty="0" smtClean="0"/>
          </a:p>
          <a:p>
            <a:r>
              <a:rPr lang="en-US" altLang="ja-JP" sz="2300" dirty="0" smtClean="0"/>
              <a:t>    → </a:t>
            </a:r>
            <a:r>
              <a:rPr lang="ja-JP" altLang="en-US" sz="2300" dirty="0" smtClean="0"/>
              <a:t>ユーザーに余計なストレスを与える</a:t>
            </a:r>
            <a:endParaRPr lang="en-US" altLang="ja-JP" sz="2300" dirty="0" smtClean="0"/>
          </a:p>
        </p:txBody>
      </p:sp>
      <p:sp>
        <p:nvSpPr>
          <p:cNvPr id="7" name="テキスト ボックス 6"/>
          <p:cNvSpPr txBox="1"/>
          <p:nvPr/>
        </p:nvSpPr>
        <p:spPr>
          <a:xfrm>
            <a:off x="2018038" y="4822888"/>
            <a:ext cx="6653271" cy="2043859"/>
          </a:xfrm>
          <a:prstGeom prst="rect">
            <a:avLst/>
          </a:prstGeom>
          <a:noFill/>
          <a:ln w="25400">
            <a:solidFill>
              <a:srgbClr val="FF0000"/>
            </a:solidFill>
          </a:ln>
        </p:spPr>
        <p:txBody>
          <a:bodyPr wrap="none" lIns="104682" tIns="52341" rIns="104682" bIns="52341" rtlCol="0">
            <a:spAutoFit/>
          </a:bodyPr>
          <a:lstStyle/>
          <a:p>
            <a:pPr algn="ctr"/>
            <a:r>
              <a:rPr lang="en-US" altLang="ja-JP" sz="4100" dirty="0" smtClean="0"/>
              <a:t>ADC/DAC </a:t>
            </a:r>
            <a:r>
              <a:rPr lang="ja-JP" altLang="en-US" sz="4100" dirty="0" smtClean="0"/>
              <a:t>の性能を活かし、</a:t>
            </a:r>
            <a:r>
              <a:rPr lang="en-US" altLang="ja-JP" sz="4100" dirty="0" smtClean="0"/>
              <a:t/>
            </a:r>
            <a:br>
              <a:rPr lang="en-US" altLang="ja-JP" sz="4100" dirty="0" smtClean="0"/>
            </a:br>
            <a:r>
              <a:rPr lang="ja-JP" altLang="en-US" sz="4100" dirty="0" smtClean="0"/>
              <a:t>無駄な機能を排除した</a:t>
            </a:r>
            <a:r>
              <a:rPr lang="en-US" altLang="ja-JP" sz="4100" dirty="0" smtClean="0"/>
              <a:t/>
            </a:r>
            <a:br>
              <a:rPr lang="en-US" altLang="ja-JP" sz="4100" dirty="0" smtClean="0"/>
            </a:br>
            <a:r>
              <a:rPr lang="ja-JP" altLang="en-US" sz="4100" dirty="0" smtClean="0"/>
              <a:t>シンプルなボードが欲しい！</a:t>
            </a:r>
            <a:endParaRPr lang="en-US" altLang="ja-JP" sz="4100"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fontScale="90000"/>
          </a:bodyPr>
          <a:lstStyle/>
          <a:p>
            <a:r>
              <a:rPr lang="ja-JP" altLang="en-US" dirty="0" smtClean="0"/>
              <a:t>新しいアナログ基板の開発</a:t>
            </a:r>
            <a:r>
              <a:rPr lang="en-US" altLang="ja-JP" dirty="0" smtClean="0"/>
              <a:t/>
            </a:r>
            <a:br>
              <a:rPr lang="en-US" altLang="ja-JP" dirty="0" smtClean="0"/>
            </a:br>
            <a:r>
              <a:rPr lang="en-US" altLang="ja-JP" dirty="0" smtClean="0"/>
              <a:t>RHEA</a:t>
            </a:r>
            <a:r>
              <a:rPr lang="ja-JP" altLang="en-US" sz="4000" dirty="0" smtClean="0"/>
              <a:t>（</a:t>
            </a:r>
            <a:r>
              <a:rPr lang="en-US" altLang="ja-JP" sz="4000" b="1" u="sng" dirty="0" smtClean="0">
                <a:solidFill>
                  <a:srgbClr val="000000"/>
                </a:solidFill>
              </a:rPr>
              <a:t>R</a:t>
            </a:r>
            <a:r>
              <a:rPr lang="en-US" altLang="ja-JP" sz="4000" dirty="0" smtClean="0"/>
              <a:t>hea is a </a:t>
            </a:r>
            <a:r>
              <a:rPr lang="en-US" altLang="ja-JP" sz="4000" b="1" u="sng" dirty="0" smtClean="0">
                <a:solidFill>
                  <a:srgbClr val="000000"/>
                </a:solidFill>
              </a:rPr>
              <a:t>H</a:t>
            </a:r>
            <a:r>
              <a:rPr lang="en-US" altLang="ja-JP" sz="4000" dirty="0" smtClean="0"/>
              <a:t>igh </a:t>
            </a:r>
            <a:r>
              <a:rPr lang="en-US" altLang="ja-JP" sz="4000" dirty="0" err="1" smtClean="0"/>
              <a:t>sp</a:t>
            </a:r>
            <a:r>
              <a:rPr lang="en-US" altLang="ja-JP" sz="4000" b="1" u="sng" dirty="0" err="1" smtClean="0">
                <a:solidFill>
                  <a:srgbClr val="000000"/>
                </a:solidFill>
              </a:rPr>
              <a:t>E</a:t>
            </a:r>
            <a:r>
              <a:rPr lang="en-US" altLang="ja-JP" sz="4000" dirty="0" err="1" smtClean="0"/>
              <a:t>ed</a:t>
            </a:r>
            <a:r>
              <a:rPr lang="en-US" altLang="ja-JP" sz="4000" dirty="0" smtClean="0"/>
              <a:t> </a:t>
            </a:r>
            <a:r>
              <a:rPr lang="en-US" altLang="ja-JP" sz="4000" b="1" u="sng" dirty="0" smtClean="0">
                <a:solidFill>
                  <a:srgbClr val="000000"/>
                </a:solidFill>
              </a:rPr>
              <a:t>A</a:t>
            </a:r>
            <a:r>
              <a:rPr lang="en-US" altLang="ja-JP" sz="4000" dirty="0" smtClean="0"/>
              <a:t>nalog board</a:t>
            </a:r>
            <a:r>
              <a:rPr lang="ja-JP" altLang="en-US" sz="4000" dirty="0" smtClean="0"/>
              <a:t>）</a:t>
            </a:r>
            <a:endParaRPr lang="ja-JP" altLang="en-US" sz="4000" dirty="0"/>
          </a:p>
        </p:txBody>
      </p:sp>
      <p:sp>
        <p:nvSpPr>
          <p:cNvPr id="2" name="日付プレースホルダ 1"/>
          <p:cNvSpPr>
            <a:spLocks noGrp="1"/>
          </p:cNvSpPr>
          <p:nvPr>
            <p:ph type="dt" sz="half" idx="10"/>
          </p:nvPr>
        </p:nvSpPr>
        <p:spPr/>
        <p:txBody>
          <a:bodyPr/>
          <a:lstStyle/>
          <a:p>
            <a:r>
              <a:rPr lang="en-US" altLang="ja-JP" smtClean="0"/>
              <a:t>2015-02-11</a:t>
            </a:r>
            <a:endParaRPr lang="ja-JP" altLang="en-US"/>
          </a:p>
        </p:txBody>
      </p:sp>
      <p:sp>
        <p:nvSpPr>
          <p:cNvPr id="3" name="フッター プレースホルダ 2"/>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4" name="スライド番号プレースホルダ 3"/>
          <p:cNvSpPr>
            <a:spLocks noGrp="1"/>
          </p:cNvSpPr>
          <p:nvPr>
            <p:ph type="sldNum" sz="quarter" idx="12"/>
          </p:nvPr>
        </p:nvSpPr>
        <p:spPr/>
        <p:txBody>
          <a:bodyPr/>
          <a:lstStyle/>
          <a:p>
            <a:fld id="{7892D14E-91D0-A44D-A4A0-D5DBF8F24DD2}" type="slidenum">
              <a:rPr lang="ja-JP" altLang="en-US" smtClean="0"/>
              <a:pPr/>
              <a:t>26</a:t>
            </a:fld>
            <a:endParaRPr lang="ja-JP" altLang="en-US"/>
          </a:p>
        </p:txBody>
      </p:sp>
      <p:pic>
        <p:nvPicPr>
          <p:cNvPr id="7" name="図 6" descr="trade-off.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321394" y="1958412"/>
            <a:ext cx="5832818" cy="4765979"/>
          </a:xfrm>
          <a:prstGeom prst="rect">
            <a:avLst/>
          </a:prstGeom>
        </p:spPr>
      </p:pic>
      <p:grpSp>
        <p:nvGrpSpPr>
          <p:cNvPr id="13" name="図形グループ 12"/>
          <p:cNvGrpSpPr/>
          <p:nvPr/>
        </p:nvGrpSpPr>
        <p:grpSpPr>
          <a:xfrm>
            <a:off x="991226" y="1778833"/>
            <a:ext cx="2798447" cy="3097981"/>
            <a:chOff x="457200" y="1461062"/>
            <a:chExt cx="2394036" cy="2809251"/>
          </a:xfrm>
        </p:grpSpPr>
        <p:pic>
          <p:nvPicPr>
            <p:cNvPr id="8" name="図 7" descr="Common_rhea (1).jpg"/>
            <p:cNvPicPr>
              <a:picLocks noChangeAspect="1"/>
            </p:cNvPicPr>
            <p:nvPr/>
          </p:nvPicPr>
          <p:blipFill>
            <a:blip r:embed="rId4"/>
            <a:stretch>
              <a:fillRect/>
            </a:stretch>
          </p:blipFill>
          <p:spPr>
            <a:xfrm>
              <a:off x="457200" y="1461062"/>
              <a:ext cx="2394036" cy="2139429"/>
            </a:xfrm>
            <a:prstGeom prst="rect">
              <a:avLst/>
            </a:prstGeom>
          </p:spPr>
        </p:pic>
        <p:sp>
          <p:nvSpPr>
            <p:cNvPr id="9" name="テキスト ボックス 8"/>
            <p:cNvSpPr txBox="1"/>
            <p:nvPr/>
          </p:nvSpPr>
          <p:spPr>
            <a:xfrm>
              <a:off x="457200" y="3600492"/>
              <a:ext cx="2118439" cy="669821"/>
            </a:xfrm>
            <a:prstGeom prst="rect">
              <a:avLst/>
            </a:prstGeom>
            <a:noFill/>
          </p:spPr>
          <p:txBody>
            <a:bodyPr wrap="none" rtlCol="0">
              <a:spAutoFit/>
            </a:bodyPr>
            <a:lstStyle/>
            <a:p>
              <a:r>
                <a:rPr lang="ja-JP" altLang="en-US" sz="1400" dirty="0" smtClean="0"/>
                <a:t>南米に住む陸鳥（</a:t>
              </a:r>
              <a:r>
                <a:rPr lang="en-US" altLang="ja-JP" sz="1400" dirty="0" smtClean="0"/>
                <a:t>ground bird</a:t>
              </a:r>
              <a:r>
                <a:rPr lang="ja-JP" altLang="en-US" sz="1400" dirty="0" smtClean="0"/>
                <a:t>）</a:t>
              </a:r>
              <a:endParaRPr lang="en-US" altLang="ja-JP" sz="1400" dirty="0" smtClean="0"/>
            </a:p>
            <a:p>
              <a:r>
                <a:rPr lang="ja-JP" altLang="en-US" sz="1400" dirty="0" smtClean="0"/>
                <a:t>時速</a:t>
              </a:r>
              <a:r>
                <a:rPr lang="en-US" altLang="ja-JP" sz="1400" dirty="0" smtClean="0"/>
                <a:t> 60 km/h </a:t>
              </a:r>
              <a:r>
                <a:rPr lang="ja-JP" altLang="en-US" sz="1400" dirty="0" smtClean="0"/>
                <a:t>の俊足</a:t>
              </a:r>
              <a:endParaRPr lang="en-US" altLang="ja-JP" sz="1400" dirty="0" smtClean="0"/>
            </a:p>
            <a:p>
              <a:r>
                <a:rPr lang="ja-JP" altLang="en-US" sz="1400" dirty="0" smtClean="0"/>
                <a:t>（</a:t>
              </a:r>
              <a:r>
                <a:rPr lang="en-US" altLang="ja-JP" sz="1400" dirty="0" smtClean="0"/>
                <a:t>Wikipedia </a:t>
              </a:r>
              <a:r>
                <a:rPr lang="ja-JP" altLang="en-US" sz="1400" dirty="0" smtClean="0"/>
                <a:t>より）</a:t>
              </a:r>
              <a:endParaRPr lang="en-US" altLang="ja-JP" sz="1400" dirty="0" smtClean="0"/>
            </a:p>
          </p:txBody>
        </p:sp>
      </p:grpSp>
      <p:cxnSp>
        <p:nvCxnSpPr>
          <p:cNvPr id="11" name="直線矢印コネクタ 10"/>
          <p:cNvCxnSpPr/>
          <p:nvPr/>
        </p:nvCxnSpPr>
        <p:spPr>
          <a:xfrm rot="16200000" flipH="1">
            <a:off x="8054715" y="3298305"/>
            <a:ext cx="690413" cy="558302"/>
          </a:xfrm>
          <a:prstGeom prst="straightConnector1">
            <a:avLst/>
          </a:prstGeom>
          <a:ln w="508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264729" y="5101327"/>
            <a:ext cx="4513593" cy="1890808"/>
          </a:xfrm>
          <a:prstGeom prst="rect">
            <a:avLst/>
          </a:prstGeom>
          <a:noFill/>
          <a:ln w="25400">
            <a:solidFill>
              <a:srgbClr val="FF0000"/>
            </a:solidFill>
          </a:ln>
        </p:spPr>
        <p:txBody>
          <a:bodyPr wrap="square" lIns="104682" tIns="52341" rIns="104682" bIns="52341" rtlCol="0">
            <a:spAutoFit/>
          </a:bodyPr>
          <a:lstStyle/>
          <a:p>
            <a:r>
              <a:rPr lang="ja-JP" altLang="en-US" sz="2000" dirty="0" smtClean="0"/>
              <a:t>コンセプト</a:t>
            </a:r>
            <a:r>
              <a:rPr lang="en-US" altLang="ja-JP" sz="2000" dirty="0" smtClean="0"/>
              <a:t>:</a:t>
            </a:r>
          </a:p>
          <a:p>
            <a:r>
              <a:rPr lang="en-US" altLang="ja-JP" sz="3200" dirty="0" smtClean="0"/>
              <a:t>    - </a:t>
            </a:r>
            <a:r>
              <a:rPr lang="ja-JP" altLang="en-US" sz="2800" dirty="0" smtClean="0"/>
              <a:t>より広く！</a:t>
            </a:r>
            <a:r>
              <a:rPr lang="ja-JP" altLang="en-US" dirty="0" smtClean="0"/>
              <a:t>（広帯域）</a:t>
            </a:r>
            <a:endParaRPr lang="en-US" altLang="ja-JP" dirty="0" smtClean="0"/>
          </a:p>
          <a:p>
            <a:r>
              <a:rPr lang="en-US" altLang="ja-JP" sz="3200" dirty="0" smtClean="0"/>
              <a:t>    - </a:t>
            </a:r>
            <a:r>
              <a:rPr lang="ja-JP" altLang="en-US" sz="2800" dirty="0" smtClean="0"/>
              <a:t>より軽やかに！</a:t>
            </a:r>
            <a:r>
              <a:rPr kumimoji="1" lang="ja-JP" altLang="en-US" dirty="0" smtClean="0"/>
              <a:t>（省電力）</a:t>
            </a:r>
            <a:endParaRPr kumimoji="1" lang="en-US" altLang="ja-JP" dirty="0" smtClean="0"/>
          </a:p>
          <a:p>
            <a:r>
              <a:rPr lang="en-US" altLang="ja-JP" sz="3200" dirty="0" smtClean="0"/>
              <a:t>    - </a:t>
            </a:r>
            <a:r>
              <a:rPr lang="ja-JP" altLang="en-US" sz="2800" dirty="0" smtClean="0"/>
              <a:t>よりやさしく！</a:t>
            </a:r>
            <a:r>
              <a:rPr lang="ja-JP" altLang="en-US" dirty="0" smtClean="0"/>
              <a:t>（</a:t>
            </a:r>
            <a:r>
              <a:rPr lang="en-US" altLang="ja-JP" dirty="0" smtClean="0"/>
              <a:t>User-friendly</a:t>
            </a:r>
            <a:r>
              <a:rPr lang="ja-JP" altLang="en-US" dirty="0" smtClean="0"/>
              <a:t>）</a:t>
            </a:r>
            <a:endParaRPr lang="en-US" altLang="ja-JP"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t>LPF</a:t>
            </a:r>
            <a:endParaRPr lang="ja-JP" altLang="en-US" dirty="0"/>
          </a:p>
        </p:txBody>
      </p:sp>
      <p:sp>
        <p:nvSpPr>
          <p:cNvPr id="4" name="日付プレースホルダ 3"/>
          <p:cNvSpPr>
            <a:spLocks noGrp="1"/>
          </p:cNvSpPr>
          <p:nvPr>
            <p:ph type="dt" sz="half" idx="10"/>
          </p:nvPr>
        </p:nvSpPr>
        <p:spPr/>
        <p:txBody>
          <a:bodyPr/>
          <a:lstStyle/>
          <a:p>
            <a:r>
              <a:rPr lang="en-US" altLang="ja-JP" smtClean="0"/>
              <a:t>2015-02-11</a:t>
            </a:r>
            <a:endParaRPr lang="ja-JP" altLang="en-US"/>
          </a:p>
        </p:txBody>
      </p:sp>
      <p:sp>
        <p:nvSpPr>
          <p:cNvPr id="5" name="フッター プレースホルダ 4"/>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6" name="スライド番号プレースホルダ 5"/>
          <p:cNvSpPr>
            <a:spLocks noGrp="1"/>
          </p:cNvSpPr>
          <p:nvPr>
            <p:ph type="sldNum" sz="quarter" idx="12"/>
          </p:nvPr>
        </p:nvSpPr>
        <p:spPr/>
        <p:txBody>
          <a:bodyPr/>
          <a:lstStyle/>
          <a:p>
            <a:fld id="{7892D14E-91D0-A44D-A4A0-D5DBF8F24DD2}" type="slidenum">
              <a:rPr lang="ja-JP" altLang="en-US" smtClean="0"/>
              <a:pPr/>
              <a:t>27</a:t>
            </a:fld>
            <a:endParaRPr lang="ja-JP" altLang="en-US"/>
          </a:p>
        </p:txBody>
      </p:sp>
      <p:pic>
        <p:nvPicPr>
          <p:cNvPr id="7" name="図 6" descr="スクリーンショット 2014-09-15 15.43.49.png"/>
          <p:cNvPicPr>
            <a:picLocks noChangeAspect="1"/>
          </p:cNvPicPr>
          <p:nvPr/>
        </p:nvPicPr>
        <p:blipFill>
          <a:blip r:embed="rId2"/>
          <a:stretch>
            <a:fillRect/>
          </a:stretch>
        </p:blipFill>
        <p:spPr>
          <a:xfrm>
            <a:off x="1733420" y="2146396"/>
            <a:ext cx="7870892" cy="3549754"/>
          </a:xfrm>
          <a:prstGeom prst="rect">
            <a:avLst/>
          </a:prstGeom>
        </p:spPr>
      </p:pic>
      <p:sp>
        <p:nvSpPr>
          <p:cNvPr id="8" name="正方形/長方形 7"/>
          <p:cNvSpPr/>
          <p:nvPr/>
        </p:nvSpPr>
        <p:spPr>
          <a:xfrm>
            <a:off x="3373196" y="4691866"/>
            <a:ext cx="3929715" cy="1146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pic>
        <p:nvPicPr>
          <p:cNvPr id="9" name="図 8" descr="スクリーンショット 2014-09-16 18.21.39.png"/>
          <p:cNvPicPr>
            <a:picLocks noChangeAspect="1"/>
          </p:cNvPicPr>
          <p:nvPr/>
        </p:nvPicPr>
        <p:blipFill>
          <a:blip r:embed="rId3"/>
          <a:stretch>
            <a:fillRect/>
          </a:stretch>
        </p:blipFill>
        <p:spPr>
          <a:xfrm>
            <a:off x="3866812" y="5239256"/>
            <a:ext cx="3066875" cy="1770395"/>
          </a:xfrm>
          <a:prstGeom prst="rect">
            <a:avLst/>
          </a:prstGeom>
        </p:spPr>
      </p:pic>
      <p:sp>
        <p:nvSpPr>
          <p:cNvPr id="10" name="下矢印 9"/>
          <p:cNvSpPr/>
          <p:nvPr/>
        </p:nvSpPr>
        <p:spPr>
          <a:xfrm>
            <a:off x="4542555" y="4632857"/>
            <a:ext cx="1258110" cy="599789"/>
          </a:xfrm>
          <a:prstGeom prst="downArrow">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cxnSp>
        <p:nvCxnSpPr>
          <p:cNvPr id="11" name="直線コネクタ 10"/>
          <p:cNvCxnSpPr/>
          <p:nvPr/>
        </p:nvCxnSpPr>
        <p:spPr>
          <a:xfrm>
            <a:off x="3337147" y="2526026"/>
            <a:ext cx="3761623" cy="1985189"/>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3312272" y="2514514"/>
            <a:ext cx="3761623" cy="1985189"/>
          </a:xfrm>
          <a:prstGeom prst="line">
            <a:avLst/>
          </a:prstGeom>
          <a:ln w="38100">
            <a:solidFill>
              <a:srgbClr val="FF0000"/>
            </a:solidFill>
          </a:ln>
          <a:effectLst/>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cxnSp>
      <p:grpSp>
        <p:nvGrpSpPr>
          <p:cNvPr id="20" name="図形グループ 19"/>
          <p:cNvGrpSpPr/>
          <p:nvPr/>
        </p:nvGrpSpPr>
        <p:grpSpPr>
          <a:xfrm>
            <a:off x="403818" y="2897159"/>
            <a:ext cx="1309128" cy="1186916"/>
            <a:chOff x="345459" y="2594568"/>
            <a:chExt cx="1119945" cy="1076297"/>
          </a:xfrm>
        </p:grpSpPr>
        <p:sp>
          <p:nvSpPr>
            <p:cNvPr id="13" name="下矢印 12"/>
            <p:cNvSpPr>
              <a:spLocks/>
            </p:cNvSpPr>
            <p:nvPr/>
          </p:nvSpPr>
          <p:spPr>
            <a:xfrm rot="5400000">
              <a:off x="348902" y="2591125"/>
              <a:ext cx="1076297" cy="1083183"/>
            </a:xfrm>
            <a:prstGeom prst="downArrow">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541426" y="2803900"/>
              <a:ext cx="923978" cy="614002"/>
            </a:xfrm>
            <a:prstGeom prst="rect">
              <a:avLst/>
            </a:prstGeom>
            <a:noFill/>
          </p:spPr>
          <p:txBody>
            <a:bodyPr wrap="none" rtlCol="0" anchor="ctr">
              <a:spAutoFit/>
            </a:bodyPr>
            <a:lstStyle/>
            <a:p>
              <a:pPr algn="ctr"/>
              <a:r>
                <a:rPr lang="ja-JP" altLang="en-US" sz="1900" dirty="0" smtClean="0"/>
                <a:t>アナログ</a:t>
              </a:r>
              <a:endParaRPr lang="en-US" altLang="ja-JP" sz="1900" dirty="0" smtClean="0"/>
            </a:p>
            <a:p>
              <a:pPr algn="ctr"/>
              <a:r>
                <a:rPr lang="ja-JP" altLang="en-US" sz="1900" dirty="0" smtClean="0"/>
                <a:t>出力</a:t>
              </a:r>
              <a:endParaRPr lang="ja-JP" altLang="en-US" sz="1900" dirty="0"/>
            </a:p>
          </p:txBody>
        </p:sp>
      </p:grpSp>
      <p:sp>
        <p:nvSpPr>
          <p:cNvPr id="17" name="テキスト ボックス 16"/>
          <p:cNvSpPr txBox="1"/>
          <p:nvPr/>
        </p:nvSpPr>
        <p:spPr>
          <a:xfrm>
            <a:off x="7051432" y="5679574"/>
            <a:ext cx="717549" cy="458809"/>
          </a:xfrm>
          <a:prstGeom prst="rect">
            <a:avLst/>
          </a:prstGeom>
          <a:noFill/>
          <a:ln w="25400">
            <a:solidFill>
              <a:schemeClr val="tx1"/>
            </a:solidFill>
          </a:ln>
        </p:spPr>
        <p:txBody>
          <a:bodyPr wrap="none" lIns="104682" tIns="52341" rIns="104682" bIns="52341" rtlCol="0" anchor="ctr">
            <a:spAutoFit/>
          </a:bodyPr>
          <a:lstStyle/>
          <a:p>
            <a:pPr algn="ctr"/>
            <a:r>
              <a:rPr lang="en-US" altLang="ja-JP" sz="2300" dirty="0" smtClean="0"/>
              <a:t>DAC</a:t>
            </a:r>
          </a:p>
        </p:txBody>
      </p:sp>
      <p:sp>
        <p:nvSpPr>
          <p:cNvPr id="18" name="テキスト ボックス 17"/>
          <p:cNvSpPr txBox="1"/>
          <p:nvPr/>
        </p:nvSpPr>
        <p:spPr>
          <a:xfrm>
            <a:off x="9477424" y="3247031"/>
            <a:ext cx="717549" cy="458809"/>
          </a:xfrm>
          <a:prstGeom prst="rect">
            <a:avLst/>
          </a:prstGeom>
          <a:noFill/>
          <a:ln w="25400">
            <a:solidFill>
              <a:schemeClr val="tx1"/>
            </a:solidFill>
          </a:ln>
        </p:spPr>
        <p:txBody>
          <a:bodyPr wrap="none" lIns="104682" tIns="52341" rIns="104682" bIns="52341" rtlCol="0" anchor="ctr">
            <a:spAutoFit/>
          </a:bodyPr>
          <a:lstStyle/>
          <a:p>
            <a:pPr algn="ctr"/>
            <a:r>
              <a:rPr lang="en-US" altLang="ja-JP" sz="2300" dirty="0" smtClean="0"/>
              <a:t>DAC</a:t>
            </a:r>
          </a:p>
        </p:txBody>
      </p:sp>
      <p:grpSp>
        <p:nvGrpSpPr>
          <p:cNvPr id="21" name="図形グループ 20"/>
          <p:cNvGrpSpPr/>
          <p:nvPr/>
        </p:nvGrpSpPr>
        <p:grpSpPr>
          <a:xfrm>
            <a:off x="2523669" y="5328930"/>
            <a:ext cx="1309128" cy="1186916"/>
            <a:chOff x="345459" y="2594568"/>
            <a:chExt cx="1119945" cy="1076297"/>
          </a:xfrm>
        </p:grpSpPr>
        <p:sp>
          <p:nvSpPr>
            <p:cNvPr id="22" name="下矢印 21"/>
            <p:cNvSpPr>
              <a:spLocks/>
            </p:cNvSpPr>
            <p:nvPr/>
          </p:nvSpPr>
          <p:spPr>
            <a:xfrm rot="5400000">
              <a:off x="348902" y="2591125"/>
              <a:ext cx="1076297" cy="1083183"/>
            </a:xfrm>
            <a:prstGeom prst="downArrow">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541426" y="2803900"/>
              <a:ext cx="923978" cy="614002"/>
            </a:xfrm>
            <a:prstGeom prst="rect">
              <a:avLst/>
            </a:prstGeom>
            <a:noFill/>
          </p:spPr>
          <p:txBody>
            <a:bodyPr wrap="none" rtlCol="0" anchor="ctr">
              <a:spAutoFit/>
            </a:bodyPr>
            <a:lstStyle/>
            <a:p>
              <a:pPr algn="ctr"/>
              <a:r>
                <a:rPr lang="ja-JP" altLang="en-US" sz="1900" dirty="0" smtClean="0"/>
                <a:t>アナログ</a:t>
              </a:r>
              <a:endParaRPr lang="en-US" altLang="ja-JP" sz="1900" dirty="0" smtClean="0"/>
            </a:p>
            <a:p>
              <a:pPr algn="ctr"/>
              <a:r>
                <a:rPr lang="ja-JP" altLang="en-US" sz="1900" dirty="0" smtClean="0"/>
                <a:t>出力</a:t>
              </a:r>
              <a:endParaRPr lang="ja-JP" altLang="en-US" sz="1900" dirty="0"/>
            </a:p>
          </p:txBody>
        </p:sp>
      </p:grpSp>
      <p:sp>
        <p:nvSpPr>
          <p:cNvPr id="24" name="テキスト ボックス 23"/>
          <p:cNvSpPr txBox="1"/>
          <p:nvPr/>
        </p:nvSpPr>
        <p:spPr>
          <a:xfrm>
            <a:off x="977033" y="1628092"/>
            <a:ext cx="9098097" cy="535753"/>
          </a:xfrm>
          <a:prstGeom prst="rect">
            <a:avLst/>
          </a:prstGeom>
          <a:noFill/>
        </p:spPr>
        <p:txBody>
          <a:bodyPr wrap="none" lIns="104682" tIns="52341" rIns="104682" bIns="52341" rtlCol="0">
            <a:spAutoFit/>
          </a:bodyPr>
          <a:lstStyle/>
          <a:p>
            <a:r>
              <a:rPr lang="en-US" altLang="ja-JP" sz="2800" dirty="0" smtClean="0"/>
              <a:t>DAC </a:t>
            </a:r>
            <a:r>
              <a:rPr lang="ja-JP" altLang="en-US" sz="2800" dirty="0" smtClean="0"/>
              <a:t>出力部分のキャパシタとインダクタからなる</a:t>
            </a:r>
            <a:r>
              <a:rPr lang="en-US" altLang="ja-JP" sz="2800" dirty="0" smtClean="0"/>
              <a:t> LPF </a:t>
            </a:r>
            <a:r>
              <a:rPr lang="ja-JP" altLang="en-US" sz="2800" dirty="0" smtClean="0"/>
              <a:t>を排除</a:t>
            </a:r>
            <a:endParaRPr lang="ja-JP" altLang="en-US" sz="2800" dirty="0"/>
          </a:p>
        </p:txBody>
      </p:sp>
      <p:sp>
        <p:nvSpPr>
          <p:cNvPr id="25" name="テキスト ボックス 24"/>
          <p:cNvSpPr txBox="1"/>
          <p:nvPr/>
        </p:nvSpPr>
        <p:spPr>
          <a:xfrm>
            <a:off x="842895" y="478789"/>
            <a:ext cx="1237330" cy="413481"/>
          </a:xfrm>
          <a:prstGeom prst="rect">
            <a:avLst/>
          </a:prstGeom>
          <a:noFill/>
          <a:ln w="25400">
            <a:solidFill>
              <a:srgbClr val="FF0000"/>
            </a:solidFill>
          </a:ln>
        </p:spPr>
        <p:txBody>
          <a:bodyPr wrap="none" lIns="104682" tIns="52341" rIns="104682" bIns="52341" rtlCol="0" anchor="ctr">
            <a:spAutoFit/>
          </a:bodyPr>
          <a:lstStyle/>
          <a:p>
            <a:pPr algn="ctr"/>
            <a:r>
              <a:rPr lang="ja-JP" altLang="en-US" sz="2000" dirty="0" smtClean="0"/>
              <a:t>広帯域化</a:t>
            </a:r>
            <a:endParaRPr lang="ja-JP" altLang="en-US" sz="20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クロック生成器周辺</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28</a:t>
            </a:fld>
            <a:endParaRPr lang="ja-JP" altLang="en-US"/>
          </a:p>
        </p:txBody>
      </p:sp>
      <p:pic>
        <p:nvPicPr>
          <p:cNvPr id="6" name="図 5" descr="ss 2014-12-31 21.38.29.png"/>
          <p:cNvPicPr>
            <a:picLocks noChangeAspect="1"/>
          </p:cNvPicPr>
          <p:nvPr/>
        </p:nvPicPr>
        <p:blipFill>
          <a:blip r:embed="rId2"/>
          <a:stretch>
            <a:fillRect/>
          </a:stretch>
        </p:blipFill>
        <p:spPr>
          <a:xfrm>
            <a:off x="2651980" y="2204689"/>
            <a:ext cx="5107973" cy="2834347"/>
          </a:xfrm>
          <a:prstGeom prst="rect">
            <a:avLst/>
          </a:prstGeom>
        </p:spPr>
      </p:pic>
      <p:sp>
        <p:nvSpPr>
          <p:cNvPr id="7" name="テキスト ボックス 6"/>
          <p:cNvSpPr txBox="1"/>
          <p:nvPr/>
        </p:nvSpPr>
        <p:spPr>
          <a:xfrm>
            <a:off x="752636" y="1628092"/>
            <a:ext cx="9174891" cy="535753"/>
          </a:xfrm>
          <a:prstGeom prst="rect">
            <a:avLst/>
          </a:prstGeom>
          <a:noFill/>
        </p:spPr>
        <p:txBody>
          <a:bodyPr wrap="none" lIns="104682" tIns="52341" rIns="104682" bIns="52341" rtlCol="0">
            <a:spAutoFit/>
          </a:bodyPr>
          <a:lstStyle/>
          <a:p>
            <a:r>
              <a:rPr lang="en-US" altLang="ja-JP" sz="2800" dirty="0" smtClean="0"/>
              <a:t>PLL → Clock </a:t>
            </a:r>
            <a:r>
              <a:rPr lang="en-US" altLang="ja-JP" sz="2800" dirty="0" err="1" smtClean="0"/>
              <a:t>fanout</a:t>
            </a:r>
            <a:r>
              <a:rPr lang="en-US" altLang="ja-JP" sz="2800" dirty="0" smtClean="0"/>
              <a:t> buffer</a:t>
            </a:r>
            <a:r>
              <a:rPr lang="ja-JP" altLang="en-US" sz="2800" dirty="0" smtClean="0"/>
              <a:t>、</a:t>
            </a:r>
            <a:r>
              <a:rPr lang="en-US" altLang="ja-JP" sz="2800" dirty="0" smtClean="0"/>
              <a:t> </a:t>
            </a:r>
            <a:r>
              <a:rPr lang="ja-JP" altLang="en-US" sz="2800" dirty="0" smtClean="0"/>
              <a:t>周波数</a:t>
            </a:r>
            <a:r>
              <a:rPr lang="en-US" altLang="ja-JP" sz="2800" dirty="0" smtClean="0"/>
              <a:t>: 245.76 MHz → 200 MHz</a:t>
            </a:r>
            <a:endParaRPr lang="ja-JP" altLang="en-US" sz="2800" dirty="0"/>
          </a:p>
        </p:txBody>
      </p:sp>
      <p:pic>
        <p:nvPicPr>
          <p:cNvPr id="8" name="図 7" descr="ss 2014-12-31 21.01.44.png"/>
          <p:cNvPicPr>
            <a:picLocks noChangeAspect="1"/>
          </p:cNvPicPr>
          <p:nvPr/>
        </p:nvPicPr>
        <p:blipFill>
          <a:blip r:embed="rId3"/>
          <a:stretch>
            <a:fillRect/>
          </a:stretch>
        </p:blipFill>
        <p:spPr>
          <a:xfrm>
            <a:off x="3261016" y="5600310"/>
            <a:ext cx="3901325" cy="1468806"/>
          </a:xfrm>
          <a:prstGeom prst="rect">
            <a:avLst/>
          </a:prstGeom>
        </p:spPr>
      </p:pic>
      <p:sp>
        <p:nvSpPr>
          <p:cNvPr id="9" name="下矢印 8"/>
          <p:cNvSpPr/>
          <p:nvPr/>
        </p:nvSpPr>
        <p:spPr>
          <a:xfrm>
            <a:off x="4656755" y="5123707"/>
            <a:ext cx="1089785" cy="520386"/>
          </a:xfrm>
          <a:prstGeom prst="downArrow">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11" name="テキスト ボックス 10"/>
          <p:cNvSpPr txBox="1"/>
          <p:nvPr/>
        </p:nvSpPr>
        <p:spPr>
          <a:xfrm>
            <a:off x="7753200" y="6409554"/>
            <a:ext cx="1604427" cy="428032"/>
          </a:xfrm>
          <a:prstGeom prst="rect">
            <a:avLst/>
          </a:prstGeom>
          <a:noFill/>
        </p:spPr>
        <p:txBody>
          <a:bodyPr wrap="none" lIns="104682" tIns="52341" rIns="104682" bIns="52341" rtlCol="0">
            <a:spAutoFit/>
          </a:bodyPr>
          <a:lstStyle/>
          <a:p>
            <a:r>
              <a:rPr kumimoji="1" lang="en-US" altLang="ja-JP" dirty="0" smtClean="0"/>
              <a:t>DAC </a:t>
            </a:r>
            <a:r>
              <a:rPr kumimoji="1" lang="ja-JP" altLang="en-US" dirty="0" smtClean="0"/>
              <a:t>クロック</a:t>
            </a:r>
            <a:endParaRPr kumimoji="1" lang="ja-JP" altLang="en-US" dirty="0"/>
          </a:p>
        </p:txBody>
      </p:sp>
      <p:sp>
        <p:nvSpPr>
          <p:cNvPr id="13" name="テキスト ボックス 12"/>
          <p:cNvSpPr txBox="1"/>
          <p:nvPr/>
        </p:nvSpPr>
        <p:spPr>
          <a:xfrm>
            <a:off x="7759953" y="6132326"/>
            <a:ext cx="1610386" cy="428032"/>
          </a:xfrm>
          <a:prstGeom prst="rect">
            <a:avLst/>
          </a:prstGeom>
          <a:noFill/>
        </p:spPr>
        <p:txBody>
          <a:bodyPr wrap="none" lIns="104682" tIns="52341" rIns="104682" bIns="52341" rtlCol="0">
            <a:spAutoFit/>
          </a:bodyPr>
          <a:lstStyle/>
          <a:p>
            <a:r>
              <a:rPr lang="en-US" altLang="ja-JP" dirty="0" smtClean="0"/>
              <a:t>ADC</a:t>
            </a:r>
            <a:r>
              <a:rPr kumimoji="1" lang="en-US" altLang="ja-JP" dirty="0" smtClean="0"/>
              <a:t> </a:t>
            </a:r>
            <a:r>
              <a:rPr kumimoji="1" lang="ja-JP" altLang="en-US" dirty="0" smtClean="0"/>
              <a:t>クロック</a:t>
            </a:r>
            <a:endParaRPr kumimoji="1" lang="ja-JP" altLang="en-US" dirty="0"/>
          </a:p>
        </p:txBody>
      </p:sp>
      <p:sp>
        <p:nvSpPr>
          <p:cNvPr id="15" name="テキスト ボックス 14"/>
          <p:cNvSpPr txBox="1"/>
          <p:nvPr/>
        </p:nvSpPr>
        <p:spPr>
          <a:xfrm>
            <a:off x="7759959" y="5650451"/>
            <a:ext cx="1734711" cy="428032"/>
          </a:xfrm>
          <a:prstGeom prst="rect">
            <a:avLst/>
          </a:prstGeom>
          <a:noFill/>
        </p:spPr>
        <p:txBody>
          <a:bodyPr wrap="none" lIns="104682" tIns="52341" rIns="104682" bIns="52341" rtlCol="0">
            <a:spAutoFit/>
          </a:bodyPr>
          <a:lstStyle/>
          <a:p>
            <a:r>
              <a:rPr lang="en-US" altLang="ja-JP" dirty="0" smtClean="0"/>
              <a:t>FPGA</a:t>
            </a:r>
            <a:r>
              <a:rPr kumimoji="1" lang="en-US" altLang="ja-JP" dirty="0" smtClean="0"/>
              <a:t> </a:t>
            </a:r>
            <a:r>
              <a:rPr kumimoji="1" lang="ja-JP" altLang="en-US" dirty="0" smtClean="0"/>
              <a:t>クロック</a:t>
            </a:r>
            <a:endParaRPr kumimoji="1" lang="ja-JP" altLang="en-US" dirty="0"/>
          </a:p>
        </p:txBody>
      </p:sp>
      <p:cxnSp>
        <p:nvCxnSpPr>
          <p:cNvPr id="17" name="直線矢印コネクタ 16"/>
          <p:cNvCxnSpPr/>
          <p:nvPr/>
        </p:nvCxnSpPr>
        <p:spPr>
          <a:xfrm>
            <a:off x="7238471" y="5861276"/>
            <a:ext cx="497854" cy="175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直線矢印コネクタ 17"/>
          <p:cNvCxnSpPr/>
          <p:nvPr/>
        </p:nvCxnSpPr>
        <p:spPr>
          <a:xfrm>
            <a:off x="7238471" y="6563438"/>
            <a:ext cx="497854" cy="175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直線矢印コネクタ 18"/>
          <p:cNvCxnSpPr/>
          <p:nvPr/>
        </p:nvCxnSpPr>
        <p:spPr>
          <a:xfrm>
            <a:off x="7238471" y="6419776"/>
            <a:ext cx="497854" cy="175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p:nvPr/>
        </p:nvCxnSpPr>
        <p:spPr>
          <a:xfrm>
            <a:off x="7813744" y="2849161"/>
            <a:ext cx="497854" cy="175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p:nvPr/>
        </p:nvCxnSpPr>
        <p:spPr>
          <a:xfrm>
            <a:off x="7035455" y="3112528"/>
            <a:ext cx="497854" cy="175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直線矢印コネクタ 21"/>
          <p:cNvCxnSpPr/>
          <p:nvPr/>
        </p:nvCxnSpPr>
        <p:spPr>
          <a:xfrm>
            <a:off x="7813744" y="3495614"/>
            <a:ext cx="497854" cy="175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テキスト ボックス 22"/>
          <p:cNvSpPr txBox="1"/>
          <p:nvPr/>
        </p:nvSpPr>
        <p:spPr>
          <a:xfrm>
            <a:off x="7524908" y="2910633"/>
            <a:ext cx="1734711" cy="428032"/>
          </a:xfrm>
          <a:prstGeom prst="rect">
            <a:avLst/>
          </a:prstGeom>
          <a:noFill/>
        </p:spPr>
        <p:txBody>
          <a:bodyPr wrap="none" lIns="104682" tIns="52341" rIns="104682" bIns="52341" rtlCol="0">
            <a:spAutoFit/>
          </a:bodyPr>
          <a:lstStyle/>
          <a:p>
            <a:r>
              <a:rPr lang="en-US" altLang="ja-JP" dirty="0" smtClean="0"/>
              <a:t>FPGA</a:t>
            </a:r>
            <a:r>
              <a:rPr kumimoji="1" lang="en-US" altLang="ja-JP" dirty="0" smtClean="0"/>
              <a:t> </a:t>
            </a:r>
            <a:r>
              <a:rPr kumimoji="1" lang="ja-JP" altLang="en-US" dirty="0" smtClean="0"/>
              <a:t>クロック</a:t>
            </a:r>
            <a:endParaRPr kumimoji="1" lang="ja-JP" altLang="en-US" dirty="0"/>
          </a:p>
        </p:txBody>
      </p:sp>
      <p:sp>
        <p:nvSpPr>
          <p:cNvPr id="24" name="テキスト ボックス 23"/>
          <p:cNvSpPr txBox="1"/>
          <p:nvPr/>
        </p:nvSpPr>
        <p:spPr>
          <a:xfrm>
            <a:off x="8319121" y="2645514"/>
            <a:ext cx="1610386" cy="428032"/>
          </a:xfrm>
          <a:prstGeom prst="rect">
            <a:avLst/>
          </a:prstGeom>
          <a:noFill/>
        </p:spPr>
        <p:txBody>
          <a:bodyPr wrap="none" lIns="104682" tIns="52341" rIns="104682" bIns="52341" rtlCol="0">
            <a:spAutoFit/>
          </a:bodyPr>
          <a:lstStyle/>
          <a:p>
            <a:r>
              <a:rPr lang="en-US" altLang="ja-JP" dirty="0" smtClean="0"/>
              <a:t>ADC</a:t>
            </a:r>
            <a:r>
              <a:rPr kumimoji="1" lang="en-US" altLang="ja-JP" dirty="0" smtClean="0"/>
              <a:t> </a:t>
            </a:r>
            <a:r>
              <a:rPr kumimoji="1" lang="ja-JP" altLang="en-US" dirty="0" smtClean="0"/>
              <a:t>クロック</a:t>
            </a:r>
            <a:endParaRPr kumimoji="1" lang="ja-JP" altLang="en-US" dirty="0"/>
          </a:p>
        </p:txBody>
      </p:sp>
      <p:sp>
        <p:nvSpPr>
          <p:cNvPr id="25" name="テキスト ボックス 24"/>
          <p:cNvSpPr txBox="1"/>
          <p:nvPr/>
        </p:nvSpPr>
        <p:spPr>
          <a:xfrm>
            <a:off x="8311607" y="3293718"/>
            <a:ext cx="1604427" cy="428032"/>
          </a:xfrm>
          <a:prstGeom prst="rect">
            <a:avLst/>
          </a:prstGeom>
          <a:noFill/>
        </p:spPr>
        <p:txBody>
          <a:bodyPr wrap="none" lIns="104682" tIns="52341" rIns="104682" bIns="52341" rtlCol="0">
            <a:spAutoFit/>
          </a:bodyPr>
          <a:lstStyle/>
          <a:p>
            <a:r>
              <a:rPr kumimoji="1" lang="en-US" altLang="ja-JP" dirty="0" smtClean="0"/>
              <a:t>DAC </a:t>
            </a:r>
            <a:r>
              <a:rPr kumimoji="1" lang="ja-JP" altLang="en-US" dirty="0" smtClean="0"/>
              <a:t>クロック</a:t>
            </a:r>
            <a:endParaRPr kumimoji="1" lang="ja-JP" altLang="en-US" dirty="0"/>
          </a:p>
        </p:txBody>
      </p:sp>
      <p:sp>
        <p:nvSpPr>
          <p:cNvPr id="26" name="円/楕円 25"/>
          <p:cNvSpPr>
            <a:spLocks noChangeAspect="1"/>
          </p:cNvSpPr>
          <p:nvPr/>
        </p:nvSpPr>
        <p:spPr>
          <a:xfrm>
            <a:off x="4364677" y="4693919"/>
            <a:ext cx="220113" cy="205853"/>
          </a:xfrm>
          <a:prstGeom prst="ellipse">
            <a:avLst/>
          </a:prstGeom>
          <a:noFill/>
          <a:ln w="25400">
            <a:solidFill>
              <a:srgbClr val="0000FF"/>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27" name="円/楕円 26"/>
          <p:cNvSpPr>
            <a:spLocks noChangeAspect="1"/>
          </p:cNvSpPr>
          <p:nvPr/>
        </p:nvSpPr>
        <p:spPr>
          <a:xfrm>
            <a:off x="6654554" y="3791775"/>
            <a:ext cx="220113" cy="205853"/>
          </a:xfrm>
          <a:prstGeom prst="ellipse">
            <a:avLst/>
          </a:prstGeom>
          <a:noFill/>
          <a:ln w="25400">
            <a:solidFill>
              <a:srgbClr val="0000FF"/>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28" name="円/楕円 27"/>
          <p:cNvSpPr>
            <a:spLocks noChangeAspect="1"/>
          </p:cNvSpPr>
          <p:nvPr/>
        </p:nvSpPr>
        <p:spPr>
          <a:xfrm>
            <a:off x="4364677" y="4159327"/>
            <a:ext cx="220113" cy="205853"/>
          </a:xfrm>
          <a:prstGeom prst="ellipse">
            <a:avLst/>
          </a:prstGeom>
          <a:noFill/>
          <a:ln w="25400">
            <a:solidFill>
              <a:srgbClr val="0000FF"/>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29" name="円/楕円 28"/>
          <p:cNvSpPr>
            <a:spLocks noChangeAspect="1"/>
          </p:cNvSpPr>
          <p:nvPr/>
        </p:nvSpPr>
        <p:spPr>
          <a:xfrm>
            <a:off x="4364677" y="4432610"/>
            <a:ext cx="220113" cy="205853"/>
          </a:xfrm>
          <a:prstGeom prst="ellipse">
            <a:avLst/>
          </a:prstGeom>
          <a:noFill/>
          <a:ln w="25400">
            <a:solidFill>
              <a:srgbClr val="0000FF"/>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30" name="円/楕円 29"/>
          <p:cNvSpPr>
            <a:spLocks noChangeAspect="1"/>
          </p:cNvSpPr>
          <p:nvPr/>
        </p:nvSpPr>
        <p:spPr>
          <a:xfrm>
            <a:off x="4829994" y="2867711"/>
            <a:ext cx="220113" cy="205853"/>
          </a:xfrm>
          <a:prstGeom prst="ellipse">
            <a:avLst/>
          </a:prstGeom>
          <a:noFill/>
          <a:ln w="25400">
            <a:solidFill>
              <a:srgbClr val="0000FF"/>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31" name="円/楕円 30"/>
          <p:cNvSpPr>
            <a:spLocks noChangeAspect="1"/>
          </p:cNvSpPr>
          <p:nvPr/>
        </p:nvSpPr>
        <p:spPr>
          <a:xfrm>
            <a:off x="2605323" y="3277796"/>
            <a:ext cx="220113" cy="205853"/>
          </a:xfrm>
          <a:prstGeom prst="ellipse">
            <a:avLst/>
          </a:prstGeom>
          <a:noFill/>
          <a:ln w="25400">
            <a:solidFill>
              <a:srgbClr val="0000FF"/>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32" name="テキスト ボックス 31"/>
          <p:cNvSpPr txBox="1"/>
          <p:nvPr/>
        </p:nvSpPr>
        <p:spPr>
          <a:xfrm>
            <a:off x="1183617" y="4109563"/>
            <a:ext cx="2521481" cy="812752"/>
          </a:xfrm>
          <a:prstGeom prst="rect">
            <a:avLst/>
          </a:prstGeom>
          <a:noFill/>
          <a:ln w="25400">
            <a:solidFill>
              <a:srgbClr val="0000FF"/>
            </a:solidFill>
          </a:ln>
        </p:spPr>
        <p:txBody>
          <a:bodyPr wrap="none" lIns="104682" tIns="52341" rIns="104682" bIns="52341" rtlCol="0" anchor="ctr">
            <a:spAutoFit/>
          </a:bodyPr>
          <a:lstStyle/>
          <a:p>
            <a:pPr algn="ctr"/>
            <a:r>
              <a:rPr lang="en-US" altLang="ja-JP" sz="2300" b="1" dirty="0" smtClean="0">
                <a:solidFill>
                  <a:srgbClr val="0000FF"/>
                </a:solidFill>
              </a:rPr>
              <a:t>◯</a:t>
            </a:r>
            <a:r>
              <a:rPr lang="en-US" altLang="ja-JP" sz="2300" dirty="0" smtClean="0"/>
              <a:t> : </a:t>
            </a:r>
            <a:r>
              <a:rPr lang="ja-JP" altLang="en-US" sz="2300" dirty="0" smtClean="0"/>
              <a:t>定電圧（</a:t>
            </a:r>
            <a:r>
              <a:rPr lang="en-US" altLang="ja-JP" sz="2300" dirty="0" smtClean="0"/>
              <a:t>3.3 V</a:t>
            </a:r>
            <a:r>
              <a:rPr lang="ja-JP" altLang="en-US" sz="2300" dirty="0" smtClean="0"/>
              <a:t>）</a:t>
            </a:r>
            <a:endParaRPr lang="en-US" altLang="ja-JP" sz="2300" dirty="0" smtClean="0"/>
          </a:p>
          <a:p>
            <a:pPr algn="ctr"/>
            <a:r>
              <a:rPr lang="ja-JP" altLang="en-US" sz="2300" dirty="0" smtClean="0"/>
              <a:t>供給線</a:t>
            </a:r>
            <a:endParaRPr lang="ja-JP" altLang="en-US" sz="2300" dirty="0"/>
          </a:p>
        </p:txBody>
      </p:sp>
      <p:sp>
        <p:nvSpPr>
          <p:cNvPr id="33" name="円/楕円 32"/>
          <p:cNvSpPr>
            <a:spLocks noChangeAspect="1"/>
          </p:cNvSpPr>
          <p:nvPr/>
        </p:nvSpPr>
        <p:spPr>
          <a:xfrm>
            <a:off x="3756490" y="5589052"/>
            <a:ext cx="220113" cy="205853"/>
          </a:xfrm>
          <a:prstGeom prst="ellipse">
            <a:avLst/>
          </a:prstGeom>
          <a:noFill/>
          <a:ln w="25400">
            <a:solidFill>
              <a:srgbClr val="0000FF"/>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34" name="円/楕円 33"/>
          <p:cNvSpPr>
            <a:spLocks noChangeAspect="1"/>
          </p:cNvSpPr>
          <p:nvPr/>
        </p:nvSpPr>
        <p:spPr>
          <a:xfrm>
            <a:off x="3262135" y="6247959"/>
            <a:ext cx="220113" cy="205853"/>
          </a:xfrm>
          <a:prstGeom prst="ellipse">
            <a:avLst/>
          </a:prstGeom>
          <a:noFill/>
          <a:ln w="25400">
            <a:solidFill>
              <a:srgbClr val="0000FF"/>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35" name="テキスト ボックス 34"/>
          <p:cNvSpPr txBox="1"/>
          <p:nvPr/>
        </p:nvSpPr>
        <p:spPr>
          <a:xfrm>
            <a:off x="7078427" y="4193767"/>
            <a:ext cx="3284286" cy="1166695"/>
          </a:xfrm>
          <a:prstGeom prst="rect">
            <a:avLst/>
          </a:prstGeom>
          <a:noFill/>
          <a:ln w="25400">
            <a:solidFill>
              <a:srgbClr val="0000FF"/>
            </a:solidFill>
          </a:ln>
        </p:spPr>
        <p:txBody>
          <a:bodyPr wrap="none" lIns="104682" tIns="52341" rIns="104682" bIns="52341" rtlCol="0" anchor="ctr">
            <a:spAutoFit/>
          </a:bodyPr>
          <a:lstStyle/>
          <a:p>
            <a:r>
              <a:rPr lang="ja-JP" altLang="en-US" sz="2300" dirty="0" smtClean="0"/>
              <a:t>配線数</a:t>
            </a:r>
            <a:r>
              <a:rPr lang="en-US" altLang="ja-JP" sz="2300" dirty="0" smtClean="0"/>
              <a:t>:        </a:t>
            </a:r>
            <a:r>
              <a:rPr kumimoji="1" lang="en-US" altLang="ja-JP" dirty="0" smtClean="0">
                <a:latin typeface="Courier"/>
                <a:cs typeface="Courier"/>
              </a:rPr>
              <a:t>70→20</a:t>
            </a:r>
          </a:p>
          <a:p>
            <a:r>
              <a:rPr lang="ja-JP" altLang="en-US" sz="2300" dirty="0" smtClean="0"/>
              <a:t>定電圧源</a:t>
            </a:r>
            <a:r>
              <a:rPr lang="en-US" altLang="ja-JP" sz="2300" dirty="0" smtClean="0"/>
              <a:t>:      </a:t>
            </a:r>
            <a:r>
              <a:rPr lang="en-US" altLang="ja-JP" dirty="0" smtClean="0">
                <a:latin typeface="Courier"/>
                <a:cs typeface="Courier"/>
              </a:rPr>
              <a:t>6→2</a:t>
            </a:r>
          </a:p>
          <a:p>
            <a:r>
              <a:rPr lang="ja-JP" altLang="en-US" sz="2300" dirty="0" smtClean="0"/>
              <a:t>消費電力</a:t>
            </a:r>
            <a:r>
              <a:rPr lang="en-US" altLang="ja-JP" sz="2300" dirty="0" smtClean="0"/>
              <a:t>: </a:t>
            </a:r>
            <a:r>
              <a:rPr lang="en-US" altLang="ja-JP" dirty="0" smtClean="0">
                <a:latin typeface="Courier"/>
                <a:cs typeface="Courier"/>
              </a:rPr>
              <a:t>3.4→0.62 W</a:t>
            </a:r>
            <a:endParaRPr kumimoji="1" lang="ja-JP" altLang="en-US" dirty="0">
              <a:latin typeface="Courier"/>
              <a:cs typeface="Courier"/>
            </a:endParaRPr>
          </a:p>
        </p:txBody>
      </p:sp>
      <p:sp>
        <p:nvSpPr>
          <p:cNvPr id="37" name="テキスト ボックス 36"/>
          <p:cNvSpPr txBox="1"/>
          <p:nvPr/>
        </p:nvSpPr>
        <p:spPr>
          <a:xfrm>
            <a:off x="798661" y="324901"/>
            <a:ext cx="1237330" cy="721257"/>
          </a:xfrm>
          <a:prstGeom prst="rect">
            <a:avLst/>
          </a:prstGeom>
          <a:noFill/>
          <a:ln w="25400">
            <a:solidFill>
              <a:srgbClr val="FF0000"/>
            </a:solidFill>
          </a:ln>
        </p:spPr>
        <p:txBody>
          <a:bodyPr wrap="none" lIns="104682" tIns="52341" rIns="104682" bIns="52341" rtlCol="0" anchor="ctr">
            <a:spAutoFit/>
          </a:bodyPr>
          <a:lstStyle/>
          <a:p>
            <a:pPr algn="ctr"/>
            <a:r>
              <a:rPr lang="ja-JP" altLang="en-US" sz="2000" dirty="0" smtClean="0"/>
              <a:t>省電力化</a:t>
            </a:r>
            <a:endParaRPr lang="en-US" altLang="ja-JP" sz="2000" dirty="0" smtClean="0"/>
          </a:p>
          <a:p>
            <a:pPr algn="ctr"/>
            <a:r>
              <a:rPr lang="en-US" altLang="ja-JP" sz="2000" dirty="0" smtClean="0"/>
              <a:t>&amp; </a:t>
            </a:r>
            <a:r>
              <a:rPr lang="ja-JP" altLang="en-US" sz="2000" dirty="0" smtClean="0"/>
              <a:t>利便化</a:t>
            </a:r>
            <a:endParaRPr lang="ja-JP" altLang="en-US" sz="20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電源回路</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29</a:t>
            </a:fld>
            <a:endParaRPr lang="ja-JP" altLang="en-US"/>
          </a:p>
        </p:txBody>
      </p:sp>
      <p:pic>
        <p:nvPicPr>
          <p:cNvPr id="6" name="図 5" descr="ss 2014-12-31 22.01.02.png"/>
          <p:cNvPicPr>
            <a:picLocks noChangeAspect="1"/>
          </p:cNvPicPr>
          <p:nvPr/>
        </p:nvPicPr>
        <p:blipFill>
          <a:blip r:embed="rId2"/>
          <a:stretch>
            <a:fillRect/>
          </a:stretch>
        </p:blipFill>
        <p:spPr>
          <a:xfrm>
            <a:off x="2791544" y="2177716"/>
            <a:ext cx="5052942" cy="1957731"/>
          </a:xfrm>
          <a:prstGeom prst="rect">
            <a:avLst/>
          </a:prstGeom>
        </p:spPr>
      </p:pic>
      <p:sp>
        <p:nvSpPr>
          <p:cNvPr id="7" name="テキスト ボックス 6"/>
          <p:cNvSpPr txBox="1"/>
          <p:nvPr/>
        </p:nvSpPr>
        <p:spPr>
          <a:xfrm>
            <a:off x="1091233" y="1628092"/>
            <a:ext cx="5273124" cy="535753"/>
          </a:xfrm>
          <a:prstGeom prst="rect">
            <a:avLst/>
          </a:prstGeom>
          <a:noFill/>
        </p:spPr>
        <p:txBody>
          <a:bodyPr wrap="none" lIns="104682" tIns="52341" rIns="104682" bIns="52341" rtlCol="0">
            <a:spAutoFit/>
          </a:bodyPr>
          <a:lstStyle/>
          <a:p>
            <a:r>
              <a:rPr lang="ja-JP" altLang="en-US" sz="2800" dirty="0" smtClean="0"/>
              <a:t>電源回路を簡素化</a:t>
            </a:r>
            <a:r>
              <a:rPr lang="en-US" altLang="ja-JP" sz="2800" dirty="0" smtClean="0"/>
              <a:t> &amp; IC </a:t>
            </a:r>
            <a:r>
              <a:rPr lang="ja-JP" altLang="en-US" sz="2800" dirty="0" smtClean="0"/>
              <a:t>の再選定</a:t>
            </a:r>
            <a:endParaRPr lang="ja-JP" altLang="en-US" sz="2800" dirty="0"/>
          </a:p>
        </p:txBody>
      </p:sp>
      <p:pic>
        <p:nvPicPr>
          <p:cNvPr id="8" name="図 7" descr="ss 2014-12-31 21.59.48.png"/>
          <p:cNvPicPr>
            <a:picLocks noChangeAspect="1"/>
          </p:cNvPicPr>
          <p:nvPr/>
        </p:nvPicPr>
        <p:blipFill>
          <a:blip r:embed="rId3"/>
          <a:stretch>
            <a:fillRect/>
          </a:stretch>
        </p:blipFill>
        <p:spPr>
          <a:xfrm>
            <a:off x="2461627" y="4688754"/>
            <a:ext cx="5712863" cy="2370225"/>
          </a:xfrm>
          <a:prstGeom prst="rect">
            <a:avLst/>
          </a:prstGeom>
        </p:spPr>
      </p:pic>
      <p:sp>
        <p:nvSpPr>
          <p:cNvPr id="15" name="角丸四角形 14"/>
          <p:cNvSpPr/>
          <p:nvPr/>
        </p:nvSpPr>
        <p:spPr>
          <a:xfrm>
            <a:off x="2804202" y="4944182"/>
            <a:ext cx="1394811" cy="776423"/>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18" name="角丸四角形 17"/>
          <p:cNvSpPr/>
          <p:nvPr/>
        </p:nvSpPr>
        <p:spPr>
          <a:xfrm>
            <a:off x="2800057" y="2214687"/>
            <a:ext cx="1394811" cy="776423"/>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19" name="下矢印 18"/>
          <p:cNvSpPr/>
          <p:nvPr/>
        </p:nvSpPr>
        <p:spPr>
          <a:xfrm>
            <a:off x="4656755" y="4201883"/>
            <a:ext cx="1089785" cy="520386"/>
          </a:xfrm>
          <a:prstGeom prst="downArrow">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20" name="テキスト ボックス 19"/>
          <p:cNvSpPr txBox="1"/>
          <p:nvPr/>
        </p:nvSpPr>
        <p:spPr>
          <a:xfrm>
            <a:off x="1818275" y="3088707"/>
            <a:ext cx="3402564" cy="458809"/>
          </a:xfrm>
          <a:prstGeom prst="rect">
            <a:avLst/>
          </a:prstGeom>
          <a:solidFill>
            <a:schemeClr val="bg1"/>
          </a:solidFill>
          <a:ln w="25400">
            <a:solidFill>
              <a:srgbClr val="FF0000"/>
            </a:solidFill>
          </a:ln>
        </p:spPr>
        <p:txBody>
          <a:bodyPr wrap="none" lIns="104682" tIns="52341" rIns="104682" bIns="52341" rtlCol="0">
            <a:spAutoFit/>
          </a:bodyPr>
          <a:lstStyle/>
          <a:p>
            <a:pPr algn="ctr"/>
            <a:r>
              <a:rPr lang="ja-JP" altLang="en-US" sz="2300" dirty="0" smtClean="0"/>
              <a:t>信頼性のある部品に変更</a:t>
            </a:r>
            <a:endParaRPr lang="ja-JP" altLang="en-US" sz="2300" dirty="0"/>
          </a:p>
        </p:txBody>
      </p:sp>
      <p:sp>
        <p:nvSpPr>
          <p:cNvPr id="21" name="下矢印 20"/>
          <p:cNvSpPr/>
          <p:nvPr/>
        </p:nvSpPr>
        <p:spPr>
          <a:xfrm>
            <a:off x="3233044" y="3651328"/>
            <a:ext cx="533426" cy="1167340"/>
          </a:xfrm>
          <a:prstGeom prst="downArrow">
            <a:avLst/>
          </a:prstGeom>
          <a:solidFill>
            <a:schemeClr val="bg1"/>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22" name="正方形/長方形 21"/>
          <p:cNvSpPr/>
          <p:nvPr/>
        </p:nvSpPr>
        <p:spPr>
          <a:xfrm>
            <a:off x="4593312" y="4776385"/>
            <a:ext cx="4617453" cy="338497"/>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23" name="テキスト ボックス 22"/>
          <p:cNvSpPr txBox="1"/>
          <p:nvPr/>
        </p:nvSpPr>
        <p:spPr>
          <a:xfrm>
            <a:off x="6794067" y="4173395"/>
            <a:ext cx="3380321" cy="1397528"/>
          </a:xfrm>
          <a:prstGeom prst="rect">
            <a:avLst/>
          </a:prstGeom>
          <a:noFill/>
          <a:ln w="25400">
            <a:solidFill>
              <a:srgbClr val="0000FF"/>
            </a:solidFill>
          </a:ln>
        </p:spPr>
        <p:txBody>
          <a:bodyPr wrap="none" lIns="104682" tIns="52341" rIns="104682" bIns="52341" rtlCol="0" anchor="ctr">
            <a:spAutoFit/>
          </a:bodyPr>
          <a:lstStyle/>
          <a:p>
            <a:pPr algn="ctr"/>
            <a:r>
              <a:rPr lang="ja-JP" altLang="en-US" sz="2800" dirty="0" smtClean="0"/>
              <a:t>電力供給の安定化</a:t>
            </a:r>
            <a:endParaRPr lang="en-US" altLang="ja-JP" sz="2800" dirty="0" smtClean="0"/>
          </a:p>
          <a:p>
            <a:pPr algn="ctr"/>
            <a:r>
              <a:rPr lang="en-US" altLang="ja-JP" sz="2800" dirty="0" smtClean="0"/>
              <a:t>↓</a:t>
            </a:r>
          </a:p>
          <a:p>
            <a:pPr algn="ctr"/>
            <a:r>
              <a:rPr lang="ja-JP" altLang="en-US" sz="2800" dirty="0" smtClean="0"/>
              <a:t>読み出し系の安定化</a:t>
            </a:r>
            <a:endParaRPr lang="ja-JP" altLang="en-US" sz="2800" dirty="0"/>
          </a:p>
        </p:txBody>
      </p:sp>
      <p:sp>
        <p:nvSpPr>
          <p:cNvPr id="24" name="テキスト ボックス 23"/>
          <p:cNvSpPr txBox="1"/>
          <p:nvPr/>
        </p:nvSpPr>
        <p:spPr>
          <a:xfrm>
            <a:off x="926907" y="478789"/>
            <a:ext cx="980850" cy="413481"/>
          </a:xfrm>
          <a:prstGeom prst="rect">
            <a:avLst/>
          </a:prstGeom>
          <a:noFill/>
          <a:ln w="25400">
            <a:solidFill>
              <a:srgbClr val="FF0000"/>
            </a:solidFill>
          </a:ln>
        </p:spPr>
        <p:txBody>
          <a:bodyPr wrap="none" lIns="104682" tIns="52341" rIns="104682" bIns="52341" rtlCol="0" anchor="ctr">
            <a:spAutoFit/>
          </a:bodyPr>
          <a:lstStyle/>
          <a:p>
            <a:pPr algn="ctr"/>
            <a:r>
              <a:rPr lang="ja-JP" altLang="en-US" sz="2000" dirty="0" smtClean="0"/>
              <a:t>安定化</a:t>
            </a:r>
            <a:endParaRPr lang="ja-JP" altLang="en-US"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7" name="図 6" descr="1-2IJHJp1xAjswfGm8HyIxDA.jpeg"/>
          <p:cNvPicPr>
            <a:picLocks noChangeAspect="1"/>
          </p:cNvPicPr>
          <p:nvPr/>
        </p:nvPicPr>
        <p:blipFill>
          <a:blip r:embed="rId3"/>
          <a:srcRect b="5315"/>
          <a:stretch>
            <a:fillRect/>
          </a:stretch>
        </p:blipFill>
        <p:spPr>
          <a:xfrm>
            <a:off x="2026309" y="663396"/>
            <a:ext cx="7553580" cy="6747367"/>
          </a:xfrm>
          <a:prstGeom prst="rect">
            <a:avLst/>
          </a:prstGeom>
        </p:spPr>
      </p:pic>
      <p:sp>
        <p:nvSpPr>
          <p:cNvPr id="2" name="タイトル 1"/>
          <p:cNvSpPr>
            <a:spLocks noGrp="1"/>
          </p:cNvSpPr>
          <p:nvPr>
            <p:ph type="title"/>
          </p:nvPr>
        </p:nvSpPr>
        <p:spPr/>
        <p:txBody>
          <a:bodyPr/>
          <a:lstStyle/>
          <a:p>
            <a:r>
              <a:rPr lang="ja-JP" altLang="en-US" dirty="0" smtClean="0">
                <a:solidFill>
                  <a:schemeClr val="bg1"/>
                </a:solidFill>
              </a:rPr>
              <a:t>初期宇宙の探索</a:t>
            </a:r>
            <a:endParaRPr lang="ja-JP" altLang="en-US" dirty="0">
              <a:solidFill>
                <a:schemeClr val="bg1"/>
              </a:solidFill>
            </a:endParaRPr>
          </a:p>
        </p:txBody>
      </p:sp>
      <p:sp>
        <p:nvSpPr>
          <p:cNvPr id="4" name="日付プレースホルダ 3"/>
          <p:cNvSpPr>
            <a:spLocks noGrp="1"/>
          </p:cNvSpPr>
          <p:nvPr>
            <p:ph type="dt" sz="half" idx="10"/>
          </p:nvPr>
        </p:nvSpPr>
        <p:spPr/>
        <p:txBody>
          <a:bodyPr/>
          <a:lstStyle/>
          <a:p>
            <a:r>
              <a:rPr lang="en-US" altLang="ja-JP" smtClean="0"/>
              <a:t>2015-02-11</a:t>
            </a:r>
            <a:endParaRPr lang="ja-JP" altLang="en-US"/>
          </a:p>
        </p:txBody>
      </p:sp>
      <p:sp>
        <p:nvSpPr>
          <p:cNvPr id="6" name="フッター プレースホルダ 5"/>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3</a:t>
            </a:fld>
            <a:endParaRPr lang="ja-JP" altLang="en-US"/>
          </a:p>
        </p:txBody>
      </p:sp>
      <p:sp>
        <p:nvSpPr>
          <p:cNvPr id="13" name="テキスト ボックス 12"/>
          <p:cNvSpPr txBox="1"/>
          <p:nvPr/>
        </p:nvSpPr>
        <p:spPr>
          <a:xfrm>
            <a:off x="95774" y="1436696"/>
            <a:ext cx="6044210" cy="4553076"/>
          </a:xfrm>
          <a:prstGeom prst="rect">
            <a:avLst/>
          </a:prstGeom>
          <a:noFill/>
        </p:spPr>
        <p:txBody>
          <a:bodyPr wrap="none" lIns="104682" tIns="52341" rIns="104682" bIns="52341" rtlCol="0">
            <a:spAutoFit/>
          </a:bodyPr>
          <a:lstStyle/>
          <a:p>
            <a:r>
              <a:rPr lang="en-US" altLang="ja-JP" sz="2300" dirty="0" smtClean="0">
                <a:solidFill>
                  <a:srgbClr val="FFFFFF"/>
                </a:solidFill>
              </a:rPr>
              <a:t>CMB </a:t>
            </a:r>
            <a:r>
              <a:rPr lang="ja-JP" altLang="en-US" sz="2300" dirty="0" smtClean="0">
                <a:solidFill>
                  <a:srgbClr val="FFFFFF"/>
                </a:solidFill>
              </a:rPr>
              <a:t>の観測により、ビッグバン宇宙模型が確立</a:t>
            </a:r>
            <a:endParaRPr lang="en-US" altLang="ja-JP" sz="2300" dirty="0" smtClean="0">
              <a:solidFill>
                <a:srgbClr val="FFFFFF"/>
              </a:solidFill>
            </a:endParaRPr>
          </a:p>
          <a:p>
            <a:r>
              <a:rPr lang="ja-JP" altLang="en-US" sz="2300" dirty="0" smtClean="0">
                <a:solidFill>
                  <a:srgbClr val="FFFFFF"/>
                </a:solidFill>
              </a:rPr>
              <a:t>しかし、不自然な点も</a:t>
            </a:r>
            <a:r>
              <a:rPr lang="en-US" altLang="ja-JP" sz="2300" dirty="0" smtClean="0">
                <a:solidFill>
                  <a:srgbClr val="FFFFFF"/>
                </a:solidFill>
              </a:rPr>
              <a:t>:</a:t>
            </a:r>
          </a:p>
          <a:p>
            <a:r>
              <a:rPr lang="en-US" altLang="ja-JP" sz="2000" dirty="0" smtClean="0">
                <a:solidFill>
                  <a:srgbClr val="FFFFFF"/>
                </a:solidFill>
              </a:rPr>
              <a:t>    - </a:t>
            </a:r>
            <a:r>
              <a:rPr lang="ja-JP" altLang="en-US" sz="2000" dirty="0" smtClean="0">
                <a:solidFill>
                  <a:srgbClr val="FFFFFF"/>
                </a:solidFill>
              </a:rPr>
              <a:t>ホライズン問題</a:t>
            </a:r>
            <a:endParaRPr lang="en-US" altLang="ja-JP" sz="2000" dirty="0" smtClean="0">
              <a:solidFill>
                <a:srgbClr val="FFFFFF"/>
              </a:solidFill>
            </a:endParaRPr>
          </a:p>
          <a:p>
            <a:r>
              <a:rPr lang="en-US" altLang="ja-JP" sz="2000" dirty="0" smtClean="0">
                <a:solidFill>
                  <a:srgbClr val="FFFFFF"/>
                </a:solidFill>
              </a:rPr>
              <a:t>    - </a:t>
            </a:r>
            <a:r>
              <a:rPr lang="ja-JP" altLang="en-US" sz="2000" dirty="0" smtClean="0">
                <a:solidFill>
                  <a:srgbClr val="FFFFFF"/>
                </a:solidFill>
              </a:rPr>
              <a:t>平坦性問題</a:t>
            </a:r>
            <a:endParaRPr lang="en-US" altLang="ja-JP" sz="2000" dirty="0" smtClean="0">
              <a:solidFill>
                <a:srgbClr val="FFFFFF"/>
              </a:solidFill>
            </a:endParaRPr>
          </a:p>
          <a:p>
            <a:r>
              <a:rPr lang="en-US" altLang="ja-JP" sz="2000" dirty="0" smtClean="0">
                <a:solidFill>
                  <a:srgbClr val="FFFFFF"/>
                </a:solidFill>
              </a:rPr>
              <a:t>    - </a:t>
            </a:r>
            <a:r>
              <a:rPr lang="ja-JP" altLang="en-US" sz="2000" dirty="0" smtClean="0">
                <a:solidFill>
                  <a:srgbClr val="FFFFFF"/>
                </a:solidFill>
              </a:rPr>
              <a:t>残存粒子問題</a:t>
            </a:r>
            <a:endParaRPr lang="en-US" altLang="ja-JP" sz="2000" dirty="0" smtClean="0">
              <a:solidFill>
                <a:srgbClr val="FFFFFF"/>
              </a:solidFill>
            </a:endParaRPr>
          </a:p>
          <a:p>
            <a:endParaRPr lang="en-US" altLang="ja-JP" sz="2000" dirty="0" smtClean="0">
              <a:solidFill>
                <a:srgbClr val="FFFFFF"/>
              </a:solidFill>
            </a:endParaRPr>
          </a:p>
          <a:p>
            <a:endParaRPr lang="en-US" altLang="ja-JP" sz="2000" dirty="0" smtClean="0">
              <a:solidFill>
                <a:srgbClr val="FFFFFF"/>
              </a:solidFill>
            </a:endParaRPr>
          </a:p>
          <a:p>
            <a:endParaRPr lang="en-US" altLang="ja-JP" sz="2000" dirty="0" smtClean="0">
              <a:solidFill>
                <a:srgbClr val="FFFFFF"/>
              </a:solidFill>
            </a:endParaRPr>
          </a:p>
          <a:p>
            <a:endParaRPr lang="en-US" altLang="ja-JP" sz="2000" dirty="0" smtClean="0">
              <a:solidFill>
                <a:srgbClr val="FFFFFF"/>
              </a:solidFill>
            </a:endParaRPr>
          </a:p>
          <a:p>
            <a:endParaRPr lang="en-US" altLang="ja-JP" sz="2000" dirty="0" smtClean="0">
              <a:solidFill>
                <a:srgbClr val="FFFFFF"/>
              </a:solidFill>
            </a:endParaRPr>
          </a:p>
          <a:p>
            <a:r>
              <a:rPr lang="ja-JP" altLang="en-US" sz="2300" dirty="0" smtClean="0">
                <a:solidFill>
                  <a:srgbClr val="FFFFFF"/>
                </a:solidFill>
              </a:rPr>
              <a:t>インフレーション理論</a:t>
            </a:r>
            <a:r>
              <a:rPr lang="en-US" altLang="ja-JP" sz="2300" dirty="0" smtClean="0">
                <a:solidFill>
                  <a:srgbClr val="FFFFFF"/>
                </a:solidFill>
              </a:rPr>
              <a:t>:</a:t>
            </a:r>
          </a:p>
          <a:p>
            <a:r>
              <a:rPr lang="en-US" altLang="ja-JP" sz="2000" dirty="0" smtClean="0">
                <a:solidFill>
                  <a:srgbClr val="FFFFFF"/>
                </a:solidFill>
              </a:rPr>
              <a:t>    - </a:t>
            </a:r>
            <a:r>
              <a:rPr lang="ja-JP" altLang="en-US" sz="2000" dirty="0" smtClean="0">
                <a:solidFill>
                  <a:srgbClr val="FFFFFF"/>
                </a:solidFill>
              </a:rPr>
              <a:t>ビッグバン以前に時空が加速膨張</a:t>
            </a:r>
            <a:endParaRPr lang="en-US" altLang="ja-JP" sz="2000" dirty="0" smtClean="0">
              <a:solidFill>
                <a:srgbClr val="FFFFFF"/>
              </a:solidFill>
            </a:endParaRPr>
          </a:p>
          <a:p>
            <a:r>
              <a:rPr lang="en-US" altLang="ja-JP" sz="2000" dirty="0" smtClean="0">
                <a:solidFill>
                  <a:srgbClr val="FFFFFF"/>
                </a:solidFill>
              </a:rPr>
              <a:t>    - </a:t>
            </a:r>
            <a:r>
              <a:rPr lang="ja-JP" altLang="en-US" sz="2000" dirty="0" smtClean="0">
                <a:solidFill>
                  <a:srgbClr val="FFFFFF"/>
                </a:solidFill>
              </a:rPr>
              <a:t>ゆらぎの起源</a:t>
            </a:r>
            <a:endParaRPr lang="en-US" altLang="ja-JP" sz="2000" dirty="0" smtClean="0">
              <a:solidFill>
                <a:srgbClr val="FFFFFF"/>
              </a:solidFill>
            </a:endParaRPr>
          </a:p>
          <a:p>
            <a:r>
              <a:rPr lang="en-US" altLang="ja-JP" sz="2000" dirty="0" smtClean="0">
                <a:solidFill>
                  <a:srgbClr val="FF0000"/>
                </a:solidFill>
              </a:rPr>
              <a:t>→ </a:t>
            </a:r>
            <a:r>
              <a:rPr lang="ja-JP" altLang="en-US" sz="2000" dirty="0" smtClean="0">
                <a:solidFill>
                  <a:srgbClr val="FF0000"/>
                </a:solidFill>
              </a:rPr>
              <a:t>重力波を生成</a:t>
            </a:r>
            <a:endParaRPr lang="en-US" altLang="ja-JP" sz="2000" dirty="0" smtClean="0">
              <a:solidFill>
                <a:srgbClr val="FF0000"/>
              </a:solidFill>
            </a:endParaRPr>
          </a:p>
        </p:txBody>
      </p:sp>
      <p:cxnSp>
        <p:nvCxnSpPr>
          <p:cNvPr id="52" name="直線矢印コネクタ 51"/>
          <p:cNvCxnSpPr/>
          <p:nvPr/>
        </p:nvCxnSpPr>
        <p:spPr>
          <a:xfrm>
            <a:off x="2842346" y="3771445"/>
            <a:ext cx="6283805" cy="1752"/>
          </a:xfrm>
          <a:prstGeom prst="straightConnector1">
            <a:avLst/>
          </a:prstGeom>
          <a:ln w="508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smtClean="0"/>
              <a:t>RHEA </a:t>
            </a:r>
            <a:r>
              <a:rPr lang="ja-JP" altLang="en-US" dirty="0" smtClean="0"/>
              <a:t>による改良点</a:t>
            </a:r>
            <a:endParaRPr lang="ja-JP" altLang="en-US" dirty="0"/>
          </a:p>
        </p:txBody>
      </p:sp>
      <p:sp>
        <p:nvSpPr>
          <p:cNvPr id="7" name="コンテンツ プレースホルダ 6"/>
          <p:cNvSpPr>
            <a:spLocks noGrp="1"/>
          </p:cNvSpPr>
          <p:nvPr>
            <p:ph idx="1"/>
          </p:nvPr>
        </p:nvSpPr>
        <p:spPr/>
        <p:txBody>
          <a:bodyPr>
            <a:normAutofit fontScale="62500" lnSpcReduction="20000"/>
          </a:bodyPr>
          <a:lstStyle/>
          <a:p>
            <a:r>
              <a:rPr lang="en-US" altLang="ja-JP" dirty="0" smtClean="0"/>
              <a:t>ADC/DAC </a:t>
            </a:r>
            <a:r>
              <a:rPr lang="ja-JP" altLang="en-US" dirty="0" smtClean="0"/>
              <a:t>は現ボードとほぼ同じ</a:t>
            </a:r>
            <a:r>
              <a:rPr lang="en-US" altLang="ja-JP" dirty="0" smtClean="0"/>
              <a:t> IC </a:t>
            </a:r>
            <a:r>
              <a:rPr lang="ja-JP" altLang="en-US" dirty="0" smtClean="0"/>
              <a:t>を採用</a:t>
            </a:r>
            <a:endParaRPr lang="en-US" altLang="ja-JP" dirty="0" smtClean="0"/>
          </a:p>
          <a:p>
            <a:pPr lvl="1"/>
            <a:r>
              <a:rPr lang="en-US" altLang="ja-JP" dirty="0" smtClean="0"/>
              <a:t>ADC: 2 </a:t>
            </a:r>
            <a:r>
              <a:rPr lang="en-US" altLang="ja-JP" dirty="0" err="1" smtClean="0"/>
              <a:t>ch</a:t>
            </a:r>
            <a:r>
              <a:rPr lang="en-US" altLang="ja-JP" dirty="0" smtClean="0"/>
              <a:t>, 14 bit, 250 MSPS</a:t>
            </a:r>
            <a:r>
              <a:rPr lang="ja-JP" altLang="en-US" dirty="0" smtClean="0"/>
              <a:t>（省電力版）</a:t>
            </a:r>
            <a:endParaRPr lang="en-US" altLang="ja-JP" dirty="0" smtClean="0"/>
          </a:p>
          <a:p>
            <a:pPr lvl="1"/>
            <a:r>
              <a:rPr lang="en-US" altLang="ja-JP" dirty="0" smtClean="0"/>
              <a:t>DAC: 2 </a:t>
            </a:r>
            <a:r>
              <a:rPr lang="en-US" altLang="ja-JP" dirty="0" err="1" smtClean="0"/>
              <a:t>ch</a:t>
            </a:r>
            <a:r>
              <a:rPr lang="en-US" altLang="ja-JP" dirty="0" smtClean="0"/>
              <a:t>, 16 bit, 800 MSPS</a:t>
            </a:r>
          </a:p>
          <a:p>
            <a:r>
              <a:rPr lang="en-US" altLang="ja-JP" dirty="0" smtClean="0"/>
              <a:t>LPF </a:t>
            </a:r>
            <a:r>
              <a:rPr lang="ja-JP" altLang="en-US" dirty="0" smtClean="0"/>
              <a:t>を排除</a:t>
            </a:r>
            <a:endParaRPr lang="en-US" altLang="ja-JP" dirty="0" smtClean="0"/>
          </a:p>
          <a:p>
            <a:pPr lvl="1"/>
            <a:r>
              <a:rPr lang="ja-JP" altLang="en-US" dirty="0" smtClean="0"/>
              <a:t>帯域</a:t>
            </a:r>
            <a:r>
              <a:rPr lang="en-US" altLang="ja-JP" dirty="0" smtClean="0"/>
              <a:t> +</a:t>
            </a:r>
            <a:r>
              <a:rPr lang="en-US" altLang="ja-JP" dirty="0"/>
              <a:t>6</a:t>
            </a:r>
            <a:r>
              <a:rPr lang="en-US" altLang="ja-JP" dirty="0" smtClean="0"/>
              <a:t>0 MHz</a:t>
            </a:r>
            <a:r>
              <a:rPr lang="ja-JP" altLang="en-US" dirty="0" smtClean="0"/>
              <a:t>（</a:t>
            </a:r>
            <a:r>
              <a:rPr lang="en-US" altLang="ja-JP" dirty="0" smtClean="0"/>
              <a:t>30% Up</a:t>
            </a:r>
            <a:r>
              <a:rPr lang="ja-JP" altLang="en-US" dirty="0" smtClean="0"/>
              <a:t>）</a:t>
            </a:r>
            <a:endParaRPr lang="en-US" altLang="ja-JP" dirty="0" smtClean="0"/>
          </a:p>
          <a:p>
            <a:r>
              <a:rPr lang="ja-JP" altLang="en-US" dirty="0" smtClean="0"/>
              <a:t>クロック・電源周辺見直し</a:t>
            </a:r>
            <a:endParaRPr lang="en-US" altLang="ja-JP" dirty="0" smtClean="0"/>
          </a:p>
          <a:p>
            <a:pPr lvl="1"/>
            <a:r>
              <a:rPr lang="en-US" altLang="ja-JP" dirty="0" smtClean="0"/>
              <a:t>PLL </a:t>
            </a:r>
            <a:r>
              <a:rPr lang="ja-JP" altLang="en-US" dirty="0" smtClean="0"/>
              <a:t>排除。よりシンプルな回路に変更</a:t>
            </a:r>
            <a:endParaRPr lang="en-US" altLang="ja-JP" dirty="0" smtClean="0"/>
          </a:p>
          <a:p>
            <a:pPr lvl="1"/>
            <a:r>
              <a:rPr lang="ja-JP" altLang="en-US" dirty="0" smtClean="0"/>
              <a:t>消費電力半分</a:t>
            </a:r>
            <a:endParaRPr lang="en-US" altLang="ja-JP" dirty="0" smtClean="0"/>
          </a:p>
          <a:p>
            <a:r>
              <a:rPr lang="ja-JP" altLang="en-US" dirty="0" smtClean="0"/>
              <a:t>ユーザビリティ向上</a:t>
            </a:r>
            <a:endParaRPr lang="en-US" altLang="ja-JP" dirty="0" smtClean="0"/>
          </a:p>
          <a:p>
            <a:pPr lvl="1"/>
            <a:r>
              <a:rPr lang="ja-JP" altLang="en-US" dirty="0" smtClean="0"/>
              <a:t>クロック周波数を直感的な周波数（</a:t>
            </a:r>
            <a:r>
              <a:rPr lang="en-US" altLang="ja-JP" dirty="0" smtClean="0"/>
              <a:t>200 MHz</a:t>
            </a:r>
            <a:r>
              <a:rPr lang="ja-JP" altLang="en-US" dirty="0" smtClean="0"/>
              <a:t>）に変更</a:t>
            </a:r>
            <a:endParaRPr lang="en-US" altLang="ja-JP" dirty="0" smtClean="0"/>
          </a:p>
          <a:p>
            <a:pPr lvl="1"/>
            <a:r>
              <a:rPr lang="ja-JP" altLang="en-US" dirty="0" smtClean="0"/>
              <a:t>コネクター規格を</a:t>
            </a:r>
            <a:r>
              <a:rPr lang="en-US" altLang="ja-JP" dirty="0" smtClean="0"/>
              <a:t> SMA </a:t>
            </a:r>
            <a:r>
              <a:rPr lang="ja-JP" altLang="en-US" dirty="0" smtClean="0"/>
              <a:t>に統一</a:t>
            </a:r>
            <a:endParaRPr lang="en-US" altLang="ja-JP" dirty="0" smtClean="0"/>
          </a:p>
          <a:p>
            <a:endParaRPr lang="en-US" altLang="ja-JP" dirty="0" smtClean="0"/>
          </a:p>
          <a:p>
            <a:r>
              <a:rPr lang="ja-JP" altLang="en-US" dirty="0" smtClean="0"/>
              <a:t>お買い得</a:t>
            </a:r>
            <a:endParaRPr lang="en-US" altLang="ja-JP" dirty="0" smtClean="0"/>
          </a:p>
          <a:p>
            <a:pPr lvl="1"/>
            <a:r>
              <a:rPr lang="en-US" altLang="ja-JP" dirty="0" smtClean="0"/>
              <a:t>1 </a:t>
            </a:r>
            <a:r>
              <a:rPr lang="ja-JP" altLang="en-US" dirty="0" smtClean="0"/>
              <a:t>枚</a:t>
            </a:r>
            <a:r>
              <a:rPr lang="en-US" altLang="ja-JP" dirty="0" smtClean="0"/>
              <a:t> 80 </a:t>
            </a:r>
            <a:r>
              <a:rPr lang="ja-JP" altLang="en-US" dirty="0" smtClean="0"/>
              <a:t>万円</a:t>
            </a:r>
            <a:r>
              <a:rPr lang="en-US" altLang="ja-JP" baseline="30000" dirty="0" smtClean="0"/>
              <a:t>[*]</a:t>
            </a:r>
            <a:r>
              <a:rPr lang="en-US" altLang="ja-JP" dirty="0" smtClean="0"/>
              <a:t> → 46 </a:t>
            </a:r>
            <a:r>
              <a:rPr lang="ja-JP" altLang="en-US" dirty="0" smtClean="0"/>
              <a:t>万円（デザイン料込）</a:t>
            </a:r>
            <a:endParaRPr lang="en-US" altLang="ja-JP" dirty="0" smtClean="0"/>
          </a:p>
          <a:p>
            <a:pPr lvl="1"/>
            <a:r>
              <a:rPr lang="ja-JP" altLang="en-US" dirty="0" smtClean="0"/>
              <a:t>量産する場合は</a:t>
            </a:r>
            <a:r>
              <a:rPr lang="en-US" altLang="ja-JP" dirty="0" smtClean="0"/>
              <a:t> 12 </a:t>
            </a:r>
            <a:r>
              <a:rPr lang="ja-JP" altLang="en-US" dirty="0" smtClean="0"/>
              <a:t>万円（</a:t>
            </a:r>
            <a:r>
              <a:rPr lang="en-US" altLang="ja-JP" dirty="0" smtClean="0"/>
              <a:t>7 </a:t>
            </a:r>
            <a:r>
              <a:rPr lang="ja-JP" altLang="en-US" dirty="0" smtClean="0"/>
              <a:t>枚買ったとして、およそ</a:t>
            </a:r>
            <a:r>
              <a:rPr lang="en-US" altLang="ja-JP" dirty="0" smtClean="0"/>
              <a:t> 400 </a:t>
            </a:r>
            <a:r>
              <a:rPr lang="ja-JP" altLang="en-US" dirty="0" smtClean="0"/>
              <a:t>万円もお得！）</a:t>
            </a:r>
            <a:endParaRPr lang="en-US" altLang="ja-JP" dirty="0" smtClean="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42A38DCF-898D-D549-A0EF-6D96FB2B2FD1}" type="slidenum">
              <a:rPr lang="ja-JP" altLang="en-US" smtClean="0"/>
              <a:pPr/>
              <a:t>30</a:t>
            </a:fld>
            <a:endParaRPr lang="ja-JP" altLang="en-US"/>
          </a:p>
        </p:txBody>
      </p:sp>
      <p:sp>
        <p:nvSpPr>
          <p:cNvPr id="8" name="テキスト ボックス 7"/>
          <p:cNvSpPr txBox="1"/>
          <p:nvPr/>
        </p:nvSpPr>
        <p:spPr>
          <a:xfrm>
            <a:off x="5031076" y="6599126"/>
            <a:ext cx="5147093" cy="397254"/>
          </a:xfrm>
          <a:prstGeom prst="rect">
            <a:avLst/>
          </a:prstGeom>
          <a:noFill/>
        </p:spPr>
        <p:txBody>
          <a:bodyPr wrap="none" lIns="104682" tIns="52341" rIns="104682" bIns="52341" rtlCol="0">
            <a:spAutoFit/>
          </a:bodyPr>
          <a:lstStyle/>
          <a:p>
            <a:r>
              <a:rPr lang="en-US" altLang="ja-JP" sz="1900" baseline="30000" dirty="0" smtClean="0"/>
              <a:t>[*]: </a:t>
            </a:r>
            <a:r>
              <a:rPr lang="en-US" altLang="ja-JP" sz="1900" dirty="0" smtClean="0"/>
              <a:t>FPGA </a:t>
            </a:r>
            <a:r>
              <a:rPr lang="ja-JP" altLang="en-US" sz="1900" dirty="0" smtClean="0"/>
              <a:t>とセットで買うと</a:t>
            </a:r>
            <a:r>
              <a:rPr lang="en-US" altLang="ja-JP" sz="1900" dirty="0" smtClean="0"/>
              <a:t> 50 </a:t>
            </a:r>
            <a:r>
              <a:rPr lang="ja-JP" altLang="en-US" sz="1900" dirty="0" smtClean="0"/>
              <a:t>万円にディスカウント</a:t>
            </a:r>
            <a:endParaRPr lang="ja-JP" altLang="en-US" sz="1900" dirty="0"/>
          </a:p>
        </p:txBody>
      </p:sp>
      <p:sp>
        <p:nvSpPr>
          <p:cNvPr id="10" name="テキスト ボックス 9"/>
          <p:cNvSpPr txBox="1"/>
          <p:nvPr/>
        </p:nvSpPr>
        <p:spPr>
          <a:xfrm>
            <a:off x="385365" y="5280168"/>
            <a:ext cx="867276" cy="351087"/>
          </a:xfrm>
          <a:prstGeom prst="rect">
            <a:avLst/>
          </a:prstGeom>
          <a:noFill/>
          <a:ln w="25400">
            <a:noFill/>
          </a:ln>
        </p:spPr>
        <p:txBody>
          <a:bodyPr wrap="none" lIns="104682" tIns="52341" rIns="104682" bIns="52341" rtlCol="0" anchor="ctr">
            <a:spAutoFit/>
          </a:bodyPr>
          <a:lstStyle/>
          <a:p>
            <a:pPr algn="ctr"/>
            <a:r>
              <a:rPr lang="ja-JP" altLang="en-US" sz="1600" dirty="0" smtClean="0"/>
              <a:t>さらに、</a:t>
            </a:r>
            <a:endParaRPr lang="ja-JP" altLang="en-US" sz="16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市販品（</a:t>
            </a:r>
            <a:r>
              <a:rPr lang="en-US" altLang="ja-JP" dirty="0" smtClean="0"/>
              <a:t>FMC150</a:t>
            </a:r>
            <a:r>
              <a:rPr lang="ja-JP" altLang="en-US" dirty="0" smtClean="0"/>
              <a:t>）と</a:t>
            </a:r>
            <a:r>
              <a:rPr lang="en-US" altLang="ja-JP" dirty="0" smtClean="0"/>
              <a:t> RHEA</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31</a:t>
            </a:fld>
            <a:endParaRPr lang="ja-JP" altLang="en-US"/>
          </a:p>
        </p:txBody>
      </p:sp>
      <p:pic>
        <p:nvPicPr>
          <p:cNvPr id="6" name="図 5" descr="comp_fmc150_rhea.jpg"/>
          <p:cNvPicPr>
            <a:picLocks noChangeAspect="1"/>
          </p:cNvPicPr>
          <p:nvPr/>
        </p:nvPicPr>
        <p:blipFill>
          <a:blip r:embed="rId2"/>
          <a:stretch>
            <a:fillRect/>
          </a:stretch>
        </p:blipFill>
        <p:spPr>
          <a:xfrm rot="16200000">
            <a:off x="208053" y="2027331"/>
            <a:ext cx="5557995" cy="4418527"/>
          </a:xfrm>
          <a:prstGeom prst="rect">
            <a:avLst/>
          </a:prstGeom>
        </p:spPr>
      </p:pic>
      <p:pic>
        <p:nvPicPr>
          <p:cNvPr id="7" name="図 6" descr="comp_fmc150_rhea_ura.jpg"/>
          <p:cNvPicPr>
            <a:picLocks noChangeAspect="1"/>
          </p:cNvPicPr>
          <p:nvPr/>
        </p:nvPicPr>
        <p:blipFill>
          <a:blip r:embed="rId3"/>
          <a:stretch>
            <a:fillRect/>
          </a:stretch>
        </p:blipFill>
        <p:spPr>
          <a:xfrm rot="16200000">
            <a:off x="4866221" y="2033351"/>
            <a:ext cx="5558000" cy="4418532"/>
          </a:xfrm>
          <a:prstGeom prst="rect">
            <a:avLst/>
          </a:prstGeom>
        </p:spPr>
      </p:pic>
      <p:sp>
        <p:nvSpPr>
          <p:cNvPr id="8" name="テキスト ボックス 7"/>
          <p:cNvSpPr txBox="1"/>
          <p:nvPr/>
        </p:nvSpPr>
        <p:spPr>
          <a:xfrm>
            <a:off x="4149470" y="3118125"/>
            <a:ext cx="724075" cy="458809"/>
          </a:xfrm>
          <a:prstGeom prst="rect">
            <a:avLst/>
          </a:prstGeom>
          <a:solidFill>
            <a:schemeClr val="bg1"/>
          </a:solidFill>
          <a:ln w="25400">
            <a:solidFill>
              <a:srgbClr val="FF0000"/>
            </a:solidFill>
          </a:ln>
        </p:spPr>
        <p:txBody>
          <a:bodyPr wrap="none" lIns="104682" tIns="52341" rIns="104682" bIns="52341" rtlCol="0">
            <a:spAutoFit/>
          </a:bodyPr>
          <a:lstStyle/>
          <a:p>
            <a:pPr algn="ctr"/>
            <a:r>
              <a:rPr lang="en-US" altLang="ja-JP" sz="2300" dirty="0" smtClean="0"/>
              <a:t>ADC</a:t>
            </a:r>
          </a:p>
        </p:txBody>
      </p:sp>
      <p:sp>
        <p:nvSpPr>
          <p:cNvPr id="9" name="テキスト ボックス 8"/>
          <p:cNvSpPr txBox="1"/>
          <p:nvPr/>
        </p:nvSpPr>
        <p:spPr>
          <a:xfrm>
            <a:off x="1645876" y="6544478"/>
            <a:ext cx="724075" cy="458809"/>
          </a:xfrm>
          <a:prstGeom prst="rect">
            <a:avLst/>
          </a:prstGeom>
          <a:solidFill>
            <a:schemeClr val="bg1"/>
          </a:solidFill>
          <a:ln w="25400">
            <a:solidFill>
              <a:srgbClr val="008000"/>
            </a:solidFill>
          </a:ln>
        </p:spPr>
        <p:txBody>
          <a:bodyPr wrap="none" lIns="104682" tIns="52341" rIns="104682" bIns="52341" rtlCol="0">
            <a:spAutoFit/>
          </a:bodyPr>
          <a:lstStyle/>
          <a:p>
            <a:pPr algn="ctr"/>
            <a:r>
              <a:rPr lang="en-US" altLang="ja-JP" sz="2300" dirty="0" smtClean="0"/>
              <a:t>ADC</a:t>
            </a:r>
          </a:p>
        </p:txBody>
      </p:sp>
      <p:sp>
        <p:nvSpPr>
          <p:cNvPr id="10" name="テキスト ボックス 9"/>
          <p:cNvSpPr txBox="1"/>
          <p:nvPr/>
        </p:nvSpPr>
        <p:spPr>
          <a:xfrm>
            <a:off x="1307691" y="4268466"/>
            <a:ext cx="717549" cy="458809"/>
          </a:xfrm>
          <a:prstGeom prst="rect">
            <a:avLst/>
          </a:prstGeom>
          <a:solidFill>
            <a:schemeClr val="bg1"/>
          </a:solidFill>
          <a:ln w="25400">
            <a:solidFill>
              <a:srgbClr val="008000"/>
            </a:solidFill>
          </a:ln>
        </p:spPr>
        <p:txBody>
          <a:bodyPr wrap="none" lIns="104682" tIns="52341" rIns="104682" bIns="52341" rtlCol="0">
            <a:spAutoFit/>
          </a:bodyPr>
          <a:lstStyle/>
          <a:p>
            <a:pPr algn="ctr"/>
            <a:r>
              <a:rPr lang="en-US" altLang="ja-JP" sz="2300" dirty="0" smtClean="0"/>
              <a:t>DAC</a:t>
            </a:r>
          </a:p>
        </p:txBody>
      </p:sp>
      <p:sp>
        <p:nvSpPr>
          <p:cNvPr id="11" name="テキスト ボックス 10"/>
          <p:cNvSpPr txBox="1"/>
          <p:nvPr/>
        </p:nvSpPr>
        <p:spPr>
          <a:xfrm>
            <a:off x="1307691" y="1484422"/>
            <a:ext cx="717549" cy="458809"/>
          </a:xfrm>
          <a:prstGeom prst="rect">
            <a:avLst/>
          </a:prstGeom>
          <a:solidFill>
            <a:schemeClr val="bg1"/>
          </a:solidFill>
          <a:ln w="25400">
            <a:solidFill>
              <a:srgbClr val="FF0000"/>
            </a:solidFill>
          </a:ln>
        </p:spPr>
        <p:txBody>
          <a:bodyPr wrap="none" lIns="104682" tIns="52341" rIns="104682" bIns="52341" rtlCol="0">
            <a:spAutoFit/>
          </a:bodyPr>
          <a:lstStyle/>
          <a:p>
            <a:pPr algn="ctr"/>
            <a:r>
              <a:rPr lang="en-US" altLang="ja-JP" sz="2300" dirty="0" smtClean="0"/>
              <a:t>DAC</a:t>
            </a:r>
          </a:p>
        </p:txBody>
      </p:sp>
      <p:sp>
        <p:nvSpPr>
          <p:cNvPr id="12" name="テキスト ボックス 11"/>
          <p:cNvSpPr txBox="1"/>
          <p:nvPr/>
        </p:nvSpPr>
        <p:spPr>
          <a:xfrm>
            <a:off x="4150293" y="4489086"/>
            <a:ext cx="624365" cy="458809"/>
          </a:xfrm>
          <a:prstGeom prst="rect">
            <a:avLst/>
          </a:prstGeom>
          <a:solidFill>
            <a:schemeClr val="bg1"/>
          </a:solidFill>
          <a:ln w="25400">
            <a:solidFill>
              <a:srgbClr val="008000"/>
            </a:solidFill>
          </a:ln>
        </p:spPr>
        <p:txBody>
          <a:bodyPr wrap="none" lIns="104682" tIns="52341" rIns="104682" bIns="52341" rtlCol="0">
            <a:spAutoFit/>
          </a:bodyPr>
          <a:lstStyle/>
          <a:p>
            <a:pPr algn="ctr"/>
            <a:r>
              <a:rPr lang="en-US" altLang="ja-JP" sz="2300" dirty="0" smtClean="0"/>
              <a:t>PLL</a:t>
            </a:r>
          </a:p>
        </p:txBody>
      </p:sp>
      <p:sp>
        <p:nvSpPr>
          <p:cNvPr id="13" name="テキスト ボックス 12"/>
          <p:cNvSpPr txBox="1"/>
          <p:nvPr/>
        </p:nvSpPr>
        <p:spPr>
          <a:xfrm>
            <a:off x="3296637" y="6538787"/>
            <a:ext cx="1696081" cy="458809"/>
          </a:xfrm>
          <a:prstGeom prst="rect">
            <a:avLst/>
          </a:prstGeom>
          <a:solidFill>
            <a:schemeClr val="bg1"/>
          </a:solidFill>
          <a:ln w="25400">
            <a:solidFill>
              <a:srgbClr val="008000"/>
            </a:solidFill>
          </a:ln>
        </p:spPr>
        <p:txBody>
          <a:bodyPr wrap="none" lIns="104682" tIns="52341" rIns="104682" bIns="52341" rtlCol="0">
            <a:spAutoFit/>
          </a:bodyPr>
          <a:lstStyle/>
          <a:p>
            <a:pPr algn="ctr"/>
            <a:r>
              <a:rPr lang="ja-JP" altLang="en-US" sz="2300" dirty="0" smtClean="0"/>
              <a:t>水晶発振器</a:t>
            </a:r>
            <a:endParaRPr lang="en-US" altLang="ja-JP" sz="2300" dirty="0" smtClean="0"/>
          </a:p>
        </p:txBody>
      </p:sp>
      <p:cxnSp>
        <p:nvCxnSpPr>
          <p:cNvPr id="14" name="直線矢印コネクタ 13"/>
          <p:cNvCxnSpPr>
            <a:stCxn id="13" idx="0"/>
          </p:cNvCxnSpPr>
          <p:nvPr/>
        </p:nvCxnSpPr>
        <p:spPr>
          <a:xfrm rot="16200000" flipV="1">
            <a:off x="3452906" y="5847014"/>
            <a:ext cx="744677" cy="638869"/>
          </a:xfrm>
          <a:prstGeom prst="straightConnector1">
            <a:avLst/>
          </a:prstGeom>
          <a:ln w="50800">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直線矢印コネクタ 14"/>
          <p:cNvCxnSpPr/>
          <p:nvPr/>
        </p:nvCxnSpPr>
        <p:spPr>
          <a:xfrm rot="16200000" flipV="1">
            <a:off x="2366481" y="5647661"/>
            <a:ext cx="977827" cy="863688"/>
          </a:xfrm>
          <a:prstGeom prst="straightConnector1">
            <a:avLst/>
          </a:prstGeom>
          <a:ln w="50800">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直線矢印コネクタ 18"/>
          <p:cNvCxnSpPr/>
          <p:nvPr/>
        </p:nvCxnSpPr>
        <p:spPr>
          <a:xfrm flipV="1">
            <a:off x="2374731" y="6213103"/>
            <a:ext cx="404014" cy="355318"/>
          </a:xfrm>
          <a:prstGeom prst="straightConnector1">
            <a:avLst/>
          </a:prstGeom>
          <a:ln w="50800">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直線矢印コネクタ 21"/>
          <p:cNvCxnSpPr>
            <a:stCxn id="10" idx="3"/>
          </p:cNvCxnSpPr>
          <p:nvPr/>
        </p:nvCxnSpPr>
        <p:spPr>
          <a:xfrm>
            <a:off x="2025240" y="4497871"/>
            <a:ext cx="753501" cy="506127"/>
          </a:xfrm>
          <a:prstGeom prst="straightConnector1">
            <a:avLst/>
          </a:prstGeom>
          <a:ln w="50800">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直線矢印コネクタ 24"/>
          <p:cNvCxnSpPr>
            <a:stCxn id="12" idx="1"/>
          </p:cNvCxnSpPr>
          <p:nvPr/>
        </p:nvCxnSpPr>
        <p:spPr>
          <a:xfrm rot="10800000" flipV="1">
            <a:off x="3028454" y="4718490"/>
            <a:ext cx="1121838" cy="644638"/>
          </a:xfrm>
          <a:prstGeom prst="straightConnector1">
            <a:avLst/>
          </a:prstGeom>
          <a:ln w="50800">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a:stCxn id="11" idx="2"/>
          </p:cNvCxnSpPr>
          <p:nvPr/>
        </p:nvCxnSpPr>
        <p:spPr>
          <a:xfrm rot="16200000" flipH="1">
            <a:off x="1765156" y="1844540"/>
            <a:ext cx="510885" cy="708265"/>
          </a:xfrm>
          <a:prstGeom prst="straightConnector1">
            <a:avLst/>
          </a:prstGeom>
          <a:ln w="508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直線矢印コネクタ 31"/>
          <p:cNvCxnSpPr>
            <a:stCxn id="8" idx="1"/>
          </p:cNvCxnSpPr>
          <p:nvPr/>
        </p:nvCxnSpPr>
        <p:spPr>
          <a:xfrm rot="10800000" flipV="1">
            <a:off x="3028467" y="3347529"/>
            <a:ext cx="1121003" cy="211825"/>
          </a:xfrm>
          <a:prstGeom prst="straightConnector1">
            <a:avLst/>
          </a:prstGeom>
          <a:ln w="508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テキスト ボックス 34"/>
          <p:cNvSpPr txBox="1"/>
          <p:nvPr/>
        </p:nvSpPr>
        <p:spPr>
          <a:xfrm>
            <a:off x="5538420" y="1551381"/>
            <a:ext cx="1696081" cy="458809"/>
          </a:xfrm>
          <a:prstGeom prst="rect">
            <a:avLst/>
          </a:prstGeom>
          <a:solidFill>
            <a:schemeClr val="bg1"/>
          </a:solidFill>
          <a:ln w="25400">
            <a:solidFill>
              <a:srgbClr val="FF0000"/>
            </a:solidFill>
          </a:ln>
        </p:spPr>
        <p:txBody>
          <a:bodyPr wrap="none" lIns="104682" tIns="52341" rIns="104682" bIns="52341" rtlCol="0">
            <a:spAutoFit/>
          </a:bodyPr>
          <a:lstStyle/>
          <a:p>
            <a:pPr algn="ctr"/>
            <a:r>
              <a:rPr lang="ja-JP" altLang="en-US" sz="2300" dirty="0" smtClean="0"/>
              <a:t>水晶発振器</a:t>
            </a:r>
            <a:endParaRPr lang="en-US" altLang="ja-JP" sz="2300" dirty="0" smtClean="0"/>
          </a:p>
        </p:txBody>
      </p:sp>
      <p:cxnSp>
        <p:nvCxnSpPr>
          <p:cNvPr id="36" name="直線矢印コネクタ 35"/>
          <p:cNvCxnSpPr>
            <a:stCxn id="35" idx="2"/>
          </p:cNvCxnSpPr>
          <p:nvPr/>
        </p:nvCxnSpPr>
        <p:spPr>
          <a:xfrm rot="16200000" flipH="1">
            <a:off x="6275599" y="2121050"/>
            <a:ext cx="408013" cy="186290"/>
          </a:xfrm>
          <a:prstGeom prst="straightConnector1">
            <a:avLst/>
          </a:prstGeom>
          <a:ln w="508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テキスト ボックス 39"/>
          <p:cNvSpPr txBox="1"/>
          <p:nvPr/>
        </p:nvSpPr>
        <p:spPr>
          <a:xfrm>
            <a:off x="8496323" y="1563352"/>
            <a:ext cx="1819050" cy="1166695"/>
          </a:xfrm>
          <a:prstGeom prst="rect">
            <a:avLst/>
          </a:prstGeom>
          <a:solidFill>
            <a:schemeClr val="bg1"/>
          </a:solidFill>
          <a:ln w="25400">
            <a:solidFill>
              <a:srgbClr val="FF0000"/>
            </a:solidFill>
          </a:ln>
        </p:spPr>
        <p:txBody>
          <a:bodyPr wrap="none" lIns="104682" tIns="52341" rIns="104682" bIns="52341" rtlCol="0">
            <a:spAutoFit/>
          </a:bodyPr>
          <a:lstStyle/>
          <a:p>
            <a:pPr algn="ctr"/>
            <a:r>
              <a:rPr lang="ja-JP" altLang="en-US" sz="2300" dirty="0" smtClean="0"/>
              <a:t>クロック・</a:t>
            </a:r>
            <a:endParaRPr lang="en-US" altLang="ja-JP" sz="2300" dirty="0" smtClean="0"/>
          </a:p>
          <a:p>
            <a:pPr algn="ctr"/>
            <a:r>
              <a:rPr lang="ja-JP" altLang="en-US" sz="2300" dirty="0" smtClean="0"/>
              <a:t>ファンアウト・</a:t>
            </a:r>
            <a:endParaRPr lang="en-US" altLang="ja-JP" sz="2300" dirty="0" smtClean="0"/>
          </a:p>
          <a:p>
            <a:pPr algn="ctr"/>
            <a:r>
              <a:rPr lang="ja-JP" altLang="en-US" sz="2300" dirty="0" smtClean="0"/>
              <a:t>バッファ</a:t>
            </a:r>
            <a:endParaRPr lang="en-US" altLang="ja-JP" sz="2300" dirty="0" smtClean="0"/>
          </a:p>
        </p:txBody>
      </p:sp>
      <p:cxnSp>
        <p:nvCxnSpPr>
          <p:cNvPr id="41" name="直線矢印コネクタ 40"/>
          <p:cNvCxnSpPr>
            <a:stCxn id="40" idx="1"/>
          </p:cNvCxnSpPr>
          <p:nvPr/>
        </p:nvCxnSpPr>
        <p:spPr>
          <a:xfrm rot="10800000" flipV="1">
            <a:off x="7036715" y="2146700"/>
            <a:ext cx="1459608" cy="271497"/>
          </a:xfrm>
          <a:prstGeom prst="straightConnector1">
            <a:avLst/>
          </a:prstGeom>
          <a:ln w="508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smtClean="0"/>
              <a:t>RHEA </a:t>
            </a:r>
            <a:r>
              <a:rPr lang="ja-JP" altLang="en-US" dirty="0" smtClean="0"/>
              <a:t>の評価</a:t>
            </a:r>
            <a:endParaRPr lang="ja-JP" altLang="en-US" dirty="0"/>
          </a:p>
        </p:txBody>
      </p:sp>
      <p:sp>
        <p:nvSpPr>
          <p:cNvPr id="7" name="テキスト プレースホルダ 6"/>
          <p:cNvSpPr>
            <a:spLocks noGrp="1"/>
          </p:cNvSpPr>
          <p:nvPr>
            <p:ph type="body" idx="1"/>
          </p:nvPr>
        </p:nvSpPr>
        <p:spPr/>
        <p:txBody>
          <a:bodyPr/>
          <a:lstStyle/>
          <a:p>
            <a:endParaRPr lang="ja-JP" altLang="en-US"/>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32</a:t>
            </a:fld>
            <a:endParaRPr lang="ja-JP"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消費電力の評価</a:t>
            </a:r>
            <a:endParaRPr lang="ja-JP" altLang="en-US" dirty="0"/>
          </a:p>
        </p:txBody>
      </p:sp>
      <p:sp>
        <p:nvSpPr>
          <p:cNvPr id="4" name="日付プレースホルダ 3"/>
          <p:cNvSpPr>
            <a:spLocks noGrp="1"/>
          </p:cNvSpPr>
          <p:nvPr>
            <p:ph type="dt" sz="half" idx="10"/>
          </p:nvPr>
        </p:nvSpPr>
        <p:spPr/>
        <p:txBody>
          <a:bodyPr/>
          <a:lstStyle/>
          <a:p>
            <a:r>
              <a:rPr lang="en-US" altLang="ja-JP" smtClean="0"/>
              <a:t>2015-02-11</a:t>
            </a:r>
            <a:endParaRPr lang="ja-JP" altLang="en-US"/>
          </a:p>
        </p:txBody>
      </p:sp>
      <p:sp>
        <p:nvSpPr>
          <p:cNvPr id="5" name="フッター プレースホルダ 4"/>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6" name="スライド番号プレースホルダ 5"/>
          <p:cNvSpPr>
            <a:spLocks noGrp="1"/>
          </p:cNvSpPr>
          <p:nvPr>
            <p:ph type="sldNum" sz="quarter" idx="12"/>
          </p:nvPr>
        </p:nvSpPr>
        <p:spPr/>
        <p:txBody>
          <a:bodyPr/>
          <a:lstStyle/>
          <a:p>
            <a:fld id="{7892D14E-91D0-A44D-A4A0-D5DBF8F24DD2}" type="slidenum">
              <a:rPr lang="ja-JP" altLang="en-US" smtClean="0"/>
              <a:pPr/>
              <a:t>33</a:t>
            </a:fld>
            <a:endParaRPr lang="ja-JP" altLang="en-US"/>
          </a:p>
        </p:txBody>
      </p:sp>
      <p:grpSp>
        <p:nvGrpSpPr>
          <p:cNvPr id="7" name="図形グループ 6"/>
          <p:cNvGrpSpPr/>
          <p:nvPr/>
        </p:nvGrpSpPr>
        <p:grpSpPr>
          <a:xfrm>
            <a:off x="2146256" y="4456654"/>
            <a:ext cx="6483044" cy="2261305"/>
            <a:chOff x="1193228" y="1151507"/>
            <a:chExt cx="5546164" cy="2050554"/>
          </a:xfrm>
        </p:grpSpPr>
        <p:grpSp>
          <p:nvGrpSpPr>
            <p:cNvPr id="8" name="図形グループ 26"/>
            <p:cNvGrpSpPr/>
            <p:nvPr/>
          </p:nvGrpSpPr>
          <p:grpSpPr>
            <a:xfrm>
              <a:off x="5083548" y="1769178"/>
              <a:ext cx="230420" cy="217665"/>
              <a:chOff x="3028550" y="3538914"/>
              <a:chExt cx="230420" cy="217665"/>
            </a:xfrm>
          </p:grpSpPr>
          <p:sp>
            <p:nvSpPr>
              <p:cNvPr id="25" name="円/楕円 24"/>
              <p:cNvSpPr>
                <a:spLocks noChangeAspect="1"/>
              </p:cNvSpPr>
              <p:nvPr/>
            </p:nvSpPr>
            <p:spPr>
              <a:xfrm>
                <a:off x="3050262" y="3538914"/>
                <a:ext cx="208708" cy="217665"/>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3028550" y="3538914"/>
                <a:ext cx="108550" cy="217665"/>
              </a:xfrm>
              <a:prstGeom prst="rect">
                <a:avLst/>
              </a:prstGeom>
              <a:solidFill>
                <a:schemeClr val="bg1"/>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9" name="テキスト ボックス 8"/>
            <p:cNvSpPr txBox="1"/>
            <p:nvPr/>
          </p:nvSpPr>
          <p:spPr>
            <a:xfrm>
              <a:off x="1193228" y="1151507"/>
              <a:ext cx="1593139" cy="1186141"/>
            </a:xfrm>
            <a:prstGeom prst="rect">
              <a:avLst/>
            </a:prstGeom>
            <a:noFill/>
            <a:ln w="25400">
              <a:solidFill>
                <a:schemeClr val="tx1"/>
              </a:solidFill>
              <a:prstDash val="solid"/>
            </a:ln>
          </p:spPr>
          <p:txBody>
            <a:bodyPr wrap="none" rtlCol="0">
              <a:spAutoFit/>
            </a:bodyPr>
            <a:lstStyle/>
            <a:p>
              <a:pPr algn="ctr"/>
              <a:endParaRPr lang="en-US" altLang="ja-JP" sz="2300" dirty="0" smtClean="0"/>
            </a:p>
            <a:p>
              <a:pPr algn="ctr"/>
              <a:r>
                <a:rPr lang="ja-JP" altLang="en-US" sz="2300" dirty="0" smtClean="0"/>
                <a:t>アナログ基板</a:t>
              </a:r>
              <a:endParaRPr lang="en-US" altLang="ja-JP" sz="2800" dirty="0" smtClean="0"/>
            </a:p>
            <a:p>
              <a:pPr algn="ctr"/>
              <a:endParaRPr lang="en-US" altLang="ja-JP" sz="2800" dirty="0" smtClean="0"/>
            </a:p>
          </p:txBody>
        </p:sp>
        <p:sp>
          <p:nvSpPr>
            <p:cNvPr id="10" name="テキスト ボックス 9"/>
            <p:cNvSpPr txBox="1"/>
            <p:nvPr/>
          </p:nvSpPr>
          <p:spPr>
            <a:xfrm>
              <a:off x="3382123" y="1151507"/>
              <a:ext cx="1588176" cy="1186141"/>
            </a:xfrm>
            <a:prstGeom prst="rect">
              <a:avLst/>
            </a:prstGeom>
            <a:noFill/>
            <a:ln w="25400">
              <a:solidFill>
                <a:schemeClr val="tx1"/>
              </a:solidFill>
              <a:prstDash val="solid"/>
            </a:ln>
          </p:spPr>
          <p:txBody>
            <a:bodyPr wrap="none" rtlCol="0">
              <a:spAutoFit/>
            </a:bodyPr>
            <a:lstStyle/>
            <a:p>
              <a:pPr algn="ctr"/>
              <a:endParaRPr lang="en-US" altLang="ja-JP" sz="2300" dirty="0" smtClean="0"/>
            </a:p>
            <a:p>
              <a:pPr algn="ctr"/>
              <a:r>
                <a:rPr lang="ja-JP" altLang="en-US" sz="2300" dirty="0" smtClean="0"/>
                <a:t>デジタル基板</a:t>
              </a:r>
              <a:endParaRPr lang="en-US" altLang="ja-JP" sz="2800" dirty="0" smtClean="0"/>
            </a:p>
            <a:p>
              <a:pPr algn="ctr"/>
              <a:endParaRPr lang="en-US" altLang="ja-JP" sz="2800" dirty="0" smtClean="0"/>
            </a:p>
          </p:txBody>
        </p:sp>
        <p:cxnSp>
          <p:nvCxnSpPr>
            <p:cNvPr id="11" name="直線矢印コネクタ 10"/>
            <p:cNvCxnSpPr>
              <a:stCxn id="10" idx="1"/>
              <a:endCxn id="9" idx="3"/>
            </p:cNvCxnSpPr>
            <p:nvPr/>
          </p:nvCxnSpPr>
          <p:spPr>
            <a:xfrm rot="10800000">
              <a:off x="2786367" y="1744578"/>
              <a:ext cx="595756" cy="144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2" name="直線矢印コネクタ 11"/>
            <p:cNvCxnSpPr/>
            <p:nvPr/>
          </p:nvCxnSpPr>
          <p:spPr>
            <a:xfrm rot="10800000">
              <a:off x="4989896" y="1561614"/>
              <a:ext cx="556541" cy="15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p:nvPr/>
          </p:nvCxnSpPr>
          <p:spPr>
            <a:xfrm rot="10800000">
              <a:off x="4989896" y="1867156"/>
              <a:ext cx="556541" cy="15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5564070" y="1153095"/>
              <a:ext cx="1175322" cy="1186141"/>
            </a:xfrm>
            <a:prstGeom prst="rect">
              <a:avLst/>
            </a:prstGeom>
            <a:noFill/>
            <a:ln w="25400">
              <a:solidFill>
                <a:schemeClr val="tx1"/>
              </a:solidFill>
              <a:prstDash val="solid"/>
            </a:ln>
          </p:spPr>
          <p:txBody>
            <a:bodyPr wrap="none" rtlCol="0">
              <a:spAutoFit/>
            </a:bodyPr>
            <a:lstStyle/>
            <a:p>
              <a:pPr algn="ctr"/>
              <a:r>
                <a:rPr lang="ja-JP" altLang="en-US" sz="2300" dirty="0" smtClean="0"/>
                <a:t>電流計</a:t>
              </a:r>
              <a:r>
                <a:rPr lang="en-US" altLang="ja-JP" sz="2300" dirty="0" smtClean="0"/>
                <a:t>,</a:t>
              </a:r>
            </a:p>
            <a:p>
              <a:pPr algn="ctr"/>
              <a:r>
                <a:rPr lang="ja-JP" altLang="en-US" sz="2300" dirty="0" smtClean="0"/>
                <a:t>直流電源</a:t>
              </a:r>
              <a:endParaRPr lang="en-US" altLang="ja-JP" sz="2800" dirty="0" smtClean="0"/>
            </a:p>
            <a:p>
              <a:pPr algn="ctr"/>
              <a:endParaRPr lang="en-US" altLang="ja-JP" sz="2800" dirty="0" smtClean="0"/>
            </a:p>
          </p:txBody>
        </p:sp>
        <p:sp>
          <p:nvSpPr>
            <p:cNvPr id="15" name="テキスト ボックス 14"/>
            <p:cNvSpPr txBox="1"/>
            <p:nvPr/>
          </p:nvSpPr>
          <p:spPr>
            <a:xfrm>
              <a:off x="5241250" y="1160262"/>
              <a:ext cx="313110" cy="474457"/>
            </a:xfrm>
            <a:prstGeom prst="rect">
              <a:avLst/>
            </a:prstGeom>
            <a:noFill/>
          </p:spPr>
          <p:txBody>
            <a:bodyPr wrap="none" rtlCol="0" anchor="ctr">
              <a:spAutoFit/>
            </a:bodyPr>
            <a:lstStyle/>
            <a:p>
              <a:pPr algn="ctr"/>
              <a:r>
                <a:rPr lang="en-US" altLang="ja-JP" sz="2800" dirty="0" smtClean="0"/>
                <a:t>+</a:t>
              </a:r>
              <a:endParaRPr lang="ja-JP" altLang="en-US" sz="2800" dirty="0"/>
            </a:p>
          </p:txBody>
        </p:sp>
        <p:sp>
          <p:nvSpPr>
            <p:cNvPr id="16" name="テキスト ボックス 15"/>
            <p:cNvSpPr txBox="1"/>
            <p:nvPr/>
          </p:nvSpPr>
          <p:spPr>
            <a:xfrm>
              <a:off x="5280111" y="1730486"/>
              <a:ext cx="253758" cy="474457"/>
            </a:xfrm>
            <a:prstGeom prst="rect">
              <a:avLst/>
            </a:prstGeom>
            <a:noFill/>
          </p:spPr>
          <p:txBody>
            <a:bodyPr wrap="none" rtlCol="0" anchor="ctr">
              <a:spAutoFit/>
            </a:bodyPr>
            <a:lstStyle/>
            <a:p>
              <a:pPr algn="ctr"/>
              <a:r>
                <a:rPr lang="en-US" altLang="ja-JP" sz="2800" dirty="0" smtClean="0"/>
                <a:t>-</a:t>
              </a:r>
              <a:endParaRPr lang="ja-JP" altLang="en-US" sz="2800" dirty="0"/>
            </a:p>
          </p:txBody>
        </p:sp>
        <p:cxnSp>
          <p:nvCxnSpPr>
            <p:cNvPr id="17" name="直線矢印コネクタ 16"/>
            <p:cNvCxnSpPr/>
            <p:nvPr/>
          </p:nvCxnSpPr>
          <p:spPr>
            <a:xfrm rot="16200000" flipV="1">
              <a:off x="5111829" y="1658406"/>
              <a:ext cx="203959" cy="1"/>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8" name="直線矢印コネクタ 17"/>
            <p:cNvCxnSpPr/>
            <p:nvPr/>
          </p:nvCxnSpPr>
          <p:spPr>
            <a:xfrm rot="16200000" flipV="1">
              <a:off x="4967830" y="2230440"/>
              <a:ext cx="491959" cy="1"/>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9" name="直線矢印コネクタ 18"/>
            <p:cNvCxnSpPr/>
            <p:nvPr/>
          </p:nvCxnSpPr>
          <p:spPr>
            <a:xfrm rot="5400000" flipH="1" flipV="1">
              <a:off x="4800628" y="2171788"/>
              <a:ext cx="609264" cy="1"/>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20" name="円/楕円 19"/>
            <p:cNvSpPr/>
            <p:nvPr/>
          </p:nvSpPr>
          <p:spPr>
            <a:xfrm>
              <a:off x="5192098" y="1541585"/>
              <a:ext cx="46499" cy="47410"/>
            </a:xfrm>
            <a:prstGeom prst="ellipse">
              <a:avLst/>
            </a:prstGeom>
            <a:solidFill>
              <a:schemeClr val="tx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5088903" y="1845788"/>
              <a:ext cx="46499" cy="47410"/>
            </a:xfrm>
            <a:prstGeom prst="ellipse">
              <a:avLst/>
            </a:prstGeom>
            <a:solidFill>
              <a:schemeClr val="tx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4569453" y="2476421"/>
              <a:ext cx="1175322" cy="725640"/>
            </a:xfrm>
            <a:prstGeom prst="rect">
              <a:avLst/>
            </a:prstGeom>
            <a:noFill/>
            <a:ln w="25400">
              <a:solidFill>
                <a:schemeClr val="tx1"/>
              </a:solidFill>
              <a:prstDash val="solid"/>
            </a:ln>
          </p:spPr>
          <p:txBody>
            <a:bodyPr wrap="none" rtlCol="0">
              <a:spAutoFit/>
            </a:bodyPr>
            <a:lstStyle/>
            <a:p>
              <a:pPr algn="ctr"/>
              <a:r>
                <a:rPr lang="ja-JP" altLang="en-US" sz="2300" dirty="0" smtClean="0"/>
                <a:t>テスター</a:t>
              </a:r>
              <a:endParaRPr lang="en-US" altLang="ja-JP" sz="2300" dirty="0" smtClean="0"/>
            </a:p>
            <a:p>
              <a:pPr algn="ctr"/>
              <a:r>
                <a:rPr lang="ja-JP" altLang="en-US" sz="2300" dirty="0" smtClean="0"/>
                <a:t>（電圧計）</a:t>
              </a:r>
              <a:endParaRPr lang="en-US" altLang="ja-JP" sz="2800" dirty="0" smtClean="0"/>
            </a:p>
          </p:txBody>
        </p:sp>
        <p:sp>
          <p:nvSpPr>
            <p:cNvPr id="23" name="テキスト ボックス 22"/>
            <p:cNvSpPr txBox="1"/>
            <p:nvPr/>
          </p:nvSpPr>
          <p:spPr>
            <a:xfrm>
              <a:off x="2821391" y="1385246"/>
              <a:ext cx="534639" cy="334911"/>
            </a:xfrm>
            <a:prstGeom prst="rect">
              <a:avLst/>
            </a:prstGeom>
            <a:noFill/>
          </p:spPr>
          <p:txBody>
            <a:bodyPr wrap="none" rtlCol="0">
              <a:spAutoFit/>
            </a:bodyPr>
            <a:lstStyle/>
            <a:p>
              <a:pPr algn="ctr"/>
              <a:r>
                <a:rPr lang="en-US" altLang="ja-JP" sz="1800" dirty="0" smtClean="0"/>
                <a:t>FMC</a:t>
              </a:r>
            </a:p>
          </p:txBody>
        </p:sp>
        <p:sp>
          <p:nvSpPr>
            <p:cNvPr id="24" name="テキスト ボックス 23"/>
            <p:cNvSpPr txBox="1"/>
            <p:nvPr/>
          </p:nvSpPr>
          <p:spPr>
            <a:xfrm>
              <a:off x="5871658" y="1830640"/>
              <a:ext cx="578824" cy="376774"/>
            </a:xfrm>
            <a:prstGeom prst="rect">
              <a:avLst/>
            </a:prstGeom>
            <a:noFill/>
          </p:spPr>
          <p:txBody>
            <a:bodyPr wrap="none" rtlCol="0" anchor="ctr">
              <a:spAutoFit/>
            </a:bodyPr>
            <a:lstStyle/>
            <a:p>
              <a:pPr algn="ctr"/>
              <a:r>
                <a:rPr kumimoji="1" lang="en-US" altLang="ja-JP" dirty="0" smtClean="0"/>
                <a:t>12 V</a:t>
              </a:r>
              <a:endParaRPr kumimoji="1" lang="ja-JP" altLang="en-US" dirty="0"/>
            </a:p>
          </p:txBody>
        </p:sp>
      </p:grpSp>
      <p:sp>
        <p:nvSpPr>
          <p:cNvPr id="33" name="テキスト ボックス 32"/>
          <p:cNvSpPr txBox="1"/>
          <p:nvPr/>
        </p:nvSpPr>
        <p:spPr>
          <a:xfrm>
            <a:off x="977031" y="1628089"/>
            <a:ext cx="7282756" cy="1951526"/>
          </a:xfrm>
          <a:prstGeom prst="rect">
            <a:avLst/>
          </a:prstGeom>
          <a:noFill/>
        </p:spPr>
        <p:txBody>
          <a:bodyPr wrap="none" lIns="104682" tIns="52341" rIns="104682" bIns="52341" rtlCol="0">
            <a:spAutoFit/>
          </a:bodyPr>
          <a:lstStyle/>
          <a:p>
            <a:r>
              <a:rPr lang="ja-JP" altLang="en-US" sz="2800" dirty="0" smtClean="0"/>
              <a:t>評価方法</a:t>
            </a:r>
            <a:r>
              <a:rPr lang="en-US" altLang="ja-JP" sz="2800" dirty="0" smtClean="0"/>
              <a:t>:</a:t>
            </a:r>
          </a:p>
          <a:p>
            <a:r>
              <a:rPr lang="en-US" altLang="ja-JP" sz="2300" dirty="0" smtClean="0"/>
              <a:t>    1. </a:t>
            </a:r>
            <a:r>
              <a:rPr lang="ja-JP" altLang="en-US" sz="2300" dirty="0" smtClean="0"/>
              <a:t>デジタル基板に定電圧源（</a:t>
            </a:r>
            <a:r>
              <a:rPr lang="en-US" altLang="ja-JP" sz="2300" dirty="0" smtClean="0"/>
              <a:t>12 V</a:t>
            </a:r>
            <a:r>
              <a:rPr lang="ja-JP" altLang="en-US" sz="2300" dirty="0" smtClean="0"/>
              <a:t>）で電力を供給</a:t>
            </a:r>
            <a:endParaRPr lang="en-US" altLang="ja-JP" sz="2300" dirty="0" smtClean="0"/>
          </a:p>
          <a:p>
            <a:r>
              <a:rPr lang="en-US" altLang="ja-JP" sz="2300" dirty="0" smtClean="0"/>
              <a:t>    2. </a:t>
            </a:r>
            <a:r>
              <a:rPr lang="ja-JP" altLang="en-US" sz="2300" dirty="0" smtClean="0"/>
              <a:t>読み出し系を稼働（待機状態、多重度</a:t>
            </a:r>
            <a:r>
              <a:rPr lang="en-US" altLang="ja-JP" sz="2300" dirty="0" smtClean="0"/>
              <a:t> 1</a:t>
            </a:r>
            <a:r>
              <a:rPr lang="ja-JP" altLang="en-US" sz="2300" dirty="0" smtClean="0"/>
              <a:t>、多重度</a:t>
            </a:r>
            <a:r>
              <a:rPr lang="en-US" altLang="ja-JP" sz="2300" dirty="0" smtClean="0"/>
              <a:t> 32</a:t>
            </a:r>
            <a:r>
              <a:rPr lang="ja-JP" altLang="en-US" sz="2300" dirty="0" smtClean="0"/>
              <a:t>）</a:t>
            </a:r>
            <a:endParaRPr lang="en-US" altLang="ja-JP" sz="2300" dirty="0" smtClean="0"/>
          </a:p>
          <a:p>
            <a:r>
              <a:rPr lang="en-US" altLang="ja-JP" sz="2300" dirty="0" smtClean="0"/>
              <a:t>    3. </a:t>
            </a:r>
            <a:r>
              <a:rPr lang="ja-JP" altLang="en-US" sz="2300" dirty="0" smtClean="0"/>
              <a:t>デジタル基板に流れる電流量を計測</a:t>
            </a:r>
            <a:endParaRPr lang="en-US" altLang="ja-JP" sz="2300" dirty="0" smtClean="0"/>
          </a:p>
          <a:p>
            <a:r>
              <a:rPr lang="en-US" altLang="ja-JP" sz="2300" dirty="0" smtClean="0"/>
              <a:t>    4. </a:t>
            </a:r>
            <a:r>
              <a:rPr lang="ja-JP" altLang="en-US" sz="2300" dirty="0" smtClean="0"/>
              <a:t>デジタル基板のみの電流量を差し引く</a:t>
            </a:r>
            <a:endParaRPr lang="ja-JP" altLang="en-US" sz="23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消費電力の評価</a:t>
            </a:r>
            <a:endParaRPr lang="ja-JP" altLang="en-US" dirty="0"/>
          </a:p>
        </p:txBody>
      </p:sp>
      <p:sp>
        <p:nvSpPr>
          <p:cNvPr id="4" name="日付プレースホルダ 3"/>
          <p:cNvSpPr>
            <a:spLocks noGrp="1"/>
          </p:cNvSpPr>
          <p:nvPr>
            <p:ph type="dt" sz="half" idx="10"/>
          </p:nvPr>
        </p:nvSpPr>
        <p:spPr/>
        <p:txBody>
          <a:bodyPr/>
          <a:lstStyle/>
          <a:p>
            <a:r>
              <a:rPr lang="en-US" altLang="ja-JP" smtClean="0"/>
              <a:t>2015-02-11</a:t>
            </a:r>
            <a:endParaRPr lang="ja-JP" altLang="en-US"/>
          </a:p>
        </p:txBody>
      </p:sp>
      <p:sp>
        <p:nvSpPr>
          <p:cNvPr id="5" name="フッター プレースホルダ 4"/>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6" name="スライド番号プレースホルダ 5"/>
          <p:cNvSpPr>
            <a:spLocks noGrp="1"/>
          </p:cNvSpPr>
          <p:nvPr>
            <p:ph type="sldNum" sz="quarter" idx="12"/>
          </p:nvPr>
        </p:nvSpPr>
        <p:spPr/>
        <p:txBody>
          <a:bodyPr/>
          <a:lstStyle/>
          <a:p>
            <a:fld id="{7892D14E-91D0-A44D-A4A0-D5DBF8F24DD2}" type="slidenum">
              <a:rPr lang="ja-JP" altLang="en-US" smtClean="0"/>
              <a:pPr/>
              <a:t>34</a:t>
            </a:fld>
            <a:endParaRPr lang="ja-JP" altLang="en-US"/>
          </a:p>
        </p:txBody>
      </p:sp>
      <p:pic>
        <p:nvPicPr>
          <p:cNvPr id="28" name="図 27" descr="05 - 1.jpg"/>
          <p:cNvPicPr>
            <a:picLocks noChangeAspect="1"/>
          </p:cNvPicPr>
          <p:nvPr/>
        </p:nvPicPr>
        <p:blipFill>
          <a:blip r:embed="rId2"/>
          <a:stretch>
            <a:fillRect/>
          </a:stretch>
        </p:blipFill>
        <p:spPr>
          <a:xfrm>
            <a:off x="1390365" y="1422369"/>
            <a:ext cx="7827094" cy="5538133"/>
          </a:xfrm>
          <a:prstGeom prst="rect">
            <a:avLst/>
          </a:prstGeom>
        </p:spPr>
      </p:pic>
      <p:sp>
        <p:nvSpPr>
          <p:cNvPr id="27" name="テキスト ボックス 26"/>
          <p:cNvSpPr txBox="1"/>
          <p:nvPr/>
        </p:nvSpPr>
        <p:spPr>
          <a:xfrm>
            <a:off x="1821780" y="3178081"/>
            <a:ext cx="1657344" cy="535753"/>
          </a:xfrm>
          <a:prstGeom prst="rect">
            <a:avLst/>
          </a:prstGeom>
          <a:solidFill>
            <a:schemeClr val="bg1"/>
          </a:solidFill>
          <a:ln w="25400">
            <a:solidFill>
              <a:srgbClr val="FF0000"/>
            </a:solidFill>
          </a:ln>
        </p:spPr>
        <p:txBody>
          <a:bodyPr wrap="none" lIns="104682" tIns="52341" rIns="104682" bIns="52341" rtlCol="0">
            <a:spAutoFit/>
          </a:bodyPr>
          <a:lstStyle/>
          <a:p>
            <a:r>
              <a:rPr lang="ja-JP" altLang="en-US" sz="2800" dirty="0" smtClean="0"/>
              <a:t>直流電源</a:t>
            </a:r>
            <a:endParaRPr lang="ja-JP" altLang="en-US" sz="2800" dirty="0"/>
          </a:p>
        </p:txBody>
      </p:sp>
      <p:sp>
        <p:nvSpPr>
          <p:cNvPr id="29" name="テキスト ボックス 28"/>
          <p:cNvSpPr txBox="1"/>
          <p:nvPr/>
        </p:nvSpPr>
        <p:spPr>
          <a:xfrm>
            <a:off x="3688191" y="5428652"/>
            <a:ext cx="2928393" cy="535753"/>
          </a:xfrm>
          <a:prstGeom prst="rect">
            <a:avLst/>
          </a:prstGeom>
          <a:solidFill>
            <a:schemeClr val="bg1"/>
          </a:solidFill>
          <a:ln w="25400">
            <a:solidFill>
              <a:srgbClr val="FF0000"/>
            </a:solidFill>
          </a:ln>
        </p:spPr>
        <p:txBody>
          <a:bodyPr wrap="none" lIns="104682" tIns="52341" rIns="104682" bIns="52341" rtlCol="0">
            <a:spAutoFit/>
          </a:bodyPr>
          <a:lstStyle/>
          <a:p>
            <a:r>
              <a:rPr lang="ja-JP" altLang="en-US" sz="2800" dirty="0" smtClean="0"/>
              <a:t>テスター（電圧計）</a:t>
            </a:r>
            <a:endParaRPr lang="ja-JP" altLang="en-US" sz="2800" dirty="0"/>
          </a:p>
        </p:txBody>
      </p:sp>
      <p:sp>
        <p:nvSpPr>
          <p:cNvPr id="30" name="テキスト ボックス 29"/>
          <p:cNvSpPr txBox="1"/>
          <p:nvPr/>
        </p:nvSpPr>
        <p:spPr>
          <a:xfrm>
            <a:off x="3840954" y="3087980"/>
            <a:ext cx="2251912" cy="535753"/>
          </a:xfrm>
          <a:prstGeom prst="rect">
            <a:avLst/>
          </a:prstGeom>
          <a:solidFill>
            <a:schemeClr val="bg1"/>
          </a:solidFill>
          <a:ln w="25400">
            <a:solidFill>
              <a:srgbClr val="FF0000"/>
            </a:solidFill>
          </a:ln>
        </p:spPr>
        <p:txBody>
          <a:bodyPr wrap="none" lIns="104682" tIns="52341" rIns="104682" bIns="52341" rtlCol="0">
            <a:spAutoFit/>
          </a:bodyPr>
          <a:lstStyle/>
          <a:p>
            <a:r>
              <a:rPr lang="ja-JP" altLang="en-US" sz="2800" dirty="0" smtClean="0"/>
              <a:t>アナログ基板</a:t>
            </a:r>
            <a:endParaRPr lang="ja-JP" altLang="en-US" sz="2800" dirty="0"/>
          </a:p>
        </p:txBody>
      </p:sp>
      <p:sp>
        <p:nvSpPr>
          <p:cNvPr id="31" name="テキスト ボックス 30"/>
          <p:cNvSpPr txBox="1"/>
          <p:nvPr/>
        </p:nvSpPr>
        <p:spPr>
          <a:xfrm>
            <a:off x="7863775" y="5210010"/>
            <a:ext cx="2244851" cy="535753"/>
          </a:xfrm>
          <a:prstGeom prst="rect">
            <a:avLst/>
          </a:prstGeom>
          <a:solidFill>
            <a:schemeClr val="bg1"/>
          </a:solidFill>
          <a:ln w="25400">
            <a:solidFill>
              <a:srgbClr val="FF0000"/>
            </a:solidFill>
          </a:ln>
        </p:spPr>
        <p:txBody>
          <a:bodyPr wrap="none" lIns="104682" tIns="52341" rIns="104682" bIns="52341" rtlCol="0">
            <a:spAutoFit/>
          </a:bodyPr>
          <a:lstStyle/>
          <a:p>
            <a:r>
              <a:rPr lang="ja-JP" altLang="en-US" sz="2800" dirty="0" smtClean="0"/>
              <a:t>デジタル基板</a:t>
            </a:r>
            <a:endParaRPr lang="ja-JP" altLang="en-US" sz="28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消費電力の評価</a:t>
            </a:r>
            <a:r>
              <a:rPr lang="en-US" altLang="ja-JP" dirty="0" smtClean="0"/>
              <a:t> – </a:t>
            </a:r>
            <a:r>
              <a:rPr lang="ja-JP" altLang="en-US" dirty="0" smtClean="0"/>
              <a:t>結果</a:t>
            </a:r>
            <a:endParaRPr lang="ja-JP" altLang="en-US" dirty="0"/>
          </a:p>
        </p:txBody>
      </p:sp>
      <p:sp>
        <p:nvSpPr>
          <p:cNvPr id="4" name="日付プレースホルダ 3"/>
          <p:cNvSpPr>
            <a:spLocks noGrp="1"/>
          </p:cNvSpPr>
          <p:nvPr>
            <p:ph type="dt" sz="half" idx="10"/>
          </p:nvPr>
        </p:nvSpPr>
        <p:spPr/>
        <p:txBody>
          <a:bodyPr/>
          <a:lstStyle/>
          <a:p>
            <a:r>
              <a:rPr lang="en-US" altLang="ja-JP" smtClean="0"/>
              <a:t>2015-02-11</a:t>
            </a:r>
            <a:endParaRPr lang="ja-JP" altLang="en-US"/>
          </a:p>
        </p:txBody>
      </p:sp>
      <p:sp>
        <p:nvSpPr>
          <p:cNvPr id="5" name="フッター プレースホルダ 4"/>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6" name="スライド番号プレースホルダ 5"/>
          <p:cNvSpPr>
            <a:spLocks noGrp="1"/>
          </p:cNvSpPr>
          <p:nvPr>
            <p:ph type="sldNum" sz="quarter" idx="12"/>
          </p:nvPr>
        </p:nvSpPr>
        <p:spPr/>
        <p:txBody>
          <a:bodyPr/>
          <a:lstStyle/>
          <a:p>
            <a:fld id="{7892D14E-91D0-A44D-A4A0-D5DBF8F24DD2}" type="slidenum">
              <a:rPr lang="ja-JP" altLang="en-US" smtClean="0"/>
              <a:pPr/>
              <a:t>35</a:t>
            </a:fld>
            <a:endParaRPr lang="ja-JP" altLang="en-US"/>
          </a:p>
        </p:txBody>
      </p:sp>
      <p:pic>
        <p:nvPicPr>
          <p:cNvPr id="12" name="図 11" descr="ss 2015-01-22 19.11.37.png"/>
          <p:cNvPicPr>
            <a:picLocks noChangeAspect="1"/>
          </p:cNvPicPr>
          <p:nvPr/>
        </p:nvPicPr>
        <p:blipFill>
          <a:blip r:embed="rId2"/>
          <a:stretch>
            <a:fillRect/>
          </a:stretch>
        </p:blipFill>
        <p:spPr>
          <a:xfrm>
            <a:off x="799391" y="2182405"/>
            <a:ext cx="8884839" cy="2346571"/>
          </a:xfrm>
          <a:prstGeom prst="rect">
            <a:avLst/>
          </a:prstGeom>
        </p:spPr>
      </p:pic>
      <p:grpSp>
        <p:nvGrpSpPr>
          <p:cNvPr id="9" name="図形グループ 8"/>
          <p:cNvGrpSpPr/>
          <p:nvPr/>
        </p:nvGrpSpPr>
        <p:grpSpPr>
          <a:xfrm>
            <a:off x="1118394" y="3955730"/>
            <a:ext cx="8595972" cy="2058534"/>
            <a:chOff x="1118394" y="3955730"/>
            <a:chExt cx="8595972" cy="2058534"/>
          </a:xfrm>
        </p:grpSpPr>
        <p:sp>
          <p:nvSpPr>
            <p:cNvPr id="13" name="テキスト ボックス 12"/>
            <p:cNvSpPr txBox="1"/>
            <p:nvPr/>
          </p:nvSpPr>
          <p:spPr>
            <a:xfrm>
              <a:off x="1118394" y="5347967"/>
              <a:ext cx="8595972" cy="666297"/>
            </a:xfrm>
            <a:prstGeom prst="rect">
              <a:avLst/>
            </a:prstGeom>
            <a:noFill/>
            <a:ln w="25400">
              <a:solidFill>
                <a:srgbClr val="FF0000"/>
              </a:solidFill>
            </a:ln>
          </p:spPr>
          <p:txBody>
            <a:bodyPr wrap="none" lIns="104682" tIns="52341" rIns="104682" bIns="52341" rtlCol="0">
              <a:spAutoFit/>
            </a:bodyPr>
            <a:lstStyle/>
            <a:p>
              <a:pPr algn="ctr"/>
              <a:r>
                <a:rPr lang="ja-JP" altLang="en-US" sz="3600" dirty="0" smtClean="0"/>
                <a:t>「従来の半分の消費電力（目標値）」を達成</a:t>
              </a:r>
              <a:endParaRPr lang="en-US" altLang="ja-JP" sz="3600" dirty="0" smtClean="0"/>
            </a:p>
          </p:txBody>
        </p:sp>
        <p:sp>
          <p:nvSpPr>
            <p:cNvPr id="14" name="円/楕円 13"/>
            <p:cNvSpPr/>
            <p:nvPr/>
          </p:nvSpPr>
          <p:spPr>
            <a:xfrm>
              <a:off x="7279875" y="3955730"/>
              <a:ext cx="1032801" cy="478714"/>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基板上</a:t>
            </a:r>
            <a:r>
              <a:rPr lang="en-US" altLang="ja-JP" dirty="0" smtClean="0"/>
              <a:t> IC </a:t>
            </a:r>
            <a:r>
              <a:rPr lang="ja-JP" altLang="en-US" dirty="0" smtClean="0"/>
              <a:t>の発熱量の評価</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36</a:t>
            </a:fld>
            <a:endParaRPr lang="ja-JP" altLang="en-US"/>
          </a:p>
        </p:txBody>
      </p:sp>
      <p:pic>
        <p:nvPicPr>
          <p:cNvPr id="10" name="図 9" descr="A0026_FR.JPG"/>
          <p:cNvPicPr>
            <a:picLocks noChangeAspect="1"/>
          </p:cNvPicPr>
          <p:nvPr/>
        </p:nvPicPr>
        <p:blipFill>
          <a:blip r:embed="rId2"/>
          <a:stretch>
            <a:fillRect/>
          </a:stretch>
        </p:blipFill>
        <p:spPr>
          <a:xfrm>
            <a:off x="5530590" y="3635155"/>
            <a:ext cx="4750507" cy="3361266"/>
          </a:xfrm>
          <a:prstGeom prst="rect">
            <a:avLst/>
          </a:prstGeom>
          <a:ln w="25400">
            <a:solidFill>
              <a:srgbClr val="FF0000"/>
            </a:solidFill>
          </a:ln>
        </p:spPr>
      </p:pic>
      <p:pic>
        <p:nvPicPr>
          <p:cNvPr id="11" name="図 10" descr="A0026_VB.JPG"/>
          <p:cNvPicPr>
            <a:picLocks noChangeAspect="1"/>
          </p:cNvPicPr>
          <p:nvPr/>
        </p:nvPicPr>
        <p:blipFill>
          <a:blip r:embed="rId3"/>
          <a:stretch>
            <a:fillRect/>
          </a:stretch>
        </p:blipFill>
        <p:spPr>
          <a:xfrm>
            <a:off x="505264" y="3635159"/>
            <a:ext cx="4769198" cy="3374488"/>
          </a:xfrm>
          <a:prstGeom prst="rect">
            <a:avLst/>
          </a:prstGeom>
        </p:spPr>
      </p:pic>
      <p:sp>
        <p:nvSpPr>
          <p:cNvPr id="12" name="正方形/長方形 11"/>
          <p:cNvSpPr/>
          <p:nvPr/>
        </p:nvSpPr>
        <p:spPr>
          <a:xfrm>
            <a:off x="1103919" y="4381494"/>
            <a:ext cx="2921772" cy="197085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cxnSp>
        <p:nvCxnSpPr>
          <p:cNvPr id="14" name="直線コネクタ 13"/>
          <p:cNvCxnSpPr/>
          <p:nvPr/>
        </p:nvCxnSpPr>
        <p:spPr>
          <a:xfrm flipV="1">
            <a:off x="4025692" y="3635164"/>
            <a:ext cx="1504901" cy="74632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a:off x="4025692" y="6352349"/>
            <a:ext cx="1504901" cy="64407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570996" y="1628085"/>
            <a:ext cx="8343295" cy="1320584"/>
          </a:xfrm>
          <a:prstGeom prst="rect">
            <a:avLst/>
          </a:prstGeom>
          <a:noFill/>
        </p:spPr>
        <p:txBody>
          <a:bodyPr wrap="none" lIns="104682" tIns="52341" rIns="104682" bIns="52341" rtlCol="0">
            <a:spAutoFit/>
          </a:bodyPr>
          <a:lstStyle/>
          <a:p>
            <a:r>
              <a:rPr lang="ja-JP" altLang="en-US" sz="2800" dirty="0" smtClean="0"/>
              <a:t>赤外線サーモグラフィ</a:t>
            </a:r>
            <a:r>
              <a:rPr lang="en-US" altLang="ja-JP" sz="2800" baseline="30000" dirty="0" smtClean="0"/>
              <a:t>[*]</a:t>
            </a:r>
            <a:r>
              <a:rPr lang="ja-JP" altLang="en-US" sz="2800" dirty="0" smtClean="0"/>
              <a:t>を使って基板表面温度を測定</a:t>
            </a:r>
            <a:r>
              <a:rPr lang="en-US" altLang="ja-JP" sz="2800" dirty="0" smtClean="0"/>
              <a:t>:</a:t>
            </a:r>
          </a:p>
          <a:p>
            <a:r>
              <a:rPr lang="en-US" altLang="ja-JP" sz="2800" dirty="0" smtClean="0"/>
              <a:t>    </a:t>
            </a:r>
            <a:r>
              <a:rPr lang="en-US" altLang="ja-JP" sz="2300" dirty="0" smtClean="0"/>
              <a:t>- RHEA </a:t>
            </a:r>
            <a:r>
              <a:rPr lang="ja-JP" altLang="en-US" sz="2300" dirty="0" smtClean="0"/>
              <a:t>と</a:t>
            </a:r>
            <a:r>
              <a:rPr lang="en-US" altLang="ja-JP" sz="2300" dirty="0" smtClean="0"/>
              <a:t> FMC150 </a:t>
            </a:r>
            <a:r>
              <a:rPr lang="ja-JP" altLang="en-US" sz="2300" dirty="0" smtClean="0"/>
              <a:t>を「読み出し多重度</a:t>
            </a:r>
            <a:r>
              <a:rPr lang="en-US" altLang="ja-JP" sz="2300" dirty="0" smtClean="0"/>
              <a:t> 32</a:t>
            </a:r>
            <a:r>
              <a:rPr lang="ja-JP" altLang="en-US" sz="2300" dirty="0" smtClean="0"/>
              <a:t>」で稼働し、</a:t>
            </a:r>
            <a:endParaRPr lang="en-US" altLang="ja-JP" sz="2300" dirty="0" smtClean="0"/>
          </a:p>
          <a:p>
            <a:r>
              <a:rPr lang="en-US" altLang="ja-JP" sz="2300" dirty="0" smtClean="0"/>
              <a:t>      </a:t>
            </a:r>
            <a:r>
              <a:rPr lang="ja-JP" altLang="en-US" sz="2300" dirty="0" smtClean="0"/>
              <a:t>それぞれについて冷却ファンあり</a:t>
            </a:r>
            <a:r>
              <a:rPr lang="en-US" altLang="ja-JP" sz="2300" dirty="0" smtClean="0"/>
              <a:t>/</a:t>
            </a:r>
            <a:r>
              <a:rPr lang="ja-JP" altLang="en-US" sz="2300" dirty="0" smtClean="0"/>
              <a:t>なしの温度を計測</a:t>
            </a:r>
            <a:endParaRPr lang="ja-JP" altLang="en-US" sz="2300" dirty="0"/>
          </a:p>
        </p:txBody>
      </p:sp>
      <p:sp>
        <p:nvSpPr>
          <p:cNvPr id="20" name="テキスト ボックス 19"/>
          <p:cNvSpPr txBox="1"/>
          <p:nvPr/>
        </p:nvSpPr>
        <p:spPr>
          <a:xfrm>
            <a:off x="7549771" y="3256205"/>
            <a:ext cx="2690727" cy="351087"/>
          </a:xfrm>
          <a:prstGeom prst="rect">
            <a:avLst/>
          </a:prstGeom>
          <a:noFill/>
        </p:spPr>
        <p:txBody>
          <a:bodyPr wrap="none" lIns="104682" tIns="52341" rIns="104682" bIns="52341" rtlCol="0">
            <a:spAutoFit/>
          </a:bodyPr>
          <a:lstStyle/>
          <a:p>
            <a:r>
              <a:rPr lang="en-US" altLang="ja-JP" sz="1600" dirty="0" smtClean="0">
                <a:latin typeface="Courier"/>
                <a:cs typeface="Courier"/>
              </a:rPr>
              <a:t>[*]: </a:t>
            </a:r>
            <a:r>
              <a:rPr lang="en-US" altLang="ja-JP" sz="1600" dirty="0" err="1" smtClean="0">
                <a:latin typeface="Courier"/>
                <a:cs typeface="Courier"/>
              </a:rPr>
              <a:t>Keysight</a:t>
            </a:r>
            <a:r>
              <a:rPr lang="en-US" altLang="ja-JP" sz="1600" dirty="0" smtClean="0">
                <a:latin typeface="Courier"/>
                <a:cs typeface="Courier"/>
              </a:rPr>
              <a:t> U5855A</a:t>
            </a:r>
            <a:endParaRPr lang="ja-JP" altLang="en-US" sz="1600" dirty="0">
              <a:latin typeface="Courier"/>
              <a:cs typeface="Courier"/>
            </a:endParaRPr>
          </a:p>
        </p:txBody>
      </p:sp>
      <p:pic>
        <p:nvPicPr>
          <p:cNvPr id="21" name="図 20" descr="ss 2015-01-24 16.12.45.png"/>
          <p:cNvPicPr>
            <a:picLocks noChangeAspect="1"/>
          </p:cNvPicPr>
          <p:nvPr/>
        </p:nvPicPr>
        <p:blipFill>
          <a:blip r:embed="rId4"/>
          <a:stretch>
            <a:fillRect/>
          </a:stretch>
        </p:blipFill>
        <p:spPr>
          <a:xfrm>
            <a:off x="9188058" y="1273471"/>
            <a:ext cx="951837" cy="19850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基板上</a:t>
            </a:r>
            <a:r>
              <a:rPr lang="en-US" altLang="ja-JP" dirty="0" smtClean="0"/>
              <a:t> IC </a:t>
            </a:r>
            <a:r>
              <a:rPr lang="ja-JP" altLang="en-US" dirty="0" smtClean="0"/>
              <a:t>の発熱量の評価</a:t>
            </a:r>
            <a:r>
              <a:rPr lang="en-US" altLang="ja-JP" dirty="0" smtClean="0"/>
              <a:t> – </a:t>
            </a:r>
            <a:r>
              <a:rPr lang="ja-JP" altLang="en-US" dirty="0" smtClean="0"/>
              <a:t>結果</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37</a:t>
            </a:fld>
            <a:endParaRPr lang="ja-JP" altLang="en-US"/>
          </a:p>
        </p:txBody>
      </p:sp>
      <p:pic>
        <p:nvPicPr>
          <p:cNvPr id="6" name="図 5" descr="A0022_FR.JPG"/>
          <p:cNvPicPr>
            <a:picLocks noChangeAspect="1"/>
          </p:cNvPicPr>
          <p:nvPr/>
        </p:nvPicPr>
        <p:blipFill>
          <a:blip r:embed="rId2"/>
          <a:stretch>
            <a:fillRect/>
          </a:stretch>
        </p:blipFill>
        <p:spPr>
          <a:xfrm>
            <a:off x="1356355" y="4317320"/>
            <a:ext cx="3908879" cy="2765766"/>
          </a:xfrm>
          <a:prstGeom prst="rect">
            <a:avLst/>
          </a:prstGeom>
        </p:spPr>
      </p:pic>
      <p:pic>
        <p:nvPicPr>
          <p:cNvPr id="7" name="図 6" descr="A0023_FR.JPG"/>
          <p:cNvPicPr>
            <a:picLocks noChangeAspect="1"/>
          </p:cNvPicPr>
          <p:nvPr/>
        </p:nvPicPr>
        <p:blipFill>
          <a:blip r:embed="rId3"/>
          <a:stretch>
            <a:fillRect/>
          </a:stretch>
        </p:blipFill>
        <p:spPr>
          <a:xfrm>
            <a:off x="1356355" y="1435895"/>
            <a:ext cx="3908879" cy="2765766"/>
          </a:xfrm>
          <a:prstGeom prst="rect">
            <a:avLst/>
          </a:prstGeom>
        </p:spPr>
      </p:pic>
      <p:pic>
        <p:nvPicPr>
          <p:cNvPr id="8" name="図 7" descr="A0024_FR.JPG"/>
          <p:cNvPicPr>
            <a:picLocks noChangeAspect="1"/>
          </p:cNvPicPr>
          <p:nvPr/>
        </p:nvPicPr>
        <p:blipFill>
          <a:blip r:embed="rId4"/>
          <a:stretch>
            <a:fillRect/>
          </a:stretch>
        </p:blipFill>
        <p:spPr>
          <a:xfrm>
            <a:off x="5398307" y="1437173"/>
            <a:ext cx="3908879" cy="2765766"/>
          </a:xfrm>
          <a:prstGeom prst="rect">
            <a:avLst/>
          </a:prstGeom>
        </p:spPr>
      </p:pic>
      <p:pic>
        <p:nvPicPr>
          <p:cNvPr id="9" name="図 8" descr="A0025_FR.JPG"/>
          <p:cNvPicPr>
            <a:picLocks noChangeAspect="1"/>
          </p:cNvPicPr>
          <p:nvPr/>
        </p:nvPicPr>
        <p:blipFill>
          <a:blip r:embed="rId5"/>
          <a:stretch>
            <a:fillRect/>
          </a:stretch>
        </p:blipFill>
        <p:spPr>
          <a:xfrm>
            <a:off x="5398307" y="4317320"/>
            <a:ext cx="3908879" cy="2765766"/>
          </a:xfrm>
          <a:prstGeom prst="rect">
            <a:avLst/>
          </a:prstGeom>
        </p:spPr>
      </p:pic>
      <p:sp>
        <p:nvSpPr>
          <p:cNvPr id="10" name="テキスト ボックス 9"/>
          <p:cNvSpPr txBox="1"/>
          <p:nvPr/>
        </p:nvSpPr>
        <p:spPr>
          <a:xfrm>
            <a:off x="1366571" y="3740947"/>
            <a:ext cx="2677216" cy="458809"/>
          </a:xfrm>
          <a:prstGeom prst="rect">
            <a:avLst/>
          </a:prstGeom>
          <a:solidFill>
            <a:schemeClr val="bg1"/>
          </a:solidFill>
          <a:ln w="25400">
            <a:solidFill>
              <a:srgbClr val="FF0000"/>
            </a:solidFill>
          </a:ln>
        </p:spPr>
        <p:txBody>
          <a:bodyPr wrap="none" lIns="104682" tIns="52341" rIns="104682" bIns="52341" rtlCol="0" anchor="ctr">
            <a:spAutoFit/>
          </a:bodyPr>
          <a:lstStyle/>
          <a:p>
            <a:pPr algn="ctr"/>
            <a:r>
              <a:rPr lang="en-US" altLang="ja-JP" sz="2300" dirty="0" smtClean="0"/>
              <a:t>(a) FMC150 </a:t>
            </a:r>
            <a:r>
              <a:rPr lang="ja-JP" altLang="en-US" sz="1900" dirty="0" smtClean="0"/>
              <a:t>ファンあり</a:t>
            </a:r>
            <a:endParaRPr lang="ja-JP" altLang="en-US" sz="1900" dirty="0"/>
          </a:p>
        </p:txBody>
      </p:sp>
      <p:sp>
        <p:nvSpPr>
          <p:cNvPr id="11" name="テキスト ボックス 10"/>
          <p:cNvSpPr txBox="1"/>
          <p:nvPr/>
        </p:nvSpPr>
        <p:spPr>
          <a:xfrm>
            <a:off x="5412469" y="3741905"/>
            <a:ext cx="2686200" cy="458809"/>
          </a:xfrm>
          <a:prstGeom prst="rect">
            <a:avLst/>
          </a:prstGeom>
          <a:solidFill>
            <a:schemeClr val="bg1"/>
          </a:solidFill>
          <a:ln w="25400">
            <a:solidFill>
              <a:srgbClr val="FF0000"/>
            </a:solidFill>
          </a:ln>
        </p:spPr>
        <p:txBody>
          <a:bodyPr wrap="none" lIns="104682" tIns="52341" rIns="104682" bIns="52341" rtlCol="0" anchor="ctr">
            <a:spAutoFit/>
          </a:bodyPr>
          <a:lstStyle/>
          <a:p>
            <a:pPr algn="ctr"/>
            <a:r>
              <a:rPr lang="en-US" altLang="ja-JP" sz="2300" dirty="0" smtClean="0"/>
              <a:t>(</a:t>
            </a:r>
            <a:r>
              <a:rPr lang="en-US" altLang="ja-JP" sz="2300" dirty="0" err="1" smtClean="0"/>
              <a:t>b</a:t>
            </a:r>
            <a:r>
              <a:rPr lang="en-US" altLang="ja-JP" sz="2300" dirty="0" smtClean="0"/>
              <a:t>) FMC150 </a:t>
            </a:r>
            <a:r>
              <a:rPr lang="ja-JP" altLang="en-US" sz="1900" dirty="0" smtClean="0"/>
              <a:t>ファンなし</a:t>
            </a:r>
            <a:endParaRPr lang="ja-JP" altLang="en-US" sz="1900" dirty="0"/>
          </a:p>
        </p:txBody>
      </p:sp>
      <p:sp>
        <p:nvSpPr>
          <p:cNvPr id="12" name="テキスト ボックス 11"/>
          <p:cNvSpPr txBox="1"/>
          <p:nvPr/>
        </p:nvSpPr>
        <p:spPr>
          <a:xfrm>
            <a:off x="1368241" y="6611909"/>
            <a:ext cx="2320200" cy="458809"/>
          </a:xfrm>
          <a:prstGeom prst="rect">
            <a:avLst/>
          </a:prstGeom>
          <a:solidFill>
            <a:schemeClr val="bg1"/>
          </a:solidFill>
          <a:ln w="25400">
            <a:solidFill>
              <a:srgbClr val="008000"/>
            </a:solidFill>
          </a:ln>
        </p:spPr>
        <p:txBody>
          <a:bodyPr wrap="none" lIns="104682" tIns="52341" rIns="104682" bIns="52341" rtlCol="0" anchor="ctr">
            <a:spAutoFit/>
          </a:bodyPr>
          <a:lstStyle/>
          <a:p>
            <a:pPr algn="ctr"/>
            <a:r>
              <a:rPr lang="en-US" altLang="ja-JP" sz="2300" dirty="0" smtClean="0"/>
              <a:t>(</a:t>
            </a:r>
            <a:r>
              <a:rPr lang="en-US" altLang="ja-JP" sz="2300" dirty="0" err="1" smtClean="0"/>
              <a:t>c</a:t>
            </a:r>
            <a:r>
              <a:rPr lang="en-US" altLang="ja-JP" sz="2300" dirty="0" smtClean="0"/>
              <a:t>) RHEA </a:t>
            </a:r>
            <a:r>
              <a:rPr lang="ja-JP" altLang="en-US" sz="1900" dirty="0" smtClean="0"/>
              <a:t>ファンあり</a:t>
            </a:r>
            <a:endParaRPr lang="ja-JP" altLang="en-US" sz="1900" dirty="0"/>
          </a:p>
        </p:txBody>
      </p:sp>
      <p:sp>
        <p:nvSpPr>
          <p:cNvPr id="13" name="テキスト ボックス 12"/>
          <p:cNvSpPr txBox="1"/>
          <p:nvPr/>
        </p:nvSpPr>
        <p:spPr>
          <a:xfrm>
            <a:off x="5509399" y="1991151"/>
            <a:ext cx="1014846" cy="428032"/>
          </a:xfrm>
          <a:prstGeom prst="rect">
            <a:avLst/>
          </a:prstGeom>
          <a:solidFill>
            <a:schemeClr val="bg1"/>
          </a:solidFill>
          <a:ln w="25400">
            <a:solidFill>
              <a:srgbClr val="FF0000"/>
            </a:solidFill>
          </a:ln>
        </p:spPr>
        <p:txBody>
          <a:bodyPr wrap="none" lIns="104682" tIns="52341" rIns="104682" bIns="52341" rtlCol="0" anchor="ctr">
            <a:spAutoFit/>
          </a:bodyPr>
          <a:lstStyle/>
          <a:p>
            <a:pPr algn="ctr"/>
            <a:r>
              <a:rPr lang="en-US" altLang="ja-JP" dirty="0" smtClean="0"/>
              <a:t>&gt; </a:t>
            </a:r>
            <a:r>
              <a:rPr kumimoji="1" lang="en-US" altLang="ja-JP" dirty="0" smtClean="0"/>
              <a:t>70 </a:t>
            </a:r>
            <a:r>
              <a:rPr lang="en-US" altLang="ja-JP" dirty="0" smtClean="0"/>
              <a:t>℃</a:t>
            </a:r>
            <a:endParaRPr kumimoji="1" lang="ja-JP" altLang="en-US" dirty="0"/>
          </a:p>
        </p:txBody>
      </p:sp>
      <p:sp>
        <p:nvSpPr>
          <p:cNvPr id="14" name="テキスト ボックス 13"/>
          <p:cNvSpPr txBox="1"/>
          <p:nvPr/>
        </p:nvSpPr>
        <p:spPr>
          <a:xfrm>
            <a:off x="5413839" y="6623881"/>
            <a:ext cx="2345860" cy="458809"/>
          </a:xfrm>
          <a:prstGeom prst="rect">
            <a:avLst/>
          </a:prstGeom>
          <a:solidFill>
            <a:schemeClr val="bg1"/>
          </a:solidFill>
          <a:ln w="25400">
            <a:solidFill>
              <a:srgbClr val="008000"/>
            </a:solidFill>
          </a:ln>
        </p:spPr>
        <p:txBody>
          <a:bodyPr wrap="none" lIns="104682" tIns="52341" rIns="104682" bIns="52341" rtlCol="0" anchor="ctr">
            <a:spAutoFit/>
          </a:bodyPr>
          <a:lstStyle/>
          <a:p>
            <a:pPr algn="ctr"/>
            <a:r>
              <a:rPr lang="en-US" altLang="ja-JP" sz="2300" dirty="0" smtClean="0"/>
              <a:t>(</a:t>
            </a:r>
            <a:r>
              <a:rPr lang="en-US" altLang="ja-JP" sz="2300" dirty="0" err="1" smtClean="0"/>
              <a:t>d</a:t>
            </a:r>
            <a:r>
              <a:rPr lang="en-US" altLang="ja-JP" sz="2300" dirty="0" smtClean="0"/>
              <a:t>) RHEA </a:t>
            </a:r>
            <a:r>
              <a:rPr lang="ja-JP" altLang="en-US" sz="1900" dirty="0" smtClean="0"/>
              <a:t>ファンなし</a:t>
            </a:r>
            <a:endParaRPr lang="ja-JP" altLang="en-US" sz="1900" dirty="0"/>
          </a:p>
        </p:txBody>
      </p:sp>
      <p:cxnSp>
        <p:nvCxnSpPr>
          <p:cNvPr id="15" name="直線矢印コネクタ 14"/>
          <p:cNvCxnSpPr>
            <a:stCxn id="13" idx="3"/>
          </p:cNvCxnSpPr>
          <p:nvPr/>
        </p:nvCxnSpPr>
        <p:spPr>
          <a:xfrm>
            <a:off x="6524245" y="2205167"/>
            <a:ext cx="1014514" cy="1759"/>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1473576" y="1990282"/>
            <a:ext cx="1014846" cy="428032"/>
          </a:xfrm>
          <a:prstGeom prst="rect">
            <a:avLst/>
          </a:prstGeom>
          <a:solidFill>
            <a:schemeClr val="bg1"/>
          </a:solidFill>
          <a:ln w="25400">
            <a:solidFill>
              <a:srgbClr val="FF0000"/>
            </a:solidFill>
          </a:ln>
        </p:spPr>
        <p:txBody>
          <a:bodyPr wrap="none" lIns="104682" tIns="52341" rIns="104682" bIns="52341" rtlCol="0" anchor="ctr">
            <a:spAutoFit/>
          </a:bodyPr>
          <a:lstStyle/>
          <a:p>
            <a:pPr algn="ctr"/>
            <a:r>
              <a:rPr lang="en-US" altLang="ja-JP" dirty="0" smtClean="0"/>
              <a:t>≈ 56</a:t>
            </a:r>
            <a:r>
              <a:rPr kumimoji="1" lang="en-US" altLang="ja-JP" dirty="0" smtClean="0"/>
              <a:t> </a:t>
            </a:r>
            <a:r>
              <a:rPr lang="en-US" altLang="ja-JP" dirty="0" smtClean="0"/>
              <a:t>℃</a:t>
            </a:r>
            <a:endParaRPr kumimoji="1" lang="ja-JP" altLang="en-US" dirty="0"/>
          </a:p>
        </p:txBody>
      </p:sp>
      <p:cxnSp>
        <p:nvCxnSpPr>
          <p:cNvPr id="17" name="直線矢印コネクタ 16"/>
          <p:cNvCxnSpPr>
            <a:stCxn id="16" idx="3"/>
          </p:cNvCxnSpPr>
          <p:nvPr/>
        </p:nvCxnSpPr>
        <p:spPr>
          <a:xfrm flipV="1">
            <a:off x="2488423" y="2142817"/>
            <a:ext cx="1144487" cy="6148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5537540" y="4879043"/>
            <a:ext cx="1014846" cy="428032"/>
          </a:xfrm>
          <a:prstGeom prst="rect">
            <a:avLst/>
          </a:prstGeom>
          <a:solidFill>
            <a:schemeClr val="bg1"/>
          </a:solidFill>
          <a:ln w="25400">
            <a:solidFill>
              <a:srgbClr val="008000"/>
            </a:solidFill>
          </a:ln>
        </p:spPr>
        <p:txBody>
          <a:bodyPr wrap="none" lIns="104682" tIns="52341" rIns="104682" bIns="52341" rtlCol="0" anchor="ctr">
            <a:spAutoFit/>
          </a:bodyPr>
          <a:lstStyle/>
          <a:p>
            <a:pPr algn="ctr"/>
            <a:r>
              <a:rPr lang="en-US" altLang="ja-JP" dirty="0" smtClean="0"/>
              <a:t>≈ 38</a:t>
            </a:r>
            <a:r>
              <a:rPr kumimoji="1" lang="en-US" altLang="ja-JP" dirty="0" smtClean="0"/>
              <a:t> </a:t>
            </a:r>
            <a:r>
              <a:rPr lang="en-US" altLang="ja-JP" dirty="0" smtClean="0"/>
              <a:t>℃</a:t>
            </a:r>
            <a:endParaRPr kumimoji="1" lang="ja-JP" altLang="en-US" dirty="0"/>
          </a:p>
        </p:txBody>
      </p:sp>
      <p:sp>
        <p:nvSpPr>
          <p:cNvPr id="19" name="テキスト ボックス 18"/>
          <p:cNvSpPr txBox="1"/>
          <p:nvPr/>
        </p:nvSpPr>
        <p:spPr>
          <a:xfrm>
            <a:off x="1474427" y="4879043"/>
            <a:ext cx="1014846" cy="428032"/>
          </a:xfrm>
          <a:prstGeom prst="rect">
            <a:avLst/>
          </a:prstGeom>
          <a:solidFill>
            <a:schemeClr val="bg1"/>
          </a:solidFill>
          <a:ln w="25400">
            <a:solidFill>
              <a:srgbClr val="008000"/>
            </a:solidFill>
          </a:ln>
        </p:spPr>
        <p:txBody>
          <a:bodyPr wrap="none" lIns="104682" tIns="52341" rIns="104682" bIns="52341" rtlCol="0" anchor="ctr">
            <a:spAutoFit/>
          </a:bodyPr>
          <a:lstStyle/>
          <a:p>
            <a:pPr algn="ctr"/>
            <a:r>
              <a:rPr lang="en-US" altLang="ja-JP" dirty="0" smtClean="0"/>
              <a:t>≈ 35</a:t>
            </a:r>
            <a:r>
              <a:rPr kumimoji="1" lang="en-US" altLang="ja-JP" dirty="0" smtClean="0"/>
              <a:t> </a:t>
            </a:r>
            <a:r>
              <a:rPr lang="en-US" altLang="ja-JP" dirty="0" smtClean="0"/>
              <a:t>℃</a:t>
            </a:r>
            <a:endParaRPr kumimoji="1" lang="ja-JP" altLang="en-US" dirty="0"/>
          </a:p>
        </p:txBody>
      </p:sp>
      <p:cxnSp>
        <p:nvCxnSpPr>
          <p:cNvPr id="20" name="直線矢印コネクタ 19"/>
          <p:cNvCxnSpPr>
            <a:stCxn id="19" idx="3"/>
          </p:cNvCxnSpPr>
          <p:nvPr/>
        </p:nvCxnSpPr>
        <p:spPr>
          <a:xfrm flipV="1">
            <a:off x="2489273" y="4889420"/>
            <a:ext cx="1227800" cy="203638"/>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a:stCxn id="18" idx="3"/>
          </p:cNvCxnSpPr>
          <p:nvPr/>
        </p:nvCxnSpPr>
        <p:spPr>
          <a:xfrm flipV="1">
            <a:off x="6552386" y="4971888"/>
            <a:ext cx="1203792" cy="12117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テキスト ボックス 21"/>
          <p:cNvSpPr txBox="1"/>
          <p:nvPr/>
        </p:nvSpPr>
        <p:spPr>
          <a:xfrm>
            <a:off x="8056308" y="4740560"/>
            <a:ext cx="1014846" cy="428032"/>
          </a:xfrm>
          <a:prstGeom prst="rect">
            <a:avLst/>
          </a:prstGeom>
          <a:solidFill>
            <a:schemeClr val="bg1"/>
          </a:solidFill>
          <a:ln w="25400">
            <a:solidFill>
              <a:srgbClr val="008000"/>
            </a:solidFill>
          </a:ln>
        </p:spPr>
        <p:txBody>
          <a:bodyPr wrap="none" lIns="104682" tIns="52341" rIns="104682" bIns="52341" rtlCol="0" anchor="ctr">
            <a:spAutoFit/>
          </a:bodyPr>
          <a:lstStyle/>
          <a:p>
            <a:pPr algn="ctr"/>
            <a:r>
              <a:rPr lang="en-US" altLang="ja-JP" dirty="0" smtClean="0"/>
              <a:t>≈ 56</a:t>
            </a:r>
            <a:r>
              <a:rPr kumimoji="1" lang="en-US" altLang="ja-JP" dirty="0" smtClean="0"/>
              <a:t> </a:t>
            </a:r>
            <a:r>
              <a:rPr lang="en-US" altLang="ja-JP" dirty="0" smtClean="0"/>
              <a:t>℃</a:t>
            </a:r>
            <a:endParaRPr kumimoji="1" lang="ja-JP" altLang="en-US" dirty="0"/>
          </a:p>
        </p:txBody>
      </p:sp>
      <p:cxnSp>
        <p:nvCxnSpPr>
          <p:cNvPr id="23" name="直線矢印コネクタ 22"/>
          <p:cNvCxnSpPr>
            <a:stCxn id="22" idx="2"/>
          </p:cNvCxnSpPr>
          <p:nvPr/>
        </p:nvCxnSpPr>
        <p:spPr>
          <a:xfrm rot="16200000" flipH="1">
            <a:off x="8205433" y="5526889"/>
            <a:ext cx="995490" cy="278895"/>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981254" y="3045863"/>
            <a:ext cx="8719394" cy="1243639"/>
          </a:xfrm>
          <a:prstGeom prst="rect">
            <a:avLst/>
          </a:prstGeom>
          <a:solidFill>
            <a:schemeClr val="bg1"/>
          </a:solidFill>
          <a:ln w="25400">
            <a:solidFill>
              <a:srgbClr val="FF0000"/>
            </a:solidFill>
          </a:ln>
        </p:spPr>
        <p:txBody>
          <a:bodyPr wrap="none" lIns="104682" tIns="52341" rIns="104682" bIns="52341" rtlCol="0">
            <a:spAutoFit/>
          </a:bodyPr>
          <a:lstStyle/>
          <a:p>
            <a:pPr algn="ctr"/>
            <a:r>
              <a:rPr lang="en-US" altLang="ja-JP" sz="3600" dirty="0" smtClean="0"/>
              <a:t>RHEA </a:t>
            </a:r>
            <a:r>
              <a:rPr lang="ja-JP" altLang="en-US" sz="3600" dirty="0" smtClean="0"/>
              <a:t>はファンあり</a:t>
            </a:r>
            <a:r>
              <a:rPr lang="en-US" altLang="ja-JP" sz="3600" dirty="0" smtClean="0"/>
              <a:t>/</a:t>
            </a:r>
            <a:r>
              <a:rPr lang="ja-JP" altLang="en-US" sz="3600" dirty="0" smtClean="0"/>
              <a:t>なし、どちらも</a:t>
            </a:r>
            <a:r>
              <a:rPr lang="en-US" altLang="ja-JP" sz="3600" dirty="0" smtClean="0"/>
              <a:t> 40℃</a:t>
            </a:r>
            <a:r>
              <a:rPr lang="ja-JP" altLang="en-US" sz="3600" dirty="0" smtClean="0"/>
              <a:t>以下</a:t>
            </a:r>
            <a:endParaRPr lang="en-US" altLang="ja-JP" sz="3600" dirty="0" smtClean="0"/>
          </a:p>
          <a:p>
            <a:pPr algn="ctr"/>
            <a:r>
              <a:rPr lang="ja-JP" altLang="en-US" sz="3600" dirty="0" smtClean="0"/>
              <a:t>よって、外付け冷却ファンは不要</a:t>
            </a:r>
            <a:endParaRPr lang="en-US" altLang="ja-JP" sz="36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帯域の評価</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38</a:t>
            </a:fld>
            <a:endParaRPr lang="ja-JP" altLang="en-US"/>
          </a:p>
        </p:txBody>
      </p:sp>
      <p:sp>
        <p:nvSpPr>
          <p:cNvPr id="6" name="テキスト ボックス 5"/>
          <p:cNvSpPr txBox="1"/>
          <p:nvPr/>
        </p:nvSpPr>
        <p:spPr>
          <a:xfrm>
            <a:off x="4744681" y="4582796"/>
            <a:ext cx="1887494" cy="1751471"/>
          </a:xfrm>
          <a:prstGeom prst="rect">
            <a:avLst/>
          </a:prstGeom>
          <a:noFill/>
          <a:ln w="25400">
            <a:solidFill>
              <a:schemeClr val="tx1"/>
            </a:solidFill>
            <a:prstDash val="dash"/>
          </a:ln>
        </p:spPr>
        <p:txBody>
          <a:bodyPr wrap="none" lIns="104682" tIns="52341" rIns="104682" bIns="52341" rtlCol="0">
            <a:spAutoFit/>
          </a:bodyPr>
          <a:lstStyle/>
          <a:p>
            <a:pPr algn="ctr"/>
            <a:r>
              <a:rPr lang="ja-JP" altLang="en-US" sz="2300" dirty="0" smtClean="0"/>
              <a:t>アナログ基板</a:t>
            </a:r>
            <a:endParaRPr lang="en-US" altLang="ja-JP" sz="2300" dirty="0" smtClean="0"/>
          </a:p>
          <a:p>
            <a:pPr algn="ctr"/>
            <a:endParaRPr lang="en-US" altLang="ja-JP" sz="2800" dirty="0" smtClean="0"/>
          </a:p>
          <a:p>
            <a:pPr algn="ctr"/>
            <a:endParaRPr lang="en-US" altLang="ja-JP" sz="2800" dirty="0" smtClean="0"/>
          </a:p>
          <a:p>
            <a:pPr algn="ctr"/>
            <a:endParaRPr lang="en-US" altLang="ja-JP" sz="2800" dirty="0" smtClean="0"/>
          </a:p>
        </p:txBody>
      </p:sp>
      <p:sp>
        <p:nvSpPr>
          <p:cNvPr id="7" name="テキスト ボックス 6"/>
          <p:cNvSpPr txBox="1"/>
          <p:nvPr/>
        </p:nvSpPr>
        <p:spPr>
          <a:xfrm>
            <a:off x="4839868" y="5159785"/>
            <a:ext cx="827631" cy="535753"/>
          </a:xfrm>
          <a:prstGeom prst="rect">
            <a:avLst/>
          </a:prstGeom>
          <a:noFill/>
          <a:ln w="25400">
            <a:solidFill>
              <a:schemeClr val="tx1"/>
            </a:solidFill>
          </a:ln>
        </p:spPr>
        <p:txBody>
          <a:bodyPr wrap="none" lIns="104682" tIns="52341" rIns="104682" bIns="52341" rtlCol="0">
            <a:spAutoFit/>
          </a:bodyPr>
          <a:lstStyle/>
          <a:p>
            <a:pPr algn="ctr"/>
            <a:r>
              <a:rPr lang="en-US" altLang="ja-JP" sz="2800" dirty="0" smtClean="0"/>
              <a:t>DAC</a:t>
            </a:r>
          </a:p>
        </p:txBody>
      </p:sp>
      <p:cxnSp>
        <p:nvCxnSpPr>
          <p:cNvPr id="8" name="直線矢印コネクタ 7"/>
          <p:cNvCxnSpPr>
            <a:stCxn id="7" idx="1"/>
          </p:cNvCxnSpPr>
          <p:nvPr/>
        </p:nvCxnSpPr>
        <p:spPr>
          <a:xfrm rot="10800000">
            <a:off x="3654932" y="5414343"/>
            <a:ext cx="1184937" cy="1332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テキスト ボックス 8"/>
          <p:cNvSpPr txBox="1"/>
          <p:nvPr/>
        </p:nvSpPr>
        <p:spPr>
          <a:xfrm>
            <a:off x="3713134" y="4752618"/>
            <a:ext cx="990750" cy="597309"/>
          </a:xfrm>
          <a:prstGeom prst="rect">
            <a:avLst/>
          </a:prstGeom>
          <a:noFill/>
        </p:spPr>
        <p:txBody>
          <a:bodyPr wrap="none" lIns="104682" tIns="52341" rIns="104682" bIns="52341" rtlCol="0">
            <a:spAutoFit/>
          </a:bodyPr>
          <a:lstStyle/>
          <a:p>
            <a:pPr algn="ctr"/>
            <a:r>
              <a:rPr lang="ja-JP" altLang="en-US" sz="1600" dirty="0" smtClean="0"/>
              <a:t>同軸</a:t>
            </a:r>
            <a:endParaRPr lang="en-US" altLang="ja-JP" sz="1600" dirty="0" smtClean="0"/>
          </a:p>
          <a:p>
            <a:pPr algn="ctr"/>
            <a:r>
              <a:rPr lang="ja-JP" altLang="en-US" sz="1600" dirty="0" smtClean="0"/>
              <a:t>ケーブル</a:t>
            </a:r>
            <a:endParaRPr lang="ja-JP" altLang="en-US" sz="1600" dirty="0"/>
          </a:p>
        </p:txBody>
      </p:sp>
      <p:sp>
        <p:nvSpPr>
          <p:cNvPr id="10" name="テキスト ボックス 9"/>
          <p:cNvSpPr txBox="1"/>
          <p:nvPr/>
        </p:nvSpPr>
        <p:spPr>
          <a:xfrm>
            <a:off x="7303336" y="4582796"/>
            <a:ext cx="1881694" cy="1751471"/>
          </a:xfrm>
          <a:prstGeom prst="rect">
            <a:avLst/>
          </a:prstGeom>
          <a:noFill/>
          <a:ln w="25400">
            <a:solidFill>
              <a:schemeClr val="tx1"/>
            </a:solidFill>
            <a:prstDash val="dash"/>
          </a:ln>
        </p:spPr>
        <p:txBody>
          <a:bodyPr wrap="none" lIns="104682" tIns="52341" rIns="104682" bIns="52341" rtlCol="0">
            <a:spAutoFit/>
          </a:bodyPr>
          <a:lstStyle/>
          <a:p>
            <a:pPr algn="ctr"/>
            <a:r>
              <a:rPr lang="ja-JP" altLang="en-US" sz="2300" dirty="0" smtClean="0"/>
              <a:t>デジタル基板</a:t>
            </a:r>
            <a:endParaRPr lang="en-US" altLang="ja-JP" sz="2300" dirty="0" smtClean="0"/>
          </a:p>
          <a:p>
            <a:pPr algn="ctr"/>
            <a:endParaRPr lang="en-US" altLang="ja-JP" sz="2800" dirty="0" smtClean="0"/>
          </a:p>
          <a:p>
            <a:pPr algn="ctr"/>
            <a:endParaRPr lang="en-US" altLang="ja-JP" sz="2800" dirty="0" smtClean="0"/>
          </a:p>
          <a:p>
            <a:pPr algn="ctr"/>
            <a:endParaRPr lang="en-US" altLang="ja-JP" sz="2800" dirty="0" smtClean="0"/>
          </a:p>
        </p:txBody>
      </p:sp>
      <p:sp>
        <p:nvSpPr>
          <p:cNvPr id="11" name="テキスト ボックス 10"/>
          <p:cNvSpPr txBox="1"/>
          <p:nvPr/>
        </p:nvSpPr>
        <p:spPr>
          <a:xfrm>
            <a:off x="7421668" y="5159789"/>
            <a:ext cx="1001341" cy="535753"/>
          </a:xfrm>
          <a:prstGeom prst="rect">
            <a:avLst/>
          </a:prstGeom>
          <a:noFill/>
          <a:ln w="25400">
            <a:solidFill>
              <a:schemeClr val="tx1"/>
            </a:solidFill>
          </a:ln>
        </p:spPr>
        <p:txBody>
          <a:bodyPr wrap="none" lIns="104682" tIns="52341" rIns="104682" bIns="52341" rtlCol="0">
            <a:spAutoFit/>
          </a:bodyPr>
          <a:lstStyle/>
          <a:p>
            <a:pPr algn="ctr"/>
            <a:r>
              <a:rPr lang="en-US" altLang="ja-JP" sz="2800" dirty="0" smtClean="0"/>
              <a:t>FPGA</a:t>
            </a:r>
          </a:p>
        </p:txBody>
      </p:sp>
      <p:cxnSp>
        <p:nvCxnSpPr>
          <p:cNvPr id="12" name="直線矢印コネクタ 11"/>
          <p:cNvCxnSpPr>
            <a:stCxn id="10" idx="1"/>
            <a:endCxn id="6" idx="3"/>
          </p:cNvCxnSpPr>
          <p:nvPr/>
        </p:nvCxnSpPr>
        <p:spPr>
          <a:xfrm rot="10800000">
            <a:off x="6632176" y="5458531"/>
            <a:ext cx="671161" cy="15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13" name="テキスト ボックス 12"/>
          <p:cNvSpPr txBox="1"/>
          <p:nvPr/>
        </p:nvSpPr>
        <p:spPr>
          <a:xfrm>
            <a:off x="6650337" y="5000837"/>
            <a:ext cx="650189" cy="381865"/>
          </a:xfrm>
          <a:prstGeom prst="rect">
            <a:avLst/>
          </a:prstGeom>
          <a:noFill/>
        </p:spPr>
        <p:txBody>
          <a:bodyPr wrap="none" lIns="104682" tIns="52341" rIns="104682" bIns="52341" rtlCol="0">
            <a:spAutoFit/>
          </a:bodyPr>
          <a:lstStyle/>
          <a:p>
            <a:pPr algn="ctr"/>
            <a:r>
              <a:rPr lang="en-US" altLang="ja-JP" sz="1800" dirty="0" smtClean="0"/>
              <a:t>FMC</a:t>
            </a:r>
          </a:p>
        </p:txBody>
      </p:sp>
      <p:sp>
        <p:nvSpPr>
          <p:cNvPr id="14" name="テキスト ボックス 13"/>
          <p:cNvSpPr txBox="1"/>
          <p:nvPr/>
        </p:nvSpPr>
        <p:spPr>
          <a:xfrm>
            <a:off x="1578173" y="4584548"/>
            <a:ext cx="2063827" cy="1751471"/>
          </a:xfrm>
          <a:prstGeom prst="rect">
            <a:avLst/>
          </a:prstGeom>
          <a:noFill/>
          <a:ln w="25400">
            <a:solidFill>
              <a:schemeClr val="tx1"/>
            </a:solidFill>
            <a:prstDash val="solid"/>
          </a:ln>
        </p:spPr>
        <p:txBody>
          <a:bodyPr wrap="none" lIns="104682" tIns="52341" rIns="104682" bIns="52341" rtlCol="0">
            <a:spAutoFit/>
          </a:bodyPr>
          <a:lstStyle/>
          <a:p>
            <a:pPr algn="ctr"/>
            <a:r>
              <a:rPr lang="ja-JP" altLang="en-US" sz="2300" dirty="0" smtClean="0"/>
              <a:t>オシロスコープ</a:t>
            </a:r>
            <a:endParaRPr lang="en-US" altLang="ja-JP" sz="2300" dirty="0" smtClean="0"/>
          </a:p>
          <a:p>
            <a:pPr algn="ctr"/>
            <a:endParaRPr lang="en-US" altLang="ja-JP" sz="2800" dirty="0" smtClean="0"/>
          </a:p>
          <a:p>
            <a:pPr algn="ctr"/>
            <a:endParaRPr lang="en-US" altLang="ja-JP" sz="2800" dirty="0" smtClean="0"/>
          </a:p>
          <a:p>
            <a:pPr algn="ctr"/>
            <a:endParaRPr lang="en-US" altLang="ja-JP" sz="2800" dirty="0" smtClean="0"/>
          </a:p>
        </p:txBody>
      </p:sp>
      <p:sp>
        <p:nvSpPr>
          <p:cNvPr id="15" name="テキスト ボックス 14"/>
          <p:cNvSpPr txBox="1"/>
          <p:nvPr/>
        </p:nvSpPr>
        <p:spPr>
          <a:xfrm>
            <a:off x="1852919" y="5076555"/>
            <a:ext cx="907289" cy="943413"/>
          </a:xfrm>
          <a:prstGeom prst="rect">
            <a:avLst/>
          </a:prstGeom>
          <a:noFill/>
          <a:ln w="25400">
            <a:solidFill>
              <a:schemeClr val="tx1"/>
            </a:solidFill>
          </a:ln>
        </p:spPr>
        <p:txBody>
          <a:bodyPr wrap="none" lIns="104682" tIns="52341" rIns="104682" bIns="52341" rtlCol="0" anchor="ctr">
            <a:spAutoFit/>
          </a:bodyPr>
          <a:lstStyle/>
          <a:p>
            <a:pPr algn="ctr"/>
            <a:r>
              <a:rPr lang="en-US" altLang="ja-JP" sz="5400" dirty="0" smtClean="0">
                <a:solidFill>
                  <a:srgbClr val="FF0000"/>
                </a:solidFill>
              </a:rPr>
              <a:t>〜</a:t>
            </a:r>
            <a:endParaRPr lang="ja-JP" altLang="en-US" sz="5400" dirty="0">
              <a:solidFill>
                <a:srgbClr val="FF0000"/>
              </a:solidFill>
            </a:endParaRPr>
          </a:p>
        </p:txBody>
      </p:sp>
      <p:sp>
        <p:nvSpPr>
          <p:cNvPr id="16" name="円/楕円 15"/>
          <p:cNvSpPr/>
          <p:nvPr/>
        </p:nvSpPr>
        <p:spPr>
          <a:xfrm>
            <a:off x="3273129" y="5062123"/>
            <a:ext cx="190889" cy="195327"/>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17" name="円/楕円 16"/>
          <p:cNvSpPr/>
          <p:nvPr/>
        </p:nvSpPr>
        <p:spPr>
          <a:xfrm>
            <a:off x="2971432" y="5062124"/>
            <a:ext cx="190889" cy="195327"/>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18" name="円/楕円 17"/>
          <p:cNvSpPr/>
          <p:nvPr/>
        </p:nvSpPr>
        <p:spPr>
          <a:xfrm>
            <a:off x="3273129" y="5435595"/>
            <a:ext cx="190889" cy="195327"/>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19" name="円/楕円 18"/>
          <p:cNvSpPr/>
          <p:nvPr/>
        </p:nvSpPr>
        <p:spPr>
          <a:xfrm>
            <a:off x="2971432" y="5435597"/>
            <a:ext cx="190889" cy="195327"/>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20" name="円/楕円 19"/>
          <p:cNvSpPr/>
          <p:nvPr/>
        </p:nvSpPr>
        <p:spPr>
          <a:xfrm>
            <a:off x="3273129" y="5835078"/>
            <a:ext cx="190889" cy="195327"/>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21" name="円/楕円 20"/>
          <p:cNvSpPr/>
          <p:nvPr/>
        </p:nvSpPr>
        <p:spPr>
          <a:xfrm>
            <a:off x="2971432" y="5835078"/>
            <a:ext cx="190889" cy="195327"/>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22" name="テキスト ボックス 21"/>
          <p:cNvSpPr txBox="1"/>
          <p:nvPr/>
        </p:nvSpPr>
        <p:spPr>
          <a:xfrm>
            <a:off x="4067677" y="5161194"/>
            <a:ext cx="348606" cy="751197"/>
          </a:xfrm>
          <a:prstGeom prst="rect">
            <a:avLst/>
          </a:prstGeom>
          <a:noFill/>
        </p:spPr>
        <p:txBody>
          <a:bodyPr wrap="none" lIns="104682" tIns="52341" rIns="104682" bIns="52341" rtlCol="0" anchor="ctr">
            <a:spAutoFit/>
          </a:bodyPr>
          <a:lstStyle/>
          <a:p>
            <a:pPr algn="ctr"/>
            <a:r>
              <a:rPr kumimoji="1" lang="en-US" altLang="ja-JP" dirty="0" smtClean="0"/>
              <a:t>/</a:t>
            </a:r>
          </a:p>
          <a:p>
            <a:pPr algn="ctr"/>
            <a:r>
              <a:rPr kumimoji="1" lang="en-US" altLang="ja-JP" dirty="0" smtClean="0"/>
              <a:t>2</a:t>
            </a:r>
            <a:endParaRPr kumimoji="1" lang="ja-JP" altLang="en-US" dirty="0"/>
          </a:p>
        </p:txBody>
      </p:sp>
      <p:sp>
        <p:nvSpPr>
          <p:cNvPr id="23" name="テキスト ボックス 22"/>
          <p:cNvSpPr txBox="1"/>
          <p:nvPr/>
        </p:nvSpPr>
        <p:spPr>
          <a:xfrm>
            <a:off x="977039" y="1628086"/>
            <a:ext cx="6217944" cy="1951526"/>
          </a:xfrm>
          <a:prstGeom prst="rect">
            <a:avLst/>
          </a:prstGeom>
          <a:noFill/>
        </p:spPr>
        <p:txBody>
          <a:bodyPr wrap="none" lIns="104682" tIns="52341" rIns="104682" bIns="52341" rtlCol="0">
            <a:spAutoFit/>
          </a:bodyPr>
          <a:lstStyle/>
          <a:p>
            <a:r>
              <a:rPr lang="ja-JP" altLang="en-US" sz="2800" dirty="0" smtClean="0"/>
              <a:t>評価方法</a:t>
            </a:r>
            <a:r>
              <a:rPr lang="en-US" altLang="ja-JP" sz="2800" dirty="0" smtClean="0"/>
              <a:t>:</a:t>
            </a:r>
          </a:p>
          <a:p>
            <a:r>
              <a:rPr lang="en-US" altLang="ja-JP" sz="2300" dirty="0" smtClean="0"/>
              <a:t>    1. FPGA </a:t>
            </a:r>
            <a:r>
              <a:rPr lang="ja-JP" altLang="en-US" sz="2300" dirty="0" smtClean="0"/>
              <a:t>である周波数の</a:t>
            </a:r>
            <a:r>
              <a:rPr lang="en-US" altLang="ja-JP" sz="2300" dirty="0" smtClean="0"/>
              <a:t> Sine/Cosine </a:t>
            </a:r>
            <a:r>
              <a:rPr lang="ja-JP" altLang="en-US" sz="2300" dirty="0" smtClean="0"/>
              <a:t>波を生成</a:t>
            </a:r>
            <a:endParaRPr lang="en-US" altLang="ja-JP" sz="2300" dirty="0" smtClean="0"/>
          </a:p>
          <a:p>
            <a:r>
              <a:rPr lang="en-US" altLang="ja-JP" sz="2300" dirty="0" smtClean="0"/>
              <a:t>    2. 2 </a:t>
            </a:r>
            <a:r>
              <a:rPr lang="en-US" altLang="ja-JP" sz="2300" dirty="0" err="1" smtClean="0"/>
              <a:t>ch</a:t>
            </a:r>
            <a:r>
              <a:rPr lang="en-US" altLang="ja-JP" sz="2300" dirty="0" smtClean="0"/>
              <a:t>. </a:t>
            </a:r>
            <a:r>
              <a:rPr lang="ja-JP" altLang="en-US" sz="2300" dirty="0" smtClean="0"/>
              <a:t>の</a:t>
            </a:r>
            <a:r>
              <a:rPr lang="en-US" altLang="ja-JP" sz="2300" dirty="0" smtClean="0"/>
              <a:t> DAC </a:t>
            </a:r>
            <a:r>
              <a:rPr lang="ja-JP" altLang="en-US" sz="2300" dirty="0" smtClean="0"/>
              <a:t>で出力</a:t>
            </a:r>
            <a:endParaRPr lang="en-US" altLang="ja-JP" sz="2300" dirty="0" smtClean="0"/>
          </a:p>
          <a:p>
            <a:r>
              <a:rPr lang="en-US" altLang="ja-JP" sz="2300" dirty="0" smtClean="0"/>
              <a:t>    3. </a:t>
            </a:r>
            <a:r>
              <a:rPr lang="ja-JP" altLang="en-US" sz="2300" dirty="0" smtClean="0"/>
              <a:t>オシロスコープで電圧（</a:t>
            </a:r>
            <a:r>
              <a:rPr lang="en-US" altLang="ja-JP" sz="2300" dirty="0" smtClean="0"/>
              <a:t>peak-to-peak</a:t>
            </a:r>
            <a:r>
              <a:rPr lang="ja-JP" altLang="en-US" sz="2300" dirty="0" smtClean="0"/>
              <a:t>）を測定</a:t>
            </a:r>
            <a:endParaRPr lang="en-US" altLang="ja-JP" sz="2300" dirty="0" smtClean="0"/>
          </a:p>
          <a:p>
            <a:r>
              <a:rPr lang="en-US" altLang="ja-JP" sz="2300" dirty="0" smtClean="0"/>
              <a:t>    4. </a:t>
            </a:r>
            <a:r>
              <a:rPr lang="ja-JP" altLang="en-US" sz="2300" dirty="0" smtClean="0"/>
              <a:t>周波数を変えて測定（以下繰り返し）</a:t>
            </a:r>
            <a:endParaRPr lang="ja-JP" altLang="en-US" sz="23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帯域の評価</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39</a:t>
            </a:fld>
            <a:endParaRPr lang="ja-JP" altLang="en-US"/>
          </a:p>
        </p:txBody>
      </p:sp>
      <p:pic>
        <p:nvPicPr>
          <p:cNvPr id="6" name="図 5" descr="04 - 1.jpg"/>
          <p:cNvPicPr>
            <a:picLocks noChangeAspect="1"/>
          </p:cNvPicPr>
          <p:nvPr/>
        </p:nvPicPr>
        <p:blipFill>
          <a:blip r:embed="rId2"/>
          <a:stretch>
            <a:fillRect/>
          </a:stretch>
        </p:blipFill>
        <p:spPr>
          <a:xfrm>
            <a:off x="1357693" y="1451644"/>
            <a:ext cx="7855168" cy="5558000"/>
          </a:xfrm>
          <a:prstGeom prst="rect">
            <a:avLst/>
          </a:prstGeom>
        </p:spPr>
      </p:pic>
      <p:sp>
        <p:nvSpPr>
          <p:cNvPr id="7" name="テキスト ボックス 6"/>
          <p:cNvSpPr txBox="1"/>
          <p:nvPr/>
        </p:nvSpPr>
        <p:spPr>
          <a:xfrm>
            <a:off x="3755858" y="4824418"/>
            <a:ext cx="2251912" cy="535753"/>
          </a:xfrm>
          <a:prstGeom prst="rect">
            <a:avLst/>
          </a:prstGeom>
          <a:solidFill>
            <a:schemeClr val="bg1"/>
          </a:solidFill>
          <a:ln w="25400">
            <a:solidFill>
              <a:srgbClr val="FF0000"/>
            </a:solidFill>
          </a:ln>
        </p:spPr>
        <p:txBody>
          <a:bodyPr wrap="none" lIns="104682" tIns="52341" rIns="104682" bIns="52341" rtlCol="0">
            <a:spAutoFit/>
          </a:bodyPr>
          <a:lstStyle/>
          <a:p>
            <a:r>
              <a:rPr lang="ja-JP" altLang="en-US" sz="2800" dirty="0" smtClean="0"/>
              <a:t>アナログ基板</a:t>
            </a:r>
            <a:endParaRPr lang="ja-JP" altLang="en-US" sz="2800" dirty="0"/>
          </a:p>
        </p:txBody>
      </p:sp>
      <p:sp>
        <p:nvSpPr>
          <p:cNvPr id="8" name="テキスト ボックス 7"/>
          <p:cNvSpPr txBox="1"/>
          <p:nvPr/>
        </p:nvSpPr>
        <p:spPr>
          <a:xfrm>
            <a:off x="8070517" y="3992131"/>
            <a:ext cx="2244851" cy="535753"/>
          </a:xfrm>
          <a:prstGeom prst="rect">
            <a:avLst/>
          </a:prstGeom>
          <a:solidFill>
            <a:schemeClr val="bg1"/>
          </a:solidFill>
          <a:ln w="25400">
            <a:solidFill>
              <a:srgbClr val="FF0000"/>
            </a:solidFill>
          </a:ln>
        </p:spPr>
        <p:txBody>
          <a:bodyPr wrap="none" lIns="104682" tIns="52341" rIns="104682" bIns="52341" rtlCol="0">
            <a:spAutoFit/>
          </a:bodyPr>
          <a:lstStyle/>
          <a:p>
            <a:r>
              <a:rPr lang="ja-JP" altLang="en-US" sz="2800" dirty="0" smtClean="0"/>
              <a:t>デジタル基板</a:t>
            </a:r>
            <a:endParaRPr lang="ja-JP" altLang="en-US" sz="2800" dirty="0"/>
          </a:p>
        </p:txBody>
      </p:sp>
      <p:sp>
        <p:nvSpPr>
          <p:cNvPr id="9" name="テキスト ボックス 8"/>
          <p:cNvSpPr txBox="1"/>
          <p:nvPr/>
        </p:nvSpPr>
        <p:spPr>
          <a:xfrm>
            <a:off x="5671130" y="1753505"/>
            <a:ext cx="2466578" cy="535753"/>
          </a:xfrm>
          <a:prstGeom prst="rect">
            <a:avLst/>
          </a:prstGeom>
          <a:solidFill>
            <a:schemeClr val="bg1"/>
          </a:solidFill>
          <a:ln w="25400">
            <a:solidFill>
              <a:srgbClr val="FF0000"/>
            </a:solidFill>
          </a:ln>
        </p:spPr>
        <p:txBody>
          <a:bodyPr wrap="none" lIns="104682" tIns="52341" rIns="104682" bIns="52341" rtlCol="0">
            <a:spAutoFit/>
          </a:bodyPr>
          <a:lstStyle/>
          <a:p>
            <a:r>
              <a:rPr lang="ja-JP" altLang="en-US" sz="2800" dirty="0" smtClean="0"/>
              <a:t>オシロスコープ</a:t>
            </a:r>
            <a:endParaRPr lang="ja-JP" altLang="en-US" sz="2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7" name="図 6" descr="1-2IJHJp1xAjswfGm8HyIxDA.jpeg"/>
          <p:cNvPicPr>
            <a:picLocks noChangeAspect="1"/>
          </p:cNvPicPr>
          <p:nvPr/>
        </p:nvPicPr>
        <p:blipFill>
          <a:blip r:embed="rId3"/>
          <a:srcRect b="5315"/>
          <a:stretch>
            <a:fillRect/>
          </a:stretch>
        </p:blipFill>
        <p:spPr>
          <a:xfrm>
            <a:off x="2026309" y="663396"/>
            <a:ext cx="7553580" cy="6747367"/>
          </a:xfrm>
          <a:prstGeom prst="rect">
            <a:avLst/>
          </a:prstGeom>
        </p:spPr>
      </p:pic>
      <p:sp>
        <p:nvSpPr>
          <p:cNvPr id="2" name="タイトル 1"/>
          <p:cNvSpPr>
            <a:spLocks noGrp="1"/>
          </p:cNvSpPr>
          <p:nvPr>
            <p:ph type="title"/>
          </p:nvPr>
        </p:nvSpPr>
        <p:spPr/>
        <p:txBody>
          <a:bodyPr/>
          <a:lstStyle/>
          <a:p>
            <a:r>
              <a:rPr lang="ja-JP" altLang="en-US" dirty="0" smtClean="0">
                <a:solidFill>
                  <a:schemeClr val="bg1"/>
                </a:solidFill>
              </a:rPr>
              <a:t>初期宇宙の探索</a:t>
            </a:r>
            <a:endParaRPr lang="ja-JP" altLang="en-US" dirty="0">
              <a:solidFill>
                <a:schemeClr val="bg1"/>
              </a:solidFill>
            </a:endParaRPr>
          </a:p>
        </p:txBody>
      </p:sp>
      <p:sp>
        <p:nvSpPr>
          <p:cNvPr id="4" name="日付プレースホルダ 3"/>
          <p:cNvSpPr>
            <a:spLocks noGrp="1"/>
          </p:cNvSpPr>
          <p:nvPr>
            <p:ph type="dt" sz="half" idx="10"/>
          </p:nvPr>
        </p:nvSpPr>
        <p:spPr/>
        <p:txBody>
          <a:bodyPr/>
          <a:lstStyle/>
          <a:p>
            <a:r>
              <a:rPr lang="en-US" altLang="ja-JP" smtClean="0"/>
              <a:t>2015-02-11</a:t>
            </a:r>
            <a:endParaRPr lang="ja-JP" altLang="en-US"/>
          </a:p>
        </p:txBody>
      </p:sp>
      <p:sp>
        <p:nvSpPr>
          <p:cNvPr id="6" name="フッター プレースホルダ 5"/>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4</a:t>
            </a:fld>
            <a:endParaRPr lang="ja-JP" altLang="en-US"/>
          </a:p>
        </p:txBody>
      </p:sp>
      <p:sp>
        <p:nvSpPr>
          <p:cNvPr id="11" name="テキスト ボックス 10"/>
          <p:cNvSpPr txBox="1"/>
          <p:nvPr/>
        </p:nvSpPr>
        <p:spPr>
          <a:xfrm>
            <a:off x="9819359" y="3304623"/>
            <a:ext cx="480849" cy="808647"/>
          </a:xfrm>
          <a:prstGeom prst="rect">
            <a:avLst/>
          </a:prstGeom>
          <a:noFill/>
        </p:spPr>
        <p:txBody>
          <a:bodyPr wrap="none" lIns="104682" tIns="52341" rIns="104682" bIns="52341" rtlCol="0">
            <a:spAutoFit/>
          </a:bodyPr>
          <a:lstStyle/>
          <a:p>
            <a:r>
              <a:rPr lang="en-US" altLang="ja-JP" sz="4500" dirty="0" smtClean="0">
                <a:solidFill>
                  <a:srgbClr val="FFFFFF"/>
                </a:solidFill>
              </a:rPr>
              <a:t>?</a:t>
            </a:r>
            <a:endParaRPr lang="ja-JP" altLang="en-US" sz="4500" dirty="0">
              <a:solidFill>
                <a:srgbClr val="FFFFFF"/>
              </a:solidFill>
            </a:endParaRPr>
          </a:p>
        </p:txBody>
      </p:sp>
      <p:sp>
        <p:nvSpPr>
          <p:cNvPr id="12" name="テキスト ボックス 11"/>
          <p:cNvSpPr txBox="1"/>
          <p:nvPr/>
        </p:nvSpPr>
        <p:spPr>
          <a:xfrm>
            <a:off x="9488722" y="3980300"/>
            <a:ext cx="1124210" cy="428032"/>
          </a:xfrm>
          <a:prstGeom prst="rect">
            <a:avLst/>
          </a:prstGeom>
          <a:noFill/>
        </p:spPr>
        <p:txBody>
          <a:bodyPr wrap="none" lIns="104682" tIns="52341" rIns="104682" bIns="52341" rtlCol="0">
            <a:spAutoFit/>
          </a:bodyPr>
          <a:lstStyle/>
          <a:p>
            <a:r>
              <a:rPr kumimoji="1" lang="en-US" altLang="ja-JP" dirty="0" smtClean="0">
                <a:solidFill>
                  <a:srgbClr val="FFFFFF"/>
                </a:solidFill>
              </a:rPr>
              <a:t>inflation</a:t>
            </a:r>
            <a:endParaRPr kumimoji="1" lang="ja-JP" altLang="en-US" dirty="0">
              <a:solidFill>
                <a:srgbClr val="FFFFFF"/>
              </a:solidFill>
            </a:endParaRPr>
          </a:p>
        </p:txBody>
      </p:sp>
      <p:sp>
        <p:nvSpPr>
          <p:cNvPr id="13" name="テキスト ボックス 12"/>
          <p:cNvSpPr txBox="1"/>
          <p:nvPr/>
        </p:nvSpPr>
        <p:spPr>
          <a:xfrm>
            <a:off x="39079" y="1243933"/>
            <a:ext cx="5626697" cy="1875420"/>
          </a:xfrm>
          <a:prstGeom prst="rect">
            <a:avLst/>
          </a:prstGeom>
          <a:noFill/>
        </p:spPr>
        <p:txBody>
          <a:bodyPr wrap="none" lIns="104682" tIns="52341" rIns="104682" bIns="52341" rtlCol="0">
            <a:spAutoFit/>
          </a:bodyPr>
          <a:lstStyle/>
          <a:p>
            <a:r>
              <a:rPr lang="ja-JP" altLang="en-US" sz="2300" dirty="0" smtClean="0">
                <a:solidFill>
                  <a:srgbClr val="FFFFFF"/>
                </a:solidFill>
              </a:rPr>
              <a:t>インフレーション理論の検証</a:t>
            </a:r>
            <a:endParaRPr lang="en-US" altLang="ja-JP" sz="2300" dirty="0" smtClean="0">
              <a:solidFill>
                <a:srgbClr val="FFFFFF"/>
              </a:solidFill>
            </a:endParaRPr>
          </a:p>
          <a:p>
            <a:r>
              <a:rPr lang="en-US" altLang="ja-JP" sz="2300" dirty="0" smtClean="0">
                <a:solidFill>
                  <a:srgbClr val="FFFFFF"/>
                </a:solidFill>
              </a:rPr>
              <a:t>→ </a:t>
            </a:r>
            <a:r>
              <a:rPr lang="ja-JP" altLang="en-US" sz="2300" dirty="0" smtClean="0">
                <a:solidFill>
                  <a:srgbClr val="FFFFFF"/>
                </a:solidFill>
              </a:rPr>
              <a:t>宇宙背景放射（</a:t>
            </a:r>
            <a:r>
              <a:rPr lang="en-US" altLang="ja-JP" sz="2300" dirty="0" smtClean="0">
                <a:solidFill>
                  <a:srgbClr val="FFFFFF"/>
                </a:solidFill>
              </a:rPr>
              <a:t>CMB</a:t>
            </a:r>
            <a:r>
              <a:rPr lang="ja-JP" altLang="en-US" sz="2300" dirty="0" smtClean="0">
                <a:solidFill>
                  <a:srgbClr val="FFFFFF"/>
                </a:solidFill>
              </a:rPr>
              <a:t>）の偏光測定</a:t>
            </a:r>
            <a:endParaRPr lang="en-US" altLang="ja-JP" sz="2300" dirty="0" smtClean="0">
              <a:solidFill>
                <a:srgbClr val="FFFFFF"/>
              </a:solidFill>
            </a:endParaRPr>
          </a:p>
          <a:p>
            <a:r>
              <a:rPr lang="en-US" altLang="ja-JP" sz="2300" dirty="0" smtClean="0">
                <a:solidFill>
                  <a:srgbClr val="FFFFFF"/>
                </a:solidFill>
              </a:rPr>
              <a:t>→ CMB </a:t>
            </a:r>
            <a:r>
              <a:rPr lang="ja-JP" altLang="en-US" sz="2300" dirty="0" smtClean="0">
                <a:solidFill>
                  <a:srgbClr val="FFFFFF"/>
                </a:solidFill>
              </a:rPr>
              <a:t>偏光地図に表れる大角度スケール</a:t>
            </a:r>
            <a:endParaRPr lang="en-US" altLang="ja-JP" sz="2300" dirty="0" smtClean="0">
              <a:solidFill>
                <a:srgbClr val="FFFFFF"/>
              </a:solidFill>
            </a:endParaRPr>
          </a:p>
          <a:p>
            <a:r>
              <a:rPr lang="en-US" altLang="ja-JP" sz="2300" dirty="0" smtClean="0">
                <a:solidFill>
                  <a:srgbClr val="FFFFFF"/>
                </a:solidFill>
              </a:rPr>
              <a:t>     </a:t>
            </a:r>
            <a:r>
              <a:rPr lang="ja-JP" altLang="en-US" sz="2300" dirty="0" smtClean="0">
                <a:solidFill>
                  <a:srgbClr val="FFFFFF"/>
                </a:solidFill>
              </a:rPr>
              <a:t>奇パリティ・パターン</a:t>
            </a:r>
            <a:r>
              <a:rPr lang="en-US" altLang="ja-JP" sz="2300" dirty="0">
                <a:solidFill>
                  <a:srgbClr val="FFFFFF"/>
                </a:solidFill>
              </a:rPr>
              <a:t> </a:t>
            </a:r>
            <a:r>
              <a:rPr lang="en-US" altLang="ja-JP" sz="2300" i="1" dirty="0" smtClean="0">
                <a:solidFill>
                  <a:srgbClr val="FFFFFF"/>
                </a:solidFill>
              </a:rPr>
              <a:t>B</a:t>
            </a:r>
            <a:r>
              <a:rPr lang="en-US" altLang="ja-JP" sz="2300" dirty="0" smtClean="0">
                <a:solidFill>
                  <a:srgbClr val="FFFFFF"/>
                </a:solidFill>
              </a:rPr>
              <a:t> </a:t>
            </a:r>
            <a:r>
              <a:rPr lang="ja-JP" altLang="en-US" sz="2300" dirty="0" smtClean="0">
                <a:solidFill>
                  <a:srgbClr val="FFFFFF"/>
                </a:solidFill>
              </a:rPr>
              <a:t>モードは</a:t>
            </a:r>
            <a:endParaRPr lang="en-US" altLang="ja-JP" sz="2300" dirty="0" smtClean="0">
              <a:solidFill>
                <a:srgbClr val="FFFFFF"/>
              </a:solidFill>
            </a:endParaRPr>
          </a:p>
          <a:p>
            <a:r>
              <a:rPr lang="en-US" altLang="ja-JP" sz="2300" dirty="0" smtClean="0">
                <a:solidFill>
                  <a:srgbClr val="FFFFFF"/>
                </a:solidFill>
              </a:rPr>
              <a:t>     </a:t>
            </a:r>
            <a:r>
              <a:rPr lang="ja-JP" altLang="en-US" sz="2300" dirty="0" smtClean="0">
                <a:solidFill>
                  <a:srgbClr val="FFFFFF"/>
                </a:solidFill>
              </a:rPr>
              <a:t>インフレーションの決定的証拠</a:t>
            </a:r>
            <a:endParaRPr lang="en-US" altLang="ja-JP" sz="2300" dirty="0" smtClean="0">
              <a:solidFill>
                <a:srgbClr val="FFFFFF"/>
              </a:solidFill>
            </a:endParaRPr>
          </a:p>
        </p:txBody>
      </p:sp>
      <p:grpSp>
        <p:nvGrpSpPr>
          <p:cNvPr id="3" name="図形グループ 46"/>
          <p:cNvGrpSpPr/>
          <p:nvPr/>
        </p:nvGrpSpPr>
        <p:grpSpPr>
          <a:xfrm>
            <a:off x="599316" y="4839359"/>
            <a:ext cx="2567804" cy="1177909"/>
            <a:chOff x="156188" y="4109830"/>
            <a:chExt cx="2196725" cy="1068129"/>
          </a:xfrm>
        </p:grpSpPr>
        <p:grpSp>
          <p:nvGrpSpPr>
            <p:cNvPr id="8" name="図形グループ 36"/>
            <p:cNvGrpSpPr/>
            <p:nvPr/>
          </p:nvGrpSpPr>
          <p:grpSpPr>
            <a:xfrm>
              <a:off x="1295338" y="4109830"/>
              <a:ext cx="1057575" cy="1068129"/>
              <a:chOff x="1295338" y="4109830"/>
              <a:chExt cx="1057575" cy="1068129"/>
            </a:xfrm>
          </p:grpSpPr>
          <p:cxnSp>
            <p:nvCxnSpPr>
              <p:cNvPr id="29" name="直線コネクタ 28"/>
              <p:cNvCxnSpPr/>
              <p:nvPr/>
            </p:nvCxnSpPr>
            <p:spPr>
              <a:xfrm rot="2700000">
                <a:off x="1639223" y="4290263"/>
                <a:ext cx="362454" cy="1588"/>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rot="2700000">
                <a:off x="1641868" y="4995938"/>
                <a:ext cx="362454" cy="1588"/>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rot="18900000">
                <a:off x="1995208" y="4635679"/>
                <a:ext cx="357705" cy="1588"/>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直線コネクタ 31"/>
              <p:cNvCxnSpPr/>
              <p:nvPr/>
            </p:nvCxnSpPr>
            <p:spPr>
              <a:xfrm rot="18900000">
                <a:off x="1295338" y="4637267"/>
                <a:ext cx="357705" cy="1588"/>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直線コネクタ 32"/>
              <p:cNvCxnSpPr/>
              <p:nvPr/>
            </p:nvCxnSpPr>
            <p:spPr>
              <a:xfrm rot="16200000">
                <a:off x="1402294" y="4890939"/>
                <a:ext cx="357705" cy="1588"/>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直線コネクタ 33"/>
              <p:cNvCxnSpPr/>
              <p:nvPr/>
            </p:nvCxnSpPr>
            <p:spPr>
              <a:xfrm rot="16200000">
                <a:off x="1896820" y="4391030"/>
                <a:ext cx="357705" cy="1588"/>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直線コネクタ 34"/>
              <p:cNvCxnSpPr/>
              <p:nvPr/>
            </p:nvCxnSpPr>
            <p:spPr>
              <a:xfrm>
                <a:off x="1402294" y="4391029"/>
                <a:ext cx="357705" cy="1588"/>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直線コネクタ 35"/>
              <p:cNvCxnSpPr/>
              <p:nvPr/>
            </p:nvCxnSpPr>
            <p:spPr>
              <a:xfrm>
                <a:off x="1896819" y="4890941"/>
                <a:ext cx="357705" cy="1588"/>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 name="図形グループ 37"/>
            <p:cNvGrpSpPr/>
            <p:nvPr/>
          </p:nvGrpSpPr>
          <p:grpSpPr>
            <a:xfrm flipH="1">
              <a:off x="156188" y="4109830"/>
              <a:ext cx="1057575" cy="1068129"/>
              <a:chOff x="1295338" y="4109830"/>
              <a:chExt cx="1057575" cy="1068129"/>
            </a:xfrm>
          </p:grpSpPr>
          <p:cxnSp>
            <p:nvCxnSpPr>
              <p:cNvPr id="39" name="直線コネクタ 38"/>
              <p:cNvCxnSpPr/>
              <p:nvPr/>
            </p:nvCxnSpPr>
            <p:spPr>
              <a:xfrm rot="2700000">
                <a:off x="1639223" y="4290263"/>
                <a:ext cx="362454" cy="1588"/>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直線コネクタ 39"/>
              <p:cNvCxnSpPr/>
              <p:nvPr/>
            </p:nvCxnSpPr>
            <p:spPr>
              <a:xfrm rot="2700000">
                <a:off x="1641868" y="4995938"/>
                <a:ext cx="362454" cy="1588"/>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直線コネクタ 40"/>
              <p:cNvCxnSpPr/>
              <p:nvPr/>
            </p:nvCxnSpPr>
            <p:spPr>
              <a:xfrm rot="18900000">
                <a:off x="1995208" y="4635679"/>
                <a:ext cx="357705" cy="1588"/>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2" name="直線コネクタ 41"/>
              <p:cNvCxnSpPr/>
              <p:nvPr/>
            </p:nvCxnSpPr>
            <p:spPr>
              <a:xfrm rot="18900000">
                <a:off x="1295338" y="4637267"/>
                <a:ext cx="357705" cy="1588"/>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3" name="直線コネクタ 42"/>
              <p:cNvCxnSpPr/>
              <p:nvPr/>
            </p:nvCxnSpPr>
            <p:spPr>
              <a:xfrm rot="16200000">
                <a:off x="1402294" y="4890939"/>
                <a:ext cx="357705" cy="1588"/>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4" name="直線コネクタ 43"/>
              <p:cNvCxnSpPr/>
              <p:nvPr/>
            </p:nvCxnSpPr>
            <p:spPr>
              <a:xfrm rot="16200000">
                <a:off x="1896820" y="4391030"/>
                <a:ext cx="357705" cy="1588"/>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5" name="直線コネクタ 44"/>
              <p:cNvCxnSpPr/>
              <p:nvPr/>
            </p:nvCxnSpPr>
            <p:spPr>
              <a:xfrm>
                <a:off x="1402294" y="4391029"/>
                <a:ext cx="357705" cy="1588"/>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a:off x="1896819" y="4890941"/>
                <a:ext cx="357705" cy="1588"/>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sp>
        <p:nvSpPr>
          <p:cNvPr id="48" name="テキスト ボックス 47"/>
          <p:cNvSpPr txBox="1"/>
          <p:nvPr/>
        </p:nvSpPr>
        <p:spPr>
          <a:xfrm>
            <a:off x="1284993" y="4424447"/>
            <a:ext cx="1131379" cy="428032"/>
          </a:xfrm>
          <a:prstGeom prst="rect">
            <a:avLst/>
          </a:prstGeom>
          <a:noFill/>
        </p:spPr>
        <p:txBody>
          <a:bodyPr wrap="none" lIns="104682" tIns="52341" rIns="104682" bIns="52341" rtlCol="0">
            <a:spAutoFit/>
          </a:bodyPr>
          <a:lstStyle/>
          <a:p>
            <a:r>
              <a:rPr kumimoji="1" lang="en-US" altLang="ja-JP" i="1" dirty="0" smtClean="0">
                <a:solidFill>
                  <a:srgbClr val="FFFFFF"/>
                </a:solidFill>
              </a:rPr>
              <a:t>B </a:t>
            </a:r>
            <a:r>
              <a:rPr kumimoji="1" lang="ja-JP" altLang="en-US" dirty="0" smtClean="0">
                <a:solidFill>
                  <a:srgbClr val="FFFFFF"/>
                </a:solidFill>
              </a:rPr>
              <a:t>モード</a:t>
            </a:r>
            <a:endParaRPr kumimoji="1" lang="ja-JP" altLang="en-US" dirty="0">
              <a:solidFill>
                <a:srgbClr val="FFFFFF"/>
              </a:solidFill>
            </a:endParaRPr>
          </a:p>
        </p:txBody>
      </p:sp>
      <p:cxnSp>
        <p:nvCxnSpPr>
          <p:cNvPr id="52" name="直線矢印コネクタ 51"/>
          <p:cNvCxnSpPr/>
          <p:nvPr/>
        </p:nvCxnSpPr>
        <p:spPr>
          <a:xfrm>
            <a:off x="2842346" y="3771445"/>
            <a:ext cx="6283805" cy="1752"/>
          </a:xfrm>
          <a:prstGeom prst="straightConnector1">
            <a:avLst/>
          </a:prstGeom>
          <a:ln w="508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p:nvPr/>
        </p:nvCxnSpPr>
        <p:spPr>
          <a:xfrm>
            <a:off x="9113134" y="3769694"/>
            <a:ext cx="757461" cy="1752"/>
          </a:xfrm>
          <a:prstGeom prst="straightConnector1">
            <a:avLst/>
          </a:prstGeom>
          <a:ln w="50800">
            <a:solidFill>
              <a:srgbClr val="FF0000"/>
            </a:solidFill>
            <a:prstDash val="sysDash"/>
            <a:tailEnd type="arrow"/>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帯域の評価</a:t>
            </a:r>
            <a:r>
              <a:rPr lang="en-US" altLang="ja-JP" dirty="0" smtClean="0"/>
              <a:t> – </a:t>
            </a:r>
            <a:r>
              <a:rPr lang="ja-JP" altLang="en-US" dirty="0" smtClean="0"/>
              <a:t>結果</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40</a:t>
            </a:fld>
            <a:endParaRPr lang="ja-JP" altLang="en-US"/>
          </a:p>
        </p:txBody>
      </p:sp>
      <p:pic>
        <p:nvPicPr>
          <p:cNvPr id="6" name="図 5" descr="dac_output_fmc150.png"/>
          <p:cNvPicPr>
            <a:picLocks noChangeAspect="1"/>
          </p:cNvPicPr>
          <p:nvPr/>
        </p:nvPicPr>
        <p:blipFill>
          <a:blip r:embed="rId2"/>
          <a:stretch>
            <a:fillRect/>
          </a:stretch>
        </p:blipFill>
        <p:spPr>
          <a:xfrm>
            <a:off x="954758" y="1417223"/>
            <a:ext cx="8837063" cy="5558000"/>
          </a:xfrm>
          <a:prstGeom prst="rect">
            <a:avLst/>
          </a:prstGeom>
        </p:spPr>
      </p:pic>
      <p:sp>
        <p:nvSpPr>
          <p:cNvPr id="7" name="円/楕円 6"/>
          <p:cNvSpPr>
            <a:spLocks noChangeAspect="1"/>
          </p:cNvSpPr>
          <p:nvPr/>
        </p:nvSpPr>
        <p:spPr>
          <a:xfrm>
            <a:off x="7412762" y="1621606"/>
            <a:ext cx="2314466" cy="2183499"/>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8" name="テキスト ボックス 7"/>
          <p:cNvSpPr txBox="1"/>
          <p:nvPr/>
        </p:nvSpPr>
        <p:spPr>
          <a:xfrm>
            <a:off x="2179087" y="5030356"/>
            <a:ext cx="6450604" cy="1813026"/>
          </a:xfrm>
          <a:prstGeom prst="rect">
            <a:avLst/>
          </a:prstGeom>
          <a:solidFill>
            <a:schemeClr val="bg1"/>
          </a:solidFill>
          <a:ln w="25400">
            <a:solidFill>
              <a:srgbClr val="FF0000"/>
            </a:solidFill>
          </a:ln>
        </p:spPr>
        <p:txBody>
          <a:bodyPr wrap="none" lIns="104682" tIns="52341" rIns="104682" bIns="52341" rtlCol="0">
            <a:spAutoFit/>
          </a:bodyPr>
          <a:lstStyle/>
          <a:p>
            <a:pPr algn="ctr"/>
            <a:r>
              <a:rPr lang="en-US" altLang="ja-JP" sz="3600" dirty="0" smtClean="0"/>
              <a:t>1 </a:t>
            </a:r>
            <a:r>
              <a:rPr lang="en-US" altLang="ja-JP" sz="3600" dirty="0" err="1" smtClean="0"/>
              <a:t>ch</a:t>
            </a:r>
            <a:r>
              <a:rPr lang="en-US" altLang="ja-JP" sz="3600" dirty="0" smtClean="0"/>
              <a:t>. </a:t>
            </a:r>
            <a:r>
              <a:rPr lang="ja-JP" altLang="en-US" sz="3600" dirty="0" smtClean="0"/>
              <a:t>あたりの帯域は、</a:t>
            </a:r>
            <a:r>
              <a:rPr lang="en-US" altLang="ja-JP" sz="3600" dirty="0" smtClean="0"/>
              <a:t>100 MHz</a:t>
            </a:r>
          </a:p>
          <a:p>
            <a:pPr algn="ctr"/>
            <a:r>
              <a:rPr lang="en-US" altLang="ja-JP" sz="3600" dirty="0" smtClean="0"/>
              <a:t>2 </a:t>
            </a:r>
            <a:r>
              <a:rPr lang="en-US" altLang="ja-JP" sz="3600" dirty="0" err="1" smtClean="0"/>
              <a:t>ch</a:t>
            </a:r>
            <a:r>
              <a:rPr lang="en-US" altLang="ja-JP" sz="3600" dirty="0" smtClean="0"/>
              <a:t>. </a:t>
            </a:r>
            <a:r>
              <a:rPr lang="ja-JP" altLang="en-US" sz="3600" dirty="0" smtClean="0"/>
              <a:t>合わせて</a:t>
            </a:r>
            <a:r>
              <a:rPr lang="en-US" altLang="ja-JP" sz="3600" dirty="0" smtClean="0"/>
              <a:t> 200 MHz</a:t>
            </a:r>
          </a:p>
          <a:p>
            <a:pPr algn="ctr"/>
            <a:r>
              <a:rPr lang="en-US" altLang="ja-JP" sz="3600" dirty="0" smtClean="0"/>
              <a:t>GB </a:t>
            </a:r>
            <a:r>
              <a:rPr lang="ja-JP" altLang="en-US" sz="3600" dirty="0" smtClean="0"/>
              <a:t>の要求値</a:t>
            </a:r>
            <a:r>
              <a:rPr lang="en-US" altLang="ja-JP" sz="3600" dirty="0" smtClean="0"/>
              <a:t> ± 100 MHz </a:t>
            </a:r>
            <a:r>
              <a:rPr lang="ja-JP" altLang="en-US" sz="3600" dirty="0" smtClean="0"/>
              <a:t>を満足</a:t>
            </a:r>
            <a:endParaRPr lang="en-US" altLang="ja-JP" sz="36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まとめ</a:t>
            </a:r>
            <a:endParaRPr lang="ja-JP" altLang="en-US" dirty="0"/>
          </a:p>
        </p:txBody>
      </p:sp>
      <p:sp>
        <p:nvSpPr>
          <p:cNvPr id="3" name="コンテンツ プレースホルダ 2"/>
          <p:cNvSpPr>
            <a:spLocks noGrp="1"/>
          </p:cNvSpPr>
          <p:nvPr>
            <p:ph idx="1"/>
          </p:nvPr>
        </p:nvSpPr>
        <p:spPr/>
        <p:txBody>
          <a:bodyPr>
            <a:normAutofit fontScale="70000" lnSpcReduction="20000"/>
          </a:bodyPr>
          <a:lstStyle/>
          <a:p>
            <a:r>
              <a:rPr lang="en-US" altLang="ja-JP" dirty="0" smtClean="0"/>
              <a:t>GroundBIRD </a:t>
            </a:r>
            <a:r>
              <a:rPr lang="ja-JP" altLang="en-US" dirty="0" smtClean="0"/>
              <a:t>に搭載する</a:t>
            </a:r>
            <a:r>
              <a:rPr lang="en-US" altLang="ja-JP" dirty="0" smtClean="0"/>
              <a:t> MKID </a:t>
            </a:r>
            <a:r>
              <a:rPr lang="ja-JP" altLang="en-US" dirty="0" smtClean="0"/>
              <a:t>の読み出し系に用いるフロントエンド回路の開発を行った</a:t>
            </a:r>
            <a:endParaRPr lang="en-US" altLang="ja-JP" dirty="0" smtClean="0"/>
          </a:p>
          <a:p>
            <a:r>
              <a:rPr lang="ja-JP" altLang="en-US" dirty="0" smtClean="0"/>
              <a:t>従来のフロントエンド回路は、市販品で構成していたが、以下の解決すべき課題があった</a:t>
            </a:r>
            <a:r>
              <a:rPr lang="en-US" altLang="ja-JP" dirty="0" smtClean="0"/>
              <a:t>:</a:t>
            </a:r>
          </a:p>
          <a:p>
            <a:pPr lvl="1"/>
            <a:r>
              <a:rPr lang="en-US" altLang="ja-JP" dirty="0" smtClean="0"/>
              <a:t>LPF </a:t>
            </a:r>
            <a:r>
              <a:rPr lang="ja-JP" altLang="en-US" dirty="0" smtClean="0"/>
              <a:t>による帯域制限</a:t>
            </a:r>
            <a:endParaRPr lang="en-US" altLang="ja-JP" dirty="0" smtClean="0"/>
          </a:p>
          <a:p>
            <a:pPr lvl="1"/>
            <a:r>
              <a:rPr lang="ja-JP" altLang="en-US" dirty="0" smtClean="0"/>
              <a:t>消費電力・発熱の過大</a:t>
            </a:r>
            <a:endParaRPr lang="en-US" altLang="ja-JP" dirty="0" smtClean="0"/>
          </a:p>
          <a:p>
            <a:pPr lvl="1"/>
            <a:r>
              <a:rPr lang="ja-JP" altLang="en-US" dirty="0" smtClean="0"/>
              <a:t>ユーザビリティの損失</a:t>
            </a:r>
            <a:endParaRPr lang="en-US" altLang="ja-JP" dirty="0" smtClean="0"/>
          </a:p>
          <a:p>
            <a:r>
              <a:rPr lang="en-US" altLang="ja-JP" dirty="0" smtClean="0"/>
              <a:t>RHEA </a:t>
            </a:r>
            <a:r>
              <a:rPr lang="ja-JP" altLang="en-US" dirty="0" smtClean="0"/>
              <a:t>により以下が改善した</a:t>
            </a:r>
            <a:r>
              <a:rPr lang="en-US" altLang="ja-JP" dirty="0" smtClean="0"/>
              <a:t>:</a:t>
            </a:r>
          </a:p>
          <a:p>
            <a:pPr lvl="1"/>
            <a:r>
              <a:rPr lang="ja-JP" altLang="en-US" dirty="0" smtClean="0"/>
              <a:t>帯域</a:t>
            </a:r>
            <a:r>
              <a:rPr lang="en-US" altLang="ja-JP" dirty="0" smtClean="0"/>
              <a:t> ± 100 MHz</a:t>
            </a:r>
          </a:p>
          <a:p>
            <a:pPr lvl="1"/>
            <a:r>
              <a:rPr lang="ja-JP" altLang="en-US" dirty="0" smtClean="0"/>
              <a:t>消費電力</a:t>
            </a:r>
            <a:r>
              <a:rPr lang="en-US" altLang="ja-JP" dirty="0" smtClean="0"/>
              <a:t> 7.9 W</a:t>
            </a:r>
          </a:p>
          <a:p>
            <a:pPr lvl="1"/>
            <a:r>
              <a:rPr lang="ja-JP" altLang="en-US" dirty="0" smtClean="0"/>
              <a:t>高いユーザビリティの獲得</a:t>
            </a:r>
            <a:endParaRPr lang="en-US" altLang="ja-JP" dirty="0" smtClean="0"/>
          </a:p>
          <a:p>
            <a:endParaRPr lang="en-US" altLang="ja-JP" dirty="0" smtClean="0"/>
          </a:p>
          <a:p>
            <a:r>
              <a:rPr lang="ja-JP" altLang="en-US" dirty="0" smtClean="0"/>
              <a:t>アナログ基板</a:t>
            </a:r>
            <a:r>
              <a:rPr lang="en-US" altLang="ja-JP" dirty="0" smtClean="0"/>
              <a:t> RHEA </a:t>
            </a:r>
            <a:r>
              <a:rPr lang="ja-JP" altLang="en-US" dirty="0" smtClean="0"/>
              <a:t>を組み合わせた新フロントエンド回路は、</a:t>
            </a:r>
            <a:r>
              <a:rPr lang="en-US" altLang="ja-JP" dirty="0" smtClean="0"/>
              <a:t>GroundBIRD </a:t>
            </a:r>
            <a:r>
              <a:rPr lang="ja-JP" altLang="en-US" dirty="0" smtClean="0"/>
              <a:t>実験の要求を満足することを確認した</a:t>
            </a:r>
            <a:endParaRPr lang="en-US" altLang="ja-JP" dirty="0" smtClean="0"/>
          </a:p>
        </p:txBody>
      </p:sp>
      <p:sp>
        <p:nvSpPr>
          <p:cNvPr id="4" name="日付プレースホルダ 3"/>
          <p:cNvSpPr>
            <a:spLocks noGrp="1"/>
          </p:cNvSpPr>
          <p:nvPr>
            <p:ph type="dt" sz="half" idx="10"/>
          </p:nvPr>
        </p:nvSpPr>
        <p:spPr/>
        <p:txBody>
          <a:bodyPr/>
          <a:lstStyle/>
          <a:p>
            <a:r>
              <a:rPr lang="en-US" altLang="ja-JP" smtClean="0"/>
              <a:t>2015-02-11</a:t>
            </a:r>
            <a:endParaRPr lang="ja-JP" altLang="en-US"/>
          </a:p>
        </p:txBody>
      </p:sp>
      <p:sp>
        <p:nvSpPr>
          <p:cNvPr id="5" name="フッター プレースホルダ 4"/>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6" name="スライド番号プレースホルダ 5"/>
          <p:cNvSpPr>
            <a:spLocks noGrp="1"/>
          </p:cNvSpPr>
          <p:nvPr>
            <p:ph type="sldNum" sz="quarter" idx="12"/>
          </p:nvPr>
        </p:nvSpPr>
        <p:spPr/>
        <p:txBody>
          <a:bodyPr/>
          <a:lstStyle/>
          <a:p>
            <a:fld id="{7892D14E-91D0-A44D-A4A0-D5DBF8F24DD2}" type="slidenum">
              <a:rPr lang="ja-JP" altLang="en-US" smtClean="0"/>
              <a:pPr/>
              <a:t>41</a:t>
            </a:fld>
            <a:endParaRPr lang="ja-JP" altLang="en-US"/>
          </a:p>
        </p:txBody>
      </p:sp>
      <p:grpSp>
        <p:nvGrpSpPr>
          <p:cNvPr id="14" name="図形グループ 13"/>
          <p:cNvGrpSpPr/>
          <p:nvPr/>
        </p:nvGrpSpPr>
        <p:grpSpPr>
          <a:xfrm>
            <a:off x="5532278" y="4439841"/>
            <a:ext cx="3991651" cy="1126163"/>
            <a:chOff x="4732791" y="4298792"/>
            <a:chExt cx="3414808" cy="1021205"/>
          </a:xfrm>
        </p:grpSpPr>
        <p:sp>
          <p:nvSpPr>
            <p:cNvPr id="11" name="テキスト ボックス 10"/>
            <p:cNvSpPr txBox="1"/>
            <p:nvPr/>
          </p:nvSpPr>
          <p:spPr>
            <a:xfrm>
              <a:off x="4732791" y="4298792"/>
              <a:ext cx="3291973" cy="390728"/>
            </a:xfrm>
            <a:prstGeom prst="rect">
              <a:avLst/>
            </a:prstGeom>
            <a:noFill/>
          </p:spPr>
          <p:txBody>
            <a:bodyPr wrap="none" rtlCol="0">
              <a:spAutoFit/>
            </a:bodyPr>
            <a:lstStyle/>
            <a:p>
              <a:r>
                <a:rPr lang="en-US" altLang="ja-JP" sz="2200" dirty="0" smtClean="0">
                  <a:solidFill>
                    <a:srgbClr val="0000FF"/>
                  </a:solidFill>
                </a:rPr>
                <a:t>→</a:t>
              </a:r>
              <a:r>
                <a:rPr lang="en-US" altLang="ja-JP" sz="2200" dirty="0" smtClean="0"/>
                <a:t> 30% Up, GB </a:t>
              </a:r>
              <a:r>
                <a:rPr lang="ja-JP" altLang="en-US" sz="2200" dirty="0" smtClean="0"/>
                <a:t>の要求値を満足</a:t>
              </a:r>
              <a:endParaRPr lang="ja-JP" altLang="en-US" sz="2200" dirty="0"/>
            </a:p>
          </p:txBody>
        </p:sp>
        <p:sp>
          <p:nvSpPr>
            <p:cNvPr id="12" name="テキスト ボックス 11"/>
            <p:cNvSpPr txBox="1"/>
            <p:nvPr/>
          </p:nvSpPr>
          <p:spPr>
            <a:xfrm>
              <a:off x="4733222" y="4614032"/>
              <a:ext cx="1476960" cy="390728"/>
            </a:xfrm>
            <a:prstGeom prst="rect">
              <a:avLst/>
            </a:prstGeom>
            <a:noFill/>
          </p:spPr>
          <p:txBody>
            <a:bodyPr wrap="none" rtlCol="0">
              <a:spAutoFit/>
            </a:bodyPr>
            <a:lstStyle/>
            <a:p>
              <a:r>
                <a:rPr lang="en-US" altLang="ja-JP" sz="2200" dirty="0" smtClean="0">
                  <a:solidFill>
                    <a:srgbClr val="0000FF"/>
                  </a:solidFill>
                </a:rPr>
                <a:t>→</a:t>
              </a:r>
              <a:r>
                <a:rPr lang="en-US" altLang="ja-JP" sz="2200" dirty="0" smtClean="0"/>
                <a:t> 50% Down</a:t>
              </a:r>
              <a:endParaRPr lang="ja-JP" altLang="en-US" sz="2200" dirty="0"/>
            </a:p>
          </p:txBody>
        </p:sp>
        <p:sp>
          <p:nvSpPr>
            <p:cNvPr id="13" name="テキスト ボックス 12"/>
            <p:cNvSpPr txBox="1"/>
            <p:nvPr/>
          </p:nvSpPr>
          <p:spPr>
            <a:xfrm>
              <a:off x="4733651" y="4929269"/>
              <a:ext cx="3413948" cy="390728"/>
            </a:xfrm>
            <a:prstGeom prst="rect">
              <a:avLst/>
            </a:prstGeom>
            <a:noFill/>
          </p:spPr>
          <p:txBody>
            <a:bodyPr wrap="none" rtlCol="0">
              <a:spAutoFit/>
            </a:bodyPr>
            <a:lstStyle/>
            <a:p>
              <a:r>
                <a:rPr lang="en-US" altLang="ja-JP" sz="2200" dirty="0" smtClean="0">
                  <a:solidFill>
                    <a:srgbClr val="0000FF"/>
                  </a:solidFill>
                </a:rPr>
                <a:t>→</a:t>
              </a:r>
              <a:r>
                <a:rPr lang="en-US" altLang="ja-JP" sz="2200" dirty="0" smtClean="0"/>
                <a:t> Useful clock, No Extra-fan, etc.</a:t>
              </a:r>
              <a:endParaRPr lang="ja-JP" altLang="en-US" sz="2200" dirty="0"/>
            </a:p>
          </p:txBody>
        </p:sp>
      </p:grpSp>
      <p:grpSp>
        <p:nvGrpSpPr>
          <p:cNvPr id="15" name="図形グループ 14"/>
          <p:cNvGrpSpPr/>
          <p:nvPr/>
        </p:nvGrpSpPr>
        <p:grpSpPr>
          <a:xfrm>
            <a:off x="5529233" y="2984655"/>
            <a:ext cx="4077245" cy="1534700"/>
            <a:chOff x="4339409" y="2898416"/>
            <a:chExt cx="3488035" cy="1391668"/>
          </a:xfrm>
        </p:grpSpPr>
        <p:sp>
          <p:nvSpPr>
            <p:cNvPr id="16" name="テキスト ボックス 15"/>
            <p:cNvSpPr txBox="1"/>
            <p:nvPr/>
          </p:nvSpPr>
          <p:spPr>
            <a:xfrm>
              <a:off x="4348130" y="2898416"/>
              <a:ext cx="1511845" cy="390729"/>
            </a:xfrm>
            <a:prstGeom prst="rect">
              <a:avLst/>
            </a:prstGeom>
            <a:noFill/>
          </p:spPr>
          <p:txBody>
            <a:bodyPr wrap="none" rtlCol="0">
              <a:spAutoFit/>
            </a:bodyPr>
            <a:lstStyle/>
            <a:p>
              <a:r>
                <a:rPr lang="en-US" altLang="ja-JP" sz="2200" dirty="0" smtClean="0">
                  <a:solidFill>
                    <a:srgbClr val="FF0000"/>
                  </a:solidFill>
                </a:rPr>
                <a:t>→</a:t>
              </a:r>
              <a:r>
                <a:rPr lang="en-US" altLang="ja-JP" sz="2200" dirty="0" smtClean="0"/>
                <a:t> LPF </a:t>
              </a:r>
              <a:r>
                <a:rPr lang="ja-JP" altLang="en-US" sz="2200" dirty="0" smtClean="0"/>
                <a:t>を排除</a:t>
              </a:r>
              <a:endParaRPr lang="ja-JP" altLang="en-US" sz="2200" dirty="0"/>
            </a:p>
          </p:txBody>
        </p:sp>
        <p:sp>
          <p:nvSpPr>
            <p:cNvPr id="17" name="テキスト ボックス 16"/>
            <p:cNvSpPr txBox="1"/>
            <p:nvPr/>
          </p:nvSpPr>
          <p:spPr>
            <a:xfrm>
              <a:off x="4339409" y="3244547"/>
              <a:ext cx="3135941" cy="390729"/>
            </a:xfrm>
            <a:prstGeom prst="rect">
              <a:avLst/>
            </a:prstGeom>
            <a:noFill/>
          </p:spPr>
          <p:txBody>
            <a:bodyPr wrap="none" rtlCol="0">
              <a:spAutoFit/>
            </a:bodyPr>
            <a:lstStyle/>
            <a:p>
              <a:r>
                <a:rPr lang="en-US" altLang="ja-JP" sz="2200" dirty="0" smtClean="0">
                  <a:solidFill>
                    <a:srgbClr val="FF0000"/>
                  </a:solidFill>
                </a:rPr>
                <a:t>→</a:t>
              </a:r>
              <a:r>
                <a:rPr lang="en-US" altLang="ja-JP" sz="2200" dirty="0" smtClean="0"/>
                <a:t> </a:t>
              </a:r>
              <a:r>
                <a:rPr lang="ja-JP" altLang="en-US" sz="2200" dirty="0" smtClean="0"/>
                <a:t>クロック分配方式の簡素化</a:t>
              </a:r>
              <a:endParaRPr lang="ja-JP" altLang="en-US" sz="2200" dirty="0"/>
            </a:p>
          </p:txBody>
        </p:sp>
        <p:sp>
          <p:nvSpPr>
            <p:cNvPr id="18" name="テキスト ボックス 17"/>
            <p:cNvSpPr txBox="1"/>
            <p:nvPr/>
          </p:nvSpPr>
          <p:spPr>
            <a:xfrm>
              <a:off x="4339838" y="3592354"/>
              <a:ext cx="3487606" cy="697730"/>
            </a:xfrm>
            <a:prstGeom prst="rect">
              <a:avLst/>
            </a:prstGeom>
            <a:noFill/>
          </p:spPr>
          <p:txBody>
            <a:bodyPr wrap="none" rtlCol="0">
              <a:spAutoFit/>
            </a:bodyPr>
            <a:lstStyle/>
            <a:p>
              <a:r>
                <a:rPr lang="en-US" altLang="ja-JP" sz="2200" dirty="0" smtClean="0">
                  <a:solidFill>
                    <a:srgbClr val="FF0000"/>
                  </a:solidFill>
                </a:rPr>
                <a:t>→</a:t>
              </a:r>
              <a:r>
                <a:rPr lang="en-US" altLang="ja-JP" sz="2200" dirty="0" smtClean="0"/>
                <a:t> </a:t>
              </a:r>
              <a:r>
                <a:rPr lang="ja-JP" altLang="en-US" sz="2200" dirty="0" smtClean="0"/>
                <a:t>水晶発振器の周波数の変更、</a:t>
              </a:r>
              <a:endParaRPr lang="en-US" altLang="ja-JP" sz="2200" dirty="0" smtClean="0"/>
            </a:p>
            <a:p>
              <a:r>
                <a:rPr lang="ja-JP" altLang="en-US" sz="2200" dirty="0" smtClean="0"/>
                <a:t>　</a:t>
              </a:r>
              <a:r>
                <a:rPr lang="en-US" altLang="ja-JP" sz="2200" dirty="0" smtClean="0"/>
                <a:t>  </a:t>
              </a:r>
              <a:r>
                <a:rPr lang="ja-JP" altLang="en-US" sz="2200" dirty="0" smtClean="0"/>
                <a:t>コネクターの統一</a:t>
              </a:r>
              <a:endParaRPr lang="ja-JP" altLang="en-US" sz="2200" dirty="0"/>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en-US" altLang="ja-JP" dirty="0" smtClean="0"/>
              <a:t>backup</a:t>
            </a:r>
            <a:endParaRPr lang="ja-JP" altLang="en-US" dirty="0"/>
          </a:p>
        </p:txBody>
      </p:sp>
      <p:sp>
        <p:nvSpPr>
          <p:cNvPr id="8" name="テキスト プレースホルダ 7"/>
          <p:cNvSpPr>
            <a:spLocks noGrp="1"/>
          </p:cNvSpPr>
          <p:nvPr>
            <p:ph type="body" idx="1"/>
          </p:nvPr>
        </p:nvSpPr>
        <p:spPr/>
        <p:txBody>
          <a:bodyPr/>
          <a:lstStyle/>
          <a:p>
            <a:endParaRPr lang="ja-JP" altLang="en-US"/>
          </a:p>
        </p:txBody>
      </p:sp>
      <p:sp>
        <p:nvSpPr>
          <p:cNvPr id="4" name="日付プレースホルダ 3"/>
          <p:cNvSpPr>
            <a:spLocks noGrp="1"/>
          </p:cNvSpPr>
          <p:nvPr>
            <p:ph type="dt" sz="half" idx="10"/>
          </p:nvPr>
        </p:nvSpPr>
        <p:spPr/>
        <p:txBody>
          <a:bodyPr/>
          <a:lstStyle/>
          <a:p>
            <a:r>
              <a:rPr lang="en-US" altLang="ja-JP" smtClean="0"/>
              <a:t>2015-02-11</a:t>
            </a:r>
            <a:endParaRPr lang="ja-JP" altLang="en-US"/>
          </a:p>
        </p:txBody>
      </p:sp>
      <p:sp>
        <p:nvSpPr>
          <p:cNvPr id="5" name="フッター プレースホルダ 4"/>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6" name="スライド番号プレースホルダ 5"/>
          <p:cNvSpPr>
            <a:spLocks noGrp="1"/>
          </p:cNvSpPr>
          <p:nvPr>
            <p:ph type="sldNum" sz="quarter" idx="12"/>
          </p:nvPr>
        </p:nvSpPr>
        <p:spPr/>
        <p:txBody>
          <a:bodyPr/>
          <a:lstStyle/>
          <a:p>
            <a:fld id="{7892D14E-91D0-A44D-A4A0-D5DBF8F24DD2}" type="slidenum">
              <a:rPr lang="ja-JP" altLang="en-US" smtClean="0"/>
              <a:pPr/>
              <a:t>42</a:t>
            </a:fld>
            <a:endParaRPr lang="ja-JP" alt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新アナログ基板</a:t>
            </a:r>
            <a:r>
              <a:rPr lang="en-US" altLang="ja-JP" dirty="0" smtClean="0"/>
              <a:t> RHEA Ver. 1.0</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43</a:t>
            </a:fld>
            <a:endParaRPr lang="ja-JP" altLang="en-US"/>
          </a:p>
        </p:txBody>
      </p:sp>
      <p:pic>
        <p:nvPicPr>
          <p:cNvPr id="6" name="図 5" descr="rhea_0.png"/>
          <p:cNvPicPr>
            <a:picLocks noChangeAspect="1"/>
          </p:cNvPicPr>
          <p:nvPr/>
        </p:nvPicPr>
        <p:blipFill>
          <a:blip r:embed="rId2"/>
          <a:stretch>
            <a:fillRect/>
          </a:stretch>
        </p:blipFill>
        <p:spPr>
          <a:xfrm rot="5400000">
            <a:off x="190746" y="2150689"/>
            <a:ext cx="5430693" cy="4208120"/>
          </a:xfrm>
          <a:prstGeom prst="rect">
            <a:avLst/>
          </a:prstGeom>
        </p:spPr>
      </p:pic>
      <p:pic>
        <p:nvPicPr>
          <p:cNvPr id="7" name="図 6" descr="rhea_1.png"/>
          <p:cNvPicPr>
            <a:picLocks noChangeAspect="1"/>
          </p:cNvPicPr>
          <p:nvPr/>
        </p:nvPicPr>
        <p:blipFill>
          <a:blip r:embed="rId3"/>
          <a:stretch>
            <a:fillRect/>
          </a:stretch>
        </p:blipFill>
        <p:spPr>
          <a:xfrm rot="16200000">
            <a:off x="4625850" y="1890634"/>
            <a:ext cx="5981463" cy="4755179"/>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 name="図 17" descr="rhea_kintex-7.jpg"/>
          <p:cNvPicPr>
            <a:picLocks noChangeAspect="1"/>
          </p:cNvPicPr>
          <p:nvPr/>
        </p:nvPicPr>
        <p:blipFill>
          <a:blip r:embed="rId2"/>
          <a:stretch>
            <a:fillRect/>
          </a:stretch>
        </p:blipFill>
        <p:spPr>
          <a:xfrm>
            <a:off x="1015110" y="1424658"/>
            <a:ext cx="8668720" cy="6133633"/>
          </a:xfrm>
          <a:prstGeom prst="rect">
            <a:avLst/>
          </a:prstGeom>
        </p:spPr>
      </p:pic>
      <p:sp>
        <p:nvSpPr>
          <p:cNvPr id="2" name="タイトル 1"/>
          <p:cNvSpPr>
            <a:spLocks noGrp="1"/>
          </p:cNvSpPr>
          <p:nvPr>
            <p:ph type="title"/>
          </p:nvPr>
        </p:nvSpPr>
        <p:spPr/>
        <p:txBody>
          <a:bodyPr/>
          <a:lstStyle/>
          <a:p>
            <a:r>
              <a:rPr lang="ja-JP" altLang="en-US" dirty="0" smtClean="0"/>
              <a:t>新フロントエンド回路</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44</a:t>
            </a:fld>
            <a:endParaRPr lang="ja-JP" altLang="en-US"/>
          </a:p>
        </p:txBody>
      </p:sp>
      <p:sp>
        <p:nvSpPr>
          <p:cNvPr id="24" name="テキスト ボックス 23"/>
          <p:cNvSpPr txBox="1"/>
          <p:nvPr/>
        </p:nvSpPr>
        <p:spPr>
          <a:xfrm>
            <a:off x="6921481" y="2208021"/>
            <a:ext cx="871115" cy="458809"/>
          </a:xfrm>
          <a:prstGeom prst="rect">
            <a:avLst/>
          </a:prstGeom>
          <a:solidFill>
            <a:schemeClr val="bg1"/>
          </a:solidFill>
          <a:ln w="25400">
            <a:solidFill>
              <a:srgbClr val="FF0000"/>
            </a:solidFill>
          </a:ln>
        </p:spPr>
        <p:txBody>
          <a:bodyPr wrap="none" lIns="104682" tIns="52341" rIns="104682" bIns="52341" rtlCol="0">
            <a:spAutoFit/>
          </a:bodyPr>
          <a:lstStyle/>
          <a:p>
            <a:pPr algn="ctr"/>
            <a:r>
              <a:rPr lang="en-US" altLang="ja-JP" sz="2300" dirty="0" smtClean="0"/>
              <a:t>RHEA</a:t>
            </a:r>
          </a:p>
        </p:txBody>
      </p:sp>
      <p:sp>
        <p:nvSpPr>
          <p:cNvPr id="25" name="テキスト ボックス 24"/>
          <p:cNvSpPr txBox="1"/>
          <p:nvPr/>
        </p:nvSpPr>
        <p:spPr>
          <a:xfrm>
            <a:off x="973242" y="3377631"/>
            <a:ext cx="1881694" cy="458809"/>
          </a:xfrm>
          <a:prstGeom prst="rect">
            <a:avLst/>
          </a:prstGeom>
          <a:solidFill>
            <a:schemeClr val="bg1"/>
          </a:solidFill>
          <a:ln w="25400">
            <a:solidFill>
              <a:srgbClr val="FF0000"/>
            </a:solidFill>
          </a:ln>
        </p:spPr>
        <p:txBody>
          <a:bodyPr wrap="none" lIns="104682" tIns="52341" rIns="104682" bIns="52341" rtlCol="0">
            <a:spAutoFit/>
          </a:bodyPr>
          <a:lstStyle/>
          <a:p>
            <a:pPr algn="ctr"/>
            <a:r>
              <a:rPr lang="ja-JP" altLang="en-US" sz="2300" dirty="0" smtClean="0"/>
              <a:t>デジタル基板</a:t>
            </a:r>
            <a:endParaRPr lang="en-US" altLang="ja-JP" sz="2300" dirty="0" smtClean="0"/>
          </a:p>
        </p:txBody>
      </p:sp>
      <p:sp>
        <p:nvSpPr>
          <p:cNvPr id="26" name="円/楕円 25"/>
          <p:cNvSpPr>
            <a:spLocks noChangeAspect="1"/>
          </p:cNvSpPr>
          <p:nvPr/>
        </p:nvSpPr>
        <p:spPr>
          <a:xfrm>
            <a:off x="4935911" y="3531534"/>
            <a:ext cx="483498" cy="471278"/>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27" name="円/楕円 26"/>
          <p:cNvSpPr>
            <a:spLocks noChangeAspect="1"/>
          </p:cNvSpPr>
          <p:nvPr/>
        </p:nvSpPr>
        <p:spPr>
          <a:xfrm>
            <a:off x="6699490" y="3531534"/>
            <a:ext cx="483498" cy="471278"/>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28" name="テキスト ボックス 27"/>
          <p:cNvSpPr txBox="1"/>
          <p:nvPr/>
        </p:nvSpPr>
        <p:spPr>
          <a:xfrm>
            <a:off x="2738934" y="2201164"/>
            <a:ext cx="1855012" cy="812752"/>
          </a:xfrm>
          <a:prstGeom prst="rect">
            <a:avLst/>
          </a:prstGeom>
          <a:solidFill>
            <a:schemeClr val="bg1"/>
          </a:solidFill>
          <a:ln w="25400">
            <a:solidFill>
              <a:srgbClr val="FF0000"/>
            </a:solidFill>
          </a:ln>
        </p:spPr>
        <p:txBody>
          <a:bodyPr wrap="none" lIns="104682" tIns="52341" rIns="104682" bIns="52341" rtlCol="0">
            <a:spAutoFit/>
          </a:bodyPr>
          <a:lstStyle/>
          <a:p>
            <a:pPr algn="ctr"/>
            <a:r>
              <a:rPr lang="ja-JP" altLang="en-US" sz="2300" dirty="0" smtClean="0"/>
              <a:t>スペーサーと</a:t>
            </a:r>
            <a:endParaRPr lang="en-US" altLang="ja-JP" sz="2300" dirty="0" smtClean="0"/>
          </a:p>
          <a:p>
            <a:pPr algn="ctr"/>
            <a:r>
              <a:rPr lang="ja-JP" altLang="en-US" sz="2300" dirty="0" smtClean="0"/>
              <a:t>ネジで固定</a:t>
            </a:r>
            <a:endParaRPr lang="en-US" altLang="ja-JP" sz="2300" dirty="0" smtClean="0"/>
          </a:p>
        </p:txBody>
      </p:sp>
      <p:cxnSp>
        <p:nvCxnSpPr>
          <p:cNvPr id="29" name="直線矢印コネクタ 28"/>
          <p:cNvCxnSpPr>
            <a:stCxn id="28" idx="2"/>
            <a:endCxn id="26" idx="1"/>
          </p:cNvCxnSpPr>
          <p:nvPr/>
        </p:nvCxnSpPr>
        <p:spPr>
          <a:xfrm rot="16200000" flipH="1">
            <a:off x="4043263" y="2637095"/>
            <a:ext cx="586635" cy="1340277"/>
          </a:xfrm>
          <a:prstGeom prst="straightConnector1">
            <a:avLst/>
          </a:prstGeom>
          <a:ln w="508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直線矢印コネクタ 29"/>
          <p:cNvCxnSpPr>
            <a:stCxn id="28" idx="3"/>
            <a:endCxn id="27" idx="1"/>
          </p:cNvCxnSpPr>
          <p:nvPr/>
        </p:nvCxnSpPr>
        <p:spPr>
          <a:xfrm>
            <a:off x="4593946" y="2607541"/>
            <a:ext cx="2176350" cy="993011"/>
          </a:xfrm>
          <a:prstGeom prst="straightConnector1">
            <a:avLst/>
          </a:prstGeom>
          <a:ln w="508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クロックが出ない？</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45</a:t>
            </a:fld>
            <a:endParaRPr lang="ja-JP" altLang="en-US"/>
          </a:p>
        </p:txBody>
      </p:sp>
      <p:sp>
        <p:nvSpPr>
          <p:cNvPr id="6" name="テキスト ボックス 5"/>
          <p:cNvSpPr txBox="1"/>
          <p:nvPr/>
        </p:nvSpPr>
        <p:spPr>
          <a:xfrm>
            <a:off x="441525" y="408559"/>
            <a:ext cx="2201423" cy="428032"/>
          </a:xfrm>
          <a:prstGeom prst="rect">
            <a:avLst/>
          </a:prstGeom>
          <a:noFill/>
          <a:ln w="25400">
            <a:solidFill>
              <a:srgbClr val="FF0000"/>
            </a:solidFill>
          </a:ln>
        </p:spPr>
        <p:txBody>
          <a:bodyPr wrap="none" lIns="104682" tIns="52341" rIns="104682" bIns="52341" rtlCol="0" anchor="ctr">
            <a:spAutoFit/>
          </a:bodyPr>
          <a:lstStyle/>
          <a:p>
            <a:pPr algn="ctr"/>
            <a:r>
              <a:rPr kumimoji="1" lang="ja-JP" altLang="en-US" dirty="0" smtClean="0"/>
              <a:t>納品時のトラブル</a:t>
            </a:r>
            <a:endParaRPr kumimoji="1" lang="ja-JP" altLang="en-US" dirty="0"/>
          </a:p>
        </p:txBody>
      </p:sp>
      <p:pic>
        <p:nvPicPr>
          <p:cNvPr id="8" name="図 7" descr="スクリーンショット 2014-11-26 22.34.42.png"/>
          <p:cNvPicPr>
            <a:picLocks noChangeAspect="1"/>
          </p:cNvPicPr>
          <p:nvPr/>
        </p:nvPicPr>
        <p:blipFill>
          <a:blip r:embed="rId2"/>
          <a:stretch>
            <a:fillRect/>
          </a:stretch>
        </p:blipFill>
        <p:spPr>
          <a:xfrm>
            <a:off x="5282279" y="2161834"/>
            <a:ext cx="4946552" cy="2473172"/>
          </a:xfrm>
          <a:prstGeom prst="rect">
            <a:avLst/>
          </a:prstGeom>
        </p:spPr>
      </p:pic>
      <p:sp>
        <p:nvSpPr>
          <p:cNvPr id="10" name="円/楕円 9"/>
          <p:cNvSpPr>
            <a:spLocks noChangeAspect="1"/>
          </p:cNvSpPr>
          <p:nvPr/>
        </p:nvSpPr>
        <p:spPr>
          <a:xfrm>
            <a:off x="6460662" y="2542267"/>
            <a:ext cx="312987" cy="317599"/>
          </a:xfrm>
          <a:prstGeom prst="ellipse">
            <a:avLst/>
          </a:prstGeom>
          <a:noFill/>
          <a:ln w="50800">
            <a:solidFill>
              <a:srgbClr val="0000FF"/>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grpSp>
        <p:nvGrpSpPr>
          <p:cNvPr id="14" name="図形グループ 13"/>
          <p:cNvGrpSpPr/>
          <p:nvPr/>
        </p:nvGrpSpPr>
        <p:grpSpPr>
          <a:xfrm>
            <a:off x="396373" y="2345467"/>
            <a:ext cx="4628938" cy="4646370"/>
            <a:chOff x="361370" y="1736961"/>
            <a:chExt cx="3960000" cy="4213333"/>
          </a:xfrm>
        </p:grpSpPr>
        <p:pic>
          <p:nvPicPr>
            <p:cNvPr id="7" name="図 6" descr="スクリーンショット 2014-11-26 22.32.17.png"/>
            <p:cNvPicPr>
              <a:picLocks noChangeAspect="1"/>
            </p:cNvPicPr>
            <p:nvPr/>
          </p:nvPicPr>
          <p:blipFill>
            <a:blip r:embed="rId3"/>
            <a:stretch>
              <a:fillRect/>
            </a:stretch>
          </p:blipFill>
          <p:spPr>
            <a:xfrm>
              <a:off x="361370" y="1736961"/>
              <a:ext cx="3960000" cy="4213333"/>
            </a:xfrm>
            <a:prstGeom prst="rect">
              <a:avLst/>
            </a:prstGeom>
          </p:spPr>
        </p:pic>
        <p:sp>
          <p:nvSpPr>
            <p:cNvPr id="9" name="円/楕円 8"/>
            <p:cNvSpPr>
              <a:spLocks noChangeAspect="1"/>
            </p:cNvSpPr>
            <p:nvPr/>
          </p:nvSpPr>
          <p:spPr>
            <a:xfrm>
              <a:off x="2084164" y="3517201"/>
              <a:ext cx="334696" cy="360000"/>
            </a:xfrm>
            <a:prstGeom prst="ellipse">
              <a:avLst/>
            </a:prstGeom>
            <a:noFill/>
            <a:ln w="508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2319859" y="4162125"/>
              <a:ext cx="774788" cy="474456"/>
            </a:xfrm>
            <a:prstGeom prst="rect">
              <a:avLst/>
            </a:prstGeom>
            <a:solidFill>
              <a:schemeClr val="bg1"/>
            </a:solidFill>
            <a:ln w="25400">
              <a:solidFill>
                <a:srgbClr val="0000FF"/>
              </a:solidFill>
            </a:ln>
          </p:spPr>
          <p:txBody>
            <a:bodyPr wrap="none" rtlCol="0" anchor="ctr">
              <a:spAutoFit/>
            </a:bodyPr>
            <a:lstStyle/>
            <a:p>
              <a:pPr algn="ctr"/>
              <a:r>
                <a:rPr lang="en-US" altLang="ja-JP" sz="2800" dirty="0" smtClean="0">
                  <a:solidFill>
                    <a:srgbClr val="0000FF"/>
                  </a:solidFill>
                </a:rPr>
                <a:t>L</a:t>
              </a:r>
              <a:r>
                <a:rPr lang="en-US" altLang="ja-JP" sz="2800" dirty="0" smtClean="0"/>
                <a:t>VDS</a:t>
              </a:r>
              <a:endParaRPr lang="ja-JP" altLang="en-US" sz="2800" dirty="0"/>
            </a:p>
          </p:txBody>
        </p:sp>
      </p:grpSp>
      <p:sp>
        <p:nvSpPr>
          <p:cNvPr id="12" name="テキスト ボックス 11"/>
          <p:cNvSpPr txBox="1"/>
          <p:nvPr/>
        </p:nvSpPr>
        <p:spPr>
          <a:xfrm>
            <a:off x="5993187" y="1855540"/>
            <a:ext cx="1246195" cy="535753"/>
          </a:xfrm>
          <a:prstGeom prst="rect">
            <a:avLst/>
          </a:prstGeom>
          <a:solidFill>
            <a:schemeClr val="bg1"/>
          </a:solidFill>
          <a:ln w="25400">
            <a:solidFill>
              <a:srgbClr val="0000FF"/>
            </a:solidFill>
          </a:ln>
        </p:spPr>
        <p:txBody>
          <a:bodyPr wrap="none" lIns="104682" tIns="52341" rIns="104682" bIns="52341" rtlCol="0" anchor="ctr">
            <a:spAutoFit/>
          </a:bodyPr>
          <a:lstStyle/>
          <a:p>
            <a:pPr algn="ctr"/>
            <a:r>
              <a:rPr lang="en-US" altLang="ja-JP" sz="2800" dirty="0" smtClean="0">
                <a:solidFill>
                  <a:srgbClr val="000000"/>
                </a:solidFill>
              </a:rPr>
              <a:t>LV</a:t>
            </a:r>
            <a:r>
              <a:rPr lang="en-US" altLang="ja-JP" sz="2800" dirty="0" smtClean="0">
                <a:solidFill>
                  <a:srgbClr val="0000FF"/>
                </a:solidFill>
              </a:rPr>
              <a:t>P</a:t>
            </a:r>
            <a:r>
              <a:rPr lang="en-US" altLang="ja-JP" sz="2800" dirty="0" smtClean="0"/>
              <a:t>ECL</a:t>
            </a:r>
            <a:endParaRPr lang="ja-JP" altLang="en-US" sz="2800" dirty="0"/>
          </a:p>
        </p:txBody>
      </p:sp>
      <p:sp>
        <p:nvSpPr>
          <p:cNvPr id="13" name="テキスト ボックス 12"/>
          <p:cNvSpPr txBox="1"/>
          <p:nvPr/>
        </p:nvSpPr>
        <p:spPr>
          <a:xfrm>
            <a:off x="5192035" y="4500390"/>
            <a:ext cx="5398577" cy="2505523"/>
          </a:xfrm>
          <a:prstGeom prst="rect">
            <a:avLst/>
          </a:prstGeom>
          <a:solidFill>
            <a:schemeClr val="bg1"/>
          </a:solidFill>
          <a:ln w="25400">
            <a:solidFill>
              <a:srgbClr val="0000FF"/>
            </a:solidFill>
          </a:ln>
        </p:spPr>
        <p:txBody>
          <a:bodyPr wrap="none" lIns="104682" tIns="52341" rIns="104682" bIns="52341" rtlCol="0" anchor="ctr">
            <a:spAutoFit/>
          </a:bodyPr>
          <a:lstStyle/>
          <a:p>
            <a:r>
              <a:rPr lang="en-US" altLang="ja-JP" sz="2600" dirty="0" smtClean="0">
                <a:solidFill>
                  <a:srgbClr val="000000"/>
                </a:solidFill>
              </a:rPr>
              <a:t>LVDS </a:t>
            </a:r>
            <a:r>
              <a:rPr lang="ja-JP" altLang="en-US" sz="2600" dirty="0" smtClean="0">
                <a:solidFill>
                  <a:srgbClr val="000000"/>
                </a:solidFill>
              </a:rPr>
              <a:t>を</a:t>
            </a:r>
            <a:r>
              <a:rPr lang="en-US" altLang="ja-JP" sz="2600" dirty="0" smtClean="0">
                <a:solidFill>
                  <a:srgbClr val="000000"/>
                </a:solidFill>
              </a:rPr>
              <a:t> ADCLK944 </a:t>
            </a:r>
            <a:r>
              <a:rPr lang="ja-JP" altLang="en-US" sz="2600" dirty="0" smtClean="0">
                <a:solidFill>
                  <a:srgbClr val="000000"/>
                </a:solidFill>
              </a:rPr>
              <a:t>に入力するには、</a:t>
            </a:r>
            <a:endParaRPr lang="en-US" altLang="ja-JP" sz="2600" dirty="0" smtClean="0">
              <a:solidFill>
                <a:srgbClr val="000000"/>
              </a:solidFill>
            </a:endParaRPr>
          </a:p>
          <a:p>
            <a:r>
              <a:rPr lang="en-US" altLang="ja-JP" sz="2600" dirty="0" smtClean="0">
                <a:solidFill>
                  <a:srgbClr val="000000"/>
                </a:solidFill>
              </a:rPr>
              <a:t>AC-Coupled </a:t>
            </a:r>
            <a:r>
              <a:rPr lang="ja-JP" altLang="en-US" sz="2600" dirty="0" smtClean="0">
                <a:solidFill>
                  <a:srgbClr val="000000"/>
                </a:solidFill>
              </a:rPr>
              <a:t>する必要がある。</a:t>
            </a:r>
            <a:endParaRPr lang="en-US" altLang="ja-JP" sz="2600" dirty="0" smtClean="0">
              <a:solidFill>
                <a:srgbClr val="000000"/>
              </a:solidFill>
            </a:endParaRPr>
          </a:p>
          <a:p>
            <a:r>
              <a:rPr lang="ja-JP" altLang="en-US" sz="2600" dirty="0" smtClean="0">
                <a:solidFill>
                  <a:srgbClr val="000000"/>
                </a:solidFill>
              </a:rPr>
              <a:t>また、</a:t>
            </a:r>
            <a:r>
              <a:rPr lang="en-US" altLang="ja-JP" sz="2600" dirty="0" smtClean="0">
                <a:solidFill>
                  <a:srgbClr val="000000"/>
                </a:solidFill>
              </a:rPr>
              <a:t>R23 </a:t>
            </a:r>
            <a:r>
              <a:rPr lang="ja-JP" altLang="en-US" sz="2600" dirty="0" smtClean="0">
                <a:solidFill>
                  <a:srgbClr val="000000"/>
                </a:solidFill>
              </a:rPr>
              <a:t>により差動クロックの</a:t>
            </a:r>
            <a:r>
              <a:rPr lang="en-US" altLang="ja-JP" sz="2600" dirty="0" smtClean="0">
                <a:solidFill>
                  <a:srgbClr val="000000"/>
                </a:solidFill>
              </a:rPr>
              <a:t/>
            </a:r>
            <a:br>
              <a:rPr lang="en-US" altLang="ja-JP" sz="2600" dirty="0" smtClean="0">
                <a:solidFill>
                  <a:srgbClr val="000000"/>
                </a:solidFill>
              </a:rPr>
            </a:br>
            <a:r>
              <a:rPr lang="en-US" altLang="ja-JP" sz="2600" dirty="0" smtClean="0">
                <a:solidFill>
                  <a:srgbClr val="000000"/>
                </a:solidFill>
              </a:rPr>
              <a:t>Common-mode </a:t>
            </a:r>
            <a:r>
              <a:rPr lang="ja-JP" altLang="en-US" sz="2600" dirty="0" smtClean="0">
                <a:solidFill>
                  <a:srgbClr val="000000"/>
                </a:solidFill>
              </a:rPr>
              <a:t>が</a:t>
            </a:r>
            <a:r>
              <a:rPr lang="en-US" altLang="ja-JP" sz="2600" dirty="0" smtClean="0">
                <a:solidFill>
                  <a:srgbClr val="000000"/>
                </a:solidFill>
              </a:rPr>
              <a:t> GND </a:t>
            </a:r>
            <a:r>
              <a:rPr lang="ja-JP" altLang="en-US" sz="2600" dirty="0" smtClean="0">
                <a:solidFill>
                  <a:srgbClr val="000000"/>
                </a:solidFill>
              </a:rPr>
              <a:t>に落ちている</a:t>
            </a:r>
            <a:endParaRPr lang="en-US" altLang="ja-JP" sz="2600" dirty="0" smtClean="0">
              <a:solidFill>
                <a:srgbClr val="000000"/>
              </a:solidFill>
            </a:endParaRPr>
          </a:p>
          <a:p>
            <a:r>
              <a:rPr lang="ja-JP" altLang="en-US" sz="2600" dirty="0" smtClean="0">
                <a:solidFill>
                  <a:srgbClr val="000000"/>
                </a:solidFill>
              </a:rPr>
              <a:t>ため、閾値を超えない。</a:t>
            </a:r>
            <a:endParaRPr lang="en-US" altLang="ja-JP" sz="2600" dirty="0" smtClean="0">
              <a:solidFill>
                <a:srgbClr val="000000"/>
              </a:solidFill>
            </a:endParaRPr>
          </a:p>
          <a:p>
            <a:r>
              <a:rPr lang="ja-JP" altLang="en-US" sz="2600" dirty="0" smtClean="0">
                <a:solidFill>
                  <a:srgbClr val="000000"/>
                </a:solidFill>
              </a:rPr>
              <a:t>つまり、信号は出ない。</a:t>
            </a:r>
            <a:endParaRPr lang="ja-JP" altLang="en-US" sz="2600" dirty="0"/>
          </a:p>
        </p:txBody>
      </p:sp>
      <p:sp>
        <p:nvSpPr>
          <p:cNvPr id="15" name="テキスト ボックス 14"/>
          <p:cNvSpPr txBox="1"/>
          <p:nvPr/>
        </p:nvSpPr>
        <p:spPr>
          <a:xfrm>
            <a:off x="409522" y="1648159"/>
            <a:ext cx="5547560" cy="458809"/>
          </a:xfrm>
          <a:prstGeom prst="rect">
            <a:avLst/>
          </a:prstGeom>
          <a:noFill/>
        </p:spPr>
        <p:txBody>
          <a:bodyPr wrap="none" lIns="104682" tIns="52341" rIns="104682" bIns="52341" rtlCol="0" anchor="ctr">
            <a:spAutoFit/>
          </a:bodyPr>
          <a:lstStyle/>
          <a:p>
            <a:pPr algn="ctr"/>
            <a:r>
              <a:rPr lang="ja-JP" altLang="en-US" sz="2300" dirty="0" smtClean="0"/>
              <a:t>搭載している水晶発振器が回路図と違った</a:t>
            </a:r>
            <a:endParaRPr lang="ja-JP" altLang="en-US" sz="23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クロックの確認方法</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46</a:t>
            </a:fld>
            <a:endParaRPr lang="ja-JP" altLang="en-US"/>
          </a:p>
        </p:txBody>
      </p:sp>
      <p:grpSp>
        <p:nvGrpSpPr>
          <p:cNvPr id="13" name="図形グループ 31"/>
          <p:cNvGrpSpPr/>
          <p:nvPr/>
        </p:nvGrpSpPr>
        <p:grpSpPr>
          <a:xfrm>
            <a:off x="3113882" y="2573666"/>
            <a:ext cx="6704928" cy="4744133"/>
            <a:chOff x="3300582" y="2312079"/>
            <a:chExt cx="5735985" cy="4301985"/>
          </a:xfrm>
        </p:grpSpPr>
        <p:pic>
          <p:nvPicPr>
            <p:cNvPr id="6" name="図 5" descr="rhea_1.png"/>
            <p:cNvPicPr>
              <a:picLocks noChangeAspect="1"/>
            </p:cNvPicPr>
            <p:nvPr/>
          </p:nvPicPr>
          <p:blipFill>
            <a:blip r:embed="rId2"/>
            <a:stretch>
              <a:fillRect/>
            </a:stretch>
          </p:blipFill>
          <p:spPr>
            <a:xfrm>
              <a:off x="3300582" y="2312079"/>
              <a:ext cx="5735985" cy="4301985"/>
            </a:xfrm>
            <a:prstGeom prst="rect">
              <a:avLst/>
            </a:prstGeom>
          </p:spPr>
        </p:pic>
        <p:sp>
          <p:nvSpPr>
            <p:cNvPr id="7" name="円/楕円 6"/>
            <p:cNvSpPr>
              <a:spLocks noChangeAspect="1"/>
            </p:cNvSpPr>
            <p:nvPr/>
          </p:nvSpPr>
          <p:spPr>
            <a:xfrm>
              <a:off x="4866722" y="3401620"/>
              <a:ext cx="220349" cy="207138"/>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円/楕円 7"/>
            <p:cNvSpPr>
              <a:spLocks noChangeAspect="1"/>
            </p:cNvSpPr>
            <p:nvPr/>
          </p:nvSpPr>
          <p:spPr>
            <a:xfrm>
              <a:off x="5173410" y="3497220"/>
              <a:ext cx="220349" cy="207138"/>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円/楕円 8"/>
            <p:cNvSpPr>
              <a:spLocks noChangeAspect="1"/>
            </p:cNvSpPr>
            <p:nvPr/>
          </p:nvSpPr>
          <p:spPr>
            <a:xfrm>
              <a:off x="5475740" y="4747080"/>
              <a:ext cx="220349" cy="207138"/>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円/楕円 9"/>
            <p:cNvSpPr>
              <a:spLocks noChangeAspect="1"/>
            </p:cNvSpPr>
            <p:nvPr/>
          </p:nvSpPr>
          <p:spPr>
            <a:xfrm>
              <a:off x="7520167" y="3249223"/>
              <a:ext cx="220349" cy="207138"/>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円/楕円 10"/>
            <p:cNvSpPr>
              <a:spLocks noChangeAspect="1"/>
            </p:cNvSpPr>
            <p:nvPr/>
          </p:nvSpPr>
          <p:spPr>
            <a:xfrm>
              <a:off x="7663162" y="3457520"/>
              <a:ext cx="220349" cy="207138"/>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円/楕円 11"/>
            <p:cNvSpPr>
              <a:spLocks noChangeAspect="1"/>
            </p:cNvSpPr>
            <p:nvPr/>
          </p:nvSpPr>
          <p:spPr>
            <a:xfrm>
              <a:off x="5538249" y="3561089"/>
              <a:ext cx="220349" cy="207138"/>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3791444" y="3956177"/>
              <a:ext cx="1318924" cy="376774"/>
            </a:xfrm>
            <a:prstGeom prst="rect">
              <a:avLst/>
            </a:prstGeom>
            <a:solidFill>
              <a:schemeClr val="bg1"/>
            </a:solidFill>
            <a:ln w="25400">
              <a:solidFill>
                <a:srgbClr val="0000FF"/>
              </a:solidFill>
            </a:ln>
          </p:spPr>
          <p:txBody>
            <a:bodyPr wrap="none" rtlCol="0" anchor="ctr">
              <a:spAutoFit/>
            </a:bodyPr>
            <a:lstStyle/>
            <a:p>
              <a:pPr algn="ctr"/>
              <a:r>
                <a:rPr lang="ja-JP" altLang="en-US" dirty="0" smtClean="0"/>
                <a:t>水晶発振器</a:t>
              </a:r>
              <a:endParaRPr kumimoji="1" lang="ja-JP" altLang="en-US" dirty="0"/>
            </a:p>
          </p:txBody>
        </p:sp>
        <p:sp>
          <p:nvSpPr>
            <p:cNvPr id="20" name="テキスト ボックス 19"/>
            <p:cNvSpPr txBox="1"/>
            <p:nvPr/>
          </p:nvSpPr>
          <p:spPr>
            <a:xfrm>
              <a:off x="4795887" y="2586830"/>
              <a:ext cx="2158915" cy="669821"/>
            </a:xfrm>
            <a:prstGeom prst="rect">
              <a:avLst/>
            </a:prstGeom>
            <a:solidFill>
              <a:schemeClr val="bg1"/>
            </a:solidFill>
            <a:ln w="25400">
              <a:solidFill>
                <a:srgbClr val="0000FF"/>
              </a:solidFill>
            </a:ln>
          </p:spPr>
          <p:txBody>
            <a:bodyPr wrap="none" rtlCol="0" anchor="ctr">
              <a:spAutoFit/>
            </a:bodyPr>
            <a:lstStyle/>
            <a:p>
              <a:pPr algn="ctr"/>
              <a:r>
                <a:rPr lang="ja-JP" altLang="en-US" dirty="0" smtClean="0"/>
                <a:t>クロック・ファンアウト</a:t>
              </a:r>
              <a:endParaRPr lang="en-US" altLang="ja-JP" dirty="0" smtClean="0"/>
            </a:p>
            <a:p>
              <a:pPr algn="ctr"/>
              <a:r>
                <a:rPr lang="ja-JP" altLang="en-US" dirty="0" smtClean="0"/>
                <a:t>・バッファ</a:t>
              </a:r>
              <a:endParaRPr kumimoji="1" lang="ja-JP" altLang="en-US" dirty="0"/>
            </a:p>
          </p:txBody>
        </p:sp>
        <p:sp>
          <p:nvSpPr>
            <p:cNvPr id="21" name="テキスト ボックス 20"/>
            <p:cNvSpPr txBox="1"/>
            <p:nvPr/>
          </p:nvSpPr>
          <p:spPr>
            <a:xfrm>
              <a:off x="6386432" y="5448614"/>
              <a:ext cx="1283584" cy="376774"/>
            </a:xfrm>
            <a:prstGeom prst="rect">
              <a:avLst/>
            </a:prstGeom>
            <a:solidFill>
              <a:schemeClr val="bg1"/>
            </a:solidFill>
            <a:ln w="25400">
              <a:solidFill>
                <a:srgbClr val="0000FF"/>
              </a:solidFill>
            </a:ln>
          </p:spPr>
          <p:txBody>
            <a:bodyPr wrap="none" rtlCol="0" anchor="ctr">
              <a:spAutoFit/>
            </a:bodyPr>
            <a:lstStyle/>
            <a:p>
              <a:pPr algn="ctr"/>
              <a:r>
                <a:rPr kumimoji="1" lang="en-US" altLang="ja-JP" dirty="0" smtClean="0"/>
                <a:t>FMC</a:t>
              </a:r>
              <a:r>
                <a:rPr kumimoji="1" lang="ja-JP" altLang="en-US" dirty="0" smtClean="0"/>
                <a:t>（裏面）</a:t>
              </a:r>
              <a:endParaRPr kumimoji="1" lang="ja-JP" altLang="en-US" dirty="0"/>
            </a:p>
          </p:txBody>
        </p:sp>
        <p:cxnSp>
          <p:nvCxnSpPr>
            <p:cNvPr id="22" name="直線矢印コネクタ 21"/>
            <p:cNvCxnSpPr/>
            <p:nvPr/>
          </p:nvCxnSpPr>
          <p:spPr>
            <a:xfrm rot="5400000" flipH="1" flipV="1">
              <a:off x="4564049" y="3690280"/>
              <a:ext cx="189528" cy="415818"/>
            </a:xfrm>
            <a:prstGeom prst="straightConnector1">
              <a:avLst/>
            </a:prstGeom>
            <a:ln w="50800">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直線矢印コネクタ 22"/>
            <p:cNvCxnSpPr>
              <a:stCxn id="20" idx="2"/>
            </p:cNvCxnSpPr>
            <p:nvPr/>
          </p:nvCxnSpPr>
          <p:spPr>
            <a:xfrm rot="5400000">
              <a:off x="5503186" y="3188931"/>
              <a:ext cx="304439" cy="439879"/>
            </a:xfrm>
            <a:prstGeom prst="straightConnector1">
              <a:avLst/>
            </a:prstGeom>
            <a:ln w="50800">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角丸四角形 23"/>
            <p:cNvSpPr/>
            <p:nvPr/>
          </p:nvSpPr>
          <p:spPr>
            <a:xfrm>
              <a:off x="7561023" y="2945377"/>
              <a:ext cx="594591" cy="3159662"/>
            </a:xfrm>
            <a:prstGeom prst="roundRect">
              <a:avLst/>
            </a:prstGeom>
            <a:noFill/>
            <a:ln w="50800">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角丸四角形 24"/>
            <p:cNvSpPr>
              <a:spLocks noChangeAspect="1"/>
            </p:cNvSpPr>
            <p:nvPr/>
          </p:nvSpPr>
          <p:spPr>
            <a:xfrm>
              <a:off x="5776573" y="3303702"/>
              <a:ext cx="748742" cy="767806"/>
            </a:xfrm>
            <a:prstGeom prst="roundRect">
              <a:avLst/>
            </a:prstGeom>
            <a:noFill/>
            <a:ln w="50800">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角丸四角形 25"/>
            <p:cNvSpPr>
              <a:spLocks noChangeAspect="1"/>
            </p:cNvSpPr>
            <p:nvPr/>
          </p:nvSpPr>
          <p:spPr>
            <a:xfrm>
              <a:off x="5376772" y="5035936"/>
              <a:ext cx="638633" cy="654893"/>
            </a:xfrm>
            <a:prstGeom prst="roundRect">
              <a:avLst/>
            </a:prstGeom>
            <a:noFill/>
            <a:ln w="50800">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6009157" y="4038964"/>
              <a:ext cx="1255608" cy="376774"/>
            </a:xfrm>
            <a:prstGeom prst="rect">
              <a:avLst/>
            </a:prstGeom>
            <a:solidFill>
              <a:schemeClr val="bg1"/>
            </a:solidFill>
            <a:ln w="25400">
              <a:solidFill>
                <a:srgbClr val="0000FF"/>
              </a:solidFill>
            </a:ln>
          </p:spPr>
          <p:txBody>
            <a:bodyPr wrap="none" rtlCol="0" anchor="ctr">
              <a:spAutoFit/>
            </a:bodyPr>
            <a:lstStyle/>
            <a:p>
              <a:pPr algn="ctr"/>
              <a:r>
                <a:rPr lang="en-US" altLang="ja-JP" dirty="0" smtClean="0"/>
                <a:t>ADC</a:t>
              </a:r>
              <a:r>
                <a:rPr lang="ja-JP" altLang="en-US" dirty="0" smtClean="0"/>
                <a:t>（裏面）</a:t>
              </a:r>
              <a:endParaRPr kumimoji="1" lang="ja-JP" altLang="en-US" dirty="0"/>
            </a:p>
          </p:txBody>
        </p:sp>
        <p:sp>
          <p:nvSpPr>
            <p:cNvPr id="28" name="テキスト ボックス 27"/>
            <p:cNvSpPr txBox="1"/>
            <p:nvPr/>
          </p:nvSpPr>
          <p:spPr>
            <a:xfrm>
              <a:off x="5919085" y="5033209"/>
              <a:ext cx="1250511" cy="376774"/>
            </a:xfrm>
            <a:prstGeom prst="rect">
              <a:avLst/>
            </a:prstGeom>
            <a:solidFill>
              <a:schemeClr val="bg1"/>
            </a:solidFill>
            <a:ln w="25400">
              <a:solidFill>
                <a:srgbClr val="0000FF"/>
              </a:solidFill>
            </a:ln>
          </p:spPr>
          <p:txBody>
            <a:bodyPr wrap="none" rtlCol="0" anchor="ctr">
              <a:spAutoFit/>
            </a:bodyPr>
            <a:lstStyle/>
            <a:p>
              <a:pPr algn="ctr"/>
              <a:r>
                <a:rPr lang="en-US" altLang="ja-JP" dirty="0" smtClean="0"/>
                <a:t>DAC</a:t>
              </a:r>
              <a:r>
                <a:rPr lang="ja-JP" altLang="en-US" dirty="0" smtClean="0"/>
                <a:t>（裏面）</a:t>
              </a:r>
              <a:endParaRPr kumimoji="1" lang="ja-JP" altLang="en-US" dirty="0"/>
            </a:p>
          </p:txBody>
        </p:sp>
      </p:grpSp>
      <p:sp>
        <p:nvSpPr>
          <p:cNvPr id="31" name="テキスト ボックス 30"/>
          <p:cNvSpPr txBox="1"/>
          <p:nvPr/>
        </p:nvSpPr>
        <p:spPr>
          <a:xfrm>
            <a:off x="824770" y="1340774"/>
            <a:ext cx="8352769" cy="1536027"/>
          </a:xfrm>
          <a:prstGeom prst="rect">
            <a:avLst/>
          </a:prstGeom>
          <a:noFill/>
        </p:spPr>
        <p:txBody>
          <a:bodyPr wrap="none" lIns="104682" tIns="52341" rIns="104682" bIns="52341" rtlCol="0">
            <a:spAutoFit/>
          </a:bodyPr>
          <a:lstStyle/>
          <a:p>
            <a:r>
              <a:rPr lang="ja-JP" altLang="en-US" sz="2800" dirty="0" smtClean="0"/>
              <a:t>確認方法</a:t>
            </a:r>
            <a:r>
              <a:rPr lang="en-US" altLang="ja-JP" sz="2800" dirty="0" smtClean="0"/>
              <a:t>:</a:t>
            </a:r>
          </a:p>
          <a:p>
            <a:r>
              <a:rPr lang="en-US" altLang="ja-JP" sz="2300" dirty="0" smtClean="0"/>
              <a:t>    - </a:t>
            </a:r>
            <a:r>
              <a:rPr lang="en-US" altLang="ja-JP" sz="2300" b="1" dirty="0" smtClean="0">
                <a:solidFill>
                  <a:srgbClr val="FF0000"/>
                </a:solidFill>
              </a:rPr>
              <a:t>◯</a:t>
            </a:r>
            <a:r>
              <a:rPr lang="en-US" altLang="ja-JP" sz="2300" dirty="0" smtClean="0"/>
              <a:t> </a:t>
            </a:r>
            <a:r>
              <a:rPr lang="ja-JP" altLang="en-US" sz="2300" dirty="0" smtClean="0"/>
              <a:t>部分をオシロスコープでプローブ</a:t>
            </a:r>
            <a:endParaRPr lang="en-US" altLang="ja-JP" sz="2300" dirty="0" smtClean="0"/>
          </a:p>
          <a:p>
            <a:r>
              <a:rPr lang="en-US" altLang="ja-JP" dirty="0" smtClean="0"/>
              <a:t>         + </a:t>
            </a:r>
            <a:r>
              <a:rPr lang="ja-JP" altLang="en-US" dirty="0" smtClean="0"/>
              <a:t>厳密には</a:t>
            </a:r>
            <a:r>
              <a:rPr kumimoji="1" lang="ja-JP" altLang="en-US" dirty="0" smtClean="0"/>
              <a:t>、差動信号をプローブする際は差動プローブを用いるが</a:t>
            </a:r>
            <a:endParaRPr kumimoji="1" lang="en-US" altLang="ja-JP" dirty="0" smtClean="0"/>
          </a:p>
          <a:p>
            <a:r>
              <a:rPr lang="en-US" altLang="ja-JP" dirty="0" smtClean="0"/>
              <a:t>            </a:t>
            </a:r>
            <a:r>
              <a:rPr lang="ja-JP" altLang="en-US" dirty="0" smtClean="0"/>
              <a:t>信号の有無を確認する</a:t>
            </a:r>
            <a:r>
              <a:rPr kumimoji="1" lang="ja-JP" altLang="en-US" dirty="0" smtClean="0"/>
              <a:t>ことが目的のため</a:t>
            </a:r>
            <a:r>
              <a:rPr lang="ja-JP" altLang="en-US" dirty="0" smtClean="0"/>
              <a:t>パッシブ・プローブを使う</a:t>
            </a:r>
            <a:endParaRPr lang="en-US" altLang="ja-JP" dirty="0" smtClean="0"/>
          </a:p>
        </p:txBody>
      </p:sp>
      <p:sp>
        <p:nvSpPr>
          <p:cNvPr id="33" name="テキスト ボックス 32"/>
          <p:cNvSpPr txBox="1"/>
          <p:nvPr/>
        </p:nvSpPr>
        <p:spPr>
          <a:xfrm>
            <a:off x="533948" y="3921769"/>
            <a:ext cx="2769952" cy="2367024"/>
          </a:xfrm>
          <a:prstGeom prst="rect">
            <a:avLst/>
          </a:prstGeom>
          <a:noFill/>
          <a:ln w="25400">
            <a:solidFill>
              <a:srgbClr val="FF0000"/>
            </a:solidFill>
          </a:ln>
        </p:spPr>
        <p:txBody>
          <a:bodyPr wrap="none" lIns="104682" tIns="52341" rIns="104682" bIns="52341" rtlCol="0">
            <a:spAutoFit/>
          </a:bodyPr>
          <a:lstStyle/>
          <a:p>
            <a:r>
              <a:rPr lang="en-US" altLang="ja-JP" dirty="0" smtClean="0"/>
              <a:t>Probe point:</a:t>
            </a:r>
            <a:endParaRPr kumimoji="1" lang="en-US" altLang="ja-JP" dirty="0" smtClean="0"/>
          </a:p>
          <a:p>
            <a:r>
              <a:rPr kumimoji="1" lang="en-US" altLang="ja-JP" dirty="0" smtClean="0"/>
              <a:t>    - </a:t>
            </a:r>
            <a:r>
              <a:rPr kumimoji="1" lang="ja-JP" altLang="en-US" dirty="0" smtClean="0"/>
              <a:t>水晶発振器の出口</a:t>
            </a:r>
            <a:endParaRPr kumimoji="1" lang="en-US" altLang="ja-JP" dirty="0" smtClean="0"/>
          </a:p>
          <a:p>
            <a:r>
              <a:rPr lang="en-US" altLang="ja-JP" dirty="0" smtClean="0"/>
              <a:t>    - </a:t>
            </a:r>
            <a:r>
              <a:rPr lang="ja-JP" altLang="en-US" dirty="0" smtClean="0"/>
              <a:t>ファンアウトの入口</a:t>
            </a:r>
            <a:endParaRPr kumimoji="1" lang="en-US" altLang="ja-JP" dirty="0" smtClean="0"/>
          </a:p>
          <a:p>
            <a:r>
              <a:rPr lang="en-US" altLang="ja-JP" dirty="0" smtClean="0"/>
              <a:t>    - </a:t>
            </a:r>
            <a:r>
              <a:rPr lang="ja-JP" altLang="en-US" dirty="0" smtClean="0"/>
              <a:t>ファンアウトの出口</a:t>
            </a:r>
            <a:endParaRPr lang="en-US" altLang="ja-JP" dirty="0" smtClean="0"/>
          </a:p>
          <a:p>
            <a:r>
              <a:rPr kumimoji="1" lang="en-US" altLang="ja-JP" dirty="0" smtClean="0"/>
              <a:t>    - ADC </a:t>
            </a:r>
            <a:r>
              <a:rPr kumimoji="1" lang="ja-JP" altLang="en-US" dirty="0" smtClean="0"/>
              <a:t>の入口</a:t>
            </a:r>
            <a:endParaRPr kumimoji="1" lang="en-US" altLang="ja-JP" dirty="0" smtClean="0"/>
          </a:p>
          <a:p>
            <a:r>
              <a:rPr lang="en-US" altLang="ja-JP" dirty="0" smtClean="0"/>
              <a:t>    - ADC </a:t>
            </a:r>
            <a:r>
              <a:rPr lang="ja-JP" altLang="en-US" dirty="0" smtClean="0"/>
              <a:t>の出口</a:t>
            </a:r>
            <a:endParaRPr lang="en-US" altLang="ja-JP" dirty="0" smtClean="0"/>
          </a:p>
          <a:p>
            <a:r>
              <a:rPr kumimoji="1" lang="en-US" altLang="ja-JP" dirty="0" smtClean="0"/>
              <a:t>    - DAC </a:t>
            </a:r>
            <a:r>
              <a:rPr kumimoji="1" lang="ja-JP" altLang="en-US" dirty="0" smtClean="0"/>
              <a:t>の入口</a:t>
            </a:r>
            <a:endParaRPr kumimoji="1" lang="ja-JP" alt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水晶発振器を交換</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47</a:t>
            </a:fld>
            <a:endParaRPr lang="ja-JP" altLang="en-US"/>
          </a:p>
        </p:txBody>
      </p:sp>
      <p:sp>
        <p:nvSpPr>
          <p:cNvPr id="6" name="テキスト ボックス 5"/>
          <p:cNvSpPr txBox="1"/>
          <p:nvPr/>
        </p:nvSpPr>
        <p:spPr>
          <a:xfrm>
            <a:off x="577115" y="408559"/>
            <a:ext cx="1930267" cy="428032"/>
          </a:xfrm>
          <a:prstGeom prst="rect">
            <a:avLst/>
          </a:prstGeom>
          <a:noFill/>
          <a:ln w="25400">
            <a:solidFill>
              <a:srgbClr val="FF0000"/>
            </a:solidFill>
          </a:ln>
        </p:spPr>
        <p:txBody>
          <a:bodyPr wrap="none" lIns="104682" tIns="52341" rIns="104682" bIns="52341" rtlCol="0" anchor="ctr">
            <a:spAutoFit/>
          </a:bodyPr>
          <a:lstStyle/>
          <a:p>
            <a:pPr algn="ctr"/>
            <a:r>
              <a:rPr kumimoji="1" lang="ja-JP" altLang="en-US" dirty="0" smtClean="0"/>
              <a:t>トラブル</a:t>
            </a:r>
            <a:r>
              <a:rPr lang="ja-JP" altLang="en-US" dirty="0" smtClean="0"/>
              <a:t>の解決</a:t>
            </a:r>
            <a:endParaRPr kumimoji="1" lang="ja-JP" altLang="en-US" dirty="0"/>
          </a:p>
        </p:txBody>
      </p:sp>
      <p:pic>
        <p:nvPicPr>
          <p:cNvPr id="14" name="図 13" descr="tek00005_clock_output_osc.png"/>
          <p:cNvPicPr>
            <a:picLocks noChangeAspect="1"/>
          </p:cNvPicPr>
          <p:nvPr/>
        </p:nvPicPr>
        <p:blipFill>
          <a:blip r:embed="rId2"/>
          <a:stretch>
            <a:fillRect/>
          </a:stretch>
        </p:blipFill>
        <p:spPr>
          <a:xfrm>
            <a:off x="221407" y="1842763"/>
            <a:ext cx="3366485" cy="2381985"/>
          </a:xfrm>
          <a:prstGeom prst="rect">
            <a:avLst/>
          </a:prstGeom>
        </p:spPr>
      </p:pic>
      <p:pic>
        <p:nvPicPr>
          <p:cNvPr id="15" name="図 14" descr="tek00009_clock_input_adc.png"/>
          <p:cNvPicPr>
            <a:picLocks noChangeAspect="1"/>
          </p:cNvPicPr>
          <p:nvPr/>
        </p:nvPicPr>
        <p:blipFill>
          <a:blip r:embed="rId3"/>
          <a:stretch>
            <a:fillRect/>
          </a:stretch>
        </p:blipFill>
        <p:spPr>
          <a:xfrm>
            <a:off x="221407" y="4297017"/>
            <a:ext cx="3366485" cy="2381985"/>
          </a:xfrm>
          <a:prstGeom prst="rect">
            <a:avLst/>
          </a:prstGeom>
        </p:spPr>
      </p:pic>
      <p:pic>
        <p:nvPicPr>
          <p:cNvPr id="16" name="図 15" descr="tek00007_clock_output_adc.png"/>
          <p:cNvPicPr>
            <a:picLocks noChangeAspect="1"/>
          </p:cNvPicPr>
          <p:nvPr/>
        </p:nvPicPr>
        <p:blipFill>
          <a:blip r:embed="rId4"/>
          <a:stretch>
            <a:fillRect/>
          </a:stretch>
        </p:blipFill>
        <p:spPr>
          <a:xfrm>
            <a:off x="3676822" y="4297017"/>
            <a:ext cx="3366485" cy="2381985"/>
          </a:xfrm>
          <a:prstGeom prst="rect">
            <a:avLst/>
          </a:prstGeom>
        </p:spPr>
      </p:pic>
      <p:pic>
        <p:nvPicPr>
          <p:cNvPr id="17" name="図 16" descr="tek00008_clock_input_dac.png"/>
          <p:cNvPicPr>
            <a:picLocks noChangeAspect="1"/>
          </p:cNvPicPr>
          <p:nvPr/>
        </p:nvPicPr>
        <p:blipFill>
          <a:blip r:embed="rId5"/>
          <a:stretch>
            <a:fillRect/>
          </a:stretch>
        </p:blipFill>
        <p:spPr>
          <a:xfrm>
            <a:off x="7135569" y="4297017"/>
            <a:ext cx="3366485" cy="2381985"/>
          </a:xfrm>
          <a:prstGeom prst="rect">
            <a:avLst/>
          </a:prstGeom>
        </p:spPr>
      </p:pic>
      <p:pic>
        <p:nvPicPr>
          <p:cNvPr id="18" name="図 17" descr="tek00006_clock_input_fpga.png"/>
          <p:cNvPicPr>
            <a:picLocks noChangeAspect="1"/>
          </p:cNvPicPr>
          <p:nvPr/>
        </p:nvPicPr>
        <p:blipFill>
          <a:blip r:embed="rId6"/>
          <a:stretch>
            <a:fillRect/>
          </a:stretch>
        </p:blipFill>
        <p:spPr>
          <a:xfrm>
            <a:off x="7135569" y="1842763"/>
            <a:ext cx="3366485" cy="2381985"/>
          </a:xfrm>
          <a:prstGeom prst="rect">
            <a:avLst/>
          </a:prstGeom>
        </p:spPr>
      </p:pic>
      <p:pic>
        <p:nvPicPr>
          <p:cNvPr id="19" name="図 18" descr="tek00010_clock_input_fanout.png"/>
          <p:cNvPicPr>
            <a:picLocks noChangeAspect="1"/>
          </p:cNvPicPr>
          <p:nvPr/>
        </p:nvPicPr>
        <p:blipFill>
          <a:blip r:embed="rId7"/>
          <a:stretch>
            <a:fillRect/>
          </a:stretch>
        </p:blipFill>
        <p:spPr>
          <a:xfrm>
            <a:off x="3676822" y="1842763"/>
            <a:ext cx="3366485" cy="2381985"/>
          </a:xfrm>
          <a:prstGeom prst="rect">
            <a:avLst/>
          </a:prstGeom>
        </p:spPr>
      </p:pic>
      <p:sp>
        <p:nvSpPr>
          <p:cNvPr id="20" name="テキスト ボックス 19"/>
          <p:cNvSpPr txBox="1"/>
          <p:nvPr/>
        </p:nvSpPr>
        <p:spPr>
          <a:xfrm>
            <a:off x="227963" y="3680494"/>
            <a:ext cx="3103515" cy="535753"/>
          </a:xfrm>
          <a:prstGeom prst="rect">
            <a:avLst/>
          </a:prstGeom>
          <a:solidFill>
            <a:schemeClr val="bg1"/>
          </a:solidFill>
          <a:ln w="25400">
            <a:solidFill>
              <a:srgbClr val="FF0000"/>
            </a:solidFill>
          </a:ln>
        </p:spPr>
        <p:txBody>
          <a:bodyPr wrap="none" lIns="104682" tIns="52341" rIns="104682" bIns="52341" rtlCol="0" anchor="ctr">
            <a:spAutoFit/>
          </a:bodyPr>
          <a:lstStyle/>
          <a:p>
            <a:pPr algn="ctr"/>
            <a:r>
              <a:rPr lang="ja-JP" altLang="en-US" sz="2800" dirty="0" smtClean="0"/>
              <a:t>水晶発振器の出口</a:t>
            </a:r>
            <a:endParaRPr lang="ja-JP" altLang="en-US" sz="2800" dirty="0"/>
          </a:p>
        </p:txBody>
      </p:sp>
      <p:sp>
        <p:nvSpPr>
          <p:cNvPr id="21" name="テキスト ボックス 20"/>
          <p:cNvSpPr txBox="1"/>
          <p:nvPr/>
        </p:nvSpPr>
        <p:spPr>
          <a:xfrm>
            <a:off x="232300" y="6143163"/>
            <a:ext cx="2001939" cy="535753"/>
          </a:xfrm>
          <a:prstGeom prst="rect">
            <a:avLst/>
          </a:prstGeom>
          <a:solidFill>
            <a:schemeClr val="bg1"/>
          </a:solidFill>
          <a:ln w="25400">
            <a:solidFill>
              <a:srgbClr val="FF0000"/>
            </a:solidFill>
          </a:ln>
        </p:spPr>
        <p:txBody>
          <a:bodyPr wrap="none" lIns="104682" tIns="52341" rIns="104682" bIns="52341" rtlCol="0" anchor="ctr">
            <a:spAutoFit/>
          </a:bodyPr>
          <a:lstStyle/>
          <a:p>
            <a:pPr algn="ctr"/>
            <a:r>
              <a:rPr lang="en-US" altLang="ja-JP" sz="2800" dirty="0" smtClean="0"/>
              <a:t>ADC </a:t>
            </a:r>
            <a:r>
              <a:rPr lang="ja-JP" altLang="en-US" sz="2800" dirty="0" smtClean="0"/>
              <a:t>の入口</a:t>
            </a:r>
            <a:endParaRPr lang="ja-JP" altLang="en-US" sz="2800" dirty="0"/>
          </a:p>
        </p:txBody>
      </p:sp>
      <p:sp>
        <p:nvSpPr>
          <p:cNvPr id="22" name="テキスト ボックス 21"/>
          <p:cNvSpPr txBox="1"/>
          <p:nvPr/>
        </p:nvSpPr>
        <p:spPr>
          <a:xfrm>
            <a:off x="3687557" y="3680494"/>
            <a:ext cx="3072445" cy="535753"/>
          </a:xfrm>
          <a:prstGeom prst="rect">
            <a:avLst/>
          </a:prstGeom>
          <a:solidFill>
            <a:schemeClr val="bg1"/>
          </a:solidFill>
          <a:ln w="25400">
            <a:solidFill>
              <a:srgbClr val="FF0000"/>
            </a:solidFill>
          </a:ln>
        </p:spPr>
        <p:txBody>
          <a:bodyPr wrap="none" lIns="104682" tIns="52341" rIns="104682" bIns="52341" rtlCol="0" anchor="ctr">
            <a:spAutoFit/>
          </a:bodyPr>
          <a:lstStyle/>
          <a:p>
            <a:pPr algn="ctr"/>
            <a:r>
              <a:rPr lang="ja-JP" altLang="en-US" sz="2800" dirty="0" smtClean="0"/>
              <a:t>ファンアウトの入口</a:t>
            </a:r>
            <a:endParaRPr lang="ja-JP" altLang="en-US" sz="2800" dirty="0"/>
          </a:p>
        </p:txBody>
      </p:sp>
      <p:sp>
        <p:nvSpPr>
          <p:cNvPr id="23" name="テキスト ボックス 22"/>
          <p:cNvSpPr txBox="1"/>
          <p:nvPr/>
        </p:nvSpPr>
        <p:spPr>
          <a:xfrm>
            <a:off x="3694139" y="6134755"/>
            <a:ext cx="2001939" cy="535753"/>
          </a:xfrm>
          <a:prstGeom prst="rect">
            <a:avLst/>
          </a:prstGeom>
          <a:solidFill>
            <a:schemeClr val="bg1"/>
          </a:solidFill>
          <a:ln w="25400">
            <a:solidFill>
              <a:srgbClr val="FF0000"/>
            </a:solidFill>
          </a:ln>
        </p:spPr>
        <p:txBody>
          <a:bodyPr wrap="none" lIns="104682" tIns="52341" rIns="104682" bIns="52341" rtlCol="0" anchor="ctr">
            <a:spAutoFit/>
          </a:bodyPr>
          <a:lstStyle/>
          <a:p>
            <a:pPr algn="ctr"/>
            <a:r>
              <a:rPr lang="en-US" altLang="ja-JP" sz="2800" dirty="0" smtClean="0"/>
              <a:t>ADC </a:t>
            </a:r>
            <a:r>
              <a:rPr lang="ja-JP" altLang="en-US" sz="2800" dirty="0" smtClean="0"/>
              <a:t>の出口</a:t>
            </a:r>
            <a:endParaRPr lang="ja-JP" altLang="en-US" sz="2800" dirty="0"/>
          </a:p>
        </p:txBody>
      </p:sp>
      <p:sp>
        <p:nvSpPr>
          <p:cNvPr id="25" name="テキスト ボックス 24"/>
          <p:cNvSpPr txBox="1"/>
          <p:nvPr/>
        </p:nvSpPr>
        <p:spPr>
          <a:xfrm>
            <a:off x="7161020" y="6130879"/>
            <a:ext cx="1993995" cy="535753"/>
          </a:xfrm>
          <a:prstGeom prst="rect">
            <a:avLst/>
          </a:prstGeom>
          <a:solidFill>
            <a:schemeClr val="bg1"/>
          </a:solidFill>
          <a:ln w="25400">
            <a:solidFill>
              <a:srgbClr val="FF0000"/>
            </a:solidFill>
          </a:ln>
        </p:spPr>
        <p:txBody>
          <a:bodyPr wrap="none" lIns="104682" tIns="52341" rIns="104682" bIns="52341" rtlCol="0" anchor="ctr">
            <a:spAutoFit/>
          </a:bodyPr>
          <a:lstStyle/>
          <a:p>
            <a:pPr algn="ctr"/>
            <a:r>
              <a:rPr lang="en-US" altLang="ja-JP" sz="2800" dirty="0" smtClean="0"/>
              <a:t>DAC </a:t>
            </a:r>
            <a:r>
              <a:rPr lang="ja-JP" altLang="en-US" sz="2800" dirty="0" smtClean="0"/>
              <a:t>の入口</a:t>
            </a:r>
            <a:endParaRPr lang="ja-JP" altLang="en-US" sz="2800" dirty="0"/>
          </a:p>
        </p:txBody>
      </p:sp>
      <p:sp>
        <p:nvSpPr>
          <p:cNvPr id="26" name="テキスト ボックス 25"/>
          <p:cNvSpPr txBox="1"/>
          <p:nvPr/>
        </p:nvSpPr>
        <p:spPr>
          <a:xfrm>
            <a:off x="7147784" y="3683925"/>
            <a:ext cx="3072445" cy="535753"/>
          </a:xfrm>
          <a:prstGeom prst="rect">
            <a:avLst/>
          </a:prstGeom>
          <a:solidFill>
            <a:schemeClr val="bg1"/>
          </a:solidFill>
          <a:ln w="25400">
            <a:solidFill>
              <a:srgbClr val="FF0000"/>
            </a:solidFill>
          </a:ln>
        </p:spPr>
        <p:txBody>
          <a:bodyPr wrap="none" lIns="104682" tIns="52341" rIns="104682" bIns="52341" rtlCol="0" anchor="ctr">
            <a:spAutoFit/>
          </a:bodyPr>
          <a:lstStyle/>
          <a:p>
            <a:pPr algn="ctr"/>
            <a:r>
              <a:rPr lang="ja-JP" altLang="en-US" sz="2800" dirty="0" smtClean="0"/>
              <a:t>ファンアウトの出口</a:t>
            </a:r>
            <a:endParaRPr lang="ja-JP" altLang="en-US" sz="28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水晶発振器を交換</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48</a:t>
            </a:fld>
            <a:endParaRPr lang="ja-JP" altLang="en-US"/>
          </a:p>
        </p:txBody>
      </p:sp>
      <p:sp>
        <p:nvSpPr>
          <p:cNvPr id="6" name="テキスト ボックス 5"/>
          <p:cNvSpPr txBox="1"/>
          <p:nvPr/>
        </p:nvSpPr>
        <p:spPr>
          <a:xfrm>
            <a:off x="577115" y="408559"/>
            <a:ext cx="1930267" cy="428032"/>
          </a:xfrm>
          <a:prstGeom prst="rect">
            <a:avLst/>
          </a:prstGeom>
          <a:noFill/>
          <a:ln w="25400">
            <a:solidFill>
              <a:srgbClr val="FF0000"/>
            </a:solidFill>
          </a:ln>
        </p:spPr>
        <p:txBody>
          <a:bodyPr wrap="none" lIns="104682" tIns="52341" rIns="104682" bIns="52341" rtlCol="0" anchor="ctr">
            <a:spAutoFit/>
          </a:bodyPr>
          <a:lstStyle/>
          <a:p>
            <a:pPr algn="ctr"/>
            <a:r>
              <a:rPr kumimoji="1" lang="ja-JP" altLang="en-US" dirty="0" smtClean="0"/>
              <a:t>トラブル</a:t>
            </a:r>
            <a:r>
              <a:rPr lang="ja-JP" altLang="en-US" dirty="0" smtClean="0"/>
              <a:t>の解決</a:t>
            </a:r>
            <a:endParaRPr kumimoji="1" lang="ja-JP" altLang="en-US" dirty="0"/>
          </a:p>
        </p:txBody>
      </p:sp>
      <p:pic>
        <p:nvPicPr>
          <p:cNvPr id="14" name="図 13" descr="tek00005_clock_output_osc.png"/>
          <p:cNvPicPr>
            <a:picLocks noChangeAspect="1"/>
          </p:cNvPicPr>
          <p:nvPr/>
        </p:nvPicPr>
        <p:blipFill>
          <a:blip r:embed="rId2">
            <a:clrChange>
              <a:clrFrom>
                <a:srgbClr val="A3AAB5"/>
              </a:clrFrom>
              <a:clrTo>
                <a:srgbClr val="A3AAB5">
                  <a:alpha val="0"/>
                </a:srgbClr>
              </a:clrTo>
            </a:clrChange>
            <a:lum/>
            <a:alphaModFix amt="20000"/>
          </a:blip>
          <a:stretch>
            <a:fillRect/>
          </a:stretch>
        </p:blipFill>
        <p:spPr>
          <a:xfrm>
            <a:off x="221407" y="1842763"/>
            <a:ext cx="3366485" cy="2381985"/>
          </a:xfrm>
          <a:prstGeom prst="rect">
            <a:avLst/>
          </a:prstGeom>
        </p:spPr>
      </p:pic>
      <p:pic>
        <p:nvPicPr>
          <p:cNvPr id="15" name="図 14" descr="tek00009_clock_input_adc.png"/>
          <p:cNvPicPr>
            <a:picLocks noChangeAspect="1"/>
          </p:cNvPicPr>
          <p:nvPr/>
        </p:nvPicPr>
        <p:blipFill>
          <a:blip r:embed="rId3">
            <a:clrChange>
              <a:clrFrom>
                <a:srgbClr val="A3AAB5"/>
              </a:clrFrom>
              <a:clrTo>
                <a:srgbClr val="A3AAB5">
                  <a:alpha val="0"/>
                </a:srgbClr>
              </a:clrTo>
            </a:clrChange>
            <a:lum/>
            <a:alphaModFix amt="20000"/>
          </a:blip>
          <a:stretch>
            <a:fillRect/>
          </a:stretch>
        </p:blipFill>
        <p:spPr>
          <a:xfrm>
            <a:off x="221407" y="4297017"/>
            <a:ext cx="3366485" cy="2381985"/>
          </a:xfrm>
          <a:prstGeom prst="rect">
            <a:avLst/>
          </a:prstGeom>
        </p:spPr>
      </p:pic>
      <p:pic>
        <p:nvPicPr>
          <p:cNvPr id="16" name="図 15" descr="tek00007_clock_output_adc.png"/>
          <p:cNvPicPr>
            <a:picLocks noChangeAspect="1"/>
          </p:cNvPicPr>
          <p:nvPr/>
        </p:nvPicPr>
        <p:blipFill>
          <a:blip r:embed="rId4"/>
          <a:stretch>
            <a:fillRect/>
          </a:stretch>
        </p:blipFill>
        <p:spPr>
          <a:xfrm>
            <a:off x="3676822" y="4297017"/>
            <a:ext cx="3366485" cy="2381985"/>
          </a:xfrm>
          <a:prstGeom prst="rect">
            <a:avLst/>
          </a:prstGeom>
        </p:spPr>
      </p:pic>
      <p:pic>
        <p:nvPicPr>
          <p:cNvPr id="17" name="図 16" descr="tek00008_clock_input_dac.png"/>
          <p:cNvPicPr>
            <a:picLocks noChangeAspect="1"/>
          </p:cNvPicPr>
          <p:nvPr/>
        </p:nvPicPr>
        <p:blipFill>
          <a:blip r:embed="rId5">
            <a:alphaModFix amt="20000"/>
          </a:blip>
          <a:stretch>
            <a:fillRect/>
          </a:stretch>
        </p:blipFill>
        <p:spPr>
          <a:xfrm>
            <a:off x="7135569" y="4297017"/>
            <a:ext cx="3366485" cy="2381985"/>
          </a:xfrm>
          <a:prstGeom prst="rect">
            <a:avLst/>
          </a:prstGeom>
        </p:spPr>
      </p:pic>
      <p:pic>
        <p:nvPicPr>
          <p:cNvPr id="18" name="図 17" descr="tek00006_clock_input_fpga.png"/>
          <p:cNvPicPr>
            <a:picLocks noChangeAspect="1"/>
          </p:cNvPicPr>
          <p:nvPr/>
        </p:nvPicPr>
        <p:blipFill>
          <a:blip r:embed="rId6"/>
          <a:stretch>
            <a:fillRect/>
          </a:stretch>
        </p:blipFill>
        <p:spPr>
          <a:xfrm>
            <a:off x="7135569" y="1842763"/>
            <a:ext cx="3366485" cy="2381985"/>
          </a:xfrm>
          <a:prstGeom prst="rect">
            <a:avLst/>
          </a:prstGeom>
        </p:spPr>
      </p:pic>
      <p:pic>
        <p:nvPicPr>
          <p:cNvPr id="19" name="図 18" descr="tek00010_clock_input_fanout.png"/>
          <p:cNvPicPr>
            <a:picLocks noChangeAspect="1"/>
          </p:cNvPicPr>
          <p:nvPr/>
        </p:nvPicPr>
        <p:blipFill>
          <a:blip r:embed="rId7">
            <a:alphaModFix amt="20000"/>
          </a:blip>
          <a:stretch>
            <a:fillRect/>
          </a:stretch>
        </p:blipFill>
        <p:spPr>
          <a:xfrm>
            <a:off x="3676822" y="1842763"/>
            <a:ext cx="3366485" cy="2381985"/>
          </a:xfrm>
          <a:prstGeom prst="rect">
            <a:avLst/>
          </a:prstGeom>
        </p:spPr>
      </p:pic>
      <p:sp>
        <p:nvSpPr>
          <p:cNvPr id="20" name="テキスト ボックス 19"/>
          <p:cNvSpPr txBox="1"/>
          <p:nvPr/>
        </p:nvSpPr>
        <p:spPr>
          <a:xfrm>
            <a:off x="258716" y="3680494"/>
            <a:ext cx="2286690" cy="535753"/>
          </a:xfrm>
          <a:prstGeom prst="rect">
            <a:avLst/>
          </a:prstGeom>
          <a:solidFill>
            <a:schemeClr val="bg1">
              <a:alpha val="20000"/>
            </a:schemeClr>
          </a:solidFill>
          <a:ln w="25400">
            <a:solidFill>
              <a:srgbClr val="FF0000"/>
            </a:solidFill>
          </a:ln>
        </p:spPr>
        <p:txBody>
          <a:bodyPr wrap="none" lIns="104682" tIns="52341" rIns="104682" bIns="52341" rtlCol="0" anchor="ctr">
            <a:spAutoFit/>
          </a:bodyPr>
          <a:lstStyle/>
          <a:p>
            <a:pPr algn="ctr"/>
            <a:r>
              <a:rPr lang="en-US" altLang="ja-JP" sz="2800" dirty="0" smtClean="0"/>
              <a:t>Crystal output</a:t>
            </a:r>
            <a:endParaRPr lang="ja-JP" altLang="en-US" sz="2800" dirty="0"/>
          </a:p>
        </p:txBody>
      </p:sp>
      <p:sp>
        <p:nvSpPr>
          <p:cNvPr id="21" name="テキスト ボックス 20"/>
          <p:cNvSpPr txBox="1"/>
          <p:nvPr/>
        </p:nvSpPr>
        <p:spPr>
          <a:xfrm>
            <a:off x="227800" y="6130879"/>
            <a:ext cx="2001939" cy="535753"/>
          </a:xfrm>
          <a:prstGeom prst="rect">
            <a:avLst/>
          </a:prstGeom>
          <a:solidFill>
            <a:schemeClr val="bg1">
              <a:alpha val="20000"/>
            </a:schemeClr>
          </a:solidFill>
          <a:ln w="25400">
            <a:solidFill>
              <a:srgbClr val="FF0000"/>
            </a:solidFill>
          </a:ln>
        </p:spPr>
        <p:txBody>
          <a:bodyPr wrap="none" lIns="104682" tIns="52341" rIns="104682" bIns="52341" rtlCol="0" anchor="ctr">
            <a:spAutoFit/>
          </a:bodyPr>
          <a:lstStyle/>
          <a:p>
            <a:pPr algn="ctr"/>
            <a:r>
              <a:rPr lang="en-US" altLang="ja-JP" sz="2800" dirty="0" smtClean="0"/>
              <a:t>ADC </a:t>
            </a:r>
            <a:r>
              <a:rPr lang="ja-JP" altLang="en-US" sz="2800" dirty="0" smtClean="0"/>
              <a:t>の入口</a:t>
            </a:r>
            <a:endParaRPr lang="ja-JP" altLang="en-US" sz="2800" dirty="0"/>
          </a:p>
        </p:txBody>
      </p:sp>
      <p:sp>
        <p:nvSpPr>
          <p:cNvPr id="22" name="テキスト ボックス 21"/>
          <p:cNvSpPr txBox="1"/>
          <p:nvPr/>
        </p:nvSpPr>
        <p:spPr>
          <a:xfrm>
            <a:off x="3694976" y="3680494"/>
            <a:ext cx="3057616" cy="535753"/>
          </a:xfrm>
          <a:prstGeom prst="rect">
            <a:avLst/>
          </a:prstGeom>
          <a:solidFill>
            <a:schemeClr val="bg1">
              <a:alpha val="20000"/>
            </a:schemeClr>
          </a:solidFill>
          <a:ln w="25400">
            <a:solidFill>
              <a:srgbClr val="FF0000"/>
            </a:solidFill>
          </a:ln>
        </p:spPr>
        <p:txBody>
          <a:bodyPr wrap="none" lIns="104682" tIns="52341" rIns="104682" bIns="52341" rtlCol="0" anchor="ctr">
            <a:spAutoFit/>
          </a:bodyPr>
          <a:lstStyle/>
          <a:p>
            <a:pPr algn="ctr"/>
            <a:r>
              <a:rPr lang="en-US" altLang="ja-JP" sz="2800" dirty="0" err="1" smtClean="0"/>
              <a:t>Fanout</a:t>
            </a:r>
            <a:r>
              <a:rPr lang="en-US" altLang="ja-JP" sz="2800" dirty="0" smtClean="0"/>
              <a:t> buffer input</a:t>
            </a:r>
            <a:endParaRPr lang="ja-JP" altLang="en-US" sz="2800" dirty="0"/>
          </a:p>
        </p:txBody>
      </p:sp>
      <p:sp>
        <p:nvSpPr>
          <p:cNvPr id="23" name="テキスト ボックス 22"/>
          <p:cNvSpPr txBox="1"/>
          <p:nvPr/>
        </p:nvSpPr>
        <p:spPr>
          <a:xfrm>
            <a:off x="3694141" y="6134755"/>
            <a:ext cx="2001939" cy="535753"/>
          </a:xfrm>
          <a:prstGeom prst="rect">
            <a:avLst/>
          </a:prstGeom>
          <a:solidFill>
            <a:schemeClr val="bg1"/>
          </a:solidFill>
          <a:ln w="25400">
            <a:solidFill>
              <a:srgbClr val="FF0000"/>
            </a:solidFill>
          </a:ln>
        </p:spPr>
        <p:txBody>
          <a:bodyPr wrap="none" lIns="104682" tIns="52341" rIns="104682" bIns="52341" rtlCol="0" anchor="ctr">
            <a:spAutoFit/>
          </a:bodyPr>
          <a:lstStyle/>
          <a:p>
            <a:pPr algn="ctr"/>
            <a:r>
              <a:rPr lang="en-US" altLang="ja-JP" sz="2800" dirty="0" smtClean="0"/>
              <a:t>ADC </a:t>
            </a:r>
            <a:r>
              <a:rPr lang="ja-JP" altLang="en-US" sz="2800" dirty="0" smtClean="0"/>
              <a:t>の出口</a:t>
            </a:r>
            <a:endParaRPr lang="ja-JP" altLang="en-US" sz="2800" dirty="0"/>
          </a:p>
        </p:txBody>
      </p:sp>
      <p:sp>
        <p:nvSpPr>
          <p:cNvPr id="24" name="テキスト ボックス 23"/>
          <p:cNvSpPr txBox="1"/>
          <p:nvPr/>
        </p:nvSpPr>
        <p:spPr>
          <a:xfrm>
            <a:off x="7147787" y="3683925"/>
            <a:ext cx="3072445" cy="535753"/>
          </a:xfrm>
          <a:prstGeom prst="rect">
            <a:avLst/>
          </a:prstGeom>
          <a:solidFill>
            <a:schemeClr val="bg1"/>
          </a:solidFill>
          <a:ln w="25400">
            <a:solidFill>
              <a:srgbClr val="FF0000"/>
            </a:solidFill>
          </a:ln>
        </p:spPr>
        <p:txBody>
          <a:bodyPr wrap="none" lIns="104682" tIns="52341" rIns="104682" bIns="52341" rtlCol="0" anchor="ctr">
            <a:spAutoFit/>
          </a:bodyPr>
          <a:lstStyle/>
          <a:p>
            <a:pPr algn="ctr"/>
            <a:r>
              <a:rPr lang="ja-JP" altLang="en-US" sz="2800" dirty="0" smtClean="0"/>
              <a:t>ファンアウトの出口</a:t>
            </a:r>
            <a:endParaRPr lang="ja-JP" altLang="en-US" sz="2800" dirty="0"/>
          </a:p>
        </p:txBody>
      </p:sp>
      <p:sp>
        <p:nvSpPr>
          <p:cNvPr id="25" name="テキスト ボックス 24"/>
          <p:cNvSpPr txBox="1"/>
          <p:nvPr/>
        </p:nvSpPr>
        <p:spPr>
          <a:xfrm>
            <a:off x="7161872" y="6130879"/>
            <a:ext cx="1993995" cy="535753"/>
          </a:xfrm>
          <a:prstGeom prst="rect">
            <a:avLst/>
          </a:prstGeom>
          <a:solidFill>
            <a:schemeClr val="bg1">
              <a:alpha val="20000"/>
            </a:schemeClr>
          </a:solidFill>
          <a:ln w="25400">
            <a:solidFill>
              <a:srgbClr val="FF0000"/>
            </a:solidFill>
          </a:ln>
        </p:spPr>
        <p:txBody>
          <a:bodyPr wrap="none" lIns="104682" tIns="52341" rIns="104682" bIns="52341" rtlCol="0" anchor="ctr">
            <a:spAutoFit/>
          </a:bodyPr>
          <a:lstStyle/>
          <a:p>
            <a:pPr algn="ctr"/>
            <a:r>
              <a:rPr lang="en-US" altLang="ja-JP" sz="2800" dirty="0" smtClean="0"/>
              <a:t>DAC </a:t>
            </a:r>
            <a:r>
              <a:rPr lang="ja-JP" altLang="en-US" sz="2800" dirty="0" smtClean="0"/>
              <a:t>の入口</a:t>
            </a:r>
            <a:endParaRPr lang="ja-JP" altLang="en-US" sz="2800" dirty="0"/>
          </a:p>
        </p:txBody>
      </p:sp>
      <p:sp>
        <p:nvSpPr>
          <p:cNvPr id="26" name="テキスト ボックス 25"/>
          <p:cNvSpPr txBox="1"/>
          <p:nvPr/>
        </p:nvSpPr>
        <p:spPr>
          <a:xfrm>
            <a:off x="209933" y="2883295"/>
            <a:ext cx="6786044" cy="1397528"/>
          </a:xfrm>
          <a:prstGeom prst="rect">
            <a:avLst/>
          </a:prstGeom>
          <a:solidFill>
            <a:schemeClr val="bg1"/>
          </a:solidFill>
          <a:ln w="25400">
            <a:solidFill>
              <a:srgbClr val="FF0000"/>
            </a:solidFill>
          </a:ln>
        </p:spPr>
        <p:txBody>
          <a:bodyPr wrap="none" lIns="104682" tIns="52341" rIns="104682" bIns="52341" rtlCol="0" anchor="ctr">
            <a:spAutoFit/>
          </a:bodyPr>
          <a:lstStyle/>
          <a:p>
            <a:pPr algn="ctr"/>
            <a:r>
              <a:rPr lang="en-US" altLang="ja-JP" sz="4100" dirty="0" smtClean="0"/>
              <a:t>FPGA </a:t>
            </a:r>
            <a:r>
              <a:rPr lang="ja-JP" altLang="en-US" sz="4100" dirty="0" smtClean="0"/>
              <a:t>を使ってクロック分配の</a:t>
            </a:r>
            <a:endParaRPr lang="en-US" altLang="ja-JP" sz="4100" dirty="0" smtClean="0"/>
          </a:p>
          <a:p>
            <a:pPr algn="ctr"/>
            <a:r>
              <a:rPr lang="ja-JP" altLang="en-US" sz="4100" dirty="0" smtClean="0"/>
              <a:t>安定性を確認</a:t>
            </a:r>
            <a:endParaRPr lang="ja-JP" altLang="en-US" sz="41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クロック分配の安定性確認</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49</a:t>
            </a:fld>
            <a:endParaRPr lang="ja-JP" altLang="en-US"/>
          </a:p>
        </p:txBody>
      </p:sp>
      <p:sp>
        <p:nvSpPr>
          <p:cNvPr id="12" name="テキスト ボックス 11"/>
          <p:cNvSpPr txBox="1"/>
          <p:nvPr/>
        </p:nvSpPr>
        <p:spPr>
          <a:xfrm>
            <a:off x="343898" y="1490134"/>
            <a:ext cx="10082329" cy="2028470"/>
          </a:xfrm>
          <a:prstGeom prst="rect">
            <a:avLst/>
          </a:prstGeom>
          <a:noFill/>
        </p:spPr>
        <p:txBody>
          <a:bodyPr wrap="none" lIns="104682" tIns="52341" rIns="104682" bIns="52341" rtlCol="0">
            <a:spAutoFit/>
          </a:bodyPr>
          <a:lstStyle/>
          <a:p>
            <a:r>
              <a:rPr lang="ja-JP" altLang="en-US" sz="2800" dirty="0" smtClean="0"/>
              <a:t>アナログ基板からのクロックとデジタル基板上のクロックを比較</a:t>
            </a:r>
            <a:r>
              <a:rPr lang="en-US" altLang="ja-JP" sz="2800" dirty="0" smtClean="0"/>
              <a:t>:</a:t>
            </a:r>
          </a:p>
          <a:p>
            <a:r>
              <a:rPr lang="en-US" altLang="ja-JP" sz="2300" dirty="0" smtClean="0"/>
              <a:t>    1. 28-bits counter </a:t>
            </a:r>
            <a:r>
              <a:rPr lang="ja-JP" altLang="en-US" sz="2300" dirty="0" smtClean="0"/>
              <a:t>を</a:t>
            </a:r>
            <a:r>
              <a:rPr lang="en-US" altLang="ja-JP" sz="2300" dirty="0" smtClean="0"/>
              <a:t> FPGA </a:t>
            </a:r>
            <a:r>
              <a:rPr lang="ja-JP" altLang="en-US" sz="2300" dirty="0" smtClean="0"/>
              <a:t>に実装、</a:t>
            </a:r>
            <a:r>
              <a:rPr lang="en-US" altLang="ja-JP" sz="2300" dirty="0" smtClean="0"/>
              <a:t>MSB </a:t>
            </a:r>
            <a:r>
              <a:rPr lang="ja-JP" altLang="en-US" sz="2300" dirty="0" smtClean="0"/>
              <a:t>を</a:t>
            </a:r>
            <a:r>
              <a:rPr lang="en-US" altLang="ja-JP" sz="2300" dirty="0" smtClean="0"/>
              <a:t> LED </a:t>
            </a:r>
            <a:r>
              <a:rPr lang="ja-JP" altLang="en-US" sz="2300" dirty="0" smtClean="0"/>
              <a:t>に出力（</a:t>
            </a:r>
            <a:r>
              <a:rPr lang="en-US" altLang="ja-JP" sz="2300" dirty="0" smtClean="0"/>
              <a:t>1/2</a:t>
            </a:r>
            <a:r>
              <a:rPr lang="en-US" altLang="ja-JP" sz="2300" baseline="30000" dirty="0" smtClean="0"/>
              <a:t>28</a:t>
            </a:r>
            <a:r>
              <a:rPr lang="en-US" altLang="ja-JP" sz="2300" dirty="0" smtClean="0"/>
              <a:t> </a:t>
            </a:r>
            <a:r>
              <a:rPr lang="ja-JP" altLang="en-US" sz="2300" dirty="0" smtClean="0"/>
              <a:t>に</a:t>
            </a:r>
            <a:r>
              <a:rPr lang="en-US" altLang="ja-JP" sz="2300" dirty="0" smtClean="0"/>
              <a:t> down-sample</a:t>
            </a:r>
            <a:r>
              <a:rPr lang="ja-JP" altLang="en-US" sz="2300" dirty="0" smtClean="0"/>
              <a:t>）</a:t>
            </a:r>
            <a:endParaRPr lang="en-US" altLang="ja-JP" sz="2300" dirty="0" smtClean="0"/>
          </a:p>
          <a:p>
            <a:r>
              <a:rPr lang="en-US" altLang="ja-JP" sz="2300" dirty="0" smtClean="0"/>
              <a:t>    2. 3 </a:t>
            </a:r>
            <a:r>
              <a:rPr lang="ja-JP" altLang="en-US" sz="2300" dirty="0" smtClean="0"/>
              <a:t>つのクロックを同時にカウント・アップ</a:t>
            </a:r>
            <a:endParaRPr lang="en-US" altLang="ja-JP" sz="2300" dirty="0" smtClean="0"/>
          </a:p>
          <a:p>
            <a:r>
              <a:rPr lang="en-US" altLang="ja-JP" sz="2300" dirty="0" smtClean="0"/>
              <a:t>    3. 1 </a:t>
            </a:r>
            <a:r>
              <a:rPr lang="ja-JP" altLang="en-US" sz="2300" dirty="0" smtClean="0"/>
              <a:t>日放置して、ズレを確認</a:t>
            </a:r>
            <a:endParaRPr lang="en-US" altLang="ja-JP" sz="2300" dirty="0" smtClean="0"/>
          </a:p>
          <a:p>
            <a:r>
              <a:rPr lang="ja-JP" altLang="en-US" sz="2800" dirty="0" smtClean="0"/>
              <a:t>もし、クロック抜け等があれば、そのクロックは大きくズレる</a:t>
            </a:r>
            <a:endParaRPr lang="en-US" altLang="ja-JP" sz="2800" dirty="0" smtClean="0"/>
          </a:p>
        </p:txBody>
      </p:sp>
      <p:sp>
        <p:nvSpPr>
          <p:cNvPr id="13" name="正方形/長方形 12"/>
          <p:cNvSpPr>
            <a:spLocks/>
          </p:cNvSpPr>
          <p:nvPr/>
        </p:nvSpPr>
        <p:spPr>
          <a:xfrm>
            <a:off x="3267345" y="5388993"/>
            <a:ext cx="3787313" cy="158800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r>
              <a:rPr kumimoji="1" lang="en-US" altLang="ja-JP" dirty="0" smtClean="0"/>
              <a:t>6</a:t>
            </a:r>
          </a:p>
          <a:p>
            <a:pPr algn="ctr"/>
            <a:endParaRPr kumimoji="1" lang="ja-JP" altLang="en-US" dirty="0"/>
          </a:p>
        </p:txBody>
      </p:sp>
      <p:sp>
        <p:nvSpPr>
          <p:cNvPr id="14" name="正方形/長方形 13"/>
          <p:cNvSpPr>
            <a:spLocks noChangeAspect="1"/>
          </p:cNvSpPr>
          <p:nvPr/>
        </p:nvSpPr>
        <p:spPr>
          <a:xfrm>
            <a:off x="4201243" y="3675648"/>
            <a:ext cx="1666874" cy="1589725"/>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16" name="テキスト ボックス 15"/>
          <p:cNvSpPr txBox="1"/>
          <p:nvPr/>
        </p:nvSpPr>
        <p:spPr>
          <a:xfrm>
            <a:off x="4662110" y="3726720"/>
            <a:ext cx="753487" cy="428032"/>
          </a:xfrm>
          <a:prstGeom prst="rect">
            <a:avLst/>
          </a:prstGeom>
          <a:noFill/>
          <a:ln w="25400">
            <a:solidFill>
              <a:srgbClr val="0000FF"/>
            </a:solidFill>
          </a:ln>
        </p:spPr>
        <p:txBody>
          <a:bodyPr vert="horz" wrap="none" lIns="104682" tIns="52341" rIns="104682" bIns="52341" rtlCol="0" anchor="ctr">
            <a:spAutoFit/>
          </a:bodyPr>
          <a:lstStyle/>
          <a:p>
            <a:pPr algn="ctr"/>
            <a:r>
              <a:rPr lang="ja-JP" altLang="en-US" dirty="0" smtClean="0"/>
              <a:t>水晶</a:t>
            </a:r>
            <a:endParaRPr kumimoji="1" lang="ja-JP" altLang="en-US" dirty="0"/>
          </a:p>
        </p:txBody>
      </p:sp>
      <p:sp>
        <p:nvSpPr>
          <p:cNvPr id="17" name="テキスト ボックス 16"/>
          <p:cNvSpPr txBox="1"/>
          <p:nvPr/>
        </p:nvSpPr>
        <p:spPr>
          <a:xfrm>
            <a:off x="4506092" y="6503630"/>
            <a:ext cx="753487" cy="428032"/>
          </a:xfrm>
          <a:prstGeom prst="rect">
            <a:avLst/>
          </a:prstGeom>
          <a:noFill/>
          <a:ln w="25400">
            <a:solidFill>
              <a:srgbClr val="0000FF"/>
            </a:solidFill>
          </a:ln>
        </p:spPr>
        <p:txBody>
          <a:bodyPr vert="horz" wrap="none" lIns="104682" tIns="52341" rIns="104682" bIns="52341" rtlCol="0" anchor="ctr">
            <a:spAutoFit/>
          </a:bodyPr>
          <a:lstStyle/>
          <a:p>
            <a:pPr algn="ctr"/>
            <a:r>
              <a:rPr lang="ja-JP" altLang="en-US" dirty="0" smtClean="0"/>
              <a:t>水晶</a:t>
            </a:r>
            <a:endParaRPr kumimoji="1" lang="ja-JP" altLang="en-US" dirty="0"/>
          </a:p>
        </p:txBody>
      </p:sp>
      <p:cxnSp>
        <p:nvCxnSpPr>
          <p:cNvPr id="20" name="直線コネクタ 19"/>
          <p:cNvCxnSpPr/>
          <p:nvPr/>
        </p:nvCxnSpPr>
        <p:spPr>
          <a:xfrm rot="5400000">
            <a:off x="4174043" y="5249748"/>
            <a:ext cx="1163806" cy="185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rot="5400000">
            <a:off x="4613095" y="6227500"/>
            <a:ext cx="568305" cy="185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テキスト ボックス 21"/>
          <p:cNvSpPr txBox="1"/>
          <p:nvPr/>
        </p:nvSpPr>
        <p:spPr>
          <a:xfrm>
            <a:off x="5692848" y="5463496"/>
            <a:ext cx="368068" cy="428032"/>
          </a:xfrm>
          <a:prstGeom prst="rect">
            <a:avLst/>
          </a:prstGeom>
          <a:noFill/>
          <a:ln w="25400">
            <a:solidFill>
              <a:srgbClr val="FF0000"/>
            </a:solidFill>
          </a:ln>
        </p:spPr>
        <p:txBody>
          <a:bodyPr wrap="none" lIns="104682" tIns="52341" rIns="104682" bIns="52341" rtlCol="0" anchor="ctr">
            <a:spAutoFit/>
          </a:bodyPr>
          <a:lstStyle/>
          <a:p>
            <a:pPr algn="ctr"/>
            <a:r>
              <a:rPr lang="en-US" altLang="ja-JP" dirty="0" smtClean="0"/>
              <a:t>A</a:t>
            </a:r>
            <a:endParaRPr kumimoji="1" lang="ja-JP" altLang="en-US" dirty="0"/>
          </a:p>
        </p:txBody>
      </p:sp>
      <p:sp>
        <p:nvSpPr>
          <p:cNvPr id="23" name="テキスト ボックス 22"/>
          <p:cNvSpPr txBox="1"/>
          <p:nvPr/>
        </p:nvSpPr>
        <p:spPr>
          <a:xfrm>
            <a:off x="6620619" y="5463496"/>
            <a:ext cx="355755" cy="428032"/>
          </a:xfrm>
          <a:prstGeom prst="rect">
            <a:avLst/>
          </a:prstGeom>
          <a:noFill/>
          <a:ln w="25400">
            <a:solidFill>
              <a:srgbClr val="FF0000"/>
            </a:solidFill>
          </a:ln>
        </p:spPr>
        <p:txBody>
          <a:bodyPr wrap="none" lIns="104682" tIns="52341" rIns="104682" bIns="52341" rtlCol="0" anchor="ctr">
            <a:spAutoFit/>
          </a:bodyPr>
          <a:lstStyle/>
          <a:p>
            <a:pPr algn="ctr"/>
            <a:r>
              <a:rPr lang="en-US" altLang="ja-JP" dirty="0" smtClean="0"/>
              <a:t>C</a:t>
            </a:r>
            <a:endParaRPr kumimoji="1" lang="ja-JP" altLang="en-US" dirty="0"/>
          </a:p>
        </p:txBody>
      </p:sp>
      <p:sp>
        <p:nvSpPr>
          <p:cNvPr id="24" name="テキスト ボックス 23"/>
          <p:cNvSpPr txBox="1"/>
          <p:nvPr/>
        </p:nvSpPr>
        <p:spPr>
          <a:xfrm>
            <a:off x="6158353" y="5463496"/>
            <a:ext cx="358667" cy="428032"/>
          </a:xfrm>
          <a:prstGeom prst="rect">
            <a:avLst/>
          </a:prstGeom>
          <a:noFill/>
          <a:ln w="25400">
            <a:solidFill>
              <a:srgbClr val="FF0000"/>
            </a:solidFill>
          </a:ln>
        </p:spPr>
        <p:txBody>
          <a:bodyPr wrap="none" lIns="104682" tIns="52341" rIns="104682" bIns="52341" rtlCol="0" anchor="ctr">
            <a:spAutoFit/>
          </a:bodyPr>
          <a:lstStyle/>
          <a:p>
            <a:pPr algn="ctr"/>
            <a:r>
              <a:rPr lang="en-US" altLang="ja-JP" dirty="0" smtClean="0"/>
              <a:t>B</a:t>
            </a:r>
            <a:endParaRPr kumimoji="1" lang="ja-JP" altLang="en-US" dirty="0"/>
          </a:p>
        </p:txBody>
      </p:sp>
      <p:cxnSp>
        <p:nvCxnSpPr>
          <p:cNvPr id="25" name="直線コネクタ 24"/>
          <p:cNvCxnSpPr/>
          <p:nvPr/>
        </p:nvCxnSpPr>
        <p:spPr>
          <a:xfrm>
            <a:off x="4929252" y="6235523"/>
            <a:ext cx="1422425" cy="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直線コネクタ 27"/>
          <p:cNvCxnSpPr/>
          <p:nvPr/>
        </p:nvCxnSpPr>
        <p:spPr>
          <a:xfrm>
            <a:off x="4492388" y="6139411"/>
            <a:ext cx="1380344" cy="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直線コネクタ 28"/>
          <p:cNvCxnSpPr/>
          <p:nvPr/>
        </p:nvCxnSpPr>
        <p:spPr>
          <a:xfrm rot="5400000">
            <a:off x="5741786" y="6019803"/>
            <a:ext cx="250714" cy="1857"/>
          </a:xfrm>
          <a:prstGeom prst="line">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rot="5400000">
            <a:off x="6174228" y="6062201"/>
            <a:ext cx="330112" cy="1857"/>
          </a:xfrm>
          <a:prstGeom prst="line">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rot="5400000">
            <a:off x="6571129" y="6120663"/>
            <a:ext cx="449211" cy="1857"/>
          </a:xfrm>
          <a:prstGeom prst="line">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32" name="直線コネクタ 31"/>
          <p:cNvCxnSpPr/>
          <p:nvPr/>
        </p:nvCxnSpPr>
        <p:spPr>
          <a:xfrm>
            <a:off x="5260590" y="6338818"/>
            <a:ext cx="1548669" cy="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 name="テキスト ボックス 34"/>
          <p:cNvSpPr txBox="1"/>
          <p:nvPr/>
        </p:nvSpPr>
        <p:spPr>
          <a:xfrm>
            <a:off x="5867989" y="3772796"/>
            <a:ext cx="1741728" cy="428032"/>
          </a:xfrm>
          <a:prstGeom prst="rect">
            <a:avLst/>
          </a:prstGeom>
          <a:noFill/>
        </p:spPr>
        <p:txBody>
          <a:bodyPr wrap="none" lIns="104682" tIns="52341" rIns="104682" bIns="52341" rtlCol="0" anchor="ctr">
            <a:spAutoFit/>
          </a:bodyPr>
          <a:lstStyle/>
          <a:p>
            <a:pPr algn="ctr"/>
            <a:r>
              <a:rPr kumimoji="1" lang="ja-JP" altLang="en-US" dirty="0" smtClean="0"/>
              <a:t>アナログ基板</a:t>
            </a:r>
            <a:endParaRPr kumimoji="1" lang="ja-JP" altLang="en-US" dirty="0"/>
          </a:p>
        </p:txBody>
      </p:sp>
      <p:sp>
        <p:nvSpPr>
          <p:cNvPr id="36" name="テキスト ボックス 35"/>
          <p:cNvSpPr txBox="1"/>
          <p:nvPr/>
        </p:nvSpPr>
        <p:spPr>
          <a:xfrm>
            <a:off x="1520867" y="6499794"/>
            <a:ext cx="1736431" cy="428032"/>
          </a:xfrm>
          <a:prstGeom prst="rect">
            <a:avLst/>
          </a:prstGeom>
          <a:noFill/>
        </p:spPr>
        <p:txBody>
          <a:bodyPr wrap="none" lIns="104682" tIns="52341" rIns="104682" bIns="52341" rtlCol="0" anchor="ctr">
            <a:spAutoFit/>
          </a:bodyPr>
          <a:lstStyle/>
          <a:p>
            <a:pPr algn="ctr"/>
            <a:r>
              <a:rPr lang="ja-JP" altLang="en-US" dirty="0" smtClean="0"/>
              <a:t>デジタル</a:t>
            </a:r>
            <a:r>
              <a:rPr kumimoji="1" lang="ja-JP" altLang="en-US" dirty="0" smtClean="0"/>
              <a:t>基板</a:t>
            </a:r>
            <a:endParaRPr kumimoji="1" lang="ja-JP" altLang="en-US" dirty="0"/>
          </a:p>
        </p:txBody>
      </p:sp>
      <p:sp>
        <p:nvSpPr>
          <p:cNvPr id="38" name="テキスト ボックス 37"/>
          <p:cNvSpPr txBox="1"/>
          <p:nvPr/>
        </p:nvSpPr>
        <p:spPr>
          <a:xfrm>
            <a:off x="6021225" y="4972321"/>
            <a:ext cx="624396" cy="428032"/>
          </a:xfrm>
          <a:prstGeom prst="rect">
            <a:avLst/>
          </a:prstGeom>
          <a:noFill/>
        </p:spPr>
        <p:txBody>
          <a:bodyPr wrap="none" lIns="104682" tIns="52341" rIns="104682" bIns="52341" rtlCol="0" anchor="ctr">
            <a:spAutoFit/>
          </a:bodyPr>
          <a:lstStyle/>
          <a:p>
            <a:pPr algn="ctr"/>
            <a:r>
              <a:rPr lang="en-US" altLang="ja-JP" dirty="0" smtClean="0"/>
              <a:t>LED</a:t>
            </a:r>
            <a:endParaRPr kumimoji="1" lang="ja-JP" altLang="en-US" dirty="0"/>
          </a:p>
        </p:txBody>
      </p:sp>
      <p:sp>
        <p:nvSpPr>
          <p:cNvPr id="40" name="テキスト ボックス 39"/>
          <p:cNvSpPr txBox="1"/>
          <p:nvPr/>
        </p:nvSpPr>
        <p:spPr>
          <a:xfrm>
            <a:off x="3671989" y="3769596"/>
            <a:ext cx="960083" cy="351087"/>
          </a:xfrm>
          <a:prstGeom prst="rect">
            <a:avLst/>
          </a:prstGeom>
          <a:solidFill>
            <a:schemeClr val="bg1"/>
          </a:solidFill>
        </p:spPr>
        <p:txBody>
          <a:bodyPr wrap="none" lIns="104682" tIns="52341" rIns="104682" bIns="52341" rtlCol="0" anchor="ctr">
            <a:spAutoFit/>
          </a:bodyPr>
          <a:lstStyle/>
          <a:p>
            <a:pPr algn="r"/>
            <a:r>
              <a:rPr lang="en-US" altLang="ja-JP" sz="1600" dirty="0" smtClean="0"/>
              <a:t>200 MHz</a:t>
            </a:r>
            <a:endParaRPr lang="ja-JP" altLang="en-US" sz="1600" dirty="0"/>
          </a:p>
        </p:txBody>
      </p:sp>
      <p:sp>
        <p:nvSpPr>
          <p:cNvPr id="41" name="テキスト ボックス 40"/>
          <p:cNvSpPr txBox="1"/>
          <p:nvPr/>
        </p:nvSpPr>
        <p:spPr>
          <a:xfrm>
            <a:off x="3596608" y="6539043"/>
            <a:ext cx="960083" cy="351087"/>
          </a:xfrm>
          <a:prstGeom prst="rect">
            <a:avLst/>
          </a:prstGeom>
          <a:noFill/>
        </p:spPr>
        <p:txBody>
          <a:bodyPr wrap="none" lIns="104682" tIns="52341" rIns="104682" bIns="52341" rtlCol="0" anchor="ctr">
            <a:spAutoFit/>
          </a:bodyPr>
          <a:lstStyle/>
          <a:p>
            <a:pPr algn="ctr"/>
            <a:r>
              <a:rPr lang="en-US" altLang="ja-JP" sz="1600" dirty="0" smtClean="0"/>
              <a:t>200 MHz</a:t>
            </a:r>
            <a:endParaRPr lang="ja-JP" altLang="en-US" sz="1600" dirty="0"/>
          </a:p>
        </p:txBody>
      </p:sp>
      <p:sp>
        <p:nvSpPr>
          <p:cNvPr id="42" name="テキスト ボックス 41"/>
          <p:cNvSpPr txBox="1"/>
          <p:nvPr/>
        </p:nvSpPr>
        <p:spPr>
          <a:xfrm>
            <a:off x="6500030" y="5015734"/>
            <a:ext cx="2581880" cy="351087"/>
          </a:xfrm>
          <a:prstGeom prst="rect">
            <a:avLst/>
          </a:prstGeom>
          <a:noFill/>
        </p:spPr>
        <p:txBody>
          <a:bodyPr wrap="none" lIns="104682" tIns="52341" rIns="104682" bIns="52341" rtlCol="0" anchor="ctr">
            <a:spAutoFit/>
          </a:bodyPr>
          <a:lstStyle/>
          <a:p>
            <a:pPr algn="ctr"/>
            <a:r>
              <a:rPr lang="ja-JP" altLang="en-US" sz="1600" dirty="0" smtClean="0"/>
              <a:t>（およそ</a:t>
            </a:r>
            <a:r>
              <a:rPr lang="en-US" altLang="ja-JP" sz="1600" dirty="0" smtClean="0"/>
              <a:t> 0.75 </a:t>
            </a:r>
            <a:r>
              <a:rPr lang="en-US" altLang="ja-JP" sz="1600" dirty="0" err="1" smtClean="0"/>
              <a:t>s</a:t>
            </a:r>
            <a:r>
              <a:rPr lang="en-US" altLang="ja-JP" sz="1600" dirty="0" smtClean="0"/>
              <a:t> </a:t>
            </a:r>
            <a:r>
              <a:rPr lang="ja-JP" altLang="en-US" sz="1600" dirty="0" smtClean="0"/>
              <a:t>周期で明滅）</a:t>
            </a:r>
            <a:endParaRPr lang="ja-JP" altLang="en-US" sz="1600" dirty="0"/>
          </a:p>
        </p:txBody>
      </p:sp>
      <p:sp>
        <p:nvSpPr>
          <p:cNvPr id="43" name="テキスト ボックス 42"/>
          <p:cNvSpPr txBox="1"/>
          <p:nvPr/>
        </p:nvSpPr>
        <p:spPr>
          <a:xfrm>
            <a:off x="5899724" y="6329120"/>
            <a:ext cx="640000" cy="351087"/>
          </a:xfrm>
          <a:prstGeom prst="rect">
            <a:avLst/>
          </a:prstGeom>
          <a:noFill/>
        </p:spPr>
        <p:txBody>
          <a:bodyPr wrap="none" lIns="104682" tIns="52341" rIns="104682" bIns="52341" rtlCol="0" anchor="ctr">
            <a:spAutoFit/>
          </a:bodyPr>
          <a:lstStyle/>
          <a:p>
            <a:pPr algn="ctr"/>
            <a:r>
              <a:rPr lang="en-US" altLang="ja-JP" sz="1600" dirty="0" smtClean="0"/>
              <a:t>1/2</a:t>
            </a:r>
            <a:r>
              <a:rPr lang="en-US" altLang="ja-JP" sz="1600" baseline="30000" dirty="0" smtClean="0"/>
              <a:t>28</a:t>
            </a:r>
            <a:endParaRPr lang="ja-JP" altLang="en-US" sz="1600" dirty="0"/>
          </a:p>
        </p:txBody>
      </p:sp>
      <p:sp>
        <p:nvSpPr>
          <p:cNvPr id="46" name="テキスト ボックス 45"/>
          <p:cNvSpPr txBox="1"/>
          <p:nvPr/>
        </p:nvSpPr>
        <p:spPr>
          <a:xfrm>
            <a:off x="4519780" y="4266767"/>
            <a:ext cx="1024644" cy="428032"/>
          </a:xfrm>
          <a:prstGeom prst="rect">
            <a:avLst/>
          </a:prstGeom>
          <a:noFill/>
          <a:ln w="25400">
            <a:solidFill>
              <a:srgbClr val="00FFFF"/>
            </a:solidFill>
          </a:ln>
        </p:spPr>
        <p:txBody>
          <a:bodyPr vert="horz" wrap="none" lIns="104682" tIns="52341" rIns="104682" bIns="52341" rtlCol="0" anchor="ctr">
            <a:spAutoFit/>
          </a:bodyPr>
          <a:lstStyle/>
          <a:p>
            <a:pPr algn="ctr"/>
            <a:r>
              <a:rPr lang="ja-JP" altLang="en-US" dirty="0" smtClean="0"/>
              <a:t>分配器</a:t>
            </a:r>
            <a:endParaRPr kumimoji="1" lang="ja-JP" altLang="en-US" dirty="0"/>
          </a:p>
        </p:txBody>
      </p:sp>
      <p:cxnSp>
        <p:nvCxnSpPr>
          <p:cNvPr id="47" name="直線コネクタ 46"/>
          <p:cNvCxnSpPr/>
          <p:nvPr/>
        </p:nvCxnSpPr>
        <p:spPr>
          <a:xfrm rot="5400000">
            <a:off x="4967785" y="4209265"/>
            <a:ext cx="131614" cy="185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直線コネクタ 47"/>
          <p:cNvCxnSpPr/>
          <p:nvPr/>
        </p:nvCxnSpPr>
        <p:spPr>
          <a:xfrm rot="5400000">
            <a:off x="4679610" y="5250562"/>
            <a:ext cx="1163806" cy="185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5126085" y="4782649"/>
            <a:ext cx="679475" cy="428032"/>
          </a:xfrm>
          <a:prstGeom prst="rect">
            <a:avLst/>
          </a:prstGeom>
          <a:solidFill>
            <a:schemeClr val="bg1"/>
          </a:solidFill>
          <a:ln w="25400">
            <a:solidFill>
              <a:srgbClr val="008000"/>
            </a:solidFill>
          </a:ln>
        </p:spPr>
        <p:txBody>
          <a:bodyPr vert="horz" wrap="none" lIns="104682" tIns="52341" rIns="104682" bIns="52341" rtlCol="0" anchor="ctr">
            <a:spAutoFit/>
          </a:bodyPr>
          <a:lstStyle/>
          <a:p>
            <a:pPr algn="ctr"/>
            <a:r>
              <a:rPr kumimoji="1" lang="en-US" altLang="ja-JP" dirty="0" smtClean="0"/>
              <a:t>ADC</a:t>
            </a:r>
            <a:endParaRPr kumimoji="1" lang="ja-JP" altLang="en-US" dirty="0"/>
          </a:p>
        </p:txBody>
      </p:sp>
      <p:sp>
        <p:nvSpPr>
          <p:cNvPr id="34" name="テキスト ボックス 33"/>
          <p:cNvSpPr txBox="1"/>
          <p:nvPr/>
        </p:nvSpPr>
        <p:spPr>
          <a:xfrm>
            <a:off x="3497974" y="5699262"/>
            <a:ext cx="1919277" cy="751197"/>
          </a:xfrm>
          <a:prstGeom prst="rect">
            <a:avLst/>
          </a:prstGeom>
          <a:solidFill>
            <a:schemeClr val="bg1"/>
          </a:solidFill>
          <a:ln w="25400">
            <a:solidFill>
              <a:srgbClr val="660066"/>
            </a:solidFill>
          </a:ln>
        </p:spPr>
        <p:txBody>
          <a:bodyPr wrap="none" lIns="104682" tIns="52341" rIns="104682" bIns="52341" rtlCol="0" anchor="ctr">
            <a:spAutoFit/>
          </a:bodyPr>
          <a:lstStyle/>
          <a:p>
            <a:pPr algn="ctr"/>
            <a:r>
              <a:rPr lang="en-US" altLang="ja-JP" dirty="0" smtClean="0"/>
              <a:t>28-bits Counter</a:t>
            </a:r>
          </a:p>
          <a:p>
            <a:pPr algn="ctr"/>
            <a:r>
              <a:rPr lang="en-US" altLang="ja-JP" dirty="0" smtClean="0"/>
              <a:t>(FPGA)</a:t>
            </a:r>
            <a:endParaRPr kumimoji="1" lang="ja-JP" altLang="en-US" dirty="0"/>
          </a:p>
        </p:txBody>
      </p:sp>
      <p:sp>
        <p:nvSpPr>
          <p:cNvPr id="49" name="テキスト ボックス 48"/>
          <p:cNvSpPr txBox="1"/>
          <p:nvPr/>
        </p:nvSpPr>
        <p:spPr>
          <a:xfrm>
            <a:off x="2471130" y="4284093"/>
            <a:ext cx="2010817" cy="351087"/>
          </a:xfrm>
          <a:prstGeom prst="rect">
            <a:avLst/>
          </a:prstGeom>
          <a:solidFill>
            <a:schemeClr val="bg1"/>
          </a:solidFill>
        </p:spPr>
        <p:txBody>
          <a:bodyPr wrap="none" lIns="104682" tIns="52341" rIns="104682" bIns="52341" rtlCol="0" anchor="ctr">
            <a:spAutoFit/>
          </a:bodyPr>
          <a:lstStyle/>
          <a:p>
            <a:pPr algn="ctr"/>
            <a:r>
              <a:rPr lang="ja-JP" altLang="en-US" sz="1600" dirty="0" smtClean="0"/>
              <a:t>ファンアウト・バッファ</a:t>
            </a:r>
            <a:endParaRPr lang="ja-JP" altLang="en-US" sz="1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フリーフォーム 1"/>
          <p:cNvSpPr/>
          <p:nvPr/>
        </p:nvSpPr>
        <p:spPr>
          <a:xfrm>
            <a:off x="1184199" y="2879838"/>
            <a:ext cx="8448398" cy="786364"/>
          </a:xfrm>
          <a:custGeom>
            <a:avLst/>
            <a:gdLst>
              <a:gd name="connsiteX0" fmla="*/ 0 w 7227502"/>
              <a:gd name="connsiteY0" fmla="*/ 377956 h 713076"/>
              <a:gd name="connsiteX1" fmla="*/ 1194503 w 7227502"/>
              <a:gd name="connsiteY1" fmla="*/ 151182 h 713076"/>
              <a:gd name="connsiteX2" fmla="*/ 3674232 w 7227502"/>
              <a:gd name="connsiteY2" fmla="*/ 634965 h 713076"/>
              <a:gd name="connsiteX3" fmla="*/ 4747773 w 7227502"/>
              <a:gd name="connsiteY3" fmla="*/ 105828 h 713076"/>
              <a:gd name="connsiteX4" fmla="*/ 5715472 w 7227502"/>
              <a:gd name="connsiteY4" fmla="*/ 695438 h 713076"/>
              <a:gd name="connsiteX5" fmla="*/ 7227502 w 7227502"/>
              <a:gd name="connsiteY5" fmla="*/ 0 h 71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7502" h="713076">
                <a:moveTo>
                  <a:pt x="0" y="377956"/>
                </a:moveTo>
                <a:cubicBezTo>
                  <a:pt x="291065" y="243151"/>
                  <a:pt x="582131" y="108347"/>
                  <a:pt x="1194503" y="151182"/>
                </a:cubicBezTo>
                <a:cubicBezTo>
                  <a:pt x="1806875" y="194017"/>
                  <a:pt x="3082020" y="642524"/>
                  <a:pt x="3674232" y="634965"/>
                </a:cubicBezTo>
                <a:cubicBezTo>
                  <a:pt x="4266444" y="627406"/>
                  <a:pt x="4407566" y="95749"/>
                  <a:pt x="4747773" y="105828"/>
                </a:cubicBezTo>
                <a:cubicBezTo>
                  <a:pt x="5087980" y="115907"/>
                  <a:pt x="5302184" y="713076"/>
                  <a:pt x="5715472" y="695438"/>
                </a:cubicBezTo>
                <a:cubicBezTo>
                  <a:pt x="6128760" y="677800"/>
                  <a:pt x="7227502" y="0"/>
                  <a:pt x="7227502" y="0"/>
                </a:cubicBezTo>
              </a:path>
            </a:pathLst>
          </a:cu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lIns="104287" tIns="52144" rIns="104287" bIns="52144" rtlCol="0" anchor="ctr"/>
          <a:lstStyle/>
          <a:p>
            <a:pPr algn="ctr"/>
            <a:endParaRPr kumimoji="1" lang="ja-JP" altLang="en-US"/>
          </a:p>
        </p:txBody>
      </p:sp>
      <p:cxnSp>
        <p:nvCxnSpPr>
          <p:cNvPr id="3" name="直線矢印コネクタ 2"/>
          <p:cNvCxnSpPr/>
          <p:nvPr/>
        </p:nvCxnSpPr>
        <p:spPr>
          <a:xfrm rot="5400000" flipH="1" flipV="1">
            <a:off x="296899" y="3183161"/>
            <a:ext cx="1373547" cy="1"/>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 name="テキスト ボックス 3"/>
          <p:cNvSpPr txBox="1"/>
          <p:nvPr/>
        </p:nvSpPr>
        <p:spPr>
          <a:xfrm>
            <a:off x="9438182" y="3939144"/>
            <a:ext cx="749220" cy="428472"/>
          </a:xfrm>
          <a:prstGeom prst="rect">
            <a:avLst/>
          </a:prstGeom>
          <a:noFill/>
        </p:spPr>
        <p:txBody>
          <a:bodyPr wrap="none" lIns="104287" tIns="52144" rIns="104287" bIns="52144" rtlCol="0">
            <a:spAutoFit/>
          </a:bodyPr>
          <a:lstStyle/>
          <a:p>
            <a:r>
              <a:rPr kumimoji="1" lang="ja-JP" altLang="en-US" dirty="0" smtClean="0"/>
              <a:t>時間</a:t>
            </a:r>
            <a:endParaRPr kumimoji="1" lang="ja-JP" altLang="en-US" dirty="0"/>
          </a:p>
        </p:txBody>
      </p:sp>
      <p:sp>
        <p:nvSpPr>
          <p:cNvPr id="5" name="テキスト ボックス 4"/>
          <p:cNvSpPr txBox="1"/>
          <p:nvPr/>
        </p:nvSpPr>
        <p:spPr>
          <a:xfrm>
            <a:off x="237930" y="2038828"/>
            <a:ext cx="1557133" cy="428472"/>
          </a:xfrm>
          <a:prstGeom prst="rect">
            <a:avLst/>
          </a:prstGeom>
          <a:noFill/>
        </p:spPr>
        <p:txBody>
          <a:bodyPr wrap="none" lIns="104287" tIns="52144" rIns="104287" bIns="52144" rtlCol="0">
            <a:spAutoFit/>
          </a:bodyPr>
          <a:lstStyle/>
          <a:p>
            <a:r>
              <a:rPr lang="ja-JP" altLang="en-US" dirty="0" smtClean="0"/>
              <a:t>検出器出力</a:t>
            </a:r>
            <a:endParaRPr kumimoji="1" lang="ja-JP" altLang="en-US" dirty="0"/>
          </a:p>
        </p:txBody>
      </p:sp>
      <p:sp>
        <p:nvSpPr>
          <p:cNvPr id="6" name="テキスト ボックス 5"/>
          <p:cNvSpPr txBox="1"/>
          <p:nvPr/>
        </p:nvSpPr>
        <p:spPr>
          <a:xfrm>
            <a:off x="712254" y="1471418"/>
            <a:ext cx="9683757" cy="520805"/>
          </a:xfrm>
          <a:prstGeom prst="rect">
            <a:avLst/>
          </a:prstGeom>
          <a:noFill/>
        </p:spPr>
        <p:txBody>
          <a:bodyPr wrap="none" lIns="104287" tIns="52144" rIns="104287" bIns="52144" rtlCol="0">
            <a:spAutoFit/>
          </a:bodyPr>
          <a:lstStyle/>
          <a:p>
            <a:r>
              <a:rPr lang="en-US" altLang="ja-JP" sz="2700" dirty="0" smtClean="0">
                <a:solidFill>
                  <a:srgbClr val="000000"/>
                </a:solidFill>
              </a:rPr>
              <a:t>1/</a:t>
            </a:r>
            <a:r>
              <a:rPr lang="en-US" altLang="ja-JP" sz="2700" i="1" dirty="0" smtClean="0">
                <a:solidFill>
                  <a:srgbClr val="000000"/>
                </a:solidFill>
              </a:rPr>
              <a:t>f</a:t>
            </a:r>
            <a:r>
              <a:rPr lang="en-US" altLang="ja-JP" sz="2700" dirty="0">
                <a:solidFill>
                  <a:srgbClr val="000000"/>
                </a:solidFill>
              </a:rPr>
              <a:t> </a:t>
            </a:r>
            <a:r>
              <a:rPr lang="ja-JP" altLang="en-US" sz="2700" dirty="0" smtClean="0">
                <a:solidFill>
                  <a:srgbClr val="000000"/>
                </a:solidFill>
              </a:rPr>
              <a:t>ノイズ</a:t>
            </a:r>
            <a:r>
              <a:rPr lang="en-US" altLang="ja-JP" sz="2700" dirty="0" smtClean="0">
                <a:solidFill>
                  <a:srgbClr val="FF0000"/>
                </a:solidFill>
              </a:rPr>
              <a:t> </a:t>
            </a:r>
            <a:r>
              <a:rPr lang="ja-JP" altLang="en-US" sz="2700" dirty="0" smtClean="0">
                <a:sym typeface="Wingdings"/>
              </a:rPr>
              <a:t></a:t>
            </a:r>
            <a:r>
              <a:rPr lang="en-US" altLang="ja-JP" sz="2700" dirty="0" smtClean="0">
                <a:sym typeface="Wingdings"/>
              </a:rPr>
              <a:t> </a:t>
            </a:r>
            <a:r>
              <a:rPr lang="ja-JP" altLang="en-US" sz="2700" dirty="0" smtClean="0">
                <a:sym typeface="Wingdings"/>
              </a:rPr>
              <a:t>検出器ベースラインのゆらぎ、ドリフト・大気のゆらぎ</a:t>
            </a:r>
            <a:endParaRPr lang="ja-JP" altLang="en-US" sz="2700" dirty="0">
              <a:solidFill>
                <a:srgbClr val="FF6600"/>
              </a:solidFill>
            </a:endParaRPr>
          </a:p>
        </p:txBody>
      </p:sp>
      <p:grpSp>
        <p:nvGrpSpPr>
          <p:cNvPr id="7" name="図形グループ 27"/>
          <p:cNvGrpSpPr/>
          <p:nvPr/>
        </p:nvGrpSpPr>
        <p:grpSpPr>
          <a:xfrm>
            <a:off x="1661526" y="2879838"/>
            <a:ext cx="7650657" cy="962075"/>
            <a:chOff x="1421415" y="1799170"/>
            <a:chExt cx="6545044" cy="1204904"/>
          </a:xfrm>
        </p:grpSpPr>
        <p:cxnSp>
          <p:nvCxnSpPr>
            <p:cNvPr id="8" name="直線矢印コネクタ 7"/>
            <p:cNvCxnSpPr/>
            <p:nvPr/>
          </p:nvCxnSpPr>
          <p:spPr>
            <a:xfrm rot="5400000" flipH="1" flipV="1">
              <a:off x="834693" y="2403928"/>
              <a:ext cx="1173448" cy="4"/>
            </a:xfrm>
            <a:prstGeom prst="straightConnector1">
              <a:avLst/>
            </a:prstGeom>
            <a:ln w="28575" cmpd="sng">
              <a:solidFill>
                <a:srgbClr val="FF0000"/>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rot="5400000" flipH="1" flipV="1">
              <a:off x="1334853" y="2390030"/>
              <a:ext cx="1173448" cy="4"/>
            </a:xfrm>
            <a:prstGeom prst="straightConnector1">
              <a:avLst/>
            </a:prstGeom>
            <a:ln w="28575" cmpd="sng">
              <a:solidFill>
                <a:srgbClr val="FF0000"/>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0" name="直線矢印コネクタ 9"/>
            <p:cNvCxnSpPr/>
            <p:nvPr/>
          </p:nvCxnSpPr>
          <p:spPr>
            <a:xfrm rot="5400000" flipH="1" flipV="1">
              <a:off x="1865253" y="2406368"/>
              <a:ext cx="1173448" cy="4"/>
            </a:xfrm>
            <a:prstGeom prst="straightConnector1">
              <a:avLst/>
            </a:prstGeom>
            <a:ln w="28575" cmpd="sng">
              <a:solidFill>
                <a:srgbClr val="FF0000"/>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1" name="直線矢印コネクタ 10"/>
            <p:cNvCxnSpPr/>
            <p:nvPr/>
          </p:nvCxnSpPr>
          <p:spPr>
            <a:xfrm rot="5400000" flipH="1" flipV="1">
              <a:off x="2410773" y="2407588"/>
              <a:ext cx="1173448" cy="4"/>
            </a:xfrm>
            <a:prstGeom prst="straightConnector1">
              <a:avLst/>
            </a:prstGeom>
            <a:ln w="28575" cmpd="sng">
              <a:solidFill>
                <a:srgbClr val="FF0000"/>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2" name="直線矢印コネクタ 11"/>
            <p:cNvCxnSpPr/>
            <p:nvPr/>
          </p:nvCxnSpPr>
          <p:spPr>
            <a:xfrm rot="5400000" flipH="1" flipV="1">
              <a:off x="2986533" y="2408808"/>
              <a:ext cx="1173448" cy="4"/>
            </a:xfrm>
            <a:prstGeom prst="straightConnector1">
              <a:avLst/>
            </a:prstGeom>
            <a:ln w="28575" cmpd="sng">
              <a:solidFill>
                <a:srgbClr val="FF0000"/>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p:nvPr/>
          </p:nvCxnSpPr>
          <p:spPr>
            <a:xfrm rot="5400000" flipH="1" flipV="1">
              <a:off x="3577413" y="2410028"/>
              <a:ext cx="1173448" cy="4"/>
            </a:xfrm>
            <a:prstGeom prst="straightConnector1">
              <a:avLst/>
            </a:prstGeom>
            <a:ln w="28575" cmpd="sng">
              <a:solidFill>
                <a:srgbClr val="FF0000"/>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4" name="直線矢印コネクタ 13"/>
            <p:cNvCxnSpPr/>
            <p:nvPr/>
          </p:nvCxnSpPr>
          <p:spPr>
            <a:xfrm rot="5400000" flipH="1" flipV="1">
              <a:off x="4198533" y="2411248"/>
              <a:ext cx="1173448" cy="4"/>
            </a:xfrm>
            <a:prstGeom prst="straightConnector1">
              <a:avLst/>
            </a:prstGeom>
            <a:ln w="28575" cmpd="sng">
              <a:solidFill>
                <a:srgbClr val="FF0000"/>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5" name="直線矢印コネクタ 14"/>
            <p:cNvCxnSpPr/>
            <p:nvPr/>
          </p:nvCxnSpPr>
          <p:spPr>
            <a:xfrm rot="5400000" flipH="1" flipV="1">
              <a:off x="4849893" y="2412468"/>
              <a:ext cx="1173448" cy="4"/>
            </a:xfrm>
            <a:prstGeom prst="straightConnector1">
              <a:avLst/>
            </a:prstGeom>
            <a:ln w="28575" cmpd="sng">
              <a:solidFill>
                <a:srgbClr val="FF0000"/>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p:nvPr/>
          </p:nvCxnSpPr>
          <p:spPr>
            <a:xfrm rot="5400000" flipH="1" flipV="1">
              <a:off x="5455893" y="2398570"/>
              <a:ext cx="1173448" cy="4"/>
            </a:xfrm>
            <a:prstGeom prst="straightConnector1">
              <a:avLst/>
            </a:prstGeom>
            <a:ln w="28575" cmpd="sng">
              <a:solidFill>
                <a:srgbClr val="FF0000"/>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p:nvPr/>
          </p:nvCxnSpPr>
          <p:spPr>
            <a:xfrm rot="5400000" flipH="1" flipV="1">
              <a:off x="6107253" y="2399790"/>
              <a:ext cx="1173448" cy="4"/>
            </a:xfrm>
            <a:prstGeom prst="straightConnector1">
              <a:avLst/>
            </a:prstGeom>
            <a:ln w="28575" cmpd="sng">
              <a:solidFill>
                <a:srgbClr val="FF0000"/>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8" name="直線矢印コネクタ 17"/>
            <p:cNvCxnSpPr/>
            <p:nvPr/>
          </p:nvCxnSpPr>
          <p:spPr>
            <a:xfrm rot="5400000" flipH="1" flipV="1">
              <a:off x="6743493" y="2385892"/>
              <a:ext cx="1173448" cy="4"/>
            </a:xfrm>
            <a:prstGeom prst="straightConnector1">
              <a:avLst/>
            </a:prstGeom>
            <a:ln w="28575" cmpd="sng">
              <a:solidFill>
                <a:srgbClr val="FF0000"/>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19" name="直線矢印コネクタ 18"/>
            <p:cNvCxnSpPr/>
            <p:nvPr/>
          </p:nvCxnSpPr>
          <p:spPr>
            <a:xfrm rot="5400000" flipH="1" flipV="1">
              <a:off x="7379733" y="2417348"/>
              <a:ext cx="1173448" cy="4"/>
            </a:xfrm>
            <a:prstGeom prst="straightConnector1">
              <a:avLst/>
            </a:prstGeom>
            <a:ln w="28575" cmpd="sng">
              <a:solidFill>
                <a:srgbClr val="FF0000"/>
              </a:solidFill>
              <a:prstDash val="dash"/>
              <a:tailEnd type="none"/>
            </a:ln>
            <a:effectLst/>
          </p:spPr>
          <p:style>
            <a:lnRef idx="2">
              <a:schemeClr val="accent1"/>
            </a:lnRef>
            <a:fillRef idx="0">
              <a:schemeClr val="accent1"/>
            </a:fillRef>
            <a:effectRef idx="1">
              <a:schemeClr val="accent1"/>
            </a:effectRef>
            <a:fontRef idx="minor">
              <a:schemeClr val="tx1"/>
            </a:fontRef>
          </p:style>
        </p:cxnSp>
      </p:grpSp>
      <p:sp>
        <p:nvSpPr>
          <p:cNvPr id="20" name="フリーフォーム 19"/>
          <p:cNvSpPr/>
          <p:nvPr/>
        </p:nvSpPr>
        <p:spPr>
          <a:xfrm>
            <a:off x="1184190" y="2977096"/>
            <a:ext cx="8554445" cy="71460"/>
          </a:xfrm>
          <a:custGeom>
            <a:avLst/>
            <a:gdLst>
              <a:gd name="connsiteX0" fmla="*/ 0 w 7318224"/>
              <a:gd name="connsiteY0" fmla="*/ 153702 h 153702"/>
              <a:gd name="connsiteX1" fmla="*/ 408248 w 7318224"/>
              <a:gd name="connsiteY1" fmla="*/ 153702 h 153702"/>
              <a:gd name="connsiteX2" fmla="*/ 922338 w 7318224"/>
              <a:gd name="connsiteY2" fmla="*/ 138584 h 153702"/>
              <a:gd name="connsiteX3" fmla="*/ 1436428 w 7318224"/>
              <a:gd name="connsiteY3" fmla="*/ 138584 h 153702"/>
              <a:gd name="connsiteX4" fmla="*/ 1965639 w 7318224"/>
              <a:gd name="connsiteY4" fmla="*/ 123466 h 153702"/>
              <a:gd name="connsiteX5" fmla="*/ 2555330 w 7318224"/>
              <a:gd name="connsiteY5" fmla="*/ 123466 h 153702"/>
              <a:gd name="connsiteX6" fmla="*/ 3145022 w 7318224"/>
              <a:gd name="connsiteY6" fmla="*/ 108347 h 153702"/>
              <a:gd name="connsiteX7" fmla="*/ 3764954 w 7318224"/>
              <a:gd name="connsiteY7" fmla="*/ 108347 h 153702"/>
              <a:gd name="connsiteX8" fmla="*/ 4415127 w 7318224"/>
              <a:gd name="connsiteY8" fmla="*/ 108347 h 153702"/>
              <a:gd name="connsiteX9" fmla="*/ 4717533 w 7318224"/>
              <a:gd name="connsiteY9" fmla="*/ 2520 h 153702"/>
              <a:gd name="connsiteX10" fmla="*/ 5065300 w 7318224"/>
              <a:gd name="connsiteY10" fmla="*/ 93229 h 153702"/>
              <a:gd name="connsiteX11" fmla="*/ 5700352 w 7318224"/>
              <a:gd name="connsiteY11" fmla="*/ 93229 h 153702"/>
              <a:gd name="connsiteX12" fmla="*/ 7318224 w 7318224"/>
              <a:gd name="connsiteY12" fmla="*/ 78111 h 15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18224" h="153702">
                <a:moveTo>
                  <a:pt x="0" y="153702"/>
                </a:moveTo>
                <a:lnTo>
                  <a:pt x="408248" y="153702"/>
                </a:lnTo>
                <a:cubicBezTo>
                  <a:pt x="561971" y="151182"/>
                  <a:pt x="750975" y="141104"/>
                  <a:pt x="922338" y="138584"/>
                </a:cubicBezTo>
                <a:cubicBezTo>
                  <a:pt x="1093701" y="136064"/>
                  <a:pt x="1262545" y="141104"/>
                  <a:pt x="1436428" y="138584"/>
                </a:cubicBezTo>
                <a:cubicBezTo>
                  <a:pt x="1610311" y="136064"/>
                  <a:pt x="1779155" y="125986"/>
                  <a:pt x="1965639" y="123466"/>
                </a:cubicBezTo>
                <a:cubicBezTo>
                  <a:pt x="2152123" y="120946"/>
                  <a:pt x="2358766" y="125986"/>
                  <a:pt x="2555330" y="123466"/>
                </a:cubicBezTo>
                <a:cubicBezTo>
                  <a:pt x="2751894" y="120946"/>
                  <a:pt x="2943418" y="110867"/>
                  <a:pt x="3145022" y="108347"/>
                </a:cubicBezTo>
                <a:cubicBezTo>
                  <a:pt x="3346626" y="105827"/>
                  <a:pt x="3764954" y="108347"/>
                  <a:pt x="3764954" y="108347"/>
                </a:cubicBezTo>
                <a:cubicBezTo>
                  <a:pt x="3976638" y="108347"/>
                  <a:pt x="4256364" y="125985"/>
                  <a:pt x="4415127" y="108347"/>
                </a:cubicBezTo>
                <a:cubicBezTo>
                  <a:pt x="4573890" y="90709"/>
                  <a:pt x="4609171" y="5040"/>
                  <a:pt x="4717533" y="2520"/>
                </a:cubicBezTo>
                <a:cubicBezTo>
                  <a:pt x="4825895" y="0"/>
                  <a:pt x="4901497" y="78111"/>
                  <a:pt x="5065300" y="93229"/>
                </a:cubicBezTo>
                <a:cubicBezTo>
                  <a:pt x="5229103" y="108347"/>
                  <a:pt x="5700352" y="93229"/>
                  <a:pt x="5700352" y="93229"/>
                </a:cubicBezTo>
                <a:lnTo>
                  <a:pt x="7318224" y="78111"/>
                </a:ln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lIns="104287" tIns="52144" rIns="104287" bIns="52144" rtlCol="0" anchor="ctr"/>
          <a:lstStyle/>
          <a:p>
            <a:pPr algn="ctr"/>
            <a:endParaRPr kumimoji="1" lang="ja-JP" altLang="en-US"/>
          </a:p>
        </p:txBody>
      </p:sp>
      <p:cxnSp>
        <p:nvCxnSpPr>
          <p:cNvPr id="21" name="直線矢印コネクタ 20"/>
          <p:cNvCxnSpPr/>
          <p:nvPr/>
        </p:nvCxnSpPr>
        <p:spPr>
          <a:xfrm>
            <a:off x="1002749" y="3854608"/>
            <a:ext cx="8992392" cy="1751"/>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タイトル 21"/>
          <p:cNvSpPr>
            <a:spLocks noGrp="1"/>
          </p:cNvSpPr>
          <p:nvPr>
            <p:ph type="title"/>
          </p:nvPr>
        </p:nvSpPr>
        <p:spPr/>
        <p:txBody>
          <a:bodyPr>
            <a:normAutofit/>
          </a:bodyPr>
          <a:lstStyle/>
          <a:p>
            <a:r>
              <a:rPr lang="ja-JP" altLang="en-US" sz="4800" dirty="0" smtClean="0"/>
              <a:t>高速スキャンが重要</a:t>
            </a:r>
            <a:endParaRPr lang="ja-JP" altLang="en-US" sz="4800" dirty="0"/>
          </a:p>
        </p:txBody>
      </p:sp>
      <p:sp>
        <p:nvSpPr>
          <p:cNvPr id="25" name="コンテンツ プレースホルダー 2"/>
          <p:cNvSpPr txBox="1">
            <a:spLocks/>
          </p:cNvSpPr>
          <p:nvPr/>
        </p:nvSpPr>
        <p:spPr>
          <a:xfrm>
            <a:off x="604027" y="4299826"/>
            <a:ext cx="7982411" cy="2932743"/>
          </a:xfrm>
          <a:prstGeom prst="rect">
            <a:avLst/>
          </a:prstGeom>
        </p:spPr>
        <p:txBody>
          <a:bodyPr lIns="104287" tIns="52144" rIns="104287" bIns="52144">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r>
              <a:rPr lang="ja-JP" altLang="en-US" sz="2800" dirty="0" smtClean="0"/>
              <a:t>スキャン変調</a:t>
            </a:r>
            <a:endParaRPr lang="en-US" altLang="ja-JP" sz="2800" dirty="0" smtClean="0"/>
          </a:p>
          <a:p>
            <a:pPr lvl="1"/>
            <a:r>
              <a:rPr lang="ja-JP" altLang="en-US" sz="2400" dirty="0" smtClean="0"/>
              <a:t>同じ信号を繰り返し見る</a:t>
            </a:r>
            <a:endParaRPr lang="en-US" altLang="ja-JP" sz="2400" dirty="0" smtClean="0"/>
          </a:p>
          <a:p>
            <a:pPr lvl="1"/>
            <a:r>
              <a:rPr lang="ja-JP" altLang="en-US" sz="2400" dirty="0" smtClean="0"/>
              <a:t>望遠鏡の視線を周期的に移動</a:t>
            </a:r>
            <a:endParaRPr lang="en-US" altLang="ja-JP" sz="2400" dirty="0" smtClean="0"/>
          </a:p>
        </p:txBody>
      </p:sp>
      <p:sp>
        <p:nvSpPr>
          <p:cNvPr id="26" name="テキスト ボックス 25"/>
          <p:cNvSpPr txBox="1"/>
          <p:nvPr/>
        </p:nvSpPr>
        <p:spPr>
          <a:xfrm>
            <a:off x="370742" y="3987320"/>
            <a:ext cx="3546973" cy="382305"/>
          </a:xfrm>
          <a:prstGeom prst="rect">
            <a:avLst/>
          </a:prstGeom>
          <a:noFill/>
        </p:spPr>
        <p:txBody>
          <a:bodyPr wrap="none" lIns="104287" tIns="52144" rIns="104287" bIns="52144" rtlCol="0">
            <a:spAutoFit/>
          </a:bodyPr>
          <a:lstStyle/>
          <a:p>
            <a:r>
              <a:rPr lang="en-US" altLang="ja-JP" sz="1800" dirty="0" smtClean="0">
                <a:solidFill>
                  <a:srgbClr val="000000"/>
                </a:solidFill>
              </a:rPr>
              <a:t>1/</a:t>
            </a:r>
            <a:r>
              <a:rPr lang="en-US" altLang="ja-JP" sz="1800" i="1" dirty="0" smtClean="0">
                <a:solidFill>
                  <a:srgbClr val="000000"/>
                </a:solidFill>
              </a:rPr>
              <a:t>f</a:t>
            </a:r>
            <a:r>
              <a:rPr lang="en-US" altLang="ja-JP" sz="1800" dirty="0" smtClean="0">
                <a:solidFill>
                  <a:srgbClr val="000000"/>
                </a:solidFill>
              </a:rPr>
              <a:t> </a:t>
            </a:r>
            <a:r>
              <a:rPr lang="ja-JP" altLang="en-US" sz="1800" dirty="0" smtClean="0">
                <a:solidFill>
                  <a:srgbClr val="000000"/>
                </a:solidFill>
              </a:rPr>
              <a:t>ノイズの影響をなくすために</a:t>
            </a:r>
            <a:r>
              <a:rPr lang="en-US" altLang="ja-JP" sz="1800" dirty="0" smtClean="0">
                <a:solidFill>
                  <a:srgbClr val="000000"/>
                </a:solidFill>
              </a:rPr>
              <a:t>……</a:t>
            </a:r>
          </a:p>
        </p:txBody>
      </p:sp>
      <p:sp>
        <p:nvSpPr>
          <p:cNvPr id="24" name="スライド番号プレースホルダー 23"/>
          <p:cNvSpPr>
            <a:spLocks noGrp="1"/>
          </p:cNvSpPr>
          <p:nvPr>
            <p:ph type="sldNum" sz="quarter" idx="12"/>
          </p:nvPr>
        </p:nvSpPr>
        <p:spPr/>
        <p:txBody>
          <a:bodyPr/>
          <a:lstStyle/>
          <a:p>
            <a:fld id="{730CCB3A-F29F-BC4C-BC49-971417E5EE3F}" type="slidenum">
              <a:rPr kumimoji="1" lang="ja-JP" altLang="en-US" smtClean="0"/>
              <a:pPr/>
              <a:t>5</a:t>
            </a:fld>
            <a:endParaRPr kumimoji="1" lang="ja-JP" altLang="en-US"/>
          </a:p>
        </p:txBody>
      </p:sp>
      <p:sp>
        <p:nvSpPr>
          <p:cNvPr id="29" name="日付プレースホルダー 28"/>
          <p:cNvSpPr>
            <a:spLocks noGrp="1"/>
          </p:cNvSpPr>
          <p:nvPr>
            <p:ph type="dt" sz="half" idx="10"/>
          </p:nvPr>
        </p:nvSpPr>
        <p:spPr/>
        <p:txBody>
          <a:bodyPr/>
          <a:lstStyle/>
          <a:p>
            <a:r>
              <a:rPr kumimoji="1" lang="en-US" altLang="ja-JP" dirty="0" smtClean="0"/>
              <a:t>2015/02/11</a:t>
            </a:r>
            <a:endParaRPr kumimoji="1" lang="ja-JP" altLang="en-US" dirty="0"/>
          </a:p>
        </p:txBody>
      </p:sp>
      <p:sp>
        <p:nvSpPr>
          <p:cNvPr id="30" name="フッター プレースホルダー 29"/>
          <p:cNvSpPr>
            <a:spLocks noGrp="1"/>
          </p:cNvSpPr>
          <p:nvPr>
            <p:ph type="ftr" sz="quarter" idx="11"/>
          </p:nvPr>
        </p:nvSpPr>
        <p:spPr/>
        <p:txBody>
          <a:bodyPr/>
          <a:lstStyle/>
          <a:p>
            <a:r>
              <a:rPr kumimoji="1" lang="ja-JP" altLang="en-US" dirty="0" smtClean="0"/>
              <a:t>第</a:t>
            </a:r>
            <a:r>
              <a:rPr kumimoji="1" lang="en-US" altLang="ja-JP" dirty="0" smtClean="0"/>
              <a:t>21</a:t>
            </a:r>
            <a:r>
              <a:rPr kumimoji="1" lang="ja-JP" altLang="en-US" dirty="0" smtClean="0"/>
              <a:t>回</a:t>
            </a:r>
            <a:r>
              <a:rPr kumimoji="1" lang="en-US" altLang="ja-JP" dirty="0" smtClean="0"/>
              <a:t>ICEPP</a:t>
            </a:r>
            <a:r>
              <a:rPr kumimoji="1" lang="ja-JP" altLang="en-US" dirty="0" smtClean="0"/>
              <a:t>シンポジウム</a:t>
            </a:r>
            <a:endParaRPr kumimoji="1" lang="ja-JP" altLang="en-US" dirty="0"/>
          </a:p>
        </p:txBody>
      </p:sp>
      <p:sp>
        <p:nvSpPr>
          <p:cNvPr id="31" name="テキスト ボックス 30"/>
          <p:cNvSpPr txBox="1"/>
          <p:nvPr/>
        </p:nvSpPr>
        <p:spPr>
          <a:xfrm>
            <a:off x="467649" y="5942628"/>
            <a:ext cx="9766015" cy="954107"/>
          </a:xfrm>
          <a:prstGeom prst="rect">
            <a:avLst/>
          </a:prstGeom>
          <a:noFill/>
          <a:ln w="25400">
            <a:solidFill>
              <a:srgbClr val="FF0000"/>
            </a:solidFill>
          </a:ln>
        </p:spPr>
        <p:txBody>
          <a:bodyPr wrap="none" rtlCol="0" anchor="ctr">
            <a:spAutoFit/>
          </a:bodyPr>
          <a:lstStyle/>
          <a:p>
            <a:pPr algn="ctr"/>
            <a:r>
              <a:rPr lang="ja-JP" altLang="en-US" sz="2800" dirty="0" smtClean="0"/>
              <a:t>より広い範囲を観測するには、より速いスキャン変調が必要</a:t>
            </a:r>
            <a:endParaRPr lang="en-US" altLang="ja-JP" sz="2800" dirty="0" smtClean="0"/>
          </a:p>
          <a:p>
            <a:pPr algn="ctr"/>
            <a:r>
              <a:rPr lang="en-US" altLang="ja-JP" sz="2800" dirty="0" smtClean="0"/>
              <a:t>→ </a:t>
            </a:r>
            <a:r>
              <a:rPr kumimoji="1" lang="en-US" altLang="ja-JP" sz="2800" b="1" dirty="0" smtClean="0"/>
              <a:t>GroundBIRD</a:t>
            </a:r>
            <a:r>
              <a:rPr kumimoji="1" lang="en-US" altLang="ja-JP" sz="2800" dirty="0" smtClean="0"/>
              <a:t>: </a:t>
            </a:r>
            <a:r>
              <a:rPr kumimoji="1" lang="ja-JP" altLang="en-US" sz="2800" dirty="0" smtClean="0"/>
              <a:t>望遠鏡を連続回転して高速回転スキャンを実現</a:t>
            </a:r>
            <a:endParaRPr kumimoji="1" lang="en-US" altLang="ja-JP" sz="2800" dirty="0" smtClean="0"/>
          </a:p>
        </p:txBody>
      </p:sp>
      <p:sp>
        <p:nvSpPr>
          <p:cNvPr id="32" name="テキスト ボックス 31"/>
          <p:cNvSpPr txBox="1"/>
          <p:nvPr/>
        </p:nvSpPr>
        <p:spPr>
          <a:xfrm>
            <a:off x="222692" y="210500"/>
            <a:ext cx="4274841" cy="369332"/>
          </a:xfrm>
          <a:prstGeom prst="rect">
            <a:avLst/>
          </a:prstGeom>
          <a:noFill/>
        </p:spPr>
        <p:txBody>
          <a:bodyPr wrap="none" rtlCol="0">
            <a:spAutoFit/>
          </a:bodyPr>
          <a:lstStyle/>
          <a:p>
            <a:r>
              <a:rPr kumimoji="1" lang="ja-JP" altLang="en-US" sz="1800" dirty="0" smtClean="0"/>
              <a:t>大角度スケール</a:t>
            </a:r>
            <a:r>
              <a:rPr kumimoji="1" lang="en-US" altLang="ja-JP" sz="1800" dirty="0" smtClean="0"/>
              <a:t> </a:t>
            </a:r>
            <a:r>
              <a:rPr kumimoji="1" lang="en-US" altLang="ja-JP" sz="1800" i="1" dirty="0" smtClean="0"/>
              <a:t>B</a:t>
            </a:r>
            <a:r>
              <a:rPr kumimoji="1" lang="en-US" altLang="ja-JP" sz="1800" dirty="0" smtClean="0"/>
              <a:t> </a:t>
            </a:r>
            <a:r>
              <a:rPr kumimoji="1" lang="ja-JP" altLang="en-US" sz="1800" dirty="0" smtClean="0"/>
              <a:t>モードを観測するには、</a:t>
            </a:r>
            <a:endParaRPr kumimoji="1" lang="ja-JP" altLang="en-US" sz="1800" dirty="0"/>
          </a:p>
        </p:txBody>
      </p:sp>
    </p:spTree>
    <p:custDataLst>
      <p:tags r:id="rId1"/>
    </p:custDataLst>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6191443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advTm="67676"/>
    </mc:Choice>
    <mc:Fallback>
      <p:transition spd="slow" advTm="676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8" fill="hold" grpId="0" nodeType="clickEffect">
                                  <p:stCondLst>
                                    <p:cond delay="0"/>
                                  </p:stCondLst>
                                  <p:childTnLst>
                                    <p:animEffect transition="out" filter="wipe(left)">
                                      <p:cBhvr>
                                        <p:cTn id="30" dur="2000"/>
                                        <p:tgtEl>
                                          <p:spTgt spid="2"/>
                                        </p:tgtEl>
                                      </p:cBhvr>
                                    </p:animEffect>
                                    <p:set>
                                      <p:cBhvr>
                                        <p:cTn id="31" dur="1" fill="hold">
                                          <p:stCondLst>
                                            <p:cond delay="1999"/>
                                          </p:stCondLst>
                                        </p:cTn>
                                        <p:tgtEl>
                                          <p:spTgt spid="2"/>
                                        </p:tgtEl>
                                        <p:attrNameLst>
                                          <p:attrName>style.visibility</p:attrName>
                                        </p:attrNameLst>
                                      </p:cBhvr>
                                      <p:to>
                                        <p:strVal val="hidden"/>
                                      </p:to>
                                    </p:set>
                                  </p:childTnLst>
                                </p:cTn>
                              </p:par>
                              <p:par>
                                <p:cTn id="32" presetID="22" presetClass="entr" presetSubtype="8"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20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p:bldP spid="5" grpId="0"/>
      <p:bldP spid="6" grpId="0"/>
      <p:bldP spid="20" grpId="0" animBg="1"/>
      <p:bldP spid="25" grpId="0"/>
      <p:bldP spid="26" grpId="0"/>
      <p:bldP spid="31" grpId="0" animBg="1"/>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クロック分配の安定性確認</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50</a:t>
            </a:fld>
            <a:endParaRPr lang="ja-JP" altLang="en-US"/>
          </a:p>
        </p:txBody>
      </p:sp>
      <p:pic>
        <p:nvPicPr>
          <p:cNvPr id="6" name="図 5" descr="test.gif"/>
          <p:cNvPicPr>
            <a:picLocks noChangeAspect="1"/>
          </p:cNvPicPr>
          <p:nvPr/>
        </p:nvPicPr>
        <p:blipFill>
          <a:blip r:embed="rId2"/>
          <a:stretch>
            <a:fillRect/>
          </a:stretch>
        </p:blipFill>
        <p:spPr>
          <a:xfrm>
            <a:off x="4819745" y="3648376"/>
            <a:ext cx="5700608" cy="3361266"/>
          </a:xfrm>
          <a:prstGeom prst="rect">
            <a:avLst/>
          </a:prstGeom>
        </p:spPr>
      </p:pic>
      <p:sp>
        <p:nvSpPr>
          <p:cNvPr id="10" name="テキスト ボックス 9"/>
          <p:cNvSpPr txBox="1"/>
          <p:nvPr/>
        </p:nvSpPr>
        <p:spPr>
          <a:xfrm>
            <a:off x="77504" y="5905251"/>
            <a:ext cx="4617173" cy="812752"/>
          </a:xfrm>
          <a:prstGeom prst="rect">
            <a:avLst/>
          </a:prstGeom>
          <a:noFill/>
          <a:ln w="25400">
            <a:noFill/>
          </a:ln>
        </p:spPr>
        <p:txBody>
          <a:bodyPr wrap="none" lIns="104682" tIns="52341" rIns="104682" bIns="52341" rtlCol="0" anchor="ctr">
            <a:spAutoFit/>
          </a:bodyPr>
          <a:lstStyle/>
          <a:p>
            <a:pPr algn="ctr"/>
            <a:r>
              <a:rPr lang="ja-JP" altLang="en-US" sz="2300" dirty="0" smtClean="0"/>
              <a:t>差動クロック信号がきれいに</a:t>
            </a:r>
            <a:endParaRPr lang="en-US" altLang="ja-JP" sz="2300" dirty="0" smtClean="0"/>
          </a:p>
          <a:p>
            <a:pPr algn="ctr"/>
            <a:r>
              <a:rPr lang="ja-JP" altLang="en-US" sz="2300" dirty="0" smtClean="0"/>
              <a:t>分配されていることを間接的に確認</a:t>
            </a:r>
            <a:endParaRPr lang="en-US" altLang="ja-JP" sz="2300" dirty="0" smtClean="0"/>
          </a:p>
        </p:txBody>
      </p:sp>
      <p:sp>
        <p:nvSpPr>
          <p:cNvPr id="12" name="テキスト ボックス 11"/>
          <p:cNvSpPr txBox="1"/>
          <p:nvPr/>
        </p:nvSpPr>
        <p:spPr>
          <a:xfrm>
            <a:off x="6798728" y="6354395"/>
            <a:ext cx="3148355" cy="428032"/>
          </a:xfrm>
          <a:prstGeom prst="rect">
            <a:avLst/>
          </a:prstGeom>
          <a:solidFill>
            <a:schemeClr val="bg1"/>
          </a:solidFill>
          <a:ln w="25400">
            <a:solidFill>
              <a:srgbClr val="FF0000"/>
            </a:solidFill>
          </a:ln>
        </p:spPr>
        <p:txBody>
          <a:bodyPr wrap="none" lIns="104682" tIns="52341" rIns="104682" bIns="52341" rtlCol="0" anchor="ctr">
            <a:spAutoFit/>
          </a:bodyPr>
          <a:lstStyle/>
          <a:p>
            <a:r>
              <a:rPr lang="ja-JP" altLang="en-US" dirty="0" smtClean="0"/>
              <a:t>デジタル基板上のクロック</a:t>
            </a:r>
            <a:endParaRPr kumimoji="1" lang="ja-JP" altLang="en-US" dirty="0"/>
          </a:p>
        </p:txBody>
      </p:sp>
      <p:sp>
        <p:nvSpPr>
          <p:cNvPr id="13" name="テキスト ボックス 12"/>
          <p:cNvSpPr txBox="1"/>
          <p:nvPr/>
        </p:nvSpPr>
        <p:spPr>
          <a:xfrm>
            <a:off x="4832764" y="4196244"/>
            <a:ext cx="4432644" cy="428032"/>
          </a:xfrm>
          <a:prstGeom prst="rect">
            <a:avLst/>
          </a:prstGeom>
          <a:solidFill>
            <a:schemeClr val="bg1"/>
          </a:solidFill>
          <a:ln w="25400">
            <a:solidFill>
              <a:srgbClr val="FF0000"/>
            </a:solidFill>
          </a:ln>
        </p:spPr>
        <p:txBody>
          <a:bodyPr wrap="none" lIns="104682" tIns="52341" rIns="104682" bIns="52341" rtlCol="0" anchor="ctr">
            <a:spAutoFit/>
          </a:bodyPr>
          <a:lstStyle/>
          <a:p>
            <a:r>
              <a:rPr lang="ja-JP" altLang="en-US" dirty="0" smtClean="0"/>
              <a:t>アナログ基板からのクロック（左</a:t>
            </a:r>
            <a:r>
              <a:rPr lang="en-US" altLang="ja-JP" dirty="0" smtClean="0"/>
              <a:t> 2 </a:t>
            </a:r>
            <a:r>
              <a:rPr lang="ja-JP" altLang="en-US" dirty="0" smtClean="0"/>
              <a:t>つ）</a:t>
            </a:r>
            <a:endParaRPr kumimoji="1" lang="ja-JP" altLang="en-US" dirty="0"/>
          </a:p>
        </p:txBody>
      </p:sp>
      <p:cxnSp>
        <p:nvCxnSpPr>
          <p:cNvPr id="15" name="直線矢印コネクタ 14"/>
          <p:cNvCxnSpPr>
            <a:stCxn id="13" idx="2"/>
          </p:cNvCxnSpPr>
          <p:nvPr/>
        </p:nvCxnSpPr>
        <p:spPr>
          <a:xfrm rot="5400000">
            <a:off x="6827545" y="4692403"/>
            <a:ext cx="289668" cy="153415"/>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a:stCxn id="12" idx="0"/>
          </p:cNvCxnSpPr>
          <p:nvPr/>
        </p:nvCxnSpPr>
        <p:spPr>
          <a:xfrm rot="16200000" flipV="1">
            <a:off x="7267717" y="5249207"/>
            <a:ext cx="1022764" cy="1187612"/>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テキスト ボックス 19"/>
          <p:cNvSpPr txBox="1"/>
          <p:nvPr/>
        </p:nvSpPr>
        <p:spPr>
          <a:xfrm>
            <a:off x="8669266" y="3649109"/>
            <a:ext cx="1948626" cy="689642"/>
          </a:xfrm>
          <a:prstGeom prst="rect">
            <a:avLst/>
          </a:prstGeom>
          <a:noFill/>
        </p:spPr>
        <p:txBody>
          <a:bodyPr wrap="none" lIns="104682" tIns="52341" rIns="104682" bIns="52341" rtlCol="0">
            <a:spAutoFit/>
          </a:bodyPr>
          <a:lstStyle/>
          <a:p>
            <a:pPr algn="ctr"/>
            <a:r>
              <a:rPr lang="ja-JP" altLang="en-US" sz="1900" dirty="0" smtClean="0"/>
              <a:t>カウント開始から</a:t>
            </a:r>
            <a:endParaRPr lang="en-US" altLang="ja-JP" sz="1900" dirty="0" smtClean="0"/>
          </a:p>
          <a:p>
            <a:pPr algn="ctr"/>
            <a:r>
              <a:rPr lang="en-US" altLang="ja-JP" sz="1900" dirty="0" smtClean="0"/>
              <a:t>1 </a:t>
            </a:r>
            <a:r>
              <a:rPr lang="ja-JP" altLang="en-US" sz="1900" dirty="0" smtClean="0"/>
              <a:t>日後</a:t>
            </a:r>
            <a:endParaRPr lang="ja-JP" altLang="en-US" sz="1900" dirty="0"/>
          </a:p>
        </p:txBody>
      </p:sp>
      <p:sp>
        <p:nvSpPr>
          <p:cNvPr id="21" name="テキスト ボックス 20"/>
          <p:cNvSpPr txBox="1"/>
          <p:nvPr/>
        </p:nvSpPr>
        <p:spPr>
          <a:xfrm>
            <a:off x="247933" y="3894811"/>
            <a:ext cx="4437586" cy="1828415"/>
          </a:xfrm>
          <a:prstGeom prst="rect">
            <a:avLst/>
          </a:prstGeom>
          <a:noFill/>
          <a:ln w="25400">
            <a:solidFill>
              <a:srgbClr val="FF0000"/>
            </a:solidFill>
          </a:ln>
        </p:spPr>
        <p:txBody>
          <a:bodyPr wrap="none" lIns="104682" tIns="52341" rIns="104682" bIns="52341" rtlCol="0">
            <a:spAutoFit/>
          </a:bodyPr>
          <a:lstStyle/>
          <a:p>
            <a:r>
              <a:rPr lang="ja-JP" altLang="en-US" sz="2800" dirty="0" smtClean="0"/>
              <a:t>アナログ基板からのクロック</a:t>
            </a:r>
            <a:endParaRPr lang="en-US" altLang="ja-JP" sz="2800" dirty="0" smtClean="0"/>
          </a:p>
          <a:p>
            <a:r>
              <a:rPr lang="ja-JP" altLang="en-US" sz="2800" dirty="0" smtClean="0"/>
              <a:t>とデジタル基板上のクロック</a:t>
            </a:r>
            <a:endParaRPr lang="en-US" altLang="ja-JP" sz="2800" dirty="0" smtClean="0"/>
          </a:p>
          <a:p>
            <a:r>
              <a:rPr lang="ja-JP" altLang="en-US" sz="2800" dirty="0" smtClean="0"/>
              <a:t>のズレ</a:t>
            </a:r>
            <a:r>
              <a:rPr lang="en-US" altLang="ja-JP" sz="2800" dirty="0" smtClean="0"/>
              <a:t>:</a:t>
            </a:r>
          </a:p>
          <a:p>
            <a:r>
              <a:rPr lang="en-US" altLang="ja-JP" sz="2800" dirty="0" smtClean="0"/>
              <a:t>    ~ 10</a:t>
            </a:r>
            <a:r>
              <a:rPr lang="en-US" altLang="ja-JP" sz="2800" baseline="30000" dirty="0" smtClean="0"/>
              <a:t>-5</a:t>
            </a:r>
            <a:r>
              <a:rPr lang="en-US" altLang="ja-JP" sz="2800" dirty="0" smtClean="0"/>
              <a:t> &lt; </a:t>
            </a:r>
            <a:r>
              <a:rPr lang="ja-JP" altLang="en-US" sz="2800" dirty="0" smtClean="0"/>
              <a:t>水晶の仕様（</a:t>
            </a:r>
            <a:r>
              <a:rPr lang="en-US" altLang="ja-JP" sz="2800" dirty="0" smtClean="0"/>
              <a:t>10</a:t>
            </a:r>
            <a:r>
              <a:rPr lang="en-US" altLang="ja-JP" sz="2800" baseline="30000" dirty="0" smtClean="0"/>
              <a:t>-4</a:t>
            </a:r>
            <a:r>
              <a:rPr lang="ja-JP" altLang="en-US" sz="2800" dirty="0" smtClean="0"/>
              <a:t>）</a:t>
            </a:r>
            <a:endParaRPr lang="en-US" altLang="ja-JP" sz="2800" dirty="0" smtClean="0"/>
          </a:p>
        </p:txBody>
      </p:sp>
      <p:sp>
        <p:nvSpPr>
          <p:cNvPr id="23" name="テキスト ボックス 22"/>
          <p:cNvSpPr txBox="1"/>
          <p:nvPr/>
        </p:nvSpPr>
        <p:spPr>
          <a:xfrm>
            <a:off x="343898" y="1490134"/>
            <a:ext cx="10082329" cy="2028470"/>
          </a:xfrm>
          <a:prstGeom prst="rect">
            <a:avLst/>
          </a:prstGeom>
          <a:noFill/>
        </p:spPr>
        <p:txBody>
          <a:bodyPr wrap="none" lIns="104682" tIns="52341" rIns="104682" bIns="52341" rtlCol="0">
            <a:spAutoFit/>
          </a:bodyPr>
          <a:lstStyle/>
          <a:p>
            <a:r>
              <a:rPr lang="ja-JP" altLang="en-US" sz="2800" dirty="0" smtClean="0"/>
              <a:t>アナログ基板からのクロックとデジタル基板上のクロックを比較</a:t>
            </a:r>
            <a:r>
              <a:rPr lang="en-US" altLang="ja-JP" sz="2800" dirty="0" smtClean="0"/>
              <a:t>:</a:t>
            </a:r>
          </a:p>
          <a:p>
            <a:r>
              <a:rPr lang="en-US" altLang="ja-JP" sz="2300" dirty="0" smtClean="0"/>
              <a:t>    1. 28-bits counter </a:t>
            </a:r>
            <a:r>
              <a:rPr lang="ja-JP" altLang="en-US" sz="2300" dirty="0" smtClean="0"/>
              <a:t>を</a:t>
            </a:r>
            <a:r>
              <a:rPr lang="en-US" altLang="ja-JP" sz="2300" dirty="0" smtClean="0"/>
              <a:t> FPGA </a:t>
            </a:r>
            <a:r>
              <a:rPr lang="ja-JP" altLang="en-US" sz="2300" dirty="0" smtClean="0"/>
              <a:t>に実装、</a:t>
            </a:r>
            <a:r>
              <a:rPr lang="en-US" altLang="ja-JP" sz="2300" dirty="0" smtClean="0"/>
              <a:t>MSB </a:t>
            </a:r>
            <a:r>
              <a:rPr lang="ja-JP" altLang="en-US" sz="2300" dirty="0" smtClean="0"/>
              <a:t>を</a:t>
            </a:r>
            <a:r>
              <a:rPr lang="en-US" altLang="ja-JP" sz="2300" dirty="0" smtClean="0"/>
              <a:t> LED </a:t>
            </a:r>
            <a:r>
              <a:rPr lang="ja-JP" altLang="en-US" sz="2300" dirty="0" smtClean="0"/>
              <a:t>に出力（</a:t>
            </a:r>
            <a:r>
              <a:rPr lang="en-US" altLang="ja-JP" sz="2300" dirty="0" smtClean="0"/>
              <a:t>1/2</a:t>
            </a:r>
            <a:r>
              <a:rPr lang="en-US" altLang="ja-JP" sz="2300" baseline="30000" dirty="0" smtClean="0"/>
              <a:t>28</a:t>
            </a:r>
            <a:r>
              <a:rPr lang="en-US" altLang="ja-JP" sz="2300" dirty="0" smtClean="0"/>
              <a:t> </a:t>
            </a:r>
            <a:r>
              <a:rPr lang="ja-JP" altLang="en-US" sz="2300" dirty="0" smtClean="0"/>
              <a:t>に</a:t>
            </a:r>
            <a:r>
              <a:rPr lang="en-US" altLang="ja-JP" sz="2300" dirty="0" smtClean="0"/>
              <a:t> down-sample</a:t>
            </a:r>
            <a:r>
              <a:rPr lang="ja-JP" altLang="en-US" sz="2300" dirty="0" smtClean="0"/>
              <a:t>）</a:t>
            </a:r>
            <a:endParaRPr lang="en-US" altLang="ja-JP" sz="2300" dirty="0" smtClean="0"/>
          </a:p>
          <a:p>
            <a:r>
              <a:rPr lang="en-US" altLang="ja-JP" sz="2300" dirty="0" smtClean="0"/>
              <a:t>    2. 3 </a:t>
            </a:r>
            <a:r>
              <a:rPr lang="ja-JP" altLang="en-US" sz="2300" dirty="0" smtClean="0"/>
              <a:t>つのクロックを同時にカウント・アップ</a:t>
            </a:r>
            <a:endParaRPr lang="en-US" altLang="ja-JP" sz="2300" dirty="0" smtClean="0"/>
          </a:p>
          <a:p>
            <a:r>
              <a:rPr lang="en-US" altLang="ja-JP" sz="2300" dirty="0" smtClean="0"/>
              <a:t>    3. 1 </a:t>
            </a:r>
            <a:r>
              <a:rPr lang="ja-JP" altLang="en-US" sz="2300" dirty="0" smtClean="0"/>
              <a:t>日放置して、ズレを確認</a:t>
            </a:r>
            <a:endParaRPr lang="en-US" altLang="ja-JP" sz="2300" dirty="0" smtClean="0"/>
          </a:p>
          <a:p>
            <a:r>
              <a:rPr lang="ja-JP" altLang="en-US" sz="2800" dirty="0" smtClean="0"/>
              <a:t>もし、クロック抜け等があれば、そのクロックは大きくズレる</a:t>
            </a:r>
            <a:endParaRPr lang="en-US" altLang="ja-JP" sz="2800" dirty="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タイトル 8"/>
          <p:cNvSpPr>
            <a:spLocks noGrp="1"/>
          </p:cNvSpPr>
          <p:nvPr>
            <p:ph type="title"/>
          </p:nvPr>
        </p:nvSpPr>
        <p:spPr/>
        <p:txBody>
          <a:bodyPr/>
          <a:lstStyle/>
          <a:p>
            <a:r>
              <a:rPr lang="en-US" altLang="ja-JP" dirty="0" smtClean="0"/>
              <a:t>NIKEL</a:t>
            </a:r>
            <a:endParaRPr lang="ja-JP" altLang="en-US" dirty="0"/>
          </a:p>
        </p:txBody>
      </p:sp>
      <p:sp>
        <p:nvSpPr>
          <p:cNvPr id="4" name="日付プレースホルダ 3"/>
          <p:cNvSpPr>
            <a:spLocks noGrp="1"/>
          </p:cNvSpPr>
          <p:nvPr>
            <p:ph type="dt" sz="half" idx="10"/>
          </p:nvPr>
        </p:nvSpPr>
        <p:spPr/>
        <p:txBody>
          <a:bodyPr/>
          <a:lstStyle/>
          <a:p>
            <a:r>
              <a:rPr lang="en-US" altLang="ja-JP" smtClean="0"/>
              <a:t>2015-02-11</a:t>
            </a:r>
            <a:endParaRPr lang="ja-JP" altLang="en-US"/>
          </a:p>
        </p:txBody>
      </p:sp>
      <p:sp>
        <p:nvSpPr>
          <p:cNvPr id="5" name="フッター プレースホルダ 4"/>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6" name="スライド番号プレースホルダ 5"/>
          <p:cNvSpPr>
            <a:spLocks noGrp="1"/>
          </p:cNvSpPr>
          <p:nvPr>
            <p:ph type="sldNum" sz="quarter" idx="12"/>
          </p:nvPr>
        </p:nvSpPr>
        <p:spPr/>
        <p:txBody>
          <a:bodyPr/>
          <a:lstStyle/>
          <a:p>
            <a:fld id="{7892D14E-91D0-A44D-A4A0-D5DBF8F24DD2}" type="slidenum">
              <a:rPr lang="ja-JP" altLang="en-US" smtClean="0"/>
              <a:pPr/>
              <a:t>51</a:t>
            </a:fld>
            <a:endParaRPr lang="ja-JP" altLang="en-US"/>
          </a:p>
        </p:txBody>
      </p:sp>
      <p:pic>
        <p:nvPicPr>
          <p:cNvPr id="10" name="図 9" descr="ss 2015-01-26 12.16.27.png"/>
          <p:cNvPicPr>
            <a:picLocks noChangeAspect="1"/>
          </p:cNvPicPr>
          <p:nvPr/>
        </p:nvPicPr>
        <p:blipFill>
          <a:blip r:embed="rId2"/>
          <a:stretch>
            <a:fillRect/>
          </a:stretch>
        </p:blipFill>
        <p:spPr>
          <a:xfrm>
            <a:off x="152273" y="4230643"/>
            <a:ext cx="5334476" cy="2779000"/>
          </a:xfrm>
          <a:prstGeom prst="rect">
            <a:avLst/>
          </a:prstGeom>
        </p:spPr>
      </p:pic>
      <p:pic>
        <p:nvPicPr>
          <p:cNvPr id="7" name="図 6" descr="ss 2015-01-26 17.11.24.png"/>
          <p:cNvPicPr>
            <a:picLocks noChangeAspect="1"/>
          </p:cNvPicPr>
          <p:nvPr/>
        </p:nvPicPr>
        <p:blipFill>
          <a:blip r:embed="rId3"/>
          <a:stretch>
            <a:fillRect/>
          </a:stretch>
        </p:blipFill>
        <p:spPr>
          <a:xfrm>
            <a:off x="5491253" y="3545808"/>
            <a:ext cx="5031717" cy="3573000"/>
          </a:xfrm>
          <a:prstGeom prst="rect">
            <a:avLst/>
          </a:prstGeom>
        </p:spPr>
      </p:pic>
      <p:graphicFrame>
        <p:nvGraphicFramePr>
          <p:cNvPr id="11" name="表 10"/>
          <p:cNvGraphicFramePr>
            <a:graphicFrameLocks noGrp="1"/>
          </p:cNvGraphicFramePr>
          <p:nvPr/>
        </p:nvGraphicFramePr>
        <p:xfrm>
          <a:off x="507902" y="1315221"/>
          <a:ext cx="6926663" cy="2561590"/>
        </p:xfrm>
        <a:graphic>
          <a:graphicData uri="http://schemas.openxmlformats.org/drawingml/2006/table">
            <a:tbl>
              <a:tblPr firstRow="1" bandRow="1">
                <a:tableStyleId>{2D5ABB26-0587-4C30-8999-92F81FD0307C}</a:tableStyleId>
              </a:tblPr>
              <a:tblGrid>
                <a:gridCol w="2527557"/>
                <a:gridCol w="4399106"/>
              </a:tblGrid>
              <a:tr h="512318">
                <a:tc>
                  <a:txBody>
                    <a:bodyPr/>
                    <a:lstStyle/>
                    <a:p>
                      <a:r>
                        <a:rPr kumimoji="1" lang="ja-JP" altLang="en-US" sz="2700" dirty="0" smtClean="0"/>
                        <a:t>実験</a:t>
                      </a:r>
                      <a:r>
                        <a:rPr kumimoji="1" lang="en-US" altLang="ja-JP" sz="2700" dirty="0" smtClean="0"/>
                        <a:t>:</a:t>
                      </a:r>
                      <a:endParaRPr kumimoji="1" lang="ja-JP" altLang="en-US" sz="2700" dirty="0"/>
                    </a:p>
                  </a:txBody>
                  <a:tcPr marL="106887" marR="106887" marT="50419" marB="50419"/>
                </a:tc>
                <a:tc>
                  <a:txBody>
                    <a:bodyPr/>
                    <a:lstStyle/>
                    <a:p>
                      <a:r>
                        <a:rPr kumimoji="1" lang="en-US" altLang="ja-JP" sz="2700" dirty="0" smtClean="0"/>
                        <a:t>NIKA</a:t>
                      </a:r>
                      <a:endParaRPr kumimoji="1" lang="ja-JP" altLang="en-US" sz="2700" dirty="0"/>
                    </a:p>
                  </a:txBody>
                  <a:tcPr marL="106887" marR="106887" marT="50419" marB="50419"/>
                </a:tc>
              </a:tr>
              <a:tr h="323402">
                <a:tc>
                  <a:txBody>
                    <a:bodyPr/>
                    <a:lstStyle/>
                    <a:p>
                      <a:pPr>
                        <a:spcAft>
                          <a:spcPts val="1200"/>
                        </a:spcAft>
                      </a:pPr>
                      <a:r>
                        <a:rPr kumimoji="1" lang="ja-JP" altLang="en-US" sz="2700" dirty="0" smtClean="0"/>
                        <a:t>読み出し方式</a:t>
                      </a:r>
                      <a:r>
                        <a:rPr kumimoji="1" lang="en-US" altLang="ja-JP" sz="2700" dirty="0" smtClean="0"/>
                        <a:t>:</a:t>
                      </a:r>
                      <a:endParaRPr kumimoji="1" lang="ja-JP" altLang="en-US" sz="2700" dirty="0"/>
                    </a:p>
                  </a:txBody>
                  <a:tcPr marL="106887" marR="106887" marT="50419" marB="50419"/>
                </a:tc>
                <a:tc>
                  <a:txBody>
                    <a:bodyPr/>
                    <a:lstStyle/>
                    <a:p>
                      <a:r>
                        <a:rPr kumimoji="1" lang="en-US" altLang="ja-JP" sz="2700" dirty="0" smtClean="0"/>
                        <a:t>DDC</a:t>
                      </a:r>
                      <a:endParaRPr kumimoji="1" lang="ja-JP" altLang="en-US" sz="2700" dirty="0"/>
                    </a:p>
                  </a:txBody>
                  <a:tcPr marL="106887" marR="106887" marT="50419" marB="50419"/>
                </a:tc>
              </a:tr>
              <a:tr h="512318">
                <a:tc>
                  <a:txBody>
                    <a:bodyPr/>
                    <a:lstStyle/>
                    <a:p>
                      <a:r>
                        <a:rPr kumimoji="1" lang="ja-JP" altLang="en-US" sz="2700" dirty="0" smtClean="0"/>
                        <a:t>帯域</a:t>
                      </a:r>
                      <a:r>
                        <a:rPr kumimoji="1" lang="en-US" altLang="ja-JP" sz="2700" dirty="0" smtClean="0"/>
                        <a:t>:</a:t>
                      </a:r>
                      <a:endParaRPr kumimoji="1" lang="ja-JP" altLang="en-US" sz="2700" dirty="0"/>
                    </a:p>
                  </a:txBody>
                  <a:tcPr marL="106887" marR="106887" marT="50419" marB="50419"/>
                </a:tc>
                <a:tc>
                  <a:txBody>
                    <a:bodyPr/>
                    <a:lstStyle/>
                    <a:p>
                      <a:r>
                        <a:rPr kumimoji="1" lang="en-US" altLang="ja-JP" sz="2700" dirty="0" smtClean="0"/>
                        <a:t>500 MHz</a:t>
                      </a:r>
                      <a:endParaRPr kumimoji="1" lang="ja-JP" altLang="en-US" sz="2700" dirty="0"/>
                    </a:p>
                  </a:txBody>
                  <a:tcPr marL="106887" marR="106887" marT="50419" marB="50419"/>
                </a:tc>
              </a:tr>
              <a:tr h="245689">
                <a:tc>
                  <a:txBody>
                    <a:bodyPr/>
                    <a:lstStyle/>
                    <a:p>
                      <a:r>
                        <a:rPr kumimoji="1" lang="ja-JP" altLang="en-US" sz="2700" dirty="0" smtClean="0"/>
                        <a:t>読み出しレート</a:t>
                      </a:r>
                      <a:r>
                        <a:rPr kumimoji="1" lang="en-US" altLang="ja-JP" sz="2700" dirty="0" smtClean="0"/>
                        <a:t>:</a:t>
                      </a:r>
                      <a:endParaRPr kumimoji="1" lang="ja-JP" altLang="en-US" sz="2700" dirty="0"/>
                    </a:p>
                  </a:txBody>
                  <a:tcPr marL="106887" marR="106887" marT="50419" marB="50419"/>
                </a:tc>
                <a:tc>
                  <a:txBody>
                    <a:bodyPr/>
                    <a:lstStyle/>
                    <a:p>
                      <a:r>
                        <a:rPr kumimoji="1" lang="en-US" altLang="ja-JP" sz="2700" dirty="0" smtClean="0"/>
                        <a:t>953 Hz</a:t>
                      </a:r>
                      <a:endParaRPr kumimoji="1" lang="ja-JP" altLang="en-US" sz="2700" dirty="0"/>
                    </a:p>
                  </a:txBody>
                  <a:tcPr marL="106887" marR="106887" marT="50419" marB="50419"/>
                </a:tc>
              </a:tr>
              <a:tr h="223543">
                <a:tc>
                  <a:txBody>
                    <a:bodyPr/>
                    <a:lstStyle/>
                    <a:p>
                      <a:r>
                        <a:rPr kumimoji="1" lang="ja-JP" altLang="en-US" sz="2700" dirty="0" smtClean="0"/>
                        <a:t>消費電力</a:t>
                      </a:r>
                      <a:r>
                        <a:rPr kumimoji="1" lang="en-US" altLang="ja-JP" sz="2700" dirty="0" smtClean="0"/>
                        <a:t>:</a:t>
                      </a:r>
                      <a:endParaRPr kumimoji="1" lang="ja-JP" altLang="en-US" sz="2700" dirty="0"/>
                    </a:p>
                  </a:txBody>
                  <a:tcPr marL="106887" marR="106887" marT="50419" marB="50419"/>
                </a:tc>
                <a:tc>
                  <a:txBody>
                    <a:bodyPr/>
                    <a:lstStyle/>
                    <a:p>
                      <a:r>
                        <a:rPr kumimoji="1" lang="en-US" altLang="ja-JP" sz="2700" dirty="0" smtClean="0"/>
                        <a:t>100 W</a:t>
                      </a:r>
                      <a:endParaRPr kumimoji="1" lang="ja-JP" altLang="en-US" sz="2700" dirty="0"/>
                    </a:p>
                  </a:txBody>
                  <a:tcPr marL="106887" marR="106887" marT="50419" marB="50419"/>
                </a:tc>
              </a:tr>
            </a:tbl>
          </a:graphicData>
        </a:graphic>
      </p:graphicFrame>
      <p:sp>
        <p:nvSpPr>
          <p:cNvPr id="12" name="円/楕円 11"/>
          <p:cNvSpPr/>
          <p:nvPr/>
        </p:nvSpPr>
        <p:spPr>
          <a:xfrm>
            <a:off x="7813814" y="4083224"/>
            <a:ext cx="501872" cy="443286"/>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13" name="円/楕円 12"/>
          <p:cNvSpPr/>
          <p:nvPr/>
        </p:nvSpPr>
        <p:spPr>
          <a:xfrm>
            <a:off x="8870520" y="4091068"/>
            <a:ext cx="501872" cy="443286"/>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14" name="円/楕円 13"/>
          <p:cNvSpPr/>
          <p:nvPr/>
        </p:nvSpPr>
        <p:spPr>
          <a:xfrm>
            <a:off x="8507721" y="6071596"/>
            <a:ext cx="501872" cy="443286"/>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15" name="円/楕円 14"/>
          <p:cNvSpPr/>
          <p:nvPr/>
        </p:nvSpPr>
        <p:spPr>
          <a:xfrm>
            <a:off x="9528669" y="6047027"/>
            <a:ext cx="501872" cy="443286"/>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16" name="円/楕円 15"/>
          <p:cNvSpPr/>
          <p:nvPr/>
        </p:nvSpPr>
        <p:spPr>
          <a:xfrm>
            <a:off x="9165871" y="4753199"/>
            <a:ext cx="501872" cy="443286"/>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17" name="円/楕円 16"/>
          <p:cNvSpPr>
            <a:spLocks noChangeAspect="1"/>
          </p:cNvSpPr>
          <p:nvPr/>
        </p:nvSpPr>
        <p:spPr>
          <a:xfrm>
            <a:off x="8135211" y="4067012"/>
            <a:ext cx="811268" cy="760886"/>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18" name="円/楕円 17"/>
          <p:cNvSpPr>
            <a:spLocks noChangeAspect="1"/>
          </p:cNvSpPr>
          <p:nvPr/>
        </p:nvSpPr>
        <p:spPr>
          <a:xfrm>
            <a:off x="8157079" y="4898463"/>
            <a:ext cx="811268" cy="760886"/>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19" name="円/楕円 18"/>
          <p:cNvSpPr>
            <a:spLocks noChangeAspect="1"/>
          </p:cNvSpPr>
          <p:nvPr/>
        </p:nvSpPr>
        <p:spPr>
          <a:xfrm>
            <a:off x="7905464" y="5779053"/>
            <a:ext cx="811268" cy="760886"/>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20" name="円/楕円 19"/>
          <p:cNvSpPr>
            <a:spLocks noChangeAspect="1"/>
          </p:cNvSpPr>
          <p:nvPr/>
        </p:nvSpPr>
        <p:spPr>
          <a:xfrm>
            <a:off x="8947301" y="5791339"/>
            <a:ext cx="811268" cy="760886"/>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21" name="円/楕円 20"/>
          <p:cNvSpPr>
            <a:spLocks noChangeAspect="1"/>
          </p:cNvSpPr>
          <p:nvPr/>
        </p:nvSpPr>
        <p:spPr>
          <a:xfrm>
            <a:off x="8891032" y="5038031"/>
            <a:ext cx="811268" cy="760886"/>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22" name="円/楕円 21"/>
          <p:cNvSpPr>
            <a:spLocks noChangeAspect="1"/>
          </p:cNvSpPr>
          <p:nvPr/>
        </p:nvSpPr>
        <p:spPr>
          <a:xfrm>
            <a:off x="9199406" y="4063594"/>
            <a:ext cx="811268" cy="760886"/>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23" name="テキスト ボックス 22"/>
          <p:cNvSpPr txBox="1"/>
          <p:nvPr/>
        </p:nvSpPr>
        <p:spPr>
          <a:xfrm>
            <a:off x="8897379" y="2668996"/>
            <a:ext cx="1450749" cy="966640"/>
          </a:xfrm>
          <a:prstGeom prst="rect">
            <a:avLst/>
          </a:prstGeom>
          <a:noFill/>
        </p:spPr>
        <p:txBody>
          <a:bodyPr wrap="none" lIns="104682" tIns="52341" rIns="104682" bIns="52341" rtlCol="0">
            <a:spAutoFit/>
          </a:bodyPr>
          <a:lstStyle/>
          <a:p>
            <a:r>
              <a:rPr lang="en-US" altLang="ja-JP" sz="2800" b="1" dirty="0" smtClean="0">
                <a:solidFill>
                  <a:srgbClr val="FF0000"/>
                </a:solidFill>
              </a:rPr>
              <a:t>◯</a:t>
            </a:r>
            <a:r>
              <a:rPr lang="en-US" altLang="ja-JP" sz="2800" dirty="0" smtClean="0"/>
              <a:t> FPGA</a:t>
            </a:r>
          </a:p>
          <a:p>
            <a:r>
              <a:rPr lang="en-US" altLang="ja-JP" sz="2800" b="1" dirty="0" smtClean="0">
                <a:solidFill>
                  <a:srgbClr val="0000FF"/>
                </a:solidFill>
              </a:rPr>
              <a:t>◯</a:t>
            </a:r>
            <a:r>
              <a:rPr lang="en-US" altLang="ja-JP" sz="2800" dirty="0" smtClean="0"/>
              <a:t> DAC</a:t>
            </a:r>
            <a:endParaRPr lang="ja-JP" altLang="en-US" sz="28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図 7" descr="ss 2015-01-26 17.27.35.png"/>
          <p:cNvPicPr>
            <a:picLocks noChangeAspect="1"/>
          </p:cNvPicPr>
          <p:nvPr/>
        </p:nvPicPr>
        <p:blipFill>
          <a:blip r:embed="rId2"/>
          <a:stretch>
            <a:fillRect/>
          </a:stretch>
        </p:blipFill>
        <p:spPr>
          <a:xfrm>
            <a:off x="306598" y="4592974"/>
            <a:ext cx="7697382" cy="2352777"/>
          </a:xfrm>
          <a:prstGeom prst="rect">
            <a:avLst/>
          </a:prstGeom>
        </p:spPr>
      </p:pic>
      <p:pic>
        <p:nvPicPr>
          <p:cNvPr id="7" name="図 6" descr="ss 2015-01-26 17.26.10.png"/>
          <p:cNvPicPr>
            <a:picLocks noChangeAspect="1"/>
          </p:cNvPicPr>
          <p:nvPr/>
        </p:nvPicPr>
        <p:blipFill>
          <a:blip r:embed="rId3"/>
          <a:stretch>
            <a:fillRect/>
          </a:stretch>
        </p:blipFill>
        <p:spPr>
          <a:xfrm rot="16200000">
            <a:off x="5563662" y="2318806"/>
            <a:ext cx="5728608" cy="3871470"/>
          </a:xfrm>
          <a:prstGeom prst="rect">
            <a:avLst/>
          </a:prstGeom>
        </p:spPr>
      </p:pic>
      <p:sp>
        <p:nvSpPr>
          <p:cNvPr id="2" name="タイトル 1"/>
          <p:cNvSpPr>
            <a:spLocks noGrp="1"/>
          </p:cNvSpPr>
          <p:nvPr>
            <p:ph type="title"/>
          </p:nvPr>
        </p:nvSpPr>
        <p:spPr/>
        <p:txBody>
          <a:bodyPr/>
          <a:lstStyle/>
          <a:p>
            <a:r>
              <a:rPr lang="en-US" altLang="ja-JP" dirty="0" smtClean="0"/>
              <a:t>MUSIC Readout</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52</a:t>
            </a:fld>
            <a:endParaRPr lang="ja-JP" altLang="en-US"/>
          </a:p>
        </p:txBody>
      </p:sp>
      <p:graphicFrame>
        <p:nvGraphicFramePr>
          <p:cNvPr id="6" name="表 5"/>
          <p:cNvGraphicFramePr>
            <a:graphicFrameLocks noGrp="1"/>
          </p:cNvGraphicFramePr>
          <p:nvPr/>
        </p:nvGraphicFramePr>
        <p:xfrm>
          <a:off x="507904" y="1315224"/>
          <a:ext cx="7152289" cy="2561590"/>
        </p:xfrm>
        <a:graphic>
          <a:graphicData uri="http://schemas.openxmlformats.org/drawingml/2006/table">
            <a:tbl>
              <a:tblPr firstRow="1" bandRow="1">
                <a:tableStyleId>{2D5ABB26-0587-4C30-8999-92F81FD0307C}</a:tableStyleId>
              </a:tblPr>
              <a:tblGrid>
                <a:gridCol w="2764158"/>
                <a:gridCol w="4388131"/>
              </a:tblGrid>
              <a:tr h="512318">
                <a:tc>
                  <a:txBody>
                    <a:bodyPr/>
                    <a:lstStyle/>
                    <a:p>
                      <a:r>
                        <a:rPr kumimoji="1" lang="ja-JP" altLang="en-US" sz="2700" dirty="0" smtClean="0"/>
                        <a:t>実験</a:t>
                      </a:r>
                      <a:r>
                        <a:rPr kumimoji="1" lang="en-US" altLang="ja-JP" sz="2700" dirty="0" smtClean="0"/>
                        <a:t>:</a:t>
                      </a:r>
                      <a:endParaRPr kumimoji="1" lang="ja-JP" altLang="en-US" sz="2700" dirty="0"/>
                    </a:p>
                  </a:txBody>
                  <a:tcPr marL="106887" marR="106887" marT="50419" marB="50419"/>
                </a:tc>
                <a:tc>
                  <a:txBody>
                    <a:bodyPr/>
                    <a:lstStyle/>
                    <a:p>
                      <a:r>
                        <a:rPr kumimoji="1" lang="en-US" altLang="ja-JP" sz="2700" dirty="0" smtClean="0"/>
                        <a:t>MUSIC</a:t>
                      </a:r>
                      <a:endParaRPr kumimoji="1" lang="ja-JP" altLang="en-US" sz="2700" dirty="0"/>
                    </a:p>
                  </a:txBody>
                  <a:tcPr marL="106887" marR="106887" marT="50419" marB="50419"/>
                </a:tc>
              </a:tr>
              <a:tr h="301125">
                <a:tc>
                  <a:txBody>
                    <a:bodyPr/>
                    <a:lstStyle/>
                    <a:p>
                      <a:pPr>
                        <a:spcAft>
                          <a:spcPts val="1200"/>
                        </a:spcAft>
                      </a:pPr>
                      <a:r>
                        <a:rPr kumimoji="1" lang="ja-JP" altLang="en-US" sz="2700" dirty="0" smtClean="0"/>
                        <a:t>読み出し方式</a:t>
                      </a:r>
                      <a:r>
                        <a:rPr kumimoji="1" lang="en-US" altLang="ja-JP" sz="2700" dirty="0" smtClean="0"/>
                        <a:t>:</a:t>
                      </a:r>
                      <a:endParaRPr kumimoji="1" lang="ja-JP" altLang="en-US" sz="2700" dirty="0"/>
                    </a:p>
                  </a:txBody>
                  <a:tcPr marL="106887" marR="106887" marT="50419" marB="50419"/>
                </a:tc>
                <a:tc>
                  <a:txBody>
                    <a:bodyPr/>
                    <a:lstStyle/>
                    <a:p>
                      <a:r>
                        <a:rPr kumimoji="1" lang="en-US" altLang="ja-JP" sz="2700" dirty="0" smtClean="0"/>
                        <a:t>FFT</a:t>
                      </a:r>
                      <a:endParaRPr kumimoji="1" lang="ja-JP" altLang="en-US" sz="2700" dirty="0"/>
                    </a:p>
                  </a:txBody>
                  <a:tcPr marL="106887" marR="106887" marT="50419" marB="50419"/>
                </a:tc>
              </a:tr>
              <a:tr h="512318">
                <a:tc>
                  <a:txBody>
                    <a:bodyPr/>
                    <a:lstStyle/>
                    <a:p>
                      <a:r>
                        <a:rPr kumimoji="1" lang="ja-JP" altLang="en-US" sz="2700" dirty="0" smtClean="0"/>
                        <a:t>帯域</a:t>
                      </a:r>
                      <a:r>
                        <a:rPr kumimoji="1" lang="en-US" altLang="ja-JP" sz="2700" dirty="0" smtClean="0"/>
                        <a:t>:</a:t>
                      </a:r>
                      <a:endParaRPr kumimoji="1" lang="ja-JP" altLang="en-US" sz="2700" dirty="0"/>
                    </a:p>
                  </a:txBody>
                  <a:tcPr marL="106887" marR="106887" marT="50419" marB="50419"/>
                </a:tc>
                <a:tc>
                  <a:txBody>
                    <a:bodyPr/>
                    <a:lstStyle/>
                    <a:p>
                      <a:r>
                        <a:rPr kumimoji="1" lang="en-US" altLang="ja-JP" sz="2700" dirty="0" smtClean="0"/>
                        <a:t>550 MHz</a:t>
                      </a:r>
                      <a:endParaRPr kumimoji="1" lang="ja-JP" altLang="en-US" sz="2700" dirty="0"/>
                    </a:p>
                  </a:txBody>
                  <a:tcPr marL="106887" marR="106887" marT="50419" marB="50419"/>
                </a:tc>
              </a:tr>
              <a:tr h="368235">
                <a:tc>
                  <a:txBody>
                    <a:bodyPr/>
                    <a:lstStyle/>
                    <a:p>
                      <a:r>
                        <a:rPr kumimoji="1" lang="ja-JP" altLang="en-US" sz="2700" dirty="0" smtClean="0"/>
                        <a:t>読み出しレート</a:t>
                      </a:r>
                      <a:r>
                        <a:rPr kumimoji="1" lang="en-US" altLang="ja-JP" sz="2700" dirty="0" smtClean="0"/>
                        <a:t>:</a:t>
                      </a:r>
                      <a:endParaRPr kumimoji="1" lang="ja-JP" altLang="en-US" sz="2700" dirty="0"/>
                    </a:p>
                  </a:txBody>
                  <a:tcPr marL="106887" marR="106887" marT="50419" marB="50419"/>
                </a:tc>
                <a:tc>
                  <a:txBody>
                    <a:bodyPr/>
                    <a:lstStyle/>
                    <a:p>
                      <a:r>
                        <a:rPr kumimoji="1" lang="en-US" altLang="ja-JP" sz="2700" dirty="0" smtClean="0"/>
                        <a:t>100 Hz</a:t>
                      </a:r>
                      <a:endParaRPr kumimoji="1" lang="ja-JP" altLang="en-US" sz="2700" dirty="0"/>
                    </a:p>
                  </a:txBody>
                  <a:tcPr marL="106887" marR="106887" marT="50419" marB="50419"/>
                </a:tc>
              </a:tr>
              <a:tr h="323808">
                <a:tc>
                  <a:txBody>
                    <a:bodyPr/>
                    <a:lstStyle/>
                    <a:p>
                      <a:r>
                        <a:rPr kumimoji="1" lang="ja-JP" altLang="en-US" sz="2700" dirty="0" smtClean="0"/>
                        <a:t>消費電力</a:t>
                      </a:r>
                      <a:r>
                        <a:rPr kumimoji="1" lang="en-US" altLang="ja-JP" sz="2700" dirty="0" smtClean="0"/>
                        <a:t>:</a:t>
                      </a:r>
                      <a:endParaRPr kumimoji="1" lang="ja-JP" altLang="en-US" sz="2700" dirty="0"/>
                    </a:p>
                  </a:txBody>
                  <a:tcPr marL="106887" marR="106887" marT="50419" marB="50419"/>
                </a:tc>
                <a:tc>
                  <a:txBody>
                    <a:bodyPr/>
                    <a:lstStyle/>
                    <a:p>
                      <a:r>
                        <a:rPr kumimoji="1" lang="en-US" altLang="ja-JP" sz="2700" dirty="0" smtClean="0"/>
                        <a:t>38</a:t>
                      </a:r>
                      <a:r>
                        <a:rPr kumimoji="1" lang="en-US" altLang="ja-JP" sz="2700" baseline="0" dirty="0" smtClean="0"/>
                        <a:t> W</a:t>
                      </a:r>
                      <a:endParaRPr kumimoji="1" lang="ja-JP" altLang="en-US" sz="2700" dirty="0"/>
                    </a:p>
                  </a:txBody>
                  <a:tcPr marL="106887" marR="106887" marT="50419" marB="50419"/>
                </a:tc>
              </a:tr>
            </a:tbl>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図 5" descr="ss 2015-01-26 17.33.45.png"/>
          <p:cNvPicPr>
            <a:picLocks noChangeAspect="1"/>
          </p:cNvPicPr>
          <p:nvPr/>
        </p:nvPicPr>
        <p:blipFill>
          <a:blip r:embed="rId2"/>
          <a:stretch>
            <a:fillRect/>
          </a:stretch>
        </p:blipFill>
        <p:spPr>
          <a:xfrm>
            <a:off x="1894191" y="1338842"/>
            <a:ext cx="6974358" cy="5748998"/>
          </a:xfrm>
          <a:prstGeom prst="rect">
            <a:avLst/>
          </a:prstGeom>
        </p:spPr>
      </p:pic>
      <p:sp>
        <p:nvSpPr>
          <p:cNvPr id="2" name="タイトル 1"/>
          <p:cNvSpPr>
            <a:spLocks noGrp="1"/>
          </p:cNvSpPr>
          <p:nvPr>
            <p:ph type="title"/>
          </p:nvPr>
        </p:nvSpPr>
        <p:spPr/>
        <p:txBody>
          <a:bodyPr/>
          <a:lstStyle/>
          <a:p>
            <a:r>
              <a:rPr lang="ja-JP" altLang="en-US" dirty="0" smtClean="0"/>
              <a:t>本研究との比較</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53</a:t>
            </a:fld>
            <a:endParaRPr lang="ja-JP" alt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図 5" descr="ss 2015-01-26 17.40.57.png"/>
          <p:cNvPicPr>
            <a:picLocks noChangeAspect="1"/>
          </p:cNvPicPr>
          <p:nvPr/>
        </p:nvPicPr>
        <p:blipFill>
          <a:blip r:embed="rId2"/>
          <a:stretch>
            <a:fillRect/>
          </a:stretch>
        </p:blipFill>
        <p:spPr>
          <a:xfrm>
            <a:off x="822167" y="1243275"/>
            <a:ext cx="9170536" cy="5955000"/>
          </a:xfrm>
          <a:prstGeom prst="rect">
            <a:avLst/>
          </a:prstGeom>
        </p:spPr>
      </p:pic>
      <p:sp>
        <p:nvSpPr>
          <p:cNvPr id="2" name="タイトル 1"/>
          <p:cNvSpPr>
            <a:spLocks noGrp="1"/>
          </p:cNvSpPr>
          <p:nvPr>
            <p:ph type="title"/>
          </p:nvPr>
        </p:nvSpPr>
        <p:spPr/>
        <p:txBody>
          <a:bodyPr/>
          <a:lstStyle/>
          <a:p>
            <a:r>
              <a:rPr lang="en-US" altLang="ja-JP" dirty="0" smtClean="0"/>
              <a:t>RHEA </a:t>
            </a:r>
            <a:r>
              <a:rPr lang="ja-JP" altLang="en-US" dirty="0" smtClean="0"/>
              <a:t>のブロック図</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54</a:t>
            </a:fld>
            <a:endParaRPr lang="ja-JP" alt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MKID Readout</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55</a:t>
            </a:fld>
            <a:endParaRPr lang="ja-JP" altLang="en-US"/>
          </a:p>
        </p:txBody>
      </p:sp>
      <p:pic>
        <p:nvPicPr>
          <p:cNvPr id="6" name="図 5" descr="ss 2015-01-26 17.43.07.png"/>
          <p:cNvPicPr>
            <a:picLocks noChangeAspect="1"/>
          </p:cNvPicPr>
          <p:nvPr/>
        </p:nvPicPr>
        <p:blipFill>
          <a:blip r:embed="rId2"/>
          <a:stretch>
            <a:fillRect/>
          </a:stretch>
        </p:blipFill>
        <p:spPr>
          <a:xfrm>
            <a:off x="279151" y="1452234"/>
            <a:ext cx="10145477" cy="555800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Demodulation</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56</a:t>
            </a:fld>
            <a:endParaRPr lang="ja-JP" altLang="en-US"/>
          </a:p>
        </p:txBody>
      </p:sp>
      <p:pic>
        <p:nvPicPr>
          <p:cNvPr id="6" name="図 5" descr="ss 2015-01-26 17.44.37.png"/>
          <p:cNvPicPr>
            <a:picLocks noChangeAspect="1"/>
          </p:cNvPicPr>
          <p:nvPr/>
        </p:nvPicPr>
        <p:blipFill>
          <a:blip r:embed="rId2"/>
          <a:stretch>
            <a:fillRect/>
          </a:stretch>
        </p:blipFill>
        <p:spPr>
          <a:xfrm>
            <a:off x="97453" y="1617372"/>
            <a:ext cx="10409651" cy="5158574"/>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図 5" descr="ss 2015-01-26 17.47.13.png"/>
          <p:cNvPicPr>
            <a:picLocks noChangeAspect="1"/>
          </p:cNvPicPr>
          <p:nvPr/>
        </p:nvPicPr>
        <p:blipFill>
          <a:blip r:embed="rId2"/>
          <a:stretch>
            <a:fillRect/>
          </a:stretch>
        </p:blipFill>
        <p:spPr>
          <a:xfrm>
            <a:off x="537295" y="1349911"/>
            <a:ext cx="9389322" cy="5758374"/>
          </a:xfrm>
          <a:prstGeom prst="rect">
            <a:avLst/>
          </a:prstGeom>
        </p:spPr>
      </p:pic>
      <p:sp>
        <p:nvSpPr>
          <p:cNvPr id="2" name="タイトル 1"/>
          <p:cNvSpPr>
            <a:spLocks noGrp="1"/>
          </p:cNvSpPr>
          <p:nvPr>
            <p:ph type="title"/>
          </p:nvPr>
        </p:nvSpPr>
        <p:spPr/>
        <p:txBody>
          <a:bodyPr/>
          <a:lstStyle/>
          <a:p>
            <a:r>
              <a:rPr lang="en-US" altLang="ja-JP" dirty="0" smtClean="0"/>
              <a:t>CMB </a:t>
            </a:r>
            <a:r>
              <a:rPr lang="ja-JP" altLang="en-US" dirty="0" smtClean="0"/>
              <a:t>と前景放射のスペクトル</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57</a:t>
            </a:fld>
            <a:endParaRPr lang="ja-JP" alt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図 5" descr="ss 2015-01-26 17.49.17.png"/>
          <p:cNvPicPr>
            <a:picLocks noChangeAspect="1"/>
          </p:cNvPicPr>
          <p:nvPr/>
        </p:nvPicPr>
        <p:blipFill>
          <a:blip r:embed="rId2"/>
          <a:stretch>
            <a:fillRect/>
          </a:stretch>
        </p:blipFill>
        <p:spPr>
          <a:xfrm>
            <a:off x="469489" y="1147064"/>
            <a:ext cx="9999885" cy="6340484"/>
          </a:xfrm>
          <a:prstGeom prst="rect">
            <a:avLst/>
          </a:prstGeom>
        </p:spPr>
      </p:pic>
      <p:sp>
        <p:nvSpPr>
          <p:cNvPr id="2" name="タイトル 1"/>
          <p:cNvSpPr>
            <a:spLocks noGrp="1"/>
          </p:cNvSpPr>
          <p:nvPr>
            <p:ph type="title"/>
          </p:nvPr>
        </p:nvSpPr>
        <p:spPr/>
        <p:txBody>
          <a:bodyPr/>
          <a:lstStyle/>
          <a:p>
            <a:r>
              <a:rPr lang="ja-JP" altLang="en-US" dirty="0" smtClean="0"/>
              <a:t>回転冷却光学系</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58</a:t>
            </a:fld>
            <a:endParaRPr lang="ja-JP" alt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図 5" descr="ss 2015-01-26 17.51.12.png"/>
          <p:cNvPicPr>
            <a:picLocks noChangeAspect="1"/>
          </p:cNvPicPr>
          <p:nvPr/>
        </p:nvPicPr>
        <p:blipFill>
          <a:blip r:embed="rId2"/>
          <a:stretch>
            <a:fillRect/>
          </a:stretch>
        </p:blipFill>
        <p:spPr>
          <a:xfrm>
            <a:off x="654856" y="1222737"/>
            <a:ext cx="9044948" cy="5949701"/>
          </a:xfrm>
          <a:prstGeom prst="rect">
            <a:avLst/>
          </a:prstGeom>
        </p:spPr>
      </p:pic>
      <p:sp>
        <p:nvSpPr>
          <p:cNvPr id="2" name="タイトル 1"/>
          <p:cNvSpPr>
            <a:spLocks noGrp="1"/>
          </p:cNvSpPr>
          <p:nvPr>
            <p:ph type="title"/>
          </p:nvPr>
        </p:nvSpPr>
        <p:spPr>
          <a:solidFill>
            <a:schemeClr val="bg1"/>
          </a:solidFill>
        </p:spPr>
        <p:txBody>
          <a:bodyPr/>
          <a:lstStyle/>
          <a:p>
            <a:r>
              <a:rPr lang="en-US" altLang="ja-JP" dirty="0" smtClean="0"/>
              <a:t>MKID for GB</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59</a:t>
            </a:fld>
            <a:endParaRPr lang="ja-JP"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 name="図 31" descr="cl_gb.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4866911" y="4654926"/>
            <a:ext cx="5238390" cy="2779000"/>
          </a:xfrm>
          <a:prstGeom prst="rect">
            <a:avLst/>
          </a:prstGeom>
        </p:spPr>
      </p:pic>
      <p:pic>
        <p:nvPicPr>
          <p:cNvPr id="21" name="図 20" descr="スクリーンショット 2014-04-22 14.33.20.png"/>
          <p:cNvPicPr>
            <a:picLocks noChangeAspect="1"/>
          </p:cNvPicPr>
          <p:nvPr/>
        </p:nvPicPr>
        <p:blipFill rotWithShape="1">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683"/>
          <a:stretch/>
        </p:blipFill>
        <p:spPr>
          <a:xfrm>
            <a:off x="141334" y="3152877"/>
            <a:ext cx="3291953" cy="3953821"/>
          </a:xfrm>
          <a:prstGeom prst="rect">
            <a:avLst/>
          </a:prstGeom>
        </p:spPr>
      </p:pic>
      <p:sp>
        <p:nvSpPr>
          <p:cNvPr id="2" name="タイトル 1"/>
          <p:cNvSpPr>
            <a:spLocks noGrp="1"/>
          </p:cNvSpPr>
          <p:nvPr>
            <p:ph type="title"/>
          </p:nvPr>
        </p:nvSpPr>
        <p:spPr/>
        <p:txBody>
          <a:bodyPr/>
          <a:lstStyle/>
          <a:p>
            <a:r>
              <a:rPr lang="en-US" altLang="ja-JP" dirty="0" smtClean="0"/>
              <a:t>GroundBIRD </a:t>
            </a:r>
            <a:r>
              <a:rPr lang="ja-JP" altLang="en-US" dirty="0" smtClean="0"/>
              <a:t>実験</a:t>
            </a:r>
            <a:endParaRPr lang="ja-JP" altLang="en-US" dirty="0"/>
          </a:p>
        </p:txBody>
      </p:sp>
      <p:sp>
        <p:nvSpPr>
          <p:cNvPr id="4" name="日付プレースホルダ 3"/>
          <p:cNvSpPr>
            <a:spLocks noGrp="1"/>
          </p:cNvSpPr>
          <p:nvPr>
            <p:ph type="dt" sz="half" idx="10"/>
          </p:nvPr>
        </p:nvSpPr>
        <p:spPr/>
        <p:txBody>
          <a:bodyPr/>
          <a:lstStyle/>
          <a:p>
            <a:r>
              <a:rPr lang="en-US" altLang="ja-JP" smtClean="0"/>
              <a:t>2015-02-11</a:t>
            </a:r>
            <a:endParaRPr lang="ja-JP" altLang="en-US"/>
          </a:p>
        </p:txBody>
      </p:sp>
      <p:sp>
        <p:nvSpPr>
          <p:cNvPr id="5" name="フッター プレースホルダ 4"/>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pic>
        <p:nvPicPr>
          <p:cNvPr id="8" name="図 7"/>
          <p:cNvPicPr>
            <a:picLocks noChangeAspect="1"/>
          </p:cNvPicPr>
          <p:nvPr/>
        </p:nvPicPr>
        <p:blipFill>
          <a:blip r:embed="rId6"/>
          <a:stretch>
            <a:fillRect/>
          </a:stretch>
        </p:blipFill>
        <p:spPr>
          <a:xfrm>
            <a:off x="5202952" y="2046219"/>
            <a:ext cx="5299769" cy="2571072"/>
          </a:xfrm>
          <a:prstGeom prst="rect">
            <a:avLst/>
          </a:prstGeom>
        </p:spPr>
      </p:pic>
      <p:pic>
        <p:nvPicPr>
          <p:cNvPr id="9" name="図 8" descr="PastedGraphic-1.tiff"/>
          <p:cNvPicPr>
            <a:picLocks noChangeAspect="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506384" y="2319290"/>
            <a:ext cx="2111903" cy="1992396"/>
          </a:xfrm>
          <a:prstGeom prst="rect">
            <a:avLst/>
          </a:prstGeom>
        </p:spPr>
      </p:pic>
      <p:cxnSp>
        <p:nvCxnSpPr>
          <p:cNvPr id="10" name="直線コネクタ 9"/>
          <p:cNvCxnSpPr/>
          <p:nvPr/>
        </p:nvCxnSpPr>
        <p:spPr>
          <a:xfrm flipH="1">
            <a:off x="3765981" y="2293043"/>
            <a:ext cx="1356807" cy="795528"/>
          </a:xfrm>
          <a:prstGeom prst="line">
            <a:avLst/>
          </a:prstGeom>
          <a:ln w="38100" cmpd="sng">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flipH="1" flipV="1">
            <a:off x="3765981" y="3088580"/>
            <a:ext cx="1356807" cy="494264"/>
          </a:xfrm>
          <a:prstGeom prst="line">
            <a:avLst/>
          </a:prstGeom>
          <a:ln w="38100" cmpd="sng">
            <a:solidFill>
              <a:srgbClr val="FF00FF"/>
            </a:solidFill>
          </a:ln>
          <a:effectLst/>
        </p:spPr>
        <p:style>
          <a:lnRef idx="2">
            <a:schemeClr val="accent1"/>
          </a:lnRef>
          <a:fillRef idx="0">
            <a:schemeClr val="accent1"/>
          </a:fillRef>
          <a:effectRef idx="1">
            <a:schemeClr val="accent1"/>
          </a:effectRef>
          <a:fontRef idx="minor">
            <a:schemeClr val="tx1"/>
          </a:fontRef>
        </p:style>
      </p:cxnSp>
      <p:sp>
        <p:nvSpPr>
          <p:cNvPr id="12" name="円弧 11"/>
          <p:cNvSpPr/>
          <p:nvPr/>
        </p:nvSpPr>
        <p:spPr>
          <a:xfrm>
            <a:off x="3000357" y="2332259"/>
            <a:ext cx="1021212" cy="102356"/>
          </a:xfrm>
          <a:prstGeom prst="arc">
            <a:avLst>
              <a:gd name="adj1" fmla="val 17935493"/>
              <a:gd name="adj2" fmla="val 15688827"/>
            </a:avLst>
          </a:prstGeom>
          <a:ln w="38100" cmpd="sng">
            <a:solidFill>
              <a:srgbClr val="FF6600"/>
            </a:solidFill>
            <a:headEnd type="arrow"/>
            <a:tailEnd type="none"/>
          </a:ln>
          <a:effectLst/>
        </p:spPr>
        <p:style>
          <a:lnRef idx="2">
            <a:schemeClr val="accent1"/>
          </a:lnRef>
          <a:fillRef idx="0">
            <a:schemeClr val="accent1"/>
          </a:fillRef>
          <a:effectRef idx="1">
            <a:schemeClr val="accent1"/>
          </a:effectRef>
          <a:fontRef idx="minor">
            <a:schemeClr val="tx1"/>
          </a:fontRef>
        </p:style>
        <p:txBody>
          <a:bodyPr lIns="104682" tIns="52341" rIns="104682" bIns="52341" rtlCol="0" anchor="ctr"/>
          <a:lstStyle/>
          <a:p>
            <a:pPr algn="ctr"/>
            <a:endParaRPr lang="ja-JP" altLang="en-US">
              <a:solidFill>
                <a:prstClr val="black"/>
              </a:solidFill>
              <a:latin typeface="Calibri"/>
              <a:ea typeface="ＭＳ Ｐゴシック"/>
            </a:endParaRPr>
          </a:p>
        </p:txBody>
      </p:sp>
      <p:cxnSp>
        <p:nvCxnSpPr>
          <p:cNvPr id="13" name="直線コネクタ 12"/>
          <p:cNvCxnSpPr/>
          <p:nvPr/>
        </p:nvCxnSpPr>
        <p:spPr>
          <a:xfrm flipH="1">
            <a:off x="3124951" y="3040178"/>
            <a:ext cx="1997839" cy="777244"/>
          </a:xfrm>
          <a:prstGeom prst="line">
            <a:avLst/>
          </a:prstGeom>
          <a:ln w="38100" cmpd="sng">
            <a:solidFill>
              <a:srgbClr val="00FF00"/>
            </a:solidFill>
          </a:ln>
          <a:effectLst/>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flipH="1" flipV="1">
            <a:off x="3124951" y="3817412"/>
            <a:ext cx="1997839" cy="571722"/>
          </a:xfrm>
          <a:prstGeom prst="line">
            <a:avLst/>
          </a:prstGeom>
          <a:ln w="38100" cmpd="sng">
            <a:solidFill>
              <a:srgbClr val="00FF00"/>
            </a:solidFill>
          </a:ln>
          <a:effectLst/>
        </p:spPr>
        <p:style>
          <a:lnRef idx="2">
            <a:schemeClr val="accent1"/>
          </a:lnRef>
          <a:fillRef idx="0">
            <a:schemeClr val="accent1"/>
          </a:fillRef>
          <a:effectRef idx="1">
            <a:schemeClr val="accent1"/>
          </a:effectRef>
          <a:fontRef idx="minor">
            <a:schemeClr val="tx1"/>
          </a:fontRef>
        </p:style>
      </p:cxnSp>
      <p:sp>
        <p:nvSpPr>
          <p:cNvPr id="17" name="円/楕円 16"/>
          <p:cNvSpPr/>
          <p:nvPr/>
        </p:nvSpPr>
        <p:spPr>
          <a:xfrm>
            <a:off x="7703354" y="2176091"/>
            <a:ext cx="276017" cy="264005"/>
          </a:xfrm>
          <a:prstGeom prst="ellipse">
            <a:avLst/>
          </a:prstGeom>
          <a:solidFill>
            <a:srgbClr val="FF00FF"/>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lang="ja-JP" altLang="en-US">
              <a:solidFill>
                <a:prstClr val="white"/>
              </a:solidFill>
              <a:latin typeface="Calibri"/>
              <a:ea typeface="ＭＳ Ｐゴシック"/>
            </a:endParaRPr>
          </a:p>
        </p:txBody>
      </p:sp>
      <p:sp>
        <p:nvSpPr>
          <p:cNvPr id="18" name="円/楕円 17"/>
          <p:cNvSpPr/>
          <p:nvPr/>
        </p:nvSpPr>
        <p:spPr>
          <a:xfrm>
            <a:off x="7718197" y="2988398"/>
            <a:ext cx="276017" cy="264005"/>
          </a:xfrm>
          <a:prstGeom prst="ellipse">
            <a:avLst/>
          </a:prstGeom>
          <a:solidFill>
            <a:srgbClr val="00FF00"/>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lang="ja-JP" altLang="en-US">
              <a:solidFill>
                <a:prstClr val="white"/>
              </a:solidFill>
              <a:latin typeface="Calibri"/>
              <a:ea typeface="ＭＳ Ｐゴシック"/>
            </a:endParaRPr>
          </a:p>
        </p:txBody>
      </p:sp>
      <p:sp>
        <p:nvSpPr>
          <p:cNvPr id="19" name="テキスト ボックス 18"/>
          <p:cNvSpPr txBox="1"/>
          <p:nvPr/>
        </p:nvSpPr>
        <p:spPr>
          <a:xfrm>
            <a:off x="7527238" y="3684562"/>
            <a:ext cx="2269666" cy="397254"/>
          </a:xfrm>
          <a:prstGeom prst="rect">
            <a:avLst/>
          </a:prstGeom>
          <a:solidFill>
            <a:schemeClr val="bg1"/>
          </a:solidFill>
        </p:spPr>
        <p:txBody>
          <a:bodyPr wrap="none" lIns="104682" tIns="52341" rIns="104682" bIns="52341" rtlCol="0">
            <a:spAutoFit/>
          </a:bodyPr>
          <a:lstStyle/>
          <a:p>
            <a:pPr algn="ctr"/>
            <a:r>
              <a:rPr lang="ja-JP" altLang="en-US" sz="1900" dirty="0" smtClean="0"/>
              <a:t>観測地アタカマ砂漠</a:t>
            </a:r>
            <a:endParaRPr lang="ja-JP" altLang="en-US" sz="1900" dirty="0"/>
          </a:p>
        </p:txBody>
      </p:sp>
      <p:sp>
        <p:nvSpPr>
          <p:cNvPr id="20" name="テキスト ボックス 19"/>
          <p:cNvSpPr txBox="1"/>
          <p:nvPr/>
        </p:nvSpPr>
        <p:spPr>
          <a:xfrm>
            <a:off x="5835414" y="2538374"/>
            <a:ext cx="2274458" cy="397254"/>
          </a:xfrm>
          <a:prstGeom prst="rect">
            <a:avLst/>
          </a:prstGeom>
          <a:solidFill>
            <a:schemeClr val="bg1"/>
          </a:solidFill>
        </p:spPr>
        <p:txBody>
          <a:bodyPr wrap="none" lIns="104682" tIns="52341" rIns="104682" bIns="52341" rtlCol="0">
            <a:spAutoFit/>
          </a:bodyPr>
          <a:lstStyle/>
          <a:p>
            <a:pPr algn="ctr"/>
            <a:r>
              <a:rPr lang="ja-JP" altLang="en-US" sz="1900" dirty="0" smtClean="0"/>
              <a:t>観測地カナリア諸島</a:t>
            </a:r>
            <a:endParaRPr lang="ja-JP" altLang="en-US" sz="1900" dirty="0"/>
          </a:p>
        </p:txBody>
      </p:sp>
      <p:sp>
        <p:nvSpPr>
          <p:cNvPr id="15" name="ドーナツ 14"/>
          <p:cNvSpPr/>
          <p:nvPr/>
        </p:nvSpPr>
        <p:spPr>
          <a:xfrm>
            <a:off x="7155034" y="2206866"/>
            <a:ext cx="1363787" cy="1401214"/>
          </a:xfrm>
          <a:prstGeom prst="donut">
            <a:avLst/>
          </a:prstGeom>
          <a:solidFill>
            <a:srgbClr val="FF00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solidFill>
                <a:schemeClr val="tx1"/>
              </a:solidFill>
            </a:endParaRPr>
          </a:p>
        </p:txBody>
      </p:sp>
      <p:sp>
        <p:nvSpPr>
          <p:cNvPr id="16" name="ドーナツ 15"/>
          <p:cNvSpPr/>
          <p:nvPr/>
        </p:nvSpPr>
        <p:spPr>
          <a:xfrm>
            <a:off x="7172696" y="3018447"/>
            <a:ext cx="1363787" cy="1401214"/>
          </a:xfrm>
          <a:prstGeom prst="donut">
            <a:avLst/>
          </a:prstGeom>
          <a:solidFill>
            <a:srgbClr val="00FF00">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solidFill>
                <a:schemeClr val="tx1"/>
              </a:solidFill>
            </a:endParaRPr>
          </a:p>
        </p:txBody>
      </p:sp>
      <p:sp>
        <p:nvSpPr>
          <p:cNvPr id="33" name="スライド番号プレースホルダ 32"/>
          <p:cNvSpPr>
            <a:spLocks noGrp="1"/>
          </p:cNvSpPr>
          <p:nvPr>
            <p:ph type="sldNum" sz="quarter" idx="12"/>
          </p:nvPr>
        </p:nvSpPr>
        <p:spPr/>
        <p:txBody>
          <a:bodyPr/>
          <a:lstStyle/>
          <a:p>
            <a:fld id="{7892D14E-91D0-A44D-A4A0-D5DBF8F24DD2}" type="slidenum">
              <a:rPr lang="ja-JP" altLang="en-US" smtClean="0"/>
              <a:pPr/>
              <a:t>6</a:t>
            </a:fld>
            <a:endParaRPr lang="ja-JP" altLang="en-US"/>
          </a:p>
        </p:txBody>
      </p:sp>
      <p:sp>
        <p:nvSpPr>
          <p:cNvPr id="34" name="テキスト ボックス 33"/>
          <p:cNvSpPr txBox="1"/>
          <p:nvPr/>
        </p:nvSpPr>
        <p:spPr>
          <a:xfrm>
            <a:off x="741891" y="1410911"/>
            <a:ext cx="7087489" cy="813590"/>
          </a:xfrm>
          <a:prstGeom prst="rect">
            <a:avLst/>
          </a:prstGeom>
          <a:noFill/>
        </p:spPr>
        <p:txBody>
          <a:bodyPr wrap="none" lIns="104682" tIns="52341" rIns="104682" bIns="52341" rtlCol="0">
            <a:spAutoFit/>
          </a:bodyPr>
          <a:lstStyle/>
          <a:p>
            <a:r>
              <a:rPr lang="ja-JP" altLang="en-US" sz="2300" dirty="0" smtClean="0"/>
              <a:t>高速回転スキャンと地球の自転により、広い領域を観測</a:t>
            </a:r>
            <a:endParaRPr lang="en-US" altLang="ja-JP" sz="2300" dirty="0" smtClean="0"/>
          </a:p>
          <a:p>
            <a:r>
              <a:rPr lang="ja-JP" altLang="en-US" sz="2300" dirty="0" smtClean="0"/>
              <a:t>原始重力波起源</a:t>
            </a:r>
            <a:r>
              <a:rPr lang="en-US" altLang="ja-JP" sz="2300" dirty="0" smtClean="0"/>
              <a:t> </a:t>
            </a:r>
            <a:r>
              <a:rPr lang="en-US" altLang="ja-JP" sz="2300" i="1" dirty="0" smtClean="0"/>
              <a:t>B</a:t>
            </a:r>
            <a:r>
              <a:rPr lang="en-US" altLang="ja-JP" sz="2300" dirty="0" smtClean="0"/>
              <a:t> </a:t>
            </a:r>
            <a:r>
              <a:rPr lang="ja-JP" altLang="en-US" sz="2300" dirty="0" smtClean="0"/>
              <a:t>モードの検出を目指す</a:t>
            </a:r>
            <a:endParaRPr lang="ja-JP" altLang="en-US" sz="2300" dirty="0"/>
          </a:p>
        </p:txBody>
      </p:sp>
      <p:sp>
        <p:nvSpPr>
          <p:cNvPr id="35" name="テキスト ボックス 34"/>
          <p:cNvSpPr txBox="1"/>
          <p:nvPr/>
        </p:nvSpPr>
        <p:spPr>
          <a:xfrm>
            <a:off x="2174120" y="6302172"/>
            <a:ext cx="2253325" cy="751197"/>
          </a:xfrm>
          <a:prstGeom prst="rect">
            <a:avLst/>
          </a:prstGeom>
          <a:solidFill>
            <a:schemeClr val="bg1"/>
          </a:solidFill>
          <a:ln w="25400">
            <a:solidFill>
              <a:srgbClr val="FF0000"/>
            </a:solidFill>
          </a:ln>
        </p:spPr>
        <p:txBody>
          <a:bodyPr wrap="none" lIns="104682" tIns="52341" rIns="104682" bIns="52341" rtlCol="0" anchor="ctr">
            <a:spAutoFit/>
          </a:bodyPr>
          <a:lstStyle/>
          <a:p>
            <a:pPr algn="ctr"/>
            <a:r>
              <a:rPr lang="ja-JP" altLang="en-US" dirty="0" smtClean="0"/>
              <a:t>高速回転スキャン</a:t>
            </a:r>
            <a:endParaRPr lang="en-US" altLang="ja-JP" dirty="0" smtClean="0"/>
          </a:p>
          <a:p>
            <a:pPr algn="ctr"/>
            <a:r>
              <a:rPr lang="ja-JP" altLang="en-US" dirty="0" smtClean="0"/>
              <a:t>分速</a:t>
            </a:r>
            <a:r>
              <a:rPr lang="en-US" altLang="ja-JP" dirty="0" smtClean="0"/>
              <a:t> 20 </a:t>
            </a:r>
            <a:r>
              <a:rPr lang="ja-JP" altLang="en-US" dirty="0" smtClean="0"/>
              <a:t>回転</a:t>
            </a:r>
            <a:endParaRPr kumimoji="1"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path" presetSubtype="0" repeatCount="indefinite" fill="hold" grpId="1" nodeType="withEffect">
                                  <p:stCondLst>
                                    <p:cond delay="0"/>
                                  </p:stCondLst>
                                  <p:childTnLst>
                                    <p:animMotion origin="layout" path="M -4.8628E-7 -9.93746E-7 C 0.02692 -9.93746E-7 0.0495 0.03544 0.0495 0.07922 C 0.0495 0.12254 0.02692 0.15844 -4.8628E-7 0.15844 C -0.02761 0.15844 -0.04915 0.12254 -0.04915 0.07922 C -0.04915 0.03544 -0.02761 -9.93746E-7 -4.8628E-7 -9.93746E-7 Z " pathEditMode="relative" rAng="0" ptsTypes="fffff">
                                      <p:cBhvr>
                                        <p:cTn id="8" dur="3000" fill="hold"/>
                                        <p:tgtEl>
                                          <p:spTgt spid="17"/>
                                        </p:tgtEl>
                                        <p:attrNameLst>
                                          <p:attrName>ppt_x</p:attrName>
                                          <p:attrName>ppt_y</p:attrName>
                                        </p:attrNameLst>
                                      </p:cBhvr>
                                      <p:rCtr x="17" y="7922"/>
                                    </p:animMotion>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path" presetSubtype="0" repeatCount="indefinite" fill="hold" grpId="1" nodeType="withEffect">
                                  <p:stCondLst>
                                    <p:cond delay="0"/>
                                  </p:stCondLst>
                                  <p:childTnLst>
                                    <p:animMotion origin="layout" path="M -4.8628E-7 -9.93746E-7 C 0.02692 -9.93746E-7 0.0495 0.03544 0.0495 0.07922 C 0.0495 0.12254 0.02692 0.15844 -4.8628E-7 0.15844 C -0.02761 0.15844 -0.04915 0.12254 -0.04915 0.07922 C -0.04915 0.03544 -0.02761 -9.93746E-7 -4.8628E-7 -9.93746E-7 Z " pathEditMode="relative" rAng="0" ptsTypes="fffff">
                                      <p:cBhvr>
                                        <p:cTn id="12" dur="3000" fill="hold"/>
                                        <p:tgtEl>
                                          <p:spTgt spid="18"/>
                                        </p:tgtEl>
                                        <p:attrNameLst>
                                          <p:attrName>ppt_x</p:attrName>
                                          <p:attrName>ppt_y</p:attrName>
                                        </p:attrNameLst>
                                      </p:cBhvr>
                                      <p:rCtr x="17" y="7922"/>
                                    </p:animMotion>
                                  </p:childTnLst>
                                </p:cTn>
                              </p:par>
                              <p:par>
                                <p:cTn id="13" presetID="21" presetClass="entr" presetSubtype="1" repeatCount="indefinite" fill="hold" grpId="0" nodeType="withEffect">
                                  <p:stCondLst>
                                    <p:cond delay="200"/>
                                  </p:stCondLst>
                                  <p:childTnLst>
                                    <p:set>
                                      <p:cBhvr>
                                        <p:cTn id="14" dur="1" fill="hold">
                                          <p:stCondLst>
                                            <p:cond delay="0"/>
                                          </p:stCondLst>
                                        </p:cTn>
                                        <p:tgtEl>
                                          <p:spTgt spid="15"/>
                                        </p:tgtEl>
                                        <p:attrNameLst>
                                          <p:attrName>style.visibility</p:attrName>
                                        </p:attrNameLst>
                                      </p:cBhvr>
                                      <p:to>
                                        <p:strVal val="visible"/>
                                      </p:to>
                                    </p:set>
                                    <p:animEffect transition="in" filter="wheel(1)">
                                      <p:cBhvr>
                                        <p:cTn id="15" dur="3000"/>
                                        <p:tgtEl>
                                          <p:spTgt spid="15"/>
                                        </p:tgtEl>
                                      </p:cBhvr>
                                    </p:animEffect>
                                  </p:childTnLst>
                                </p:cTn>
                              </p:par>
                              <p:par>
                                <p:cTn id="16" presetID="21" presetClass="entr" presetSubtype="1" repeatCount="indefinite" fill="hold" grpId="0" nodeType="withEffect">
                                  <p:stCondLst>
                                    <p:cond delay="200"/>
                                  </p:stCondLst>
                                  <p:childTnLst>
                                    <p:set>
                                      <p:cBhvr>
                                        <p:cTn id="17" dur="1" fill="hold">
                                          <p:stCondLst>
                                            <p:cond delay="0"/>
                                          </p:stCondLst>
                                        </p:cTn>
                                        <p:tgtEl>
                                          <p:spTgt spid="16"/>
                                        </p:tgtEl>
                                        <p:attrNameLst>
                                          <p:attrName>style.visibility</p:attrName>
                                        </p:attrNameLst>
                                      </p:cBhvr>
                                      <p:to>
                                        <p:strVal val="visible"/>
                                      </p:to>
                                    </p:set>
                                    <p:animEffect transition="in" filter="wheel(1)">
                                      <p:cBhvr>
                                        <p:cTn id="18"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15" grpId="0" animBg="1"/>
      <p:bldP spid="16"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GroundBIRD </a:t>
            </a:r>
            <a:r>
              <a:rPr lang="ja-JP" altLang="en-US" dirty="0" smtClean="0"/>
              <a:t>実験</a:t>
            </a:r>
            <a:r>
              <a:rPr lang="en-US" altLang="ja-JP" dirty="0" smtClean="0"/>
              <a:t> – </a:t>
            </a:r>
            <a:r>
              <a:rPr lang="ja-JP" altLang="en-US" dirty="0" smtClean="0"/>
              <a:t>感度</a:t>
            </a:r>
            <a:endParaRPr lang="ja-JP" altLang="en-US" dirty="0"/>
          </a:p>
        </p:txBody>
      </p:sp>
      <p:sp>
        <p:nvSpPr>
          <p:cNvPr id="4" name="日付プレースホルダ 3"/>
          <p:cNvSpPr>
            <a:spLocks noGrp="1"/>
          </p:cNvSpPr>
          <p:nvPr>
            <p:ph type="dt" sz="half" idx="10"/>
          </p:nvPr>
        </p:nvSpPr>
        <p:spPr/>
        <p:txBody>
          <a:bodyPr/>
          <a:lstStyle/>
          <a:p>
            <a:r>
              <a:rPr lang="en-US" altLang="ja-JP" smtClean="0"/>
              <a:t>2015-02-11</a:t>
            </a:r>
            <a:endParaRPr lang="ja-JP" altLang="en-US"/>
          </a:p>
        </p:txBody>
      </p:sp>
      <p:sp>
        <p:nvSpPr>
          <p:cNvPr id="5" name="フッター プレースホルダ 4"/>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33" name="スライド番号プレースホルダ 32"/>
          <p:cNvSpPr>
            <a:spLocks noGrp="1"/>
          </p:cNvSpPr>
          <p:nvPr>
            <p:ph type="sldNum" sz="quarter" idx="12"/>
          </p:nvPr>
        </p:nvSpPr>
        <p:spPr/>
        <p:txBody>
          <a:bodyPr/>
          <a:lstStyle/>
          <a:p>
            <a:fld id="{7892D14E-91D0-A44D-A4A0-D5DBF8F24DD2}" type="slidenum">
              <a:rPr lang="ja-JP" altLang="en-US" smtClean="0"/>
              <a:pPr/>
              <a:t>7</a:t>
            </a:fld>
            <a:endParaRPr lang="ja-JP" altLang="en-US"/>
          </a:p>
        </p:txBody>
      </p:sp>
      <p:pic>
        <p:nvPicPr>
          <p:cNvPr id="23" name="図 22" descr="cl_gb.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542574" y="2022849"/>
            <a:ext cx="9500355" cy="5040000"/>
          </a:xfrm>
          <a:prstGeom prst="rect">
            <a:avLst/>
          </a:prstGeom>
          <a:solidFill>
            <a:schemeClr val="bg1"/>
          </a:solidFill>
        </p:spPr>
      </p:pic>
      <p:cxnSp>
        <p:nvCxnSpPr>
          <p:cNvPr id="27" name="直線矢印コネクタ 26"/>
          <p:cNvCxnSpPr/>
          <p:nvPr/>
        </p:nvCxnSpPr>
        <p:spPr>
          <a:xfrm rot="10800000">
            <a:off x="3247790" y="1836525"/>
            <a:ext cx="1081936" cy="1588"/>
          </a:xfrm>
          <a:prstGeom prst="straightConnector1">
            <a:avLst/>
          </a:prstGeom>
          <a:ln w="38100">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8" name="テキスト ボックス 27"/>
          <p:cNvSpPr txBox="1"/>
          <p:nvPr/>
        </p:nvSpPr>
        <p:spPr>
          <a:xfrm>
            <a:off x="2170634" y="1609527"/>
            <a:ext cx="992579" cy="415498"/>
          </a:xfrm>
          <a:prstGeom prst="rect">
            <a:avLst/>
          </a:prstGeom>
          <a:noFill/>
        </p:spPr>
        <p:txBody>
          <a:bodyPr wrap="none" rtlCol="0">
            <a:spAutoFit/>
          </a:bodyPr>
          <a:lstStyle/>
          <a:p>
            <a:r>
              <a:rPr kumimoji="1" lang="ja-JP" altLang="en-US" dirty="0" smtClean="0"/>
              <a:t>大角度</a:t>
            </a:r>
            <a:endParaRPr kumimoji="1" lang="ja-JP" altLang="en-US" dirty="0"/>
          </a:p>
        </p:txBody>
      </p:sp>
      <p:grpSp>
        <p:nvGrpSpPr>
          <p:cNvPr id="3" name="図形グループ 37"/>
          <p:cNvGrpSpPr>
            <a:grpSpLocks noChangeAspect="1"/>
          </p:cNvGrpSpPr>
          <p:nvPr/>
        </p:nvGrpSpPr>
        <p:grpSpPr>
          <a:xfrm flipH="1">
            <a:off x="986918" y="1285972"/>
            <a:ext cx="1122879" cy="1069909"/>
            <a:chOff x="1295338" y="4109830"/>
            <a:chExt cx="1057575" cy="1068129"/>
          </a:xfrm>
        </p:grpSpPr>
        <p:cxnSp>
          <p:nvCxnSpPr>
            <p:cNvPr id="36" name="直線コネクタ 35"/>
            <p:cNvCxnSpPr/>
            <p:nvPr/>
          </p:nvCxnSpPr>
          <p:spPr>
            <a:xfrm rot="2700000">
              <a:off x="1639223" y="4290263"/>
              <a:ext cx="362454" cy="1588"/>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7" name="直線コネクタ 36"/>
            <p:cNvCxnSpPr/>
            <p:nvPr/>
          </p:nvCxnSpPr>
          <p:spPr>
            <a:xfrm rot="2700000">
              <a:off x="1641868" y="4995938"/>
              <a:ext cx="362454" cy="1588"/>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8" name="直線コネクタ 37"/>
            <p:cNvCxnSpPr/>
            <p:nvPr/>
          </p:nvCxnSpPr>
          <p:spPr>
            <a:xfrm rot="18900000">
              <a:off x="1995208" y="4635679"/>
              <a:ext cx="357705" cy="1588"/>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9" name="直線コネクタ 38"/>
            <p:cNvCxnSpPr/>
            <p:nvPr/>
          </p:nvCxnSpPr>
          <p:spPr>
            <a:xfrm rot="18900000">
              <a:off x="1295338" y="4637267"/>
              <a:ext cx="357705" cy="1588"/>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0" name="直線コネクタ 39"/>
            <p:cNvCxnSpPr/>
            <p:nvPr/>
          </p:nvCxnSpPr>
          <p:spPr>
            <a:xfrm rot="16200000">
              <a:off x="1402294" y="4890939"/>
              <a:ext cx="357705" cy="1588"/>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1" name="直線コネクタ 40"/>
            <p:cNvCxnSpPr/>
            <p:nvPr/>
          </p:nvCxnSpPr>
          <p:spPr>
            <a:xfrm rot="16200000">
              <a:off x="1896820" y="4391030"/>
              <a:ext cx="357705" cy="1588"/>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2" name="直線コネクタ 41"/>
            <p:cNvCxnSpPr/>
            <p:nvPr/>
          </p:nvCxnSpPr>
          <p:spPr>
            <a:xfrm>
              <a:off x="1402294" y="4391029"/>
              <a:ext cx="357705" cy="1588"/>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3" name="直線コネクタ 42"/>
            <p:cNvCxnSpPr/>
            <p:nvPr/>
          </p:nvCxnSpPr>
          <p:spPr>
            <a:xfrm>
              <a:off x="1896819" y="4890941"/>
              <a:ext cx="357705" cy="1588"/>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6" name="図形グループ 37"/>
          <p:cNvGrpSpPr>
            <a:grpSpLocks noChangeAspect="1"/>
          </p:cNvGrpSpPr>
          <p:nvPr/>
        </p:nvGrpSpPr>
        <p:grpSpPr>
          <a:xfrm flipH="1">
            <a:off x="9342648" y="1630340"/>
            <a:ext cx="442797" cy="421908"/>
            <a:chOff x="1295338" y="4109830"/>
            <a:chExt cx="1057575" cy="1068129"/>
          </a:xfrm>
        </p:grpSpPr>
        <p:cxnSp>
          <p:nvCxnSpPr>
            <p:cNvPr id="53" name="直線コネクタ 52"/>
            <p:cNvCxnSpPr/>
            <p:nvPr/>
          </p:nvCxnSpPr>
          <p:spPr>
            <a:xfrm rot="2700000">
              <a:off x="1639223" y="4290263"/>
              <a:ext cx="362454" cy="1588"/>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4" name="直線コネクタ 53"/>
            <p:cNvCxnSpPr/>
            <p:nvPr/>
          </p:nvCxnSpPr>
          <p:spPr>
            <a:xfrm rot="2700000">
              <a:off x="1641868" y="4995938"/>
              <a:ext cx="362454" cy="1588"/>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5" name="直線コネクタ 54"/>
            <p:cNvCxnSpPr/>
            <p:nvPr/>
          </p:nvCxnSpPr>
          <p:spPr>
            <a:xfrm rot="18900000">
              <a:off x="1995208" y="4635679"/>
              <a:ext cx="357705" cy="1588"/>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6" name="直線コネクタ 55"/>
            <p:cNvCxnSpPr/>
            <p:nvPr/>
          </p:nvCxnSpPr>
          <p:spPr>
            <a:xfrm rot="18900000">
              <a:off x="1295338" y="4637267"/>
              <a:ext cx="357705" cy="1588"/>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7" name="直線コネクタ 56"/>
            <p:cNvCxnSpPr/>
            <p:nvPr/>
          </p:nvCxnSpPr>
          <p:spPr>
            <a:xfrm rot="16200000">
              <a:off x="1402294" y="4890939"/>
              <a:ext cx="357705" cy="1588"/>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8" name="直線コネクタ 57"/>
            <p:cNvCxnSpPr/>
            <p:nvPr/>
          </p:nvCxnSpPr>
          <p:spPr>
            <a:xfrm rot="16200000">
              <a:off x="1896820" y="4391030"/>
              <a:ext cx="357705" cy="1588"/>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9" name="直線コネクタ 58"/>
            <p:cNvCxnSpPr/>
            <p:nvPr/>
          </p:nvCxnSpPr>
          <p:spPr>
            <a:xfrm>
              <a:off x="1402294" y="4391029"/>
              <a:ext cx="357705" cy="1588"/>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0" name="直線コネクタ 59"/>
            <p:cNvCxnSpPr/>
            <p:nvPr/>
          </p:nvCxnSpPr>
          <p:spPr>
            <a:xfrm>
              <a:off x="1896819" y="4890941"/>
              <a:ext cx="357705" cy="1588"/>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grpSp>
      <p:cxnSp>
        <p:nvCxnSpPr>
          <p:cNvPr id="61" name="直線矢印コネクタ 60"/>
          <p:cNvCxnSpPr/>
          <p:nvPr/>
        </p:nvCxnSpPr>
        <p:spPr>
          <a:xfrm rot="10800000">
            <a:off x="8158368" y="1810785"/>
            <a:ext cx="1081936" cy="1588"/>
          </a:xfrm>
          <a:prstGeom prst="straightConnector1">
            <a:avLst/>
          </a:prstGeom>
          <a:ln w="381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62" name="テキスト ボックス 61"/>
          <p:cNvSpPr txBox="1"/>
          <p:nvPr/>
        </p:nvSpPr>
        <p:spPr>
          <a:xfrm>
            <a:off x="7145812" y="1592323"/>
            <a:ext cx="992579" cy="415498"/>
          </a:xfrm>
          <a:prstGeom prst="rect">
            <a:avLst/>
          </a:prstGeom>
          <a:noFill/>
        </p:spPr>
        <p:txBody>
          <a:bodyPr wrap="none" rtlCol="0">
            <a:spAutoFit/>
          </a:bodyPr>
          <a:lstStyle/>
          <a:p>
            <a:r>
              <a:rPr lang="ja-JP" altLang="en-US" dirty="0" smtClean="0"/>
              <a:t>小</a:t>
            </a:r>
            <a:r>
              <a:rPr kumimoji="1" lang="ja-JP" altLang="en-US" dirty="0" smtClean="0"/>
              <a:t>角度</a:t>
            </a:r>
            <a:endParaRPr kumimoji="1" lang="ja-JP" altLang="en-US" dirty="0"/>
          </a:p>
        </p:txBody>
      </p:sp>
      <p:sp>
        <p:nvSpPr>
          <p:cNvPr id="29" name="テキスト ボックス 28"/>
          <p:cNvSpPr txBox="1"/>
          <p:nvPr/>
        </p:nvSpPr>
        <p:spPr>
          <a:xfrm>
            <a:off x="411474" y="5427192"/>
            <a:ext cx="9932126" cy="1077218"/>
          </a:xfrm>
          <a:prstGeom prst="rect">
            <a:avLst/>
          </a:prstGeom>
          <a:solidFill>
            <a:schemeClr val="bg1"/>
          </a:solidFill>
          <a:ln w="25400">
            <a:solidFill>
              <a:srgbClr val="FF0000"/>
            </a:solidFill>
          </a:ln>
        </p:spPr>
        <p:txBody>
          <a:bodyPr wrap="none" rtlCol="0" anchor="ctr">
            <a:spAutoFit/>
          </a:bodyPr>
          <a:lstStyle/>
          <a:p>
            <a:pPr algn="ctr"/>
            <a:r>
              <a:rPr lang="ja-JP" altLang="en-US" sz="3200" dirty="0" smtClean="0"/>
              <a:t>インフレーション理論を検証</a:t>
            </a:r>
            <a:r>
              <a:rPr kumimoji="1" lang="ja-JP" altLang="en-US" sz="3200" dirty="0" smtClean="0"/>
              <a:t>するには、</a:t>
            </a:r>
            <a:endParaRPr kumimoji="1" lang="en-US" altLang="ja-JP" sz="3200" dirty="0" smtClean="0"/>
          </a:p>
          <a:p>
            <a:pPr algn="ctr"/>
            <a:r>
              <a:rPr lang="ja-JP" altLang="en-US" sz="3200" dirty="0" smtClean="0"/>
              <a:t>大角度スケール（</a:t>
            </a:r>
            <a:r>
              <a:rPr lang="en-US" altLang="ja-JP" sz="3200" dirty="0" smtClean="0"/>
              <a:t>&gt; 10°</a:t>
            </a:r>
            <a:r>
              <a:rPr lang="ja-JP" altLang="en-US" sz="3200" dirty="0" smtClean="0"/>
              <a:t>）</a:t>
            </a:r>
            <a:r>
              <a:rPr lang="en-US" altLang="ja-JP" sz="3200" i="1" dirty="0" smtClean="0"/>
              <a:t>B</a:t>
            </a:r>
            <a:r>
              <a:rPr lang="en-US" altLang="ja-JP" sz="3200" dirty="0" smtClean="0"/>
              <a:t> </a:t>
            </a:r>
            <a:r>
              <a:rPr lang="ja-JP" altLang="en-US" sz="3200" dirty="0" smtClean="0"/>
              <a:t>モードを観測することが重要！</a:t>
            </a:r>
            <a:endParaRPr kumimoji="1" lang="ja-JP"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図 5" descr="スクリーンショット 2014-04-22 14.33.20.png"/>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683"/>
          <a:stretch/>
        </p:blipFill>
        <p:spPr>
          <a:xfrm>
            <a:off x="3501070" y="1353887"/>
            <a:ext cx="4676825" cy="5617138"/>
          </a:xfrm>
          <a:prstGeom prst="rect">
            <a:avLst/>
          </a:prstGeom>
        </p:spPr>
      </p:pic>
      <p:grpSp>
        <p:nvGrpSpPr>
          <p:cNvPr id="22" name="図形グループ 21"/>
          <p:cNvGrpSpPr>
            <a:grpSpLocks noChangeAspect="1"/>
          </p:cNvGrpSpPr>
          <p:nvPr/>
        </p:nvGrpSpPr>
        <p:grpSpPr>
          <a:xfrm>
            <a:off x="7219521" y="1561650"/>
            <a:ext cx="2667086" cy="2281676"/>
            <a:chOff x="1256795" y="2691926"/>
            <a:chExt cx="2877160" cy="2609025"/>
          </a:xfrm>
        </p:grpSpPr>
        <p:pic>
          <p:nvPicPr>
            <p:cNvPr id="23" name="図 22" descr="Assembly-GB-temp-4.bmp"/>
            <p:cNvPicPr>
              <a:picLocks noChangeAspect="1"/>
            </p:cNvPicPr>
            <p:nvPr/>
          </p:nvPicPr>
          <p:blipFill rotWithShape="1">
            <a:blip r:embed="rId3" cstate="print">
              <a:alphaModFix amt="80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p:blipFill>
          <p:spPr>
            <a:xfrm>
              <a:off x="1256795" y="2691926"/>
              <a:ext cx="2877160" cy="2609025"/>
            </a:xfrm>
            <a:prstGeom prst="rect">
              <a:avLst/>
            </a:prstGeom>
          </p:spPr>
        </p:pic>
        <p:sp>
          <p:nvSpPr>
            <p:cNvPr id="24" name="テキスト ボックス 23"/>
            <p:cNvSpPr txBox="1"/>
            <p:nvPr/>
          </p:nvSpPr>
          <p:spPr>
            <a:xfrm>
              <a:off x="3129413" y="3628822"/>
              <a:ext cx="743824" cy="844639"/>
            </a:xfrm>
            <a:prstGeom prst="rect">
              <a:avLst/>
            </a:prstGeom>
            <a:noFill/>
          </p:spPr>
          <p:txBody>
            <a:bodyPr wrap="none" rtlCol="0">
              <a:spAutoFit/>
            </a:bodyPr>
            <a:lstStyle/>
            <a:p>
              <a:pPr algn="ctr"/>
              <a:r>
                <a:rPr kumimoji="1" lang="en-US" altLang="ja-JP" b="1" dirty="0" smtClean="0">
                  <a:latin typeface="Chalkboard"/>
                  <a:cs typeface="Chalkboard"/>
                  <a:sym typeface="Wingdings"/>
                </a:rPr>
                <a:t>145</a:t>
              </a:r>
            </a:p>
            <a:p>
              <a:pPr algn="ctr"/>
              <a:r>
                <a:rPr kumimoji="1" lang="en-US" altLang="ja-JP" b="1" dirty="0" smtClean="0">
                  <a:latin typeface="Chalkboard"/>
                  <a:cs typeface="Chalkboard"/>
                  <a:sym typeface="Wingdings"/>
                </a:rPr>
                <a:t>GHz</a:t>
              </a:r>
              <a:endParaRPr kumimoji="1" lang="ja-JP" altLang="en-US" b="1" dirty="0">
                <a:latin typeface="Chalkboard"/>
                <a:cs typeface="Chalkboard"/>
              </a:endParaRPr>
            </a:p>
          </p:txBody>
        </p:sp>
        <p:sp>
          <p:nvSpPr>
            <p:cNvPr id="25" name="テキスト ボックス 24"/>
            <p:cNvSpPr txBox="1"/>
            <p:nvPr/>
          </p:nvSpPr>
          <p:spPr>
            <a:xfrm>
              <a:off x="2734968" y="4307035"/>
              <a:ext cx="743824" cy="844639"/>
            </a:xfrm>
            <a:prstGeom prst="rect">
              <a:avLst/>
            </a:prstGeom>
            <a:noFill/>
          </p:spPr>
          <p:txBody>
            <a:bodyPr wrap="none" rtlCol="0">
              <a:spAutoFit/>
            </a:bodyPr>
            <a:lstStyle/>
            <a:p>
              <a:pPr algn="ctr"/>
              <a:r>
                <a:rPr kumimoji="1" lang="en-US" altLang="ja-JP" b="1" dirty="0" smtClean="0">
                  <a:latin typeface="Chalkboard"/>
                  <a:cs typeface="Chalkboard"/>
                  <a:sym typeface="Wingdings"/>
                </a:rPr>
                <a:t>145</a:t>
              </a:r>
            </a:p>
            <a:p>
              <a:pPr algn="ctr"/>
              <a:r>
                <a:rPr kumimoji="1" lang="en-US" altLang="ja-JP" b="1" dirty="0" smtClean="0">
                  <a:latin typeface="Chalkboard"/>
                  <a:cs typeface="Chalkboard"/>
                  <a:sym typeface="Wingdings"/>
                </a:rPr>
                <a:t>GHz</a:t>
              </a:r>
              <a:endParaRPr kumimoji="1" lang="ja-JP" altLang="en-US" b="1" dirty="0">
                <a:latin typeface="Chalkboard"/>
                <a:cs typeface="Chalkboard"/>
              </a:endParaRPr>
            </a:p>
          </p:txBody>
        </p:sp>
        <p:sp>
          <p:nvSpPr>
            <p:cNvPr id="26" name="テキスト ボックス 25"/>
            <p:cNvSpPr txBox="1"/>
            <p:nvPr/>
          </p:nvSpPr>
          <p:spPr>
            <a:xfrm>
              <a:off x="1913314" y="4301794"/>
              <a:ext cx="743824" cy="844639"/>
            </a:xfrm>
            <a:prstGeom prst="rect">
              <a:avLst/>
            </a:prstGeom>
            <a:noFill/>
          </p:spPr>
          <p:txBody>
            <a:bodyPr wrap="none" rtlCol="0">
              <a:spAutoFit/>
            </a:bodyPr>
            <a:lstStyle/>
            <a:p>
              <a:pPr algn="ctr"/>
              <a:r>
                <a:rPr kumimoji="1" lang="en-US" altLang="ja-JP" b="1" dirty="0" smtClean="0">
                  <a:latin typeface="Chalkboard"/>
                  <a:cs typeface="Chalkboard"/>
                  <a:sym typeface="Wingdings"/>
                </a:rPr>
                <a:t>145</a:t>
              </a:r>
            </a:p>
            <a:p>
              <a:pPr algn="ctr"/>
              <a:r>
                <a:rPr kumimoji="1" lang="en-US" altLang="ja-JP" b="1" dirty="0" smtClean="0">
                  <a:latin typeface="Chalkboard"/>
                  <a:cs typeface="Chalkboard"/>
                  <a:sym typeface="Wingdings"/>
                </a:rPr>
                <a:t>GHz</a:t>
              </a:r>
              <a:endParaRPr kumimoji="1" lang="ja-JP" altLang="en-US" b="1" dirty="0">
                <a:latin typeface="Chalkboard"/>
                <a:cs typeface="Chalkboard"/>
              </a:endParaRPr>
            </a:p>
          </p:txBody>
        </p:sp>
        <p:sp>
          <p:nvSpPr>
            <p:cNvPr id="27" name="テキスト ボックス 26"/>
            <p:cNvSpPr txBox="1"/>
            <p:nvPr/>
          </p:nvSpPr>
          <p:spPr>
            <a:xfrm>
              <a:off x="1495457" y="3600923"/>
              <a:ext cx="743824" cy="844639"/>
            </a:xfrm>
            <a:prstGeom prst="rect">
              <a:avLst/>
            </a:prstGeom>
            <a:noFill/>
          </p:spPr>
          <p:txBody>
            <a:bodyPr wrap="none" rtlCol="0">
              <a:spAutoFit/>
            </a:bodyPr>
            <a:lstStyle/>
            <a:p>
              <a:pPr algn="ctr"/>
              <a:r>
                <a:rPr kumimoji="1" lang="en-US" altLang="ja-JP" b="1" dirty="0" smtClean="0">
                  <a:latin typeface="Chalkboard"/>
                  <a:cs typeface="Chalkboard"/>
                  <a:sym typeface="Wingdings"/>
                </a:rPr>
                <a:t>145</a:t>
              </a:r>
            </a:p>
            <a:p>
              <a:pPr algn="ctr"/>
              <a:r>
                <a:rPr kumimoji="1" lang="en-US" altLang="ja-JP" b="1" dirty="0" smtClean="0">
                  <a:latin typeface="Chalkboard"/>
                  <a:cs typeface="Chalkboard"/>
                  <a:sym typeface="Wingdings"/>
                </a:rPr>
                <a:t>GHz</a:t>
              </a:r>
              <a:endParaRPr kumimoji="1" lang="ja-JP" altLang="en-US" b="1" dirty="0">
                <a:latin typeface="Chalkboard"/>
                <a:cs typeface="Chalkboard"/>
              </a:endParaRPr>
            </a:p>
          </p:txBody>
        </p:sp>
        <p:sp>
          <p:nvSpPr>
            <p:cNvPr id="28" name="テキスト ボックス 27"/>
            <p:cNvSpPr txBox="1"/>
            <p:nvPr/>
          </p:nvSpPr>
          <p:spPr>
            <a:xfrm>
              <a:off x="1899257" y="2897200"/>
              <a:ext cx="743824" cy="844639"/>
            </a:xfrm>
            <a:prstGeom prst="rect">
              <a:avLst/>
            </a:prstGeom>
            <a:noFill/>
          </p:spPr>
          <p:txBody>
            <a:bodyPr wrap="none" rtlCol="0">
              <a:spAutoFit/>
            </a:bodyPr>
            <a:lstStyle/>
            <a:p>
              <a:pPr algn="ctr"/>
              <a:r>
                <a:rPr kumimoji="1" lang="en-US" altLang="ja-JP" b="1" dirty="0" smtClean="0">
                  <a:latin typeface="Chalkboard"/>
                  <a:cs typeface="Chalkboard"/>
                  <a:sym typeface="Wingdings"/>
                </a:rPr>
                <a:t>145</a:t>
              </a:r>
            </a:p>
            <a:p>
              <a:pPr algn="ctr"/>
              <a:r>
                <a:rPr kumimoji="1" lang="en-US" altLang="ja-JP" b="1" dirty="0" smtClean="0">
                  <a:latin typeface="Chalkboard"/>
                  <a:cs typeface="Chalkboard"/>
                  <a:sym typeface="Wingdings"/>
                </a:rPr>
                <a:t>GHz</a:t>
              </a:r>
              <a:endParaRPr kumimoji="1" lang="ja-JP" altLang="en-US" b="1" dirty="0">
                <a:latin typeface="Chalkboard"/>
                <a:cs typeface="Chalkboard"/>
              </a:endParaRPr>
            </a:p>
          </p:txBody>
        </p:sp>
        <p:sp>
          <p:nvSpPr>
            <p:cNvPr id="29" name="テキスト ボックス 28"/>
            <p:cNvSpPr txBox="1"/>
            <p:nvPr/>
          </p:nvSpPr>
          <p:spPr>
            <a:xfrm>
              <a:off x="2713362" y="2908643"/>
              <a:ext cx="743824" cy="844639"/>
            </a:xfrm>
            <a:prstGeom prst="rect">
              <a:avLst/>
            </a:prstGeom>
            <a:noFill/>
          </p:spPr>
          <p:txBody>
            <a:bodyPr wrap="none" rtlCol="0">
              <a:spAutoFit/>
            </a:bodyPr>
            <a:lstStyle/>
            <a:p>
              <a:pPr algn="ctr"/>
              <a:r>
                <a:rPr kumimoji="1" lang="en-US" altLang="ja-JP" b="1" dirty="0" smtClean="0">
                  <a:latin typeface="Chalkboard"/>
                  <a:cs typeface="Chalkboard"/>
                  <a:sym typeface="Wingdings"/>
                </a:rPr>
                <a:t>145</a:t>
              </a:r>
            </a:p>
            <a:p>
              <a:pPr algn="ctr"/>
              <a:r>
                <a:rPr kumimoji="1" lang="en-US" altLang="ja-JP" b="1" dirty="0" smtClean="0">
                  <a:latin typeface="Chalkboard"/>
                  <a:cs typeface="Chalkboard"/>
                  <a:sym typeface="Wingdings"/>
                </a:rPr>
                <a:t>GHz</a:t>
              </a:r>
              <a:endParaRPr kumimoji="1" lang="ja-JP" altLang="en-US" b="1" dirty="0">
                <a:latin typeface="Chalkboard"/>
                <a:cs typeface="Chalkboard"/>
              </a:endParaRPr>
            </a:p>
          </p:txBody>
        </p:sp>
        <p:sp>
          <p:nvSpPr>
            <p:cNvPr id="30" name="テキスト ボックス 29"/>
            <p:cNvSpPr txBox="1"/>
            <p:nvPr/>
          </p:nvSpPr>
          <p:spPr>
            <a:xfrm>
              <a:off x="2287827" y="3608283"/>
              <a:ext cx="743824" cy="844639"/>
            </a:xfrm>
            <a:prstGeom prst="rect">
              <a:avLst/>
            </a:prstGeom>
            <a:noFill/>
          </p:spPr>
          <p:txBody>
            <a:bodyPr wrap="none" rtlCol="0">
              <a:spAutoFit/>
            </a:bodyPr>
            <a:lstStyle/>
            <a:p>
              <a:pPr algn="ctr"/>
              <a:r>
                <a:rPr kumimoji="1" lang="en-US" altLang="ja-JP" b="1" dirty="0" smtClean="0">
                  <a:latin typeface="Chalkboard"/>
                  <a:cs typeface="Chalkboard"/>
                  <a:sym typeface="Wingdings"/>
                </a:rPr>
                <a:t>220</a:t>
              </a:r>
            </a:p>
            <a:p>
              <a:pPr algn="ctr"/>
              <a:r>
                <a:rPr kumimoji="1" lang="en-US" altLang="ja-JP" b="1" dirty="0" smtClean="0">
                  <a:latin typeface="Chalkboard"/>
                  <a:cs typeface="Chalkboard"/>
                  <a:sym typeface="Wingdings"/>
                </a:rPr>
                <a:t>GHz</a:t>
              </a:r>
              <a:endParaRPr kumimoji="1" lang="ja-JP" altLang="en-US" b="1" dirty="0">
                <a:latin typeface="Chalkboard"/>
                <a:cs typeface="Chalkboard"/>
              </a:endParaRPr>
            </a:p>
          </p:txBody>
        </p:sp>
      </p:grpSp>
      <p:sp>
        <p:nvSpPr>
          <p:cNvPr id="7" name="正方形/長方形 6"/>
          <p:cNvSpPr/>
          <p:nvPr/>
        </p:nvSpPr>
        <p:spPr>
          <a:xfrm>
            <a:off x="6850112" y="3717550"/>
            <a:ext cx="1431968" cy="3474599"/>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grpSp>
        <p:nvGrpSpPr>
          <p:cNvPr id="10" name="図形グループ 9"/>
          <p:cNvGrpSpPr/>
          <p:nvPr/>
        </p:nvGrpSpPr>
        <p:grpSpPr>
          <a:xfrm>
            <a:off x="646747" y="4387031"/>
            <a:ext cx="3034094" cy="2731478"/>
            <a:chOff x="5780496" y="3940305"/>
            <a:chExt cx="2595631" cy="2476909"/>
          </a:xfrm>
        </p:grpSpPr>
        <p:pic>
          <p:nvPicPr>
            <p:cNvPr id="11" name="図 10"/>
            <p:cNvPicPr>
              <a:picLocks noChangeAspect="1"/>
            </p:cNvPicPr>
            <p:nvPr/>
          </p:nvPicPr>
          <p:blipFill>
            <a:blip r:embed="rId4"/>
            <a:stretch>
              <a:fillRect/>
            </a:stretch>
          </p:blipFill>
          <p:spPr>
            <a:xfrm>
              <a:off x="5987803" y="3940305"/>
              <a:ext cx="2160000" cy="2123163"/>
            </a:xfrm>
            <a:prstGeom prst="rect">
              <a:avLst/>
            </a:prstGeom>
            <a:ln>
              <a:noFill/>
            </a:ln>
          </p:spPr>
        </p:pic>
        <p:sp>
          <p:nvSpPr>
            <p:cNvPr id="12" name="テキスト ボックス 11"/>
            <p:cNvSpPr txBox="1"/>
            <p:nvPr/>
          </p:nvSpPr>
          <p:spPr>
            <a:xfrm>
              <a:off x="5780496" y="5482255"/>
              <a:ext cx="2595631" cy="934959"/>
            </a:xfrm>
            <a:prstGeom prst="rect">
              <a:avLst/>
            </a:prstGeom>
            <a:solidFill>
              <a:schemeClr val="bg1"/>
            </a:solidFill>
            <a:ln w="25400">
              <a:solidFill>
                <a:srgbClr val="FF0000"/>
              </a:solidFill>
            </a:ln>
          </p:spPr>
          <p:txBody>
            <a:bodyPr wrap="none" rtlCol="0" anchor="ctr">
              <a:spAutoFit/>
            </a:bodyPr>
            <a:lstStyle/>
            <a:p>
              <a:pPr algn="ctr"/>
              <a:r>
                <a:rPr lang="ja-JP" altLang="en-US" sz="2300" dirty="0" smtClean="0"/>
                <a:t>クライオスタット</a:t>
              </a:r>
              <a:endParaRPr lang="en-US" altLang="ja-JP" sz="2300" dirty="0" smtClean="0"/>
            </a:p>
            <a:p>
              <a:pPr algn="ctr"/>
              <a:r>
                <a:rPr lang="ja-JP" altLang="en-US" sz="1900" dirty="0" smtClean="0"/>
                <a:t>パルス管冷凍機、</a:t>
              </a:r>
              <a:r>
                <a:rPr lang="en-US" altLang="ja-JP" sz="1900" dirty="0" smtClean="0"/>
                <a:t> </a:t>
              </a:r>
              <a:br>
                <a:rPr lang="en-US" altLang="ja-JP" sz="1900" dirty="0" smtClean="0"/>
              </a:br>
              <a:r>
                <a:rPr lang="ja-JP" altLang="en-US" sz="1900" dirty="0" smtClean="0"/>
                <a:t>ヘリウム吸着式冷凍機搭載</a:t>
              </a:r>
              <a:endParaRPr lang="ja-JP" altLang="en-US" sz="1900" dirty="0"/>
            </a:p>
          </p:txBody>
        </p:sp>
      </p:grpSp>
      <p:pic>
        <p:nvPicPr>
          <p:cNvPr id="14" name="図 13" descr="P1140063.JPG"/>
          <p:cNvPicPr>
            <a:picLocks noChangeAspect="1"/>
          </p:cNvPicPr>
          <p:nvPr/>
        </p:nvPicPr>
        <p:blipFill rotWithShape="1">
          <a:blip r:embed="rId5"/>
          <a:srcRect l="3973" r="15726" b="9410"/>
          <a:stretch/>
        </p:blipFill>
        <p:spPr>
          <a:xfrm>
            <a:off x="889075" y="1554684"/>
            <a:ext cx="2494788" cy="1991391"/>
          </a:xfrm>
          <a:prstGeom prst="rect">
            <a:avLst/>
          </a:prstGeom>
        </p:spPr>
      </p:pic>
      <p:sp>
        <p:nvSpPr>
          <p:cNvPr id="15" name="テキスト ボックス 14"/>
          <p:cNvSpPr txBox="1"/>
          <p:nvPr/>
        </p:nvSpPr>
        <p:spPr>
          <a:xfrm>
            <a:off x="814943" y="3190063"/>
            <a:ext cx="2647369" cy="1105140"/>
          </a:xfrm>
          <a:prstGeom prst="rect">
            <a:avLst/>
          </a:prstGeom>
          <a:solidFill>
            <a:schemeClr val="bg1"/>
          </a:solidFill>
          <a:ln w="25400">
            <a:solidFill>
              <a:srgbClr val="FF0000"/>
            </a:solidFill>
          </a:ln>
        </p:spPr>
        <p:txBody>
          <a:bodyPr wrap="none" lIns="104682" tIns="52341" rIns="104682" bIns="52341" rtlCol="0" anchor="ctr">
            <a:spAutoFit/>
          </a:bodyPr>
          <a:lstStyle/>
          <a:p>
            <a:pPr algn="ctr"/>
            <a:r>
              <a:rPr lang="ja-JP" altLang="en-US" sz="2300" dirty="0" smtClean="0"/>
              <a:t>クロス</a:t>
            </a:r>
            <a:r>
              <a:rPr lang="en-US" altLang="ja-JP" sz="2300" dirty="0" smtClean="0"/>
              <a:t>–</a:t>
            </a:r>
            <a:r>
              <a:rPr lang="ja-JP" altLang="en-US" sz="2300" dirty="0" smtClean="0"/>
              <a:t>ドラゴン</a:t>
            </a:r>
            <a:endParaRPr lang="en-US" altLang="ja-JP" sz="2300" dirty="0" smtClean="0"/>
          </a:p>
          <a:p>
            <a:pPr algn="ctr"/>
            <a:r>
              <a:rPr lang="ja-JP" altLang="en-US" sz="2300" dirty="0" smtClean="0"/>
              <a:t>反射光学系</a:t>
            </a:r>
            <a:r>
              <a:rPr lang="en-US" altLang="ja-JP" sz="2300" dirty="0" smtClean="0"/>
              <a:t> </a:t>
            </a:r>
            <a:r>
              <a:rPr lang="en-US" altLang="ja-JP" sz="1900" dirty="0" smtClean="0"/>
              <a:t>@ 4 K</a:t>
            </a:r>
          </a:p>
          <a:p>
            <a:pPr algn="ctr"/>
            <a:r>
              <a:rPr lang="ja-JP" altLang="en-US" sz="1900" dirty="0" smtClean="0"/>
              <a:t>開口径</a:t>
            </a:r>
            <a:r>
              <a:rPr lang="en-US" altLang="ja-JP" sz="1900" dirty="0" smtClean="0"/>
              <a:t> 30 cm</a:t>
            </a:r>
            <a:r>
              <a:rPr lang="ja-JP" altLang="en-US" sz="1900" dirty="0" smtClean="0"/>
              <a:t>、視野</a:t>
            </a:r>
            <a:r>
              <a:rPr lang="en-US" altLang="ja-JP" sz="1900" dirty="0" smtClean="0"/>
              <a:t> 20°</a:t>
            </a:r>
            <a:endParaRPr lang="ja-JP" altLang="en-US" sz="1900" dirty="0"/>
          </a:p>
        </p:txBody>
      </p:sp>
      <p:sp>
        <p:nvSpPr>
          <p:cNvPr id="16" name="右矢印 15"/>
          <p:cNvSpPr/>
          <p:nvPr/>
        </p:nvSpPr>
        <p:spPr>
          <a:xfrm rot="1451996">
            <a:off x="3524714" y="2543754"/>
            <a:ext cx="1250698" cy="390269"/>
          </a:xfrm>
          <a:prstGeom prst="rightArrow">
            <a:avLst/>
          </a:prstGeom>
          <a:solidFill>
            <a:schemeClr val="bg1"/>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17" name="右矢印 16"/>
          <p:cNvSpPr/>
          <p:nvPr/>
        </p:nvSpPr>
        <p:spPr>
          <a:xfrm rot="10024958">
            <a:off x="5911964" y="2969233"/>
            <a:ext cx="1305485" cy="390269"/>
          </a:xfrm>
          <a:prstGeom prst="rightArrow">
            <a:avLst/>
          </a:prstGeom>
          <a:solidFill>
            <a:schemeClr val="bg1"/>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pic>
        <p:nvPicPr>
          <p:cNvPr id="18" name="図 17" descr="スクリーンショット 2013-11-05 14.36.04.png"/>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306278" y="4634028"/>
            <a:ext cx="2517492" cy="2175493"/>
          </a:xfrm>
          <a:prstGeom prst="rect">
            <a:avLst/>
          </a:prstGeom>
        </p:spPr>
      </p:pic>
      <p:sp>
        <p:nvSpPr>
          <p:cNvPr id="19" name="テキスト ボックス 18"/>
          <p:cNvSpPr txBox="1"/>
          <p:nvPr/>
        </p:nvSpPr>
        <p:spPr>
          <a:xfrm>
            <a:off x="7766341" y="6451988"/>
            <a:ext cx="1696081" cy="751197"/>
          </a:xfrm>
          <a:prstGeom prst="rect">
            <a:avLst/>
          </a:prstGeom>
          <a:solidFill>
            <a:schemeClr val="bg1"/>
          </a:solidFill>
          <a:ln w="25400">
            <a:solidFill>
              <a:srgbClr val="FF0000"/>
            </a:solidFill>
          </a:ln>
        </p:spPr>
        <p:txBody>
          <a:bodyPr wrap="none" lIns="104682" tIns="52341" rIns="104682" bIns="52341" rtlCol="0" anchor="ctr">
            <a:spAutoFit/>
          </a:bodyPr>
          <a:lstStyle/>
          <a:p>
            <a:pPr algn="ctr"/>
            <a:r>
              <a:rPr lang="ja-JP" altLang="en-US" sz="2300" dirty="0" smtClean="0"/>
              <a:t>高速回転台</a:t>
            </a:r>
            <a:endParaRPr lang="en-US" altLang="ja-JP" sz="2300" dirty="0" smtClean="0"/>
          </a:p>
          <a:p>
            <a:pPr algn="ctr"/>
            <a:r>
              <a:rPr lang="ja-JP" altLang="en-US" sz="1900" dirty="0" smtClean="0"/>
              <a:t>分速</a:t>
            </a:r>
            <a:r>
              <a:rPr lang="en-US" altLang="ja-JP" sz="1900" dirty="0" smtClean="0"/>
              <a:t> 20 </a:t>
            </a:r>
            <a:r>
              <a:rPr lang="ja-JP" altLang="en-US" sz="1900" dirty="0" smtClean="0"/>
              <a:t>回転</a:t>
            </a:r>
            <a:endParaRPr lang="ja-JP" altLang="en-US" sz="1900" dirty="0"/>
          </a:p>
        </p:txBody>
      </p:sp>
      <p:sp>
        <p:nvSpPr>
          <p:cNvPr id="20" name="右矢印 19"/>
          <p:cNvSpPr/>
          <p:nvPr/>
        </p:nvSpPr>
        <p:spPr>
          <a:xfrm rot="10800000">
            <a:off x="6512969" y="5561119"/>
            <a:ext cx="674274" cy="390269"/>
          </a:xfrm>
          <a:prstGeom prst="rightArrow">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21" name="右矢印 20"/>
          <p:cNvSpPr/>
          <p:nvPr/>
        </p:nvSpPr>
        <p:spPr>
          <a:xfrm rot="20123112">
            <a:off x="3501066" y="4438893"/>
            <a:ext cx="674274" cy="390269"/>
          </a:xfrm>
          <a:prstGeom prst="rightArrow">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sp>
        <p:nvSpPr>
          <p:cNvPr id="2" name="タイトル 1"/>
          <p:cNvSpPr>
            <a:spLocks noGrp="1"/>
          </p:cNvSpPr>
          <p:nvPr>
            <p:ph type="title"/>
          </p:nvPr>
        </p:nvSpPr>
        <p:spPr/>
        <p:txBody>
          <a:bodyPr>
            <a:normAutofit fontScale="90000"/>
          </a:bodyPr>
          <a:lstStyle/>
          <a:p>
            <a:r>
              <a:rPr lang="en-US" altLang="ja-JP" dirty="0" smtClean="0"/>
              <a:t>GroundBIRD </a:t>
            </a:r>
            <a:r>
              <a:rPr lang="ja-JP" altLang="en-US" dirty="0" smtClean="0"/>
              <a:t>実験</a:t>
            </a:r>
            <a:r>
              <a:rPr lang="en-US" altLang="ja-JP" dirty="0" smtClean="0"/>
              <a:t> – </a:t>
            </a:r>
            <a:r>
              <a:rPr lang="ja-JP" altLang="en-US" dirty="0" smtClean="0"/>
              <a:t>回転冷却光学系</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8</a:t>
            </a:fld>
            <a:endParaRPr lang="ja-JP" altLang="en-US"/>
          </a:p>
        </p:txBody>
      </p:sp>
      <p:pic>
        <p:nvPicPr>
          <p:cNvPr id="31" name="図 30"/>
          <p:cNvPicPr>
            <a:picLocks noChangeAspect="1"/>
          </p:cNvPicPr>
          <p:nvPr/>
        </p:nvPicPr>
        <p:blipFill>
          <a:blip r:embed="rId7"/>
          <a:stretch>
            <a:fillRect/>
          </a:stretch>
        </p:blipFill>
        <p:spPr>
          <a:xfrm>
            <a:off x="7306275" y="1556962"/>
            <a:ext cx="2504393" cy="2443590"/>
          </a:xfrm>
          <a:prstGeom prst="rect">
            <a:avLst/>
          </a:prstGeom>
        </p:spPr>
      </p:pic>
      <p:sp>
        <p:nvSpPr>
          <p:cNvPr id="9" name="テキスト ボックス 8"/>
          <p:cNvSpPr txBox="1"/>
          <p:nvPr/>
        </p:nvSpPr>
        <p:spPr>
          <a:xfrm>
            <a:off x="7158973" y="3526942"/>
            <a:ext cx="2845270" cy="1043585"/>
          </a:xfrm>
          <a:prstGeom prst="rect">
            <a:avLst/>
          </a:prstGeom>
          <a:solidFill>
            <a:schemeClr val="bg1"/>
          </a:solidFill>
          <a:ln w="25400">
            <a:solidFill>
              <a:srgbClr val="FF0000"/>
            </a:solidFill>
          </a:ln>
        </p:spPr>
        <p:txBody>
          <a:bodyPr wrap="none" lIns="104682" tIns="52341" rIns="104682" bIns="52341" rtlCol="0" anchor="ctr">
            <a:spAutoFit/>
          </a:bodyPr>
          <a:lstStyle/>
          <a:p>
            <a:pPr algn="ctr"/>
            <a:r>
              <a:rPr lang="en-US" altLang="ja-JP" sz="2300" dirty="0" smtClean="0"/>
              <a:t>MKID </a:t>
            </a:r>
            <a:r>
              <a:rPr lang="ja-JP" altLang="en-US" sz="2300" dirty="0" smtClean="0"/>
              <a:t>アレイ</a:t>
            </a:r>
            <a:r>
              <a:rPr lang="en-US" altLang="ja-JP" sz="2300" dirty="0" smtClean="0"/>
              <a:t> </a:t>
            </a:r>
            <a:r>
              <a:rPr lang="en-US" altLang="ja-JP" sz="1900" dirty="0" smtClean="0"/>
              <a:t>@ 250 </a:t>
            </a:r>
            <a:r>
              <a:rPr lang="en-US" altLang="ja-JP" sz="1900" dirty="0" err="1" smtClean="0"/>
              <a:t>mK</a:t>
            </a:r>
            <a:endParaRPr lang="en-US" altLang="ja-JP" sz="1900" dirty="0" smtClean="0"/>
          </a:p>
          <a:p>
            <a:pPr algn="ctr"/>
            <a:r>
              <a:rPr lang="en-US" altLang="ja-JP" sz="1900" dirty="0" smtClean="0"/>
              <a:t>624 </a:t>
            </a:r>
            <a:r>
              <a:rPr lang="ja-JP" altLang="en-US" sz="1900" dirty="0" smtClean="0"/>
              <a:t>個</a:t>
            </a:r>
            <a:r>
              <a:rPr lang="en-US" altLang="ja-JP" sz="1900" dirty="0" smtClean="0"/>
              <a:t> @ 145 GHz</a:t>
            </a:r>
          </a:p>
          <a:p>
            <a:pPr algn="ctr"/>
            <a:r>
              <a:rPr lang="en-US" altLang="ja-JP" sz="1900" dirty="0" smtClean="0"/>
              <a:t>224 </a:t>
            </a:r>
            <a:r>
              <a:rPr lang="ja-JP" altLang="en-US" sz="1900" dirty="0" smtClean="0"/>
              <a:t>個</a:t>
            </a:r>
            <a:r>
              <a:rPr lang="en-US" altLang="ja-JP" sz="1900" dirty="0" smtClean="0"/>
              <a:t> @ 220 GHz</a:t>
            </a:r>
            <a:endParaRPr lang="ja-JP" altLang="en-US" sz="1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5000" fill="hold"/>
                                        <p:tgtEl>
                                          <p:spTgt spid="3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8" name="図形グループ 21"/>
          <p:cNvGrpSpPr>
            <a:grpSpLocks noChangeAspect="1"/>
          </p:cNvGrpSpPr>
          <p:nvPr/>
        </p:nvGrpSpPr>
        <p:grpSpPr>
          <a:xfrm>
            <a:off x="7219521" y="1561650"/>
            <a:ext cx="2667086" cy="2281676"/>
            <a:chOff x="1256795" y="2691926"/>
            <a:chExt cx="2877160" cy="2609025"/>
          </a:xfrm>
        </p:grpSpPr>
        <p:pic>
          <p:nvPicPr>
            <p:cNvPr id="23" name="図 22" descr="Assembly-GB-temp-4.bmp"/>
            <p:cNvPicPr>
              <a:picLocks noChangeAspect="1"/>
            </p:cNvPicPr>
            <p:nvPr/>
          </p:nvPicPr>
          <p:blipFill rotWithShape="1">
            <a:blip r:embed="rId3" cstate="print">
              <a:alphaModFix amt="80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p:blipFill>
          <p:spPr>
            <a:xfrm>
              <a:off x="1256795" y="2691926"/>
              <a:ext cx="2877160" cy="2609025"/>
            </a:xfrm>
            <a:prstGeom prst="rect">
              <a:avLst/>
            </a:prstGeom>
          </p:spPr>
        </p:pic>
        <p:sp>
          <p:nvSpPr>
            <p:cNvPr id="24" name="テキスト ボックス 23"/>
            <p:cNvSpPr txBox="1"/>
            <p:nvPr/>
          </p:nvSpPr>
          <p:spPr>
            <a:xfrm>
              <a:off x="3129413" y="3628822"/>
              <a:ext cx="743824" cy="844639"/>
            </a:xfrm>
            <a:prstGeom prst="rect">
              <a:avLst/>
            </a:prstGeom>
            <a:noFill/>
          </p:spPr>
          <p:txBody>
            <a:bodyPr wrap="none" rtlCol="0">
              <a:spAutoFit/>
            </a:bodyPr>
            <a:lstStyle/>
            <a:p>
              <a:pPr algn="ctr"/>
              <a:r>
                <a:rPr kumimoji="1" lang="en-US" altLang="ja-JP" b="1" dirty="0" smtClean="0">
                  <a:latin typeface="Chalkboard"/>
                  <a:cs typeface="Chalkboard"/>
                  <a:sym typeface="Wingdings"/>
                </a:rPr>
                <a:t>145</a:t>
              </a:r>
            </a:p>
            <a:p>
              <a:pPr algn="ctr"/>
              <a:r>
                <a:rPr kumimoji="1" lang="en-US" altLang="ja-JP" b="1" dirty="0" smtClean="0">
                  <a:latin typeface="Chalkboard"/>
                  <a:cs typeface="Chalkboard"/>
                  <a:sym typeface="Wingdings"/>
                </a:rPr>
                <a:t>GHz</a:t>
              </a:r>
              <a:endParaRPr kumimoji="1" lang="ja-JP" altLang="en-US" b="1" dirty="0">
                <a:latin typeface="Chalkboard"/>
                <a:cs typeface="Chalkboard"/>
              </a:endParaRPr>
            </a:p>
          </p:txBody>
        </p:sp>
        <p:sp>
          <p:nvSpPr>
            <p:cNvPr id="25" name="テキスト ボックス 24"/>
            <p:cNvSpPr txBox="1"/>
            <p:nvPr/>
          </p:nvSpPr>
          <p:spPr>
            <a:xfrm>
              <a:off x="2734968" y="4307035"/>
              <a:ext cx="743824" cy="844639"/>
            </a:xfrm>
            <a:prstGeom prst="rect">
              <a:avLst/>
            </a:prstGeom>
            <a:noFill/>
          </p:spPr>
          <p:txBody>
            <a:bodyPr wrap="none" rtlCol="0">
              <a:spAutoFit/>
            </a:bodyPr>
            <a:lstStyle/>
            <a:p>
              <a:pPr algn="ctr"/>
              <a:r>
                <a:rPr kumimoji="1" lang="en-US" altLang="ja-JP" b="1" dirty="0" smtClean="0">
                  <a:latin typeface="Chalkboard"/>
                  <a:cs typeface="Chalkboard"/>
                  <a:sym typeface="Wingdings"/>
                </a:rPr>
                <a:t>145</a:t>
              </a:r>
            </a:p>
            <a:p>
              <a:pPr algn="ctr"/>
              <a:r>
                <a:rPr kumimoji="1" lang="en-US" altLang="ja-JP" b="1" dirty="0" smtClean="0">
                  <a:latin typeface="Chalkboard"/>
                  <a:cs typeface="Chalkboard"/>
                  <a:sym typeface="Wingdings"/>
                </a:rPr>
                <a:t>GHz</a:t>
              </a:r>
              <a:endParaRPr kumimoji="1" lang="ja-JP" altLang="en-US" b="1" dirty="0">
                <a:latin typeface="Chalkboard"/>
                <a:cs typeface="Chalkboard"/>
              </a:endParaRPr>
            </a:p>
          </p:txBody>
        </p:sp>
        <p:sp>
          <p:nvSpPr>
            <p:cNvPr id="26" name="テキスト ボックス 25"/>
            <p:cNvSpPr txBox="1"/>
            <p:nvPr/>
          </p:nvSpPr>
          <p:spPr>
            <a:xfrm>
              <a:off x="1913314" y="4301794"/>
              <a:ext cx="743824" cy="844639"/>
            </a:xfrm>
            <a:prstGeom prst="rect">
              <a:avLst/>
            </a:prstGeom>
            <a:noFill/>
          </p:spPr>
          <p:txBody>
            <a:bodyPr wrap="none" rtlCol="0">
              <a:spAutoFit/>
            </a:bodyPr>
            <a:lstStyle/>
            <a:p>
              <a:pPr algn="ctr"/>
              <a:r>
                <a:rPr kumimoji="1" lang="en-US" altLang="ja-JP" b="1" dirty="0" smtClean="0">
                  <a:latin typeface="Chalkboard"/>
                  <a:cs typeface="Chalkboard"/>
                  <a:sym typeface="Wingdings"/>
                </a:rPr>
                <a:t>145</a:t>
              </a:r>
            </a:p>
            <a:p>
              <a:pPr algn="ctr"/>
              <a:r>
                <a:rPr kumimoji="1" lang="en-US" altLang="ja-JP" b="1" dirty="0" smtClean="0">
                  <a:latin typeface="Chalkboard"/>
                  <a:cs typeface="Chalkboard"/>
                  <a:sym typeface="Wingdings"/>
                </a:rPr>
                <a:t>GHz</a:t>
              </a:r>
              <a:endParaRPr kumimoji="1" lang="ja-JP" altLang="en-US" b="1" dirty="0">
                <a:latin typeface="Chalkboard"/>
                <a:cs typeface="Chalkboard"/>
              </a:endParaRPr>
            </a:p>
          </p:txBody>
        </p:sp>
        <p:sp>
          <p:nvSpPr>
            <p:cNvPr id="27" name="テキスト ボックス 26"/>
            <p:cNvSpPr txBox="1"/>
            <p:nvPr/>
          </p:nvSpPr>
          <p:spPr>
            <a:xfrm>
              <a:off x="1495457" y="3600923"/>
              <a:ext cx="743824" cy="844639"/>
            </a:xfrm>
            <a:prstGeom prst="rect">
              <a:avLst/>
            </a:prstGeom>
            <a:noFill/>
          </p:spPr>
          <p:txBody>
            <a:bodyPr wrap="none" rtlCol="0">
              <a:spAutoFit/>
            </a:bodyPr>
            <a:lstStyle/>
            <a:p>
              <a:pPr algn="ctr"/>
              <a:r>
                <a:rPr kumimoji="1" lang="en-US" altLang="ja-JP" b="1" dirty="0" smtClean="0">
                  <a:latin typeface="Chalkboard"/>
                  <a:cs typeface="Chalkboard"/>
                  <a:sym typeface="Wingdings"/>
                </a:rPr>
                <a:t>145</a:t>
              </a:r>
            </a:p>
            <a:p>
              <a:pPr algn="ctr"/>
              <a:r>
                <a:rPr kumimoji="1" lang="en-US" altLang="ja-JP" b="1" dirty="0" smtClean="0">
                  <a:latin typeface="Chalkboard"/>
                  <a:cs typeface="Chalkboard"/>
                  <a:sym typeface="Wingdings"/>
                </a:rPr>
                <a:t>GHz</a:t>
              </a:r>
              <a:endParaRPr kumimoji="1" lang="ja-JP" altLang="en-US" b="1" dirty="0">
                <a:latin typeface="Chalkboard"/>
                <a:cs typeface="Chalkboard"/>
              </a:endParaRPr>
            </a:p>
          </p:txBody>
        </p:sp>
        <p:sp>
          <p:nvSpPr>
            <p:cNvPr id="28" name="テキスト ボックス 27"/>
            <p:cNvSpPr txBox="1"/>
            <p:nvPr/>
          </p:nvSpPr>
          <p:spPr>
            <a:xfrm>
              <a:off x="1899257" y="2897200"/>
              <a:ext cx="743824" cy="844639"/>
            </a:xfrm>
            <a:prstGeom prst="rect">
              <a:avLst/>
            </a:prstGeom>
            <a:noFill/>
          </p:spPr>
          <p:txBody>
            <a:bodyPr wrap="none" rtlCol="0">
              <a:spAutoFit/>
            </a:bodyPr>
            <a:lstStyle/>
            <a:p>
              <a:pPr algn="ctr"/>
              <a:r>
                <a:rPr kumimoji="1" lang="en-US" altLang="ja-JP" b="1" dirty="0" smtClean="0">
                  <a:latin typeface="Chalkboard"/>
                  <a:cs typeface="Chalkboard"/>
                  <a:sym typeface="Wingdings"/>
                </a:rPr>
                <a:t>145</a:t>
              </a:r>
            </a:p>
            <a:p>
              <a:pPr algn="ctr"/>
              <a:r>
                <a:rPr kumimoji="1" lang="en-US" altLang="ja-JP" b="1" dirty="0" smtClean="0">
                  <a:latin typeface="Chalkboard"/>
                  <a:cs typeface="Chalkboard"/>
                  <a:sym typeface="Wingdings"/>
                </a:rPr>
                <a:t>GHz</a:t>
              </a:r>
              <a:endParaRPr kumimoji="1" lang="ja-JP" altLang="en-US" b="1" dirty="0">
                <a:latin typeface="Chalkboard"/>
                <a:cs typeface="Chalkboard"/>
              </a:endParaRPr>
            </a:p>
          </p:txBody>
        </p:sp>
        <p:sp>
          <p:nvSpPr>
            <p:cNvPr id="29" name="テキスト ボックス 28"/>
            <p:cNvSpPr txBox="1"/>
            <p:nvPr/>
          </p:nvSpPr>
          <p:spPr>
            <a:xfrm>
              <a:off x="2713362" y="2908643"/>
              <a:ext cx="743824" cy="844639"/>
            </a:xfrm>
            <a:prstGeom prst="rect">
              <a:avLst/>
            </a:prstGeom>
            <a:noFill/>
          </p:spPr>
          <p:txBody>
            <a:bodyPr wrap="none" rtlCol="0">
              <a:spAutoFit/>
            </a:bodyPr>
            <a:lstStyle/>
            <a:p>
              <a:pPr algn="ctr"/>
              <a:r>
                <a:rPr kumimoji="1" lang="en-US" altLang="ja-JP" b="1" dirty="0" smtClean="0">
                  <a:latin typeface="Chalkboard"/>
                  <a:cs typeface="Chalkboard"/>
                  <a:sym typeface="Wingdings"/>
                </a:rPr>
                <a:t>145</a:t>
              </a:r>
            </a:p>
            <a:p>
              <a:pPr algn="ctr"/>
              <a:r>
                <a:rPr kumimoji="1" lang="en-US" altLang="ja-JP" b="1" dirty="0" smtClean="0">
                  <a:latin typeface="Chalkboard"/>
                  <a:cs typeface="Chalkboard"/>
                  <a:sym typeface="Wingdings"/>
                </a:rPr>
                <a:t>GHz</a:t>
              </a:r>
              <a:endParaRPr kumimoji="1" lang="ja-JP" altLang="en-US" b="1" dirty="0">
                <a:latin typeface="Chalkboard"/>
                <a:cs typeface="Chalkboard"/>
              </a:endParaRPr>
            </a:p>
          </p:txBody>
        </p:sp>
        <p:sp>
          <p:nvSpPr>
            <p:cNvPr id="30" name="テキスト ボックス 29"/>
            <p:cNvSpPr txBox="1"/>
            <p:nvPr/>
          </p:nvSpPr>
          <p:spPr>
            <a:xfrm>
              <a:off x="2287827" y="3608283"/>
              <a:ext cx="743824" cy="844639"/>
            </a:xfrm>
            <a:prstGeom prst="rect">
              <a:avLst/>
            </a:prstGeom>
            <a:noFill/>
          </p:spPr>
          <p:txBody>
            <a:bodyPr wrap="none" rtlCol="0">
              <a:spAutoFit/>
            </a:bodyPr>
            <a:lstStyle/>
            <a:p>
              <a:pPr algn="ctr"/>
              <a:r>
                <a:rPr kumimoji="1" lang="en-US" altLang="ja-JP" b="1" dirty="0" smtClean="0">
                  <a:latin typeface="Chalkboard"/>
                  <a:cs typeface="Chalkboard"/>
                  <a:sym typeface="Wingdings"/>
                </a:rPr>
                <a:t>220</a:t>
              </a:r>
            </a:p>
            <a:p>
              <a:pPr algn="ctr"/>
              <a:r>
                <a:rPr kumimoji="1" lang="en-US" altLang="ja-JP" b="1" dirty="0" smtClean="0">
                  <a:latin typeface="Chalkboard"/>
                  <a:cs typeface="Chalkboard"/>
                  <a:sym typeface="Wingdings"/>
                </a:rPr>
                <a:t>GHz</a:t>
              </a:r>
              <a:endParaRPr kumimoji="1" lang="ja-JP" altLang="en-US" b="1" dirty="0">
                <a:latin typeface="Chalkboard"/>
                <a:cs typeface="Chalkboard"/>
              </a:endParaRPr>
            </a:p>
          </p:txBody>
        </p:sp>
      </p:grpSp>
      <p:sp>
        <p:nvSpPr>
          <p:cNvPr id="7" name="正方形/長方形 6"/>
          <p:cNvSpPr/>
          <p:nvPr/>
        </p:nvSpPr>
        <p:spPr>
          <a:xfrm>
            <a:off x="6850112" y="3717550"/>
            <a:ext cx="1431968" cy="3474599"/>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lIns="104682" tIns="52341" rIns="104682" bIns="52341" rtlCol="0" anchor="ctr"/>
          <a:lstStyle/>
          <a:p>
            <a:pPr algn="ctr"/>
            <a:endParaRPr kumimoji="1" lang="ja-JP" altLang="en-US"/>
          </a:p>
        </p:txBody>
      </p:sp>
      <p:grpSp>
        <p:nvGrpSpPr>
          <p:cNvPr id="10" name="図形グループ 9"/>
          <p:cNvGrpSpPr/>
          <p:nvPr/>
        </p:nvGrpSpPr>
        <p:grpSpPr>
          <a:xfrm>
            <a:off x="646747" y="4387031"/>
            <a:ext cx="3034094" cy="2731478"/>
            <a:chOff x="5780496" y="3940305"/>
            <a:chExt cx="2595631" cy="2476909"/>
          </a:xfrm>
        </p:grpSpPr>
        <p:pic>
          <p:nvPicPr>
            <p:cNvPr id="11" name="図 10"/>
            <p:cNvPicPr>
              <a:picLocks noChangeAspect="1"/>
            </p:cNvPicPr>
            <p:nvPr/>
          </p:nvPicPr>
          <p:blipFill>
            <a:blip r:embed="rId4"/>
            <a:stretch>
              <a:fillRect/>
            </a:stretch>
          </p:blipFill>
          <p:spPr>
            <a:xfrm>
              <a:off x="5987803" y="3940305"/>
              <a:ext cx="2160000" cy="2123163"/>
            </a:xfrm>
            <a:prstGeom prst="rect">
              <a:avLst/>
            </a:prstGeom>
            <a:ln>
              <a:noFill/>
            </a:ln>
          </p:spPr>
        </p:pic>
        <p:sp>
          <p:nvSpPr>
            <p:cNvPr id="12" name="テキスト ボックス 11"/>
            <p:cNvSpPr txBox="1"/>
            <p:nvPr/>
          </p:nvSpPr>
          <p:spPr>
            <a:xfrm>
              <a:off x="5780496" y="5482255"/>
              <a:ext cx="2595631" cy="934959"/>
            </a:xfrm>
            <a:prstGeom prst="rect">
              <a:avLst/>
            </a:prstGeom>
            <a:solidFill>
              <a:schemeClr val="bg1"/>
            </a:solidFill>
            <a:ln w="25400">
              <a:solidFill>
                <a:srgbClr val="FF0000"/>
              </a:solidFill>
            </a:ln>
          </p:spPr>
          <p:txBody>
            <a:bodyPr wrap="none" rtlCol="0" anchor="ctr">
              <a:spAutoFit/>
            </a:bodyPr>
            <a:lstStyle/>
            <a:p>
              <a:pPr algn="ctr"/>
              <a:r>
                <a:rPr lang="ja-JP" altLang="en-US" sz="2300" dirty="0" smtClean="0"/>
                <a:t>クライオスタット</a:t>
              </a:r>
              <a:endParaRPr lang="en-US" altLang="ja-JP" sz="2300" dirty="0" smtClean="0"/>
            </a:p>
            <a:p>
              <a:pPr algn="ctr"/>
              <a:r>
                <a:rPr lang="ja-JP" altLang="en-US" sz="1900" dirty="0" smtClean="0"/>
                <a:t>パルス管冷凍機、</a:t>
              </a:r>
              <a:r>
                <a:rPr lang="en-US" altLang="ja-JP" sz="1900" dirty="0" smtClean="0"/>
                <a:t> </a:t>
              </a:r>
              <a:br>
                <a:rPr lang="en-US" altLang="ja-JP" sz="1900" dirty="0" smtClean="0"/>
              </a:br>
              <a:r>
                <a:rPr lang="ja-JP" altLang="en-US" sz="1900" dirty="0" smtClean="0"/>
                <a:t>ヘリウム吸着式冷凍機搭載</a:t>
              </a:r>
              <a:endParaRPr lang="ja-JP" altLang="en-US" sz="1900" dirty="0"/>
            </a:p>
          </p:txBody>
        </p:sp>
      </p:grpSp>
      <p:pic>
        <p:nvPicPr>
          <p:cNvPr id="14" name="図 13" descr="P1140063.JPG"/>
          <p:cNvPicPr>
            <a:picLocks noChangeAspect="1"/>
          </p:cNvPicPr>
          <p:nvPr/>
        </p:nvPicPr>
        <p:blipFill rotWithShape="1">
          <a:blip r:embed="rId5"/>
          <a:srcRect l="3973" r="15726" b="9410"/>
          <a:stretch/>
        </p:blipFill>
        <p:spPr>
          <a:xfrm>
            <a:off x="889075" y="1554684"/>
            <a:ext cx="2494788" cy="1991391"/>
          </a:xfrm>
          <a:prstGeom prst="rect">
            <a:avLst/>
          </a:prstGeom>
        </p:spPr>
      </p:pic>
      <p:sp>
        <p:nvSpPr>
          <p:cNvPr id="15" name="テキスト ボックス 14"/>
          <p:cNvSpPr txBox="1"/>
          <p:nvPr/>
        </p:nvSpPr>
        <p:spPr>
          <a:xfrm>
            <a:off x="814943" y="3190063"/>
            <a:ext cx="2647369" cy="1105140"/>
          </a:xfrm>
          <a:prstGeom prst="rect">
            <a:avLst/>
          </a:prstGeom>
          <a:solidFill>
            <a:schemeClr val="bg1"/>
          </a:solidFill>
          <a:ln w="25400">
            <a:solidFill>
              <a:srgbClr val="FF0000"/>
            </a:solidFill>
          </a:ln>
        </p:spPr>
        <p:txBody>
          <a:bodyPr wrap="none" lIns="104682" tIns="52341" rIns="104682" bIns="52341" rtlCol="0" anchor="ctr">
            <a:spAutoFit/>
          </a:bodyPr>
          <a:lstStyle/>
          <a:p>
            <a:pPr algn="ctr"/>
            <a:r>
              <a:rPr lang="ja-JP" altLang="en-US" sz="2300" dirty="0" smtClean="0"/>
              <a:t>クロス</a:t>
            </a:r>
            <a:r>
              <a:rPr lang="en-US" altLang="ja-JP" sz="2300" dirty="0" smtClean="0"/>
              <a:t>–</a:t>
            </a:r>
            <a:r>
              <a:rPr lang="ja-JP" altLang="en-US" sz="2300" dirty="0" smtClean="0"/>
              <a:t>ドラゴン</a:t>
            </a:r>
            <a:endParaRPr lang="en-US" altLang="ja-JP" sz="2300" dirty="0" smtClean="0"/>
          </a:p>
          <a:p>
            <a:pPr algn="ctr"/>
            <a:r>
              <a:rPr lang="ja-JP" altLang="en-US" sz="2300" dirty="0" smtClean="0"/>
              <a:t>反射光学系</a:t>
            </a:r>
            <a:r>
              <a:rPr lang="en-US" altLang="ja-JP" sz="2300" dirty="0" smtClean="0"/>
              <a:t> </a:t>
            </a:r>
            <a:r>
              <a:rPr lang="en-US" altLang="ja-JP" sz="1900" dirty="0" smtClean="0"/>
              <a:t>@ 4 K</a:t>
            </a:r>
          </a:p>
          <a:p>
            <a:pPr algn="ctr"/>
            <a:r>
              <a:rPr lang="ja-JP" altLang="en-US" sz="1900" dirty="0" smtClean="0"/>
              <a:t>開口径</a:t>
            </a:r>
            <a:r>
              <a:rPr lang="en-US" altLang="ja-JP" sz="1900" dirty="0" smtClean="0"/>
              <a:t> 30 cm</a:t>
            </a:r>
            <a:r>
              <a:rPr lang="ja-JP" altLang="en-US" sz="1900" dirty="0" smtClean="0"/>
              <a:t>、視野</a:t>
            </a:r>
            <a:r>
              <a:rPr lang="en-US" altLang="ja-JP" sz="1900" dirty="0" smtClean="0"/>
              <a:t> 20°</a:t>
            </a:r>
            <a:endParaRPr lang="ja-JP" altLang="en-US" sz="1900" dirty="0"/>
          </a:p>
        </p:txBody>
      </p:sp>
      <p:pic>
        <p:nvPicPr>
          <p:cNvPr id="18" name="図 17" descr="スクリーンショット 2013-11-05 14.36.04.png"/>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306278" y="4634028"/>
            <a:ext cx="2517492" cy="2175493"/>
          </a:xfrm>
          <a:prstGeom prst="rect">
            <a:avLst/>
          </a:prstGeom>
        </p:spPr>
      </p:pic>
      <p:sp>
        <p:nvSpPr>
          <p:cNvPr id="19" name="テキスト ボックス 18"/>
          <p:cNvSpPr txBox="1"/>
          <p:nvPr/>
        </p:nvSpPr>
        <p:spPr>
          <a:xfrm>
            <a:off x="7766341" y="6451988"/>
            <a:ext cx="1696081" cy="751197"/>
          </a:xfrm>
          <a:prstGeom prst="rect">
            <a:avLst/>
          </a:prstGeom>
          <a:solidFill>
            <a:schemeClr val="bg1"/>
          </a:solidFill>
          <a:ln w="25400">
            <a:solidFill>
              <a:srgbClr val="FF0000"/>
            </a:solidFill>
          </a:ln>
        </p:spPr>
        <p:txBody>
          <a:bodyPr wrap="none" lIns="104682" tIns="52341" rIns="104682" bIns="52341" rtlCol="0" anchor="ctr">
            <a:spAutoFit/>
          </a:bodyPr>
          <a:lstStyle/>
          <a:p>
            <a:pPr algn="ctr"/>
            <a:r>
              <a:rPr lang="ja-JP" altLang="en-US" sz="2300" dirty="0" smtClean="0"/>
              <a:t>高速回転台</a:t>
            </a:r>
            <a:endParaRPr lang="en-US" altLang="ja-JP" sz="2300" dirty="0" smtClean="0"/>
          </a:p>
          <a:p>
            <a:pPr algn="ctr"/>
            <a:r>
              <a:rPr lang="ja-JP" altLang="en-US" sz="1900" dirty="0" smtClean="0"/>
              <a:t>分速</a:t>
            </a:r>
            <a:r>
              <a:rPr lang="en-US" altLang="ja-JP" sz="1900" dirty="0" smtClean="0"/>
              <a:t> 20 </a:t>
            </a:r>
            <a:r>
              <a:rPr lang="ja-JP" altLang="en-US" sz="1900" dirty="0" smtClean="0"/>
              <a:t>回転</a:t>
            </a:r>
            <a:endParaRPr lang="ja-JP" altLang="en-US" sz="1900" dirty="0"/>
          </a:p>
        </p:txBody>
      </p:sp>
      <p:sp>
        <p:nvSpPr>
          <p:cNvPr id="2" name="タイトル 1"/>
          <p:cNvSpPr>
            <a:spLocks noGrp="1"/>
          </p:cNvSpPr>
          <p:nvPr>
            <p:ph type="title"/>
          </p:nvPr>
        </p:nvSpPr>
        <p:spPr/>
        <p:txBody>
          <a:bodyPr>
            <a:normAutofit fontScale="90000"/>
          </a:bodyPr>
          <a:lstStyle/>
          <a:p>
            <a:r>
              <a:rPr lang="en-US" altLang="ja-JP" dirty="0" smtClean="0"/>
              <a:t>GroundBIRD </a:t>
            </a:r>
            <a:r>
              <a:rPr lang="ja-JP" altLang="en-US" dirty="0" smtClean="0"/>
              <a:t>実験</a:t>
            </a:r>
            <a:r>
              <a:rPr lang="en-US" altLang="ja-JP" dirty="0" smtClean="0"/>
              <a:t> – </a:t>
            </a:r>
            <a:r>
              <a:rPr lang="ja-JP" altLang="en-US" dirty="0" smtClean="0"/>
              <a:t>回転冷却光学系</a:t>
            </a:r>
            <a:endParaRPr lang="ja-JP" altLang="en-US" dirty="0"/>
          </a:p>
        </p:txBody>
      </p:sp>
      <p:sp>
        <p:nvSpPr>
          <p:cNvPr id="3" name="日付プレースホルダ 2"/>
          <p:cNvSpPr>
            <a:spLocks noGrp="1"/>
          </p:cNvSpPr>
          <p:nvPr>
            <p:ph type="dt" sz="half" idx="10"/>
          </p:nvPr>
        </p:nvSpPr>
        <p:spPr/>
        <p:txBody>
          <a:bodyPr/>
          <a:lstStyle/>
          <a:p>
            <a:r>
              <a:rPr lang="en-US" altLang="ja-JP" smtClean="0"/>
              <a:t>2015-02-11</a:t>
            </a:r>
            <a:endParaRPr lang="ja-JP" altLang="en-US"/>
          </a:p>
        </p:txBody>
      </p:sp>
      <p:sp>
        <p:nvSpPr>
          <p:cNvPr id="4" name="フッター プレースホルダ 3"/>
          <p:cNvSpPr>
            <a:spLocks noGrp="1"/>
          </p:cNvSpPr>
          <p:nvPr>
            <p:ph type="ftr" sz="quarter" idx="11"/>
          </p:nvPr>
        </p:nvSpPr>
        <p:spPr/>
        <p:txBody>
          <a:bodyPr/>
          <a:lstStyle/>
          <a:p>
            <a:r>
              <a:rPr lang="en-US" altLang="ja-JP" smtClean="0"/>
              <a:t>21st ICEPP Symposium @ </a:t>
            </a:r>
            <a:r>
              <a:rPr lang="ja-JP" altLang="en-US" smtClean="0"/>
              <a:t>白馬</a:t>
            </a:r>
            <a:endParaRPr lang="ja-JP" altLang="en-US"/>
          </a:p>
        </p:txBody>
      </p:sp>
      <p:sp>
        <p:nvSpPr>
          <p:cNvPr id="5" name="スライド番号プレースホルダ 4"/>
          <p:cNvSpPr>
            <a:spLocks noGrp="1"/>
          </p:cNvSpPr>
          <p:nvPr>
            <p:ph type="sldNum" sz="quarter" idx="12"/>
          </p:nvPr>
        </p:nvSpPr>
        <p:spPr/>
        <p:txBody>
          <a:bodyPr/>
          <a:lstStyle/>
          <a:p>
            <a:fld id="{7892D14E-91D0-A44D-A4A0-D5DBF8F24DD2}" type="slidenum">
              <a:rPr lang="ja-JP" altLang="en-US" smtClean="0"/>
              <a:pPr/>
              <a:t>9</a:t>
            </a:fld>
            <a:endParaRPr lang="ja-JP" altLang="en-US"/>
          </a:p>
        </p:txBody>
      </p:sp>
      <p:pic>
        <p:nvPicPr>
          <p:cNvPr id="31" name="図 30"/>
          <p:cNvPicPr>
            <a:picLocks noChangeAspect="1"/>
          </p:cNvPicPr>
          <p:nvPr/>
        </p:nvPicPr>
        <p:blipFill>
          <a:blip r:embed="rId7"/>
          <a:stretch>
            <a:fillRect/>
          </a:stretch>
        </p:blipFill>
        <p:spPr>
          <a:xfrm>
            <a:off x="7306275" y="1556962"/>
            <a:ext cx="2504393" cy="2443590"/>
          </a:xfrm>
          <a:prstGeom prst="rect">
            <a:avLst/>
          </a:prstGeom>
        </p:spPr>
      </p:pic>
      <p:sp>
        <p:nvSpPr>
          <p:cNvPr id="9" name="テキスト ボックス 8"/>
          <p:cNvSpPr txBox="1"/>
          <p:nvPr/>
        </p:nvSpPr>
        <p:spPr>
          <a:xfrm>
            <a:off x="7158973" y="3526942"/>
            <a:ext cx="2845270" cy="1043585"/>
          </a:xfrm>
          <a:prstGeom prst="rect">
            <a:avLst/>
          </a:prstGeom>
          <a:solidFill>
            <a:schemeClr val="bg1"/>
          </a:solidFill>
          <a:ln w="25400">
            <a:solidFill>
              <a:srgbClr val="FF0000"/>
            </a:solidFill>
          </a:ln>
        </p:spPr>
        <p:txBody>
          <a:bodyPr wrap="none" lIns="104682" tIns="52341" rIns="104682" bIns="52341" rtlCol="0" anchor="ctr">
            <a:spAutoFit/>
          </a:bodyPr>
          <a:lstStyle/>
          <a:p>
            <a:pPr algn="ctr"/>
            <a:r>
              <a:rPr lang="en-US" altLang="ja-JP" sz="2300" dirty="0" smtClean="0"/>
              <a:t>MKID </a:t>
            </a:r>
            <a:r>
              <a:rPr lang="ja-JP" altLang="en-US" sz="2300" dirty="0" smtClean="0"/>
              <a:t>アレイ</a:t>
            </a:r>
            <a:r>
              <a:rPr lang="en-US" altLang="ja-JP" sz="2300" dirty="0" smtClean="0"/>
              <a:t> </a:t>
            </a:r>
            <a:r>
              <a:rPr lang="en-US" altLang="ja-JP" sz="1900" dirty="0" smtClean="0"/>
              <a:t>@ 250 </a:t>
            </a:r>
            <a:r>
              <a:rPr lang="en-US" altLang="ja-JP" sz="1900" dirty="0" err="1" smtClean="0"/>
              <a:t>mK</a:t>
            </a:r>
            <a:endParaRPr lang="en-US" altLang="ja-JP" sz="1900" dirty="0" smtClean="0"/>
          </a:p>
          <a:p>
            <a:pPr algn="ctr"/>
            <a:r>
              <a:rPr lang="en-US" altLang="ja-JP" sz="1900" dirty="0" smtClean="0"/>
              <a:t>624 </a:t>
            </a:r>
            <a:r>
              <a:rPr lang="ja-JP" altLang="en-US" sz="1900" dirty="0" smtClean="0"/>
              <a:t>個</a:t>
            </a:r>
            <a:r>
              <a:rPr lang="en-US" altLang="ja-JP" sz="1900" dirty="0" smtClean="0"/>
              <a:t> @ 145 GHz</a:t>
            </a:r>
          </a:p>
          <a:p>
            <a:pPr algn="ctr"/>
            <a:r>
              <a:rPr lang="en-US" altLang="ja-JP" sz="1900" dirty="0" smtClean="0"/>
              <a:t>224 </a:t>
            </a:r>
            <a:r>
              <a:rPr lang="ja-JP" altLang="en-US" sz="1900" dirty="0" smtClean="0"/>
              <a:t>個</a:t>
            </a:r>
            <a:r>
              <a:rPr lang="en-US" altLang="ja-JP" sz="1900" dirty="0" smtClean="0"/>
              <a:t> @ 220 GHz</a:t>
            </a:r>
            <a:endParaRPr lang="ja-JP" altLang="en-US" sz="1900" dirty="0"/>
          </a:p>
        </p:txBody>
      </p:sp>
      <p:pic>
        <p:nvPicPr>
          <p:cNvPr id="33" name="IMG_0297.MOV">
            <a:hlinkClick r:id="" action="ppaction://media"/>
          </p:cNvPr>
          <p:cNvPicPr/>
          <p:nvPr>
            <a:videoFile r:link="rId1"/>
            <p:extLst>
              <p:ext uri="{DAA4B4D4-6D71-4841-9C94-3DE7FCFB9230}">
                <p14:medi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r:embed="rId8"/>
              </p:ext>
            </p:extLst>
          </p:nvPr>
        </p:nvPicPr>
        <p:blipFill rotWithShape="1">
          <a:blip r:embed="rId9"/>
          <a:srcRect l="9492" t="19378" r="23733" b="16653"/>
          <a:stretch/>
        </p:blipFill>
        <p:spPr>
          <a:xfrm>
            <a:off x="3764649" y="1556962"/>
            <a:ext cx="3291491" cy="55644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5000" fill="hold"/>
                                        <p:tgtEl>
                                          <p:spTgt spid="31"/>
                                        </p:tgtEl>
                                        <p:attrNameLst>
                                          <p:attrName>style.visibility</p:attrName>
                                        </p:attrNameLst>
                                      </p:cBhvr>
                                      <p:tavLst>
                                        <p:tav tm="0">
                                          <p:val>
                                            <p:strVal val="hidden"/>
                                          </p:val>
                                        </p:tav>
                                        <p:tav tm="50000">
                                          <p:val>
                                            <p:strVal val="visible"/>
                                          </p:val>
                                        </p:tav>
                                      </p:tavLst>
                                    </p:anim>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20853"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3"/>
                                        </p:tgtEl>
                                      </p:cBhvr>
                                    </p:cmd>
                                  </p:childTnLst>
                                </p:cTn>
                              </p:par>
                            </p:childTnLst>
                          </p:cTn>
                        </p:par>
                      </p:childTnLst>
                    </p:cTn>
                  </p:par>
                </p:childTnLst>
              </p:cTn>
              <p:nextCondLst>
                <p:cond evt="onClick" delay="0">
                  <p:tgtEl>
                    <p:spTgt spid="33"/>
                  </p:tgtEl>
                </p:cond>
              </p:nextCondLst>
            </p:seq>
            <p:video>
              <p:cMediaNode vol="80000" mute="1">
                <p:cTn id="16" fill="hold" display="0">
                  <p:stCondLst>
                    <p:cond delay="indefinite"/>
                  </p:stCondLst>
                </p:cTn>
                <p:tgtEl>
                  <p:spTgt spid="33"/>
                </p:tgtEl>
              </p:cMediaNode>
            </p:video>
          </p:childTnLst>
        </p:cTn>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5|10.1|3.3|3.5|33.7|5.5"/>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a:solidFill>
            <a:schemeClr val="tx1"/>
          </a:solidFill>
        </a:ln>
        <a:effectLst/>
      </a:spPr>
      <a:bodyPr rtlCol="0" anchor="ctr"/>
      <a:lstStyle>
        <a:defPPr algn="ctr">
          <a:defRPr kumimoji="1"/>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17502</TotalTime>
  <Words>3804</Words>
  <Application>Microsoft Macintosh PowerPoint</Application>
  <PresentationFormat>ユーザー設定</PresentationFormat>
  <Paragraphs>785</Paragraphs>
  <Slides>59</Slides>
  <Notes>7</Notes>
  <HiddenSlides>0</HiddenSlides>
  <MMClips>1</MMClips>
  <ScaleCrop>false</ScaleCrop>
  <HeadingPairs>
    <vt:vector size="4" baseType="variant">
      <vt:variant>
        <vt:lpstr>デザイン テンプレート</vt:lpstr>
      </vt:variant>
      <vt:variant>
        <vt:i4>1</vt:i4>
      </vt:variant>
      <vt:variant>
        <vt:lpstr>スライド タイトル</vt:lpstr>
      </vt:variant>
      <vt:variant>
        <vt:i4>59</vt:i4>
      </vt:variant>
    </vt:vector>
  </HeadingPairs>
  <TitlesOfParts>
    <vt:vector size="60" baseType="lpstr">
      <vt:lpstr>Office テーマ</vt:lpstr>
      <vt:lpstr>超伝導検出器の多重読み出しに用いる プリント基板の開発</vt:lpstr>
      <vt:lpstr>目次</vt:lpstr>
      <vt:lpstr>初期宇宙の探索</vt:lpstr>
      <vt:lpstr>初期宇宙の探索</vt:lpstr>
      <vt:lpstr>高速スキャンが重要</vt:lpstr>
      <vt:lpstr>GroundBIRD 実験</vt:lpstr>
      <vt:lpstr>GroundBIRD 実験 – 感度</vt:lpstr>
      <vt:lpstr>GroundBIRD 実験 – 回転冷却光学系</vt:lpstr>
      <vt:lpstr>GroundBIRD 実験 – 回転冷却光学系</vt:lpstr>
      <vt:lpstr>MKID (Microwave Kinetic Inductance Detector)</vt:lpstr>
      <vt:lpstr>MKIDs (Microwave Kinetic Inductance Detectors)</vt:lpstr>
      <vt:lpstr>読み出し系</vt:lpstr>
      <vt:lpstr>読み出し方法</vt:lpstr>
      <vt:lpstr>読み出し方法</vt:lpstr>
      <vt:lpstr>読み出し方法</vt:lpstr>
      <vt:lpstr>市販のアナログ基板 – FMC150[*]</vt:lpstr>
      <vt:lpstr>市販品で MKID を読み出した例</vt:lpstr>
      <vt:lpstr>市販のアナログ基板 – FMC150[*]</vt:lpstr>
      <vt:lpstr>解決すべき課題</vt:lpstr>
      <vt:lpstr>LPF による帯域の制限</vt:lpstr>
      <vt:lpstr>GB からの帯域の要求値</vt:lpstr>
      <vt:lpstr>消費電力・発熱の過大</vt:lpstr>
      <vt:lpstr>スライド 23</vt:lpstr>
      <vt:lpstr>ユーザビリティの損失</vt:lpstr>
      <vt:lpstr>ユーザビリティの損失</vt:lpstr>
      <vt:lpstr>新しいアナログ基板の開発 RHEA（Rhea is a High spEed Analog board）</vt:lpstr>
      <vt:lpstr>LPF</vt:lpstr>
      <vt:lpstr>クロック生成器周辺</vt:lpstr>
      <vt:lpstr>電源回路</vt:lpstr>
      <vt:lpstr>RHEA による改良点</vt:lpstr>
      <vt:lpstr>市販品（FMC150）と RHEA</vt:lpstr>
      <vt:lpstr>RHEA の評価</vt:lpstr>
      <vt:lpstr>消費電力の評価</vt:lpstr>
      <vt:lpstr>消費電力の評価</vt:lpstr>
      <vt:lpstr>消費電力の評価 – 結果</vt:lpstr>
      <vt:lpstr>基板上 IC の発熱量の評価</vt:lpstr>
      <vt:lpstr>基板上 IC の発熱量の評価 – 結果</vt:lpstr>
      <vt:lpstr>帯域の評価</vt:lpstr>
      <vt:lpstr>帯域の評価</vt:lpstr>
      <vt:lpstr>帯域の評価 – 結果</vt:lpstr>
      <vt:lpstr>まとめ</vt:lpstr>
      <vt:lpstr>backup</vt:lpstr>
      <vt:lpstr>新アナログ基板 RHEA Ver. 1.0</vt:lpstr>
      <vt:lpstr>新フロントエンド回路</vt:lpstr>
      <vt:lpstr>クロックが出ない？</vt:lpstr>
      <vt:lpstr>クロックの確認方法</vt:lpstr>
      <vt:lpstr>水晶発振器を交換</vt:lpstr>
      <vt:lpstr>水晶発振器を交換</vt:lpstr>
      <vt:lpstr>クロック分配の安定性確認</vt:lpstr>
      <vt:lpstr>クロック分配の安定性確認</vt:lpstr>
      <vt:lpstr>NIKEL</vt:lpstr>
      <vt:lpstr>MUSIC Readout</vt:lpstr>
      <vt:lpstr>本研究との比較</vt:lpstr>
      <vt:lpstr>RHEA のブロック図</vt:lpstr>
      <vt:lpstr>MKID Readout</vt:lpstr>
      <vt:lpstr>Demodulation</vt:lpstr>
      <vt:lpstr>CMB と前景放射のスペクトル</vt:lpstr>
      <vt:lpstr>回転冷却光学系</vt:lpstr>
      <vt:lpstr>MKID for GB</vt:lpstr>
    </vt:vector>
  </TitlesOfParts>
  <Company>KEK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超伝導検出器 MKID の多重読み出し用フロントエンド回路の開発</dc:title>
  <dc:creator>ISHITSUKA Hikaru</dc:creator>
  <cp:lastModifiedBy>ISHITSUKA Hikaru</cp:lastModifiedBy>
  <cp:revision>33</cp:revision>
  <cp:lastPrinted>2015-02-02T09:02:54Z</cp:lastPrinted>
  <dcterms:created xsi:type="dcterms:W3CDTF">2015-02-10T16:27:17Z</dcterms:created>
  <dcterms:modified xsi:type="dcterms:W3CDTF">2015-02-10T16:27:49Z</dcterms:modified>
</cp:coreProperties>
</file>