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2" r:id="rId3"/>
    <p:sldId id="259" r:id="rId4"/>
    <p:sldId id="274" r:id="rId5"/>
    <p:sldId id="260" r:id="rId6"/>
    <p:sldId id="275" r:id="rId7"/>
    <p:sldId id="262" r:id="rId8"/>
    <p:sldId id="263" r:id="rId9"/>
    <p:sldId id="265" r:id="rId10"/>
    <p:sldId id="264" r:id="rId11"/>
    <p:sldId id="267" r:id="rId12"/>
    <p:sldId id="269" r:id="rId13"/>
    <p:sldId id="280" r:id="rId14"/>
    <p:sldId id="281" r:id="rId15"/>
    <p:sldId id="272" r:id="rId16"/>
    <p:sldId id="266" r:id="rId17"/>
    <p:sldId id="257" r:id="rId18"/>
    <p:sldId id="277" r:id="rId19"/>
    <p:sldId id="276" r:id="rId20"/>
    <p:sldId id="278" r:id="rId21"/>
    <p:sldId id="279" r:id="rId22"/>
    <p:sldId id="271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FF7C80"/>
    <a:srgbClr val="FF5050"/>
    <a:srgbClr val="FF66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B9204-BEF7-4AFB-BFFF-F49C41D7BE21}" type="datetimeFigureOut">
              <a:rPr kumimoji="1" lang="ja-JP" altLang="en-US" smtClean="0"/>
              <a:pPr/>
              <a:t>2015/2/6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30C23-CC19-4844-A077-4AE6091E67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010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30C23-CC19-4844-A077-4AE6091E67F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7738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  <a:p>
            <a:endParaRPr lang="ja-JP" altLang="en-US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  <a:p>
            <a:r>
              <a:rPr lang="en-US" altLang="ja-JP" smtClean="0">
                <a:latin typeface="Arial" panose="020B0604020202020204" pitchFamily="34" charset="0"/>
                <a:ea typeface="ＭＳ Ｐ明朝" panose="02020600040205080304" pitchFamily="18" charset="-128"/>
              </a:rPr>
              <a:t>•</a:t>
            </a:r>
            <a:br>
              <a:rPr lang="en-US" altLang="ja-JP" smtClean="0">
                <a:latin typeface="Arial" panose="020B0604020202020204" pitchFamily="34" charset="0"/>
                <a:ea typeface="ＭＳ Ｐ明朝" panose="02020600040205080304" pitchFamily="18" charset="-128"/>
              </a:rPr>
            </a:br>
            <a:endParaRPr lang="ja-JP" altLang="en-US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  <a:p>
            <a:endParaRPr lang="en-US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  <a:p>
            <a:endParaRPr lang="en-US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  <a:p>
            <a:endParaRPr lang="en-US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  <a:p>
            <a:r>
              <a:rPr lang="en-US" altLang="ja-JP" smtClean="0">
                <a:latin typeface="Arial" panose="020B0604020202020204" pitchFamily="34" charset="0"/>
                <a:ea typeface="ＭＳ Ｐ明朝" panose="02020600040205080304" pitchFamily="18" charset="-128"/>
              </a:rPr>
              <a:t>Last year we submit a proposal. Tile  a search for sterile neutrino at J-PARC MLF.</a:t>
            </a:r>
          </a:p>
          <a:p>
            <a:r>
              <a:rPr lang="en-US" altLang="ja-JP" smtClean="0">
                <a:latin typeface="Arial" panose="020B0604020202020204" pitchFamily="34" charset="0"/>
                <a:ea typeface="ＭＳ Ｐ明朝" panose="02020600040205080304" pitchFamily="18" charset="-128"/>
              </a:rPr>
              <a:t>This proposal have a name P56. P means proposal, not approved experiment yet. at present. </a:t>
            </a:r>
          </a:p>
          <a:p>
            <a:r>
              <a:rPr lang="en-US" altLang="ja-JP" smtClean="0">
                <a:latin typeface="Arial" panose="020B0604020202020204" pitchFamily="34" charset="0"/>
                <a:ea typeface="ＭＳ Ｐ明朝" panose="02020600040205080304" pitchFamily="18" charset="-128"/>
              </a:rPr>
              <a:t>I mentioned Main physics is to get an answer the anti-nyu my to anti-nyu e oscillation at eV2 region.</a:t>
            </a:r>
          </a:p>
          <a:p>
            <a:r>
              <a:rPr lang="en-US" altLang="ja-JP" smtClean="0">
                <a:latin typeface="Arial" panose="020B0604020202020204" pitchFamily="34" charset="0"/>
                <a:ea typeface="ＭＳ Ｐ明朝" panose="02020600040205080304" pitchFamily="18" charset="-128"/>
              </a:rPr>
              <a:t>For this purpose, high confidence level should be required.</a:t>
            </a:r>
          </a:p>
          <a:p>
            <a:r>
              <a:rPr lang="en-US" altLang="ja-JP" smtClean="0">
                <a:latin typeface="Arial" panose="020B0604020202020204" pitchFamily="34" charset="0"/>
                <a:ea typeface="ＭＳ Ｐ明朝" panose="02020600040205080304" pitchFamily="18" charset="-128"/>
              </a:rPr>
              <a:t>This table shows evidence result for nyu my to nyu e oscillation. </a:t>
            </a:r>
          </a:p>
          <a:p>
            <a:endParaRPr lang="en-US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  <a:p>
            <a:endParaRPr lang="en-US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  <a:p>
            <a:endParaRPr lang="en-US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  <a:p>
            <a:r>
              <a:rPr lang="en-US" altLang="ja-JP" smtClean="0">
                <a:latin typeface="Arial" panose="020B0604020202020204" pitchFamily="34" charset="0"/>
                <a:ea typeface="ＭＳ Ｐ明朝" panose="02020600040205080304" pitchFamily="18" charset="-128"/>
              </a:rPr>
              <a:t>For P56, good sensitivity reruired superior to last experiment, then we can concluded.</a:t>
            </a:r>
          </a:p>
          <a:p>
            <a:r>
              <a:rPr lang="en-US" altLang="ja-JP" smtClean="0">
                <a:latin typeface="Arial" panose="020B0604020202020204" pitchFamily="34" charset="0"/>
                <a:ea typeface="ＭＳ Ｐ明朝" panose="02020600040205080304" pitchFamily="18" charset="-128"/>
              </a:rPr>
              <a:t>For good sencitivty , key issue is Backgrond</a:t>
            </a:r>
          </a:p>
          <a:p>
            <a:endParaRPr lang="en-US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  <a:p>
            <a:r>
              <a:rPr lang="en-US" altLang="ja-JP" smtClean="0">
                <a:latin typeface="Arial" panose="020B0604020202020204" pitchFamily="34" charset="0"/>
                <a:ea typeface="ＭＳ Ｐ明朝" panose="02020600040205080304" pitchFamily="18" charset="-128"/>
              </a:rPr>
              <a:t>   </a:t>
            </a:r>
          </a:p>
          <a:p>
            <a:r>
              <a:rPr lang="en-US" altLang="ja-JP" smtClean="0">
                <a:latin typeface="Arial" panose="020B0604020202020204" pitchFamily="34" charset="0"/>
                <a:ea typeface="ＭＳ Ｐ明朝" panose="02020600040205080304" pitchFamily="18" charset="-128"/>
              </a:rPr>
              <a:t>----- 会議メモ (2014/12/17 15:15) -----</a:t>
            </a:r>
          </a:p>
          <a:p>
            <a:r>
              <a:rPr lang="en-US" altLang="ja-JP" smtClean="0">
                <a:latin typeface="Arial" panose="020B0604020202020204" pitchFamily="34" charset="0"/>
                <a:ea typeface="ＭＳ Ｐ明朝" panose="02020600040205080304" pitchFamily="18" charset="-128"/>
              </a:rPr>
              <a:t>信頼性confidence level</a:t>
            </a:r>
          </a:p>
          <a:p>
            <a:r>
              <a:rPr lang="en-US" altLang="ja-JP" smtClean="0">
                <a:latin typeface="Arial" panose="020B0604020202020204" pitchFamily="34" charset="0"/>
                <a:ea typeface="ＭＳ Ｐ明朝" panose="02020600040205080304" pitchFamily="18" charset="-128"/>
              </a:rPr>
              <a:t>to check these result,</a:t>
            </a:r>
          </a:p>
          <a:p>
            <a:r>
              <a:rPr lang="en-US" altLang="ja-JP" smtClean="0">
                <a:latin typeface="Arial" panose="020B0604020202020204" pitchFamily="34" charset="0"/>
                <a:ea typeface="ＭＳ Ｐ明朝" panose="02020600040205080304" pitchFamily="18" charset="-128"/>
              </a:rPr>
              <a:t>antiがついてない</a:t>
            </a:r>
            <a:endParaRPr lang="ja-JP" altLang="en-US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CDCB239-D4DE-4AD8-8DC2-C4CBCB4DD8DB}" type="slidenum">
              <a:rPr lang="en-US" altLang="ja-JP" sz="1200">
                <a:latin typeface="Arial" panose="020B0604020202020204" pitchFamily="34" charset="0"/>
              </a:rPr>
              <a:pPr/>
              <a:t>4</a:t>
            </a:fld>
            <a:endParaRPr lang="en-US" altLang="ja-JP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33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7DE742E-F812-49C7-967A-A2608F596753}" type="slidenum">
              <a:rPr lang="en-US" altLang="ja-JP" sz="1200">
                <a:latin typeface="Arial" panose="020B0604020202020204" pitchFamily="34" charset="0"/>
              </a:rPr>
              <a:pPr/>
              <a:t>6</a:t>
            </a:fld>
            <a:endParaRPr lang="en-US" altLang="ja-JP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55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0D722CA-364D-4BF4-BB22-BB22660BBF2E}" type="slidenum">
              <a:rPr lang="en-US" altLang="ja-JP" sz="1200">
                <a:latin typeface="Arial" panose="020B0604020202020204" pitchFamily="34" charset="0"/>
              </a:rPr>
              <a:pPr/>
              <a:t>11</a:t>
            </a:fld>
            <a:endParaRPr lang="en-US" altLang="ja-JP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856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7DD5EE4-7688-498B-BD23-4849033FA9CB}" type="slidenum">
              <a:rPr lang="en-US" altLang="ja-JP" sz="1200">
                <a:latin typeface="Arial" panose="020B0604020202020204" pitchFamily="34" charset="0"/>
              </a:rPr>
              <a:pPr/>
              <a:t>12</a:t>
            </a:fld>
            <a:endParaRPr lang="en-US" altLang="ja-JP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29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2DD6B81-3330-456E-A33E-13EF2B53AC1A}" type="slidenum">
              <a:rPr lang="en-US" altLang="ja-JP" sz="1200">
                <a:latin typeface="Arial" panose="020B0604020202020204" pitchFamily="34" charset="0"/>
              </a:rPr>
              <a:pPr/>
              <a:t>15</a:t>
            </a:fld>
            <a:endParaRPr lang="en-US" altLang="ja-JP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08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F29B-646E-4053-BD59-CD11BD12B9BE}" type="datetime1">
              <a:rPr kumimoji="1" lang="ja-JP" altLang="en-US" smtClean="0"/>
              <a:pPr/>
              <a:t>2015/2/6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2951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AA3B-B4CE-4623-AAA5-C363D499D313}" type="datetime1">
              <a:rPr kumimoji="1" lang="ja-JP" altLang="en-US" smtClean="0"/>
              <a:pPr/>
              <a:t>2015/2/6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577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D026-7A80-4BEE-AE08-2D4C5D10BE57}" type="datetime1">
              <a:rPr kumimoji="1" lang="ja-JP" altLang="en-US" smtClean="0"/>
              <a:pPr/>
              <a:t>2015/2/6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640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7E5-4A04-438C-A323-AD9448F4B604}" type="datetime1">
              <a:rPr kumimoji="1" lang="ja-JP" altLang="en-US" smtClean="0"/>
              <a:pPr/>
              <a:t>2015/2/6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1291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EDB1-125D-4C80-8869-2A4DE3D0C366}" type="datetime1">
              <a:rPr kumimoji="1" lang="ja-JP" altLang="en-US" smtClean="0"/>
              <a:pPr/>
              <a:t>2015/2/6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6360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18E6-918B-4DCB-A4A3-3D341694753F}" type="datetime1">
              <a:rPr kumimoji="1" lang="ja-JP" altLang="en-US" smtClean="0"/>
              <a:pPr/>
              <a:t>2015/2/6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9541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7F74-FBDC-46DE-BCDF-93EA85E3CBFE}" type="datetime1">
              <a:rPr kumimoji="1" lang="ja-JP" altLang="en-US" smtClean="0"/>
              <a:pPr/>
              <a:t>2015/2/6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5643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7D17-A315-4FBF-8254-AC7CEDB53D09}" type="datetime1">
              <a:rPr kumimoji="1" lang="ja-JP" altLang="en-US" smtClean="0"/>
              <a:pPr/>
              <a:t>2015/2/6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0350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DDC3-32A1-4C99-9A37-075799CD1355}" type="datetime1">
              <a:rPr kumimoji="1" lang="ja-JP" altLang="en-US" smtClean="0"/>
              <a:pPr/>
              <a:t>2015/2/6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1591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009-47B9-4F8B-BC3E-73605245EA2C}" type="datetime1">
              <a:rPr kumimoji="1" lang="ja-JP" altLang="en-US" smtClean="0"/>
              <a:pPr/>
              <a:t>2015/2/6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1570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3A4-3577-4616-A4B1-802396BE4B3D}" type="datetime1">
              <a:rPr kumimoji="1" lang="ja-JP" altLang="en-US" smtClean="0"/>
              <a:pPr/>
              <a:t>2015/2/6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5440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58A40-230C-436F-AC28-CA2D3AD88DB2}" type="datetime1">
              <a:rPr kumimoji="1" lang="ja-JP" altLang="en-US" smtClean="0"/>
              <a:pPr/>
              <a:t>2015/2/6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06D3A-3304-4A53-9653-229BEF1FC9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6227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1887"/>
            <a:ext cx="7772400" cy="1394084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+mn-lt"/>
              </a:rPr>
              <a:t>J-PARC MLF</a:t>
            </a:r>
            <a:r>
              <a:rPr kumimoji="1" lang="ja-JP" altLang="en-US" sz="4000" dirty="0" smtClean="0">
                <a:latin typeface="+mn-lt"/>
              </a:rPr>
              <a:t>におけるステライルニュートリノ探索実験</a:t>
            </a:r>
            <a:endParaRPr kumimoji="1" lang="ja-JP" altLang="en-US" sz="4000" dirty="0"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5182" y="1581843"/>
            <a:ext cx="8623004" cy="238220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平岩　聡彦</a:t>
            </a:r>
            <a:endParaRPr kumimoji="1" lang="en-US" altLang="ja-JP" dirty="0" smtClean="0"/>
          </a:p>
          <a:p>
            <a:r>
              <a:rPr lang="ja-JP" altLang="en-US" dirty="0"/>
              <a:t>阪</a:t>
            </a:r>
            <a:r>
              <a:rPr lang="ja-JP" altLang="en-US" dirty="0" smtClean="0"/>
              <a:t>大</a:t>
            </a:r>
            <a:r>
              <a:rPr lang="en-US" altLang="ja-JP" dirty="0" smtClean="0"/>
              <a:t>RCNP</a:t>
            </a:r>
          </a:p>
          <a:p>
            <a:r>
              <a:rPr lang="en-US" altLang="ja-JP" dirty="0"/>
              <a:t>o</a:t>
            </a:r>
            <a:r>
              <a:rPr kumimoji="1" lang="en-US" altLang="ja-JP" dirty="0" smtClean="0"/>
              <a:t>n behalf of the J-PARC P56 collaboration</a:t>
            </a:r>
            <a:br>
              <a:rPr kumimoji="1" lang="en-US" altLang="ja-JP" dirty="0" smtClean="0"/>
            </a:br>
            <a:r>
              <a:rPr kumimoji="1" lang="en-US" altLang="ja-JP" dirty="0" smtClean="0"/>
              <a:t>(</a:t>
            </a:r>
            <a:r>
              <a:rPr kumimoji="1" lang="en-US" altLang="ja-JP" dirty="0" smtClean="0">
                <a:solidFill>
                  <a:srgbClr val="FF0000"/>
                </a:solidFill>
              </a:rPr>
              <a:t>We requested the 1st stage approval at the 19th PAC on</a:t>
            </a:r>
            <a:r>
              <a:rPr lang="en-US" altLang="ja-JP" dirty="0" smtClean="0">
                <a:solidFill>
                  <a:srgbClr val="FF0000"/>
                </a:solidFill>
              </a:rPr>
              <a:t> Dec 2014.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60256" y="3752674"/>
            <a:ext cx="5006606" cy="2903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dirty="0" smtClean="0"/>
              <a:t>Introduction</a:t>
            </a:r>
            <a:br>
              <a:rPr lang="en-US" altLang="ja-JP" dirty="0" smtClean="0"/>
            </a:br>
            <a:r>
              <a:rPr lang="en-US" altLang="ja-JP" dirty="0" smtClean="0"/>
              <a:t>- LSND</a:t>
            </a:r>
            <a:br>
              <a:rPr lang="en-US" altLang="ja-JP" dirty="0" smtClean="0"/>
            </a:br>
            <a:r>
              <a:rPr lang="en-US" altLang="ja-JP" dirty="0" smtClean="0"/>
              <a:t>- Current status of sterile neutrino searches.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dirty="0" smtClean="0"/>
              <a:t>Sterile neutrino search at MLF (J-PARC P56)</a:t>
            </a:r>
            <a:br>
              <a:rPr lang="en-US" altLang="ja-JP" dirty="0" smtClean="0"/>
            </a:br>
            <a:r>
              <a:rPr lang="en-US" altLang="ja-JP" dirty="0" smtClean="0"/>
              <a:t>- Experimental principle.</a:t>
            </a:r>
            <a:br>
              <a:rPr lang="en-US" altLang="ja-JP" dirty="0" smtClean="0"/>
            </a:br>
            <a:r>
              <a:rPr lang="en-US" altLang="ja-JP" dirty="0" smtClean="0"/>
              <a:t>- Experimental features.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dirty="0" smtClean="0"/>
              <a:t>Background measurement at candidate sites</a:t>
            </a:r>
            <a:br>
              <a:rPr lang="en-US" altLang="ja-JP" dirty="0" smtClean="0"/>
            </a:br>
            <a:r>
              <a:rPr lang="en-US" altLang="ja-JP" dirty="0" smtClean="0"/>
              <a:t>- Results</a:t>
            </a:r>
            <a:br>
              <a:rPr lang="en-US" altLang="ja-JP" dirty="0" smtClean="0"/>
            </a:br>
            <a:r>
              <a:rPr lang="en-US" altLang="ja-JP" dirty="0" smtClean="0"/>
              <a:t>- Sensitivity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dirty="0" smtClean="0"/>
              <a:t>Summary and outlook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946299" y="3231210"/>
            <a:ext cx="2763136" cy="510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u="sng" dirty="0" smtClean="0">
                <a:latin typeface="+mj-ea"/>
              </a:rPr>
              <a:t>Contents</a:t>
            </a:r>
            <a:endParaRPr lang="ja-JP" altLang="en-US" sz="2800" u="sng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9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5512" y="4328160"/>
            <a:ext cx="7067881" cy="252984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-141318"/>
            <a:ext cx="7886700" cy="1325563"/>
          </a:xfrm>
        </p:spPr>
        <p:txBody>
          <a:bodyPr/>
          <a:lstStyle/>
          <a:p>
            <a:r>
              <a:rPr kumimoji="1" lang="en-US" altLang="ja-JP" u="sng" dirty="0" smtClean="0">
                <a:latin typeface="+mj-ea"/>
              </a:rPr>
              <a:t>Background measurement</a:t>
            </a:r>
            <a:endParaRPr kumimoji="1" lang="ja-JP" altLang="en-US" u="sng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8483" y="790350"/>
            <a:ext cx="4885885" cy="4351338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r>
              <a:rPr kumimoji="1" lang="en-US" altLang="ja-JP" sz="2000" dirty="0" smtClean="0"/>
              <a:t>BKG measurements were performed at the candidate sites (MLF 3F). (Apr-Jun 2014)</a:t>
            </a:r>
          </a:p>
          <a:p>
            <a:r>
              <a:rPr lang="en-US" altLang="ja-JP" sz="2000" dirty="0" smtClean="0"/>
              <a:t>Detectors:</a:t>
            </a:r>
            <a:br>
              <a:rPr lang="en-US" altLang="ja-JP" sz="2000" dirty="0" smtClean="0"/>
            </a:br>
            <a:r>
              <a:rPr lang="en-US" altLang="ja-JP" sz="2000" dirty="0" smtClean="0"/>
              <a:t>- 500 kg plastic scintillation counter</a:t>
            </a:r>
            <a:br>
              <a:rPr lang="en-US" altLang="ja-JP" sz="2000" dirty="0" smtClean="0"/>
            </a:br>
            <a:r>
              <a:rPr lang="en-US" altLang="ja-JP" sz="2000" dirty="0" smtClean="0"/>
              <a:t>  (</a:t>
            </a:r>
            <a:r>
              <a:rPr lang="en-US" altLang="ja-JP" sz="2000" dirty="0" smtClean="0">
                <a:solidFill>
                  <a:srgbClr val="FFC000"/>
                </a:solidFill>
              </a:rPr>
              <a:t>yellow</a:t>
            </a:r>
            <a:r>
              <a:rPr lang="en-US" altLang="ja-JP" sz="2000" dirty="0" smtClean="0"/>
              <a:t>): main detector</a:t>
            </a:r>
            <a:br>
              <a:rPr lang="en-US" altLang="ja-JP" sz="2000" dirty="0" smtClean="0"/>
            </a:br>
            <a:r>
              <a:rPr lang="en-US" altLang="ja-JP" sz="2000" dirty="0" smtClean="0"/>
              <a:t>- Inner veto counter (</a:t>
            </a:r>
            <a:r>
              <a:rPr lang="en-US" altLang="ja-JP" sz="2000" dirty="0" smtClean="0">
                <a:solidFill>
                  <a:srgbClr val="FF0000"/>
                </a:solidFill>
              </a:rPr>
              <a:t>red</a:t>
            </a:r>
            <a:r>
              <a:rPr lang="en-US" altLang="ja-JP" sz="2000" dirty="0" smtClean="0"/>
              <a:t>).</a:t>
            </a:r>
            <a:br>
              <a:rPr lang="en-US" altLang="ja-JP" sz="2000" dirty="0" smtClean="0"/>
            </a:br>
            <a:r>
              <a:rPr lang="en-US" altLang="ja-JP" sz="2000" dirty="0" smtClean="0"/>
              <a:t>- Outer veto counter (</a:t>
            </a:r>
            <a:r>
              <a:rPr lang="en-US" altLang="ja-JP" sz="2000" dirty="0" smtClean="0">
                <a:solidFill>
                  <a:srgbClr val="00B050"/>
                </a:solidFill>
              </a:rPr>
              <a:t>green</a:t>
            </a:r>
            <a:r>
              <a:rPr lang="en-US" altLang="ja-JP" sz="2000" dirty="0" smtClean="0"/>
              <a:t>).</a:t>
            </a:r>
          </a:p>
          <a:p>
            <a:r>
              <a:rPr lang="en-US" altLang="ja-JP" sz="2000" dirty="0"/>
              <a:t>2</a:t>
            </a:r>
            <a:r>
              <a:rPr lang="en-US" altLang="ja-JP" sz="2000" dirty="0" smtClean="0"/>
              <a:t> different data sets:</a:t>
            </a:r>
            <a:br>
              <a:rPr lang="en-US" altLang="ja-JP" sz="2000" dirty="0" smtClean="0"/>
            </a:br>
            <a:r>
              <a:rPr lang="en-US" altLang="ja-JP" sz="2000" dirty="0" smtClean="0"/>
              <a:t>- beam-on</a:t>
            </a:r>
            <a:br>
              <a:rPr lang="en-US" altLang="ja-JP" sz="2000" dirty="0" smtClean="0"/>
            </a:br>
            <a:r>
              <a:rPr lang="en-US" altLang="ja-JP" sz="2000" dirty="0" smtClean="0"/>
              <a:t>- beam-off (to subtract the beam-unrelated </a:t>
            </a:r>
            <a:br>
              <a:rPr lang="en-US" altLang="ja-JP" sz="2000" dirty="0" smtClean="0"/>
            </a:br>
            <a:r>
              <a:rPr lang="en-US" altLang="ja-JP" sz="2000" dirty="0" smtClean="0"/>
              <a:t>   BKGs.)</a:t>
            </a:r>
          </a:p>
          <a:p>
            <a:r>
              <a:rPr lang="en-US" altLang="ja-JP" sz="2000" dirty="0" smtClean="0"/>
              <a:t>3 different points: point-1, 2, 3.</a:t>
            </a:r>
          </a:p>
          <a:p>
            <a:r>
              <a:rPr kumimoji="1" lang="en-US" altLang="ja-JP" sz="2000" dirty="0" smtClean="0"/>
              <a:t>The results for “point 2”(L </a:t>
            </a:r>
            <a:r>
              <a:rPr lang="en-US" altLang="ja-JP" sz="2000" dirty="0"/>
              <a:t>~</a:t>
            </a:r>
            <a:r>
              <a:rPr kumimoji="1" lang="en-US" altLang="ja-JP" sz="2000" dirty="0" smtClean="0"/>
              <a:t> 20 m) are presented here.</a:t>
            </a:r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4796" y="1180207"/>
            <a:ext cx="3975683" cy="288747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817022" y="2083826"/>
            <a:ext cx="1252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66FF"/>
                </a:solidFill>
              </a:rPr>
              <a:t>v</a:t>
            </a:r>
            <a:r>
              <a:rPr kumimoji="1" lang="en-US" altLang="ja-JP" dirty="0" smtClean="0">
                <a:solidFill>
                  <a:srgbClr val="0066FF"/>
                </a:solidFill>
              </a:rPr>
              <a:t>eto </a:t>
            </a:r>
            <a:r>
              <a:rPr kumimoji="1" lang="en-US" altLang="ja-JP" dirty="0" err="1" smtClean="0">
                <a:solidFill>
                  <a:srgbClr val="0066FF"/>
                </a:solidFill>
              </a:rPr>
              <a:t>eff</a:t>
            </a:r>
            <a:r>
              <a:rPr kumimoji="1" lang="en-US" altLang="ja-JP" dirty="0" smtClean="0">
                <a:solidFill>
                  <a:srgbClr val="0066FF"/>
                </a:solidFill>
              </a:rPr>
              <a:t>:</a:t>
            </a:r>
            <a:br>
              <a:rPr kumimoji="1" lang="en-US" altLang="ja-JP" dirty="0" smtClean="0">
                <a:solidFill>
                  <a:srgbClr val="0066FF"/>
                </a:solidFill>
              </a:rPr>
            </a:br>
            <a:r>
              <a:rPr kumimoji="1" lang="en-US" altLang="ja-JP" dirty="0" smtClean="0">
                <a:solidFill>
                  <a:srgbClr val="0066FF"/>
                </a:solidFill>
              </a:rPr>
              <a:t> </a:t>
            </a:r>
            <a:r>
              <a:rPr lang="en-US" altLang="ja-JP" dirty="0" smtClean="0">
                <a:solidFill>
                  <a:srgbClr val="0066FF"/>
                </a:solidFill>
              </a:rPr>
              <a:t>&gt; </a:t>
            </a:r>
            <a:r>
              <a:rPr kumimoji="1" lang="en-US" altLang="ja-JP" dirty="0" smtClean="0">
                <a:solidFill>
                  <a:srgbClr val="0066FF"/>
                </a:solidFill>
              </a:rPr>
              <a:t>99.9 %</a:t>
            </a:r>
            <a:endParaRPr kumimoji="1" lang="ja-JP" altLang="en-US" dirty="0">
              <a:solidFill>
                <a:srgbClr val="0066FF"/>
              </a:solidFill>
            </a:endParaRPr>
          </a:p>
        </p:txBody>
      </p:sp>
      <p:sp>
        <p:nvSpPr>
          <p:cNvPr id="14" name="右中かっこ 13"/>
          <p:cNvSpPr/>
          <p:nvPr/>
        </p:nvSpPr>
        <p:spPr>
          <a:xfrm>
            <a:off x="3550508" y="2183027"/>
            <a:ext cx="172994" cy="4409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21778" y="181425"/>
            <a:ext cx="174373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Point1: L ~ 17 m</a:t>
            </a:r>
          </a:p>
          <a:p>
            <a:r>
              <a:rPr lang="en-US" altLang="ja-JP" dirty="0" smtClean="0"/>
              <a:t>Point2: L ~ 20 m</a:t>
            </a:r>
          </a:p>
          <a:p>
            <a:r>
              <a:rPr kumimoji="1" lang="en-US" altLang="ja-JP" dirty="0" smtClean="0"/>
              <a:t>Point3: L ~ 40 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564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正方形/長方形 87"/>
          <p:cNvSpPr/>
          <p:nvPr/>
        </p:nvSpPr>
        <p:spPr>
          <a:xfrm>
            <a:off x="4574448" y="945884"/>
            <a:ext cx="1031403" cy="3807347"/>
          </a:xfrm>
          <a:prstGeom prst="rect">
            <a:avLst/>
          </a:prstGeom>
          <a:solidFill>
            <a:srgbClr val="0066F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700338" y="960650"/>
            <a:ext cx="1031403" cy="3792581"/>
          </a:xfrm>
          <a:prstGeom prst="rect">
            <a:avLst/>
          </a:prstGeom>
          <a:solidFill>
            <a:srgbClr val="FF000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81" y="-291511"/>
            <a:ext cx="8392013" cy="132556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ja-JP" u="sng" dirty="0" smtClean="0">
                <a:latin typeface="+mj-ea"/>
              </a:rPr>
              <a:t>BKG(1): Michel-e from beam fast n</a:t>
            </a:r>
            <a:endParaRPr lang="ja-JP" altLang="en-US" u="sng" dirty="0">
              <a:latin typeface="+mj-ea"/>
            </a:endParaRPr>
          </a:p>
        </p:txBody>
      </p:sp>
      <p:cxnSp>
        <p:nvCxnSpPr>
          <p:cNvPr id="6" name="直線矢印コネクタ 5"/>
          <p:cNvCxnSpPr>
            <a:cxnSpLocks noChangeAspect="1"/>
          </p:cNvCxnSpPr>
          <p:nvPr/>
        </p:nvCxnSpPr>
        <p:spPr>
          <a:xfrm>
            <a:off x="1187450" y="1820556"/>
            <a:ext cx="46799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フリーフォーム 7"/>
          <p:cNvSpPr>
            <a:spLocks noChangeAspect="1"/>
          </p:cNvSpPr>
          <p:nvPr/>
        </p:nvSpPr>
        <p:spPr>
          <a:xfrm>
            <a:off x="2843213" y="1831669"/>
            <a:ext cx="563562" cy="371475"/>
          </a:xfrm>
          <a:custGeom>
            <a:avLst/>
            <a:gdLst>
              <a:gd name="connsiteX0" fmla="*/ 0 w 750957"/>
              <a:gd name="connsiteY0" fmla="*/ 0 h 496444"/>
              <a:gd name="connsiteX1" fmla="*/ 198783 w 750957"/>
              <a:gd name="connsiteY1" fmla="*/ 242956 h 496444"/>
              <a:gd name="connsiteX2" fmla="*/ 242957 w 750957"/>
              <a:gd name="connsiteY2" fmla="*/ 463826 h 496444"/>
              <a:gd name="connsiteX3" fmla="*/ 320261 w 750957"/>
              <a:gd name="connsiteY3" fmla="*/ 463826 h 496444"/>
              <a:gd name="connsiteX4" fmla="*/ 419652 w 750957"/>
              <a:gd name="connsiteY4" fmla="*/ 165652 h 496444"/>
              <a:gd name="connsiteX5" fmla="*/ 750957 w 750957"/>
              <a:gd name="connsiteY5" fmla="*/ 22087 h 49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957" h="496444">
                <a:moveTo>
                  <a:pt x="0" y="0"/>
                </a:moveTo>
                <a:cubicBezTo>
                  <a:pt x="79145" y="82826"/>
                  <a:pt x="158290" y="165652"/>
                  <a:pt x="198783" y="242956"/>
                </a:cubicBezTo>
                <a:cubicBezTo>
                  <a:pt x="239276" y="320260"/>
                  <a:pt x="222711" y="427014"/>
                  <a:pt x="242957" y="463826"/>
                </a:cubicBezTo>
                <a:cubicBezTo>
                  <a:pt x="263203" y="500638"/>
                  <a:pt x="290812" y="513522"/>
                  <a:pt x="320261" y="463826"/>
                </a:cubicBezTo>
                <a:cubicBezTo>
                  <a:pt x="349710" y="414130"/>
                  <a:pt x="347869" y="239275"/>
                  <a:pt x="419652" y="165652"/>
                </a:cubicBezTo>
                <a:cubicBezTo>
                  <a:pt x="491435" y="92029"/>
                  <a:pt x="750957" y="22087"/>
                  <a:pt x="750957" y="22087"/>
                </a:cubicBezTo>
              </a:path>
            </a:pathLst>
          </a:cu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0" name="フリーフォーム 9"/>
          <p:cNvSpPr>
            <a:spLocks noChangeAspect="1"/>
          </p:cNvSpPr>
          <p:nvPr/>
        </p:nvSpPr>
        <p:spPr>
          <a:xfrm>
            <a:off x="4611688" y="1812319"/>
            <a:ext cx="823912" cy="593725"/>
          </a:xfrm>
          <a:custGeom>
            <a:avLst/>
            <a:gdLst>
              <a:gd name="connsiteX0" fmla="*/ 0 w 750957"/>
              <a:gd name="connsiteY0" fmla="*/ 0 h 496444"/>
              <a:gd name="connsiteX1" fmla="*/ 198783 w 750957"/>
              <a:gd name="connsiteY1" fmla="*/ 242956 h 496444"/>
              <a:gd name="connsiteX2" fmla="*/ 242957 w 750957"/>
              <a:gd name="connsiteY2" fmla="*/ 463826 h 496444"/>
              <a:gd name="connsiteX3" fmla="*/ 320261 w 750957"/>
              <a:gd name="connsiteY3" fmla="*/ 463826 h 496444"/>
              <a:gd name="connsiteX4" fmla="*/ 419652 w 750957"/>
              <a:gd name="connsiteY4" fmla="*/ 165652 h 496444"/>
              <a:gd name="connsiteX5" fmla="*/ 750957 w 750957"/>
              <a:gd name="connsiteY5" fmla="*/ 22087 h 49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957" h="496444">
                <a:moveTo>
                  <a:pt x="0" y="0"/>
                </a:moveTo>
                <a:cubicBezTo>
                  <a:pt x="79145" y="82826"/>
                  <a:pt x="158290" y="165652"/>
                  <a:pt x="198783" y="242956"/>
                </a:cubicBezTo>
                <a:cubicBezTo>
                  <a:pt x="239276" y="320260"/>
                  <a:pt x="222711" y="427014"/>
                  <a:pt x="242957" y="463826"/>
                </a:cubicBezTo>
                <a:cubicBezTo>
                  <a:pt x="263203" y="500638"/>
                  <a:pt x="290812" y="513522"/>
                  <a:pt x="320261" y="463826"/>
                </a:cubicBezTo>
                <a:cubicBezTo>
                  <a:pt x="349710" y="414130"/>
                  <a:pt x="347869" y="239275"/>
                  <a:pt x="419652" y="165652"/>
                </a:cubicBezTo>
                <a:cubicBezTo>
                  <a:pt x="491435" y="92029"/>
                  <a:pt x="750957" y="22087"/>
                  <a:pt x="750957" y="22087"/>
                </a:cubicBezTo>
              </a:path>
            </a:pathLst>
          </a:cu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11" name="直線矢印コネクタ 10"/>
          <p:cNvCxnSpPr>
            <a:cxnSpLocks noChangeAspect="1"/>
          </p:cNvCxnSpPr>
          <p:nvPr/>
        </p:nvCxnSpPr>
        <p:spPr>
          <a:xfrm>
            <a:off x="3059113" y="2548924"/>
            <a:ext cx="172878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5" name="テキスト ボックス 11"/>
          <p:cNvSpPr txBox="1">
            <a:spLocks noChangeArrowheads="1"/>
          </p:cNvSpPr>
          <p:nvPr/>
        </p:nvSpPr>
        <p:spPr bwMode="auto">
          <a:xfrm>
            <a:off x="3533690" y="2162901"/>
            <a:ext cx="681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/>
              <a:t>〜30μs</a:t>
            </a:r>
            <a:endParaRPr lang="ja-JP" altLang="en-US" sz="1200" dirty="0"/>
          </a:p>
        </p:txBody>
      </p:sp>
      <p:sp>
        <p:nvSpPr>
          <p:cNvPr id="39947" name="テキスト ボックス 12"/>
          <p:cNvSpPr txBox="1">
            <a:spLocks noChangeArrowheads="1"/>
          </p:cNvSpPr>
          <p:nvPr/>
        </p:nvSpPr>
        <p:spPr bwMode="auto">
          <a:xfrm>
            <a:off x="2700338" y="1230649"/>
            <a:ext cx="3282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 err="1"/>
              <a:t>ν</a:t>
            </a:r>
            <a:r>
              <a:rPr lang="en-US" altLang="ja-JP" sz="1200" baseline="-25000" dirty="0" err="1"/>
              <a:t>e</a:t>
            </a:r>
            <a:r>
              <a:rPr lang="en-US" altLang="ja-JP" sz="1200" baseline="-25000" dirty="0"/>
              <a:t> </a:t>
            </a:r>
            <a:r>
              <a:rPr lang="en-US" altLang="ja-JP" sz="1200" dirty="0"/>
              <a:t>+ </a:t>
            </a:r>
            <a:r>
              <a:rPr lang="en-US" altLang="ja-JP" sz="1200" dirty="0" smtClean="0"/>
              <a:t>p→ </a:t>
            </a:r>
            <a:r>
              <a:rPr lang="en-US" altLang="ja-JP" sz="1200" dirty="0"/>
              <a:t>e</a:t>
            </a:r>
            <a:r>
              <a:rPr lang="en-US" altLang="ja-JP" sz="1200" baseline="30000" dirty="0"/>
              <a:t>+</a:t>
            </a:r>
            <a:r>
              <a:rPr lang="en-US" altLang="ja-JP" sz="1200" baseline="-25000" dirty="0"/>
              <a:t> </a:t>
            </a:r>
            <a:r>
              <a:rPr lang="en-US" altLang="ja-JP" sz="1200" dirty="0" smtClean="0"/>
              <a:t>,           </a:t>
            </a:r>
            <a:r>
              <a:rPr lang="en-US" altLang="ja-JP" sz="1200" dirty="0"/>
              <a:t>+                n</a:t>
            </a:r>
          </a:p>
          <a:p>
            <a:r>
              <a:rPr lang="en-US" altLang="ja-JP" sz="1200" dirty="0" smtClean="0"/>
              <a:t>e</a:t>
            </a:r>
            <a:r>
              <a:rPr lang="en-US" altLang="ja-JP" sz="1200" baseline="-25000" dirty="0"/>
              <a:t>+ </a:t>
            </a:r>
            <a:r>
              <a:rPr lang="en-US" altLang="ja-JP" sz="1200" dirty="0"/>
              <a:t>+ e</a:t>
            </a:r>
            <a:r>
              <a:rPr lang="en-US" altLang="ja-JP" sz="1200" baseline="30000" dirty="0"/>
              <a:t>-</a:t>
            </a:r>
            <a:r>
              <a:rPr lang="en-US" altLang="ja-JP" sz="1200" dirty="0"/>
              <a:t> →2γ</a:t>
            </a:r>
            <a:r>
              <a:rPr lang="ja-JP" altLang="en-US" sz="1200" dirty="0"/>
              <a:t>　　　　　　　</a:t>
            </a:r>
            <a:r>
              <a:rPr lang="en-US" altLang="ja-JP" sz="1200" dirty="0"/>
              <a:t>      </a:t>
            </a:r>
            <a:r>
              <a:rPr lang="en-US" altLang="ja-JP" sz="1200" dirty="0" smtClean="0"/>
              <a:t>      +</a:t>
            </a:r>
            <a:r>
              <a:rPr lang="en-US" altLang="ja-JP" sz="1200" dirty="0" err="1"/>
              <a:t>Gd</a:t>
            </a:r>
            <a:r>
              <a:rPr lang="en-US" altLang="ja-JP" sz="1200" dirty="0"/>
              <a:t> →γ</a:t>
            </a:r>
            <a:endParaRPr lang="ja-JP" altLang="en-US" sz="1200" dirty="0"/>
          </a:p>
        </p:txBody>
      </p:sp>
      <p:cxnSp>
        <p:nvCxnSpPr>
          <p:cNvPr id="25" name="直線矢印コネクタ 24"/>
          <p:cNvCxnSpPr>
            <a:cxnSpLocks noChangeAspect="1"/>
          </p:cNvCxnSpPr>
          <p:nvPr/>
        </p:nvCxnSpPr>
        <p:spPr>
          <a:xfrm>
            <a:off x="1979613" y="2546050"/>
            <a:ext cx="9366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52" name="テキスト ボックス 11"/>
          <p:cNvSpPr txBox="1">
            <a:spLocks noChangeArrowheads="1"/>
          </p:cNvSpPr>
          <p:nvPr/>
        </p:nvSpPr>
        <p:spPr bwMode="auto">
          <a:xfrm>
            <a:off x="2051050" y="2184743"/>
            <a:ext cx="72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/>
              <a:t>〜2.2μs</a:t>
            </a:r>
            <a:endParaRPr lang="ja-JP" altLang="en-US" sz="1200" dirty="0"/>
          </a:p>
        </p:txBody>
      </p:sp>
      <p:sp>
        <p:nvSpPr>
          <p:cNvPr id="39953" name="テキスト ボックス 21"/>
          <p:cNvSpPr txBox="1">
            <a:spLocks noChangeArrowheads="1"/>
          </p:cNvSpPr>
          <p:nvPr/>
        </p:nvSpPr>
        <p:spPr bwMode="auto">
          <a:xfrm>
            <a:off x="495601" y="1655456"/>
            <a:ext cx="484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/>
              <a:t>IBD</a:t>
            </a:r>
          </a:p>
        </p:txBody>
      </p:sp>
      <p:cxnSp>
        <p:nvCxnSpPr>
          <p:cNvPr id="30" name="直線矢印コネクタ 29"/>
          <p:cNvCxnSpPr>
            <a:cxnSpLocks noChangeAspect="1"/>
          </p:cNvCxnSpPr>
          <p:nvPr/>
        </p:nvCxnSpPr>
        <p:spPr>
          <a:xfrm>
            <a:off x="1258888" y="3088544"/>
            <a:ext cx="46815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フリーフォーム 30"/>
          <p:cNvSpPr>
            <a:spLocks noChangeAspect="1"/>
          </p:cNvSpPr>
          <p:nvPr/>
        </p:nvSpPr>
        <p:spPr>
          <a:xfrm>
            <a:off x="2852091" y="3099656"/>
            <a:ext cx="563563" cy="371475"/>
          </a:xfrm>
          <a:custGeom>
            <a:avLst/>
            <a:gdLst>
              <a:gd name="connsiteX0" fmla="*/ 0 w 750957"/>
              <a:gd name="connsiteY0" fmla="*/ 0 h 496444"/>
              <a:gd name="connsiteX1" fmla="*/ 198783 w 750957"/>
              <a:gd name="connsiteY1" fmla="*/ 242956 h 496444"/>
              <a:gd name="connsiteX2" fmla="*/ 242957 w 750957"/>
              <a:gd name="connsiteY2" fmla="*/ 463826 h 496444"/>
              <a:gd name="connsiteX3" fmla="*/ 320261 w 750957"/>
              <a:gd name="connsiteY3" fmla="*/ 463826 h 496444"/>
              <a:gd name="connsiteX4" fmla="*/ 419652 w 750957"/>
              <a:gd name="connsiteY4" fmla="*/ 165652 h 496444"/>
              <a:gd name="connsiteX5" fmla="*/ 750957 w 750957"/>
              <a:gd name="connsiteY5" fmla="*/ 22087 h 49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957" h="496444">
                <a:moveTo>
                  <a:pt x="0" y="0"/>
                </a:moveTo>
                <a:cubicBezTo>
                  <a:pt x="79145" y="82826"/>
                  <a:pt x="158290" y="165652"/>
                  <a:pt x="198783" y="242956"/>
                </a:cubicBezTo>
                <a:cubicBezTo>
                  <a:pt x="239276" y="320260"/>
                  <a:pt x="222711" y="427014"/>
                  <a:pt x="242957" y="463826"/>
                </a:cubicBezTo>
                <a:cubicBezTo>
                  <a:pt x="263203" y="500638"/>
                  <a:pt x="290812" y="513522"/>
                  <a:pt x="320261" y="463826"/>
                </a:cubicBezTo>
                <a:cubicBezTo>
                  <a:pt x="349710" y="414130"/>
                  <a:pt x="347869" y="239275"/>
                  <a:pt x="419652" y="165652"/>
                </a:cubicBezTo>
                <a:cubicBezTo>
                  <a:pt x="491435" y="92029"/>
                  <a:pt x="750957" y="22087"/>
                  <a:pt x="750957" y="22087"/>
                </a:cubicBezTo>
              </a:path>
            </a:pathLst>
          </a:cu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9956" name="テキスト ボックス 34"/>
          <p:cNvSpPr txBox="1">
            <a:spLocks noChangeArrowheads="1"/>
          </p:cNvSpPr>
          <p:nvPr/>
        </p:nvSpPr>
        <p:spPr bwMode="auto">
          <a:xfrm>
            <a:off x="2841500" y="2534163"/>
            <a:ext cx="569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en-US" altLang="ja-JP" sz="1200" dirty="0"/>
          </a:p>
          <a:p>
            <a:r>
              <a:rPr lang="en-US" altLang="ja-JP" sz="1200" u="sng" baseline="-25000" dirty="0"/>
              <a:t>  </a:t>
            </a:r>
            <a:r>
              <a:rPr lang="en-US" altLang="ja-JP" sz="1200" dirty="0" err="1" smtClean="0"/>
              <a:t>μ</a:t>
            </a:r>
            <a:r>
              <a:rPr lang="en-US" altLang="ja-JP" sz="1200" dirty="0" err="1"/>
              <a:t>→e</a:t>
            </a:r>
            <a:endParaRPr lang="ja-JP" altLang="en-US" sz="1200" dirty="0"/>
          </a:p>
        </p:txBody>
      </p:sp>
      <p:sp>
        <p:nvSpPr>
          <p:cNvPr id="39959" name="テキスト ボックス 39"/>
          <p:cNvSpPr txBox="1">
            <a:spLocks noChangeArrowheads="1"/>
          </p:cNvSpPr>
          <p:nvPr/>
        </p:nvSpPr>
        <p:spPr bwMode="auto">
          <a:xfrm>
            <a:off x="1290723" y="2564923"/>
            <a:ext cx="980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 err="1" smtClean="0"/>
              <a:t>n+C</a:t>
            </a:r>
            <a:r>
              <a:rPr lang="en-US" altLang="ja-JP" sz="1200" dirty="0" err="1"/>
              <a:t>→</a:t>
            </a:r>
            <a:r>
              <a:rPr lang="en-US" altLang="ja-JP" sz="1200" dirty="0" err="1" smtClean="0"/>
              <a:t>X</a:t>
            </a:r>
            <a:r>
              <a:rPr lang="en-US" altLang="ja-JP" sz="1200" dirty="0"/>
              <a:t>+π 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en-US" altLang="ja-JP" sz="1200" dirty="0" smtClean="0"/>
              <a:t>→ </a:t>
            </a:r>
            <a:r>
              <a:rPr lang="en-US" altLang="ja-JP" sz="1200" dirty="0" smtClean="0">
                <a:latin typeface="Symbol" panose="05050102010706020507" pitchFamily="18" charset="2"/>
              </a:rPr>
              <a:t>m</a:t>
            </a:r>
            <a:endParaRPr lang="en-US" altLang="ja-JP" sz="1200" baseline="-25000" dirty="0">
              <a:latin typeface="Symbol" panose="05050102010706020507" pitchFamily="18" charset="2"/>
            </a:endParaRPr>
          </a:p>
        </p:txBody>
      </p:sp>
      <p:sp>
        <p:nvSpPr>
          <p:cNvPr id="39960" name="テキスト ボックス 41"/>
          <p:cNvSpPr txBox="1">
            <a:spLocks noChangeArrowheads="1"/>
          </p:cNvSpPr>
          <p:nvPr/>
        </p:nvSpPr>
        <p:spPr bwMode="auto">
          <a:xfrm>
            <a:off x="250309" y="2978150"/>
            <a:ext cx="10239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/>
              <a:t>Michel-e</a:t>
            </a:r>
          </a:p>
          <a:p>
            <a:r>
              <a:rPr lang="en-US" altLang="ja-JP" sz="1400" dirty="0"/>
              <a:t>by beam n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811463" y="974719"/>
            <a:ext cx="68103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dirty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Prompt</a:t>
            </a:r>
          </a:p>
        </p:txBody>
      </p:sp>
      <p:sp>
        <p:nvSpPr>
          <p:cNvPr id="39973" name="テキスト ボックス 37888"/>
          <p:cNvSpPr txBox="1">
            <a:spLocks noChangeArrowheads="1"/>
          </p:cNvSpPr>
          <p:nvPr/>
        </p:nvSpPr>
        <p:spPr bwMode="auto">
          <a:xfrm>
            <a:off x="5582767" y="1869984"/>
            <a:ext cx="474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/>
              <a:t>time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711700" y="958247"/>
            <a:ext cx="723900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dirty="0">
                <a:solidFill>
                  <a:srgbClr val="0066FF"/>
                </a:solidFill>
                <a:latin typeface="Helvetica" charset="0"/>
                <a:ea typeface="ＭＳ Ｐゴシック" charset="0"/>
              </a:rPr>
              <a:t>delayed</a:t>
            </a:r>
            <a:endParaRPr lang="ja-JP" altLang="en-US" sz="1200" dirty="0">
              <a:solidFill>
                <a:srgbClr val="0066FF"/>
              </a:solidFill>
              <a:latin typeface="Helvetica" charset="0"/>
              <a:ea typeface="ＭＳ Ｐゴシック" charset="0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1331913" y="963610"/>
            <a:ext cx="852487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Helvetica" charset="0"/>
                <a:ea typeface="ＭＳ Ｐゴシック" charset="0"/>
              </a:rPr>
              <a:t>On bunch</a:t>
            </a:r>
          </a:p>
        </p:txBody>
      </p:sp>
      <p:sp>
        <p:nvSpPr>
          <p:cNvPr id="87" name="フリーフォーム 86"/>
          <p:cNvSpPr>
            <a:spLocks noChangeAspect="1"/>
          </p:cNvSpPr>
          <p:nvPr/>
        </p:nvSpPr>
        <p:spPr>
          <a:xfrm>
            <a:off x="4618724" y="3089530"/>
            <a:ext cx="823912" cy="593725"/>
          </a:xfrm>
          <a:custGeom>
            <a:avLst/>
            <a:gdLst>
              <a:gd name="connsiteX0" fmla="*/ 0 w 750957"/>
              <a:gd name="connsiteY0" fmla="*/ 0 h 496444"/>
              <a:gd name="connsiteX1" fmla="*/ 198783 w 750957"/>
              <a:gd name="connsiteY1" fmla="*/ 242956 h 496444"/>
              <a:gd name="connsiteX2" fmla="*/ 242957 w 750957"/>
              <a:gd name="connsiteY2" fmla="*/ 463826 h 496444"/>
              <a:gd name="connsiteX3" fmla="*/ 320261 w 750957"/>
              <a:gd name="connsiteY3" fmla="*/ 463826 h 496444"/>
              <a:gd name="connsiteX4" fmla="*/ 419652 w 750957"/>
              <a:gd name="connsiteY4" fmla="*/ 165652 h 496444"/>
              <a:gd name="connsiteX5" fmla="*/ 750957 w 750957"/>
              <a:gd name="connsiteY5" fmla="*/ 22087 h 49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957" h="496444">
                <a:moveTo>
                  <a:pt x="0" y="0"/>
                </a:moveTo>
                <a:cubicBezTo>
                  <a:pt x="79145" y="82826"/>
                  <a:pt x="158290" y="165652"/>
                  <a:pt x="198783" y="242956"/>
                </a:cubicBezTo>
                <a:cubicBezTo>
                  <a:pt x="239276" y="320260"/>
                  <a:pt x="222711" y="427014"/>
                  <a:pt x="242957" y="463826"/>
                </a:cubicBezTo>
                <a:cubicBezTo>
                  <a:pt x="263203" y="500638"/>
                  <a:pt x="290812" y="513522"/>
                  <a:pt x="320261" y="463826"/>
                </a:cubicBezTo>
                <a:cubicBezTo>
                  <a:pt x="349710" y="414130"/>
                  <a:pt x="347869" y="239275"/>
                  <a:pt x="419652" y="165652"/>
                </a:cubicBezTo>
                <a:cubicBezTo>
                  <a:pt x="491435" y="92029"/>
                  <a:pt x="750957" y="22087"/>
                  <a:pt x="750957" y="22087"/>
                </a:cubicBezTo>
              </a:path>
            </a:pathLst>
          </a:cu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21070" y="2627870"/>
            <a:ext cx="125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Thermalized n captured by </a:t>
            </a:r>
            <a:r>
              <a:rPr kumimoji="1" lang="en-US" altLang="ja-JP" sz="1200" dirty="0" err="1" smtClean="0"/>
              <a:t>Gd</a:t>
            </a:r>
            <a:endParaRPr kumimoji="1" lang="ja-JP" altLang="en-US" sz="1200" dirty="0"/>
          </a:p>
        </p:txBody>
      </p:sp>
      <p:sp>
        <p:nvSpPr>
          <p:cNvPr id="9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92133" y="1348035"/>
            <a:ext cx="2462744" cy="189859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en-US" altLang="ja-JP" sz="2000" dirty="0" smtClean="0"/>
              <a:t>Prompt signal: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1 &lt; </a:t>
            </a:r>
            <a:r>
              <a:rPr kumimoji="1" lang="en-US" altLang="ja-JP" sz="2000" dirty="0" err="1" smtClean="0"/>
              <a:t>T</a:t>
            </a:r>
            <a:r>
              <a:rPr kumimoji="1" lang="en-US" altLang="ja-JP" sz="2000" baseline="-25000" dirty="0" err="1" smtClean="0"/>
              <a:t>p</a:t>
            </a:r>
            <a:r>
              <a:rPr kumimoji="1" lang="en-US" altLang="ja-JP" sz="2000" dirty="0" smtClean="0"/>
              <a:t> [</a:t>
            </a:r>
            <a:r>
              <a:rPr kumimoji="1" lang="en-US" altLang="ja-JP" sz="2000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sz="2000" dirty="0" err="1" smtClean="0"/>
              <a:t>s</a:t>
            </a:r>
            <a:r>
              <a:rPr kumimoji="1" lang="en-US" altLang="ja-JP" sz="2000" dirty="0" smtClean="0"/>
              <a:t>] &lt; 10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20 &lt; E</a:t>
            </a:r>
            <a:r>
              <a:rPr kumimoji="1" lang="en-US" altLang="ja-JP" sz="2000" baseline="-25000" dirty="0" smtClean="0"/>
              <a:t>p</a:t>
            </a:r>
            <a:r>
              <a:rPr kumimoji="1" lang="en-US" altLang="ja-JP" sz="2000" dirty="0" smtClean="0"/>
              <a:t> [MeV] &lt; 60</a:t>
            </a:r>
          </a:p>
          <a:p>
            <a:r>
              <a:rPr lang="en-US" altLang="ja-JP" sz="2000" dirty="0" smtClean="0"/>
              <a:t>Delayed signal:</a:t>
            </a:r>
            <a:br>
              <a:rPr lang="en-US" altLang="ja-JP" sz="2000" dirty="0" smtClean="0"/>
            </a:br>
            <a:r>
              <a:rPr lang="en-US" altLang="ja-JP" sz="2000" dirty="0" err="1" smtClean="0"/>
              <a:t>T</a:t>
            </a:r>
            <a:r>
              <a:rPr lang="en-US" altLang="ja-JP" sz="2000" baseline="-25000" dirty="0" err="1" smtClean="0"/>
              <a:t>p</a:t>
            </a:r>
            <a:r>
              <a:rPr lang="en-US" altLang="ja-JP" sz="2000" dirty="0" smtClean="0"/>
              <a:t> &lt; T</a:t>
            </a:r>
            <a:r>
              <a:rPr lang="en-US" altLang="ja-JP" sz="2000" baseline="-25000" dirty="0" smtClean="0"/>
              <a:t>d</a:t>
            </a:r>
            <a:r>
              <a:rPr lang="en-US" altLang="ja-JP" sz="2000" dirty="0" smtClean="0"/>
              <a:t> [</a:t>
            </a:r>
            <a:r>
              <a:rPr lang="en-US" altLang="ja-JP" sz="20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000" dirty="0" err="1" smtClean="0"/>
              <a:t>s</a:t>
            </a:r>
            <a:r>
              <a:rPr lang="en-US" altLang="ja-JP" sz="2000" dirty="0" smtClean="0"/>
              <a:t>] &lt; 100</a:t>
            </a:r>
            <a:br>
              <a:rPr lang="en-US" altLang="ja-JP" sz="2000" dirty="0" smtClean="0"/>
            </a:br>
            <a:r>
              <a:rPr lang="en-US" altLang="ja-JP" sz="2000" dirty="0" smtClean="0"/>
              <a:t>7 &lt; E</a:t>
            </a:r>
            <a:r>
              <a:rPr lang="en-US" altLang="ja-JP" sz="2000" baseline="-25000" dirty="0" smtClean="0"/>
              <a:t>d</a:t>
            </a:r>
            <a:r>
              <a:rPr lang="en-US" altLang="ja-JP" sz="2000" dirty="0" smtClean="0"/>
              <a:t> [MeV] &lt; 12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05821" y="992096"/>
            <a:ext cx="237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u="sng" dirty="0" smtClean="0"/>
              <a:t>Selection criteria</a:t>
            </a:r>
            <a:endParaRPr kumimoji="1" lang="ja-JP" altLang="en-US" b="1" u="sng" dirty="0"/>
          </a:p>
        </p:txBody>
      </p:sp>
      <p:sp>
        <p:nvSpPr>
          <p:cNvPr id="93" name="コンテンツ プレースホルダー 2"/>
          <p:cNvSpPr txBox="1">
            <a:spLocks/>
          </p:cNvSpPr>
          <p:nvPr/>
        </p:nvSpPr>
        <p:spPr>
          <a:xfrm>
            <a:off x="174393" y="4997487"/>
            <a:ext cx="8580484" cy="18605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/>
              <a:t>Beam-associated fast neutrons (T &gt; 200 MeV) can produce </a:t>
            </a:r>
            <a:r>
              <a:rPr lang="en-US" altLang="ja-JP" sz="2000" dirty="0" err="1" smtClean="0"/>
              <a:t>pions</a:t>
            </a:r>
            <a:r>
              <a:rPr lang="en-US" altLang="ja-JP" sz="2000" dirty="0" smtClean="0"/>
              <a:t>, followed by Michel electrons. (</a:t>
            </a:r>
            <a:r>
              <a:rPr lang="en-US" altLang="ja-JP" sz="2000" dirty="0" smtClean="0">
                <a:latin typeface="Symbol" panose="05050102010706020507" pitchFamily="18" charset="2"/>
              </a:rPr>
              <a:t>p</a:t>
            </a:r>
            <a:r>
              <a:rPr lang="en-US" altLang="ja-JP" sz="2000" dirty="0" smtClean="0"/>
              <a:t> </a:t>
            </a:r>
            <a:r>
              <a:rPr lang="en-US" altLang="ja-JP" sz="2000" dirty="0" smtClean="0">
                <a:sym typeface="Wingdings" panose="05000000000000000000" pitchFamily="2" charset="2"/>
              </a:rPr>
              <a:t> </a:t>
            </a:r>
            <a:r>
              <a:rPr lang="en-US" altLang="ja-JP" sz="2000" dirty="0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ja-JP" sz="2000" dirty="0" smtClean="0">
                <a:sym typeface="Wingdings" panose="05000000000000000000" pitchFamily="2" charset="2"/>
              </a:rPr>
              <a:t>  e)</a:t>
            </a:r>
            <a:endParaRPr lang="en-US" altLang="ja-JP" sz="2000" dirty="0" smtClean="0"/>
          </a:p>
          <a:p>
            <a:r>
              <a:rPr lang="en-US" altLang="ja-JP" sz="2000" dirty="0" smtClean="0"/>
              <a:t>Michel electrons from beam fast neutrons:</a:t>
            </a:r>
            <a:br>
              <a:rPr lang="en-US" altLang="ja-JP" sz="2000" dirty="0" smtClean="0"/>
            </a:br>
            <a:r>
              <a:rPr lang="en-US" altLang="ja-JP" sz="2000" dirty="0" smtClean="0"/>
              <a:t>- Michel-e from beam fast neutron mimics the IBD signals.</a:t>
            </a:r>
          </a:p>
          <a:p>
            <a:r>
              <a:rPr lang="en-US" altLang="ja-JP" sz="2000" dirty="0" smtClean="0"/>
              <a:t>The “Michel-e” signals have activities on bunch timing, whereas the “IBD” signals have no activities on bunch timing. </a:t>
            </a:r>
          </a:p>
          <a:p>
            <a:endParaRPr lang="en-US" altLang="ja-JP" sz="2000" dirty="0" smtClean="0"/>
          </a:p>
          <a:p>
            <a:endParaRPr lang="en-US" altLang="ja-JP" dirty="0" smtClean="0"/>
          </a:p>
        </p:txBody>
      </p:sp>
      <p:sp>
        <p:nvSpPr>
          <p:cNvPr id="39" name="テキスト ボックス 37888"/>
          <p:cNvSpPr txBox="1">
            <a:spLocks noChangeArrowheads="1"/>
          </p:cNvSpPr>
          <p:nvPr/>
        </p:nvSpPr>
        <p:spPr bwMode="auto">
          <a:xfrm>
            <a:off x="5581137" y="3158769"/>
            <a:ext cx="474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/>
              <a:t>time</a:t>
            </a:r>
          </a:p>
        </p:txBody>
      </p:sp>
      <p:sp>
        <p:nvSpPr>
          <p:cNvPr id="40" name="フリーフォーム 39"/>
          <p:cNvSpPr>
            <a:spLocks noChangeAspect="1"/>
          </p:cNvSpPr>
          <p:nvPr/>
        </p:nvSpPr>
        <p:spPr>
          <a:xfrm>
            <a:off x="1496971" y="3087296"/>
            <a:ext cx="563563" cy="371475"/>
          </a:xfrm>
          <a:custGeom>
            <a:avLst/>
            <a:gdLst>
              <a:gd name="connsiteX0" fmla="*/ 0 w 750957"/>
              <a:gd name="connsiteY0" fmla="*/ 0 h 496444"/>
              <a:gd name="connsiteX1" fmla="*/ 198783 w 750957"/>
              <a:gd name="connsiteY1" fmla="*/ 242956 h 496444"/>
              <a:gd name="connsiteX2" fmla="*/ 242957 w 750957"/>
              <a:gd name="connsiteY2" fmla="*/ 463826 h 496444"/>
              <a:gd name="connsiteX3" fmla="*/ 320261 w 750957"/>
              <a:gd name="connsiteY3" fmla="*/ 463826 h 496444"/>
              <a:gd name="connsiteX4" fmla="*/ 419652 w 750957"/>
              <a:gd name="connsiteY4" fmla="*/ 165652 h 496444"/>
              <a:gd name="connsiteX5" fmla="*/ 750957 w 750957"/>
              <a:gd name="connsiteY5" fmla="*/ 22087 h 49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957" h="496444">
                <a:moveTo>
                  <a:pt x="0" y="0"/>
                </a:moveTo>
                <a:cubicBezTo>
                  <a:pt x="79145" y="82826"/>
                  <a:pt x="158290" y="165652"/>
                  <a:pt x="198783" y="242956"/>
                </a:cubicBezTo>
                <a:cubicBezTo>
                  <a:pt x="239276" y="320260"/>
                  <a:pt x="222711" y="427014"/>
                  <a:pt x="242957" y="463826"/>
                </a:cubicBezTo>
                <a:cubicBezTo>
                  <a:pt x="263203" y="500638"/>
                  <a:pt x="290812" y="513522"/>
                  <a:pt x="320261" y="463826"/>
                </a:cubicBezTo>
                <a:cubicBezTo>
                  <a:pt x="349710" y="414130"/>
                  <a:pt x="347869" y="239275"/>
                  <a:pt x="419652" y="165652"/>
                </a:cubicBezTo>
                <a:cubicBezTo>
                  <a:pt x="491435" y="92029"/>
                  <a:pt x="750957" y="22087"/>
                  <a:pt x="750957" y="22087"/>
                </a:cubicBezTo>
              </a:path>
            </a:pathLst>
          </a:cu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195688" y="945884"/>
            <a:ext cx="1110907" cy="380734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2759656" y="1296574"/>
            <a:ext cx="11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373531" y="1806272"/>
            <a:ext cx="95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2">
                    <a:lumMod val="75000"/>
                  </a:schemeClr>
                </a:solidFill>
              </a:rPr>
              <a:t>No activities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3" name="直線矢印コネクタ 32"/>
          <p:cNvCxnSpPr>
            <a:cxnSpLocks noChangeAspect="1"/>
          </p:cNvCxnSpPr>
          <p:nvPr/>
        </p:nvCxnSpPr>
        <p:spPr>
          <a:xfrm>
            <a:off x="1248305" y="4198939"/>
            <a:ext cx="46815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フリーフォーム 33"/>
          <p:cNvSpPr>
            <a:spLocks noChangeAspect="1"/>
          </p:cNvSpPr>
          <p:nvPr/>
        </p:nvSpPr>
        <p:spPr>
          <a:xfrm>
            <a:off x="2864445" y="4191178"/>
            <a:ext cx="563563" cy="371475"/>
          </a:xfrm>
          <a:custGeom>
            <a:avLst/>
            <a:gdLst>
              <a:gd name="connsiteX0" fmla="*/ 0 w 750957"/>
              <a:gd name="connsiteY0" fmla="*/ 0 h 496444"/>
              <a:gd name="connsiteX1" fmla="*/ 198783 w 750957"/>
              <a:gd name="connsiteY1" fmla="*/ 242956 h 496444"/>
              <a:gd name="connsiteX2" fmla="*/ 242957 w 750957"/>
              <a:gd name="connsiteY2" fmla="*/ 463826 h 496444"/>
              <a:gd name="connsiteX3" fmla="*/ 320261 w 750957"/>
              <a:gd name="connsiteY3" fmla="*/ 463826 h 496444"/>
              <a:gd name="connsiteX4" fmla="*/ 419652 w 750957"/>
              <a:gd name="connsiteY4" fmla="*/ 165652 h 496444"/>
              <a:gd name="connsiteX5" fmla="*/ 750957 w 750957"/>
              <a:gd name="connsiteY5" fmla="*/ 22087 h 49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957" h="496444">
                <a:moveTo>
                  <a:pt x="0" y="0"/>
                </a:moveTo>
                <a:cubicBezTo>
                  <a:pt x="79145" y="82826"/>
                  <a:pt x="158290" y="165652"/>
                  <a:pt x="198783" y="242956"/>
                </a:cubicBezTo>
                <a:cubicBezTo>
                  <a:pt x="239276" y="320260"/>
                  <a:pt x="222711" y="427014"/>
                  <a:pt x="242957" y="463826"/>
                </a:cubicBezTo>
                <a:cubicBezTo>
                  <a:pt x="263203" y="500638"/>
                  <a:pt x="290812" y="513522"/>
                  <a:pt x="320261" y="463826"/>
                </a:cubicBezTo>
                <a:cubicBezTo>
                  <a:pt x="349710" y="414130"/>
                  <a:pt x="347869" y="239275"/>
                  <a:pt x="419652" y="165652"/>
                </a:cubicBezTo>
                <a:cubicBezTo>
                  <a:pt x="491435" y="92029"/>
                  <a:pt x="750957" y="22087"/>
                  <a:pt x="750957" y="22087"/>
                </a:cubicBezTo>
              </a:path>
            </a:pathLst>
          </a:cu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6" name="テキスト ボックス 41"/>
          <p:cNvSpPr txBox="1">
            <a:spLocks noChangeArrowheads="1"/>
          </p:cNvSpPr>
          <p:nvPr/>
        </p:nvSpPr>
        <p:spPr bwMode="auto">
          <a:xfrm>
            <a:off x="254427" y="3921385"/>
            <a:ext cx="90120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 smtClean="0"/>
              <a:t>Clipping</a:t>
            </a:r>
          </a:p>
          <a:p>
            <a:r>
              <a:rPr lang="en-US" altLang="ja-JP" sz="1400" dirty="0" err="1" smtClean="0"/>
              <a:t>muons</a:t>
            </a:r>
            <a:r>
              <a:rPr lang="en-US" altLang="ja-JP" sz="1400" dirty="0" smtClean="0"/>
              <a:t> </a:t>
            </a:r>
            <a:br>
              <a:rPr lang="en-US" altLang="ja-JP" sz="1400" dirty="0" smtClean="0"/>
            </a:br>
            <a:r>
              <a:rPr lang="en-US" altLang="ja-JP" sz="1400" dirty="0" smtClean="0"/>
              <a:t>(Cosmic)</a:t>
            </a:r>
            <a:endParaRPr lang="en-US" altLang="ja-JP" sz="1400" dirty="0"/>
          </a:p>
        </p:txBody>
      </p:sp>
      <p:sp>
        <p:nvSpPr>
          <p:cNvPr id="37" name="フリーフォーム 36"/>
          <p:cNvSpPr>
            <a:spLocks noChangeAspect="1"/>
          </p:cNvSpPr>
          <p:nvPr/>
        </p:nvSpPr>
        <p:spPr>
          <a:xfrm>
            <a:off x="1880021" y="4211772"/>
            <a:ext cx="563563" cy="371475"/>
          </a:xfrm>
          <a:custGeom>
            <a:avLst/>
            <a:gdLst>
              <a:gd name="connsiteX0" fmla="*/ 0 w 750957"/>
              <a:gd name="connsiteY0" fmla="*/ 0 h 496444"/>
              <a:gd name="connsiteX1" fmla="*/ 198783 w 750957"/>
              <a:gd name="connsiteY1" fmla="*/ 242956 h 496444"/>
              <a:gd name="connsiteX2" fmla="*/ 242957 w 750957"/>
              <a:gd name="connsiteY2" fmla="*/ 463826 h 496444"/>
              <a:gd name="connsiteX3" fmla="*/ 320261 w 750957"/>
              <a:gd name="connsiteY3" fmla="*/ 463826 h 496444"/>
              <a:gd name="connsiteX4" fmla="*/ 419652 w 750957"/>
              <a:gd name="connsiteY4" fmla="*/ 165652 h 496444"/>
              <a:gd name="connsiteX5" fmla="*/ 750957 w 750957"/>
              <a:gd name="connsiteY5" fmla="*/ 22087 h 49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957" h="496444">
                <a:moveTo>
                  <a:pt x="0" y="0"/>
                </a:moveTo>
                <a:cubicBezTo>
                  <a:pt x="79145" y="82826"/>
                  <a:pt x="158290" y="165652"/>
                  <a:pt x="198783" y="242956"/>
                </a:cubicBezTo>
                <a:cubicBezTo>
                  <a:pt x="239276" y="320260"/>
                  <a:pt x="222711" y="427014"/>
                  <a:pt x="242957" y="463826"/>
                </a:cubicBezTo>
                <a:cubicBezTo>
                  <a:pt x="263203" y="500638"/>
                  <a:pt x="290812" y="513522"/>
                  <a:pt x="320261" y="463826"/>
                </a:cubicBezTo>
                <a:cubicBezTo>
                  <a:pt x="349710" y="414130"/>
                  <a:pt x="347869" y="239275"/>
                  <a:pt x="419652" y="165652"/>
                </a:cubicBezTo>
                <a:cubicBezTo>
                  <a:pt x="491435" y="92029"/>
                  <a:pt x="750957" y="22087"/>
                  <a:pt x="750957" y="22087"/>
                </a:cubicBezTo>
              </a:path>
            </a:pathLst>
          </a:custGeom>
          <a:ln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8" name="フリーフォーム 37"/>
          <p:cNvSpPr>
            <a:spLocks noChangeAspect="1"/>
          </p:cNvSpPr>
          <p:nvPr/>
        </p:nvSpPr>
        <p:spPr>
          <a:xfrm>
            <a:off x="3844745" y="4207650"/>
            <a:ext cx="563563" cy="371475"/>
          </a:xfrm>
          <a:custGeom>
            <a:avLst/>
            <a:gdLst>
              <a:gd name="connsiteX0" fmla="*/ 0 w 750957"/>
              <a:gd name="connsiteY0" fmla="*/ 0 h 496444"/>
              <a:gd name="connsiteX1" fmla="*/ 198783 w 750957"/>
              <a:gd name="connsiteY1" fmla="*/ 242956 h 496444"/>
              <a:gd name="connsiteX2" fmla="*/ 242957 w 750957"/>
              <a:gd name="connsiteY2" fmla="*/ 463826 h 496444"/>
              <a:gd name="connsiteX3" fmla="*/ 320261 w 750957"/>
              <a:gd name="connsiteY3" fmla="*/ 463826 h 496444"/>
              <a:gd name="connsiteX4" fmla="*/ 419652 w 750957"/>
              <a:gd name="connsiteY4" fmla="*/ 165652 h 496444"/>
              <a:gd name="connsiteX5" fmla="*/ 750957 w 750957"/>
              <a:gd name="connsiteY5" fmla="*/ 22087 h 49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957" h="496444">
                <a:moveTo>
                  <a:pt x="0" y="0"/>
                </a:moveTo>
                <a:cubicBezTo>
                  <a:pt x="79145" y="82826"/>
                  <a:pt x="158290" y="165652"/>
                  <a:pt x="198783" y="242956"/>
                </a:cubicBezTo>
                <a:cubicBezTo>
                  <a:pt x="239276" y="320260"/>
                  <a:pt x="222711" y="427014"/>
                  <a:pt x="242957" y="463826"/>
                </a:cubicBezTo>
                <a:cubicBezTo>
                  <a:pt x="263203" y="500638"/>
                  <a:pt x="290812" y="513522"/>
                  <a:pt x="320261" y="463826"/>
                </a:cubicBezTo>
                <a:cubicBezTo>
                  <a:pt x="349710" y="414130"/>
                  <a:pt x="347869" y="239275"/>
                  <a:pt x="419652" y="165652"/>
                </a:cubicBezTo>
                <a:cubicBezTo>
                  <a:pt x="491435" y="92029"/>
                  <a:pt x="750957" y="22087"/>
                  <a:pt x="750957" y="22087"/>
                </a:cubicBezTo>
              </a:path>
            </a:pathLst>
          </a:custGeom>
          <a:ln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1" name="フリーフォーム 40"/>
          <p:cNvSpPr>
            <a:spLocks noChangeAspect="1"/>
          </p:cNvSpPr>
          <p:nvPr/>
        </p:nvSpPr>
        <p:spPr>
          <a:xfrm>
            <a:off x="4923901" y="4199412"/>
            <a:ext cx="563563" cy="371475"/>
          </a:xfrm>
          <a:custGeom>
            <a:avLst/>
            <a:gdLst>
              <a:gd name="connsiteX0" fmla="*/ 0 w 750957"/>
              <a:gd name="connsiteY0" fmla="*/ 0 h 496444"/>
              <a:gd name="connsiteX1" fmla="*/ 198783 w 750957"/>
              <a:gd name="connsiteY1" fmla="*/ 242956 h 496444"/>
              <a:gd name="connsiteX2" fmla="*/ 242957 w 750957"/>
              <a:gd name="connsiteY2" fmla="*/ 463826 h 496444"/>
              <a:gd name="connsiteX3" fmla="*/ 320261 w 750957"/>
              <a:gd name="connsiteY3" fmla="*/ 463826 h 496444"/>
              <a:gd name="connsiteX4" fmla="*/ 419652 w 750957"/>
              <a:gd name="connsiteY4" fmla="*/ 165652 h 496444"/>
              <a:gd name="connsiteX5" fmla="*/ 750957 w 750957"/>
              <a:gd name="connsiteY5" fmla="*/ 22087 h 49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957" h="496444">
                <a:moveTo>
                  <a:pt x="0" y="0"/>
                </a:moveTo>
                <a:cubicBezTo>
                  <a:pt x="79145" y="82826"/>
                  <a:pt x="158290" y="165652"/>
                  <a:pt x="198783" y="242956"/>
                </a:cubicBezTo>
                <a:cubicBezTo>
                  <a:pt x="239276" y="320260"/>
                  <a:pt x="222711" y="427014"/>
                  <a:pt x="242957" y="463826"/>
                </a:cubicBezTo>
                <a:cubicBezTo>
                  <a:pt x="263203" y="500638"/>
                  <a:pt x="290812" y="513522"/>
                  <a:pt x="320261" y="463826"/>
                </a:cubicBezTo>
                <a:cubicBezTo>
                  <a:pt x="349710" y="414130"/>
                  <a:pt x="347869" y="239275"/>
                  <a:pt x="419652" y="165652"/>
                </a:cubicBezTo>
                <a:cubicBezTo>
                  <a:pt x="491435" y="92029"/>
                  <a:pt x="750957" y="22087"/>
                  <a:pt x="750957" y="22087"/>
                </a:cubicBezTo>
              </a:path>
            </a:pathLst>
          </a:custGeom>
          <a:ln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05821" y="3921385"/>
            <a:ext cx="2938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Huge, but rejected by charged veto (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eff</a:t>
            </a:r>
            <a:r>
              <a:rPr kumimoji="1" lang="en-US" altLang="ja-JP" dirty="0" smtClean="0">
                <a:solidFill>
                  <a:srgbClr val="FF0000"/>
                </a:solidFill>
              </a:rPr>
              <a:t> &gt; 99.9 %)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3" name="テキスト ボックス 37888"/>
          <p:cNvSpPr txBox="1">
            <a:spLocks noChangeArrowheads="1"/>
          </p:cNvSpPr>
          <p:nvPr/>
        </p:nvSpPr>
        <p:spPr bwMode="auto">
          <a:xfrm>
            <a:off x="5581136" y="4233541"/>
            <a:ext cx="474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xmlns="" val="7212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5" name="図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75" y="444242"/>
            <a:ext cx="4002088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7" y="785079"/>
            <a:ext cx="486727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1103313" y="5465763"/>
            <a:ext cx="10064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kern="0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p bunch</a:t>
            </a:r>
            <a:endParaRPr kumimoji="0" lang="ja-JP" altLang="en-US" kern="0" dirty="0">
              <a:solidFill>
                <a:schemeClr val="bg1"/>
              </a:solidFill>
              <a:latin typeface="Helvetica" charset="0"/>
              <a:ea typeface="ＭＳ Ｐゴシック" charset="0"/>
            </a:endParaRPr>
          </a:p>
        </p:txBody>
      </p:sp>
      <p:cxnSp>
        <p:nvCxnSpPr>
          <p:cNvPr id="41988" name="直線コネクタ 16"/>
          <p:cNvCxnSpPr>
            <a:cxnSpLocks noChangeShapeType="1"/>
          </p:cNvCxnSpPr>
          <p:nvPr/>
        </p:nvCxnSpPr>
        <p:spPr bwMode="auto">
          <a:xfrm>
            <a:off x="2182813" y="864759"/>
            <a:ext cx="0" cy="2592387"/>
          </a:xfrm>
          <a:prstGeom prst="line">
            <a:avLst/>
          </a:prstGeom>
          <a:noFill/>
          <a:ln w="57150">
            <a:solidFill>
              <a:srgbClr val="75FF3A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989" name="直線コネクタ 17"/>
          <p:cNvCxnSpPr>
            <a:cxnSpLocks noChangeShapeType="1"/>
          </p:cNvCxnSpPr>
          <p:nvPr/>
        </p:nvCxnSpPr>
        <p:spPr bwMode="auto">
          <a:xfrm>
            <a:off x="3911600" y="864754"/>
            <a:ext cx="0" cy="2592387"/>
          </a:xfrm>
          <a:prstGeom prst="line">
            <a:avLst/>
          </a:prstGeom>
          <a:noFill/>
          <a:ln w="57150">
            <a:solidFill>
              <a:srgbClr val="75FF3A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直線矢印コネクタ 18"/>
          <p:cNvCxnSpPr>
            <a:cxnSpLocks noChangeShapeType="1"/>
          </p:cNvCxnSpPr>
          <p:nvPr/>
        </p:nvCxnSpPr>
        <p:spPr bwMode="auto">
          <a:xfrm>
            <a:off x="2182813" y="1843088"/>
            <a:ext cx="1728787" cy="1587"/>
          </a:xfrm>
          <a:prstGeom prst="straightConnector1">
            <a:avLst/>
          </a:prstGeom>
          <a:noFill/>
          <a:ln w="38100">
            <a:solidFill>
              <a:srgbClr val="75FF3A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右矢印 19"/>
          <p:cNvSpPr/>
          <p:nvPr/>
        </p:nvSpPr>
        <p:spPr>
          <a:xfrm>
            <a:off x="4137668" y="1853164"/>
            <a:ext cx="1193800" cy="484188"/>
          </a:xfrm>
          <a:prstGeom prst="rightArrow">
            <a:avLst/>
          </a:prstGeom>
          <a:solidFill>
            <a:srgbClr val="1CF04E"/>
          </a:solidFill>
          <a:ln>
            <a:solidFill>
              <a:srgbClr val="1C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992" name="テキスト ボックス 20"/>
          <p:cNvSpPr txBox="1">
            <a:spLocks noChangeArrowheads="1"/>
          </p:cNvSpPr>
          <p:nvPr/>
        </p:nvSpPr>
        <p:spPr bwMode="auto">
          <a:xfrm>
            <a:off x="4137668" y="1885155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dirty="0"/>
              <a:t>projection</a:t>
            </a:r>
            <a:endParaRPr lang="ja-JP" altLang="en-US" sz="1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7014" y="98465"/>
            <a:ext cx="22621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u="sng" kern="0" dirty="0">
                <a:latin typeface="Helvetica" charset="0"/>
                <a:ea typeface="ＭＳ Ｐゴシック" charset="0"/>
              </a:rPr>
              <a:t>Energy vs Hit Time</a:t>
            </a:r>
            <a:endParaRPr kumimoji="0" lang="ja-JP" altLang="en-US" b="1" u="sng" kern="0" dirty="0">
              <a:latin typeface="Helvetica" charset="0"/>
              <a:ea typeface="ＭＳ Ｐゴシック" charset="0"/>
            </a:endParaRPr>
          </a:p>
        </p:txBody>
      </p:sp>
      <p:sp>
        <p:nvSpPr>
          <p:cNvPr id="41994" name="テキスト ボックス 23"/>
          <p:cNvSpPr txBox="1">
            <a:spLocks noChangeArrowheads="1"/>
          </p:cNvSpPr>
          <p:nvPr/>
        </p:nvSpPr>
        <p:spPr bwMode="auto">
          <a:xfrm>
            <a:off x="5570538" y="74910"/>
            <a:ext cx="35253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b="1" u="sng" dirty="0"/>
              <a:t>Before </a:t>
            </a:r>
            <a:r>
              <a:rPr lang="en-US" altLang="ja-JP" sz="1800" b="1" u="sng" dirty="0" smtClean="0"/>
              <a:t>“on-bunch </a:t>
            </a:r>
            <a:r>
              <a:rPr lang="en-US" altLang="ja-JP" sz="1800" b="1" u="sng" dirty="0"/>
              <a:t>activity </a:t>
            </a:r>
            <a:r>
              <a:rPr lang="en-US" altLang="ja-JP" sz="1800" b="1" u="sng" dirty="0" smtClean="0"/>
              <a:t>cut”</a:t>
            </a:r>
            <a:endParaRPr lang="ja-JP" altLang="en-US" sz="1800" b="1" u="sng" dirty="0"/>
          </a:p>
        </p:txBody>
      </p:sp>
      <p:sp>
        <p:nvSpPr>
          <p:cNvPr id="41997" name="テキスト ボックス 27"/>
          <p:cNvSpPr txBox="1">
            <a:spLocks noChangeArrowheads="1"/>
          </p:cNvSpPr>
          <p:nvPr/>
        </p:nvSpPr>
        <p:spPr bwMode="auto">
          <a:xfrm>
            <a:off x="7047295" y="1817038"/>
            <a:ext cx="165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b="1" dirty="0"/>
              <a:t>Before charged cosmic </a:t>
            </a:r>
          </a:p>
          <a:p>
            <a:r>
              <a:rPr lang="en-US" altLang="ja-JP" sz="1200" b="1" dirty="0"/>
              <a:t>veto</a:t>
            </a:r>
          </a:p>
        </p:txBody>
      </p:sp>
      <p:sp>
        <p:nvSpPr>
          <p:cNvPr id="41998" name="テキスト ボックス 28"/>
          <p:cNvSpPr txBox="1">
            <a:spLocks noChangeArrowheads="1"/>
          </p:cNvSpPr>
          <p:nvPr/>
        </p:nvSpPr>
        <p:spPr bwMode="auto">
          <a:xfrm>
            <a:off x="5865812" y="2139300"/>
            <a:ext cx="806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b="1" dirty="0">
                <a:solidFill>
                  <a:srgbClr val="FF0000"/>
                </a:solidFill>
              </a:rPr>
              <a:t>after veto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41999" name="図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6009" y="3936389"/>
            <a:ext cx="35099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0" name="テキスト ボックス 30"/>
          <p:cNvSpPr txBox="1">
            <a:spLocks noChangeArrowheads="1"/>
          </p:cNvSpPr>
          <p:nvPr/>
        </p:nvSpPr>
        <p:spPr bwMode="auto">
          <a:xfrm>
            <a:off x="5679468" y="3297019"/>
            <a:ext cx="33676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b="1" u="sng" dirty="0" smtClean="0"/>
              <a:t>After </a:t>
            </a:r>
            <a:r>
              <a:rPr lang="en-US" altLang="ja-JP" sz="1800" b="1" u="sng" dirty="0" smtClean="0">
                <a:solidFill>
                  <a:srgbClr val="FF0000"/>
                </a:solidFill>
              </a:rPr>
              <a:t>“on-bunch </a:t>
            </a:r>
            <a:r>
              <a:rPr lang="en-US" altLang="ja-JP" sz="1800" b="1" u="sng" dirty="0">
                <a:solidFill>
                  <a:srgbClr val="FF0000"/>
                </a:solidFill>
              </a:rPr>
              <a:t>activity </a:t>
            </a:r>
            <a:r>
              <a:rPr lang="en-US" altLang="ja-JP" sz="1800" b="1" u="sng" dirty="0" smtClean="0">
                <a:solidFill>
                  <a:srgbClr val="FF0000"/>
                </a:solidFill>
              </a:rPr>
              <a:t>cut”</a:t>
            </a:r>
            <a:endParaRPr lang="en-US" altLang="ja-JP" sz="1800" b="1" u="sng" dirty="0"/>
          </a:p>
          <a:p>
            <a:r>
              <a:rPr lang="en-US" altLang="ja-JP" sz="1800" dirty="0"/>
              <a:t>     </a:t>
            </a:r>
            <a:r>
              <a:rPr lang="en-US" altLang="ja-JP" sz="1800" dirty="0" smtClean="0"/>
              <a:t>(require </a:t>
            </a:r>
            <a:r>
              <a:rPr lang="en-US" altLang="ja-JP" sz="1800" dirty="0" err="1" smtClean="0"/>
              <a:t>E</a:t>
            </a:r>
            <a:r>
              <a:rPr lang="en-US" altLang="ja-JP" sz="1800" baseline="-25000" dirty="0" err="1" smtClean="0"/>
              <a:t>onbunch</a:t>
            </a:r>
            <a:r>
              <a:rPr lang="en-US" altLang="ja-JP" sz="1800" dirty="0" smtClean="0"/>
              <a:t>&gt;4MeV</a:t>
            </a:r>
            <a:r>
              <a:rPr lang="en-US" altLang="ja-JP" sz="1800" dirty="0"/>
              <a:t>)</a:t>
            </a:r>
            <a:endParaRPr lang="ja-JP" altLang="en-US" sz="1800" dirty="0"/>
          </a:p>
        </p:txBody>
      </p:sp>
      <p:sp>
        <p:nvSpPr>
          <p:cNvPr id="42001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172200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75C51DE-301A-49CA-B330-613E166C4E1F}" type="slidenum">
              <a:rPr lang="ja-JP" altLang="en-US" sz="1800"/>
              <a:pPr/>
              <a:t>12</a:t>
            </a:fld>
            <a:endParaRPr lang="ja-JP" altLang="en-US" sz="1800"/>
          </a:p>
        </p:txBody>
      </p:sp>
      <p:sp>
        <p:nvSpPr>
          <p:cNvPr id="42002" name="テキスト ボックス 32"/>
          <p:cNvSpPr txBox="1">
            <a:spLocks noChangeArrowheads="1"/>
          </p:cNvSpPr>
          <p:nvPr/>
        </p:nvSpPr>
        <p:spPr bwMode="auto">
          <a:xfrm>
            <a:off x="7046119" y="4606970"/>
            <a:ext cx="22349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b="1" dirty="0">
                <a:solidFill>
                  <a:srgbClr val="FF0000"/>
                </a:solidFill>
              </a:rPr>
              <a:t>= beam off data (veto) x </a:t>
            </a:r>
          </a:p>
          <a:p>
            <a:r>
              <a:rPr lang="en-US" altLang="ja-JP" sz="1400" b="1" dirty="0">
                <a:solidFill>
                  <a:srgbClr val="FF0000"/>
                </a:solidFill>
              </a:rPr>
              <a:t>   accidental on-bunch</a:t>
            </a:r>
            <a:endParaRPr lang="ja-JP" alt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34" name="表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9507732"/>
              </p:ext>
            </p:extLst>
          </p:nvPr>
        </p:nvGraphicFramePr>
        <p:xfrm>
          <a:off x="-1847" y="4146034"/>
          <a:ext cx="5526087" cy="2133600"/>
        </p:xfrm>
        <a:graphic>
          <a:graphicData uri="http://schemas.openxmlformats.org/drawingml/2006/table">
            <a:tbl>
              <a:tblPr/>
              <a:tblGrid>
                <a:gridCol w="1381125"/>
                <a:gridCol w="1381125"/>
                <a:gridCol w="1382712"/>
                <a:gridCol w="1381125"/>
              </a:tblGrid>
              <a:tr h="3302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20&lt;E&lt;60MeV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1.75&lt;t(</a:t>
                      </a:r>
                      <a:r>
                        <a:rPr kumimoji="1" lang="en-US" altLang="ja-JP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ms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)&lt;4.65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“beam on”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/spill/300kW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“beam off”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/spill/300kW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subtraction</a:t>
                      </a: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Before cosmic veto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(1.68±0.03)×10</a:t>
                      </a:r>
                      <a:r>
                        <a:rPr kumimoji="1" lang="en-US" altLang="ja-JP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-4</a:t>
                      </a:r>
                      <a:endParaRPr kumimoji="1" lang="ja-JP" altLang="en-US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(1.64±0.03)×10</a:t>
                      </a:r>
                      <a:r>
                        <a:rPr kumimoji="1" lang="en-US" altLang="ja-JP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-4</a:t>
                      </a:r>
                      <a:endParaRPr kumimoji="1" lang="ja-JP" altLang="en-US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(4.0±4.2)×10</a:t>
                      </a:r>
                      <a:r>
                        <a:rPr kumimoji="1" lang="en-US" altLang="ja-JP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-6</a:t>
                      </a:r>
                      <a:endParaRPr kumimoji="1" lang="ja-JP" altLang="en-US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302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After veto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(1.58±0.09)×10</a:t>
                      </a:r>
                      <a:r>
                        <a:rPr kumimoji="1" lang="en-US" altLang="ja-JP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-5</a:t>
                      </a:r>
                      <a:endParaRPr kumimoji="1" lang="ja-JP" altLang="en-US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(1.52±0.09)×10</a:t>
                      </a:r>
                      <a:r>
                        <a:rPr kumimoji="1" lang="en-US" altLang="ja-JP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-5</a:t>
                      </a:r>
                      <a:endParaRPr kumimoji="1" lang="ja-JP" altLang="en-US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(0.6±1.3)×10</a:t>
                      </a:r>
                      <a:r>
                        <a:rPr kumimoji="1" lang="en-US" altLang="ja-JP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-6</a:t>
                      </a:r>
                      <a:endParaRPr kumimoji="1" lang="ja-JP" altLang="en-US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302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After on-bunch cut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(4.60±1.53)×10</a:t>
                      </a:r>
                      <a:r>
                        <a:rPr kumimoji="1" lang="en-US" altLang="ja-JP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-7</a:t>
                      </a:r>
                      <a:endParaRPr kumimoji="1" lang="ja-JP" altLang="en-US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(4.91±0.28)×10</a:t>
                      </a:r>
                      <a:r>
                        <a:rPr kumimoji="1" lang="en-US" altLang="ja-JP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-7</a:t>
                      </a:r>
                      <a:endParaRPr kumimoji="1" lang="ja-JP" altLang="en-US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(expectation)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(-0.3±1.6)×10</a:t>
                      </a:r>
                      <a:r>
                        <a:rPr kumimoji="1" lang="en-US" altLang="ja-JP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-7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(90%C.L. UL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；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&lt;13 /5y/50t/MW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）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</a:tbl>
          </a:graphicData>
        </a:graphic>
      </p:graphicFrame>
      <p:cxnSp>
        <p:nvCxnSpPr>
          <p:cNvPr id="5" name="直線矢印コネクタ 4"/>
          <p:cNvCxnSpPr/>
          <p:nvPr/>
        </p:nvCxnSpPr>
        <p:spPr>
          <a:xfrm>
            <a:off x="593124" y="785079"/>
            <a:ext cx="21418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1193931" y="467797"/>
            <a:ext cx="140601" cy="31728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1544043" y="463675"/>
            <a:ext cx="140601" cy="3172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81847" y="459553"/>
            <a:ext cx="1250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Beam bunch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04055" y="6334462"/>
            <a:ext cx="446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No Michel-e from beam fast n !!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7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u="sng" dirty="0" smtClean="0">
                <a:latin typeface="+mj-ea"/>
              </a:rPr>
              <a:t>BKG(2): Accidental backgrounds</a:t>
            </a:r>
            <a:endParaRPr kumimoji="1" lang="ja-JP" altLang="en-US" u="sng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544270"/>
            <a:ext cx="7886700" cy="4631449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Accidental background rate:</a:t>
            </a:r>
            <a:br>
              <a:rPr lang="en-US" altLang="ja-JP" sz="3200" dirty="0" smtClean="0"/>
            </a:br>
            <a:r>
              <a:rPr lang="en-US" altLang="ja-JP" sz="3200" dirty="0" err="1" smtClean="0"/>
              <a:t>R</a:t>
            </a:r>
            <a:r>
              <a:rPr lang="en-US" altLang="ja-JP" sz="3200" baseline="-25000" dirty="0" err="1" smtClean="0"/>
              <a:t>acc</a:t>
            </a:r>
            <a:r>
              <a:rPr lang="en-US" altLang="ja-JP" sz="3200" dirty="0" smtClean="0"/>
              <a:t> = </a:t>
            </a:r>
            <a:r>
              <a:rPr lang="en-US" altLang="ja-JP" sz="3200" dirty="0" err="1" smtClean="0"/>
              <a:t>R</a:t>
            </a:r>
            <a:r>
              <a:rPr lang="en-US" altLang="ja-JP" sz="3200" baseline="-25000" dirty="0" err="1" smtClean="0"/>
              <a:t>prompt</a:t>
            </a:r>
            <a:r>
              <a:rPr lang="en-US" altLang="ja-JP" sz="3200" dirty="0" smtClean="0"/>
              <a:t> x </a:t>
            </a:r>
            <a:r>
              <a:rPr lang="en-US" altLang="ja-JP" sz="3200" dirty="0" err="1" smtClean="0"/>
              <a:t>R</a:t>
            </a:r>
            <a:r>
              <a:rPr lang="en-US" altLang="ja-JP" sz="3200" baseline="-25000" dirty="0" err="1" smtClean="0"/>
              <a:t>delay</a:t>
            </a:r>
            <a:r>
              <a:rPr lang="en-US" altLang="ja-JP" sz="3200" dirty="0" smtClean="0"/>
              <a:t> x </a:t>
            </a:r>
            <a:r>
              <a:rPr lang="en-US" altLang="ja-JP" sz="32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3200" baseline="-25000" dirty="0" err="1" smtClean="0"/>
              <a:t>vtx</a:t>
            </a:r>
            <a:r>
              <a:rPr lang="en-US" altLang="ja-JP" sz="3200" dirty="0" smtClean="0"/>
              <a:t> x </a:t>
            </a:r>
            <a:r>
              <a:rPr lang="en-US" altLang="ja-JP" sz="3200" dirty="0" err="1" smtClean="0"/>
              <a:t>N</a:t>
            </a:r>
            <a:r>
              <a:rPr lang="en-US" altLang="ja-JP" sz="3200" baseline="-25000" dirty="0" err="1" smtClean="0"/>
              <a:t>spill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dirty="0" smtClean="0"/>
              <a:t>- </a:t>
            </a:r>
            <a:r>
              <a:rPr lang="en-US" altLang="ja-JP" dirty="0" err="1" smtClean="0"/>
              <a:t>R</a:t>
            </a:r>
            <a:r>
              <a:rPr lang="en-US" altLang="ja-JP" baseline="-25000" dirty="0" err="1" smtClean="0"/>
              <a:t>prompt</a:t>
            </a:r>
            <a:r>
              <a:rPr lang="en-US" altLang="ja-JP" dirty="0" smtClean="0"/>
              <a:t>: BKG rate for prompt signal.</a:t>
            </a:r>
            <a:br>
              <a:rPr lang="en-US" altLang="ja-JP" dirty="0" smtClean="0"/>
            </a:br>
            <a:r>
              <a:rPr lang="en-US" altLang="ja-JP" dirty="0" smtClean="0"/>
              <a:t>- </a:t>
            </a:r>
            <a:r>
              <a:rPr lang="en-US" altLang="ja-JP" dirty="0" err="1" smtClean="0"/>
              <a:t>R</a:t>
            </a:r>
            <a:r>
              <a:rPr lang="en-US" altLang="ja-JP" baseline="-25000" dirty="0" err="1" smtClean="0"/>
              <a:t>delay</a:t>
            </a:r>
            <a:r>
              <a:rPr lang="en-US" altLang="ja-JP" dirty="0" smtClean="0"/>
              <a:t>: BKG rate for delayed signal.</a:t>
            </a:r>
            <a:br>
              <a:rPr lang="en-US" altLang="ja-JP" dirty="0" smtClean="0"/>
            </a:br>
            <a:r>
              <a:rPr lang="en-US" altLang="ja-JP" dirty="0" smtClean="0"/>
              <a:t>- </a:t>
            </a:r>
            <a:r>
              <a:rPr lang="en-US" altLang="ja-JP" dirty="0" err="1" smtClean="0">
                <a:latin typeface="Symbol" panose="05050102010706020507" pitchFamily="18" charset="2"/>
              </a:rPr>
              <a:t>D</a:t>
            </a:r>
            <a:r>
              <a:rPr lang="en-US" altLang="ja-JP" baseline="-25000" dirty="0" err="1" smtClean="0"/>
              <a:t>vtx</a:t>
            </a:r>
            <a:r>
              <a:rPr lang="en-US" altLang="ja-JP" dirty="0" smtClean="0"/>
              <a:t>: Rejection factor of spatial correlation cut</a:t>
            </a:r>
            <a:br>
              <a:rPr lang="en-US" altLang="ja-JP" dirty="0" smtClean="0"/>
            </a:br>
            <a:r>
              <a:rPr lang="en-US" altLang="ja-JP" dirty="0" smtClean="0"/>
              <a:t>             (= 1/50)</a:t>
            </a:r>
            <a:br>
              <a:rPr lang="en-US" altLang="ja-JP" dirty="0" smtClean="0"/>
            </a:br>
            <a:r>
              <a:rPr lang="en-US" altLang="ja-JP" dirty="0" smtClean="0"/>
              <a:t>- </a:t>
            </a:r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spill</a:t>
            </a:r>
            <a:r>
              <a:rPr lang="en-US" altLang="ja-JP" dirty="0" smtClean="0"/>
              <a:t>: # of spills (= 1.5 x 10</a:t>
            </a:r>
            <a:r>
              <a:rPr lang="en-US" altLang="ja-JP" baseline="30000" dirty="0" smtClean="0"/>
              <a:t>9</a:t>
            </a:r>
            <a:r>
              <a:rPr lang="en-US" altLang="ja-JP" dirty="0" smtClean="0"/>
              <a:t> /5 years)</a:t>
            </a:r>
          </a:p>
          <a:p>
            <a:r>
              <a:rPr lang="en-US" altLang="ja-JP" sz="3200" dirty="0" err="1" smtClean="0"/>
              <a:t>R</a:t>
            </a:r>
            <a:r>
              <a:rPr lang="en-US" altLang="ja-JP" sz="3200" baseline="-25000" dirty="0" err="1" smtClean="0"/>
              <a:t>prompt</a:t>
            </a:r>
            <a:r>
              <a:rPr lang="en-US" altLang="ja-JP" sz="3200" dirty="0" smtClean="0"/>
              <a:t> and </a:t>
            </a:r>
            <a:r>
              <a:rPr lang="en-US" altLang="ja-JP" sz="3200" dirty="0" err="1" smtClean="0"/>
              <a:t>R</a:t>
            </a:r>
            <a:r>
              <a:rPr lang="en-US" altLang="ja-JP" sz="3200" baseline="-25000" dirty="0" err="1" smtClean="0"/>
              <a:t>delay</a:t>
            </a:r>
            <a:r>
              <a:rPr lang="en-US" altLang="ja-JP" sz="3200" dirty="0" smtClean="0"/>
              <a:t> were measured:</a:t>
            </a:r>
            <a:br>
              <a:rPr lang="en-US" altLang="ja-JP" sz="3200" dirty="0" smtClean="0"/>
            </a:br>
            <a:r>
              <a:rPr lang="en-US" altLang="ja-JP" dirty="0" smtClean="0"/>
              <a:t>- Prompt: cosmic gammas and neutrons.</a:t>
            </a:r>
            <a:br>
              <a:rPr lang="en-US" altLang="ja-JP" dirty="0" smtClean="0"/>
            </a:br>
            <a:r>
              <a:rPr lang="en-US" altLang="ja-JP" dirty="0" smtClean="0"/>
              <a:t>- Delayed: - Beam associated gammas.</a:t>
            </a:r>
            <a:br>
              <a:rPr lang="en-US" altLang="ja-JP" dirty="0" smtClean="0"/>
            </a:br>
            <a:r>
              <a:rPr lang="en-US" altLang="ja-JP" dirty="0" smtClean="0"/>
              <a:t>                   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- Beam neutrons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21st ICEPP Symposium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861751" y="2042984"/>
            <a:ext cx="1167199" cy="4613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266307" y="2047100"/>
            <a:ext cx="885563" cy="4613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192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541" y="427145"/>
            <a:ext cx="4874129" cy="3019436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Measurements usin</a:t>
            </a:r>
            <a:r>
              <a:rPr lang="en-US" altLang="ja-JP" sz="2000" dirty="0" smtClean="0"/>
              <a:t>g small NE213(&lt; 1 kg)</a:t>
            </a:r>
            <a:br>
              <a:rPr lang="en-US" altLang="ja-JP" sz="2000" dirty="0" smtClean="0"/>
            </a:br>
            <a:r>
              <a:rPr lang="en-US" altLang="ja-JP" sz="2000" dirty="0" smtClean="0"/>
              <a:t>and </a:t>
            </a:r>
            <a:r>
              <a:rPr lang="en-US" altLang="ja-JP" sz="2000" dirty="0" err="1" smtClean="0"/>
              <a:t>NaI</a:t>
            </a:r>
            <a:r>
              <a:rPr lang="en-US" altLang="ja-JP" sz="2000" dirty="0" smtClean="0"/>
              <a:t> (2’’</a:t>
            </a:r>
            <a:r>
              <a:rPr lang="en-US" altLang="ja-JP" sz="2000" dirty="0" smtClean="0">
                <a:latin typeface="Symbol" panose="05050102010706020507" pitchFamily="18" charset="2"/>
              </a:rPr>
              <a:t>f</a:t>
            </a:r>
            <a:r>
              <a:rPr lang="en-US" altLang="ja-JP" sz="2000" dirty="0" smtClean="0"/>
              <a:t> x 2’’) @ Tohoku. (identify </a:t>
            </a:r>
            <a:r>
              <a:rPr lang="en-US" altLang="ja-JP" sz="2000" dirty="0" smtClean="0">
                <a:latin typeface="Symbol" panose="05050102010706020507" pitchFamily="18" charset="2"/>
              </a:rPr>
              <a:t>g</a:t>
            </a:r>
            <a:r>
              <a:rPr lang="en-US" altLang="ja-JP" sz="2000" dirty="0" smtClean="0"/>
              <a:t> and n)</a:t>
            </a:r>
          </a:p>
          <a:p>
            <a:r>
              <a:rPr lang="en-US" altLang="ja-JP" sz="2000" dirty="0" smtClean="0"/>
              <a:t>Scaled to 500 kg </a:t>
            </a:r>
            <a:r>
              <a:rPr lang="en-US" altLang="ja-JP" sz="2000" dirty="0" err="1" smtClean="0"/>
              <a:t>scinti</a:t>
            </a:r>
            <a:r>
              <a:rPr lang="en-US" altLang="ja-JP" sz="2000" dirty="0" smtClean="0"/>
              <a:t>. at MLF 3F.(right fig)</a:t>
            </a:r>
            <a:br>
              <a:rPr lang="en-US" altLang="ja-JP" sz="2000" dirty="0" smtClean="0"/>
            </a:br>
            <a:r>
              <a:rPr lang="en-US" altLang="ja-JP" sz="2000" dirty="0" smtClean="0">
                <a:sym typeface="Wingdings" panose="05000000000000000000" pitchFamily="2" charset="2"/>
              </a:rPr>
              <a:t> Consistent within 6%.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Gammas and neutrons are dominant.</a:t>
            </a:r>
            <a:b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(neutrons can be removed by PID of the P56 detector.)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6609" y="-56272"/>
            <a:ext cx="476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u="sng" dirty="0" smtClean="0"/>
              <a:t>Cosmic </a:t>
            </a:r>
            <a:r>
              <a:rPr kumimoji="1" lang="en-US" altLang="ja-JP" sz="3200" b="1" u="sng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sz="3200" b="1" u="sng" dirty="0" smtClean="0"/>
              <a:t> and n (Prompt):</a:t>
            </a:r>
            <a:endParaRPr kumimoji="1" lang="ja-JP" altLang="en-US" b="1" u="sng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9305" y="53236"/>
            <a:ext cx="4074695" cy="28194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26608" y="3097873"/>
            <a:ext cx="544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u="sng" dirty="0" smtClean="0"/>
              <a:t>Beam-associated </a:t>
            </a:r>
            <a:r>
              <a:rPr lang="en-US" altLang="ja-JP" sz="3200" b="1" u="sng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sz="3200" b="1" u="sng" dirty="0" smtClean="0"/>
              <a:t> (Delayed):</a:t>
            </a:r>
            <a:endParaRPr kumimoji="1" lang="ja-JP" altLang="en-US" b="1" u="sng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01" y="4625486"/>
            <a:ext cx="4620526" cy="223139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4779" y="3798599"/>
            <a:ext cx="4227020" cy="3095625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>
            <a:off x="0" y="3083996"/>
            <a:ext cx="9144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36416" y="3678117"/>
            <a:ext cx="6668038" cy="3019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/>
              <a:t>Beam neutrons are thermalized and </a:t>
            </a:r>
            <a:br>
              <a:rPr lang="en-US" altLang="ja-JP" sz="2000" dirty="0" smtClean="0"/>
            </a:br>
            <a:r>
              <a:rPr lang="en-US" altLang="ja-JP" sz="2000" dirty="0" smtClean="0"/>
              <a:t>captured by the concrete floor, and</a:t>
            </a:r>
            <a:br>
              <a:rPr lang="en-US" altLang="ja-JP" sz="2000" dirty="0" smtClean="0"/>
            </a:br>
            <a:r>
              <a:rPr lang="en-US" altLang="ja-JP" sz="2000" dirty="0" smtClean="0">
                <a:latin typeface="Symbol" panose="05050102010706020507" pitchFamily="18" charset="2"/>
              </a:rPr>
              <a:t>g</a:t>
            </a:r>
            <a:r>
              <a:rPr lang="en-US" altLang="ja-JP" sz="2000" dirty="0" smtClean="0"/>
              <a:t>’s are emitted.</a:t>
            </a:r>
            <a:endParaRPr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54710" y="3179244"/>
            <a:ext cx="3300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12.5 cm thickness lead under the detector </a:t>
            </a:r>
            <a:r>
              <a:rPr kumimoji="1"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1/1000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kumimoji="1"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’s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8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953" y="-397447"/>
            <a:ext cx="7886700" cy="132556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sz="4000" u="sng" dirty="0" smtClean="0">
                <a:latin typeface="+mj-ea"/>
              </a:rPr>
              <a:t>BKG summary and </a:t>
            </a:r>
            <a:r>
              <a:rPr lang="en-US" altLang="ja-JP" sz="4000" u="sng" dirty="0">
                <a:latin typeface="+mj-ea"/>
              </a:rPr>
              <a:t>S</a:t>
            </a:r>
            <a:r>
              <a:rPr lang="en-US" altLang="ja-JP" sz="4000" u="sng" dirty="0" smtClean="0">
                <a:latin typeface="+mj-ea"/>
              </a:rPr>
              <a:t>ensitivity</a:t>
            </a:r>
            <a:endParaRPr lang="ja-JP" altLang="en-US" sz="4000" u="sng" dirty="0">
              <a:latin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4111547"/>
              </p:ext>
            </p:extLst>
          </p:nvPr>
        </p:nvGraphicFramePr>
        <p:xfrm>
          <a:off x="197708" y="568409"/>
          <a:ext cx="8723870" cy="2542184"/>
        </p:xfrm>
        <a:graphic>
          <a:graphicData uri="http://schemas.openxmlformats.org/drawingml/2006/table">
            <a:tbl>
              <a:tblPr/>
              <a:tblGrid>
                <a:gridCol w="1320922"/>
                <a:gridCol w="2679292"/>
                <a:gridCol w="2170328"/>
                <a:gridCol w="2553328"/>
              </a:tblGrid>
              <a:tr h="35664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Source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Contents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Number of Event/50t/5y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Comments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8907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BG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ν</a:t>
                      </a:r>
                      <a:r>
                        <a:rPr kumimoji="1" lang="en-US" altLang="ja-JP" sz="1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e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 from μ</a:t>
                      </a:r>
                      <a:r>
                        <a:rPr kumimoji="1" lang="en-US" altLang="ja-JP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237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Main BKG. L = 24.</a:t>
                      </a: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8907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12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C(</a:t>
                      </a:r>
                      <a:r>
                        <a:rPr kumimoji="1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ν</a:t>
                      </a:r>
                      <a:r>
                        <a:rPr kumimoji="1" lang="en-US" altLang="ja-JP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e</a:t>
                      </a:r>
                      <a:r>
                        <a:rPr kumimoji="1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,e</a:t>
                      </a:r>
                      <a:r>
                        <a:rPr kumimoji="1" lang="en-US" altLang="ja-JP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-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)</a:t>
                      </a:r>
                      <a:r>
                        <a:rPr kumimoji="1" lang="en-US" altLang="ja-JP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12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N</a:t>
                      </a:r>
                      <a:r>
                        <a:rPr kumimoji="1" lang="en-US" altLang="ja-JP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g.s</a:t>
                      </a:r>
                      <a:endParaRPr kumimoji="1" lang="ja-JP" alt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16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5664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Michel-e from beam fast n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&lt;13 (90%Cl UL)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Based on measurement.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8907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Fast neutron (cosmic)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37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8907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Accidental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32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Based on measurement.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8907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Signal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480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Δm</a:t>
                      </a:r>
                      <a:r>
                        <a:rPr kumimoji="1" lang="en-US" altLang="ja-JP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2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=3.0  sin</a:t>
                      </a:r>
                      <a:r>
                        <a:rPr kumimoji="1" lang="en-US" altLang="ja-JP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2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θ=0.003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8907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342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Δm</a:t>
                      </a:r>
                      <a:r>
                        <a:rPr kumimoji="1" lang="en-US" altLang="ja-JP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2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=1.2 sin</a:t>
                      </a:r>
                      <a:r>
                        <a:rPr kumimoji="1" lang="en-US" altLang="ja-JP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2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θ=0.003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14264" r="-14264"/>
          <a:stretch>
            <a:fillRect/>
          </a:stretch>
        </p:blipFill>
        <p:spPr>
          <a:xfrm>
            <a:off x="-149633" y="3430071"/>
            <a:ext cx="4779963" cy="286226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48178" name="テキスト ボックス 8"/>
          <p:cNvSpPr txBox="1">
            <a:spLocks noChangeArrowheads="1"/>
          </p:cNvSpPr>
          <p:nvPr/>
        </p:nvSpPr>
        <p:spPr bwMode="auto">
          <a:xfrm>
            <a:off x="6359525" y="4427538"/>
            <a:ext cx="1452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/>
              <a:t>Δm</a:t>
            </a:r>
            <a:r>
              <a:rPr lang="en-US" altLang="ja-JP" sz="1800" baseline="-25000"/>
              <a:t>2</a:t>
            </a:r>
            <a:r>
              <a:rPr lang="en-US" altLang="ja-JP" sz="1800"/>
              <a:t>&gt;2.0eV</a:t>
            </a:r>
            <a:r>
              <a:rPr lang="en-US" altLang="ja-JP" sz="1800" baseline="30000"/>
              <a:t>2</a:t>
            </a:r>
            <a:endParaRPr lang="ja-JP" altLang="en-US" sz="1800" baseline="30000"/>
          </a:p>
        </p:txBody>
      </p:sp>
      <p:grpSp>
        <p:nvGrpSpPr>
          <p:cNvPr id="48179" name="図形グループ 2"/>
          <p:cNvGrpSpPr>
            <a:grpSpLocks/>
          </p:cNvGrpSpPr>
          <p:nvPr/>
        </p:nvGrpSpPr>
        <p:grpSpPr bwMode="auto">
          <a:xfrm>
            <a:off x="4514334" y="3291752"/>
            <a:ext cx="3529013" cy="2952750"/>
            <a:chOff x="971550" y="404664"/>
            <a:chExt cx="7200900" cy="5172075"/>
          </a:xfrm>
        </p:grpSpPr>
        <p:pic>
          <p:nvPicPr>
            <p:cNvPr id="48183" name="図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404664"/>
              <a:ext cx="7200900" cy="517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線コネクタ 8"/>
            <p:cNvCxnSpPr/>
            <p:nvPr/>
          </p:nvCxnSpPr>
          <p:spPr>
            <a:xfrm>
              <a:off x="1690668" y="3919450"/>
              <a:ext cx="5688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80" name="テキスト ボックス 9"/>
          <p:cNvSpPr txBox="1">
            <a:spLocks noChangeArrowheads="1"/>
          </p:cNvSpPr>
          <p:nvPr/>
        </p:nvSpPr>
        <p:spPr bwMode="auto">
          <a:xfrm>
            <a:off x="7612063" y="4880934"/>
            <a:ext cx="15684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>
                <a:solidFill>
                  <a:srgbClr val="FF0000"/>
                </a:solidFill>
              </a:rPr>
              <a:t>LSND 90%CL</a:t>
            </a:r>
          </a:p>
          <a:p>
            <a:r>
              <a:rPr lang="en-US" altLang="ja-JP" sz="1400" dirty="0">
                <a:solidFill>
                  <a:srgbClr val="FF0000"/>
                </a:solidFill>
              </a:rPr>
              <a:t>Allowed region</a:t>
            </a:r>
          </a:p>
          <a:p>
            <a:r>
              <a:rPr lang="en-US" altLang="ja-JP" sz="1400" dirty="0">
                <a:solidFill>
                  <a:srgbClr val="FF0000"/>
                </a:solidFill>
              </a:rPr>
              <a:t>(lower edge)</a:t>
            </a:r>
          </a:p>
          <a:p>
            <a:r>
              <a:rPr lang="en-US" altLang="ja-JP" sz="1400" dirty="0">
                <a:solidFill>
                  <a:srgbClr val="FF0000"/>
                </a:solidFill>
              </a:rPr>
              <a:t>(high </a:t>
            </a:r>
            <a:r>
              <a:rPr lang="en-US" altLang="ja-JP" sz="1400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1400" dirty="0">
                <a:solidFill>
                  <a:srgbClr val="FF0000"/>
                </a:solidFill>
              </a:rPr>
              <a:t>m</a:t>
            </a:r>
            <a:r>
              <a:rPr lang="en-US" altLang="ja-JP" sz="1400" baseline="30000" dirty="0">
                <a:solidFill>
                  <a:srgbClr val="FF0000"/>
                </a:solidFill>
              </a:rPr>
              <a:t>2</a:t>
            </a:r>
            <a:r>
              <a:rPr lang="en-US" altLang="ja-JP" sz="1400" dirty="0">
                <a:solidFill>
                  <a:srgbClr val="FF0000"/>
                </a:solidFill>
              </a:rPr>
              <a:t> region)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4531112" y="2970761"/>
            <a:ext cx="4174481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altLang="ja-JP" sz="1800" b="1" u="sng" dirty="0" smtClean="0">
                <a:solidFill>
                  <a:schemeClr val="tx1"/>
                </a:solidFill>
                <a:latin typeface="+mn-lt"/>
              </a:rPr>
              <a:t>5</a:t>
            </a:r>
            <a:r>
              <a:rPr lang="en-US" altLang="ja-JP" sz="1800" b="1" u="sng" dirty="0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800" b="1" u="sng" dirty="0" smtClean="0">
                <a:solidFill>
                  <a:schemeClr val="tx1"/>
                </a:solidFill>
                <a:latin typeface="+mn-lt"/>
              </a:rPr>
              <a:t> sensitivity as a function of MW x years</a:t>
            </a:r>
            <a:endParaRPr lang="ja-JP" altLang="en-US" sz="18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684883" y="2984156"/>
            <a:ext cx="357263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altLang="ja-JP" sz="1800" b="1" u="sng" dirty="0" smtClean="0">
                <a:solidFill>
                  <a:schemeClr val="tx1"/>
                </a:solidFill>
                <a:latin typeface="+mn-lt"/>
              </a:rPr>
              <a:t>Sensitivity (MW x 5 years, L = 24 m)</a:t>
            </a:r>
            <a:endParaRPr lang="ja-JP" altLang="en-US" sz="18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8588" y="6145646"/>
            <a:ext cx="7676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We can discuss the all LDND allowed region (90% C.L.) with 3</a:t>
            </a:r>
            <a:r>
              <a:rPr kumimoji="1" lang="en-US" altLang="ja-JP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kumimoji="1" lang="en-US" altLang="ja-JP" dirty="0" smtClean="0">
                <a:solidFill>
                  <a:srgbClr val="FF0000"/>
                </a:solidFill>
              </a:rPr>
              <a:t> (MW x 5 years).</a:t>
            </a:r>
            <a:br>
              <a:rPr kumimoji="1" lang="en-US" altLang="ja-JP" dirty="0" smtClean="0">
                <a:solidFill>
                  <a:srgbClr val="FF0000"/>
                </a:solidFill>
              </a:rPr>
            </a:br>
            <a:r>
              <a:rPr kumimoji="1" lang="en-US" altLang="ja-JP" dirty="0" smtClean="0">
                <a:solidFill>
                  <a:srgbClr val="FF0000"/>
                </a:solidFill>
              </a:rPr>
              <a:t>Especially for </a:t>
            </a:r>
            <a:r>
              <a:rPr kumimoji="1" lang="en-US" altLang="ja-JP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kumimoji="1" lang="en-US" altLang="ja-JP" dirty="0" smtClean="0">
                <a:solidFill>
                  <a:srgbClr val="FF0000"/>
                </a:solidFill>
              </a:rPr>
              <a:t>m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dirty="0" smtClean="0">
                <a:solidFill>
                  <a:srgbClr val="FF0000"/>
                </a:solidFill>
              </a:rPr>
              <a:t> &gt; 2.0 eV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dirty="0" smtClean="0">
                <a:solidFill>
                  <a:srgbClr val="FF0000"/>
                </a:solidFill>
              </a:rPr>
              <a:t>, we can conclude with 5</a:t>
            </a:r>
            <a:r>
              <a:rPr kumimoji="1" lang="en-US" altLang="ja-JP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kumimoji="1" lang="en-US" altLang="ja-JP" dirty="0" smtClean="0">
                <a:solidFill>
                  <a:srgbClr val="FF0000"/>
                </a:solidFill>
              </a:rPr>
              <a:t> (MW x 4 years).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1598141" y="1002258"/>
            <a:ext cx="123567" cy="0"/>
          </a:xfrm>
          <a:prstGeom prst="line">
            <a:avLst/>
          </a:prstGeom>
          <a:ln w="127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43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7501"/>
            <a:ext cx="7886700" cy="1325563"/>
          </a:xfrm>
        </p:spPr>
        <p:txBody>
          <a:bodyPr/>
          <a:lstStyle/>
          <a:p>
            <a:r>
              <a:rPr kumimoji="1" lang="en-US" altLang="ja-JP" u="sng" dirty="0" smtClean="0">
                <a:latin typeface="+mj-ea"/>
              </a:rPr>
              <a:t>Summary and outlook</a:t>
            </a:r>
            <a:endParaRPr kumimoji="1" lang="ja-JP" altLang="en-US" u="sng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125415"/>
            <a:ext cx="7886700" cy="5051548"/>
          </a:xfrm>
        </p:spPr>
        <p:txBody>
          <a:bodyPr/>
          <a:lstStyle/>
          <a:p>
            <a:r>
              <a:rPr kumimoji="1" lang="en-US" altLang="ja-JP" dirty="0" smtClean="0"/>
              <a:t>We plan to perform a definite search for sterile neutrinos at J-PARC MLF.</a:t>
            </a:r>
          </a:p>
          <a:p>
            <a:r>
              <a:rPr kumimoji="1" lang="en-US" altLang="ja-JP" dirty="0" smtClean="0"/>
              <a:t>Background measurements at the candidate sites were performed, and the experimental feasibility was examined.</a:t>
            </a:r>
          </a:p>
          <a:p>
            <a:r>
              <a:rPr lang="en-US" altLang="ja-JP" dirty="0" smtClean="0"/>
              <a:t>We can conclude all the LSND allowed regions (90 % C.L.) with 3</a:t>
            </a:r>
            <a:r>
              <a:rPr lang="en-US" altLang="ja-JP" dirty="0" smtClean="0">
                <a:latin typeface="Symbol" panose="05050102010706020507" pitchFamily="18" charset="2"/>
              </a:rPr>
              <a:t>s</a:t>
            </a:r>
            <a:r>
              <a:rPr lang="en-US" altLang="ja-JP" dirty="0" smtClean="0"/>
              <a:t>. (1MW x 5 years)</a:t>
            </a:r>
          </a:p>
          <a:p>
            <a:r>
              <a:rPr kumimoji="1" lang="en-US" altLang="ja-JP" dirty="0" smtClean="0"/>
              <a:t>We can start the experiment within </a:t>
            </a:r>
            <a:r>
              <a:rPr lang="en-US" altLang="ja-JP" dirty="0" smtClean="0"/>
              <a:t>1-2 </a:t>
            </a:r>
            <a:r>
              <a:rPr kumimoji="1" lang="en-US" altLang="ja-JP" dirty="0" smtClean="0"/>
              <a:t>years after getting the budgets.</a:t>
            </a:r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21st ICEPP Symposium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1520" y="5069119"/>
            <a:ext cx="8006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New challengers, especially young scientists, are very welcome. Please join us !!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5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-63836"/>
            <a:ext cx="7886700" cy="1325563"/>
          </a:xfrm>
        </p:spPr>
        <p:txBody>
          <a:bodyPr/>
          <a:lstStyle/>
          <a:p>
            <a:r>
              <a:rPr kumimoji="1" lang="en-US" altLang="ja-JP" u="sng" dirty="0" smtClean="0">
                <a:latin typeface="+mj-ea"/>
              </a:rPr>
              <a:t>J-PARC P56 collaboration</a:t>
            </a:r>
            <a:endParaRPr kumimoji="1" lang="ja-JP" altLang="en-US" u="sng" dirty="0">
              <a:latin typeface="+mj-ea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2000" y="932988"/>
            <a:ext cx="5382376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2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559683"/>
            <a:ext cx="7886700" cy="1325563"/>
          </a:xfrm>
        </p:spPr>
        <p:txBody>
          <a:bodyPr/>
          <a:lstStyle/>
          <a:p>
            <a:r>
              <a:rPr kumimoji="1" lang="en-US" altLang="ja-JP" dirty="0" smtClean="0">
                <a:latin typeface="+mj-ea"/>
              </a:rPr>
              <a:t>Backup slide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160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9132"/>
            <a:ext cx="7886700" cy="1325563"/>
          </a:xfrm>
        </p:spPr>
        <p:txBody>
          <a:bodyPr/>
          <a:lstStyle/>
          <a:p>
            <a:r>
              <a:rPr kumimoji="1" lang="en-US" altLang="ja-JP" u="sng" dirty="0" smtClean="0">
                <a:latin typeface="+mj-ea"/>
              </a:rPr>
              <a:t>Succes</a:t>
            </a:r>
            <a:r>
              <a:rPr lang="en-US" altLang="ja-JP" u="sng" dirty="0" smtClean="0">
                <a:latin typeface="+mj-ea"/>
              </a:rPr>
              <a:t>s in RCS 1-MW trial</a:t>
            </a:r>
            <a:endParaRPr kumimoji="1" lang="ja-JP" altLang="en-US" u="sng" dirty="0">
              <a:latin typeface="+mj-ea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314" y="1472999"/>
            <a:ext cx="6976486" cy="460248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029200" y="6075480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NOTE: This is a very short term test.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3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566069"/>
            <a:ext cx="7886700" cy="1325563"/>
          </a:xfrm>
        </p:spPr>
        <p:txBody>
          <a:bodyPr/>
          <a:lstStyle/>
          <a:p>
            <a:r>
              <a:rPr kumimoji="1" lang="en-US" altLang="ja-JP" dirty="0" smtClean="0">
                <a:latin typeface="+mj-ea"/>
              </a:rPr>
              <a:t>Introduction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88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2342" y="4038600"/>
            <a:ext cx="4074695" cy="28194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50041"/>
            <a:ext cx="4265101" cy="2667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373" y="-253856"/>
            <a:ext cx="8567232" cy="1325563"/>
          </a:xfrm>
        </p:spPr>
        <p:txBody>
          <a:bodyPr>
            <a:noAutofit/>
          </a:bodyPr>
          <a:lstStyle/>
          <a:p>
            <a:r>
              <a:rPr kumimoji="1" lang="en-US" altLang="ja-JP" sz="4000" u="sng" dirty="0" smtClean="0">
                <a:latin typeface="+mj-ea"/>
              </a:rPr>
              <a:t>BKG(2): Accidental BKG for “Prompt”</a:t>
            </a:r>
            <a:endParaRPr kumimoji="1" lang="ja-JP" altLang="en-US" sz="4000" u="sng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5961" y="700208"/>
            <a:ext cx="8527024" cy="4351338"/>
          </a:xfrm>
        </p:spPr>
        <p:txBody>
          <a:bodyPr/>
          <a:lstStyle/>
          <a:p>
            <a:r>
              <a:rPr kumimoji="1" lang="en-US" altLang="ja-JP" sz="2000" dirty="0" err="1" smtClean="0"/>
              <a:t>Acccidental</a:t>
            </a:r>
            <a:r>
              <a:rPr kumimoji="1" lang="en-US" altLang="ja-JP" sz="2000" dirty="0" smtClean="0"/>
              <a:t> BKG:</a:t>
            </a:r>
            <a:br>
              <a:rPr kumimoji="1" lang="en-US" altLang="ja-JP" sz="2000" dirty="0" smtClean="0"/>
            </a:br>
            <a:r>
              <a:rPr kumimoji="1" lang="en-US" altLang="ja-JP" sz="2000" dirty="0" err="1" smtClean="0"/>
              <a:t>R</a:t>
            </a:r>
            <a:r>
              <a:rPr kumimoji="1" lang="en-US" altLang="ja-JP" sz="2000" baseline="-25000" dirty="0" err="1" smtClean="0"/>
              <a:t>acc</a:t>
            </a:r>
            <a:r>
              <a:rPr kumimoji="1" lang="en-US" altLang="ja-JP" sz="2000" dirty="0" smtClean="0"/>
              <a:t> = </a:t>
            </a:r>
            <a:r>
              <a:rPr kumimoji="1" lang="en-US" altLang="ja-JP" sz="2000" dirty="0" err="1" smtClean="0"/>
              <a:t>R</a:t>
            </a:r>
            <a:r>
              <a:rPr kumimoji="1" lang="en-US" altLang="ja-JP" sz="2000" baseline="-25000" dirty="0" err="1" smtClean="0"/>
              <a:t>prompt</a:t>
            </a:r>
            <a:r>
              <a:rPr kumimoji="1" lang="en-US" altLang="ja-JP" sz="2000" dirty="0" smtClean="0"/>
              <a:t> x </a:t>
            </a:r>
            <a:r>
              <a:rPr kumimoji="1" lang="en-US" altLang="ja-JP" sz="2000" dirty="0" err="1" smtClean="0"/>
              <a:t>R</a:t>
            </a:r>
            <a:r>
              <a:rPr kumimoji="1" lang="en-US" altLang="ja-JP" sz="2000" baseline="-25000" dirty="0" err="1" smtClean="0"/>
              <a:t>delay</a:t>
            </a:r>
            <a:r>
              <a:rPr kumimoji="1" lang="en-US" altLang="ja-JP" sz="2000" dirty="0" smtClean="0"/>
              <a:t> x </a:t>
            </a:r>
            <a:r>
              <a:rPr kumimoji="1" lang="en-US" altLang="ja-JP" sz="20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000" baseline="-25000" dirty="0" err="1" smtClean="0"/>
              <a:t>vtx</a:t>
            </a:r>
            <a:r>
              <a:rPr kumimoji="1" lang="en-US" altLang="ja-JP" sz="2000" dirty="0" smtClean="0"/>
              <a:t> x </a:t>
            </a:r>
            <a:r>
              <a:rPr kumimoji="1" lang="en-US" altLang="ja-JP" sz="2000" dirty="0" err="1" smtClean="0"/>
              <a:t>N</a:t>
            </a:r>
            <a:r>
              <a:rPr kumimoji="1" lang="en-US" altLang="ja-JP" sz="2000" baseline="-25000" dirty="0" err="1" smtClean="0"/>
              <a:t>spill</a:t>
            </a:r>
            <a:r>
              <a:rPr kumimoji="1" lang="en-US" altLang="ja-JP" sz="2000" baseline="-25000" dirty="0" smtClean="0"/>
              <a:t/>
            </a:r>
            <a:br>
              <a:rPr kumimoji="1" lang="en-US" altLang="ja-JP" sz="2000" baseline="-25000" dirty="0" smtClean="0"/>
            </a:br>
            <a:r>
              <a:rPr lang="en-US" altLang="ja-JP" sz="2000" dirty="0" smtClean="0"/>
              <a:t>- </a:t>
            </a:r>
            <a:r>
              <a:rPr lang="en-US" altLang="ja-JP" sz="2000" dirty="0" err="1" smtClean="0"/>
              <a:t>R</a:t>
            </a:r>
            <a:r>
              <a:rPr lang="en-US" altLang="ja-JP" sz="2000" baseline="-25000" dirty="0" err="1" smtClean="0"/>
              <a:t>prmpt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R</a:t>
            </a:r>
            <a:r>
              <a:rPr lang="en-US" altLang="ja-JP" sz="2000" baseline="-25000" dirty="0" err="1" smtClean="0"/>
              <a:t>delay</a:t>
            </a:r>
            <a:r>
              <a:rPr lang="en-US" altLang="ja-JP" sz="2000" dirty="0" smtClean="0"/>
              <a:t>: BG rates for prompt and delay.</a:t>
            </a:r>
            <a:br>
              <a:rPr lang="en-US" altLang="ja-JP" sz="2000" dirty="0" smtClean="0"/>
            </a:br>
            <a:r>
              <a:rPr lang="en-US" altLang="ja-JP" sz="2000" dirty="0" smtClean="0"/>
              <a:t>- </a:t>
            </a:r>
            <a:r>
              <a:rPr lang="en-US" altLang="ja-JP" sz="20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000" baseline="-25000" dirty="0" err="1" smtClean="0"/>
              <a:t>vtx</a:t>
            </a:r>
            <a:r>
              <a:rPr lang="en-US" altLang="ja-JP" sz="2000" dirty="0" smtClean="0"/>
              <a:t>: spatial correlation (rejection power: 1/50)</a:t>
            </a:r>
            <a:br>
              <a:rPr lang="en-US" altLang="ja-JP" sz="2000" dirty="0" smtClean="0"/>
            </a:br>
            <a:r>
              <a:rPr lang="en-US" altLang="ja-JP" sz="2000" dirty="0" smtClean="0"/>
              <a:t>- </a:t>
            </a:r>
            <a:r>
              <a:rPr lang="en-US" altLang="ja-JP" sz="2000" dirty="0" err="1" smtClean="0"/>
              <a:t>N</a:t>
            </a:r>
            <a:r>
              <a:rPr lang="en-US" altLang="ja-JP" sz="2000" baseline="-25000" dirty="0" err="1" smtClean="0"/>
              <a:t>spill</a:t>
            </a:r>
            <a:r>
              <a:rPr lang="en-US" altLang="ja-JP" sz="2000" dirty="0" smtClean="0"/>
              <a:t>: # of spills: 3x10</a:t>
            </a:r>
            <a:r>
              <a:rPr lang="en-US" altLang="ja-JP" sz="2000" baseline="30000" dirty="0" smtClean="0"/>
              <a:t>8</a:t>
            </a:r>
            <a:r>
              <a:rPr lang="en-US" altLang="ja-JP" sz="2000" dirty="0" smtClean="0"/>
              <a:t>/year</a:t>
            </a:r>
          </a:p>
          <a:p>
            <a:r>
              <a:rPr lang="en-US" altLang="ja-JP" sz="2000" dirty="0" smtClean="0"/>
              <a:t>Measurement @ Tohoku (Left figure):</a:t>
            </a:r>
            <a:br>
              <a:rPr lang="en-US" altLang="ja-JP" sz="2000" dirty="0" smtClean="0"/>
            </a:br>
            <a:r>
              <a:rPr lang="en-US" altLang="ja-JP" sz="2000" dirty="0" smtClean="0"/>
              <a:t>- Using </a:t>
            </a:r>
            <a:r>
              <a:rPr lang="en-US" altLang="ja-JP" sz="2000" dirty="0" err="1" smtClean="0"/>
              <a:t>NaI</a:t>
            </a:r>
            <a:r>
              <a:rPr lang="en-US" altLang="ja-JP" sz="2000" dirty="0" smtClean="0"/>
              <a:t> and NE213 (w/ PID capability), surrounded by cosmic veto counters.</a:t>
            </a:r>
            <a:br>
              <a:rPr lang="en-US" altLang="ja-JP" sz="2000" dirty="0" smtClean="0"/>
            </a:br>
            <a:r>
              <a:rPr lang="en-US" altLang="ja-JP" sz="2000" dirty="0" smtClean="0"/>
              <a:t>- ratio: </a:t>
            </a:r>
            <a:r>
              <a:rPr lang="en-US" altLang="ja-JP" sz="2000" dirty="0" smtClean="0">
                <a:latin typeface="Symbol" panose="05050102010706020507" pitchFamily="18" charset="2"/>
              </a:rPr>
              <a:t>g</a:t>
            </a:r>
            <a:r>
              <a:rPr lang="en-US" altLang="ja-JP" sz="2000" dirty="0" smtClean="0"/>
              <a:t> : n = 3 : 1 (20 &lt; E [MeV] &lt; 60)</a:t>
            </a:r>
          </a:p>
          <a:p>
            <a:r>
              <a:rPr lang="en-US" altLang="ja-JP" sz="2000" dirty="0" smtClean="0"/>
              <a:t>Measurement @ MLF 3F (right figure):</a:t>
            </a:r>
            <a:br>
              <a:rPr lang="en-US" altLang="ja-JP" sz="2000" dirty="0" smtClean="0"/>
            </a:br>
            <a:r>
              <a:rPr lang="en-US" altLang="ja-JP" sz="2000" dirty="0" smtClean="0"/>
              <a:t>- Consistent with the rate predicted by the Tohoku results within 6 %.</a:t>
            </a:r>
          </a:p>
          <a:p>
            <a:r>
              <a:rPr kumimoji="1"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’s and neutrons are dominant. (neutrons can be rejected by PID)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318054" y="1013254"/>
            <a:ext cx="691978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170672" y="1000895"/>
            <a:ext cx="572528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74438" y="4363990"/>
            <a:ext cx="196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x 30 larger than that in proposal !!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9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90482" y="-284956"/>
            <a:ext cx="9771377" cy="1325563"/>
          </a:xfrm>
        </p:spPr>
        <p:txBody>
          <a:bodyPr>
            <a:normAutofit/>
          </a:bodyPr>
          <a:lstStyle/>
          <a:p>
            <a:r>
              <a:rPr lang="en-US" altLang="ja-JP" sz="3600" u="sng" dirty="0" smtClean="0">
                <a:latin typeface="+mj-ea"/>
              </a:rPr>
              <a:t>BKG(3): Accidental BKG for “Delayed“ (beam </a:t>
            </a:r>
            <a:r>
              <a:rPr lang="en-US" altLang="ja-JP" sz="3600" u="sng" dirty="0" smtClean="0">
                <a:latin typeface="Symbol" pitchFamily="18" charset="2"/>
              </a:rPr>
              <a:t>g</a:t>
            </a:r>
            <a:r>
              <a:rPr lang="en-US" altLang="ja-JP" sz="3600" u="sng" dirty="0" smtClean="0">
                <a:latin typeface="+mj-ea"/>
              </a:rPr>
              <a:t>)</a:t>
            </a:r>
            <a:endParaRPr kumimoji="1" lang="ja-JP" altLang="en-US" sz="3600" u="sng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7636" y="1161637"/>
            <a:ext cx="4210636" cy="5292326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Event rate @ “point 2”: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&gt; 1 kHz (E &gt; 1 MeV)</a:t>
            </a:r>
          </a:p>
          <a:p>
            <a:r>
              <a:rPr lang="en-US" altLang="ja-JP" sz="2000" dirty="0" smtClean="0">
                <a:sym typeface="Wingdings" panose="05000000000000000000" pitchFamily="2" charset="2"/>
              </a:rPr>
              <a:t>10 times larger than that @ “point 3”</a:t>
            </a:r>
          </a:p>
          <a:p>
            <a:r>
              <a:rPr kumimoji="1" lang="en-US" altLang="ja-JP" sz="2000" dirty="0" smtClean="0"/>
              <a:t>Assumption: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beam associated neutrons are thermalized and captured by the concrete floor and 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sz="2000" dirty="0" smtClean="0"/>
              <a:t>’s are emitted.</a:t>
            </a:r>
            <a:endParaRPr lang="en-US" altLang="ja-JP" sz="2000" dirty="0" smtClean="0"/>
          </a:p>
          <a:p>
            <a:r>
              <a:rPr kumimoji="1" lang="en-US" altLang="ja-JP" sz="2000" dirty="0" smtClean="0">
                <a:sym typeface="Wingdings" panose="05000000000000000000" pitchFamily="2" charset="2"/>
              </a:rPr>
              <a:t> It can well reproduce the measured spectrum.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Beam </a:t>
            </a:r>
            <a:r>
              <a:rPr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’s can be reduced by putting 12.5 cm thickness lead under the detector down to 1/10.</a:t>
            </a:r>
            <a:b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ja-JP" sz="2000" dirty="0" smtClean="0">
                <a:sym typeface="Wingdings" panose="05000000000000000000" pitchFamily="2" charset="2"/>
              </a:rPr>
              <a:t>(Checked by small plastic scintillator counter.)</a:t>
            </a:r>
            <a:endParaRPr kumimoji="1" lang="en-US" altLang="ja-JP" sz="2000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8380" y="728346"/>
            <a:ext cx="4620526" cy="223139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1886" y="3625851"/>
            <a:ext cx="4227020" cy="309562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219114" y="3345830"/>
            <a:ext cx="3296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u="sng" dirty="0" smtClean="0"/>
              <a:t>Energy spectra for “delayed”</a:t>
            </a:r>
            <a:endParaRPr kumimoji="1" lang="ja-JP" altLang="en-US" b="1" u="sng" dirty="0"/>
          </a:p>
        </p:txBody>
      </p:sp>
    </p:spTree>
    <p:extLst>
      <p:ext uri="{BB962C8B-B14F-4D97-AF65-F5344CB8AC3E}">
        <p14:creationId xmlns:p14="http://schemas.microsoft.com/office/powerpoint/2010/main" xmlns="" val="20905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4077" y="1001372"/>
            <a:ext cx="5012495" cy="4351338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Beam associated neutron (</a:t>
            </a:r>
            <a:r>
              <a:rPr kumimoji="1" lang="en-US" altLang="ja-JP" sz="2000" dirty="0" err="1" smtClean="0"/>
              <a:t>T</a:t>
            </a:r>
            <a:r>
              <a:rPr kumimoji="1" lang="en-US" altLang="ja-JP" sz="2000" baseline="-25000" dirty="0" err="1" smtClean="0"/>
              <a:t>n</a:t>
            </a:r>
            <a:r>
              <a:rPr kumimoji="1" lang="en-US" altLang="ja-JP" sz="2000" dirty="0" smtClean="0"/>
              <a:t> &gt; 10 MeV) can reach the fiducial volume and are thermalized and captured by Gd.</a:t>
            </a:r>
            <a:br>
              <a:rPr kumimoji="1" lang="en-US" altLang="ja-JP" sz="2000" dirty="0" smtClean="0"/>
            </a:br>
            <a:r>
              <a:rPr kumimoji="1" lang="en-US" altLang="ja-JP" sz="2000" dirty="0" smtClean="0">
                <a:sym typeface="Wingdings" panose="05000000000000000000" pitchFamily="2" charset="2"/>
              </a:rPr>
              <a:t> Delayed BKG: </a:t>
            </a:r>
            <a:r>
              <a:rPr kumimoji="1"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0.016/spill</a:t>
            </a:r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/MW/25t</a:t>
            </a:r>
          </a:p>
          <a:p>
            <a:r>
              <a:rPr lang="en-US" altLang="ja-JP" sz="2000" dirty="0" smtClean="0">
                <a:sym typeface="Wingdings" panose="05000000000000000000" pitchFamily="2" charset="2"/>
              </a:rPr>
              <a:t>Strong spatial correlation between “on-bunch neutron” and “delayed captured </a:t>
            </a:r>
            <a:r>
              <a:rPr lang="en-US" altLang="ja-JP" sz="2000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altLang="ja-JP" sz="2000" dirty="0" smtClean="0">
                <a:sym typeface="Wingdings" panose="05000000000000000000" pitchFamily="2" charset="2"/>
              </a:rPr>
              <a:t>”</a:t>
            </a:r>
          </a:p>
          <a:p>
            <a:r>
              <a:rPr lang="en-US" altLang="ja-JP" sz="2000" dirty="0" smtClean="0">
                <a:sym typeface="Wingdings" panose="05000000000000000000" pitchFamily="2" charset="2"/>
              </a:rPr>
              <a:t>DVTX</a:t>
            </a:r>
            <a:r>
              <a:rPr lang="en-US" altLang="ja-JP" sz="2000" baseline="-25000" dirty="0" smtClean="0">
                <a:sym typeface="Wingdings" panose="05000000000000000000" pitchFamily="2" charset="2"/>
              </a:rPr>
              <a:t>OB-delayed</a:t>
            </a:r>
            <a:r>
              <a:rPr lang="en-US" altLang="ja-JP" sz="2000" dirty="0" smtClean="0">
                <a:sym typeface="Wingdings" panose="05000000000000000000" pitchFamily="2" charset="2"/>
              </a:rPr>
              <a:t>  cut:</a:t>
            </a:r>
            <a:br>
              <a:rPr lang="en-US" altLang="ja-JP" sz="2000" dirty="0" smtClean="0">
                <a:sym typeface="Wingdings" panose="05000000000000000000" pitchFamily="2" charset="2"/>
              </a:rPr>
            </a:br>
            <a:r>
              <a:rPr lang="en-US" altLang="ja-JP" sz="2000" dirty="0" smtClean="0">
                <a:sym typeface="Wingdings" panose="05000000000000000000" pitchFamily="2" charset="2"/>
              </a:rPr>
              <a:t> </a:t>
            </a:r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Delayed n rate: 4x10-4 /spill/MW/25t</a:t>
            </a:r>
          </a:p>
          <a:p>
            <a:r>
              <a:rPr lang="en-US" altLang="ja-JP" sz="2000" dirty="0" smtClean="0">
                <a:solidFill>
                  <a:srgbClr val="0066FF"/>
                </a:solidFill>
                <a:sym typeface="Wingdings" panose="05000000000000000000" pitchFamily="2" charset="2"/>
              </a:rPr>
              <a:t>Signal inefficiency due to accidental on-bunch hit:</a:t>
            </a:r>
            <a:br>
              <a:rPr lang="en-US" altLang="ja-JP" sz="2000" dirty="0" smtClean="0">
                <a:solidFill>
                  <a:srgbClr val="0066FF"/>
                </a:solidFill>
                <a:sym typeface="Wingdings" panose="05000000000000000000" pitchFamily="2" charset="2"/>
              </a:rPr>
            </a:br>
            <a:r>
              <a:rPr lang="en-US" altLang="ja-JP" sz="2000" dirty="0" smtClean="0">
                <a:solidFill>
                  <a:srgbClr val="0066FF"/>
                </a:solidFill>
                <a:sym typeface="Wingdings" panose="05000000000000000000" pitchFamily="2" charset="2"/>
              </a:rPr>
              <a:t> &lt; 2.0 %</a:t>
            </a:r>
          </a:p>
          <a:p>
            <a:pPr marL="0" indent="0">
              <a:buNone/>
            </a:pPr>
            <a:endParaRPr lang="en-US" altLang="ja-JP" sz="2000" dirty="0" smtClean="0">
              <a:sym typeface="Wingdings" panose="05000000000000000000" pitchFamily="2" charset="2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-117599" y="-250854"/>
            <a:ext cx="103418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u="sng" dirty="0" smtClean="0">
                <a:latin typeface="+mj-ea"/>
              </a:rPr>
              <a:t>BKG(4): Accidental BKG for “Delayed“ (beam </a:t>
            </a:r>
            <a:r>
              <a:rPr lang="en-US" altLang="ja-JP" sz="3600" u="sng" dirty="0">
                <a:latin typeface="+mj-ea"/>
              </a:rPr>
              <a:t>n</a:t>
            </a:r>
            <a:r>
              <a:rPr lang="en-US" altLang="ja-JP" sz="3600" u="sng" dirty="0" smtClean="0">
                <a:latin typeface="+mj-ea"/>
              </a:rPr>
              <a:t>)</a:t>
            </a:r>
            <a:endParaRPr lang="ja-JP" altLang="en-US" sz="3600" u="sng" dirty="0">
              <a:latin typeface="+mj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0442" y="720090"/>
            <a:ext cx="3909676" cy="563626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931244" y="596520"/>
            <a:ext cx="13015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Beam bunch</a:t>
            </a:r>
            <a:endParaRPr kumimoji="1" lang="ja-JP" altLang="en-US" sz="1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773" y="4578687"/>
            <a:ext cx="4272717" cy="208343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582033" y="1349275"/>
            <a:ext cx="1762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C000"/>
                </a:solidFill>
              </a:rPr>
              <a:t>On-bunch n</a:t>
            </a:r>
            <a:endParaRPr kumimoji="1" lang="ja-JP" alt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5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7318"/>
            <a:ext cx="7886700" cy="1325563"/>
          </a:xfrm>
        </p:spPr>
        <p:txBody>
          <a:bodyPr/>
          <a:lstStyle/>
          <a:p>
            <a:r>
              <a:rPr kumimoji="1" lang="en-US" altLang="ja-JP" u="sng" dirty="0" smtClean="0">
                <a:latin typeface="+mj-ea"/>
              </a:rPr>
              <a:t>LSND anomaly</a:t>
            </a:r>
            <a:endParaRPr kumimoji="1" lang="ja-JP" altLang="en-US" u="sng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7773" y="1208004"/>
            <a:ext cx="7281976" cy="5513471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LSND:</a:t>
            </a:r>
            <a:br>
              <a:rPr kumimoji="1" lang="en-US" altLang="ja-JP" sz="2400" dirty="0" smtClean="0"/>
            </a:br>
            <a:r>
              <a:rPr kumimoji="1" lang="en-US" altLang="ja-JP" sz="2400" dirty="0" smtClean="0">
                <a:solidFill>
                  <a:srgbClr val="0066FF"/>
                </a:solidFill>
              </a:rPr>
              <a:t>signal: </a:t>
            </a:r>
            <a:r>
              <a:rPr kumimoji="1" lang="en-US" altLang="ja-JP" sz="2400" dirty="0" smtClean="0">
                <a:solidFill>
                  <a:srgbClr val="0066FF"/>
                </a:solidFill>
                <a:latin typeface="Symbol" panose="05050102010706020507" pitchFamily="18" charset="2"/>
              </a:rPr>
              <a:t>n</a:t>
            </a:r>
            <a:r>
              <a:rPr kumimoji="1" lang="en-US" altLang="ja-JP" sz="2400" baseline="-25000" dirty="0" smtClean="0">
                <a:solidFill>
                  <a:srgbClr val="0066FF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sz="2400" dirty="0" smtClean="0">
                <a:solidFill>
                  <a:srgbClr val="0066FF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66FF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solidFill>
                  <a:srgbClr val="0066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kumimoji="1" lang="en-US" altLang="ja-JP" sz="2400" baseline="-25000" dirty="0" smtClean="0">
                <a:solidFill>
                  <a:srgbClr val="0066FF"/>
                </a:solidFill>
                <a:sym typeface="Wingdings" panose="05000000000000000000" pitchFamily="2" charset="2"/>
              </a:rPr>
              <a:t>e</a:t>
            </a:r>
            <a:r>
              <a:rPr kumimoji="1" lang="en-US" altLang="ja-JP" sz="2400" dirty="0" smtClean="0">
                <a:solidFill>
                  <a:srgbClr val="0066FF"/>
                </a:solidFill>
                <a:sym typeface="Wingdings" panose="05000000000000000000" pitchFamily="2" charset="2"/>
              </a:rPr>
              <a:t> (appearance)</a:t>
            </a: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Using </a:t>
            </a:r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sz="2400" dirty="0" smtClean="0">
                <a:sym typeface="Wingdings" panose="05000000000000000000" pitchFamily="2" charset="2"/>
              </a:rPr>
              <a:t> decay at rest (</a:t>
            </a:r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sz="2400" dirty="0" smtClean="0">
                <a:sym typeface="Wingdings" panose="05000000000000000000" pitchFamily="2" charset="2"/>
              </a:rPr>
              <a:t> DAR):</a:t>
            </a:r>
          </a:p>
          <a:p>
            <a:endParaRPr lang="en-US" altLang="ja-JP" sz="2400" dirty="0">
              <a:sym typeface="Wingdings" panose="05000000000000000000" pitchFamily="2" charset="2"/>
            </a:endParaRPr>
          </a:p>
          <a:p>
            <a:endParaRPr lang="en-US" altLang="ja-JP" sz="2400" dirty="0" smtClean="0">
              <a:sym typeface="Wingdings" panose="05000000000000000000" pitchFamily="2" charset="2"/>
            </a:endParaRPr>
          </a:p>
          <a:p>
            <a:endParaRPr lang="en-US" altLang="ja-JP" sz="2400" dirty="0">
              <a:sym typeface="Wingdings" panose="05000000000000000000" pitchFamily="2" charset="2"/>
            </a:endParaRP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Detected by Liq.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Scinti</a:t>
            </a:r>
            <a:r>
              <a:rPr lang="en-US" altLang="ja-JP" sz="2400" dirty="0" smtClean="0">
                <a:sym typeface="Wingdings" panose="05000000000000000000" pitchFamily="2" charset="2"/>
              </a:rPr>
              <a:t>.:</a:t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sz="2400" baseline="-25000" dirty="0" smtClean="0">
                <a:sym typeface="Wingdings" panose="05000000000000000000" pitchFamily="2" charset="2"/>
              </a:rPr>
              <a:t>e</a:t>
            </a:r>
            <a:r>
              <a:rPr lang="en-US" altLang="ja-JP" sz="2400" dirty="0" smtClean="0">
                <a:sym typeface="Wingdings" panose="05000000000000000000" pitchFamily="2" charset="2"/>
              </a:rPr>
              <a:t>p  </a:t>
            </a:r>
            <a:r>
              <a:rPr lang="en-US" altLang="ja-JP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</a:t>
            </a:r>
            <a:r>
              <a:rPr lang="en-US" altLang="ja-JP" sz="2400" baseline="30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n</a:t>
            </a:r>
            <a:r>
              <a:rPr lang="en-US" altLang="ja-JP" sz="2400" dirty="0" smtClean="0">
                <a:sym typeface="Wingdings" panose="05000000000000000000" pitchFamily="2" charset="2"/>
              </a:rPr>
              <a:t> (IBD),</a:t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en-US" altLang="ja-JP" sz="2400" dirty="0" smtClean="0">
                <a:sym typeface="Wingdings" panose="05000000000000000000" pitchFamily="2" charset="2"/>
              </a:rPr>
              <a:t>followed by </a:t>
            </a:r>
            <a: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neutron capture </a:t>
            </a:r>
            <a:r>
              <a:rPr lang="en-US" altLang="ja-JP" sz="2400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             </a:t>
            </a:r>
            <a:b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                                   (2.2 MeV)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Excess events:</a:t>
            </a:r>
            <a:b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87.9 ± 22.4 ± 6.0 events.</a:t>
            </a:r>
            <a:b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3.8 </a:t>
            </a:r>
            <a:r>
              <a:rPr lang="en-US" altLang="ja-JP" sz="2400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evidence for oscillation</a:t>
            </a:r>
            <a:r>
              <a:rPr lang="ja-JP" alt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Sterile neutrino(?)</a:t>
            </a:r>
            <a:b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21st ICEPP Symposium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3266" y="1173388"/>
            <a:ext cx="4455507" cy="460629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630342" y="971220"/>
            <a:ext cx="2278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PRD 64 (2001) 112007</a:t>
            </a:r>
            <a:endParaRPr kumimoji="1" lang="ja-JP" altLang="en-US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27539" y="2378819"/>
                <a:ext cx="2187526" cy="3990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 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39" y="2378819"/>
                <a:ext cx="2187526" cy="39908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237436" y="2882652"/>
                <a:ext cx="993670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i="1" smtClean="0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kumimoji="1" lang="ja-JP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436" y="2882652"/>
                <a:ext cx="993670" cy="39908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3681" r="-2454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391425" y="3424296"/>
                <a:ext cx="353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i="1" smtClean="0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425" y="3424296"/>
                <a:ext cx="353174" cy="36933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0345" r="-37931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カギ線コネクタ 12"/>
          <p:cNvCxnSpPr>
            <a:cxnSpLocks noChangeAspect="1"/>
          </p:cNvCxnSpPr>
          <p:nvPr/>
        </p:nvCxnSpPr>
        <p:spPr>
          <a:xfrm>
            <a:off x="1904631" y="2809178"/>
            <a:ext cx="283464" cy="283464"/>
          </a:xfrm>
          <a:prstGeom prst="bentConnector3">
            <a:avLst>
              <a:gd name="adj1" fmla="val 76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カギ線コネクタ 18"/>
          <p:cNvCxnSpPr>
            <a:cxnSpLocks noChangeAspect="1"/>
          </p:cNvCxnSpPr>
          <p:nvPr/>
        </p:nvCxnSpPr>
        <p:spPr>
          <a:xfrm>
            <a:off x="3015031" y="3348761"/>
            <a:ext cx="283464" cy="283464"/>
          </a:xfrm>
          <a:prstGeom prst="bentConnector3">
            <a:avLst>
              <a:gd name="adj1" fmla="val 76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458952" y="3269548"/>
            <a:ext cx="158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66FF"/>
                </a:solidFill>
              </a:rPr>
              <a:t>Oscillations ?</a:t>
            </a:r>
            <a:endParaRPr kumimoji="1" lang="ja-JP" altLang="en-US" sz="2000" dirty="0">
              <a:solidFill>
                <a:srgbClr val="0066FF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1475428" y="1647568"/>
            <a:ext cx="139189" cy="0"/>
          </a:xfrm>
          <a:prstGeom prst="line">
            <a:avLst/>
          </a:prstGeom>
          <a:ln w="127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2188001" y="1651684"/>
            <a:ext cx="139189" cy="0"/>
          </a:xfrm>
          <a:prstGeom prst="line">
            <a:avLst/>
          </a:prstGeom>
          <a:ln w="127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18692" y="4250725"/>
            <a:ext cx="1391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71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9807612"/>
              </p:ext>
            </p:extLst>
          </p:nvPr>
        </p:nvGraphicFramePr>
        <p:xfrm>
          <a:off x="250825" y="1330806"/>
          <a:ext cx="8281988" cy="2859368"/>
        </p:xfrm>
        <a:graphic>
          <a:graphicData uri="http://schemas.openxmlformats.org/drawingml/2006/table">
            <a:tbl>
              <a:tblPr/>
              <a:tblGrid>
                <a:gridCol w="1655763"/>
                <a:gridCol w="1801812"/>
                <a:gridCol w="1511300"/>
                <a:gridCol w="1657350"/>
                <a:gridCol w="1655763"/>
              </a:tblGrid>
              <a:tr h="63976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Experiments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Neutrino source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signal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type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Significance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　　　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σ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LSND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μ Decay-At-Rest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ν</a:t>
                      </a:r>
                      <a:r>
                        <a:rPr kumimoji="1" lang="en-US" altLang="ja-JP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μ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→ν</a:t>
                      </a:r>
                      <a:r>
                        <a:rPr kumimoji="1" lang="en-US" altLang="ja-JP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e</a:t>
                      </a:r>
                      <a:endParaRPr kumimoji="1" lang="ja-JP" alt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appearance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3.8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MiniBooNE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π Decay-In-Flight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ν</a:t>
                      </a:r>
                      <a:r>
                        <a:rPr kumimoji="1" lang="en-US" altLang="ja-JP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μ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→ν</a:t>
                      </a:r>
                      <a:r>
                        <a:rPr kumimoji="1" lang="en-US" altLang="ja-JP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e</a:t>
                      </a:r>
                      <a:endParaRPr kumimoji="1" lang="ja-JP" alt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appearance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3.4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ν</a:t>
                      </a:r>
                      <a:r>
                        <a:rPr kumimoji="1" lang="en-US" altLang="ja-JP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μ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→ν</a:t>
                      </a:r>
                      <a:r>
                        <a:rPr kumimoji="1" lang="en-US" altLang="ja-JP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e</a:t>
                      </a:r>
                      <a:endParaRPr kumimoji="1" lang="ja-JP" alt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appearance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2.8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combined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3.8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Gallium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e capture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ν</a:t>
                      </a:r>
                      <a:r>
                        <a:rPr kumimoji="1" lang="en-US" altLang="ja-JP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e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→ν</a:t>
                      </a:r>
                      <a:r>
                        <a:rPr kumimoji="1" lang="en-US" altLang="ja-JP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X</a:t>
                      </a:r>
                      <a:endParaRPr kumimoji="1" lang="ja-JP" alt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disappearance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2.7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Reactors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Beta decay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ν</a:t>
                      </a:r>
                      <a:r>
                        <a:rPr kumimoji="1" lang="en-US" altLang="ja-JP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e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→ν</a:t>
                      </a:r>
                      <a:r>
                        <a:rPr kumimoji="1" lang="en-US" altLang="ja-JP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X</a:t>
                      </a:r>
                      <a:endParaRPr kumimoji="1" lang="ja-JP" alt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disappearance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3.0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1452" marR="91452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cxnSp>
        <p:nvCxnSpPr>
          <p:cNvPr id="9" name="直線コネクタ 8"/>
          <p:cNvCxnSpPr/>
          <p:nvPr/>
        </p:nvCxnSpPr>
        <p:spPr>
          <a:xfrm>
            <a:off x="4140200" y="2060575"/>
            <a:ext cx="2159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500563" y="2060575"/>
            <a:ext cx="2159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140200" y="2819786"/>
            <a:ext cx="2159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500563" y="2819786"/>
            <a:ext cx="2159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4500563" y="3909111"/>
            <a:ext cx="2159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4140200" y="3909111"/>
            <a:ext cx="2159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タイトル 1"/>
          <p:cNvSpPr txBox="1">
            <a:spLocks/>
          </p:cNvSpPr>
          <p:nvPr/>
        </p:nvSpPr>
        <p:spPr>
          <a:xfrm>
            <a:off x="1" y="-194703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u="sng" dirty="0" smtClean="0">
                <a:latin typeface="+mj-ea"/>
              </a:rPr>
              <a:t>Status of sterile neutrino search (</a:t>
            </a:r>
            <a:r>
              <a:rPr lang="en-US" altLang="ja-JP" sz="3600" u="sng" dirty="0" smtClean="0">
                <a:latin typeface="Symbol" pitchFamily="18" charset="2"/>
              </a:rPr>
              <a:t>D</a:t>
            </a:r>
            <a:r>
              <a:rPr lang="en-US" altLang="ja-JP" sz="3600" u="sng" dirty="0" smtClean="0">
                <a:latin typeface="+mj-ea"/>
              </a:rPr>
              <a:t>m</a:t>
            </a:r>
            <a:r>
              <a:rPr lang="en-US" altLang="ja-JP" sz="3600" u="sng" baseline="30000" dirty="0" smtClean="0">
                <a:latin typeface="+mj-ea"/>
              </a:rPr>
              <a:t>2</a:t>
            </a:r>
            <a:r>
              <a:rPr lang="en-US" altLang="ja-JP" sz="3600" u="sng" dirty="0" smtClean="0">
                <a:latin typeface="+mj-ea"/>
              </a:rPr>
              <a:t> ~ 1 eV</a:t>
            </a:r>
            <a:r>
              <a:rPr lang="en-US" altLang="ja-JP" sz="3600" u="sng" baseline="30000" dirty="0" smtClean="0">
                <a:latin typeface="+mj-ea"/>
              </a:rPr>
              <a:t>2</a:t>
            </a:r>
            <a:r>
              <a:rPr lang="en-US" altLang="ja-JP" sz="3600" u="sng" dirty="0" smtClean="0">
                <a:latin typeface="+mj-ea"/>
              </a:rPr>
              <a:t>)</a:t>
            </a:r>
            <a:endParaRPr lang="ja-JP" altLang="en-US" sz="3600" u="sng" dirty="0">
              <a:latin typeface="+mj-ea"/>
            </a:endParaRP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213987" y="943121"/>
            <a:ext cx="8559310" cy="5691595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Positive results:</a:t>
            </a:r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There are several negative results:</a:t>
            </a:r>
            <a:br>
              <a:rPr lang="en-US" altLang="ja-JP" sz="2400" dirty="0" smtClean="0"/>
            </a:br>
            <a:r>
              <a:rPr lang="en-US" altLang="ja-JP" sz="2000" dirty="0" smtClean="0"/>
              <a:t>- </a:t>
            </a:r>
            <a:r>
              <a:rPr lang="en-US" altLang="ja-JP" sz="2000" dirty="0" err="1" smtClean="0"/>
              <a:t>MiniBooNE</a:t>
            </a:r>
            <a:r>
              <a:rPr lang="en-US" altLang="ja-JP" sz="2000" dirty="0" smtClean="0"/>
              <a:t> (disappearance).</a:t>
            </a:r>
            <a:br>
              <a:rPr lang="en-US" altLang="ja-JP" sz="2000" dirty="0" smtClean="0"/>
            </a:br>
            <a:r>
              <a:rPr lang="en-US" altLang="ja-JP" sz="2000" dirty="0" smtClean="0"/>
              <a:t>- KARMEN etc.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A definite search is awaited. (high statistics and low background)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778056"/>
      </p:ext>
    </p:extLst>
  </p:cSld>
  <p:clrMapOvr>
    <a:masterClrMapping/>
  </p:clrMapOvr>
  <p:transition spd="slow" advTm="2637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41900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>
                <a:latin typeface="+mj-ea"/>
              </a:rPr>
              <a:t>Sterile neutrino search at J-PARC MLF</a:t>
            </a:r>
            <a:br>
              <a:rPr lang="en-US" altLang="ja-JP" sz="4000" dirty="0" smtClean="0">
                <a:latin typeface="+mj-ea"/>
              </a:rPr>
            </a:br>
            <a:r>
              <a:rPr lang="en-US" altLang="ja-JP" sz="4000" dirty="0" smtClean="0">
                <a:latin typeface="+mj-ea"/>
              </a:rPr>
              <a:t>(J-PARC P56 experiment)</a:t>
            </a:r>
            <a:endParaRPr kumimoji="1" lang="ja-JP" altLang="en-US" sz="4000" dirty="0">
              <a:latin typeface="+mj-ea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567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876" y="1180214"/>
            <a:ext cx="7334250" cy="5500688"/>
          </a:xfrm>
          <a:prstGeom prst="rect">
            <a:avLst/>
          </a:prstGeom>
        </p:spPr>
      </p:pic>
      <p:sp>
        <p:nvSpPr>
          <p:cNvPr id="21507" name="テキスト ボックス 9"/>
          <p:cNvSpPr txBox="1">
            <a:spLocks noChangeArrowheads="1"/>
          </p:cNvSpPr>
          <p:nvPr/>
        </p:nvSpPr>
        <p:spPr bwMode="auto">
          <a:xfrm>
            <a:off x="9956800" y="33702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grpSp>
        <p:nvGrpSpPr>
          <p:cNvPr id="21508" name="図形グループ 21"/>
          <p:cNvGrpSpPr>
            <a:grpSpLocks/>
          </p:cNvGrpSpPr>
          <p:nvPr/>
        </p:nvGrpSpPr>
        <p:grpSpPr bwMode="auto">
          <a:xfrm>
            <a:off x="5725449" y="2968797"/>
            <a:ext cx="2447924" cy="1160846"/>
            <a:chOff x="5618029" y="3030530"/>
            <a:chExt cx="2447444" cy="1160900"/>
          </a:xfrm>
        </p:grpSpPr>
        <p:sp>
          <p:nvSpPr>
            <p:cNvPr id="3" name="正方形/長方形 2"/>
            <p:cNvSpPr/>
            <p:nvPr/>
          </p:nvSpPr>
          <p:spPr>
            <a:xfrm>
              <a:off x="5618029" y="3098640"/>
              <a:ext cx="2447444" cy="1055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5833887" y="3933170"/>
              <a:ext cx="2015729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6049745" y="3356878"/>
              <a:ext cx="73011" cy="5762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6265602" y="3356878"/>
              <a:ext cx="73011" cy="5762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21515" name="テキスト ボックス 10"/>
            <p:cNvSpPr txBox="1">
              <a:spLocks noChangeArrowheads="1"/>
            </p:cNvSpPr>
            <p:nvPr/>
          </p:nvSpPr>
          <p:spPr bwMode="auto">
            <a:xfrm>
              <a:off x="5829775" y="3914418"/>
              <a:ext cx="806473" cy="27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200" dirty="0" smtClean="0"/>
                <a:t>100ns </a:t>
              </a:r>
              <a:r>
                <a:rPr lang="en-US" altLang="ja-JP" sz="1200" dirty="0"/>
                <a:t>x2</a:t>
              </a:r>
              <a:endParaRPr lang="ja-JP" altLang="en-US" sz="1200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7346477" y="3356878"/>
              <a:ext cx="71424" cy="5762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7562335" y="3356878"/>
              <a:ext cx="71424" cy="5762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6049745" y="3285438"/>
              <a:ext cx="288868" cy="0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19" name="テキスト ボックス 17"/>
            <p:cNvSpPr txBox="1">
              <a:spLocks noChangeArrowheads="1"/>
            </p:cNvSpPr>
            <p:nvPr/>
          </p:nvSpPr>
          <p:spPr bwMode="auto">
            <a:xfrm>
              <a:off x="5890337" y="3037545"/>
              <a:ext cx="601329" cy="27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200" dirty="0" smtClean="0"/>
                <a:t>600ns</a:t>
              </a:r>
              <a:endParaRPr lang="ja-JP" altLang="en-US" sz="1200" dirty="0"/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>
              <a:off x="6338613" y="3285438"/>
              <a:ext cx="1295146" cy="0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21" name="テキスト ボックス 20"/>
            <p:cNvSpPr txBox="1">
              <a:spLocks noChangeArrowheads="1"/>
            </p:cNvSpPr>
            <p:nvPr/>
          </p:nvSpPr>
          <p:spPr bwMode="auto">
            <a:xfrm>
              <a:off x="6636310" y="3030530"/>
              <a:ext cx="5609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200" dirty="0"/>
                <a:t>40ms</a:t>
              </a:r>
              <a:endParaRPr lang="ja-JP" altLang="en-US" sz="1200" dirty="0"/>
            </a:p>
          </p:txBody>
        </p:sp>
      </p:grpSp>
      <p:sp>
        <p:nvSpPr>
          <p:cNvPr id="21509" name="テキスト ボックス 25"/>
          <p:cNvSpPr txBox="1">
            <a:spLocks noChangeArrowheads="1"/>
          </p:cNvSpPr>
          <p:nvPr/>
        </p:nvSpPr>
        <p:spPr bwMode="auto">
          <a:xfrm>
            <a:off x="5724941" y="2118006"/>
            <a:ext cx="2447924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dirty="0">
                <a:solidFill>
                  <a:srgbClr val="FF0000"/>
                </a:solidFill>
              </a:rPr>
              <a:t>R</a:t>
            </a:r>
            <a:r>
              <a:rPr lang="en-US" altLang="ja-JP" sz="1800" baseline="-25000" dirty="0">
                <a:solidFill>
                  <a:srgbClr val="FF0000"/>
                </a:solidFill>
              </a:rPr>
              <a:t>apid</a:t>
            </a:r>
            <a:r>
              <a:rPr lang="en-US" altLang="ja-JP" sz="1800" dirty="0">
                <a:solidFill>
                  <a:srgbClr val="FF0000"/>
                </a:solidFill>
              </a:rPr>
              <a:t> C</a:t>
            </a:r>
            <a:r>
              <a:rPr lang="en-US" altLang="ja-JP" sz="1800" baseline="-25000" dirty="0">
                <a:solidFill>
                  <a:srgbClr val="FF0000"/>
                </a:solidFill>
              </a:rPr>
              <a:t>ycle</a:t>
            </a:r>
            <a:r>
              <a:rPr lang="en-US" altLang="ja-JP" sz="1800" dirty="0">
                <a:solidFill>
                  <a:srgbClr val="FF0000"/>
                </a:solidFill>
              </a:rPr>
              <a:t> S</a:t>
            </a:r>
            <a:r>
              <a:rPr lang="en-US" altLang="ja-JP" sz="1800" baseline="-25000" dirty="0">
                <a:solidFill>
                  <a:srgbClr val="FF0000"/>
                </a:solidFill>
              </a:rPr>
              <a:t>ynchrotron</a:t>
            </a:r>
          </a:p>
          <a:p>
            <a:r>
              <a:rPr lang="en-US" altLang="ja-JP" sz="1200" dirty="0">
                <a:solidFill>
                  <a:srgbClr val="FF0000"/>
                </a:solidFill>
              </a:rPr>
              <a:t>Energy:3GeV</a:t>
            </a:r>
          </a:p>
          <a:p>
            <a:r>
              <a:rPr lang="en-US" altLang="ja-JP" sz="1200" dirty="0">
                <a:solidFill>
                  <a:srgbClr val="FF0000"/>
                </a:solidFill>
              </a:rPr>
              <a:t>Repetition:25Hz</a:t>
            </a:r>
          </a:p>
          <a:p>
            <a:r>
              <a:rPr lang="en-US" altLang="ja-JP" sz="1200" dirty="0">
                <a:solidFill>
                  <a:srgbClr val="FF0000"/>
                </a:solidFill>
              </a:rPr>
              <a:t>Design Power:1MW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0" name="タイトル 1"/>
          <p:cNvSpPr>
            <a:spLocks noGrp="1"/>
          </p:cNvSpPr>
          <p:nvPr>
            <p:ph type="title"/>
          </p:nvPr>
        </p:nvSpPr>
        <p:spPr>
          <a:xfrm>
            <a:off x="1" y="13431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sz="4000" b="1" u="sng" dirty="0" smtClean="0">
                <a:solidFill>
                  <a:srgbClr val="FF0000"/>
                </a:solidFill>
                <a:latin typeface="+mj-ea"/>
              </a:rPr>
              <a:t>M</a:t>
            </a:r>
            <a:r>
              <a:rPr kumimoji="1" lang="en-US" altLang="ja-JP" sz="4000" u="sng" dirty="0" smtClean="0">
                <a:latin typeface="+mj-ea"/>
              </a:rPr>
              <a:t>aterial and </a:t>
            </a:r>
            <a:r>
              <a:rPr kumimoji="1" lang="en-US" altLang="ja-JP" sz="4000" b="1" u="sng" dirty="0" smtClean="0">
                <a:solidFill>
                  <a:srgbClr val="FF0000"/>
                </a:solidFill>
                <a:latin typeface="+mj-ea"/>
              </a:rPr>
              <a:t>L</a:t>
            </a:r>
            <a:r>
              <a:rPr kumimoji="1" lang="en-US" altLang="ja-JP" sz="4000" u="sng" dirty="0" smtClean="0">
                <a:latin typeface="+mj-ea"/>
              </a:rPr>
              <a:t>ife science </a:t>
            </a:r>
            <a:r>
              <a:rPr kumimoji="1" lang="en-US" altLang="ja-JP" sz="4000" b="1" u="sng" dirty="0" smtClean="0">
                <a:solidFill>
                  <a:srgbClr val="FF0000"/>
                </a:solidFill>
                <a:latin typeface="+mj-ea"/>
              </a:rPr>
              <a:t>F</a:t>
            </a:r>
            <a:r>
              <a:rPr kumimoji="1" lang="en-US" altLang="ja-JP" sz="4000" u="sng" dirty="0" smtClean="0">
                <a:latin typeface="+mj-ea"/>
              </a:rPr>
              <a:t>acility (MLF)</a:t>
            </a:r>
            <a:endParaRPr kumimoji="1" lang="ja-JP" altLang="en-US" sz="4000" u="sng" dirty="0">
              <a:latin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28512" y="1451322"/>
            <a:ext cx="178124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400 MeV </a:t>
            </a:r>
            <a:r>
              <a:rPr lang="en-US" altLang="ja-JP" sz="2000" b="1" dirty="0" err="1" smtClean="0">
                <a:solidFill>
                  <a:srgbClr val="FF0000"/>
                </a:solidFill>
              </a:rPr>
              <a:t>Linac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742266" y="4148667"/>
            <a:ext cx="2353734" cy="93730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4858871" y="2761129"/>
            <a:ext cx="442258" cy="502024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4851401" y="3244374"/>
            <a:ext cx="7202" cy="624766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3097021" y="2445730"/>
            <a:ext cx="150110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3 GeV Synchrotron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H="1">
            <a:off x="3944471" y="1451322"/>
            <a:ext cx="35858" cy="8854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3944471" y="2336800"/>
            <a:ext cx="10219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/>
          <p:cNvSpPr/>
          <p:nvPr/>
        </p:nvSpPr>
        <p:spPr>
          <a:xfrm>
            <a:off x="4691529" y="2328068"/>
            <a:ext cx="854636" cy="4656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759" y="1045626"/>
            <a:ext cx="6520815" cy="561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グループ化 49"/>
          <p:cNvGrpSpPr/>
          <p:nvPr/>
        </p:nvGrpSpPr>
        <p:grpSpPr>
          <a:xfrm>
            <a:off x="1858718" y="2017259"/>
            <a:ext cx="2495201" cy="1093333"/>
            <a:chOff x="2369138" y="2189013"/>
            <a:chExt cx="2495201" cy="1093333"/>
          </a:xfrm>
        </p:grpSpPr>
        <p:sp>
          <p:nvSpPr>
            <p:cNvPr id="51" name="円/楕円 50"/>
            <p:cNvSpPr/>
            <p:nvPr/>
          </p:nvSpPr>
          <p:spPr>
            <a:xfrm rot="600000">
              <a:off x="4461569" y="3143853"/>
              <a:ext cx="402770" cy="1384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2369138" y="2189013"/>
              <a:ext cx="23335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Candidate site (3F)</a:t>
              </a:r>
            </a:p>
            <a:p>
              <a:r>
                <a:rPr lang="en-US" altLang="ja-JP" sz="2000" b="1" dirty="0" smtClean="0">
                  <a:solidFill>
                    <a:srgbClr val="FF0000"/>
                  </a:solidFill>
                </a:rPr>
                <a:t>   L = 24 m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3" name="直線矢印コネクタ 52"/>
            <p:cNvCxnSpPr/>
            <p:nvPr/>
          </p:nvCxnSpPr>
          <p:spPr>
            <a:xfrm>
              <a:off x="3535918" y="2589123"/>
              <a:ext cx="916685" cy="52081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050527410"/>
      </p:ext>
    </p:extLst>
  </p:cSld>
  <p:clrMapOvr>
    <a:masterClrMapping/>
  </p:clrMapOvr>
  <p:transition spd="slow" advTm="567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2186" y="3606363"/>
            <a:ext cx="5224748" cy="2480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6278" y="13432"/>
            <a:ext cx="7886700" cy="1325563"/>
          </a:xfrm>
        </p:spPr>
        <p:txBody>
          <a:bodyPr/>
          <a:lstStyle/>
          <a:p>
            <a:r>
              <a:rPr kumimoji="1" lang="en-US" altLang="ja-JP" u="sng" dirty="0" smtClean="0">
                <a:latin typeface="+mj-ea"/>
              </a:rPr>
              <a:t>J-PARC P56 experiment</a:t>
            </a:r>
            <a:endParaRPr kumimoji="1" lang="ja-JP" altLang="en-US" u="sng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609" y="1065967"/>
            <a:ext cx="5245913" cy="5290384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sym typeface="Wingdings" panose="05000000000000000000" pitchFamily="2" charset="2"/>
              </a:rPr>
              <a:t>Search for the LSND anomaly using </a:t>
            </a:r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sz="2400" dirty="0" smtClean="0">
                <a:sym typeface="Wingdings" panose="05000000000000000000" pitchFamily="2" charset="2"/>
              </a:rPr>
              <a:t> decay at rest (</a:t>
            </a:r>
            <a:r>
              <a:rPr lang="en-US" altLang="ja-JP" sz="24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ja-JP" sz="2400" baseline="30000" dirty="0" err="1" smtClean="0">
                <a:sym typeface="Wingdings" panose="05000000000000000000" pitchFamily="2" charset="2"/>
              </a:rPr>
              <a:t>+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DAR</a:t>
            </a:r>
            <a:r>
              <a:rPr lang="en-US" altLang="ja-JP" sz="2400" dirty="0" smtClean="0">
                <a:sym typeface="Wingdings" panose="05000000000000000000" pitchFamily="2" charset="2"/>
              </a:rPr>
              <a:t>) :</a:t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en-US" altLang="ja-JP" sz="2400" dirty="0" smtClean="0">
                <a:sym typeface="Wingdings" panose="05000000000000000000" pitchFamily="2" charset="2"/>
              </a:rPr>
              <a:t>- </a:t>
            </a:r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sz="2400" baseline="-25000" dirty="0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ja-JP" sz="2400" dirty="0" smtClean="0">
                <a:sym typeface="Wingdings" panose="05000000000000000000" pitchFamily="2" charset="2"/>
              </a:rPr>
              <a:t>  </a:t>
            </a:r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sz="2400" baseline="-25000" dirty="0" smtClean="0">
                <a:sym typeface="Wingdings" panose="05000000000000000000" pitchFamily="2" charset="2"/>
              </a:rPr>
              <a:t>e</a:t>
            </a:r>
            <a:r>
              <a:rPr lang="en-US" altLang="ja-JP" sz="2400" dirty="0" smtClean="0">
                <a:sym typeface="Wingdings" panose="05000000000000000000" pitchFamily="2" charset="2"/>
              </a:rPr>
              <a:t> (appearance).</a:t>
            </a: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Detector:</a:t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en-US" altLang="ja-JP" sz="2400" dirty="0" smtClean="0">
                <a:sym typeface="Wingdings" panose="05000000000000000000" pitchFamily="2" charset="2"/>
              </a:rPr>
              <a:t>-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Gd</a:t>
            </a:r>
            <a:r>
              <a:rPr lang="en-US" altLang="ja-JP" sz="2400" dirty="0" smtClean="0">
                <a:sym typeface="Wingdings" panose="05000000000000000000" pitchFamily="2" charset="2"/>
              </a:rPr>
              <a:t>-loaded liquid scintillator.</a:t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en-US" altLang="ja-JP" sz="2400" dirty="0" smtClean="0">
                <a:sym typeface="Wingdings" panose="05000000000000000000" pitchFamily="2" charset="2"/>
              </a:rPr>
              <a:t>  (25 tons x 2 ~ total 50 tons)</a:t>
            </a:r>
          </a:p>
          <a:p>
            <a:r>
              <a:rPr lang="en-US" altLang="ja-JP" sz="2400" dirty="0">
                <a:sym typeface="Wingdings" panose="05000000000000000000" pitchFamily="2" charset="2"/>
              </a:rPr>
              <a:t>M</a:t>
            </a:r>
            <a:r>
              <a:rPr lang="en-US" altLang="ja-JP" sz="2400" dirty="0" smtClean="0">
                <a:sym typeface="Wingdings" panose="05000000000000000000" pitchFamily="2" charset="2"/>
              </a:rPr>
              <a:t>easurement principle:</a:t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en-US" altLang="ja-JP" sz="2400" dirty="0" smtClean="0">
                <a:sym typeface="Wingdings" panose="05000000000000000000" pitchFamily="2" charset="2"/>
              </a:rPr>
              <a:t>- “Delayed Coincidence”:</a:t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en-US" altLang="ja-JP" sz="2400" dirty="0" smtClean="0">
                <a:sym typeface="Wingdings" panose="05000000000000000000" pitchFamily="2" charset="2"/>
              </a:rPr>
              <a:t>    - </a:t>
            </a:r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sz="2400" baseline="-25000" dirty="0" smtClean="0">
                <a:sym typeface="Wingdings" panose="05000000000000000000" pitchFamily="2" charset="2"/>
              </a:rPr>
              <a:t>e</a:t>
            </a:r>
            <a:r>
              <a:rPr lang="en-US" altLang="ja-JP" sz="2400" dirty="0" smtClean="0">
                <a:sym typeface="Wingdings" panose="05000000000000000000" pitchFamily="2" charset="2"/>
              </a:rPr>
              <a:t> + p  e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sz="2400" dirty="0" smtClean="0">
                <a:sym typeface="Wingdings" panose="05000000000000000000" pitchFamily="2" charset="2"/>
              </a:rPr>
              <a:t> + n</a:t>
            </a:r>
            <a:r>
              <a:rPr lang="en-US" altLang="ja-JP" sz="2400" dirty="0">
                <a:sym typeface="Wingdings" panose="05000000000000000000" pitchFamily="2" charset="2"/>
              </a:rPr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(IBD)</a:t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en-US" altLang="ja-JP" sz="2400" dirty="0" smtClean="0">
                <a:sym typeface="Wingdings" panose="05000000000000000000" pitchFamily="2" charset="2"/>
              </a:rPr>
              <a:t/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en-US" altLang="ja-JP" sz="2400" dirty="0" smtClean="0">
                <a:sym typeface="Wingdings" panose="05000000000000000000" pitchFamily="2" charset="2"/>
              </a:rPr>
              <a:t>    - 8 MeV </a:t>
            </a:r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altLang="ja-JP" sz="2400" dirty="0" smtClean="0">
                <a:sym typeface="Wingdings" panose="05000000000000000000" pitchFamily="2" charset="2"/>
              </a:rPr>
              <a:t> from n-capture</a:t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en-US" altLang="ja-JP" sz="2400" dirty="0" smtClean="0">
                <a:sym typeface="Wingdings" panose="05000000000000000000" pitchFamily="2" charset="2"/>
              </a:rPr>
              <a:t>       by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Gd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delayed signal</a:t>
            </a:r>
            <a:b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ja-JP" sz="2400" dirty="0" smtClean="0">
                <a:sym typeface="Wingdings" panose="05000000000000000000" pitchFamily="2" charset="2"/>
              </a:rPr>
              <a:t>    (capture time </a:t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en-US" altLang="ja-JP" sz="2400" dirty="0" smtClean="0">
                <a:sym typeface="Wingdings" panose="05000000000000000000" pitchFamily="2" charset="2"/>
              </a:rPr>
              <a:t>         ~ several tens </a:t>
            </a:r>
            <a:r>
              <a:rPr lang="en-US" altLang="ja-JP" sz="24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sec</a:t>
            </a:r>
            <a:r>
              <a:rPr lang="en-US" altLang="ja-JP" sz="2400" dirty="0" smtClean="0">
                <a:sym typeface="Wingdings" panose="05000000000000000000" pitchFamily="2" charset="2"/>
              </a:rPr>
              <a:t>)</a:t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en-US" altLang="ja-JP" sz="2400" dirty="0" smtClean="0">
                <a:sym typeface="Wingdings" panose="05000000000000000000" pitchFamily="2" charset="2"/>
              </a:rPr>
              <a:t>-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E</a:t>
            </a:r>
            <a:r>
              <a:rPr lang="en-US" altLang="ja-JP" sz="2400" baseline="-25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sz="2400" dirty="0" smtClean="0">
                <a:sym typeface="Wingdings" panose="05000000000000000000" pitchFamily="2" charset="2"/>
              </a:rPr>
              <a:t> =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E</a:t>
            </a:r>
            <a:r>
              <a:rPr lang="en-US" altLang="ja-JP" sz="2400" baseline="-25000" dirty="0" err="1" smtClean="0">
                <a:sym typeface="Wingdings" panose="05000000000000000000" pitchFamily="2" charset="2"/>
              </a:rPr>
              <a:t>e</a:t>
            </a:r>
            <a:r>
              <a:rPr lang="en-US" altLang="ja-JP" sz="2400" dirty="0" smtClean="0">
                <a:sym typeface="Wingdings" panose="05000000000000000000" pitchFamily="2" charset="2"/>
              </a:rPr>
              <a:t>(visible) + 0.8 MeV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21st ICEPP Symposium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050" y="156502"/>
            <a:ext cx="2650456" cy="288036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999009" y="3978876"/>
            <a:ext cx="304800" cy="3542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63129" y="4288739"/>
            <a:ext cx="2485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p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rompt signal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609600" y="1828800"/>
            <a:ext cx="1812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305697" y="1832916"/>
            <a:ext cx="1812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881449" y="4069498"/>
            <a:ext cx="1812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8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2741" y="3555445"/>
            <a:ext cx="4407271" cy="31150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4755" y="27500"/>
            <a:ext cx="7886700" cy="1325563"/>
          </a:xfrm>
        </p:spPr>
        <p:txBody>
          <a:bodyPr/>
          <a:lstStyle/>
          <a:p>
            <a:r>
              <a:rPr kumimoji="1" lang="en-US" altLang="ja-JP" u="sng" dirty="0" smtClean="0">
                <a:latin typeface="+mj-ea"/>
              </a:rPr>
              <a:t>Experimental</a:t>
            </a:r>
            <a:br>
              <a:rPr kumimoji="1" lang="en-US" altLang="ja-JP" u="sng" dirty="0" smtClean="0">
                <a:latin typeface="+mj-ea"/>
              </a:rPr>
            </a:br>
            <a:r>
              <a:rPr kumimoji="1" lang="en-US" altLang="ja-JP" u="sng" dirty="0" smtClean="0">
                <a:latin typeface="+mj-ea"/>
              </a:rPr>
              <a:t> features</a:t>
            </a:r>
            <a:endParaRPr kumimoji="1" lang="ja-JP" altLang="en-US" u="sng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0676" y="1291050"/>
            <a:ext cx="4703647" cy="5037639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Pulsed beam and </a:t>
            </a:r>
            <a:r>
              <a:rPr kumimoji="1" lang="en-US" altLang="ja-JP" sz="2400" dirty="0" err="1" smtClean="0"/>
              <a:t>muon</a:t>
            </a:r>
            <a:r>
              <a:rPr kumimoji="1" lang="en-US" altLang="ja-JP" sz="2400" dirty="0" smtClean="0"/>
              <a:t> long life time enable the separation of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dirty="0" err="1" smtClean="0"/>
              <a:t>DAR</a:t>
            </a:r>
            <a:r>
              <a:rPr kumimoji="1" lang="en-US" altLang="ja-JP" sz="2400" dirty="0" smtClean="0"/>
              <a:t>. (top fig.)</a:t>
            </a:r>
          </a:p>
          <a:p>
            <a:r>
              <a:rPr lang="en-US" altLang="ja-JP" sz="2400" dirty="0" smtClean="0"/>
              <a:t>Due to nuclear absorption, neutrinos from </a:t>
            </a:r>
            <a:r>
              <a:rPr lang="en-US" altLang="ja-JP" sz="2400" dirty="0" smtClean="0">
                <a:latin typeface="Symbol" panose="05050102010706020507" pitchFamily="18" charset="2"/>
              </a:rPr>
              <a:t>p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 and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 decay (main BG) are highly suppressed to the same level of the signals. 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 smtClean="0">
                <a:sym typeface="Wingdings" panose="05000000000000000000" pitchFamily="2" charset="2"/>
              </a:rPr>
              <a:t> Signature of oscillation by </a:t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en-US" altLang="ja-JP" sz="2400" dirty="0" smtClean="0">
                <a:sym typeface="Wingdings" panose="05000000000000000000" pitchFamily="2" charset="2"/>
              </a:rPr>
              <a:t>      spectrum shape. (bottom fig.)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Well-defined energy spectrum shape of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n</a:t>
            </a:r>
            <a:r>
              <a:rPr kumimoji="1" lang="en-US" altLang="ja-JP" sz="2400" dirty="0" smtClean="0"/>
              <a:t> from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dirty="0" err="1" smtClean="0"/>
              <a:t>DAR</a:t>
            </a:r>
            <a:r>
              <a:rPr kumimoji="1" lang="en-US" altLang="ja-JP" sz="2400" dirty="0" smtClean="0"/>
              <a:t>.</a:t>
            </a:r>
          </a:p>
          <a:p>
            <a:r>
              <a:rPr lang="en-US" altLang="ja-JP" sz="2400" dirty="0" smtClean="0"/>
              <a:t>Well-known cross section for IBD (</a:t>
            </a:r>
            <a:r>
              <a:rPr lang="en-US" altLang="ja-JP" sz="2400" dirty="0">
                <a:latin typeface="Symbol" panose="05050102010706020507" pitchFamily="18" charset="2"/>
              </a:rPr>
              <a:t>n</a:t>
            </a:r>
            <a:r>
              <a:rPr lang="en-US" altLang="ja-JP" sz="2400" baseline="-25000" dirty="0" smtClean="0"/>
              <a:t>e</a:t>
            </a:r>
            <a:r>
              <a:rPr lang="en-US" altLang="ja-JP" sz="2400" dirty="0" smtClean="0"/>
              <a:t> + p </a:t>
            </a:r>
            <a:r>
              <a:rPr lang="en-US" altLang="ja-JP" sz="2400" dirty="0" smtClean="0">
                <a:sym typeface="Wingdings" panose="05000000000000000000" pitchFamily="2" charset="2"/>
              </a:rPr>
              <a:t> e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sz="2400" dirty="0" smtClean="0">
                <a:sym typeface="Wingdings" panose="05000000000000000000" pitchFamily="2" charset="2"/>
              </a:rPr>
              <a:t> + n).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21st ICEPP Symposium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4323" y="-38875"/>
            <a:ext cx="4263985" cy="356665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924797" y="115329"/>
            <a:ext cx="94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dirty="0" err="1" smtClean="0">
                <a:solidFill>
                  <a:schemeClr val="accent2"/>
                </a:solidFill>
              </a:rPr>
              <a:t>DAR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84374" y="209379"/>
            <a:ext cx="140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 smtClean="0"/>
              <a:t>eam bunch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80136" y="6321857"/>
            <a:ext cx="246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Neutrino energy</a:t>
            </a:r>
            <a:endParaRPr kumimoji="1" lang="ja-JP" altLang="en-US" b="1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576649" y="5733535"/>
            <a:ext cx="1235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9604" y="3709662"/>
            <a:ext cx="1647649" cy="56578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060042" y="4367406"/>
            <a:ext cx="178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b="1" dirty="0" smtClean="0"/>
              <a:t>m</a:t>
            </a:r>
            <a:r>
              <a:rPr kumimoji="1" lang="en-US" altLang="ja-JP" b="1" baseline="30000" dirty="0" smtClean="0"/>
              <a:t>2</a:t>
            </a:r>
            <a:r>
              <a:rPr kumimoji="1" lang="en-US" altLang="ja-JP" b="1" dirty="0" smtClean="0"/>
              <a:t> = 5.5 eV</a:t>
            </a:r>
            <a:r>
              <a:rPr kumimoji="1" lang="en-US" altLang="ja-JP" b="1" baseline="30000" dirty="0" smtClean="0"/>
              <a:t>2</a:t>
            </a:r>
            <a:endParaRPr kumimoji="1" lang="ja-JP" alt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xmlns="" val="5496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21st ICEPP Symposium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D3A-3304-4A53-9653-229BEF1FC920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28650" y="2503414"/>
            <a:ext cx="7886700" cy="1325563"/>
          </a:xfrm>
        </p:spPr>
        <p:txBody>
          <a:bodyPr/>
          <a:lstStyle/>
          <a:p>
            <a:r>
              <a:rPr kumimoji="1" lang="en-US" altLang="ja-JP" dirty="0" smtClean="0">
                <a:latin typeface="+mj-ea"/>
              </a:rPr>
              <a:t>Background measurements at candidate sites</a:t>
            </a:r>
            <a:endParaRPr kumimoji="1" lang="ja-JP" alt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6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1511</TotalTime>
  <Words>896</Words>
  <Application>Microsoft Office PowerPoint</Application>
  <PresentationFormat>画面に合わせる (4:3)</PresentationFormat>
  <Paragraphs>301</Paragraphs>
  <Slides>22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テーマ</vt:lpstr>
      <vt:lpstr>J-PARC MLFにおけるステライルニュートリノ探索実験</vt:lpstr>
      <vt:lpstr>Introduction</vt:lpstr>
      <vt:lpstr>LSND anomaly</vt:lpstr>
      <vt:lpstr>スライド 4</vt:lpstr>
      <vt:lpstr>Sterile neutrino search at J-PARC MLF (J-PARC P56 experiment)</vt:lpstr>
      <vt:lpstr>Material and Life science Facility (MLF)</vt:lpstr>
      <vt:lpstr>J-PARC P56 experiment</vt:lpstr>
      <vt:lpstr>Experimental  features</vt:lpstr>
      <vt:lpstr>Background measurements at candidate sites</vt:lpstr>
      <vt:lpstr>Background measurement</vt:lpstr>
      <vt:lpstr>BKG(1): Michel-e from beam fast n</vt:lpstr>
      <vt:lpstr>スライド 12</vt:lpstr>
      <vt:lpstr>BKG(2): Accidental backgrounds</vt:lpstr>
      <vt:lpstr>スライド 14</vt:lpstr>
      <vt:lpstr>BKG summary and Sensitivity</vt:lpstr>
      <vt:lpstr>Summary and outlook</vt:lpstr>
      <vt:lpstr>J-PARC P56 collaboration</vt:lpstr>
      <vt:lpstr>Backup slide</vt:lpstr>
      <vt:lpstr>Success in RCS 1-MW trial</vt:lpstr>
      <vt:lpstr>BKG(2): Accidental BKG for “Prompt”</vt:lpstr>
      <vt:lpstr>BKG(3): Accidental BKG for “Delayed“ (beam g)</vt:lpstr>
      <vt:lpstr>スライド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 MLFにおけるステライルニュートリノ探索実験</dc:title>
  <dc:creator>hiraiwa</dc:creator>
  <cp:lastModifiedBy>hiraiwa</cp:lastModifiedBy>
  <cp:revision>189</cp:revision>
  <dcterms:created xsi:type="dcterms:W3CDTF">2015-01-25T05:44:57Z</dcterms:created>
  <dcterms:modified xsi:type="dcterms:W3CDTF">2015-02-06T10:27:23Z</dcterms:modified>
</cp:coreProperties>
</file>