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0" r:id="rId2"/>
    <p:sldId id="339" r:id="rId3"/>
    <p:sldId id="340" r:id="rId4"/>
    <p:sldId id="351" r:id="rId5"/>
    <p:sldId id="342" r:id="rId6"/>
    <p:sldId id="343" r:id="rId7"/>
    <p:sldId id="344" r:id="rId8"/>
    <p:sldId id="346" r:id="rId9"/>
    <p:sldId id="329" r:id="rId10"/>
    <p:sldId id="330" r:id="rId11"/>
    <p:sldId id="331" r:id="rId12"/>
    <p:sldId id="354" r:id="rId13"/>
    <p:sldId id="327" r:id="rId14"/>
    <p:sldId id="333" r:id="rId15"/>
    <p:sldId id="352" r:id="rId16"/>
    <p:sldId id="355" r:id="rId17"/>
    <p:sldId id="338" r:id="rId18"/>
    <p:sldId id="335" r:id="rId19"/>
    <p:sldId id="365" r:id="rId20"/>
    <p:sldId id="353" r:id="rId21"/>
    <p:sldId id="362" r:id="rId22"/>
    <p:sldId id="347" r:id="rId23"/>
    <p:sldId id="348" r:id="rId24"/>
    <p:sldId id="356" r:id="rId25"/>
    <p:sldId id="358" r:id="rId26"/>
    <p:sldId id="332" r:id="rId27"/>
    <p:sldId id="357" r:id="rId28"/>
    <p:sldId id="359" r:id="rId29"/>
    <p:sldId id="360" r:id="rId30"/>
    <p:sldId id="361" r:id="rId31"/>
    <p:sldId id="363" r:id="rId32"/>
    <p:sldId id="364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E02"/>
    <a:srgbClr val="FF8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淡色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6" autoAdjust="0"/>
    <p:restoredTop sz="95413" autoAdjust="0"/>
  </p:normalViewPr>
  <p:slideViewPr>
    <p:cSldViewPr snapToGrid="0" snapToObjects="1">
      <p:cViewPr varScale="1">
        <p:scale>
          <a:sx n="66" d="100"/>
          <a:sy n="66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5037-99F3-3B40-B5C8-5C8EF1F59767}" type="datetimeFigureOut">
              <a:t>2015/2/11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B556-6138-204D-91B5-484FE5F8E9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E632-B25C-F64C-A0A3-896F2405E78D}" type="datetimeFigureOut">
              <a:t>2015/2/11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92BCA-E5E4-9942-A137-D28A2B7DEEAB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331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２９１５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en-US" altLang="ja-JP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5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61F7-FE03-C942-880C-C3F6486F9EB2}" type="slidenum">
              <a:rPr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75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61F7-FE03-C942-880C-C3F6486F9EB2}" type="slidenum">
              <a:rPr lang="en-US" altLang="ja-JP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08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LP</a:t>
            </a:r>
            <a:r>
              <a:rPr kumimoji="1" lang="ja-JP" altLang="en-US" dirty="0"/>
              <a:t> </a:t>
            </a:r>
            <a:r>
              <a:rPr kumimoji="1" lang="ja-JP" altLang="ja-JP" dirty="0" err="1"/>
              <a:t>m</a:t>
            </a:r>
            <a:r>
              <a:rPr kumimoji="1" lang="en-US" altLang="ja-JP" dirty="0" err="1"/>
              <a:t>odel</a:t>
            </a:r>
            <a:r>
              <a:rPr kumimoji="1" lang="ja-JP" altLang="en-US" dirty="0"/>
              <a:t> </a:t>
            </a:r>
            <a:r>
              <a:rPr kumimoji="1" lang="en-US" altLang="ja-JP" dirty="0"/>
              <a:t>-&gt;Normal</a:t>
            </a:r>
            <a:r>
              <a:rPr kumimoji="1" lang="ja-JP" altLang="en-US" dirty="0"/>
              <a:t> </a:t>
            </a:r>
            <a:r>
              <a:rPr kumimoji="1" lang="en-US" altLang="ja-JP" dirty="0"/>
              <a:t>or</a:t>
            </a:r>
            <a:r>
              <a:rPr kumimoji="1" lang="ja-JP" altLang="en-US" dirty="0"/>
              <a:t> </a:t>
            </a:r>
            <a:r>
              <a:rPr kumimoji="1" lang="en-US" altLang="ja-JP" dirty="0"/>
              <a:t>w/o</a:t>
            </a:r>
            <a:r>
              <a:rPr kumimoji="1" lang="ja-JP" altLang="en-US" dirty="0"/>
              <a:t> </a:t>
            </a:r>
            <a:r>
              <a:rPr kumimoji="1" lang="en-US" altLang="ja-JP" dirty="0"/>
              <a:t>CT</a:t>
            </a:r>
            <a:r>
              <a:rPr kumimoji="1" lang="ja-JP" altLang="en-US" dirty="0"/>
              <a:t> </a:t>
            </a:r>
            <a:r>
              <a:rPr kumimoji="1" lang="en-US" altLang="ja-JP" dirty="0"/>
              <a:t>sup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8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08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package</a:t>
            </a:r>
            <a:r>
              <a:rPr kumimoji="1" lang="ja-JP" altLang="en-US"/>
              <a:t>の外で接続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61F7-FE03-C942-880C-C3F6486F9EB2}" type="slidenum">
              <a:rPr lang="en-US" altLang="ja-JP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5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絵の</a:t>
            </a:r>
            <a:r>
              <a:rPr kumimoji="1" lang="en-US" altLang="ja-JP"/>
              <a:t>Quality</a:t>
            </a:r>
            <a:r>
              <a:rPr kumimoji="1" lang="ja-JP" altLang="en-US"/>
              <a:t>問題</a:t>
            </a:r>
            <a:endParaRPr kumimoji="1" lang="en-US" altLang="ja-JP"/>
          </a:p>
          <a:p>
            <a:r>
              <a:rPr kumimoji="1" lang="en-US" altLang="ja-JP"/>
              <a:t>gamma</a:t>
            </a:r>
            <a:r>
              <a:rPr kumimoji="1" lang="ja-JP" altLang="en-US"/>
              <a:t>の</a:t>
            </a:r>
            <a:r>
              <a:rPr kumimoji="1" lang="en-US" altLang="ja-JP"/>
              <a:t>LXe</a:t>
            </a:r>
            <a:r>
              <a:rPr kumimoji="1" lang="ja-JP" altLang="en-US"/>
              <a:t>の発光時定数</a:t>
            </a:r>
            <a:r>
              <a:rPr kumimoji="1" lang="en-US" altLang="ja-JP"/>
              <a:t>(45ns)</a:t>
            </a:r>
            <a:r>
              <a:rPr kumimoji="1" lang="ja-JP" altLang="en-US"/>
              <a:t>より短すぎても無意味</a:t>
            </a:r>
            <a:endParaRPr kumimoji="1" lang="en-US" altLang="ja-JP"/>
          </a:p>
          <a:p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61F7-FE03-C942-880C-C3F6486F9EB2}" type="slidenum">
              <a:rPr lang="en-US" altLang="ja-JP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11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2BCA-E5E4-9942-A137-D28A2B7DEEAB}" type="slidenum">
              <a:rPr lang="en-US" altLang="ja-JP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49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2E32-FE20-6740-9DD5-401A6D21B3C8}" type="datetime1"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36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A5E-60C4-684F-8624-F88576A2485F}" type="datetime1"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2418-D69E-754C-BB97-86627CEF3452}" type="datetime1"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7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4F6-68A2-FB47-9E54-B02F960FF828}" type="datetime1"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0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57D1-5FCC-734A-A490-B21C0DBA2462}" type="datetime1"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5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2824-4072-F446-A793-F763FDCD147C}" type="datetime1">
              <a:t>2015/2/11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91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8953-6DBF-E645-960E-E29E02429F99}" type="datetime1">
              <a:t>2015/2/11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7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777C-426C-6A47-856E-FDFAB33B8054}" type="datetime1">
              <a:t>2015/2/11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92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F93D-B2A7-EB47-A840-77264FA8A2BA}" type="datetime1">
              <a:t>2015/2/11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54E-C9B4-454A-9811-4F9D131293AC}" type="datetime1">
              <a:t>2015/2/11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290D-5B41-FD43-BAD6-CCD6608FD836}" type="datetime1">
              <a:t>2015/2/11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000"/>
          </a:xfrm>
          <a:prstGeom prst="rect">
            <a:avLst/>
          </a:prstGeom>
          <a:blipFill rotWithShape="1">
            <a:blip r:embed="rId13">
              <a:alphaModFix amt="80000"/>
            </a:blip>
            <a:tile tx="0" ty="0" sx="100000" sy="100000" flip="none" algn="tl"/>
          </a:blipFill>
          <a:ln cap="flat">
            <a:noFill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79400" y="990600"/>
            <a:ext cx="8724900" cy="527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3ADC-A9E9-9045-99B1-233AB4B0E8AA}" type="datetime1"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95250"/>
            <a:ext cx="92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fld id="{63185B33-F600-E14C-AD77-594A2EFB1D59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34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0700" y="2130425"/>
            <a:ext cx="8115300" cy="1641475"/>
          </a:xfrm>
        </p:spPr>
        <p:txBody>
          <a:bodyPr>
            <a:normAutofit/>
          </a:bodyPr>
          <a:lstStyle/>
          <a:p>
            <a:r>
              <a:rPr lang="en-US" altLang="ja-JP" dirty="0"/>
              <a:t>MEG II</a:t>
            </a:r>
            <a:r>
              <a:rPr lang="ja-JP" altLang="en-US" dirty="0"/>
              <a:t>実験に向けた、</a:t>
            </a:r>
            <a:r>
              <a:rPr lang="en-US" altLang="ja-JP" dirty="0"/>
              <a:t>MPPC</a:t>
            </a:r>
            <a:r>
              <a:rPr lang="ja-JP" altLang="en-US" dirty="0"/>
              <a:t>を用いた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液体キセノン検出器の研究開発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 </a:t>
            </a:r>
            <a:r>
              <a:rPr kumimoji="1" lang="ja-JP" altLang="en-US"/>
              <a:t>小川真治</a:t>
            </a:r>
            <a:r>
              <a:rPr lang="en-US" altLang="ja-JP"/>
              <a:t>, </a:t>
            </a:r>
            <a:r>
              <a:rPr lang="en-US" altLang="en-US"/>
              <a:t>M</a:t>
            </a:r>
            <a:r>
              <a:rPr lang="en-US" altLang="ja-JP"/>
              <a:t>EG II Collaboration</a:t>
            </a:r>
          </a:p>
          <a:p>
            <a:r>
              <a:rPr kumimoji="1" lang="en-US" altLang="ja-JP"/>
              <a:t>(The</a:t>
            </a:r>
            <a:r>
              <a:rPr kumimoji="1" lang="ja-JP" altLang="en-US"/>
              <a:t> </a:t>
            </a:r>
            <a:r>
              <a:rPr kumimoji="1" lang="en-US" altLang="ja-JP"/>
              <a:t>University of Tokyo)</a:t>
            </a:r>
          </a:p>
          <a:p>
            <a:endParaRPr lang="en-US" altLang="ja-JP"/>
          </a:p>
          <a:p>
            <a:r>
              <a:rPr lang="en-US" altLang="ja-JP"/>
              <a:t>@21th ICEPP </a:t>
            </a:r>
            <a:r>
              <a:rPr lang="ja-JP" altLang="en-US"/>
              <a:t>シンポジウム</a:t>
            </a:r>
            <a:r>
              <a:rPr lang="en-US" altLang="ja-JP"/>
              <a:t> in Feb. 2015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</a:t>
            </a:fld>
            <a:endParaRPr kumimoji="1" lang="ja-JP" altLang="en-US"/>
          </a:p>
        </p:txBody>
      </p:sp>
      <p:pic>
        <p:nvPicPr>
          <p:cNvPr id="5" name="Picture 5" descr="C:\Users\Kaneko\Desktop\東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305"/>
            <a:ext cx="2310701" cy="604544"/>
          </a:xfrm>
          <a:prstGeom prst="rect">
            <a:avLst/>
          </a:prstGeom>
          <a:noFill/>
        </p:spPr>
      </p:pic>
      <p:pic>
        <p:nvPicPr>
          <p:cNvPr id="6" name="Picture 4" descr="C:\Users\kaneko\Desktop\MEGlogoRev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305"/>
            <a:ext cx="2038635" cy="604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TProbvsO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1"/>
            <a:ext cx="5461000" cy="41806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クロストーク確率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4600" y="990601"/>
            <a:ext cx="4089400" cy="2501899"/>
          </a:xfrm>
        </p:spPr>
        <p:txBody>
          <a:bodyPr>
            <a:normAutofit/>
          </a:bodyPr>
          <a:lstStyle/>
          <a:p>
            <a:r>
              <a:rPr lang="en-US" altLang="ja-JP" sz="1800" spc="-40" dirty="0"/>
              <a:t>1p.e.</a:t>
            </a:r>
            <a:r>
              <a:rPr lang="ja-JP" altLang="en-US" sz="1800" spc="-40" dirty="0"/>
              <a:t>の電荷分布よりクロストーク確率を計算。</a:t>
            </a:r>
            <a:endParaRPr lang="en-US" altLang="ja-JP" sz="1800" spc="-40" dirty="0"/>
          </a:p>
          <a:p>
            <a:r>
              <a:rPr lang="ja-JP" altLang="en-US" sz="1800" spc="-40" dirty="0"/>
              <a:t>抑制機構によるクロストーク確率の大幅な減少を確認。</a:t>
            </a:r>
            <a:r>
              <a:rPr lang="en-US" altLang="ja-JP" sz="1800" spc="-40" dirty="0"/>
              <a:t>(10%@4V, </a:t>
            </a:r>
            <a:r>
              <a:rPr lang="ja-JP" altLang="en-US" sz="1800" spc="-40" dirty="0" smtClean="0"/>
              <a:t> </a:t>
            </a:r>
            <a:r>
              <a:rPr lang="en-US" altLang="ja-JP" sz="1800" spc="-40" dirty="0" smtClean="0"/>
              <a:t>15%@</a:t>
            </a:r>
            <a:r>
              <a:rPr lang="en-US" altLang="ja-JP" sz="1800" spc="-40" dirty="0"/>
              <a:t>7V)</a:t>
            </a:r>
          </a:p>
          <a:p>
            <a:r>
              <a:rPr lang="en-US" altLang="ja-JP" sz="1800" spc="-40" dirty="0"/>
              <a:t> </a:t>
            </a:r>
            <a:r>
              <a:rPr lang="ja-JP" altLang="en-US" sz="1800" spc="-40" dirty="0"/>
              <a:t>クロストークの抑制により</a:t>
            </a:r>
            <a:r>
              <a:rPr lang="en-US" altLang="ja-JP" sz="1800" spc="-40" dirty="0"/>
              <a:t>dynamic range</a:t>
            </a:r>
            <a:r>
              <a:rPr lang="ja-JP" altLang="en-US" sz="1800" spc="-40" dirty="0" err="1"/>
              <a:t>が拡</a:t>
            </a:r>
            <a:r>
              <a:rPr lang="ja-JP" altLang="en-US" sz="1800" spc="-40" dirty="0"/>
              <a:t>大。</a:t>
            </a:r>
            <a:r>
              <a:rPr lang="en-US" altLang="ja-JP" sz="1800" spc="-40" dirty="0"/>
              <a:t/>
            </a:r>
            <a:br>
              <a:rPr lang="en-US" altLang="ja-JP" sz="1800" spc="-40" dirty="0"/>
            </a:br>
            <a:r>
              <a:rPr lang="en-US" altLang="ja-JP" sz="1800" spc="-40" dirty="0"/>
              <a:t>(</a:t>
            </a:r>
            <a:r>
              <a:rPr lang="ja-JP" altLang="en-US" sz="1800" spc="-40" dirty="0"/>
              <a:t>少なくとも</a:t>
            </a:r>
            <a:r>
              <a:rPr lang="en-US" altLang="ja-JP" sz="1800" spc="-40" dirty="0"/>
              <a:t>7V</a:t>
            </a:r>
            <a:r>
              <a:rPr lang="ja-JP" altLang="en-US" sz="1800" spc="-40" dirty="0" err="1"/>
              <a:t>まで</a:t>
            </a:r>
            <a:r>
              <a:rPr lang="ja-JP" altLang="en-US" sz="1800" spc="-40" dirty="0"/>
              <a:t>使用可能</a:t>
            </a:r>
            <a:r>
              <a:rPr lang="en-US" altLang="ja-JP" sz="1800" spc="-40" dirty="0"/>
              <a:t>)</a:t>
            </a:r>
          </a:p>
          <a:p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10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261917"/>
              </p:ext>
            </p:extLst>
          </p:nvPr>
        </p:nvGraphicFramePr>
        <p:xfrm>
          <a:off x="765175" y="6124574"/>
          <a:ext cx="37528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" name="数式" r:id="rId5" imgW="2933700" imgH="609600" progId="Equation.3">
                  <p:embed/>
                </p:oleObj>
              </mc:Choice>
              <mc:Fallback>
                <p:oleObj name="数式" r:id="rId5" imgW="29337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5175" y="6124574"/>
                        <a:ext cx="3752850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3035300" y="1638281"/>
            <a:ext cx="1765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>
                <a:solidFill>
                  <a:srgbClr val="3366FF"/>
                </a:solidFill>
              </a:rPr>
              <a:t>青</a:t>
            </a:r>
            <a:r>
              <a:rPr lang="en-US" altLang="en-US" sz="1600" b="1"/>
              <a:t>・黒</a:t>
            </a:r>
            <a:r>
              <a:rPr lang="ja-JP" altLang="en-US" sz="1600" b="1"/>
              <a:t>：</a:t>
            </a:r>
            <a:r>
              <a:rPr lang="en-US" altLang="ja-JP" sz="1600"/>
              <a:t>CT</a:t>
            </a:r>
            <a:r>
              <a:rPr lang="ja-JP" altLang="en-US" sz="1600"/>
              <a:t>抑制型</a:t>
            </a:r>
            <a:endParaRPr lang="en-US" altLang="ja-JP" sz="1600"/>
          </a:p>
          <a:p>
            <a:r>
              <a:rPr lang="ja-JP" altLang="en-US" sz="1600">
                <a:solidFill>
                  <a:srgbClr val="008000"/>
                </a:solidFill>
              </a:rPr>
              <a:t>緑</a:t>
            </a:r>
            <a:r>
              <a:rPr lang="ja-JP" altLang="en-US" sz="1600"/>
              <a:t>・</a:t>
            </a:r>
            <a:r>
              <a:rPr lang="ja-JP" altLang="en-US" sz="1600" b="1">
                <a:solidFill>
                  <a:srgbClr val="FF0000"/>
                </a:solidFill>
              </a:rPr>
              <a:t>赤</a:t>
            </a:r>
            <a:r>
              <a:rPr lang="ja-JP" altLang="en-US" sz="1600"/>
              <a:t>：通常型</a:t>
            </a:r>
            <a:endParaRPr lang="en-US" altLang="ja-JP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8060" y="5320450"/>
            <a:ext cx="858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1600" dirty="0"/>
              <a:t>アフターパルスの混入を抑えるために</a:t>
            </a:r>
            <a:r>
              <a:rPr lang="ja-JP" altLang="en-US" sz="1600" dirty="0" smtClean="0"/>
              <a:t>、電荷</a:t>
            </a:r>
            <a:r>
              <a:rPr lang="ja-JP" altLang="en-US" sz="1600" dirty="0"/>
              <a:t>の計算には可能な限り短い積分範囲</a:t>
            </a:r>
            <a:r>
              <a:rPr lang="en-US" altLang="ja-JP" sz="1600" dirty="0"/>
              <a:t>(30ns)</a:t>
            </a:r>
            <a:r>
              <a:rPr lang="ja-JP" altLang="en-US" sz="1600" dirty="0"/>
              <a:t>を使用</a:t>
            </a:r>
            <a:endParaRPr lang="en-US" altLang="ja-JP" sz="1600" dirty="0"/>
          </a:p>
          <a:p>
            <a:pPr marL="285750" indent="-285750">
              <a:buFont typeface="Arial"/>
              <a:buChar char="•"/>
            </a:pPr>
            <a:r>
              <a:rPr kumimoji="1" lang="ja-JP" altLang="en-US" sz="1600" dirty="0"/>
              <a:t>計算は</a:t>
            </a:r>
            <a:r>
              <a:rPr kumimoji="1" lang="en-US" altLang="ja-JP" sz="1600" dirty="0"/>
              <a:t>1p.e.</a:t>
            </a:r>
            <a:r>
              <a:rPr kumimoji="1" lang="ja-JP" altLang="en-US" sz="1600" dirty="0"/>
              <a:t>のイベント数を使用。</a:t>
            </a:r>
            <a:endParaRPr kumimoji="1" lang="en-US" altLang="ja-JP" sz="1600" dirty="0"/>
          </a:p>
          <a:p>
            <a:pPr marL="285750" indent="-285750">
              <a:buFont typeface="Arial"/>
              <a:buChar char="•"/>
            </a:pPr>
            <a:r>
              <a:rPr lang="en-US" altLang="ja-JP" sz="1600" dirty="0"/>
              <a:t>LED</a:t>
            </a:r>
            <a:r>
              <a:rPr lang="ja-JP" altLang="en-US" sz="1600" dirty="0"/>
              <a:t>から予想される</a:t>
            </a:r>
            <a:r>
              <a:rPr lang="en-US" altLang="ja-JP" sz="1600" dirty="0"/>
              <a:t>1p.e.</a:t>
            </a:r>
            <a:r>
              <a:rPr lang="ja-JP" altLang="en-US" sz="1600" dirty="0"/>
              <a:t>のイベント数の見積もりには</a:t>
            </a:r>
            <a:r>
              <a:rPr lang="en-US" altLang="ja-JP" sz="1600" dirty="0"/>
              <a:t>Poisson</a:t>
            </a:r>
            <a:r>
              <a:rPr lang="ja-JP" altLang="en-US" sz="1600" dirty="0"/>
              <a:t>分布を使用。</a:t>
            </a:r>
            <a:endParaRPr kumimoji="1"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387600" y="2717801"/>
            <a:ext cx="533400" cy="6604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641600" y="2692401"/>
            <a:ext cx="179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accent6"/>
                </a:solidFill>
              </a:rPr>
              <a:t>クロストーク抑制</a:t>
            </a:r>
          </a:p>
        </p:txBody>
      </p:sp>
    </p:spTree>
    <p:extLst>
      <p:ext uri="{BB962C8B-B14F-4D97-AF65-F5344CB8AC3E}">
        <p14:creationId xmlns:p14="http://schemas.microsoft.com/office/powerpoint/2010/main" val="40556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PDEvsOV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5575299" cy="43146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PDE for VUV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7300" y="990600"/>
            <a:ext cx="3937000" cy="5270500"/>
          </a:xfrm>
        </p:spPr>
        <p:txBody>
          <a:bodyPr>
            <a:normAutofit/>
          </a:bodyPr>
          <a:lstStyle/>
          <a:p>
            <a:r>
              <a:rPr lang="en-US" altLang="ja-JP" sz="1800"/>
              <a:t>Alpha</a:t>
            </a:r>
            <a:r>
              <a:rPr lang="ja-JP" altLang="en-US" sz="1800"/>
              <a:t>線源由来のシンチレーション光に対する</a:t>
            </a:r>
            <a:r>
              <a:rPr lang="en-US" altLang="ja-JP" sz="1800"/>
              <a:t>PDE</a:t>
            </a:r>
            <a:r>
              <a:rPr lang="ja-JP" altLang="en-US" sz="1800"/>
              <a:t>を測定</a:t>
            </a:r>
            <a:endParaRPr lang="en-US" altLang="ja-JP" sz="1800"/>
          </a:p>
          <a:p>
            <a:r>
              <a:rPr lang="en-US" altLang="ja-JP" sz="1800"/>
              <a:t>PDE</a:t>
            </a:r>
            <a:r>
              <a:rPr lang="ja-JP" altLang="en-US" sz="1800"/>
              <a:t>の測定には</a:t>
            </a:r>
            <a:r>
              <a:rPr lang="en-US" altLang="ja-JP" sz="1800"/>
              <a:t>Alpha</a:t>
            </a:r>
            <a:r>
              <a:rPr lang="ja-JP" altLang="en-US" sz="1800"/>
              <a:t>線源の</a:t>
            </a:r>
            <a:r>
              <a:rPr lang="en-US" altLang="ja-JP" sz="1800"/>
              <a:t>energy</a:t>
            </a:r>
            <a:r>
              <a:rPr lang="ja-JP" altLang="en-US" sz="1800"/>
              <a:t>が必要。</a:t>
            </a:r>
            <a:endParaRPr lang="en-US" altLang="ja-JP" sz="1800"/>
          </a:p>
          <a:p>
            <a:r>
              <a:rPr lang="en-US" altLang="ja-JP" sz="1800"/>
              <a:t>Alpha</a:t>
            </a:r>
            <a:r>
              <a:rPr lang="ja-JP" altLang="en-US" sz="1800"/>
              <a:t>線源の保護膜における</a:t>
            </a:r>
            <a:r>
              <a:rPr lang="en-US" altLang="ja-JP" sz="1800"/>
              <a:t>energy loss</a:t>
            </a:r>
            <a:r>
              <a:rPr lang="ja-JP" altLang="en-US" sz="1800"/>
              <a:t>が存在するため、</a:t>
            </a:r>
            <a:r>
              <a:rPr lang="en-US" altLang="ja-JP" sz="1800"/>
              <a:t>SSB</a:t>
            </a:r>
            <a:r>
              <a:rPr lang="ja-JP" altLang="en-US" sz="1800"/>
              <a:t>検出器により線源の</a:t>
            </a:r>
            <a:r>
              <a:rPr lang="ja-JP" altLang="ja-JP" sz="1800"/>
              <a:t>e</a:t>
            </a:r>
            <a:r>
              <a:rPr lang="en-US" altLang="ja-JP" sz="1800"/>
              <a:t>nergy</a:t>
            </a:r>
            <a:r>
              <a:rPr lang="ja-JP" altLang="en-US" sz="1800"/>
              <a:t>を測定し</a:t>
            </a:r>
            <a:r>
              <a:rPr lang="en-US" altLang="ja-JP" sz="1800"/>
              <a:t>4.78MeV</a:t>
            </a:r>
            <a:r>
              <a:rPr lang="ja-JP" altLang="en-US" sz="1800"/>
              <a:t>という結果を得た。</a:t>
            </a:r>
            <a:endParaRPr lang="en-US" altLang="ja-JP" sz="1800"/>
          </a:p>
          <a:p>
            <a:pPr marL="0" indent="0">
              <a:buNone/>
            </a:pPr>
            <a:endParaRPr lang="en-US" altLang="ja-JP" sz="1800"/>
          </a:p>
          <a:p>
            <a:r>
              <a:rPr lang="en-US" altLang="en-US" sz="1800"/>
              <a:t>同じOver voltage</a:t>
            </a:r>
            <a:r>
              <a:rPr lang="ja-JP" altLang="en-US" sz="1800"/>
              <a:t>においては</a:t>
            </a:r>
            <a:r>
              <a:rPr lang="en-US" altLang="ja-JP" sz="1800"/>
              <a:t>CT</a:t>
            </a:r>
            <a:r>
              <a:rPr lang="ja-JP" altLang="en-US" sz="1800"/>
              <a:t>抑制型と通常型は同程度の</a:t>
            </a:r>
            <a:r>
              <a:rPr lang="en-US" altLang="ja-JP" sz="1800"/>
              <a:t>PDE</a:t>
            </a:r>
            <a:r>
              <a:rPr lang="ja-JP" altLang="en-US" sz="1800"/>
              <a:t>を示す。</a:t>
            </a:r>
            <a:endParaRPr lang="en-US" altLang="ja-JP" sz="1800"/>
          </a:p>
          <a:p>
            <a:r>
              <a:rPr lang="ja-JP" altLang="en-US" sz="1800"/>
              <a:t>電圧をあげることにより</a:t>
            </a:r>
            <a:r>
              <a:rPr lang="en-US" altLang="ja-JP" sz="1800"/>
              <a:t>CT</a:t>
            </a:r>
            <a:r>
              <a:rPr lang="ja-JP" altLang="en-US" sz="1800"/>
              <a:t>抑制型では通常型よりも高い</a:t>
            </a:r>
            <a:r>
              <a:rPr lang="en-US" altLang="ja-JP" sz="1800"/>
              <a:t>PDE</a:t>
            </a:r>
            <a:r>
              <a:rPr lang="ja-JP" altLang="en-US" sz="1800"/>
              <a:t>が得られる。</a:t>
            </a:r>
            <a:endParaRPr lang="en-US" altLang="ja-JP" sz="1800"/>
          </a:p>
          <a:p>
            <a:r>
              <a:rPr lang="en-US" altLang="ja-JP" sz="1800"/>
              <a:t>30%</a:t>
            </a:r>
            <a:r>
              <a:rPr lang="ja-JP" altLang="en-US" sz="1800"/>
              <a:t>弱の</a:t>
            </a:r>
            <a:r>
              <a:rPr lang="en-US" altLang="ja-JP" sz="1800"/>
              <a:t>PDE</a:t>
            </a:r>
            <a:r>
              <a:rPr lang="ja-JP" altLang="en-US" sz="1800"/>
              <a:t>を確認。</a:t>
            </a:r>
            <a:endParaRPr lang="en-US" altLang="ja-JP" sz="1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57561" y="4911295"/>
            <a:ext cx="332073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19.6eV/</a:t>
            </a:r>
            <a:r>
              <a:rPr lang="ja-JP" altLang="en-US" sz="1600" dirty="0"/>
              <a:t> </a:t>
            </a:r>
            <a:r>
              <a:rPr lang="en-US" altLang="ja-JP" sz="1600" dirty="0"/>
              <a:t>photon</a:t>
            </a:r>
            <a:r>
              <a:rPr lang="ja-JP" altLang="en-US" sz="1600" dirty="0"/>
              <a:t>を仮定。</a:t>
            </a:r>
            <a:endParaRPr lang="en-US" altLang="ja-JP" sz="1600" dirty="0"/>
          </a:p>
          <a:p>
            <a:r>
              <a:rPr lang="en-US" altLang="ja-JP" sz="1600" dirty="0"/>
              <a:t>(</a:t>
            </a:r>
            <a:r>
              <a:rPr lang="fr-FR" altLang="ja-JP" sz="1600" dirty="0"/>
              <a:t>T.Doke et al., NIM A 420 (1999), </a:t>
            </a:r>
            <a:r>
              <a:rPr lang="fr-FR" altLang="ja-JP" sz="1600" dirty="0" smtClean="0"/>
              <a:t>62</a:t>
            </a:r>
            <a:r>
              <a:rPr lang="en-US" altLang="en-US" sz="1600" dirty="0" smtClean="0"/>
              <a:t>)</a:t>
            </a:r>
            <a:r>
              <a:rPr lang="en-US" altLang="ja-JP" sz="1600" dirty="0" smtClean="0"/>
              <a:t> </a:t>
            </a:r>
            <a:endParaRPr lang="en-US" altLang="ja-JP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3187700" y="3471690"/>
            <a:ext cx="183515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en-US" sz="1600" b="1" dirty="0">
              <a:solidFill>
                <a:srgbClr val="3366FF"/>
              </a:solidFill>
            </a:endParaRPr>
          </a:p>
          <a:p>
            <a:r>
              <a:rPr lang="en-US" altLang="en-US" sz="1600" dirty="0" smtClean="0">
                <a:solidFill>
                  <a:srgbClr val="3366FF"/>
                </a:solidFill>
              </a:rPr>
              <a:t>青</a:t>
            </a:r>
            <a:r>
              <a:rPr lang="ja-JP" altLang="en-US" sz="1600" dirty="0" err="1"/>
              <a:t>・</a:t>
            </a:r>
            <a:r>
              <a:rPr lang="en-US" altLang="en-US" sz="1600" dirty="0" smtClean="0"/>
              <a:t>黒</a:t>
            </a:r>
            <a:r>
              <a:rPr lang="ja-JP" altLang="en-US" sz="1600" b="1" dirty="0"/>
              <a:t>：</a:t>
            </a:r>
            <a:r>
              <a:rPr lang="en-US" altLang="ja-JP" sz="1600" dirty="0"/>
              <a:t>CT</a:t>
            </a:r>
            <a:r>
              <a:rPr lang="ja-JP" altLang="en-US" sz="1600" dirty="0"/>
              <a:t>抑制型</a:t>
            </a:r>
            <a:endParaRPr lang="en-US" altLang="ja-JP" sz="1600" dirty="0"/>
          </a:p>
          <a:p>
            <a:r>
              <a:rPr lang="ja-JP" altLang="en-US" sz="1600" dirty="0" smtClean="0">
                <a:solidFill>
                  <a:srgbClr val="008000"/>
                </a:solidFill>
              </a:rPr>
              <a:t>緑</a:t>
            </a:r>
            <a:r>
              <a:rPr lang="ja-JP" altLang="en-US" sz="1600" dirty="0"/>
              <a:t>・</a:t>
            </a:r>
            <a:r>
              <a:rPr lang="ja-JP" altLang="en-US" sz="1600" dirty="0" smtClean="0">
                <a:solidFill>
                  <a:srgbClr val="FF0000"/>
                </a:solidFill>
              </a:rPr>
              <a:t>赤</a:t>
            </a:r>
            <a:r>
              <a:rPr lang="ja-JP" altLang="en-US" sz="1600" dirty="0"/>
              <a:t>：通常型</a:t>
            </a:r>
            <a:endParaRPr lang="en-US" altLang="ja-JP" sz="1600" dirty="0"/>
          </a:p>
          <a:p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2611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Eresvsnphe_beforeAu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7" y="889000"/>
            <a:ext cx="4178300" cy="33087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/>
              <a:t>E</a:t>
            </a:r>
            <a:r>
              <a:rPr lang="en-US" altLang="ja-JP"/>
              <a:t>nergy </a:t>
            </a:r>
            <a:r>
              <a:rPr lang="ja-JP" altLang="en-US"/>
              <a:t>分解能測定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9400" y="990600"/>
            <a:ext cx="4914900" cy="5270500"/>
          </a:xfrm>
        </p:spPr>
        <p:txBody>
          <a:bodyPr>
            <a:normAutofit/>
          </a:bodyPr>
          <a:lstStyle/>
          <a:p>
            <a:r>
              <a:rPr kumimoji="1" lang="en-US" altLang="ja-JP" sz="1800" dirty="0"/>
              <a:t>Alpha</a:t>
            </a:r>
            <a:r>
              <a:rPr kumimoji="1" lang="ja-JP" altLang="en-US" sz="1800" dirty="0"/>
              <a:t>線由来の</a:t>
            </a:r>
            <a:r>
              <a:rPr lang="ja-JP" altLang="en-US" sz="1800" dirty="0"/>
              <a:t>シンチレーション光に対する</a:t>
            </a:r>
            <a:r>
              <a:rPr lang="en-US" altLang="ja-JP" sz="1800" dirty="0"/>
              <a:t>energy</a:t>
            </a:r>
            <a:r>
              <a:rPr lang="ja-JP" altLang="en-US" sz="1800" dirty="0"/>
              <a:t>分解能を測定。</a:t>
            </a:r>
            <a:endParaRPr lang="en-US" altLang="ja-JP" sz="1800" dirty="0"/>
          </a:p>
          <a:p>
            <a:r>
              <a:rPr kumimoji="1" lang="ja-JP" altLang="en-US" sz="1800" dirty="0"/>
              <a:t>以前の結果では統計からの超過が観測されていた。</a:t>
            </a:r>
            <a:endParaRPr kumimoji="1"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可能な限り大きい光電子数統計で調べるため、通常の</a:t>
            </a:r>
            <a:r>
              <a:rPr lang="en-US" altLang="ja-JP" sz="1800" dirty="0"/>
              <a:t>Setup</a:t>
            </a:r>
            <a:r>
              <a:rPr lang="ja-JP" altLang="en-US" sz="1800" dirty="0"/>
              <a:t>に加え、専用の</a:t>
            </a:r>
            <a:r>
              <a:rPr lang="en-US" altLang="ja-JP" sz="1800" dirty="0"/>
              <a:t>Setup</a:t>
            </a:r>
            <a:r>
              <a:rPr lang="ja-JP" altLang="en-US" sz="1800" dirty="0"/>
              <a:t>も使用。</a:t>
            </a:r>
            <a:endParaRPr kumimoji="1" lang="en-US" altLang="ja-JP" sz="1800" dirty="0"/>
          </a:p>
          <a:p>
            <a:r>
              <a:rPr kumimoji="1" lang="ja-JP" altLang="en-US" sz="1800" dirty="0"/>
              <a:t>複数個の素子による同時観測を行う。</a:t>
            </a:r>
            <a:endParaRPr kumimoji="1" lang="en-US" altLang="ja-JP" sz="1800" dirty="0"/>
          </a:p>
          <a:p>
            <a:endParaRPr lang="en-US" altLang="ja-JP" sz="1800" dirty="0"/>
          </a:p>
          <a:p>
            <a:r>
              <a:rPr kumimoji="1" lang="en-US" altLang="ja-JP" sz="1800" dirty="0"/>
              <a:t>Alpha</a:t>
            </a:r>
            <a:r>
              <a:rPr kumimoji="1" lang="ja-JP" altLang="en-US" sz="1800" dirty="0"/>
              <a:t>線は数</a:t>
            </a:r>
            <a:r>
              <a:rPr kumimoji="1" lang="en-US" altLang="ja-JP" sz="1800" dirty="0"/>
              <a:t>%</a:t>
            </a:r>
            <a:r>
              <a:rPr kumimoji="1" lang="ja-JP" altLang="en-US" sz="1800" dirty="0" smtClean="0"/>
              <a:t>の</a:t>
            </a:r>
            <a:r>
              <a:rPr lang="ja-JP" altLang="en-US" sz="1800" dirty="0"/>
              <a:t>エネルギ</a:t>
            </a:r>
            <a:r>
              <a:rPr lang="ja-JP" altLang="en-US" sz="1800" dirty="0" smtClean="0"/>
              <a:t>ー</a:t>
            </a:r>
            <a:r>
              <a:rPr kumimoji="1" lang="ja-JP" altLang="en-US" sz="1800" dirty="0" smtClean="0"/>
              <a:t>幅</a:t>
            </a:r>
            <a:r>
              <a:rPr kumimoji="1" lang="ja-JP" altLang="en-US" sz="1800" dirty="0"/>
              <a:t>を持っている。</a:t>
            </a:r>
            <a:endParaRPr kumimoji="1" lang="en-US" altLang="ja-JP" sz="1800" dirty="0"/>
          </a:p>
          <a:p>
            <a:r>
              <a:rPr kumimoji="1" lang="en-US" altLang="ja-JP" sz="1800" dirty="0"/>
              <a:t>Alpha</a:t>
            </a:r>
            <a:r>
              <a:rPr kumimoji="1" lang="ja-JP" altLang="en-US" sz="1800" dirty="0"/>
              <a:t>線のエネルギー幅の影響を取り除くため、複数素子の差の分解能を調べる。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12</a:t>
            </a:fld>
            <a:endParaRPr kumimoji="1" lang="ja-JP" altLang="en-US"/>
          </a:p>
        </p:txBody>
      </p:sp>
      <p:pic>
        <p:nvPicPr>
          <p:cNvPr id="8" name="図 7" descr="DSC_25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7291" r="17567"/>
          <a:stretch/>
        </p:blipFill>
        <p:spPr>
          <a:xfrm>
            <a:off x="122447" y="4134912"/>
            <a:ext cx="3300203" cy="2548433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1841500" y="5557560"/>
            <a:ext cx="1727200" cy="1012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581400" y="6160125"/>
            <a:ext cx="1482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Alpha source</a:t>
            </a:r>
          </a:p>
          <a:p>
            <a:r>
              <a:rPr lang="en-US" altLang="ja-JP" sz="1400"/>
              <a:t>at center of setup</a:t>
            </a:r>
            <a:endParaRPr kumimoji="1" lang="ja-JP" altLang="en-US" sz="1400"/>
          </a:p>
        </p:txBody>
      </p:sp>
      <p:cxnSp>
        <p:nvCxnSpPr>
          <p:cNvPr id="11" name="直線矢印コネクタ 10"/>
          <p:cNvCxnSpPr>
            <a:stCxn id="12" idx="1"/>
          </p:cNvCxnSpPr>
          <p:nvPr/>
        </p:nvCxnSpPr>
        <p:spPr>
          <a:xfrm flipH="1" flipV="1">
            <a:off x="2082800" y="5194925"/>
            <a:ext cx="1485900" cy="152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568700" y="5085715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6 MPPCs to cover</a:t>
            </a:r>
          </a:p>
          <a:p>
            <a:r>
              <a:rPr kumimoji="1" lang="en-US" altLang="ja-JP" sz="1400"/>
              <a:t>alpha source</a:t>
            </a:r>
            <a:endParaRPr kumimoji="1" lang="ja-JP" altLang="en-US" sz="140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2070100" y="5456535"/>
            <a:ext cx="15113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EvOd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00736"/>
            <a:ext cx="2971800" cy="5465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755651" y="2993620"/>
            <a:ext cx="13271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光電子数から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決まる分解能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1/</a:t>
            </a:r>
            <a:r>
              <a:rPr lang="en-US" altLang="ja-JP" sz="1400" dirty="0" err="1" smtClean="0"/>
              <a:t>sqrt</a:t>
            </a:r>
            <a:r>
              <a:rPr lang="en-US" altLang="ja-JP" sz="1400" dirty="0" smtClean="0"/>
              <a:t>(# of </a:t>
            </a:r>
            <a:r>
              <a:rPr lang="en-US" altLang="ja-JP" sz="1400" dirty="0" err="1" smtClean="0"/>
              <a:t>p.e.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225550" y="2543371"/>
            <a:ext cx="215900" cy="381000"/>
          </a:xfrm>
          <a:prstGeom prst="straightConnector1">
            <a:avLst/>
          </a:prstGeom>
          <a:ln w="38100">
            <a:solidFill>
              <a:srgbClr val="E64E0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EresvsNph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3" y="1143000"/>
            <a:ext cx="6142416" cy="48641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E</a:t>
            </a:r>
            <a:r>
              <a:rPr lang="en-US" altLang="ja-JP"/>
              <a:t>nergy </a:t>
            </a:r>
            <a:r>
              <a:rPr lang="ja-JP" altLang="en-US"/>
              <a:t>分解能の光電子数依存性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04096" y="977900"/>
            <a:ext cx="3339904" cy="4927600"/>
          </a:xfrm>
        </p:spPr>
        <p:txBody>
          <a:bodyPr>
            <a:normAutofit/>
          </a:bodyPr>
          <a:lstStyle/>
          <a:p>
            <a:r>
              <a:rPr lang="ja-JP" altLang="en-US" sz="1800" dirty="0"/>
              <a:t>分解能が統計から超過していることを確認。</a:t>
            </a:r>
            <a:endParaRPr lang="en-US" altLang="ja-JP" sz="1800" dirty="0"/>
          </a:p>
          <a:p>
            <a:r>
              <a:rPr lang="ja-JP" altLang="en-US" sz="1800" dirty="0"/>
              <a:t>しかし分解能は統計に従って減少する。</a:t>
            </a:r>
            <a:endParaRPr lang="en-US" altLang="ja-JP" sz="1800" dirty="0"/>
          </a:p>
          <a:p>
            <a:r>
              <a:rPr lang="en-US" altLang="ja-JP" sz="1800" dirty="0"/>
              <a:t>MEG</a:t>
            </a:r>
            <a:r>
              <a:rPr lang="ja-JP" altLang="en-US" sz="1800" dirty="0"/>
              <a:t> </a:t>
            </a:r>
            <a:r>
              <a:rPr lang="en-US" altLang="ja-JP" sz="1800" dirty="0"/>
              <a:t>II</a:t>
            </a:r>
            <a:r>
              <a:rPr lang="ja-JP" altLang="en-US" sz="1800" dirty="0"/>
              <a:t>実機での分解能である</a:t>
            </a:r>
            <a:r>
              <a:rPr lang="en-US" altLang="ja-JP" sz="1800" dirty="0"/>
              <a:t>1%</a:t>
            </a:r>
            <a:r>
              <a:rPr lang="ja-JP" altLang="en-US" sz="1800" dirty="0"/>
              <a:t>に近い</a:t>
            </a:r>
            <a:r>
              <a:rPr lang="en-US" altLang="ja-JP" sz="1800" dirty="0"/>
              <a:t>1.4%</a:t>
            </a:r>
            <a:r>
              <a:rPr lang="ja-JP" altLang="en-US" sz="1800" dirty="0" err="1"/>
              <a:t>まで</a:t>
            </a:r>
            <a:r>
              <a:rPr lang="ja-JP" altLang="en-US" sz="1800" dirty="0"/>
              <a:t>減少傾向を確認。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r>
              <a:rPr lang="ja-JP" altLang="en-US" sz="1800" dirty="0"/>
              <a:t>実機における分解能の統計項は</a:t>
            </a:r>
            <a:r>
              <a:rPr lang="en-US" altLang="ja-JP" sz="1800" dirty="0">
                <a:solidFill>
                  <a:srgbClr val="000000"/>
                </a:solidFill>
              </a:rPr>
              <a:t>0.28</a:t>
            </a:r>
            <a:r>
              <a:rPr lang="en-US" altLang="ja-JP" sz="1800" dirty="0"/>
              <a:t>%</a:t>
            </a:r>
            <a:r>
              <a:rPr lang="ja-JP" altLang="en-US" sz="1800" dirty="0" err="1"/>
              <a:t>。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600" dirty="0"/>
              <a:t>(assuming 17%PDE</a:t>
            </a:r>
            <a:r>
              <a:rPr lang="ja-JP" altLang="en-US" sz="1600" dirty="0"/>
              <a:t> </a:t>
            </a:r>
            <a:r>
              <a:rPr lang="en-US" altLang="ja-JP" sz="1600" dirty="0"/>
              <a:t>for</a:t>
            </a:r>
            <a:r>
              <a:rPr lang="ja-JP" altLang="en-US" sz="1600" dirty="0"/>
              <a:t> </a:t>
            </a:r>
            <a:r>
              <a:rPr lang="en-US" altLang="ja-JP" sz="1600" dirty="0"/>
              <a:t>MPPC)</a:t>
            </a:r>
          </a:p>
          <a:p>
            <a:r>
              <a:rPr lang="ja-JP" altLang="en-US" sz="1800" dirty="0"/>
              <a:t>この統計からの超過を外挿すると統計項が</a:t>
            </a:r>
            <a:r>
              <a:rPr lang="en-US" altLang="ja-JP" sz="1800" dirty="0"/>
              <a:t>0.4%</a:t>
            </a:r>
            <a:r>
              <a:rPr lang="ja-JP" altLang="en-US" sz="1800" dirty="0"/>
              <a:t>となる。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予想分解能</a:t>
            </a:r>
            <a:r>
              <a:rPr lang="en-US" altLang="ja-JP" sz="1800" dirty="0"/>
              <a:t>1.0%</a:t>
            </a:r>
            <a:r>
              <a:rPr lang="ja-JP" altLang="en-US" sz="1800" dirty="0" err="1"/>
              <a:t>への</a:t>
            </a:r>
            <a:r>
              <a:rPr lang="ja-JP" altLang="en-US" sz="1800" dirty="0"/>
              <a:t>影響は小さい。</a:t>
            </a:r>
            <a:endParaRPr lang="en-US" altLang="ja-JP" sz="1800" dirty="0"/>
          </a:p>
          <a:p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6100" y="18610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通常型素子</a:t>
            </a:r>
          </a:p>
        </p:txBody>
      </p:sp>
    </p:spTree>
    <p:extLst>
      <p:ext uri="{BB962C8B-B14F-4D97-AF65-F5344CB8AC3E}">
        <p14:creationId xmlns:p14="http://schemas.microsoft.com/office/powerpoint/2010/main" val="27078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Energy</a:t>
            </a:r>
            <a:r>
              <a:rPr kumimoji="1" lang="ja-JP" altLang="en-US"/>
              <a:t>分解能の</a:t>
            </a:r>
            <a:r>
              <a:rPr lang="ja-JP" altLang="en-US"/>
              <a:t>電圧依存性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32300" y="1053068"/>
            <a:ext cx="4445000" cy="2751689"/>
          </a:xfrm>
        </p:spPr>
        <p:txBody>
          <a:bodyPr>
            <a:normAutofit/>
          </a:bodyPr>
          <a:lstStyle/>
          <a:p>
            <a:r>
              <a:rPr lang="ja-JP" altLang="en-US" sz="1800" dirty="0"/>
              <a:t>通常型素子では、</a:t>
            </a:r>
            <a:r>
              <a:rPr lang="en-US" altLang="ja-JP" sz="1800" dirty="0"/>
              <a:t>over voltage</a:t>
            </a:r>
            <a:r>
              <a:rPr lang="ja-JP" altLang="en-US" sz="1800" dirty="0"/>
              <a:t>をあげると</a:t>
            </a:r>
            <a:r>
              <a:rPr lang="en-US" altLang="ja-JP" sz="1800" dirty="0"/>
              <a:t>energy</a:t>
            </a:r>
            <a:r>
              <a:rPr lang="ja-JP" altLang="en-US" sz="1800" dirty="0"/>
              <a:t>分解能は悪化。</a:t>
            </a:r>
            <a:endParaRPr lang="en-US" altLang="ja-JP" sz="1800" dirty="0"/>
          </a:p>
          <a:p>
            <a:r>
              <a:rPr lang="en-US" altLang="en-US" sz="1800" dirty="0"/>
              <a:t>CT</a:t>
            </a:r>
            <a:r>
              <a:rPr lang="ja-JP" altLang="en-US" sz="1800" dirty="0"/>
              <a:t>抑制型素子では、</a:t>
            </a:r>
            <a:r>
              <a:rPr lang="en-US" altLang="ja-JP" sz="1800" dirty="0"/>
              <a:t>over voltage</a:t>
            </a:r>
            <a:r>
              <a:rPr lang="ja-JP" altLang="en-US" sz="1800" dirty="0"/>
              <a:t>をあげても分解能は悪化しない。</a:t>
            </a:r>
            <a:endParaRPr lang="en-US" altLang="ja-JP" sz="1800" dirty="0"/>
          </a:p>
          <a:p>
            <a:r>
              <a:rPr lang="ja-JP" altLang="en-US" sz="1800" dirty="0"/>
              <a:t>クロストークが悪化の一因と判明。</a:t>
            </a:r>
            <a:endParaRPr lang="en-US" altLang="ja-JP" sz="1800" dirty="0"/>
          </a:p>
          <a:p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14</a:t>
            </a:fld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295400" y="2838850"/>
            <a:ext cx="127000" cy="1866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EresvsOV_C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694894"/>
            <a:ext cx="4038600" cy="3047261"/>
          </a:xfrm>
          <a:prstGeom prst="rect">
            <a:avLst/>
          </a:prstGeom>
        </p:spPr>
      </p:pic>
      <p:pic>
        <p:nvPicPr>
          <p:cNvPr id="12" name="図 11" descr="EresvsOV_CTS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89000"/>
            <a:ext cx="4038600" cy="280589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996316" y="1229957"/>
            <a:ext cx="800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Alpha</a:t>
            </a:r>
          </a:p>
          <a:p>
            <a:r>
              <a:rPr lang="ja-JP" altLang="en-US" sz="1600" dirty="0">
                <a:solidFill>
                  <a:srgbClr val="FF0000"/>
                </a:solidFill>
              </a:rPr>
              <a:t>通常型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96316" y="4023957"/>
            <a:ext cx="10232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</a:rPr>
              <a:t>Alpha</a:t>
            </a:r>
          </a:p>
          <a:p>
            <a:r>
              <a:rPr lang="en-US" altLang="ja-JP" sz="1600">
                <a:solidFill>
                  <a:srgbClr val="FF0000"/>
                </a:solidFill>
              </a:rPr>
              <a:t>CT</a:t>
            </a:r>
            <a:r>
              <a:rPr lang="ja-JP" altLang="en-US" sz="1600">
                <a:solidFill>
                  <a:srgbClr val="FF0000"/>
                </a:solidFill>
              </a:rPr>
              <a:t>抑制型</a:t>
            </a:r>
            <a:endParaRPr lang="en-US" altLang="ja-JP" sz="160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08253" y="2428912"/>
            <a:ext cx="15113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光電子数統計</a:t>
            </a:r>
            <a:endParaRPr lang="en-US" altLang="ja-JP" sz="1400" dirty="0" smtClean="0"/>
          </a:p>
          <a:p>
            <a:r>
              <a:rPr lang="ja-JP" altLang="en-US" sz="1400" b="1" dirty="0" smtClean="0">
                <a:solidFill>
                  <a:srgbClr val="0070C0"/>
                </a:solidFill>
              </a:rPr>
              <a:t>青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1100~1600</a:t>
            </a:r>
            <a:r>
              <a:rPr lang="ja-JP" altLang="en-US" sz="1400" dirty="0" smtClean="0"/>
              <a:t>個</a:t>
            </a:r>
            <a:endParaRPr lang="en-US" altLang="ja-JP" sz="1400" dirty="0" smtClean="0"/>
          </a:p>
          <a:p>
            <a:r>
              <a:rPr lang="ja-JP" altLang="en-US" sz="1400" b="1" dirty="0" smtClean="0"/>
              <a:t>黒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4000~5300</a:t>
            </a:r>
            <a:r>
              <a:rPr lang="ja-JP" altLang="en-US" sz="1400" dirty="0" smtClean="0"/>
              <a:t>個</a:t>
            </a:r>
            <a:endParaRPr lang="en-US" altLang="ja-JP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2367669" y="5711860"/>
            <a:ext cx="16129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dirty="0"/>
              <a:t>光電子数統計</a:t>
            </a:r>
            <a:endParaRPr lang="en-US" altLang="ja-JP" sz="1400" dirty="0"/>
          </a:p>
          <a:p>
            <a:r>
              <a:rPr lang="ja-JP" altLang="en-US" sz="1400" b="1" dirty="0" smtClean="0">
                <a:solidFill>
                  <a:srgbClr val="FF0000"/>
                </a:solidFill>
              </a:rPr>
              <a:t>赤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1400~1700</a:t>
            </a:r>
            <a:r>
              <a:rPr lang="ja-JP" altLang="en-US" sz="1400" dirty="0" smtClean="0"/>
              <a:t>個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810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990600"/>
            <a:ext cx="8724900" cy="571500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MEGII</a:t>
            </a:r>
            <a:r>
              <a:rPr lang="ja-JP" altLang="en-US" sz="1800" dirty="0"/>
              <a:t>実験のキセノン検出器に向けて、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真空紫外光に感度のある大型</a:t>
            </a:r>
            <a:r>
              <a:rPr lang="en-US" altLang="ja-JP" sz="1800" dirty="0"/>
              <a:t>MPPC</a:t>
            </a:r>
            <a:r>
              <a:rPr lang="ja-JP" altLang="en-US" sz="1800" dirty="0"/>
              <a:t>の研究開発を行ってきた。</a:t>
            </a:r>
            <a:endParaRPr lang="en-US" altLang="ja-JP" sz="1800" dirty="0"/>
          </a:p>
          <a:p>
            <a:r>
              <a:rPr lang="en-US" altLang="ja-JP" sz="1800" dirty="0"/>
              <a:t>MPPC</a:t>
            </a:r>
            <a:r>
              <a:rPr lang="ja-JP" altLang="en-US" sz="1800" dirty="0"/>
              <a:t>のさらなる改良としてクロストーク抑制機構の導入を検討した。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クロストーク抑制機構の導入により、クロストーク確率の大幅な</a:t>
            </a:r>
            <a:r>
              <a:rPr lang="ja-JP" altLang="en-US" sz="1800" dirty="0" smtClean="0"/>
              <a:t>減少、およびそれ</a:t>
            </a:r>
            <a:r>
              <a:rPr lang="ja-JP" altLang="en-US" sz="1800" dirty="0"/>
              <a:t>に伴うダイナミックレンジの拡大</a:t>
            </a:r>
            <a:r>
              <a:rPr lang="en-US" altLang="ja-JP" sz="1800" dirty="0"/>
              <a:t>(~7V)</a:t>
            </a:r>
            <a:r>
              <a:rPr lang="ja-JP" altLang="en-US" sz="1800" dirty="0"/>
              <a:t>を確認できた。</a:t>
            </a:r>
            <a:endParaRPr lang="en-US" altLang="ja-JP" sz="1800" dirty="0"/>
          </a:p>
          <a:p>
            <a:r>
              <a:rPr lang="ja-JP" altLang="en-US" sz="1800" dirty="0"/>
              <a:t>エネルギー分解能の電圧依存性に改善が見られた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endParaRPr lang="en-US" altLang="ja-JP" sz="1800" dirty="0"/>
          </a:p>
          <a:p>
            <a:r>
              <a:rPr lang="ja-JP" altLang="en-US" sz="1800" dirty="0"/>
              <a:t>以上の結果よりクロストーク抑制型</a:t>
            </a:r>
            <a:r>
              <a:rPr lang="en-US" altLang="ja-JP" sz="1800" dirty="0"/>
              <a:t>MPPC</a:t>
            </a:r>
            <a:r>
              <a:rPr lang="ja-JP" altLang="en-US" sz="1800" dirty="0"/>
              <a:t>を</a:t>
            </a:r>
            <a:r>
              <a:rPr lang="en-US" altLang="ja-JP" sz="1800" dirty="0"/>
              <a:t>MEG</a:t>
            </a:r>
            <a:r>
              <a:rPr lang="ja-JP" altLang="en-US" sz="1800" dirty="0"/>
              <a:t> </a:t>
            </a:r>
            <a:r>
              <a:rPr lang="en-US" altLang="ja-JP" sz="1800" dirty="0"/>
              <a:t>II</a:t>
            </a:r>
            <a:r>
              <a:rPr lang="ja-JP" altLang="en-US" sz="1800" dirty="0"/>
              <a:t>実機に用いる事に決定</a:t>
            </a:r>
            <a:r>
              <a:rPr lang="ja-JP" altLang="en-US" sz="1800" dirty="0" smtClean="0"/>
              <a:t>し</a:t>
            </a:r>
            <a:r>
              <a:rPr lang="en-US" altLang="ja-JP" sz="1800" dirty="0" smtClean="0"/>
              <a:t>,</a:t>
            </a:r>
            <a:br>
              <a:rPr lang="en-US" altLang="ja-JP" sz="1800" dirty="0" smtClean="0"/>
            </a:br>
            <a:r>
              <a:rPr lang="ja-JP" altLang="en-US" sz="1800" dirty="0" smtClean="0"/>
              <a:t>実機</a:t>
            </a:r>
            <a:r>
              <a:rPr lang="ja-JP" altLang="en-US" sz="1800" dirty="0"/>
              <a:t>用</a:t>
            </a:r>
            <a:r>
              <a:rPr lang="ja-JP" altLang="en-US" sz="1800" dirty="0" smtClean="0"/>
              <a:t>に</a:t>
            </a:r>
            <a:r>
              <a:rPr lang="en-US" altLang="ja-JP" sz="1800" dirty="0" smtClean="0"/>
              <a:t>4200</a:t>
            </a:r>
            <a:r>
              <a:rPr lang="ja-JP" altLang="en-US" sz="1800" dirty="0" smtClean="0"/>
              <a:t>個の量産が開始された。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エネルギー分解能が光電子数統計に従って、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実機の分解能と同程度の約</a:t>
            </a:r>
            <a:r>
              <a:rPr lang="en-US" altLang="ja-JP" sz="1800" dirty="0"/>
              <a:t>1%</a:t>
            </a:r>
            <a:r>
              <a:rPr lang="ja-JP" altLang="en-US" sz="1800" dirty="0" err="1"/>
              <a:t>まで</a:t>
            </a:r>
            <a:r>
              <a:rPr lang="ja-JP" altLang="en-US" sz="1800" dirty="0"/>
              <a:t>減少することを確認した。</a:t>
            </a:r>
            <a:endParaRPr lang="en-US" altLang="ja-JP" sz="1800" dirty="0"/>
          </a:p>
          <a:p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5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1800" dirty="0"/>
              <a:t>プロトタイプ検出器用</a:t>
            </a:r>
            <a:r>
              <a:rPr lang="en-US" altLang="ja-JP" sz="1800" dirty="0"/>
              <a:t>MPPC</a:t>
            </a:r>
          </a:p>
          <a:p>
            <a:pPr lvl="1"/>
            <a:r>
              <a:rPr lang="ja-JP" altLang="en-US" sz="1600" dirty="0"/>
              <a:t>基礎特性</a:t>
            </a:r>
            <a:r>
              <a:rPr lang="en-US" altLang="ja-JP" sz="1600" dirty="0"/>
              <a:t>(Gain, PDE, etc…)</a:t>
            </a:r>
            <a:r>
              <a:rPr lang="ja-JP" altLang="en-US" sz="1600" dirty="0"/>
              <a:t>の測定</a:t>
            </a:r>
            <a:endParaRPr lang="en-US" altLang="ja-JP" sz="1600" dirty="0"/>
          </a:p>
          <a:p>
            <a:pPr lvl="1"/>
            <a:r>
              <a:rPr lang="ja-JP" altLang="en-US" sz="1600" dirty="0"/>
              <a:t>光電子数統計とエネルギー分解能の関係調査</a:t>
            </a:r>
            <a:endParaRPr lang="en-US" altLang="ja-JP" sz="1600" dirty="0"/>
          </a:p>
          <a:p>
            <a:pPr lvl="1"/>
            <a:r>
              <a:rPr lang="ja-JP" altLang="en-US" sz="1600" dirty="0"/>
              <a:t>常温での大量試験</a:t>
            </a:r>
            <a:endParaRPr lang="en-US" altLang="ja-JP" sz="1600" dirty="0"/>
          </a:p>
          <a:p>
            <a:pPr lvl="1"/>
            <a:r>
              <a:rPr lang="ja-JP" altLang="en-US" sz="1600" dirty="0">
                <a:solidFill>
                  <a:srgbClr val="FF0000"/>
                </a:solidFill>
              </a:rPr>
              <a:t>低温での大量試験 </a:t>
            </a:r>
            <a:r>
              <a:rPr lang="en-US" altLang="ja-JP" sz="1600" dirty="0"/>
              <a:t>(</a:t>
            </a:r>
            <a:r>
              <a:rPr lang="ja-JP" altLang="en-US" sz="1600" dirty="0"/>
              <a:t>今週中に</a:t>
            </a:r>
            <a:r>
              <a:rPr lang="en-US" altLang="ja-JP" sz="1600" dirty="0"/>
              <a:t>DAQ</a:t>
            </a:r>
            <a:r>
              <a:rPr lang="ja-JP" altLang="en-US" sz="1600" dirty="0"/>
              <a:t>開始</a:t>
            </a:r>
            <a:r>
              <a:rPr lang="en-US" altLang="ja-JP" sz="1600" dirty="0"/>
              <a:t>)</a:t>
            </a:r>
          </a:p>
          <a:p>
            <a:pPr lvl="1"/>
            <a:endParaRPr lang="en-US" altLang="ja-JP" dirty="0"/>
          </a:p>
          <a:p>
            <a:r>
              <a:rPr lang="ja-JP" altLang="en-US" sz="1800" dirty="0"/>
              <a:t>実機用</a:t>
            </a:r>
            <a:r>
              <a:rPr lang="en-US" altLang="ja-JP" sz="1800" dirty="0"/>
              <a:t>MPPC </a:t>
            </a:r>
            <a:r>
              <a:rPr lang="en-US" altLang="en-US" sz="1800" dirty="0"/>
              <a:t>(CT </a:t>
            </a:r>
            <a:r>
              <a:rPr lang="ja-JP" altLang="en-US" sz="1800" dirty="0"/>
              <a:t>抑制型</a:t>
            </a:r>
            <a:r>
              <a:rPr lang="en-US" altLang="en-US" sz="1800" dirty="0"/>
              <a:t>)</a:t>
            </a:r>
            <a:endParaRPr lang="en-US" altLang="ja-JP" sz="1800" dirty="0"/>
          </a:p>
          <a:p>
            <a:pPr lvl="1"/>
            <a:r>
              <a:rPr lang="ja-JP" altLang="en-US" sz="1600" dirty="0"/>
              <a:t>基礎特性</a:t>
            </a:r>
            <a:r>
              <a:rPr lang="en-US" altLang="ja-JP" sz="1600" dirty="0"/>
              <a:t>(Gain, PDE, etc…)</a:t>
            </a:r>
            <a:r>
              <a:rPr lang="ja-JP" altLang="en-US" sz="1600" dirty="0"/>
              <a:t>の測定</a:t>
            </a:r>
            <a:endParaRPr lang="en-US" altLang="ja-JP" sz="1600" dirty="0"/>
          </a:p>
          <a:p>
            <a:pPr lvl="1"/>
            <a:r>
              <a:rPr lang="ja-JP" altLang="en-US" sz="1600" dirty="0">
                <a:solidFill>
                  <a:srgbClr val="FF0000"/>
                </a:solidFill>
              </a:rPr>
              <a:t>常温での大量試験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</a:p>
          <a:p>
            <a:endParaRPr lang="en-US" altLang="ja-JP" sz="1600" dirty="0"/>
          </a:p>
          <a:p>
            <a:r>
              <a:rPr lang="ja-JP" altLang="en-US" sz="1800" dirty="0"/>
              <a:t>2</a:t>
            </a:r>
            <a:r>
              <a:rPr lang="en-US" altLang="ja-JP" sz="1800" dirty="0"/>
              <a:t>015</a:t>
            </a:r>
            <a:r>
              <a:rPr lang="ja-JP" altLang="en-US" sz="1800" dirty="0"/>
              <a:t>年中の実機完成を目指す。</a:t>
            </a:r>
            <a:endParaRPr lang="en-US" altLang="ja-JP" sz="1800" dirty="0"/>
          </a:p>
          <a:p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16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397" y="1117599"/>
            <a:ext cx="3494903" cy="23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Backup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4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Conclusion</a:t>
            </a:r>
            <a:r>
              <a:rPr kumimoji="1" lang="ja-JP" altLang="en-US"/>
              <a:t> </a:t>
            </a:r>
            <a:r>
              <a:rPr kumimoji="1" lang="en-US" altLang="ja-JP"/>
              <a:t>in</a:t>
            </a:r>
            <a:r>
              <a:rPr kumimoji="1" lang="ja-JP" altLang="en-US"/>
              <a:t> </a:t>
            </a:r>
            <a:r>
              <a:rPr kumimoji="1" lang="en-US" altLang="ja-JP"/>
              <a:t>MEG</a:t>
            </a:r>
            <a:r>
              <a:rPr kumimoji="1" lang="ja-JP" altLang="en-US"/>
              <a:t> </a:t>
            </a:r>
            <a:r>
              <a:rPr kumimoji="1" lang="en-US" altLang="ja-JP"/>
              <a:t>Col.</a:t>
            </a:r>
            <a:r>
              <a:rPr kumimoji="1" lang="ja-JP" altLang="en-US"/>
              <a:t> </a:t>
            </a:r>
            <a:r>
              <a:rPr kumimoji="1" lang="en-US" altLang="ja-JP"/>
              <a:t>meeting </a:t>
            </a:r>
            <a:r>
              <a:rPr lang="en-US" altLang="en-US"/>
              <a:t>(</a:t>
            </a:r>
            <a:r>
              <a:rPr kumimoji="1" lang="en-US" altLang="ja-JP"/>
              <a:t>Feb. 2015)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9700" y="990600"/>
            <a:ext cx="8864600" cy="5270500"/>
          </a:xfrm>
        </p:spPr>
        <p:txBody>
          <a:bodyPr/>
          <a:lstStyle/>
          <a:p>
            <a:r>
              <a:rPr lang="en-US" altLang="ja-JP" sz="2400"/>
              <a:t>Micro prototype</a:t>
            </a:r>
          </a:p>
          <a:p>
            <a:pPr lvl="1"/>
            <a:r>
              <a:rPr lang="en-US" altLang="ja-JP" sz="2000"/>
              <a:t>We confirmed that the energy resolution improves as 1/sqrt(Npe) at higher Npe.</a:t>
            </a:r>
          </a:p>
          <a:p>
            <a:pPr lvl="1"/>
            <a:r>
              <a:rPr lang="en-US" altLang="ja-JP" sz="2000"/>
              <a:t>Energy resolution of 1.4% is achieved at Npe~10^4.</a:t>
            </a:r>
          </a:p>
          <a:p>
            <a:pPr marL="457200" lvl="1" indent="0">
              <a:buNone/>
            </a:pPr>
            <a:r>
              <a:rPr lang="en-US" altLang="ja-JP" sz="2000"/>
              <a:t> </a:t>
            </a:r>
          </a:p>
          <a:p>
            <a:r>
              <a:rPr lang="en-US" altLang="ja-JP" sz="2400"/>
              <a:t>Test of VUV-MPPC with crosstalk suppression</a:t>
            </a:r>
          </a:p>
          <a:p>
            <a:pPr lvl="1"/>
            <a:r>
              <a:rPr kumimoji="1" lang="en-US" altLang="ja-JP" sz="2000"/>
              <a:t>Characteristics of sample VUV-MPPC with crosstalk supression have been measured.</a:t>
            </a:r>
          </a:p>
          <a:p>
            <a:pPr lvl="1"/>
            <a:r>
              <a:rPr lang="en-US" altLang="ja-JP" sz="2000"/>
              <a:t>Crosstalk probabiloty was measured to be quite small as expected.</a:t>
            </a:r>
          </a:p>
          <a:p>
            <a:pPr lvl="1"/>
            <a:r>
              <a:rPr lang="en-US" altLang="ja-JP" sz="2000"/>
              <a:t>Much wider range of operation voltage (up to 7V) is achieved.</a:t>
            </a:r>
          </a:p>
          <a:p>
            <a:pPr lvl="1"/>
            <a:r>
              <a:rPr lang="en-US" altLang="ja-JP" sz="2000"/>
              <a:t>Degradation of resolution at high over voltage is mitigated.</a:t>
            </a:r>
            <a:endParaRPr kumimoji="1" lang="en-US" altLang="ja-JP" sz="20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Schedule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 smtClean="0"/>
              <a:pPr/>
              <a:t>19</a:t>
            </a:fld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198605"/>
            <a:ext cx="8888270" cy="49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μ-&gt;e+γ </a:t>
            </a:r>
            <a:r>
              <a:rPr lang="en-US" altLang="en-US"/>
              <a:t>探索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dirty="0"/>
              <a:t>CLFV(Charged Lepton Flavor Violation)</a:t>
            </a:r>
            <a:r>
              <a:rPr lang="ja-JP" altLang="en-US" sz="1800" dirty="0"/>
              <a:t>である</a:t>
            </a:r>
            <a:r>
              <a:rPr lang="en-US" altLang="ja-JP" sz="1800" dirty="0"/>
              <a:t> μ-&gt;</a:t>
            </a:r>
            <a:r>
              <a:rPr lang="en-US" altLang="ja-JP" sz="1800" dirty="0" err="1"/>
              <a:t>e+γ</a:t>
            </a:r>
            <a:r>
              <a:rPr lang="ja-JP" altLang="en-US" sz="1800" dirty="0"/>
              <a:t>を探索。</a:t>
            </a:r>
            <a:endParaRPr kumimoji="1" lang="en-US" altLang="ja-JP" sz="1800" dirty="0"/>
          </a:p>
          <a:p>
            <a:r>
              <a:rPr kumimoji="1" lang="ja-JP" altLang="en-US" sz="1800" dirty="0"/>
              <a:t>標準模型</a:t>
            </a:r>
            <a:r>
              <a:rPr kumimoji="1" lang="en-US" altLang="ja-JP" sz="1800" dirty="0"/>
              <a:t>+</a:t>
            </a:r>
            <a:r>
              <a:rPr kumimoji="1" lang="ja-JP" altLang="en-US" sz="1800" dirty="0"/>
              <a:t>ニュートリノ振動</a:t>
            </a:r>
            <a:r>
              <a:rPr kumimoji="1" lang="en-US" altLang="ja-JP" sz="1800" dirty="0"/>
              <a:t> : BR(</a:t>
            </a:r>
            <a:r>
              <a:rPr lang="en-US" altLang="ja-JP" sz="1800" dirty="0"/>
              <a:t>μ-&gt;</a:t>
            </a:r>
            <a:r>
              <a:rPr lang="en-US" altLang="ja-JP" sz="1800" dirty="0" err="1"/>
              <a:t>e+γ</a:t>
            </a:r>
            <a:r>
              <a:rPr kumimoji="1" lang="en-US" altLang="ja-JP" sz="1800" dirty="0"/>
              <a:t>)〜O(10</a:t>
            </a:r>
            <a:r>
              <a:rPr kumimoji="1" lang="en-US" altLang="ja-JP" sz="1800" baseline="30000" dirty="0"/>
              <a:t>-50</a:t>
            </a:r>
            <a:r>
              <a:rPr kumimoji="1" lang="en-US" altLang="ja-JP" sz="1800" dirty="0"/>
              <a:t>)</a:t>
            </a:r>
            <a:r>
              <a:rPr kumimoji="1" lang="ja-JP" altLang="en-US" sz="1800" dirty="0" err="1"/>
              <a:t>。</a:t>
            </a:r>
            <a:r>
              <a:rPr kumimoji="1" lang="ja-JP" altLang="en-US" sz="1800" dirty="0"/>
              <a:t>小さすぎて探索不可能。</a:t>
            </a:r>
            <a:endParaRPr kumimoji="1" lang="en-US" altLang="ja-JP" sz="1800" dirty="0"/>
          </a:p>
          <a:p>
            <a:r>
              <a:rPr lang="en-US" altLang="en-US" sz="1800" dirty="0"/>
              <a:t>SUSY GUT</a:t>
            </a:r>
            <a:r>
              <a:rPr lang="ja-JP" altLang="en-US" sz="1800" dirty="0"/>
              <a:t>等の</a:t>
            </a:r>
            <a:r>
              <a:rPr lang="en-US" altLang="ja-JP" sz="1800" dirty="0"/>
              <a:t>BSM : BR(μ-&gt;</a:t>
            </a:r>
            <a:r>
              <a:rPr lang="en-US" altLang="ja-JP" sz="1800" dirty="0" err="1"/>
              <a:t>e+γ</a:t>
            </a:r>
            <a:r>
              <a:rPr lang="en-US" altLang="ja-JP" sz="1800" dirty="0"/>
              <a:t>)=O(10</a:t>
            </a:r>
            <a:r>
              <a:rPr lang="en-US" altLang="ja-JP" sz="1800" baseline="30000" dirty="0"/>
              <a:t>-12</a:t>
            </a:r>
            <a:r>
              <a:rPr lang="en-US" altLang="ja-JP" sz="1800" dirty="0"/>
              <a:t>)〜O(10</a:t>
            </a:r>
            <a:r>
              <a:rPr lang="en-US" altLang="ja-JP" sz="1800" baseline="30000" dirty="0"/>
              <a:t>-14</a:t>
            </a:r>
            <a:r>
              <a:rPr lang="en-US" altLang="ja-JP" sz="1800" dirty="0"/>
              <a:t>)</a:t>
            </a:r>
            <a:r>
              <a:rPr lang="ja-JP" altLang="en-US" sz="1800" dirty="0" err="1"/>
              <a:t>。</a:t>
            </a:r>
            <a:r>
              <a:rPr lang="ja-JP" altLang="en-US" sz="1800" dirty="0">
                <a:solidFill>
                  <a:srgbClr val="FF0000"/>
                </a:solidFill>
              </a:rPr>
              <a:t>探索可能</a:t>
            </a:r>
            <a:r>
              <a:rPr lang="en-US" altLang="ja-JP" sz="1800" dirty="0">
                <a:solidFill>
                  <a:srgbClr val="FF0000"/>
                </a:solidFill>
              </a:rPr>
              <a:t>!</a:t>
            </a:r>
          </a:p>
          <a:p>
            <a:endParaRPr lang="en-US" altLang="ja-JP" sz="1800" dirty="0"/>
          </a:p>
          <a:p>
            <a:r>
              <a:rPr lang="ja-JP" altLang="en-US" sz="1800" dirty="0"/>
              <a:t>背景事象に</a:t>
            </a:r>
            <a:r>
              <a:rPr lang="ja-JP" altLang="en-US" sz="1800" dirty="0" smtClean="0"/>
              <a:t>は</a:t>
            </a:r>
            <a:r>
              <a:rPr lang="en-US" altLang="ja-JP" sz="1800" dirty="0" smtClean="0"/>
              <a:t>Accidental</a:t>
            </a:r>
            <a:r>
              <a:rPr lang="ja-JP" altLang="en-US" sz="1800" dirty="0" smtClean="0"/>
              <a:t> </a:t>
            </a:r>
            <a:r>
              <a:rPr lang="en-US" altLang="ja-JP" sz="1800" dirty="0"/>
              <a:t>background</a:t>
            </a:r>
            <a:r>
              <a:rPr lang="ja-JP" altLang="en-US" sz="1800" dirty="0"/>
              <a:t>と</a:t>
            </a:r>
            <a:r>
              <a:rPr lang="en-US" altLang="ja-JP" sz="1800" dirty="0"/>
              <a:t>Radiative </a:t>
            </a:r>
            <a:r>
              <a:rPr lang="en-US" altLang="ja-JP" sz="1800" dirty="0" err="1"/>
              <a:t>muon</a:t>
            </a:r>
            <a:r>
              <a:rPr lang="en-US" altLang="ja-JP" sz="1800" dirty="0"/>
              <a:t> decay</a:t>
            </a:r>
            <a:r>
              <a:rPr lang="ja-JP" altLang="en-US" sz="1800" dirty="0"/>
              <a:t>が存在。</a:t>
            </a:r>
            <a:endParaRPr lang="en-US" altLang="ja-JP" sz="1800" dirty="0"/>
          </a:p>
          <a:p>
            <a:r>
              <a:rPr lang="en-US" altLang="ja-JP" sz="1800" dirty="0"/>
              <a:t>Accidental</a:t>
            </a:r>
            <a:r>
              <a:rPr lang="ja-JP" altLang="en-US" sz="1800" dirty="0"/>
              <a:t> </a:t>
            </a:r>
            <a:r>
              <a:rPr lang="en-US" altLang="ja-JP" sz="1800" dirty="0"/>
              <a:t>background</a:t>
            </a:r>
            <a:r>
              <a:rPr lang="ja-JP" altLang="en-US" sz="1800" dirty="0"/>
              <a:t>を抑えるために、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	e</a:t>
            </a:r>
            <a:r>
              <a:rPr lang="ja-JP" altLang="en-US" sz="1800" dirty="0"/>
              <a:t>と</a:t>
            </a:r>
            <a:r>
              <a:rPr lang="en-US" altLang="ja-JP" sz="1800" dirty="0"/>
              <a:t>γ</a:t>
            </a:r>
            <a:r>
              <a:rPr lang="ja-JP" altLang="en-US" sz="1800" dirty="0"/>
              <a:t>のエネルギー、方向、タイミングを精度よく測定することが重要。</a:t>
            </a:r>
            <a:endParaRPr lang="en-US" altLang="ja-JP" sz="1800" dirty="0"/>
          </a:p>
          <a:p>
            <a:endParaRPr kumimoji="1" lang="en-US" altLang="ja-JP" sz="1800" dirty="0"/>
          </a:p>
          <a:p>
            <a:pPr marL="0" indent="0">
              <a:buNone/>
            </a:pPr>
            <a:endParaRPr kumimoji="1" lang="en-US" altLang="ja-JP" sz="1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2" y="3931166"/>
            <a:ext cx="1552663" cy="16187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72" y="3931166"/>
            <a:ext cx="1546549" cy="142823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83672" y="3605312"/>
            <a:ext cx="675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/>
              <a:t>Signal</a:t>
            </a:r>
            <a:endParaRPr kumimoji="1" lang="ja-JP" altLang="en-US" sz="16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74472" y="3618012"/>
            <a:ext cx="1343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/>
              <a:t>A</a:t>
            </a:r>
            <a:r>
              <a:rPr kumimoji="1" lang="en-US" altLang="ja-JP" sz="1600"/>
              <a:t>ccidental BG</a:t>
            </a:r>
            <a:endParaRPr kumimoji="1" lang="ja-JP" altLang="en-US" sz="160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116" y="3943866"/>
            <a:ext cx="3522456" cy="161873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305632" y="3619262"/>
            <a:ext cx="2638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/>
              <a:t>Radiative Muon Decay</a:t>
            </a:r>
            <a:r>
              <a:rPr lang="en-US" altLang="en-US" sz="1600"/>
              <a:t> </a:t>
            </a:r>
            <a:r>
              <a:rPr kumimoji="1" lang="en-US" altLang="ja-JP" sz="1600"/>
              <a:t>(RMD) </a:t>
            </a:r>
            <a:endParaRPr kumimoji="1" lang="ja-JP" altLang="en-US" sz="16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00" y="5562600"/>
            <a:ext cx="153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1600"/>
              <a:t>E=52.8MeV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600"/>
              <a:t>back-to-back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1600"/>
              <a:t>同時刻</a:t>
            </a:r>
            <a:endParaRPr kumimoji="1" lang="en-US" altLang="ja-JP" sz="1600"/>
          </a:p>
        </p:txBody>
      </p:sp>
      <p:sp>
        <p:nvSpPr>
          <p:cNvPr id="17" name="正方形/長方形 16"/>
          <p:cNvSpPr/>
          <p:nvPr/>
        </p:nvSpPr>
        <p:spPr>
          <a:xfrm>
            <a:off x="3255372" y="5562600"/>
            <a:ext cx="287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1600"/>
              <a:t>主要な背景事象</a:t>
            </a:r>
            <a:endParaRPr lang="en-US" altLang="ja-JP" sz="1600"/>
          </a:p>
          <a:p>
            <a:pPr marL="285750" indent="-285750">
              <a:buFont typeface="Arial"/>
              <a:buChar char="•"/>
            </a:pPr>
            <a:r>
              <a:rPr lang="en-US" altLang="ja-JP" sz="1600"/>
              <a:t>E &lt; 52.8MeV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/>
              <a:t>not back-to-back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770627" y="5562600"/>
            <a:ext cx="218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1600"/>
              <a:t>E&lt;52.8MeV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/>
              <a:t>not back-to-back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1600"/>
              <a:t>同時刻</a:t>
            </a:r>
            <a:endParaRPr lang="en-US" altLang="ja-JP" sz="1600"/>
          </a:p>
        </p:txBody>
      </p:sp>
    </p:spTree>
    <p:extLst>
      <p:ext uri="{BB962C8B-B14F-4D97-AF65-F5344CB8AC3E}">
        <p14:creationId xmlns:p14="http://schemas.microsoft.com/office/powerpoint/2010/main" val="2671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MEG</a:t>
            </a:r>
            <a:r>
              <a:rPr kumimoji="1" lang="ja-JP" altLang="en-US"/>
              <a:t> </a:t>
            </a:r>
            <a:r>
              <a:rPr kumimoji="1" lang="en-US" altLang="ja-JP"/>
              <a:t>II</a:t>
            </a:r>
            <a:r>
              <a:rPr kumimoji="1" lang="ja-JP" altLang="en-US"/>
              <a:t> </a:t>
            </a:r>
            <a:r>
              <a:rPr kumimoji="1" lang="en-US" altLang="ja-JP"/>
              <a:t>resolution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977900"/>
            <a:ext cx="4487334" cy="3365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3987800"/>
            <a:ext cx="5219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DAQ</a:t>
            </a:r>
            <a:r>
              <a:rPr kumimoji="1" lang="ja-JP" altLang="en-US"/>
              <a:t> </a:t>
            </a:r>
            <a:r>
              <a:rPr kumimoji="1" lang="en-US" altLang="ja-JP"/>
              <a:t>setup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LED run</a:t>
            </a:r>
          </a:p>
          <a:p>
            <a:pPr lvl="1"/>
            <a:r>
              <a:rPr kumimoji="1" lang="en-US" altLang="ja-JP"/>
              <a:t>DAQ trigger is external trigger syncronized with LED. </a:t>
            </a:r>
          </a:p>
          <a:p>
            <a:pPr marL="0" indent="0">
              <a:buNone/>
            </a:pPr>
            <a:endParaRPr lang="en-US" altLang="ja-JP"/>
          </a:p>
          <a:p>
            <a:pPr marL="342900" lvl="1" indent="-342900">
              <a:buFont typeface="Arial"/>
              <a:buChar char="•"/>
            </a:pPr>
            <a:endParaRPr lang="en-US" altLang="ja-JP"/>
          </a:p>
          <a:p>
            <a:pPr marL="0" lvl="1" indent="0">
              <a:buNone/>
            </a:pPr>
            <a:endParaRPr lang="en-US" altLang="ja-JP"/>
          </a:p>
          <a:p>
            <a:pPr marL="0" indent="-400050"/>
            <a:r>
              <a:rPr lang="en-US" altLang="ja-JP"/>
              <a:t>Alpha run (in micro prototype)</a:t>
            </a:r>
          </a:p>
          <a:p>
            <a:pPr lvl="1"/>
            <a:r>
              <a:rPr lang="en-US" altLang="ja-JP"/>
              <a:t>DAQ trigger is self-trigger.	</a:t>
            </a:r>
            <a:endParaRPr lang="ja-JP" altLang="en-US"/>
          </a:p>
          <a:p>
            <a:endParaRPr lang="en-US" altLang="ja-JP"/>
          </a:p>
          <a:p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r>
              <a:rPr lang="en-US" altLang="ja-JP"/>
              <a:t>Alpha run (in test of CT sup. model)</a:t>
            </a:r>
          </a:p>
          <a:p>
            <a:pPr lvl="1"/>
            <a:r>
              <a:rPr lang="en-US" altLang="ja-JP"/>
              <a:t>DAQ trigger is self-trigger.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21</a:t>
            </a:fld>
            <a:endParaRPr kumimoji="1" lang="ja-JP" altLang="en-US"/>
          </a:p>
        </p:txBody>
      </p:sp>
      <p:cxnSp>
        <p:nvCxnSpPr>
          <p:cNvPr id="5" name="直線コネクタ 4"/>
          <p:cNvCxnSpPr>
            <a:stCxn id="6" idx="1"/>
          </p:cNvCxnSpPr>
          <p:nvPr/>
        </p:nvCxnSpPr>
        <p:spPr>
          <a:xfrm flipH="1">
            <a:off x="1272006" y="2395968"/>
            <a:ext cx="11827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2454738" y="2141968"/>
            <a:ext cx="965200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65666" y="2141968"/>
            <a:ext cx="1326900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4976" y="2198602"/>
            <a:ext cx="62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A</a:t>
            </a:r>
            <a:r>
              <a:rPr kumimoji="1" lang="en-US" altLang="ja-JP"/>
              <a:t>mp</a:t>
            </a:r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3421066" y="2395968"/>
            <a:ext cx="124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3441848" y="2249402"/>
            <a:ext cx="3518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793732" y="2014968"/>
            <a:ext cx="0" cy="2344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614804" y="1677902"/>
            <a:ext cx="4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HV</a:t>
            </a:r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183106" y="2274602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94206" y="182927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signal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2472" y="2198602"/>
            <a:ext cx="55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DRS</a:t>
            </a:r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28007" y="3883809"/>
            <a:ext cx="1172116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6" idx="1"/>
          </p:cNvCxnSpPr>
          <p:nvPr/>
        </p:nvCxnSpPr>
        <p:spPr>
          <a:xfrm flipH="1" flipV="1">
            <a:off x="802507" y="4125109"/>
            <a:ext cx="825500" cy="12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074260" y="3883809"/>
            <a:ext cx="988194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28007" y="392774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HV splitter</a:t>
            </a:r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26660" y="3962073"/>
            <a:ext cx="55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DRS</a:t>
            </a:r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2800123" y="3965843"/>
            <a:ext cx="37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176279" y="3753892"/>
            <a:ext cx="0" cy="2344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952523" y="3384560"/>
            <a:ext cx="4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HV</a:t>
            </a:r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739937" y="4050605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51037" y="3605273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signal</a:t>
            </a:r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780407" y="5788809"/>
            <a:ext cx="1172116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>
            <a:stCxn id="34" idx="1"/>
          </p:cNvCxnSpPr>
          <p:nvPr/>
        </p:nvCxnSpPr>
        <p:spPr>
          <a:xfrm flipH="1" flipV="1">
            <a:off x="954907" y="6030109"/>
            <a:ext cx="825500" cy="12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7241407" y="5776109"/>
            <a:ext cx="988194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80407" y="583274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HV splitter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393807" y="5854373"/>
            <a:ext cx="55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DRS</a:t>
            </a:r>
            <a:endParaRPr kumimoji="1" lang="ja-JP" altLang="en-US"/>
          </a:p>
        </p:txBody>
      </p:sp>
      <p:cxnSp>
        <p:nvCxnSpPr>
          <p:cNvPr id="39" name="直線コネクタ 38"/>
          <p:cNvCxnSpPr>
            <a:endCxn id="34" idx="3"/>
          </p:cNvCxnSpPr>
          <p:nvPr/>
        </p:nvCxnSpPr>
        <p:spPr>
          <a:xfrm flipH="1">
            <a:off x="2952523" y="6042809"/>
            <a:ext cx="7201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2952523" y="5870843"/>
            <a:ext cx="37615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3328679" y="5658892"/>
            <a:ext cx="0" cy="2344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104923" y="5289560"/>
            <a:ext cx="4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HV</a:t>
            </a:r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672707" y="5788809"/>
            <a:ext cx="1172116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603107" y="5776109"/>
            <a:ext cx="1172116" cy="5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72707" y="5706943"/>
            <a:ext cx="121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Attenuator</a:t>
            </a:r>
          </a:p>
          <a:p>
            <a:r>
              <a:rPr lang="en-US" altLang="ja-JP"/>
              <a:t>-20db</a:t>
            </a:r>
            <a:endParaRPr kumimoji="1" lang="ja-JP" altLang="en-US"/>
          </a:p>
        </p:txBody>
      </p:sp>
      <p:cxnSp>
        <p:nvCxnSpPr>
          <p:cNvPr id="46" name="直線コネクタ 45"/>
          <p:cNvCxnSpPr>
            <a:endCxn id="45" idx="3"/>
          </p:cNvCxnSpPr>
          <p:nvPr/>
        </p:nvCxnSpPr>
        <p:spPr>
          <a:xfrm flipH="1">
            <a:off x="4884848" y="6030109"/>
            <a:ext cx="71825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6" idx="1"/>
          </p:cNvCxnSpPr>
          <p:nvPr/>
        </p:nvCxnSpPr>
        <p:spPr>
          <a:xfrm flipH="1">
            <a:off x="6775227" y="6030109"/>
            <a:ext cx="466180" cy="12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733345" y="5845443"/>
            <a:ext cx="62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Amp</a:t>
            </a:r>
            <a:endParaRPr kumimoji="1" lang="ja-JP" altLang="en-US"/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892337" y="5955605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803437" y="5510273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signal</a:t>
            </a:r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 flipH="1">
            <a:off x="2819548" y="4137809"/>
            <a:ext cx="124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9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MPPC</a:t>
            </a:r>
            <a:r>
              <a:rPr kumimoji="1" lang="ja-JP" altLang="en-US"/>
              <a:t>の直列接続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1800"/>
              <a:t>MPPC</a:t>
            </a:r>
            <a:r>
              <a:rPr lang="ja-JP" altLang="en-US" sz="1800"/>
              <a:t>の大型化に伴う長いテールを抑制</a:t>
            </a:r>
            <a:endParaRPr lang="en-US" altLang="ja-JP" sz="1800"/>
          </a:p>
          <a:p>
            <a:pPr lvl="1"/>
            <a:r>
              <a:rPr lang="en-US" altLang="ja-JP" sz="1600"/>
              <a:t>12×12mm</a:t>
            </a:r>
            <a:r>
              <a:rPr lang="en-US" altLang="ja-JP" sz="1600" baseline="30000"/>
              <a:t>2</a:t>
            </a:r>
            <a:r>
              <a:rPr lang="ja-JP" altLang="en-US" sz="1600"/>
              <a:t>を</a:t>
            </a:r>
            <a:r>
              <a:rPr lang="en-US" altLang="ja-JP" sz="1600"/>
              <a:t>1</a:t>
            </a:r>
            <a:r>
              <a:rPr lang="ja-JP" altLang="en-US" sz="1600"/>
              <a:t>つのチャンネルで担当</a:t>
            </a:r>
            <a:endParaRPr lang="en-US" altLang="ja-JP" sz="1600"/>
          </a:p>
          <a:p>
            <a:pPr lvl="1"/>
            <a:r>
              <a:rPr lang="en-US" altLang="ja-JP" sz="1600"/>
              <a:t>6×6mm</a:t>
            </a:r>
            <a:r>
              <a:rPr lang="en-US" altLang="ja-JP" sz="1600" baseline="30000"/>
              <a:t>2</a:t>
            </a:r>
            <a:r>
              <a:rPr lang="ja-JP" altLang="en-US" sz="1600"/>
              <a:t>の独立した</a:t>
            </a:r>
            <a:r>
              <a:rPr lang="en-US" altLang="ja-JP" sz="1600"/>
              <a:t>chip</a:t>
            </a:r>
            <a:r>
              <a:rPr lang="ja-JP" altLang="en-US" sz="1600"/>
              <a:t>を４つ配置</a:t>
            </a:r>
            <a:endParaRPr lang="en-US" altLang="ja-JP" sz="1600"/>
          </a:p>
          <a:p>
            <a:pPr lvl="1"/>
            <a:r>
              <a:rPr lang="ja-JP" altLang="en-US" sz="1600"/>
              <a:t>３通りの接続を比較</a:t>
            </a:r>
            <a:endParaRPr lang="en-US" altLang="ja-JP" sz="1600"/>
          </a:p>
          <a:p>
            <a:pPr lvl="1"/>
            <a:endParaRPr lang="en-US" altLang="ja-JP" sz="2000"/>
          </a:p>
          <a:p>
            <a:endParaRPr kumimoji="1" lang="en-US" altLang="ja-JP" sz="2400"/>
          </a:p>
          <a:p>
            <a:r>
              <a:rPr kumimoji="1" lang="en-US" altLang="ja-JP" sz="1800"/>
              <a:t>Gain</a:t>
            </a:r>
            <a:r>
              <a:rPr kumimoji="1" lang="ja-JP" altLang="en-US" sz="1800"/>
              <a:t>と波形の時定数が変化</a:t>
            </a:r>
            <a:endParaRPr kumimoji="1" lang="en-US" altLang="ja-JP" sz="1800"/>
          </a:p>
          <a:p>
            <a:pPr lvl="1"/>
            <a:r>
              <a:rPr lang="en-US" altLang="ja-JP" sz="1600"/>
              <a:t>1 p.e. </a:t>
            </a:r>
            <a:r>
              <a:rPr lang="ja-JP" altLang="en-US" sz="1600"/>
              <a:t>識別能力</a:t>
            </a:r>
            <a:endParaRPr lang="en-US" altLang="ja-JP" sz="1600"/>
          </a:p>
          <a:p>
            <a:pPr lvl="1"/>
            <a:r>
              <a:rPr lang="ja-JP" altLang="ja-JP" sz="1600"/>
              <a:t>S</a:t>
            </a:r>
            <a:r>
              <a:rPr lang="en-US" altLang="ja-JP" sz="1600"/>
              <a:t>/N</a:t>
            </a:r>
            <a:r>
              <a:rPr lang="ja-JP" altLang="en-US" sz="1600"/>
              <a:t>比</a:t>
            </a:r>
            <a:endParaRPr lang="en-US" altLang="ja-JP" sz="1600"/>
          </a:p>
          <a:p>
            <a:pPr lvl="1"/>
            <a:r>
              <a:rPr kumimoji="1" lang="ja-JP" altLang="en-US" sz="1600"/>
              <a:t>時間分解能</a:t>
            </a:r>
            <a:endParaRPr kumimoji="1" lang="en-US" altLang="ja-JP" sz="1600"/>
          </a:p>
          <a:p>
            <a:pPr lvl="1"/>
            <a:r>
              <a:rPr lang="ja-JP" altLang="en-US" sz="1600"/>
              <a:t>パイルアップ</a:t>
            </a:r>
            <a:endParaRPr kumimoji="1" lang="en-US" altLang="ja-JP" sz="1600"/>
          </a:p>
          <a:p>
            <a:endParaRPr kumimoji="1" lang="ja-JP" altLang="en-US" sz="2400"/>
          </a:p>
        </p:txBody>
      </p:sp>
      <p:pic>
        <p:nvPicPr>
          <p:cNvPr id="67" name="図 66" descr="R001307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7" y="1198715"/>
            <a:ext cx="1505993" cy="1544987"/>
          </a:xfrm>
          <a:prstGeom prst="rect">
            <a:avLst/>
          </a:prstGeom>
        </p:spPr>
      </p:pic>
      <p:cxnSp>
        <p:nvCxnSpPr>
          <p:cNvPr id="68" name="直線矢印コネクタ 67"/>
          <p:cNvCxnSpPr/>
          <p:nvPr/>
        </p:nvCxnSpPr>
        <p:spPr>
          <a:xfrm>
            <a:off x="7327108" y="1395317"/>
            <a:ext cx="0" cy="120824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6599661" y="1839160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12mm</a:t>
            </a:r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722" y="2969289"/>
            <a:ext cx="2133600" cy="46990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297" y="3384052"/>
            <a:ext cx="4526728" cy="262662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9D-F0EC-3841-9AB0-E84BEDB8186F}" type="slidenum">
              <a:rPr lang="en-US" altLang="ja-JP"/>
              <a:t>22</a:t>
            </a:fld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993882" y="5400373"/>
            <a:ext cx="1307308" cy="58771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>
                <a:solidFill>
                  <a:srgbClr val="FF0000"/>
                </a:solidFill>
              </a:rPr>
              <a:t>2</a:t>
            </a:r>
            <a:r>
              <a:rPr lang="ja-JP" altLang="en-US" b="1">
                <a:solidFill>
                  <a:srgbClr val="FF0000"/>
                </a:solidFill>
              </a:rPr>
              <a:t>段直列</a:t>
            </a:r>
            <a:endParaRPr lang="en-US" altLang="ja-JP" b="1">
              <a:solidFill>
                <a:srgbClr val="FF0000"/>
              </a:solidFill>
            </a:endParaRPr>
          </a:p>
          <a:p>
            <a:pPr algn="ctr"/>
            <a:r>
              <a:rPr kumimoji="1" lang="ja-JP" altLang="en-US" b="1">
                <a:solidFill>
                  <a:srgbClr val="FF0000"/>
                </a:solidFill>
              </a:rPr>
              <a:t>接続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406519" y="5400373"/>
            <a:ext cx="1307308" cy="58771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rgbClr val="008000"/>
                </a:solidFill>
              </a:rPr>
              <a:t>並列</a:t>
            </a:r>
            <a:r>
              <a:rPr kumimoji="1" lang="ja-JP" altLang="en-US" b="1">
                <a:solidFill>
                  <a:srgbClr val="008000"/>
                </a:solidFill>
              </a:rPr>
              <a:t>接続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475845" y="5400373"/>
            <a:ext cx="1307308" cy="58771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>
                <a:solidFill>
                  <a:srgbClr val="0000FF"/>
                </a:solidFill>
              </a:rPr>
              <a:t>4</a:t>
            </a:r>
            <a:r>
              <a:rPr lang="ja-JP" altLang="en-US" b="1">
                <a:solidFill>
                  <a:srgbClr val="0000FF"/>
                </a:solidFill>
              </a:rPr>
              <a:t>段直列</a:t>
            </a:r>
            <a:endParaRPr lang="en-US" altLang="ja-JP" b="1">
              <a:solidFill>
                <a:srgbClr val="0000FF"/>
              </a:solidFill>
            </a:endParaRPr>
          </a:p>
          <a:p>
            <a:pPr algn="ctr"/>
            <a:r>
              <a:rPr kumimoji="1" lang="ja-JP" altLang="en-US" b="1">
                <a:solidFill>
                  <a:srgbClr val="0000FF"/>
                </a:solidFill>
              </a:rPr>
              <a:t>接続</a:t>
            </a:r>
          </a:p>
        </p:txBody>
      </p:sp>
    </p:spTree>
    <p:extLst>
      <p:ext uri="{BB962C8B-B14F-4D97-AF65-F5344CB8AC3E}">
        <p14:creationId xmlns:p14="http://schemas.microsoft.com/office/powerpoint/2010/main" val="40301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直列接続による波形の変化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586" y="1209150"/>
            <a:ext cx="8229600" cy="4929588"/>
          </a:xfrm>
        </p:spPr>
        <p:txBody>
          <a:bodyPr>
            <a:normAutofit/>
          </a:bodyPr>
          <a:lstStyle/>
          <a:p>
            <a:r>
              <a:rPr lang="ja-JP" altLang="en-US" sz="1800"/>
              <a:t>直列の段数が増える</a:t>
            </a:r>
            <a:r>
              <a:rPr kumimoji="1" lang="ja-JP" altLang="en-US" sz="1800"/>
              <a:t>と、</a:t>
            </a:r>
            <a:r>
              <a:rPr lang="en-US" altLang="ja-JP" sz="1800"/>
              <a:t/>
            </a:r>
            <a:br>
              <a:rPr lang="en-US" altLang="ja-JP" sz="1800"/>
            </a:br>
            <a:r>
              <a:rPr kumimoji="1" lang="ja-JP" altLang="en-US" sz="1800"/>
              <a:t>時定数は減少</a:t>
            </a:r>
            <a:endParaRPr kumimoji="1" lang="en-US" altLang="ja-JP" sz="1800"/>
          </a:p>
          <a:p>
            <a:r>
              <a:rPr kumimoji="1" lang="en-US" altLang="ja-JP" sz="1800"/>
              <a:t>Fall Time</a:t>
            </a:r>
            <a:r>
              <a:rPr kumimoji="1" lang="ja-JP" altLang="en-US" sz="1800"/>
              <a:t>の目標値は</a:t>
            </a:r>
            <a:r>
              <a:rPr kumimoji="1" lang="en-US" altLang="ja-JP" sz="1800"/>
              <a:t>50ns</a:t>
            </a:r>
            <a:endParaRPr kumimoji="1" lang="ja-JP" altLang="en-US" sz="1800"/>
          </a:p>
        </p:txBody>
      </p:sp>
      <p:pic>
        <p:nvPicPr>
          <p:cNvPr id="8" name="図 7" descr="wave2pe4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2" y="1049627"/>
            <a:ext cx="5414886" cy="1850313"/>
          </a:xfrm>
          <a:prstGeom prst="rect">
            <a:avLst/>
          </a:prstGeom>
        </p:spPr>
      </p:pic>
      <p:pic>
        <p:nvPicPr>
          <p:cNvPr id="9" name="図 8" descr="wave2pe2p2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2" y="2899940"/>
            <a:ext cx="5414886" cy="1850313"/>
          </a:xfrm>
          <a:prstGeom prst="rect">
            <a:avLst/>
          </a:prstGeom>
        </p:spPr>
      </p:pic>
      <p:pic>
        <p:nvPicPr>
          <p:cNvPr id="10" name="図 9" descr="wave2pe4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2" y="4750253"/>
            <a:ext cx="5414886" cy="185031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347972" y="21754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008000"/>
                </a:solidFill>
              </a:rPr>
              <a:t>並列接続</a:t>
            </a:r>
            <a:endParaRPr kumimoji="1" lang="en-US" altLang="ja-JP" b="1">
              <a:solidFill>
                <a:srgbClr val="008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86444" y="4074246"/>
            <a:ext cx="145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2</a:t>
            </a:r>
            <a:r>
              <a:rPr kumimoji="1" lang="ja-JP" altLang="en-US" b="1">
                <a:solidFill>
                  <a:srgbClr val="FF0000"/>
                </a:solidFill>
              </a:rPr>
              <a:t>段直列接続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86444" y="5954072"/>
            <a:ext cx="145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4</a:t>
            </a:r>
            <a:r>
              <a:rPr lang="ja-JP" altLang="en-US" b="1">
                <a:solidFill>
                  <a:srgbClr val="3366FF"/>
                </a:solidFill>
              </a:rPr>
              <a:t>段直列接続</a:t>
            </a:r>
            <a:endParaRPr kumimoji="1" lang="ja-JP" altLang="en-US" b="1">
              <a:solidFill>
                <a:srgbClr val="3366FF"/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86782"/>
              </p:ext>
            </p:extLst>
          </p:nvPr>
        </p:nvGraphicFramePr>
        <p:xfrm>
          <a:off x="180586" y="2335209"/>
          <a:ext cx="3048000" cy="175120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1524000"/>
                <a:gridCol w="1524000"/>
              </a:tblGrid>
              <a:tr h="4378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Fall</a:t>
                      </a:r>
                      <a:r>
                        <a:rPr kumimoji="1" lang="en-US" altLang="ja-JP" baseline="0"/>
                        <a:t> Time</a:t>
                      </a:r>
                      <a:endParaRPr kumimoji="1" lang="ja-JP" altLang="en-US"/>
                    </a:p>
                  </a:txBody>
                  <a:tcPr/>
                </a:tc>
              </a:tr>
              <a:tr h="43780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並列接続</a:t>
                      </a:r>
                      <a:endParaRPr kumimoji="1" lang="ja-JP" altLang="en-US" b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135ns</a:t>
                      </a:r>
                      <a:endParaRPr kumimoji="1" lang="ja-JP" altLang="en-US"/>
                    </a:p>
                  </a:txBody>
                  <a:tcPr/>
                </a:tc>
              </a:tr>
              <a:tr h="437800">
                <a:tc>
                  <a:txBody>
                    <a:bodyPr/>
                    <a:lstStyle/>
                    <a:p>
                      <a:r>
                        <a:rPr kumimoji="1" lang="en-US" altLang="ja-JP"/>
                        <a:t>2</a:t>
                      </a:r>
                      <a:r>
                        <a:rPr kumimoji="1" lang="ja-JP" altLang="en-US"/>
                        <a:t>段直列接続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49ns</a:t>
                      </a:r>
                      <a:endParaRPr kumimoji="1" lang="ja-JP" altLang="en-US"/>
                    </a:p>
                  </a:txBody>
                  <a:tcPr/>
                </a:tc>
              </a:tr>
              <a:tr h="437800">
                <a:tc>
                  <a:txBody>
                    <a:bodyPr/>
                    <a:lstStyle/>
                    <a:p>
                      <a:r>
                        <a:rPr kumimoji="1" lang="en-US" altLang="ja-JP"/>
                        <a:t>4</a:t>
                      </a:r>
                      <a:r>
                        <a:rPr kumimoji="1" lang="ja-JP" altLang="en-US"/>
                        <a:t>段直列接続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25ns</a:t>
                      </a:r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直線矢印コネクタ 13"/>
          <p:cNvCxnSpPr/>
          <p:nvPr/>
        </p:nvCxnSpPr>
        <p:spPr>
          <a:xfrm>
            <a:off x="5715194" y="2639847"/>
            <a:ext cx="7968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763161" y="233520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/>
              <a:t>100ns</a:t>
            </a:r>
            <a:endParaRPr kumimoji="1" lang="ja-JP" altLang="en-US" sz="160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9D-F0EC-3841-9AB0-E84BEDB8186F}" type="slidenum">
              <a:rPr lang="en-US" altLang="ja-JP"/>
              <a:t>23</a:t>
            </a:fld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587500" y="4253078"/>
            <a:ext cx="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80586" y="5040478"/>
            <a:ext cx="32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2</a:t>
            </a:r>
            <a:r>
              <a:rPr kumimoji="1" lang="ja-JP" altLang="en-US"/>
              <a:t>段直列および</a:t>
            </a:r>
            <a:r>
              <a:rPr kumimoji="1" lang="en-US" altLang="ja-JP"/>
              <a:t>4</a:t>
            </a:r>
            <a:r>
              <a:rPr kumimoji="1" lang="ja-JP" altLang="en-US"/>
              <a:t>段直列が候補</a:t>
            </a:r>
          </a:p>
        </p:txBody>
      </p:sp>
    </p:spTree>
    <p:extLst>
      <p:ext uri="{BB962C8B-B14F-4D97-AF65-F5344CB8AC3E}">
        <p14:creationId xmlns:p14="http://schemas.microsoft.com/office/powerpoint/2010/main" val="12891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接続による</a:t>
            </a:r>
            <a:r>
              <a:rPr kumimoji="1" lang="en-US" altLang="ja-JP"/>
              <a:t>Gain</a:t>
            </a:r>
            <a:r>
              <a:rPr kumimoji="1" lang="ja-JP" altLang="en-US"/>
              <a:t>の変化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1800"/>
              <a:t>すべての接続において</a:t>
            </a:r>
            <a:r>
              <a:rPr lang="en-US" altLang="ja-JP" sz="1800"/>
              <a:t>1 p.e.</a:t>
            </a:r>
            <a:r>
              <a:rPr lang="ja-JP" altLang="en-US" sz="1800"/>
              <a:t>は確認可能</a:t>
            </a:r>
            <a:endParaRPr lang="en-US" altLang="ja-JP" sz="1800"/>
          </a:p>
          <a:p>
            <a:r>
              <a:rPr kumimoji="1" lang="ja-JP" altLang="en-US" sz="1800"/>
              <a:t>直列が段数増えると</a:t>
            </a:r>
            <a:r>
              <a:rPr kumimoji="1" lang="en-US" altLang="ja-JP" sz="1800"/>
              <a:t>Gain</a:t>
            </a:r>
            <a:r>
              <a:rPr kumimoji="1" lang="ja-JP" altLang="en-US" sz="1800"/>
              <a:t>は減少する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73" y="2260601"/>
            <a:ext cx="6289927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Waveform</a:t>
            </a:r>
            <a:r>
              <a:rPr lang="ja-JP" altLang="en-US"/>
              <a:t> </a:t>
            </a:r>
            <a:r>
              <a:rPr lang="en-US" altLang="ja-JP"/>
              <a:t>of</a:t>
            </a:r>
            <a:r>
              <a:rPr lang="ja-JP" altLang="en-US"/>
              <a:t> </a:t>
            </a:r>
            <a:r>
              <a:rPr lang="en-US" altLang="ja-JP"/>
              <a:t>1p.e.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193800"/>
            <a:ext cx="8724900" cy="5067300"/>
          </a:xfrm>
        </p:spPr>
        <p:txBody>
          <a:bodyPr>
            <a:normAutofit/>
          </a:bodyPr>
          <a:lstStyle/>
          <a:p>
            <a:r>
              <a:rPr lang="en-US" altLang="ja-JP" sz="1800"/>
              <a:t>averaged waveform of 1p.e.</a:t>
            </a:r>
          </a:p>
          <a:p>
            <a:r>
              <a:rPr lang="en-US" altLang="ja-JP" sz="1800"/>
              <a:t>I fitted tail with exponential</a:t>
            </a:r>
          </a:p>
          <a:p>
            <a:r>
              <a:rPr lang="en-US" altLang="ja-JP" sz="1800"/>
              <a:t>In 4 segmented connection,</a:t>
            </a:r>
            <a:br>
              <a:rPr lang="en-US" altLang="ja-JP" sz="1800"/>
            </a:br>
            <a:r>
              <a:rPr lang="en-US" altLang="ja-JP" sz="1800"/>
              <a:t>tail becomes longer w/ CT sup.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97" y="1193800"/>
            <a:ext cx="5565903" cy="3657418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927099" y="4988560"/>
          <a:ext cx="7150101" cy="94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86401"/>
                <a:gridCol w="1242939"/>
                <a:gridCol w="1334660"/>
                <a:gridCol w="1356238"/>
                <a:gridCol w="172986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/>
                        <a:t>w/ CT sup., 4 seg.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/>
                        <a:t>w/o CT sup.,</a:t>
                      </a:r>
                    </a:p>
                    <a:p>
                      <a:r>
                        <a:rPr lang="en-US" altLang="ja-JP" sz="1600"/>
                        <a:t> 4 seg.</a:t>
                      </a:r>
                      <a:endParaRPr kumimoji="1" lang="ja-JP" alt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/>
                        <a:t>w/o CT sup., </a:t>
                      </a:r>
                    </a:p>
                    <a:p>
                      <a:r>
                        <a:rPr lang="en-US" altLang="ja-JP" sz="1600"/>
                        <a:t>2seg.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/>
                        <a:t>w/ CT sup.,</a:t>
                      </a:r>
                    </a:p>
                    <a:p>
                      <a:r>
                        <a:rPr lang="en-US" altLang="ja-JP" sz="1600"/>
                        <a:t> 2 seg.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time const. (ns)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27.0 ± 0.4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21.5 ± 1.5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47.0 ± 1.4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43.5 ± 0.5</a:t>
                      </a:r>
                      <a:endParaRPr kumimoji="1" lang="ja-JP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660900" y="3644900"/>
            <a:ext cx="168703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en-US" sz="1200" b="1">
                <a:solidFill>
                  <a:srgbClr val="FF0000"/>
                </a:solidFill>
              </a:rPr>
              <a:t>red</a:t>
            </a:r>
            <a:r>
              <a:rPr lang="en-US" altLang="ja-JP" sz="1200"/>
              <a:t>:w/o CT sup., 4 seg.</a:t>
            </a:r>
          </a:p>
          <a:p>
            <a:r>
              <a:rPr lang="en-US" altLang="en-US" sz="1200" b="1">
                <a:solidFill>
                  <a:srgbClr val="000000"/>
                </a:solidFill>
              </a:rPr>
              <a:t>black</a:t>
            </a:r>
            <a:r>
              <a:rPr kumimoji="1" lang="ja-JP" altLang="en-US" sz="1200"/>
              <a:t>：</a:t>
            </a:r>
            <a:r>
              <a:rPr lang="en-US" altLang="ja-JP" sz="1200"/>
              <a:t>w/ CT sup., 4 seg.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88200" y="3644900"/>
            <a:ext cx="168703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en-US" sz="1200" b="1">
                <a:solidFill>
                  <a:srgbClr val="FF0000"/>
                </a:solidFill>
              </a:rPr>
              <a:t>red</a:t>
            </a:r>
            <a:r>
              <a:rPr lang="en-US" altLang="ja-JP" sz="1200"/>
              <a:t>:w/o CT sup., 2seg.</a:t>
            </a:r>
          </a:p>
          <a:p>
            <a:r>
              <a:rPr lang="en-US" altLang="en-US" sz="1200" b="1">
                <a:solidFill>
                  <a:srgbClr val="000000"/>
                </a:solidFill>
              </a:rPr>
              <a:t>black</a:t>
            </a:r>
            <a:r>
              <a:rPr kumimoji="1" lang="ja-JP" altLang="en-US" sz="1200"/>
              <a:t>：</a:t>
            </a:r>
            <a:r>
              <a:rPr lang="en-US" altLang="ja-JP" sz="1200"/>
              <a:t>w/ CT sup., 2 seg.</a:t>
            </a:r>
          </a:p>
        </p:txBody>
      </p:sp>
    </p:spTree>
    <p:extLst>
      <p:ext uri="{BB962C8B-B14F-4D97-AF65-F5344CB8AC3E}">
        <p14:creationId xmlns:p14="http://schemas.microsoft.com/office/powerpoint/2010/main" val="18109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avewf_Alpha_C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5709489" cy="3314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Waveform</a:t>
            </a:r>
            <a:r>
              <a:rPr lang="ja-JP" altLang="en-US"/>
              <a:t> </a:t>
            </a:r>
            <a:r>
              <a:rPr lang="en-US" altLang="ja-JP"/>
              <a:t>of</a:t>
            </a:r>
            <a:r>
              <a:rPr lang="ja-JP" altLang="en-US"/>
              <a:t> </a:t>
            </a:r>
            <a:r>
              <a:rPr lang="ja-JP" altLang="ja-JP"/>
              <a:t>a</a:t>
            </a:r>
            <a:r>
              <a:rPr lang="en-US" altLang="ja-JP"/>
              <a:t>lpha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9490" y="1181100"/>
            <a:ext cx="3396410" cy="5041900"/>
          </a:xfrm>
        </p:spPr>
        <p:txBody>
          <a:bodyPr>
            <a:normAutofit/>
          </a:bodyPr>
          <a:lstStyle/>
          <a:p>
            <a:r>
              <a:rPr kumimoji="1" lang="en-US" altLang="ja-JP" sz="1800"/>
              <a:t>Signal from scintilation light of alpha was also taken.</a:t>
            </a:r>
          </a:p>
          <a:p>
            <a:endParaRPr kumimoji="1" lang="en-US" altLang="ja-JP" sz="1800"/>
          </a:p>
          <a:p>
            <a:r>
              <a:rPr lang="ja-JP" altLang="ja-JP" sz="1800"/>
              <a:t>T</a:t>
            </a:r>
            <a:r>
              <a:rPr lang="en-US" altLang="ja-JP" sz="1800"/>
              <a:t>ail</a:t>
            </a:r>
            <a:r>
              <a:rPr lang="ja-JP" altLang="en-US" sz="1800"/>
              <a:t> </a:t>
            </a:r>
            <a:r>
              <a:rPr lang="en-US" altLang="ja-JP" sz="1800"/>
              <a:t>of</a:t>
            </a:r>
            <a:r>
              <a:rPr lang="ja-JP" altLang="en-US" sz="1800"/>
              <a:t> </a:t>
            </a:r>
            <a:r>
              <a:rPr lang="en-US" altLang="ja-JP" sz="1800"/>
              <a:t>4s</a:t>
            </a:r>
            <a:r>
              <a:rPr lang="ja-JP" altLang="en-US" sz="1800"/>
              <a:t> </a:t>
            </a:r>
            <a:r>
              <a:rPr lang="en-US" altLang="ja-JP" sz="1800"/>
              <a:t>connection</a:t>
            </a:r>
            <a:r>
              <a:rPr lang="ja-JP" altLang="en-US" sz="1800"/>
              <a:t> </a:t>
            </a:r>
            <a:r>
              <a:rPr lang="en-US" altLang="ja-JP" sz="1800"/>
              <a:t>becomes longer from 80ns to 104ns.</a:t>
            </a:r>
            <a:endParaRPr kumimoji="1" lang="en-US" altLang="ja-JP" sz="1800"/>
          </a:p>
          <a:p>
            <a:r>
              <a:rPr lang="en-US" altLang="ja-JP" sz="1800"/>
              <a:t>Rise time of both connection also become longer.</a:t>
            </a:r>
          </a:p>
          <a:p>
            <a:pPr marL="0" indent="0">
              <a:buNone/>
            </a:pPr>
            <a:endParaRPr kumimoji="1" lang="en-US" altLang="ja-JP" sz="1800"/>
          </a:p>
          <a:p>
            <a:r>
              <a:rPr kumimoji="1" lang="en-US" altLang="ja-JP" sz="1800"/>
              <a:t>HPK commented that longer time constant can be  explained from higher quench resistance.</a:t>
            </a:r>
            <a:endParaRPr lang="en-US" altLang="ja-JP" sz="1800"/>
          </a:p>
          <a:p>
            <a:r>
              <a:rPr kumimoji="1" lang="en-US" altLang="ja-JP" sz="1800"/>
              <a:t>In fact, quench resistance</a:t>
            </a:r>
            <a:br>
              <a:rPr kumimoji="1" lang="en-US" altLang="ja-JP" sz="1800"/>
            </a:br>
            <a:r>
              <a:rPr kumimoji="1" lang="en-US" altLang="ja-JP" sz="1800"/>
              <a:t>w/ CT sup. is higher than that w/o CT sup.</a:t>
            </a:r>
          </a:p>
          <a:p>
            <a:endParaRPr kumimoji="1" lang="en-US" altLang="ja-JP" sz="1800"/>
          </a:p>
          <a:p>
            <a:endParaRPr kumimoji="1" lang="en-US" altLang="ja-JP" sz="1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26</a:t>
            </a:fld>
            <a:endParaRPr kumimoji="1" lang="ja-JP" altLang="en-US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95142"/>
              </p:ext>
            </p:extLst>
          </p:nvPr>
        </p:nvGraphicFramePr>
        <p:xfrm>
          <a:off x="105496" y="4413450"/>
          <a:ext cx="2891704" cy="200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7404"/>
                <a:gridCol w="685800"/>
                <a:gridCol w="6985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en-US" sz="1400"/>
                        <a:t>sensor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rise</a:t>
                      </a:r>
                    </a:p>
                    <a:p>
                      <a:r>
                        <a:rPr kumimoji="1" lang="en-US" altLang="ja-JP" sz="1400"/>
                        <a:t>time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fall</a:t>
                      </a:r>
                    </a:p>
                    <a:p>
                      <a:r>
                        <a:rPr kumimoji="1" lang="en-US" altLang="ja-JP" sz="1400"/>
                        <a:t>time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 CT sup., 4seg.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9 ns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104 ns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w/o CT sup., 4seg.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8 ns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80 ns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/>
                        <a:t>w/ CT sup., 2seg.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19 ns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130 ns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w/o CT sup., 2seg.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13 ns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138 ns</a:t>
                      </a:r>
                      <a:endParaRPr kumimoji="1" lang="ja-JP" altLang="en-US" sz="1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23423"/>
              </p:ext>
            </p:extLst>
          </p:nvPr>
        </p:nvGraphicFramePr>
        <p:xfrm>
          <a:off x="3213100" y="4413450"/>
          <a:ext cx="2451100" cy="1950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78262"/>
                <a:gridCol w="1172838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sensor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Quench resistance</a:t>
                      </a:r>
                    </a:p>
                    <a:p>
                      <a:r>
                        <a:rPr kumimoji="1" lang="en-US" altLang="ja-JP" sz="1400"/>
                        <a:t>at LXe temp.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 CT sup. #1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676k Ohm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 CT sup. #2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638k Ohm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w/o CT sup. #1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518 kOhm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w/o CT sup. #2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/>
                        <a:t>575 kOhm</a:t>
                      </a:r>
                      <a:endParaRPr kumimoji="1" lang="ja-JP" alt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50095" y="3135204"/>
            <a:ext cx="197231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en-US" sz="1400" b="1"/>
              <a:t>black</a:t>
            </a:r>
            <a:r>
              <a:rPr lang="ja-JP" altLang="en-US" sz="1400"/>
              <a:t>：</a:t>
            </a:r>
            <a:r>
              <a:rPr lang="en-US" altLang="ja-JP" sz="1400"/>
              <a:t>w/ CT sup., 4seg.</a:t>
            </a:r>
          </a:p>
          <a:p>
            <a:r>
              <a:rPr lang="en-US" altLang="en-US" sz="1400" b="1">
                <a:solidFill>
                  <a:srgbClr val="FF0000"/>
                </a:solidFill>
              </a:rPr>
              <a:t>red</a:t>
            </a:r>
            <a:r>
              <a:rPr lang="en-US" altLang="ja-JP" sz="1400"/>
              <a:t>:</a:t>
            </a:r>
            <a:r>
              <a:rPr lang="en-US" altLang="en-US" sz="1400"/>
              <a:t>    </a:t>
            </a:r>
            <a:r>
              <a:rPr lang="en-US" altLang="ja-JP" sz="1400"/>
              <a:t>w/o CT sup.</a:t>
            </a:r>
            <a:r>
              <a:rPr lang="en-US" altLang="en-US" sz="1400"/>
              <a:t>, </a:t>
            </a:r>
            <a:r>
              <a:rPr lang="en-US" altLang="ja-JP" sz="1400"/>
              <a:t>4seg.</a:t>
            </a:r>
            <a:endParaRPr lang="en-US" altLang="en-US" sz="1400" b="1">
              <a:solidFill>
                <a:srgbClr val="008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47021" y="3135204"/>
            <a:ext cx="197231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en-US" sz="1400" b="1"/>
              <a:t>black</a:t>
            </a:r>
            <a:r>
              <a:rPr lang="ja-JP" altLang="en-US" sz="1400"/>
              <a:t>：</a:t>
            </a:r>
            <a:r>
              <a:rPr lang="en-US" altLang="ja-JP" sz="1400"/>
              <a:t>w/ CT sup.</a:t>
            </a:r>
            <a:r>
              <a:rPr lang="en-US" altLang="en-US" sz="1400"/>
              <a:t>, </a:t>
            </a:r>
            <a:r>
              <a:rPr lang="en-US" altLang="ja-JP" sz="1400"/>
              <a:t>2</a:t>
            </a:r>
            <a:r>
              <a:rPr lang="en-US" altLang="en-US" sz="1400"/>
              <a:t>seg.</a:t>
            </a:r>
            <a:endParaRPr lang="en-US" altLang="en-US" sz="1400" b="1">
              <a:solidFill>
                <a:srgbClr val="FF0000"/>
              </a:solidFill>
            </a:endParaRPr>
          </a:p>
          <a:p>
            <a:r>
              <a:rPr lang="en-US" altLang="en-US" sz="1400" b="1">
                <a:solidFill>
                  <a:srgbClr val="FF0000"/>
                </a:solidFill>
              </a:rPr>
              <a:t>red</a:t>
            </a:r>
            <a:r>
              <a:rPr lang="en-US" altLang="ja-JP" sz="1400"/>
              <a:t>:    w/o CT sup.</a:t>
            </a:r>
            <a:r>
              <a:rPr lang="en-US" altLang="en-US" sz="1400"/>
              <a:t>, </a:t>
            </a:r>
            <a:r>
              <a:rPr lang="en-US" altLang="ja-JP" sz="1400"/>
              <a:t>2</a:t>
            </a:r>
            <a:r>
              <a:rPr lang="en-US" altLang="en-US" sz="1400"/>
              <a:t>seg.</a:t>
            </a:r>
            <a:endParaRPr lang="en-US" altLang="ja-JP" sz="14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495" y="914084"/>
            <a:ext cx="166119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400"/>
              <a:t>W</a:t>
            </a:r>
            <a:r>
              <a:rPr kumimoji="1" lang="en-US" altLang="ja-JP" sz="1400"/>
              <a:t>aveform of</a:t>
            </a:r>
          </a:p>
          <a:p>
            <a:r>
              <a:rPr kumimoji="1" lang="en-US" altLang="ja-JP" sz="1400"/>
              <a:t>Alpha (</a:t>
            </a:r>
            <a:r>
              <a:rPr kumimoji="1" lang="en-US" altLang="ja-JP" sz="1400" b="1"/>
              <a:t>4</a:t>
            </a:r>
            <a:r>
              <a:rPr kumimoji="1" lang="en-US" altLang="ja-JP" sz="1400"/>
              <a:t> semented.)</a:t>
            </a:r>
            <a:endParaRPr kumimoji="1" lang="ja-JP" altLang="en-US" sz="14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21228" y="4049811"/>
            <a:ext cx="3552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normalization factor is applied for comparison</a:t>
            </a:r>
            <a:endParaRPr kumimoji="1" lang="ja-JP" altLang="en-US" sz="1400"/>
          </a:p>
        </p:txBody>
      </p:sp>
      <p:sp>
        <p:nvSpPr>
          <p:cNvPr id="6" name="正方形/長方形 5"/>
          <p:cNvSpPr/>
          <p:nvPr/>
        </p:nvSpPr>
        <p:spPr>
          <a:xfrm>
            <a:off x="3556179" y="914084"/>
            <a:ext cx="16637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altLang="ja-JP" sz="1400"/>
              <a:t>Waveform of</a:t>
            </a:r>
          </a:p>
          <a:p>
            <a:r>
              <a:rPr lang="en-US" altLang="ja-JP" sz="1400"/>
              <a:t>Alpha (</a:t>
            </a:r>
            <a:r>
              <a:rPr lang="en-US" altLang="ja-JP" sz="1400" b="1"/>
              <a:t>2</a:t>
            </a:r>
            <a:r>
              <a:rPr lang="en-US" altLang="ja-JP" sz="1400">
                <a:solidFill>
                  <a:srgbClr val="FF0000"/>
                </a:solidFill>
              </a:rPr>
              <a:t> </a:t>
            </a:r>
            <a:r>
              <a:rPr lang="en-US" altLang="ja-JP" sz="1400"/>
              <a:t>semented.)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019525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XEC_nph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0600"/>
            <a:ext cx="5260345" cy="4165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MEGII </a:t>
            </a:r>
            <a:r>
              <a:rPr kumimoji="1" lang="ja-JP" altLang="en-US"/>
              <a:t>実機における光電子数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0200" y="990600"/>
            <a:ext cx="3594100" cy="5270500"/>
          </a:xfrm>
        </p:spPr>
        <p:txBody>
          <a:bodyPr>
            <a:normAutofit/>
          </a:bodyPr>
          <a:lstStyle/>
          <a:p>
            <a:r>
              <a:rPr kumimoji="1" lang="ja-JP" altLang="en-US" sz="1800"/>
              <a:t>合計で</a:t>
            </a:r>
            <a:r>
              <a:rPr lang="en-US" altLang="ja-JP" sz="1800"/>
              <a:t>1.25×10</a:t>
            </a:r>
            <a:r>
              <a:rPr lang="en-US" altLang="ja-JP" sz="1800" baseline="30000"/>
              <a:t>5</a:t>
            </a:r>
            <a:r>
              <a:rPr kumimoji="1" lang="en-US" altLang="ja-JP" sz="1800"/>
              <a:t> p.e.</a:t>
            </a:r>
          </a:p>
          <a:p>
            <a:r>
              <a:rPr lang="en-US" altLang="ja-JP" sz="1800"/>
              <a:t>PMT:4.5×10</a:t>
            </a:r>
            <a:r>
              <a:rPr lang="ja-JP" altLang="en-US" sz="1800" baseline="30000"/>
              <a:t>４</a:t>
            </a:r>
            <a:r>
              <a:rPr lang="en-US" altLang="ja-JP" sz="1800"/>
              <a:t> p.e.</a:t>
            </a:r>
          </a:p>
          <a:p>
            <a:r>
              <a:rPr kumimoji="1" lang="en-US" altLang="ja-JP" sz="1800"/>
              <a:t>MPPC</a:t>
            </a:r>
            <a:r>
              <a:rPr lang="en-US" altLang="ja-JP" sz="1800"/>
              <a:t>(17%PDE)</a:t>
            </a:r>
            <a:r>
              <a:rPr kumimoji="1" lang="en-US" altLang="ja-JP" sz="1800"/>
              <a:t>:</a:t>
            </a:r>
            <a:r>
              <a:rPr lang="en-US" altLang="ja-JP" sz="1800"/>
              <a:t>8.0×10</a:t>
            </a:r>
            <a:r>
              <a:rPr lang="en-US" altLang="ja-JP" sz="1800" baseline="30000"/>
              <a:t>4</a:t>
            </a:r>
            <a:r>
              <a:rPr kumimoji="1" lang="en-US" altLang="ja-JP" sz="1800"/>
              <a:t> p.e.</a:t>
            </a:r>
          </a:p>
          <a:p>
            <a:endParaRPr lang="en-US" altLang="ja-JP" sz="1800"/>
          </a:p>
          <a:p>
            <a:r>
              <a:rPr kumimoji="1" lang="en-US" altLang="ja-JP" sz="1800"/>
              <a:t> </a:t>
            </a:r>
            <a:r>
              <a:rPr lang="en-US" altLang="ja-JP" sz="1800"/>
              <a:t>1.25×10</a:t>
            </a:r>
            <a:r>
              <a:rPr lang="en-US" altLang="ja-JP" sz="1800" baseline="30000"/>
              <a:t>5</a:t>
            </a:r>
            <a:r>
              <a:rPr lang="en-US" altLang="ja-JP" sz="1800"/>
              <a:t> </a:t>
            </a:r>
            <a:r>
              <a:rPr lang="en-US" altLang="en-US" sz="1800"/>
              <a:t>の統計</a:t>
            </a:r>
            <a:r>
              <a:rPr lang="ja-JP" altLang="en-US" sz="1800"/>
              <a:t>項</a:t>
            </a:r>
            <a:r>
              <a:rPr lang="en-US" altLang="ja-JP" sz="1800"/>
              <a:t>(0.28%)</a:t>
            </a:r>
            <a:r>
              <a:rPr lang="ja-JP" altLang="en-US" sz="1800"/>
              <a:t>が</a:t>
            </a:r>
            <a:r>
              <a:rPr lang="en-US" altLang="ja-JP" sz="1800"/>
              <a:t>1.4</a:t>
            </a:r>
            <a:r>
              <a:rPr lang="ja-JP" altLang="en-US" sz="1800"/>
              <a:t>倍悪くなるとすると</a:t>
            </a:r>
            <a:r>
              <a:rPr lang="en-US" altLang="ja-JP" sz="1800"/>
              <a:t>0.40%</a:t>
            </a:r>
          </a:p>
          <a:p>
            <a:endParaRPr kumimoji="1" lang="en-US" altLang="ja-JP" sz="1800"/>
          </a:p>
          <a:p>
            <a:r>
              <a:rPr lang="en-US" altLang="ja-JP" sz="1800"/>
              <a:t>PDE</a:t>
            </a:r>
            <a:r>
              <a:rPr lang="ja-JP" altLang="en-US" sz="1800"/>
              <a:t>を</a:t>
            </a:r>
            <a:r>
              <a:rPr lang="en-US" altLang="ja-JP" sz="1800"/>
              <a:t>25%</a:t>
            </a:r>
            <a:r>
              <a:rPr lang="ja-JP" altLang="en-US" sz="1800"/>
              <a:t>にあげ、なおかつ</a:t>
            </a:r>
            <a:r>
              <a:rPr lang="en-US" altLang="ja-JP" sz="1800"/>
              <a:t>MPPC</a:t>
            </a:r>
            <a:r>
              <a:rPr lang="ja-JP" altLang="en-US" sz="1800"/>
              <a:t>のみが</a:t>
            </a:r>
            <a:r>
              <a:rPr lang="en-US" altLang="ja-JP" sz="1800"/>
              <a:t>1.4</a:t>
            </a:r>
            <a:r>
              <a:rPr lang="ja-JP" altLang="en-US" sz="1800"/>
              <a:t>倍悪化すると仮定すると、悪化後統計項は</a:t>
            </a:r>
            <a:r>
              <a:rPr lang="en-US" altLang="ja-JP" sz="1800"/>
              <a:t>0.25%</a:t>
            </a:r>
            <a:r>
              <a:rPr lang="ja-JP" altLang="en-US" sz="1800"/>
              <a:t>。</a:t>
            </a:r>
            <a:endParaRPr kumimoji="1" lang="ja-JP" altLang="en-US" sz="1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27</a:t>
            </a:fld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632200" y="3175000"/>
            <a:ext cx="330200" cy="46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298700" y="2823746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光電子数の合計は</a:t>
            </a:r>
            <a:endParaRPr kumimoji="1" lang="en-US" altLang="ja-JP" sz="1600"/>
          </a:p>
          <a:p>
            <a:r>
              <a:rPr kumimoji="1" lang="en-US" altLang="ja-JP" sz="1600"/>
              <a:t>1.25×10</a:t>
            </a:r>
            <a:r>
              <a:rPr kumimoji="1" lang="en-US" altLang="ja-JP" sz="1600" baseline="30000"/>
              <a:t>5</a:t>
            </a:r>
            <a:endParaRPr kumimoji="1" lang="ja-JP" altLang="en-US" sz="1600" baseline="300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0942" y="990600"/>
            <a:ext cx="33174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/>
              <a:t>Signal Gamma</a:t>
            </a:r>
            <a:r>
              <a:rPr lang="ja-JP" altLang="en-US"/>
              <a:t>に対する光電子数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722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Ho</a:t>
            </a:r>
            <a:r>
              <a:rPr lang="ja-JP" altLang="en-US"/>
              <a:t>w </a:t>
            </a:r>
            <a:r>
              <a:rPr lang="en-US" altLang="ja-JP"/>
              <a:t>to</a:t>
            </a:r>
            <a:r>
              <a:rPr lang="ja-JP" altLang="en-US"/>
              <a:t> </a:t>
            </a:r>
            <a:r>
              <a:rPr lang="en-US" altLang="ja-JP"/>
              <a:t>calculate</a:t>
            </a:r>
            <a:r>
              <a:rPr lang="ja-JP" altLang="en-US"/>
              <a:t> </a:t>
            </a:r>
            <a:r>
              <a:rPr lang="en-US" altLang="ja-JP"/>
              <a:t>e</a:t>
            </a:r>
            <a:r>
              <a:rPr kumimoji="1" lang="en-US" altLang="ja-JP"/>
              <a:t>nergy resolution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1400" y="990600"/>
            <a:ext cx="4152900" cy="5270500"/>
          </a:xfrm>
        </p:spPr>
        <p:txBody>
          <a:bodyPr>
            <a:normAutofit/>
          </a:bodyPr>
          <a:lstStyle/>
          <a:p>
            <a:r>
              <a:rPr lang="en-US" altLang="ja-JP" sz="1800"/>
              <a:t>For the calculation of resolution using multi MPPCs, we have to know true # of p.e. for each channel.</a:t>
            </a:r>
          </a:p>
          <a:p>
            <a:endParaRPr lang="en-US" altLang="ja-JP" sz="1800"/>
          </a:p>
          <a:p>
            <a:r>
              <a:rPr lang="en-US" altLang="ja-JP" sz="1800"/>
              <a:t>Gain was measured from 1 p.e. charge distribution.</a:t>
            </a:r>
          </a:p>
          <a:p>
            <a:r>
              <a:rPr lang="en-US" altLang="ja-JP" sz="1800"/>
              <a:t>Effect of crosstalk and afterpulse was also estimated from 1 p.e. charge distribution.</a:t>
            </a:r>
          </a:p>
          <a:p>
            <a:endParaRPr lang="en-US" altLang="ja-JP" sz="1800"/>
          </a:p>
          <a:p>
            <a:r>
              <a:rPr lang="en-US" altLang="ja-JP" sz="1800"/>
              <a:t>Resolution of the subtraction of 2</a:t>
            </a:r>
            <a:r>
              <a:rPr lang="ja-JP" altLang="en-US" sz="1800"/>
              <a:t> </a:t>
            </a:r>
            <a:r>
              <a:rPr lang="en-US" altLang="ja-JP" sz="1800"/>
              <a:t>or</a:t>
            </a:r>
            <a:r>
              <a:rPr lang="ja-JP" altLang="en-US" sz="1800"/>
              <a:t> </a:t>
            </a:r>
            <a:r>
              <a:rPr lang="en-US" altLang="ja-JP" sz="1800"/>
              <a:t>4</a:t>
            </a:r>
            <a:r>
              <a:rPr lang="ja-JP" altLang="en-US" sz="1800"/>
              <a:t> </a:t>
            </a:r>
            <a:r>
              <a:rPr lang="en-US" altLang="ja-JP" sz="1800"/>
              <a:t>MPPCs</a:t>
            </a:r>
            <a:r>
              <a:rPr lang="ja-JP" altLang="en-US" sz="1800"/>
              <a:t> </a:t>
            </a:r>
            <a:r>
              <a:rPr lang="en-US" altLang="ja-JP" sz="1800"/>
              <a:t>were</a:t>
            </a:r>
            <a:r>
              <a:rPr lang="ja-JP" altLang="en-US" sz="1800"/>
              <a:t> </a:t>
            </a:r>
            <a:r>
              <a:rPr lang="en-US" altLang="ja-JP" sz="1800"/>
              <a:t>used</a:t>
            </a:r>
            <a:r>
              <a:rPr lang="ja-JP" altLang="en-US" sz="1800"/>
              <a:t> </a:t>
            </a:r>
            <a:r>
              <a:rPr lang="en-US" altLang="ja-JP" sz="1800"/>
              <a:t>to</a:t>
            </a:r>
            <a:r>
              <a:rPr lang="ja-JP" altLang="en-US" sz="1800"/>
              <a:t> </a:t>
            </a:r>
            <a:r>
              <a:rPr lang="en-US" altLang="ja-JP" sz="1800"/>
              <a:t>eliminate the energy spread of alpha source.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28</a:t>
            </a:fld>
            <a:endParaRPr kumimoji="1" lang="ja-JP" altLang="en-US"/>
          </a:p>
        </p:txBody>
      </p:sp>
      <p:pic>
        <p:nvPicPr>
          <p:cNvPr id="11" name="図 10" descr="EvOd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56755"/>
            <a:ext cx="3328962" cy="6122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図 6" descr="GainvsHV_M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889000"/>
            <a:ext cx="4254500" cy="2986919"/>
          </a:xfrm>
          <a:prstGeom prst="rect">
            <a:avLst/>
          </a:prstGeom>
        </p:spPr>
      </p:pic>
      <p:pic>
        <p:nvPicPr>
          <p:cNvPr id="8" name="図 7" descr="CTAPsvOV_M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75919"/>
            <a:ext cx="4127500" cy="28863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77900" y="1257300"/>
            <a:ext cx="57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rgbClr val="FF0000"/>
                </a:solidFill>
              </a:rPr>
              <a:t>Gain</a:t>
            </a:r>
            <a:endParaRPr kumimoji="1" lang="ja-JP" altLang="en-US" sz="1600" b="1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7900" y="4229100"/>
            <a:ext cx="1380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rgbClr val="FF0000"/>
                </a:solidFill>
              </a:rPr>
              <a:t>Effect of CTAP</a:t>
            </a:r>
            <a:endParaRPr kumimoji="1" lang="ja-JP" alt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7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How to calculate CTAP factor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1800"/>
              <a:t>CTAP</a:t>
            </a:r>
            <a:r>
              <a:rPr lang="ja-JP" altLang="en-US" sz="1800"/>
              <a:t> </a:t>
            </a:r>
            <a:r>
              <a:rPr lang="en-US" altLang="ja-JP" sz="1800"/>
              <a:t>factor</a:t>
            </a:r>
            <a:r>
              <a:rPr lang="ja-JP" altLang="en-US" sz="1800"/>
              <a:t> </a:t>
            </a:r>
            <a:r>
              <a:rPr lang="en-US" altLang="ja-JP" sz="1800"/>
              <a:t>is</a:t>
            </a:r>
            <a:r>
              <a:rPr lang="ja-JP" altLang="en-US" sz="1800"/>
              <a:t> </a:t>
            </a:r>
            <a:r>
              <a:rPr lang="en-US" altLang="ja-JP" sz="1800"/>
              <a:t>“Expected</a:t>
            </a:r>
            <a:r>
              <a:rPr lang="ja-JP" altLang="en-US" sz="1800"/>
              <a:t> </a:t>
            </a:r>
            <a:r>
              <a:rPr lang="en-US" altLang="ja-JP" sz="1800"/>
              <a:t>value</a:t>
            </a:r>
            <a:r>
              <a:rPr lang="ja-JP" altLang="en-US" sz="1800"/>
              <a:t> </a:t>
            </a:r>
            <a:r>
              <a:rPr lang="en-US" altLang="ja-JP" sz="1800"/>
              <a:t>of num of p.e. when one pixel is fired.“</a:t>
            </a:r>
          </a:p>
          <a:p>
            <a:endParaRPr lang="en-US" altLang="ja-JP" sz="1800"/>
          </a:p>
          <a:p>
            <a:r>
              <a:rPr lang="en-US" altLang="ja-JP" sz="1800"/>
              <a:t>If there is no cross-talk(CT) and after-pulse(AP), charge distribution from LED light become Poisson distribution (mean:λ).</a:t>
            </a:r>
          </a:p>
          <a:p>
            <a:r>
              <a:rPr lang="en-US" altLang="ja-JP" sz="1800"/>
              <a:t>There is no CTAP effect for 0 p.e. event.</a:t>
            </a:r>
            <a:endParaRPr lang="ja-JP" altLang="en-US" sz="1800"/>
          </a:p>
          <a:p>
            <a:r>
              <a:rPr lang="en-US" altLang="ja-JP" sz="1800"/>
              <a:t>(num of events of 0 p.e.)/(total num of events)=e^(-λ)</a:t>
            </a:r>
          </a:p>
          <a:p>
            <a:r>
              <a:rPr lang="en-US" altLang="ja-JP" sz="1800"/>
              <a:t>CTAP factor is definded as </a:t>
            </a:r>
          </a:p>
          <a:p>
            <a:pPr marL="0" indent="0">
              <a:buNone/>
            </a:pPr>
            <a:r>
              <a:rPr lang="en-US" altLang="ja-JP" sz="1800"/>
              <a:t>(CTAP factor)=(mean of p.e. with CTAP) / (mean of p.e. without CTAP)</a:t>
            </a:r>
          </a:p>
          <a:p>
            <a:pPr marL="0" indent="0">
              <a:buNone/>
            </a:pPr>
            <a:r>
              <a:rPr lang="en-US" altLang="ja-JP" sz="1800"/>
              <a:t>=(mean of measured p.e.)/λ</a:t>
            </a:r>
          </a:p>
          <a:p>
            <a:endParaRPr kumimoji="1" lang="ja-JP" altLang="en-US" sz="1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29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3513112"/>
            <a:ext cx="4419600" cy="33448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52718" y="4134822"/>
            <a:ext cx="54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0p.e.</a:t>
            </a:r>
            <a:endParaRPr kumimoji="1" lang="ja-JP" altLang="en-US" sz="1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93133" y="4826000"/>
            <a:ext cx="54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1p.e.</a:t>
            </a:r>
            <a:endParaRPr kumimoji="1" lang="ja-JP" altLang="en-US" sz="14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9600" y="5462032"/>
            <a:ext cx="54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2p.e.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70042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MEG</a:t>
            </a:r>
            <a:r>
              <a:rPr kumimoji="1" lang="ja-JP" altLang="en-US"/>
              <a:t>実験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4572000"/>
            <a:ext cx="8724900" cy="204470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  μ-&gt;</a:t>
            </a:r>
            <a:r>
              <a:rPr lang="en-US" altLang="ja-JP" sz="1800" dirty="0" err="1"/>
              <a:t>e+γ</a:t>
            </a:r>
            <a:r>
              <a:rPr lang="ja-JP" altLang="en-US" sz="1800" dirty="0"/>
              <a:t>探索を目的とし、</a:t>
            </a:r>
            <a:r>
              <a:rPr lang="en-US" altLang="ja-JP" sz="1800" dirty="0"/>
              <a:t>MEG</a:t>
            </a:r>
            <a:r>
              <a:rPr lang="ja-JP" altLang="en-US" sz="1800" dirty="0"/>
              <a:t>実験が</a:t>
            </a:r>
            <a:r>
              <a:rPr kumimoji="1" lang="en-US" altLang="ja-JP" sz="1800" dirty="0"/>
              <a:t>2013</a:t>
            </a:r>
            <a:r>
              <a:rPr kumimoji="1" lang="ja-JP" altLang="en-US" sz="1800" dirty="0"/>
              <a:t>年まで行われてきた</a:t>
            </a:r>
            <a:endParaRPr kumimoji="1" lang="en-US" altLang="ja-JP" sz="1800" dirty="0"/>
          </a:p>
          <a:p>
            <a:r>
              <a:rPr lang="ja-JP" altLang="en-US" sz="1800" dirty="0"/>
              <a:t>ガンマ線：液体キセノン検出器</a:t>
            </a:r>
            <a:endParaRPr lang="en-US" altLang="ja-JP" sz="1800" dirty="0"/>
          </a:p>
          <a:p>
            <a:r>
              <a:rPr kumimoji="1" lang="ja-JP" altLang="en-US" sz="1800" dirty="0"/>
              <a:t>陽電子：ドリフトチャンバー</a:t>
            </a:r>
            <a:r>
              <a:rPr kumimoji="1" lang="en-US" altLang="ja-JP" sz="1800" dirty="0"/>
              <a:t>&amp;</a:t>
            </a:r>
            <a:r>
              <a:rPr kumimoji="1" lang="ja-JP" altLang="en-US" sz="1800" dirty="0"/>
              <a:t>タイミングカウンター</a:t>
            </a:r>
            <a:endParaRPr kumimoji="1" lang="en-US" altLang="ja-JP" sz="1800" dirty="0"/>
          </a:p>
          <a:p>
            <a:r>
              <a:rPr kumimoji="1" lang="ja-JP" altLang="en-US" sz="1800" dirty="0" smtClean="0"/>
              <a:t>現在</a:t>
            </a:r>
            <a:r>
              <a:rPr lang="ja-JP" altLang="en-US" sz="1800" dirty="0"/>
              <a:t>、</a:t>
            </a:r>
            <a:r>
              <a:rPr kumimoji="1" lang="ja-JP" altLang="en-US" sz="1800" dirty="0" smtClean="0"/>
              <a:t>崩壊分岐比の上限値は</a:t>
            </a:r>
            <a:r>
              <a:rPr kumimoji="1" lang="en-US" altLang="ja-JP" sz="1800" dirty="0" smtClean="0"/>
              <a:t>5.7</a:t>
            </a:r>
            <a:r>
              <a:rPr lang="en-US" altLang="ja-JP" sz="1800" dirty="0"/>
              <a:t>×</a:t>
            </a:r>
            <a:r>
              <a:rPr lang="en-US" altLang="en-US" sz="1800" dirty="0" smtClean="0"/>
              <a:t>10</a:t>
            </a:r>
            <a:r>
              <a:rPr lang="en-US" altLang="en-US" sz="1800" baseline="30000" dirty="0" smtClean="0"/>
              <a:t>-13</a:t>
            </a:r>
            <a:endParaRPr lang="en-US" altLang="ja-JP" sz="1800" dirty="0"/>
          </a:p>
          <a:p>
            <a:r>
              <a:rPr kumimoji="1" lang="ja-JP" altLang="en-US" sz="1800" dirty="0"/>
              <a:t>残り半分の統計を用いた解析</a:t>
            </a:r>
            <a:r>
              <a:rPr lang="ja-JP" altLang="en-US" sz="1800" dirty="0"/>
              <a:t>が</a:t>
            </a:r>
            <a:r>
              <a:rPr kumimoji="1" lang="ja-JP" altLang="en-US" sz="1800" dirty="0"/>
              <a:t>現在進行中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159"/>
            <a:ext cx="6121400" cy="29704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844" y="1186159"/>
            <a:ext cx="3226156" cy="33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CTAP</a:t>
            </a:r>
            <a:r>
              <a:rPr kumimoji="1" lang="ja-JP" altLang="en-US"/>
              <a:t> </a:t>
            </a:r>
            <a:r>
              <a:rPr kumimoji="1" lang="en-US" altLang="ja-JP"/>
              <a:t>factor in CT sup. test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800"/>
              <a:t>CTAP</a:t>
            </a:r>
            <a:r>
              <a:rPr kumimoji="1" lang="ja-JP" altLang="en-US" sz="1800"/>
              <a:t> </a:t>
            </a:r>
            <a:r>
              <a:rPr kumimoji="1" lang="en-US" altLang="ja-JP" sz="1800"/>
              <a:t>factor</a:t>
            </a:r>
            <a:r>
              <a:rPr kumimoji="1" lang="ja-JP" altLang="en-US" sz="1800"/>
              <a:t> </a:t>
            </a:r>
            <a:r>
              <a:rPr kumimoji="1" lang="en-US" altLang="ja-JP" sz="1800"/>
              <a:t>is</a:t>
            </a:r>
            <a:r>
              <a:rPr kumimoji="1" lang="ja-JP" altLang="en-US" sz="1800"/>
              <a:t> </a:t>
            </a:r>
            <a:r>
              <a:rPr kumimoji="1" lang="en-US" altLang="ja-JP" sz="1800"/>
              <a:t>“Expected</a:t>
            </a:r>
            <a:r>
              <a:rPr kumimoji="1" lang="ja-JP" altLang="en-US" sz="1800"/>
              <a:t> </a:t>
            </a:r>
            <a:r>
              <a:rPr kumimoji="1" lang="en-US" altLang="ja-JP" sz="1800"/>
              <a:t>value</a:t>
            </a:r>
            <a:r>
              <a:rPr kumimoji="1" lang="ja-JP" altLang="en-US" sz="1800"/>
              <a:t> </a:t>
            </a:r>
            <a:r>
              <a:rPr kumimoji="1" lang="en-US" altLang="ja-JP" sz="1800"/>
              <a:t>of num of p.e. when one pixel is fired.“</a:t>
            </a:r>
          </a:p>
          <a:p>
            <a:r>
              <a:rPr kumimoji="1" lang="en-US" altLang="ja-JP" sz="1800"/>
              <a:t>I</a:t>
            </a:r>
            <a:r>
              <a:rPr kumimoji="1" lang="ja-JP" altLang="en-US" sz="1800"/>
              <a:t> </a:t>
            </a:r>
            <a:r>
              <a:rPr kumimoji="1" lang="en-US" altLang="ja-JP" sz="1800"/>
              <a:t>calculated</a:t>
            </a:r>
            <a:r>
              <a:rPr kumimoji="1" lang="ja-JP" altLang="en-US" sz="1800"/>
              <a:t> </a:t>
            </a:r>
            <a:r>
              <a:rPr kumimoji="1" lang="en-US" altLang="ja-JP" sz="1800"/>
              <a:t>CTAP</a:t>
            </a:r>
            <a:r>
              <a:rPr kumimoji="1" lang="ja-JP" altLang="en-US" sz="1800"/>
              <a:t> </a:t>
            </a:r>
            <a:r>
              <a:rPr kumimoji="1" lang="en-US" altLang="ja-JP" sz="1800"/>
              <a:t>factor</a:t>
            </a:r>
            <a:r>
              <a:rPr kumimoji="1" lang="ja-JP" altLang="en-US" sz="1800"/>
              <a:t> </a:t>
            </a:r>
            <a:r>
              <a:rPr kumimoji="1" lang="en-US" altLang="ja-JP" sz="1800"/>
              <a:t>with</a:t>
            </a:r>
            <a:r>
              <a:rPr kumimoji="1" lang="ja-JP" altLang="en-US" sz="1800"/>
              <a:t> </a:t>
            </a:r>
            <a:r>
              <a:rPr kumimoji="1" lang="en-US" altLang="ja-JP" sz="1800"/>
              <a:t>usual</a:t>
            </a:r>
            <a:r>
              <a:rPr kumimoji="1" lang="ja-JP" altLang="en-US" sz="1800"/>
              <a:t> </a:t>
            </a:r>
            <a:r>
              <a:rPr kumimoji="1" lang="en-US" altLang="ja-JP" sz="1800"/>
              <a:t>way.</a:t>
            </a:r>
          </a:p>
          <a:p>
            <a:r>
              <a:rPr lang="en-US" altLang="ja-JP" sz="1800"/>
              <a:t>I can see clear improvement for CTAP.</a:t>
            </a:r>
            <a:endParaRPr kumimoji="1" lang="en-US" altLang="ja-JP" sz="1800"/>
          </a:p>
          <a:p>
            <a:endParaRPr kumimoji="1" lang="ja-JP" altLang="en-US" sz="1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30</a:t>
            </a:fld>
            <a:endParaRPr kumimoji="1" lang="ja-JP" altLang="en-US"/>
          </a:p>
        </p:txBody>
      </p:sp>
      <p:pic>
        <p:nvPicPr>
          <p:cNvPr id="6" name="図 5" descr="スクリーンショット 2015-01-20 8.5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825068"/>
            <a:ext cx="4444999" cy="38964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3400" y="2527300"/>
            <a:ext cx="35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with 120ns,250ns integration range</a:t>
            </a:r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824880" y="2527300"/>
            <a:ext cx="277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with 30ns integration range</a:t>
            </a:r>
            <a:endParaRPr lang="ja-JP" altLang="en-US"/>
          </a:p>
        </p:txBody>
      </p:sp>
      <p:pic>
        <p:nvPicPr>
          <p:cNvPr id="9" name="図 8" descr="CTfactorvsO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74" y="2911475"/>
            <a:ext cx="434642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Eres_C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2" y="889000"/>
            <a:ext cx="4044157" cy="29157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Energy</a:t>
            </a:r>
            <a:r>
              <a:rPr kumimoji="1" lang="ja-JP" altLang="en-US"/>
              <a:t> </a:t>
            </a:r>
            <a:r>
              <a:rPr kumimoji="1" lang="en-US" altLang="ja-JP"/>
              <a:t>resolution</a:t>
            </a:r>
            <a:r>
              <a:rPr kumimoji="1" lang="ja-JP" altLang="en-US"/>
              <a:t> </a:t>
            </a:r>
            <a:r>
              <a:rPr kumimoji="1" lang="en-US" altLang="ja-JP"/>
              <a:t>for VUV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32300" y="1180068"/>
            <a:ext cx="4711700" cy="4216400"/>
          </a:xfrm>
        </p:spPr>
        <p:txBody>
          <a:bodyPr>
            <a:normAutofit/>
          </a:bodyPr>
          <a:lstStyle/>
          <a:p>
            <a:r>
              <a:rPr lang="en-US" altLang="ja-JP" sz="1800"/>
              <a:t>Energy resolution of the</a:t>
            </a:r>
            <a:r>
              <a:rPr lang="ja-JP" altLang="en-US" sz="1800"/>
              <a:t> </a:t>
            </a:r>
            <a:r>
              <a:rPr lang="en-US" altLang="ja-JP" sz="1800"/>
              <a:t>subtraction of 2 MPPCs were calculatd.</a:t>
            </a:r>
          </a:p>
          <a:p>
            <a:endParaRPr lang="en-US" altLang="ja-JP" sz="1800"/>
          </a:p>
          <a:p>
            <a:r>
              <a:rPr lang="ja-JP" altLang="ja-JP" sz="1800"/>
              <a:t>R</a:t>
            </a:r>
            <a:r>
              <a:rPr lang="en-US" altLang="ja-JP" sz="1800"/>
              <a:t>esolution</a:t>
            </a:r>
            <a:r>
              <a:rPr lang="en-US" altLang="en-US" sz="1800"/>
              <a:t> </a:t>
            </a:r>
            <a:r>
              <a:rPr lang="en-US" altLang="ja-JP" sz="1800"/>
              <a:t>becomes</a:t>
            </a:r>
            <a:r>
              <a:rPr lang="ja-JP" altLang="en-US" sz="1800"/>
              <a:t> </a:t>
            </a:r>
            <a:r>
              <a:rPr lang="en-US" altLang="ja-JP" sz="1800"/>
              <a:t>flat</a:t>
            </a:r>
            <a:r>
              <a:rPr lang="ja-JP" altLang="en-US" sz="1800"/>
              <a:t> </a:t>
            </a:r>
            <a:r>
              <a:rPr lang="en-US" altLang="ja-JP" sz="1800"/>
              <a:t>to</a:t>
            </a:r>
            <a:r>
              <a:rPr lang="ja-JP" altLang="en-US" sz="1800"/>
              <a:t> </a:t>
            </a:r>
            <a:r>
              <a:rPr lang="en-US" altLang="ja-JP" sz="1800"/>
              <a:t>over</a:t>
            </a:r>
            <a:r>
              <a:rPr lang="ja-JP" altLang="en-US" sz="1800"/>
              <a:t> </a:t>
            </a:r>
            <a:r>
              <a:rPr lang="en-US" altLang="ja-JP" sz="1800"/>
              <a:t>voltage. </a:t>
            </a:r>
          </a:p>
          <a:p>
            <a:endParaRPr lang="en-US" altLang="ja-JP" sz="1800"/>
          </a:p>
          <a:p>
            <a:r>
              <a:rPr lang="en-US" altLang="ja-JP" sz="1800"/>
              <a:t>Ratio of “measured resolution” and “resolution from statistics” was calculated for comparison.</a:t>
            </a:r>
          </a:p>
          <a:p>
            <a:endParaRPr lang="en-US" altLang="ja-JP" sz="1800"/>
          </a:p>
          <a:p>
            <a:r>
              <a:rPr lang="en-US" altLang="ja-JP" sz="1800"/>
              <a:t>Ratio w/ CT sup. is almost flat to over voltage.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31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28016" y="1186934"/>
            <a:ext cx="10983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Alpha</a:t>
            </a:r>
          </a:p>
          <a:p>
            <a:r>
              <a:rPr lang="en-US" altLang="ja-JP" sz="1600" b="1">
                <a:solidFill>
                  <a:srgbClr val="FF0000"/>
                </a:solidFill>
              </a:rPr>
              <a:t>w/ CT sup.</a:t>
            </a:r>
          </a:p>
        </p:txBody>
      </p:sp>
      <p:pic>
        <p:nvPicPr>
          <p:cNvPr id="7" name="図 6" descr="EresRvsOV_C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" y="3804757"/>
            <a:ext cx="4044158" cy="307177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593758" y="5879524"/>
            <a:ext cx="244484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red   </a:t>
            </a:r>
            <a:r>
              <a:rPr lang="en-US" altLang="en-US" sz="1600">
                <a:solidFill>
                  <a:srgbClr val="FF0000"/>
                </a:solidFill>
              </a:rPr>
              <a:t>             </a:t>
            </a:r>
            <a:r>
              <a:rPr lang="en-US" altLang="en-US" sz="1600"/>
              <a:t>:</a:t>
            </a:r>
            <a:r>
              <a:rPr lang="en-US" altLang="ja-JP" sz="1600"/>
              <a:t>w/ CT sup.</a:t>
            </a:r>
            <a:endParaRPr lang="en-US" altLang="en-US" sz="1600" b="1">
              <a:solidFill>
                <a:srgbClr val="3366FF"/>
              </a:solidFill>
            </a:endParaRPr>
          </a:p>
          <a:p>
            <a:r>
              <a:rPr lang="en-US" altLang="en-US" sz="1600" b="1">
                <a:solidFill>
                  <a:srgbClr val="3366FF"/>
                </a:solidFill>
              </a:rPr>
              <a:t>blue,</a:t>
            </a:r>
            <a:r>
              <a:rPr lang="en-US" altLang="en-US" sz="1600" b="1"/>
              <a:t>black</a:t>
            </a:r>
            <a:r>
              <a:rPr lang="en-US" altLang="en-US" sz="1600" b="1">
                <a:solidFill>
                  <a:srgbClr val="3366FF"/>
                </a:solidFill>
              </a:rPr>
              <a:t>   </a:t>
            </a:r>
            <a:r>
              <a:rPr lang="ja-JP" altLang="en-US" sz="1600"/>
              <a:t>：</a:t>
            </a:r>
            <a:r>
              <a:rPr lang="en-US" altLang="ja-JP" sz="1600"/>
              <a:t>w/o CT sup.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4800" y="4203700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Alpha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295400" y="2838850"/>
            <a:ext cx="127000" cy="1866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25500" y="2954180"/>
            <a:ext cx="121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resolution</a:t>
            </a:r>
          </a:p>
          <a:p>
            <a:r>
              <a:rPr kumimoji="1" lang="en-US" altLang="ja-JP" sz="1400"/>
              <a:t>from statistics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589645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Energy</a:t>
            </a:r>
            <a:r>
              <a:rPr lang="ja-JP" altLang="en-US"/>
              <a:t> </a:t>
            </a:r>
            <a:r>
              <a:rPr lang="en-US" altLang="ja-JP"/>
              <a:t>resolution</a:t>
            </a:r>
            <a:r>
              <a:rPr lang="ja-JP" altLang="en-US"/>
              <a:t> </a:t>
            </a:r>
            <a:r>
              <a:rPr kumimoji="1" lang="en-US" altLang="ja-JP"/>
              <a:t>for</a:t>
            </a:r>
            <a:r>
              <a:rPr kumimoji="1" lang="ja-JP" altLang="en-US"/>
              <a:t> </a:t>
            </a:r>
            <a:r>
              <a:rPr kumimoji="1" lang="en-US" altLang="ja-JP"/>
              <a:t>LED light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57700" y="990600"/>
            <a:ext cx="4546600" cy="3263900"/>
          </a:xfrm>
        </p:spPr>
        <p:txBody>
          <a:bodyPr>
            <a:normAutofit/>
          </a:bodyPr>
          <a:lstStyle/>
          <a:p>
            <a:r>
              <a:rPr lang="en-US" altLang="ja-JP" sz="1800"/>
              <a:t>Energy resolution</a:t>
            </a:r>
            <a:r>
              <a:rPr lang="ja-JP" altLang="en-US" sz="1800"/>
              <a:t> </a:t>
            </a:r>
            <a:r>
              <a:rPr lang="en-US" altLang="ja-JP" sz="1800"/>
              <a:t>was measured also for</a:t>
            </a:r>
            <a:r>
              <a:rPr lang="ja-JP" altLang="en-US" sz="1800"/>
              <a:t> </a:t>
            </a:r>
            <a:r>
              <a:rPr lang="en-US" altLang="ja-JP" sz="1800"/>
              <a:t>LED light.</a:t>
            </a:r>
          </a:p>
          <a:p>
            <a:pPr marL="0" indent="0">
              <a:buNone/>
            </a:pPr>
            <a:endParaRPr lang="en-US" altLang="ja-JP" sz="1800"/>
          </a:p>
          <a:p>
            <a:endParaRPr lang="en-US" altLang="ja-JP" sz="1800"/>
          </a:p>
          <a:p>
            <a:r>
              <a:rPr kumimoji="1" lang="en-US" altLang="ja-JP" sz="1800"/>
              <a:t>Degradation of resolution at high over voltage is mitigated w/ CT sup.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32</a:t>
            </a:fld>
            <a:endParaRPr kumimoji="1" lang="ja-JP" altLang="en-US"/>
          </a:p>
        </p:txBody>
      </p:sp>
      <p:pic>
        <p:nvPicPr>
          <p:cNvPr id="9" name="図 8" descr="EresRvsNphe_StrLED_C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" y="827274"/>
            <a:ext cx="4432579" cy="306210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95500" y="1282700"/>
            <a:ext cx="1908583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/>
              <a:t>S</a:t>
            </a:r>
            <a:r>
              <a:rPr kumimoji="1" lang="en-US" altLang="ja-JP" sz="1400"/>
              <a:t>ame coor data is</a:t>
            </a:r>
          </a:p>
          <a:p>
            <a:r>
              <a:rPr lang="en-US" altLang="ja-JP" sz="1400"/>
              <a:t>same LED strength with</a:t>
            </a:r>
          </a:p>
          <a:p>
            <a:r>
              <a:rPr lang="en-US" altLang="ja-JP" sz="1400"/>
              <a:t>d</a:t>
            </a:r>
            <a:r>
              <a:rPr kumimoji="1" lang="en-US" altLang="ja-JP" sz="1400"/>
              <a:t>ifferent over voltage</a:t>
            </a:r>
          </a:p>
        </p:txBody>
      </p:sp>
      <p:pic>
        <p:nvPicPr>
          <p:cNvPr id="13" name="図 12" descr="EresRvsOV_CTS_Str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" y="3889382"/>
            <a:ext cx="4432579" cy="296861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95144" y="2768600"/>
            <a:ext cx="117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LED</a:t>
            </a:r>
          </a:p>
          <a:p>
            <a:r>
              <a:rPr kumimoji="1" lang="ja-JP" altLang="ja-JP" b="1">
                <a:solidFill>
                  <a:srgbClr val="FF0000"/>
                </a:solidFill>
              </a:rPr>
              <a:t>w</a:t>
            </a:r>
            <a:r>
              <a:rPr kumimoji="1" lang="en-US" altLang="ja-JP" b="1">
                <a:solidFill>
                  <a:srgbClr val="FF0000"/>
                </a:solidFill>
              </a:rPr>
              <a:t>/</a:t>
            </a:r>
            <a:r>
              <a:rPr kumimoji="1" lang="ja-JP" altLang="en-US" b="1">
                <a:solidFill>
                  <a:srgbClr val="FF0000"/>
                </a:solidFill>
              </a:rPr>
              <a:t> </a:t>
            </a:r>
            <a:r>
              <a:rPr kumimoji="1" lang="en-US" altLang="ja-JP" b="1">
                <a:solidFill>
                  <a:srgbClr val="FF0000"/>
                </a:solidFill>
              </a:rPr>
              <a:t>CT</a:t>
            </a:r>
            <a:r>
              <a:rPr kumimoji="1" lang="ja-JP" altLang="en-US" b="1">
                <a:solidFill>
                  <a:srgbClr val="FF0000"/>
                </a:solidFill>
              </a:rPr>
              <a:t> </a:t>
            </a:r>
            <a:r>
              <a:rPr kumimoji="1" lang="en-US" altLang="ja-JP" b="1">
                <a:solidFill>
                  <a:srgbClr val="FF0000"/>
                </a:solidFill>
              </a:rPr>
              <a:t>sup.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5144" y="4292600"/>
            <a:ext cx="5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LED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06600" y="4268064"/>
            <a:ext cx="2159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red</a:t>
            </a:r>
            <a:r>
              <a:rPr lang="en-US" altLang="en-US" sz="1600" b="1"/>
              <a:t>,black</a:t>
            </a:r>
            <a:r>
              <a:rPr lang="en-US" altLang="en-US" sz="1600"/>
              <a:t>   :</a:t>
            </a:r>
            <a:r>
              <a:rPr lang="en-US" altLang="ja-JP" sz="1600"/>
              <a:t>w/ CT sup.</a:t>
            </a:r>
            <a:endParaRPr lang="en-US" altLang="en-US" sz="1600" b="1">
              <a:solidFill>
                <a:srgbClr val="3366FF"/>
              </a:solidFill>
            </a:endParaRPr>
          </a:p>
          <a:p>
            <a:r>
              <a:rPr lang="en-US" altLang="en-US" sz="1600" b="1">
                <a:solidFill>
                  <a:srgbClr val="3366FF"/>
                </a:solidFill>
              </a:rPr>
              <a:t>blue</a:t>
            </a:r>
            <a:r>
              <a:rPr lang="en-US" altLang="en-US" sz="1600" b="1">
                <a:solidFill>
                  <a:srgbClr val="008000"/>
                </a:solidFill>
              </a:rPr>
              <a:t>,green</a:t>
            </a:r>
            <a:r>
              <a:rPr lang="ja-JP" altLang="en-US" sz="1600"/>
              <a:t>：</a:t>
            </a:r>
            <a:r>
              <a:rPr lang="en-US" altLang="ja-JP" sz="1600"/>
              <a:t>w/o CT sup.</a:t>
            </a:r>
          </a:p>
        </p:txBody>
      </p:sp>
    </p:spTree>
    <p:extLst>
      <p:ext uri="{BB962C8B-B14F-4D97-AF65-F5344CB8AC3E}">
        <p14:creationId xmlns:p14="http://schemas.microsoft.com/office/powerpoint/2010/main" val="5498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5" y="1168400"/>
            <a:ext cx="9004300" cy="54084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MEG</a:t>
            </a:r>
            <a:r>
              <a:rPr lang="ja-JP" altLang="en-US"/>
              <a:t> </a:t>
            </a:r>
            <a:r>
              <a:rPr lang="en-US" altLang="ja-JP"/>
              <a:t>II </a:t>
            </a:r>
            <a:r>
              <a:rPr lang="ja-JP" altLang="en-US"/>
              <a:t>実験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92054" y="889000"/>
            <a:ext cx="2941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/>
              <a:t>MEG</a:t>
            </a:r>
            <a:r>
              <a:rPr kumimoji="1" lang="ja-JP" altLang="en-US"/>
              <a:t>の</a:t>
            </a:r>
            <a:r>
              <a:rPr kumimoji="1" lang="en-US" altLang="ja-JP"/>
              <a:t>2</a:t>
            </a:r>
            <a:r>
              <a:rPr kumimoji="1" lang="ja-JP" altLang="en-US"/>
              <a:t>倍のビームレート</a:t>
            </a:r>
            <a:endParaRPr kumimoji="1" lang="en-US" altLang="ja-JP"/>
          </a:p>
          <a:p>
            <a:pPr marL="285750" indent="-285750">
              <a:buFont typeface="Arial"/>
              <a:buChar char="•"/>
            </a:pPr>
            <a:r>
              <a:rPr lang="ja-JP" altLang="en-US"/>
              <a:t>検出効率の向上</a:t>
            </a:r>
            <a:endParaRPr lang="en-US" altLang="ja-JP"/>
          </a:p>
          <a:p>
            <a:pPr marL="285750" indent="-285750">
              <a:buFont typeface="Arial"/>
              <a:buChar char="•"/>
            </a:pPr>
            <a:r>
              <a:rPr kumimoji="1" lang="ja-JP" altLang="en-US"/>
              <a:t>分解能の向上</a:t>
            </a:r>
            <a:endParaRPr kumimoji="1" lang="en-US" altLang="ja-JP"/>
          </a:p>
          <a:p>
            <a:pPr marL="285750" indent="-285750">
              <a:buFont typeface="Arial"/>
              <a:buChar char="•"/>
            </a:pPr>
            <a:r>
              <a:rPr lang="ja-JP" altLang="en-US"/>
              <a:t>背景事象の積極的同定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5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液体</a:t>
            </a:r>
            <a:r>
              <a:rPr kumimoji="1" lang="ja-JP" altLang="en-US"/>
              <a:t>キセノン検出器のアップグレード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411633" cy="5059363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MEG II</a:t>
            </a:r>
            <a:r>
              <a:rPr lang="ja-JP" altLang="en-US" sz="1800" dirty="0"/>
              <a:t>実験において液体キセノン検出器のアップグレードを計画</a:t>
            </a:r>
            <a:endParaRPr lang="en-US" altLang="ja-JP" sz="1800" dirty="0"/>
          </a:p>
          <a:p>
            <a:r>
              <a:rPr lang="ja-JP" altLang="en-US" sz="1800" dirty="0"/>
              <a:t>光子の収集効率の位置依存性が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エネルギー分解能を制限</a:t>
            </a:r>
            <a:endParaRPr lang="en-US" altLang="ja-JP" sz="1800" dirty="0"/>
          </a:p>
          <a:p>
            <a:r>
              <a:rPr lang="ja-JP" altLang="en-US" sz="1800" dirty="0"/>
              <a:t>より小さい光センサーへの置き換えを計画</a:t>
            </a:r>
            <a:endParaRPr kumimoji="1" lang="en-US" altLang="ja-JP" sz="1800" dirty="0"/>
          </a:p>
          <a:p>
            <a:r>
              <a:rPr lang="ja-JP" altLang="en-US" sz="1800" dirty="0"/>
              <a:t>新しい</a:t>
            </a:r>
            <a:r>
              <a:rPr lang="en-US" altLang="ja-JP" sz="1800" dirty="0"/>
              <a:t>MPPC</a:t>
            </a:r>
            <a:r>
              <a:rPr lang="ja-JP" altLang="en-US" sz="1800" dirty="0"/>
              <a:t>を開発</a:t>
            </a:r>
            <a:endParaRPr lang="en-US" altLang="ja-JP" sz="1800" dirty="0"/>
          </a:p>
          <a:p>
            <a:pPr lvl="1"/>
            <a:r>
              <a:rPr lang="ja-JP" altLang="en-US" sz="1600" dirty="0"/>
              <a:t>真空紫</a:t>
            </a:r>
            <a:r>
              <a:rPr lang="ja-JP" altLang="en-US" sz="1600" dirty="0" smtClean="0"/>
              <a:t>外光</a:t>
            </a:r>
            <a:r>
              <a:rPr lang="en-US" altLang="ja-JP" sz="1600" dirty="0" smtClean="0"/>
              <a:t>(VUV)</a:t>
            </a:r>
            <a:r>
              <a:rPr lang="ja-JP" altLang="en-US" sz="1600" dirty="0" smtClean="0"/>
              <a:t>に</a:t>
            </a:r>
            <a:r>
              <a:rPr lang="ja-JP" altLang="en-US" sz="1600" dirty="0"/>
              <a:t>十分な感度</a:t>
            </a:r>
            <a:r>
              <a:rPr lang="en-US" altLang="ja-JP" sz="1600" dirty="0"/>
              <a:t> (PDE 20%</a:t>
            </a:r>
            <a:r>
              <a:rPr lang="ja-JP" altLang="en-US" sz="1600" dirty="0"/>
              <a:t>以上</a:t>
            </a:r>
            <a:r>
              <a:rPr lang="en-US" altLang="ja-JP" sz="1600" dirty="0"/>
              <a:t>)</a:t>
            </a:r>
          </a:p>
          <a:p>
            <a:pPr lvl="1"/>
            <a:r>
              <a:rPr lang="en-US" altLang="ja-JP" sz="1600" dirty="0" err="1"/>
              <a:t>LXe</a:t>
            </a:r>
            <a:r>
              <a:rPr lang="ja-JP" altLang="en-US" sz="1600" dirty="0"/>
              <a:t>中で動作可能</a:t>
            </a:r>
            <a:endParaRPr lang="en-US" altLang="ja-JP" sz="1600" dirty="0"/>
          </a:p>
          <a:p>
            <a:pPr lvl="1"/>
            <a:r>
              <a:rPr kumimoji="1" lang="ja-JP" altLang="en-US" sz="1600" dirty="0"/>
              <a:t>大型</a:t>
            </a:r>
            <a:r>
              <a:rPr kumimoji="1" lang="en-US" altLang="ja-JP" sz="1600" dirty="0"/>
              <a:t>(12×12 mm</a:t>
            </a:r>
            <a:r>
              <a:rPr kumimoji="1" lang="en-US" altLang="ja-JP" sz="1600" baseline="30000" dirty="0"/>
              <a:t>2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17" y="1619909"/>
            <a:ext cx="2740868" cy="23588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17" y="4107981"/>
            <a:ext cx="2740868" cy="239572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93583"/>
            <a:ext cx="4152416" cy="289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9D-F0EC-3841-9AB0-E84BEDB8186F}" type="slidenum">
              <a:rPr lang="en-US" altLang="ja-JP"/>
              <a:t>5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872565" y="1619909"/>
            <a:ext cx="890220" cy="36920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MEG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872565" y="4107980"/>
            <a:ext cx="890220" cy="63262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MEG II</a:t>
            </a:r>
          </a:p>
          <a:p>
            <a:pPr algn="ctr"/>
            <a:r>
              <a:rPr kumimoji="1" lang="en-US" altLang="ja-JP"/>
              <a:t>(CG)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3794070"/>
            <a:ext cx="241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MEG</a:t>
            </a:r>
            <a:r>
              <a:rPr kumimoji="1" lang="ja-JP" altLang="en-US" b="1" dirty="0"/>
              <a:t>における収集効率</a:t>
            </a:r>
          </a:p>
        </p:txBody>
      </p:sp>
    </p:spTree>
    <p:extLst>
      <p:ext uri="{BB962C8B-B14F-4D97-AF65-F5344CB8AC3E}">
        <p14:creationId xmlns:p14="http://schemas.microsoft.com/office/powerpoint/2010/main" val="2841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アップグレード後の分解能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800" y="1196575"/>
            <a:ext cx="5112210" cy="4929588"/>
          </a:xfrm>
        </p:spPr>
        <p:txBody>
          <a:bodyPr>
            <a:normAutofit/>
          </a:bodyPr>
          <a:lstStyle/>
          <a:p>
            <a:r>
              <a:rPr lang="ja-JP" altLang="en-US" sz="1800"/>
              <a:t>位置分解能、エネルギー分解能の改善が見込まれる。</a:t>
            </a:r>
            <a:endParaRPr lang="en-US" altLang="ja-JP" sz="1800"/>
          </a:p>
          <a:p>
            <a:endParaRPr lang="en-US" altLang="ja-JP" sz="1800"/>
          </a:p>
          <a:p>
            <a:r>
              <a:rPr lang="ja-JP" altLang="en-US" sz="1800"/>
              <a:t>検出効率は約</a:t>
            </a:r>
            <a:r>
              <a:rPr lang="en-US" altLang="ja-JP" sz="1800"/>
              <a:t>10%</a:t>
            </a:r>
            <a:r>
              <a:rPr lang="ja-JP" altLang="en-US" sz="1800"/>
              <a:t>改善</a:t>
            </a:r>
            <a:endParaRPr lang="en-US" altLang="ja-JP" sz="1800"/>
          </a:p>
          <a:p>
            <a:endParaRPr lang="en-US" altLang="ja-JP" sz="240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69" y="882489"/>
            <a:ext cx="3467331" cy="279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45013"/>
              </p:ext>
            </p:extLst>
          </p:nvPr>
        </p:nvGraphicFramePr>
        <p:xfrm>
          <a:off x="5080001" y="3675617"/>
          <a:ext cx="3606800" cy="285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8" name="Acrobat Document" r:id="rId4" imgW="4320148" imgH="3420942" progId="AcroExch.Document.11">
                  <p:embed/>
                </p:oleObj>
              </mc:Choice>
              <mc:Fallback>
                <p:oleObj name="Acrobat Document" r:id="rId4" imgW="4320148" imgH="342094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1" y="3675617"/>
                        <a:ext cx="3606800" cy="285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53342"/>
              </p:ext>
            </p:extLst>
          </p:nvPr>
        </p:nvGraphicFramePr>
        <p:xfrm>
          <a:off x="1320801" y="3675617"/>
          <a:ext cx="3606798" cy="285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" name="Acrobat Document" r:id="rId6" imgW="4320148" imgH="3420942" progId="AcroExch.Document.11">
                  <p:embed/>
                </p:oleObj>
              </mc:Choice>
              <mc:Fallback>
                <p:oleObj name="Acrobat Document" r:id="rId6" imgW="4320148" imgH="342094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0801" y="3675617"/>
                        <a:ext cx="3606798" cy="285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7102624" y="3813635"/>
            <a:ext cx="1584176" cy="523220"/>
          </a:xfrm>
          <a:prstGeom prst="rect">
            <a:avLst/>
          </a:prstGeom>
          <a:solidFill>
            <a:srgbClr val="0066AC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+mj-lt"/>
              </a:rPr>
              <a:t>depth </a:t>
            </a:r>
            <a:r>
              <a:rPr lang="ja-JP" altLang="en-US" sz="1400" b="1" dirty="0" smtClean="0">
                <a:solidFill>
                  <a:srgbClr val="FFFF00"/>
                </a:solidFill>
                <a:latin typeface="+mj-lt"/>
              </a:rPr>
              <a:t>≧</a:t>
            </a:r>
            <a:r>
              <a:rPr lang="en-US" altLang="ja-JP" sz="1400" b="1" dirty="0" smtClean="0">
                <a:solidFill>
                  <a:srgbClr val="FFFF00"/>
                </a:solidFill>
                <a:latin typeface="+mj-lt"/>
              </a:rPr>
              <a:t> 2cm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+mj-lt"/>
              </a:rPr>
              <a:t>6</a:t>
            </a:r>
            <a:r>
              <a:rPr lang="en-US" altLang="ja-JP" sz="1400" b="1" dirty="0" smtClean="0">
                <a:solidFill>
                  <a:schemeClr val="bg1"/>
                </a:solidFill>
                <a:latin typeface="+mj-lt"/>
              </a:rPr>
              <a:t>0 % of events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56125" y="3813635"/>
            <a:ext cx="1584176" cy="523220"/>
          </a:xfrm>
          <a:prstGeom prst="rect">
            <a:avLst/>
          </a:prstGeom>
          <a:solidFill>
            <a:srgbClr val="0066AC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+mj-lt"/>
              </a:rPr>
              <a:t>depth </a:t>
            </a:r>
            <a:r>
              <a:rPr lang="ja-JP" altLang="en-US" sz="1400" b="1" dirty="0" smtClean="0">
                <a:solidFill>
                  <a:srgbClr val="FFFF00"/>
                </a:solidFill>
                <a:latin typeface="+mj-lt"/>
              </a:rPr>
              <a:t>＜</a:t>
            </a:r>
            <a:r>
              <a:rPr lang="en-US" altLang="ja-JP" sz="1400" b="1" dirty="0" smtClean="0">
                <a:solidFill>
                  <a:srgbClr val="FFFF00"/>
                </a:solidFill>
                <a:latin typeface="+mj-lt"/>
              </a:rPr>
              <a:t> 2cm</a:t>
            </a:r>
          </a:p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+mj-lt"/>
              </a:rPr>
              <a:t>40 % of events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823777" y="4479627"/>
            <a:ext cx="661463" cy="1301204"/>
          </a:xfrm>
          <a:prstGeom prst="rect">
            <a:avLst/>
          </a:prstGeom>
          <a:solidFill>
            <a:srgbClr val="0066AC"/>
          </a:solidFill>
          <a:ln>
            <a:noFill/>
          </a:ln>
        </p:spPr>
        <p:txBody>
          <a:bodyPr wrap="square" lIns="0" rIns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b="1" kern="1200" dirty="0" err="1" smtClean="0">
                <a:solidFill>
                  <a:schemeClr val="bg1"/>
                </a:solidFill>
                <a:effectLst/>
                <a:latin typeface="+mj-lt"/>
                <a:ea typeface="ＭＳ Ｐ明朝"/>
                <a:cs typeface="ＭＳ Ｐゴシック"/>
              </a:rPr>
              <a:t>σ</a:t>
            </a:r>
            <a:r>
              <a:rPr lang="en-US" altLang="ja-JP" b="1" baseline="-25000" dirty="0" err="1" smtClean="0">
                <a:solidFill>
                  <a:schemeClr val="bg1"/>
                </a:solidFill>
                <a:latin typeface="+mj-lt"/>
                <a:ea typeface="ＭＳ Ｐ明朝"/>
                <a:cs typeface="ＭＳ Ｐゴシック"/>
              </a:rPr>
              <a:t>up</a:t>
            </a:r>
            <a:endParaRPr lang="en-US" altLang="ja-JP" b="1" baseline="-25000" dirty="0" smtClean="0">
              <a:solidFill>
                <a:schemeClr val="bg1"/>
              </a:solidFill>
              <a:latin typeface="+mj-lt"/>
              <a:ea typeface="ＭＳ Ｐ明朝"/>
              <a:cs typeface="ＭＳ Ｐゴシック"/>
            </a:endParaRPr>
          </a:p>
          <a:p>
            <a:pPr algn="ctr">
              <a:spcAft>
                <a:spcPts val="0"/>
              </a:spcAft>
            </a:pPr>
            <a:endParaRPr lang="en-US" sz="1100" b="1" kern="1200" baseline="-25000" dirty="0" smtClean="0">
              <a:solidFill>
                <a:srgbClr val="FFFF00"/>
              </a:solidFill>
              <a:effectLst/>
              <a:latin typeface="+mj-lt"/>
              <a:ea typeface="ＭＳ Ｐ明朝"/>
              <a:cs typeface="ＭＳ Ｐゴシック"/>
            </a:endParaRPr>
          </a:p>
          <a:p>
            <a:pPr algn="ctr">
              <a:spcAft>
                <a:spcPts val="0"/>
              </a:spcAft>
            </a:pPr>
            <a:r>
              <a:rPr lang="en-US" b="1" kern="1200" dirty="0" smtClean="0">
                <a:solidFill>
                  <a:srgbClr val="FFFF00"/>
                </a:solidFill>
                <a:effectLst/>
                <a:latin typeface="+mj-lt"/>
                <a:ea typeface="ＭＳ Ｐ明朝"/>
                <a:cs typeface="ＭＳ Ｐゴシック"/>
              </a:rPr>
              <a:t>2.4%</a:t>
            </a:r>
          </a:p>
          <a:p>
            <a:pPr algn="ctr">
              <a:spcAft>
                <a:spcPts val="0"/>
              </a:spcAft>
            </a:pPr>
            <a:r>
              <a:rPr lang="ja-JP" altLang="en-US" b="1" dirty="0">
                <a:solidFill>
                  <a:srgbClr val="FFFF00"/>
                </a:solidFill>
                <a:latin typeface="+mj-lt"/>
                <a:ea typeface="ＭＳ Ｐ明朝"/>
                <a:cs typeface="ＭＳ Ｐゴシック"/>
              </a:rPr>
              <a:t>↓</a:t>
            </a:r>
            <a:endParaRPr lang="en-US" b="1" kern="1200" dirty="0" smtClean="0">
              <a:solidFill>
                <a:srgbClr val="FFFF00"/>
              </a:solidFill>
              <a:effectLst/>
              <a:latin typeface="+mj-lt"/>
              <a:ea typeface="ＭＳ Ｐ明朝"/>
              <a:cs typeface="ＭＳ Ｐゴシック"/>
            </a:endParaRPr>
          </a:p>
          <a:p>
            <a:pPr algn="ctr">
              <a:spcAft>
                <a:spcPts val="0"/>
              </a:spcAft>
            </a:pPr>
            <a:r>
              <a:rPr lang="en-US" altLang="ja-JP" b="1" dirty="0" smtClean="0">
                <a:solidFill>
                  <a:srgbClr val="FFFF00"/>
                </a:solidFill>
                <a:latin typeface="+mj-lt"/>
                <a:ea typeface="ＭＳ Ｐ明朝"/>
                <a:cs typeface="ＭＳ Ｐゴシック"/>
              </a:rPr>
              <a:t>1.1%</a:t>
            </a:r>
            <a:endParaRPr lang="ja-JP" b="1" dirty="0">
              <a:solidFill>
                <a:srgbClr val="FFFF00"/>
              </a:solidFill>
              <a:effectLst/>
              <a:latin typeface="+mj-lt"/>
              <a:cs typeface="ＭＳ Ｐゴシック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94368" y="4479627"/>
            <a:ext cx="661463" cy="1301204"/>
          </a:xfrm>
          <a:prstGeom prst="rect">
            <a:avLst/>
          </a:prstGeom>
          <a:solidFill>
            <a:srgbClr val="0066AC"/>
          </a:solidFill>
          <a:ln>
            <a:noFill/>
          </a:ln>
        </p:spPr>
        <p:txBody>
          <a:bodyPr wrap="square" lIns="0" rIns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b="1" kern="1200" dirty="0" err="1" smtClean="0">
                <a:solidFill>
                  <a:schemeClr val="bg1"/>
                </a:solidFill>
                <a:effectLst/>
                <a:latin typeface="+mj-lt"/>
                <a:ea typeface="ＭＳ Ｐ明朝"/>
                <a:cs typeface="ＭＳ Ｐゴシック"/>
              </a:rPr>
              <a:t>σ</a:t>
            </a:r>
            <a:r>
              <a:rPr lang="en-US" altLang="ja-JP" b="1" baseline="-25000" dirty="0" err="1" smtClean="0">
                <a:solidFill>
                  <a:schemeClr val="bg1"/>
                </a:solidFill>
                <a:latin typeface="+mj-lt"/>
                <a:ea typeface="ＭＳ Ｐ明朝"/>
                <a:cs typeface="ＭＳ Ｐゴシック"/>
              </a:rPr>
              <a:t>up</a:t>
            </a:r>
            <a:endParaRPr lang="en-US" altLang="ja-JP" b="1" baseline="-25000" dirty="0" smtClean="0">
              <a:solidFill>
                <a:schemeClr val="bg1"/>
              </a:solidFill>
              <a:latin typeface="+mj-lt"/>
              <a:ea typeface="ＭＳ Ｐ明朝"/>
              <a:cs typeface="ＭＳ Ｐゴシック"/>
            </a:endParaRPr>
          </a:p>
          <a:p>
            <a:pPr algn="ctr">
              <a:spcAft>
                <a:spcPts val="0"/>
              </a:spcAft>
            </a:pPr>
            <a:endParaRPr lang="en-US" sz="1100" b="1" kern="1200" baseline="-25000" dirty="0" smtClean="0">
              <a:solidFill>
                <a:srgbClr val="FFFF00"/>
              </a:solidFill>
              <a:effectLst/>
              <a:latin typeface="+mj-lt"/>
              <a:ea typeface="ＭＳ Ｐ明朝"/>
              <a:cs typeface="ＭＳ Ｐゴシック"/>
            </a:endParaRPr>
          </a:p>
          <a:p>
            <a:pPr algn="ctr">
              <a:spcAft>
                <a:spcPts val="0"/>
              </a:spcAft>
            </a:pPr>
            <a:r>
              <a:rPr lang="en-US" b="1" kern="1200" dirty="0" smtClean="0">
                <a:solidFill>
                  <a:srgbClr val="FFFF00"/>
                </a:solidFill>
                <a:effectLst/>
                <a:latin typeface="+mj-lt"/>
                <a:ea typeface="ＭＳ Ｐ明朝"/>
                <a:cs typeface="ＭＳ Ｐゴシック"/>
              </a:rPr>
              <a:t>1.7%</a:t>
            </a:r>
          </a:p>
          <a:p>
            <a:pPr algn="ctr">
              <a:spcAft>
                <a:spcPts val="0"/>
              </a:spcAft>
            </a:pPr>
            <a:r>
              <a:rPr lang="ja-JP" altLang="en-US" b="1" dirty="0">
                <a:solidFill>
                  <a:srgbClr val="FFFF00"/>
                </a:solidFill>
                <a:latin typeface="+mj-lt"/>
                <a:ea typeface="ＭＳ Ｐ明朝"/>
                <a:cs typeface="ＭＳ Ｐゴシック"/>
              </a:rPr>
              <a:t>↓</a:t>
            </a:r>
            <a:endParaRPr lang="en-US" b="1" kern="1200" dirty="0" smtClean="0">
              <a:solidFill>
                <a:srgbClr val="FFFF00"/>
              </a:solidFill>
              <a:effectLst/>
              <a:latin typeface="+mj-lt"/>
              <a:ea typeface="ＭＳ Ｐ明朝"/>
              <a:cs typeface="ＭＳ Ｐゴシック"/>
            </a:endParaRPr>
          </a:p>
          <a:p>
            <a:pPr algn="ctr">
              <a:spcAft>
                <a:spcPts val="0"/>
              </a:spcAft>
            </a:pPr>
            <a:r>
              <a:rPr lang="en-US" altLang="ja-JP" b="1" dirty="0" smtClean="0">
                <a:solidFill>
                  <a:srgbClr val="FFFF00"/>
                </a:solidFill>
                <a:latin typeface="+mj-lt"/>
                <a:ea typeface="ＭＳ Ｐ明朝"/>
                <a:cs typeface="ＭＳ Ｐゴシック"/>
              </a:rPr>
              <a:t>1.0%</a:t>
            </a:r>
            <a:endParaRPr lang="ja-JP" b="1" dirty="0">
              <a:solidFill>
                <a:srgbClr val="FFFF00"/>
              </a:solidFill>
              <a:effectLst/>
              <a:latin typeface="+mj-lt"/>
              <a:cs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9D-F0EC-3841-9AB0-E84BEDB8186F}" type="slidenum">
              <a:rPr lang="en-US" altLang="ja-JP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79600" y="3939986"/>
            <a:ext cx="1244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赤</a:t>
            </a:r>
            <a:r>
              <a:rPr kumimoji="1" lang="en-US" altLang="ja-JP" sz="1600">
                <a:solidFill>
                  <a:srgbClr val="FF0000"/>
                </a:solidFill>
              </a:rPr>
              <a:t>:present</a:t>
            </a:r>
          </a:p>
          <a:p>
            <a:r>
              <a:rPr lang="ja-JP" altLang="en-US" sz="1600">
                <a:solidFill>
                  <a:srgbClr val="0000FF"/>
                </a:solidFill>
              </a:rPr>
              <a:t>青</a:t>
            </a:r>
            <a:r>
              <a:rPr lang="en-US" altLang="ja-JP" sz="1600">
                <a:solidFill>
                  <a:srgbClr val="0000FF"/>
                </a:solidFill>
              </a:rPr>
              <a:t>:upgraded</a:t>
            </a:r>
            <a:endParaRPr kumimoji="1" lang="ja-JP" altLang="en-US" sz="1600">
              <a:solidFill>
                <a:srgbClr val="0000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58149" y="3939986"/>
            <a:ext cx="1384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</a:rPr>
              <a:t>赤</a:t>
            </a:r>
            <a:r>
              <a:rPr lang="en-US" altLang="ja-JP" sz="1600">
                <a:solidFill>
                  <a:srgbClr val="FF0000"/>
                </a:solidFill>
              </a:rPr>
              <a:t>:present</a:t>
            </a:r>
          </a:p>
          <a:p>
            <a:r>
              <a:rPr lang="ja-JP" altLang="en-US" sz="1600">
                <a:solidFill>
                  <a:srgbClr val="0000FF"/>
                </a:solidFill>
              </a:rPr>
              <a:t>青</a:t>
            </a:r>
            <a:r>
              <a:rPr lang="en-US" altLang="ja-JP" sz="1600">
                <a:solidFill>
                  <a:srgbClr val="0000FF"/>
                </a:solidFill>
              </a:rPr>
              <a:t>:upgraded</a:t>
            </a:r>
            <a:endParaRPr lang="ja-JP" altLang="en-US" sz="1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MPPC</a:t>
            </a:r>
            <a:r>
              <a:rPr kumimoji="1" lang="ja-JP" altLang="en-US"/>
              <a:t>の研究開発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400" y="990600"/>
            <a:ext cx="8724900" cy="5715000"/>
          </a:xfrm>
        </p:spPr>
        <p:txBody>
          <a:bodyPr>
            <a:normAutofit/>
          </a:bodyPr>
          <a:lstStyle/>
          <a:p>
            <a:r>
              <a:rPr lang="ja-JP" altLang="en-US" sz="1800" dirty="0" smtClean="0"/>
              <a:t>浜松フォトニクスと共同で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>VUV</a:t>
            </a:r>
            <a:r>
              <a:rPr lang="ja-JP" altLang="en-US" sz="1800" dirty="0" smtClean="0"/>
              <a:t>に感度のある大型</a:t>
            </a:r>
            <a:r>
              <a:rPr lang="en-US" altLang="ja-JP" sz="1800" dirty="0" smtClean="0"/>
              <a:t>MPPC</a:t>
            </a:r>
            <a:r>
              <a:rPr lang="ja-JP" altLang="en-US" sz="1800" dirty="0" smtClean="0"/>
              <a:t>の研究開発を行ってきた。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必要</a:t>
            </a:r>
            <a:r>
              <a:rPr kumimoji="1" lang="ja-JP" altLang="en-US" sz="1800" dirty="0"/>
              <a:t>要件を満たす素子はすでに完成</a:t>
            </a:r>
            <a:r>
              <a:rPr kumimoji="1" lang="ja-JP" altLang="en-US" sz="1800" dirty="0" smtClean="0"/>
              <a:t>。</a:t>
            </a:r>
            <a:endParaRPr kumimoji="1" lang="en-US" altLang="ja-JP" sz="1800" dirty="0" smtClean="0"/>
          </a:p>
          <a:p>
            <a:r>
              <a:rPr lang="en-US" altLang="ja-JP" sz="1800" dirty="0" smtClean="0"/>
              <a:t>MEG II </a:t>
            </a:r>
            <a:r>
              <a:rPr lang="ja-JP" altLang="en-US" sz="1800" dirty="0" smtClean="0"/>
              <a:t>での使用に最適化されたパッケージを採用。</a:t>
            </a:r>
            <a:endParaRPr kumimoji="1" lang="en-US" altLang="ja-JP" sz="1800" dirty="0"/>
          </a:p>
          <a:p>
            <a:r>
              <a:rPr lang="en-US" altLang="en-US" sz="1800" dirty="0"/>
              <a:t>実機用の最終版素子に</a:t>
            </a:r>
            <a:r>
              <a:rPr lang="en-US" altLang="en-US" sz="1800" b="1" dirty="0"/>
              <a:t>クロストーク抑制機構</a:t>
            </a:r>
            <a:r>
              <a:rPr lang="en-US" altLang="en-US" sz="1800" dirty="0"/>
              <a:t>を導入。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r>
              <a:rPr kumimoji="1" lang="ja-JP" altLang="en-US" sz="1800" dirty="0"/>
              <a:t>プロトタイプ検出器用</a:t>
            </a:r>
            <a:r>
              <a:rPr kumimoji="1" lang="en-US" altLang="ja-JP" sz="1800" dirty="0"/>
              <a:t>MPPC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(</a:t>
            </a:r>
            <a:r>
              <a:rPr kumimoji="1" lang="ja-JP" altLang="en-US" sz="1800" dirty="0"/>
              <a:t>通常型</a:t>
            </a:r>
            <a:r>
              <a:rPr kumimoji="1" lang="en-US" altLang="ja-JP" sz="1800" dirty="0"/>
              <a:t>)</a:t>
            </a:r>
          </a:p>
          <a:p>
            <a:pPr lvl="1"/>
            <a:r>
              <a:rPr lang="ja-JP" altLang="en-US" sz="1600" dirty="0"/>
              <a:t>基礎特性</a:t>
            </a:r>
            <a:r>
              <a:rPr lang="en-US" altLang="ja-JP" sz="1600" dirty="0"/>
              <a:t>(Gain, PDE etc…)</a:t>
            </a:r>
            <a:r>
              <a:rPr lang="ja-JP" altLang="en-US" sz="1600" dirty="0"/>
              <a:t>の測定</a:t>
            </a:r>
            <a:endParaRPr lang="en-US" altLang="ja-JP" sz="1600" dirty="0"/>
          </a:p>
          <a:p>
            <a:pPr lvl="1"/>
            <a:r>
              <a:rPr lang="ja-JP" altLang="en-US" sz="1600" dirty="0"/>
              <a:t>エネルギー分解能の調査</a:t>
            </a:r>
            <a:endParaRPr lang="en-US" altLang="ja-JP" sz="1600" dirty="0"/>
          </a:p>
          <a:p>
            <a:pPr lvl="1"/>
            <a:r>
              <a:rPr lang="ja-JP" altLang="en-US" sz="1600" dirty="0"/>
              <a:t>常温での大量試験</a:t>
            </a:r>
            <a:endParaRPr lang="en-US" altLang="ja-JP" sz="1600" dirty="0"/>
          </a:p>
          <a:p>
            <a:pPr marL="457200" lvl="1" indent="0">
              <a:buNone/>
            </a:pPr>
            <a:endParaRPr kumimoji="1" lang="en-US" altLang="ja-JP" dirty="0"/>
          </a:p>
          <a:p>
            <a:r>
              <a:rPr lang="ja-JP" altLang="en-US" sz="1800" dirty="0"/>
              <a:t>実機用</a:t>
            </a:r>
            <a:r>
              <a:rPr lang="en-US" altLang="ja-JP" sz="1800" dirty="0"/>
              <a:t>MPPC(CT</a:t>
            </a:r>
            <a:r>
              <a:rPr lang="ja-JP" altLang="en-US" sz="1800" dirty="0"/>
              <a:t>抑制型</a:t>
            </a:r>
            <a:r>
              <a:rPr lang="en-US" altLang="ja-JP" sz="1800" dirty="0"/>
              <a:t>)</a:t>
            </a:r>
            <a:endParaRPr lang="en-US" altLang="ja-JP" sz="1600" dirty="0"/>
          </a:p>
          <a:p>
            <a:pPr lvl="1"/>
            <a:r>
              <a:rPr lang="ja-JP" altLang="en-US" sz="1600" dirty="0"/>
              <a:t>基礎特性</a:t>
            </a:r>
            <a:r>
              <a:rPr lang="en-US" altLang="ja-JP" sz="1600" dirty="0"/>
              <a:t>(Gain, PDE etc…)</a:t>
            </a:r>
            <a:r>
              <a:rPr lang="ja-JP" altLang="en-US" sz="1600" dirty="0"/>
              <a:t>の測定</a:t>
            </a:r>
            <a:endParaRPr lang="en-US" altLang="ja-JP" sz="1600" dirty="0"/>
          </a:p>
          <a:p>
            <a:pPr lvl="1"/>
            <a:r>
              <a:rPr lang="ja-JP" altLang="en-US" sz="1600" dirty="0"/>
              <a:t>エネルギー分解能の調査</a:t>
            </a:r>
            <a:endParaRPr lang="en-US" altLang="ja-JP" sz="1600" dirty="0"/>
          </a:p>
          <a:p>
            <a:endParaRPr lang="en-US" altLang="ja-JP" sz="1800" dirty="0"/>
          </a:p>
          <a:p>
            <a:pPr marL="342900" lvl="1" indent="-342900">
              <a:buFont typeface="Arial"/>
              <a:buChar char="•"/>
            </a:pPr>
            <a:r>
              <a:rPr lang="ja-JP" altLang="en-US" sz="1800" dirty="0"/>
              <a:t>本講演では基礎特性の比較、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および</a:t>
            </a:r>
            <a:r>
              <a:rPr lang="ja-JP" altLang="en-US" dirty="0"/>
              <a:t>エネルギー分解能</a:t>
            </a:r>
            <a:r>
              <a:rPr lang="ja-JP" altLang="en-US" sz="1800" dirty="0"/>
              <a:t>について取り上げる</a:t>
            </a: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7</a:t>
            </a:fld>
            <a:endParaRPr kumimoji="1" lang="ja-JP" altLang="en-US"/>
          </a:p>
        </p:txBody>
      </p:sp>
      <p:pic>
        <p:nvPicPr>
          <p:cNvPr id="5" name="Picture 6" descr="C:\Users\Kei\OneDrive\Pictures\meg\mppc\DSC_057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9471" y="3125282"/>
            <a:ext cx="2167718" cy="7926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左中かっこ 5"/>
          <p:cNvSpPr/>
          <p:nvPr/>
        </p:nvSpPr>
        <p:spPr>
          <a:xfrm rot="5160228">
            <a:off x="6058162" y="3224876"/>
            <a:ext cx="196320" cy="460819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16949" y="3069647"/>
            <a:ext cx="88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12mm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C:\Users\Kei\OneDrive\Pictures\meg\mppc\20150107_1838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5529" y="4397114"/>
            <a:ext cx="1980519" cy="9337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983840" y="4394647"/>
            <a:ext cx="88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12mm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09470" y="6243573"/>
            <a:ext cx="248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pixel</a:t>
            </a:r>
            <a:r>
              <a:rPr lang="ja-JP" altLang="en-US" sz="1400" dirty="0" smtClean="0"/>
              <a:t>間の溝で</a:t>
            </a:r>
            <a:r>
              <a:rPr lang="en-US" altLang="ja-JP" sz="1400" dirty="0" smtClean="0"/>
              <a:t>crosstalk</a:t>
            </a:r>
            <a:r>
              <a:rPr lang="ja-JP" altLang="en-US" sz="1400" dirty="0" smtClean="0"/>
              <a:t>を抑制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60942" y="5441090"/>
            <a:ext cx="1762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Crosstalk</a:t>
            </a:r>
            <a:r>
              <a:rPr kumimoji="1" lang="ja-JP" altLang="en-US" sz="1600" dirty="0"/>
              <a:t>抑制機構</a:t>
            </a: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019761" y="5761570"/>
            <a:ext cx="1485083" cy="444500"/>
            <a:chOff x="6145687" y="5194275"/>
            <a:chExt cx="1485083" cy="444500"/>
          </a:xfrm>
        </p:grpSpPr>
        <p:sp>
          <p:nvSpPr>
            <p:cNvPr id="16" name="正方形/長方形 15"/>
            <p:cNvSpPr/>
            <p:nvPr/>
          </p:nvSpPr>
          <p:spPr>
            <a:xfrm>
              <a:off x="6145687" y="5448275"/>
              <a:ext cx="1485083" cy="190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手操作入力 17"/>
            <p:cNvSpPr/>
            <p:nvPr/>
          </p:nvSpPr>
          <p:spPr>
            <a:xfrm rot="5400000">
              <a:off x="6388296" y="4951666"/>
              <a:ext cx="264082" cy="749300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: 手操作入力 19"/>
            <p:cNvSpPr/>
            <p:nvPr/>
          </p:nvSpPr>
          <p:spPr>
            <a:xfrm rot="16200000" flipH="1">
              <a:off x="7124079" y="4951666"/>
              <a:ext cx="264082" cy="749300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234587" y="5194275"/>
              <a:ext cx="444500" cy="5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097370" y="5196812"/>
              <a:ext cx="444500" cy="5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38" y="878673"/>
            <a:ext cx="2642005" cy="24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性能試験の</a:t>
            </a:r>
            <a:r>
              <a:rPr lang="en-US" altLang="ja-JP"/>
              <a:t>Setup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8978"/>
            <a:ext cx="8187340" cy="4929588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MPPC</a:t>
            </a:r>
            <a:r>
              <a:rPr lang="ja-JP" altLang="en-US" sz="1800" dirty="0"/>
              <a:t>の性能試験は液体キセノン中で行う</a:t>
            </a:r>
            <a:endParaRPr lang="en-US" altLang="ja-JP" sz="1800" dirty="0"/>
          </a:p>
          <a:p>
            <a:r>
              <a:rPr lang="en-US" altLang="ja-JP" sz="1800" dirty="0"/>
              <a:t>LED</a:t>
            </a:r>
            <a:r>
              <a:rPr lang="ja-JP" altLang="en-US" sz="1800" dirty="0"/>
              <a:t>および</a:t>
            </a:r>
            <a:r>
              <a:rPr lang="en-US" altLang="ja-JP" sz="1800" dirty="0"/>
              <a:t>α</a:t>
            </a:r>
            <a:r>
              <a:rPr lang="ja-JP" altLang="en-US" sz="1800" dirty="0"/>
              <a:t>線源</a:t>
            </a:r>
            <a:r>
              <a:rPr lang="en-US" altLang="ja-JP" sz="1800" dirty="0"/>
              <a:t>(</a:t>
            </a:r>
            <a:r>
              <a:rPr lang="en-US" altLang="ja-JP" sz="1800" baseline="30000" dirty="0"/>
              <a:t>241</a:t>
            </a:r>
            <a:r>
              <a:rPr lang="en-US" altLang="ja-JP" sz="1800" dirty="0"/>
              <a:t>Am)</a:t>
            </a:r>
            <a:r>
              <a:rPr lang="ja-JP" altLang="en-US" sz="1800" dirty="0"/>
              <a:t>を使用</a:t>
            </a:r>
            <a:endParaRPr lang="en-US" altLang="ja-JP" sz="1800" dirty="0"/>
          </a:p>
          <a:p>
            <a:pPr lvl="1"/>
            <a:r>
              <a:rPr lang="en-US" altLang="ja-JP" sz="1600" dirty="0"/>
              <a:t>LED</a:t>
            </a:r>
            <a:r>
              <a:rPr lang="ja-JP" altLang="en-US" sz="1600" dirty="0"/>
              <a:t>を用いた測定より、</a:t>
            </a:r>
            <a:r>
              <a:rPr lang="en-US" altLang="ja-JP" sz="1600" dirty="0"/>
              <a:t>Gain</a:t>
            </a:r>
            <a:r>
              <a:rPr lang="ja-JP" altLang="en-US" sz="1600" dirty="0"/>
              <a:t>およびクロストーク・アフターパルスの影響を評価</a:t>
            </a:r>
            <a:endParaRPr lang="en-US" altLang="ja-JP" sz="1600" dirty="0"/>
          </a:p>
          <a:p>
            <a:pPr lvl="1"/>
            <a:r>
              <a:rPr lang="en-US" altLang="ja-JP" sz="1600" dirty="0"/>
              <a:t>α</a:t>
            </a:r>
            <a:r>
              <a:rPr lang="ja-JP" altLang="en-US" sz="1600" dirty="0"/>
              <a:t>線源</a:t>
            </a:r>
            <a:r>
              <a:rPr lang="en-US" altLang="en-US" sz="1600" dirty="0" err="1"/>
              <a:t>を用いた測定</a:t>
            </a:r>
            <a:r>
              <a:rPr lang="ja-JP" altLang="en-US" sz="1600" dirty="0"/>
              <a:t>より、</a:t>
            </a:r>
            <a:r>
              <a:rPr lang="en-US" altLang="en-US" sz="1600" dirty="0"/>
              <a:t>PDE</a:t>
            </a:r>
            <a:r>
              <a:rPr lang="ja-JP" altLang="en-US" sz="1600" dirty="0"/>
              <a:t>およびエネルギー分解能を評価</a:t>
            </a:r>
            <a:endParaRPr lang="en-US" altLang="ja-JP" sz="1600" dirty="0"/>
          </a:p>
          <a:p>
            <a:pPr lvl="1"/>
            <a:r>
              <a:rPr lang="en-US" altLang="ja-JP" sz="1600" dirty="0" err="1"/>
              <a:t>LXe</a:t>
            </a:r>
            <a:r>
              <a:rPr lang="ja-JP" altLang="en-US" sz="1600" dirty="0"/>
              <a:t>中で</a:t>
            </a:r>
            <a:r>
              <a:rPr lang="en-US" altLang="ja-JP" sz="1600" dirty="0"/>
              <a:t>α</a:t>
            </a:r>
            <a:r>
              <a:rPr lang="ja-JP" altLang="en-US" sz="1600" dirty="0"/>
              <a:t>線の飛程は約</a:t>
            </a:r>
            <a:r>
              <a:rPr lang="en-US" altLang="ja-JP" sz="1600" dirty="0"/>
              <a:t>40um</a:t>
            </a:r>
            <a:r>
              <a:rPr lang="ja-JP" altLang="en-US" sz="1600" dirty="0"/>
              <a:t>であり、点光源とみなせる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r>
              <a:rPr lang="en-US" altLang="ja-JP" sz="1800" dirty="0" smtClean="0"/>
              <a:t>2</a:t>
            </a:r>
            <a:r>
              <a:rPr lang="ja-JP" altLang="en-US" sz="1800" dirty="0" smtClean="0"/>
              <a:t>段直列接続および</a:t>
            </a:r>
            <a:r>
              <a:rPr lang="en-US" altLang="ja-JP" sz="1800" dirty="0" smtClean="0"/>
              <a:t>4</a:t>
            </a:r>
            <a:r>
              <a:rPr lang="ja-JP" altLang="en-US" sz="1800" dirty="0" smtClean="0"/>
              <a:t>段直列接続を使用。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600" dirty="0" smtClean="0"/>
              <a:t>(MEG II</a:t>
            </a:r>
            <a:r>
              <a:rPr lang="ja-JP" altLang="en-US" sz="1600" dirty="0" smtClean="0"/>
              <a:t>実機にてどちらの接続を使用するかは未定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lvl="1"/>
            <a:endParaRPr lang="en-US" altLang="ja-JP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5652954" y="2941734"/>
            <a:ext cx="3384376" cy="344530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98044" y="3262903"/>
            <a:ext cx="2726593" cy="18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38215" y="3506745"/>
            <a:ext cx="1834817" cy="88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010131" y="3591585"/>
            <a:ext cx="335845" cy="5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98044" y="5964129"/>
            <a:ext cx="2726594" cy="176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21883" y="3015520"/>
            <a:ext cx="100821" cy="32599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12224" y="5331354"/>
            <a:ext cx="119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α</a:t>
            </a:r>
            <a:r>
              <a:rPr lang="ja-JP" altLang="en-US" sz="1400" dirty="0" smtClean="0"/>
              <a:t>線源</a:t>
            </a:r>
            <a:r>
              <a:rPr lang="en-US" altLang="ja-JP" sz="1400" baseline="30000" dirty="0" smtClean="0"/>
              <a:t>241</a:t>
            </a:r>
            <a:r>
              <a:rPr lang="en-US" altLang="ja-JP" sz="1400" dirty="0" smtClean="0"/>
              <a:t>Am</a:t>
            </a:r>
            <a:endParaRPr kumimoji="1" lang="ja-JP" altLang="en-US" sz="1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310736" y="3646364"/>
            <a:ext cx="288032" cy="94029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5541321" y="5524500"/>
            <a:ext cx="761123" cy="344885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61896" y="5830944"/>
            <a:ext cx="1385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反射防止筒</a:t>
            </a:r>
            <a:endParaRPr kumimoji="1" lang="ja-JP" altLang="en-US" sz="1400" dirty="0"/>
          </a:p>
        </p:txBody>
      </p:sp>
      <p:sp>
        <p:nvSpPr>
          <p:cNvPr id="28" name="角丸四角形 27"/>
          <p:cNvSpPr/>
          <p:nvPr/>
        </p:nvSpPr>
        <p:spPr>
          <a:xfrm>
            <a:off x="7606880" y="3591585"/>
            <a:ext cx="335845" cy="5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0986" y="2947507"/>
            <a:ext cx="156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90"/>
                </a:solidFill>
              </a:rPr>
              <a:t>液体キセノン</a:t>
            </a:r>
            <a:endParaRPr kumimoji="1" lang="ja-JP" altLang="en-US" sz="1400" b="1" dirty="0">
              <a:solidFill>
                <a:srgbClr val="00009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310736" y="4881535"/>
            <a:ext cx="288032" cy="94029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538215" y="5845293"/>
            <a:ext cx="1834817" cy="88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983583" y="5805686"/>
            <a:ext cx="335845" cy="5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7580332" y="5805686"/>
            <a:ext cx="335845" cy="5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8305635" y="3646364"/>
            <a:ext cx="288032" cy="94029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8305635" y="4885229"/>
            <a:ext cx="288032" cy="94029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310736" y="4586657"/>
            <a:ext cx="288032" cy="2985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8305635" y="4589771"/>
            <a:ext cx="288032" cy="2985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9" name="直線コネクタ 48"/>
          <p:cNvCxnSpPr>
            <a:stCxn id="44" idx="3"/>
            <a:endCxn id="45" idx="1"/>
          </p:cNvCxnSpPr>
          <p:nvPr/>
        </p:nvCxnSpPr>
        <p:spPr>
          <a:xfrm>
            <a:off x="6598768" y="4735943"/>
            <a:ext cx="1706867" cy="31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円/楕円 50"/>
          <p:cNvSpPr/>
          <p:nvPr/>
        </p:nvSpPr>
        <p:spPr>
          <a:xfrm>
            <a:off x="7401612" y="469115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5552215" y="4850346"/>
            <a:ext cx="1842227" cy="634897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73" idx="3"/>
          </p:cNvCxnSpPr>
          <p:nvPr/>
        </p:nvCxnSpPr>
        <p:spPr>
          <a:xfrm flipV="1">
            <a:off x="5501861" y="3671023"/>
            <a:ext cx="2269600" cy="600748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4882468" y="4117882"/>
            <a:ext cx="619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MPPC</a:t>
            </a:r>
            <a:endParaRPr kumimoji="1" lang="ja-JP" altLang="en-US" sz="1400"/>
          </a:p>
        </p:txBody>
      </p:sp>
      <p:cxnSp>
        <p:nvCxnSpPr>
          <p:cNvPr id="76" name="直線矢印コネクタ 75"/>
          <p:cNvCxnSpPr>
            <a:stCxn id="73" idx="3"/>
          </p:cNvCxnSpPr>
          <p:nvPr/>
        </p:nvCxnSpPr>
        <p:spPr>
          <a:xfrm flipV="1">
            <a:off x="5501861" y="3671023"/>
            <a:ext cx="1730897" cy="600748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8074712" y="575820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8074712" y="357124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344088" y="5877484"/>
            <a:ext cx="761123" cy="564368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888930" y="6381977"/>
            <a:ext cx="71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/>
              <a:t>LED</a:t>
            </a:r>
            <a:endParaRPr kumimoji="1" lang="ja-JP" altLang="en-US" sz="140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F9D-F0EC-3841-9AB0-E84BEDB8186F}" type="slidenum">
              <a:rPr lang="en-US" altLang="ja-JP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6395" y="2609028"/>
            <a:ext cx="146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典型的な</a:t>
            </a:r>
            <a:r>
              <a:rPr kumimoji="1" lang="en-US" altLang="ja-JP" sz="1600"/>
              <a:t>Setup</a:t>
            </a:r>
            <a:endParaRPr kumimoji="1" lang="ja-JP" altLang="en-US" sz="1600"/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5501861" y="4797167"/>
            <a:ext cx="1266252" cy="292388"/>
          </a:xfrm>
          <a:prstGeom prst="straightConnector1">
            <a:avLst/>
          </a:prstGeom>
          <a:ln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477357" y="4775714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tungsten</a:t>
            </a:r>
            <a:r>
              <a:rPr lang="en-US" altLang="en-US" sz="1400"/>
              <a:t> </a:t>
            </a:r>
            <a:r>
              <a:rPr kumimoji="1" lang="en-US" altLang="ja-JP" sz="1400"/>
              <a:t>wire</a:t>
            </a:r>
          </a:p>
          <a:p>
            <a:r>
              <a:rPr kumimoji="1" lang="en-US" altLang="ja-JP" sz="1400"/>
              <a:t>φ</a:t>
            </a:r>
            <a:r>
              <a:rPr kumimoji="1" lang="ja-JP" altLang="en-US" sz="1400"/>
              <a:t>：</a:t>
            </a:r>
            <a:r>
              <a:rPr lang="en-US" altLang="ja-JP" sz="1400"/>
              <a:t>100um</a:t>
            </a:r>
            <a:endParaRPr kumimoji="1" lang="ja-JP" altLang="en-US" sz="140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/>
          <a:srcRect l="35419" t="-1194"/>
          <a:stretch/>
        </p:blipFill>
        <p:spPr>
          <a:xfrm>
            <a:off x="88201" y="3760556"/>
            <a:ext cx="2742260" cy="265799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5836" y="4257368"/>
            <a:ext cx="411363" cy="1182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327" y="5741218"/>
            <a:ext cx="16397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2</a:t>
            </a:r>
            <a:r>
              <a:rPr kumimoji="1" lang="ja-JP" altLang="en-US" sz="1600" dirty="0" smtClean="0"/>
              <a:t>段直列接続</a:t>
            </a:r>
            <a:endParaRPr kumimoji="1" lang="en-US" altLang="ja-JP" sz="1600" dirty="0" smtClean="0"/>
          </a:p>
          <a:p>
            <a:endParaRPr kumimoji="1" lang="ja-JP" altLang="en-US" sz="1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513376" y="5729469"/>
            <a:ext cx="131478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altLang="ja-JP" sz="1600" dirty="0" smtClean="0"/>
          </a:p>
          <a:p>
            <a:r>
              <a:rPr lang="en-US" altLang="ja-JP" sz="1600" dirty="0" smtClean="0"/>
              <a:t>4</a:t>
            </a:r>
            <a:r>
              <a:rPr lang="ja-JP" altLang="en-US" sz="1600" dirty="0" smtClean="0"/>
              <a:t>段</a:t>
            </a:r>
            <a:r>
              <a:rPr lang="ja-JP" altLang="en-US" sz="1600" dirty="0"/>
              <a:t>直列</a:t>
            </a:r>
            <a:r>
              <a:rPr lang="ja-JP" altLang="en-US" sz="1600" dirty="0" smtClean="0"/>
              <a:t>接続</a:t>
            </a:r>
            <a:endParaRPr lang="en-US" altLang="ja-JP" sz="1600" dirty="0" smtClean="0"/>
          </a:p>
          <a:p>
            <a:endParaRPr lang="ja-JP" altLang="en-US" sz="16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68" y="4163037"/>
            <a:ext cx="640135" cy="1182727"/>
          </a:xfrm>
          <a:prstGeom prst="rect">
            <a:avLst/>
          </a:prstGeom>
        </p:spPr>
      </p:pic>
      <p:pic>
        <p:nvPicPr>
          <p:cNvPr id="47" name="図 46" descr="B5C1A76E-297A-4FC4-BA8A-ABB7381348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3" y="4414948"/>
            <a:ext cx="1689458" cy="19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GainvsOV_4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0" y="1072106"/>
            <a:ext cx="5689535" cy="45054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Gain</a:t>
            </a:r>
            <a:r>
              <a:rPr lang="ja-JP" altLang="en-US"/>
              <a:t>および</a:t>
            </a:r>
            <a:r>
              <a:rPr lang="en-US" altLang="ja-JP"/>
              <a:t>break down</a:t>
            </a:r>
            <a:r>
              <a:rPr lang="ja-JP" altLang="en-US"/>
              <a:t>電圧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37200" y="1104900"/>
            <a:ext cx="3467100" cy="2123708"/>
          </a:xfrm>
        </p:spPr>
        <p:txBody>
          <a:bodyPr>
            <a:normAutofit/>
          </a:bodyPr>
          <a:lstStyle/>
          <a:p>
            <a:r>
              <a:rPr kumimoji="1" lang="en-US" altLang="ja-JP" sz="1800" dirty="0"/>
              <a:t>Gain</a:t>
            </a:r>
            <a:r>
              <a:rPr kumimoji="1" lang="ja-JP" altLang="en-US" sz="1800" dirty="0"/>
              <a:t>と</a:t>
            </a:r>
            <a:r>
              <a:rPr lang="en-US" altLang="ja-JP" sz="1800" dirty="0"/>
              <a:t>b</a:t>
            </a:r>
            <a:r>
              <a:rPr kumimoji="1" lang="en-US" altLang="ja-JP" sz="1800" dirty="0"/>
              <a:t>reak down</a:t>
            </a:r>
            <a:r>
              <a:rPr kumimoji="1" lang="ja-JP" altLang="en-US" sz="1800" dirty="0"/>
              <a:t>電圧を</a:t>
            </a:r>
            <a:r>
              <a:rPr kumimoji="1" lang="en-US" altLang="ja-JP" sz="1800" dirty="0"/>
              <a:t>1p.e.</a:t>
            </a:r>
            <a:r>
              <a:rPr kumimoji="1" lang="ja-JP" altLang="en-US" sz="1800" dirty="0"/>
              <a:t>の電荷分布から計算。</a:t>
            </a:r>
            <a:endParaRPr kumimoji="1" lang="en-US" altLang="ja-JP" sz="1800" dirty="0"/>
          </a:p>
          <a:p>
            <a:r>
              <a:rPr lang="en-US" altLang="ja-JP" sz="1800" dirty="0"/>
              <a:t>CT</a:t>
            </a:r>
            <a:r>
              <a:rPr lang="ja-JP" altLang="en-US" sz="1800" dirty="0"/>
              <a:t>抑制型の</a:t>
            </a:r>
            <a:r>
              <a:rPr lang="en-US" altLang="ja-JP" sz="1800" dirty="0"/>
              <a:t>break down</a:t>
            </a:r>
            <a:r>
              <a:rPr lang="ja-JP" altLang="en-US" sz="1800" dirty="0"/>
              <a:t>電圧は通常型に比べ</a:t>
            </a:r>
            <a:r>
              <a:rPr lang="en-US" altLang="ja-JP" sz="1800" dirty="0"/>
              <a:t>12V</a:t>
            </a:r>
            <a:r>
              <a:rPr lang="ja-JP" altLang="en-US" sz="1800" dirty="0"/>
              <a:t>減少</a:t>
            </a:r>
            <a:endParaRPr lang="en-US" altLang="ja-JP" sz="1800" dirty="0"/>
          </a:p>
          <a:p>
            <a:r>
              <a:rPr lang="en-US" altLang="ja-JP" sz="1800" dirty="0"/>
              <a:t>CT</a:t>
            </a:r>
            <a:r>
              <a:rPr lang="ja-JP" altLang="en-US" sz="1800" dirty="0"/>
              <a:t>抑制型の</a:t>
            </a:r>
            <a:r>
              <a:rPr lang="en-US" altLang="ja-JP" sz="1800" dirty="0"/>
              <a:t>Gain</a:t>
            </a:r>
            <a:r>
              <a:rPr lang="ja-JP" altLang="en-US" sz="1800" dirty="0"/>
              <a:t>は通常型に比べ</a:t>
            </a:r>
            <a:r>
              <a:rPr lang="en-US" altLang="ja-JP" sz="1800" dirty="0"/>
              <a:t>20%</a:t>
            </a:r>
            <a:r>
              <a:rPr lang="ja-JP" altLang="en-US" sz="1800" dirty="0"/>
              <a:t>増大</a:t>
            </a: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5B33-F600-E14C-AD77-594A2EFB1D59}" type="slidenum">
              <a:rPr lang="en-US" altLang="ja-JP"/>
              <a:t>9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92100" y="1564887"/>
            <a:ext cx="13081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</a:rPr>
              <a:t>黒</a:t>
            </a:r>
            <a:r>
              <a:rPr lang="ja-JP" altLang="en-US" sz="1600" dirty="0"/>
              <a:t>：</a:t>
            </a:r>
            <a:r>
              <a:rPr lang="en-US" altLang="ja-JP" sz="1600" dirty="0"/>
              <a:t>CT</a:t>
            </a:r>
            <a:r>
              <a:rPr lang="ja-JP" altLang="en-US" sz="1600" dirty="0"/>
              <a:t>抑制型</a:t>
            </a:r>
            <a:endParaRPr lang="en-US" altLang="ja-JP" sz="1600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赤</a:t>
            </a:r>
            <a:r>
              <a:rPr lang="ja-JP" altLang="en-US" sz="1600" dirty="0">
                <a:solidFill>
                  <a:srgbClr val="000000"/>
                </a:solidFill>
              </a:rPr>
              <a:t>：通常型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86817"/>
              </p:ext>
            </p:extLst>
          </p:nvPr>
        </p:nvGraphicFramePr>
        <p:xfrm>
          <a:off x="424934" y="5669280"/>
          <a:ext cx="4118492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5854"/>
                <a:gridCol w="1217308"/>
                <a:gridCol w="1315330"/>
              </a:tblGrid>
              <a:tr h="32258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1600"/>
                        <a:t>C</a:t>
                      </a:r>
                      <a:r>
                        <a:rPr kumimoji="1" lang="en-US" altLang="ja-JP" sz="1600"/>
                        <a:t>T</a:t>
                      </a:r>
                      <a:r>
                        <a:rPr kumimoji="1" lang="ja-JP" altLang="en-US" sz="1600"/>
                        <a:t>抑制型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/>
                        <a:t>通常型</a:t>
                      </a:r>
                    </a:p>
                  </a:txBody>
                  <a:tcPr/>
                </a:tc>
              </a:tr>
              <a:tr h="322580"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Break down</a:t>
                      </a:r>
                      <a:r>
                        <a:rPr kumimoji="1" lang="ja-JP" altLang="en-US" sz="1600"/>
                        <a:t>電圧</a:t>
                      </a:r>
                      <a:r>
                        <a:rPr kumimoji="1" lang="en-US" altLang="ja-JP" sz="1600"/>
                        <a:t>@LXe temp.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/>
                        <a:t>44.5V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56.2V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直線矢印コネクタ 17"/>
          <p:cNvCxnSpPr/>
          <p:nvPr/>
        </p:nvCxnSpPr>
        <p:spPr>
          <a:xfrm flipH="1">
            <a:off x="2940050" y="5829300"/>
            <a:ext cx="360363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578100" y="5348236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12V</a:t>
            </a:r>
            <a:r>
              <a:rPr lang="ja-JP" altLang="en-US" sz="1600" dirty="0"/>
              <a:t>減少</a:t>
            </a:r>
            <a:endParaRPr kumimoji="1"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1579150" y="1564887"/>
            <a:ext cx="142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4</a:t>
            </a:r>
            <a:r>
              <a:rPr lang="ja-JP" altLang="en-US" sz="1600" dirty="0" smtClean="0">
                <a:solidFill>
                  <a:srgbClr val="000000"/>
                </a:solidFill>
              </a:rPr>
              <a:t>段直列接続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11" name="図 10" descr="CT1_4s_OV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8" y="3732058"/>
            <a:ext cx="3732212" cy="2955491"/>
          </a:xfrm>
          <a:prstGeom prst="rect">
            <a:avLst/>
          </a:prstGeom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199310" y="4086227"/>
            <a:ext cx="140176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電荷分布</a:t>
            </a:r>
            <a:endParaRPr lang="en-US" altLang="ja-JP" sz="1400" dirty="0" smtClean="0"/>
          </a:p>
          <a:p>
            <a:r>
              <a:rPr lang="en-US" altLang="ja-JP" sz="1400" dirty="0" smtClean="0"/>
              <a:t>(Over voltage:2V</a:t>
            </a:r>
          </a:p>
          <a:p>
            <a:r>
              <a:rPr lang="en-US" altLang="ja-JP" sz="1400" dirty="0" smtClean="0"/>
              <a:t>4</a:t>
            </a:r>
            <a:r>
              <a:rPr lang="ja-JP" altLang="en-US" sz="1400" dirty="0" smtClean="0"/>
              <a:t>段直列接続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6329364" y="4455559"/>
            <a:ext cx="14286" cy="1231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025845" y="5813960"/>
            <a:ext cx="9359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pedestal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6961777" y="5050971"/>
            <a:ext cx="648494" cy="206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512676" y="5068679"/>
            <a:ext cx="61106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1p.e.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11186</TotalTime>
  <Words>2157</Words>
  <Application>Microsoft Office PowerPoint</Application>
  <PresentationFormat>画面に合わせる (4:3)</PresentationFormat>
  <Paragraphs>463</Paragraphs>
  <Slides>32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ＭＳ Ｐゴシック</vt:lpstr>
      <vt:lpstr>ＭＳ Ｐ明朝</vt:lpstr>
      <vt:lpstr>Arial</vt:lpstr>
      <vt:lpstr>Calibri</vt:lpstr>
      <vt:lpstr>ホワイト</vt:lpstr>
      <vt:lpstr>Acrobat Document</vt:lpstr>
      <vt:lpstr>数式</vt:lpstr>
      <vt:lpstr>MEG II実験に向けた、MPPCを用いた 液体キセノン検出器の研究開発</vt:lpstr>
      <vt:lpstr>μ-&gt;e+γ 探索</vt:lpstr>
      <vt:lpstr>MEG実験</vt:lpstr>
      <vt:lpstr>MEG II 実験</vt:lpstr>
      <vt:lpstr>液体キセノン検出器のアップグレード</vt:lpstr>
      <vt:lpstr>アップグレード後の分解能</vt:lpstr>
      <vt:lpstr>MPPCの研究開発</vt:lpstr>
      <vt:lpstr>性能試験のSetup</vt:lpstr>
      <vt:lpstr>Gainおよびbreak down電圧</vt:lpstr>
      <vt:lpstr>クロストーク確率</vt:lpstr>
      <vt:lpstr>PDE for VUV</vt:lpstr>
      <vt:lpstr>Energy 分解能測定</vt:lpstr>
      <vt:lpstr>Energy 分解能の光電子数依存性</vt:lpstr>
      <vt:lpstr>Energy分解能の電圧依存性</vt:lpstr>
      <vt:lpstr>まとめ</vt:lpstr>
      <vt:lpstr>今後</vt:lpstr>
      <vt:lpstr>Backup</vt:lpstr>
      <vt:lpstr>Conclusion in MEG Col. meeting (Feb. 2015)</vt:lpstr>
      <vt:lpstr>Schedule</vt:lpstr>
      <vt:lpstr>MEG II resolution</vt:lpstr>
      <vt:lpstr>DAQ setup</vt:lpstr>
      <vt:lpstr>MPPCの直列接続</vt:lpstr>
      <vt:lpstr>直列接続による波形の変化</vt:lpstr>
      <vt:lpstr>接続によるGainの変化</vt:lpstr>
      <vt:lpstr>Waveform of 1p.e.</vt:lpstr>
      <vt:lpstr>Waveform of alpha</vt:lpstr>
      <vt:lpstr>MEGII 実機における光電子数</vt:lpstr>
      <vt:lpstr>How to calculate energy resolution</vt:lpstr>
      <vt:lpstr>How to calculate CTAP factor</vt:lpstr>
      <vt:lpstr>CTAP factor in CT sup. test</vt:lpstr>
      <vt:lpstr>Energy resolution for VUV</vt:lpstr>
      <vt:lpstr>Energy resolution for LED 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ogawa</dc:creator>
  <cp:lastModifiedBy>meg</cp:lastModifiedBy>
  <cp:revision>2945</cp:revision>
  <dcterms:created xsi:type="dcterms:W3CDTF">2014-08-06T18:28:26Z</dcterms:created>
  <dcterms:modified xsi:type="dcterms:W3CDTF">2015-02-11T00:30:54Z</dcterms:modified>
</cp:coreProperties>
</file>