
<file path=[Content_Types].xml><?xml version="1.0" encoding="utf-8"?>
<Types xmlns="http://schemas.openxmlformats.org/package/2006/content-types">
  <Default Extension="xml" ContentType="application/xml"/>
  <Default Extension="wdp" ContentType="image/vnd.ms-photo"/>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315" r:id="rId3"/>
    <p:sldId id="258" r:id="rId4"/>
    <p:sldId id="262" r:id="rId5"/>
    <p:sldId id="261" r:id="rId6"/>
    <p:sldId id="263" r:id="rId7"/>
    <p:sldId id="264" r:id="rId8"/>
    <p:sldId id="265" r:id="rId9"/>
    <p:sldId id="313" r:id="rId10"/>
    <p:sldId id="268" r:id="rId11"/>
    <p:sldId id="270" r:id="rId12"/>
    <p:sldId id="271" r:id="rId13"/>
    <p:sldId id="272" r:id="rId14"/>
    <p:sldId id="273" r:id="rId15"/>
    <p:sldId id="294" r:id="rId16"/>
    <p:sldId id="289" r:id="rId17"/>
    <p:sldId id="316" r:id="rId18"/>
    <p:sldId id="319" r:id="rId19"/>
    <p:sldId id="295" r:id="rId20"/>
    <p:sldId id="320" r:id="rId21"/>
    <p:sldId id="275" r:id="rId22"/>
    <p:sldId id="276" r:id="rId23"/>
    <p:sldId id="296" r:id="rId24"/>
    <p:sldId id="277" r:id="rId25"/>
    <p:sldId id="278" r:id="rId26"/>
    <p:sldId id="279" r:id="rId27"/>
    <p:sldId id="280" r:id="rId28"/>
    <p:sldId id="281" r:id="rId29"/>
    <p:sldId id="282" r:id="rId30"/>
    <p:sldId id="283" r:id="rId31"/>
    <p:sldId id="284" r:id="rId32"/>
    <p:sldId id="285" r:id="rId33"/>
    <p:sldId id="286" r:id="rId34"/>
    <p:sldId id="288" r:id="rId35"/>
    <p:sldId id="300" r:id="rId36"/>
    <p:sldId id="301" r:id="rId3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テーマ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8" autoAdjust="0"/>
    <p:restoredTop sz="97980" autoAdjust="0"/>
  </p:normalViewPr>
  <p:slideViewPr>
    <p:cSldViewPr snapToGrid="0" snapToObjects="1">
      <p:cViewPr>
        <p:scale>
          <a:sx n="105" d="100"/>
          <a:sy n="105" d="100"/>
        </p:scale>
        <p:origin x="-1904" y="-448"/>
      </p:cViewPr>
      <p:guideLst>
        <p:guide orient="horz" pos="2160"/>
        <p:guide pos="2880"/>
      </p:guideLst>
    </p:cSldViewPr>
  </p:slideViewPr>
  <p:outlineViewPr>
    <p:cViewPr>
      <p:scale>
        <a:sx n="33" d="100"/>
        <a:sy n="33" d="100"/>
      </p:scale>
      <p:origin x="0" y="2224"/>
    </p:cViewPr>
    <p:sldLst>
      <p:sld r:id="rId1" collapse="1"/>
    </p:sldLst>
  </p:outlineViewPr>
  <p:notesTextViewPr>
    <p:cViewPr>
      <p:scale>
        <a:sx n="100" d="100"/>
        <a:sy n="100" d="100"/>
      </p:scale>
      <p:origin x="0" y="0"/>
    </p:cViewPr>
  </p:notesTextViewPr>
  <p:notesViewPr>
    <p:cSldViewPr snapToGrid="0" snapToObjects="1">
      <p:cViewPr varScale="1">
        <p:scale>
          <a:sx n="125" d="100"/>
          <a:sy n="125" d="100"/>
        </p:scale>
        <p:origin x="-296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ACFBC6-90B4-5848-99A6-8D061B99167B}" type="datetimeFigureOut">
              <a:rPr kumimoji="1" lang="ja-JP" altLang="en-US" smtClean="0"/>
              <a:t>2015/02/11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FA2B3-4CFB-9240-8D54-F19F60A0F6AA}" type="slidenum">
              <a:rPr kumimoji="1" lang="ja-JP" altLang="en-US" smtClean="0"/>
              <a:t>‹#›</a:t>
            </a:fld>
            <a:endParaRPr kumimoji="1" lang="ja-JP" altLang="en-US"/>
          </a:p>
        </p:txBody>
      </p:sp>
    </p:spTree>
    <p:extLst>
      <p:ext uri="{BB962C8B-B14F-4D97-AF65-F5344CB8AC3E}">
        <p14:creationId xmlns:p14="http://schemas.microsoft.com/office/powerpoint/2010/main" val="1906249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D2CE56-0E27-6D45-84A4-FAB51D07216F}" type="datetimeFigureOut">
              <a:rPr kumimoji="1" lang="ja-JP" altLang="en-US" smtClean="0"/>
              <a:t>2015/02/11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FFB2B5-1B79-4146-A4B5-37F9C5742349}" type="slidenum">
              <a:rPr kumimoji="1" lang="ja-JP" altLang="en-US" smtClean="0"/>
              <a:t>‹#›</a:t>
            </a:fld>
            <a:endParaRPr kumimoji="1" lang="ja-JP" altLang="en-US"/>
          </a:p>
        </p:txBody>
      </p:sp>
    </p:spTree>
    <p:extLst>
      <p:ext uri="{BB962C8B-B14F-4D97-AF65-F5344CB8AC3E}">
        <p14:creationId xmlns:p14="http://schemas.microsoft.com/office/powerpoint/2010/main" val="17339157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a:t>
            </a:r>
            <a:r>
              <a:rPr kumimoji="1" lang="ja-JP" altLang="en-US" dirty="0"/>
              <a:t>では、</a:t>
            </a:r>
            <a:r>
              <a:rPr kumimoji="1" lang="ja-JP" altLang="en-US" dirty="0" smtClean="0"/>
              <a:t>CMB偏光観測</a:t>
            </a:r>
            <a:r>
              <a:rPr kumimoji="1" lang="ja-JP" altLang="en-US" dirty="0"/>
              <a:t>実験GroundBIRD</a:t>
            </a:r>
            <a:r>
              <a:rPr kumimoji="1" lang="ja-JP" altLang="en-US" dirty="0" smtClean="0"/>
              <a:t>の検出器応答評価、というタイトルでお話しさせていただきます。</a:t>
            </a:r>
            <a:endParaRPr kumimoji="1" lang="en-US" altLang="ja-JP" dirty="0" smtClean="0"/>
          </a:p>
          <a:p>
            <a:r>
              <a:rPr kumimoji="1" lang="ja-JP" altLang="en-US" dirty="0" smtClean="0"/>
              <a:t>東京大学の富田です。</a:t>
            </a:r>
            <a:endParaRPr kumimoji="1" lang="ja-JP" altLang="en-US" dirty="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1</a:t>
            </a:fld>
            <a:endParaRPr kumimoji="1" lang="ja-JP" altLang="en-US"/>
          </a:p>
        </p:txBody>
      </p:sp>
    </p:spTree>
    <p:extLst>
      <p:ext uri="{BB962C8B-B14F-4D97-AF65-F5344CB8AC3E}">
        <p14:creationId xmlns:p14="http://schemas.microsoft.com/office/powerpoint/2010/main" val="3001664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今回、テスト用のクライオスタットを回転台の上に置き、</a:t>
            </a:r>
            <a:r>
              <a:rPr kumimoji="1" lang="en-US" altLang="ja-JP" dirty="0" smtClean="0"/>
              <a:t>MKID</a:t>
            </a:r>
            <a:r>
              <a:rPr kumimoji="1" lang="ja-JP" altLang="en-US" dirty="0" smtClean="0"/>
              <a:t>検出器をその中に設置しました。</a:t>
            </a:r>
            <a:endParaRPr kumimoji="1" lang="en-US" altLang="ja-JP" dirty="0" smtClean="0"/>
          </a:p>
          <a:p>
            <a:r>
              <a:rPr kumimoji="1" lang="ja-JP" altLang="en-US" dirty="0" smtClean="0"/>
              <a:t>このへんがパルスチューブ冷凍機で</a:t>
            </a:r>
            <a:r>
              <a:rPr kumimoji="1" lang="en-US" altLang="ja-JP" dirty="0" smtClean="0"/>
              <a:t>4K</a:t>
            </a:r>
            <a:r>
              <a:rPr kumimoji="1" lang="ja-JP" altLang="en-US" dirty="0" smtClean="0"/>
              <a:t>に冷やしてあります。</a:t>
            </a:r>
            <a:endParaRPr kumimoji="1" lang="en-US" altLang="ja-JP" dirty="0" smtClean="0"/>
          </a:p>
          <a:p>
            <a:r>
              <a:rPr kumimoji="1" lang="ja-JP" altLang="en-US" dirty="0" smtClean="0"/>
              <a:t>その中にさらに</a:t>
            </a:r>
            <a:r>
              <a:rPr kumimoji="1" lang="en-US" altLang="ja-JP" dirty="0" smtClean="0"/>
              <a:t>He</a:t>
            </a:r>
            <a:r>
              <a:rPr kumimoji="1" lang="ja-JP" altLang="en-US" dirty="0" smtClean="0"/>
              <a:t>吸着式冷凍機が設置してあって、</a:t>
            </a:r>
            <a:endParaRPr kumimoji="1" lang="en-US" altLang="ja-JP" dirty="0" smtClean="0"/>
          </a:p>
          <a:p>
            <a:r>
              <a:rPr kumimoji="1" lang="ja-JP" altLang="en-US" dirty="0" smtClean="0"/>
              <a:t>何段かに分かれているのですが最終段が</a:t>
            </a:r>
            <a:r>
              <a:rPr kumimoji="1" lang="en-US" altLang="ja-JP" dirty="0" smtClean="0"/>
              <a:t>250mK</a:t>
            </a:r>
            <a:r>
              <a:rPr kumimoji="1" lang="ja-JP" altLang="en-US" dirty="0" smtClean="0"/>
              <a:t>に冷えます。</a:t>
            </a:r>
            <a:endParaRPr kumimoji="1" lang="en-US" altLang="ja-JP" dirty="0" smtClean="0"/>
          </a:p>
          <a:p>
            <a:r>
              <a:rPr kumimoji="1" lang="ja-JP" altLang="en-US" dirty="0" smtClean="0"/>
              <a:t>ここにサンプルボックスを置き、中に</a:t>
            </a:r>
            <a:r>
              <a:rPr kumimoji="1" lang="en-US" altLang="ja-JP" dirty="0" smtClean="0"/>
              <a:t>MKID</a:t>
            </a:r>
            <a:r>
              <a:rPr kumimoji="1" lang="ja-JP" altLang="en-US" dirty="0" smtClean="0"/>
              <a:t>のプロトタイプを設置しました。</a:t>
            </a:r>
            <a:endParaRPr kumimoji="1" lang="en-US" altLang="ja-JP" dirty="0" smtClean="0"/>
          </a:p>
          <a:p>
            <a:endParaRPr kumimoji="1" lang="en-US" altLang="ja-JP" dirty="0" smtClean="0"/>
          </a:p>
          <a:p>
            <a:r>
              <a:rPr kumimoji="1" lang="en-US" altLang="ja-JP" dirty="0" smtClean="0"/>
              <a:t>We</a:t>
            </a:r>
            <a:r>
              <a:rPr kumimoji="1" lang="en-US" altLang="ja-JP" baseline="0" dirty="0" smtClean="0"/>
              <a:t> mounted MKIDs on our rotation system.</a:t>
            </a:r>
          </a:p>
          <a:p>
            <a:endParaRPr kumimoji="1" lang="en-US" altLang="ja-JP" baseline="0" dirty="0" smtClean="0"/>
          </a:p>
          <a:p>
            <a:r>
              <a:rPr kumimoji="1" lang="en-US" altLang="ja-JP" baseline="0" dirty="0" smtClean="0"/>
              <a:t>This is the rotation table, and this is the cryostat.</a:t>
            </a:r>
          </a:p>
          <a:p>
            <a:r>
              <a:rPr kumimoji="1" lang="en-US" altLang="ja-JP" baseline="0" dirty="0" smtClean="0"/>
              <a:t>There is this 4K stage by pulse tube refrigerator around here,</a:t>
            </a:r>
          </a:p>
          <a:p>
            <a:r>
              <a:rPr kumimoji="1" lang="en-US" altLang="ja-JP" baseline="0" dirty="0" smtClean="0"/>
              <a:t>and 250 </a:t>
            </a:r>
            <a:r>
              <a:rPr kumimoji="1" lang="en-US" altLang="ja-JP" baseline="0" dirty="0" err="1" smtClean="0"/>
              <a:t>mK</a:t>
            </a:r>
            <a:r>
              <a:rPr kumimoji="1" lang="en-US" altLang="ja-JP" baseline="0" dirty="0" smtClean="0"/>
              <a:t> stage by sorption refrigerator is attached on it.</a:t>
            </a:r>
          </a:p>
          <a:p>
            <a:r>
              <a:rPr kumimoji="1" lang="en-US" altLang="ja-JP" baseline="0" dirty="0" smtClean="0"/>
              <a:t>The sample box is mounted here and</a:t>
            </a:r>
          </a:p>
          <a:p>
            <a:r>
              <a:rPr kumimoji="1" lang="en-US" altLang="ja-JP" baseline="0" dirty="0" smtClean="0"/>
              <a:t>the MKID prototype is inside.</a:t>
            </a:r>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10</a:t>
            </a:fld>
            <a:endParaRPr kumimoji="1" lang="ja-JP" altLang="en-US"/>
          </a:p>
        </p:txBody>
      </p:sp>
    </p:spTree>
    <p:extLst>
      <p:ext uri="{BB962C8B-B14F-4D97-AF65-F5344CB8AC3E}">
        <p14:creationId xmlns:p14="http://schemas.microsoft.com/office/powerpoint/2010/main" val="390419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主に気にしているのは磁気の影響です。</a:t>
            </a:r>
            <a:endParaRPr kumimoji="1" lang="en-US" altLang="ja-JP" dirty="0" smtClean="0"/>
          </a:p>
          <a:p>
            <a:r>
              <a:rPr kumimoji="1" lang="en-US" altLang="ja-JP" dirty="0" smtClean="0"/>
              <a:t>MKID</a:t>
            </a:r>
            <a:r>
              <a:rPr kumimoji="1" lang="ja-JP" altLang="en-US" dirty="0" smtClean="0"/>
              <a:t>は超伝導検出器なので、磁場に影響を受けます。</a:t>
            </a:r>
            <a:endParaRPr kumimoji="1" lang="en-US" altLang="ja-JP" dirty="0" smtClean="0"/>
          </a:p>
          <a:p>
            <a:r>
              <a:rPr kumimoji="1" lang="ja-JP" altLang="en-US" dirty="0" smtClean="0"/>
              <a:t>一つには、検出器から見れば回転磁場なので、</a:t>
            </a:r>
            <a:r>
              <a:rPr kumimoji="1" lang="en-US" altLang="ja-JP" dirty="0" smtClean="0"/>
              <a:t>GroundBIRD</a:t>
            </a:r>
            <a:r>
              <a:rPr kumimoji="1" lang="ja-JP" altLang="en-US" dirty="0" smtClean="0"/>
              <a:t>の回転に同期したバックグラウンドになってしまって落とせないという意味で困りますし、</a:t>
            </a:r>
            <a:endParaRPr kumimoji="1" lang="en-US" altLang="ja-JP" dirty="0" smtClean="0"/>
          </a:p>
          <a:p>
            <a:r>
              <a:rPr kumimoji="1" lang="ja-JP" altLang="en-US" dirty="0" smtClean="0"/>
              <a:t>もう一つには、磁場が検出器にトラップされる事によって検出器応答そのものも劣化してしまいます。</a:t>
            </a:r>
            <a:endParaRPr kumimoji="1" lang="en-US" altLang="ja-JP" dirty="0" smtClean="0"/>
          </a:p>
          <a:p>
            <a:endParaRPr kumimoji="1" lang="en-US" altLang="ja-JP" dirty="0" smtClean="0"/>
          </a:p>
          <a:p>
            <a:r>
              <a:rPr kumimoji="1" lang="ja-JP" altLang="en-US" dirty="0" smtClean="0"/>
              <a:t>そのため２段階に分けた磁場シールドを設置する事にしました。</a:t>
            </a:r>
            <a:endParaRPr kumimoji="1" lang="en-US" altLang="ja-JP" dirty="0" smtClean="0"/>
          </a:p>
          <a:p>
            <a:r>
              <a:rPr kumimoji="1" lang="en-US" altLang="ja-JP" dirty="0" smtClean="0"/>
              <a:t>&lt;CLICK&gt;</a:t>
            </a:r>
          </a:p>
          <a:p>
            <a:r>
              <a:rPr kumimoji="1" lang="ja-JP" altLang="en-US" dirty="0" smtClean="0"/>
              <a:t>まず外側に高透磁率の材質でシールドを作り、磁場をそちらに引きつけます。</a:t>
            </a:r>
            <a:endParaRPr kumimoji="1" lang="en-US" altLang="ja-JP" dirty="0" smtClean="0"/>
          </a:p>
          <a:p>
            <a:r>
              <a:rPr kumimoji="1" lang="ja-JP" altLang="en-US" dirty="0" smtClean="0"/>
              <a:t>このシールドを設置する前は検出器付近の磁場は</a:t>
            </a:r>
            <a:r>
              <a:rPr kumimoji="1" lang="en-US" altLang="ja-JP" dirty="0" smtClean="0"/>
              <a:t>400mG</a:t>
            </a:r>
            <a:r>
              <a:rPr kumimoji="1" lang="ja-JP" altLang="en-US" dirty="0" smtClean="0"/>
              <a:t>程度だったのですが、</a:t>
            </a:r>
            <a:endParaRPr kumimoji="1" lang="en-US" altLang="ja-JP" dirty="0" smtClean="0"/>
          </a:p>
          <a:p>
            <a:r>
              <a:rPr kumimoji="1" lang="ja-JP" altLang="en-US" dirty="0" smtClean="0"/>
              <a:t>設置後は</a:t>
            </a:r>
            <a:r>
              <a:rPr kumimoji="1" lang="en-US" altLang="ja-JP" dirty="0" smtClean="0"/>
              <a:t>5mG</a:t>
            </a:r>
            <a:r>
              <a:rPr kumimoji="1" lang="ja-JP" altLang="en-US" dirty="0" smtClean="0"/>
              <a:t>程度と</a:t>
            </a:r>
            <a:r>
              <a:rPr kumimoji="1" lang="en-US" altLang="ja-JP" dirty="0" smtClean="0"/>
              <a:t>2</a:t>
            </a:r>
            <a:r>
              <a:rPr kumimoji="1" lang="ja-JP" altLang="en-US" dirty="0" smtClean="0"/>
              <a:t>桁程度下がりました。</a:t>
            </a:r>
            <a:endParaRPr kumimoji="1" lang="en-US" altLang="ja-JP" dirty="0" smtClean="0"/>
          </a:p>
          <a:p>
            <a:r>
              <a:rPr kumimoji="1" lang="en-US" altLang="ja-JP" dirty="0" smtClean="0"/>
              <a:t>&lt;CLICK&gt;</a:t>
            </a:r>
          </a:p>
          <a:p>
            <a:r>
              <a:rPr kumimoji="1" lang="ja-JP" altLang="en-US" dirty="0" smtClean="0"/>
              <a:t>そして内側に超伝導体のシールドを設置することで、残りの磁場をマイスナー効果で</a:t>
            </a:r>
            <a:endParaRPr kumimoji="1" lang="en-US" altLang="ja-JP" dirty="0" smtClean="0"/>
          </a:p>
          <a:p>
            <a:r>
              <a:rPr kumimoji="1" lang="ja-JP" altLang="en-US" dirty="0" smtClean="0"/>
              <a:t>シャットアウトすることにしました。</a:t>
            </a:r>
            <a:endParaRPr kumimoji="1" lang="en-US" altLang="ja-JP" dirty="0" smtClean="0"/>
          </a:p>
          <a:p>
            <a:endParaRPr kumimoji="1" lang="en-US" altLang="ja-JP" dirty="0" smtClean="0"/>
          </a:p>
          <a:p>
            <a:r>
              <a:rPr kumimoji="1" lang="en-US" altLang="ja-JP" dirty="0" smtClean="0"/>
              <a:t>&lt;CLICK&gt;</a:t>
            </a:r>
          </a:p>
          <a:p>
            <a:r>
              <a:rPr kumimoji="1" lang="ja-JP" altLang="en-US" dirty="0" smtClean="0"/>
              <a:t>ちょっと写真が見づらくて申し訳ないのですが、</a:t>
            </a:r>
            <a:endParaRPr kumimoji="1" lang="en-US" altLang="ja-JP" dirty="0" smtClean="0"/>
          </a:p>
          <a:p>
            <a:r>
              <a:rPr kumimoji="1" lang="ja-JP" altLang="en-US" dirty="0" smtClean="0"/>
              <a:t>これが</a:t>
            </a:r>
            <a:r>
              <a:rPr kumimoji="1" lang="en-US" altLang="ja-JP" dirty="0" smtClean="0"/>
              <a:t>1</a:t>
            </a:r>
            <a:r>
              <a:rPr kumimoji="1" lang="ja-JP" altLang="en-US" dirty="0" smtClean="0"/>
              <a:t>つ目のシールドを上から覗き込んだ様子です。</a:t>
            </a:r>
            <a:endParaRPr kumimoji="1" lang="en-US" altLang="ja-JP" dirty="0" smtClean="0"/>
          </a:p>
          <a:p>
            <a:r>
              <a:rPr kumimoji="1" lang="ja-JP" altLang="en-US" dirty="0" smtClean="0"/>
              <a:t>こっちは超伝導シールドとして鉛を貼っている様子です。</a:t>
            </a:r>
            <a:endParaRPr kumimoji="1" lang="en-US" altLang="ja-JP" dirty="0" smtClean="0"/>
          </a:p>
          <a:p>
            <a:endParaRPr kumimoji="1" lang="en-US" altLang="ja-JP" dirty="0" smtClean="0"/>
          </a:p>
          <a:p>
            <a:r>
              <a:rPr kumimoji="1" lang="en-US" altLang="ja-JP" dirty="0" smtClean="0"/>
              <a:t>We</a:t>
            </a:r>
            <a:r>
              <a:rPr kumimoji="1" lang="en-US" altLang="ja-JP" baseline="0" dirty="0" smtClean="0"/>
              <a:t> </a:t>
            </a:r>
            <a:r>
              <a:rPr kumimoji="1" lang="en-US" altLang="ja-JP" dirty="0" smtClean="0"/>
              <a:t>shielded magnetic flux in two stages</a:t>
            </a:r>
          </a:p>
          <a:p>
            <a:r>
              <a:rPr kumimoji="1" lang="en-US" altLang="ja-JP" dirty="0" smtClean="0"/>
              <a:t>CLK</a:t>
            </a:r>
          </a:p>
          <a:p>
            <a:r>
              <a:rPr kumimoji="1" lang="en-US" altLang="ja-JP" dirty="0" smtClean="0"/>
              <a:t>at 1st, we put </a:t>
            </a:r>
            <a:r>
              <a:rPr kumimoji="1" lang="en-US" altLang="ja-JP" dirty="0" err="1" smtClean="0"/>
              <a:t>permalloy</a:t>
            </a:r>
            <a:r>
              <a:rPr kumimoji="1" lang="en-US" altLang="ja-JP" dirty="0" smtClean="0"/>
              <a:t>,</a:t>
            </a:r>
            <a:r>
              <a:rPr kumimoji="1" lang="en-US" altLang="ja-JP" baseline="0" dirty="0" smtClean="0"/>
              <a:t> </a:t>
            </a:r>
            <a:r>
              <a:rPr kumimoji="1" lang="en-US" altLang="ja-JP" dirty="0" smtClean="0"/>
              <a:t>high permeability material at</a:t>
            </a:r>
            <a:r>
              <a:rPr kumimoji="1" lang="en-US" altLang="ja-JP" baseline="0" dirty="0" smtClean="0"/>
              <a:t> outside of cryostat and pull magnetic flux away from center.</a:t>
            </a:r>
            <a:endParaRPr kumimoji="1" lang="en-US" altLang="ja-JP" dirty="0" smtClean="0"/>
          </a:p>
          <a:p>
            <a:r>
              <a:rPr kumimoji="1" lang="en-US" altLang="ja-JP" dirty="0" smtClean="0"/>
              <a:t>CLK</a:t>
            </a:r>
          </a:p>
          <a:p>
            <a:r>
              <a:rPr kumimoji="1" lang="en-US" altLang="ja-JP" dirty="0" smtClean="0"/>
              <a:t>and next, we put lead as superconducting material shield and shut out magnetic fluxes.</a:t>
            </a:r>
          </a:p>
          <a:p>
            <a:r>
              <a:rPr kumimoji="1" lang="en-US" altLang="ja-JP" dirty="0" smtClean="0"/>
              <a:t>CLK</a:t>
            </a:r>
          </a:p>
          <a:p>
            <a:r>
              <a:rPr kumimoji="1" lang="en-US" altLang="ja-JP" dirty="0" smtClean="0"/>
              <a:t>the outer high permeability shield looks like this,</a:t>
            </a:r>
          </a:p>
          <a:p>
            <a:r>
              <a:rPr kumimoji="1" lang="en-US" altLang="ja-JP" dirty="0" smtClean="0"/>
              <a:t>and the inner super</a:t>
            </a:r>
            <a:r>
              <a:rPr kumimoji="1" lang="en-US" altLang="ja-JP" baseline="0" dirty="0" smtClean="0"/>
              <a:t> conducting </a:t>
            </a:r>
            <a:r>
              <a:rPr kumimoji="1" lang="en-US" altLang="ja-JP" dirty="0" smtClean="0"/>
              <a:t>shield looks like this.</a:t>
            </a:r>
          </a:p>
          <a:p>
            <a:r>
              <a:rPr kumimoji="1" lang="ja-JP" altLang="en-US" dirty="0" smtClean="0"/>
              <a:t>実際の様子はこのような感じです。上が高透磁率材料を巻いたシールド内部を上から覗き込んだところで、</a:t>
            </a:r>
            <a:endParaRPr kumimoji="1" lang="en-US" altLang="ja-JP" dirty="0" smtClean="0"/>
          </a:p>
          <a:p>
            <a:r>
              <a:rPr kumimoji="1" lang="ja-JP" altLang="en-US" dirty="0" smtClean="0"/>
              <a:t>下は低温部分に鉛を巻いたところです。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94C1564-1850-9443-9F94-107A11C06F22}" type="slidenum">
              <a:rPr kumimoji="1" lang="ja-JP" altLang="en-US" smtClean="0"/>
              <a:t>11</a:t>
            </a:fld>
            <a:endParaRPr kumimoji="1" lang="ja-JP" altLang="en-US"/>
          </a:p>
        </p:txBody>
      </p:sp>
    </p:spTree>
    <p:extLst>
      <p:ext uri="{BB962C8B-B14F-4D97-AF65-F5344CB8AC3E}">
        <p14:creationId xmlns:p14="http://schemas.microsoft.com/office/powerpoint/2010/main" val="38884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dirty="0" smtClean="0"/>
              <a:t>まず外側のシールドによる効果です。</a:t>
            </a:r>
            <a:endParaRPr kumimoji="1" lang="en-US" altLang="ja-JP" sz="1600" dirty="0" smtClean="0"/>
          </a:p>
          <a:p>
            <a:r>
              <a:rPr kumimoji="1" lang="ja-JP" altLang="en-US" sz="1600" dirty="0" smtClean="0"/>
              <a:t>これはシールド設置前に測定した</a:t>
            </a:r>
            <a:r>
              <a:rPr kumimoji="1" lang="en-US" altLang="ja-JP" sz="1600" dirty="0" smtClean="0"/>
              <a:t>MKID</a:t>
            </a:r>
            <a:r>
              <a:rPr kumimoji="1" lang="ja-JP" altLang="en-US" sz="1600" dirty="0" smtClean="0"/>
              <a:t>のピークの一つです。</a:t>
            </a:r>
            <a:endParaRPr kumimoji="1" lang="en-US" altLang="ja-JP" sz="1600" dirty="0" smtClean="0"/>
          </a:p>
          <a:p>
            <a:r>
              <a:rPr kumimoji="1" lang="ja-JP" altLang="en-US" sz="1600" dirty="0" smtClean="0"/>
              <a:t>ピークが鋭ければ鋭いほど、検出器の応答が鋭くなるのですが、</a:t>
            </a:r>
            <a:endParaRPr kumimoji="1" lang="en-US" altLang="ja-JP" sz="1600" dirty="0" smtClean="0"/>
          </a:p>
          <a:p>
            <a:r>
              <a:rPr kumimoji="1" lang="en-US" altLang="ja-JP" sz="1600" dirty="0" smtClean="0"/>
              <a:t>&lt;CLICK&gt;</a:t>
            </a:r>
          </a:p>
          <a:p>
            <a:r>
              <a:rPr kumimoji="1" lang="ja-JP" altLang="en-US" sz="1600" dirty="0" smtClean="0"/>
              <a:t>目で見てわかるくらいにピークの鋭さが増しています。</a:t>
            </a:r>
            <a:endParaRPr kumimoji="1" lang="en-US" altLang="ja-JP" sz="1600" dirty="0" smtClean="0"/>
          </a:p>
          <a:p>
            <a:r>
              <a:rPr kumimoji="1" lang="ja-JP" altLang="en-US" sz="1600" dirty="0" smtClean="0"/>
              <a:t>まあ、地磁気程度の磁場でも性能が劣化することがよくわかります。</a:t>
            </a:r>
            <a:endParaRPr kumimoji="1" lang="en-US" altLang="ja-JP" sz="1600" dirty="0" smtClean="0"/>
          </a:p>
          <a:p>
            <a:endParaRPr kumimoji="1" lang="en-US" altLang="ja-JP" sz="1600" dirty="0" smtClean="0"/>
          </a:p>
          <a:p>
            <a:endParaRPr kumimoji="1" lang="en-US" altLang="ja-JP" sz="1600" dirty="0" smtClean="0"/>
          </a:p>
          <a:p>
            <a:r>
              <a:rPr kumimoji="1" lang="en-US" altLang="ja-JP" sz="1600" dirty="0" smtClean="0"/>
              <a:t>How was the effect</a:t>
            </a:r>
            <a:r>
              <a:rPr kumimoji="1" lang="en-US" altLang="ja-JP" sz="1600" baseline="0" dirty="0" smtClean="0"/>
              <a:t> of shielding? First, we compared the shape of resonance peak before and after setting up shield.</a:t>
            </a:r>
          </a:p>
          <a:p>
            <a:endParaRPr kumimoji="1" lang="en-US" altLang="ja-JP" sz="1600" baseline="0" dirty="0" smtClean="0"/>
          </a:p>
          <a:p>
            <a:r>
              <a:rPr kumimoji="1" lang="en-US" altLang="ja-JP" sz="1600" baseline="0" dirty="0" smtClean="0"/>
              <a:t>This is the peak we measured, without shield.</a:t>
            </a:r>
          </a:p>
          <a:p>
            <a:r>
              <a:rPr kumimoji="1" lang="en-US" altLang="ja-JP" sz="1600" dirty="0" smtClean="0"/>
              <a:t>The magnetic flux was about 400 </a:t>
            </a:r>
            <a:r>
              <a:rPr kumimoji="1" lang="en-US" altLang="ja-JP" sz="1600" dirty="0" err="1" smtClean="0"/>
              <a:t>mG</a:t>
            </a:r>
            <a:r>
              <a:rPr kumimoji="1" lang="en-US" altLang="ja-JP" sz="1600" dirty="0" smtClean="0"/>
              <a:t> around</a:t>
            </a:r>
            <a:r>
              <a:rPr kumimoji="1" lang="en-US" altLang="ja-JP" sz="1600" baseline="0" dirty="0" smtClean="0"/>
              <a:t> the area of MKID.</a:t>
            </a:r>
            <a:endParaRPr kumimoji="1" lang="en-US" altLang="ja-JP" sz="1600" dirty="0" smtClean="0"/>
          </a:p>
          <a:p>
            <a:r>
              <a:rPr kumimoji="1" lang="en-US" altLang="ja-JP" sz="1600" dirty="0" smtClean="0"/>
              <a:t>After</a:t>
            </a:r>
            <a:r>
              <a:rPr kumimoji="1" lang="en-US" altLang="ja-JP" sz="1600" baseline="0" dirty="0" smtClean="0"/>
              <a:t> setting up shield, </a:t>
            </a:r>
          </a:p>
          <a:p>
            <a:r>
              <a:rPr kumimoji="1" lang="en-US" altLang="ja-JP" sz="1600" baseline="0" dirty="0" smtClean="0"/>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dirty="0" smtClean="0"/>
              <a:t>The magnetic flux was about 5 </a:t>
            </a:r>
            <a:r>
              <a:rPr kumimoji="1" lang="en-US" altLang="ja-JP" sz="1600" dirty="0" err="1" smtClean="0"/>
              <a:t>mG</a:t>
            </a:r>
            <a:r>
              <a:rPr kumimoji="1" lang="en-US" altLang="ja-JP" sz="1600" dirty="0" smtClean="0"/>
              <a:t> around</a:t>
            </a:r>
            <a:r>
              <a:rPr kumimoji="1" lang="en-US" altLang="ja-JP" sz="1600" baseline="0" dirty="0" smtClean="0"/>
              <a:t> the area of MKID.</a:t>
            </a:r>
            <a:endParaRPr kumimoji="1" lang="en-US" altLang="ja-JP" sz="1600" dirty="0" smtClean="0"/>
          </a:p>
          <a:p>
            <a:r>
              <a:rPr kumimoji="1" lang="en-US" altLang="ja-JP" sz="1600" baseline="0" dirty="0" smtClean="0"/>
              <a:t>It’s evident The sharpness of the peak, or Q-value, improved.</a:t>
            </a:r>
          </a:p>
          <a:p>
            <a:r>
              <a:rPr kumimoji="1" lang="en-US" altLang="ja-JP" sz="1600" baseline="0" dirty="0" smtClean="0"/>
              <a:t>This is good because this means loss inside MKID resonator is reduced, and sensitivity is also improved.</a:t>
            </a:r>
            <a:endParaRPr kumimoji="1" lang="en-US" altLang="ja-JP" sz="1600" dirty="0" smtClean="0"/>
          </a:p>
        </p:txBody>
      </p:sp>
      <p:sp>
        <p:nvSpPr>
          <p:cNvPr id="4" name="スライド番号プレースホルダー 3"/>
          <p:cNvSpPr>
            <a:spLocks noGrp="1"/>
          </p:cNvSpPr>
          <p:nvPr>
            <p:ph type="sldNum" sz="quarter" idx="10"/>
          </p:nvPr>
        </p:nvSpPr>
        <p:spPr/>
        <p:txBody>
          <a:bodyPr/>
          <a:lstStyle/>
          <a:p>
            <a:fld id="{8CB61A49-D2AC-494F-B079-DE7445F2B0F7}"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426678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内側の超伝導シールドはもうピークを目で見てもではあまりわからないので、</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ノイズのスペクトルのプロットを作りました。</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おそらく外部からの電磁ノイズだと思われる成分が落ちて、興味のある部分で</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おおよそ</a:t>
            </a:r>
            <a:r>
              <a:rPr kumimoji="1" lang="en-US" altLang="ja-JP" sz="1200" kern="1200" dirty="0" smtClean="0">
                <a:solidFill>
                  <a:schemeClr val="tx1"/>
                </a:solidFill>
                <a:effectLst/>
                <a:latin typeface="+mn-lt"/>
                <a:ea typeface="+mn-ea"/>
                <a:cs typeface="+mn-cs"/>
              </a:rPr>
              <a:t>1.5</a:t>
            </a:r>
            <a:r>
              <a:rPr kumimoji="1" lang="ja-JP" altLang="en-US" sz="1200" kern="1200" dirty="0" smtClean="0">
                <a:solidFill>
                  <a:schemeClr val="tx1"/>
                </a:solidFill>
                <a:effectLst/>
                <a:latin typeface="+mn-lt"/>
                <a:ea typeface="+mn-ea"/>
                <a:cs typeface="+mn-cs"/>
              </a:rPr>
              <a:t>桁程度ノイズを落とせている事がわかります。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Next, we compared the power spectrum</a:t>
            </a:r>
            <a:r>
              <a:rPr kumimoji="1" lang="en-US" altLang="ja-JP" sz="1200" kern="1200" baseline="0" dirty="0" smtClean="0">
                <a:solidFill>
                  <a:schemeClr val="tx1"/>
                </a:solidFill>
                <a:effectLst/>
                <a:latin typeface="+mn-lt"/>
                <a:ea typeface="+mn-ea"/>
                <a:cs typeface="+mn-cs"/>
              </a:rPr>
              <a:t> of noise, before and after setting up the super conducting shield.</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this figure is the Fourier noise power spectrum with outer shield only.</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And after we set up super conducting shield,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noise power spectrum reduced</a:t>
            </a:r>
            <a:r>
              <a:rPr kumimoji="1" lang="en-US" altLang="ja-JP" sz="1200" kern="1200" baseline="0" dirty="0" smtClean="0">
                <a:solidFill>
                  <a:schemeClr val="tx1"/>
                </a:solidFill>
                <a:effectLst/>
                <a:latin typeface="+mn-lt"/>
                <a:ea typeface="+mn-ea"/>
                <a:cs typeface="+mn-cs"/>
              </a:rPr>
              <a:t> further.</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By more than one order of magnitude in our science band.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 会議メモ (2014/12/15 10:14)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fix</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13</a:t>
            </a:fld>
            <a:endParaRPr kumimoji="1" lang="ja-JP" altLang="en-US"/>
          </a:p>
        </p:txBody>
      </p:sp>
    </p:spTree>
    <p:extLst>
      <p:ext uri="{BB962C8B-B14F-4D97-AF65-F5344CB8AC3E}">
        <p14:creationId xmlns:p14="http://schemas.microsoft.com/office/powerpoint/2010/main" val="424007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回転させて見るとどうかというと、</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これがシールドを設置する前の波形です。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縦軸は</a:t>
            </a:r>
            <a:r>
              <a:rPr kumimoji="1" lang="en-US" altLang="ja-JP" sz="1200" kern="1200" dirty="0" smtClean="0">
                <a:solidFill>
                  <a:schemeClr val="tx1"/>
                </a:solidFill>
                <a:effectLst/>
                <a:latin typeface="+mn-lt"/>
                <a:ea typeface="+mn-ea"/>
                <a:cs typeface="+mn-cs"/>
              </a:rPr>
              <a:t>MKID</a:t>
            </a:r>
            <a:r>
              <a:rPr kumimoji="1" lang="ja-JP" altLang="en-US" sz="1200" kern="1200" dirty="0" smtClean="0">
                <a:solidFill>
                  <a:schemeClr val="tx1"/>
                </a:solidFill>
                <a:effectLst/>
                <a:latin typeface="+mn-lt"/>
                <a:ea typeface="+mn-ea"/>
                <a:cs typeface="+mn-cs"/>
              </a:rPr>
              <a:t>の応答で、横軸が時間です。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ここからここまでが</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回転ですね。</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サインカーブにヒステリシスを入れたような汚い波形になっているのがわかります。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&lt;CLK&gt;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シールドを設置すると、まああきらかにきれいですね、ということがわかります。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And how</a:t>
            </a:r>
            <a:r>
              <a:rPr kumimoji="1" lang="en-US" altLang="ja-JP" sz="1200" kern="1200" baseline="0" dirty="0" smtClean="0">
                <a:solidFill>
                  <a:schemeClr val="tx1"/>
                </a:solidFill>
                <a:effectLst/>
                <a:latin typeface="+mn-lt"/>
                <a:ea typeface="+mn-ea"/>
                <a:cs typeface="+mn-cs"/>
              </a:rPr>
              <a:t> was response to rotation?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without shield, the signal is distorted by geomagnetism modulation.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After setting up shield,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The effect is drastically reduced. We have established the way of magnetic shielding.</a:t>
            </a:r>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14</a:t>
            </a:fld>
            <a:endParaRPr kumimoji="1" lang="ja-JP" altLang="en-US"/>
          </a:p>
        </p:txBody>
      </p:sp>
    </p:spTree>
    <p:extLst>
      <p:ext uri="{BB962C8B-B14F-4D97-AF65-F5344CB8AC3E}">
        <p14:creationId xmlns:p14="http://schemas.microsoft.com/office/powerpoint/2010/main" val="4240078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というわけで測ってきたんですが、これはこういう式によって</a:t>
            </a:r>
            <a:endParaRPr kumimoji="1" lang="en-US" altLang="ja-JP" dirty="0" smtClean="0"/>
          </a:p>
          <a:p>
            <a:r>
              <a:rPr kumimoji="1" lang="ja-JP" altLang="en-US" dirty="0" smtClean="0"/>
              <a:t>ノイズがパワーの単位でいくらかという</a:t>
            </a:r>
            <a:r>
              <a:rPr kumimoji="1" lang="en-US" altLang="ja-JP" dirty="0" smtClean="0"/>
              <a:t>NEP</a:t>
            </a:r>
            <a:r>
              <a:rPr kumimoji="1" lang="ja-JP" altLang="en-US" dirty="0" smtClean="0"/>
              <a:t>に直す事が出来て、</a:t>
            </a:r>
            <a:endParaRPr kumimoji="1" lang="en-US" altLang="ja-JP" dirty="0" smtClean="0"/>
          </a:p>
          <a:p>
            <a:r>
              <a:rPr kumimoji="1" lang="ja-JP" altLang="en-US" dirty="0" smtClean="0"/>
              <a:t>それを</a:t>
            </a:r>
            <a:r>
              <a:rPr kumimoji="1" lang="en-US" altLang="ja-JP" dirty="0" smtClean="0"/>
              <a:t>plot</a:t>
            </a:r>
            <a:r>
              <a:rPr kumimoji="1" lang="ja-JP" altLang="en-US" dirty="0" smtClean="0"/>
              <a:t>したのがこれです。</a:t>
            </a:r>
            <a:endParaRPr kumimoji="1" lang="en-US" altLang="ja-JP" dirty="0" smtClean="0"/>
          </a:p>
          <a:p>
            <a:endParaRPr kumimoji="1" lang="en-US" altLang="ja-JP" dirty="0" smtClean="0"/>
          </a:p>
          <a:p>
            <a:r>
              <a:rPr kumimoji="1" lang="ja-JP" altLang="en-US" dirty="0" smtClean="0"/>
              <a:t>要求ラインとしてはこのピンクの線で、これはチリに望遠鏡を</a:t>
            </a:r>
            <a:endParaRPr kumimoji="1" lang="en-US" altLang="ja-JP" dirty="0" smtClean="0"/>
          </a:p>
          <a:p>
            <a:r>
              <a:rPr kumimoji="1" lang="ja-JP" altLang="en-US" dirty="0" smtClean="0"/>
              <a:t>設置した場合に大気からやってくる</a:t>
            </a:r>
            <a:r>
              <a:rPr kumimoji="1" lang="en-US" altLang="ja-JP" dirty="0" smtClean="0"/>
              <a:t>photon</a:t>
            </a:r>
            <a:r>
              <a:rPr kumimoji="1" lang="ja-JP" altLang="en-US" dirty="0" smtClean="0"/>
              <a:t>のゆらぎでして、</a:t>
            </a:r>
            <a:endParaRPr kumimoji="1" lang="en-US" altLang="ja-JP" dirty="0" smtClean="0"/>
          </a:p>
          <a:p>
            <a:r>
              <a:rPr kumimoji="1" lang="ja-JP" altLang="en-US" dirty="0" smtClean="0"/>
              <a:t>地上観測ではこれが検出器</a:t>
            </a:r>
            <a:r>
              <a:rPr kumimoji="1" lang="en-US" altLang="ja-JP" dirty="0" smtClean="0"/>
              <a:t>1</a:t>
            </a:r>
            <a:r>
              <a:rPr kumimoji="1" lang="ja-JP" altLang="en-US" dirty="0" smtClean="0"/>
              <a:t>個あたりのノイズの最終的なリミットになります。</a:t>
            </a:r>
            <a:endParaRPr kumimoji="1" lang="en-US" altLang="ja-JP" dirty="0" smtClean="0"/>
          </a:p>
          <a:p>
            <a:r>
              <a:rPr kumimoji="1" lang="ja-JP" altLang="en-US" dirty="0" smtClean="0"/>
              <a:t>おおよそ欲しいノイズレベルに達しているのですが、</a:t>
            </a:r>
            <a:endParaRPr kumimoji="1" lang="en-US" altLang="ja-JP" dirty="0" smtClean="0"/>
          </a:p>
          <a:p>
            <a:r>
              <a:rPr kumimoji="1" lang="ja-JP" altLang="en-US" dirty="0" smtClean="0"/>
              <a:t>一つ測定が必要な量が残っていまして、</a:t>
            </a:r>
            <a:r>
              <a:rPr kumimoji="1" lang="en-US" altLang="ja-JP" dirty="0" err="1" smtClean="0"/>
              <a:t>τr</a:t>
            </a:r>
            <a:r>
              <a:rPr kumimoji="1" lang="ja-JP" altLang="en-US" dirty="0" smtClean="0"/>
              <a:t>という量です。</a:t>
            </a:r>
            <a:endParaRPr kumimoji="1" lang="en-US" altLang="ja-JP" dirty="0" smtClean="0"/>
          </a:p>
          <a:p>
            <a:endParaRPr kumimoji="1" lang="en-US" altLang="ja-JP" dirty="0" smtClean="0"/>
          </a:p>
          <a:p>
            <a:r>
              <a:rPr kumimoji="1" lang="en-US" altLang="ja-JP" dirty="0" smtClean="0"/>
              <a:t>Finally, we evaluated sensitivity</a:t>
            </a:r>
            <a:r>
              <a:rPr kumimoji="1" lang="en-US" altLang="ja-JP" baseline="0" dirty="0" smtClean="0"/>
              <a:t> from NEP.</a:t>
            </a:r>
            <a:endParaRPr kumimoji="1" lang="en-US" altLang="ja-JP" dirty="0" smtClean="0"/>
          </a:p>
          <a:p>
            <a:endParaRPr kumimoji="1" lang="en-US" altLang="ja-JP" dirty="0" smtClean="0"/>
          </a:p>
          <a:p>
            <a:r>
              <a:rPr kumimoji="1" lang="en-US" altLang="ja-JP" dirty="0" smtClean="0"/>
              <a:t>The response can be rewritten</a:t>
            </a:r>
            <a:r>
              <a:rPr kumimoji="1" lang="en-US" altLang="ja-JP" baseline="0" dirty="0" smtClean="0"/>
              <a:t> to dark NEP, or Noise Equivalent Power using</a:t>
            </a:r>
            <a:r>
              <a:rPr kumimoji="1" lang="en-US" altLang="ja-JP" dirty="0" smtClean="0"/>
              <a:t> formula like</a:t>
            </a:r>
            <a:r>
              <a:rPr kumimoji="1" lang="en-US" altLang="ja-JP" baseline="0" dirty="0" smtClean="0"/>
              <a:t> this.</a:t>
            </a:r>
          </a:p>
          <a:p>
            <a:r>
              <a:rPr kumimoji="1" lang="en-US" altLang="ja-JP" dirty="0" smtClean="0"/>
              <a:t>We</a:t>
            </a:r>
            <a:r>
              <a:rPr kumimoji="1" lang="en-US" altLang="ja-JP" baseline="0" dirty="0" smtClean="0"/>
              <a:t> can see the noise level is about the fundamental limit from photon noise from atmosphere, at the our planning observation site.</a:t>
            </a:r>
            <a:endParaRPr kumimoji="1" lang="en-US" altLang="ja-JP" dirty="0" smtClean="0"/>
          </a:p>
          <a:p>
            <a:endParaRPr kumimoji="1" lang="en-US" altLang="ja-JP" dirty="0" smtClean="0"/>
          </a:p>
          <a:p>
            <a:r>
              <a:rPr kumimoji="1" lang="en-US" altLang="ja-JP" dirty="0" smtClean="0"/>
              <a:t>#</a:t>
            </a:r>
            <a:r>
              <a:rPr kumimoji="1" lang="ja-JP" altLang="en-US" dirty="0" smtClean="0"/>
              <a:t>今求めた応答は、さらにこのような式を用いて</a:t>
            </a:r>
            <a:r>
              <a:rPr kumimoji="1" lang="en-US" altLang="ja-JP" dirty="0" smtClean="0"/>
              <a:t>NEP</a:t>
            </a:r>
            <a:r>
              <a:rPr kumimoji="1" lang="ja-JP" altLang="en-US" dirty="0" smtClean="0"/>
              <a:t>に焼き直す事ができます。</a:t>
            </a:r>
            <a:endParaRPr kumimoji="1" lang="en-US" altLang="ja-JP" dirty="0" smtClean="0"/>
          </a:p>
          <a:p>
            <a:r>
              <a:rPr kumimoji="1" lang="en-US" altLang="ja-JP" dirty="0" smtClean="0"/>
              <a:t>#</a:t>
            </a:r>
            <a:r>
              <a:rPr kumimoji="1" lang="ja-JP" altLang="en-US" dirty="0" smtClean="0"/>
              <a:t>チリの大気雑音とファクターで同じくらいのノイズレベルに達している事がわかります。</a:t>
            </a:r>
            <a:endParaRPr kumimoji="1" lang="en-US" altLang="ja-JP" dirty="0" smtClean="0"/>
          </a:p>
          <a:p>
            <a:r>
              <a:rPr kumimoji="1" lang="en-US" altLang="ja-JP" dirty="0" smtClean="0"/>
              <a:t>#</a:t>
            </a:r>
            <a:r>
              <a:rPr kumimoji="1" lang="ja-JP" altLang="en-US" dirty="0" smtClean="0"/>
              <a:t>さらにコモンモードサプレッションなどによって落とせないかと思っています。</a:t>
            </a:r>
          </a:p>
        </p:txBody>
      </p:sp>
      <p:sp>
        <p:nvSpPr>
          <p:cNvPr id="4" name="スライド番号プレースホルダー 3"/>
          <p:cNvSpPr>
            <a:spLocks noGrp="1"/>
          </p:cNvSpPr>
          <p:nvPr>
            <p:ph type="sldNum" sz="quarter" idx="10"/>
          </p:nvPr>
        </p:nvSpPr>
        <p:spPr/>
        <p:txBody>
          <a:bodyPr/>
          <a:lstStyle/>
          <a:p>
            <a:fld id="{D94C1564-1850-9443-9F94-107A11C06F22}" type="slidenum">
              <a:rPr kumimoji="1" lang="ja-JP" altLang="en-US" smtClean="0"/>
              <a:t>15</a:t>
            </a:fld>
            <a:endParaRPr kumimoji="1" lang="ja-JP" altLang="en-US"/>
          </a:p>
        </p:txBody>
      </p:sp>
    </p:spTree>
    <p:extLst>
      <p:ext uri="{BB962C8B-B14F-4D97-AF65-F5344CB8AC3E}">
        <p14:creationId xmlns:p14="http://schemas.microsoft.com/office/powerpoint/2010/main" val="3310723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先ほど使った式には</a:t>
            </a:r>
            <a:r>
              <a:rPr kumimoji="1" lang="en-US" altLang="ja-JP" dirty="0" smtClean="0"/>
              <a:t> </a:t>
            </a:r>
            <a:r>
              <a:rPr kumimoji="1" lang="en-US" altLang="ja-JP" dirty="0" err="1" smtClean="0"/>
              <a:t>τr</a:t>
            </a:r>
            <a:r>
              <a:rPr kumimoji="1" lang="en-US" altLang="ja-JP" dirty="0" smtClean="0"/>
              <a:t> </a:t>
            </a:r>
            <a:r>
              <a:rPr kumimoji="1" lang="ja-JP" altLang="en-US" dirty="0" smtClean="0"/>
              <a:t>という量があります。</a:t>
            </a:r>
            <a:endParaRPr kumimoji="1" lang="en-US" altLang="ja-JP" dirty="0" smtClean="0"/>
          </a:p>
          <a:p>
            <a:r>
              <a:rPr kumimoji="1" lang="ja-JP" altLang="en-US" dirty="0" smtClean="0"/>
              <a:t>これは解離されたクーパー対が再結合するまでの時定数です。</a:t>
            </a:r>
            <a:endParaRPr kumimoji="1" lang="en-US" altLang="ja-JP" dirty="0" smtClean="0"/>
          </a:p>
          <a:p>
            <a:r>
              <a:rPr kumimoji="1" lang="ja-JP" altLang="en-US" dirty="0" smtClean="0"/>
              <a:t>おおよそ数十</a:t>
            </a:r>
            <a:r>
              <a:rPr kumimoji="1" lang="en-US" altLang="ja-JP" dirty="0" smtClean="0"/>
              <a:t>〜</a:t>
            </a:r>
            <a:r>
              <a:rPr kumimoji="1" lang="ja-JP" altLang="en-US" dirty="0" smtClean="0"/>
              <a:t>数百</a:t>
            </a:r>
            <a:r>
              <a:rPr kumimoji="1" lang="en-US" altLang="ja-JP" dirty="0" smtClean="0"/>
              <a:t>us</a:t>
            </a:r>
            <a:r>
              <a:rPr kumimoji="1" lang="ja-JP" altLang="en-US" dirty="0" smtClean="0"/>
              <a:t>と言われています。</a:t>
            </a:r>
          </a:p>
          <a:p>
            <a:r>
              <a:rPr kumimoji="1" lang="ja-JP" altLang="en-US" dirty="0" smtClean="0"/>
              <a:t>先の</a:t>
            </a:r>
            <a:r>
              <a:rPr kumimoji="1" lang="en-US" altLang="ja-JP" dirty="0" smtClean="0"/>
              <a:t>plot</a:t>
            </a:r>
            <a:r>
              <a:rPr kumimoji="1" lang="ja-JP" altLang="en-US" dirty="0" smtClean="0"/>
              <a:t>ではとりあえず先行研究の値を用いて計算しているのですが、</a:t>
            </a:r>
            <a:endParaRPr kumimoji="1" lang="en-US" altLang="ja-JP" dirty="0" smtClean="0"/>
          </a:p>
          <a:p>
            <a:r>
              <a:rPr kumimoji="1" lang="ja-JP" altLang="en-US" dirty="0" smtClean="0"/>
              <a:t>本当はこれも測定が必要な量です。</a:t>
            </a:r>
            <a:endParaRPr kumimoji="1" lang="en-US" altLang="ja-JP" dirty="0" smtClean="0"/>
          </a:p>
          <a:p>
            <a:endParaRPr kumimoji="1" lang="en-US" altLang="ja-JP" dirty="0" smtClean="0"/>
          </a:p>
          <a:p>
            <a:r>
              <a:rPr kumimoji="1" lang="ja-JP" altLang="en-US" dirty="0" smtClean="0"/>
              <a:t>今まで用いていた読み出し装置は</a:t>
            </a:r>
            <a:r>
              <a:rPr kumimoji="1" lang="en-US" altLang="ja-JP" dirty="0" smtClean="0"/>
              <a:t> 10ksps </a:t>
            </a:r>
            <a:r>
              <a:rPr kumimoji="1" lang="ja-JP" altLang="en-US" dirty="0" smtClean="0"/>
              <a:t>程度の能力でして、</a:t>
            </a:r>
            <a:endParaRPr kumimoji="1" lang="en-US" altLang="ja-JP" dirty="0" smtClean="0"/>
          </a:p>
          <a:p>
            <a:r>
              <a:rPr kumimoji="1" lang="ja-JP" altLang="en-US" dirty="0" smtClean="0"/>
              <a:t>これは本観測に用いるには十分な速度なのですが、</a:t>
            </a:r>
            <a:endParaRPr kumimoji="1" lang="en-US" altLang="ja-JP" dirty="0" smtClean="0"/>
          </a:p>
          <a:p>
            <a:r>
              <a:rPr kumimoji="1" lang="ja-JP" altLang="en-US" dirty="0" smtClean="0"/>
              <a:t>この</a:t>
            </a:r>
            <a:r>
              <a:rPr kumimoji="1" lang="en-US" altLang="ja-JP" dirty="0" err="1" smtClean="0"/>
              <a:t>τr</a:t>
            </a:r>
            <a:r>
              <a:rPr kumimoji="1" lang="ja-JP" altLang="en-US" dirty="0" smtClean="0"/>
              <a:t>よりは遅いために性能評価に使う事は出来ません。</a:t>
            </a:r>
            <a:endParaRPr kumimoji="1" lang="en-US" altLang="ja-JP" dirty="0" smtClean="0"/>
          </a:p>
          <a:p>
            <a:r>
              <a:rPr kumimoji="1" lang="ja-JP" altLang="en-US" dirty="0" smtClean="0"/>
              <a:t>もう</a:t>
            </a:r>
            <a:r>
              <a:rPr kumimoji="1" lang="en-US" altLang="ja-JP" dirty="0" smtClean="0"/>
              <a:t>1</a:t>
            </a:r>
            <a:r>
              <a:rPr kumimoji="1" lang="ja-JP" altLang="en-US" dirty="0" smtClean="0"/>
              <a:t>桁以上速く測定する事が必要となります。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16</a:t>
            </a:fld>
            <a:endParaRPr kumimoji="1" lang="ja-JP" altLang="en-US"/>
          </a:p>
        </p:txBody>
      </p:sp>
    </p:spTree>
    <p:extLst>
      <p:ext uri="{BB962C8B-B14F-4D97-AF65-F5344CB8AC3E}">
        <p14:creationId xmlns:p14="http://schemas.microsoft.com/office/powerpoint/2010/main" val="416021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この図は先ほどの石塚の発表にもあった読み出し装置の概念図です。</a:t>
            </a:r>
            <a:endParaRPr kumimoji="1" lang="en-US" altLang="ja-JP" dirty="0" smtClean="0"/>
          </a:p>
          <a:p>
            <a:r>
              <a:rPr kumimoji="1" lang="ja-JP" altLang="en-US" dirty="0" smtClean="0"/>
              <a:t>先の発表ではこの</a:t>
            </a:r>
            <a:r>
              <a:rPr kumimoji="1" lang="en-US" altLang="ja-JP" dirty="0" smtClean="0"/>
              <a:t> FPGA</a:t>
            </a:r>
            <a:r>
              <a:rPr kumimoji="1" lang="ja-JP" altLang="en-US" dirty="0" smtClean="0"/>
              <a:t>とアナログ回路のあたりの話をしていました。</a:t>
            </a:r>
            <a:endParaRPr kumimoji="1" lang="en-US" altLang="ja-JP" dirty="0" smtClean="0"/>
          </a:p>
          <a:p>
            <a:r>
              <a:rPr kumimoji="1" lang="ja-JP" altLang="en-US" dirty="0" smtClean="0"/>
              <a:t>今回僕はこの</a:t>
            </a:r>
            <a:r>
              <a:rPr kumimoji="1" lang="en-US" altLang="ja-JP" dirty="0" smtClean="0"/>
              <a:t>FPGA</a:t>
            </a:r>
            <a:r>
              <a:rPr kumimoji="1" lang="ja-JP" altLang="en-US" dirty="0" smtClean="0"/>
              <a:t>と</a:t>
            </a:r>
            <a:r>
              <a:rPr kumimoji="1" lang="en-US" altLang="ja-JP" dirty="0" smtClean="0"/>
              <a:t>PC</a:t>
            </a:r>
            <a:r>
              <a:rPr kumimoji="1" lang="ja-JP" altLang="en-US" dirty="0" smtClean="0"/>
              <a:t>の間のあたりを改良、デバッグを行いました。</a:t>
            </a:r>
            <a:endParaRPr kumimoji="1" lang="en-US" altLang="ja-JP" dirty="0" smtClean="0"/>
          </a:p>
          <a:p>
            <a:endParaRPr kumimoji="1" lang="en-US" altLang="ja-JP" dirty="0" smtClean="0"/>
          </a:p>
          <a:p>
            <a:r>
              <a:rPr kumimoji="1" lang="ja-JP" altLang="en-US" dirty="0" smtClean="0"/>
              <a:t>まず目標としては</a:t>
            </a:r>
            <a:r>
              <a:rPr kumimoji="1" lang="en-US" altLang="ja-JP" dirty="0" err="1" smtClean="0"/>
              <a:t>τr</a:t>
            </a:r>
            <a:r>
              <a:rPr kumimoji="1" lang="ja-JP" altLang="en-US" dirty="0" smtClean="0"/>
              <a:t>が測れる動作速度を実現する事、</a:t>
            </a:r>
            <a:endParaRPr kumimoji="1" lang="en-US" altLang="ja-JP" dirty="0" smtClean="0"/>
          </a:p>
          <a:p>
            <a:r>
              <a:rPr kumimoji="1" lang="ja-JP" altLang="en-US" dirty="0" smtClean="0"/>
              <a:t>またエラーチェック機構がなく、かつまれにビット化けが発生していたので</a:t>
            </a:r>
            <a:endParaRPr kumimoji="1" lang="en-US" altLang="ja-JP" dirty="0" smtClean="0"/>
          </a:p>
          <a:p>
            <a:r>
              <a:rPr kumimoji="1" lang="ja-JP" altLang="en-US" dirty="0" smtClean="0"/>
              <a:t>その究明、</a:t>
            </a:r>
          </a:p>
          <a:p>
            <a:r>
              <a:rPr kumimoji="1" lang="ja-JP" altLang="en-US" dirty="0" smtClean="0"/>
              <a:t>また使い勝手の問題として、読み出し速度を変えるには</a:t>
            </a:r>
            <a:endParaRPr kumimoji="1" lang="en-US" altLang="ja-JP" dirty="0" smtClean="0"/>
          </a:p>
          <a:p>
            <a:r>
              <a:rPr kumimoji="1" lang="ja-JP" altLang="en-US" dirty="0" smtClean="0"/>
              <a:t>違うファームウェアを焼く必要があって、</a:t>
            </a:r>
            <a:endParaRPr kumimoji="1" lang="en-US" altLang="ja-JP" dirty="0" smtClean="0"/>
          </a:p>
          <a:p>
            <a:r>
              <a:rPr kumimoji="1" lang="ja-JP" altLang="en-US" dirty="0" smtClean="0"/>
              <a:t>ソースコードの管理の面でも煩雑でした。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17</a:t>
            </a:fld>
            <a:endParaRPr kumimoji="1" lang="ja-JP" altLang="en-US"/>
          </a:p>
        </p:txBody>
      </p:sp>
    </p:spTree>
    <p:extLst>
      <p:ext uri="{BB962C8B-B14F-4D97-AF65-F5344CB8AC3E}">
        <p14:creationId xmlns:p14="http://schemas.microsoft.com/office/powerpoint/2010/main" val="939623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FPGA</a:t>
            </a:r>
            <a:r>
              <a:rPr kumimoji="1" lang="ja-JP" altLang="en-US" dirty="0" smtClean="0"/>
              <a:t>と</a:t>
            </a:r>
            <a:r>
              <a:rPr kumimoji="1" lang="en-US" altLang="ja-JP" dirty="0" smtClean="0"/>
              <a:t>PC</a:t>
            </a:r>
            <a:r>
              <a:rPr kumimoji="1" lang="ja-JP" altLang="en-US" dirty="0" smtClean="0"/>
              <a:t>側と両方を改修して、これらの問題の解決に当たりました。</a:t>
            </a:r>
            <a:endParaRPr kumimoji="1" lang="en-US" altLang="ja-JP" dirty="0" smtClean="0"/>
          </a:p>
          <a:p>
            <a:r>
              <a:rPr kumimoji="1" lang="ja-JP" altLang="en-US" dirty="0" smtClean="0"/>
              <a:t>主にデバッグの話なのでそんなに面白い事はないのですが、</a:t>
            </a:r>
            <a:endParaRPr kumimoji="1" lang="en-US" altLang="ja-JP" dirty="0" smtClean="0"/>
          </a:p>
          <a:p>
            <a:r>
              <a:rPr kumimoji="1" lang="ja-JP" altLang="en-US" dirty="0" smtClean="0"/>
              <a:t>ともかく</a:t>
            </a:r>
            <a:r>
              <a:rPr kumimoji="1" lang="en-US" altLang="ja-JP" dirty="0" smtClean="0"/>
              <a:t> </a:t>
            </a:r>
            <a:r>
              <a:rPr kumimoji="1" lang="en-US" altLang="ja-JP" dirty="0" err="1" smtClean="0"/>
              <a:t>τr</a:t>
            </a:r>
            <a:r>
              <a:rPr kumimoji="1" lang="en-US" altLang="ja-JP" dirty="0" smtClean="0"/>
              <a:t> </a:t>
            </a:r>
            <a:r>
              <a:rPr kumimoji="1" lang="ja-JP" altLang="en-US" dirty="0" smtClean="0"/>
              <a:t>を測るのには十分な速度での読み出しが行えるようになりました。</a:t>
            </a:r>
            <a:endParaRPr kumimoji="1" lang="en-US" altLang="ja-JP" dirty="0" smtClean="0"/>
          </a:p>
          <a:p>
            <a:endParaRPr kumimoji="1" lang="en-US" altLang="ja-JP" dirty="0" smtClean="0"/>
          </a:p>
          <a:p>
            <a:r>
              <a:rPr kumimoji="1" lang="ja-JP" altLang="en-US" dirty="0" smtClean="0"/>
              <a:t>また</a:t>
            </a:r>
            <a:r>
              <a:rPr kumimoji="1" lang="en-US" altLang="ja-JP" dirty="0" smtClean="0"/>
              <a:t>FPGA</a:t>
            </a:r>
            <a:r>
              <a:rPr kumimoji="1" lang="ja-JP" altLang="en-US" dirty="0" smtClean="0"/>
              <a:t>から</a:t>
            </a:r>
            <a:r>
              <a:rPr kumimoji="1" lang="en-US" altLang="ja-JP" dirty="0" smtClean="0"/>
              <a:t>PC</a:t>
            </a:r>
            <a:r>
              <a:rPr kumimoji="1" lang="ja-JP" altLang="en-US" dirty="0" smtClean="0"/>
              <a:t>に転送しているデータ構造がこういう感じなのですが、</a:t>
            </a:r>
            <a:endParaRPr kumimoji="1" lang="en-US" altLang="ja-JP" dirty="0" smtClean="0"/>
          </a:p>
          <a:p>
            <a:r>
              <a:rPr kumimoji="1" lang="ja-JP" altLang="en-US" dirty="0" smtClean="0"/>
              <a:t>測定したデータがもっと信頼できるように、</a:t>
            </a:r>
            <a:r>
              <a:rPr kumimoji="1" lang="en-US" altLang="ja-JP" dirty="0" smtClean="0"/>
              <a:t>1</a:t>
            </a:r>
            <a:r>
              <a:rPr kumimoji="1" lang="ja-JP" altLang="en-US" dirty="0" smtClean="0"/>
              <a:t>バイト分増やして、</a:t>
            </a:r>
            <a:endParaRPr kumimoji="1" lang="en-US" altLang="ja-JP" dirty="0" smtClean="0"/>
          </a:p>
          <a:p>
            <a:r>
              <a:rPr kumimoji="1" lang="ja-JP" altLang="en-US" dirty="0" smtClean="0"/>
              <a:t>パリティビットや、</a:t>
            </a:r>
            <a:r>
              <a:rPr kumimoji="1" lang="en-US" altLang="ja-JP" dirty="0" smtClean="0"/>
              <a:t>FPGA-PC</a:t>
            </a:r>
            <a:r>
              <a:rPr kumimoji="1" lang="ja-JP" altLang="en-US" dirty="0" smtClean="0"/>
              <a:t>間のデータ転送が間に合わなかった、のような</a:t>
            </a:r>
            <a:endParaRPr kumimoji="1" lang="en-US" altLang="ja-JP" dirty="0" smtClean="0"/>
          </a:p>
          <a:p>
            <a:r>
              <a:rPr kumimoji="1" lang="ja-JP" altLang="en-US" dirty="0" smtClean="0"/>
              <a:t>エラーフラグなどを追加しました。</a:t>
            </a:r>
            <a:endParaRPr kumimoji="1" lang="en-US" altLang="ja-JP" dirty="0" smtClean="0"/>
          </a:p>
          <a:p>
            <a:endParaRPr kumimoji="1" lang="en-US" altLang="ja-JP" dirty="0" smtClean="0"/>
          </a:p>
          <a:p>
            <a:r>
              <a:rPr kumimoji="1" lang="ja-JP" altLang="en-US" dirty="0" smtClean="0"/>
              <a:t>あとおまけとして動作速度や読み出し</a:t>
            </a:r>
            <a:r>
              <a:rPr kumimoji="1" lang="en-US" altLang="ja-JP" dirty="0" err="1" smtClean="0"/>
              <a:t>ch</a:t>
            </a:r>
            <a:r>
              <a:rPr kumimoji="1" lang="ja-JP" altLang="en-US" dirty="0" smtClean="0"/>
              <a:t>数などを</a:t>
            </a:r>
            <a:r>
              <a:rPr kumimoji="1" lang="en-US" altLang="ja-JP" dirty="0" smtClean="0"/>
              <a:t>PC</a:t>
            </a:r>
            <a:r>
              <a:rPr kumimoji="1" lang="ja-JP" altLang="en-US" dirty="0" smtClean="0"/>
              <a:t>側から変更出来るようにしたので、</a:t>
            </a:r>
            <a:endParaRPr kumimoji="1" lang="en-US" altLang="ja-JP" dirty="0" smtClean="0"/>
          </a:p>
          <a:p>
            <a:r>
              <a:rPr kumimoji="1" lang="ja-JP" altLang="en-US" dirty="0" smtClean="0"/>
              <a:t>少し使い勝手が上がったと思います。</a:t>
            </a:r>
            <a:endParaRPr kumimoji="1" lang="en-US" altLang="ja-JP" dirty="0" smtClean="0"/>
          </a:p>
          <a:p>
            <a:endParaRPr kumimoji="1" lang="en-US" altLang="ja-JP" dirty="0" smtClean="0"/>
          </a:p>
          <a:p>
            <a:r>
              <a:rPr kumimoji="1" lang="ja-JP" altLang="en-US" dirty="0" smtClean="0"/>
              <a:t>残念ながら先ほどのテストクライオスタットは今使えないので、</a:t>
            </a:r>
            <a:endParaRPr kumimoji="1" lang="en-US" altLang="ja-JP" dirty="0" smtClean="0"/>
          </a:p>
          <a:p>
            <a:r>
              <a:rPr kumimoji="1" lang="ja-JP" altLang="en-US" dirty="0" smtClean="0"/>
              <a:t>現在理研で制作している</a:t>
            </a:r>
            <a:r>
              <a:rPr kumimoji="1" lang="en-US" altLang="ja-JP" dirty="0" smtClean="0"/>
              <a:t>MKID</a:t>
            </a:r>
            <a:r>
              <a:rPr kumimoji="1" lang="ja-JP" altLang="en-US" dirty="0" smtClean="0"/>
              <a:t>の性能評価に使用してもらっています。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18</a:t>
            </a:fld>
            <a:endParaRPr kumimoji="1" lang="ja-JP" altLang="en-US"/>
          </a:p>
        </p:txBody>
      </p:sp>
    </p:spTree>
    <p:extLst>
      <p:ext uri="{BB962C8B-B14F-4D97-AF65-F5344CB8AC3E}">
        <p14:creationId xmlns:p14="http://schemas.microsoft.com/office/powerpoint/2010/main" val="939623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しかし、本番仕様のクライオスタットの制作が今進んでいます。</a:t>
            </a:r>
            <a:endParaRPr kumimoji="1" lang="en-US" altLang="ja-JP" dirty="0" smtClean="0"/>
          </a:p>
          <a:p>
            <a:r>
              <a:rPr kumimoji="1" lang="ja-JP" altLang="en-US" dirty="0" smtClean="0"/>
              <a:t>これが中身です。一番下が</a:t>
            </a:r>
            <a:r>
              <a:rPr kumimoji="1" lang="en-US" altLang="ja-JP" dirty="0" smtClean="0"/>
              <a:t>300K</a:t>
            </a:r>
            <a:r>
              <a:rPr kumimoji="1" lang="ja-JP" altLang="en-US" dirty="0" smtClean="0"/>
              <a:t>、その上に</a:t>
            </a:r>
            <a:r>
              <a:rPr kumimoji="1" lang="en-US" altLang="ja-JP" dirty="0" smtClean="0"/>
              <a:t> 40K</a:t>
            </a:r>
            <a:r>
              <a:rPr kumimoji="1" lang="ja-JP" altLang="en-US" dirty="0" smtClean="0"/>
              <a:t>、</a:t>
            </a:r>
            <a:r>
              <a:rPr kumimoji="1" lang="en-US" altLang="ja-JP" dirty="0" smtClean="0"/>
              <a:t>4K</a:t>
            </a:r>
            <a:r>
              <a:rPr kumimoji="1" lang="ja-JP" altLang="en-US" dirty="0" smtClean="0"/>
              <a:t>と段階的に</a:t>
            </a:r>
            <a:endParaRPr kumimoji="1" lang="en-US" altLang="ja-JP" dirty="0" smtClean="0"/>
          </a:p>
          <a:p>
            <a:r>
              <a:rPr kumimoji="1" lang="ja-JP" altLang="en-US" dirty="0" smtClean="0"/>
              <a:t>低温のステージになっていって、</a:t>
            </a:r>
            <a:endParaRPr kumimoji="1" lang="en-US" altLang="ja-JP" dirty="0" smtClean="0"/>
          </a:p>
          <a:p>
            <a:r>
              <a:rPr kumimoji="1" lang="en-US" altLang="ja-JP" dirty="0" smtClean="0"/>
              <a:t>4K</a:t>
            </a:r>
            <a:r>
              <a:rPr kumimoji="1" lang="ja-JP" altLang="en-US" dirty="0" smtClean="0"/>
              <a:t>に光学系や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19</a:t>
            </a:fld>
            <a:endParaRPr kumimoji="1" lang="ja-JP" altLang="en-US"/>
          </a:p>
        </p:txBody>
      </p:sp>
    </p:spTree>
    <p:extLst>
      <p:ext uri="{BB962C8B-B14F-4D97-AF65-F5344CB8AC3E}">
        <p14:creationId xmlns:p14="http://schemas.microsoft.com/office/powerpoint/2010/main" val="125030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アウトラインです。</a:t>
            </a:r>
            <a:endParaRPr kumimoji="1" lang="en-US" altLang="ja-JP" dirty="0" smtClean="0"/>
          </a:p>
          <a:p>
            <a:r>
              <a:rPr kumimoji="1" lang="ja-JP" altLang="en-US" dirty="0" smtClean="0"/>
              <a:t>まず先ほど</a:t>
            </a:r>
            <a:r>
              <a:rPr kumimoji="1" lang="en-US" altLang="ja-JP" dirty="0" smtClean="0"/>
              <a:t>GroundBIRD</a:t>
            </a:r>
            <a:r>
              <a:rPr kumimoji="1" lang="ja-JP" altLang="en-US" dirty="0" smtClean="0"/>
              <a:t>実験そのものについてと、それに用いる</a:t>
            </a:r>
            <a:r>
              <a:rPr kumimoji="1" lang="en-US" altLang="ja-JP" dirty="0" smtClean="0"/>
              <a:t>MKID</a:t>
            </a:r>
            <a:r>
              <a:rPr kumimoji="1" lang="ja-JP" altLang="en-US" dirty="0" smtClean="0"/>
              <a:t>検出器について</a:t>
            </a:r>
            <a:endParaRPr kumimoji="1" lang="en-US" altLang="ja-JP" dirty="0" smtClean="0"/>
          </a:p>
          <a:p>
            <a:r>
              <a:rPr kumimoji="1" lang="ja-JP" altLang="en-US" dirty="0" smtClean="0"/>
              <a:t>石塚がお話ししましたのでそれについては軽く触れるだけにします。</a:t>
            </a:r>
            <a:endParaRPr kumimoji="1" lang="en-US" altLang="ja-JP" dirty="0" smtClean="0"/>
          </a:p>
          <a:p>
            <a:r>
              <a:rPr kumimoji="1" lang="ja-JP" altLang="en-US" dirty="0" smtClean="0"/>
              <a:t>僕は性能評価のために必要な測定その</a:t>
            </a:r>
            <a:r>
              <a:rPr kumimoji="1" lang="en-US" altLang="ja-JP" dirty="0" smtClean="0"/>
              <a:t>1</a:t>
            </a:r>
            <a:r>
              <a:rPr kumimoji="1" lang="ja-JP" altLang="en-US" dirty="0" smtClean="0"/>
              <a:t>である磁気シールディング下での測定についてと、</a:t>
            </a:r>
            <a:endParaRPr kumimoji="1" lang="en-US" altLang="ja-JP" dirty="0" smtClean="0"/>
          </a:p>
          <a:p>
            <a:r>
              <a:rPr kumimoji="1" lang="ja-JP" altLang="en-US" dirty="0" smtClean="0"/>
              <a:t>もう一つの必要な測定</a:t>
            </a:r>
            <a:r>
              <a:rPr kumimoji="1" lang="en-US" altLang="ja-JP" dirty="0" smtClean="0"/>
              <a:t> </a:t>
            </a:r>
            <a:r>
              <a:rPr kumimoji="1" lang="en-US" altLang="ja-JP" dirty="0" err="1" smtClean="0"/>
              <a:t>τr</a:t>
            </a:r>
            <a:r>
              <a:rPr kumimoji="1" lang="en-US" altLang="ja-JP" dirty="0" smtClean="0"/>
              <a:t> </a:t>
            </a:r>
            <a:r>
              <a:rPr kumimoji="1" lang="ja-JP" altLang="en-US" dirty="0" smtClean="0"/>
              <a:t>のために行った読み出し装置の改良についてお話しします。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2</a:t>
            </a:fld>
            <a:endParaRPr kumimoji="1" lang="ja-JP" altLang="en-US"/>
          </a:p>
        </p:txBody>
      </p:sp>
    </p:spTree>
    <p:extLst>
      <p:ext uri="{BB962C8B-B14F-4D97-AF65-F5344CB8AC3E}">
        <p14:creationId xmlns:p14="http://schemas.microsoft.com/office/powerpoint/2010/main" val="370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FFB2B5-1B79-4146-A4B5-37F9C5742349}" type="slidenum">
              <a:rPr kumimoji="1" lang="ja-JP" altLang="en-US" smtClean="0"/>
              <a:t>20</a:t>
            </a:fld>
            <a:endParaRPr kumimoji="1" lang="ja-JP" altLang="en-US"/>
          </a:p>
        </p:txBody>
      </p:sp>
    </p:spTree>
    <p:extLst>
      <p:ext uri="{BB962C8B-B14F-4D97-AF65-F5344CB8AC3E}">
        <p14:creationId xmlns:p14="http://schemas.microsoft.com/office/powerpoint/2010/main" val="125030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Summary,</a:t>
            </a:r>
          </a:p>
          <a:p>
            <a:endParaRPr kumimoji="1" lang="en-US" altLang="ja-JP" dirty="0" smtClean="0"/>
          </a:p>
          <a:p>
            <a:r>
              <a:rPr kumimoji="1" lang="en-US" altLang="ja-JP" dirty="0" smtClean="0"/>
              <a:t>GroundBIRD</a:t>
            </a:r>
            <a:r>
              <a:rPr kumimoji="1" lang="en-US" altLang="ja-JP" baseline="0" dirty="0" smtClean="0"/>
              <a:t> aims for inflationary B-modes,</a:t>
            </a:r>
          </a:p>
          <a:p>
            <a:r>
              <a:rPr kumimoji="1" lang="en-US" altLang="ja-JP" baseline="0" dirty="0" smtClean="0"/>
              <a:t>an unique target from ground that proves the validity of inflation theory. </a:t>
            </a:r>
          </a:p>
          <a:p>
            <a:endParaRPr kumimoji="1" lang="en-US" altLang="ja-JP" baseline="0" dirty="0" smtClean="0"/>
          </a:p>
          <a:p>
            <a:r>
              <a:rPr kumimoji="1" lang="en-US" altLang="ja-JP" baseline="0" dirty="0" smtClean="0"/>
              <a:t>Its instrumental concepts are:</a:t>
            </a:r>
          </a:p>
          <a:p>
            <a:r>
              <a:rPr kumimoji="1" lang="en-US" altLang="ja-JP" baseline="0" dirty="0" smtClean="0"/>
              <a:t> fast scan allows us scanning wide range of spectrum.</a:t>
            </a:r>
          </a:p>
          <a:p>
            <a:r>
              <a:rPr kumimoji="1" lang="en-US" altLang="ja-JP" dirty="0" smtClean="0"/>
              <a:t> using cold optics &amp; MKIDs provide high-sensitivity</a:t>
            </a:r>
            <a:r>
              <a:rPr kumimoji="1" lang="en-US" altLang="ja-JP" baseline="0" dirty="0" smtClean="0"/>
              <a:t> needed.</a:t>
            </a:r>
            <a:endParaRPr kumimoji="1" lang="en-US" altLang="ja-JP" dirty="0" smtClean="0"/>
          </a:p>
          <a:p>
            <a:endParaRPr kumimoji="1" lang="en-US" altLang="ja-JP" dirty="0" smtClean="0"/>
          </a:p>
          <a:p>
            <a:r>
              <a:rPr kumimoji="1" lang="en-US" altLang="ja-JP" dirty="0" smtClean="0"/>
              <a:t>And we tested</a:t>
            </a:r>
            <a:r>
              <a:rPr kumimoji="1" lang="en-US" altLang="ja-JP" baseline="0" dirty="0" smtClean="0"/>
              <a:t> the MKIDs’ sensitivity on rotation system for the first time in the world.</a:t>
            </a:r>
          </a:p>
          <a:p>
            <a:r>
              <a:rPr kumimoji="1" lang="en-US" altLang="ja-JP" baseline="0" dirty="0" smtClean="0"/>
              <a:t>We established the strategy for magnetic shield empirically,</a:t>
            </a:r>
          </a:p>
          <a:p>
            <a:r>
              <a:rPr kumimoji="1" lang="en-US" altLang="ja-JP" baseline="0" dirty="0" smtClean="0"/>
              <a:t>and confirmed the noise level is sufficiently low compared with the photon noise at observation site.</a:t>
            </a:r>
          </a:p>
          <a:p>
            <a:endParaRPr kumimoji="1" lang="en-US" altLang="ja-JP" baseline="0" dirty="0" smtClean="0"/>
          </a:p>
          <a:p>
            <a:r>
              <a:rPr kumimoji="1" lang="en-US" altLang="ja-JP" baseline="0" dirty="0" smtClean="0"/>
              <a:t>Thank you for listening.</a:t>
            </a:r>
          </a:p>
          <a:p>
            <a:endParaRPr kumimoji="1" lang="en-US" altLang="ja-JP" baseline="0" dirty="0" smtClean="0"/>
          </a:p>
          <a:p>
            <a:r>
              <a:rPr kumimoji="1" lang="ja-JP" altLang="en-US" baseline="0" dirty="0" smtClean="0"/>
              <a:t>・他の実験との違いを言って埋める</a:t>
            </a:r>
            <a:endParaRPr kumimoji="1" lang="en-US" altLang="ja-JP" baseline="0" dirty="0" smtClean="0"/>
          </a:p>
          <a:p>
            <a:r>
              <a:rPr kumimoji="1" lang="ja-JP" altLang="en-US" dirty="0" smtClean="0"/>
              <a:t>・冷却試験の件</a:t>
            </a:r>
            <a:endParaRPr kumimoji="1" lang="en-US" altLang="ja-JP" dirty="0" smtClean="0"/>
          </a:p>
          <a:p>
            <a:endParaRPr kumimoji="1" lang="en-US" altLang="ja-JP" dirty="0" smtClean="0"/>
          </a:p>
          <a:p>
            <a:endParaRPr kumimoji="1" lang="en-US" altLang="ja-JP" dirty="0" smtClean="0"/>
          </a:p>
          <a:p>
            <a:r>
              <a:rPr kumimoji="1" lang="en-US" altLang="ja-JP" dirty="0" smtClean="0"/>
              <a:t>0.215K</a:t>
            </a:r>
            <a:r>
              <a:rPr kumimoji="1" lang="ja-JP" altLang="en-US" dirty="0" smtClean="0"/>
              <a:t>に到達</a:t>
            </a:r>
            <a:endParaRPr kumimoji="1" lang="ja-JP" altLang="en-US" dirty="0"/>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21</a:t>
            </a:fld>
            <a:endParaRPr kumimoji="1" lang="ja-JP" altLang="en-US"/>
          </a:p>
        </p:txBody>
      </p:sp>
    </p:spTree>
    <p:extLst>
      <p:ext uri="{BB962C8B-B14F-4D97-AF65-F5344CB8AC3E}">
        <p14:creationId xmlns:p14="http://schemas.microsoft.com/office/powerpoint/2010/main" val="703256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p>
        </p:txBody>
      </p:sp>
      <p:sp>
        <p:nvSpPr>
          <p:cNvPr id="4" name="スライド番号プレースホルダー 3"/>
          <p:cNvSpPr>
            <a:spLocks noGrp="1"/>
          </p:cNvSpPr>
          <p:nvPr>
            <p:ph type="sldNum" sz="quarter" idx="10"/>
          </p:nvPr>
        </p:nvSpPr>
        <p:spPr/>
        <p:txBody>
          <a:bodyPr/>
          <a:lstStyle/>
          <a:p>
            <a:fld id="{CAC3FD9B-E1F1-7D43-9CA0-7D6FF150FA44}" type="slidenum">
              <a:rPr lang="ja-JP" altLang="en-US" smtClean="0">
                <a:solidFill>
                  <a:prstClr val="black"/>
                </a:solidFill>
                <a:latin typeface="Calibri"/>
                <a:ea typeface="ＭＳ Ｐゴシック"/>
              </a:rPr>
              <a:pPr/>
              <a:t>23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4178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今求めた応答は、さらにこのような式を用いて</a:t>
            </a:r>
            <a:r>
              <a:rPr kumimoji="1" lang="en-US" altLang="ja-JP" dirty="0" smtClean="0"/>
              <a:t>NEP</a:t>
            </a:r>
            <a:r>
              <a:rPr kumimoji="1" lang="ja-JP" altLang="en-US" dirty="0" smtClean="0"/>
              <a:t>に焼き直す事ができます。</a:t>
            </a:r>
            <a:endParaRPr kumimoji="1" lang="en-US" altLang="ja-JP" dirty="0" smtClean="0"/>
          </a:p>
          <a:p>
            <a:r>
              <a:rPr kumimoji="1" lang="ja-JP" altLang="en-US" dirty="0" smtClean="0"/>
              <a:t>チリの大気雑音とファクターで同じくらいのノイズレベルに達している事がわかります。</a:t>
            </a:r>
            <a:endParaRPr kumimoji="1" lang="en-US" altLang="ja-JP" dirty="0" smtClean="0"/>
          </a:p>
          <a:p>
            <a:r>
              <a:rPr kumimoji="1" lang="ja-JP" altLang="en-US" dirty="0" smtClean="0"/>
              <a:t>さらにコモンモードサプレッションなどによって落とせないかと思っています。</a:t>
            </a:r>
          </a:p>
        </p:txBody>
      </p:sp>
      <p:sp>
        <p:nvSpPr>
          <p:cNvPr id="4" name="スライド番号プレースホルダー 3"/>
          <p:cNvSpPr>
            <a:spLocks noGrp="1"/>
          </p:cNvSpPr>
          <p:nvPr>
            <p:ph type="sldNum" sz="quarter" idx="10"/>
          </p:nvPr>
        </p:nvSpPr>
        <p:spPr/>
        <p:txBody>
          <a:bodyPr/>
          <a:lstStyle/>
          <a:p>
            <a:fld id="{D94C1564-1850-9443-9F94-107A11C06F22}" type="slidenum">
              <a:rPr kumimoji="1" lang="ja-JP" altLang="en-US" smtClean="0"/>
              <a:t>24</a:t>
            </a:fld>
            <a:endParaRPr kumimoji="1" lang="ja-JP" altLang="en-US"/>
          </a:p>
        </p:txBody>
      </p:sp>
    </p:spTree>
    <p:extLst>
      <p:ext uri="{BB962C8B-B14F-4D97-AF65-F5344CB8AC3E}">
        <p14:creationId xmlns:p14="http://schemas.microsoft.com/office/powerpoint/2010/main" val="3310723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Quality factor Q is defined as ratio</a:t>
            </a:r>
            <a:r>
              <a:rPr kumimoji="1" lang="en-US" altLang="ja-JP" baseline="0" dirty="0" smtClean="0"/>
              <a:t> of f0 and delta f.</a:t>
            </a:r>
            <a:endParaRPr kumimoji="1" lang="en-US" altLang="ja-JP" dirty="0" smtClean="0"/>
          </a:p>
          <a:p>
            <a:r>
              <a:rPr kumimoji="1" lang="en-US" altLang="ja-JP" baseline="0" dirty="0" smtClean="0"/>
              <a:t>It is proportional to the response of the MKID</a:t>
            </a:r>
            <a:endParaRPr kumimoji="1" lang="en-US" altLang="ja-JP" dirty="0" smtClean="0"/>
          </a:p>
          <a:p>
            <a:endParaRPr kumimoji="1" lang="en-US" altLang="ja-JP" dirty="0" smtClean="0"/>
          </a:p>
          <a:p>
            <a:endParaRPr kumimoji="1" lang="en-US" altLang="ja-JP" dirty="0" smtClean="0"/>
          </a:p>
          <a:p>
            <a:r>
              <a:rPr kumimoji="1" lang="en-US" altLang="ja-JP" dirty="0" smtClean="0"/>
              <a:t>-- memo</a:t>
            </a:r>
          </a:p>
          <a:p>
            <a:r>
              <a:rPr kumimoji="1" lang="en-US" altLang="ja-JP" dirty="0" smtClean="0"/>
              <a:t>&lt;CLICK&gt;</a:t>
            </a:r>
          </a:p>
          <a:p>
            <a:r>
              <a:rPr kumimoji="1" lang="en-US" altLang="ja-JP" dirty="0" smtClean="0"/>
              <a:t>If trapping magnetic flux, flux breaks the</a:t>
            </a:r>
            <a:r>
              <a:rPr kumimoji="1" lang="en-US" altLang="ja-JP" baseline="0" dirty="0" smtClean="0"/>
              <a:t> Cooper</a:t>
            </a:r>
            <a:r>
              <a:rPr kumimoji="1" lang="en-US" altLang="ja-JP" dirty="0" smtClean="0"/>
              <a:t> pair in the resonator,</a:t>
            </a:r>
            <a:r>
              <a:rPr kumimoji="1" lang="en-US" altLang="ja-JP" baseline="0" dirty="0" smtClean="0"/>
              <a:t> the r</a:t>
            </a:r>
            <a:r>
              <a:rPr kumimoji="1" lang="en-US" altLang="ja-JP" dirty="0" smtClean="0"/>
              <a:t>esponse becomes worse.</a:t>
            </a:r>
          </a:p>
          <a:p>
            <a:endParaRPr kumimoji="1" lang="en-US" altLang="ja-JP" dirty="0" smtClean="0"/>
          </a:p>
          <a:p>
            <a:r>
              <a:rPr kumimoji="1" lang="en-US" altLang="ja-JP" dirty="0" smtClean="0"/>
              <a:t>divided by the full</a:t>
            </a:r>
            <a:r>
              <a:rPr kumimoji="1" lang="en-US" altLang="ja-JP" baseline="0" dirty="0" smtClean="0"/>
              <a:t> width at half maximum</a:t>
            </a:r>
            <a:r>
              <a:rPr kumimoji="1" lang="en-US" altLang="ja-JP" dirty="0" smtClean="0"/>
              <a:t> of the central frequency of the resonance.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defined by the corresponds to structure  of MKID </a:t>
            </a:r>
            <a:r>
              <a:rPr lang="en-US" altLang="ja-JP" dirty="0" smtClean="0">
                <a:solidFill>
                  <a:prstClr val="black"/>
                </a:solidFill>
              </a:rPr>
              <a:t>super-conducting resonator</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Quality</a:t>
            </a:r>
            <a:r>
              <a:rPr kumimoji="1" lang="en-US" altLang="ja-JP" baseline="0" dirty="0" smtClean="0"/>
              <a:t> factor Q is the sharpness of the resonance </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25</a:t>
            </a:fld>
            <a:endParaRPr kumimoji="1" lang="ja-JP" altLang="en-US"/>
          </a:p>
        </p:txBody>
      </p:sp>
    </p:spTree>
    <p:extLst>
      <p:ext uri="{BB962C8B-B14F-4D97-AF65-F5344CB8AC3E}">
        <p14:creationId xmlns:p14="http://schemas.microsoft.com/office/powerpoint/2010/main" val="272552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 measured the quality factor of MKID as a function of its physical temperature</a:t>
            </a:r>
            <a:r>
              <a:rPr kumimoji="1" lang="en-US" altLang="ja-JP" baseline="0" dirty="0" smtClean="0"/>
              <a:t>. </a:t>
            </a:r>
          </a:p>
          <a:p>
            <a:endParaRPr kumimoji="1" lang="en-US" altLang="ja-JP" baseline="0" dirty="0" smtClean="0"/>
          </a:p>
          <a:p>
            <a:r>
              <a:rPr kumimoji="1" lang="en-US" altLang="ja-JP" baseline="0" dirty="0" smtClean="0"/>
              <a:t>Roughly speaking, detector NET is proportional to the inverse of this Q-total. </a:t>
            </a:r>
          </a:p>
          <a:p>
            <a:r>
              <a:rPr kumimoji="1" lang="en-US" altLang="ja-JP" baseline="0" dirty="0" smtClean="0"/>
              <a:t>The Q-total consists with two parameters Q-internal and Q-coupling. </a:t>
            </a:r>
          </a:p>
          <a:p>
            <a:r>
              <a:rPr kumimoji="1" lang="en-US" altLang="ja-JP" baseline="0" dirty="0" smtClean="0"/>
              <a:t>The Q-coupling is the coupling between the feed-line and resonator which can be achieved design number easily. </a:t>
            </a:r>
          </a:p>
          <a:p>
            <a:r>
              <a:rPr kumimoji="1" lang="en-US" altLang="ja-JP" baseline="0" dirty="0" smtClean="0"/>
              <a:t>The Q-internal depends on the super conducting condition, therefore, it depends on the physical temperature as well as the loading condition and any other environments. </a:t>
            </a:r>
          </a:p>
          <a:p>
            <a:endParaRPr kumimoji="1" lang="en-US" altLang="ja-JP" baseline="0" dirty="0" smtClean="0"/>
          </a:p>
          <a:p>
            <a:r>
              <a:rPr kumimoji="1" lang="en-US" altLang="ja-JP" baseline="0" dirty="0" smtClean="0"/>
              <a:t>This is the confirmation that achievement of sufficient quality factor at the operation temperature.</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26</a:t>
            </a:fld>
            <a:endParaRPr kumimoji="1" lang="ja-JP" altLang="en-US"/>
          </a:p>
        </p:txBody>
      </p:sp>
    </p:spTree>
    <p:extLst>
      <p:ext uri="{BB962C8B-B14F-4D97-AF65-F5344CB8AC3E}">
        <p14:creationId xmlns:p14="http://schemas.microsoft.com/office/powerpoint/2010/main" val="2939859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27</a:t>
            </a:fld>
            <a:endParaRPr kumimoji="1" lang="ja-JP" altLang="en-US"/>
          </a:p>
        </p:txBody>
      </p:sp>
    </p:spTree>
    <p:extLst>
      <p:ext uri="{BB962C8B-B14F-4D97-AF65-F5344CB8AC3E}">
        <p14:creationId xmlns:p14="http://schemas.microsoft.com/office/powerpoint/2010/main" val="547625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BICEP2 grou</a:t>
            </a:r>
            <a:r>
              <a:rPr kumimoji="1" lang="en-US" altLang="ja-JP" baseline="0" dirty="0" smtClean="0"/>
              <a:t>p claim that the effect from dust is small enough.</a:t>
            </a:r>
          </a:p>
          <a:p>
            <a:r>
              <a:rPr kumimoji="1" lang="en-US" altLang="ja-JP" baseline="0" dirty="0" smtClean="0"/>
              <a:t>However, the uncertainty of this contribution is discussed.</a:t>
            </a:r>
          </a:p>
          <a:p>
            <a:r>
              <a:rPr kumimoji="1" lang="en-US" altLang="ja-JP" baseline="0" dirty="0" smtClean="0"/>
              <a:t>This is because no one have measured this contribution to CMB observation on 145 GHz </a:t>
            </a:r>
          </a:p>
          <a:p>
            <a:r>
              <a:rPr kumimoji="1" lang="en-US" altLang="ja-JP" baseline="0" dirty="0" smtClean="0"/>
              <a:t>&lt;CLICK&gt; To answer for the discussion, we will observe 220 GHz as well as the CMB.</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8CB61A49-D2AC-494F-B079-DE7445F2B0F7}" type="slidenum">
              <a:rPr kumimoji="1" lang="ja-JP" altLang="en-US" smtClean="0"/>
              <a:t>28</a:t>
            </a:fld>
            <a:endParaRPr kumimoji="1" lang="ja-JP" altLang="en-US"/>
          </a:p>
        </p:txBody>
      </p:sp>
    </p:spTree>
    <p:extLst>
      <p:ext uri="{BB962C8B-B14F-4D97-AF65-F5344CB8AC3E}">
        <p14:creationId xmlns:p14="http://schemas.microsoft.com/office/powerpoint/2010/main" val="249198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About the</a:t>
            </a:r>
            <a:r>
              <a:rPr kumimoji="1" lang="en-US" altLang="ja-JP" baseline="0" dirty="0" smtClean="0"/>
              <a:t> telescope platform rotation… </a:t>
            </a:r>
            <a:r>
              <a:rPr kumimoji="1" lang="en-US" altLang="ja-JP" dirty="0" smtClean="0"/>
              <a:t>you may worry</a:t>
            </a:r>
            <a:r>
              <a:rPr kumimoji="1" lang="en-US" altLang="ja-JP" baseline="0" dirty="0" smtClean="0"/>
              <a:t> about a messy accident. </a:t>
            </a:r>
          </a:p>
          <a:p>
            <a:r>
              <a:rPr kumimoji="1" lang="en-US" altLang="ja-JP" baseline="0" dirty="0" smtClean="0"/>
              <a:t>This is because we need to supply electricity and Helium gas on the rotating system. </a:t>
            </a:r>
          </a:p>
          <a:p>
            <a:r>
              <a:rPr kumimoji="1" lang="en-US" altLang="ja-JP" baseline="0" dirty="0" smtClean="0"/>
              <a:t>The direct connection of the cables and hoses may make &lt;CLICK&gt; the big accident!</a:t>
            </a:r>
          </a:p>
          <a:p>
            <a:r>
              <a:rPr kumimoji="1" lang="en-US" altLang="ja-JP" baseline="0" dirty="0" smtClean="0"/>
              <a:t>To avoid this problem, &lt;CLICK&gt; we have developed rotary joints.</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0BB7C3F-E04E-4C4E-BFF0-6C2FFD6257B6}"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513130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We developed a system which modulate a weak black body polarization signal under the several Kelvins of loading condition, like under the sky. </a:t>
            </a:r>
          </a:p>
          <a:p>
            <a:r>
              <a:rPr kumimoji="1" lang="en-US" altLang="ja-JP" baseline="0" dirty="0" smtClean="0"/>
              <a:t>The polarization angle can be modulated by the rotation of the metal mirror. </a:t>
            </a:r>
          </a:p>
          <a:p>
            <a:endParaRPr kumimoji="1" lang="en-US" altLang="ja-JP" baseline="0" dirty="0" smtClean="0"/>
          </a:p>
          <a:p>
            <a:r>
              <a:rPr kumimoji="1" lang="en-US" altLang="ja-JP" baseline="0" dirty="0" smtClean="0"/>
              <a:t>Using this system, &lt;CLICK&gt; we observed polarization response in the difference of antenna pair. So, we have accumulated the experience of observation !</a:t>
            </a:r>
          </a:p>
          <a:p>
            <a:endParaRPr kumimoji="1" lang="en-US" altLang="ja-JP" baseline="0" dirty="0" smtClean="0"/>
          </a:p>
          <a:p>
            <a:r>
              <a:rPr kumimoji="1" lang="en-US" altLang="ja-JP" baseline="0" dirty="0" smtClean="0"/>
              <a:t>-- memo</a:t>
            </a:r>
          </a:p>
          <a:p>
            <a:r>
              <a:rPr kumimoji="1" lang="en-US" altLang="ja-JP" baseline="0" dirty="0" smtClean="0"/>
              <a:t>Optical coupling efficiency is around 60 %</a:t>
            </a:r>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16A3E9E4-1FEB-7E45-BE99-7107FB06E11F}" type="slidenum">
              <a:rPr lang="ja-JP" altLang="en-US" smtClean="0">
                <a:solidFill>
                  <a:prstClr val="black"/>
                </a:solidFill>
                <a:latin typeface="Calibri"/>
                <a:ea typeface="ＭＳ Ｐゴシック"/>
              </a:rPr>
              <a:pPr/>
              <a:t>30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2310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モチベーションは初期宇宙の理論であるインフレーションモデルの検証です。</a:t>
            </a:r>
            <a:endParaRPr kumimoji="1" lang="en-US" altLang="ja-JP" dirty="0" smtClean="0"/>
          </a:p>
          <a:p>
            <a:r>
              <a:rPr kumimoji="1" lang="ja-JP" altLang="en-US" dirty="0" smtClean="0"/>
              <a:t>インフレーションモデルは原始重力波の存在を予言するのですが、</a:t>
            </a:r>
            <a:endParaRPr kumimoji="1" lang="en-US" altLang="ja-JP" dirty="0" smtClean="0"/>
          </a:p>
          <a:p>
            <a:r>
              <a:rPr kumimoji="1" lang="ja-JP" altLang="en-US" dirty="0" smtClean="0"/>
              <a:t>この原始重力波が存在すると、</a:t>
            </a:r>
            <a:r>
              <a:rPr kumimoji="1" lang="en-US" altLang="ja-JP" dirty="0" smtClean="0"/>
              <a:t>CMB</a:t>
            </a:r>
            <a:r>
              <a:rPr kumimoji="1" lang="ja-JP" altLang="en-US" dirty="0" smtClean="0"/>
              <a:t>の偏光パターンが大角度スケールの渦状の構造である</a:t>
            </a:r>
            <a:endParaRPr kumimoji="1" lang="en-US" altLang="ja-JP" dirty="0" smtClean="0"/>
          </a:p>
          <a:p>
            <a:r>
              <a:rPr kumimoji="1" lang="en-US" altLang="ja-JP" dirty="0" smtClean="0"/>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原始</a:t>
            </a:r>
            <a:r>
              <a:rPr kumimoji="1" lang="en-US" altLang="ja-JP" dirty="0" smtClean="0"/>
              <a:t>B</a:t>
            </a:r>
            <a:r>
              <a:rPr kumimoji="1" lang="ja-JP" altLang="en-US" dirty="0" smtClean="0"/>
              <a:t>モードと呼ばれるものが作られます。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これは物質の密度揺らぎなどではつくられないため、これが観測出来れば</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インフレーション理論の証拠となります。</a:t>
            </a:r>
            <a:endParaRPr kumimoji="1" lang="en-US" altLang="ja-JP" dirty="0" smtClean="0"/>
          </a:p>
          <a:p>
            <a:endParaRPr kumimoji="1" lang="en-US" altLang="ja-JP" dirty="0" smtClean="0"/>
          </a:p>
          <a:p>
            <a:endParaRPr kumimoji="1" lang="en-US" altLang="ja-JP" dirty="0" smtClean="0"/>
          </a:p>
          <a:p>
            <a:r>
              <a:rPr kumimoji="1" lang="en-US" altLang="ja-JP" dirty="0" smtClean="0"/>
              <a:t>The</a:t>
            </a:r>
            <a:r>
              <a:rPr kumimoji="1" lang="en-US" altLang="ja-JP" baseline="0" dirty="0" smtClean="0"/>
              <a:t> scientific motivation of our experiment is of probing the inflation, an exponential expansion of universe, using CMB polarization.</a:t>
            </a:r>
          </a:p>
          <a:p>
            <a:r>
              <a:rPr kumimoji="1" lang="en-US" altLang="ja-JP" baseline="0" dirty="0" smtClean="0"/>
              <a:t>Primordial gravitational waves are generated in the inflation.</a:t>
            </a:r>
          </a:p>
          <a:p>
            <a:r>
              <a:rPr kumimoji="1" lang="en-US" altLang="ja-JP" baseline="0" dirty="0" smtClean="0"/>
              <a:t>&lt;CLICK&gt;</a:t>
            </a:r>
          </a:p>
          <a:p>
            <a:r>
              <a:rPr kumimoji="1" lang="en-US" altLang="ja-JP" baseline="0" dirty="0" smtClean="0"/>
              <a:t>They make curl patterns, B-modes, in the CMB polarization map.</a:t>
            </a:r>
          </a:p>
          <a:p>
            <a:r>
              <a:rPr kumimoji="1" lang="en-US" altLang="ja-JP" baseline="0" dirty="0" smtClean="0"/>
              <a:t>Especially, curl patterns at the large angular scale are evidence of the inflation.</a:t>
            </a:r>
          </a:p>
          <a:p>
            <a:r>
              <a:rPr kumimoji="1" lang="en-US" altLang="ja-JP" baseline="0" dirty="0" smtClean="0"/>
              <a:t>Therefore, we are going to measure them.</a:t>
            </a:r>
            <a:endParaRPr kumimoji="1" lang="en-US" altLang="ja-JP" dirty="0" smtClean="0"/>
          </a:p>
          <a:p>
            <a:endParaRPr kumimoji="1" lang="en-US" altLang="ja-JP" dirty="0" smtClean="0"/>
          </a:p>
          <a:p>
            <a:r>
              <a:rPr kumimoji="1" lang="en-US" altLang="ja-JP" dirty="0" smtClean="0"/>
              <a:t>----- 会議メモ (2014/12/12 18:31) -----</a:t>
            </a:r>
          </a:p>
          <a:p>
            <a:r>
              <a:rPr kumimoji="1" lang="en-US" altLang="ja-JP" dirty="0" smtClean="0"/>
              <a:t>なんか青矢印が変になっている</a:t>
            </a:r>
          </a:p>
        </p:txBody>
      </p:sp>
      <p:sp>
        <p:nvSpPr>
          <p:cNvPr id="4" name="スライド番号プレースホルダー 3"/>
          <p:cNvSpPr>
            <a:spLocks noGrp="1"/>
          </p:cNvSpPr>
          <p:nvPr>
            <p:ph type="sldNum" sz="quarter" idx="10"/>
          </p:nvPr>
        </p:nvSpPr>
        <p:spPr/>
        <p:txBody>
          <a:bodyPr/>
          <a:lstStyle/>
          <a:p>
            <a:fld id="{16A3E9E4-1FEB-7E45-BE99-7107FB06E11F}" type="slidenum">
              <a:rPr lang="ja-JP" altLang="en-US" smtClean="0">
                <a:solidFill>
                  <a:prstClr val="black"/>
                </a:solidFill>
                <a:latin typeface="Calibri"/>
                <a:ea typeface="ＭＳ Ｐゴシック"/>
              </a:rPr>
              <a:pPr/>
              <a:t>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679122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baseline="0" dirty="0" smtClean="0"/>
              <a:t>概念図にしたものが左の図になります。</a:t>
            </a:r>
            <a:endParaRPr lang="en-US" altLang="ja-JP" baseline="0" dirty="0" smtClean="0"/>
          </a:p>
          <a:p>
            <a:r>
              <a:rPr lang="en-US" altLang="ja-JP" baseline="0" dirty="0" smtClean="0"/>
              <a:t>MKID </a:t>
            </a:r>
            <a:r>
              <a:rPr lang="ja-JP" altLang="en-US" baseline="0" dirty="0" smtClean="0"/>
              <a:t>と</a:t>
            </a:r>
            <a:r>
              <a:rPr lang="en-US" altLang="ja-JP" baseline="0" dirty="0" smtClean="0"/>
              <a:t> LNA </a:t>
            </a:r>
            <a:r>
              <a:rPr lang="ja-JP" altLang="en-US" baseline="0" dirty="0" smtClean="0"/>
              <a:t>はクライオスタットの中に入り、それぞれ</a:t>
            </a:r>
            <a:r>
              <a:rPr lang="en-US" altLang="ja-JP" baseline="0" dirty="0" smtClean="0"/>
              <a:t> 0.3 K </a:t>
            </a:r>
            <a:r>
              <a:rPr lang="ja-JP" altLang="en-US" baseline="0" dirty="0" smtClean="0"/>
              <a:t>と</a:t>
            </a:r>
            <a:r>
              <a:rPr lang="en-US" altLang="ja-JP" baseline="0" dirty="0" smtClean="0"/>
              <a:t> 4 K </a:t>
            </a:r>
            <a:r>
              <a:rPr lang="ja-JP" altLang="en-US" baseline="0" dirty="0" smtClean="0"/>
              <a:t>に冷やした状態で使います。</a:t>
            </a:r>
            <a:endParaRPr lang="en-US" altLang="ja-JP" baseline="0" dirty="0" smtClean="0"/>
          </a:p>
          <a:p>
            <a:r>
              <a:rPr lang="ja-JP" altLang="en-US" dirty="0" smtClean="0"/>
              <a:t>この概念図を使って、簡単に</a:t>
            </a:r>
            <a:r>
              <a:rPr lang="en-US" altLang="ja-JP" dirty="0" smtClean="0"/>
              <a:t> MKID </a:t>
            </a:r>
            <a:r>
              <a:rPr lang="ja-JP" altLang="en-US" dirty="0" smtClean="0"/>
              <a:t>の読み出しの流れを説明します。</a:t>
            </a:r>
            <a:endParaRPr lang="en-US" altLang="ja-JP" dirty="0" smtClean="0"/>
          </a:p>
          <a:p>
            <a:r>
              <a:rPr lang="en-US" altLang="ja-JP" dirty="0" smtClean="0"/>
              <a:t>&lt;CLICK&gt;</a:t>
            </a:r>
            <a:endParaRPr lang="ja-JP" altLang="en-US" dirty="0"/>
          </a:p>
        </p:txBody>
      </p:sp>
      <p:sp>
        <p:nvSpPr>
          <p:cNvPr id="4" name="スライド番号プレースホルダ 3"/>
          <p:cNvSpPr>
            <a:spLocks noGrp="1"/>
          </p:cNvSpPr>
          <p:nvPr>
            <p:ph type="sldNum" sz="quarter" idx="10"/>
          </p:nvPr>
        </p:nvSpPr>
        <p:spPr/>
        <p:txBody>
          <a:bodyPr/>
          <a:lstStyle/>
          <a:p>
            <a:fld id="{DD9E52C7-D517-994D-B81F-B0C62DFAED80}" type="slidenum">
              <a:rPr lang="ja-JP" altLang="en-US" smtClean="0"/>
              <a:t>31</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これを振幅読み出しすると右の上の図のように、位相読み出しすると</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94C1564-1850-9443-9F94-107A11C06F22}" type="slidenum">
              <a:rPr kumimoji="1" lang="ja-JP" altLang="en-US" smtClean="0"/>
              <a:pPr/>
              <a:t>32</a:t>
            </a:fld>
            <a:endParaRPr kumimoji="1" lang="ja-JP" altLang="en-US"/>
          </a:p>
        </p:txBody>
      </p:sp>
    </p:spTree>
    <p:extLst>
      <p:ext uri="{BB962C8B-B14F-4D97-AF65-F5344CB8AC3E}">
        <p14:creationId xmlns:p14="http://schemas.microsoft.com/office/powerpoint/2010/main" val="1216167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また、このテストクライオスタットを用いて、</a:t>
            </a:r>
            <a:r>
              <a:rPr kumimoji="1" lang="en-US" altLang="ja-JP" dirty="0" smtClean="0"/>
              <a:t>NEP</a:t>
            </a:r>
            <a:r>
              <a:rPr kumimoji="1" lang="ja-JP" altLang="en-US" dirty="0" smtClean="0"/>
              <a:t>を求める事も行いました。</a:t>
            </a:r>
            <a:endParaRPr kumimoji="1" lang="en-US" altLang="ja-JP" dirty="0" smtClean="0"/>
          </a:p>
          <a:p>
            <a:r>
              <a:rPr kumimoji="1" lang="ja-JP" altLang="en-US" dirty="0" smtClean="0"/>
              <a:t>これには、</a:t>
            </a:r>
            <a:r>
              <a:rPr kumimoji="1" lang="en-US" altLang="ja-JP" dirty="0" smtClean="0"/>
              <a:t>MKID</a:t>
            </a:r>
            <a:r>
              <a:rPr kumimoji="1" lang="ja-JP" altLang="en-US" dirty="0" smtClean="0"/>
              <a:t>の温度を変化させて測定を行います。</a:t>
            </a:r>
            <a:endParaRPr kumimoji="1" lang="en-US" altLang="ja-JP" dirty="0" smtClean="0"/>
          </a:p>
          <a:p>
            <a:r>
              <a:rPr kumimoji="1" lang="ja-JP" altLang="en-US" dirty="0" smtClean="0"/>
              <a:t>温度を上げて行くとこのようにピークがなまっていくのですが、</a:t>
            </a:r>
            <a:endParaRPr kumimoji="1" lang="en-US" altLang="ja-JP" dirty="0" smtClean="0"/>
          </a:p>
          <a:p>
            <a:r>
              <a:rPr kumimoji="1" lang="ja-JP" altLang="en-US" dirty="0" smtClean="0"/>
              <a:t>この左の図の赤点のように決まった周波数で読み出していると、</a:t>
            </a:r>
            <a:endParaRPr kumimoji="1" lang="en-US" altLang="ja-JP" dirty="0" smtClean="0"/>
          </a:p>
          <a:p>
            <a:r>
              <a:rPr kumimoji="1" lang="ja-JP" altLang="en-US" dirty="0" smtClean="0"/>
              <a:t>右の図の赤点のように位相が変化していきます。</a:t>
            </a:r>
            <a:endParaRPr kumimoji="1" lang="en-US" altLang="ja-JP" dirty="0" smtClean="0"/>
          </a:p>
          <a:p>
            <a:r>
              <a:rPr kumimoji="1" lang="ja-JP" altLang="en-US" dirty="0" smtClean="0"/>
              <a:t>この位相を温度に対して</a:t>
            </a:r>
            <a:r>
              <a:rPr kumimoji="1" lang="en-US" altLang="ja-JP" dirty="0" smtClean="0"/>
              <a:t>plot</a:t>
            </a:r>
            <a:r>
              <a:rPr kumimoji="1" lang="ja-JP" altLang="en-US" dirty="0" smtClean="0"/>
              <a:t>してやります。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94C1564-1850-9443-9F94-107A11C06F22}" type="slidenum">
              <a:rPr kumimoji="1" lang="ja-JP" altLang="en-US" smtClean="0"/>
              <a:t>33</a:t>
            </a:fld>
            <a:endParaRPr kumimoji="1" lang="ja-JP" altLang="en-US"/>
          </a:p>
        </p:txBody>
      </p:sp>
    </p:spTree>
    <p:extLst>
      <p:ext uri="{BB962C8B-B14F-4D97-AF65-F5344CB8AC3E}">
        <p14:creationId xmlns:p14="http://schemas.microsoft.com/office/powerpoint/2010/main" val="1216167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90BB7C3F-E04E-4C4E-BFF0-6C2FFD6257B6}" type="slidenum">
              <a:rPr kumimoji="1" lang="ja-JP" altLang="en-US" smtClean="0"/>
              <a:pPr/>
              <a:t>35</a:t>
            </a:fld>
            <a:endParaRPr kumimoji="1" lang="ja-JP" altLang="en-US"/>
          </a:p>
        </p:txBody>
      </p:sp>
    </p:spTree>
    <p:extLst>
      <p:ext uri="{BB962C8B-B14F-4D97-AF65-F5344CB8AC3E}">
        <p14:creationId xmlns:p14="http://schemas.microsoft.com/office/powerpoint/2010/main" val="3797774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a:t>
            </a:r>
            <a:r>
              <a:rPr kumimoji="1" lang="en-US" altLang="ja-JP" baseline="0" dirty="0" smtClean="0"/>
              <a:t>his figure is the cross-section of interface components.</a:t>
            </a:r>
          </a:p>
          <a:p>
            <a:r>
              <a:rPr kumimoji="1" lang="en-US" altLang="ja-JP" baseline="0" dirty="0" smtClean="0"/>
              <a:t>It consists of two components; one is for helium gas circulation, and another is for electricity.</a:t>
            </a:r>
          </a:p>
          <a:p>
            <a:endParaRPr kumimoji="1" lang="en-US" altLang="ja-JP" baseline="0" dirty="0" smtClean="0"/>
          </a:p>
          <a:p>
            <a:r>
              <a:rPr kumimoji="1" lang="en-US" altLang="ja-JP" baseline="0" dirty="0" smtClean="0"/>
              <a:t>For the electricity, we could use commercial rotary connector which has eight lines.</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The</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electrical conduction path is a liquid metal that is molecularly bonded to the contacts.</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Therefore, it is a very low resistance electrical connection with very low noise. </a:t>
            </a:r>
            <a:endParaRPr lang="en-US" altLang="ja-JP" dirty="0" smtClean="0"/>
          </a:p>
          <a:p>
            <a:endParaRPr kumimoji="1" lang="en-US" altLang="ja-JP" baseline="0" dirty="0" smtClean="0"/>
          </a:p>
          <a:p>
            <a:r>
              <a:rPr kumimoji="1" lang="en-US" altLang="ja-JP" baseline="0" dirty="0" smtClean="0"/>
              <a:t>On the other hand, there is no commercial one for the high-pressure helium gas.</a:t>
            </a:r>
          </a:p>
          <a:p>
            <a:r>
              <a:rPr kumimoji="1" lang="en-US" altLang="ja-JP" baseline="0" dirty="0" smtClean="0"/>
              <a:t>So, we have developed custom-made rotary joint for the helium gas circulation. </a:t>
            </a:r>
          </a:p>
          <a:p>
            <a:r>
              <a:rPr kumimoji="1" lang="en-US" altLang="ja-JP" baseline="0" dirty="0" smtClean="0"/>
              <a:t>In this cross-section view, inside blue area is rotating part and outside red area is non-rotating part, I mean outside part is fixed on the ground.</a:t>
            </a:r>
          </a:p>
          <a:p>
            <a:r>
              <a:rPr kumimoji="1" lang="en-US" altLang="ja-JP" dirty="0" smtClean="0"/>
              <a:t>The fixed</a:t>
            </a:r>
            <a:r>
              <a:rPr kumimoji="1" lang="en-US" altLang="ja-JP" baseline="0" dirty="0" smtClean="0"/>
              <a:t> part have two lines of grooves vertical to the rotation axis in inside, and helium gas line is connected without breaking up during the rotation.</a:t>
            </a:r>
          </a:p>
        </p:txBody>
      </p:sp>
      <p:sp>
        <p:nvSpPr>
          <p:cNvPr id="4" name="スライド番号プレースホルダー 3"/>
          <p:cNvSpPr>
            <a:spLocks noGrp="1"/>
          </p:cNvSpPr>
          <p:nvPr>
            <p:ph type="sldNum" sz="quarter" idx="10"/>
          </p:nvPr>
        </p:nvSpPr>
        <p:spPr/>
        <p:txBody>
          <a:bodyPr/>
          <a:lstStyle/>
          <a:p>
            <a:fld id="{90BB7C3F-E04E-4C4E-BFF0-6C2FFD6257B6}" type="slidenum">
              <a:rPr kumimoji="1" lang="ja-JP" altLang="en-US" smtClean="0"/>
              <a:pPr/>
              <a:t>36</a:t>
            </a:fld>
            <a:endParaRPr kumimoji="1" lang="ja-JP" altLang="en-US"/>
          </a:p>
        </p:txBody>
      </p:sp>
    </p:spTree>
    <p:extLst>
      <p:ext uri="{BB962C8B-B14F-4D97-AF65-F5344CB8AC3E}">
        <p14:creationId xmlns:p14="http://schemas.microsoft.com/office/powerpoint/2010/main" val="379777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GroundBIRD</a:t>
            </a:r>
            <a:r>
              <a:rPr kumimoji="1" lang="ja-JP" altLang="en-US" dirty="0" smtClean="0"/>
              <a:t>はこれを狙う実験です。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望遠鏡を傾け、全体を秒速</a:t>
            </a:r>
            <a:r>
              <a:rPr kumimoji="1" lang="en-US" altLang="ja-JP" dirty="0" smtClean="0"/>
              <a:t>120°</a:t>
            </a:r>
            <a:r>
              <a:rPr kumimoji="1" lang="ja-JP" altLang="en-US" dirty="0" smtClean="0"/>
              <a:t>で回転させることによって、</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空のドーナツ状のエリアを観測する事が出来ます。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これと地球の自転との組み合わせにより空の大きな割合を観測する事が出来ます。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大角度スケールの、原始</a:t>
            </a:r>
            <a:r>
              <a:rPr kumimoji="1" lang="en-US" altLang="ja-JP" dirty="0" smtClean="0"/>
              <a:t>B</a:t>
            </a:r>
            <a:r>
              <a:rPr kumimoji="1" lang="ja-JP" altLang="en-US" dirty="0" smtClean="0"/>
              <a:t>モードがよく見える範囲を狙っています。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By </a:t>
            </a:r>
            <a:r>
              <a:rPr kumimoji="1" lang="en-US" altLang="ja-JP" baseline="0" dirty="0" smtClean="0"/>
              <a:t>rotating tilted telescope at very high-speed,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&lt;CLICK&gt;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We can observe a large </a:t>
            </a:r>
            <a:r>
              <a:rPr kumimoji="1" lang="en-US" altLang="ja-JP" baseline="0" dirty="0" err="1" smtClean="0"/>
              <a:t>toroidal</a:t>
            </a:r>
            <a:r>
              <a:rPr kumimoji="1" lang="en-US" altLang="ja-JP" baseline="0" dirty="0" smtClean="0"/>
              <a:t>-shaped area of the sky.</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A combination</a:t>
            </a:r>
            <a:r>
              <a:rPr kumimoji="1" lang="en-US" altLang="ja-JP" baseline="0" dirty="0" smtClean="0"/>
              <a:t> with the Earth rotation allows us to scan almost full-sky.</a:t>
            </a:r>
            <a:endParaRPr kumimoji="1" lang="en-US" altLang="ja-JP" dirty="0" smtClean="0"/>
          </a:p>
          <a:p>
            <a:r>
              <a:rPr kumimoji="1" lang="en-US" altLang="ja-JP" baseline="0" dirty="0" smtClean="0"/>
              <a:t>Effectively, this scan strategy is similar to the low earth orbit scan of the satellite experiments. </a:t>
            </a:r>
          </a:p>
          <a:p>
            <a:r>
              <a:rPr kumimoji="1" lang="en-US" altLang="ja-JP" baseline="0" dirty="0" smtClean="0"/>
              <a:t>GroundBIRD makes the satellite’s scan from the ground. </a:t>
            </a:r>
          </a:p>
          <a:p>
            <a:endParaRPr kumimoji="1" lang="en-US" altLang="ja-JP" dirty="0" smtClean="0"/>
          </a:p>
          <a:p>
            <a:r>
              <a:rPr kumimoji="1" lang="en-US" altLang="ja-JP" dirty="0" smtClean="0"/>
              <a:t>5p</a:t>
            </a:r>
            <a:r>
              <a:rPr kumimoji="1" lang="ja-JP" altLang="en-US" dirty="0" smtClean="0"/>
              <a:t>目の図を使う</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415C8FD-1EB3-274D-8F71-0C5355235FA0}" type="slidenum">
              <a:rPr kumimoji="1" lang="ja-JP" altLang="en-US" smtClean="0"/>
              <a:t>4</a:t>
            </a:fld>
            <a:endParaRPr kumimoji="1" lang="ja-JP" altLang="en-US"/>
          </a:p>
        </p:txBody>
      </p:sp>
    </p:spTree>
    <p:extLst>
      <p:ext uri="{BB962C8B-B14F-4D97-AF65-F5344CB8AC3E}">
        <p14:creationId xmlns:p14="http://schemas.microsoft.com/office/powerpoint/2010/main" val="44772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&lt;CLICK&gt;x5</a:t>
            </a:r>
          </a:p>
          <a:p>
            <a:r>
              <a:rPr kumimoji="1" lang="ja-JP" altLang="en-US" dirty="0" smtClean="0"/>
              <a:t>秒速</a:t>
            </a:r>
            <a:r>
              <a:rPr kumimoji="1" lang="en-US" altLang="ja-JP" dirty="0" smtClean="0"/>
              <a:t>120°</a:t>
            </a:r>
            <a:r>
              <a:rPr kumimoji="1" lang="ja-JP" altLang="en-US" dirty="0" smtClean="0"/>
              <a:t>というのは</a:t>
            </a:r>
            <a:r>
              <a:rPr kumimoji="1" lang="en-US" altLang="ja-JP" dirty="0" smtClean="0"/>
              <a:t>1/f</a:t>
            </a:r>
            <a:r>
              <a:rPr kumimoji="1" lang="ja-JP" altLang="en-US" dirty="0" smtClean="0"/>
              <a:t>ノイズ、つまり検出器のベースラインドリフトを抑えるために必要な速度です。</a:t>
            </a:r>
            <a:endParaRPr kumimoji="1" lang="en-US" altLang="ja-JP" dirty="0" smtClean="0"/>
          </a:p>
          <a:p>
            <a:r>
              <a:rPr kumimoji="1" lang="ja-JP" altLang="en-US" dirty="0" smtClean="0"/>
              <a:t>用いる検出器の典型的な時定数</a:t>
            </a:r>
            <a:r>
              <a:rPr kumimoji="1" lang="en-US" altLang="ja-JP" baseline="0" dirty="0" smtClean="0"/>
              <a:t> 0.1 Hz</a:t>
            </a:r>
            <a:r>
              <a:rPr kumimoji="1" lang="ja-JP" altLang="en-US" baseline="0" dirty="0" smtClean="0"/>
              <a:t>より速い周期で観測するため、</a:t>
            </a:r>
            <a:r>
              <a:rPr kumimoji="1" lang="en-US" altLang="ja-JP" baseline="0" dirty="0" smtClean="0"/>
              <a:t>0.33Hz</a:t>
            </a:r>
            <a:r>
              <a:rPr kumimoji="1" lang="ja-JP" altLang="en-US" baseline="0" dirty="0" smtClean="0"/>
              <a:t>のスキャン周波数、</a:t>
            </a:r>
            <a:endParaRPr kumimoji="1" lang="en-US" altLang="ja-JP" baseline="0" dirty="0" smtClean="0"/>
          </a:p>
          <a:p>
            <a:r>
              <a:rPr kumimoji="1" lang="ja-JP" altLang="en-US" baseline="0" dirty="0" smtClean="0"/>
              <a:t>つまり</a:t>
            </a:r>
            <a:r>
              <a:rPr kumimoji="1" lang="en-US" altLang="ja-JP" baseline="0" dirty="0" smtClean="0"/>
              <a:t>3</a:t>
            </a:r>
            <a:r>
              <a:rPr kumimoji="1" lang="ja-JP" altLang="en-US" baseline="0" dirty="0" smtClean="0"/>
              <a:t>秒に</a:t>
            </a:r>
            <a:r>
              <a:rPr kumimoji="1" lang="en-US" altLang="ja-JP" baseline="0" dirty="0" smtClean="0"/>
              <a:t>1</a:t>
            </a:r>
            <a:r>
              <a:rPr kumimoji="1" lang="ja-JP" altLang="en-US" baseline="0" dirty="0" smtClean="0"/>
              <a:t>回転という速度を設定しています。</a:t>
            </a:r>
            <a:endParaRPr kumimoji="1" lang="en-US" altLang="ja-JP" dirty="0" smtClean="0"/>
          </a:p>
          <a:p>
            <a:endParaRPr kumimoji="1" lang="en-US" altLang="ja-JP" dirty="0" smtClean="0"/>
          </a:p>
          <a:p>
            <a:r>
              <a:rPr kumimoji="1" lang="en-US" altLang="ja-JP" dirty="0" smtClean="0"/>
              <a:t>Why</a:t>
            </a:r>
            <a:r>
              <a:rPr kumimoji="1" lang="en-US" altLang="ja-JP" baseline="0" dirty="0" smtClean="0"/>
              <a:t> is the fast scan important?</a:t>
            </a:r>
            <a:endParaRPr kumimoji="1" lang="en-US" altLang="ja-JP" dirty="0" smtClean="0"/>
          </a:p>
          <a:p>
            <a:r>
              <a:rPr kumimoji="1" lang="en-US" altLang="ja-JP" dirty="0" smtClean="0"/>
              <a:t>&lt;CLICK&gt;The reason is the 1/f noise</a:t>
            </a:r>
            <a:r>
              <a:rPr kumimoji="1" lang="en-US" altLang="ja-JP" baseline="0" dirty="0" smtClean="0"/>
              <a:t> effect.</a:t>
            </a:r>
          </a:p>
          <a:p>
            <a:r>
              <a:rPr kumimoji="1" lang="en-US" altLang="ja-JP" baseline="0" dirty="0" smtClean="0"/>
              <a:t>It is a baseline fluctuation of detectors and much much higher than B-modes.</a:t>
            </a:r>
          </a:p>
          <a:p>
            <a:r>
              <a:rPr kumimoji="1" lang="en-US" altLang="ja-JP" baseline="0" dirty="0" smtClean="0"/>
              <a:t>&lt;CLICK&gt;So, to eliminate 1/f effects,</a:t>
            </a:r>
          </a:p>
          <a:p>
            <a:r>
              <a:rPr kumimoji="1" lang="en-US" altLang="ja-JP" baseline="0" dirty="0" smtClean="0"/>
              <a:t>&lt;CLICK&gt;we observe the same signal periodically,</a:t>
            </a:r>
          </a:p>
          <a:p>
            <a:r>
              <a:rPr kumimoji="1" lang="en-US" altLang="ja-JP" baseline="0" dirty="0" smtClean="0"/>
              <a:t>&lt;CLICK&gt;and calibrate the baseline in short period.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The most promising way is the scan modulation.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We modulate the CMB signal by periodic motion of line-of-sight.</a:t>
            </a:r>
          </a:p>
          <a:p>
            <a:r>
              <a:rPr kumimoji="1" lang="en-US" altLang="ja-JP" baseline="0" dirty="0" smtClean="0"/>
              <a:t>This is very popular method for the CMB observation because the robustness for the systematics is the very important!</a:t>
            </a:r>
          </a:p>
          <a:p>
            <a:r>
              <a:rPr kumimoji="1" lang="en-US" altLang="ja-JP" baseline="0" dirty="0" smtClean="0"/>
              <a:t>However, its general disadvantage is that heavy telescope can’t be moved fast.</a:t>
            </a:r>
          </a:p>
          <a:p>
            <a:r>
              <a:rPr kumimoji="1" lang="en-US" altLang="ja-JP" baseline="0" dirty="0" smtClean="0"/>
              <a:t>That’s why the scan range is limited by scan speed.</a:t>
            </a:r>
          </a:p>
          <a:p>
            <a:r>
              <a:rPr kumimoji="1" lang="en-US" altLang="ja-JP" baseline="0" dirty="0" smtClean="0"/>
              <a:t>(CLICK) To get the wider scan range, we need the higher scan speed.</a:t>
            </a:r>
          </a:p>
          <a:p>
            <a:r>
              <a:rPr kumimoji="1" lang="en-US" altLang="ja-JP" baseline="0" dirty="0" smtClean="0"/>
              <a:t>(CLICK) GroundBIRD realizes a high-speed scan with continuous rotation of telescope.</a:t>
            </a:r>
          </a:p>
        </p:txBody>
      </p:sp>
      <p:sp>
        <p:nvSpPr>
          <p:cNvPr id="4" name="スライド番号プレースホルダー 3"/>
          <p:cNvSpPr>
            <a:spLocks noGrp="1"/>
          </p:cNvSpPr>
          <p:nvPr>
            <p:ph type="sldNum" sz="quarter" idx="10"/>
          </p:nvPr>
        </p:nvSpPr>
        <p:spPr/>
        <p:txBody>
          <a:bodyPr/>
          <a:lstStyle/>
          <a:p>
            <a:fld id="{90BB7C3F-E04E-4C4E-BFF0-6C2FFD6257B6}" type="slidenum">
              <a:rPr kumimoji="1" lang="ja-JP" altLang="en-US" smtClean="0"/>
              <a:pPr/>
              <a:t>5</a:t>
            </a:fld>
            <a:endParaRPr kumimoji="1" lang="ja-JP" altLang="en-US"/>
          </a:p>
        </p:txBody>
      </p:sp>
    </p:spTree>
    <p:extLst>
      <p:ext uri="{BB962C8B-B14F-4D97-AF65-F5344CB8AC3E}">
        <p14:creationId xmlns:p14="http://schemas.microsoft.com/office/powerpoint/2010/main" val="1339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aseline="0" dirty="0" smtClean="0"/>
              <a:t>また必要な感度の実現のため、光学系を冷却したり、</a:t>
            </a:r>
            <a:endParaRPr kumimoji="1" lang="en-US" altLang="ja-JP" sz="1200" baseline="0" dirty="0" smtClean="0"/>
          </a:p>
          <a:p>
            <a:r>
              <a:rPr kumimoji="1" lang="ja-JP" altLang="en-US" sz="1200" baseline="0" dirty="0" smtClean="0"/>
              <a:t>比較的新型の検出器である</a:t>
            </a:r>
            <a:r>
              <a:rPr kumimoji="1" lang="en-US" altLang="ja-JP" sz="1200" baseline="0" dirty="0" smtClean="0"/>
              <a:t>MKID</a:t>
            </a:r>
            <a:r>
              <a:rPr kumimoji="1" lang="ja-JP" altLang="en-US" sz="1200" baseline="0" dirty="0" smtClean="0"/>
              <a:t>を使用したりしています。</a:t>
            </a:r>
            <a:endParaRPr kumimoji="1" lang="en-US" altLang="ja-JP" sz="1200" baseline="0" dirty="0" smtClean="0"/>
          </a:p>
          <a:p>
            <a:endParaRPr kumimoji="1" lang="en-US" altLang="ja-JP" sz="1200" baseline="0" dirty="0" smtClean="0"/>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6</a:t>
            </a:fld>
            <a:endParaRPr kumimoji="1" lang="ja-JP" altLang="en-US"/>
          </a:p>
        </p:txBody>
      </p:sp>
    </p:spTree>
    <p:extLst>
      <p:ext uri="{BB962C8B-B14F-4D97-AF65-F5344CB8AC3E}">
        <p14:creationId xmlns:p14="http://schemas.microsoft.com/office/powerpoint/2010/main" val="327360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MKID stands</a:t>
            </a:r>
            <a:r>
              <a:rPr kumimoji="1" lang="en-US" altLang="ja-JP" baseline="0" dirty="0" smtClean="0"/>
              <a:t> for Microwave Kinetic Inductance Detector.</a:t>
            </a:r>
          </a:p>
          <a:p>
            <a:r>
              <a:rPr kumimoji="1" lang="en-US" altLang="ja-JP" dirty="0" smtClean="0"/>
              <a:t>This</a:t>
            </a:r>
            <a:r>
              <a:rPr kumimoji="1" lang="en-US" altLang="ja-JP" baseline="0" dirty="0" smtClean="0"/>
              <a:t> figure shows the image of MKIDs.</a:t>
            </a:r>
          </a:p>
          <a:p>
            <a:r>
              <a:rPr kumimoji="1" lang="en-US" altLang="ja-JP" baseline="0" dirty="0" smtClean="0"/>
              <a:t>Each detector consists of antenna, super-conducting resonator, and common feed-line. </a:t>
            </a:r>
          </a:p>
          <a:p>
            <a:r>
              <a:rPr kumimoji="1" lang="en-US" altLang="ja-JP" baseline="0" dirty="0" smtClean="0"/>
              <a:t>The equivalent circuit can be drawn like this.</a:t>
            </a:r>
          </a:p>
          <a:p>
            <a:endParaRPr kumimoji="1" lang="en-US" altLang="ja-JP" baseline="0" dirty="0" smtClean="0"/>
          </a:p>
          <a:p>
            <a:r>
              <a:rPr kumimoji="1" lang="en-US" altLang="ja-JP" baseline="0" dirty="0" smtClean="0"/>
              <a:t>This resonator makes a resonance peak like this when there is no signal .</a:t>
            </a:r>
          </a:p>
          <a:p>
            <a:endParaRPr kumimoji="1" lang="en-US" altLang="ja-JP" baseline="0" dirty="0" smtClean="0"/>
          </a:p>
          <a:p>
            <a:r>
              <a:rPr kumimoji="1" lang="ja-JP" altLang="en-US" baseline="0" dirty="0" smtClean="0"/>
              <a:t>練習</a:t>
            </a:r>
            <a:r>
              <a:rPr kumimoji="1" lang="en-US" altLang="ja-JP" baseline="0" dirty="0" smtClean="0"/>
              <a:t>(</a:t>
            </a:r>
            <a:r>
              <a:rPr kumimoji="1" lang="ja-JP" altLang="en-US" baseline="0" dirty="0" smtClean="0"/>
              <a:t>リズム重視</a:t>
            </a:r>
            <a:r>
              <a:rPr kumimoji="1" lang="en-US" altLang="ja-JP" baseline="0"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7</a:t>
            </a:fld>
            <a:endParaRPr kumimoji="1" lang="ja-JP" altLang="en-US"/>
          </a:p>
        </p:txBody>
      </p:sp>
    </p:spTree>
    <p:extLst>
      <p:ext uri="{BB962C8B-B14F-4D97-AF65-F5344CB8AC3E}">
        <p14:creationId xmlns:p14="http://schemas.microsoft.com/office/powerpoint/2010/main" val="357289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And When photon arrives antenna,</a:t>
            </a:r>
            <a:r>
              <a:rPr kumimoji="1" lang="en-US" altLang="ja-JP" baseline="0" dirty="0" smtClean="0"/>
              <a:t> </a:t>
            </a:r>
          </a:p>
          <a:p>
            <a:r>
              <a:rPr kumimoji="1" lang="en-US" altLang="ja-JP" baseline="0" dirty="0" smtClean="0"/>
              <a:t>&lt;CLICK&gt;</a:t>
            </a:r>
          </a:p>
          <a:p>
            <a:r>
              <a:rPr kumimoji="1" lang="en-US" altLang="ja-JP" baseline="0" dirty="0" smtClean="0"/>
              <a:t>the photon breaks cooper pairs</a:t>
            </a:r>
          </a:p>
          <a:p>
            <a:r>
              <a:rPr kumimoji="1" lang="en-US" altLang="ja-JP" baseline="0" dirty="0" smtClean="0"/>
              <a:t>and changes inductance of resonator.</a:t>
            </a:r>
          </a:p>
          <a:p>
            <a:r>
              <a:rPr kumimoji="1" lang="en-US" altLang="ja-JP" baseline="0" dirty="0" smtClean="0"/>
              <a:t>&lt;CLICK&gt;</a:t>
            </a:r>
          </a:p>
          <a:p>
            <a:r>
              <a:rPr kumimoji="1" lang="en-US" altLang="ja-JP" baseline="0" dirty="0" smtClean="0"/>
              <a:t>it changes resonance peak shape.</a:t>
            </a:r>
          </a:p>
          <a:p>
            <a:endParaRPr kumimoji="1" lang="en-US" altLang="ja-JP" baseline="0" dirty="0" smtClean="0"/>
          </a:p>
          <a:p>
            <a:r>
              <a:rPr kumimoji="1" lang="en-US" altLang="ja-JP" baseline="0" dirty="0" smtClean="0"/>
              <a:t>so signal can be read from shift of amplitude and phase, or shift of resonance frequency.</a:t>
            </a:r>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8</a:t>
            </a:fld>
            <a:endParaRPr kumimoji="1" lang="ja-JP" altLang="en-US"/>
          </a:p>
        </p:txBody>
      </p:sp>
    </p:spTree>
    <p:extLst>
      <p:ext uri="{BB962C8B-B14F-4D97-AF65-F5344CB8AC3E}">
        <p14:creationId xmlns:p14="http://schemas.microsoft.com/office/powerpoint/2010/main" val="291020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この辺からが本題で、</a:t>
            </a:r>
            <a:endParaRPr kumimoji="1" lang="en-US" altLang="ja-JP" dirty="0" smtClean="0"/>
          </a:p>
          <a:p>
            <a:r>
              <a:rPr kumimoji="1" lang="ja-JP" altLang="en-US" dirty="0" smtClean="0"/>
              <a:t>まず、</a:t>
            </a:r>
            <a:r>
              <a:rPr kumimoji="1" lang="en-US" altLang="ja-JP" dirty="0" smtClean="0"/>
              <a:t>GroundBIRD</a:t>
            </a:r>
            <a:r>
              <a:rPr kumimoji="1" lang="ja-JP" altLang="en-US" dirty="0" smtClean="0"/>
              <a:t>にとっての</a:t>
            </a:r>
            <a:r>
              <a:rPr kumimoji="1" lang="en-US" altLang="ja-JP" dirty="0" smtClean="0"/>
              <a:t>MKID</a:t>
            </a:r>
            <a:r>
              <a:rPr kumimoji="1" lang="ja-JP" altLang="en-US" dirty="0" smtClean="0"/>
              <a:t>の利点は大きく</a:t>
            </a:r>
            <a:r>
              <a:rPr kumimoji="1" lang="en-US" altLang="ja-JP" dirty="0" smtClean="0"/>
              <a:t>2</a:t>
            </a:r>
            <a:r>
              <a:rPr kumimoji="1" lang="ja-JP" altLang="en-US" dirty="0" smtClean="0"/>
              <a:t>つあります。</a:t>
            </a:r>
            <a:endParaRPr kumimoji="1" lang="en-US" altLang="ja-JP" dirty="0" smtClean="0"/>
          </a:p>
          <a:p>
            <a:endParaRPr kumimoji="1" lang="en-US" altLang="ja-JP" dirty="0" smtClean="0"/>
          </a:p>
          <a:p>
            <a:r>
              <a:rPr kumimoji="1" lang="ja-JP" altLang="en-US" dirty="0" smtClean="0"/>
              <a:t>一つは応答が比較的速いという事です。</a:t>
            </a:r>
            <a:endParaRPr kumimoji="1" lang="en-US" altLang="ja-JP" dirty="0" smtClean="0"/>
          </a:p>
          <a:p>
            <a:r>
              <a:rPr kumimoji="1" lang="ja-JP" altLang="en-US" dirty="0" smtClean="0"/>
              <a:t>秒間</a:t>
            </a:r>
            <a:r>
              <a:rPr kumimoji="1" lang="en-US" altLang="ja-JP" dirty="0" smtClean="0"/>
              <a:t>120°</a:t>
            </a:r>
            <a:r>
              <a:rPr kumimoji="1" lang="ja-JP" altLang="en-US" dirty="0" smtClean="0"/>
              <a:t>という回転速度と、検出器の各</a:t>
            </a:r>
            <a:r>
              <a:rPr kumimoji="1" lang="en-US" altLang="ja-JP" dirty="0" smtClean="0"/>
              <a:t>pixel</a:t>
            </a:r>
            <a:r>
              <a:rPr kumimoji="1" lang="ja-JP" altLang="en-US" dirty="0" smtClean="0"/>
              <a:t>が見込む角度を考えると、</a:t>
            </a:r>
            <a:endParaRPr kumimoji="1" lang="en-US" altLang="ja-JP" dirty="0" smtClean="0"/>
          </a:p>
          <a:p>
            <a:r>
              <a:rPr kumimoji="1" lang="ja-JP" altLang="en-US" dirty="0" smtClean="0"/>
              <a:t>だいたい</a:t>
            </a:r>
            <a:r>
              <a:rPr kumimoji="1" lang="en-US" altLang="ja-JP" dirty="0" smtClean="0"/>
              <a:t>1kHz</a:t>
            </a:r>
            <a:r>
              <a:rPr kumimoji="1" lang="ja-JP" altLang="en-US" dirty="0" smtClean="0"/>
              <a:t>程度の応答速度の検出器が必要になります。</a:t>
            </a:r>
            <a:endParaRPr kumimoji="1" lang="en-US" altLang="ja-JP" dirty="0" smtClean="0"/>
          </a:p>
          <a:p>
            <a:r>
              <a:rPr kumimoji="1" lang="en-US" altLang="ja-JP" dirty="0" smtClean="0"/>
              <a:t>CMB</a:t>
            </a:r>
            <a:r>
              <a:rPr kumimoji="1" lang="ja-JP" altLang="en-US" dirty="0" smtClean="0"/>
              <a:t>観測では同じく超伝導検出器である</a:t>
            </a:r>
            <a:r>
              <a:rPr kumimoji="1" lang="en-US" altLang="ja-JP" dirty="0" smtClean="0"/>
              <a:t>TES</a:t>
            </a:r>
            <a:r>
              <a:rPr kumimoji="1" lang="ja-JP" altLang="en-US" dirty="0" smtClean="0"/>
              <a:t>ボロメータがよく用いられるのですが、</a:t>
            </a:r>
            <a:endParaRPr kumimoji="1" lang="en-US" altLang="ja-JP" dirty="0" smtClean="0"/>
          </a:p>
          <a:p>
            <a:r>
              <a:rPr kumimoji="1" lang="ja-JP" altLang="en-US" dirty="0" smtClean="0"/>
              <a:t>温度変化を測る</a:t>
            </a:r>
            <a:r>
              <a:rPr kumimoji="1" lang="en-US" altLang="ja-JP" dirty="0" smtClean="0"/>
              <a:t>TES</a:t>
            </a:r>
            <a:r>
              <a:rPr kumimoji="1" lang="ja-JP" altLang="en-US" dirty="0" smtClean="0"/>
              <a:t>に比べ、</a:t>
            </a:r>
            <a:r>
              <a:rPr kumimoji="1" lang="en-US" altLang="ja-JP" dirty="0" smtClean="0"/>
              <a:t>MKID</a:t>
            </a:r>
            <a:r>
              <a:rPr kumimoji="1" lang="ja-JP" altLang="en-US" dirty="0" smtClean="0"/>
              <a:t>はクーパー対の破壊を直接</a:t>
            </a:r>
            <a:endParaRPr kumimoji="1" lang="en-US" altLang="ja-JP" dirty="0" smtClean="0"/>
          </a:p>
          <a:p>
            <a:r>
              <a:rPr kumimoji="1" lang="ja-JP" altLang="en-US" dirty="0" smtClean="0"/>
              <a:t>検出原理に用いているため、応答が速くなります。</a:t>
            </a:r>
            <a:endParaRPr kumimoji="1" lang="en-US" altLang="ja-JP" dirty="0" smtClean="0"/>
          </a:p>
          <a:p>
            <a:endParaRPr kumimoji="1" lang="en-US" altLang="ja-JP" dirty="0" smtClean="0"/>
          </a:p>
          <a:p>
            <a:r>
              <a:rPr kumimoji="1" lang="ja-JP" altLang="en-US" dirty="0" smtClean="0"/>
              <a:t>もう一つは周波数方向の多重化が簡単だという事です。</a:t>
            </a:r>
            <a:endParaRPr kumimoji="1" lang="en-US" altLang="ja-JP" dirty="0" smtClean="0"/>
          </a:p>
          <a:p>
            <a:r>
              <a:rPr kumimoji="1" lang="en-US" altLang="ja-JP" dirty="0" smtClean="0"/>
              <a:t>MKID</a:t>
            </a:r>
            <a:r>
              <a:rPr kumimoji="1" lang="ja-JP" altLang="en-US" dirty="0" smtClean="0"/>
              <a:t>は超伝導共振回路であるので、共振器内部でのロスがとても少ないことから</a:t>
            </a:r>
            <a:endParaRPr kumimoji="1" lang="en-US" altLang="ja-JP" dirty="0" smtClean="0"/>
          </a:p>
          <a:p>
            <a:r>
              <a:rPr kumimoji="1" lang="ja-JP" altLang="en-US" dirty="0" smtClean="0"/>
              <a:t>非常に鋭い共振ピークを作ります。このため</a:t>
            </a:r>
            <a:endParaRPr kumimoji="1" lang="en-US" altLang="ja-JP" dirty="0" smtClean="0"/>
          </a:p>
          <a:p>
            <a:r>
              <a:rPr kumimoji="1" lang="ja-JP" altLang="en-US" dirty="0" smtClean="0"/>
              <a:t>ある周波数帯域の中に多数のピークを詰め込む事が出来、</a:t>
            </a:r>
            <a:endParaRPr kumimoji="1" lang="en-US" altLang="ja-JP" dirty="0" smtClean="0"/>
          </a:p>
          <a:p>
            <a:r>
              <a:rPr kumimoji="1" lang="en-US" altLang="ja-JP" dirty="0" smtClean="0"/>
              <a:t>1</a:t>
            </a:r>
            <a:r>
              <a:rPr kumimoji="1" lang="ja-JP" altLang="en-US" dirty="0" smtClean="0"/>
              <a:t>本の</a:t>
            </a:r>
            <a:r>
              <a:rPr kumimoji="1" lang="en-US" altLang="ja-JP" dirty="0" err="1" smtClean="0"/>
              <a:t>feedline</a:t>
            </a:r>
            <a:r>
              <a:rPr kumimoji="1" lang="ja-JP" altLang="en-US" dirty="0" smtClean="0"/>
              <a:t>で多数の</a:t>
            </a:r>
            <a:r>
              <a:rPr kumimoji="1" lang="en-US" altLang="ja-JP" dirty="0" smtClean="0"/>
              <a:t>pixel</a:t>
            </a:r>
            <a:r>
              <a:rPr kumimoji="1" lang="ja-JP" altLang="en-US" dirty="0" smtClean="0"/>
              <a:t>を読み出す事が出来ます。</a:t>
            </a:r>
            <a:endParaRPr kumimoji="1" lang="en-US" altLang="ja-JP" dirty="0" smtClean="0"/>
          </a:p>
          <a:p>
            <a:r>
              <a:rPr kumimoji="1" lang="ja-JP" altLang="en-US" dirty="0" smtClean="0"/>
              <a:t>バイアスラインなども必要ありません。</a:t>
            </a:r>
            <a:endParaRPr kumimoji="1" lang="en-US" altLang="ja-JP" dirty="0" smtClean="0"/>
          </a:p>
          <a:p>
            <a:r>
              <a:rPr kumimoji="1" lang="ja-JP" altLang="en-US" dirty="0" smtClean="0"/>
              <a:t>検出器部分は超伝導転移温度の</a:t>
            </a:r>
            <a:r>
              <a:rPr kumimoji="1" lang="en-US" altLang="ja-JP" dirty="0" smtClean="0"/>
              <a:t>1/10</a:t>
            </a:r>
            <a:r>
              <a:rPr kumimoji="1" lang="ja-JP" altLang="en-US" dirty="0" smtClean="0"/>
              <a:t>程度に保っておく必要があるのですが、</a:t>
            </a:r>
            <a:endParaRPr kumimoji="1" lang="en-US" altLang="ja-JP" dirty="0" smtClean="0"/>
          </a:p>
          <a:p>
            <a:r>
              <a:rPr kumimoji="1" lang="ja-JP" altLang="en-US" dirty="0" smtClean="0"/>
              <a:t>熱流入を抑える事によって冷凍機への負担が減り、</a:t>
            </a:r>
            <a:endParaRPr kumimoji="1" lang="en-US" altLang="ja-JP" dirty="0" smtClean="0"/>
          </a:p>
          <a:p>
            <a:r>
              <a:rPr kumimoji="1" lang="ja-JP" altLang="en-US" dirty="0" smtClean="0"/>
              <a:t>また読み出し系もシンプルに作る事が出来ます。</a:t>
            </a:r>
            <a:endParaRPr kumimoji="1" lang="en-US" altLang="ja-JP" dirty="0" smtClean="0"/>
          </a:p>
          <a:p>
            <a:endParaRPr kumimoji="1" lang="en-US" altLang="ja-JP" dirty="0" smtClean="0"/>
          </a:p>
          <a:p>
            <a:endParaRPr kumimoji="1" lang="en-US" altLang="ja-JP" dirty="0" smtClean="0"/>
          </a:p>
          <a:p>
            <a:r>
              <a:rPr kumimoji="1" lang="en-US" altLang="ja-JP" dirty="0" smtClean="0"/>
              <a:t>Another benefit of MKID is</a:t>
            </a:r>
          </a:p>
          <a:p>
            <a:r>
              <a:rPr kumimoji="1" lang="en-US" altLang="ja-JP" dirty="0" smtClean="0"/>
              <a:t>its relatively fast response</a:t>
            </a:r>
            <a:r>
              <a:rPr kumimoji="1" lang="en-US" altLang="ja-JP" baseline="0" dirty="0" smtClean="0"/>
              <a:t>.</a:t>
            </a:r>
          </a:p>
          <a:p>
            <a:endParaRPr kumimoji="1" lang="en-US" altLang="ja-JP" baseline="0" dirty="0" smtClean="0"/>
          </a:p>
          <a:p>
            <a:r>
              <a:rPr kumimoji="1" lang="en-US" altLang="ja-JP" baseline="0" dirty="0" smtClean="0"/>
              <a:t>It is much less than </a:t>
            </a:r>
            <a:r>
              <a:rPr kumimoji="1" lang="en-US" altLang="ja-JP" baseline="0" dirty="0" err="1" smtClean="0"/>
              <a:t>milli</a:t>
            </a:r>
            <a:r>
              <a:rPr kumimoji="1" lang="en-US" altLang="ja-JP" baseline="0" dirty="0" smtClean="0"/>
              <a:t> second,</a:t>
            </a:r>
          </a:p>
          <a:p>
            <a:r>
              <a:rPr kumimoji="1" lang="en-US" altLang="ja-JP" baseline="0" dirty="0" smtClean="0"/>
              <a:t>That is important for us because </a:t>
            </a:r>
          </a:p>
          <a:p>
            <a:r>
              <a:rPr kumimoji="1" lang="en-US" altLang="ja-JP" baseline="0" dirty="0" err="1" smtClean="0"/>
              <a:t>GroundBIRD’s</a:t>
            </a:r>
            <a:r>
              <a:rPr kumimoji="1" lang="en-US" altLang="ja-JP" baseline="0" dirty="0" smtClean="0"/>
              <a:t> rotation scan is very fast, 120 degrees per second.</a:t>
            </a:r>
          </a:p>
          <a:p>
            <a:r>
              <a:rPr kumimoji="1" lang="en-US" altLang="ja-JP" baseline="0" dirty="0" smtClean="0"/>
              <a:t>And it requires such a fast time response detector.</a:t>
            </a:r>
          </a:p>
        </p:txBody>
      </p:sp>
      <p:sp>
        <p:nvSpPr>
          <p:cNvPr id="4" name="スライド番号プレースホルダー 3"/>
          <p:cNvSpPr>
            <a:spLocks noGrp="1"/>
          </p:cNvSpPr>
          <p:nvPr>
            <p:ph type="sldNum" sz="quarter" idx="10"/>
          </p:nvPr>
        </p:nvSpPr>
        <p:spPr/>
        <p:txBody>
          <a:bodyPr/>
          <a:lstStyle/>
          <a:p>
            <a:fld id="{E47A9F7F-0A6B-F046-B1E2-321AB373681F}" type="slidenum">
              <a:rPr kumimoji="1" lang="ja-JP" altLang="en-US" smtClean="0"/>
              <a:t>9</a:t>
            </a:fld>
            <a:endParaRPr kumimoji="1" lang="ja-JP" altLang="en-US"/>
          </a:p>
        </p:txBody>
      </p:sp>
    </p:spTree>
    <p:extLst>
      <p:ext uri="{BB962C8B-B14F-4D97-AF65-F5344CB8AC3E}">
        <p14:creationId xmlns:p14="http://schemas.microsoft.com/office/powerpoint/2010/main" val="388996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246985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1808905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75134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404348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207638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
        <p:nvSpPr>
          <p:cNvPr id="7" name="スライド番号プレースホルダー 6"/>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221796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2015/02/11</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21st ICEPP symposium</a:t>
            </a:r>
            <a:endParaRPr kumimoji="1" lang="ja-JP" altLang="en-US"/>
          </a:p>
        </p:txBody>
      </p:sp>
      <p:sp>
        <p:nvSpPr>
          <p:cNvPr id="9" name="スライド番号プレースホルダー 8"/>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24658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
        <p:nvSpPr>
          <p:cNvPr id="5" name="スライド番号プレースホルダー 4"/>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81825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21st ICEPP symposium</a:t>
            </a:r>
            <a:endParaRPr kumimoji="1" lang="ja-JP" altLang="en-US"/>
          </a:p>
        </p:txBody>
      </p:sp>
      <p:sp>
        <p:nvSpPr>
          <p:cNvPr id="4" name="スライド番号プレースホルダー 3"/>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189235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
        <p:nvSpPr>
          <p:cNvPr id="7" name="スライド番号プレースホルダー 6"/>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176584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
        <p:nvSpPr>
          <p:cNvPr id="7" name="スライド番号プレースホルダー 6"/>
          <p:cNvSpPr>
            <a:spLocks noGrp="1"/>
          </p:cNvSpPr>
          <p:nvPr>
            <p:ph type="sldNum" sz="quarter" idx="12"/>
          </p:nvPr>
        </p:nvSpPr>
        <p:spPr/>
        <p:txBody>
          <a:body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32396053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2015/02/11</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F6FC4-E96C-1542-948A-32E9A3BFBEBC}" type="slidenum">
              <a:rPr kumimoji="1" lang="ja-JP" altLang="en-US" smtClean="0"/>
              <a:t>‹#›</a:t>
            </a:fld>
            <a:endParaRPr kumimoji="1" lang="ja-JP" altLang="en-US"/>
          </a:p>
        </p:txBody>
      </p:sp>
    </p:spTree>
    <p:extLst>
      <p:ext uri="{BB962C8B-B14F-4D97-AF65-F5344CB8AC3E}">
        <p14:creationId xmlns:p14="http://schemas.microsoft.com/office/powerpoint/2010/main" val="492552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0.xml"/><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6.jpeg"/><Relationship Id="rId8" Type="http://schemas.microsoft.com/office/2007/relationships/hdphoto" Target="../media/hdphoto1.wdp"/><Relationship Id="rId9" Type="http://schemas.openxmlformats.org/officeDocument/2006/relationships/image" Target="../media/image27.jpe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8.jpeg"/><Relationship Id="rId5" Type="http://schemas.openxmlformats.org/officeDocument/2006/relationships/image" Target="../media/image29.jp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video" Target="../media/media1.MOV"/><Relationship Id="rId4" Type="http://schemas.openxmlformats.org/officeDocument/2006/relationships/slideLayout" Target="../slideLayouts/slideLayout6.xml"/><Relationship Id="rId5" Type="http://schemas.openxmlformats.org/officeDocument/2006/relationships/notesSlide" Target="../notesSlides/notesSlide14.xml"/><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png"/><Relationship Id="rId1" Type="http://schemas.openxmlformats.org/officeDocument/2006/relationships/tags" Target="../tags/tag8.xml"/><Relationship Id="rId2" Type="http://schemas.microsoft.com/office/2007/relationships/media" Target="../media/media1.MOV"/></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emf"/><Relationship Id="rId6"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G"/><Relationship Id="rId6"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7.jp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50.emf"/><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em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png"/><Relationship Id="rId5" Type="http://schemas.openxmlformats.org/officeDocument/2006/relationships/image" Target="../media/image2.gif"/><Relationship Id="rId6" Type="http://schemas.openxmlformats.org/officeDocument/2006/relationships/image" Target="../media/image3.gif"/><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emf"/><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 Id="rId3" Type="http://schemas.openxmlformats.org/officeDocument/2006/relationships/image" Target="../media/image68.emf"/></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70.emf"/><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70.emf"/><Relationship Id="rId5" Type="http://schemas.openxmlformats.org/officeDocument/2006/relationships/image" Target="../media/image71.png"/><Relationship Id="rId6" Type="http://schemas.openxmlformats.org/officeDocument/2006/relationships/image" Target="../media/image72.emf"/><Relationship Id="rId7"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tiff"/><Relationship Id="rId9" Type="http://schemas.openxmlformats.org/officeDocument/2006/relationships/image" Target="../media/image9.emf"/><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6.emf"/><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5.emf"/><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1.emf"/><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CMB</a:t>
            </a:r>
            <a:r>
              <a:rPr lang="ja-JP" altLang="en-US" dirty="0"/>
              <a:t>偏光観測実験「</a:t>
            </a:r>
            <a:r>
              <a:rPr lang="en-US" altLang="ja-JP" dirty="0"/>
              <a:t>GroundBIRD</a:t>
            </a:r>
            <a:r>
              <a:rPr lang="ja-JP" altLang="en-US" dirty="0"/>
              <a:t>」の検出器応答評価</a:t>
            </a:r>
            <a:endParaRPr kumimoji="1" lang="ja-JP" altLang="en-US" dirty="0"/>
          </a:p>
        </p:txBody>
      </p:sp>
      <p:sp>
        <p:nvSpPr>
          <p:cNvPr id="3" name="サブタイトル 2"/>
          <p:cNvSpPr>
            <a:spLocks noGrp="1"/>
          </p:cNvSpPr>
          <p:nvPr>
            <p:ph type="subTitle" idx="1"/>
          </p:nvPr>
        </p:nvSpPr>
        <p:spPr/>
        <p:txBody>
          <a:bodyPr/>
          <a:lstStyle/>
          <a:p>
            <a:r>
              <a:rPr lang="ja-JP" altLang="en-US" dirty="0" smtClean="0"/>
              <a:t>東京</a:t>
            </a:r>
            <a:r>
              <a:rPr lang="ja-JP" altLang="en-US" dirty="0" smtClean="0"/>
              <a:t>大学</a:t>
            </a:r>
            <a:r>
              <a:rPr lang="en-US" altLang="ja-JP" dirty="0" smtClean="0"/>
              <a:t> D1</a:t>
            </a:r>
            <a:endParaRPr lang="en-US" altLang="ja-JP" dirty="0"/>
          </a:p>
          <a:p>
            <a:r>
              <a:rPr lang="ja-JP" altLang="en-US" dirty="0"/>
              <a:t>富田</a:t>
            </a:r>
            <a:r>
              <a:rPr lang="en-US" altLang="ja-JP" dirty="0"/>
              <a:t> </a:t>
            </a:r>
            <a:r>
              <a:rPr lang="ja-JP" altLang="en-US" dirty="0" smtClean="0"/>
              <a:t>望</a:t>
            </a:r>
            <a:endParaRPr lang="en-US" altLang="ja-JP" dirty="0"/>
          </a:p>
        </p:txBody>
      </p:sp>
      <p:sp>
        <p:nvSpPr>
          <p:cNvPr id="7" name="テキスト ボックス 6"/>
          <p:cNvSpPr txBox="1"/>
          <p:nvPr/>
        </p:nvSpPr>
        <p:spPr>
          <a:xfrm>
            <a:off x="-36286" y="8430381"/>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2016967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G_029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92" t="19378" r="23733" b="16653"/>
          <a:stretch/>
        </p:blipFill>
        <p:spPr>
          <a:xfrm>
            <a:off x="682329" y="1702525"/>
            <a:ext cx="2796682" cy="4727993"/>
          </a:xfrm>
          <a:prstGeom prst="rect">
            <a:avLst/>
          </a:prstGeom>
        </p:spPr>
      </p:pic>
      <p:sp>
        <p:nvSpPr>
          <p:cNvPr id="4" name="タイトル 3"/>
          <p:cNvSpPr>
            <a:spLocks noGrp="1"/>
          </p:cNvSpPr>
          <p:nvPr>
            <p:ph type="title"/>
          </p:nvPr>
        </p:nvSpPr>
        <p:spPr>
          <a:xfrm>
            <a:off x="2009" y="611050"/>
            <a:ext cx="8229600" cy="1143000"/>
          </a:xfrm>
        </p:spPr>
        <p:txBody>
          <a:bodyPr>
            <a:normAutofit/>
          </a:bodyPr>
          <a:lstStyle/>
          <a:p>
            <a:r>
              <a:rPr kumimoji="1" lang="en-US" altLang="ja-JP" dirty="0" smtClean="0"/>
              <a:t>MKIDs </a:t>
            </a:r>
            <a:r>
              <a:rPr kumimoji="1" lang="ja-JP" altLang="en-US" dirty="0" smtClean="0"/>
              <a:t>を回転システムに設置</a:t>
            </a:r>
            <a:endParaRPr kumimoji="1" lang="ja-JP" altLang="en-US" dirty="0"/>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3060625" y="2725084"/>
            <a:ext cx="3806812" cy="2585234"/>
          </a:xfrm>
          <a:prstGeom prst="rect">
            <a:avLst/>
          </a:prstGeom>
        </p:spPr>
      </p:pic>
      <p:cxnSp>
        <p:nvCxnSpPr>
          <p:cNvPr id="8" name="直線コネクタ 7"/>
          <p:cNvCxnSpPr/>
          <p:nvPr/>
        </p:nvCxnSpPr>
        <p:spPr>
          <a:xfrm flipV="1">
            <a:off x="2508696" y="2114296"/>
            <a:ext cx="1162717" cy="1120430"/>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2508696" y="4057253"/>
            <a:ext cx="1162717" cy="1863854"/>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sp>
        <p:nvSpPr>
          <p:cNvPr id="12" name="角丸四角形 11"/>
          <p:cNvSpPr/>
          <p:nvPr/>
        </p:nvSpPr>
        <p:spPr>
          <a:xfrm>
            <a:off x="1729408" y="3234726"/>
            <a:ext cx="779288" cy="822527"/>
          </a:xfrm>
          <a:prstGeom prst="roundRect">
            <a:avLst/>
          </a:prstGeom>
          <a:noFill/>
          <a:ln w="5715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8" name="コンテンツ プレースホルダー 1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60000"/>
                    </a14:imgEffect>
                  </a14:imgLayer>
                </a14:imgProps>
              </a:ext>
              <a:ext uri="{28A0092B-C50C-407E-A947-70E740481C1C}">
                <a14:useLocalDpi xmlns:a14="http://schemas.microsoft.com/office/drawing/2010/main"/>
              </a:ext>
            </a:extLst>
          </a:blip>
          <a:srcRect/>
          <a:stretch/>
        </p:blipFill>
        <p:spPr>
          <a:xfrm>
            <a:off x="6616699" y="2991940"/>
            <a:ext cx="2176913" cy="654050"/>
          </a:xfrm>
          <a:prstGeom prst="rect">
            <a:avLst/>
          </a:prstGeom>
        </p:spPr>
      </p:pic>
      <p:pic>
        <p:nvPicPr>
          <p:cNvPr id="19" name="図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6891545" y="4265471"/>
            <a:ext cx="1789354" cy="1801155"/>
          </a:xfrm>
          <a:prstGeom prst="rect">
            <a:avLst/>
          </a:prstGeom>
        </p:spPr>
      </p:pic>
      <p:sp>
        <p:nvSpPr>
          <p:cNvPr id="23" name="テキスト ボックス 22"/>
          <p:cNvSpPr txBox="1"/>
          <p:nvPr/>
        </p:nvSpPr>
        <p:spPr>
          <a:xfrm>
            <a:off x="7355370" y="2334671"/>
            <a:ext cx="1752478" cy="707886"/>
          </a:xfrm>
          <a:prstGeom prst="rect">
            <a:avLst/>
          </a:prstGeom>
          <a:noFill/>
        </p:spPr>
        <p:txBody>
          <a:bodyPr wrap="none" rtlCol="0">
            <a:spAutoFit/>
          </a:bodyPr>
          <a:lstStyle/>
          <a:p>
            <a:pPr algn="ctr"/>
            <a:r>
              <a:rPr lang="ja-JP" altLang="en-US" sz="2000" dirty="0" smtClean="0">
                <a:solidFill>
                  <a:srgbClr val="FF0000"/>
                </a:solidFill>
              </a:rPr>
              <a:t>アルミ製</a:t>
            </a:r>
            <a:r>
              <a:rPr lang="en-US" altLang="ja-JP" sz="2000" dirty="0" smtClean="0">
                <a:solidFill>
                  <a:srgbClr val="FF0000"/>
                </a:solidFill>
              </a:rPr>
              <a:t> MKID</a:t>
            </a:r>
          </a:p>
          <a:p>
            <a:pPr algn="ctr"/>
            <a:r>
              <a:rPr lang="ja-JP" altLang="en-US" sz="2000" dirty="0" smtClean="0">
                <a:solidFill>
                  <a:srgbClr val="FF0000"/>
                </a:solidFill>
              </a:rPr>
              <a:t>プロトタイプ</a:t>
            </a:r>
            <a:endParaRPr lang="ja-JP" altLang="en-US" sz="2000" dirty="0">
              <a:solidFill>
                <a:srgbClr val="FF0000"/>
              </a:solidFill>
            </a:endParaRPr>
          </a:p>
        </p:txBody>
      </p:sp>
      <p:cxnSp>
        <p:nvCxnSpPr>
          <p:cNvPr id="25" name="直線コネクタ 24"/>
          <p:cNvCxnSpPr/>
          <p:nvPr/>
        </p:nvCxnSpPr>
        <p:spPr>
          <a:xfrm flipV="1">
            <a:off x="5347649" y="4271372"/>
            <a:ext cx="1537995" cy="556441"/>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5347649" y="5650340"/>
            <a:ext cx="1537995" cy="410386"/>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sp>
        <p:nvSpPr>
          <p:cNvPr id="34" name="上矢印 33"/>
          <p:cNvSpPr/>
          <p:nvPr/>
        </p:nvSpPr>
        <p:spPr>
          <a:xfrm>
            <a:off x="7359940" y="3520993"/>
            <a:ext cx="721562" cy="937969"/>
          </a:xfrm>
          <a:prstGeom prst="upArrow">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30CCB3A-F29F-BC4C-BC49-971417E5EE3F}" type="slidenum">
              <a:rPr lang="ja-JP" altLang="en-US" smtClean="0">
                <a:solidFill>
                  <a:prstClr val="black">
                    <a:tint val="75000"/>
                  </a:prstClr>
                </a:solidFill>
              </a:rPr>
              <a:pPr/>
              <a:t>10</a:t>
            </a:fld>
            <a:endParaRPr lang="ja-JP" altLang="en-US" dirty="0">
              <a:solidFill>
                <a:prstClr val="black">
                  <a:tint val="75000"/>
                </a:prstClr>
              </a:solidFill>
            </a:endParaRPr>
          </a:p>
        </p:txBody>
      </p:sp>
      <p:sp>
        <p:nvSpPr>
          <p:cNvPr id="5" name="正方形/長方形 4"/>
          <p:cNvSpPr/>
          <p:nvPr/>
        </p:nvSpPr>
        <p:spPr>
          <a:xfrm>
            <a:off x="5347649" y="2197333"/>
            <a:ext cx="914400" cy="49128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sz="3200" dirty="0" smtClean="0"/>
              <a:t>4K</a:t>
            </a:r>
            <a:endParaRPr kumimoji="1" lang="ja-JP" altLang="en-US" sz="3200" dirty="0"/>
          </a:p>
        </p:txBody>
      </p:sp>
      <p:sp>
        <p:nvSpPr>
          <p:cNvPr id="21" name="正方形/長方形 20"/>
          <p:cNvSpPr/>
          <p:nvPr/>
        </p:nvSpPr>
        <p:spPr>
          <a:xfrm>
            <a:off x="4724400" y="5829795"/>
            <a:ext cx="1269999" cy="49128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sz="3200" dirty="0" smtClean="0"/>
              <a:t>0.25</a:t>
            </a:r>
            <a:r>
              <a:rPr kumimoji="1" lang="en-US" altLang="ja-JP" sz="3200" dirty="0" smtClean="0"/>
              <a:t>K</a:t>
            </a:r>
            <a:endParaRPr kumimoji="1" lang="ja-JP" altLang="en-US" sz="3200" dirty="0"/>
          </a:p>
        </p:txBody>
      </p:sp>
      <p:sp>
        <p:nvSpPr>
          <p:cNvPr id="24" name="角丸四角形 23"/>
          <p:cNvSpPr/>
          <p:nvPr/>
        </p:nvSpPr>
        <p:spPr>
          <a:xfrm>
            <a:off x="4568361" y="4827813"/>
            <a:ext cx="779288" cy="822527"/>
          </a:xfrm>
          <a:prstGeom prst="roundRect">
            <a:avLst/>
          </a:prstGeom>
          <a:noFill/>
          <a:ln w="57150" cmpd="sng">
            <a:solidFill>
              <a:srgbClr val="00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rot="633661">
            <a:off x="7208119" y="452282"/>
            <a:ext cx="1620957" cy="523220"/>
          </a:xfrm>
          <a:prstGeom prst="rect">
            <a:avLst/>
          </a:prstGeom>
          <a:noFill/>
        </p:spPr>
        <p:txBody>
          <a:bodyPr wrap="none" rtlCol="0">
            <a:spAutoFit/>
          </a:bodyPr>
          <a:lstStyle/>
          <a:p>
            <a:r>
              <a:rPr kumimoji="1" lang="ja-JP" altLang="en-US" sz="2800" dirty="0" smtClean="0">
                <a:solidFill>
                  <a:srgbClr val="FF0000"/>
                </a:solidFill>
              </a:rPr>
              <a:t>世界初！</a:t>
            </a:r>
            <a:endParaRPr kumimoji="1" lang="ja-JP" altLang="en-US" sz="2800" dirty="0">
              <a:solidFill>
                <a:srgbClr val="FF0000"/>
              </a:solidFill>
            </a:endParaRPr>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21st ICEPP symposium</a:t>
            </a:r>
            <a:endParaRPr kumimoji="1" lang="ja-JP" altLang="en-US"/>
          </a:p>
        </p:txBody>
      </p:sp>
      <p:sp>
        <p:nvSpPr>
          <p:cNvPr id="10" name="テキスト ボックス 9"/>
          <p:cNvSpPr txBox="1"/>
          <p:nvPr/>
        </p:nvSpPr>
        <p:spPr>
          <a:xfrm>
            <a:off x="2009" y="1517859"/>
            <a:ext cx="2460529"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smtClean="0"/>
              <a:t>テスト用クライオスタット</a:t>
            </a:r>
            <a:endParaRPr kumimoji="1" lang="ja-JP" altLang="en-US" dirty="0"/>
          </a:p>
        </p:txBody>
      </p:sp>
      <p:sp>
        <p:nvSpPr>
          <p:cNvPr id="28" name="テキスト ボックス 27"/>
          <p:cNvSpPr txBox="1"/>
          <p:nvPr/>
        </p:nvSpPr>
        <p:spPr>
          <a:xfrm>
            <a:off x="4274100" y="1739051"/>
            <a:ext cx="1280444" cy="276999"/>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1200" dirty="0" smtClean="0"/>
              <a:t>He</a:t>
            </a:r>
            <a:r>
              <a:rPr kumimoji="1" lang="ja-JP" altLang="en-US" sz="1200" dirty="0" smtClean="0"/>
              <a:t>吸着式冷凍機</a:t>
            </a:r>
            <a:endParaRPr kumimoji="1" lang="ja-JP" altLang="en-US" sz="1200" dirty="0"/>
          </a:p>
        </p:txBody>
      </p:sp>
      <p:cxnSp>
        <p:nvCxnSpPr>
          <p:cNvPr id="14" name="カギ線コネクタ 13"/>
          <p:cNvCxnSpPr/>
          <p:nvPr/>
        </p:nvCxnSpPr>
        <p:spPr>
          <a:xfrm flipV="1">
            <a:off x="887753" y="2174769"/>
            <a:ext cx="999106" cy="646814"/>
          </a:xfrm>
          <a:prstGeom prst="bentConnector3">
            <a:avLst>
              <a:gd name="adj1" fmla="val 59685"/>
            </a:avLst>
          </a:prstGeom>
          <a:ln>
            <a:tailEnd type="arrow"/>
          </a:ln>
        </p:spPr>
        <p:style>
          <a:lnRef idx="2">
            <a:schemeClr val="dk1"/>
          </a:lnRef>
          <a:fillRef idx="0">
            <a:schemeClr val="dk1"/>
          </a:fillRef>
          <a:effectRef idx="1">
            <a:schemeClr val="dk1"/>
          </a:effectRef>
          <a:fontRef idx="minor">
            <a:schemeClr val="tx1"/>
          </a:fontRef>
        </p:style>
      </p:cxnSp>
      <p:sp>
        <p:nvSpPr>
          <p:cNvPr id="29" name="テキスト ボックス 28"/>
          <p:cNvSpPr txBox="1"/>
          <p:nvPr/>
        </p:nvSpPr>
        <p:spPr>
          <a:xfrm>
            <a:off x="89859" y="2530275"/>
            <a:ext cx="1184940" cy="461665"/>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dirty="0" smtClean="0"/>
              <a:t>パルスチューブ</a:t>
            </a:r>
            <a:endParaRPr kumimoji="1" lang="en-US" altLang="ja-JP" sz="1200" dirty="0" smtClean="0"/>
          </a:p>
          <a:p>
            <a:r>
              <a:rPr lang="ja-JP" altLang="ja-JP" sz="1200" dirty="0"/>
              <a:t>　</a:t>
            </a:r>
            <a:r>
              <a:rPr lang="ja-JP" altLang="en-US" sz="1200" dirty="0" smtClean="0"/>
              <a:t>　</a:t>
            </a:r>
            <a:r>
              <a:rPr kumimoji="1" lang="ja-JP" altLang="en-US" sz="1200" dirty="0" smtClean="0"/>
              <a:t>冷凍機</a:t>
            </a:r>
            <a:endParaRPr kumimoji="1" lang="ja-JP" altLang="en-US" sz="1200" dirty="0"/>
          </a:p>
        </p:txBody>
      </p:sp>
      <p:cxnSp>
        <p:nvCxnSpPr>
          <p:cNvPr id="31" name="カギ線コネクタ 30"/>
          <p:cNvCxnSpPr>
            <a:stCxn id="28" idx="1"/>
          </p:cNvCxnSpPr>
          <p:nvPr/>
        </p:nvCxnSpPr>
        <p:spPr>
          <a:xfrm rot="10800000" flipV="1">
            <a:off x="4100286" y="1877551"/>
            <a:ext cx="173814" cy="3197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9834349"/>
      </p:ext>
    </p:extLst>
  </p:cSld>
  <p:clrMapOvr>
    <a:masterClrMapping/>
  </p:clrMapOvr>
  <mc:AlternateContent xmlns:mc="http://schemas.openxmlformats.org/markup-compatibility/2006" xmlns:p14="http://schemas.microsoft.com/office/powerpoint/2010/main">
    <mc:Choice Requires="p14">
      <p:transition spd="slow" p14:dur="2000" advTm="29125"/>
    </mc:Choice>
    <mc:Fallback xmlns="">
      <p:transition xmlns:p14="http://schemas.microsoft.com/office/powerpoint/2010/main" spd="slow" advTm="291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5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mute="1">
                <p:cTn id="12" fill="hold" display="0">
                  <p:stCondLst>
                    <p:cond delay="indefinite"/>
                  </p:stCondLst>
                </p:cTn>
                <p:tgtEl>
                  <p:spTgt spid="22"/>
                </p:tgtEl>
              </p:cMediaNode>
            </p:video>
          </p:childTnLst>
        </p:cTn>
      </p:par>
    </p:tnLst>
  </p:timing>
  <p:extLst mod="1">
    <p:ext uri="{E180D4A7-C9FB-4DFB-919C-405C955672EB}">
      <p14:showEvtLst xmlns:p14="http://schemas.microsoft.com/office/powerpoint/2010/main">
        <p14:playEvt time="0" objId="22"/>
        <p14:stopEvt time="20980" objId="2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195646" cy="1143000"/>
          </a:xfrm>
        </p:spPr>
        <p:txBody>
          <a:bodyPr>
            <a:normAutofit/>
          </a:bodyPr>
          <a:lstStyle/>
          <a:p>
            <a:r>
              <a:rPr kumimoji="1" lang="ja-JP" altLang="en-US" sz="4000" dirty="0" smtClean="0"/>
              <a:t>二段の磁場シールド</a:t>
            </a:r>
            <a:endParaRPr kumimoji="1" lang="ja-JP" altLang="en-US" sz="4000" dirty="0"/>
          </a:p>
        </p:txBody>
      </p:sp>
      <p:sp>
        <p:nvSpPr>
          <p:cNvPr id="3" name="コンテンツ プレースホルダー 2"/>
          <p:cNvSpPr>
            <a:spLocks noGrp="1"/>
          </p:cNvSpPr>
          <p:nvPr>
            <p:ph idx="1"/>
          </p:nvPr>
        </p:nvSpPr>
        <p:spPr>
          <a:xfrm>
            <a:off x="161788" y="1296636"/>
            <a:ext cx="6202888" cy="4829527"/>
          </a:xfrm>
          <a:ln>
            <a:solidFill>
              <a:srgbClr val="FFFFFF"/>
            </a:solidFill>
          </a:ln>
        </p:spPr>
        <p:txBody>
          <a:bodyPr>
            <a:normAutofit/>
          </a:bodyPr>
          <a:lstStyle/>
          <a:p>
            <a:r>
              <a:rPr lang="ja-JP" altLang="en-US" dirty="0" smtClean="0"/>
              <a:t>地磁気が邪魔</a:t>
            </a:r>
            <a:endParaRPr lang="en-US" altLang="ja-JP" dirty="0" smtClean="0"/>
          </a:p>
          <a:p>
            <a:pPr lvl="1"/>
            <a:r>
              <a:rPr lang="ja-JP" altLang="en-US" dirty="0" smtClean="0"/>
              <a:t>高速回転変調で落とせないノイズ</a:t>
            </a:r>
            <a:endParaRPr lang="en-US" altLang="ja-JP" dirty="0" smtClean="0"/>
          </a:p>
          <a:p>
            <a:pPr lvl="1"/>
            <a:r>
              <a:rPr lang="ja-JP" altLang="en-US" dirty="0" smtClean="0"/>
              <a:t>検出器の応答自体も落ちてしまう</a:t>
            </a:r>
            <a:endParaRPr lang="en-US" altLang="ja-JP" dirty="0" smtClean="0"/>
          </a:p>
          <a:p>
            <a:pPr marL="457200" lvl="1" indent="0">
              <a:lnSpc>
                <a:spcPct val="50000"/>
              </a:lnSpc>
              <a:buNone/>
            </a:pPr>
            <a:endParaRPr lang="en-US" altLang="ja-JP" dirty="0" smtClean="0"/>
          </a:p>
          <a:p>
            <a:pPr marL="514350" indent="-514350">
              <a:buFont typeface="+mj-lt"/>
              <a:buAutoNum type="arabicPeriod"/>
            </a:pPr>
            <a:r>
              <a:rPr lang="ja-JP" altLang="en-US" dirty="0" smtClean="0">
                <a:solidFill>
                  <a:srgbClr val="0000FF"/>
                </a:solidFill>
              </a:rPr>
              <a:t>高透磁率材料</a:t>
            </a:r>
            <a:r>
              <a:rPr lang="en-US" altLang="ja-JP" dirty="0" smtClean="0">
                <a:solidFill>
                  <a:srgbClr val="0000FF"/>
                </a:solidFill>
              </a:rPr>
              <a:t> (</a:t>
            </a:r>
            <a:r>
              <a:rPr lang="en-US" altLang="ja-JP" dirty="0" err="1" smtClean="0">
                <a:solidFill>
                  <a:srgbClr val="0000FF"/>
                </a:solidFill>
              </a:rPr>
              <a:t>Permalloy</a:t>
            </a:r>
            <a:r>
              <a:rPr lang="en-US" altLang="ja-JP" dirty="0" smtClean="0">
                <a:solidFill>
                  <a:srgbClr val="0000FF"/>
                </a:solidFill>
              </a:rPr>
              <a:t>) </a:t>
            </a:r>
            <a:r>
              <a:rPr lang="ja-JP" altLang="en-US" dirty="0" smtClean="0">
                <a:solidFill>
                  <a:srgbClr val="0000FF"/>
                </a:solidFill>
              </a:rPr>
              <a:t>で磁場を外側に誘導</a:t>
            </a:r>
            <a:endParaRPr lang="en-US" altLang="ja-JP" dirty="0" smtClean="0">
              <a:solidFill>
                <a:srgbClr val="0000FF"/>
              </a:solidFill>
            </a:endParaRPr>
          </a:p>
          <a:p>
            <a:pPr marL="800100" lvl="2" indent="0">
              <a:buNone/>
            </a:pPr>
            <a:r>
              <a:rPr lang="ja-JP" altLang="en-US" b="1" dirty="0" smtClean="0">
                <a:solidFill>
                  <a:schemeClr val="tx2">
                    <a:lumMod val="60000"/>
                    <a:lumOff val="40000"/>
                  </a:schemeClr>
                </a:solidFill>
              </a:rPr>
              <a:t>検出器付近</a:t>
            </a:r>
            <a:r>
              <a:rPr lang="en-US" altLang="ja-JP" b="1" dirty="0" smtClean="0">
                <a:solidFill>
                  <a:schemeClr val="tx2">
                    <a:lumMod val="60000"/>
                    <a:lumOff val="40000"/>
                  </a:schemeClr>
                </a:solidFill>
              </a:rPr>
              <a:t> 400 </a:t>
            </a:r>
            <a:r>
              <a:rPr lang="en-US" altLang="ja-JP" b="1" dirty="0" err="1">
                <a:solidFill>
                  <a:schemeClr val="tx2">
                    <a:lumMod val="60000"/>
                    <a:lumOff val="40000"/>
                  </a:schemeClr>
                </a:solidFill>
              </a:rPr>
              <a:t>mG</a:t>
            </a:r>
            <a:r>
              <a:rPr lang="en-US" altLang="ja-JP" b="1" dirty="0">
                <a:solidFill>
                  <a:schemeClr val="tx2">
                    <a:lumMod val="60000"/>
                    <a:lumOff val="40000"/>
                  </a:schemeClr>
                </a:solidFill>
              </a:rPr>
              <a:t> </a:t>
            </a:r>
            <a:r>
              <a:rPr lang="en-US" altLang="ja-JP" b="1" dirty="0" smtClean="0">
                <a:solidFill>
                  <a:schemeClr val="tx2">
                    <a:lumMod val="60000"/>
                    <a:lumOff val="40000"/>
                  </a:schemeClr>
                </a:solidFill>
              </a:rPr>
              <a:t>→ 5mG</a:t>
            </a:r>
            <a:endParaRPr lang="ja-JP" altLang="en-US" dirty="0" smtClean="0">
              <a:solidFill>
                <a:schemeClr val="tx2">
                  <a:lumMod val="60000"/>
                  <a:lumOff val="40000"/>
                </a:schemeClr>
              </a:solidFill>
            </a:endParaRPr>
          </a:p>
          <a:p>
            <a:pPr marL="514350" indent="-514350">
              <a:buFont typeface="+mj-lt"/>
              <a:buAutoNum type="arabicPeriod"/>
            </a:pPr>
            <a:r>
              <a:rPr lang="ja-JP" altLang="en-US" dirty="0" smtClean="0">
                <a:solidFill>
                  <a:srgbClr val="008000"/>
                </a:solidFill>
              </a:rPr>
              <a:t>残りの磁場は超伝導体</a:t>
            </a:r>
            <a:r>
              <a:rPr lang="en-US" altLang="ja-JP" dirty="0" smtClean="0">
                <a:solidFill>
                  <a:srgbClr val="008000"/>
                </a:solidFill>
              </a:rPr>
              <a:t>(</a:t>
            </a:r>
            <a:r>
              <a:rPr lang="ja-JP" altLang="en-US" dirty="0" smtClean="0">
                <a:solidFill>
                  <a:srgbClr val="008000"/>
                </a:solidFill>
              </a:rPr>
              <a:t>鉛</a:t>
            </a:r>
            <a:r>
              <a:rPr lang="en-US" altLang="ja-JP" dirty="0" smtClean="0">
                <a:solidFill>
                  <a:srgbClr val="008000"/>
                </a:solidFill>
              </a:rPr>
              <a:t>)</a:t>
            </a:r>
            <a:r>
              <a:rPr lang="ja-JP" altLang="en-US" dirty="0" smtClean="0">
                <a:solidFill>
                  <a:srgbClr val="008000"/>
                </a:solidFill>
              </a:rPr>
              <a:t>でシャットアウト</a:t>
            </a:r>
            <a:endParaRPr lang="en-US" altLang="ja-JP" dirty="0" smtClean="0">
              <a:solidFill>
                <a:srgbClr val="008000"/>
              </a:solidFill>
            </a:endParaRPr>
          </a:p>
        </p:txBody>
      </p:sp>
      <p:sp>
        <p:nvSpPr>
          <p:cNvPr id="6" name="スライド番号プレースホルダー 5"/>
          <p:cNvSpPr>
            <a:spLocks noGrp="1"/>
          </p:cNvSpPr>
          <p:nvPr>
            <p:ph type="sldNum" sz="quarter" idx="12"/>
          </p:nvPr>
        </p:nvSpPr>
        <p:spPr>
          <a:xfrm>
            <a:off x="5486400" y="1220677"/>
            <a:ext cx="2133600" cy="365125"/>
          </a:xfrm>
        </p:spPr>
        <p:txBody>
          <a:bodyPr/>
          <a:lstStyle/>
          <a:p>
            <a:fld id="{1C291D6E-143E-A84C-8B4E-1FAEF2D364EC}" type="slidenum">
              <a:rPr kumimoji="1" lang="ja-JP" altLang="en-US" smtClean="0"/>
              <a:t>11</a:t>
            </a:fld>
            <a:endParaRPr kumimoji="1" lang="ja-JP" altLang="en-US"/>
          </a:p>
        </p:txBody>
      </p:sp>
      <p:grpSp>
        <p:nvGrpSpPr>
          <p:cNvPr id="367" name="図形グループ 366"/>
          <p:cNvGrpSpPr/>
          <p:nvPr/>
        </p:nvGrpSpPr>
        <p:grpSpPr>
          <a:xfrm>
            <a:off x="6162633" y="530282"/>
            <a:ext cx="3353549" cy="5431209"/>
            <a:chOff x="9938170" y="465748"/>
            <a:chExt cx="3353549" cy="5431209"/>
          </a:xfrm>
        </p:grpSpPr>
        <p:sp>
          <p:nvSpPr>
            <p:cNvPr id="364" name="正方形/長方形 363"/>
            <p:cNvSpPr/>
            <p:nvPr/>
          </p:nvSpPr>
          <p:spPr>
            <a:xfrm>
              <a:off x="9938170" y="465748"/>
              <a:ext cx="3353549"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4" name="正方形/長方形 203"/>
            <p:cNvSpPr>
              <a:spLocks noChangeAspect="1"/>
            </p:cNvSpPr>
            <p:nvPr/>
          </p:nvSpPr>
          <p:spPr>
            <a:xfrm>
              <a:off x="10512573" y="1647481"/>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5" name="正方形/長方形 204"/>
            <p:cNvSpPr>
              <a:spLocks noChangeAspect="1"/>
            </p:cNvSpPr>
            <p:nvPr/>
          </p:nvSpPr>
          <p:spPr>
            <a:xfrm>
              <a:off x="10832800" y="2108601"/>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6" name="正方形/長方形 205"/>
            <p:cNvSpPr>
              <a:spLocks noChangeAspect="1"/>
            </p:cNvSpPr>
            <p:nvPr/>
          </p:nvSpPr>
          <p:spPr>
            <a:xfrm>
              <a:off x="11013603" y="2604531"/>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7" name="正方形/長方形 206"/>
            <p:cNvSpPr/>
            <p:nvPr/>
          </p:nvSpPr>
          <p:spPr>
            <a:xfrm>
              <a:off x="11351742" y="1380366"/>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8" name="正方形/長方形 207"/>
            <p:cNvSpPr/>
            <p:nvPr/>
          </p:nvSpPr>
          <p:spPr>
            <a:xfrm>
              <a:off x="11477091" y="1649475"/>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9" name="正方形/長方形 208"/>
            <p:cNvSpPr/>
            <p:nvPr/>
          </p:nvSpPr>
          <p:spPr>
            <a:xfrm>
              <a:off x="11351742" y="2037869"/>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0" name="正方形/長方形 209"/>
            <p:cNvSpPr/>
            <p:nvPr/>
          </p:nvSpPr>
          <p:spPr>
            <a:xfrm>
              <a:off x="11351742" y="2522505"/>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1" name="正方形/長方形 210"/>
            <p:cNvSpPr/>
            <p:nvPr/>
          </p:nvSpPr>
          <p:spPr>
            <a:xfrm>
              <a:off x="11204147" y="2604531"/>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2" name="正方形/長方形 211"/>
            <p:cNvSpPr/>
            <p:nvPr/>
          </p:nvSpPr>
          <p:spPr>
            <a:xfrm>
              <a:off x="11221554" y="3113230"/>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3" name="正方形/長方形 212"/>
            <p:cNvSpPr/>
            <p:nvPr/>
          </p:nvSpPr>
          <p:spPr>
            <a:xfrm>
              <a:off x="11520491" y="3117896"/>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4" name="正方形/長方形 213"/>
            <p:cNvSpPr/>
            <p:nvPr/>
          </p:nvSpPr>
          <p:spPr>
            <a:xfrm>
              <a:off x="11826652" y="3117896"/>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5" name="正方形/長方形 214"/>
            <p:cNvSpPr/>
            <p:nvPr/>
          </p:nvSpPr>
          <p:spPr>
            <a:xfrm>
              <a:off x="11163605" y="3465696"/>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6" name="正方形/長方形 215"/>
            <p:cNvSpPr/>
            <p:nvPr/>
          </p:nvSpPr>
          <p:spPr>
            <a:xfrm>
              <a:off x="11462047" y="3470362"/>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7" name="正方形/長方形 216"/>
            <p:cNvSpPr/>
            <p:nvPr/>
          </p:nvSpPr>
          <p:spPr>
            <a:xfrm>
              <a:off x="11770356" y="3470362"/>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8" name="正方形/長方形 217"/>
            <p:cNvSpPr/>
            <p:nvPr/>
          </p:nvSpPr>
          <p:spPr>
            <a:xfrm>
              <a:off x="11685540" y="3550454"/>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22" name="テキスト ボックス 221"/>
            <p:cNvSpPr txBox="1"/>
            <p:nvPr/>
          </p:nvSpPr>
          <p:spPr>
            <a:xfrm>
              <a:off x="11542979" y="3579120"/>
              <a:ext cx="803515" cy="369332"/>
            </a:xfrm>
            <a:prstGeom prst="rect">
              <a:avLst/>
            </a:prstGeom>
            <a:noFill/>
          </p:spPr>
          <p:txBody>
            <a:bodyPr wrap="square" rtlCol="0">
              <a:spAutoFit/>
            </a:bodyPr>
            <a:lstStyle/>
            <a:p>
              <a:r>
                <a:rPr lang="en-US" altLang="ja-JP" dirty="0" smtClean="0">
                  <a:solidFill>
                    <a:prstClr val="black"/>
                  </a:solidFill>
                </a:rPr>
                <a:t>MKID</a:t>
              </a:r>
              <a:endParaRPr lang="ja-JP" altLang="en-US" dirty="0">
                <a:solidFill>
                  <a:prstClr val="black"/>
                </a:solidFill>
              </a:endParaRPr>
            </a:p>
          </p:txBody>
        </p:sp>
        <p:sp>
          <p:nvSpPr>
            <p:cNvPr id="232" name="フリーフォーム 231"/>
            <p:cNvSpPr/>
            <p:nvPr/>
          </p:nvSpPr>
          <p:spPr>
            <a:xfrm>
              <a:off x="10936865" y="1360964"/>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3" name="フリーフォーム 232"/>
            <p:cNvSpPr/>
            <p:nvPr/>
          </p:nvSpPr>
          <p:spPr>
            <a:xfrm>
              <a:off x="10214257" y="1338706"/>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4" name="フリーフォーム 233"/>
            <p:cNvSpPr/>
            <p:nvPr/>
          </p:nvSpPr>
          <p:spPr>
            <a:xfrm>
              <a:off x="10555923" y="1349835"/>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5" name="フリーフォーム 234"/>
            <p:cNvSpPr/>
            <p:nvPr/>
          </p:nvSpPr>
          <p:spPr>
            <a:xfrm>
              <a:off x="10214257" y="2122503"/>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6" name="フリーフォーム 235"/>
            <p:cNvSpPr/>
            <p:nvPr/>
          </p:nvSpPr>
          <p:spPr>
            <a:xfrm>
              <a:off x="12460631" y="1316448"/>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7" name="フリーフォーム 236"/>
            <p:cNvSpPr/>
            <p:nvPr/>
          </p:nvSpPr>
          <p:spPr>
            <a:xfrm>
              <a:off x="11698749" y="1294190"/>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8" name="フリーフォーム 237"/>
            <p:cNvSpPr/>
            <p:nvPr/>
          </p:nvSpPr>
          <p:spPr>
            <a:xfrm>
              <a:off x="12079691" y="1305319"/>
              <a:ext cx="871767" cy="171727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39" name="フリーフォーム 238"/>
            <p:cNvSpPr/>
            <p:nvPr/>
          </p:nvSpPr>
          <p:spPr>
            <a:xfrm>
              <a:off x="11317808" y="1327577"/>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40" name="フリーフォーム 239"/>
            <p:cNvSpPr/>
            <p:nvPr/>
          </p:nvSpPr>
          <p:spPr>
            <a:xfrm>
              <a:off x="10207355" y="2892702"/>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41" name="フリーフォーム 240"/>
            <p:cNvSpPr/>
            <p:nvPr/>
          </p:nvSpPr>
          <p:spPr>
            <a:xfrm>
              <a:off x="10134475" y="4227698"/>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242" name="フリーフォーム 241"/>
            <p:cNvSpPr/>
            <p:nvPr/>
          </p:nvSpPr>
          <p:spPr>
            <a:xfrm>
              <a:off x="10134475" y="3488419"/>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grpSp>
      <p:grpSp>
        <p:nvGrpSpPr>
          <p:cNvPr id="368" name="図形グループ 367"/>
          <p:cNvGrpSpPr/>
          <p:nvPr/>
        </p:nvGrpSpPr>
        <p:grpSpPr>
          <a:xfrm>
            <a:off x="6321268" y="617219"/>
            <a:ext cx="3222564" cy="5431209"/>
            <a:chOff x="13592681" y="465748"/>
            <a:chExt cx="3222564" cy="5431209"/>
          </a:xfrm>
        </p:grpSpPr>
        <p:sp>
          <p:nvSpPr>
            <p:cNvPr id="365" name="正方形/長方形 364"/>
            <p:cNvSpPr/>
            <p:nvPr/>
          </p:nvSpPr>
          <p:spPr>
            <a:xfrm>
              <a:off x="13592681" y="465748"/>
              <a:ext cx="3222564"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5" name="正方形/長方形 324"/>
            <p:cNvSpPr>
              <a:spLocks noChangeAspect="1"/>
            </p:cNvSpPr>
            <p:nvPr/>
          </p:nvSpPr>
          <p:spPr>
            <a:xfrm>
              <a:off x="14010055" y="1566800"/>
              <a:ext cx="2087064" cy="3332885"/>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26" name="正方形/長方形 325"/>
            <p:cNvSpPr>
              <a:spLocks noChangeAspect="1"/>
            </p:cNvSpPr>
            <p:nvPr/>
          </p:nvSpPr>
          <p:spPr>
            <a:xfrm>
              <a:off x="14330282" y="2027920"/>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27" name="正方形/長方形 326"/>
            <p:cNvSpPr>
              <a:spLocks noChangeAspect="1"/>
            </p:cNvSpPr>
            <p:nvPr/>
          </p:nvSpPr>
          <p:spPr>
            <a:xfrm>
              <a:off x="14511085" y="2523850"/>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28" name="正方形/長方形 327"/>
            <p:cNvSpPr/>
            <p:nvPr/>
          </p:nvSpPr>
          <p:spPr>
            <a:xfrm>
              <a:off x="14849224" y="1299685"/>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29" name="正方形/長方形 328"/>
            <p:cNvSpPr/>
            <p:nvPr/>
          </p:nvSpPr>
          <p:spPr>
            <a:xfrm>
              <a:off x="14974573" y="1568794"/>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0" name="正方形/長方形 329"/>
            <p:cNvSpPr/>
            <p:nvPr/>
          </p:nvSpPr>
          <p:spPr>
            <a:xfrm>
              <a:off x="14849224" y="1957188"/>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1" name="正方形/長方形 330"/>
            <p:cNvSpPr/>
            <p:nvPr/>
          </p:nvSpPr>
          <p:spPr>
            <a:xfrm>
              <a:off x="14849224" y="2441824"/>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2" name="正方形/長方形 331"/>
            <p:cNvSpPr/>
            <p:nvPr/>
          </p:nvSpPr>
          <p:spPr>
            <a:xfrm>
              <a:off x="14701629" y="2523850"/>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3" name="正方形/長方形 332"/>
            <p:cNvSpPr/>
            <p:nvPr/>
          </p:nvSpPr>
          <p:spPr>
            <a:xfrm>
              <a:off x="14719036" y="303254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4" name="正方形/長方形 333"/>
            <p:cNvSpPr/>
            <p:nvPr/>
          </p:nvSpPr>
          <p:spPr>
            <a:xfrm>
              <a:off x="15017973" y="3037215"/>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5" name="正方形/長方形 334"/>
            <p:cNvSpPr/>
            <p:nvPr/>
          </p:nvSpPr>
          <p:spPr>
            <a:xfrm>
              <a:off x="15324134" y="3037215"/>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6" name="正方形/長方形 335"/>
            <p:cNvSpPr/>
            <p:nvPr/>
          </p:nvSpPr>
          <p:spPr>
            <a:xfrm>
              <a:off x="14661087" y="338501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7" name="正方形/長方形 336"/>
            <p:cNvSpPr/>
            <p:nvPr/>
          </p:nvSpPr>
          <p:spPr>
            <a:xfrm>
              <a:off x="14959529" y="3389681"/>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8" name="正方形/長方形 337"/>
            <p:cNvSpPr/>
            <p:nvPr/>
          </p:nvSpPr>
          <p:spPr>
            <a:xfrm>
              <a:off x="15267838" y="3389681"/>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9" name="正方形/長方形 338"/>
            <p:cNvSpPr/>
            <p:nvPr/>
          </p:nvSpPr>
          <p:spPr>
            <a:xfrm>
              <a:off x="15183022" y="3469773"/>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40" name="正方形/長方形 339"/>
            <p:cNvSpPr/>
            <p:nvPr/>
          </p:nvSpPr>
          <p:spPr>
            <a:xfrm>
              <a:off x="14053405" y="2523850"/>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41" name="正方形/長方形 340"/>
            <p:cNvSpPr/>
            <p:nvPr/>
          </p:nvSpPr>
          <p:spPr>
            <a:xfrm>
              <a:off x="15834323" y="2543259"/>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342" name="正方形/長方形 341"/>
            <p:cNvSpPr/>
            <p:nvPr/>
          </p:nvSpPr>
          <p:spPr>
            <a:xfrm>
              <a:off x="14386084" y="4677378"/>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43" name="テキスト ボックス 342"/>
            <p:cNvSpPr txBox="1"/>
            <p:nvPr/>
          </p:nvSpPr>
          <p:spPr>
            <a:xfrm>
              <a:off x="15040461" y="3498439"/>
              <a:ext cx="803515" cy="369332"/>
            </a:xfrm>
            <a:prstGeom prst="rect">
              <a:avLst/>
            </a:prstGeom>
            <a:noFill/>
          </p:spPr>
          <p:txBody>
            <a:bodyPr wrap="square" rtlCol="0">
              <a:spAutoFit/>
            </a:bodyPr>
            <a:lstStyle/>
            <a:p>
              <a:r>
                <a:rPr lang="en-US" altLang="ja-JP" dirty="0" smtClean="0">
                  <a:solidFill>
                    <a:prstClr val="black"/>
                  </a:solidFill>
                </a:rPr>
                <a:t>MKID</a:t>
              </a:r>
              <a:endParaRPr lang="ja-JP" altLang="en-US" dirty="0">
                <a:solidFill>
                  <a:prstClr val="black"/>
                </a:solidFill>
              </a:endParaRPr>
            </a:p>
          </p:txBody>
        </p:sp>
        <p:cxnSp>
          <p:nvCxnSpPr>
            <p:cNvPr id="347" name="直線矢印コネクタ 346"/>
            <p:cNvCxnSpPr/>
            <p:nvPr/>
          </p:nvCxnSpPr>
          <p:spPr>
            <a:xfrm flipH="1">
              <a:off x="14085589" y="1235767"/>
              <a:ext cx="1058863" cy="1206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1" name="テキスト ボックス 350"/>
            <p:cNvSpPr txBox="1"/>
            <p:nvPr/>
          </p:nvSpPr>
          <p:spPr>
            <a:xfrm>
              <a:off x="14391770" y="625695"/>
              <a:ext cx="2313702" cy="646331"/>
            </a:xfrm>
            <a:prstGeom prst="rect">
              <a:avLst/>
            </a:prstGeom>
            <a:noFill/>
          </p:spPr>
          <p:txBody>
            <a:bodyPr wrap="square" rtlCol="0">
              <a:spAutoFit/>
            </a:bodyPr>
            <a:lstStyle/>
            <a:p>
              <a:r>
                <a:rPr lang="en-US" altLang="ja-JP" dirty="0" smtClean="0">
                  <a:solidFill>
                    <a:srgbClr val="0000FF"/>
                  </a:solidFill>
                </a:rPr>
                <a:t>high permeability</a:t>
              </a:r>
            </a:p>
            <a:p>
              <a:r>
                <a:rPr lang="en-US" altLang="ja-JP" dirty="0" smtClean="0">
                  <a:solidFill>
                    <a:srgbClr val="0000FF"/>
                  </a:solidFill>
                </a:rPr>
                <a:t>material (</a:t>
              </a:r>
              <a:r>
                <a:rPr lang="en-US" altLang="ja-JP" dirty="0" err="1" smtClean="0">
                  <a:solidFill>
                    <a:srgbClr val="0000FF"/>
                  </a:solidFill>
                </a:rPr>
                <a:t>Permalloy</a:t>
              </a:r>
              <a:r>
                <a:rPr lang="en-US" altLang="ja-JP" dirty="0" smtClean="0">
                  <a:solidFill>
                    <a:srgbClr val="0000FF"/>
                  </a:solidFill>
                </a:rPr>
                <a:t>)</a:t>
              </a:r>
              <a:endParaRPr lang="ja-JP" altLang="en-US" dirty="0">
                <a:solidFill>
                  <a:srgbClr val="0000FF"/>
                </a:solidFill>
              </a:endParaRPr>
            </a:p>
          </p:txBody>
        </p:sp>
        <p:sp>
          <p:nvSpPr>
            <p:cNvPr id="353" name="フリーフォーム 352"/>
            <p:cNvSpPr/>
            <p:nvPr/>
          </p:nvSpPr>
          <p:spPr>
            <a:xfrm>
              <a:off x="14434347" y="1280283"/>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01510 w 1569577"/>
                <a:gd name="connsiteY1" fmla="*/ 2196810 h 3110475"/>
                <a:gd name="connsiteX2" fmla="*/ 1569577 w 1569577"/>
                <a:gd name="connsiteY2"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8106 w 1569577"/>
                <a:gd name="connsiteY2" fmla="*/ 2448981 h 3110475"/>
                <a:gd name="connsiteX3" fmla="*/ 1569577 w 1569577"/>
                <a:gd name="connsiteY3" fmla="*/ 3110475 h 3110475"/>
                <a:gd name="connsiteX0" fmla="*/ 0 w 1569577"/>
                <a:gd name="connsiteY0" fmla="*/ 0 h 3110475"/>
                <a:gd name="connsiteX1" fmla="*/ 871689 w 1569577"/>
                <a:gd name="connsiteY1" fmla="*/ 1480113 h 3110475"/>
                <a:gd name="connsiteX2" fmla="*/ 1221299 w 1569577"/>
                <a:gd name="connsiteY2" fmla="*/ 2375984 h 3110475"/>
                <a:gd name="connsiteX3" fmla="*/ 1569577 w 1569577"/>
                <a:gd name="connsiteY3" fmla="*/ 3110475 h 3110475"/>
                <a:gd name="connsiteX0" fmla="*/ 0 w 1569577"/>
                <a:gd name="connsiteY0" fmla="*/ 0 h 3110475"/>
                <a:gd name="connsiteX1" fmla="*/ 871689 w 1569577"/>
                <a:gd name="connsiteY1" fmla="*/ 1480113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469308 w 1569577"/>
                <a:gd name="connsiteY1" fmla="*/ 716961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607833 w 1569577"/>
                <a:gd name="connsiteY1" fmla="*/ 829775 h 3110475"/>
                <a:gd name="connsiteX2" fmla="*/ 878285 w 1569577"/>
                <a:gd name="connsiteY2" fmla="*/ 1373936 h 3110475"/>
                <a:gd name="connsiteX3" fmla="*/ 1214702 w 1569577"/>
                <a:gd name="connsiteY3" fmla="*/ 2356075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78218" y="119493"/>
                    <a:pt x="461452" y="600786"/>
                    <a:pt x="607833" y="829775"/>
                  </a:cubicBezTo>
                  <a:cubicBezTo>
                    <a:pt x="754214" y="1058764"/>
                    <a:pt x="754053" y="1100750"/>
                    <a:pt x="878285" y="1373936"/>
                  </a:cubicBezTo>
                  <a:cubicBezTo>
                    <a:pt x="1005977" y="1567533"/>
                    <a:pt x="1225919" y="2159557"/>
                    <a:pt x="1214702" y="2356075"/>
                  </a:cubicBezTo>
                  <a:cubicBezTo>
                    <a:pt x="1215815" y="2675939"/>
                    <a:pt x="1448766" y="2803621"/>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4" name="フリーフォーム 353"/>
            <p:cNvSpPr/>
            <p:nvPr/>
          </p:nvSpPr>
          <p:spPr>
            <a:xfrm>
              <a:off x="13672463" y="1258025"/>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15393 w 1569577"/>
                <a:gd name="connsiteY1" fmla="*/ 1019759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56026 w 1569577"/>
                <a:gd name="connsiteY1" fmla="*/ 1132572 h 3110475"/>
                <a:gd name="connsiteX2" fmla="*/ 1569577 w 1569577"/>
                <a:gd name="connsiteY2"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221209 w 1569577"/>
                <a:gd name="connsiteY2" fmla="*/ 2731871 h 3110475"/>
                <a:gd name="connsiteX3" fmla="*/ 1569577 w 1569577"/>
                <a:gd name="connsiteY3" fmla="*/ 3110475 h 3110475"/>
                <a:gd name="connsiteX0" fmla="*/ 0 w 1569577"/>
                <a:gd name="connsiteY0" fmla="*/ 0 h 3110475"/>
                <a:gd name="connsiteX1" fmla="*/ 456026 w 1569577"/>
                <a:gd name="connsiteY1" fmla="*/ 1132572 h 3110475"/>
                <a:gd name="connsiteX2" fmla="*/ 812231 w 1569577"/>
                <a:gd name="connsiteY2" fmla="*/ 1955448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59460 w 1569577"/>
                <a:gd name="connsiteY2" fmla="*/ 1995264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23044 w 1569577"/>
                <a:gd name="connsiteY1" fmla="*/ 1172389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160804" y="346556"/>
                    <a:pt x="380977" y="872286"/>
                    <a:pt x="436237" y="1271930"/>
                  </a:cubicBezTo>
                  <a:cubicBezTo>
                    <a:pt x="413298" y="1577930"/>
                    <a:pt x="605544" y="1814983"/>
                    <a:pt x="733074" y="2081533"/>
                  </a:cubicBezTo>
                  <a:cubicBezTo>
                    <a:pt x="860604" y="2348083"/>
                    <a:pt x="1035617" y="2691997"/>
                    <a:pt x="1221209" y="2731871"/>
                  </a:cubicBezTo>
                  <a:cubicBezTo>
                    <a:pt x="1373819" y="2709809"/>
                    <a:pt x="1533504" y="3040738"/>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5" name="フリーフォーム 354"/>
            <p:cNvSpPr/>
            <p:nvPr/>
          </p:nvSpPr>
          <p:spPr>
            <a:xfrm>
              <a:off x="14053405" y="1269154"/>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05954 w 1569577"/>
                <a:gd name="connsiteY1" fmla="*/ 2358163 h 3110475"/>
                <a:gd name="connsiteX2" fmla="*/ 1569577 w 1569577"/>
                <a:gd name="connsiteY2" fmla="*/ 3110475 h 3110475"/>
                <a:gd name="connsiteX0" fmla="*/ 0 w 1569577"/>
                <a:gd name="connsiteY0" fmla="*/ 0 h 3110475"/>
                <a:gd name="connsiteX1" fmla="*/ 1293816 w 1569577"/>
                <a:gd name="connsiteY1" fmla="*/ 2265258 h 3110475"/>
                <a:gd name="connsiteX2" fmla="*/ 1569577 w 1569577"/>
                <a:gd name="connsiteY2" fmla="*/ 3110475 h 3110475"/>
                <a:gd name="connsiteX0" fmla="*/ 0 w 1569577"/>
                <a:gd name="connsiteY0" fmla="*/ 0 h 3110475"/>
                <a:gd name="connsiteX1" fmla="*/ 337335 w 1569577"/>
                <a:gd name="connsiteY1" fmla="*/ 354063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1378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739715 w 1569577"/>
                <a:gd name="connsiteY2" fmla="*/ 1269844 h 3110475"/>
                <a:gd name="connsiteX3" fmla="*/ 1293816 w 1569577"/>
                <a:gd name="connsiteY3" fmla="*/ 2265258 h 3110475"/>
                <a:gd name="connsiteX4" fmla="*/ 1569577 w 1569577"/>
                <a:gd name="connsiteY4" fmla="*/ 3110475 h 3110475"/>
                <a:gd name="connsiteX0" fmla="*/ 0 w 1569577"/>
                <a:gd name="connsiteY0" fmla="*/ 0 h 3110475"/>
                <a:gd name="connsiteX1" fmla="*/ 251582 w 1569577"/>
                <a:gd name="connsiteY1" fmla="*/ 446968 h 3110475"/>
                <a:gd name="connsiteX2" fmla="*/ 693540 w 1569577"/>
                <a:gd name="connsiteY2" fmla="*/ 1044217 h 3110475"/>
                <a:gd name="connsiteX3" fmla="*/ 1293816 w 1569577"/>
                <a:gd name="connsiteY3" fmla="*/ 2265258 h 3110475"/>
                <a:gd name="connsiteX4" fmla="*/ 1569577 w 1569577"/>
                <a:gd name="connsiteY4" fmla="*/ 3110475 h 3110475"/>
                <a:gd name="connsiteX0" fmla="*/ 0 w 1569577"/>
                <a:gd name="connsiteY0" fmla="*/ 0 h 3110475"/>
                <a:gd name="connsiteX1" fmla="*/ 693540 w 1569577"/>
                <a:gd name="connsiteY1" fmla="*/ 1044217 h 3110475"/>
                <a:gd name="connsiteX2" fmla="*/ 1293816 w 1569577"/>
                <a:gd name="connsiteY2" fmla="*/ 2265258 h 3110475"/>
                <a:gd name="connsiteX3" fmla="*/ 1569577 w 1569577"/>
                <a:gd name="connsiteY3" fmla="*/ 3110475 h 3110475"/>
                <a:gd name="connsiteX0" fmla="*/ 0 w 1569577"/>
                <a:gd name="connsiteY0" fmla="*/ 0 h 3110475"/>
                <a:gd name="connsiteX1" fmla="*/ 693540 w 1569577"/>
                <a:gd name="connsiteY1" fmla="*/ 1044217 h 3110475"/>
                <a:gd name="connsiteX2" fmla="*/ 1274027 w 1569577"/>
                <a:gd name="connsiteY2" fmla="*/ 2192262 h 3110475"/>
                <a:gd name="connsiteX3" fmla="*/ 1569577 w 1569577"/>
                <a:gd name="connsiteY3" fmla="*/ 3110475 h 3110475"/>
                <a:gd name="connsiteX0" fmla="*/ 0 w 1569577"/>
                <a:gd name="connsiteY0" fmla="*/ 0 h 3110475"/>
                <a:gd name="connsiteX1" fmla="*/ 693540 w 1569577"/>
                <a:gd name="connsiteY1" fmla="*/ 1044217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79569 w 1569577"/>
                <a:gd name="connsiteY2" fmla="*/ 2424525 h 3110475"/>
                <a:gd name="connsiteX3" fmla="*/ 1569577 w 1569577"/>
                <a:gd name="connsiteY3" fmla="*/ 3110475 h 3110475"/>
                <a:gd name="connsiteX0" fmla="*/ 0 w 1569577"/>
                <a:gd name="connsiteY0" fmla="*/ 0 h 3110475"/>
                <a:gd name="connsiteX1" fmla="*/ 495648 w 1569577"/>
                <a:gd name="connsiteY1" fmla="*/ 772138 h 3110475"/>
                <a:gd name="connsiteX2" fmla="*/ 1432340 w 1569577"/>
                <a:gd name="connsiteY2" fmla="*/ 2457706 h 3110475"/>
                <a:gd name="connsiteX3" fmla="*/ 1569577 w 1569577"/>
                <a:gd name="connsiteY3" fmla="*/ 3110475 h 3110475"/>
                <a:gd name="connsiteX0" fmla="*/ 0 w 1569577"/>
                <a:gd name="connsiteY0" fmla="*/ 0 h 3110475"/>
                <a:gd name="connsiteX1" fmla="*/ 686944 w 1569577"/>
                <a:gd name="connsiteY1" fmla="*/ 938040 h 3110475"/>
                <a:gd name="connsiteX2" fmla="*/ 1432340 w 1569577"/>
                <a:gd name="connsiteY2" fmla="*/ 2457706 h 3110475"/>
                <a:gd name="connsiteX3" fmla="*/ 1569577 w 1569577"/>
                <a:gd name="connsiteY3" fmla="*/ 3110475 h 3110475"/>
                <a:gd name="connsiteX0" fmla="*/ 0 w 1569577"/>
                <a:gd name="connsiteY0" fmla="*/ 0 h 3110475"/>
                <a:gd name="connsiteX1" fmla="*/ 700137 w 1569577"/>
                <a:gd name="connsiteY1" fmla="*/ 951313 h 3110475"/>
                <a:gd name="connsiteX2" fmla="*/ 1432340 w 1569577"/>
                <a:gd name="connsiteY2" fmla="*/ 2457706 h 3110475"/>
                <a:gd name="connsiteX3" fmla="*/ 1569577 w 1569577"/>
                <a:gd name="connsiteY3" fmla="*/ 3110475 h 3110475"/>
                <a:gd name="connsiteX0" fmla="*/ 0 w 1569577"/>
                <a:gd name="connsiteY0" fmla="*/ 0 h 3110475"/>
                <a:gd name="connsiteX1" fmla="*/ 337335 w 1569577"/>
                <a:gd name="connsiteY1" fmla="*/ 427060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805679 w 1569577"/>
                <a:gd name="connsiteY2" fmla="*/ 1070763 h 3110475"/>
                <a:gd name="connsiteX3" fmla="*/ 1432340 w 1569577"/>
                <a:gd name="connsiteY3" fmla="*/ 2457706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56223" y="71177"/>
                    <a:pt x="227242" y="308324"/>
                    <a:pt x="343931" y="466876"/>
                  </a:cubicBezTo>
                  <a:cubicBezTo>
                    <a:pt x="460620" y="625428"/>
                    <a:pt x="623178" y="732322"/>
                    <a:pt x="805679" y="1070763"/>
                  </a:cubicBezTo>
                  <a:cubicBezTo>
                    <a:pt x="979385" y="1373811"/>
                    <a:pt x="1399573" y="2190751"/>
                    <a:pt x="1432340" y="2457706"/>
                  </a:cubicBezTo>
                  <a:cubicBezTo>
                    <a:pt x="1459886" y="2689215"/>
                    <a:pt x="1475152" y="2976159"/>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6" name="フリーフォーム 355"/>
            <p:cNvSpPr/>
            <p:nvPr/>
          </p:nvSpPr>
          <p:spPr>
            <a:xfrm>
              <a:off x="13672463" y="2041822"/>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456613 w 1569577"/>
                <a:gd name="connsiteY1" fmla="*/ 925509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318319 h 3110475"/>
                <a:gd name="connsiteX2" fmla="*/ 1569577 w 1569577"/>
                <a:gd name="connsiteY2"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82031" y="368516"/>
                    <a:pt x="477947" y="1039823"/>
                    <a:pt x="546093" y="1481990"/>
                  </a:cubicBezTo>
                  <a:cubicBezTo>
                    <a:pt x="633041" y="2027687"/>
                    <a:pt x="920531" y="2566311"/>
                    <a:pt x="1253803" y="2668600"/>
                  </a:cubicBezTo>
                  <a:cubicBezTo>
                    <a:pt x="1546404" y="2738156"/>
                    <a:pt x="1516948" y="3015007"/>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7" name="フリーフォーム 356"/>
            <p:cNvSpPr/>
            <p:nvPr/>
          </p:nvSpPr>
          <p:spPr>
            <a:xfrm>
              <a:off x="15958113" y="1235767"/>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8" name="フリーフォーム 357"/>
            <p:cNvSpPr/>
            <p:nvPr/>
          </p:nvSpPr>
          <p:spPr>
            <a:xfrm>
              <a:off x="15196231" y="1213509"/>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340030" y="675637"/>
                    <a:pt x="998307" y="1735470"/>
                    <a:pt x="1020089" y="2272370"/>
                  </a:cubicBezTo>
                  <a:cubicBezTo>
                    <a:pt x="1074822" y="2797719"/>
                    <a:pt x="1375241" y="2713975"/>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59" name="フリーフォーム 358"/>
            <p:cNvSpPr/>
            <p:nvPr/>
          </p:nvSpPr>
          <p:spPr>
            <a:xfrm>
              <a:off x="15577173" y="1224638"/>
              <a:ext cx="871767" cy="171727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62901 w 1569577"/>
                <a:gd name="connsiteY1" fmla="*/ 1941663 h 3110475"/>
                <a:gd name="connsiteX2" fmla="*/ 1569577 w 1569577"/>
                <a:gd name="connsiteY2" fmla="*/ 3110475 h 3110475"/>
                <a:gd name="connsiteX0" fmla="*/ 0 w 1569577"/>
                <a:gd name="connsiteY0" fmla="*/ 0 h 3110475"/>
                <a:gd name="connsiteX1" fmla="*/ 962901 w 1569577"/>
                <a:gd name="connsiteY1" fmla="*/ 1941663 h 3110475"/>
                <a:gd name="connsiteX2" fmla="*/ 1569577 w 1569577"/>
                <a:gd name="connsiteY2" fmla="*/ 3110475 h 3110475"/>
                <a:gd name="connsiteX0" fmla="*/ 0 w 1569577"/>
                <a:gd name="connsiteY0" fmla="*/ 0 h 3110475"/>
                <a:gd name="connsiteX1" fmla="*/ 871438 w 1569577"/>
                <a:gd name="connsiteY1" fmla="*/ 2110354 h 3110475"/>
                <a:gd name="connsiteX2" fmla="*/ 1569577 w 1569577"/>
                <a:gd name="connsiteY2" fmla="*/ 3110475 h 3110475"/>
                <a:gd name="connsiteX0" fmla="*/ 0 w 1569577"/>
                <a:gd name="connsiteY0" fmla="*/ 0 h 3110475"/>
                <a:gd name="connsiteX1" fmla="*/ 871438 w 1569577"/>
                <a:gd name="connsiteY1" fmla="*/ 2110354 h 3110475"/>
                <a:gd name="connsiteX2" fmla="*/ 1569577 w 1569577"/>
                <a:gd name="connsiteY2" fmla="*/ 3110475 h 3110475"/>
                <a:gd name="connsiteX0" fmla="*/ 0 w 1569577"/>
                <a:gd name="connsiteY0" fmla="*/ 0 h 3110475"/>
                <a:gd name="connsiteX1" fmla="*/ 764732 w 1569577"/>
                <a:gd name="connsiteY1" fmla="*/ 1972334 h 3110475"/>
                <a:gd name="connsiteX2" fmla="*/ 1569577 w 1569577"/>
                <a:gd name="connsiteY2" fmla="*/ 3110475 h 3110475"/>
                <a:gd name="connsiteX0" fmla="*/ 0 w 1569577"/>
                <a:gd name="connsiteY0" fmla="*/ 0 h 3110475"/>
                <a:gd name="connsiteX1" fmla="*/ 398878 w 1569577"/>
                <a:gd name="connsiteY1" fmla="*/ 1082873 h 3110475"/>
                <a:gd name="connsiteX2" fmla="*/ 764732 w 1569577"/>
                <a:gd name="connsiteY2" fmla="*/ 1972334 h 3110475"/>
                <a:gd name="connsiteX3" fmla="*/ 1569577 w 1569577"/>
                <a:gd name="connsiteY3" fmla="*/ 3110475 h 3110475"/>
                <a:gd name="connsiteX0" fmla="*/ 0 w 1569577"/>
                <a:gd name="connsiteY0" fmla="*/ 0 h 3110475"/>
                <a:gd name="connsiteX1" fmla="*/ 490341 w 1569577"/>
                <a:gd name="connsiteY1" fmla="*/ 1082873 h 3110475"/>
                <a:gd name="connsiteX2" fmla="*/ 764732 w 1569577"/>
                <a:gd name="connsiteY2" fmla="*/ 1972334 h 3110475"/>
                <a:gd name="connsiteX3" fmla="*/ 1569577 w 1569577"/>
                <a:gd name="connsiteY3" fmla="*/ 3110475 h 3110475"/>
                <a:gd name="connsiteX0" fmla="*/ 0 w 1569577"/>
                <a:gd name="connsiteY0" fmla="*/ 0 h 3110475"/>
                <a:gd name="connsiteX1" fmla="*/ 490341 w 1569577"/>
                <a:gd name="connsiteY1" fmla="*/ 1082873 h 3110475"/>
                <a:gd name="connsiteX2" fmla="*/ 917170 w 1569577"/>
                <a:gd name="connsiteY2" fmla="*/ 2003006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840951 w 1569577"/>
                <a:gd name="connsiteY2" fmla="*/ 2447737 h 3110475"/>
                <a:gd name="connsiteX3" fmla="*/ 1569577 w 1569577"/>
                <a:gd name="connsiteY3" fmla="*/ 3110475 h 3110475"/>
                <a:gd name="connsiteX0" fmla="*/ 0 w 1569577"/>
                <a:gd name="connsiteY0" fmla="*/ 0 h 3110475"/>
                <a:gd name="connsiteX1" fmla="*/ 490341 w 1569577"/>
                <a:gd name="connsiteY1" fmla="*/ 1082873 h 3110475"/>
                <a:gd name="connsiteX2" fmla="*/ 779977 w 1569577"/>
                <a:gd name="connsiteY2" fmla="*/ 2463071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lnTo>
                    <a:pt x="490341" y="1082873"/>
                  </a:lnTo>
                  <a:cubicBezTo>
                    <a:pt x="607211" y="1537828"/>
                    <a:pt x="602133" y="2023450"/>
                    <a:pt x="779977" y="2463071"/>
                  </a:cubicBezTo>
                  <a:cubicBezTo>
                    <a:pt x="950021" y="2877091"/>
                    <a:pt x="1320774" y="2641066"/>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60" name="フリーフォーム 359"/>
            <p:cNvSpPr/>
            <p:nvPr/>
          </p:nvSpPr>
          <p:spPr>
            <a:xfrm>
              <a:off x="14815290" y="1246896"/>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854334 w 1569577"/>
                <a:gd name="connsiteY1" fmla="*/ 1585535 h 3110475"/>
                <a:gd name="connsiteX2" fmla="*/ 1114324 w 1569577"/>
                <a:gd name="connsiteY2" fmla="*/ 2206726 h 3110475"/>
                <a:gd name="connsiteX3" fmla="*/ 1569577 w 1569577"/>
                <a:gd name="connsiteY3" fmla="*/ 3110475 h 3110475"/>
                <a:gd name="connsiteX0" fmla="*/ 0 w 1569577"/>
                <a:gd name="connsiteY0" fmla="*/ 0 h 3110475"/>
                <a:gd name="connsiteX1" fmla="*/ 594344 w 1569577"/>
                <a:gd name="connsiteY1" fmla="*/ 915302 h 3110475"/>
                <a:gd name="connsiteX2" fmla="*/ 1114324 w 1569577"/>
                <a:gd name="connsiteY2" fmla="*/ 2206726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42389" y="264256"/>
                    <a:pt x="408623" y="547514"/>
                    <a:pt x="594344" y="915302"/>
                  </a:cubicBezTo>
                  <a:cubicBezTo>
                    <a:pt x="780065" y="1283090"/>
                    <a:pt x="995117" y="1952569"/>
                    <a:pt x="1114324" y="2206726"/>
                  </a:cubicBezTo>
                  <a:cubicBezTo>
                    <a:pt x="1270665" y="2720580"/>
                    <a:pt x="1452620" y="2825620"/>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61" name="フリーフォーム 360"/>
            <p:cNvSpPr/>
            <p:nvPr/>
          </p:nvSpPr>
          <p:spPr>
            <a:xfrm>
              <a:off x="13665561" y="2812021"/>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695755 w 1569577"/>
                <a:gd name="connsiteY1" fmla="*/ 1550922 h 3110475"/>
                <a:gd name="connsiteX2" fmla="*/ 1569577 w 1569577"/>
                <a:gd name="connsiteY2" fmla="*/ 3110475 h 3110475"/>
                <a:gd name="connsiteX0" fmla="*/ 0 w 1569577"/>
                <a:gd name="connsiteY0" fmla="*/ 0 h 3110475"/>
                <a:gd name="connsiteX1" fmla="*/ 664105 w 1569577"/>
                <a:gd name="connsiteY1" fmla="*/ 1603991 h 3110475"/>
                <a:gd name="connsiteX2" fmla="*/ 1569577 w 1569577"/>
                <a:gd name="connsiteY2"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233814 w 1569577"/>
                <a:gd name="connsiteY2" fmla="*/ 2516761 h 3110475"/>
                <a:gd name="connsiteX3" fmla="*/ 1569577 w 1569577"/>
                <a:gd name="connsiteY3" fmla="*/ 3110475 h 3110475"/>
                <a:gd name="connsiteX0" fmla="*/ 0 w 1569577"/>
                <a:gd name="connsiteY0" fmla="*/ 0 h 3110475"/>
                <a:gd name="connsiteX1" fmla="*/ 664105 w 1569577"/>
                <a:gd name="connsiteY1" fmla="*/ 1603991 h 3110475"/>
                <a:gd name="connsiteX2" fmla="*/ 1223264 w 1569577"/>
                <a:gd name="connsiteY2" fmla="*/ 245308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79168" y="368383"/>
                    <a:pt x="600988" y="1320519"/>
                    <a:pt x="664105" y="1603991"/>
                  </a:cubicBezTo>
                  <a:cubicBezTo>
                    <a:pt x="748414" y="1947387"/>
                    <a:pt x="914101" y="2371816"/>
                    <a:pt x="1223264" y="2453080"/>
                  </a:cubicBezTo>
                  <a:cubicBezTo>
                    <a:pt x="1574630" y="2555571"/>
                    <a:pt x="1497791" y="2988527"/>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62" name="フリーフォーム 361"/>
            <p:cNvSpPr/>
            <p:nvPr/>
          </p:nvSpPr>
          <p:spPr>
            <a:xfrm>
              <a:off x="13592681" y="4147017"/>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21220 w 1569577"/>
                <a:gd name="connsiteY1" fmla="*/ 1814592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415757" y="581435"/>
                    <a:pt x="1227435" y="647423"/>
                    <a:pt x="1410297" y="1674015"/>
                  </a:cubicBezTo>
                  <a:cubicBezTo>
                    <a:pt x="1501343" y="2442597"/>
                    <a:pt x="1279280" y="2425091"/>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63" name="フリーフォーム 362"/>
            <p:cNvSpPr/>
            <p:nvPr/>
          </p:nvSpPr>
          <p:spPr>
            <a:xfrm>
              <a:off x="13592681" y="3407738"/>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664145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514079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281900" y="448494"/>
                    <a:pt x="703456" y="995336"/>
                    <a:pt x="845700" y="1514079"/>
                  </a:cubicBezTo>
                  <a:cubicBezTo>
                    <a:pt x="970097" y="2104606"/>
                    <a:pt x="1046385" y="2073650"/>
                    <a:pt x="1569577" y="3110475"/>
                  </a:cubicBez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grpSp>
      <p:grpSp>
        <p:nvGrpSpPr>
          <p:cNvPr id="369" name="図形グループ 368"/>
          <p:cNvGrpSpPr/>
          <p:nvPr/>
        </p:nvGrpSpPr>
        <p:grpSpPr>
          <a:xfrm>
            <a:off x="6321227" y="674468"/>
            <a:ext cx="3457444" cy="5431209"/>
            <a:chOff x="16742365" y="465748"/>
            <a:chExt cx="3457444" cy="5431209"/>
          </a:xfrm>
        </p:grpSpPr>
        <p:sp>
          <p:nvSpPr>
            <p:cNvPr id="366" name="正方形/長方形 365"/>
            <p:cNvSpPr/>
            <p:nvPr/>
          </p:nvSpPr>
          <p:spPr>
            <a:xfrm>
              <a:off x="16822147" y="465748"/>
              <a:ext cx="3377662" cy="543120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6" name="正方形/長方形 285"/>
            <p:cNvSpPr>
              <a:spLocks noChangeAspect="1"/>
            </p:cNvSpPr>
            <p:nvPr/>
          </p:nvSpPr>
          <p:spPr>
            <a:xfrm>
              <a:off x="17159739" y="1496914"/>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87" name="正方形/長方形 286"/>
            <p:cNvSpPr>
              <a:spLocks noChangeAspect="1"/>
            </p:cNvSpPr>
            <p:nvPr/>
          </p:nvSpPr>
          <p:spPr>
            <a:xfrm>
              <a:off x="17479966" y="1958034"/>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88" name="正方形/長方形 287"/>
            <p:cNvSpPr>
              <a:spLocks noChangeAspect="1"/>
            </p:cNvSpPr>
            <p:nvPr/>
          </p:nvSpPr>
          <p:spPr>
            <a:xfrm>
              <a:off x="17660769" y="2453964"/>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89" name="正方形/長方形 288"/>
            <p:cNvSpPr/>
            <p:nvPr/>
          </p:nvSpPr>
          <p:spPr>
            <a:xfrm>
              <a:off x="17998908" y="1229799"/>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0" name="正方形/長方形 289"/>
            <p:cNvSpPr/>
            <p:nvPr/>
          </p:nvSpPr>
          <p:spPr>
            <a:xfrm>
              <a:off x="18124257" y="1498908"/>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1" name="正方形/長方形 290"/>
            <p:cNvSpPr/>
            <p:nvPr/>
          </p:nvSpPr>
          <p:spPr>
            <a:xfrm>
              <a:off x="17998908" y="1887302"/>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2" name="正方形/長方形 291"/>
            <p:cNvSpPr/>
            <p:nvPr/>
          </p:nvSpPr>
          <p:spPr>
            <a:xfrm>
              <a:off x="17998908" y="2371938"/>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3" name="正方形/長方形 292"/>
            <p:cNvSpPr/>
            <p:nvPr/>
          </p:nvSpPr>
          <p:spPr>
            <a:xfrm>
              <a:off x="17851313" y="2453964"/>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4" name="正方形/長方形 293"/>
            <p:cNvSpPr/>
            <p:nvPr/>
          </p:nvSpPr>
          <p:spPr>
            <a:xfrm>
              <a:off x="17868720" y="2962663"/>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5" name="正方形/長方形 294"/>
            <p:cNvSpPr/>
            <p:nvPr/>
          </p:nvSpPr>
          <p:spPr>
            <a:xfrm>
              <a:off x="18167657" y="296732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6" name="正方形/長方形 295"/>
            <p:cNvSpPr/>
            <p:nvPr/>
          </p:nvSpPr>
          <p:spPr>
            <a:xfrm>
              <a:off x="18473818" y="2967329"/>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7" name="正方形/長方形 296"/>
            <p:cNvSpPr/>
            <p:nvPr/>
          </p:nvSpPr>
          <p:spPr>
            <a:xfrm>
              <a:off x="17810771" y="3315129"/>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8" name="正方形/長方形 297"/>
            <p:cNvSpPr/>
            <p:nvPr/>
          </p:nvSpPr>
          <p:spPr>
            <a:xfrm>
              <a:off x="18109213" y="331979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99" name="正方形/長方形 298"/>
            <p:cNvSpPr/>
            <p:nvPr/>
          </p:nvSpPr>
          <p:spPr>
            <a:xfrm>
              <a:off x="18417522" y="3319795"/>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00" name="正方形/長方形 299"/>
            <p:cNvSpPr/>
            <p:nvPr/>
          </p:nvSpPr>
          <p:spPr>
            <a:xfrm>
              <a:off x="18332706" y="3399887"/>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01" name="正方形/長方形 300"/>
            <p:cNvSpPr/>
            <p:nvPr/>
          </p:nvSpPr>
          <p:spPr>
            <a:xfrm>
              <a:off x="17203089" y="2453964"/>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02" name="正方形/長方形 301"/>
            <p:cNvSpPr/>
            <p:nvPr/>
          </p:nvSpPr>
          <p:spPr>
            <a:xfrm>
              <a:off x="18984007" y="2473373"/>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303" name="正方形/長方形 302"/>
            <p:cNvSpPr/>
            <p:nvPr/>
          </p:nvSpPr>
          <p:spPr>
            <a:xfrm>
              <a:off x="17535768" y="4607492"/>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04" name="テキスト ボックス 303"/>
            <p:cNvSpPr txBox="1"/>
            <p:nvPr/>
          </p:nvSpPr>
          <p:spPr>
            <a:xfrm>
              <a:off x="18190145" y="3428553"/>
              <a:ext cx="803515" cy="369332"/>
            </a:xfrm>
            <a:prstGeom prst="rect">
              <a:avLst/>
            </a:prstGeom>
            <a:noFill/>
          </p:spPr>
          <p:txBody>
            <a:bodyPr wrap="square" rtlCol="0">
              <a:spAutoFit/>
            </a:bodyPr>
            <a:lstStyle/>
            <a:p>
              <a:r>
                <a:rPr lang="en-US" altLang="ja-JP" dirty="0" smtClean="0">
                  <a:solidFill>
                    <a:prstClr val="black"/>
                  </a:solidFill>
                </a:rPr>
                <a:t>MKID</a:t>
              </a:r>
              <a:endParaRPr lang="ja-JP" altLang="en-US" dirty="0">
                <a:solidFill>
                  <a:prstClr val="black"/>
                </a:solidFill>
              </a:endParaRPr>
            </a:p>
          </p:txBody>
        </p:sp>
        <p:sp>
          <p:nvSpPr>
            <p:cNvPr id="305" name="正方形/長方形 304"/>
            <p:cNvSpPr/>
            <p:nvPr/>
          </p:nvSpPr>
          <p:spPr>
            <a:xfrm>
              <a:off x="18749789" y="2486975"/>
              <a:ext cx="52365" cy="1435911"/>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8000"/>
                </a:solidFill>
              </a:endParaRPr>
            </a:p>
          </p:txBody>
        </p:sp>
        <p:sp>
          <p:nvSpPr>
            <p:cNvPr id="306" name="正方形/長方形 305"/>
            <p:cNvSpPr/>
            <p:nvPr/>
          </p:nvSpPr>
          <p:spPr>
            <a:xfrm>
              <a:off x="17609969" y="2441256"/>
              <a:ext cx="50800" cy="1481630"/>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8000"/>
                </a:solidFill>
              </a:endParaRPr>
            </a:p>
          </p:txBody>
        </p:sp>
        <p:sp>
          <p:nvSpPr>
            <p:cNvPr id="307" name="正方形/長方形 306"/>
            <p:cNvSpPr/>
            <p:nvPr/>
          </p:nvSpPr>
          <p:spPr>
            <a:xfrm>
              <a:off x="17868720" y="3934738"/>
              <a:ext cx="852695"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8000"/>
                </a:solidFill>
              </a:endParaRPr>
            </a:p>
          </p:txBody>
        </p:sp>
        <p:cxnSp>
          <p:nvCxnSpPr>
            <p:cNvPr id="308" name="直線矢印コネクタ 307"/>
            <p:cNvCxnSpPr>
              <a:stCxn id="319" idx="0"/>
            </p:cNvCxnSpPr>
            <p:nvPr/>
          </p:nvCxnSpPr>
          <p:spPr>
            <a:xfrm flipH="1">
              <a:off x="17235273" y="1143623"/>
              <a:ext cx="1110642" cy="1228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p:nvPr/>
          </p:nvCxnSpPr>
          <p:spPr>
            <a:xfrm>
              <a:off x="18654568" y="1077541"/>
              <a:ext cx="557150" cy="12943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p:nvPr/>
          </p:nvCxnSpPr>
          <p:spPr>
            <a:xfrm flipV="1">
              <a:off x="17159739" y="3922887"/>
              <a:ext cx="402518"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p:nvPr/>
          </p:nvCxnSpPr>
          <p:spPr>
            <a:xfrm flipV="1">
              <a:off x="17312139" y="4007555"/>
              <a:ext cx="956605"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312" name="テキスト ボックス 311"/>
            <p:cNvSpPr txBox="1"/>
            <p:nvPr/>
          </p:nvSpPr>
          <p:spPr>
            <a:xfrm>
              <a:off x="17567218" y="678450"/>
              <a:ext cx="2313702" cy="369332"/>
            </a:xfrm>
            <a:prstGeom prst="rect">
              <a:avLst/>
            </a:prstGeom>
            <a:noFill/>
          </p:spPr>
          <p:txBody>
            <a:bodyPr wrap="square" rtlCol="0">
              <a:spAutoFit/>
            </a:bodyPr>
            <a:lstStyle/>
            <a:p>
              <a:r>
                <a:rPr lang="en-US" altLang="ja-JP" dirty="0" err="1" smtClean="0">
                  <a:solidFill>
                    <a:srgbClr val="0000FF"/>
                  </a:solidFill>
                </a:rPr>
                <a:t>Permalloy</a:t>
              </a:r>
              <a:endParaRPr lang="ja-JP" altLang="en-US" dirty="0">
                <a:solidFill>
                  <a:srgbClr val="0000FF"/>
                </a:solidFill>
              </a:endParaRPr>
            </a:p>
          </p:txBody>
        </p:sp>
        <p:sp>
          <p:nvSpPr>
            <p:cNvPr id="313" name="テキスト ボックス 312"/>
            <p:cNvSpPr txBox="1"/>
            <p:nvPr/>
          </p:nvSpPr>
          <p:spPr>
            <a:xfrm>
              <a:off x="16804293" y="5236286"/>
              <a:ext cx="2313702" cy="369332"/>
            </a:xfrm>
            <a:prstGeom prst="rect">
              <a:avLst/>
            </a:prstGeom>
            <a:noFill/>
            <a:ln>
              <a:noFill/>
            </a:ln>
          </p:spPr>
          <p:txBody>
            <a:bodyPr wrap="square" rtlCol="0">
              <a:spAutoFit/>
            </a:bodyPr>
            <a:lstStyle/>
            <a:p>
              <a:r>
                <a:rPr lang="ja-JP" altLang="en-US" dirty="0" smtClean="0">
                  <a:solidFill>
                    <a:srgbClr val="008000"/>
                  </a:solidFill>
                </a:rPr>
                <a:t>　鉛</a:t>
              </a:r>
              <a:endParaRPr lang="ja-JP" altLang="en-US" dirty="0">
                <a:solidFill>
                  <a:srgbClr val="008000"/>
                </a:solidFill>
              </a:endParaRPr>
            </a:p>
          </p:txBody>
        </p:sp>
        <p:sp>
          <p:nvSpPr>
            <p:cNvPr id="314" name="フリーフォーム 313"/>
            <p:cNvSpPr/>
            <p:nvPr/>
          </p:nvSpPr>
          <p:spPr>
            <a:xfrm>
              <a:off x="17584031" y="1210397"/>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14702 w 1569577"/>
                <a:gd name="connsiteY1" fmla="*/ 2409165 h 3110475"/>
                <a:gd name="connsiteX2" fmla="*/ 1569577 w 1569577"/>
                <a:gd name="connsiteY2" fmla="*/ 3110475 h 3110475"/>
                <a:gd name="connsiteX0" fmla="*/ 0 w 1569577"/>
                <a:gd name="connsiteY0" fmla="*/ 0 h 3110475"/>
                <a:gd name="connsiteX1" fmla="*/ 1201510 w 1569577"/>
                <a:gd name="connsiteY1" fmla="*/ 2196810 h 3110475"/>
                <a:gd name="connsiteX2" fmla="*/ 1569577 w 1569577"/>
                <a:gd name="connsiteY2"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122353 w 1569577"/>
                <a:gd name="connsiteY1" fmla="*/ 1971182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1003617 w 1569577"/>
                <a:gd name="connsiteY1" fmla="*/ 181855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1510 w 1569577"/>
                <a:gd name="connsiteY2" fmla="*/ 2196810 h 3110475"/>
                <a:gd name="connsiteX3" fmla="*/ 1569577 w 1569577"/>
                <a:gd name="connsiteY3" fmla="*/ 3110475 h 3110475"/>
                <a:gd name="connsiteX0" fmla="*/ 0 w 1569577"/>
                <a:gd name="connsiteY0" fmla="*/ 0 h 3110475"/>
                <a:gd name="connsiteX1" fmla="*/ 871689 w 1569577"/>
                <a:gd name="connsiteY1" fmla="*/ 1480113 h 3110475"/>
                <a:gd name="connsiteX2" fmla="*/ 1208106 w 1569577"/>
                <a:gd name="connsiteY2" fmla="*/ 2448981 h 3110475"/>
                <a:gd name="connsiteX3" fmla="*/ 1569577 w 1569577"/>
                <a:gd name="connsiteY3" fmla="*/ 3110475 h 3110475"/>
                <a:gd name="connsiteX0" fmla="*/ 0 w 1569577"/>
                <a:gd name="connsiteY0" fmla="*/ 0 h 3110475"/>
                <a:gd name="connsiteX1" fmla="*/ 871689 w 1569577"/>
                <a:gd name="connsiteY1" fmla="*/ 1480113 h 3110475"/>
                <a:gd name="connsiteX2" fmla="*/ 1221299 w 1569577"/>
                <a:gd name="connsiteY2" fmla="*/ 2375984 h 3110475"/>
                <a:gd name="connsiteX3" fmla="*/ 1569577 w 1569577"/>
                <a:gd name="connsiteY3" fmla="*/ 3110475 h 3110475"/>
                <a:gd name="connsiteX0" fmla="*/ 0 w 1569577"/>
                <a:gd name="connsiteY0" fmla="*/ 0 h 3110475"/>
                <a:gd name="connsiteX1" fmla="*/ 871689 w 1569577"/>
                <a:gd name="connsiteY1" fmla="*/ 1480113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190173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878285 w 1569577"/>
                <a:gd name="connsiteY1" fmla="*/ 1373936 h 3110475"/>
                <a:gd name="connsiteX2" fmla="*/ 1214702 w 1569577"/>
                <a:gd name="connsiteY2" fmla="*/ 2356075 h 3110475"/>
                <a:gd name="connsiteX3" fmla="*/ 1569577 w 1569577"/>
                <a:gd name="connsiteY3" fmla="*/ 3110475 h 3110475"/>
                <a:gd name="connsiteX0" fmla="*/ 0 w 1569577"/>
                <a:gd name="connsiteY0" fmla="*/ 0 h 3110475"/>
                <a:gd name="connsiteX1" fmla="*/ 469308 w 1569577"/>
                <a:gd name="connsiteY1" fmla="*/ 716961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607833 w 1569577"/>
                <a:gd name="connsiteY1" fmla="*/ 829775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759551 w 1569577"/>
                <a:gd name="connsiteY1" fmla="*/ 763415 h 3110475"/>
                <a:gd name="connsiteX2" fmla="*/ 878285 w 1569577"/>
                <a:gd name="connsiteY2" fmla="*/ 1373936 h 3110475"/>
                <a:gd name="connsiteX3" fmla="*/ 1214702 w 1569577"/>
                <a:gd name="connsiteY3" fmla="*/ 2356075 h 3110475"/>
                <a:gd name="connsiteX4" fmla="*/ 1569577 w 1569577"/>
                <a:gd name="connsiteY4" fmla="*/ 3110475 h 3110475"/>
                <a:gd name="connsiteX0" fmla="*/ 0 w 1569577"/>
                <a:gd name="connsiteY0" fmla="*/ 0 h 3110475"/>
                <a:gd name="connsiteX1" fmla="*/ 759551 w 1569577"/>
                <a:gd name="connsiteY1" fmla="*/ 763415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1036599 w 1569577"/>
                <a:gd name="connsiteY2" fmla="*/ 1048768 h 3110475"/>
                <a:gd name="connsiteX3" fmla="*/ 1214702 w 1569577"/>
                <a:gd name="connsiteY3" fmla="*/ 2356075 h 3110475"/>
                <a:gd name="connsiteX4" fmla="*/ 1569577 w 1569577"/>
                <a:gd name="connsiteY4" fmla="*/ 3110475 h 3110475"/>
                <a:gd name="connsiteX0" fmla="*/ 0 w 1569577"/>
                <a:gd name="connsiteY0" fmla="*/ 0 h 3110475"/>
                <a:gd name="connsiteX1" fmla="*/ 739762 w 1569577"/>
                <a:gd name="connsiteY1" fmla="*/ 624057 h 3110475"/>
                <a:gd name="connsiteX2" fmla="*/ 950846 w 1569577"/>
                <a:gd name="connsiteY2" fmla="*/ 796594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50846 w 1569577"/>
                <a:gd name="connsiteY2" fmla="*/ 796594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036599 w 1569577"/>
                <a:gd name="connsiteY3" fmla="*/ 104876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42142 w 1569577"/>
                <a:gd name="connsiteY3" fmla="*/ 1181489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02564 w 1569577"/>
                <a:gd name="connsiteY3" fmla="*/ 1201398 h 3110475"/>
                <a:gd name="connsiteX4" fmla="*/ 1214702 w 1569577"/>
                <a:gd name="connsiteY4" fmla="*/ 2356075 h 3110475"/>
                <a:gd name="connsiteX5" fmla="*/ 1569577 w 1569577"/>
                <a:gd name="connsiteY5" fmla="*/ 3110475 h 3110475"/>
                <a:gd name="connsiteX0" fmla="*/ 0 w 1569577"/>
                <a:gd name="connsiteY0" fmla="*/ 0 h 3110475"/>
                <a:gd name="connsiteX1" fmla="*/ 660605 w 1569577"/>
                <a:gd name="connsiteY1" fmla="*/ 657238 h 3110475"/>
                <a:gd name="connsiteX2" fmla="*/ 931057 w 1569577"/>
                <a:gd name="connsiteY2" fmla="*/ 876227 h 3110475"/>
                <a:gd name="connsiteX3" fmla="*/ 1102564 w 1569577"/>
                <a:gd name="connsiteY3" fmla="*/ 1201398 h 3110475"/>
                <a:gd name="connsiteX4" fmla="*/ 1214702 w 1569577"/>
                <a:gd name="connsiteY4" fmla="*/ 2356075 h 3110475"/>
                <a:gd name="connsiteX5" fmla="*/ 1569577 w 1569577"/>
                <a:gd name="connsiteY5" fmla="*/ 3110475 h 311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577" h="3110475">
                  <a:moveTo>
                    <a:pt x="0" y="0"/>
                  </a:moveTo>
                  <a:cubicBezTo>
                    <a:pt x="78218" y="119493"/>
                    <a:pt x="435067" y="494609"/>
                    <a:pt x="660605" y="657238"/>
                  </a:cubicBezTo>
                  <a:cubicBezTo>
                    <a:pt x="812483" y="797746"/>
                    <a:pt x="881584" y="805442"/>
                    <a:pt x="931057" y="876227"/>
                  </a:cubicBezTo>
                  <a:cubicBezTo>
                    <a:pt x="980530" y="947012"/>
                    <a:pt x="1051992" y="949227"/>
                    <a:pt x="1102564" y="1201398"/>
                  </a:cubicBezTo>
                  <a:cubicBezTo>
                    <a:pt x="1177484" y="1467992"/>
                    <a:pt x="1225919" y="2159557"/>
                    <a:pt x="1214702" y="2356075"/>
                  </a:cubicBezTo>
                  <a:cubicBezTo>
                    <a:pt x="1215815" y="2675939"/>
                    <a:pt x="1448766" y="2803621"/>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15" name="フリーフォーム 314"/>
            <p:cNvSpPr/>
            <p:nvPr/>
          </p:nvSpPr>
          <p:spPr>
            <a:xfrm>
              <a:off x="16822147" y="1188139"/>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15393 w 1569577"/>
                <a:gd name="connsiteY1" fmla="*/ 1019759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82411 w 1569577"/>
                <a:gd name="connsiteY1" fmla="*/ 1039667 h 3110475"/>
                <a:gd name="connsiteX2" fmla="*/ 1569577 w 1569577"/>
                <a:gd name="connsiteY2" fmla="*/ 3110475 h 3110475"/>
                <a:gd name="connsiteX0" fmla="*/ 0 w 1569577"/>
                <a:gd name="connsiteY0" fmla="*/ 0 h 3110475"/>
                <a:gd name="connsiteX1" fmla="*/ 456026 w 1569577"/>
                <a:gd name="connsiteY1" fmla="*/ 1132572 h 3110475"/>
                <a:gd name="connsiteX2" fmla="*/ 1569577 w 1569577"/>
                <a:gd name="connsiteY2"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353137 w 1569577"/>
                <a:gd name="connsiteY2" fmla="*/ 2692054 h 3110475"/>
                <a:gd name="connsiteX3" fmla="*/ 1569577 w 1569577"/>
                <a:gd name="connsiteY3" fmla="*/ 3110475 h 3110475"/>
                <a:gd name="connsiteX0" fmla="*/ 0 w 1569577"/>
                <a:gd name="connsiteY0" fmla="*/ 0 h 3110475"/>
                <a:gd name="connsiteX1" fmla="*/ 456026 w 1569577"/>
                <a:gd name="connsiteY1" fmla="*/ 1132572 h 3110475"/>
                <a:gd name="connsiteX2" fmla="*/ 1221209 w 1569577"/>
                <a:gd name="connsiteY2" fmla="*/ 2731871 h 3110475"/>
                <a:gd name="connsiteX3" fmla="*/ 1569577 w 1569577"/>
                <a:gd name="connsiteY3" fmla="*/ 3110475 h 3110475"/>
                <a:gd name="connsiteX0" fmla="*/ 0 w 1569577"/>
                <a:gd name="connsiteY0" fmla="*/ 0 h 3110475"/>
                <a:gd name="connsiteX1" fmla="*/ 456026 w 1569577"/>
                <a:gd name="connsiteY1" fmla="*/ 1132572 h 3110475"/>
                <a:gd name="connsiteX2" fmla="*/ 812231 w 1569577"/>
                <a:gd name="connsiteY2" fmla="*/ 1955448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59460 w 1569577"/>
                <a:gd name="connsiteY2" fmla="*/ 1995264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56026 w 1569577"/>
                <a:gd name="connsiteY1" fmla="*/ 1132572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23044 w 1569577"/>
                <a:gd name="connsiteY1" fmla="*/ 1172389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733074 w 1569577"/>
                <a:gd name="connsiteY2" fmla="*/ 2081533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 name="connsiteX0" fmla="*/ 0 w 1569577"/>
                <a:gd name="connsiteY0" fmla="*/ 0 h 3110475"/>
                <a:gd name="connsiteX1" fmla="*/ 436237 w 1569577"/>
                <a:gd name="connsiteY1" fmla="*/ 1271930 h 3110475"/>
                <a:gd name="connsiteX2" fmla="*/ 568165 w 1569577"/>
                <a:gd name="connsiteY2" fmla="*/ 2154530 h 3110475"/>
                <a:gd name="connsiteX3" fmla="*/ 1221209 w 1569577"/>
                <a:gd name="connsiteY3" fmla="*/ 2731871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160804" y="346556"/>
                    <a:pt x="380977" y="872286"/>
                    <a:pt x="436237" y="1271930"/>
                  </a:cubicBezTo>
                  <a:cubicBezTo>
                    <a:pt x="413298" y="1577930"/>
                    <a:pt x="539582" y="1868072"/>
                    <a:pt x="568165" y="2154530"/>
                  </a:cubicBezTo>
                  <a:cubicBezTo>
                    <a:pt x="774852" y="2341447"/>
                    <a:pt x="1035617" y="2691997"/>
                    <a:pt x="1221209" y="2731871"/>
                  </a:cubicBezTo>
                  <a:cubicBezTo>
                    <a:pt x="1373819" y="2709809"/>
                    <a:pt x="1533504" y="3040738"/>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16" name="フリーフォーム 315"/>
            <p:cNvSpPr/>
            <p:nvPr/>
          </p:nvSpPr>
          <p:spPr>
            <a:xfrm>
              <a:off x="17203089" y="1199268"/>
              <a:ext cx="2014593" cy="396850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1569577"/>
                <a:gd name="connsiteY0" fmla="*/ 0 h 3110475"/>
                <a:gd name="connsiteX1" fmla="*/ 1412549 w 1569577"/>
                <a:gd name="connsiteY1" fmla="*/ 2796145 h 3110475"/>
                <a:gd name="connsiteX2" fmla="*/ 1569577 w 1569577"/>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2024518"/>
                <a:gd name="connsiteY0" fmla="*/ 0 h 3110475"/>
                <a:gd name="connsiteX1" fmla="*/ 2019419 w 2024518"/>
                <a:gd name="connsiteY1" fmla="*/ 1482199 h 3110475"/>
                <a:gd name="connsiteX2" fmla="*/ 1569577 w 2024518"/>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71918 w 1569577"/>
                <a:gd name="connsiteY1" fmla="*/ 2265258 h 3110475"/>
                <a:gd name="connsiteX2" fmla="*/ 1569577 w 1569577"/>
                <a:gd name="connsiteY2" fmla="*/ 3110475 h 3110475"/>
                <a:gd name="connsiteX0" fmla="*/ 0 w 1569577"/>
                <a:gd name="connsiteY0" fmla="*/ 0 h 3110475"/>
                <a:gd name="connsiteX1" fmla="*/ 1405954 w 1569577"/>
                <a:gd name="connsiteY1" fmla="*/ 2358163 h 3110475"/>
                <a:gd name="connsiteX2" fmla="*/ 1569577 w 1569577"/>
                <a:gd name="connsiteY2" fmla="*/ 3110475 h 3110475"/>
                <a:gd name="connsiteX0" fmla="*/ 0 w 1569577"/>
                <a:gd name="connsiteY0" fmla="*/ 0 h 3110475"/>
                <a:gd name="connsiteX1" fmla="*/ 1293816 w 1569577"/>
                <a:gd name="connsiteY1" fmla="*/ 2265258 h 3110475"/>
                <a:gd name="connsiteX2" fmla="*/ 1569577 w 1569577"/>
                <a:gd name="connsiteY2" fmla="*/ 3110475 h 3110475"/>
                <a:gd name="connsiteX0" fmla="*/ 0 w 1569577"/>
                <a:gd name="connsiteY0" fmla="*/ 0 h 3110475"/>
                <a:gd name="connsiteX1" fmla="*/ 337335 w 1569577"/>
                <a:gd name="connsiteY1" fmla="*/ 354063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1378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1293816 w 1569577"/>
                <a:gd name="connsiteY2" fmla="*/ 2265258 h 3110475"/>
                <a:gd name="connsiteX3" fmla="*/ 1569577 w 1569577"/>
                <a:gd name="connsiteY3" fmla="*/ 3110475 h 3110475"/>
                <a:gd name="connsiteX0" fmla="*/ 0 w 1569577"/>
                <a:gd name="connsiteY0" fmla="*/ 0 h 3110475"/>
                <a:gd name="connsiteX1" fmla="*/ 251582 w 1569577"/>
                <a:gd name="connsiteY1" fmla="*/ 446968 h 3110475"/>
                <a:gd name="connsiteX2" fmla="*/ 739715 w 1569577"/>
                <a:gd name="connsiteY2" fmla="*/ 1269844 h 3110475"/>
                <a:gd name="connsiteX3" fmla="*/ 1293816 w 1569577"/>
                <a:gd name="connsiteY3" fmla="*/ 2265258 h 3110475"/>
                <a:gd name="connsiteX4" fmla="*/ 1569577 w 1569577"/>
                <a:gd name="connsiteY4" fmla="*/ 3110475 h 3110475"/>
                <a:gd name="connsiteX0" fmla="*/ 0 w 1569577"/>
                <a:gd name="connsiteY0" fmla="*/ 0 h 3110475"/>
                <a:gd name="connsiteX1" fmla="*/ 251582 w 1569577"/>
                <a:gd name="connsiteY1" fmla="*/ 446968 h 3110475"/>
                <a:gd name="connsiteX2" fmla="*/ 693540 w 1569577"/>
                <a:gd name="connsiteY2" fmla="*/ 1044217 h 3110475"/>
                <a:gd name="connsiteX3" fmla="*/ 1293816 w 1569577"/>
                <a:gd name="connsiteY3" fmla="*/ 2265258 h 3110475"/>
                <a:gd name="connsiteX4" fmla="*/ 1569577 w 1569577"/>
                <a:gd name="connsiteY4" fmla="*/ 3110475 h 3110475"/>
                <a:gd name="connsiteX0" fmla="*/ 0 w 1569577"/>
                <a:gd name="connsiteY0" fmla="*/ 0 h 3110475"/>
                <a:gd name="connsiteX1" fmla="*/ 693540 w 1569577"/>
                <a:gd name="connsiteY1" fmla="*/ 1044217 h 3110475"/>
                <a:gd name="connsiteX2" fmla="*/ 1293816 w 1569577"/>
                <a:gd name="connsiteY2" fmla="*/ 2265258 h 3110475"/>
                <a:gd name="connsiteX3" fmla="*/ 1569577 w 1569577"/>
                <a:gd name="connsiteY3" fmla="*/ 3110475 h 3110475"/>
                <a:gd name="connsiteX0" fmla="*/ 0 w 1569577"/>
                <a:gd name="connsiteY0" fmla="*/ 0 h 3110475"/>
                <a:gd name="connsiteX1" fmla="*/ 693540 w 1569577"/>
                <a:gd name="connsiteY1" fmla="*/ 1044217 h 3110475"/>
                <a:gd name="connsiteX2" fmla="*/ 1274027 w 1569577"/>
                <a:gd name="connsiteY2" fmla="*/ 2192262 h 3110475"/>
                <a:gd name="connsiteX3" fmla="*/ 1569577 w 1569577"/>
                <a:gd name="connsiteY3" fmla="*/ 3110475 h 3110475"/>
                <a:gd name="connsiteX0" fmla="*/ 0 w 1569577"/>
                <a:gd name="connsiteY0" fmla="*/ 0 h 3110475"/>
                <a:gd name="connsiteX1" fmla="*/ 693540 w 1569577"/>
                <a:gd name="connsiteY1" fmla="*/ 1044217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175081 w 1569577"/>
                <a:gd name="connsiteY2" fmla="*/ 2145810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287220 w 1569577"/>
                <a:gd name="connsiteY2" fmla="*/ 2397981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46587 w 1569577"/>
                <a:gd name="connsiteY2" fmla="*/ 2391345 h 3110475"/>
                <a:gd name="connsiteX3" fmla="*/ 1569577 w 1569577"/>
                <a:gd name="connsiteY3" fmla="*/ 3110475 h 3110475"/>
                <a:gd name="connsiteX0" fmla="*/ 0 w 1569577"/>
                <a:gd name="connsiteY0" fmla="*/ 0 h 3110475"/>
                <a:gd name="connsiteX1" fmla="*/ 495648 w 1569577"/>
                <a:gd name="connsiteY1" fmla="*/ 772138 h 3110475"/>
                <a:gd name="connsiteX2" fmla="*/ 1379569 w 1569577"/>
                <a:gd name="connsiteY2" fmla="*/ 2424525 h 3110475"/>
                <a:gd name="connsiteX3" fmla="*/ 1569577 w 1569577"/>
                <a:gd name="connsiteY3" fmla="*/ 3110475 h 3110475"/>
                <a:gd name="connsiteX0" fmla="*/ 0 w 1569577"/>
                <a:gd name="connsiteY0" fmla="*/ 0 h 3110475"/>
                <a:gd name="connsiteX1" fmla="*/ 495648 w 1569577"/>
                <a:gd name="connsiteY1" fmla="*/ 772138 h 3110475"/>
                <a:gd name="connsiteX2" fmla="*/ 1432340 w 1569577"/>
                <a:gd name="connsiteY2" fmla="*/ 2457706 h 3110475"/>
                <a:gd name="connsiteX3" fmla="*/ 1569577 w 1569577"/>
                <a:gd name="connsiteY3" fmla="*/ 3110475 h 3110475"/>
                <a:gd name="connsiteX0" fmla="*/ 0 w 1569577"/>
                <a:gd name="connsiteY0" fmla="*/ 0 h 3110475"/>
                <a:gd name="connsiteX1" fmla="*/ 686944 w 1569577"/>
                <a:gd name="connsiteY1" fmla="*/ 938040 h 3110475"/>
                <a:gd name="connsiteX2" fmla="*/ 1432340 w 1569577"/>
                <a:gd name="connsiteY2" fmla="*/ 2457706 h 3110475"/>
                <a:gd name="connsiteX3" fmla="*/ 1569577 w 1569577"/>
                <a:gd name="connsiteY3" fmla="*/ 3110475 h 3110475"/>
                <a:gd name="connsiteX0" fmla="*/ 0 w 1569577"/>
                <a:gd name="connsiteY0" fmla="*/ 0 h 3110475"/>
                <a:gd name="connsiteX1" fmla="*/ 700137 w 1569577"/>
                <a:gd name="connsiteY1" fmla="*/ 951313 h 3110475"/>
                <a:gd name="connsiteX2" fmla="*/ 1432340 w 1569577"/>
                <a:gd name="connsiteY2" fmla="*/ 2457706 h 3110475"/>
                <a:gd name="connsiteX3" fmla="*/ 1569577 w 1569577"/>
                <a:gd name="connsiteY3" fmla="*/ 3110475 h 3110475"/>
                <a:gd name="connsiteX0" fmla="*/ 0 w 1569577"/>
                <a:gd name="connsiteY0" fmla="*/ 0 h 3110475"/>
                <a:gd name="connsiteX1" fmla="*/ 337335 w 1569577"/>
                <a:gd name="connsiteY1" fmla="*/ 427060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700137 w 1569577"/>
                <a:gd name="connsiteY2" fmla="*/ 95131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805679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47638 w 1569577"/>
                <a:gd name="connsiteY2" fmla="*/ 1110580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 name="connsiteX0" fmla="*/ 0 w 1569577"/>
                <a:gd name="connsiteY0" fmla="*/ 0 h 3110475"/>
                <a:gd name="connsiteX1" fmla="*/ 343931 w 1569577"/>
                <a:gd name="connsiteY1" fmla="*/ 466876 h 3110475"/>
                <a:gd name="connsiteX2" fmla="*/ 1274024 w 1569577"/>
                <a:gd name="connsiteY2" fmla="*/ 1070763 h 3110475"/>
                <a:gd name="connsiteX3" fmla="*/ 1432340 w 1569577"/>
                <a:gd name="connsiteY3" fmla="*/ 2457706 h 3110475"/>
                <a:gd name="connsiteX4" fmla="*/ 1569577 w 1569577"/>
                <a:gd name="connsiteY4" fmla="*/ 3110475 h 311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77" h="3110475">
                  <a:moveTo>
                    <a:pt x="0" y="0"/>
                  </a:moveTo>
                  <a:cubicBezTo>
                    <a:pt x="56223" y="71177"/>
                    <a:pt x="227242" y="308324"/>
                    <a:pt x="343931" y="466876"/>
                  </a:cubicBezTo>
                  <a:cubicBezTo>
                    <a:pt x="460620" y="625428"/>
                    <a:pt x="1091523" y="732322"/>
                    <a:pt x="1274024" y="1070763"/>
                  </a:cubicBezTo>
                  <a:cubicBezTo>
                    <a:pt x="1282820" y="1625982"/>
                    <a:pt x="1353398" y="2190751"/>
                    <a:pt x="1432340" y="2457706"/>
                  </a:cubicBezTo>
                  <a:cubicBezTo>
                    <a:pt x="1506061" y="2695851"/>
                    <a:pt x="1475152" y="2976159"/>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17" name="フリーフォーム 316"/>
            <p:cNvSpPr/>
            <p:nvPr/>
          </p:nvSpPr>
          <p:spPr>
            <a:xfrm>
              <a:off x="16822147" y="1971936"/>
              <a:ext cx="1633651" cy="3218094"/>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456613 w 1569577"/>
                <a:gd name="connsiteY1" fmla="*/ 925509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105547 h 3110475"/>
                <a:gd name="connsiteX2" fmla="*/ 1569577 w 1569577"/>
                <a:gd name="connsiteY2" fmla="*/ 3110475 h 3110475"/>
                <a:gd name="connsiteX0" fmla="*/ 0 w 1569577"/>
                <a:gd name="connsiteY0" fmla="*/ 0 h 3110475"/>
                <a:gd name="connsiteX1" fmla="*/ 546093 w 1569577"/>
                <a:gd name="connsiteY1" fmla="*/ 1318319 h 3110475"/>
                <a:gd name="connsiteX2" fmla="*/ 1569577 w 1569577"/>
                <a:gd name="connsiteY2"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253803 w 1569577"/>
                <a:gd name="connsiteY2" fmla="*/ 2537664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318319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107380 w 1569577"/>
                <a:gd name="connsiteY2" fmla="*/ 2603132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13130 w 1569577"/>
                <a:gd name="connsiteY2" fmla="*/ 2676784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 name="connsiteX0" fmla="*/ 0 w 1569577"/>
                <a:gd name="connsiteY0" fmla="*/ 0 h 3110475"/>
                <a:gd name="connsiteX1" fmla="*/ 546093 w 1569577"/>
                <a:gd name="connsiteY1" fmla="*/ 1481990 h 3110475"/>
                <a:gd name="connsiteX2" fmla="*/ 1253803 w 1569577"/>
                <a:gd name="connsiteY2" fmla="*/ 266860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82031" y="368516"/>
                    <a:pt x="477947" y="1039823"/>
                    <a:pt x="546093" y="1481990"/>
                  </a:cubicBezTo>
                  <a:cubicBezTo>
                    <a:pt x="633041" y="2027687"/>
                    <a:pt x="920531" y="2566311"/>
                    <a:pt x="1253803" y="2668600"/>
                  </a:cubicBezTo>
                  <a:cubicBezTo>
                    <a:pt x="1546404" y="2738156"/>
                    <a:pt x="1516948" y="3015007"/>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18" name="フリーフォーム 317"/>
            <p:cNvSpPr/>
            <p:nvPr/>
          </p:nvSpPr>
          <p:spPr>
            <a:xfrm>
              <a:off x="19107797" y="1165881"/>
              <a:ext cx="452087" cy="89055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Lst>
              <a:ahLst/>
              <a:cxnLst>
                <a:cxn ang="0">
                  <a:pos x="connsiteX0" y="connsiteY0"/>
                </a:cxn>
                <a:cxn ang="0">
                  <a:pos x="connsiteX1" y="connsiteY1"/>
                </a:cxn>
              </a:cxnLst>
              <a:rect l="l" t="t" r="r" b="b"/>
              <a:pathLst>
                <a:path w="1569577" h="3110475">
                  <a:moveTo>
                    <a:pt x="0" y="0"/>
                  </a:moveTo>
                  <a:lnTo>
                    <a:pt x="1569577" y="3110475"/>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19" name="フリーフォーム 318"/>
            <p:cNvSpPr/>
            <p:nvPr/>
          </p:nvSpPr>
          <p:spPr>
            <a:xfrm>
              <a:off x="18345915" y="1143623"/>
              <a:ext cx="1252709" cy="2467685"/>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026912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20089 w 1569577"/>
                <a:gd name="connsiteY1" fmla="*/ 2272370 h 3110475"/>
                <a:gd name="connsiteX2" fmla="*/ 1569577 w 1569577"/>
                <a:gd name="connsiteY2" fmla="*/ 3110475 h 3110475"/>
                <a:gd name="connsiteX0" fmla="*/ 0 w 1569577"/>
                <a:gd name="connsiteY0" fmla="*/ 0 h 3110475"/>
                <a:gd name="connsiteX1" fmla="*/ 1083738 w 1569577"/>
                <a:gd name="connsiteY1" fmla="*/ 2186993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340030" y="675637"/>
                    <a:pt x="1061956" y="1650093"/>
                    <a:pt x="1083738" y="2186993"/>
                  </a:cubicBezTo>
                  <a:cubicBezTo>
                    <a:pt x="1138471" y="2712342"/>
                    <a:pt x="1375241" y="2713975"/>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21" name="フリーフォーム 320"/>
            <p:cNvSpPr/>
            <p:nvPr/>
          </p:nvSpPr>
          <p:spPr>
            <a:xfrm>
              <a:off x="17964974" y="1177010"/>
              <a:ext cx="1635640" cy="3222013"/>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1114324 w 1569577"/>
                <a:gd name="connsiteY1" fmla="*/ 2206726 h 3110475"/>
                <a:gd name="connsiteX2" fmla="*/ 1569577 w 1569577"/>
                <a:gd name="connsiteY2" fmla="*/ 3110475 h 3110475"/>
                <a:gd name="connsiteX0" fmla="*/ 0 w 1569577"/>
                <a:gd name="connsiteY0" fmla="*/ 0 h 3110475"/>
                <a:gd name="connsiteX1" fmla="*/ 854334 w 1569577"/>
                <a:gd name="connsiteY1" fmla="*/ 1585535 h 3110475"/>
                <a:gd name="connsiteX2" fmla="*/ 1114324 w 1569577"/>
                <a:gd name="connsiteY2" fmla="*/ 2206726 h 3110475"/>
                <a:gd name="connsiteX3" fmla="*/ 1569577 w 1569577"/>
                <a:gd name="connsiteY3" fmla="*/ 3110475 h 3110475"/>
                <a:gd name="connsiteX0" fmla="*/ 0 w 1569577"/>
                <a:gd name="connsiteY0" fmla="*/ 0 h 3110475"/>
                <a:gd name="connsiteX1" fmla="*/ 594344 w 1569577"/>
                <a:gd name="connsiteY1" fmla="*/ 915302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643092 w 1569577"/>
                <a:gd name="connsiteY1" fmla="*/ 907129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14324 w 1569577"/>
                <a:gd name="connsiteY2" fmla="*/ 2206726 h 3110475"/>
                <a:gd name="connsiteX3" fmla="*/ 1569577 w 1569577"/>
                <a:gd name="connsiteY3" fmla="*/ 3110475 h 3110475"/>
                <a:gd name="connsiteX0" fmla="*/ 0 w 1569577"/>
                <a:gd name="connsiteY0" fmla="*/ 0 h 3110475"/>
                <a:gd name="connsiteX1" fmla="*/ 968081 w 1569577"/>
                <a:gd name="connsiteY1" fmla="*/ 1201378 h 3110475"/>
                <a:gd name="connsiteX2" fmla="*/ 1195572 w 1569577"/>
                <a:gd name="connsiteY2" fmla="*/ 2231247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42389" y="264256"/>
                    <a:pt x="660490" y="915326"/>
                    <a:pt x="968081" y="1201378"/>
                  </a:cubicBezTo>
                  <a:cubicBezTo>
                    <a:pt x="1153804" y="1569167"/>
                    <a:pt x="1076365" y="1977090"/>
                    <a:pt x="1195572" y="2231247"/>
                  </a:cubicBezTo>
                  <a:cubicBezTo>
                    <a:pt x="1351913" y="2745101"/>
                    <a:pt x="1452620" y="2825620"/>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22" name="フリーフォーム 321"/>
            <p:cNvSpPr/>
            <p:nvPr/>
          </p:nvSpPr>
          <p:spPr>
            <a:xfrm>
              <a:off x="16815245" y="2742135"/>
              <a:ext cx="1259611" cy="2481281"/>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537503 w 1569577"/>
                <a:gd name="connsiteY1" fmla="*/ 1105150 h 3110475"/>
                <a:gd name="connsiteX2" fmla="*/ 1569577 w 1569577"/>
                <a:gd name="connsiteY2" fmla="*/ 3110475 h 3110475"/>
                <a:gd name="connsiteX0" fmla="*/ 0 w 1569577"/>
                <a:gd name="connsiteY0" fmla="*/ 0 h 3110475"/>
                <a:gd name="connsiteX1" fmla="*/ 695755 w 1569577"/>
                <a:gd name="connsiteY1" fmla="*/ 1550922 h 3110475"/>
                <a:gd name="connsiteX2" fmla="*/ 1569577 w 1569577"/>
                <a:gd name="connsiteY2" fmla="*/ 3110475 h 3110475"/>
                <a:gd name="connsiteX0" fmla="*/ 0 w 1569577"/>
                <a:gd name="connsiteY0" fmla="*/ 0 h 3110475"/>
                <a:gd name="connsiteX1" fmla="*/ 664105 w 1569577"/>
                <a:gd name="connsiteY1" fmla="*/ 1603991 h 3110475"/>
                <a:gd name="connsiteX2" fmla="*/ 1569577 w 1569577"/>
                <a:gd name="connsiteY2"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138862 w 1569577"/>
                <a:gd name="connsiteY2" fmla="*/ 2378784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096662 w 1569577"/>
                <a:gd name="connsiteY2" fmla="*/ 2453080 h 3110475"/>
                <a:gd name="connsiteX3" fmla="*/ 1569577 w 1569577"/>
                <a:gd name="connsiteY3" fmla="*/ 3110475 h 3110475"/>
                <a:gd name="connsiteX0" fmla="*/ 0 w 1569577"/>
                <a:gd name="connsiteY0" fmla="*/ 0 h 3110475"/>
                <a:gd name="connsiteX1" fmla="*/ 664105 w 1569577"/>
                <a:gd name="connsiteY1" fmla="*/ 1603991 h 3110475"/>
                <a:gd name="connsiteX2" fmla="*/ 1233814 w 1569577"/>
                <a:gd name="connsiteY2" fmla="*/ 2516761 h 3110475"/>
                <a:gd name="connsiteX3" fmla="*/ 1569577 w 1569577"/>
                <a:gd name="connsiteY3" fmla="*/ 3110475 h 3110475"/>
                <a:gd name="connsiteX0" fmla="*/ 0 w 1569577"/>
                <a:gd name="connsiteY0" fmla="*/ 0 h 3110475"/>
                <a:gd name="connsiteX1" fmla="*/ 664105 w 1569577"/>
                <a:gd name="connsiteY1" fmla="*/ 1603991 h 3110475"/>
                <a:gd name="connsiteX2" fmla="*/ 1223264 w 1569577"/>
                <a:gd name="connsiteY2" fmla="*/ 2453080 h 3110475"/>
                <a:gd name="connsiteX3" fmla="*/ 1569577 w 1569577"/>
                <a:gd name="connsiteY3" fmla="*/ 3110475 h 3110475"/>
              </a:gdLst>
              <a:ahLst/>
              <a:cxnLst>
                <a:cxn ang="0">
                  <a:pos x="connsiteX0" y="connsiteY0"/>
                </a:cxn>
                <a:cxn ang="0">
                  <a:pos x="connsiteX1" y="connsiteY1"/>
                </a:cxn>
                <a:cxn ang="0">
                  <a:pos x="connsiteX2" y="connsiteY2"/>
                </a:cxn>
                <a:cxn ang="0">
                  <a:pos x="connsiteX3" y="connsiteY3"/>
                </a:cxn>
              </a:cxnLst>
              <a:rect l="l" t="t" r="r" b="b"/>
              <a:pathLst>
                <a:path w="1569577" h="3110475">
                  <a:moveTo>
                    <a:pt x="0" y="0"/>
                  </a:moveTo>
                  <a:cubicBezTo>
                    <a:pt x="179168" y="368383"/>
                    <a:pt x="600988" y="1320519"/>
                    <a:pt x="664105" y="1603991"/>
                  </a:cubicBezTo>
                  <a:cubicBezTo>
                    <a:pt x="748414" y="1947387"/>
                    <a:pt x="914101" y="2371816"/>
                    <a:pt x="1223264" y="2453080"/>
                  </a:cubicBezTo>
                  <a:cubicBezTo>
                    <a:pt x="1574630" y="2555571"/>
                    <a:pt x="1497791" y="2988527"/>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23" name="フリーフォーム 322"/>
            <p:cNvSpPr/>
            <p:nvPr/>
          </p:nvSpPr>
          <p:spPr>
            <a:xfrm>
              <a:off x="16742365" y="4077131"/>
              <a:ext cx="570607" cy="1124027"/>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921220 w 1569577"/>
                <a:gd name="connsiteY1" fmla="*/ 1814592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247270 w 1569577"/>
                <a:gd name="connsiteY1" fmla="*/ 1744304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154115 w 1569577"/>
                <a:gd name="connsiteY1" fmla="*/ 1767731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5686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293851 w 1569577"/>
                <a:gd name="connsiteY1" fmla="*/ 1580296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 name="connsiteX0" fmla="*/ 0 w 1569577"/>
                <a:gd name="connsiteY0" fmla="*/ 0 h 3110475"/>
                <a:gd name="connsiteX1" fmla="*/ 1410297 w 1569577"/>
                <a:gd name="connsiteY1" fmla="*/ 1674015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415757" y="581435"/>
                    <a:pt x="1227435" y="647423"/>
                    <a:pt x="1410297" y="1674015"/>
                  </a:cubicBezTo>
                  <a:cubicBezTo>
                    <a:pt x="1501343" y="2442597"/>
                    <a:pt x="1279280" y="2425091"/>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sp>
          <p:nvSpPr>
            <p:cNvPr id="324" name="フリーフォーム 323"/>
            <p:cNvSpPr/>
            <p:nvPr/>
          </p:nvSpPr>
          <p:spPr>
            <a:xfrm>
              <a:off x="16742365" y="3337852"/>
              <a:ext cx="951549" cy="1874436"/>
            </a:xfrm>
            <a:custGeom>
              <a:avLst/>
              <a:gdLst>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523875 w 2159000"/>
                <a:gd name="connsiteY6" fmla="*/ 444500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46778 w 2159000"/>
                <a:gd name="connsiteY6" fmla="*/ 616565 h 3460750"/>
                <a:gd name="connsiteX7" fmla="*/ 603250 w 2159000"/>
                <a:gd name="connsiteY7" fmla="*/ 1873250 h 3460750"/>
                <a:gd name="connsiteX8" fmla="*/ 714375 w 2159000"/>
                <a:gd name="connsiteY8" fmla="*/ 2682875 h 3460750"/>
                <a:gd name="connsiteX9" fmla="*/ 1381125 w 2159000"/>
                <a:gd name="connsiteY9" fmla="*/ 3143250 h 3460750"/>
                <a:gd name="connsiteX10" fmla="*/ 2159000 w 2159000"/>
                <a:gd name="connsiteY10"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492125 w 2159000"/>
                <a:gd name="connsiteY5" fmla="*/ 396875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269875 w 2159000"/>
                <a:gd name="connsiteY2" fmla="*/ 174625 h 3460750"/>
                <a:gd name="connsiteX3" fmla="*/ 317500 w 2159000"/>
                <a:gd name="connsiteY3" fmla="*/ 206375 h 3460750"/>
                <a:gd name="connsiteX4" fmla="*/ 365125 w 2159000"/>
                <a:gd name="connsiteY4" fmla="*/ 254000 h 3460750"/>
                <a:gd name="connsiteX5" fmla="*/ 598641 w 2159000"/>
                <a:gd name="connsiteY5" fmla="*/ 487004 h 3460750"/>
                <a:gd name="connsiteX6" fmla="*/ 603250 w 2159000"/>
                <a:gd name="connsiteY6" fmla="*/ 1873250 h 3460750"/>
                <a:gd name="connsiteX7" fmla="*/ 714375 w 2159000"/>
                <a:gd name="connsiteY7" fmla="*/ 2682875 h 3460750"/>
                <a:gd name="connsiteX8" fmla="*/ 1381125 w 2159000"/>
                <a:gd name="connsiteY8" fmla="*/ 3143250 h 3460750"/>
                <a:gd name="connsiteX9" fmla="*/ 2159000 w 2159000"/>
                <a:gd name="connsiteY9" fmla="*/ 3460750 h 3460750"/>
                <a:gd name="connsiteX0" fmla="*/ 0 w 2159000"/>
                <a:gd name="connsiteY0" fmla="*/ 0 h 3460750"/>
                <a:gd name="connsiteX1" fmla="*/ 0 w 2159000"/>
                <a:gd name="connsiteY1" fmla="*/ 0 h 3460750"/>
                <a:gd name="connsiteX2" fmla="*/ 317500 w 2159000"/>
                <a:gd name="connsiteY2" fmla="*/ 206375 h 3460750"/>
                <a:gd name="connsiteX3" fmla="*/ 365125 w 2159000"/>
                <a:gd name="connsiteY3" fmla="*/ 254000 h 3460750"/>
                <a:gd name="connsiteX4" fmla="*/ 598641 w 2159000"/>
                <a:gd name="connsiteY4" fmla="*/ 487004 h 3460750"/>
                <a:gd name="connsiteX5" fmla="*/ 603250 w 2159000"/>
                <a:gd name="connsiteY5" fmla="*/ 1873250 h 3460750"/>
                <a:gd name="connsiteX6" fmla="*/ 714375 w 2159000"/>
                <a:gd name="connsiteY6" fmla="*/ 2682875 h 3460750"/>
                <a:gd name="connsiteX7" fmla="*/ 1381125 w 2159000"/>
                <a:gd name="connsiteY7" fmla="*/ 3143250 h 3460750"/>
                <a:gd name="connsiteX8" fmla="*/ 2159000 w 2159000"/>
                <a:gd name="connsiteY8" fmla="*/ 3460750 h 3460750"/>
                <a:gd name="connsiteX0" fmla="*/ 0 w 2159000"/>
                <a:gd name="connsiteY0" fmla="*/ 74758 h 3535508"/>
                <a:gd name="connsiteX1" fmla="*/ 0 w 2159000"/>
                <a:gd name="connsiteY1" fmla="*/ 74758 h 3535508"/>
                <a:gd name="connsiteX2" fmla="*/ 202790 w 2159000"/>
                <a:gd name="connsiteY2" fmla="*/ 10746 h 3535508"/>
                <a:gd name="connsiteX3" fmla="*/ 365125 w 2159000"/>
                <a:gd name="connsiteY3" fmla="*/ 328758 h 3535508"/>
                <a:gd name="connsiteX4" fmla="*/ 598641 w 2159000"/>
                <a:gd name="connsiteY4" fmla="*/ 561762 h 3535508"/>
                <a:gd name="connsiteX5" fmla="*/ 603250 w 2159000"/>
                <a:gd name="connsiteY5" fmla="*/ 1948008 h 3535508"/>
                <a:gd name="connsiteX6" fmla="*/ 714375 w 2159000"/>
                <a:gd name="connsiteY6" fmla="*/ 2757633 h 3535508"/>
                <a:gd name="connsiteX7" fmla="*/ 1381125 w 2159000"/>
                <a:gd name="connsiteY7" fmla="*/ 3218008 h 3535508"/>
                <a:gd name="connsiteX8" fmla="*/ 2159000 w 2159000"/>
                <a:gd name="connsiteY8" fmla="*/ 3535508 h 3535508"/>
                <a:gd name="connsiteX0" fmla="*/ 0 w 2159000"/>
                <a:gd name="connsiteY0" fmla="*/ 64012 h 3524762"/>
                <a:gd name="connsiteX1" fmla="*/ 202790 w 2159000"/>
                <a:gd name="connsiteY1" fmla="*/ 0 h 3524762"/>
                <a:gd name="connsiteX2" fmla="*/ 365125 w 2159000"/>
                <a:gd name="connsiteY2" fmla="*/ 318012 h 3524762"/>
                <a:gd name="connsiteX3" fmla="*/ 598641 w 2159000"/>
                <a:gd name="connsiteY3" fmla="*/ 551016 h 3524762"/>
                <a:gd name="connsiteX4" fmla="*/ 603250 w 2159000"/>
                <a:gd name="connsiteY4" fmla="*/ 1937262 h 3524762"/>
                <a:gd name="connsiteX5" fmla="*/ 714375 w 2159000"/>
                <a:gd name="connsiteY5" fmla="*/ 2746887 h 3524762"/>
                <a:gd name="connsiteX6" fmla="*/ 1381125 w 2159000"/>
                <a:gd name="connsiteY6" fmla="*/ 3207262 h 3524762"/>
                <a:gd name="connsiteX7" fmla="*/ 2159000 w 2159000"/>
                <a:gd name="connsiteY7" fmla="*/ 3524762 h 352476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837278 w 2281903"/>
                <a:gd name="connsiteY5" fmla="*/ 3149907 h 3927782"/>
                <a:gd name="connsiteX6" fmla="*/ 1504028 w 2281903"/>
                <a:gd name="connsiteY6" fmla="*/ 3610282 h 3927782"/>
                <a:gd name="connsiteX7" fmla="*/ 2281903 w 2281903"/>
                <a:gd name="connsiteY7"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488028 w 2281903"/>
                <a:gd name="connsiteY2" fmla="*/ 721032 h 3927782"/>
                <a:gd name="connsiteX3" fmla="*/ 721544 w 2281903"/>
                <a:gd name="connsiteY3" fmla="*/ 954036 h 3927782"/>
                <a:gd name="connsiteX4" fmla="*/ 726153 w 2281903"/>
                <a:gd name="connsiteY4" fmla="*/ 2340282 h 3927782"/>
                <a:gd name="connsiteX5" fmla="*/ 1504028 w 2281903"/>
                <a:gd name="connsiteY5" fmla="*/ 3610282 h 3927782"/>
                <a:gd name="connsiteX6" fmla="*/ 2281903 w 2281903"/>
                <a:gd name="connsiteY6" fmla="*/ 3927782 h 3927782"/>
                <a:gd name="connsiteX0" fmla="*/ 0 w 2281903"/>
                <a:gd name="connsiteY0" fmla="*/ 0 h 3927782"/>
                <a:gd name="connsiteX1" fmla="*/ 325693 w 2281903"/>
                <a:gd name="connsiteY1" fmla="*/ 403020 h 3927782"/>
                <a:gd name="connsiteX2" fmla="*/ 721544 w 2281903"/>
                <a:gd name="connsiteY2" fmla="*/ 954036 h 3927782"/>
                <a:gd name="connsiteX3" fmla="*/ 726153 w 2281903"/>
                <a:gd name="connsiteY3" fmla="*/ 2340282 h 3927782"/>
                <a:gd name="connsiteX4" fmla="*/ 1504028 w 2281903"/>
                <a:gd name="connsiteY4" fmla="*/ 3610282 h 3927782"/>
                <a:gd name="connsiteX5" fmla="*/ 2281903 w 2281903"/>
                <a:gd name="connsiteY5" fmla="*/ 3927782 h 3927782"/>
                <a:gd name="connsiteX0" fmla="*/ 0 w 1823064"/>
                <a:gd name="connsiteY0" fmla="*/ 0 h 4058879"/>
                <a:gd name="connsiteX1" fmla="*/ 325693 w 1823064"/>
                <a:gd name="connsiteY1" fmla="*/ 403020 h 4058879"/>
                <a:gd name="connsiteX2" fmla="*/ 721544 w 1823064"/>
                <a:gd name="connsiteY2" fmla="*/ 954036 h 4058879"/>
                <a:gd name="connsiteX3" fmla="*/ 726153 w 1823064"/>
                <a:gd name="connsiteY3" fmla="*/ 2340282 h 4058879"/>
                <a:gd name="connsiteX4" fmla="*/ 1504028 w 1823064"/>
                <a:gd name="connsiteY4" fmla="*/ 3610282 h 4058879"/>
                <a:gd name="connsiteX5" fmla="*/ 1823064 w 1823064"/>
                <a:gd name="connsiteY5" fmla="*/ 4058879 h 4058879"/>
                <a:gd name="connsiteX0" fmla="*/ 0 w 1504028"/>
                <a:gd name="connsiteY0" fmla="*/ 0 h 3610282"/>
                <a:gd name="connsiteX1" fmla="*/ 325693 w 1504028"/>
                <a:gd name="connsiteY1" fmla="*/ 403020 h 3610282"/>
                <a:gd name="connsiteX2" fmla="*/ 721544 w 1504028"/>
                <a:gd name="connsiteY2" fmla="*/ 954036 h 3610282"/>
                <a:gd name="connsiteX3" fmla="*/ 726153 w 1504028"/>
                <a:gd name="connsiteY3" fmla="*/ 2340282 h 3610282"/>
                <a:gd name="connsiteX4" fmla="*/ 1504028 w 1504028"/>
                <a:gd name="connsiteY4" fmla="*/ 3610282 h 3610282"/>
                <a:gd name="connsiteX0" fmla="*/ 0 w 1184480"/>
                <a:gd name="connsiteY0" fmla="*/ 0 h 3208798"/>
                <a:gd name="connsiteX1" fmla="*/ 325693 w 1184480"/>
                <a:gd name="connsiteY1" fmla="*/ 403020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721544 w 1184480"/>
                <a:gd name="connsiteY2" fmla="*/ 954036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726153 w 1184480"/>
                <a:gd name="connsiteY3" fmla="*/ 2340282 h 3208798"/>
                <a:gd name="connsiteX4" fmla="*/ 1184480 w 1184480"/>
                <a:gd name="connsiteY4" fmla="*/ 3208798 h 3208798"/>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317828"/>
                <a:gd name="connsiteY0" fmla="*/ 0 h 3341221"/>
                <a:gd name="connsiteX1" fmla="*/ 317500 w 1317828"/>
                <a:gd name="connsiteY1" fmla="*/ 345665 h 3341221"/>
                <a:gd name="connsiteX2" fmla="*/ 606834 w 1317828"/>
                <a:gd name="connsiteY2" fmla="*/ 937649 h 3341221"/>
                <a:gd name="connsiteX3" fmla="*/ 644217 w 1317828"/>
                <a:gd name="connsiteY3" fmla="*/ 2340282 h 3341221"/>
                <a:gd name="connsiteX4" fmla="*/ 1184480 w 1317828"/>
                <a:gd name="connsiteY4" fmla="*/ 3208798 h 3341221"/>
                <a:gd name="connsiteX0" fmla="*/ 0 w 1184480"/>
                <a:gd name="connsiteY0" fmla="*/ 0 h 3208798"/>
                <a:gd name="connsiteX1" fmla="*/ 317500 w 1184480"/>
                <a:gd name="connsiteY1" fmla="*/ 345665 h 3208798"/>
                <a:gd name="connsiteX2" fmla="*/ 606834 w 1184480"/>
                <a:gd name="connsiteY2" fmla="*/ 937649 h 3208798"/>
                <a:gd name="connsiteX3" fmla="*/ 644217 w 1184480"/>
                <a:gd name="connsiteY3" fmla="*/ 2340282 h 3208798"/>
                <a:gd name="connsiteX4" fmla="*/ 1184480 w 1184480"/>
                <a:gd name="connsiteY4"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644217 w 1184480"/>
                <a:gd name="connsiteY2" fmla="*/ 2340282 h 3208798"/>
                <a:gd name="connsiteX3" fmla="*/ 1184480 w 1184480"/>
                <a:gd name="connsiteY3" fmla="*/ 3208798 h 3208798"/>
                <a:gd name="connsiteX0" fmla="*/ 0 w 1184480"/>
                <a:gd name="connsiteY0" fmla="*/ 0 h 3208798"/>
                <a:gd name="connsiteX1" fmla="*/ 606834 w 1184480"/>
                <a:gd name="connsiteY1" fmla="*/ 937649 h 3208798"/>
                <a:gd name="connsiteX2" fmla="*/ 1184480 w 1184480"/>
                <a:gd name="connsiteY2" fmla="*/ 3208798 h 3208798"/>
                <a:gd name="connsiteX0" fmla="*/ 0 w 1569577"/>
                <a:gd name="connsiteY0" fmla="*/ 0 h 3110475"/>
                <a:gd name="connsiteX1" fmla="*/ 606834 w 1569577"/>
                <a:gd name="connsiteY1" fmla="*/ 937649 h 3110475"/>
                <a:gd name="connsiteX2" fmla="*/ 1569577 w 1569577"/>
                <a:gd name="connsiteY2" fmla="*/ 3110475 h 3110475"/>
                <a:gd name="connsiteX0" fmla="*/ 0 w 1569577"/>
                <a:gd name="connsiteY0" fmla="*/ 0 h 3110475"/>
                <a:gd name="connsiteX1" fmla="*/ 1569577 w 1569577"/>
                <a:gd name="connsiteY1" fmla="*/ 3110475 h 3110475"/>
                <a:gd name="connsiteX0" fmla="*/ 0 w 1569577"/>
                <a:gd name="connsiteY0" fmla="*/ 0 h 3110475"/>
                <a:gd name="connsiteX1" fmla="*/ 1569577 w 1569577"/>
                <a:gd name="connsiteY1" fmla="*/ 3110475 h 3110475"/>
                <a:gd name="connsiteX0" fmla="*/ 0 w 1569577"/>
                <a:gd name="connsiteY0" fmla="*/ 0 h 3110475"/>
                <a:gd name="connsiteX1" fmla="*/ 664145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345482 h 3110475"/>
                <a:gd name="connsiteX2" fmla="*/ 1569577 w 1569577"/>
                <a:gd name="connsiteY2" fmla="*/ 3110475 h 3110475"/>
                <a:gd name="connsiteX0" fmla="*/ 0 w 1569577"/>
                <a:gd name="connsiteY0" fmla="*/ 0 h 3110475"/>
                <a:gd name="connsiteX1" fmla="*/ 845700 w 1569577"/>
                <a:gd name="connsiteY1" fmla="*/ 1514079 h 3110475"/>
                <a:gd name="connsiteX2" fmla="*/ 1569577 w 1569577"/>
                <a:gd name="connsiteY2" fmla="*/ 3110475 h 3110475"/>
              </a:gdLst>
              <a:ahLst/>
              <a:cxnLst>
                <a:cxn ang="0">
                  <a:pos x="connsiteX0" y="connsiteY0"/>
                </a:cxn>
                <a:cxn ang="0">
                  <a:pos x="connsiteX1" y="connsiteY1"/>
                </a:cxn>
                <a:cxn ang="0">
                  <a:pos x="connsiteX2" y="connsiteY2"/>
                </a:cxn>
              </a:cxnLst>
              <a:rect l="l" t="t" r="r" b="b"/>
              <a:pathLst>
                <a:path w="1569577" h="3110475">
                  <a:moveTo>
                    <a:pt x="0" y="0"/>
                  </a:moveTo>
                  <a:cubicBezTo>
                    <a:pt x="281900" y="448494"/>
                    <a:pt x="703456" y="995336"/>
                    <a:pt x="845700" y="1514079"/>
                  </a:cubicBezTo>
                  <a:cubicBezTo>
                    <a:pt x="970097" y="2104606"/>
                    <a:pt x="1046385" y="2073650"/>
                    <a:pt x="1569577" y="3110475"/>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aseline="30000" dirty="0"/>
            </a:p>
          </p:txBody>
        </p:sp>
        <p:cxnSp>
          <p:nvCxnSpPr>
            <p:cNvPr id="125" name="直線矢印コネクタ 124"/>
            <p:cNvCxnSpPr/>
            <p:nvPr/>
          </p:nvCxnSpPr>
          <p:spPr>
            <a:xfrm>
              <a:off x="18363096" y="1143623"/>
              <a:ext cx="748529" cy="11643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74" name="図形グループ 373"/>
          <p:cNvGrpSpPr/>
          <p:nvPr/>
        </p:nvGrpSpPr>
        <p:grpSpPr>
          <a:xfrm>
            <a:off x="7001719" y="274638"/>
            <a:ext cx="2238390" cy="1631079"/>
            <a:chOff x="6244929" y="1704114"/>
            <a:chExt cx="2859740" cy="2618361"/>
          </a:xfrm>
        </p:grpSpPr>
        <p:pic>
          <p:nvPicPr>
            <p:cNvPr id="370" name="図 369"/>
            <p:cNvPicPr>
              <a:picLocks noChangeAspect="1"/>
            </p:cNvPicPr>
            <p:nvPr/>
          </p:nvPicPr>
          <p:blipFill rotWithShape="1">
            <a:blip r:embed="rId4" cstate="print">
              <a:extLst>
                <a:ext uri="{28A0092B-C50C-407E-A947-70E740481C1C}">
                  <a14:useLocalDpi xmlns:a14="http://schemas.microsoft.com/office/drawing/2010/main"/>
                </a:ext>
              </a:extLst>
            </a:blip>
            <a:srcRect t="-45"/>
            <a:stretch/>
          </p:blipFill>
          <p:spPr>
            <a:xfrm>
              <a:off x="6244929" y="1728175"/>
              <a:ext cx="2859740" cy="2594300"/>
            </a:xfrm>
            <a:prstGeom prst="rect">
              <a:avLst/>
            </a:prstGeom>
          </p:spPr>
        </p:pic>
        <p:sp>
          <p:nvSpPr>
            <p:cNvPr id="371" name="テキスト ボックス 370"/>
            <p:cNvSpPr txBox="1"/>
            <p:nvPr/>
          </p:nvSpPr>
          <p:spPr>
            <a:xfrm>
              <a:off x="6871946" y="1704114"/>
              <a:ext cx="1463117" cy="741108"/>
            </a:xfrm>
            <a:prstGeom prst="rect">
              <a:avLst/>
            </a:prstGeom>
            <a:noFill/>
          </p:spPr>
          <p:txBody>
            <a:bodyPr wrap="square" rtlCol="0">
              <a:spAutoFit/>
            </a:bodyPr>
            <a:lstStyle/>
            <a:p>
              <a:r>
                <a:rPr kumimoji="1" lang="ja-JP" altLang="en-US" sz="2400" dirty="0" smtClean="0">
                  <a:solidFill>
                    <a:srgbClr val="0000FF"/>
                  </a:solidFill>
                </a:rPr>
                <a:t>横</a:t>
              </a:r>
              <a:endParaRPr kumimoji="1" lang="ja-JP" altLang="en-US" sz="2400" dirty="0">
                <a:solidFill>
                  <a:srgbClr val="0000FF"/>
                </a:solidFill>
              </a:endParaRPr>
            </a:p>
          </p:txBody>
        </p:sp>
        <p:sp>
          <p:nvSpPr>
            <p:cNvPr id="372" name="テキスト ボックス 371"/>
            <p:cNvSpPr txBox="1"/>
            <p:nvPr/>
          </p:nvSpPr>
          <p:spPr>
            <a:xfrm>
              <a:off x="7038996" y="3280294"/>
              <a:ext cx="1510393" cy="741108"/>
            </a:xfrm>
            <a:prstGeom prst="rect">
              <a:avLst/>
            </a:prstGeom>
            <a:noFill/>
          </p:spPr>
          <p:txBody>
            <a:bodyPr wrap="square" rtlCol="0">
              <a:spAutoFit/>
            </a:bodyPr>
            <a:lstStyle/>
            <a:p>
              <a:r>
                <a:rPr kumimoji="1" lang="ja-JP" altLang="en-US" sz="2400" dirty="0" smtClean="0">
                  <a:solidFill>
                    <a:srgbClr val="0000FF"/>
                  </a:solidFill>
                </a:rPr>
                <a:t>底面</a:t>
              </a:r>
              <a:endParaRPr kumimoji="1" lang="ja-JP" altLang="en-US" sz="2400" dirty="0">
                <a:solidFill>
                  <a:srgbClr val="0000FF"/>
                </a:solidFill>
              </a:endParaRPr>
            </a:p>
          </p:txBody>
        </p:sp>
      </p:grpSp>
      <p:pic>
        <p:nvPicPr>
          <p:cNvPr id="373" name="図 372" descr="IMG_2490.jpg"/>
          <p:cNvPicPr>
            <a:picLocks noChangeAspect="1"/>
          </p:cNvPicPr>
          <p:nvPr/>
        </p:nvPicPr>
        <p:blipFill rotWithShape="1">
          <a:blip r:embed="rId5">
            <a:extLst>
              <a:ext uri="{28A0092B-C50C-407E-A947-70E740481C1C}">
                <a14:useLocalDpi xmlns:a14="http://schemas.microsoft.com/office/drawing/2010/main" val="0"/>
              </a:ext>
            </a:extLst>
          </a:blip>
          <a:srcRect l="15341" b="5584"/>
          <a:stretch/>
        </p:blipFill>
        <p:spPr>
          <a:xfrm>
            <a:off x="4478379" y="5353851"/>
            <a:ext cx="1817805" cy="1520495"/>
          </a:xfrm>
          <a:prstGeom prst="rect">
            <a:avLst/>
          </a:prstGeom>
        </p:spPr>
      </p:pic>
      <p:sp>
        <p:nvSpPr>
          <p:cNvPr id="377" name="V 字形矢印 376"/>
          <p:cNvSpPr/>
          <p:nvPr/>
        </p:nvSpPr>
        <p:spPr>
          <a:xfrm rot="20128019">
            <a:off x="6129292" y="4612701"/>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8" name="V 字形矢印 377"/>
          <p:cNvSpPr/>
          <p:nvPr/>
        </p:nvSpPr>
        <p:spPr>
          <a:xfrm rot="9022490">
            <a:off x="8811254" y="3041291"/>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9" name="V 字形矢印 378"/>
          <p:cNvSpPr/>
          <p:nvPr/>
        </p:nvSpPr>
        <p:spPr>
          <a:xfrm rot="9022490">
            <a:off x="7059939" y="4348381"/>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1" name="V 字形矢印 380"/>
          <p:cNvSpPr/>
          <p:nvPr/>
        </p:nvSpPr>
        <p:spPr>
          <a:xfrm rot="20128019">
            <a:off x="7949065" y="4297441"/>
            <a:ext cx="654051" cy="609036"/>
          </a:xfrm>
          <a:prstGeom prst="notchedRightArrow">
            <a:avLst/>
          </a:prstGeom>
          <a:solidFill>
            <a:srgbClr val="00FFFF"/>
          </a:solid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3" name="右矢印 382"/>
          <p:cNvSpPr/>
          <p:nvPr/>
        </p:nvSpPr>
        <p:spPr>
          <a:xfrm>
            <a:off x="8267184" y="3175613"/>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
        <p:nvSpPr>
          <p:cNvPr id="386" name="右矢印 385"/>
          <p:cNvSpPr/>
          <p:nvPr/>
        </p:nvSpPr>
        <p:spPr>
          <a:xfrm rot="10800000">
            <a:off x="7125530" y="3136037"/>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
        <p:nvSpPr>
          <p:cNvPr id="387" name="右矢印 386"/>
          <p:cNvSpPr/>
          <p:nvPr/>
        </p:nvSpPr>
        <p:spPr>
          <a:xfrm rot="5400000">
            <a:off x="7800119" y="3800392"/>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
        <p:nvSpPr>
          <p:cNvPr id="120" name="スライド番号プレースホルダー 4"/>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1B44A7F-A834-5D44-BD79-CFFD175C583A}" type="slidenum">
              <a:rPr lang="ja-JP" altLang="en-US" smtClean="0">
                <a:solidFill>
                  <a:schemeClr val="tx1"/>
                </a:solidFill>
              </a:rPr>
              <a:pPr/>
              <a:t>11</a:t>
            </a:fld>
            <a:endParaRPr lang="ja-JP" altLang="en-US" dirty="0">
              <a:solidFill>
                <a:schemeClr val="tx1"/>
              </a:solidFill>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124" name="正方形/長方形 123"/>
          <p:cNvSpPr/>
          <p:nvPr/>
        </p:nvSpPr>
        <p:spPr>
          <a:xfrm flipV="1">
            <a:off x="7239672" y="2649976"/>
            <a:ext cx="1141344"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8000"/>
              </a:solidFill>
            </a:endParaRPr>
          </a:p>
        </p:txBody>
      </p:sp>
      <p:sp>
        <p:nvSpPr>
          <p:cNvPr id="126" name="右矢印 125"/>
          <p:cNvSpPr/>
          <p:nvPr/>
        </p:nvSpPr>
        <p:spPr>
          <a:xfrm rot="16200000">
            <a:off x="7706451" y="2216443"/>
            <a:ext cx="182664" cy="822960"/>
          </a:xfrm>
          <a:prstGeom prst="rightArrow">
            <a:avLst/>
          </a:prstGeom>
          <a:solidFill>
            <a:srgbClr val="00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ja-JP" altLang="en-US" dirty="0"/>
          </a:p>
        </p:txBody>
      </p:sp>
    </p:spTree>
    <p:custDataLst>
      <p:tags r:id="rId1"/>
    </p:custDataLst>
    <p:extLst>
      <p:ext uri="{BB962C8B-B14F-4D97-AF65-F5344CB8AC3E}">
        <p14:creationId xmlns:p14="http://schemas.microsoft.com/office/powerpoint/2010/main" val="281427070"/>
      </p:ext>
    </p:extLst>
  </p:cSld>
  <p:clrMapOvr>
    <a:masterClrMapping/>
  </p:clrMapOvr>
  <mc:AlternateContent xmlns:mc="http://schemas.openxmlformats.org/markup-compatibility/2006" xmlns:p14="http://schemas.microsoft.com/office/powerpoint/2010/main">
    <mc:Choice Requires="p14">
      <p:transition spd="slow" p14:dur="2000" advTm="34215"/>
    </mc:Choice>
    <mc:Fallback xmlns="">
      <p:transition xmlns:p14="http://schemas.microsoft.com/office/powerpoint/2010/main" spd="slow" advTm="342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barn(inVertical)">
                                      <p:cBhvr>
                                        <p:cTn id="7" dur="500"/>
                                        <p:tgtEl>
                                          <p:spTgt spid="3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barn(inVertical)">
                                      <p:cBhvr>
                                        <p:cTn id="10" dur="500"/>
                                        <p:tgtEl>
                                          <p:spTgt spid="37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9"/>
                                        </p:tgtEl>
                                        <p:attrNameLst>
                                          <p:attrName>style.visibility</p:attrName>
                                        </p:attrNameLst>
                                      </p:cBhvr>
                                      <p:to>
                                        <p:strVal val="visible"/>
                                      </p:to>
                                    </p:set>
                                    <p:animEffect transition="in" filter="barn(inVertical)">
                                      <p:cBhvr>
                                        <p:cTn id="13" dur="500"/>
                                        <p:tgtEl>
                                          <p:spTgt spid="37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1"/>
                                        </p:tgtEl>
                                        <p:attrNameLst>
                                          <p:attrName>style.visibility</p:attrName>
                                        </p:attrNameLst>
                                      </p:cBhvr>
                                      <p:to>
                                        <p:strVal val="visible"/>
                                      </p:to>
                                    </p:set>
                                    <p:animEffect transition="in" filter="barn(inVertical)">
                                      <p:cBhvr>
                                        <p:cTn id="16" dur="500"/>
                                        <p:tgtEl>
                                          <p:spTgt spid="38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8"/>
                                        </p:tgtEl>
                                        <p:attrNameLst>
                                          <p:attrName>style.visibility</p:attrName>
                                        </p:attrNameLst>
                                      </p:cBhvr>
                                      <p:to>
                                        <p:strVal val="visible"/>
                                      </p:to>
                                    </p:set>
                                    <p:animEffect transition="in" filter="barn(inVertical)">
                                      <p:cBhvr>
                                        <p:cTn id="19" dur="500"/>
                                        <p:tgtEl>
                                          <p:spTgt spid="37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386"/>
                                        </p:tgtEl>
                                        <p:attrNameLst>
                                          <p:attrName>style.visibility</p:attrName>
                                        </p:attrNameLst>
                                      </p:cBhvr>
                                      <p:to>
                                        <p:strVal val="visible"/>
                                      </p:to>
                                    </p:set>
                                    <p:anim calcmode="lin" valueType="num">
                                      <p:cBhvr additive="base">
                                        <p:cTn id="24" dur="500"/>
                                        <p:tgtEl>
                                          <p:spTgt spid="386"/>
                                        </p:tgtEl>
                                        <p:attrNameLst>
                                          <p:attrName>ppt_x</p:attrName>
                                        </p:attrNameLst>
                                      </p:cBhvr>
                                      <p:tavLst>
                                        <p:tav tm="0">
                                          <p:val>
                                            <p:strVal val="#ppt_x+#ppt_w*1.125000"/>
                                          </p:val>
                                        </p:tav>
                                        <p:tav tm="100000">
                                          <p:val>
                                            <p:strVal val="#ppt_x"/>
                                          </p:val>
                                        </p:tav>
                                      </p:tavLst>
                                    </p:anim>
                                    <p:animEffect transition="in" filter="wipe(left)">
                                      <p:cBhvr>
                                        <p:cTn id="25" dur="500"/>
                                        <p:tgtEl>
                                          <p:spTgt spid="386"/>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387"/>
                                        </p:tgtEl>
                                        <p:attrNameLst>
                                          <p:attrName>style.visibility</p:attrName>
                                        </p:attrNameLst>
                                      </p:cBhvr>
                                      <p:to>
                                        <p:strVal val="visible"/>
                                      </p:to>
                                    </p:set>
                                    <p:anim calcmode="lin" valueType="num">
                                      <p:cBhvr additive="base">
                                        <p:cTn id="28" dur="500"/>
                                        <p:tgtEl>
                                          <p:spTgt spid="387"/>
                                        </p:tgtEl>
                                        <p:attrNameLst>
                                          <p:attrName>ppt_y</p:attrName>
                                        </p:attrNameLst>
                                      </p:cBhvr>
                                      <p:tavLst>
                                        <p:tav tm="0">
                                          <p:val>
                                            <p:strVal val="#ppt_y-#ppt_h*1.125000"/>
                                          </p:val>
                                        </p:tav>
                                        <p:tav tm="100000">
                                          <p:val>
                                            <p:strVal val="#ppt_y"/>
                                          </p:val>
                                        </p:tav>
                                      </p:tavLst>
                                    </p:anim>
                                    <p:animEffect transition="in" filter="wipe(down)">
                                      <p:cBhvr>
                                        <p:cTn id="29" dur="500"/>
                                        <p:tgtEl>
                                          <p:spTgt spid="38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wipe(down)">
                                      <p:cBhvr>
                                        <p:cTn id="32" dur="500"/>
                                        <p:tgtEl>
                                          <p:spTgt spid="1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26"/>
                                        </p:tgtEl>
                                        <p:attrNameLst>
                                          <p:attrName>style.visibility</p:attrName>
                                        </p:attrNameLst>
                                      </p:cBhvr>
                                      <p:to>
                                        <p:strVal val="visible"/>
                                      </p:to>
                                    </p:set>
                                    <p:anim calcmode="lin" valueType="num">
                                      <p:cBhvr additive="base">
                                        <p:cTn id="35" dur="500"/>
                                        <p:tgtEl>
                                          <p:spTgt spid="126"/>
                                        </p:tgtEl>
                                        <p:attrNameLst>
                                          <p:attrName>ppt_y</p:attrName>
                                        </p:attrNameLst>
                                      </p:cBhvr>
                                      <p:tavLst>
                                        <p:tav tm="0">
                                          <p:val>
                                            <p:strVal val="#ppt_y+#ppt_h*1.125000"/>
                                          </p:val>
                                        </p:tav>
                                        <p:tav tm="100000">
                                          <p:val>
                                            <p:strVal val="#ppt_y"/>
                                          </p:val>
                                        </p:tav>
                                      </p:tavLst>
                                    </p:anim>
                                    <p:animEffect transition="in" filter="wipe(up)">
                                      <p:cBhvr>
                                        <p:cTn id="36" dur="500"/>
                                        <p:tgtEl>
                                          <p:spTgt spid="126"/>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383"/>
                                        </p:tgtEl>
                                        <p:attrNameLst>
                                          <p:attrName>style.visibility</p:attrName>
                                        </p:attrNameLst>
                                      </p:cBhvr>
                                      <p:to>
                                        <p:strVal val="visible"/>
                                      </p:to>
                                    </p:set>
                                    <p:anim calcmode="lin" valueType="num">
                                      <p:cBhvr additive="base">
                                        <p:cTn id="39" dur="500"/>
                                        <p:tgtEl>
                                          <p:spTgt spid="383"/>
                                        </p:tgtEl>
                                        <p:attrNameLst>
                                          <p:attrName>ppt_x</p:attrName>
                                        </p:attrNameLst>
                                      </p:cBhvr>
                                      <p:tavLst>
                                        <p:tav tm="0">
                                          <p:val>
                                            <p:strVal val="#ppt_x-#ppt_w*1.125000"/>
                                          </p:val>
                                        </p:tav>
                                        <p:tav tm="100000">
                                          <p:val>
                                            <p:strVal val="#ppt_x"/>
                                          </p:val>
                                        </p:tav>
                                      </p:tavLst>
                                    </p:anim>
                                    <p:animEffect transition="in" filter="wipe(right)">
                                      <p:cBhvr>
                                        <p:cTn id="40" dur="500"/>
                                        <p:tgtEl>
                                          <p:spTgt spid="383"/>
                                        </p:tgtEl>
                                      </p:cBhvr>
                                    </p:animEffect>
                                  </p:childTnLst>
                                </p:cTn>
                              </p:par>
                              <p:par>
                                <p:cTn id="41" presetID="22" presetClass="entr" presetSubtype="4" fill="hold" nodeType="withEffect">
                                  <p:stCondLst>
                                    <p:cond delay="0"/>
                                  </p:stCondLst>
                                  <p:childTnLst>
                                    <p:set>
                                      <p:cBhvr>
                                        <p:cTn id="42" dur="1" fill="hold">
                                          <p:stCondLst>
                                            <p:cond delay="0"/>
                                          </p:stCondLst>
                                        </p:cTn>
                                        <p:tgtEl>
                                          <p:spTgt spid="369"/>
                                        </p:tgtEl>
                                        <p:attrNameLst>
                                          <p:attrName>style.visibility</p:attrName>
                                        </p:attrNameLst>
                                      </p:cBhvr>
                                      <p:to>
                                        <p:strVal val="visible"/>
                                      </p:to>
                                    </p:set>
                                    <p:animEffect transition="in" filter="wipe(down)">
                                      <p:cBhvr>
                                        <p:cTn id="43" dur="500"/>
                                        <p:tgtEl>
                                          <p:spTgt spid="36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74"/>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373"/>
                                        </p:tgtEl>
                                        <p:attrNameLst>
                                          <p:attrName>style.visibility</p:attrName>
                                        </p:attrNameLst>
                                      </p:cBhvr>
                                      <p:to>
                                        <p:strVal val="visible"/>
                                      </p:to>
                                    </p:set>
                                    <p:animEffect transition="in" filter="fade">
                                      <p:cBhvr>
                                        <p:cTn id="50"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animBg="1"/>
      <p:bldP spid="378" grpId="0" animBg="1"/>
      <p:bldP spid="379" grpId="0" animBg="1"/>
      <p:bldP spid="381" grpId="0" animBg="1"/>
      <p:bldP spid="383" grpId="0" animBg="1"/>
      <p:bldP spid="386" grpId="0" animBg="1"/>
      <p:bldP spid="387" grpId="0" animBg="1"/>
      <p:bldP spid="124" grpId="0" animBg="1"/>
      <p:bldP spid="1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18796" cy="1143000"/>
          </a:xfrm>
        </p:spPr>
        <p:txBody>
          <a:bodyPr>
            <a:normAutofit/>
          </a:bodyPr>
          <a:lstStyle/>
          <a:p>
            <a:r>
              <a:rPr kumimoji="1" lang="ja-JP" altLang="en-US" dirty="0" smtClean="0"/>
              <a:t>高透磁率シールドによる波形改善</a:t>
            </a:r>
            <a:endParaRPr kumimoji="1" lang="ja-JP" altLang="en-US" dirty="0"/>
          </a:p>
        </p:txBody>
      </p:sp>
      <p:sp>
        <p:nvSpPr>
          <p:cNvPr id="11" name="正方形/長方形 10"/>
          <p:cNvSpPr>
            <a:spLocks noChangeAspect="1"/>
          </p:cNvSpPr>
          <p:nvPr/>
        </p:nvSpPr>
        <p:spPr>
          <a:xfrm>
            <a:off x="6286265" y="2705373"/>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2" name="正方形/長方形 11"/>
          <p:cNvSpPr>
            <a:spLocks noChangeAspect="1"/>
          </p:cNvSpPr>
          <p:nvPr/>
        </p:nvSpPr>
        <p:spPr>
          <a:xfrm>
            <a:off x="6606492" y="3166493"/>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3" name="正方形/長方形 12"/>
          <p:cNvSpPr>
            <a:spLocks noChangeAspect="1"/>
          </p:cNvSpPr>
          <p:nvPr/>
        </p:nvSpPr>
        <p:spPr>
          <a:xfrm>
            <a:off x="6787295" y="3662423"/>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4" name="正方形/長方形 13"/>
          <p:cNvSpPr/>
          <p:nvPr/>
        </p:nvSpPr>
        <p:spPr>
          <a:xfrm>
            <a:off x="7125434" y="2438258"/>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5" name="正方形/長方形 14"/>
          <p:cNvSpPr/>
          <p:nvPr/>
        </p:nvSpPr>
        <p:spPr>
          <a:xfrm>
            <a:off x="7250783" y="2707367"/>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6" name="正方形/長方形 15"/>
          <p:cNvSpPr/>
          <p:nvPr/>
        </p:nvSpPr>
        <p:spPr>
          <a:xfrm>
            <a:off x="7125434" y="3095761"/>
            <a:ext cx="396887" cy="70732"/>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7" name="正方形/長方形 16"/>
          <p:cNvSpPr/>
          <p:nvPr/>
        </p:nvSpPr>
        <p:spPr>
          <a:xfrm>
            <a:off x="7125434" y="3580397"/>
            <a:ext cx="396887" cy="75932"/>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8" name="正方形/長方形 17"/>
          <p:cNvSpPr/>
          <p:nvPr/>
        </p:nvSpPr>
        <p:spPr>
          <a:xfrm>
            <a:off x="6977839" y="3662423"/>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19" name="正方形/長方形 18"/>
          <p:cNvSpPr/>
          <p:nvPr/>
        </p:nvSpPr>
        <p:spPr>
          <a:xfrm>
            <a:off x="6995246" y="4171122"/>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0" name="正方形/長方形 19"/>
          <p:cNvSpPr/>
          <p:nvPr/>
        </p:nvSpPr>
        <p:spPr>
          <a:xfrm>
            <a:off x="7294183" y="4175788"/>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1" name="正方形/長方形 20"/>
          <p:cNvSpPr/>
          <p:nvPr/>
        </p:nvSpPr>
        <p:spPr>
          <a:xfrm>
            <a:off x="7600344" y="4175788"/>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2" name="正方形/長方形 21"/>
          <p:cNvSpPr/>
          <p:nvPr/>
        </p:nvSpPr>
        <p:spPr>
          <a:xfrm>
            <a:off x="6937297" y="4523588"/>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3" name="正方形/長方形 22"/>
          <p:cNvSpPr/>
          <p:nvPr/>
        </p:nvSpPr>
        <p:spPr>
          <a:xfrm>
            <a:off x="7235739" y="4528254"/>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24" name="正方形/長方形 23"/>
          <p:cNvSpPr/>
          <p:nvPr/>
        </p:nvSpPr>
        <p:spPr>
          <a:xfrm>
            <a:off x="7544048" y="4528254"/>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33" name="正方形/長方形 32"/>
          <p:cNvSpPr/>
          <p:nvPr/>
        </p:nvSpPr>
        <p:spPr>
          <a:xfrm>
            <a:off x="7459232" y="4608346"/>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pic>
        <p:nvPicPr>
          <p:cNvPr id="3" name="図 2"/>
          <p:cNvPicPr>
            <a:picLocks noChangeAspect="1"/>
          </p:cNvPicPr>
          <p:nvPr/>
        </p:nvPicPr>
        <p:blipFill>
          <a:blip r:embed="rId4"/>
          <a:stretch>
            <a:fillRect/>
          </a:stretch>
        </p:blipFill>
        <p:spPr>
          <a:xfrm>
            <a:off x="788877" y="2037029"/>
            <a:ext cx="5395958" cy="4044784"/>
          </a:xfrm>
          <a:prstGeom prst="rect">
            <a:avLst/>
          </a:prstGeom>
        </p:spPr>
      </p:pic>
      <p:grpSp>
        <p:nvGrpSpPr>
          <p:cNvPr id="27" name="図形グループ 26"/>
          <p:cNvGrpSpPr/>
          <p:nvPr/>
        </p:nvGrpSpPr>
        <p:grpSpPr>
          <a:xfrm>
            <a:off x="6329615" y="3662423"/>
            <a:ext cx="2008629" cy="2347632"/>
            <a:chOff x="6329615" y="3662423"/>
            <a:chExt cx="2008629" cy="2347632"/>
          </a:xfrm>
        </p:grpSpPr>
        <p:sp>
          <p:nvSpPr>
            <p:cNvPr id="34" name="正方形/長方形 33"/>
            <p:cNvSpPr/>
            <p:nvPr/>
          </p:nvSpPr>
          <p:spPr>
            <a:xfrm>
              <a:off x="6329615" y="3662423"/>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6" name="正方形/長方形 35"/>
            <p:cNvSpPr/>
            <p:nvPr/>
          </p:nvSpPr>
          <p:spPr>
            <a:xfrm>
              <a:off x="8110533" y="3681832"/>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7" name="正方形/長方形 36"/>
            <p:cNvSpPr/>
            <p:nvPr/>
          </p:nvSpPr>
          <p:spPr>
            <a:xfrm>
              <a:off x="6662294" y="5815951"/>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pSp>
      <p:sp>
        <p:nvSpPr>
          <p:cNvPr id="48" name="テキスト ボックス 47"/>
          <p:cNvSpPr txBox="1"/>
          <p:nvPr/>
        </p:nvSpPr>
        <p:spPr>
          <a:xfrm>
            <a:off x="6995246" y="1487269"/>
            <a:ext cx="2313702" cy="646331"/>
          </a:xfrm>
          <a:prstGeom prst="rect">
            <a:avLst/>
          </a:prstGeom>
          <a:noFill/>
        </p:spPr>
        <p:txBody>
          <a:bodyPr wrap="square" rtlCol="0">
            <a:spAutoFit/>
          </a:bodyPr>
          <a:lstStyle/>
          <a:p>
            <a:r>
              <a:rPr lang="ja-JP" altLang="en-US" dirty="0" smtClean="0">
                <a:solidFill>
                  <a:srgbClr val="0000FF"/>
                </a:solidFill>
              </a:rPr>
              <a:t>高透磁率材料</a:t>
            </a:r>
            <a:r>
              <a:rPr lang="en-US" altLang="ja-JP" dirty="0" smtClean="0">
                <a:solidFill>
                  <a:srgbClr val="0000FF"/>
                </a:solidFill>
              </a:rPr>
              <a:t>(</a:t>
            </a:r>
            <a:r>
              <a:rPr lang="en-US" altLang="ja-JP" dirty="0" err="1" smtClean="0">
                <a:solidFill>
                  <a:srgbClr val="0000FF"/>
                </a:solidFill>
              </a:rPr>
              <a:t>Permalloy</a:t>
            </a:r>
            <a:r>
              <a:rPr lang="en-US" altLang="ja-JP" dirty="0" smtClean="0">
                <a:solidFill>
                  <a:srgbClr val="0000FF"/>
                </a:solidFill>
              </a:rPr>
              <a:t>)</a:t>
            </a:r>
            <a:endParaRPr lang="ja-JP" altLang="en-US" dirty="0">
              <a:solidFill>
                <a:srgbClr val="0000FF"/>
              </a:solidFill>
            </a:endParaRPr>
          </a:p>
        </p:txBody>
      </p:sp>
      <p:grpSp>
        <p:nvGrpSpPr>
          <p:cNvPr id="28" name="図形グループ 27"/>
          <p:cNvGrpSpPr/>
          <p:nvPr/>
        </p:nvGrpSpPr>
        <p:grpSpPr>
          <a:xfrm>
            <a:off x="800590" y="2004944"/>
            <a:ext cx="5419365" cy="4055307"/>
            <a:chOff x="800590" y="2004944"/>
            <a:chExt cx="5419365" cy="4055307"/>
          </a:xfrm>
        </p:grpSpPr>
        <p:pic>
          <p:nvPicPr>
            <p:cNvPr id="9" name="図 8"/>
            <p:cNvPicPr>
              <a:picLocks noChangeAspect="1"/>
            </p:cNvPicPr>
            <p:nvPr/>
          </p:nvPicPr>
          <p:blipFill>
            <a:blip r:embed="rId5"/>
            <a:stretch>
              <a:fillRect/>
            </a:stretch>
          </p:blipFill>
          <p:spPr>
            <a:xfrm>
              <a:off x="800590" y="2004944"/>
              <a:ext cx="5419365" cy="4055307"/>
            </a:xfrm>
            <a:prstGeom prst="rect">
              <a:avLst/>
            </a:prstGeom>
          </p:spPr>
        </p:pic>
        <p:sp>
          <p:nvSpPr>
            <p:cNvPr id="51" name="テキスト ボックス 50"/>
            <p:cNvSpPr txBox="1"/>
            <p:nvPr/>
          </p:nvSpPr>
          <p:spPr>
            <a:xfrm>
              <a:off x="3960379" y="3699930"/>
              <a:ext cx="1886604" cy="830997"/>
            </a:xfrm>
            <a:prstGeom prst="rect">
              <a:avLst/>
            </a:prstGeom>
            <a:noFill/>
          </p:spPr>
          <p:txBody>
            <a:bodyPr wrap="none" rtlCol="0">
              <a:spAutoFit/>
            </a:bodyPr>
            <a:lstStyle/>
            <a:p>
              <a:pPr algn="ctr"/>
              <a:r>
                <a:rPr kumimoji="1" lang="ja-JP" altLang="en-US" sz="2400" b="1" dirty="0" smtClean="0">
                  <a:solidFill>
                    <a:srgbClr val="0000FF"/>
                  </a:solidFill>
                </a:rPr>
                <a:t>シールドあり</a:t>
              </a:r>
              <a:r>
                <a:rPr kumimoji="1" lang="en-US" altLang="ja-JP" sz="2400" b="1" dirty="0" smtClean="0">
                  <a:solidFill>
                    <a:srgbClr val="0000FF"/>
                  </a:solidFill>
                </a:rPr>
                <a:t>:</a:t>
              </a:r>
            </a:p>
            <a:p>
              <a:pPr algn="ctr"/>
              <a:r>
                <a:rPr lang="en-US" altLang="ja-JP" sz="2400" b="1" dirty="0" smtClean="0">
                  <a:solidFill>
                    <a:srgbClr val="0000FF"/>
                  </a:solidFill>
                </a:rPr>
                <a:t>Qi ~ 3 x 10</a:t>
              </a:r>
              <a:r>
                <a:rPr lang="en-US" altLang="ja-JP" sz="2400" b="1" baseline="30000" dirty="0" smtClean="0">
                  <a:solidFill>
                    <a:srgbClr val="0000FF"/>
                  </a:solidFill>
                </a:rPr>
                <a:t>5</a:t>
              </a:r>
              <a:endParaRPr kumimoji="1" lang="ja-JP" altLang="en-US" sz="3200" b="1" baseline="30000" dirty="0"/>
            </a:p>
          </p:txBody>
        </p:sp>
      </p:grpSp>
      <p:sp>
        <p:nvSpPr>
          <p:cNvPr id="52" name="テキスト ボックス 51"/>
          <p:cNvSpPr txBox="1"/>
          <p:nvPr/>
        </p:nvSpPr>
        <p:spPr>
          <a:xfrm>
            <a:off x="1615626" y="3688315"/>
            <a:ext cx="1880593" cy="830997"/>
          </a:xfrm>
          <a:prstGeom prst="rect">
            <a:avLst/>
          </a:prstGeom>
          <a:noFill/>
          <a:ln>
            <a:noFill/>
          </a:ln>
        </p:spPr>
        <p:txBody>
          <a:bodyPr wrap="none" rtlCol="0">
            <a:spAutoFit/>
          </a:bodyPr>
          <a:lstStyle/>
          <a:p>
            <a:pPr algn="ctr"/>
            <a:r>
              <a:rPr kumimoji="1" lang="ja-JP" altLang="en-US" sz="2400" b="1" dirty="0" smtClean="0">
                <a:solidFill>
                  <a:srgbClr val="FF0000"/>
                </a:solidFill>
              </a:rPr>
              <a:t>シールドなし</a:t>
            </a:r>
            <a:r>
              <a:rPr kumimoji="1" lang="en-US" altLang="ja-JP" sz="2400" b="1" dirty="0" smtClean="0">
                <a:solidFill>
                  <a:srgbClr val="FF0000"/>
                </a:solidFill>
              </a:rPr>
              <a:t>:</a:t>
            </a:r>
          </a:p>
          <a:p>
            <a:pPr algn="ctr"/>
            <a:r>
              <a:rPr lang="en-US" altLang="ja-JP" sz="2400" b="1" dirty="0" smtClean="0">
                <a:solidFill>
                  <a:srgbClr val="FF0000"/>
                </a:solidFill>
              </a:rPr>
              <a:t>Qi ~ 1 x 10</a:t>
            </a:r>
            <a:r>
              <a:rPr lang="en-US" altLang="ja-JP" sz="2400" b="1" baseline="30000" dirty="0" smtClean="0">
                <a:solidFill>
                  <a:srgbClr val="FF0000"/>
                </a:solidFill>
              </a:rPr>
              <a:t>5</a:t>
            </a:r>
            <a:endParaRPr kumimoji="1" lang="ja-JP" altLang="en-US" sz="2400" b="1" baseline="30000" dirty="0">
              <a:solidFill>
                <a:srgbClr val="FF0000"/>
              </a:solidFill>
            </a:endParaRPr>
          </a:p>
        </p:txBody>
      </p:sp>
      <p:sp>
        <p:nvSpPr>
          <p:cNvPr id="53" name="テキスト ボックス 52"/>
          <p:cNvSpPr txBox="1"/>
          <p:nvPr/>
        </p:nvSpPr>
        <p:spPr>
          <a:xfrm>
            <a:off x="7316671" y="4637012"/>
            <a:ext cx="803515" cy="369332"/>
          </a:xfrm>
          <a:prstGeom prst="rect">
            <a:avLst/>
          </a:prstGeom>
          <a:noFill/>
        </p:spPr>
        <p:txBody>
          <a:bodyPr wrap="square" rtlCol="0">
            <a:spAutoFit/>
          </a:bodyPr>
          <a:lstStyle/>
          <a:p>
            <a:r>
              <a:rPr lang="en-US" altLang="ja-JP" dirty="0" smtClean="0">
                <a:solidFill>
                  <a:prstClr val="black"/>
                </a:solidFill>
              </a:rPr>
              <a:t>MKID</a:t>
            </a:r>
            <a:endParaRPr lang="ja-JP" altLang="en-US" dirty="0">
              <a:solidFill>
                <a:prstClr val="black"/>
              </a:solidFill>
            </a:endParaRPr>
          </a:p>
        </p:txBody>
      </p:sp>
      <p:sp>
        <p:nvSpPr>
          <p:cNvPr id="54" name="テキスト ボックス 53"/>
          <p:cNvSpPr txBox="1"/>
          <p:nvPr/>
        </p:nvSpPr>
        <p:spPr>
          <a:xfrm>
            <a:off x="78208" y="1342570"/>
            <a:ext cx="6244468" cy="646331"/>
          </a:xfrm>
          <a:prstGeom prst="rect">
            <a:avLst/>
          </a:prstGeom>
          <a:noFill/>
        </p:spPr>
        <p:txBody>
          <a:bodyPr wrap="none" rtlCol="0">
            <a:spAutoFit/>
          </a:bodyPr>
          <a:lstStyle/>
          <a:p>
            <a:r>
              <a:rPr kumimoji="1" lang="ja-JP" altLang="en-US" sz="3600" dirty="0" smtClean="0">
                <a:solidFill>
                  <a:srgbClr val="0000FF"/>
                </a:solidFill>
              </a:rPr>
              <a:t>ピークの鋭さ</a:t>
            </a:r>
            <a:r>
              <a:rPr kumimoji="1" lang="en-US" altLang="ja-JP" sz="3600" dirty="0" smtClean="0">
                <a:solidFill>
                  <a:srgbClr val="0000FF"/>
                </a:solidFill>
              </a:rPr>
              <a:t> Q </a:t>
            </a:r>
            <a:r>
              <a:rPr lang="en-US" altLang="ja-JP" sz="3600" dirty="0" smtClean="0">
                <a:solidFill>
                  <a:srgbClr val="0000FF"/>
                </a:solidFill>
              </a:rPr>
              <a:t>(∝</a:t>
            </a:r>
            <a:r>
              <a:rPr lang="ja-JP" altLang="en-US" sz="3600" dirty="0" smtClean="0">
                <a:solidFill>
                  <a:srgbClr val="0000FF"/>
                </a:solidFill>
              </a:rPr>
              <a:t>応答</a:t>
            </a:r>
            <a:r>
              <a:rPr lang="en-US" altLang="ja-JP" sz="3600" dirty="0">
                <a:solidFill>
                  <a:srgbClr val="0000FF"/>
                </a:solidFill>
              </a:rPr>
              <a:t>)</a:t>
            </a:r>
            <a:r>
              <a:rPr kumimoji="1" lang="ja-JP" altLang="en-US" sz="3600" dirty="0" smtClean="0">
                <a:solidFill>
                  <a:srgbClr val="0000FF"/>
                </a:solidFill>
              </a:rPr>
              <a:t>が改善</a:t>
            </a:r>
            <a:endParaRPr kumimoji="1" lang="ja-JP" altLang="en-US" sz="3600" dirty="0">
              <a:solidFill>
                <a:srgbClr val="0000FF"/>
              </a:solidFill>
            </a:endParaRPr>
          </a:p>
        </p:txBody>
      </p:sp>
      <p:sp>
        <p:nvSpPr>
          <p:cNvPr id="55" name="テキスト ボックス 54"/>
          <p:cNvSpPr txBox="1"/>
          <p:nvPr/>
        </p:nvSpPr>
        <p:spPr>
          <a:xfrm>
            <a:off x="2045291" y="5583862"/>
            <a:ext cx="3017473" cy="461665"/>
          </a:xfrm>
          <a:prstGeom prst="rect">
            <a:avLst/>
          </a:prstGeom>
          <a:solidFill>
            <a:schemeClr val="bg1"/>
          </a:solidFill>
        </p:spPr>
        <p:txBody>
          <a:bodyPr wrap="none" rtlCol="0">
            <a:spAutoFit/>
          </a:bodyPr>
          <a:lstStyle/>
          <a:p>
            <a:r>
              <a:rPr kumimoji="1" lang="ja-JP" altLang="en-US" sz="2400" dirty="0" smtClean="0"/>
              <a:t>周波数</a:t>
            </a:r>
            <a:r>
              <a:rPr kumimoji="1" lang="en-US" altLang="ja-JP" sz="2400" dirty="0" smtClean="0"/>
              <a:t> [MHz+4.1GHz]</a:t>
            </a:r>
            <a:endParaRPr kumimoji="1" lang="ja-JP" altLang="en-US" sz="2400" dirty="0"/>
          </a:p>
        </p:txBody>
      </p:sp>
      <p:cxnSp>
        <p:nvCxnSpPr>
          <p:cNvPr id="45" name="直線矢印コネクタ 44"/>
          <p:cNvCxnSpPr/>
          <p:nvPr/>
        </p:nvCxnSpPr>
        <p:spPr>
          <a:xfrm flipH="1">
            <a:off x="6557326" y="2133600"/>
            <a:ext cx="1266895" cy="1446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7877880" y="2133600"/>
            <a:ext cx="389820" cy="1446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rot="16200000">
            <a:off x="-436629" y="3649627"/>
            <a:ext cx="1855045" cy="461665"/>
          </a:xfrm>
          <a:prstGeom prst="rect">
            <a:avLst/>
          </a:prstGeom>
          <a:solidFill>
            <a:schemeClr val="bg1"/>
          </a:solidFill>
        </p:spPr>
        <p:txBody>
          <a:bodyPr wrap="none" rtlCol="0">
            <a:spAutoFit/>
          </a:bodyPr>
          <a:lstStyle/>
          <a:p>
            <a:r>
              <a:rPr kumimoji="1" lang="ja-JP" altLang="en-US" sz="2400" dirty="0" smtClean="0"/>
              <a:t>透過率</a:t>
            </a:r>
            <a:r>
              <a:rPr kumimoji="1" lang="en-US" altLang="ja-JP" sz="2400" dirty="0" smtClean="0"/>
              <a:t> [</a:t>
            </a:r>
            <a:r>
              <a:rPr kumimoji="1" lang="en-US" altLang="ja-JP" sz="2400" dirty="0" err="1" smtClean="0"/>
              <a:t>a.u</a:t>
            </a:r>
            <a:r>
              <a:rPr kumimoji="1" lang="en-US" altLang="ja-JP" sz="2400" dirty="0" smtClean="0"/>
              <a:t>.]</a:t>
            </a:r>
            <a:endParaRPr kumimoji="1" lang="ja-JP" altLang="en-US" sz="2400" dirty="0"/>
          </a:p>
        </p:txBody>
      </p:sp>
      <p:sp>
        <p:nvSpPr>
          <p:cNvPr id="6" name="スライド番号プレースホルダー 5"/>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12</a:t>
            </a:fld>
            <a:endParaRPr lang="ja-JP" altLang="en-US" dirty="0">
              <a:solidFill>
                <a:prstClr val="black">
                  <a:tint val="75000"/>
                </a:prstClr>
              </a:solidFill>
              <a:latin typeface="Calibri"/>
              <a:ea typeface="ＭＳ Ｐゴシック"/>
            </a:endParaRPr>
          </a:p>
        </p:txBody>
      </p:sp>
      <p:sp>
        <p:nvSpPr>
          <p:cNvPr id="39" name="正方形/長方形 38"/>
          <p:cNvSpPr/>
          <p:nvPr/>
        </p:nvSpPr>
        <p:spPr>
          <a:xfrm>
            <a:off x="2171700" y="2295936"/>
            <a:ext cx="3486783" cy="5795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1750041" y="2373672"/>
            <a:ext cx="1638189" cy="369332"/>
          </a:xfrm>
          <a:prstGeom prst="rect">
            <a:avLst/>
          </a:prstGeom>
          <a:noFill/>
        </p:spPr>
        <p:txBody>
          <a:bodyPr wrap="none" rtlCol="0">
            <a:spAutoFit/>
          </a:bodyPr>
          <a:lstStyle/>
          <a:p>
            <a:r>
              <a:rPr kumimoji="1" lang="en-US" altLang="ja-JP" dirty="0" smtClean="0"/>
              <a:t>(↓</a:t>
            </a:r>
            <a:r>
              <a:rPr kumimoji="1" lang="ja-JP" altLang="en-US" dirty="0" smtClean="0"/>
              <a:t>実測データ</a:t>
            </a:r>
            <a:r>
              <a:rPr kumimoji="1" lang="en-US" altLang="ja-JP" dirty="0" smtClean="0"/>
              <a:t>)</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custDataLst>
      <p:tags r:id="rId1"/>
    </p:custDataLst>
    <p:extLst>
      <p:ext uri="{BB962C8B-B14F-4D97-AF65-F5344CB8AC3E}">
        <p14:creationId xmlns:p14="http://schemas.microsoft.com/office/powerpoint/2010/main" val="3363391865"/>
      </p:ext>
    </p:extLst>
  </p:cSld>
  <p:clrMapOvr>
    <a:masterClrMapping/>
  </p:clrMapOvr>
  <mc:AlternateContent xmlns:mc="http://schemas.openxmlformats.org/markup-compatibility/2006" xmlns:p14="http://schemas.microsoft.com/office/powerpoint/2010/main">
    <mc:Choice Requires="p14">
      <p:transition spd="slow" p14:dur="2000" advTm="40267"/>
    </mc:Choice>
    <mc:Fallback xmlns="">
      <p:transition xmlns:p14="http://schemas.microsoft.com/office/powerpoint/2010/main" spd="slow" advTm="4026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30" y="2117105"/>
            <a:ext cx="6109134" cy="4082618"/>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smtClean="0"/>
              <a:t>超伝導シールドによるノイズの減少</a:t>
            </a:r>
            <a:endParaRPr kumimoji="1" lang="ja-JP" altLang="en-US" dirty="0"/>
          </a:p>
        </p:txBody>
      </p:sp>
      <p:sp>
        <p:nvSpPr>
          <p:cNvPr id="6" name="スライド番号プレースホルダー 5"/>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13</a:t>
            </a:fld>
            <a:endParaRPr lang="ja-JP" altLang="en-US">
              <a:solidFill>
                <a:prstClr val="black">
                  <a:tint val="75000"/>
                </a:prstClr>
              </a:solidFill>
              <a:latin typeface="Calibri"/>
              <a:ea typeface="ＭＳ Ｐゴシック"/>
            </a:endParaRPr>
          </a:p>
        </p:txBody>
      </p:sp>
      <p:sp>
        <p:nvSpPr>
          <p:cNvPr id="13" name="テキスト ボックス 12"/>
          <p:cNvSpPr txBox="1"/>
          <p:nvPr/>
        </p:nvSpPr>
        <p:spPr>
          <a:xfrm>
            <a:off x="-2237874" y="4788568"/>
            <a:ext cx="184731" cy="369332"/>
          </a:xfrm>
          <a:prstGeom prst="rect">
            <a:avLst/>
          </a:prstGeom>
          <a:noFill/>
        </p:spPr>
        <p:txBody>
          <a:bodyPr wrap="none" rtlCol="0">
            <a:spAutoFit/>
          </a:bodyPr>
          <a:lstStyle/>
          <a:p>
            <a:endParaRPr kumimoji="1" lang="ja-JP" altLang="en-US" dirty="0"/>
          </a:p>
        </p:txBody>
      </p:sp>
      <p:sp>
        <p:nvSpPr>
          <p:cNvPr id="18" name="テキスト ボックス 17"/>
          <p:cNvSpPr txBox="1"/>
          <p:nvPr/>
        </p:nvSpPr>
        <p:spPr>
          <a:xfrm>
            <a:off x="1085875" y="1417638"/>
            <a:ext cx="3898273" cy="646331"/>
          </a:xfrm>
          <a:prstGeom prst="rect">
            <a:avLst/>
          </a:prstGeom>
          <a:noFill/>
        </p:spPr>
        <p:txBody>
          <a:bodyPr wrap="none" rtlCol="0">
            <a:spAutoFit/>
          </a:bodyPr>
          <a:lstStyle/>
          <a:p>
            <a:r>
              <a:rPr kumimoji="1" lang="en-US" altLang="ja-JP" sz="3600" dirty="0" smtClean="0">
                <a:solidFill>
                  <a:srgbClr val="008000"/>
                </a:solidFill>
              </a:rPr>
              <a:t>(</a:t>
            </a:r>
            <a:r>
              <a:rPr kumimoji="1" lang="ja-JP" altLang="en-US" sz="3600" dirty="0" smtClean="0">
                <a:solidFill>
                  <a:srgbClr val="008000"/>
                </a:solidFill>
              </a:rPr>
              <a:t>電磁</a:t>
            </a:r>
            <a:r>
              <a:rPr kumimoji="1" lang="en-US" altLang="ja-JP" sz="3600" dirty="0" smtClean="0">
                <a:solidFill>
                  <a:srgbClr val="008000"/>
                </a:solidFill>
              </a:rPr>
              <a:t>)</a:t>
            </a:r>
            <a:r>
              <a:rPr kumimoji="1" lang="ja-JP" altLang="en-US" sz="3600" dirty="0" smtClean="0">
                <a:solidFill>
                  <a:srgbClr val="008000"/>
                </a:solidFill>
              </a:rPr>
              <a:t>ノイズに効果</a:t>
            </a:r>
            <a:endParaRPr kumimoji="1" lang="ja-JP" altLang="en-US" sz="3600" dirty="0">
              <a:solidFill>
                <a:srgbClr val="008000"/>
              </a:solidFill>
            </a:endParaRPr>
          </a:p>
        </p:txBody>
      </p:sp>
      <p:sp>
        <p:nvSpPr>
          <p:cNvPr id="53" name="スライド番号プレースホルダー 5"/>
          <p:cNvSpPr txBox="1">
            <a:spLocks/>
          </p:cNvSpPr>
          <p:nvPr/>
        </p:nvSpPr>
        <p:spPr>
          <a:xfrm>
            <a:off x="6587385" y="695658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1C291D6E-143E-A84C-8B4E-1FAEF2D364EC}" type="slidenum">
              <a:rPr lang="ja-JP" altLang="en-US" smtClean="0"/>
              <a:pPr/>
              <a:t>13</a:t>
            </a:fld>
            <a:endParaRPr lang="ja-JP" altLang="en-US"/>
          </a:p>
        </p:txBody>
      </p:sp>
      <p:sp>
        <p:nvSpPr>
          <p:cNvPr id="54" name="正方形/長方形 53"/>
          <p:cNvSpPr>
            <a:spLocks noChangeAspect="1"/>
          </p:cNvSpPr>
          <p:nvPr/>
        </p:nvSpPr>
        <p:spPr>
          <a:xfrm>
            <a:off x="6602285" y="2498328"/>
            <a:ext cx="2087064" cy="3332885"/>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55" name="正方形/長方形 54"/>
          <p:cNvSpPr>
            <a:spLocks noChangeAspect="1"/>
          </p:cNvSpPr>
          <p:nvPr/>
        </p:nvSpPr>
        <p:spPr>
          <a:xfrm>
            <a:off x="6922512" y="2959448"/>
            <a:ext cx="1465492" cy="2340281"/>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56" name="正方形/長方形 55"/>
          <p:cNvSpPr>
            <a:spLocks noChangeAspect="1"/>
          </p:cNvSpPr>
          <p:nvPr/>
        </p:nvSpPr>
        <p:spPr>
          <a:xfrm>
            <a:off x="7103315" y="3455378"/>
            <a:ext cx="1090585" cy="1468922"/>
          </a:xfrm>
          <a:prstGeom prst="rect">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57" name="正方形/長方形 56"/>
          <p:cNvSpPr/>
          <p:nvPr/>
        </p:nvSpPr>
        <p:spPr>
          <a:xfrm>
            <a:off x="7441454" y="2231213"/>
            <a:ext cx="396887" cy="269109"/>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58" name="正方形/長方形 57"/>
          <p:cNvSpPr/>
          <p:nvPr/>
        </p:nvSpPr>
        <p:spPr>
          <a:xfrm>
            <a:off x="7566803" y="2500322"/>
            <a:ext cx="144487" cy="948963"/>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59" name="正方形/長方形 58"/>
          <p:cNvSpPr/>
          <p:nvPr/>
        </p:nvSpPr>
        <p:spPr>
          <a:xfrm>
            <a:off x="7441454" y="2888716"/>
            <a:ext cx="396887" cy="707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0" name="正方形/長方形 59"/>
          <p:cNvSpPr/>
          <p:nvPr/>
        </p:nvSpPr>
        <p:spPr>
          <a:xfrm>
            <a:off x="7441454" y="3373352"/>
            <a:ext cx="396887" cy="7593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1" name="正方形/長方形 60"/>
          <p:cNvSpPr/>
          <p:nvPr/>
        </p:nvSpPr>
        <p:spPr>
          <a:xfrm>
            <a:off x="7293859" y="3455378"/>
            <a:ext cx="714174" cy="513867"/>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2" name="正方形/長方形 61"/>
          <p:cNvSpPr/>
          <p:nvPr/>
        </p:nvSpPr>
        <p:spPr>
          <a:xfrm>
            <a:off x="7311266" y="3964077"/>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3" name="正方形/長方形 62"/>
          <p:cNvSpPr/>
          <p:nvPr/>
        </p:nvSpPr>
        <p:spPr>
          <a:xfrm>
            <a:off x="7610203" y="3968743"/>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4" name="正方形/長方形 63"/>
          <p:cNvSpPr/>
          <p:nvPr/>
        </p:nvSpPr>
        <p:spPr>
          <a:xfrm>
            <a:off x="7916364" y="3968743"/>
            <a:ext cx="69799" cy="350355"/>
          </a:xfrm>
          <a:prstGeom prst="rect">
            <a:avLst/>
          </a:prstGeom>
          <a:solidFill>
            <a:srgbClr val="7F7F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5" name="正方形/長方形 64"/>
          <p:cNvSpPr/>
          <p:nvPr/>
        </p:nvSpPr>
        <p:spPr>
          <a:xfrm>
            <a:off x="7253317" y="4316543"/>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6" name="正方形/長方形 65"/>
          <p:cNvSpPr/>
          <p:nvPr/>
        </p:nvSpPr>
        <p:spPr>
          <a:xfrm>
            <a:off x="7551759" y="4321209"/>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7" name="正方形/長方形 66"/>
          <p:cNvSpPr/>
          <p:nvPr/>
        </p:nvSpPr>
        <p:spPr>
          <a:xfrm>
            <a:off x="7860068" y="4321209"/>
            <a:ext cx="184923" cy="80092"/>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000" dirty="0">
              <a:solidFill>
                <a:prstClr val="white"/>
              </a:solidFill>
            </a:endParaRPr>
          </a:p>
        </p:txBody>
      </p:sp>
      <p:sp>
        <p:nvSpPr>
          <p:cNvPr id="68" name="正方形/長方形 67"/>
          <p:cNvSpPr/>
          <p:nvPr/>
        </p:nvSpPr>
        <p:spPr>
          <a:xfrm>
            <a:off x="7775252" y="4401301"/>
            <a:ext cx="364989" cy="36370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69" name="正方形/長方形 68"/>
          <p:cNvSpPr/>
          <p:nvPr/>
        </p:nvSpPr>
        <p:spPr>
          <a:xfrm>
            <a:off x="6645635" y="3455378"/>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70" name="正方形/長方形 69"/>
          <p:cNvSpPr/>
          <p:nvPr/>
        </p:nvSpPr>
        <p:spPr>
          <a:xfrm>
            <a:off x="8426553" y="3474787"/>
            <a:ext cx="227711" cy="2328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71" name="正方形/長方形 70"/>
          <p:cNvSpPr/>
          <p:nvPr/>
        </p:nvSpPr>
        <p:spPr>
          <a:xfrm>
            <a:off x="6978314" y="5608906"/>
            <a:ext cx="1346603" cy="19410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72" name="テキスト ボックス 71"/>
          <p:cNvSpPr txBox="1"/>
          <p:nvPr/>
        </p:nvSpPr>
        <p:spPr>
          <a:xfrm>
            <a:off x="7632691" y="4429967"/>
            <a:ext cx="803515" cy="369332"/>
          </a:xfrm>
          <a:prstGeom prst="rect">
            <a:avLst/>
          </a:prstGeom>
          <a:noFill/>
        </p:spPr>
        <p:txBody>
          <a:bodyPr wrap="square" rtlCol="0">
            <a:spAutoFit/>
          </a:bodyPr>
          <a:lstStyle/>
          <a:p>
            <a:r>
              <a:rPr lang="en-US" altLang="ja-JP" dirty="0" smtClean="0">
                <a:solidFill>
                  <a:prstClr val="black"/>
                </a:solidFill>
              </a:rPr>
              <a:t>MKID</a:t>
            </a:r>
            <a:endParaRPr lang="ja-JP" altLang="en-US" dirty="0">
              <a:solidFill>
                <a:prstClr val="black"/>
              </a:solidFill>
            </a:endParaRPr>
          </a:p>
        </p:txBody>
      </p:sp>
      <p:cxnSp>
        <p:nvCxnSpPr>
          <p:cNvPr id="78" name="直線矢印コネクタ 77"/>
          <p:cNvCxnSpPr/>
          <p:nvPr/>
        </p:nvCxnSpPr>
        <p:spPr>
          <a:xfrm flipV="1">
            <a:off x="6602285" y="4924301"/>
            <a:ext cx="402518"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p:nvPr/>
        </p:nvCxnSpPr>
        <p:spPr>
          <a:xfrm flipV="1">
            <a:off x="6754685" y="5008969"/>
            <a:ext cx="956605" cy="1399400"/>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a:off x="6137008" y="6323701"/>
            <a:ext cx="2313702" cy="369332"/>
          </a:xfrm>
          <a:prstGeom prst="rect">
            <a:avLst/>
          </a:prstGeom>
          <a:noFill/>
          <a:ln>
            <a:noFill/>
          </a:ln>
        </p:spPr>
        <p:txBody>
          <a:bodyPr wrap="square" rtlCol="0">
            <a:spAutoFit/>
          </a:bodyPr>
          <a:lstStyle/>
          <a:p>
            <a:r>
              <a:rPr lang="ja-JP" altLang="en-US" dirty="0" smtClean="0">
                <a:solidFill>
                  <a:srgbClr val="008000"/>
                </a:solidFill>
              </a:rPr>
              <a:t>超伝導体</a:t>
            </a:r>
            <a:r>
              <a:rPr lang="en-US" altLang="ja-JP" dirty="0" smtClean="0">
                <a:solidFill>
                  <a:srgbClr val="008000"/>
                </a:solidFill>
              </a:rPr>
              <a:t> (</a:t>
            </a:r>
            <a:r>
              <a:rPr lang="ja-JP" altLang="en-US" dirty="0" smtClean="0">
                <a:solidFill>
                  <a:srgbClr val="008000"/>
                </a:solidFill>
              </a:rPr>
              <a:t>鉛</a:t>
            </a:r>
            <a:r>
              <a:rPr lang="en-US" altLang="ja-JP" dirty="0" smtClean="0">
                <a:solidFill>
                  <a:srgbClr val="008000"/>
                </a:solidFill>
              </a:rPr>
              <a:t>)</a:t>
            </a:r>
            <a:endParaRPr lang="ja-JP" altLang="en-US" dirty="0">
              <a:solidFill>
                <a:srgbClr val="008000"/>
              </a:solidFill>
            </a:endParaRPr>
          </a:p>
        </p:txBody>
      </p:sp>
      <p:grpSp>
        <p:nvGrpSpPr>
          <p:cNvPr id="15" name="図形グループ 14"/>
          <p:cNvGrpSpPr/>
          <p:nvPr/>
        </p:nvGrpSpPr>
        <p:grpSpPr>
          <a:xfrm>
            <a:off x="7052515" y="3426424"/>
            <a:ext cx="1192185" cy="1555447"/>
            <a:chOff x="7052515" y="3426424"/>
            <a:chExt cx="1192185" cy="1555447"/>
          </a:xfrm>
        </p:grpSpPr>
        <p:grpSp>
          <p:nvGrpSpPr>
            <p:cNvPr id="14" name="図形グループ 13"/>
            <p:cNvGrpSpPr/>
            <p:nvPr/>
          </p:nvGrpSpPr>
          <p:grpSpPr>
            <a:xfrm>
              <a:off x="7052515" y="3455378"/>
              <a:ext cx="1192185" cy="1526493"/>
              <a:chOff x="7052515" y="3455378"/>
              <a:chExt cx="1192185" cy="1526493"/>
            </a:xfrm>
          </p:grpSpPr>
          <p:sp>
            <p:nvSpPr>
              <p:cNvPr id="73" name="正方形/長方形 72"/>
              <p:cNvSpPr/>
              <p:nvPr/>
            </p:nvSpPr>
            <p:spPr>
              <a:xfrm>
                <a:off x="8193900" y="3474787"/>
                <a:ext cx="50800" cy="144951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kumimoji="1" lang="ja-JP" altLang="en-US">
                  <a:solidFill>
                    <a:srgbClr val="008000"/>
                  </a:solidFill>
                </a:endParaRPr>
              </a:p>
            </p:txBody>
          </p:sp>
          <p:sp>
            <p:nvSpPr>
              <p:cNvPr id="74" name="正方形/長方形 73"/>
              <p:cNvSpPr/>
              <p:nvPr/>
            </p:nvSpPr>
            <p:spPr>
              <a:xfrm>
                <a:off x="7052515" y="3455378"/>
                <a:ext cx="50800" cy="1468922"/>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kumimoji="1" lang="ja-JP" altLang="en-US">
                  <a:solidFill>
                    <a:srgbClr val="008000"/>
                  </a:solidFill>
                </a:endParaRPr>
              </a:p>
            </p:txBody>
          </p:sp>
          <p:sp>
            <p:nvSpPr>
              <p:cNvPr id="75" name="正方形/長方形 74"/>
              <p:cNvSpPr/>
              <p:nvPr/>
            </p:nvSpPr>
            <p:spPr>
              <a:xfrm>
                <a:off x="7311266" y="4936152"/>
                <a:ext cx="852695"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kumimoji="1" lang="ja-JP" altLang="en-US" dirty="0">
                  <a:solidFill>
                    <a:srgbClr val="008000"/>
                  </a:solidFill>
                </a:endParaRPr>
              </a:p>
            </p:txBody>
          </p:sp>
        </p:grpSp>
        <p:sp>
          <p:nvSpPr>
            <p:cNvPr id="50" name="正方形/長方形 49"/>
            <p:cNvSpPr/>
            <p:nvPr/>
          </p:nvSpPr>
          <p:spPr>
            <a:xfrm>
              <a:off x="7065540" y="3426424"/>
              <a:ext cx="1156582"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kumimoji="1" lang="ja-JP" altLang="en-US" dirty="0">
                <a:solidFill>
                  <a:srgbClr val="008000"/>
                </a:solidFill>
              </a:endParaRPr>
            </a:p>
          </p:txBody>
        </p:sp>
      </p:gr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dirty="0"/>
          </a:p>
        </p:txBody>
      </p:sp>
      <p:grpSp>
        <p:nvGrpSpPr>
          <p:cNvPr id="7" name="図形グループ 6"/>
          <p:cNvGrpSpPr/>
          <p:nvPr/>
        </p:nvGrpSpPr>
        <p:grpSpPr>
          <a:xfrm>
            <a:off x="267430" y="2130815"/>
            <a:ext cx="6088619" cy="4068908"/>
            <a:chOff x="11168237" y="2130815"/>
            <a:chExt cx="6088619" cy="4068908"/>
          </a:xfrm>
        </p:grpSpPr>
        <p:pic>
          <p:nvPicPr>
            <p:cNvPr id="29" name="図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8237" y="2130815"/>
              <a:ext cx="6088619" cy="4068908"/>
            </a:xfrm>
            <a:prstGeom prst="rect">
              <a:avLst/>
            </a:prstGeom>
            <a:solidFill>
              <a:schemeClr val="bg1"/>
            </a:solidFill>
          </p:spPr>
        </p:pic>
        <p:sp>
          <p:nvSpPr>
            <p:cNvPr id="46" name="テキスト ボックス 45"/>
            <p:cNvSpPr txBox="1"/>
            <p:nvPr/>
          </p:nvSpPr>
          <p:spPr>
            <a:xfrm>
              <a:off x="15480777" y="4393470"/>
              <a:ext cx="1531990" cy="338554"/>
            </a:xfrm>
            <a:prstGeom prst="rect">
              <a:avLst/>
            </a:prstGeom>
            <a:noFill/>
          </p:spPr>
          <p:txBody>
            <a:bodyPr wrap="none" rtlCol="0">
              <a:spAutoFit/>
            </a:bodyPr>
            <a:lstStyle/>
            <a:p>
              <a:pPr algn="ctr"/>
              <a:r>
                <a:rPr kumimoji="1" lang="ja-JP" altLang="en-US" sz="1600" b="1" dirty="0" smtClean="0">
                  <a:solidFill>
                    <a:srgbClr val="008000"/>
                  </a:solidFill>
                </a:rPr>
                <a:t>内シールド追加</a:t>
              </a:r>
              <a:endParaRPr kumimoji="1" lang="ja-JP" altLang="en-US" sz="2000" b="1" baseline="30000" dirty="0">
                <a:solidFill>
                  <a:srgbClr val="008000"/>
                </a:solidFill>
              </a:endParaRPr>
            </a:p>
          </p:txBody>
        </p:sp>
      </p:grpSp>
      <p:cxnSp>
        <p:nvCxnSpPr>
          <p:cNvPr id="37" name="直線コネクタ 36"/>
          <p:cNvCxnSpPr/>
          <p:nvPr/>
        </p:nvCxnSpPr>
        <p:spPr>
          <a:xfrm>
            <a:off x="2255675" y="2382281"/>
            <a:ext cx="0" cy="3301792"/>
          </a:xfrm>
          <a:prstGeom prst="line">
            <a:avLst/>
          </a:prstGeom>
        </p:spPr>
        <p:style>
          <a:lnRef idx="3">
            <a:schemeClr val="dk1"/>
          </a:lnRef>
          <a:fillRef idx="0">
            <a:schemeClr val="dk1"/>
          </a:fillRef>
          <a:effectRef idx="2">
            <a:schemeClr val="dk1"/>
          </a:effectRef>
          <a:fontRef idx="minor">
            <a:schemeClr val="tx1"/>
          </a:fontRef>
        </p:style>
      </p:cxnSp>
      <p:cxnSp>
        <p:nvCxnSpPr>
          <p:cNvPr id="38" name="直線コネクタ 37"/>
          <p:cNvCxnSpPr/>
          <p:nvPr/>
        </p:nvCxnSpPr>
        <p:spPr>
          <a:xfrm flipH="1">
            <a:off x="4660479" y="2404966"/>
            <a:ext cx="7607" cy="3279107"/>
          </a:xfrm>
          <a:prstGeom prst="line">
            <a:avLst/>
          </a:prstGeom>
        </p:spPr>
        <p:style>
          <a:lnRef idx="3">
            <a:schemeClr val="dk1"/>
          </a:lnRef>
          <a:fillRef idx="0">
            <a:schemeClr val="dk1"/>
          </a:fillRef>
          <a:effectRef idx="2">
            <a:schemeClr val="dk1"/>
          </a:effectRef>
          <a:fontRef idx="minor">
            <a:schemeClr val="tx1"/>
          </a:fontRef>
        </p:style>
      </p:cxnSp>
      <p:cxnSp>
        <p:nvCxnSpPr>
          <p:cNvPr id="39" name="直線矢印コネクタ 38"/>
          <p:cNvCxnSpPr/>
          <p:nvPr/>
        </p:nvCxnSpPr>
        <p:spPr>
          <a:xfrm>
            <a:off x="2289541" y="4814913"/>
            <a:ext cx="234467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0" name="テキスト ボックス 39"/>
          <p:cNvSpPr txBox="1"/>
          <p:nvPr/>
        </p:nvSpPr>
        <p:spPr>
          <a:xfrm>
            <a:off x="2279666" y="4809772"/>
            <a:ext cx="2355933" cy="830997"/>
          </a:xfrm>
          <a:prstGeom prst="rect">
            <a:avLst/>
          </a:prstGeom>
          <a:noFill/>
        </p:spPr>
        <p:txBody>
          <a:bodyPr wrap="none" rtlCol="0">
            <a:spAutoFit/>
          </a:bodyPr>
          <a:lstStyle/>
          <a:p>
            <a:pPr algn="ctr"/>
            <a:r>
              <a:rPr kumimoji="1" lang="en-US" altLang="ja-JP" sz="2400" dirty="0" smtClean="0"/>
              <a:t>GroundBIRD</a:t>
            </a:r>
          </a:p>
          <a:p>
            <a:pPr algn="ctr"/>
            <a:r>
              <a:rPr kumimoji="1" lang="ja-JP" altLang="en-US" sz="2400" dirty="0" smtClean="0"/>
              <a:t>サイエンスバンド</a:t>
            </a:r>
            <a:endParaRPr kumimoji="1" lang="en-US" altLang="ja-JP" sz="2400" dirty="0" smtClean="0"/>
          </a:p>
        </p:txBody>
      </p:sp>
      <p:sp>
        <p:nvSpPr>
          <p:cNvPr id="45" name="テキスト ボックス 44"/>
          <p:cNvSpPr txBox="1"/>
          <p:nvPr/>
        </p:nvSpPr>
        <p:spPr>
          <a:xfrm>
            <a:off x="2832531" y="2969497"/>
            <a:ext cx="1544012" cy="338554"/>
          </a:xfrm>
          <a:prstGeom prst="rect">
            <a:avLst/>
          </a:prstGeom>
          <a:noFill/>
        </p:spPr>
        <p:txBody>
          <a:bodyPr wrap="none" rtlCol="0">
            <a:spAutoFit/>
          </a:bodyPr>
          <a:lstStyle/>
          <a:p>
            <a:pPr algn="ctr"/>
            <a:r>
              <a:rPr kumimoji="1" lang="ja-JP" altLang="en-US" sz="1600" b="1" dirty="0" smtClean="0">
                <a:solidFill>
                  <a:srgbClr val="0000FF"/>
                </a:solidFill>
              </a:rPr>
              <a:t>外シールドのみ</a:t>
            </a:r>
            <a:endParaRPr kumimoji="1" lang="ja-JP" altLang="en-US" sz="2000" b="1" baseline="30000" dirty="0"/>
          </a:p>
        </p:txBody>
      </p:sp>
      <p:sp>
        <p:nvSpPr>
          <p:cNvPr id="82" name="テキスト ボックス 81"/>
          <p:cNvSpPr txBox="1"/>
          <p:nvPr/>
        </p:nvSpPr>
        <p:spPr>
          <a:xfrm>
            <a:off x="2698047" y="6039037"/>
            <a:ext cx="1324063" cy="369332"/>
          </a:xfrm>
          <a:prstGeom prst="rect">
            <a:avLst/>
          </a:prstGeom>
          <a:solidFill>
            <a:srgbClr val="FFFFFF"/>
          </a:solidFill>
        </p:spPr>
        <p:txBody>
          <a:bodyPr wrap="none" rtlCol="0">
            <a:spAutoFit/>
          </a:bodyPr>
          <a:lstStyle/>
          <a:p>
            <a:r>
              <a:rPr kumimoji="1" lang="ja-JP" altLang="en-US" dirty="0" smtClean="0"/>
              <a:t>周波数</a:t>
            </a:r>
            <a:r>
              <a:rPr kumimoji="1" lang="en-US" altLang="ja-JP" dirty="0" smtClean="0"/>
              <a:t> [Hz]</a:t>
            </a:r>
            <a:endParaRPr kumimoji="1" lang="ja-JP" altLang="en-US" dirty="0"/>
          </a:p>
        </p:txBody>
      </p:sp>
      <p:sp>
        <p:nvSpPr>
          <p:cNvPr id="83" name="テキスト ボックス 82"/>
          <p:cNvSpPr txBox="1"/>
          <p:nvPr/>
        </p:nvSpPr>
        <p:spPr>
          <a:xfrm rot="16200000">
            <a:off x="-998261" y="3814904"/>
            <a:ext cx="2409359" cy="369332"/>
          </a:xfrm>
          <a:prstGeom prst="rect">
            <a:avLst/>
          </a:prstGeom>
          <a:solidFill>
            <a:srgbClr val="FFFFFF"/>
          </a:solidFill>
        </p:spPr>
        <p:txBody>
          <a:bodyPr wrap="none" rtlCol="0">
            <a:spAutoFit/>
          </a:bodyPr>
          <a:lstStyle/>
          <a:p>
            <a:r>
              <a:rPr kumimoji="1" lang="ja-JP" altLang="en-US" dirty="0" smtClean="0"/>
              <a:t>ノイズパワー</a:t>
            </a:r>
            <a:r>
              <a:rPr kumimoji="1" lang="en-US" altLang="ja-JP" dirty="0" smtClean="0"/>
              <a:t> </a:t>
            </a:r>
            <a:r>
              <a:rPr kumimoji="1" lang="ja-JP" altLang="en-US" dirty="0" smtClean="0"/>
              <a:t> </a:t>
            </a:r>
            <a:r>
              <a:rPr kumimoji="1" lang="en-US" altLang="ja-JP" dirty="0" smtClean="0"/>
              <a:t>[rad</a:t>
            </a:r>
            <a:r>
              <a:rPr kumimoji="1" lang="en-US" altLang="ja-JP" baseline="30000" dirty="0" smtClean="0"/>
              <a:t>2</a:t>
            </a:r>
            <a:r>
              <a:rPr kumimoji="1" lang="en-US" altLang="ja-JP" dirty="0" smtClean="0"/>
              <a:t>/Hz]</a:t>
            </a:r>
            <a:endParaRPr kumimoji="1" lang="ja-JP" altLang="en-US" dirty="0"/>
          </a:p>
        </p:txBody>
      </p:sp>
    </p:spTree>
    <p:custDataLst>
      <p:tags r:id="rId1"/>
    </p:custDataLst>
    <p:extLst>
      <p:ext uri="{BB962C8B-B14F-4D97-AF65-F5344CB8AC3E}">
        <p14:creationId xmlns:p14="http://schemas.microsoft.com/office/powerpoint/2010/main" val="928852461"/>
      </p:ext>
    </p:extLst>
  </p:cSld>
  <p:clrMapOvr>
    <a:masterClrMapping/>
  </p:clrMapOvr>
  <mc:AlternateContent xmlns:mc="http://schemas.openxmlformats.org/markup-compatibility/2006" xmlns:p14="http://schemas.microsoft.com/office/powerpoint/2010/main">
    <mc:Choice Requires="p14">
      <p:transition spd="slow" p14:dur="2000" advTm="26899"/>
    </mc:Choice>
    <mc:Fallback xmlns="">
      <p:transition xmlns:p14="http://schemas.microsoft.com/office/powerpoint/2010/main" spd="slow" advTm="268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回転への応答</a:t>
            </a:r>
            <a:endParaRPr kumimoji="1" lang="ja-JP" altLang="en-US" dirty="0"/>
          </a:p>
        </p:txBody>
      </p:sp>
      <p:sp>
        <p:nvSpPr>
          <p:cNvPr id="4" name="テキスト ボックス 3"/>
          <p:cNvSpPr txBox="1"/>
          <p:nvPr/>
        </p:nvSpPr>
        <p:spPr>
          <a:xfrm>
            <a:off x="457200" y="1512062"/>
            <a:ext cx="4015242" cy="523220"/>
          </a:xfrm>
          <a:prstGeom prst="rect">
            <a:avLst/>
          </a:prstGeom>
          <a:noFill/>
        </p:spPr>
        <p:txBody>
          <a:bodyPr wrap="none" rtlCol="0">
            <a:spAutoFit/>
          </a:bodyPr>
          <a:lstStyle/>
          <a:p>
            <a:r>
              <a:rPr kumimoji="1" lang="ja-JP" altLang="en-US" sz="2800" dirty="0" smtClean="0">
                <a:solidFill>
                  <a:srgbClr val="0000FF"/>
                </a:solidFill>
              </a:rPr>
              <a:t>回転による影響は激減！</a:t>
            </a:r>
            <a:endParaRPr kumimoji="1" lang="ja-JP" altLang="en-US" sz="2800" dirty="0">
              <a:solidFill>
                <a:srgbClr val="0000FF"/>
              </a:solidFill>
            </a:endParaRPr>
          </a:p>
        </p:txBody>
      </p:sp>
      <p:sp>
        <p:nvSpPr>
          <p:cNvPr id="6" name="スライド番号プレースホルダー 5"/>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14</a:t>
            </a:fld>
            <a:endParaRPr lang="ja-JP" altLang="en-US">
              <a:solidFill>
                <a:prstClr val="black">
                  <a:tint val="75000"/>
                </a:prstClr>
              </a:solidFill>
              <a:latin typeface="Calibri"/>
              <a:ea typeface="ＭＳ Ｐゴシック"/>
            </a:endParaRPr>
          </a:p>
        </p:txBody>
      </p:sp>
      <p:pic>
        <p:nvPicPr>
          <p:cNvPr id="9" name="図 8"/>
          <p:cNvPicPr>
            <a:picLocks noChangeAspect="1"/>
          </p:cNvPicPr>
          <p:nvPr/>
        </p:nvPicPr>
        <p:blipFill>
          <a:blip r:embed="rId6"/>
          <a:stretch>
            <a:fillRect/>
          </a:stretch>
        </p:blipFill>
        <p:spPr>
          <a:xfrm>
            <a:off x="601169" y="2206635"/>
            <a:ext cx="5901998" cy="4172906"/>
          </a:xfrm>
          <a:prstGeom prst="rect">
            <a:avLst/>
          </a:prstGeom>
        </p:spPr>
      </p:pic>
      <p:pic>
        <p:nvPicPr>
          <p:cNvPr id="3" name="図 2"/>
          <p:cNvPicPr>
            <a:picLocks noChangeAspect="1"/>
          </p:cNvPicPr>
          <p:nvPr/>
        </p:nvPicPr>
        <p:blipFill>
          <a:blip r:embed="rId7"/>
          <a:stretch>
            <a:fillRect/>
          </a:stretch>
        </p:blipFill>
        <p:spPr>
          <a:xfrm>
            <a:off x="651846" y="2251488"/>
            <a:ext cx="5880349" cy="4170182"/>
          </a:xfrm>
          <a:prstGeom prst="rect">
            <a:avLst/>
          </a:prstGeom>
        </p:spPr>
      </p:pic>
      <p:sp>
        <p:nvSpPr>
          <p:cNvPr id="10" name="正方形/長方形 9"/>
          <p:cNvSpPr/>
          <p:nvPr/>
        </p:nvSpPr>
        <p:spPr>
          <a:xfrm>
            <a:off x="2373893" y="2449749"/>
            <a:ext cx="3486783" cy="5795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4348483" y="2514469"/>
            <a:ext cx="1800493" cy="461665"/>
          </a:xfrm>
          <a:prstGeom prst="rect">
            <a:avLst/>
          </a:prstGeom>
          <a:noFill/>
        </p:spPr>
        <p:txBody>
          <a:bodyPr wrap="none" rtlCol="0">
            <a:spAutoFit/>
          </a:bodyPr>
          <a:lstStyle/>
          <a:p>
            <a:pPr algn="ctr"/>
            <a:r>
              <a:rPr kumimoji="1" lang="ja-JP" altLang="en-US" sz="2400" b="1" dirty="0" smtClean="0">
                <a:solidFill>
                  <a:srgbClr val="FF0000"/>
                </a:solidFill>
              </a:rPr>
              <a:t>シールドなし</a:t>
            </a:r>
            <a:endParaRPr kumimoji="1" lang="ja-JP" altLang="en-US" sz="2400" b="1" dirty="0">
              <a:solidFill>
                <a:srgbClr val="FF0000"/>
              </a:solidFill>
            </a:endParaRPr>
          </a:p>
        </p:txBody>
      </p:sp>
      <p:sp>
        <p:nvSpPr>
          <p:cNvPr id="13" name="テキスト ボックス 12"/>
          <p:cNvSpPr txBox="1"/>
          <p:nvPr/>
        </p:nvSpPr>
        <p:spPr>
          <a:xfrm>
            <a:off x="-2237874" y="4788568"/>
            <a:ext cx="184731" cy="369332"/>
          </a:xfrm>
          <a:prstGeom prst="rect">
            <a:avLst/>
          </a:prstGeom>
          <a:noFill/>
        </p:spPr>
        <p:txBody>
          <a:bodyPr wrap="none" rtlCol="0">
            <a:spAutoFit/>
          </a:bodyPr>
          <a:lstStyle/>
          <a:p>
            <a:endParaRPr kumimoji="1" lang="ja-JP" altLang="en-US" dirty="0"/>
          </a:p>
        </p:txBody>
      </p:sp>
      <p:pic>
        <p:nvPicPr>
          <p:cNvPr id="17" name="IMG_0297.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9510" t="18098" r="20462" b="17454"/>
          <a:stretch/>
        </p:blipFill>
        <p:spPr>
          <a:xfrm>
            <a:off x="6633128" y="2340915"/>
            <a:ext cx="2053672" cy="3335318"/>
          </a:xfrm>
          <a:prstGeom prst="rect">
            <a:avLst/>
          </a:prstGeom>
        </p:spPr>
      </p:pic>
      <p:sp>
        <p:nvSpPr>
          <p:cNvPr id="21" name="テキスト ボックス 20"/>
          <p:cNvSpPr txBox="1"/>
          <p:nvPr/>
        </p:nvSpPr>
        <p:spPr>
          <a:xfrm>
            <a:off x="4347882" y="2966375"/>
            <a:ext cx="1801695" cy="461665"/>
          </a:xfrm>
          <a:prstGeom prst="rect">
            <a:avLst/>
          </a:prstGeom>
          <a:noFill/>
        </p:spPr>
        <p:txBody>
          <a:bodyPr wrap="none" rtlCol="0">
            <a:spAutoFit/>
          </a:bodyPr>
          <a:lstStyle/>
          <a:p>
            <a:pPr algn="ctr"/>
            <a:r>
              <a:rPr kumimoji="1" lang="ja-JP" altLang="en-US" sz="2400" b="1" dirty="0" smtClean="0">
                <a:solidFill>
                  <a:srgbClr val="3366FF"/>
                </a:solidFill>
              </a:rPr>
              <a:t>シールドあり</a:t>
            </a:r>
            <a:endParaRPr kumimoji="1" lang="ja-JP" altLang="en-US" sz="2400" b="1" dirty="0">
              <a:solidFill>
                <a:srgbClr val="3366FF"/>
              </a:solidFill>
            </a:endParaRPr>
          </a:p>
        </p:txBody>
      </p:sp>
      <p:sp>
        <p:nvSpPr>
          <p:cNvPr id="14" name="テキスト ボックス 13"/>
          <p:cNvSpPr txBox="1"/>
          <p:nvPr/>
        </p:nvSpPr>
        <p:spPr>
          <a:xfrm>
            <a:off x="3454401" y="5958796"/>
            <a:ext cx="1070914" cy="369332"/>
          </a:xfrm>
          <a:prstGeom prst="rect">
            <a:avLst/>
          </a:prstGeom>
          <a:solidFill>
            <a:srgbClr val="FFFFFF"/>
          </a:solidFill>
        </p:spPr>
        <p:txBody>
          <a:bodyPr wrap="none" rtlCol="0">
            <a:spAutoFit/>
          </a:bodyPr>
          <a:lstStyle/>
          <a:p>
            <a:r>
              <a:rPr kumimoji="1" lang="ja-JP" altLang="en-US" dirty="0" smtClean="0"/>
              <a:t>時間</a:t>
            </a:r>
            <a:r>
              <a:rPr kumimoji="1" lang="en-US" altLang="ja-JP" dirty="0" smtClean="0"/>
              <a:t> [</a:t>
            </a:r>
            <a:r>
              <a:rPr kumimoji="1" lang="ja-JP" altLang="en-US" dirty="0" smtClean="0"/>
              <a:t>秒</a:t>
            </a:r>
            <a:r>
              <a:rPr kumimoji="1" lang="en-US" altLang="ja-JP" dirty="0" smtClean="0"/>
              <a:t>]</a:t>
            </a:r>
            <a:endParaRPr kumimoji="1" lang="ja-JP" altLang="en-US" dirty="0"/>
          </a:p>
        </p:txBody>
      </p:sp>
      <p:sp>
        <p:nvSpPr>
          <p:cNvPr id="48" name="テキスト ボックス 47"/>
          <p:cNvSpPr txBox="1"/>
          <p:nvPr/>
        </p:nvSpPr>
        <p:spPr>
          <a:xfrm rot="16200000">
            <a:off x="209215" y="3747608"/>
            <a:ext cx="1364117" cy="369332"/>
          </a:xfrm>
          <a:prstGeom prst="rect">
            <a:avLst/>
          </a:prstGeom>
          <a:solidFill>
            <a:srgbClr val="FFFFFF"/>
          </a:solidFill>
        </p:spPr>
        <p:txBody>
          <a:bodyPr wrap="square" rtlCol="0">
            <a:spAutoFit/>
          </a:bodyPr>
          <a:lstStyle/>
          <a:p>
            <a:r>
              <a:rPr kumimoji="1" lang="ja-JP" altLang="en-US" dirty="0" smtClean="0"/>
              <a:t>位相</a:t>
            </a:r>
            <a:r>
              <a:rPr kumimoji="1" lang="en-US" altLang="ja-JP" dirty="0" smtClean="0"/>
              <a:t> [rad]</a:t>
            </a:r>
            <a:endParaRPr kumimoji="1" lang="ja-JP" altLang="en-US" dirty="0"/>
          </a:p>
        </p:txBody>
      </p:sp>
      <p:sp>
        <p:nvSpPr>
          <p:cNvPr id="12" name="左右矢印 11"/>
          <p:cNvSpPr/>
          <p:nvPr/>
        </p:nvSpPr>
        <p:spPr>
          <a:xfrm>
            <a:off x="3710067" y="5033400"/>
            <a:ext cx="1565037" cy="710307"/>
          </a:xfrm>
          <a:prstGeom prst="leftRightArrow">
            <a:avLst>
              <a:gd name="adj1" fmla="val 52831"/>
              <a:gd name="adj2" fmla="val 25860"/>
            </a:avLst>
          </a:prstGeom>
          <a:solidFill>
            <a:srgbClr val="FFFF00"/>
          </a:solidFill>
          <a:ln w="38100" cmpd="sng">
            <a:solidFill>
              <a:srgbClr val="0000C0"/>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r>
              <a:rPr kumimoji="1" lang="ja-JP" altLang="en-US" sz="2000" dirty="0" smtClean="0">
                <a:solidFill>
                  <a:schemeClr val="tx1"/>
                </a:solidFill>
              </a:rPr>
              <a:t>一回転</a:t>
            </a:r>
            <a:endParaRPr kumimoji="1" lang="en-US" altLang="ja-JP" sz="2000" dirty="0" smtClean="0">
              <a:solidFill>
                <a:schemeClr val="tx1"/>
              </a:solidFill>
            </a:endParaRPr>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21st ICEPP symposium</a:t>
            </a:r>
            <a:endParaRPr kumimoji="1" lang="ja-JP" altLang="en-US"/>
          </a:p>
        </p:txBody>
      </p:sp>
    </p:spTree>
    <p:custDataLst>
      <p:tags r:id="rId1"/>
    </p:custDataLst>
    <p:extLst>
      <p:ext uri="{BB962C8B-B14F-4D97-AF65-F5344CB8AC3E}">
        <p14:creationId xmlns:p14="http://schemas.microsoft.com/office/powerpoint/2010/main" val="3110589642"/>
      </p:ext>
    </p:extLst>
  </p:cSld>
  <p:clrMapOvr>
    <a:masterClrMapping/>
  </p:clrMapOvr>
  <mc:AlternateContent xmlns:mc="http://schemas.openxmlformats.org/markup-compatibility/2006" xmlns:p14="http://schemas.microsoft.com/office/powerpoint/2010/main">
    <mc:Choice Requires="p14">
      <p:transition spd="slow" p14:dur="2000" advTm="22057"/>
    </mc:Choice>
    <mc:Fallback xmlns="">
      <p:transition xmlns:p14="http://schemas.microsoft.com/office/powerpoint/2010/main" spd="slow" advTm="220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3"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video>
              <p:cMediaNode vol="80000" mute="1">
                <p:cTn id="21" fill="hold" display="0">
                  <p:stCondLst>
                    <p:cond delay="indefinite"/>
                  </p:stCondLst>
                </p:cTn>
                <p:tgtEl>
                  <p:spTgt spid="17"/>
                </p:tgtEl>
              </p:cMediaNode>
            </p:video>
          </p:childTnLst>
        </p:cTn>
      </p:par>
    </p:tnLst>
    <p:bldLst>
      <p:bldP spid="4" grpId="0"/>
      <p:bldP spid="21" grpId="0"/>
    </p:bldLst>
  </p:timing>
  <p:extLst mod="1">
    <p:ext uri="{E180D4A7-C9FB-4DFB-919C-405C955672EB}">
      <p14:showEvtLst xmlns:p14="http://schemas.microsoft.com/office/powerpoint/2010/main">
        <p14:playEvt time="0" objId="17"/>
        <p14:stopEvt time="21068" objId="1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Oqa7Z1nDtdcb3KcZnsYmRbhCK8A41ZP5H0HhgAdkdEXVnHpiPpEJmNfgQGo6YVnqRRMqufWatkpFeUu5UcIzs8eTecTcQZppn1i1vlOFkXLLu0JM2Uv8ejuhfuhlBuYD1WXu7v1Tzs33LANOtP677H+j+QNEKWkBwg78WusNp2r057WWwPsLe8nqS3m34PABf5dcnWNhkvyZr1mXIvchdbYEm2bJE1TtZcPgWuRMSb3s7KrJoDppmZWQ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53" y="2116644"/>
            <a:ext cx="5842000" cy="3924300"/>
          </a:xfrm>
          <a:prstGeom prst="rect">
            <a:avLst/>
          </a:prstGeom>
        </p:spPr>
      </p:pic>
      <p:pic>
        <p:nvPicPr>
          <p:cNvPr id="50" name="図 49" descr="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380" y="2878645"/>
            <a:ext cx="5842000" cy="3924300"/>
          </a:xfrm>
          <a:prstGeom prst="rect">
            <a:avLst/>
          </a:prstGeom>
        </p:spPr>
      </p:pic>
      <p:cxnSp>
        <p:nvCxnSpPr>
          <p:cNvPr id="14" name="直線コネクタ 13"/>
          <p:cNvCxnSpPr/>
          <p:nvPr/>
        </p:nvCxnSpPr>
        <p:spPr>
          <a:xfrm>
            <a:off x="3066767" y="3097706"/>
            <a:ext cx="0" cy="2209382"/>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a:xfrm>
            <a:off x="5403839" y="3097706"/>
            <a:ext cx="0" cy="2209382"/>
          </a:xfrm>
          <a:prstGeom prst="line">
            <a:avLst/>
          </a:prstGeom>
        </p:spPr>
        <p:style>
          <a:lnRef idx="3">
            <a:schemeClr val="dk1"/>
          </a:lnRef>
          <a:fillRef idx="0">
            <a:schemeClr val="dk1"/>
          </a:fillRef>
          <a:effectRef idx="2">
            <a:schemeClr val="dk1"/>
          </a:effectRef>
          <a:fontRef idx="minor">
            <a:schemeClr val="tx1"/>
          </a:fontRef>
        </p:style>
      </p:cxnSp>
      <p:sp>
        <p:nvSpPr>
          <p:cNvPr id="2" name="タイトル 1"/>
          <p:cNvSpPr>
            <a:spLocks noGrp="1"/>
          </p:cNvSpPr>
          <p:nvPr>
            <p:ph type="title"/>
          </p:nvPr>
        </p:nvSpPr>
        <p:spPr/>
        <p:txBody>
          <a:bodyPr/>
          <a:lstStyle/>
          <a:p>
            <a:r>
              <a:rPr kumimoji="1" lang="ja-JP" altLang="en-US" dirty="0" smtClean="0"/>
              <a:t>ノイズレベル</a:t>
            </a:r>
            <a:r>
              <a:rPr kumimoji="1" lang="en-US" altLang="ja-JP" dirty="0" smtClean="0"/>
              <a:t> (dark NEP) </a:t>
            </a:r>
            <a:r>
              <a:rPr kumimoji="1" lang="ja-JP" altLang="en-US" dirty="0" smtClean="0"/>
              <a:t>の仮評価</a:t>
            </a:r>
            <a:endParaRPr kumimoji="1" lang="ja-JP" altLang="en-US" dirty="0"/>
          </a:p>
        </p:txBody>
      </p:sp>
      <p:sp>
        <p:nvSpPr>
          <p:cNvPr id="6" name="スライド番号プレースホルダー 5"/>
          <p:cNvSpPr>
            <a:spLocks noGrp="1"/>
          </p:cNvSpPr>
          <p:nvPr>
            <p:ph type="sldNum" sz="quarter" idx="12"/>
          </p:nvPr>
        </p:nvSpPr>
        <p:spPr/>
        <p:txBody>
          <a:bodyPr/>
          <a:lstStyle/>
          <a:p>
            <a:fld id="{1C291D6E-143E-A84C-8B4E-1FAEF2D364EC}" type="slidenum">
              <a:rPr kumimoji="1" lang="ja-JP" altLang="en-US" smtClean="0"/>
              <a:t>15</a:t>
            </a:fld>
            <a:endParaRPr kumimoji="1" lang="ja-JP" altLang="en-US"/>
          </a:p>
        </p:txBody>
      </p:sp>
      <p:cxnSp>
        <p:nvCxnSpPr>
          <p:cNvPr id="23" name="直線矢印コネクタ 22"/>
          <p:cNvCxnSpPr/>
          <p:nvPr/>
        </p:nvCxnSpPr>
        <p:spPr>
          <a:xfrm>
            <a:off x="3090334" y="3506595"/>
            <a:ext cx="234467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6" name="テキスト ボックス 25"/>
          <p:cNvSpPr txBox="1"/>
          <p:nvPr/>
        </p:nvSpPr>
        <p:spPr>
          <a:xfrm>
            <a:off x="3066767" y="2525677"/>
            <a:ext cx="2355933" cy="830997"/>
          </a:xfrm>
          <a:prstGeom prst="rect">
            <a:avLst/>
          </a:prstGeom>
          <a:noFill/>
        </p:spPr>
        <p:txBody>
          <a:bodyPr wrap="none" rtlCol="0">
            <a:spAutoFit/>
          </a:bodyPr>
          <a:lstStyle/>
          <a:p>
            <a:pPr algn="ctr"/>
            <a:r>
              <a:rPr kumimoji="1" lang="en-US" altLang="ja-JP" sz="2400" dirty="0" smtClean="0"/>
              <a:t>GroundBIRD</a:t>
            </a:r>
          </a:p>
          <a:p>
            <a:pPr algn="ctr"/>
            <a:r>
              <a:rPr kumimoji="1" lang="ja-JP" altLang="en-US" sz="2400" dirty="0" smtClean="0"/>
              <a:t>サイエンスバンド</a:t>
            </a:r>
            <a:endParaRPr kumimoji="1" lang="en-US" altLang="ja-JP" sz="2400" dirty="0" smtClean="0"/>
          </a:p>
        </p:txBody>
      </p:sp>
      <p:sp>
        <p:nvSpPr>
          <p:cNvPr id="31" name="テキスト ボックス 30"/>
          <p:cNvSpPr txBox="1"/>
          <p:nvPr/>
        </p:nvSpPr>
        <p:spPr>
          <a:xfrm>
            <a:off x="7204410" y="5188801"/>
            <a:ext cx="1499930" cy="338554"/>
          </a:xfrm>
          <a:prstGeom prst="rect">
            <a:avLst/>
          </a:prstGeom>
          <a:noFill/>
        </p:spPr>
        <p:txBody>
          <a:bodyPr wrap="none" rtlCol="0">
            <a:spAutoFit/>
          </a:bodyPr>
          <a:lstStyle/>
          <a:p>
            <a:r>
              <a:rPr kumimoji="1" lang="en-US" altLang="ja-JP" sz="1600" dirty="0" err="1" smtClean="0"/>
              <a:t>τ</a:t>
            </a:r>
            <a:r>
              <a:rPr lang="en-US" altLang="ja-JP" sz="1600" baseline="-25000" dirty="0" err="1" smtClean="0"/>
              <a:t>r</a:t>
            </a:r>
            <a:r>
              <a:rPr lang="en-US" altLang="ja-JP" sz="1600" dirty="0" smtClean="0"/>
              <a:t>=200us</a:t>
            </a:r>
            <a:r>
              <a:rPr lang="ja-JP" altLang="en-US" sz="1600" dirty="0" smtClean="0"/>
              <a:t>を仮定</a:t>
            </a:r>
            <a:endParaRPr kumimoji="1" lang="ja-JP" altLang="en-US" sz="1600" dirty="0"/>
          </a:p>
        </p:txBody>
      </p:sp>
      <p:sp>
        <p:nvSpPr>
          <p:cNvPr id="3" name="テキスト ボックス 2"/>
          <p:cNvSpPr txBox="1"/>
          <p:nvPr/>
        </p:nvSpPr>
        <p:spPr>
          <a:xfrm rot="20433756">
            <a:off x="246625" y="1283027"/>
            <a:ext cx="1955108" cy="523220"/>
          </a:xfrm>
          <a:prstGeom prst="rect">
            <a:avLst/>
          </a:prstGeom>
          <a:noFill/>
        </p:spPr>
        <p:txBody>
          <a:bodyPr wrap="none" rtlCol="0">
            <a:spAutoFit/>
          </a:bodyPr>
          <a:lstStyle/>
          <a:p>
            <a:r>
              <a:rPr lang="en-US" altLang="ja-JP" sz="2800" i="1" dirty="0" smtClean="0">
                <a:solidFill>
                  <a:srgbClr val="0000FF"/>
                </a:solidFill>
              </a:rPr>
              <a:t>preliminary</a:t>
            </a:r>
            <a:endParaRPr kumimoji="1" lang="ja-JP" altLang="en-US" sz="2800" i="1" dirty="0">
              <a:solidFill>
                <a:srgbClr val="0000FF"/>
              </a:solidFill>
            </a:endParaRPr>
          </a:p>
        </p:txBody>
      </p:sp>
      <p:pic>
        <p:nvPicPr>
          <p:cNvPr id="30" name="図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603" y="1942560"/>
            <a:ext cx="1116680" cy="430720"/>
          </a:xfrm>
          <a:prstGeom prst="rect">
            <a:avLst/>
          </a:prstGeom>
        </p:spPr>
      </p:pic>
      <p:sp>
        <p:nvSpPr>
          <p:cNvPr id="40" name="テキスト ボックス 39"/>
          <p:cNvSpPr txBox="1"/>
          <p:nvPr/>
        </p:nvSpPr>
        <p:spPr>
          <a:xfrm>
            <a:off x="3286262" y="5622884"/>
            <a:ext cx="2441222" cy="461665"/>
          </a:xfrm>
          <a:prstGeom prst="rect">
            <a:avLst/>
          </a:prstGeom>
          <a:solidFill>
            <a:srgbClr val="FFFFFF"/>
          </a:solidFill>
        </p:spPr>
        <p:txBody>
          <a:bodyPr wrap="square" rtlCol="0">
            <a:spAutoFit/>
          </a:bodyPr>
          <a:lstStyle/>
          <a:p>
            <a:pPr algn="ctr"/>
            <a:r>
              <a:rPr kumimoji="1" lang="ja-JP" altLang="en-US" sz="2400" dirty="0" smtClean="0"/>
              <a:t>周波数</a:t>
            </a:r>
            <a:r>
              <a:rPr kumimoji="1" lang="en-US" altLang="ja-JP" sz="2400" dirty="0" smtClean="0"/>
              <a:t> [Hz]</a:t>
            </a:r>
            <a:endParaRPr kumimoji="1" lang="ja-JP" altLang="en-US" sz="2400" dirty="0"/>
          </a:p>
        </p:txBody>
      </p:sp>
      <p:cxnSp>
        <p:nvCxnSpPr>
          <p:cNvPr id="52" name="直線コネクタ 51"/>
          <p:cNvCxnSpPr/>
          <p:nvPr/>
        </p:nvCxnSpPr>
        <p:spPr>
          <a:xfrm flipV="1">
            <a:off x="2191927" y="4007716"/>
            <a:ext cx="4546885" cy="14111"/>
          </a:xfrm>
          <a:prstGeom prst="line">
            <a:avLst/>
          </a:prstGeom>
          <a:ln w="101600" cmpd="sng">
            <a:solidFill>
              <a:srgbClr val="FF00FF">
                <a:alpha val="60000"/>
              </a:srgbClr>
            </a:solidFill>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808291" y="4275731"/>
            <a:ext cx="3110397" cy="913070"/>
          </a:xfrm>
          <a:prstGeom prst="rect">
            <a:avLst/>
          </a:prstGeom>
          <a:noFill/>
        </p:spPr>
        <p:txBody>
          <a:bodyPr wrap="none" rtlCol="0">
            <a:spAutoFit/>
          </a:bodyPr>
          <a:lstStyle/>
          <a:p>
            <a:r>
              <a:rPr lang="ja-JP" altLang="en-US" sz="2000" dirty="0" smtClean="0">
                <a:solidFill>
                  <a:srgbClr val="FF00FF"/>
                </a:solidFill>
              </a:rPr>
              <a:t>大気からのノイズ</a:t>
            </a:r>
            <a:r>
              <a:rPr lang="en-US" altLang="ja-JP" sz="2000" dirty="0" smtClean="0">
                <a:solidFill>
                  <a:srgbClr val="FF00FF"/>
                </a:solidFill>
              </a:rPr>
              <a:t>(</a:t>
            </a:r>
            <a:r>
              <a:rPr lang="ja-JP" altLang="en-US" sz="2000" dirty="0" smtClean="0">
                <a:solidFill>
                  <a:srgbClr val="FF00FF"/>
                </a:solidFill>
              </a:rPr>
              <a:t>チリにて</a:t>
            </a:r>
            <a:r>
              <a:rPr lang="en-US" altLang="ja-JP" sz="2000" dirty="0" smtClean="0">
                <a:solidFill>
                  <a:srgbClr val="FF00FF"/>
                </a:solidFill>
              </a:rPr>
              <a:t>)</a:t>
            </a:r>
          </a:p>
          <a:p>
            <a:r>
              <a:rPr lang="ja-JP" altLang="ja-JP" sz="2000" dirty="0">
                <a:solidFill>
                  <a:srgbClr val="FF00FF"/>
                </a:solidFill>
              </a:rPr>
              <a:t>　</a:t>
            </a:r>
            <a:r>
              <a:rPr lang="en-US" altLang="ja-JP" sz="2000" dirty="0" smtClean="0">
                <a:solidFill>
                  <a:srgbClr val="FF00FF"/>
                </a:solidFill>
              </a:rPr>
              <a:t>〜</a:t>
            </a:r>
            <a:r>
              <a:rPr lang="en-US" altLang="ja-JP" sz="2000" dirty="0">
                <a:solidFill>
                  <a:srgbClr val="FF00FF"/>
                </a:solidFill>
              </a:rPr>
              <a:t>200 </a:t>
            </a:r>
            <a:r>
              <a:rPr lang="en-US" altLang="ja-JP" sz="2000" dirty="0" err="1">
                <a:solidFill>
                  <a:srgbClr val="FF00FF"/>
                </a:solidFill>
              </a:rPr>
              <a:t>uK</a:t>
            </a:r>
            <a:r>
              <a:rPr lang="en-US" altLang="ja-JP" sz="2000" dirty="0" smtClean="0">
                <a:solidFill>
                  <a:srgbClr val="FF00FF"/>
                </a:solidFill>
              </a:rPr>
              <a:t> s</a:t>
            </a:r>
            <a:r>
              <a:rPr lang="en-US" altLang="ja-JP" sz="2000" baseline="30000" dirty="0" smtClean="0">
                <a:solidFill>
                  <a:srgbClr val="FF00FF"/>
                </a:solidFill>
              </a:rPr>
              <a:t>1/2</a:t>
            </a:r>
            <a:endParaRPr lang="ja-JP" altLang="en-US" sz="2000" baseline="30000" dirty="0">
              <a:solidFill>
                <a:srgbClr val="FF00FF"/>
              </a:solidFill>
            </a:endParaRPr>
          </a:p>
          <a:p>
            <a:endParaRPr kumimoji="1" lang="ja-JP" altLang="en-US" sz="2000" baseline="30000" dirty="0">
              <a:solidFill>
                <a:srgbClr val="FF00FF"/>
              </a:solidFill>
            </a:endParaRPr>
          </a:p>
        </p:txBody>
      </p:sp>
      <p:sp>
        <p:nvSpPr>
          <p:cNvPr id="8" name="テキスト ボックス 7"/>
          <p:cNvSpPr txBox="1"/>
          <p:nvPr/>
        </p:nvSpPr>
        <p:spPr>
          <a:xfrm>
            <a:off x="10016067" y="2599267"/>
            <a:ext cx="542411" cy="369332"/>
          </a:xfrm>
          <a:prstGeom prst="rect">
            <a:avLst/>
          </a:prstGeom>
          <a:noFill/>
        </p:spPr>
        <p:txBody>
          <a:bodyPr wrap="none" rtlCol="0">
            <a:spAutoFit/>
          </a:bodyPr>
          <a:lstStyle/>
          <a:p>
            <a:r>
              <a:rPr kumimoji="1" lang="en-US" altLang="ja-JP" dirty="0" smtClean="0"/>
              <a:t>old:</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pic>
        <p:nvPicPr>
          <p:cNvPr id="13" name="図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6483" y="1099962"/>
            <a:ext cx="5130800" cy="736600"/>
          </a:xfrm>
          <a:prstGeom prst="rect">
            <a:avLst/>
          </a:prstGeom>
        </p:spPr>
      </p:pic>
    </p:spTree>
    <p:extLst>
      <p:ext uri="{BB962C8B-B14F-4D97-AF65-F5344CB8AC3E}">
        <p14:creationId xmlns:p14="http://schemas.microsoft.com/office/powerpoint/2010/main" val="161625064"/>
      </p:ext>
    </p:extLst>
  </p:cSld>
  <p:clrMapOvr>
    <a:masterClrMapping/>
  </p:clrMapOvr>
  <mc:AlternateContent xmlns:mc="http://schemas.openxmlformats.org/markup-compatibility/2006" xmlns:p14="http://schemas.microsoft.com/office/powerpoint/2010/main">
    <mc:Choice Requires="p14">
      <p:transition spd="slow" p14:dur="2000" advTm="15542"/>
    </mc:Choice>
    <mc:Fallback xmlns="">
      <p:transition xmlns:p14="http://schemas.microsoft.com/office/powerpoint/2010/main" spd="slow" advTm="15542"/>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854210"/>
            <a:ext cx="8229600" cy="4525963"/>
          </a:xfrm>
        </p:spPr>
        <p:txBody>
          <a:bodyPr>
            <a:normAutofit/>
          </a:bodyPr>
          <a:lstStyle/>
          <a:p>
            <a:r>
              <a:rPr kumimoji="1" lang="en-US" altLang="ja-JP" dirty="0" smtClean="0"/>
              <a:t>dark NEP</a:t>
            </a:r>
            <a:r>
              <a:rPr kumimoji="1" lang="ja-JP" altLang="en-US" dirty="0" smtClean="0"/>
              <a:t>を本当に決定するには、</a:t>
            </a:r>
            <a:endParaRPr kumimoji="1" lang="en-US" altLang="ja-JP" dirty="0" smtClean="0"/>
          </a:p>
          <a:p>
            <a:pPr marL="0" indent="0">
              <a:buNone/>
            </a:pPr>
            <a:r>
              <a:rPr lang="en-US" altLang="ja-JP" dirty="0"/>
              <a:t>	</a:t>
            </a:r>
            <a:r>
              <a:rPr kumimoji="1" lang="ja-JP" altLang="en-US" dirty="0" smtClean="0"/>
              <a:t>再結合時間</a:t>
            </a:r>
            <a:r>
              <a:rPr kumimoji="1" lang="en-US" altLang="ja-JP" dirty="0" smtClean="0"/>
              <a:t> </a:t>
            </a:r>
            <a:r>
              <a:rPr lang="en-US" altLang="ja-JP" i="1" dirty="0" err="1" smtClean="0"/>
              <a:t>τ</a:t>
            </a:r>
            <a:r>
              <a:rPr lang="en-US" altLang="ja-JP" i="1" baseline="-25000" dirty="0" err="1" smtClean="0"/>
              <a:t>r</a:t>
            </a:r>
            <a:r>
              <a:rPr lang="en-US" altLang="ja-JP" baseline="-25000" dirty="0" smtClean="0"/>
              <a:t> </a:t>
            </a:r>
            <a:r>
              <a:rPr kumimoji="1" lang="ja-JP" altLang="en-US" dirty="0" smtClean="0"/>
              <a:t>の測定が必要</a:t>
            </a:r>
            <a:endParaRPr kumimoji="1" lang="en-US" altLang="ja-JP" dirty="0" smtClean="0"/>
          </a:p>
          <a:p>
            <a:pPr marL="457200" lvl="1" indent="0">
              <a:buNone/>
            </a:pPr>
            <a:r>
              <a:rPr kumimoji="1" lang="en-US" altLang="ja-JP" sz="2400" dirty="0" smtClean="0"/>
              <a:t>(</a:t>
            </a:r>
            <a:r>
              <a:rPr kumimoji="1" lang="ja-JP" altLang="en-US" sz="2400" dirty="0" smtClean="0"/>
              <a:t>温度や結晶の品質によるが</a:t>
            </a:r>
            <a:endParaRPr kumimoji="1" lang="en-US" altLang="ja-JP" sz="2400" dirty="0" smtClean="0"/>
          </a:p>
          <a:p>
            <a:pPr marL="457200" lvl="1" indent="0">
              <a:buNone/>
            </a:pPr>
            <a:r>
              <a:rPr lang="en-US" altLang="ja-JP" sz="2400" dirty="0" smtClean="0"/>
              <a:t>  </a:t>
            </a:r>
            <a:r>
              <a:rPr lang="ja-JP" altLang="en-US" sz="2400" dirty="0" smtClean="0"/>
              <a:t>数十</a:t>
            </a:r>
            <a:r>
              <a:rPr lang="en-US" altLang="ja-JP" sz="2400" dirty="0" smtClean="0"/>
              <a:t>〜</a:t>
            </a:r>
            <a:r>
              <a:rPr lang="ja-JP" altLang="en-US" sz="2400" dirty="0" smtClean="0"/>
              <a:t>数百</a:t>
            </a:r>
            <a:r>
              <a:rPr kumimoji="1" lang="en-US" altLang="ja-JP" sz="2400" dirty="0" smtClean="0"/>
              <a:t>us </a:t>
            </a:r>
            <a:r>
              <a:rPr kumimoji="1" lang="ja-JP" altLang="en-US" sz="2400" dirty="0" smtClean="0"/>
              <a:t>程度</a:t>
            </a:r>
            <a:r>
              <a:rPr kumimoji="1" lang="en-US" altLang="ja-JP" sz="2400" dirty="0" smtClean="0"/>
              <a:t>)</a:t>
            </a:r>
            <a:endParaRPr lang="en-US" altLang="ja-JP" dirty="0" smtClean="0"/>
          </a:p>
          <a:p>
            <a:endParaRPr lang="en-US" altLang="ja-JP" dirty="0" smtClean="0"/>
          </a:p>
          <a:p>
            <a:r>
              <a:rPr lang="ja-JP" altLang="en-US" dirty="0" smtClean="0"/>
              <a:t>今まで使っていた読み出し装置</a:t>
            </a:r>
            <a:r>
              <a:rPr lang="en-US" altLang="ja-JP" dirty="0" smtClean="0"/>
              <a:t>: 10 </a:t>
            </a:r>
            <a:r>
              <a:rPr lang="en-US" altLang="ja-JP" dirty="0" err="1" smtClean="0"/>
              <a:t>ksps</a:t>
            </a:r>
            <a:r>
              <a:rPr lang="en-US" altLang="ja-JP" dirty="0" smtClean="0"/>
              <a:t> </a:t>
            </a:r>
            <a:r>
              <a:rPr lang="ja-JP" altLang="en-US" dirty="0" smtClean="0"/>
              <a:t>程度</a:t>
            </a:r>
            <a:endParaRPr lang="en-US" altLang="ja-JP" dirty="0"/>
          </a:p>
          <a:p>
            <a:pPr marL="457200" lvl="1" indent="0">
              <a:buNone/>
            </a:pPr>
            <a:r>
              <a:rPr lang="ja-JP" altLang="en-US" dirty="0" smtClean="0"/>
              <a:t>本観測用には十分速いのだが、この測定のような性能評価には足りない。もう一桁以上欲しい</a:t>
            </a:r>
            <a:endParaRPr lang="en-US" altLang="ja-JP" dirty="0" smtClean="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16</a:t>
            </a:fld>
            <a:endParaRPr kumimoji="1" lang="ja-JP" altLang="en-US"/>
          </a:p>
        </p:txBody>
      </p:sp>
      <p:grpSp>
        <p:nvGrpSpPr>
          <p:cNvPr id="33" name="図形グループ 32"/>
          <p:cNvGrpSpPr/>
          <p:nvPr/>
        </p:nvGrpSpPr>
        <p:grpSpPr>
          <a:xfrm>
            <a:off x="5300156" y="3156865"/>
            <a:ext cx="1747014" cy="1183478"/>
            <a:chOff x="6199795" y="1646392"/>
            <a:chExt cx="1747014" cy="1183478"/>
          </a:xfrm>
        </p:grpSpPr>
        <p:grpSp>
          <p:nvGrpSpPr>
            <p:cNvPr id="7" name="図形グループ 6"/>
            <p:cNvGrpSpPr/>
            <p:nvPr/>
          </p:nvGrpSpPr>
          <p:grpSpPr>
            <a:xfrm>
              <a:off x="6209434" y="1646392"/>
              <a:ext cx="1737375" cy="1183478"/>
              <a:chOff x="-2369264" y="3835969"/>
              <a:chExt cx="2380987" cy="1715341"/>
            </a:xfrm>
          </p:grpSpPr>
          <p:sp>
            <p:nvSpPr>
              <p:cNvPr id="8" name="正方形/長方形 7"/>
              <p:cNvSpPr/>
              <p:nvPr/>
            </p:nvSpPr>
            <p:spPr>
              <a:xfrm>
                <a:off x="-1967373" y="3835969"/>
                <a:ext cx="1728168" cy="1223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9" name="円/楕円 8"/>
              <p:cNvSpPr/>
              <p:nvPr/>
            </p:nvSpPr>
            <p:spPr bwMode="auto">
              <a:xfrm>
                <a:off x="-1447541" y="4669579"/>
                <a:ext cx="533770" cy="239233"/>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10" name="円/楕円 9"/>
              <p:cNvSpPr/>
              <p:nvPr/>
            </p:nvSpPr>
            <p:spPr bwMode="auto">
              <a:xfrm>
                <a:off x="-1324363" y="4717426"/>
                <a:ext cx="123177" cy="143539"/>
              </a:xfrm>
              <a:prstGeom prst="ellipse">
                <a:avLst/>
              </a:prstGeom>
              <a:noFill/>
              <a:ln>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11" name="円/楕円 10"/>
              <p:cNvSpPr/>
              <p:nvPr/>
            </p:nvSpPr>
            <p:spPr bwMode="auto">
              <a:xfrm>
                <a:off x="-1160127" y="4717426"/>
                <a:ext cx="123177" cy="143539"/>
              </a:xfrm>
              <a:prstGeom prst="ellipse">
                <a:avLst/>
              </a:prstGeom>
              <a:noFill/>
              <a:ln>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cxnSp>
            <p:nvCxnSpPr>
              <p:cNvPr id="12" name="直線矢印コネクタ 11"/>
              <p:cNvCxnSpPr>
                <a:stCxn id="9" idx="0"/>
              </p:cNvCxnSpPr>
              <p:nvPr/>
            </p:nvCxnSpPr>
            <p:spPr>
              <a:xfrm flipH="1" flipV="1">
                <a:off x="-1447541" y="4344846"/>
                <a:ext cx="266886" cy="32473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9" idx="0"/>
              </p:cNvCxnSpPr>
              <p:nvPr/>
            </p:nvCxnSpPr>
            <p:spPr>
              <a:xfrm flipV="1">
                <a:off x="-1180657" y="4394448"/>
                <a:ext cx="191886" cy="27513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bwMode="auto">
              <a:xfrm>
                <a:off x="-972000" y="4227779"/>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15" name="円/楕円 14"/>
              <p:cNvSpPr/>
              <p:nvPr/>
            </p:nvSpPr>
            <p:spPr bwMode="auto">
              <a:xfrm>
                <a:off x="-1611015" y="4156009"/>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16" name="テキスト ボックス 15"/>
              <p:cNvSpPr txBox="1"/>
              <p:nvPr/>
            </p:nvSpPr>
            <p:spPr>
              <a:xfrm>
                <a:off x="-2369264" y="5015998"/>
                <a:ext cx="2380987" cy="535312"/>
              </a:xfrm>
              <a:prstGeom prst="rect">
                <a:avLst/>
              </a:prstGeom>
              <a:noFill/>
            </p:spPr>
            <p:txBody>
              <a:bodyPr wrap="none" rtlCol="0">
                <a:spAutoFit/>
              </a:bodyPr>
              <a:lstStyle/>
              <a:p>
                <a:r>
                  <a:rPr lang="ja-JP" altLang="en-US" dirty="0" smtClean="0">
                    <a:solidFill>
                      <a:srgbClr val="1F497D"/>
                    </a:solidFill>
                  </a:rPr>
                  <a:t>クーパー対解離</a:t>
                </a:r>
                <a:endParaRPr lang="ja-JP" altLang="en-US" dirty="0">
                  <a:solidFill>
                    <a:srgbClr val="1F497D"/>
                  </a:solidFill>
                </a:endParaRPr>
              </a:p>
            </p:txBody>
          </p:sp>
        </p:grpSp>
        <p:sp>
          <p:nvSpPr>
            <p:cNvPr id="17" name="稲妻 16"/>
            <p:cNvSpPr/>
            <p:nvPr/>
          </p:nvSpPr>
          <p:spPr>
            <a:xfrm rot="17794129" flipH="1">
              <a:off x="6406769" y="1623781"/>
              <a:ext cx="324552" cy="738499"/>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2" name="図形グループ 31"/>
          <p:cNvGrpSpPr/>
          <p:nvPr/>
        </p:nvGrpSpPr>
        <p:grpSpPr>
          <a:xfrm>
            <a:off x="7378426" y="3394273"/>
            <a:ext cx="877163" cy="937118"/>
            <a:chOff x="8017131" y="1993031"/>
            <a:chExt cx="877163" cy="937118"/>
          </a:xfrm>
        </p:grpSpPr>
        <p:grpSp>
          <p:nvGrpSpPr>
            <p:cNvPr id="21" name="図形グループ 20"/>
            <p:cNvGrpSpPr/>
            <p:nvPr/>
          </p:nvGrpSpPr>
          <p:grpSpPr>
            <a:xfrm>
              <a:off x="8171089" y="1993031"/>
              <a:ext cx="556161" cy="519387"/>
              <a:chOff x="-1611015" y="4156009"/>
              <a:chExt cx="762192" cy="752803"/>
            </a:xfrm>
          </p:grpSpPr>
          <p:sp>
            <p:nvSpPr>
              <p:cNvPr id="23" name="円/楕円 22"/>
              <p:cNvSpPr/>
              <p:nvPr/>
            </p:nvSpPr>
            <p:spPr bwMode="auto">
              <a:xfrm>
                <a:off x="-1447541" y="4669579"/>
                <a:ext cx="533770" cy="239233"/>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24" name="円/楕円 23"/>
              <p:cNvSpPr/>
              <p:nvPr/>
            </p:nvSpPr>
            <p:spPr bwMode="auto">
              <a:xfrm>
                <a:off x="-1324363" y="4717426"/>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25" name="円/楕円 24"/>
              <p:cNvSpPr/>
              <p:nvPr/>
            </p:nvSpPr>
            <p:spPr bwMode="auto">
              <a:xfrm>
                <a:off x="-1160127" y="4717426"/>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cxnSp>
            <p:nvCxnSpPr>
              <p:cNvPr id="26" name="直線矢印コネクタ 25"/>
              <p:cNvCxnSpPr/>
              <p:nvPr/>
            </p:nvCxnSpPr>
            <p:spPr>
              <a:xfrm flipH="1" flipV="1">
                <a:off x="-1487837" y="4301192"/>
                <a:ext cx="266886" cy="324732"/>
              </a:xfrm>
              <a:prstGeom prst="straightConnector1">
                <a:avLst/>
              </a:prstGeom>
              <a:ln w="28575">
                <a:solidFill>
                  <a:schemeClr val="accent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1132893" y="4371318"/>
                <a:ext cx="191887" cy="275132"/>
              </a:xfrm>
              <a:prstGeom prst="straightConnector1">
                <a:avLst/>
              </a:prstGeom>
              <a:ln w="28575">
                <a:solidFill>
                  <a:schemeClr val="accent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8" name="円/楕円 27"/>
              <p:cNvSpPr/>
              <p:nvPr/>
            </p:nvSpPr>
            <p:spPr bwMode="auto">
              <a:xfrm>
                <a:off x="-972000" y="4227779"/>
                <a:ext cx="123177" cy="143539"/>
              </a:xfrm>
              <a:prstGeom prst="ellipse">
                <a:avLst/>
              </a:prstGeom>
              <a:solidFill>
                <a:srgbClr val="FFFFFF"/>
              </a:solidFill>
              <a:ln>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29" name="円/楕円 28"/>
              <p:cNvSpPr/>
              <p:nvPr/>
            </p:nvSpPr>
            <p:spPr bwMode="auto">
              <a:xfrm>
                <a:off x="-1611015" y="4156009"/>
                <a:ext cx="123177" cy="143539"/>
              </a:xfrm>
              <a:prstGeom prst="ellipse">
                <a:avLst/>
              </a:prstGeom>
              <a:solidFill>
                <a:srgbClr val="FFFFFF"/>
              </a:solidFill>
              <a:ln>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grpSp>
        <p:sp>
          <p:nvSpPr>
            <p:cNvPr id="31" name="テキスト ボックス 30"/>
            <p:cNvSpPr txBox="1"/>
            <p:nvPr/>
          </p:nvSpPr>
          <p:spPr>
            <a:xfrm>
              <a:off x="8017131" y="2560817"/>
              <a:ext cx="877163" cy="369332"/>
            </a:xfrm>
            <a:prstGeom prst="rect">
              <a:avLst/>
            </a:prstGeom>
            <a:noFill/>
          </p:spPr>
          <p:txBody>
            <a:bodyPr wrap="none" rtlCol="0">
              <a:spAutoFit/>
            </a:bodyPr>
            <a:lstStyle/>
            <a:p>
              <a:r>
                <a:rPr lang="ja-JP" altLang="en-US" dirty="0" smtClean="0">
                  <a:solidFill>
                    <a:srgbClr val="1F497D"/>
                  </a:solidFill>
                </a:rPr>
                <a:t>再結合</a:t>
              </a:r>
              <a:endParaRPr lang="ja-JP" altLang="en-US" dirty="0">
                <a:solidFill>
                  <a:srgbClr val="1F497D"/>
                </a:solidFill>
              </a:endParaRPr>
            </a:p>
          </p:txBody>
        </p:sp>
      </p:grpSp>
      <p:sp>
        <p:nvSpPr>
          <p:cNvPr id="38" name="タイトル 1"/>
          <p:cNvSpPr>
            <a:spLocks noGrp="1"/>
          </p:cNvSpPr>
          <p:nvPr>
            <p:ph type="title"/>
          </p:nvPr>
        </p:nvSpPr>
        <p:spPr>
          <a:xfrm>
            <a:off x="457200" y="91566"/>
            <a:ext cx="8229600" cy="1143000"/>
          </a:xfrm>
        </p:spPr>
        <p:txBody>
          <a:bodyPr>
            <a:normAutofit fontScale="90000"/>
          </a:bodyPr>
          <a:lstStyle/>
          <a:p>
            <a:r>
              <a:rPr lang="ja-JP" altLang="en-US" dirty="0" smtClean="0"/>
              <a:t>ノイズレベルの決定へ</a:t>
            </a:r>
            <a:r>
              <a:rPr lang="en-US" altLang="ja-JP" dirty="0" smtClean="0"/>
              <a:t>: </a:t>
            </a:r>
            <a:r>
              <a:rPr lang="ja-JP" altLang="en-US" dirty="0" smtClean="0"/>
              <a:t>読出系改良</a:t>
            </a:r>
            <a:endParaRPr lang="ja-JP" altLang="en-US" dirty="0"/>
          </a:p>
        </p:txBody>
      </p:sp>
      <p:pic>
        <p:nvPicPr>
          <p:cNvPr id="40" name="図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483" y="1083028"/>
            <a:ext cx="5130800" cy="736600"/>
          </a:xfrm>
          <a:prstGeom prst="rect">
            <a:avLst/>
          </a:prstGeom>
        </p:spPr>
      </p:pic>
      <p:sp>
        <p:nvSpPr>
          <p:cNvPr id="18" name="ストライプ矢印 17"/>
          <p:cNvSpPr/>
          <p:nvPr/>
        </p:nvSpPr>
        <p:spPr>
          <a:xfrm>
            <a:off x="6612467" y="3526222"/>
            <a:ext cx="835247" cy="388295"/>
          </a:xfrm>
          <a:prstGeom prst="stripedRightArrow">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dirty="0"/>
          </a:p>
        </p:txBody>
      </p:sp>
      <p:sp>
        <p:nvSpPr>
          <p:cNvPr id="35" name="正方形/長方形 34"/>
          <p:cNvSpPr/>
          <p:nvPr/>
        </p:nvSpPr>
        <p:spPr>
          <a:xfrm>
            <a:off x="6824017" y="3292451"/>
            <a:ext cx="446306" cy="523220"/>
          </a:xfrm>
          <a:prstGeom prst="rect">
            <a:avLst/>
          </a:prstGeom>
        </p:spPr>
        <p:txBody>
          <a:bodyPr wrap="none">
            <a:spAutoFit/>
          </a:bodyPr>
          <a:lstStyle/>
          <a:p>
            <a:r>
              <a:rPr lang="en-US" altLang="ja-JP" sz="2800" i="1" dirty="0" err="1" smtClean="0"/>
              <a:t>τ</a:t>
            </a:r>
            <a:r>
              <a:rPr lang="en-US" altLang="ja-JP" sz="2800" i="1" baseline="-25000" dirty="0" err="1" smtClean="0"/>
              <a:t>r</a:t>
            </a:r>
            <a:endParaRPr lang="ja-JP" altLang="en-US" sz="2800" dirty="0"/>
          </a:p>
        </p:txBody>
      </p:sp>
    </p:spTree>
    <p:extLst>
      <p:ext uri="{BB962C8B-B14F-4D97-AF65-F5344CB8AC3E}">
        <p14:creationId xmlns:p14="http://schemas.microsoft.com/office/powerpoint/2010/main" val="5604747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566"/>
            <a:ext cx="8229600" cy="1143000"/>
          </a:xfrm>
        </p:spPr>
        <p:txBody>
          <a:bodyPr/>
          <a:lstStyle/>
          <a:p>
            <a:r>
              <a:rPr lang="ja-JP" altLang="en-US" dirty="0" smtClean="0"/>
              <a:t>読出系改良：目標</a:t>
            </a:r>
            <a:endParaRPr lang="ja-JP" altLang="en-US" dirty="0"/>
          </a:p>
        </p:txBody>
      </p:sp>
      <p:grpSp>
        <p:nvGrpSpPr>
          <p:cNvPr id="7" name="図形グループ 97"/>
          <p:cNvGrpSpPr/>
          <p:nvPr/>
        </p:nvGrpSpPr>
        <p:grpSpPr>
          <a:xfrm>
            <a:off x="5187559" y="1169135"/>
            <a:ext cx="3631322" cy="4860976"/>
            <a:chOff x="442166" y="1406865"/>
            <a:chExt cx="3631322" cy="4860976"/>
          </a:xfrm>
        </p:grpSpPr>
        <p:sp>
          <p:nvSpPr>
            <p:cNvPr id="8" name="正方形/長方形 7"/>
            <p:cNvSpPr/>
            <p:nvPr/>
          </p:nvSpPr>
          <p:spPr>
            <a:xfrm>
              <a:off x="1180516" y="5649074"/>
              <a:ext cx="2562870"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021786" y="5692202"/>
              <a:ext cx="864339" cy="461665"/>
            </a:xfrm>
            <a:prstGeom prst="rect">
              <a:avLst/>
            </a:prstGeom>
            <a:noFill/>
          </p:spPr>
          <p:txBody>
            <a:bodyPr wrap="none" rtlCol="0">
              <a:spAutoFit/>
            </a:bodyPr>
            <a:lstStyle/>
            <a:p>
              <a:r>
                <a:rPr kumimoji="1" lang="en-US" altLang="ja-JP" sz="2400" dirty="0" smtClean="0"/>
                <a:t>FPGA</a:t>
              </a:r>
              <a:endParaRPr kumimoji="1" lang="ja-JP" altLang="en-US" sz="2400" dirty="0"/>
            </a:p>
          </p:txBody>
        </p:sp>
        <p:sp>
          <p:nvSpPr>
            <p:cNvPr id="10" name="正方形/長方形 9"/>
            <p:cNvSpPr/>
            <p:nvPr/>
          </p:nvSpPr>
          <p:spPr>
            <a:xfrm>
              <a:off x="1176454" y="4669798"/>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299922" y="4724066"/>
              <a:ext cx="709449" cy="461665"/>
            </a:xfrm>
            <a:prstGeom prst="rect">
              <a:avLst/>
            </a:prstGeom>
            <a:noFill/>
          </p:spPr>
          <p:txBody>
            <a:bodyPr wrap="none" rtlCol="0">
              <a:spAutoFit/>
            </a:bodyPr>
            <a:lstStyle/>
            <a:p>
              <a:r>
                <a:rPr kumimoji="1" lang="en-US" altLang="ja-JP" sz="2400" dirty="0" smtClean="0"/>
                <a:t>DAC</a:t>
              </a:r>
              <a:endParaRPr kumimoji="1" lang="ja-JP" altLang="en-US" sz="2400" dirty="0"/>
            </a:p>
          </p:txBody>
        </p:sp>
        <p:sp>
          <p:nvSpPr>
            <p:cNvPr id="12" name="正方形/長方形 11"/>
            <p:cNvSpPr/>
            <p:nvPr/>
          </p:nvSpPr>
          <p:spPr>
            <a:xfrm>
              <a:off x="2798999" y="4673933"/>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16904" y="4724066"/>
              <a:ext cx="716212" cy="461665"/>
            </a:xfrm>
            <a:prstGeom prst="rect">
              <a:avLst/>
            </a:prstGeom>
            <a:noFill/>
          </p:spPr>
          <p:txBody>
            <a:bodyPr wrap="none" rtlCol="0">
              <a:spAutoFit/>
            </a:bodyPr>
            <a:lstStyle/>
            <a:p>
              <a:r>
                <a:rPr lang="en-US" altLang="ja-JP" sz="2400" dirty="0" smtClean="0"/>
                <a:t>ADC</a:t>
              </a:r>
              <a:endParaRPr kumimoji="1" lang="ja-JP" altLang="en-US" sz="2400" dirty="0"/>
            </a:p>
          </p:txBody>
        </p:sp>
        <p:sp>
          <p:nvSpPr>
            <p:cNvPr id="14" name="円/楕円 13"/>
            <p:cNvSpPr/>
            <p:nvPr/>
          </p:nvSpPr>
          <p:spPr>
            <a:xfrm>
              <a:off x="3035863" y="3582501"/>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a:stCxn id="14" idx="1"/>
              <a:endCxn id="14" idx="5"/>
            </p:cNvCxnSpPr>
            <p:nvPr/>
          </p:nvCxnSpPr>
          <p:spPr>
            <a:xfrm rot="16200000" flipH="1">
              <a:off x="3108665" y="3645006"/>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14" idx="3"/>
              <a:endCxn id="14" idx="7"/>
            </p:cNvCxnSpPr>
            <p:nvPr/>
          </p:nvCxnSpPr>
          <p:spPr>
            <a:xfrm rot="5400000" flipH="1" flipV="1">
              <a:off x="3108665" y="3645005"/>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418340" y="3580457"/>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7" idx="1"/>
              <a:endCxn id="17" idx="5"/>
            </p:cNvCxnSpPr>
            <p:nvPr/>
          </p:nvCxnSpPr>
          <p:spPr>
            <a:xfrm rot="16200000" flipH="1">
              <a:off x="1491142" y="3642962"/>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7" idx="3"/>
              <a:endCxn id="17" idx="7"/>
            </p:cNvCxnSpPr>
            <p:nvPr/>
          </p:nvCxnSpPr>
          <p:spPr>
            <a:xfrm rot="5400000" flipH="1" flipV="1">
              <a:off x="1491142" y="3642961"/>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65"/>
            <p:cNvGrpSpPr>
              <a:grpSpLocks noChangeAspect="1"/>
            </p:cNvGrpSpPr>
            <p:nvPr/>
          </p:nvGrpSpPr>
          <p:grpSpPr>
            <a:xfrm>
              <a:off x="1521184" y="2682359"/>
              <a:ext cx="256470" cy="719998"/>
              <a:chOff x="4377667" y="653020"/>
              <a:chExt cx="502104" cy="1409575"/>
            </a:xfrm>
          </p:grpSpPr>
          <p:grpSp>
            <p:nvGrpSpPr>
              <p:cNvPr id="45" name="図形グループ 54"/>
              <p:cNvGrpSpPr/>
              <p:nvPr/>
            </p:nvGrpSpPr>
            <p:grpSpPr>
              <a:xfrm rot="5400000">
                <a:off x="3923831" y="1172060"/>
                <a:ext cx="1409575" cy="371495"/>
                <a:chOff x="4704458" y="1339777"/>
                <a:chExt cx="1409575" cy="371495"/>
              </a:xfrm>
              <a:scene3d>
                <a:camera prst="orthographicFront">
                  <a:rot lat="10800000" lon="0" rev="0"/>
                </a:camera>
                <a:lightRig rig="threePt" dir="t"/>
              </a:scene3d>
            </p:grpSpPr>
            <p:cxnSp>
              <p:nvCxnSpPr>
                <p:cNvPr id="47" name="直線コネクタ 46"/>
                <p:cNvCxnSpPr>
                  <a:cxnSpLocks noChangeAspect="1"/>
                </p:cNvCxnSpPr>
                <p:nvPr/>
              </p:nvCxnSpPr>
              <p:spPr>
                <a:xfrm>
                  <a:off x="4704458" y="151977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a:cxnSpLocks noChangeAspect="1"/>
                </p:cNvCxnSpPr>
                <p:nvPr/>
              </p:nvCxnSpPr>
              <p:spPr>
                <a:xfrm rot="18000000">
                  <a:off x="4837536" y="145213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a:cxnSpLocks noChangeAspect="1"/>
                </p:cNvCxnSpPr>
                <p:nvPr/>
              </p:nvCxnSpPr>
              <p:spPr>
                <a:xfrm rot="14400000">
                  <a:off x="4881070"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a:cxnSpLocks noChangeAspect="1"/>
                </p:cNvCxnSpPr>
                <p:nvPr/>
              </p:nvCxnSpPr>
              <p:spPr>
                <a:xfrm rot="7200000">
                  <a:off x="5062444"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cxnSpLocks noChangeAspect="1"/>
                </p:cNvCxnSpPr>
                <p:nvPr/>
              </p:nvCxnSpPr>
              <p:spPr>
                <a:xfrm rot="7200000">
                  <a:off x="5417931" y="1530477"/>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a:cxnSpLocks noChangeAspect="1"/>
                </p:cNvCxnSpPr>
                <p:nvPr/>
              </p:nvCxnSpPr>
              <p:spPr>
                <a:xfrm rot="14400000">
                  <a:off x="5240789" y="1526244"/>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a:cxnSpLocks noChangeAspect="1"/>
                </p:cNvCxnSpPr>
                <p:nvPr/>
              </p:nvCxnSpPr>
              <p:spPr>
                <a:xfrm rot="14400000">
                  <a:off x="5595075" y="1530478"/>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cxnSpLocks noChangeAspect="1"/>
                </p:cNvCxnSpPr>
                <p:nvPr/>
              </p:nvCxnSpPr>
              <p:spPr>
                <a:xfrm rot="18000000">
                  <a:off x="5808751" y="160881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a:cxnSpLocks noChangeAspect="1"/>
                </p:cNvCxnSpPr>
                <p:nvPr/>
              </p:nvCxnSpPr>
              <p:spPr>
                <a:xfrm>
                  <a:off x="5934033" y="1531272"/>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6" name="直線矢印コネクタ 45"/>
              <p:cNvCxnSpPr/>
              <p:nvPr/>
            </p:nvCxnSpPr>
            <p:spPr>
              <a:xfrm rot="5400000" flipH="1" flipV="1">
                <a:off x="4098728" y="1111953"/>
                <a:ext cx="1059981" cy="5021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 name="正方形/長方形 20"/>
            <p:cNvSpPr/>
            <p:nvPr/>
          </p:nvSpPr>
          <p:spPr>
            <a:xfrm>
              <a:off x="1168965" y="1741206"/>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03305" y="1795474"/>
              <a:ext cx="874608" cy="461665"/>
            </a:xfrm>
            <a:prstGeom prst="rect">
              <a:avLst/>
            </a:prstGeom>
            <a:noFill/>
          </p:spPr>
          <p:txBody>
            <a:bodyPr wrap="none" rtlCol="0">
              <a:spAutoFit/>
            </a:bodyPr>
            <a:lstStyle/>
            <a:p>
              <a:r>
                <a:rPr lang="en-US" altLang="ja-JP" sz="2400" dirty="0" smtClean="0"/>
                <a:t>MKID</a:t>
              </a:r>
              <a:endParaRPr kumimoji="1" lang="ja-JP" altLang="en-US" sz="2400" dirty="0"/>
            </a:p>
          </p:txBody>
        </p:sp>
        <p:sp>
          <p:nvSpPr>
            <p:cNvPr id="23" name="二等辺三角形 22"/>
            <p:cNvSpPr/>
            <p:nvPr/>
          </p:nvSpPr>
          <p:spPr>
            <a:xfrm rot="5400000">
              <a:off x="2480842" y="1823959"/>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a:stCxn id="10" idx="2"/>
            </p:cNvCxnSpPr>
            <p:nvPr/>
          </p:nvCxnSpPr>
          <p:spPr>
            <a:xfrm rot="5400000">
              <a:off x="1474470" y="5462611"/>
              <a:ext cx="348225" cy="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2" idx="2"/>
            </p:cNvCxnSpPr>
            <p:nvPr/>
          </p:nvCxnSpPr>
          <p:spPr>
            <a:xfrm rot="5400000">
              <a:off x="3091193" y="5472699"/>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17" idx="4"/>
              <a:endCxn id="10" idx="0"/>
            </p:cNvCxnSpPr>
            <p:nvPr/>
          </p:nvCxnSpPr>
          <p:spPr>
            <a:xfrm rot="5400000">
              <a:off x="1333791" y="4351248"/>
              <a:ext cx="633407" cy="3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4" idx="4"/>
              <a:endCxn id="12" idx="0"/>
            </p:cNvCxnSpPr>
            <p:nvPr/>
          </p:nvCxnSpPr>
          <p:spPr>
            <a:xfrm rot="16200000" flipH="1">
              <a:off x="2952779" y="4355519"/>
              <a:ext cx="635498" cy="13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3147564" y="3454379"/>
              <a:ext cx="246983" cy="7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二等辺三角形 28"/>
            <p:cNvSpPr/>
            <p:nvPr/>
          </p:nvSpPr>
          <p:spPr>
            <a:xfrm rot="10800000">
              <a:off x="2984571" y="2875351"/>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rot="5400000" flipH="1" flipV="1">
              <a:off x="2846328" y="2464783"/>
              <a:ext cx="845999" cy="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flipH="1" flipV="1">
              <a:off x="1484200" y="2521166"/>
              <a:ext cx="32238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23" idx="0"/>
            </p:cNvCxnSpPr>
            <p:nvPr/>
          </p:nvCxnSpPr>
          <p:spPr>
            <a:xfrm>
              <a:off x="2995691" y="2051927"/>
              <a:ext cx="276296"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1" idx="3"/>
              <a:endCxn id="23" idx="3"/>
            </p:cNvCxnSpPr>
            <p:nvPr/>
          </p:nvCxnSpPr>
          <p:spPr>
            <a:xfrm>
              <a:off x="2113352" y="2050590"/>
              <a:ext cx="426405" cy="1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979444" y="1540543"/>
              <a:ext cx="1375358" cy="991451"/>
            </a:xfrm>
            <a:prstGeom prst="rect">
              <a:avLst/>
            </a:prstGeom>
            <a:noFill/>
            <a:ln w="254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12329" y="1406865"/>
              <a:ext cx="2931057" cy="1239929"/>
            </a:xfrm>
            <a:prstGeom prst="rect">
              <a:avLst/>
            </a:prstGeom>
            <a:noFill/>
            <a:ln w="2540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6056" y="4100797"/>
              <a:ext cx="602824" cy="369332"/>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7" name="テキスト ボックス 36"/>
            <p:cNvSpPr txBox="1"/>
            <p:nvPr/>
          </p:nvSpPr>
          <p:spPr>
            <a:xfrm>
              <a:off x="3072834" y="4100796"/>
              <a:ext cx="602824" cy="369332"/>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8" name="テキスト ボックス 37"/>
            <p:cNvSpPr txBox="1"/>
            <p:nvPr/>
          </p:nvSpPr>
          <p:spPr>
            <a:xfrm>
              <a:off x="2459137" y="1426256"/>
              <a:ext cx="564277" cy="369332"/>
            </a:xfrm>
            <a:prstGeom prst="rect">
              <a:avLst/>
            </a:prstGeom>
            <a:noFill/>
          </p:spPr>
          <p:txBody>
            <a:bodyPr wrap="none" rtlCol="0">
              <a:spAutoFit/>
            </a:bodyPr>
            <a:lstStyle/>
            <a:p>
              <a:r>
                <a:rPr lang="en-US" altLang="ja-JP" dirty="0" smtClean="0"/>
                <a:t>LNA</a:t>
              </a:r>
              <a:endParaRPr kumimoji="1" lang="ja-JP" altLang="en-US" dirty="0"/>
            </a:p>
          </p:txBody>
        </p:sp>
        <p:sp>
          <p:nvSpPr>
            <p:cNvPr id="39" name="テキスト ボックス 38"/>
            <p:cNvSpPr txBox="1"/>
            <p:nvPr/>
          </p:nvSpPr>
          <p:spPr>
            <a:xfrm>
              <a:off x="1702033" y="2916059"/>
              <a:ext cx="464640" cy="369332"/>
            </a:xfrm>
            <a:prstGeom prst="rect">
              <a:avLst/>
            </a:prstGeom>
            <a:noFill/>
          </p:spPr>
          <p:txBody>
            <a:bodyPr wrap="none" rtlCol="0">
              <a:spAutoFit/>
            </a:bodyPr>
            <a:lstStyle/>
            <a:p>
              <a:r>
                <a:rPr lang="en-US" altLang="ja-JP" dirty="0" err="1" smtClean="0"/>
                <a:t>Att</a:t>
              </a:r>
              <a:endParaRPr kumimoji="1" lang="ja-JP" altLang="en-US" dirty="0"/>
            </a:p>
          </p:txBody>
        </p:sp>
        <p:sp>
          <p:nvSpPr>
            <p:cNvPr id="40" name="テキスト ボックス 39"/>
            <p:cNvSpPr txBox="1"/>
            <p:nvPr/>
          </p:nvSpPr>
          <p:spPr>
            <a:xfrm>
              <a:off x="855611" y="3606031"/>
              <a:ext cx="543739" cy="369332"/>
            </a:xfrm>
            <a:prstGeom prst="rect">
              <a:avLst/>
            </a:prstGeom>
            <a:noFill/>
          </p:spPr>
          <p:txBody>
            <a:bodyPr wrap="none" rtlCol="0">
              <a:spAutoFit/>
            </a:bodyPr>
            <a:lstStyle/>
            <a:p>
              <a:r>
                <a:rPr kumimoji="1" lang="en-US" altLang="ja-JP" dirty="0" smtClean="0"/>
                <a:t>Mix</a:t>
              </a:r>
              <a:endParaRPr kumimoji="1" lang="ja-JP" altLang="en-US" dirty="0"/>
            </a:p>
          </p:txBody>
        </p:sp>
        <p:sp>
          <p:nvSpPr>
            <p:cNvPr id="41" name="テキスト ボックス 40"/>
            <p:cNvSpPr txBox="1"/>
            <p:nvPr/>
          </p:nvSpPr>
          <p:spPr>
            <a:xfrm>
              <a:off x="3493007" y="3624767"/>
              <a:ext cx="543739" cy="369332"/>
            </a:xfrm>
            <a:prstGeom prst="rect">
              <a:avLst/>
            </a:prstGeom>
            <a:noFill/>
          </p:spPr>
          <p:txBody>
            <a:bodyPr wrap="none" rtlCol="0">
              <a:spAutoFit/>
            </a:bodyPr>
            <a:lstStyle/>
            <a:p>
              <a:r>
                <a:rPr kumimoji="1" lang="en-US" altLang="ja-JP" dirty="0" smtClean="0"/>
                <a:t>Mix</a:t>
              </a:r>
              <a:endParaRPr kumimoji="1" lang="ja-JP" altLang="en-US" dirty="0"/>
            </a:p>
          </p:txBody>
        </p:sp>
        <p:sp>
          <p:nvSpPr>
            <p:cNvPr id="42" name="テキスト ボックス 41"/>
            <p:cNvSpPr txBox="1"/>
            <p:nvPr/>
          </p:nvSpPr>
          <p:spPr>
            <a:xfrm>
              <a:off x="3449587" y="2916059"/>
              <a:ext cx="623901" cy="369332"/>
            </a:xfrm>
            <a:prstGeom prst="rect">
              <a:avLst/>
            </a:prstGeom>
            <a:noFill/>
          </p:spPr>
          <p:txBody>
            <a:bodyPr wrap="none" rtlCol="0">
              <a:spAutoFit/>
            </a:bodyPr>
            <a:lstStyle/>
            <a:p>
              <a:r>
                <a:rPr lang="en-US" altLang="ja-JP" dirty="0" smtClean="0"/>
                <a:t>Amp</a:t>
              </a:r>
              <a:endParaRPr kumimoji="1" lang="ja-JP" altLang="en-US" dirty="0"/>
            </a:p>
          </p:txBody>
        </p:sp>
        <p:sp>
          <p:nvSpPr>
            <p:cNvPr id="43" name="テキスト ボックス 42"/>
            <p:cNvSpPr txBox="1"/>
            <p:nvPr/>
          </p:nvSpPr>
          <p:spPr>
            <a:xfrm>
              <a:off x="442166" y="2553870"/>
              <a:ext cx="1022561" cy="923330"/>
            </a:xfrm>
            <a:prstGeom prst="rect">
              <a:avLst/>
            </a:prstGeom>
            <a:noFill/>
          </p:spPr>
          <p:txBody>
            <a:bodyPr wrap="none" rtlCol="0">
              <a:spAutoFit/>
            </a:bodyPr>
            <a:lstStyle/>
            <a:p>
              <a:r>
                <a:rPr lang="en-US" altLang="ja-JP" dirty="0" smtClean="0"/>
                <a:t>Cryostat:</a:t>
              </a:r>
            </a:p>
            <a:p>
              <a:r>
                <a:rPr kumimoji="1" lang="en-US" altLang="ja-JP" dirty="0" smtClean="0">
                  <a:solidFill>
                    <a:srgbClr val="0000FF"/>
                  </a:solidFill>
                </a:rPr>
                <a:t>0.25 K</a:t>
              </a:r>
              <a:r>
                <a:rPr kumimoji="1" lang="en-US" altLang="ja-JP" dirty="0" smtClean="0"/>
                <a:t>,</a:t>
              </a:r>
            </a:p>
            <a:p>
              <a:r>
                <a:rPr lang="en-US" altLang="ja-JP" dirty="0" smtClean="0">
                  <a:solidFill>
                    <a:srgbClr val="008000"/>
                  </a:solidFill>
                </a:rPr>
                <a:t>4 K</a:t>
              </a:r>
              <a:endParaRPr kumimoji="1" lang="ja-JP" altLang="en-US" dirty="0">
                <a:solidFill>
                  <a:srgbClr val="008000"/>
                </a:solidFill>
              </a:endParaRPr>
            </a:p>
          </p:txBody>
        </p:sp>
        <p:cxnSp>
          <p:nvCxnSpPr>
            <p:cNvPr id="44" name="直線コネクタ 43"/>
            <p:cNvCxnSpPr>
              <a:endCxn id="17" idx="0"/>
            </p:cNvCxnSpPr>
            <p:nvPr/>
          </p:nvCxnSpPr>
          <p:spPr>
            <a:xfrm rot="16200000" flipH="1">
              <a:off x="1519552" y="3447669"/>
              <a:ext cx="264726" cy="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2" name="円/楕円 61"/>
          <p:cNvSpPr/>
          <p:nvPr/>
        </p:nvSpPr>
        <p:spPr>
          <a:xfrm>
            <a:off x="6991545" y="3346578"/>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3" name="直線コネクタ 62"/>
          <p:cNvCxnSpPr>
            <a:stCxn id="62" idx="6"/>
          </p:cNvCxnSpPr>
          <p:nvPr/>
        </p:nvCxnSpPr>
        <p:spPr>
          <a:xfrm>
            <a:off x="7459544" y="3574545"/>
            <a:ext cx="342727" cy="4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endCxn id="62" idx="2"/>
          </p:cNvCxnSpPr>
          <p:nvPr/>
        </p:nvCxnSpPr>
        <p:spPr>
          <a:xfrm flipV="1">
            <a:off x="6652747" y="3574545"/>
            <a:ext cx="338798" cy="21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7016179" y="3268654"/>
            <a:ext cx="440145" cy="707886"/>
          </a:xfrm>
          <a:prstGeom prst="rect">
            <a:avLst/>
          </a:prstGeom>
          <a:noFill/>
        </p:spPr>
        <p:txBody>
          <a:bodyPr wrap="none" rtlCol="0">
            <a:spAutoFit/>
          </a:bodyPr>
          <a:lstStyle/>
          <a:p>
            <a:r>
              <a:rPr lang="en-US" altLang="ja-JP" sz="4000" dirty="0" smtClean="0"/>
              <a:t>~</a:t>
            </a:r>
            <a:endParaRPr kumimoji="1" lang="ja-JP" altLang="en-US" sz="4000" dirty="0"/>
          </a:p>
        </p:txBody>
      </p:sp>
      <p:sp>
        <p:nvSpPr>
          <p:cNvPr id="66" name="テキスト ボックス 65"/>
          <p:cNvSpPr txBox="1"/>
          <p:nvPr/>
        </p:nvSpPr>
        <p:spPr>
          <a:xfrm>
            <a:off x="7015815" y="3013380"/>
            <a:ext cx="429475" cy="369332"/>
          </a:xfrm>
          <a:prstGeom prst="rect">
            <a:avLst/>
          </a:prstGeom>
          <a:noFill/>
        </p:spPr>
        <p:txBody>
          <a:bodyPr wrap="none" rtlCol="0">
            <a:spAutoFit/>
          </a:bodyPr>
          <a:lstStyle/>
          <a:p>
            <a:r>
              <a:rPr lang="en-US" altLang="ja-JP" dirty="0" smtClean="0"/>
              <a:t>LO</a:t>
            </a:r>
            <a:endParaRPr kumimoji="1" lang="ja-JP" altLang="en-US" dirty="0"/>
          </a:p>
        </p:txBody>
      </p:sp>
      <p:sp>
        <p:nvSpPr>
          <p:cNvPr id="67" name="右中かっこ 66"/>
          <p:cNvSpPr/>
          <p:nvPr/>
        </p:nvSpPr>
        <p:spPr>
          <a:xfrm flipH="1">
            <a:off x="4787405" y="4383690"/>
            <a:ext cx="941622" cy="1266406"/>
          </a:xfrm>
          <a:prstGeom prst="rightBrac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68" name="テキスト ボックス 67"/>
          <p:cNvSpPr txBox="1"/>
          <p:nvPr/>
        </p:nvSpPr>
        <p:spPr>
          <a:xfrm>
            <a:off x="3604593" y="4698884"/>
            <a:ext cx="1107996" cy="646331"/>
          </a:xfrm>
          <a:prstGeom prst="rect">
            <a:avLst/>
          </a:prstGeom>
          <a:noFill/>
        </p:spPr>
        <p:txBody>
          <a:bodyPr wrap="none" rtlCol="0">
            <a:spAutoFit/>
          </a:bodyPr>
          <a:lstStyle/>
          <a:p>
            <a:r>
              <a:rPr lang="ja-JP" altLang="en-US" sz="3600" dirty="0" smtClean="0">
                <a:solidFill>
                  <a:srgbClr val="FF0000"/>
                </a:solidFill>
              </a:rPr>
              <a:t>石塚</a:t>
            </a:r>
            <a:endParaRPr kumimoji="1" lang="ja-JP" altLang="en-US" sz="3600" dirty="0">
              <a:solidFill>
                <a:srgbClr val="FF0000"/>
              </a:solidFill>
            </a:endParaRPr>
          </a:p>
        </p:txBody>
      </p:sp>
      <p:sp>
        <p:nvSpPr>
          <p:cNvPr id="69" name="右中かっこ 68"/>
          <p:cNvSpPr/>
          <p:nvPr/>
        </p:nvSpPr>
        <p:spPr>
          <a:xfrm flipH="1">
            <a:off x="4787405" y="5753758"/>
            <a:ext cx="941622" cy="1102713"/>
          </a:xfrm>
          <a:prstGeom prst="rightBrace">
            <a:avLst/>
          </a:prstGeom>
          <a:ln w="57150" cmpd="sng">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70" name="テキスト ボックス 69"/>
          <p:cNvSpPr txBox="1"/>
          <p:nvPr/>
        </p:nvSpPr>
        <p:spPr>
          <a:xfrm>
            <a:off x="3602173" y="5916137"/>
            <a:ext cx="1451496" cy="646331"/>
          </a:xfrm>
          <a:prstGeom prst="rect">
            <a:avLst/>
          </a:prstGeom>
          <a:noFill/>
        </p:spPr>
        <p:txBody>
          <a:bodyPr wrap="square" rtlCol="0">
            <a:spAutoFit/>
          </a:bodyPr>
          <a:lstStyle/>
          <a:p>
            <a:r>
              <a:rPr lang="ja-JP" altLang="en-US" sz="3600" dirty="0" smtClean="0">
                <a:solidFill>
                  <a:srgbClr val="008000"/>
                </a:solidFill>
              </a:rPr>
              <a:t>富田</a:t>
            </a:r>
            <a:endParaRPr kumimoji="1" lang="ja-JP" altLang="en-US" sz="3600" dirty="0">
              <a:solidFill>
                <a:srgbClr val="008000"/>
              </a:solidFill>
            </a:endParaRPr>
          </a:p>
        </p:txBody>
      </p:sp>
      <p:sp>
        <p:nvSpPr>
          <p:cNvPr id="71" name="テキスト ボックス 70"/>
          <p:cNvSpPr txBox="1"/>
          <p:nvPr/>
        </p:nvSpPr>
        <p:spPr>
          <a:xfrm>
            <a:off x="6934948" y="6277791"/>
            <a:ext cx="561622" cy="523220"/>
          </a:xfrm>
          <a:prstGeom prst="rect">
            <a:avLst/>
          </a:prstGeom>
          <a:noFill/>
        </p:spPr>
        <p:txBody>
          <a:bodyPr wrap="none" rtlCol="0">
            <a:spAutoFit/>
          </a:bodyPr>
          <a:lstStyle/>
          <a:p>
            <a:r>
              <a:rPr kumimoji="1" lang="en-US" altLang="ja-JP" sz="2800" dirty="0" smtClean="0"/>
              <a:t>PC</a:t>
            </a:r>
            <a:endParaRPr kumimoji="1" lang="ja-JP" altLang="en-US" sz="2800" dirty="0"/>
          </a:p>
        </p:txBody>
      </p:sp>
      <p:sp>
        <p:nvSpPr>
          <p:cNvPr id="72" name="上下矢印 71"/>
          <p:cNvSpPr/>
          <p:nvPr/>
        </p:nvSpPr>
        <p:spPr>
          <a:xfrm>
            <a:off x="7050499" y="5930217"/>
            <a:ext cx="308061" cy="468341"/>
          </a:xfrm>
          <a:prstGeom prst="upDown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25902" y="1244369"/>
            <a:ext cx="4572000" cy="3693319"/>
          </a:xfrm>
          <a:prstGeom prst="rect">
            <a:avLst/>
          </a:prstGeom>
        </p:spPr>
        <p:txBody>
          <a:bodyPr>
            <a:spAutoFit/>
          </a:bodyPr>
          <a:lstStyle/>
          <a:p>
            <a:r>
              <a:rPr lang="en-US" altLang="ja-JP" dirty="0" smtClean="0"/>
              <a:t>FPGA-PC</a:t>
            </a:r>
            <a:r>
              <a:rPr lang="ja-JP" altLang="en-US" dirty="0"/>
              <a:t>間の</a:t>
            </a:r>
            <a:r>
              <a:rPr lang="ja-JP" altLang="en-US" dirty="0" smtClean="0"/>
              <a:t>データ</a:t>
            </a:r>
            <a:r>
              <a:rPr lang="ja-JP" altLang="en-US" dirty="0"/>
              <a:t>受け渡し部分の</a:t>
            </a:r>
            <a:r>
              <a:rPr lang="ja-JP" altLang="en-US" dirty="0" smtClean="0"/>
              <a:t>改良</a:t>
            </a:r>
            <a:endParaRPr lang="en-US" altLang="ja-JP" dirty="0" smtClean="0"/>
          </a:p>
          <a:p>
            <a:r>
              <a:rPr lang="en-US" altLang="ja-JP" dirty="0" smtClean="0"/>
              <a:t>(</a:t>
            </a:r>
            <a:r>
              <a:rPr lang="ja-JP" altLang="en-US" dirty="0"/>
              <a:t>とデバッグ</a:t>
            </a:r>
            <a:r>
              <a:rPr lang="en-US" altLang="ja-JP" dirty="0"/>
              <a:t>)</a:t>
            </a:r>
            <a:r>
              <a:rPr lang="ja-JP" altLang="en-US" dirty="0"/>
              <a:t>を</a:t>
            </a:r>
            <a:r>
              <a:rPr lang="ja-JP" altLang="en-US" dirty="0" smtClean="0"/>
              <a:t>行った</a:t>
            </a:r>
            <a:endParaRPr lang="en-US" altLang="ja-JP" dirty="0" smtClean="0"/>
          </a:p>
          <a:p>
            <a:endParaRPr lang="en-US" altLang="ja-JP" dirty="0" smtClean="0"/>
          </a:p>
          <a:p>
            <a:r>
              <a:rPr lang="ja-JP" altLang="en-US" dirty="0" smtClean="0"/>
              <a:t>目標</a:t>
            </a:r>
            <a:r>
              <a:rPr lang="en-US" altLang="ja-JP" dirty="0" smtClean="0"/>
              <a:t>:</a:t>
            </a:r>
            <a:endParaRPr lang="en-US" altLang="ja-JP" dirty="0"/>
          </a:p>
          <a:p>
            <a:pPr marL="342900" indent="-342900">
              <a:buFont typeface="Arial"/>
              <a:buChar char="•"/>
            </a:pPr>
            <a:r>
              <a:rPr lang="en-US" altLang="ja-JP" u="sng" dirty="0" err="1" smtClean="0">
                <a:solidFill>
                  <a:srgbClr val="008000"/>
                </a:solidFill>
              </a:rPr>
              <a:t>τ</a:t>
            </a:r>
            <a:r>
              <a:rPr lang="en-US" altLang="ja-JP" u="sng" baseline="-25000" dirty="0" err="1" smtClean="0">
                <a:solidFill>
                  <a:srgbClr val="008000"/>
                </a:solidFill>
              </a:rPr>
              <a:t>r</a:t>
            </a:r>
            <a:r>
              <a:rPr lang="en-US" altLang="ja-JP" u="sng" dirty="0" smtClean="0">
                <a:solidFill>
                  <a:srgbClr val="008000"/>
                </a:solidFill>
              </a:rPr>
              <a:t> </a:t>
            </a:r>
            <a:r>
              <a:rPr lang="ja-JP" altLang="en-US" u="sng" dirty="0" smtClean="0">
                <a:solidFill>
                  <a:srgbClr val="008000"/>
                </a:solidFill>
              </a:rPr>
              <a:t>が測れる速度の実現</a:t>
            </a:r>
            <a:endParaRPr lang="en-US" altLang="ja-JP" u="sng" dirty="0" smtClean="0">
              <a:solidFill>
                <a:srgbClr val="008000"/>
              </a:solidFill>
            </a:endParaRPr>
          </a:p>
          <a:p>
            <a:pPr>
              <a:lnSpc>
                <a:spcPct val="50000"/>
              </a:lnSpc>
            </a:pPr>
            <a:endParaRPr lang="en-US" altLang="ja-JP" dirty="0" smtClean="0"/>
          </a:p>
          <a:p>
            <a:endParaRPr lang="en-US" altLang="ja-JP" dirty="0" smtClean="0"/>
          </a:p>
          <a:p>
            <a:pPr marL="342900" indent="-342900">
              <a:buFont typeface="Arial"/>
              <a:buChar char="•"/>
            </a:pPr>
            <a:r>
              <a:rPr lang="ja-JP" altLang="en-US" dirty="0" smtClean="0">
                <a:solidFill>
                  <a:srgbClr val="008000"/>
                </a:solidFill>
              </a:rPr>
              <a:t>データの信頼度の向上</a:t>
            </a:r>
            <a:endParaRPr lang="en-US" altLang="ja-JP" dirty="0" smtClean="0">
              <a:solidFill>
                <a:srgbClr val="008000"/>
              </a:solidFill>
            </a:endParaRPr>
          </a:p>
          <a:p>
            <a:r>
              <a:rPr lang="ja-JP" altLang="ja-JP" dirty="0"/>
              <a:t>　</a:t>
            </a:r>
            <a:r>
              <a:rPr lang="ja-JP" altLang="en-US" dirty="0" smtClean="0"/>
              <a:t>まれにビットが化ける問題</a:t>
            </a:r>
            <a:endParaRPr lang="en-US" altLang="ja-JP" dirty="0" smtClean="0"/>
          </a:p>
          <a:p>
            <a:pPr>
              <a:lnSpc>
                <a:spcPct val="50000"/>
              </a:lnSpc>
            </a:pPr>
            <a:endParaRPr lang="en-US" altLang="ja-JP" dirty="0" smtClean="0"/>
          </a:p>
          <a:p>
            <a:endParaRPr lang="en-US" altLang="ja-JP" dirty="0" smtClean="0"/>
          </a:p>
          <a:p>
            <a:pPr marL="342900" indent="-342900">
              <a:buFont typeface="Arial"/>
              <a:buChar char="•"/>
            </a:pPr>
            <a:r>
              <a:rPr lang="en-US" altLang="ja-JP" dirty="0" smtClean="0">
                <a:solidFill>
                  <a:srgbClr val="008000"/>
                </a:solidFill>
              </a:rPr>
              <a:t>(</a:t>
            </a:r>
            <a:r>
              <a:rPr lang="ja-JP" altLang="en-US" dirty="0" smtClean="0">
                <a:solidFill>
                  <a:srgbClr val="008000"/>
                </a:solidFill>
              </a:rPr>
              <a:t>使い勝手の問題</a:t>
            </a:r>
            <a:r>
              <a:rPr lang="en-US" altLang="ja-JP" dirty="0" smtClean="0">
                <a:solidFill>
                  <a:srgbClr val="008000"/>
                </a:solidFill>
              </a:rPr>
              <a:t>)</a:t>
            </a:r>
          </a:p>
          <a:p>
            <a:r>
              <a:rPr lang="ja-JP" altLang="ja-JP" dirty="0"/>
              <a:t>　</a:t>
            </a:r>
            <a:r>
              <a:rPr lang="ja-JP" altLang="en-US" dirty="0" smtClean="0"/>
              <a:t>測定目的に応じファームウェア</a:t>
            </a:r>
            <a:endParaRPr lang="en-US" altLang="ja-JP" dirty="0" smtClean="0"/>
          </a:p>
          <a:p>
            <a:r>
              <a:rPr lang="ja-JP" altLang="en-US" dirty="0" smtClean="0"/>
              <a:t>を焼き分ける必要があった</a:t>
            </a:r>
            <a:endParaRPr lang="en-US" altLang="ja-JP"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Tree>
    <p:extLst>
      <p:ext uri="{BB962C8B-B14F-4D97-AF65-F5344CB8AC3E}">
        <p14:creationId xmlns:p14="http://schemas.microsoft.com/office/powerpoint/2010/main" val="2128785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566"/>
            <a:ext cx="8229600" cy="1143000"/>
          </a:xfrm>
        </p:spPr>
        <p:txBody>
          <a:bodyPr/>
          <a:lstStyle/>
          <a:p>
            <a:r>
              <a:rPr lang="ja-JP" altLang="en-US" dirty="0" smtClean="0"/>
              <a:t>読出</a:t>
            </a:r>
            <a:r>
              <a:rPr lang="ja-JP" altLang="en-US" dirty="0"/>
              <a:t>系</a:t>
            </a:r>
            <a:r>
              <a:rPr lang="ja-JP" altLang="en-US" dirty="0" smtClean="0"/>
              <a:t>改良：結果</a:t>
            </a:r>
            <a:endParaRPr lang="ja-JP" altLang="en-US" dirty="0"/>
          </a:p>
        </p:txBody>
      </p:sp>
      <p:sp>
        <p:nvSpPr>
          <p:cNvPr id="3" name="正方形/長方形 2"/>
          <p:cNvSpPr/>
          <p:nvPr/>
        </p:nvSpPr>
        <p:spPr>
          <a:xfrm>
            <a:off x="125901" y="1244369"/>
            <a:ext cx="5887292" cy="4247317"/>
          </a:xfrm>
          <a:prstGeom prst="rect">
            <a:avLst/>
          </a:prstGeom>
        </p:spPr>
        <p:txBody>
          <a:bodyPr wrap="square">
            <a:spAutoFit/>
          </a:bodyPr>
          <a:lstStyle/>
          <a:p>
            <a:r>
              <a:rPr lang="en-US" altLang="ja-JP" dirty="0" smtClean="0"/>
              <a:t>FPGA-PC</a:t>
            </a:r>
            <a:r>
              <a:rPr lang="ja-JP" altLang="en-US" dirty="0"/>
              <a:t>間の</a:t>
            </a:r>
            <a:r>
              <a:rPr lang="ja-JP" altLang="en-US" dirty="0" smtClean="0"/>
              <a:t>データ</a:t>
            </a:r>
            <a:r>
              <a:rPr lang="ja-JP" altLang="en-US" dirty="0"/>
              <a:t>受け渡し部分の</a:t>
            </a:r>
            <a:r>
              <a:rPr lang="ja-JP" altLang="en-US" dirty="0" smtClean="0"/>
              <a:t>改良</a:t>
            </a:r>
            <a:endParaRPr lang="en-US" altLang="ja-JP" dirty="0" smtClean="0"/>
          </a:p>
          <a:p>
            <a:r>
              <a:rPr lang="en-US" altLang="ja-JP" dirty="0" smtClean="0"/>
              <a:t>(</a:t>
            </a:r>
            <a:r>
              <a:rPr lang="ja-JP" altLang="en-US" dirty="0"/>
              <a:t>とデバッグ</a:t>
            </a:r>
            <a:r>
              <a:rPr lang="en-US" altLang="ja-JP" dirty="0"/>
              <a:t>)</a:t>
            </a:r>
            <a:r>
              <a:rPr lang="ja-JP" altLang="en-US" dirty="0"/>
              <a:t>を</a:t>
            </a:r>
            <a:r>
              <a:rPr lang="ja-JP" altLang="en-US" dirty="0" smtClean="0"/>
              <a:t>行った</a:t>
            </a:r>
            <a:endParaRPr lang="en-US" altLang="ja-JP" dirty="0" smtClean="0"/>
          </a:p>
          <a:p>
            <a:endParaRPr lang="en-US" altLang="ja-JP" dirty="0" smtClean="0"/>
          </a:p>
          <a:p>
            <a:r>
              <a:rPr lang="ja-JP" altLang="en-US" dirty="0" smtClean="0"/>
              <a:t>目標</a:t>
            </a:r>
            <a:r>
              <a:rPr lang="en-US" altLang="ja-JP" dirty="0" smtClean="0"/>
              <a:t>:</a:t>
            </a:r>
            <a:endParaRPr lang="en-US" altLang="ja-JP" dirty="0"/>
          </a:p>
          <a:p>
            <a:pPr marL="342900" indent="-342900">
              <a:buFont typeface="Arial"/>
              <a:buChar char="•"/>
            </a:pPr>
            <a:r>
              <a:rPr lang="en-US" altLang="ja-JP" u="sng" dirty="0" err="1" smtClean="0">
                <a:solidFill>
                  <a:srgbClr val="008000"/>
                </a:solidFill>
              </a:rPr>
              <a:t>τ</a:t>
            </a:r>
            <a:r>
              <a:rPr lang="en-US" altLang="ja-JP" u="sng" baseline="-25000" dirty="0" err="1" smtClean="0">
                <a:solidFill>
                  <a:srgbClr val="008000"/>
                </a:solidFill>
              </a:rPr>
              <a:t>r</a:t>
            </a:r>
            <a:r>
              <a:rPr lang="en-US" altLang="ja-JP" u="sng" dirty="0" smtClean="0">
                <a:solidFill>
                  <a:srgbClr val="008000"/>
                </a:solidFill>
              </a:rPr>
              <a:t> </a:t>
            </a:r>
            <a:r>
              <a:rPr lang="ja-JP" altLang="en-US" u="sng" dirty="0" smtClean="0">
                <a:solidFill>
                  <a:srgbClr val="008000"/>
                </a:solidFill>
              </a:rPr>
              <a:t>が測れる速度の実現</a:t>
            </a:r>
            <a:endParaRPr lang="en-US" altLang="ja-JP" u="sng" dirty="0" smtClean="0">
              <a:solidFill>
                <a:srgbClr val="008000"/>
              </a:solidFill>
            </a:endParaRPr>
          </a:p>
          <a:p>
            <a:r>
              <a:rPr lang="en-US" altLang="ja-JP" dirty="0" smtClean="0"/>
              <a:t>	→ </a:t>
            </a:r>
            <a:r>
              <a:rPr lang="ja-JP" altLang="en-US" dirty="0" smtClean="0"/>
              <a:t>最高</a:t>
            </a:r>
            <a:r>
              <a:rPr lang="en-US" altLang="ja-JP" dirty="0" smtClean="0"/>
              <a:t>1Msps</a:t>
            </a:r>
            <a:r>
              <a:rPr lang="ja-JP" altLang="en-US" dirty="0" smtClean="0"/>
              <a:t>で安定した読み出し</a:t>
            </a:r>
            <a:r>
              <a:rPr lang="en-US" altLang="ja-JP" dirty="0" smtClean="0"/>
              <a:t> (2</a:t>
            </a:r>
            <a:r>
              <a:rPr lang="ja-JP" altLang="en-US" dirty="0" smtClean="0"/>
              <a:t>桁の速度向上</a:t>
            </a:r>
            <a:r>
              <a:rPr lang="en-US" altLang="ja-JP" dirty="0" smtClean="0"/>
              <a:t>)</a:t>
            </a:r>
          </a:p>
          <a:p>
            <a:pPr marL="342900" indent="-342900">
              <a:lnSpc>
                <a:spcPct val="50000"/>
              </a:lnSpc>
              <a:buFont typeface="Arial"/>
              <a:buChar char="•"/>
            </a:pPr>
            <a:endParaRPr lang="en-US" altLang="ja-JP" dirty="0" smtClean="0">
              <a:solidFill>
                <a:srgbClr val="008000"/>
              </a:solidFill>
            </a:endParaRPr>
          </a:p>
          <a:p>
            <a:pPr marL="342900" indent="-342900">
              <a:buFont typeface="Arial"/>
              <a:buChar char="•"/>
            </a:pPr>
            <a:r>
              <a:rPr lang="ja-JP" altLang="en-US" dirty="0" smtClean="0">
                <a:solidFill>
                  <a:srgbClr val="008000"/>
                </a:solidFill>
              </a:rPr>
              <a:t>データの信頼度の向上</a:t>
            </a:r>
            <a:endParaRPr lang="en-US" altLang="ja-JP" dirty="0" smtClean="0">
              <a:solidFill>
                <a:srgbClr val="008000"/>
              </a:solidFill>
            </a:endParaRPr>
          </a:p>
          <a:p>
            <a:r>
              <a:rPr lang="ja-JP" altLang="ja-JP" dirty="0"/>
              <a:t>　</a:t>
            </a:r>
            <a:r>
              <a:rPr lang="ja-JP" altLang="en-US" dirty="0" smtClean="0"/>
              <a:t>まれにビットが化ける問題</a:t>
            </a:r>
            <a:endParaRPr lang="en-US" altLang="ja-JP" dirty="0" smtClean="0"/>
          </a:p>
          <a:p>
            <a:r>
              <a:rPr lang="en-US" altLang="ja-JP" dirty="0"/>
              <a:t>	</a:t>
            </a:r>
            <a:r>
              <a:rPr lang="en-US" altLang="ja-JP" dirty="0" smtClean="0"/>
              <a:t>→ </a:t>
            </a:r>
            <a:r>
              <a:rPr lang="ja-JP" altLang="en-US" dirty="0" smtClean="0"/>
              <a:t>原因発見、またパリティビットや各種フラグを新設</a:t>
            </a:r>
            <a:endParaRPr lang="en-US" altLang="ja-JP" dirty="0" smtClean="0"/>
          </a:p>
          <a:p>
            <a:pPr marL="342900" indent="-342900">
              <a:lnSpc>
                <a:spcPct val="50000"/>
              </a:lnSpc>
              <a:buFont typeface="Arial"/>
              <a:buChar char="•"/>
            </a:pPr>
            <a:endParaRPr lang="en-US" altLang="ja-JP" dirty="0" smtClean="0">
              <a:solidFill>
                <a:srgbClr val="008000"/>
              </a:solidFill>
            </a:endParaRPr>
          </a:p>
          <a:p>
            <a:pPr marL="342900" indent="-342900">
              <a:buFont typeface="Arial"/>
              <a:buChar char="•"/>
            </a:pPr>
            <a:r>
              <a:rPr lang="en-US" altLang="ja-JP" dirty="0" smtClean="0">
                <a:solidFill>
                  <a:srgbClr val="008000"/>
                </a:solidFill>
              </a:rPr>
              <a:t>(</a:t>
            </a:r>
            <a:r>
              <a:rPr lang="ja-JP" altLang="en-US" dirty="0" smtClean="0">
                <a:solidFill>
                  <a:srgbClr val="008000"/>
                </a:solidFill>
              </a:rPr>
              <a:t>使い勝手の問題</a:t>
            </a:r>
            <a:r>
              <a:rPr lang="en-US" altLang="ja-JP" dirty="0" smtClean="0">
                <a:solidFill>
                  <a:srgbClr val="008000"/>
                </a:solidFill>
              </a:rPr>
              <a:t>)</a:t>
            </a:r>
          </a:p>
          <a:p>
            <a:r>
              <a:rPr lang="ja-JP" altLang="ja-JP" dirty="0"/>
              <a:t>　</a:t>
            </a:r>
            <a:r>
              <a:rPr lang="ja-JP" altLang="en-US" dirty="0" smtClean="0"/>
              <a:t>測定目的に応じファームウェア</a:t>
            </a:r>
            <a:endParaRPr lang="en-US" altLang="ja-JP" dirty="0" smtClean="0"/>
          </a:p>
          <a:p>
            <a:r>
              <a:rPr lang="ja-JP" altLang="en-US" dirty="0" smtClean="0"/>
              <a:t>を焼き分ける必要があった</a:t>
            </a:r>
            <a:endParaRPr lang="en-US" altLang="ja-JP" dirty="0"/>
          </a:p>
          <a:p>
            <a:r>
              <a:rPr lang="en-US" altLang="ja-JP" dirty="0"/>
              <a:t>	</a:t>
            </a:r>
            <a:r>
              <a:rPr lang="en-US" altLang="ja-JP" dirty="0" smtClean="0"/>
              <a:t>→ PC</a:t>
            </a:r>
            <a:r>
              <a:rPr lang="ja-JP" altLang="en-US" dirty="0" smtClean="0"/>
              <a:t>側から動作速度</a:t>
            </a:r>
            <a:r>
              <a:rPr lang="en-US" altLang="ja-JP" dirty="0" smtClean="0"/>
              <a:t>(</a:t>
            </a:r>
            <a:r>
              <a:rPr lang="ja-JP" altLang="en-US" dirty="0" smtClean="0"/>
              <a:t>正確には</a:t>
            </a:r>
            <a:r>
              <a:rPr lang="en-US" altLang="ja-JP" dirty="0" smtClean="0"/>
              <a:t>FPGA</a:t>
            </a:r>
            <a:r>
              <a:rPr lang="ja-JP" altLang="en-US" dirty="0" smtClean="0"/>
              <a:t>内で行う</a:t>
            </a:r>
            <a:endParaRPr lang="en-US" altLang="ja-JP" dirty="0" smtClean="0"/>
          </a:p>
          <a:p>
            <a:r>
              <a:rPr lang="ja-JP" altLang="ja-JP" dirty="0"/>
              <a:t>　</a:t>
            </a:r>
            <a:r>
              <a:rPr lang="ja-JP" altLang="en-US" dirty="0" smtClean="0"/>
              <a:t>　　</a:t>
            </a:r>
            <a:r>
              <a:rPr lang="en-US" altLang="ja-JP" dirty="0" smtClean="0"/>
              <a:t> down sampling </a:t>
            </a:r>
            <a:r>
              <a:rPr lang="ja-JP" altLang="en-US" dirty="0" smtClean="0"/>
              <a:t>回数</a:t>
            </a:r>
            <a:r>
              <a:rPr lang="en-US" altLang="ja-JP" dirty="0" smtClean="0"/>
              <a:t>)</a:t>
            </a:r>
            <a:r>
              <a:rPr lang="ja-JP" altLang="en-US" dirty="0" smtClean="0"/>
              <a:t>などを指定可能に</a:t>
            </a:r>
            <a:endParaRPr lang="en-US" altLang="ja-JP" dirty="0" smtClean="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grpSp>
        <p:nvGrpSpPr>
          <p:cNvPr id="6" name="図形グループ 5"/>
          <p:cNvGrpSpPr/>
          <p:nvPr/>
        </p:nvGrpSpPr>
        <p:grpSpPr>
          <a:xfrm>
            <a:off x="5922040" y="1050741"/>
            <a:ext cx="3290074" cy="2193109"/>
            <a:chOff x="5582573" y="4563226"/>
            <a:chExt cx="3290074" cy="2193109"/>
          </a:xfrm>
        </p:grpSpPr>
        <p:pic>
          <p:nvPicPr>
            <p:cNvPr id="74" name="図 73" descr="wrqbmDAXUQQAAAABJRU5ErkJg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726" y="4563226"/>
              <a:ext cx="3198921" cy="2048833"/>
            </a:xfrm>
            <a:prstGeom prst="rect">
              <a:avLst/>
            </a:prstGeom>
          </p:spPr>
        </p:pic>
        <p:sp>
          <p:nvSpPr>
            <p:cNvPr id="75" name="テキスト ボックス 74"/>
            <p:cNvSpPr txBox="1"/>
            <p:nvPr/>
          </p:nvSpPr>
          <p:spPr>
            <a:xfrm>
              <a:off x="6949691" y="6479336"/>
              <a:ext cx="797956" cy="276999"/>
            </a:xfrm>
            <a:prstGeom prst="rect">
              <a:avLst/>
            </a:prstGeom>
            <a:solidFill>
              <a:schemeClr val="bg1"/>
            </a:solidFill>
          </p:spPr>
          <p:txBody>
            <a:bodyPr wrap="square" rtlCol="0">
              <a:spAutoFit/>
            </a:bodyPr>
            <a:lstStyle/>
            <a:p>
              <a:r>
                <a:rPr kumimoji="1" lang="ja-JP" altLang="en-US" sz="1200" dirty="0" smtClean="0"/>
                <a:t>時間</a:t>
              </a:r>
              <a:r>
                <a:rPr kumimoji="1" lang="en-US" altLang="ja-JP" sz="1200" dirty="0" smtClean="0"/>
                <a:t>[</a:t>
              </a:r>
              <a:r>
                <a:rPr kumimoji="1" lang="ja-JP" altLang="en-US" sz="1200" dirty="0" smtClean="0"/>
                <a:t>秒</a:t>
              </a:r>
              <a:r>
                <a:rPr kumimoji="1" lang="en-US" altLang="ja-JP" sz="1200" dirty="0" smtClean="0"/>
                <a:t>]</a:t>
              </a:r>
              <a:endParaRPr kumimoji="1" lang="ja-JP" altLang="en-US" sz="1200" dirty="0"/>
            </a:p>
          </p:txBody>
        </p:sp>
        <p:sp>
          <p:nvSpPr>
            <p:cNvPr id="76" name="テキスト ボックス 75"/>
            <p:cNvSpPr txBox="1"/>
            <p:nvPr/>
          </p:nvSpPr>
          <p:spPr>
            <a:xfrm rot="16200000">
              <a:off x="5300331" y="5450246"/>
              <a:ext cx="841484" cy="276999"/>
            </a:xfrm>
            <a:prstGeom prst="rect">
              <a:avLst/>
            </a:prstGeom>
            <a:solidFill>
              <a:schemeClr val="bg1"/>
            </a:solidFill>
          </p:spPr>
          <p:txBody>
            <a:bodyPr wrap="square" rtlCol="0">
              <a:spAutoFit/>
            </a:bodyPr>
            <a:lstStyle/>
            <a:p>
              <a:r>
                <a:rPr kumimoji="1" lang="ja-JP" altLang="en-US" sz="1200" dirty="0" smtClean="0"/>
                <a:t>振幅</a:t>
              </a:r>
              <a:r>
                <a:rPr kumimoji="1" lang="en-US" altLang="ja-JP" sz="1200" dirty="0" smtClean="0"/>
                <a:t>[</a:t>
              </a:r>
              <a:r>
                <a:rPr kumimoji="1" lang="en-US" altLang="ja-JP" sz="1200" dirty="0" err="1" smtClean="0"/>
                <a:t>a.u</a:t>
              </a:r>
              <a:r>
                <a:rPr kumimoji="1" lang="en-US" altLang="ja-JP" sz="1200" dirty="0" smtClean="0"/>
                <a:t>.]</a:t>
              </a:r>
              <a:endParaRPr kumimoji="1" lang="ja-JP" altLang="en-US" sz="1200" dirty="0"/>
            </a:p>
          </p:txBody>
        </p:sp>
        <p:sp>
          <p:nvSpPr>
            <p:cNvPr id="77" name="テキスト ボックス 76"/>
            <p:cNvSpPr txBox="1"/>
            <p:nvPr/>
          </p:nvSpPr>
          <p:spPr>
            <a:xfrm>
              <a:off x="7285282" y="4900142"/>
              <a:ext cx="1373434" cy="830997"/>
            </a:xfrm>
            <a:prstGeom prst="rect">
              <a:avLst/>
            </a:prstGeom>
            <a:noFill/>
          </p:spPr>
          <p:txBody>
            <a:bodyPr wrap="square" rtlCol="0">
              <a:spAutoFit/>
            </a:bodyPr>
            <a:lstStyle/>
            <a:p>
              <a:r>
                <a:rPr kumimoji="1" lang="ja-JP" altLang="en-US" sz="1600" dirty="0" smtClean="0">
                  <a:solidFill>
                    <a:schemeClr val="accent2"/>
                  </a:solidFill>
                </a:rPr>
                <a:t>宇宙線による</a:t>
              </a:r>
              <a:endParaRPr kumimoji="1" lang="en-US" altLang="ja-JP" sz="1600" dirty="0" smtClean="0">
                <a:solidFill>
                  <a:schemeClr val="accent2"/>
                </a:solidFill>
              </a:endParaRPr>
            </a:p>
            <a:p>
              <a:r>
                <a:rPr kumimoji="1" lang="ja-JP" altLang="en-US" sz="1600" dirty="0" smtClean="0">
                  <a:solidFill>
                    <a:schemeClr val="accent2"/>
                  </a:solidFill>
                </a:rPr>
                <a:t>イベントの例</a:t>
              </a:r>
              <a:endParaRPr kumimoji="1" lang="en-US" altLang="ja-JP" sz="1600" dirty="0" smtClean="0">
                <a:solidFill>
                  <a:schemeClr val="accent2"/>
                </a:solidFill>
              </a:endParaRPr>
            </a:p>
            <a:p>
              <a:r>
                <a:rPr lang="ja-JP" altLang="en-US" sz="1600" dirty="0" smtClean="0">
                  <a:solidFill>
                    <a:schemeClr val="accent2"/>
                  </a:solidFill>
                </a:rPr>
                <a:t>（別の</a:t>
              </a:r>
              <a:r>
                <a:rPr lang="en-US" altLang="ja-JP" sz="1600" dirty="0" smtClean="0">
                  <a:solidFill>
                    <a:schemeClr val="accent2"/>
                  </a:solidFill>
                </a:rPr>
                <a:t>MKID</a:t>
              </a:r>
              <a:r>
                <a:rPr lang="en-US" altLang="ja-JP" sz="1600" dirty="0">
                  <a:solidFill>
                    <a:schemeClr val="accent2"/>
                  </a:solidFill>
                </a:rPr>
                <a:t>)</a:t>
              </a:r>
              <a:endParaRPr lang="en-US" altLang="ja-JP" sz="1600" dirty="0" smtClean="0">
                <a:solidFill>
                  <a:schemeClr val="accent2"/>
                </a:solidFill>
              </a:endParaRPr>
            </a:p>
          </p:txBody>
        </p:sp>
      </p:grpSp>
      <p:sp>
        <p:nvSpPr>
          <p:cNvPr id="5" name="テキスト ボックス 4"/>
          <p:cNvSpPr txBox="1"/>
          <p:nvPr/>
        </p:nvSpPr>
        <p:spPr>
          <a:xfrm>
            <a:off x="125901" y="5867680"/>
            <a:ext cx="6037417" cy="646331"/>
          </a:xfrm>
          <a:prstGeom prst="rect">
            <a:avLst/>
          </a:prstGeom>
          <a:noFill/>
        </p:spPr>
        <p:txBody>
          <a:bodyPr wrap="none" rtlCol="0">
            <a:spAutoFit/>
          </a:bodyPr>
          <a:lstStyle/>
          <a:p>
            <a:r>
              <a:rPr kumimoji="1" lang="ja-JP" altLang="en-US" dirty="0" smtClean="0"/>
              <a:t>残念ながら今テストクライオスタットが使えないため</a:t>
            </a:r>
            <a:r>
              <a:rPr lang="ja-JP" altLang="en-US" dirty="0" smtClean="0"/>
              <a:t>、</a:t>
            </a:r>
            <a:endParaRPr lang="en-US" altLang="ja-JP" dirty="0" smtClean="0"/>
          </a:p>
          <a:p>
            <a:r>
              <a:rPr lang="ja-JP" altLang="en-US" dirty="0" smtClean="0"/>
              <a:t>理研で制作している</a:t>
            </a:r>
            <a:r>
              <a:rPr lang="en-US" altLang="ja-JP" dirty="0" smtClean="0"/>
              <a:t>MKID</a:t>
            </a:r>
            <a:r>
              <a:rPr lang="ja-JP" altLang="en-US" dirty="0" smtClean="0"/>
              <a:t>の性能評価に使用してもらっている</a:t>
            </a:r>
            <a:endParaRPr kumimoji="1" lang="ja-JP" altLang="en-US" dirty="0"/>
          </a:p>
        </p:txBody>
      </p:sp>
      <p:graphicFrame>
        <p:nvGraphicFramePr>
          <p:cNvPr id="57" name="表 56"/>
          <p:cNvGraphicFramePr>
            <a:graphicFrameLocks noGrp="1"/>
          </p:cNvGraphicFramePr>
          <p:nvPr>
            <p:extLst>
              <p:ext uri="{D42A27DB-BD31-4B8C-83A1-F6EECF244321}">
                <p14:modId xmlns:p14="http://schemas.microsoft.com/office/powerpoint/2010/main" val="438767531"/>
              </p:ext>
            </p:extLst>
          </p:nvPr>
        </p:nvGraphicFramePr>
        <p:xfrm>
          <a:off x="6459311" y="3611152"/>
          <a:ext cx="2330875" cy="3047999"/>
        </p:xfrm>
        <a:graphic>
          <a:graphicData uri="http://schemas.openxmlformats.org/drawingml/2006/table">
            <a:tbl>
              <a:tblPr firstRow="1" bandRow="1">
                <a:tableStyleId>{69012ECD-51FC-41F1-AA8D-1B2483CD663E}</a:tableStyleId>
              </a:tblPr>
              <a:tblGrid>
                <a:gridCol w="1639424"/>
                <a:gridCol w="691451"/>
              </a:tblGrid>
              <a:tr h="244639">
                <a:tc>
                  <a:txBody>
                    <a:bodyPr/>
                    <a:lstStyle/>
                    <a:p>
                      <a:r>
                        <a:rPr kumimoji="1" lang="ja-JP" altLang="en-US" sz="1400" dirty="0" smtClean="0"/>
                        <a:t>データ内容</a:t>
                      </a:r>
                      <a:endParaRPr kumimoji="1" lang="ja-JP" altLang="en-US" sz="1400" dirty="0"/>
                    </a:p>
                  </a:txBody>
                  <a:tcPr/>
                </a:tc>
                <a:tc>
                  <a:txBody>
                    <a:bodyPr/>
                    <a:lstStyle/>
                    <a:p>
                      <a:r>
                        <a:rPr kumimoji="1" lang="en-US" altLang="ja-JP" sz="1400" dirty="0" smtClean="0"/>
                        <a:t>byte</a:t>
                      </a:r>
                      <a:r>
                        <a:rPr kumimoji="1" lang="ja-JP" altLang="en-US" sz="1400" dirty="0" smtClean="0"/>
                        <a:t>数</a:t>
                      </a:r>
                      <a:endParaRPr kumimoji="1" lang="ja-JP" altLang="en-US" sz="1400" dirty="0"/>
                    </a:p>
                  </a:txBody>
                  <a:tcPr/>
                </a:tc>
              </a:tr>
              <a:tr h="244639">
                <a:tc>
                  <a:txBody>
                    <a:bodyPr/>
                    <a:lstStyle/>
                    <a:p>
                      <a:r>
                        <a:rPr kumimoji="1" lang="ja-JP" altLang="en-US" sz="1400" dirty="0" smtClean="0"/>
                        <a:t>ヘッダー</a:t>
                      </a:r>
                      <a:r>
                        <a:rPr kumimoji="1" lang="en-US" altLang="ja-JP" sz="1400" dirty="0" smtClean="0"/>
                        <a:t> = 0xFF</a:t>
                      </a:r>
                      <a:endParaRPr kumimoji="1" lang="ja-JP" altLang="en-US" sz="1400" dirty="0"/>
                    </a:p>
                  </a:txBody>
                  <a:tcPr/>
                </a:tc>
                <a:tc>
                  <a:txBody>
                    <a:bodyPr/>
                    <a:lstStyle/>
                    <a:p>
                      <a:r>
                        <a:rPr kumimoji="1" lang="en-US" altLang="ja-JP" sz="1400" dirty="0" smtClean="0"/>
                        <a:t>1</a:t>
                      </a:r>
                      <a:endParaRPr kumimoji="1" lang="ja-JP" altLang="en-US" sz="1400" dirty="0"/>
                    </a:p>
                  </a:txBody>
                  <a:tcPr/>
                </a:tc>
              </a:tr>
              <a:tr h="244639">
                <a:tc>
                  <a:txBody>
                    <a:bodyPr/>
                    <a:lstStyle/>
                    <a:p>
                      <a:r>
                        <a:rPr kumimoji="1" lang="ja-JP" altLang="en-US" sz="1400" dirty="0" smtClean="0"/>
                        <a:t>タイムスタンプ</a:t>
                      </a:r>
                      <a:endParaRPr kumimoji="1" lang="ja-JP" altLang="en-US" sz="1400" dirty="0"/>
                    </a:p>
                  </a:txBody>
                  <a:tcPr/>
                </a:tc>
                <a:tc>
                  <a:txBody>
                    <a:bodyPr/>
                    <a:lstStyle/>
                    <a:p>
                      <a:r>
                        <a:rPr kumimoji="1" lang="en-US" altLang="ja-JP" sz="1400" dirty="0" smtClean="0"/>
                        <a:t>5</a:t>
                      </a:r>
                      <a:endParaRPr kumimoji="1" lang="ja-JP" altLang="en-US" sz="1400" dirty="0"/>
                    </a:p>
                  </a:txBody>
                  <a:tcPr/>
                </a:tc>
              </a:tr>
              <a:tr h="244639">
                <a:tc>
                  <a:txBody>
                    <a:bodyPr/>
                    <a:lstStyle/>
                    <a:p>
                      <a:r>
                        <a:rPr kumimoji="1" lang="en-US" altLang="ja-JP" sz="1400" dirty="0" err="1" smtClean="0"/>
                        <a:t>ch</a:t>
                      </a:r>
                      <a:r>
                        <a:rPr kumimoji="1" lang="en-US" altLang="ja-JP" sz="1400" dirty="0" smtClean="0"/>
                        <a:t> 1 </a:t>
                      </a:r>
                      <a:r>
                        <a:rPr kumimoji="1" lang="ja-JP" altLang="en-US" sz="1400" dirty="0" smtClean="0"/>
                        <a:t>実部</a:t>
                      </a:r>
                      <a:endParaRPr kumimoji="1" lang="ja-JP" altLang="en-US" sz="1400" dirty="0"/>
                    </a:p>
                  </a:txBody>
                  <a:tcPr/>
                </a:tc>
                <a:tc>
                  <a:txBody>
                    <a:bodyPr/>
                    <a:lstStyle/>
                    <a:p>
                      <a:r>
                        <a:rPr kumimoji="1" lang="en-US" altLang="ja-JP" sz="1400" dirty="0" smtClean="0"/>
                        <a:t>6</a:t>
                      </a:r>
                      <a:endParaRPr kumimoji="1" lang="ja-JP" altLang="en-US" sz="1400" dirty="0"/>
                    </a:p>
                  </a:txBody>
                  <a:tcPr/>
                </a:tc>
              </a:tr>
              <a:tr h="244639">
                <a:tc>
                  <a:txBody>
                    <a:bodyPr/>
                    <a:lstStyle/>
                    <a:p>
                      <a:r>
                        <a:rPr kumimoji="1" lang="en-US" altLang="ja-JP" sz="1400" dirty="0" err="1" smtClean="0"/>
                        <a:t>ch</a:t>
                      </a:r>
                      <a:r>
                        <a:rPr kumimoji="1" lang="en-US" altLang="ja-JP" sz="1400" dirty="0" smtClean="0"/>
                        <a:t> 1 </a:t>
                      </a:r>
                      <a:r>
                        <a:rPr kumimoji="1" lang="ja-JP" altLang="en-US" sz="1400" dirty="0" smtClean="0"/>
                        <a:t>虚部</a:t>
                      </a:r>
                      <a:endParaRPr kumimoji="1" lang="ja-JP" altLang="en-US" sz="1400" dirty="0"/>
                    </a:p>
                  </a:txBody>
                  <a:tcPr/>
                </a:tc>
                <a:tc>
                  <a:txBody>
                    <a:bodyPr/>
                    <a:lstStyle/>
                    <a:p>
                      <a:r>
                        <a:rPr kumimoji="1" lang="en-US" altLang="ja-JP" sz="1400" dirty="0" smtClean="0"/>
                        <a:t>6</a:t>
                      </a:r>
                      <a:endParaRPr kumimoji="1" lang="ja-JP" altLang="en-US" sz="1400" dirty="0"/>
                    </a:p>
                  </a:txBody>
                  <a:tcPr/>
                </a:tc>
              </a:tr>
              <a:tr h="244639">
                <a:tc>
                  <a:txBody>
                    <a:bodyPr/>
                    <a:lstStyle/>
                    <a:p>
                      <a:r>
                        <a:rPr kumimoji="1" lang="en-US" altLang="ja-JP" sz="1400" dirty="0" smtClean="0"/>
                        <a:t>:</a:t>
                      </a:r>
                    </a:p>
                  </a:txBody>
                  <a:tcPr/>
                </a:tc>
                <a:tc>
                  <a:txBody>
                    <a:bodyPr/>
                    <a:lstStyle/>
                    <a:p>
                      <a:endParaRPr kumimoji="1" lang="ja-JP" altLang="en-US" sz="1400"/>
                    </a:p>
                  </a:txBody>
                  <a:tcPr/>
                </a:tc>
              </a:tr>
              <a:tr h="244639">
                <a:tc>
                  <a:txBody>
                    <a:bodyPr/>
                    <a:lstStyle/>
                    <a:p>
                      <a:r>
                        <a:rPr kumimoji="1" lang="en-US" altLang="ja-JP" sz="1400" dirty="0" smtClean="0"/>
                        <a:t>:</a:t>
                      </a:r>
                    </a:p>
                  </a:txBody>
                  <a:tcPr/>
                </a:tc>
                <a:tc>
                  <a:txBody>
                    <a:bodyPr/>
                    <a:lstStyle/>
                    <a:p>
                      <a:endParaRPr kumimoji="1" lang="ja-JP" altLang="en-US" sz="1400"/>
                    </a:p>
                  </a:txBody>
                  <a:tcPr/>
                </a:tc>
              </a:tr>
              <a:tr h="244639">
                <a:tc>
                  <a:txBody>
                    <a:bodyPr/>
                    <a:lstStyle/>
                    <a:p>
                      <a:r>
                        <a:rPr kumimoji="1" lang="en-US" altLang="ja-JP" sz="1400" dirty="0" err="1" smtClean="0"/>
                        <a:t>ch</a:t>
                      </a:r>
                      <a:r>
                        <a:rPr kumimoji="1" lang="en-US" altLang="ja-JP" sz="1400" baseline="0" dirty="0" smtClean="0"/>
                        <a:t> 32 </a:t>
                      </a:r>
                      <a:r>
                        <a:rPr kumimoji="1" lang="ja-JP" altLang="en-US" sz="1400" baseline="0" dirty="0" smtClean="0"/>
                        <a:t>実部</a:t>
                      </a:r>
                      <a:endParaRPr kumimoji="1" lang="ja-JP" altLang="en-US" sz="1400" dirty="0"/>
                    </a:p>
                  </a:txBody>
                  <a:tcPr/>
                </a:tc>
                <a:tc>
                  <a:txBody>
                    <a:bodyPr/>
                    <a:lstStyle/>
                    <a:p>
                      <a:r>
                        <a:rPr kumimoji="1" lang="en-US" altLang="ja-JP" sz="1400" dirty="0" smtClean="0"/>
                        <a:t>6</a:t>
                      </a:r>
                      <a:endParaRPr kumimoji="1" lang="ja-JP" altLang="en-US" sz="1400" dirty="0"/>
                    </a:p>
                  </a:txBody>
                  <a:tcPr/>
                </a:tc>
              </a:tr>
              <a:tr h="244639">
                <a:tc>
                  <a:txBody>
                    <a:bodyPr/>
                    <a:lstStyle/>
                    <a:p>
                      <a:r>
                        <a:rPr kumimoji="1" lang="en-US" altLang="ja-JP" sz="1400" dirty="0" err="1" smtClean="0"/>
                        <a:t>ch</a:t>
                      </a:r>
                      <a:r>
                        <a:rPr kumimoji="1" lang="en-US" altLang="ja-JP" sz="1400" dirty="0" smtClean="0"/>
                        <a:t> 32</a:t>
                      </a:r>
                      <a:r>
                        <a:rPr kumimoji="1" lang="en-US" altLang="ja-JP" sz="1400" baseline="0" dirty="0" smtClean="0"/>
                        <a:t> </a:t>
                      </a:r>
                      <a:r>
                        <a:rPr kumimoji="1" lang="ja-JP" altLang="en-US" sz="1400" dirty="0" smtClean="0"/>
                        <a:t>虚部</a:t>
                      </a:r>
                      <a:endParaRPr kumimoji="1" lang="ja-JP" altLang="en-US" sz="1400" dirty="0"/>
                    </a:p>
                  </a:txBody>
                  <a:tcPr/>
                </a:tc>
                <a:tc>
                  <a:txBody>
                    <a:bodyPr/>
                    <a:lstStyle/>
                    <a:p>
                      <a:r>
                        <a:rPr kumimoji="1" lang="en-US" altLang="ja-JP" sz="1400" dirty="0" smtClean="0"/>
                        <a:t>6</a:t>
                      </a:r>
                      <a:endParaRPr kumimoji="1" lang="ja-JP" altLang="en-US" sz="1400" dirty="0"/>
                    </a:p>
                  </a:txBody>
                  <a:tcPr/>
                </a:tc>
              </a:tr>
              <a:tr h="244639">
                <a:tc>
                  <a:txBody>
                    <a:bodyPr/>
                    <a:lstStyle/>
                    <a:p>
                      <a:r>
                        <a:rPr kumimoji="1" lang="ja-JP" altLang="en-US" sz="1400" dirty="0" smtClean="0">
                          <a:solidFill>
                            <a:srgbClr val="008000"/>
                          </a:solidFill>
                        </a:rPr>
                        <a:t>パリティ、各種</a:t>
                      </a:r>
                      <a:r>
                        <a:rPr kumimoji="1" lang="en-US" altLang="ja-JP" sz="1400" dirty="0" smtClean="0">
                          <a:solidFill>
                            <a:srgbClr val="008000"/>
                          </a:solidFill>
                        </a:rPr>
                        <a:t>flag</a:t>
                      </a:r>
                      <a:endParaRPr kumimoji="1" lang="ja-JP" altLang="en-US" sz="1400" dirty="0">
                        <a:solidFill>
                          <a:srgbClr val="008000"/>
                        </a:solidFill>
                      </a:endParaRPr>
                    </a:p>
                  </a:txBody>
                  <a:tcPr/>
                </a:tc>
                <a:tc>
                  <a:txBody>
                    <a:bodyPr/>
                    <a:lstStyle/>
                    <a:p>
                      <a:r>
                        <a:rPr kumimoji="1" lang="en-US" altLang="ja-JP" sz="1400" dirty="0" smtClean="0"/>
                        <a:t>1</a:t>
                      </a:r>
                      <a:endParaRPr kumimoji="1" lang="ja-JP" altLang="en-US" sz="1400" dirty="0"/>
                    </a:p>
                  </a:txBody>
                  <a:tcPr/>
                </a:tc>
              </a:tr>
            </a:tbl>
          </a:graphicData>
        </a:graphic>
      </p:graphicFrame>
      <p:sp>
        <p:nvSpPr>
          <p:cNvPr id="79" name="テキスト ボックス 78"/>
          <p:cNvSpPr txBox="1"/>
          <p:nvPr/>
        </p:nvSpPr>
        <p:spPr>
          <a:xfrm>
            <a:off x="6105498" y="3272598"/>
            <a:ext cx="2892685" cy="338554"/>
          </a:xfrm>
          <a:prstGeom prst="rect">
            <a:avLst/>
          </a:prstGeom>
          <a:noFill/>
        </p:spPr>
        <p:txBody>
          <a:bodyPr wrap="square" rtlCol="0">
            <a:spAutoFit/>
          </a:bodyPr>
          <a:lstStyle/>
          <a:p>
            <a:r>
              <a:rPr lang="ja-JP" altLang="en-US" sz="1600" dirty="0" smtClean="0">
                <a:solidFill>
                  <a:schemeClr val="accent2"/>
                </a:solidFill>
              </a:rPr>
              <a:t>データ構造</a:t>
            </a:r>
            <a:r>
              <a:rPr lang="en-US" altLang="ja-JP" sz="1600" dirty="0" smtClean="0">
                <a:solidFill>
                  <a:schemeClr val="accent2"/>
                </a:solidFill>
              </a:rPr>
              <a:t>(32ch</a:t>
            </a:r>
            <a:r>
              <a:rPr lang="ja-JP" altLang="en-US" sz="1600" dirty="0" smtClean="0">
                <a:solidFill>
                  <a:schemeClr val="accent2"/>
                </a:solidFill>
              </a:rPr>
              <a:t>読み出し時</a:t>
            </a:r>
            <a:r>
              <a:rPr lang="en-US" altLang="ja-JP" sz="1600" dirty="0" smtClean="0">
                <a:solidFill>
                  <a:schemeClr val="accent2"/>
                </a:solidFill>
              </a:rPr>
              <a:t>)</a:t>
            </a:r>
          </a:p>
        </p:txBody>
      </p:sp>
    </p:spTree>
    <p:extLst>
      <p:ext uri="{BB962C8B-B14F-4D97-AF65-F5344CB8AC3E}">
        <p14:creationId xmlns:p14="http://schemas.microsoft.com/office/powerpoint/2010/main" val="24068457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226654"/>
            <a:ext cx="5215467" cy="4343396"/>
          </a:xfrm>
        </p:spPr>
        <p:txBody>
          <a:bodyPr>
            <a:normAutofit/>
          </a:bodyPr>
          <a:lstStyle/>
          <a:p>
            <a:pPr marL="0" indent="0">
              <a:buNone/>
            </a:pPr>
            <a:r>
              <a:rPr lang="ja-JP" altLang="en-US" dirty="0" smtClean="0"/>
              <a:t>本番仕様クライオスタットの組立・冷却試験も進行中</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a:xfrm>
            <a:off x="3219450" y="7361767"/>
            <a:ext cx="2895600" cy="365125"/>
          </a:xfrm>
        </p:spPr>
        <p:txBody>
          <a:bodyPr/>
          <a:lstStyle/>
          <a:p>
            <a:r>
              <a:rPr kumimoji="1" lang="en-US" altLang="ja-JP" smtClean="0"/>
              <a:t>21st ICEPP symposium</a:t>
            </a:r>
            <a:endParaRPr kumimoji="1" lang="ja-JP" altLang="en-US" dirty="0"/>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19</a:t>
            </a:fld>
            <a:endParaRPr kumimoji="1" lang="ja-JP" altLang="en-US"/>
          </a:p>
        </p:txBody>
      </p:sp>
      <p:sp>
        <p:nvSpPr>
          <p:cNvPr id="38" name="タイトル 1"/>
          <p:cNvSpPr>
            <a:spLocks noGrp="1"/>
          </p:cNvSpPr>
          <p:nvPr>
            <p:ph type="title"/>
          </p:nvPr>
        </p:nvSpPr>
        <p:spPr>
          <a:xfrm>
            <a:off x="457200" y="91566"/>
            <a:ext cx="8229600" cy="1143000"/>
          </a:xfrm>
        </p:spPr>
        <p:txBody>
          <a:bodyPr/>
          <a:lstStyle/>
          <a:p>
            <a:r>
              <a:rPr lang="ja-JP" altLang="en-US" dirty="0" smtClean="0"/>
              <a:t>本番用クライオスタットの組み立て</a:t>
            </a:r>
            <a:endParaRPr lang="ja-JP" altLang="en-US" dirty="0"/>
          </a:p>
        </p:txBody>
      </p:sp>
      <p:pic>
        <p:nvPicPr>
          <p:cNvPr id="12" name="図 11" descr="outer.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4961" y="3821602"/>
            <a:ext cx="2383132" cy="3133725"/>
          </a:xfrm>
          <a:prstGeom prst="rect">
            <a:avLst/>
          </a:prstGeom>
        </p:spPr>
      </p:pic>
      <p:pic>
        <p:nvPicPr>
          <p:cNvPr id="13" name="図 12" descr="inner.pn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808" y="3711376"/>
            <a:ext cx="2428221" cy="2693354"/>
          </a:xfrm>
          <a:prstGeom prst="rect">
            <a:avLst/>
          </a:prstGeom>
        </p:spPr>
      </p:pic>
      <p:sp>
        <p:nvSpPr>
          <p:cNvPr id="11" name="下カーブ矢印 10"/>
          <p:cNvSpPr/>
          <p:nvPr/>
        </p:nvSpPr>
        <p:spPr>
          <a:xfrm rot="304962">
            <a:off x="1922599" y="3288816"/>
            <a:ext cx="1736377" cy="610903"/>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8" name="図 7" descr="IMG_2698.JPG"/>
          <p:cNvPicPr>
            <a:picLocks noChangeAspect="1"/>
          </p:cNvPicPr>
          <p:nvPr/>
        </p:nvPicPr>
        <p:blipFill rotWithShape="1">
          <a:blip r:embed="rId5">
            <a:extLst>
              <a:ext uri="{28A0092B-C50C-407E-A947-70E740481C1C}">
                <a14:useLocalDpi xmlns:a14="http://schemas.microsoft.com/office/drawing/2010/main" val="0"/>
              </a:ext>
            </a:extLst>
          </a:blip>
          <a:srcRect r="6119"/>
          <a:stretch/>
        </p:blipFill>
        <p:spPr>
          <a:xfrm>
            <a:off x="5566834" y="4114382"/>
            <a:ext cx="3407834" cy="2722452"/>
          </a:xfrm>
          <a:prstGeom prst="rect">
            <a:avLst/>
          </a:prstGeom>
        </p:spPr>
      </p:pic>
      <p:pic>
        <p:nvPicPr>
          <p:cNvPr id="10" name="図 9" descr="IMG_238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3959" y="1434518"/>
            <a:ext cx="3429000" cy="2571750"/>
          </a:xfrm>
          <a:prstGeom prst="rect">
            <a:avLst/>
          </a:prstGeom>
        </p:spPr>
      </p:pic>
      <p:sp>
        <p:nvSpPr>
          <p:cNvPr id="16" name="テキスト ボックス 15"/>
          <p:cNvSpPr txBox="1"/>
          <p:nvPr/>
        </p:nvSpPr>
        <p:spPr>
          <a:xfrm>
            <a:off x="0" y="5684762"/>
            <a:ext cx="655573" cy="369332"/>
          </a:xfrm>
          <a:prstGeom prst="rect">
            <a:avLst/>
          </a:prstGeom>
          <a:noFill/>
        </p:spPr>
        <p:txBody>
          <a:bodyPr wrap="none" rtlCol="0">
            <a:spAutoFit/>
          </a:bodyPr>
          <a:lstStyle/>
          <a:p>
            <a:r>
              <a:rPr kumimoji="1" lang="en-US" altLang="ja-JP" dirty="0" smtClean="0"/>
              <a:t>300K</a:t>
            </a:r>
            <a:endParaRPr kumimoji="1" lang="ja-JP" altLang="en-US" dirty="0"/>
          </a:p>
        </p:txBody>
      </p:sp>
      <p:sp>
        <p:nvSpPr>
          <p:cNvPr id="19" name="テキスト ボックス 18"/>
          <p:cNvSpPr txBox="1"/>
          <p:nvPr/>
        </p:nvSpPr>
        <p:spPr>
          <a:xfrm>
            <a:off x="0" y="5200718"/>
            <a:ext cx="538579" cy="369332"/>
          </a:xfrm>
          <a:prstGeom prst="rect">
            <a:avLst/>
          </a:prstGeom>
          <a:noFill/>
        </p:spPr>
        <p:txBody>
          <a:bodyPr wrap="none" rtlCol="0">
            <a:spAutoFit/>
          </a:bodyPr>
          <a:lstStyle/>
          <a:p>
            <a:r>
              <a:rPr kumimoji="1" lang="en-US" altLang="ja-JP" dirty="0" smtClean="0"/>
              <a:t>40K</a:t>
            </a:r>
            <a:endParaRPr kumimoji="1" lang="ja-JP" altLang="en-US" dirty="0"/>
          </a:p>
        </p:txBody>
      </p:sp>
      <p:sp>
        <p:nvSpPr>
          <p:cNvPr id="21" name="テキスト ボックス 20"/>
          <p:cNvSpPr txBox="1"/>
          <p:nvPr/>
        </p:nvSpPr>
        <p:spPr>
          <a:xfrm>
            <a:off x="294903" y="4688897"/>
            <a:ext cx="421585" cy="369332"/>
          </a:xfrm>
          <a:prstGeom prst="rect">
            <a:avLst/>
          </a:prstGeom>
          <a:noFill/>
        </p:spPr>
        <p:txBody>
          <a:bodyPr wrap="none" rtlCol="0">
            <a:spAutoFit/>
          </a:bodyPr>
          <a:lstStyle/>
          <a:p>
            <a:r>
              <a:rPr kumimoji="1" lang="en-US" altLang="ja-JP" dirty="0" smtClean="0"/>
              <a:t>4K</a:t>
            </a:r>
            <a:endParaRPr kumimoji="1" lang="ja-JP" altLang="en-US" dirty="0"/>
          </a:p>
        </p:txBody>
      </p:sp>
      <p:sp>
        <p:nvSpPr>
          <p:cNvPr id="22" name="テキスト ボックス 21"/>
          <p:cNvSpPr txBox="1"/>
          <p:nvPr/>
        </p:nvSpPr>
        <p:spPr>
          <a:xfrm>
            <a:off x="18618" y="3821602"/>
            <a:ext cx="800219" cy="338554"/>
          </a:xfrm>
          <a:prstGeom prst="rect">
            <a:avLst/>
          </a:prstGeom>
          <a:noFill/>
        </p:spPr>
        <p:txBody>
          <a:bodyPr wrap="none" rtlCol="0">
            <a:spAutoFit/>
          </a:bodyPr>
          <a:lstStyle/>
          <a:p>
            <a:r>
              <a:rPr kumimoji="1" lang="ja-JP" altLang="en-US" sz="1600" dirty="0" smtClean="0"/>
              <a:t>光学系</a:t>
            </a:r>
            <a:endParaRPr kumimoji="1" lang="ja-JP" altLang="en-US" sz="1600" dirty="0"/>
          </a:p>
        </p:txBody>
      </p:sp>
      <p:sp>
        <p:nvSpPr>
          <p:cNvPr id="23" name="テキスト ボックス 22"/>
          <p:cNvSpPr txBox="1"/>
          <p:nvPr/>
        </p:nvSpPr>
        <p:spPr>
          <a:xfrm>
            <a:off x="2311686" y="4168561"/>
            <a:ext cx="723275" cy="555537"/>
          </a:xfrm>
          <a:prstGeom prst="rect">
            <a:avLst/>
          </a:prstGeom>
          <a:noFill/>
        </p:spPr>
        <p:txBody>
          <a:bodyPr wrap="none" rtlCol="0">
            <a:spAutoFit/>
          </a:bodyPr>
          <a:lstStyle/>
          <a:p>
            <a:pPr algn="ctr">
              <a:lnSpc>
                <a:spcPct val="70000"/>
              </a:lnSpc>
            </a:pPr>
            <a:r>
              <a:rPr kumimoji="1" lang="ja-JP" altLang="en-US" sz="1400" dirty="0" smtClean="0"/>
              <a:t>冷凍機</a:t>
            </a:r>
            <a:endParaRPr kumimoji="1" lang="en-US" altLang="ja-JP" sz="1400" dirty="0" smtClean="0"/>
          </a:p>
          <a:p>
            <a:pPr algn="ctr">
              <a:lnSpc>
                <a:spcPct val="70000"/>
              </a:lnSpc>
            </a:pPr>
            <a:r>
              <a:rPr lang="ja-JP" altLang="en-US" sz="1400" dirty="0" smtClean="0"/>
              <a:t>・</a:t>
            </a:r>
            <a:endParaRPr lang="en-US" altLang="ja-JP" sz="1400" dirty="0" smtClean="0"/>
          </a:p>
          <a:p>
            <a:pPr algn="ctr">
              <a:lnSpc>
                <a:spcPct val="70000"/>
              </a:lnSpc>
            </a:pPr>
            <a:r>
              <a:rPr kumimoji="1" lang="ja-JP" altLang="en-US" sz="1400" dirty="0" smtClean="0"/>
              <a:t>検出器</a:t>
            </a:r>
            <a:endParaRPr kumimoji="1" lang="ja-JP" altLang="en-US" sz="1400" dirty="0"/>
          </a:p>
        </p:txBody>
      </p:sp>
      <p:sp>
        <p:nvSpPr>
          <p:cNvPr id="17" name="テキスト ボックス 16"/>
          <p:cNvSpPr txBox="1"/>
          <p:nvPr/>
        </p:nvSpPr>
        <p:spPr>
          <a:xfrm>
            <a:off x="1657101" y="2902857"/>
            <a:ext cx="2986552" cy="369332"/>
          </a:xfrm>
          <a:prstGeom prst="rect">
            <a:avLst/>
          </a:prstGeom>
          <a:noFill/>
        </p:spPr>
        <p:txBody>
          <a:bodyPr wrap="none" rtlCol="0">
            <a:spAutoFit/>
          </a:bodyPr>
          <a:lstStyle/>
          <a:p>
            <a:r>
              <a:rPr kumimoji="1" lang="en-US" altLang="ja-JP" dirty="0" smtClean="0"/>
              <a:t>+ </a:t>
            </a:r>
            <a:r>
              <a:rPr kumimoji="1" lang="ja-JP" altLang="en-US" dirty="0" smtClean="0"/>
              <a:t>シールド、光学フィルター等</a:t>
            </a:r>
            <a:endParaRPr kumimoji="1" lang="ja-JP" altLang="en-US" dirty="0"/>
          </a:p>
        </p:txBody>
      </p:sp>
    </p:spTree>
    <p:extLst>
      <p:ext uri="{BB962C8B-B14F-4D97-AF65-F5344CB8AC3E}">
        <p14:creationId xmlns:p14="http://schemas.microsoft.com/office/powerpoint/2010/main" val="13967486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GroundBIRD</a:t>
            </a:r>
            <a:r>
              <a:rPr kumimoji="1" lang="ja-JP" altLang="en-US" dirty="0" smtClean="0"/>
              <a:t>実験</a:t>
            </a:r>
            <a:endParaRPr kumimoji="1" lang="en-US" altLang="ja-JP" dirty="0" smtClean="0"/>
          </a:p>
          <a:p>
            <a:pPr lvl="1"/>
            <a:r>
              <a:rPr lang="ja-JP" altLang="en-US" dirty="0" smtClean="0"/>
              <a:t>モチベーション、ターゲット</a:t>
            </a:r>
            <a:endParaRPr lang="en-US" altLang="ja-JP" dirty="0" smtClean="0"/>
          </a:p>
          <a:p>
            <a:pPr lvl="1"/>
            <a:r>
              <a:rPr lang="ja-JP" altLang="en-US" dirty="0" smtClean="0"/>
              <a:t>特徴</a:t>
            </a:r>
            <a:endParaRPr lang="en-US" altLang="ja-JP" dirty="0" smtClean="0"/>
          </a:p>
          <a:p>
            <a:r>
              <a:rPr kumimoji="1" lang="ja-JP" altLang="en-US" dirty="0" smtClean="0"/>
              <a:t>検出器</a:t>
            </a:r>
            <a:r>
              <a:rPr kumimoji="1" lang="en-US" altLang="ja-JP" dirty="0" smtClean="0"/>
              <a:t>MKID</a:t>
            </a:r>
          </a:p>
          <a:p>
            <a:pPr lvl="1"/>
            <a:r>
              <a:rPr lang="en-US" altLang="ja-JP" dirty="0" smtClean="0"/>
              <a:t>MKID</a:t>
            </a:r>
            <a:r>
              <a:rPr lang="ja-JP" altLang="en-US" dirty="0" smtClean="0"/>
              <a:t>とその利点</a:t>
            </a:r>
            <a:endParaRPr lang="en-US" altLang="ja-JP" dirty="0" smtClean="0"/>
          </a:p>
          <a:p>
            <a:pPr lvl="1"/>
            <a:r>
              <a:rPr lang="ja-JP" altLang="en-US" u="sng" dirty="0" smtClean="0"/>
              <a:t>磁気シールディングの効果</a:t>
            </a:r>
            <a:endParaRPr lang="en-US" altLang="ja-JP" u="sng" dirty="0" smtClean="0"/>
          </a:p>
          <a:p>
            <a:pPr lvl="1"/>
            <a:r>
              <a:rPr kumimoji="1" lang="en-US" altLang="ja-JP" u="sng" dirty="0" err="1" smtClean="0"/>
              <a:t>τ</a:t>
            </a:r>
            <a:r>
              <a:rPr kumimoji="1" lang="en-US" altLang="ja-JP" u="sng" baseline="-25000" dirty="0" err="1" smtClean="0"/>
              <a:t>r</a:t>
            </a:r>
            <a:r>
              <a:rPr kumimoji="1" lang="ja-JP" altLang="en-US" u="sng" dirty="0" smtClean="0"/>
              <a:t>測定のための読み出し装置改良</a:t>
            </a:r>
            <a:endParaRPr kumimoji="1" lang="ja-JP" altLang="en-US" u="sng"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2</a:t>
            </a:fld>
            <a:endParaRPr kumimoji="1" lang="ja-JP" altLang="en-US"/>
          </a:p>
        </p:txBody>
      </p:sp>
    </p:spTree>
    <p:extLst>
      <p:ext uri="{BB962C8B-B14F-4D97-AF65-F5344CB8AC3E}">
        <p14:creationId xmlns:p14="http://schemas.microsoft.com/office/powerpoint/2010/main" val="30506038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226654"/>
            <a:ext cx="5215467" cy="4343396"/>
          </a:xfrm>
        </p:spPr>
        <p:txBody>
          <a:bodyPr>
            <a:normAutofit/>
          </a:bodyPr>
          <a:lstStyle/>
          <a:p>
            <a:pPr marL="0" indent="0">
              <a:buNone/>
            </a:pPr>
            <a:r>
              <a:rPr lang="ja-JP" altLang="en-US" dirty="0" smtClean="0"/>
              <a:t>本番仕様クライオスタットの組立・冷却試験も進行中</a:t>
            </a:r>
          </a:p>
          <a:p>
            <a:pPr marL="0" indent="0">
              <a:buNone/>
            </a:pPr>
            <a:r>
              <a:rPr lang="ja-JP" altLang="en-US" dirty="0" smtClean="0"/>
              <a:t>そろそろ</a:t>
            </a:r>
            <a:r>
              <a:rPr lang="en-US" altLang="ja-JP" dirty="0" smtClean="0"/>
              <a:t>MKID</a:t>
            </a:r>
            <a:r>
              <a:rPr lang="ja-JP" altLang="en-US" dirty="0" smtClean="0"/>
              <a:t>を入れたりも</a:t>
            </a:r>
            <a:endParaRPr lang="en-US" altLang="ja-JP" dirty="0" smtClean="0"/>
          </a:p>
          <a:p>
            <a:pPr marL="0" indent="0">
              <a:buNone/>
            </a:pPr>
            <a:r>
              <a:rPr lang="ja-JP" altLang="en-US" dirty="0" smtClean="0"/>
              <a:t>できそう！</a:t>
            </a:r>
            <a:endParaRPr lang="en-US" altLang="ja-JP" dirty="0" smtClean="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a:xfrm>
            <a:off x="3219450" y="7361767"/>
            <a:ext cx="2895600" cy="365125"/>
          </a:xfrm>
        </p:spPr>
        <p:txBody>
          <a:bodyPr/>
          <a:lstStyle/>
          <a:p>
            <a:r>
              <a:rPr kumimoji="1" lang="en-US" altLang="ja-JP" smtClean="0"/>
              <a:t>21st ICEPP symposium</a:t>
            </a:r>
            <a:endParaRPr kumimoji="1" lang="ja-JP" altLang="en-US" dirty="0"/>
          </a:p>
        </p:txBody>
      </p:sp>
      <p:sp>
        <p:nvSpPr>
          <p:cNvPr id="6" name="スライド番号プレースホルダー 5"/>
          <p:cNvSpPr>
            <a:spLocks noGrp="1"/>
          </p:cNvSpPr>
          <p:nvPr>
            <p:ph type="sldNum" sz="quarter" idx="12"/>
          </p:nvPr>
        </p:nvSpPr>
        <p:spPr>
          <a:xfrm>
            <a:off x="6553200" y="6335184"/>
            <a:ext cx="2133600" cy="365125"/>
          </a:xfrm>
        </p:spPr>
        <p:txBody>
          <a:bodyPr/>
          <a:lstStyle/>
          <a:p>
            <a:fld id="{207F6FC4-E96C-1542-948A-32E9A3BFBEBC}" type="slidenum">
              <a:rPr kumimoji="1" lang="ja-JP" altLang="en-US" smtClean="0"/>
              <a:t>20</a:t>
            </a:fld>
            <a:endParaRPr kumimoji="1" lang="ja-JP" altLang="en-US"/>
          </a:p>
        </p:txBody>
      </p:sp>
      <p:sp>
        <p:nvSpPr>
          <p:cNvPr id="38" name="タイトル 1"/>
          <p:cNvSpPr>
            <a:spLocks noGrp="1"/>
          </p:cNvSpPr>
          <p:nvPr>
            <p:ph type="title"/>
          </p:nvPr>
        </p:nvSpPr>
        <p:spPr>
          <a:xfrm>
            <a:off x="457200" y="91566"/>
            <a:ext cx="8229600" cy="1143000"/>
          </a:xfrm>
        </p:spPr>
        <p:txBody>
          <a:bodyPr/>
          <a:lstStyle/>
          <a:p>
            <a:r>
              <a:rPr lang="ja-JP" altLang="en-US" dirty="0" smtClean="0"/>
              <a:t>本番用クライオスタットの組み立て</a:t>
            </a:r>
            <a:endParaRPr lang="ja-JP" altLang="en-US" dirty="0"/>
          </a:p>
        </p:txBody>
      </p:sp>
      <p:sp>
        <p:nvSpPr>
          <p:cNvPr id="14" name="テキスト ボックス 13"/>
          <p:cNvSpPr txBox="1"/>
          <p:nvPr/>
        </p:nvSpPr>
        <p:spPr>
          <a:xfrm>
            <a:off x="4831872" y="1003678"/>
            <a:ext cx="4312128" cy="2400657"/>
          </a:xfrm>
          <a:prstGeom prst="rect">
            <a:avLst/>
          </a:prstGeom>
          <a:solidFill>
            <a:srgbClr val="CCFFCC"/>
          </a:solidFill>
        </p:spPr>
        <p:txBody>
          <a:bodyPr wrap="square" rtlCol="0">
            <a:spAutoFit/>
          </a:bodyPr>
          <a:lstStyle/>
          <a:p>
            <a:r>
              <a:rPr lang="ja-JP" altLang="en-US" sz="2400" dirty="0" smtClean="0"/>
              <a:t>冷却試験</a:t>
            </a:r>
            <a:r>
              <a:rPr lang="en-US" altLang="ja-JP" sz="2400" dirty="0" smtClean="0"/>
              <a:t>(</a:t>
            </a:r>
            <a:r>
              <a:rPr lang="ja-JP" altLang="en-US" sz="2400" dirty="0" smtClean="0"/>
              <a:t>数日</a:t>
            </a:r>
            <a:r>
              <a:rPr lang="en-US" altLang="ja-JP" sz="2400" dirty="0" smtClean="0"/>
              <a:t>〜1</a:t>
            </a:r>
            <a:r>
              <a:rPr lang="ja-JP" altLang="en-US" sz="2400" dirty="0" smtClean="0"/>
              <a:t>週間</a:t>
            </a:r>
            <a:r>
              <a:rPr lang="en-US" altLang="ja-JP" sz="2400" dirty="0" smtClean="0"/>
              <a:t>/cycle)</a:t>
            </a:r>
          </a:p>
          <a:p>
            <a:r>
              <a:rPr lang="ja-JP" altLang="en-US" dirty="0" smtClean="0">
                <a:solidFill>
                  <a:prstClr val="black"/>
                </a:solidFill>
              </a:rPr>
              <a:t>最初は窓を閉じ、中身を外して</a:t>
            </a:r>
            <a:r>
              <a:rPr lang="en-US" altLang="ja-JP" dirty="0" smtClean="0">
                <a:solidFill>
                  <a:prstClr val="black"/>
                </a:solidFill>
              </a:rPr>
              <a:t>…</a:t>
            </a:r>
            <a:endParaRPr lang="en-US" altLang="ja-JP" sz="2400" dirty="0" smtClean="0"/>
          </a:p>
          <a:p>
            <a:r>
              <a:rPr lang="en-US" altLang="ja-JP" dirty="0" smtClean="0">
                <a:latin typeface="Wingdings"/>
                <a:ea typeface="Wingdings"/>
                <a:cs typeface="Wingdings"/>
                <a:sym typeface="Wingdings"/>
              </a:rPr>
              <a:t></a:t>
            </a:r>
            <a:r>
              <a:rPr lang="ja-JP" altLang="en-US" dirty="0" smtClean="0"/>
              <a:t>各ステージ</a:t>
            </a:r>
            <a:r>
              <a:rPr lang="en-US" altLang="ja-JP" dirty="0" smtClean="0"/>
              <a:t>(40K</a:t>
            </a:r>
            <a:r>
              <a:rPr lang="ja-JP" altLang="en-US" dirty="0" smtClean="0"/>
              <a:t>、</a:t>
            </a:r>
            <a:r>
              <a:rPr lang="en-US" altLang="ja-JP" dirty="0" smtClean="0"/>
              <a:t>4K)</a:t>
            </a:r>
            <a:r>
              <a:rPr lang="ja-JP" altLang="en-US" dirty="0" smtClean="0"/>
              <a:t>が冷えるか</a:t>
            </a:r>
            <a:r>
              <a:rPr lang="en-US" altLang="ja-JP" dirty="0" smtClean="0"/>
              <a:t>?</a:t>
            </a:r>
          </a:p>
          <a:p>
            <a:r>
              <a:rPr lang="en-US" altLang="ja-JP" dirty="0" smtClean="0">
                <a:latin typeface="Wingdings"/>
                <a:ea typeface="Wingdings"/>
                <a:cs typeface="Wingdings"/>
                <a:sym typeface="Wingdings"/>
              </a:rPr>
              <a:t>	</a:t>
            </a:r>
            <a:r>
              <a:rPr lang="ja-JP" altLang="en-US" dirty="0" smtClean="0"/>
              <a:t>なぜ冷えない</a:t>
            </a:r>
            <a:r>
              <a:rPr lang="en-US" altLang="ja-JP" dirty="0" smtClean="0"/>
              <a:t>/</a:t>
            </a:r>
            <a:r>
              <a:rPr lang="ja-JP" altLang="en-US" dirty="0" smtClean="0"/>
              <a:t>冷えるのが遅いか</a:t>
            </a:r>
            <a:r>
              <a:rPr lang="en-US" altLang="ja-JP" dirty="0" smtClean="0"/>
              <a:t>?</a:t>
            </a:r>
          </a:p>
          <a:p>
            <a:r>
              <a:rPr lang="ja-JP" altLang="ja-JP" dirty="0"/>
              <a:t>　</a:t>
            </a:r>
            <a:r>
              <a:rPr lang="ja-JP" altLang="en-US" dirty="0" smtClean="0"/>
              <a:t>　　</a:t>
            </a:r>
            <a:r>
              <a:rPr lang="en-US" altLang="ja-JP" dirty="0" smtClean="0"/>
              <a:t>⇄ </a:t>
            </a:r>
            <a:r>
              <a:rPr lang="ja-JP" altLang="en-US" dirty="0" smtClean="0"/>
              <a:t>熱リンク・断熱の見直し</a:t>
            </a:r>
            <a:endParaRPr lang="en-US" altLang="ja-JP" dirty="0" smtClean="0"/>
          </a:p>
          <a:p>
            <a:r>
              <a:rPr lang="en-US" altLang="ja-JP" dirty="0">
                <a:latin typeface="Wingdings"/>
                <a:ea typeface="Wingdings"/>
                <a:cs typeface="Wingdings"/>
                <a:sym typeface="Wingdings"/>
              </a:rPr>
              <a:t></a:t>
            </a:r>
            <a:r>
              <a:rPr lang="en-US" altLang="ja-JP" dirty="0" smtClean="0"/>
              <a:t>0.25K</a:t>
            </a:r>
            <a:r>
              <a:rPr lang="ja-JP" altLang="en-US" dirty="0" smtClean="0"/>
              <a:t>用</a:t>
            </a:r>
            <a:r>
              <a:rPr lang="en-US" altLang="ja-JP" dirty="0" smtClean="0"/>
              <a:t>He</a:t>
            </a:r>
            <a:r>
              <a:rPr lang="ja-JP" altLang="en-US" dirty="0" smtClean="0"/>
              <a:t>吸着冷凍機の動作確認</a:t>
            </a:r>
            <a:endParaRPr lang="en-US" altLang="ja-JP" dirty="0" smtClean="0"/>
          </a:p>
          <a:p>
            <a:r>
              <a:rPr lang="en-US" altLang="ja-JP" dirty="0"/>
              <a:t>	</a:t>
            </a:r>
            <a:r>
              <a:rPr lang="en-US" altLang="ja-JP" dirty="0" smtClean="0"/>
              <a:t>0.215K </a:t>
            </a:r>
            <a:r>
              <a:rPr lang="ja-JP" altLang="en-US" dirty="0" smtClean="0"/>
              <a:t>達成</a:t>
            </a:r>
            <a:r>
              <a:rPr lang="en-US" altLang="ja-JP" dirty="0" smtClean="0"/>
              <a:t>!!</a:t>
            </a:r>
          </a:p>
          <a:p>
            <a:r>
              <a:rPr lang="en-US" altLang="ja-JP" dirty="0" smtClean="0"/>
              <a:t>️☐</a:t>
            </a:r>
            <a:r>
              <a:rPr lang="ja-JP" altLang="en-US" dirty="0" smtClean="0"/>
              <a:t>窓を開けても冷えるか</a:t>
            </a:r>
            <a:r>
              <a:rPr lang="en-US" altLang="ja-JP" dirty="0" smtClean="0"/>
              <a:t>?  </a:t>
            </a:r>
            <a:r>
              <a:rPr lang="en-US" altLang="ja-JP" dirty="0" smtClean="0">
                <a:solidFill>
                  <a:srgbClr val="FF0000"/>
                </a:solidFill>
              </a:rPr>
              <a:t>(</a:t>
            </a:r>
            <a:r>
              <a:rPr lang="ja-JP" altLang="en-US" dirty="0" smtClean="0">
                <a:solidFill>
                  <a:srgbClr val="FF0000"/>
                </a:solidFill>
              </a:rPr>
              <a:t>先週金曜開始</a:t>
            </a:r>
            <a:r>
              <a:rPr lang="en-US" altLang="ja-JP" dirty="0" smtClean="0">
                <a:solidFill>
                  <a:srgbClr val="FF0000"/>
                </a:solidFill>
              </a:rPr>
              <a:t>)</a:t>
            </a:r>
            <a:endParaRPr lang="en-US" altLang="ja-JP" dirty="0">
              <a:solidFill>
                <a:srgbClr val="FF0000"/>
              </a:solidFill>
            </a:endParaRPr>
          </a:p>
        </p:txBody>
      </p:sp>
      <p:pic>
        <p:nvPicPr>
          <p:cNvPr id="15" name="図 14" descr="IMG_2698.JPG"/>
          <p:cNvPicPr>
            <a:picLocks noChangeAspect="1"/>
          </p:cNvPicPr>
          <p:nvPr/>
        </p:nvPicPr>
        <p:blipFill rotWithShape="1">
          <a:blip r:embed="rId3">
            <a:extLst>
              <a:ext uri="{28A0092B-C50C-407E-A947-70E740481C1C}">
                <a14:useLocalDpi xmlns:a14="http://schemas.microsoft.com/office/drawing/2010/main" val="0"/>
              </a:ext>
            </a:extLst>
          </a:blip>
          <a:srcRect r="6119"/>
          <a:stretch/>
        </p:blipFill>
        <p:spPr>
          <a:xfrm>
            <a:off x="5566834" y="4114382"/>
            <a:ext cx="3407834" cy="2722452"/>
          </a:xfrm>
          <a:prstGeom prst="rect">
            <a:avLst/>
          </a:prstGeom>
        </p:spPr>
      </p:pic>
      <p:pic>
        <p:nvPicPr>
          <p:cNvPr id="7" name="図 6" descr="IMG_27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200" y="3471333"/>
            <a:ext cx="2540000" cy="3386667"/>
          </a:xfrm>
          <a:prstGeom prst="rect">
            <a:avLst/>
          </a:prstGeom>
        </p:spPr>
      </p:pic>
      <p:pic>
        <p:nvPicPr>
          <p:cNvPr id="18" name="図 17" descr="page5image2688.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63" y="3738790"/>
            <a:ext cx="4141596" cy="3119209"/>
          </a:xfrm>
          <a:prstGeom prst="rect">
            <a:avLst/>
          </a:prstGeom>
        </p:spPr>
      </p:pic>
      <p:sp>
        <p:nvSpPr>
          <p:cNvPr id="23" name="星 5 22"/>
          <p:cNvSpPr/>
          <p:nvPr/>
        </p:nvSpPr>
        <p:spPr>
          <a:xfrm>
            <a:off x="1641137" y="4013840"/>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4" name="星 5 23"/>
          <p:cNvSpPr/>
          <p:nvPr/>
        </p:nvSpPr>
        <p:spPr>
          <a:xfrm>
            <a:off x="1101387" y="4020925"/>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5" name="星 5 24"/>
          <p:cNvSpPr/>
          <p:nvPr/>
        </p:nvSpPr>
        <p:spPr>
          <a:xfrm>
            <a:off x="1101387" y="5102959"/>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6" name="星 5 25"/>
          <p:cNvSpPr/>
          <p:nvPr/>
        </p:nvSpPr>
        <p:spPr>
          <a:xfrm>
            <a:off x="2389717" y="5078294"/>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7" name="星 5 26"/>
          <p:cNvSpPr/>
          <p:nvPr/>
        </p:nvSpPr>
        <p:spPr>
          <a:xfrm>
            <a:off x="1842220" y="6044877"/>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8" name="星 5 27"/>
          <p:cNvSpPr/>
          <p:nvPr/>
        </p:nvSpPr>
        <p:spPr>
          <a:xfrm>
            <a:off x="1953344" y="6696810"/>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9" name="星 5 28"/>
          <p:cNvSpPr/>
          <p:nvPr/>
        </p:nvSpPr>
        <p:spPr>
          <a:xfrm>
            <a:off x="1440054" y="5203500"/>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0" name="星 5 29"/>
          <p:cNvSpPr/>
          <p:nvPr/>
        </p:nvSpPr>
        <p:spPr>
          <a:xfrm>
            <a:off x="1942761" y="5110044"/>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1" name="星 5 30"/>
          <p:cNvSpPr/>
          <p:nvPr/>
        </p:nvSpPr>
        <p:spPr>
          <a:xfrm>
            <a:off x="2278592" y="5833211"/>
            <a:ext cx="201083" cy="201083"/>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457755" y="5568061"/>
            <a:ext cx="881722" cy="430887"/>
          </a:xfrm>
          <a:prstGeom prst="rect">
            <a:avLst/>
          </a:prstGeom>
          <a:noFill/>
        </p:spPr>
        <p:txBody>
          <a:bodyPr wrap="none" rtlCol="0">
            <a:spAutoFit/>
          </a:bodyPr>
          <a:lstStyle/>
          <a:p>
            <a:r>
              <a:rPr kumimoji="1" lang="ja-JP" altLang="en-US" sz="1100" dirty="0" smtClean="0">
                <a:solidFill>
                  <a:srgbClr val="CCFFCC"/>
                </a:solidFill>
              </a:rPr>
              <a:t>各所に温度</a:t>
            </a:r>
            <a:endParaRPr kumimoji="1" lang="en-US" altLang="ja-JP" sz="1100" dirty="0" smtClean="0">
              <a:solidFill>
                <a:srgbClr val="CCFFCC"/>
              </a:solidFill>
            </a:endParaRPr>
          </a:p>
          <a:p>
            <a:r>
              <a:rPr kumimoji="1" lang="ja-JP" altLang="en-US" sz="1100" dirty="0" smtClean="0">
                <a:solidFill>
                  <a:srgbClr val="CCFFCC"/>
                </a:solidFill>
              </a:rPr>
              <a:t>計を設置</a:t>
            </a:r>
            <a:endParaRPr kumimoji="1" lang="ja-JP" altLang="en-US" sz="1100" dirty="0">
              <a:solidFill>
                <a:srgbClr val="CCFFCC"/>
              </a:solidFill>
            </a:endParaRPr>
          </a:p>
        </p:txBody>
      </p:sp>
    </p:spTree>
    <p:extLst>
      <p:ext uri="{BB962C8B-B14F-4D97-AF65-F5344CB8AC3E}">
        <p14:creationId xmlns:p14="http://schemas.microsoft.com/office/powerpoint/2010/main" val="2420474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まとめ・展望</a:t>
            </a:r>
            <a:endParaRPr kumimoji="1" lang="ja-JP" altLang="en-US" dirty="0"/>
          </a:p>
        </p:txBody>
      </p:sp>
      <p:sp>
        <p:nvSpPr>
          <p:cNvPr id="3" name="コンテンツ プレースホルダー 2"/>
          <p:cNvSpPr>
            <a:spLocks noGrp="1"/>
          </p:cNvSpPr>
          <p:nvPr>
            <p:ph idx="1"/>
          </p:nvPr>
        </p:nvSpPr>
        <p:spPr>
          <a:xfrm>
            <a:off x="457200" y="1385009"/>
            <a:ext cx="8229600" cy="5121275"/>
          </a:xfrm>
        </p:spPr>
        <p:txBody>
          <a:bodyPr>
            <a:normAutofit fontScale="70000" lnSpcReduction="20000"/>
          </a:bodyPr>
          <a:lstStyle/>
          <a:p>
            <a:pPr>
              <a:lnSpc>
                <a:spcPct val="120000"/>
              </a:lnSpc>
            </a:pPr>
            <a:r>
              <a:rPr kumimoji="1" lang="en-US" altLang="ja-JP" dirty="0" smtClean="0">
                <a:solidFill>
                  <a:srgbClr val="0000FF"/>
                </a:solidFill>
              </a:rPr>
              <a:t>GroundBIRD</a:t>
            </a:r>
            <a:r>
              <a:rPr kumimoji="1" lang="ja-JP" altLang="en-US" dirty="0" smtClean="0">
                <a:solidFill>
                  <a:srgbClr val="0000FF"/>
                </a:solidFill>
              </a:rPr>
              <a:t>は原始重力波起源</a:t>
            </a:r>
            <a:r>
              <a:rPr kumimoji="1" lang="en-US" altLang="ja-JP" dirty="0" smtClean="0">
                <a:solidFill>
                  <a:srgbClr val="0000FF"/>
                </a:solidFill>
              </a:rPr>
              <a:t> </a:t>
            </a:r>
            <a:r>
              <a:rPr kumimoji="1" lang="en-US" altLang="ja-JP" i="1" dirty="0" smtClean="0">
                <a:solidFill>
                  <a:srgbClr val="0000FF"/>
                </a:solidFill>
              </a:rPr>
              <a:t>B </a:t>
            </a:r>
            <a:r>
              <a:rPr kumimoji="1" lang="ja-JP" altLang="en-US" dirty="0" smtClean="0">
                <a:solidFill>
                  <a:srgbClr val="0000FF"/>
                </a:solidFill>
              </a:rPr>
              <a:t>モード測定を目指している</a:t>
            </a:r>
            <a:r>
              <a:rPr kumimoji="1" lang="en-US" altLang="ja-JP" dirty="0" smtClean="0">
                <a:solidFill>
                  <a:srgbClr val="0000FF"/>
                </a:solidFill>
              </a:rPr>
              <a:t>:</a:t>
            </a:r>
          </a:p>
          <a:p>
            <a:pPr lvl="1">
              <a:lnSpc>
                <a:spcPct val="120000"/>
              </a:lnSpc>
            </a:pPr>
            <a:r>
              <a:rPr lang="ja-JP" altLang="en-US" dirty="0" smtClean="0"/>
              <a:t>地上からは難しかった大角度スケール観測によりインフレーション理論の検証を目指す</a:t>
            </a:r>
            <a:endParaRPr kumimoji="1" lang="en-US" altLang="ja-JP" dirty="0" smtClean="0"/>
          </a:p>
          <a:p>
            <a:pPr lvl="1">
              <a:lnSpc>
                <a:spcPct val="120000"/>
              </a:lnSpc>
            </a:pPr>
            <a:r>
              <a:rPr lang="ja-JP" altLang="en-US" dirty="0" smtClean="0"/>
              <a:t>大角度スケール観測のために高速回転ステージを使用</a:t>
            </a:r>
            <a:endParaRPr lang="en-US" altLang="ja-JP" dirty="0" smtClean="0"/>
          </a:p>
          <a:p>
            <a:pPr lvl="1">
              <a:lnSpc>
                <a:spcPct val="120000"/>
              </a:lnSpc>
            </a:pPr>
            <a:r>
              <a:rPr lang="ja-JP" altLang="en-US" dirty="0" smtClean="0"/>
              <a:t>高感度の実現のため、低温光学系と</a:t>
            </a:r>
            <a:r>
              <a:rPr lang="en-US" altLang="ja-JP" dirty="0" smtClean="0"/>
              <a:t>MKID</a:t>
            </a:r>
            <a:r>
              <a:rPr lang="ja-JP" altLang="en-US" dirty="0" smtClean="0"/>
              <a:t>検出器を搭載</a:t>
            </a:r>
            <a:endParaRPr lang="en-US" altLang="ja-JP" dirty="0" smtClean="0"/>
          </a:p>
          <a:p>
            <a:pPr>
              <a:lnSpc>
                <a:spcPct val="120000"/>
              </a:lnSpc>
            </a:pPr>
            <a:r>
              <a:rPr lang="en-US" altLang="ja-JP" dirty="0" smtClean="0">
                <a:solidFill>
                  <a:srgbClr val="0000FF"/>
                </a:solidFill>
              </a:rPr>
              <a:t>MKID</a:t>
            </a:r>
            <a:r>
              <a:rPr lang="ja-JP" altLang="en-US" dirty="0" smtClean="0">
                <a:solidFill>
                  <a:srgbClr val="0000FF"/>
                </a:solidFill>
              </a:rPr>
              <a:t>を初めて高速回転系に設置して測定</a:t>
            </a:r>
            <a:endParaRPr lang="en-US" altLang="ja-JP" dirty="0" smtClean="0">
              <a:solidFill>
                <a:srgbClr val="0000FF"/>
              </a:solidFill>
            </a:endParaRPr>
          </a:p>
          <a:p>
            <a:pPr lvl="1">
              <a:lnSpc>
                <a:spcPct val="120000"/>
              </a:lnSpc>
              <a:buFont typeface="Wingdings" charset="2"/>
              <a:buChar char="ü"/>
            </a:pPr>
            <a:r>
              <a:rPr kumimoji="1" lang="ja-JP" altLang="en-US" dirty="0" smtClean="0"/>
              <a:t>磁気の遮蔽方法を実験的に確立</a:t>
            </a:r>
            <a:endParaRPr kumimoji="1" lang="en-US" altLang="ja-JP" dirty="0" smtClean="0"/>
          </a:p>
          <a:p>
            <a:pPr lvl="1">
              <a:lnSpc>
                <a:spcPct val="120000"/>
              </a:lnSpc>
            </a:pPr>
            <a:r>
              <a:rPr kumimoji="1" lang="ja-JP" altLang="en-US" dirty="0" smtClean="0"/>
              <a:t>大気からの光子ノイズに比して十分低いノイズレベルとなっていそうだが、もうひと測定必要</a:t>
            </a:r>
            <a:endParaRPr kumimoji="1" lang="en-US" altLang="ja-JP" dirty="0" smtClean="0"/>
          </a:p>
          <a:p>
            <a:pPr>
              <a:lnSpc>
                <a:spcPct val="120000"/>
              </a:lnSpc>
            </a:pPr>
            <a:r>
              <a:rPr lang="ja-JP" altLang="en-US" dirty="0" smtClean="0">
                <a:solidFill>
                  <a:srgbClr val="0000FF"/>
                </a:solidFill>
              </a:rPr>
              <a:t>読み出し装置のハード・ソフト両面の改良を行い、ノイズレベル決定に必要な測定を行えるようにした</a:t>
            </a:r>
            <a:endParaRPr lang="en-US" altLang="ja-JP" dirty="0" smtClean="0">
              <a:solidFill>
                <a:srgbClr val="0000FF"/>
              </a:solidFill>
            </a:endParaRPr>
          </a:p>
          <a:p>
            <a:pPr lvl="1">
              <a:lnSpc>
                <a:spcPct val="120000"/>
              </a:lnSpc>
            </a:pPr>
            <a:r>
              <a:rPr lang="ja-JP" altLang="en-US" dirty="0" smtClean="0"/>
              <a:t>いくつかの新規制作の</a:t>
            </a:r>
            <a:r>
              <a:rPr lang="en-US" altLang="ja-JP" dirty="0" smtClean="0"/>
              <a:t>MKID</a:t>
            </a:r>
            <a:r>
              <a:rPr lang="ja-JP" altLang="en-US" dirty="0" smtClean="0"/>
              <a:t>で測定を行っている</a:t>
            </a:r>
            <a:endParaRPr lang="en-US" altLang="ja-JP" dirty="0" smtClean="0"/>
          </a:p>
          <a:p>
            <a:pPr lvl="1">
              <a:lnSpc>
                <a:spcPct val="120000"/>
              </a:lnSpc>
            </a:pPr>
            <a:r>
              <a:rPr lang="ja-JP" altLang="en-US" dirty="0" smtClean="0"/>
              <a:t>本番仕様クライオスタットの準備ができつつあり、実際の熱・磁場条件の下でも近く測定したい</a:t>
            </a:r>
            <a:endParaRPr lang="en-US" altLang="ja-JP" dirty="0" smtClean="0"/>
          </a:p>
          <a:p>
            <a:pPr>
              <a:lnSpc>
                <a:spcPct val="120000"/>
              </a:lnSpc>
            </a:pPr>
            <a:endParaRPr lang="en-US" altLang="ja-JP" dirty="0" smtClean="0">
              <a:solidFill>
                <a:srgbClr val="0000FF"/>
              </a:solidFill>
            </a:endParaRPr>
          </a:p>
          <a:p>
            <a:pPr lvl="1">
              <a:lnSpc>
                <a:spcPct val="120000"/>
              </a:lnSpc>
            </a:pPr>
            <a:endParaRPr kumimoji="1" lang="ja-JP" altLang="en-US" dirty="0"/>
          </a:p>
        </p:txBody>
      </p:sp>
      <p:sp>
        <p:nvSpPr>
          <p:cNvPr id="6" name="スライド番号プレースホルダー 5"/>
          <p:cNvSpPr>
            <a:spLocks noGrp="1"/>
          </p:cNvSpPr>
          <p:nvPr>
            <p:ph type="sldNum" sz="quarter" idx="12"/>
          </p:nvPr>
        </p:nvSpPr>
        <p:spPr/>
        <p:txBody>
          <a:bodyPr/>
          <a:lstStyle/>
          <a:p>
            <a:fld id="{61B44A7F-A834-5D44-BD79-CFFD175C583A}" type="slidenum">
              <a:rPr kumimoji="1" lang="ja-JP" altLang="en-US" smtClean="0"/>
              <a:t>21</a:t>
            </a:fld>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2496632956"/>
      </p:ext>
    </p:extLst>
  </p:cSld>
  <p:clrMapOvr>
    <a:masterClrMapping/>
  </p:clrMapOvr>
  <mc:AlternateContent xmlns:mc="http://schemas.openxmlformats.org/markup-compatibility/2006" xmlns:p14="http://schemas.microsoft.com/office/powerpoint/2010/main">
    <mc:Choice Requires="p14">
      <p:transition spd="slow" p14:dur="2000" advTm="44487"/>
    </mc:Choice>
    <mc:Fallback xmlns="">
      <p:transition xmlns:p14="http://schemas.microsoft.com/office/powerpoint/2010/main" spd="slow" advTm="44487"/>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1B44A7F-A834-5D44-BD79-CFFD175C583A}" type="slidenum">
              <a:rPr kumimoji="1" lang="ja-JP" altLang="en-US" smtClean="0"/>
              <a:t>22</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3917942170"/>
      </p:ext>
    </p:extLst>
  </p:cSld>
  <p:clrMapOvr>
    <a:masterClrMapping/>
  </p:clrMapOvr>
  <mc:AlternateContent xmlns:mc="http://schemas.openxmlformats.org/markup-compatibility/2006" xmlns:p14="http://schemas.microsoft.com/office/powerpoint/2010/main">
    <mc:Choice Requires="p14">
      <p:transition spd="slow" p14:dur="2000" advTm="2238"/>
    </mc:Choice>
    <mc:Fallback xmlns="">
      <p:transition xmlns:p14="http://schemas.microsoft.com/office/powerpoint/2010/main" spd="slow" advTm="2238"/>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ロードマップ</a:t>
            </a:r>
            <a:endParaRPr kumimoji="1" lang="ja-JP" altLang="en-US" dirty="0"/>
          </a:p>
        </p:txBody>
      </p:sp>
      <p:sp>
        <p:nvSpPr>
          <p:cNvPr id="3" name="スライド番号プレースホルダー 2"/>
          <p:cNvSpPr>
            <a:spLocks noGrp="1"/>
          </p:cNvSpPr>
          <p:nvPr>
            <p:ph type="sldNum" sz="quarter" idx="12"/>
          </p:nvPr>
        </p:nvSpPr>
        <p:spPr>
          <a:xfrm>
            <a:off x="6859056" y="6382112"/>
            <a:ext cx="2133600" cy="365125"/>
          </a:xfrm>
          <a:effectLst/>
        </p:spPr>
        <p:txBody>
          <a:bodyPr/>
          <a:lstStyle/>
          <a:p>
            <a:fld id="{ED4F9AD8-F65A-544C-BB20-90D4C513C711}" type="slidenum">
              <a:rPr lang="ja-JP" altLang="en-US" smtClean="0">
                <a:solidFill>
                  <a:prstClr val="black">
                    <a:tint val="75000"/>
                  </a:prstClr>
                </a:solidFill>
                <a:latin typeface="Calibri"/>
                <a:ea typeface="ＭＳ Ｐゴシック"/>
              </a:rPr>
              <a:pPr/>
              <a:t>23</a:t>
            </a:fld>
            <a:endParaRPr lang="ja-JP" altLang="en-US">
              <a:solidFill>
                <a:prstClr val="black">
                  <a:tint val="75000"/>
                </a:prstClr>
              </a:solidFill>
              <a:latin typeface="Calibri"/>
              <a:ea typeface="ＭＳ Ｐゴシック"/>
            </a:endParaRPr>
          </a:p>
        </p:txBody>
      </p:sp>
      <p:graphicFrame>
        <p:nvGraphicFramePr>
          <p:cNvPr id="8" name="表 7"/>
          <p:cNvGraphicFramePr>
            <a:graphicFrameLocks noGrp="1"/>
          </p:cNvGraphicFramePr>
          <p:nvPr>
            <p:extLst>
              <p:ext uri="{D42A27DB-BD31-4B8C-83A1-F6EECF244321}">
                <p14:modId xmlns:p14="http://schemas.microsoft.com/office/powerpoint/2010/main" val="4009798565"/>
              </p:ext>
            </p:extLst>
          </p:nvPr>
        </p:nvGraphicFramePr>
        <p:xfrm>
          <a:off x="1034544" y="1383052"/>
          <a:ext cx="6891312" cy="4738098"/>
        </p:xfrm>
        <a:graphic>
          <a:graphicData uri="http://schemas.openxmlformats.org/drawingml/2006/table">
            <a:tbl>
              <a:tblPr firstRow="1" bandRow="1">
                <a:tableStyleId>{08FB837D-C827-4EFA-A057-4D05807E0F7C}</a:tableStyleId>
              </a:tblPr>
              <a:tblGrid>
                <a:gridCol w="1722828"/>
                <a:gridCol w="1722828"/>
                <a:gridCol w="1722828"/>
                <a:gridCol w="1722828"/>
              </a:tblGrid>
              <a:tr h="789683">
                <a:tc>
                  <a:txBody>
                    <a:bodyPr/>
                    <a:lstStyle/>
                    <a:p>
                      <a:pPr algn="ctr"/>
                      <a:r>
                        <a:rPr kumimoji="1" lang="en-US" altLang="ja-JP" sz="3600" dirty="0" smtClean="0">
                          <a:solidFill>
                            <a:schemeClr val="tx1"/>
                          </a:solidFill>
                        </a:rPr>
                        <a:t>2014</a:t>
                      </a:r>
                      <a:endParaRPr kumimoji="1" lang="ja-JP" altLang="en-US" sz="3600" dirty="0">
                        <a:solidFill>
                          <a:schemeClr val="tx1"/>
                        </a:solidFill>
                      </a:endParaRPr>
                    </a:p>
                  </a:txBody>
                  <a:tcPr anchor="ctr"/>
                </a:tc>
                <a:tc>
                  <a:txBody>
                    <a:bodyPr/>
                    <a:lstStyle/>
                    <a:p>
                      <a:pPr algn="ctr"/>
                      <a:r>
                        <a:rPr kumimoji="1" lang="en-US" altLang="ja-JP" sz="3600" dirty="0" smtClean="0">
                          <a:solidFill>
                            <a:schemeClr val="tx1"/>
                          </a:solidFill>
                        </a:rPr>
                        <a:t>2015</a:t>
                      </a:r>
                      <a:endParaRPr kumimoji="1" lang="ja-JP" altLang="en-US" sz="3600" dirty="0">
                        <a:solidFill>
                          <a:schemeClr val="tx1"/>
                        </a:solidFill>
                      </a:endParaRPr>
                    </a:p>
                  </a:txBody>
                  <a:tcPr anchor="ctr"/>
                </a:tc>
                <a:tc>
                  <a:txBody>
                    <a:bodyPr/>
                    <a:lstStyle/>
                    <a:p>
                      <a:pPr algn="ctr"/>
                      <a:r>
                        <a:rPr kumimoji="1" lang="en-US" altLang="ja-JP" sz="3600" dirty="0" smtClean="0">
                          <a:solidFill>
                            <a:schemeClr val="tx1"/>
                          </a:solidFill>
                        </a:rPr>
                        <a:t>2016</a:t>
                      </a:r>
                      <a:endParaRPr kumimoji="1" lang="ja-JP" altLang="en-US" sz="3600" dirty="0">
                        <a:solidFill>
                          <a:schemeClr val="tx1"/>
                        </a:solidFill>
                      </a:endParaRPr>
                    </a:p>
                  </a:txBody>
                  <a:tcPr anchor="ctr"/>
                </a:tc>
                <a:tc>
                  <a:txBody>
                    <a:bodyPr/>
                    <a:lstStyle/>
                    <a:p>
                      <a:pPr algn="ctr"/>
                      <a:r>
                        <a:rPr kumimoji="1" lang="en-US" altLang="ja-JP" sz="3600" dirty="0" smtClean="0">
                          <a:solidFill>
                            <a:schemeClr val="tx1"/>
                          </a:solidFill>
                        </a:rPr>
                        <a:t>2017</a:t>
                      </a:r>
                      <a:endParaRPr kumimoji="1" lang="ja-JP" altLang="en-US" sz="3600" dirty="0">
                        <a:solidFill>
                          <a:schemeClr val="tx1"/>
                        </a:solidFill>
                      </a:endParaRPr>
                    </a:p>
                  </a:txBody>
                  <a:tcPr anchor="ctr"/>
                </a:tc>
              </a:tr>
              <a:tr h="789683">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a:solidFill>
                          <a:schemeClr val="tx1"/>
                        </a:solidFill>
                      </a:endParaRPr>
                    </a:p>
                  </a:txBody>
                  <a:tcPr anchor="ctr"/>
                </a:tc>
              </a:tr>
              <a:tr h="789683">
                <a:tc>
                  <a:txBody>
                    <a:bodyPr/>
                    <a:lstStyle/>
                    <a:p>
                      <a:pPr algn="ctr"/>
                      <a:endParaRPr kumimoji="1" lang="ja-JP" altLang="en-US" sz="3600">
                        <a:solidFill>
                          <a:schemeClr val="tx1"/>
                        </a:solidFill>
                      </a:endParaRPr>
                    </a:p>
                  </a:txBody>
                  <a:tcPr anchor="ctr"/>
                </a:tc>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dirty="0">
                        <a:solidFill>
                          <a:schemeClr val="tx1"/>
                        </a:solidFill>
                      </a:endParaRPr>
                    </a:p>
                  </a:txBody>
                  <a:tcPr anchor="ctr"/>
                </a:tc>
              </a:tr>
              <a:tr h="789683">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dirty="0">
                        <a:solidFill>
                          <a:schemeClr val="tx1"/>
                        </a:solidFill>
                      </a:endParaRPr>
                    </a:p>
                  </a:txBody>
                  <a:tcPr anchor="ctr"/>
                </a:tc>
              </a:tr>
              <a:tr h="789683">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a:solidFill>
                          <a:schemeClr val="tx1"/>
                        </a:solidFill>
                      </a:endParaRPr>
                    </a:p>
                  </a:txBody>
                  <a:tcPr anchor="ctr"/>
                </a:tc>
              </a:tr>
              <a:tr h="789683">
                <a:tc>
                  <a:txBody>
                    <a:bodyPr/>
                    <a:lstStyle/>
                    <a:p>
                      <a:pPr algn="ctr"/>
                      <a:endParaRPr kumimoji="1" lang="ja-JP" altLang="en-US" sz="3600" dirty="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a:solidFill>
                          <a:schemeClr val="tx1"/>
                        </a:solidFill>
                      </a:endParaRPr>
                    </a:p>
                  </a:txBody>
                  <a:tcPr anchor="ctr"/>
                </a:tc>
                <a:tc>
                  <a:txBody>
                    <a:bodyPr/>
                    <a:lstStyle/>
                    <a:p>
                      <a:pPr algn="ctr"/>
                      <a:endParaRPr kumimoji="1" lang="ja-JP" altLang="en-US" sz="3600" dirty="0">
                        <a:solidFill>
                          <a:schemeClr val="tx1"/>
                        </a:solidFill>
                      </a:endParaRPr>
                    </a:p>
                  </a:txBody>
                  <a:tcPr anchor="ctr"/>
                </a:tc>
              </a:tr>
            </a:tbl>
          </a:graphicData>
        </a:graphic>
      </p:graphicFrame>
      <p:sp>
        <p:nvSpPr>
          <p:cNvPr id="10" name="右矢印 9"/>
          <p:cNvSpPr/>
          <p:nvPr/>
        </p:nvSpPr>
        <p:spPr>
          <a:xfrm>
            <a:off x="752411" y="2116787"/>
            <a:ext cx="3650256" cy="1113272"/>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rgbClr val="000000"/>
                </a:solidFill>
              </a:rPr>
              <a:t>実験装置開発</a:t>
            </a:r>
            <a:endParaRPr kumimoji="1" lang="ja-JP" altLang="en-US" sz="2400" dirty="0">
              <a:solidFill>
                <a:srgbClr val="000000"/>
              </a:solidFill>
            </a:endParaRPr>
          </a:p>
        </p:txBody>
      </p:sp>
      <p:sp>
        <p:nvSpPr>
          <p:cNvPr id="21" name="右矢印 20"/>
          <p:cNvSpPr/>
          <p:nvPr/>
        </p:nvSpPr>
        <p:spPr>
          <a:xfrm>
            <a:off x="3877733" y="2887019"/>
            <a:ext cx="905928" cy="1113272"/>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400" dirty="0" smtClean="0">
                <a:solidFill>
                  <a:srgbClr val="000000"/>
                </a:solidFill>
              </a:rPr>
              <a:t>統合評価</a:t>
            </a:r>
            <a:endParaRPr kumimoji="1" lang="ja-JP" altLang="en-US" sz="2400" dirty="0">
              <a:solidFill>
                <a:srgbClr val="000000"/>
              </a:solidFill>
            </a:endParaRPr>
          </a:p>
        </p:txBody>
      </p:sp>
      <p:sp>
        <p:nvSpPr>
          <p:cNvPr id="22" name="右矢印 21"/>
          <p:cNvSpPr/>
          <p:nvPr/>
        </p:nvSpPr>
        <p:spPr>
          <a:xfrm>
            <a:off x="4715932" y="3730858"/>
            <a:ext cx="556203" cy="1113272"/>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kumimoji="1" lang="ja-JP" altLang="en-US" sz="2400" dirty="0" smtClean="0">
                <a:solidFill>
                  <a:srgbClr val="000000"/>
                </a:solidFill>
              </a:rPr>
              <a:t>組立、移動</a:t>
            </a:r>
            <a:endParaRPr kumimoji="1" lang="ja-JP" altLang="en-US" sz="2400" dirty="0">
              <a:solidFill>
                <a:srgbClr val="000000"/>
              </a:solidFill>
            </a:endParaRPr>
          </a:p>
        </p:txBody>
      </p:sp>
      <p:sp>
        <p:nvSpPr>
          <p:cNvPr id="23" name="右矢印 22"/>
          <p:cNvSpPr/>
          <p:nvPr/>
        </p:nvSpPr>
        <p:spPr>
          <a:xfrm>
            <a:off x="4910668" y="4455574"/>
            <a:ext cx="939800" cy="1113272"/>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2400" dirty="0" smtClean="0">
                <a:solidFill>
                  <a:srgbClr val="000000"/>
                </a:solidFill>
              </a:rPr>
              <a:t>設置、試験観測</a:t>
            </a:r>
            <a:endParaRPr kumimoji="1" lang="ja-JP" altLang="en-US" sz="2400" dirty="0">
              <a:solidFill>
                <a:srgbClr val="000000"/>
              </a:solidFill>
            </a:endParaRPr>
          </a:p>
        </p:txBody>
      </p:sp>
      <p:sp>
        <p:nvSpPr>
          <p:cNvPr id="24" name="右矢印 23"/>
          <p:cNvSpPr/>
          <p:nvPr/>
        </p:nvSpPr>
        <p:spPr>
          <a:xfrm>
            <a:off x="5615307" y="5373003"/>
            <a:ext cx="3226898" cy="1113272"/>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2800" dirty="0" smtClean="0">
                <a:solidFill>
                  <a:srgbClr val="000000"/>
                </a:solidFill>
              </a:rPr>
              <a:t>本観測</a:t>
            </a:r>
            <a:endParaRPr kumimoji="1" lang="ja-JP" altLang="en-US" sz="2800" dirty="0">
              <a:solidFill>
                <a:srgbClr val="000000"/>
              </a:solidFill>
            </a:endParaRPr>
          </a:p>
        </p:txBody>
      </p:sp>
      <p:sp>
        <p:nvSpPr>
          <p:cNvPr id="20" name="四角形吹き出し 19"/>
          <p:cNvSpPr/>
          <p:nvPr/>
        </p:nvSpPr>
        <p:spPr>
          <a:xfrm>
            <a:off x="6031983" y="3535236"/>
            <a:ext cx="2810222" cy="1145547"/>
          </a:xfrm>
          <a:prstGeom prst="wedgeRectCallout">
            <a:avLst>
              <a:gd name="adj1" fmla="val -46027"/>
              <a:gd name="adj2" fmla="val 13225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rgbClr val="000000"/>
                </a:solidFill>
              </a:rPr>
              <a:t>初期観測結果</a:t>
            </a:r>
            <a:endParaRPr kumimoji="1" lang="ja-JP" altLang="en-US" sz="3200" dirty="0">
              <a:solidFill>
                <a:srgbClr val="000000"/>
              </a:solidFill>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3250827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QNIGsoRkPrkX+5LvbffqqSyLzQJml8+nae1Lv7uBbfy4ZGvjjJdkzdpM2YucTgcsyZZXZB0may5vA3si4mlrZ2VWmwOmmZlZE1yHaWZm1gQHTDMzsyY4YJqZmTXBAdPMzKwJDphmZmZN+ApRMcmCMZxtmwAAAABJRU5ErkJg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86" y="1819628"/>
            <a:ext cx="5842000" cy="3924300"/>
          </a:xfrm>
          <a:prstGeom prst="rect">
            <a:avLst/>
          </a:prstGeom>
        </p:spPr>
      </p:pic>
      <p:pic>
        <p:nvPicPr>
          <p:cNvPr id="50" name="図 49" descr="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222" y="2481409"/>
            <a:ext cx="5842000" cy="3924300"/>
          </a:xfrm>
          <a:prstGeom prst="rect">
            <a:avLst/>
          </a:prstGeom>
        </p:spPr>
      </p:pic>
      <p:cxnSp>
        <p:nvCxnSpPr>
          <p:cNvPr id="14" name="直線コネクタ 13"/>
          <p:cNvCxnSpPr/>
          <p:nvPr/>
        </p:nvCxnSpPr>
        <p:spPr>
          <a:xfrm>
            <a:off x="3058300" y="2800690"/>
            <a:ext cx="0" cy="2209382"/>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a:xfrm>
            <a:off x="5395372" y="2800690"/>
            <a:ext cx="0" cy="2209382"/>
          </a:xfrm>
          <a:prstGeom prst="line">
            <a:avLst/>
          </a:prstGeom>
        </p:spPr>
        <p:style>
          <a:lnRef idx="3">
            <a:schemeClr val="dk1"/>
          </a:lnRef>
          <a:fillRef idx="0">
            <a:schemeClr val="dk1"/>
          </a:fillRef>
          <a:effectRef idx="2">
            <a:schemeClr val="dk1"/>
          </a:effectRef>
          <a:fontRef idx="minor">
            <a:schemeClr val="tx1"/>
          </a:fontRef>
        </p:style>
      </p:cxnSp>
      <p:sp>
        <p:nvSpPr>
          <p:cNvPr id="2" name="タイトル 1"/>
          <p:cNvSpPr>
            <a:spLocks noGrp="1"/>
          </p:cNvSpPr>
          <p:nvPr>
            <p:ph type="title"/>
          </p:nvPr>
        </p:nvSpPr>
        <p:spPr/>
        <p:txBody>
          <a:bodyPr/>
          <a:lstStyle/>
          <a:p>
            <a:r>
              <a:rPr kumimoji="1" lang="en-US" altLang="ja-JP" dirty="0" smtClean="0"/>
              <a:t>sensitivity evaluation</a:t>
            </a:r>
            <a:endParaRPr kumimoji="1" lang="ja-JP" altLang="en-US" dirty="0"/>
          </a:p>
        </p:txBody>
      </p:sp>
      <p:sp>
        <p:nvSpPr>
          <p:cNvPr id="6" name="スライド番号プレースホルダー 5"/>
          <p:cNvSpPr>
            <a:spLocks noGrp="1"/>
          </p:cNvSpPr>
          <p:nvPr>
            <p:ph type="sldNum" sz="quarter" idx="12"/>
          </p:nvPr>
        </p:nvSpPr>
        <p:spPr/>
        <p:txBody>
          <a:bodyPr/>
          <a:lstStyle/>
          <a:p>
            <a:fld id="{1C291D6E-143E-A84C-8B4E-1FAEF2D364EC}" type="slidenum">
              <a:rPr kumimoji="1" lang="ja-JP" altLang="en-US" smtClean="0"/>
              <a:t>24</a:t>
            </a:fld>
            <a:endParaRPr kumimoji="1" lang="ja-JP" altLang="en-US"/>
          </a:p>
        </p:txBody>
      </p:sp>
      <p:cxnSp>
        <p:nvCxnSpPr>
          <p:cNvPr id="23" name="直線矢印コネクタ 22"/>
          <p:cNvCxnSpPr/>
          <p:nvPr/>
        </p:nvCxnSpPr>
        <p:spPr>
          <a:xfrm>
            <a:off x="3058300" y="4140912"/>
            <a:ext cx="234467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6" name="テキスト ボックス 25"/>
          <p:cNvSpPr txBox="1"/>
          <p:nvPr/>
        </p:nvSpPr>
        <p:spPr>
          <a:xfrm>
            <a:off x="3425972" y="4135771"/>
            <a:ext cx="1734970" cy="769441"/>
          </a:xfrm>
          <a:prstGeom prst="rect">
            <a:avLst/>
          </a:prstGeom>
          <a:noFill/>
        </p:spPr>
        <p:txBody>
          <a:bodyPr wrap="none" rtlCol="0">
            <a:spAutoFit/>
          </a:bodyPr>
          <a:lstStyle/>
          <a:p>
            <a:pPr algn="ctr"/>
            <a:r>
              <a:rPr kumimoji="1" lang="en-US" altLang="ja-JP" sz="2400" dirty="0" smtClean="0"/>
              <a:t>GroundBIRD</a:t>
            </a:r>
          </a:p>
          <a:p>
            <a:pPr algn="ctr"/>
            <a:r>
              <a:rPr lang="en-US" altLang="ja-JP" sz="2000" dirty="0" smtClean="0"/>
              <a:t>science band</a:t>
            </a:r>
            <a:endParaRPr kumimoji="1" lang="ja-JP" altLang="en-US" sz="2400" dirty="0"/>
          </a:p>
        </p:txBody>
      </p:sp>
      <p:sp>
        <p:nvSpPr>
          <p:cNvPr id="3" name="テキスト ボックス 2"/>
          <p:cNvSpPr txBox="1"/>
          <p:nvPr/>
        </p:nvSpPr>
        <p:spPr>
          <a:xfrm rot="20433756">
            <a:off x="246625" y="1283027"/>
            <a:ext cx="1955108" cy="523220"/>
          </a:xfrm>
          <a:prstGeom prst="rect">
            <a:avLst/>
          </a:prstGeom>
          <a:noFill/>
        </p:spPr>
        <p:txBody>
          <a:bodyPr wrap="none" rtlCol="0">
            <a:spAutoFit/>
          </a:bodyPr>
          <a:lstStyle/>
          <a:p>
            <a:r>
              <a:rPr lang="en-US" altLang="ja-JP" sz="2800" i="1" dirty="0" smtClean="0">
                <a:solidFill>
                  <a:srgbClr val="0000FF"/>
                </a:solidFill>
              </a:rPr>
              <a:t>preliminary</a:t>
            </a:r>
            <a:endParaRPr kumimoji="1" lang="ja-JP" altLang="en-US" sz="2800" i="1" dirty="0">
              <a:solidFill>
                <a:srgbClr val="0000FF"/>
              </a:solidFill>
            </a:endParaRPr>
          </a:p>
        </p:txBody>
      </p:sp>
      <p:pic>
        <p:nvPicPr>
          <p:cNvPr id="29" name="図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042" y="1366319"/>
            <a:ext cx="5290958" cy="498461"/>
          </a:xfrm>
          <a:prstGeom prst="rect">
            <a:avLst/>
          </a:prstGeom>
        </p:spPr>
      </p:pic>
      <p:pic>
        <p:nvPicPr>
          <p:cNvPr id="30" name="図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0603" y="1942560"/>
            <a:ext cx="1116680" cy="430720"/>
          </a:xfrm>
          <a:prstGeom prst="rect">
            <a:avLst/>
          </a:prstGeom>
        </p:spPr>
      </p:pic>
      <p:sp>
        <p:nvSpPr>
          <p:cNvPr id="40" name="テキスト ボックス 39"/>
          <p:cNvSpPr txBox="1"/>
          <p:nvPr/>
        </p:nvSpPr>
        <p:spPr>
          <a:xfrm>
            <a:off x="3277795" y="5325868"/>
            <a:ext cx="2441222" cy="461665"/>
          </a:xfrm>
          <a:prstGeom prst="rect">
            <a:avLst/>
          </a:prstGeom>
          <a:solidFill>
            <a:srgbClr val="FFFFFF"/>
          </a:solidFill>
        </p:spPr>
        <p:txBody>
          <a:bodyPr wrap="square" rtlCol="0">
            <a:spAutoFit/>
          </a:bodyPr>
          <a:lstStyle/>
          <a:p>
            <a:pPr algn="ctr"/>
            <a:r>
              <a:rPr kumimoji="1" lang="en-US" altLang="ja-JP" sz="2400" dirty="0" smtClean="0"/>
              <a:t>Frequency [Hz]</a:t>
            </a:r>
            <a:endParaRPr kumimoji="1" lang="ja-JP" altLang="en-US" sz="2400" dirty="0"/>
          </a:p>
        </p:txBody>
      </p:sp>
      <p:cxnSp>
        <p:nvCxnSpPr>
          <p:cNvPr id="52" name="直線コネクタ 51"/>
          <p:cNvCxnSpPr/>
          <p:nvPr/>
        </p:nvCxnSpPr>
        <p:spPr>
          <a:xfrm flipV="1">
            <a:off x="2183460" y="3710700"/>
            <a:ext cx="4546885" cy="14111"/>
          </a:xfrm>
          <a:prstGeom prst="line">
            <a:avLst/>
          </a:prstGeom>
          <a:ln w="101600" cmpd="sng">
            <a:solidFill>
              <a:srgbClr val="FF00FF">
                <a:alpha val="60000"/>
              </a:srgbClr>
            </a:solidFill>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719017" y="3838265"/>
            <a:ext cx="2778191" cy="605294"/>
          </a:xfrm>
          <a:prstGeom prst="rect">
            <a:avLst/>
          </a:prstGeom>
          <a:noFill/>
        </p:spPr>
        <p:txBody>
          <a:bodyPr wrap="none" rtlCol="0">
            <a:spAutoFit/>
          </a:bodyPr>
          <a:lstStyle/>
          <a:p>
            <a:r>
              <a:rPr lang="en-US" altLang="ja-JP" sz="2000" dirty="0" smtClean="0">
                <a:solidFill>
                  <a:srgbClr val="FF00FF"/>
                </a:solidFill>
              </a:rPr>
              <a:t>Chilean sky </a:t>
            </a:r>
            <a:r>
              <a:rPr lang="en-US" altLang="ja-JP" sz="2000" dirty="0">
                <a:solidFill>
                  <a:srgbClr val="FF00FF"/>
                </a:solidFill>
              </a:rPr>
              <a:t>〜200 </a:t>
            </a:r>
            <a:r>
              <a:rPr lang="en-US" altLang="ja-JP" sz="2000" dirty="0" err="1">
                <a:solidFill>
                  <a:srgbClr val="FF00FF"/>
                </a:solidFill>
              </a:rPr>
              <a:t>uK</a:t>
            </a:r>
            <a:r>
              <a:rPr lang="en-US" altLang="ja-JP" sz="2000" dirty="0" smtClean="0">
                <a:solidFill>
                  <a:srgbClr val="FF00FF"/>
                </a:solidFill>
              </a:rPr>
              <a:t> s</a:t>
            </a:r>
            <a:r>
              <a:rPr lang="en-US" altLang="ja-JP" sz="2000" baseline="30000" dirty="0" smtClean="0">
                <a:solidFill>
                  <a:srgbClr val="FF00FF"/>
                </a:solidFill>
              </a:rPr>
              <a:t>1/2</a:t>
            </a:r>
            <a:endParaRPr lang="ja-JP" altLang="en-US" sz="2000" baseline="30000" dirty="0">
              <a:solidFill>
                <a:srgbClr val="FF00FF"/>
              </a:solidFill>
            </a:endParaRPr>
          </a:p>
          <a:p>
            <a:endParaRPr kumimoji="1" lang="ja-JP" altLang="en-US" sz="2000" baseline="30000" dirty="0">
              <a:solidFill>
                <a:srgbClr val="FF00FF"/>
              </a:solidFill>
            </a:endParaRPr>
          </a:p>
        </p:txBody>
      </p:sp>
      <p:sp>
        <p:nvSpPr>
          <p:cNvPr id="8" name="テキスト ボックス 7"/>
          <p:cNvSpPr txBox="1"/>
          <p:nvPr/>
        </p:nvSpPr>
        <p:spPr>
          <a:xfrm>
            <a:off x="10016067" y="2599267"/>
            <a:ext cx="542411" cy="369332"/>
          </a:xfrm>
          <a:prstGeom prst="rect">
            <a:avLst/>
          </a:prstGeom>
          <a:noFill/>
        </p:spPr>
        <p:txBody>
          <a:bodyPr wrap="none" rtlCol="0">
            <a:spAutoFit/>
          </a:bodyPr>
          <a:lstStyle/>
          <a:p>
            <a:r>
              <a:rPr kumimoji="1" lang="en-US" altLang="ja-JP" dirty="0" smtClean="0"/>
              <a:t>old:</a:t>
            </a:r>
            <a:endParaRPr kumimoji="1" lang="ja-JP" altLang="en-US" dirty="0"/>
          </a:p>
        </p:txBody>
      </p:sp>
      <p:sp>
        <p:nvSpPr>
          <p:cNvPr id="18" name="テキスト ボックス 17"/>
          <p:cNvSpPr txBox="1"/>
          <p:nvPr/>
        </p:nvSpPr>
        <p:spPr>
          <a:xfrm>
            <a:off x="7195943" y="4891785"/>
            <a:ext cx="2000668" cy="338554"/>
          </a:xfrm>
          <a:prstGeom prst="rect">
            <a:avLst/>
          </a:prstGeom>
          <a:noFill/>
        </p:spPr>
        <p:txBody>
          <a:bodyPr wrap="none" rtlCol="0">
            <a:spAutoFit/>
          </a:bodyPr>
          <a:lstStyle/>
          <a:p>
            <a:r>
              <a:rPr kumimoji="1" lang="en-US" altLang="ja-JP" sz="1600" dirty="0" smtClean="0"/>
              <a:t>Assumption, </a:t>
            </a:r>
            <a:r>
              <a:rPr kumimoji="1" lang="en-US" altLang="ja-JP" sz="1600" dirty="0" err="1" smtClean="0"/>
              <a:t>τ</a:t>
            </a:r>
            <a:r>
              <a:rPr lang="en-US" altLang="ja-JP" sz="1600" baseline="-25000" dirty="0" err="1" smtClean="0"/>
              <a:t>r</a:t>
            </a:r>
            <a:r>
              <a:rPr lang="en-US" altLang="ja-JP" sz="1600" dirty="0" smtClean="0"/>
              <a:t>=200us</a:t>
            </a:r>
            <a:endParaRPr kumimoji="1" lang="ja-JP" altLang="en-US" sz="1600"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8091796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a:stretch>
            <a:fillRect/>
          </a:stretch>
        </p:blipFill>
        <p:spPr>
          <a:xfrm>
            <a:off x="1798058" y="1954438"/>
            <a:ext cx="5802901" cy="4289092"/>
          </a:xfrm>
          <a:prstGeom prst="rect">
            <a:avLst/>
          </a:prstGeom>
        </p:spPr>
      </p:pic>
      <p:sp>
        <p:nvSpPr>
          <p:cNvPr id="8" name="タイトル 7"/>
          <p:cNvSpPr>
            <a:spLocks noGrp="1"/>
          </p:cNvSpPr>
          <p:nvPr>
            <p:ph type="title"/>
          </p:nvPr>
        </p:nvSpPr>
        <p:spPr>
          <a:xfrm>
            <a:off x="0" y="87048"/>
            <a:ext cx="9144000" cy="994919"/>
          </a:xfrm>
        </p:spPr>
        <p:txBody>
          <a:bodyPr>
            <a:noAutofit/>
          </a:bodyPr>
          <a:lstStyle/>
          <a:p>
            <a:r>
              <a:rPr lang="en-US" altLang="ja-JP" sz="4000" dirty="0" smtClean="0"/>
              <a:t>Quality-factors</a:t>
            </a:r>
            <a:endParaRPr kumimoji="1" lang="ja-JP" altLang="en-US" sz="4000" dirty="0"/>
          </a:p>
        </p:txBody>
      </p:sp>
      <p:cxnSp>
        <p:nvCxnSpPr>
          <p:cNvPr id="17" name="直線矢印コネクタ 16"/>
          <p:cNvCxnSpPr/>
          <p:nvPr/>
        </p:nvCxnSpPr>
        <p:spPr>
          <a:xfrm flipH="1">
            <a:off x="5164903" y="4019306"/>
            <a:ext cx="383153" cy="1430"/>
          </a:xfrm>
          <a:prstGeom prst="straightConnector1">
            <a:avLst/>
          </a:prstGeom>
          <a:ln cmpd="sng">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4563232" y="4019306"/>
            <a:ext cx="384709" cy="0"/>
          </a:xfrm>
          <a:prstGeom prst="straightConnector1">
            <a:avLst/>
          </a:prstGeom>
          <a:ln cmpd="sng">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5441726" y="3799244"/>
            <a:ext cx="1837176" cy="461665"/>
          </a:xfrm>
          <a:prstGeom prst="rect">
            <a:avLst/>
          </a:prstGeom>
          <a:noFill/>
        </p:spPr>
        <p:txBody>
          <a:bodyPr wrap="square" rtlCol="0">
            <a:spAutoFit/>
          </a:bodyPr>
          <a:lstStyle/>
          <a:p>
            <a:r>
              <a:rPr lang="en-US" altLang="ja-JP" sz="2400" dirty="0">
                <a:latin typeface="Arial"/>
                <a:cs typeface="Arial"/>
              </a:rPr>
              <a:t> </a:t>
            </a:r>
            <a:r>
              <a:rPr lang="en-US" altLang="ja-JP" sz="2400" dirty="0" smtClean="0">
                <a:latin typeface="Arial"/>
                <a:cs typeface="Arial"/>
              </a:rPr>
              <a:t>FWHM </a:t>
            </a:r>
            <a:r>
              <a:rPr lang="en-US" altLang="ja-JP" sz="2400" dirty="0" err="1" smtClean="0">
                <a:latin typeface="Arial"/>
                <a:cs typeface="Arial"/>
              </a:rPr>
              <a:t>Δf</a:t>
            </a:r>
            <a:endParaRPr lang="ja-JP" altLang="en-US" sz="2400" dirty="0">
              <a:latin typeface="Arial"/>
              <a:cs typeface="Arial"/>
            </a:endParaRPr>
          </a:p>
        </p:txBody>
      </p:sp>
      <p:sp>
        <p:nvSpPr>
          <p:cNvPr id="21" name="テキスト ボックス 20"/>
          <p:cNvSpPr txBox="1"/>
          <p:nvPr/>
        </p:nvSpPr>
        <p:spPr>
          <a:xfrm>
            <a:off x="2342265" y="1170150"/>
            <a:ext cx="4826642" cy="707886"/>
          </a:xfrm>
          <a:prstGeom prst="rect">
            <a:avLst/>
          </a:prstGeom>
          <a:noFill/>
        </p:spPr>
        <p:txBody>
          <a:bodyPr wrap="none" rtlCol="0">
            <a:spAutoFit/>
          </a:bodyPr>
          <a:lstStyle/>
          <a:p>
            <a:pPr algn="ctr"/>
            <a:r>
              <a:rPr lang="en-US" altLang="ja-JP" sz="4000" b="1" dirty="0" smtClean="0">
                <a:solidFill>
                  <a:srgbClr val="0000FF"/>
                </a:solidFill>
              </a:rPr>
              <a:t>Quality factors = f</a:t>
            </a:r>
            <a:r>
              <a:rPr lang="en-US" altLang="ja-JP" sz="4000" b="1" baseline="-25000" dirty="0" smtClean="0">
                <a:solidFill>
                  <a:srgbClr val="0000FF"/>
                </a:solidFill>
              </a:rPr>
              <a:t>0</a:t>
            </a:r>
            <a:r>
              <a:rPr lang="en-US" altLang="ja-JP" sz="4000" b="1" dirty="0" smtClean="0">
                <a:solidFill>
                  <a:srgbClr val="0000FF"/>
                </a:solidFill>
              </a:rPr>
              <a:t>/</a:t>
            </a:r>
            <a:r>
              <a:rPr lang="en-US" altLang="ja-JP" sz="4000" b="1" dirty="0" err="1" smtClean="0">
                <a:solidFill>
                  <a:srgbClr val="0000FF"/>
                </a:solidFill>
                <a:latin typeface="Symbol" panose="05050102010706020507" pitchFamily="18" charset="2"/>
              </a:rPr>
              <a:t>D</a:t>
            </a:r>
            <a:r>
              <a:rPr lang="en-US" altLang="ja-JP" sz="4000" b="1" dirty="0" err="1" smtClean="0">
                <a:solidFill>
                  <a:srgbClr val="0000FF"/>
                </a:solidFill>
              </a:rPr>
              <a:t>f</a:t>
            </a:r>
            <a:endParaRPr lang="en-US" altLang="ja-JP" sz="4000" b="1" dirty="0" smtClean="0">
              <a:solidFill>
                <a:srgbClr val="0000FF"/>
              </a:solidFill>
              <a:latin typeface="Calibri 本文"/>
            </a:endParaRPr>
          </a:p>
        </p:txBody>
      </p:sp>
      <p:sp>
        <p:nvSpPr>
          <p:cNvPr id="22" name="テキスト ボックス 21"/>
          <p:cNvSpPr txBox="1"/>
          <p:nvPr/>
        </p:nvSpPr>
        <p:spPr>
          <a:xfrm>
            <a:off x="4827486" y="6205835"/>
            <a:ext cx="468398" cy="461665"/>
          </a:xfrm>
          <a:prstGeom prst="rect">
            <a:avLst/>
          </a:prstGeom>
          <a:noFill/>
        </p:spPr>
        <p:txBody>
          <a:bodyPr wrap="none" rtlCol="0">
            <a:spAutoFit/>
          </a:bodyPr>
          <a:lstStyle/>
          <a:p>
            <a:r>
              <a:rPr lang="en-US" altLang="ja-JP" sz="2400" dirty="0" smtClean="0">
                <a:latin typeface="Arial"/>
                <a:cs typeface="Arial"/>
              </a:rPr>
              <a:t> f</a:t>
            </a:r>
            <a:r>
              <a:rPr lang="en-US" altLang="ja-JP" sz="2400" baseline="-25000" dirty="0" smtClean="0">
                <a:latin typeface="Arial"/>
                <a:cs typeface="Arial"/>
              </a:rPr>
              <a:t>0</a:t>
            </a:r>
            <a:endParaRPr lang="ja-JP" altLang="en-US" sz="2400" baseline="-25000" dirty="0">
              <a:latin typeface="Arial"/>
              <a:cs typeface="Arial"/>
            </a:endParaRPr>
          </a:p>
        </p:txBody>
      </p:sp>
      <p:sp>
        <p:nvSpPr>
          <p:cNvPr id="23" name="テキスト ボックス 22"/>
          <p:cNvSpPr txBox="1"/>
          <p:nvPr/>
        </p:nvSpPr>
        <p:spPr>
          <a:xfrm rot="16200000">
            <a:off x="287322" y="3649627"/>
            <a:ext cx="2992679" cy="461665"/>
          </a:xfrm>
          <a:prstGeom prst="rect">
            <a:avLst/>
          </a:prstGeom>
          <a:solidFill>
            <a:schemeClr val="bg1"/>
          </a:solidFill>
        </p:spPr>
        <p:txBody>
          <a:bodyPr wrap="none" rtlCol="0">
            <a:spAutoFit/>
          </a:bodyPr>
          <a:lstStyle/>
          <a:p>
            <a:r>
              <a:rPr lang="en-US" altLang="ja-JP" sz="2400" dirty="0"/>
              <a:t>S</a:t>
            </a:r>
            <a:r>
              <a:rPr lang="en-US" altLang="ja-JP" sz="2400" baseline="-25000" dirty="0"/>
              <a:t>21</a:t>
            </a:r>
            <a:r>
              <a:rPr lang="en-US" altLang="ja-JP" sz="2400" dirty="0"/>
              <a:t> </a:t>
            </a:r>
            <a:r>
              <a:rPr lang="en-US" altLang="ja-JP" sz="2400" dirty="0" smtClean="0"/>
              <a:t>w/o normalization</a:t>
            </a:r>
            <a:endParaRPr kumimoji="1" lang="ja-JP" altLang="en-US" sz="2400" dirty="0"/>
          </a:p>
        </p:txBody>
      </p:sp>
      <p:cxnSp>
        <p:nvCxnSpPr>
          <p:cNvPr id="35" name="直線矢印コネクタ 34"/>
          <p:cNvCxnSpPr/>
          <p:nvPr/>
        </p:nvCxnSpPr>
        <p:spPr>
          <a:xfrm flipV="1">
            <a:off x="5071112" y="5025468"/>
            <a:ext cx="1" cy="9943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25</a:t>
            </a:fld>
            <a:endParaRPr lang="ja-JP" altLang="en-US">
              <a:solidFill>
                <a:prstClr val="black">
                  <a:tint val="75000"/>
                </a:prstClr>
              </a:solidFill>
              <a:latin typeface="Calibri"/>
              <a:ea typeface="ＭＳ Ｐゴシック"/>
            </a:endParaRPr>
          </a:p>
        </p:txBody>
      </p:sp>
      <p:sp>
        <p:nvSpPr>
          <p:cNvPr id="12" name="正方形/長方形 11"/>
          <p:cNvSpPr/>
          <p:nvPr/>
        </p:nvSpPr>
        <p:spPr>
          <a:xfrm>
            <a:off x="3406140" y="2250216"/>
            <a:ext cx="3486783" cy="5795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正方形/長方形 2"/>
          <p:cNvSpPr/>
          <p:nvPr/>
        </p:nvSpPr>
        <p:spPr>
          <a:xfrm>
            <a:off x="183992" y="5963935"/>
            <a:ext cx="3625879" cy="392415"/>
          </a:xfrm>
          <a:prstGeom prst="rect">
            <a:avLst/>
          </a:prstGeom>
        </p:spPr>
        <p:txBody>
          <a:bodyPr wrap="square">
            <a:spAutoFit/>
          </a:bodyPr>
          <a:lstStyle/>
          <a:p>
            <a:pPr>
              <a:lnSpc>
                <a:spcPct val="110000"/>
              </a:lnSpc>
            </a:pPr>
            <a:r>
              <a:rPr lang="en-US" altLang="ja-JP" b="1" dirty="0" err="1">
                <a:solidFill>
                  <a:srgbClr val="FF0000"/>
                </a:solidFill>
              </a:rPr>
              <a:t>Q</a:t>
            </a:r>
            <a:r>
              <a:rPr lang="en-US" altLang="ja-JP" b="1" baseline="-25000" dirty="0" err="1">
                <a:solidFill>
                  <a:srgbClr val="FF0000"/>
                </a:solidFill>
              </a:rPr>
              <a:t>total</a:t>
            </a:r>
            <a:r>
              <a:rPr lang="en-US" altLang="ja-JP" b="1" dirty="0"/>
              <a:t> = 1/( 1/</a:t>
            </a:r>
            <a:r>
              <a:rPr lang="en-US" altLang="ja-JP" b="1" dirty="0" err="1">
                <a:solidFill>
                  <a:srgbClr val="0000FF"/>
                </a:solidFill>
              </a:rPr>
              <a:t>Q</a:t>
            </a:r>
            <a:r>
              <a:rPr lang="en-US" altLang="ja-JP" b="1" baseline="-25000" dirty="0" err="1">
                <a:solidFill>
                  <a:srgbClr val="0000FF"/>
                </a:solidFill>
              </a:rPr>
              <a:t>internal</a:t>
            </a:r>
            <a:r>
              <a:rPr lang="en-US" altLang="ja-JP" b="1" dirty="0"/>
              <a:t> + 1/</a:t>
            </a:r>
            <a:r>
              <a:rPr lang="en-US" altLang="ja-JP" b="1" dirty="0" err="1">
                <a:solidFill>
                  <a:srgbClr val="008000"/>
                </a:solidFill>
              </a:rPr>
              <a:t>Q</a:t>
            </a:r>
            <a:r>
              <a:rPr lang="en-US" altLang="ja-JP" b="1" baseline="-25000" dirty="0" err="1">
                <a:solidFill>
                  <a:srgbClr val="008000"/>
                </a:solidFill>
              </a:rPr>
              <a:t>couple</a:t>
            </a:r>
            <a:r>
              <a:rPr lang="en-US" altLang="ja-JP" b="1" dirty="0"/>
              <a:t> )</a:t>
            </a: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19186166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2732" y="2358856"/>
            <a:ext cx="4586215" cy="3615654"/>
          </a:xfrm>
          <a:prstGeom prst="rect">
            <a:avLst/>
          </a:prstGeom>
          <a:noFill/>
        </p:spPr>
      </p:pic>
      <p:sp>
        <p:nvSpPr>
          <p:cNvPr id="8" name="タイトル 7"/>
          <p:cNvSpPr>
            <a:spLocks noGrp="1"/>
          </p:cNvSpPr>
          <p:nvPr>
            <p:ph type="title"/>
          </p:nvPr>
        </p:nvSpPr>
        <p:spPr>
          <a:xfrm>
            <a:off x="0" y="87048"/>
            <a:ext cx="9144000" cy="994919"/>
          </a:xfrm>
        </p:spPr>
        <p:txBody>
          <a:bodyPr>
            <a:noAutofit/>
          </a:bodyPr>
          <a:lstStyle/>
          <a:p>
            <a:r>
              <a:rPr lang="en-US" altLang="ja-JP" sz="4000" dirty="0" smtClean="0"/>
              <a:t>Quality-factors </a:t>
            </a:r>
            <a:r>
              <a:rPr lang="en-US" altLang="ja-JP" sz="4000" dirty="0" err="1" smtClean="0"/>
              <a:t>v.s</a:t>
            </a:r>
            <a:r>
              <a:rPr lang="en-US" altLang="ja-JP" sz="4000" dirty="0" smtClean="0"/>
              <a:t>. MKID’s temperature</a:t>
            </a:r>
            <a:endParaRPr kumimoji="1" lang="ja-JP" altLang="en-US" sz="4000" dirty="0"/>
          </a:p>
        </p:txBody>
      </p:sp>
      <p:sp>
        <p:nvSpPr>
          <p:cNvPr id="3" name="スライド番号プレースホルダー 2"/>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26</a:t>
            </a:fld>
            <a:endParaRPr lang="ja-JP" altLang="en-US">
              <a:solidFill>
                <a:prstClr val="black">
                  <a:tint val="75000"/>
                </a:prstClr>
              </a:solidFill>
              <a:latin typeface="Calibri"/>
              <a:ea typeface="ＭＳ Ｐゴシック"/>
            </a:endParaRPr>
          </a:p>
        </p:txBody>
      </p:sp>
      <p:sp>
        <p:nvSpPr>
          <p:cNvPr id="12" name="テキスト ボックス 11"/>
          <p:cNvSpPr txBox="1"/>
          <p:nvPr/>
        </p:nvSpPr>
        <p:spPr>
          <a:xfrm>
            <a:off x="0" y="985757"/>
            <a:ext cx="8660961" cy="1107996"/>
          </a:xfrm>
          <a:prstGeom prst="rect">
            <a:avLst/>
          </a:prstGeom>
          <a:noFill/>
        </p:spPr>
        <p:txBody>
          <a:bodyPr wrap="none" rtlCol="0">
            <a:spAutoFit/>
          </a:bodyPr>
          <a:lstStyle/>
          <a:p>
            <a:pPr>
              <a:lnSpc>
                <a:spcPct val="110000"/>
              </a:lnSpc>
            </a:pPr>
            <a:r>
              <a:rPr kumimoji="1" lang="en-US" altLang="ja-JP" sz="2800" i="1" dirty="0" smtClean="0">
                <a:solidFill>
                  <a:srgbClr val="660066"/>
                </a:solidFill>
              </a:rPr>
              <a:t>Quality-factor is ruler of MKID’s sensitivity</a:t>
            </a:r>
          </a:p>
          <a:p>
            <a:pPr>
              <a:lnSpc>
                <a:spcPct val="110000"/>
              </a:lnSpc>
            </a:pPr>
            <a:r>
              <a:rPr lang="en-US" altLang="ja-JP" sz="3200" b="1" dirty="0" smtClean="0"/>
              <a:t>   </a:t>
            </a:r>
            <a:r>
              <a:rPr lang="en-US" altLang="ja-JP" sz="3200" b="1" dirty="0" smtClean="0">
                <a:solidFill>
                  <a:srgbClr val="FF00FF"/>
                </a:solidFill>
              </a:rPr>
              <a:t>NET</a:t>
            </a:r>
            <a:r>
              <a:rPr lang="en-US" altLang="ja-JP" sz="3200" b="1" dirty="0" smtClean="0"/>
              <a:t> ∝ 1/</a:t>
            </a:r>
            <a:r>
              <a:rPr lang="en-US" altLang="ja-JP" sz="3200" b="1" dirty="0" err="1" smtClean="0">
                <a:solidFill>
                  <a:srgbClr val="FF0000"/>
                </a:solidFill>
              </a:rPr>
              <a:t>Q</a:t>
            </a:r>
            <a:r>
              <a:rPr lang="en-US" altLang="ja-JP" sz="3200" b="1" baseline="-25000" dirty="0" err="1" smtClean="0">
                <a:solidFill>
                  <a:srgbClr val="FF0000"/>
                </a:solidFill>
              </a:rPr>
              <a:t>total</a:t>
            </a:r>
            <a:r>
              <a:rPr lang="en-US" altLang="ja-JP" sz="3200" b="1" dirty="0" smtClean="0"/>
              <a:t> </a:t>
            </a:r>
            <a:r>
              <a:rPr kumimoji="1" lang="en-US" altLang="ja-JP" sz="3200" b="1" dirty="0" smtClean="0"/>
              <a:t>,  </a:t>
            </a:r>
            <a:r>
              <a:rPr kumimoji="1" lang="en-US" altLang="ja-JP" sz="3200" b="1" dirty="0" err="1" smtClean="0">
                <a:solidFill>
                  <a:srgbClr val="FF0000"/>
                </a:solidFill>
              </a:rPr>
              <a:t>Q</a:t>
            </a:r>
            <a:r>
              <a:rPr lang="en-US" altLang="ja-JP" sz="3200" b="1" baseline="-25000" dirty="0" err="1" smtClean="0">
                <a:solidFill>
                  <a:srgbClr val="FF0000"/>
                </a:solidFill>
              </a:rPr>
              <a:t>total</a:t>
            </a:r>
            <a:r>
              <a:rPr kumimoji="1" lang="en-US" altLang="ja-JP" sz="3200" b="1" dirty="0" smtClean="0"/>
              <a:t> = 1/( 1/</a:t>
            </a:r>
            <a:r>
              <a:rPr kumimoji="1" lang="en-US" altLang="ja-JP" sz="3200" b="1" dirty="0" err="1" smtClean="0">
                <a:solidFill>
                  <a:srgbClr val="0000FF"/>
                </a:solidFill>
              </a:rPr>
              <a:t>Q</a:t>
            </a:r>
            <a:r>
              <a:rPr kumimoji="1" lang="en-US" altLang="ja-JP" sz="3200" b="1" baseline="-25000" dirty="0" err="1" smtClean="0">
                <a:solidFill>
                  <a:srgbClr val="0000FF"/>
                </a:solidFill>
              </a:rPr>
              <a:t>internal</a:t>
            </a:r>
            <a:r>
              <a:rPr lang="en-US" altLang="ja-JP" sz="3200" b="1" dirty="0" smtClean="0"/>
              <a:t> + 1/</a:t>
            </a:r>
            <a:r>
              <a:rPr lang="en-US" altLang="ja-JP" sz="3200" b="1" dirty="0" err="1" smtClean="0">
                <a:solidFill>
                  <a:srgbClr val="008000"/>
                </a:solidFill>
              </a:rPr>
              <a:t>Q</a:t>
            </a:r>
            <a:r>
              <a:rPr lang="en-US" altLang="ja-JP" sz="3200" b="1" baseline="-25000" dirty="0" err="1" smtClean="0">
                <a:solidFill>
                  <a:srgbClr val="008000"/>
                </a:solidFill>
              </a:rPr>
              <a:t>couple</a:t>
            </a:r>
            <a:r>
              <a:rPr lang="en-US" altLang="ja-JP" sz="3200" b="1" dirty="0" smtClean="0"/>
              <a:t> )</a:t>
            </a:r>
          </a:p>
        </p:txBody>
      </p:sp>
      <p:sp>
        <p:nvSpPr>
          <p:cNvPr id="24" name="テキスト ボックス 23"/>
          <p:cNvSpPr txBox="1"/>
          <p:nvPr/>
        </p:nvSpPr>
        <p:spPr>
          <a:xfrm>
            <a:off x="3169021" y="2591389"/>
            <a:ext cx="1359065" cy="584776"/>
          </a:xfrm>
          <a:prstGeom prst="rect">
            <a:avLst/>
          </a:prstGeom>
          <a:noFill/>
        </p:spPr>
        <p:txBody>
          <a:bodyPr wrap="none" rtlCol="0">
            <a:spAutoFit/>
          </a:bodyPr>
          <a:lstStyle/>
          <a:p>
            <a:pPr algn="ctr"/>
            <a:r>
              <a:rPr kumimoji="1" lang="en-US" altLang="ja-JP" sz="3200" b="1" dirty="0" err="1" smtClean="0">
                <a:solidFill>
                  <a:srgbClr val="0000FF"/>
                </a:solidFill>
              </a:rPr>
              <a:t>Q</a:t>
            </a:r>
            <a:r>
              <a:rPr kumimoji="1" lang="en-US" altLang="ja-JP" sz="3200" b="1" baseline="-25000" dirty="0" err="1" smtClean="0">
                <a:solidFill>
                  <a:srgbClr val="0000FF"/>
                </a:solidFill>
              </a:rPr>
              <a:t>internal</a:t>
            </a:r>
            <a:endParaRPr kumimoji="1" lang="ja-JP" altLang="en-US" sz="3200" b="1" dirty="0"/>
          </a:p>
        </p:txBody>
      </p:sp>
      <p:sp>
        <p:nvSpPr>
          <p:cNvPr id="25" name="テキスト ボックス 24"/>
          <p:cNvSpPr txBox="1"/>
          <p:nvPr/>
        </p:nvSpPr>
        <p:spPr>
          <a:xfrm>
            <a:off x="3154590" y="3611051"/>
            <a:ext cx="1226283" cy="584776"/>
          </a:xfrm>
          <a:prstGeom prst="rect">
            <a:avLst/>
          </a:prstGeom>
          <a:noFill/>
        </p:spPr>
        <p:txBody>
          <a:bodyPr wrap="none" rtlCol="0">
            <a:spAutoFit/>
          </a:bodyPr>
          <a:lstStyle/>
          <a:p>
            <a:pPr algn="ctr"/>
            <a:r>
              <a:rPr lang="en-US" altLang="ja-JP" sz="3200" b="1" dirty="0" err="1" smtClean="0">
                <a:solidFill>
                  <a:srgbClr val="008000"/>
                </a:solidFill>
              </a:rPr>
              <a:t>Q</a:t>
            </a:r>
            <a:r>
              <a:rPr lang="en-US" altLang="ja-JP" sz="3200" b="1" baseline="-25000" dirty="0" err="1" smtClean="0">
                <a:solidFill>
                  <a:srgbClr val="008000"/>
                </a:solidFill>
              </a:rPr>
              <a:t>couple</a:t>
            </a:r>
            <a:endParaRPr kumimoji="1" lang="ja-JP" altLang="en-US" sz="3200" b="1" dirty="0"/>
          </a:p>
        </p:txBody>
      </p:sp>
      <p:sp>
        <p:nvSpPr>
          <p:cNvPr id="26" name="テキスト ボックス 25"/>
          <p:cNvSpPr txBox="1"/>
          <p:nvPr/>
        </p:nvSpPr>
        <p:spPr>
          <a:xfrm>
            <a:off x="3072147" y="4334608"/>
            <a:ext cx="1203920" cy="707886"/>
          </a:xfrm>
          <a:prstGeom prst="rect">
            <a:avLst/>
          </a:prstGeom>
          <a:noFill/>
        </p:spPr>
        <p:txBody>
          <a:bodyPr wrap="none" rtlCol="0">
            <a:spAutoFit/>
          </a:bodyPr>
          <a:lstStyle/>
          <a:p>
            <a:pPr algn="ctr"/>
            <a:r>
              <a:rPr lang="en-US" altLang="ja-JP" sz="4000" b="1" dirty="0" err="1" smtClean="0">
                <a:solidFill>
                  <a:srgbClr val="FF0000"/>
                </a:solidFill>
              </a:rPr>
              <a:t>Q</a:t>
            </a:r>
            <a:r>
              <a:rPr lang="en-US" altLang="ja-JP" sz="4000" b="1" baseline="-25000" dirty="0" err="1" smtClean="0">
                <a:solidFill>
                  <a:srgbClr val="FF0000"/>
                </a:solidFill>
              </a:rPr>
              <a:t>total</a:t>
            </a:r>
            <a:endParaRPr kumimoji="1" lang="ja-JP" altLang="en-US" sz="4000" b="1" dirty="0"/>
          </a:p>
        </p:txBody>
      </p:sp>
      <p:grpSp>
        <p:nvGrpSpPr>
          <p:cNvPr id="6" name="図形グループ 5"/>
          <p:cNvGrpSpPr/>
          <p:nvPr/>
        </p:nvGrpSpPr>
        <p:grpSpPr>
          <a:xfrm>
            <a:off x="1751050" y="4610494"/>
            <a:ext cx="2596264" cy="2156411"/>
            <a:chOff x="2402311" y="4531114"/>
            <a:chExt cx="2596264" cy="2156411"/>
          </a:xfrm>
        </p:grpSpPr>
        <p:cxnSp>
          <p:nvCxnSpPr>
            <p:cNvPr id="15" name="直線矢印コネクタ 14"/>
            <p:cNvCxnSpPr/>
            <p:nvPr/>
          </p:nvCxnSpPr>
          <p:spPr>
            <a:xfrm flipV="1">
              <a:off x="3651099" y="4531114"/>
              <a:ext cx="0" cy="1377906"/>
            </a:xfrm>
            <a:prstGeom prst="straightConnector1">
              <a:avLst/>
            </a:prstGeom>
            <a:ln w="38100" cmpd="sng">
              <a:solidFill>
                <a:srgbClr val="FF00FF"/>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2402311" y="5876158"/>
              <a:ext cx="2596264" cy="811367"/>
            </a:xfrm>
            <a:prstGeom prst="rect">
              <a:avLst/>
            </a:prstGeom>
            <a:solidFill>
              <a:srgbClr val="FF00FF"/>
            </a:solidFill>
          </p:spPr>
          <p:txBody>
            <a:bodyPr wrap="square" lIns="36000" tIns="36000" rIns="36000" bIns="36000" rtlCol="0">
              <a:spAutoFit/>
            </a:bodyPr>
            <a:lstStyle/>
            <a:p>
              <a:pPr algn="ctr"/>
              <a:r>
                <a:rPr lang="en-US" altLang="ja-JP" sz="2400" dirty="0" err="1" smtClean="0"/>
                <a:t>GroundBIRD</a:t>
              </a:r>
              <a:r>
                <a:rPr lang="en-US" altLang="ja-JP" sz="2400" dirty="0" smtClean="0"/>
                <a:t> will maintain at 250 </a:t>
              </a:r>
              <a:r>
                <a:rPr lang="en-US" altLang="ja-JP" sz="2400" dirty="0" err="1" smtClean="0"/>
                <a:t>mK</a:t>
              </a:r>
              <a:endParaRPr kumimoji="1" lang="ja-JP" altLang="en-US" sz="2400" dirty="0"/>
            </a:p>
          </p:txBody>
        </p:sp>
      </p:grpSp>
      <p:sp>
        <p:nvSpPr>
          <p:cNvPr id="33" name="テキスト ボックス 32"/>
          <p:cNvSpPr txBox="1"/>
          <p:nvPr/>
        </p:nvSpPr>
        <p:spPr>
          <a:xfrm>
            <a:off x="2689151" y="2159288"/>
            <a:ext cx="2886327" cy="338554"/>
          </a:xfrm>
          <a:prstGeom prst="rect">
            <a:avLst/>
          </a:prstGeom>
          <a:noFill/>
          <a:ln>
            <a:noFill/>
          </a:ln>
        </p:spPr>
        <p:txBody>
          <a:bodyPr wrap="none" rtlCol="0">
            <a:spAutoFit/>
          </a:bodyPr>
          <a:lstStyle/>
          <a:p>
            <a:r>
              <a:rPr kumimoji="1" lang="en-US" altLang="ja-JP" sz="1600" dirty="0" smtClean="0"/>
              <a:t>measurements in dark condition</a:t>
            </a:r>
            <a:endParaRPr kumimoji="1" lang="ja-JP" altLang="en-US" sz="1600" dirty="0"/>
          </a:p>
        </p:txBody>
      </p:sp>
      <p:sp>
        <p:nvSpPr>
          <p:cNvPr id="4" name="テキスト ボックス 3"/>
          <p:cNvSpPr txBox="1"/>
          <p:nvPr/>
        </p:nvSpPr>
        <p:spPr>
          <a:xfrm>
            <a:off x="4448038" y="2807845"/>
            <a:ext cx="3827039" cy="369332"/>
          </a:xfrm>
          <a:prstGeom prst="rect">
            <a:avLst/>
          </a:prstGeom>
          <a:solidFill>
            <a:srgbClr val="FFFFFF">
              <a:alpha val="50000"/>
            </a:srgbClr>
          </a:solidFill>
        </p:spPr>
        <p:txBody>
          <a:bodyPr wrap="none" rtlCol="0">
            <a:spAutoFit/>
          </a:bodyPr>
          <a:lstStyle/>
          <a:p>
            <a:r>
              <a:rPr lang="en-US" altLang="ja-JP" dirty="0" smtClean="0">
                <a:solidFill>
                  <a:srgbClr val="0000FF"/>
                </a:solidFill>
              </a:rPr>
              <a:t>(will be lower with larger optical loads)</a:t>
            </a:r>
            <a:endParaRPr kumimoji="1" lang="ja-JP" altLang="en-US" dirty="0">
              <a:solidFill>
                <a:srgbClr val="0000FF"/>
              </a:solidFill>
            </a:endParaRPr>
          </a:p>
        </p:txBody>
      </p:sp>
      <p:sp>
        <p:nvSpPr>
          <p:cNvPr id="22" name="テキスト ボックス 21"/>
          <p:cNvSpPr txBox="1"/>
          <p:nvPr/>
        </p:nvSpPr>
        <p:spPr>
          <a:xfrm>
            <a:off x="4320858" y="3808932"/>
            <a:ext cx="3289520" cy="369332"/>
          </a:xfrm>
          <a:prstGeom prst="rect">
            <a:avLst/>
          </a:prstGeom>
          <a:solidFill>
            <a:schemeClr val="bg1">
              <a:alpha val="50000"/>
            </a:schemeClr>
          </a:solidFill>
        </p:spPr>
        <p:txBody>
          <a:bodyPr wrap="none" rtlCol="0">
            <a:spAutoFit/>
          </a:bodyPr>
          <a:lstStyle/>
          <a:p>
            <a:r>
              <a:rPr lang="en-US" altLang="ja-JP" dirty="0" smtClean="0">
                <a:solidFill>
                  <a:srgbClr val="008000"/>
                </a:solidFill>
              </a:rPr>
              <a:t>(never change with optical loads)</a:t>
            </a:r>
            <a:endParaRPr kumimoji="1" lang="ja-JP" altLang="en-US" dirty="0">
              <a:solidFill>
                <a:srgbClr val="008000"/>
              </a:solidFill>
            </a:endParaRPr>
          </a:p>
        </p:txBody>
      </p:sp>
      <p:sp>
        <p:nvSpPr>
          <p:cNvPr id="23" name="テキスト ボックス 22"/>
          <p:cNvSpPr txBox="1"/>
          <p:nvPr/>
        </p:nvSpPr>
        <p:spPr>
          <a:xfrm>
            <a:off x="4195918" y="4587213"/>
            <a:ext cx="1877212" cy="369332"/>
          </a:xfrm>
          <a:prstGeom prst="rect">
            <a:avLst/>
          </a:prstGeom>
          <a:solidFill>
            <a:schemeClr val="bg1">
              <a:alpha val="50000"/>
            </a:schemeClr>
          </a:solidFill>
        </p:spPr>
        <p:txBody>
          <a:bodyPr wrap="none" rtlCol="0">
            <a:spAutoFit/>
          </a:bodyPr>
          <a:lstStyle/>
          <a:p>
            <a:r>
              <a:rPr lang="en-US" altLang="ja-JP" dirty="0" smtClean="0">
                <a:solidFill>
                  <a:srgbClr val="FF0000"/>
                </a:solidFill>
              </a:rPr>
              <a:t>(driven by </a:t>
            </a:r>
            <a:r>
              <a:rPr lang="en-US" altLang="ja-JP" dirty="0" err="1" smtClean="0">
                <a:solidFill>
                  <a:srgbClr val="008000"/>
                </a:solidFill>
              </a:rPr>
              <a:t>Q</a:t>
            </a:r>
            <a:r>
              <a:rPr lang="en-US" altLang="ja-JP" baseline="-25000" dirty="0" err="1" smtClean="0">
                <a:solidFill>
                  <a:srgbClr val="008000"/>
                </a:solidFill>
              </a:rPr>
              <a:t>couple</a:t>
            </a:r>
            <a:r>
              <a:rPr lang="en-US" altLang="ja-JP" dirty="0" smtClean="0">
                <a:solidFill>
                  <a:srgbClr val="FF0000"/>
                </a:solidFill>
              </a:rPr>
              <a:t> )</a:t>
            </a:r>
            <a:endParaRPr kumimoji="1" lang="ja-JP" altLang="en-US" dirty="0">
              <a:solidFill>
                <a:srgbClr val="FF0000"/>
              </a:solidFill>
            </a:endParaRPr>
          </a:p>
        </p:txBody>
      </p:sp>
      <p:sp>
        <p:nvSpPr>
          <p:cNvPr id="2" name="テキスト ボックス 1"/>
          <p:cNvSpPr txBox="1"/>
          <p:nvPr/>
        </p:nvSpPr>
        <p:spPr>
          <a:xfrm>
            <a:off x="4593074" y="5994366"/>
            <a:ext cx="4035670" cy="707886"/>
          </a:xfrm>
          <a:prstGeom prst="rect">
            <a:avLst/>
          </a:prstGeom>
          <a:solidFill>
            <a:srgbClr val="FFFF00"/>
          </a:solidFill>
        </p:spPr>
        <p:txBody>
          <a:bodyPr wrap="square" rtlCol="0">
            <a:spAutoFit/>
          </a:bodyPr>
          <a:lstStyle/>
          <a:p>
            <a:r>
              <a:rPr kumimoji="1" lang="en-US" altLang="ja-JP" sz="2000" dirty="0" smtClean="0"/>
              <a:t>Achievement of sufficient quality factor at the operation temperature</a:t>
            </a:r>
            <a:endParaRPr kumimoji="1" lang="ja-JP" altLang="en-US" sz="2000" dirty="0"/>
          </a:p>
        </p:txBody>
      </p:sp>
      <p:sp>
        <p:nvSpPr>
          <p:cNvPr id="7" name="日付プレースホルダー 6"/>
          <p:cNvSpPr>
            <a:spLocks noGrp="1"/>
          </p:cNvSpPr>
          <p:nvPr>
            <p:ph type="dt" sz="half" idx="10"/>
          </p:nvPr>
        </p:nvSpPr>
        <p:spPr/>
        <p:txBody>
          <a:bodyPr/>
          <a:lstStyle/>
          <a:p>
            <a:r>
              <a:rPr kumimoji="1" lang="en-US" altLang="ja-JP" smtClean="0"/>
              <a:t>2015/02/11</a:t>
            </a:r>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3034451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τ</a:t>
            </a:r>
            <a:r>
              <a:rPr kumimoji="1" lang="en-US" altLang="ja-JP" baseline="-25000" dirty="0" err="1" smtClean="0"/>
              <a:t>qp</a:t>
            </a:r>
            <a:r>
              <a:rPr kumimoji="1" lang="en-US" altLang="ja-JP" dirty="0" smtClean="0"/>
              <a:t> from noise cross spectrum</a:t>
            </a:r>
            <a:endParaRPr kumimoji="1" lang="ja-JP" altLang="en-US" dirty="0"/>
          </a:p>
        </p:txBody>
      </p:sp>
      <p:sp>
        <p:nvSpPr>
          <p:cNvPr id="3" name="コンテンツ プレースホルダー 2"/>
          <p:cNvSpPr>
            <a:spLocks noGrp="1"/>
          </p:cNvSpPr>
          <p:nvPr>
            <p:ph idx="1"/>
          </p:nvPr>
        </p:nvSpPr>
        <p:spPr>
          <a:xfrm>
            <a:off x="457200" y="1600200"/>
            <a:ext cx="8229600" cy="5257800"/>
          </a:xfrm>
        </p:spPr>
        <p:txBody>
          <a:bodyPr>
            <a:normAutofit fontScale="92500"/>
          </a:bodyPr>
          <a:lstStyle/>
          <a:p>
            <a:pPr marL="0" indent="0">
              <a:buNone/>
            </a:pPr>
            <a:r>
              <a:rPr lang="en-US" altLang="ja-JP" dirty="0" smtClean="0"/>
              <a:t>Noise:</a:t>
            </a:r>
          </a:p>
          <a:p>
            <a:pPr marL="0" indent="0">
              <a:buNone/>
            </a:pPr>
            <a:r>
              <a:rPr lang="en-US" altLang="ja-JP" dirty="0"/>
              <a:t>	</a:t>
            </a:r>
            <a:r>
              <a:rPr lang="en-US" altLang="ja-JP" dirty="0" smtClean="0"/>
              <a:t>- Two Level System</a:t>
            </a:r>
          </a:p>
          <a:p>
            <a:pPr marL="0" indent="0">
              <a:buNone/>
            </a:pPr>
            <a:r>
              <a:rPr lang="en-US" altLang="ja-JP" dirty="0"/>
              <a:t>	</a:t>
            </a:r>
            <a:r>
              <a:rPr lang="en-US" altLang="ja-JP" dirty="0" smtClean="0"/>
              <a:t>- white</a:t>
            </a:r>
          </a:p>
          <a:p>
            <a:pPr marL="0" indent="0">
              <a:buNone/>
            </a:pPr>
            <a:r>
              <a:rPr lang="en-US" altLang="ja-JP" dirty="0"/>
              <a:t>	</a:t>
            </a:r>
            <a:r>
              <a:rPr lang="en-US" altLang="ja-JP" dirty="0" smtClean="0"/>
              <a:t>- GR </a:t>
            </a:r>
            <a:r>
              <a:rPr lang="en-US" altLang="ja-JP" sz="1100" dirty="0" smtClean="0"/>
              <a:t>(</a:t>
            </a:r>
            <a:r>
              <a:rPr lang="en-US" altLang="ja-JP" sz="1100" dirty="0" err="1" smtClean="0"/>
              <a:t>quasiparticle</a:t>
            </a:r>
            <a:r>
              <a:rPr lang="en-US" altLang="ja-JP" sz="1100" dirty="0" smtClean="0"/>
              <a:t> number fluctuation)</a:t>
            </a:r>
          </a:p>
          <a:p>
            <a:r>
              <a:rPr lang="en-US" altLang="ja-JP" dirty="0" err="1" smtClean="0"/>
              <a:t>δθ</a:t>
            </a:r>
            <a:r>
              <a:rPr lang="en-US" altLang="ja-JP" dirty="0"/>
              <a:t> </a:t>
            </a:r>
            <a:r>
              <a:rPr lang="en-US" altLang="ja-JP" dirty="0" smtClean="0"/>
              <a:t>= TLS noise </a:t>
            </a:r>
            <a:r>
              <a:rPr lang="en-US" altLang="ja-JP" sz="1900" dirty="0" smtClean="0"/>
              <a:t>+ GR</a:t>
            </a:r>
            <a:endParaRPr lang="en-US" altLang="ja-JP" dirty="0" smtClean="0"/>
          </a:p>
          <a:p>
            <a:r>
              <a:rPr lang="en-US" altLang="ja-JP" dirty="0" err="1" smtClean="0">
                <a:solidFill>
                  <a:srgbClr val="008000"/>
                </a:solidFill>
              </a:rPr>
              <a:t>δA</a:t>
            </a:r>
            <a:r>
              <a:rPr lang="en-US" altLang="ja-JP" dirty="0" smtClean="0">
                <a:solidFill>
                  <a:srgbClr val="008000"/>
                </a:solidFill>
              </a:rPr>
              <a:t> = white </a:t>
            </a:r>
            <a:r>
              <a:rPr lang="en-US" altLang="ja-JP" sz="1900" dirty="0" smtClean="0">
                <a:solidFill>
                  <a:srgbClr val="008000"/>
                </a:solidFill>
              </a:rPr>
              <a:t>+ GR</a:t>
            </a:r>
            <a:endParaRPr lang="en-US" altLang="ja-JP" dirty="0" smtClean="0">
              <a:solidFill>
                <a:srgbClr val="008000"/>
              </a:solidFill>
            </a:endParaRPr>
          </a:p>
          <a:p>
            <a:pPr marL="0" indent="0">
              <a:buNone/>
            </a:pPr>
            <a:endParaRPr lang="en-US" altLang="ja-JP" sz="2400" dirty="0"/>
          </a:p>
          <a:p>
            <a:pPr marL="0" indent="0">
              <a:buNone/>
            </a:pPr>
            <a:endParaRPr lang="en-US" altLang="ja-JP" sz="2400" dirty="0" smtClean="0"/>
          </a:p>
          <a:p>
            <a:pPr marL="0" indent="0">
              <a:buNone/>
            </a:pPr>
            <a:r>
              <a:rPr lang="en-US" altLang="ja-JP" sz="2400" dirty="0" smtClean="0"/>
              <a:t>Both are dominated by noise other than GR, but taking cross spectrum</a:t>
            </a:r>
          </a:p>
          <a:p>
            <a:pPr marL="0" indent="0">
              <a:buNone/>
            </a:pPr>
            <a:r>
              <a:rPr lang="en-US" altLang="ja-JP" sz="2400" dirty="0" smtClean="0"/>
              <a:t>of </a:t>
            </a:r>
            <a:r>
              <a:rPr lang="en-US" altLang="ja-JP" sz="2400" dirty="0" err="1" smtClean="0"/>
              <a:t>δθ</a:t>
            </a:r>
            <a:r>
              <a:rPr lang="en-US" altLang="ja-JP" sz="2400" dirty="0" smtClean="0"/>
              <a:t> and </a:t>
            </a:r>
            <a:r>
              <a:rPr lang="en-US" altLang="ja-JP" sz="2400" dirty="0" err="1" smtClean="0">
                <a:solidFill>
                  <a:srgbClr val="008000"/>
                </a:solidFill>
              </a:rPr>
              <a:t>δA</a:t>
            </a:r>
            <a:r>
              <a:rPr lang="ja-JP" altLang="en-US" sz="2400" dirty="0" smtClean="0">
                <a:solidFill>
                  <a:srgbClr val="008000"/>
                </a:solidFill>
              </a:rPr>
              <a:t>、</a:t>
            </a:r>
            <a:r>
              <a:rPr lang="en-US" altLang="ja-JP" sz="2400" dirty="0" smtClean="0">
                <a:solidFill>
                  <a:srgbClr val="008000"/>
                </a:solidFill>
              </a:rPr>
              <a:t> </a:t>
            </a:r>
            <a:r>
              <a:rPr lang="en-US" altLang="ja-JP" sz="2400" dirty="0" smtClean="0"/>
              <a:t>will eliminate uncorrelated part, leaving only GR noise</a:t>
            </a:r>
          </a:p>
          <a:p>
            <a:pPr marL="0" indent="0">
              <a:buNone/>
            </a:pPr>
            <a:endParaRPr lang="en-US" altLang="ja-JP" sz="2400" dirty="0" smtClean="0"/>
          </a:p>
          <a:p>
            <a:pPr marL="0" indent="0">
              <a:buNone/>
            </a:pPr>
            <a:endParaRPr lang="en-US" altLang="ja-JP" sz="2400" dirty="0" smtClean="0"/>
          </a:p>
        </p:txBody>
      </p:sp>
      <p:pic>
        <p:nvPicPr>
          <p:cNvPr id="5" name="図 4"/>
          <p:cNvPicPr>
            <a:picLocks noChangeAspect="1"/>
          </p:cNvPicPr>
          <p:nvPr/>
        </p:nvPicPr>
        <p:blipFill>
          <a:blip r:embed="rId3"/>
          <a:stretch>
            <a:fillRect/>
          </a:stretch>
        </p:blipFill>
        <p:spPr>
          <a:xfrm>
            <a:off x="4528652" y="1336431"/>
            <a:ext cx="4562594" cy="3032370"/>
          </a:xfrm>
          <a:prstGeom prst="rect">
            <a:avLst/>
          </a:prstGeom>
        </p:spPr>
      </p:pic>
      <p:cxnSp>
        <p:nvCxnSpPr>
          <p:cNvPr id="7" name="直線矢印コネクタ 6"/>
          <p:cNvCxnSpPr/>
          <p:nvPr/>
        </p:nvCxnSpPr>
        <p:spPr>
          <a:xfrm flipV="1">
            <a:off x="6008078" y="2725617"/>
            <a:ext cx="0" cy="21794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5812693" y="4798593"/>
            <a:ext cx="1707919" cy="369332"/>
          </a:xfrm>
          <a:prstGeom prst="rect">
            <a:avLst/>
          </a:prstGeom>
          <a:noFill/>
        </p:spPr>
        <p:txBody>
          <a:bodyPr wrap="none" rtlCol="0">
            <a:spAutoFit/>
          </a:bodyPr>
          <a:lstStyle/>
          <a:p>
            <a:r>
              <a:rPr kumimoji="1" lang="en-US" altLang="ja-JP" dirty="0" err="1" smtClean="0"/>
              <a:t>τ</a:t>
            </a:r>
            <a:r>
              <a:rPr kumimoji="1" lang="en-US" altLang="ja-JP" baseline="-25000" dirty="0" err="1" smtClean="0"/>
              <a:t>qp</a:t>
            </a:r>
            <a:r>
              <a:rPr kumimoji="1" lang="en-US" altLang="ja-JP" dirty="0" smtClean="0"/>
              <a:t> ~ 2ms (80Hz)</a:t>
            </a:r>
            <a:endParaRPr kumimoji="1" lang="ja-JP" altLang="en-US" dirty="0"/>
          </a:p>
        </p:txBody>
      </p:sp>
      <p:cxnSp>
        <p:nvCxnSpPr>
          <p:cNvPr id="9" name="直線矢印コネクタ 8"/>
          <p:cNvCxnSpPr/>
          <p:nvPr/>
        </p:nvCxnSpPr>
        <p:spPr>
          <a:xfrm flipV="1">
            <a:off x="7303478" y="3327402"/>
            <a:ext cx="0" cy="1156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7112001" y="4439030"/>
            <a:ext cx="1880292" cy="369332"/>
          </a:xfrm>
          <a:prstGeom prst="rect">
            <a:avLst/>
          </a:prstGeom>
          <a:noFill/>
        </p:spPr>
        <p:txBody>
          <a:bodyPr wrap="none" rtlCol="0">
            <a:spAutoFit/>
          </a:bodyPr>
          <a:lstStyle/>
          <a:p>
            <a:r>
              <a:rPr kumimoji="1" lang="en-US" altLang="ja-JP" dirty="0" err="1" smtClean="0"/>
              <a:t>τ</a:t>
            </a:r>
            <a:r>
              <a:rPr kumimoji="1" lang="en-US" altLang="ja-JP" dirty="0" smtClean="0"/>
              <a:t> ~ 100us (1.5kHz)</a:t>
            </a:r>
            <a:endParaRPr kumimoji="1" lang="ja-JP" altLang="en-US" dirty="0"/>
          </a:p>
        </p:txBody>
      </p:sp>
      <p:pic>
        <p:nvPicPr>
          <p:cNvPr id="15" name="図 14"/>
          <p:cNvPicPr>
            <a:picLocks noChangeAspect="1"/>
          </p:cNvPicPr>
          <p:nvPr/>
        </p:nvPicPr>
        <p:blipFill>
          <a:blip r:embed="rId4"/>
          <a:stretch>
            <a:fillRect/>
          </a:stretch>
        </p:blipFill>
        <p:spPr>
          <a:xfrm>
            <a:off x="6629400" y="0"/>
            <a:ext cx="2514600" cy="635000"/>
          </a:xfrm>
          <a:prstGeom prst="rect">
            <a:avLst/>
          </a:prstGeom>
          <a:ln>
            <a:solidFill>
              <a:srgbClr val="000000"/>
            </a:solidFill>
          </a:ln>
        </p:spPr>
      </p:pic>
      <p:cxnSp>
        <p:nvCxnSpPr>
          <p:cNvPr id="18" name="直線コネクタ 17"/>
          <p:cNvCxnSpPr/>
          <p:nvPr/>
        </p:nvCxnSpPr>
        <p:spPr>
          <a:xfrm flipV="1">
            <a:off x="3697111" y="2725618"/>
            <a:ext cx="1451274" cy="175845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V="1">
            <a:off x="3697111" y="1963615"/>
            <a:ext cx="1451274" cy="19874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7378727" y="2852616"/>
            <a:ext cx="1133644" cy="307777"/>
          </a:xfrm>
          <a:prstGeom prst="rect">
            <a:avLst/>
          </a:prstGeom>
          <a:noFill/>
        </p:spPr>
        <p:txBody>
          <a:bodyPr wrap="none" rtlCol="0">
            <a:spAutoFit/>
          </a:bodyPr>
          <a:lstStyle/>
          <a:p>
            <a:r>
              <a:rPr kumimoji="1" lang="en-US" altLang="ja-JP" sz="1400" dirty="0" smtClean="0"/>
              <a:t>system noise</a:t>
            </a:r>
            <a:endParaRPr kumimoji="1" lang="ja-JP" altLang="en-US" sz="1400" dirty="0"/>
          </a:p>
        </p:txBody>
      </p:sp>
      <p:sp>
        <p:nvSpPr>
          <p:cNvPr id="17" name="正方形/長方形 16"/>
          <p:cNvSpPr/>
          <p:nvPr/>
        </p:nvSpPr>
        <p:spPr>
          <a:xfrm>
            <a:off x="7450057" y="1218861"/>
            <a:ext cx="1760931" cy="369332"/>
          </a:xfrm>
          <a:prstGeom prst="rect">
            <a:avLst/>
          </a:prstGeom>
        </p:spPr>
        <p:txBody>
          <a:bodyPr wrap="none">
            <a:spAutoFit/>
          </a:bodyPr>
          <a:lstStyle/>
          <a:p>
            <a:r>
              <a:rPr lang="en-US" altLang="ja-JP" dirty="0" err="1">
                <a:solidFill>
                  <a:schemeClr val="bg1">
                    <a:lumMod val="50000"/>
                  </a:schemeClr>
                </a:solidFill>
              </a:rPr>
              <a:t>arXiv</a:t>
            </a:r>
            <a:r>
              <a:rPr lang="en-US" altLang="ja-JP" dirty="0">
                <a:solidFill>
                  <a:schemeClr val="bg1">
                    <a:lumMod val="50000"/>
                  </a:schemeClr>
                </a:solidFill>
              </a:rPr>
              <a:t>: 1202.0816</a:t>
            </a:r>
            <a:endParaRPr lang="ja-JP" altLang="en-US"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
        <p:nvSpPr>
          <p:cNvPr id="10" name="スライド番号プレースホルダー 9"/>
          <p:cNvSpPr>
            <a:spLocks noGrp="1"/>
          </p:cNvSpPr>
          <p:nvPr>
            <p:ph type="sldNum" sz="quarter" idx="12"/>
          </p:nvPr>
        </p:nvSpPr>
        <p:spPr/>
        <p:txBody>
          <a:bodyPr/>
          <a:lstStyle/>
          <a:p>
            <a:fld id="{207F6FC4-E96C-1542-948A-32E9A3BFBEBC}" type="slidenum">
              <a:rPr kumimoji="1" lang="ja-JP" altLang="en-US" smtClean="0"/>
              <a:t>27</a:t>
            </a:fld>
            <a:endParaRPr kumimoji="1" lang="ja-JP" altLang="en-US"/>
          </a:p>
        </p:txBody>
      </p:sp>
    </p:spTree>
    <p:extLst>
      <p:ext uri="{BB962C8B-B14F-4D97-AF65-F5344CB8AC3E}">
        <p14:creationId xmlns:p14="http://schemas.microsoft.com/office/powerpoint/2010/main" val="5751027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35478"/>
            <a:ext cx="8229600" cy="1143000"/>
          </a:xfrm>
        </p:spPr>
        <p:txBody>
          <a:bodyPr/>
          <a:lstStyle/>
          <a:p>
            <a:r>
              <a:rPr kumimoji="1" lang="en-US" altLang="ja-JP" dirty="0" smtClean="0"/>
              <a:t>Multi Frequency Measurement</a:t>
            </a:r>
            <a:endParaRPr kumimoji="1" lang="ja-JP" altLang="en-US" dirty="0"/>
          </a:p>
        </p:txBody>
      </p:sp>
      <p:pic>
        <p:nvPicPr>
          <p:cNvPr id="14" name="図 13"/>
          <p:cNvPicPr>
            <a:picLocks noChangeAspect="1"/>
          </p:cNvPicPr>
          <p:nvPr/>
        </p:nvPicPr>
        <p:blipFill>
          <a:blip r:embed="rId3"/>
          <a:stretch>
            <a:fillRect/>
          </a:stretch>
        </p:blipFill>
        <p:spPr>
          <a:xfrm>
            <a:off x="5267424" y="2678839"/>
            <a:ext cx="3502316" cy="3389581"/>
          </a:xfrm>
          <a:prstGeom prst="rect">
            <a:avLst/>
          </a:prstGeom>
        </p:spPr>
      </p:pic>
      <p:cxnSp>
        <p:nvCxnSpPr>
          <p:cNvPr id="17" name="直線矢印コネクタ 16"/>
          <p:cNvCxnSpPr/>
          <p:nvPr/>
        </p:nvCxnSpPr>
        <p:spPr>
          <a:xfrm>
            <a:off x="8122913" y="3631417"/>
            <a:ext cx="0" cy="1778441"/>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8536253" y="2574468"/>
            <a:ext cx="0" cy="1056949"/>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85410C7A-0944-E74C-BF31-4525DCBA4E8E}" type="slidenum">
              <a:rPr lang="ja-JP" altLang="en-US" smtClean="0">
                <a:solidFill>
                  <a:prstClr val="black">
                    <a:tint val="75000"/>
                  </a:prstClr>
                </a:solidFill>
                <a:latin typeface="Calibri"/>
                <a:ea typeface="ＭＳ Ｐゴシック"/>
              </a:rPr>
              <a:pPr/>
              <a:t>28</a:t>
            </a:fld>
            <a:endParaRPr lang="ja-JP" altLang="en-US">
              <a:solidFill>
                <a:prstClr val="black">
                  <a:tint val="75000"/>
                </a:prstClr>
              </a:solidFill>
              <a:latin typeface="Calibri"/>
              <a:ea typeface="ＭＳ Ｐゴシック"/>
            </a:endParaRPr>
          </a:p>
        </p:txBody>
      </p:sp>
      <p:sp>
        <p:nvSpPr>
          <p:cNvPr id="19" name="テキスト ボックス 18"/>
          <p:cNvSpPr txBox="1"/>
          <p:nvPr/>
        </p:nvSpPr>
        <p:spPr>
          <a:xfrm>
            <a:off x="617903" y="154451"/>
            <a:ext cx="2775119" cy="369332"/>
          </a:xfrm>
          <a:prstGeom prst="rect">
            <a:avLst/>
          </a:prstGeom>
          <a:noFill/>
        </p:spPr>
        <p:txBody>
          <a:bodyPr wrap="none" rtlCol="0">
            <a:spAutoFit/>
          </a:bodyPr>
          <a:lstStyle/>
          <a:p>
            <a:r>
              <a:rPr kumimoji="1" lang="en-US" altLang="ja-JP" dirty="0" smtClean="0">
                <a:solidFill>
                  <a:srgbClr val="008000"/>
                </a:solidFill>
              </a:rPr>
              <a:t>Another important strategy</a:t>
            </a:r>
            <a:endParaRPr kumimoji="1" lang="ja-JP" altLang="en-US" dirty="0">
              <a:solidFill>
                <a:srgbClr val="008000"/>
              </a:solidFill>
            </a:endParaRPr>
          </a:p>
        </p:txBody>
      </p:sp>
      <p:pic>
        <p:nvPicPr>
          <p:cNvPr id="15" name="図 14" descr="foregroundproj.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93" y="2255514"/>
            <a:ext cx="4656666" cy="3698169"/>
          </a:xfrm>
          <a:prstGeom prst="rect">
            <a:avLst/>
          </a:prstGeom>
        </p:spPr>
      </p:pic>
      <p:sp>
        <p:nvSpPr>
          <p:cNvPr id="2" name="テキスト ボックス 1"/>
          <p:cNvSpPr txBox="1"/>
          <p:nvPr/>
        </p:nvSpPr>
        <p:spPr>
          <a:xfrm>
            <a:off x="4812265" y="1199699"/>
            <a:ext cx="4207265" cy="1200328"/>
          </a:xfrm>
          <a:prstGeom prst="rect">
            <a:avLst/>
          </a:prstGeom>
          <a:solidFill>
            <a:srgbClr val="00FFFF"/>
          </a:solidFill>
        </p:spPr>
        <p:txBody>
          <a:bodyPr wrap="square" rtlCol="0">
            <a:spAutoFit/>
          </a:bodyPr>
          <a:lstStyle/>
          <a:p>
            <a:r>
              <a:rPr lang="en-US" altLang="ja-JP" sz="2400" dirty="0" smtClean="0">
                <a:latin typeface="Chalkboard"/>
                <a:cs typeface="Chalkboard"/>
              </a:rPr>
              <a:t>High frequency detectors are important to understand foregrounds; i.e., dusts</a:t>
            </a:r>
            <a:endParaRPr kumimoji="1" lang="ja-JP" altLang="en-US" sz="2400" dirty="0">
              <a:latin typeface="Chalkboard"/>
              <a:cs typeface="Chalkboard"/>
            </a:endParaRPr>
          </a:p>
        </p:txBody>
      </p:sp>
      <p:sp>
        <p:nvSpPr>
          <p:cNvPr id="20" name="テキスト ボックス 19"/>
          <p:cNvSpPr txBox="1"/>
          <p:nvPr/>
        </p:nvSpPr>
        <p:spPr>
          <a:xfrm>
            <a:off x="1930400" y="1947333"/>
            <a:ext cx="1844826" cy="461665"/>
          </a:xfrm>
          <a:prstGeom prst="rect">
            <a:avLst/>
          </a:prstGeom>
          <a:noFill/>
        </p:spPr>
        <p:txBody>
          <a:bodyPr wrap="none" rtlCol="0">
            <a:spAutoFit/>
          </a:bodyPr>
          <a:lstStyle/>
          <a:p>
            <a:r>
              <a:rPr kumimoji="1" lang="en-US" altLang="ja-JP" sz="2400" dirty="0" smtClean="0"/>
              <a:t>BICEP2 result</a:t>
            </a:r>
            <a:endParaRPr kumimoji="1" lang="ja-JP" altLang="en-US" sz="2400" dirty="0"/>
          </a:p>
        </p:txBody>
      </p:sp>
      <p:sp>
        <p:nvSpPr>
          <p:cNvPr id="21" name="テキスト ボックス 20"/>
          <p:cNvSpPr txBox="1"/>
          <p:nvPr/>
        </p:nvSpPr>
        <p:spPr>
          <a:xfrm>
            <a:off x="2027349" y="3412885"/>
            <a:ext cx="1952428" cy="369332"/>
          </a:xfrm>
          <a:prstGeom prst="rect">
            <a:avLst/>
          </a:prstGeom>
          <a:solidFill>
            <a:srgbClr val="CCFFCC"/>
          </a:solidFill>
        </p:spPr>
        <p:txBody>
          <a:bodyPr wrap="none" rtlCol="0">
            <a:spAutoFit/>
          </a:bodyPr>
          <a:lstStyle/>
          <a:p>
            <a:r>
              <a:rPr kumimoji="1" lang="en-US" altLang="ja-JP" dirty="0" smtClean="0">
                <a:solidFill>
                  <a:srgbClr val="FF0000"/>
                </a:solidFill>
              </a:rPr>
              <a:t>Primordial B-mode</a:t>
            </a:r>
            <a:endParaRPr kumimoji="1" lang="ja-JP" altLang="en-US" dirty="0">
              <a:solidFill>
                <a:srgbClr val="FF0000"/>
              </a:solidFill>
            </a:endParaRPr>
          </a:p>
        </p:txBody>
      </p:sp>
      <p:sp>
        <p:nvSpPr>
          <p:cNvPr id="22" name="テキスト ボックス 21"/>
          <p:cNvSpPr txBox="1"/>
          <p:nvPr/>
        </p:nvSpPr>
        <p:spPr>
          <a:xfrm>
            <a:off x="2247481" y="4141019"/>
            <a:ext cx="2746703" cy="369332"/>
          </a:xfrm>
          <a:prstGeom prst="rect">
            <a:avLst/>
          </a:prstGeom>
          <a:solidFill>
            <a:srgbClr val="CCFFCC"/>
          </a:solidFill>
        </p:spPr>
        <p:txBody>
          <a:bodyPr wrap="none" rtlCol="0">
            <a:spAutoFit/>
          </a:bodyPr>
          <a:lstStyle/>
          <a:p>
            <a:r>
              <a:rPr lang="en-US" altLang="ja-JP" dirty="0" smtClean="0">
                <a:solidFill>
                  <a:srgbClr val="0000C0"/>
                </a:solidFill>
              </a:rPr>
              <a:t>Dust model (uncertainty?)</a:t>
            </a:r>
            <a:endParaRPr kumimoji="1" lang="ja-JP" altLang="en-US" dirty="0">
              <a:solidFill>
                <a:srgbClr val="0000C0"/>
              </a:solidFill>
            </a:endParaRPr>
          </a:p>
        </p:txBody>
      </p:sp>
      <p:sp>
        <p:nvSpPr>
          <p:cNvPr id="23" name="テキスト ボックス 22"/>
          <p:cNvSpPr txBox="1"/>
          <p:nvPr/>
        </p:nvSpPr>
        <p:spPr>
          <a:xfrm>
            <a:off x="1405483" y="6112940"/>
            <a:ext cx="5773536" cy="584776"/>
          </a:xfrm>
          <a:prstGeom prst="rect">
            <a:avLst/>
          </a:prstGeom>
          <a:noFill/>
        </p:spPr>
        <p:txBody>
          <a:bodyPr wrap="none" rtlCol="0">
            <a:spAutoFit/>
          </a:bodyPr>
          <a:lstStyle/>
          <a:p>
            <a:r>
              <a:rPr lang="en-US" altLang="ja-JP" sz="3200" dirty="0" smtClean="0">
                <a:solidFill>
                  <a:srgbClr val="0000C0"/>
                </a:solidFill>
              </a:rPr>
              <a:t>Observation</a:t>
            </a:r>
            <a:r>
              <a:rPr kumimoji="1" lang="en-US" altLang="ja-JP" sz="3200" dirty="0" smtClean="0">
                <a:solidFill>
                  <a:srgbClr val="0000C0"/>
                </a:solidFill>
              </a:rPr>
              <a:t> of Dust is important!</a:t>
            </a:r>
            <a:endParaRPr kumimoji="1" lang="ja-JP" altLang="en-US" sz="3200" dirty="0">
              <a:solidFill>
                <a:srgbClr val="0000C0"/>
              </a:solidFill>
            </a:endParaRPr>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1096127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6015309" y="1966133"/>
            <a:ext cx="2729196" cy="3853320"/>
            <a:chOff x="6015309" y="2774213"/>
            <a:chExt cx="2729196" cy="3853320"/>
          </a:xfrm>
        </p:grpSpPr>
        <p:pic>
          <p:nvPicPr>
            <p:cNvPr id="33" name="図 3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15309" y="2774213"/>
              <a:ext cx="2729196" cy="3853320"/>
            </a:xfrm>
            <a:prstGeom prst="rect">
              <a:avLst/>
            </a:prstGeom>
          </p:spPr>
        </p:pic>
        <p:sp>
          <p:nvSpPr>
            <p:cNvPr id="34" name="円弧 33"/>
            <p:cNvSpPr/>
            <p:nvPr/>
          </p:nvSpPr>
          <p:spPr>
            <a:xfrm>
              <a:off x="6064513" y="4962254"/>
              <a:ext cx="2365139" cy="473424"/>
            </a:xfrm>
            <a:prstGeom prst="arc">
              <a:avLst>
                <a:gd name="adj1" fmla="val 20910810"/>
                <a:gd name="adj2" fmla="val 11373839"/>
              </a:avLst>
            </a:prstGeom>
            <a:ln w="63500" cmpd="sng">
              <a:solidFill>
                <a:srgbClr val="3366FF"/>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endParaRPr>
            </a:p>
          </p:txBody>
        </p:sp>
        <p:sp>
          <p:nvSpPr>
            <p:cNvPr id="39" name="フリーフォーム 38"/>
            <p:cNvSpPr/>
            <p:nvPr/>
          </p:nvSpPr>
          <p:spPr>
            <a:xfrm>
              <a:off x="6954999" y="3667103"/>
              <a:ext cx="923534" cy="2316171"/>
            </a:xfrm>
            <a:custGeom>
              <a:avLst/>
              <a:gdLst>
                <a:gd name="connsiteX0" fmla="*/ 409701 w 681784"/>
                <a:gd name="connsiteY0" fmla="*/ 86738 h 1612729"/>
                <a:gd name="connsiteX1" fmla="*/ 665763 w 681784"/>
                <a:gd name="connsiteY1" fmla="*/ 168670 h 1612729"/>
                <a:gd name="connsiteX2" fmla="*/ 0 w 681784"/>
                <a:gd name="connsiteY2" fmla="*/ 1612729 h 1612729"/>
                <a:gd name="connsiteX0" fmla="*/ 409701 w 835457"/>
                <a:gd name="connsiteY0" fmla="*/ 38489 h 1564480"/>
                <a:gd name="connsiteX1" fmla="*/ 665763 w 835457"/>
                <a:gd name="connsiteY1" fmla="*/ 120421 h 1564480"/>
                <a:gd name="connsiteX2" fmla="*/ 800161 w 835457"/>
                <a:gd name="connsiteY2" fmla="*/ 613246 h 1564480"/>
                <a:gd name="connsiteX3" fmla="*/ 0 w 835457"/>
                <a:gd name="connsiteY3" fmla="*/ 1564480 h 1564480"/>
                <a:gd name="connsiteX0" fmla="*/ 409701 w 765582"/>
                <a:gd name="connsiteY0" fmla="*/ 36167 h 1562158"/>
                <a:gd name="connsiteX1" fmla="*/ 665763 w 765582"/>
                <a:gd name="connsiteY1" fmla="*/ 118099 h 1562158"/>
                <a:gd name="connsiteX2" fmla="*/ 718221 w 765582"/>
                <a:gd name="connsiteY2" fmla="*/ 539233 h 1562158"/>
                <a:gd name="connsiteX3" fmla="*/ 0 w 765582"/>
                <a:gd name="connsiteY3" fmla="*/ 1562158 h 1562158"/>
                <a:gd name="connsiteX0" fmla="*/ 409701 w 734644"/>
                <a:gd name="connsiteY0" fmla="*/ 36167 h 1562158"/>
                <a:gd name="connsiteX1" fmla="*/ 665763 w 734644"/>
                <a:gd name="connsiteY1" fmla="*/ 118099 h 1562158"/>
                <a:gd name="connsiteX2" fmla="*/ 718221 w 734644"/>
                <a:gd name="connsiteY2" fmla="*/ 539233 h 1562158"/>
                <a:gd name="connsiteX3" fmla="*/ 277793 w 734644"/>
                <a:gd name="connsiteY3" fmla="*/ 836237 h 1562158"/>
                <a:gd name="connsiteX4" fmla="*/ 0 w 734644"/>
                <a:gd name="connsiteY4" fmla="*/ 1562158 h 1562158"/>
                <a:gd name="connsiteX0" fmla="*/ 409701 w 734644"/>
                <a:gd name="connsiteY0" fmla="*/ 36167 h 1562158"/>
                <a:gd name="connsiteX1" fmla="*/ 665763 w 734644"/>
                <a:gd name="connsiteY1" fmla="*/ 118099 h 1562158"/>
                <a:gd name="connsiteX2" fmla="*/ 718221 w 734644"/>
                <a:gd name="connsiteY2" fmla="*/ 539233 h 1562158"/>
                <a:gd name="connsiteX3" fmla="*/ 352920 w 734644"/>
                <a:gd name="connsiteY3" fmla="*/ 625166 h 1562158"/>
                <a:gd name="connsiteX4" fmla="*/ 0 w 734644"/>
                <a:gd name="connsiteY4" fmla="*/ 1562158 h 1562158"/>
                <a:gd name="connsiteX0" fmla="*/ 409701 w 734644"/>
                <a:gd name="connsiteY0" fmla="*/ 36167 h 1562158"/>
                <a:gd name="connsiteX1" fmla="*/ 665763 w 734644"/>
                <a:gd name="connsiteY1" fmla="*/ 118099 h 1562158"/>
                <a:gd name="connsiteX2" fmla="*/ 718221 w 734644"/>
                <a:gd name="connsiteY2" fmla="*/ 539233 h 1562158"/>
                <a:gd name="connsiteX3" fmla="*/ 352920 w 734644"/>
                <a:gd name="connsiteY3" fmla="*/ 625166 h 1562158"/>
                <a:gd name="connsiteX4" fmla="*/ 601205 w 734644"/>
                <a:gd name="connsiteY4" fmla="*/ 991063 h 1562158"/>
                <a:gd name="connsiteX5" fmla="*/ 0 w 734644"/>
                <a:gd name="connsiteY5" fmla="*/ 1562158 h 1562158"/>
                <a:gd name="connsiteX0" fmla="*/ 409701 w 734644"/>
                <a:gd name="connsiteY0" fmla="*/ 36167 h 1562158"/>
                <a:gd name="connsiteX1" fmla="*/ 665763 w 734644"/>
                <a:gd name="connsiteY1" fmla="*/ 118099 h 1562158"/>
                <a:gd name="connsiteX2" fmla="*/ 718221 w 734644"/>
                <a:gd name="connsiteY2" fmla="*/ 539233 h 1562158"/>
                <a:gd name="connsiteX3" fmla="*/ 352920 w 734644"/>
                <a:gd name="connsiteY3" fmla="*/ 625166 h 1562158"/>
                <a:gd name="connsiteX4" fmla="*/ 601205 w 734644"/>
                <a:gd name="connsiteY4" fmla="*/ 991063 h 1562158"/>
                <a:gd name="connsiteX5" fmla="*/ 150444 w 734644"/>
                <a:gd name="connsiteY5" fmla="*/ 969598 h 1562158"/>
                <a:gd name="connsiteX6" fmla="*/ 0 w 734644"/>
                <a:gd name="connsiteY6" fmla="*/ 1562158 h 1562158"/>
                <a:gd name="connsiteX0" fmla="*/ 409701 w 734644"/>
                <a:gd name="connsiteY0" fmla="*/ 36167 h 1562158"/>
                <a:gd name="connsiteX1" fmla="*/ 665763 w 734644"/>
                <a:gd name="connsiteY1" fmla="*/ 118099 h 1562158"/>
                <a:gd name="connsiteX2" fmla="*/ 718221 w 734644"/>
                <a:gd name="connsiteY2" fmla="*/ 539233 h 1562158"/>
                <a:gd name="connsiteX3" fmla="*/ 352920 w 734644"/>
                <a:gd name="connsiteY3" fmla="*/ 625166 h 1562158"/>
                <a:gd name="connsiteX4" fmla="*/ 601205 w 734644"/>
                <a:gd name="connsiteY4" fmla="*/ 991063 h 1562158"/>
                <a:gd name="connsiteX5" fmla="*/ 150444 w 734644"/>
                <a:gd name="connsiteY5" fmla="*/ 969598 h 1562158"/>
                <a:gd name="connsiteX6" fmla="*/ 304275 w 734644"/>
                <a:gd name="connsiteY6" fmla="*/ 1302302 h 1562158"/>
                <a:gd name="connsiteX7" fmla="*/ 0 w 734644"/>
                <a:gd name="connsiteY7" fmla="*/ 1562158 h 1562158"/>
                <a:gd name="connsiteX0" fmla="*/ 409701 w 923534"/>
                <a:gd name="connsiteY0" fmla="*/ 28193 h 1554184"/>
                <a:gd name="connsiteX1" fmla="*/ 665763 w 923534"/>
                <a:gd name="connsiteY1" fmla="*/ 110125 h 1554184"/>
                <a:gd name="connsiteX2" fmla="*/ 923177 w 923534"/>
                <a:gd name="connsiteY2" fmla="*/ 221089 h 1554184"/>
                <a:gd name="connsiteX3" fmla="*/ 718221 w 923534"/>
                <a:gd name="connsiteY3" fmla="*/ 531259 h 1554184"/>
                <a:gd name="connsiteX4" fmla="*/ 352920 w 923534"/>
                <a:gd name="connsiteY4" fmla="*/ 617192 h 1554184"/>
                <a:gd name="connsiteX5" fmla="*/ 601205 w 923534"/>
                <a:gd name="connsiteY5" fmla="*/ 983089 h 1554184"/>
                <a:gd name="connsiteX6" fmla="*/ 150444 w 923534"/>
                <a:gd name="connsiteY6" fmla="*/ 961624 h 1554184"/>
                <a:gd name="connsiteX7" fmla="*/ 304275 w 923534"/>
                <a:gd name="connsiteY7" fmla="*/ 1294328 h 1554184"/>
                <a:gd name="connsiteX8" fmla="*/ 0 w 923534"/>
                <a:gd name="connsiteY8" fmla="*/ 1554184 h 15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34" h="1554184">
                  <a:moveTo>
                    <a:pt x="409701" y="28193"/>
                  </a:moveTo>
                  <a:cubicBezTo>
                    <a:pt x="571873" y="-58007"/>
                    <a:pt x="580184" y="77976"/>
                    <a:pt x="665763" y="110125"/>
                  </a:cubicBezTo>
                  <a:cubicBezTo>
                    <a:pt x="751342" y="142274"/>
                    <a:pt x="914434" y="150900"/>
                    <a:pt x="923177" y="221089"/>
                  </a:cubicBezTo>
                  <a:cubicBezTo>
                    <a:pt x="931920" y="291278"/>
                    <a:pt x="778085" y="470012"/>
                    <a:pt x="718221" y="531259"/>
                  </a:cubicBezTo>
                  <a:cubicBezTo>
                    <a:pt x="658357" y="592506"/>
                    <a:pt x="427873" y="577662"/>
                    <a:pt x="352920" y="617192"/>
                  </a:cubicBezTo>
                  <a:cubicBezTo>
                    <a:pt x="277967" y="656722"/>
                    <a:pt x="571749" y="906008"/>
                    <a:pt x="601205" y="983089"/>
                  </a:cubicBezTo>
                  <a:cubicBezTo>
                    <a:pt x="630661" y="1060170"/>
                    <a:pt x="233322" y="949699"/>
                    <a:pt x="150444" y="961624"/>
                  </a:cubicBezTo>
                  <a:cubicBezTo>
                    <a:pt x="67566" y="973549"/>
                    <a:pt x="329349" y="1195568"/>
                    <a:pt x="304275" y="1294328"/>
                  </a:cubicBezTo>
                  <a:cubicBezTo>
                    <a:pt x="279201" y="1393088"/>
                    <a:pt x="17323" y="1470926"/>
                    <a:pt x="0" y="1554184"/>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40" name="フリーフォーム 39"/>
            <p:cNvSpPr/>
            <p:nvPr/>
          </p:nvSpPr>
          <p:spPr>
            <a:xfrm>
              <a:off x="6953754" y="3394986"/>
              <a:ext cx="949835" cy="2576815"/>
            </a:xfrm>
            <a:custGeom>
              <a:avLst/>
              <a:gdLst>
                <a:gd name="connsiteX0" fmla="*/ 409701 w 681784"/>
                <a:gd name="connsiteY0" fmla="*/ 86738 h 1612729"/>
                <a:gd name="connsiteX1" fmla="*/ 665763 w 681784"/>
                <a:gd name="connsiteY1" fmla="*/ 168670 h 1612729"/>
                <a:gd name="connsiteX2" fmla="*/ 0 w 681784"/>
                <a:gd name="connsiteY2" fmla="*/ 1612729 h 1612729"/>
                <a:gd name="connsiteX0" fmla="*/ 409701 w 818948"/>
                <a:gd name="connsiteY0" fmla="*/ 121590 h 1647581"/>
                <a:gd name="connsiteX1" fmla="*/ 809158 w 818948"/>
                <a:gd name="connsiteY1" fmla="*/ 142073 h 1647581"/>
                <a:gd name="connsiteX2" fmla="*/ 0 w 818948"/>
                <a:gd name="connsiteY2" fmla="*/ 1647581 h 1647581"/>
                <a:gd name="connsiteX0" fmla="*/ 409701 w 842042"/>
                <a:gd name="connsiteY0" fmla="*/ 207191 h 1733182"/>
                <a:gd name="connsiteX1" fmla="*/ 658011 w 842042"/>
                <a:gd name="connsiteY1" fmla="*/ 4820 h 1733182"/>
                <a:gd name="connsiteX2" fmla="*/ 809158 w 842042"/>
                <a:gd name="connsiteY2" fmla="*/ 227674 h 1733182"/>
                <a:gd name="connsiteX3" fmla="*/ 0 w 842042"/>
                <a:gd name="connsiteY3" fmla="*/ 1733182 h 1733182"/>
                <a:gd name="connsiteX0" fmla="*/ 409701 w 869430"/>
                <a:gd name="connsiteY0" fmla="*/ 202418 h 1728409"/>
                <a:gd name="connsiteX1" fmla="*/ 658011 w 869430"/>
                <a:gd name="connsiteY1" fmla="*/ 47 h 1728409"/>
                <a:gd name="connsiteX2" fmla="*/ 809158 w 869430"/>
                <a:gd name="connsiteY2" fmla="*/ 222901 h 1728409"/>
                <a:gd name="connsiteX3" fmla="*/ 801406 w 869430"/>
                <a:gd name="connsiteY3" fmla="*/ 501883 h 1728409"/>
                <a:gd name="connsiteX4" fmla="*/ 0 w 869430"/>
                <a:gd name="connsiteY4" fmla="*/ 1728409 h 1728409"/>
                <a:gd name="connsiteX0" fmla="*/ 409701 w 821160"/>
                <a:gd name="connsiteY0" fmla="*/ 202418 h 1728409"/>
                <a:gd name="connsiteX1" fmla="*/ 658011 w 821160"/>
                <a:gd name="connsiteY1" fmla="*/ 47 h 1728409"/>
                <a:gd name="connsiteX2" fmla="*/ 809158 w 821160"/>
                <a:gd name="connsiteY2" fmla="*/ 222901 h 1728409"/>
                <a:gd name="connsiteX3" fmla="*/ 801406 w 821160"/>
                <a:gd name="connsiteY3" fmla="*/ 501883 h 1728409"/>
                <a:gd name="connsiteX4" fmla="*/ 545343 w 821160"/>
                <a:gd name="connsiteY4" fmla="*/ 665748 h 1728409"/>
                <a:gd name="connsiteX5" fmla="*/ 0 w 821160"/>
                <a:gd name="connsiteY5" fmla="*/ 1728409 h 1728409"/>
                <a:gd name="connsiteX0" fmla="*/ 409701 w 821160"/>
                <a:gd name="connsiteY0" fmla="*/ 202418 h 1728409"/>
                <a:gd name="connsiteX1" fmla="*/ 658011 w 821160"/>
                <a:gd name="connsiteY1" fmla="*/ 47 h 1728409"/>
                <a:gd name="connsiteX2" fmla="*/ 809158 w 821160"/>
                <a:gd name="connsiteY2" fmla="*/ 222901 h 1728409"/>
                <a:gd name="connsiteX3" fmla="*/ 801406 w 821160"/>
                <a:gd name="connsiteY3" fmla="*/ 501883 h 1728409"/>
                <a:gd name="connsiteX4" fmla="*/ 545343 w 821160"/>
                <a:gd name="connsiteY4" fmla="*/ 665748 h 1728409"/>
                <a:gd name="connsiteX5" fmla="*/ 555586 w 821160"/>
                <a:gd name="connsiteY5" fmla="*/ 983236 h 1728409"/>
                <a:gd name="connsiteX6" fmla="*/ 0 w 821160"/>
                <a:gd name="connsiteY6" fmla="*/ 1728409 h 1728409"/>
                <a:gd name="connsiteX0" fmla="*/ 409701 w 821160"/>
                <a:gd name="connsiteY0" fmla="*/ 202418 h 1728409"/>
                <a:gd name="connsiteX1" fmla="*/ 658011 w 821160"/>
                <a:gd name="connsiteY1" fmla="*/ 47 h 1728409"/>
                <a:gd name="connsiteX2" fmla="*/ 809158 w 821160"/>
                <a:gd name="connsiteY2" fmla="*/ 222901 h 1728409"/>
                <a:gd name="connsiteX3" fmla="*/ 801406 w 821160"/>
                <a:gd name="connsiteY3" fmla="*/ 501883 h 1728409"/>
                <a:gd name="connsiteX4" fmla="*/ 545343 w 821160"/>
                <a:gd name="connsiteY4" fmla="*/ 665748 h 1728409"/>
                <a:gd name="connsiteX5" fmla="*/ 555586 w 821160"/>
                <a:gd name="connsiteY5" fmla="*/ 983236 h 1728409"/>
                <a:gd name="connsiteX6" fmla="*/ 0 w 821160"/>
                <a:gd name="connsiteY6" fmla="*/ 1728409 h 1728409"/>
                <a:gd name="connsiteX0" fmla="*/ 409701 w 827231"/>
                <a:gd name="connsiteY0" fmla="*/ 220300 h 1746291"/>
                <a:gd name="connsiteX1" fmla="*/ 575729 w 827231"/>
                <a:gd name="connsiteY1" fmla="*/ 42 h 1746291"/>
                <a:gd name="connsiteX2" fmla="*/ 809158 w 827231"/>
                <a:gd name="connsiteY2" fmla="*/ 240783 h 1746291"/>
                <a:gd name="connsiteX3" fmla="*/ 801406 w 827231"/>
                <a:gd name="connsiteY3" fmla="*/ 519765 h 1746291"/>
                <a:gd name="connsiteX4" fmla="*/ 545343 w 827231"/>
                <a:gd name="connsiteY4" fmla="*/ 683630 h 1746291"/>
                <a:gd name="connsiteX5" fmla="*/ 555586 w 827231"/>
                <a:gd name="connsiteY5" fmla="*/ 1001118 h 1746291"/>
                <a:gd name="connsiteX6" fmla="*/ 0 w 827231"/>
                <a:gd name="connsiteY6" fmla="*/ 1746291 h 1746291"/>
                <a:gd name="connsiteX0" fmla="*/ 409701 w 821036"/>
                <a:gd name="connsiteY0" fmla="*/ 220804 h 1746795"/>
                <a:gd name="connsiteX1" fmla="*/ 575729 w 821036"/>
                <a:gd name="connsiteY1" fmla="*/ 546 h 1746795"/>
                <a:gd name="connsiteX2" fmla="*/ 659689 w 821036"/>
                <a:gd name="connsiteY2" fmla="*/ 231990 h 1746795"/>
                <a:gd name="connsiteX3" fmla="*/ 809158 w 821036"/>
                <a:gd name="connsiteY3" fmla="*/ 241287 h 1746795"/>
                <a:gd name="connsiteX4" fmla="*/ 801406 w 821036"/>
                <a:gd name="connsiteY4" fmla="*/ 520269 h 1746795"/>
                <a:gd name="connsiteX5" fmla="*/ 545343 w 821036"/>
                <a:gd name="connsiteY5" fmla="*/ 684134 h 1746795"/>
                <a:gd name="connsiteX6" fmla="*/ 555586 w 821036"/>
                <a:gd name="connsiteY6" fmla="*/ 1001622 h 1746795"/>
                <a:gd name="connsiteX7" fmla="*/ 0 w 821036"/>
                <a:gd name="connsiteY7" fmla="*/ 1746795 h 1746795"/>
                <a:gd name="connsiteX0" fmla="*/ 409701 w 844500"/>
                <a:gd name="connsiteY0" fmla="*/ 220804 h 1746795"/>
                <a:gd name="connsiteX1" fmla="*/ 575729 w 844500"/>
                <a:gd name="connsiteY1" fmla="*/ 546 h 1746795"/>
                <a:gd name="connsiteX2" fmla="*/ 659689 w 844500"/>
                <a:gd name="connsiteY2" fmla="*/ 231990 h 1746795"/>
                <a:gd name="connsiteX3" fmla="*/ 837778 w 844500"/>
                <a:gd name="connsiteY3" fmla="*/ 8752 h 1746795"/>
                <a:gd name="connsiteX4" fmla="*/ 801406 w 844500"/>
                <a:gd name="connsiteY4" fmla="*/ 520269 h 1746795"/>
                <a:gd name="connsiteX5" fmla="*/ 545343 w 844500"/>
                <a:gd name="connsiteY5" fmla="*/ 684134 h 1746795"/>
                <a:gd name="connsiteX6" fmla="*/ 555586 w 844500"/>
                <a:gd name="connsiteY6" fmla="*/ 1001622 h 1746795"/>
                <a:gd name="connsiteX7" fmla="*/ 0 w 844500"/>
                <a:gd name="connsiteY7"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801406 w 949835"/>
                <a:gd name="connsiteY5" fmla="*/ 520269 h 1746795"/>
                <a:gd name="connsiteX6" fmla="*/ 545343 w 949835"/>
                <a:gd name="connsiteY6" fmla="*/ 684134 h 1746795"/>
                <a:gd name="connsiteX7" fmla="*/ 555586 w 949835"/>
                <a:gd name="connsiteY7" fmla="*/ 1001622 h 1746795"/>
                <a:gd name="connsiteX8" fmla="*/ 0 w 949835"/>
                <a:gd name="connsiteY8"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545343 w 949835"/>
                <a:gd name="connsiteY6" fmla="*/ 684134 h 1746795"/>
                <a:gd name="connsiteX7" fmla="*/ 555586 w 949835"/>
                <a:gd name="connsiteY7" fmla="*/ 1001622 h 1746795"/>
                <a:gd name="connsiteX8" fmla="*/ 0 w 949835"/>
                <a:gd name="connsiteY8"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555586 w 949835"/>
                <a:gd name="connsiteY7" fmla="*/ 1001622 h 1746795"/>
                <a:gd name="connsiteX8" fmla="*/ 0 w 949835"/>
                <a:gd name="connsiteY8"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555586 w 949835"/>
                <a:gd name="connsiteY8" fmla="*/ 1001622 h 1746795"/>
                <a:gd name="connsiteX9" fmla="*/ 0 w 949835"/>
                <a:gd name="connsiteY9"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712994 w 949835"/>
                <a:gd name="connsiteY8" fmla="*/ 937227 h 1746795"/>
                <a:gd name="connsiteX9" fmla="*/ 0 w 949835"/>
                <a:gd name="connsiteY9"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712994 w 949835"/>
                <a:gd name="connsiteY8" fmla="*/ 937227 h 1746795"/>
                <a:gd name="connsiteX9" fmla="*/ 269746 w 949835"/>
                <a:gd name="connsiteY9" fmla="*/ 951060 h 1746795"/>
                <a:gd name="connsiteX10" fmla="*/ 0 w 949835"/>
                <a:gd name="connsiteY10"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712994 w 949835"/>
                <a:gd name="connsiteY8" fmla="*/ 937227 h 1746795"/>
                <a:gd name="connsiteX9" fmla="*/ 269746 w 949835"/>
                <a:gd name="connsiteY9" fmla="*/ 951060 h 1746795"/>
                <a:gd name="connsiteX10" fmla="*/ 470084 w 949835"/>
                <a:gd name="connsiteY10" fmla="*/ 1298074 h 1746795"/>
                <a:gd name="connsiteX11" fmla="*/ 0 w 949835"/>
                <a:gd name="connsiteY11"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712994 w 949835"/>
                <a:gd name="connsiteY8" fmla="*/ 937227 h 1746795"/>
                <a:gd name="connsiteX9" fmla="*/ 269746 w 949835"/>
                <a:gd name="connsiteY9" fmla="*/ 951060 h 1746795"/>
                <a:gd name="connsiteX10" fmla="*/ 470084 w 949835"/>
                <a:gd name="connsiteY10" fmla="*/ 1298074 h 1746795"/>
                <a:gd name="connsiteX11" fmla="*/ 115915 w 949835"/>
                <a:gd name="connsiteY11" fmla="*/ 1290919 h 1746795"/>
                <a:gd name="connsiteX12" fmla="*/ 0 w 949835"/>
                <a:gd name="connsiteY12" fmla="*/ 1746795 h 1746795"/>
                <a:gd name="connsiteX0" fmla="*/ 409701 w 949835"/>
                <a:gd name="connsiteY0" fmla="*/ 220804 h 1746795"/>
                <a:gd name="connsiteX1" fmla="*/ 575729 w 949835"/>
                <a:gd name="connsiteY1" fmla="*/ 546 h 1746795"/>
                <a:gd name="connsiteX2" fmla="*/ 659689 w 949835"/>
                <a:gd name="connsiteY2" fmla="*/ 231990 h 1746795"/>
                <a:gd name="connsiteX3" fmla="*/ 837778 w 949835"/>
                <a:gd name="connsiteY3" fmla="*/ 8752 h 1746795"/>
                <a:gd name="connsiteX4" fmla="*/ 949464 w 949835"/>
                <a:gd name="connsiteY4" fmla="*/ 321426 h 1746795"/>
                <a:gd name="connsiteX5" fmla="*/ 500899 w 949835"/>
                <a:gd name="connsiteY5" fmla="*/ 427255 h 1746795"/>
                <a:gd name="connsiteX6" fmla="*/ 874470 w 949835"/>
                <a:gd name="connsiteY6" fmla="*/ 687712 h 1746795"/>
                <a:gd name="connsiteX7" fmla="*/ 491548 w 949835"/>
                <a:gd name="connsiteY7" fmla="*/ 618356 h 1746795"/>
                <a:gd name="connsiteX8" fmla="*/ 712994 w 949835"/>
                <a:gd name="connsiteY8" fmla="*/ 937227 h 1746795"/>
                <a:gd name="connsiteX9" fmla="*/ 269746 w 949835"/>
                <a:gd name="connsiteY9" fmla="*/ 951060 h 1746795"/>
                <a:gd name="connsiteX10" fmla="*/ 470084 w 949835"/>
                <a:gd name="connsiteY10" fmla="*/ 1298074 h 1746795"/>
                <a:gd name="connsiteX11" fmla="*/ 115915 w 949835"/>
                <a:gd name="connsiteY11" fmla="*/ 1290919 h 1746795"/>
                <a:gd name="connsiteX12" fmla="*/ 205351 w 949835"/>
                <a:gd name="connsiteY12" fmla="*/ 1534187 h 1746795"/>
                <a:gd name="connsiteX13" fmla="*/ 0 w 949835"/>
                <a:gd name="connsiteY13" fmla="*/ 1746795 h 174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835" h="1746795">
                  <a:moveTo>
                    <a:pt x="409701" y="220804"/>
                  </a:moveTo>
                  <a:cubicBezTo>
                    <a:pt x="454500" y="200731"/>
                    <a:pt x="509153" y="-2868"/>
                    <a:pt x="575729" y="546"/>
                  </a:cubicBezTo>
                  <a:cubicBezTo>
                    <a:pt x="632896" y="-11900"/>
                    <a:pt x="620784" y="191867"/>
                    <a:pt x="659689" y="231990"/>
                  </a:cubicBezTo>
                  <a:cubicBezTo>
                    <a:pt x="698594" y="272114"/>
                    <a:pt x="789482" y="-6154"/>
                    <a:pt x="837778" y="8752"/>
                  </a:cubicBezTo>
                  <a:cubicBezTo>
                    <a:pt x="886074" y="23658"/>
                    <a:pt x="955526" y="236173"/>
                    <a:pt x="949464" y="321426"/>
                  </a:cubicBezTo>
                  <a:cubicBezTo>
                    <a:pt x="943402" y="406679"/>
                    <a:pt x="546191" y="373959"/>
                    <a:pt x="500899" y="427255"/>
                  </a:cubicBezTo>
                  <a:cubicBezTo>
                    <a:pt x="455607" y="480551"/>
                    <a:pt x="834888" y="626646"/>
                    <a:pt x="874470" y="687712"/>
                  </a:cubicBezTo>
                  <a:cubicBezTo>
                    <a:pt x="914052" y="748778"/>
                    <a:pt x="544695" y="566038"/>
                    <a:pt x="491548" y="618356"/>
                  </a:cubicBezTo>
                  <a:cubicBezTo>
                    <a:pt x="438401" y="670674"/>
                    <a:pt x="723726" y="841232"/>
                    <a:pt x="712994" y="937227"/>
                  </a:cubicBezTo>
                  <a:cubicBezTo>
                    <a:pt x="702262" y="1033222"/>
                    <a:pt x="362701" y="907614"/>
                    <a:pt x="269746" y="951060"/>
                  </a:cubicBezTo>
                  <a:cubicBezTo>
                    <a:pt x="176791" y="994506"/>
                    <a:pt x="471873" y="1204464"/>
                    <a:pt x="470084" y="1298074"/>
                  </a:cubicBezTo>
                  <a:cubicBezTo>
                    <a:pt x="468295" y="1391684"/>
                    <a:pt x="185676" y="1261107"/>
                    <a:pt x="115915" y="1290919"/>
                  </a:cubicBezTo>
                  <a:cubicBezTo>
                    <a:pt x="46154" y="1320731"/>
                    <a:pt x="224670" y="1458208"/>
                    <a:pt x="205351" y="1534187"/>
                  </a:cubicBezTo>
                  <a:cubicBezTo>
                    <a:pt x="186032" y="1610166"/>
                    <a:pt x="8587" y="1701821"/>
                    <a:pt x="0" y="1746795"/>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41" name="フリーフォーム 40"/>
            <p:cNvSpPr/>
            <p:nvPr/>
          </p:nvSpPr>
          <p:spPr>
            <a:xfrm>
              <a:off x="6942266" y="3394986"/>
              <a:ext cx="1016443" cy="2596070"/>
            </a:xfrm>
            <a:custGeom>
              <a:avLst/>
              <a:gdLst>
                <a:gd name="connsiteX0" fmla="*/ 409701 w 681784"/>
                <a:gd name="connsiteY0" fmla="*/ 86738 h 1612729"/>
                <a:gd name="connsiteX1" fmla="*/ 665763 w 681784"/>
                <a:gd name="connsiteY1" fmla="*/ 168670 h 1612729"/>
                <a:gd name="connsiteX2" fmla="*/ 0 w 681784"/>
                <a:gd name="connsiteY2" fmla="*/ 1612729 h 1612729"/>
                <a:gd name="connsiteX0" fmla="*/ 409701 w 818948"/>
                <a:gd name="connsiteY0" fmla="*/ 121590 h 1647581"/>
                <a:gd name="connsiteX1" fmla="*/ 809158 w 818948"/>
                <a:gd name="connsiteY1" fmla="*/ 142073 h 1647581"/>
                <a:gd name="connsiteX2" fmla="*/ 0 w 818948"/>
                <a:gd name="connsiteY2" fmla="*/ 1647581 h 1647581"/>
                <a:gd name="connsiteX0" fmla="*/ 409701 w 1020255"/>
                <a:gd name="connsiteY0" fmla="*/ 300953 h 1826944"/>
                <a:gd name="connsiteX1" fmla="*/ 1014008 w 1020255"/>
                <a:gd name="connsiteY1" fmla="*/ 85880 h 1826944"/>
                <a:gd name="connsiteX2" fmla="*/ 0 w 1020255"/>
                <a:gd name="connsiteY2" fmla="*/ 1826944 h 1826944"/>
                <a:gd name="connsiteX0" fmla="*/ 409701 w 1017151"/>
                <a:gd name="connsiteY0" fmla="*/ 218360 h 1744351"/>
                <a:gd name="connsiteX1" fmla="*/ 1014008 w 1017151"/>
                <a:gd name="connsiteY1" fmla="*/ 3287 h 1744351"/>
                <a:gd name="connsiteX2" fmla="*/ 618286 w 1017151"/>
                <a:gd name="connsiteY2" fmla="*/ 385914 h 1744351"/>
                <a:gd name="connsiteX3" fmla="*/ 0 w 1017151"/>
                <a:gd name="connsiteY3" fmla="*/ 1744351 h 1744351"/>
                <a:gd name="connsiteX0" fmla="*/ 409701 w 1016443"/>
                <a:gd name="connsiteY0" fmla="*/ 218360 h 1744351"/>
                <a:gd name="connsiteX1" fmla="*/ 1014008 w 1016443"/>
                <a:gd name="connsiteY1" fmla="*/ 3287 h 1744351"/>
                <a:gd name="connsiteX2" fmla="*/ 618286 w 1016443"/>
                <a:gd name="connsiteY2" fmla="*/ 385914 h 1744351"/>
                <a:gd name="connsiteX3" fmla="*/ 669499 w 1016443"/>
                <a:gd name="connsiteY3" fmla="*/ 744369 h 1744351"/>
                <a:gd name="connsiteX4" fmla="*/ 0 w 1016443"/>
                <a:gd name="connsiteY4" fmla="*/ 1744351 h 1744351"/>
                <a:gd name="connsiteX0" fmla="*/ 409701 w 1016443"/>
                <a:gd name="connsiteY0" fmla="*/ 218360 h 1744351"/>
                <a:gd name="connsiteX1" fmla="*/ 1014008 w 1016443"/>
                <a:gd name="connsiteY1" fmla="*/ 3287 h 1744351"/>
                <a:gd name="connsiteX2" fmla="*/ 618286 w 1016443"/>
                <a:gd name="connsiteY2" fmla="*/ 385914 h 1744351"/>
                <a:gd name="connsiteX3" fmla="*/ 669499 w 1016443"/>
                <a:gd name="connsiteY3" fmla="*/ 744369 h 1744351"/>
                <a:gd name="connsiteX4" fmla="*/ 0 w 1016443"/>
                <a:gd name="connsiteY4" fmla="*/ 1744351 h 1744351"/>
                <a:gd name="connsiteX0" fmla="*/ 409701 w 1016443"/>
                <a:gd name="connsiteY0" fmla="*/ 218360 h 1744351"/>
                <a:gd name="connsiteX1" fmla="*/ 1014008 w 1016443"/>
                <a:gd name="connsiteY1" fmla="*/ 3287 h 1744351"/>
                <a:gd name="connsiteX2" fmla="*/ 618286 w 1016443"/>
                <a:gd name="connsiteY2" fmla="*/ 385914 h 1744351"/>
                <a:gd name="connsiteX3" fmla="*/ 669499 w 1016443"/>
                <a:gd name="connsiteY3" fmla="*/ 744369 h 1744351"/>
                <a:gd name="connsiteX4" fmla="*/ 474891 w 1016443"/>
                <a:gd name="connsiteY4" fmla="*/ 1133548 h 1744351"/>
                <a:gd name="connsiteX5" fmla="*/ 0 w 1016443"/>
                <a:gd name="connsiteY5" fmla="*/ 1744351 h 1744351"/>
                <a:gd name="connsiteX0" fmla="*/ 409701 w 1016443"/>
                <a:gd name="connsiteY0" fmla="*/ 218360 h 1744351"/>
                <a:gd name="connsiteX1" fmla="*/ 1014008 w 1016443"/>
                <a:gd name="connsiteY1" fmla="*/ 3287 h 1744351"/>
                <a:gd name="connsiteX2" fmla="*/ 618286 w 1016443"/>
                <a:gd name="connsiteY2" fmla="*/ 385914 h 1744351"/>
                <a:gd name="connsiteX3" fmla="*/ 669499 w 1016443"/>
                <a:gd name="connsiteY3" fmla="*/ 744369 h 1744351"/>
                <a:gd name="connsiteX4" fmla="*/ 474891 w 1016443"/>
                <a:gd name="connsiteY4" fmla="*/ 1133548 h 1744351"/>
                <a:gd name="connsiteX5" fmla="*/ 0 w 1016443"/>
                <a:gd name="connsiteY5" fmla="*/ 1744351 h 174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443" h="1744351">
                  <a:moveTo>
                    <a:pt x="409701" y="218360"/>
                  </a:moveTo>
                  <a:cubicBezTo>
                    <a:pt x="571873" y="132160"/>
                    <a:pt x="979244" y="-24639"/>
                    <a:pt x="1014008" y="3287"/>
                  </a:cubicBezTo>
                  <a:cubicBezTo>
                    <a:pt x="1048772" y="31213"/>
                    <a:pt x="701310" y="293125"/>
                    <a:pt x="618286" y="385914"/>
                  </a:cubicBezTo>
                  <a:cubicBezTo>
                    <a:pt x="535262" y="478703"/>
                    <a:pt x="724126" y="635126"/>
                    <a:pt x="669499" y="744369"/>
                  </a:cubicBezTo>
                  <a:cubicBezTo>
                    <a:pt x="614872" y="853612"/>
                    <a:pt x="443079" y="772294"/>
                    <a:pt x="474891" y="1133548"/>
                  </a:cubicBezTo>
                  <a:cubicBezTo>
                    <a:pt x="363308" y="1300212"/>
                    <a:pt x="48421" y="1627188"/>
                    <a:pt x="0" y="1744351"/>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grpSp>
      <p:grpSp>
        <p:nvGrpSpPr>
          <p:cNvPr id="6" name="図形グループ 5"/>
          <p:cNvGrpSpPr/>
          <p:nvPr/>
        </p:nvGrpSpPr>
        <p:grpSpPr>
          <a:xfrm>
            <a:off x="6012601" y="1965507"/>
            <a:ext cx="2729196" cy="3853320"/>
            <a:chOff x="6012601" y="2787171"/>
            <a:chExt cx="2729196" cy="3853320"/>
          </a:xfrm>
        </p:grpSpPr>
        <p:pic>
          <p:nvPicPr>
            <p:cNvPr id="44" name="図 4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12601" y="2787171"/>
              <a:ext cx="2729196" cy="3853320"/>
            </a:xfrm>
            <a:prstGeom prst="rect">
              <a:avLst/>
            </a:prstGeom>
          </p:spPr>
        </p:pic>
        <p:sp>
          <p:nvSpPr>
            <p:cNvPr id="24" name="フリーフォーム 23"/>
            <p:cNvSpPr/>
            <p:nvPr/>
          </p:nvSpPr>
          <p:spPr>
            <a:xfrm>
              <a:off x="6934181" y="3498650"/>
              <a:ext cx="681784" cy="2522153"/>
            </a:xfrm>
            <a:custGeom>
              <a:avLst/>
              <a:gdLst>
                <a:gd name="connsiteX0" fmla="*/ 409701 w 681784"/>
                <a:gd name="connsiteY0" fmla="*/ 86738 h 1612729"/>
                <a:gd name="connsiteX1" fmla="*/ 665763 w 681784"/>
                <a:gd name="connsiteY1" fmla="*/ 168670 h 1612729"/>
                <a:gd name="connsiteX2" fmla="*/ 0 w 681784"/>
                <a:gd name="connsiteY2" fmla="*/ 1612729 h 1612729"/>
              </a:gdLst>
              <a:ahLst/>
              <a:cxnLst>
                <a:cxn ang="0">
                  <a:pos x="connsiteX0" y="connsiteY0"/>
                </a:cxn>
                <a:cxn ang="0">
                  <a:pos x="connsiteX1" y="connsiteY1"/>
                </a:cxn>
                <a:cxn ang="0">
                  <a:pos x="connsiteX2" y="connsiteY2"/>
                </a:cxn>
              </a:cxnLst>
              <a:rect l="l" t="t" r="r" b="b"/>
              <a:pathLst>
                <a:path w="681784" h="1612729">
                  <a:moveTo>
                    <a:pt x="409701" y="86738"/>
                  </a:moveTo>
                  <a:cubicBezTo>
                    <a:pt x="571873" y="538"/>
                    <a:pt x="734046" y="-85662"/>
                    <a:pt x="665763" y="168670"/>
                  </a:cubicBezTo>
                  <a:cubicBezTo>
                    <a:pt x="597480" y="423002"/>
                    <a:pt x="121203" y="1346449"/>
                    <a:pt x="0" y="1612729"/>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25" name="フリーフォーム 24"/>
            <p:cNvSpPr/>
            <p:nvPr/>
          </p:nvSpPr>
          <p:spPr>
            <a:xfrm>
              <a:off x="6932936" y="3472734"/>
              <a:ext cx="818948" cy="2510682"/>
            </a:xfrm>
            <a:custGeom>
              <a:avLst/>
              <a:gdLst>
                <a:gd name="connsiteX0" fmla="*/ 409701 w 681784"/>
                <a:gd name="connsiteY0" fmla="*/ 86738 h 1612729"/>
                <a:gd name="connsiteX1" fmla="*/ 665763 w 681784"/>
                <a:gd name="connsiteY1" fmla="*/ 168670 h 1612729"/>
                <a:gd name="connsiteX2" fmla="*/ 0 w 681784"/>
                <a:gd name="connsiteY2" fmla="*/ 1612729 h 1612729"/>
                <a:gd name="connsiteX0" fmla="*/ 409701 w 818948"/>
                <a:gd name="connsiteY0" fmla="*/ 121590 h 1647581"/>
                <a:gd name="connsiteX1" fmla="*/ 809158 w 818948"/>
                <a:gd name="connsiteY1" fmla="*/ 142073 h 1647581"/>
                <a:gd name="connsiteX2" fmla="*/ 0 w 818948"/>
                <a:gd name="connsiteY2" fmla="*/ 1647581 h 1647581"/>
              </a:gdLst>
              <a:ahLst/>
              <a:cxnLst>
                <a:cxn ang="0">
                  <a:pos x="connsiteX0" y="connsiteY0"/>
                </a:cxn>
                <a:cxn ang="0">
                  <a:pos x="connsiteX1" y="connsiteY1"/>
                </a:cxn>
                <a:cxn ang="0">
                  <a:pos x="connsiteX2" y="connsiteY2"/>
                </a:cxn>
              </a:cxnLst>
              <a:rect l="l" t="t" r="r" b="b"/>
              <a:pathLst>
                <a:path w="818948" h="1647581">
                  <a:moveTo>
                    <a:pt x="409701" y="121590"/>
                  </a:moveTo>
                  <a:cubicBezTo>
                    <a:pt x="571873" y="35390"/>
                    <a:pt x="877441" y="-112259"/>
                    <a:pt x="809158" y="142073"/>
                  </a:cubicBezTo>
                  <a:cubicBezTo>
                    <a:pt x="740875" y="396405"/>
                    <a:pt x="121203" y="1381301"/>
                    <a:pt x="0" y="1647581"/>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26" name="フリーフォーム 25"/>
            <p:cNvSpPr/>
            <p:nvPr/>
          </p:nvSpPr>
          <p:spPr>
            <a:xfrm>
              <a:off x="6921448" y="3226532"/>
              <a:ext cx="1020255" cy="2802053"/>
            </a:xfrm>
            <a:custGeom>
              <a:avLst/>
              <a:gdLst>
                <a:gd name="connsiteX0" fmla="*/ 409701 w 681784"/>
                <a:gd name="connsiteY0" fmla="*/ 86738 h 1612729"/>
                <a:gd name="connsiteX1" fmla="*/ 665763 w 681784"/>
                <a:gd name="connsiteY1" fmla="*/ 168670 h 1612729"/>
                <a:gd name="connsiteX2" fmla="*/ 0 w 681784"/>
                <a:gd name="connsiteY2" fmla="*/ 1612729 h 1612729"/>
                <a:gd name="connsiteX0" fmla="*/ 409701 w 818948"/>
                <a:gd name="connsiteY0" fmla="*/ 121590 h 1647581"/>
                <a:gd name="connsiteX1" fmla="*/ 809158 w 818948"/>
                <a:gd name="connsiteY1" fmla="*/ 142073 h 1647581"/>
                <a:gd name="connsiteX2" fmla="*/ 0 w 818948"/>
                <a:gd name="connsiteY2" fmla="*/ 1647581 h 1647581"/>
                <a:gd name="connsiteX0" fmla="*/ 409701 w 1020255"/>
                <a:gd name="connsiteY0" fmla="*/ 300953 h 1826944"/>
                <a:gd name="connsiteX1" fmla="*/ 1014008 w 1020255"/>
                <a:gd name="connsiteY1" fmla="*/ 85880 h 1826944"/>
                <a:gd name="connsiteX2" fmla="*/ 0 w 1020255"/>
                <a:gd name="connsiteY2" fmla="*/ 1826944 h 1826944"/>
              </a:gdLst>
              <a:ahLst/>
              <a:cxnLst>
                <a:cxn ang="0">
                  <a:pos x="connsiteX0" y="connsiteY0"/>
                </a:cxn>
                <a:cxn ang="0">
                  <a:pos x="connsiteX1" y="connsiteY1"/>
                </a:cxn>
                <a:cxn ang="0">
                  <a:pos x="connsiteX2" y="connsiteY2"/>
                </a:cxn>
              </a:cxnLst>
              <a:rect l="l" t="t" r="r" b="b"/>
              <a:pathLst>
                <a:path w="1020255" h="1826944">
                  <a:moveTo>
                    <a:pt x="409701" y="300953"/>
                  </a:moveTo>
                  <a:cubicBezTo>
                    <a:pt x="571873" y="214753"/>
                    <a:pt x="1082291" y="-168452"/>
                    <a:pt x="1014008" y="85880"/>
                  </a:cubicBezTo>
                  <a:cubicBezTo>
                    <a:pt x="945725" y="340212"/>
                    <a:pt x="121203" y="1560664"/>
                    <a:pt x="0" y="1826944"/>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52" name="円弧 51"/>
            <p:cNvSpPr/>
            <p:nvPr/>
          </p:nvSpPr>
          <p:spPr>
            <a:xfrm>
              <a:off x="6048446" y="4972742"/>
              <a:ext cx="2365139" cy="473424"/>
            </a:xfrm>
            <a:prstGeom prst="arc">
              <a:avLst>
                <a:gd name="adj1" fmla="val 20910810"/>
                <a:gd name="adj2" fmla="val 11373839"/>
              </a:avLst>
            </a:prstGeom>
            <a:ln w="63500" cmpd="sng">
              <a:solidFill>
                <a:srgbClr val="3366FF"/>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dirty="0">
                <a:solidFill>
                  <a:prstClr val="black"/>
                </a:solidFill>
              </a:endParaRPr>
            </a:p>
          </p:txBody>
        </p:sp>
      </p:grpSp>
      <p:sp>
        <p:nvSpPr>
          <p:cNvPr id="42" name="正方形/長方形 41"/>
          <p:cNvSpPr/>
          <p:nvPr/>
        </p:nvSpPr>
        <p:spPr>
          <a:xfrm>
            <a:off x="1003766" y="3892793"/>
            <a:ext cx="1874379" cy="1327712"/>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3" name="平行四辺形 42"/>
          <p:cNvSpPr/>
          <p:nvPr/>
        </p:nvSpPr>
        <p:spPr>
          <a:xfrm>
            <a:off x="1003765" y="3393561"/>
            <a:ext cx="2314807" cy="499232"/>
          </a:xfrm>
          <a:prstGeom prst="parallelogram">
            <a:avLst>
              <a:gd name="adj" fmla="val 90653"/>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5" name="平行四辺形 44"/>
          <p:cNvSpPr/>
          <p:nvPr/>
        </p:nvSpPr>
        <p:spPr>
          <a:xfrm rot="5400000" flipH="1">
            <a:off x="2195922" y="4078601"/>
            <a:ext cx="1807690" cy="437610"/>
          </a:xfrm>
          <a:prstGeom prst="parallelogram">
            <a:avLst>
              <a:gd name="adj" fmla="val 11147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46" name="テキスト ボックス 45"/>
          <p:cNvSpPr txBox="1"/>
          <p:nvPr/>
        </p:nvSpPr>
        <p:spPr>
          <a:xfrm>
            <a:off x="1331526" y="4204334"/>
            <a:ext cx="1280895" cy="369332"/>
          </a:xfrm>
          <a:prstGeom prst="rect">
            <a:avLst/>
          </a:prstGeom>
          <a:noFill/>
        </p:spPr>
        <p:txBody>
          <a:bodyPr wrap="none" rtlCol="0">
            <a:spAutoFit/>
          </a:bodyPr>
          <a:lstStyle/>
          <a:p>
            <a:r>
              <a:rPr lang="en-US" altLang="ja-JP" dirty="0" smtClean="0">
                <a:solidFill>
                  <a:prstClr val="black"/>
                </a:solidFill>
              </a:rPr>
              <a:t>compressor</a:t>
            </a:r>
            <a:endParaRPr lang="ja-JP" altLang="en-US" dirty="0">
              <a:solidFill>
                <a:prstClr val="black"/>
              </a:solidFill>
            </a:endParaRPr>
          </a:p>
        </p:txBody>
      </p:sp>
      <p:sp>
        <p:nvSpPr>
          <p:cNvPr id="47" name="フリーフォーム 46"/>
          <p:cNvSpPr/>
          <p:nvPr/>
        </p:nvSpPr>
        <p:spPr>
          <a:xfrm>
            <a:off x="3164935" y="4399786"/>
            <a:ext cx="3769244" cy="1071635"/>
          </a:xfrm>
          <a:custGeom>
            <a:avLst/>
            <a:gdLst>
              <a:gd name="connsiteX0" fmla="*/ 3769244 w 3769244"/>
              <a:gd name="connsiteY0" fmla="*/ 783443 h 1071635"/>
              <a:gd name="connsiteX1" fmla="*/ 3042026 w 3769244"/>
              <a:gd name="connsiteY1" fmla="*/ 1039481 h 1071635"/>
              <a:gd name="connsiteX2" fmla="*/ 1905107 w 3769244"/>
              <a:gd name="connsiteY2" fmla="*/ 138225 h 1071635"/>
              <a:gd name="connsiteX3" fmla="*/ 1024251 w 3769244"/>
              <a:gd name="connsiteY3" fmla="*/ 5085 h 1071635"/>
              <a:gd name="connsiteX4" fmla="*/ 0 w 3769244"/>
              <a:gd name="connsiteY4" fmla="*/ 25568 h 10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244" h="1071635">
                <a:moveTo>
                  <a:pt x="3769244" y="783443"/>
                </a:moveTo>
                <a:cubicBezTo>
                  <a:pt x="3560979" y="965230"/>
                  <a:pt x="3352715" y="1147017"/>
                  <a:pt x="3042026" y="1039481"/>
                </a:cubicBezTo>
                <a:cubicBezTo>
                  <a:pt x="2731336" y="931945"/>
                  <a:pt x="2241403" y="310624"/>
                  <a:pt x="1905107" y="138225"/>
                </a:cubicBezTo>
                <a:cubicBezTo>
                  <a:pt x="1568811" y="-34174"/>
                  <a:pt x="1341769" y="23861"/>
                  <a:pt x="1024251" y="5085"/>
                </a:cubicBezTo>
                <a:cubicBezTo>
                  <a:pt x="706733" y="-13691"/>
                  <a:pt x="0" y="25568"/>
                  <a:pt x="0" y="25568"/>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48" name="フリーフォーム 47"/>
          <p:cNvSpPr/>
          <p:nvPr/>
        </p:nvSpPr>
        <p:spPr>
          <a:xfrm>
            <a:off x="2979316" y="4582912"/>
            <a:ext cx="3963852" cy="1049389"/>
          </a:xfrm>
          <a:custGeom>
            <a:avLst/>
            <a:gdLst>
              <a:gd name="connsiteX0" fmla="*/ 3769244 w 3769244"/>
              <a:gd name="connsiteY0" fmla="*/ 783443 h 1071635"/>
              <a:gd name="connsiteX1" fmla="*/ 3042026 w 3769244"/>
              <a:gd name="connsiteY1" fmla="*/ 1039481 h 1071635"/>
              <a:gd name="connsiteX2" fmla="*/ 1905107 w 3769244"/>
              <a:gd name="connsiteY2" fmla="*/ 138225 h 1071635"/>
              <a:gd name="connsiteX3" fmla="*/ 1024251 w 3769244"/>
              <a:gd name="connsiteY3" fmla="*/ 5085 h 1071635"/>
              <a:gd name="connsiteX4" fmla="*/ 0 w 3769244"/>
              <a:gd name="connsiteY4" fmla="*/ 25568 h 1071635"/>
              <a:gd name="connsiteX0" fmla="*/ 3963852 w 3963852"/>
              <a:gd name="connsiteY0" fmla="*/ 578612 h 1049389"/>
              <a:gd name="connsiteX1" fmla="*/ 3042026 w 3963852"/>
              <a:gd name="connsiteY1" fmla="*/ 1039481 h 1049389"/>
              <a:gd name="connsiteX2" fmla="*/ 1905107 w 3963852"/>
              <a:gd name="connsiteY2" fmla="*/ 138225 h 1049389"/>
              <a:gd name="connsiteX3" fmla="*/ 1024251 w 3963852"/>
              <a:gd name="connsiteY3" fmla="*/ 5085 h 1049389"/>
              <a:gd name="connsiteX4" fmla="*/ 0 w 3963852"/>
              <a:gd name="connsiteY4" fmla="*/ 25568 h 104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852" h="1049389">
                <a:moveTo>
                  <a:pt x="3963852" y="578612"/>
                </a:moveTo>
                <a:cubicBezTo>
                  <a:pt x="3755587" y="760399"/>
                  <a:pt x="3385150" y="1112879"/>
                  <a:pt x="3042026" y="1039481"/>
                </a:cubicBezTo>
                <a:cubicBezTo>
                  <a:pt x="2698902" y="966083"/>
                  <a:pt x="2241403" y="310624"/>
                  <a:pt x="1905107" y="138225"/>
                </a:cubicBezTo>
                <a:cubicBezTo>
                  <a:pt x="1568811" y="-34174"/>
                  <a:pt x="1341769" y="23861"/>
                  <a:pt x="1024251" y="5085"/>
                </a:cubicBezTo>
                <a:cubicBezTo>
                  <a:pt x="706733" y="-13691"/>
                  <a:pt x="0" y="25568"/>
                  <a:pt x="0" y="25568"/>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49" name="フリーフォーム 48"/>
          <p:cNvSpPr/>
          <p:nvPr/>
        </p:nvSpPr>
        <p:spPr>
          <a:xfrm>
            <a:off x="3082966" y="3930022"/>
            <a:ext cx="3840970" cy="1873438"/>
          </a:xfrm>
          <a:custGeom>
            <a:avLst/>
            <a:gdLst>
              <a:gd name="connsiteX0" fmla="*/ 3840970 w 3840970"/>
              <a:gd name="connsiteY0" fmla="*/ 1273690 h 1873438"/>
              <a:gd name="connsiteX1" fmla="*/ 3400542 w 3840970"/>
              <a:gd name="connsiteY1" fmla="*/ 1785767 h 1873438"/>
              <a:gd name="connsiteX2" fmla="*/ 2161199 w 3840970"/>
              <a:gd name="connsiteY2" fmla="*/ 1857458 h 1873438"/>
              <a:gd name="connsiteX3" fmla="*/ 1515921 w 3840970"/>
              <a:gd name="connsiteY3" fmla="*/ 1857458 h 1873438"/>
              <a:gd name="connsiteX4" fmla="*/ 1157433 w 3840970"/>
              <a:gd name="connsiteY4" fmla="*/ 1683352 h 1873438"/>
              <a:gd name="connsiteX5" fmla="*/ 932098 w 3840970"/>
              <a:gd name="connsiteY5" fmla="*/ 1109825 h 1873438"/>
              <a:gd name="connsiteX6" fmla="*/ 921855 w 3840970"/>
              <a:gd name="connsiteY6" fmla="*/ 167602 h 1873438"/>
              <a:gd name="connsiteX7" fmla="*/ 440457 w 3840970"/>
              <a:gd name="connsiteY7" fmla="*/ 3737 h 1873438"/>
              <a:gd name="connsiteX8" fmla="*/ 29 w 3840970"/>
              <a:gd name="connsiteY8" fmla="*/ 24220 h 1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970" h="1873438">
                <a:moveTo>
                  <a:pt x="3840970" y="1273690"/>
                </a:moveTo>
                <a:cubicBezTo>
                  <a:pt x="3760737" y="1481081"/>
                  <a:pt x="3680504" y="1688472"/>
                  <a:pt x="3400542" y="1785767"/>
                </a:cubicBezTo>
                <a:cubicBezTo>
                  <a:pt x="3120580" y="1883062"/>
                  <a:pt x="2475302" y="1845510"/>
                  <a:pt x="2161199" y="1857458"/>
                </a:cubicBezTo>
                <a:cubicBezTo>
                  <a:pt x="1847096" y="1869406"/>
                  <a:pt x="1683215" y="1886476"/>
                  <a:pt x="1515921" y="1857458"/>
                </a:cubicBezTo>
                <a:cubicBezTo>
                  <a:pt x="1348627" y="1828440"/>
                  <a:pt x="1254737" y="1807958"/>
                  <a:pt x="1157433" y="1683352"/>
                </a:cubicBezTo>
                <a:cubicBezTo>
                  <a:pt x="1060129" y="1558746"/>
                  <a:pt x="971361" y="1362450"/>
                  <a:pt x="932098" y="1109825"/>
                </a:cubicBezTo>
                <a:cubicBezTo>
                  <a:pt x="892835" y="857200"/>
                  <a:pt x="1003795" y="351950"/>
                  <a:pt x="921855" y="167602"/>
                </a:cubicBezTo>
                <a:cubicBezTo>
                  <a:pt x="839915" y="-16746"/>
                  <a:pt x="594095" y="27634"/>
                  <a:pt x="440457" y="3737"/>
                </a:cubicBezTo>
                <a:cubicBezTo>
                  <a:pt x="286819" y="-20160"/>
                  <a:pt x="-3385" y="80548"/>
                  <a:pt x="29" y="2422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endParaRPr>
          </a:p>
        </p:txBody>
      </p:sp>
      <p:sp>
        <p:nvSpPr>
          <p:cNvPr id="50" name="テキスト ボックス 49"/>
          <p:cNvSpPr txBox="1"/>
          <p:nvPr/>
        </p:nvSpPr>
        <p:spPr>
          <a:xfrm>
            <a:off x="3123941" y="3546916"/>
            <a:ext cx="1502372" cy="369332"/>
          </a:xfrm>
          <a:prstGeom prst="rect">
            <a:avLst/>
          </a:prstGeom>
          <a:noFill/>
        </p:spPr>
        <p:txBody>
          <a:bodyPr wrap="none" rtlCol="0">
            <a:spAutoFit/>
          </a:bodyPr>
          <a:lstStyle/>
          <a:p>
            <a:r>
              <a:rPr lang="en-US" altLang="ja-JP" dirty="0" smtClean="0">
                <a:solidFill>
                  <a:srgbClr val="FF0000"/>
                </a:solidFill>
              </a:rPr>
              <a:t>electricity line</a:t>
            </a:r>
            <a:endParaRPr lang="ja-JP" altLang="en-US" dirty="0">
              <a:solidFill>
                <a:srgbClr val="FF0000"/>
              </a:solidFill>
            </a:endParaRPr>
          </a:p>
        </p:txBody>
      </p:sp>
      <p:sp>
        <p:nvSpPr>
          <p:cNvPr id="51" name="テキスト ボックス 50"/>
          <p:cNvSpPr txBox="1"/>
          <p:nvPr/>
        </p:nvSpPr>
        <p:spPr>
          <a:xfrm>
            <a:off x="4281363" y="4050938"/>
            <a:ext cx="1842309" cy="369332"/>
          </a:xfrm>
          <a:prstGeom prst="rect">
            <a:avLst/>
          </a:prstGeom>
          <a:noFill/>
        </p:spPr>
        <p:txBody>
          <a:bodyPr wrap="none" rtlCol="0">
            <a:spAutoFit/>
          </a:bodyPr>
          <a:lstStyle/>
          <a:p>
            <a:r>
              <a:rPr lang="en-US" altLang="ja-JP" dirty="0" smtClean="0">
                <a:solidFill>
                  <a:srgbClr val="0000FF"/>
                </a:solidFill>
              </a:rPr>
              <a:t>He gas circulation</a:t>
            </a:r>
            <a:endParaRPr lang="ja-JP" altLang="en-US" dirty="0">
              <a:solidFill>
                <a:srgbClr val="0000FF"/>
              </a:solidFill>
            </a:endParaRPr>
          </a:p>
        </p:txBody>
      </p:sp>
      <p:cxnSp>
        <p:nvCxnSpPr>
          <p:cNvPr id="53" name="直線矢印コネクタ 52"/>
          <p:cNvCxnSpPr/>
          <p:nvPr/>
        </p:nvCxnSpPr>
        <p:spPr>
          <a:xfrm>
            <a:off x="4885677" y="4544171"/>
            <a:ext cx="307275" cy="1679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a:off x="4732039" y="4780544"/>
            <a:ext cx="307275" cy="167946"/>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7383414" y="4780544"/>
            <a:ext cx="1777999" cy="646331"/>
          </a:xfrm>
          <a:prstGeom prst="rect">
            <a:avLst/>
          </a:prstGeom>
          <a:solidFill>
            <a:srgbClr val="FFFF00"/>
          </a:solidFill>
        </p:spPr>
        <p:txBody>
          <a:bodyPr wrap="square" rtlCol="0" anchor="ctr" anchorCtr="1">
            <a:spAutoFit/>
          </a:bodyPr>
          <a:lstStyle/>
          <a:p>
            <a:r>
              <a:rPr lang="en-US" altLang="ja-JP" dirty="0" smtClean="0">
                <a:solidFill>
                  <a:prstClr val="black"/>
                </a:solidFill>
              </a:rPr>
              <a:t>Messy accident may happen ;(</a:t>
            </a:r>
            <a:endParaRPr lang="ja-JP" altLang="en-US" dirty="0">
              <a:solidFill>
                <a:prstClr val="black"/>
              </a:solidFill>
            </a:endParaRPr>
          </a:p>
        </p:txBody>
      </p:sp>
      <p:sp>
        <p:nvSpPr>
          <p:cNvPr id="2" name="タイトル 1"/>
          <p:cNvSpPr>
            <a:spLocks noGrp="1"/>
          </p:cNvSpPr>
          <p:nvPr>
            <p:ph type="title"/>
          </p:nvPr>
        </p:nvSpPr>
        <p:spPr>
          <a:xfrm>
            <a:off x="457200" y="15962"/>
            <a:ext cx="8229600" cy="1542510"/>
          </a:xfrm>
        </p:spPr>
        <p:txBody>
          <a:bodyPr>
            <a:normAutofit/>
          </a:bodyPr>
          <a:lstStyle/>
          <a:p>
            <a:r>
              <a:rPr lang="en-US" altLang="ja-JP" dirty="0" smtClean="0"/>
              <a:t>Is it possible to operate </a:t>
            </a:r>
            <a:r>
              <a:rPr lang="en-US" altLang="ja-JP" dirty="0" err="1" smtClean="0"/>
              <a:t>cryocooler</a:t>
            </a:r>
            <a:r>
              <a:rPr lang="en-US" altLang="ja-JP" dirty="0" smtClean="0"/>
              <a:t> on the rotating platform ?</a:t>
            </a:r>
            <a:endParaRPr kumimoji="1" lang="ja-JP" altLang="en-US" dirty="0"/>
          </a:p>
        </p:txBody>
      </p:sp>
      <p:sp>
        <p:nvSpPr>
          <p:cNvPr id="7" name="テキスト ボックス 6"/>
          <p:cNvSpPr txBox="1"/>
          <p:nvPr/>
        </p:nvSpPr>
        <p:spPr>
          <a:xfrm>
            <a:off x="656930" y="6018505"/>
            <a:ext cx="8018049" cy="461665"/>
          </a:xfrm>
          <a:prstGeom prst="rect">
            <a:avLst/>
          </a:prstGeom>
          <a:noFill/>
        </p:spPr>
        <p:txBody>
          <a:bodyPr wrap="square" rtlCol="0">
            <a:spAutoFit/>
          </a:bodyPr>
          <a:lstStyle/>
          <a:p>
            <a:r>
              <a:rPr lang="en-US" altLang="ja-JP" sz="2400" dirty="0" smtClean="0"/>
              <a:t>Need to supply electricity &amp; Helium gas on the rotating system</a:t>
            </a:r>
          </a:p>
        </p:txBody>
      </p:sp>
      <p:sp>
        <p:nvSpPr>
          <p:cNvPr id="3" name="スライド番号プレースホルダー 2"/>
          <p:cNvSpPr>
            <a:spLocks noGrp="1"/>
          </p:cNvSpPr>
          <p:nvPr>
            <p:ph type="sldNum" sz="quarter" idx="12"/>
          </p:nvPr>
        </p:nvSpPr>
        <p:spPr/>
        <p:txBody>
          <a:bodyPr/>
          <a:lstStyle/>
          <a:p>
            <a:fld id="{56A1A22B-CAA8-574C-85D4-B75ACB57525A}" type="slidenum">
              <a:rPr lang="ja-JP" altLang="en-US" smtClean="0">
                <a:solidFill>
                  <a:prstClr val="black">
                    <a:tint val="75000"/>
                  </a:prstClr>
                </a:solidFill>
                <a:latin typeface="Calibri"/>
                <a:ea typeface="ＭＳ Ｐゴシック"/>
              </a:rPr>
              <a:pPr/>
              <a:t>29</a:t>
            </a:fld>
            <a:endParaRPr lang="ja-JP" altLang="en-US">
              <a:solidFill>
                <a:prstClr val="black">
                  <a:tint val="75000"/>
                </a:prstClr>
              </a:solidFill>
              <a:latin typeface="Calibri"/>
              <a:ea typeface="ＭＳ Ｐゴシック"/>
            </a:endParaRPr>
          </a:p>
        </p:txBody>
      </p:sp>
      <p:pic>
        <p:nvPicPr>
          <p:cNvPr id="29" name="図 28"/>
          <p:cNvPicPr>
            <a:picLocks noChangeAspect="1"/>
          </p:cNvPicPr>
          <p:nvPr/>
        </p:nvPicPr>
        <p:blipFill>
          <a:blip r:embed="rId4"/>
          <a:stretch>
            <a:fillRect/>
          </a:stretch>
        </p:blipFill>
        <p:spPr>
          <a:xfrm>
            <a:off x="2880962" y="1702870"/>
            <a:ext cx="2097333" cy="2108372"/>
          </a:xfrm>
          <a:prstGeom prst="rect">
            <a:avLst/>
          </a:prstGeom>
          <a:ln w="57150" cmpd="sng">
            <a:solidFill>
              <a:schemeClr val="bg1"/>
            </a:solidFill>
          </a:ln>
        </p:spPr>
      </p:pic>
      <p:sp>
        <p:nvSpPr>
          <p:cNvPr id="5" name="右矢印 4"/>
          <p:cNvSpPr/>
          <p:nvPr/>
        </p:nvSpPr>
        <p:spPr>
          <a:xfrm rot="2395280">
            <a:off x="4984377" y="3620836"/>
            <a:ext cx="2009947" cy="10806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47946" y="1786379"/>
            <a:ext cx="1826967" cy="954107"/>
          </a:xfrm>
          <a:prstGeom prst="rect">
            <a:avLst/>
          </a:prstGeom>
          <a:solidFill>
            <a:srgbClr val="CCFFCC"/>
          </a:solidFill>
        </p:spPr>
        <p:txBody>
          <a:bodyPr wrap="none" rtlCol="0">
            <a:spAutoFit/>
          </a:bodyPr>
          <a:lstStyle/>
          <a:p>
            <a:r>
              <a:rPr kumimoji="1" lang="en-US" altLang="ja-JP" sz="2800" dirty="0" smtClean="0"/>
              <a:t>rotary joint</a:t>
            </a:r>
          </a:p>
          <a:p>
            <a:r>
              <a:rPr kumimoji="1" lang="en-US" altLang="ja-JP" sz="2800" dirty="0" smtClean="0"/>
              <a:t>for He gas</a:t>
            </a:r>
            <a:endParaRPr kumimoji="1" lang="ja-JP" altLang="en-US" sz="2800" dirty="0"/>
          </a:p>
        </p:txBody>
      </p:sp>
      <p:sp>
        <p:nvSpPr>
          <p:cNvPr id="9" name="日付プレースホルダー 8"/>
          <p:cNvSpPr>
            <a:spLocks noGrp="1"/>
          </p:cNvSpPr>
          <p:nvPr>
            <p:ph type="dt" sz="half" idx="10"/>
          </p:nvPr>
        </p:nvSpPr>
        <p:spPr/>
        <p:txBody>
          <a:bodyPr/>
          <a:lstStyle/>
          <a:p>
            <a:r>
              <a:rPr kumimoji="1" lang="en-US" altLang="ja-JP" smtClean="0"/>
              <a:t>2015/02/11</a:t>
            </a:r>
            <a:endParaRPr kumimoji="1" lang="ja-JP" altLang="en-US"/>
          </a:p>
        </p:txBody>
      </p:sp>
      <p:sp>
        <p:nvSpPr>
          <p:cNvPr id="10" name="フッター プレースホルダー 9"/>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166919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542" y="1"/>
            <a:ext cx="9148240" cy="68622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latin typeface="Calibri"/>
              <a:ea typeface="ＭＳ Ｐゴシック"/>
            </a:endParaRPr>
          </a:p>
        </p:txBody>
      </p:sp>
      <p:pic>
        <p:nvPicPr>
          <p:cNvPr id="66"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flipH="1">
            <a:off x="1417391" y="1902181"/>
            <a:ext cx="7128792" cy="2713708"/>
          </a:xfrm>
          <a:prstGeom prst="rect">
            <a:avLst/>
          </a:prstGeom>
          <a:noFill/>
          <a:ln w="9525">
            <a:noFill/>
            <a:miter lim="800000"/>
            <a:headEnd/>
            <a:tailEnd/>
          </a:ln>
        </p:spPr>
      </p:pic>
      <p:sp>
        <p:nvSpPr>
          <p:cNvPr id="74" name="正方形/長方形 73"/>
          <p:cNvSpPr/>
          <p:nvPr/>
        </p:nvSpPr>
        <p:spPr>
          <a:xfrm flipH="1">
            <a:off x="6566471" y="2649164"/>
            <a:ext cx="648072" cy="230102"/>
          </a:xfrm>
          <a:prstGeom prst="rect">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defTabSz="914400">
              <a:defRPr/>
            </a:pPr>
            <a:endParaRPr lang="ja-JP" altLang="en-US" kern="0">
              <a:solidFill>
                <a:sysClr val="window" lastClr="FFFFFF"/>
              </a:solidFill>
              <a:latin typeface="Times New Roman"/>
              <a:ea typeface="ＭＳ Ｐゴシック"/>
            </a:endParaRPr>
          </a:p>
        </p:txBody>
      </p:sp>
      <p:grpSp>
        <p:nvGrpSpPr>
          <p:cNvPr id="61" name="図形グループ 60"/>
          <p:cNvGrpSpPr/>
          <p:nvPr/>
        </p:nvGrpSpPr>
        <p:grpSpPr>
          <a:xfrm>
            <a:off x="4711525" y="2454066"/>
            <a:ext cx="1012571" cy="1695857"/>
            <a:chOff x="2208788" y="2570549"/>
            <a:chExt cx="505838" cy="1092174"/>
          </a:xfrm>
        </p:grpSpPr>
        <p:pic>
          <p:nvPicPr>
            <p:cNvPr id="62" name="図 61" descr="GravitationalWave_CrossPolarization.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8789" y="2570549"/>
              <a:ext cx="505837" cy="547991"/>
            </a:xfrm>
            <a:prstGeom prst="rect">
              <a:avLst/>
            </a:prstGeom>
          </p:spPr>
        </p:pic>
        <p:pic>
          <p:nvPicPr>
            <p:cNvPr id="63" name="図 62" descr="GravitationalWave_PlusPolarization.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08788" y="3114732"/>
              <a:ext cx="505837" cy="547991"/>
            </a:xfrm>
            <a:prstGeom prst="rect">
              <a:avLst/>
            </a:prstGeom>
          </p:spPr>
        </p:pic>
      </p:grpSp>
      <p:sp>
        <p:nvSpPr>
          <p:cNvPr id="2" name="タイトル 1"/>
          <p:cNvSpPr>
            <a:spLocks noGrp="1"/>
          </p:cNvSpPr>
          <p:nvPr>
            <p:ph type="title"/>
          </p:nvPr>
        </p:nvSpPr>
        <p:spPr>
          <a:xfrm>
            <a:off x="511612" y="174300"/>
            <a:ext cx="8229600" cy="937447"/>
          </a:xfrm>
        </p:spPr>
        <p:txBody>
          <a:bodyPr>
            <a:normAutofit/>
          </a:bodyPr>
          <a:lstStyle/>
          <a:p>
            <a:r>
              <a:rPr kumimoji="1" lang="ja-JP" altLang="en-US" dirty="0" smtClean="0">
                <a:solidFill>
                  <a:srgbClr val="00FF00"/>
                </a:solidFill>
              </a:rPr>
              <a:t>初期宇宙の探索</a:t>
            </a:r>
            <a:endParaRPr kumimoji="1" lang="ja-JP" altLang="en-US" dirty="0">
              <a:solidFill>
                <a:srgbClr val="00FF00"/>
              </a:solidFill>
            </a:endParaRPr>
          </a:p>
        </p:txBody>
      </p:sp>
      <p:sp>
        <p:nvSpPr>
          <p:cNvPr id="11" name="正方形/長方形 7"/>
          <p:cNvSpPr/>
          <p:nvPr/>
        </p:nvSpPr>
        <p:spPr>
          <a:xfrm>
            <a:off x="1937777" y="5356886"/>
            <a:ext cx="6480720" cy="288032"/>
          </a:xfrm>
          <a:prstGeom prst="rect">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defTabSz="914400">
              <a:defRPr/>
            </a:pPr>
            <a:endParaRPr lang="ja-JP" altLang="en-US" kern="0">
              <a:solidFill>
                <a:sysClr val="window" lastClr="FFFFFF"/>
              </a:solidFill>
              <a:latin typeface="Times New Roman"/>
              <a:ea typeface="ＭＳ Ｐゴシック"/>
            </a:endParaRPr>
          </a:p>
        </p:txBody>
      </p:sp>
      <p:sp>
        <p:nvSpPr>
          <p:cNvPr id="19" name="正方形/長方形 18"/>
          <p:cNvSpPr/>
          <p:nvPr/>
        </p:nvSpPr>
        <p:spPr>
          <a:xfrm>
            <a:off x="1865769" y="2772552"/>
            <a:ext cx="648072" cy="288032"/>
          </a:xfrm>
          <a:prstGeom prst="rect">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defTabSz="914400">
              <a:defRPr/>
            </a:pPr>
            <a:endParaRPr lang="ja-JP" altLang="en-US" kern="0">
              <a:solidFill>
                <a:sysClr val="window" lastClr="FFFFFF"/>
              </a:solidFill>
              <a:latin typeface="Times New Roman"/>
              <a:ea typeface="ＭＳ Ｐゴシック"/>
            </a:endParaRPr>
          </a:p>
        </p:txBody>
      </p:sp>
      <p:sp>
        <p:nvSpPr>
          <p:cNvPr id="20" name="円/楕円 19"/>
          <p:cNvSpPr/>
          <p:nvPr/>
        </p:nvSpPr>
        <p:spPr>
          <a:xfrm flipH="1">
            <a:off x="6364451" y="2970702"/>
            <a:ext cx="364876" cy="585057"/>
          </a:xfrm>
          <a:prstGeom prst="ellipse">
            <a:avLst/>
          </a:prstGeom>
          <a:solidFill>
            <a:schemeClr val="tx1">
              <a:lumMod val="85000"/>
              <a:lumOff val="15000"/>
            </a:schemeClr>
          </a:solidFill>
          <a:ln w="19050" cap="flat" cmpd="sng" algn="ctr">
            <a:noFill/>
            <a:prstDash val="solid"/>
          </a:ln>
          <a:effectLst/>
        </p:spPr>
        <p:txBody>
          <a:bodyPr rtlCol="0" anchor="ctr"/>
          <a:lstStyle/>
          <a:p>
            <a:pPr algn="ctr" defTabSz="914400">
              <a:defRPr/>
            </a:pPr>
            <a:endParaRPr lang="ja-JP" altLang="en-US" kern="0" dirty="0">
              <a:solidFill>
                <a:sysClr val="window" lastClr="FFFFFF"/>
              </a:solidFill>
              <a:latin typeface="Times New Roman"/>
              <a:ea typeface="ＭＳ Ｐゴシック"/>
            </a:endParaRPr>
          </a:p>
        </p:txBody>
      </p:sp>
      <p:sp>
        <p:nvSpPr>
          <p:cNvPr id="22" name="左矢印 21"/>
          <p:cNvSpPr/>
          <p:nvPr/>
        </p:nvSpPr>
        <p:spPr>
          <a:xfrm flipH="1">
            <a:off x="1912515" y="5508856"/>
            <a:ext cx="4466220" cy="861379"/>
          </a:xfrm>
          <a:prstGeom prst="leftArrow">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rgbClr val="000000"/>
                </a:solidFill>
                <a:latin typeface="ＤＦＰ太丸ゴシック体"/>
                <a:ea typeface="ＤＦＰ太丸ゴシック体"/>
                <a:cs typeface="ＤＦＰ太丸ゴシック体"/>
              </a:rPr>
              <a:t>ビッグバン宇宙論</a:t>
            </a:r>
            <a:endParaRPr lang="ja-JP" altLang="en-US" sz="2000" dirty="0">
              <a:solidFill>
                <a:srgbClr val="000000"/>
              </a:solidFill>
              <a:latin typeface="ＤＦＰ太丸ゴシック体"/>
              <a:ea typeface="ＤＦＰ太丸ゴシック体"/>
              <a:cs typeface="ＤＦＰ太丸ゴシック体"/>
            </a:endParaRPr>
          </a:p>
        </p:txBody>
      </p:sp>
      <p:sp>
        <p:nvSpPr>
          <p:cNvPr id="24" name="左矢印 23"/>
          <p:cNvSpPr/>
          <p:nvPr/>
        </p:nvSpPr>
        <p:spPr>
          <a:xfrm flipH="1">
            <a:off x="6378735" y="5451021"/>
            <a:ext cx="1246586" cy="961758"/>
          </a:xfrm>
          <a:prstGeom prst="leftArrow">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2400" dirty="0" smtClean="0">
                <a:solidFill>
                  <a:srgbClr val="FF0000"/>
                </a:solidFill>
                <a:latin typeface="ＤＦＰ太丸ゴシック体"/>
                <a:ea typeface="ＤＦＰ太丸ゴシック体"/>
                <a:cs typeface="ＤＦＰ太丸ゴシック体"/>
              </a:rPr>
              <a:t>？</a:t>
            </a:r>
            <a:endParaRPr lang="ja-JP" altLang="en-US" sz="2400" dirty="0">
              <a:solidFill>
                <a:srgbClr val="FF0000"/>
              </a:solidFill>
              <a:latin typeface="ＤＦＰ太丸ゴシック体"/>
              <a:ea typeface="ＤＦＰ太丸ゴシック体"/>
              <a:cs typeface="ＤＦＰ太丸ゴシック体"/>
            </a:endParaRPr>
          </a:p>
        </p:txBody>
      </p:sp>
      <p:sp>
        <p:nvSpPr>
          <p:cNvPr id="27" name="テキスト ボックス 26"/>
          <p:cNvSpPr txBox="1"/>
          <p:nvPr/>
        </p:nvSpPr>
        <p:spPr>
          <a:xfrm>
            <a:off x="762639" y="5278765"/>
            <a:ext cx="6039433" cy="338554"/>
          </a:xfrm>
          <a:prstGeom prst="rect">
            <a:avLst/>
          </a:prstGeom>
          <a:noFill/>
        </p:spPr>
        <p:txBody>
          <a:bodyPr wrap="none" rtlCol="0">
            <a:spAutoFit/>
          </a:bodyPr>
          <a:lstStyle/>
          <a:p>
            <a:pPr defTabSz="914400">
              <a:defRPr/>
            </a:pPr>
            <a:r>
              <a:rPr kumimoji="0" lang="en-US" altLang="ja-JP" sz="1600" b="1" kern="0" dirty="0">
                <a:solidFill>
                  <a:sysClr val="window" lastClr="FFFFFF"/>
                </a:solidFill>
                <a:latin typeface="Arial"/>
                <a:ea typeface="ＭＳ Ｐゴシック"/>
              </a:rPr>
              <a:t> </a:t>
            </a:r>
            <a:r>
              <a:rPr kumimoji="0" lang="en-US" altLang="ja-JP" sz="1600" b="1" kern="0" dirty="0" smtClean="0">
                <a:solidFill>
                  <a:sysClr val="window" lastClr="FFFFFF"/>
                </a:solidFill>
                <a:latin typeface="Arial"/>
                <a:ea typeface="ＭＳ Ｐゴシック"/>
              </a:rPr>
              <a:t>             </a:t>
            </a:r>
            <a:r>
              <a:rPr kumimoji="0" lang="ja-JP" altLang="en-US" sz="1600" b="1" kern="0" dirty="0" smtClean="0">
                <a:solidFill>
                  <a:sysClr val="window" lastClr="FFFFFF"/>
                </a:solidFill>
                <a:latin typeface="Arial"/>
                <a:ea typeface="ＭＳ Ｐゴシック"/>
              </a:rPr>
              <a:t>　　</a:t>
            </a:r>
            <a:r>
              <a:rPr kumimoji="0" lang="en-US" altLang="ja-JP" sz="1600" b="1" kern="0" dirty="0" smtClean="0">
                <a:solidFill>
                  <a:sysClr val="window" lastClr="FFFFFF"/>
                </a:solidFill>
                <a:latin typeface="Arial"/>
                <a:ea typeface="ＭＳ Ｐゴシック"/>
              </a:rPr>
              <a:t>138 </a:t>
            </a:r>
            <a:r>
              <a:rPr kumimoji="0" lang="ja-JP" altLang="en-US" sz="1600" b="1" kern="0" dirty="0" smtClean="0">
                <a:solidFill>
                  <a:sysClr val="window" lastClr="FFFFFF"/>
                </a:solidFill>
                <a:latin typeface="Arial"/>
                <a:ea typeface="ＭＳ Ｐゴシック"/>
              </a:rPr>
              <a:t>億年　　　　　　　　　　　　　　</a:t>
            </a:r>
            <a:r>
              <a:rPr kumimoji="0" lang="en-US" altLang="ja-JP" sz="1600" b="1" kern="0" dirty="0" smtClean="0">
                <a:solidFill>
                  <a:sysClr val="window" lastClr="FFFFFF"/>
                </a:solidFill>
                <a:latin typeface="Arial"/>
                <a:ea typeface="ＭＳ Ｐゴシック"/>
              </a:rPr>
              <a:t>   38</a:t>
            </a:r>
            <a:r>
              <a:rPr kumimoji="0" lang="ja-JP" altLang="en-US" sz="1600" b="1" kern="0" dirty="0" smtClean="0">
                <a:solidFill>
                  <a:sysClr val="window" lastClr="FFFFFF"/>
                </a:solidFill>
                <a:latin typeface="Arial"/>
                <a:ea typeface="ＭＳ Ｐゴシック"/>
              </a:rPr>
              <a:t>万年　　　</a:t>
            </a:r>
            <a:r>
              <a:rPr kumimoji="0" lang="en-US" altLang="ja-JP" sz="1600" b="1" kern="0" dirty="0" smtClean="0">
                <a:solidFill>
                  <a:sysClr val="window" lastClr="FFFFFF"/>
                </a:solidFill>
                <a:latin typeface="Arial"/>
                <a:ea typeface="ＭＳ Ｐゴシック"/>
              </a:rPr>
              <a:t> 10</a:t>
            </a:r>
            <a:r>
              <a:rPr kumimoji="0" lang="en-US" altLang="ja-JP" sz="1600" b="1" kern="0" baseline="45000" dirty="0" smtClean="0">
                <a:solidFill>
                  <a:sysClr val="window" lastClr="FFFFFF"/>
                </a:solidFill>
                <a:latin typeface="Arial"/>
                <a:ea typeface="ＭＳ Ｐゴシック"/>
              </a:rPr>
              <a:t>-36 </a:t>
            </a:r>
            <a:r>
              <a:rPr kumimoji="0" lang="ja-JP" altLang="en-US" sz="1600" b="1" kern="0" dirty="0" smtClean="0">
                <a:solidFill>
                  <a:sysClr val="window" lastClr="FFFFFF"/>
                </a:solidFill>
                <a:latin typeface="Arial"/>
                <a:ea typeface="ＭＳ Ｐゴシック"/>
              </a:rPr>
              <a:t>秒　</a:t>
            </a:r>
            <a:endParaRPr kumimoji="0" lang="en-US" altLang="ja-JP" sz="1600" b="1" kern="0" dirty="0" smtClean="0">
              <a:solidFill>
                <a:sysClr val="window" lastClr="FFFFFF"/>
              </a:solidFill>
              <a:latin typeface="Arial"/>
              <a:ea typeface="ＭＳ Ｐゴシック"/>
            </a:endParaRPr>
          </a:p>
        </p:txBody>
      </p:sp>
      <p:grpSp>
        <p:nvGrpSpPr>
          <p:cNvPr id="51" name="図形グループ 50"/>
          <p:cNvGrpSpPr/>
          <p:nvPr/>
        </p:nvGrpSpPr>
        <p:grpSpPr>
          <a:xfrm>
            <a:off x="238856" y="2114647"/>
            <a:ext cx="1698921" cy="1712109"/>
            <a:chOff x="7288424" y="1862710"/>
            <a:chExt cx="1698921" cy="1712109"/>
          </a:xfrm>
        </p:grpSpPr>
        <p:grpSp>
          <p:nvGrpSpPr>
            <p:cNvPr id="31" name="Group 29"/>
            <p:cNvGrpSpPr>
              <a:grpSpLocks noChangeAspect="1"/>
            </p:cNvGrpSpPr>
            <p:nvPr/>
          </p:nvGrpSpPr>
          <p:grpSpPr bwMode="auto">
            <a:xfrm rot="12661601">
              <a:off x="7491454" y="2111811"/>
              <a:ext cx="1388486" cy="1329147"/>
              <a:chOff x="4175" y="2376"/>
              <a:chExt cx="1245" cy="1110"/>
            </a:xfrm>
          </p:grpSpPr>
          <p:sp>
            <p:nvSpPr>
              <p:cNvPr id="40" name="Line 32"/>
              <p:cNvSpPr>
                <a:spLocks noChangeShapeType="1"/>
              </p:cNvSpPr>
              <p:nvPr/>
            </p:nvSpPr>
            <p:spPr bwMode="auto">
              <a:xfrm rot="2709316" flipH="1">
                <a:off x="4868" y="2236"/>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1" name="Line 33"/>
              <p:cNvSpPr>
                <a:spLocks noChangeShapeType="1"/>
              </p:cNvSpPr>
              <p:nvPr/>
            </p:nvSpPr>
            <p:spPr bwMode="auto">
              <a:xfrm rot="2763419" flipH="1">
                <a:off x="4800" y="3282"/>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2" name="Line 34"/>
              <p:cNvSpPr>
                <a:spLocks noChangeShapeType="1"/>
              </p:cNvSpPr>
              <p:nvPr/>
            </p:nvSpPr>
            <p:spPr bwMode="auto">
              <a:xfrm rot="18856818" flipH="1">
                <a:off x="4366" y="2739"/>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3" name="Line 35"/>
              <p:cNvSpPr>
                <a:spLocks noChangeShapeType="1"/>
              </p:cNvSpPr>
              <p:nvPr/>
            </p:nvSpPr>
            <p:spPr bwMode="auto">
              <a:xfrm rot="18904576" flipH="1">
                <a:off x="5375" y="2739"/>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4" name="Line 36"/>
              <p:cNvSpPr>
                <a:spLocks noChangeShapeType="1"/>
              </p:cNvSpPr>
              <p:nvPr/>
            </p:nvSpPr>
            <p:spPr bwMode="auto">
              <a:xfrm rot="15341" flipH="1">
                <a:off x="4519" y="2376"/>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5" name="Line 37"/>
              <p:cNvSpPr>
                <a:spLocks noChangeShapeType="1"/>
              </p:cNvSpPr>
              <p:nvPr/>
            </p:nvSpPr>
            <p:spPr bwMode="auto">
              <a:xfrm rot="43897" flipH="1">
                <a:off x="5219" y="3102"/>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6" name="Line 38"/>
              <p:cNvSpPr>
                <a:spLocks noChangeShapeType="1"/>
              </p:cNvSpPr>
              <p:nvPr/>
            </p:nvSpPr>
            <p:spPr bwMode="auto">
              <a:xfrm rot="16337631" flipH="1">
                <a:off x="4511" y="3095"/>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sp>
            <p:nvSpPr>
              <p:cNvPr id="47" name="Line 39"/>
              <p:cNvSpPr>
                <a:spLocks noChangeShapeType="1"/>
              </p:cNvSpPr>
              <p:nvPr/>
            </p:nvSpPr>
            <p:spPr bwMode="auto">
              <a:xfrm rot="16216073" flipH="1">
                <a:off x="5227" y="2385"/>
                <a:ext cx="1" cy="384"/>
              </a:xfrm>
              <a:prstGeom prst="line">
                <a:avLst/>
              </a:prstGeom>
              <a:noFill/>
              <a:ln w="28575">
                <a:solidFill>
                  <a:srgbClr val="FFFF00"/>
                </a:solidFill>
                <a:round/>
                <a:headEnd/>
                <a:tailEnd/>
              </a:ln>
            </p:spPr>
            <p:txBody>
              <a:bodyPr/>
              <a:lstStyle/>
              <a:p>
                <a:pPr defTabSz="914400" fontAlgn="base">
                  <a:spcBef>
                    <a:spcPct val="0"/>
                  </a:spcBef>
                  <a:spcAft>
                    <a:spcPct val="0"/>
                  </a:spcAft>
                </a:pPr>
                <a:endParaRPr lang="ja-JP" altLang="en-US">
                  <a:solidFill>
                    <a:srgbClr val="000000"/>
                  </a:solidFill>
                  <a:latin typeface="Arial"/>
                  <a:ea typeface="ＭＳ Ｐゴシック"/>
                </a:endParaRPr>
              </a:p>
            </p:txBody>
          </p:sp>
        </p:grpSp>
        <p:sp>
          <p:nvSpPr>
            <p:cNvPr id="33" name="円/楕円 115"/>
            <p:cNvSpPr>
              <a:spLocks noChangeAspect="1"/>
            </p:cNvSpPr>
            <p:nvPr/>
          </p:nvSpPr>
          <p:spPr bwMode="auto">
            <a:xfrm rot="12661601">
              <a:off x="7288424" y="1862710"/>
              <a:ext cx="1698921" cy="1712109"/>
            </a:xfrm>
            <a:prstGeom prst="ellipse">
              <a:avLst/>
            </a:prstGeom>
            <a:noFill/>
            <a:ln w="38100" algn="ctr">
              <a:solidFill>
                <a:srgbClr val="FFFF00"/>
              </a:solidFill>
              <a:round/>
              <a:headEnd/>
              <a:tailEnd/>
            </a:ln>
          </p:spPr>
          <p:txBody>
            <a:bodyPr anchor="ctr"/>
            <a:lstStyle/>
            <a:p>
              <a:pPr algn="ctr" defTabSz="914400" fontAlgn="base">
                <a:spcBef>
                  <a:spcPct val="0"/>
                </a:spcBef>
                <a:spcAft>
                  <a:spcPct val="0"/>
                </a:spcAft>
              </a:pPr>
              <a:endParaRPr lang="ja-JP" altLang="en-US">
                <a:solidFill>
                  <a:srgbClr val="FFFFFF"/>
                </a:solidFill>
                <a:latin typeface="Arial"/>
                <a:ea typeface="ＭＳ Ｐゴシック"/>
                <a:cs typeface="Arial" pitchFamily="34" charset="0"/>
              </a:endParaRPr>
            </a:p>
          </p:txBody>
        </p:sp>
      </p:grpSp>
      <p:sp>
        <p:nvSpPr>
          <p:cNvPr id="53" name="フリーフォーム 52"/>
          <p:cNvSpPr/>
          <p:nvPr/>
        </p:nvSpPr>
        <p:spPr>
          <a:xfrm flipH="1">
            <a:off x="5156964" y="2787670"/>
            <a:ext cx="1169857" cy="415140"/>
          </a:xfrm>
          <a:custGeom>
            <a:avLst/>
            <a:gdLst>
              <a:gd name="connsiteX0" fmla="*/ 0 w 1549664"/>
              <a:gd name="connsiteY0" fmla="*/ 0 h 363502"/>
              <a:gd name="connsiteX1" fmla="*/ 334920 w 1549664"/>
              <a:gd name="connsiteY1" fmla="*/ 321006 h 363502"/>
              <a:gd name="connsiteX2" fmla="*/ 627974 w 1549664"/>
              <a:gd name="connsiteY2" fmla="*/ 27914 h 363502"/>
              <a:gd name="connsiteX3" fmla="*/ 1018714 w 1549664"/>
              <a:gd name="connsiteY3" fmla="*/ 362876 h 363502"/>
              <a:gd name="connsiteX4" fmla="*/ 1241993 w 1549664"/>
              <a:gd name="connsiteY4" fmla="*/ 111654 h 363502"/>
              <a:gd name="connsiteX5" fmla="*/ 1507138 w 1549664"/>
              <a:gd name="connsiteY5" fmla="*/ 111654 h 363502"/>
              <a:gd name="connsiteX6" fmla="*/ 1549003 w 1549664"/>
              <a:gd name="connsiteY6" fmla="*/ 167481 h 363502"/>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241993 w 1549003"/>
              <a:gd name="connsiteY4" fmla="*/ 111654 h 363496"/>
              <a:gd name="connsiteX5" fmla="*/ 1339678 w 1549003"/>
              <a:gd name="connsiteY5" fmla="*/ 125611 h 363496"/>
              <a:gd name="connsiteX6" fmla="*/ 1549003 w 1549003"/>
              <a:gd name="connsiteY6" fmla="*/ 167481 h 363496"/>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144309 w 1549003"/>
              <a:gd name="connsiteY4" fmla="*/ 111654 h 363496"/>
              <a:gd name="connsiteX5" fmla="*/ 1339678 w 1549003"/>
              <a:gd name="connsiteY5" fmla="*/ 125611 h 363496"/>
              <a:gd name="connsiteX6" fmla="*/ 1549003 w 1549003"/>
              <a:gd name="connsiteY6" fmla="*/ 167481 h 363496"/>
              <a:gd name="connsiteX0" fmla="*/ 0 w 1590868"/>
              <a:gd name="connsiteY0" fmla="*/ 0 h 363496"/>
              <a:gd name="connsiteX1" fmla="*/ 334920 w 1590868"/>
              <a:gd name="connsiteY1" fmla="*/ 321006 h 363496"/>
              <a:gd name="connsiteX2" fmla="*/ 627974 w 1590868"/>
              <a:gd name="connsiteY2" fmla="*/ 27914 h 363496"/>
              <a:gd name="connsiteX3" fmla="*/ 1018714 w 1590868"/>
              <a:gd name="connsiteY3" fmla="*/ 362876 h 363496"/>
              <a:gd name="connsiteX4" fmla="*/ 1144309 w 1590868"/>
              <a:gd name="connsiteY4" fmla="*/ 111654 h 363496"/>
              <a:gd name="connsiteX5" fmla="*/ 1339678 w 1590868"/>
              <a:gd name="connsiteY5" fmla="*/ 125611 h 363496"/>
              <a:gd name="connsiteX6" fmla="*/ 1590868 w 1590868"/>
              <a:gd name="connsiteY6" fmla="*/ 97697 h 363496"/>
              <a:gd name="connsiteX0" fmla="*/ 0 w 1660643"/>
              <a:gd name="connsiteY0" fmla="*/ 0 h 363496"/>
              <a:gd name="connsiteX1" fmla="*/ 334920 w 1660643"/>
              <a:gd name="connsiteY1" fmla="*/ 321006 h 363496"/>
              <a:gd name="connsiteX2" fmla="*/ 627974 w 1660643"/>
              <a:gd name="connsiteY2" fmla="*/ 27914 h 363496"/>
              <a:gd name="connsiteX3" fmla="*/ 1018714 w 1660643"/>
              <a:gd name="connsiteY3" fmla="*/ 362876 h 363496"/>
              <a:gd name="connsiteX4" fmla="*/ 1144309 w 1660643"/>
              <a:gd name="connsiteY4" fmla="*/ 111654 h 363496"/>
              <a:gd name="connsiteX5" fmla="*/ 1339678 w 1660643"/>
              <a:gd name="connsiteY5" fmla="*/ 125611 h 363496"/>
              <a:gd name="connsiteX6" fmla="*/ 1660643 w 1660643"/>
              <a:gd name="connsiteY6" fmla="*/ 125610 h 36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643" h="363496">
                <a:moveTo>
                  <a:pt x="0" y="0"/>
                </a:moveTo>
                <a:cubicBezTo>
                  <a:pt x="115129" y="158177"/>
                  <a:pt x="230258" y="316354"/>
                  <a:pt x="334920" y="321006"/>
                </a:cubicBezTo>
                <a:cubicBezTo>
                  <a:pt x="439582" y="325658"/>
                  <a:pt x="514008" y="20936"/>
                  <a:pt x="627974" y="27914"/>
                </a:cubicBezTo>
                <a:cubicBezTo>
                  <a:pt x="741940" y="34892"/>
                  <a:pt x="932658" y="348919"/>
                  <a:pt x="1018714" y="362876"/>
                </a:cubicBezTo>
                <a:cubicBezTo>
                  <a:pt x="1104770" y="376833"/>
                  <a:pt x="1090815" y="151198"/>
                  <a:pt x="1144309" y="111654"/>
                </a:cubicBezTo>
                <a:cubicBezTo>
                  <a:pt x="1197803" y="72110"/>
                  <a:pt x="1253622" y="123285"/>
                  <a:pt x="1339678" y="125611"/>
                </a:cubicBezTo>
                <a:cubicBezTo>
                  <a:pt x="1425734" y="127937"/>
                  <a:pt x="1660643" y="125610"/>
                  <a:pt x="1660643" y="125610"/>
                </a:cubicBezTo>
              </a:path>
            </a:pathLst>
          </a:custGeom>
          <a:noFill/>
          <a:ln w="57150" cmpd="sng">
            <a:solidFill>
              <a:srgbClr val="00FFFF"/>
            </a:solidFill>
            <a:tailEnd type="arrow"/>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54" name="フリーフォーム 53"/>
          <p:cNvSpPr/>
          <p:nvPr/>
        </p:nvSpPr>
        <p:spPr>
          <a:xfrm flipH="1">
            <a:off x="5154828" y="3154808"/>
            <a:ext cx="1169857" cy="415140"/>
          </a:xfrm>
          <a:custGeom>
            <a:avLst/>
            <a:gdLst>
              <a:gd name="connsiteX0" fmla="*/ 0 w 1549664"/>
              <a:gd name="connsiteY0" fmla="*/ 0 h 363502"/>
              <a:gd name="connsiteX1" fmla="*/ 334920 w 1549664"/>
              <a:gd name="connsiteY1" fmla="*/ 321006 h 363502"/>
              <a:gd name="connsiteX2" fmla="*/ 627974 w 1549664"/>
              <a:gd name="connsiteY2" fmla="*/ 27914 h 363502"/>
              <a:gd name="connsiteX3" fmla="*/ 1018714 w 1549664"/>
              <a:gd name="connsiteY3" fmla="*/ 362876 h 363502"/>
              <a:gd name="connsiteX4" fmla="*/ 1241993 w 1549664"/>
              <a:gd name="connsiteY4" fmla="*/ 111654 h 363502"/>
              <a:gd name="connsiteX5" fmla="*/ 1507138 w 1549664"/>
              <a:gd name="connsiteY5" fmla="*/ 111654 h 363502"/>
              <a:gd name="connsiteX6" fmla="*/ 1549003 w 1549664"/>
              <a:gd name="connsiteY6" fmla="*/ 167481 h 363502"/>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241993 w 1549003"/>
              <a:gd name="connsiteY4" fmla="*/ 111654 h 363496"/>
              <a:gd name="connsiteX5" fmla="*/ 1339678 w 1549003"/>
              <a:gd name="connsiteY5" fmla="*/ 125611 h 363496"/>
              <a:gd name="connsiteX6" fmla="*/ 1549003 w 1549003"/>
              <a:gd name="connsiteY6" fmla="*/ 167481 h 363496"/>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144309 w 1549003"/>
              <a:gd name="connsiteY4" fmla="*/ 111654 h 363496"/>
              <a:gd name="connsiteX5" fmla="*/ 1339678 w 1549003"/>
              <a:gd name="connsiteY5" fmla="*/ 125611 h 363496"/>
              <a:gd name="connsiteX6" fmla="*/ 1549003 w 1549003"/>
              <a:gd name="connsiteY6" fmla="*/ 167481 h 363496"/>
              <a:gd name="connsiteX0" fmla="*/ 0 w 1590868"/>
              <a:gd name="connsiteY0" fmla="*/ 0 h 363496"/>
              <a:gd name="connsiteX1" fmla="*/ 334920 w 1590868"/>
              <a:gd name="connsiteY1" fmla="*/ 321006 h 363496"/>
              <a:gd name="connsiteX2" fmla="*/ 627974 w 1590868"/>
              <a:gd name="connsiteY2" fmla="*/ 27914 h 363496"/>
              <a:gd name="connsiteX3" fmla="*/ 1018714 w 1590868"/>
              <a:gd name="connsiteY3" fmla="*/ 362876 h 363496"/>
              <a:gd name="connsiteX4" fmla="*/ 1144309 w 1590868"/>
              <a:gd name="connsiteY4" fmla="*/ 111654 h 363496"/>
              <a:gd name="connsiteX5" fmla="*/ 1339678 w 1590868"/>
              <a:gd name="connsiteY5" fmla="*/ 125611 h 363496"/>
              <a:gd name="connsiteX6" fmla="*/ 1590868 w 1590868"/>
              <a:gd name="connsiteY6" fmla="*/ 97697 h 363496"/>
              <a:gd name="connsiteX0" fmla="*/ 0 w 1660643"/>
              <a:gd name="connsiteY0" fmla="*/ 0 h 363496"/>
              <a:gd name="connsiteX1" fmla="*/ 334920 w 1660643"/>
              <a:gd name="connsiteY1" fmla="*/ 321006 h 363496"/>
              <a:gd name="connsiteX2" fmla="*/ 627974 w 1660643"/>
              <a:gd name="connsiteY2" fmla="*/ 27914 h 363496"/>
              <a:gd name="connsiteX3" fmla="*/ 1018714 w 1660643"/>
              <a:gd name="connsiteY3" fmla="*/ 362876 h 363496"/>
              <a:gd name="connsiteX4" fmla="*/ 1144309 w 1660643"/>
              <a:gd name="connsiteY4" fmla="*/ 111654 h 363496"/>
              <a:gd name="connsiteX5" fmla="*/ 1339678 w 1660643"/>
              <a:gd name="connsiteY5" fmla="*/ 125611 h 363496"/>
              <a:gd name="connsiteX6" fmla="*/ 1660643 w 1660643"/>
              <a:gd name="connsiteY6" fmla="*/ 125610 h 36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643" h="363496">
                <a:moveTo>
                  <a:pt x="0" y="0"/>
                </a:moveTo>
                <a:cubicBezTo>
                  <a:pt x="115129" y="158177"/>
                  <a:pt x="230258" y="316354"/>
                  <a:pt x="334920" y="321006"/>
                </a:cubicBezTo>
                <a:cubicBezTo>
                  <a:pt x="439582" y="325658"/>
                  <a:pt x="514008" y="20936"/>
                  <a:pt x="627974" y="27914"/>
                </a:cubicBezTo>
                <a:cubicBezTo>
                  <a:pt x="741940" y="34892"/>
                  <a:pt x="932658" y="348919"/>
                  <a:pt x="1018714" y="362876"/>
                </a:cubicBezTo>
                <a:cubicBezTo>
                  <a:pt x="1104770" y="376833"/>
                  <a:pt x="1090815" y="151198"/>
                  <a:pt x="1144309" y="111654"/>
                </a:cubicBezTo>
                <a:cubicBezTo>
                  <a:pt x="1197803" y="72110"/>
                  <a:pt x="1253622" y="123285"/>
                  <a:pt x="1339678" y="125611"/>
                </a:cubicBezTo>
                <a:cubicBezTo>
                  <a:pt x="1425734" y="127937"/>
                  <a:pt x="1660643" y="125610"/>
                  <a:pt x="1660643" y="125610"/>
                </a:cubicBezTo>
              </a:path>
            </a:pathLst>
          </a:custGeom>
          <a:noFill/>
          <a:ln w="57150" cmpd="sng">
            <a:solidFill>
              <a:srgbClr val="00FFFF"/>
            </a:solidFill>
            <a:tailEnd type="arrow"/>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55" name="フリーフォーム 54"/>
          <p:cNvSpPr/>
          <p:nvPr/>
        </p:nvSpPr>
        <p:spPr>
          <a:xfrm flipH="1">
            <a:off x="5156964" y="3488956"/>
            <a:ext cx="1169857" cy="415140"/>
          </a:xfrm>
          <a:custGeom>
            <a:avLst/>
            <a:gdLst>
              <a:gd name="connsiteX0" fmla="*/ 0 w 1549664"/>
              <a:gd name="connsiteY0" fmla="*/ 0 h 363502"/>
              <a:gd name="connsiteX1" fmla="*/ 334920 w 1549664"/>
              <a:gd name="connsiteY1" fmla="*/ 321006 h 363502"/>
              <a:gd name="connsiteX2" fmla="*/ 627974 w 1549664"/>
              <a:gd name="connsiteY2" fmla="*/ 27914 h 363502"/>
              <a:gd name="connsiteX3" fmla="*/ 1018714 w 1549664"/>
              <a:gd name="connsiteY3" fmla="*/ 362876 h 363502"/>
              <a:gd name="connsiteX4" fmla="*/ 1241993 w 1549664"/>
              <a:gd name="connsiteY4" fmla="*/ 111654 h 363502"/>
              <a:gd name="connsiteX5" fmla="*/ 1507138 w 1549664"/>
              <a:gd name="connsiteY5" fmla="*/ 111654 h 363502"/>
              <a:gd name="connsiteX6" fmla="*/ 1549003 w 1549664"/>
              <a:gd name="connsiteY6" fmla="*/ 167481 h 363502"/>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241993 w 1549003"/>
              <a:gd name="connsiteY4" fmla="*/ 111654 h 363496"/>
              <a:gd name="connsiteX5" fmla="*/ 1339678 w 1549003"/>
              <a:gd name="connsiteY5" fmla="*/ 125611 h 363496"/>
              <a:gd name="connsiteX6" fmla="*/ 1549003 w 1549003"/>
              <a:gd name="connsiteY6" fmla="*/ 167481 h 363496"/>
              <a:gd name="connsiteX0" fmla="*/ 0 w 1549003"/>
              <a:gd name="connsiteY0" fmla="*/ 0 h 363496"/>
              <a:gd name="connsiteX1" fmla="*/ 334920 w 1549003"/>
              <a:gd name="connsiteY1" fmla="*/ 321006 h 363496"/>
              <a:gd name="connsiteX2" fmla="*/ 627974 w 1549003"/>
              <a:gd name="connsiteY2" fmla="*/ 27914 h 363496"/>
              <a:gd name="connsiteX3" fmla="*/ 1018714 w 1549003"/>
              <a:gd name="connsiteY3" fmla="*/ 362876 h 363496"/>
              <a:gd name="connsiteX4" fmla="*/ 1144309 w 1549003"/>
              <a:gd name="connsiteY4" fmla="*/ 111654 h 363496"/>
              <a:gd name="connsiteX5" fmla="*/ 1339678 w 1549003"/>
              <a:gd name="connsiteY5" fmla="*/ 125611 h 363496"/>
              <a:gd name="connsiteX6" fmla="*/ 1549003 w 1549003"/>
              <a:gd name="connsiteY6" fmla="*/ 167481 h 363496"/>
              <a:gd name="connsiteX0" fmla="*/ 0 w 1590868"/>
              <a:gd name="connsiteY0" fmla="*/ 0 h 363496"/>
              <a:gd name="connsiteX1" fmla="*/ 334920 w 1590868"/>
              <a:gd name="connsiteY1" fmla="*/ 321006 h 363496"/>
              <a:gd name="connsiteX2" fmla="*/ 627974 w 1590868"/>
              <a:gd name="connsiteY2" fmla="*/ 27914 h 363496"/>
              <a:gd name="connsiteX3" fmla="*/ 1018714 w 1590868"/>
              <a:gd name="connsiteY3" fmla="*/ 362876 h 363496"/>
              <a:gd name="connsiteX4" fmla="*/ 1144309 w 1590868"/>
              <a:gd name="connsiteY4" fmla="*/ 111654 h 363496"/>
              <a:gd name="connsiteX5" fmla="*/ 1339678 w 1590868"/>
              <a:gd name="connsiteY5" fmla="*/ 125611 h 363496"/>
              <a:gd name="connsiteX6" fmla="*/ 1590868 w 1590868"/>
              <a:gd name="connsiteY6" fmla="*/ 97697 h 363496"/>
              <a:gd name="connsiteX0" fmla="*/ 0 w 1660643"/>
              <a:gd name="connsiteY0" fmla="*/ 0 h 363496"/>
              <a:gd name="connsiteX1" fmla="*/ 334920 w 1660643"/>
              <a:gd name="connsiteY1" fmla="*/ 321006 h 363496"/>
              <a:gd name="connsiteX2" fmla="*/ 627974 w 1660643"/>
              <a:gd name="connsiteY2" fmla="*/ 27914 h 363496"/>
              <a:gd name="connsiteX3" fmla="*/ 1018714 w 1660643"/>
              <a:gd name="connsiteY3" fmla="*/ 362876 h 363496"/>
              <a:gd name="connsiteX4" fmla="*/ 1144309 w 1660643"/>
              <a:gd name="connsiteY4" fmla="*/ 111654 h 363496"/>
              <a:gd name="connsiteX5" fmla="*/ 1339678 w 1660643"/>
              <a:gd name="connsiteY5" fmla="*/ 125611 h 363496"/>
              <a:gd name="connsiteX6" fmla="*/ 1660643 w 1660643"/>
              <a:gd name="connsiteY6" fmla="*/ 125610 h 36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643" h="363496">
                <a:moveTo>
                  <a:pt x="0" y="0"/>
                </a:moveTo>
                <a:cubicBezTo>
                  <a:pt x="115129" y="158177"/>
                  <a:pt x="230258" y="316354"/>
                  <a:pt x="334920" y="321006"/>
                </a:cubicBezTo>
                <a:cubicBezTo>
                  <a:pt x="439582" y="325658"/>
                  <a:pt x="514008" y="20936"/>
                  <a:pt x="627974" y="27914"/>
                </a:cubicBezTo>
                <a:cubicBezTo>
                  <a:pt x="741940" y="34892"/>
                  <a:pt x="932658" y="348919"/>
                  <a:pt x="1018714" y="362876"/>
                </a:cubicBezTo>
                <a:cubicBezTo>
                  <a:pt x="1104770" y="376833"/>
                  <a:pt x="1090815" y="151198"/>
                  <a:pt x="1144309" y="111654"/>
                </a:cubicBezTo>
                <a:cubicBezTo>
                  <a:pt x="1197803" y="72110"/>
                  <a:pt x="1253622" y="123285"/>
                  <a:pt x="1339678" y="125611"/>
                </a:cubicBezTo>
                <a:cubicBezTo>
                  <a:pt x="1425734" y="127937"/>
                  <a:pt x="1660643" y="125610"/>
                  <a:pt x="1660643" y="125610"/>
                </a:cubicBezTo>
              </a:path>
            </a:pathLst>
          </a:custGeom>
          <a:noFill/>
          <a:ln w="57150" cmpd="sng">
            <a:solidFill>
              <a:srgbClr val="00FFFF"/>
            </a:solidFill>
            <a:tailEnd type="arrow"/>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ja-JP" altLang="en-US" dirty="0">
              <a:solidFill>
                <a:prstClr val="black"/>
              </a:solidFill>
              <a:latin typeface="Calibri"/>
              <a:ea typeface="ＭＳ Ｐゴシック"/>
            </a:endParaRPr>
          </a:p>
        </p:txBody>
      </p:sp>
      <p:sp>
        <p:nvSpPr>
          <p:cNvPr id="34" name="円形吹き出し 33"/>
          <p:cNvSpPr/>
          <p:nvPr/>
        </p:nvSpPr>
        <p:spPr>
          <a:xfrm>
            <a:off x="6551351" y="2311790"/>
            <a:ext cx="2042244" cy="492030"/>
          </a:xfrm>
          <a:prstGeom prst="wedgeEllipseCallout">
            <a:avLst>
              <a:gd name="adj1" fmla="val -34898"/>
              <a:gd name="adj2" fmla="val 81032"/>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ja-JP" altLang="en-US" sz="2000" b="1" dirty="0" smtClean="0">
                <a:solidFill>
                  <a:prstClr val="black"/>
                </a:solidFill>
                <a:latin typeface="HG丸ｺﾞｼｯｸM-PRO"/>
                <a:ea typeface="HG丸ｺﾞｼｯｸM-PRO"/>
                <a:cs typeface="HG丸ｺﾞｼｯｸM-PRO"/>
              </a:rPr>
              <a:t>原始重力波</a:t>
            </a:r>
            <a:endParaRPr lang="ja-JP" altLang="en-US" sz="1400" b="1" dirty="0">
              <a:solidFill>
                <a:prstClr val="black"/>
              </a:solidFill>
              <a:latin typeface="HG丸ｺﾞｼｯｸM-PRO"/>
              <a:ea typeface="HG丸ｺﾞｼｯｸM-PRO"/>
              <a:cs typeface="HG丸ｺﾞｼｯｸM-PRO"/>
            </a:endParaRPr>
          </a:p>
        </p:txBody>
      </p:sp>
      <p:sp>
        <p:nvSpPr>
          <p:cNvPr id="67" name="テキスト ボックス 66"/>
          <p:cNvSpPr txBox="1"/>
          <p:nvPr/>
        </p:nvSpPr>
        <p:spPr>
          <a:xfrm flipH="1">
            <a:off x="6809249" y="3707113"/>
            <a:ext cx="2249334" cy="461665"/>
          </a:xfrm>
          <a:prstGeom prst="rect">
            <a:avLst/>
          </a:prstGeom>
          <a:solidFill>
            <a:srgbClr val="00FF00"/>
          </a:solidFill>
        </p:spPr>
        <p:txBody>
          <a:bodyPr vert="horz" wrap="none" rtlCol="0">
            <a:spAutoFit/>
          </a:bodyPr>
          <a:lstStyle/>
          <a:p>
            <a:pPr defTabSz="914400">
              <a:defRPr/>
            </a:pPr>
            <a:r>
              <a:rPr lang="ja-JP" altLang="en-US" sz="2400" b="1" kern="0" dirty="0" smtClean="0">
                <a:solidFill>
                  <a:srgbClr val="000000"/>
                </a:solidFill>
                <a:latin typeface="Arial"/>
                <a:ea typeface="ＭＳ Ｐゴシック"/>
              </a:rPr>
              <a:t>インフレーション</a:t>
            </a:r>
            <a:endParaRPr lang="ja-JP" altLang="en-US" sz="2400" b="1" kern="0" dirty="0">
              <a:solidFill>
                <a:srgbClr val="000000"/>
              </a:solidFill>
              <a:latin typeface="Arial"/>
              <a:ea typeface="ＭＳ Ｐゴシック"/>
            </a:endParaRPr>
          </a:p>
        </p:txBody>
      </p:sp>
      <p:sp>
        <p:nvSpPr>
          <p:cNvPr id="68" name="テキスト ボックス 67"/>
          <p:cNvSpPr txBox="1"/>
          <p:nvPr/>
        </p:nvSpPr>
        <p:spPr>
          <a:xfrm flipH="1">
            <a:off x="7107791" y="3032979"/>
            <a:ext cx="1485803" cy="369332"/>
          </a:xfrm>
          <a:prstGeom prst="rect">
            <a:avLst/>
          </a:prstGeom>
          <a:solidFill>
            <a:sysClr val="windowText" lastClr="000000"/>
          </a:solidFill>
        </p:spPr>
        <p:txBody>
          <a:bodyPr wrap="none" rtlCol="0">
            <a:spAutoFit/>
          </a:bodyPr>
          <a:lstStyle/>
          <a:p>
            <a:pPr defTabSz="914400">
              <a:defRPr/>
            </a:pPr>
            <a:r>
              <a:rPr lang="ja-JP" altLang="en-US" b="1" kern="0" dirty="0" smtClean="0">
                <a:solidFill>
                  <a:srgbClr val="FFCCFF"/>
                </a:solidFill>
                <a:latin typeface="Arial"/>
                <a:ea typeface="ＭＳ Ｐゴシック"/>
              </a:rPr>
              <a:t>宇宙の始まり</a:t>
            </a:r>
            <a:endParaRPr lang="ja-JP" altLang="en-US" b="1" kern="0" dirty="0">
              <a:solidFill>
                <a:srgbClr val="FFCCFF"/>
              </a:solidFill>
              <a:latin typeface="Arial"/>
              <a:ea typeface="ＭＳ Ｐゴシック"/>
            </a:endParaRPr>
          </a:p>
        </p:txBody>
      </p:sp>
      <p:sp>
        <p:nvSpPr>
          <p:cNvPr id="69" name="テキスト ボックス 68"/>
          <p:cNvSpPr txBox="1"/>
          <p:nvPr/>
        </p:nvSpPr>
        <p:spPr>
          <a:xfrm flipH="1">
            <a:off x="4805399" y="1958239"/>
            <a:ext cx="1296148" cy="461665"/>
          </a:xfrm>
          <a:prstGeom prst="rect">
            <a:avLst/>
          </a:prstGeom>
          <a:solidFill>
            <a:sysClr val="windowText" lastClr="000000"/>
          </a:solidFill>
        </p:spPr>
        <p:txBody>
          <a:bodyPr wrap="none" rtlCol="0">
            <a:spAutoFit/>
          </a:bodyPr>
          <a:lstStyle/>
          <a:p>
            <a:pPr defTabSz="914400">
              <a:defRPr/>
            </a:pPr>
            <a:r>
              <a:rPr lang="en-US" altLang="ja-JP" sz="2400" kern="0" dirty="0">
                <a:solidFill>
                  <a:prstClr val="black"/>
                </a:solidFill>
                <a:latin typeface="Arial"/>
                <a:ea typeface="ＭＳ Ｐゴシック"/>
              </a:rPr>
              <a:t>     </a:t>
            </a:r>
            <a:r>
              <a:rPr lang="en-US" altLang="ja-JP" sz="2400" kern="0" dirty="0" smtClean="0">
                <a:solidFill>
                  <a:prstClr val="black"/>
                </a:solidFill>
                <a:latin typeface="Arial"/>
                <a:ea typeface="ＭＳ Ｐゴシック"/>
              </a:rPr>
              <a:t>CMB  </a:t>
            </a:r>
            <a:endParaRPr lang="ja-JP" altLang="en-US" sz="2400" kern="0" dirty="0">
              <a:solidFill>
                <a:prstClr val="black"/>
              </a:solidFill>
              <a:latin typeface="Arial"/>
              <a:ea typeface="ＭＳ Ｐゴシック"/>
            </a:endParaRPr>
          </a:p>
        </p:txBody>
      </p:sp>
      <p:sp>
        <p:nvSpPr>
          <p:cNvPr id="70" name="テキスト ボックス 69"/>
          <p:cNvSpPr txBox="1"/>
          <p:nvPr/>
        </p:nvSpPr>
        <p:spPr>
          <a:xfrm flipH="1">
            <a:off x="3456783" y="2034833"/>
            <a:ext cx="915635" cy="307777"/>
          </a:xfrm>
          <a:prstGeom prst="rect">
            <a:avLst/>
          </a:prstGeom>
          <a:solidFill>
            <a:sysClr val="windowText" lastClr="000000"/>
          </a:solidFill>
        </p:spPr>
        <p:txBody>
          <a:bodyPr wrap="none" rtlCol="0">
            <a:spAutoFit/>
          </a:bodyPr>
          <a:lstStyle/>
          <a:p>
            <a:pPr defTabSz="914400">
              <a:defRPr/>
            </a:pPr>
            <a:r>
              <a:rPr lang="ja-JP" altLang="en-US" sz="1400" b="1" kern="0" smtClean="0">
                <a:solidFill>
                  <a:srgbClr val="FFC000"/>
                </a:solidFill>
                <a:latin typeface="Arial"/>
                <a:ea typeface="ＭＳ Ｐゴシック"/>
              </a:rPr>
              <a:t>最初の星</a:t>
            </a:r>
            <a:endParaRPr lang="ja-JP" altLang="en-US" sz="1400" b="1" kern="0" dirty="0">
              <a:solidFill>
                <a:srgbClr val="FFC000"/>
              </a:solidFill>
              <a:latin typeface="Arial"/>
              <a:ea typeface="ＭＳ Ｐゴシック"/>
            </a:endParaRPr>
          </a:p>
        </p:txBody>
      </p:sp>
      <p:sp>
        <p:nvSpPr>
          <p:cNvPr id="71" name="正方形/長方形 70"/>
          <p:cNvSpPr/>
          <p:nvPr/>
        </p:nvSpPr>
        <p:spPr>
          <a:xfrm flipH="1">
            <a:off x="1741935" y="1958858"/>
            <a:ext cx="792088" cy="172576"/>
          </a:xfrm>
          <a:prstGeom prst="rect">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defTabSz="914400">
              <a:defRPr/>
            </a:pPr>
            <a:endParaRPr lang="ja-JP" altLang="en-US" kern="0">
              <a:solidFill>
                <a:sysClr val="window" lastClr="FFFFFF"/>
              </a:solidFill>
              <a:latin typeface="Times New Roman"/>
              <a:ea typeface="ＭＳ Ｐゴシック"/>
            </a:endParaRPr>
          </a:p>
        </p:txBody>
      </p:sp>
      <p:sp>
        <p:nvSpPr>
          <p:cNvPr id="72" name="テキスト ボックス 71"/>
          <p:cNvSpPr txBox="1"/>
          <p:nvPr/>
        </p:nvSpPr>
        <p:spPr>
          <a:xfrm rot="321809" flipH="1">
            <a:off x="2739212" y="1930812"/>
            <a:ext cx="723275" cy="307777"/>
          </a:xfrm>
          <a:prstGeom prst="rect">
            <a:avLst/>
          </a:prstGeom>
          <a:solidFill>
            <a:sysClr val="windowText" lastClr="000000"/>
          </a:solidFill>
        </p:spPr>
        <p:txBody>
          <a:bodyPr wrap="none" rtlCol="0">
            <a:spAutoFit/>
          </a:bodyPr>
          <a:lstStyle/>
          <a:p>
            <a:pPr defTabSz="914400">
              <a:defRPr/>
            </a:pPr>
            <a:r>
              <a:rPr lang="ja-JP" altLang="en-US" sz="1400" b="1" kern="0" dirty="0" smtClean="0">
                <a:solidFill>
                  <a:prstClr val="black"/>
                </a:solidFill>
                <a:latin typeface="Arial"/>
                <a:ea typeface="ＭＳ Ｐゴシック"/>
              </a:rPr>
              <a:t>銀河団</a:t>
            </a:r>
            <a:endParaRPr lang="ja-JP" altLang="en-US" sz="1400" b="1" kern="0" dirty="0">
              <a:solidFill>
                <a:prstClr val="black"/>
              </a:solidFill>
              <a:latin typeface="Arial"/>
              <a:ea typeface="ＭＳ Ｐゴシック"/>
            </a:endParaRPr>
          </a:p>
        </p:txBody>
      </p:sp>
      <p:sp>
        <p:nvSpPr>
          <p:cNvPr id="73" name="テキスト ボックス 72"/>
          <p:cNvSpPr txBox="1"/>
          <p:nvPr/>
        </p:nvSpPr>
        <p:spPr>
          <a:xfrm flipH="1">
            <a:off x="1615418" y="1961805"/>
            <a:ext cx="543739" cy="307777"/>
          </a:xfrm>
          <a:prstGeom prst="rect">
            <a:avLst/>
          </a:prstGeom>
          <a:solidFill>
            <a:sysClr val="windowText" lastClr="000000"/>
          </a:solidFill>
        </p:spPr>
        <p:txBody>
          <a:bodyPr wrap="none" rtlCol="0">
            <a:spAutoFit/>
          </a:bodyPr>
          <a:lstStyle/>
          <a:p>
            <a:pPr defTabSz="914400">
              <a:defRPr/>
            </a:pPr>
            <a:r>
              <a:rPr lang="ja-JP" altLang="en-US" sz="1400" b="1" kern="0" dirty="0" smtClean="0">
                <a:solidFill>
                  <a:srgbClr val="FFC000"/>
                </a:solidFill>
                <a:latin typeface="Arial"/>
                <a:ea typeface="ＭＳ Ｐゴシック"/>
              </a:rPr>
              <a:t>現在</a:t>
            </a:r>
            <a:endParaRPr lang="ja-JP" altLang="en-US" sz="1400" b="1" kern="0" dirty="0">
              <a:solidFill>
                <a:srgbClr val="FFC000"/>
              </a:solidFill>
              <a:latin typeface="Arial"/>
              <a:ea typeface="ＭＳ Ｐゴシック"/>
            </a:endParaRPr>
          </a:p>
        </p:txBody>
      </p:sp>
      <p:cxnSp>
        <p:nvCxnSpPr>
          <p:cNvPr id="79" name="直線矢印コネクタ 78"/>
          <p:cNvCxnSpPr/>
          <p:nvPr/>
        </p:nvCxnSpPr>
        <p:spPr>
          <a:xfrm flipH="1" flipV="1">
            <a:off x="6714207" y="3462835"/>
            <a:ext cx="347370" cy="367138"/>
          </a:xfrm>
          <a:prstGeom prst="straightConnector1">
            <a:avLst/>
          </a:prstGeom>
          <a:ln w="38100" cmpd="sng">
            <a:solidFill>
              <a:srgbClr val="00FF00"/>
            </a:solidFill>
            <a:headEnd type="none"/>
            <a:tailEnd type="arrow" w="lg" len="med"/>
          </a:ln>
          <a:effectLst/>
        </p:spPr>
        <p:style>
          <a:lnRef idx="2">
            <a:schemeClr val="accent1"/>
          </a:lnRef>
          <a:fillRef idx="0">
            <a:schemeClr val="accent1"/>
          </a:fillRef>
          <a:effectRef idx="1">
            <a:schemeClr val="accent1"/>
          </a:effectRef>
          <a:fontRef idx="minor">
            <a:schemeClr val="tx1"/>
          </a:fontRef>
        </p:style>
      </p:cxnSp>
      <p:sp>
        <p:nvSpPr>
          <p:cNvPr id="80" name="テキスト ボックス 79"/>
          <p:cNvSpPr txBox="1"/>
          <p:nvPr/>
        </p:nvSpPr>
        <p:spPr>
          <a:xfrm flipH="1">
            <a:off x="5719088" y="3972845"/>
            <a:ext cx="1095172" cy="338554"/>
          </a:xfrm>
          <a:prstGeom prst="rect">
            <a:avLst/>
          </a:prstGeom>
          <a:noFill/>
        </p:spPr>
        <p:txBody>
          <a:bodyPr vert="horz" wrap="none" rtlCol="0">
            <a:spAutoFit/>
          </a:bodyPr>
          <a:lstStyle/>
          <a:p>
            <a:pPr algn="ctr" defTabSz="914400">
              <a:defRPr/>
            </a:pPr>
            <a:r>
              <a:rPr lang="ja-JP" altLang="en-US" sz="1600" b="1" kern="0" dirty="0" smtClean="0">
                <a:solidFill>
                  <a:srgbClr val="FF6600"/>
                </a:solidFill>
                <a:latin typeface="Arial"/>
                <a:ea typeface="ＭＳ Ｐゴシック"/>
              </a:rPr>
              <a:t>ビッグバン</a:t>
            </a:r>
            <a:endParaRPr lang="en-US" altLang="ja-JP" sz="1600" b="1" kern="0" dirty="0" smtClean="0">
              <a:solidFill>
                <a:srgbClr val="FF6600"/>
              </a:solidFill>
              <a:latin typeface="Arial"/>
              <a:ea typeface="ＭＳ Ｐゴシック"/>
            </a:endParaRPr>
          </a:p>
        </p:txBody>
      </p:sp>
      <p:sp>
        <p:nvSpPr>
          <p:cNvPr id="81" name="テキスト ボックス 80"/>
          <p:cNvSpPr txBox="1"/>
          <p:nvPr/>
        </p:nvSpPr>
        <p:spPr>
          <a:xfrm flipH="1">
            <a:off x="4237995" y="2229124"/>
            <a:ext cx="813043" cy="276999"/>
          </a:xfrm>
          <a:prstGeom prst="rect">
            <a:avLst/>
          </a:prstGeom>
          <a:noFill/>
        </p:spPr>
        <p:txBody>
          <a:bodyPr vert="horz" wrap="none" rtlCol="0">
            <a:spAutoFit/>
          </a:bodyPr>
          <a:lstStyle/>
          <a:p>
            <a:pPr defTabSz="914400">
              <a:defRPr/>
            </a:pPr>
            <a:r>
              <a:rPr lang="ja-JP" altLang="en-US" sz="1200" b="1" kern="0" dirty="0" smtClean="0">
                <a:solidFill>
                  <a:srgbClr val="FFC000"/>
                </a:solidFill>
                <a:latin typeface="Arial"/>
                <a:ea typeface="ＭＳ Ｐゴシック"/>
              </a:rPr>
              <a:t>暗黒時代</a:t>
            </a:r>
            <a:endParaRPr lang="ja-JP" altLang="en-US" sz="1200" b="1" kern="0" dirty="0">
              <a:solidFill>
                <a:srgbClr val="FFC000"/>
              </a:solidFill>
              <a:latin typeface="Arial"/>
              <a:ea typeface="ＭＳ Ｐゴシック"/>
            </a:endParaRPr>
          </a:p>
        </p:txBody>
      </p:sp>
      <p:sp>
        <p:nvSpPr>
          <p:cNvPr id="88" name="円/楕円 87"/>
          <p:cNvSpPr/>
          <p:nvPr/>
        </p:nvSpPr>
        <p:spPr>
          <a:xfrm>
            <a:off x="6183128" y="2665029"/>
            <a:ext cx="368223" cy="1187033"/>
          </a:xfrm>
          <a:prstGeom prst="ellipse">
            <a:avLst/>
          </a:prstGeom>
          <a:solidFill>
            <a:srgbClr val="FF6600"/>
          </a:solidFill>
          <a:ln w="19050" cap="flat" cmpd="sng" algn="ctr">
            <a:noFill/>
            <a:prstDash val="solid"/>
          </a:ln>
          <a:effectLst/>
        </p:spPr>
        <p:txBody>
          <a:bodyPr rtlCol="0" anchor="ctr"/>
          <a:lstStyle/>
          <a:p>
            <a:pPr algn="ctr" defTabSz="914400">
              <a:defRPr/>
            </a:pPr>
            <a:endParaRPr lang="ja-JP" altLang="en-US" kern="0" dirty="0">
              <a:solidFill>
                <a:sysClr val="window" lastClr="FFFFFF"/>
              </a:solidFill>
              <a:latin typeface="Times New Roman"/>
              <a:ea typeface="ＭＳ Ｐゴシック"/>
            </a:endParaRPr>
          </a:p>
        </p:txBody>
      </p:sp>
      <p:sp>
        <p:nvSpPr>
          <p:cNvPr id="89" name="テキスト ボックス 88"/>
          <p:cNvSpPr txBox="1"/>
          <p:nvPr/>
        </p:nvSpPr>
        <p:spPr>
          <a:xfrm flipH="1">
            <a:off x="4321088" y="4101755"/>
            <a:ext cx="1561418" cy="307777"/>
          </a:xfrm>
          <a:prstGeom prst="rect">
            <a:avLst/>
          </a:prstGeom>
          <a:noFill/>
        </p:spPr>
        <p:txBody>
          <a:bodyPr wrap="square" rtlCol="0">
            <a:spAutoFit/>
          </a:bodyPr>
          <a:lstStyle/>
          <a:p>
            <a:pPr algn="ctr" defTabSz="914400">
              <a:defRPr/>
            </a:pPr>
            <a:r>
              <a:rPr lang="ja-JP" altLang="en-US" sz="1400" b="1" kern="0" dirty="0" smtClean="0">
                <a:solidFill>
                  <a:srgbClr val="FFC000"/>
                </a:solidFill>
                <a:latin typeface="Arial"/>
                <a:ea typeface="ＭＳ Ｐゴシック"/>
              </a:rPr>
              <a:t>再結合</a:t>
            </a:r>
            <a:endParaRPr lang="ja-JP" altLang="en-US" sz="1400" b="1" kern="0" dirty="0">
              <a:solidFill>
                <a:srgbClr val="FFC000"/>
              </a:solidFill>
              <a:latin typeface="Arial"/>
              <a:ea typeface="ＭＳ Ｐゴシック"/>
            </a:endParaRPr>
          </a:p>
        </p:txBody>
      </p:sp>
      <p:cxnSp>
        <p:nvCxnSpPr>
          <p:cNvPr id="52" name="直線矢印コネクタ 51"/>
          <p:cNvCxnSpPr/>
          <p:nvPr/>
        </p:nvCxnSpPr>
        <p:spPr>
          <a:xfrm flipH="1">
            <a:off x="1259557" y="5153199"/>
            <a:ext cx="6005069" cy="1"/>
          </a:xfrm>
          <a:prstGeom prst="straightConnector1">
            <a:avLst/>
          </a:prstGeom>
          <a:ln w="5715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2" name="グループ化 124"/>
          <p:cNvGrpSpPr>
            <a:grpSpLocks/>
          </p:cNvGrpSpPr>
          <p:nvPr/>
        </p:nvGrpSpPr>
        <p:grpSpPr bwMode="auto">
          <a:xfrm flipH="1">
            <a:off x="1087202" y="2131434"/>
            <a:ext cx="4373091" cy="1698539"/>
            <a:chOff x="2901716" y="2653713"/>
            <a:chExt cx="4303206" cy="1698785"/>
          </a:xfrm>
        </p:grpSpPr>
        <p:sp>
          <p:nvSpPr>
            <p:cNvPr id="36" name="円/楕円 112"/>
            <p:cNvSpPr>
              <a:spLocks noChangeArrowheads="1"/>
            </p:cNvSpPr>
            <p:nvPr/>
          </p:nvSpPr>
          <p:spPr bwMode="auto">
            <a:xfrm rot="12661601">
              <a:off x="2901716" y="3278174"/>
              <a:ext cx="390829" cy="387233"/>
            </a:xfrm>
            <a:prstGeom prst="ellipse">
              <a:avLst/>
            </a:prstGeom>
            <a:noFill/>
            <a:ln w="28575" cmpd="sng" algn="ctr">
              <a:solidFill>
                <a:srgbClr val="FFFF00"/>
              </a:solidFill>
              <a:round/>
              <a:headEnd/>
              <a:tailEnd/>
            </a:ln>
          </p:spPr>
          <p:txBody>
            <a:bodyPr anchor="ctr"/>
            <a:lstStyle/>
            <a:p>
              <a:pPr algn="ctr" defTabSz="914400" fontAlgn="base">
                <a:spcBef>
                  <a:spcPct val="0"/>
                </a:spcBef>
                <a:spcAft>
                  <a:spcPct val="0"/>
                </a:spcAft>
              </a:pPr>
              <a:endParaRPr lang="ja-JP" altLang="en-US">
                <a:solidFill>
                  <a:srgbClr val="FFFFFF"/>
                </a:solidFill>
                <a:latin typeface="Arial"/>
                <a:ea typeface="ＭＳ Ｐゴシック"/>
                <a:cs typeface="Arial" pitchFamily="34" charset="0"/>
              </a:endParaRPr>
            </a:p>
          </p:txBody>
        </p:sp>
        <p:cxnSp>
          <p:nvCxnSpPr>
            <p:cNvPr id="37" name="直線コネクタ 113"/>
            <p:cNvCxnSpPr>
              <a:cxnSpLocks noChangeShapeType="1"/>
              <a:stCxn id="36" idx="1"/>
            </p:cNvCxnSpPr>
            <p:nvPr/>
          </p:nvCxnSpPr>
          <p:spPr bwMode="auto">
            <a:xfrm>
              <a:off x="3146110" y="3661500"/>
              <a:ext cx="4058812" cy="690998"/>
            </a:xfrm>
            <a:prstGeom prst="line">
              <a:avLst/>
            </a:prstGeom>
            <a:noFill/>
            <a:ln w="12700" cmpd="sng" algn="ctr">
              <a:solidFill>
                <a:srgbClr val="FFFF00"/>
              </a:solidFill>
              <a:round/>
              <a:headEnd/>
              <a:tailEnd/>
            </a:ln>
          </p:spPr>
        </p:cxnSp>
        <p:cxnSp>
          <p:nvCxnSpPr>
            <p:cNvPr id="38" name="直線コネクタ 114"/>
            <p:cNvCxnSpPr>
              <a:cxnSpLocks noChangeShapeType="1"/>
              <a:stCxn id="36" idx="5"/>
            </p:cNvCxnSpPr>
            <p:nvPr/>
          </p:nvCxnSpPr>
          <p:spPr bwMode="auto">
            <a:xfrm flipV="1">
              <a:off x="3048151" y="2653713"/>
              <a:ext cx="3987170" cy="628369"/>
            </a:xfrm>
            <a:prstGeom prst="line">
              <a:avLst/>
            </a:prstGeom>
            <a:noFill/>
            <a:ln w="12700" cmpd="sng" algn="ctr">
              <a:solidFill>
                <a:srgbClr val="FFFF00"/>
              </a:solidFill>
              <a:round/>
              <a:headEnd/>
              <a:tailEnd/>
            </a:ln>
          </p:spPr>
        </p:cxnSp>
      </p:grpSp>
      <p:sp>
        <p:nvSpPr>
          <p:cNvPr id="8" name="テキスト ボックス 7"/>
          <p:cNvSpPr txBox="1"/>
          <p:nvPr/>
        </p:nvSpPr>
        <p:spPr>
          <a:xfrm>
            <a:off x="258647" y="995181"/>
            <a:ext cx="4337544" cy="954107"/>
          </a:xfrm>
          <a:prstGeom prst="rect">
            <a:avLst/>
          </a:prstGeom>
          <a:solidFill>
            <a:schemeClr val="tx1">
              <a:alpha val="50000"/>
            </a:schemeClr>
          </a:solidFill>
        </p:spPr>
        <p:txBody>
          <a:bodyPr wrap="square" rtlCol="0">
            <a:spAutoFit/>
          </a:bodyPr>
          <a:lstStyle/>
          <a:p>
            <a:r>
              <a:rPr lang="ja-JP" altLang="en-US" sz="1400" dirty="0" smtClean="0">
                <a:solidFill>
                  <a:schemeClr val="bg1"/>
                </a:solidFill>
                <a:latin typeface="Calibri"/>
                <a:ea typeface="ＭＳ Ｐゴシック"/>
              </a:rPr>
              <a:t>インフレーションモデルは</a:t>
            </a:r>
            <a:endParaRPr lang="en-US" altLang="ja-JP" sz="1400" dirty="0" smtClean="0">
              <a:solidFill>
                <a:schemeClr val="bg1"/>
              </a:solidFill>
              <a:latin typeface="Calibri"/>
              <a:ea typeface="ＭＳ Ｐゴシック"/>
            </a:endParaRPr>
          </a:p>
          <a:p>
            <a:r>
              <a:rPr lang="ja-JP" altLang="en-US" sz="1400" dirty="0" smtClean="0">
                <a:solidFill>
                  <a:schemeClr val="bg1"/>
                </a:solidFill>
                <a:latin typeface="Calibri"/>
                <a:ea typeface="ＭＳ Ｐゴシック"/>
              </a:rPr>
              <a:t>・平坦性問題</a:t>
            </a:r>
            <a:endParaRPr lang="en-US" altLang="ja-JP" sz="1400" dirty="0" smtClean="0">
              <a:solidFill>
                <a:schemeClr val="bg1"/>
              </a:solidFill>
              <a:latin typeface="Calibri"/>
              <a:ea typeface="ＭＳ Ｐゴシック"/>
            </a:endParaRPr>
          </a:p>
          <a:p>
            <a:r>
              <a:rPr lang="ja-JP" altLang="en-US" sz="1400" dirty="0" smtClean="0">
                <a:solidFill>
                  <a:schemeClr val="bg1"/>
                </a:solidFill>
                <a:latin typeface="Calibri"/>
                <a:ea typeface="ＭＳ Ｐゴシック"/>
              </a:rPr>
              <a:t>・地平線問題</a:t>
            </a:r>
            <a:endParaRPr lang="en-US" altLang="ja-JP" sz="1400" dirty="0" smtClean="0">
              <a:solidFill>
                <a:schemeClr val="bg1"/>
              </a:solidFill>
              <a:latin typeface="Calibri"/>
              <a:ea typeface="ＭＳ Ｐゴシック"/>
            </a:endParaRPr>
          </a:p>
          <a:p>
            <a:r>
              <a:rPr lang="ja-JP" altLang="en-US" sz="1400" dirty="0" smtClean="0">
                <a:solidFill>
                  <a:schemeClr val="bg1"/>
                </a:solidFill>
                <a:latin typeface="Calibri"/>
                <a:ea typeface="ＭＳ Ｐゴシック"/>
              </a:rPr>
              <a:t>などの解決を与え、また原始重力波の存在を予言する。</a:t>
            </a:r>
            <a:endParaRPr lang="en-US" altLang="ja-JP" sz="1400" dirty="0" smtClean="0">
              <a:solidFill>
                <a:schemeClr val="bg1"/>
              </a:solidFill>
              <a:latin typeface="Calibri"/>
              <a:ea typeface="ＭＳ Ｐゴシック"/>
            </a:endParaRPr>
          </a:p>
        </p:txBody>
      </p:sp>
      <p:sp>
        <p:nvSpPr>
          <p:cNvPr id="60" name="テキスト ボックス 59"/>
          <p:cNvSpPr txBox="1"/>
          <p:nvPr/>
        </p:nvSpPr>
        <p:spPr>
          <a:xfrm>
            <a:off x="5064221" y="1579884"/>
            <a:ext cx="1479892" cy="954107"/>
          </a:xfrm>
          <a:prstGeom prst="rect">
            <a:avLst/>
          </a:prstGeom>
          <a:solidFill>
            <a:srgbClr val="00FFFF"/>
          </a:solidFill>
        </p:spPr>
        <p:txBody>
          <a:bodyPr wrap="none" rtlCol="0">
            <a:spAutoFit/>
          </a:bodyPr>
          <a:lstStyle/>
          <a:p>
            <a:pPr algn="ctr"/>
            <a:r>
              <a:rPr lang="ja-JP" altLang="en-US" sz="1400" b="1" dirty="0" smtClean="0">
                <a:solidFill>
                  <a:prstClr val="black"/>
                </a:solidFill>
                <a:latin typeface="Calibri"/>
                <a:ea typeface="ＭＳ Ｐゴシック"/>
              </a:rPr>
              <a:t>ビッグバンからの</a:t>
            </a:r>
            <a:endParaRPr lang="en-US" altLang="ja-JP" sz="1400" b="1" dirty="0" smtClean="0">
              <a:solidFill>
                <a:prstClr val="black"/>
              </a:solidFill>
              <a:latin typeface="Calibri"/>
              <a:ea typeface="ＭＳ Ｐゴシック"/>
            </a:endParaRPr>
          </a:p>
          <a:p>
            <a:pPr algn="ctr"/>
            <a:r>
              <a:rPr lang="ja-JP" altLang="en-US" sz="1400" b="1" dirty="0" smtClean="0">
                <a:solidFill>
                  <a:prstClr val="black"/>
                </a:solidFill>
                <a:latin typeface="Calibri"/>
                <a:ea typeface="ＭＳ Ｐゴシック"/>
              </a:rPr>
              <a:t>熱輻射</a:t>
            </a:r>
            <a:r>
              <a:rPr lang="en-US" altLang="ja-JP" sz="1400" b="1" baseline="-25000" dirty="0" smtClean="0">
                <a:solidFill>
                  <a:prstClr val="black"/>
                </a:solidFill>
                <a:latin typeface="Calibri"/>
                <a:ea typeface="ＭＳ Ｐゴシック"/>
              </a:rPr>
              <a:t/>
            </a:r>
            <a:br>
              <a:rPr lang="en-US" altLang="ja-JP" sz="1400" b="1" baseline="-25000" dirty="0" smtClean="0">
                <a:solidFill>
                  <a:prstClr val="black"/>
                </a:solidFill>
                <a:latin typeface="Calibri"/>
                <a:ea typeface="ＭＳ Ｐゴシック"/>
              </a:rPr>
            </a:br>
            <a:r>
              <a:rPr lang="en-US" altLang="ja-JP" sz="2800" b="1" dirty="0" smtClean="0">
                <a:solidFill>
                  <a:prstClr val="black"/>
                </a:solidFill>
                <a:latin typeface="Calibri"/>
                <a:ea typeface="ＭＳ Ｐゴシック"/>
              </a:rPr>
              <a:t>CMB</a:t>
            </a:r>
            <a:endParaRPr lang="ja-JP" altLang="en-US" sz="2800" b="1" dirty="0">
              <a:solidFill>
                <a:prstClr val="black"/>
              </a:solidFill>
              <a:latin typeface="Calibri"/>
              <a:ea typeface="ＭＳ Ｐゴシック"/>
            </a:endParaRPr>
          </a:p>
        </p:txBody>
      </p:sp>
      <p:sp>
        <p:nvSpPr>
          <p:cNvPr id="3" name="テキスト ボックス 2"/>
          <p:cNvSpPr txBox="1"/>
          <p:nvPr/>
        </p:nvSpPr>
        <p:spPr>
          <a:xfrm>
            <a:off x="657860" y="5190267"/>
            <a:ext cx="1213954" cy="338554"/>
          </a:xfrm>
          <a:prstGeom prst="rect">
            <a:avLst/>
          </a:prstGeom>
          <a:noFill/>
        </p:spPr>
        <p:txBody>
          <a:bodyPr wrap="square" rtlCol="0">
            <a:spAutoFit/>
          </a:bodyPr>
          <a:lstStyle/>
          <a:p>
            <a:pPr algn="ctr"/>
            <a:r>
              <a:rPr kumimoji="1" lang="ja-JP" altLang="en-US" sz="1600" dirty="0" smtClean="0">
                <a:solidFill>
                  <a:schemeClr val="bg1"/>
                </a:solidFill>
              </a:rPr>
              <a:t>宇宙の年齢</a:t>
            </a:r>
            <a:endParaRPr kumimoji="1" lang="ja-JP" altLang="en-US" sz="1600" dirty="0">
              <a:solidFill>
                <a:schemeClr val="bg1"/>
              </a:solidFill>
            </a:endParaRPr>
          </a:p>
        </p:txBody>
      </p:sp>
      <p:sp>
        <p:nvSpPr>
          <p:cNvPr id="35" name="テキスト ボックス 34"/>
          <p:cNvSpPr txBox="1"/>
          <p:nvPr/>
        </p:nvSpPr>
        <p:spPr>
          <a:xfrm>
            <a:off x="1400069" y="4630736"/>
            <a:ext cx="6810659" cy="1786464"/>
          </a:xfrm>
          <a:prstGeom prst="rect">
            <a:avLst/>
          </a:prstGeom>
          <a:solidFill>
            <a:srgbClr val="FFFF00"/>
          </a:solidFill>
          <a:ln>
            <a:noFill/>
          </a:ln>
        </p:spPr>
        <p:txBody>
          <a:bodyPr wrap="none" rtlCol="0" anchor="ctr" anchorCtr="1">
            <a:noAutofit/>
          </a:bodyPr>
          <a:lstStyle/>
          <a:p>
            <a:pPr algn="ctr">
              <a:lnSpc>
                <a:spcPct val="130000"/>
              </a:lnSpc>
            </a:pPr>
            <a:r>
              <a:rPr lang="ja-JP" altLang="en-US" sz="2800" dirty="0" smtClean="0">
                <a:solidFill>
                  <a:prstClr val="black"/>
                </a:solidFill>
                <a:latin typeface="HG丸ｺﾞｼｯｸM-PRO"/>
                <a:ea typeface="HG丸ｺﾞｼｯｸM-PRO"/>
                <a:cs typeface="HG丸ｺﾞｼｯｸM-PRO"/>
              </a:rPr>
              <a:t>原始重力波</a:t>
            </a:r>
            <a:r>
              <a:rPr lang="en-US" altLang="ja-JP" sz="2800" dirty="0" smtClean="0">
                <a:solidFill>
                  <a:prstClr val="black"/>
                </a:solidFill>
                <a:latin typeface="HG丸ｺﾞｼｯｸM-PRO"/>
                <a:ea typeface="HG丸ｺﾞｼｯｸM-PRO"/>
                <a:cs typeface="HG丸ｺﾞｼｯｸM-PRO"/>
              </a:rPr>
              <a:t> × CMB </a:t>
            </a:r>
            <a:r>
              <a:rPr lang="ja-JP" altLang="en-US" sz="2800" dirty="0" smtClean="0">
                <a:solidFill>
                  <a:prstClr val="black"/>
                </a:solidFill>
                <a:latin typeface="HG丸ｺﾞｼｯｸM-PRO"/>
                <a:ea typeface="HG丸ｺﾞｼｯｸM-PRO"/>
                <a:cs typeface="HG丸ｺﾞｼｯｸM-PRO"/>
              </a:rPr>
              <a:t>偏光</a:t>
            </a:r>
            <a:endParaRPr lang="en-US" altLang="ja-JP" sz="2800" dirty="0" smtClean="0">
              <a:solidFill>
                <a:prstClr val="black"/>
              </a:solidFill>
              <a:latin typeface="HG丸ｺﾞｼｯｸM-PRO"/>
              <a:ea typeface="HG丸ｺﾞｼｯｸM-PRO"/>
              <a:cs typeface="HG丸ｺﾞｼｯｸM-PRO"/>
            </a:endParaRPr>
          </a:p>
          <a:p>
            <a:pPr algn="ctr">
              <a:lnSpc>
                <a:spcPct val="130000"/>
              </a:lnSpc>
            </a:pPr>
            <a:r>
              <a:rPr lang="en-US" altLang="ja-JP" sz="2400" b="1" dirty="0" smtClean="0">
                <a:solidFill>
                  <a:prstClr val="black"/>
                </a:solidFill>
                <a:latin typeface="HG丸ｺﾞｼｯｸM-PRO"/>
                <a:ea typeface="HG丸ｺﾞｼｯｸM-PRO"/>
                <a:cs typeface="HG丸ｺﾞｼｯｸM-PRO"/>
                <a:sym typeface="Wingdings"/>
              </a:rPr>
              <a:t> </a:t>
            </a:r>
            <a:r>
              <a:rPr lang="ja-JP" altLang="en-US" sz="2800" b="1" dirty="0" smtClean="0">
                <a:solidFill>
                  <a:srgbClr val="FF0000"/>
                </a:solidFill>
                <a:latin typeface="HG丸ｺﾞｼｯｸM-PRO"/>
                <a:ea typeface="HG丸ｺﾞｼｯｸM-PRO"/>
                <a:cs typeface="HG丸ｺﾞｼｯｸM-PRO"/>
                <a:sym typeface="Wingdings"/>
              </a:rPr>
              <a:t>大スケールの渦状パターン</a:t>
            </a:r>
            <a:endParaRPr lang="en-US" altLang="ja-JP" sz="3200" b="1" dirty="0" smtClean="0">
              <a:solidFill>
                <a:srgbClr val="FF0000"/>
              </a:solidFill>
              <a:latin typeface="HG丸ｺﾞｼｯｸM-PRO"/>
              <a:ea typeface="HG丸ｺﾞｼｯｸM-PRO"/>
              <a:cs typeface="HG丸ｺﾞｼｯｸM-PRO"/>
              <a:sym typeface="Wingdings"/>
            </a:endParaRPr>
          </a:p>
          <a:p>
            <a:pPr algn="ctr">
              <a:lnSpc>
                <a:spcPct val="130000"/>
              </a:lnSpc>
            </a:pPr>
            <a:r>
              <a:rPr lang="en-US" altLang="ja-JP" sz="3200" dirty="0" smtClean="0">
                <a:solidFill>
                  <a:prstClr val="black"/>
                </a:solidFill>
                <a:latin typeface="HG丸ｺﾞｼｯｸM-PRO"/>
                <a:ea typeface="HG丸ｺﾞｼｯｸM-PRO"/>
                <a:cs typeface="HG丸ｺﾞｼｯｸM-PRO"/>
                <a:sym typeface="Wingdings"/>
              </a:rPr>
              <a:t> “</a:t>
            </a:r>
            <a:r>
              <a:rPr lang="ja-JP" altLang="en-US" sz="3600" b="1" dirty="0" smtClean="0">
                <a:solidFill>
                  <a:srgbClr val="FF0000"/>
                </a:solidFill>
                <a:latin typeface="HG丸ｺﾞｼｯｸM-PRO"/>
                <a:ea typeface="HG丸ｺﾞｼｯｸM-PRO"/>
                <a:cs typeface="HG丸ｺﾞｼｯｸM-PRO"/>
                <a:sym typeface="Wingdings"/>
              </a:rPr>
              <a:t>原始</a:t>
            </a:r>
            <a:r>
              <a:rPr lang="en-US" altLang="ja-JP" sz="3600" b="1" dirty="0" smtClean="0">
                <a:solidFill>
                  <a:srgbClr val="FF0000"/>
                </a:solidFill>
                <a:latin typeface="HG丸ｺﾞｼｯｸM-PRO"/>
                <a:ea typeface="HG丸ｺﾞｼｯｸM-PRO"/>
                <a:cs typeface="HG丸ｺﾞｼｯｸM-PRO"/>
                <a:sym typeface="Wingdings"/>
              </a:rPr>
              <a:t> </a:t>
            </a:r>
            <a:r>
              <a:rPr lang="en-US" altLang="ja-JP" sz="3600" b="1" i="1" dirty="0" smtClean="0">
                <a:solidFill>
                  <a:srgbClr val="FF0000"/>
                </a:solidFill>
                <a:latin typeface="HG丸ｺﾞｼｯｸM-PRO"/>
                <a:ea typeface="HG丸ｺﾞｼｯｸM-PRO"/>
                <a:cs typeface="HG丸ｺﾞｼｯｸM-PRO"/>
                <a:sym typeface="Wingdings"/>
              </a:rPr>
              <a:t>B </a:t>
            </a:r>
            <a:r>
              <a:rPr lang="ja-JP" altLang="en-US" sz="3600" b="1" dirty="0" smtClean="0">
                <a:solidFill>
                  <a:srgbClr val="FF0000"/>
                </a:solidFill>
                <a:latin typeface="HG丸ｺﾞｼｯｸM-PRO"/>
                <a:ea typeface="HG丸ｺﾞｼｯｸM-PRO"/>
                <a:cs typeface="HG丸ｺﾞｼｯｸM-PRO"/>
                <a:sym typeface="Wingdings"/>
              </a:rPr>
              <a:t>モード</a:t>
            </a:r>
            <a:r>
              <a:rPr lang="en-US" altLang="ja-JP" sz="3200" dirty="0" smtClean="0">
                <a:solidFill>
                  <a:prstClr val="black"/>
                </a:solidFill>
                <a:latin typeface="HG丸ｺﾞｼｯｸM-PRO"/>
                <a:ea typeface="HG丸ｺﾞｼｯｸM-PRO"/>
                <a:cs typeface="HG丸ｺﾞｼｯｸM-PRO"/>
                <a:sym typeface="Wingdings"/>
              </a:rPr>
              <a:t>”</a:t>
            </a:r>
            <a:endParaRPr lang="ja-JP" altLang="en-US" sz="2800" dirty="0">
              <a:solidFill>
                <a:prstClr val="black"/>
              </a:solidFill>
              <a:latin typeface="HG丸ｺﾞｼｯｸM-PRO"/>
              <a:ea typeface="HG丸ｺﾞｼｯｸM-PRO"/>
              <a:cs typeface="HG丸ｺﾞｼｯｸM-PRO"/>
            </a:endParaRPr>
          </a:p>
        </p:txBody>
      </p:sp>
      <p:sp>
        <p:nvSpPr>
          <p:cNvPr id="4" name="スライド番号プレースホルダー 3"/>
          <p:cNvSpPr>
            <a:spLocks noGrp="1"/>
          </p:cNvSpPr>
          <p:nvPr>
            <p:ph type="sldNum" sz="quarter" idx="12"/>
          </p:nvPr>
        </p:nvSpPr>
        <p:spPr/>
        <p:txBody>
          <a:bodyPr/>
          <a:lstStyle/>
          <a:p>
            <a:fld id="{DD3CBEE5-6263-E74F-83EA-CF6001D2B3F6}" type="slidenum">
              <a:rPr lang="ja-JP" altLang="en-US" smtClean="0">
                <a:solidFill>
                  <a:prstClr val="black">
                    <a:tint val="75000"/>
                  </a:prstClr>
                </a:solidFill>
                <a:latin typeface="Calibri"/>
                <a:ea typeface="ＭＳ Ｐゴシック"/>
              </a:rPr>
              <a:pPr/>
              <a:t>3</a:t>
            </a:fld>
            <a:endParaRPr lang="ja-JP" altLang="en-US">
              <a:solidFill>
                <a:prstClr val="black">
                  <a:tint val="75000"/>
                </a:prstClr>
              </a:solidFill>
              <a:latin typeface="Calibri"/>
              <a:ea typeface="ＭＳ Ｐゴシック"/>
            </a:endParaRPr>
          </a:p>
        </p:txBody>
      </p:sp>
      <p:sp>
        <p:nvSpPr>
          <p:cNvPr id="5" name="テキスト ボックス 4"/>
          <p:cNvSpPr txBox="1"/>
          <p:nvPr/>
        </p:nvSpPr>
        <p:spPr>
          <a:xfrm>
            <a:off x="163875" y="3785845"/>
            <a:ext cx="1846654" cy="461665"/>
          </a:xfrm>
          <a:prstGeom prst="rect">
            <a:avLst/>
          </a:prstGeom>
          <a:noFill/>
        </p:spPr>
        <p:txBody>
          <a:bodyPr wrap="none" rtlCol="0">
            <a:spAutoFit/>
          </a:bodyPr>
          <a:lstStyle/>
          <a:p>
            <a:r>
              <a:rPr kumimoji="1" lang="en-US" altLang="ja-JP" sz="2400" i="1" dirty="0" smtClean="0">
                <a:solidFill>
                  <a:srgbClr val="FFFF00"/>
                </a:solidFill>
              </a:rPr>
              <a:t>B</a:t>
            </a:r>
            <a:r>
              <a:rPr kumimoji="1" lang="ja-JP" altLang="en-US" sz="2400" i="1" dirty="0" smtClean="0">
                <a:solidFill>
                  <a:srgbClr val="FFFF00"/>
                </a:solidFill>
              </a:rPr>
              <a:t>モード偏光</a:t>
            </a:r>
            <a:endParaRPr kumimoji="1" lang="ja-JP" altLang="en-US" sz="2400" i="1" dirty="0">
              <a:solidFill>
                <a:srgbClr val="FFFF00"/>
              </a:solidFill>
            </a:endParaRPr>
          </a:p>
        </p:txBody>
      </p:sp>
      <p:sp>
        <p:nvSpPr>
          <p:cNvPr id="6" name="日付プレースホルダー 5"/>
          <p:cNvSpPr>
            <a:spLocks noGrp="1"/>
          </p:cNvSpPr>
          <p:nvPr>
            <p:ph type="dt" sz="half" idx="10"/>
          </p:nvPr>
        </p:nvSpPr>
        <p:spPr/>
        <p:txBody>
          <a:bodyPr/>
          <a:lstStyle/>
          <a:p>
            <a:r>
              <a:rPr kumimoji="1" lang="en-US" altLang="ja-JP" smtClean="0"/>
              <a:t>2015/02/11</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21st ICEPP symposium</a:t>
            </a:r>
            <a:endParaRPr kumimoji="1" lang="ja-JP" altLang="en-US"/>
          </a:p>
        </p:txBody>
      </p:sp>
    </p:spTree>
    <p:custDataLst>
      <p:tags r:id="rId1"/>
    </p:custDataLst>
    <p:extLst>
      <p:ext uri="{BB962C8B-B14F-4D97-AF65-F5344CB8AC3E}">
        <p14:creationId xmlns:p14="http://schemas.microsoft.com/office/powerpoint/2010/main" val="1638107512"/>
      </p:ext>
    </p:extLst>
  </p:cSld>
  <p:clrMapOvr>
    <a:masterClrMapping/>
  </p:clrMapOvr>
  <mc:AlternateContent xmlns:mc="http://schemas.openxmlformats.org/markup-compatibility/2006" xmlns:p14="http://schemas.microsoft.com/office/powerpoint/2010/main">
    <mc:Choice Requires="p14">
      <p:transition spd="slow" p14:dur="2000" advTm="33502"/>
    </mc:Choice>
    <mc:Fallback xmlns="">
      <p:transition xmlns:p14="http://schemas.microsoft.com/office/powerpoint/2010/main" spd="slow" advTm="33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right)">
                                      <p:cBhvr>
                                        <p:cTn id="10" dur="500"/>
                                        <p:tgtEl>
                                          <p:spTgt spid="5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right)">
                                      <p:cBhvr>
                                        <p:cTn id="16" dur="500"/>
                                        <p:tgtEl>
                                          <p:spTgt spid="55"/>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9" presetClass="emph" presetSubtype="0" nodeType="withEffect">
                                  <p:stCondLst>
                                    <p:cond delay="0"/>
                                  </p:stCondLst>
                                  <p:childTnLst>
                                    <p:set>
                                      <p:cBhvr rctx="PPT">
                                        <p:cTn id="21" dur="indefinite"/>
                                        <p:tgtEl>
                                          <p:spTgt spid="61"/>
                                        </p:tgtEl>
                                        <p:attrNameLst>
                                          <p:attrName>style.opacity</p:attrName>
                                        </p:attrNameLst>
                                      </p:cBhvr>
                                      <p:to>
                                        <p:strVal val="0.5"/>
                                      </p:to>
                                    </p:set>
                                    <p:animEffect filter="image" prLst="opacity: 0.5">
                                      <p:cBhvr rctx="IE">
                                        <p:cTn id="22" dur="indefinite"/>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500"/>
                                        <p:tgtEl>
                                          <p:spTgt spid="32"/>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60" grpId="0" animBg="1"/>
      <p:bldP spid="35"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4810365" y="1975679"/>
            <a:ext cx="3111888" cy="4742615"/>
            <a:chOff x="632403" y="2067889"/>
            <a:chExt cx="3111888" cy="4742615"/>
          </a:xfrm>
        </p:grpSpPr>
        <p:sp>
          <p:nvSpPr>
            <p:cNvPr id="9" name="正方形/長方形 8"/>
            <p:cNvSpPr/>
            <p:nvPr/>
          </p:nvSpPr>
          <p:spPr>
            <a:xfrm rot="10800000">
              <a:off x="1022978" y="6203707"/>
              <a:ext cx="2232248" cy="1994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0" name="正方形/長方形 9"/>
            <p:cNvSpPr/>
            <p:nvPr/>
          </p:nvSpPr>
          <p:spPr>
            <a:xfrm rot="10800000">
              <a:off x="2025205" y="2067889"/>
              <a:ext cx="201509" cy="140572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1" name="正方形/長方形 10"/>
            <p:cNvSpPr/>
            <p:nvPr/>
          </p:nvSpPr>
          <p:spPr>
            <a:xfrm>
              <a:off x="1539466" y="5813469"/>
              <a:ext cx="1214541" cy="3902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2" name="下矢印 11"/>
            <p:cNvSpPr/>
            <p:nvPr/>
          </p:nvSpPr>
          <p:spPr>
            <a:xfrm rot="10800000" flipV="1">
              <a:off x="2120758" y="4681009"/>
              <a:ext cx="528762" cy="922955"/>
            </a:xfrm>
            <a:prstGeom prst="downArrow">
              <a:avLst/>
            </a:prstGeom>
            <a:solidFill>
              <a:schemeClr val="tx2">
                <a:lumMod val="20000"/>
                <a:lumOff val="80000"/>
              </a:schemeClr>
            </a:solidFill>
            <a:ln w="31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latin typeface="Calibri"/>
                <a:ea typeface="ＭＳ Ｐゴシック"/>
              </a:endParaRPr>
            </a:p>
          </p:txBody>
        </p:sp>
        <p:sp>
          <p:nvSpPr>
            <p:cNvPr id="13" name="正方形/長方形 12"/>
            <p:cNvSpPr/>
            <p:nvPr/>
          </p:nvSpPr>
          <p:spPr>
            <a:xfrm rot="10800000">
              <a:off x="1755490" y="5838128"/>
              <a:ext cx="774842" cy="1963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4" name="曲折矢印 13"/>
            <p:cNvSpPr/>
            <p:nvPr/>
          </p:nvSpPr>
          <p:spPr>
            <a:xfrm rot="16200000" flipH="1" flipV="1">
              <a:off x="951135" y="4325634"/>
              <a:ext cx="1568831" cy="956850"/>
            </a:xfrm>
            <a:prstGeom prst="bentArrow">
              <a:avLst/>
            </a:prstGeom>
            <a:solidFill>
              <a:schemeClr val="accent6">
                <a:lumMod val="40000"/>
                <a:lumOff val="60000"/>
              </a:schemeClr>
            </a:solidFill>
            <a:ln w="31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black"/>
                </a:solidFill>
                <a:latin typeface="Calibri"/>
                <a:ea typeface="ＭＳ Ｐゴシック"/>
              </a:endParaRPr>
            </a:p>
          </p:txBody>
        </p:sp>
        <p:sp>
          <p:nvSpPr>
            <p:cNvPr id="15" name="弦 14"/>
            <p:cNvSpPr/>
            <p:nvPr/>
          </p:nvSpPr>
          <p:spPr>
            <a:xfrm rot="10800000">
              <a:off x="2275255" y="5650856"/>
              <a:ext cx="272322" cy="286969"/>
            </a:xfrm>
            <a:prstGeom prst="chord">
              <a:avLst>
                <a:gd name="adj1" fmla="val 21457361"/>
                <a:gd name="adj2" fmla="val 1108582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6" name="弦 15"/>
            <p:cNvSpPr/>
            <p:nvPr/>
          </p:nvSpPr>
          <p:spPr>
            <a:xfrm rot="10800000">
              <a:off x="1993402" y="5652329"/>
              <a:ext cx="272322" cy="286969"/>
            </a:xfrm>
            <a:prstGeom prst="chord">
              <a:avLst>
                <a:gd name="adj1" fmla="val 21457361"/>
                <a:gd name="adj2" fmla="val 1108582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7" name="弦 16"/>
            <p:cNvSpPr/>
            <p:nvPr/>
          </p:nvSpPr>
          <p:spPr>
            <a:xfrm rot="10800000">
              <a:off x="1721080" y="5650856"/>
              <a:ext cx="272322" cy="286969"/>
            </a:xfrm>
            <a:prstGeom prst="chord">
              <a:avLst>
                <a:gd name="adj1" fmla="val 21457361"/>
                <a:gd name="adj2" fmla="val 1108582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8" name="正方形/長方形 17"/>
            <p:cNvSpPr/>
            <p:nvPr/>
          </p:nvSpPr>
          <p:spPr>
            <a:xfrm rot="10800000">
              <a:off x="1721080" y="5813470"/>
              <a:ext cx="829161" cy="4351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19" name="正方形/長方形 18"/>
            <p:cNvSpPr/>
            <p:nvPr/>
          </p:nvSpPr>
          <p:spPr>
            <a:xfrm rot="10800000" flipH="1">
              <a:off x="1761886" y="5967277"/>
              <a:ext cx="764421" cy="6945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0" name="テキスト ボックス 19"/>
            <p:cNvSpPr txBox="1"/>
            <p:nvPr/>
          </p:nvSpPr>
          <p:spPr>
            <a:xfrm>
              <a:off x="1643639" y="5829076"/>
              <a:ext cx="1032928" cy="369332"/>
            </a:xfrm>
            <a:prstGeom prst="rect">
              <a:avLst/>
            </a:prstGeom>
            <a:solidFill>
              <a:schemeClr val="accent5"/>
            </a:solidFill>
          </p:spPr>
          <p:txBody>
            <a:bodyPr wrap="square" lIns="0" tIns="0" rIns="0" bIns="0" rtlCol="0">
              <a:spAutoFit/>
            </a:bodyPr>
            <a:lstStyle/>
            <a:p>
              <a:pPr algn="ctr"/>
              <a:r>
                <a:rPr lang="en-US" altLang="ja-JP" sz="2400" dirty="0" smtClean="0">
                  <a:solidFill>
                    <a:prstClr val="black"/>
                  </a:solidFill>
                  <a:latin typeface="Calibri"/>
                  <a:ea typeface="ＭＳ Ｐゴシック"/>
                </a:rPr>
                <a:t>MKIDs</a:t>
              </a:r>
              <a:endParaRPr lang="ja-JP" altLang="en-US" sz="2400" dirty="0">
                <a:solidFill>
                  <a:prstClr val="black"/>
                </a:solidFill>
                <a:latin typeface="Calibri"/>
                <a:ea typeface="ＭＳ Ｐゴシック"/>
              </a:endParaRPr>
            </a:p>
          </p:txBody>
        </p:sp>
        <p:sp>
          <p:nvSpPr>
            <p:cNvPr id="21" name="二等辺三角形 20"/>
            <p:cNvSpPr/>
            <p:nvPr/>
          </p:nvSpPr>
          <p:spPr>
            <a:xfrm rot="16200000">
              <a:off x="1424008" y="3358150"/>
              <a:ext cx="1414176" cy="1448056"/>
            </a:xfrm>
            <a:prstGeom prst="triangle">
              <a:avLst>
                <a:gd name="adj" fmla="val 10000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2" name="円弧 21"/>
            <p:cNvSpPr/>
            <p:nvPr/>
          </p:nvSpPr>
          <p:spPr>
            <a:xfrm rot="10800000">
              <a:off x="1471577" y="2564839"/>
              <a:ext cx="1282430" cy="437408"/>
            </a:xfrm>
            <a:prstGeom prst="arc">
              <a:avLst>
                <a:gd name="adj1" fmla="val 19212957"/>
                <a:gd name="adj2" fmla="val 12790024"/>
              </a:avLst>
            </a:prstGeom>
            <a:ln w="50800">
              <a:solidFill>
                <a:schemeClr val="tx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solidFill>
                  <a:prstClr val="black"/>
                </a:solidFill>
                <a:latin typeface="Calibri"/>
                <a:ea typeface="ＭＳ Ｐゴシック"/>
              </a:endParaRPr>
            </a:p>
          </p:txBody>
        </p:sp>
        <p:sp>
          <p:nvSpPr>
            <p:cNvPr id="23" name="正方形/長方形 22"/>
            <p:cNvSpPr/>
            <p:nvPr/>
          </p:nvSpPr>
          <p:spPr>
            <a:xfrm rot="10800000">
              <a:off x="3483682" y="2373016"/>
              <a:ext cx="102635" cy="432905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4" name="正方形/長方形 23"/>
            <p:cNvSpPr/>
            <p:nvPr/>
          </p:nvSpPr>
          <p:spPr>
            <a:xfrm rot="10800000">
              <a:off x="688730" y="2373017"/>
              <a:ext cx="142813" cy="43644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5" name="正方形/長方形 24"/>
            <p:cNvSpPr/>
            <p:nvPr/>
          </p:nvSpPr>
          <p:spPr>
            <a:xfrm rot="10800000">
              <a:off x="1887323" y="6403113"/>
              <a:ext cx="504058" cy="40739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6" name="正方形/長方形 25"/>
            <p:cNvSpPr/>
            <p:nvPr/>
          </p:nvSpPr>
          <p:spPr>
            <a:xfrm rot="10800000">
              <a:off x="2368839" y="2226889"/>
              <a:ext cx="1217478" cy="1461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7" name="正方形/長方形 26"/>
            <p:cNvSpPr/>
            <p:nvPr/>
          </p:nvSpPr>
          <p:spPr>
            <a:xfrm rot="10800000">
              <a:off x="688728" y="2226889"/>
              <a:ext cx="1203539" cy="16076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29" name="テキスト ボックス 28"/>
            <p:cNvSpPr txBox="1"/>
            <p:nvPr/>
          </p:nvSpPr>
          <p:spPr>
            <a:xfrm>
              <a:off x="1939134" y="3381675"/>
              <a:ext cx="851916" cy="677108"/>
            </a:xfrm>
            <a:prstGeom prst="rect">
              <a:avLst/>
            </a:prstGeom>
            <a:noFill/>
          </p:spPr>
          <p:txBody>
            <a:bodyPr wrap="none" rtlCol="0">
              <a:spAutoFit/>
            </a:bodyPr>
            <a:lstStyle/>
            <a:p>
              <a:pPr algn="ctr"/>
              <a:r>
                <a:rPr lang="en-US" altLang="ja-JP" sz="2000" dirty="0" smtClean="0">
                  <a:solidFill>
                    <a:prstClr val="black"/>
                  </a:solidFill>
                  <a:latin typeface="Calibri"/>
                  <a:ea typeface="ＭＳ Ｐゴシック"/>
                </a:rPr>
                <a:t>mirror</a:t>
              </a:r>
            </a:p>
            <a:p>
              <a:pPr algn="ctr"/>
              <a:r>
                <a:rPr lang="en-US" altLang="ja-JP" dirty="0" smtClean="0">
                  <a:solidFill>
                    <a:prstClr val="black"/>
                  </a:solidFill>
                  <a:latin typeface="Calibri"/>
                  <a:ea typeface="ＭＳ Ｐゴシック"/>
                </a:rPr>
                <a:t>(115K)</a:t>
              </a:r>
            </a:p>
          </p:txBody>
        </p:sp>
        <p:sp>
          <p:nvSpPr>
            <p:cNvPr id="30" name="テキスト ボックス 29"/>
            <p:cNvSpPr txBox="1"/>
            <p:nvPr/>
          </p:nvSpPr>
          <p:spPr>
            <a:xfrm>
              <a:off x="2077849" y="4956730"/>
              <a:ext cx="1666442" cy="703184"/>
            </a:xfrm>
            <a:prstGeom prst="rect">
              <a:avLst/>
            </a:prstGeom>
            <a:noFill/>
          </p:spPr>
          <p:txBody>
            <a:bodyPr wrap="none" rtlCol="0">
              <a:spAutoFit/>
            </a:bodyPr>
            <a:lstStyle/>
            <a:p>
              <a:pPr>
                <a:lnSpc>
                  <a:spcPts val="2380"/>
                </a:lnSpc>
              </a:pPr>
              <a:r>
                <a:rPr lang="en-US" altLang="ja-JP" sz="2400" dirty="0" smtClean="0">
                  <a:solidFill>
                    <a:srgbClr val="0000FF"/>
                  </a:solidFill>
                  <a:latin typeface="Calibri"/>
                  <a:ea typeface="ＭＳ Ｐゴシック"/>
                </a:rPr>
                <a:t>Polarization</a:t>
              </a:r>
            </a:p>
            <a:p>
              <a:pPr algn="ctr">
                <a:lnSpc>
                  <a:spcPts val="2380"/>
                </a:lnSpc>
              </a:pPr>
              <a:r>
                <a:rPr lang="en-US" altLang="ja-JP" sz="2000" dirty="0" smtClean="0">
                  <a:solidFill>
                    <a:srgbClr val="0000FF"/>
                  </a:solidFill>
                  <a:latin typeface="Calibri"/>
                  <a:ea typeface="ＭＳ Ｐゴシック"/>
                </a:rPr>
                <a:t>       </a:t>
              </a:r>
              <a:r>
                <a:rPr lang="en-US" altLang="ja-JP" dirty="0" smtClean="0">
                  <a:solidFill>
                    <a:srgbClr val="0000FF"/>
                  </a:solidFill>
                  <a:latin typeface="Calibri"/>
                  <a:ea typeface="ＭＳ Ｐゴシック"/>
                </a:rPr>
                <a:t>(400mK)</a:t>
              </a:r>
              <a:endParaRPr lang="ja-JP" altLang="en-US" dirty="0">
                <a:solidFill>
                  <a:srgbClr val="0000FF"/>
                </a:solidFill>
                <a:latin typeface="Calibri"/>
                <a:ea typeface="ＭＳ Ｐゴシック"/>
              </a:endParaRPr>
            </a:p>
          </p:txBody>
        </p:sp>
        <p:grpSp>
          <p:nvGrpSpPr>
            <p:cNvPr id="46" name="図形グループ 45"/>
            <p:cNvGrpSpPr/>
            <p:nvPr/>
          </p:nvGrpSpPr>
          <p:grpSpPr>
            <a:xfrm>
              <a:off x="3035817" y="3052658"/>
              <a:ext cx="468314" cy="1899830"/>
              <a:chOff x="2874901" y="3052658"/>
              <a:chExt cx="468314" cy="1899830"/>
            </a:xfrm>
          </p:grpSpPr>
          <p:sp>
            <p:nvSpPr>
              <p:cNvPr id="47" name="二等辺三角形 46"/>
              <p:cNvSpPr/>
              <p:nvPr/>
            </p:nvSpPr>
            <p:spPr>
              <a:xfrm rot="16200000">
                <a:off x="3004819" y="4618047"/>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48" name="二等辺三角形 47"/>
              <p:cNvSpPr/>
              <p:nvPr/>
            </p:nvSpPr>
            <p:spPr>
              <a:xfrm rot="16200000">
                <a:off x="3004819" y="4331078"/>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49" name="二等辺三角形 48"/>
              <p:cNvSpPr/>
              <p:nvPr/>
            </p:nvSpPr>
            <p:spPr>
              <a:xfrm rot="16200000">
                <a:off x="3002926" y="4065569"/>
                <a:ext cx="206420" cy="462466"/>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0" name="二等辺三角形 49"/>
              <p:cNvSpPr/>
              <p:nvPr/>
            </p:nvSpPr>
            <p:spPr>
              <a:xfrm rot="16200000">
                <a:off x="3002923" y="3778599"/>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1" name="二等辺三角形 50"/>
              <p:cNvSpPr/>
              <p:nvPr/>
            </p:nvSpPr>
            <p:spPr>
              <a:xfrm rot="16200000">
                <a:off x="3004821" y="3488075"/>
                <a:ext cx="206420" cy="462465"/>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2" name="二等辺三角形 51"/>
              <p:cNvSpPr/>
              <p:nvPr/>
            </p:nvSpPr>
            <p:spPr>
              <a:xfrm rot="16200000">
                <a:off x="3004819" y="3201106"/>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latin typeface="Calibri"/>
                  <a:ea typeface="ＭＳ Ｐゴシック"/>
                </a:endParaRPr>
              </a:p>
            </p:txBody>
          </p:sp>
          <p:sp>
            <p:nvSpPr>
              <p:cNvPr id="53" name="二等辺三角形 52"/>
              <p:cNvSpPr/>
              <p:nvPr/>
            </p:nvSpPr>
            <p:spPr>
              <a:xfrm rot="16200000">
                <a:off x="3008773" y="2924636"/>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latin typeface="Calibri"/>
                  <a:ea typeface="ＭＳ Ｐゴシック"/>
                </a:endParaRPr>
              </a:p>
            </p:txBody>
          </p:sp>
        </p:grpSp>
        <p:grpSp>
          <p:nvGrpSpPr>
            <p:cNvPr id="54" name="図形グループ 53"/>
            <p:cNvGrpSpPr/>
            <p:nvPr/>
          </p:nvGrpSpPr>
          <p:grpSpPr>
            <a:xfrm rot="10800000">
              <a:off x="811099" y="3052659"/>
              <a:ext cx="468314" cy="1899830"/>
              <a:chOff x="2874901" y="3052658"/>
              <a:chExt cx="468314" cy="1899830"/>
            </a:xfrm>
          </p:grpSpPr>
          <p:sp>
            <p:nvSpPr>
              <p:cNvPr id="55" name="二等辺三角形 54"/>
              <p:cNvSpPr/>
              <p:nvPr/>
            </p:nvSpPr>
            <p:spPr>
              <a:xfrm rot="16200000">
                <a:off x="3004819" y="4618047"/>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6" name="二等辺三角形 55"/>
              <p:cNvSpPr/>
              <p:nvPr/>
            </p:nvSpPr>
            <p:spPr>
              <a:xfrm rot="16200000">
                <a:off x="3004819" y="4331078"/>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7" name="二等辺三角形 56"/>
              <p:cNvSpPr/>
              <p:nvPr/>
            </p:nvSpPr>
            <p:spPr>
              <a:xfrm rot="16200000">
                <a:off x="3002926" y="4065569"/>
                <a:ext cx="206420" cy="462466"/>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8" name="二等辺三角形 57"/>
              <p:cNvSpPr/>
              <p:nvPr/>
            </p:nvSpPr>
            <p:spPr>
              <a:xfrm rot="16200000">
                <a:off x="3002923" y="3778599"/>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59" name="二等辺三角形 58"/>
              <p:cNvSpPr/>
              <p:nvPr/>
            </p:nvSpPr>
            <p:spPr>
              <a:xfrm rot="16200000">
                <a:off x="3004821" y="3488075"/>
                <a:ext cx="206420" cy="462465"/>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a:ea typeface="ＭＳ Ｐゴシック"/>
                </a:endParaRPr>
              </a:p>
            </p:txBody>
          </p:sp>
          <p:sp>
            <p:nvSpPr>
              <p:cNvPr id="60" name="二等辺三角形 59"/>
              <p:cNvSpPr/>
              <p:nvPr/>
            </p:nvSpPr>
            <p:spPr>
              <a:xfrm rot="16200000">
                <a:off x="3004819" y="3201106"/>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latin typeface="Calibri"/>
                  <a:ea typeface="ＭＳ Ｐゴシック"/>
                </a:endParaRPr>
              </a:p>
            </p:txBody>
          </p:sp>
          <p:sp>
            <p:nvSpPr>
              <p:cNvPr id="61" name="二等辺三角形 60"/>
              <p:cNvSpPr/>
              <p:nvPr/>
            </p:nvSpPr>
            <p:spPr>
              <a:xfrm rot="16200000">
                <a:off x="3008773" y="2924636"/>
                <a:ext cx="206419" cy="462464"/>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prstClr val="white"/>
                  </a:solidFill>
                  <a:latin typeface="Calibri"/>
                  <a:ea typeface="ＭＳ Ｐゴシック"/>
                </a:endParaRPr>
              </a:p>
            </p:txBody>
          </p:sp>
        </p:grpSp>
        <p:sp>
          <p:nvSpPr>
            <p:cNvPr id="64" name="テキスト ボックス 63"/>
            <p:cNvSpPr txBox="1"/>
            <p:nvPr/>
          </p:nvSpPr>
          <p:spPr>
            <a:xfrm>
              <a:off x="632403" y="4857999"/>
              <a:ext cx="1502785" cy="769441"/>
            </a:xfrm>
            <a:prstGeom prst="rect">
              <a:avLst/>
            </a:prstGeom>
            <a:noFill/>
          </p:spPr>
          <p:txBody>
            <a:bodyPr wrap="none" rtlCol="0">
              <a:spAutoFit/>
            </a:bodyPr>
            <a:lstStyle/>
            <a:p>
              <a:pPr algn="ctr"/>
              <a:r>
                <a:rPr lang="en-US" altLang="ja-JP" sz="2400" b="1" dirty="0" smtClean="0">
                  <a:solidFill>
                    <a:srgbClr val="FF0000"/>
                  </a:solidFill>
                  <a:latin typeface="Calibri"/>
                  <a:ea typeface="ＭＳ Ｐゴシック"/>
                </a:rPr>
                <a:t>Blackbody</a:t>
              </a:r>
            </a:p>
            <a:p>
              <a:pPr algn="ctr"/>
              <a:r>
                <a:rPr lang="en-US" altLang="ja-JP" sz="2000" b="1" dirty="0" smtClean="0">
                  <a:solidFill>
                    <a:srgbClr val="FF0000"/>
                  </a:solidFill>
                  <a:latin typeface="Calibri"/>
                  <a:ea typeface="ＭＳ Ｐゴシック"/>
                </a:rPr>
                <a:t>(5K)</a:t>
              </a:r>
              <a:endParaRPr lang="ja-JP" altLang="en-US" sz="2000" b="1" dirty="0">
                <a:solidFill>
                  <a:srgbClr val="FF0000"/>
                </a:solidFill>
                <a:latin typeface="Calibri"/>
                <a:ea typeface="ＭＳ Ｐゴシック"/>
              </a:endParaRPr>
            </a:p>
          </p:txBody>
        </p:sp>
        <p:sp>
          <p:nvSpPr>
            <p:cNvPr id="32" name="テキスト ボックス 31"/>
            <p:cNvSpPr txBox="1"/>
            <p:nvPr/>
          </p:nvSpPr>
          <p:spPr>
            <a:xfrm>
              <a:off x="1872407" y="6103504"/>
              <a:ext cx="551052" cy="338554"/>
            </a:xfrm>
            <a:prstGeom prst="rect">
              <a:avLst/>
            </a:prstGeom>
            <a:noFill/>
          </p:spPr>
          <p:txBody>
            <a:bodyPr wrap="none" rtlCol="0">
              <a:spAutoFit/>
            </a:bodyPr>
            <a:lstStyle/>
            <a:p>
              <a:r>
                <a:rPr lang="en-US" altLang="ja-JP" sz="1600" dirty="0" smtClean="0">
                  <a:solidFill>
                    <a:prstClr val="black"/>
                  </a:solidFill>
                  <a:latin typeface="Calibri"/>
                  <a:ea typeface="ＭＳ Ｐゴシック"/>
                </a:rPr>
                <a:t>0.1K</a:t>
              </a:r>
              <a:endParaRPr lang="ja-JP" altLang="en-US" sz="1600" dirty="0">
                <a:solidFill>
                  <a:prstClr val="black"/>
                </a:solidFill>
                <a:latin typeface="Calibri"/>
                <a:ea typeface="ＭＳ Ｐゴシック"/>
              </a:endParaRPr>
            </a:p>
          </p:txBody>
        </p:sp>
      </p:grpSp>
      <p:pic>
        <p:nvPicPr>
          <p:cNvPr id="6" name="図 5"/>
          <p:cNvPicPr>
            <a:picLocks noChangeAspect="1"/>
          </p:cNvPicPr>
          <p:nvPr/>
        </p:nvPicPr>
        <p:blipFill>
          <a:blip r:embed="rId3"/>
          <a:stretch>
            <a:fillRect/>
          </a:stretch>
        </p:blipFill>
        <p:spPr>
          <a:xfrm>
            <a:off x="293055" y="2042182"/>
            <a:ext cx="3387233" cy="4503120"/>
          </a:xfrm>
          <a:prstGeom prst="rect">
            <a:avLst/>
          </a:prstGeom>
        </p:spPr>
      </p:pic>
      <p:sp>
        <p:nvSpPr>
          <p:cNvPr id="63" name="テキスト ボックス 62"/>
          <p:cNvSpPr txBox="1"/>
          <p:nvPr/>
        </p:nvSpPr>
        <p:spPr>
          <a:xfrm>
            <a:off x="0" y="11346"/>
            <a:ext cx="6118078" cy="590349"/>
          </a:xfrm>
          <a:prstGeom prst="rect">
            <a:avLst/>
          </a:prstGeom>
          <a:solidFill>
            <a:srgbClr val="CCFFCC"/>
          </a:solidFill>
        </p:spPr>
        <p:txBody>
          <a:bodyPr wrap="none" lIns="36000" tIns="18000" rIns="36000" bIns="18000" rtlCol="0">
            <a:spAutoFit/>
          </a:bodyPr>
          <a:lstStyle/>
          <a:p>
            <a:r>
              <a:rPr lang="en-US" altLang="ja-JP" dirty="0">
                <a:solidFill>
                  <a:prstClr val="black"/>
                </a:solidFill>
              </a:rPr>
              <a:t>K. Takahashi et al., J. Low Temp. Phys.</a:t>
            </a:r>
            <a:r>
              <a:rPr lang="en-US" altLang="ja-JP" dirty="0" smtClean="0">
                <a:solidFill>
                  <a:prstClr val="black"/>
                </a:solidFill>
              </a:rPr>
              <a:t>, </a:t>
            </a:r>
            <a:r>
              <a:rPr lang="en-US" altLang="ja-JP" b="1" dirty="0" smtClean="0">
                <a:solidFill>
                  <a:prstClr val="black"/>
                </a:solidFill>
              </a:rPr>
              <a:t>176</a:t>
            </a:r>
            <a:r>
              <a:rPr lang="en-US" altLang="ja-JP" dirty="0" smtClean="0">
                <a:solidFill>
                  <a:prstClr val="black"/>
                </a:solidFill>
              </a:rPr>
              <a:t>, 822--828 </a:t>
            </a:r>
            <a:r>
              <a:rPr lang="en-US" altLang="ja-JP" dirty="0">
                <a:solidFill>
                  <a:prstClr val="black"/>
                </a:solidFill>
              </a:rPr>
              <a:t>(2014</a:t>
            </a:r>
            <a:r>
              <a:rPr lang="en-US" altLang="ja-JP" dirty="0" smtClean="0">
                <a:solidFill>
                  <a:prstClr val="black"/>
                </a:solidFill>
              </a:rPr>
              <a:t>),</a:t>
            </a:r>
          </a:p>
          <a:p>
            <a:r>
              <a:rPr lang="en-US" altLang="ja-JP" dirty="0" smtClean="0">
                <a:solidFill>
                  <a:prstClr val="black"/>
                </a:solidFill>
              </a:rPr>
              <a:t> see also M. Hasegawa et al., Rev. Sci. </a:t>
            </a:r>
            <a:r>
              <a:rPr lang="en-US" altLang="ja-JP" dirty="0" err="1" smtClean="0">
                <a:solidFill>
                  <a:prstClr val="black"/>
                </a:solidFill>
              </a:rPr>
              <a:t>Instru</a:t>
            </a:r>
            <a:r>
              <a:rPr lang="en-US" altLang="ja-JP" dirty="0" smtClean="0">
                <a:solidFill>
                  <a:prstClr val="black"/>
                </a:solidFill>
              </a:rPr>
              <a:t>., </a:t>
            </a:r>
            <a:r>
              <a:rPr lang="en-US" altLang="ja-JP" b="1" dirty="0" smtClean="0">
                <a:solidFill>
                  <a:prstClr val="black"/>
                </a:solidFill>
              </a:rPr>
              <a:t>82</a:t>
            </a:r>
            <a:r>
              <a:rPr lang="en-US" altLang="ja-JP" dirty="0" smtClean="0">
                <a:solidFill>
                  <a:prstClr val="black"/>
                </a:solidFill>
              </a:rPr>
              <a:t>, 054501 (2011). </a:t>
            </a:r>
            <a:endParaRPr lang="ja-JP" altLang="en-US" dirty="0">
              <a:solidFill>
                <a:prstClr val="black"/>
              </a:solidFill>
              <a:latin typeface="Calibri"/>
              <a:ea typeface="ＭＳ Ｐゴシック"/>
            </a:endParaRPr>
          </a:p>
        </p:txBody>
      </p:sp>
      <p:sp>
        <p:nvSpPr>
          <p:cNvPr id="2" name="タイトル 1"/>
          <p:cNvSpPr>
            <a:spLocks noGrp="1"/>
          </p:cNvSpPr>
          <p:nvPr>
            <p:ph type="title"/>
          </p:nvPr>
        </p:nvSpPr>
        <p:spPr>
          <a:xfrm>
            <a:off x="293055" y="703396"/>
            <a:ext cx="8580855" cy="1143000"/>
          </a:xfrm>
        </p:spPr>
        <p:txBody>
          <a:bodyPr>
            <a:normAutofit/>
          </a:bodyPr>
          <a:lstStyle/>
          <a:p>
            <a:r>
              <a:rPr lang="en-US" altLang="ja-JP" sz="4000" dirty="0" smtClean="0"/>
              <a:t>Emulation of CMB pol. measurement</a:t>
            </a:r>
            <a:endParaRPr kumimoji="1" lang="ja-JP" altLang="en-US" sz="4000" dirty="0"/>
          </a:p>
        </p:txBody>
      </p:sp>
      <p:sp>
        <p:nvSpPr>
          <p:cNvPr id="31" name="テキスト ボックス 30"/>
          <p:cNvSpPr txBox="1"/>
          <p:nvPr/>
        </p:nvSpPr>
        <p:spPr>
          <a:xfrm>
            <a:off x="3623546" y="1517298"/>
            <a:ext cx="5613436" cy="461665"/>
          </a:xfrm>
          <a:prstGeom prst="rect">
            <a:avLst/>
          </a:prstGeom>
          <a:noFill/>
        </p:spPr>
        <p:txBody>
          <a:bodyPr wrap="none" rtlCol="0">
            <a:spAutoFit/>
          </a:bodyPr>
          <a:lstStyle/>
          <a:p>
            <a:r>
              <a:rPr lang="en-US" altLang="ja-JP" sz="2400" dirty="0" smtClean="0">
                <a:solidFill>
                  <a:srgbClr val="0000FF"/>
                </a:solidFill>
                <a:latin typeface="Calibri"/>
                <a:ea typeface="ＭＳ Ｐゴシック"/>
              </a:rPr>
              <a:t>Mirror rotation </a:t>
            </a:r>
            <a:r>
              <a:rPr lang="en-US" altLang="ja-JP" sz="2400" dirty="0" smtClean="0">
                <a:solidFill>
                  <a:srgbClr val="0000FF"/>
                </a:solidFill>
                <a:latin typeface="Calibri"/>
                <a:ea typeface="ＭＳ Ｐゴシック"/>
                <a:sym typeface="Wingdings"/>
              </a:rPr>
              <a:t> </a:t>
            </a:r>
            <a:r>
              <a:rPr lang="en-US" altLang="ja-JP" sz="2400" dirty="0" smtClean="0">
                <a:solidFill>
                  <a:srgbClr val="0000FF"/>
                </a:solidFill>
                <a:latin typeface="Calibri"/>
                <a:ea typeface="ＭＳ Ｐゴシック"/>
              </a:rPr>
              <a:t>modulation of pol. angle</a:t>
            </a:r>
            <a:endParaRPr lang="ja-JP" altLang="en-US" sz="2400" dirty="0">
              <a:solidFill>
                <a:srgbClr val="0000FF"/>
              </a:solidFill>
              <a:latin typeface="Calibri"/>
              <a:ea typeface="ＭＳ Ｐゴシック"/>
            </a:endParaRPr>
          </a:p>
        </p:txBody>
      </p:sp>
      <p:sp>
        <p:nvSpPr>
          <p:cNvPr id="44" name="テキスト ボックス 43"/>
          <p:cNvSpPr txBox="1"/>
          <p:nvPr/>
        </p:nvSpPr>
        <p:spPr>
          <a:xfrm>
            <a:off x="1378822" y="509015"/>
            <a:ext cx="6370805" cy="646331"/>
          </a:xfrm>
          <a:prstGeom prst="rect">
            <a:avLst/>
          </a:prstGeom>
          <a:noFill/>
        </p:spPr>
        <p:txBody>
          <a:bodyPr wrap="none" rtlCol="0">
            <a:spAutoFit/>
          </a:bodyPr>
          <a:lstStyle/>
          <a:p>
            <a:r>
              <a:rPr lang="en-US" altLang="ja-JP" sz="3600" i="1" dirty="0" smtClean="0">
                <a:solidFill>
                  <a:srgbClr val="FF0000"/>
                </a:solidFill>
                <a:latin typeface="Calibri"/>
                <a:ea typeface="ＭＳ Ｐゴシック"/>
              </a:rPr>
              <a:t>”Pseudo-observation” </a:t>
            </a:r>
            <a:r>
              <a:rPr lang="en-US" altLang="ja-JP" sz="3600" i="1" dirty="0" smtClean="0">
                <a:solidFill>
                  <a:srgbClr val="0000FF"/>
                </a:solidFill>
                <a:latin typeface="Calibri"/>
                <a:ea typeface="ＭＳ Ｐゴシック"/>
              </a:rPr>
              <a:t>in the lab.</a:t>
            </a:r>
            <a:endParaRPr lang="ja-JP" altLang="en-US" sz="3600" i="1" dirty="0">
              <a:solidFill>
                <a:srgbClr val="0000FF"/>
              </a:solidFill>
              <a:latin typeface="Calibri"/>
              <a:ea typeface="ＭＳ Ｐゴシック"/>
            </a:endParaRPr>
          </a:p>
        </p:txBody>
      </p:sp>
      <p:sp>
        <p:nvSpPr>
          <p:cNvPr id="45" name="テキスト ボックス 44"/>
          <p:cNvSpPr txBox="1"/>
          <p:nvPr/>
        </p:nvSpPr>
        <p:spPr>
          <a:xfrm>
            <a:off x="146658" y="1629383"/>
            <a:ext cx="2878688" cy="369332"/>
          </a:xfrm>
          <a:prstGeom prst="rect">
            <a:avLst/>
          </a:prstGeom>
          <a:solidFill>
            <a:srgbClr val="00FFFF"/>
          </a:solidFill>
        </p:spPr>
        <p:txBody>
          <a:bodyPr wrap="none" rtlCol="0">
            <a:spAutoFit/>
          </a:bodyPr>
          <a:lstStyle/>
          <a:p>
            <a:r>
              <a:rPr lang="en-US" altLang="ja-JP" dirty="0" smtClean="0">
                <a:solidFill>
                  <a:prstClr val="black"/>
                </a:solidFill>
                <a:latin typeface="Calibri"/>
                <a:ea typeface="ＭＳ Ｐゴシック"/>
              </a:rPr>
              <a:t>@ RIKEN (MKIDs from NAOJ)</a:t>
            </a:r>
            <a:endParaRPr lang="ja-JP" altLang="en-US" dirty="0">
              <a:solidFill>
                <a:prstClr val="black"/>
              </a:solidFill>
              <a:latin typeface="Calibri"/>
              <a:ea typeface="ＭＳ Ｐゴシック"/>
            </a:endParaRPr>
          </a:p>
        </p:txBody>
      </p:sp>
      <p:cxnSp>
        <p:nvCxnSpPr>
          <p:cNvPr id="68" name="直線コネクタ 67"/>
          <p:cNvCxnSpPr/>
          <p:nvPr/>
        </p:nvCxnSpPr>
        <p:spPr>
          <a:xfrm flipV="1">
            <a:off x="2936875" y="2134679"/>
            <a:ext cx="1746250" cy="1319158"/>
          </a:xfrm>
          <a:prstGeom prst="line">
            <a:avLst/>
          </a:prstGeom>
          <a:ln w="57150" cmpd="sng">
            <a:solidFill>
              <a:srgbClr val="FF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2936875" y="5359527"/>
            <a:ext cx="1437083" cy="1185775"/>
          </a:xfrm>
          <a:prstGeom prst="line">
            <a:avLst/>
          </a:prstGeom>
          <a:ln w="57150" cmpd="sng">
            <a:solidFill>
              <a:srgbClr val="FF00FF"/>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角丸四角形 76"/>
          <p:cNvSpPr/>
          <p:nvPr/>
        </p:nvSpPr>
        <p:spPr>
          <a:xfrm>
            <a:off x="1374610" y="2960448"/>
            <a:ext cx="1562265" cy="2914619"/>
          </a:xfrm>
          <a:prstGeom prst="roundRect">
            <a:avLst>
              <a:gd name="adj" fmla="val 44103"/>
            </a:avLst>
          </a:prstGeom>
          <a:noFill/>
          <a:ln w="7620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34" name="図形グループ 33"/>
          <p:cNvGrpSpPr/>
          <p:nvPr/>
        </p:nvGrpSpPr>
        <p:grpSpPr>
          <a:xfrm>
            <a:off x="3810658" y="2637554"/>
            <a:ext cx="5385315" cy="4095301"/>
            <a:chOff x="3612103" y="1437870"/>
            <a:chExt cx="5385315" cy="4095301"/>
          </a:xfrm>
        </p:grpSpPr>
        <p:pic>
          <p:nvPicPr>
            <p:cNvPr id="35" name="コンテンツ プレースホルダー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2351" y="1437870"/>
              <a:ext cx="5315067" cy="4095301"/>
            </a:xfrm>
            <a:prstGeom prst="rect">
              <a:avLst/>
            </a:prstGeom>
            <a:solidFill>
              <a:schemeClr val="bg1"/>
            </a:solidFill>
          </p:spPr>
        </p:pic>
        <p:sp>
          <p:nvSpPr>
            <p:cNvPr id="39" name="テキスト ボックス 38"/>
            <p:cNvSpPr txBox="1"/>
            <p:nvPr/>
          </p:nvSpPr>
          <p:spPr>
            <a:xfrm>
              <a:off x="4476825" y="2419055"/>
              <a:ext cx="4174646" cy="400110"/>
            </a:xfrm>
            <a:prstGeom prst="rect">
              <a:avLst/>
            </a:prstGeom>
            <a:solidFill>
              <a:schemeClr val="bg1"/>
            </a:solidFill>
          </p:spPr>
          <p:txBody>
            <a:bodyPr wrap="none" lIns="0" tIns="0" rIns="0" bIns="0" rtlCol="0">
              <a:spAutoFit/>
            </a:bodyPr>
            <a:lstStyle/>
            <a:p>
              <a:pPr algn="ctr"/>
              <a:r>
                <a:rPr lang="en-US" altLang="ja-JP" sz="2600" dirty="0" smtClean="0">
                  <a:solidFill>
                    <a:srgbClr val="0000FF"/>
                  </a:solidFill>
                  <a:latin typeface="Calibri"/>
                  <a:ea typeface="ＭＳ Ｐゴシック"/>
                </a:rPr>
                <a:t>Modulated polarization in TOD</a:t>
              </a:r>
              <a:endParaRPr lang="ja-JP" altLang="en-US" sz="2600" dirty="0">
                <a:solidFill>
                  <a:srgbClr val="0000FF"/>
                </a:solidFill>
                <a:latin typeface="Calibri"/>
                <a:ea typeface="ＭＳ Ｐゴシック"/>
              </a:endParaRPr>
            </a:p>
          </p:txBody>
        </p:sp>
        <p:sp>
          <p:nvSpPr>
            <p:cNvPr id="40" name="テキスト ボックス 39"/>
            <p:cNvSpPr txBox="1"/>
            <p:nvPr/>
          </p:nvSpPr>
          <p:spPr>
            <a:xfrm>
              <a:off x="5946873" y="5111028"/>
              <a:ext cx="1250913" cy="400110"/>
            </a:xfrm>
            <a:prstGeom prst="rect">
              <a:avLst/>
            </a:prstGeom>
            <a:noFill/>
          </p:spPr>
          <p:txBody>
            <a:bodyPr wrap="none" rtlCol="0">
              <a:spAutoFit/>
            </a:bodyPr>
            <a:lstStyle/>
            <a:p>
              <a:r>
                <a:rPr lang="en-US" altLang="ja-JP" sz="2000" dirty="0" smtClean="0">
                  <a:solidFill>
                    <a:prstClr val="black"/>
                  </a:solidFill>
                  <a:latin typeface="Calibri"/>
                  <a:ea typeface="ＭＳ Ｐゴシック"/>
                </a:rPr>
                <a:t>Time (sec</a:t>
              </a:r>
              <a:r>
                <a:rPr lang="en-US" altLang="ja-JP" sz="2000" dirty="0">
                  <a:solidFill>
                    <a:prstClr val="black"/>
                  </a:solidFill>
                  <a:latin typeface="Calibri"/>
                  <a:ea typeface="ＭＳ Ｐゴシック"/>
                </a:rPr>
                <a:t>)</a:t>
              </a:r>
              <a:endParaRPr lang="ja-JP" altLang="en-US" sz="2000" dirty="0">
                <a:solidFill>
                  <a:prstClr val="black"/>
                </a:solidFill>
                <a:latin typeface="Calibri"/>
                <a:ea typeface="ＭＳ Ｐゴシック"/>
              </a:endParaRPr>
            </a:p>
          </p:txBody>
        </p:sp>
        <p:sp>
          <p:nvSpPr>
            <p:cNvPr id="41" name="テキスト ボックス 40"/>
            <p:cNvSpPr txBox="1"/>
            <p:nvPr/>
          </p:nvSpPr>
          <p:spPr>
            <a:xfrm rot="16200000">
              <a:off x="2647504" y="3161656"/>
              <a:ext cx="2329308" cy="400110"/>
            </a:xfrm>
            <a:prstGeom prst="rect">
              <a:avLst/>
            </a:prstGeom>
            <a:noFill/>
          </p:spPr>
          <p:txBody>
            <a:bodyPr wrap="none" rtlCol="0">
              <a:spAutoFit/>
            </a:bodyPr>
            <a:lstStyle/>
            <a:p>
              <a:r>
                <a:rPr lang="en-US" altLang="ja-JP" sz="2000" dirty="0" smtClean="0">
                  <a:solidFill>
                    <a:prstClr val="black"/>
                  </a:solidFill>
                  <a:latin typeface="Calibri"/>
                  <a:ea typeface="ＭＳ Ｐゴシック"/>
                </a:rPr>
                <a:t>MKID Response </a:t>
              </a:r>
              <a:r>
                <a:rPr lang="en-US" altLang="ja-JP" sz="1600" dirty="0">
                  <a:solidFill>
                    <a:prstClr val="black"/>
                  </a:solidFill>
                  <a:latin typeface="Calibri"/>
                  <a:ea typeface="ＭＳ Ｐゴシック"/>
                </a:rPr>
                <a:t>(</a:t>
              </a:r>
              <a:r>
                <a:rPr lang="en-US" altLang="ja-JP" sz="1600" dirty="0" err="1" smtClean="0">
                  <a:solidFill>
                    <a:prstClr val="black"/>
                  </a:solidFill>
                  <a:latin typeface="Calibri"/>
                  <a:ea typeface="ＭＳ Ｐゴシック"/>
                </a:rPr>
                <a:t>arb</a:t>
              </a:r>
              <a:r>
                <a:rPr lang="en-US" altLang="ja-JP" sz="1600" dirty="0" smtClean="0">
                  <a:solidFill>
                    <a:prstClr val="black"/>
                  </a:solidFill>
                  <a:latin typeface="Calibri"/>
                  <a:ea typeface="ＭＳ Ｐゴシック"/>
                </a:rPr>
                <a:t>.)</a:t>
              </a:r>
              <a:endParaRPr lang="ja-JP" altLang="en-US" sz="1600" dirty="0">
                <a:solidFill>
                  <a:prstClr val="black"/>
                </a:solidFill>
                <a:latin typeface="Calibri"/>
                <a:ea typeface="ＭＳ Ｐゴシック"/>
              </a:endParaRPr>
            </a:p>
          </p:txBody>
        </p:sp>
        <p:sp>
          <p:nvSpPr>
            <p:cNvPr id="42" name="テキスト ボックス 41"/>
            <p:cNvSpPr txBox="1"/>
            <p:nvPr/>
          </p:nvSpPr>
          <p:spPr>
            <a:xfrm>
              <a:off x="4460958" y="1992036"/>
              <a:ext cx="3696232" cy="400110"/>
            </a:xfrm>
            <a:prstGeom prst="rect">
              <a:avLst/>
            </a:prstGeom>
            <a:noFill/>
          </p:spPr>
          <p:txBody>
            <a:bodyPr wrap="none" rtlCol="0">
              <a:spAutoFit/>
            </a:bodyPr>
            <a:lstStyle/>
            <a:p>
              <a:r>
                <a:rPr lang="en-US" altLang="ja-JP" sz="2000" i="1" dirty="0" smtClean="0">
                  <a:solidFill>
                    <a:srgbClr val="FF00FF"/>
                  </a:solidFill>
                  <a:latin typeface="Calibri"/>
                  <a:ea typeface="ＭＳ Ｐゴシック"/>
                </a:rPr>
                <a:t>First observation in Jan. 8 (2014)</a:t>
              </a:r>
              <a:endParaRPr lang="ja-JP" altLang="en-US" sz="2000" i="1" dirty="0">
                <a:solidFill>
                  <a:srgbClr val="FF00FF"/>
                </a:solidFill>
                <a:latin typeface="Calibri"/>
                <a:ea typeface="ＭＳ Ｐゴシック"/>
              </a:endParaRPr>
            </a:p>
          </p:txBody>
        </p:sp>
        <p:sp>
          <p:nvSpPr>
            <p:cNvPr id="67" name="テキスト ボックス 66"/>
            <p:cNvSpPr txBox="1"/>
            <p:nvPr/>
          </p:nvSpPr>
          <p:spPr>
            <a:xfrm>
              <a:off x="4326988" y="4998245"/>
              <a:ext cx="4462760" cy="215444"/>
            </a:xfrm>
            <a:prstGeom prst="rect">
              <a:avLst/>
            </a:prstGeom>
            <a:solidFill>
              <a:srgbClr val="FFFFFF"/>
            </a:solidFill>
          </p:spPr>
          <p:txBody>
            <a:bodyPr wrap="none" lIns="0" tIns="0" rIns="0" bIns="0" rtlCol="0" anchor="t" anchorCtr="0">
              <a:spAutoFit/>
            </a:bodyPr>
            <a:lstStyle/>
            <a:p>
              <a:r>
                <a:rPr lang="en-US" altLang="ja-JP" sz="1400" dirty="0" smtClean="0">
                  <a:solidFill>
                    <a:prstClr val="black"/>
                  </a:solidFill>
                  <a:latin typeface="Calibri"/>
                  <a:ea typeface="ＭＳ Ｐゴシック"/>
                </a:rPr>
                <a:t>40                              41                                42                               43</a:t>
              </a:r>
              <a:endParaRPr lang="ja-JP" altLang="en-US" sz="1400" dirty="0">
                <a:solidFill>
                  <a:prstClr val="black"/>
                </a:solidFill>
                <a:latin typeface="Calibri"/>
                <a:ea typeface="ＭＳ Ｐゴシック"/>
              </a:endParaRPr>
            </a:p>
          </p:txBody>
        </p:sp>
        <p:sp>
          <p:nvSpPr>
            <p:cNvPr id="70" name="テキスト ボックス 69"/>
            <p:cNvSpPr txBox="1"/>
            <p:nvPr/>
          </p:nvSpPr>
          <p:spPr>
            <a:xfrm>
              <a:off x="4068693" y="1759494"/>
              <a:ext cx="230832" cy="215444"/>
            </a:xfrm>
            <a:prstGeom prst="rect">
              <a:avLst/>
            </a:prstGeom>
            <a:solidFill>
              <a:srgbClr val="FFFFFF"/>
            </a:solidFill>
          </p:spPr>
          <p:txBody>
            <a:bodyPr wrap="none" lIns="0" tIns="0" rIns="0" bIns="0" rtlCol="0" anchor="ctr" anchorCtr="1">
              <a:spAutoFit/>
            </a:bodyPr>
            <a:lstStyle/>
            <a:p>
              <a:pPr algn="ctr"/>
              <a:r>
                <a:rPr lang="en-US" altLang="ja-JP" sz="1400" dirty="0" smtClean="0">
                  <a:solidFill>
                    <a:prstClr val="black"/>
                  </a:solidFill>
                  <a:latin typeface="Calibri"/>
                  <a:ea typeface="ＭＳ Ｐゴシック"/>
                </a:rPr>
                <a:t>1.0</a:t>
              </a:r>
              <a:endParaRPr lang="en-US" altLang="ja-JP" sz="1400" baseline="-25000" dirty="0">
                <a:solidFill>
                  <a:prstClr val="black"/>
                </a:solidFill>
                <a:latin typeface="Calibri"/>
                <a:ea typeface="ＭＳ Ｐゴシック"/>
              </a:endParaRPr>
            </a:p>
          </p:txBody>
        </p:sp>
        <p:sp>
          <p:nvSpPr>
            <p:cNvPr id="72" name="テキスト ボックス 71"/>
            <p:cNvSpPr txBox="1"/>
            <p:nvPr/>
          </p:nvSpPr>
          <p:spPr>
            <a:xfrm>
              <a:off x="4083303" y="2512045"/>
              <a:ext cx="227313" cy="215444"/>
            </a:xfrm>
            <a:prstGeom prst="rect">
              <a:avLst/>
            </a:prstGeom>
            <a:solidFill>
              <a:srgbClr val="FFFFFF"/>
            </a:solidFill>
          </p:spPr>
          <p:txBody>
            <a:bodyPr wrap="none" lIns="0" tIns="0" rIns="0" bIns="0" rtlCol="0" anchor="ctr" anchorCtr="1">
              <a:spAutoFit/>
            </a:bodyPr>
            <a:lstStyle/>
            <a:p>
              <a:pPr algn="ctr"/>
              <a:r>
                <a:rPr lang="en-US" altLang="ja-JP" sz="1400" dirty="0" smtClean="0">
                  <a:solidFill>
                    <a:prstClr val="black"/>
                  </a:solidFill>
                  <a:latin typeface="Calibri"/>
                  <a:ea typeface="ＭＳ Ｐゴシック"/>
                </a:rPr>
                <a:t>0.5</a:t>
              </a:r>
              <a:endParaRPr lang="en-US" altLang="ja-JP" sz="1400" baseline="-25000" dirty="0">
                <a:solidFill>
                  <a:prstClr val="black"/>
                </a:solidFill>
                <a:latin typeface="Calibri"/>
                <a:ea typeface="ＭＳ Ｐゴシック"/>
              </a:endParaRPr>
            </a:p>
          </p:txBody>
        </p:sp>
        <p:sp>
          <p:nvSpPr>
            <p:cNvPr id="73" name="テキスト ボックス 72"/>
            <p:cNvSpPr txBox="1"/>
            <p:nvPr/>
          </p:nvSpPr>
          <p:spPr>
            <a:xfrm>
              <a:off x="4124206" y="3292510"/>
              <a:ext cx="199630" cy="215444"/>
            </a:xfrm>
            <a:prstGeom prst="rect">
              <a:avLst/>
            </a:prstGeom>
            <a:solidFill>
              <a:srgbClr val="FFFFFF"/>
            </a:solidFill>
          </p:spPr>
          <p:txBody>
            <a:bodyPr wrap="square" lIns="0" tIns="0" rIns="0" bIns="0" rtlCol="0" anchor="ctr" anchorCtr="1">
              <a:spAutoFit/>
            </a:bodyPr>
            <a:lstStyle/>
            <a:p>
              <a:pPr algn="ctr"/>
              <a:r>
                <a:rPr lang="en-US" altLang="ja-JP" sz="1400" dirty="0" smtClean="0">
                  <a:solidFill>
                    <a:prstClr val="black"/>
                  </a:solidFill>
                  <a:latin typeface="Calibri"/>
                  <a:ea typeface="ＭＳ Ｐゴシック"/>
                </a:rPr>
                <a:t>0</a:t>
              </a:r>
              <a:endParaRPr lang="en-US" altLang="ja-JP" sz="1400" baseline="-25000" dirty="0">
                <a:solidFill>
                  <a:prstClr val="black"/>
                </a:solidFill>
                <a:latin typeface="Calibri"/>
                <a:ea typeface="ＭＳ Ｐゴシック"/>
              </a:endParaRPr>
            </a:p>
          </p:txBody>
        </p:sp>
        <p:sp>
          <p:nvSpPr>
            <p:cNvPr id="74" name="テキスト ボックス 73"/>
            <p:cNvSpPr txBox="1"/>
            <p:nvPr/>
          </p:nvSpPr>
          <p:spPr>
            <a:xfrm>
              <a:off x="4055512" y="4045061"/>
              <a:ext cx="282279" cy="215444"/>
            </a:xfrm>
            <a:prstGeom prst="rect">
              <a:avLst/>
            </a:prstGeom>
            <a:solidFill>
              <a:srgbClr val="FFFFFF"/>
            </a:solidFill>
          </p:spPr>
          <p:txBody>
            <a:bodyPr wrap="none" lIns="0" tIns="0" rIns="0" bIns="0" rtlCol="0" anchor="ctr" anchorCtr="1">
              <a:spAutoFit/>
            </a:bodyPr>
            <a:lstStyle/>
            <a:p>
              <a:pPr algn="ctr"/>
              <a:r>
                <a:rPr lang="en-US" altLang="ja-JP" sz="1400" dirty="0" smtClean="0">
                  <a:solidFill>
                    <a:prstClr val="black"/>
                  </a:solidFill>
                  <a:latin typeface="Calibri"/>
                  <a:ea typeface="ＭＳ Ｐゴシック"/>
                </a:rPr>
                <a:t>-0.5</a:t>
              </a:r>
              <a:endParaRPr lang="en-US" altLang="ja-JP" sz="1400" baseline="-25000" dirty="0">
                <a:solidFill>
                  <a:prstClr val="black"/>
                </a:solidFill>
                <a:latin typeface="Calibri"/>
                <a:ea typeface="ＭＳ Ｐゴシック"/>
              </a:endParaRPr>
            </a:p>
          </p:txBody>
        </p:sp>
        <p:sp>
          <p:nvSpPr>
            <p:cNvPr id="75" name="テキスト ボックス 74"/>
            <p:cNvSpPr txBox="1"/>
            <p:nvPr/>
          </p:nvSpPr>
          <p:spPr>
            <a:xfrm>
              <a:off x="4040452" y="4825526"/>
              <a:ext cx="282279" cy="215444"/>
            </a:xfrm>
            <a:prstGeom prst="rect">
              <a:avLst/>
            </a:prstGeom>
            <a:solidFill>
              <a:srgbClr val="FFFFFF"/>
            </a:solidFill>
          </p:spPr>
          <p:txBody>
            <a:bodyPr wrap="none" lIns="0" tIns="0" rIns="0" bIns="0" rtlCol="0" anchor="ctr" anchorCtr="1">
              <a:spAutoFit/>
            </a:bodyPr>
            <a:lstStyle/>
            <a:p>
              <a:pPr algn="ctr"/>
              <a:r>
                <a:rPr lang="en-US" altLang="ja-JP" sz="1400" dirty="0" smtClean="0">
                  <a:solidFill>
                    <a:prstClr val="black"/>
                  </a:solidFill>
                  <a:latin typeface="Calibri"/>
                  <a:ea typeface="ＭＳ Ｐゴシック"/>
                </a:rPr>
                <a:t>-1.0</a:t>
              </a:r>
              <a:endParaRPr lang="en-US" altLang="ja-JP" sz="1400" baseline="-25000" dirty="0">
                <a:solidFill>
                  <a:prstClr val="black"/>
                </a:solidFill>
                <a:latin typeface="Calibri"/>
                <a:ea typeface="ＭＳ Ｐゴシック"/>
              </a:endParaRPr>
            </a:p>
          </p:txBody>
        </p:sp>
      </p:grpSp>
      <p:sp>
        <p:nvSpPr>
          <p:cNvPr id="33" name="テキスト ボックス 32"/>
          <p:cNvSpPr txBox="1"/>
          <p:nvPr/>
        </p:nvSpPr>
        <p:spPr>
          <a:xfrm>
            <a:off x="4969106" y="5286962"/>
            <a:ext cx="3764710" cy="707886"/>
          </a:xfrm>
          <a:prstGeom prst="rect">
            <a:avLst/>
          </a:prstGeom>
          <a:noFill/>
        </p:spPr>
        <p:txBody>
          <a:bodyPr wrap="square" rtlCol="0">
            <a:spAutoFit/>
          </a:bodyPr>
          <a:lstStyle/>
          <a:p>
            <a:pPr algn="ctr"/>
            <a:r>
              <a:rPr lang="en-US" altLang="ja-JP" sz="2000" dirty="0" smtClean="0">
                <a:solidFill>
                  <a:prstClr val="black"/>
                </a:solidFill>
                <a:latin typeface="Calibri"/>
                <a:ea typeface="ＭＳ Ｐゴシック"/>
              </a:rPr>
              <a:t>Evaluation of </a:t>
            </a:r>
            <a:r>
              <a:rPr lang="en-US" altLang="ja-JP" sz="2000" dirty="0" err="1" smtClean="0">
                <a:solidFill>
                  <a:prstClr val="black"/>
                </a:solidFill>
                <a:latin typeface="Calibri"/>
                <a:ea typeface="ＭＳ Ｐゴシック"/>
              </a:rPr>
              <a:t>responsivity</a:t>
            </a:r>
            <a:endParaRPr lang="en-US" altLang="ja-JP" sz="2000" dirty="0" smtClean="0">
              <a:solidFill>
                <a:prstClr val="black"/>
              </a:solidFill>
              <a:latin typeface="Calibri"/>
              <a:ea typeface="ＭＳ Ｐゴシック"/>
            </a:endParaRPr>
          </a:p>
          <a:p>
            <a:pPr algn="ctr"/>
            <a:r>
              <a:rPr lang="en-US" altLang="ja-JP" sz="2000" dirty="0"/>
              <a:t>≈</a:t>
            </a:r>
            <a:r>
              <a:rPr lang="en-US" altLang="ja-JP" sz="2000" dirty="0" smtClean="0">
                <a:solidFill>
                  <a:prstClr val="black"/>
                </a:solidFill>
                <a:latin typeface="Calibri"/>
                <a:ea typeface="ＭＳ Ｐゴシック"/>
              </a:rPr>
              <a:t> 2 [rad / K]</a:t>
            </a:r>
          </a:p>
        </p:txBody>
      </p:sp>
      <p:sp>
        <p:nvSpPr>
          <p:cNvPr id="3" name="スライド番号プレースホルダー 2"/>
          <p:cNvSpPr>
            <a:spLocks noGrp="1"/>
          </p:cNvSpPr>
          <p:nvPr>
            <p:ph type="sldNum" sz="quarter" idx="12"/>
          </p:nvPr>
        </p:nvSpPr>
        <p:spPr/>
        <p:txBody>
          <a:bodyPr/>
          <a:lstStyle/>
          <a:p>
            <a:fld id="{56A1A22B-CAA8-574C-85D4-B75ACB57525A}" type="slidenum">
              <a:rPr lang="ja-JP" altLang="en-US" smtClean="0">
                <a:solidFill>
                  <a:prstClr val="black">
                    <a:tint val="75000"/>
                  </a:prstClr>
                </a:solidFill>
                <a:latin typeface="Calibri"/>
                <a:ea typeface="ＭＳ Ｐゴシック"/>
              </a:rPr>
              <a:pPr/>
              <a:t>30</a:t>
            </a:fld>
            <a:endParaRPr lang="ja-JP" altLang="en-US">
              <a:solidFill>
                <a:prstClr val="black">
                  <a:tint val="75000"/>
                </a:prstClr>
              </a:solidFill>
              <a:latin typeface="Calibri"/>
              <a:ea typeface="ＭＳ Ｐゴシック"/>
            </a:endParaRPr>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4141908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図 181" descr="スクリーンショット 2014-09-16 20.25.28.png"/>
          <p:cNvPicPr>
            <a:picLocks noChangeAspect="1"/>
          </p:cNvPicPr>
          <p:nvPr/>
        </p:nvPicPr>
        <p:blipFill>
          <a:blip r:embed="rId3"/>
          <a:stretch>
            <a:fillRect/>
          </a:stretch>
        </p:blipFill>
        <p:spPr>
          <a:xfrm rot="5400000">
            <a:off x="3676056" y="2300034"/>
            <a:ext cx="5400000" cy="3019212"/>
          </a:xfrm>
          <a:prstGeom prst="rect">
            <a:avLst/>
          </a:prstGeom>
        </p:spPr>
      </p:pic>
      <p:sp>
        <p:nvSpPr>
          <p:cNvPr id="2" name="タイトル 1"/>
          <p:cNvSpPr>
            <a:spLocks noGrp="1"/>
          </p:cNvSpPr>
          <p:nvPr>
            <p:ph type="title"/>
          </p:nvPr>
        </p:nvSpPr>
        <p:spPr>
          <a:xfrm>
            <a:off x="457198" y="210201"/>
            <a:ext cx="8686802" cy="1143000"/>
          </a:xfrm>
        </p:spPr>
        <p:txBody>
          <a:bodyPr>
            <a:normAutofit/>
          </a:bodyPr>
          <a:lstStyle/>
          <a:p>
            <a:r>
              <a:rPr lang="en-US" altLang="ja-JP" dirty="0" smtClean="0"/>
              <a:t>MKID and readout system</a:t>
            </a:r>
            <a:endParaRPr lang="ja-JP" altLang="en-US" dirty="0"/>
          </a:p>
        </p:txBody>
      </p:sp>
      <p:grpSp>
        <p:nvGrpSpPr>
          <p:cNvPr id="98" name="図形グループ 97"/>
          <p:cNvGrpSpPr/>
          <p:nvPr/>
        </p:nvGrpSpPr>
        <p:grpSpPr>
          <a:xfrm>
            <a:off x="442166" y="1406865"/>
            <a:ext cx="3631322" cy="4860976"/>
            <a:chOff x="442166" y="1406865"/>
            <a:chExt cx="3631322" cy="4860976"/>
          </a:xfrm>
        </p:grpSpPr>
        <p:sp>
          <p:nvSpPr>
            <p:cNvPr id="111" name="正方形/長方形 110"/>
            <p:cNvSpPr/>
            <p:nvPr/>
          </p:nvSpPr>
          <p:spPr>
            <a:xfrm>
              <a:off x="1180516" y="5649074"/>
              <a:ext cx="2562870"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2" name="テキスト ボックス 111"/>
            <p:cNvSpPr txBox="1"/>
            <p:nvPr/>
          </p:nvSpPr>
          <p:spPr>
            <a:xfrm>
              <a:off x="2021786" y="5692202"/>
              <a:ext cx="864339" cy="461665"/>
            </a:xfrm>
            <a:prstGeom prst="rect">
              <a:avLst/>
            </a:prstGeom>
            <a:noFill/>
          </p:spPr>
          <p:txBody>
            <a:bodyPr wrap="none" rtlCol="0">
              <a:spAutoFit/>
            </a:bodyPr>
            <a:lstStyle/>
            <a:p>
              <a:r>
                <a:rPr kumimoji="1" lang="en-US" altLang="ja-JP" sz="2400" dirty="0" smtClean="0"/>
                <a:t>FPGA</a:t>
              </a:r>
              <a:endParaRPr kumimoji="1" lang="ja-JP" altLang="en-US" sz="2400" dirty="0"/>
            </a:p>
          </p:txBody>
        </p:sp>
        <p:sp>
          <p:nvSpPr>
            <p:cNvPr id="113" name="正方形/長方形 112"/>
            <p:cNvSpPr/>
            <p:nvPr/>
          </p:nvSpPr>
          <p:spPr>
            <a:xfrm>
              <a:off x="1176454" y="4669798"/>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テキスト ボックス 113"/>
            <p:cNvSpPr txBox="1"/>
            <p:nvPr/>
          </p:nvSpPr>
          <p:spPr>
            <a:xfrm>
              <a:off x="1299922" y="4724066"/>
              <a:ext cx="709449" cy="461665"/>
            </a:xfrm>
            <a:prstGeom prst="rect">
              <a:avLst/>
            </a:prstGeom>
            <a:noFill/>
          </p:spPr>
          <p:txBody>
            <a:bodyPr wrap="none" rtlCol="0">
              <a:spAutoFit/>
            </a:bodyPr>
            <a:lstStyle/>
            <a:p>
              <a:r>
                <a:rPr kumimoji="1" lang="en-US" altLang="ja-JP" sz="2400" dirty="0" smtClean="0"/>
                <a:t>DAC</a:t>
              </a:r>
              <a:endParaRPr kumimoji="1" lang="ja-JP" altLang="en-US" sz="2400" dirty="0"/>
            </a:p>
          </p:txBody>
        </p:sp>
        <p:sp>
          <p:nvSpPr>
            <p:cNvPr id="115" name="正方形/長方形 114"/>
            <p:cNvSpPr/>
            <p:nvPr/>
          </p:nvSpPr>
          <p:spPr>
            <a:xfrm>
              <a:off x="2798999" y="4673933"/>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6" name="テキスト ボックス 115"/>
            <p:cNvSpPr txBox="1"/>
            <p:nvPr/>
          </p:nvSpPr>
          <p:spPr>
            <a:xfrm>
              <a:off x="2916904" y="4724066"/>
              <a:ext cx="716212" cy="461665"/>
            </a:xfrm>
            <a:prstGeom prst="rect">
              <a:avLst/>
            </a:prstGeom>
            <a:noFill/>
          </p:spPr>
          <p:txBody>
            <a:bodyPr wrap="none" rtlCol="0">
              <a:spAutoFit/>
            </a:bodyPr>
            <a:lstStyle/>
            <a:p>
              <a:r>
                <a:rPr lang="en-US" altLang="ja-JP" sz="2400" dirty="0" smtClean="0"/>
                <a:t>ADC</a:t>
              </a:r>
              <a:endParaRPr kumimoji="1" lang="ja-JP" altLang="en-US" sz="2400" dirty="0"/>
            </a:p>
          </p:txBody>
        </p:sp>
        <p:sp>
          <p:nvSpPr>
            <p:cNvPr id="117" name="円/楕円 116"/>
            <p:cNvSpPr/>
            <p:nvPr/>
          </p:nvSpPr>
          <p:spPr>
            <a:xfrm>
              <a:off x="3035863" y="3582501"/>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8" name="直線コネクタ 117"/>
            <p:cNvCxnSpPr>
              <a:stCxn id="117" idx="1"/>
              <a:endCxn id="117" idx="5"/>
            </p:cNvCxnSpPr>
            <p:nvPr/>
          </p:nvCxnSpPr>
          <p:spPr>
            <a:xfrm rot="16200000" flipH="1">
              <a:off x="3108665" y="3645006"/>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直線コネクタ 118"/>
            <p:cNvCxnSpPr>
              <a:stCxn id="117" idx="3"/>
              <a:endCxn id="117" idx="7"/>
            </p:cNvCxnSpPr>
            <p:nvPr/>
          </p:nvCxnSpPr>
          <p:spPr>
            <a:xfrm rot="5400000" flipH="1" flipV="1">
              <a:off x="3108665" y="3645005"/>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円/楕円 119"/>
            <p:cNvSpPr/>
            <p:nvPr/>
          </p:nvSpPr>
          <p:spPr>
            <a:xfrm>
              <a:off x="1418340" y="3580457"/>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1" name="直線コネクタ 120"/>
            <p:cNvCxnSpPr>
              <a:stCxn id="120" idx="1"/>
              <a:endCxn id="120" idx="5"/>
            </p:cNvCxnSpPr>
            <p:nvPr/>
          </p:nvCxnSpPr>
          <p:spPr>
            <a:xfrm rot="16200000" flipH="1">
              <a:off x="1491142" y="3642962"/>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20" idx="3"/>
              <a:endCxn id="120" idx="7"/>
            </p:cNvCxnSpPr>
            <p:nvPr/>
          </p:nvCxnSpPr>
          <p:spPr>
            <a:xfrm rot="5400000" flipH="1" flipV="1">
              <a:off x="1491142" y="3642961"/>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 name="円/楕円 122"/>
            <p:cNvSpPr/>
            <p:nvPr/>
          </p:nvSpPr>
          <p:spPr>
            <a:xfrm>
              <a:off x="2215759" y="4285462"/>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24" name="図形グループ 65"/>
            <p:cNvGrpSpPr>
              <a:grpSpLocks noChangeAspect="1"/>
            </p:cNvGrpSpPr>
            <p:nvPr/>
          </p:nvGrpSpPr>
          <p:grpSpPr>
            <a:xfrm>
              <a:off x="1521184" y="2682359"/>
              <a:ext cx="256470" cy="719999"/>
              <a:chOff x="4377667" y="653018"/>
              <a:chExt cx="502104" cy="1409575"/>
            </a:xfrm>
          </p:grpSpPr>
          <p:grpSp>
            <p:nvGrpSpPr>
              <p:cNvPr id="156" name="図形グループ 54"/>
              <p:cNvGrpSpPr/>
              <p:nvPr/>
            </p:nvGrpSpPr>
            <p:grpSpPr>
              <a:xfrm rot="5400000">
                <a:off x="3923829" y="1172058"/>
                <a:ext cx="1409575" cy="371495"/>
                <a:chOff x="4704458" y="1339777"/>
                <a:chExt cx="1409575" cy="371495"/>
              </a:xfrm>
              <a:scene3d>
                <a:camera prst="orthographicFront">
                  <a:rot lat="10800000" lon="0" rev="0"/>
                </a:camera>
                <a:lightRig rig="threePt" dir="t"/>
              </a:scene3d>
            </p:grpSpPr>
            <p:cxnSp>
              <p:nvCxnSpPr>
                <p:cNvPr id="158" name="直線コネクタ 157"/>
                <p:cNvCxnSpPr>
                  <a:cxnSpLocks noChangeAspect="1"/>
                </p:cNvCxnSpPr>
                <p:nvPr/>
              </p:nvCxnSpPr>
              <p:spPr>
                <a:xfrm>
                  <a:off x="4704458" y="151977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cxnSpLocks noChangeAspect="1"/>
                </p:cNvCxnSpPr>
                <p:nvPr/>
              </p:nvCxnSpPr>
              <p:spPr>
                <a:xfrm rot="18000000">
                  <a:off x="4837536" y="145213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直線コネクタ 159"/>
                <p:cNvCxnSpPr>
                  <a:cxnSpLocks noChangeAspect="1"/>
                </p:cNvCxnSpPr>
                <p:nvPr/>
              </p:nvCxnSpPr>
              <p:spPr>
                <a:xfrm rot="14400000">
                  <a:off x="4881070"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a:cxnSpLocks noChangeAspect="1"/>
                </p:cNvCxnSpPr>
                <p:nvPr/>
              </p:nvCxnSpPr>
              <p:spPr>
                <a:xfrm rot="7200000">
                  <a:off x="5062444"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a:cxnSpLocks noChangeAspect="1"/>
                </p:cNvCxnSpPr>
                <p:nvPr/>
              </p:nvCxnSpPr>
              <p:spPr>
                <a:xfrm rot="7200000">
                  <a:off x="5417931" y="1530477"/>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cxnSpLocks noChangeAspect="1"/>
                </p:cNvCxnSpPr>
                <p:nvPr/>
              </p:nvCxnSpPr>
              <p:spPr>
                <a:xfrm rot="14400000">
                  <a:off x="5240789" y="1526244"/>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直線コネクタ 163"/>
                <p:cNvCxnSpPr>
                  <a:cxnSpLocks noChangeAspect="1"/>
                </p:cNvCxnSpPr>
                <p:nvPr/>
              </p:nvCxnSpPr>
              <p:spPr>
                <a:xfrm rot="14400000">
                  <a:off x="5595075" y="1530478"/>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直線コネクタ 164"/>
                <p:cNvCxnSpPr>
                  <a:cxnSpLocks noChangeAspect="1"/>
                </p:cNvCxnSpPr>
                <p:nvPr/>
              </p:nvCxnSpPr>
              <p:spPr>
                <a:xfrm rot="18000000">
                  <a:off x="5808751" y="160881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直線コネクタ 165"/>
                <p:cNvCxnSpPr>
                  <a:cxnSpLocks noChangeAspect="1"/>
                </p:cNvCxnSpPr>
                <p:nvPr/>
              </p:nvCxnSpPr>
              <p:spPr>
                <a:xfrm>
                  <a:off x="5934033" y="1531272"/>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57" name="直線矢印コネクタ 156"/>
              <p:cNvCxnSpPr/>
              <p:nvPr/>
            </p:nvCxnSpPr>
            <p:spPr>
              <a:xfrm rot="5400000" flipH="1" flipV="1">
                <a:off x="4098728" y="1111953"/>
                <a:ext cx="1059981" cy="5021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25" name="正方形/長方形 124"/>
            <p:cNvSpPr/>
            <p:nvPr/>
          </p:nvSpPr>
          <p:spPr>
            <a:xfrm>
              <a:off x="1168965" y="1741206"/>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6" name="テキスト ボックス 125"/>
            <p:cNvSpPr txBox="1"/>
            <p:nvPr/>
          </p:nvSpPr>
          <p:spPr>
            <a:xfrm>
              <a:off x="1203305" y="1795474"/>
              <a:ext cx="874608" cy="461665"/>
            </a:xfrm>
            <a:prstGeom prst="rect">
              <a:avLst/>
            </a:prstGeom>
            <a:noFill/>
          </p:spPr>
          <p:txBody>
            <a:bodyPr wrap="none" rtlCol="0">
              <a:spAutoFit/>
            </a:bodyPr>
            <a:lstStyle/>
            <a:p>
              <a:r>
                <a:rPr lang="en-US" altLang="ja-JP" sz="2400" dirty="0" smtClean="0"/>
                <a:t>MKID</a:t>
              </a:r>
              <a:endParaRPr kumimoji="1" lang="ja-JP" altLang="en-US" sz="2400" dirty="0"/>
            </a:p>
          </p:txBody>
        </p:sp>
        <p:sp>
          <p:nvSpPr>
            <p:cNvPr id="127" name="二等辺三角形 126"/>
            <p:cNvSpPr/>
            <p:nvPr/>
          </p:nvSpPr>
          <p:spPr>
            <a:xfrm rot="5400000">
              <a:off x="2480842" y="1823959"/>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8" name="直線コネクタ 127"/>
            <p:cNvCxnSpPr>
              <a:stCxn id="113" idx="2"/>
            </p:cNvCxnSpPr>
            <p:nvPr/>
          </p:nvCxnSpPr>
          <p:spPr>
            <a:xfrm rot="5400000">
              <a:off x="1474470" y="5462611"/>
              <a:ext cx="348225" cy="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2"/>
            </p:cNvCxnSpPr>
            <p:nvPr/>
          </p:nvCxnSpPr>
          <p:spPr>
            <a:xfrm rot="5400000">
              <a:off x="3091193" y="5472699"/>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20" idx="4"/>
              <a:endCxn id="113" idx="0"/>
            </p:cNvCxnSpPr>
            <p:nvPr/>
          </p:nvCxnSpPr>
          <p:spPr>
            <a:xfrm rot="5400000">
              <a:off x="1333791" y="4351248"/>
              <a:ext cx="633407" cy="3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7" idx="4"/>
              <a:endCxn id="115" idx="0"/>
            </p:cNvCxnSpPr>
            <p:nvPr/>
          </p:nvCxnSpPr>
          <p:spPr>
            <a:xfrm rot="16200000" flipH="1">
              <a:off x="2952779" y="4355519"/>
              <a:ext cx="635498" cy="13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50" idx="3"/>
              <a:endCxn id="117" idx="2"/>
            </p:cNvCxnSpPr>
            <p:nvPr/>
          </p:nvCxnSpPr>
          <p:spPr>
            <a:xfrm>
              <a:off x="2810600" y="3809433"/>
              <a:ext cx="225263" cy="10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直線コネクタ 132"/>
            <p:cNvCxnSpPr/>
            <p:nvPr/>
          </p:nvCxnSpPr>
          <p:spPr>
            <a:xfrm rot="5400000">
              <a:off x="3147564" y="3454379"/>
              <a:ext cx="246983" cy="7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二等辺三角形 133"/>
            <p:cNvSpPr/>
            <p:nvPr/>
          </p:nvSpPr>
          <p:spPr>
            <a:xfrm rot="10800000">
              <a:off x="2984571" y="2875351"/>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5" name="直線コネクタ 134"/>
            <p:cNvCxnSpPr/>
            <p:nvPr/>
          </p:nvCxnSpPr>
          <p:spPr>
            <a:xfrm rot="5400000" flipH="1" flipV="1">
              <a:off x="2846328" y="2464783"/>
              <a:ext cx="845999" cy="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直線コネクタ 135"/>
            <p:cNvCxnSpPr/>
            <p:nvPr/>
          </p:nvCxnSpPr>
          <p:spPr>
            <a:xfrm rot="5400000" flipH="1" flipV="1">
              <a:off x="1484200" y="2521166"/>
              <a:ext cx="32238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127" idx="0"/>
            </p:cNvCxnSpPr>
            <p:nvPr/>
          </p:nvCxnSpPr>
          <p:spPr>
            <a:xfrm>
              <a:off x="2995691" y="2051927"/>
              <a:ext cx="276296"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p:cNvCxnSpPr>
              <a:stCxn id="125" idx="3"/>
              <a:endCxn id="127" idx="3"/>
            </p:cNvCxnSpPr>
            <p:nvPr/>
          </p:nvCxnSpPr>
          <p:spPr>
            <a:xfrm>
              <a:off x="2113352" y="2050590"/>
              <a:ext cx="426405" cy="1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9" name="正方形/長方形 138"/>
            <p:cNvSpPr/>
            <p:nvPr/>
          </p:nvSpPr>
          <p:spPr>
            <a:xfrm>
              <a:off x="979444" y="1540543"/>
              <a:ext cx="1375358" cy="991451"/>
            </a:xfrm>
            <a:prstGeom prst="rect">
              <a:avLst/>
            </a:prstGeom>
            <a:noFill/>
            <a:ln w="254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0" name="正方形/長方形 139"/>
            <p:cNvSpPr/>
            <p:nvPr/>
          </p:nvSpPr>
          <p:spPr>
            <a:xfrm>
              <a:off x="812329" y="1406865"/>
              <a:ext cx="2931057" cy="1239929"/>
            </a:xfrm>
            <a:prstGeom prst="rect">
              <a:avLst/>
            </a:prstGeom>
            <a:noFill/>
            <a:ln w="2540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1" name="テキスト ボックス 140"/>
            <p:cNvSpPr txBox="1"/>
            <p:nvPr/>
          </p:nvSpPr>
          <p:spPr>
            <a:xfrm>
              <a:off x="1446056" y="4100797"/>
              <a:ext cx="602824" cy="369332"/>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142" name="テキスト ボックス 141"/>
            <p:cNvSpPr txBox="1"/>
            <p:nvPr/>
          </p:nvSpPr>
          <p:spPr>
            <a:xfrm>
              <a:off x="3072834" y="4100796"/>
              <a:ext cx="602824" cy="369332"/>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143" name="テキスト ボックス 142"/>
            <p:cNvSpPr txBox="1"/>
            <p:nvPr/>
          </p:nvSpPr>
          <p:spPr>
            <a:xfrm>
              <a:off x="2459137" y="1426256"/>
              <a:ext cx="564277" cy="369332"/>
            </a:xfrm>
            <a:prstGeom prst="rect">
              <a:avLst/>
            </a:prstGeom>
            <a:noFill/>
          </p:spPr>
          <p:txBody>
            <a:bodyPr wrap="none" rtlCol="0">
              <a:spAutoFit/>
            </a:bodyPr>
            <a:lstStyle/>
            <a:p>
              <a:r>
                <a:rPr lang="en-US" altLang="ja-JP" dirty="0" smtClean="0"/>
                <a:t>LNA</a:t>
              </a:r>
              <a:endParaRPr kumimoji="1" lang="ja-JP" altLang="en-US" dirty="0"/>
            </a:p>
          </p:txBody>
        </p:sp>
        <p:sp>
          <p:nvSpPr>
            <p:cNvPr id="144" name="テキスト ボックス 143"/>
            <p:cNvSpPr txBox="1"/>
            <p:nvPr/>
          </p:nvSpPr>
          <p:spPr>
            <a:xfrm>
              <a:off x="1702033" y="2916059"/>
              <a:ext cx="464640" cy="369332"/>
            </a:xfrm>
            <a:prstGeom prst="rect">
              <a:avLst/>
            </a:prstGeom>
            <a:noFill/>
          </p:spPr>
          <p:txBody>
            <a:bodyPr wrap="none" rtlCol="0">
              <a:spAutoFit/>
            </a:bodyPr>
            <a:lstStyle/>
            <a:p>
              <a:r>
                <a:rPr lang="en-US" altLang="ja-JP" dirty="0" err="1" smtClean="0"/>
                <a:t>Att</a:t>
              </a:r>
              <a:endParaRPr kumimoji="1" lang="ja-JP" altLang="en-US" dirty="0"/>
            </a:p>
          </p:txBody>
        </p:sp>
        <p:sp>
          <p:nvSpPr>
            <p:cNvPr id="145" name="テキスト ボックス 144"/>
            <p:cNvSpPr txBox="1"/>
            <p:nvPr/>
          </p:nvSpPr>
          <p:spPr>
            <a:xfrm>
              <a:off x="855611" y="3606031"/>
              <a:ext cx="543739" cy="369332"/>
            </a:xfrm>
            <a:prstGeom prst="rect">
              <a:avLst/>
            </a:prstGeom>
            <a:noFill/>
          </p:spPr>
          <p:txBody>
            <a:bodyPr wrap="none" rtlCol="0">
              <a:spAutoFit/>
            </a:bodyPr>
            <a:lstStyle/>
            <a:p>
              <a:r>
                <a:rPr kumimoji="1" lang="en-US" altLang="ja-JP" dirty="0" smtClean="0"/>
                <a:t>Mix</a:t>
              </a:r>
              <a:endParaRPr kumimoji="1" lang="ja-JP" altLang="en-US" dirty="0"/>
            </a:p>
          </p:txBody>
        </p:sp>
        <p:sp>
          <p:nvSpPr>
            <p:cNvPr id="146" name="テキスト ボックス 145"/>
            <p:cNvSpPr txBox="1"/>
            <p:nvPr/>
          </p:nvSpPr>
          <p:spPr>
            <a:xfrm>
              <a:off x="3493007" y="3624767"/>
              <a:ext cx="543739" cy="369332"/>
            </a:xfrm>
            <a:prstGeom prst="rect">
              <a:avLst/>
            </a:prstGeom>
            <a:noFill/>
          </p:spPr>
          <p:txBody>
            <a:bodyPr wrap="none" rtlCol="0">
              <a:spAutoFit/>
            </a:bodyPr>
            <a:lstStyle/>
            <a:p>
              <a:r>
                <a:rPr kumimoji="1" lang="en-US" altLang="ja-JP" dirty="0" smtClean="0"/>
                <a:t>Mix</a:t>
              </a:r>
              <a:endParaRPr kumimoji="1" lang="ja-JP" altLang="en-US" dirty="0"/>
            </a:p>
          </p:txBody>
        </p:sp>
        <p:sp>
          <p:nvSpPr>
            <p:cNvPr id="147" name="テキスト ボックス 146"/>
            <p:cNvSpPr txBox="1"/>
            <p:nvPr/>
          </p:nvSpPr>
          <p:spPr>
            <a:xfrm>
              <a:off x="2240712" y="4697875"/>
              <a:ext cx="429475" cy="369332"/>
            </a:xfrm>
            <a:prstGeom prst="rect">
              <a:avLst/>
            </a:prstGeom>
            <a:noFill/>
          </p:spPr>
          <p:txBody>
            <a:bodyPr wrap="none" rtlCol="0">
              <a:spAutoFit/>
            </a:bodyPr>
            <a:lstStyle/>
            <a:p>
              <a:r>
                <a:rPr lang="en-US" altLang="ja-JP" dirty="0" smtClean="0"/>
                <a:t>LO</a:t>
              </a:r>
              <a:endParaRPr kumimoji="1" lang="ja-JP" altLang="en-US" dirty="0"/>
            </a:p>
          </p:txBody>
        </p:sp>
        <p:sp>
          <p:nvSpPr>
            <p:cNvPr id="148" name="テキスト ボックス 147"/>
            <p:cNvSpPr txBox="1"/>
            <p:nvPr/>
          </p:nvSpPr>
          <p:spPr>
            <a:xfrm>
              <a:off x="3449587" y="2916059"/>
              <a:ext cx="623901" cy="369332"/>
            </a:xfrm>
            <a:prstGeom prst="rect">
              <a:avLst/>
            </a:prstGeom>
            <a:noFill/>
          </p:spPr>
          <p:txBody>
            <a:bodyPr wrap="none" rtlCol="0">
              <a:spAutoFit/>
            </a:bodyPr>
            <a:lstStyle/>
            <a:p>
              <a:r>
                <a:rPr lang="en-US" altLang="ja-JP" dirty="0" smtClean="0"/>
                <a:t>Amp</a:t>
              </a:r>
              <a:endParaRPr kumimoji="1" lang="ja-JP" altLang="en-US" dirty="0"/>
            </a:p>
          </p:txBody>
        </p:sp>
        <p:sp>
          <p:nvSpPr>
            <p:cNvPr id="149" name="テキスト ボックス 148"/>
            <p:cNvSpPr txBox="1"/>
            <p:nvPr/>
          </p:nvSpPr>
          <p:spPr>
            <a:xfrm>
              <a:off x="442166" y="2553870"/>
              <a:ext cx="1022561" cy="923330"/>
            </a:xfrm>
            <a:prstGeom prst="rect">
              <a:avLst/>
            </a:prstGeom>
            <a:noFill/>
          </p:spPr>
          <p:txBody>
            <a:bodyPr wrap="none" rtlCol="0">
              <a:spAutoFit/>
            </a:bodyPr>
            <a:lstStyle/>
            <a:p>
              <a:r>
                <a:rPr lang="en-US" altLang="ja-JP" dirty="0" smtClean="0"/>
                <a:t>Cryostat:</a:t>
              </a:r>
            </a:p>
            <a:p>
              <a:r>
                <a:rPr kumimoji="1" lang="en-US" altLang="ja-JP" dirty="0" smtClean="0">
                  <a:solidFill>
                    <a:srgbClr val="0000FF"/>
                  </a:solidFill>
                </a:rPr>
                <a:t>&lt; 0.3 K</a:t>
              </a:r>
              <a:r>
                <a:rPr kumimoji="1" lang="en-US" altLang="ja-JP" dirty="0" smtClean="0"/>
                <a:t>,</a:t>
              </a:r>
            </a:p>
            <a:p>
              <a:r>
                <a:rPr lang="en-US" altLang="ja-JP" dirty="0" smtClean="0">
                  <a:solidFill>
                    <a:srgbClr val="008000"/>
                  </a:solidFill>
                </a:rPr>
                <a:t>4 K</a:t>
              </a:r>
              <a:endParaRPr kumimoji="1" lang="ja-JP" altLang="en-US" dirty="0">
                <a:solidFill>
                  <a:srgbClr val="008000"/>
                </a:solidFill>
              </a:endParaRPr>
            </a:p>
          </p:txBody>
        </p:sp>
        <p:sp>
          <p:nvSpPr>
            <p:cNvPr id="150" name="正方形/長方形 149"/>
            <p:cNvSpPr>
              <a:spLocks noChangeAspect="1"/>
            </p:cNvSpPr>
            <p:nvPr/>
          </p:nvSpPr>
          <p:spPr>
            <a:xfrm>
              <a:off x="2090600" y="3573559"/>
              <a:ext cx="720000" cy="47174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1" name="直線コネクタ 150"/>
            <p:cNvCxnSpPr>
              <a:stCxn id="123" idx="0"/>
              <a:endCxn id="150" idx="2"/>
            </p:cNvCxnSpPr>
            <p:nvPr/>
          </p:nvCxnSpPr>
          <p:spPr>
            <a:xfrm rot="5400000" flipH="1" flipV="1">
              <a:off x="2330102" y="4164965"/>
              <a:ext cx="240155" cy="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a:stCxn id="120" idx="6"/>
              <a:endCxn id="150" idx="1"/>
            </p:cNvCxnSpPr>
            <p:nvPr/>
          </p:nvCxnSpPr>
          <p:spPr>
            <a:xfrm>
              <a:off x="1886339" y="3808424"/>
              <a:ext cx="204261" cy="100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テキスト ボックス 152"/>
            <p:cNvSpPr txBox="1"/>
            <p:nvPr/>
          </p:nvSpPr>
          <p:spPr>
            <a:xfrm>
              <a:off x="2201622" y="3606031"/>
              <a:ext cx="483914" cy="369332"/>
            </a:xfrm>
            <a:prstGeom prst="rect">
              <a:avLst/>
            </a:prstGeom>
            <a:noFill/>
          </p:spPr>
          <p:txBody>
            <a:bodyPr wrap="none" rtlCol="0">
              <a:spAutoFit/>
            </a:bodyPr>
            <a:lstStyle/>
            <a:p>
              <a:r>
                <a:rPr lang="en-US" altLang="ja-JP" dirty="0" smtClean="0"/>
                <a:t>Div</a:t>
              </a:r>
              <a:endParaRPr kumimoji="1" lang="ja-JP" altLang="en-US" dirty="0"/>
            </a:p>
          </p:txBody>
        </p:sp>
        <p:sp>
          <p:nvSpPr>
            <p:cNvPr id="154" name="テキスト ボックス 153"/>
            <p:cNvSpPr txBox="1"/>
            <p:nvPr/>
          </p:nvSpPr>
          <p:spPr>
            <a:xfrm>
              <a:off x="2232246" y="4207742"/>
              <a:ext cx="440145" cy="707886"/>
            </a:xfrm>
            <a:prstGeom prst="rect">
              <a:avLst/>
            </a:prstGeom>
            <a:noFill/>
          </p:spPr>
          <p:txBody>
            <a:bodyPr wrap="none" rtlCol="0">
              <a:spAutoFit/>
            </a:bodyPr>
            <a:lstStyle/>
            <a:p>
              <a:r>
                <a:rPr lang="en-US" altLang="ja-JP" sz="4000" dirty="0" smtClean="0"/>
                <a:t>~</a:t>
              </a:r>
              <a:endParaRPr kumimoji="1" lang="ja-JP" altLang="en-US" sz="4000" dirty="0"/>
            </a:p>
          </p:txBody>
        </p:sp>
        <p:cxnSp>
          <p:nvCxnSpPr>
            <p:cNvPr id="155" name="直線コネクタ 154"/>
            <p:cNvCxnSpPr>
              <a:endCxn id="120" idx="0"/>
            </p:cNvCxnSpPr>
            <p:nvPr/>
          </p:nvCxnSpPr>
          <p:spPr>
            <a:xfrm rot="16200000" flipH="1">
              <a:off x="1519552" y="3447669"/>
              <a:ext cx="264726" cy="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
        <p:nvSpPr>
          <p:cNvPr id="5" name="スライド番号プレースホルダー 4"/>
          <p:cNvSpPr>
            <a:spLocks noGrp="1"/>
          </p:cNvSpPr>
          <p:nvPr>
            <p:ph type="sldNum" sz="quarter" idx="12"/>
          </p:nvPr>
        </p:nvSpPr>
        <p:spPr/>
        <p:txBody>
          <a:bodyPr/>
          <a:lstStyle/>
          <a:p>
            <a:fld id="{207F6FC4-E96C-1542-948A-32E9A3BFBEBC}" type="slidenum">
              <a:rPr kumimoji="1" lang="ja-JP" altLang="en-US" smtClean="0"/>
              <a:t>31</a:t>
            </a:fld>
            <a:endParaRPr kumimoji="1" lang="ja-JP" altLang="en-US"/>
          </a:p>
        </p:txBody>
      </p:sp>
    </p:spTree>
    <p:extLst>
      <p:ext uri="{BB962C8B-B14F-4D97-AF65-F5344CB8AC3E}">
        <p14:creationId xmlns:p14="http://schemas.microsoft.com/office/powerpoint/2010/main" val="16585539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sweep.png"/>
          <p:cNvPicPr>
            <a:picLocks noChangeAspect="1"/>
          </p:cNvPicPr>
          <p:nvPr/>
        </p:nvPicPr>
        <p:blipFill>
          <a:blip r:embed="rId3"/>
          <a:stretch>
            <a:fillRect/>
          </a:stretch>
        </p:blipFill>
        <p:spPr>
          <a:xfrm>
            <a:off x="4701611" y="2004899"/>
            <a:ext cx="3420000" cy="2347947"/>
          </a:xfrm>
          <a:prstGeom prst="rect">
            <a:avLst/>
          </a:prstGeom>
        </p:spPr>
      </p:pic>
      <p:pic>
        <p:nvPicPr>
          <p:cNvPr id="24" name="図 23" descr="phase.png"/>
          <p:cNvPicPr>
            <a:picLocks noChangeAspect="1"/>
          </p:cNvPicPr>
          <p:nvPr/>
        </p:nvPicPr>
        <p:blipFill>
          <a:blip r:embed="rId4"/>
          <a:stretch>
            <a:fillRect/>
          </a:stretch>
        </p:blipFill>
        <p:spPr>
          <a:xfrm>
            <a:off x="4875938" y="4287525"/>
            <a:ext cx="3240000" cy="2305812"/>
          </a:xfrm>
          <a:prstGeom prst="rect">
            <a:avLst/>
          </a:prstGeom>
        </p:spPr>
      </p:pic>
      <p:sp>
        <p:nvSpPr>
          <p:cNvPr id="21" name="コンテンツ プレースホルダー 2"/>
          <p:cNvSpPr txBox="1">
            <a:spLocks/>
          </p:cNvSpPr>
          <p:nvPr/>
        </p:nvSpPr>
        <p:spPr>
          <a:xfrm>
            <a:off x="609600" y="1417638"/>
            <a:ext cx="8229600" cy="4860926"/>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800" dirty="0" smtClean="0"/>
              <a:t>measure Real / Imaginary part of transmittance S</a:t>
            </a:r>
            <a:r>
              <a:rPr lang="en-US" altLang="ja-JP" sz="2800" baseline="-25000" dirty="0" smtClean="0"/>
              <a:t>21</a:t>
            </a:r>
          </a:p>
        </p:txBody>
      </p:sp>
      <p:sp>
        <p:nvSpPr>
          <p:cNvPr id="11" name="コンテンツ プレースホルダー 2"/>
          <p:cNvSpPr txBox="1">
            <a:spLocks/>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en-US" altLang="ja-JP" dirty="0" smtClean="0"/>
          </a:p>
        </p:txBody>
      </p:sp>
      <p:sp>
        <p:nvSpPr>
          <p:cNvPr id="5" name="スライド番号プレースホルダー 4"/>
          <p:cNvSpPr>
            <a:spLocks noGrp="1"/>
          </p:cNvSpPr>
          <p:nvPr>
            <p:ph type="sldNum" sz="quarter" idx="12"/>
          </p:nvPr>
        </p:nvSpPr>
        <p:spPr/>
        <p:txBody>
          <a:bodyPr/>
          <a:lstStyle/>
          <a:p>
            <a:fld id="{1C291D6E-143E-A84C-8B4E-1FAEF2D364EC}" type="slidenum">
              <a:rPr kumimoji="1" lang="ja-JP" altLang="en-US" smtClean="0"/>
              <a:pPr/>
              <a:t>32</a:t>
            </a:fld>
            <a:endParaRPr kumimoji="1" lang="ja-JP" altLang="en-US"/>
          </a:p>
        </p:txBody>
      </p:sp>
      <p:sp>
        <p:nvSpPr>
          <p:cNvPr id="16" name="タイトル 1"/>
          <p:cNvSpPr>
            <a:spLocks noGrp="1"/>
          </p:cNvSpPr>
          <p:nvPr>
            <p:ph type="title"/>
          </p:nvPr>
        </p:nvSpPr>
        <p:spPr/>
        <p:txBody>
          <a:bodyPr/>
          <a:lstStyle/>
          <a:p>
            <a:r>
              <a:rPr lang="en-US" altLang="ja-JP" dirty="0" smtClean="0"/>
              <a:t>reading out MKID</a:t>
            </a:r>
            <a:endParaRPr kumimoji="1" lang="ja-JP" altLang="en-US" dirty="0"/>
          </a:p>
        </p:txBody>
      </p:sp>
      <p:pic>
        <p:nvPicPr>
          <p:cNvPr id="27" name="図 26" descr="S21.png"/>
          <p:cNvPicPr>
            <a:picLocks noChangeAspect="1"/>
          </p:cNvPicPr>
          <p:nvPr/>
        </p:nvPicPr>
        <p:blipFill>
          <a:blip r:embed="rId5"/>
          <a:stretch>
            <a:fillRect/>
          </a:stretch>
        </p:blipFill>
        <p:spPr>
          <a:xfrm>
            <a:off x="197409" y="2781218"/>
            <a:ext cx="3600000" cy="3382477"/>
          </a:xfrm>
          <a:prstGeom prst="rect">
            <a:avLst/>
          </a:prstGeom>
        </p:spPr>
      </p:pic>
      <p:cxnSp>
        <p:nvCxnSpPr>
          <p:cNvPr id="38" name="直線矢印コネクタ 37"/>
          <p:cNvCxnSpPr/>
          <p:nvPr/>
        </p:nvCxnSpPr>
        <p:spPr>
          <a:xfrm rot="10800000">
            <a:off x="1747821" y="3530217"/>
            <a:ext cx="792343" cy="6641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rot="10800000">
            <a:off x="1496163" y="4194317"/>
            <a:ext cx="1044000" cy="1588"/>
          </a:xfrm>
          <a:prstGeom prst="straightConnector1">
            <a:avLst/>
          </a:prstGeom>
          <a:ln w="381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50" name="円弧 49"/>
          <p:cNvSpPr/>
          <p:nvPr/>
        </p:nvSpPr>
        <p:spPr>
          <a:xfrm rot="14730519">
            <a:off x="2133014" y="3883408"/>
            <a:ext cx="370417" cy="421462"/>
          </a:xfrm>
          <a:prstGeom prst="arc">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テキスト ボックス 50"/>
          <p:cNvSpPr txBox="1"/>
          <p:nvPr/>
        </p:nvSpPr>
        <p:spPr>
          <a:xfrm>
            <a:off x="1712892" y="3724301"/>
            <a:ext cx="445730" cy="461665"/>
          </a:xfrm>
          <a:prstGeom prst="rect">
            <a:avLst/>
          </a:prstGeom>
          <a:noFill/>
        </p:spPr>
        <p:txBody>
          <a:bodyPr wrap="none" rtlCol="0">
            <a:spAutoFit/>
          </a:bodyPr>
          <a:lstStyle/>
          <a:p>
            <a:r>
              <a:rPr lang="en-US" altLang="ja-JP" sz="2400" i="1" dirty="0" err="1" smtClean="0"/>
              <a:t>θ</a:t>
            </a:r>
            <a:endParaRPr kumimoji="1" lang="ja-JP" altLang="en-US" sz="2400" i="1" dirty="0"/>
          </a:p>
        </p:txBody>
      </p:sp>
      <p:sp>
        <p:nvSpPr>
          <p:cNvPr id="52" name="右矢印 51"/>
          <p:cNvSpPr/>
          <p:nvPr/>
        </p:nvSpPr>
        <p:spPr>
          <a:xfrm rot="18900000">
            <a:off x="3925458" y="3449447"/>
            <a:ext cx="786246" cy="410765"/>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7220519" y="3068552"/>
            <a:ext cx="1460556" cy="461665"/>
          </a:xfrm>
          <a:prstGeom prst="rect">
            <a:avLst/>
          </a:prstGeom>
          <a:solidFill>
            <a:schemeClr val="bg1"/>
          </a:solidFill>
          <a:ln w="25400">
            <a:solidFill>
              <a:srgbClr val="FF0000"/>
            </a:solidFill>
          </a:ln>
        </p:spPr>
        <p:txBody>
          <a:bodyPr wrap="none" rtlCol="0">
            <a:spAutoFit/>
          </a:bodyPr>
          <a:lstStyle/>
          <a:p>
            <a:r>
              <a:rPr lang="en-US" altLang="ja-JP" sz="2400" dirty="0" smtClean="0"/>
              <a:t>amplitude</a:t>
            </a:r>
            <a:endParaRPr kumimoji="1" lang="ja-JP" altLang="en-US" sz="2400" dirty="0"/>
          </a:p>
        </p:txBody>
      </p:sp>
      <p:sp>
        <p:nvSpPr>
          <p:cNvPr id="20" name="テキスト ボックス 19"/>
          <p:cNvSpPr txBox="1"/>
          <p:nvPr/>
        </p:nvSpPr>
        <p:spPr>
          <a:xfrm>
            <a:off x="7220519" y="5491935"/>
            <a:ext cx="929010" cy="461665"/>
          </a:xfrm>
          <a:prstGeom prst="rect">
            <a:avLst/>
          </a:prstGeom>
          <a:solidFill>
            <a:schemeClr val="bg1"/>
          </a:solidFill>
          <a:ln w="25400">
            <a:solidFill>
              <a:srgbClr val="FF0000"/>
            </a:solidFill>
          </a:ln>
        </p:spPr>
        <p:txBody>
          <a:bodyPr wrap="none" rtlCol="0">
            <a:spAutoFit/>
          </a:bodyPr>
          <a:lstStyle/>
          <a:p>
            <a:r>
              <a:rPr lang="en-US" altLang="ja-JP" sz="2400" dirty="0" smtClean="0"/>
              <a:t>phase</a:t>
            </a:r>
            <a:endParaRPr kumimoji="1" lang="ja-JP" altLang="en-US" sz="2400" dirty="0"/>
          </a:p>
        </p:txBody>
      </p:sp>
      <p:sp>
        <p:nvSpPr>
          <p:cNvPr id="22" name="右矢印 21"/>
          <p:cNvSpPr/>
          <p:nvPr/>
        </p:nvSpPr>
        <p:spPr>
          <a:xfrm rot="2700000">
            <a:off x="3925460" y="4295862"/>
            <a:ext cx="786246" cy="410765"/>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33206799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図 39" descr="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768" y="5255678"/>
            <a:ext cx="3671032" cy="1438505"/>
          </a:xfrm>
          <a:prstGeom prst="rect">
            <a:avLst/>
          </a:prstGeom>
        </p:spPr>
      </p:pic>
      <p:pic>
        <p:nvPicPr>
          <p:cNvPr id="26" name="図 25" descr="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927" y="2394332"/>
            <a:ext cx="3124200" cy="2935427"/>
          </a:xfrm>
          <a:prstGeom prst="rect">
            <a:avLst/>
          </a:prstGeom>
        </p:spPr>
      </p:pic>
      <p:pic>
        <p:nvPicPr>
          <p:cNvPr id="25" name="図 24" descr="p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94" y="3017340"/>
            <a:ext cx="3844316" cy="2662767"/>
          </a:xfrm>
          <a:prstGeom prst="rect">
            <a:avLst/>
          </a:prstGeom>
        </p:spPr>
      </p:pic>
      <p:sp>
        <p:nvSpPr>
          <p:cNvPr id="21" name="コンテンツ プレースホルダー 2"/>
          <p:cNvSpPr txBox="1">
            <a:spLocks/>
          </p:cNvSpPr>
          <p:nvPr/>
        </p:nvSpPr>
        <p:spPr>
          <a:xfrm>
            <a:off x="609600" y="1417638"/>
            <a:ext cx="8229600" cy="4860926"/>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dirty="0" smtClean="0"/>
              <a:t>get </a:t>
            </a:r>
            <a:r>
              <a:rPr lang="en-US" altLang="ja-JP" dirty="0" err="1" smtClean="0"/>
              <a:t>responsivity</a:t>
            </a:r>
            <a:r>
              <a:rPr lang="en-US" altLang="ja-JP" dirty="0" smtClean="0"/>
              <a:t> </a:t>
            </a:r>
            <a:r>
              <a:rPr lang="en-US" altLang="ja-JP" dirty="0" err="1"/>
              <a:t>δθ</a:t>
            </a:r>
            <a:r>
              <a:rPr lang="en-US" altLang="ja-JP" dirty="0"/>
              <a:t>/</a:t>
            </a:r>
            <a:r>
              <a:rPr lang="en-US" altLang="ja-JP" dirty="0" err="1" smtClean="0"/>
              <a:t>δNqp</a:t>
            </a:r>
            <a:endParaRPr lang="en-US" altLang="ja-JP" dirty="0" smtClean="0"/>
          </a:p>
        </p:txBody>
      </p:sp>
      <p:sp>
        <p:nvSpPr>
          <p:cNvPr id="11" name="コンテンツ プレースホルダー 2"/>
          <p:cNvSpPr txBox="1">
            <a:spLocks/>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en-US" altLang="ja-JP" dirty="0" smtClean="0"/>
          </a:p>
        </p:txBody>
      </p:sp>
      <p:sp>
        <p:nvSpPr>
          <p:cNvPr id="5" name="スライド番号プレースホルダー 4"/>
          <p:cNvSpPr>
            <a:spLocks noGrp="1"/>
          </p:cNvSpPr>
          <p:nvPr>
            <p:ph type="sldNum" sz="quarter" idx="12"/>
          </p:nvPr>
        </p:nvSpPr>
        <p:spPr/>
        <p:txBody>
          <a:bodyPr/>
          <a:lstStyle/>
          <a:p>
            <a:fld id="{1C291D6E-143E-A84C-8B4E-1FAEF2D364EC}" type="slidenum">
              <a:rPr kumimoji="1" lang="ja-JP" altLang="en-US" smtClean="0"/>
              <a:t>33</a:t>
            </a:fld>
            <a:endParaRPr kumimoji="1" lang="ja-JP" altLang="en-US"/>
          </a:p>
        </p:txBody>
      </p:sp>
      <p:sp>
        <p:nvSpPr>
          <p:cNvPr id="16" name="タイトル 1"/>
          <p:cNvSpPr>
            <a:spLocks noGrp="1"/>
          </p:cNvSpPr>
          <p:nvPr>
            <p:ph type="title"/>
          </p:nvPr>
        </p:nvSpPr>
        <p:spPr/>
        <p:txBody>
          <a:bodyPr>
            <a:normAutofit fontScale="90000"/>
          </a:bodyPr>
          <a:lstStyle/>
          <a:p>
            <a:r>
              <a:rPr kumimoji="1" lang="en-US" altLang="ja-JP" dirty="0" smtClean="0"/>
              <a:t>sensitivity evaluation (1):</a:t>
            </a:r>
            <a:br>
              <a:rPr kumimoji="1" lang="en-US" altLang="ja-JP" dirty="0" smtClean="0"/>
            </a:br>
            <a:r>
              <a:rPr lang="en-US" altLang="ja-JP" dirty="0" smtClean="0"/>
              <a:t>measuring dependence on T</a:t>
            </a:r>
            <a:endParaRPr kumimoji="1" lang="ja-JP" altLang="en-US" dirty="0"/>
          </a:p>
        </p:txBody>
      </p:sp>
      <p:sp>
        <p:nvSpPr>
          <p:cNvPr id="17" name="環状矢印 16"/>
          <p:cNvSpPr/>
          <p:nvPr/>
        </p:nvSpPr>
        <p:spPr>
          <a:xfrm rot="6065256" flipH="1">
            <a:off x="1862817" y="4124090"/>
            <a:ext cx="2524950" cy="1666263"/>
          </a:xfrm>
          <a:prstGeom prst="circularArrow">
            <a:avLst>
              <a:gd name="adj1" fmla="val 7137"/>
              <a:gd name="adj2" fmla="val 1142319"/>
              <a:gd name="adj3" fmla="val 20393495"/>
              <a:gd name="adj4" fmla="val 16984890"/>
              <a:gd name="adj5" fmla="val 12500"/>
            </a:avLst>
          </a:prstGeom>
          <a:ln/>
        </p:spPr>
        <p:style>
          <a:lnRef idx="2">
            <a:schemeClr val="dk1"/>
          </a:lnRef>
          <a:fillRef idx="1">
            <a:schemeClr val="lt1"/>
          </a:fillRef>
          <a:effectRef idx="0">
            <a:schemeClr val="dk1"/>
          </a:effectRef>
          <a:fontRef idx="minor">
            <a:schemeClr val="dk1"/>
          </a:fontRef>
        </p:style>
        <p:txBody>
          <a:bodyPr/>
          <a:lstStyle/>
          <a:p>
            <a:pPr algn="just"/>
            <a:endParaRPr lang="en-US" altLang="ja-JP" dirty="0" smtClean="0"/>
          </a:p>
        </p:txBody>
      </p:sp>
      <p:sp>
        <p:nvSpPr>
          <p:cNvPr id="19" name="テキスト ボックス 18"/>
          <p:cNvSpPr txBox="1"/>
          <p:nvPr/>
        </p:nvSpPr>
        <p:spPr>
          <a:xfrm rot="682725">
            <a:off x="2366129" y="4241274"/>
            <a:ext cx="1417500" cy="369332"/>
          </a:xfrm>
          <a:prstGeom prst="rect">
            <a:avLst/>
          </a:prstGeom>
          <a:noFill/>
        </p:spPr>
        <p:txBody>
          <a:bodyPr wrap="none" rtlCol="0">
            <a:spAutoFit/>
          </a:bodyPr>
          <a:lstStyle/>
          <a:p>
            <a:r>
              <a:rPr kumimoji="1" lang="en-US" altLang="ja-JP" dirty="0" smtClean="0"/>
              <a:t>Temperature</a:t>
            </a:r>
            <a:endParaRPr kumimoji="1" lang="ja-JP" altLang="en-US" dirty="0"/>
          </a:p>
        </p:txBody>
      </p:sp>
      <p:sp>
        <p:nvSpPr>
          <p:cNvPr id="18" name="環状矢印 17"/>
          <p:cNvSpPr/>
          <p:nvPr/>
        </p:nvSpPr>
        <p:spPr>
          <a:xfrm rot="18482228">
            <a:off x="6252109" y="2836119"/>
            <a:ext cx="1429807" cy="1733368"/>
          </a:xfrm>
          <a:prstGeom prst="circularArrow">
            <a:avLst>
              <a:gd name="adj1" fmla="val 8033"/>
              <a:gd name="adj2" fmla="val 1142319"/>
              <a:gd name="adj3" fmla="val 20468960"/>
              <a:gd name="adj4" fmla="val 17065136"/>
              <a:gd name="adj5" fmla="val 12500"/>
            </a:avLst>
          </a:prstGeom>
          <a:ln/>
        </p:spPr>
        <p:style>
          <a:lnRef idx="2">
            <a:schemeClr val="dk1"/>
          </a:lnRef>
          <a:fillRef idx="1">
            <a:schemeClr val="lt1"/>
          </a:fillRef>
          <a:effectRef idx="0">
            <a:schemeClr val="dk1"/>
          </a:effectRef>
          <a:fontRef idx="minor">
            <a:schemeClr val="dk1"/>
          </a:fontRef>
        </p:style>
        <p:txBody>
          <a:bodyPr/>
          <a:lstStyle/>
          <a:p>
            <a:endParaRPr lang="en-US" altLang="ja-JP" dirty="0" smtClean="0"/>
          </a:p>
        </p:txBody>
      </p:sp>
      <p:sp>
        <p:nvSpPr>
          <p:cNvPr id="20" name="テキスト ボックス 19"/>
          <p:cNvSpPr txBox="1"/>
          <p:nvPr/>
        </p:nvSpPr>
        <p:spPr>
          <a:xfrm rot="1209243">
            <a:off x="6563040" y="2721841"/>
            <a:ext cx="1417500" cy="369332"/>
          </a:xfrm>
          <a:prstGeom prst="rect">
            <a:avLst/>
          </a:prstGeom>
          <a:noFill/>
        </p:spPr>
        <p:txBody>
          <a:bodyPr wrap="none" rtlCol="0">
            <a:spAutoFit/>
          </a:bodyPr>
          <a:lstStyle/>
          <a:p>
            <a:r>
              <a:rPr kumimoji="1" lang="en-US" altLang="ja-JP" dirty="0" smtClean="0"/>
              <a:t>Temperature</a:t>
            </a:r>
            <a:endParaRPr kumimoji="1" lang="ja-JP" altLang="en-US" dirty="0"/>
          </a:p>
        </p:txBody>
      </p:sp>
      <p:sp>
        <p:nvSpPr>
          <p:cNvPr id="29" name="テキスト ボックス 28"/>
          <p:cNvSpPr txBox="1"/>
          <p:nvPr/>
        </p:nvSpPr>
        <p:spPr>
          <a:xfrm rot="16200000">
            <a:off x="-202252" y="4732527"/>
            <a:ext cx="1983297" cy="369332"/>
          </a:xfrm>
          <a:prstGeom prst="rect">
            <a:avLst/>
          </a:prstGeom>
          <a:solidFill>
            <a:schemeClr val="bg1"/>
          </a:solidFill>
        </p:spPr>
        <p:txBody>
          <a:bodyPr wrap="square" rtlCol="0">
            <a:spAutoFit/>
          </a:bodyPr>
          <a:lstStyle/>
          <a:p>
            <a:pPr algn="r"/>
            <a:r>
              <a:rPr kumimoji="1" lang="en-US" altLang="ja-JP" dirty="0" smtClean="0"/>
              <a:t>S</a:t>
            </a:r>
            <a:r>
              <a:rPr kumimoji="1" lang="en-US" altLang="ja-JP" baseline="-25000" dirty="0" smtClean="0"/>
              <a:t>21 </a:t>
            </a:r>
            <a:r>
              <a:rPr kumimoji="1" lang="en-US" altLang="ja-JP" dirty="0" smtClean="0"/>
              <a:t>+ const. [dB]</a:t>
            </a:r>
            <a:endParaRPr kumimoji="1" lang="ja-JP" altLang="en-US" baseline="-25000" dirty="0"/>
          </a:p>
        </p:txBody>
      </p:sp>
      <p:sp>
        <p:nvSpPr>
          <p:cNvPr id="30" name="下カーブ矢印 29"/>
          <p:cNvSpPr/>
          <p:nvPr/>
        </p:nvSpPr>
        <p:spPr>
          <a:xfrm rot="20639311">
            <a:off x="3818636" y="2624956"/>
            <a:ext cx="1604727" cy="585370"/>
          </a:xfrm>
          <a:prstGeom prst="curvedDownArrow">
            <a:avLst>
              <a:gd name="adj1" fmla="val 6616"/>
              <a:gd name="adj2" fmla="val 50000"/>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tx1"/>
              </a:solidFill>
            </a:endParaRPr>
          </a:p>
        </p:txBody>
      </p:sp>
      <p:sp>
        <p:nvSpPr>
          <p:cNvPr id="31" name="テキスト ボックス 30"/>
          <p:cNvSpPr txBox="1"/>
          <p:nvPr/>
        </p:nvSpPr>
        <p:spPr>
          <a:xfrm>
            <a:off x="1915257" y="2282544"/>
            <a:ext cx="2552953" cy="646331"/>
          </a:xfrm>
          <a:prstGeom prst="rect">
            <a:avLst/>
          </a:prstGeom>
          <a:noFill/>
        </p:spPr>
        <p:txBody>
          <a:bodyPr wrap="none" rtlCol="0">
            <a:spAutoFit/>
          </a:bodyPr>
          <a:lstStyle/>
          <a:p>
            <a:r>
              <a:rPr kumimoji="1" lang="en-US" altLang="ja-JP" dirty="0" smtClean="0"/>
              <a:t>fix frequency, read phase</a:t>
            </a:r>
          </a:p>
          <a:p>
            <a:r>
              <a:rPr lang="en-US" altLang="ja-JP" dirty="0" smtClean="0"/>
              <a:t>changing Temperature</a:t>
            </a:r>
            <a:endParaRPr kumimoji="1" lang="ja-JP" altLang="en-US" dirty="0"/>
          </a:p>
        </p:txBody>
      </p:sp>
      <p:sp>
        <p:nvSpPr>
          <p:cNvPr id="33" name="テキスト ボックス 32"/>
          <p:cNvSpPr txBox="1"/>
          <p:nvPr/>
        </p:nvSpPr>
        <p:spPr>
          <a:xfrm rot="16200000">
            <a:off x="4553202" y="5630556"/>
            <a:ext cx="1194783" cy="369332"/>
          </a:xfrm>
          <a:prstGeom prst="rect">
            <a:avLst/>
          </a:prstGeom>
          <a:solidFill>
            <a:srgbClr val="FFFFFF"/>
          </a:solidFill>
        </p:spPr>
        <p:txBody>
          <a:bodyPr wrap="none" rtlCol="0">
            <a:spAutoFit/>
          </a:bodyPr>
          <a:lstStyle/>
          <a:p>
            <a:r>
              <a:rPr kumimoji="1" lang="en-US" altLang="ja-JP" dirty="0" smtClean="0"/>
              <a:t>Phase[rad]</a:t>
            </a:r>
            <a:endParaRPr kumimoji="1" lang="ja-JP" altLang="en-US" dirty="0"/>
          </a:p>
        </p:txBody>
      </p:sp>
      <p:cxnSp>
        <p:nvCxnSpPr>
          <p:cNvPr id="35" name="直線コネクタ 34"/>
          <p:cNvCxnSpPr/>
          <p:nvPr/>
        </p:nvCxnSpPr>
        <p:spPr>
          <a:xfrm flipH="1">
            <a:off x="6105155" y="3621590"/>
            <a:ext cx="8798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flipH="1" flipV="1">
            <a:off x="6455833" y="3080838"/>
            <a:ext cx="529167" cy="5407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円弧 38"/>
          <p:cNvSpPr/>
          <p:nvPr/>
        </p:nvSpPr>
        <p:spPr>
          <a:xfrm rot="14730519">
            <a:off x="6647846" y="3348298"/>
            <a:ext cx="370417" cy="421462"/>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 name="テキスト ボックス 40"/>
          <p:cNvSpPr txBox="1"/>
          <p:nvPr/>
        </p:nvSpPr>
        <p:spPr>
          <a:xfrm>
            <a:off x="5937249" y="6520417"/>
            <a:ext cx="2152877" cy="369332"/>
          </a:xfrm>
          <a:prstGeom prst="rect">
            <a:avLst/>
          </a:prstGeom>
          <a:solidFill>
            <a:srgbClr val="FFFFFF"/>
          </a:solidFill>
        </p:spPr>
        <p:txBody>
          <a:bodyPr wrap="square" rtlCol="0">
            <a:spAutoFit/>
          </a:bodyPr>
          <a:lstStyle/>
          <a:p>
            <a:pPr algn="ctr"/>
            <a:r>
              <a:rPr lang="en-US" altLang="ja-JP" dirty="0" smtClean="0"/>
              <a:t>Temperature</a:t>
            </a:r>
            <a:r>
              <a:rPr kumimoji="1" lang="en-US" altLang="ja-JP" dirty="0" smtClean="0"/>
              <a:t> [K]                 </a:t>
            </a:r>
            <a:endParaRPr kumimoji="1" lang="ja-JP" altLang="en-US" dirty="0"/>
          </a:p>
        </p:txBody>
      </p:sp>
      <p:pic>
        <p:nvPicPr>
          <p:cNvPr id="43" name="図 4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8317" y="3303125"/>
            <a:ext cx="163648" cy="276156"/>
          </a:xfrm>
          <a:prstGeom prst="rect">
            <a:avLst/>
          </a:prstGeom>
        </p:spPr>
      </p:pic>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2529739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Noise on IQ plane</a:t>
            </a:r>
            <a:endParaRPr kumimoji="1" lang="ja-JP" altLang="en-US" dirty="0"/>
          </a:p>
        </p:txBody>
      </p:sp>
      <p:pic>
        <p:nvPicPr>
          <p:cNvPr id="8" name="図 7" descr="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825" y="1097281"/>
            <a:ext cx="7771175" cy="5292966"/>
          </a:xfrm>
          <a:prstGeom prst="rect">
            <a:avLst/>
          </a:prstGeom>
        </p:spPr>
      </p:pic>
      <p:grpSp>
        <p:nvGrpSpPr>
          <p:cNvPr id="7" name="図形グループ 6"/>
          <p:cNvGrpSpPr/>
          <p:nvPr/>
        </p:nvGrpSpPr>
        <p:grpSpPr>
          <a:xfrm>
            <a:off x="4206385" y="2592549"/>
            <a:ext cx="1819309" cy="1079742"/>
            <a:chOff x="4206384" y="3165416"/>
            <a:chExt cx="879846" cy="522180"/>
          </a:xfrm>
        </p:grpSpPr>
        <p:cxnSp>
          <p:nvCxnSpPr>
            <p:cNvPr id="9" name="直線コネクタ 8"/>
            <p:cNvCxnSpPr/>
            <p:nvPr/>
          </p:nvCxnSpPr>
          <p:spPr>
            <a:xfrm flipH="1">
              <a:off x="4206384" y="3579281"/>
              <a:ext cx="8798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H="1" flipV="1">
              <a:off x="4253138" y="3372429"/>
              <a:ext cx="833092" cy="2068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円弧 10"/>
            <p:cNvSpPr/>
            <p:nvPr/>
          </p:nvSpPr>
          <p:spPr>
            <a:xfrm rot="14730519">
              <a:off x="4507985" y="3291657"/>
              <a:ext cx="370417" cy="421462"/>
            </a:xfrm>
            <a:prstGeom prst="arc">
              <a:avLst>
                <a:gd name="adj1" fmla="val 16200000"/>
                <a:gd name="adj2" fmla="val 18685162"/>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12" name="図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407" y="3165416"/>
              <a:ext cx="163648" cy="276156"/>
            </a:xfrm>
            <a:prstGeom prst="rect">
              <a:avLst/>
            </a:prstGeom>
          </p:spPr>
        </p:pic>
      </p:gr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
        <p:nvSpPr>
          <p:cNvPr id="5" name="スライド番号プレースホルダー 4"/>
          <p:cNvSpPr>
            <a:spLocks noGrp="1"/>
          </p:cNvSpPr>
          <p:nvPr>
            <p:ph type="sldNum" sz="quarter" idx="12"/>
          </p:nvPr>
        </p:nvSpPr>
        <p:spPr/>
        <p:txBody>
          <a:bodyPr/>
          <a:lstStyle/>
          <a:p>
            <a:fld id="{207F6FC4-E96C-1542-948A-32E9A3BFBEBC}" type="slidenum">
              <a:rPr kumimoji="1" lang="ja-JP" altLang="en-US" smtClean="0"/>
              <a:t>34</a:t>
            </a:fld>
            <a:endParaRPr kumimoji="1" lang="ja-JP" altLang="en-US"/>
          </a:p>
        </p:txBody>
      </p:sp>
    </p:spTree>
    <p:extLst>
      <p:ext uri="{BB962C8B-B14F-4D97-AF65-F5344CB8AC3E}">
        <p14:creationId xmlns:p14="http://schemas.microsoft.com/office/powerpoint/2010/main" val="12588466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電力とガスを供給するために</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地上と回転ステージをつなぐ</a:t>
            </a:r>
            <a:r>
              <a:rPr lang="en-US" altLang="ja-JP" dirty="0" smtClean="0"/>
              <a:t/>
            </a:r>
            <a:br>
              <a:rPr lang="en-US" altLang="ja-JP" dirty="0" smtClean="0"/>
            </a:br>
            <a:r>
              <a:rPr lang="ja-JP" altLang="en-US" dirty="0" smtClean="0"/>
              <a:t>回転継手を開発</a:t>
            </a:r>
            <a:endParaRPr lang="en-US" altLang="ja-JP" dirty="0" smtClean="0"/>
          </a:p>
        </p:txBody>
      </p:sp>
      <p:sp>
        <p:nvSpPr>
          <p:cNvPr id="4" name="正方形/長方形 3"/>
          <p:cNvSpPr/>
          <p:nvPr/>
        </p:nvSpPr>
        <p:spPr>
          <a:xfrm>
            <a:off x="3593883" y="3404614"/>
            <a:ext cx="2326433" cy="701356"/>
          </a:xfrm>
          <a:prstGeom prst="rect">
            <a:avLst/>
          </a:prstGeom>
          <a:solidFill>
            <a:srgbClr val="00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L 字 4"/>
          <p:cNvSpPr/>
          <p:nvPr/>
        </p:nvSpPr>
        <p:spPr>
          <a:xfrm rot="10800000">
            <a:off x="4547221" y="5481591"/>
            <a:ext cx="104796" cy="265880"/>
          </a:xfrm>
          <a:prstGeom prst="corner">
            <a:avLst>
              <a:gd name="adj1" fmla="val 22308"/>
              <a:gd name="adj2" fmla="val 26337"/>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L 字 5"/>
          <p:cNvSpPr/>
          <p:nvPr/>
        </p:nvSpPr>
        <p:spPr>
          <a:xfrm rot="10800000">
            <a:off x="4877695" y="5485339"/>
            <a:ext cx="104796" cy="265880"/>
          </a:xfrm>
          <a:prstGeom prst="corner">
            <a:avLst>
              <a:gd name="adj1" fmla="val 22308"/>
              <a:gd name="adj2" fmla="val 26337"/>
            </a:avLst>
          </a:prstGeom>
          <a:solidFill>
            <a:schemeClr val="accent1"/>
          </a:solidFill>
          <a:ln>
            <a:solidFill>
              <a:schemeClr val="tx1"/>
            </a:solid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rot="10800000">
            <a:off x="4071853" y="5863367"/>
            <a:ext cx="527766" cy="108431"/>
          </a:xfrm>
          <a:prstGeom prst="rect">
            <a:avLst/>
          </a:prstGeom>
          <a:solidFill>
            <a:schemeClr val="tx1">
              <a:lumMod val="50000"/>
              <a:lumOff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16200000">
            <a:off x="4133613" y="5859911"/>
            <a:ext cx="108431" cy="11534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rot="10800000">
            <a:off x="4929412" y="5863367"/>
            <a:ext cx="527766" cy="108431"/>
          </a:xfrm>
          <a:prstGeom prst="rect">
            <a:avLst/>
          </a:prstGeom>
          <a:solidFill>
            <a:schemeClr val="tx1">
              <a:lumMod val="50000"/>
              <a:lumOff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16200000">
            <a:off x="5286185" y="5859911"/>
            <a:ext cx="108431" cy="11534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469546" y="3404614"/>
            <a:ext cx="587104" cy="698949"/>
          </a:xfrm>
          <a:prstGeom prst="rect">
            <a:avLst/>
          </a:prstGeom>
          <a:solidFill>
            <a:schemeClr val="bg1"/>
          </a:solid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12" name="図形グループ 19"/>
          <p:cNvGrpSpPr/>
          <p:nvPr/>
        </p:nvGrpSpPr>
        <p:grpSpPr>
          <a:xfrm rot="10800000">
            <a:off x="4071853" y="4066123"/>
            <a:ext cx="1381726" cy="1400562"/>
            <a:chOff x="2877106" y="3431433"/>
            <a:chExt cx="3393641" cy="2610001"/>
          </a:xfrm>
        </p:grpSpPr>
        <p:sp>
          <p:nvSpPr>
            <p:cNvPr id="13" name="正方形/長方形 12"/>
            <p:cNvSpPr/>
            <p:nvPr/>
          </p:nvSpPr>
          <p:spPr>
            <a:xfrm>
              <a:off x="3087061" y="5697817"/>
              <a:ext cx="2970000" cy="270000"/>
            </a:xfrm>
            <a:prstGeom prst="rect">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24330" y="3482992"/>
              <a:ext cx="2268001" cy="2171358"/>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台形 14"/>
            <p:cNvSpPr/>
            <p:nvPr/>
          </p:nvSpPr>
          <p:spPr>
            <a:xfrm>
              <a:off x="3852000" y="3431433"/>
              <a:ext cx="1440000" cy="519852"/>
            </a:xfrm>
            <a:prstGeom prst="trapezoid">
              <a:avLst>
                <a:gd name="adj" fmla="val 36112"/>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852000" y="3951285"/>
              <a:ext cx="1440000" cy="2090148"/>
            </a:xfrm>
            <a:prstGeom prst="rect">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44155" y="3431433"/>
              <a:ext cx="270000" cy="2610000"/>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852001" y="4182881"/>
              <a:ext cx="448969" cy="18585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845007" y="4854395"/>
              <a:ext cx="446994" cy="1187038"/>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5400000" flipH="1">
              <a:off x="4769092" y="5506212"/>
              <a:ext cx="857018" cy="188800"/>
            </a:xfrm>
            <a:prstGeom prst="rect">
              <a:avLst/>
            </a:prstGeom>
            <a:solidFill>
              <a:srgbClr val="77933C"/>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rot="5400000">
              <a:off x="3291853" y="4232707"/>
              <a:ext cx="576000" cy="2798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rot="5400000">
              <a:off x="3604835" y="4314290"/>
              <a:ext cx="360000" cy="13433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rot="5400000">
              <a:off x="5280001" y="4861930"/>
              <a:ext cx="576000" cy="2798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rot="5400000">
              <a:off x="5180634" y="4944022"/>
              <a:ext cx="360000" cy="133314"/>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877106" y="3482991"/>
              <a:ext cx="562820" cy="202065"/>
            </a:xfrm>
            <a:prstGeom prst="rect">
              <a:avLst/>
            </a:prstGeom>
            <a:solidFill>
              <a:schemeClr val="accent6">
                <a:lumMod val="20000"/>
                <a:lumOff val="8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5400000">
              <a:off x="3054050" y="3442379"/>
              <a:ext cx="202065" cy="283290"/>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707927" y="3482990"/>
              <a:ext cx="562820" cy="202065"/>
            </a:xfrm>
            <a:prstGeom prst="rect">
              <a:avLst/>
            </a:prstGeom>
            <a:solidFill>
              <a:schemeClr val="accent6">
                <a:lumMod val="20000"/>
                <a:lumOff val="8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5400000">
              <a:off x="5884871" y="3442378"/>
              <a:ext cx="202065" cy="283290"/>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4147981" y="5224685"/>
            <a:ext cx="80616" cy="1171620"/>
          </a:xfrm>
          <a:prstGeom prst="rect">
            <a:avLst/>
          </a:prstGeom>
          <a:solidFill>
            <a:schemeClr val="bg2">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endParaRPr kumimoji="1" lang="ja-JP" altLang="en-US" sz="1400" dirty="0">
              <a:solidFill>
                <a:srgbClr val="FFFF00"/>
              </a:solidFill>
            </a:endParaRPr>
          </a:p>
        </p:txBody>
      </p:sp>
      <p:sp>
        <p:nvSpPr>
          <p:cNvPr id="30" name="正方形/長方形 29"/>
          <p:cNvSpPr/>
          <p:nvPr/>
        </p:nvSpPr>
        <p:spPr>
          <a:xfrm>
            <a:off x="5302468" y="5229623"/>
            <a:ext cx="80616" cy="1171620"/>
          </a:xfrm>
          <a:prstGeom prst="rect">
            <a:avLst/>
          </a:prstGeom>
          <a:solidFill>
            <a:schemeClr val="bg2">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endParaRPr kumimoji="1" lang="ja-JP" altLang="en-US" sz="1400" dirty="0">
              <a:solidFill>
                <a:srgbClr val="FFFF00"/>
              </a:solidFill>
            </a:endParaRPr>
          </a:p>
        </p:txBody>
      </p:sp>
      <p:grpSp>
        <p:nvGrpSpPr>
          <p:cNvPr id="31" name="図形グループ 18"/>
          <p:cNvGrpSpPr/>
          <p:nvPr/>
        </p:nvGrpSpPr>
        <p:grpSpPr>
          <a:xfrm>
            <a:off x="4599619" y="5587449"/>
            <a:ext cx="329793" cy="580808"/>
            <a:chOff x="4141994" y="1741128"/>
            <a:chExt cx="810000" cy="1082358"/>
          </a:xfrm>
        </p:grpSpPr>
        <p:sp>
          <p:nvSpPr>
            <p:cNvPr id="32" name="正方形/長方形 31"/>
            <p:cNvSpPr/>
            <p:nvPr/>
          </p:nvSpPr>
          <p:spPr>
            <a:xfrm>
              <a:off x="4141994" y="2083128"/>
              <a:ext cx="810000" cy="522000"/>
            </a:xfrm>
            <a:prstGeom prst="rect">
              <a:avLst/>
            </a:prstGeom>
            <a:solidFill>
              <a:schemeClr val="bg1">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294394" y="2603608"/>
              <a:ext cx="514800" cy="219878"/>
            </a:xfrm>
            <a:prstGeom prst="rect">
              <a:avLst/>
            </a:prstGeom>
            <a:solidFill>
              <a:schemeClr val="bg2"/>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282563" y="1741128"/>
              <a:ext cx="514800" cy="342000"/>
            </a:xfrm>
            <a:prstGeom prst="rect">
              <a:avLst/>
            </a:prstGeom>
            <a:solidFill>
              <a:schemeClr val="accent1">
                <a:lumMod val="20000"/>
                <a:lumOff val="80000"/>
                <a:alpha val="2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5" name="テキスト ボックス 34"/>
          <p:cNvSpPr txBox="1"/>
          <p:nvPr/>
        </p:nvSpPr>
        <p:spPr>
          <a:xfrm>
            <a:off x="4537891" y="5190329"/>
            <a:ext cx="461665" cy="579416"/>
          </a:xfrm>
          <a:prstGeom prst="rect">
            <a:avLst/>
          </a:prstGeom>
          <a:noFill/>
        </p:spPr>
        <p:txBody>
          <a:bodyPr vert="eaVert" wrap="square" rtlCol="0" anchor="ctr" anchorCtr="1">
            <a:spAutoFit/>
          </a:bodyPr>
          <a:lstStyle/>
          <a:p>
            <a:pPr algn="ctr"/>
            <a:endParaRPr kumimoji="1" lang="ja-JP" altLang="en-US" dirty="0"/>
          </a:p>
        </p:txBody>
      </p:sp>
      <p:sp>
        <p:nvSpPr>
          <p:cNvPr id="36" name="正方形/長方形 35"/>
          <p:cNvSpPr/>
          <p:nvPr/>
        </p:nvSpPr>
        <p:spPr>
          <a:xfrm>
            <a:off x="2903312" y="6333693"/>
            <a:ext cx="3722993" cy="258015"/>
          </a:xfrm>
          <a:prstGeom prst="rect">
            <a:avLst/>
          </a:prstGeom>
          <a:solidFill>
            <a:srgbClr val="800000"/>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FFFF00"/>
              </a:solidFill>
            </a:endParaRPr>
          </a:p>
        </p:txBody>
      </p:sp>
      <p:sp>
        <p:nvSpPr>
          <p:cNvPr id="37" name="正方形/長方形 36"/>
          <p:cNvSpPr/>
          <p:nvPr/>
        </p:nvSpPr>
        <p:spPr>
          <a:xfrm rot="16200000" flipH="1">
            <a:off x="4618759" y="4427203"/>
            <a:ext cx="799241" cy="76871"/>
          </a:xfrm>
          <a:prstGeom prst="rect">
            <a:avLst/>
          </a:prstGeom>
          <a:solidFill>
            <a:schemeClr val="accent3">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rot="16200000">
            <a:off x="4987613" y="4598096"/>
            <a:ext cx="193181" cy="54279"/>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rot="16200000">
            <a:off x="4345609" y="4928431"/>
            <a:ext cx="193181" cy="5469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40" name="図 39"/>
          <p:cNvPicPr>
            <a:picLocks noChangeAspect="1"/>
          </p:cNvPicPr>
          <p:nvPr/>
        </p:nvPicPr>
        <p:blipFill>
          <a:blip r:embed="rId3"/>
          <a:stretch>
            <a:fillRect/>
          </a:stretch>
        </p:blipFill>
        <p:spPr>
          <a:xfrm>
            <a:off x="6793271" y="2580871"/>
            <a:ext cx="2097333" cy="2108372"/>
          </a:xfrm>
          <a:prstGeom prst="rect">
            <a:avLst/>
          </a:prstGeom>
        </p:spPr>
      </p:pic>
      <p:pic>
        <p:nvPicPr>
          <p:cNvPr id="41" name="図 40"/>
          <p:cNvPicPr>
            <a:picLocks noChangeAspect="1"/>
          </p:cNvPicPr>
          <p:nvPr/>
        </p:nvPicPr>
        <p:blipFill>
          <a:blip r:embed="rId4"/>
          <a:stretch>
            <a:fillRect/>
          </a:stretch>
        </p:blipFill>
        <p:spPr>
          <a:xfrm>
            <a:off x="7138004" y="5441426"/>
            <a:ext cx="1752600" cy="1346200"/>
          </a:xfrm>
          <a:prstGeom prst="rect">
            <a:avLst/>
          </a:prstGeom>
        </p:spPr>
      </p:pic>
      <p:cxnSp>
        <p:nvCxnSpPr>
          <p:cNvPr id="42" name="直線コネクタ 41"/>
          <p:cNvCxnSpPr/>
          <p:nvPr/>
        </p:nvCxnSpPr>
        <p:spPr>
          <a:xfrm flipH="1">
            <a:off x="5282729" y="3864662"/>
            <a:ext cx="1510542" cy="667956"/>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flipH="1">
            <a:off x="4982492" y="5747472"/>
            <a:ext cx="2142729" cy="0"/>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3123854" y="4414226"/>
            <a:ext cx="895986" cy="369332"/>
          </a:xfrm>
          <a:prstGeom prst="rect">
            <a:avLst/>
          </a:prstGeom>
          <a:noFill/>
        </p:spPr>
        <p:txBody>
          <a:bodyPr wrap="none" rtlCol="0">
            <a:spAutoFit/>
          </a:bodyPr>
          <a:lstStyle/>
          <a:p>
            <a:r>
              <a:rPr lang="en-US" altLang="ja-JP" dirty="0" smtClean="0">
                <a:solidFill>
                  <a:srgbClr val="0000FF"/>
                </a:solidFill>
              </a:rPr>
              <a:t>He</a:t>
            </a:r>
            <a:r>
              <a:rPr lang="ja-JP" altLang="en-US" dirty="0" smtClean="0">
                <a:solidFill>
                  <a:srgbClr val="0000FF"/>
                </a:solidFill>
              </a:rPr>
              <a:t>ガス</a:t>
            </a:r>
            <a:endParaRPr kumimoji="1" lang="ja-JP" altLang="en-US" dirty="0">
              <a:solidFill>
                <a:srgbClr val="0000FF"/>
              </a:solidFill>
            </a:endParaRPr>
          </a:p>
        </p:txBody>
      </p:sp>
      <p:sp>
        <p:nvSpPr>
          <p:cNvPr id="45" name="テキスト ボックス 44"/>
          <p:cNvSpPr txBox="1"/>
          <p:nvPr/>
        </p:nvSpPr>
        <p:spPr>
          <a:xfrm>
            <a:off x="5945970" y="5898615"/>
            <a:ext cx="877163" cy="369332"/>
          </a:xfrm>
          <a:prstGeom prst="rect">
            <a:avLst/>
          </a:prstGeom>
          <a:noFill/>
        </p:spPr>
        <p:txBody>
          <a:bodyPr wrap="none" rtlCol="0">
            <a:spAutoFit/>
          </a:bodyPr>
          <a:lstStyle/>
          <a:p>
            <a:r>
              <a:rPr kumimoji="1" lang="ja-JP" altLang="en-US" dirty="0" smtClean="0">
                <a:solidFill>
                  <a:srgbClr val="FF0000"/>
                </a:solidFill>
              </a:rPr>
              <a:t>電力</a:t>
            </a:r>
            <a:r>
              <a:rPr lang="ja-JP" altLang="en-US" dirty="0" smtClean="0">
                <a:solidFill>
                  <a:srgbClr val="FF0000"/>
                </a:solidFill>
              </a:rPr>
              <a:t>線</a:t>
            </a:r>
            <a:endParaRPr kumimoji="1" lang="ja-JP" altLang="en-US" dirty="0">
              <a:solidFill>
                <a:srgbClr val="FF0000"/>
              </a:solidFill>
            </a:endParaRPr>
          </a:p>
        </p:txBody>
      </p:sp>
      <p:cxnSp>
        <p:nvCxnSpPr>
          <p:cNvPr id="46" name="直線コネクタ 45"/>
          <p:cNvCxnSpPr/>
          <p:nvPr/>
        </p:nvCxnSpPr>
        <p:spPr>
          <a:xfrm>
            <a:off x="4748414" y="3495327"/>
            <a:ext cx="23871" cy="2739571"/>
          </a:xfrm>
          <a:prstGeom prst="line">
            <a:avLst/>
          </a:prstGeom>
          <a:ln>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45" idx="1"/>
          </p:cNvCxnSpPr>
          <p:nvPr/>
        </p:nvCxnSpPr>
        <p:spPr>
          <a:xfrm flipH="1">
            <a:off x="4772286" y="6083281"/>
            <a:ext cx="1173684" cy="151617"/>
          </a:xfrm>
          <a:prstGeom prst="line">
            <a:avLst/>
          </a:prstGeom>
          <a:ln>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flipH="1">
            <a:off x="3928882" y="4631112"/>
            <a:ext cx="670737"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flipV="1">
            <a:off x="4929411" y="3495327"/>
            <a:ext cx="1" cy="14516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flipV="1">
            <a:off x="4599619" y="3495327"/>
            <a:ext cx="0" cy="113667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1" name="正方形/長方形 50"/>
          <p:cNvSpPr/>
          <p:nvPr/>
        </p:nvSpPr>
        <p:spPr>
          <a:xfrm>
            <a:off x="3338999" y="3198994"/>
            <a:ext cx="2800048"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52" name="直線コネクタ 51"/>
          <p:cNvCxnSpPr/>
          <p:nvPr/>
        </p:nvCxnSpPr>
        <p:spPr>
          <a:xfrm>
            <a:off x="4929915" y="4953094"/>
            <a:ext cx="606602"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525963" y="4746837"/>
            <a:ext cx="895986" cy="369332"/>
          </a:xfrm>
          <a:prstGeom prst="rect">
            <a:avLst/>
          </a:prstGeom>
          <a:noFill/>
        </p:spPr>
        <p:txBody>
          <a:bodyPr wrap="none" rtlCol="0">
            <a:spAutoFit/>
          </a:bodyPr>
          <a:lstStyle/>
          <a:p>
            <a:r>
              <a:rPr lang="en-US" altLang="ja-JP" dirty="0" smtClean="0">
                <a:solidFill>
                  <a:srgbClr val="0000FF"/>
                </a:solidFill>
              </a:rPr>
              <a:t>He</a:t>
            </a:r>
            <a:r>
              <a:rPr lang="ja-JP" altLang="en-US" dirty="0" smtClean="0">
                <a:solidFill>
                  <a:srgbClr val="0000FF"/>
                </a:solidFill>
              </a:rPr>
              <a:t>ガス</a:t>
            </a:r>
            <a:endParaRPr kumimoji="1" lang="ja-JP" altLang="en-US" dirty="0">
              <a:solidFill>
                <a:srgbClr val="0000FF"/>
              </a:solidFill>
            </a:endParaRPr>
          </a:p>
        </p:txBody>
      </p:sp>
      <p:sp>
        <p:nvSpPr>
          <p:cNvPr id="54" name="テキスト ボックス 53"/>
          <p:cNvSpPr txBox="1"/>
          <p:nvPr/>
        </p:nvSpPr>
        <p:spPr>
          <a:xfrm>
            <a:off x="4103719" y="3131721"/>
            <a:ext cx="1492716" cy="369332"/>
          </a:xfrm>
          <a:prstGeom prst="rect">
            <a:avLst/>
          </a:prstGeom>
          <a:noFill/>
        </p:spPr>
        <p:txBody>
          <a:bodyPr wrap="none" rtlCol="0">
            <a:spAutoFit/>
          </a:bodyPr>
          <a:lstStyle/>
          <a:p>
            <a:r>
              <a:rPr kumimoji="1" lang="ja-JP" altLang="en-US" dirty="0" smtClean="0"/>
              <a:t>回転ステージ</a:t>
            </a:r>
            <a:endParaRPr kumimoji="1" lang="ja-JP" altLang="en-US" dirty="0"/>
          </a:p>
        </p:txBody>
      </p:sp>
      <p:sp>
        <p:nvSpPr>
          <p:cNvPr id="55" name="テキスト ボックス 54"/>
          <p:cNvSpPr txBox="1"/>
          <p:nvPr/>
        </p:nvSpPr>
        <p:spPr>
          <a:xfrm>
            <a:off x="6810104" y="2137492"/>
            <a:ext cx="2068295" cy="646331"/>
          </a:xfrm>
          <a:prstGeom prst="rect">
            <a:avLst/>
          </a:prstGeom>
          <a:noFill/>
        </p:spPr>
        <p:txBody>
          <a:bodyPr wrap="none" rtlCol="0">
            <a:spAutoFit/>
          </a:bodyPr>
          <a:lstStyle/>
          <a:p>
            <a:pPr algn="ctr"/>
            <a:r>
              <a:rPr lang="ja-JP" altLang="en-US" dirty="0" smtClean="0"/>
              <a:t>ロータリージョイント</a:t>
            </a:r>
            <a:endParaRPr lang="en-US" altLang="ja-JP" dirty="0" smtClean="0"/>
          </a:p>
          <a:p>
            <a:pPr algn="ctr"/>
            <a:r>
              <a:rPr kumimoji="1" lang="en-US" altLang="ja-JP" dirty="0" smtClean="0"/>
              <a:t>(He</a:t>
            </a:r>
            <a:r>
              <a:rPr kumimoji="1" lang="ja-JP" altLang="en-US" dirty="0" smtClean="0"/>
              <a:t>ガス用</a:t>
            </a:r>
            <a:r>
              <a:rPr kumimoji="1" lang="en-US" altLang="ja-JP" dirty="0" smtClean="0"/>
              <a:t>)</a:t>
            </a:r>
            <a:endParaRPr kumimoji="1" lang="ja-JP" altLang="en-US" dirty="0"/>
          </a:p>
        </p:txBody>
      </p:sp>
      <p:sp>
        <p:nvSpPr>
          <p:cNvPr id="56" name="テキスト ボックス 55"/>
          <p:cNvSpPr txBox="1"/>
          <p:nvPr/>
        </p:nvSpPr>
        <p:spPr>
          <a:xfrm>
            <a:off x="7039339" y="4820151"/>
            <a:ext cx="1937550" cy="646331"/>
          </a:xfrm>
          <a:prstGeom prst="rect">
            <a:avLst/>
          </a:prstGeom>
          <a:noFill/>
        </p:spPr>
        <p:txBody>
          <a:bodyPr wrap="none" rtlCol="0">
            <a:spAutoFit/>
          </a:bodyPr>
          <a:lstStyle/>
          <a:p>
            <a:pPr algn="ctr"/>
            <a:r>
              <a:rPr kumimoji="1" lang="ja-JP" altLang="en-US" dirty="0" smtClean="0"/>
              <a:t>ロータリーコネクタ</a:t>
            </a:r>
            <a:endParaRPr kumimoji="1" lang="en-US" altLang="ja-JP" dirty="0" smtClean="0"/>
          </a:p>
          <a:p>
            <a:pPr algn="ctr"/>
            <a:r>
              <a:rPr kumimoji="1" lang="en-US" altLang="ja-JP" dirty="0" smtClean="0"/>
              <a:t>(</a:t>
            </a:r>
            <a:r>
              <a:rPr kumimoji="1" lang="ja-JP" altLang="en-US" dirty="0" smtClean="0"/>
              <a:t>電力線用</a:t>
            </a:r>
            <a:r>
              <a:rPr kumimoji="1" lang="en-US" altLang="ja-JP" dirty="0" smtClean="0"/>
              <a:t>)</a:t>
            </a:r>
            <a:endParaRPr kumimoji="1" lang="ja-JP" altLang="en-US" dirty="0"/>
          </a:p>
        </p:txBody>
      </p:sp>
      <p:pic>
        <p:nvPicPr>
          <p:cNvPr id="61" name="図 60" descr="スクリーンショット 2012-10-16 16.47.06.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890" y="3083239"/>
            <a:ext cx="2553590" cy="3212007"/>
          </a:xfrm>
          <a:prstGeom prst="rect">
            <a:avLst/>
          </a:prstGeom>
        </p:spPr>
      </p:pic>
      <p:sp>
        <p:nvSpPr>
          <p:cNvPr id="62" name="円/楕円 61"/>
          <p:cNvSpPr/>
          <p:nvPr/>
        </p:nvSpPr>
        <p:spPr>
          <a:xfrm>
            <a:off x="942300" y="4202143"/>
            <a:ext cx="1126682" cy="1109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4" name="直線コネクタ 63"/>
          <p:cNvCxnSpPr>
            <a:stCxn id="62" idx="0"/>
          </p:cNvCxnSpPr>
          <p:nvPr/>
        </p:nvCxnSpPr>
        <p:spPr>
          <a:xfrm flipV="1">
            <a:off x="1505641" y="3083240"/>
            <a:ext cx="1833358" cy="111890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a:stCxn id="62" idx="4"/>
          </p:cNvCxnSpPr>
          <p:nvPr/>
        </p:nvCxnSpPr>
        <p:spPr>
          <a:xfrm>
            <a:off x="1505641" y="5311224"/>
            <a:ext cx="1249594" cy="128048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日付プレースホルダー 56"/>
          <p:cNvSpPr>
            <a:spLocks noGrp="1"/>
          </p:cNvSpPr>
          <p:nvPr>
            <p:ph type="dt" sz="half" idx="10"/>
          </p:nvPr>
        </p:nvSpPr>
        <p:spPr/>
        <p:txBody>
          <a:bodyPr/>
          <a:lstStyle/>
          <a:p>
            <a:r>
              <a:rPr kumimoji="1" lang="en-US" altLang="ja-JP" smtClean="0"/>
              <a:t>2015/02/11</a:t>
            </a:r>
            <a:endParaRPr kumimoji="1" lang="ja-JP" altLang="en-US"/>
          </a:p>
        </p:txBody>
      </p:sp>
      <p:sp>
        <p:nvSpPr>
          <p:cNvPr id="58" name="フッター プレースホルダー 57"/>
          <p:cNvSpPr>
            <a:spLocks noGrp="1"/>
          </p:cNvSpPr>
          <p:nvPr>
            <p:ph type="ftr" sz="quarter" idx="11"/>
          </p:nvPr>
        </p:nvSpPr>
        <p:spPr/>
        <p:txBody>
          <a:bodyPr/>
          <a:lstStyle/>
          <a:p>
            <a:r>
              <a:rPr kumimoji="1" lang="en-US" altLang="ja-JP" smtClean="0"/>
              <a:t>21st ICEPP symposium</a:t>
            </a:r>
            <a:endParaRPr kumimoji="1" lang="ja-JP" altLang="en-US"/>
          </a:p>
        </p:txBody>
      </p:sp>
      <p:sp>
        <p:nvSpPr>
          <p:cNvPr id="59" name="スライド番号プレースホルダー 58"/>
          <p:cNvSpPr>
            <a:spLocks noGrp="1"/>
          </p:cNvSpPr>
          <p:nvPr>
            <p:ph type="sldNum" sz="quarter" idx="12"/>
          </p:nvPr>
        </p:nvSpPr>
        <p:spPr/>
        <p:txBody>
          <a:bodyPr/>
          <a:lstStyle/>
          <a:p>
            <a:fld id="{207F6FC4-E96C-1542-948A-32E9A3BFBEBC}" type="slidenum">
              <a:rPr kumimoji="1" lang="ja-JP" altLang="en-US" smtClean="0"/>
              <a:t>35</a:t>
            </a:fld>
            <a:endParaRPr kumimoji="1" lang="ja-JP" altLang="en-US"/>
          </a:p>
        </p:txBody>
      </p:sp>
    </p:spTree>
    <p:extLst>
      <p:ext uri="{BB962C8B-B14F-4D97-AF65-F5344CB8AC3E}">
        <p14:creationId xmlns:p14="http://schemas.microsoft.com/office/powerpoint/2010/main" val="3301943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電力とガスを供給するために</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地上と回転ステージをつなぐ</a:t>
            </a:r>
            <a:r>
              <a:rPr lang="en-US" altLang="ja-JP" dirty="0" smtClean="0"/>
              <a:t/>
            </a:r>
            <a:br>
              <a:rPr lang="en-US" altLang="ja-JP" dirty="0" smtClean="0"/>
            </a:br>
            <a:r>
              <a:rPr lang="ja-JP" altLang="en-US" dirty="0" smtClean="0"/>
              <a:t>回転継手を開発</a:t>
            </a:r>
            <a:endParaRPr lang="en-US" altLang="ja-JP" dirty="0" smtClean="0"/>
          </a:p>
        </p:txBody>
      </p:sp>
      <p:sp>
        <p:nvSpPr>
          <p:cNvPr id="4" name="正方形/長方形 3"/>
          <p:cNvSpPr/>
          <p:nvPr/>
        </p:nvSpPr>
        <p:spPr>
          <a:xfrm>
            <a:off x="3593883" y="3404614"/>
            <a:ext cx="2326433" cy="701356"/>
          </a:xfrm>
          <a:prstGeom prst="rect">
            <a:avLst/>
          </a:prstGeom>
          <a:solidFill>
            <a:srgbClr val="00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L 字 4"/>
          <p:cNvSpPr/>
          <p:nvPr/>
        </p:nvSpPr>
        <p:spPr>
          <a:xfrm rot="10800000">
            <a:off x="4547221" y="5481591"/>
            <a:ext cx="104796" cy="265880"/>
          </a:xfrm>
          <a:prstGeom prst="corner">
            <a:avLst>
              <a:gd name="adj1" fmla="val 22308"/>
              <a:gd name="adj2" fmla="val 26337"/>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L 字 5"/>
          <p:cNvSpPr/>
          <p:nvPr/>
        </p:nvSpPr>
        <p:spPr>
          <a:xfrm rot="10800000">
            <a:off x="4877695" y="5485339"/>
            <a:ext cx="104796" cy="265880"/>
          </a:xfrm>
          <a:prstGeom prst="corner">
            <a:avLst>
              <a:gd name="adj1" fmla="val 22308"/>
              <a:gd name="adj2" fmla="val 26337"/>
            </a:avLst>
          </a:prstGeom>
          <a:solidFill>
            <a:schemeClr val="accent1"/>
          </a:solidFill>
          <a:ln>
            <a:solidFill>
              <a:schemeClr val="tx1"/>
            </a:solidFill>
          </a:ln>
          <a:effectLst/>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rot="10800000">
            <a:off x="4071853" y="5863367"/>
            <a:ext cx="527766" cy="108431"/>
          </a:xfrm>
          <a:prstGeom prst="rect">
            <a:avLst/>
          </a:prstGeom>
          <a:solidFill>
            <a:schemeClr val="tx1">
              <a:lumMod val="50000"/>
              <a:lumOff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16200000">
            <a:off x="4133613" y="5859911"/>
            <a:ext cx="108431" cy="11534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rot="10800000">
            <a:off x="4929412" y="5863367"/>
            <a:ext cx="527766" cy="108431"/>
          </a:xfrm>
          <a:prstGeom prst="rect">
            <a:avLst/>
          </a:prstGeom>
          <a:solidFill>
            <a:schemeClr val="tx1">
              <a:lumMod val="50000"/>
              <a:lumOff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16200000">
            <a:off x="5286185" y="5859911"/>
            <a:ext cx="108431" cy="11534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469546" y="3404614"/>
            <a:ext cx="587104" cy="698949"/>
          </a:xfrm>
          <a:prstGeom prst="rect">
            <a:avLst/>
          </a:prstGeom>
          <a:solidFill>
            <a:schemeClr val="bg1"/>
          </a:solid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12" name="図形グループ 19"/>
          <p:cNvGrpSpPr/>
          <p:nvPr/>
        </p:nvGrpSpPr>
        <p:grpSpPr>
          <a:xfrm rot="10800000">
            <a:off x="4071853" y="4066123"/>
            <a:ext cx="1381726" cy="1400562"/>
            <a:chOff x="2877106" y="3431433"/>
            <a:chExt cx="3393641" cy="2610001"/>
          </a:xfrm>
        </p:grpSpPr>
        <p:sp>
          <p:nvSpPr>
            <p:cNvPr id="13" name="正方形/長方形 12"/>
            <p:cNvSpPr/>
            <p:nvPr/>
          </p:nvSpPr>
          <p:spPr>
            <a:xfrm>
              <a:off x="3087061" y="5697817"/>
              <a:ext cx="2970000" cy="270000"/>
            </a:xfrm>
            <a:prstGeom prst="rect">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24330" y="3482992"/>
              <a:ext cx="2268001" cy="2171358"/>
            </a:xfrm>
            <a:prstGeom prst="rect">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台形 14"/>
            <p:cNvSpPr/>
            <p:nvPr/>
          </p:nvSpPr>
          <p:spPr>
            <a:xfrm>
              <a:off x="3852000" y="3431433"/>
              <a:ext cx="1440000" cy="519852"/>
            </a:xfrm>
            <a:prstGeom prst="trapezoid">
              <a:avLst>
                <a:gd name="adj" fmla="val 36112"/>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852000" y="3951285"/>
              <a:ext cx="1440000" cy="2090148"/>
            </a:xfrm>
            <a:prstGeom prst="rect">
              <a:avLst/>
            </a:prstGeom>
            <a:solidFill>
              <a:srgbClr val="77933C"/>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44155" y="3431433"/>
              <a:ext cx="270000" cy="2610000"/>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852001" y="4182881"/>
              <a:ext cx="448969" cy="18585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845007" y="4854395"/>
              <a:ext cx="446994" cy="1187038"/>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5400000" flipH="1">
              <a:off x="4769092" y="5506212"/>
              <a:ext cx="857018" cy="188800"/>
            </a:xfrm>
            <a:prstGeom prst="rect">
              <a:avLst/>
            </a:prstGeom>
            <a:solidFill>
              <a:srgbClr val="77933C"/>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rot="5400000">
              <a:off x="3291853" y="4232707"/>
              <a:ext cx="576000" cy="2798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rot="5400000">
              <a:off x="3604835" y="4314290"/>
              <a:ext cx="360000" cy="134332"/>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rot="5400000">
              <a:off x="5280001" y="4861930"/>
              <a:ext cx="576000" cy="27985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rot="5400000">
              <a:off x="5180634" y="4944022"/>
              <a:ext cx="360000" cy="133314"/>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877106" y="3482991"/>
              <a:ext cx="562820" cy="202065"/>
            </a:xfrm>
            <a:prstGeom prst="rect">
              <a:avLst/>
            </a:prstGeom>
            <a:solidFill>
              <a:schemeClr val="accent6">
                <a:lumMod val="20000"/>
                <a:lumOff val="8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5400000">
              <a:off x="3054050" y="3442379"/>
              <a:ext cx="202065" cy="283290"/>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707927" y="3482990"/>
              <a:ext cx="562820" cy="202065"/>
            </a:xfrm>
            <a:prstGeom prst="rect">
              <a:avLst/>
            </a:prstGeom>
            <a:solidFill>
              <a:schemeClr val="accent6">
                <a:lumMod val="20000"/>
                <a:lumOff val="8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5400000">
              <a:off x="5884871" y="3442378"/>
              <a:ext cx="202065" cy="283290"/>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4147981" y="5224685"/>
            <a:ext cx="80616" cy="1171620"/>
          </a:xfrm>
          <a:prstGeom prst="rect">
            <a:avLst/>
          </a:prstGeom>
          <a:solidFill>
            <a:schemeClr val="bg2">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endParaRPr kumimoji="1" lang="ja-JP" altLang="en-US" sz="1400" dirty="0">
              <a:solidFill>
                <a:srgbClr val="FFFF00"/>
              </a:solidFill>
            </a:endParaRPr>
          </a:p>
        </p:txBody>
      </p:sp>
      <p:sp>
        <p:nvSpPr>
          <p:cNvPr id="30" name="正方形/長方形 29"/>
          <p:cNvSpPr/>
          <p:nvPr/>
        </p:nvSpPr>
        <p:spPr>
          <a:xfrm>
            <a:off x="5302468" y="5229623"/>
            <a:ext cx="80616" cy="1171620"/>
          </a:xfrm>
          <a:prstGeom prst="rect">
            <a:avLst/>
          </a:prstGeom>
          <a:solidFill>
            <a:schemeClr val="bg2">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vert="eaVert" rtlCol="0" anchor="ctr"/>
          <a:lstStyle/>
          <a:p>
            <a:pPr algn="ctr"/>
            <a:endParaRPr kumimoji="1" lang="ja-JP" altLang="en-US" sz="1400" dirty="0">
              <a:solidFill>
                <a:srgbClr val="FFFF00"/>
              </a:solidFill>
            </a:endParaRPr>
          </a:p>
        </p:txBody>
      </p:sp>
      <p:grpSp>
        <p:nvGrpSpPr>
          <p:cNvPr id="31" name="図形グループ 18"/>
          <p:cNvGrpSpPr/>
          <p:nvPr/>
        </p:nvGrpSpPr>
        <p:grpSpPr>
          <a:xfrm>
            <a:off x="4599619" y="5587449"/>
            <a:ext cx="329793" cy="580808"/>
            <a:chOff x="4141994" y="1741128"/>
            <a:chExt cx="810000" cy="1082358"/>
          </a:xfrm>
        </p:grpSpPr>
        <p:sp>
          <p:nvSpPr>
            <p:cNvPr id="32" name="正方形/長方形 31"/>
            <p:cNvSpPr/>
            <p:nvPr/>
          </p:nvSpPr>
          <p:spPr>
            <a:xfrm>
              <a:off x="4141994" y="2083128"/>
              <a:ext cx="810000" cy="522000"/>
            </a:xfrm>
            <a:prstGeom prst="rect">
              <a:avLst/>
            </a:prstGeom>
            <a:solidFill>
              <a:schemeClr val="bg1">
                <a:lumMod val="50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294394" y="2603608"/>
              <a:ext cx="514800" cy="219878"/>
            </a:xfrm>
            <a:prstGeom prst="rect">
              <a:avLst/>
            </a:prstGeom>
            <a:solidFill>
              <a:schemeClr val="bg2"/>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282563" y="1741128"/>
              <a:ext cx="514800" cy="342000"/>
            </a:xfrm>
            <a:prstGeom prst="rect">
              <a:avLst/>
            </a:prstGeom>
            <a:solidFill>
              <a:schemeClr val="accent1">
                <a:lumMod val="20000"/>
                <a:lumOff val="80000"/>
                <a:alpha val="2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5" name="テキスト ボックス 34"/>
          <p:cNvSpPr txBox="1"/>
          <p:nvPr/>
        </p:nvSpPr>
        <p:spPr>
          <a:xfrm>
            <a:off x="4537891" y="5190329"/>
            <a:ext cx="461665" cy="579416"/>
          </a:xfrm>
          <a:prstGeom prst="rect">
            <a:avLst/>
          </a:prstGeom>
          <a:noFill/>
        </p:spPr>
        <p:txBody>
          <a:bodyPr vert="eaVert" wrap="square" rtlCol="0" anchor="ctr" anchorCtr="1">
            <a:spAutoFit/>
          </a:bodyPr>
          <a:lstStyle/>
          <a:p>
            <a:pPr algn="ctr"/>
            <a:endParaRPr kumimoji="1" lang="ja-JP" altLang="en-US" dirty="0"/>
          </a:p>
        </p:txBody>
      </p:sp>
      <p:sp>
        <p:nvSpPr>
          <p:cNvPr id="36" name="正方形/長方形 35"/>
          <p:cNvSpPr/>
          <p:nvPr/>
        </p:nvSpPr>
        <p:spPr>
          <a:xfrm>
            <a:off x="2903312" y="6333693"/>
            <a:ext cx="3722993" cy="258015"/>
          </a:xfrm>
          <a:prstGeom prst="rect">
            <a:avLst/>
          </a:prstGeom>
          <a:solidFill>
            <a:srgbClr val="800000"/>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FFFF00"/>
              </a:solidFill>
            </a:endParaRPr>
          </a:p>
        </p:txBody>
      </p:sp>
      <p:sp>
        <p:nvSpPr>
          <p:cNvPr id="37" name="正方形/長方形 36"/>
          <p:cNvSpPr/>
          <p:nvPr/>
        </p:nvSpPr>
        <p:spPr>
          <a:xfrm rot="16200000" flipH="1">
            <a:off x="4618759" y="4427203"/>
            <a:ext cx="799241" cy="76871"/>
          </a:xfrm>
          <a:prstGeom prst="rect">
            <a:avLst/>
          </a:prstGeom>
          <a:solidFill>
            <a:schemeClr val="accent3">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rot="16200000">
            <a:off x="4987613" y="4598096"/>
            <a:ext cx="193181" cy="54279"/>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rot="16200000">
            <a:off x="4345609" y="4928431"/>
            <a:ext cx="193181" cy="54693"/>
          </a:xfrm>
          <a:prstGeom prst="rect">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40" name="図 39"/>
          <p:cNvPicPr>
            <a:picLocks noChangeAspect="1"/>
          </p:cNvPicPr>
          <p:nvPr/>
        </p:nvPicPr>
        <p:blipFill>
          <a:blip r:embed="rId3"/>
          <a:stretch>
            <a:fillRect/>
          </a:stretch>
        </p:blipFill>
        <p:spPr>
          <a:xfrm>
            <a:off x="6793271" y="2580871"/>
            <a:ext cx="2097333" cy="2108372"/>
          </a:xfrm>
          <a:prstGeom prst="rect">
            <a:avLst/>
          </a:prstGeom>
        </p:spPr>
      </p:pic>
      <p:pic>
        <p:nvPicPr>
          <p:cNvPr id="41" name="図 40"/>
          <p:cNvPicPr>
            <a:picLocks noChangeAspect="1"/>
          </p:cNvPicPr>
          <p:nvPr/>
        </p:nvPicPr>
        <p:blipFill>
          <a:blip r:embed="rId4"/>
          <a:stretch>
            <a:fillRect/>
          </a:stretch>
        </p:blipFill>
        <p:spPr>
          <a:xfrm>
            <a:off x="7138004" y="5441426"/>
            <a:ext cx="1752600" cy="1346200"/>
          </a:xfrm>
          <a:prstGeom prst="rect">
            <a:avLst/>
          </a:prstGeom>
        </p:spPr>
      </p:pic>
      <p:cxnSp>
        <p:nvCxnSpPr>
          <p:cNvPr id="42" name="直線コネクタ 41"/>
          <p:cNvCxnSpPr/>
          <p:nvPr/>
        </p:nvCxnSpPr>
        <p:spPr>
          <a:xfrm flipH="1">
            <a:off x="5282729" y="3864662"/>
            <a:ext cx="1510542" cy="667956"/>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flipH="1">
            <a:off x="4982492" y="5747472"/>
            <a:ext cx="2142729" cy="0"/>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3123854" y="4414226"/>
            <a:ext cx="895986" cy="369332"/>
          </a:xfrm>
          <a:prstGeom prst="rect">
            <a:avLst/>
          </a:prstGeom>
          <a:noFill/>
        </p:spPr>
        <p:txBody>
          <a:bodyPr wrap="none" rtlCol="0">
            <a:spAutoFit/>
          </a:bodyPr>
          <a:lstStyle/>
          <a:p>
            <a:r>
              <a:rPr lang="en-US" altLang="ja-JP" dirty="0" smtClean="0">
                <a:solidFill>
                  <a:srgbClr val="0000FF"/>
                </a:solidFill>
              </a:rPr>
              <a:t>He</a:t>
            </a:r>
            <a:r>
              <a:rPr lang="ja-JP" altLang="en-US" dirty="0" smtClean="0">
                <a:solidFill>
                  <a:srgbClr val="0000FF"/>
                </a:solidFill>
              </a:rPr>
              <a:t>ガス</a:t>
            </a:r>
            <a:endParaRPr kumimoji="1" lang="ja-JP" altLang="en-US" dirty="0">
              <a:solidFill>
                <a:srgbClr val="0000FF"/>
              </a:solidFill>
            </a:endParaRPr>
          </a:p>
        </p:txBody>
      </p:sp>
      <p:sp>
        <p:nvSpPr>
          <p:cNvPr id="45" name="テキスト ボックス 44"/>
          <p:cNvSpPr txBox="1"/>
          <p:nvPr/>
        </p:nvSpPr>
        <p:spPr>
          <a:xfrm>
            <a:off x="5945970" y="5898615"/>
            <a:ext cx="877163" cy="369332"/>
          </a:xfrm>
          <a:prstGeom prst="rect">
            <a:avLst/>
          </a:prstGeom>
          <a:noFill/>
        </p:spPr>
        <p:txBody>
          <a:bodyPr wrap="none" rtlCol="0">
            <a:spAutoFit/>
          </a:bodyPr>
          <a:lstStyle/>
          <a:p>
            <a:r>
              <a:rPr kumimoji="1" lang="ja-JP" altLang="en-US" dirty="0" smtClean="0">
                <a:solidFill>
                  <a:srgbClr val="FF0000"/>
                </a:solidFill>
              </a:rPr>
              <a:t>電力</a:t>
            </a:r>
            <a:r>
              <a:rPr lang="ja-JP" altLang="en-US" dirty="0" smtClean="0">
                <a:solidFill>
                  <a:srgbClr val="FF0000"/>
                </a:solidFill>
              </a:rPr>
              <a:t>線</a:t>
            </a:r>
            <a:endParaRPr kumimoji="1" lang="ja-JP" altLang="en-US" dirty="0">
              <a:solidFill>
                <a:srgbClr val="FF0000"/>
              </a:solidFill>
            </a:endParaRPr>
          </a:p>
        </p:txBody>
      </p:sp>
      <p:cxnSp>
        <p:nvCxnSpPr>
          <p:cNvPr id="46" name="直線コネクタ 45"/>
          <p:cNvCxnSpPr/>
          <p:nvPr/>
        </p:nvCxnSpPr>
        <p:spPr>
          <a:xfrm>
            <a:off x="4748414" y="3495327"/>
            <a:ext cx="23871" cy="2739571"/>
          </a:xfrm>
          <a:prstGeom prst="line">
            <a:avLst/>
          </a:prstGeom>
          <a:ln>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45" idx="1"/>
          </p:cNvCxnSpPr>
          <p:nvPr/>
        </p:nvCxnSpPr>
        <p:spPr>
          <a:xfrm flipH="1">
            <a:off x="4772286" y="6083281"/>
            <a:ext cx="1173684" cy="151617"/>
          </a:xfrm>
          <a:prstGeom prst="line">
            <a:avLst/>
          </a:prstGeom>
          <a:ln>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flipH="1">
            <a:off x="3928882" y="4631112"/>
            <a:ext cx="670737"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flipV="1">
            <a:off x="4929411" y="3495327"/>
            <a:ext cx="1" cy="14516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flipV="1">
            <a:off x="4599619" y="3495327"/>
            <a:ext cx="0" cy="113667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1" name="正方形/長方形 50"/>
          <p:cNvSpPr/>
          <p:nvPr/>
        </p:nvSpPr>
        <p:spPr>
          <a:xfrm>
            <a:off x="3338999" y="3198994"/>
            <a:ext cx="2800048"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52" name="直線コネクタ 51"/>
          <p:cNvCxnSpPr/>
          <p:nvPr/>
        </p:nvCxnSpPr>
        <p:spPr>
          <a:xfrm>
            <a:off x="4929915" y="4953094"/>
            <a:ext cx="606602"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525963" y="4746837"/>
            <a:ext cx="895986" cy="369332"/>
          </a:xfrm>
          <a:prstGeom prst="rect">
            <a:avLst/>
          </a:prstGeom>
          <a:noFill/>
        </p:spPr>
        <p:txBody>
          <a:bodyPr wrap="none" rtlCol="0">
            <a:spAutoFit/>
          </a:bodyPr>
          <a:lstStyle/>
          <a:p>
            <a:r>
              <a:rPr lang="en-US" altLang="ja-JP" dirty="0" smtClean="0">
                <a:solidFill>
                  <a:srgbClr val="0000FF"/>
                </a:solidFill>
              </a:rPr>
              <a:t>He</a:t>
            </a:r>
            <a:r>
              <a:rPr lang="ja-JP" altLang="en-US" dirty="0" smtClean="0">
                <a:solidFill>
                  <a:srgbClr val="0000FF"/>
                </a:solidFill>
              </a:rPr>
              <a:t>ガス</a:t>
            </a:r>
            <a:endParaRPr kumimoji="1" lang="ja-JP" altLang="en-US" dirty="0">
              <a:solidFill>
                <a:srgbClr val="0000FF"/>
              </a:solidFill>
            </a:endParaRPr>
          </a:p>
        </p:txBody>
      </p:sp>
      <p:sp>
        <p:nvSpPr>
          <p:cNvPr id="54" name="テキスト ボックス 53"/>
          <p:cNvSpPr txBox="1"/>
          <p:nvPr/>
        </p:nvSpPr>
        <p:spPr>
          <a:xfrm>
            <a:off x="4103719" y="3131721"/>
            <a:ext cx="1492716" cy="369332"/>
          </a:xfrm>
          <a:prstGeom prst="rect">
            <a:avLst/>
          </a:prstGeom>
          <a:noFill/>
        </p:spPr>
        <p:txBody>
          <a:bodyPr wrap="none" rtlCol="0">
            <a:spAutoFit/>
          </a:bodyPr>
          <a:lstStyle/>
          <a:p>
            <a:r>
              <a:rPr kumimoji="1" lang="ja-JP" altLang="en-US" dirty="0" smtClean="0"/>
              <a:t>回転ステージ</a:t>
            </a:r>
            <a:endParaRPr kumimoji="1" lang="ja-JP" altLang="en-US" dirty="0"/>
          </a:p>
        </p:txBody>
      </p:sp>
      <p:sp>
        <p:nvSpPr>
          <p:cNvPr id="55" name="テキスト ボックス 54"/>
          <p:cNvSpPr txBox="1"/>
          <p:nvPr/>
        </p:nvSpPr>
        <p:spPr>
          <a:xfrm>
            <a:off x="6810104" y="2137492"/>
            <a:ext cx="2068295" cy="646331"/>
          </a:xfrm>
          <a:prstGeom prst="rect">
            <a:avLst/>
          </a:prstGeom>
          <a:noFill/>
        </p:spPr>
        <p:txBody>
          <a:bodyPr wrap="none" rtlCol="0">
            <a:spAutoFit/>
          </a:bodyPr>
          <a:lstStyle/>
          <a:p>
            <a:pPr algn="ctr"/>
            <a:r>
              <a:rPr lang="ja-JP" altLang="en-US" dirty="0" smtClean="0"/>
              <a:t>ロータリージョイント</a:t>
            </a:r>
            <a:endParaRPr lang="en-US" altLang="ja-JP" dirty="0" smtClean="0"/>
          </a:p>
          <a:p>
            <a:pPr algn="ctr"/>
            <a:r>
              <a:rPr kumimoji="1" lang="en-US" altLang="ja-JP" dirty="0" smtClean="0"/>
              <a:t>(He</a:t>
            </a:r>
            <a:r>
              <a:rPr kumimoji="1" lang="ja-JP" altLang="en-US" dirty="0" smtClean="0"/>
              <a:t>ガス用</a:t>
            </a:r>
            <a:r>
              <a:rPr kumimoji="1" lang="en-US" altLang="ja-JP" dirty="0" smtClean="0"/>
              <a:t>)</a:t>
            </a:r>
            <a:endParaRPr kumimoji="1" lang="ja-JP" altLang="en-US" dirty="0"/>
          </a:p>
        </p:txBody>
      </p:sp>
      <p:sp>
        <p:nvSpPr>
          <p:cNvPr id="56" name="テキスト ボックス 55"/>
          <p:cNvSpPr txBox="1"/>
          <p:nvPr/>
        </p:nvSpPr>
        <p:spPr>
          <a:xfrm>
            <a:off x="7039339" y="4820151"/>
            <a:ext cx="1937550" cy="646331"/>
          </a:xfrm>
          <a:prstGeom prst="rect">
            <a:avLst/>
          </a:prstGeom>
          <a:noFill/>
        </p:spPr>
        <p:txBody>
          <a:bodyPr wrap="none" rtlCol="0">
            <a:spAutoFit/>
          </a:bodyPr>
          <a:lstStyle/>
          <a:p>
            <a:pPr algn="ctr"/>
            <a:r>
              <a:rPr kumimoji="1" lang="ja-JP" altLang="en-US" dirty="0" smtClean="0"/>
              <a:t>ロータリーコネクタ</a:t>
            </a:r>
            <a:endParaRPr kumimoji="1" lang="en-US" altLang="ja-JP" dirty="0" smtClean="0"/>
          </a:p>
          <a:p>
            <a:pPr algn="ctr"/>
            <a:r>
              <a:rPr kumimoji="1" lang="en-US" altLang="ja-JP" dirty="0" smtClean="0"/>
              <a:t>(</a:t>
            </a:r>
            <a:r>
              <a:rPr kumimoji="1" lang="ja-JP" altLang="en-US" dirty="0" smtClean="0"/>
              <a:t>電力線用</a:t>
            </a:r>
            <a:r>
              <a:rPr kumimoji="1" lang="en-US" altLang="ja-JP" dirty="0" smtClean="0"/>
              <a:t>)</a:t>
            </a:r>
            <a:endParaRPr kumimoji="1" lang="ja-JP" altLang="en-US" dirty="0"/>
          </a:p>
        </p:txBody>
      </p:sp>
      <p:pic>
        <p:nvPicPr>
          <p:cNvPr id="61" name="図 60" descr="スクリーンショット 2012-10-16 16.47.06.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890" y="3083239"/>
            <a:ext cx="2553590" cy="3212007"/>
          </a:xfrm>
          <a:prstGeom prst="rect">
            <a:avLst/>
          </a:prstGeom>
        </p:spPr>
      </p:pic>
      <p:sp>
        <p:nvSpPr>
          <p:cNvPr id="62" name="円/楕円 61"/>
          <p:cNvSpPr/>
          <p:nvPr/>
        </p:nvSpPr>
        <p:spPr>
          <a:xfrm>
            <a:off x="942300" y="4202143"/>
            <a:ext cx="1126682" cy="110908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4" name="直線コネクタ 63"/>
          <p:cNvCxnSpPr>
            <a:stCxn id="62" idx="0"/>
          </p:cNvCxnSpPr>
          <p:nvPr/>
        </p:nvCxnSpPr>
        <p:spPr>
          <a:xfrm flipV="1">
            <a:off x="1505641" y="3083240"/>
            <a:ext cx="1833358" cy="111890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a:stCxn id="62" idx="4"/>
          </p:cNvCxnSpPr>
          <p:nvPr/>
        </p:nvCxnSpPr>
        <p:spPr>
          <a:xfrm>
            <a:off x="1505641" y="5311224"/>
            <a:ext cx="1249594" cy="128048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57" name="図 56"/>
          <p:cNvPicPr>
            <a:picLocks noChangeAspect="1"/>
          </p:cNvPicPr>
          <p:nvPr/>
        </p:nvPicPr>
        <p:blipFill>
          <a:blip r:embed="rId6"/>
          <a:stretch>
            <a:fillRect/>
          </a:stretch>
        </p:blipFill>
        <p:spPr>
          <a:xfrm>
            <a:off x="65137" y="1804846"/>
            <a:ext cx="5791191" cy="4996517"/>
          </a:xfrm>
          <a:prstGeom prst="rect">
            <a:avLst/>
          </a:prstGeom>
          <a:solidFill>
            <a:schemeClr val="bg1"/>
          </a:solidFill>
        </p:spPr>
      </p:pic>
      <p:pic>
        <p:nvPicPr>
          <p:cNvPr id="58" name="図 57"/>
          <p:cNvPicPr>
            <a:picLocks noChangeAspect="1"/>
          </p:cNvPicPr>
          <p:nvPr/>
        </p:nvPicPr>
        <p:blipFill>
          <a:blip r:embed="rId7"/>
          <a:stretch>
            <a:fillRect/>
          </a:stretch>
        </p:blipFill>
        <p:spPr>
          <a:xfrm>
            <a:off x="5287354" y="2222629"/>
            <a:ext cx="3856645" cy="4418114"/>
          </a:xfrm>
          <a:prstGeom prst="rect">
            <a:avLst/>
          </a:prstGeom>
        </p:spPr>
      </p:pic>
      <p:sp>
        <p:nvSpPr>
          <p:cNvPr id="59" name="テキスト ボックス 58"/>
          <p:cNvSpPr txBox="1"/>
          <p:nvPr/>
        </p:nvSpPr>
        <p:spPr>
          <a:xfrm rot="20611311">
            <a:off x="3189100" y="4423443"/>
            <a:ext cx="2236510" cy="584776"/>
          </a:xfrm>
          <a:prstGeom prst="rect">
            <a:avLst/>
          </a:prstGeom>
          <a:noFill/>
        </p:spPr>
        <p:txBody>
          <a:bodyPr wrap="none" rtlCol="0">
            <a:spAutoFit/>
          </a:bodyPr>
          <a:lstStyle/>
          <a:p>
            <a:r>
              <a:rPr kumimoji="1" lang="ja-JP" altLang="en-US" sz="3200" dirty="0" smtClean="0">
                <a:solidFill>
                  <a:srgbClr val="FF0000"/>
                </a:solidFill>
              </a:rPr>
              <a:t>特許出願中</a:t>
            </a:r>
            <a:endParaRPr kumimoji="1" lang="ja-JP" altLang="en-US" sz="3200" dirty="0">
              <a:solidFill>
                <a:srgbClr val="FF0000"/>
              </a:solidFill>
            </a:endParaRPr>
          </a:p>
        </p:txBody>
      </p:sp>
      <p:sp>
        <p:nvSpPr>
          <p:cNvPr id="60" name="スライド番号プレースホルダー 59"/>
          <p:cNvSpPr>
            <a:spLocks noGrp="1"/>
          </p:cNvSpPr>
          <p:nvPr>
            <p:ph type="sldNum" sz="quarter" idx="12"/>
          </p:nvPr>
        </p:nvSpPr>
        <p:spPr/>
        <p:txBody>
          <a:bodyPr/>
          <a:lstStyle/>
          <a:p>
            <a:fld id="{730CCB3A-F29F-BC4C-BC49-971417E5EE3F}" type="slidenum">
              <a:rPr kumimoji="1" lang="ja-JP" altLang="en-US" smtClean="0"/>
              <a:pPr/>
              <a:t>36</a:t>
            </a:fld>
            <a:endParaRPr kumimoji="1" lang="ja-JP" altLang="en-US"/>
          </a:p>
        </p:txBody>
      </p:sp>
      <p:sp>
        <p:nvSpPr>
          <p:cNvPr id="63" name="日付プレースホルダー 62"/>
          <p:cNvSpPr>
            <a:spLocks noGrp="1"/>
          </p:cNvSpPr>
          <p:nvPr>
            <p:ph type="dt" sz="half" idx="10"/>
          </p:nvPr>
        </p:nvSpPr>
        <p:spPr/>
        <p:txBody>
          <a:bodyPr/>
          <a:lstStyle/>
          <a:p>
            <a:r>
              <a:rPr kumimoji="1" lang="en-US" altLang="ja-JP" smtClean="0"/>
              <a:t>2015/02/11</a:t>
            </a:r>
            <a:endParaRPr kumimoji="1" lang="ja-JP" altLang="en-US"/>
          </a:p>
        </p:txBody>
      </p:sp>
      <p:sp>
        <p:nvSpPr>
          <p:cNvPr id="65" name="フッター プレースホルダー 64"/>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4126115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スクリーンショット 2014-04-22 14.33.20.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84" y="2861836"/>
            <a:ext cx="2236893" cy="2710142"/>
          </a:xfrm>
          <a:prstGeom prst="rect">
            <a:avLst/>
          </a:prstGeom>
        </p:spPr>
      </p:pic>
      <p:pic>
        <p:nvPicPr>
          <p:cNvPr id="29" name="図 28" descr="スクリーンショット 2014-04-22 14.33.20.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484" y="5477182"/>
            <a:ext cx="2236893" cy="1333276"/>
          </a:xfrm>
          <a:prstGeom prst="rect">
            <a:avLst/>
          </a:prstGeom>
        </p:spPr>
      </p:pic>
      <p:sp>
        <p:nvSpPr>
          <p:cNvPr id="47" name="テキスト ボックス 46"/>
          <p:cNvSpPr txBox="1"/>
          <p:nvPr/>
        </p:nvSpPr>
        <p:spPr>
          <a:xfrm>
            <a:off x="18793" y="1264188"/>
            <a:ext cx="2641882" cy="646331"/>
          </a:xfrm>
          <a:prstGeom prst="rect">
            <a:avLst/>
          </a:prstGeom>
          <a:noFill/>
          <a:ln>
            <a:solidFill>
              <a:schemeClr val="tx1"/>
            </a:solidFill>
          </a:ln>
        </p:spPr>
        <p:txBody>
          <a:bodyPr wrap="none" rtlCol="0">
            <a:spAutoFit/>
          </a:bodyPr>
          <a:lstStyle/>
          <a:p>
            <a:pPr algn="ctr"/>
            <a:r>
              <a:rPr kumimoji="1" lang="en-US" altLang="ja-JP" dirty="0" smtClean="0"/>
              <a:t>KEK, </a:t>
            </a:r>
            <a:r>
              <a:rPr kumimoji="1" lang="ja-JP" altLang="en-US" dirty="0" smtClean="0"/>
              <a:t>国立天文台</a:t>
            </a:r>
            <a:r>
              <a:rPr lang="en-US" altLang="ja-JP" dirty="0" smtClean="0"/>
              <a:t>, </a:t>
            </a:r>
            <a:r>
              <a:rPr lang="ja-JP" altLang="en-US" dirty="0" smtClean="0"/>
              <a:t>理研</a:t>
            </a:r>
            <a:r>
              <a:rPr kumimoji="1" lang="en-US" altLang="ja-JP" dirty="0" smtClean="0"/>
              <a:t>, </a:t>
            </a:r>
          </a:p>
          <a:p>
            <a:pPr algn="ctr"/>
            <a:r>
              <a:rPr kumimoji="1" lang="ja-JP" altLang="en-US" dirty="0" smtClean="0"/>
              <a:t>東京大</a:t>
            </a:r>
            <a:r>
              <a:rPr kumimoji="1" lang="en-US" altLang="ja-JP" dirty="0" smtClean="0"/>
              <a:t>, </a:t>
            </a:r>
            <a:r>
              <a:rPr kumimoji="1" lang="ja-JP" altLang="en-US" dirty="0" smtClean="0"/>
              <a:t>東北大</a:t>
            </a:r>
            <a:r>
              <a:rPr kumimoji="1" lang="en-US" altLang="ja-JP" dirty="0" smtClean="0"/>
              <a:t>,</a:t>
            </a:r>
            <a:r>
              <a:rPr lang="en-US" altLang="ja-JP" dirty="0"/>
              <a:t> </a:t>
            </a:r>
            <a:r>
              <a:rPr kumimoji="1" lang="ja-JP" altLang="en-US" dirty="0" smtClean="0"/>
              <a:t>コリア大</a:t>
            </a:r>
            <a:endParaRPr kumimoji="1" lang="en-US" altLang="ja-JP" dirty="0" smtClean="0"/>
          </a:p>
        </p:txBody>
      </p:sp>
      <p:sp>
        <p:nvSpPr>
          <p:cNvPr id="2" name="タイトル 1"/>
          <p:cNvSpPr>
            <a:spLocks noGrp="1"/>
          </p:cNvSpPr>
          <p:nvPr>
            <p:ph type="title"/>
          </p:nvPr>
        </p:nvSpPr>
        <p:spPr>
          <a:xfrm>
            <a:off x="457200" y="68682"/>
            <a:ext cx="8229600" cy="1143000"/>
          </a:xfrm>
        </p:spPr>
        <p:txBody>
          <a:bodyPr>
            <a:normAutofit/>
          </a:bodyPr>
          <a:lstStyle/>
          <a:p>
            <a:pPr>
              <a:lnSpc>
                <a:spcPct val="90000"/>
              </a:lnSpc>
            </a:pPr>
            <a:r>
              <a:rPr kumimoji="1" lang="en-US" altLang="ja-JP" sz="4800" dirty="0" smtClean="0"/>
              <a:t>GroundBIRD – </a:t>
            </a:r>
            <a:r>
              <a:rPr kumimoji="1" lang="ja-JP" altLang="en-US" sz="4800" dirty="0" smtClean="0"/>
              <a:t>ターゲット</a:t>
            </a:r>
            <a:endParaRPr kumimoji="1" lang="ja-JP" altLang="en-US" sz="4800" b="1" dirty="0">
              <a:solidFill>
                <a:srgbClr val="FF0000"/>
              </a:solidFill>
            </a:endParaRPr>
          </a:p>
        </p:txBody>
      </p:sp>
      <p:pic>
        <p:nvPicPr>
          <p:cNvPr id="3" name="図 2" descr="スクリーンショット 2014-04-22 14.33.20.png"/>
          <p:cNvPicPr>
            <a:picLocks noChangeAspect="1"/>
          </p:cNvPicPr>
          <p:nvPr/>
        </p:nvPicPr>
        <p:blipFill rotWithShape="1">
          <a:blip r:embed="rId6">
            <a:extLst>
              <a:ext uri="{28A0092B-C50C-407E-A947-70E740481C1C}">
                <a14:useLocalDpi xmlns:a14="http://schemas.microsoft.com/office/drawing/2010/main" val="0"/>
              </a:ext>
            </a:extLst>
          </a:blip>
          <a:srcRect l="70935" r="683"/>
          <a:stretch/>
        </p:blipFill>
        <p:spPr>
          <a:xfrm>
            <a:off x="2413000" y="2725335"/>
            <a:ext cx="926014" cy="4125338"/>
          </a:xfrm>
          <a:prstGeom prst="rect">
            <a:avLst/>
          </a:prstGeom>
        </p:spPr>
      </p:pic>
      <p:pic>
        <p:nvPicPr>
          <p:cNvPr id="9" name="図 8"/>
          <p:cNvPicPr>
            <a:picLocks noChangeAspect="1"/>
          </p:cNvPicPr>
          <p:nvPr/>
        </p:nvPicPr>
        <p:blipFill>
          <a:blip r:embed="rId7"/>
          <a:stretch>
            <a:fillRect/>
          </a:stretch>
        </p:blipFill>
        <p:spPr>
          <a:xfrm>
            <a:off x="4451056" y="1331924"/>
            <a:ext cx="4533887" cy="2331450"/>
          </a:xfrm>
          <a:prstGeom prst="rect">
            <a:avLst/>
          </a:prstGeom>
        </p:spPr>
      </p:pic>
      <p:pic>
        <p:nvPicPr>
          <p:cNvPr id="12" name="図 11" descr="PastedGraphic-1.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4176" y="1579544"/>
            <a:ext cx="1806707" cy="1806707"/>
          </a:xfrm>
          <a:prstGeom prst="rect">
            <a:avLst/>
          </a:prstGeom>
        </p:spPr>
      </p:pic>
      <p:cxnSp>
        <p:nvCxnSpPr>
          <p:cNvPr id="13" name="直線コネクタ 12"/>
          <p:cNvCxnSpPr/>
          <p:nvPr/>
        </p:nvCxnSpPr>
        <p:spPr>
          <a:xfrm flipH="1">
            <a:off x="3221745" y="1555750"/>
            <a:ext cx="1160731" cy="721385"/>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H="1" flipV="1">
            <a:off x="3221745" y="2277137"/>
            <a:ext cx="1160731" cy="448198"/>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6" name="円弧 15"/>
          <p:cNvSpPr/>
          <p:nvPr/>
        </p:nvSpPr>
        <p:spPr>
          <a:xfrm>
            <a:off x="2566759" y="1591302"/>
            <a:ext cx="873635" cy="92817"/>
          </a:xfrm>
          <a:prstGeom prst="arc">
            <a:avLst>
              <a:gd name="adj1" fmla="val 17935493"/>
              <a:gd name="adj2" fmla="val 15688827"/>
            </a:avLst>
          </a:prstGeom>
          <a:ln w="38100" cmpd="sng">
            <a:solidFill>
              <a:srgbClr val="FF66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latin typeface="Calibri"/>
              <a:ea typeface="ＭＳ Ｐゴシック"/>
            </a:endParaRPr>
          </a:p>
        </p:txBody>
      </p:sp>
      <p:sp>
        <p:nvSpPr>
          <p:cNvPr id="18" name="テキスト ボックス 17"/>
          <p:cNvSpPr txBox="1"/>
          <p:nvPr/>
        </p:nvSpPr>
        <p:spPr>
          <a:xfrm>
            <a:off x="1066556" y="5974425"/>
            <a:ext cx="2692887" cy="836033"/>
          </a:xfrm>
          <a:prstGeom prst="rect">
            <a:avLst/>
          </a:prstGeom>
          <a:solidFill>
            <a:srgbClr val="FFFF00"/>
          </a:solidFill>
          <a:ln w="57150" cmpd="sng">
            <a:noFill/>
          </a:ln>
        </p:spPr>
        <p:txBody>
          <a:bodyPr wrap="none" lIns="0" tIns="0" rIns="0" bIns="0" rtlCol="0" anchor="ctr" anchorCtr="1">
            <a:noAutofit/>
          </a:bodyPr>
          <a:lstStyle/>
          <a:p>
            <a:pPr algn="ctr"/>
            <a:r>
              <a:rPr lang="en-US" altLang="ja-JP" sz="2400" b="1" dirty="0" smtClean="0"/>
              <a:t>120°/s </a:t>
            </a:r>
            <a:r>
              <a:rPr lang="ja-JP" altLang="en-US" sz="2400" b="1" dirty="0" smtClean="0"/>
              <a:t>秒の</a:t>
            </a:r>
            <a:endParaRPr lang="en-US" altLang="ja-JP" sz="2400" b="1" dirty="0" smtClean="0"/>
          </a:p>
          <a:p>
            <a:pPr algn="ctr"/>
            <a:r>
              <a:rPr kumimoji="1" lang="ja-JP" altLang="en-US" sz="2400" b="1" dirty="0" smtClean="0"/>
              <a:t>回転スキャン</a:t>
            </a:r>
            <a:endParaRPr kumimoji="1" lang="ja-JP" altLang="en-US" sz="2400" b="1" dirty="0"/>
          </a:p>
        </p:txBody>
      </p:sp>
      <p:cxnSp>
        <p:nvCxnSpPr>
          <p:cNvPr id="27" name="直線コネクタ 26"/>
          <p:cNvCxnSpPr/>
          <p:nvPr/>
        </p:nvCxnSpPr>
        <p:spPr>
          <a:xfrm flipH="1">
            <a:off x="2673350" y="2233246"/>
            <a:ext cx="1709127" cy="704805"/>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flipH="1" flipV="1">
            <a:off x="2673350" y="2938053"/>
            <a:ext cx="1709127" cy="518438"/>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263189" y="2257536"/>
            <a:ext cx="1668157" cy="276999"/>
          </a:xfrm>
          <a:prstGeom prst="rect">
            <a:avLst/>
          </a:prstGeom>
          <a:noFill/>
        </p:spPr>
        <p:txBody>
          <a:bodyPr wrap="none" rtlCol="0">
            <a:spAutoFit/>
          </a:bodyPr>
          <a:lstStyle/>
          <a:p>
            <a:pPr algn="ctr"/>
            <a:r>
              <a:rPr kumimoji="1" lang="en-US" altLang="ja-JP" sz="1200" dirty="0" smtClean="0"/>
              <a:t>2016-2017</a:t>
            </a:r>
            <a:r>
              <a:rPr kumimoji="1" lang="ja-JP" altLang="en-US" sz="1200" dirty="0" smtClean="0"/>
              <a:t>年観測開始</a:t>
            </a:r>
            <a:endParaRPr kumimoji="1" lang="ja-JP" altLang="en-US" sz="1200" dirty="0"/>
          </a:p>
        </p:txBody>
      </p:sp>
      <p:sp>
        <p:nvSpPr>
          <p:cNvPr id="4" name="日付プレースホルダー 3"/>
          <p:cNvSpPr>
            <a:spLocks noGrp="1"/>
          </p:cNvSpPr>
          <p:nvPr>
            <p:ph type="dt" sz="half" idx="10"/>
          </p:nvPr>
        </p:nvSpPr>
        <p:spPr/>
        <p:txBody>
          <a:bodyPr/>
          <a:lstStyle/>
          <a:p>
            <a:r>
              <a:rPr kumimoji="1" lang="en-US" altLang="ja-JP" smtClean="0"/>
              <a:t>2015/02/11</a:t>
            </a:r>
            <a:endParaRPr kumimoji="1" lang="ja-JP" altLang="en-US"/>
          </a:p>
        </p:txBody>
      </p:sp>
      <p:pic>
        <p:nvPicPr>
          <p:cNvPr id="32" name="図 31" descr="cl_gb.pdf"/>
          <p:cNvPicPr>
            <a:picLocks noChangeAspect="1"/>
          </p:cNvPicPr>
          <p:nvPr/>
        </p:nvPicPr>
        <p:blipFill>
          <a:blip r:embed="rId9">
            <a:clrChange>
              <a:clrFrom>
                <a:srgbClr val="FFFFFF"/>
              </a:clrFrom>
              <a:clrTo>
                <a:srgbClr val="FFFFFF">
                  <a:alpha val="0"/>
                </a:srgbClr>
              </a:clrTo>
            </a:clrChange>
          </a:blip>
          <a:stretch>
            <a:fillRect/>
          </a:stretch>
        </p:blipFill>
        <p:spPr>
          <a:xfrm>
            <a:off x="3794933" y="4031458"/>
            <a:ext cx="5238390" cy="2779000"/>
          </a:xfrm>
          <a:prstGeom prst="rect">
            <a:avLst/>
          </a:prstGeom>
        </p:spPr>
      </p:pic>
      <p:sp>
        <p:nvSpPr>
          <p:cNvPr id="33" name="テキスト ボックス 32"/>
          <p:cNvSpPr txBox="1"/>
          <p:nvPr/>
        </p:nvSpPr>
        <p:spPr>
          <a:xfrm>
            <a:off x="6316312" y="2861836"/>
            <a:ext cx="2148237" cy="382703"/>
          </a:xfrm>
          <a:prstGeom prst="rect">
            <a:avLst/>
          </a:prstGeom>
          <a:solidFill>
            <a:schemeClr val="bg1"/>
          </a:solidFill>
        </p:spPr>
        <p:txBody>
          <a:bodyPr wrap="none" lIns="104682" tIns="52341" rIns="104682" bIns="52341" rtlCol="0">
            <a:spAutoFit/>
          </a:bodyPr>
          <a:lstStyle/>
          <a:p>
            <a:pPr algn="ctr"/>
            <a:r>
              <a:rPr lang="ja-JP" altLang="en-US" dirty="0" smtClean="0"/>
              <a:t>観測地アタカマ砂漠</a:t>
            </a:r>
            <a:endParaRPr lang="ja-JP" altLang="en-US" dirty="0"/>
          </a:p>
        </p:txBody>
      </p:sp>
      <p:sp>
        <p:nvSpPr>
          <p:cNvPr id="34" name="テキスト ボックス 33"/>
          <p:cNvSpPr txBox="1"/>
          <p:nvPr/>
        </p:nvSpPr>
        <p:spPr>
          <a:xfrm>
            <a:off x="4878630" y="1789046"/>
            <a:ext cx="2152745" cy="382703"/>
          </a:xfrm>
          <a:prstGeom prst="rect">
            <a:avLst/>
          </a:prstGeom>
          <a:solidFill>
            <a:schemeClr val="bg1"/>
          </a:solidFill>
        </p:spPr>
        <p:txBody>
          <a:bodyPr wrap="none" lIns="104682" tIns="52341" rIns="104682" bIns="52341" rtlCol="0">
            <a:spAutoFit/>
          </a:bodyPr>
          <a:lstStyle/>
          <a:p>
            <a:pPr algn="ctr"/>
            <a:r>
              <a:rPr lang="ja-JP" altLang="en-US" dirty="0" smtClean="0"/>
              <a:t>観測地カナリア諸島</a:t>
            </a:r>
            <a:endParaRPr lang="ja-JP" altLang="en-US" dirty="0"/>
          </a:p>
        </p:txBody>
      </p:sp>
      <p:sp>
        <p:nvSpPr>
          <p:cNvPr id="48" name="ドーナツ 47"/>
          <p:cNvSpPr/>
          <p:nvPr/>
        </p:nvSpPr>
        <p:spPr>
          <a:xfrm>
            <a:off x="6121039" y="1477596"/>
            <a:ext cx="1166703" cy="1270623"/>
          </a:xfrm>
          <a:prstGeom prst="donut">
            <a:avLst/>
          </a:prstGeom>
          <a:solidFill>
            <a:srgbClr val="FF00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ドーナツ 48"/>
          <p:cNvSpPr/>
          <p:nvPr/>
        </p:nvSpPr>
        <p:spPr>
          <a:xfrm>
            <a:off x="6136147" y="2213538"/>
            <a:ext cx="1166703" cy="1270623"/>
          </a:xfrm>
          <a:prstGeom prst="donut">
            <a:avLst/>
          </a:prstGeom>
          <a:solidFill>
            <a:srgbClr val="00FF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円/楕円 18"/>
          <p:cNvSpPr/>
          <p:nvPr/>
        </p:nvSpPr>
        <p:spPr>
          <a:xfrm>
            <a:off x="6590120" y="1449700"/>
            <a:ext cx="236129" cy="239400"/>
          </a:xfrm>
          <a:prstGeom prst="ellipse">
            <a:avLst/>
          </a:prstGeom>
          <a:solidFill>
            <a:srgbClr val="FF00FF"/>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4" name="円/楕円 43"/>
          <p:cNvSpPr/>
          <p:nvPr/>
        </p:nvSpPr>
        <p:spPr>
          <a:xfrm>
            <a:off x="6602820" y="2186300"/>
            <a:ext cx="236129" cy="239400"/>
          </a:xfrm>
          <a:prstGeom prst="ellipse">
            <a:avLst/>
          </a:prstGeom>
          <a:solidFill>
            <a:srgbClr val="00FF00"/>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cxnSp>
        <p:nvCxnSpPr>
          <p:cNvPr id="40" name="直線矢印コネクタ 39"/>
          <p:cNvCxnSpPr/>
          <p:nvPr/>
        </p:nvCxnSpPr>
        <p:spPr>
          <a:xfrm rot="10800000">
            <a:off x="5007141" y="6556702"/>
            <a:ext cx="526290" cy="772"/>
          </a:xfrm>
          <a:prstGeom prst="straightConnector1">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4828399" y="6536417"/>
            <a:ext cx="482823" cy="202112"/>
          </a:xfrm>
          <a:prstGeom prst="rect">
            <a:avLst/>
          </a:prstGeom>
          <a:noFill/>
        </p:spPr>
        <p:txBody>
          <a:bodyPr wrap="none" rtlCol="0">
            <a:spAutoFit/>
          </a:bodyPr>
          <a:lstStyle/>
          <a:p>
            <a:r>
              <a:rPr kumimoji="1" lang="ja-JP" altLang="en-US" dirty="0" smtClean="0"/>
              <a:t>大角度</a:t>
            </a:r>
            <a:endParaRPr kumimoji="1" lang="ja-JP" altLang="en-US" dirty="0"/>
          </a:p>
        </p:txBody>
      </p:sp>
      <p:grpSp>
        <p:nvGrpSpPr>
          <p:cNvPr id="42" name="図形グループ 37"/>
          <p:cNvGrpSpPr>
            <a:grpSpLocks noChangeAspect="1"/>
          </p:cNvGrpSpPr>
          <p:nvPr/>
        </p:nvGrpSpPr>
        <p:grpSpPr>
          <a:xfrm flipH="1">
            <a:off x="4308974" y="6290019"/>
            <a:ext cx="546206" cy="520439"/>
            <a:chOff x="1295338" y="4109830"/>
            <a:chExt cx="1057575" cy="1068129"/>
          </a:xfrm>
        </p:grpSpPr>
        <p:cxnSp>
          <p:nvCxnSpPr>
            <p:cNvPr id="43" name="直線コネクタ 42"/>
            <p:cNvCxnSpPr/>
            <p:nvPr/>
          </p:nvCxnSpPr>
          <p:spPr>
            <a:xfrm rot="2700000">
              <a:off x="1639223" y="4290263"/>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rot="2700000">
              <a:off x="1641868" y="4995938"/>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rot="18900000">
              <a:off x="1995208" y="463567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rot="18900000">
              <a:off x="1295338" y="4637267"/>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rot="16200000">
              <a:off x="1402294" y="489093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rot="16200000">
              <a:off x="1896820" y="4391030"/>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1402294" y="439102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1896819" y="4890941"/>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5" name="図形グループ 37"/>
          <p:cNvGrpSpPr>
            <a:grpSpLocks noChangeAspect="1"/>
          </p:cNvGrpSpPr>
          <p:nvPr/>
        </p:nvGrpSpPr>
        <p:grpSpPr>
          <a:xfrm flipH="1">
            <a:off x="8758991" y="6480597"/>
            <a:ext cx="215391" cy="205230"/>
            <a:chOff x="1295338" y="4109830"/>
            <a:chExt cx="1057575" cy="1068129"/>
          </a:xfrm>
        </p:grpSpPr>
        <p:cxnSp>
          <p:nvCxnSpPr>
            <p:cNvPr id="56" name="直線コネクタ 55"/>
            <p:cNvCxnSpPr/>
            <p:nvPr/>
          </p:nvCxnSpPr>
          <p:spPr>
            <a:xfrm rot="2700000">
              <a:off x="1639223" y="4290263"/>
              <a:ext cx="362454"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rot="2700000">
              <a:off x="1641868" y="4995938"/>
              <a:ext cx="362454"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rot="18900000">
              <a:off x="1995208" y="4635679"/>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rot="18900000">
              <a:off x="1295338" y="4637267"/>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rot="16200000">
              <a:off x="1402294" y="4890939"/>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rot="16200000">
              <a:off x="1896820" y="4391030"/>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1402294" y="4391029"/>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1896819" y="4890941"/>
              <a:ext cx="357705" cy="1588"/>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64" name="直線矢印コネクタ 63"/>
          <p:cNvCxnSpPr/>
          <p:nvPr/>
        </p:nvCxnSpPr>
        <p:spPr>
          <a:xfrm rot="10800000">
            <a:off x="8182918" y="6544181"/>
            <a:ext cx="526290" cy="772"/>
          </a:xfrm>
          <a:prstGeom prst="straightConnector1">
            <a:avLst/>
          </a:prstGeom>
          <a:ln w="381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7977303" y="6535754"/>
            <a:ext cx="482823" cy="202112"/>
          </a:xfrm>
          <a:prstGeom prst="rect">
            <a:avLst/>
          </a:prstGeom>
          <a:noFill/>
        </p:spPr>
        <p:txBody>
          <a:bodyPr wrap="none" rtlCol="0">
            <a:spAutoFit/>
          </a:bodyPr>
          <a:lstStyle/>
          <a:p>
            <a:r>
              <a:rPr lang="ja-JP" altLang="en-US" dirty="0" smtClean="0"/>
              <a:t>小</a:t>
            </a:r>
            <a:r>
              <a:rPr kumimoji="1" lang="ja-JP" altLang="en-US" dirty="0" smtClean="0"/>
              <a:t>角度</a:t>
            </a:r>
            <a:endParaRPr kumimoji="1" lang="ja-JP" altLang="en-US" dirty="0"/>
          </a:p>
        </p:txBody>
      </p:sp>
    </p:spTree>
    <p:custDataLst>
      <p:tags r:id="rId1"/>
    </p:custDataLst>
    <p:extLst>
      <p:ext uri="{BB962C8B-B14F-4D97-AF65-F5344CB8AC3E}">
        <p14:creationId xmlns:p14="http://schemas.microsoft.com/office/powerpoint/2010/main" val="2073959180"/>
      </p:ext>
    </p:extLst>
  </p:cSld>
  <p:clrMapOvr>
    <a:masterClrMapping/>
  </p:clrMapOvr>
  <mc:AlternateContent xmlns:mc="http://schemas.openxmlformats.org/markup-compatibility/2006" xmlns:p14="http://schemas.microsoft.com/office/powerpoint/2010/main">
    <mc:Choice Requires="p14">
      <p:transition spd="slow" p14:dur="2000" advTm="30460"/>
    </mc:Choice>
    <mc:Fallback xmlns="">
      <p:transition xmlns:p14="http://schemas.microsoft.com/office/powerpoint/2010/main" spd="slow" advTm="304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3000" fill="hold"/>
                                        <p:tgtEl>
                                          <p:spTgt spid="31"/>
                                        </p:tgtEl>
                                        <p:attrNameLst>
                                          <p:attrName>ppt_w</p:attrName>
                                        </p:attrNameLst>
                                      </p:cBhvr>
                                      <p:tavLst>
                                        <p:tav tm="0" fmla="#ppt_w*sin(2.5*pi*$)">
                                          <p:val>
                                            <p:fltVal val="0"/>
                                          </p:val>
                                        </p:tav>
                                        <p:tav tm="100000">
                                          <p:val>
                                            <p:fltVal val="1"/>
                                          </p:val>
                                        </p:tav>
                                      </p:tavLst>
                                    </p:anim>
                                    <p:anim calcmode="lin" valueType="num">
                                      <p:cBhvr>
                                        <p:cTn id="8" dur="3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path" presetSubtype="0" repeatCount="indefinite" fill="hold" grpId="1" nodeType="withEffect">
                                  <p:stCondLst>
                                    <p:cond delay="0"/>
                                  </p:stCondLst>
                                  <p:childTnLst>
                                    <p:animMotion origin="layout" path="M -4.8628E-7 -9.93746E-7 C 0.02692 -9.93746E-7 0.0495 0.03544 0.0495 0.07922 C 0.0495 0.12254 0.02692 0.15844 -4.8628E-7 0.15844 C -0.02761 0.15844 -0.04915 0.12254 -0.04915 0.07922 C -0.04915 0.03544 -0.02761 -9.93746E-7 -4.8628E-7 -9.93746E-7 Z " pathEditMode="relative" rAng="0" ptsTypes="fffff">
                                      <p:cBhvr>
                                        <p:cTn id="14" dur="3000" fill="hold"/>
                                        <p:tgtEl>
                                          <p:spTgt spid="19"/>
                                        </p:tgtEl>
                                        <p:attrNameLst>
                                          <p:attrName>ppt_x</p:attrName>
                                          <p:attrName>ppt_y</p:attrName>
                                        </p:attrNameLst>
                                      </p:cBhvr>
                                      <p:rCtr x="17" y="7922"/>
                                    </p:animMotion>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path" presetSubtype="0" repeatCount="indefinite" fill="hold" grpId="1" nodeType="withEffect">
                                  <p:stCondLst>
                                    <p:cond delay="0"/>
                                  </p:stCondLst>
                                  <p:childTnLst>
                                    <p:animMotion origin="layout" path="M -4.8628E-7 -9.93746E-7 C 0.02692 -9.93746E-7 0.0495 0.03544 0.0495 0.07922 C 0.0495 0.12254 0.02692 0.15844 -4.8628E-7 0.15844 C -0.02761 0.15844 -0.04915 0.12254 -0.04915 0.07922 C -0.04915 0.03544 -0.02761 -9.93746E-7 -4.8628E-7 -9.93746E-7 Z " pathEditMode="relative" rAng="0" ptsTypes="fffff">
                                      <p:cBhvr>
                                        <p:cTn id="18" dur="3000" fill="hold"/>
                                        <p:tgtEl>
                                          <p:spTgt spid="44"/>
                                        </p:tgtEl>
                                        <p:attrNameLst>
                                          <p:attrName>ppt_x</p:attrName>
                                          <p:attrName>ppt_y</p:attrName>
                                        </p:attrNameLst>
                                      </p:cBhvr>
                                      <p:rCtr x="17" y="7922"/>
                                    </p:animMotion>
                                  </p:childTnLst>
                                </p:cTn>
                              </p:par>
                              <p:par>
                                <p:cTn id="19" presetID="21" presetClass="entr" presetSubtype="1" repeatCount="indefinite" fill="hold" grpId="0" nodeType="withEffect">
                                  <p:stCondLst>
                                    <p:cond delay="200"/>
                                  </p:stCondLst>
                                  <p:childTnLst>
                                    <p:set>
                                      <p:cBhvr>
                                        <p:cTn id="20" dur="1" fill="hold">
                                          <p:stCondLst>
                                            <p:cond delay="0"/>
                                          </p:stCondLst>
                                        </p:cTn>
                                        <p:tgtEl>
                                          <p:spTgt spid="48"/>
                                        </p:tgtEl>
                                        <p:attrNameLst>
                                          <p:attrName>style.visibility</p:attrName>
                                        </p:attrNameLst>
                                      </p:cBhvr>
                                      <p:to>
                                        <p:strVal val="visible"/>
                                      </p:to>
                                    </p:set>
                                    <p:animEffect transition="in" filter="wheel(1)">
                                      <p:cBhvr>
                                        <p:cTn id="21" dur="3000"/>
                                        <p:tgtEl>
                                          <p:spTgt spid="48"/>
                                        </p:tgtEl>
                                      </p:cBhvr>
                                    </p:animEffect>
                                  </p:childTnLst>
                                </p:cTn>
                              </p:par>
                              <p:par>
                                <p:cTn id="22" presetID="21" presetClass="entr" presetSubtype="1" repeatCount="indefinite" fill="hold" grpId="0" nodeType="withEffect">
                                  <p:stCondLst>
                                    <p:cond delay="200"/>
                                  </p:stCondLst>
                                  <p:childTnLst>
                                    <p:set>
                                      <p:cBhvr>
                                        <p:cTn id="23" dur="1" fill="hold">
                                          <p:stCondLst>
                                            <p:cond delay="0"/>
                                          </p:stCondLst>
                                        </p:cTn>
                                        <p:tgtEl>
                                          <p:spTgt spid="49"/>
                                        </p:tgtEl>
                                        <p:attrNameLst>
                                          <p:attrName>style.visibility</p:attrName>
                                        </p:attrNameLst>
                                      </p:cBhvr>
                                      <p:to>
                                        <p:strVal val="visible"/>
                                      </p:to>
                                    </p:set>
                                    <p:animEffect transition="in" filter="wheel(1)">
                                      <p:cBhvr>
                                        <p:cTn id="24"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19" grpId="0" animBg="1"/>
      <p:bldP spid="19"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リーフォーム 1"/>
          <p:cNvSpPr/>
          <p:nvPr/>
        </p:nvSpPr>
        <p:spPr>
          <a:xfrm>
            <a:off x="1013068" y="2611440"/>
            <a:ext cx="7227502" cy="713076"/>
          </a:xfrm>
          <a:custGeom>
            <a:avLst/>
            <a:gdLst>
              <a:gd name="connsiteX0" fmla="*/ 0 w 7227502"/>
              <a:gd name="connsiteY0" fmla="*/ 377956 h 713076"/>
              <a:gd name="connsiteX1" fmla="*/ 1194503 w 7227502"/>
              <a:gd name="connsiteY1" fmla="*/ 151182 h 713076"/>
              <a:gd name="connsiteX2" fmla="*/ 3674232 w 7227502"/>
              <a:gd name="connsiteY2" fmla="*/ 634965 h 713076"/>
              <a:gd name="connsiteX3" fmla="*/ 4747773 w 7227502"/>
              <a:gd name="connsiteY3" fmla="*/ 105828 h 713076"/>
              <a:gd name="connsiteX4" fmla="*/ 5715472 w 7227502"/>
              <a:gd name="connsiteY4" fmla="*/ 695438 h 713076"/>
              <a:gd name="connsiteX5" fmla="*/ 7227502 w 7227502"/>
              <a:gd name="connsiteY5" fmla="*/ 0 h 71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7502" h="713076">
                <a:moveTo>
                  <a:pt x="0" y="377956"/>
                </a:moveTo>
                <a:cubicBezTo>
                  <a:pt x="291065" y="243151"/>
                  <a:pt x="582131" y="108347"/>
                  <a:pt x="1194503" y="151182"/>
                </a:cubicBezTo>
                <a:cubicBezTo>
                  <a:pt x="1806875" y="194017"/>
                  <a:pt x="3082020" y="642524"/>
                  <a:pt x="3674232" y="634965"/>
                </a:cubicBezTo>
                <a:cubicBezTo>
                  <a:pt x="4266444" y="627406"/>
                  <a:pt x="4407566" y="95749"/>
                  <a:pt x="4747773" y="105828"/>
                </a:cubicBezTo>
                <a:cubicBezTo>
                  <a:pt x="5087980" y="115907"/>
                  <a:pt x="5302184" y="713076"/>
                  <a:pt x="5715472" y="695438"/>
                </a:cubicBezTo>
                <a:cubicBezTo>
                  <a:pt x="6128760" y="677800"/>
                  <a:pt x="7227502" y="0"/>
                  <a:pt x="7227502" y="0"/>
                </a:cubicBezTo>
              </a:path>
            </a:pathLst>
          </a:custGeom>
          <a:ln w="381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 name="直線矢印コネクタ 2"/>
          <p:cNvCxnSpPr/>
          <p:nvPr/>
        </p:nvCxnSpPr>
        <p:spPr>
          <a:xfrm rot="5400000" flipH="1" flipV="1">
            <a:off x="218753" y="2886493"/>
            <a:ext cx="1245534" cy="1"/>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8074250" y="3624369"/>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sp>
        <p:nvSpPr>
          <p:cNvPr id="5" name="テキスト ボックス 4"/>
          <p:cNvSpPr txBox="1"/>
          <p:nvPr/>
        </p:nvSpPr>
        <p:spPr>
          <a:xfrm>
            <a:off x="203546" y="1848811"/>
            <a:ext cx="1338828" cy="369332"/>
          </a:xfrm>
          <a:prstGeom prst="rect">
            <a:avLst/>
          </a:prstGeom>
          <a:noFill/>
        </p:spPr>
        <p:txBody>
          <a:bodyPr wrap="none" rtlCol="0">
            <a:spAutoFit/>
          </a:bodyPr>
          <a:lstStyle/>
          <a:p>
            <a:r>
              <a:rPr lang="ja-JP" altLang="en-US" dirty="0" smtClean="0"/>
              <a:t>検出器出力</a:t>
            </a:r>
            <a:endParaRPr kumimoji="1" lang="ja-JP" altLang="en-US" dirty="0"/>
          </a:p>
        </p:txBody>
      </p:sp>
      <p:sp>
        <p:nvSpPr>
          <p:cNvPr id="6" name="テキスト ボックス 5"/>
          <p:cNvSpPr txBox="1"/>
          <p:nvPr/>
        </p:nvSpPr>
        <p:spPr>
          <a:xfrm>
            <a:off x="1063688" y="1334283"/>
            <a:ext cx="6851154" cy="461665"/>
          </a:xfrm>
          <a:prstGeom prst="rect">
            <a:avLst/>
          </a:prstGeom>
          <a:noFill/>
        </p:spPr>
        <p:txBody>
          <a:bodyPr wrap="none" rtlCol="0">
            <a:spAutoFit/>
          </a:bodyPr>
          <a:lstStyle/>
          <a:p>
            <a:r>
              <a:rPr kumimoji="1" lang="en-US" altLang="ja-JP" sz="2400" dirty="0" smtClean="0">
                <a:solidFill>
                  <a:srgbClr val="FF0000"/>
                </a:solidFill>
              </a:rPr>
              <a:t>1/f</a:t>
            </a:r>
            <a:r>
              <a:rPr lang="en-US" altLang="ja-JP" sz="2400" dirty="0">
                <a:solidFill>
                  <a:srgbClr val="FF0000"/>
                </a:solidFill>
              </a:rPr>
              <a:t> </a:t>
            </a:r>
            <a:r>
              <a:rPr lang="ja-JP" altLang="en-US" sz="2400" dirty="0" smtClean="0">
                <a:solidFill>
                  <a:srgbClr val="FF0000"/>
                </a:solidFill>
              </a:rPr>
              <a:t>ノイズ</a:t>
            </a:r>
            <a:r>
              <a:rPr kumimoji="1" lang="en-US" altLang="ja-JP" sz="2400" dirty="0" smtClean="0">
                <a:solidFill>
                  <a:srgbClr val="FF0000"/>
                </a:solidFill>
              </a:rPr>
              <a:t> </a:t>
            </a:r>
            <a:r>
              <a:rPr kumimoji="1" lang="ja-JP" altLang="en-US" sz="2400" dirty="0" smtClean="0">
                <a:sym typeface="Wingdings"/>
              </a:rPr>
              <a:t></a:t>
            </a:r>
            <a:r>
              <a:rPr lang="en-US" altLang="ja-JP" sz="2400" dirty="0" smtClean="0">
                <a:sym typeface="Wingdings"/>
              </a:rPr>
              <a:t> </a:t>
            </a:r>
            <a:r>
              <a:rPr lang="ja-JP" altLang="en-US" sz="2400" dirty="0" smtClean="0">
                <a:sym typeface="Wingdings"/>
              </a:rPr>
              <a:t>検出器ベースラインの揺らぎ、ドリフト</a:t>
            </a:r>
            <a:endParaRPr lang="ja-JP" altLang="en-US" sz="2400" dirty="0">
              <a:solidFill>
                <a:srgbClr val="FF6600"/>
              </a:solidFill>
            </a:endParaRPr>
          </a:p>
        </p:txBody>
      </p:sp>
      <p:grpSp>
        <p:nvGrpSpPr>
          <p:cNvPr id="7" name="図形グループ 27"/>
          <p:cNvGrpSpPr/>
          <p:nvPr/>
        </p:nvGrpSpPr>
        <p:grpSpPr>
          <a:xfrm>
            <a:off x="1421415" y="2611439"/>
            <a:ext cx="6545044" cy="872411"/>
            <a:chOff x="1421415" y="1799170"/>
            <a:chExt cx="6545044" cy="1204904"/>
          </a:xfrm>
        </p:grpSpPr>
        <p:cxnSp>
          <p:nvCxnSpPr>
            <p:cNvPr id="8" name="直線矢印コネクタ 7"/>
            <p:cNvCxnSpPr/>
            <p:nvPr/>
          </p:nvCxnSpPr>
          <p:spPr>
            <a:xfrm rot="5400000" flipH="1" flipV="1">
              <a:off x="834693" y="240392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rot="5400000" flipH="1" flipV="1">
              <a:off x="1334853" y="239003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rot="5400000" flipH="1" flipV="1">
              <a:off x="1865253" y="240636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rot="5400000" flipH="1" flipV="1">
              <a:off x="2410773" y="240758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rot="5400000" flipH="1" flipV="1">
              <a:off x="2986533" y="240880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rot="5400000" flipH="1" flipV="1">
              <a:off x="3577413" y="241002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rot="5400000" flipH="1" flipV="1">
              <a:off x="4198533" y="241124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rot="5400000" flipH="1" flipV="1">
              <a:off x="4849893" y="241246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rot="5400000" flipH="1" flipV="1">
              <a:off x="5455893" y="239857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rot="5400000" flipH="1" flipV="1">
              <a:off x="6107253" y="239979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rot="5400000" flipH="1" flipV="1">
              <a:off x="6743493" y="2385892"/>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rot="5400000" flipH="1" flipV="1">
              <a:off x="7379733" y="241734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grpSp>
      <p:sp>
        <p:nvSpPr>
          <p:cNvPr id="20" name="フリーフォーム 19"/>
          <p:cNvSpPr/>
          <p:nvPr/>
        </p:nvSpPr>
        <p:spPr>
          <a:xfrm>
            <a:off x="1013060" y="2699634"/>
            <a:ext cx="7318224" cy="64800"/>
          </a:xfrm>
          <a:custGeom>
            <a:avLst/>
            <a:gdLst>
              <a:gd name="connsiteX0" fmla="*/ 0 w 7318224"/>
              <a:gd name="connsiteY0" fmla="*/ 153702 h 153702"/>
              <a:gd name="connsiteX1" fmla="*/ 408248 w 7318224"/>
              <a:gd name="connsiteY1" fmla="*/ 153702 h 153702"/>
              <a:gd name="connsiteX2" fmla="*/ 922338 w 7318224"/>
              <a:gd name="connsiteY2" fmla="*/ 138584 h 153702"/>
              <a:gd name="connsiteX3" fmla="*/ 1436428 w 7318224"/>
              <a:gd name="connsiteY3" fmla="*/ 138584 h 153702"/>
              <a:gd name="connsiteX4" fmla="*/ 1965639 w 7318224"/>
              <a:gd name="connsiteY4" fmla="*/ 123466 h 153702"/>
              <a:gd name="connsiteX5" fmla="*/ 2555330 w 7318224"/>
              <a:gd name="connsiteY5" fmla="*/ 123466 h 153702"/>
              <a:gd name="connsiteX6" fmla="*/ 3145022 w 7318224"/>
              <a:gd name="connsiteY6" fmla="*/ 108347 h 153702"/>
              <a:gd name="connsiteX7" fmla="*/ 3764954 w 7318224"/>
              <a:gd name="connsiteY7" fmla="*/ 108347 h 153702"/>
              <a:gd name="connsiteX8" fmla="*/ 4415127 w 7318224"/>
              <a:gd name="connsiteY8" fmla="*/ 108347 h 153702"/>
              <a:gd name="connsiteX9" fmla="*/ 4717533 w 7318224"/>
              <a:gd name="connsiteY9" fmla="*/ 2520 h 153702"/>
              <a:gd name="connsiteX10" fmla="*/ 5065300 w 7318224"/>
              <a:gd name="connsiteY10" fmla="*/ 93229 h 153702"/>
              <a:gd name="connsiteX11" fmla="*/ 5700352 w 7318224"/>
              <a:gd name="connsiteY11" fmla="*/ 93229 h 153702"/>
              <a:gd name="connsiteX12" fmla="*/ 7318224 w 7318224"/>
              <a:gd name="connsiteY12" fmla="*/ 78111 h 1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8224" h="153702">
                <a:moveTo>
                  <a:pt x="0" y="153702"/>
                </a:moveTo>
                <a:lnTo>
                  <a:pt x="408248" y="153702"/>
                </a:lnTo>
                <a:cubicBezTo>
                  <a:pt x="561971" y="151182"/>
                  <a:pt x="750975" y="141104"/>
                  <a:pt x="922338" y="138584"/>
                </a:cubicBezTo>
                <a:cubicBezTo>
                  <a:pt x="1093701" y="136064"/>
                  <a:pt x="1262545" y="141104"/>
                  <a:pt x="1436428" y="138584"/>
                </a:cubicBezTo>
                <a:cubicBezTo>
                  <a:pt x="1610311" y="136064"/>
                  <a:pt x="1779155" y="125986"/>
                  <a:pt x="1965639" y="123466"/>
                </a:cubicBezTo>
                <a:cubicBezTo>
                  <a:pt x="2152123" y="120946"/>
                  <a:pt x="2358766" y="125986"/>
                  <a:pt x="2555330" y="123466"/>
                </a:cubicBezTo>
                <a:cubicBezTo>
                  <a:pt x="2751894" y="120946"/>
                  <a:pt x="2943418" y="110867"/>
                  <a:pt x="3145022" y="108347"/>
                </a:cubicBezTo>
                <a:cubicBezTo>
                  <a:pt x="3346626" y="105827"/>
                  <a:pt x="3764954" y="108347"/>
                  <a:pt x="3764954" y="108347"/>
                </a:cubicBezTo>
                <a:cubicBezTo>
                  <a:pt x="3976638" y="108347"/>
                  <a:pt x="4256364" y="125985"/>
                  <a:pt x="4415127" y="108347"/>
                </a:cubicBezTo>
                <a:cubicBezTo>
                  <a:pt x="4573890" y="90709"/>
                  <a:pt x="4609171" y="5040"/>
                  <a:pt x="4717533" y="2520"/>
                </a:cubicBezTo>
                <a:cubicBezTo>
                  <a:pt x="4825895" y="0"/>
                  <a:pt x="4901497" y="78111"/>
                  <a:pt x="5065300" y="93229"/>
                </a:cubicBezTo>
                <a:cubicBezTo>
                  <a:pt x="5229103" y="108347"/>
                  <a:pt x="5700352" y="93229"/>
                  <a:pt x="5700352" y="93229"/>
                </a:cubicBezTo>
                <a:lnTo>
                  <a:pt x="7318224" y="78111"/>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1" name="直線矢印コネクタ 20"/>
          <p:cNvCxnSpPr/>
          <p:nvPr/>
        </p:nvCxnSpPr>
        <p:spPr>
          <a:xfrm>
            <a:off x="857840" y="3495362"/>
            <a:ext cx="7692882" cy="15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タイトル 21"/>
          <p:cNvSpPr>
            <a:spLocks noGrp="1"/>
          </p:cNvSpPr>
          <p:nvPr>
            <p:ph type="title"/>
          </p:nvPr>
        </p:nvSpPr>
        <p:spPr/>
        <p:txBody>
          <a:bodyPr>
            <a:normAutofit/>
          </a:bodyPr>
          <a:lstStyle/>
          <a:p>
            <a:r>
              <a:rPr kumimoji="1" lang="ja-JP" altLang="en-US" sz="4800" dirty="0" smtClean="0"/>
              <a:t>高速スキャンが重要</a:t>
            </a:r>
            <a:endParaRPr kumimoji="1" lang="ja-JP" altLang="en-US" sz="4800" dirty="0"/>
          </a:p>
        </p:txBody>
      </p:sp>
      <p:sp>
        <p:nvSpPr>
          <p:cNvPr id="25" name="コンテンツ プレースホルダー 2"/>
          <p:cNvSpPr txBox="1">
            <a:spLocks/>
          </p:cNvSpPr>
          <p:nvPr/>
        </p:nvSpPr>
        <p:spPr>
          <a:xfrm>
            <a:off x="516738" y="3899087"/>
            <a:ext cx="6828856" cy="2659414"/>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dirty="0" smtClean="0"/>
              <a:t>スキャン変調</a:t>
            </a:r>
            <a:endParaRPr lang="en-US" altLang="ja-JP" dirty="0" smtClean="0"/>
          </a:p>
          <a:p>
            <a:pPr lvl="1"/>
            <a:r>
              <a:rPr lang="ja-JP" altLang="en-US" dirty="0" smtClean="0"/>
              <a:t>同じシグナルを繰り返し見る</a:t>
            </a:r>
            <a:endParaRPr lang="en-US" altLang="ja-JP" dirty="0" smtClean="0"/>
          </a:p>
          <a:p>
            <a:pPr lvl="1"/>
            <a:r>
              <a:rPr lang="ja-JP" altLang="en-US" dirty="0" smtClean="0"/>
              <a:t>望遠鏡の視線を周期運動させる</a:t>
            </a:r>
            <a:endParaRPr lang="en-US" altLang="ja-JP" dirty="0" smtClean="0"/>
          </a:p>
          <a:p>
            <a:pPr lvl="1"/>
            <a:r>
              <a:rPr lang="ja-JP" altLang="en-US" dirty="0" smtClean="0">
                <a:solidFill>
                  <a:srgbClr val="FF0000"/>
                </a:solidFill>
              </a:rPr>
              <a:t>系統誤差に強い</a:t>
            </a:r>
            <a:endParaRPr lang="en-US" altLang="ja-JP" dirty="0" smtClean="0">
              <a:solidFill>
                <a:srgbClr val="FF0000"/>
              </a:solidFill>
            </a:endParaRPr>
          </a:p>
          <a:p>
            <a:pPr lvl="1"/>
            <a:r>
              <a:rPr lang="ja-JP" altLang="en-US" sz="2200" dirty="0" smtClean="0">
                <a:solidFill>
                  <a:srgbClr val="0000FF"/>
                </a:solidFill>
              </a:rPr>
              <a:t>遅い</a:t>
            </a:r>
            <a:r>
              <a:rPr lang="en-US" altLang="ja-JP" sz="2200" dirty="0" smtClean="0">
                <a:solidFill>
                  <a:srgbClr val="0000FF"/>
                </a:solidFill>
              </a:rPr>
              <a:t>(</a:t>
            </a:r>
            <a:r>
              <a:rPr lang="ja-JP" altLang="en-US" sz="2200" dirty="0" smtClean="0">
                <a:solidFill>
                  <a:srgbClr val="660066"/>
                </a:solidFill>
              </a:rPr>
              <a:t>スキャン周波数</a:t>
            </a:r>
            <a:r>
              <a:rPr lang="ja-JP" altLang="en-US" sz="2200" dirty="0" smtClean="0">
                <a:solidFill>
                  <a:srgbClr val="0000FF"/>
                </a:solidFill>
              </a:rPr>
              <a:t>が観測範囲を制限</a:t>
            </a:r>
            <a:r>
              <a:rPr lang="en-US" altLang="ja-JP" sz="2200" dirty="0" smtClean="0">
                <a:solidFill>
                  <a:srgbClr val="0000FF"/>
                </a:solidFill>
              </a:rPr>
              <a:t>)</a:t>
            </a:r>
            <a:endParaRPr lang="en-US" altLang="ja-JP" dirty="0" smtClean="0">
              <a:solidFill>
                <a:srgbClr val="0000FF"/>
              </a:solidFill>
            </a:endParaRPr>
          </a:p>
        </p:txBody>
      </p:sp>
      <p:sp>
        <p:nvSpPr>
          <p:cNvPr id="26" name="テキスト ボックス 25"/>
          <p:cNvSpPr txBox="1"/>
          <p:nvPr/>
        </p:nvSpPr>
        <p:spPr>
          <a:xfrm>
            <a:off x="317165" y="3668055"/>
            <a:ext cx="3794052" cy="400110"/>
          </a:xfrm>
          <a:prstGeom prst="rect">
            <a:avLst/>
          </a:prstGeom>
          <a:noFill/>
        </p:spPr>
        <p:txBody>
          <a:bodyPr wrap="none" rtlCol="0">
            <a:spAutoFit/>
          </a:bodyPr>
          <a:lstStyle/>
          <a:p>
            <a:r>
              <a:rPr kumimoji="1" lang="en-US" altLang="ja-JP" sz="2000" dirty="0" smtClean="0">
                <a:solidFill>
                  <a:srgbClr val="FF0000"/>
                </a:solidFill>
              </a:rPr>
              <a:t>1/f </a:t>
            </a:r>
            <a:r>
              <a:rPr kumimoji="1" lang="ja-JP" altLang="en-US" sz="2000" dirty="0" smtClean="0">
                <a:solidFill>
                  <a:srgbClr val="FF0000"/>
                </a:solidFill>
              </a:rPr>
              <a:t>ノイズの影響をなくすためには</a:t>
            </a:r>
            <a:endParaRPr kumimoji="1" lang="ja-JP" altLang="en-US" sz="2000" dirty="0">
              <a:solidFill>
                <a:srgbClr val="FF0000"/>
              </a:solidFill>
            </a:endParaRPr>
          </a:p>
        </p:txBody>
      </p:sp>
      <p:sp>
        <p:nvSpPr>
          <p:cNvPr id="27" name="テキスト ボックス 26"/>
          <p:cNvSpPr txBox="1"/>
          <p:nvPr/>
        </p:nvSpPr>
        <p:spPr>
          <a:xfrm>
            <a:off x="1928276" y="2070800"/>
            <a:ext cx="5540700" cy="1200329"/>
          </a:xfrm>
          <a:prstGeom prst="rect">
            <a:avLst/>
          </a:prstGeom>
          <a:solidFill>
            <a:srgbClr val="CCFFCC"/>
          </a:solidFill>
        </p:spPr>
        <p:txBody>
          <a:bodyPr wrap="none" rtlCol="0">
            <a:spAutoFit/>
          </a:bodyPr>
          <a:lstStyle/>
          <a:p>
            <a:pPr algn="ctr"/>
            <a:r>
              <a:rPr kumimoji="1" lang="ja-JP" altLang="en-US" sz="3600" dirty="0" smtClean="0">
                <a:solidFill>
                  <a:srgbClr val="008000"/>
                </a:solidFill>
                <a:latin typeface="Chalkboard"/>
                <a:cs typeface="Chalkboard"/>
              </a:rPr>
              <a:t>より広い範囲を見るには、</a:t>
            </a:r>
            <a:endParaRPr kumimoji="1" lang="en-US" altLang="ja-JP" sz="3600" dirty="0" smtClean="0">
              <a:solidFill>
                <a:srgbClr val="008000"/>
              </a:solidFill>
              <a:latin typeface="Chalkboard"/>
              <a:cs typeface="Chalkboard"/>
            </a:endParaRPr>
          </a:p>
          <a:p>
            <a:pPr algn="ctr"/>
            <a:r>
              <a:rPr lang="ja-JP" altLang="en-US" sz="3600" dirty="0" smtClean="0">
                <a:solidFill>
                  <a:srgbClr val="008000"/>
                </a:solidFill>
                <a:latin typeface="Chalkboard"/>
                <a:cs typeface="Chalkboard"/>
              </a:rPr>
              <a:t>より速く見なければならない</a:t>
            </a:r>
            <a:endParaRPr kumimoji="1" lang="ja-JP" altLang="en-US" sz="3600" dirty="0">
              <a:solidFill>
                <a:srgbClr val="008000"/>
              </a:solidFill>
              <a:latin typeface="Chalkboard"/>
              <a:cs typeface="Chalkboard"/>
            </a:endParaRPr>
          </a:p>
        </p:txBody>
      </p:sp>
      <p:sp>
        <p:nvSpPr>
          <p:cNvPr id="28" name="テキスト ボックス 27"/>
          <p:cNvSpPr txBox="1"/>
          <p:nvPr/>
        </p:nvSpPr>
        <p:spPr>
          <a:xfrm>
            <a:off x="1328019" y="5273629"/>
            <a:ext cx="6318757" cy="1077218"/>
          </a:xfrm>
          <a:prstGeom prst="rect">
            <a:avLst/>
          </a:prstGeom>
          <a:solidFill>
            <a:srgbClr val="FFFF00"/>
          </a:solidFill>
        </p:spPr>
        <p:txBody>
          <a:bodyPr wrap="none" rtlCol="0">
            <a:spAutoFit/>
          </a:bodyPr>
          <a:lstStyle/>
          <a:p>
            <a:r>
              <a:rPr kumimoji="1" lang="en-US" altLang="ja-JP" sz="3200" b="1" dirty="0" smtClean="0"/>
              <a:t>GroundBIRD: </a:t>
            </a:r>
            <a:r>
              <a:rPr kumimoji="1" lang="ja-JP" altLang="en-US" sz="3200" b="1" dirty="0" smtClean="0"/>
              <a:t>望遠鏡を連続回転し、</a:t>
            </a:r>
            <a:endParaRPr kumimoji="1" lang="en-US" altLang="ja-JP" sz="3200" b="1" dirty="0" smtClean="0"/>
          </a:p>
          <a:p>
            <a:r>
              <a:rPr lang="ja-JP" altLang="en-US" sz="3200" b="1" dirty="0" smtClean="0"/>
              <a:t>高速なスキャンを実現する！</a:t>
            </a:r>
            <a:endParaRPr kumimoji="1" lang="ja-JP" altLang="en-US" sz="3200" b="1" dirty="0"/>
          </a:p>
        </p:txBody>
      </p:sp>
      <p:sp>
        <p:nvSpPr>
          <p:cNvPr id="23" name="テキスト ボックス 22"/>
          <p:cNvSpPr txBox="1"/>
          <p:nvPr/>
        </p:nvSpPr>
        <p:spPr>
          <a:xfrm>
            <a:off x="5557553" y="4612356"/>
            <a:ext cx="3109069" cy="369332"/>
          </a:xfrm>
          <a:prstGeom prst="rect">
            <a:avLst/>
          </a:prstGeom>
          <a:noFill/>
        </p:spPr>
        <p:txBody>
          <a:bodyPr wrap="none" rtlCol="0">
            <a:spAutoFit/>
          </a:bodyPr>
          <a:lstStyle/>
          <a:p>
            <a:r>
              <a:rPr kumimoji="1" lang="en-US" altLang="ja-JP" dirty="0" smtClean="0">
                <a:solidFill>
                  <a:srgbClr val="000000"/>
                </a:solidFill>
              </a:rPr>
              <a:t>(</a:t>
            </a:r>
            <a:r>
              <a:rPr kumimoji="1" lang="ja-JP" altLang="en-US" dirty="0" smtClean="0">
                <a:solidFill>
                  <a:srgbClr val="000000"/>
                </a:solidFill>
              </a:rPr>
              <a:t>ベースラインを短周期で補正</a:t>
            </a:r>
            <a:r>
              <a:rPr kumimoji="1" lang="en-US" altLang="ja-JP" dirty="0" smtClean="0">
                <a:solidFill>
                  <a:srgbClr val="000000"/>
                </a:solidFill>
              </a:rPr>
              <a:t>)</a:t>
            </a:r>
            <a:endParaRPr kumimoji="1" lang="ja-JP" altLang="en-US" dirty="0">
              <a:solidFill>
                <a:srgbClr val="000000"/>
              </a:solidFill>
            </a:endParaRPr>
          </a:p>
        </p:txBody>
      </p:sp>
      <p:sp>
        <p:nvSpPr>
          <p:cNvPr id="24" name="スライド番号プレースホルダー 23"/>
          <p:cNvSpPr>
            <a:spLocks noGrp="1"/>
          </p:cNvSpPr>
          <p:nvPr>
            <p:ph type="sldNum" sz="quarter" idx="12"/>
          </p:nvPr>
        </p:nvSpPr>
        <p:spPr/>
        <p:txBody>
          <a:bodyPr/>
          <a:lstStyle/>
          <a:p>
            <a:fld id="{730CCB3A-F29F-BC4C-BC49-971417E5EE3F}" type="slidenum">
              <a:rPr kumimoji="1" lang="ja-JP" altLang="en-US" smtClean="0"/>
              <a:pPr/>
              <a:t>5</a:t>
            </a:fld>
            <a:endParaRPr kumimoji="1" lang="ja-JP" altLang="en-US"/>
          </a:p>
        </p:txBody>
      </p:sp>
      <p:sp>
        <p:nvSpPr>
          <p:cNvPr id="29" name="日付プレースホルダー 28"/>
          <p:cNvSpPr>
            <a:spLocks noGrp="1"/>
          </p:cNvSpPr>
          <p:nvPr>
            <p:ph type="dt" sz="half" idx="10"/>
          </p:nvPr>
        </p:nvSpPr>
        <p:spPr/>
        <p:txBody>
          <a:bodyPr/>
          <a:lstStyle/>
          <a:p>
            <a:r>
              <a:rPr kumimoji="1" lang="en-US" altLang="ja-JP" smtClean="0"/>
              <a:t>2015/02/11</a:t>
            </a:r>
            <a:endParaRPr kumimoji="1" lang="ja-JP" altLang="en-US" dirty="0"/>
          </a:p>
        </p:txBody>
      </p:sp>
      <p:sp>
        <p:nvSpPr>
          <p:cNvPr id="30" name="フッター プレースホルダー 29"/>
          <p:cNvSpPr>
            <a:spLocks noGrp="1"/>
          </p:cNvSpPr>
          <p:nvPr>
            <p:ph type="ftr" sz="quarter" idx="11"/>
          </p:nvPr>
        </p:nvSpPr>
        <p:spPr/>
        <p:txBody>
          <a:bodyPr/>
          <a:lstStyle/>
          <a:p>
            <a:r>
              <a:rPr kumimoji="1" lang="en-US" altLang="ja-JP" smtClean="0"/>
              <a:t>21st ICEPP symposium</a:t>
            </a:r>
            <a:endParaRPr kumimoji="1" lang="ja-JP" altLang="en-US" dirty="0"/>
          </a:p>
        </p:txBody>
      </p:sp>
    </p:spTree>
    <p:custDataLst>
      <p:tags r:id="rId1"/>
    </p:custDataLst>
    <p:extLst>
      <p:ext uri="{BB962C8B-B14F-4D97-AF65-F5344CB8AC3E}">
        <p14:creationId xmlns:p14="http://schemas.microsoft.com/office/powerpoint/2010/main" val="1061914437"/>
      </p:ext>
    </p:extLst>
  </p:cSld>
  <p:clrMapOvr>
    <a:masterClrMapping/>
  </p:clrMapOvr>
  <mc:AlternateContent xmlns:mc="http://schemas.openxmlformats.org/markup-compatibility/2006" xmlns:p14="http://schemas.microsoft.com/office/powerpoint/2010/main">
    <mc:Choice Requires="p14">
      <p:transition spd="slow" p14:dur="2000" advTm="67676"/>
    </mc:Choice>
    <mc:Fallback xmlns="">
      <p:transition xmlns:p14="http://schemas.microsoft.com/office/powerpoint/2010/main" spd="slow" advTm="676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2000"/>
                                        <p:tgtEl>
                                          <p:spTgt spid="2"/>
                                        </p:tgtEl>
                                      </p:cBhvr>
                                    </p:animEffect>
                                    <p:set>
                                      <p:cBhvr>
                                        <p:cTn id="34" dur="1" fill="hold">
                                          <p:stCondLst>
                                            <p:cond delay="1999"/>
                                          </p:stCondLst>
                                        </p:cTn>
                                        <p:tgtEl>
                                          <p:spTgt spid="2"/>
                                        </p:tgtEl>
                                        <p:attrNameLst>
                                          <p:attrName>style.visibility</p:attrName>
                                        </p:attrNameLst>
                                      </p:cBhvr>
                                      <p:to>
                                        <p:strVal val="hidden"/>
                                      </p:to>
                                    </p:se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0-#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5" grpId="0"/>
      <p:bldP spid="6" grpId="0"/>
      <p:bldP spid="20" grpId="0" animBg="1"/>
      <p:bldP spid="25" grpId="0"/>
      <p:bldP spid="26" grpId="0"/>
      <p:bldP spid="27" grpId="0" animBg="1"/>
      <p:bldP spid="28"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207F6FC4-E96C-1542-948A-32E9A3BFBEBC}" type="slidenum">
              <a:rPr kumimoji="1" lang="ja-JP" altLang="en-US" smtClean="0"/>
              <a:t>6</a:t>
            </a:fld>
            <a:endParaRPr kumimoji="1" lang="ja-JP" altLang="en-US" dirty="0"/>
          </a:p>
        </p:txBody>
      </p:sp>
      <p:pic>
        <p:nvPicPr>
          <p:cNvPr id="5" name="図 4" descr="スクリーンショット 2014-04-22 14.33.20.png"/>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2750015" y="1116296"/>
            <a:ext cx="4000967" cy="5093626"/>
          </a:xfrm>
          <a:prstGeom prst="rect">
            <a:avLst/>
          </a:prstGeom>
        </p:spPr>
      </p:pic>
      <p:grpSp>
        <p:nvGrpSpPr>
          <p:cNvPr id="39" name="図形グループ 38"/>
          <p:cNvGrpSpPr/>
          <p:nvPr/>
        </p:nvGrpSpPr>
        <p:grpSpPr>
          <a:xfrm>
            <a:off x="6209633" y="781123"/>
            <a:ext cx="2877160" cy="2609025"/>
            <a:chOff x="1256795" y="2691926"/>
            <a:chExt cx="2877160" cy="2609025"/>
          </a:xfrm>
        </p:grpSpPr>
        <p:pic>
          <p:nvPicPr>
            <p:cNvPr id="31" name="図 30" descr="Assembly-GB-temp-4.bmp"/>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a:stretch/>
          </p:blipFill>
          <p:spPr>
            <a:xfrm>
              <a:off x="1256795" y="2691926"/>
              <a:ext cx="2877160" cy="2609025"/>
            </a:xfrm>
            <a:prstGeom prst="rect">
              <a:avLst/>
            </a:prstGeom>
          </p:spPr>
        </p:pic>
        <p:sp>
          <p:nvSpPr>
            <p:cNvPr id="32" name="テキスト ボックス 31"/>
            <p:cNvSpPr txBox="1"/>
            <p:nvPr/>
          </p:nvSpPr>
          <p:spPr>
            <a:xfrm>
              <a:off x="3165336" y="3628822"/>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3" name="テキスト ボックス 32"/>
            <p:cNvSpPr txBox="1"/>
            <p:nvPr/>
          </p:nvSpPr>
          <p:spPr>
            <a:xfrm>
              <a:off x="2770889" y="4307036"/>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4" name="テキスト ボックス 33"/>
            <p:cNvSpPr txBox="1"/>
            <p:nvPr/>
          </p:nvSpPr>
          <p:spPr>
            <a:xfrm>
              <a:off x="1949235" y="4301793"/>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5" name="テキスト ボックス 34"/>
            <p:cNvSpPr txBox="1"/>
            <p:nvPr/>
          </p:nvSpPr>
          <p:spPr>
            <a:xfrm>
              <a:off x="1531379" y="3600921"/>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6" name="テキスト ボックス 35"/>
            <p:cNvSpPr txBox="1"/>
            <p:nvPr/>
          </p:nvSpPr>
          <p:spPr>
            <a:xfrm>
              <a:off x="1935179" y="2897201"/>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7" name="テキスト ボックス 36"/>
            <p:cNvSpPr txBox="1"/>
            <p:nvPr/>
          </p:nvSpPr>
          <p:spPr>
            <a:xfrm>
              <a:off x="2749283" y="2908643"/>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145</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sp>
          <p:nvSpPr>
            <p:cNvPr id="38" name="テキスト ボックス 37"/>
            <p:cNvSpPr txBox="1"/>
            <p:nvPr/>
          </p:nvSpPr>
          <p:spPr>
            <a:xfrm>
              <a:off x="2323748" y="3608284"/>
              <a:ext cx="671979" cy="707886"/>
            </a:xfrm>
            <a:prstGeom prst="rect">
              <a:avLst/>
            </a:prstGeom>
            <a:noFill/>
          </p:spPr>
          <p:txBody>
            <a:bodyPr wrap="none" rtlCol="0">
              <a:spAutoFit/>
            </a:bodyPr>
            <a:lstStyle/>
            <a:p>
              <a:pPr algn="ctr"/>
              <a:r>
                <a:rPr kumimoji="1" lang="en-US" altLang="ja-JP" sz="2000" b="1" dirty="0" smtClean="0">
                  <a:latin typeface="Chalkboard"/>
                  <a:cs typeface="Chalkboard"/>
                  <a:sym typeface="Wingdings"/>
                </a:rPr>
                <a:t>220</a:t>
              </a:r>
            </a:p>
            <a:p>
              <a:pPr algn="ctr"/>
              <a:r>
                <a:rPr kumimoji="1" lang="en-US" altLang="ja-JP" sz="2000" b="1" dirty="0" smtClean="0">
                  <a:latin typeface="Chalkboard"/>
                  <a:cs typeface="Chalkboard"/>
                  <a:sym typeface="Wingdings"/>
                </a:rPr>
                <a:t>GHz</a:t>
              </a:r>
              <a:endParaRPr kumimoji="1" lang="ja-JP" altLang="en-US" sz="2000" b="1" dirty="0">
                <a:latin typeface="Chalkboard"/>
                <a:cs typeface="Chalkboard"/>
              </a:endParaRPr>
            </a:p>
          </p:txBody>
        </p:sp>
      </p:grpSp>
      <p:sp>
        <p:nvSpPr>
          <p:cNvPr id="4" name="タイトル 3"/>
          <p:cNvSpPr>
            <a:spLocks noGrp="1"/>
          </p:cNvSpPr>
          <p:nvPr>
            <p:ph type="title"/>
          </p:nvPr>
        </p:nvSpPr>
        <p:spPr>
          <a:xfrm>
            <a:off x="457200" y="-57180"/>
            <a:ext cx="8229600" cy="906955"/>
          </a:xfrm>
        </p:spPr>
        <p:txBody>
          <a:bodyPr>
            <a:normAutofit/>
          </a:bodyPr>
          <a:lstStyle/>
          <a:p>
            <a:r>
              <a:rPr lang="en-US" altLang="ja-JP" sz="4800" dirty="0" smtClean="0"/>
              <a:t>GroundBIRD </a:t>
            </a:r>
            <a:r>
              <a:rPr lang="en-US" altLang="ja-JP" sz="4800" dirty="0"/>
              <a:t>– </a:t>
            </a:r>
            <a:r>
              <a:rPr lang="ja-JP" altLang="en-US" sz="4800" dirty="0" smtClean="0"/>
              <a:t>回転冷却光学系</a:t>
            </a:r>
            <a:endParaRPr kumimoji="1" lang="ja-JP" altLang="en-US" b="1" dirty="0">
              <a:solidFill>
                <a:srgbClr val="FF0000"/>
              </a:solidFill>
            </a:endParaRPr>
          </a:p>
        </p:txBody>
      </p:sp>
      <p:grpSp>
        <p:nvGrpSpPr>
          <p:cNvPr id="7" name="図形グループ 6"/>
          <p:cNvGrpSpPr/>
          <p:nvPr/>
        </p:nvGrpSpPr>
        <p:grpSpPr>
          <a:xfrm>
            <a:off x="76203" y="1161979"/>
            <a:ext cx="3744994" cy="2690875"/>
            <a:chOff x="180972" y="2342168"/>
            <a:chExt cx="3744994" cy="2690875"/>
          </a:xfrm>
        </p:grpSpPr>
        <p:pic>
          <p:nvPicPr>
            <p:cNvPr id="8" name="図 7" descr="P1140063.JPG"/>
            <p:cNvPicPr>
              <a:picLocks noChangeAspect="1"/>
            </p:cNvPicPr>
            <p:nvPr/>
          </p:nvPicPr>
          <p:blipFill rotWithShape="1">
            <a:blip r:embed="rId5"/>
            <a:srcRect l="3973" r="15726" b="9410"/>
            <a:stretch/>
          </p:blipFill>
          <p:spPr>
            <a:xfrm>
              <a:off x="520994" y="2342168"/>
              <a:ext cx="2242261" cy="1897174"/>
            </a:xfrm>
            <a:prstGeom prst="rect">
              <a:avLst/>
            </a:prstGeom>
            <a:ln>
              <a:solidFill>
                <a:srgbClr val="FFFFFF"/>
              </a:solidFill>
            </a:ln>
          </p:spPr>
        </p:pic>
        <p:cxnSp>
          <p:nvCxnSpPr>
            <p:cNvPr id="9" name="直線コネクタ 8"/>
            <p:cNvCxnSpPr/>
            <p:nvPr/>
          </p:nvCxnSpPr>
          <p:spPr>
            <a:xfrm>
              <a:off x="2660286" y="3279313"/>
              <a:ext cx="1265680" cy="521075"/>
            </a:xfrm>
            <a:prstGeom prst="line">
              <a:avLst/>
            </a:prstGeom>
            <a:ln w="76200" cmpd="sng">
              <a:solidFill>
                <a:srgbClr val="3366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180972" y="4129343"/>
              <a:ext cx="2895597" cy="903700"/>
            </a:xfrm>
            <a:prstGeom prst="rect">
              <a:avLst/>
            </a:prstGeom>
            <a:solidFill>
              <a:schemeClr val="bg1"/>
            </a:solidFill>
            <a:ln w="57150" cmpd="sng">
              <a:solidFill>
                <a:srgbClr val="FF0000"/>
              </a:solidFill>
            </a:ln>
          </p:spPr>
          <p:txBody>
            <a:bodyPr wrap="square" lIns="36000" tIns="36000" rIns="36000" bIns="36000" rtlCol="0">
              <a:spAutoFit/>
            </a:bodyPr>
            <a:lstStyle/>
            <a:p>
              <a:pPr algn="ctr"/>
              <a:r>
                <a:rPr lang="ja-JP" altLang="en-US" sz="2000" b="1" dirty="0" smtClean="0"/>
                <a:t>冷却光学系</a:t>
              </a:r>
              <a:r>
                <a:rPr lang="de-DE" altLang="ja-JP" dirty="0" smtClean="0"/>
                <a:t> @ 4 K, </a:t>
              </a:r>
              <a:r>
                <a:rPr lang="ja-JP" altLang="en-US" dirty="0" smtClean="0"/>
                <a:t>水口</a:t>
              </a:r>
              <a:r>
                <a:rPr lang="en-US" altLang="ja-JP" dirty="0" smtClean="0"/>
                <a:t>-</a:t>
              </a:r>
            </a:p>
            <a:p>
              <a:pPr algn="ctr"/>
              <a:r>
                <a:rPr lang="ja-JP" altLang="en-US" dirty="0" smtClean="0"/>
                <a:t>ドラゴン方式</a:t>
              </a:r>
              <a:r>
                <a:rPr lang="de-DE" altLang="ja-JP" sz="1600" dirty="0" smtClean="0"/>
                <a:t>, </a:t>
              </a:r>
              <a:r>
                <a:rPr lang="ja-JP" altLang="en-US" sz="1600" dirty="0" smtClean="0"/>
                <a:t>視野角</a:t>
              </a:r>
              <a:r>
                <a:rPr lang="en-US" altLang="ja-JP" sz="1600" dirty="0" smtClean="0"/>
                <a:t> </a:t>
              </a:r>
              <a:r>
                <a:rPr lang="de-DE" altLang="ja-JP" sz="1600" dirty="0" smtClean="0"/>
                <a:t>20</a:t>
              </a:r>
              <a:r>
                <a:rPr lang="de-DE" altLang="ja-JP" sz="1600" baseline="45000" dirty="0" smtClean="0"/>
                <a:t>o</a:t>
              </a:r>
              <a:r>
                <a:rPr lang="de-DE" altLang="ja-JP" sz="1600" dirty="0" smtClean="0"/>
                <a:t>,</a:t>
              </a:r>
              <a:endParaRPr lang="de-DE" altLang="ja-JP" sz="1600" dirty="0"/>
            </a:p>
            <a:p>
              <a:pPr algn="ctr"/>
              <a:r>
                <a:rPr lang="ja-JP" altLang="en-US" sz="1600" dirty="0" smtClean="0"/>
                <a:t>角度分解能</a:t>
              </a:r>
              <a:r>
                <a:rPr lang="de-DE" altLang="ja-JP" sz="1600" dirty="0" smtClean="0"/>
                <a:t> 0.6</a:t>
              </a:r>
              <a:r>
                <a:rPr lang="de-DE" altLang="ja-JP" sz="1600" baseline="45000" dirty="0" smtClean="0"/>
                <a:t>o</a:t>
              </a:r>
              <a:r>
                <a:rPr lang="de-DE" altLang="ja-JP" sz="1600" dirty="0" smtClean="0"/>
                <a:t> @ 145 GHz</a:t>
              </a:r>
            </a:p>
          </p:txBody>
        </p:sp>
      </p:grpSp>
      <p:grpSp>
        <p:nvGrpSpPr>
          <p:cNvPr id="11" name="図形グループ 10"/>
          <p:cNvGrpSpPr/>
          <p:nvPr/>
        </p:nvGrpSpPr>
        <p:grpSpPr>
          <a:xfrm>
            <a:off x="194733" y="3996830"/>
            <a:ext cx="3100195" cy="2544321"/>
            <a:chOff x="219417" y="4414024"/>
            <a:chExt cx="3100195" cy="2544321"/>
          </a:xfrm>
        </p:grpSpPr>
        <p:pic>
          <p:nvPicPr>
            <p:cNvPr id="12" name="図 11" descr="スクリーンショット 2013-11-05 14.36.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88" y="4414024"/>
              <a:ext cx="2261683" cy="2071664"/>
            </a:xfrm>
            <a:prstGeom prst="rect">
              <a:avLst/>
            </a:prstGeom>
            <a:ln>
              <a:solidFill>
                <a:srgbClr val="FFFFFF"/>
              </a:solidFill>
            </a:ln>
          </p:spPr>
        </p:pic>
        <p:cxnSp>
          <p:nvCxnSpPr>
            <p:cNvPr id="13" name="直線コネクタ 12"/>
            <p:cNvCxnSpPr/>
            <p:nvPr/>
          </p:nvCxnSpPr>
          <p:spPr>
            <a:xfrm flipV="1">
              <a:off x="2580201" y="5470772"/>
              <a:ext cx="739411" cy="173598"/>
            </a:xfrm>
            <a:prstGeom prst="line">
              <a:avLst/>
            </a:prstGeom>
            <a:ln w="76200" cmpd="sng">
              <a:solidFill>
                <a:srgbClr val="3366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19417" y="6271115"/>
              <a:ext cx="2777067" cy="687230"/>
            </a:xfrm>
            <a:prstGeom prst="rect">
              <a:avLst/>
            </a:prstGeom>
            <a:solidFill>
              <a:schemeClr val="bg1"/>
            </a:solidFill>
            <a:ln w="57150" cmpd="sng">
              <a:solidFill>
                <a:srgbClr val="FF0000"/>
              </a:solidFill>
            </a:ln>
          </p:spPr>
          <p:txBody>
            <a:bodyPr wrap="square" lIns="36000" tIns="36000" rIns="36000" bIns="36000" rtlCol="0">
              <a:spAutoFit/>
            </a:bodyPr>
            <a:lstStyle/>
            <a:p>
              <a:pPr algn="ctr">
                <a:lnSpc>
                  <a:spcPct val="90000"/>
                </a:lnSpc>
              </a:pPr>
              <a:r>
                <a:rPr lang="ja-JP" altLang="en-US" sz="2400" dirty="0"/>
                <a:t>回転</a:t>
              </a:r>
              <a:r>
                <a:rPr lang="ja-JP" altLang="en-US" sz="2400" dirty="0" smtClean="0"/>
                <a:t>ステージ</a:t>
              </a:r>
              <a:endParaRPr lang="en-US" altLang="ja-JP" sz="2000" dirty="0"/>
            </a:p>
            <a:p>
              <a:pPr algn="ctr">
                <a:lnSpc>
                  <a:spcPct val="90000"/>
                </a:lnSpc>
              </a:pPr>
              <a:r>
                <a:rPr lang="ja-JP" altLang="en-US" sz="2000" b="1" dirty="0" smtClean="0"/>
                <a:t>分速</a:t>
              </a:r>
              <a:r>
                <a:rPr lang="en-US" altLang="ja-JP" sz="2000" b="1" dirty="0" smtClean="0"/>
                <a:t>20</a:t>
              </a:r>
              <a:r>
                <a:rPr lang="ja-JP" altLang="en-US" sz="2000" b="1" dirty="0" smtClean="0"/>
                <a:t>回転</a:t>
              </a:r>
              <a:endParaRPr lang="en-US" altLang="ja-JP" sz="2800" b="1" dirty="0"/>
            </a:p>
          </p:txBody>
        </p:sp>
      </p:grpSp>
      <p:pic>
        <p:nvPicPr>
          <p:cNvPr id="16" name="図 15"/>
          <p:cNvPicPr>
            <a:picLocks noChangeAspect="1"/>
          </p:cNvPicPr>
          <p:nvPr/>
        </p:nvPicPr>
        <p:blipFill>
          <a:blip r:embed="rId7"/>
          <a:stretch>
            <a:fillRect/>
          </a:stretch>
        </p:blipFill>
        <p:spPr>
          <a:xfrm>
            <a:off x="6385289" y="781123"/>
            <a:ext cx="2538478" cy="2625412"/>
          </a:xfrm>
          <a:prstGeom prst="rect">
            <a:avLst/>
          </a:prstGeom>
        </p:spPr>
      </p:pic>
      <p:sp>
        <p:nvSpPr>
          <p:cNvPr id="17" name="テキスト ボックス 16"/>
          <p:cNvSpPr txBox="1"/>
          <p:nvPr/>
        </p:nvSpPr>
        <p:spPr>
          <a:xfrm>
            <a:off x="6499699" y="3162663"/>
            <a:ext cx="2598537" cy="996033"/>
          </a:xfrm>
          <a:prstGeom prst="rect">
            <a:avLst/>
          </a:prstGeom>
          <a:solidFill>
            <a:srgbClr val="FFFFFF"/>
          </a:solidFill>
          <a:ln w="57150" cmpd="sng">
            <a:solidFill>
              <a:srgbClr val="FF0000"/>
            </a:solidFill>
          </a:ln>
        </p:spPr>
        <p:txBody>
          <a:bodyPr wrap="square" lIns="36000" tIns="36000" rIns="36000" bIns="36000" rtlCol="0">
            <a:spAutoFit/>
          </a:bodyPr>
          <a:lstStyle/>
          <a:p>
            <a:pPr algn="ctr"/>
            <a:r>
              <a:rPr lang="en-US" altLang="ja-JP" sz="2400" b="1" dirty="0" smtClean="0">
                <a:latin typeface="Calibri"/>
                <a:ea typeface="ＭＳ Ｐゴシック"/>
              </a:rPr>
              <a:t>MKIDs </a:t>
            </a:r>
            <a:r>
              <a:rPr lang="ja-JP" altLang="en-US" sz="2000" b="1" dirty="0" smtClean="0">
                <a:latin typeface="Calibri"/>
                <a:ea typeface="ＭＳ Ｐゴシック"/>
              </a:rPr>
              <a:t>アレイ</a:t>
            </a:r>
            <a:r>
              <a:rPr lang="en-US" altLang="ja-JP" dirty="0" smtClean="0">
                <a:latin typeface="Calibri"/>
                <a:ea typeface="ＭＳ Ｐゴシック"/>
              </a:rPr>
              <a:t> on 0.25 K</a:t>
            </a:r>
          </a:p>
          <a:p>
            <a:pPr algn="ctr"/>
            <a:r>
              <a:rPr lang="en-US" altLang="ja-JP" b="1" dirty="0" smtClean="0">
                <a:latin typeface="Calibri"/>
                <a:ea typeface="ＭＳ Ｐゴシック"/>
              </a:rPr>
              <a:t>145 GHz</a:t>
            </a:r>
            <a:r>
              <a:rPr lang="en-US" altLang="ja-JP" dirty="0"/>
              <a:t>: </a:t>
            </a:r>
            <a:r>
              <a:rPr lang="en-US" altLang="ja-JP" dirty="0" smtClean="0"/>
              <a:t>624 </a:t>
            </a:r>
            <a:r>
              <a:rPr lang="ja-JP" altLang="en-US" dirty="0" smtClean="0"/>
              <a:t>素子</a:t>
            </a:r>
            <a:r>
              <a:rPr lang="en-US" altLang="ja-JP" dirty="0" smtClean="0"/>
              <a:t> </a:t>
            </a:r>
            <a:endParaRPr lang="en-US" altLang="ja-JP" dirty="0" smtClean="0">
              <a:latin typeface="Calibri"/>
              <a:ea typeface="ＭＳ Ｐゴシック"/>
            </a:endParaRPr>
          </a:p>
          <a:p>
            <a:pPr algn="ctr"/>
            <a:r>
              <a:rPr lang="en-US" altLang="ja-JP" b="1" dirty="0" smtClean="0">
                <a:latin typeface="Calibri"/>
                <a:ea typeface="ＭＳ Ｐゴシック"/>
              </a:rPr>
              <a:t>220 GHz</a:t>
            </a:r>
            <a:r>
              <a:rPr lang="en-US" altLang="ja-JP" dirty="0" smtClean="0">
                <a:latin typeface="Calibri"/>
                <a:ea typeface="ＭＳ Ｐゴシック"/>
              </a:rPr>
              <a:t>: </a:t>
            </a:r>
            <a:r>
              <a:rPr lang="en-US" altLang="ja-JP" dirty="0" smtClean="0"/>
              <a:t>224 </a:t>
            </a:r>
            <a:r>
              <a:rPr lang="ja-JP" altLang="en-US" dirty="0" smtClean="0"/>
              <a:t>素子</a:t>
            </a:r>
            <a:endParaRPr lang="en-US" altLang="ja-JP" dirty="0">
              <a:latin typeface="Calibri"/>
              <a:ea typeface="ＭＳ Ｐゴシック"/>
            </a:endParaRPr>
          </a:p>
        </p:txBody>
      </p:sp>
      <p:cxnSp>
        <p:nvCxnSpPr>
          <p:cNvPr id="18" name="直線コネクタ 17"/>
          <p:cNvCxnSpPr/>
          <p:nvPr/>
        </p:nvCxnSpPr>
        <p:spPr>
          <a:xfrm flipH="1">
            <a:off x="4759342" y="2402802"/>
            <a:ext cx="1487294" cy="397606"/>
          </a:xfrm>
          <a:prstGeom prst="line">
            <a:avLst/>
          </a:prstGeom>
          <a:ln w="76200" cmpd="sng">
            <a:solidFill>
              <a:srgbClr val="3366FF"/>
            </a:solidFill>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9" name="図形グループ 18"/>
          <p:cNvGrpSpPr/>
          <p:nvPr/>
        </p:nvGrpSpPr>
        <p:grpSpPr>
          <a:xfrm>
            <a:off x="5159766" y="3883631"/>
            <a:ext cx="3972582" cy="2622690"/>
            <a:chOff x="4953404" y="4044361"/>
            <a:chExt cx="3972582" cy="2622690"/>
          </a:xfrm>
        </p:grpSpPr>
        <p:pic>
          <p:nvPicPr>
            <p:cNvPr id="20" name="図 19"/>
            <p:cNvPicPr>
              <a:picLocks noChangeAspect="1"/>
            </p:cNvPicPr>
            <p:nvPr/>
          </p:nvPicPr>
          <p:blipFill>
            <a:blip r:embed="rId8"/>
            <a:stretch>
              <a:fillRect/>
            </a:stretch>
          </p:blipFill>
          <p:spPr>
            <a:xfrm>
              <a:off x="6586241" y="4387236"/>
              <a:ext cx="1925698" cy="1892857"/>
            </a:xfrm>
            <a:prstGeom prst="rect">
              <a:avLst/>
            </a:prstGeom>
            <a:ln>
              <a:solidFill>
                <a:srgbClr val="FFFFFF"/>
              </a:solidFill>
            </a:ln>
          </p:spPr>
        </p:pic>
        <p:cxnSp>
          <p:nvCxnSpPr>
            <p:cNvPr id="21" name="直線コネクタ 20"/>
            <p:cNvCxnSpPr/>
            <p:nvPr/>
          </p:nvCxnSpPr>
          <p:spPr>
            <a:xfrm flipH="1" flipV="1">
              <a:off x="4953404" y="4044361"/>
              <a:ext cx="1685102" cy="1438050"/>
            </a:xfrm>
            <a:prstGeom prst="line">
              <a:avLst/>
            </a:prstGeom>
            <a:ln w="76200" cmpd="sng">
              <a:solidFill>
                <a:srgbClr val="3366FF"/>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388210" y="5758734"/>
              <a:ext cx="2537776" cy="908317"/>
            </a:xfrm>
            <a:prstGeom prst="rect">
              <a:avLst/>
            </a:prstGeom>
            <a:solidFill>
              <a:srgbClr val="FFFFFF"/>
            </a:solidFill>
            <a:ln w="57150" cmpd="sng">
              <a:solidFill>
                <a:srgbClr val="FF0000"/>
              </a:solidFill>
            </a:ln>
          </p:spPr>
          <p:txBody>
            <a:bodyPr wrap="square" lIns="108000" tIns="36000" rIns="36000" bIns="36000" rtlCol="0">
              <a:spAutoFit/>
            </a:bodyPr>
            <a:lstStyle/>
            <a:p>
              <a:pPr>
                <a:lnSpc>
                  <a:spcPct val="90000"/>
                </a:lnSpc>
              </a:pPr>
              <a:r>
                <a:rPr lang="ja-JP" altLang="en-US" sz="2400" dirty="0"/>
                <a:t>クライオスタット</a:t>
              </a:r>
              <a:endParaRPr lang="en-US" altLang="ja-JP" sz="2800" dirty="0"/>
            </a:p>
            <a:p>
              <a:pPr>
                <a:lnSpc>
                  <a:spcPct val="90000"/>
                </a:lnSpc>
              </a:pPr>
              <a:r>
                <a:rPr lang="ja-JP" altLang="en-US" dirty="0" smtClean="0">
                  <a:latin typeface="Calibri"/>
                  <a:ea typeface="ＭＳ Ｐゴシック"/>
                </a:rPr>
                <a:t>パルスチューブ冷凍機</a:t>
              </a:r>
              <a:r>
                <a:rPr lang="en-US" altLang="ja-JP" dirty="0" smtClean="0">
                  <a:latin typeface="Calibri"/>
                  <a:ea typeface="ＭＳ Ｐゴシック"/>
                </a:rPr>
                <a:t>+</a:t>
              </a:r>
              <a:endParaRPr lang="en-US" altLang="ja-JP" dirty="0">
                <a:latin typeface="Calibri"/>
                <a:ea typeface="ＭＳ Ｐゴシック"/>
              </a:endParaRPr>
            </a:p>
            <a:p>
              <a:pPr>
                <a:lnSpc>
                  <a:spcPct val="90000"/>
                </a:lnSpc>
              </a:pPr>
              <a:r>
                <a:rPr lang="ja-JP" altLang="en-US" dirty="0" smtClean="0">
                  <a:latin typeface="Calibri"/>
                  <a:ea typeface="ＭＳ Ｐゴシック"/>
                </a:rPr>
                <a:t>ヘリウム吸着冷凍機</a:t>
              </a:r>
              <a:endParaRPr lang="en-US" altLang="ja-JP" dirty="0" smtClean="0">
                <a:latin typeface="Calibri"/>
                <a:ea typeface="ＭＳ Ｐゴシック"/>
              </a:endParaRPr>
            </a:p>
          </p:txBody>
        </p:sp>
      </p:grpSp>
      <p:sp>
        <p:nvSpPr>
          <p:cNvPr id="42" name="テキスト ボックス 41"/>
          <p:cNvSpPr txBox="1"/>
          <p:nvPr/>
        </p:nvSpPr>
        <p:spPr>
          <a:xfrm>
            <a:off x="50802" y="673285"/>
            <a:ext cx="2927630" cy="523220"/>
          </a:xfrm>
          <a:prstGeom prst="rect">
            <a:avLst/>
          </a:prstGeom>
          <a:noFill/>
        </p:spPr>
        <p:txBody>
          <a:bodyPr wrap="none" rtlCol="0">
            <a:spAutoFit/>
          </a:bodyPr>
          <a:lstStyle/>
          <a:p>
            <a:pPr algn="r"/>
            <a:r>
              <a:rPr lang="en-US" altLang="ja-JP" sz="1400" i="1" dirty="0" smtClean="0"/>
              <a:t>J. Low Temp. Phys. 176, 691 (</a:t>
            </a:r>
            <a:r>
              <a:rPr lang="en-US" altLang="ja-JP" sz="1400" i="1" dirty="0"/>
              <a:t>2014</a:t>
            </a:r>
            <a:r>
              <a:rPr lang="en-US" altLang="ja-JP" sz="1400" i="1" dirty="0" smtClean="0"/>
              <a:t>),</a:t>
            </a:r>
          </a:p>
          <a:p>
            <a:pPr algn="r"/>
            <a:r>
              <a:rPr lang="en-US" altLang="ja-JP" sz="1400" i="1" dirty="0" smtClean="0"/>
              <a:t>and Proc. SPIE 8452</a:t>
            </a:r>
            <a:r>
              <a:rPr lang="en-US" altLang="ja-JP" sz="1400" i="1" dirty="0"/>
              <a:t>, </a:t>
            </a:r>
            <a:r>
              <a:rPr lang="en-US" altLang="ja-JP" sz="1400" i="1" dirty="0" smtClean="0"/>
              <a:t>84521M (2012)</a:t>
            </a:r>
            <a:endParaRPr kumimoji="1" lang="ja-JP" altLang="en-US" sz="1400" i="1" dirty="0"/>
          </a:p>
        </p:txBody>
      </p:sp>
      <p:sp>
        <p:nvSpPr>
          <p:cNvPr id="2" name="日付プレースホルダー 1"/>
          <p:cNvSpPr>
            <a:spLocks noGrp="1"/>
          </p:cNvSpPr>
          <p:nvPr>
            <p:ph type="dt" sz="half" idx="10"/>
          </p:nvPr>
        </p:nvSpPr>
        <p:spPr/>
        <p:txBody>
          <a:bodyPr/>
          <a:lstStyle/>
          <a:p>
            <a:r>
              <a:rPr kumimoji="1" lang="en-US" altLang="ja-JP" smtClean="0"/>
              <a:t>2015/02/11</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520046115"/>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xmlns:p14="http://schemas.microsoft.com/office/powerpoint/2010/main" spd="slow" advTm="168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3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MKID </a:t>
            </a:r>
            <a:r>
              <a:rPr lang="en-US" altLang="ja-JP" sz="2400" dirty="0" smtClean="0"/>
              <a:t>(</a:t>
            </a:r>
            <a:r>
              <a:rPr lang="en-US" altLang="ja-JP" sz="2400" u="sng" dirty="0" smtClean="0"/>
              <a:t>M</a:t>
            </a:r>
            <a:r>
              <a:rPr lang="en-US" altLang="ja-JP" sz="2400" dirty="0" smtClean="0"/>
              <a:t>icrowave </a:t>
            </a:r>
            <a:r>
              <a:rPr lang="en-US" altLang="ja-JP" sz="2400" u="sng" dirty="0"/>
              <a:t>K</a:t>
            </a:r>
            <a:r>
              <a:rPr lang="en-US" altLang="ja-JP" sz="2400" dirty="0"/>
              <a:t>inetic </a:t>
            </a:r>
            <a:r>
              <a:rPr lang="en-US" altLang="ja-JP" sz="2400" u="sng" dirty="0"/>
              <a:t>I</a:t>
            </a:r>
            <a:r>
              <a:rPr lang="en-US" altLang="ja-JP" sz="2400" dirty="0"/>
              <a:t>nductance </a:t>
            </a:r>
            <a:r>
              <a:rPr lang="en-US" altLang="ja-JP" sz="2400" u="sng" dirty="0"/>
              <a:t>D</a:t>
            </a:r>
            <a:r>
              <a:rPr lang="en-US" altLang="ja-JP" sz="2400" dirty="0"/>
              <a:t>etector)</a:t>
            </a:r>
            <a:endParaRPr kumimoji="1" lang="ja-JP" altLang="en-US" sz="4000" dirty="0"/>
          </a:p>
        </p:txBody>
      </p:sp>
      <p:sp>
        <p:nvSpPr>
          <p:cNvPr id="5" name="スライド番号プレースホルダー 4"/>
          <p:cNvSpPr>
            <a:spLocks noGrp="1"/>
          </p:cNvSpPr>
          <p:nvPr>
            <p:ph type="sldNum" sz="quarter" idx="12"/>
          </p:nvPr>
        </p:nvSpPr>
        <p:spPr/>
        <p:txBody>
          <a:bodyPr/>
          <a:lstStyle/>
          <a:p>
            <a:fld id="{61B44A7F-A834-5D44-BD79-CFFD175C583A}" type="slidenum">
              <a:rPr kumimoji="1" lang="ja-JP" altLang="en-US" smtClean="0">
                <a:solidFill>
                  <a:schemeClr val="tx1"/>
                </a:solidFill>
              </a:rPr>
              <a:t>7</a:t>
            </a:fld>
            <a:endParaRPr kumimoji="1" lang="ja-JP" altLang="en-US">
              <a:solidFill>
                <a:schemeClr val="tx1"/>
              </a:solidFill>
            </a:endParaRPr>
          </a:p>
        </p:txBody>
      </p:sp>
      <p:pic>
        <p:nvPicPr>
          <p:cNvPr id="22" name="図 21"/>
          <p:cNvPicPr>
            <a:picLocks noChangeAspect="1"/>
          </p:cNvPicPr>
          <p:nvPr/>
        </p:nvPicPr>
        <p:blipFill>
          <a:blip r:embed="rId3"/>
          <a:stretch>
            <a:fillRect/>
          </a:stretch>
        </p:blipFill>
        <p:spPr>
          <a:xfrm>
            <a:off x="3725969" y="1853004"/>
            <a:ext cx="1930400" cy="2409577"/>
          </a:xfrm>
          <a:prstGeom prst="rect">
            <a:avLst/>
          </a:prstGeom>
        </p:spPr>
      </p:pic>
      <p:pic>
        <p:nvPicPr>
          <p:cNvPr id="42" name="Picture 11"/>
          <p:cNvPicPr>
            <a:picLocks noChangeAspect="1" noChangeArrowheads="1"/>
          </p:cNvPicPr>
          <p:nvPr/>
        </p:nvPicPr>
        <p:blipFill rotWithShape="1">
          <a:blip r:embed="rId4" cstate="print"/>
          <a:srcRect l="1" r="32431"/>
          <a:stretch/>
        </p:blipFill>
        <p:spPr bwMode="auto">
          <a:xfrm>
            <a:off x="357561" y="1704839"/>
            <a:ext cx="2793623" cy="2727521"/>
          </a:xfrm>
          <a:prstGeom prst="rect">
            <a:avLst/>
          </a:prstGeom>
          <a:noFill/>
          <a:ln w="9525">
            <a:noFill/>
            <a:miter lim="800000"/>
            <a:headEnd/>
            <a:tailEnd/>
          </a:ln>
          <a:effectLst/>
        </p:spPr>
      </p:pic>
      <p:sp>
        <p:nvSpPr>
          <p:cNvPr id="26" name="テキスト ボックス 25"/>
          <p:cNvSpPr txBox="1"/>
          <p:nvPr/>
        </p:nvSpPr>
        <p:spPr>
          <a:xfrm>
            <a:off x="2153607" y="1418020"/>
            <a:ext cx="1040369" cy="369332"/>
          </a:xfrm>
          <a:prstGeom prst="rect">
            <a:avLst/>
          </a:prstGeom>
          <a:solidFill>
            <a:srgbClr val="FF00FF"/>
          </a:solidFill>
          <a:ln>
            <a:solidFill>
              <a:schemeClr val="tx1"/>
            </a:solidFill>
          </a:ln>
        </p:spPr>
        <p:txBody>
          <a:bodyPr wrap="none" rtlCol="0">
            <a:spAutoFit/>
          </a:bodyPr>
          <a:lstStyle/>
          <a:p>
            <a:r>
              <a:rPr kumimoji="1" lang="ja-JP" altLang="en-US" dirty="0" smtClean="0"/>
              <a:t>アンテナ</a:t>
            </a:r>
            <a:endParaRPr kumimoji="1" lang="ja-JP" altLang="en-US" dirty="0"/>
          </a:p>
        </p:txBody>
      </p:sp>
      <p:pic>
        <p:nvPicPr>
          <p:cNvPr id="70" name="図 69" descr="png-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317" y="1524788"/>
            <a:ext cx="2595812" cy="2122272"/>
          </a:xfrm>
          <a:prstGeom prst="rect">
            <a:avLst/>
          </a:prstGeom>
        </p:spPr>
      </p:pic>
      <p:pic>
        <p:nvPicPr>
          <p:cNvPr id="71" name="図 70" descr="png-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009" y="3960827"/>
            <a:ext cx="2599119" cy="1753811"/>
          </a:xfrm>
          <a:prstGeom prst="rect">
            <a:avLst/>
          </a:prstGeom>
        </p:spPr>
      </p:pic>
      <p:sp>
        <p:nvSpPr>
          <p:cNvPr id="120" name="テキスト ボックス 119"/>
          <p:cNvSpPr txBox="1"/>
          <p:nvPr/>
        </p:nvSpPr>
        <p:spPr>
          <a:xfrm>
            <a:off x="7818794" y="5652559"/>
            <a:ext cx="358755" cy="369332"/>
          </a:xfrm>
          <a:prstGeom prst="rect">
            <a:avLst/>
          </a:prstGeom>
          <a:noFill/>
        </p:spPr>
        <p:txBody>
          <a:bodyPr wrap="none" rtlCol="0">
            <a:spAutoFit/>
          </a:bodyPr>
          <a:lstStyle/>
          <a:p>
            <a:r>
              <a:rPr lang="en-US" altLang="ja-JP" i="1" dirty="0" smtClean="0"/>
              <a:t>f</a:t>
            </a:r>
            <a:r>
              <a:rPr lang="en-US" altLang="ja-JP" baseline="-25000" dirty="0" smtClean="0"/>
              <a:t>0</a:t>
            </a:r>
            <a:endParaRPr kumimoji="1" lang="ja-JP" altLang="en-US" dirty="0"/>
          </a:p>
        </p:txBody>
      </p:sp>
      <p:sp>
        <p:nvSpPr>
          <p:cNvPr id="121" name="テキスト ボックス 120"/>
          <p:cNvSpPr txBox="1"/>
          <p:nvPr/>
        </p:nvSpPr>
        <p:spPr>
          <a:xfrm>
            <a:off x="7812804" y="3527800"/>
            <a:ext cx="358755" cy="369332"/>
          </a:xfrm>
          <a:prstGeom prst="rect">
            <a:avLst/>
          </a:prstGeom>
          <a:noFill/>
        </p:spPr>
        <p:txBody>
          <a:bodyPr wrap="none" rtlCol="0">
            <a:spAutoFit/>
          </a:bodyPr>
          <a:lstStyle/>
          <a:p>
            <a:r>
              <a:rPr lang="en-US" altLang="ja-JP" i="1" dirty="0" smtClean="0"/>
              <a:t>f</a:t>
            </a:r>
            <a:r>
              <a:rPr lang="en-US" altLang="ja-JP" baseline="-25000" dirty="0" smtClean="0"/>
              <a:t>0</a:t>
            </a:r>
            <a:endParaRPr kumimoji="1" lang="ja-JP" altLang="en-US" dirty="0"/>
          </a:p>
        </p:txBody>
      </p:sp>
      <p:sp>
        <p:nvSpPr>
          <p:cNvPr id="122" name="テキスト ボックス 121"/>
          <p:cNvSpPr txBox="1"/>
          <p:nvPr/>
        </p:nvSpPr>
        <p:spPr>
          <a:xfrm rot="16200000">
            <a:off x="5534703" y="2386505"/>
            <a:ext cx="1335898" cy="369332"/>
          </a:xfrm>
          <a:prstGeom prst="rect">
            <a:avLst/>
          </a:prstGeom>
          <a:noFill/>
        </p:spPr>
        <p:txBody>
          <a:bodyPr wrap="none" rtlCol="0">
            <a:spAutoFit/>
          </a:bodyPr>
          <a:lstStyle/>
          <a:p>
            <a:r>
              <a:rPr kumimoji="1" lang="ja-JP" altLang="en-US" dirty="0" smtClean="0"/>
              <a:t>透過率</a:t>
            </a:r>
            <a:r>
              <a:rPr lang="en-US" altLang="ja-JP" dirty="0" smtClean="0"/>
              <a:t> </a:t>
            </a:r>
            <a:r>
              <a:rPr kumimoji="1" lang="en-US" altLang="ja-JP" dirty="0" smtClean="0"/>
              <a:t>[dB]</a:t>
            </a:r>
            <a:endParaRPr kumimoji="1" lang="ja-JP" altLang="en-US" dirty="0"/>
          </a:p>
        </p:txBody>
      </p:sp>
      <p:sp>
        <p:nvSpPr>
          <p:cNvPr id="123" name="テキスト ボックス 122"/>
          <p:cNvSpPr txBox="1"/>
          <p:nvPr/>
        </p:nvSpPr>
        <p:spPr>
          <a:xfrm>
            <a:off x="6172541" y="4170750"/>
            <a:ext cx="338554" cy="261610"/>
          </a:xfrm>
          <a:prstGeom prst="rect">
            <a:avLst/>
          </a:prstGeom>
          <a:noFill/>
        </p:spPr>
        <p:txBody>
          <a:bodyPr wrap="none" rtlCol="0">
            <a:spAutoFit/>
          </a:bodyPr>
          <a:lstStyle/>
          <a:p>
            <a:r>
              <a:rPr lang="en-US" altLang="ja-JP" sz="1100" dirty="0" smtClean="0"/>
              <a:t>2π</a:t>
            </a:r>
            <a:endParaRPr kumimoji="1" lang="ja-JP" altLang="en-US" sz="1100" dirty="0"/>
          </a:p>
        </p:txBody>
      </p:sp>
      <p:sp>
        <p:nvSpPr>
          <p:cNvPr id="124" name="テキスト ボックス 123"/>
          <p:cNvSpPr txBox="1"/>
          <p:nvPr/>
        </p:nvSpPr>
        <p:spPr>
          <a:xfrm>
            <a:off x="6229228" y="5169902"/>
            <a:ext cx="256162" cy="261610"/>
          </a:xfrm>
          <a:prstGeom prst="rect">
            <a:avLst/>
          </a:prstGeom>
          <a:noFill/>
        </p:spPr>
        <p:txBody>
          <a:bodyPr wrap="none" rtlCol="0">
            <a:spAutoFit/>
          </a:bodyPr>
          <a:lstStyle/>
          <a:p>
            <a:r>
              <a:rPr kumimoji="1" lang="en-US" altLang="ja-JP" sz="1100" dirty="0" smtClean="0"/>
              <a:t>0</a:t>
            </a:r>
            <a:endParaRPr kumimoji="1" lang="ja-JP" altLang="en-US" sz="1100" dirty="0"/>
          </a:p>
        </p:txBody>
      </p:sp>
      <p:sp>
        <p:nvSpPr>
          <p:cNvPr id="126" name="テキスト ボックス 125"/>
          <p:cNvSpPr txBox="1"/>
          <p:nvPr/>
        </p:nvSpPr>
        <p:spPr>
          <a:xfrm rot="16200000">
            <a:off x="5876178" y="4618141"/>
            <a:ext cx="646331" cy="369332"/>
          </a:xfrm>
          <a:prstGeom prst="rect">
            <a:avLst/>
          </a:prstGeom>
          <a:noFill/>
        </p:spPr>
        <p:txBody>
          <a:bodyPr wrap="none" rtlCol="0">
            <a:spAutoFit/>
          </a:bodyPr>
          <a:lstStyle/>
          <a:p>
            <a:r>
              <a:rPr kumimoji="1" lang="ja-JP" altLang="en-US" dirty="0" smtClean="0"/>
              <a:t>位相</a:t>
            </a:r>
            <a:endParaRPr kumimoji="1" lang="ja-JP" altLang="en-US" dirty="0"/>
          </a:p>
        </p:txBody>
      </p:sp>
      <p:cxnSp>
        <p:nvCxnSpPr>
          <p:cNvPr id="127" name="直線コネクタ 126"/>
          <p:cNvCxnSpPr/>
          <p:nvPr/>
        </p:nvCxnSpPr>
        <p:spPr>
          <a:xfrm rot="5400000">
            <a:off x="6947413" y="2571845"/>
            <a:ext cx="1975458" cy="158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p:nvPr/>
        </p:nvCxnSpPr>
        <p:spPr>
          <a:xfrm flipH="1">
            <a:off x="7934348" y="3987422"/>
            <a:ext cx="3176" cy="1727216"/>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32" name="コンテンツ プレースホルダー 63"/>
          <p:cNvSpPr>
            <a:spLocks noGrp="1"/>
          </p:cNvSpPr>
          <p:nvPr>
            <p:ph idx="1"/>
          </p:nvPr>
        </p:nvSpPr>
        <p:spPr>
          <a:xfrm>
            <a:off x="524698" y="4979579"/>
            <a:ext cx="4030369" cy="1325563"/>
          </a:xfrm>
          <a:ln w="57150" cmpd="sng">
            <a:solidFill>
              <a:srgbClr val="00FF00"/>
            </a:solid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pPr marL="0" indent="0">
              <a:buNone/>
            </a:pPr>
            <a:r>
              <a:rPr kumimoji="1" lang="en-US" altLang="ja-JP" dirty="0" smtClean="0"/>
              <a:t>CMB </a:t>
            </a:r>
            <a:r>
              <a:rPr lang="ja-JP" altLang="en-US" dirty="0" smtClean="0"/>
              <a:t>格子が入射</a:t>
            </a:r>
            <a:endParaRPr kumimoji="1" lang="en-US" altLang="ja-JP" dirty="0" smtClean="0"/>
          </a:p>
          <a:p>
            <a:pPr marL="0" indent="0">
              <a:buNone/>
            </a:pPr>
            <a:r>
              <a:rPr kumimoji="1" lang="en-US" altLang="ja-JP" dirty="0" smtClean="0"/>
              <a:t>	→ </a:t>
            </a:r>
            <a:r>
              <a:rPr kumimoji="1" lang="ja-JP" altLang="en-US" dirty="0" smtClean="0"/>
              <a:t>クーパー対を解離</a:t>
            </a:r>
            <a:endParaRPr lang="en-US" altLang="ja-JP" dirty="0" smtClean="0"/>
          </a:p>
          <a:p>
            <a:pPr marL="0" indent="0">
              <a:buNone/>
            </a:pPr>
            <a:r>
              <a:rPr kumimoji="1" lang="en-US" altLang="ja-JP" dirty="0" smtClean="0"/>
              <a:t>	→ </a:t>
            </a:r>
            <a:r>
              <a:rPr kumimoji="1" lang="ja-JP" altLang="en-US" dirty="0" smtClean="0"/>
              <a:t>力学的インダクタンスが変化</a:t>
            </a:r>
            <a:endParaRPr kumimoji="1" lang="en-US" altLang="ja-JP" dirty="0" smtClean="0"/>
          </a:p>
          <a:p>
            <a:pPr marL="0" indent="0">
              <a:buNone/>
            </a:pPr>
            <a:r>
              <a:rPr lang="en-US" altLang="ja-JP" dirty="0" smtClean="0"/>
              <a:t>	→ </a:t>
            </a:r>
            <a:r>
              <a:rPr lang="ja-JP" altLang="en-US" dirty="0" smtClean="0"/>
              <a:t>共振ピークが変形</a:t>
            </a:r>
            <a:endParaRPr kumimoji="1" lang="en-US" altLang="ja-JP" dirty="0" smtClean="0"/>
          </a:p>
        </p:txBody>
      </p:sp>
      <p:sp>
        <p:nvSpPr>
          <p:cNvPr id="133" name="テキスト ボックス 132"/>
          <p:cNvSpPr txBox="1"/>
          <p:nvPr/>
        </p:nvSpPr>
        <p:spPr>
          <a:xfrm>
            <a:off x="1744565" y="2789007"/>
            <a:ext cx="1569660" cy="369332"/>
          </a:xfrm>
          <a:prstGeom prst="rect">
            <a:avLst/>
          </a:prstGeom>
          <a:solidFill>
            <a:srgbClr val="00FF00"/>
          </a:solidFill>
          <a:ln>
            <a:solidFill>
              <a:schemeClr val="tx1"/>
            </a:solidFill>
          </a:ln>
        </p:spPr>
        <p:txBody>
          <a:bodyPr wrap="none" rtlCol="0">
            <a:spAutoFit/>
          </a:bodyPr>
          <a:lstStyle/>
          <a:p>
            <a:r>
              <a:rPr kumimoji="1" lang="ja-JP" altLang="en-US" dirty="0" smtClean="0"/>
              <a:t>超伝導共振器</a:t>
            </a:r>
            <a:endParaRPr kumimoji="1" lang="ja-JP" altLang="en-US" dirty="0"/>
          </a:p>
        </p:txBody>
      </p:sp>
      <p:sp>
        <p:nvSpPr>
          <p:cNvPr id="134" name="左中かっこ 133"/>
          <p:cNvSpPr/>
          <p:nvPr/>
        </p:nvSpPr>
        <p:spPr>
          <a:xfrm>
            <a:off x="3403600" y="2296412"/>
            <a:ext cx="310864" cy="1600720"/>
          </a:xfrm>
          <a:prstGeom prst="leftBrac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5" name="テキスト ボックス 134"/>
          <p:cNvSpPr txBox="1"/>
          <p:nvPr/>
        </p:nvSpPr>
        <p:spPr>
          <a:xfrm>
            <a:off x="1719824" y="4334770"/>
            <a:ext cx="1482197" cy="369332"/>
          </a:xfrm>
          <a:prstGeom prst="rect">
            <a:avLst/>
          </a:prstGeom>
          <a:solidFill>
            <a:srgbClr val="FF0000"/>
          </a:solidFill>
          <a:ln>
            <a:solidFill>
              <a:schemeClr val="tx1"/>
            </a:solidFill>
          </a:ln>
        </p:spPr>
        <p:txBody>
          <a:bodyPr wrap="none" rtlCol="0">
            <a:spAutoFit/>
          </a:bodyPr>
          <a:lstStyle/>
          <a:p>
            <a:r>
              <a:rPr kumimoji="1" lang="ja-JP" altLang="en-US" dirty="0" smtClean="0"/>
              <a:t>フィードライン</a:t>
            </a:r>
            <a:endParaRPr kumimoji="1" lang="ja-JP" altLang="en-US" dirty="0"/>
          </a:p>
        </p:txBody>
      </p:sp>
      <p:sp>
        <p:nvSpPr>
          <p:cNvPr id="21" name="テキスト ボックス 20"/>
          <p:cNvSpPr txBox="1"/>
          <p:nvPr/>
        </p:nvSpPr>
        <p:spPr>
          <a:xfrm>
            <a:off x="6485390" y="3598252"/>
            <a:ext cx="2292922" cy="369332"/>
          </a:xfrm>
          <a:prstGeom prst="rect">
            <a:avLst/>
          </a:prstGeom>
          <a:noFill/>
        </p:spPr>
        <p:txBody>
          <a:bodyPr wrap="square" rtlCol="0">
            <a:spAutoFit/>
          </a:bodyPr>
          <a:lstStyle/>
          <a:p>
            <a:r>
              <a:rPr kumimoji="1" lang="ja-JP" altLang="en-US" dirty="0" smtClean="0"/>
              <a:t>周波数</a:t>
            </a:r>
            <a:endParaRPr kumimoji="1" lang="ja-JP" altLang="en-US" dirty="0"/>
          </a:p>
        </p:txBody>
      </p:sp>
      <p:sp>
        <p:nvSpPr>
          <p:cNvPr id="23" name="テキスト ボックス 22"/>
          <p:cNvSpPr txBox="1"/>
          <p:nvPr/>
        </p:nvSpPr>
        <p:spPr>
          <a:xfrm>
            <a:off x="6553200" y="5714638"/>
            <a:ext cx="2292922" cy="369332"/>
          </a:xfrm>
          <a:prstGeom prst="rect">
            <a:avLst/>
          </a:prstGeom>
          <a:noFill/>
        </p:spPr>
        <p:txBody>
          <a:bodyPr wrap="square" rtlCol="0">
            <a:spAutoFit/>
          </a:bodyPr>
          <a:lstStyle/>
          <a:p>
            <a:r>
              <a:rPr kumimoji="1" lang="ja-JP" altLang="en-US" dirty="0" smtClean="0"/>
              <a:t>周波数</a:t>
            </a:r>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Tree>
    <p:extLst>
      <p:ext uri="{BB962C8B-B14F-4D97-AF65-F5344CB8AC3E}">
        <p14:creationId xmlns:p14="http://schemas.microsoft.com/office/powerpoint/2010/main" val="456506768"/>
      </p:ext>
    </p:extLst>
  </p:cSld>
  <p:clrMapOvr>
    <a:masterClrMapping/>
  </p:clrMapOvr>
  <mc:AlternateContent xmlns:mc="http://schemas.openxmlformats.org/markup-compatibility/2006" xmlns:p14="http://schemas.microsoft.com/office/powerpoint/2010/main">
    <mc:Choice Requires="p14">
      <p:transition spd="slow" p14:dur="2000" advTm="26965"/>
    </mc:Choice>
    <mc:Fallback xmlns="">
      <p:transition xmlns:p14="http://schemas.microsoft.com/office/powerpoint/2010/main" spd="slow" advTm="26965"/>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1"/>
          <p:cNvPicPr>
            <a:picLocks noChangeAspect="1" noChangeArrowheads="1"/>
          </p:cNvPicPr>
          <p:nvPr/>
        </p:nvPicPr>
        <p:blipFill rotWithShape="1">
          <a:blip r:embed="rId4" cstate="print"/>
          <a:srcRect l="1" r="32431"/>
          <a:stretch/>
        </p:blipFill>
        <p:spPr bwMode="auto">
          <a:xfrm>
            <a:off x="357561" y="1704839"/>
            <a:ext cx="2793623" cy="2727521"/>
          </a:xfrm>
          <a:prstGeom prst="rect">
            <a:avLst/>
          </a:prstGeom>
          <a:noFill/>
          <a:ln w="9525">
            <a:noFill/>
            <a:miter lim="800000"/>
            <a:headEnd/>
            <a:tailEnd/>
          </a:ln>
          <a:effectLst/>
        </p:spPr>
      </p:pic>
      <p:sp>
        <p:nvSpPr>
          <p:cNvPr id="57" name="テキスト ボックス 56"/>
          <p:cNvSpPr txBox="1"/>
          <p:nvPr/>
        </p:nvSpPr>
        <p:spPr>
          <a:xfrm>
            <a:off x="2153607" y="1418020"/>
            <a:ext cx="1040369" cy="369332"/>
          </a:xfrm>
          <a:prstGeom prst="rect">
            <a:avLst/>
          </a:prstGeom>
          <a:solidFill>
            <a:srgbClr val="FF00FF"/>
          </a:solidFill>
          <a:ln>
            <a:solidFill>
              <a:schemeClr val="tx1"/>
            </a:solidFill>
          </a:ln>
        </p:spPr>
        <p:txBody>
          <a:bodyPr wrap="none" rtlCol="0">
            <a:spAutoFit/>
          </a:bodyPr>
          <a:lstStyle/>
          <a:p>
            <a:r>
              <a:rPr kumimoji="1" lang="ja-JP" altLang="en-US" dirty="0" smtClean="0"/>
              <a:t>アンテナ</a:t>
            </a:r>
            <a:endParaRPr kumimoji="1" lang="ja-JP" altLang="en-US" dirty="0"/>
          </a:p>
        </p:txBody>
      </p:sp>
      <p:pic>
        <p:nvPicPr>
          <p:cNvPr id="39" name="図 38" descr="png-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317" y="1524788"/>
            <a:ext cx="2595812" cy="2122272"/>
          </a:xfrm>
          <a:prstGeom prst="rect">
            <a:avLst/>
          </a:prstGeom>
        </p:spPr>
      </p:pic>
      <p:pic>
        <p:nvPicPr>
          <p:cNvPr id="40" name="図 39" descr="png-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009" y="3960827"/>
            <a:ext cx="2599119" cy="1753811"/>
          </a:xfrm>
          <a:prstGeom prst="rect">
            <a:avLst/>
          </a:prstGeom>
        </p:spPr>
      </p:pic>
      <p:sp>
        <p:nvSpPr>
          <p:cNvPr id="2" name="タイトル 1"/>
          <p:cNvSpPr>
            <a:spLocks noGrp="1"/>
          </p:cNvSpPr>
          <p:nvPr>
            <p:ph type="title"/>
          </p:nvPr>
        </p:nvSpPr>
        <p:spPr/>
        <p:txBody>
          <a:bodyPr>
            <a:normAutofit/>
          </a:bodyPr>
          <a:lstStyle/>
          <a:p>
            <a:r>
              <a:rPr lang="en-US" altLang="ja-JP" dirty="0" smtClean="0"/>
              <a:t>MKID </a:t>
            </a:r>
            <a:r>
              <a:rPr lang="en-US" altLang="ja-JP" sz="2400" dirty="0" smtClean="0"/>
              <a:t>(</a:t>
            </a:r>
            <a:r>
              <a:rPr lang="en-US" altLang="ja-JP" sz="2400" u="sng" dirty="0" smtClean="0"/>
              <a:t>M</a:t>
            </a:r>
            <a:r>
              <a:rPr lang="en-US" altLang="ja-JP" sz="2400" dirty="0" smtClean="0"/>
              <a:t>icrowave </a:t>
            </a:r>
            <a:r>
              <a:rPr lang="en-US" altLang="ja-JP" sz="2400" u="sng" dirty="0"/>
              <a:t>K</a:t>
            </a:r>
            <a:r>
              <a:rPr lang="en-US" altLang="ja-JP" sz="2400" dirty="0"/>
              <a:t>inetic </a:t>
            </a:r>
            <a:r>
              <a:rPr lang="en-US" altLang="ja-JP" sz="2400" u="sng" dirty="0"/>
              <a:t>I</a:t>
            </a:r>
            <a:r>
              <a:rPr lang="en-US" altLang="ja-JP" sz="2400" dirty="0"/>
              <a:t>nductance </a:t>
            </a:r>
            <a:r>
              <a:rPr lang="en-US" altLang="ja-JP" sz="2400" u="sng" dirty="0"/>
              <a:t>D</a:t>
            </a:r>
            <a:r>
              <a:rPr lang="en-US" altLang="ja-JP" sz="2400" dirty="0"/>
              <a:t>etector)</a:t>
            </a:r>
            <a:endParaRPr kumimoji="1" lang="ja-JP" altLang="en-US" sz="4000" dirty="0"/>
          </a:p>
        </p:txBody>
      </p:sp>
      <p:sp>
        <p:nvSpPr>
          <p:cNvPr id="5" name="スライド番号プレースホルダー 4"/>
          <p:cNvSpPr>
            <a:spLocks noGrp="1"/>
          </p:cNvSpPr>
          <p:nvPr>
            <p:ph type="sldNum" sz="quarter" idx="12"/>
          </p:nvPr>
        </p:nvSpPr>
        <p:spPr/>
        <p:txBody>
          <a:bodyPr/>
          <a:lstStyle/>
          <a:p>
            <a:fld id="{61B44A7F-A834-5D44-BD79-CFFD175C583A}" type="slidenum">
              <a:rPr kumimoji="1" lang="ja-JP" altLang="en-US" smtClean="0">
                <a:solidFill>
                  <a:schemeClr val="tx1"/>
                </a:solidFill>
              </a:rPr>
              <a:t>8</a:t>
            </a:fld>
            <a:endParaRPr kumimoji="1" lang="ja-JP" altLang="en-US" dirty="0">
              <a:solidFill>
                <a:schemeClr val="tx1"/>
              </a:solidFill>
            </a:endParaRPr>
          </a:p>
        </p:txBody>
      </p:sp>
      <p:pic>
        <p:nvPicPr>
          <p:cNvPr id="22" name="図 21"/>
          <p:cNvPicPr>
            <a:picLocks noChangeAspect="1"/>
          </p:cNvPicPr>
          <p:nvPr/>
        </p:nvPicPr>
        <p:blipFill>
          <a:blip r:embed="rId7"/>
          <a:stretch>
            <a:fillRect/>
          </a:stretch>
        </p:blipFill>
        <p:spPr>
          <a:xfrm>
            <a:off x="3725969" y="1853004"/>
            <a:ext cx="1930400" cy="2409577"/>
          </a:xfrm>
          <a:prstGeom prst="rect">
            <a:avLst/>
          </a:prstGeom>
        </p:spPr>
      </p:pic>
      <p:sp>
        <p:nvSpPr>
          <p:cNvPr id="65" name="テキスト ボックス 64"/>
          <p:cNvSpPr txBox="1"/>
          <p:nvPr/>
        </p:nvSpPr>
        <p:spPr>
          <a:xfrm>
            <a:off x="1719824" y="4334770"/>
            <a:ext cx="1482197" cy="369332"/>
          </a:xfrm>
          <a:prstGeom prst="rect">
            <a:avLst/>
          </a:prstGeom>
          <a:solidFill>
            <a:srgbClr val="FF0000"/>
          </a:solidFill>
          <a:ln>
            <a:solidFill>
              <a:schemeClr val="tx1"/>
            </a:solidFill>
          </a:ln>
        </p:spPr>
        <p:txBody>
          <a:bodyPr wrap="none" rtlCol="0">
            <a:spAutoFit/>
          </a:bodyPr>
          <a:lstStyle/>
          <a:p>
            <a:r>
              <a:rPr kumimoji="1" lang="ja-JP" altLang="en-US" dirty="0" smtClean="0"/>
              <a:t>フィードライン</a:t>
            </a:r>
            <a:endParaRPr kumimoji="1" lang="ja-JP" altLang="en-US" dirty="0"/>
          </a:p>
        </p:txBody>
      </p:sp>
      <p:sp>
        <p:nvSpPr>
          <p:cNvPr id="120" name="テキスト ボックス 119"/>
          <p:cNvSpPr txBox="1"/>
          <p:nvPr/>
        </p:nvSpPr>
        <p:spPr>
          <a:xfrm>
            <a:off x="7818794" y="5652559"/>
            <a:ext cx="358755" cy="369332"/>
          </a:xfrm>
          <a:prstGeom prst="rect">
            <a:avLst/>
          </a:prstGeom>
          <a:noFill/>
        </p:spPr>
        <p:txBody>
          <a:bodyPr wrap="none" rtlCol="0">
            <a:spAutoFit/>
          </a:bodyPr>
          <a:lstStyle/>
          <a:p>
            <a:r>
              <a:rPr lang="en-US" altLang="ja-JP" i="1" dirty="0" smtClean="0"/>
              <a:t>f</a:t>
            </a:r>
            <a:r>
              <a:rPr lang="en-US" altLang="ja-JP" baseline="-25000" dirty="0" smtClean="0"/>
              <a:t>0</a:t>
            </a:r>
            <a:endParaRPr kumimoji="1" lang="ja-JP" altLang="en-US" dirty="0"/>
          </a:p>
        </p:txBody>
      </p:sp>
      <p:sp>
        <p:nvSpPr>
          <p:cNvPr id="121" name="テキスト ボックス 120"/>
          <p:cNvSpPr txBox="1"/>
          <p:nvPr/>
        </p:nvSpPr>
        <p:spPr>
          <a:xfrm>
            <a:off x="7812804" y="3527800"/>
            <a:ext cx="358755" cy="369332"/>
          </a:xfrm>
          <a:prstGeom prst="rect">
            <a:avLst/>
          </a:prstGeom>
          <a:noFill/>
        </p:spPr>
        <p:txBody>
          <a:bodyPr wrap="none" rtlCol="0">
            <a:spAutoFit/>
          </a:bodyPr>
          <a:lstStyle/>
          <a:p>
            <a:r>
              <a:rPr lang="en-US" altLang="ja-JP" i="1" dirty="0" smtClean="0"/>
              <a:t>f</a:t>
            </a:r>
            <a:r>
              <a:rPr lang="en-US" altLang="ja-JP" baseline="-25000" dirty="0" smtClean="0"/>
              <a:t>0</a:t>
            </a:r>
            <a:endParaRPr kumimoji="1" lang="ja-JP" altLang="en-US" dirty="0"/>
          </a:p>
        </p:txBody>
      </p:sp>
      <p:sp>
        <p:nvSpPr>
          <p:cNvPr id="122" name="テキスト ボックス 121"/>
          <p:cNvSpPr txBox="1"/>
          <p:nvPr/>
        </p:nvSpPr>
        <p:spPr>
          <a:xfrm rot="16200000">
            <a:off x="5534703" y="2386505"/>
            <a:ext cx="1335898" cy="369332"/>
          </a:xfrm>
          <a:prstGeom prst="rect">
            <a:avLst/>
          </a:prstGeom>
          <a:noFill/>
        </p:spPr>
        <p:txBody>
          <a:bodyPr wrap="none" rtlCol="0">
            <a:spAutoFit/>
          </a:bodyPr>
          <a:lstStyle/>
          <a:p>
            <a:r>
              <a:rPr kumimoji="1" lang="ja-JP" altLang="en-US" dirty="0" smtClean="0"/>
              <a:t>透過率</a:t>
            </a:r>
            <a:r>
              <a:rPr lang="en-US" altLang="ja-JP" dirty="0"/>
              <a:t> </a:t>
            </a:r>
            <a:r>
              <a:rPr kumimoji="1" lang="en-US" altLang="ja-JP" dirty="0" smtClean="0"/>
              <a:t>[dB]</a:t>
            </a:r>
            <a:endParaRPr kumimoji="1" lang="ja-JP" altLang="en-US" dirty="0"/>
          </a:p>
        </p:txBody>
      </p:sp>
      <p:sp>
        <p:nvSpPr>
          <p:cNvPr id="25" name="稲妻 24"/>
          <p:cNvSpPr/>
          <p:nvPr/>
        </p:nvSpPr>
        <p:spPr>
          <a:xfrm rot="1371250" flipH="1">
            <a:off x="3150530" y="1095816"/>
            <a:ext cx="630711" cy="1018113"/>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稲妻 27"/>
          <p:cNvSpPr/>
          <p:nvPr/>
        </p:nvSpPr>
        <p:spPr>
          <a:xfrm rot="1371250" flipH="1">
            <a:off x="5392234" y="1076688"/>
            <a:ext cx="630711" cy="1018113"/>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1756629" y="3150049"/>
            <a:ext cx="1338980" cy="935749"/>
            <a:chOff x="-2074211" y="3703130"/>
            <a:chExt cx="1835006" cy="1356281"/>
          </a:xfrm>
        </p:grpSpPr>
        <p:sp>
          <p:nvSpPr>
            <p:cNvPr id="44" name="正方形/長方形 43"/>
            <p:cNvSpPr/>
            <p:nvPr/>
          </p:nvSpPr>
          <p:spPr>
            <a:xfrm>
              <a:off x="-1967373" y="3835969"/>
              <a:ext cx="1728168" cy="1223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5" name="円/楕円 44"/>
            <p:cNvSpPr/>
            <p:nvPr/>
          </p:nvSpPr>
          <p:spPr bwMode="auto">
            <a:xfrm>
              <a:off x="-1447541" y="4669579"/>
              <a:ext cx="533770" cy="239233"/>
            </a:xfrm>
            <a:prstGeom prst="ellipse">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46" name="円/楕円 45"/>
            <p:cNvSpPr/>
            <p:nvPr/>
          </p:nvSpPr>
          <p:spPr bwMode="auto">
            <a:xfrm>
              <a:off x="-1324363" y="4717426"/>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47" name="円/楕円 46"/>
            <p:cNvSpPr/>
            <p:nvPr/>
          </p:nvSpPr>
          <p:spPr bwMode="auto">
            <a:xfrm>
              <a:off x="-1160127" y="4717426"/>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cxnSp>
          <p:nvCxnSpPr>
            <p:cNvPr id="50" name="直線矢印コネクタ 49"/>
            <p:cNvCxnSpPr>
              <a:stCxn id="45" idx="0"/>
            </p:cNvCxnSpPr>
            <p:nvPr/>
          </p:nvCxnSpPr>
          <p:spPr>
            <a:xfrm flipH="1" flipV="1">
              <a:off x="-1525739" y="4394448"/>
              <a:ext cx="345082" cy="275131"/>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45" idx="0"/>
            </p:cNvCxnSpPr>
            <p:nvPr/>
          </p:nvCxnSpPr>
          <p:spPr>
            <a:xfrm flipV="1">
              <a:off x="-1180657" y="4394448"/>
              <a:ext cx="191886" cy="275132"/>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bwMode="auto">
            <a:xfrm>
              <a:off x="-972000" y="4227779"/>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53" name="円/楕円 52"/>
            <p:cNvSpPr/>
            <p:nvPr/>
          </p:nvSpPr>
          <p:spPr bwMode="auto">
            <a:xfrm>
              <a:off x="-1611015" y="4201307"/>
              <a:ext cx="123177" cy="143539"/>
            </a:xfrm>
            <a:prstGeom prst="ellipse">
              <a:avLst/>
            </a:prstGeom>
            <a:solidFill>
              <a:srgbClr val="00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solidFill>
                  <a:prstClr val="black"/>
                </a:solidFill>
              </a:endParaRPr>
            </a:p>
          </p:txBody>
        </p:sp>
        <p:sp>
          <p:nvSpPr>
            <p:cNvPr id="55" name="テキスト ボックス 54"/>
            <p:cNvSpPr txBox="1"/>
            <p:nvPr/>
          </p:nvSpPr>
          <p:spPr>
            <a:xfrm>
              <a:off x="-2074211" y="3703130"/>
              <a:ext cx="1655518" cy="369332"/>
            </a:xfrm>
            <a:prstGeom prst="rect">
              <a:avLst/>
            </a:prstGeom>
            <a:noFill/>
          </p:spPr>
          <p:txBody>
            <a:bodyPr wrap="none" rtlCol="0">
              <a:spAutoFit/>
            </a:bodyPr>
            <a:lstStyle/>
            <a:p>
              <a:r>
                <a:rPr lang="en-US" altLang="ja-JP" dirty="0" smtClean="0">
                  <a:solidFill>
                    <a:prstClr val="black"/>
                  </a:solidFill>
                </a:rPr>
                <a:t>Pair breaking</a:t>
              </a:r>
              <a:endParaRPr lang="ja-JP" altLang="en-US" dirty="0">
                <a:solidFill>
                  <a:prstClr val="black"/>
                </a:solidFill>
              </a:endParaRPr>
            </a:p>
          </p:txBody>
        </p:sp>
      </p:grpSp>
      <p:sp>
        <p:nvSpPr>
          <p:cNvPr id="61" name="テキスト ボックス 60"/>
          <p:cNvSpPr txBox="1"/>
          <p:nvPr/>
        </p:nvSpPr>
        <p:spPr>
          <a:xfrm>
            <a:off x="3595926" y="2586652"/>
            <a:ext cx="633507" cy="400110"/>
          </a:xfrm>
          <a:prstGeom prst="rect">
            <a:avLst/>
          </a:prstGeom>
          <a:noFill/>
        </p:spPr>
        <p:txBody>
          <a:bodyPr wrap="none" rtlCol="0">
            <a:spAutoFit/>
          </a:bodyPr>
          <a:lstStyle/>
          <a:p>
            <a:r>
              <a:rPr kumimoji="1" lang="en-US" altLang="ja-JP" sz="2000" dirty="0" smtClean="0">
                <a:solidFill>
                  <a:srgbClr val="FF6600"/>
                </a:solidFill>
              </a:rPr>
              <a:t>+ </a:t>
            </a:r>
            <a:r>
              <a:rPr lang="en-US" altLang="ja-JP" sz="2000" dirty="0" smtClean="0">
                <a:solidFill>
                  <a:srgbClr val="FF6600"/>
                </a:solidFill>
              </a:rPr>
              <a:t>ΔL</a:t>
            </a:r>
            <a:endParaRPr kumimoji="1" lang="ja-JP" altLang="en-US" sz="2000" dirty="0">
              <a:solidFill>
                <a:srgbClr val="FF6600"/>
              </a:solidFill>
            </a:endParaRPr>
          </a:p>
        </p:txBody>
      </p:sp>
      <p:sp>
        <p:nvSpPr>
          <p:cNvPr id="11" name="左中かっこ 10"/>
          <p:cNvSpPr/>
          <p:nvPr/>
        </p:nvSpPr>
        <p:spPr>
          <a:xfrm>
            <a:off x="3403600" y="2296412"/>
            <a:ext cx="310864" cy="1600720"/>
          </a:xfrm>
          <a:prstGeom prst="leftBrac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5596514" y="6021891"/>
            <a:ext cx="2782658" cy="400110"/>
          </a:xfrm>
          <a:prstGeom prst="rect">
            <a:avLst/>
          </a:prstGeom>
          <a:solidFill>
            <a:srgbClr val="66FFFF"/>
          </a:solidFill>
        </p:spPr>
        <p:txBody>
          <a:bodyPr wrap="none" rtlCol="0">
            <a:spAutoFit/>
          </a:bodyPr>
          <a:lstStyle/>
          <a:p>
            <a:r>
              <a:rPr lang="en-US" altLang="ja-JP" sz="2000" dirty="0" err="1" smtClean="0"/>
              <a:t>δθ</a:t>
            </a:r>
            <a:r>
              <a:rPr lang="ja-JP" altLang="en-US" sz="2000" dirty="0" smtClean="0"/>
              <a:t>、</a:t>
            </a:r>
            <a:r>
              <a:rPr lang="en-US" altLang="ja-JP" sz="2000" dirty="0" err="1" smtClean="0"/>
              <a:t>δf</a:t>
            </a:r>
            <a:r>
              <a:rPr lang="en-US" altLang="ja-JP" sz="2000" dirty="0" smtClean="0"/>
              <a:t> </a:t>
            </a:r>
            <a:r>
              <a:rPr lang="ja-JP" altLang="en-US" sz="2000" dirty="0" smtClean="0"/>
              <a:t>などから読み出し</a:t>
            </a:r>
            <a:endParaRPr kumimoji="1" lang="ja-JP" altLang="en-US" sz="2000" dirty="0"/>
          </a:p>
        </p:txBody>
      </p:sp>
      <p:sp>
        <p:nvSpPr>
          <p:cNvPr id="81" name="テキスト ボックス 80"/>
          <p:cNvSpPr txBox="1"/>
          <p:nvPr/>
        </p:nvSpPr>
        <p:spPr>
          <a:xfrm>
            <a:off x="6172541" y="4170750"/>
            <a:ext cx="338554" cy="261610"/>
          </a:xfrm>
          <a:prstGeom prst="rect">
            <a:avLst/>
          </a:prstGeom>
          <a:noFill/>
        </p:spPr>
        <p:txBody>
          <a:bodyPr wrap="none" rtlCol="0">
            <a:spAutoFit/>
          </a:bodyPr>
          <a:lstStyle/>
          <a:p>
            <a:r>
              <a:rPr lang="en-US" altLang="ja-JP" sz="1100" dirty="0" smtClean="0"/>
              <a:t>2π</a:t>
            </a:r>
            <a:endParaRPr kumimoji="1" lang="ja-JP" altLang="en-US" sz="1100" dirty="0"/>
          </a:p>
        </p:txBody>
      </p:sp>
      <p:sp>
        <p:nvSpPr>
          <p:cNvPr id="82" name="テキスト ボックス 81"/>
          <p:cNvSpPr txBox="1"/>
          <p:nvPr/>
        </p:nvSpPr>
        <p:spPr>
          <a:xfrm>
            <a:off x="6229228" y="5169902"/>
            <a:ext cx="256162" cy="261610"/>
          </a:xfrm>
          <a:prstGeom prst="rect">
            <a:avLst/>
          </a:prstGeom>
          <a:noFill/>
        </p:spPr>
        <p:txBody>
          <a:bodyPr wrap="none" rtlCol="0">
            <a:spAutoFit/>
          </a:bodyPr>
          <a:lstStyle/>
          <a:p>
            <a:r>
              <a:rPr kumimoji="1" lang="en-US" altLang="ja-JP" sz="1100" dirty="0" smtClean="0"/>
              <a:t>0</a:t>
            </a:r>
            <a:endParaRPr kumimoji="1" lang="ja-JP" altLang="en-US" sz="1100" dirty="0"/>
          </a:p>
        </p:txBody>
      </p:sp>
      <p:sp>
        <p:nvSpPr>
          <p:cNvPr id="83" name="テキスト ボックス 82"/>
          <p:cNvSpPr txBox="1"/>
          <p:nvPr/>
        </p:nvSpPr>
        <p:spPr>
          <a:xfrm rot="16200000">
            <a:off x="5876178" y="4618141"/>
            <a:ext cx="646331" cy="369332"/>
          </a:xfrm>
          <a:prstGeom prst="rect">
            <a:avLst/>
          </a:prstGeom>
          <a:noFill/>
        </p:spPr>
        <p:txBody>
          <a:bodyPr wrap="none" rtlCol="0">
            <a:spAutoFit/>
          </a:bodyPr>
          <a:lstStyle/>
          <a:p>
            <a:r>
              <a:rPr kumimoji="1" lang="ja-JP" altLang="en-US" dirty="0" smtClean="0"/>
              <a:t>位相</a:t>
            </a:r>
            <a:endParaRPr kumimoji="1" lang="ja-JP" altLang="en-US" dirty="0"/>
          </a:p>
        </p:txBody>
      </p:sp>
      <p:grpSp>
        <p:nvGrpSpPr>
          <p:cNvPr id="20" name="図形グループ 19"/>
          <p:cNvGrpSpPr/>
          <p:nvPr/>
        </p:nvGrpSpPr>
        <p:grpSpPr>
          <a:xfrm>
            <a:off x="6384009" y="1524788"/>
            <a:ext cx="2595810" cy="4189850"/>
            <a:chOff x="6387316" y="1524788"/>
            <a:chExt cx="2595810" cy="4189850"/>
          </a:xfrm>
        </p:grpSpPr>
        <p:grpSp>
          <p:nvGrpSpPr>
            <p:cNvPr id="7" name="図形グループ 6"/>
            <p:cNvGrpSpPr/>
            <p:nvPr/>
          </p:nvGrpSpPr>
          <p:grpSpPr>
            <a:xfrm>
              <a:off x="6387316" y="1524788"/>
              <a:ext cx="2595810" cy="4189850"/>
              <a:chOff x="6387316" y="1524788"/>
              <a:chExt cx="2595810" cy="4189850"/>
            </a:xfrm>
          </p:grpSpPr>
          <p:pic>
            <p:nvPicPr>
              <p:cNvPr id="70" name="図 6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7316" y="1524788"/>
                <a:ext cx="2595810" cy="2122272"/>
              </a:xfrm>
              <a:prstGeom prst="rect">
                <a:avLst/>
              </a:prstGeom>
            </p:spPr>
          </p:pic>
          <p:pic>
            <p:nvPicPr>
              <p:cNvPr id="71" name="図 7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7316" y="3960827"/>
                <a:ext cx="2595809" cy="1753811"/>
              </a:xfrm>
              <a:prstGeom prst="rect">
                <a:avLst/>
              </a:prstGeom>
            </p:spPr>
          </p:pic>
          <p:cxnSp>
            <p:nvCxnSpPr>
              <p:cNvPr id="29" name="直線コネクタ 28"/>
              <p:cNvCxnSpPr/>
              <p:nvPr/>
            </p:nvCxnSpPr>
            <p:spPr>
              <a:xfrm rot="5400000">
                <a:off x="6693129" y="2576689"/>
                <a:ext cx="1975458" cy="158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10800000">
                <a:off x="7244020" y="4884928"/>
                <a:ext cx="683072" cy="158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10800000">
                <a:off x="7244019" y="5101695"/>
                <a:ext cx="681474" cy="158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6742247" y="4884928"/>
                <a:ext cx="501772" cy="369332"/>
              </a:xfrm>
              <a:prstGeom prst="rect">
                <a:avLst/>
              </a:prstGeom>
              <a:solidFill>
                <a:srgbClr val="FFFF00"/>
              </a:solidFill>
            </p:spPr>
            <p:txBody>
              <a:bodyPr wrap="none" rtlCol="0">
                <a:spAutoFit/>
              </a:bodyPr>
              <a:lstStyle/>
              <a:p>
                <a:r>
                  <a:rPr lang="en-US" altLang="ja-JP" i="1" dirty="0" err="1" smtClean="0"/>
                  <a:t>δθ</a:t>
                </a:r>
                <a:endParaRPr kumimoji="1" lang="ja-JP" altLang="en-US" i="1" dirty="0"/>
              </a:p>
            </p:txBody>
          </p:sp>
          <p:sp>
            <p:nvSpPr>
              <p:cNvPr id="34" name="左矢印 33"/>
              <p:cNvSpPr/>
              <p:nvPr/>
            </p:nvSpPr>
            <p:spPr>
              <a:xfrm rot="16200000">
                <a:off x="7380543" y="4788053"/>
                <a:ext cx="196323" cy="405893"/>
              </a:xfrm>
              <a:prstGeom prst="leftArrow">
                <a:avLst/>
              </a:prstGeom>
              <a:solidFill>
                <a:srgbClr val="F7964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a:solidFill>
                    <a:srgbClr val="000000"/>
                  </a:solidFill>
                </a:endParaRPr>
              </a:p>
            </p:txBody>
          </p:sp>
          <p:sp>
            <p:nvSpPr>
              <p:cNvPr id="38" name="テキスト ボックス 37"/>
              <p:cNvSpPr txBox="1"/>
              <p:nvPr/>
            </p:nvSpPr>
            <p:spPr>
              <a:xfrm>
                <a:off x="7144054" y="3156746"/>
                <a:ext cx="443275" cy="369332"/>
              </a:xfrm>
              <a:prstGeom prst="rect">
                <a:avLst/>
              </a:prstGeom>
              <a:solidFill>
                <a:srgbClr val="FFFF00"/>
              </a:solidFill>
            </p:spPr>
            <p:txBody>
              <a:bodyPr wrap="none" rtlCol="0">
                <a:spAutoFit/>
              </a:bodyPr>
              <a:lstStyle/>
              <a:p>
                <a:r>
                  <a:rPr lang="en-US" altLang="ja-JP" i="1" dirty="0" err="1" smtClean="0"/>
                  <a:t>δf</a:t>
                </a:r>
                <a:endParaRPr kumimoji="1" lang="ja-JP" altLang="en-US" i="1" dirty="0"/>
              </a:p>
            </p:txBody>
          </p:sp>
        </p:grpSp>
        <p:sp>
          <p:nvSpPr>
            <p:cNvPr id="79" name="左矢印 78"/>
            <p:cNvSpPr/>
            <p:nvPr/>
          </p:nvSpPr>
          <p:spPr>
            <a:xfrm>
              <a:off x="7676227" y="3064933"/>
              <a:ext cx="249266" cy="406275"/>
            </a:xfrm>
            <a:prstGeom prst="leftArrow">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a:solidFill>
                  <a:srgbClr val="000000"/>
                </a:solidFill>
              </a:endParaRPr>
            </a:p>
          </p:txBody>
        </p:sp>
      </p:grpSp>
      <p:cxnSp>
        <p:nvCxnSpPr>
          <p:cNvPr id="127" name="直線コネクタ 126"/>
          <p:cNvCxnSpPr/>
          <p:nvPr/>
        </p:nvCxnSpPr>
        <p:spPr>
          <a:xfrm rot="5400000">
            <a:off x="6947413" y="2571845"/>
            <a:ext cx="1975458" cy="1588"/>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p:cNvCxnSpPr/>
          <p:nvPr/>
        </p:nvCxnSpPr>
        <p:spPr>
          <a:xfrm flipH="1">
            <a:off x="7934348" y="3987422"/>
            <a:ext cx="3176" cy="1727216"/>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8" name="稲妻 57"/>
          <p:cNvSpPr/>
          <p:nvPr/>
        </p:nvSpPr>
        <p:spPr>
          <a:xfrm rot="1371250" flipH="1">
            <a:off x="1708615" y="1088667"/>
            <a:ext cx="630711" cy="1018113"/>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6485390" y="3598252"/>
            <a:ext cx="2292922" cy="369332"/>
          </a:xfrm>
          <a:prstGeom prst="rect">
            <a:avLst/>
          </a:prstGeom>
          <a:noFill/>
        </p:spPr>
        <p:txBody>
          <a:bodyPr wrap="square" rtlCol="0">
            <a:spAutoFit/>
          </a:bodyPr>
          <a:lstStyle/>
          <a:p>
            <a:r>
              <a:rPr kumimoji="1" lang="ja-JP" altLang="en-US" dirty="0" smtClean="0"/>
              <a:t>周波数</a:t>
            </a:r>
            <a:endParaRPr kumimoji="1" lang="ja-JP" altLang="en-US" dirty="0"/>
          </a:p>
        </p:txBody>
      </p:sp>
      <p:sp>
        <p:nvSpPr>
          <p:cNvPr id="63" name="テキスト ボックス 62"/>
          <p:cNvSpPr txBox="1"/>
          <p:nvPr/>
        </p:nvSpPr>
        <p:spPr>
          <a:xfrm>
            <a:off x="6553200" y="5714638"/>
            <a:ext cx="2292922" cy="369332"/>
          </a:xfrm>
          <a:prstGeom prst="rect">
            <a:avLst/>
          </a:prstGeom>
          <a:noFill/>
        </p:spPr>
        <p:txBody>
          <a:bodyPr wrap="square" rtlCol="0">
            <a:spAutoFit/>
          </a:bodyPr>
          <a:lstStyle/>
          <a:p>
            <a:r>
              <a:rPr kumimoji="1" lang="ja-JP" altLang="en-US" dirty="0" smtClean="0"/>
              <a:t>周波数</a:t>
            </a:r>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
        <p:nvSpPr>
          <p:cNvPr id="59" name="テキスト ボックス 58"/>
          <p:cNvSpPr txBox="1"/>
          <p:nvPr/>
        </p:nvSpPr>
        <p:spPr>
          <a:xfrm>
            <a:off x="1744565" y="2789007"/>
            <a:ext cx="1569660" cy="369332"/>
          </a:xfrm>
          <a:prstGeom prst="rect">
            <a:avLst/>
          </a:prstGeom>
          <a:solidFill>
            <a:srgbClr val="00FF00"/>
          </a:solidFill>
          <a:ln>
            <a:solidFill>
              <a:schemeClr val="tx1"/>
            </a:solidFill>
          </a:ln>
        </p:spPr>
        <p:txBody>
          <a:bodyPr wrap="none" rtlCol="0">
            <a:spAutoFit/>
          </a:bodyPr>
          <a:lstStyle/>
          <a:p>
            <a:r>
              <a:rPr kumimoji="1" lang="ja-JP" altLang="en-US" dirty="0" smtClean="0"/>
              <a:t>超伝導共振器</a:t>
            </a:r>
            <a:endParaRPr kumimoji="1" lang="ja-JP" altLang="en-US" dirty="0"/>
          </a:p>
        </p:txBody>
      </p:sp>
      <p:sp>
        <p:nvSpPr>
          <p:cNvPr id="60" name="コンテンツ プレースホルダー 63"/>
          <p:cNvSpPr txBox="1">
            <a:spLocks/>
          </p:cNvSpPr>
          <p:nvPr/>
        </p:nvSpPr>
        <p:spPr>
          <a:xfrm>
            <a:off x="524698" y="4979579"/>
            <a:ext cx="4030369" cy="1325563"/>
          </a:xfrm>
          <a:prstGeom prst="rect">
            <a:avLst/>
          </a:prstGeom>
          <a:ln w="57150" cap="flat" cmpd="sng" algn="ctr">
            <a:solidFill>
              <a:srgbClr val="00FF00"/>
            </a:solid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kumimoji="1"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dk1"/>
                </a:solidFill>
                <a:latin typeface="+mn-lt"/>
                <a:ea typeface="+mn-ea"/>
                <a:cs typeface="+mn-cs"/>
              </a:defRPr>
            </a:lvl9pPr>
          </a:lstStyle>
          <a:p>
            <a:pPr marL="0" indent="0">
              <a:buFont typeface="Arial"/>
              <a:buNone/>
            </a:pPr>
            <a:r>
              <a:rPr lang="en-US" altLang="ja-JP" dirty="0" smtClean="0"/>
              <a:t>CMB </a:t>
            </a:r>
            <a:r>
              <a:rPr lang="ja-JP" altLang="en-US" dirty="0" smtClean="0"/>
              <a:t>格子が入射</a:t>
            </a:r>
            <a:endParaRPr lang="en-US" altLang="ja-JP" dirty="0" smtClean="0"/>
          </a:p>
          <a:p>
            <a:pPr marL="0" indent="0">
              <a:buFont typeface="Arial"/>
              <a:buNone/>
            </a:pPr>
            <a:r>
              <a:rPr lang="en-US" altLang="ja-JP" dirty="0" smtClean="0"/>
              <a:t>	→ </a:t>
            </a:r>
            <a:r>
              <a:rPr lang="ja-JP" altLang="en-US" dirty="0" smtClean="0"/>
              <a:t>クーパー対を解離</a:t>
            </a:r>
            <a:endParaRPr lang="en-US" altLang="ja-JP" dirty="0" smtClean="0"/>
          </a:p>
          <a:p>
            <a:pPr marL="0" indent="0">
              <a:buFont typeface="Arial"/>
              <a:buNone/>
            </a:pPr>
            <a:r>
              <a:rPr lang="en-US" altLang="ja-JP" dirty="0" smtClean="0"/>
              <a:t>	→ </a:t>
            </a:r>
            <a:r>
              <a:rPr lang="ja-JP" altLang="en-US" dirty="0" smtClean="0"/>
              <a:t>力学的インダクタンスが変化</a:t>
            </a:r>
            <a:endParaRPr lang="en-US" altLang="ja-JP" dirty="0" smtClean="0"/>
          </a:p>
          <a:p>
            <a:pPr marL="0" indent="0">
              <a:buFont typeface="Arial"/>
              <a:buNone/>
            </a:pPr>
            <a:r>
              <a:rPr lang="en-US" altLang="ja-JP" dirty="0" smtClean="0"/>
              <a:t>	→ </a:t>
            </a:r>
            <a:r>
              <a:rPr lang="ja-JP" altLang="en-US" dirty="0" smtClean="0"/>
              <a:t>共振ピークが変形</a:t>
            </a:r>
            <a:endParaRPr lang="en-US" altLang="ja-JP" dirty="0"/>
          </a:p>
        </p:txBody>
      </p:sp>
    </p:spTree>
    <p:custDataLst>
      <p:tags r:id="rId1"/>
    </p:custDataLst>
    <p:extLst>
      <p:ext uri="{BB962C8B-B14F-4D97-AF65-F5344CB8AC3E}">
        <p14:creationId xmlns:p14="http://schemas.microsoft.com/office/powerpoint/2010/main" val="2370190000"/>
      </p:ext>
    </p:extLst>
  </p:cSld>
  <p:clrMapOvr>
    <a:masterClrMapping/>
  </p:clrMapOvr>
  <mc:AlternateContent xmlns:mc="http://schemas.openxmlformats.org/markup-compatibility/2006" xmlns:p14="http://schemas.microsoft.com/office/powerpoint/2010/main">
    <mc:Choice Requires="p14">
      <p:transition spd="slow" p14:dur="2000" advTm="20716"/>
    </mc:Choice>
    <mc:Fallback xmlns="">
      <p:transition xmlns:p14="http://schemas.microsoft.com/office/powerpoint/2010/main" spd="slow" advTm="207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down)">
                                      <p:cBhvr>
                                        <p:cTn id="18" dur="500"/>
                                        <p:tgtEl>
                                          <p:spTgt spid="61"/>
                                        </p:tgtEl>
                                      </p:cBhvr>
                                    </p:animEffect>
                                  </p:childTnLst>
                                </p:cTn>
                              </p:par>
                              <p:par>
                                <p:cTn id="19" presetID="2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61" grpId="0"/>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MKID</a:t>
            </a:r>
            <a:r>
              <a:rPr lang="ja-JP" altLang="en-US" dirty="0" smtClean="0"/>
              <a:t>の利点</a:t>
            </a:r>
            <a:endParaRPr kumimoji="1" lang="ja-JP" altLang="en-US" sz="4000" dirty="0"/>
          </a:p>
        </p:txBody>
      </p:sp>
      <p:pic>
        <p:nvPicPr>
          <p:cNvPr id="39" name="図 38"/>
          <p:cNvPicPr>
            <a:picLocks noChangeAspect="1"/>
          </p:cNvPicPr>
          <p:nvPr/>
        </p:nvPicPr>
        <p:blipFill>
          <a:blip r:embed="rId5"/>
          <a:stretch>
            <a:fillRect/>
          </a:stretch>
        </p:blipFill>
        <p:spPr>
          <a:xfrm>
            <a:off x="353258" y="1993515"/>
            <a:ext cx="2974142" cy="2145246"/>
          </a:xfrm>
          <a:prstGeom prst="rect">
            <a:avLst/>
          </a:prstGeom>
        </p:spPr>
      </p:pic>
      <p:sp>
        <p:nvSpPr>
          <p:cNvPr id="40" name="テキスト ボックス 39"/>
          <p:cNvSpPr txBox="1"/>
          <p:nvPr/>
        </p:nvSpPr>
        <p:spPr>
          <a:xfrm>
            <a:off x="1525934" y="3848513"/>
            <a:ext cx="1064866" cy="235962"/>
          </a:xfrm>
          <a:prstGeom prst="rect">
            <a:avLst/>
          </a:prstGeom>
          <a:solidFill>
            <a:schemeClr val="bg1"/>
          </a:solidFill>
        </p:spPr>
        <p:txBody>
          <a:bodyPr wrap="square" rtlCol="0">
            <a:spAutoFit/>
          </a:bodyPr>
          <a:lstStyle/>
          <a:p>
            <a:pPr>
              <a:lnSpc>
                <a:spcPct val="50000"/>
              </a:lnSpc>
            </a:pPr>
            <a:r>
              <a:rPr lang="ja-JP" altLang="en-US" sz="1600" dirty="0" smtClean="0">
                <a:latin typeface="Symbol"/>
              </a:rPr>
              <a:t>時間</a:t>
            </a:r>
            <a:r>
              <a:rPr lang="en-US" altLang="ja-JP" sz="1600" dirty="0" smtClean="0">
                <a:latin typeface="Symbol"/>
              </a:rPr>
              <a:t>[</a:t>
            </a:r>
            <a:r>
              <a:rPr lang="en-US" altLang="ja-JP" sz="1600" dirty="0" err="1" smtClean="0">
                <a:latin typeface="Symbol"/>
              </a:rPr>
              <a:t>m</a:t>
            </a:r>
            <a:r>
              <a:rPr kumimoji="1" lang="en-US" altLang="ja-JP" sz="1600" dirty="0" err="1" smtClean="0"/>
              <a:t>s</a:t>
            </a:r>
            <a:r>
              <a:rPr lang="en-US" altLang="ja-JP" sz="1600" dirty="0" smtClean="0"/>
              <a:t>]</a:t>
            </a:r>
          </a:p>
        </p:txBody>
      </p:sp>
      <p:sp>
        <p:nvSpPr>
          <p:cNvPr id="41" name="テキスト ボックス 40"/>
          <p:cNvSpPr txBox="1"/>
          <p:nvPr/>
        </p:nvSpPr>
        <p:spPr>
          <a:xfrm>
            <a:off x="1809997" y="2379056"/>
            <a:ext cx="1905265" cy="461665"/>
          </a:xfrm>
          <a:prstGeom prst="rect">
            <a:avLst/>
          </a:prstGeom>
          <a:noFill/>
        </p:spPr>
        <p:txBody>
          <a:bodyPr wrap="square" rtlCol="0">
            <a:spAutoFit/>
          </a:bodyPr>
          <a:lstStyle/>
          <a:p>
            <a:r>
              <a:rPr lang="en-US" altLang="ja-JP" sz="2400" dirty="0" err="1" smtClean="0">
                <a:solidFill>
                  <a:srgbClr val="FF0000"/>
                </a:solidFill>
                <a:latin typeface="Symbol" charset="2"/>
                <a:cs typeface="Symbol" charset="2"/>
              </a:rPr>
              <a:t>t</a:t>
            </a:r>
            <a:r>
              <a:rPr lang="en-US" altLang="ja-JP" sz="2400" baseline="-25000" dirty="0" err="1" smtClean="0">
                <a:solidFill>
                  <a:srgbClr val="FF0000"/>
                </a:solidFill>
              </a:rPr>
              <a:t>r</a:t>
            </a:r>
            <a:r>
              <a:rPr kumimoji="1" lang="en-US" altLang="ja-JP" sz="2400" dirty="0" smtClean="0">
                <a:solidFill>
                  <a:srgbClr val="FF0000"/>
                </a:solidFill>
              </a:rPr>
              <a:t> &lt;&lt; </a:t>
            </a:r>
            <a:r>
              <a:rPr kumimoji="1" lang="en-US" altLang="ja-JP" sz="2400" dirty="0" err="1" smtClean="0">
                <a:solidFill>
                  <a:srgbClr val="FF0000"/>
                </a:solidFill>
              </a:rPr>
              <a:t>msec</a:t>
            </a:r>
            <a:endParaRPr kumimoji="1" lang="ja-JP" altLang="en-US" sz="2400" dirty="0">
              <a:solidFill>
                <a:srgbClr val="FF0000"/>
              </a:solidFill>
            </a:endParaRPr>
          </a:p>
        </p:txBody>
      </p:sp>
      <p:sp>
        <p:nvSpPr>
          <p:cNvPr id="43" name="テキスト ボックス 42"/>
          <p:cNvSpPr txBox="1"/>
          <p:nvPr/>
        </p:nvSpPr>
        <p:spPr>
          <a:xfrm>
            <a:off x="357712" y="1790597"/>
            <a:ext cx="2425891" cy="276999"/>
          </a:xfrm>
          <a:prstGeom prst="rect">
            <a:avLst/>
          </a:prstGeom>
          <a:noFill/>
        </p:spPr>
        <p:txBody>
          <a:bodyPr wrap="square" rtlCol="0">
            <a:spAutoFit/>
          </a:bodyPr>
          <a:lstStyle/>
          <a:p>
            <a:r>
              <a:rPr kumimoji="1" lang="en-US" altLang="ja-JP" sz="1200" dirty="0" smtClean="0"/>
              <a:t>e.g., </a:t>
            </a:r>
            <a:r>
              <a:rPr lang="en-US" altLang="ja-JP" sz="1200" dirty="0" smtClean="0"/>
              <a:t>Peter K. Day, nature</a:t>
            </a:r>
            <a:r>
              <a:rPr kumimoji="1" lang="en-US" altLang="ja-JP" sz="1200" dirty="0" smtClean="0"/>
              <a:t> (2003).</a:t>
            </a:r>
            <a:endParaRPr kumimoji="1" lang="ja-JP" altLang="en-US" sz="1200" dirty="0"/>
          </a:p>
        </p:txBody>
      </p:sp>
      <p:sp>
        <p:nvSpPr>
          <p:cNvPr id="44" name="テキスト ボックス 43"/>
          <p:cNvSpPr txBox="1"/>
          <p:nvPr/>
        </p:nvSpPr>
        <p:spPr>
          <a:xfrm>
            <a:off x="425430" y="1384759"/>
            <a:ext cx="2910021" cy="461665"/>
          </a:xfrm>
          <a:prstGeom prst="rect">
            <a:avLst/>
          </a:prstGeom>
          <a:solidFill>
            <a:srgbClr val="FFFF00"/>
          </a:solidFill>
        </p:spPr>
        <p:txBody>
          <a:bodyPr wrap="none" rtlCol="0">
            <a:spAutoFit/>
          </a:bodyPr>
          <a:lstStyle/>
          <a:p>
            <a:r>
              <a:rPr lang="ja-JP" altLang="en-US" sz="2400" dirty="0" smtClean="0"/>
              <a:t>応答が</a:t>
            </a:r>
            <a:r>
              <a:rPr lang="en-US" altLang="ja-JP" sz="2400" dirty="0" smtClean="0"/>
              <a:t>(</a:t>
            </a:r>
            <a:r>
              <a:rPr lang="ja-JP" altLang="en-US" sz="2400" dirty="0" smtClean="0"/>
              <a:t>比較的</a:t>
            </a:r>
            <a:r>
              <a:rPr lang="en-US" altLang="ja-JP" sz="2400" dirty="0" smtClean="0"/>
              <a:t>)</a:t>
            </a:r>
            <a:r>
              <a:rPr lang="ja-JP" altLang="en-US" sz="2400" dirty="0" smtClean="0"/>
              <a:t>速い</a:t>
            </a:r>
            <a:endParaRPr kumimoji="1" lang="ja-JP" altLang="en-US" sz="2400" dirty="0"/>
          </a:p>
        </p:txBody>
      </p:sp>
      <p:pic>
        <p:nvPicPr>
          <p:cNvPr id="53" name="IMG_029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492" t="19377" r="23733" b="22544"/>
          <a:stretch/>
        </p:blipFill>
        <p:spPr>
          <a:xfrm>
            <a:off x="6553200" y="315472"/>
            <a:ext cx="2421467" cy="3716727"/>
          </a:xfrm>
          <a:prstGeom prst="rect">
            <a:avLst/>
          </a:prstGeom>
        </p:spPr>
      </p:pic>
      <p:sp>
        <p:nvSpPr>
          <p:cNvPr id="3" name="日付プレースホルダー 2"/>
          <p:cNvSpPr>
            <a:spLocks noGrp="1"/>
          </p:cNvSpPr>
          <p:nvPr>
            <p:ph type="dt" sz="half" idx="10"/>
          </p:nvPr>
        </p:nvSpPr>
        <p:spPr/>
        <p:txBody>
          <a:bodyPr/>
          <a:lstStyle/>
          <a:p>
            <a:r>
              <a:rPr kumimoji="1" lang="en-US" altLang="ja-JP" smtClean="0"/>
              <a:t>2015/02/11</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21st ICEPP symposium</a:t>
            </a:r>
            <a:endParaRPr kumimoji="1" lang="ja-JP" altLang="en-US"/>
          </a:p>
        </p:txBody>
      </p:sp>
      <p:sp>
        <p:nvSpPr>
          <p:cNvPr id="5" name="スライド番号プレースホルダー 4"/>
          <p:cNvSpPr>
            <a:spLocks noGrp="1"/>
          </p:cNvSpPr>
          <p:nvPr>
            <p:ph type="sldNum" sz="quarter" idx="12"/>
          </p:nvPr>
        </p:nvSpPr>
        <p:spPr/>
        <p:txBody>
          <a:bodyPr/>
          <a:lstStyle/>
          <a:p>
            <a:fld id="{207F6FC4-E96C-1542-948A-32E9A3BFBEBC}" type="slidenum">
              <a:rPr kumimoji="1" lang="ja-JP" altLang="en-US" smtClean="0"/>
              <a:t>9</a:t>
            </a:fld>
            <a:endParaRPr kumimoji="1" lang="ja-JP" altLang="en-US"/>
          </a:p>
        </p:txBody>
      </p:sp>
      <p:sp>
        <p:nvSpPr>
          <p:cNvPr id="15" name="テキスト ボックス 14"/>
          <p:cNvSpPr txBox="1"/>
          <p:nvPr/>
        </p:nvSpPr>
        <p:spPr>
          <a:xfrm rot="16200000">
            <a:off x="-61194" y="2726654"/>
            <a:ext cx="1064866" cy="235962"/>
          </a:xfrm>
          <a:prstGeom prst="rect">
            <a:avLst/>
          </a:prstGeom>
          <a:solidFill>
            <a:schemeClr val="bg1"/>
          </a:solidFill>
        </p:spPr>
        <p:txBody>
          <a:bodyPr wrap="square" rtlCol="0">
            <a:spAutoFit/>
          </a:bodyPr>
          <a:lstStyle/>
          <a:p>
            <a:pPr>
              <a:lnSpc>
                <a:spcPct val="50000"/>
              </a:lnSpc>
            </a:pPr>
            <a:r>
              <a:rPr kumimoji="1" lang="ja-JP" altLang="en-US" sz="1600" dirty="0" smtClean="0"/>
              <a:t>位相</a:t>
            </a:r>
            <a:r>
              <a:rPr kumimoji="1" lang="en-US" altLang="ja-JP" sz="1600" dirty="0" smtClean="0"/>
              <a:t>[</a:t>
            </a:r>
            <a:r>
              <a:rPr kumimoji="1" lang="en-US" altLang="ja-JP" sz="1600" dirty="0" err="1" smtClean="0"/>
              <a:t>deg</a:t>
            </a:r>
            <a:r>
              <a:rPr kumimoji="1" lang="en-US" altLang="ja-JP" sz="1600" dirty="0" smtClean="0"/>
              <a:t>]</a:t>
            </a:r>
            <a:endParaRPr kumimoji="1" lang="ja-JP" altLang="en-US" sz="1600" dirty="0"/>
          </a:p>
        </p:txBody>
      </p:sp>
      <p:pic>
        <p:nvPicPr>
          <p:cNvPr id="27" name="図 26" descr="p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41" y="4677515"/>
            <a:ext cx="2431111" cy="1427555"/>
          </a:xfrm>
          <a:prstGeom prst="rect">
            <a:avLst/>
          </a:prstGeom>
          <a:ln>
            <a:solidFill>
              <a:srgbClr val="FFFFFF"/>
            </a:solidFill>
          </a:ln>
        </p:spPr>
      </p:pic>
      <p:sp>
        <p:nvSpPr>
          <p:cNvPr id="28" name="テキスト ボックス 27"/>
          <p:cNvSpPr txBox="1"/>
          <p:nvPr/>
        </p:nvSpPr>
        <p:spPr>
          <a:xfrm>
            <a:off x="457200" y="4091282"/>
            <a:ext cx="3877985" cy="461665"/>
          </a:xfrm>
          <a:prstGeom prst="rect">
            <a:avLst/>
          </a:prstGeom>
          <a:solidFill>
            <a:srgbClr val="FFFF00"/>
          </a:solidFill>
        </p:spPr>
        <p:txBody>
          <a:bodyPr wrap="none" rtlCol="0">
            <a:spAutoFit/>
          </a:bodyPr>
          <a:lstStyle/>
          <a:p>
            <a:r>
              <a:rPr kumimoji="1" lang="ja-JP" altLang="en-US" sz="2400" dirty="0" smtClean="0"/>
              <a:t>周波数方向の多重化が容易</a:t>
            </a:r>
            <a:endParaRPr kumimoji="1" lang="ja-JP" altLang="en-US" sz="2400" dirty="0"/>
          </a:p>
        </p:txBody>
      </p:sp>
      <p:sp>
        <p:nvSpPr>
          <p:cNvPr id="29" name="テキスト ボックス 28"/>
          <p:cNvSpPr txBox="1"/>
          <p:nvPr/>
        </p:nvSpPr>
        <p:spPr>
          <a:xfrm rot="16200000">
            <a:off x="-306727" y="5006149"/>
            <a:ext cx="1433003" cy="369332"/>
          </a:xfrm>
          <a:prstGeom prst="rect">
            <a:avLst/>
          </a:prstGeom>
          <a:noFill/>
        </p:spPr>
        <p:txBody>
          <a:bodyPr wrap="square" rtlCol="0">
            <a:spAutoFit/>
          </a:bodyPr>
          <a:lstStyle/>
          <a:p>
            <a:r>
              <a:rPr kumimoji="1" lang="en-US" altLang="ja-JP" dirty="0" smtClean="0"/>
              <a:t>Power [dB]</a:t>
            </a:r>
            <a:endParaRPr kumimoji="1" lang="ja-JP" altLang="en-US" dirty="0"/>
          </a:p>
        </p:txBody>
      </p:sp>
      <p:pic>
        <p:nvPicPr>
          <p:cNvPr id="6" name="図 5" descr="スクリーンショット 2015-02-09 3.32.50.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9800" y="4032199"/>
            <a:ext cx="2960185" cy="2825801"/>
          </a:xfrm>
          <a:prstGeom prst="rect">
            <a:avLst/>
          </a:prstGeom>
        </p:spPr>
      </p:pic>
      <p:sp>
        <p:nvSpPr>
          <p:cNvPr id="7" name="テキスト ボックス 6"/>
          <p:cNvSpPr txBox="1"/>
          <p:nvPr/>
        </p:nvSpPr>
        <p:spPr>
          <a:xfrm>
            <a:off x="3327400" y="2025264"/>
            <a:ext cx="3225800" cy="2031325"/>
          </a:xfrm>
          <a:prstGeom prst="rect">
            <a:avLst/>
          </a:prstGeom>
          <a:noFill/>
        </p:spPr>
        <p:txBody>
          <a:bodyPr wrap="square" rtlCol="0">
            <a:spAutoFit/>
          </a:bodyPr>
          <a:lstStyle/>
          <a:p>
            <a:pPr marL="285750" indent="-285750">
              <a:buFont typeface="Arial"/>
              <a:buChar char="•"/>
            </a:pPr>
            <a:r>
              <a:rPr kumimoji="1" lang="en-US" altLang="ja-JP" dirty="0" smtClean="0"/>
              <a:t>120°/</a:t>
            </a:r>
            <a:r>
              <a:rPr kumimoji="1" lang="ja-JP" altLang="en-US" dirty="0" smtClean="0"/>
              <a:t>秒</a:t>
            </a:r>
            <a:r>
              <a:rPr kumimoji="1" lang="en-US" altLang="ja-JP" dirty="0" smtClean="0"/>
              <a:t> </a:t>
            </a:r>
            <a:r>
              <a:rPr kumimoji="1" lang="ja-JP" altLang="en-US" dirty="0" smtClean="0"/>
              <a:t>という高速スキャンには</a:t>
            </a:r>
            <a:r>
              <a:rPr kumimoji="1" lang="en-US" altLang="ja-JP" dirty="0" smtClean="0"/>
              <a:t> 1ksps </a:t>
            </a:r>
            <a:r>
              <a:rPr kumimoji="1" lang="ja-JP" altLang="en-US" dirty="0" smtClean="0"/>
              <a:t>程度必要。</a:t>
            </a:r>
            <a:endParaRPr kumimoji="1" lang="en-US" altLang="ja-JP" dirty="0" smtClean="0"/>
          </a:p>
          <a:p>
            <a:r>
              <a:rPr lang="ja-JP" altLang="ja-JP" dirty="0"/>
              <a:t>　</a:t>
            </a:r>
            <a:r>
              <a:rPr lang="ja-JP" altLang="en-US" dirty="0" smtClean="0"/>
              <a:t>　</a:t>
            </a:r>
            <a:r>
              <a:rPr kumimoji="1" lang="en-US" altLang="ja-JP" dirty="0" smtClean="0"/>
              <a:t>TES</a:t>
            </a:r>
            <a:r>
              <a:rPr kumimoji="1" lang="ja-JP" altLang="en-US" dirty="0" smtClean="0"/>
              <a:t>と違いクーパー対の解</a:t>
            </a:r>
            <a:endParaRPr kumimoji="1" lang="en-US" altLang="ja-JP" dirty="0" smtClean="0"/>
          </a:p>
          <a:p>
            <a:r>
              <a:rPr lang="ja-JP" altLang="ja-JP" dirty="0"/>
              <a:t>　</a:t>
            </a:r>
            <a:r>
              <a:rPr lang="ja-JP" altLang="en-US" dirty="0" smtClean="0"/>
              <a:t>　</a:t>
            </a:r>
            <a:r>
              <a:rPr kumimoji="1" lang="ja-JP" altLang="en-US" dirty="0" smtClean="0"/>
              <a:t>離を直接検出するため速い</a:t>
            </a:r>
            <a:endParaRPr kumimoji="1" lang="en-US" altLang="ja-JP" dirty="0" smtClean="0"/>
          </a:p>
          <a:p>
            <a:pPr marL="285750" indent="-285750">
              <a:buFont typeface="Arial"/>
              <a:buChar char="•"/>
            </a:pPr>
            <a:endParaRPr lang="en-US" altLang="ja-JP" dirty="0"/>
          </a:p>
          <a:p>
            <a:r>
              <a:rPr kumimoji="1" lang="en-US" altLang="ja-JP" dirty="0" smtClean="0"/>
              <a:t>  (</a:t>
            </a:r>
            <a:r>
              <a:rPr lang="en-US" altLang="ja-JP" dirty="0"/>
              <a:t>0.12</a:t>
            </a:r>
            <a:r>
              <a:rPr lang="en-US" altLang="ja-JP" baseline="30000" dirty="0"/>
              <a:t>o</a:t>
            </a:r>
            <a:r>
              <a:rPr lang="en-US" altLang="ja-JP" dirty="0"/>
              <a:t>/sample </a:t>
            </a:r>
            <a:r>
              <a:rPr lang="en-US" altLang="ja-JP" dirty="0" smtClean="0"/>
              <a:t>&lt; </a:t>
            </a:r>
            <a:r>
              <a:rPr lang="ja-JP" altLang="en-US" dirty="0" smtClean="0"/>
              <a:t>ビーム幅</a:t>
            </a:r>
            <a:r>
              <a:rPr lang="en-US" altLang="ja-JP" dirty="0" smtClean="0"/>
              <a:t>0.5°</a:t>
            </a:r>
            <a:r>
              <a:rPr kumimoji="1" lang="en-US" altLang="ja-JP" dirty="0" smtClean="0"/>
              <a:t>)</a:t>
            </a:r>
          </a:p>
          <a:p>
            <a:endParaRPr lang="en-US" altLang="ja-JP" dirty="0"/>
          </a:p>
        </p:txBody>
      </p:sp>
      <p:sp>
        <p:nvSpPr>
          <p:cNvPr id="30" name="テキスト ボックス 29"/>
          <p:cNvSpPr txBox="1"/>
          <p:nvPr/>
        </p:nvSpPr>
        <p:spPr>
          <a:xfrm>
            <a:off x="3249083" y="4703074"/>
            <a:ext cx="3132667" cy="1754327"/>
          </a:xfrm>
          <a:prstGeom prst="rect">
            <a:avLst/>
          </a:prstGeom>
          <a:noFill/>
        </p:spPr>
        <p:txBody>
          <a:bodyPr wrap="square" rtlCol="0">
            <a:spAutoFit/>
          </a:bodyPr>
          <a:lstStyle/>
          <a:p>
            <a:pPr marL="285750" indent="-285750">
              <a:buFont typeface="Arial"/>
              <a:buChar char="•"/>
            </a:pPr>
            <a:r>
              <a:rPr lang="ja-JP" altLang="en-US" dirty="0" smtClean="0"/>
              <a:t>行き帰り</a:t>
            </a:r>
            <a:r>
              <a:rPr lang="en-US" altLang="ja-JP" dirty="0" smtClean="0"/>
              <a:t>2</a:t>
            </a:r>
            <a:r>
              <a:rPr lang="ja-JP" altLang="en-US" dirty="0" smtClean="0"/>
              <a:t>本の</a:t>
            </a:r>
            <a:r>
              <a:rPr lang="en-US" altLang="ja-JP" dirty="0" err="1" smtClean="0"/>
              <a:t>feedline</a:t>
            </a:r>
            <a:r>
              <a:rPr lang="ja-JP" altLang="en-US" dirty="0" smtClean="0"/>
              <a:t>で</a:t>
            </a:r>
            <a:endParaRPr lang="en-US" altLang="ja-JP" dirty="0" smtClean="0"/>
          </a:p>
          <a:p>
            <a:r>
              <a:rPr lang="en-US" altLang="ja-JP" dirty="0" smtClean="0"/>
              <a:t>  </a:t>
            </a:r>
            <a:r>
              <a:rPr lang="en-US" altLang="ja-JP" dirty="0" smtClean="0"/>
              <a:t>O(100)</a:t>
            </a:r>
            <a:r>
              <a:rPr lang="ja-JP" altLang="en-US" dirty="0" smtClean="0"/>
              <a:t>素子</a:t>
            </a:r>
            <a:r>
              <a:rPr lang="ja-JP" altLang="en-US" dirty="0" smtClean="0"/>
              <a:t>読める</a:t>
            </a:r>
            <a:r>
              <a:rPr lang="ja-JP" altLang="en-US" dirty="0" smtClean="0"/>
              <a:t>。熱流入が</a:t>
            </a:r>
            <a:endParaRPr lang="en-US" altLang="ja-JP" dirty="0" smtClean="0"/>
          </a:p>
          <a:p>
            <a:r>
              <a:rPr lang="en-US" altLang="ja-JP" dirty="0" smtClean="0"/>
              <a:t> </a:t>
            </a:r>
            <a:r>
              <a:rPr lang="ja-JP" altLang="en-US" dirty="0" smtClean="0"/>
              <a:t>少なくシンプルな読み出しに</a:t>
            </a:r>
            <a:endParaRPr lang="en-US" altLang="ja-JP" dirty="0" smtClean="0"/>
          </a:p>
          <a:p>
            <a:endParaRPr lang="en-US" altLang="ja-JP" dirty="0" smtClean="0"/>
          </a:p>
          <a:p>
            <a:r>
              <a:rPr lang="en-US" altLang="ja-JP" dirty="0"/>
              <a:t> </a:t>
            </a:r>
            <a:r>
              <a:rPr lang="en-US" altLang="ja-JP" dirty="0" smtClean="0"/>
              <a:t> ( 1 wafer </a:t>
            </a:r>
            <a:r>
              <a:rPr lang="ja-JP" altLang="en-US" dirty="0" smtClean="0"/>
              <a:t>あたり</a:t>
            </a:r>
            <a:r>
              <a:rPr lang="en-US" altLang="ja-JP" dirty="0" smtClean="0"/>
              <a:t>1</a:t>
            </a:r>
            <a:r>
              <a:rPr lang="ja-JP" altLang="en-US" dirty="0" smtClean="0"/>
              <a:t>対の</a:t>
            </a:r>
            <a:r>
              <a:rPr lang="en-US" altLang="ja-JP" dirty="0" err="1" smtClean="0"/>
              <a:t>feedline</a:t>
            </a:r>
            <a:r>
              <a:rPr lang="ja-JP" altLang="en-US" dirty="0" smtClean="0"/>
              <a:t>、</a:t>
            </a:r>
            <a:endParaRPr lang="en-US" altLang="ja-JP" dirty="0" smtClean="0"/>
          </a:p>
          <a:p>
            <a:r>
              <a:rPr lang="ja-JP" altLang="ja-JP" dirty="0"/>
              <a:t>　</a:t>
            </a:r>
            <a:r>
              <a:rPr lang="en-US" altLang="ja-JP" dirty="0" smtClean="0"/>
              <a:t>0.25 K </a:t>
            </a:r>
            <a:r>
              <a:rPr lang="ja-JP" altLang="en-US" dirty="0" smtClean="0"/>
              <a:t>での使用を計画</a:t>
            </a:r>
            <a:r>
              <a:rPr lang="en-US" altLang="ja-JP" dirty="0" smtClean="0"/>
              <a:t>)</a:t>
            </a:r>
            <a:endParaRPr lang="en-US" altLang="ja-JP" dirty="0"/>
          </a:p>
        </p:txBody>
      </p:sp>
      <p:sp>
        <p:nvSpPr>
          <p:cNvPr id="31" name="テキスト ボックス 30"/>
          <p:cNvSpPr txBox="1"/>
          <p:nvPr/>
        </p:nvSpPr>
        <p:spPr>
          <a:xfrm>
            <a:off x="1514293" y="6128353"/>
            <a:ext cx="1064866" cy="235962"/>
          </a:xfrm>
          <a:prstGeom prst="rect">
            <a:avLst/>
          </a:prstGeom>
          <a:solidFill>
            <a:schemeClr val="bg1"/>
          </a:solidFill>
        </p:spPr>
        <p:txBody>
          <a:bodyPr wrap="square" rtlCol="0">
            <a:spAutoFit/>
          </a:bodyPr>
          <a:lstStyle/>
          <a:p>
            <a:pPr>
              <a:lnSpc>
                <a:spcPct val="50000"/>
              </a:lnSpc>
            </a:pPr>
            <a:r>
              <a:rPr lang="ja-JP" altLang="en-US" sz="1600" dirty="0" smtClean="0"/>
              <a:t>周波数</a:t>
            </a:r>
            <a:endParaRPr lang="en-US" altLang="ja-JP" sz="1600" dirty="0" smtClean="0"/>
          </a:p>
        </p:txBody>
      </p:sp>
      <p:sp>
        <p:nvSpPr>
          <p:cNvPr id="8" name="左右矢印 7"/>
          <p:cNvSpPr/>
          <p:nvPr/>
        </p:nvSpPr>
        <p:spPr>
          <a:xfrm>
            <a:off x="1870796" y="5752782"/>
            <a:ext cx="643467" cy="101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787782" y="5477899"/>
            <a:ext cx="787395"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ヒラギノ角ゴ Pro W3"/>
                <a:ea typeface="ヒラギノ角ゴ Pro W3"/>
                <a:cs typeface="ヒラギノ角ゴ Pro W3"/>
              </a:rPr>
              <a:t>〜2MHz</a:t>
            </a:r>
            <a:endParaRPr kumimoji="1" lang="ja-JP" altLang="en-US" sz="1200" dirty="0">
              <a:solidFill>
                <a:schemeClr val="accent1">
                  <a:lumMod val="75000"/>
                </a:schemeClr>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573192014"/>
      </p:ext>
    </p:extLst>
  </p:cSld>
  <p:clrMapOvr>
    <a:masterClrMapping/>
  </p:clrMapOvr>
  <mc:AlternateContent xmlns:mc="http://schemas.openxmlformats.org/markup-compatibility/2006" xmlns:p14="http://schemas.microsoft.com/office/powerpoint/2010/main">
    <mc:Choice Requires="p14">
      <p:transition spd="slow" p14:dur="2000" advTm="23058"/>
    </mc:Choice>
    <mc:Fallback xmlns="">
      <p:transition xmlns:p14="http://schemas.microsoft.com/office/powerpoint/2010/main" spd="slow" advTm="230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0853"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3"/>
                                        </p:tgtEl>
                                      </p:cBhvr>
                                    </p:cmd>
                                  </p:childTnLst>
                                </p:cTn>
                              </p:par>
                            </p:childTnLst>
                          </p:cTn>
                        </p:par>
                      </p:childTnLst>
                    </p:cTn>
                  </p:par>
                </p:childTnLst>
              </p:cTn>
              <p:nextCondLst>
                <p:cond evt="onClick" delay="0">
                  <p:tgtEl>
                    <p:spTgt spid="53"/>
                  </p:tgtEl>
                </p:cond>
              </p:nextCondLst>
            </p:seq>
            <p:video>
              <p:cMediaNode vol="80000" mute="1">
                <p:cTn id="14" fill="hold" display="0">
                  <p:stCondLst>
                    <p:cond delay="indefinite"/>
                  </p:stCondLst>
                </p:cTn>
                <p:tgtEl>
                  <p:spTgt spid="53"/>
                </p:tgtEl>
              </p:cMediaNode>
            </p:video>
          </p:childTnLst>
        </p:cTn>
      </p:par>
    </p:tnLst>
  </p:timing>
  <p:extLst mod="1">
    <p:ext uri="{E180D4A7-C9FB-4DFB-919C-405C955672EB}">
      <p14:showEvtLst xmlns:p14="http://schemas.microsoft.com/office/powerpoint/2010/main">
        <p14:playEvt time="0" objId="53"/>
        <p14:stopEvt time="20978" objId="5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4"/>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4.5|10.1|3.3|3.5|33.7|5.5"/>
</p:tagLst>
</file>

<file path=ppt/tags/tag4.xml><?xml version="1.0" encoding="utf-8"?>
<p:tagLst xmlns:a="http://schemas.openxmlformats.org/drawingml/2006/main" xmlns:r="http://schemas.openxmlformats.org/officeDocument/2006/relationships" xmlns:p="http://schemas.openxmlformats.org/presentationml/2006/main">
  <p:tag name="TIMING" val="|3.5|7.7"/>
</p:tagLst>
</file>

<file path=ppt/tags/tag5.xml><?xml version="1.0" encoding="utf-8"?>
<p:tagLst xmlns:a="http://schemas.openxmlformats.org/drawingml/2006/main" xmlns:r="http://schemas.openxmlformats.org/officeDocument/2006/relationships" xmlns:p="http://schemas.openxmlformats.org/presentationml/2006/main">
  <p:tag name="TIMING" val="|17.4|3.7|4.6"/>
</p:tagLst>
</file>

<file path=ppt/tags/tag6.xml><?xml version="1.0" encoding="utf-8"?>
<p:tagLst xmlns:a="http://schemas.openxmlformats.org/drawingml/2006/main" xmlns:r="http://schemas.openxmlformats.org/officeDocument/2006/relationships" xmlns:p="http://schemas.openxmlformats.org/presentationml/2006/main">
  <p:tag name="TIMING" val="|20"/>
</p:tagLst>
</file>

<file path=ppt/tags/tag7.xml><?xml version="1.0" encoding="utf-8"?>
<p:tagLst xmlns:a="http://schemas.openxmlformats.org/drawingml/2006/main" xmlns:r="http://schemas.openxmlformats.org/officeDocument/2006/relationships" xmlns:p="http://schemas.openxmlformats.org/presentationml/2006/main">
  <p:tag name="TIMING" val="|17.8"/>
</p:tagLst>
</file>

<file path=ppt/tags/tag8.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6766</TotalTime>
  <Words>5561</Words>
  <Application>Microsoft Macintosh PowerPoint</Application>
  <PresentationFormat>画面に合わせる (4:3)</PresentationFormat>
  <Paragraphs>944</Paragraphs>
  <Slides>36</Slides>
  <Notes>34</Notes>
  <HiddenSlides>1</HiddenSlides>
  <MMClips>3</MMClips>
  <ScaleCrop>false</ScaleCrop>
  <HeadingPairs>
    <vt:vector size="4" baseType="variant">
      <vt:variant>
        <vt:lpstr>テーマ</vt:lpstr>
      </vt:variant>
      <vt:variant>
        <vt:i4>1</vt:i4>
      </vt:variant>
      <vt:variant>
        <vt:lpstr>スライド タイトル</vt:lpstr>
      </vt:variant>
      <vt:variant>
        <vt:i4>36</vt:i4>
      </vt:variant>
    </vt:vector>
  </HeadingPairs>
  <TitlesOfParts>
    <vt:vector size="37" baseType="lpstr">
      <vt:lpstr>ホワイト</vt:lpstr>
      <vt:lpstr>CMB偏光観測実験「GroundBIRD」の検出器応答評価</vt:lpstr>
      <vt:lpstr>目次</vt:lpstr>
      <vt:lpstr>初期宇宙の探索</vt:lpstr>
      <vt:lpstr>GroundBIRD – ターゲット</vt:lpstr>
      <vt:lpstr>高速スキャンが重要</vt:lpstr>
      <vt:lpstr>GroundBIRD – 回転冷却光学系</vt:lpstr>
      <vt:lpstr>MKID (Microwave Kinetic Inductance Detector)</vt:lpstr>
      <vt:lpstr>MKID (Microwave Kinetic Inductance Detector)</vt:lpstr>
      <vt:lpstr>MKIDの利点</vt:lpstr>
      <vt:lpstr>MKIDs を回転システムに設置</vt:lpstr>
      <vt:lpstr>二段の磁場シールド</vt:lpstr>
      <vt:lpstr>高透磁率シールドによる波形改善</vt:lpstr>
      <vt:lpstr>超伝導シールドによるノイズの減少</vt:lpstr>
      <vt:lpstr>回転への応答</vt:lpstr>
      <vt:lpstr>ノイズレベル (dark NEP) の仮評価</vt:lpstr>
      <vt:lpstr>ノイズレベルの決定へ: 読出系改良</vt:lpstr>
      <vt:lpstr>読出系改良：目標</vt:lpstr>
      <vt:lpstr>読出系改良：結果</vt:lpstr>
      <vt:lpstr>本番用クライオスタットの組み立て</vt:lpstr>
      <vt:lpstr>本番用クライオスタットの組み立て</vt:lpstr>
      <vt:lpstr>まとめ・展望</vt:lpstr>
      <vt:lpstr>backup</vt:lpstr>
      <vt:lpstr>ロードマップ</vt:lpstr>
      <vt:lpstr>sensitivity evaluation</vt:lpstr>
      <vt:lpstr>Quality-factors</vt:lpstr>
      <vt:lpstr>Quality-factors v.s. MKID’s temperature</vt:lpstr>
      <vt:lpstr>τqp from noise cross spectrum</vt:lpstr>
      <vt:lpstr>Multi Frequency Measurement</vt:lpstr>
      <vt:lpstr>Is it possible to operate cryocooler on the rotating platform ?</vt:lpstr>
      <vt:lpstr>Emulation of CMB pol. measurement</vt:lpstr>
      <vt:lpstr>MKID and readout system</vt:lpstr>
      <vt:lpstr>reading out MKID</vt:lpstr>
      <vt:lpstr>sensitivity evaluation (1): measuring dependence on T</vt:lpstr>
      <vt:lpstr>Noise on IQ plane</vt:lpstr>
      <vt:lpstr>電力とガスを供給するために</vt:lpstr>
      <vt:lpstr>電力とガスを供給するために</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_x0016_CMB偏光観測実験「GroundBIRD」の検出器応答評価</dc:title>
  <dc:creator>富田 望</dc:creator>
  <cp:lastModifiedBy>富田 望</cp:lastModifiedBy>
  <cp:revision>122</cp:revision>
  <dcterms:created xsi:type="dcterms:W3CDTF">2015-02-05T05:10:03Z</dcterms:created>
  <dcterms:modified xsi:type="dcterms:W3CDTF">2015-02-11T00:30:08Z</dcterms:modified>
</cp:coreProperties>
</file>