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333" r:id="rId5"/>
    <p:sldId id="310" r:id="rId6"/>
    <p:sldId id="311" r:id="rId7"/>
    <p:sldId id="332" r:id="rId8"/>
    <p:sldId id="262" r:id="rId9"/>
    <p:sldId id="316" r:id="rId10"/>
    <p:sldId id="267" r:id="rId11"/>
    <p:sldId id="260" r:id="rId12"/>
    <p:sldId id="263" r:id="rId13"/>
    <p:sldId id="268" r:id="rId14"/>
    <p:sldId id="273" r:id="rId15"/>
    <p:sldId id="331" r:id="rId16"/>
    <p:sldId id="315" r:id="rId17"/>
    <p:sldId id="26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8000"/>
    <a:srgbClr val="00FF00"/>
    <a:srgbClr val="FF33CC"/>
    <a:srgbClr val="3366FF"/>
    <a:srgbClr val="33CC33"/>
    <a:srgbClr val="CCCCFF"/>
    <a:srgbClr val="FFFF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5262" autoAdjust="0"/>
  </p:normalViewPr>
  <p:slideViewPr>
    <p:cSldViewPr snapToGrid="0">
      <p:cViewPr varScale="1">
        <p:scale>
          <a:sx n="69" d="100"/>
          <a:sy n="69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AA92-2D94-4682-A31C-C39A3BB0F716}" type="datetimeFigureOut">
              <a:rPr kumimoji="1" lang="ja-JP" altLang="en-US" smtClean="0"/>
              <a:t>2015/2/11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8E80A-1C0B-4B0E-B55A-CD92999D01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4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E80A-1C0B-4B0E-B55A-CD92999D013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66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E80A-1C0B-4B0E-B55A-CD92999D013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85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E80A-1C0B-4B0E-B55A-CD92999D013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8E80A-1C0B-4B0E-B55A-CD92999D013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64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41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04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7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00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47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16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68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186" y="0"/>
            <a:ext cx="8651630" cy="830628"/>
          </a:xfrm>
        </p:spPr>
        <p:txBody>
          <a:bodyPr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CD9C198B-4249-4552-B122-32CC2FEB6646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46186" y="720967"/>
            <a:ext cx="8640000" cy="0"/>
          </a:xfrm>
          <a:prstGeom prst="line">
            <a:avLst/>
          </a:prstGeom>
          <a:ln w="381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257909" y="6298213"/>
            <a:ext cx="8640000" cy="0"/>
          </a:xfrm>
          <a:prstGeom prst="line">
            <a:avLst/>
          </a:prstGeom>
          <a:ln w="38100" cap="rnd">
            <a:solidFill>
              <a:schemeClr val="tx1"/>
            </a:solidFill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2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15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02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92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C198B-4249-4552-B122-32CC2FEB66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95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aG%3DA\times%20(V-V_0)%5eB%0a\end%7balign*%7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a\sigma_1%0a\end%7balign*%7d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a\sigma_n%3D\sqrt%7b\sigma_\text%7bpedestal%7d%5e2%20%2B%20n\cdot%20\sigma_\text%7bspp%7d%5e2%7d%0a\end%7balign*%7d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://maru.bonyari.jp/texclip/texclip.php?s=\begin%7balign*%7d%0a\sigma_2%0a\end%7balign*%7d" TargetMode="External"/><Relationship Id="rId4" Type="http://schemas.openxmlformats.org/officeDocument/2006/relationships/hyperlink" Target="http://maru.bonyari.jp/texclip/texclip.php?s=\begin%7balign*%7d%0a\sigma_\text%7bpedestal%7d%0a\end%7balign*%7d" TargetMode="Externa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emf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9911" y="1127464"/>
            <a:ext cx="7235302" cy="2782360"/>
          </a:xfrm>
          <a:solidFill>
            <a:srgbClr val="FFFFFF">
              <a:alpha val="60000"/>
            </a:srgbClr>
          </a:solidFill>
          <a:effectLst>
            <a:softEdge rad="317500"/>
          </a:effectLst>
        </p:spPr>
        <p:txBody>
          <a:bodyPr anchor="ctr">
            <a:noAutofit/>
          </a:bodyPr>
          <a:lstStyle/>
          <a:p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ANKOK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実験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相型アルゴン検出器</a:t>
            </a: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</a:t>
            </a: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光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検出効率最大化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32985" y="4112805"/>
            <a:ext cx="5094949" cy="2252485"/>
          </a:xfr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 anchor="ctr">
            <a:noAutofit/>
          </a:bodyPr>
          <a:lstStyle/>
          <a:p>
            <a:r>
              <a:rPr kumimoji="1" lang="en-US" altLang="ja-JP" sz="2800" dirty="0" smtClean="0"/>
              <a:t>2015/2/9</a:t>
            </a:r>
          </a:p>
          <a:p>
            <a:r>
              <a:rPr lang="en-US" altLang="ja-JP" sz="3200" dirty="0"/>
              <a:t>21st ICEPP Symposium</a:t>
            </a:r>
          </a:p>
          <a:p>
            <a:r>
              <a:rPr lang="ja-JP" altLang="en-US" sz="3600" dirty="0"/>
              <a:t>早</a:t>
            </a:r>
            <a:r>
              <a:rPr lang="ja-JP" altLang="en-US" sz="3600" dirty="0" smtClean="0"/>
              <a:t>大</a:t>
            </a:r>
            <a:r>
              <a:rPr kumimoji="1" lang="en-US" altLang="ja-JP" sz="3600" dirty="0" smtClean="0"/>
              <a:t>M2</a:t>
            </a:r>
            <a:r>
              <a:rPr kumimoji="1" lang="ja-JP" altLang="en-US" sz="3600" dirty="0" smtClean="0"/>
              <a:t>　鷲見貴生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71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/>
          <p:cNvSpPr/>
          <p:nvPr/>
        </p:nvSpPr>
        <p:spPr>
          <a:xfrm>
            <a:off x="120209" y="1473152"/>
            <a:ext cx="4125345" cy="4749846"/>
          </a:xfrm>
          <a:prstGeom prst="roundRect">
            <a:avLst>
              <a:gd name="adj" fmla="val 7781"/>
            </a:avLst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相型検出器の光量確保の難しさ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4323425" y="763292"/>
            <a:ext cx="4902871" cy="5459706"/>
            <a:chOff x="4323425" y="763292"/>
            <a:chExt cx="4902871" cy="5459706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4323425" y="763292"/>
              <a:ext cx="2546600" cy="5459706"/>
              <a:chOff x="-4949335" y="751790"/>
              <a:chExt cx="2546600" cy="5459706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-4949335" y="751790"/>
                <a:ext cx="2546600" cy="3167754"/>
                <a:chOff x="1660029" y="2423302"/>
                <a:chExt cx="2546600" cy="3167754"/>
              </a:xfrm>
            </p:grpSpPr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11" t="5872" r="5596"/>
                <a:stretch/>
              </p:blipFill>
              <p:spPr>
                <a:xfrm>
                  <a:off x="1660029" y="2423302"/>
                  <a:ext cx="2546600" cy="3167754"/>
                </a:xfrm>
                <a:prstGeom prst="rect">
                  <a:avLst/>
                </a:prstGeom>
              </p:spPr>
            </p:pic>
            <p:sp>
              <p:nvSpPr>
                <p:cNvPr id="9" name="正方形/長方形 8"/>
                <p:cNvSpPr/>
                <p:nvPr/>
              </p:nvSpPr>
              <p:spPr>
                <a:xfrm>
                  <a:off x="2133172" y="2961790"/>
                  <a:ext cx="666192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気相</a:t>
                  </a:r>
                  <a:endParaRPr kumimoji="0" lang="en-US" altLang="ja-JP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ja-JP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液相</a:t>
                  </a:r>
                </a:p>
              </p:txBody>
            </p:sp>
            <p:sp>
              <p:nvSpPr>
                <p:cNvPr id="10" name="正方形/長方形 9"/>
                <p:cNvSpPr/>
                <p:nvPr/>
              </p:nvSpPr>
              <p:spPr>
                <a:xfrm rot="18610668">
                  <a:off x="3133023" y="3754261"/>
                  <a:ext cx="6960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C00CC"/>
                      </a:solidFill>
                      <a:effectLst/>
                      <a:uLnTx/>
                      <a:uFillTx/>
                    </a:rPr>
                    <a:t>128nm</a:t>
                  </a:r>
                  <a:endParaRPr kumimoji="0" lang="ja-JP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C00CC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" name="正方形/長方形 10"/>
                <p:cNvSpPr/>
                <p:nvPr/>
              </p:nvSpPr>
              <p:spPr>
                <a:xfrm rot="3248607">
                  <a:off x="3116030" y="2888215"/>
                  <a:ext cx="69602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</a:rPr>
                    <a:t>420nm</a:t>
                  </a:r>
                  <a:endParaRPr kumimoji="0" lang="ja-JP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-4017760" y="2909120"/>
                <a:ext cx="787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PMT</a:t>
                </a: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-3027725" y="2117868"/>
                <a:ext cx="222885" cy="329565"/>
              </a:xfrm>
              <a:custGeom>
                <a:avLst/>
                <a:gdLst>
                  <a:gd name="connsiteX0" fmla="*/ 0 w 222885"/>
                  <a:gd name="connsiteY0" fmla="*/ 329565 h 329565"/>
                  <a:gd name="connsiteX1" fmla="*/ 20955 w 222885"/>
                  <a:gd name="connsiteY1" fmla="*/ 274320 h 329565"/>
                  <a:gd name="connsiteX2" fmla="*/ 53340 w 222885"/>
                  <a:gd name="connsiteY2" fmla="*/ 211455 h 329565"/>
                  <a:gd name="connsiteX3" fmla="*/ 112395 w 222885"/>
                  <a:gd name="connsiteY3" fmla="*/ 120015 h 329565"/>
                  <a:gd name="connsiteX4" fmla="*/ 173355 w 222885"/>
                  <a:gd name="connsiteY4" fmla="*/ 47625 h 329565"/>
                  <a:gd name="connsiteX5" fmla="*/ 222885 w 222885"/>
                  <a:gd name="connsiteY5" fmla="*/ 0 h 329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885" h="329565">
                    <a:moveTo>
                      <a:pt x="0" y="329565"/>
                    </a:moveTo>
                    <a:cubicBezTo>
                      <a:pt x="6032" y="311785"/>
                      <a:pt x="12065" y="294005"/>
                      <a:pt x="20955" y="274320"/>
                    </a:cubicBezTo>
                    <a:cubicBezTo>
                      <a:pt x="29845" y="254635"/>
                      <a:pt x="38100" y="237172"/>
                      <a:pt x="53340" y="211455"/>
                    </a:cubicBezTo>
                    <a:cubicBezTo>
                      <a:pt x="68580" y="185738"/>
                      <a:pt x="92393" y="147320"/>
                      <a:pt x="112395" y="120015"/>
                    </a:cubicBezTo>
                    <a:cubicBezTo>
                      <a:pt x="132397" y="92710"/>
                      <a:pt x="154940" y="67627"/>
                      <a:pt x="173355" y="47625"/>
                    </a:cubicBezTo>
                    <a:cubicBezTo>
                      <a:pt x="191770" y="27622"/>
                      <a:pt x="207327" y="13811"/>
                      <a:pt x="222885" y="0"/>
                    </a:cubicBezTo>
                  </a:path>
                </a:pathLst>
              </a:custGeom>
              <a:noFill/>
              <a:ln w="25400" cap="rnd" cmpd="sng" algn="ctr">
                <a:solidFill>
                  <a:srgbClr val="CC00C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5" name="円/楕円 14"/>
              <p:cNvSpPr/>
              <p:nvPr/>
            </p:nvSpPr>
            <p:spPr>
              <a:xfrm flipH="1">
                <a:off x="-3050585" y="242828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4886402" y="3802845"/>
                <a:ext cx="2477115" cy="2408651"/>
              </a:xfrm>
              <a:prstGeom prst="rect">
                <a:avLst/>
              </a:prstGeom>
            </p:spPr>
          </p:pic>
          <p:sp>
            <p:nvSpPr>
              <p:cNvPr id="17" name="正方形/長方形 16"/>
              <p:cNvSpPr/>
              <p:nvPr/>
            </p:nvSpPr>
            <p:spPr>
              <a:xfrm>
                <a:off x="-3388827" y="2477644"/>
                <a:ext cx="7232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発光点</a:t>
                </a:r>
              </a:p>
            </p:txBody>
          </p:sp>
          <p:sp>
            <p:nvSpPr>
              <p:cNvPr id="18" name="円/楕円 17"/>
              <p:cNvSpPr/>
              <p:nvPr/>
            </p:nvSpPr>
            <p:spPr>
              <a:xfrm flipH="1">
                <a:off x="-3600830" y="908706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-4151908" y="934412"/>
                <a:ext cx="7232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検出点</a:t>
                </a: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-4401585" y="4891659"/>
                <a:ext cx="7232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発光点</a:t>
                </a:r>
              </a:p>
            </p:txBody>
          </p:sp>
          <p:sp>
            <p:nvSpPr>
              <p:cNvPr id="21" name="円/楕円 20"/>
              <p:cNvSpPr/>
              <p:nvPr/>
            </p:nvSpPr>
            <p:spPr>
              <a:xfrm flipH="1">
                <a:off x="-3770907" y="529129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-3770907" y="5199436"/>
                <a:ext cx="7232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検出点</a:t>
                </a:r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-4379882" y="4066296"/>
                <a:ext cx="1532370" cy="1626797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>
                <a:off x="-4181012" y="5268431"/>
                <a:ext cx="110183" cy="278130"/>
              </a:xfrm>
              <a:prstGeom prst="line">
                <a:avLst/>
              </a:prstGeom>
              <a:noFill/>
              <a:ln w="25400" cap="rnd" cmpd="sng" algn="ctr">
                <a:solidFill>
                  <a:srgbClr val="CC00CC"/>
                </a:solidFill>
                <a:prstDash val="solid"/>
              </a:ln>
              <a:effectLst/>
            </p:spPr>
          </p:cxnSp>
          <p:sp>
            <p:nvSpPr>
              <p:cNvPr id="25" name="円/楕円 24"/>
              <p:cNvSpPr/>
              <p:nvPr/>
            </p:nvSpPr>
            <p:spPr>
              <a:xfrm flipH="1">
                <a:off x="-4205247" y="523414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48" name="グループ化 47"/>
            <p:cNvGrpSpPr/>
            <p:nvPr/>
          </p:nvGrpSpPr>
          <p:grpSpPr>
            <a:xfrm>
              <a:off x="6687740" y="763292"/>
              <a:ext cx="2538556" cy="5459706"/>
              <a:chOff x="6554755" y="-181417"/>
              <a:chExt cx="2538556" cy="5459706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6554755" y="-181417"/>
                <a:ext cx="2458640" cy="3167753"/>
                <a:chOff x="6554755" y="-181417"/>
                <a:chExt cx="2458640" cy="3167753"/>
              </a:xfrm>
            </p:grpSpPr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872" r="10606"/>
                <a:stretch/>
              </p:blipFill>
              <p:spPr>
                <a:xfrm>
                  <a:off x="6554755" y="-181417"/>
                  <a:ext cx="2458640" cy="3167753"/>
                </a:xfrm>
                <a:prstGeom prst="rect">
                  <a:avLst/>
                </a:prstGeom>
              </p:spPr>
            </p:pic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774216" y="2617004"/>
                  <a:ext cx="1438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グリッドふち</a:t>
                  </a:r>
                </a:p>
              </p:txBody>
            </p:sp>
            <p:cxnSp>
              <p:nvCxnSpPr>
                <p:cNvPr id="29" name="直線矢印コネクタ 28"/>
                <p:cNvCxnSpPr/>
                <p:nvPr/>
              </p:nvCxnSpPr>
              <p:spPr>
                <a:xfrm flipV="1">
                  <a:off x="7784075" y="2282272"/>
                  <a:ext cx="852918" cy="417251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30" name="フリーフォーム 29"/>
                <p:cNvSpPr/>
                <p:nvPr/>
              </p:nvSpPr>
              <p:spPr>
                <a:xfrm>
                  <a:off x="8519010" y="1184659"/>
                  <a:ext cx="222885" cy="329565"/>
                </a:xfrm>
                <a:custGeom>
                  <a:avLst/>
                  <a:gdLst>
                    <a:gd name="connsiteX0" fmla="*/ 0 w 222885"/>
                    <a:gd name="connsiteY0" fmla="*/ 329565 h 329565"/>
                    <a:gd name="connsiteX1" fmla="*/ 20955 w 222885"/>
                    <a:gd name="connsiteY1" fmla="*/ 274320 h 329565"/>
                    <a:gd name="connsiteX2" fmla="*/ 53340 w 222885"/>
                    <a:gd name="connsiteY2" fmla="*/ 211455 h 329565"/>
                    <a:gd name="connsiteX3" fmla="*/ 112395 w 222885"/>
                    <a:gd name="connsiteY3" fmla="*/ 120015 h 329565"/>
                    <a:gd name="connsiteX4" fmla="*/ 173355 w 222885"/>
                    <a:gd name="connsiteY4" fmla="*/ 47625 h 329565"/>
                    <a:gd name="connsiteX5" fmla="*/ 222885 w 222885"/>
                    <a:gd name="connsiteY5" fmla="*/ 0 h 329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885" h="329565">
                      <a:moveTo>
                        <a:pt x="0" y="329565"/>
                      </a:moveTo>
                      <a:cubicBezTo>
                        <a:pt x="6032" y="311785"/>
                        <a:pt x="12065" y="294005"/>
                        <a:pt x="20955" y="274320"/>
                      </a:cubicBezTo>
                      <a:cubicBezTo>
                        <a:pt x="29845" y="254635"/>
                        <a:pt x="38100" y="237172"/>
                        <a:pt x="53340" y="211455"/>
                      </a:cubicBezTo>
                      <a:cubicBezTo>
                        <a:pt x="68580" y="185738"/>
                        <a:pt x="92393" y="147320"/>
                        <a:pt x="112395" y="120015"/>
                      </a:cubicBezTo>
                      <a:cubicBezTo>
                        <a:pt x="132397" y="92710"/>
                        <a:pt x="154940" y="67627"/>
                        <a:pt x="173355" y="47625"/>
                      </a:cubicBezTo>
                      <a:cubicBezTo>
                        <a:pt x="191770" y="27622"/>
                        <a:pt x="207327" y="13811"/>
                        <a:pt x="222885" y="0"/>
                      </a:cubicBezTo>
                    </a:path>
                  </a:pathLst>
                </a:custGeom>
                <a:noFill/>
                <a:ln w="25400" cap="rnd" cmpd="sng" algn="ctr">
                  <a:solidFill>
                    <a:srgbClr val="CC00C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1" name="円/楕円 30"/>
                <p:cNvSpPr/>
                <p:nvPr/>
              </p:nvSpPr>
              <p:spPr>
                <a:xfrm flipH="1">
                  <a:off x="8493143" y="1491364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35" name="正方形/長方形 34"/>
                <p:cNvSpPr/>
                <p:nvPr/>
              </p:nvSpPr>
              <p:spPr>
                <a:xfrm>
                  <a:off x="7061397" y="1960627"/>
                  <a:ext cx="72327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rPr>
                    <a:t>検出点</a:t>
                  </a:r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 flipH="1">
                  <a:off x="7678204" y="2235772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46" name="グループ化 45"/>
              <p:cNvGrpSpPr/>
              <p:nvPr/>
            </p:nvGrpSpPr>
            <p:grpSpPr>
              <a:xfrm>
                <a:off x="6638186" y="2891019"/>
                <a:ext cx="2455125" cy="2387270"/>
                <a:chOff x="9362657" y="3818161"/>
                <a:chExt cx="2455125" cy="2387270"/>
              </a:xfrm>
            </p:grpSpPr>
            <p:pic>
              <p:nvPicPr>
                <p:cNvPr id="32" name="図 31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2657" y="3818161"/>
                  <a:ext cx="2455125" cy="2387270"/>
                </a:xfrm>
                <a:prstGeom prst="rect">
                  <a:avLst/>
                </a:prstGeom>
              </p:spPr>
            </p:pic>
            <p:grpSp>
              <p:nvGrpSpPr>
                <p:cNvPr id="45" name="グループ化 44"/>
                <p:cNvGrpSpPr/>
                <p:nvPr/>
              </p:nvGrpSpPr>
              <p:grpSpPr>
                <a:xfrm>
                  <a:off x="9854484" y="3879335"/>
                  <a:ext cx="1545714" cy="1826562"/>
                  <a:chOff x="9854484" y="3879335"/>
                  <a:chExt cx="1545714" cy="1826562"/>
                </a:xfrm>
              </p:grpSpPr>
              <p:sp>
                <p:nvSpPr>
                  <p:cNvPr id="33" name="ドーナツ 32"/>
                  <p:cNvSpPr/>
                  <p:nvPr/>
                </p:nvSpPr>
                <p:spPr>
                  <a:xfrm>
                    <a:off x="9854484" y="4095828"/>
                    <a:ext cx="1545714" cy="1591200"/>
                  </a:xfrm>
                  <a:prstGeom prst="donut">
                    <a:avLst>
                      <a:gd name="adj" fmla="val 4511"/>
                    </a:avLst>
                  </a:prstGeom>
                  <a:solidFill>
                    <a:srgbClr val="FF0000">
                      <a:alpha val="10000"/>
                    </a:srgbClr>
                  </a:solidFill>
                  <a:ln w="9525" cap="flat" cmpd="sng" algn="ctr">
                    <a:solidFill>
                      <a:srgbClr val="FF0000">
                        <a:alpha val="1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34" name="直線矢印コネクタ 33"/>
                  <p:cNvCxnSpPr/>
                  <p:nvPr/>
                </p:nvCxnSpPr>
                <p:spPr>
                  <a:xfrm>
                    <a:off x="10104225" y="3879335"/>
                    <a:ext cx="156783" cy="337386"/>
                  </a:xfrm>
                  <a:prstGeom prst="straightConnector1">
                    <a:avLst/>
                  </a:prstGeom>
                  <a:noFill/>
                  <a:ln w="28575" cap="flat" cmpd="sng" algn="ctr">
                    <a:solidFill>
                      <a:srgbClr val="FF0000"/>
                    </a:solidFill>
                    <a:prstDash val="solid"/>
                    <a:tailEnd type="triangle"/>
                  </a:ln>
                  <a:effectLst/>
                </p:spPr>
              </p:cxnSp>
              <p:sp>
                <p:nvSpPr>
                  <p:cNvPr id="37" name="円/楕円 36"/>
                  <p:cNvSpPr/>
                  <p:nvPr/>
                </p:nvSpPr>
                <p:spPr>
                  <a:xfrm>
                    <a:off x="9861156" y="4079100"/>
                    <a:ext cx="1532370" cy="1626797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cxnSp>
                <p:nvCxnSpPr>
                  <p:cNvPr id="38" name="直線コネクタ 37"/>
                  <p:cNvCxnSpPr/>
                  <p:nvPr/>
                </p:nvCxnSpPr>
                <p:spPr>
                  <a:xfrm>
                    <a:off x="10079425" y="5270226"/>
                    <a:ext cx="110183" cy="278130"/>
                  </a:xfrm>
                  <a:prstGeom prst="line">
                    <a:avLst/>
                  </a:prstGeom>
                  <a:noFill/>
                  <a:ln w="25400" cap="rnd" cmpd="sng" algn="ctr">
                    <a:solidFill>
                      <a:srgbClr val="CC00CC"/>
                    </a:solidFill>
                    <a:prstDash val="solid"/>
                  </a:ln>
                  <a:effectLst/>
                </p:spPr>
              </p:cxnSp>
              <p:sp>
                <p:nvSpPr>
                  <p:cNvPr id="39" name="円/楕円 38"/>
                  <p:cNvSpPr/>
                  <p:nvPr/>
                </p:nvSpPr>
                <p:spPr>
                  <a:xfrm flipH="1">
                    <a:off x="10050822" y="5240579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0" name="円/楕円 39"/>
                  <p:cNvSpPr/>
                  <p:nvPr/>
                </p:nvSpPr>
                <p:spPr>
                  <a:xfrm flipH="1">
                    <a:off x="10839789" y="5076875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2540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41" name="円/楕円 40"/>
                  <p:cNvSpPr/>
                  <p:nvPr/>
                </p:nvSpPr>
                <p:spPr>
                  <a:xfrm>
                    <a:off x="10240820" y="4490736"/>
                    <a:ext cx="766948" cy="794489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84" name="グループ化 83"/>
          <p:cNvGrpSpPr/>
          <p:nvPr/>
        </p:nvGrpSpPr>
        <p:grpSpPr>
          <a:xfrm>
            <a:off x="211405" y="1964173"/>
            <a:ext cx="3647640" cy="2844967"/>
            <a:chOff x="-151091" y="2658214"/>
            <a:chExt cx="3647640" cy="2844967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917381" y="2808339"/>
              <a:ext cx="2729294" cy="242904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50" name="テキスト ボックス 49"/>
            <p:cNvSpPr txBox="1"/>
            <p:nvPr/>
          </p:nvSpPr>
          <p:spPr>
            <a:xfrm>
              <a:off x="-148211" y="2674390"/>
              <a:ext cx="1112750" cy="61555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PMT</a:t>
              </a: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保護</a:t>
              </a:r>
              <a:r>
                <a:rPr kumimoji="0" lang="en-US" altLang="ja-JP" sz="1600" kern="0" dirty="0">
                  <a:solidFill>
                    <a:prstClr val="black"/>
                  </a:solidFill>
                </a:rPr>
                <a:t>(Ground</a:t>
              </a:r>
              <a:r>
                <a:rPr kumimoji="0" lang="en-US" altLang="ja-JP" sz="1600" kern="0" dirty="0" smtClean="0">
                  <a:solidFill>
                    <a:prstClr val="black"/>
                  </a:solidFill>
                </a:rPr>
                <a:t>)</a:t>
              </a:r>
              <a:endParaRPr kumimoji="0" lang="ja-JP" alt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-151091" y="4887628"/>
              <a:ext cx="1144211" cy="6155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PMT</a:t>
              </a:r>
              <a:r>
                <a: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保護</a:t>
              </a:r>
              <a:endPara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(Ground)</a:t>
              </a:r>
              <a:endPara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-141705" y="3371899"/>
              <a:ext cx="794941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Anode</a:t>
              </a:r>
            </a:p>
          </p:txBody>
        </p:sp>
        <p:cxnSp>
          <p:nvCxnSpPr>
            <p:cNvPr id="53" name="直線矢印コネクタ 52"/>
            <p:cNvCxnSpPr>
              <a:stCxn id="52" idx="3"/>
            </p:cNvCxnSpPr>
            <p:nvPr/>
          </p:nvCxnSpPr>
          <p:spPr>
            <a:xfrm>
              <a:off x="653236" y="3556565"/>
              <a:ext cx="1057705" cy="112517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4" name="テキスト ボックス 53"/>
            <p:cNvSpPr txBox="1"/>
            <p:nvPr/>
          </p:nvSpPr>
          <p:spPr>
            <a:xfrm>
              <a:off x="-141705" y="3808093"/>
              <a:ext cx="1119889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kern="0" dirty="0" smtClea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rPr>
                <a:t>電子取出</a:t>
              </a: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55" name="直線矢印コネクタ 54"/>
            <p:cNvCxnSpPr>
              <a:stCxn id="54" idx="3"/>
            </p:cNvCxnSpPr>
            <p:nvPr/>
          </p:nvCxnSpPr>
          <p:spPr>
            <a:xfrm flipV="1">
              <a:off x="978184" y="3867727"/>
              <a:ext cx="668459" cy="12503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6" name="テキスト ボックス 55"/>
            <p:cNvSpPr txBox="1"/>
            <p:nvPr/>
          </p:nvSpPr>
          <p:spPr>
            <a:xfrm>
              <a:off x="-141705" y="4379285"/>
              <a:ext cx="998166" cy="3693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Cathode</a:t>
              </a:r>
            </a:p>
          </p:txBody>
        </p:sp>
        <p:cxnSp>
          <p:nvCxnSpPr>
            <p:cNvPr id="57" name="直線矢印コネクタ 56"/>
            <p:cNvCxnSpPr>
              <a:stCxn id="56" idx="3"/>
            </p:cNvCxnSpPr>
            <p:nvPr/>
          </p:nvCxnSpPr>
          <p:spPr>
            <a:xfrm flipV="1">
              <a:off x="856461" y="4538487"/>
              <a:ext cx="748467" cy="2546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59" name="直線矢印コネクタ 58"/>
            <p:cNvCxnSpPr>
              <a:stCxn id="50" idx="3"/>
            </p:cNvCxnSpPr>
            <p:nvPr/>
          </p:nvCxnSpPr>
          <p:spPr>
            <a:xfrm>
              <a:off x="964539" y="2982167"/>
              <a:ext cx="726406" cy="278625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0" name="直線矢印コネクタ 59"/>
            <p:cNvCxnSpPr>
              <a:stCxn id="51" idx="3"/>
            </p:cNvCxnSpPr>
            <p:nvPr/>
          </p:nvCxnSpPr>
          <p:spPr>
            <a:xfrm flipV="1">
              <a:off x="993120" y="4945632"/>
              <a:ext cx="717821" cy="249773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70" name="テキスト ボックス 69"/>
          <p:cNvSpPr txBox="1"/>
          <p:nvPr/>
        </p:nvSpPr>
        <p:spPr>
          <a:xfrm>
            <a:off x="130883" y="4894420"/>
            <a:ext cx="4205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/>
              <a:t>開口率</a:t>
            </a:r>
            <a:r>
              <a:rPr lang="en-US" altLang="ja-JP" sz="2400" dirty="0"/>
              <a:t>95</a:t>
            </a:r>
            <a:r>
              <a:rPr lang="en-US" altLang="ja-JP" sz="2400" dirty="0" smtClean="0"/>
              <a:t>%</a:t>
            </a:r>
            <a:r>
              <a:rPr lang="ja-JP" altLang="en-US" dirty="0" smtClean="0"/>
              <a:t>（</a:t>
            </a:r>
            <a:r>
              <a:rPr lang="en-US" altLang="ja-JP" dirty="0" smtClean="0"/>
              <a:t>100μm</a:t>
            </a:r>
            <a:r>
              <a:rPr lang="ja-JP" altLang="en-US" dirty="0"/>
              <a:t>径</a:t>
            </a:r>
            <a:r>
              <a:rPr lang="ja-JP" altLang="en-US" dirty="0" smtClean="0"/>
              <a:t>、</a:t>
            </a:r>
            <a:r>
              <a:rPr kumimoji="1" lang="en-US" altLang="ja-JP" dirty="0" smtClean="0"/>
              <a:t>4mm</a:t>
            </a:r>
            <a:r>
              <a:rPr lang="ja-JP" altLang="en-US" dirty="0"/>
              <a:t>間隔）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400" dirty="0" smtClean="0"/>
              <a:t>ステンレスの反射率 ≲</a:t>
            </a:r>
            <a:r>
              <a:rPr kumimoji="1" lang="en-US" altLang="ja-JP" sz="2400" dirty="0" smtClean="0"/>
              <a:t>60%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400" dirty="0" smtClean="0"/>
              <a:t>フチ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存在</a:t>
            </a:r>
            <a:endParaRPr lang="en-US" altLang="ja-JP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309" y="741007"/>
            <a:ext cx="397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電場形成</a:t>
            </a:r>
            <a:r>
              <a: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つの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電極が必要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667244" y="1201093"/>
            <a:ext cx="2904344" cy="69979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2014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年</a:t>
            </a:r>
            <a:r>
              <a:rPr kumimoji="0" lang="en-US" altLang="ja-JP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8</a:t>
            </a:r>
            <a:r>
              <a:rPr kumimoji="0" lang="ja-JP" altLang="en-US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月の実験：</a:t>
            </a:r>
            <a:endParaRPr kumimoji="0" lang="en-US" altLang="ja-JP" sz="2000" kern="0" dirty="0" smtClean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ステンレスのグリッド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2416397" y="2391905"/>
            <a:ext cx="1781199" cy="1923017"/>
            <a:chOff x="2416397" y="2391905"/>
            <a:chExt cx="1781199" cy="1923017"/>
          </a:xfrm>
        </p:grpSpPr>
        <p:sp>
          <p:nvSpPr>
            <p:cNvPr id="26" name="下矢印 25"/>
            <p:cNvSpPr/>
            <p:nvPr/>
          </p:nvSpPr>
          <p:spPr>
            <a:xfrm>
              <a:off x="2433526" y="3229296"/>
              <a:ext cx="580933" cy="64371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 smtClean="0">
                  <a:latin typeface="Vijaya" panose="020B0604020202020204" pitchFamily="34" charset="0"/>
                  <a:cs typeface="Vijaya" panose="020B0604020202020204" pitchFamily="34" charset="0"/>
                </a:rPr>
                <a:t>E</a:t>
              </a:r>
              <a:endParaRPr kumimoji="1" lang="ja-JP" altLang="en-US" sz="2000" b="1" dirty="0">
                <a:latin typeface="Vijaya" panose="020B0604020202020204" pitchFamily="34" charset="0"/>
                <a:cs typeface="Vijaya" panose="020B0604020202020204" pitchFamily="34" charset="0"/>
              </a:endParaRPr>
            </a:p>
          </p:txBody>
        </p:sp>
        <p:sp>
          <p:nvSpPr>
            <p:cNvPr id="64" name="下矢印 63"/>
            <p:cNvSpPr/>
            <p:nvPr/>
          </p:nvSpPr>
          <p:spPr>
            <a:xfrm>
              <a:off x="2440876" y="2864258"/>
              <a:ext cx="580933" cy="36194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b="1" dirty="0" smtClean="0">
                  <a:solidFill>
                    <a:schemeClr val="tx1"/>
                  </a:solidFill>
                  <a:latin typeface="Vijaya" panose="020B0604020202020204" pitchFamily="34" charset="0"/>
                  <a:cs typeface="Vijaya" panose="020B0604020202020204" pitchFamily="34" charset="0"/>
                </a:rPr>
                <a:t>E</a:t>
              </a:r>
              <a:endParaRPr lang="ja-JP" altLang="en-US" sz="2800" b="1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endParaRPr>
            </a:p>
          </p:txBody>
        </p:sp>
        <p:sp>
          <p:nvSpPr>
            <p:cNvPr id="43" name="上矢印 42"/>
            <p:cNvSpPr/>
            <p:nvPr/>
          </p:nvSpPr>
          <p:spPr>
            <a:xfrm>
              <a:off x="2426766" y="3992781"/>
              <a:ext cx="618447" cy="322141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Vijaya" panose="020B0604020202020204" pitchFamily="34" charset="0"/>
                  <a:cs typeface="Vijaya" panose="020B0604020202020204" pitchFamily="34" charset="0"/>
                </a:rPr>
                <a:t>E</a:t>
              </a:r>
              <a:endParaRPr lang="ja-JP" altLang="en-US" b="1" dirty="0">
                <a:latin typeface="Vijaya" panose="020B0604020202020204" pitchFamily="34" charset="0"/>
                <a:cs typeface="Vijaya" panose="020B0604020202020204" pitchFamily="34" charset="0"/>
              </a:endParaRPr>
            </a:p>
          </p:txBody>
        </p:sp>
        <p:sp>
          <p:nvSpPr>
            <p:cNvPr id="66" name="上矢印 65"/>
            <p:cNvSpPr/>
            <p:nvPr/>
          </p:nvSpPr>
          <p:spPr>
            <a:xfrm>
              <a:off x="2416397" y="2391905"/>
              <a:ext cx="618447" cy="439995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b="1" dirty="0" smtClean="0">
                  <a:latin typeface="Vijaya" panose="020B0604020202020204" pitchFamily="34" charset="0"/>
                  <a:cs typeface="Vijaya" panose="020B0604020202020204" pitchFamily="34" charset="0"/>
                </a:rPr>
                <a:t>E</a:t>
              </a:r>
              <a:endParaRPr lang="ja-JP" altLang="en-US" b="1" dirty="0">
                <a:latin typeface="Vijaya" panose="020B0604020202020204" pitchFamily="34" charset="0"/>
                <a:cs typeface="Vijaya" panose="020B0604020202020204" pitchFamily="34" charset="0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997913" y="3366583"/>
              <a:ext cx="1199683" cy="288365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/>
                <a:t>ドリフト電場</a:t>
              </a:r>
              <a:endParaRPr kumimoji="1" lang="ja-JP" altLang="en-US" sz="1600" dirty="0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3088167" y="2879788"/>
              <a:ext cx="1043108" cy="288365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dirty="0" smtClean="0"/>
                <a:t>取出電場</a:t>
              </a:r>
              <a:endParaRPr kumimoji="1" lang="ja-JP" altLang="en-US" sz="1600" dirty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4936999" y="5774920"/>
            <a:ext cx="3734848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ja-JP" altLang="en-US" sz="2800" kern="0" dirty="0">
                <a:solidFill>
                  <a:prstClr val="black"/>
                </a:solidFill>
              </a:rPr>
              <a:t>反射回数が大幅に増加</a:t>
            </a:r>
            <a:endParaRPr kumimoji="0" lang="en-US" altLang="ja-JP" sz="2800" kern="0" dirty="0">
              <a:solidFill>
                <a:prstClr val="black"/>
              </a:solidFill>
            </a:endParaRPr>
          </a:p>
          <a:p>
            <a:pPr lvl="0" algn="r">
              <a:defRPr/>
            </a:pPr>
            <a:r>
              <a:rPr kumimoji="0" lang="ja-JP" altLang="en-US" sz="2800" kern="0" dirty="0">
                <a:solidFill>
                  <a:prstClr val="black"/>
                </a:solidFill>
              </a:rPr>
              <a:t>→光量の減少</a:t>
            </a:r>
            <a:r>
              <a:rPr kumimoji="0" lang="en-US" altLang="ja-JP" sz="2800" kern="0" dirty="0">
                <a:solidFill>
                  <a:prstClr val="black"/>
                </a:solidFill>
              </a:rPr>
              <a:t>(~1/10</a:t>
            </a:r>
            <a:r>
              <a:rPr kumimoji="0" lang="en-US" altLang="ja-JP" sz="2800" kern="0" dirty="0" smtClean="0">
                <a:solidFill>
                  <a:prstClr val="black"/>
                </a:solidFill>
              </a:rPr>
              <a:t>)</a:t>
            </a:r>
            <a:endParaRPr kumimoji="0" lang="en-US" altLang="ja-JP" sz="2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ITO</a:t>
            </a:r>
            <a:r>
              <a:rPr lang="ja-JP" altLang="en-US" dirty="0" smtClean="0"/>
              <a:t>電極と</a:t>
            </a:r>
            <a:r>
              <a:rPr lang="en-US" altLang="ja-JP" dirty="0" smtClean="0"/>
              <a:t>2</a:t>
            </a:r>
            <a:r>
              <a:rPr lang="ja-JP" altLang="en-US" dirty="0" smtClean="0"/>
              <a:t>相型</a:t>
            </a:r>
            <a:r>
              <a:rPr lang="ja-JP" altLang="en-US" dirty="0"/>
              <a:t>プロトタイプ検出器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201642" y="1676923"/>
            <a:ext cx="2492137" cy="224052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197666" y="2616842"/>
            <a:ext cx="2492137" cy="2700660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6211037" y="4783287"/>
            <a:ext cx="2492137" cy="14401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6211037" y="4929814"/>
            <a:ext cx="2492137" cy="21288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石英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6258199" y="4893810"/>
            <a:ext cx="2458187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6" name="直線コネクタ 45"/>
          <p:cNvCxnSpPr/>
          <p:nvPr/>
        </p:nvCxnSpPr>
        <p:spPr>
          <a:xfrm>
            <a:off x="6258199" y="5180424"/>
            <a:ext cx="2458187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7" name="テキスト ボックス 46"/>
          <p:cNvSpPr txBox="1"/>
          <p:nvPr/>
        </p:nvSpPr>
        <p:spPr>
          <a:xfrm>
            <a:off x="7994794" y="4104305"/>
            <a:ext cx="80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ITO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48" name="直線矢印コネクタ 47"/>
          <p:cNvCxnSpPr>
            <a:stCxn id="47" idx="2"/>
          </p:cNvCxnSpPr>
          <p:nvPr/>
        </p:nvCxnSpPr>
        <p:spPr>
          <a:xfrm>
            <a:off x="8396459" y="4565970"/>
            <a:ext cx="138601" cy="308167"/>
          </a:xfrm>
          <a:prstGeom prst="straightConnector1">
            <a:avLst/>
          </a:prstGeom>
          <a:noFill/>
          <a:ln w="9525" cap="flat" cmpd="sng" algn="ctr">
            <a:solidFill>
              <a:srgbClr val="F79646"/>
            </a:solidFill>
            <a:prstDash val="solid"/>
            <a:tailEnd type="triangle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6665827" y="3378085"/>
            <a:ext cx="15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液体アルゴン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688237" y="2329052"/>
            <a:ext cx="156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ガスアルゴン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2" name="正方形/長方形 51"/>
          <p:cNvSpPr/>
          <p:nvPr/>
        </p:nvSpPr>
        <p:spPr>
          <a:xfrm rot="10800000">
            <a:off x="6211328" y="2174816"/>
            <a:ext cx="2492137" cy="144016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211328" y="1932791"/>
            <a:ext cx="2492137" cy="21288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石英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rot="10800000">
            <a:off x="6205833" y="2191006"/>
            <a:ext cx="2458187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5" name="直線コネクタ 54"/>
          <p:cNvCxnSpPr/>
          <p:nvPr/>
        </p:nvCxnSpPr>
        <p:spPr>
          <a:xfrm rot="10800000">
            <a:off x="6205833" y="1895061"/>
            <a:ext cx="2458187" cy="0"/>
          </a:xfrm>
          <a:prstGeom prst="line">
            <a:avLst/>
          </a:prstGeom>
          <a:noFill/>
          <a:ln w="57150" cap="flat" cmpd="sng" algn="ctr">
            <a:solidFill>
              <a:srgbClr val="FFC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6" name="正方形/長方形 55"/>
          <p:cNvSpPr/>
          <p:nvPr/>
        </p:nvSpPr>
        <p:spPr>
          <a:xfrm>
            <a:off x="6197666" y="812872"/>
            <a:ext cx="2505799" cy="536964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986055" y="4179650"/>
            <a:ext cx="5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TPB</a:t>
            </a:r>
            <a:endParaRPr kumimoji="0" lang="ja-JP" altLang="en-US" sz="1400" b="1" i="0" u="none" strike="noStrike" kern="0" cap="none" spc="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7240364" y="4503086"/>
            <a:ext cx="31689" cy="308167"/>
          </a:xfrm>
          <a:prstGeom prst="straightConnector1">
            <a:avLst/>
          </a:prstGeom>
          <a:noFill/>
          <a:ln w="9525" cap="flat" cmpd="sng" algn="ctr">
            <a:solidFill>
              <a:srgbClr val="CCFFFF"/>
            </a:solidFill>
            <a:prstDash val="solid"/>
            <a:tailEnd type="triangle"/>
          </a:ln>
          <a:effectLst/>
        </p:spPr>
      </p:cxnSp>
      <p:sp>
        <p:nvSpPr>
          <p:cNvPr id="68" name="正方形/長方形 67"/>
          <p:cNvSpPr/>
          <p:nvPr/>
        </p:nvSpPr>
        <p:spPr>
          <a:xfrm rot="5400000">
            <a:off x="7385737" y="3478723"/>
            <a:ext cx="2492137" cy="10800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708886" y="812668"/>
            <a:ext cx="354853" cy="53698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ＰＴＦＥ容器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839467" y="771951"/>
            <a:ext cx="354853" cy="54332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77822" y="5057778"/>
            <a:ext cx="1144211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保護電極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(0V)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722044" y="1902677"/>
            <a:ext cx="1119786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Anode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(~+2.5kV)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2" name="直線矢印コネクタ 61"/>
          <p:cNvCxnSpPr>
            <a:stCxn id="61" idx="3"/>
            <a:endCxn id="52" idx="3"/>
          </p:cNvCxnSpPr>
          <p:nvPr/>
        </p:nvCxnSpPr>
        <p:spPr>
          <a:xfrm>
            <a:off x="5841830" y="2225843"/>
            <a:ext cx="369498" cy="20981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3" name="テキスト ボックス 62"/>
          <p:cNvSpPr txBox="1"/>
          <p:nvPr/>
        </p:nvSpPr>
        <p:spPr>
          <a:xfrm>
            <a:off x="4720716" y="2843249"/>
            <a:ext cx="1104649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取出電極</a:t>
            </a:r>
            <a:endParaRPr kumimoji="0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(~-2kV)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4" name="直線矢印コネクタ 63"/>
          <p:cNvCxnSpPr>
            <a:stCxn id="63" idx="3"/>
          </p:cNvCxnSpPr>
          <p:nvPr/>
        </p:nvCxnSpPr>
        <p:spPr>
          <a:xfrm flipV="1">
            <a:off x="5825365" y="2872299"/>
            <a:ext cx="460870" cy="2941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5" name="テキスト ボックス 64"/>
          <p:cNvSpPr txBox="1"/>
          <p:nvPr/>
        </p:nvSpPr>
        <p:spPr>
          <a:xfrm>
            <a:off x="4788240" y="4143612"/>
            <a:ext cx="998166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Cathode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(~-12kV)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6" name="直線矢印コネクタ 65"/>
          <p:cNvCxnSpPr>
            <a:stCxn id="65" idx="3"/>
          </p:cNvCxnSpPr>
          <p:nvPr/>
        </p:nvCxnSpPr>
        <p:spPr>
          <a:xfrm>
            <a:off x="5786406" y="4466778"/>
            <a:ext cx="476907" cy="43153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7" name="正方形/長方形 66"/>
          <p:cNvSpPr/>
          <p:nvPr/>
        </p:nvSpPr>
        <p:spPr>
          <a:xfrm rot="5400000">
            <a:off x="5021761" y="3477297"/>
            <a:ext cx="2492137" cy="10181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rot="10800000">
            <a:off x="6205833" y="2880724"/>
            <a:ext cx="2458187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ysDot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3" name="正方形/長方形 72"/>
          <p:cNvSpPr/>
          <p:nvPr/>
        </p:nvSpPr>
        <p:spPr>
          <a:xfrm>
            <a:off x="6065661" y="796479"/>
            <a:ext cx="2814030" cy="1050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6047536" y="1538764"/>
            <a:ext cx="210269" cy="36479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4" name="正方形/長方形 73"/>
          <p:cNvSpPr/>
          <p:nvPr/>
        </p:nvSpPr>
        <p:spPr>
          <a:xfrm>
            <a:off x="6027911" y="5221346"/>
            <a:ext cx="2814030" cy="97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片側の 2 つの角を丸めた四角形 50"/>
          <p:cNvSpPr/>
          <p:nvPr/>
        </p:nvSpPr>
        <p:spPr>
          <a:xfrm>
            <a:off x="6205534" y="825175"/>
            <a:ext cx="2492137" cy="1009891"/>
          </a:xfrm>
          <a:prstGeom prst="round2SameRect">
            <a:avLst>
              <a:gd name="adj1" fmla="val 50000"/>
              <a:gd name="adj2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PMT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片側の 2 つの角を丸めた四角形 75"/>
          <p:cNvSpPr/>
          <p:nvPr/>
        </p:nvSpPr>
        <p:spPr>
          <a:xfrm>
            <a:off x="6182756" y="5221323"/>
            <a:ext cx="2492137" cy="1009891"/>
          </a:xfrm>
          <a:prstGeom prst="round2SameRect">
            <a:avLst>
              <a:gd name="adj1" fmla="val 0"/>
              <a:gd name="adj2" fmla="val 5000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PMT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5944388" y="5153747"/>
            <a:ext cx="319226" cy="25115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5" name="正方形/長方形 74"/>
          <p:cNvSpPr/>
          <p:nvPr/>
        </p:nvSpPr>
        <p:spPr>
          <a:xfrm>
            <a:off x="272180" y="854278"/>
            <a:ext cx="45160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透明導電膜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ITO</a:t>
            </a:r>
            <a:r>
              <a:rPr lang="en-US" altLang="ja-JP" sz="2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(Indium Tin Oxide)</a:t>
            </a:r>
          </a:p>
          <a:p>
            <a:r>
              <a:rPr lang="ja-JP" altLang="en-US" sz="24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を電極に使用</a:t>
            </a:r>
            <a:endParaRPr lang="en-US" altLang="ja-JP" sz="24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厚さ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1cm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の石英ライトガイドの両面に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10nm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の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ITO</a:t>
            </a:r>
            <a:r>
              <a:rPr lang="ja-JP" altLang="en-US" sz="2000" dirty="0" err="1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を成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膜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en-US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ジオマテック社</a:t>
            </a:r>
            <a:r>
              <a:rPr lang="en-US" altLang="ja-JP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吸収損失率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＜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1%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取出</a:t>
            </a:r>
            <a:r>
              <a:rPr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電極は電子を通過させる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ため、グリッド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(1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次元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)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を使用</a:t>
            </a:r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Fiducial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側に</a:t>
            </a:r>
            <a:r>
              <a:rPr lang="en-US" altLang="ja-JP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TPB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t>蒸着</a:t>
            </a:r>
            <a:endParaRPr lang="en-US" altLang="ja-JP" sz="2000" dirty="0" smtClean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91153" y="893095"/>
            <a:ext cx="1164647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保護電極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(0V)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4668" y="849865"/>
            <a:ext cx="3902774" cy="5313417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0" name="テキスト ボックス 69"/>
          <p:cNvSpPr txBox="1"/>
          <p:nvPr/>
        </p:nvSpPr>
        <p:spPr>
          <a:xfrm>
            <a:off x="4906567" y="5276751"/>
            <a:ext cx="415897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ja-JP" altLang="en-US" sz="2800" kern="0" dirty="0" smtClean="0">
                <a:solidFill>
                  <a:prstClr val="black"/>
                </a:solidFill>
              </a:rPr>
              <a:t>この検出器を用いて</a:t>
            </a:r>
            <a:endParaRPr kumimoji="0" lang="en-US" altLang="ja-JP" sz="2800" kern="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kumimoji="0" lang="en-US" altLang="ja-JP" sz="2800" kern="0" dirty="0" smtClean="0">
                <a:solidFill>
                  <a:prstClr val="black"/>
                </a:solidFill>
              </a:rPr>
              <a:t>2015</a:t>
            </a:r>
            <a:r>
              <a:rPr kumimoji="0" lang="ja-JP" altLang="en-US" sz="2800" kern="0" dirty="0" smtClean="0">
                <a:solidFill>
                  <a:prstClr val="black"/>
                </a:solidFill>
              </a:rPr>
              <a:t>年</a:t>
            </a:r>
            <a:r>
              <a:rPr kumimoji="0" lang="en-US" altLang="ja-JP" sz="2800" kern="0" dirty="0" smtClean="0">
                <a:solidFill>
                  <a:prstClr val="black"/>
                </a:solidFill>
              </a:rPr>
              <a:t>1</a:t>
            </a:r>
            <a:r>
              <a:rPr kumimoji="0" lang="ja-JP" altLang="en-US" sz="2800" kern="0" dirty="0" smtClean="0">
                <a:solidFill>
                  <a:prstClr val="black"/>
                </a:solidFill>
              </a:rPr>
              <a:t>月に実験を行った</a:t>
            </a:r>
            <a:endParaRPr kumimoji="0" lang="en-US" altLang="ja-JP" sz="2800" kern="0" dirty="0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20" y="3548477"/>
            <a:ext cx="3155923" cy="269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5" t="5144" r="11594" b="4901"/>
          <a:stretch/>
        </p:blipFill>
        <p:spPr>
          <a:xfrm>
            <a:off x="5369804" y="3313662"/>
            <a:ext cx="3612117" cy="2760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ドリフト</a:t>
            </a:r>
            <a:r>
              <a:rPr lang="ja-JP" altLang="en-US" dirty="0" smtClean="0"/>
              <a:t>速度の測定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132" y="820536"/>
            <a:ext cx="2293104" cy="3796502"/>
          </a:xfrm>
          <a:prstGeom prst="rect">
            <a:avLst/>
          </a:prstGeom>
        </p:spPr>
      </p:pic>
      <p:sp>
        <p:nvSpPr>
          <p:cNvPr id="27" name="爆発 2 26"/>
          <p:cNvSpPr/>
          <p:nvPr/>
        </p:nvSpPr>
        <p:spPr>
          <a:xfrm>
            <a:off x="3574206" y="2594561"/>
            <a:ext cx="1004969" cy="508447"/>
          </a:xfrm>
          <a:prstGeom prst="irregularSeal2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S1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爆発 2 27"/>
          <p:cNvSpPr/>
          <p:nvPr/>
        </p:nvSpPr>
        <p:spPr>
          <a:xfrm>
            <a:off x="3575014" y="1796377"/>
            <a:ext cx="1013010" cy="365446"/>
          </a:xfrm>
          <a:prstGeom prst="irregularSeal2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S2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1332139" y="2875927"/>
            <a:ext cx="2520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上矢印 29"/>
          <p:cNvSpPr/>
          <p:nvPr/>
        </p:nvSpPr>
        <p:spPr>
          <a:xfrm>
            <a:off x="3877405" y="2112063"/>
            <a:ext cx="360040" cy="637692"/>
          </a:xfrm>
          <a:prstGeom prst="upArrow">
            <a:avLst>
              <a:gd name="adj1" fmla="val 50000"/>
              <a:gd name="adj2" fmla="val 81702"/>
            </a:avLst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 flipH="1">
            <a:off x="945935" y="2516478"/>
            <a:ext cx="974896" cy="672882"/>
            <a:chOff x="3196381" y="3905767"/>
            <a:chExt cx="974896" cy="67288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3402513" y="3905768"/>
              <a:ext cx="768764" cy="672881"/>
              <a:chOff x="-2084380" y="4354574"/>
              <a:chExt cx="768764" cy="672881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-2084380" y="4354574"/>
                <a:ext cx="756184" cy="15616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-2084380" y="4866641"/>
                <a:ext cx="756184" cy="16081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-1505477" y="4357397"/>
                <a:ext cx="189861" cy="67005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837" t="11796" r="9347" b="29429"/>
            <a:stretch/>
          </p:blipFill>
          <p:spPr>
            <a:xfrm>
              <a:off x="3786263" y="4111762"/>
              <a:ext cx="290083" cy="263712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3203671" y="3905767"/>
              <a:ext cx="402916" cy="27580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196381" y="4328812"/>
              <a:ext cx="410207" cy="24983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正方形/長方形 34"/>
          <p:cNvSpPr/>
          <p:nvPr/>
        </p:nvSpPr>
        <p:spPr>
          <a:xfrm flipH="1">
            <a:off x="1111609" y="2527350"/>
            <a:ext cx="437444" cy="1369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 flipH="1">
            <a:off x="1111607" y="3043812"/>
            <a:ext cx="437445" cy="13698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39683" y="2461164"/>
            <a:ext cx="35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γ</a:t>
            </a:r>
            <a:endParaRPr kumimoji="1" lang="ja-JP" altLang="en-US" sz="2000" dirty="0">
              <a:solidFill>
                <a:srgbClr val="FF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 flipH="1">
            <a:off x="772712" y="2165233"/>
            <a:ext cx="0" cy="1620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272049" y="4611003"/>
            <a:ext cx="4956899" cy="17543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ドリフト時間の線形性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2000" dirty="0" smtClean="0"/>
              <a:t>一様な電場が形成されている</a:t>
            </a:r>
            <a:endParaRPr kumimoji="1" lang="en-US" altLang="ja-JP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2000" dirty="0" smtClean="0"/>
              <a:t>縦方向に位置分解能を持つ検出器</a:t>
            </a: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ドリフト速度は文献値と似た傾向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オフセット的な差異が見られる</a:t>
            </a:r>
            <a:endParaRPr lang="en-US" altLang="ja-JP" sz="2000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938487" y="4597509"/>
            <a:ext cx="220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―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 ICARUS (90.5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±</a:t>
            </a:r>
            <a:r>
              <a:rPr kumimoji="1" lang="en-US" altLang="ja-JP" sz="1600" dirty="0" smtClean="0">
                <a:solidFill>
                  <a:srgbClr val="FF0000"/>
                </a:solidFill>
              </a:rPr>
              <a:t>1K)</a:t>
            </a:r>
          </a:p>
          <a:p>
            <a:r>
              <a:rPr lang="ja-JP" altLang="en-US" sz="1600" dirty="0" smtClean="0">
                <a:solidFill>
                  <a:srgbClr val="0000FF"/>
                </a:solidFill>
              </a:rPr>
              <a:t>＋ </a:t>
            </a:r>
            <a:r>
              <a:rPr lang="en-US" altLang="ja-JP" sz="1600" dirty="0" smtClean="0">
                <a:solidFill>
                  <a:srgbClr val="0000FF"/>
                </a:solidFill>
              </a:rPr>
              <a:t>ANKOK Data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38161" y="3766512"/>
            <a:ext cx="2747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上下にスキャン</a:t>
            </a:r>
            <a:r>
              <a:rPr lang="ja-JP" altLang="en-US" sz="2400" dirty="0" smtClean="0"/>
              <a:t>し、</a:t>
            </a:r>
            <a:endParaRPr lang="en-US" altLang="ja-JP" sz="2400" dirty="0" smtClean="0"/>
          </a:p>
          <a:p>
            <a:r>
              <a:rPr lang="ja-JP" altLang="en-US" sz="2400" dirty="0" smtClean="0"/>
              <a:t>ドリフト速度を算出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576" y="913799"/>
            <a:ext cx="3210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60</a:t>
            </a:r>
            <a:r>
              <a:rPr kumimoji="1" lang="en-US" altLang="ja-JP" sz="2400" dirty="0" smtClean="0"/>
              <a:t>Co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γ</a:t>
            </a:r>
            <a:r>
              <a:rPr kumimoji="1" lang="ja-JP" altLang="en-US" sz="2400" dirty="0" smtClean="0"/>
              <a:t>線をコリメートし</a:t>
            </a:r>
            <a:endParaRPr lang="en-US" altLang="ja-JP" sz="2400" dirty="0" smtClean="0"/>
          </a:p>
          <a:p>
            <a:r>
              <a:rPr lang="ja-JP" altLang="en-US" sz="2400" dirty="0" smtClean="0"/>
              <a:t>ドリフト</a:t>
            </a:r>
            <a:r>
              <a:rPr lang="ja-JP" altLang="en-US" sz="2400" dirty="0"/>
              <a:t>時間</a:t>
            </a:r>
            <a:r>
              <a:rPr lang="ja-JP" altLang="en-US" sz="2400" dirty="0" smtClean="0"/>
              <a:t>を測定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設置精度</a:t>
            </a:r>
            <a:r>
              <a:rPr kumimoji="1" lang="en-US" altLang="ja-JP" sz="2400" dirty="0" smtClean="0"/>
              <a:t>~1mm)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69804" y="819160"/>
            <a:ext cx="3612117" cy="2503305"/>
            <a:chOff x="5369804" y="819160"/>
            <a:chExt cx="3612117" cy="2503305"/>
          </a:xfrm>
        </p:grpSpPr>
        <p:sp>
          <p:nvSpPr>
            <p:cNvPr id="37" name="正方形/長方形 36"/>
            <p:cNvSpPr/>
            <p:nvPr/>
          </p:nvSpPr>
          <p:spPr>
            <a:xfrm>
              <a:off x="5369804" y="819160"/>
              <a:ext cx="3612117" cy="2503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6407" y="828904"/>
              <a:ext cx="3387997" cy="2475441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7728534" y="908870"/>
              <a:ext cx="106036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</a:rPr>
                <a:t>200V/cm</a:t>
              </a:r>
            </a:p>
            <a:p>
              <a:r>
                <a:rPr lang="en-US" altLang="ja-JP" sz="1600" dirty="0" smtClean="0">
                  <a:solidFill>
                    <a:srgbClr val="0000FF"/>
                  </a:solidFill>
                </a:rPr>
                <a:t>300V/cm</a:t>
              </a:r>
            </a:p>
            <a:p>
              <a:r>
                <a:rPr kumimoji="1" lang="en-US" altLang="ja-JP" sz="1600" dirty="0" smtClean="0">
                  <a:solidFill>
                    <a:srgbClr val="00B050"/>
                  </a:solidFill>
                </a:rPr>
                <a:t>500V/cm</a:t>
              </a:r>
            </a:p>
            <a:p>
              <a:r>
                <a:rPr lang="en-US" altLang="ja-JP" sz="1600" dirty="0" smtClean="0">
                  <a:solidFill>
                    <a:srgbClr val="FF9900"/>
                  </a:solidFill>
                </a:rPr>
                <a:t>700V/cm</a:t>
              </a:r>
              <a:endParaRPr lang="en-US" altLang="ja-JP" sz="1600" dirty="0">
                <a:solidFill>
                  <a:srgbClr val="FF9900"/>
                </a:solidFill>
              </a:endParaRPr>
            </a:p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1000V/cm</a:t>
              </a:r>
              <a:endParaRPr kumimoji="1" lang="ja-JP" altLang="en-US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9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取出電場の染み出し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9" t="4333" r="12181" b="4126"/>
          <a:stretch/>
        </p:blipFill>
        <p:spPr>
          <a:xfrm>
            <a:off x="5012945" y="80096"/>
            <a:ext cx="4122035" cy="3185856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231396" y="754460"/>
            <a:ext cx="485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低電場でのドリフト速度が合わない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0V/cm</a:t>
            </a:r>
            <a:r>
              <a:rPr kumimoji="1" lang="ja-JP" altLang="en-US" sz="2400" dirty="0" smtClean="0"/>
              <a:t>でもドリフトしている！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217" y="1883810"/>
            <a:ext cx="508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取出電場</a:t>
            </a:r>
            <a:r>
              <a:rPr lang="en-US" altLang="ja-JP" sz="2400" dirty="0" smtClean="0"/>
              <a:t>(4.5kV)</a:t>
            </a:r>
            <a:r>
              <a:rPr lang="ja-JP" altLang="en-US" sz="2400" dirty="0" smtClean="0"/>
              <a:t>の染み出しの可能性</a:t>
            </a:r>
            <a:endParaRPr kumimoji="1" lang="ja-JP" altLang="en-US" sz="2400" dirty="0"/>
          </a:p>
        </p:txBody>
      </p:sp>
      <p:sp>
        <p:nvSpPr>
          <p:cNvPr id="34" name="下矢印 33"/>
          <p:cNvSpPr/>
          <p:nvPr/>
        </p:nvSpPr>
        <p:spPr>
          <a:xfrm>
            <a:off x="1817798" y="1525610"/>
            <a:ext cx="1181658" cy="23793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156345" y="2527108"/>
            <a:ext cx="5249847" cy="3619234"/>
            <a:chOff x="156345" y="2527108"/>
            <a:chExt cx="5249847" cy="3619234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156345" y="3071674"/>
              <a:ext cx="2329899" cy="3074668"/>
              <a:chOff x="-4827131" y="1249238"/>
              <a:chExt cx="4447431" cy="5867890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827131" y="1249238"/>
                <a:ext cx="4343401" cy="5867890"/>
              </a:xfrm>
              <a:prstGeom prst="rect">
                <a:avLst/>
              </a:prstGeom>
            </p:spPr>
          </p:pic>
          <p:sp>
            <p:nvSpPr>
              <p:cNvPr id="8" name="正方形/長方形 7"/>
              <p:cNvSpPr/>
              <p:nvPr/>
            </p:nvSpPr>
            <p:spPr>
              <a:xfrm>
                <a:off x="-3684131" y="2789426"/>
                <a:ext cx="1853184" cy="261253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-3684131" y="2518553"/>
                <a:ext cx="1853184" cy="128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-3787763" y="1354218"/>
                <a:ext cx="2042160" cy="9116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PMT</a:t>
                </a:r>
                <a:endParaRPr kumimoji="1" lang="ja-JP" altLang="en-US" sz="2400" dirty="0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-3781667" y="5674055"/>
                <a:ext cx="2042160" cy="9116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PMT</a:t>
                </a:r>
                <a:endParaRPr kumimoji="1" lang="ja-JP" altLang="en-US" sz="2400" dirty="0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-2138398" y="1987098"/>
                <a:ext cx="1758698" cy="81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000" dirty="0">
                    <a:solidFill>
                      <a:schemeClr val="bg1"/>
                    </a:solidFill>
                  </a:rPr>
                  <a:t>気相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 flipV="1">
                <a:off x="-2010779" y="2436370"/>
                <a:ext cx="265176" cy="146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4768794" y="6727704"/>
                <a:ext cx="2169326" cy="343855"/>
              </a:xfrm>
              <a:prstGeom prst="rect">
                <a:avLst/>
              </a:prstGeom>
            </p:spPr>
          </p:pic>
        </p:grpSp>
        <p:grpSp>
          <p:nvGrpSpPr>
            <p:cNvPr id="24" name="グループ化 23"/>
            <p:cNvGrpSpPr/>
            <p:nvPr/>
          </p:nvGrpSpPr>
          <p:grpSpPr>
            <a:xfrm>
              <a:off x="2419798" y="3564305"/>
              <a:ext cx="2986394" cy="2565647"/>
              <a:chOff x="4607143" y="1780572"/>
              <a:chExt cx="4164044" cy="3013370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36" t="3639" r="11151" b="3158"/>
              <a:stretch/>
            </p:blipFill>
            <p:spPr>
              <a:xfrm>
                <a:off x="4607143" y="1780572"/>
                <a:ext cx="4164044" cy="301337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1" name="直線コネクタ 20"/>
              <p:cNvCxnSpPr/>
              <p:nvPr/>
            </p:nvCxnSpPr>
            <p:spPr>
              <a:xfrm>
                <a:off x="5430182" y="3027935"/>
                <a:ext cx="3024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テキスト ボックス 21"/>
              <p:cNvSpPr txBox="1"/>
              <p:nvPr/>
            </p:nvSpPr>
            <p:spPr>
              <a:xfrm>
                <a:off x="5524788" y="2502365"/>
                <a:ext cx="2712684" cy="469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solidFill>
                      <a:srgbClr val="FF0000"/>
                    </a:solidFill>
                  </a:rPr>
                  <a:t>平均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40V/cm</a:t>
                </a:r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>
              <a:off x="757866" y="4453759"/>
              <a:ext cx="9213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chemeClr val="bg1"/>
                  </a:solidFill>
                </a:rPr>
                <a:t>有感</a:t>
              </a:r>
              <a:r>
                <a:rPr lang="ja-JP" altLang="en-US" sz="2000" dirty="0">
                  <a:solidFill>
                    <a:schemeClr val="bg1"/>
                  </a:solidFill>
                </a:rPr>
                <a:t>領域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231396" y="2527108"/>
              <a:ext cx="4023242" cy="4911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kumimoji="0" lang="ja-JP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電場シミュレーション</a:t>
              </a:r>
              <a:r>
                <a:rPr kumimoji="0" lang="en-US" altLang="ja-JP" sz="2400" b="1" kern="0" dirty="0">
                  <a:solidFill>
                    <a:prstClr val="black"/>
                  </a:solidFill>
                </a:rPr>
                <a:t>(</a:t>
              </a:r>
              <a:r>
                <a:rPr kumimoji="0" lang="en-US" altLang="ja-JP" sz="2400" b="1" kern="0" dirty="0" err="1">
                  <a:solidFill>
                    <a:prstClr val="black"/>
                  </a:solidFill>
                </a:rPr>
                <a:t>Femtet</a:t>
              </a:r>
              <a:r>
                <a:rPr kumimoji="0" lang="en-US" altLang="ja-JP" sz="2400" b="1" kern="0" dirty="0">
                  <a:solidFill>
                    <a:prstClr val="black"/>
                  </a:solidFill>
                </a:rPr>
                <a:t>)</a:t>
              </a:r>
              <a:endPara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368560" y="3154702"/>
              <a:ext cx="2994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 smtClean="0"/>
                <a:t>中心軸上の漏れ電場</a:t>
              </a:r>
              <a:endParaRPr kumimoji="1" lang="ja-JP" altLang="en-US" sz="2400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383045" y="85101"/>
            <a:ext cx="2610065" cy="1798709"/>
            <a:chOff x="6383045" y="85101"/>
            <a:chExt cx="2414739" cy="1678447"/>
          </a:xfrm>
        </p:grpSpPr>
        <p:sp>
          <p:nvSpPr>
            <p:cNvPr id="23" name="四角形吹き出し 22"/>
            <p:cNvSpPr/>
            <p:nvPr/>
          </p:nvSpPr>
          <p:spPr>
            <a:xfrm>
              <a:off x="6383045" y="85101"/>
              <a:ext cx="2414739" cy="1678447"/>
            </a:xfrm>
            <a:prstGeom prst="wedgeRectCallout">
              <a:avLst>
                <a:gd name="adj1" fmla="val -51983"/>
                <a:gd name="adj2" fmla="val 61289"/>
              </a:avLst>
            </a:prstGeom>
            <a:ln w="28575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8378" y="117756"/>
              <a:ext cx="2370528" cy="1645792"/>
            </a:xfrm>
            <a:prstGeom prst="rect">
              <a:avLst/>
            </a:prstGeom>
          </p:spPr>
        </p:pic>
      </p:grpSp>
      <p:grpSp>
        <p:nvGrpSpPr>
          <p:cNvPr id="41" name="グループ化 40"/>
          <p:cNvGrpSpPr/>
          <p:nvPr/>
        </p:nvGrpSpPr>
        <p:grpSpPr>
          <a:xfrm>
            <a:off x="5363434" y="3381560"/>
            <a:ext cx="3629676" cy="2107677"/>
            <a:chOff x="5363434" y="3434827"/>
            <a:chExt cx="3629676" cy="210767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764" r="9879"/>
            <a:stretch/>
          </p:blipFill>
          <p:spPr>
            <a:xfrm>
              <a:off x="6086875" y="3434827"/>
              <a:ext cx="2906235" cy="2107677"/>
            </a:xfrm>
            <a:prstGeom prst="rect">
              <a:avLst/>
            </a:prstGeom>
          </p:spPr>
        </p:pic>
        <p:sp>
          <p:nvSpPr>
            <p:cNvPr id="39" name="右矢印 38"/>
            <p:cNvSpPr/>
            <p:nvPr/>
          </p:nvSpPr>
          <p:spPr>
            <a:xfrm>
              <a:off x="5406192" y="4082272"/>
              <a:ext cx="854892" cy="109825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363434" y="4410639"/>
              <a:ext cx="833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計算</a:t>
              </a:r>
              <a:endParaRPr kumimoji="1" lang="ja-JP" altLang="en-US" sz="2400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7190007" y="3461716"/>
            <a:ext cx="1803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データを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再現しない</a:t>
            </a:r>
            <a:r>
              <a:rPr lang="en-US" altLang="ja-JP" sz="2400" dirty="0" smtClean="0">
                <a:solidFill>
                  <a:srgbClr val="FF0000"/>
                </a:solidFill>
              </a:rPr>
              <a:t>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43528" y="5423497"/>
            <a:ext cx="4802819" cy="101566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今後は、水平方向のばらつきや電子寿命、電場形成回路</a:t>
            </a:r>
            <a:r>
              <a:rPr kumimoji="1" lang="en-US" altLang="ja-JP" sz="2000" dirty="0" smtClean="0"/>
              <a:t>(CW)</a:t>
            </a:r>
            <a:r>
              <a:rPr kumimoji="1" lang="ja-JP" altLang="en-US" sz="2000" dirty="0" smtClean="0"/>
              <a:t>の残留電荷なども考慮</a:t>
            </a:r>
            <a:r>
              <a:rPr lang="ja-JP" altLang="en-US" sz="2000" dirty="0" smtClean="0"/>
              <a:t>・検証して</a:t>
            </a:r>
            <a:r>
              <a:rPr kumimoji="1" lang="ja-JP" altLang="en-US" sz="2000" dirty="0" smtClean="0"/>
              <a:t>理解に繋げていきたい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588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 </a:t>
            </a:r>
            <a:r>
              <a:rPr lang="ja-JP" altLang="en-US" dirty="0" smtClean="0"/>
              <a:t>相型検出器の分解能向上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5" t="5895" r="10362" b="3447"/>
          <a:stretch/>
        </p:blipFill>
        <p:spPr>
          <a:xfrm>
            <a:off x="1784410" y="763479"/>
            <a:ext cx="5566299" cy="411036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660775" y="1599569"/>
            <a:ext cx="250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</a:t>
            </a:r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662keV</a:t>
            </a:r>
          </a:p>
          <a:p>
            <a:pPr algn="ctr"/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分解能</a:t>
            </a:r>
            <a:r>
              <a:rPr lang="ja-JP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 ~3.0%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05342" y="2463528"/>
            <a:ext cx="188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2014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8</a:t>
            </a:r>
            <a:r>
              <a:rPr kumimoji="1" lang="ja-JP" altLang="en-US" sz="2400" dirty="0" smtClean="0"/>
              <a:t>月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(~1pe/</a:t>
            </a:r>
            <a:r>
              <a:rPr lang="en-US" altLang="ja-JP" sz="2400" dirty="0" err="1" smtClean="0"/>
              <a:t>keV</a:t>
            </a:r>
            <a:r>
              <a:rPr lang="en-US" altLang="ja-JP" sz="2400" baseline="-25000" dirty="0" err="1" smtClean="0"/>
              <a:t>ee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64834" y="1262270"/>
            <a:ext cx="161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kumimoji="1" lang="ja-JP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矢印コネクタ 13"/>
          <p:cNvCxnSpPr>
            <a:stCxn id="8" idx="0"/>
          </p:cNvCxnSpPr>
          <p:nvPr/>
        </p:nvCxnSpPr>
        <p:spPr>
          <a:xfrm flipV="1">
            <a:off x="3746376" y="1898394"/>
            <a:ext cx="337352" cy="5651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130321" y="4939764"/>
            <a:ext cx="6874475" cy="1261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/>
              <a:t>光量の増加によりエネルギー分解能が向上</a:t>
            </a:r>
            <a:endParaRPr lang="en-US" altLang="ja-JP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baseline="30000" dirty="0" smtClean="0"/>
              <a:t>137</a:t>
            </a:r>
            <a:r>
              <a:rPr kumimoji="1" lang="en-US" altLang="ja-JP" sz="2400" dirty="0" smtClean="0"/>
              <a:t>Cs</a:t>
            </a:r>
            <a:r>
              <a:rPr kumimoji="1" lang="ja-JP" altLang="en-US" sz="2400" dirty="0" smtClean="0"/>
              <a:t>の線吸収ピークがはっきり確認できる</a:t>
            </a:r>
            <a:endParaRPr kumimoji="1"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光量の絶対値については現在鋭意解析中</a:t>
            </a:r>
            <a:endParaRPr kumimoji="1" lang="en-US" altLang="ja-JP" sz="2400" dirty="0" smtClean="0"/>
          </a:p>
        </p:txBody>
      </p:sp>
      <p:cxnSp>
        <p:nvCxnSpPr>
          <p:cNvPr id="12" name="直線矢印コネクタ 11"/>
          <p:cNvCxnSpPr>
            <a:stCxn id="13" idx="1"/>
          </p:cNvCxnSpPr>
          <p:nvPr/>
        </p:nvCxnSpPr>
        <p:spPr>
          <a:xfrm flipH="1">
            <a:off x="4474344" y="1493103"/>
            <a:ext cx="490490" cy="31704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912527" y="837261"/>
            <a:ext cx="1420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ゼロ電場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56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ER/NR</a:t>
            </a:r>
            <a:r>
              <a:rPr lang="ja-JP" altLang="en-US" dirty="0"/>
              <a:t>事象</a:t>
            </a:r>
            <a:r>
              <a:rPr lang="ja-JP" altLang="en-US" dirty="0" smtClean="0"/>
              <a:t>分離</a:t>
            </a:r>
            <a:endParaRPr kumimoji="1" lang="ja-JP" altLang="en-US" sz="32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2015/2/9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21st ICEPP Symposium </a:t>
            </a:r>
            <a:r>
              <a:rPr kumimoji="1" lang="zh-TW" altLang="en-US" smtClean="0"/>
              <a:t>　鷲見貴生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654" y="2015234"/>
            <a:ext cx="4394446" cy="40215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32" y="2015234"/>
            <a:ext cx="4380317" cy="40393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3" t="6001" r="12040" b="11626"/>
          <a:stretch/>
        </p:blipFill>
        <p:spPr>
          <a:xfrm>
            <a:off x="6266531" y="3262099"/>
            <a:ext cx="2655686" cy="195797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6062345" y="2383658"/>
            <a:ext cx="888871" cy="1087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8343907" y="2383658"/>
            <a:ext cx="171443" cy="108751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303712" y="1442493"/>
            <a:ext cx="1985956" cy="55118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γ-like event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981883" y="1477398"/>
            <a:ext cx="1985956" cy="551185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n-like event</a:t>
            </a:r>
            <a:endParaRPr kumimoji="0" lang="ja-JP" alt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163519" y="2822233"/>
            <a:ext cx="101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zoom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90870" y="850465"/>
            <a:ext cx="8153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典型的な波形 </a:t>
            </a:r>
            <a:r>
              <a:rPr lang="en-US" altLang="ja-JP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(2015</a:t>
            </a:r>
            <a:r>
              <a:rPr lang="ja-JP" altLang="en-US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年</a:t>
            </a:r>
            <a:r>
              <a:rPr lang="en-US" altLang="ja-JP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1</a:t>
            </a:r>
            <a:r>
              <a:rPr lang="ja-JP" altLang="en-US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月実験、</a:t>
            </a:r>
            <a:r>
              <a:rPr lang="en-US" altLang="ja-JP" sz="2800" baseline="300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252</a:t>
            </a:r>
            <a:r>
              <a:rPr lang="en-US" altLang="ja-JP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Cf</a:t>
            </a:r>
            <a:r>
              <a:rPr lang="ja-JP" altLang="en-US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線源データ</a:t>
            </a:r>
            <a:r>
              <a:rPr lang="en-US" altLang="ja-JP" sz="28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)</a:t>
            </a:r>
            <a:endParaRPr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48901" y="3915052"/>
            <a:ext cx="63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S1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50708" y="2860088"/>
            <a:ext cx="63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</a:t>
            </a:r>
            <a:endParaRPr kumimoji="1" lang="ja-JP" alt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9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30" t="6509" r="12913" b="597"/>
          <a:stretch/>
        </p:blipFill>
        <p:spPr>
          <a:xfrm>
            <a:off x="3812191" y="754909"/>
            <a:ext cx="4149846" cy="21303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ER/NR</a:t>
            </a:r>
            <a:r>
              <a:rPr kumimoji="1" lang="ja-JP" altLang="en-US" dirty="0" smtClean="0"/>
              <a:t>事象分離能力の向上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16</a:t>
            </a:fld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819358" y="2885242"/>
            <a:ext cx="7345483" cy="3360018"/>
            <a:chOff x="111760" y="1066800"/>
            <a:chExt cx="8920480" cy="4127400"/>
          </a:xfrm>
        </p:grpSpPr>
        <p:sp>
          <p:nvSpPr>
            <p:cNvPr id="23" name="正方形/長方形 22"/>
            <p:cNvSpPr/>
            <p:nvPr/>
          </p:nvSpPr>
          <p:spPr>
            <a:xfrm>
              <a:off x="111760" y="1066800"/>
              <a:ext cx="8920480" cy="412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4759326" y="1630877"/>
              <a:ext cx="4272914" cy="3563323"/>
              <a:chOff x="5029200" y="1841797"/>
              <a:chExt cx="4272914" cy="3563323"/>
            </a:xfrm>
          </p:grpSpPr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000" t="53469" r="50000" b="2964"/>
              <a:stretch/>
            </p:blipFill>
            <p:spPr>
              <a:xfrm>
                <a:off x="5029200" y="1841797"/>
                <a:ext cx="4272914" cy="3563323"/>
              </a:xfrm>
              <a:prstGeom prst="rect">
                <a:avLst/>
              </a:prstGeom>
            </p:spPr>
          </p:pic>
          <p:sp>
            <p:nvSpPr>
              <p:cNvPr id="9" name="円/楕円 8"/>
              <p:cNvSpPr/>
              <p:nvPr/>
            </p:nvSpPr>
            <p:spPr>
              <a:xfrm>
                <a:off x="5359815" y="3545643"/>
                <a:ext cx="1090195" cy="102616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6634480" y="2834640"/>
                <a:ext cx="1626869" cy="1330960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773735" y="2909866"/>
                <a:ext cx="1026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NR</a:t>
                </a:r>
                <a:endParaRPr kumimoji="1" lang="ja-JP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678616" y="2402870"/>
                <a:ext cx="1026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</a:t>
                </a:r>
                <a:endParaRPr kumimoji="1" lang="ja-JP" altLang="en-US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186788" y="1689000"/>
              <a:ext cx="4572000" cy="3505200"/>
              <a:chOff x="298548" y="1871293"/>
              <a:chExt cx="4572000" cy="3505200"/>
            </a:xfrm>
          </p:grpSpPr>
          <p:pic>
            <p:nvPicPr>
              <p:cNvPr id="16" name="図 15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12" t="53628" r="52204" b="2901"/>
              <a:stretch/>
            </p:blipFill>
            <p:spPr>
              <a:xfrm>
                <a:off x="298548" y="1871293"/>
                <a:ext cx="4572000" cy="3505200"/>
              </a:xfrm>
              <a:prstGeom prst="rect">
                <a:avLst/>
              </a:prstGeom>
            </p:spPr>
          </p:pic>
          <p:sp>
            <p:nvSpPr>
              <p:cNvPr id="10" name="円/楕円 9"/>
              <p:cNvSpPr/>
              <p:nvPr/>
            </p:nvSpPr>
            <p:spPr>
              <a:xfrm>
                <a:off x="2434053" y="2531693"/>
                <a:ext cx="1794510" cy="1341120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1035147" y="3004727"/>
                <a:ext cx="1464627" cy="110176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1254380" y="4106492"/>
                <a:ext cx="1026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NR</a:t>
                </a:r>
                <a:endParaRPr kumimoji="1" lang="ja-JP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3364645" y="4111602"/>
                <a:ext cx="1026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3200" b="1" dirty="0" smtClean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ER</a:t>
                </a:r>
                <a:endParaRPr kumimoji="1" lang="ja-JP" altLang="en-US" sz="3200" b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" name="テキスト ボックス 24"/>
          <p:cNvSpPr txBox="1"/>
          <p:nvPr/>
        </p:nvSpPr>
        <p:spPr>
          <a:xfrm>
            <a:off x="338557" y="860625"/>
            <a:ext cx="3372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252</a:t>
            </a:r>
            <a:r>
              <a:rPr kumimoji="1" lang="en-US" altLang="ja-JP" sz="2400" dirty="0" smtClean="0"/>
              <a:t>Cf </a:t>
            </a:r>
            <a:r>
              <a:rPr kumimoji="1" lang="ja-JP" altLang="en-US" sz="2400" dirty="0" smtClean="0"/>
              <a:t>線源</a:t>
            </a:r>
            <a:r>
              <a:rPr kumimoji="1" lang="en-US" altLang="ja-JP" sz="2400" dirty="0" smtClean="0"/>
              <a:t>(γ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n)</a:t>
            </a:r>
            <a:r>
              <a:rPr lang="ja-JP" altLang="en-US" sz="2400" dirty="0" smtClean="0"/>
              <a:t>を用いた事象分離能力評価</a:t>
            </a:r>
            <a:endParaRPr lang="en-US" altLang="ja-JP" sz="2400" dirty="0" smtClean="0"/>
          </a:p>
          <a:p>
            <a:pPr marL="285750" indent="-285750">
              <a:buFont typeface="Calibri" panose="020F0502020204030204" pitchFamily="34" charset="0"/>
              <a:buChar char="‒"/>
            </a:pPr>
            <a:r>
              <a:rPr lang="en-US" altLang="ja-JP" sz="1600" dirty="0" smtClean="0"/>
              <a:t>PSD</a:t>
            </a:r>
            <a:r>
              <a:rPr lang="ja-JP" altLang="en-US" sz="1600" dirty="0" smtClean="0"/>
              <a:t>として</a:t>
            </a:r>
            <a:r>
              <a:rPr lang="en-US" altLang="ja-JP" sz="1600" dirty="0" smtClean="0"/>
              <a:t>Slow/(</a:t>
            </a:r>
            <a:r>
              <a:rPr lang="en-US" altLang="ja-JP" sz="1600" dirty="0" err="1" smtClean="0"/>
              <a:t>Fast+Slow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を使用</a:t>
            </a:r>
            <a:endParaRPr lang="en-US" altLang="ja-JP" sz="16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172244" y="836663"/>
            <a:ext cx="1744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2015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年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月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2014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月</a:t>
            </a:r>
            <a:endParaRPr kumimoji="1" lang="ja-JP" altLang="en-US" sz="2400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896644" y="3320520"/>
            <a:ext cx="7181217" cy="2962564"/>
            <a:chOff x="896644" y="3320520"/>
            <a:chExt cx="7181217" cy="2962564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0" t="53308" r="51718" b="2846"/>
            <a:stretch/>
          </p:blipFill>
          <p:spPr>
            <a:xfrm>
              <a:off x="896644" y="3355703"/>
              <a:ext cx="3808521" cy="2894177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52" t="53123" r="51569" b="2690"/>
            <a:stretch/>
          </p:blipFill>
          <p:spPr>
            <a:xfrm>
              <a:off x="4652108" y="3320520"/>
              <a:ext cx="3425753" cy="2962564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2571762" y="3816106"/>
            <a:ext cx="4633627" cy="1706116"/>
            <a:chOff x="2571762" y="3816106"/>
            <a:chExt cx="4633627" cy="1706116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2571762" y="4937447"/>
              <a:ext cx="17128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NR? ER?</a:t>
              </a:r>
              <a:endParaRPr kumimoji="1" lang="ja-JP" altLang="en-US" sz="32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4825292" y="4674508"/>
              <a:ext cx="945044" cy="7709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788492" y="4359899"/>
              <a:ext cx="1281971" cy="777963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4838948" y="4022202"/>
              <a:ext cx="903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NR</a:t>
              </a:r>
              <a:endParaRPr kumimoji="1" lang="ja-JP" altLang="en-US" sz="32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6301502" y="3816106"/>
              <a:ext cx="903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n>
                    <a:solidFill>
                      <a:schemeClr val="bg1"/>
                    </a:solidFill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</a:t>
              </a:r>
              <a:endParaRPr kumimoji="1" lang="ja-JP" altLang="en-US" sz="3200" b="1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正方形/長方形 40"/>
          <p:cNvSpPr/>
          <p:nvPr/>
        </p:nvSpPr>
        <p:spPr>
          <a:xfrm>
            <a:off x="4333629" y="786271"/>
            <a:ext cx="257453" cy="1681753"/>
          </a:xfrm>
          <a:prstGeom prst="rect">
            <a:avLst/>
          </a:prstGeom>
          <a:solidFill>
            <a:srgbClr val="00B050">
              <a:alpha val="30196"/>
            </a:srgb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130920" y="787749"/>
            <a:ext cx="202709" cy="1681753"/>
          </a:xfrm>
          <a:prstGeom prst="rect">
            <a:avLst/>
          </a:prstGeom>
          <a:solidFill>
            <a:srgbClr val="00B050">
              <a:alpha val="30196"/>
            </a:srgbClr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19358" y="5596729"/>
            <a:ext cx="7392059" cy="107721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低エネルギーにおける分離能力が向上</a:t>
            </a:r>
            <a:endParaRPr lang="en-US" altLang="ja-JP" sz="3200" dirty="0" smtClean="0"/>
          </a:p>
          <a:p>
            <a:pPr algn="ctr"/>
            <a:r>
              <a:rPr kumimoji="1" lang="ja-JP" altLang="en-US" sz="3200" dirty="0" smtClean="0"/>
              <a:t>⇒低質量</a:t>
            </a:r>
            <a:r>
              <a:rPr kumimoji="1" lang="en-US" altLang="ja-JP" sz="3200" dirty="0" smtClean="0"/>
              <a:t>DM</a:t>
            </a:r>
            <a:r>
              <a:rPr kumimoji="1" lang="ja-JP" altLang="en-US" sz="3200" dirty="0" smtClean="0"/>
              <a:t>探索に</a:t>
            </a:r>
            <a:r>
              <a:rPr lang="ja-JP" altLang="en-US" sz="3200" dirty="0" smtClean="0"/>
              <a:t>向かって大きく前進</a:t>
            </a:r>
            <a:endParaRPr kumimoji="1" lang="ja-JP" altLang="en-US" sz="3200" dirty="0"/>
          </a:p>
        </p:txBody>
      </p:sp>
      <p:sp>
        <p:nvSpPr>
          <p:cNvPr id="28" name="角丸四角形 27"/>
          <p:cNvSpPr/>
          <p:nvPr/>
        </p:nvSpPr>
        <p:spPr>
          <a:xfrm>
            <a:off x="4934521" y="2950943"/>
            <a:ext cx="2629588" cy="38046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2015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実験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577450" y="2957801"/>
            <a:ext cx="2629588" cy="38046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2014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8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月</a:t>
            </a:r>
            <a:r>
              <a:rPr kumimoji="0" lang="ja-JP" altLang="en-US" sz="2400" b="1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実験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9" name="図 1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466" y="0"/>
            <a:ext cx="2360366" cy="19045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44" name="グループ化 143"/>
          <p:cNvGrpSpPr/>
          <p:nvPr/>
        </p:nvGrpSpPr>
        <p:grpSpPr>
          <a:xfrm>
            <a:off x="1110261" y="2047323"/>
            <a:ext cx="3398622" cy="726485"/>
            <a:chOff x="808416" y="2047323"/>
            <a:chExt cx="3398622" cy="726485"/>
          </a:xfrm>
        </p:grpSpPr>
        <p:sp>
          <p:nvSpPr>
            <p:cNvPr id="141" name="角丸四角形 140"/>
            <p:cNvSpPr/>
            <p:nvPr/>
          </p:nvSpPr>
          <p:spPr>
            <a:xfrm>
              <a:off x="808416" y="2216912"/>
              <a:ext cx="2439497" cy="556896"/>
            </a:xfrm>
            <a:prstGeom prst="roundRect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/>
                <a:t>100~200keV</a:t>
              </a:r>
              <a:r>
                <a:rPr kumimoji="1" lang="en-US" altLang="ja-JP" sz="2800" b="1" baseline="-25000" dirty="0" smtClean="0"/>
                <a:t>nr</a:t>
              </a:r>
              <a:endParaRPr kumimoji="1" lang="ja-JP" altLang="en-US" sz="2800" b="1" baseline="-25000" dirty="0"/>
            </a:p>
          </p:txBody>
        </p:sp>
        <p:cxnSp>
          <p:nvCxnSpPr>
            <p:cNvPr id="143" name="直線コネクタ 142"/>
            <p:cNvCxnSpPr>
              <a:stCxn id="141" idx="3"/>
            </p:cNvCxnSpPr>
            <p:nvPr/>
          </p:nvCxnSpPr>
          <p:spPr>
            <a:xfrm flipV="1">
              <a:off x="3247913" y="2047323"/>
              <a:ext cx="959125" cy="448037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グループ化 144"/>
          <p:cNvGrpSpPr/>
          <p:nvPr/>
        </p:nvGrpSpPr>
        <p:grpSpPr>
          <a:xfrm>
            <a:off x="1101434" y="1935498"/>
            <a:ext cx="3106761" cy="838653"/>
            <a:chOff x="808416" y="1935155"/>
            <a:chExt cx="3106761" cy="838653"/>
          </a:xfrm>
        </p:grpSpPr>
        <p:sp>
          <p:nvSpPr>
            <p:cNvPr id="146" name="角丸四角形 145"/>
            <p:cNvSpPr/>
            <p:nvPr/>
          </p:nvSpPr>
          <p:spPr>
            <a:xfrm>
              <a:off x="808416" y="2216912"/>
              <a:ext cx="2439497" cy="556896"/>
            </a:xfrm>
            <a:prstGeom prst="roundRect">
              <a:avLst/>
            </a:prstGeom>
            <a:ln w="38100">
              <a:solidFill>
                <a:srgbClr val="008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b="1" dirty="0" smtClean="0"/>
                <a:t>20~100keV</a:t>
              </a:r>
              <a:r>
                <a:rPr kumimoji="1" lang="en-US" altLang="ja-JP" sz="2800" b="1" baseline="-25000" dirty="0" smtClean="0"/>
                <a:t>nr</a:t>
              </a:r>
              <a:endParaRPr kumimoji="1" lang="ja-JP" altLang="en-US" sz="2800" b="1" baseline="-25000" dirty="0"/>
            </a:p>
          </p:txBody>
        </p:sp>
        <p:cxnSp>
          <p:nvCxnSpPr>
            <p:cNvPr id="147" name="直線コネクタ 146"/>
            <p:cNvCxnSpPr>
              <a:stCxn id="146" idx="3"/>
            </p:cNvCxnSpPr>
            <p:nvPr/>
          </p:nvCxnSpPr>
          <p:spPr>
            <a:xfrm flipV="1">
              <a:off x="3247913" y="1935155"/>
              <a:ext cx="667264" cy="560205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7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 36"/>
          <p:cNvSpPr/>
          <p:nvPr/>
        </p:nvSpPr>
        <p:spPr>
          <a:xfrm>
            <a:off x="1004558" y="3271520"/>
            <a:ext cx="7336802" cy="2906178"/>
          </a:xfrm>
          <a:prstGeom prst="roundRect">
            <a:avLst>
              <a:gd name="adj" fmla="val 13313"/>
            </a:avLst>
          </a:prstGeom>
          <a:solidFill>
            <a:sysClr val="window" lastClr="FFFFFF"/>
          </a:solidFill>
          <a:ln w="38100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38" name="グループ化 115"/>
          <p:cNvGrpSpPr/>
          <p:nvPr/>
        </p:nvGrpSpPr>
        <p:grpSpPr>
          <a:xfrm>
            <a:off x="1215668" y="2889577"/>
            <a:ext cx="2367369" cy="585234"/>
            <a:chOff x="539552" y="2777437"/>
            <a:chExt cx="5873310" cy="308088"/>
          </a:xfrm>
        </p:grpSpPr>
        <p:sp>
          <p:nvSpPr>
            <p:cNvPr id="39" name="角丸四角形 38"/>
            <p:cNvSpPr/>
            <p:nvPr/>
          </p:nvSpPr>
          <p:spPr>
            <a:xfrm>
              <a:off x="539552" y="2777437"/>
              <a:ext cx="5873310" cy="308088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684453" y="2792067"/>
              <a:ext cx="5583507" cy="27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課題と展望</a:t>
              </a:r>
              <a:endPara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まとめと展望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76039" y="3462230"/>
            <a:ext cx="6668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800" dirty="0" smtClean="0"/>
              <a:t>PMT</a:t>
            </a:r>
            <a:r>
              <a:rPr lang="ja-JP" altLang="en-US" sz="2800" dirty="0" smtClean="0"/>
              <a:t>特性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特に</a:t>
            </a:r>
            <a:r>
              <a:rPr lang="en-US" altLang="ja-JP" sz="2800" dirty="0" smtClean="0"/>
              <a:t>After Pulse)</a:t>
            </a:r>
            <a:r>
              <a:rPr lang="ja-JP" altLang="en-US" sz="2800" dirty="0" smtClean="0"/>
              <a:t>の理解と改善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 smtClean="0"/>
              <a:t>純度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窒素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の改善・安定化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 smtClean="0"/>
              <a:t>光検出効率・分離能力の定量評価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 smtClean="0"/>
              <a:t>有効</a:t>
            </a:r>
            <a:r>
              <a:rPr lang="ja-JP" altLang="en-US" sz="2800" dirty="0"/>
              <a:t>質量10</a:t>
            </a:r>
            <a:r>
              <a:rPr lang="en-US" altLang="ja-JP" sz="2800" dirty="0"/>
              <a:t>~</a:t>
            </a:r>
            <a:r>
              <a:rPr lang="ja-JP" altLang="en-US" sz="2800" dirty="0" smtClean="0"/>
              <a:t>30kgの本検出器設計・製作</a:t>
            </a: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 smtClean="0"/>
              <a:t>地下施設での</a:t>
            </a:r>
            <a:r>
              <a:rPr lang="en-US" altLang="ja-JP" sz="2800" dirty="0" smtClean="0"/>
              <a:t>DM</a:t>
            </a:r>
            <a:r>
              <a:rPr lang="ja-JP" altLang="en-US" sz="2800" dirty="0" smtClean="0"/>
              <a:t>探索へ</a:t>
            </a:r>
            <a:endParaRPr lang="en-US" altLang="ja-JP" sz="2800" dirty="0" smtClean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923278" y="1084248"/>
            <a:ext cx="7057747" cy="1672223"/>
            <a:chOff x="923278" y="1067330"/>
            <a:chExt cx="7057747" cy="1751051"/>
          </a:xfrm>
        </p:grpSpPr>
        <p:sp>
          <p:nvSpPr>
            <p:cNvPr id="16" name="角丸四角形 15"/>
            <p:cNvSpPr/>
            <p:nvPr/>
          </p:nvSpPr>
          <p:spPr>
            <a:xfrm>
              <a:off x="923278" y="1067330"/>
              <a:ext cx="7057747" cy="1751051"/>
            </a:xfrm>
            <a:prstGeom prst="roundRect">
              <a:avLst>
                <a:gd name="adj" fmla="val 13313"/>
              </a:avLst>
            </a:prstGeom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277390" y="1337875"/>
              <a:ext cx="6349521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ja-JP" altLang="en-US" sz="2800" dirty="0" smtClean="0"/>
                <a:t>大光量</a:t>
              </a:r>
              <a:r>
                <a:rPr lang="en-US" altLang="ja-JP" sz="2800" dirty="0" smtClean="0"/>
                <a:t>2</a:t>
              </a:r>
              <a:r>
                <a:rPr lang="ja-JP" altLang="en-US" sz="2800" dirty="0" smtClean="0"/>
                <a:t>相型検出器の基礎技術を確立</a:t>
              </a:r>
              <a:endParaRPr lang="en-US" altLang="ja-JP" sz="2800" dirty="0" smtClean="0"/>
            </a:p>
            <a:p>
              <a:pPr marL="914400" lvl="1" indent="-457200">
                <a:buFont typeface="Calibri" panose="020F0502020204030204" pitchFamily="34" charset="0"/>
                <a:buChar char="‒"/>
              </a:pPr>
              <a:r>
                <a:rPr lang="en-US" altLang="ja-JP" sz="2400" dirty="0" smtClean="0"/>
                <a:t>TPB</a:t>
              </a:r>
              <a:r>
                <a:rPr lang="ja-JP" altLang="en-US" sz="2400" dirty="0" smtClean="0"/>
                <a:t>蒸着、高</a:t>
              </a:r>
              <a:r>
                <a:rPr lang="en-US" altLang="ja-JP" sz="2400" dirty="0" smtClean="0"/>
                <a:t>QE PMT</a:t>
              </a:r>
              <a:r>
                <a:rPr lang="ja-JP" altLang="en-US" sz="2400" dirty="0" err="1" smtClean="0"/>
                <a:t>、</a:t>
              </a:r>
              <a:r>
                <a:rPr lang="en-US" altLang="ja-JP" sz="2400" dirty="0" smtClean="0"/>
                <a:t>ITO</a:t>
              </a:r>
              <a:r>
                <a:rPr lang="ja-JP" altLang="en-US" sz="2400" dirty="0" smtClean="0"/>
                <a:t>電極</a:t>
              </a:r>
              <a:endParaRPr lang="en-US" altLang="ja-JP" sz="2400" dirty="0"/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ja-JP" altLang="en-US" sz="2800" dirty="0" smtClean="0"/>
                <a:t>分離能力の大幅な改善</a:t>
              </a:r>
              <a:endParaRPr lang="ja-JP" altLang="en-US" sz="2800" dirty="0"/>
            </a:p>
          </p:txBody>
        </p:sp>
      </p:grpSp>
      <p:grpSp>
        <p:nvGrpSpPr>
          <p:cNvPr id="17" name="グループ化 115"/>
          <p:cNvGrpSpPr/>
          <p:nvPr/>
        </p:nvGrpSpPr>
        <p:grpSpPr>
          <a:xfrm>
            <a:off x="1277390" y="751241"/>
            <a:ext cx="1603815" cy="604975"/>
            <a:chOff x="539552" y="2777437"/>
            <a:chExt cx="4464496" cy="308088"/>
          </a:xfrm>
        </p:grpSpPr>
        <p:sp>
          <p:nvSpPr>
            <p:cNvPr id="18" name="角丸四角形 17"/>
            <p:cNvSpPr/>
            <p:nvPr/>
          </p:nvSpPr>
          <p:spPr>
            <a:xfrm>
              <a:off x="539552" y="2777437"/>
              <a:ext cx="4464496" cy="30808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684453" y="2792067"/>
              <a:ext cx="4148268" cy="284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1" kern="0" dirty="0" smtClean="0">
                  <a:solidFill>
                    <a:prstClr val="black"/>
                  </a:solidFill>
                </a:rPr>
                <a:t>まとめ</a:t>
              </a:r>
              <a:endPara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下矢印 6"/>
          <p:cNvSpPr/>
          <p:nvPr/>
        </p:nvSpPr>
        <p:spPr>
          <a:xfrm>
            <a:off x="3587075" y="4801058"/>
            <a:ext cx="2246050" cy="457377"/>
          </a:xfrm>
          <a:prstGeom prst="downArrow">
            <a:avLst>
              <a:gd name="adj1" fmla="val 50000"/>
              <a:gd name="adj2" fmla="val 7329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1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暗黒物質直接探索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421195" y="724181"/>
            <a:ext cx="3420969" cy="432048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WIMP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直接探索の現状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12009" y="1051828"/>
            <a:ext cx="46982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l"/>
              <a:defRPr/>
            </a:pPr>
            <a:r>
              <a:rPr kumimoji="0" lang="en-US" altLang="ja-JP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mass region (~10GeV)</a:t>
            </a:r>
          </a:p>
          <a:p>
            <a:pPr marL="285750" lvl="0" indent="-285750">
              <a:buFont typeface="Calibri" panose="020F0502020204030204" pitchFamily="34" charset="0"/>
              <a:buChar char="‐"/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</a:rPr>
              <a:t>いくつ</a:t>
            </a:r>
            <a:r>
              <a:rPr kumimoji="0" lang="ja-JP" altLang="en-US" kern="0" dirty="0">
                <a:solidFill>
                  <a:prstClr val="black"/>
                </a:solidFill>
              </a:rPr>
              <a:t>かの実験</a:t>
            </a:r>
            <a:r>
              <a:rPr kumimoji="0" lang="en-US" altLang="ja-JP" kern="0" dirty="0">
                <a:solidFill>
                  <a:prstClr val="black"/>
                </a:solidFill>
              </a:rPr>
              <a:t>(</a:t>
            </a:r>
            <a:r>
              <a:rPr kumimoji="0" lang="ja-JP" altLang="en-US" kern="0" dirty="0">
                <a:solidFill>
                  <a:prstClr val="black"/>
                </a:solidFill>
              </a:rPr>
              <a:t>固体検出器</a:t>
            </a:r>
            <a:r>
              <a:rPr kumimoji="0" lang="en-US" altLang="ja-JP" kern="0" dirty="0">
                <a:solidFill>
                  <a:prstClr val="black"/>
                </a:solidFill>
              </a:rPr>
              <a:t>)</a:t>
            </a:r>
            <a:r>
              <a:rPr kumimoji="0" lang="ja-JP" altLang="en-US" kern="0" dirty="0">
                <a:solidFill>
                  <a:prstClr val="black"/>
                </a:solidFill>
              </a:rPr>
              <a:t>が発見を主張</a:t>
            </a:r>
            <a:endParaRPr kumimoji="0" lang="en-US" altLang="ja-JP" kern="0" dirty="0">
              <a:solidFill>
                <a:prstClr val="black"/>
              </a:solidFill>
            </a:endParaRPr>
          </a:p>
          <a:p>
            <a:pPr marL="285750" lvl="0" indent="-285750">
              <a:buFont typeface="Calibri" panose="020F0502020204030204" pitchFamily="34" charset="0"/>
              <a:buChar char="‐"/>
              <a:defRPr/>
            </a:pPr>
            <a:r>
              <a:rPr kumimoji="0" lang="ja-JP" altLang="en-US" kern="0" dirty="0" smtClean="0">
                <a:solidFill>
                  <a:prstClr val="black"/>
                </a:solidFill>
              </a:rPr>
              <a:t>最高</a:t>
            </a:r>
            <a:r>
              <a:rPr kumimoji="0" lang="ja-JP" altLang="en-US" kern="0" dirty="0">
                <a:solidFill>
                  <a:prstClr val="black"/>
                </a:solidFill>
              </a:rPr>
              <a:t>感度実験</a:t>
            </a:r>
            <a:r>
              <a:rPr kumimoji="0" lang="en-US" altLang="ja-JP" kern="0" dirty="0">
                <a:solidFill>
                  <a:prstClr val="black"/>
                </a:solidFill>
              </a:rPr>
              <a:t>(Xe2</a:t>
            </a:r>
            <a:r>
              <a:rPr kumimoji="0" lang="ja-JP" altLang="en-US" kern="0" dirty="0">
                <a:solidFill>
                  <a:prstClr val="black"/>
                </a:solidFill>
              </a:rPr>
              <a:t>相型</a:t>
            </a:r>
            <a:r>
              <a:rPr kumimoji="0" lang="en-US" altLang="ja-JP" kern="0" dirty="0">
                <a:solidFill>
                  <a:prstClr val="black"/>
                </a:solidFill>
              </a:rPr>
              <a:t>)</a:t>
            </a:r>
            <a:r>
              <a:rPr kumimoji="0" lang="ja-JP" altLang="en-US" kern="0" dirty="0">
                <a:solidFill>
                  <a:prstClr val="black"/>
                </a:solidFill>
              </a:rPr>
              <a:t>では棄却</a:t>
            </a:r>
            <a:endParaRPr kumimoji="0" lang="en-US" altLang="ja-JP" kern="0" dirty="0">
              <a:solidFill>
                <a:prstClr val="black"/>
              </a:solidFill>
            </a:endParaRPr>
          </a:p>
          <a:p>
            <a:pPr marL="285750" lvl="0" indent="-285750">
              <a:buFont typeface="Calibri" panose="020F0502020204030204" pitchFamily="34" charset="0"/>
              <a:buChar char="‐"/>
              <a:defRPr/>
            </a:pPr>
            <a:r>
              <a:rPr kumimoji="0" lang="ja-JP" altLang="en-US" kern="0" dirty="0">
                <a:solidFill>
                  <a:prstClr val="black"/>
                </a:solidFill>
              </a:rPr>
              <a:t>アルゴン実験では検証されていない</a:t>
            </a:r>
            <a:endParaRPr kumimoji="0" lang="en-US" altLang="ja-JP" kern="0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altLang="ja-JP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ANKOK</a:t>
            </a:r>
            <a:r>
              <a:rPr kumimoji="0" lang="ja-JP" alt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実験の</a:t>
            </a:r>
            <a:r>
              <a:rPr kumimoji="0" lang="en-US" altLang="ja-JP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Target!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</a:t>
            </a:r>
            <a:r>
              <a:rPr kumimoji="0" lang="ja-JP" altLang="en-US" sz="2400" b="1" kern="0" dirty="0">
                <a:solidFill>
                  <a:prstClr val="black"/>
                </a:solidFill>
              </a:rPr>
              <a:t> </a:t>
            </a:r>
            <a:r>
              <a:rPr kumimoji="0" lang="en-US" altLang="ja-JP" sz="2400" b="1" kern="0" dirty="0" smtClean="0">
                <a:solidFill>
                  <a:prstClr val="black"/>
                </a:solidFill>
              </a:rPr>
              <a:t>mass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 (~1TeV)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kumimoji="0" lang="en-US" altLang="ja-JP" kern="0" dirty="0" smtClean="0">
                <a:solidFill>
                  <a:prstClr val="black"/>
                </a:solidFill>
              </a:rPr>
              <a:t>SUSY</a:t>
            </a:r>
            <a:r>
              <a:rPr kumimoji="0" lang="ja-JP" altLang="en-US" kern="0" dirty="0" smtClean="0">
                <a:solidFill>
                  <a:prstClr val="black"/>
                </a:solidFill>
              </a:rPr>
              <a:t>モデルにおける予測領域</a:t>
            </a:r>
            <a:endParaRPr kumimoji="0" lang="en-US" altLang="ja-JP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659125" y="713540"/>
            <a:ext cx="4392488" cy="3611040"/>
            <a:chOff x="4641370" y="820075"/>
            <a:chExt cx="4392488" cy="3611040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4641370" y="858005"/>
              <a:ext cx="4392488" cy="3573110"/>
              <a:chOff x="7629970" y="3044563"/>
              <a:chExt cx="6127321" cy="5280039"/>
            </a:xfrm>
          </p:grpSpPr>
          <p:pic>
            <p:nvPicPr>
              <p:cNvPr id="47" name="Picture 2" descr="E:\研究会など\ICEPPシンポジウム\鷲見発表\DMsearch.png"/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629970" y="3044563"/>
                <a:ext cx="6127321" cy="5280039"/>
              </a:xfrm>
              <a:prstGeom prst="rect">
                <a:avLst/>
              </a:prstGeom>
              <a:noFill/>
            </p:spPr>
          </p:pic>
          <p:sp>
            <p:nvSpPr>
              <p:cNvPr id="48" name="フリーフォーム 47"/>
              <p:cNvSpPr/>
              <p:nvPr/>
            </p:nvSpPr>
            <p:spPr>
              <a:xfrm>
                <a:off x="9782881" y="3766615"/>
                <a:ext cx="3575591" cy="1258838"/>
              </a:xfrm>
              <a:custGeom>
                <a:avLst/>
                <a:gdLst>
                  <a:gd name="connsiteX0" fmla="*/ 0 w 3575591"/>
                  <a:gd name="connsiteY0" fmla="*/ 0 h 1258838"/>
                  <a:gd name="connsiteX1" fmla="*/ 49205 w 3575591"/>
                  <a:gd name="connsiteY1" fmla="*/ 143516 h 1258838"/>
                  <a:gd name="connsiteX2" fmla="*/ 127114 w 3575591"/>
                  <a:gd name="connsiteY2" fmla="*/ 323936 h 1258838"/>
                  <a:gd name="connsiteX3" fmla="*/ 200922 w 3575591"/>
                  <a:gd name="connsiteY3" fmla="*/ 463351 h 1258838"/>
                  <a:gd name="connsiteX4" fmla="*/ 270629 w 3575591"/>
                  <a:gd name="connsiteY4" fmla="*/ 569963 h 1258838"/>
                  <a:gd name="connsiteX5" fmla="*/ 434647 w 3575591"/>
                  <a:gd name="connsiteY5" fmla="*/ 787286 h 1258838"/>
                  <a:gd name="connsiteX6" fmla="*/ 561761 w 3575591"/>
                  <a:gd name="connsiteY6" fmla="*/ 934902 h 1258838"/>
                  <a:gd name="connsiteX7" fmla="*/ 725779 w 3575591"/>
                  <a:gd name="connsiteY7" fmla="*/ 1053815 h 1258838"/>
                  <a:gd name="connsiteX8" fmla="*/ 902098 w 3575591"/>
                  <a:gd name="connsiteY8" fmla="*/ 1144025 h 1258838"/>
                  <a:gd name="connsiteX9" fmla="*/ 1193230 w 3575591"/>
                  <a:gd name="connsiteY9" fmla="*/ 1230135 h 1258838"/>
                  <a:gd name="connsiteX10" fmla="*/ 1517166 w 3575591"/>
                  <a:gd name="connsiteY10" fmla="*/ 1258838 h 1258838"/>
                  <a:gd name="connsiteX11" fmla="*/ 1919010 w 3575591"/>
                  <a:gd name="connsiteY11" fmla="*/ 1230135 h 1258838"/>
                  <a:gd name="connsiteX12" fmla="*/ 2423365 w 3575591"/>
                  <a:gd name="connsiteY12" fmla="*/ 1160427 h 1258838"/>
                  <a:gd name="connsiteX13" fmla="*/ 2976925 w 3575591"/>
                  <a:gd name="connsiteY13" fmla="*/ 1016911 h 1258838"/>
                  <a:gd name="connsiteX14" fmla="*/ 3456678 w 3575591"/>
                  <a:gd name="connsiteY14" fmla="*/ 889797 h 1258838"/>
                  <a:gd name="connsiteX15" fmla="*/ 3575591 w 3575591"/>
                  <a:gd name="connsiteY15" fmla="*/ 865195 h 125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75591" h="1258838">
                    <a:moveTo>
                      <a:pt x="0" y="0"/>
                    </a:moveTo>
                    <a:cubicBezTo>
                      <a:pt x="14009" y="44763"/>
                      <a:pt x="28019" y="89527"/>
                      <a:pt x="49205" y="143516"/>
                    </a:cubicBezTo>
                    <a:cubicBezTo>
                      <a:pt x="70391" y="197505"/>
                      <a:pt x="101828" y="270630"/>
                      <a:pt x="127114" y="323936"/>
                    </a:cubicBezTo>
                    <a:cubicBezTo>
                      <a:pt x="152400" y="377242"/>
                      <a:pt x="177003" y="422347"/>
                      <a:pt x="200922" y="463351"/>
                    </a:cubicBezTo>
                    <a:cubicBezTo>
                      <a:pt x="224841" y="504356"/>
                      <a:pt x="231675" y="515974"/>
                      <a:pt x="270629" y="569963"/>
                    </a:cubicBezTo>
                    <a:cubicBezTo>
                      <a:pt x="309583" y="623952"/>
                      <a:pt x="386125" y="726463"/>
                      <a:pt x="434647" y="787286"/>
                    </a:cubicBezTo>
                    <a:cubicBezTo>
                      <a:pt x="483169" y="848109"/>
                      <a:pt x="513239" y="890481"/>
                      <a:pt x="561761" y="934902"/>
                    </a:cubicBezTo>
                    <a:cubicBezTo>
                      <a:pt x="610283" y="979324"/>
                      <a:pt x="669056" y="1018961"/>
                      <a:pt x="725779" y="1053815"/>
                    </a:cubicBezTo>
                    <a:cubicBezTo>
                      <a:pt x="782502" y="1088669"/>
                      <a:pt x="824190" y="1114638"/>
                      <a:pt x="902098" y="1144025"/>
                    </a:cubicBezTo>
                    <a:cubicBezTo>
                      <a:pt x="980006" y="1173412"/>
                      <a:pt x="1090719" y="1211000"/>
                      <a:pt x="1193230" y="1230135"/>
                    </a:cubicBezTo>
                    <a:cubicBezTo>
                      <a:pt x="1295741" y="1249271"/>
                      <a:pt x="1396203" y="1258838"/>
                      <a:pt x="1517166" y="1258838"/>
                    </a:cubicBezTo>
                    <a:cubicBezTo>
                      <a:pt x="1638129" y="1258838"/>
                      <a:pt x="1767977" y="1246537"/>
                      <a:pt x="1919010" y="1230135"/>
                    </a:cubicBezTo>
                    <a:cubicBezTo>
                      <a:pt x="2070043" y="1213733"/>
                      <a:pt x="2247046" y="1195964"/>
                      <a:pt x="2423365" y="1160427"/>
                    </a:cubicBezTo>
                    <a:cubicBezTo>
                      <a:pt x="2599684" y="1124890"/>
                      <a:pt x="2976925" y="1016911"/>
                      <a:pt x="2976925" y="1016911"/>
                    </a:cubicBezTo>
                    <a:lnTo>
                      <a:pt x="3456678" y="889797"/>
                    </a:lnTo>
                    <a:cubicBezTo>
                      <a:pt x="3556456" y="864511"/>
                      <a:pt x="3566023" y="864853"/>
                      <a:pt x="3575591" y="86519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 rot="20719613">
                <a:off x="11978089" y="4311148"/>
                <a:ext cx="1564684" cy="45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WArP</a:t>
                </a:r>
                <a:r>
                  <a:rPr kumimoji="0" lang="en-US" altLang="ja-JP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(2007)</a:t>
                </a:r>
                <a:endParaRPr kumimoji="0" lang="ja-JP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5249434" y="820075"/>
              <a:ext cx="1332861" cy="2119391"/>
              <a:chOff x="5324081" y="2815006"/>
              <a:chExt cx="1332861" cy="2119391"/>
            </a:xfrm>
            <a:effectLst/>
          </p:grpSpPr>
          <p:sp>
            <p:nvSpPr>
              <p:cNvPr id="51" name="フリーフォーム 50"/>
              <p:cNvSpPr/>
              <p:nvPr/>
            </p:nvSpPr>
            <p:spPr>
              <a:xfrm>
                <a:off x="5324081" y="2938775"/>
                <a:ext cx="1332861" cy="1487351"/>
              </a:xfrm>
              <a:custGeom>
                <a:avLst/>
                <a:gdLst>
                  <a:gd name="connsiteX0" fmla="*/ 1859280 w 1859280"/>
                  <a:gd name="connsiteY0" fmla="*/ 2184400 h 2197881"/>
                  <a:gd name="connsiteX1" fmla="*/ 1635760 w 1859280"/>
                  <a:gd name="connsiteY1" fmla="*/ 2194560 h 2197881"/>
                  <a:gd name="connsiteX2" fmla="*/ 1270000 w 1859280"/>
                  <a:gd name="connsiteY2" fmla="*/ 2133600 h 2197881"/>
                  <a:gd name="connsiteX3" fmla="*/ 924560 w 1859280"/>
                  <a:gd name="connsiteY3" fmla="*/ 1945640 h 2197881"/>
                  <a:gd name="connsiteX4" fmla="*/ 594360 w 1859280"/>
                  <a:gd name="connsiteY4" fmla="*/ 1534160 h 2197881"/>
                  <a:gd name="connsiteX5" fmla="*/ 289560 w 1859280"/>
                  <a:gd name="connsiteY5" fmla="*/ 919480 h 2197881"/>
                  <a:gd name="connsiteX6" fmla="*/ 55880 w 1859280"/>
                  <a:gd name="connsiteY6" fmla="*/ 304800 h 2197881"/>
                  <a:gd name="connsiteX7" fmla="*/ 0 w 1859280"/>
                  <a:gd name="connsiteY7" fmla="*/ 0 h 2197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59280" h="2197881">
                    <a:moveTo>
                      <a:pt x="1859280" y="2184400"/>
                    </a:moveTo>
                    <a:cubicBezTo>
                      <a:pt x="1796626" y="2193713"/>
                      <a:pt x="1733973" y="2203027"/>
                      <a:pt x="1635760" y="2194560"/>
                    </a:cubicBezTo>
                    <a:cubicBezTo>
                      <a:pt x="1537547" y="2186093"/>
                      <a:pt x="1388533" y="2175087"/>
                      <a:pt x="1270000" y="2133600"/>
                    </a:cubicBezTo>
                    <a:cubicBezTo>
                      <a:pt x="1151467" y="2092113"/>
                      <a:pt x="1037167" y="2045547"/>
                      <a:pt x="924560" y="1945640"/>
                    </a:cubicBezTo>
                    <a:cubicBezTo>
                      <a:pt x="811953" y="1845733"/>
                      <a:pt x="700193" y="1705187"/>
                      <a:pt x="594360" y="1534160"/>
                    </a:cubicBezTo>
                    <a:cubicBezTo>
                      <a:pt x="488527" y="1363133"/>
                      <a:pt x="379307" y="1124373"/>
                      <a:pt x="289560" y="919480"/>
                    </a:cubicBezTo>
                    <a:cubicBezTo>
                      <a:pt x="199813" y="714587"/>
                      <a:pt x="104140" y="458047"/>
                      <a:pt x="55880" y="304800"/>
                    </a:cubicBezTo>
                    <a:cubicBezTo>
                      <a:pt x="7620" y="151553"/>
                      <a:pt x="3810" y="75776"/>
                      <a:pt x="0" y="0"/>
                    </a:cubicBezTo>
                  </a:path>
                </a:pathLst>
              </a:custGeom>
              <a:noFill/>
              <a:ln w="38100" cap="rnd" cmpd="sng" algn="ctr">
                <a:solidFill>
                  <a:srgbClr val="F79646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 rot="3921088">
                <a:off x="4468143" y="3736202"/>
                <a:ext cx="21193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uLnTx/>
                    <a:uFillTx/>
                  </a:rPr>
                  <a:t>SuperCDMS</a:t>
                </a:r>
                <a:r>
                  <a:rPr kumimoji="0" lang="en-US" altLang="ja-JP" sz="1200" b="1" kern="0" dirty="0">
                    <a:solidFill>
                      <a:srgbClr val="F79646">
                        <a:lumMod val="50000"/>
                      </a:srgbClr>
                    </a:solidFill>
                  </a:rPr>
                  <a:t> </a:t>
                </a:r>
                <a:r>
                  <a:rPr kumimoji="0" lang="en-US" altLang="ja-JP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uLnTx/>
                    <a:uFillTx/>
                  </a:rPr>
                  <a:t>Ge (2014)</a:t>
                </a:r>
                <a:endParaRPr kumimoji="0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uLnTx/>
                  <a:uFillTx/>
                </a:endParaRPr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5460653" y="1349497"/>
              <a:ext cx="3292093" cy="1638936"/>
              <a:chOff x="5535300" y="3344428"/>
              <a:chExt cx="3292093" cy="1638936"/>
            </a:xfrm>
          </p:grpSpPr>
          <p:sp>
            <p:nvSpPr>
              <p:cNvPr id="54" name="フリーフォーム 53"/>
              <p:cNvSpPr/>
              <p:nvPr/>
            </p:nvSpPr>
            <p:spPr>
              <a:xfrm>
                <a:off x="5535300" y="3344428"/>
                <a:ext cx="3292093" cy="1380709"/>
              </a:xfrm>
              <a:custGeom>
                <a:avLst/>
                <a:gdLst>
                  <a:gd name="connsiteX0" fmla="*/ 4592320 w 4592320"/>
                  <a:gd name="connsiteY0" fmla="*/ 1402080 h 2040294"/>
                  <a:gd name="connsiteX1" fmla="*/ 4251960 w 4592320"/>
                  <a:gd name="connsiteY1" fmla="*/ 1524000 h 2040294"/>
                  <a:gd name="connsiteX2" fmla="*/ 3637280 w 4592320"/>
                  <a:gd name="connsiteY2" fmla="*/ 1696720 h 2040294"/>
                  <a:gd name="connsiteX3" fmla="*/ 2971800 w 4592320"/>
                  <a:gd name="connsiteY3" fmla="*/ 1869440 h 2040294"/>
                  <a:gd name="connsiteX4" fmla="*/ 2123440 w 4592320"/>
                  <a:gd name="connsiteY4" fmla="*/ 2021840 h 2040294"/>
                  <a:gd name="connsiteX5" fmla="*/ 1696720 w 4592320"/>
                  <a:gd name="connsiteY5" fmla="*/ 2011680 h 2040294"/>
                  <a:gd name="connsiteX6" fmla="*/ 1244600 w 4592320"/>
                  <a:gd name="connsiteY6" fmla="*/ 1788160 h 2040294"/>
                  <a:gd name="connsiteX7" fmla="*/ 767080 w 4592320"/>
                  <a:gd name="connsiteY7" fmla="*/ 1320800 h 2040294"/>
                  <a:gd name="connsiteX8" fmla="*/ 314960 w 4592320"/>
                  <a:gd name="connsiteY8" fmla="*/ 660400 h 2040294"/>
                  <a:gd name="connsiteX9" fmla="*/ 0 w 4592320"/>
                  <a:gd name="connsiteY9" fmla="*/ 0 h 204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92320" h="2040294">
                    <a:moveTo>
                      <a:pt x="4592320" y="1402080"/>
                    </a:moveTo>
                    <a:cubicBezTo>
                      <a:pt x="4501726" y="1438486"/>
                      <a:pt x="4411133" y="1474893"/>
                      <a:pt x="4251960" y="1524000"/>
                    </a:cubicBezTo>
                    <a:cubicBezTo>
                      <a:pt x="4092787" y="1573107"/>
                      <a:pt x="3850640" y="1639147"/>
                      <a:pt x="3637280" y="1696720"/>
                    </a:cubicBezTo>
                    <a:cubicBezTo>
                      <a:pt x="3423920" y="1754293"/>
                      <a:pt x="3224107" y="1815253"/>
                      <a:pt x="2971800" y="1869440"/>
                    </a:cubicBezTo>
                    <a:cubicBezTo>
                      <a:pt x="2719493" y="1923627"/>
                      <a:pt x="2335953" y="1998133"/>
                      <a:pt x="2123440" y="2021840"/>
                    </a:cubicBezTo>
                    <a:cubicBezTo>
                      <a:pt x="1910927" y="2045547"/>
                      <a:pt x="1843193" y="2050627"/>
                      <a:pt x="1696720" y="2011680"/>
                    </a:cubicBezTo>
                    <a:cubicBezTo>
                      <a:pt x="1550247" y="1972733"/>
                      <a:pt x="1399540" y="1903307"/>
                      <a:pt x="1244600" y="1788160"/>
                    </a:cubicBezTo>
                    <a:cubicBezTo>
                      <a:pt x="1089660" y="1673013"/>
                      <a:pt x="922020" y="1508760"/>
                      <a:pt x="767080" y="1320800"/>
                    </a:cubicBezTo>
                    <a:cubicBezTo>
                      <a:pt x="612140" y="1132840"/>
                      <a:pt x="442807" y="880533"/>
                      <a:pt x="314960" y="660400"/>
                    </a:cubicBezTo>
                    <a:cubicBezTo>
                      <a:pt x="187113" y="440267"/>
                      <a:pt x="93556" y="220133"/>
                      <a:pt x="0" y="0"/>
                    </a:cubicBezTo>
                  </a:path>
                </a:pathLst>
              </a:custGeom>
              <a:noFill/>
              <a:ln w="38100" cap="rnd" cmpd="sng" algn="ctr">
                <a:solidFill>
                  <a:srgbClr val="66FF3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6408037" y="4706365"/>
                <a:ext cx="13177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33"/>
                    </a:solidFill>
                    <a:uLnTx/>
                    <a:uFillTx/>
                  </a:rPr>
                  <a:t>PandaX</a:t>
                </a:r>
                <a:r>
                  <a:rPr kumimoji="0" lang="en-US" altLang="ja-JP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33"/>
                    </a:solidFill>
                    <a:uLnTx/>
                    <a:uFillTx/>
                  </a:rPr>
                  <a:t>(2014)</a:t>
                </a:r>
                <a:endParaRPr kumimoji="0" lang="ja-JP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66FF33"/>
                  </a:solidFill>
                  <a:uLnTx/>
                  <a:uFillTx/>
                </a:endParaRPr>
              </a:p>
            </p:txBody>
          </p:sp>
        </p:grpSp>
        <p:grpSp>
          <p:nvGrpSpPr>
            <p:cNvPr id="56" name="グループ化 55"/>
            <p:cNvGrpSpPr/>
            <p:nvPr/>
          </p:nvGrpSpPr>
          <p:grpSpPr>
            <a:xfrm>
              <a:off x="6175273" y="1148677"/>
              <a:ext cx="2577473" cy="1492351"/>
              <a:chOff x="6249920" y="3143608"/>
              <a:chExt cx="2577473" cy="1492351"/>
            </a:xfrm>
          </p:grpSpPr>
          <p:sp>
            <p:nvSpPr>
              <p:cNvPr id="57" name="フリーフォーム 56"/>
              <p:cNvSpPr/>
              <p:nvPr/>
            </p:nvSpPr>
            <p:spPr>
              <a:xfrm>
                <a:off x="6314623" y="3334115"/>
                <a:ext cx="2512770" cy="1301844"/>
              </a:xfrm>
              <a:custGeom>
                <a:avLst/>
                <a:gdLst>
                  <a:gd name="connsiteX0" fmla="*/ 0 w 3505200"/>
                  <a:gd name="connsiteY0" fmla="*/ 0 h 1923754"/>
                  <a:gd name="connsiteX1" fmla="*/ 66040 w 3505200"/>
                  <a:gd name="connsiteY1" fmla="*/ 411480 h 1923754"/>
                  <a:gd name="connsiteX2" fmla="*/ 218440 w 3505200"/>
                  <a:gd name="connsiteY2" fmla="*/ 934720 h 1923754"/>
                  <a:gd name="connsiteX3" fmla="*/ 619760 w 3505200"/>
                  <a:gd name="connsiteY3" fmla="*/ 1549400 h 1923754"/>
                  <a:gd name="connsiteX4" fmla="*/ 1275080 w 3505200"/>
                  <a:gd name="connsiteY4" fmla="*/ 1889760 h 1923754"/>
                  <a:gd name="connsiteX5" fmla="*/ 2123440 w 3505200"/>
                  <a:gd name="connsiteY5" fmla="*/ 1884680 h 1923754"/>
                  <a:gd name="connsiteX6" fmla="*/ 3220720 w 3505200"/>
                  <a:gd name="connsiteY6" fmla="*/ 1651000 h 1923754"/>
                  <a:gd name="connsiteX7" fmla="*/ 3505200 w 3505200"/>
                  <a:gd name="connsiteY7" fmla="*/ 1559560 h 1923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5200" h="1923754">
                    <a:moveTo>
                      <a:pt x="0" y="0"/>
                    </a:moveTo>
                    <a:cubicBezTo>
                      <a:pt x="14816" y="127846"/>
                      <a:pt x="29633" y="255693"/>
                      <a:pt x="66040" y="411480"/>
                    </a:cubicBezTo>
                    <a:cubicBezTo>
                      <a:pt x="102447" y="567267"/>
                      <a:pt x="126153" y="745067"/>
                      <a:pt x="218440" y="934720"/>
                    </a:cubicBezTo>
                    <a:cubicBezTo>
                      <a:pt x="310727" y="1124373"/>
                      <a:pt x="443653" y="1390227"/>
                      <a:pt x="619760" y="1549400"/>
                    </a:cubicBezTo>
                    <a:cubicBezTo>
                      <a:pt x="795867" y="1708573"/>
                      <a:pt x="1024467" y="1833880"/>
                      <a:pt x="1275080" y="1889760"/>
                    </a:cubicBezTo>
                    <a:cubicBezTo>
                      <a:pt x="1525693" y="1945640"/>
                      <a:pt x="1799167" y="1924473"/>
                      <a:pt x="2123440" y="1884680"/>
                    </a:cubicBezTo>
                    <a:cubicBezTo>
                      <a:pt x="2447713" y="1844887"/>
                      <a:pt x="2990427" y="1705187"/>
                      <a:pt x="3220720" y="1651000"/>
                    </a:cubicBezTo>
                    <a:cubicBezTo>
                      <a:pt x="3451013" y="1596813"/>
                      <a:pt x="3478106" y="1578186"/>
                      <a:pt x="3505200" y="1559560"/>
                    </a:cubicBezTo>
                  </a:path>
                </a:pathLst>
              </a:custGeom>
              <a:noFill/>
              <a:ln w="38100" cap="rnd" cmpd="sng" algn="ctr">
                <a:solidFill>
                  <a:srgbClr val="0000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6249920" y="3143608"/>
                <a:ext cx="1778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uLnTx/>
                    <a:uFillTx/>
                  </a:rPr>
                  <a:t>DarkSide50 (2014)</a:t>
                </a:r>
                <a:endParaRPr kumimoji="0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uLnTx/>
                  <a:uFillTx/>
                </a:endParaRPr>
              </a:p>
            </p:txBody>
          </p:sp>
        </p:grp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7820316" y="1272502"/>
              <a:ext cx="121354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100" b="1" strike="noStrike" cap="none" normalizeH="0" baseline="0" dirty="0" smtClean="0">
                  <a:ln>
                    <a:noFill/>
                  </a:ln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 Unicode MS" panose="020B0604020202020204" pitchFamily="50" charset="-128"/>
                </a:rPr>
                <a:t>+</a:t>
              </a:r>
              <a:r>
                <a:rPr kumimoji="0" lang="en-US" altLang="ja-JP" sz="1100" b="1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 Unicode MS" panose="020B0604020202020204" pitchFamily="50" charset="-128"/>
                </a:rPr>
                <a:t> </a:t>
              </a:r>
              <a:r>
                <a:rPr kumimoji="0" lang="en-US" altLang="ja-JP" sz="11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 Unicode MS" panose="020B0604020202020204" pitchFamily="50" charset="-128"/>
                </a:rPr>
                <a:t>2014 Results</a:t>
              </a:r>
              <a:r>
                <a:rPr kumimoji="0" lang="ja-JP" altLang="ja-JP" sz="1100" b="1" strike="noStrike" cap="none" normalizeH="0" baseline="0" dirty="0" smtClean="0">
                  <a:ln>
                    <a:noFill/>
                  </a:ln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 Unicode MS" panose="020B0604020202020204" pitchFamily="50" charset="-128"/>
                </a:rPr>
                <a:t> 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447713" y="4455887"/>
            <a:ext cx="4529986" cy="1785178"/>
            <a:chOff x="4447713" y="4455887"/>
            <a:chExt cx="4529986" cy="1785178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4544681" y="4455887"/>
              <a:ext cx="4433017" cy="107721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smtClean="0"/>
                <a:t>Low Mass WIMP</a:t>
              </a:r>
              <a:r>
                <a:rPr lang="ja-JP" altLang="en-US" sz="3200" dirty="0" smtClean="0"/>
                <a:t>探索は</a:t>
              </a:r>
              <a:endParaRPr lang="en-US" altLang="ja-JP" sz="3200" dirty="0" smtClean="0"/>
            </a:p>
            <a:p>
              <a:pPr algn="ctr"/>
              <a:r>
                <a:rPr lang="ja-JP" altLang="en-US" sz="3200" dirty="0" smtClean="0"/>
                <a:t>検出器の高感度化が鍵</a:t>
              </a:r>
              <a:endParaRPr kumimoji="1" lang="ja-JP" altLang="en-US" sz="32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47713" y="5533179"/>
              <a:ext cx="45299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↔</a:t>
              </a:r>
              <a:r>
                <a:rPr kumimoji="1" lang="en-US" altLang="ja-JP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SUSY</a:t>
              </a:r>
              <a:r>
                <a:rPr kumimoji="1" lang="ja-JP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領域の場合は大型化・長期運用</a:t>
              </a:r>
              <a:endPara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en-US" altLang="ja-JP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ja-JP" alt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力を入れる開発項目が全く異なる！</a:t>
              </a:r>
              <a:r>
                <a:rPr lang="en-US" altLang="ja-JP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28474" y="3435658"/>
            <a:ext cx="3975538" cy="2787589"/>
            <a:chOff x="328474" y="3338002"/>
            <a:chExt cx="3975538" cy="2787589"/>
          </a:xfrm>
        </p:grpSpPr>
        <p:grpSp>
          <p:nvGrpSpPr>
            <p:cNvPr id="69" name="グループ化 68"/>
            <p:cNvGrpSpPr/>
            <p:nvPr/>
          </p:nvGrpSpPr>
          <p:grpSpPr>
            <a:xfrm>
              <a:off x="328474" y="3338002"/>
              <a:ext cx="3975538" cy="2787589"/>
              <a:chOff x="65853" y="1369092"/>
              <a:chExt cx="3975538" cy="2787589"/>
            </a:xfrm>
          </p:grpSpPr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00" t="1700" b="2827"/>
              <a:stretch/>
            </p:blipFill>
            <p:spPr bwMode="auto">
              <a:xfrm>
                <a:off x="65853" y="1369092"/>
                <a:ext cx="3975538" cy="2787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テキスト ボックス 70"/>
              <p:cNvSpPr txBox="1"/>
              <p:nvPr/>
            </p:nvSpPr>
            <p:spPr>
              <a:xfrm>
                <a:off x="1184441" y="2632839"/>
                <a:ext cx="215624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ja-JP" altLang="en-US" sz="2400" b="1" dirty="0">
                    <a:solidFill>
                      <a:srgbClr val="FF0000"/>
                    </a:solidFill>
                  </a:rPr>
                  <a:t>←</a:t>
                </a:r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10GeV WIMP</a:t>
                </a:r>
              </a:p>
              <a:p>
                <a:pPr algn="r"/>
                <a:r>
                  <a:rPr lang="en-US" altLang="ja-JP" sz="2400" b="1" i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altLang="ja-JP" sz="2400" b="1" baseline="-25000" dirty="0" smtClean="0">
                    <a:solidFill>
                      <a:srgbClr val="FF0000"/>
                    </a:solidFill>
                  </a:rPr>
                  <a:t>NR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</a:rPr>
                  <a:t>≲</a:t>
                </a:r>
                <a:r>
                  <a:rPr lang="en-US" altLang="ja-JP" sz="2400" b="1" dirty="0" smtClean="0">
                    <a:solidFill>
                      <a:srgbClr val="FF0000"/>
                    </a:solidFill>
                  </a:rPr>
                  <a:t> 20keV</a:t>
                </a:r>
              </a:p>
              <a:p>
                <a:pPr algn="r"/>
                <a:r>
                  <a:rPr lang="ja-JP" altLang="en-US" b="1" dirty="0">
                    <a:solidFill>
                      <a:srgbClr val="FF0000"/>
                    </a:solidFill>
                  </a:rPr>
                  <a:t>　</a:t>
                </a:r>
                <a:r>
                  <a:rPr lang="ja-JP" altLang="en-US" b="1" dirty="0" smtClean="0">
                    <a:solidFill>
                      <a:srgbClr val="FF0000"/>
                    </a:solidFill>
                  </a:rPr>
                  <a:t>　　　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(~5keV</a:t>
                </a:r>
                <a:r>
                  <a:rPr lang="en-US" altLang="ja-JP" b="1" baseline="-25000" dirty="0" smtClean="0">
                    <a:solidFill>
                      <a:srgbClr val="FF0000"/>
                    </a:solidFill>
                  </a:rPr>
                  <a:t>ee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)</a:t>
                </a:r>
                <a:endParaRPr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正方形/長方形 71"/>
              <p:cNvSpPr/>
              <p:nvPr/>
            </p:nvSpPr>
            <p:spPr>
              <a:xfrm>
                <a:off x="2220120" y="1707176"/>
                <a:ext cx="1440160" cy="5067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1959019" y="2016193"/>
                <a:ext cx="188872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 smtClean="0">
                    <a:solidFill>
                      <a:srgbClr val="0000FF"/>
                    </a:solidFill>
                  </a:rPr>
                  <a:t>↓</a:t>
                </a:r>
                <a:r>
                  <a:rPr kumimoji="1" lang="ja-JP" altLang="en-US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kumimoji="1" lang="en-US" altLang="ja-JP" sz="2000" b="1" dirty="0" smtClean="0">
                    <a:solidFill>
                      <a:srgbClr val="0000FF"/>
                    </a:solidFill>
                  </a:rPr>
                  <a:t>50GeV WIMP</a:t>
                </a:r>
                <a:endParaRPr kumimoji="1" lang="ja-JP" altLang="en-US" sz="20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1708333" y="3486712"/>
              <a:ext cx="240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/>
                <a:t>Ar</a:t>
              </a:r>
              <a:r>
                <a:rPr kumimoji="1" lang="ja-JP" altLang="en-US" dirty="0" smtClean="0"/>
                <a:t>と</a:t>
              </a:r>
              <a:r>
                <a:rPr kumimoji="1" lang="en-US" altLang="ja-JP" dirty="0" smtClean="0"/>
                <a:t>WIMP</a:t>
              </a:r>
              <a:r>
                <a:rPr kumimoji="1" lang="ja-JP" altLang="en-US" dirty="0" smtClean="0"/>
                <a:t>の反応レート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1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角丸四角形 74"/>
          <p:cNvSpPr/>
          <p:nvPr/>
        </p:nvSpPr>
        <p:spPr>
          <a:xfrm>
            <a:off x="3538999" y="2926461"/>
            <a:ext cx="5135521" cy="1363082"/>
          </a:xfrm>
          <a:prstGeom prst="roundRect">
            <a:avLst>
              <a:gd name="adj" fmla="val 13313"/>
            </a:avLst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気液</a:t>
            </a:r>
            <a:r>
              <a:rPr lang="en-US" altLang="ja-JP" dirty="0" smtClean="0"/>
              <a:t>2</a:t>
            </a:r>
            <a:r>
              <a:rPr lang="ja-JP" altLang="en-US" dirty="0" smtClean="0"/>
              <a:t>相型アルゴン光検出器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3" name="Picture 1" descr="E:\研究会など\ICEPPシンポジウム\鷲見発表\LightTP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0" y="933957"/>
            <a:ext cx="2880320" cy="3014122"/>
          </a:xfrm>
          <a:prstGeom prst="rect">
            <a:avLst/>
          </a:prstGeom>
          <a:noFill/>
        </p:spPr>
      </p:pic>
      <p:grpSp>
        <p:nvGrpSpPr>
          <p:cNvPr id="9" name="グループ化 8"/>
          <p:cNvGrpSpPr/>
          <p:nvPr/>
        </p:nvGrpSpPr>
        <p:grpSpPr>
          <a:xfrm>
            <a:off x="3000646" y="711902"/>
            <a:ext cx="2445314" cy="2059958"/>
            <a:chOff x="3134798" y="1360263"/>
            <a:chExt cx="2445314" cy="2059958"/>
          </a:xfrm>
        </p:grpSpPr>
        <p:grpSp>
          <p:nvGrpSpPr>
            <p:cNvPr id="94" name="グループ化 113"/>
            <p:cNvGrpSpPr/>
            <p:nvPr/>
          </p:nvGrpSpPr>
          <p:grpSpPr>
            <a:xfrm>
              <a:off x="4114194" y="1539329"/>
              <a:ext cx="1465918" cy="910346"/>
              <a:chOff x="4644008" y="1916831"/>
              <a:chExt cx="1465918" cy="910346"/>
            </a:xfrm>
          </p:grpSpPr>
          <p:grpSp>
            <p:nvGrpSpPr>
              <p:cNvPr id="95" name="グループ化 61"/>
              <p:cNvGrpSpPr/>
              <p:nvPr/>
            </p:nvGrpSpPr>
            <p:grpSpPr>
              <a:xfrm>
                <a:off x="5135185" y="2086605"/>
                <a:ext cx="554360" cy="554360"/>
                <a:chOff x="4741774" y="1942590"/>
                <a:chExt cx="554360" cy="554360"/>
              </a:xfrm>
            </p:grpSpPr>
            <p:pic>
              <p:nvPicPr>
                <p:cNvPr id="102" name="Picture 2" descr="E:\研究会など\ICEPPシンポジウム\鷲見発表\nuclear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lum bright="70000" contrast="-7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7153" y="2047969"/>
                  <a:ext cx="360040" cy="354089"/>
                </a:xfrm>
                <a:prstGeom prst="rect">
                  <a:avLst/>
                </a:prstGeom>
                <a:noFill/>
              </p:spPr>
            </p:pic>
            <p:sp>
              <p:nvSpPr>
                <p:cNvPr id="103" name="円/楕円 102"/>
                <p:cNvSpPr/>
                <p:nvPr/>
              </p:nvSpPr>
              <p:spPr>
                <a:xfrm>
                  <a:off x="4741774" y="1942590"/>
                  <a:ext cx="554360" cy="55436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B0F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pic>
            <p:nvPicPr>
              <p:cNvPr id="96" name="Picture 2" descr="E:\研究会など\ICEPPシンポジウム\鷲見発表\nuclear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1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9886" y="2473088"/>
                <a:ext cx="360040" cy="354089"/>
              </a:xfrm>
              <a:prstGeom prst="rect">
                <a:avLst/>
              </a:prstGeom>
              <a:noFill/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</p:spPr>
          </p:pic>
          <p:sp>
            <p:nvSpPr>
              <p:cNvPr id="97" name="円/楕円 96"/>
              <p:cNvSpPr/>
              <p:nvPr/>
            </p:nvSpPr>
            <p:spPr>
              <a:xfrm>
                <a:off x="5868144" y="1916831"/>
                <a:ext cx="216024" cy="216024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8" name="円/楕円 97"/>
              <p:cNvSpPr/>
              <p:nvPr/>
            </p:nvSpPr>
            <p:spPr>
              <a:xfrm>
                <a:off x="4644008" y="2158613"/>
                <a:ext cx="216024" cy="216024"/>
              </a:xfrm>
              <a:prstGeom prst="ellipse">
                <a:avLst/>
              </a:prstGeom>
              <a:solidFill>
                <a:sysClr val="windowText" lastClr="000000">
                  <a:alpha val="20000"/>
                </a:sysClr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27000" h="127000"/>
                <a:bevelB w="127000" h="1270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99" name="直線矢印コネクタ 98"/>
              <p:cNvCxnSpPr/>
              <p:nvPr/>
            </p:nvCxnSpPr>
            <p:spPr>
              <a:xfrm flipV="1">
                <a:off x="4860032" y="2251113"/>
                <a:ext cx="444927" cy="47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00" name="直線矢印コネクタ 99"/>
              <p:cNvCxnSpPr/>
              <p:nvPr/>
            </p:nvCxnSpPr>
            <p:spPr>
              <a:xfrm flipV="1">
                <a:off x="5423216" y="2060847"/>
                <a:ext cx="444928" cy="144016"/>
              </a:xfrm>
              <a:prstGeom prst="straightConnector1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01" name="直線矢印コネクタ 100"/>
              <p:cNvCxnSpPr/>
              <p:nvPr/>
            </p:nvCxnSpPr>
            <p:spPr>
              <a:xfrm>
                <a:off x="5469467" y="2420887"/>
                <a:ext cx="326669" cy="14401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tailEnd type="arrow"/>
              </a:ln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4" name="グループ化 114"/>
            <p:cNvGrpSpPr/>
            <p:nvPr/>
          </p:nvGrpSpPr>
          <p:grpSpPr>
            <a:xfrm>
              <a:off x="4158097" y="2593691"/>
              <a:ext cx="1259846" cy="826530"/>
              <a:chOff x="6658005" y="2088163"/>
              <a:chExt cx="1259846" cy="826530"/>
            </a:xfrm>
          </p:grpSpPr>
          <p:grpSp>
            <p:nvGrpSpPr>
              <p:cNvPr id="105" name="グループ化 70"/>
              <p:cNvGrpSpPr/>
              <p:nvPr/>
            </p:nvGrpSpPr>
            <p:grpSpPr>
              <a:xfrm>
                <a:off x="7061256" y="2088163"/>
                <a:ext cx="554360" cy="554360"/>
                <a:chOff x="4741774" y="1942590"/>
                <a:chExt cx="554360" cy="554360"/>
              </a:xfrm>
            </p:grpSpPr>
            <p:pic>
              <p:nvPicPr>
                <p:cNvPr id="112" name="Picture 2" descr="E:\研究会など\ICEPPシンポジウム\鷲見発表\nuclear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7153" y="2047969"/>
                  <a:ext cx="360040" cy="354089"/>
                </a:xfrm>
                <a:prstGeom prst="rect">
                  <a:avLst/>
                </a:prstGeom>
                <a:noFill/>
              </p:spPr>
            </p:pic>
            <p:sp>
              <p:nvSpPr>
                <p:cNvPr id="113" name="円/楕円 112"/>
                <p:cNvSpPr/>
                <p:nvPr/>
              </p:nvSpPr>
              <p:spPr>
                <a:xfrm>
                  <a:off x="4741774" y="1942590"/>
                  <a:ext cx="554360" cy="55436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00B0F0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06" name="円/楕円 105"/>
              <p:cNvSpPr/>
              <p:nvPr/>
            </p:nvSpPr>
            <p:spPr>
              <a:xfrm>
                <a:off x="7845851" y="2384895"/>
                <a:ext cx="72000" cy="720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07" name="直線矢印コネクタ 106"/>
              <p:cNvCxnSpPr/>
              <p:nvPr/>
            </p:nvCxnSpPr>
            <p:spPr>
              <a:xfrm flipV="1">
                <a:off x="6783876" y="2607639"/>
                <a:ext cx="46535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08" name="円/楕円 107"/>
              <p:cNvSpPr/>
              <p:nvPr/>
            </p:nvSpPr>
            <p:spPr>
              <a:xfrm>
                <a:off x="7825367" y="2842693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円/楕円 108"/>
              <p:cNvSpPr/>
              <p:nvPr/>
            </p:nvSpPr>
            <p:spPr>
              <a:xfrm>
                <a:off x="6658005" y="2580419"/>
                <a:ext cx="72000" cy="72000"/>
              </a:xfrm>
              <a:prstGeom prst="ellipse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  <a:alpha val="30000"/>
                    </a:srgbClr>
                  </a:gs>
                  <a:gs pos="80000">
                    <a:srgbClr val="F79646">
                      <a:shade val="93000"/>
                      <a:satMod val="130000"/>
                      <a:alpha val="30000"/>
                    </a:srgbClr>
                  </a:gs>
                  <a:gs pos="100000">
                    <a:srgbClr val="F79646">
                      <a:shade val="94000"/>
                      <a:satMod val="135000"/>
                      <a:alpha val="3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GP明朝E" pitchFamily="18" charset="-128"/>
                  <a:ea typeface="HGP明朝E" pitchFamily="18" charset="-128"/>
                  <a:cs typeface="+mn-cs"/>
                </a:endParaRPr>
              </a:p>
            </p:txBody>
          </p:sp>
          <p:cxnSp>
            <p:nvCxnSpPr>
              <p:cNvPr id="110" name="直線矢印コネクタ 109"/>
              <p:cNvCxnSpPr/>
              <p:nvPr/>
            </p:nvCxnSpPr>
            <p:spPr>
              <a:xfrm>
                <a:off x="7300845" y="2638469"/>
                <a:ext cx="498756" cy="2171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BACC6"/>
                </a:solidFill>
                <a:prstDash val="solid"/>
                <a:tailEnd type="arrow"/>
              </a:ln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11" name="直線矢印コネクタ 110"/>
              <p:cNvCxnSpPr/>
              <p:nvPr/>
            </p:nvCxnSpPr>
            <p:spPr>
              <a:xfrm flipV="1">
                <a:off x="7295545" y="2444019"/>
                <a:ext cx="504056" cy="1440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79646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14" name="テキスト ボックス 113"/>
            <p:cNvSpPr txBox="1"/>
            <p:nvPr/>
          </p:nvSpPr>
          <p:spPr>
            <a:xfrm>
              <a:off x="3763017" y="1906722"/>
              <a:ext cx="789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DM , </a:t>
              </a:r>
              <a:r>
                <a:rPr lang="en-US" altLang="ja-JP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n</a:t>
              </a:r>
              <a:endPara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3779912" y="2772149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γ, β</a:t>
              </a:r>
              <a:endPara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3134800" y="1360263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Nuclear Recoil</a:t>
              </a:r>
              <a:endPara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3134798" y="2233651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Electron Recoil</a:t>
              </a:r>
              <a:endPara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721048" y="763126"/>
            <a:ext cx="2880320" cy="2178824"/>
            <a:chOff x="5810347" y="906227"/>
            <a:chExt cx="2880320" cy="2178824"/>
          </a:xfrm>
        </p:grpSpPr>
        <p:sp>
          <p:nvSpPr>
            <p:cNvPr id="89" name="正方形/長方形 88"/>
            <p:cNvSpPr/>
            <p:nvPr/>
          </p:nvSpPr>
          <p:spPr>
            <a:xfrm>
              <a:off x="5810347" y="961351"/>
              <a:ext cx="2880320" cy="205169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118" name="グループ化 78"/>
            <p:cNvGrpSpPr/>
            <p:nvPr/>
          </p:nvGrpSpPr>
          <p:grpSpPr>
            <a:xfrm>
              <a:off x="5810348" y="1980169"/>
              <a:ext cx="2880319" cy="1104882"/>
              <a:chOff x="4644009" y="4781682"/>
              <a:chExt cx="2880319" cy="1104882"/>
            </a:xfrm>
          </p:grpSpPr>
          <p:sp>
            <p:nvSpPr>
              <p:cNvPr id="119" name="テキスト ボックス 118"/>
              <p:cNvSpPr txBox="1"/>
              <p:nvPr/>
            </p:nvSpPr>
            <p:spPr>
              <a:xfrm>
                <a:off x="6876256" y="551723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time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0" name="グループ化 129"/>
              <p:cNvGrpSpPr/>
              <p:nvPr/>
            </p:nvGrpSpPr>
            <p:grpSpPr>
              <a:xfrm>
                <a:off x="5292080" y="5147900"/>
                <a:ext cx="648072" cy="432048"/>
                <a:chOff x="5292080" y="4293096"/>
                <a:chExt cx="648072" cy="432048"/>
              </a:xfrm>
            </p:grpSpPr>
            <p:sp>
              <p:nvSpPr>
                <p:cNvPr id="127" name="二等辺三角形 126"/>
                <p:cNvSpPr/>
                <p:nvPr/>
              </p:nvSpPr>
              <p:spPr>
                <a:xfrm>
                  <a:off x="5292080" y="4293096"/>
                  <a:ext cx="72008" cy="432048"/>
                </a:xfrm>
                <a:prstGeom prst="triangl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8" name="直角三角形 127"/>
                <p:cNvSpPr/>
                <p:nvPr/>
              </p:nvSpPr>
              <p:spPr>
                <a:xfrm>
                  <a:off x="5325450" y="4590420"/>
                  <a:ext cx="614702" cy="134724"/>
                </a:xfrm>
                <a:prstGeom prst="rtTriangl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21" name="グループ化 132"/>
              <p:cNvGrpSpPr/>
              <p:nvPr/>
            </p:nvGrpSpPr>
            <p:grpSpPr>
              <a:xfrm>
                <a:off x="6516217" y="5003884"/>
                <a:ext cx="576063" cy="576064"/>
                <a:chOff x="6516217" y="4149080"/>
                <a:chExt cx="576063" cy="576064"/>
              </a:xfrm>
              <a:solidFill>
                <a:srgbClr val="FFC000"/>
              </a:solidFill>
            </p:grpSpPr>
            <p:sp>
              <p:nvSpPr>
                <p:cNvPr id="125" name="二等辺三角形 124"/>
                <p:cNvSpPr/>
                <p:nvPr/>
              </p:nvSpPr>
              <p:spPr>
                <a:xfrm>
                  <a:off x="6516217" y="4149080"/>
                  <a:ext cx="144016" cy="576064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6" name="直角三角形 125"/>
                <p:cNvSpPr/>
                <p:nvPr/>
              </p:nvSpPr>
              <p:spPr>
                <a:xfrm>
                  <a:off x="6588224" y="4149080"/>
                  <a:ext cx="504056" cy="576064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22" name="直線矢印コネクタ 121"/>
              <p:cNvCxnSpPr/>
              <p:nvPr/>
            </p:nvCxnSpPr>
            <p:spPr>
              <a:xfrm>
                <a:off x="5004048" y="5579948"/>
                <a:ext cx="21602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23" name="直線矢印コネクタ 122"/>
              <p:cNvCxnSpPr/>
              <p:nvPr/>
            </p:nvCxnSpPr>
            <p:spPr>
              <a:xfrm flipV="1">
                <a:off x="5004048" y="4941168"/>
                <a:ext cx="0" cy="64807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24" name="テキスト ボックス 123"/>
              <p:cNvSpPr txBox="1"/>
              <p:nvPr/>
            </p:nvSpPr>
            <p:spPr>
              <a:xfrm rot="16200000">
                <a:off x="4532908" y="4892783"/>
                <a:ext cx="5915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L.Y.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9" name="グループ化 89"/>
            <p:cNvGrpSpPr/>
            <p:nvPr/>
          </p:nvGrpSpPr>
          <p:grpSpPr>
            <a:xfrm>
              <a:off x="5810348" y="1131541"/>
              <a:ext cx="2880319" cy="1017406"/>
              <a:chOff x="5436097" y="3861046"/>
              <a:chExt cx="2880319" cy="1017406"/>
            </a:xfrm>
          </p:grpSpPr>
          <p:sp>
            <p:nvSpPr>
              <p:cNvPr id="130" name="テキスト ボックス 129"/>
              <p:cNvSpPr txBox="1"/>
              <p:nvPr/>
            </p:nvSpPr>
            <p:spPr>
              <a:xfrm>
                <a:off x="7668344" y="450912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time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1" name="グループ化 125"/>
              <p:cNvGrpSpPr/>
              <p:nvPr/>
            </p:nvGrpSpPr>
            <p:grpSpPr>
              <a:xfrm>
                <a:off x="6084168" y="4149080"/>
                <a:ext cx="465419" cy="439798"/>
                <a:chOff x="5292080" y="4293096"/>
                <a:chExt cx="465419" cy="439798"/>
              </a:xfrm>
            </p:grpSpPr>
            <p:sp>
              <p:nvSpPr>
                <p:cNvPr id="138" name="二等辺三角形 137"/>
                <p:cNvSpPr/>
                <p:nvPr/>
              </p:nvSpPr>
              <p:spPr>
                <a:xfrm>
                  <a:off x="5292080" y="4293096"/>
                  <a:ext cx="72008" cy="432048"/>
                </a:xfrm>
                <a:prstGeom prst="triangl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9" name="直角三角形 138"/>
                <p:cNvSpPr/>
                <p:nvPr/>
              </p:nvSpPr>
              <p:spPr>
                <a:xfrm>
                  <a:off x="5325451" y="4678894"/>
                  <a:ext cx="432048" cy="54000"/>
                </a:xfrm>
                <a:prstGeom prst="rtTriangl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grpSp>
            <p:nvGrpSpPr>
              <p:cNvPr id="132" name="グループ化 124"/>
              <p:cNvGrpSpPr/>
              <p:nvPr/>
            </p:nvGrpSpPr>
            <p:grpSpPr>
              <a:xfrm>
                <a:off x="7308307" y="4437112"/>
                <a:ext cx="204283" cy="144016"/>
                <a:chOff x="6516217" y="4149080"/>
                <a:chExt cx="326853" cy="576064"/>
              </a:xfrm>
              <a:solidFill>
                <a:srgbClr val="FFC000"/>
              </a:solidFill>
            </p:grpSpPr>
            <p:sp>
              <p:nvSpPr>
                <p:cNvPr id="136" name="二等辺三角形 135"/>
                <p:cNvSpPr/>
                <p:nvPr/>
              </p:nvSpPr>
              <p:spPr>
                <a:xfrm>
                  <a:off x="6516217" y="4149080"/>
                  <a:ext cx="144016" cy="576064"/>
                </a:xfrm>
                <a:prstGeom prst="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7" name="直角三角形 136"/>
                <p:cNvSpPr/>
                <p:nvPr/>
              </p:nvSpPr>
              <p:spPr>
                <a:xfrm>
                  <a:off x="6588223" y="4186248"/>
                  <a:ext cx="254847" cy="538896"/>
                </a:xfrm>
                <a:prstGeom prst="rtTriangl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cxnSp>
            <p:nvCxnSpPr>
              <p:cNvPr id="133" name="直線矢印コネクタ 132"/>
              <p:cNvCxnSpPr/>
              <p:nvPr/>
            </p:nvCxnSpPr>
            <p:spPr>
              <a:xfrm>
                <a:off x="5796136" y="4581128"/>
                <a:ext cx="216024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4" name="直線矢印コネクタ 133"/>
              <p:cNvCxnSpPr/>
              <p:nvPr/>
            </p:nvCxnSpPr>
            <p:spPr>
              <a:xfrm flipV="1">
                <a:off x="5796136" y="3933056"/>
                <a:ext cx="0" cy="648072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35" name="テキスト ボックス 134"/>
              <p:cNvSpPr txBox="1"/>
              <p:nvPr/>
            </p:nvSpPr>
            <p:spPr>
              <a:xfrm rot="16200000">
                <a:off x="5368734" y="3928409"/>
                <a:ext cx="50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L.Y.</a:t>
                </a: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40" name="直線矢印コネクタ 139"/>
            <p:cNvCxnSpPr/>
            <p:nvPr/>
          </p:nvCxnSpPr>
          <p:spPr bwMode="auto">
            <a:xfrm>
              <a:off x="6530427" y="2233149"/>
              <a:ext cx="115212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headEnd type="arrow" w="med" len="med"/>
              <a:tailEnd type="arrow" w="med" len="med"/>
            </a:ln>
            <a:effectLst/>
          </p:spPr>
        </p:cxnSp>
        <p:sp>
          <p:nvSpPr>
            <p:cNvPr id="141" name="テキスト ボックス 140"/>
            <p:cNvSpPr txBox="1"/>
            <p:nvPr/>
          </p:nvSpPr>
          <p:spPr>
            <a:xfrm>
              <a:off x="6602435" y="1860915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drift  time</a:t>
              </a:r>
              <a:endParaRPr kumimoji="0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6314403" y="906227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S1</a:t>
              </a:r>
              <a:endParaRPr lang="ja-JP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7610547" y="91551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i="1" dirty="0">
                  <a:solidFill>
                    <a:srgbClr val="F796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明朝E" pitchFamily="18" charset="-128"/>
                  <a:ea typeface="HGP明朝E" pitchFamily="18" charset="-128"/>
                </a:rPr>
                <a:t>S2</a:t>
              </a:r>
              <a:endParaRPr lang="ja-JP" altLang="en-US" b="1" i="1" dirty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endParaRPr>
            </a:p>
          </p:txBody>
        </p:sp>
        <p:grpSp>
          <p:nvGrpSpPr>
            <p:cNvPr id="144" name="グループ化 104"/>
            <p:cNvGrpSpPr/>
            <p:nvPr/>
          </p:nvGrpSpPr>
          <p:grpSpPr>
            <a:xfrm>
              <a:off x="6246914" y="1347567"/>
              <a:ext cx="481392" cy="0"/>
              <a:chOff x="5364088" y="6021288"/>
              <a:chExt cx="481392" cy="0"/>
            </a:xfrm>
          </p:grpSpPr>
          <p:cxnSp>
            <p:nvCxnSpPr>
              <p:cNvPr id="145" name="直線矢印コネクタ 144"/>
              <p:cNvCxnSpPr/>
              <p:nvPr/>
            </p:nvCxnSpPr>
            <p:spPr>
              <a:xfrm>
                <a:off x="5364088" y="6021288"/>
                <a:ext cx="216024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6" name="直線矢印コネクタ 145"/>
              <p:cNvCxnSpPr/>
              <p:nvPr/>
            </p:nvCxnSpPr>
            <p:spPr>
              <a:xfrm flipH="1">
                <a:off x="5629480" y="6021288"/>
                <a:ext cx="2160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47" name="直線矢印コネクタ 146"/>
            <p:cNvCxnSpPr/>
            <p:nvPr/>
          </p:nvCxnSpPr>
          <p:spPr>
            <a:xfrm flipH="1">
              <a:off x="6517548" y="1517341"/>
              <a:ext cx="468000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sp>
          <p:nvSpPr>
            <p:cNvPr id="148" name="正方形/長方形 147"/>
            <p:cNvSpPr/>
            <p:nvPr/>
          </p:nvSpPr>
          <p:spPr>
            <a:xfrm>
              <a:off x="6692588" y="1166154"/>
              <a:ext cx="5760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fast</a:t>
              </a: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6936717" y="1339954"/>
              <a:ext cx="648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slow</a:t>
              </a:r>
            </a:p>
          </p:txBody>
        </p:sp>
      </p:grpSp>
      <p:sp>
        <p:nvSpPr>
          <p:cNvPr id="150" name="正方形/長方形 149"/>
          <p:cNvSpPr/>
          <p:nvPr/>
        </p:nvSpPr>
        <p:spPr>
          <a:xfrm>
            <a:off x="3848407" y="2938937"/>
            <a:ext cx="4723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</a:t>
            </a:r>
            <a:r>
              <a:rPr kumimoji="0" lang="ja-JP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つの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方法で背景事象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(γ, β)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を分離する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　</a:t>
            </a:r>
            <a:r>
              <a:rPr kumimoji="0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① </a:t>
            </a:r>
            <a:r>
              <a:rPr kumimoji="0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S1</a:t>
            </a:r>
            <a:r>
              <a:rPr kumimoji="0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信号の波形弁別</a:t>
            </a:r>
            <a:r>
              <a:rPr kumimoji="0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(PSD</a:t>
            </a:r>
            <a:r>
              <a: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　　② </a:t>
            </a:r>
            <a:r>
              <a:rPr kumimoji="0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S1</a:t>
            </a:r>
            <a:r>
              <a:rPr kumimoji="0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と</a:t>
            </a:r>
            <a:r>
              <a:rPr kumimoji="0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S2</a:t>
            </a:r>
            <a:r>
              <a:rPr kumimoji="0" lang="ja-JP" altLang="en-U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の光量比</a:t>
            </a:r>
            <a:endParaRPr kumimoji="0" lang="en-US" altLang="ja-JP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S2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を使うことで高い位置分解能を</a:t>
            </a:r>
            <a:r>
              <a:rPr kumimoji="0" lang="ja-JP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獲得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76" name="グループ化 115"/>
          <p:cNvGrpSpPr/>
          <p:nvPr/>
        </p:nvGrpSpPr>
        <p:grpSpPr>
          <a:xfrm>
            <a:off x="3186935" y="2831992"/>
            <a:ext cx="606190" cy="995824"/>
            <a:chOff x="539552" y="2777437"/>
            <a:chExt cx="4464496" cy="504056"/>
          </a:xfrm>
        </p:grpSpPr>
        <p:sp>
          <p:nvSpPr>
            <p:cNvPr id="77" name="角丸四角形 76"/>
            <p:cNvSpPr/>
            <p:nvPr/>
          </p:nvSpPr>
          <p:spPr>
            <a:xfrm>
              <a:off x="539552" y="2777437"/>
              <a:ext cx="4464496" cy="504056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733879" y="2801109"/>
              <a:ext cx="41482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400" b="1" kern="0" dirty="0" smtClean="0">
                  <a:solidFill>
                    <a:prstClr val="black"/>
                  </a:solidFill>
                </a:rPr>
                <a:t>利点</a:t>
              </a:r>
              <a:endPara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132" y="4103199"/>
            <a:ext cx="4886482" cy="2117862"/>
            <a:chOff x="6132" y="4103199"/>
            <a:chExt cx="4886482" cy="2117862"/>
          </a:xfrm>
        </p:grpSpPr>
        <p:sp>
          <p:nvSpPr>
            <p:cNvPr id="80" name="角丸四角形 79"/>
            <p:cNvSpPr/>
            <p:nvPr/>
          </p:nvSpPr>
          <p:spPr>
            <a:xfrm>
              <a:off x="59410" y="4491131"/>
              <a:ext cx="4746092" cy="1720281"/>
            </a:xfrm>
            <a:prstGeom prst="roundRect">
              <a:avLst>
                <a:gd name="adj" fmla="val 12946"/>
              </a:avLst>
            </a:prstGeom>
            <a:ln w="381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132" y="4589845"/>
              <a:ext cx="4886482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ja-JP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液体アルゴン温度：</a:t>
              </a:r>
              <a:r>
                <a:rPr kumimoji="0" lang="en-US" altLang="ja-JP" sz="2000" b="1" kern="0" dirty="0" smtClean="0">
                  <a:solidFill>
                    <a:prstClr val="black"/>
                  </a:solidFill>
                </a:rPr>
                <a:t>-186</a:t>
              </a:r>
              <a:r>
                <a:rPr kumimoji="0" lang="ja-JP" altLang="en-US" sz="2000" b="1" kern="0" dirty="0" smtClean="0">
                  <a:solidFill>
                    <a:prstClr val="black"/>
                  </a:solidFill>
                </a:rPr>
                <a:t>℃</a:t>
              </a:r>
              <a:endParaRPr kumimoji="0" lang="en-US" altLang="ja-JP" sz="2000" b="1" kern="0" dirty="0" smtClean="0">
                <a:solidFill>
                  <a:prstClr val="black"/>
                </a:solidFill>
              </a:endParaRP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ja-JP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アルゴン蛍光波長：</a:t>
              </a:r>
              <a:r>
                <a:rPr kumimoji="0" lang="en-US" altLang="ja-JP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128nm (VUV)</a:t>
              </a:r>
              <a:endPara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kern="0" dirty="0">
                  <a:solidFill>
                    <a:prstClr val="black"/>
                  </a:solidFill>
                </a:rPr>
                <a:t> </a:t>
              </a:r>
              <a:r>
                <a:rPr kumimoji="0" lang="en-US" altLang="ja-JP" sz="2000" kern="0" dirty="0" smtClean="0">
                  <a:solidFill>
                    <a:prstClr val="black"/>
                  </a:solidFill>
                </a:rPr>
                <a:t>   </a:t>
              </a:r>
              <a:r>
                <a:rPr kumimoji="0" lang="ja-JP" altLang="en-US" sz="2000" kern="0" dirty="0" smtClean="0">
                  <a:solidFill>
                    <a:prstClr val="black"/>
                  </a:solidFill>
                </a:rPr>
                <a:t>→波長変換材</a:t>
              </a:r>
              <a:r>
                <a:rPr kumimoji="0" lang="en-US" altLang="ja-JP" sz="2000" kern="0" dirty="0" smtClean="0">
                  <a:solidFill>
                    <a:prstClr val="black"/>
                  </a:solidFill>
                </a:rPr>
                <a:t>(</a:t>
              </a:r>
              <a:r>
                <a:rPr kumimoji="0" lang="en-US" altLang="ja-JP" sz="2000" b="1" kern="0" dirty="0" smtClean="0">
                  <a:solidFill>
                    <a:prstClr val="black"/>
                  </a:solidFill>
                </a:rPr>
                <a:t>TPB</a:t>
              </a:r>
              <a:r>
                <a:rPr kumimoji="0" lang="en-US" altLang="ja-JP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)</a:t>
              </a:r>
              <a:r>
                <a:rPr kumimoji="0" lang="ja-JP" altLang="en-US" sz="2000" kern="0" dirty="0" smtClean="0">
                  <a:solidFill>
                    <a:prstClr val="black"/>
                  </a:solidFill>
                </a:rPr>
                <a:t>で可視光に変換</a:t>
              </a:r>
              <a:endParaRPr kumimoji="0" lang="en-US" altLang="ja-JP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kumimoji="0" lang="en-US" altLang="ja-JP" sz="200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39</a:t>
              </a:r>
              <a:r>
                <a:rPr kumimoji="0" lang="en-US" altLang="ja-JP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</a:t>
              </a:r>
              <a:r>
                <a:rPr kumimoji="0" lang="ja-JP" alt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の</a:t>
              </a:r>
              <a:r>
                <a:rPr kumimoji="0" lang="en-US" altLang="ja-JP" sz="2000" b="1" kern="0" dirty="0" smtClean="0">
                  <a:solidFill>
                    <a:prstClr val="black"/>
                  </a:solidFill>
                </a:rPr>
                <a:t>β</a:t>
              </a:r>
              <a:r>
                <a:rPr kumimoji="0" lang="ja-JP" altLang="en-US" sz="2000" b="1" kern="0" dirty="0" smtClean="0">
                  <a:solidFill>
                    <a:prstClr val="black"/>
                  </a:solidFill>
                </a:rPr>
                <a:t>線</a:t>
              </a:r>
              <a:r>
                <a:rPr kumimoji="0" lang="ja-JP" altLang="en-US" sz="2000" kern="0" dirty="0" smtClean="0">
                  <a:solidFill>
                    <a:prstClr val="black"/>
                  </a:solidFill>
                </a:rPr>
                <a:t> </a:t>
              </a:r>
              <a:r>
                <a:rPr kumimoji="0" lang="en-US" altLang="ja-JP" sz="2000" kern="0" dirty="0" smtClean="0">
                  <a:solidFill>
                    <a:prstClr val="black"/>
                  </a:solidFill>
                </a:rPr>
                <a:t>BG (1Bq/kg)</a:t>
              </a: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ja-JP" altLang="en-US" sz="2000" kern="0" noProof="0" dirty="0">
                  <a:solidFill>
                    <a:prstClr val="black"/>
                  </a:solidFill>
                </a:rPr>
                <a:t>　</a:t>
              </a:r>
              <a:r>
                <a:rPr kumimoji="0" lang="ja-JP" altLang="en-US" sz="2000" kern="0" noProof="0" dirty="0" smtClean="0">
                  <a:solidFill>
                    <a:prstClr val="black"/>
                  </a:solidFill>
                </a:rPr>
                <a:t>→</a:t>
              </a:r>
              <a:r>
                <a:rPr kumimoji="0" lang="ja-JP" altLang="en-US" sz="2000" b="1" kern="0" noProof="0" dirty="0" smtClean="0">
                  <a:solidFill>
                    <a:prstClr val="black"/>
                  </a:solidFill>
                </a:rPr>
                <a:t>低エネルギー領域</a:t>
              </a:r>
              <a:r>
                <a:rPr kumimoji="0" lang="ja-JP" altLang="en-US" sz="2000" kern="0" noProof="0" dirty="0" smtClean="0">
                  <a:solidFill>
                    <a:prstClr val="black"/>
                  </a:solidFill>
                </a:rPr>
                <a:t>での分離能力最大化</a:t>
              </a:r>
              <a:endParaRPr kumimoji="0" lang="en-US" altLang="ja-JP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246187" y="4103199"/>
              <a:ext cx="2319460" cy="477263"/>
              <a:chOff x="246187" y="3922189"/>
              <a:chExt cx="2319460" cy="477263"/>
            </a:xfrm>
          </p:grpSpPr>
          <p:sp>
            <p:nvSpPr>
              <p:cNvPr id="151" name="角丸四角形 150"/>
              <p:cNvSpPr/>
              <p:nvPr/>
            </p:nvSpPr>
            <p:spPr>
              <a:xfrm>
                <a:off x="246187" y="3922189"/>
                <a:ext cx="2319460" cy="47170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276461" y="3937787"/>
                <a:ext cx="225193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kern="0" dirty="0" smtClean="0">
                    <a:solidFill>
                      <a:prstClr val="black"/>
                    </a:solidFill>
                  </a:rPr>
                  <a:t>アルゴンの特性</a:t>
                </a:r>
                <a:endPara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" name="グループ化 12"/>
          <p:cNvGrpSpPr/>
          <p:nvPr/>
        </p:nvGrpSpPr>
        <p:grpSpPr>
          <a:xfrm>
            <a:off x="4686829" y="4216453"/>
            <a:ext cx="4361890" cy="1838681"/>
            <a:chOff x="4686829" y="4216453"/>
            <a:chExt cx="4361890" cy="183868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77306" y="4606810"/>
              <a:ext cx="3971413" cy="1448324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【</a:t>
              </a:r>
              <a:r>
                <a:rPr lang="ja-JP" altLang="en-US" sz="2400" dirty="0" smtClean="0"/>
                <a:t>本研究の主題</a:t>
              </a:r>
              <a:r>
                <a:rPr lang="en-US" altLang="ja-JP" sz="2400" dirty="0" smtClean="0"/>
                <a:t>】</a:t>
              </a:r>
            </a:p>
            <a:p>
              <a:pPr algn="ctr"/>
              <a:r>
                <a:rPr lang="ja-JP" altLang="en-US" sz="3200" dirty="0" smtClean="0"/>
                <a:t>アルゴン</a:t>
              </a:r>
              <a:r>
                <a:rPr lang="en-US" altLang="ja-JP" sz="3200" dirty="0" smtClean="0"/>
                <a:t>2</a:t>
              </a:r>
              <a:r>
                <a:rPr lang="ja-JP" altLang="en-US" sz="3200" dirty="0" smtClean="0"/>
                <a:t>相型検出器</a:t>
              </a:r>
              <a:endParaRPr lang="en-US" altLang="ja-JP" sz="3200" dirty="0" smtClean="0"/>
            </a:p>
            <a:p>
              <a:pPr algn="ctr"/>
              <a:r>
                <a:rPr lang="ja-JP" altLang="en-US" sz="3200" dirty="0" smtClean="0"/>
                <a:t>の</a:t>
              </a:r>
              <a:r>
                <a:rPr kumimoji="1" lang="ja-JP" altLang="en-US" sz="3200" dirty="0" smtClean="0"/>
                <a:t>光検出効率最大化</a:t>
              </a:r>
              <a:endParaRPr kumimoji="1" lang="ja-JP" altLang="en-US" sz="3200" dirty="0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4686829" y="4823135"/>
              <a:ext cx="360039" cy="101717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右矢印 151"/>
            <p:cNvSpPr/>
            <p:nvPr/>
          </p:nvSpPr>
          <p:spPr>
            <a:xfrm rot="5400000">
              <a:off x="6793489" y="3874453"/>
              <a:ext cx="360000" cy="10440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3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これまでの成果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昨年の</a:t>
            </a:r>
            <a:r>
              <a:rPr lang="en-US" altLang="ja-JP" dirty="0" smtClean="0"/>
              <a:t>ICEPP</a:t>
            </a:r>
            <a:r>
              <a:rPr lang="ja-JP" altLang="en-US" dirty="0" smtClean="0"/>
              <a:t>シンポで発表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26" y="773976"/>
            <a:ext cx="4460974" cy="32795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873" y="763575"/>
            <a:ext cx="4419103" cy="328990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グループ化 21"/>
          <p:cNvGrpSpPr/>
          <p:nvPr/>
        </p:nvGrpSpPr>
        <p:grpSpPr>
          <a:xfrm>
            <a:off x="111026" y="4143093"/>
            <a:ext cx="8921950" cy="2077855"/>
            <a:chOff x="111026" y="4098703"/>
            <a:chExt cx="8921950" cy="2077855"/>
          </a:xfrm>
        </p:grpSpPr>
        <p:sp>
          <p:nvSpPr>
            <p:cNvPr id="18" name="角丸四角形 17"/>
            <p:cNvSpPr/>
            <p:nvPr/>
          </p:nvSpPr>
          <p:spPr>
            <a:xfrm>
              <a:off x="111026" y="4287915"/>
              <a:ext cx="8921950" cy="1882065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4915965" y="4255745"/>
              <a:ext cx="1663095" cy="1787132"/>
              <a:chOff x="4133892" y="556299"/>
              <a:chExt cx="1663095" cy="1787132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9146" t="21929" r="26694" b="16762"/>
              <a:stretch/>
            </p:blipFill>
            <p:spPr>
              <a:xfrm>
                <a:off x="4223046" y="960271"/>
                <a:ext cx="1573941" cy="1383160"/>
              </a:xfrm>
              <a:prstGeom prst="rect">
                <a:avLst/>
              </a:prstGeom>
            </p:spPr>
          </p:pic>
          <p:sp>
            <p:nvSpPr>
              <p:cNvPr id="11" name="テキスト ボックス 10"/>
              <p:cNvSpPr txBox="1"/>
              <p:nvPr/>
            </p:nvSpPr>
            <p:spPr>
              <a:xfrm>
                <a:off x="4133892" y="556299"/>
                <a:ext cx="15003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R6041-506</a:t>
                </a:r>
                <a:endParaRPr kumimoji="1" lang="ja-JP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39648" y="4266922"/>
              <a:ext cx="2094531" cy="1804373"/>
              <a:chOff x="6765919" y="613196"/>
              <a:chExt cx="2094531" cy="1804373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770953" y="1000248"/>
                <a:ext cx="2089497" cy="1417321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>
                <a:off x="6765919" y="613196"/>
                <a:ext cx="15003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R11065</a:t>
                </a:r>
                <a:endParaRPr kumimoji="1" lang="ja-JP" alt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" name="右矢印 15"/>
            <p:cNvSpPr/>
            <p:nvPr/>
          </p:nvSpPr>
          <p:spPr>
            <a:xfrm>
              <a:off x="6514313" y="4774727"/>
              <a:ext cx="472540" cy="99277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1469" y="4514565"/>
              <a:ext cx="496758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/>
                <a:t>高</a:t>
              </a:r>
              <a:r>
                <a:rPr kumimoji="1" lang="en-US" altLang="ja-JP" sz="2400" dirty="0" smtClean="0"/>
                <a:t>QE PMT</a:t>
              </a:r>
              <a:r>
                <a:rPr kumimoji="1" lang="ja-JP" altLang="en-US" sz="2400" dirty="0" smtClean="0"/>
                <a:t>　</a:t>
              </a:r>
              <a:r>
                <a:rPr kumimoji="1" lang="en-US" altLang="ja-JP" sz="2400" dirty="0" smtClean="0"/>
                <a:t>R11065</a:t>
              </a:r>
              <a:r>
                <a:rPr kumimoji="1" lang="ja-JP" altLang="en-US" sz="2400" dirty="0" smtClean="0"/>
                <a:t>の導入</a:t>
              </a:r>
              <a:endParaRPr lang="en-US" altLang="ja-JP" sz="2400" dirty="0" smtClean="0"/>
            </a:p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 smtClean="0"/>
                <a:t>QE</a:t>
              </a:r>
              <a:r>
                <a:rPr lang="ja-JP" altLang="en-US" sz="2000" dirty="0" smtClean="0"/>
                <a:t>：</a:t>
              </a:r>
              <a:r>
                <a:rPr lang="en-US" altLang="ja-JP" sz="2000" dirty="0" smtClean="0"/>
                <a:t>25% </a:t>
              </a:r>
              <a:r>
                <a:rPr lang="ja-JP" altLang="en-US" sz="2000" dirty="0" smtClean="0"/>
                <a:t>→ </a:t>
              </a:r>
              <a:r>
                <a:rPr lang="en-US" altLang="ja-JP" sz="2000" dirty="0" smtClean="0"/>
                <a:t>34%</a:t>
              </a:r>
            </a:p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ja-JP" altLang="en-US" sz="2000" dirty="0" smtClean="0"/>
                <a:t>受光面積：</a:t>
              </a:r>
              <a:r>
                <a:rPr lang="en-US" altLang="ja-JP" sz="2000" dirty="0" smtClean="0"/>
                <a:t>2</a:t>
              </a:r>
              <a:r>
                <a:rPr lang="ja-JP" altLang="en-US" sz="2000" dirty="0" smtClean="0"/>
                <a:t>インチ→</a:t>
              </a:r>
              <a:r>
                <a:rPr lang="en-US" altLang="ja-JP" sz="2000" dirty="0" smtClean="0"/>
                <a:t>3</a:t>
              </a:r>
              <a:r>
                <a:rPr lang="ja-JP" altLang="en-US" sz="2000" dirty="0" smtClean="0"/>
                <a:t>インチ</a:t>
              </a:r>
              <a:endParaRPr lang="en-US" altLang="ja-JP" sz="2000" dirty="0" smtClean="0"/>
            </a:p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 smtClean="0"/>
                <a:t>Dynode : Metal Cannel </a:t>
              </a:r>
              <a:r>
                <a:rPr lang="ja-JP" altLang="en-US" sz="2000" dirty="0" smtClean="0"/>
                <a:t>→</a:t>
              </a:r>
              <a:r>
                <a:rPr lang="en-US" altLang="ja-JP" sz="2000" dirty="0" smtClean="0"/>
                <a:t> </a:t>
              </a:r>
              <a:r>
                <a:rPr lang="en-US" altLang="ja-JP" sz="2000" dirty="0" err="1" smtClean="0"/>
                <a:t>Box&amp;Line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Focus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altLang="ja-JP" dirty="0" smtClean="0"/>
                <a:t>Gain</a:t>
              </a:r>
              <a:r>
                <a:rPr lang="ja-JP" altLang="en-US" dirty="0" smtClean="0"/>
                <a:t>の分散が抑えられると期待</a:t>
              </a:r>
              <a:endParaRPr kumimoji="1" lang="ja-JP" altLang="en-US" sz="2400" dirty="0"/>
            </a:p>
          </p:txBody>
        </p:sp>
        <p:grpSp>
          <p:nvGrpSpPr>
            <p:cNvPr id="19" name="グループ化 115"/>
            <p:cNvGrpSpPr/>
            <p:nvPr/>
          </p:nvGrpSpPr>
          <p:grpSpPr>
            <a:xfrm>
              <a:off x="340743" y="4098703"/>
              <a:ext cx="3109840" cy="442496"/>
              <a:chOff x="539552" y="2777437"/>
              <a:chExt cx="4464496" cy="504056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539552" y="2777437"/>
                <a:ext cx="4464496" cy="504056"/>
              </a:xfrm>
              <a:prstGeom prst="roundRect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697656" y="2789495"/>
                <a:ext cx="4148287" cy="466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kern="0" noProof="0" dirty="0">
                    <a:solidFill>
                      <a:prstClr val="black"/>
                    </a:solidFill>
                  </a:rPr>
                  <a:t>今年度</a:t>
                </a:r>
                <a:r>
                  <a:rPr kumimoji="0" lang="ja-JP" altLang="en-US" sz="2400" b="1" kern="0" noProof="0" dirty="0" smtClean="0">
                    <a:solidFill>
                      <a:prstClr val="black"/>
                    </a:solidFill>
                  </a:rPr>
                  <a:t>の取り組み①</a:t>
                </a:r>
                <a:endPara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0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</a:t>
            </a:r>
            <a:r>
              <a:rPr kumimoji="1" lang="en-US" altLang="ja-JP" dirty="0" smtClean="0"/>
              <a:t>QE PMT</a:t>
            </a:r>
            <a:r>
              <a:rPr kumimoji="1" lang="ja-JP" altLang="en-US" dirty="0" smtClean="0"/>
              <a:t>の低温試験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5</a:t>
            </a:fld>
            <a:endParaRPr lang="ja-JP" altLang="en-US"/>
          </a:p>
        </p:txBody>
      </p:sp>
      <p:grpSp>
        <p:nvGrpSpPr>
          <p:cNvPr id="65" name="グループ化 64"/>
          <p:cNvGrpSpPr/>
          <p:nvPr/>
        </p:nvGrpSpPr>
        <p:grpSpPr>
          <a:xfrm>
            <a:off x="5125915" y="37183"/>
            <a:ext cx="3947584" cy="2818072"/>
            <a:chOff x="5310078" y="441455"/>
            <a:chExt cx="3683002" cy="2486506"/>
          </a:xfrm>
        </p:grpSpPr>
        <p:sp>
          <p:nvSpPr>
            <p:cNvPr id="62" name="正方形/長方形 61"/>
            <p:cNvSpPr/>
            <p:nvPr/>
          </p:nvSpPr>
          <p:spPr>
            <a:xfrm>
              <a:off x="5310078" y="441455"/>
              <a:ext cx="3683002" cy="248650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0078" y="531677"/>
              <a:ext cx="3587738" cy="2306227"/>
            </a:xfrm>
            <a:prstGeom prst="rect">
              <a:avLst/>
            </a:prstGeom>
          </p:spPr>
        </p:pic>
      </p:grpSp>
      <p:pic>
        <p:nvPicPr>
          <p:cNvPr id="64" name="図 6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30" r="8211"/>
          <a:stretch/>
        </p:blipFill>
        <p:spPr>
          <a:xfrm>
            <a:off x="4334102" y="2982254"/>
            <a:ext cx="4812548" cy="3266100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7524289" y="4031776"/>
            <a:ext cx="1499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常温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(~20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279676" y="3372488"/>
            <a:ext cx="1907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</a:rPr>
              <a:t>低温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(~-190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℃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)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057733" y="5118368"/>
            <a:ext cx="228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33CC"/>
                </a:solidFill>
              </a:rPr>
              <a:t>常温</a:t>
            </a:r>
            <a:r>
              <a:rPr kumimoji="1" lang="en-US" altLang="ja-JP" sz="2000" dirty="0" smtClean="0">
                <a:solidFill>
                  <a:srgbClr val="FF33CC"/>
                </a:solidFill>
              </a:rPr>
              <a:t>(</a:t>
            </a:r>
            <a:r>
              <a:rPr kumimoji="1" lang="ja-JP" altLang="en-US" sz="2000" dirty="0" smtClean="0">
                <a:solidFill>
                  <a:srgbClr val="FF33CC"/>
                </a:solidFill>
              </a:rPr>
              <a:t>アンプあり</a:t>
            </a:r>
            <a:r>
              <a:rPr kumimoji="1" lang="en-US" altLang="ja-JP" sz="2000" dirty="0" smtClean="0">
                <a:solidFill>
                  <a:srgbClr val="FF33CC"/>
                </a:solidFill>
              </a:rPr>
              <a:t>)</a:t>
            </a:r>
            <a:endParaRPr kumimoji="1" lang="ja-JP" altLang="en-US" sz="2000" dirty="0">
              <a:solidFill>
                <a:srgbClr val="FF33CC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982450" y="3957618"/>
            <a:ext cx="168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F0"/>
                </a:solidFill>
              </a:rPr>
              <a:t>低温</a:t>
            </a:r>
            <a:endParaRPr kumimoji="1" lang="en-US" altLang="ja-JP" sz="2000" dirty="0" smtClean="0">
              <a:solidFill>
                <a:srgbClr val="00B0F0"/>
              </a:solidFill>
            </a:endParaRPr>
          </a:p>
          <a:p>
            <a:r>
              <a:rPr kumimoji="1" lang="en-US" altLang="ja-JP" sz="2000" dirty="0" smtClean="0">
                <a:solidFill>
                  <a:srgbClr val="00B0F0"/>
                </a:solidFill>
              </a:rPr>
              <a:t>(</a:t>
            </a:r>
            <a:r>
              <a:rPr kumimoji="1" lang="ja-JP" altLang="en-US" sz="2000" dirty="0" smtClean="0">
                <a:solidFill>
                  <a:srgbClr val="00B0F0"/>
                </a:solidFill>
              </a:rPr>
              <a:t>アンプあり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)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6067" y="702330"/>
            <a:ext cx="491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低温試験テストスタンドによる</a:t>
            </a:r>
            <a:r>
              <a:rPr lang="en-US" altLang="ja-JP" sz="2400" dirty="0" smtClean="0"/>
              <a:t>Gain</a:t>
            </a:r>
            <a:r>
              <a:rPr lang="ja-JP" altLang="en-US" sz="2400" dirty="0" smtClean="0"/>
              <a:t>測定</a:t>
            </a:r>
            <a:r>
              <a:rPr lang="en-US" altLang="ja-JP" sz="2400" dirty="0" smtClean="0"/>
              <a:t>(Single Photon Pulse)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ADC</a:t>
            </a:r>
            <a:r>
              <a:rPr lang="ja-JP" altLang="en-US" sz="2400" dirty="0" smtClean="0"/>
              <a:t>分布を</a:t>
            </a:r>
            <a:r>
              <a:rPr lang="en-US" altLang="ja-JP" sz="2400" dirty="0" err="1" smtClean="0"/>
              <a:t>Poisson×Gaussian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Fit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74"/>
          <a:stretch/>
        </p:blipFill>
        <p:spPr>
          <a:xfrm>
            <a:off x="-1" y="3319218"/>
            <a:ext cx="4346149" cy="293954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5" t="5621" r="5638" b="9959"/>
          <a:stretch/>
        </p:blipFill>
        <p:spPr>
          <a:xfrm>
            <a:off x="628650" y="1851435"/>
            <a:ext cx="3549585" cy="1114200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1263271" y="3022215"/>
            <a:ext cx="1765679" cy="38046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ADC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分布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108790" y="2890528"/>
            <a:ext cx="1765679" cy="380461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Gain</a:t>
            </a:r>
            <a:r>
              <a: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曲線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Gain</a:t>
            </a:r>
            <a:r>
              <a:rPr kumimoji="1" lang="ja-JP" altLang="en-US" dirty="0" smtClean="0"/>
              <a:t>曲線によるデータの再現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74" y="1403514"/>
            <a:ext cx="3541450" cy="24118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412" y="1403514"/>
            <a:ext cx="3563075" cy="242657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774" y="3815364"/>
            <a:ext cx="3541450" cy="241184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655" y="3803931"/>
            <a:ext cx="3553402" cy="241998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060347" y="1717114"/>
            <a:ext cx="84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常温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00481" y="4002867"/>
            <a:ext cx="84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</a:rPr>
              <a:t>低温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57350" y="1756505"/>
            <a:ext cx="228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33CC"/>
                </a:solidFill>
              </a:rPr>
              <a:t>常温</a:t>
            </a:r>
            <a:r>
              <a:rPr kumimoji="1" lang="en-US" altLang="ja-JP" sz="2000" dirty="0" smtClean="0">
                <a:solidFill>
                  <a:srgbClr val="FF33CC"/>
                </a:solidFill>
              </a:rPr>
              <a:t>(</a:t>
            </a:r>
            <a:r>
              <a:rPr kumimoji="1" lang="ja-JP" altLang="en-US" sz="2000" dirty="0" smtClean="0">
                <a:solidFill>
                  <a:srgbClr val="FF33CC"/>
                </a:solidFill>
              </a:rPr>
              <a:t>アンプあり</a:t>
            </a:r>
            <a:r>
              <a:rPr kumimoji="1" lang="en-US" altLang="ja-JP" sz="2000" dirty="0" smtClean="0">
                <a:solidFill>
                  <a:srgbClr val="FF33CC"/>
                </a:solidFill>
              </a:rPr>
              <a:t>)</a:t>
            </a:r>
            <a:endParaRPr kumimoji="1" lang="ja-JP" altLang="en-US" sz="2000" dirty="0">
              <a:solidFill>
                <a:srgbClr val="FF33CC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13850" y="4212391"/>
            <a:ext cx="208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B0F0"/>
                </a:solidFill>
              </a:rPr>
              <a:t>低温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(</a:t>
            </a:r>
            <a:r>
              <a:rPr kumimoji="1" lang="ja-JP" altLang="en-US" sz="2000" dirty="0" smtClean="0">
                <a:solidFill>
                  <a:srgbClr val="00B0F0"/>
                </a:solidFill>
              </a:rPr>
              <a:t>アンプあり</a:t>
            </a:r>
            <a:r>
              <a:rPr kumimoji="1" lang="en-US" altLang="ja-JP" sz="2000" dirty="0" smtClean="0">
                <a:solidFill>
                  <a:srgbClr val="00B0F0"/>
                </a:solidFill>
              </a:rPr>
              <a:t>)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8372" y="833392"/>
            <a:ext cx="8735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冪型関数</a:t>
            </a:r>
            <a:r>
              <a:rPr kumimoji="1" lang="en-US" altLang="ja-JP" sz="2400" dirty="0" smtClean="0"/>
              <a:t>				</a:t>
            </a:r>
            <a:r>
              <a:rPr kumimoji="1" lang="ja-JP" altLang="en-US" sz="2400" dirty="0" smtClean="0"/>
              <a:t>による</a:t>
            </a:r>
            <a:r>
              <a:rPr kumimoji="1" lang="en-US" altLang="ja-JP" sz="2400" dirty="0" smtClean="0"/>
              <a:t>Fit</a:t>
            </a:r>
            <a:r>
              <a:rPr kumimoji="1" lang="ja-JP" altLang="en-US" sz="2400" dirty="0" smtClean="0"/>
              <a:t>結果と測定値の比較</a:t>
            </a:r>
            <a:endParaRPr kumimoji="1" lang="ja-JP" altLang="en-US" sz="2400" dirty="0"/>
          </a:p>
        </p:txBody>
      </p:sp>
      <p:pic>
        <p:nvPicPr>
          <p:cNvPr id="1026" name="Picture 2" descr="\begin{align*}&#10;G=A\times (V-V_0)^B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291" y="842981"/>
            <a:ext cx="2833671" cy="3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PMT Gain</a:t>
            </a:r>
            <a:r>
              <a:rPr kumimoji="1" lang="ja-JP" altLang="en-US" dirty="0" smtClean="0"/>
              <a:t>の分散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5" t="9051" r="8353" b="2071"/>
          <a:stretch/>
        </p:blipFill>
        <p:spPr>
          <a:xfrm>
            <a:off x="4303585" y="2459115"/>
            <a:ext cx="4718520" cy="346229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662845" y="4218348"/>
            <a:ext cx="21472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solidFill>
                  <a:srgbClr val="FF0000"/>
                </a:solidFill>
              </a:rPr>
              <a:t>常温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dirty="0" smtClean="0">
                <a:solidFill>
                  <a:srgbClr val="0000FF"/>
                </a:solidFill>
              </a:rPr>
              <a:t>低温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marL="342900" indent="-342900">
              <a:buFont typeface="MS Mincho" panose="02020609040205080304" pitchFamily="17" charset="-128"/>
              <a:buChar char="▲"/>
            </a:pPr>
            <a:r>
              <a:rPr lang="ja-JP" altLang="en-US" dirty="0">
                <a:solidFill>
                  <a:srgbClr val="FF33CC"/>
                </a:solidFill>
              </a:rPr>
              <a:t>常温</a:t>
            </a:r>
            <a:r>
              <a:rPr lang="en-US" altLang="ja-JP" dirty="0">
                <a:solidFill>
                  <a:srgbClr val="FF33CC"/>
                </a:solidFill>
              </a:rPr>
              <a:t>(</a:t>
            </a:r>
            <a:r>
              <a:rPr lang="ja-JP" altLang="en-US" dirty="0">
                <a:solidFill>
                  <a:srgbClr val="FF33CC"/>
                </a:solidFill>
              </a:rPr>
              <a:t>アンプあり</a:t>
            </a:r>
            <a:r>
              <a:rPr lang="en-US" altLang="ja-JP" dirty="0" smtClean="0">
                <a:solidFill>
                  <a:srgbClr val="FF33CC"/>
                </a:solidFill>
              </a:rPr>
              <a:t>)</a:t>
            </a:r>
          </a:p>
          <a:p>
            <a:pPr marL="342900" indent="-342900">
              <a:buFont typeface="MS Mincho" panose="02020609040205080304" pitchFamily="17" charset="-128"/>
              <a:buChar char="▲"/>
            </a:pPr>
            <a:r>
              <a:rPr lang="ja-JP" altLang="en-US" dirty="0">
                <a:solidFill>
                  <a:srgbClr val="00B0F0"/>
                </a:solidFill>
              </a:rPr>
              <a:t>低温</a:t>
            </a:r>
            <a:r>
              <a:rPr lang="en-US" altLang="ja-JP" dirty="0">
                <a:solidFill>
                  <a:srgbClr val="00B0F0"/>
                </a:solidFill>
              </a:rPr>
              <a:t>(</a:t>
            </a:r>
            <a:r>
              <a:rPr lang="ja-JP" altLang="en-US" dirty="0">
                <a:solidFill>
                  <a:srgbClr val="00B0F0"/>
                </a:solidFill>
              </a:rPr>
              <a:t>アンプあり</a:t>
            </a:r>
            <a:r>
              <a:rPr lang="en-US" altLang="ja-JP" dirty="0" smtClean="0">
                <a:solidFill>
                  <a:srgbClr val="00B0F0"/>
                </a:solidFill>
              </a:rPr>
              <a:t>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" t="5315" b="1481"/>
          <a:stretch/>
        </p:blipFill>
        <p:spPr>
          <a:xfrm>
            <a:off x="75822" y="3081140"/>
            <a:ext cx="4155322" cy="2840266"/>
          </a:xfrm>
          <a:prstGeom prst="rect">
            <a:avLst/>
          </a:prstGeom>
        </p:spPr>
      </p:pic>
      <p:pic>
        <p:nvPicPr>
          <p:cNvPr id="1026" name="Picture 2" descr="\begin{align*}&#10;\sigma_\text{pedestal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683" y="3509851"/>
            <a:ext cx="791777" cy="1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begin{align*}&#10;\sigma_n=\sqrt{\sigma_\text{pedestal}^2 + n\cdot \sigma_\text{spp}^2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80" y="2380129"/>
            <a:ext cx="3327595" cy="5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\sigma_1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373" y="4461761"/>
            <a:ext cx="233594" cy="1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begin{align*}&#10;\sigma_2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833" y="5281443"/>
            <a:ext cx="217287" cy="1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889660" y="809542"/>
            <a:ext cx="7996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Single </a:t>
            </a:r>
            <a:r>
              <a:rPr lang="en-US" altLang="ja-JP" sz="2800" dirty="0"/>
              <a:t>Photon </a:t>
            </a:r>
            <a:r>
              <a:rPr lang="en-US" altLang="ja-JP" sz="2800" dirty="0" smtClean="0"/>
              <a:t>Pulse(SPP)</a:t>
            </a:r>
            <a:r>
              <a:rPr lang="ja-JP" altLang="en-US" sz="2800" dirty="0" smtClean="0"/>
              <a:t>の広がりを評価</a:t>
            </a:r>
            <a:endParaRPr lang="en-US" altLang="ja-JP" sz="2800" dirty="0" smtClean="0"/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altLang="ja-JP" sz="2400" dirty="0" smtClean="0"/>
              <a:t>PSD</a:t>
            </a:r>
            <a:r>
              <a:rPr lang="ja-JP" altLang="en-US" sz="2400" dirty="0" smtClean="0"/>
              <a:t>の分離能力に影響を与える量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温度や印可電圧にあまり依存せず、</a:t>
            </a:r>
            <a:r>
              <a:rPr lang="en-US" altLang="ja-JP" sz="2800" dirty="0" err="1" smtClean="0"/>
              <a:t>σ</a:t>
            </a:r>
            <a:r>
              <a:rPr lang="en-US" altLang="ja-JP" sz="2800" baseline="-25000" dirty="0" err="1" smtClean="0"/>
              <a:t>spp</a:t>
            </a:r>
            <a:r>
              <a:rPr lang="en-US" altLang="ja-JP" sz="2800" dirty="0" smtClean="0"/>
              <a:t> ~ 3.4 </a:t>
            </a:r>
            <a:r>
              <a:rPr lang="en-US" altLang="ja-JP" sz="2800" dirty="0" err="1" smtClean="0"/>
              <a:t>pe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1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液体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相型検出器の光量</a:t>
            </a:r>
            <a:r>
              <a:rPr lang="ja-JP" altLang="en-US" dirty="0" smtClean="0"/>
              <a:t>最大化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12454" y="2662382"/>
            <a:ext cx="2548758" cy="3668109"/>
            <a:chOff x="448814" y="1389888"/>
            <a:chExt cx="2317238" cy="333491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814" y="1389888"/>
              <a:ext cx="2218948" cy="3270902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548648" y="4016913"/>
              <a:ext cx="22174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solidFill>
                    <a:schemeClr val="bg1"/>
                  </a:solidFill>
                </a:rPr>
                <a:t>有効質量  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0.36kg</a:t>
              </a:r>
            </a:p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(φ74mm, H60mm) 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4765040" y="713551"/>
            <a:ext cx="1663095" cy="1507189"/>
            <a:chOff x="4133892" y="787120"/>
            <a:chExt cx="1663095" cy="1507189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46" t="21929" r="26694" b="16762"/>
            <a:stretch/>
          </p:blipFill>
          <p:spPr>
            <a:xfrm>
              <a:off x="4223046" y="880371"/>
              <a:ext cx="1573941" cy="1383160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81124" y="1894199"/>
              <a:ext cx="1040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QE 25%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133892" y="787120"/>
              <a:ext cx="1500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R6041-506</a:t>
              </a:r>
              <a:endPara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6679849" y="751358"/>
            <a:ext cx="2334230" cy="1508584"/>
            <a:chOff x="6526221" y="870647"/>
            <a:chExt cx="2334230" cy="1508584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8143" y="938104"/>
              <a:ext cx="2302308" cy="1417321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6624367" y="1979121"/>
              <a:ext cx="1040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QE 34%</a:t>
              </a:r>
              <a:endPara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526221" y="870647"/>
              <a:ext cx="1500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R11065</a:t>
              </a:r>
              <a:endPara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右矢印 35"/>
          <p:cNvSpPr/>
          <p:nvPr/>
        </p:nvSpPr>
        <p:spPr>
          <a:xfrm>
            <a:off x="6265198" y="1001712"/>
            <a:ext cx="615122" cy="99277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/>
          <p:cNvGrpSpPr/>
          <p:nvPr/>
        </p:nvGrpSpPr>
        <p:grpSpPr>
          <a:xfrm>
            <a:off x="1657350" y="2662382"/>
            <a:ext cx="1962694" cy="2004439"/>
            <a:chOff x="1651214" y="2611949"/>
            <a:chExt cx="1962694" cy="2004439"/>
          </a:xfrm>
        </p:grpSpPr>
        <p:sp>
          <p:nvSpPr>
            <p:cNvPr id="51" name="角丸四角形吹き出し 50"/>
            <p:cNvSpPr/>
            <p:nvPr/>
          </p:nvSpPr>
          <p:spPr>
            <a:xfrm>
              <a:off x="1651214" y="2611949"/>
              <a:ext cx="1962694" cy="2004439"/>
            </a:xfrm>
            <a:prstGeom prst="wedgeRoundRectCallout">
              <a:avLst>
                <a:gd name="adj1" fmla="val -67874"/>
                <a:gd name="adj2" fmla="val 28840"/>
                <a:gd name="adj3" fmla="val 16667"/>
              </a:avLst>
            </a:prstGeom>
            <a:ln w="285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7239" y="2694269"/>
              <a:ext cx="1793289" cy="1561155"/>
            </a:xfrm>
            <a:prstGeom prst="roundRect">
              <a:avLst/>
            </a:prstGeom>
          </p:spPr>
        </p:pic>
        <p:sp>
          <p:nvSpPr>
            <p:cNvPr id="52" name="テキスト ボックス 51"/>
            <p:cNvSpPr txBox="1"/>
            <p:nvPr/>
          </p:nvSpPr>
          <p:spPr>
            <a:xfrm>
              <a:off x="1819920" y="4241412"/>
              <a:ext cx="1648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 smtClean="0"/>
                <a:t>内部：</a:t>
              </a:r>
              <a:r>
                <a:rPr kumimoji="1" lang="en-US" altLang="ja-JP" dirty="0" smtClean="0"/>
                <a:t>TPB</a:t>
              </a:r>
              <a:r>
                <a:rPr kumimoji="1" lang="ja-JP" altLang="en-US" dirty="0" smtClean="0"/>
                <a:t>蒸着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694176" y="2371461"/>
            <a:ext cx="5510812" cy="3865788"/>
            <a:chOff x="3694176" y="2371461"/>
            <a:chExt cx="5510812" cy="3865788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3694176" y="2371461"/>
              <a:ext cx="5367528" cy="3865788"/>
              <a:chOff x="3741366" y="2506955"/>
              <a:chExt cx="5048304" cy="3687885"/>
            </a:xfrm>
          </p:grpSpPr>
          <p:pic>
            <p:nvPicPr>
              <p:cNvPr id="10" name="図 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41366" y="2506955"/>
                <a:ext cx="5048304" cy="3687885"/>
              </a:xfrm>
              <a:prstGeom prst="rect">
                <a:avLst/>
              </a:prstGeom>
            </p:spPr>
          </p:pic>
          <p:pic>
            <p:nvPicPr>
              <p:cNvPr id="38" name="図 3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63397" y="2644121"/>
                <a:ext cx="740664" cy="832104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26041" y="2646595"/>
                <a:ext cx="740664" cy="841306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88692" y="2645772"/>
                <a:ext cx="740664" cy="841306"/>
              </a:xfrm>
              <a:prstGeom prst="rect">
                <a:avLst/>
              </a:prstGeom>
            </p:spPr>
          </p:pic>
          <p:pic>
            <p:nvPicPr>
              <p:cNvPr id="41" name="図 4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49692" y="2671532"/>
                <a:ext cx="740664" cy="815550"/>
              </a:xfrm>
              <a:prstGeom prst="rect">
                <a:avLst/>
              </a:prstGeom>
            </p:spPr>
          </p:pic>
          <p:pic>
            <p:nvPicPr>
              <p:cNvPr id="42" name="図 4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6368415" y="3365027"/>
                <a:ext cx="2167890" cy="319878"/>
              </a:xfrm>
              <a:prstGeom prst="rect">
                <a:avLst/>
              </a:prstGeom>
            </p:spPr>
          </p:pic>
        </p:grpSp>
        <p:sp>
          <p:nvSpPr>
            <p:cNvPr id="44" name="テキスト ボックス 43"/>
            <p:cNvSpPr txBox="1"/>
            <p:nvPr/>
          </p:nvSpPr>
          <p:spPr>
            <a:xfrm>
              <a:off x="4413771" y="3140260"/>
              <a:ext cx="15361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baseline="300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　</a:t>
              </a:r>
              <a:r>
                <a:rPr kumimoji="1" lang="en-US" altLang="ja-JP" sz="2400" b="1" baseline="300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</a:t>
              </a:r>
              <a:r>
                <a:rPr kumimoji="1" lang="en-US" altLang="ja-JP" sz="2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</a:t>
              </a:r>
            </a:p>
            <a:p>
              <a:r>
                <a:rPr lang="ja-JP" altLang="en-US" sz="2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　　</a:t>
              </a:r>
              <a:r>
                <a:rPr lang="en-US" altLang="ja-JP" sz="24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122keV</a:t>
              </a:r>
              <a:endParaRPr kumimoji="1" lang="ja-JP" alt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982768" y="2783756"/>
              <a:ext cx="1235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r>
                <a:rPr kumimoji="1" lang="en-US" altLang="ja-JP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</a:t>
              </a:r>
            </a:p>
            <a:p>
              <a:r>
                <a:rPr lang="en-US" altLang="ja-JP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511keV</a:t>
              </a:r>
              <a:endParaRPr kumimoji="1" lang="ja-JP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709297" y="3343454"/>
              <a:ext cx="1495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baseline="30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</a:t>
              </a:r>
              <a:r>
                <a:rPr kumimoji="1" lang="en-US" altLang="ja-JP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</a:t>
              </a:r>
            </a:p>
            <a:p>
              <a:r>
                <a:rPr lang="en-US" altLang="ja-JP" sz="24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1274keV</a:t>
              </a:r>
              <a:endParaRPr kumimoji="1" lang="ja-JP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478499" y="3871455"/>
              <a:ext cx="1235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baseline="30000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r>
                <a:rPr kumimoji="1" lang="en-US" altLang="ja-JP" sz="2400" b="1" baseline="30000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r>
                <a:rPr kumimoji="1" lang="en-US" altLang="ja-JP" sz="2400" b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</a:t>
              </a:r>
            </a:p>
            <a:p>
              <a:r>
                <a:rPr lang="en-US" altLang="ja-JP" sz="2400" b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662keV</a:t>
              </a:r>
              <a:endParaRPr kumimoji="1" lang="ja-JP" altLang="en-US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-17341" y="744900"/>
            <a:ext cx="48920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TPB</a:t>
            </a:r>
            <a:r>
              <a:rPr kumimoji="1" lang="ja-JP" altLang="en-US" sz="2400" dirty="0" smtClean="0"/>
              <a:t>真空蒸着の開発</a:t>
            </a:r>
            <a:r>
              <a:rPr kumimoji="1" lang="en-US" altLang="ja-JP" sz="2400" dirty="0" smtClean="0"/>
              <a:t>(2013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 smtClean="0"/>
              <a:t>LAr</a:t>
            </a:r>
            <a:r>
              <a:rPr kumimoji="1" lang="ja-JP" altLang="en-US" sz="2400" dirty="0" smtClean="0"/>
              <a:t>用高</a:t>
            </a:r>
            <a:r>
              <a:rPr kumimoji="1" lang="en-US" altLang="ja-JP" sz="2400" dirty="0" smtClean="0"/>
              <a:t>QE PMT</a:t>
            </a:r>
            <a:r>
              <a:rPr kumimoji="1" lang="ja-JP" altLang="en-US" sz="2400" dirty="0" smtClean="0"/>
              <a:t>を導入</a:t>
            </a:r>
            <a:r>
              <a:rPr kumimoji="1" lang="en-US" altLang="ja-JP" sz="2400" dirty="0" smtClean="0"/>
              <a:t>(2014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)</a:t>
            </a:r>
            <a:endParaRPr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1" lang="ja-JP" altLang="en-US" sz="2000" dirty="0" smtClean="0"/>
              <a:t>低温</a:t>
            </a:r>
            <a:r>
              <a:rPr lang="en-US" altLang="ja-JP" sz="2000" dirty="0" smtClean="0"/>
              <a:t>Gain</a:t>
            </a:r>
            <a:r>
              <a:rPr lang="ja-JP" altLang="en-US" sz="2000" dirty="0" smtClean="0"/>
              <a:t>・波形測定</a:t>
            </a:r>
            <a:endParaRPr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相型検出器を構築し、各種</a:t>
            </a:r>
            <a:r>
              <a:rPr kumimoji="1" lang="en-US" altLang="ja-JP" sz="2400" dirty="0" smtClean="0"/>
              <a:t>γ</a:t>
            </a:r>
            <a:r>
              <a:rPr kumimoji="1" lang="ja-JP" altLang="en-US" sz="2400" dirty="0" smtClean="0"/>
              <a:t>線源の</a:t>
            </a:r>
            <a:r>
              <a:rPr lang="ja-JP" altLang="en-US" sz="2400" dirty="0" smtClean="0"/>
              <a:t>データを取得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32731" y="4821554"/>
            <a:ext cx="2647864" cy="783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全吸収ピーク</a:t>
            </a:r>
            <a:r>
              <a:rPr lang="ja-JP" altLang="en-US" sz="2000" b="1" dirty="0" smtClean="0"/>
              <a:t>を用いて光量を評価する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366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相型検出器の光量：まとめと課題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2015/2/9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21st ICEPP Symposium </a:t>
            </a:r>
            <a:r>
              <a:rPr lang="zh-TW" altLang="en-US" smtClean="0"/>
              <a:t>　鷲見貴生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C198B-4249-4552-B122-32CC2FEB6646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175164" y="3429346"/>
            <a:ext cx="8832530" cy="2747889"/>
            <a:chOff x="175164" y="3429346"/>
            <a:chExt cx="8832530" cy="2747889"/>
          </a:xfrm>
        </p:grpSpPr>
        <p:sp>
          <p:nvSpPr>
            <p:cNvPr id="54" name="角丸四角形 53"/>
            <p:cNvSpPr/>
            <p:nvPr/>
          </p:nvSpPr>
          <p:spPr>
            <a:xfrm>
              <a:off x="175164" y="3826692"/>
              <a:ext cx="8832530" cy="2350543"/>
            </a:xfrm>
            <a:prstGeom prst="roundRect">
              <a:avLst>
                <a:gd name="adj" fmla="val 12313"/>
              </a:avLst>
            </a:prstGeom>
            <a:ln w="38100"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9" t="7853" r="8756" b="2076"/>
            <a:stretch/>
          </p:blipFill>
          <p:spPr>
            <a:xfrm>
              <a:off x="5956369" y="3960639"/>
              <a:ext cx="2957141" cy="2097566"/>
            </a:xfrm>
            <a:prstGeom prst="rect">
              <a:avLst/>
            </a:prstGeom>
          </p:spPr>
        </p:pic>
        <p:sp>
          <p:nvSpPr>
            <p:cNvPr id="60" name="テキスト ボックス 59"/>
            <p:cNvSpPr txBox="1"/>
            <p:nvPr/>
          </p:nvSpPr>
          <p:spPr>
            <a:xfrm>
              <a:off x="179137" y="3913214"/>
              <a:ext cx="610625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1" indent="-342900">
                <a:buFont typeface="Wingdings" panose="05000000000000000000" pitchFamily="2" charset="2"/>
                <a:buChar char="u"/>
              </a:pPr>
              <a:r>
                <a:rPr kumimoji="1" lang="en-US" altLang="ja-JP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PMT</a:t>
              </a:r>
              <a:r>
                <a:rPr kumimoji="1" lang="ja-JP" alt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の</a:t>
              </a:r>
              <a:r>
                <a:rPr kumimoji="1" lang="en-US" altLang="ja-JP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After Pulse</a:t>
              </a:r>
              <a:r>
                <a:rPr kumimoji="1" lang="ja-JP" alt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の存在</a:t>
              </a:r>
              <a:endParaRPr kumimoji="1"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742950" lvl="2" indent="-285750">
                <a:buFont typeface="Calibri" panose="020F0502020204030204" pitchFamily="34" charset="0"/>
                <a:buChar char="‒"/>
              </a:pPr>
              <a:r>
                <a:rPr lang="ja-JP" altLang="en-US" dirty="0" smtClean="0"/>
                <a:t>信号に対し、合計で</a:t>
              </a:r>
              <a:r>
                <a:rPr lang="ja-JP" altLang="en-US" b="1" dirty="0" smtClean="0"/>
                <a:t>最大</a:t>
              </a:r>
              <a:r>
                <a:rPr lang="en-US" altLang="ja-JP" b="1" dirty="0" smtClean="0"/>
                <a:t>10%</a:t>
              </a:r>
              <a:r>
                <a:rPr lang="ja-JP" altLang="en-US" b="1" dirty="0" smtClean="0"/>
                <a:t>程度</a:t>
              </a:r>
              <a:r>
                <a:rPr lang="ja-JP" altLang="en-US" dirty="0" smtClean="0"/>
                <a:t>の電荷量</a:t>
              </a:r>
              <a:endParaRPr kumimoji="1" lang="en-US" altLang="ja-JP" sz="2400" dirty="0" smtClean="0"/>
            </a:p>
            <a:p>
              <a:pPr marL="742950" lvl="1" indent="-285750">
                <a:buFont typeface="Calibri" panose="020F0502020204030204" pitchFamily="34" charset="0"/>
                <a:buChar char="‒"/>
              </a:pPr>
              <a:r>
                <a:rPr kumimoji="1" lang="ja-JP" altLang="en-US" dirty="0" smtClean="0"/>
                <a:t>温度</a:t>
              </a:r>
              <a:r>
                <a:rPr lang="ja-JP" altLang="en-US" dirty="0"/>
                <a:t>、</a:t>
              </a:r>
              <a:r>
                <a:rPr kumimoji="1" lang="ja-JP" altLang="en-US" dirty="0" smtClean="0"/>
                <a:t>印可電圧などに依存 </a:t>
              </a:r>
              <a:r>
                <a:rPr kumimoji="1" lang="en-US" altLang="ja-JP" sz="1400" dirty="0" smtClean="0"/>
                <a:t>(</a:t>
              </a:r>
              <a:r>
                <a:rPr kumimoji="1" lang="ja-JP" altLang="en-US" sz="1400" dirty="0" smtClean="0"/>
                <a:t>右図：</a:t>
              </a:r>
              <a:r>
                <a:rPr lang="ja-JP" altLang="en-US" sz="1400" dirty="0" smtClean="0"/>
                <a:t>常温、</a:t>
              </a:r>
              <a:r>
                <a:rPr lang="en-US" altLang="ja-JP" sz="1400" dirty="0" smtClean="0"/>
                <a:t>1700V</a:t>
              </a:r>
              <a:r>
                <a:rPr kumimoji="1" lang="en-US" altLang="ja-JP" sz="1400" dirty="0" smtClean="0"/>
                <a:t>)</a:t>
              </a:r>
              <a:endParaRPr kumimoji="1" lang="en-US" altLang="ja-JP" dirty="0" smtClean="0"/>
            </a:p>
            <a:p>
              <a:r>
                <a:rPr kumimoji="1" lang="ja-JP" altLang="en-US" sz="2000" dirty="0" smtClean="0"/>
                <a:t>　⇒</a:t>
              </a:r>
              <a:r>
                <a:rPr lang="ja-JP" altLang="en-US" sz="2000" dirty="0" smtClean="0"/>
                <a:t>運用電圧の最適化・低</a:t>
              </a:r>
              <a:r>
                <a:rPr lang="en-US" altLang="ja-JP" sz="2000" dirty="0" smtClean="0"/>
                <a:t>AP PMT</a:t>
              </a:r>
              <a:r>
                <a:rPr lang="ja-JP" altLang="en-US" sz="2000" dirty="0" smtClean="0"/>
                <a:t>の開発</a:t>
              </a:r>
              <a:endParaRPr lang="en-US" altLang="ja-JP" sz="2000" dirty="0" smtClean="0"/>
            </a:p>
            <a:p>
              <a:pPr marL="457200" indent="-457200">
                <a:buFont typeface="Wingdings" panose="05000000000000000000" pitchFamily="2" charset="2"/>
                <a:buChar char="u"/>
              </a:pPr>
              <a:r>
                <a:rPr lang="ja-JP" altLang="en-US" sz="24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不純物による光量の減少</a:t>
              </a:r>
              <a:endParaRPr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742950" lvl="1" indent="-285750">
                <a:buFont typeface="Calibri" panose="020F0502020204030204" pitchFamily="34" charset="0"/>
                <a:buChar char="‒"/>
              </a:pPr>
              <a:r>
                <a:rPr lang="ja-JP" altLang="en-US" dirty="0"/>
                <a:t>酸素・水は</a:t>
              </a:r>
              <a:r>
                <a:rPr lang="en-US" altLang="ja-JP" dirty="0"/>
                <a:t>Filter</a:t>
              </a:r>
              <a:r>
                <a:rPr lang="ja-JP" altLang="en-US" dirty="0"/>
                <a:t>で除去</a:t>
              </a:r>
              <a:r>
                <a:rPr lang="en-US" altLang="ja-JP" dirty="0"/>
                <a:t>(~ppb) / </a:t>
              </a:r>
              <a:r>
                <a:rPr lang="ja-JP" altLang="en-US" b="1" dirty="0"/>
                <a:t>窒素は未対処</a:t>
              </a:r>
              <a:r>
                <a:rPr lang="en-US" altLang="ja-JP" b="1" dirty="0"/>
                <a:t>(~ppm)</a:t>
              </a:r>
              <a:endParaRPr lang="ja-JP" altLang="en-US" sz="2000" b="1" dirty="0"/>
            </a:p>
            <a:p>
              <a:pPr marL="742950" lvl="1" indent="-285750">
                <a:buFont typeface="Calibri" panose="020F0502020204030204" pitchFamily="34" charset="0"/>
                <a:buChar char="‒"/>
              </a:pPr>
              <a:r>
                <a:rPr lang="ja-JP" altLang="en-US" dirty="0"/>
                <a:t>光量</a:t>
              </a:r>
              <a:r>
                <a:rPr lang="en-US" altLang="ja-JP" dirty="0" smtClean="0"/>
                <a:t>(</a:t>
              </a:r>
              <a:r>
                <a:rPr lang="ja-JP" altLang="en-US" dirty="0" smtClean="0"/>
                <a:t>特に</a:t>
              </a:r>
              <a:r>
                <a:rPr lang="en-US" altLang="ja-JP" dirty="0" smtClean="0"/>
                <a:t>Slow</a:t>
              </a:r>
              <a:r>
                <a:rPr lang="ja-JP" altLang="en-US" dirty="0" smtClean="0"/>
                <a:t>成分</a:t>
              </a:r>
              <a:r>
                <a:rPr lang="en-US" altLang="ja-JP" dirty="0" smtClean="0"/>
                <a:t>)</a:t>
              </a:r>
              <a:r>
                <a:rPr lang="ja-JP" altLang="en-US" dirty="0" smtClean="0"/>
                <a:t>が減少する</a:t>
              </a:r>
              <a:endParaRPr lang="en-US" altLang="ja-JP" dirty="0" smtClean="0"/>
            </a:p>
          </p:txBody>
        </p:sp>
        <p:grpSp>
          <p:nvGrpSpPr>
            <p:cNvPr id="56" name="グループ化 115"/>
            <p:cNvGrpSpPr/>
            <p:nvPr/>
          </p:nvGrpSpPr>
          <p:grpSpPr>
            <a:xfrm>
              <a:off x="696342" y="3429346"/>
              <a:ext cx="2133283" cy="511135"/>
              <a:chOff x="539552" y="2777437"/>
              <a:chExt cx="5873310" cy="281084"/>
            </a:xfrm>
          </p:grpSpPr>
          <p:sp>
            <p:nvSpPr>
              <p:cNvPr id="57" name="角丸四角形 56"/>
              <p:cNvSpPr/>
              <p:nvPr/>
            </p:nvSpPr>
            <p:spPr>
              <a:xfrm>
                <a:off x="539552" y="2777437"/>
                <a:ext cx="5873310" cy="281084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684453" y="2792067"/>
                <a:ext cx="5583507" cy="243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今後の課題</a:t>
                </a:r>
                <a:endParaRPr kumimoji="0" lang="ja-JP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6811335" y="3974930"/>
              <a:ext cx="2013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 smtClean="0"/>
                <a:t>←</a:t>
              </a:r>
              <a:r>
                <a:rPr lang="en-US" altLang="ja-JP" sz="1600" dirty="0" smtClean="0"/>
                <a:t>LED</a:t>
              </a:r>
              <a:r>
                <a:rPr lang="ja-JP" altLang="en-US" sz="1600" dirty="0" smtClean="0"/>
                <a:t>信号</a:t>
              </a:r>
              <a:r>
                <a:rPr lang="en-US" altLang="ja-JP" sz="1600" dirty="0" smtClean="0"/>
                <a:t>(</a:t>
              </a:r>
              <a:r>
                <a:rPr lang="ja-JP" altLang="en-US" sz="1600" dirty="0" smtClean="0"/>
                <a:t>ピーク</a:t>
              </a:r>
              <a:r>
                <a:rPr lang="en-US" altLang="ja-JP" sz="1600" dirty="0" smtClean="0"/>
                <a:t>=1)</a:t>
              </a:r>
              <a:endParaRPr kumimoji="1" lang="ja-JP" altLang="en-US" sz="1600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960093" y="4530463"/>
            <a:ext cx="1864346" cy="1205251"/>
            <a:chOff x="6957659" y="4503408"/>
            <a:chExt cx="1859830" cy="1221259"/>
          </a:xfrm>
        </p:grpSpPr>
        <p:sp>
          <p:nvSpPr>
            <p:cNvPr id="28" name="角丸四角形 27"/>
            <p:cNvSpPr/>
            <p:nvPr/>
          </p:nvSpPr>
          <p:spPr>
            <a:xfrm>
              <a:off x="6957659" y="4503408"/>
              <a:ext cx="1859830" cy="1221259"/>
            </a:xfrm>
            <a:prstGeom prst="roundRect">
              <a:avLst>
                <a:gd name="adj" fmla="val 10904"/>
              </a:avLst>
            </a:prstGeom>
            <a:noFill/>
            <a:ln w="12700"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269868" y="4744705"/>
              <a:ext cx="1235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00FF"/>
                  </a:solidFill>
                </a:rPr>
                <a:t>After</a:t>
              </a:r>
              <a:r>
                <a:rPr kumimoji="1" lang="ja-JP" altLang="en-US" b="1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b="1" dirty="0" smtClean="0">
                  <a:solidFill>
                    <a:srgbClr val="0000FF"/>
                  </a:solidFill>
                </a:rPr>
                <a:t>Pulse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328317" y="901505"/>
            <a:ext cx="3303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年間の研究開発で光量を大幅に向上</a:t>
            </a:r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世界最高レベルの</a:t>
            </a:r>
            <a:r>
              <a:rPr kumimoji="1" lang="en-US" altLang="ja-JP" sz="2800" dirty="0" smtClean="0"/>
              <a:t>9~10pe/</a:t>
            </a:r>
            <a:r>
              <a:rPr kumimoji="1" lang="en-US" altLang="ja-JP" sz="2800" dirty="0" err="1" smtClean="0"/>
              <a:t>keV</a:t>
            </a:r>
            <a:r>
              <a:rPr kumimoji="1" lang="en-US" altLang="ja-JP" sz="2800" baseline="-25000" dirty="0" err="1" smtClean="0"/>
              <a:t>ee</a:t>
            </a:r>
            <a:r>
              <a:rPr kumimoji="1" lang="ja-JP" altLang="en-US" sz="2800" dirty="0" smtClean="0"/>
              <a:t>を達成</a:t>
            </a:r>
            <a:endParaRPr kumimoji="1" lang="ja-JP" altLang="en-US" sz="2800" dirty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3694783" y="787365"/>
            <a:ext cx="5383932" cy="2968449"/>
            <a:chOff x="3694783" y="787365"/>
            <a:chExt cx="5383932" cy="2968449"/>
          </a:xfrm>
        </p:grpSpPr>
        <p:sp>
          <p:nvSpPr>
            <p:cNvPr id="61" name="正方形/長方形 60"/>
            <p:cNvSpPr/>
            <p:nvPr/>
          </p:nvSpPr>
          <p:spPr>
            <a:xfrm>
              <a:off x="3694783" y="787366"/>
              <a:ext cx="5383932" cy="29405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1124" y="798311"/>
              <a:ext cx="3721460" cy="2409637"/>
            </a:xfrm>
            <a:prstGeom prst="rect">
              <a:avLst/>
            </a:prstGeom>
          </p:spPr>
        </p:pic>
        <p:grpSp>
          <p:nvGrpSpPr>
            <p:cNvPr id="47" name="グループ化 46"/>
            <p:cNvGrpSpPr/>
            <p:nvPr/>
          </p:nvGrpSpPr>
          <p:grpSpPr>
            <a:xfrm>
              <a:off x="3968543" y="816067"/>
              <a:ext cx="5041460" cy="2939747"/>
              <a:chOff x="3529430" y="819161"/>
              <a:chExt cx="5338934" cy="3384844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6865158" y="1235223"/>
                <a:ext cx="87137" cy="298158"/>
              </a:xfrm>
              <a:prstGeom prst="roundRect">
                <a:avLst>
                  <a:gd name="adj" fmla="val 50000"/>
                </a:avLst>
              </a:prstGeom>
              <a:solidFill>
                <a:srgbClr val="0000FF">
                  <a:alpha val="69804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下カーブ矢印 10"/>
              <p:cNvSpPr/>
              <p:nvPr/>
            </p:nvSpPr>
            <p:spPr>
              <a:xfrm rot="17974803">
                <a:off x="4478965" y="2152154"/>
                <a:ext cx="1410473" cy="349383"/>
              </a:xfrm>
              <a:prstGeom prst="curvedDownArrow">
                <a:avLst>
                  <a:gd name="adj1" fmla="val 44359"/>
                  <a:gd name="adj2" fmla="val 66693"/>
                  <a:gd name="adj3" fmla="val 43881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下カーブ矢印 11"/>
              <p:cNvSpPr/>
              <p:nvPr/>
            </p:nvSpPr>
            <p:spPr>
              <a:xfrm rot="20165755">
                <a:off x="5567397" y="1174696"/>
                <a:ext cx="1380311" cy="302774"/>
              </a:xfrm>
              <a:prstGeom prst="curvedDownArrow">
                <a:avLst>
                  <a:gd name="adj1" fmla="val 25000"/>
                  <a:gd name="adj2" fmla="val 66693"/>
                  <a:gd name="adj3" fmla="val 56746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7446716" y="1324749"/>
                <a:ext cx="1363592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err="1" smtClean="0"/>
                  <a:t>DarkSide</a:t>
                </a:r>
                <a:r>
                  <a:rPr kumimoji="1" lang="en-US" altLang="ja-JP" sz="1400" b="1" dirty="0" smtClean="0"/>
                  <a:t> 10</a:t>
                </a:r>
                <a:endParaRPr kumimoji="1" lang="ja-JP" altLang="en-US" sz="1400" b="1" dirty="0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445358" y="1552120"/>
                <a:ext cx="1363592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err="1" smtClean="0"/>
                  <a:t>DarkSide</a:t>
                </a:r>
                <a:r>
                  <a:rPr kumimoji="1" lang="en-US" altLang="ja-JP" sz="1400" b="1" dirty="0" smtClean="0"/>
                  <a:t> 50</a:t>
                </a:r>
                <a:endParaRPr kumimoji="1" lang="ja-JP" altLang="en-US" sz="1400" b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454981" y="2004794"/>
                <a:ext cx="1400774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smtClean="0"/>
                  <a:t>micro CLEAN</a:t>
                </a:r>
                <a:endParaRPr kumimoji="1" lang="ja-JP" altLang="en-US" sz="1400" b="1" dirty="0"/>
              </a:p>
            </p:txBody>
          </p:sp>
          <p:sp>
            <p:nvSpPr>
              <p:cNvPr id="20" name="角丸四角形 19"/>
              <p:cNvSpPr/>
              <p:nvPr/>
            </p:nvSpPr>
            <p:spPr>
              <a:xfrm>
                <a:off x="7570897" y="819161"/>
                <a:ext cx="1297467" cy="35850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dirty="0" smtClean="0"/>
                  <a:t>他の</a:t>
                </a:r>
                <a:r>
                  <a:rPr kumimoji="1" lang="en-US" altLang="ja-JP" sz="1600" dirty="0" err="1" smtClean="0"/>
                  <a:t>Ar</a:t>
                </a:r>
                <a:r>
                  <a:rPr kumimoji="1" lang="ja-JP" altLang="en-US" sz="1600" dirty="0" smtClean="0"/>
                  <a:t>実験</a:t>
                </a:r>
                <a:endParaRPr kumimoji="1" lang="ja-JP" altLang="en-US" sz="1600" dirty="0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444278" y="2420059"/>
                <a:ext cx="948013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smtClean="0"/>
                  <a:t>DEAP1</a:t>
                </a:r>
                <a:endParaRPr kumimoji="1" lang="ja-JP" altLang="en-US" sz="1400" b="1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451264" y="3197235"/>
                <a:ext cx="910895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err="1" smtClean="0"/>
                  <a:t>ArDM</a:t>
                </a:r>
                <a:endParaRPr kumimoji="1" lang="ja-JP" altLang="en-US" sz="1400" b="1" dirty="0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449381" y="2653867"/>
                <a:ext cx="910897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err="1" smtClean="0"/>
                  <a:t>WArP</a:t>
                </a:r>
                <a:endParaRPr kumimoji="1" lang="ja-JP" altLang="en-US" sz="1400" b="1" dirty="0"/>
              </a:p>
            </p:txBody>
          </p:sp>
          <p:grpSp>
            <p:nvGrpSpPr>
              <p:cNvPr id="31" name="グループ化 30"/>
              <p:cNvGrpSpPr/>
              <p:nvPr/>
            </p:nvGrpSpPr>
            <p:grpSpPr>
              <a:xfrm>
                <a:off x="3529430" y="3790987"/>
                <a:ext cx="4047126" cy="413018"/>
                <a:chOff x="2823818" y="4216957"/>
                <a:chExt cx="6186135" cy="413018"/>
              </a:xfrm>
            </p:grpSpPr>
            <p:cxnSp>
              <p:nvCxnSpPr>
                <p:cNvPr id="22" name="直線コネクタ 21"/>
                <p:cNvCxnSpPr/>
                <p:nvPr/>
              </p:nvCxnSpPr>
              <p:spPr>
                <a:xfrm>
                  <a:off x="6777951" y="4226755"/>
                  <a:ext cx="223200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/>
                <p:cNvCxnSpPr/>
                <p:nvPr/>
              </p:nvCxnSpPr>
              <p:spPr>
                <a:xfrm>
                  <a:off x="4551044" y="4229865"/>
                  <a:ext cx="223200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777953" y="4216957"/>
                  <a:ext cx="2212522" cy="4041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2014</a:t>
                  </a:r>
                  <a:r>
                    <a:rPr kumimoji="1" lang="ja-JP" altLang="en-US" sz="1600" b="1" dirty="0" smtClean="0"/>
                    <a:t>年度</a:t>
                  </a:r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4551042" y="4216958"/>
                  <a:ext cx="2212522" cy="404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2013</a:t>
                  </a:r>
                  <a:r>
                    <a:rPr kumimoji="1" lang="ja-JP" altLang="en-US" sz="1600" b="1" dirty="0" smtClean="0"/>
                    <a:t>年</a:t>
                  </a:r>
                  <a:r>
                    <a:rPr lang="ja-JP" altLang="en-US" sz="1600" b="1" dirty="0" smtClean="0"/>
                    <a:t>度</a:t>
                  </a:r>
                  <a:endParaRPr lang="en-US" altLang="ja-JP" sz="1600" b="1" dirty="0" smtClean="0"/>
                </a:p>
              </p:txBody>
            </p:sp>
            <p:cxnSp>
              <p:nvCxnSpPr>
                <p:cNvPr id="26" name="直線コネクタ 25"/>
                <p:cNvCxnSpPr/>
                <p:nvPr/>
              </p:nvCxnSpPr>
              <p:spPr>
                <a:xfrm>
                  <a:off x="3285190" y="4229865"/>
                  <a:ext cx="125999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2823818" y="4225838"/>
                  <a:ext cx="1698333" cy="404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 smtClean="0"/>
                    <a:t>2012</a:t>
                  </a:r>
                  <a:r>
                    <a:rPr kumimoji="1" lang="ja-JP" altLang="en-US" sz="1600" b="1" dirty="0" smtClean="0"/>
                    <a:t>年</a:t>
                  </a:r>
                  <a:r>
                    <a:rPr lang="ja-JP" altLang="en-US" sz="1600" b="1" dirty="0" smtClean="0"/>
                    <a:t>度</a:t>
                  </a:r>
                  <a:endParaRPr lang="en-US" altLang="ja-JP" sz="1600" b="1" dirty="0" smtClean="0"/>
                </a:p>
              </p:txBody>
            </p:sp>
          </p:grpSp>
          <p:cxnSp>
            <p:nvCxnSpPr>
              <p:cNvPr id="35" name="直線コネクタ 34"/>
              <p:cNvCxnSpPr/>
              <p:nvPr/>
            </p:nvCxnSpPr>
            <p:spPr>
              <a:xfrm flipH="1" flipV="1">
                <a:off x="4660778" y="841646"/>
                <a:ext cx="0" cy="3137092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H="1" flipV="1">
                <a:off x="6106172" y="852341"/>
                <a:ext cx="0" cy="3137092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/>
              <p:cNvSpPr txBox="1"/>
              <p:nvPr/>
            </p:nvSpPr>
            <p:spPr>
              <a:xfrm>
                <a:off x="4055210" y="3394686"/>
                <a:ext cx="3595737" cy="404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/>
                  <a:t>1/1 </a:t>
                </a:r>
                <a:r>
                  <a:rPr kumimoji="1" lang="ja-JP" altLang="en-US" sz="1600" dirty="0" smtClean="0"/>
                  <a:t>　　</a:t>
                </a:r>
                <a:r>
                  <a:rPr lang="ja-JP" altLang="en-US" sz="1600" dirty="0"/>
                  <a:t> </a:t>
                </a:r>
                <a:r>
                  <a:rPr lang="ja-JP" altLang="en-US" sz="1600" dirty="0" smtClean="0"/>
                  <a:t> </a:t>
                </a:r>
                <a:r>
                  <a:rPr kumimoji="1" lang="en-US" altLang="ja-JP" sz="1600" dirty="0" smtClean="0"/>
                  <a:t>7/1</a:t>
                </a:r>
                <a:r>
                  <a:rPr kumimoji="1" lang="ja-JP" altLang="en-US" sz="1600" dirty="0" smtClean="0"/>
                  <a:t>　 </a:t>
                </a:r>
                <a:r>
                  <a:rPr lang="ja-JP" altLang="en-US" sz="1600" dirty="0"/>
                  <a:t> </a:t>
                </a:r>
                <a:r>
                  <a:rPr kumimoji="1" lang="ja-JP" altLang="en-US" sz="1600" dirty="0" smtClean="0"/>
                  <a:t>　</a:t>
                </a:r>
                <a:r>
                  <a:rPr kumimoji="1" lang="en-US" altLang="ja-JP" sz="1600" dirty="0" smtClean="0"/>
                  <a:t>1/1</a:t>
                </a:r>
                <a:r>
                  <a:rPr kumimoji="1" lang="ja-JP" altLang="en-US" sz="1600" dirty="0" smtClean="0"/>
                  <a:t>　　　 </a:t>
                </a:r>
                <a:r>
                  <a:rPr kumimoji="1" lang="en-US" altLang="ja-JP" sz="1600" dirty="0" smtClean="0"/>
                  <a:t>7/1</a:t>
                </a:r>
                <a:r>
                  <a:rPr kumimoji="1" lang="ja-JP" altLang="en-US" sz="1600" dirty="0" smtClean="0"/>
                  <a:t>　  　</a:t>
                </a:r>
                <a:r>
                  <a:rPr kumimoji="1" lang="en-US" altLang="ja-JP" sz="1600" dirty="0" smtClean="0"/>
                  <a:t>1/1</a:t>
                </a:r>
                <a:endParaRPr kumimoji="1" lang="ja-JP" altLang="en-US" sz="16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3964439" y="1531118"/>
                <a:ext cx="1590139" cy="77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TPB</a:t>
                </a:r>
                <a:r>
                  <a:rPr kumimoji="1" lang="ja-JP" altLang="en-US" dirty="0" smtClean="0">
                    <a:solidFill>
                      <a:srgbClr val="0000FF"/>
                    </a:solidFill>
                  </a:rPr>
                  <a:t>真空蒸着</a:t>
                </a:r>
                <a:endParaRPr kumimoji="1" lang="en-US" altLang="ja-JP" dirty="0" smtClean="0">
                  <a:solidFill>
                    <a:srgbClr val="0000FF"/>
                  </a:solidFill>
                </a:endParaRPr>
              </a:p>
              <a:p>
                <a:r>
                  <a:rPr kumimoji="1" lang="ja-JP" altLang="en-US" dirty="0" smtClean="0">
                    <a:solidFill>
                      <a:srgbClr val="0000FF"/>
                    </a:solidFill>
                  </a:rPr>
                  <a:t>の開発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4299834" y="887331"/>
                <a:ext cx="2003845" cy="44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0000FF"/>
                    </a:solidFill>
                  </a:rPr>
                  <a:t>高</a:t>
                </a:r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QE PMT</a:t>
                </a:r>
                <a:r>
                  <a:rPr kumimoji="1" lang="ja-JP" altLang="en-US" dirty="0" smtClean="0">
                    <a:solidFill>
                      <a:srgbClr val="0000FF"/>
                    </a:solidFill>
                  </a:rPr>
                  <a:t>の</a:t>
                </a:r>
                <a:r>
                  <a:rPr lang="ja-JP" altLang="en-US" dirty="0">
                    <a:solidFill>
                      <a:srgbClr val="0000FF"/>
                    </a:solidFill>
                  </a:rPr>
                  <a:t>導入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 rot="21246454">
                <a:off x="7443624" y="1855084"/>
                <a:ext cx="1140555" cy="3673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1400" b="1" dirty="0" smtClean="0"/>
                  <a:t>◄　</a:t>
                </a:r>
                <a:r>
                  <a:rPr kumimoji="1" lang="en-US" altLang="ja-JP" sz="1400" b="1" dirty="0" smtClean="0"/>
                  <a:t>SCENE</a:t>
                </a:r>
                <a:endParaRPr kumimoji="1" lang="ja-JP" altLang="en-US" sz="1400" b="1" dirty="0"/>
              </a:p>
            </p:txBody>
          </p:sp>
          <p:cxnSp>
            <p:nvCxnSpPr>
              <p:cNvPr id="40" name="直線コネクタ 39"/>
              <p:cNvCxnSpPr/>
              <p:nvPr/>
            </p:nvCxnSpPr>
            <p:spPr>
              <a:xfrm>
                <a:off x="3957588" y="1513171"/>
                <a:ext cx="35640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テキスト ボックス 38"/>
            <p:cNvSpPr txBox="1"/>
            <p:nvPr/>
          </p:nvSpPr>
          <p:spPr>
            <a:xfrm>
              <a:off x="4379315" y="2716705"/>
              <a:ext cx="653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2</a:t>
              </a:r>
              <a:r>
                <a:rPr kumimoji="1" lang="ja-JP" altLang="en-US" sz="1400" b="1" dirty="0" smtClean="0"/>
                <a:t>相型</a:t>
              </a:r>
              <a:endParaRPr kumimoji="1" lang="ja-JP" altLang="en-US" sz="1400" b="1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4716318" y="3050507"/>
              <a:ext cx="89644" cy="10057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flipV="1">
              <a:off x="4805962" y="2828230"/>
              <a:ext cx="431443" cy="240033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 rot="16200000">
              <a:off x="2845806" y="1722235"/>
              <a:ext cx="22082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1600" dirty="0" smtClean="0"/>
                <a:t>光検出効率</a:t>
              </a:r>
              <a:r>
                <a:rPr lang="en-US" altLang="ja-JP" sz="1600" dirty="0" smtClean="0"/>
                <a:t>(</a:t>
              </a:r>
              <a:r>
                <a:rPr lang="en-US" altLang="ja-JP" sz="1600" dirty="0" err="1" smtClean="0"/>
                <a:t>pe</a:t>
              </a:r>
              <a:r>
                <a:rPr lang="en-US" altLang="ja-JP" sz="1600" dirty="0" smtClean="0"/>
                <a:t>/</a:t>
              </a:r>
              <a:r>
                <a:rPr lang="en-US" altLang="ja-JP" sz="1600" dirty="0" err="1" smtClean="0"/>
                <a:t>keVee</a:t>
              </a:r>
              <a:r>
                <a:rPr lang="en-US" altLang="ja-JP" sz="1600" dirty="0" smtClean="0"/>
                <a:t>)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78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8009</TotalTime>
  <Words>1875</Words>
  <Application>Microsoft Office PowerPoint</Application>
  <PresentationFormat>On-screen Show (4:3)</PresentationFormat>
  <Paragraphs>334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テーマ</vt:lpstr>
      <vt:lpstr>ANKOK実験： 2相型アルゴン検出器の 光検出効率最大化</vt:lpstr>
      <vt:lpstr>暗黒物質直接探索</vt:lpstr>
      <vt:lpstr>気液2相型アルゴン光検出器</vt:lpstr>
      <vt:lpstr>これまでの成果(昨年のICEPPシンポで発表)</vt:lpstr>
      <vt:lpstr>高QE PMTの低温試験</vt:lpstr>
      <vt:lpstr>Gain曲線によるデータの再現</vt:lpstr>
      <vt:lpstr>PMT Gainの分散</vt:lpstr>
      <vt:lpstr>液体1相型検出器の光量最大化</vt:lpstr>
      <vt:lpstr>1相型検出器の光量：まとめと課題</vt:lpstr>
      <vt:lpstr>2相型検出器の光量確保の難しさ</vt:lpstr>
      <vt:lpstr>ITO電極と2相型プロトタイプ検出器</vt:lpstr>
      <vt:lpstr>ドリフト速度の測定</vt:lpstr>
      <vt:lpstr>取出電場の染み出し</vt:lpstr>
      <vt:lpstr>2 相型検出器の分解能向上</vt:lpstr>
      <vt:lpstr>ER/NR事象分離</vt:lpstr>
      <vt:lpstr>ER/NR事象分離能力の向上</vt:lpstr>
      <vt:lpstr>まとめと展望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ANKOK 実験における 大光量2 相型プロトタイプ検出器の 開発と性能評価</dc:title>
  <dc:creator>鷲見貴生</dc:creator>
  <cp:lastModifiedBy>icepp</cp:lastModifiedBy>
  <cp:revision>266</cp:revision>
  <dcterms:created xsi:type="dcterms:W3CDTF">2015-01-04T13:17:29Z</dcterms:created>
  <dcterms:modified xsi:type="dcterms:W3CDTF">2015-02-11T00:38:09Z</dcterms:modified>
</cp:coreProperties>
</file>