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8" r:id="rId4"/>
    <p:sldId id="258" r:id="rId5"/>
    <p:sldId id="259" r:id="rId6"/>
    <p:sldId id="281" r:id="rId7"/>
    <p:sldId id="279" r:id="rId8"/>
    <p:sldId id="280" r:id="rId9"/>
    <p:sldId id="275" r:id="rId10"/>
    <p:sldId id="270" r:id="rId11"/>
    <p:sldId id="277" r:id="rId12"/>
    <p:sldId id="262" r:id="rId13"/>
    <p:sldId id="261" r:id="rId14"/>
    <p:sldId id="271" r:id="rId15"/>
    <p:sldId id="263" r:id="rId16"/>
    <p:sldId id="267" r:id="rId17"/>
    <p:sldId id="264" r:id="rId18"/>
    <p:sldId id="265" r:id="rId19"/>
    <p:sldId id="266" r:id="rId20"/>
    <p:sldId id="268" r:id="rId21"/>
    <p:sldId id="276" r:id="rId22"/>
    <p:sldId id="269" r:id="rId23"/>
    <p:sldId id="272" r:id="rId24"/>
    <p:sldId id="273" r:id="rId25"/>
    <p:sldId id="284" r:id="rId26"/>
    <p:sldId id="283"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9900"/>
    <a:srgbClr val="FFFF99"/>
    <a:srgbClr val="66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1" autoAdjust="0"/>
  </p:normalViewPr>
  <p:slideViewPr>
    <p:cSldViewPr>
      <p:cViewPr varScale="1">
        <p:scale>
          <a:sx n="70" d="100"/>
          <a:sy n="70" d="100"/>
        </p:scale>
        <p:origin x="-516" y="-96"/>
      </p:cViewPr>
      <p:guideLst>
        <p:guide orient="horz" pos="2160"/>
        <p:guide pos="2880"/>
      </p:guideLst>
    </p:cSldViewPr>
  </p:slideViewPr>
  <p:outlineViewPr>
    <p:cViewPr>
      <p:scale>
        <a:sx n="33" d="100"/>
        <a:sy n="33" d="100"/>
      </p:scale>
      <p:origin x="0" y="41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A1D98-DFB1-4F60-8FEA-1C1576FAA0AA}" type="datetimeFigureOut">
              <a:rPr kumimoji="1" lang="ja-JP" altLang="en-US" smtClean="0"/>
              <a:pPr/>
              <a:t>2013/2/16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D7AAC-8656-4BDD-9B31-5D8F46EE1F2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57201F"/>
                </a:solidFill>
              </a:defRPr>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ln>
                  <a:noFill/>
                </a:ln>
                <a:solidFill>
                  <a:schemeClr val="tx1">
                    <a:lumMod val="85000"/>
                    <a:lumOff val="1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4" name="Date Placeholder 3"/>
          <p:cNvSpPr>
            <a:spLocks noGrp="1"/>
          </p:cNvSpPr>
          <p:nvPr>
            <p:ph type="dt" sz="half" idx="10"/>
          </p:nvPr>
        </p:nvSpPr>
        <p:spPr/>
        <p:txBody>
          <a:bodyPr/>
          <a:lstStyle/>
          <a:p>
            <a:fld id="{3C715F35-B0FB-4775-B379-14718FECDF01}" type="datetime1">
              <a:rPr kumimoji="1" lang="ja-JP" altLang="en-US" smtClean="0"/>
              <a:pPr/>
              <a:t>2013/2/16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8C5E9B0-DBE1-47D1-AE1B-7D26F2C646D8}" type="datetime1">
              <a:rPr kumimoji="1" lang="ja-JP" altLang="en-US" smtClean="0"/>
              <a:pPr/>
              <a:t>2013/2/16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20570D8-ABDE-40AC-8C05-6F22839731D1}" type="datetime1">
              <a:rPr kumimoji="1" lang="ja-JP" altLang="en-US" smtClean="0"/>
              <a:pPr/>
              <a:t>2013/2/16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ja-JP" altLang="en-US" smtClean="0"/>
              <a:t>マスタ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C10A6B-674D-4F23-8337-36599E746262}" type="datetime1">
              <a:rPr kumimoji="1" lang="ja-JP" altLang="en-US" smtClean="0"/>
              <a:pPr/>
              <a:t>2013/2/16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fld id="{7F4C5DC1-EB5B-401D-B58A-15A2599895A3}" type="datetime1">
              <a:rPr kumimoji="1" lang="ja-JP" altLang="en-US" smtClean="0"/>
              <a:pPr/>
              <a:t>2013/2/16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88942EB9-6658-400D-961A-1E16BD6C7793}" type="datetime1">
              <a:rPr kumimoji="1" lang="ja-JP" altLang="en-US" smtClean="0"/>
              <a:pPr/>
              <a:t>2013/2/16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cap="none" spc="0">
                <a:ln>
                  <a:noFill/>
                </a:ln>
                <a:solidFill>
                  <a:schemeClr val="tx1">
                    <a:lumMod val="85000"/>
                    <a:lumOff val="15000"/>
                  </a:schemeClr>
                </a:solidFill>
                <a:effectLst>
                  <a:outerShdw blurRad="50800" dist="38100" dir="5400000" algn="t" rotWithShape="0">
                    <a:prstClr val="black">
                      <a:alpha val="25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n>
                  <a:noFill/>
                </a:ln>
                <a:effectLst>
                  <a:outerShdw blurRad="50800" dist="38100" dir="5400000" algn="t" rotWithShape="0">
                    <a:prstClr val="black">
                      <a:alpha val="25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C5EF449C-76A5-490B-863C-4FE1A9B084BC}" type="datetime1">
              <a:rPr kumimoji="1" lang="ja-JP" altLang="en-US" smtClean="0"/>
              <a:pPr/>
              <a:t>2013/2/16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Date Placeholder 2"/>
          <p:cNvSpPr>
            <a:spLocks noGrp="1"/>
          </p:cNvSpPr>
          <p:nvPr>
            <p:ph type="dt" sz="half" idx="10"/>
          </p:nvPr>
        </p:nvSpPr>
        <p:spPr/>
        <p:txBody>
          <a:bodyPr/>
          <a:lstStyle/>
          <a:p>
            <a:fld id="{78E2A51B-4D4C-42E6-AC19-D711BDFDC724}" type="datetime1">
              <a:rPr kumimoji="1" lang="ja-JP" altLang="en-US" smtClean="0"/>
              <a:pPr/>
              <a:t>2013/2/16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3E0E8-D0FC-4D0C-81A3-63291CF218CF}" type="datetime1">
              <a:rPr kumimoji="1" lang="ja-JP" altLang="en-US" smtClean="0"/>
              <a:pPr/>
              <a:t>2013/2/16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1FD73C10-A887-4055-8C88-31EA41D248C9}" type="datetime1">
              <a:rPr kumimoji="1" lang="ja-JP" altLang="en-US" smtClean="0"/>
              <a:pPr/>
              <a:t>2013/2/16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145C38BA-2D8B-44B0-8150-D026FC6031DE}" type="datetime1">
              <a:rPr kumimoji="1" lang="ja-JP" altLang="en-US" smtClean="0"/>
              <a:pPr/>
              <a:t>2013/2/16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3E99FE-FC11-4D86-911D-84CF8946F6A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0" h="0"/>
              <a:contourClr>
                <a:schemeClr val="bg2"/>
              </a:contourClr>
            </a:sp3d>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7201F"/>
                </a:solidFill>
                <a:latin typeface="+mn-lt"/>
                <a:cs typeface="Arial" pitchFamily="34" charset="0"/>
              </a:defRPr>
            </a:lvl1pPr>
          </a:lstStyle>
          <a:p>
            <a:fld id="{4016BFEF-CEBB-487D-8246-00855A19399D}" type="datetime1">
              <a:rPr kumimoji="1" lang="ja-JP" altLang="en-US" smtClean="0"/>
              <a:pPr/>
              <a:t>2013/2/16</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57201F"/>
                </a:solidFill>
                <a:latin typeface="+mn-lt"/>
                <a:cs typeface="Arial" pitchFamily="34" charset="0"/>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7201F"/>
                </a:solidFill>
                <a:latin typeface="+mn-lt"/>
                <a:cs typeface="Arial" pitchFamily="34" charset="0"/>
              </a:defRPr>
            </a:lvl1pPr>
          </a:lstStyle>
          <a:p>
            <a:fld id="{B33E99FE-FC11-4D86-911D-84CF8946F6A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b="1" i="0" kern="1200" cap="none" spc="0" baseline="0">
          <a:ln w="50800"/>
          <a:solidFill>
            <a:srgbClr val="57201F"/>
          </a:solidFill>
          <a:effectLst>
            <a:outerShdw blurRad="50800" dist="38100" dir="2700000" algn="tl" rotWithShape="0">
              <a:prstClr val="black">
                <a:alpha val="10000"/>
              </a:prstClr>
            </a:outerShdw>
          </a:effectLst>
          <a:latin typeface="+mj-lt"/>
          <a:ea typeface="+mj-ea"/>
          <a:cs typeface="Verdana" pitchFamily="34" charset="0"/>
        </a:defRPr>
      </a:lvl1pPr>
    </p:titleStyle>
    <p:bodyStyle>
      <a:lvl1pPr marL="342900" indent="-342900" algn="l" defTabSz="914400" rtl="0" eaLnBrk="1" latinLnBrk="0" hangingPunct="1">
        <a:spcBef>
          <a:spcPct val="20000"/>
        </a:spcBef>
        <a:buFontTx/>
        <a:buBlip>
          <a:blip r:embed="rId14"/>
        </a:buBlip>
        <a:defRPr kumimoji="1" sz="3200" b="0" kern="1200">
          <a:ln>
            <a:solidFill>
              <a:schemeClr val="bg1">
                <a:lumMod val="50000"/>
              </a:schemeClr>
            </a:solidFill>
          </a:ln>
          <a:solidFill>
            <a:schemeClr val="tx1">
              <a:lumMod val="95000"/>
              <a:lumOff val="5000"/>
            </a:schemeClr>
          </a:solidFill>
          <a:latin typeface="+mn-lt"/>
          <a:ea typeface="+mn-ea"/>
          <a:cs typeface="Times New Roman" pitchFamily="18" charset="0"/>
        </a:defRPr>
      </a:lvl1pPr>
      <a:lvl2pPr marL="742950" indent="-285750" algn="l" defTabSz="914400" rtl="0" eaLnBrk="1" latinLnBrk="0" hangingPunct="1">
        <a:spcBef>
          <a:spcPct val="20000"/>
        </a:spcBef>
        <a:buFontTx/>
        <a:buBlip>
          <a:blip r:embed="rId15"/>
        </a:buBlip>
        <a:defRPr kumimoji="1" sz="2800" b="0" kern="1200">
          <a:ln>
            <a:solidFill>
              <a:schemeClr val="bg1">
                <a:lumMod val="50000"/>
              </a:schemeClr>
            </a:solidFill>
          </a:ln>
          <a:solidFill>
            <a:schemeClr val="tx1">
              <a:lumMod val="95000"/>
              <a:lumOff val="5000"/>
            </a:schemeClr>
          </a:solidFill>
          <a:latin typeface="+mn-lt"/>
          <a:ea typeface="+mn-ea"/>
          <a:cs typeface="Times New Roman" pitchFamily="18" charset="0"/>
        </a:defRPr>
      </a:lvl2pPr>
      <a:lvl3pPr marL="1143000" indent="-228600" algn="l" defTabSz="914400" rtl="0" eaLnBrk="1" latinLnBrk="0" hangingPunct="1">
        <a:spcBef>
          <a:spcPct val="20000"/>
        </a:spcBef>
        <a:buFontTx/>
        <a:buBlip>
          <a:blip r:embed="rId14"/>
        </a:buBlip>
        <a:defRPr kumimoji="1" sz="2400" b="0" kern="1200">
          <a:ln>
            <a:solidFill>
              <a:schemeClr val="bg1">
                <a:lumMod val="50000"/>
              </a:schemeClr>
            </a:solidFill>
          </a:ln>
          <a:solidFill>
            <a:schemeClr val="tx1">
              <a:lumMod val="95000"/>
              <a:lumOff val="5000"/>
            </a:schemeClr>
          </a:solidFill>
          <a:latin typeface="+mn-lt"/>
          <a:ea typeface="+mn-ea"/>
          <a:cs typeface="Times New Roman" pitchFamily="18" charset="0"/>
        </a:defRPr>
      </a:lvl3pPr>
      <a:lvl4pPr marL="1600200" indent="-228600" algn="l" defTabSz="914400" rtl="0" eaLnBrk="1" latinLnBrk="0" hangingPunct="1">
        <a:spcBef>
          <a:spcPct val="20000"/>
        </a:spcBef>
        <a:buFontTx/>
        <a:buBlip>
          <a:blip r:embed="rId15"/>
        </a:buBlip>
        <a:defRPr kumimoji="1" sz="2000" b="0" kern="1200">
          <a:ln>
            <a:solidFill>
              <a:schemeClr val="bg1">
                <a:lumMod val="50000"/>
              </a:schemeClr>
            </a:solidFill>
          </a:ln>
          <a:solidFill>
            <a:schemeClr val="tx1">
              <a:lumMod val="95000"/>
              <a:lumOff val="5000"/>
            </a:schemeClr>
          </a:solidFill>
          <a:latin typeface="+mn-lt"/>
          <a:ea typeface="+mn-ea"/>
          <a:cs typeface="Times New Roman" pitchFamily="18" charset="0"/>
        </a:defRPr>
      </a:lvl4pPr>
      <a:lvl5pPr marL="2057400" indent="-228600" algn="l" defTabSz="914400" rtl="0" eaLnBrk="1" latinLnBrk="0" hangingPunct="1">
        <a:spcBef>
          <a:spcPct val="20000"/>
        </a:spcBef>
        <a:buFontTx/>
        <a:buBlip>
          <a:blip r:embed="rId16"/>
        </a:buBlip>
        <a:defRPr kumimoji="1" sz="2000" b="0" kern="1200">
          <a:ln>
            <a:solidFill>
              <a:schemeClr val="bg1">
                <a:lumMod val="50000"/>
              </a:schemeClr>
            </a:solidFill>
          </a:ln>
          <a:solidFill>
            <a:schemeClr val="tx1">
              <a:lumMod val="95000"/>
              <a:lumOff val="5000"/>
            </a:schemeClr>
          </a:solidFill>
          <a:latin typeface="+mn-lt"/>
          <a:ea typeface="+mn-ea"/>
          <a:cs typeface="Times New Roman" pitchFamily="18" charset="0"/>
        </a:defRPr>
      </a:lvl5pPr>
      <a:lvl6pPr marL="2514600" indent="-228600" algn="l" defTabSz="914400" rtl="0" eaLnBrk="1" latinLnBrk="0" hangingPunct="1">
        <a:spcBef>
          <a:spcPct val="20000"/>
        </a:spcBef>
        <a:buFontTx/>
        <a:buBlip>
          <a:blip r:embed="rId14"/>
        </a:buBlip>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14"/>
        </a:buBlip>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14"/>
        </a:buBlip>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ハイパーカミオカンデ用</a:t>
            </a:r>
            <a:r>
              <a:rPr kumimoji="1" lang="en-US" altLang="ja-JP" dirty="0" smtClean="0"/>
              <a:t/>
            </a:r>
            <a:br>
              <a:rPr kumimoji="1" lang="en-US" altLang="ja-JP" dirty="0" smtClean="0"/>
            </a:br>
            <a:r>
              <a:rPr kumimoji="1" lang="ja-JP" altLang="en-US" dirty="0" smtClean="0"/>
              <a:t>ハイブリッド光検出器の</a:t>
            </a:r>
            <a:r>
              <a:rPr kumimoji="1" lang="en-US" altLang="ja-JP" dirty="0" smtClean="0"/>
              <a:t/>
            </a:r>
            <a:br>
              <a:rPr kumimoji="1" lang="en-US" altLang="ja-JP" dirty="0" smtClean="0"/>
            </a:br>
            <a:r>
              <a:rPr kumimoji="1" lang="ja-JP" altLang="en-US" dirty="0" smtClean="0"/>
              <a:t>開発と性能評価</a:t>
            </a:r>
            <a:endParaRPr kumimoji="1" lang="ja-JP" altLang="en-US" dirty="0"/>
          </a:p>
        </p:txBody>
      </p:sp>
      <p:sp>
        <p:nvSpPr>
          <p:cNvPr id="3" name="サブタイトル 2"/>
          <p:cNvSpPr>
            <a:spLocks noGrp="1"/>
          </p:cNvSpPr>
          <p:nvPr>
            <p:ph type="subTitle" idx="1"/>
          </p:nvPr>
        </p:nvSpPr>
        <p:spPr>
          <a:xfrm>
            <a:off x="683568" y="4365104"/>
            <a:ext cx="7704856" cy="1872208"/>
          </a:xfrm>
        </p:spPr>
        <p:txBody>
          <a:bodyPr>
            <a:normAutofit fontScale="92500" lnSpcReduction="10000"/>
          </a:bodyPr>
          <a:lstStyle/>
          <a:p>
            <a:r>
              <a:rPr kumimoji="1" lang="ja-JP" altLang="en-US" dirty="0" smtClean="0"/>
              <a:t>立石　圭児 </a:t>
            </a:r>
            <a:r>
              <a:rPr kumimoji="1" lang="en-US" altLang="ja-JP" dirty="0" smtClean="0"/>
              <a:t>(</a:t>
            </a:r>
            <a:r>
              <a:rPr kumimoji="1" lang="ja-JP" altLang="en-US" dirty="0" smtClean="0"/>
              <a:t>京都大</a:t>
            </a:r>
            <a:r>
              <a:rPr kumimoji="1" lang="en-US" altLang="ja-JP" dirty="0" smtClean="0"/>
              <a:t>)</a:t>
            </a:r>
          </a:p>
          <a:p>
            <a:endParaRPr lang="en-US" altLang="ja-JP" sz="2000" dirty="0" smtClean="0"/>
          </a:p>
          <a:p>
            <a:r>
              <a:rPr kumimoji="1" lang="en-US" altLang="ja-JP" dirty="0" smtClean="0"/>
              <a:t>19</a:t>
            </a:r>
            <a:r>
              <a:rPr kumimoji="1" lang="en-US" altLang="ja-JP" baseline="30000" dirty="0" smtClean="0"/>
              <a:t>th</a:t>
            </a:r>
            <a:r>
              <a:rPr kumimoji="1" lang="en-US" altLang="ja-JP" dirty="0" smtClean="0"/>
              <a:t> ICEPP Symposium</a:t>
            </a:r>
          </a:p>
          <a:p>
            <a:r>
              <a:rPr lang="en-US" altLang="ja-JP" dirty="0" smtClean="0"/>
              <a:t>2013/2/18</a:t>
            </a:r>
            <a:r>
              <a:rPr lang="ja-JP" altLang="en-US" dirty="0" smtClean="0"/>
              <a:t>　岳美山荘</a:t>
            </a:r>
          </a:p>
          <a:p>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1</a:t>
            </a:fld>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prototype</a:t>
            </a:r>
            <a:r>
              <a:rPr lang="ja-JP" altLang="en-US" dirty="0" smtClean="0"/>
              <a:t> </a:t>
            </a:r>
            <a:r>
              <a:rPr lang="en-US" altLang="ja-JP" dirty="0" smtClean="0"/>
              <a:t>of</a:t>
            </a:r>
            <a:r>
              <a:rPr kumimoji="1" lang="en-US" altLang="ja-JP" dirty="0" smtClean="0"/>
              <a:t> </a:t>
            </a:r>
            <a:r>
              <a:rPr kumimoji="1" lang="en-US" altLang="ja-JP" dirty="0" smtClean="0"/>
              <a:t>8-inch HPD</a:t>
            </a:r>
            <a:endParaRPr kumimoji="1" lang="ja-JP" altLang="en-US" dirty="0"/>
          </a:p>
        </p:txBody>
      </p:sp>
      <p:pic>
        <p:nvPicPr>
          <p:cNvPr id="5" name="図 4"/>
          <p:cNvPicPr>
            <a:picLocks noChangeAspect="1"/>
          </p:cNvPicPr>
          <p:nvPr/>
        </p:nvPicPr>
        <p:blipFill rotWithShape="1">
          <a:blip r:embed="rId2" cstate="print"/>
          <a:srcRect l="21571" t="6434" r="9050" b="24433"/>
          <a:stretch/>
        </p:blipFill>
        <p:spPr>
          <a:xfrm>
            <a:off x="0" y="1699206"/>
            <a:ext cx="4315123" cy="3224923"/>
          </a:xfrm>
          <a:prstGeom prst="rect">
            <a:avLst/>
          </a:prstGeom>
        </p:spPr>
      </p:pic>
      <p:cxnSp>
        <p:nvCxnSpPr>
          <p:cNvPr id="6" name="直線矢印コネクタ 5"/>
          <p:cNvCxnSpPr/>
          <p:nvPr/>
        </p:nvCxnSpPr>
        <p:spPr>
          <a:xfrm flipH="1" flipV="1">
            <a:off x="142961" y="2201739"/>
            <a:ext cx="3904810" cy="11837"/>
          </a:xfrm>
          <a:prstGeom prst="straightConnector1">
            <a:avLst/>
          </a:prstGeom>
          <a:ln w="79375">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043608" y="1628800"/>
            <a:ext cx="1101984" cy="584776"/>
          </a:xfrm>
          <a:prstGeom prst="rect">
            <a:avLst/>
          </a:prstGeom>
          <a:noFill/>
        </p:spPr>
        <p:txBody>
          <a:bodyPr wrap="none" rtlCol="0">
            <a:spAutoFit/>
          </a:bodyPr>
          <a:lstStyle/>
          <a:p>
            <a:r>
              <a:rPr kumimoji="1" lang="en-US" altLang="ja-JP" sz="3200" b="1" dirty="0" smtClean="0">
                <a:solidFill>
                  <a:srgbClr val="FFFF00"/>
                </a:solidFill>
              </a:rPr>
              <a:t>30cm</a:t>
            </a:r>
            <a:endParaRPr kumimoji="1" lang="ja-JP" altLang="en-US" sz="3200" b="1" dirty="0">
              <a:solidFill>
                <a:srgbClr val="FFFF00"/>
              </a:solidFill>
            </a:endParaRPr>
          </a:p>
        </p:txBody>
      </p:sp>
      <p:sp>
        <p:nvSpPr>
          <p:cNvPr id="9" name="テキスト ボックス 8"/>
          <p:cNvSpPr txBox="1"/>
          <p:nvPr/>
        </p:nvSpPr>
        <p:spPr>
          <a:xfrm>
            <a:off x="179512" y="5157192"/>
            <a:ext cx="1008112" cy="646331"/>
          </a:xfrm>
          <a:prstGeom prst="rect">
            <a:avLst/>
          </a:prstGeom>
          <a:solidFill>
            <a:schemeClr val="lt1">
              <a:alpha val="35000"/>
            </a:schemeClr>
          </a:solidFill>
          <a:ln>
            <a:prstDash val="solid"/>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solidFill>
                  <a:schemeClr val="accent2">
                    <a:lumMod val="75000"/>
                  </a:schemeClr>
                </a:solidFill>
              </a:rPr>
              <a:t>AD</a:t>
            </a:r>
          </a:p>
          <a:p>
            <a:r>
              <a:rPr kumimoji="1" lang="en-US" altLang="ja-JP" dirty="0" smtClean="0">
                <a:solidFill>
                  <a:schemeClr val="accent2">
                    <a:lumMod val="75000"/>
                  </a:schemeClr>
                </a:solidFill>
              </a:rPr>
              <a:t>φ 5mm </a:t>
            </a:r>
            <a:endParaRPr kumimoji="1" lang="ja-JP" altLang="en-US" dirty="0">
              <a:solidFill>
                <a:schemeClr val="accent2">
                  <a:lumMod val="75000"/>
                </a:schemeClr>
              </a:solidFill>
            </a:endParaRPr>
          </a:p>
        </p:txBody>
      </p:sp>
      <p:cxnSp>
        <p:nvCxnSpPr>
          <p:cNvPr id="11" name="直線矢印コネクタ 10"/>
          <p:cNvCxnSpPr>
            <a:stCxn id="240" idx="1"/>
            <a:endCxn id="249" idx="5"/>
          </p:cNvCxnSpPr>
          <p:nvPr/>
        </p:nvCxnSpPr>
        <p:spPr>
          <a:xfrm rot="10800000">
            <a:off x="3706096" y="3764332"/>
            <a:ext cx="2810121" cy="10945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4"/>
          <p:cNvSpPr>
            <a:spLocks noChangeArrowheads="1"/>
          </p:cNvSpPr>
          <p:nvPr/>
        </p:nvSpPr>
        <p:spPr bwMode="auto">
          <a:xfrm rot="16200000">
            <a:off x="4777086" y="3364883"/>
            <a:ext cx="679769" cy="201847"/>
          </a:xfrm>
          <a:prstGeom prst="rect">
            <a:avLst/>
          </a:prstGeom>
          <a:noFill/>
          <a:ln w="23813" cap="rnd">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nvGrpSpPr>
          <p:cNvPr id="19" name="Group 21"/>
          <p:cNvGrpSpPr>
            <a:grpSpLocks/>
          </p:cNvGrpSpPr>
          <p:nvPr/>
        </p:nvGrpSpPr>
        <p:grpSpPr bwMode="auto">
          <a:xfrm rot="16200000">
            <a:off x="4894022" y="3285966"/>
            <a:ext cx="227355" cy="359684"/>
            <a:chOff x="3242" y="1889"/>
            <a:chExt cx="198" cy="237"/>
          </a:xfrm>
        </p:grpSpPr>
        <p:sp>
          <p:nvSpPr>
            <p:cNvPr id="20" name="Freeform 19"/>
            <p:cNvSpPr>
              <a:spLocks/>
            </p:cNvSpPr>
            <p:nvPr/>
          </p:nvSpPr>
          <p:spPr bwMode="auto">
            <a:xfrm>
              <a:off x="3242" y="1909"/>
              <a:ext cx="198" cy="198"/>
            </a:xfrm>
            <a:custGeom>
              <a:avLst/>
              <a:gdLst>
                <a:gd name="T0" fmla="*/ 198 w 198"/>
                <a:gd name="T1" fmla="*/ 198 h 198"/>
                <a:gd name="T2" fmla="*/ 0 w 198"/>
                <a:gd name="T3" fmla="*/ 99 h 198"/>
                <a:gd name="T4" fmla="*/ 198 w 198"/>
                <a:gd name="T5" fmla="*/ 0 h 198"/>
                <a:gd name="T6" fmla="*/ 198 w 198"/>
                <a:gd name="T7" fmla="*/ 198 h 198"/>
              </a:gdLst>
              <a:ahLst/>
              <a:cxnLst>
                <a:cxn ang="0">
                  <a:pos x="T0" y="T1"/>
                </a:cxn>
                <a:cxn ang="0">
                  <a:pos x="T2" y="T3"/>
                </a:cxn>
                <a:cxn ang="0">
                  <a:pos x="T4" y="T5"/>
                </a:cxn>
                <a:cxn ang="0">
                  <a:pos x="T6" y="T7"/>
                </a:cxn>
              </a:cxnLst>
              <a:rect l="0" t="0" r="r" b="b"/>
              <a:pathLst>
                <a:path w="198" h="198">
                  <a:moveTo>
                    <a:pt x="198" y="198"/>
                  </a:moveTo>
                  <a:lnTo>
                    <a:pt x="0" y="99"/>
                  </a:lnTo>
                  <a:lnTo>
                    <a:pt x="198" y="0"/>
                  </a:lnTo>
                  <a:lnTo>
                    <a:pt x="198" y="198"/>
                  </a:lnTo>
                  <a:close/>
                </a:path>
              </a:pathLst>
            </a:custGeom>
            <a:solidFill>
              <a:srgbClr val="FF3300"/>
            </a:solidFill>
            <a:ln w="1588" cap="flat">
              <a:solidFill>
                <a:srgbClr val="FF3300"/>
              </a:solidFill>
              <a:prstDash val="solid"/>
              <a:bevel/>
              <a:headEnd/>
              <a:tailEnd/>
            </a:ln>
          </p:spPr>
          <p:txBody>
            <a:bodyPr/>
            <a:lstStyle/>
            <a:p>
              <a:endParaRPr lang="ja-JP" altLang="en-US"/>
            </a:p>
          </p:txBody>
        </p:sp>
        <p:sp>
          <p:nvSpPr>
            <p:cNvPr id="21" name="Line 20"/>
            <p:cNvSpPr>
              <a:spLocks noChangeShapeType="1"/>
            </p:cNvSpPr>
            <p:nvPr/>
          </p:nvSpPr>
          <p:spPr bwMode="auto">
            <a:xfrm>
              <a:off x="3242" y="1889"/>
              <a:ext cx="0" cy="237"/>
            </a:xfrm>
            <a:prstGeom prst="line">
              <a:avLst/>
            </a:prstGeom>
            <a:noFill/>
            <a:ln w="762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2" name="Group 64"/>
          <p:cNvGrpSpPr>
            <a:grpSpLocks/>
          </p:cNvGrpSpPr>
          <p:nvPr/>
        </p:nvGrpSpPr>
        <p:grpSpPr bwMode="auto">
          <a:xfrm rot="16200000">
            <a:off x="5482512" y="3114536"/>
            <a:ext cx="135495" cy="1065392"/>
            <a:chOff x="3124" y="2014"/>
            <a:chExt cx="118" cy="702"/>
          </a:xfrm>
        </p:grpSpPr>
        <p:grpSp>
          <p:nvGrpSpPr>
            <p:cNvPr id="23" name="Group 61"/>
            <p:cNvGrpSpPr>
              <a:grpSpLocks/>
            </p:cNvGrpSpPr>
            <p:nvPr/>
          </p:nvGrpSpPr>
          <p:grpSpPr bwMode="auto">
            <a:xfrm>
              <a:off x="3124" y="2519"/>
              <a:ext cx="79" cy="197"/>
              <a:chOff x="3124" y="2519"/>
              <a:chExt cx="79" cy="197"/>
            </a:xfrm>
          </p:grpSpPr>
          <p:sp>
            <p:nvSpPr>
              <p:cNvPr id="26" name="Line 54"/>
              <p:cNvSpPr>
                <a:spLocks noChangeShapeType="1"/>
              </p:cNvSpPr>
              <p:nvPr/>
            </p:nvSpPr>
            <p:spPr bwMode="auto">
              <a:xfrm flipH="1">
                <a:off x="3124" y="2569"/>
                <a:ext cx="79"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7" name="Line 55"/>
              <p:cNvSpPr>
                <a:spLocks noChangeShapeType="1"/>
              </p:cNvSpPr>
              <p:nvPr/>
            </p:nvSpPr>
            <p:spPr bwMode="auto">
              <a:xfrm flipH="1" flipV="1">
                <a:off x="3124" y="2602"/>
                <a:ext cx="79"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8" name="Line 56"/>
              <p:cNvSpPr>
                <a:spLocks noChangeShapeType="1"/>
              </p:cNvSpPr>
              <p:nvPr/>
            </p:nvSpPr>
            <p:spPr bwMode="auto">
              <a:xfrm flipH="1">
                <a:off x="3124" y="2635"/>
                <a:ext cx="79" cy="3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9" name="Line 57"/>
              <p:cNvSpPr>
                <a:spLocks noChangeShapeType="1"/>
              </p:cNvSpPr>
              <p:nvPr/>
            </p:nvSpPr>
            <p:spPr bwMode="auto">
              <a:xfrm flipH="1" flipV="1">
                <a:off x="3124" y="2667"/>
                <a:ext cx="40" cy="16"/>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 name="Line 58"/>
              <p:cNvSpPr>
                <a:spLocks noChangeShapeType="1"/>
              </p:cNvSpPr>
              <p:nvPr/>
            </p:nvSpPr>
            <p:spPr bwMode="auto">
              <a:xfrm>
                <a:off x="3162" y="2553"/>
                <a:ext cx="41" cy="16"/>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 name="Line 59"/>
              <p:cNvSpPr>
                <a:spLocks noChangeShapeType="1"/>
              </p:cNvSpPr>
              <p:nvPr/>
            </p:nvSpPr>
            <p:spPr bwMode="auto">
              <a:xfrm flipV="1">
                <a:off x="3163" y="2519"/>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 name="Line 60"/>
              <p:cNvSpPr>
                <a:spLocks noChangeShapeType="1"/>
              </p:cNvSpPr>
              <p:nvPr/>
            </p:nvSpPr>
            <p:spPr bwMode="auto">
              <a:xfrm flipV="1">
                <a:off x="3166" y="2683"/>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24" name="Line 62"/>
            <p:cNvSpPr>
              <a:spLocks noChangeShapeType="1"/>
            </p:cNvSpPr>
            <p:nvPr/>
          </p:nvSpPr>
          <p:spPr bwMode="auto">
            <a:xfrm flipH="1">
              <a:off x="3163" y="2018"/>
              <a:ext cx="79"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5" name="Line 63"/>
            <p:cNvSpPr>
              <a:spLocks noChangeShapeType="1"/>
            </p:cNvSpPr>
            <p:nvPr/>
          </p:nvSpPr>
          <p:spPr bwMode="auto">
            <a:xfrm>
              <a:off x="3161" y="2014"/>
              <a:ext cx="0" cy="513"/>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3" name="Group 75"/>
          <p:cNvGrpSpPr>
            <a:grpSpLocks/>
          </p:cNvGrpSpPr>
          <p:nvPr/>
        </p:nvGrpSpPr>
        <p:grpSpPr bwMode="auto">
          <a:xfrm rot="16200000">
            <a:off x="5485731" y="2758391"/>
            <a:ext cx="136643" cy="1066908"/>
            <a:chOff x="3433" y="2016"/>
            <a:chExt cx="119" cy="703"/>
          </a:xfrm>
        </p:grpSpPr>
        <p:grpSp>
          <p:nvGrpSpPr>
            <p:cNvPr id="34" name="Group 72"/>
            <p:cNvGrpSpPr>
              <a:grpSpLocks/>
            </p:cNvGrpSpPr>
            <p:nvPr/>
          </p:nvGrpSpPr>
          <p:grpSpPr bwMode="auto">
            <a:xfrm>
              <a:off x="3472" y="2521"/>
              <a:ext cx="80" cy="198"/>
              <a:chOff x="3472" y="2521"/>
              <a:chExt cx="80" cy="198"/>
            </a:xfrm>
          </p:grpSpPr>
          <p:sp>
            <p:nvSpPr>
              <p:cNvPr id="37" name="Line 65"/>
              <p:cNvSpPr>
                <a:spLocks noChangeShapeType="1"/>
              </p:cNvSpPr>
              <p:nvPr/>
            </p:nvSpPr>
            <p:spPr bwMode="auto">
              <a:xfrm>
                <a:off x="3472" y="2572"/>
                <a:ext cx="80" cy="3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 name="Line 66"/>
              <p:cNvSpPr>
                <a:spLocks noChangeShapeType="1"/>
              </p:cNvSpPr>
              <p:nvPr/>
            </p:nvSpPr>
            <p:spPr bwMode="auto">
              <a:xfrm flipV="1">
                <a:off x="3472" y="2604"/>
                <a:ext cx="8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9" name="Line 67"/>
              <p:cNvSpPr>
                <a:spLocks noChangeShapeType="1"/>
              </p:cNvSpPr>
              <p:nvPr/>
            </p:nvSpPr>
            <p:spPr bwMode="auto">
              <a:xfrm>
                <a:off x="3472" y="2637"/>
                <a:ext cx="80" cy="3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0" name="Line 68"/>
              <p:cNvSpPr>
                <a:spLocks noChangeShapeType="1"/>
              </p:cNvSpPr>
              <p:nvPr/>
            </p:nvSpPr>
            <p:spPr bwMode="auto">
              <a:xfrm flipV="1">
                <a:off x="3511" y="2669"/>
                <a:ext cx="41" cy="17"/>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1" name="Line 69"/>
              <p:cNvSpPr>
                <a:spLocks noChangeShapeType="1"/>
              </p:cNvSpPr>
              <p:nvPr/>
            </p:nvSpPr>
            <p:spPr bwMode="auto">
              <a:xfrm flipH="1">
                <a:off x="3472" y="2555"/>
                <a:ext cx="41" cy="17"/>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2" name="Line 70"/>
              <p:cNvSpPr>
                <a:spLocks noChangeShapeType="1"/>
              </p:cNvSpPr>
              <p:nvPr/>
            </p:nvSpPr>
            <p:spPr bwMode="auto">
              <a:xfrm flipV="1">
                <a:off x="3512" y="2521"/>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3" name="Line 71"/>
              <p:cNvSpPr>
                <a:spLocks noChangeShapeType="1"/>
              </p:cNvSpPr>
              <p:nvPr/>
            </p:nvSpPr>
            <p:spPr bwMode="auto">
              <a:xfrm flipV="1">
                <a:off x="3509" y="2686"/>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5" name="Line 73"/>
            <p:cNvSpPr>
              <a:spLocks noChangeShapeType="1"/>
            </p:cNvSpPr>
            <p:nvPr/>
          </p:nvSpPr>
          <p:spPr bwMode="auto">
            <a:xfrm>
              <a:off x="3433" y="2020"/>
              <a:ext cx="79"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 name="Line 74"/>
            <p:cNvSpPr>
              <a:spLocks noChangeShapeType="1"/>
            </p:cNvSpPr>
            <p:nvPr/>
          </p:nvSpPr>
          <p:spPr bwMode="auto">
            <a:xfrm>
              <a:off x="3514" y="2016"/>
              <a:ext cx="0" cy="514"/>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44" name="Line 80"/>
          <p:cNvSpPr>
            <a:spLocks noChangeShapeType="1"/>
          </p:cNvSpPr>
          <p:nvPr/>
        </p:nvSpPr>
        <p:spPr bwMode="auto">
          <a:xfrm rot="16200000">
            <a:off x="5700007" y="2805049"/>
            <a:ext cx="0" cy="23978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6" name="Oval 103"/>
          <p:cNvSpPr>
            <a:spLocks noChangeArrowheads="1"/>
          </p:cNvSpPr>
          <p:nvPr/>
        </p:nvSpPr>
        <p:spPr bwMode="auto">
          <a:xfrm rot="16200000">
            <a:off x="6099065" y="3602786"/>
            <a:ext cx="90712" cy="119894"/>
          </a:xfrm>
          <a:prstGeom prst="ellipse">
            <a:avLst/>
          </a:prstGeom>
          <a:noFill/>
          <a:ln w="1270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47" name="Oval 104"/>
          <p:cNvSpPr>
            <a:spLocks noChangeArrowheads="1"/>
          </p:cNvSpPr>
          <p:nvPr/>
        </p:nvSpPr>
        <p:spPr bwMode="auto">
          <a:xfrm rot="16200000">
            <a:off x="6102100" y="3211230"/>
            <a:ext cx="90712" cy="119894"/>
          </a:xfrm>
          <a:prstGeom prst="ellipse">
            <a:avLst/>
          </a:prstGeom>
          <a:noFill/>
          <a:ln w="1270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48" name="Rectangle 115"/>
          <p:cNvSpPr>
            <a:spLocks noChangeArrowheads="1"/>
          </p:cNvSpPr>
          <p:nvPr/>
        </p:nvSpPr>
        <p:spPr bwMode="auto">
          <a:xfrm rot="16200000">
            <a:off x="5017738" y="3622061"/>
            <a:ext cx="90712" cy="32477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50" name="Rectangle 124"/>
          <p:cNvSpPr>
            <a:spLocks noChangeArrowheads="1"/>
          </p:cNvSpPr>
          <p:nvPr/>
        </p:nvSpPr>
        <p:spPr bwMode="auto">
          <a:xfrm rot="16200000">
            <a:off x="4777086" y="3364883"/>
            <a:ext cx="679769" cy="201847"/>
          </a:xfrm>
          <a:prstGeom prst="rect">
            <a:avLst/>
          </a:prstGeom>
          <a:noFill/>
          <a:ln w="23813" cap="rnd">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55" name="Freeform 129"/>
          <p:cNvSpPr>
            <a:spLocks/>
          </p:cNvSpPr>
          <p:nvPr/>
        </p:nvSpPr>
        <p:spPr bwMode="auto">
          <a:xfrm rot="16200000">
            <a:off x="4894781" y="3315559"/>
            <a:ext cx="227355" cy="300495"/>
          </a:xfrm>
          <a:custGeom>
            <a:avLst/>
            <a:gdLst>
              <a:gd name="T0" fmla="*/ 198 w 198"/>
              <a:gd name="T1" fmla="*/ 198 h 198"/>
              <a:gd name="T2" fmla="*/ 0 w 198"/>
              <a:gd name="T3" fmla="*/ 99 h 198"/>
              <a:gd name="T4" fmla="*/ 198 w 198"/>
              <a:gd name="T5" fmla="*/ 0 h 198"/>
              <a:gd name="T6" fmla="*/ 198 w 198"/>
              <a:gd name="T7" fmla="*/ 198 h 198"/>
            </a:gdLst>
            <a:ahLst/>
            <a:cxnLst>
              <a:cxn ang="0">
                <a:pos x="T0" y="T1"/>
              </a:cxn>
              <a:cxn ang="0">
                <a:pos x="T2" y="T3"/>
              </a:cxn>
              <a:cxn ang="0">
                <a:pos x="T4" y="T5"/>
              </a:cxn>
              <a:cxn ang="0">
                <a:pos x="T6" y="T7"/>
              </a:cxn>
            </a:cxnLst>
            <a:rect l="0" t="0" r="r" b="b"/>
            <a:pathLst>
              <a:path w="198" h="198">
                <a:moveTo>
                  <a:pt x="198" y="198"/>
                </a:moveTo>
                <a:lnTo>
                  <a:pt x="0" y="99"/>
                </a:lnTo>
                <a:lnTo>
                  <a:pt x="198" y="0"/>
                </a:lnTo>
                <a:lnTo>
                  <a:pt x="198" y="198"/>
                </a:lnTo>
                <a:close/>
              </a:path>
            </a:pathLst>
          </a:custGeom>
          <a:solidFill>
            <a:srgbClr val="FF3300"/>
          </a:solidFill>
          <a:ln w="1588" cap="flat">
            <a:solidFill>
              <a:srgbClr val="FF3300"/>
            </a:solidFill>
            <a:prstDash val="solid"/>
            <a:bevel/>
            <a:headEnd/>
            <a:tailEnd/>
          </a:ln>
        </p:spPr>
        <p:txBody>
          <a:bodyPr/>
          <a:lstStyle/>
          <a:p>
            <a:endParaRPr lang="ja-JP" altLang="en-US"/>
          </a:p>
        </p:txBody>
      </p:sp>
      <p:sp>
        <p:nvSpPr>
          <p:cNvPr id="56" name="Line 130"/>
          <p:cNvSpPr>
            <a:spLocks noChangeShapeType="1"/>
          </p:cNvSpPr>
          <p:nvPr/>
        </p:nvSpPr>
        <p:spPr bwMode="auto">
          <a:xfrm rot="16200000">
            <a:off x="5007699" y="3399643"/>
            <a:ext cx="0" cy="359684"/>
          </a:xfrm>
          <a:prstGeom prst="line">
            <a:avLst/>
          </a:prstGeom>
          <a:noFill/>
          <a:ln w="762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7" name="Freeform 131"/>
          <p:cNvSpPr>
            <a:spLocks/>
          </p:cNvSpPr>
          <p:nvPr/>
        </p:nvSpPr>
        <p:spPr bwMode="auto">
          <a:xfrm rot="16200000">
            <a:off x="4894781" y="3315559"/>
            <a:ext cx="227355" cy="300495"/>
          </a:xfrm>
          <a:custGeom>
            <a:avLst/>
            <a:gdLst>
              <a:gd name="T0" fmla="*/ 198 w 198"/>
              <a:gd name="T1" fmla="*/ 198 h 198"/>
              <a:gd name="T2" fmla="*/ 0 w 198"/>
              <a:gd name="T3" fmla="*/ 99 h 198"/>
              <a:gd name="T4" fmla="*/ 198 w 198"/>
              <a:gd name="T5" fmla="*/ 0 h 198"/>
              <a:gd name="T6" fmla="*/ 198 w 198"/>
              <a:gd name="T7" fmla="*/ 198 h 198"/>
            </a:gdLst>
            <a:ahLst/>
            <a:cxnLst>
              <a:cxn ang="0">
                <a:pos x="T0" y="T1"/>
              </a:cxn>
              <a:cxn ang="0">
                <a:pos x="T2" y="T3"/>
              </a:cxn>
              <a:cxn ang="0">
                <a:pos x="T4" y="T5"/>
              </a:cxn>
              <a:cxn ang="0">
                <a:pos x="T6" y="T7"/>
              </a:cxn>
            </a:cxnLst>
            <a:rect l="0" t="0" r="r" b="b"/>
            <a:pathLst>
              <a:path w="198" h="198">
                <a:moveTo>
                  <a:pt x="198" y="198"/>
                </a:moveTo>
                <a:lnTo>
                  <a:pt x="0" y="99"/>
                </a:lnTo>
                <a:lnTo>
                  <a:pt x="198" y="0"/>
                </a:lnTo>
                <a:lnTo>
                  <a:pt x="198" y="198"/>
                </a:lnTo>
                <a:close/>
              </a:path>
            </a:pathLst>
          </a:custGeom>
          <a:solidFill>
            <a:srgbClr val="FF3300"/>
          </a:solidFill>
          <a:ln w="1588" cap="flat">
            <a:solidFill>
              <a:srgbClr val="FF3300"/>
            </a:solidFill>
            <a:prstDash val="solid"/>
            <a:bevel/>
            <a:headEnd/>
            <a:tailEnd/>
          </a:ln>
        </p:spPr>
        <p:txBody>
          <a:bodyPr/>
          <a:lstStyle/>
          <a:p>
            <a:endParaRPr lang="ja-JP" altLang="en-US"/>
          </a:p>
        </p:txBody>
      </p:sp>
      <p:sp>
        <p:nvSpPr>
          <p:cNvPr id="58" name="Line 132"/>
          <p:cNvSpPr>
            <a:spLocks noChangeShapeType="1"/>
          </p:cNvSpPr>
          <p:nvPr/>
        </p:nvSpPr>
        <p:spPr bwMode="auto">
          <a:xfrm rot="16200000">
            <a:off x="5007699" y="3399643"/>
            <a:ext cx="0" cy="359684"/>
          </a:xfrm>
          <a:prstGeom prst="line">
            <a:avLst/>
          </a:prstGeom>
          <a:noFill/>
          <a:ln w="762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59" name="Group 189"/>
          <p:cNvGrpSpPr>
            <a:grpSpLocks/>
          </p:cNvGrpSpPr>
          <p:nvPr/>
        </p:nvGrpSpPr>
        <p:grpSpPr bwMode="auto">
          <a:xfrm rot="16200000">
            <a:off x="5888110" y="3520135"/>
            <a:ext cx="90712" cy="298977"/>
            <a:chOff x="3124" y="2519"/>
            <a:chExt cx="79" cy="197"/>
          </a:xfrm>
        </p:grpSpPr>
        <p:sp>
          <p:nvSpPr>
            <p:cNvPr id="60" name="Line 182"/>
            <p:cNvSpPr>
              <a:spLocks noChangeShapeType="1"/>
            </p:cNvSpPr>
            <p:nvPr/>
          </p:nvSpPr>
          <p:spPr bwMode="auto">
            <a:xfrm flipH="1">
              <a:off x="3124" y="2569"/>
              <a:ext cx="79"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1" name="Line 183"/>
            <p:cNvSpPr>
              <a:spLocks noChangeShapeType="1"/>
            </p:cNvSpPr>
            <p:nvPr/>
          </p:nvSpPr>
          <p:spPr bwMode="auto">
            <a:xfrm flipH="1" flipV="1">
              <a:off x="3124" y="2602"/>
              <a:ext cx="79"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2" name="Line 184"/>
            <p:cNvSpPr>
              <a:spLocks noChangeShapeType="1"/>
            </p:cNvSpPr>
            <p:nvPr/>
          </p:nvSpPr>
          <p:spPr bwMode="auto">
            <a:xfrm flipH="1">
              <a:off x="3124" y="2635"/>
              <a:ext cx="79" cy="3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3" name="Line 185"/>
            <p:cNvSpPr>
              <a:spLocks noChangeShapeType="1"/>
            </p:cNvSpPr>
            <p:nvPr/>
          </p:nvSpPr>
          <p:spPr bwMode="auto">
            <a:xfrm flipH="1" flipV="1">
              <a:off x="3124" y="2667"/>
              <a:ext cx="40" cy="16"/>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4" name="Line 186"/>
            <p:cNvSpPr>
              <a:spLocks noChangeShapeType="1"/>
            </p:cNvSpPr>
            <p:nvPr/>
          </p:nvSpPr>
          <p:spPr bwMode="auto">
            <a:xfrm>
              <a:off x="3162" y="2553"/>
              <a:ext cx="41" cy="16"/>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5" name="Line 187"/>
            <p:cNvSpPr>
              <a:spLocks noChangeShapeType="1"/>
            </p:cNvSpPr>
            <p:nvPr/>
          </p:nvSpPr>
          <p:spPr bwMode="auto">
            <a:xfrm flipV="1">
              <a:off x="3163" y="2519"/>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6" name="Line 188"/>
            <p:cNvSpPr>
              <a:spLocks noChangeShapeType="1"/>
            </p:cNvSpPr>
            <p:nvPr/>
          </p:nvSpPr>
          <p:spPr bwMode="auto">
            <a:xfrm flipV="1">
              <a:off x="3166" y="2683"/>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67" name="Line 190"/>
          <p:cNvSpPr>
            <a:spLocks noChangeShapeType="1"/>
          </p:cNvSpPr>
          <p:nvPr/>
        </p:nvSpPr>
        <p:spPr bwMode="auto">
          <a:xfrm rot="16200000" flipH="1">
            <a:off x="4978278" y="3624841"/>
            <a:ext cx="90712"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8" name="Line 191"/>
          <p:cNvSpPr>
            <a:spLocks noChangeShapeType="1"/>
          </p:cNvSpPr>
          <p:nvPr/>
        </p:nvSpPr>
        <p:spPr bwMode="auto">
          <a:xfrm rot="16200000">
            <a:off x="5406841" y="3283215"/>
            <a:ext cx="0" cy="778555"/>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9" name="Line 192"/>
          <p:cNvSpPr>
            <a:spLocks noChangeShapeType="1"/>
          </p:cNvSpPr>
          <p:nvPr/>
        </p:nvSpPr>
        <p:spPr bwMode="auto">
          <a:xfrm rot="16200000" flipH="1">
            <a:off x="5839545" y="3644582"/>
            <a:ext cx="90712"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0" name="Line 193"/>
          <p:cNvSpPr>
            <a:spLocks noChangeShapeType="1"/>
          </p:cNvSpPr>
          <p:nvPr/>
        </p:nvSpPr>
        <p:spPr bwMode="auto">
          <a:xfrm rot="16200000" flipH="1" flipV="1">
            <a:off x="5889628" y="3644582"/>
            <a:ext cx="90712"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1" name="Line 194"/>
          <p:cNvSpPr>
            <a:spLocks noChangeShapeType="1"/>
          </p:cNvSpPr>
          <p:nvPr/>
        </p:nvSpPr>
        <p:spPr bwMode="auto">
          <a:xfrm rot="16200000" flipH="1">
            <a:off x="5938952" y="3645341"/>
            <a:ext cx="90712" cy="4856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2" name="Line 195"/>
          <p:cNvSpPr>
            <a:spLocks noChangeShapeType="1"/>
          </p:cNvSpPr>
          <p:nvPr/>
        </p:nvSpPr>
        <p:spPr bwMode="auto">
          <a:xfrm rot="16200000" flipH="1" flipV="1">
            <a:off x="5997767" y="3679873"/>
            <a:ext cx="45931" cy="2428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3" name="Line 196"/>
          <p:cNvSpPr>
            <a:spLocks noChangeShapeType="1"/>
          </p:cNvSpPr>
          <p:nvPr/>
        </p:nvSpPr>
        <p:spPr bwMode="auto">
          <a:xfrm rot="16200000">
            <a:off x="5824181" y="3635666"/>
            <a:ext cx="47079" cy="2428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4" name="Line 197"/>
          <p:cNvSpPr>
            <a:spLocks noChangeShapeType="1"/>
          </p:cNvSpPr>
          <p:nvPr/>
        </p:nvSpPr>
        <p:spPr bwMode="auto">
          <a:xfrm rot="16200000" flipV="1">
            <a:off x="5809019" y="3645155"/>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5" name="Line 198"/>
          <p:cNvSpPr>
            <a:spLocks noChangeShapeType="1"/>
          </p:cNvSpPr>
          <p:nvPr/>
        </p:nvSpPr>
        <p:spPr bwMode="auto">
          <a:xfrm rot="16200000" flipV="1">
            <a:off x="6057914" y="3641711"/>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6" name="Line 199"/>
          <p:cNvSpPr>
            <a:spLocks noChangeShapeType="1"/>
          </p:cNvSpPr>
          <p:nvPr/>
        </p:nvSpPr>
        <p:spPr bwMode="auto">
          <a:xfrm rot="16200000" flipH="1">
            <a:off x="5839545" y="3644582"/>
            <a:ext cx="90712"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7" name="Line 200"/>
          <p:cNvSpPr>
            <a:spLocks noChangeShapeType="1"/>
          </p:cNvSpPr>
          <p:nvPr/>
        </p:nvSpPr>
        <p:spPr bwMode="auto">
          <a:xfrm rot="16200000" flipH="1" flipV="1">
            <a:off x="5889628" y="3644582"/>
            <a:ext cx="90712"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8" name="Line 201"/>
          <p:cNvSpPr>
            <a:spLocks noChangeShapeType="1"/>
          </p:cNvSpPr>
          <p:nvPr/>
        </p:nvSpPr>
        <p:spPr bwMode="auto">
          <a:xfrm rot="16200000" flipH="1">
            <a:off x="5938952" y="3645341"/>
            <a:ext cx="90712" cy="4856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9" name="Line 202"/>
          <p:cNvSpPr>
            <a:spLocks noChangeShapeType="1"/>
          </p:cNvSpPr>
          <p:nvPr/>
        </p:nvSpPr>
        <p:spPr bwMode="auto">
          <a:xfrm rot="16200000" flipH="1" flipV="1">
            <a:off x="5997767" y="3679873"/>
            <a:ext cx="45931" cy="2428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0" name="Line 203"/>
          <p:cNvSpPr>
            <a:spLocks noChangeShapeType="1"/>
          </p:cNvSpPr>
          <p:nvPr/>
        </p:nvSpPr>
        <p:spPr bwMode="auto">
          <a:xfrm rot="16200000">
            <a:off x="5824181" y="3635666"/>
            <a:ext cx="47079" cy="2428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1" name="Line 204"/>
          <p:cNvSpPr>
            <a:spLocks noChangeShapeType="1"/>
          </p:cNvSpPr>
          <p:nvPr/>
        </p:nvSpPr>
        <p:spPr bwMode="auto">
          <a:xfrm rot="16200000" flipV="1">
            <a:off x="5809019" y="3645155"/>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2" name="Line 205"/>
          <p:cNvSpPr>
            <a:spLocks noChangeShapeType="1"/>
          </p:cNvSpPr>
          <p:nvPr/>
        </p:nvSpPr>
        <p:spPr bwMode="auto">
          <a:xfrm rot="16200000" flipV="1">
            <a:off x="6057914" y="3641711"/>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3" name="Line 206"/>
          <p:cNvSpPr>
            <a:spLocks noChangeShapeType="1"/>
          </p:cNvSpPr>
          <p:nvPr/>
        </p:nvSpPr>
        <p:spPr bwMode="auto">
          <a:xfrm rot="16200000" flipH="1">
            <a:off x="4978278" y="3624841"/>
            <a:ext cx="90712"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4" name="Line 207"/>
          <p:cNvSpPr>
            <a:spLocks noChangeShapeType="1"/>
          </p:cNvSpPr>
          <p:nvPr/>
        </p:nvSpPr>
        <p:spPr bwMode="auto">
          <a:xfrm rot="16200000">
            <a:off x="5406841" y="3283215"/>
            <a:ext cx="0" cy="778555"/>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85" name="Group 215"/>
          <p:cNvGrpSpPr>
            <a:grpSpLocks/>
          </p:cNvGrpSpPr>
          <p:nvPr/>
        </p:nvGrpSpPr>
        <p:grpSpPr bwMode="auto">
          <a:xfrm rot="16200000">
            <a:off x="5891330" y="3119207"/>
            <a:ext cx="91861" cy="300495"/>
            <a:chOff x="3472" y="2521"/>
            <a:chExt cx="80" cy="198"/>
          </a:xfrm>
        </p:grpSpPr>
        <p:sp>
          <p:nvSpPr>
            <p:cNvPr id="86" name="Line 208"/>
            <p:cNvSpPr>
              <a:spLocks noChangeShapeType="1"/>
            </p:cNvSpPr>
            <p:nvPr/>
          </p:nvSpPr>
          <p:spPr bwMode="auto">
            <a:xfrm>
              <a:off x="3472" y="2572"/>
              <a:ext cx="80" cy="3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7" name="Line 209"/>
            <p:cNvSpPr>
              <a:spLocks noChangeShapeType="1"/>
            </p:cNvSpPr>
            <p:nvPr/>
          </p:nvSpPr>
          <p:spPr bwMode="auto">
            <a:xfrm flipV="1">
              <a:off x="3472" y="2604"/>
              <a:ext cx="8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8" name="Line 210"/>
            <p:cNvSpPr>
              <a:spLocks noChangeShapeType="1"/>
            </p:cNvSpPr>
            <p:nvPr/>
          </p:nvSpPr>
          <p:spPr bwMode="auto">
            <a:xfrm>
              <a:off x="3472" y="2637"/>
              <a:ext cx="80" cy="32"/>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9" name="Line 211"/>
            <p:cNvSpPr>
              <a:spLocks noChangeShapeType="1"/>
            </p:cNvSpPr>
            <p:nvPr/>
          </p:nvSpPr>
          <p:spPr bwMode="auto">
            <a:xfrm flipV="1">
              <a:off x="3511" y="2669"/>
              <a:ext cx="41" cy="17"/>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0" name="Line 212"/>
            <p:cNvSpPr>
              <a:spLocks noChangeShapeType="1"/>
            </p:cNvSpPr>
            <p:nvPr/>
          </p:nvSpPr>
          <p:spPr bwMode="auto">
            <a:xfrm flipH="1">
              <a:off x="3472" y="2555"/>
              <a:ext cx="41" cy="17"/>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1" name="Line 213"/>
            <p:cNvSpPr>
              <a:spLocks noChangeShapeType="1"/>
            </p:cNvSpPr>
            <p:nvPr/>
          </p:nvSpPr>
          <p:spPr bwMode="auto">
            <a:xfrm flipV="1">
              <a:off x="3512" y="2521"/>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 name="Line 214"/>
            <p:cNvSpPr>
              <a:spLocks noChangeShapeType="1"/>
            </p:cNvSpPr>
            <p:nvPr/>
          </p:nvSpPr>
          <p:spPr bwMode="auto">
            <a:xfrm flipV="1">
              <a:off x="3509" y="2686"/>
              <a:ext cx="0" cy="33"/>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93" name="Line 216"/>
          <p:cNvSpPr>
            <a:spLocks noChangeShapeType="1"/>
          </p:cNvSpPr>
          <p:nvPr/>
        </p:nvSpPr>
        <p:spPr bwMode="auto">
          <a:xfrm rot="16200000">
            <a:off x="4981313" y="3314811"/>
            <a:ext cx="90712"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4" name="Line 217"/>
          <p:cNvSpPr>
            <a:spLocks noChangeShapeType="1"/>
          </p:cNvSpPr>
          <p:nvPr/>
        </p:nvSpPr>
        <p:spPr bwMode="auto">
          <a:xfrm rot="16200000">
            <a:off x="5410634" y="2877121"/>
            <a:ext cx="0" cy="780073"/>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5" name="Line 218"/>
          <p:cNvSpPr>
            <a:spLocks noChangeShapeType="1"/>
          </p:cNvSpPr>
          <p:nvPr/>
        </p:nvSpPr>
        <p:spPr bwMode="auto">
          <a:xfrm rot="16200000">
            <a:off x="5842765" y="3245172"/>
            <a:ext cx="91861" cy="4856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6" name="Line 219"/>
          <p:cNvSpPr>
            <a:spLocks noChangeShapeType="1"/>
          </p:cNvSpPr>
          <p:nvPr/>
        </p:nvSpPr>
        <p:spPr bwMode="auto">
          <a:xfrm rot="16200000" flipV="1">
            <a:off x="5892089" y="3244414"/>
            <a:ext cx="91861"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7" name="Line 220"/>
          <p:cNvSpPr>
            <a:spLocks noChangeShapeType="1"/>
          </p:cNvSpPr>
          <p:nvPr/>
        </p:nvSpPr>
        <p:spPr bwMode="auto">
          <a:xfrm rot="16200000">
            <a:off x="5941413" y="3245172"/>
            <a:ext cx="91861" cy="4856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8" name="Line 221"/>
          <p:cNvSpPr>
            <a:spLocks noChangeShapeType="1"/>
          </p:cNvSpPr>
          <p:nvPr/>
        </p:nvSpPr>
        <p:spPr bwMode="auto">
          <a:xfrm rot="16200000" flipV="1">
            <a:off x="6000986" y="3234164"/>
            <a:ext cx="47079" cy="25800"/>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9" name="Line 222"/>
          <p:cNvSpPr>
            <a:spLocks noChangeShapeType="1"/>
          </p:cNvSpPr>
          <p:nvPr/>
        </p:nvSpPr>
        <p:spPr bwMode="auto">
          <a:xfrm rot="16200000" flipH="1">
            <a:off x="5827974" y="3278946"/>
            <a:ext cx="47079" cy="25800"/>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0" name="Line 223"/>
          <p:cNvSpPr>
            <a:spLocks noChangeShapeType="1"/>
          </p:cNvSpPr>
          <p:nvPr/>
        </p:nvSpPr>
        <p:spPr bwMode="auto">
          <a:xfrm rot="16200000" flipV="1">
            <a:off x="5812055" y="3244413"/>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1" name="Line 224"/>
          <p:cNvSpPr>
            <a:spLocks noChangeShapeType="1"/>
          </p:cNvSpPr>
          <p:nvPr/>
        </p:nvSpPr>
        <p:spPr bwMode="auto">
          <a:xfrm rot="16200000" flipV="1">
            <a:off x="6062467" y="3247858"/>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2" name="Line 225"/>
          <p:cNvSpPr>
            <a:spLocks noChangeShapeType="1"/>
          </p:cNvSpPr>
          <p:nvPr/>
        </p:nvSpPr>
        <p:spPr bwMode="auto">
          <a:xfrm rot="16200000">
            <a:off x="5842765" y="3245172"/>
            <a:ext cx="91861" cy="4856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3" name="Line 226"/>
          <p:cNvSpPr>
            <a:spLocks noChangeShapeType="1"/>
          </p:cNvSpPr>
          <p:nvPr/>
        </p:nvSpPr>
        <p:spPr bwMode="auto">
          <a:xfrm rot="16200000" flipV="1">
            <a:off x="5892089" y="3244414"/>
            <a:ext cx="91861"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4" name="Line 227"/>
          <p:cNvSpPr>
            <a:spLocks noChangeShapeType="1"/>
          </p:cNvSpPr>
          <p:nvPr/>
        </p:nvSpPr>
        <p:spPr bwMode="auto">
          <a:xfrm rot="16200000">
            <a:off x="5941413" y="3245172"/>
            <a:ext cx="91861" cy="4856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5" name="Line 228"/>
          <p:cNvSpPr>
            <a:spLocks noChangeShapeType="1"/>
          </p:cNvSpPr>
          <p:nvPr/>
        </p:nvSpPr>
        <p:spPr bwMode="auto">
          <a:xfrm rot="16200000" flipV="1">
            <a:off x="6000986" y="3234164"/>
            <a:ext cx="47079" cy="25800"/>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6" name="Line 229"/>
          <p:cNvSpPr>
            <a:spLocks noChangeShapeType="1"/>
          </p:cNvSpPr>
          <p:nvPr/>
        </p:nvSpPr>
        <p:spPr bwMode="auto">
          <a:xfrm rot="16200000" flipH="1">
            <a:off x="5827974" y="3278946"/>
            <a:ext cx="47079" cy="25800"/>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7" name="Line 230"/>
          <p:cNvSpPr>
            <a:spLocks noChangeShapeType="1"/>
          </p:cNvSpPr>
          <p:nvPr/>
        </p:nvSpPr>
        <p:spPr bwMode="auto">
          <a:xfrm rot="16200000" flipV="1">
            <a:off x="5812055" y="3244413"/>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8" name="Line 231"/>
          <p:cNvSpPr>
            <a:spLocks noChangeShapeType="1"/>
          </p:cNvSpPr>
          <p:nvPr/>
        </p:nvSpPr>
        <p:spPr bwMode="auto">
          <a:xfrm rot="16200000" flipV="1">
            <a:off x="6062467" y="3247858"/>
            <a:ext cx="0" cy="50081"/>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9" name="Line 232"/>
          <p:cNvSpPr>
            <a:spLocks noChangeShapeType="1"/>
          </p:cNvSpPr>
          <p:nvPr/>
        </p:nvSpPr>
        <p:spPr bwMode="auto">
          <a:xfrm rot="16200000">
            <a:off x="4981313" y="3314811"/>
            <a:ext cx="90712"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0" name="Line 233"/>
          <p:cNvSpPr>
            <a:spLocks noChangeShapeType="1"/>
          </p:cNvSpPr>
          <p:nvPr/>
        </p:nvSpPr>
        <p:spPr bwMode="auto">
          <a:xfrm rot="16200000">
            <a:off x="5410634" y="2877121"/>
            <a:ext cx="0" cy="780073"/>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1" name="Line 234"/>
          <p:cNvSpPr>
            <a:spLocks noChangeShapeType="1"/>
          </p:cNvSpPr>
          <p:nvPr/>
        </p:nvSpPr>
        <p:spPr bwMode="auto">
          <a:xfrm rot="16200000">
            <a:off x="5700007" y="2877057"/>
            <a:ext cx="0" cy="239789"/>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2" name="Line 236"/>
          <p:cNvSpPr>
            <a:spLocks noChangeShapeType="1"/>
          </p:cNvSpPr>
          <p:nvPr/>
        </p:nvSpPr>
        <p:spPr bwMode="auto">
          <a:xfrm rot="16200000">
            <a:off x="5508104" y="3501008"/>
            <a:ext cx="288032"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3" name="Line 238"/>
          <p:cNvSpPr>
            <a:spLocks noChangeShapeType="1"/>
          </p:cNvSpPr>
          <p:nvPr/>
        </p:nvSpPr>
        <p:spPr bwMode="auto">
          <a:xfrm rot="16200000">
            <a:off x="5339967" y="2805049"/>
            <a:ext cx="0" cy="23978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4" name="Line 239"/>
          <p:cNvSpPr>
            <a:spLocks noChangeShapeType="1"/>
          </p:cNvSpPr>
          <p:nvPr/>
        </p:nvSpPr>
        <p:spPr bwMode="auto">
          <a:xfrm rot="16200000">
            <a:off x="5339967" y="2877057"/>
            <a:ext cx="0" cy="239789"/>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6" name="Line 241"/>
          <p:cNvSpPr>
            <a:spLocks noChangeShapeType="1"/>
          </p:cNvSpPr>
          <p:nvPr/>
        </p:nvSpPr>
        <p:spPr bwMode="auto">
          <a:xfrm rot="16200000" flipH="1" flipV="1">
            <a:off x="5148063" y="3140969"/>
            <a:ext cx="288033"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7" name="Oval 266"/>
          <p:cNvSpPr>
            <a:spLocks noChangeArrowheads="1"/>
          </p:cNvSpPr>
          <p:nvPr/>
        </p:nvSpPr>
        <p:spPr bwMode="auto">
          <a:xfrm rot="16200000">
            <a:off x="6102100" y="3211230"/>
            <a:ext cx="90712" cy="119894"/>
          </a:xfrm>
          <a:prstGeom prst="ellipse">
            <a:avLst/>
          </a:prstGeom>
          <a:noFill/>
          <a:ln w="1270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sz="1600"/>
          </a:p>
        </p:txBody>
      </p:sp>
      <p:sp>
        <p:nvSpPr>
          <p:cNvPr id="118" name="Rectangle 270"/>
          <p:cNvSpPr>
            <a:spLocks noChangeArrowheads="1"/>
          </p:cNvSpPr>
          <p:nvPr/>
        </p:nvSpPr>
        <p:spPr bwMode="auto">
          <a:xfrm rot="16200000">
            <a:off x="6155803" y="4896551"/>
            <a:ext cx="0" cy="264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ja-JP" altLang="en-US" dirty="0"/>
          </a:p>
        </p:txBody>
      </p:sp>
      <p:sp>
        <p:nvSpPr>
          <p:cNvPr id="119" name="Rectangle 277"/>
          <p:cNvSpPr>
            <a:spLocks noChangeArrowheads="1"/>
          </p:cNvSpPr>
          <p:nvPr/>
        </p:nvSpPr>
        <p:spPr bwMode="auto">
          <a:xfrm rot="16200000">
            <a:off x="5017738" y="3622061"/>
            <a:ext cx="90712" cy="32477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120" name="Text Box 280"/>
          <p:cNvSpPr txBox="1">
            <a:spLocks noChangeArrowheads="1"/>
          </p:cNvSpPr>
          <p:nvPr/>
        </p:nvSpPr>
        <p:spPr bwMode="auto">
          <a:xfrm rot="16200000">
            <a:off x="5992286" y="4593531"/>
            <a:ext cx="606281" cy="291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1400" dirty="0">
              <a:latin typeface="HGPｺﾞｼｯｸE" charset="0"/>
              <a:ea typeface="HGPｺﾞｼｯｸE" charset="0"/>
              <a:cs typeface="HGPｺﾞｼｯｸE" charset="0"/>
            </a:endParaRPr>
          </a:p>
        </p:txBody>
      </p:sp>
      <p:grpSp>
        <p:nvGrpSpPr>
          <p:cNvPr id="121" name="図形グループ 119"/>
          <p:cNvGrpSpPr/>
          <p:nvPr/>
        </p:nvGrpSpPr>
        <p:grpSpPr>
          <a:xfrm rot="5400000">
            <a:off x="6640001" y="2278289"/>
            <a:ext cx="387949" cy="880067"/>
            <a:chOff x="740738" y="1420160"/>
            <a:chExt cx="561604" cy="675911"/>
          </a:xfrm>
        </p:grpSpPr>
        <p:grpSp>
          <p:nvGrpSpPr>
            <p:cNvPr id="122" name="Group 254"/>
            <p:cNvGrpSpPr>
              <a:grpSpLocks/>
            </p:cNvGrpSpPr>
            <p:nvPr/>
          </p:nvGrpSpPr>
          <p:grpSpPr bwMode="auto">
            <a:xfrm rot="16200000">
              <a:off x="751146" y="1687925"/>
              <a:ext cx="397738" cy="418553"/>
              <a:chOff x="3905" y="2326"/>
              <a:chExt cx="396" cy="395"/>
            </a:xfrm>
          </p:grpSpPr>
          <p:sp>
            <p:nvSpPr>
              <p:cNvPr id="129" name="Freeform 252"/>
              <p:cNvSpPr>
                <a:spLocks/>
              </p:cNvSpPr>
              <p:nvPr/>
            </p:nvSpPr>
            <p:spPr bwMode="auto">
              <a:xfrm>
                <a:off x="3905" y="2326"/>
                <a:ext cx="396" cy="395"/>
              </a:xfrm>
              <a:custGeom>
                <a:avLst/>
                <a:gdLst>
                  <a:gd name="T0" fmla="*/ 396 w 396"/>
                  <a:gd name="T1" fmla="*/ 197 h 395"/>
                  <a:gd name="T2" fmla="*/ 0 w 396"/>
                  <a:gd name="T3" fmla="*/ 0 h 395"/>
                  <a:gd name="T4" fmla="*/ 0 w 396"/>
                  <a:gd name="T5" fmla="*/ 395 h 395"/>
                  <a:gd name="T6" fmla="*/ 396 w 396"/>
                  <a:gd name="T7" fmla="*/ 197 h 395"/>
                </a:gdLst>
                <a:ahLst/>
                <a:cxnLst>
                  <a:cxn ang="0">
                    <a:pos x="T0" y="T1"/>
                  </a:cxn>
                  <a:cxn ang="0">
                    <a:pos x="T2" y="T3"/>
                  </a:cxn>
                  <a:cxn ang="0">
                    <a:pos x="T4" y="T5"/>
                  </a:cxn>
                  <a:cxn ang="0">
                    <a:pos x="T6" y="T7"/>
                  </a:cxn>
                </a:cxnLst>
                <a:rect l="0" t="0" r="r" b="b"/>
                <a:pathLst>
                  <a:path w="396" h="395">
                    <a:moveTo>
                      <a:pt x="396" y="197"/>
                    </a:moveTo>
                    <a:lnTo>
                      <a:pt x="0" y="0"/>
                    </a:lnTo>
                    <a:lnTo>
                      <a:pt x="0" y="395"/>
                    </a:lnTo>
                    <a:lnTo>
                      <a:pt x="396" y="197"/>
                    </a:lnTo>
                    <a:close/>
                  </a:path>
                </a:pathLst>
              </a:custGeom>
              <a:solidFill>
                <a:srgbClr val="BBE0E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30" name="Freeform 253"/>
              <p:cNvSpPr>
                <a:spLocks/>
              </p:cNvSpPr>
              <p:nvPr/>
            </p:nvSpPr>
            <p:spPr bwMode="auto">
              <a:xfrm>
                <a:off x="3905" y="2326"/>
                <a:ext cx="396" cy="395"/>
              </a:xfrm>
              <a:custGeom>
                <a:avLst/>
                <a:gdLst>
                  <a:gd name="T0" fmla="*/ 396 w 396"/>
                  <a:gd name="T1" fmla="*/ 197 h 395"/>
                  <a:gd name="T2" fmla="*/ 0 w 396"/>
                  <a:gd name="T3" fmla="*/ 0 h 395"/>
                  <a:gd name="T4" fmla="*/ 0 w 396"/>
                  <a:gd name="T5" fmla="*/ 395 h 395"/>
                  <a:gd name="T6" fmla="*/ 396 w 396"/>
                  <a:gd name="T7" fmla="*/ 197 h 395"/>
                </a:gdLst>
                <a:ahLst/>
                <a:cxnLst>
                  <a:cxn ang="0">
                    <a:pos x="T0" y="T1"/>
                  </a:cxn>
                  <a:cxn ang="0">
                    <a:pos x="T2" y="T3"/>
                  </a:cxn>
                  <a:cxn ang="0">
                    <a:pos x="T4" y="T5"/>
                  </a:cxn>
                  <a:cxn ang="0">
                    <a:pos x="T6" y="T7"/>
                  </a:cxn>
                </a:cxnLst>
                <a:rect l="0" t="0" r="r" b="b"/>
                <a:pathLst>
                  <a:path w="396" h="395">
                    <a:moveTo>
                      <a:pt x="396" y="197"/>
                    </a:moveTo>
                    <a:lnTo>
                      <a:pt x="0" y="0"/>
                    </a:lnTo>
                    <a:lnTo>
                      <a:pt x="0" y="395"/>
                    </a:lnTo>
                    <a:lnTo>
                      <a:pt x="396" y="197"/>
                    </a:lnTo>
                    <a:close/>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123" name="Freeform 255"/>
            <p:cNvSpPr>
              <a:spLocks noEditPoints="1"/>
            </p:cNvSpPr>
            <p:nvPr/>
          </p:nvSpPr>
          <p:spPr bwMode="auto">
            <a:xfrm rot="16200000">
              <a:off x="810973" y="1527943"/>
              <a:ext cx="291230" cy="75664"/>
            </a:xfrm>
            <a:custGeom>
              <a:avLst/>
              <a:gdLst>
                <a:gd name="T0" fmla="*/ 0 w 583"/>
                <a:gd name="T1" fmla="*/ 120 h 290"/>
                <a:gd name="T2" fmla="*/ 534 w 583"/>
                <a:gd name="T3" fmla="*/ 120 h 290"/>
                <a:gd name="T4" fmla="*/ 534 w 583"/>
                <a:gd name="T5" fmla="*/ 170 h 290"/>
                <a:gd name="T6" fmla="*/ 0 w 583"/>
                <a:gd name="T7" fmla="*/ 170 h 290"/>
                <a:gd name="T8" fmla="*/ 0 w 583"/>
                <a:gd name="T9" fmla="*/ 120 h 290"/>
                <a:gd name="T10" fmla="*/ 346 w 583"/>
                <a:gd name="T11" fmla="*/ 7 h 290"/>
                <a:gd name="T12" fmla="*/ 583 w 583"/>
                <a:gd name="T13" fmla="*/ 145 h 290"/>
                <a:gd name="T14" fmla="*/ 346 w 583"/>
                <a:gd name="T15" fmla="*/ 283 h 290"/>
                <a:gd name="T16" fmla="*/ 312 w 583"/>
                <a:gd name="T17" fmla="*/ 274 h 290"/>
                <a:gd name="T18" fmla="*/ 321 w 583"/>
                <a:gd name="T19" fmla="*/ 240 h 290"/>
                <a:gd name="T20" fmla="*/ 521 w 583"/>
                <a:gd name="T21" fmla="*/ 123 h 290"/>
                <a:gd name="T22" fmla="*/ 521 w 583"/>
                <a:gd name="T23" fmla="*/ 166 h 290"/>
                <a:gd name="T24" fmla="*/ 321 w 583"/>
                <a:gd name="T25" fmla="*/ 50 h 290"/>
                <a:gd name="T26" fmla="*/ 312 w 583"/>
                <a:gd name="T27" fmla="*/ 16 h 290"/>
                <a:gd name="T28" fmla="*/ 346 w 583"/>
                <a:gd name="T29"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90">
                  <a:moveTo>
                    <a:pt x="0" y="120"/>
                  </a:moveTo>
                  <a:lnTo>
                    <a:pt x="534" y="120"/>
                  </a:lnTo>
                  <a:lnTo>
                    <a:pt x="534" y="170"/>
                  </a:lnTo>
                  <a:lnTo>
                    <a:pt x="0" y="170"/>
                  </a:lnTo>
                  <a:lnTo>
                    <a:pt x="0" y="120"/>
                  </a:lnTo>
                  <a:close/>
                  <a:moveTo>
                    <a:pt x="346" y="7"/>
                  </a:moveTo>
                  <a:lnTo>
                    <a:pt x="583" y="145"/>
                  </a:lnTo>
                  <a:lnTo>
                    <a:pt x="346" y="283"/>
                  </a:lnTo>
                  <a:cubicBezTo>
                    <a:pt x="334" y="290"/>
                    <a:pt x="319" y="286"/>
                    <a:pt x="312" y="274"/>
                  </a:cubicBezTo>
                  <a:cubicBezTo>
                    <a:pt x="305" y="262"/>
                    <a:pt x="309" y="247"/>
                    <a:pt x="321" y="240"/>
                  </a:cubicBezTo>
                  <a:lnTo>
                    <a:pt x="521" y="123"/>
                  </a:lnTo>
                  <a:lnTo>
                    <a:pt x="521" y="166"/>
                  </a:lnTo>
                  <a:lnTo>
                    <a:pt x="321" y="50"/>
                  </a:lnTo>
                  <a:cubicBezTo>
                    <a:pt x="309" y="43"/>
                    <a:pt x="305" y="27"/>
                    <a:pt x="312" y="16"/>
                  </a:cubicBezTo>
                  <a:cubicBezTo>
                    <a:pt x="319" y="4"/>
                    <a:pt x="334" y="0"/>
                    <a:pt x="346" y="7"/>
                  </a:cubicBezTo>
                  <a:close/>
                </a:path>
              </a:pathLst>
            </a:custGeom>
            <a:solidFill>
              <a:srgbClr val="000000"/>
            </a:solidFill>
            <a:ln w="1588" cap="flat">
              <a:solidFill>
                <a:srgbClr val="000000"/>
              </a:solidFill>
              <a:prstDash val="solid"/>
              <a:bevel/>
              <a:headEnd/>
              <a:tailEnd/>
            </a:ln>
          </p:spPr>
          <p:txBody>
            <a:bodyPr/>
            <a:lstStyle/>
            <a:p>
              <a:endParaRPr lang="ja-JP" altLang="en-US"/>
            </a:p>
          </p:txBody>
        </p:sp>
        <p:sp>
          <p:nvSpPr>
            <p:cNvPr id="124" name="Line 286"/>
            <p:cNvSpPr>
              <a:spLocks noChangeShapeType="1"/>
            </p:cNvSpPr>
            <p:nvPr/>
          </p:nvSpPr>
          <p:spPr bwMode="auto">
            <a:xfrm rot="16200000">
              <a:off x="1139285" y="1889166"/>
              <a:ext cx="158693"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5" name="Line 287"/>
            <p:cNvSpPr>
              <a:spLocks noChangeShapeType="1"/>
            </p:cNvSpPr>
            <p:nvPr/>
          </p:nvSpPr>
          <p:spPr bwMode="auto">
            <a:xfrm rot="16200000" flipH="1">
              <a:off x="1240901" y="1907073"/>
              <a:ext cx="39171"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6" name="Line 288"/>
            <p:cNvSpPr>
              <a:spLocks noChangeShapeType="1"/>
            </p:cNvSpPr>
            <p:nvPr/>
          </p:nvSpPr>
          <p:spPr bwMode="auto">
            <a:xfrm rot="16200000" flipH="1">
              <a:off x="1240399" y="1867399"/>
              <a:ext cx="40176"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7" name="Line 289"/>
            <p:cNvSpPr>
              <a:spLocks noChangeShapeType="1"/>
            </p:cNvSpPr>
            <p:nvPr/>
          </p:nvSpPr>
          <p:spPr bwMode="auto">
            <a:xfrm rot="16200000" flipH="1">
              <a:off x="1240399" y="1827223"/>
              <a:ext cx="40176"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8" name="Line 291"/>
            <p:cNvSpPr>
              <a:spLocks noChangeShapeType="1"/>
            </p:cNvSpPr>
            <p:nvPr/>
          </p:nvSpPr>
          <p:spPr bwMode="auto">
            <a:xfrm rot="16200000" flipV="1">
              <a:off x="1132801" y="1823922"/>
              <a:ext cx="0" cy="15258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131" name="図形グループ 120"/>
          <p:cNvGrpSpPr/>
          <p:nvPr/>
        </p:nvGrpSpPr>
        <p:grpSpPr>
          <a:xfrm rot="5400000" flipH="1">
            <a:off x="6614950" y="1654931"/>
            <a:ext cx="387362" cy="857512"/>
            <a:chOff x="740738" y="1437483"/>
            <a:chExt cx="561604" cy="658588"/>
          </a:xfrm>
        </p:grpSpPr>
        <p:grpSp>
          <p:nvGrpSpPr>
            <p:cNvPr id="132" name="Group 254"/>
            <p:cNvGrpSpPr>
              <a:grpSpLocks/>
            </p:cNvGrpSpPr>
            <p:nvPr/>
          </p:nvGrpSpPr>
          <p:grpSpPr bwMode="auto">
            <a:xfrm rot="16200000">
              <a:off x="751146" y="1687925"/>
              <a:ext cx="397738" cy="418553"/>
              <a:chOff x="3905" y="2326"/>
              <a:chExt cx="396" cy="395"/>
            </a:xfrm>
          </p:grpSpPr>
          <p:sp>
            <p:nvSpPr>
              <p:cNvPr id="139" name="Freeform 252"/>
              <p:cNvSpPr>
                <a:spLocks/>
              </p:cNvSpPr>
              <p:nvPr/>
            </p:nvSpPr>
            <p:spPr bwMode="auto">
              <a:xfrm>
                <a:off x="3905" y="2326"/>
                <a:ext cx="396" cy="395"/>
              </a:xfrm>
              <a:custGeom>
                <a:avLst/>
                <a:gdLst>
                  <a:gd name="T0" fmla="*/ 396 w 396"/>
                  <a:gd name="T1" fmla="*/ 197 h 395"/>
                  <a:gd name="T2" fmla="*/ 0 w 396"/>
                  <a:gd name="T3" fmla="*/ 0 h 395"/>
                  <a:gd name="T4" fmla="*/ 0 w 396"/>
                  <a:gd name="T5" fmla="*/ 395 h 395"/>
                  <a:gd name="T6" fmla="*/ 396 w 396"/>
                  <a:gd name="T7" fmla="*/ 197 h 395"/>
                </a:gdLst>
                <a:ahLst/>
                <a:cxnLst>
                  <a:cxn ang="0">
                    <a:pos x="T0" y="T1"/>
                  </a:cxn>
                  <a:cxn ang="0">
                    <a:pos x="T2" y="T3"/>
                  </a:cxn>
                  <a:cxn ang="0">
                    <a:pos x="T4" y="T5"/>
                  </a:cxn>
                  <a:cxn ang="0">
                    <a:pos x="T6" y="T7"/>
                  </a:cxn>
                </a:cxnLst>
                <a:rect l="0" t="0" r="r" b="b"/>
                <a:pathLst>
                  <a:path w="396" h="395">
                    <a:moveTo>
                      <a:pt x="396" y="197"/>
                    </a:moveTo>
                    <a:lnTo>
                      <a:pt x="0" y="0"/>
                    </a:lnTo>
                    <a:lnTo>
                      <a:pt x="0" y="395"/>
                    </a:lnTo>
                    <a:lnTo>
                      <a:pt x="396" y="197"/>
                    </a:lnTo>
                    <a:close/>
                  </a:path>
                </a:pathLst>
              </a:custGeom>
              <a:solidFill>
                <a:srgbClr val="BBE0E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40" name="Freeform 253"/>
              <p:cNvSpPr>
                <a:spLocks/>
              </p:cNvSpPr>
              <p:nvPr/>
            </p:nvSpPr>
            <p:spPr bwMode="auto">
              <a:xfrm>
                <a:off x="3905" y="2326"/>
                <a:ext cx="396" cy="395"/>
              </a:xfrm>
              <a:custGeom>
                <a:avLst/>
                <a:gdLst>
                  <a:gd name="T0" fmla="*/ 396 w 396"/>
                  <a:gd name="T1" fmla="*/ 197 h 395"/>
                  <a:gd name="T2" fmla="*/ 0 w 396"/>
                  <a:gd name="T3" fmla="*/ 0 h 395"/>
                  <a:gd name="T4" fmla="*/ 0 w 396"/>
                  <a:gd name="T5" fmla="*/ 395 h 395"/>
                  <a:gd name="T6" fmla="*/ 396 w 396"/>
                  <a:gd name="T7" fmla="*/ 197 h 395"/>
                </a:gdLst>
                <a:ahLst/>
                <a:cxnLst>
                  <a:cxn ang="0">
                    <a:pos x="T0" y="T1"/>
                  </a:cxn>
                  <a:cxn ang="0">
                    <a:pos x="T2" y="T3"/>
                  </a:cxn>
                  <a:cxn ang="0">
                    <a:pos x="T4" y="T5"/>
                  </a:cxn>
                  <a:cxn ang="0">
                    <a:pos x="T6" y="T7"/>
                  </a:cxn>
                </a:cxnLst>
                <a:rect l="0" t="0" r="r" b="b"/>
                <a:pathLst>
                  <a:path w="396" h="395">
                    <a:moveTo>
                      <a:pt x="396" y="197"/>
                    </a:moveTo>
                    <a:lnTo>
                      <a:pt x="0" y="0"/>
                    </a:lnTo>
                    <a:lnTo>
                      <a:pt x="0" y="395"/>
                    </a:lnTo>
                    <a:lnTo>
                      <a:pt x="396" y="197"/>
                    </a:lnTo>
                    <a:close/>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133" name="Freeform 255"/>
            <p:cNvSpPr>
              <a:spLocks noEditPoints="1"/>
            </p:cNvSpPr>
            <p:nvPr/>
          </p:nvSpPr>
          <p:spPr bwMode="auto">
            <a:xfrm rot="16200000">
              <a:off x="805373" y="1536547"/>
              <a:ext cx="273907" cy="75779"/>
            </a:xfrm>
            <a:custGeom>
              <a:avLst/>
              <a:gdLst>
                <a:gd name="T0" fmla="*/ 0 w 583"/>
                <a:gd name="T1" fmla="*/ 120 h 290"/>
                <a:gd name="T2" fmla="*/ 534 w 583"/>
                <a:gd name="T3" fmla="*/ 120 h 290"/>
                <a:gd name="T4" fmla="*/ 534 w 583"/>
                <a:gd name="T5" fmla="*/ 170 h 290"/>
                <a:gd name="T6" fmla="*/ 0 w 583"/>
                <a:gd name="T7" fmla="*/ 170 h 290"/>
                <a:gd name="T8" fmla="*/ 0 w 583"/>
                <a:gd name="T9" fmla="*/ 120 h 290"/>
                <a:gd name="T10" fmla="*/ 346 w 583"/>
                <a:gd name="T11" fmla="*/ 7 h 290"/>
                <a:gd name="T12" fmla="*/ 583 w 583"/>
                <a:gd name="T13" fmla="*/ 145 h 290"/>
                <a:gd name="T14" fmla="*/ 346 w 583"/>
                <a:gd name="T15" fmla="*/ 283 h 290"/>
                <a:gd name="T16" fmla="*/ 312 w 583"/>
                <a:gd name="T17" fmla="*/ 274 h 290"/>
                <a:gd name="T18" fmla="*/ 321 w 583"/>
                <a:gd name="T19" fmla="*/ 240 h 290"/>
                <a:gd name="T20" fmla="*/ 521 w 583"/>
                <a:gd name="T21" fmla="*/ 123 h 290"/>
                <a:gd name="T22" fmla="*/ 521 w 583"/>
                <a:gd name="T23" fmla="*/ 166 h 290"/>
                <a:gd name="T24" fmla="*/ 321 w 583"/>
                <a:gd name="T25" fmla="*/ 50 h 290"/>
                <a:gd name="T26" fmla="*/ 312 w 583"/>
                <a:gd name="T27" fmla="*/ 16 h 290"/>
                <a:gd name="T28" fmla="*/ 346 w 583"/>
                <a:gd name="T29"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90">
                  <a:moveTo>
                    <a:pt x="0" y="120"/>
                  </a:moveTo>
                  <a:lnTo>
                    <a:pt x="534" y="120"/>
                  </a:lnTo>
                  <a:lnTo>
                    <a:pt x="534" y="170"/>
                  </a:lnTo>
                  <a:lnTo>
                    <a:pt x="0" y="170"/>
                  </a:lnTo>
                  <a:lnTo>
                    <a:pt x="0" y="120"/>
                  </a:lnTo>
                  <a:close/>
                  <a:moveTo>
                    <a:pt x="346" y="7"/>
                  </a:moveTo>
                  <a:lnTo>
                    <a:pt x="583" y="145"/>
                  </a:lnTo>
                  <a:lnTo>
                    <a:pt x="346" y="283"/>
                  </a:lnTo>
                  <a:cubicBezTo>
                    <a:pt x="334" y="290"/>
                    <a:pt x="319" y="286"/>
                    <a:pt x="312" y="274"/>
                  </a:cubicBezTo>
                  <a:cubicBezTo>
                    <a:pt x="305" y="262"/>
                    <a:pt x="309" y="247"/>
                    <a:pt x="321" y="240"/>
                  </a:cubicBezTo>
                  <a:lnTo>
                    <a:pt x="521" y="123"/>
                  </a:lnTo>
                  <a:lnTo>
                    <a:pt x="521" y="166"/>
                  </a:lnTo>
                  <a:lnTo>
                    <a:pt x="321" y="50"/>
                  </a:lnTo>
                  <a:cubicBezTo>
                    <a:pt x="309" y="43"/>
                    <a:pt x="305" y="27"/>
                    <a:pt x="312" y="16"/>
                  </a:cubicBezTo>
                  <a:cubicBezTo>
                    <a:pt x="319" y="4"/>
                    <a:pt x="334" y="0"/>
                    <a:pt x="346" y="7"/>
                  </a:cubicBezTo>
                  <a:close/>
                </a:path>
              </a:pathLst>
            </a:custGeom>
            <a:solidFill>
              <a:srgbClr val="000000"/>
            </a:solidFill>
            <a:ln w="1588" cap="flat">
              <a:solidFill>
                <a:srgbClr val="000000"/>
              </a:solidFill>
              <a:prstDash val="solid"/>
              <a:bevel/>
              <a:headEnd/>
              <a:tailEnd/>
            </a:ln>
          </p:spPr>
          <p:txBody>
            <a:bodyPr/>
            <a:lstStyle/>
            <a:p>
              <a:endParaRPr lang="ja-JP" altLang="en-US"/>
            </a:p>
          </p:txBody>
        </p:sp>
        <p:sp>
          <p:nvSpPr>
            <p:cNvPr id="134" name="Line 286"/>
            <p:cNvSpPr>
              <a:spLocks noChangeShapeType="1"/>
            </p:cNvSpPr>
            <p:nvPr/>
          </p:nvSpPr>
          <p:spPr bwMode="auto">
            <a:xfrm rot="16200000">
              <a:off x="1139285" y="1889166"/>
              <a:ext cx="158693"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5" name="Line 287"/>
            <p:cNvSpPr>
              <a:spLocks noChangeShapeType="1"/>
            </p:cNvSpPr>
            <p:nvPr/>
          </p:nvSpPr>
          <p:spPr bwMode="auto">
            <a:xfrm rot="16200000" flipH="1">
              <a:off x="1240901" y="1907073"/>
              <a:ext cx="39171"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6" name="Line 288"/>
            <p:cNvSpPr>
              <a:spLocks noChangeShapeType="1"/>
            </p:cNvSpPr>
            <p:nvPr/>
          </p:nvSpPr>
          <p:spPr bwMode="auto">
            <a:xfrm rot="16200000" flipH="1">
              <a:off x="1240399" y="1867399"/>
              <a:ext cx="40176"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7" name="Line 289"/>
            <p:cNvSpPr>
              <a:spLocks noChangeShapeType="1"/>
            </p:cNvSpPr>
            <p:nvPr/>
          </p:nvSpPr>
          <p:spPr bwMode="auto">
            <a:xfrm rot="16200000" flipH="1">
              <a:off x="1240399" y="1827223"/>
              <a:ext cx="40176"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8" name="Line 291"/>
            <p:cNvSpPr>
              <a:spLocks noChangeShapeType="1"/>
            </p:cNvSpPr>
            <p:nvPr/>
          </p:nvSpPr>
          <p:spPr bwMode="auto">
            <a:xfrm rot="16200000" flipV="1">
              <a:off x="1132801" y="1823922"/>
              <a:ext cx="0" cy="15258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141" name="Line 240"/>
          <p:cNvSpPr>
            <a:spLocks noChangeShapeType="1"/>
          </p:cNvSpPr>
          <p:nvPr/>
        </p:nvSpPr>
        <p:spPr bwMode="auto">
          <a:xfrm rot="16200000" flipH="1">
            <a:off x="4905410" y="2519527"/>
            <a:ext cx="773341"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2" name="Line 240"/>
          <p:cNvSpPr>
            <a:spLocks noChangeShapeType="1"/>
          </p:cNvSpPr>
          <p:nvPr/>
        </p:nvSpPr>
        <p:spPr bwMode="auto">
          <a:xfrm rot="16200000" flipH="1">
            <a:off x="5543740" y="2817300"/>
            <a:ext cx="216760"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3" name="Line 240"/>
          <p:cNvSpPr>
            <a:spLocks noChangeShapeType="1"/>
          </p:cNvSpPr>
          <p:nvPr/>
        </p:nvSpPr>
        <p:spPr bwMode="auto">
          <a:xfrm rot="16200000">
            <a:off x="6016194" y="2342096"/>
            <a:ext cx="2750" cy="73089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4" name="Line 240"/>
          <p:cNvSpPr>
            <a:spLocks noChangeShapeType="1"/>
          </p:cNvSpPr>
          <p:nvPr/>
        </p:nvSpPr>
        <p:spPr bwMode="auto">
          <a:xfrm rot="16200000">
            <a:off x="5833873" y="1587786"/>
            <a:ext cx="3280" cy="108686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147" name="Group 32"/>
          <p:cNvGrpSpPr>
            <a:grpSpLocks/>
          </p:cNvGrpSpPr>
          <p:nvPr/>
        </p:nvGrpSpPr>
        <p:grpSpPr bwMode="auto">
          <a:xfrm rot="16200000">
            <a:off x="7113568" y="4182121"/>
            <a:ext cx="272137" cy="610129"/>
            <a:chOff x="2333" y="3124"/>
            <a:chExt cx="237" cy="395"/>
          </a:xfrm>
        </p:grpSpPr>
        <p:grpSp>
          <p:nvGrpSpPr>
            <p:cNvPr id="204" name="Group 27"/>
            <p:cNvGrpSpPr>
              <a:grpSpLocks/>
            </p:cNvGrpSpPr>
            <p:nvPr/>
          </p:nvGrpSpPr>
          <p:grpSpPr bwMode="auto">
            <a:xfrm>
              <a:off x="2333" y="3440"/>
              <a:ext cx="237" cy="79"/>
              <a:chOff x="2333" y="3440"/>
              <a:chExt cx="237" cy="79"/>
            </a:xfrm>
          </p:grpSpPr>
          <p:sp>
            <p:nvSpPr>
              <p:cNvPr id="209" name="Line 25"/>
              <p:cNvSpPr>
                <a:spLocks noChangeShapeType="1"/>
              </p:cNvSpPr>
              <p:nvPr/>
            </p:nvSpPr>
            <p:spPr bwMode="auto">
              <a:xfrm>
                <a:off x="2333" y="3440"/>
                <a:ext cx="23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0" name="Line 26"/>
              <p:cNvSpPr>
                <a:spLocks noChangeShapeType="1"/>
              </p:cNvSpPr>
              <p:nvPr/>
            </p:nvSpPr>
            <p:spPr bwMode="auto">
              <a:xfrm>
                <a:off x="2401" y="3519"/>
                <a:ext cx="102" cy="0"/>
              </a:xfrm>
              <a:prstGeom prst="line">
                <a:avLst/>
              </a:prstGeom>
              <a:noFill/>
              <a:ln w="412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05" name="Group 30"/>
            <p:cNvGrpSpPr>
              <a:grpSpLocks/>
            </p:cNvGrpSpPr>
            <p:nvPr/>
          </p:nvGrpSpPr>
          <p:grpSpPr bwMode="auto">
            <a:xfrm>
              <a:off x="2333" y="3124"/>
              <a:ext cx="237" cy="79"/>
              <a:chOff x="2333" y="3124"/>
              <a:chExt cx="237" cy="79"/>
            </a:xfrm>
          </p:grpSpPr>
          <p:sp>
            <p:nvSpPr>
              <p:cNvPr id="207" name="Line 28"/>
              <p:cNvSpPr>
                <a:spLocks noChangeShapeType="1"/>
              </p:cNvSpPr>
              <p:nvPr/>
            </p:nvSpPr>
            <p:spPr bwMode="auto">
              <a:xfrm>
                <a:off x="2333" y="3124"/>
                <a:ext cx="23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8" name="Line 29"/>
              <p:cNvSpPr>
                <a:spLocks noChangeShapeType="1"/>
              </p:cNvSpPr>
              <p:nvPr/>
            </p:nvSpPr>
            <p:spPr bwMode="auto">
              <a:xfrm>
                <a:off x="2401" y="3203"/>
                <a:ext cx="102" cy="0"/>
              </a:xfrm>
              <a:prstGeom prst="line">
                <a:avLst/>
              </a:prstGeom>
              <a:noFill/>
              <a:ln w="412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206" name="Freeform 31"/>
            <p:cNvSpPr>
              <a:spLocks noEditPoints="1"/>
            </p:cNvSpPr>
            <p:nvPr/>
          </p:nvSpPr>
          <p:spPr bwMode="auto">
            <a:xfrm>
              <a:off x="2447" y="3247"/>
              <a:ext cx="10" cy="178"/>
            </a:xfrm>
            <a:custGeom>
              <a:avLst/>
              <a:gdLst>
                <a:gd name="T0" fmla="*/ 0 w 10"/>
                <a:gd name="T1" fmla="*/ 178 h 178"/>
                <a:gd name="T2" fmla="*/ 0 w 10"/>
                <a:gd name="T3" fmla="*/ 138 h 178"/>
                <a:gd name="T4" fmla="*/ 10 w 10"/>
                <a:gd name="T5" fmla="*/ 138 h 178"/>
                <a:gd name="T6" fmla="*/ 10 w 10"/>
                <a:gd name="T7" fmla="*/ 178 h 178"/>
                <a:gd name="T8" fmla="*/ 0 w 10"/>
                <a:gd name="T9" fmla="*/ 178 h 178"/>
                <a:gd name="T10" fmla="*/ 0 w 10"/>
                <a:gd name="T11" fmla="*/ 109 h 178"/>
                <a:gd name="T12" fmla="*/ 0 w 10"/>
                <a:gd name="T13" fmla="*/ 69 h 178"/>
                <a:gd name="T14" fmla="*/ 10 w 10"/>
                <a:gd name="T15" fmla="*/ 69 h 178"/>
                <a:gd name="T16" fmla="*/ 10 w 10"/>
                <a:gd name="T17" fmla="*/ 109 h 178"/>
                <a:gd name="T18" fmla="*/ 0 w 10"/>
                <a:gd name="T19" fmla="*/ 109 h 178"/>
                <a:gd name="T20" fmla="*/ 0 w 10"/>
                <a:gd name="T21" fmla="*/ 40 h 178"/>
                <a:gd name="T22" fmla="*/ 0 w 10"/>
                <a:gd name="T23" fmla="*/ 0 h 178"/>
                <a:gd name="T24" fmla="*/ 10 w 10"/>
                <a:gd name="T25" fmla="*/ 0 h 178"/>
                <a:gd name="T26" fmla="*/ 10 w 10"/>
                <a:gd name="T27" fmla="*/ 40 h 178"/>
                <a:gd name="T28" fmla="*/ 0 w 10"/>
                <a:gd name="T29" fmla="*/ 4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8">
                  <a:moveTo>
                    <a:pt x="0" y="178"/>
                  </a:moveTo>
                  <a:lnTo>
                    <a:pt x="0" y="138"/>
                  </a:lnTo>
                  <a:lnTo>
                    <a:pt x="10" y="138"/>
                  </a:lnTo>
                  <a:lnTo>
                    <a:pt x="10" y="178"/>
                  </a:lnTo>
                  <a:lnTo>
                    <a:pt x="0" y="178"/>
                  </a:lnTo>
                  <a:close/>
                  <a:moveTo>
                    <a:pt x="0" y="109"/>
                  </a:moveTo>
                  <a:lnTo>
                    <a:pt x="0" y="69"/>
                  </a:lnTo>
                  <a:lnTo>
                    <a:pt x="10" y="69"/>
                  </a:lnTo>
                  <a:lnTo>
                    <a:pt x="10" y="109"/>
                  </a:lnTo>
                  <a:lnTo>
                    <a:pt x="0" y="109"/>
                  </a:lnTo>
                  <a:close/>
                  <a:moveTo>
                    <a:pt x="0" y="40"/>
                  </a:moveTo>
                  <a:lnTo>
                    <a:pt x="0" y="0"/>
                  </a:lnTo>
                  <a:lnTo>
                    <a:pt x="10" y="0"/>
                  </a:lnTo>
                  <a:lnTo>
                    <a:pt x="10" y="40"/>
                  </a:lnTo>
                  <a:lnTo>
                    <a:pt x="0" y="40"/>
                  </a:lnTo>
                  <a:close/>
                </a:path>
              </a:pathLst>
            </a:custGeom>
            <a:solidFill>
              <a:srgbClr val="000000"/>
            </a:solidFill>
            <a:ln w="1588" cap="flat">
              <a:solidFill>
                <a:srgbClr val="000000"/>
              </a:solidFill>
              <a:prstDash val="solid"/>
              <a:bevel/>
              <a:headEnd/>
              <a:tailEnd/>
            </a:ln>
          </p:spPr>
          <p:txBody>
            <a:bodyPr/>
            <a:lstStyle/>
            <a:p>
              <a:endParaRPr lang="ja-JP" altLang="en-US"/>
            </a:p>
          </p:txBody>
        </p:sp>
      </p:grpSp>
      <p:grpSp>
        <p:nvGrpSpPr>
          <p:cNvPr id="148" name="Group 38"/>
          <p:cNvGrpSpPr>
            <a:grpSpLocks/>
          </p:cNvGrpSpPr>
          <p:nvPr/>
        </p:nvGrpSpPr>
        <p:grpSpPr bwMode="auto">
          <a:xfrm rot="16200000">
            <a:off x="7676644" y="7177305"/>
            <a:ext cx="181" cy="244052"/>
            <a:chOff x="2373" y="3519"/>
            <a:chExt cx="158" cy="158"/>
          </a:xfrm>
        </p:grpSpPr>
        <p:sp>
          <p:nvSpPr>
            <p:cNvPr id="199" name="Line 33"/>
            <p:cNvSpPr>
              <a:spLocks noChangeShapeType="1"/>
            </p:cNvSpPr>
            <p:nvPr/>
          </p:nvSpPr>
          <p:spPr bwMode="auto">
            <a:xfrm>
              <a:off x="2452" y="3519"/>
              <a:ext cx="0" cy="7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0" name="Line 34"/>
            <p:cNvSpPr>
              <a:spLocks noChangeShapeType="1"/>
            </p:cNvSpPr>
            <p:nvPr/>
          </p:nvSpPr>
          <p:spPr bwMode="auto">
            <a:xfrm>
              <a:off x="2373" y="3598"/>
              <a:ext cx="158"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1" name="Line 35"/>
            <p:cNvSpPr>
              <a:spLocks noChangeShapeType="1"/>
            </p:cNvSpPr>
            <p:nvPr/>
          </p:nvSpPr>
          <p:spPr bwMode="auto">
            <a:xfrm flipH="1">
              <a:off x="2373" y="3598"/>
              <a:ext cx="39" cy="7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2" name="Line 36"/>
            <p:cNvSpPr>
              <a:spLocks noChangeShapeType="1"/>
            </p:cNvSpPr>
            <p:nvPr/>
          </p:nvSpPr>
          <p:spPr bwMode="auto">
            <a:xfrm flipH="1">
              <a:off x="2412" y="3598"/>
              <a:ext cx="40" cy="7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3" name="Line 37"/>
            <p:cNvSpPr>
              <a:spLocks noChangeShapeType="1"/>
            </p:cNvSpPr>
            <p:nvPr/>
          </p:nvSpPr>
          <p:spPr bwMode="auto">
            <a:xfrm flipH="1">
              <a:off x="2452" y="3598"/>
              <a:ext cx="39" cy="7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149" name="Line 45"/>
          <p:cNvSpPr>
            <a:spLocks noChangeShapeType="1"/>
          </p:cNvSpPr>
          <p:nvPr/>
        </p:nvSpPr>
        <p:spPr bwMode="auto">
          <a:xfrm rot="16200000" flipV="1">
            <a:off x="7232098" y="3461966"/>
            <a:ext cx="404187" cy="3089"/>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0" name="Line 46"/>
          <p:cNvSpPr>
            <a:spLocks noChangeShapeType="1"/>
          </p:cNvSpPr>
          <p:nvPr/>
        </p:nvSpPr>
        <p:spPr bwMode="auto">
          <a:xfrm rot="16200000" flipV="1">
            <a:off x="7401754" y="3634711"/>
            <a:ext cx="0" cy="6178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1" name="Line 52"/>
          <p:cNvSpPr>
            <a:spLocks noChangeShapeType="1"/>
          </p:cNvSpPr>
          <p:nvPr/>
        </p:nvSpPr>
        <p:spPr bwMode="auto">
          <a:xfrm rot="16200000" flipV="1">
            <a:off x="6852640" y="4394705"/>
            <a:ext cx="0" cy="183809"/>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2" name="Line 53"/>
          <p:cNvSpPr>
            <a:spLocks noChangeShapeType="1"/>
          </p:cNvSpPr>
          <p:nvPr/>
        </p:nvSpPr>
        <p:spPr bwMode="auto">
          <a:xfrm rot="16200000">
            <a:off x="6352530" y="4078404"/>
            <a:ext cx="816412"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3" name="Line 105"/>
          <p:cNvSpPr>
            <a:spLocks noChangeShapeType="1"/>
          </p:cNvSpPr>
          <p:nvPr/>
        </p:nvSpPr>
        <p:spPr bwMode="auto">
          <a:xfrm rot="16200000" flipV="1">
            <a:off x="6851095" y="3258240"/>
            <a:ext cx="0" cy="807838"/>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4" name="Line 106"/>
          <p:cNvSpPr>
            <a:spLocks noChangeShapeType="1"/>
          </p:cNvSpPr>
          <p:nvPr/>
        </p:nvSpPr>
        <p:spPr bwMode="auto">
          <a:xfrm rot="16200000">
            <a:off x="6939911" y="2774424"/>
            <a:ext cx="0" cy="985471"/>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155" name="Group 120"/>
          <p:cNvGrpSpPr>
            <a:grpSpLocks/>
          </p:cNvGrpSpPr>
          <p:nvPr/>
        </p:nvGrpSpPr>
        <p:grpSpPr bwMode="auto">
          <a:xfrm rot="16200000">
            <a:off x="7063037" y="3366920"/>
            <a:ext cx="377776" cy="596224"/>
            <a:chOff x="3003" y="3130"/>
            <a:chExt cx="329" cy="386"/>
          </a:xfrm>
        </p:grpSpPr>
        <p:sp>
          <p:nvSpPr>
            <p:cNvPr id="197" name="Rectangle 118"/>
            <p:cNvSpPr>
              <a:spLocks noChangeArrowheads="1"/>
            </p:cNvSpPr>
            <p:nvPr/>
          </p:nvSpPr>
          <p:spPr bwMode="auto">
            <a:xfrm>
              <a:off x="3008" y="3130"/>
              <a:ext cx="317" cy="386"/>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198" name="Freeform 119"/>
            <p:cNvSpPr>
              <a:spLocks noEditPoints="1"/>
            </p:cNvSpPr>
            <p:nvPr/>
          </p:nvSpPr>
          <p:spPr bwMode="auto">
            <a:xfrm>
              <a:off x="3003" y="3145"/>
              <a:ext cx="329" cy="359"/>
            </a:xfrm>
            <a:custGeom>
              <a:avLst/>
              <a:gdLst>
                <a:gd name="T0" fmla="*/ 1682 w 3332"/>
                <a:gd name="T1" fmla="*/ 66 h 5333"/>
                <a:gd name="T2" fmla="*/ 1336 w 3332"/>
                <a:gd name="T3" fmla="*/ 52 h 5333"/>
                <a:gd name="T4" fmla="*/ 1077 w 3332"/>
                <a:gd name="T5" fmla="*/ 170 h 5333"/>
                <a:gd name="T6" fmla="*/ 849 w 3332"/>
                <a:gd name="T7" fmla="*/ 431 h 5333"/>
                <a:gd name="T8" fmla="*/ 763 w 3332"/>
                <a:gd name="T9" fmla="*/ 622 h 5333"/>
                <a:gd name="T10" fmla="*/ 612 w 3332"/>
                <a:gd name="T11" fmla="*/ 830 h 5333"/>
                <a:gd name="T12" fmla="*/ 612 w 3332"/>
                <a:gd name="T13" fmla="*/ 830 h 5333"/>
                <a:gd name="T14" fmla="*/ 455 w 3332"/>
                <a:gd name="T15" fmla="*/ 966 h 5333"/>
                <a:gd name="T16" fmla="*/ 256 w 3332"/>
                <a:gd name="T17" fmla="*/ 1244 h 5333"/>
                <a:gd name="T18" fmla="*/ 166 w 3332"/>
                <a:gd name="T19" fmla="*/ 1501 h 5333"/>
                <a:gd name="T20" fmla="*/ 148 w 3332"/>
                <a:gd name="T21" fmla="*/ 1845 h 5333"/>
                <a:gd name="T22" fmla="*/ 179 w 3332"/>
                <a:gd name="T23" fmla="*/ 2051 h 5333"/>
                <a:gd name="T24" fmla="*/ 148 w 3332"/>
                <a:gd name="T25" fmla="*/ 2312 h 5333"/>
                <a:gd name="T26" fmla="*/ 148 w 3332"/>
                <a:gd name="T27" fmla="*/ 2312 h 5333"/>
                <a:gd name="T28" fmla="*/ 70 w 3332"/>
                <a:gd name="T29" fmla="*/ 2506 h 5333"/>
                <a:gd name="T30" fmla="*/ 4 w 3332"/>
                <a:gd name="T31" fmla="*/ 2842 h 5333"/>
                <a:gd name="T32" fmla="*/ 23 w 3332"/>
                <a:gd name="T33" fmla="*/ 3113 h 5333"/>
                <a:gd name="T34" fmla="*/ 137 w 3332"/>
                <a:gd name="T35" fmla="*/ 3436 h 5333"/>
                <a:gd name="T36" fmla="*/ 246 w 3332"/>
                <a:gd name="T37" fmla="*/ 3615 h 5333"/>
                <a:gd name="T38" fmla="*/ 318 w 3332"/>
                <a:gd name="T39" fmla="*/ 3868 h 5333"/>
                <a:gd name="T40" fmla="*/ 318 w 3332"/>
                <a:gd name="T41" fmla="*/ 3868 h 5333"/>
                <a:gd name="T42" fmla="*/ 321 w 3332"/>
                <a:gd name="T43" fmla="*/ 4076 h 5333"/>
                <a:gd name="T44" fmla="*/ 404 w 3332"/>
                <a:gd name="T45" fmla="*/ 4409 h 5333"/>
                <a:gd name="T46" fmla="*/ 547 w 3332"/>
                <a:gd name="T47" fmla="*/ 4644 h 5333"/>
                <a:gd name="T48" fmla="*/ 810 w 3332"/>
                <a:gd name="T49" fmla="*/ 4866 h 5333"/>
                <a:gd name="T50" fmla="*/ 1002 w 3332"/>
                <a:gd name="T51" fmla="*/ 4947 h 5333"/>
                <a:gd name="T52" fmla="*/ 1215 w 3332"/>
                <a:gd name="T53" fmla="*/ 5086 h 5333"/>
                <a:gd name="T54" fmla="*/ 1215 w 3332"/>
                <a:gd name="T55" fmla="*/ 5086 h 5333"/>
                <a:gd name="T56" fmla="*/ 1366 w 3332"/>
                <a:gd name="T57" fmla="*/ 5225 h 5333"/>
                <a:gd name="T58" fmla="*/ 1699 w 3332"/>
                <a:gd name="T59" fmla="*/ 5331 h 5333"/>
                <a:gd name="T60" fmla="*/ 1978 w 3332"/>
                <a:gd name="T61" fmla="*/ 5286 h 5333"/>
                <a:gd name="T62" fmla="*/ 2261 w 3332"/>
                <a:gd name="T63" fmla="*/ 5083 h 5333"/>
                <a:gd name="T64" fmla="*/ 2376 w 3332"/>
                <a:gd name="T65" fmla="*/ 4910 h 5333"/>
                <a:gd name="T66" fmla="*/ 2555 w 3332"/>
                <a:gd name="T67" fmla="*/ 4727 h 5333"/>
                <a:gd name="T68" fmla="*/ 2555 w 3332"/>
                <a:gd name="T69" fmla="*/ 4727 h 5333"/>
                <a:gd name="T70" fmla="*/ 2729 w 3332"/>
                <a:gd name="T71" fmla="*/ 4613 h 5333"/>
                <a:gd name="T72" fmla="*/ 2957 w 3332"/>
                <a:gd name="T73" fmla="*/ 4357 h 5333"/>
                <a:gd name="T74" fmla="*/ 3070 w 3332"/>
                <a:gd name="T75" fmla="*/ 4106 h 5333"/>
                <a:gd name="T76" fmla="*/ 3116 w 3332"/>
                <a:gd name="T77" fmla="*/ 3767 h 5333"/>
                <a:gd name="T78" fmla="*/ 3101 w 3332"/>
                <a:gd name="T79" fmla="*/ 3558 h 5333"/>
                <a:gd name="T80" fmla="*/ 3150 w 3332"/>
                <a:gd name="T81" fmla="*/ 3303 h 5333"/>
                <a:gd name="T82" fmla="*/ 3150 w 3332"/>
                <a:gd name="T83" fmla="*/ 3303 h 5333"/>
                <a:gd name="T84" fmla="*/ 3244 w 3332"/>
                <a:gd name="T85" fmla="*/ 3113 h 5333"/>
                <a:gd name="T86" fmla="*/ 3331 w 3332"/>
                <a:gd name="T87" fmla="*/ 2782 h 5333"/>
                <a:gd name="T88" fmla="*/ 3330 w 3332"/>
                <a:gd name="T89" fmla="*/ 2510 h 5333"/>
                <a:gd name="T90" fmla="*/ 3238 w 3332"/>
                <a:gd name="T91" fmla="*/ 2181 h 5333"/>
                <a:gd name="T92" fmla="*/ 3145 w 3332"/>
                <a:gd name="T93" fmla="*/ 1995 h 5333"/>
                <a:gd name="T94" fmla="*/ 3093 w 3332"/>
                <a:gd name="T95" fmla="*/ 1738 h 5333"/>
                <a:gd name="T96" fmla="*/ 3093 w 3332"/>
                <a:gd name="T97" fmla="*/ 1738 h 5333"/>
                <a:gd name="T98" fmla="*/ 3106 w 3332"/>
                <a:gd name="T99" fmla="*/ 1529 h 5333"/>
                <a:gd name="T100" fmla="*/ 3056 w 3332"/>
                <a:gd name="T101" fmla="*/ 1190 h 5333"/>
                <a:gd name="T102" fmla="*/ 2939 w 3332"/>
                <a:gd name="T103" fmla="*/ 941 h 5333"/>
                <a:gd name="T104" fmla="*/ 2708 w 3332"/>
                <a:gd name="T105" fmla="*/ 688 h 5333"/>
                <a:gd name="T106" fmla="*/ 2531 w 3332"/>
                <a:gd name="T107" fmla="*/ 577 h 5333"/>
                <a:gd name="T108" fmla="*/ 2348 w 3332"/>
                <a:gd name="T109" fmla="*/ 399 h 5333"/>
                <a:gd name="T110" fmla="*/ 2348 w 3332"/>
                <a:gd name="T111" fmla="*/ 399 h 5333"/>
                <a:gd name="T112" fmla="*/ 2228 w 3332"/>
                <a:gd name="T113" fmla="*/ 230 h 5333"/>
                <a:gd name="T114" fmla="*/ 1942 w 3332"/>
                <a:gd name="T115" fmla="*/ 36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2" h="5333">
                  <a:moveTo>
                    <a:pt x="1618" y="135"/>
                  </a:moveTo>
                  <a:lnTo>
                    <a:pt x="1618" y="135"/>
                  </a:lnTo>
                  <a:cubicBezTo>
                    <a:pt x="1581" y="136"/>
                    <a:pt x="1550" y="107"/>
                    <a:pt x="1549" y="70"/>
                  </a:cubicBezTo>
                  <a:cubicBezTo>
                    <a:pt x="1548" y="33"/>
                    <a:pt x="1577" y="3"/>
                    <a:pt x="1614" y="1"/>
                  </a:cubicBezTo>
                  <a:lnTo>
                    <a:pt x="1614" y="1"/>
                  </a:lnTo>
                  <a:cubicBezTo>
                    <a:pt x="1651" y="0"/>
                    <a:pt x="1681" y="29"/>
                    <a:pt x="1682" y="66"/>
                  </a:cubicBezTo>
                  <a:cubicBezTo>
                    <a:pt x="1683" y="103"/>
                    <a:pt x="1654" y="134"/>
                    <a:pt x="1618" y="135"/>
                  </a:cubicBezTo>
                  <a:close/>
                  <a:moveTo>
                    <a:pt x="1373" y="180"/>
                  </a:moveTo>
                  <a:lnTo>
                    <a:pt x="1372" y="180"/>
                  </a:lnTo>
                  <a:cubicBezTo>
                    <a:pt x="1337" y="190"/>
                    <a:pt x="1300" y="170"/>
                    <a:pt x="1290" y="134"/>
                  </a:cubicBezTo>
                  <a:cubicBezTo>
                    <a:pt x="1280" y="99"/>
                    <a:pt x="1300" y="62"/>
                    <a:pt x="1336" y="52"/>
                  </a:cubicBezTo>
                  <a:lnTo>
                    <a:pt x="1336" y="52"/>
                  </a:lnTo>
                  <a:cubicBezTo>
                    <a:pt x="1371" y="42"/>
                    <a:pt x="1408" y="62"/>
                    <a:pt x="1418" y="98"/>
                  </a:cubicBezTo>
                  <a:cubicBezTo>
                    <a:pt x="1428" y="133"/>
                    <a:pt x="1408" y="170"/>
                    <a:pt x="1373" y="180"/>
                  </a:cubicBezTo>
                  <a:close/>
                  <a:moveTo>
                    <a:pt x="1147" y="283"/>
                  </a:moveTo>
                  <a:lnTo>
                    <a:pt x="1147" y="283"/>
                  </a:lnTo>
                  <a:cubicBezTo>
                    <a:pt x="1116" y="303"/>
                    <a:pt x="1075" y="293"/>
                    <a:pt x="1055" y="262"/>
                  </a:cubicBezTo>
                  <a:cubicBezTo>
                    <a:pt x="1036" y="231"/>
                    <a:pt x="1046" y="190"/>
                    <a:pt x="1077" y="170"/>
                  </a:cubicBezTo>
                  <a:lnTo>
                    <a:pt x="1077" y="170"/>
                  </a:lnTo>
                  <a:cubicBezTo>
                    <a:pt x="1108" y="151"/>
                    <a:pt x="1149" y="160"/>
                    <a:pt x="1169" y="192"/>
                  </a:cubicBezTo>
                  <a:cubicBezTo>
                    <a:pt x="1188" y="223"/>
                    <a:pt x="1179" y="264"/>
                    <a:pt x="1147" y="283"/>
                  </a:cubicBezTo>
                  <a:close/>
                  <a:moveTo>
                    <a:pt x="943" y="435"/>
                  </a:moveTo>
                  <a:lnTo>
                    <a:pt x="943" y="435"/>
                  </a:lnTo>
                  <a:cubicBezTo>
                    <a:pt x="916" y="460"/>
                    <a:pt x="874" y="458"/>
                    <a:pt x="849" y="431"/>
                  </a:cubicBezTo>
                  <a:cubicBezTo>
                    <a:pt x="824" y="404"/>
                    <a:pt x="826" y="361"/>
                    <a:pt x="853" y="336"/>
                  </a:cubicBezTo>
                  <a:lnTo>
                    <a:pt x="853" y="336"/>
                  </a:lnTo>
                  <a:cubicBezTo>
                    <a:pt x="880" y="311"/>
                    <a:pt x="922" y="313"/>
                    <a:pt x="947" y="340"/>
                  </a:cubicBezTo>
                  <a:cubicBezTo>
                    <a:pt x="972" y="367"/>
                    <a:pt x="970" y="410"/>
                    <a:pt x="943" y="435"/>
                  </a:cubicBezTo>
                  <a:close/>
                  <a:moveTo>
                    <a:pt x="763" y="622"/>
                  </a:moveTo>
                  <a:lnTo>
                    <a:pt x="763" y="622"/>
                  </a:lnTo>
                  <a:cubicBezTo>
                    <a:pt x="739" y="649"/>
                    <a:pt x="697" y="652"/>
                    <a:pt x="669" y="628"/>
                  </a:cubicBezTo>
                  <a:cubicBezTo>
                    <a:pt x="641" y="603"/>
                    <a:pt x="639" y="561"/>
                    <a:pt x="663" y="534"/>
                  </a:cubicBezTo>
                  <a:lnTo>
                    <a:pt x="663" y="533"/>
                  </a:lnTo>
                  <a:cubicBezTo>
                    <a:pt x="688" y="506"/>
                    <a:pt x="730" y="503"/>
                    <a:pt x="757" y="528"/>
                  </a:cubicBezTo>
                  <a:cubicBezTo>
                    <a:pt x="785" y="552"/>
                    <a:pt x="788" y="594"/>
                    <a:pt x="763" y="622"/>
                  </a:cubicBezTo>
                  <a:close/>
                  <a:moveTo>
                    <a:pt x="612" y="830"/>
                  </a:moveTo>
                  <a:lnTo>
                    <a:pt x="612" y="831"/>
                  </a:lnTo>
                  <a:cubicBezTo>
                    <a:pt x="592" y="861"/>
                    <a:pt x="550" y="870"/>
                    <a:pt x="520" y="849"/>
                  </a:cubicBezTo>
                  <a:cubicBezTo>
                    <a:pt x="489" y="829"/>
                    <a:pt x="481" y="787"/>
                    <a:pt x="501" y="757"/>
                  </a:cubicBezTo>
                  <a:lnTo>
                    <a:pt x="501" y="757"/>
                  </a:lnTo>
                  <a:cubicBezTo>
                    <a:pt x="522" y="726"/>
                    <a:pt x="563" y="718"/>
                    <a:pt x="594" y="738"/>
                  </a:cubicBezTo>
                  <a:cubicBezTo>
                    <a:pt x="625" y="758"/>
                    <a:pt x="633" y="800"/>
                    <a:pt x="612" y="830"/>
                  </a:cubicBezTo>
                  <a:close/>
                  <a:moveTo>
                    <a:pt x="485" y="1055"/>
                  </a:moveTo>
                  <a:lnTo>
                    <a:pt x="485" y="1055"/>
                  </a:lnTo>
                  <a:cubicBezTo>
                    <a:pt x="469" y="1088"/>
                    <a:pt x="429" y="1102"/>
                    <a:pt x="396" y="1085"/>
                  </a:cubicBezTo>
                  <a:cubicBezTo>
                    <a:pt x="363" y="1069"/>
                    <a:pt x="349" y="1029"/>
                    <a:pt x="366" y="996"/>
                  </a:cubicBezTo>
                  <a:lnTo>
                    <a:pt x="366" y="996"/>
                  </a:lnTo>
                  <a:cubicBezTo>
                    <a:pt x="382" y="963"/>
                    <a:pt x="422" y="949"/>
                    <a:pt x="455" y="966"/>
                  </a:cubicBezTo>
                  <a:cubicBezTo>
                    <a:pt x="488" y="982"/>
                    <a:pt x="502" y="1022"/>
                    <a:pt x="485" y="1055"/>
                  </a:cubicBezTo>
                  <a:close/>
                  <a:moveTo>
                    <a:pt x="379" y="1295"/>
                  </a:moveTo>
                  <a:lnTo>
                    <a:pt x="379" y="1295"/>
                  </a:lnTo>
                  <a:cubicBezTo>
                    <a:pt x="365" y="1329"/>
                    <a:pt x="326" y="1345"/>
                    <a:pt x="292" y="1331"/>
                  </a:cubicBezTo>
                  <a:cubicBezTo>
                    <a:pt x="258" y="1317"/>
                    <a:pt x="242" y="1278"/>
                    <a:pt x="256" y="1244"/>
                  </a:cubicBezTo>
                  <a:lnTo>
                    <a:pt x="256" y="1244"/>
                  </a:lnTo>
                  <a:cubicBezTo>
                    <a:pt x="270" y="1210"/>
                    <a:pt x="309" y="1194"/>
                    <a:pt x="343" y="1208"/>
                  </a:cubicBezTo>
                  <a:cubicBezTo>
                    <a:pt x="377" y="1222"/>
                    <a:pt x="393" y="1261"/>
                    <a:pt x="379" y="1295"/>
                  </a:cubicBezTo>
                  <a:close/>
                  <a:moveTo>
                    <a:pt x="293" y="1542"/>
                  </a:moveTo>
                  <a:lnTo>
                    <a:pt x="293" y="1542"/>
                  </a:lnTo>
                  <a:cubicBezTo>
                    <a:pt x="282" y="1577"/>
                    <a:pt x="244" y="1596"/>
                    <a:pt x="209" y="1585"/>
                  </a:cubicBezTo>
                  <a:cubicBezTo>
                    <a:pt x="174" y="1573"/>
                    <a:pt x="155" y="1536"/>
                    <a:pt x="166" y="1501"/>
                  </a:cubicBezTo>
                  <a:lnTo>
                    <a:pt x="166" y="1501"/>
                  </a:lnTo>
                  <a:cubicBezTo>
                    <a:pt x="177" y="1466"/>
                    <a:pt x="215" y="1446"/>
                    <a:pt x="250" y="1458"/>
                  </a:cubicBezTo>
                  <a:cubicBezTo>
                    <a:pt x="285" y="1469"/>
                    <a:pt x="304" y="1507"/>
                    <a:pt x="293" y="1542"/>
                  </a:cubicBezTo>
                  <a:close/>
                  <a:moveTo>
                    <a:pt x="227" y="1793"/>
                  </a:moveTo>
                  <a:lnTo>
                    <a:pt x="227" y="1793"/>
                  </a:lnTo>
                  <a:cubicBezTo>
                    <a:pt x="220" y="1829"/>
                    <a:pt x="184" y="1852"/>
                    <a:pt x="148" y="1845"/>
                  </a:cubicBezTo>
                  <a:cubicBezTo>
                    <a:pt x="112" y="1837"/>
                    <a:pt x="89" y="1801"/>
                    <a:pt x="97" y="1765"/>
                  </a:cubicBezTo>
                  <a:lnTo>
                    <a:pt x="97" y="1765"/>
                  </a:lnTo>
                  <a:cubicBezTo>
                    <a:pt x="104" y="1729"/>
                    <a:pt x="140" y="1706"/>
                    <a:pt x="176" y="1714"/>
                  </a:cubicBezTo>
                  <a:cubicBezTo>
                    <a:pt x="212" y="1722"/>
                    <a:pt x="235" y="1757"/>
                    <a:pt x="227" y="1793"/>
                  </a:cubicBezTo>
                  <a:close/>
                  <a:moveTo>
                    <a:pt x="179" y="2051"/>
                  </a:moveTo>
                  <a:lnTo>
                    <a:pt x="179" y="2051"/>
                  </a:lnTo>
                  <a:cubicBezTo>
                    <a:pt x="174" y="2088"/>
                    <a:pt x="140" y="2113"/>
                    <a:pt x="103" y="2108"/>
                  </a:cubicBezTo>
                  <a:cubicBezTo>
                    <a:pt x="67" y="2102"/>
                    <a:pt x="42" y="2068"/>
                    <a:pt x="47" y="2032"/>
                  </a:cubicBezTo>
                  <a:lnTo>
                    <a:pt x="47" y="2032"/>
                  </a:lnTo>
                  <a:cubicBezTo>
                    <a:pt x="53" y="1995"/>
                    <a:pt x="87" y="1970"/>
                    <a:pt x="123" y="1976"/>
                  </a:cubicBezTo>
                  <a:cubicBezTo>
                    <a:pt x="160" y="1981"/>
                    <a:pt x="185" y="2015"/>
                    <a:pt x="179" y="2051"/>
                  </a:cubicBezTo>
                  <a:close/>
                  <a:moveTo>
                    <a:pt x="148" y="2312"/>
                  </a:moveTo>
                  <a:lnTo>
                    <a:pt x="148" y="2312"/>
                  </a:lnTo>
                  <a:cubicBezTo>
                    <a:pt x="145" y="2349"/>
                    <a:pt x="113" y="2376"/>
                    <a:pt x="76" y="2373"/>
                  </a:cubicBezTo>
                  <a:cubicBezTo>
                    <a:pt x="39" y="2370"/>
                    <a:pt x="12" y="2337"/>
                    <a:pt x="16" y="2301"/>
                  </a:cubicBezTo>
                  <a:lnTo>
                    <a:pt x="16" y="2300"/>
                  </a:lnTo>
                  <a:cubicBezTo>
                    <a:pt x="19" y="2264"/>
                    <a:pt x="51" y="2237"/>
                    <a:pt x="88" y="2240"/>
                  </a:cubicBezTo>
                  <a:cubicBezTo>
                    <a:pt x="125" y="2243"/>
                    <a:pt x="152" y="2276"/>
                    <a:pt x="148" y="2312"/>
                  </a:cubicBezTo>
                  <a:close/>
                  <a:moveTo>
                    <a:pt x="134" y="2575"/>
                  </a:moveTo>
                  <a:lnTo>
                    <a:pt x="134" y="2575"/>
                  </a:lnTo>
                  <a:cubicBezTo>
                    <a:pt x="133" y="2612"/>
                    <a:pt x="103" y="2641"/>
                    <a:pt x="66" y="2639"/>
                  </a:cubicBezTo>
                  <a:cubicBezTo>
                    <a:pt x="29" y="2638"/>
                    <a:pt x="0" y="2608"/>
                    <a:pt x="1" y="2571"/>
                  </a:cubicBezTo>
                  <a:lnTo>
                    <a:pt x="1" y="2571"/>
                  </a:lnTo>
                  <a:cubicBezTo>
                    <a:pt x="2" y="2534"/>
                    <a:pt x="33" y="2505"/>
                    <a:pt x="70" y="2506"/>
                  </a:cubicBezTo>
                  <a:cubicBezTo>
                    <a:pt x="107" y="2507"/>
                    <a:pt x="136" y="2538"/>
                    <a:pt x="134" y="2575"/>
                  </a:cubicBezTo>
                  <a:close/>
                  <a:moveTo>
                    <a:pt x="137" y="2836"/>
                  </a:moveTo>
                  <a:lnTo>
                    <a:pt x="137" y="2837"/>
                  </a:lnTo>
                  <a:cubicBezTo>
                    <a:pt x="139" y="2873"/>
                    <a:pt x="110" y="2905"/>
                    <a:pt x="73" y="2906"/>
                  </a:cubicBezTo>
                  <a:cubicBezTo>
                    <a:pt x="37" y="2908"/>
                    <a:pt x="5" y="2879"/>
                    <a:pt x="4" y="2843"/>
                  </a:cubicBezTo>
                  <a:lnTo>
                    <a:pt x="4" y="2842"/>
                  </a:lnTo>
                  <a:cubicBezTo>
                    <a:pt x="2" y="2806"/>
                    <a:pt x="31" y="2774"/>
                    <a:pt x="67" y="2773"/>
                  </a:cubicBezTo>
                  <a:cubicBezTo>
                    <a:pt x="104" y="2771"/>
                    <a:pt x="135" y="2800"/>
                    <a:pt x="137" y="2836"/>
                  </a:cubicBezTo>
                  <a:close/>
                  <a:moveTo>
                    <a:pt x="156" y="3099"/>
                  </a:moveTo>
                  <a:lnTo>
                    <a:pt x="156" y="3099"/>
                  </a:lnTo>
                  <a:cubicBezTo>
                    <a:pt x="160" y="3135"/>
                    <a:pt x="133" y="3168"/>
                    <a:pt x="97" y="3172"/>
                  </a:cubicBezTo>
                  <a:cubicBezTo>
                    <a:pt x="60" y="3176"/>
                    <a:pt x="27" y="3149"/>
                    <a:pt x="23" y="3113"/>
                  </a:cubicBezTo>
                  <a:lnTo>
                    <a:pt x="23" y="3112"/>
                  </a:lnTo>
                  <a:cubicBezTo>
                    <a:pt x="20" y="3076"/>
                    <a:pt x="46" y="3043"/>
                    <a:pt x="83" y="3039"/>
                  </a:cubicBezTo>
                  <a:cubicBezTo>
                    <a:pt x="119" y="3035"/>
                    <a:pt x="152" y="3062"/>
                    <a:pt x="156" y="3099"/>
                  </a:cubicBezTo>
                  <a:close/>
                  <a:moveTo>
                    <a:pt x="192" y="3359"/>
                  </a:moveTo>
                  <a:lnTo>
                    <a:pt x="192" y="3359"/>
                  </a:lnTo>
                  <a:cubicBezTo>
                    <a:pt x="198" y="3395"/>
                    <a:pt x="174" y="3430"/>
                    <a:pt x="137" y="3436"/>
                  </a:cubicBezTo>
                  <a:cubicBezTo>
                    <a:pt x="101" y="3442"/>
                    <a:pt x="67" y="3417"/>
                    <a:pt x="61" y="3381"/>
                  </a:cubicBezTo>
                  <a:lnTo>
                    <a:pt x="61" y="3380"/>
                  </a:lnTo>
                  <a:cubicBezTo>
                    <a:pt x="55" y="3344"/>
                    <a:pt x="79" y="3310"/>
                    <a:pt x="116" y="3304"/>
                  </a:cubicBezTo>
                  <a:cubicBezTo>
                    <a:pt x="152" y="3298"/>
                    <a:pt x="186" y="3323"/>
                    <a:pt x="192" y="3359"/>
                  </a:cubicBezTo>
                  <a:close/>
                  <a:moveTo>
                    <a:pt x="246" y="3615"/>
                  </a:moveTo>
                  <a:lnTo>
                    <a:pt x="246" y="3615"/>
                  </a:lnTo>
                  <a:cubicBezTo>
                    <a:pt x="254" y="3651"/>
                    <a:pt x="232" y="3687"/>
                    <a:pt x="197" y="3696"/>
                  </a:cubicBezTo>
                  <a:cubicBezTo>
                    <a:pt x="161" y="3704"/>
                    <a:pt x="125" y="3682"/>
                    <a:pt x="116" y="3647"/>
                  </a:cubicBezTo>
                  <a:lnTo>
                    <a:pt x="116" y="3646"/>
                  </a:lnTo>
                  <a:cubicBezTo>
                    <a:pt x="107" y="3611"/>
                    <a:pt x="129" y="3575"/>
                    <a:pt x="165" y="3566"/>
                  </a:cubicBezTo>
                  <a:cubicBezTo>
                    <a:pt x="201" y="3557"/>
                    <a:pt x="237" y="3579"/>
                    <a:pt x="246" y="3615"/>
                  </a:cubicBezTo>
                  <a:close/>
                  <a:moveTo>
                    <a:pt x="318" y="3868"/>
                  </a:moveTo>
                  <a:lnTo>
                    <a:pt x="318" y="3868"/>
                  </a:lnTo>
                  <a:cubicBezTo>
                    <a:pt x="328" y="3903"/>
                    <a:pt x="309" y="3940"/>
                    <a:pt x="273" y="3951"/>
                  </a:cubicBezTo>
                  <a:cubicBezTo>
                    <a:pt x="238" y="3962"/>
                    <a:pt x="201" y="3942"/>
                    <a:pt x="190" y="3907"/>
                  </a:cubicBezTo>
                  <a:lnTo>
                    <a:pt x="190" y="3907"/>
                  </a:lnTo>
                  <a:cubicBezTo>
                    <a:pt x="179" y="3872"/>
                    <a:pt x="199" y="3834"/>
                    <a:pt x="234" y="3824"/>
                  </a:cubicBezTo>
                  <a:cubicBezTo>
                    <a:pt x="269" y="3813"/>
                    <a:pt x="307" y="3833"/>
                    <a:pt x="318" y="3868"/>
                  </a:cubicBezTo>
                  <a:close/>
                  <a:moveTo>
                    <a:pt x="409" y="4110"/>
                  </a:moveTo>
                  <a:lnTo>
                    <a:pt x="409" y="4111"/>
                  </a:lnTo>
                  <a:cubicBezTo>
                    <a:pt x="423" y="4144"/>
                    <a:pt x="408" y="4184"/>
                    <a:pt x="374" y="4198"/>
                  </a:cubicBezTo>
                  <a:cubicBezTo>
                    <a:pt x="341" y="4213"/>
                    <a:pt x="301" y="4197"/>
                    <a:pt x="287" y="4164"/>
                  </a:cubicBezTo>
                  <a:lnTo>
                    <a:pt x="286" y="4164"/>
                  </a:lnTo>
                  <a:cubicBezTo>
                    <a:pt x="272" y="4130"/>
                    <a:pt x="287" y="4091"/>
                    <a:pt x="321" y="4076"/>
                  </a:cubicBezTo>
                  <a:cubicBezTo>
                    <a:pt x="355" y="4061"/>
                    <a:pt x="394" y="4077"/>
                    <a:pt x="409" y="4110"/>
                  </a:cubicBezTo>
                  <a:close/>
                  <a:moveTo>
                    <a:pt x="521" y="4346"/>
                  </a:moveTo>
                  <a:lnTo>
                    <a:pt x="522" y="4346"/>
                  </a:lnTo>
                  <a:cubicBezTo>
                    <a:pt x="539" y="4379"/>
                    <a:pt x="527" y="4419"/>
                    <a:pt x="494" y="4437"/>
                  </a:cubicBezTo>
                  <a:cubicBezTo>
                    <a:pt x="462" y="4454"/>
                    <a:pt x="421" y="4442"/>
                    <a:pt x="404" y="4409"/>
                  </a:cubicBezTo>
                  <a:lnTo>
                    <a:pt x="404" y="4409"/>
                  </a:lnTo>
                  <a:cubicBezTo>
                    <a:pt x="386" y="4376"/>
                    <a:pt x="399" y="4336"/>
                    <a:pt x="431" y="4319"/>
                  </a:cubicBezTo>
                  <a:cubicBezTo>
                    <a:pt x="464" y="4301"/>
                    <a:pt x="504" y="4314"/>
                    <a:pt x="521" y="4346"/>
                  </a:cubicBezTo>
                  <a:close/>
                  <a:moveTo>
                    <a:pt x="656" y="4567"/>
                  </a:moveTo>
                  <a:lnTo>
                    <a:pt x="656" y="4567"/>
                  </a:lnTo>
                  <a:cubicBezTo>
                    <a:pt x="677" y="4597"/>
                    <a:pt x="670" y="4639"/>
                    <a:pt x="640" y="4660"/>
                  </a:cubicBezTo>
                  <a:cubicBezTo>
                    <a:pt x="610" y="4681"/>
                    <a:pt x="568" y="4674"/>
                    <a:pt x="547" y="4644"/>
                  </a:cubicBezTo>
                  <a:lnTo>
                    <a:pt x="547" y="4644"/>
                  </a:lnTo>
                  <a:cubicBezTo>
                    <a:pt x="525" y="4614"/>
                    <a:pt x="533" y="4572"/>
                    <a:pt x="563" y="4551"/>
                  </a:cubicBezTo>
                  <a:cubicBezTo>
                    <a:pt x="593" y="4530"/>
                    <a:pt x="634" y="4537"/>
                    <a:pt x="656" y="4567"/>
                  </a:cubicBezTo>
                  <a:close/>
                  <a:moveTo>
                    <a:pt x="816" y="4771"/>
                  </a:moveTo>
                  <a:lnTo>
                    <a:pt x="816" y="4772"/>
                  </a:lnTo>
                  <a:cubicBezTo>
                    <a:pt x="841" y="4799"/>
                    <a:pt x="837" y="4842"/>
                    <a:pt x="810" y="4866"/>
                  </a:cubicBezTo>
                  <a:cubicBezTo>
                    <a:pt x="782" y="4890"/>
                    <a:pt x="740" y="4887"/>
                    <a:pt x="716" y="4859"/>
                  </a:cubicBezTo>
                  <a:lnTo>
                    <a:pt x="715" y="4859"/>
                  </a:lnTo>
                  <a:cubicBezTo>
                    <a:pt x="691" y="4831"/>
                    <a:pt x="695" y="4789"/>
                    <a:pt x="722" y="4765"/>
                  </a:cubicBezTo>
                  <a:cubicBezTo>
                    <a:pt x="750" y="4740"/>
                    <a:pt x="792" y="4744"/>
                    <a:pt x="816" y="4771"/>
                  </a:cubicBezTo>
                  <a:close/>
                  <a:moveTo>
                    <a:pt x="1002" y="4947"/>
                  </a:moveTo>
                  <a:lnTo>
                    <a:pt x="1002" y="4947"/>
                  </a:lnTo>
                  <a:cubicBezTo>
                    <a:pt x="1030" y="4970"/>
                    <a:pt x="1034" y="5012"/>
                    <a:pt x="1011" y="5041"/>
                  </a:cubicBezTo>
                  <a:cubicBezTo>
                    <a:pt x="987" y="5069"/>
                    <a:pt x="945" y="5073"/>
                    <a:pt x="917" y="5050"/>
                  </a:cubicBezTo>
                  <a:lnTo>
                    <a:pt x="917" y="5050"/>
                  </a:lnTo>
                  <a:cubicBezTo>
                    <a:pt x="889" y="5026"/>
                    <a:pt x="885" y="4984"/>
                    <a:pt x="908" y="4956"/>
                  </a:cubicBezTo>
                  <a:cubicBezTo>
                    <a:pt x="932" y="4927"/>
                    <a:pt x="974" y="4923"/>
                    <a:pt x="1002" y="4947"/>
                  </a:cubicBezTo>
                  <a:close/>
                  <a:moveTo>
                    <a:pt x="1215" y="5086"/>
                  </a:moveTo>
                  <a:lnTo>
                    <a:pt x="1215" y="5086"/>
                  </a:lnTo>
                  <a:cubicBezTo>
                    <a:pt x="1247" y="5104"/>
                    <a:pt x="1258" y="5145"/>
                    <a:pt x="1240" y="5177"/>
                  </a:cubicBezTo>
                  <a:cubicBezTo>
                    <a:pt x="1222" y="5209"/>
                    <a:pt x="1182" y="5221"/>
                    <a:pt x="1150" y="5203"/>
                  </a:cubicBezTo>
                  <a:lnTo>
                    <a:pt x="1150" y="5203"/>
                  </a:lnTo>
                  <a:cubicBezTo>
                    <a:pt x="1117" y="5185"/>
                    <a:pt x="1106" y="5144"/>
                    <a:pt x="1124" y="5112"/>
                  </a:cubicBezTo>
                  <a:cubicBezTo>
                    <a:pt x="1142" y="5080"/>
                    <a:pt x="1183" y="5068"/>
                    <a:pt x="1215" y="5086"/>
                  </a:cubicBezTo>
                  <a:close/>
                  <a:moveTo>
                    <a:pt x="1444" y="5172"/>
                  </a:moveTo>
                  <a:lnTo>
                    <a:pt x="1444" y="5172"/>
                  </a:lnTo>
                  <a:cubicBezTo>
                    <a:pt x="1481" y="5179"/>
                    <a:pt x="1504" y="5214"/>
                    <a:pt x="1497" y="5251"/>
                  </a:cubicBezTo>
                  <a:cubicBezTo>
                    <a:pt x="1490" y="5287"/>
                    <a:pt x="1455" y="5310"/>
                    <a:pt x="1419" y="5303"/>
                  </a:cubicBezTo>
                  <a:lnTo>
                    <a:pt x="1418" y="5303"/>
                  </a:lnTo>
                  <a:cubicBezTo>
                    <a:pt x="1382" y="5296"/>
                    <a:pt x="1359" y="5261"/>
                    <a:pt x="1366" y="5225"/>
                  </a:cubicBezTo>
                  <a:cubicBezTo>
                    <a:pt x="1373" y="5189"/>
                    <a:pt x="1408" y="5165"/>
                    <a:pt x="1444" y="5172"/>
                  </a:cubicBezTo>
                  <a:close/>
                  <a:moveTo>
                    <a:pt x="1693" y="5198"/>
                  </a:moveTo>
                  <a:lnTo>
                    <a:pt x="1693" y="5198"/>
                  </a:lnTo>
                  <a:cubicBezTo>
                    <a:pt x="1730" y="5196"/>
                    <a:pt x="1761" y="5225"/>
                    <a:pt x="1763" y="5262"/>
                  </a:cubicBezTo>
                  <a:cubicBezTo>
                    <a:pt x="1764" y="5299"/>
                    <a:pt x="1736" y="5330"/>
                    <a:pt x="1699" y="5331"/>
                  </a:cubicBezTo>
                  <a:lnTo>
                    <a:pt x="1699" y="5331"/>
                  </a:lnTo>
                  <a:cubicBezTo>
                    <a:pt x="1662" y="5333"/>
                    <a:pt x="1631" y="5304"/>
                    <a:pt x="1629" y="5268"/>
                  </a:cubicBezTo>
                  <a:cubicBezTo>
                    <a:pt x="1628" y="5231"/>
                    <a:pt x="1656" y="5200"/>
                    <a:pt x="1693" y="5198"/>
                  </a:cubicBezTo>
                  <a:close/>
                  <a:moveTo>
                    <a:pt x="1939" y="5158"/>
                  </a:moveTo>
                  <a:lnTo>
                    <a:pt x="1939" y="5158"/>
                  </a:lnTo>
                  <a:cubicBezTo>
                    <a:pt x="1974" y="5147"/>
                    <a:pt x="2011" y="5167"/>
                    <a:pt x="2022" y="5202"/>
                  </a:cubicBezTo>
                  <a:cubicBezTo>
                    <a:pt x="2033" y="5237"/>
                    <a:pt x="2013" y="5275"/>
                    <a:pt x="1978" y="5286"/>
                  </a:cubicBezTo>
                  <a:lnTo>
                    <a:pt x="1978" y="5286"/>
                  </a:lnTo>
                  <a:cubicBezTo>
                    <a:pt x="1943" y="5296"/>
                    <a:pt x="1906" y="5277"/>
                    <a:pt x="1895" y="5241"/>
                  </a:cubicBezTo>
                  <a:cubicBezTo>
                    <a:pt x="1884" y="5206"/>
                    <a:pt x="1904" y="5169"/>
                    <a:pt x="1939" y="5158"/>
                  </a:cubicBezTo>
                  <a:close/>
                  <a:moveTo>
                    <a:pt x="2170" y="5058"/>
                  </a:moveTo>
                  <a:lnTo>
                    <a:pt x="2170" y="5058"/>
                  </a:lnTo>
                  <a:cubicBezTo>
                    <a:pt x="2202" y="5040"/>
                    <a:pt x="2243" y="5051"/>
                    <a:pt x="2261" y="5083"/>
                  </a:cubicBezTo>
                  <a:cubicBezTo>
                    <a:pt x="2279" y="5115"/>
                    <a:pt x="2267" y="5156"/>
                    <a:pt x="2235" y="5174"/>
                  </a:cubicBezTo>
                  <a:lnTo>
                    <a:pt x="2235" y="5174"/>
                  </a:lnTo>
                  <a:cubicBezTo>
                    <a:pt x="2203" y="5192"/>
                    <a:pt x="2162" y="5181"/>
                    <a:pt x="2144" y="5148"/>
                  </a:cubicBezTo>
                  <a:cubicBezTo>
                    <a:pt x="2126" y="5116"/>
                    <a:pt x="2138" y="5076"/>
                    <a:pt x="2170" y="5058"/>
                  </a:cubicBezTo>
                  <a:close/>
                  <a:moveTo>
                    <a:pt x="2376" y="4910"/>
                  </a:moveTo>
                  <a:lnTo>
                    <a:pt x="2376" y="4910"/>
                  </a:lnTo>
                  <a:cubicBezTo>
                    <a:pt x="2404" y="4886"/>
                    <a:pt x="2446" y="4889"/>
                    <a:pt x="2470" y="4918"/>
                  </a:cubicBezTo>
                  <a:cubicBezTo>
                    <a:pt x="2494" y="4946"/>
                    <a:pt x="2490" y="4988"/>
                    <a:pt x="2462" y="5012"/>
                  </a:cubicBezTo>
                  <a:lnTo>
                    <a:pt x="2462" y="5012"/>
                  </a:lnTo>
                  <a:cubicBezTo>
                    <a:pt x="2434" y="5035"/>
                    <a:pt x="2392" y="5032"/>
                    <a:pt x="2368" y="5004"/>
                  </a:cubicBezTo>
                  <a:cubicBezTo>
                    <a:pt x="2344" y="4976"/>
                    <a:pt x="2348" y="4934"/>
                    <a:pt x="2376" y="4910"/>
                  </a:cubicBezTo>
                  <a:close/>
                  <a:moveTo>
                    <a:pt x="2555" y="4727"/>
                  </a:moveTo>
                  <a:lnTo>
                    <a:pt x="2555" y="4727"/>
                  </a:lnTo>
                  <a:cubicBezTo>
                    <a:pt x="2579" y="4699"/>
                    <a:pt x="2621" y="4696"/>
                    <a:pt x="2649" y="4720"/>
                  </a:cubicBezTo>
                  <a:cubicBezTo>
                    <a:pt x="2677" y="4743"/>
                    <a:pt x="2680" y="4785"/>
                    <a:pt x="2657" y="4813"/>
                  </a:cubicBezTo>
                  <a:lnTo>
                    <a:pt x="2657" y="4814"/>
                  </a:lnTo>
                  <a:cubicBezTo>
                    <a:pt x="2633" y="4842"/>
                    <a:pt x="2591" y="4845"/>
                    <a:pt x="2563" y="4821"/>
                  </a:cubicBezTo>
                  <a:cubicBezTo>
                    <a:pt x="2535" y="4798"/>
                    <a:pt x="2531" y="4756"/>
                    <a:pt x="2555" y="4727"/>
                  </a:cubicBezTo>
                  <a:close/>
                  <a:moveTo>
                    <a:pt x="2708" y="4521"/>
                  </a:moveTo>
                  <a:lnTo>
                    <a:pt x="2708" y="4520"/>
                  </a:lnTo>
                  <a:cubicBezTo>
                    <a:pt x="2728" y="4489"/>
                    <a:pt x="2769" y="4480"/>
                    <a:pt x="2800" y="4500"/>
                  </a:cubicBezTo>
                  <a:cubicBezTo>
                    <a:pt x="2831" y="4520"/>
                    <a:pt x="2841" y="4561"/>
                    <a:pt x="2821" y="4592"/>
                  </a:cubicBezTo>
                  <a:lnTo>
                    <a:pt x="2821" y="4592"/>
                  </a:lnTo>
                  <a:cubicBezTo>
                    <a:pt x="2801" y="4623"/>
                    <a:pt x="2760" y="4632"/>
                    <a:pt x="2729" y="4613"/>
                  </a:cubicBezTo>
                  <a:cubicBezTo>
                    <a:pt x="2698" y="4593"/>
                    <a:pt x="2688" y="4552"/>
                    <a:pt x="2708" y="4521"/>
                  </a:cubicBezTo>
                  <a:close/>
                  <a:moveTo>
                    <a:pt x="2839" y="4295"/>
                  </a:moveTo>
                  <a:lnTo>
                    <a:pt x="2839" y="4295"/>
                  </a:lnTo>
                  <a:cubicBezTo>
                    <a:pt x="2856" y="4262"/>
                    <a:pt x="2897" y="4250"/>
                    <a:pt x="2929" y="4267"/>
                  </a:cubicBezTo>
                  <a:cubicBezTo>
                    <a:pt x="2962" y="4284"/>
                    <a:pt x="2975" y="4324"/>
                    <a:pt x="2957" y="4357"/>
                  </a:cubicBezTo>
                  <a:lnTo>
                    <a:pt x="2957" y="4357"/>
                  </a:lnTo>
                  <a:cubicBezTo>
                    <a:pt x="2940" y="4389"/>
                    <a:pt x="2900" y="4402"/>
                    <a:pt x="2867" y="4385"/>
                  </a:cubicBezTo>
                  <a:cubicBezTo>
                    <a:pt x="2835" y="4368"/>
                    <a:pt x="2822" y="4327"/>
                    <a:pt x="2839" y="4295"/>
                  </a:cubicBezTo>
                  <a:close/>
                  <a:moveTo>
                    <a:pt x="2946" y="4059"/>
                  </a:moveTo>
                  <a:lnTo>
                    <a:pt x="2946" y="4059"/>
                  </a:lnTo>
                  <a:cubicBezTo>
                    <a:pt x="2959" y="4025"/>
                    <a:pt x="2997" y="4007"/>
                    <a:pt x="3031" y="4020"/>
                  </a:cubicBezTo>
                  <a:cubicBezTo>
                    <a:pt x="3066" y="4033"/>
                    <a:pt x="3083" y="4071"/>
                    <a:pt x="3070" y="4106"/>
                  </a:cubicBezTo>
                  <a:lnTo>
                    <a:pt x="3070" y="4106"/>
                  </a:lnTo>
                  <a:cubicBezTo>
                    <a:pt x="3057" y="4141"/>
                    <a:pt x="3019" y="4158"/>
                    <a:pt x="2985" y="4145"/>
                  </a:cubicBezTo>
                  <a:cubicBezTo>
                    <a:pt x="2950" y="4132"/>
                    <a:pt x="2933" y="4094"/>
                    <a:pt x="2946" y="4059"/>
                  </a:cubicBezTo>
                  <a:close/>
                  <a:moveTo>
                    <a:pt x="3033" y="3812"/>
                  </a:moveTo>
                  <a:lnTo>
                    <a:pt x="3033" y="3812"/>
                  </a:lnTo>
                  <a:cubicBezTo>
                    <a:pt x="3044" y="3776"/>
                    <a:pt x="3081" y="3757"/>
                    <a:pt x="3116" y="3767"/>
                  </a:cubicBezTo>
                  <a:cubicBezTo>
                    <a:pt x="3152" y="3778"/>
                    <a:pt x="3171" y="3815"/>
                    <a:pt x="3161" y="3850"/>
                  </a:cubicBezTo>
                  <a:lnTo>
                    <a:pt x="3161" y="3851"/>
                  </a:lnTo>
                  <a:cubicBezTo>
                    <a:pt x="3150" y="3886"/>
                    <a:pt x="3113" y="3906"/>
                    <a:pt x="3078" y="3895"/>
                  </a:cubicBezTo>
                  <a:cubicBezTo>
                    <a:pt x="3042" y="3884"/>
                    <a:pt x="3022" y="3847"/>
                    <a:pt x="3033" y="3812"/>
                  </a:cubicBezTo>
                  <a:close/>
                  <a:moveTo>
                    <a:pt x="3101" y="3558"/>
                  </a:moveTo>
                  <a:lnTo>
                    <a:pt x="3101" y="3558"/>
                  </a:lnTo>
                  <a:cubicBezTo>
                    <a:pt x="3110" y="3522"/>
                    <a:pt x="3146" y="3500"/>
                    <a:pt x="3182" y="3509"/>
                  </a:cubicBezTo>
                  <a:cubicBezTo>
                    <a:pt x="3218" y="3517"/>
                    <a:pt x="3240" y="3553"/>
                    <a:pt x="3231" y="3589"/>
                  </a:cubicBezTo>
                  <a:lnTo>
                    <a:pt x="3231" y="3589"/>
                  </a:lnTo>
                  <a:cubicBezTo>
                    <a:pt x="3222" y="3625"/>
                    <a:pt x="3186" y="3647"/>
                    <a:pt x="3151" y="3638"/>
                  </a:cubicBezTo>
                  <a:cubicBezTo>
                    <a:pt x="3115" y="3630"/>
                    <a:pt x="3093" y="3594"/>
                    <a:pt x="3101" y="3558"/>
                  </a:cubicBezTo>
                  <a:close/>
                  <a:moveTo>
                    <a:pt x="3150" y="3303"/>
                  </a:moveTo>
                  <a:lnTo>
                    <a:pt x="3151" y="3303"/>
                  </a:lnTo>
                  <a:cubicBezTo>
                    <a:pt x="3155" y="3266"/>
                    <a:pt x="3189" y="3241"/>
                    <a:pt x="3225" y="3245"/>
                  </a:cubicBezTo>
                  <a:cubicBezTo>
                    <a:pt x="3262" y="3250"/>
                    <a:pt x="3288" y="3284"/>
                    <a:pt x="3283" y="3320"/>
                  </a:cubicBezTo>
                  <a:lnTo>
                    <a:pt x="3283" y="3320"/>
                  </a:lnTo>
                  <a:cubicBezTo>
                    <a:pt x="3278" y="3357"/>
                    <a:pt x="3244" y="3383"/>
                    <a:pt x="3208" y="3378"/>
                  </a:cubicBezTo>
                  <a:cubicBezTo>
                    <a:pt x="3171" y="3373"/>
                    <a:pt x="3146" y="3339"/>
                    <a:pt x="3150" y="3303"/>
                  </a:cubicBezTo>
                  <a:close/>
                  <a:moveTo>
                    <a:pt x="3183" y="3042"/>
                  </a:moveTo>
                  <a:lnTo>
                    <a:pt x="3183" y="3042"/>
                  </a:lnTo>
                  <a:cubicBezTo>
                    <a:pt x="3185" y="3005"/>
                    <a:pt x="3217" y="2978"/>
                    <a:pt x="3254" y="2980"/>
                  </a:cubicBezTo>
                  <a:cubicBezTo>
                    <a:pt x="3291" y="2983"/>
                    <a:pt x="3318" y="3015"/>
                    <a:pt x="3316" y="3052"/>
                  </a:cubicBezTo>
                  <a:lnTo>
                    <a:pt x="3316" y="3052"/>
                  </a:lnTo>
                  <a:cubicBezTo>
                    <a:pt x="3313" y="3088"/>
                    <a:pt x="3281" y="3116"/>
                    <a:pt x="3244" y="3113"/>
                  </a:cubicBezTo>
                  <a:cubicBezTo>
                    <a:pt x="3208" y="3111"/>
                    <a:pt x="3180" y="3079"/>
                    <a:pt x="3183" y="3042"/>
                  </a:cubicBezTo>
                  <a:close/>
                  <a:moveTo>
                    <a:pt x="3198" y="2780"/>
                  </a:moveTo>
                  <a:lnTo>
                    <a:pt x="3198" y="2780"/>
                  </a:lnTo>
                  <a:cubicBezTo>
                    <a:pt x="3199" y="2743"/>
                    <a:pt x="3229" y="2713"/>
                    <a:pt x="3266" y="2714"/>
                  </a:cubicBezTo>
                  <a:cubicBezTo>
                    <a:pt x="3303" y="2714"/>
                    <a:pt x="3332" y="2745"/>
                    <a:pt x="3331" y="2781"/>
                  </a:cubicBezTo>
                  <a:lnTo>
                    <a:pt x="3331" y="2782"/>
                  </a:lnTo>
                  <a:cubicBezTo>
                    <a:pt x="3331" y="2818"/>
                    <a:pt x="3301" y="2848"/>
                    <a:pt x="3264" y="2847"/>
                  </a:cubicBezTo>
                  <a:cubicBezTo>
                    <a:pt x="3227" y="2847"/>
                    <a:pt x="3198" y="2816"/>
                    <a:pt x="3198" y="2780"/>
                  </a:cubicBezTo>
                  <a:close/>
                  <a:moveTo>
                    <a:pt x="3197" y="2518"/>
                  </a:moveTo>
                  <a:lnTo>
                    <a:pt x="3197" y="2518"/>
                  </a:lnTo>
                  <a:cubicBezTo>
                    <a:pt x="3195" y="2481"/>
                    <a:pt x="3223" y="2449"/>
                    <a:pt x="3260" y="2447"/>
                  </a:cubicBezTo>
                  <a:cubicBezTo>
                    <a:pt x="3296" y="2445"/>
                    <a:pt x="3328" y="2473"/>
                    <a:pt x="3330" y="2510"/>
                  </a:cubicBezTo>
                  <a:lnTo>
                    <a:pt x="3330" y="2510"/>
                  </a:lnTo>
                  <a:cubicBezTo>
                    <a:pt x="3332" y="2547"/>
                    <a:pt x="3304" y="2578"/>
                    <a:pt x="3267" y="2580"/>
                  </a:cubicBezTo>
                  <a:cubicBezTo>
                    <a:pt x="3231" y="2583"/>
                    <a:pt x="3199" y="2554"/>
                    <a:pt x="3197" y="2518"/>
                  </a:cubicBezTo>
                  <a:close/>
                  <a:moveTo>
                    <a:pt x="3179" y="2256"/>
                  </a:moveTo>
                  <a:lnTo>
                    <a:pt x="3179" y="2255"/>
                  </a:lnTo>
                  <a:cubicBezTo>
                    <a:pt x="3175" y="2219"/>
                    <a:pt x="3201" y="2186"/>
                    <a:pt x="3238" y="2181"/>
                  </a:cubicBezTo>
                  <a:cubicBezTo>
                    <a:pt x="3274" y="2177"/>
                    <a:pt x="3307" y="2203"/>
                    <a:pt x="3312" y="2240"/>
                  </a:cubicBezTo>
                  <a:lnTo>
                    <a:pt x="3312" y="2240"/>
                  </a:lnTo>
                  <a:cubicBezTo>
                    <a:pt x="3316" y="2276"/>
                    <a:pt x="3290" y="2310"/>
                    <a:pt x="3253" y="2314"/>
                  </a:cubicBezTo>
                  <a:cubicBezTo>
                    <a:pt x="3217" y="2318"/>
                    <a:pt x="3184" y="2292"/>
                    <a:pt x="3179" y="2256"/>
                  </a:cubicBezTo>
                  <a:close/>
                  <a:moveTo>
                    <a:pt x="3145" y="1995"/>
                  </a:moveTo>
                  <a:lnTo>
                    <a:pt x="3145" y="1995"/>
                  </a:lnTo>
                  <a:cubicBezTo>
                    <a:pt x="3138" y="1959"/>
                    <a:pt x="3162" y="1924"/>
                    <a:pt x="3199" y="1918"/>
                  </a:cubicBezTo>
                  <a:cubicBezTo>
                    <a:pt x="3235" y="1911"/>
                    <a:pt x="3269" y="1935"/>
                    <a:pt x="3276" y="1972"/>
                  </a:cubicBezTo>
                  <a:lnTo>
                    <a:pt x="3276" y="1972"/>
                  </a:lnTo>
                  <a:cubicBezTo>
                    <a:pt x="3282" y="2008"/>
                    <a:pt x="3258" y="2043"/>
                    <a:pt x="3222" y="2049"/>
                  </a:cubicBezTo>
                  <a:cubicBezTo>
                    <a:pt x="3186" y="2055"/>
                    <a:pt x="3151" y="2031"/>
                    <a:pt x="3145" y="1995"/>
                  </a:cubicBezTo>
                  <a:close/>
                  <a:moveTo>
                    <a:pt x="3093" y="1738"/>
                  </a:moveTo>
                  <a:lnTo>
                    <a:pt x="3093" y="1738"/>
                  </a:lnTo>
                  <a:cubicBezTo>
                    <a:pt x="3084" y="1702"/>
                    <a:pt x="3105" y="1666"/>
                    <a:pt x="3141" y="1657"/>
                  </a:cubicBezTo>
                  <a:cubicBezTo>
                    <a:pt x="3177" y="1648"/>
                    <a:pt x="3213" y="1670"/>
                    <a:pt x="3222" y="1705"/>
                  </a:cubicBezTo>
                  <a:lnTo>
                    <a:pt x="3222" y="1705"/>
                  </a:lnTo>
                  <a:cubicBezTo>
                    <a:pt x="3231" y="1741"/>
                    <a:pt x="3209" y="1777"/>
                    <a:pt x="3174" y="1787"/>
                  </a:cubicBezTo>
                  <a:cubicBezTo>
                    <a:pt x="3138" y="1796"/>
                    <a:pt x="3102" y="1774"/>
                    <a:pt x="3093" y="1738"/>
                  </a:cubicBezTo>
                  <a:close/>
                  <a:moveTo>
                    <a:pt x="3022" y="1485"/>
                  </a:moveTo>
                  <a:lnTo>
                    <a:pt x="3022" y="1485"/>
                  </a:lnTo>
                  <a:cubicBezTo>
                    <a:pt x="3011" y="1450"/>
                    <a:pt x="3030" y="1413"/>
                    <a:pt x="3065" y="1401"/>
                  </a:cubicBezTo>
                  <a:cubicBezTo>
                    <a:pt x="3100" y="1390"/>
                    <a:pt x="3138" y="1410"/>
                    <a:pt x="3149" y="1445"/>
                  </a:cubicBezTo>
                  <a:lnTo>
                    <a:pt x="3149" y="1445"/>
                  </a:lnTo>
                  <a:cubicBezTo>
                    <a:pt x="3160" y="1480"/>
                    <a:pt x="3141" y="1517"/>
                    <a:pt x="3106" y="1529"/>
                  </a:cubicBezTo>
                  <a:cubicBezTo>
                    <a:pt x="3071" y="1540"/>
                    <a:pt x="3033" y="1520"/>
                    <a:pt x="3022" y="1485"/>
                  </a:cubicBezTo>
                  <a:close/>
                  <a:moveTo>
                    <a:pt x="2932" y="1239"/>
                  </a:moveTo>
                  <a:lnTo>
                    <a:pt x="2932" y="1239"/>
                  </a:lnTo>
                  <a:cubicBezTo>
                    <a:pt x="2919" y="1204"/>
                    <a:pt x="2936" y="1166"/>
                    <a:pt x="2970" y="1152"/>
                  </a:cubicBezTo>
                  <a:cubicBezTo>
                    <a:pt x="3004" y="1139"/>
                    <a:pt x="3043" y="1156"/>
                    <a:pt x="3056" y="1190"/>
                  </a:cubicBezTo>
                  <a:lnTo>
                    <a:pt x="3056" y="1190"/>
                  </a:lnTo>
                  <a:cubicBezTo>
                    <a:pt x="3070" y="1224"/>
                    <a:pt x="3053" y="1263"/>
                    <a:pt x="3018" y="1277"/>
                  </a:cubicBezTo>
                  <a:cubicBezTo>
                    <a:pt x="2984" y="1290"/>
                    <a:pt x="2946" y="1273"/>
                    <a:pt x="2932" y="1239"/>
                  </a:cubicBezTo>
                  <a:close/>
                  <a:moveTo>
                    <a:pt x="2822" y="1005"/>
                  </a:moveTo>
                  <a:lnTo>
                    <a:pt x="2822" y="1005"/>
                  </a:lnTo>
                  <a:cubicBezTo>
                    <a:pt x="2804" y="972"/>
                    <a:pt x="2816" y="932"/>
                    <a:pt x="2849" y="914"/>
                  </a:cubicBezTo>
                  <a:cubicBezTo>
                    <a:pt x="2881" y="897"/>
                    <a:pt x="2921" y="909"/>
                    <a:pt x="2939" y="941"/>
                  </a:cubicBezTo>
                  <a:lnTo>
                    <a:pt x="2939" y="942"/>
                  </a:lnTo>
                  <a:cubicBezTo>
                    <a:pt x="2957" y="974"/>
                    <a:pt x="2944" y="1014"/>
                    <a:pt x="2912" y="1032"/>
                  </a:cubicBezTo>
                  <a:cubicBezTo>
                    <a:pt x="2880" y="1049"/>
                    <a:pt x="2839" y="1037"/>
                    <a:pt x="2822" y="1005"/>
                  </a:cubicBezTo>
                  <a:close/>
                  <a:moveTo>
                    <a:pt x="2688" y="780"/>
                  </a:moveTo>
                  <a:lnTo>
                    <a:pt x="2688" y="780"/>
                  </a:lnTo>
                  <a:cubicBezTo>
                    <a:pt x="2668" y="749"/>
                    <a:pt x="2677" y="708"/>
                    <a:pt x="2708" y="688"/>
                  </a:cubicBezTo>
                  <a:cubicBezTo>
                    <a:pt x="2739" y="668"/>
                    <a:pt x="2780" y="677"/>
                    <a:pt x="2800" y="708"/>
                  </a:cubicBezTo>
                  <a:lnTo>
                    <a:pt x="2800" y="708"/>
                  </a:lnTo>
                  <a:cubicBezTo>
                    <a:pt x="2820" y="739"/>
                    <a:pt x="2811" y="780"/>
                    <a:pt x="2780" y="800"/>
                  </a:cubicBezTo>
                  <a:cubicBezTo>
                    <a:pt x="2749" y="820"/>
                    <a:pt x="2708" y="811"/>
                    <a:pt x="2688" y="780"/>
                  </a:cubicBezTo>
                  <a:close/>
                  <a:moveTo>
                    <a:pt x="2531" y="577"/>
                  </a:moveTo>
                  <a:lnTo>
                    <a:pt x="2531" y="577"/>
                  </a:lnTo>
                  <a:cubicBezTo>
                    <a:pt x="2506" y="549"/>
                    <a:pt x="2510" y="507"/>
                    <a:pt x="2537" y="483"/>
                  </a:cubicBezTo>
                  <a:cubicBezTo>
                    <a:pt x="2565" y="459"/>
                    <a:pt x="2607" y="462"/>
                    <a:pt x="2631" y="489"/>
                  </a:cubicBezTo>
                  <a:lnTo>
                    <a:pt x="2631" y="489"/>
                  </a:lnTo>
                  <a:cubicBezTo>
                    <a:pt x="2656" y="517"/>
                    <a:pt x="2653" y="559"/>
                    <a:pt x="2625" y="584"/>
                  </a:cubicBezTo>
                  <a:cubicBezTo>
                    <a:pt x="2597" y="608"/>
                    <a:pt x="2555" y="605"/>
                    <a:pt x="2531" y="577"/>
                  </a:cubicBezTo>
                  <a:close/>
                  <a:moveTo>
                    <a:pt x="2348" y="399"/>
                  </a:moveTo>
                  <a:lnTo>
                    <a:pt x="2347" y="398"/>
                  </a:lnTo>
                  <a:cubicBezTo>
                    <a:pt x="2319" y="375"/>
                    <a:pt x="2315" y="333"/>
                    <a:pt x="2339" y="305"/>
                  </a:cubicBezTo>
                  <a:cubicBezTo>
                    <a:pt x="2362" y="276"/>
                    <a:pt x="2404" y="272"/>
                    <a:pt x="2433" y="296"/>
                  </a:cubicBezTo>
                  <a:lnTo>
                    <a:pt x="2433" y="296"/>
                  </a:lnTo>
                  <a:cubicBezTo>
                    <a:pt x="2461" y="319"/>
                    <a:pt x="2465" y="361"/>
                    <a:pt x="2441" y="390"/>
                  </a:cubicBezTo>
                  <a:cubicBezTo>
                    <a:pt x="2418" y="418"/>
                    <a:pt x="2376" y="422"/>
                    <a:pt x="2348" y="399"/>
                  </a:cubicBezTo>
                  <a:close/>
                  <a:moveTo>
                    <a:pt x="2138" y="256"/>
                  </a:moveTo>
                  <a:lnTo>
                    <a:pt x="2137" y="256"/>
                  </a:lnTo>
                  <a:cubicBezTo>
                    <a:pt x="2105" y="239"/>
                    <a:pt x="2093" y="198"/>
                    <a:pt x="2111" y="166"/>
                  </a:cubicBezTo>
                  <a:cubicBezTo>
                    <a:pt x="2129" y="133"/>
                    <a:pt x="2169" y="122"/>
                    <a:pt x="2202" y="139"/>
                  </a:cubicBezTo>
                  <a:lnTo>
                    <a:pt x="2202" y="140"/>
                  </a:lnTo>
                  <a:cubicBezTo>
                    <a:pt x="2234" y="157"/>
                    <a:pt x="2246" y="198"/>
                    <a:pt x="2228" y="230"/>
                  </a:cubicBezTo>
                  <a:cubicBezTo>
                    <a:pt x="2210" y="262"/>
                    <a:pt x="2170" y="274"/>
                    <a:pt x="2138" y="256"/>
                  </a:cubicBezTo>
                  <a:close/>
                  <a:moveTo>
                    <a:pt x="1903" y="163"/>
                  </a:moveTo>
                  <a:lnTo>
                    <a:pt x="1903" y="163"/>
                  </a:lnTo>
                  <a:cubicBezTo>
                    <a:pt x="1868" y="153"/>
                    <a:pt x="1848" y="115"/>
                    <a:pt x="1858" y="80"/>
                  </a:cubicBezTo>
                  <a:cubicBezTo>
                    <a:pt x="1869" y="45"/>
                    <a:pt x="1906" y="25"/>
                    <a:pt x="1942" y="36"/>
                  </a:cubicBezTo>
                  <a:lnTo>
                    <a:pt x="1942" y="36"/>
                  </a:lnTo>
                  <a:cubicBezTo>
                    <a:pt x="1977" y="46"/>
                    <a:pt x="1997" y="84"/>
                    <a:pt x="1986" y="119"/>
                  </a:cubicBezTo>
                  <a:cubicBezTo>
                    <a:pt x="1976" y="154"/>
                    <a:pt x="1938" y="174"/>
                    <a:pt x="1903" y="163"/>
                  </a:cubicBezTo>
                  <a:close/>
                </a:path>
              </a:pathLst>
            </a:custGeom>
            <a:solidFill>
              <a:srgbClr val="FF0000"/>
            </a:solidFill>
            <a:ln w="1588" cap="flat">
              <a:solidFill>
                <a:srgbClr val="FF0000"/>
              </a:solidFill>
              <a:prstDash val="solid"/>
              <a:bevel/>
              <a:headEnd/>
              <a:tailEnd/>
            </a:ln>
          </p:spPr>
          <p:txBody>
            <a:bodyPr/>
            <a:lstStyle/>
            <a:p>
              <a:endParaRPr lang="ja-JP" altLang="en-US" dirty="0"/>
            </a:p>
          </p:txBody>
        </p:sp>
      </p:grpSp>
      <p:sp>
        <p:nvSpPr>
          <p:cNvPr id="156" name="Line 133"/>
          <p:cNvSpPr>
            <a:spLocks noChangeShapeType="1"/>
          </p:cNvSpPr>
          <p:nvPr/>
        </p:nvSpPr>
        <p:spPr bwMode="auto">
          <a:xfrm rot="16200000">
            <a:off x="7112768" y="3665029"/>
            <a:ext cx="272137" cy="0"/>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7" name="Line 134"/>
          <p:cNvSpPr>
            <a:spLocks noChangeShapeType="1"/>
          </p:cNvSpPr>
          <p:nvPr/>
        </p:nvSpPr>
        <p:spPr bwMode="auto">
          <a:xfrm rot="16200000">
            <a:off x="7312301" y="3665604"/>
            <a:ext cx="117123" cy="0"/>
          </a:xfrm>
          <a:prstGeom prst="line">
            <a:avLst/>
          </a:prstGeom>
          <a:noFill/>
          <a:ln w="412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8" name="Line 135"/>
          <p:cNvSpPr>
            <a:spLocks noChangeShapeType="1"/>
          </p:cNvSpPr>
          <p:nvPr/>
        </p:nvSpPr>
        <p:spPr bwMode="auto">
          <a:xfrm rot="16200000">
            <a:off x="7112768" y="3665029"/>
            <a:ext cx="272137" cy="0"/>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9" name="Line 136"/>
          <p:cNvSpPr>
            <a:spLocks noChangeShapeType="1"/>
          </p:cNvSpPr>
          <p:nvPr/>
        </p:nvSpPr>
        <p:spPr bwMode="auto">
          <a:xfrm rot="16200000">
            <a:off x="7312301" y="3665604"/>
            <a:ext cx="117123" cy="0"/>
          </a:xfrm>
          <a:prstGeom prst="line">
            <a:avLst/>
          </a:prstGeom>
          <a:noFill/>
          <a:ln w="412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2" name="Freeform 143"/>
          <p:cNvSpPr>
            <a:spLocks noEditPoints="1"/>
          </p:cNvSpPr>
          <p:nvPr/>
        </p:nvSpPr>
        <p:spPr bwMode="auto">
          <a:xfrm rot="16200000">
            <a:off x="7266266" y="4349137"/>
            <a:ext cx="11483" cy="274943"/>
          </a:xfrm>
          <a:custGeom>
            <a:avLst/>
            <a:gdLst>
              <a:gd name="T0" fmla="*/ 0 w 10"/>
              <a:gd name="T1" fmla="*/ 178 h 178"/>
              <a:gd name="T2" fmla="*/ 0 w 10"/>
              <a:gd name="T3" fmla="*/ 138 h 178"/>
              <a:gd name="T4" fmla="*/ 10 w 10"/>
              <a:gd name="T5" fmla="*/ 138 h 178"/>
              <a:gd name="T6" fmla="*/ 10 w 10"/>
              <a:gd name="T7" fmla="*/ 178 h 178"/>
              <a:gd name="T8" fmla="*/ 0 w 10"/>
              <a:gd name="T9" fmla="*/ 178 h 178"/>
              <a:gd name="T10" fmla="*/ 0 w 10"/>
              <a:gd name="T11" fmla="*/ 109 h 178"/>
              <a:gd name="T12" fmla="*/ 0 w 10"/>
              <a:gd name="T13" fmla="*/ 69 h 178"/>
              <a:gd name="T14" fmla="*/ 10 w 10"/>
              <a:gd name="T15" fmla="*/ 69 h 178"/>
              <a:gd name="T16" fmla="*/ 10 w 10"/>
              <a:gd name="T17" fmla="*/ 109 h 178"/>
              <a:gd name="T18" fmla="*/ 0 w 10"/>
              <a:gd name="T19" fmla="*/ 109 h 178"/>
              <a:gd name="T20" fmla="*/ 0 w 10"/>
              <a:gd name="T21" fmla="*/ 40 h 178"/>
              <a:gd name="T22" fmla="*/ 0 w 10"/>
              <a:gd name="T23" fmla="*/ 0 h 178"/>
              <a:gd name="T24" fmla="*/ 10 w 10"/>
              <a:gd name="T25" fmla="*/ 0 h 178"/>
              <a:gd name="T26" fmla="*/ 10 w 10"/>
              <a:gd name="T27" fmla="*/ 40 h 178"/>
              <a:gd name="T28" fmla="*/ 0 w 10"/>
              <a:gd name="T29" fmla="*/ 4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8">
                <a:moveTo>
                  <a:pt x="0" y="178"/>
                </a:moveTo>
                <a:lnTo>
                  <a:pt x="0" y="138"/>
                </a:lnTo>
                <a:lnTo>
                  <a:pt x="10" y="138"/>
                </a:lnTo>
                <a:lnTo>
                  <a:pt x="10" y="178"/>
                </a:lnTo>
                <a:lnTo>
                  <a:pt x="0" y="178"/>
                </a:lnTo>
                <a:close/>
                <a:moveTo>
                  <a:pt x="0" y="109"/>
                </a:moveTo>
                <a:lnTo>
                  <a:pt x="0" y="69"/>
                </a:lnTo>
                <a:lnTo>
                  <a:pt x="10" y="69"/>
                </a:lnTo>
                <a:lnTo>
                  <a:pt x="10" y="109"/>
                </a:lnTo>
                <a:lnTo>
                  <a:pt x="0" y="109"/>
                </a:lnTo>
                <a:close/>
                <a:moveTo>
                  <a:pt x="0" y="40"/>
                </a:moveTo>
                <a:lnTo>
                  <a:pt x="0" y="0"/>
                </a:lnTo>
                <a:lnTo>
                  <a:pt x="10" y="0"/>
                </a:lnTo>
                <a:lnTo>
                  <a:pt x="10" y="40"/>
                </a:lnTo>
                <a:lnTo>
                  <a:pt x="0" y="40"/>
                </a:lnTo>
                <a:close/>
              </a:path>
            </a:pathLst>
          </a:custGeom>
          <a:solidFill>
            <a:srgbClr val="000000"/>
          </a:solidFill>
          <a:ln w="1588" cap="flat">
            <a:solidFill>
              <a:srgbClr val="000000"/>
            </a:solidFill>
            <a:prstDash val="solid"/>
            <a:bevel/>
            <a:headEnd/>
            <a:tailEnd/>
          </a:ln>
        </p:spPr>
        <p:txBody>
          <a:bodyPr/>
          <a:lstStyle/>
          <a:p>
            <a:endParaRPr lang="ja-JP" altLang="en-US"/>
          </a:p>
        </p:txBody>
      </p:sp>
      <p:sp>
        <p:nvSpPr>
          <p:cNvPr id="163" name="Line 144"/>
          <p:cNvSpPr>
            <a:spLocks noChangeShapeType="1"/>
          </p:cNvSpPr>
          <p:nvPr/>
        </p:nvSpPr>
        <p:spPr bwMode="auto">
          <a:xfrm rot="16200000">
            <a:off x="7296579" y="4487183"/>
            <a:ext cx="27213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4" name="Line 145"/>
          <p:cNvSpPr>
            <a:spLocks noChangeShapeType="1"/>
          </p:cNvSpPr>
          <p:nvPr/>
        </p:nvSpPr>
        <p:spPr bwMode="auto">
          <a:xfrm rot="16200000">
            <a:off x="7496112" y="4486609"/>
            <a:ext cx="117123" cy="0"/>
          </a:xfrm>
          <a:prstGeom prst="line">
            <a:avLst/>
          </a:prstGeom>
          <a:noFill/>
          <a:ln w="412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5" name="Line 146"/>
          <p:cNvSpPr>
            <a:spLocks noChangeShapeType="1"/>
          </p:cNvSpPr>
          <p:nvPr/>
        </p:nvSpPr>
        <p:spPr bwMode="auto">
          <a:xfrm rot="16200000">
            <a:off x="7296579" y="4487183"/>
            <a:ext cx="27213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6" name="Line 147"/>
          <p:cNvSpPr>
            <a:spLocks noChangeShapeType="1"/>
          </p:cNvSpPr>
          <p:nvPr/>
        </p:nvSpPr>
        <p:spPr bwMode="auto">
          <a:xfrm rot="16200000">
            <a:off x="7496112" y="4486609"/>
            <a:ext cx="117123" cy="0"/>
          </a:xfrm>
          <a:prstGeom prst="line">
            <a:avLst/>
          </a:prstGeom>
          <a:noFill/>
          <a:ln w="412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7" name="Line 148"/>
          <p:cNvSpPr>
            <a:spLocks noChangeShapeType="1"/>
          </p:cNvSpPr>
          <p:nvPr/>
        </p:nvSpPr>
        <p:spPr bwMode="auto">
          <a:xfrm rot="16200000">
            <a:off x="6808477" y="4487183"/>
            <a:ext cx="27213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8" name="Line 149"/>
          <p:cNvSpPr>
            <a:spLocks noChangeShapeType="1"/>
          </p:cNvSpPr>
          <p:nvPr/>
        </p:nvSpPr>
        <p:spPr bwMode="auto">
          <a:xfrm rot="16200000">
            <a:off x="7008010" y="4486609"/>
            <a:ext cx="117123" cy="0"/>
          </a:xfrm>
          <a:prstGeom prst="line">
            <a:avLst/>
          </a:prstGeom>
          <a:noFill/>
          <a:ln w="412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9" name="Line 150"/>
          <p:cNvSpPr>
            <a:spLocks noChangeShapeType="1"/>
          </p:cNvSpPr>
          <p:nvPr/>
        </p:nvSpPr>
        <p:spPr bwMode="auto">
          <a:xfrm rot="16200000">
            <a:off x="6808477" y="4487183"/>
            <a:ext cx="27213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0" name="Line 151"/>
          <p:cNvSpPr>
            <a:spLocks noChangeShapeType="1"/>
          </p:cNvSpPr>
          <p:nvPr/>
        </p:nvSpPr>
        <p:spPr bwMode="auto">
          <a:xfrm rot="16200000">
            <a:off x="7008010" y="4486609"/>
            <a:ext cx="117123" cy="0"/>
          </a:xfrm>
          <a:prstGeom prst="line">
            <a:avLst/>
          </a:prstGeom>
          <a:noFill/>
          <a:ln w="412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1" name="Freeform 152"/>
          <p:cNvSpPr>
            <a:spLocks noEditPoints="1"/>
          </p:cNvSpPr>
          <p:nvPr/>
        </p:nvSpPr>
        <p:spPr bwMode="auto">
          <a:xfrm rot="16200000">
            <a:off x="7266266" y="4349137"/>
            <a:ext cx="11483" cy="274943"/>
          </a:xfrm>
          <a:custGeom>
            <a:avLst/>
            <a:gdLst>
              <a:gd name="T0" fmla="*/ 0 w 10"/>
              <a:gd name="T1" fmla="*/ 178 h 178"/>
              <a:gd name="T2" fmla="*/ 0 w 10"/>
              <a:gd name="T3" fmla="*/ 138 h 178"/>
              <a:gd name="T4" fmla="*/ 10 w 10"/>
              <a:gd name="T5" fmla="*/ 138 h 178"/>
              <a:gd name="T6" fmla="*/ 10 w 10"/>
              <a:gd name="T7" fmla="*/ 178 h 178"/>
              <a:gd name="T8" fmla="*/ 0 w 10"/>
              <a:gd name="T9" fmla="*/ 178 h 178"/>
              <a:gd name="T10" fmla="*/ 0 w 10"/>
              <a:gd name="T11" fmla="*/ 109 h 178"/>
              <a:gd name="T12" fmla="*/ 0 w 10"/>
              <a:gd name="T13" fmla="*/ 69 h 178"/>
              <a:gd name="T14" fmla="*/ 10 w 10"/>
              <a:gd name="T15" fmla="*/ 69 h 178"/>
              <a:gd name="T16" fmla="*/ 10 w 10"/>
              <a:gd name="T17" fmla="*/ 109 h 178"/>
              <a:gd name="T18" fmla="*/ 0 w 10"/>
              <a:gd name="T19" fmla="*/ 109 h 178"/>
              <a:gd name="T20" fmla="*/ 0 w 10"/>
              <a:gd name="T21" fmla="*/ 40 h 178"/>
              <a:gd name="T22" fmla="*/ 0 w 10"/>
              <a:gd name="T23" fmla="*/ 0 h 178"/>
              <a:gd name="T24" fmla="*/ 10 w 10"/>
              <a:gd name="T25" fmla="*/ 0 h 178"/>
              <a:gd name="T26" fmla="*/ 10 w 10"/>
              <a:gd name="T27" fmla="*/ 40 h 178"/>
              <a:gd name="T28" fmla="*/ 0 w 10"/>
              <a:gd name="T29" fmla="*/ 4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8">
                <a:moveTo>
                  <a:pt x="0" y="178"/>
                </a:moveTo>
                <a:lnTo>
                  <a:pt x="0" y="138"/>
                </a:lnTo>
                <a:lnTo>
                  <a:pt x="10" y="138"/>
                </a:lnTo>
                <a:lnTo>
                  <a:pt x="10" y="178"/>
                </a:lnTo>
                <a:lnTo>
                  <a:pt x="0" y="178"/>
                </a:lnTo>
                <a:close/>
                <a:moveTo>
                  <a:pt x="0" y="109"/>
                </a:moveTo>
                <a:lnTo>
                  <a:pt x="0" y="69"/>
                </a:lnTo>
                <a:lnTo>
                  <a:pt x="10" y="69"/>
                </a:lnTo>
                <a:lnTo>
                  <a:pt x="10" y="109"/>
                </a:lnTo>
                <a:lnTo>
                  <a:pt x="0" y="109"/>
                </a:lnTo>
                <a:close/>
                <a:moveTo>
                  <a:pt x="0" y="40"/>
                </a:moveTo>
                <a:lnTo>
                  <a:pt x="0" y="0"/>
                </a:lnTo>
                <a:lnTo>
                  <a:pt x="10" y="0"/>
                </a:lnTo>
                <a:lnTo>
                  <a:pt x="10" y="40"/>
                </a:lnTo>
                <a:lnTo>
                  <a:pt x="0" y="40"/>
                </a:lnTo>
                <a:close/>
              </a:path>
            </a:pathLst>
          </a:custGeom>
          <a:solidFill>
            <a:srgbClr val="000000"/>
          </a:solidFill>
          <a:ln w="1588" cap="flat">
            <a:solidFill>
              <a:srgbClr val="000000"/>
            </a:solidFill>
            <a:prstDash val="solid"/>
            <a:bevel/>
            <a:headEnd/>
            <a:tailEnd/>
          </a:ln>
        </p:spPr>
        <p:txBody>
          <a:bodyPr/>
          <a:lstStyle/>
          <a:p>
            <a:endParaRPr lang="ja-JP" altLang="en-US"/>
          </a:p>
        </p:txBody>
      </p:sp>
      <p:sp>
        <p:nvSpPr>
          <p:cNvPr id="172" name="Line 153"/>
          <p:cNvSpPr>
            <a:spLocks noChangeShapeType="1"/>
          </p:cNvSpPr>
          <p:nvPr/>
        </p:nvSpPr>
        <p:spPr bwMode="auto">
          <a:xfrm rot="16200000">
            <a:off x="7615685" y="4425596"/>
            <a:ext cx="0"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3" name="Line 154"/>
          <p:cNvSpPr>
            <a:spLocks noChangeShapeType="1"/>
          </p:cNvSpPr>
          <p:nvPr/>
        </p:nvSpPr>
        <p:spPr bwMode="auto">
          <a:xfrm rot="16200000">
            <a:off x="7585985" y="4486609"/>
            <a:ext cx="18142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4" name="Line 155"/>
          <p:cNvSpPr>
            <a:spLocks noChangeShapeType="1"/>
          </p:cNvSpPr>
          <p:nvPr/>
        </p:nvSpPr>
        <p:spPr bwMode="auto">
          <a:xfrm rot="16200000" flipH="1">
            <a:off x="7715320" y="4493918"/>
            <a:ext cx="44782"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5" name="Line 156"/>
          <p:cNvSpPr>
            <a:spLocks noChangeShapeType="1"/>
          </p:cNvSpPr>
          <p:nvPr/>
        </p:nvSpPr>
        <p:spPr bwMode="auto">
          <a:xfrm rot="16200000" flipH="1">
            <a:off x="7714744" y="4448562"/>
            <a:ext cx="45931"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6" name="Line 157"/>
          <p:cNvSpPr>
            <a:spLocks noChangeShapeType="1"/>
          </p:cNvSpPr>
          <p:nvPr/>
        </p:nvSpPr>
        <p:spPr bwMode="auto">
          <a:xfrm rot="16200000" flipH="1">
            <a:off x="7715320" y="4403206"/>
            <a:ext cx="44782"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7" name="Line 158"/>
          <p:cNvSpPr>
            <a:spLocks noChangeShapeType="1"/>
          </p:cNvSpPr>
          <p:nvPr/>
        </p:nvSpPr>
        <p:spPr bwMode="auto">
          <a:xfrm rot="16200000">
            <a:off x="7615685" y="4425596"/>
            <a:ext cx="0"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8" name="Line 159"/>
          <p:cNvSpPr>
            <a:spLocks noChangeShapeType="1"/>
          </p:cNvSpPr>
          <p:nvPr/>
        </p:nvSpPr>
        <p:spPr bwMode="auto">
          <a:xfrm rot="16200000">
            <a:off x="7585985" y="4486609"/>
            <a:ext cx="18142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9" name="Line 160"/>
          <p:cNvSpPr>
            <a:spLocks noChangeShapeType="1"/>
          </p:cNvSpPr>
          <p:nvPr/>
        </p:nvSpPr>
        <p:spPr bwMode="auto">
          <a:xfrm rot="16200000" flipH="1">
            <a:off x="7715320" y="4493918"/>
            <a:ext cx="44782"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0" name="Line 161"/>
          <p:cNvSpPr>
            <a:spLocks noChangeShapeType="1"/>
          </p:cNvSpPr>
          <p:nvPr/>
        </p:nvSpPr>
        <p:spPr bwMode="auto">
          <a:xfrm rot="16200000" flipH="1">
            <a:off x="7714744" y="4448562"/>
            <a:ext cx="45931"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1" name="Line 162"/>
          <p:cNvSpPr>
            <a:spLocks noChangeShapeType="1"/>
          </p:cNvSpPr>
          <p:nvPr/>
        </p:nvSpPr>
        <p:spPr bwMode="auto">
          <a:xfrm rot="16200000" flipH="1">
            <a:off x="7715320" y="4403206"/>
            <a:ext cx="44782" cy="122024"/>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2" name="Line 173"/>
          <p:cNvSpPr>
            <a:spLocks noChangeShapeType="1"/>
          </p:cNvSpPr>
          <p:nvPr/>
        </p:nvSpPr>
        <p:spPr bwMode="auto">
          <a:xfrm rot="16200000" flipV="1">
            <a:off x="7232098" y="3461966"/>
            <a:ext cx="404187" cy="3089"/>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3" name="Line 174"/>
          <p:cNvSpPr>
            <a:spLocks noChangeShapeType="1"/>
          </p:cNvSpPr>
          <p:nvPr/>
        </p:nvSpPr>
        <p:spPr bwMode="auto">
          <a:xfrm rot="16200000" flipV="1">
            <a:off x="7401754" y="3634711"/>
            <a:ext cx="0" cy="61785"/>
          </a:xfrm>
          <a:prstGeom prst="line">
            <a:avLst/>
          </a:prstGeom>
          <a:noFill/>
          <a:ln w="158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4" name="Rectangle 176"/>
          <p:cNvSpPr>
            <a:spLocks noChangeArrowheads="1"/>
          </p:cNvSpPr>
          <p:nvPr/>
        </p:nvSpPr>
        <p:spPr bwMode="auto">
          <a:xfrm>
            <a:off x="6928518" y="4133827"/>
            <a:ext cx="430714" cy="219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600" b="1" dirty="0">
                <a:solidFill>
                  <a:srgbClr val="000000"/>
                </a:solidFill>
                <a:latin typeface="Arial" charset="0"/>
              </a:rPr>
              <a:t>+HV</a:t>
            </a:r>
            <a:endParaRPr lang="en-US" altLang="ja-JP" sz="2400" b="1" dirty="0"/>
          </a:p>
        </p:txBody>
      </p:sp>
      <p:sp>
        <p:nvSpPr>
          <p:cNvPr id="185" name="Line 180"/>
          <p:cNvSpPr>
            <a:spLocks noChangeShapeType="1"/>
          </p:cNvSpPr>
          <p:nvPr/>
        </p:nvSpPr>
        <p:spPr bwMode="auto">
          <a:xfrm rot="16200000" flipV="1">
            <a:off x="6852640" y="4394705"/>
            <a:ext cx="0" cy="183809"/>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6" name="Line 181"/>
          <p:cNvSpPr>
            <a:spLocks noChangeShapeType="1"/>
          </p:cNvSpPr>
          <p:nvPr/>
        </p:nvSpPr>
        <p:spPr bwMode="auto">
          <a:xfrm rot="16200000">
            <a:off x="6352530" y="4078404"/>
            <a:ext cx="816412"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7" name="Freeform 262"/>
          <p:cNvSpPr>
            <a:spLocks noEditPoints="1"/>
          </p:cNvSpPr>
          <p:nvPr/>
        </p:nvSpPr>
        <p:spPr bwMode="auto">
          <a:xfrm rot="16200000">
            <a:off x="6569575" y="3138341"/>
            <a:ext cx="1677707" cy="1471468"/>
          </a:xfrm>
          <a:custGeom>
            <a:avLst/>
            <a:gdLst>
              <a:gd name="T0" fmla="*/ 1628 w 1866"/>
              <a:gd name="T1" fmla="*/ 0 h 997"/>
              <a:gd name="T2" fmla="*/ 1450 w 1866"/>
              <a:gd name="T3" fmla="*/ 0 h 997"/>
              <a:gd name="T4" fmla="*/ 1312 w 1866"/>
              <a:gd name="T5" fmla="*/ 10 h 997"/>
              <a:gd name="T6" fmla="*/ 1213 w 1866"/>
              <a:gd name="T7" fmla="*/ 10 h 997"/>
              <a:gd name="T8" fmla="*/ 1144 w 1866"/>
              <a:gd name="T9" fmla="*/ 10 h 997"/>
              <a:gd name="T10" fmla="*/ 1005 w 1866"/>
              <a:gd name="T11" fmla="*/ 0 h 997"/>
              <a:gd name="T12" fmla="*/ 828 w 1866"/>
              <a:gd name="T13" fmla="*/ 0 h 997"/>
              <a:gd name="T14" fmla="*/ 689 w 1866"/>
              <a:gd name="T15" fmla="*/ 10 h 997"/>
              <a:gd name="T16" fmla="*/ 591 w 1866"/>
              <a:gd name="T17" fmla="*/ 10 h 997"/>
              <a:gd name="T18" fmla="*/ 521 w 1866"/>
              <a:gd name="T19" fmla="*/ 10 h 997"/>
              <a:gd name="T20" fmla="*/ 383 w 1866"/>
              <a:gd name="T21" fmla="*/ 0 h 997"/>
              <a:gd name="T22" fmla="*/ 205 w 1866"/>
              <a:gd name="T23" fmla="*/ 0 h 997"/>
              <a:gd name="T24" fmla="*/ 136 w 1866"/>
              <a:gd name="T25" fmla="*/ 3 h 997"/>
              <a:gd name="T26" fmla="*/ 100 w 1866"/>
              <a:gd name="T27" fmla="*/ 25 h 997"/>
              <a:gd name="T28" fmla="*/ 96 w 1866"/>
              <a:gd name="T29" fmla="*/ 16 h 997"/>
              <a:gd name="T30" fmla="*/ 32 w 1866"/>
              <a:gd name="T31" fmla="*/ 88 h 997"/>
              <a:gd name="T32" fmla="*/ 17 w 1866"/>
              <a:gd name="T33" fmla="*/ 122 h 997"/>
              <a:gd name="T34" fmla="*/ 7 w 1866"/>
              <a:gd name="T35" fmla="*/ 119 h 997"/>
              <a:gd name="T36" fmla="*/ 9 w 1866"/>
              <a:gd name="T37" fmla="*/ 289 h 997"/>
              <a:gd name="T38" fmla="*/ 9 w 1866"/>
              <a:gd name="T39" fmla="*/ 388 h 997"/>
              <a:gd name="T40" fmla="*/ 9 w 1866"/>
              <a:gd name="T41" fmla="*/ 457 h 997"/>
              <a:gd name="T42" fmla="*/ 0 w 1866"/>
              <a:gd name="T43" fmla="*/ 595 h 997"/>
              <a:gd name="T44" fmla="*/ 0 w 1866"/>
              <a:gd name="T45" fmla="*/ 773 h 997"/>
              <a:gd name="T46" fmla="*/ 0 w 1866"/>
              <a:gd name="T47" fmla="*/ 827 h 997"/>
              <a:gd name="T48" fmla="*/ 30 w 1866"/>
              <a:gd name="T49" fmla="*/ 905 h 997"/>
              <a:gd name="T50" fmla="*/ 46 w 1866"/>
              <a:gd name="T51" fmla="*/ 929 h 997"/>
              <a:gd name="T52" fmla="*/ 38 w 1866"/>
              <a:gd name="T53" fmla="*/ 935 h 997"/>
              <a:gd name="T54" fmla="*/ 132 w 1866"/>
              <a:gd name="T55" fmla="*/ 993 h 997"/>
              <a:gd name="T56" fmla="*/ 169 w 1866"/>
              <a:gd name="T57" fmla="*/ 987 h 997"/>
              <a:gd name="T58" fmla="*/ 231 w 1866"/>
              <a:gd name="T59" fmla="*/ 997 h 997"/>
              <a:gd name="T60" fmla="*/ 409 w 1866"/>
              <a:gd name="T61" fmla="*/ 997 h 997"/>
              <a:gd name="T62" fmla="*/ 548 w 1866"/>
              <a:gd name="T63" fmla="*/ 987 h 997"/>
              <a:gd name="T64" fmla="*/ 646 w 1866"/>
              <a:gd name="T65" fmla="*/ 987 h 997"/>
              <a:gd name="T66" fmla="*/ 715 w 1866"/>
              <a:gd name="T67" fmla="*/ 987 h 997"/>
              <a:gd name="T68" fmla="*/ 854 w 1866"/>
              <a:gd name="T69" fmla="*/ 997 h 997"/>
              <a:gd name="T70" fmla="*/ 1031 w 1866"/>
              <a:gd name="T71" fmla="*/ 997 h 997"/>
              <a:gd name="T72" fmla="*/ 1170 w 1866"/>
              <a:gd name="T73" fmla="*/ 987 h 997"/>
              <a:gd name="T74" fmla="*/ 1269 w 1866"/>
              <a:gd name="T75" fmla="*/ 987 h 997"/>
              <a:gd name="T76" fmla="*/ 1338 w 1866"/>
              <a:gd name="T77" fmla="*/ 987 h 997"/>
              <a:gd name="T78" fmla="*/ 1476 w 1866"/>
              <a:gd name="T79" fmla="*/ 997 h 997"/>
              <a:gd name="T80" fmla="*/ 1654 w 1866"/>
              <a:gd name="T81" fmla="*/ 997 h 997"/>
              <a:gd name="T82" fmla="*/ 1724 w 1866"/>
              <a:gd name="T83" fmla="*/ 995 h 997"/>
              <a:gd name="T84" fmla="*/ 1759 w 1866"/>
              <a:gd name="T85" fmla="*/ 975 h 997"/>
              <a:gd name="T86" fmla="*/ 1763 w 1866"/>
              <a:gd name="T87" fmla="*/ 984 h 997"/>
              <a:gd name="T88" fmla="*/ 1831 w 1866"/>
              <a:gd name="T89" fmla="*/ 914 h 997"/>
              <a:gd name="T90" fmla="*/ 1847 w 1866"/>
              <a:gd name="T91" fmla="*/ 882 h 997"/>
              <a:gd name="T92" fmla="*/ 1861 w 1866"/>
              <a:gd name="T93" fmla="*/ 870 h 997"/>
              <a:gd name="T94" fmla="*/ 1856 w 1866"/>
              <a:gd name="T95" fmla="*/ 823 h 997"/>
              <a:gd name="T96" fmla="*/ 1866 w 1866"/>
              <a:gd name="T97" fmla="*/ 685 h 997"/>
              <a:gd name="T98" fmla="*/ 1866 w 1866"/>
              <a:gd name="T99" fmla="*/ 507 h 997"/>
              <a:gd name="T100" fmla="*/ 1856 w 1866"/>
              <a:gd name="T101" fmla="*/ 369 h 997"/>
              <a:gd name="T102" fmla="*/ 1856 w 1866"/>
              <a:gd name="T103" fmla="*/ 270 h 997"/>
              <a:gd name="T104" fmla="*/ 1866 w 1866"/>
              <a:gd name="T105" fmla="*/ 169 h 997"/>
              <a:gd name="T106" fmla="*/ 1839 w 1866"/>
              <a:gd name="T107" fmla="*/ 97 h 997"/>
              <a:gd name="T108" fmla="*/ 1824 w 1866"/>
              <a:gd name="T109" fmla="*/ 73 h 997"/>
              <a:gd name="T110" fmla="*/ 1832 w 1866"/>
              <a:gd name="T111" fmla="*/ 67 h 997"/>
              <a:gd name="T112" fmla="*/ 1741 w 1866"/>
              <a:gd name="T113" fmla="*/ 6 h 997"/>
              <a:gd name="T114" fmla="*/ 1705 w 1866"/>
              <a:gd name="T115" fmla="*/ 1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6" h="997">
                <a:moveTo>
                  <a:pt x="1697" y="10"/>
                </a:moveTo>
                <a:lnTo>
                  <a:pt x="1657" y="10"/>
                </a:lnTo>
                <a:lnTo>
                  <a:pt x="1657" y="0"/>
                </a:lnTo>
                <a:lnTo>
                  <a:pt x="1697" y="0"/>
                </a:lnTo>
                <a:lnTo>
                  <a:pt x="1697" y="10"/>
                </a:lnTo>
                <a:close/>
                <a:moveTo>
                  <a:pt x="1628" y="10"/>
                </a:moveTo>
                <a:lnTo>
                  <a:pt x="1588" y="10"/>
                </a:lnTo>
                <a:lnTo>
                  <a:pt x="1588" y="0"/>
                </a:lnTo>
                <a:lnTo>
                  <a:pt x="1628" y="0"/>
                </a:lnTo>
                <a:lnTo>
                  <a:pt x="1628" y="10"/>
                </a:lnTo>
                <a:close/>
                <a:moveTo>
                  <a:pt x="1558" y="10"/>
                </a:moveTo>
                <a:lnTo>
                  <a:pt x="1519" y="10"/>
                </a:lnTo>
                <a:lnTo>
                  <a:pt x="1519" y="0"/>
                </a:lnTo>
                <a:lnTo>
                  <a:pt x="1558" y="0"/>
                </a:lnTo>
                <a:lnTo>
                  <a:pt x="1558" y="10"/>
                </a:lnTo>
                <a:close/>
                <a:moveTo>
                  <a:pt x="1489" y="10"/>
                </a:moveTo>
                <a:lnTo>
                  <a:pt x="1450" y="10"/>
                </a:lnTo>
                <a:lnTo>
                  <a:pt x="1450" y="0"/>
                </a:lnTo>
                <a:lnTo>
                  <a:pt x="1489" y="0"/>
                </a:lnTo>
                <a:lnTo>
                  <a:pt x="1489" y="10"/>
                </a:lnTo>
                <a:close/>
                <a:moveTo>
                  <a:pt x="1420" y="10"/>
                </a:moveTo>
                <a:lnTo>
                  <a:pt x="1381" y="10"/>
                </a:lnTo>
                <a:lnTo>
                  <a:pt x="1381" y="0"/>
                </a:lnTo>
                <a:lnTo>
                  <a:pt x="1420" y="0"/>
                </a:lnTo>
                <a:lnTo>
                  <a:pt x="1420" y="10"/>
                </a:lnTo>
                <a:close/>
                <a:moveTo>
                  <a:pt x="1351" y="10"/>
                </a:moveTo>
                <a:lnTo>
                  <a:pt x="1312" y="10"/>
                </a:lnTo>
                <a:lnTo>
                  <a:pt x="1312" y="0"/>
                </a:lnTo>
                <a:lnTo>
                  <a:pt x="1351" y="0"/>
                </a:lnTo>
                <a:lnTo>
                  <a:pt x="1351" y="10"/>
                </a:lnTo>
                <a:close/>
                <a:moveTo>
                  <a:pt x="1282" y="10"/>
                </a:moveTo>
                <a:lnTo>
                  <a:pt x="1242" y="10"/>
                </a:lnTo>
                <a:lnTo>
                  <a:pt x="1242" y="0"/>
                </a:lnTo>
                <a:lnTo>
                  <a:pt x="1282" y="0"/>
                </a:lnTo>
                <a:lnTo>
                  <a:pt x="1282" y="10"/>
                </a:lnTo>
                <a:close/>
                <a:moveTo>
                  <a:pt x="1213" y="10"/>
                </a:moveTo>
                <a:lnTo>
                  <a:pt x="1173" y="10"/>
                </a:lnTo>
                <a:lnTo>
                  <a:pt x="1173" y="0"/>
                </a:lnTo>
                <a:lnTo>
                  <a:pt x="1213" y="0"/>
                </a:lnTo>
                <a:lnTo>
                  <a:pt x="1213" y="10"/>
                </a:lnTo>
                <a:close/>
                <a:moveTo>
                  <a:pt x="1144" y="10"/>
                </a:moveTo>
                <a:lnTo>
                  <a:pt x="1104" y="10"/>
                </a:lnTo>
                <a:lnTo>
                  <a:pt x="1104" y="0"/>
                </a:lnTo>
                <a:lnTo>
                  <a:pt x="1144" y="0"/>
                </a:lnTo>
                <a:lnTo>
                  <a:pt x="1144" y="10"/>
                </a:lnTo>
                <a:close/>
                <a:moveTo>
                  <a:pt x="1075" y="10"/>
                </a:moveTo>
                <a:lnTo>
                  <a:pt x="1035" y="10"/>
                </a:lnTo>
                <a:lnTo>
                  <a:pt x="1035" y="0"/>
                </a:lnTo>
                <a:lnTo>
                  <a:pt x="1075" y="0"/>
                </a:lnTo>
                <a:lnTo>
                  <a:pt x="1075" y="10"/>
                </a:lnTo>
                <a:close/>
                <a:moveTo>
                  <a:pt x="1005" y="10"/>
                </a:moveTo>
                <a:lnTo>
                  <a:pt x="966" y="10"/>
                </a:lnTo>
                <a:lnTo>
                  <a:pt x="966" y="0"/>
                </a:lnTo>
                <a:lnTo>
                  <a:pt x="1005" y="0"/>
                </a:lnTo>
                <a:lnTo>
                  <a:pt x="1005" y="10"/>
                </a:lnTo>
                <a:close/>
                <a:moveTo>
                  <a:pt x="936" y="10"/>
                </a:moveTo>
                <a:lnTo>
                  <a:pt x="897" y="10"/>
                </a:lnTo>
                <a:lnTo>
                  <a:pt x="897" y="0"/>
                </a:lnTo>
                <a:lnTo>
                  <a:pt x="936" y="0"/>
                </a:lnTo>
                <a:lnTo>
                  <a:pt x="936" y="10"/>
                </a:lnTo>
                <a:close/>
                <a:moveTo>
                  <a:pt x="867" y="10"/>
                </a:moveTo>
                <a:lnTo>
                  <a:pt x="828" y="10"/>
                </a:lnTo>
                <a:lnTo>
                  <a:pt x="828" y="0"/>
                </a:lnTo>
                <a:lnTo>
                  <a:pt x="867" y="0"/>
                </a:lnTo>
                <a:lnTo>
                  <a:pt x="867" y="10"/>
                </a:lnTo>
                <a:close/>
                <a:moveTo>
                  <a:pt x="798" y="10"/>
                </a:moveTo>
                <a:lnTo>
                  <a:pt x="758" y="10"/>
                </a:lnTo>
                <a:lnTo>
                  <a:pt x="758" y="0"/>
                </a:lnTo>
                <a:lnTo>
                  <a:pt x="798" y="0"/>
                </a:lnTo>
                <a:lnTo>
                  <a:pt x="798" y="10"/>
                </a:lnTo>
                <a:close/>
                <a:moveTo>
                  <a:pt x="729" y="10"/>
                </a:moveTo>
                <a:lnTo>
                  <a:pt x="689" y="10"/>
                </a:lnTo>
                <a:lnTo>
                  <a:pt x="689" y="0"/>
                </a:lnTo>
                <a:lnTo>
                  <a:pt x="729" y="0"/>
                </a:lnTo>
                <a:lnTo>
                  <a:pt x="729" y="10"/>
                </a:lnTo>
                <a:close/>
                <a:moveTo>
                  <a:pt x="660" y="10"/>
                </a:moveTo>
                <a:lnTo>
                  <a:pt x="620" y="10"/>
                </a:lnTo>
                <a:lnTo>
                  <a:pt x="620" y="0"/>
                </a:lnTo>
                <a:lnTo>
                  <a:pt x="660" y="0"/>
                </a:lnTo>
                <a:lnTo>
                  <a:pt x="660" y="10"/>
                </a:lnTo>
                <a:close/>
                <a:moveTo>
                  <a:pt x="591" y="10"/>
                </a:moveTo>
                <a:lnTo>
                  <a:pt x="551" y="10"/>
                </a:lnTo>
                <a:lnTo>
                  <a:pt x="551" y="0"/>
                </a:lnTo>
                <a:lnTo>
                  <a:pt x="591" y="0"/>
                </a:lnTo>
                <a:lnTo>
                  <a:pt x="591" y="10"/>
                </a:lnTo>
                <a:close/>
                <a:moveTo>
                  <a:pt x="521" y="10"/>
                </a:moveTo>
                <a:lnTo>
                  <a:pt x="482" y="10"/>
                </a:lnTo>
                <a:lnTo>
                  <a:pt x="482" y="0"/>
                </a:lnTo>
                <a:lnTo>
                  <a:pt x="521" y="0"/>
                </a:lnTo>
                <a:lnTo>
                  <a:pt x="521" y="10"/>
                </a:lnTo>
                <a:close/>
                <a:moveTo>
                  <a:pt x="452" y="10"/>
                </a:moveTo>
                <a:lnTo>
                  <a:pt x="413" y="10"/>
                </a:lnTo>
                <a:lnTo>
                  <a:pt x="413" y="0"/>
                </a:lnTo>
                <a:lnTo>
                  <a:pt x="452" y="0"/>
                </a:lnTo>
                <a:lnTo>
                  <a:pt x="452" y="10"/>
                </a:lnTo>
                <a:close/>
                <a:moveTo>
                  <a:pt x="383" y="10"/>
                </a:moveTo>
                <a:lnTo>
                  <a:pt x="344" y="10"/>
                </a:lnTo>
                <a:lnTo>
                  <a:pt x="344" y="0"/>
                </a:lnTo>
                <a:lnTo>
                  <a:pt x="383" y="0"/>
                </a:lnTo>
                <a:lnTo>
                  <a:pt x="383" y="10"/>
                </a:lnTo>
                <a:close/>
                <a:moveTo>
                  <a:pt x="314" y="10"/>
                </a:moveTo>
                <a:lnTo>
                  <a:pt x="275" y="10"/>
                </a:lnTo>
                <a:lnTo>
                  <a:pt x="275" y="0"/>
                </a:lnTo>
                <a:lnTo>
                  <a:pt x="314" y="0"/>
                </a:lnTo>
                <a:lnTo>
                  <a:pt x="314" y="10"/>
                </a:lnTo>
                <a:close/>
                <a:moveTo>
                  <a:pt x="245" y="10"/>
                </a:moveTo>
                <a:lnTo>
                  <a:pt x="205" y="10"/>
                </a:lnTo>
                <a:lnTo>
                  <a:pt x="205" y="0"/>
                </a:lnTo>
                <a:lnTo>
                  <a:pt x="245" y="0"/>
                </a:lnTo>
                <a:lnTo>
                  <a:pt x="245" y="10"/>
                </a:lnTo>
                <a:close/>
                <a:moveTo>
                  <a:pt x="176" y="10"/>
                </a:moveTo>
                <a:lnTo>
                  <a:pt x="169" y="10"/>
                </a:lnTo>
                <a:lnTo>
                  <a:pt x="161" y="10"/>
                </a:lnTo>
                <a:lnTo>
                  <a:pt x="153" y="10"/>
                </a:lnTo>
                <a:lnTo>
                  <a:pt x="145" y="11"/>
                </a:lnTo>
                <a:lnTo>
                  <a:pt x="137" y="13"/>
                </a:lnTo>
                <a:lnTo>
                  <a:pt x="136" y="3"/>
                </a:lnTo>
                <a:lnTo>
                  <a:pt x="144" y="2"/>
                </a:lnTo>
                <a:lnTo>
                  <a:pt x="152" y="0"/>
                </a:lnTo>
                <a:lnTo>
                  <a:pt x="161" y="0"/>
                </a:lnTo>
                <a:lnTo>
                  <a:pt x="169" y="0"/>
                </a:lnTo>
                <a:lnTo>
                  <a:pt x="176" y="0"/>
                </a:lnTo>
                <a:lnTo>
                  <a:pt x="176" y="10"/>
                </a:lnTo>
                <a:close/>
                <a:moveTo>
                  <a:pt x="110" y="21"/>
                </a:moveTo>
                <a:lnTo>
                  <a:pt x="107" y="22"/>
                </a:lnTo>
                <a:lnTo>
                  <a:pt x="100" y="25"/>
                </a:lnTo>
                <a:lnTo>
                  <a:pt x="93" y="29"/>
                </a:lnTo>
                <a:lnTo>
                  <a:pt x="86" y="33"/>
                </a:lnTo>
                <a:lnTo>
                  <a:pt x="80" y="37"/>
                </a:lnTo>
                <a:lnTo>
                  <a:pt x="76" y="39"/>
                </a:lnTo>
                <a:lnTo>
                  <a:pt x="71" y="31"/>
                </a:lnTo>
                <a:lnTo>
                  <a:pt x="74" y="29"/>
                </a:lnTo>
                <a:lnTo>
                  <a:pt x="81" y="24"/>
                </a:lnTo>
                <a:lnTo>
                  <a:pt x="88" y="20"/>
                </a:lnTo>
                <a:lnTo>
                  <a:pt x="96" y="16"/>
                </a:lnTo>
                <a:lnTo>
                  <a:pt x="103" y="13"/>
                </a:lnTo>
                <a:lnTo>
                  <a:pt x="106" y="12"/>
                </a:lnTo>
                <a:lnTo>
                  <a:pt x="110" y="21"/>
                </a:lnTo>
                <a:close/>
                <a:moveTo>
                  <a:pt x="55" y="58"/>
                </a:moveTo>
                <a:lnTo>
                  <a:pt x="46" y="68"/>
                </a:lnTo>
                <a:lnTo>
                  <a:pt x="41" y="74"/>
                </a:lnTo>
                <a:lnTo>
                  <a:pt x="37" y="80"/>
                </a:lnTo>
                <a:lnTo>
                  <a:pt x="33" y="87"/>
                </a:lnTo>
                <a:lnTo>
                  <a:pt x="32" y="88"/>
                </a:lnTo>
                <a:lnTo>
                  <a:pt x="23" y="83"/>
                </a:lnTo>
                <a:lnTo>
                  <a:pt x="24" y="81"/>
                </a:lnTo>
                <a:lnTo>
                  <a:pt x="29" y="74"/>
                </a:lnTo>
                <a:lnTo>
                  <a:pt x="33" y="68"/>
                </a:lnTo>
                <a:lnTo>
                  <a:pt x="38" y="61"/>
                </a:lnTo>
                <a:lnTo>
                  <a:pt x="48" y="51"/>
                </a:lnTo>
                <a:lnTo>
                  <a:pt x="55" y="58"/>
                </a:lnTo>
                <a:close/>
                <a:moveTo>
                  <a:pt x="19" y="114"/>
                </a:moveTo>
                <a:lnTo>
                  <a:pt x="17" y="122"/>
                </a:lnTo>
                <a:lnTo>
                  <a:pt x="15" y="129"/>
                </a:lnTo>
                <a:lnTo>
                  <a:pt x="13" y="137"/>
                </a:lnTo>
                <a:lnTo>
                  <a:pt x="11" y="145"/>
                </a:lnTo>
                <a:lnTo>
                  <a:pt x="10" y="152"/>
                </a:lnTo>
                <a:lnTo>
                  <a:pt x="1" y="150"/>
                </a:lnTo>
                <a:lnTo>
                  <a:pt x="2" y="143"/>
                </a:lnTo>
                <a:lnTo>
                  <a:pt x="3" y="135"/>
                </a:lnTo>
                <a:lnTo>
                  <a:pt x="5" y="127"/>
                </a:lnTo>
                <a:lnTo>
                  <a:pt x="7" y="119"/>
                </a:lnTo>
                <a:lnTo>
                  <a:pt x="10" y="111"/>
                </a:lnTo>
                <a:lnTo>
                  <a:pt x="19" y="114"/>
                </a:lnTo>
                <a:close/>
                <a:moveTo>
                  <a:pt x="9" y="181"/>
                </a:moveTo>
                <a:lnTo>
                  <a:pt x="9" y="220"/>
                </a:lnTo>
                <a:lnTo>
                  <a:pt x="0" y="220"/>
                </a:lnTo>
                <a:lnTo>
                  <a:pt x="0" y="181"/>
                </a:lnTo>
                <a:lnTo>
                  <a:pt x="9" y="181"/>
                </a:lnTo>
                <a:close/>
                <a:moveTo>
                  <a:pt x="9" y="250"/>
                </a:moveTo>
                <a:lnTo>
                  <a:pt x="9" y="289"/>
                </a:lnTo>
                <a:lnTo>
                  <a:pt x="0" y="289"/>
                </a:lnTo>
                <a:lnTo>
                  <a:pt x="0" y="250"/>
                </a:lnTo>
                <a:lnTo>
                  <a:pt x="9" y="250"/>
                </a:lnTo>
                <a:close/>
                <a:moveTo>
                  <a:pt x="9" y="319"/>
                </a:moveTo>
                <a:lnTo>
                  <a:pt x="9" y="358"/>
                </a:lnTo>
                <a:lnTo>
                  <a:pt x="0" y="358"/>
                </a:lnTo>
                <a:lnTo>
                  <a:pt x="0" y="319"/>
                </a:lnTo>
                <a:lnTo>
                  <a:pt x="9" y="319"/>
                </a:lnTo>
                <a:close/>
                <a:moveTo>
                  <a:pt x="9" y="388"/>
                </a:moveTo>
                <a:lnTo>
                  <a:pt x="9" y="427"/>
                </a:lnTo>
                <a:lnTo>
                  <a:pt x="0" y="427"/>
                </a:lnTo>
                <a:lnTo>
                  <a:pt x="0" y="388"/>
                </a:lnTo>
                <a:lnTo>
                  <a:pt x="9" y="388"/>
                </a:lnTo>
                <a:close/>
                <a:moveTo>
                  <a:pt x="9" y="457"/>
                </a:moveTo>
                <a:lnTo>
                  <a:pt x="9" y="497"/>
                </a:lnTo>
                <a:lnTo>
                  <a:pt x="0" y="497"/>
                </a:lnTo>
                <a:lnTo>
                  <a:pt x="0" y="457"/>
                </a:lnTo>
                <a:lnTo>
                  <a:pt x="9" y="457"/>
                </a:lnTo>
                <a:close/>
                <a:moveTo>
                  <a:pt x="9" y="526"/>
                </a:moveTo>
                <a:lnTo>
                  <a:pt x="9" y="566"/>
                </a:lnTo>
                <a:lnTo>
                  <a:pt x="0" y="566"/>
                </a:lnTo>
                <a:lnTo>
                  <a:pt x="0" y="526"/>
                </a:lnTo>
                <a:lnTo>
                  <a:pt x="9" y="526"/>
                </a:lnTo>
                <a:close/>
                <a:moveTo>
                  <a:pt x="9" y="595"/>
                </a:moveTo>
                <a:lnTo>
                  <a:pt x="9" y="635"/>
                </a:lnTo>
                <a:lnTo>
                  <a:pt x="0" y="635"/>
                </a:lnTo>
                <a:lnTo>
                  <a:pt x="0" y="595"/>
                </a:lnTo>
                <a:lnTo>
                  <a:pt x="9" y="595"/>
                </a:lnTo>
                <a:close/>
                <a:moveTo>
                  <a:pt x="9" y="665"/>
                </a:moveTo>
                <a:lnTo>
                  <a:pt x="9" y="704"/>
                </a:lnTo>
                <a:lnTo>
                  <a:pt x="0" y="704"/>
                </a:lnTo>
                <a:lnTo>
                  <a:pt x="0" y="665"/>
                </a:lnTo>
                <a:lnTo>
                  <a:pt x="9" y="665"/>
                </a:lnTo>
                <a:close/>
                <a:moveTo>
                  <a:pt x="9" y="734"/>
                </a:moveTo>
                <a:lnTo>
                  <a:pt x="9" y="773"/>
                </a:lnTo>
                <a:lnTo>
                  <a:pt x="0" y="773"/>
                </a:lnTo>
                <a:lnTo>
                  <a:pt x="0" y="734"/>
                </a:lnTo>
                <a:lnTo>
                  <a:pt x="9" y="734"/>
                </a:lnTo>
                <a:close/>
                <a:moveTo>
                  <a:pt x="9" y="803"/>
                </a:moveTo>
                <a:lnTo>
                  <a:pt x="9" y="827"/>
                </a:lnTo>
                <a:lnTo>
                  <a:pt x="10" y="836"/>
                </a:lnTo>
                <a:lnTo>
                  <a:pt x="10" y="842"/>
                </a:lnTo>
                <a:lnTo>
                  <a:pt x="0" y="843"/>
                </a:lnTo>
                <a:lnTo>
                  <a:pt x="0" y="836"/>
                </a:lnTo>
                <a:lnTo>
                  <a:pt x="0" y="827"/>
                </a:lnTo>
                <a:lnTo>
                  <a:pt x="0" y="803"/>
                </a:lnTo>
                <a:lnTo>
                  <a:pt x="9" y="803"/>
                </a:lnTo>
                <a:close/>
                <a:moveTo>
                  <a:pt x="15" y="870"/>
                </a:moveTo>
                <a:lnTo>
                  <a:pt x="17" y="875"/>
                </a:lnTo>
                <a:lnTo>
                  <a:pt x="19" y="883"/>
                </a:lnTo>
                <a:lnTo>
                  <a:pt x="22" y="890"/>
                </a:lnTo>
                <a:lnTo>
                  <a:pt x="25" y="897"/>
                </a:lnTo>
                <a:lnTo>
                  <a:pt x="29" y="904"/>
                </a:lnTo>
                <a:lnTo>
                  <a:pt x="30" y="905"/>
                </a:lnTo>
                <a:lnTo>
                  <a:pt x="21" y="910"/>
                </a:lnTo>
                <a:lnTo>
                  <a:pt x="20" y="908"/>
                </a:lnTo>
                <a:lnTo>
                  <a:pt x="16" y="901"/>
                </a:lnTo>
                <a:lnTo>
                  <a:pt x="13" y="893"/>
                </a:lnTo>
                <a:lnTo>
                  <a:pt x="10" y="886"/>
                </a:lnTo>
                <a:lnTo>
                  <a:pt x="7" y="878"/>
                </a:lnTo>
                <a:lnTo>
                  <a:pt x="6" y="873"/>
                </a:lnTo>
                <a:lnTo>
                  <a:pt x="15" y="870"/>
                </a:lnTo>
                <a:close/>
                <a:moveTo>
                  <a:pt x="46" y="929"/>
                </a:moveTo>
                <a:lnTo>
                  <a:pt x="46" y="929"/>
                </a:lnTo>
                <a:lnTo>
                  <a:pt x="56" y="941"/>
                </a:lnTo>
                <a:lnTo>
                  <a:pt x="68" y="951"/>
                </a:lnTo>
                <a:lnTo>
                  <a:pt x="74" y="955"/>
                </a:lnTo>
                <a:lnTo>
                  <a:pt x="68" y="963"/>
                </a:lnTo>
                <a:lnTo>
                  <a:pt x="61" y="958"/>
                </a:lnTo>
                <a:lnTo>
                  <a:pt x="49" y="947"/>
                </a:lnTo>
                <a:lnTo>
                  <a:pt x="38" y="935"/>
                </a:lnTo>
                <a:lnTo>
                  <a:pt x="38" y="935"/>
                </a:lnTo>
                <a:lnTo>
                  <a:pt x="46" y="929"/>
                </a:lnTo>
                <a:close/>
                <a:moveTo>
                  <a:pt x="98" y="970"/>
                </a:moveTo>
                <a:lnTo>
                  <a:pt x="100" y="972"/>
                </a:lnTo>
                <a:lnTo>
                  <a:pt x="107" y="975"/>
                </a:lnTo>
                <a:lnTo>
                  <a:pt x="114" y="978"/>
                </a:lnTo>
                <a:lnTo>
                  <a:pt x="122" y="980"/>
                </a:lnTo>
                <a:lnTo>
                  <a:pt x="129" y="982"/>
                </a:lnTo>
                <a:lnTo>
                  <a:pt x="134" y="983"/>
                </a:lnTo>
                <a:lnTo>
                  <a:pt x="132" y="993"/>
                </a:lnTo>
                <a:lnTo>
                  <a:pt x="127" y="992"/>
                </a:lnTo>
                <a:lnTo>
                  <a:pt x="119" y="989"/>
                </a:lnTo>
                <a:lnTo>
                  <a:pt x="111" y="987"/>
                </a:lnTo>
                <a:lnTo>
                  <a:pt x="103" y="984"/>
                </a:lnTo>
                <a:lnTo>
                  <a:pt x="96" y="980"/>
                </a:lnTo>
                <a:lnTo>
                  <a:pt x="94" y="979"/>
                </a:lnTo>
                <a:lnTo>
                  <a:pt x="98" y="970"/>
                </a:lnTo>
                <a:close/>
                <a:moveTo>
                  <a:pt x="163" y="987"/>
                </a:moveTo>
                <a:lnTo>
                  <a:pt x="169" y="987"/>
                </a:lnTo>
                <a:lnTo>
                  <a:pt x="202" y="987"/>
                </a:lnTo>
                <a:lnTo>
                  <a:pt x="202" y="997"/>
                </a:lnTo>
                <a:lnTo>
                  <a:pt x="169" y="997"/>
                </a:lnTo>
                <a:lnTo>
                  <a:pt x="162" y="997"/>
                </a:lnTo>
                <a:lnTo>
                  <a:pt x="163" y="987"/>
                </a:lnTo>
                <a:close/>
                <a:moveTo>
                  <a:pt x="231" y="987"/>
                </a:moveTo>
                <a:lnTo>
                  <a:pt x="271" y="987"/>
                </a:lnTo>
                <a:lnTo>
                  <a:pt x="271" y="997"/>
                </a:lnTo>
                <a:lnTo>
                  <a:pt x="231" y="997"/>
                </a:lnTo>
                <a:lnTo>
                  <a:pt x="231" y="987"/>
                </a:lnTo>
                <a:close/>
                <a:moveTo>
                  <a:pt x="301" y="987"/>
                </a:moveTo>
                <a:lnTo>
                  <a:pt x="340" y="987"/>
                </a:lnTo>
                <a:lnTo>
                  <a:pt x="340" y="997"/>
                </a:lnTo>
                <a:lnTo>
                  <a:pt x="301" y="997"/>
                </a:lnTo>
                <a:lnTo>
                  <a:pt x="301" y="987"/>
                </a:lnTo>
                <a:close/>
                <a:moveTo>
                  <a:pt x="370" y="987"/>
                </a:moveTo>
                <a:lnTo>
                  <a:pt x="409" y="987"/>
                </a:lnTo>
                <a:lnTo>
                  <a:pt x="409" y="997"/>
                </a:lnTo>
                <a:lnTo>
                  <a:pt x="370" y="997"/>
                </a:lnTo>
                <a:lnTo>
                  <a:pt x="370" y="987"/>
                </a:lnTo>
                <a:close/>
                <a:moveTo>
                  <a:pt x="439" y="987"/>
                </a:moveTo>
                <a:lnTo>
                  <a:pt x="478" y="987"/>
                </a:lnTo>
                <a:lnTo>
                  <a:pt x="478" y="997"/>
                </a:lnTo>
                <a:lnTo>
                  <a:pt x="439" y="997"/>
                </a:lnTo>
                <a:lnTo>
                  <a:pt x="439" y="987"/>
                </a:lnTo>
                <a:close/>
                <a:moveTo>
                  <a:pt x="508" y="987"/>
                </a:moveTo>
                <a:lnTo>
                  <a:pt x="548" y="987"/>
                </a:lnTo>
                <a:lnTo>
                  <a:pt x="548" y="997"/>
                </a:lnTo>
                <a:lnTo>
                  <a:pt x="508" y="997"/>
                </a:lnTo>
                <a:lnTo>
                  <a:pt x="508" y="987"/>
                </a:lnTo>
                <a:close/>
                <a:moveTo>
                  <a:pt x="577" y="987"/>
                </a:moveTo>
                <a:lnTo>
                  <a:pt x="617" y="987"/>
                </a:lnTo>
                <a:lnTo>
                  <a:pt x="617" y="997"/>
                </a:lnTo>
                <a:lnTo>
                  <a:pt x="577" y="997"/>
                </a:lnTo>
                <a:lnTo>
                  <a:pt x="577" y="987"/>
                </a:lnTo>
                <a:close/>
                <a:moveTo>
                  <a:pt x="646" y="987"/>
                </a:moveTo>
                <a:lnTo>
                  <a:pt x="686" y="987"/>
                </a:lnTo>
                <a:lnTo>
                  <a:pt x="686" y="997"/>
                </a:lnTo>
                <a:lnTo>
                  <a:pt x="646" y="997"/>
                </a:lnTo>
                <a:lnTo>
                  <a:pt x="646" y="987"/>
                </a:lnTo>
                <a:close/>
                <a:moveTo>
                  <a:pt x="715" y="987"/>
                </a:moveTo>
                <a:lnTo>
                  <a:pt x="755" y="987"/>
                </a:lnTo>
                <a:lnTo>
                  <a:pt x="755" y="997"/>
                </a:lnTo>
                <a:lnTo>
                  <a:pt x="715" y="997"/>
                </a:lnTo>
                <a:lnTo>
                  <a:pt x="715" y="987"/>
                </a:lnTo>
                <a:close/>
                <a:moveTo>
                  <a:pt x="785" y="987"/>
                </a:moveTo>
                <a:lnTo>
                  <a:pt x="824" y="987"/>
                </a:lnTo>
                <a:lnTo>
                  <a:pt x="824" y="997"/>
                </a:lnTo>
                <a:lnTo>
                  <a:pt x="785" y="997"/>
                </a:lnTo>
                <a:lnTo>
                  <a:pt x="785" y="987"/>
                </a:lnTo>
                <a:close/>
                <a:moveTo>
                  <a:pt x="854" y="987"/>
                </a:moveTo>
                <a:lnTo>
                  <a:pt x="893" y="987"/>
                </a:lnTo>
                <a:lnTo>
                  <a:pt x="893" y="997"/>
                </a:lnTo>
                <a:lnTo>
                  <a:pt x="854" y="997"/>
                </a:lnTo>
                <a:lnTo>
                  <a:pt x="854" y="987"/>
                </a:lnTo>
                <a:close/>
                <a:moveTo>
                  <a:pt x="923" y="987"/>
                </a:moveTo>
                <a:lnTo>
                  <a:pt x="962" y="987"/>
                </a:lnTo>
                <a:lnTo>
                  <a:pt x="962" y="997"/>
                </a:lnTo>
                <a:lnTo>
                  <a:pt x="923" y="997"/>
                </a:lnTo>
                <a:lnTo>
                  <a:pt x="923" y="987"/>
                </a:lnTo>
                <a:close/>
                <a:moveTo>
                  <a:pt x="992" y="987"/>
                </a:moveTo>
                <a:lnTo>
                  <a:pt x="1031" y="987"/>
                </a:lnTo>
                <a:lnTo>
                  <a:pt x="1031" y="997"/>
                </a:lnTo>
                <a:lnTo>
                  <a:pt x="992" y="997"/>
                </a:lnTo>
                <a:lnTo>
                  <a:pt x="992" y="987"/>
                </a:lnTo>
                <a:close/>
                <a:moveTo>
                  <a:pt x="1061" y="987"/>
                </a:moveTo>
                <a:lnTo>
                  <a:pt x="1101" y="987"/>
                </a:lnTo>
                <a:lnTo>
                  <a:pt x="1101" y="997"/>
                </a:lnTo>
                <a:lnTo>
                  <a:pt x="1061" y="997"/>
                </a:lnTo>
                <a:lnTo>
                  <a:pt x="1061" y="987"/>
                </a:lnTo>
                <a:close/>
                <a:moveTo>
                  <a:pt x="1130" y="987"/>
                </a:moveTo>
                <a:lnTo>
                  <a:pt x="1170" y="987"/>
                </a:lnTo>
                <a:lnTo>
                  <a:pt x="1170" y="997"/>
                </a:lnTo>
                <a:lnTo>
                  <a:pt x="1130" y="997"/>
                </a:lnTo>
                <a:lnTo>
                  <a:pt x="1130" y="987"/>
                </a:lnTo>
                <a:close/>
                <a:moveTo>
                  <a:pt x="1199" y="987"/>
                </a:moveTo>
                <a:lnTo>
                  <a:pt x="1239" y="987"/>
                </a:lnTo>
                <a:lnTo>
                  <a:pt x="1239" y="997"/>
                </a:lnTo>
                <a:lnTo>
                  <a:pt x="1199" y="997"/>
                </a:lnTo>
                <a:lnTo>
                  <a:pt x="1199" y="987"/>
                </a:lnTo>
                <a:close/>
                <a:moveTo>
                  <a:pt x="1269" y="987"/>
                </a:moveTo>
                <a:lnTo>
                  <a:pt x="1308" y="987"/>
                </a:lnTo>
                <a:lnTo>
                  <a:pt x="1308" y="997"/>
                </a:lnTo>
                <a:lnTo>
                  <a:pt x="1269" y="997"/>
                </a:lnTo>
                <a:lnTo>
                  <a:pt x="1269" y="987"/>
                </a:lnTo>
                <a:close/>
                <a:moveTo>
                  <a:pt x="1338" y="987"/>
                </a:moveTo>
                <a:lnTo>
                  <a:pt x="1377" y="987"/>
                </a:lnTo>
                <a:lnTo>
                  <a:pt x="1377" y="997"/>
                </a:lnTo>
                <a:lnTo>
                  <a:pt x="1338" y="997"/>
                </a:lnTo>
                <a:lnTo>
                  <a:pt x="1338" y="987"/>
                </a:lnTo>
                <a:close/>
                <a:moveTo>
                  <a:pt x="1407" y="987"/>
                </a:moveTo>
                <a:lnTo>
                  <a:pt x="1446" y="987"/>
                </a:lnTo>
                <a:lnTo>
                  <a:pt x="1446" y="997"/>
                </a:lnTo>
                <a:lnTo>
                  <a:pt x="1407" y="997"/>
                </a:lnTo>
                <a:lnTo>
                  <a:pt x="1407" y="987"/>
                </a:lnTo>
                <a:close/>
                <a:moveTo>
                  <a:pt x="1476" y="987"/>
                </a:moveTo>
                <a:lnTo>
                  <a:pt x="1515" y="987"/>
                </a:lnTo>
                <a:lnTo>
                  <a:pt x="1515" y="997"/>
                </a:lnTo>
                <a:lnTo>
                  <a:pt x="1476" y="997"/>
                </a:lnTo>
                <a:lnTo>
                  <a:pt x="1476" y="987"/>
                </a:lnTo>
                <a:close/>
                <a:moveTo>
                  <a:pt x="1545" y="987"/>
                </a:moveTo>
                <a:lnTo>
                  <a:pt x="1585" y="987"/>
                </a:lnTo>
                <a:lnTo>
                  <a:pt x="1585" y="997"/>
                </a:lnTo>
                <a:lnTo>
                  <a:pt x="1545" y="997"/>
                </a:lnTo>
                <a:lnTo>
                  <a:pt x="1545" y="987"/>
                </a:lnTo>
                <a:close/>
                <a:moveTo>
                  <a:pt x="1614" y="987"/>
                </a:moveTo>
                <a:lnTo>
                  <a:pt x="1654" y="987"/>
                </a:lnTo>
                <a:lnTo>
                  <a:pt x="1654" y="997"/>
                </a:lnTo>
                <a:lnTo>
                  <a:pt x="1614" y="997"/>
                </a:lnTo>
                <a:lnTo>
                  <a:pt x="1614" y="987"/>
                </a:lnTo>
                <a:close/>
                <a:moveTo>
                  <a:pt x="1683" y="987"/>
                </a:moveTo>
                <a:lnTo>
                  <a:pt x="1697" y="987"/>
                </a:lnTo>
                <a:lnTo>
                  <a:pt x="1705" y="987"/>
                </a:lnTo>
                <a:lnTo>
                  <a:pt x="1713" y="986"/>
                </a:lnTo>
                <a:lnTo>
                  <a:pt x="1721" y="985"/>
                </a:lnTo>
                <a:lnTo>
                  <a:pt x="1722" y="985"/>
                </a:lnTo>
                <a:lnTo>
                  <a:pt x="1724" y="995"/>
                </a:lnTo>
                <a:lnTo>
                  <a:pt x="1722" y="995"/>
                </a:lnTo>
                <a:lnTo>
                  <a:pt x="1714" y="996"/>
                </a:lnTo>
                <a:lnTo>
                  <a:pt x="1705" y="997"/>
                </a:lnTo>
                <a:lnTo>
                  <a:pt x="1697" y="997"/>
                </a:lnTo>
                <a:lnTo>
                  <a:pt x="1683" y="997"/>
                </a:lnTo>
                <a:lnTo>
                  <a:pt x="1683" y="987"/>
                </a:lnTo>
                <a:close/>
                <a:moveTo>
                  <a:pt x="1750" y="978"/>
                </a:moveTo>
                <a:lnTo>
                  <a:pt x="1752" y="978"/>
                </a:lnTo>
                <a:lnTo>
                  <a:pt x="1759" y="975"/>
                </a:lnTo>
                <a:lnTo>
                  <a:pt x="1766" y="971"/>
                </a:lnTo>
                <a:lnTo>
                  <a:pt x="1773" y="968"/>
                </a:lnTo>
                <a:lnTo>
                  <a:pt x="1780" y="964"/>
                </a:lnTo>
                <a:lnTo>
                  <a:pt x="1784" y="961"/>
                </a:lnTo>
                <a:lnTo>
                  <a:pt x="1789" y="970"/>
                </a:lnTo>
                <a:lnTo>
                  <a:pt x="1785" y="973"/>
                </a:lnTo>
                <a:lnTo>
                  <a:pt x="1778" y="977"/>
                </a:lnTo>
                <a:lnTo>
                  <a:pt x="1770" y="980"/>
                </a:lnTo>
                <a:lnTo>
                  <a:pt x="1763" y="984"/>
                </a:lnTo>
                <a:lnTo>
                  <a:pt x="1755" y="987"/>
                </a:lnTo>
                <a:lnTo>
                  <a:pt x="1753" y="988"/>
                </a:lnTo>
                <a:lnTo>
                  <a:pt x="1750" y="978"/>
                </a:lnTo>
                <a:close/>
                <a:moveTo>
                  <a:pt x="1807" y="943"/>
                </a:moveTo>
                <a:lnTo>
                  <a:pt x="1810" y="940"/>
                </a:lnTo>
                <a:lnTo>
                  <a:pt x="1820" y="929"/>
                </a:lnTo>
                <a:lnTo>
                  <a:pt x="1825" y="923"/>
                </a:lnTo>
                <a:lnTo>
                  <a:pt x="1829" y="917"/>
                </a:lnTo>
                <a:lnTo>
                  <a:pt x="1831" y="914"/>
                </a:lnTo>
                <a:lnTo>
                  <a:pt x="1839" y="919"/>
                </a:lnTo>
                <a:lnTo>
                  <a:pt x="1837" y="922"/>
                </a:lnTo>
                <a:lnTo>
                  <a:pt x="1832" y="929"/>
                </a:lnTo>
                <a:lnTo>
                  <a:pt x="1827" y="936"/>
                </a:lnTo>
                <a:lnTo>
                  <a:pt x="1816" y="948"/>
                </a:lnTo>
                <a:lnTo>
                  <a:pt x="1813" y="951"/>
                </a:lnTo>
                <a:lnTo>
                  <a:pt x="1807" y="943"/>
                </a:lnTo>
                <a:close/>
                <a:moveTo>
                  <a:pt x="1844" y="889"/>
                </a:moveTo>
                <a:lnTo>
                  <a:pt x="1847" y="882"/>
                </a:lnTo>
                <a:lnTo>
                  <a:pt x="1849" y="875"/>
                </a:lnTo>
                <a:lnTo>
                  <a:pt x="1851" y="867"/>
                </a:lnTo>
                <a:lnTo>
                  <a:pt x="1853" y="860"/>
                </a:lnTo>
                <a:lnTo>
                  <a:pt x="1855" y="852"/>
                </a:lnTo>
                <a:lnTo>
                  <a:pt x="1855" y="852"/>
                </a:lnTo>
                <a:lnTo>
                  <a:pt x="1864" y="853"/>
                </a:lnTo>
                <a:lnTo>
                  <a:pt x="1864" y="854"/>
                </a:lnTo>
                <a:lnTo>
                  <a:pt x="1863" y="862"/>
                </a:lnTo>
                <a:lnTo>
                  <a:pt x="1861" y="870"/>
                </a:lnTo>
                <a:lnTo>
                  <a:pt x="1859" y="878"/>
                </a:lnTo>
                <a:lnTo>
                  <a:pt x="1856" y="886"/>
                </a:lnTo>
                <a:lnTo>
                  <a:pt x="1853" y="892"/>
                </a:lnTo>
                <a:lnTo>
                  <a:pt x="1844" y="889"/>
                </a:lnTo>
                <a:close/>
                <a:moveTo>
                  <a:pt x="1856" y="823"/>
                </a:moveTo>
                <a:lnTo>
                  <a:pt x="1856" y="784"/>
                </a:lnTo>
                <a:lnTo>
                  <a:pt x="1866" y="784"/>
                </a:lnTo>
                <a:lnTo>
                  <a:pt x="1866" y="823"/>
                </a:lnTo>
                <a:lnTo>
                  <a:pt x="1856" y="823"/>
                </a:lnTo>
                <a:close/>
                <a:moveTo>
                  <a:pt x="1856" y="754"/>
                </a:moveTo>
                <a:lnTo>
                  <a:pt x="1856" y="714"/>
                </a:lnTo>
                <a:lnTo>
                  <a:pt x="1866" y="714"/>
                </a:lnTo>
                <a:lnTo>
                  <a:pt x="1866" y="754"/>
                </a:lnTo>
                <a:lnTo>
                  <a:pt x="1856" y="754"/>
                </a:lnTo>
                <a:close/>
                <a:moveTo>
                  <a:pt x="1856" y="685"/>
                </a:moveTo>
                <a:lnTo>
                  <a:pt x="1856" y="645"/>
                </a:lnTo>
                <a:lnTo>
                  <a:pt x="1866" y="645"/>
                </a:lnTo>
                <a:lnTo>
                  <a:pt x="1866" y="685"/>
                </a:lnTo>
                <a:lnTo>
                  <a:pt x="1856" y="685"/>
                </a:lnTo>
                <a:close/>
                <a:moveTo>
                  <a:pt x="1856" y="616"/>
                </a:moveTo>
                <a:lnTo>
                  <a:pt x="1856" y="576"/>
                </a:lnTo>
                <a:lnTo>
                  <a:pt x="1866" y="576"/>
                </a:lnTo>
                <a:lnTo>
                  <a:pt x="1866" y="616"/>
                </a:lnTo>
                <a:lnTo>
                  <a:pt x="1856" y="616"/>
                </a:lnTo>
                <a:close/>
                <a:moveTo>
                  <a:pt x="1856" y="547"/>
                </a:moveTo>
                <a:lnTo>
                  <a:pt x="1856" y="507"/>
                </a:lnTo>
                <a:lnTo>
                  <a:pt x="1866" y="507"/>
                </a:lnTo>
                <a:lnTo>
                  <a:pt x="1866" y="547"/>
                </a:lnTo>
                <a:lnTo>
                  <a:pt x="1856" y="547"/>
                </a:lnTo>
                <a:close/>
                <a:moveTo>
                  <a:pt x="1856" y="477"/>
                </a:moveTo>
                <a:lnTo>
                  <a:pt x="1856" y="438"/>
                </a:lnTo>
                <a:lnTo>
                  <a:pt x="1866" y="438"/>
                </a:lnTo>
                <a:lnTo>
                  <a:pt x="1866" y="477"/>
                </a:lnTo>
                <a:lnTo>
                  <a:pt x="1856" y="477"/>
                </a:lnTo>
                <a:close/>
                <a:moveTo>
                  <a:pt x="1856" y="408"/>
                </a:moveTo>
                <a:lnTo>
                  <a:pt x="1856" y="369"/>
                </a:lnTo>
                <a:lnTo>
                  <a:pt x="1866" y="369"/>
                </a:lnTo>
                <a:lnTo>
                  <a:pt x="1866" y="408"/>
                </a:lnTo>
                <a:lnTo>
                  <a:pt x="1856" y="408"/>
                </a:lnTo>
                <a:close/>
                <a:moveTo>
                  <a:pt x="1856" y="339"/>
                </a:moveTo>
                <a:lnTo>
                  <a:pt x="1856" y="300"/>
                </a:lnTo>
                <a:lnTo>
                  <a:pt x="1866" y="300"/>
                </a:lnTo>
                <a:lnTo>
                  <a:pt x="1866" y="339"/>
                </a:lnTo>
                <a:lnTo>
                  <a:pt x="1856" y="339"/>
                </a:lnTo>
                <a:close/>
                <a:moveTo>
                  <a:pt x="1856" y="270"/>
                </a:moveTo>
                <a:lnTo>
                  <a:pt x="1856" y="231"/>
                </a:lnTo>
                <a:lnTo>
                  <a:pt x="1866" y="231"/>
                </a:lnTo>
                <a:lnTo>
                  <a:pt x="1866" y="270"/>
                </a:lnTo>
                <a:lnTo>
                  <a:pt x="1856" y="270"/>
                </a:lnTo>
                <a:close/>
                <a:moveTo>
                  <a:pt x="1856" y="201"/>
                </a:moveTo>
                <a:lnTo>
                  <a:pt x="1856" y="169"/>
                </a:lnTo>
                <a:lnTo>
                  <a:pt x="1856" y="161"/>
                </a:lnTo>
                <a:lnTo>
                  <a:pt x="1866" y="161"/>
                </a:lnTo>
                <a:lnTo>
                  <a:pt x="1866" y="169"/>
                </a:lnTo>
                <a:lnTo>
                  <a:pt x="1866" y="201"/>
                </a:lnTo>
                <a:lnTo>
                  <a:pt x="1856" y="201"/>
                </a:lnTo>
                <a:close/>
                <a:moveTo>
                  <a:pt x="1852" y="133"/>
                </a:moveTo>
                <a:lnTo>
                  <a:pt x="1851" y="129"/>
                </a:lnTo>
                <a:lnTo>
                  <a:pt x="1849" y="122"/>
                </a:lnTo>
                <a:lnTo>
                  <a:pt x="1847" y="114"/>
                </a:lnTo>
                <a:lnTo>
                  <a:pt x="1844" y="107"/>
                </a:lnTo>
                <a:lnTo>
                  <a:pt x="1841" y="100"/>
                </a:lnTo>
                <a:lnTo>
                  <a:pt x="1839" y="97"/>
                </a:lnTo>
                <a:lnTo>
                  <a:pt x="1848" y="93"/>
                </a:lnTo>
                <a:lnTo>
                  <a:pt x="1850" y="96"/>
                </a:lnTo>
                <a:lnTo>
                  <a:pt x="1853" y="103"/>
                </a:lnTo>
                <a:lnTo>
                  <a:pt x="1856" y="111"/>
                </a:lnTo>
                <a:lnTo>
                  <a:pt x="1859" y="119"/>
                </a:lnTo>
                <a:lnTo>
                  <a:pt x="1861" y="127"/>
                </a:lnTo>
                <a:lnTo>
                  <a:pt x="1862" y="131"/>
                </a:lnTo>
                <a:lnTo>
                  <a:pt x="1852" y="133"/>
                </a:lnTo>
                <a:close/>
                <a:moveTo>
                  <a:pt x="1824" y="73"/>
                </a:moveTo>
                <a:lnTo>
                  <a:pt x="1820" y="68"/>
                </a:lnTo>
                <a:lnTo>
                  <a:pt x="1810" y="56"/>
                </a:lnTo>
                <a:lnTo>
                  <a:pt x="1798" y="46"/>
                </a:lnTo>
                <a:lnTo>
                  <a:pt x="1798" y="46"/>
                </a:lnTo>
                <a:lnTo>
                  <a:pt x="1804" y="38"/>
                </a:lnTo>
                <a:lnTo>
                  <a:pt x="1805" y="39"/>
                </a:lnTo>
                <a:lnTo>
                  <a:pt x="1817" y="49"/>
                </a:lnTo>
                <a:lnTo>
                  <a:pt x="1828" y="62"/>
                </a:lnTo>
                <a:lnTo>
                  <a:pt x="1832" y="67"/>
                </a:lnTo>
                <a:lnTo>
                  <a:pt x="1824" y="73"/>
                </a:lnTo>
                <a:close/>
                <a:moveTo>
                  <a:pt x="1774" y="29"/>
                </a:moveTo>
                <a:lnTo>
                  <a:pt x="1773" y="29"/>
                </a:lnTo>
                <a:lnTo>
                  <a:pt x="1766" y="25"/>
                </a:lnTo>
                <a:lnTo>
                  <a:pt x="1759" y="22"/>
                </a:lnTo>
                <a:lnTo>
                  <a:pt x="1751" y="19"/>
                </a:lnTo>
                <a:lnTo>
                  <a:pt x="1744" y="17"/>
                </a:lnTo>
                <a:lnTo>
                  <a:pt x="1738" y="15"/>
                </a:lnTo>
                <a:lnTo>
                  <a:pt x="1741" y="6"/>
                </a:lnTo>
                <a:lnTo>
                  <a:pt x="1747" y="7"/>
                </a:lnTo>
                <a:lnTo>
                  <a:pt x="1755" y="10"/>
                </a:lnTo>
                <a:lnTo>
                  <a:pt x="1763" y="13"/>
                </a:lnTo>
                <a:lnTo>
                  <a:pt x="1770" y="16"/>
                </a:lnTo>
                <a:lnTo>
                  <a:pt x="1778" y="20"/>
                </a:lnTo>
                <a:lnTo>
                  <a:pt x="1779" y="21"/>
                </a:lnTo>
                <a:lnTo>
                  <a:pt x="1774" y="29"/>
                </a:lnTo>
                <a:close/>
                <a:moveTo>
                  <a:pt x="1710" y="10"/>
                </a:moveTo>
                <a:lnTo>
                  <a:pt x="1705" y="10"/>
                </a:lnTo>
                <a:lnTo>
                  <a:pt x="1697" y="10"/>
                </a:lnTo>
                <a:lnTo>
                  <a:pt x="1697" y="0"/>
                </a:lnTo>
                <a:lnTo>
                  <a:pt x="1706" y="0"/>
                </a:lnTo>
                <a:lnTo>
                  <a:pt x="1711" y="0"/>
                </a:lnTo>
                <a:lnTo>
                  <a:pt x="1710" y="10"/>
                </a:lnTo>
                <a:close/>
              </a:path>
            </a:pathLst>
          </a:custGeom>
          <a:solidFill>
            <a:srgbClr val="000000"/>
          </a:solidFill>
          <a:ln w="1588" cap="flat">
            <a:solidFill>
              <a:schemeClr val="accent5"/>
            </a:solidFill>
            <a:prstDash val="solid"/>
            <a:bevel/>
            <a:headEnd/>
            <a:tailEnd/>
          </a:ln>
        </p:spPr>
        <p:txBody>
          <a:bodyPr/>
          <a:lstStyle/>
          <a:p>
            <a:endParaRPr lang="ja-JP" altLang="en-US"/>
          </a:p>
        </p:txBody>
      </p:sp>
      <p:sp>
        <p:nvSpPr>
          <p:cNvPr id="188" name="Line 267"/>
          <p:cNvSpPr>
            <a:spLocks noChangeShapeType="1"/>
          </p:cNvSpPr>
          <p:nvPr/>
        </p:nvSpPr>
        <p:spPr bwMode="auto">
          <a:xfrm rot="16200000" flipV="1">
            <a:off x="6851095" y="3258240"/>
            <a:ext cx="0" cy="807838"/>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9" name="Line 268"/>
          <p:cNvSpPr>
            <a:spLocks noChangeShapeType="1"/>
          </p:cNvSpPr>
          <p:nvPr/>
        </p:nvSpPr>
        <p:spPr bwMode="auto">
          <a:xfrm rot="16200000">
            <a:off x="6939911" y="2774424"/>
            <a:ext cx="0" cy="985471"/>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90" name="Text Box 278"/>
          <p:cNvSpPr txBox="1">
            <a:spLocks noChangeArrowheads="1"/>
          </p:cNvSpPr>
          <p:nvPr/>
        </p:nvSpPr>
        <p:spPr bwMode="auto">
          <a:xfrm>
            <a:off x="5925285" y="3961797"/>
            <a:ext cx="848487" cy="46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ja-JP" sz="2800" b="1" dirty="0" smtClean="0">
                <a:solidFill>
                  <a:srgbClr val="FF0000"/>
                </a:solidFill>
                <a:latin typeface="HGPｺﾞｼｯｸE" charset="0"/>
                <a:ea typeface="HGPｺﾞｼｯｸE" charset="0"/>
                <a:cs typeface="HGPｺﾞｼｯｸE" charset="0"/>
              </a:rPr>
              <a:t>8kV</a:t>
            </a:r>
            <a:endParaRPr lang="ja-JP" altLang="en-US" sz="2800" b="1" dirty="0">
              <a:solidFill>
                <a:srgbClr val="FF0000"/>
              </a:solidFill>
              <a:latin typeface="HGPｺﾞｼｯｸE" charset="0"/>
              <a:ea typeface="HGPｺﾞｼｯｸE" charset="0"/>
              <a:cs typeface="HGPｺﾞｼｯｸE" charset="0"/>
            </a:endParaRPr>
          </a:p>
        </p:txBody>
      </p:sp>
      <p:cxnSp>
        <p:nvCxnSpPr>
          <p:cNvPr id="191" name="直線矢印コネクタ 190"/>
          <p:cNvCxnSpPr/>
          <p:nvPr/>
        </p:nvCxnSpPr>
        <p:spPr>
          <a:xfrm flipH="1" flipV="1">
            <a:off x="7084432" y="3533629"/>
            <a:ext cx="302093" cy="247138"/>
          </a:xfrm>
          <a:prstGeom prst="straightConnector1">
            <a:avLst/>
          </a:prstGeom>
          <a:ln w="19050">
            <a:solidFill>
              <a:srgbClr val="FF0000"/>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92" name="直線矢印コネクタ 191"/>
          <p:cNvCxnSpPr/>
          <p:nvPr/>
        </p:nvCxnSpPr>
        <p:spPr>
          <a:xfrm flipH="1" flipV="1">
            <a:off x="7258533" y="4357298"/>
            <a:ext cx="302093" cy="247138"/>
          </a:xfrm>
          <a:prstGeom prst="straightConnector1">
            <a:avLst/>
          </a:prstGeom>
          <a:ln w="19050">
            <a:solidFill>
              <a:schemeClr val="tx1"/>
            </a:solidFill>
            <a:tailEnd type="stealth" w="med" len="med"/>
          </a:ln>
          <a:effectLst/>
        </p:spPr>
        <p:style>
          <a:lnRef idx="2">
            <a:schemeClr val="accent1"/>
          </a:lnRef>
          <a:fillRef idx="0">
            <a:schemeClr val="accent1"/>
          </a:fillRef>
          <a:effectRef idx="1">
            <a:schemeClr val="accent1"/>
          </a:effectRef>
          <a:fontRef idx="minor">
            <a:schemeClr val="tx1"/>
          </a:fontRef>
        </p:style>
      </p:cxnSp>
      <p:grpSp>
        <p:nvGrpSpPr>
          <p:cNvPr id="213" name="図形グループ 130"/>
          <p:cNvGrpSpPr/>
          <p:nvPr/>
        </p:nvGrpSpPr>
        <p:grpSpPr>
          <a:xfrm>
            <a:off x="6045794" y="3450615"/>
            <a:ext cx="598809" cy="423090"/>
            <a:chOff x="2621222" y="2398419"/>
            <a:chExt cx="418090" cy="370079"/>
          </a:xfrm>
        </p:grpSpPr>
        <p:sp>
          <p:nvSpPr>
            <p:cNvPr id="214" name="正方形/長方形 213"/>
            <p:cNvSpPr/>
            <p:nvPr/>
          </p:nvSpPr>
          <p:spPr>
            <a:xfrm>
              <a:off x="2647649" y="2438623"/>
              <a:ext cx="361865" cy="285711"/>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5" name="テキスト ボックス 214"/>
            <p:cNvSpPr txBox="1"/>
            <p:nvPr/>
          </p:nvSpPr>
          <p:spPr>
            <a:xfrm>
              <a:off x="2621222" y="2398419"/>
              <a:ext cx="418090" cy="370079"/>
            </a:xfrm>
            <a:prstGeom prst="rect">
              <a:avLst/>
            </a:prstGeom>
            <a:noFill/>
          </p:spPr>
          <p:txBody>
            <a:bodyPr wrap="none" rtlCol="0">
              <a:spAutoFit/>
            </a:bodyPr>
            <a:lstStyle/>
            <a:p>
              <a:r>
                <a:rPr kumimoji="1" lang="en-US" altLang="ja-JP" dirty="0" smtClean="0">
                  <a:solidFill>
                    <a:srgbClr val="FF0000"/>
                  </a:solidFill>
                </a:rPr>
                <a:t>Filter</a:t>
              </a:r>
              <a:endParaRPr kumimoji="1" lang="ja-JP" altLang="en-US" dirty="0">
                <a:solidFill>
                  <a:srgbClr val="FF0000"/>
                </a:solidFill>
              </a:endParaRPr>
            </a:p>
          </p:txBody>
        </p:sp>
      </p:grpSp>
      <p:grpSp>
        <p:nvGrpSpPr>
          <p:cNvPr id="216" name="図形グループ 131"/>
          <p:cNvGrpSpPr/>
          <p:nvPr/>
        </p:nvGrpSpPr>
        <p:grpSpPr>
          <a:xfrm rot="5400000">
            <a:off x="7343698" y="1707720"/>
            <a:ext cx="935168" cy="1506726"/>
            <a:chOff x="670803" y="1226654"/>
            <a:chExt cx="631539" cy="869417"/>
          </a:xfrm>
        </p:grpSpPr>
        <p:grpSp>
          <p:nvGrpSpPr>
            <p:cNvPr id="217" name="Group 254"/>
            <p:cNvGrpSpPr>
              <a:grpSpLocks/>
            </p:cNvGrpSpPr>
            <p:nvPr/>
          </p:nvGrpSpPr>
          <p:grpSpPr bwMode="auto">
            <a:xfrm rot="16200000">
              <a:off x="751146" y="1617990"/>
              <a:ext cx="397738" cy="558424"/>
              <a:chOff x="3905" y="2260"/>
              <a:chExt cx="396" cy="527"/>
            </a:xfrm>
          </p:grpSpPr>
          <p:sp>
            <p:nvSpPr>
              <p:cNvPr id="224" name="Freeform 252"/>
              <p:cNvSpPr>
                <a:spLocks/>
              </p:cNvSpPr>
              <p:nvPr/>
            </p:nvSpPr>
            <p:spPr bwMode="auto">
              <a:xfrm>
                <a:off x="3905" y="2260"/>
                <a:ext cx="396" cy="527"/>
              </a:xfrm>
              <a:custGeom>
                <a:avLst/>
                <a:gdLst>
                  <a:gd name="T0" fmla="*/ 396 w 396"/>
                  <a:gd name="T1" fmla="*/ 197 h 395"/>
                  <a:gd name="T2" fmla="*/ 0 w 396"/>
                  <a:gd name="T3" fmla="*/ 0 h 395"/>
                  <a:gd name="T4" fmla="*/ 0 w 396"/>
                  <a:gd name="T5" fmla="*/ 395 h 395"/>
                  <a:gd name="T6" fmla="*/ 396 w 396"/>
                  <a:gd name="T7" fmla="*/ 197 h 395"/>
                </a:gdLst>
                <a:ahLst/>
                <a:cxnLst>
                  <a:cxn ang="0">
                    <a:pos x="T0" y="T1"/>
                  </a:cxn>
                  <a:cxn ang="0">
                    <a:pos x="T2" y="T3"/>
                  </a:cxn>
                  <a:cxn ang="0">
                    <a:pos x="T4" y="T5"/>
                  </a:cxn>
                  <a:cxn ang="0">
                    <a:pos x="T6" y="T7"/>
                  </a:cxn>
                </a:cxnLst>
                <a:rect l="0" t="0" r="r" b="b"/>
                <a:pathLst>
                  <a:path w="396" h="395">
                    <a:moveTo>
                      <a:pt x="396" y="197"/>
                    </a:moveTo>
                    <a:lnTo>
                      <a:pt x="0" y="0"/>
                    </a:lnTo>
                    <a:lnTo>
                      <a:pt x="0" y="395"/>
                    </a:lnTo>
                    <a:lnTo>
                      <a:pt x="396" y="197"/>
                    </a:lnTo>
                    <a:close/>
                  </a:path>
                </a:pathLst>
              </a:custGeom>
              <a:solidFill>
                <a:srgbClr val="BBE0E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225" name="Freeform 253"/>
              <p:cNvSpPr>
                <a:spLocks/>
              </p:cNvSpPr>
              <p:nvPr/>
            </p:nvSpPr>
            <p:spPr bwMode="auto">
              <a:xfrm>
                <a:off x="3905" y="2260"/>
                <a:ext cx="396" cy="527"/>
              </a:xfrm>
              <a:custGeom>
                <a:avLst/>
                <a:gdLst>
                  <a:gd name="T0" fmla="*/ 396 w 396"/>
                  <a:gd name="T1" fmla="*/ 197 h 395"/>
                  <a:gd name="T2" fmla="*/ 0 w 396"/>
                  <a:gd name="T3" fmla="*/ 0 h 395"/>
                  <a:gd name="T4" fmla="*/ 0 w 396"/>
                  <a:gd name="T5" fmla="*/ 395 h 395"/>
                  <a:gd name="T6" fmla="*/ 396 w 396"/>
                  <a:gd name="T7" fmla="*/ 197 h 395"/>
                </a:gdLst>
                <a:ahLst/>
                <a:cxnLst>
                  <a:cxn ang="0">
                    <a:pos x="T0" y="T1"/>
                  </a:cxn>
                  <a:cxn ang="0">
                    <a:pos x="T2" y="T3"/>
                  </a:cxn>
                  <a:cxn ang="0">
                    <a:pos x="T4" y="T5"/>
                  </a:cxn>
                  <a:cxn ang="0">
                    <a:pos x="T6" y="T7"/>
                  </a:cxn>
                </a:cxnLst>
                <a:rect l="0" t="0" r="r" b="b"/>
                <a:pathLst>
                  <a:path w="396" h="395">
                    <a:moveTo>
                      <a:pt x="396" y="197"/>
                    </a:moveTo>
                    <a:lnTo>
                      <a:pt x="0" y="0"/>
                    </a:lnTo>
                    <a:lnTo>
                      <a:pt x="0" y="395"/>
                    </a:lnTo>
                    <a:lnTo>
                      <a:pt x="396" y="197"/>
                    </a:lnTo>
                    <a:close/>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218" name="Freeform 255"/>
            <p:cNvSpPr>
              <a:spLocks noEditPoints="1"/>
            </p:cNvSpPr>
            <p:nvPr/>
          </p:nvSpPr>
          <p:spPr bwMode="auto">
            <a:xfrm rot="16200000">
              <a:off x="708014" y="1437780"/>
              <a:ext cx="482489" cy="60237"/>
            </a:xfrm>
            <a:custGeom>
              <a:avLst/>
              <a:gdLst>
                <a:gd name="T0" fmla="*/ 0 w 583"/>
                <a:gd name="T1" fmla="*/ 120 h 290"/>
                <a:gd name="T2" fmla="*/ 534 w 583"/>
                <a:gd name="T3" fmla="*/ 120 h 290"/>
                <a:gd name="T4" fmla="*/ 534 w 583"/>
                <a:gd name="T5" fmla="*/ 170 h 290"/>
                <a:gd name="T6" fmla="*/ 0 w 583"/>
                <a:gd name="T7" fmla="*/ 170 h 290"/>
                <a:gd name="T8" fmla="*/ 0 w 583"/>
                <a:gd name="T9" fmla="*/ 120 h 290"/>
                <a:gd name="T10" fmla="*/ 346 w 583"/>
                <a:gd name="T11" fmla="*/ 7 h 290"/>
                <a:gd name="T12" fmla="*/ 583 w 583"/>
                <a:gd name="T13" fmla="*/ 145 h 290"/>
                <a:gd name="T14" fmla="*/ 346 w 583"/>
                <a:gd name="T15" fmla="*/ 283 h 290"/>
                <a:gd name="T16" fmla="*/ 312 w 583"/>
                <a:gd name="T17" fmla="*/ 274 h 290"/>
                <a:gd name="T18" fmla="*/ 321 w 583"/>
                <a:gd name="T19" fmla="*/ 240 h 290"/>
                <a:gd name="T20" fmla="*/ 521 w 583"/>
                <a:gd name="T21" fmla="*/ 123 h 290"/>
                <a:gd name="T22" fmla="*/ 521 w 583"/>
                <a:gd name="T23" fmla="*/ 166 h 290"/>
                <a:gd name="T24" fmla="*/ 321 w 583"/>
                <a:gd name="T25" fmla="*/ 50 h 290"/>
                <a:gd name="T26" fmla="*/ 312 w 583"/>
                <a:gd name="T27" fmla="*/ 16 h 290"/>
                <a:gd name="T28" fmla="*/ 346 w 583"/>
                <a:gd name="T29"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90">
                  <a:moveTo>
                    <a:pt x="0" y="120"/>
                  </a:moveTo>
                  <a:lnTo>
                    <a:pt x="534" y="120"/>
                  </a:lnTo>
                  <a:lnTo>
                    <a:pt x="534" y="170"/>
                  </a:lnTo>
                  <a:lnTo>
                    <a:pt x="0" y="170"/>
                  </a:lnTo>
                  <a:lnTo>
                    <a:pt x="0" y="120"/>
                  </a:lnTo>
                  <a:close/>
                  <a:moveTo>
                    <a:pt x="346" y="7"/>
                  </a:moveTo>
                  <a:lnTo>
                    <a:pt x="583" y="145"/>
                  </a:lnTo>
                  <a:lnTo>
                    <a:pt x="346" y="283"/>
                  </a:lnTo>
                  <a:cubicBezTo>
                    <a:pt x="334" y="290"/>
                    <a:pt x="319" y="286"/>
                    <a:pt x="312" y="274"/>
                  </a:cubicBezTo>
                  <a:cubicBezTo>
                    <a:pt x="305" y="262"/>
                    <a:pt x="309" y="247"/>
                    <a:pt x="321" y="240"/>
                  </a:cubicBezTo>
                  <a:lnTo>
                    <a:pt x="521" y="123"/>
                  </a:lnTo>
                  <a:lnTo>
                    <a:pt x="521" y="166"/>
                  </a:lnTo>
                  <a:lnTo>
                    <a:pt x="321" y="50"/>
                  </a:lnTo>
                  <a:cubicBezTo>
                    <a:pt x="309" y="43"/>
                    <a:pt x="305" y="27"/>
                    <a:pt x="312" y="16"/>
                  </a:cubicBezTo>
                  <a:cubicBezTo>
                    <a:pt x="319" y="4"/>
                    <a:pt x="334" y="0"/>
                    <a:pt x="346" y="7"/>
                  </a:cubicBezTo>
                  <a:close/>
                </a:path>
              </a:pathLst>
            </a:custGeom>
            <a:solidFill>
              <a:srgbClr val="000000"/>
            </a:solidFill>
            <a:ln w="1588" cap="flat">
              <a:solidFill>
                <a:srgbClr val="000000"/>
              </a:solidFill>
              <a:prstDash val="solid"/>
              <a:bevel/>
              <a:headEnd/>
              <a:tailEnd/>
            </a:ln>
          </p:spPr>
          <p:txBody>
            <a:bodyPr/>
            <a:lstStyle/>
            <a:p>
              <a:endParaRPr lang="ja-JP" altLang="en-US"/>
            </a:p>
          </p:txBody>
        </p:sp>
        <p:sp>
          <p:nvSpPr>
            <p:cNvPr id="219" name="Line 286"/>
            <p:cNvSpPr>
              <a:spLocks noChangeShapeType="1"/>
            </p:cNvSpPr>
            <p:nvPr/>
          </p:nvSpPr>
          <p:spPr bwMode="auto">
            <a:xfrm rot="16200000">
              <a:off x="1139285" y="1889166"/>
              <a:ext cx="158693"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0" name="Line 287"/>
            <p:cNvSpPr>
              <a:spLocks noChangeShapeType="1"/>
            </p:cNvSpPr>
            <p:nvPr/>
          </p:nvSpPr>
          <p:spPr bwMode="auto">
            <a:xfrm rot="16200000" flipH="1">
              <a:off x="1240901" y="1907073"/>
              <a:ext cx="39171"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1" name="Line 288"/>
            <p:cNvSpPr>
              <a:spLocks noChangeShapeType="1"/>
            </p:cNvSpPr>
            <p:nvPr/>
          </p:nvSpPr>
          <p:spPr bwMode="auto">
            <a:xfrm rot="16200000" flipH="1">
              <a:off x="1240399" y="1867399"/>
              <a:ext cx="40176"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2" name="Line 289"/>
            <p:cNvSpPr>
              <a:spLocks noChangeShapeType="1"/>
            </p:cNvSpPr>
            <p:nvPr/>
          </p:nvSpPr>
          <p:spPr bwMode="auto">
            <a:xfrm rot="16200000" flipH="1">
              <a:off x="1240399" y="1827223"/>
              <a:ext cx="40176" cy="8371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3" name="Line 291"/>
            <p:cNvSpPr>
              <a:spLocks noChangeShapeType="1"/>
            </p:cNvSpPr>
            <p:nvPr/>
          </p:nvSpPr>
          <p:spPr bwMode="auto">
            <a:xfrm rot="16200000" flipV="1">
              <a:off x="1147434" y="1837164"/>
              <a:ext cx="0" cy="12610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226" name="Freeform 262"/>
          <p:cNvSpPr>
            <a:spLocks noEditPoints="1"/>
          </p:cNvSpPr>
          <p:nvPr/>
        </p:nvSpPr>
        <p:spPr bwMode="auto">
          <a:xfrm rot="16200000">
            <a:off x="6398106" y="1637921"/>
            <a:ext cx="1216464" cy="1424063"/>
          </a:xfrm>
          <a:custGeom>
            <a:avLst/>
            <a:gdLst>
              <a:gd name="T0" fmla="*/ 1628 w 1866"/>
              <a:gd name="T1" fmla="*/ 0 h 997"/>
              <a:gd name="T2" fmla="*/ 1450 w 1866"/>
              <a:gd name="T3" fmla="*/ 0 h 997"/>
              <a:gd name="T4" fmla="*/ 1312 w 1866"/>
              <a:gd name="T5" fmla="*/ 10 h 997"/>
              <a:gd name="T6" fmla="*/ 1213 w 1866"/>
              <a:gd name="T7" fmla="*/ 10 h 997"/>
              <a:gd name="T8" fmla="*/ 1144 w 1866"/>
              <a:gd name="T9" fmla="*/ 10 h 997"/>
              <a:gd name="T10" fmla="*/ 1005 w 1866"/>
              <a:gd name="T11" fmla="*/ 0 h 997"/>
              <a:gd name="T12" fmla="*/ 828 w 1866"/>
              <a:gd name="T13" fmla="*/ 0 h 997"/>
              <a:gd name="T14" fmla="*/ 689 w 1866"/>
              <a:gd name="T15" fmla="*/ 10 h 997"/>
              <a:gd name="T16" fmla="*/ 591 w 1866"/>
              <a:gd name="T17" fmla="*/ 10 h 997"/>
              <a:gd name="T18" fmla="*/ 521 w 1866"/>
              <a:gd name="T19" fmla="*/ 10 h 997"/>
              <a:gd name="T20" fmla="*/ 383 w 1866"/>
              <a:gd name="T21" fmla="*/ 0 h 997"/>
              <a:gd name="T22" fmla="*/ 205 w 1866"/>
              <a:gd name="T23" fmla="*/ 0 h 997"/>
              <a:gd name="T24" fmla="*/ 136 w 1866"/>
              <a:gd name="T25" fmla="*/ 3 h 997"/>
              <a:gd name="T26" fmla="*/ 100 w 1866"/>
              <a:gd name="T27" fmla="*/ 25 h 997"/>
              <a:gd name="T28" fmla="*/ 96 w 1866"/>
              <a:gd name="T29" fmla="*/ 16 h 997"/>
              <a:gd name="T30" fmla="*/ 32 w 1866"/>
              <a:gd name="T31" fmla="*/ 88 h 997"/>
              <a:gd name="T32" fmla="*/ 17 w 1866"/>
              <a:gd name="T33" fmla="*/ 122 h 997"/>
              <a:gd name="T34" fmla="*/ 7 w 1866"/>
              <a:gd name="T35" fmla="*/ 119 h 997"/>
              <a:gd name="T36" fmla="*/ 9 w 1866"/>
              <a:gd name="T37" fmla="*/ 289 h 997"/>
              <a:gd name="T38" fmla="*/ 9 w 1866"/>
              <a:gd name="T39" fmla="*/ 388 h 997"/>
              <a:gd name="T40" fmla="*/ 9 w 1866"/>
              <a:gd name="T41" fmla="*/ 457 h 997"/>
              <a:gd name="T42" fmla="*/ 0 w 1866"/>
              <a:gd name="T43" fmla="*/ 595 h 997"/>
              <a:gd name="T44" fmla="*/ 0 w 1866"/>
              <a:gd name="T45" fmla="*/ 773 h 997"/>
              <a:gd name="T46" fmla="*/ 0 w 1866"/>
              <a:gd name="T47" fmla="*/ 827 h 997"/>
              <a:gd name="T48" fmla="*/ 30 w 1866"/>
              <a:gd name="T49" fmla="*/ 905 h 997"/>
              <a:gd name="T50" fmla="*/ 46 w 1866"/>
              <a:gd name="T51" fmla="*/ 929 h 997"/>
              <a:gd name="T52" fmla="*/ 38 w 1866"/>
              <a:gd name="T53" fmla="*/ 935 h 997"/>
              <a:gd name="T54" fmla="*/ 132 w 1866"/>
              <a:gd name="T55" fmla="*/ 993 h 997"/>
              <a:gd name="T56" fmla="*/ 169 w 1866"/>
              <a:gd name="T57" fmla="*/ 987 h 997"/>
              <a:gd name="T58" fmla="*/ 231 w 1866"/>
              <a:gd name="T59" fmla="*/ 997 h 997"/>
              <a:gd name="T60" fmla="*/ 409 w 1866"/>
              <a:gd name="T61" fmla="*/ 997 h 997"/>
              <a:gd name="T62" fmla="*/ 548 w 1866"/>
              <a:gd name="T63" fmla="*/ 987 h 997"/>
              <a:gd name="T64" fmla="*/ 646 w 1866"/>
              <a:gd name="T65" fmla="*/ 987 h 997"/>
              <a:gd name="T66" fmla="*/ 715 w 1866"/>
              <a:gd name="T67" fmla="*/ 987 h 997"/>
              <a:gd name="T68" fmla="*/ 854 w 1866"/>
              <a:gd name="T69" fmla="*/ 997 h 997"/>
              <a:gd name="T70" fmla="*/ 1031 w 1866"/>
              <a:gd name="T71" fmla="*/ 997 h 997"/>
              <a:gd name="T72" fmla="*/ 1170 w 1866"/>
              <a:gd name="T73" fmla="*/ 987 h 997"/>
              <a:gd name="T74" fmla="*/ 1269 w 1866"/>
              <a:gd name="T75" fmla="*/ 987 h 997"/>
              <a:gd name="T76" fmla="*/ 1338 w 1866"/>
              <a:gd name="T77" fmla="*/ 987 h 997"/>
              <a:gd name="T78" fmla="*/ 1476 w 1866"/>
              <a:gd name="T79" fmla="*/ 997 h 997"/>
              <a:gd name="T80" fmla="*/ 1654 w 1866"/>
              <a:gd name="T81" fmla="*/ 997 h 997"/>
              <a:gd name="T82" fmla="*/ 1724 w 1866"/>
              <a:gd name="T83" fmla="*/ 995 h 997"/>
              <a:gd name="T84" fmla="*/ 1759 w 1866"/>
              <a:gd name="T85" fmla="*/ 975 h 997"/>
              <a:gd name="T86" fmla="*/ 1763 w 1866"/>
              <a:gd name="T87" fmla="*/ 984 h 997"/>
              <a:gd name="T88" fmla="*/ 1831 w 1866"/>
              <a:gd name="T89" fmla="*/ 914 h 997"/>
              <a:gd name="T90" fmla="*/ 1847 w 1866"/>
              <a:gd name="T91" fmla="*/ 882 h 997"/>
              <a:gd name="T92" fmla="*/ 1861 w 1866"/>
              <a:gd name="T93" fmla="*/ 870 h 997"/>
              <a:gd name="T94" fmla="*/ 1856 w 1866"/>
              <a:gd name="T95" fmla="*/ 823 h 997"/>
              <a:gd name="T96" fmla="*/ 1866 w 1866"/>
              <a:gd name="T97" fmla="*/ 685 h 997"/>
              <a:gd name="T98" fmla="*/ 1866 w 1866"/>
              <a:gd name="T99" fmla="*/ 507 h 997"/>
              <a:gd name="T100" fmla="*/ 1856 w 1866"/>
              <a:gd name="T101" fmla="*/ 369 h 997"/>
              <a:gd name="T102" fmla="*/ 1856 w 1866"/>
              <a:gd name="T103" fmla="*/ 270 h 997"/>
              <a:gd name="T104" fmla="*/ 1866 w 1866"/>
              <a:gd name="T105" fmla="*/ 169 h 997"/>
              <a:gd name="T106" fmla="*/ 1839 w 1866"/>
              <a:gd name="T107" fmla="*/ 97 h 997"/>
              <a:gd name="T108" fmla="*/ 1824 w 1866"/>
              <a:gd name="T109" fmla="*/ 73 h 997"/>
              <a:gd name="T110" fmla="*/ 1832 w 1866"/>
              <a:gd name="T111" fmla="*/ 67 h 997"/>
              <a:gd name="T112" fmla="*/ 1741 w 1866"/>
              <a:gd name="T113" fmla="*/ 6 h 997"/>
              <a:gd name="T114" fmla="*/ 1705 w 1866"/>
              <a:gd name="T115" fmla="*/ 1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6" h="997">
                <a:moveTo>
                  <a:pt x="1697" y="10"/>
                </a:moveTo>
                <a:lnTo>
                  <a:pt x="1657" y="10"/>
                </a:lnTo>
                <a:lnTo>
                  <a:pt x="1657" y="0"/>
                </a:lnTo>
                <a:lnTo>
                  <a:pt x="1697" y="0"/>
                </a:lnTo>
                <a:lnTo>
                  <a:pt x="1697" y="10"/>
                </a:lnTo>
                <a:close/>
                <a:moveTo>
                  <a:pt x="1628" y="10"/>
                </a:moveTo>
                <a:lnTo>
                  <a:pt x="1588" y="10"/>
                </a:lnTo>
                <a:lnTo>
                  <a:pt x="1588" y="0"/>
                </a:lnTo>
                <a:lnTo>
                  <a:pt x="1628" y="0"/>
                </a:lnTo>
                <a:lnTo>
                  <a:pt x="1628" y="10"/>
                </a:lnTo>
                <a:close/>
                <a:moveTo>
                  <a:pt x="1558" y="10"/>
                </a:moveTo>
                <a:lnTo>
                  <a:pt x="1519" y="10"/>
                </a:lnTo>
                <a:lnTo>
                  <a:pt x="1519" y="0"/>
                </a:lnTo>
                <a:lnTo>
                  <a:pt x="1558" y="0"/>
                </a:lnTo>
                <a:lnTo>
                  <a:pt x="1558" y="10"/>
                </a:lnTo>
                <a:close/>
                <a:moveTo>
                  <a:pt x="1489" y="10"/>
                </a:moveTo>
                <a:lnTo>
                  <a:pt x="1450" y="10"/>
                </a:lnTo>
                <a:lnTo>
                  <a:pt x="1450" y="0"/>
                </a:lnTo>
                <a:lnTo>
                  <a:pt x="1489" y="0"/>
                </a:lnTo>
                <a:lnTo>
                  <a:pt x="1489" y="10"/>
                </a:lnTo>
                <a:close/>
                <a:moveTo>
                  <a:pt x="1420" y="10"/>
                </a:moveTo>
                <a:lnTo>
                  <a:pt x="1381" y="10"/>
                </a:lnTo>
                <a:lnTo>
                  <a:pt x="1381" y="0"/>
                </a:lnTo>
                <a:lnTo>
                  <a:pt x="1420" y="0"/>
                </a:lnTo>
                <a:lnTo>
                  <a:pt x="1420" y="10"/>
                </a:lnTo>
                <a:close/>
                <a:moveTo>
                  <a:pt x="1351" y="10"/>
                </a:moveTo>
                <a:lnTo>
                  <a:pt x="1312" y="10"/>
                </a:lnTo>
                <a:lnTo>
                  <a:pt x="1312" y="0"/>
                </a:lnTo>
                <a:lnTo>
                  <a:pt x="1351" y="0"/>
                </a:lnTo>
                <a:lnTo>
                  <a:pt x="1351" y="10"/>
                </a:lnTo>
                <a:close/>
                <a:moveTo>
                  <a:pt x="1282" y="10"/>
                </a:moveTo>
                <a:lnTo>
                  <a:pt x="1242" y="10"/>
                </a:lnTo>
                <a:lnTo>
                  <a:pt x="1242" y="0"/>
                </a:lnTo>
                <a:lnTo>
                  <a:pt x="1282" y="0"/>
                </a:lnTo>
                <a:lnTo>
                  <a:pt x="1282" y="10"/>
                </a:lnTo>
                <a:close/>
                <a:moveTo>
                  <a:pt x="1213" y="10"/>
                </a:moveTo>
                <a:lnTo>
                  <a:pt x="1173" y="10"/>
                </a:lnTo>
                <a:lnTo>
                  <a:pt x="1173" y="0"/>
                </a:lnTo>
                <a:lnTo>
                  <a:pt x="1213" y="0"/>
                </a:lnTo>
                <a:lnTo>
                  <a:pt x="1213" y="10"/>
                </a:lnTo>
                <a:close/>
                <a:moveTo>
                  <a:pt x="1144" y="10"/>
                </a:moveTo>
                <a:lnTo>
                  <a:pt x="1104" y="10"/>
                </a:lnTo>
                <a:lnTo>
                  <a:pt x="1104" y="0"/>
                </a:lnTo>
                <a:lnTo>
                  <a:pt x="1144" y="0"/>
                </a:lnTo>
                <a:lnTo>
                  <a:pt x="1144" y="10"/>
                </a:lnTo>
                <a:close/>
                <a:moveTo>
                  <a:pt x="1075" y="10"/>
                </a:moveTo>
                <a:lnTo>
                  <a:pt x="1035" y="10"/>
                </a:lnTo>
                <a:lnTo>
                  <a:pt x="1035" y="0"/>
                </a:lnTo>
                <a:lnTo>
                  <a:pt x="1075" y="0"/>
                </a:lnTo>
                <a:lnTo>
                  <a:pt x="1075" y="10"/>
                </a:lnTo>
                <a:close/>
                <a:moveTo>
                  <a:pt x="1005" y="10"/>
                </a:moveTo>
                <a:lnTo>
                  <a:pt x="966" y="10"/>
                </a:lnTo>
                <a:lnTo>
                  <a:pt x="966" y="0"/>
                </a:lnTo>
                <a:lnTo>
                  <a:pt x="1005" y="0"/>
                </a:lnTo>
                <a:lnTo>
                  <a:pt x="1005" y="10"/>
                </a:lnTo>
                <a:close/>
                <a:moveTo>
                  <a:pt x="936" y="10"/>
                </a:moveTo>
                <a:lnTo>
                  <a:pt x="897" y="10"/>
                </a:lnTo>
                <a:lnTo>
                  <a:pt x="897" y="0"/>
                </a:lnTo>
                <a:lnTo>
                  <a:pt x="936" y="0"/>
                </a:lnTo>
                <a:lnTo>
                  <a:pt x="936" y="10"/>
                </a:lnTo>
                <a:close/>
                <a:moveTo>
                  <a:pt x="867" y="10"/>
                </a:moveTo>
                <a:lnTo>
                  <a:pt x="828" y="10"/>
                </a:lnTo>
                <a:lnTo>
                  <a:pt x="828" y="0"/>
                </a:lnTo>
                <a:lnTo>
                  <a:pt x="867" y="0"/>
                </a:lnTo>
                <a:lnTo>
                  <a:pt x="867" y="10"/>
                </a:lnTo>
                <a:close/>
                <a:moveTo>
                  <a:pt x="798" y="10"/>
                </a:moveTo>
                <a:lnTo>
                  <a:pt x="758" y="10"/>
                </a:lnTo>
                <a:lnTo>
                  <a:pt x="758" y="0"/>
                </a:lnTo>
                <a:lnTo>
                  <a:pt x="798" y="0"/>
                </a:lnTo>
                <a:lnTo>
                  <a:pt x="798" y="10"/>
                </a:lnTo>
                <a:close/>
                <a:moveTo>
                  <a:pt x="729" y="10"/>
                </a:moveTo>
                <a:lnTo>
                  <a:pt x="689" y="10"/>
                </a:lnTo>
                <a:lnTo>
                  <a:pt x="689" y="0"/>
                </a:lnTo>
                <a:lnTo>
                  <a:pt x="729" y="0"/>
                </a:lnTo>
                <a:lnTo>
                  <a:pt x="729" y="10"/>
                </a:lnTo>
                <a:close/>
                <a:moveTo>
                  <a:pt x="660" y="10"/>
                </a:moveTo>
                <a:lnTo>
                  <a:pt x="620" y="10"/>
                </a:lnTo>
                <a:lnTo>
                  <a:pt x="620" y="0"/>
                </a:lnTo>
                <a:lnTo>
                  <a:pt x="660" y="0"/>
                </a:lnTo>
                <a:lnTo>
                  <a:pt x="660" y="10"/>
                </a:lnTo>
                <a:close/>
                <a:moveTo>
                  <a:pt x="591" y="10"/>
                </a:moveTo>
                <a:lnTo>
                  <a:pt x="551" y="10"/>
                </a:lnTo>
                <a:lnTo>
                  <a:pt x="551" y="0"/>
                </a:lnTo>
                <a:lnTo>
                  <a:pt x="591" y="0"/>
                </a:lnTo>
                <a:lnTo>
                  <a:pt x="591" y="10"/>
                </a:lnTo>
                <a:close/>
                <a:moveTo>
                  <a:pt x="521" y="10"/>
                </a:moveTo>
                <a:lnTo>
                  <a:pt x="482" y="10"/>
                </a:lnTo>
                <a:lnTo>
                  <a:pt x="482" y="0"/>
                </a:lnTo>
                <a:lnTo>
                  <a:pt x="521" y="0"/>
                </a:lnTo>
                <a:lnTo>
                  <a:pt x="521" y="10"/>
                </a:lnTo>
                <a:close/>
                <a:moveTo>
                  <a:pt x="452" y="10"/>
                </a:moveTo>
                <a:lnTo>
                  <a:pt x="413" y="10"/>
                </a:lnTo>
                <a:lnTo>
                  <a:pt x="413" y="0"/>
                </a:lnTo>
                <a:lnTo>
                  <a:pt x="452" y="0"/>
                </a:lnTo>
                <a:lnTo>
                  <a:pt x="452" y="10"/>
                </a:lnTo>
                <a:close/>
                <a:moveTo>
                  <a:pt x="383" y="10"/>
                </a:moveTo>
                <a:lnTo>
                  <a:pt x="344" y="10"/>
                </a:lnTo>
                <a:lnTo>
                  <a:pt x="344" y="0"/>
                </a:lnTo>
                <a:lnTo>
                  <a:pt x="383" y="0"/>
                </a:lnTo>
                <a:lnTo>
                  <a:pt x="383" y="10"/>
                </a:lnTo>
                <a:close/>
                <a:moveTo>
                  <a:pt x="314" y="10"/>
                </a:moveTo>
                <a:lnTo>
                  <a:pt x="275" y="10"/>
                </a:lnTo>
                <a:lnTo>
                  <a:pt x="275" y="0"/>
                </a:lnTo>
                <a:lnTo>
                  <a:pt x="314" y="0"/>
                </a:lnTo>
                <a:lnTo>
                  <a:pt x="314" y="10"/>
                </a:lnTo>
                <a:close/>
                <a:moveTo>
                  <a:pt x="245" y="10"/>
                </a:moveTo>
                <a:lnTo>
                  <a:pt x="205" y="10"/>
                </a:lnTo>
                <a:lnTo>
                  <a:pt x="205" y="0"/>
                </a:lnTo>
                <a:lnTo>
                  <a:pt x="245" y="0"/>
                </a:lnTo>
                <a:lnTo>
                  <a:pt x="245" y="10"/>
                </a:lnTo>
                <a:close/>
                <a:moveTo>
                  <a:pt x="176" y="10"/>
                </a:moveTo>
                <a:lnTo>
                  <a:pt x="169" y="10"/>
                </a:lnTo>
                <a:lnTo>
                  <a:pt x="161" y="10"/>
                </a:lnTo>
                <a:lnTo>
                  <a:pt x="153" y="10"/>
                </a:lnTo>
                <a:lnTo>
                  <a:pt x="145" y="11"/>
                </a:lnTo>
                <a:lnTo>
                  <a:pt x="137" y="13"/>
                </a:lnTo>
                <a:lnTo>
                  <a:pt x="136" y="3"/>
                </a:lnTo>
                <a:lnTo>
                  <a:pt x="144" y="2"/>
                </a:lnTo>
                <a:lnTo>
                  <a:pt x="152" y="0"/>
                </a:lnTo>
                <a:lnTo>
                  <a:pt x="161" y="0"/>
                </a:lnTo>
                <a:lnTo>
                  <a:pt x="169" y="0"/>
                </a:lnTo>
                <a:lnTo>
                  <a:pt x="176" y="0"/>
                </a:lnTo>
                <a:lnTo>
                  <a:pt x="176" y="10"/>
                </a:lnTo>
                <a:close/>
                <a:moveTo>
                  <a:pt x="110" y="21"/>
                </a:moveTo>
                <a:lnTo>
                  <a:pt x="107" y="22"/>
                </a:lnTo>
                <a:lnTo>
                  <a:pt x="100" y="25"/>
                </a:lnTo>
                <a:lnTo>
                  <a:pt x="93" y="29"/>
                </a:lnTo>
                <a:lnTo>
                  <a:pt x="86" y="33"/>
                </a:lnTo>
                <a:lnTo>
                  <a:pt x="80" y="37"/>
                </a:lnTo>
                <a:lnTo>
                  <a:pt x="76" y="39"/>
                </a:lnTo>
                <a:lnTo>
                  <a:pt x="71" y="31"/>
                </a:lnTo>
                <a:lnTo>
                  <a:pt x="74" y="29"/>
                </a:lnTo>
                <a:lnTo>
                  <a:pt x="81" y="24"/>
                </a:lnTo>
                <a:lnTo>
                  <a:pt x="88" y="20"/>
                </a:lnTo>
                <a:lnTo>
                  <a:pt x="96" y="16"/>
                </a:lnTo>
                <a:lnTo>
                  <a:pt x="103" y="13"/>
                </a:lnTo>
                <a:lnTo>
                  <a:pt x="106" y="12"/>
                </a:lnTo>
                <a:lnTo>
                  <a:pt x="110" y="21"/>
                </a:lnTo>
                <a:close/>
                <a:moveTo>
                  <a:pt x="55" y="58"/>
                </a:moveTo>
                <a:lnTo>
                  <a:pt x="46" y="68"/>
                </a:lnTo>
                <a:lnTo>
                  <a:pt x="41" y="74"/>
                </a:lnTo>
                <a:lnTo>
                  <a:pt x="37" y="80"/>
                </a:lnTo>
                <a:lnTo>
                  <a:pt x="33" y="87"/>
                </a:lnTo>
                <a:lnTo>
                  <a:pt x="32" y="88"/>
                </a:lnTo>
                <a:lnTo>
                  <a:pt x="23" y="83"/>
                </a:lnTo>
                <a:lnTo>
                  <a:pt x="24" y="81"/>
                </a:lnTo>
                <a:lnTo>
                  <a:pt x="29" y="74"/>
                </a:lnTo>
                <a:lnTo>
                  <a:pt x="33" y="68"/>
                </a:lnTo>
                <a:lnTo>
                  <a:pt x="38" y="61"/>
                </a:lnTo>
                <a:lnTo>
                  <a:pt x="48" y="51"/>
                </a:lnTo>
                <a:lnTo>
                  <a:pt x="55" y="58"/>
                </a:lnTo>
                <a:close/>
                <a:moveTo>
                  <a:pt x="19" y="114"/>
                </a:moveTo>
                <a:lnTo>
                  <a:pt x="17" y="122"/>
                </a:lnTo>
                <a:lnTo>
                  <a:pt x="15" y="129"/>
                </a:lnTo>
                <a:lnTo>
                  <a:pt x="13" y="137"/>
                </a:lnTo>
                <a:lnTo>
                  <a:pt x="11" y="145"/>
                </a:lnTo>
                <a:lnTo>
                  <a:pt x="10" y="152"/>
                </a:lnTo>
                <a:lnTo>
                  <a:pt x="1" y="150"/>
                </a:lnTo>
                <a:lnTo>
                  <a:pt x="2" y="143"/>
                </a:lnTo>
                <a:lnTo>
                  <a:pt x="3" y="135"/>
                </a:lnTo>
                <a:lnTo>
                  <a:pt x="5" y="127"/>
                </a:lnTo>
                <a:lnTo>
                  <a:pt x="7" y="119"/>
                </a:lnTo>
                <a:lnTo>
                  <a:pt x="10" y="111"/>
                </a:lnTo>
                <a:lnTo>
                  <a:pt x="19" y="114"/>
                </a:lnTo>
                <a:close/>
                <a:moveTo>
                  <a:pt x="9" y="181"/>
                </a:moveTo>
                <a:lnTo>
                  <a:pt x="9" y="220"/>
                </a:lnTo>
                <a:lnTo>
                  <a:pt x="0" y="220"/>
                </a:lnTo>
                <a:lnTo>
                  <a:pt x="0" y="181"/>
                </a:lnTo>
                <a:lnTo>
                  <a:pt x="9" y="181"/>
                </a:lnTo>
                <a:close/>
                <a:moveTo>
                  <a:pt x="9" y="250"/>
                </a:moveTo>
                <a:lnTo>
                  <a:pt x="9" y="289"/>
                </a:lnTo>
                <a:lnTo>
                  <a:pt x="0" y="289"/>
                </a:lnTo>
                <a:lnTo>
                  <a:pt x="0" y="250"/>
                </a:lnTo>
                <a:lnTo>
                  <a:pt x="9" y="250"/>
                </a:lnTo>
                <a:close/>
                <a:moveTo>
                  <a:pt x="9" y="319"/>
                </a:moveTo>
                <a:lnTo>
                  <a:pt x="9" y="358"/>
                </a:lnTo>
                <a:lnTo>
                  <a:pt x="0" y="358"/>
                </a:lnTo>
                <a:lnTo>
                  <a:pt x="0" y="319"/>
                </a:lnTo>
                <a:lnTo>
                  <a:pt x="9" y="319"/>
                </a:lnTo>
                <a:close/>
                <a:moveTo>
                  <a:pt x="9" y="388"/>
                </a:moveTo>
                <a:lnTo>
                  <a:pt x="9" y="427"/>
                </a:lnTo>
                <a:lnTo>
                  <a:pt x="0" y="427"/>
                </a:lnTo>
                <a:lnTo>
                  <a:pt x="0" y="388"/>
                </a:lnTo>
                <a:lnTo>
                  <a:pt x="9" y="388"/>
                </a:lnTo>
                <a:close/>
                <a:moveTo>
                  <a:pt x="9" y="457"/>
                </a:moveTo>
                <a:lnTo>
                  <a:pt x="9" y="497"/>
                </a:lnTo>
                <a:lnTo>
                  <a:pt x="0" y="497"/>
                </a:lnTo>
                <a:lnTo>
                  <a:pt x="0" y="457"/>
                </a:lnTo>
                <a:lnTo>
                  <a:pt x="9" y="457"/>
                </a:lnTo>
                <a:close/>
                <a:moveTo>
                  <a:pt x="9" y="526"/>
                </a:moveTo>
                <a:lnTo>
                  <a:pt x="9" y="566"/>
                </a:lnTo>
                <a:lnTo>
                  <a:pt x="0" y="566"/>
                </a:lnTo>
                <a:lnTo>
                  <a:pt x="0" y="526"/>
                </a:lnTo>
                <a:lnTo>
                  <a:pt x="9" y="526"/>
                </a:lnTo>
                <a:close/>
                <a:moveTo>
                  <a:pt x="9" y="595"/>
                </a:moveTo>
                <a:lnTo>
                  <a:pt x="9" y="635"/>
                </a:lnTo>
                <a:lnTo>
                  <a:pt x="0" y="635"/>
                </a:lnTo>
                <a:lnTo>
                  <a:pt x="0" y="595"/>
                </a:lnTo>
                <a:lnTo>
                  <a:pt x="9" y="595"/>
                </a:lnTo>
                <a:close/>
                <a:moveTo>
                  <a:pt x="9" y="665"/>
                </a:moveTo>
                <a:lnTo>
                  <a:pt x="9" y="704"/>
                </a:lnTo>
                <a:lnTo>
                  <a:pt x="0" y="704"/>
                </a:lnTo>
                <a:lnTo>
                  <a:pt x="0" y="665"/>
                </a:lnTo>
                <a:lnTo>
                  <a:pt x="9" y="665"/>
                </a:lnTo>
                <a:close/>
                <a:moveTo>
                  <a:pt x="9" y="734"/>
                </a:moveTo>
                <a:lnTo>
                  <a:pt x="9" y="773"/>
                </a:lnTo>
                <a:lnTo>
                  <a:pt x="0" y="773"/>
                </a:lnTo>
                <a:lnTo>
                  <a:pt x="0" y="734"/>
                </a:lnTo>
                <a:lnTo>
                  <a:pt x="9" y="734"/>
                </a:lnTo>
                <a:close/>
                <a:moveTo>
                  <a:pt x="9" y="803"/>
                </a:moveTo>
                <a:lnTo>
                  <a:pt x="9" y="827"/>
                </a:lnTo>
                <a:lnTo>
                  <a:pt x="10" y="836"/>
                </a:lnTo>
                <a:lnTo>
                  <a:pt x="10" y="842"/>
                </a:lnTo>
                <a:lnTo>
                  <a:pt x="0" y="843"/>
                </a:lnTo>
                <a:lnTo>
                  <a:pt x="0" y="836"/>
                </a:lnTo>
                <a:lnTo>
                  <a:pt x="0" y="827"/>
                </a:lnTo>
                <a:lnTo>
                  <a:pt x="0" y="803"/>
                </a:lnTo>
                <a:lnTo>
                  <a:pt x="9" y="803"/>
                </a:lnTo>
                <a:close/>
                <a:moveTo>
                  <a:pt x="15" y="870"/>
                </a:moveTo>
                <a:lnTo>
                  <a:pt x="17" y="875"/>
                </a:lnTo>
                <a:lnTo>
                  <a:pt x="19" y="883"/>
                </a:lnTo>
                <a:lnTo>
                  <a:pt x="22" y="890"/>
                </a:lnTo>
                <a:lnTo>
                  <a:pt x="25" y="897"/>
                </a:lnTo>
                <a:lnTo>
                  <a:pt x="29" y="904"/>
                </a:lnTo>
                <a:lnTo>
                  <a:pt x="30" y="905"/>
                </a:lnTo>
                <a:lnTo>
                  <a:pt x="21" y="910"/>
                </a:lnTo>
                <a:lnTo>
                  <a:pt x="20" y="908"/>
                </a:lnTo>
                <a:lnTo>
                  <a:pt x="16" y="901"/>
                </a:lnTo>
                <a:lnTo>
                  <a:pt x="13" y="893"/>
                </a:lnTo>
                <a:lnTo>
                  <a:pt x="10" y="886"/>
                </a:lnTo>
                <a:lnTo>
                  <a:pt x="7" y="878"/>
                </a:lnTo>
                <a:lnTo>
                  <a:pt x="6" y="873"/>
                </a:lnTo>
                <a:lnTo>
                  <a:pt x="15" y="870"/>
                </a:lnTo>
                <a:close/>
                <a:moveTo>
                  <a:pt x="46" y="929"/>
                </a:moveTo>
                <a:lnTo>
                  <a:pt x="46" y="929"/>
                </a:lnTo>
                <a:lnTo>
                  <a:pt x="56" y="941"/>
                </a:lnTo>
                <a:lnTo>
                  <a:pt x="68" y="951"/>
                </a:lnTo>
                <a:lnTo>
                  <a:pt x="74" y="955"/>
                </a:lnTo>
                <a:lnTo>
                  <a:pt x="68" y="963"/>
                </a:lnTo>
                <a:lnTo>
                  <a:pt x="61" y="958"/>
                </a:lnTo>
                <a:lnTo>
                  <a:pt x="49" y="947"/>
                </a:lnTo>
                <a:lnTo>
                  <a:pt x="38" y="935"/>
                </a:lnTo>
                <a:lnTo>
                  <a:pt x="38" y="935"/>
                </a:lnTo>
                <a:lnTo>
                  <a:pt x="46" y="929"/>
                </a:lnTo>
                <a:close/>
                <a:moveTo>
                  <a:pt x="98" y="970"/>
                </a:moveTo>
                <a:lnTo>
                  <a:pt x="100" y="972"/>
                </a:lnTo>
                <a:lnTo>
                  <a:pt x="107" y="975"/>
                </a:lnTo>
                <a:lnTo>
                  <a:pt x="114" y="978"/>
                </a:lnTo>
                <a:lnTo>
                  <a:pt x="122" y="980"/>
                </a:lnTo>
                <a:lnTo>
                  <a:pt x="129" y="982"/>
                </a:lnTo>
                <a:lnTo>
                  <a:pt x="134" y="983"/>
                </a:lnTo>
                <a:lnTo>
                  <a:pt x="132" y="993"/>
                </a:lnTo>
                <a:lnTo>
                  <a:pt x="127" y="992"/>
                </a:lnTo>
                <a:lnTo>
                  <a:pt x="119" y="989"/>
                </a:lnTo>
                <a:lnTo>
                  <a:pt x="111" y="987"/>
                </a:lnTo>
                <a:lnTo>
                  <a:pt x="103" y="984"/>
                </a:lnTo>
                <a:lnTo>
                  <a:pt x="96" y="980"/>
                </a:lnTo>
                <a:lnTo>
                  <a:pt x="94" y="979"/>
                </a:lnTo>
                <a:lnTo>
                  <a:pt x="98" y="970"/>
                </a:lnTo>
                <a:close/>
                <a:moveTo>
                  <a:pt x="163" y="987"/>
                </a:moveTo>
                <a:lnTo>
                  <a:pt x="169" y="987"/>
                </a:lnTo>
                <a:lnTo>
                  <a:pt x="202" y="987"/>
                </a:lnTo>
                <a:lnTo>
                  <a:pt x="202" y="997"/>
                </a:lnTo>
                <a:lnTo>
                  <a:pt x="169" y="997"/>
                </a:lnTo>
                <a:lnTo>
                  <a:pt x="162" y="997"/>
                </a:lnTo>
                <a:lnTo>
                  <a:pt x="163" y="987"/>
                </a:lnTo>
                <a:close/>
                <a:moveTo>
                  <a:pt x="231" y="987"/>
                </a:moveTo>
                <a:lnTo>
                  <a:pt x="271" y="987"/>
                </a:lnTo>
                <a:lnTo>
                  <a:pt x="271" y="997"/>
                </a:lnTo>
                <a:lnTo>
                  <a:pt x="231" y="997"/>
                </a:lnTo>
                <a:lnTo>
                  <a:pt x="231" y="987"/>
                </a:lnTo>
                <a:close/>
                <a:moveTo>
                  <a:pt x="301" y="987"/>
                </a:moveTo>
                <a:lnTo>
                  <a:pt x="340" y="987"/>
                </a:lnTo>
                <a:lnTo>
                  <a:pt x="340" y="997"/>
                </a:lnTo>
                <a:lnTo>
                  <a:pt x="301" y="997"/>
                </a:lnTo>
                <a:lnTo>
                  <a:pt x="301" y="987"/>
                </a:lnTo>
                <a:close/>
                <a:moveTo>
                  <a:pt x="370" y="987"/>
                </a:moveTo>
                <a:lnTo>
                  <a:pt x="409" y="987"/>
                </a:lnTo>
                <a:lnTo>
                  <a:pt x="409" y="997"/>
                </a:lnTo>
                <a:lnTo>
                  <a:pt x="370" y="997"/>
                </a:lnTo>
                <a:lnTo>
                  <a:pt x="370" y="987"/>
                </a:lnTo>
                <a:close/>
                <a:moveTo>
                  <a:pt x="439" y="987"/>
                </a:moveTo>
                <a:lnTo>
                  <a:pt x="478" y="987"/>
                </a:lnTo>
                <a:lnTo>
                  <a:pt x="478" y="997"/>
                </a:lnTo>
                <a:lnTo>
                  <a:pt x="439" y="997"/>
                </a:lnTo>
                <a:lnTo>
                  <a:pt x="439" y="987"/>
                </a:lnTo>
                <a:close/>
                <a:moveTo>
                  <a:pt x="508" y="987"/>
                </a:moveTo>
                <a:lnTo>
                  <a:pt x="548" y="987"/>
                </a:lnTo>
                <a:lnTo>
                  <a:pt x="548" y="997"/>
                </a:lnTo>
                <a:lnTo>
                  <a:pt x="508" y="997"/>
                </a:lnTo>
                <a:lnTo>
                  <a:pt x="508" y="987"/>
                </a:lnTo>
                <a:close/>
                <a:moveTo>
                  <a:pt x="577" y="987"/>
                </a:moveTo>
                <a:lnTo>
                  <a:pt x="617" y="987"/>
                </a:lnTo>
                <a:lnTo>
                  <a:pt x="617" y="997"/>
                </a:lnTo>
                <a:lnTo>
                  <a:pt x="577" y="997"/>
                </a:lnTo>
                <a:lnTo>
                  <a:pt x="577" y="987"/>
                </a:lnTo>
                <a:close/>
                <a:moveTo>
                  <a:pt x="646" y="987"/>
                </a:moveTo>
                <a:lnTo>
                  <a:pt x="686" y="987"/>
                </a:lnTo>
                <a:lnTo>
                  <a:pt x="686" y="997"/>
                </a:lnTo>
                <a:lnTo>
                  <a:pt x="646" y="997"/>
                </a:lnTo>
                <a:lnTo>
                  <a:pt x="646" y="987"/>
                </a:lnTo>
                <a:close/>
                <a:moveTo>
                  <a:pt x="715" y="987"/>
                </a:moveTo>
                <a:lnTo>
                  <a:pt x="755" y="987"/>
                </a:lnTo>
                <a:lnTo>
                  <a:pt x="755" y="997"/>
                </a:lnTo>
                <a:lnTo>
                  <a:pt x="715" y="997"/>
                </a:lnTo>
                <a:lnTo>
                  <a:pt x="715" y="987"/>
                </a:lnTo>
                <a:close/>
                <a:moveTo>
                  <a:pt x="785" y="987"/>
                </a:moveTo>
                <a:lnTo>
                  <a:pt x="824" y="987"/>
                </a:lnTo>
                <a:lnTo>
                  <a:pt x="824" y="997"/>
                </a:lnTo>
                <a:lnTo>
                  <a:pt x="785" y="997"/>
                </a:lnTo>
                <a:lnTo>
                  <a:pt x="785" y="987"/>
                </a:lnTo>
                <a:close/>
                <a:moveTo>
                  <a:pt x="854" y="987"/>
                </a:moveTo>
                <a:lnTo>
                  <a:pt x="893" y="987"/>
                </a:lnTo>
                <a:lnTo>
                  <a:pt x="893" y="997"/>
                </a:lnTo>
                <a:lnTo>
                  <a:pt x="854" y="997"/>
                </a:lnTo>
                <a:lnTo>
                  <a:pt x="854" y="987"/>
                </a:lnTo>
                <a:close/>
                <a:moveTo>
                  <a:pt x="923" y="987"/>
                </a:moveTo>
                <a:lnTo>
                  <a:pt x="962" y="987"/>
                </a:lnTo>
                <a:lnTo>
                  <a:pt x="962" y="997"/>
                </a:lnTo>
                <a:lnTo>
                  <a:pt x="923" y="997"/>
                </a:lnTo>
                <a:lnTo>
                  <a:pt x="923" y="987"/>
                </a:lnTo>
                <a:close/>
                <a:moveTo>
                  <a:pt x="992" y="987"/>
                </a:moveTo>
                <a:lnTo>
                  <a:pt x="1031" y="987"/>
                </a:lnTo>
                <a:lnTo>
                  <a:pt x="1031" y="997"/>
                </a:lnTo>
                <a:lnTo>
                  <a:pt x="992" y="997"/>
                </a:lnTo>
                <a:lnTo>
                  <a:pt x="992" y="987"/>
                </a:lnTo>
                <a:close/>
                <a:moveTo>
                  <a:pt x="1061" y="987"/>
                </a:moveTo>
                <a:lnTo>
                  <a:pt x="1101" y="987"/>
                </a:lnTo>
                <a:lnTo>
                  <a:pt x="1101" y="997"/>
                </a:lnTo>
                <a:lnTo>
                  <a:pt x="1061" y="997"/>
                </a:lnTo>
                <a:lnTo>
                  <a:pt x="1061" y="987"/>
                </a:lnTo>
                <a:close/>
                <a:moveTo>
                  <a:pt x="1130" y="987"/>
                </a:moveTo>
                <a:lnTo>
                  <a:pt x="1170" y="987"/>
                </a:lnTo>
                <a:lnTo>
                  <a:pt x="1170" y="997"/>
                </a:lnTo>
                <a:lnTo>
                  <a:pt x="1130" y="997"/>
                </a:lnTo>
                <a:lnTo>
                  <a:pt x="1130" y="987"/>
                </a:lnTo>
                <a:close/>
                <a:moveTo>
                  <a:pt x="1199" y="987"/>
                </a:moveTo>
                <a:lnTo>
                  <a:pt x="1239" y="987"/>
                </a:lnTo>
                <a:lnTo>
                  <a:pt x="1239" y="997"/>
                </a:lnTo>
                <a:lnTo>
                  <a:pt x="1199" y="997"/>
                </a:lnTo>
                <a:lnTo>
                  <a:pt x="1199" y="987"/>
                </a:lnTo>
                <a:close/>
                <a:moveTo>
                  <a:pt x="1269" y="987"/>
                </a:moveTo>
                <a:lnTo>
                  <a:pt x="1308" y="987"/>
                </a:lnTo>
                <a:lnTo>
                  <a:pt x="1308" y="997"/>
                </a:lnTo>
                <a:lnTo>
                  <a:pt x="1269" y="997"/>
                </a:lnTo>
                <a:lnTo>
                  <a:pt x="1269" y="987"/>
                </a:lnTo>
                <a:close/>
                <a:moveTo>
                  <a:pt x="1338" y="987"/>
                </a:moveTo>
                <a:lnTo>
                  <a:pt x="1377" y="987"/>
                </a:lnTo>
                <a:lnTo>
                  <a:pt x="1377" y="997"/>
                </a:lnTo>
                <a:lnTo>
                  <a:pt x="1338" y="997"/>
                </a:lnTo>
                <a:lnTo>
                  <a:pt x="1338" y="987"/>
                </a:lnTo>
                <a:close/>
                <a:moveTo>
                  <a:pt x="1407" y="987"/>
                </a:moveTo>
                <a:lnTo>
                  <a:pt x="1446" y="987"/>
                </a:lnTo>
                <a:lnTo>
                  <a:pt x="1446" y="997"/>
                </a:lnTo>
                <a:lnTo>
                  <a:pt x="1407" y="997"/>
                </a:lnTo>
                <a:lnTo>
                  <a:pt x="1407" y="987"/>
                </a:lnTo>
                <a:close/>
                <a:moveTo>
                  <a:pt x="1476" y="987"/>
                </a:moveTo>
                <a:lnTo>
                  <a:pt x="1515" y="987"/>
                </a:lnTo>
                <a:lnTo>
                  <a:pt x="1515" y="997"/>
                </a:lnTo>
                <a:lnTo>
                  <a:pt x="1476" y="997"/>
                </a:lnTo>
                <a:lnTo>
                  <a:pt x="1476" y="987"/>
                </a:lnTo>
                <a:close/>
                <a:moveTo>
                  <a:pt x="1545" y="987"/>
                </a:moveTo>
                <a:lnTo>
                  <a:pt x="1585" y="987"/>
                </a:lnTo>
                <a:lnTo>
                  <a:pt x="1585" y="997"/>
                </a:lnTo>
                <a:lnTo>
                  <a:pt x="1545" y="997"/>
                </a:lnTo>
                <a:lnTo>
                  <a:pt x="1545" y="987"/>
                </a:lnTo>
                <a:close/>
                <a:moveTo>
                  <a:pt x="1614" y="987"/>
                </a:moveTo>
                <a:lnTo>
                  <a:pt x="1654" y="987"/>
                </a:lnTo>
                <a:lnTo>
                  <a:pt x="1654" y="997"/>
                </a:lnTo>
                <a:lnTo>
                  <a:pt x="1614" y="997"/>
                </a:lnTo>
                <a:lnTo>
                  <a:pt x="1614" y="987"/>
                </a:lnTo>
                <a:close/>
                <a:moveTo>
                  <a:pt x="1683" y="987"/>
                </a:moveTo>
                <a:lnTo>
                  <a:pt x="1697" y="987"/>
                </a:lnTo>
                <a:lnTo>
                  <a:pt x="1705" y="987"/>
                </a:lnTo>
                <a:lnTo>
                  <a:pt x="1713" y="986"/>
                </a:lnTo>
                <a:lnTo>
                  <a:pt x="1721" y="985"/>
                </a:lnTo>
                <a:lnTo>
                  <a:pt x="1722" y="985"/>
                </a:lnTo>
                <a:lnTo>
                  <a:pt x="1724" y="995"/>
                </a:lnTo>
                <a:lnTo>
                  <a:pt x="1722" y="995"/>
                </a:lnTo>
                <a:lnTo>
                  <a:pt x="1714" y="996"/>
                </a:lnTo>
                <a:lnTo>
                  <a:pt x="1705" y="997"/>
                </a:lnTo>
                <a:lnTo>
                  <a:pt x="1697" y="997"/>
                </a:lnTo>
                <a:lnTo>
                  <a:pt x="1683" y="997"/>
                </a:lnTo>
                <a:lnTo>
                  <a:pt x="1683" y="987"/>
                </a:lnTo>
                <a:close/>
                <a:moveTo>
                  <a:pt x="1750" y="978"/>
                </a:moveTo>
                <a:lnTo>
                  <a:pt x="1752" y="978"/>
                </a:lnTo>
                <a:lnTo>
                  <a:pt x="1759" y="975"/>
                </a:lnTo>
                <a:lnTo>
                  <a:pt x="1766" y="971"/>
                </a:lnTo>
                <a:lnTo>
                  <a:pt x="1773" y="968"/>
                </a:lnTo>
                <a:lnTo>
                  <a:pt x="1780" y="964"/>
                </a:lnTo>
                <a:lnTo>
                  <a:pt x="1784" y="961"/>
                </a:lnTo>
                <a:lnTo>
                  <a:pt x="1789" y="970"/>
                </a:lnTo>
                <a:lnTo>
                  <a:pt x="1785" y="973"/>
                </a:lnTo>
                <a:lnTo>
                  <a:pt x="1778" y="977"/>
                </a:lnTo>
                <a:lnTo>
                  <a:pt x="1770" y="980"/>
                </a:lnTo>
                <a:lnTo>
                  <a:pt x="1763" y="984"/>
                </a:lnTo>
                <a:lnTo>
                  <a:pt x="1755" y="987"/>
                </a:lnTo>
                <a:lnTo>
                  <a:pt x="1753" y="988"/>
                </a:lnTo>
                <a:lnTo>
                  <a:pt x="1750" y="978"/>
                </a:lnTo>
                <a:close/>
                <a:moveTo>
                  <a:pt x="1807" y="943"/>
                </a:moveTo>
                <a:lnTo>
                  <a:pt x="1810" y="940"/>
                </a:lnTo>
                <a:lnTo>
                  <a:pt x="1820" y="929"/>
                </a:lnTo>
                <a:lnTo>
                  <a:pt x="1825" y="923"/>
                </a:lnTo>
                <a:lnTo>
                  <a:pt x="1829" y="917"/>
                </a:lnTo>
                <a:lnTo>
                  <a:pt x="1831" y="914"/>
                </a:lnTo>
                <a:lnTo>
                  <a:pt x="1839" y="919"/>
                </a:lnTo>
                <a:lnTo>
                  <a:pt x="1837" y="922"/>
                </a:lnTo>
                <a:lnTo>
                  <a:pt x="1832" y="929"/>
                </a:lnTo>
                <a:lnTo>
                  <a:pt x="1827" y="936"/>
                </a:lnTo>
                <a:lnTo>
                  <a:pt x="1816" y="948"/>
                </a:lnTo>
                <a:lnTo>
                  <a:pt x="1813" y="951"/>
                </a:lnTo>
                <a:lnTo>
                  <a:pt x="1807" y="943"/>
                </a:lnTo>
                <a:close/>
                <a:moveTo>
                  <a:pt x="1844" y="889"/>
                </a:moveTo>
                <a:lnTo>
                  <a:pt x="1847" y="882"/>
                </a:lnTo>
                <a:lnTo>
                  <a:pt x="1849" y="875"/>
                </a:lnTo>
                <a:lnTo>
                  <a:pt x="1851" y="867"/>
                </a:lnTo>
                <a:lnTo>
                  <a:pt x="1853" y="860"/>
                </a:lnTo>
                <a:lnTo>
                  <a:pt x="1855" y="852"/>
                </a:lnTo>
                <a:lnTo>
                  <a:pt x="1855" y="852"/>
                </a:lnTo>
                <a:lnTo>
                  <a:pt x="1864" y="853"/>
                </a:lnTo>
                <a:lnTo>
                  <a:pt x="1864" y="854"/>
                </a:lnTo>
                <a:lnTo>
                  <a:pt x="1863" y="862"/>
                </a:lnTo>
                <a:lnTo>
                  <a:pt x="1861" y="870"/>
                </a:lnTo>
                <a:lnTo>
                  <a:pt x="1859" y="878"/>
                </a:lnTo>
                <a:lnTo>
                  <a:pt x="1856" y="886"/>
                </a:lnTo>
                <a:lnTo>
                  <a:pt x="1853" y="892"/>
                </a:lnTo>
                <a:lnTo>
                  <a:pt x="1844" y="889"/>
                </a:lnTo>
                <a:close/>
                <a:moveTo>
                  <a:pt x="1856" y="823"/>
                </a:moveTo>
                <a:lnTo>
                  <a:pt x="1856" y="784"/>
                </a:lnTo>
                <a:lnTo>
                  <a:pt x="1866" y="784"/>
                </a:lnTo>
                <a:lnTo>
                  <a:pt x="1866" y="823"/>
                </a:lnTo>
                <a:lnTo>
                  <a:pt x="1856" y="823"/>
                </a:lnTo>
                <a:close/>
                <a:moveTo>
                  <a:pt x="1856" y="754"/>
                </a:moveTo>
                <a:lnTo>
                  <a:pt x="1856" y="714"/>
                </a:lnTo>
                <a:lnTo>
                  <a:pt x="1866" y="714"/>
                </a:lnTo>
                <a:lnTo>
                  <a:pt x="1866" y="754"/>
                </a:lnTo>
                <a:lnTo>
                  <a:pt x="1856" y="754"/>
                </a:lnTo>
                <a:close/>
                <a:moveTo>
                  <a:pt x="1856" y="685"/>
                </a:moveTo>
                <a:lnTo>
                  <a:pt x="1856" y="645"/>
                </a:lnTo>
                <a:lnTo>
                  <a:pt x="1866" y="645"/>
                </a:lnTo>
                <a:lnTo>
                  <a:pt x="1866" y="685"/>
                </a:lnTo>
                <a:lnTo>
                  <a:pt x="1856" y="685"/>
                </a:lnTo>
                <a:close/>
                <a:moveTo>
                  <a:pt x="1856" y="616"/>
                </a:moveTo>
                <a:lnTo>
                  <a:pt x="1856" y="576"/>
                </a:lnTo>
                <a:lnTo>
                  <a:pt x="1866" y="576"/>
                </a:lnTo>
                <a:lnTo>
                  <a:pt x="1866" y="616"/>
                </a:lnTo>
                <a:lnTo>
                  <a:pt x="1856" y="616"/>
                </a:lnTo>
                <a:close/>
                <a:moveTo>
                  <a:pt x="1856" y="547"/>
                </a:moveTo>
                <a:lnTo>
                  <a:pt x="1856" y="507"/>
                </a:lnTo>
                <a:lnTo>
                  <a:pt x="1866" y="507"/>
                </a:lnTo>
                <a:lnTo>
                  <a:pt x="1866" y="547"/>
                </a:lnTo>
                <a:lnTo>
                  <a:pt x="1856" y="547"/>
                </a:lnTo>
                <a:close/>
                <a:moveTo>
                  <a:pt x="1856" y="477"/>
                </a:moveTo>
                <a:lnTo>
                  <a:pt x="1856" y="438"/>
                </a:lnTo>
                <a:lnTo>
                  <a:pt x="1866" y="438"/>
                </a:lnTo>
                <a:lnTo>
                  <a:pt x="1866" y="477"/>
                </a:lnTo>
                <a:lnTo>
                  <a:pt x="1856" y="477"/>
                </a:lnTo>
                <a:close/>
                <a:moveTo>
                  <a:pt x="1856" y="408"/>
                </a:moveTo>
                <a:lnTo>
                  <a:pt x="1856" y="369"/>
                </a:lnTo>
                <a:lnTo>
                  <a:pt x="1866" y="369"/>
                </a:lnTo>
                <a:lnTo>
                  <a:pt x="1866" y="408"/>
                </a:lnTo>
                <a:lnTo>
                  <a:pt x="1856" y="408"/>
                </a:lnTo>
                <a:close/>
                <a:moveTo>
                  <a:pt x="1856" y="339"/>
                </a:moveTo>
                <a:lnTo>
                  <a:pt x="1856" y="300"/>
                </a:lnTo>
                <a:lnTo>
                  <a:pt x="1866" y="300"/>
                </a:lnTo>
                <a:lnTo>
                  <a:pt x="1866" y="339"/>
                </a:lnTo>
                <a:lnTo>
                  <a:pt x="1856" y="339"/>
                </a:lnTo>
                <a:close/>
                <a:moveTo>
                  <a:pt x="1856" y="270"/>
                </a:moveTo>
                <a:lnTo>
                  <a:pt x="1856" y="231"/>
                </a:lnTo>
                <a:lnTo>
                  <a:pt x="1866" y="231"/>
                </a:lnTo>
                <a:lnTo>
                  <a:pt x="1866" y="270"/>
                </a:lnTo>
                <a:lnTo>
                  <a:pt x="1856" y="270"/>
                </a:lnTo>
                <a:close/>
                <a:moveTo>
                  <a:pt x="1856" y="201"/>
                </a:moveTo>
                <a:lnTo>
                  <a:pt x="1856" y="169"/>
                </a:lnTo>
                <a:lnTo>
                  <a:pt x="1856" y="161"/>
                </a:lnTo>
                <a:lnTo>
                  <a:pt x="1866" y="161"/>
                </a:lnTo>
                <a:lnTo>
                  <a:pt x="1866" y="169"/>
                </a:lnTo>
                <a:lnTo>
                  <a:pt x="1866" y="201"/>
                </a:lnTo>
                <a:lnTo>
                  <a:pt x="1856" y="201"/>
                </a:lnTo>
                <a:close/>
                <a:moveTo>
                  <a:pt x="1852" y="133"/>
                </a:moveTo>
                <a:lnTo>
                  <a:pt x="1851" y="129"/>
                </a:lnTo>
                <a:lnTo>
                  <a:pt x="1849" y="122"/>
                </a:lnTo>
                <a:lnTo>
                  <a:pt x="1847" y="114"/>
                </a:lnTo>
                <a:lnTo>
                  <a:pt x="1844" y="107"/>
                </a:lnTo>
                <a:lnTo>
                  <a:pt x="1841" y="100"/>
                </a:lnTo>
                <a:lnTo>
                  <a:pt x="1839" y="97"/>
                </a:lnTo>
                <a:lnTo>
                  <a:pt x="1848" y="93"/>
                </a:lnTo>
                <a:lnTo>
                  <a:pt x="1850" y="96"/>
                </a:lnTo>
                <a:lnTo>
                  <a:pt x="1853" y="103"/>
                </a:lnTo>
                <a:lnTo>
                  <a:pt x="1856" y="111"/>
                </a:lnTo>
                <a:lnTo>
                  <a:pt x="1859" y="119"/>
                </a:lnTo>
                <a:lnTo>
                  <a:pt x="1861" y="127"/>
                </a:lnTo>
                <a:lnTo>
                  <a:pt x="1862" y="131"/>
                </a:lnTo>
                <a:lnTo>
                  <a:pt x="1852" y="133"/>
                </a:lnTo>
                <a:close/>
                <a:moveTo>
                  <a:pt x="1824" y="73"/>
                </a:moveTo>
                <a:lnTo>
                  <a:pt x="1820" y="68"/>
                </a:lnTo>
                <a:lnTo>
                  <a:pt x="1810" y="56"/>
                </a:lnTo>
                <a:lnTo>
                  <a:pt x="1798" y="46"/>
                </a:lnTo>
                <a:lnTo>
                  <a:pt x="1798" y="46"/>
                </a:lnTo>
                <a:lnTo>
                  <a:pt x="1804" y="38"/>
                </a:lnTo>
                <a:lnTo>
                  <a:pt x="1805" y="39"/>
                </a:lnTo>
                <a:lnTo>
                  <a:pt x="1817" y="49"/>
                </a:lnTo>
                <a:lnTo>
                  <a:pt x="1828" y="62"/>
                </a:lnTo>
                <a:lnTo>
                  <a:pt x="1832" y="67"/>
                </a:lnTo>
                <a:lnTo>
                  <a:pt x="1824" y="73"/>
                </a:lnTo>
                <a:close/>
                <a:moveTo>
                  <a:pt x="1774" y="29"/>
                </a:moveTo>
                <a:lnTo>
                  <a:pt x="1773" y="29"/>
                </a:lnTo>
                <a:lnTo>
                  <a:pt x="1766" y="25"/>
                </a:lnTo>
                <a:lnTo>
                  <a:pt x="1759" y="22"/>
                </a:lnTo>
                <a:lnTo>
                  <a:pt x="1751" y="19"/>
                </a:lnTo>
                <a:lnTo>
                  <a:pt x="1744" y="17"/>
                </a:lnTo>
                <a:lnTo>
                  <a:pt x="1738" y="15"/>
                </a:lnTo>
                <a:lnTo>
                  <a:pt x="1741" y="6"/>
                </a:lnTo>
                <a:lnTo>
                  <a:pt x="1747" y="7"/>
                </a:lnTo>
                <a:lnTo>
                  <a:pt x="1755" y="10"/>
                </a:lnTo>
                <a:lnTo>
                  <a:pt x="1763" y="13"/>
                </a:lnTo>
                <a:lnTo>
                  <a:pt x="1770" y="16"/>
                </a:lnTo>
                <a:lnTo>
                  <a:pt x="1778" y="20"/>
                </a:lnTo>
                <a:lnTo>
                  <a:pt x="1779" y="21"/>
                </a:lnTo>
                <a:lnTo>
                  <a:pt x="1774" y="29"/>
                </a:lnTo>
                <a:close/>
                <a:moveTo>
                  <a:pt x="1710" y="10"/>
                </a:moveTo>
                <a:lnTo>
                  <a:pt x="1705" y="10"/>
                </a:lnTo>
                <a:lnTo>
                  <a:pt x="1697" y="10"/>
                </a:lnTo>
                <a:lnTo>
                  <a:pt x="1697" y="0"/>
                </a:lnTo>
                <a:lnTo>
                  <a:pt x="1706" y="0"/>
                </a:lnTo>
                <a:lnTo>
                  <a:pt x="1711" y="0"/>
                </a:lnTo>
                <a:lnTo>
                  <a:pt x="1710" y="10"/>
                </a:lnTo>
                <a:close/>
              </a:path>
            </a:pathLst>
          </a:custGeom>
          <a:solidFill>
            <a:srgbClr val="000000"/>
          </a:solidFill>
          <a:ln w="1588" cap="flat">
            <a:solidFill>
              <a:srgbClr val="1F497D"/>
            </a:solidFill>
            <a:prstDash val="solid"/>
            <a:bevel/>
            <a:headEnd/>
            <a:tailEnd/>
          </a:ln>
        </p:spPr>
        <p:txBody>
          <a:bodyPr/>
          <a:lstStyle/>
          <a:p>
            <a:endParaRPr lang="ja-JP" altLang="en-US">
              <a:solidFill>
                <a:schemeClr val="tx2"/>
              </a:solidFill>
            </a:endParaRPr>
          </a:p>
        </p:txBody>
      </p:sp>
      <p:sp>
        <p:nvSpPr>
          <p:cNvPr id="227" name="テキスト ボックス 226"/>
          <p:cNvSpPr txBox="1"/>
          <p:nvPr/>
        </p:nvSpPr>
        <p:spPr>
          <a:xfrm>
            <a:off x="5364088" y="1556792"/>
            <a:ext cx="872355" cy="523220"/>
          </a:xfrm>
          <a:prstGeom prst="rect">
            <a:avLst/>
          </a:prstGeom>
          <a:noFill/>
        </p:spPr>
        <p:txBody>
          <a:bodyPr wrap="none" rtlCol="0">
            <a:spAutoFit/>
          </a:bodyPr>
          <a:lstStyle/>
          <a:p>
            <a:r>
              <a:rPr lang="en-US" altLang="ja-JP" sz="2800" b="1" dirty="0" smtClean="0">
                <a:solidFill>
                  <a:srgbClr val="1F497D"/>
                </a:solidFill>
              </a:rPr>
              <a:t>amp</a:t>
            </a:r>
            <a:endParaRPr kumimoji="1" lang="ja-JP" altLang="en-US" sz="2800" b="1" dirty="0">
              <a:solidFill>
                <a:srgbClr val="1F497D"/>
              </a:solidFill>
            </a:endParaRPr>
          </a:p>
        </p:txBody>
      </p:sp>
      <p:sp>
        <p:nvSpPr>
          <p:cNvPr id="235" name="テキスト ボックス 234"/>
          <p:cNvSpPr txBox="1"/>
          <p:nvPr/>
        </p:nvSpPr>
        <p:spPr>
          <a:xfrm>
            <a:off x="8100392" y="3717032"/>
            <a:ext cx="515269" cy="461665"/>
          </a:xfrm>
          <a:prstGeom prst="rect">
            <a:avLst/>
          </a:prstGeom>
          <a:noFill/>
        </p:spPr>
        <p:txBody>
          <a:bodyPr wrap="none" rtlCol="0">
            <a:spAutoFit/>
          </a:bodyPr>
          <a:lstStyle/>
          <a:p>
            <a:r>
              <a:rPr kumimoji="1" lang="en-US" altLang="ja-JP" sz="2400" b="1" dirty="0" smtClean="0">
                <a:solidFill>
                  <a:schemeClr val="accent6">
                    <a:lumMod val="75000"/>
                  </a:schemeClr>
                </a:solidFill>
              </a:rPr>
              <a:t>LV</a:t>
            </a:r>
            <a:endParaRPr kumimoji="1" lang="ja-JP" altLang="en-US" sz="2400" b="1" dirty="0">
              <a:solidFill>
                <a:schemeClr val="accent6">
                  <a:lumMod val="75000"/>
                </a:schemeClr>
              </a:solidFill>
            </a:endParaRPr>
          </a:p>
        </p:txBody>
      </p:sp>
      <p:sp>
        <p:nvSpPr>
          <p:cNvPr id="236" name="テキスト ボックス 235"/>
          <p:cNvSpPr txBox="1"/>
          <p:nvPr/>
        </p:nvSpPr>
        <p:spPr>
          <a:xfrm>
            <a:off x="7057404" y="2211616"/>
            <a:ext cx="873929" cy="285044"/>
          </a:xfrm>
          <a:prstGeom prst="rect">
            <a:avLst/>
          </a:prstGeom>
          <a:noFill/>
        </p:spPr>
        <p:txBody>
          <a:bodyPr wrap="none" rtlCol="0">
            <a:spAutoFit/>
          </a:bodyPr>
          <a:lstStyle/>
          <a:p>
            <a:r>
              <a:rPr kumimoji="1" lang="en-US" altLang="ja-JP" sz="1600" b="1" dirty="0" smtClean="0"/>
              <a:t>Diff.</a:t>
            </a:r>
            <a:endParaRPr kumimoji="1" lang="ja-JP" altLang="en-US" sz="1600" b="1" dirty="0"/>
          </a:p>
        </p:txBody>
      </p:sp>
      <p:sp>
        <p:nvSpPr>
          <p:cNvPr id="237" name="テキスト ボックス 143"/>
          <p:cNvSpPr txBox="1"/>
          <p:nvPr/>
        </p:nvSpPr>
        <p:spPr>
          <a:xfrm>
            <a:off x="6464567" y="2265998"/>
            <a:ext cx="941137" cy="331840"/>
          </a:xfrm>
          <a:prstGeom prst="rect">
            <a:avLst/>
          </a:prstGeom>
          <a:noFill/>
        </p:spPr>
        <p:txBody>
          <a:bodyPr wrap="none" rtlCol="0">
            <a:spAutoFit/>
          </a:bodyPr>
          <a:lstStyle/>
          <a:p>
            <a:pPr>
              <a:lnSpc>
                <a:spcPct val="50000"/>
              </a:lnSpc>
            </a:pPr>
            <a:r>
              <a:rPr kumimoji="1" lang="en-US" altLang="ja-JP" sz="1400" b="1" dirty="0" smtClean="0"/>
              <a:t>I-V </a:t>
            </a:r>
          </a:p>
          <a:p>
            <a:pPr>
              <a:lnSpc>
                <a:spcPct val="50000"/>
              </a:lnSpc>
            </a:pPr>
            <a:r>
              <a:rPr kumimoji="1" lang="en-US" altLang="ja-JP" sz="1400" b="1" dirty="0" smtClean="0"/>
              <a:t>conv.</a:t>
            </a:r>
            <a:endParaRPr kumimoji="1" lang="ja-JP" altLang="en-US" sz="1400" b="1" dirty="0"/>
          </a:p>
        </p:txBody>
      </p:sp>
      <p:sp>
        <p:nvSpPr>
          <p:cNvPr id="238" name="正方形/長方形 237"/>
          <p:cNvSpPr/>
          <p:nvPr/>
        </p:nvSpPr>
        <p:spPr>
          <a:xfrm rot="5400000">
            <a:off x="6201107" y="3027177"/>
            <a:ext cx="271326" cy="495142"/>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9" name="テキスト ボックス 238"/>
          <p:cNvSpPr txBox="1"/>
          <p:nvPr/>
        </p:nvSpPr>
        <p:spPr>
          <a:xfrm>
            <a:off x="6047505" y="3071196"/>
            <a:ext cx="598809" cy="369332"/>
          </a:xfrm>
          <a:prstGeom prst="rect">
            <a:avLst/>
          </a:prstGeom>
          <a:noFill/>
        </p:spPr>
        <p:txBody>
          <a:bodyPr wrap="none" rtlCol="0">
            <a:spAutoFit/>
          </a:bodyPr>
          <a:lstStyle/>
          <a:p>
            <a:r>
              <a:rPr kumimoji="1" lang="en-US" altLang="ja-JP" dirty="0" smtClean="0">
                <a:solidFill>
                  <a:srgbClr val="FF0000"/>
                </a:solidFill>
              </a:rPr>
              <a:t>Filter</a:t>
            </a:r>
            <a:endParaRPr kumimoji="1" lang="ja-JP" altLang="en-US" dirty="0">
              <a:solidFill>
                <a:srgbClr val="FF0000"/>
              </a:solidFill>
            </a:endParaRPr>
          </a:p>
        </p:txBody>
      </p:sp>
      <p:sp>
        <p:nvSpPr>
          <p:cNvPr id="240" name="テキスト ボックス 239"/>
          <p:cNvSpPr txBox="1"/>
          <p:nvPr/>
        </p:nvSpPr>
        <p:spPr>
          <a:xfrm>
            <a:off x="6516216" y="4653136"/>
            <a:ext cx="1864667" cy="411395"/>
          </a:xfrm>
          <a:prstGeom prst="rect">
            <a:avLst/>
          </a:prstGeom>
          <a:noFill/>
        </p:spPr>
        <p:txBody>
          <a:bodyPr wrap="square" rtlCol="0">
            <a:spAutoFit/>
          </a:bodyPr>
          <a:lstStyle/>
          <a:p>
            <a:r>
              <a:rPr kumimoji="1" lang="en-US" altLang="ja-JP" sz="2400" b="1" dirty="0" smtClean="0">
                <a:solidFill>
                  <a:schemeClr val="accent5"/>
                </a:solidFill>
              </a:rPr>
              <a:t>HV Module</a:t>
            </a:r>
            <a:endParaRPr kumimoji="1" lang="ja-JP" altLang="en-US" sz="2400" b="1" dirty="0">
              <a:solidFill>
                <a:schemeClr val="accent5"/>
              </a:solidFill>
            </a:endParaRPr>
          </a:p>
        </p:txBody>
      </p:sp>
      <p:sp>
        <p:nvSpPr>
          <p:cNvPr id="241" name="Freeform 262"/>
          <p:cNvSpPr>
            <a:spLocks noEditPoints="1"/>
          </p:cNvSpPr>
          <p:nvPr/>
        </p:nvSpPr>
        <p:spPr bwMode="auto">
          <a:xfrm rot="16200000">
            <a:off x="4972746" y="1197560"/>
            <a:ext cx="3475762" cy="4332036"/>
          </a:xfrm>
          <a:custGeom>
            <a:avLst/>
            <a:gdLst>
              <a:gd name="T0" fmla="*/ 1628 w 1866"/>
              <a:gd name="T1" fmla="*/ 0 h 997"/>
              <a:gd name="T2" fmla="*/ 1450 w 1866"/>
              <a:gd name="T3" fmla="*/ 0 h 997"/>
              <a:gd name="T4" fmla="*/ 1312 w 1866"/>
              <a:gd name="T5" fmla="*/ 10 h 997"/>
              <a:gd name="T6" fmla="*/ 1213 w 1866"/>
              <a:gd name="T7" fmla="*/ 10 h 997"/>
              <a:gd name="T8" fmla="*/ 1144 w 1866"/>
              <a:gd name="T9" fmla="*/ 10 h 997"/>
              <a:gd name="T10" fmla="*/ 1005 w 1866"/>
              <a:gd name="T11" fmla="*/ 0 h 997"/>
              <a:gd name="T12" fmla="*/ 828 w 1866"/>
              <a:gd name="T13" fmla="*/ 0 h 997"/>
              <a:gd name="T14" fmla="*/ 689 w 1866"/>
              <a:gd name="T15" fmla="*/ 10 h 997"/>
              <a:gd name="T16" fmla="*/ 591 w 1866"/>
              <a:gd name="T17" fmla="*/ 10 h 997"/>
              <a:gd name="T18" fmla="*/ 521 w 1866"/>
              <a:gd name="T19" fmla="*/ 10 h 997"/>
              <a:gd name="T20" fmla="*/ 383 w 1866"/>
              <a:gd name="T21" fmla="*/ 0 h 997"/>
              <a:gd name="T22" fmla="*/ 205 w 1866"/>
              <a:gd name="T23" fmla="*/ 0 h 997"/>
              <a:gd name="T24" fmla="*/ 136 w 1866"/>
              <a:gd name="T25" fmla="*/ 3 h 997"/>
              <a:gd name="T26" fmla="*/ 100 w 1866"/>
              <a:gd name="T27" fmla="*/ 25 h 997"/>
              <a:gd name="T28" fmla="*/ 96 w 1866"/>
              <a:gd name="T29" fmla="*/ 16 h 997"/>
              <a:gd name="T30" fmla="*/ 32 w 1866"/>
              <a:gd name="T31" fmla="*/ 88 h 997"/>
              <a:gd name="T32" fmla="*/ 17 w 1866"/>
              <a:gd name="T33" fmla="*/ 122 h 997"/>
              <a:gd name="T34" fmla="*/ 7 w 1866"/>
              <a:gd name="T35" fmla="*/ 119 h 997"/>
              <a:gd name="T36" fmla="*/ 9 w 1866"/>
              <a:gd name="T37" fmla="*/ 289 h 997"/>
              <a:gd name="T38" fmla="*/ 9 w 1866"/>
              <a:gd name="T39" fmla="*/ 388 h 997"/>
              <a:gd name="T40" fmla="*/ 9 w 1866"/>
              <a:gd name="T41" fmla="*/ 457 h 997"/>
              <a:gd name="T42" fmla="*/ 0 w 1866"/>
              <a:gd name="T43" fmla="*/ 595 h 997"/>
              <a:gd name="T44" fmla="*/ 0 w 1866"/>
              <a:gd name="T45" fmla="*/ 773 h 997"/>
              <a:gd name="T46" fmla="*/ 0 w 1866"/>
              <a:gd name="T47" fmla="*/ 827 h 997"/>
              <a:gd name="T48" fmla="*/ 30 w 1866"/>
              <a:gd name="T49" fmla="*/ 905 h 997"/>
              <a:gd name="T50" fmla="*/ 46 w 1866"/>
              <a:gd name="T51" fmla="*/ 929 h 997"/>
              <a:gd name="T52" fmla="*/ 38 w 1866"/>
              <a:gd name="T53" fmla="*/ 935 h 997"/>
              <a:gd name="T54" fmla="*/ 132 w 1866"/>
              <a:gd name="T55" fmla="*/ 993 h 997"/>
              <a:gd name="T56" fmla="*/ 169 w 1866"/>
              <a:gd name="T57" fmla="*/ 987 h 997"/>
              <a:gd name="T58" fmla="*/ 231 w 1866"/>
              <a:gd name="T59" fmla="*/ 997 h 997"/>
              <a:gd name="T60" fmla="*/ 409 w 1866"/>
              <a:gd name="T61" fmla="*/ 997 h 997"/>
              <a:gd name="T62" fmla="*/ 548 w 1866"/>
              <a:gd name="T63" fmla="*/ 987 h 997"/>
              <a:gd name="T64" fmla="*/ 646 w 1866"/>
              <a:gd name="T65" fmla="*/ 987 h 997"/>
              <a:gd name="T66" fmla="*/ 715 w 1866"/>
              <a:gd name="T67" fmla="*/ 987 h 997"/>
              <a:gd name="T68" fmla="*/ 854 w 1866"/>
              <a:gd name="T69" fmla="*/ 997 h 997"/>
              <a:gd name="T70" fmla="*/ 1031 w 1866"/>
              <a:gd name="T71" fmla="*/ 997 h 997"/>
              <a:gd name="T72" fmla="*/ 1170 w 1866"/>
              <a:gd name="T73" fmla="*/ 987 h 997"/>
              <a:gd name="T74" fmla="*/ 1269 w 1866"/>
              <a:gd name="T75" fmla="*/ 987 h 997"/>
              <a:gd name="T76" fmla="*/ 1338 w 1866"/>
              <a:gd name="T77" fmla="*/ 987 h 997"/>
              <a:gd name="T78" fmla="*/ 1476 w 1866"/>
              <a:gd name="T79" fmla="*/ 997 h 997"/>
              <a:gd name="T80" fmla="*/ 1654 w 1866"/>
              <a:gd name="T81" fmla="*/ 997 h 997"/>
              <a:gd name="T82" fmla="*/ 1724 w 1866"/>
              <a:gd name="T83" fmla="*/ 995 h 997"/>
              <a:gd name="T84" fmla="*/ 1759 w 1866"/>
              <a:gd name="T85" fmla="*/ 975 h 997"/>
              <a:gd name="T86" fmla="*/ 1763 w 1866"/>
              <a:gd name="T87" fmla="*/ 984 h 997"/>
              <a:gd name="T88" fmla="*/ 1831 w 1866"/>
              <a:gd name="T89" fmla="*/ 914 h 997"/>
              <a:gd name="T90" fmla="*/ 1847 w 1866"/>
              <a:gd name="T91" fmla="*/ 882 h 997"/>
              <a:gd name="T92" fmla="*/ 1861 w 1866"/>
              <a:gd name="T93" fmla="*/ 870 h 997"/>
              <a:gd name="T94" fmla="*/ 1856 w 1866"/>
              <a:gd name="T95" fmla="*/ 823 h 997"/>
              <a:gd name="T96" fmla="*/ 1866 w 1866"/>
              <a:gd name="T97" fmla="*/ 685 h 997"/>
              <a:gd name="T98" fmla="*/ 1866 w 1866"/>
              <a:gd name="T99" fmla="*/ 507 h 997"/>
              <a:gd name="T100" fmla="*/ 1856 w 1866"/>
              <a:gd name="T101" fmla="*/ 369 h 997"/>
              <a:gd name="T102" fmla="*/ 1856 w 1866"/>
              <a:gd name="T103" fmla="*/ 270 h 997"/>
              <a:gd name="T104" fmla="*/ 1866 w 1866"/>
              <a:gd name="T105" fmla="*/ 169 h 997"/>
              <a:gd name="T106" fmla="*/ 1839 w 1866"/>
              <a:gd name="T107" fmla="*/ 97 h 997"/>
              <a:gd name="T108" fmla="*/ 1824 w 1866"/>
              <a:gd name="T109" fmla="*/ 73 h 997"/>
              <a:gd name="T110" fmla="*/ 1832 w 1866"/>
              <a:gd name="T111" fmla="*/ 67 h 997"/>
              <a:gd name="T112" fmla="*/ 1741 w 1866"/>
              <a:gd name="T113" fmla="*/ 6 h 997"/>
              <a:gd name="T114" fmla="*/ 1705 w 1866"/>
              <a:gd name="T115" fmla="*/ 1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6" h="997">
                <a:moveTo>
                  <a:pt x="1697" y="10"/>
                </a:moveTo>
                <a:lnTo>
                  <a:pt x="1657" y="10"/>
                </a:lnTo>
                <a:lnTo>
                  <a:pt x="1657" y="0"/>
                </a:lnTo>
                <a:lnTo>
                  <a:pt x="1697" y="0"/>
                </a:lnTo>
                <a:lnTo>
                  <a:pt x="1697" y="10"/>
                </a:lnTo>
                <a:close/>
                <a:moveTo>
                  <a:pt x="1628" y="10"/>
                </a:moveTo>
                <a:lnTo>
                  <a:pt x="1588" y="10"/>
                </a:lnTo>
                <a:lnTo>
                  <a:pt x="1588" y="0"/>
                </a:lnTo>
                <a:lnTo>
                  <a:pt x="1628" y="0"/>
                </a:lnTo>
                <a:lnTo>
                  <a:pt x="1628" y="10"/>
                </a:lnTo>
                <a:close/>
                <a:moveTo>
                  <a:pt x="1558" y="10"/>
                </a:moveTo>
                <a:lnTo>
                  <a:pt x="1519" y="10"/>
                </a:lnTo>
                <a:lnTo>
                  <a:pt x="1519" y="0"/>
                </a:lnTo>
                <a:lnTo>
                  <a:pt x="1558" y="0"/>
                </a:lnTo>
                <a:lnTo>
                  <a:pt x="1558" y="10"/>
                </a:lnTo>
                <a:close/>
                <a:moveTo>
                  <a:pt x="1489" y="10"/>
                </a:moveTo>
                <a:lnTo>
                  <a:pt x="1450" y="10"/>
                </a:lnTo>
                <a:lnTo>
                  <a:pt x="1450" y="0"/>
                </a:lnTo>
                <a:lnTo>
                  <a:pt x="1489" y="0"/>
                </a:lnTo>
                <a:lnTo>
                  <a:pt x="1489" y="10"/>
                </a:lnTo>
                <a:close/>
                <a:moveTo>
                  <a:pt x="1420" y="10"/>
                </a:moveTo>
                <a:lnTo>
                  <a:pt x="1381" y="10"/>
                </a:lnTo>
                <a:lnTo>
                  <a:pt x="1381" y="0"/>
                </a:lnTo>
                <a:lnTo>
                  <a:pt x="1420" y="0"/>
                </a:lnTo>
                <a:lnTo>
                  <a:pt x="1420" y="10"/>
                </a:lnTo>
                <a:close/>
                <a:moveTo>
                  <a:pt x="1351" y="10"/>
                </a:moveTo>
                <a:lnTo>
                  <a:pt x="1312" y="10"/>
                </a:lnTo>
                <a:lnTo>
                  <a:pt x="1312" y="0"/>
                </a:lnTo>
                <a:lnTo>
                  <a:pt x="1351" y="0"/>
                </a:lnTo>
                <a:lnTo>
                  <a:pt x="1351" y="10"/>
                </a:lnTo>
                <a:close/>
                <a:moveTo>
                  <a:pt x="1282" y="10"/>
                </a:moveTo>
                <a:lnTo>
                  <a:pt x="1242" y="10"/>
                </a:lnTo>
                <a:lnTo>
                  <a:pt x="1242" y="0"/>
                </a:lnTo>
                <a:lnTo>
                  <a:pt x="1282" y="0"/>
                </a:lnTo>
                <a:lnTo>
                  <a:pt x="1282" y="10"/>
                </a:lnTo>
                <a:close/>
                <a:moveTo>
                  <a:pt x="1213" y="10"/>
                </a:moveTo>
                <a:lnTo>
                  <a:pt x="1173" y="10"/>
                </a:lnTo>
                <a:lnTo>
                  <a:pt x="1173" y="0"/>
                </a:lnTo>
                <a:lnTo>
                  <a:pt x="1213" y="0"/>
                </a:lnTo>
                <a:lnTo>
                  <a:pt x="1213" y="10"/>
                </a:lnTo>
                <a:close/>
                <a:moveTo>
                  <a:pt x="1144" y="10"/>
                </a:moveTo>
                <a:lnTo>
                  <a:pt x="1104" y="10"/>
                </a:lnTo>
                <a:lnTo>
                  <a:pt x="1104" y="0"/>
                </a:lnTo>
                <a:lnTo>
                  <a:pt x="1144" y="0"/>
                </a:lnTo>
                <a:lnTo>
                  <a:pt x="1144" y="10"/>
                </a:lnTo>
                <a:close/>
                <a:moveTo>
                  <a:pt x="1075" y="10"/>
                </a:moveTo>
                <a:lnTo>
                  <a:pt x="1035" y="10"/>
                </a:lnTo>
                <a:lnTo>
                  <a:pt x="1035" y="0"/>
                </a:lnTo>
                <a:lnTo>
                  <a:pt x="1075" y="0"/>
                </a:lnTo>
                <a:lnTo>
                  <a:pt x="1075" y="10"/>
                </a:lnTo>
                <a:close/>
                <a:moveTo>
                  <a:pt x="1005" y="10"/>
                </a:moveTo>
                <a:lnTo>
                  <a:pt x="966" y="10"/>
                </a:lnTo>
                <a:lnTo>
                  <a:pt x="966" y="0"/>
                </a:lnTo>
                <a:lnTo>
                  <a:pt x="1005" y="0"/>
                </a:lnTo>
                <a:lnTo>
                  <a:pt x="1005" y="10"/>
                </a:lnTo>
                <a:close/>
                <a:moveTo>
                  <a:pt x="936" y="10"/>
                </a:moveTo>
                <a:lnTo>
                  <a:pt x="897" y="10"/>
                </a:lnTo>
                <a:lnTo>
                  <a:pt x="897" y="0"/>
                </a:lnTo>
                <a:lnTo>
                  <a:pt x="936" y="0"/>
                </a:lnTo>
                <a:lnTo>
                  <a:pt x="936" y="10"/>
                </a:lnTo>
                <a:close/>
                <a:moveTo>
                  <a:pt x="867" y="10"/>
                </a:moveTo>
                <a:lnTo>
                  <a:pt x="828" y="10"/>
                </a:lnTo>
                <a:lnTo>
                  <a:pt x="828" y="0"/>
                </a:lnTo>
                <a:lnTo>
                  <a:pt x="867" y="0"/>
                </a:lnTo>
                <a:lnTo>
                  <a:pt x="867" y="10"/>
                </a:lnTo>
                <a:close/>
                <a:moveTo>
                  <a:pt x="798" y="10"/>
                </a:moveTo>
                <a:lnTo>
                  <a:pt x="758" y="10"/>
                </a:lnTo>
                <a:lnTo>
                  <a:pt x="758" y="0"/>
                </a:lnTo>
                <a:lnTo>
                  <a:pt x="798" y="0"/>
                </a:lnTo>
                <a:lnTo>
                  <a:pt x="798" y="10"/>
                </a:lnTo>
                <a:close/>
                <a:moveTo>
                  <a:pt x="729" y="10"/>
                </a:moveTo>
                <a:lnTo>
                  <a:pt x="689" y="10"/>
                </a:lnTo>
                <a:lnTo>
                  <a:pt x="689" y="0"/>
                </a:lnTo>
                <a:lnTo>
                  <a:pt x="729" y="0"/>
                </a:lnTo>
                <a:lnTo>
                  <a:pt x="729" y="10"/>
                </a:lnTo>
                <a:close/>
                <a:moveTo>
                  <a:pt x="660" y="10"/>
                </a:moveTo>
                <a:lnTo>
                  <a:pt x="620" y="10"/>
                </a:lnTo>
                <a:lnTo>
                  <a:pt x="620" y="0"/>
                </a:lnTo>
                <a:lnTo>
                  <a:pt x="660" y="0"/>
                </a:lnTo>
                <a:lnTo>
                  <a:pt x="660" y="10"/>
                </a:lnTo>
                <a:close/>
                <a:moveTo>
                  <a:pt x="591" y="10"/>
                </a:moveTo>
                <a:lnTo>
                  <a:pt x="551" y="10"/>
                </a:lnTo>
                <a:lnTo>
                  <a:pt x="551" y="0"/>
                </a:lnTo>
                <a:lnTo>
                  <a:pt x="591" y="0"/>
                </a:lnTo>
                <a:lnTo>
                  <a:pt x="591" y="10"/>
                </a:lnTo>
                <a:close/>
                <a:moveTo>
                  <a:pt x="521" y="10"/>
                </a:moveTo>
                <a:lnTo>
                  <a:pt x="482" y="10"/>
                </a:lnTo>
                <a:lnTo>
                  <a:pt x="482" y="0"/>
                </a:lnTo>
                <a:lnTo>
                  <a:pt x="521" y="0"/>
                </a:lnTo>
                <a:lnTo>
                  <a:pt x="521" y="10"/>
                </a:lnTo>
                <a:close/>
                <a:moveTo>
                  <a:pt x="452" y="10"/>
                </a:moveTo>
                <a:lnTo>
                  <a:pt x="413" y="10"/>
                </a:lnTo>
                <a:lnTo>
                  <a:pt x="413" y="0"/>
                </a:lnTo>
                <a:lnTo>
                  <a:pt x="452" y="0"/>
                </a:lnTo>
                <a:lnTo>
                  <a:pt x="452" y="10"/>
                </a:lnTo>
                <a:close/>
                <a:moveTo>
                  <a:pt x="383" y="10"/>
                </a:moveTo>
                <a:lnTo>
                  <a:pt x="344" y="10"/>
                </a:lnTo>
                <a:lnTo>
                  <a:pt x="344" y="0"/>
                </a:lnTo>
                <a:lnTo>
                  <a:pt x="383" y="0"/>
                </a:lnTo>
                <a:lnTo>
                  <a:pt x="383" y="10"/>
                </a:lnTo>
                <a:close/>
                <a:moveTo>
                  <a:pt x="314" y="10"/>
                </a:moveTo>
                <a:lnTo>
                  <a:pt x="275" y="10"/>
                </a:lnTo>
                <a:lnTo>
                  <a:pt x="275" y="0"/>
                </a:lnTo>
                <a:lnTo>
                  <a:pt x="314" y="0"/>
                </a:lnTo>
                <a:lnTo>
                  <a:pt x="314" y="10"/>
                </a:lnTo>
                <a:close/>
                <a:moveTo>
                  <a:pt x="245" y="10"/>
                </a:moveTo>
                <a:lnTo>
                  <a:pt x="205" y="10"/>
                </a:lnTo>
                <a:lnTo>
                  <a:pt x="205" y="0"/>
                </a:lnTo>
                <a:lnTo>
                  <a:pt x="245" y="0"/>
                </a:lnTo>
                <a:lnTo>
                  <a:pt x="245" y="10"/>
                </a:lnTo>
                <a:close/>
                <a:moveTo>
                  <a:pt x="176" y="10"/>
                </a:moveTo>
                <a:lnTo>
                  <a:pt x="169" y="10"/>
                </a:lnTo>
                <a:lnTo>
                  <a:pt x="161" y="10"/>
                </a:lnTo>
                <a:lnTo>
                  <a:pt x="153" y="10"/>
                </a:lnTo>
                <a:lnTo>
                  <a:pt x="145" y="11"/>
                </a:lnTo>
                <a:lnTo>
                  <a:pt x="137" y="13"/>
                </a:lnTo>
                <a:lnTo>
                  <a:pt x="136" y="3"/>
                </a:lnTo>
                <a:lnTo>
                  <a:pt x="144" y="2"/>
                </a:lnTo>
                <a:lnTo>
                  <a:pt x="152" y="0"/>
                </a:lnTo>
                <a:lnTo>
                  <a:pt x="161" y="0"/>
                </a:lnTo>
                <a:lnTo>
                  <a:pt x="169" y="0"/>
                </a:lnTo>
                <a:lnTo>
                  <a:pt x="176" y="0"/>
                </a:lnTo>
                <a:lnTo>
                  <a:pt x="176" y="10"/>
                </a:lnTo>
                <a:close/>
                <a:moveTo>
                  <a:pt x="110" y="21"/>
                </a:moveTo>
                <a:lnTo>
                  <a:pt x="107" y="22"/>
                </a:lnTo>
                <a:lnTo>
                  <a:pt x="100" y="25"/>
                </a:lnTo>
                <a:lnTo>
                  <a:pt x="93" y="29"/>
                </a:lnTo>
                <a:lnTo>
                  <a:pt x="86" y="33"/>
                </a:lnTo>
                <a:lnTo>
                  <a:pt x="80" y="37"/>
                </a:lnTo>
                <a:lnTo>
                  <a:pt x="76" y="39"/>
                </a:lnTo>
                <a:lnTo>
                  <a:pt x="71" y="31"/>
                </a:lnTo>
                <a:lnTo>
                  <a:pt x="74" y="29"/>
                </a:lnTo>
                <a:lnTo>
                  <a:pt x="81" y="24"/>
                </a:lnTo>
                <a:lnTo>
                  <a:pt x="88" y="20"/>
                </a:lnTo>
                <a:lnTo>
                  <a:pt x="96" y="16"/>
                </a:lnTo>
                <a:lnTo>
                  <a:pt x="103" y="13"/>
                </a:lnTo>
                <a:lnTo>
                  <a:pt x="106" y="12"/>
                </a:lnTo>
                <a:lnTo>
                  <a:pt x="110" y="21"/>
                </a:lnTo>
                <a:close/>
                <a:moveTo>
                  <a:pt x="55" y="58"/>
                </a:moveTo>
                <a:lnTo>
                  <a:pt x="46" y="68"/>
                </a:lnTo>
                <a:lnTo>
                  <a:pt x="41" y="74"/>
                </a:lnTo>
                <a:lnTo>
                  <a:pt x="37" y="80"/>
                </a:lnTo>
                <a:lnTo>
                  <a:pt x="33" y="87"/>
                </a:lnTo>
                <a:lnTo>
                  <a:pt x="32" y="88"/>
                </a:lnTo>
                <a:lnTo>
                  <a:pt x="23" y="83"/>
                </a:lnTo>
                <a:lnTo>
                  <a:pt x="24" y="81"/>
                </a:lnTo>
                <a:lnTo>
                  <a:pt x="29" y="74"/>
                </a:lnTo>
                <a:lnTo>
                  <a:pt x="33" y="68"/>
                </a:lnTo>
                <a:lnTo>
                  <a:pt x="38" y="61"/>
                </a:lnTo>
                <a:lnTo>
                  <a:pt x="48" y="51"/>
                </a:lnTo>
                <a:lnTo>
                  <a:pt x="55" y="58"/>
                </a:lnTo>
                <a:close/>
                <a:moveTo>
                  <a:pt x="19" y="114"/>
                </a:moveTo>
                <a:lnTo>
                  <a:pt x="17" y="122"/>
                </a:lnTo>
                <a:lnTo>
                  <a:pt x="15" y="129"/>
                </a:lnTo>
                <a:lnTo>
                  <a:pt x="13" y="137"/>
                </a:lnTo>
                <a:lnTo>
                  <a:pt x="11" y="145"/>
                </a:lnTo>
                <a:lnTo>
                  <a:pt x="10" y="152"/>
                </a:lnTo>
                <a:lnTo>
                  <a:pt x="1" y="150"/>
                </a:lnTo>
                <a:lnTo>
                  <a:pt x="2" y="143"/>
                </a:lnTo>
                <a:lnTo>
                  <a:pt x="3" y="135"/>
                </a:lnTo>
                <a:lnTo>
                  <a:pt x="5" y="127"/>
                </a:lnTo>
                <a:lnTo>
                  <a:pt x="7" y="119"/>
                </a:lnTo>
                <a:lnTo>
                  <a:pt x="10" y="111"/>
                </a:lnTo>
                <a:lnTo>
                  <a:pt x="19" y="114"/>
                </a:lnTo>
                <a:close/>
                <a:moveTo>
                  <a:pt x="9" y="181"/>
                </a:moveTo>
                <a:lnTo>
                  <a:pt x="9" y="220"/>
                </a:lnTo>
                <a:lnTo>
                  <a:pt x="0" y="220"/>
                </a:lnTo>
                <a:lnTo>
                  <a:pt x="0" y="181"/>
                </a:lnTo>
                <a:lnTo>
                  <a:pt x="9" y="181"/>
                </a:lnTo>
                <a:close/>
                <a:moveTo>
                  <a:pt x="9" y="250"/>
                </a:moveTo>
                <a:lnTo>
                  <a:pt x="9" y="289"/>
                </a:lnTo>
                <a:lnTo>
                  <a:pt x="0" y="289"/>
                </a:lnTo>
                <a:lnTo>
                  <a:pt x="0" y="250"/>
                </a:lnTo>
                <a:lnTo>
                  <a:pt x="9" y="250"/>
                </a:lnTo>
                <a:close/>
                <a:moveTo>
                  <a:pt x="9" y="319"/>
                </a:moveTo>
                <a:lnTo>
                  <a:pt x="9" y="358"/>
                </a:lnTo>
                <a:lnTo>
                  <a:pt x="0" y="358"/>
                </a:lnTo>
                <a:lnTo>
                  <a:pt x="0" y="319"/>
                </a:lnTo>
                <a:lnTo>
                  <a:pt x="9" y="319"/>
                </a:lnTo>
                <a:close/>
                <a:moveTo>
                  <a:pt x="9" y="388"/>
                </a:moveTo>
                <a:lnTo>
                  <a:pt x="9" y="427"/>
                </a:lnTo>
                <a:lnTo>
                  <a:pt x="0" y="427"/>
                </a:lnTo>
                <a:lnTo>
                  <a:pt x="0" y="388"/>
                </a:lnTo>
                <a:lnTo>
                  <a:pt x="9" y="388"/>
                </a:lnTo>
                <a:close/>
                <a:moveTo>
                  <a:pt x="9" y="457"/>
                </a:moveTo>
                <a:lnTo>
                  <a:pt x="9" y="497"/>
                </a:lnTo>
                <a:lnTo>
                  <a:pt x="0" y="497"/>
                </a:lnTo>
                <a:lnTo>
                  <a:pt x="0" y="457"/>
                </a:lnTo>
                <a:lnTo>
                  <a:pt x="9" y="457"/>
                </a:lnTo>
                <a:close/>
                <a:moveTo>
                  <a:pt x="9" y="526"/>
                </a:moveTo>
                <a:lnTo>
                  <a:pt x="9" y="566"/>
                </a:lnTo>
                <a:lnTo>
                  <a:pt x="0" y="566"/>
                </a:lnTo>
                <a:lnTo>
                  <a:pt x="0" y="526"/>
                </a:lnTo>
                <a:lnTo>
                  <a:pt x="9" y="526"/>
                </a:lnTo>
                <a:close/>
                <a:moveTo>
                  <a:pt x="9" y="595"/>
                </a:moveTo>
                <a:lnTo>
                  <a:pt x="9" y="635"/>
                </a:lnTo>
                <a:lnTo>
                  <a:pt x="0" y="635"/>
                </a:lnTo>
                <a:lnTo>
                  <a:pt x="0" y="595"/>
                </a:lnTo>
                <a:lnTo>
                  <a:pt x="9" y="595"/>
                </a:lnTo>
                <a:close/>
                <a:moveTo>
                  <a:pt x="9" y="665"/>
                </a:moveTo>
                <a:lnTo>
                  <a:pt x="9" y="704"/>
                </a:lnTo>
                <a:lnTo>
                  <a:pt x="0" y="704"/>
                </a:lnTo>
                <a:lnTo>
                  <a:pt x="0" y="665"/>
                </a:lnTo>
                <a:lnTo>
                  <a:pt x="9" y="665"/>
                </a:lnTo>
                <a:close/>
                <a:moveTo>
                  <a:pt x="9" y="734"/>
                </a:moveTo>
                <a:lnTo>
                  <a:pt x="9" y="773"/>
                </a:lnTo>
                <a:lnTo>
                  <a:pt x="0" y="773"/>
                </a:lnTo>
                <a:lnTo>
                  <a:pt x="0" y="734"/>
                </a:lnTo>
                <a:lnTo>
                  <a:pt x="9" y="734"/>
                </a:lnTo>
                <a:close/>
                <a:moveTo>
                  <a:pt x="9" y="803"/>
                </a:moveTo>
                <a:lnTo>
                  <a:pt x="9" y="827"/>
                </a:lnTo>
                <a:lnTo>
                  <a:pt x="10" y="836"/>
                </a:lnTo>
                <a:lnTo>
                  <a:pt x="10" y="842"/>
                </a:lnTo>
                <a:lnTo>
                  <a:pt x="0" y="843"/>
                </a:lnTo>
                <a:lnTo>
                  <a:pt x="0" y="836"/>
                </a:lnTo>
                <a:lnTo>
                  <a:pt x="0" y="827"/>
                </a:lnTo>
                <a:lnTo>
                  <a:pt x="0" y="803"/>
                </a:lnTo>
                <a:lnTo>
                  <a:pt x="9" y="803"/>
                </a:lnTo>
                <a:close/>
                <a:moveTo>
                  <a:pt x="15" y="870"/>
                </a:moveTo>
                <a:lnTo>
                  <a:pt x="17" y="875"/>
                </a:lnTo>
                <a:lnTo>
                  <a:pt x="19" y="883"/>
                </a:lnTo>
                <a:lnTo>
                  <a:pt x="22" y="890"/>
                </a:lnTo>
                <a:lnTo>
                  <a:pt x="25" y="897"/>
                </a:lnTo>
                <a:lnTo>
                  <a:pt x="29" y="904"/>
                </a:lnTo>
                <a:lnTo>
                  <a:pt x="30" y="905"/>
                </a:lnTo>
                <a:lnTo>
                  <a:pt x="21" y="910"/>
                </a:lnTo>
                <a:lnTo>
                  <a:pt x="20" y="908"/>
                </a:lnTo>
                <a:lnTo>
                  <a:pt x="16" y="901"/>
                </a:lnTo>
                <a:lnTo>
                  <a:pt x="13" y="893"/>
                </a:lnTo>
                <a:lnTo>
                  <a:pt x="10" y="886"/>
                </a:lnTo>
                <a:lnTo>
                  <a:pt x="7" y="878"/>
                </a:lnTo>
                <a:lnTo>
                  <a:pt x="6" y="873"/>
                </a:lnTo>
                <a:lnTo>
                  <a:pt x="15" y="870"/>
                </a:lnTo>
                <a:close/>
                <a:moveTo>
                  <a:pt x="46" y="929"/>
                </a:moveTo>
                <a:lnTo>
                  <a:pt x="46" y="929"/>
                </a:lnTo>
                <a:lnTo>
                  <a:pt x="56" y="941"/>
                </a:lnTo>
                <a:lnTo>
                  <a:pt x="68" y="951"/>
                </a:lnTo>
                <a:lnTo>
                  <a:pt x="74" y="955"/>
                </a:lnTo>
                <a:lnTo>
                  <a:pt x="68" y="963"/>
                </a:lnTo>
                <a:lnTo>
                  <a:pt x="61" y="958"/>
                </a:lnTo>
                <a:lnTo>
                  <a:pt x="49" y="947"/>
                </a:lnTo>
                <a:lnTo>
                  <a:pt x="38" y="935"/>
                </a:lnTo>
                <a:lnTo>
                  <a:pt x="38" y="935"/>
                </a:lnTo>
                <a:lnTo>
                  <a:pt x="46" y="929"/>
                </a:lnTo>
                <a:close/>
                <a:moveTo>
                  <a:pt x="98" y="970"/>
                </a:moveTo>
                <a:lnTo>
                  <a:pt x="100" y="972"/>
                </a:lnTo>
                <a:lnTo>
                  <a:pt x="107" y="975"/>
                </a:lnTo>
                <a:lnTo>
                  <a:pt x="114" y="978"/>
                </a:lnTo>
                <a:lnTo>
                  <a:pt x="122" y="980"/>
                </a:lnTo>
                <a:lnTo>
                  <a:pt x="129" y="982"/>
                </a:lnTo>
                <a:lnTo>
                  <a:pt x="134" y="983"/>
                </a:lnTo>
                <a:lnTo>
                  <a:pt x="132" y="993"/>
                </a:lnTo>
                <a:lnTo>
                  <a:pt x="127" y="992"/>
                </a:lnTo>
                <a:lnTo>
                  <a:pt x="119" y="989"/>
                </a:lnTo>
                <a:lnTo>
                  <a:pt x="111" y="987"/>
                </a:lnTo>
                <a:lnTo>
                  <a:pt x="103" y="984"/>
                </a:lnTo>
                <a:lnTo>
                  <a:pt x="96" y="980"/>
                </a:lnTo>
                <a:lnTo>
                  <a:pt x="94" y="979"/>
                </a:lnTo>
                <a:lnTo>
                  <a:pt x="98" y="970"/>
                </a:lnTo>
                <a:close/>
                <a:moveTo>
                  <a:pt x="163" y="987"/>
                </a:moveTo>
                <a:lnTo>
                  <a:pt x="169" y="987"/>
                </a:lnTo>
                <a:lnTo>
                  <a:pt x="202" y="987"/>
                </a:lnTo>
                <a:lnTo>
                  <a:pt x="202" y="997"/>
                </a:lnTo>
                <a:lnTo>
                  <a:pt x="169" y="997"/>
                </a:lnTo>
                <a:lnTo>
                  <a:pt x="162" y="997"/>
                </a:lnTo>
                <a:lnTo>
                  <a:pt x="163" y="987"/>
                </a:lnTo>
                <a:close/>
                <a:moveTo>
                  <a:pt x="231" y="987"/>
                </a:moveTo>
                <a:lnTo>
                  <a:pt x="271" y="987"/>
                </a:lnTo>
                <a:lnTo>
                  <a:pt x="271" y="997"/>
                </a:lnTo>
                <a:lnTo>
                  <a:pt x="231" y="997"/>
                </a:lnTo>
                <a:lnTo>
                  <a:pt x="231" y="987"/>
                </a:lnTo>
                <a:close/>
                <a:moveTo>
                  <a:pt x="301" y="987"/>
                </a:moveTo>
                <a:lnTo>
                  <a:pt x="340" y="987"/>
                </a:lnTo>
                <a:lnTo>
                  <a:pt x="340" y="997"/>
                </a:lnTo>
                <a:lnTo>
                  <a:pt x="301" y="997"/>
                </a:lnTo>
                <a:lnTo>
                  <a:pt x="301" y="987"/>
                </a:lnTo>
                <a:close/>
                <a:moveTo>
                  <a:pt x="370" y="987"/>
                </a:moveTo>
                <a:lnTo>
                  <a:pt x="409" y="987"/>
                </a:lnTo>
                <a:lnTo>
                  <a:pt x="409" y="997"/>
                </a:lnTo>
                <a:lnTo>
                  <a:pt x="370" y="997"/>
                </a:lnTo>
                <a:lnTo>
                  <a:pt x="370" y="987"/>
                </a:lnTo>
                <a:close/>
                <a:moveTo>
                  <a:pt x="439" y="987"/>
                </a:moveTo>
                <a:lnTo>
                  <a:pt x="478" y="987"/>
                </a:lnTo>
                <a:lnTo>
                  <a:pt x="478" y="997"/>
                </a:lnTo>
                <a:lnTo>
                  <a:pt x="439" y="997"/>
                </a:lnTo>
                <a:lnTo>
                  <a:pt x="439" y="987"/>
                </a:lnTo>
                <a:close/>
                <a:moveTo>
                  <a:pt x="508" y="987"/>
                </a:moveTo>
                <a:lnTo>
                  <a:pt x="548" y="987"/>
                </a:lnTo>
                <a:lnTo>
                  <a:pt x="548" y="997"/>
                </a:lnTo>
                <a:lnTo>
                  <a:pt x="508" y="997"/>
                </a:lnTo>
                <a:lnTo>
                  <a:pt x="508" y="987"/>
                </a:lnTo>
                <a:close/>
                <a:moveTo>
                  <a:pt x="577" y="987"/>
                </a:moveTo>
                <a:lnTo>
                  <a:pt x="617" y="987"/>
                </a:lnTo>
                <a:lnTo>
                  <a:pt x="617" y="997"/>
                </a:lnTo>
                <a:lnTo>
                  <a:pt x="577" y="997"/>
                </a:lnTo>
                <a:lnTo>
                  <a:pt x="577" y="987"/>
                </a:lnTo>
                <a:close/>
                <a:moveTo>
                  <a:pt x="646" y="987"/>
                </a:moveTo>
                <a:lnTo>
                  <a:pt x="686" y="987"/>
                </a:lnTo>
                <a:lnTo>
                  <a:pt x="686" y="997"/>
                </a:lnTo>
                <a:lnTo>
                  <a:pt x="646" y="997"/>
                </a:lnTo>
                <a:lnTo>
                  <a:pt x="646" y="987"/>
                </a:lnTo>
                <a:close/>
                <a:moveTo>
                  <a:pt x="715" y="987"/>
                </a:moveTo>
                <a:lnTo>
                  <a:pt x="755" y="987"/>
                </a:lnTo>
                <a:lnTo>
                  <a:pt x="755" y="997"/>
                </a:lnTo>
                <a:lnTo>
                  <a:pt x="715" y="997"/>
                </a:lnTo>
                <a:lnTo>
                  <a:pt x="715" y="987"/>
                </a:lnTo>
                <a:close/>
                <a:moveTo>
                  <a:pt x="785" y="987"/>
                </a:moveTo>
                <a:lnTo>
                  <a:pt x="824" y="987"/>
                </a:lnTo>
                <a:lnTo>
                  <a:pt x="824" y="997"/>
                </a:lnTo>
                <a:lnTo>
                  <a:pt x="785" y="997"/>
                </a:lnTo>
                <a:lnTo>
                  <a:pt x="785" y="987"/>
                </a:lnTo>
                <a:close/>
                <a:moveTo>
                  <a:pt x="854" y="987"/>
                </a:moveTo>
                <a:lnTo>
                  <a:pt x="893" y="987"/>
                </a:lnTo>
                <a:lnTo>
                  <a:pt x="893" y="997"/>
                </a:lnTo>
                <a:lnTo>
                  <a:pt x="854" y="997"/>
                </a:lnTo>
                <a:lnTo>
                  <a:pt x="854" y="987"/>
                </a:lnTo>
                <a:close/>
                <a:moveTo>
                  <a:pt x="923" y="987"/>
                </a:moveTo>
                <a:lnTo>
                  <a:pt x="962" y="987"/>
                </a:lnTo>
                <a:lnTo>
                  <a:pt x="962" y="997"/>
                </a:lnTo>
                <a:lnTo>
                  <a:pt x="923" y="997"/>
                </a:lnTo>
                <a:lnTo>
                  <a:pt x="923" y="987"/>
                </a:lnTo>
                <a:close/>
                <a:moveTo>
                  <a:pt x="992" y="987"/>
                </a:moveTo>
                <a:lnTo>
                  <a:pt x="1031" y="987"/>
                </a:lnTo>
                <a:lnTo>
                  <a:pt x="1031" y="997"/>
                </a:lnTo>
                <a:lnTo>
                  <a:pt x="992" y="997"/>
                </a:lnTo>
                <a:lnTo>
                  <a:pt x="992" y="987"/>
                </a:lnTo>
                <a:close/>
                <a:moveTo>
                  <a:pt x="1061" y="987"/>
                </a:moveTo>
                <a:lnTo>
                  <a:pt x="1101" y="987"/>
                </a:lnTo>
                <a:lnTo>
                  <a:pt x="1101" y="997"/>
                </a:lnTo>
                <a:lnTo>
                  <a:pt x="1061" y="997"/>
                </a:lnTo>
                <a:lnTo>
                  <a:pt x="1061" y="987"/>
                </a:lnTo>
                <a:close/>
                <a:moveTo>
                  <a:pt x="1130" y="987"/>
                </a:moveTo>
                <a:lnTo>
                  <a:pt x="1170" y="987"/>
                </a:lnTo>
                <a:lnTo>
                  <a:pt x="1170" y="997"/>
                </a:lnTo>
                <a:lnTo>
                  <a:pt x="1130" y="997"/>
                </a:lnTo>
                <a:lnTo>
                  <a:pt x="1130" y="987"/>
                </a:lnTo>
                <a:close/>
                <a:moveTo>
                  <a:pt x="1199" y="987"/>
                </a:moveTo>
                <a:lnTo>
                  <a:pt x="1239" y="987"/>
                </a:lnTo>
                <a:lnTo>
                  <a:pt x="1239" y="997"/>
                </a:lnTo>
                <a:lnTo>
                  <a:pt x="1199" y="997"/>
                </a:lnTo>
                <a:lnTo>
                  <a:pt x="1199" y="987"/>
                </a:lnTo>
                <a:close/>
                <a:moveTo>
                  <a:pt x="1269" y="987"/>
                </a:moveTo>
                <a:lnTo>
                  <a:pt x="1308" y="987"/>
                </a:lnTo>
                <a:lnTo>
                  <a:pt x="1308" y="997"/>
                </a:lnTo>
                <a:lnTo>
                  <a:pt x="1269" y="997"/>
                </a:lnTo>
                <a:lnTo>
                  <a:pt x="1269" y="987"/>
                </a:lnTo>
                <a:close/>
                <a:moveTo>
                  <a:pt x="1338" y="987"/>
                </a:moveTo>
                <a:lnTo>
                  <a:pt x="1377" y="987"/>
                </a:lnTo>
                <a:lnTo>
                  <a:pt x="1377" y="997"/>
                </a:lnTo>
                <a:lnTo>
                  <a:pt x="1338" y="997"/>
                </a:lnTo>
                <a:lnTo>
                  <a:pt x="1338" y="987"/>
                </a:lnTo>
                <a:close/>
                <a:moveTo>
                  <a:pt x="1407" y="987"/>
                </a:moveTo>
                <a:lnTo>
                  <a:pt x="1446" y="987"/>
                </a:lnTo>
                <a:lnTo>
                  <a:pt x="1446" y="997"/>
                </a:lnTo>
                <a:lnTo>
                  <a:pt x="1407" y="997"/>
                </a:lnTo>
                <a:lnTo>
                  <a:pt x="1407" y="987"/>
                </a:lnTo>
                <a:close/>
                <a:moveTo>
                  <a:pt x="1476" y="987"/>
                </a:moveTo>
                <a:lnTo>
                  <a:pt x="1515" y="987"/>
                </a:lnTo>
                <a:lnTo>
                  <a:pt x="1515" y="997"/>
                </a:lnTo>
                <a:lnTo>
                  <a:pt x="1476" y="997"/>
                </a:lnTo>
                <a:lnTo>
                  <a:pt x="1476" y="987"/>
                </a:lnTo>
                <a:close/>
                <a:moveTo>
                  <a:pt x="1545" y="987"/>
                </a:moveTo>
                <a:lnTo>
                  <a:pt x="1585" y="987"/>
                </a:lnTo>
                <a:lnTo>
                  <a:pt x="1585" y="997"/>
                </a:lnTo>
                <a:lnTo>
                  <a:pt x="1545" y="997"/>
                </a:lnTo>
                <a:lnTo>
                  <a:pt x="1545" y="987"/>
                </a:lnTo>
                <a:close/>
                <a:moveTo>
                  <a:pt x="1614" y="987"/>
                </a:moveTo>
                <a:lnTo>
                  <a:pt x="1654" y="987"/>
                </a:lnTo>
                <a:lnTo>
                  <a:pt x="1654" y="997"/>
                </a:lnTo>
                <a:lnTo>
                  <a:pt x="1614" y="997"/>
                </a:lnTo>
                <a:lnTo>
                  <a:pt x="1614" y="987"/>
                </a:lnTo>
                <a:close/>
                <a:moveTo>
                  <a:pt x="1683" y="987"/>
                </a:moveTo>
                <a:lnTo>
                  <a:pt x="1697" y="987"/>
                </a:lnTo>
                <a:lnTo>
                  <a:pt x="1705" y="987"/>
                </a:lnTo>
                <a:lnTo>
                  <a:pt x="1713" y="986"/>
                </a:lnTo>
                <a:lnTo>
                  <a:pt x="1721" y="985"/>
                </a:lnTo>
                <a:lnTo>
                  <a:pt x="1722" y="985"/>
                </a:lnTo>
                <a:lnTo>
                  <a:pt x="1724" y="995"/>
                </a:lnTo>
                <a:lnTo>
                  <a:pt x="1722" y="995"/>
                </a:lnTo>
                <a:lnTo>
                  <a:pt x="1714" y="996"/>
                </a:lnTo>
                <a:lnTo>
                  <a:pt x="1705" y="997"/>
                </a:lnTo>
                <a:lnTo>
                  <a:pt x="1697" y="997"/>
                </a:lnTo>
                <a:lnTo>
                  <a:pt x="1683" y="997"/>
                </a:lnTo>
                <a:lnTo>
                  <a:pt x="1683" y="987"/>
                </a:lnTo>
                <a:close/>
                <a:moveTo>
                  <a:pt x="1750" y="978"/>
                </a:moveTo>
                <a:lnTo>
                  <a:pt x="1752" y="978"/>
                </a:lnTo>
                <a:lnTo>
                  <a:pt x="1759" y="975"/>
                </a:lnTo>
                <a:lnTo>
                  <a:pt x="1766" y="971"/>
                </a:lnTo>
                <a:lnTo>
                  <a:pt x="1773" y="968"/>
                </a:lnTo>
                <a:lnTo>
                  <a:pt x="1780" y="964"/>
                </a:lnTo>
                <a:lnTo>
                  <a:pt x="1784" y="961"/>
                </a:lnTo>
                <a:lnTo>
                  <a:pt x="1789" y="970"/>
                </a:lnTo>
                <a:lnTo>
                  <a:pt x="1785" y="973"/>
                </a:lnTo>
                <a:lnTo>
                  <a:pt x="1778" y="977"/>
                </a:lnTo>
                <a:lnTo>
                  <a:pt x="1770" y="980"/>
                </a:lnTo>
                <a:lnTo>
                  <a:pt x="1763" y="984"/>
                </a:lnTo>
                <a:lnTo>
                  <a:pt x="1755" y="987"/>
                </a:lnTo>
                <a:lnTo>
                  <a:pt x="1753" y="988"/>
                </a:lnTo>
                <a:lnTo>
                  <a:pt x="1750" y="978"/>
                </a:lnTo>
                <a:close/>
                <a:moveTo>
                  <a:pt x="1807" y="943"/>
                </a:moveTo>
                <a:lnTo>
                  <a:pt x="1810" y="940"/>
                </a:lnTo>
                <a:lnTo>
                  <a:pt x="1820" y="929"/>
                </a:lnTo>
                <a:lnTo>
                  <a:pt x="1825" y="923"/>
                </a:lnTo>
                <a:lnTo>
                  <a:pt x="1829" y="917"/>
                </a:lnTo>
                <a:lnTo>
                  <a:pt x="1831" y="914"/>
                </a:lnTo>
                <a:lnTo>
                  <a:pt x="1839" y="919"/>
                </a:lnTo>
                <a:lnTo>
                  <a:pt x="1837" y="922"/>
                </a:lnTo>
                <a:lnTo>
                  <a:pt x="1832" y="929"/>
                </a:lnTo>
                <a:lnTo>
                  <a:pt x="1827" y="936"/>
                </a:lnTo>
                <a:lnTo>
                  <a:pt x="1816" y="948"/>
                </a:lnTo>
                <a:lnTo>
                  <a:pt x="1813" y="951"/>
                </a:lnTo>
                <a:lnTo>
                  <a:pt x="1807" y="943"/>
                </a:lnTo>
                <a:close/>
                <a:moveTo>
                  <a:pt x="1844" y="889"/>
                </a:moveTo>
                <a:lnTo>
                  <a:pt x="1847" y="882"/>
                </a:lnTo>
                <a:lnTo>
                  <a:pt x="1849" y="875"/>
                </a:lnTo>
                <a:lnTo>
                  <a:pt x="1851" y="867"/>
                </a:lnTo>
                <a:lnTo>
                  <a:pt x="1853" y="860"/>
                </a:lnTo>
                <a:lnTo>
                  <a:pt x="1855" y="852"/>
                </a:lnTo>
                <a:lnTo>
                  <a:pt x="1855" y="852"/>
                </a:lnTo>
                <a:lnTo>
                  <a:pt x="1864" y="853"/>
                </a:lnTo>
                <a:lnTo>
                  <a:pt x="1864" y="854"/>
                </a:lnTo>
                <a:lnTo>
                  <a:pt x="1863" y="862"/>
                </a:lnTo>
                <a:lnTo>
                  <a:pt x="1861" y="870"/>
                </a:lnTo>
                <a:lnTo>
                  <a:pt x="1859" y="878"/>
                </a:lnTo>
                <a:lnTo>
                  <a:pt x="1856" y="886"/>
                </a:lnTo>
                <a:lnTo>
                  <a:pt x="1853" y="892"/>
                </a:lnTo>
                <a:lnTo>
                  <a:pt x="1844" y="889"/>
                </a:lnTo>
                <a:close/>
                <a:moveTo>
                  <a:pt x="1856" y="823"/>
                </a:moveTo>
                <a:lnTo>
                  <a:pt x="1856" y="784"/>
                </a:lnTo>
                <a:lnTo>
                  <a:pt x="1866" y="784"/>
                </a:lnTo>
                <a:lnTo>
                  <a:pt x="1866" y="823"/>
                </a:lnTo>
                <a:lnTo>
                  <a:pt x="1856" y="823"/>
                </a:lnTo>
                <a:close/>
                <a:moveTo>
                  <a:pt x="1856" y="754"/>
                </a:moveTo>
                <a:lnTo>
                  <a:pt x="1856" y="714"/>
                </a:lnTo>
                <a:lnTo>
                  <a:pt x="1866" y="714"/>
                </a:lnTo>
                <a:lnTo>
                  <a:pt x="1866" y="754"/>
                </a:lnTo>
                <a:lnTo>
                  <a:pt x="1856" y="754"/>
                </a:lnTo>
                <a:close/>
                <a:moveTo>
                  <a:pt x="1856" y="685"/>
                </a:moveTo>
                <a:lnTo>
                  <a:pt x="1856" y="645"/>
                </a:lnTo>
                <a:lnTo>
                  <a:pt x="1866" y="645"/>
                </a:lnTo>
                <a:lnTo>
                  <a:pt x="1866" y="685"/>
                </a:lnTo>
                <a:lnTo>
                  <a:pt x="1856" y="685"/>
                </a:lnTo>
                <a:close/>
                <a:moveTo>
                  <a:pt x="1856" y="616"/>
                </a:moveTo>
                <a:lnTo>
                  <a:pt x="1856" y="576"/>
                </a:lnTo>
                <a:lnTo>
                  <a:pt x="1866" y="576"/>
                </a:lnTo>
                <a:lnTo>
                  <a:pt x="1866" y="616"/>
                </a:lnTo>
                <a:lnTo>
                  <a:pt x="1856" y="616"/>
                </a:lnTo>
                <a:close/>
                <a:moveTo>
                  <a:pt x="1856" y="547"/>
                </a:moveTo>
                <a:lnTo>
                  <a:pt x="1856" y="507"/>
                </a:lnTo>
                <a:lnTo>
                  <a:pt x="1866" y="507"/>
                </a:lnTo>
                <a:lnTo>
                  <a:pt x="1866" y="547"/>
                </a:lnTo>
                <a:lnTo>
                  <a:pt x="1856" y="547"/>
                </a:lnTo>
                <a:close/>
                <a:moveTo>
                  <a:pt x="1856" y="477"/>
                </a:moveTo>
                <a:lnTo>
                  <a:pt x="1856" y="438"/>
                </a:lnTo>
                <a:lnTo>
                  <a:pt x="1866" y="438"/>
                </a:lnTo>
                <a:lnTo>
                  <a:pt x="1866" y="477"/>
                </a:lnTo>
                <a:lnTo>
                  <a:pt x="1856" y="477"/>
                </a:lnTo>
                <a:close/>
                <a:moveTo>
                  <a:pt x="1856" y="408"/>
                </a:moveTo>
                <a:lnTo>
                  <a:pt x="1856" y="369"/>
                </a:lnTo>
                <a:lnTo>
                  <a:pt x="1866" y="369"/>
                </a:lnTo>
                <a:lnTo>
                  <a:pt x="1866" y="408"/>
                </a:lnTo>
                <a:lnTo>
                  <a:pt x="1856" y="408"/>
                </a:lnTo>
                <a:close/>
                <a:moveTo>
                  <a:pt x="1856" y="339"/>
                </a:moveTo>
                <a:lnTo>
                  <a:pt x="1856" y="300"/>
                </a:lnTo>
                <a:lnTo>
                  <a:pt x="1866" y="300"/>
                </a:lnTo>
                <a:lnTo>
                  <a:pt x="1866" y="339"/>
                </a:lnTo>
                <a:lnTo>
                  <a:pt x="1856" y="339"/>
                </a:lnTo>
                <a:close/>
                <a:moveTo>
                  <a:pt x="1856" y="270"/>
                </a:moveTo>
                <a:lnTo>
                  <a:pt x="1856" y="231"/>
                </a:lnTo>
                <a:lnTo>
                  <a:pt x="1866" y="231"/>
                </a:lnTo>
                <a:lnTo>
                  <a:pt x="1866" y="270"/>
                </a:lnTo>
                <a:lnTo>
                  <a:pt x="1856" y="270"/>
                </a:lnTo>
                <a:close/>
                <a:moveTo>
                  <a:pt x="1856" y="201"/>
                </a:moveTo>
                <a:lnTo>
                  <a:pt x="1856" y="169"/>
                </a:lnTo>
                <a:lnTo>
                  <a:pt x="1856" y="161"/>
                </a:lnTo>
                <a:lnTo>
                  <a:pt x="1866" y="161"/>
                </a:lnTo>
                <a:lnTo>
                  <a:pt x="1866" y="169"/>
                </a:lnTo>
                <a:lnTo>
                  <a:pt x="1866" y="201"/>
                </a:lnTo>
                <a:lnTo>
                  <a:pt x="1856" y="201"/>
                </a:lnTo>
                <a:close/>
                <a:moveTo>
                  <a:pt x="1852" y="133"/>
                </a:moveTo>
                <a:lnTo>
                  <a:pt x="1851" y="129"/>
                </a:lnTo>
                <a:lnTo>
                  <a:pt x="1849" y="122"/>
                </a:lnTo>
                <a:lnTo>
                  <a:pt x="1847" y="114"/>
                </a:lnTo>
                <a:lnTo>
                  <a:pt x="1844" y="107"/>
                </a:lnTo>
                <a:lnTo>
                  <a:pt x="1841" y="100"/>
                </a:lnTo>
                <a:lnTo>
                  <a:pt x="1839" y="97"/>
                </a:lnTo>
                <a:lnTo>
                  <a:pt x="1848" y="93"/>
                </a:lnTo>
                <a:lnTo>
                  <a:pt x="1850" y="96"/>
                </a:lnTo>
                <a:lnTo>
                  <a:pt x="1853" y="103"/>
                </a:lnTo>
                <a:lnTo>
                  <a:pt x="1856" y="111"/>
                </a:lnTo>
                <a:lnTo>
                  <a:pt x="1859" y="119"/>
                </a:lnTo>
                <a:lnTo>
                  <a:pt x="1861" y="127"/>
                </a:lnTo>
                <a:lnTo>
                  <a:pt x="1862" y="131"/>
                </a:lnTo>
                <a:lnTo>
                  <a:pt x="1852" y="133"/>
                </a:lnTo>
                <a:close/>
                <a:moveTo>
                  <a:pt x="1824" y="73"/>
                </a:moveTo>
                <a:lnTo>
                  <a:pt x="1820" y="68"/>
                </a:lnTo>
                <a:lnTo>
                  <a:pt x="1810" y="56"/>
                </a:lnTo>
                <a:lnTo>
                  <a:pt x="1798" y="46"/>
                </a:lnTo>
                <a:lnTo>
                  <a:pt x="1798" y="46"/>
                </a:lnTo>
                <a:lnTo>
                  <a:pt x="1804" y="38"/>
                </a:lnTo>
                <a:lnTo>
                  <a:pt x="1805" y="39"/>
                </a:lnTo>
                <a:lnTo>
                  <a:pt x="1817" y="49"/>
                </a:lnTo>
                <a:lnTo>
                  <a:pt x="1828" y="62"/>
                </a:lnTo>
                <a:lnTo>
                  <a:pt x="1832" y="67"/>
                </a:lnTo>
                <a:lnTo>
                  <a:pt x="1824" y="73"/>
                </a:lnTo>
                <a:close/>
                <a:moveTo>
                  <a:pt x="1774" y="29"/>
                </a:moveTo>
                <a:lnTo>
                  <a:pt x="1773" y="29"/>
                </a:lnTo>
                <a:lnTo>
                  <a:pt x="1766" y="25"/>
                </a:lnTo>
                <a:lnTo>
                  <a:pt x="1759" y="22"/>
                </a:lnTo>
                <a:lnTo>
                  <a:pt x="1751" y="19"/>
                </a:lnTo>
                <a:lnTo>
                  <a:pt x="1744" y="17"/>
                </a:lnTo>
                <a:lnTo>
                  <a:pt x="1738" y="15"/>
                </a:lnTo>
                <a:lnTo>
                  <a:pt x="1741" y="6"/>
                </a:lnTo>
                <a:lnTo>
                  <a:pt x="1747" y="7"/>
                </a:lnTo>
                <a:lnTo>
                  <a:pt x="1755" y="10"/>
                </a:lnTo>
                <a:lnTo>
                  <a:pt x="1763" y="13"/>
                </a:lnTo>
                <a:lnTo>
                  <a:pt x="1770" y="16"/>
                </a:lnTo>
                <a:lnTo>
                  <a:pt x="1778" y="20"/>
                </a:lnTo>
                <a:lnTo>
                  <a:pt x="1779" y="21"/>
                </a:lnTo>
                <a:lnTo>
                  <a:pt x="1774" y="29"/>
                </a:lnTo>
                <a:close/>
                <a:moveTo>
                  <a:pt x="1710" y="10"/>
                </a:moveTo>
                <a:lnTo>
                  <a:pt x="1705" y="10"/>
                </a:lnTo>
                <a:lnTo>
                  <a:pt x="1697" y="10"/>
                </a:lnTo>
                <a:lnTo>
                  <a:pt x="1697" y="0"/>
                </a:lnTo>
                <a:lnTo>
                  <a:pt x="1706" y="0"/>
                </a:lnTo>
                <a:lnTo>
                  <a:pt x="1711" y="0"/>
                </a:lnTo>
                <a:lnTo>
                  <a:pt x="1710" y="10"/>
                </a:lnTo>
                <a:close/>
              </a:path>
            </a:pathLst>
          </a:custGeom>
          <a:solidFill>
            <a:srgbClr val="000000"/>
          </a:solidFill>
          <a:ln w="1588" cap="flat">
            <a:solidFill>
              <a:srgbClr val="0E790D"/>
            </a:solidFill>
            <a:prstDash val="solid"/>
            <a:bevel/>
            <a:headEnd/>
            <a:tailEnd/>
          </a:ln>
        </p:spPr>
        <p:txBody>
          <a:bodyPr/>
          <a:lstStyle/>
          <a:p>
            <a:endParaRPr lang="ja-JP" altLang="en-US"/>
          </a:p>
        </p:txBody>
      </p:sp>
      <p:sp>
        <p:nvSpPr>
          <p:cNvPr id="242" name="Text Box 278"/>
          <p:cNvSpPr txBox="1">
            <a:spLocks noChangeArrowheads="1"/>
          </p:cNvSpPr>
          <p:nvPr/>
        </p:nvSpPr>
        <p:spPr bwMode="auto">
          <a:xfrm>
            <a:off x="4211960" y="2780928"/>
            <a:ext cx="108011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smtClean="0">
                <a:solidFill>
                  <a:schemeClr val="accent2"/>
                </a:solidFill>
                <a:latin typeface="HGPｺﾞｼｯｸE" charset="0"/>
                <a:ea typeface="HGPｺﾞｼｯｸE" charset="0"/>
                <a:cs typeface="HGPｺﾞｼｯｸE" charset="0"/>
              </a:rPr>
              <a:t>～</a:t>
            </a:r>
            <a:r>
              <a:rPr lang="en-US" altLang="ja-JP" sz="2000" b="1" dirty="0" smtClean="0">
                <a:solidFill>
                  <a:schemeClr val="accent2"/>
                </a:solidFill>
                <a:latin typeface="HGPｺﾞｼｯｸE" charset="0"/>
                <a:ea typeface="HGPｺﾞｼｯｸE" charset="0"/>
                <a:cs typeface="HGPｺﾞｼｯｸE" charset="0"/>
              </a:rPr>
              <a:t>300V</a:t>
            </a:r>
            <a:endParaRPr lang="ja-JP" altLang="en-US" sz="2000" b="1" dirty="0">
              <a:solidFill>
                <a:schemeClr val="accent2"/>
              </a:solidFill>
              <a:latin typeface="HGPｺﾞｼｯｸE" charset="0"/>
              <a:ea typeface="HGPｺﾞｼｯｸE" charset="0"/>
              <a:cs typeface="HGPｺﾞｼｯｸE" charset="0"/>
            </a:endParaRPr>
          </a:p>
        </p:txBody>
      </p:sp>
      <p:cxnSp>
        <p:nvCxnSpPr>
          <p:cNvPr id="243" name="直線矢印コネクタ 242"/>
          <p:cNvCxnSpPr/>
          <p:nvPr/>
        </p:nvCxnSpPr>
        <p:spPr>
          <a:xfrm flipV="1">
            <a:off x="4759477" y="3140862"/>
            <a:ext cx="6876" cy="539683"/>
          </a:xfrm>
          <a:prstGeom prst="straightConnector1">
            <a:avLst/>
          </a:prstGeom>
          <a:ln>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4" name="テキスト ボックス 243"/>
          <p:cNvSpPr txBox="1"/>
          <p:nvPr/>
        </p:nvSpPr>
        <p:spPr>
          <a:xfrm>
            <a:off x="4644008" y="3573016"/>
            <a:ext cx="633544" cy="461665"/>
          </a:xfrm>
          <a:prstGeom prst="rect">
            <a:avLst/>
          </a:prstGeom>
          <a:noFill/>
        </p:spPr>
        <p:txBody>
          <a:bodyPr wrap="square" rtlCol="0">
            <a:spAutoFit/>
          </a:bodyPr>
          <a:lstStyle/>
          <a:p>
            <a:r>
              <a:rPr lang="en-US" altLang="ja-JP" sz="2400" b="1" dirty="0" smtClean="0">
                <a:solidFill>
                  <a:srgbClr val="FF0000"/>
                </a:solidFill>
              </a:rPr>
              <a:t>AD</a:t>
            </a:r>
            <a:endParaRPr kumimoji="1" lang="ja-JP" altLang="en-US" sz="2400" b="1" dirty="0">
              <a:solidFill>
                <a:srgbClr val="FF0000"/>
              </a:solidFill>
            </a:endParaRPr>
          </a:p>
        </p:txBody>
      </p:sp>
      <p:sp>
        <p:nvSpPr>
          <p:cNvPr id="245" name="屈折矢印 244"/>
          <p:cNvSpPr/>
          <p:nvPr/>
        </p:nvSpPr>
        <p:spPr>
          <a:xfrm rot="16200000">
            <a:off x="7992380" y="2456892"/>
            <a:ext cx="360040" cy="720080"/>
          </a:xfrm>
          <a:prstGeom prst="ben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屈折矢印 245"/>
          <p:cNvSpPr/>
          <p:nvPr/>
        </p:nvSpPr>
        <p:spPr>
          <a:xfrm rot="16200000" flipH="1">
            <a:off x="7888560" y="3208784"/>
            <a:ext cx="927720" cy="360040"/>
          </a:xfrm>
          <a:prstGeom prst="ben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8460432" y="2924944"/>
            <a:ext cx="683568" cy="14401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3275856" y="2780928"/>
            <a:ext cx="504056" cy="115212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テキスト ボックス 250"/>
          <p:cNvSpPr txBox="1"/>
          <p:nvPr/>
        </p:nvSpPr>
        <p:spPr>
          <a:xfrm>
            <a:off x="7308304" y="2996952"/>
            <a:ext cx="962123" cy="646331"/>
          </a:xfrm>
          <a:prstGeom prst="rect">
            <a:avLst/>
          </a:prstGeom>
          <a:noFill/>
        </p:spPr>
        <p:txBody>
          <a:bodyPr wrap="none" rtlCol="0">
            <a:spAutoFit/>
          </a:bodyPr>
          <a:lstStyle/>
          <a:p>
            <a:r>
              <a:rPr kumimoji="1" lang="en-US" altLang="ja-JP" b="1" dirty="0" smtClean="0">
                <a:solidFill>
                  <a:srgbClr val="002060"/>
                </a:solidFill>
              </a:rPr>
              <a:t>AD Bias</a:t>
            </a:r>
          </a:p>
          <a:p>
            <a:r>
              <a:rPr lang="ja-JP" altLang="en-US" b="1" dirty="0" smtClean="0">
                <a:solidFill>
                  <a:srgbClr val="002060"/>
                </a:solidFill>
              </a:rPr>
              <a:t>～</a:t>
            </a:r>
            <a:r>
              <a:rPr lang="en-US" altLang="ja-JP" b="1" dirty="0" smtClean="0">
                <a:solidFill>
                  <a:srgbClr val="002060"/>
                </a:solidFill>
              </a:rPr>
              <a:t>300V</a:t>
            </a:r>
            <a:endParaRPr kumimoji="1" lang="ja-JP" altLang="en-US" b="1" dirty="0">
              <a:solidFill>
                <a:srgbClr val="002060"/>
              </a:solidFill>
            </a:endParaRPr>
          </a:p>
        </p:txBody>
      </p:sp>
      <p:sp>
        <p:nvSpPr>
          <p:cNvPr id="252" name="円/楕円 251"/>
          <p:cNvSpPr/>
          <p:nvPr/>
        </p:nvSpPr>
        <p:spPr>
          <a:xfrm>
            <a:off x="2987824" y="2564904"/>
            <a:ext cx="288032" cy="14401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4" name="直線矢印コネクタ 253"/>
          <p:cNvCxnSpPr>
            <a:stCxn id="227" idx="1"/>
          </p:cNvCxnSpPr>
          <p:nvPr/>
        </p:nvCxnSpPr>
        <p:spPr>
          <a:xfrm rot="10800000" flipV="1">
            <a:off x="3203848" y="1818402"/>
            <a:ext cx="2160240" cy="74650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262" name="Picture 8" descr="IMG_1557"/>
          <p:cNvPicPr>
            <a:picLocks noChangeAspect="1" noChangeArrowheads="1"/>
          </p:cNvPicPr>
          <p:nvPr/>
        </p:nvPicPr>
        <p:blipFill>
          <a:blip r:embed="rId3" cstate="print">
            <a:lum bright="12000" contrast="12000"/>
          </a:blip>
          <a:srcRect/>
          <a:stretch>
            <a:fillRect/>
          </a:stretch>
        </p:blipFill>
        <p:spPr bwMode="auto">
          <a:xfrm>
            <a:off x="1259632" y="4941168"/>
            <a:ext cx="2376264" cy="1584445"/>
          </a:xfrm>
          <a:prstGeom prst="rect">
            <a:avLst/>
          </a:prstGeom>
          <a:noFill/>
          <a:ln w="9525">
            <a:noFill/>
            <a:miter lim="800000"/>
            <a:headEnd/>
            <a:tailEnd/>
          </a:ln>
        </p:spPr>
      </p:pic>
      <p:cxnSp>
        <p:nvCxnSpPr>
          <p:cNvPr id="264" name="直線矢印コネクタ 263"/>
          <p:cNvCxnSpPr>
            <a:stCxn id="9" idx="3"/>
          </p:cNvCxnSpPr>
          <p:nvPr/>
        </p:nvCxnSpPr>
        <p:spPr>
          <a:xfrm>
            <a:off x="1187624" y="5480358"/>
            <a:ext cx="1224136" cy="468922"/>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65" name="直線矢印コネクタ 264"/>
          <p:cNvCxnSpPr>
            <a:stCxn id="9" idx="0"/>
          </p:cNvCxnSpPr>
          <p:nvPr/>
        </p:nvCxnSpPr>
        <p:spPr>
          <a:xfrm rot="5400000" flipH="1" flipV="1">
            <a:off x="143508" y="3753036"/>
            <a:ext cx="1944216" cy="864096"/>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69" name="スライド番号プレースホルダ 268"/>
          <p:cNvSpPr>
            <a:spLocks noGrp="1"/>
          </p:cNvSpPr>
          <p:nvPr>
            <p:ph type="sldNum" sz="quarter" idx="12"/>
          </p:nvPr>
        </p:nvSpPr>
        <p:spPr/>
        <p:txBody>
          <a:bodyPr/>
          <a:lstStyle/>
          <a:p>
            <a:fld id="{B33E99FE-FC11-4D86-911D-84CF8946F6A4}" type="slidenum">
              <a:rPr kumimoji="1" lang="ja-JP" altLang="en-US" smtClean="0"/>
              <a:pPr/>
              <a:t>10</a:t>
            </a:fld>
            <a:endParaRPr kumimoji="1" lang="ja-JP" altLang="en-US"/>
          </a:p>
        </p:txBody>
      </p:sp>
      <p:sp>
        <p:nvSpPr>
          <p:cNvPr id="270" name="右矢印 269"/>
          <p:cNvSpPr/>
          <p:nvPr/>
        </p:nvSpPr>
        <p:spPr>
          <a:xfrm>
            <a:off x="7740352" y="2276872"/>
            <a:ext cx="1121859" cy="241726"/>
          </a:xfrm>
          <a:prstGeom prst="rightArrow">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1" name="テキスト ボックス 270"/>
          <p:cNvSpPr txBox="1"/>
          <p:nvPr/>
        </p:nvSpPr>
        <p:spPr>
          <a:xfrm>
            <a:off x="7896953" y="1852077"/>
            <a:ext cx="1517797" cy="470325"/>
          </a:xfrm>
          <a:prstGeom prst="rect">
            <a:avLst/>
          </a:prstGeom>
          <a:noFill/>
        </p:spPr>
        <p:txBody>
          <a:bodyPr wrap="none" rtlCol="0">
            <a:spAutoFit/>
          </a:bodyPr>
          <a:lstStyle/>
          <a:p>
            <a:r>
              <a:rPr lang="en-US" altLang="ja-JP" sz="2400" b="1" dirty="0" smtClean="0">
                <a:solidFill>
                  <a:srgbClr val="0000FF"/>
                </a:solidFill>
              </a:rPr>
              <a:t>Signal</a:t>
            </a:r>
            <a:endParaRPr kumimoji="1" lang="ja-JP" altLang="en-US" sz="2400" b="1" dirty="0">
              <a:solidFill>
                <a:srgbClr val="0000FF"/>
              </a:solidFill>
            </a:endParaRPr>
          </a:p>
        </p:txBody>
      </p:sp>
      <p:sp>
        <p:nvSpPr>
          <p:cNvPr id="272" name="下矢印 271"/>
          <p:cNvSpPr/>
          <p:nvPr/>
        </p:nvSpPr>
        <p:spPr>
          <a:xfrm>
            <a:off x="3491880" y="4149080"/>
            <a:ext cx="72008" cy="72008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下矢印 272"/>
          <p:cNvSpPr/>
          <p:nvPr/>
        </p:nvSpPr>
        <p:spPr>
          <a:xfrm flipV="1">
            <a:off x="3635896" y="4149080"/>
            <a:ext cx="72008" cy="72008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テキスト ボックス 273"/>
          <p:cNvSpPr txBox="1"/>
          <p:nvPr/>
        </p:nvSpPr>
        <p:spPr>
          <a:xfrm>
            <a:off x="3779912" y="4293096"/>
            <a:ext cx="432048" cy="369332"/>
          </a:xfrm>
          <a:prstGeom prst="rect">
            <a:avLst/>
          </a:prstGeom>
          <a:solidFill>
            <a:schemeClr val="bg1"/>
          </a:solidFill>
          <a:ln>
            <a:solidFill>
              <a:srgbClr val="FFC000"/>
            </a:solidFill>
          </a:ln>
        </p:spPr>
        <p:txBody>
          <a:bodyPr wrap="square" rtlCol="0">
            <a:spAutoFit/>
          </a:bodyPr>
          <a:lstStyle/>
          <a:p>
            <a:r>
              <a:rPr kumimoji="1" lang="en-US" altLang="ja-JP" dirty="0" smtClean="0"/>
              <a:t>LV</a:t>
            </a:r>
            <a:endParaRPr kumimoji="1" lang="ja-JP" altLang="en-US" dirty="0"/>
          </a:p>
        </p:txBody>
      </p:sp>
      <p:sp>
        <p:nvSpPr>
          <p:cNvPr id="275" name="テキスト ボックス 274"/>
          <p:cNvSpPr txBox="1"/>
          <p:nvPr/>
        </p:nvSpPr>
        <p:spPr>
          <a:xfrm>
            <a:off x="2627784" y="4293096"/>
            <a:ext cx="783704" cy="369332"/>
          </a:xfrm>
          <a:prstGeom prst="rect">
            <a:avLst/>
          </a:prstGeom>
          <a:solidFill>
            <a:schemeClr val="bg1"/>
          </a:solidFill>
          <a:ln>
            <a:solidFill>
              <a:srgbClr val="0070C0"/>
            </a:solidFill>
          </a:ln>
        </p:spPr>
        <p:txBody>
          <a:bodyPr wrap="square" rtlCol="0">
            <a:spAutoFit/>
          </a:bodyPr>
          <a:lstStyle/>
          <a:p>
            <a:r>
              <a:rPr lang="en-US" altLang="ja-JP" dirty="0" smtClean="0"/>
              <a:t>Signal</a:t>
            </a:r>
            <a:endParaRPr kumimoji="1" lang="ja-JP" altLang="en-US" dirty="0"/>
          </a:p>
        </p:txBody>
      </p:sp>
      <p:cxnSp>
        <p:nvCxnSpPr>
          <p:cNvPr id="288" name="直線コネクタ 287"/>
          <p:cNvCxnSpPr>
            <a:endCxn id="292" idx="2"/>
          </p:cNvCxnSpPr>
          <p:nvPr/>
        </p:nvCxnSpPr>
        <p:spPr>
          <a:xfrm rot="5400000" flipH="1" flipV="1">
            <a:off x="2701318" y="1852590"/>
            <a:ext cx="782796" cy="353800"/>
          </a:xfrm>
          <a:prstGeom prst="line">
            <a:avLst/>
          </a:prstGeom>
          <a:ln w="381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92" name="テキスト ボックス 291"/>
          <p:cNvSpPr txBox="1"/>
          <p:nvPr/>
        </p:nvSpPr>
        <p:spPr>
          <a:xfrm>
            <a:off x="1907704" y="1268760"/>
            <a:ext cx="2723823" cy="369332"/>
          </a:xfrm>
          <a:prstGeom prst="rect">
            <a:avLst/>
          </a:prstGeom>
          <a:solidFill>
            <a:schemeClr val="bg1"/>
          </a:solidFill>
          <a:ln>
            <a:solidFill>
              <a:srgbClr val="00B050"/>
            </a:solidFill>
          </a:ln>
        </p:spPr>
        <p:txBody>
          <a:bodyPr wrap="none" rtlCol="0">
            <a:spAutoFit/>
          </a:bodyPr>
          <a:lstStyle/>
          <a:p>
            <a:r>
              <a:rPr kumimoji="1" lang="ja-JP" altLang="en-US" dirty="0" smtClean="0"/>
              <a:t>防水のためのハウジング</a:t>
            </a:r>
            <a:endParaRPr kumimoji="1" lang="ja-JP" altLang="en-US" dirty="0"/>
          </a:p>
        </p:txBody>
      </p:sp>
      <p:sp>
        <p:nvSpPr>
          <p:cNvPr id="253" name="フリーフォーム 252"/>
          <p:cNvSpPr/>
          <p:nvPr/>
        </p:nvSpPr>
        <p:spPr>
          <a:xfrm>
            <a:off x="5508104" y="3140969"/>
            <a:ext cx="144016" cy="216024"/>
          </a:xfrm>
          <a:custGeom>
            <a:avLst/>
            <a:gdLst>
              <a:gd name="connsiteX0" fmla="*/ 111457 w 116006"/>
              <a:gd name="connsiteY0" fmla="*/ 177421 h 177421"/>
              <a:gd name="connsiteX1" fmla="*/ 2275 w 116006"/>
              <a:gd name="connsiteY1" fmla="*/ 109182 h 177421"/>
              <a:gd name="connsiteX2" fmla="*/ 97809 w 116006"/>
              <a:gd name="connsiteY2" fmla="*/ 27296 h 177421"/>
              <a:gd name="connsiteX3" fmla="*/ 111457 w 116006"/>
              <a:gd name="connsiteY3" fmla="*/ 0 h 177421"/>
            </a:gdLst>
            <a:ahLst/>
            <a:cxnLst>
              <a:cxn ang="0">
                <a:pos x="connsiteX0" y="connsiteY0"/>
              </a:cxn>
              <a:cxn ang="0">
                <a:pos x="connsiteX1" y="connsiteY1"/>
              </a:cxn>
              <a:cxn ang="0">
                <a:pos x="connsiteX2" y="connsiteY2"/>
              </a:cxn>
              <a:cxn ang="0">
                <a:pos x="connsiteX3" y="connsiteY3"/>
              </a:cxn>
            </a:cxnLst>
            <a:rect l="l" t="t" r="r" b="b"/>
            <a:pathLst>
              <a:path w="116006" h="177421">
                <a:moveTo>
                  <a:pt x="111457" y="177421"/>
                </a:moveTo>
                <a:cubicBezTo>
                  <a:pt x="58003" y="155812"/>
                  <a:pt x="4550" y="134203"/>
                  <a:pt x="2275" y="109182"/>
                </a:cubicBezTo>
                <a:cubicBezTo>
                  <a:pt x="0" y="84161"/>
                  <a:pt x="79612" y="45493"/>
                  <a:pt x="97809" y="27296"/>
                </a:cubicBezTo>
                <a:cubicBezTo>
                  <a:pt x="116006" y="9099"/>
                  <a:pt x="113731" y="4549"/>
                  <a:pt x="11145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8" name="Line 241"/>
          <p:cNvSpPr>
            <a:spLocks noChangeShapeType="1"/>
          </p:cNvSpPr>
          <p:nvPr/>
        </p:nvSpPr>
        <p:spPr bwMode="auto">
          <a:xfrm rot="16200000" flipH="1">
            <a:off x="5580112" y="3068960"/>
            <a:ext cx="144016" cy="0"/>
          </a:xfrm>
          <a:prstGeom prst="line">
            <a:avLst/>
          </a:prstGeom>
          <a:noFill/>
          <a:ln w="158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8-inch HPD</a:t>
            </a:r>
            <a:r>
              <a:rPr kumimoji="1" lang="ja-JP" altLang="en-US" dirty="0" smtClean="0"/>
              <a:t>の性能評価</a:t>
            </a:r>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11</a:t>
            </a:fld>
            <a:endParaRPr kumimoji="1" lang="ja-JP" altLang="en-US"/>
          </a:p>
        </p:txBody>
      </p:sp>
      <p:pic>
        <p:nvPicPr>
          <p:cNvPr id="23554" name="Picture 2" descr="C:\kamioka\picture\201302132111000.jpg"/>
          <p:cNvPicPr>
            <a:picLocks noChangeAspect="1" noChangeArrowheads="1"/>
          </p:cNvPicPr>
          <p:nvPr/>
        </p:nvPicPr>
        <p:blipFill>
          <a:blip r:embed="rId2" cstate="print"/>
          <a:srcRect l="9001"/>
          <a:stretch>
            <a:fillRect/>
          </a:stretch>
        </p:blipFill>
        <p:spPr bwMode="auto">
          <a:xfrm rot="16200000">
            <a:off x="1857618" y="3047038"/>
            <a:ext cx="2160240" cy="4220308"/>
          </a:xfrm>
          <a:prstGeom prst="rect">
            <a:avLst/>
          </a:prstGeom>
          <a:noFill/>
        </p:spPr>
      </p:pic>
      <p:sp>
        <p:nvSpPr>
          <p:cNvPr id="9" name="テキスト ボックス 8"/>
          <p:cNvSpPr txBox="1"/>
          <p:nvPr/>
        </p:nvSpPr>
        <p:spPr>
          <a:xfrm>
            <a:off x="2843808" y="4077072"/>
            <a:ext cx="2262158" cy="369332"/>
          </a:xfrm>
          <a:prstGeom prst="rect">
            <a:avLst/>
          </a:prstGeom>
          <a:solidFill>
            <a:schemeClr val="bg1"/>
          </a:solidFill>
          <a:ln>
            <a:solidFill>
              <a:schemeClr val="tx1"/>
            </a:solidFill>
          </a:ln>
        </p:spPr>
        <p:txBody>
          <a:bodyPr wrap="none" rtlCol="0">
            <a:spAutoFit/>
          </a:bodyPr>
          <a:lstStyle/>
          <a:p>
            <a:r>
              <a:rPr kumimoji="1" lang="ja-JP" altLang="en-US" dirty="0" smtClean="0"/>
              <a:t>レーザーダイオード</a:t>
            </a:r>
            <a:endParaRPr kumimoji="1" lang="ja-JP" altLang="en-US" dirty="0"/>
          </a:p>
        </p:txBody>
      </p:sp>
      <p:cxnSp>
        <p:nvCxnSpPr>
          <p:cNvPr id="11" name="直線矢印コネクタ 10"/>
          <p:cNvCxnSpPr>
            <a:stCxn id="9" idx="2"/>
          </p:cNvCxnSpPr>
          <p:nvPr/>
        </p:nvCxnSpPr>
        <p:spPr>
          <a:xfrm rot="16200000" flipH="1">
            <a:off x="3558009" y="4863281"/>
            <a:ext cx="998822" cy="16506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115616" y="4221088"/>
            <a:ext cx="1266693" cy="369332"/>
          </a:xfrm>
          <a:prstGeom prst="rect">
            <a:avLst/>
          </a:prstGeom>
          <a:solidFill>
            <a:schemeClr val="bg1"/>
          </a:solidFill>
          <a:ln>
            <a:solidFill>
              <a:srgbClr val="FFC000"/>
            </a:solidFill>
          </a:ln>
        </p:spPr>
        <p:txBody>
          <a:bodyPr wrap="none" rtlCol="0">
            <a:spAutoFit/>
          </a:bodyPr>
          <a:lstStyle/>
          <a:p>
            <a:r>
              <a:rPr kumimoji="1" lang="en-US" altLang="ja-JP" dirty="0" smtClean="0"/>
              <a:t>8-inch HPD</a:t>
            </a:r>
            <a:endParaRPr kumimoji="1" lang="ja-JP" altLang="en-US" dirty="0"/>
          </a:p>
        </p:txBody>
      </p:sp>
      <p:pic>
        <p:nvPicPr>
          <p:cNvPr id="23555" name="Picture 3" descr="C:\kamioka\picture\201302132112000.jpg"/>
          <p:cNvPicPr>
            <a:picLocks noChangeAspect="1" noChangeArrowheads="1"/>
          </p:cNvPicPr>
          <p:nvPr/>
        </p:nvPicPr>
        <p:blipFill>
          <a:blip r:embed="rId3" cstate="print"/>
          <a:srcRect t="14374" b="14752"/>
          <a:stretch>
            <a:fillRect/>
          </a:stretch>
        </p:blipFill>
        <p:spPr bwMode="auto">
          <a:xfrm rot="16200000">
            <a:off x="6279604" y="3737620"/>
            <a:ext cx="2057400" cy="2592288"/>
          </a:xfrm>
          <a:prstGeom prst="rect">
            <a:avLst/>
          </a:prstGeom>
          <a:noFill/>
        </p:spPr>
      </p:pic>
      <p:sp>
        <p:nvSpPr>
          <p:cNvPr id="17" name="テキスト ボックス 16"/>
          <p:cNvSpPr txBox="1"/>
          <p:nvPr/>
        </p:nvSpPr>
        <p:spPr>
          <a:xfrm>
            <a:off x="6444208" y="6093296"/>
            <a:ext cx="1800493" cy="369332"/>
          </a:xfrm>
          <a:prstGeom prst="rect">
            <a:avLst/>
          </a:prstGeom>
          <a:solidFill>
            <a:schemeClr val="bg1"/>
          </a:solidFill>
          <a:ln>
            <a:solidFill>
              <a:srgbClr val="00B0F0"/>
            </a:solidFill>
          </a:ln>
        </p:spPr>
        <p:txBody>
          <a:bodyPr wrap="none" rtlCol="0">
            <a:spAutoFit/>
          </a:bodyPr>
          <a:lstStyle/>
          <a:p>
            <a:r>
              <a:rPr kumimoji="1" lang="ja-JP" altLang="en-US" dirty="0" smtClean="0"/>
              <a:t>オシロスコープ</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t>
            </a:r>
            <a:r>
              <a:rPr lang="ja-JP" altLang="en-US" dirty="0" smtClean="0"/>
              <a:t>光電子</a:t>
            </a:r>
            <a:r>
              <a:rPr kumimoji="1" lang="ja-JP" altLang="en-US" dirty="0" smtClean="0"/>
              <a:t>の</a:t>
            </a:r>
            <a:r>
              <a:rPr lang="ja-JP" altLang="en-US" dirty="0" smtClean="0"/>
              <a:t>検出</a:t>
            </a:r>
            <a:endParaRPr kumimoji="1" lang="ja-JP" altLang="en-US" dirty="0"/>
          </a:p>
        </p:txBody>
      </p:sp>
      <p:grpSp>
        <p:nvGrpSpPr>
          <p:cNvPr id="4" name="図形グループ 31"/>
          <p:cNvGrpSpPr/>
          <p:nvPr/>
        </p:nvGrpSpPr>
        <p:grpSpPr>
          <a:xfrm>
            <a:off x="251520" y="1484784"/>
            <a:ext cx="6069262" cy="4511427"/>
            <a:chOff x="148167" y="1502166"/>
            <a:chExt cx="2732412" cy="1751473"/>
          </a:xfrm>
        </p:grpSpPr>
        <p:pic>
          <p:nvPicPr>
            <p:cNvPr id="5" name="図 4" descr="130127_005336.bmp"/>
            <p:cNvPicPr>
              <a:picLocks noChangeAspect="1"/>
            </p:cNvPicPr>
            <p:nvPr/>
          </p:nvPicPr>
          <p:blipFill rotWithShape="1">
            <a:blip r:embed="rId2" cstate="print">
              <a:extLst>
                <a:ext uri="{28A0092B-C50C-407E-A947-70E740481C1C}">
                  <a14:useLocalDpi xmlns:a14="http://schemas.microsoft.com/office/drawing/2010/main" xmlns="" val="0"/>
                </a:ext>
              </a:extLst>
            </a:blip>
            <a:srcRect l="1621" t="24394" r="28281" b="27190"/>
            <a:stretch/>
          </p:blipFill>
          <p:spPr>
            <a:xfrm>
              <a:off x="148167" y="1503597"/>
              <a:ext cx="2732412" cy="1750042"/>
            </a:xfrm>
            <a:prstGeom prst="rect">
              <a:avLst/>
            </a:prstGeom>
          </p:spPr>
        </p:pic>
        <p:cxnSp>
          <p:nvCxnSpPr>
            <p:cNvPr id="6" name="直線矢印コネクタ 5"/>
            <p:cNvCxnSpPr/>
            <p:nvPr/>
          </p:nvCxnSpPr>
          <p:spPr>
            <a:xfrm>
              <a:off x="685081" y="1668343"/>
              <a:ext cx="1520479" cy="0"/>
            </a:xfrm>
            <a:prstGeom prst="straightConnector1">
              <a:avLst/>
            </a:prstGeom>
            <a:ln w="3810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699774" y="1502166"/>
              <a:ext cx="350588" cy="179232"/>
            </a:xfrm>
            <a:prstGeom prst="rect">
              <a:avLst/>
            </a:prstGeom>
            <a:noFill/>
          </p:spPr>
          <p:txBody>
            <a:bodyPr wrap="none" rtlCol="0">
              <a:spAutoFit/>
            </a:bodyPr>
            <a:lstStyle/>
            <a:p>
              <a:r>
                <a:rPr kumimoji="1" lang="en-US" altLang="ja-JP" sz="2400" b="1" dirty="0" smtClean="0">
                  <a:solidFill>
                    <a:schemeClr val="bg1"/>
                  </a:solidFill>
                </a:rPr>
                <a:t>90ns</a:t>
              </a:r>
              <a:endParaRPr kumimoji="1" lang="ja-JP" altLang="en-US" sz="2400" b="1" dirty="0">
                <a:solidFill>
                  <a:schemeClr val="bg1"/>
                </a:solidFill>
              </a:endParaRPr>
            </a:p>
          </p:txBody>
        </p:sp>
        <p:cxnSp>
          <p:nvCxnSpPr>
            <p:cNvPr id="8" name="直線矢印コネクタ 7"/>
            <p:cNvCxnSpPr/>
            <p:nvPr/>
          </p:nvCxnSpPr>
          <p:spPr>
            <a:xfrm flipV="1">
              <a:off x="1129568" y="1710306"/>
              <a:ext cx="0" cy="323695"/>
            </a:xfrm>
            <a:prstGeom prst="straightConnector1">
              <a:avLst/>
            </a:prstGeom>
            <a:ln w="3810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1129568" y="1760409"/>
              <a:ext cx="348716" cy="179232"/>
            </a:xfrm>
            <a:prstGeom prst="rect">
              <a:avLst/>
            </a:prstGeom>
            <a:noFill/>
          </p:spPr>
          <p:txBody>
            <a:bodyPr wrap="none" rtlCol="0">
              <a:spAutoFit/>
            </a:bodyPr>
            <a:lstStyle/>
            <a:p>
              <a:r>
                <a:rPr kumimoji="1" lang="en-US" altLang="ja-JP" sz="2400" b="1" dirty="0" smtClean="0">
                  <a:solidFill>
                    <a:schemeClr val="bg1"/>
                  </a:solidFill>
                </a:rPr>
                <a:t>8mV</a:t>
              </a:r>
              <a:endParaRPr kumimoji="1" lang="ja-JP" altLang="en-US" sz="2400" b="1" dirty="0">
                <a:solidFill>
                  <a:schemeClr val="bg1"/>
                </a:solidFill>
              </a:endParaRPr>
            </a:p>
          </p:txBody>
        </p:sp>
        <p:sp>
          <p:nvSpPr>
            <p:cNvPr id="10" name="テキスト ボックス 9"/>
            <p:cNvSpPr txBox="1"/>
            <p:nvPr/>
          </p:nvSpPr>
          <p:spPr>
            <a:xfrm>
              <a:off x="433766" y="1871952"/>
              <a:ext cx="408588" cy="227791"/>
            </a:xfrm>
            <a:prstGeom prst="rect">
              <a:avLst/>
            </a:prstGeom>
            <a:noFill/>
          </p:spPr>
          <p:txBody>
            <a:bodyPr wrap="none" rtlCol="0">
              <a:spAutoFit/>
            </a:bodyPr>
            <a:lstStyle/>
            <a:p>
              <a:r>
                <a:rPr lang="en-US" altLang="ja-JP" sz="2000" dirty="0" smtClean="0">
                  <a:solidFill>
                    <a:srgbClr val="FFFFFF"/>
                  </a:solidFill>
                </a:rPr>
                <a:t>1p.e.</a:t>
              </a:r>
              <a:endParaRPr kumimoji="1" lang="ja-JP" altLang="en-US" sz="2000" dirty="0">
                <a:solidFill>
                  <a:srgbClr val="FFFFFF"/>
                </a:solidFill>
              </a:endParaRPr>
            </a:p>
          </p:txBody>
        </p:sp>
        <p:sp>
          <p:nvSpPr>
            <p:cNvPr id="11" name="テキスト ボックス 10"/>
            <p:cNvSpPr txBox="1"/>
            <p:nvPr/>
          </p:nvSpPr>
          <p:spPr>
            <a:xfrm>
              <a:off x="433766" y="2121609"/>
              <a:ext cx="408588" cy="227791"/>
            </a:xfrm>
            <a:prstGeom prst="rect">
              <a:avLst/>
            </a:prstGeom>
            <a:noFill/>
          </p:spPr>
          <p:txBody>
            <a:bodyPr wrap="none" rtlCol="0">
              <a:spAutoFit/>
            </a:bodyPr>
            <a:lstStyle/>
            <a:p>
              <a:r>
                <a:rPr lang="en-US" altLang="ja-JP" sz="2000" dirty="0">
                  <a:solidFill>
                    <a:srgbClr val="FFFFFF"/>
                  </a:solidFill>
                </a:rPr>
                <a:t>2</a:t>
              </a:r>
              <a:r>
                <a:rPr lang="en-US" altLang="ja-JP" sz="2000" dirty="0" smtClean="0">
                  <a:solidFill>
                    <a:srgbClr val="FFFFFF"/>
                  </a:solidFill>
                </a:rPr>
                <a:t>p.e.</a:t>
              </a:r>
              <a:endParaRPr kumimoji="1" lang="ja-JP" altLang="en-US" sz="2000" dirty="0">
                <a:solidFill>
                  <a:srgbClr val="FFFFFF"/>
                </a:solidFill>
              </a:endParaRPr>
            </a:p>
          </p:txBody>
        </p:sp>
        <p:sp>
          <p:nvSpPr>
            <p:cNvPr id="12" name="テキスト ボックス 11"/>
            <p:cNvSpPr txBox="1"/>
            <p:nvPr/>
          </p:nvSpPr>
          <p:spPr>
            <a:xfrm>
              <a:off x="433766" y="2412103"/>
              <a:ext cx="408588" cy="227791"/>
            </a:xfrm>
            <a:prstGeom prst="rect">
              <a:avLst/>
            </a:prstGeom>
            <a:noFill/>
          </p:spPr>
          <p:txBody>
            <a:bodyPr wrap="none" rtlCol="0">
              <a:spAutoFit/>
            </a:bodyPr>
            <a:lstStyle/>
            <a:p>
              <a:r>
                <a:rPr lang="en-US" altLang="ja-JP" sz="2000" dirty="0">
                  <a:solidFill>
                    <a:srgbClr val="FFFFFF"/>
                  </a:solidFill>
                </a:rPr>
                <a:t>3</a:t>
              </a:r>
              <a:r>
                <a:rPr lang="en-US" altLang="ja-JP" sz="2000" dirty="0" smtClean="0">
                  <a:solidFill>
                    <a:srgbClr val="FFFFFF"/>
                  </a:solidFill>
                </a:rPr>
                <a:t>p.e.</a:t>
              </a:r>
              <a:endParaRPr kumimoji="1" lang="ja-JP" altLang="en-US" sz="2000" dirty="0">
                <a:solidFill>
                  <a:srgbClr val="FFFFFF"/>
                </a:solidFill>
              </a:endParaRPr>
            </a:p>
          </p:txBody>
        </p:sp>
      </p:grpSp>
      <p:cxnSp>
        <p:nvCxnSpPr>
          <p:cNvPr id="13" name="直線コネクタ 12"/>
          <p:cNvCxnSpPr/>
          <p:nvPr/>
        </p:nvCxnSpPr>
        <p:spPr>
          <a:xfrm>
            <a:off x="1556039" y="2706128"/>
            <a:ext cx="563990" cy="0"/>
          </a:xfrm>
          <a:prstGeom prst="line">
            <a:avLst/>
          </a:prstGeom>
          <a:ln w="38100" cmpd="sng">
            <a:solidFill>
              <a:schemeClr val="bg1"/>
            </a:solidFill>
            <a:tailEnd type="stealth"/>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623413" y="4061377"/>
            <a:ext cx="563990" cy="0"/>
          </a:xfrm>
          <a:prstGeom prst="line">
            <a:avLst/>
          </a:prstGeom>
          <a:ln w="38100" cmpd="sng">
            <a:solidFill>
              <a:schemeClr val="bg1"/>
            </a:solidFill>
            <a:tailEnd type="stealth"/>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623413" y="3307362"/>
            <a:ext cx="563990" cy="0"/>
          </a:xfrm>
          <a:prstGeom prst="line">
            <a:avLst/>
          </a:prstGeom>
          <a:ln w="38100" cmpd="sng">
            <a:solidFill>
              <a:schemeClr val="bg1"/>
            </a:solidFill>
            <a:tailEnd type="stealth"/>
          </a:ln>
        </p:spPr>
        <p:style>
          <a:lnRef idx="2">
            <a:schemeClr val="accent1"/>
          </a:lnRef>
          <a:fillRef idx="0">
            <a:schemeClr val="accent1"/>
          </a:fillRef>
          <a:effectRef idx="1">
            <a:schemeClr val="accent1"/>
          </a:effectRef>
          <a:fontRef idx="minor">
            <a:schemeClr val="tx1"/>
          </a:fontRef>
        </p:style>
      </p:cxnSp>
      <p:pic>
        <p:nvPicPr>
          <p:cNvPr id="2050" name="Picture 2" descr="C:\kamioka\20130202elec\ph.png"/>
          <p:cNvPicPr>
            <a:picLocks noChangeAspect="1" noChangeArrowheads="1"/>
          </p:cNvPicPr>
          <p:nvPr/>
        </p:nvPicPr>
        <p:blipFill>
          <a:blip r:embed="rId3" cstate="print"/>
          <a:srcRect t="7143" r="24918" b="1786"/>
          <a:stretch>
            <a:fillRect/>
          </a:stretch>
        </p:blipFill>
        <p:spPr bwMode="auto">
          <a:xfrm>
            <a:off x="4535488" y="2780928"/>
            <a:ext cx="4464496" cy="3672408"/>
          </a:xfrm>
          <a:prstGeom prst="rect">
            <a:avLst/>
          </a:prstGeom>
          <a:noFill/>
        </p:spPr>
      </p:pic>
      <p:sp>
        <p:nvSpPr>
          <p:cNvPr id="17" name="テキスト ボックス 16"/>
          <p:cNvSpPr txBox="1"/>
          <p:nvPr/>
        </p:nvSpPr>
        <p:spPr>
          <a:xfrm>
            <a:off x="5471592" y="6165304"/>
            <a:ext cx="3672408" cy="553998"/>
          </a:xfrm>
          <a:prstGeom prst="rect">
            <a:avLst/>
          </a:prstGeom>
          <a:solidFill>
            <a:schemeClr val="bg1"/>
          </a:solidFill>
        </p:spPr>
        <p:txBody>
          <a:bodyPr wrap="square" rtlCol="0">
            <a:spAutoFit/>
          </a:bodyPr>
          <a:lstStyle/>
          <a:p>
            <a:pPr marL="342900" indent="-342900">
              <a:buAutoNum type="arabicPlain" startAt="10"/>
            </a:pPr>
            <a:r>
              <a:rPr kumimoji="1" lang="en-US" altLang="ja-JP" sz="1400" dirty="0" smtClean="0">
                <a:latin typeface="+mn-ea"/>
              </a:rPr>
              <a:t>   20</a:t>
            </a:r>
            <a:r>
              <a:rPr kumimoji="1" lang="ja-JP" altLang="en-US" sz="1400" dirty="0" smtClean="0">
                <a:latin typeface="+mn-ea"/>
              </a:rPr>
              <a:t>　　</a:t>
            </a:r>
            <a:r>
              <a:rPr kumimoji="1" lang="en-US" altLang="ja-JP" sz="1400" dirty="0" smtClean="0">
                <a:latin typeface="+mn-ea"/>
              </a:rPr>
              <a:t>30</a:t>
            </a:r>
            <a:r>
              <a:rPr kumimoji="1" lang="ja-JP" altLang="en-US" sz="1400" dirty="0" smtClean="0">
                <a:latin typeface="+mn-ea"/>
              </a:rPr>
              <a:t>　 　</a:t>
            </a:r>
            <a:r>
              <a:rPr kumimoji="1" lang="en-US" altLang="ja-JP" sz="1400" dirty="0" smtClean="0">
                <a:latin typeface="+mn-ea"/>
              </a:rPr>
              <a:t>40</a:t>
            </a:r>
            <a:r>
              <a:rPr kumimoji="1" lang="ja-JP" altLang="en-US" sz="1400" dirty="0" smtClean="0">
                <a:latin typeface="+mn-ea"/>
              </a:rPr>
              <a:t>　 　</a:t>
            </a:r>
            <a:r>
              <a:rPr kumimoji="1" lang="en-US" altLang="ja-JP" sz="1400" dirty="0" smtClean="0">
                <a:latin typeface="+mn-ea"/>
              </a:rPr>
              <a:t>50 </a:t>
            </a:r>
            <a:r>
              <a:rPr lang="ja-JP" altLang="en-US" sz="1400" dirty="0" smtClean="0">
                <a:latin typeface="+mn-ea"/>
              </a:rPr>
              <a:t> </a:t>
            </a:r>
            <a:r>
              <a:rPr kumimoji="1" lang="ja-JP" altLang="en-US" sz="1400" dirty="0" smtClean="0">
                <a:latin typeface="+mn-ea"/>
              </a:rPr>
              <a:t>　</a:t>
            </a:r>
            <a:r>
              <a:rPr kumimoji="1" lang="en-US" altLang="ja-JP" sz="1400" dirty="0" smtClean="0">
                <a:latin typeface="+mn-ea"/>
              </a:rPr>
              <a:t>60</a:t>
            </a:r>
          </a:p>
          <a:p>
            <a:pPr marL="342900" indent="-342900" algn="ctr"/>
            <a:r>
              <a:rPr lang="ja-JP" altLang="en-US" sz="1600" dirty="0" smtClean="0">
                <a:latin typeface="+mn-ea"/>
              </a:rPr>
              <a:t>波高 </a:t>
            </a:r>
            <a:r>
              <a:rPr lang="en-US" altLang="ja-JP" sz="1600" dirty="0" smtClean="0">
                <a:latin typeface="+mn-ea"/>
              </a:rPr>
              <a:t>[mV]</a:t>
            </a:r>
            <a:endParaRPr kumimoji="1" lang="ja-JP" altLang="en-US" sz="1600" dirty="0">
              <a:latin typeface="+mn-ea"/>
            </a:endParaRPr>
          </a:p>
        </p:txBody>
      </p:sp>
      <p:sp>
        <p:nvSpPr>
          <p:cNvPr id="18" name="テキスト ボックス 17"/>
          <p:cNvSpPr txBox="1"/>
          <p:nvPr/>
        </p:nvSpPr>
        <p:spPr>
          <a:xfrm rot="16200000">
            <a:off x="4290390" y="3170044"/>
            <a:ext cx="859531" cy="369332"/>
          </a:xfrm>
          <a:prstGeom prst="rect">
            <a:avLst/>
          </a:prstGeom>
          <a:noFill/>
        </p:spPr>
        <p:txBody>
          <a:bodyPr wrap="none" rtlCol="0">
            <a:spAutoFit/>
          </a:bodyPr>
          <a:lstStyle/>
          <a:p>
            <a:r>
              <a:rPr kumimoji="1" lang="en-US" altLang="ja-JP" dirty="0" smtClean="0"/>
              <a:t>Counts</a:t>
            </a:r>
            <a:endParaRPr kumimoji="1" lang="ja-JP" altLang="en-US" dirty="0"/>
          </a:p>
        </p:txBody>
      </p:sp>
      <p:sp>
        <p:nvSpPr>
          <p:cNvPr id="3" name="コンテンツ プレースホルダ 2"/>
          <p:cNvSpPr>
            <a:spLocks noGrp="1"/>
          </p:cNvSpPr>
          <p:nvPr>
            <p:ph idx="1"/>
          </p:nvPr>
        </p:nvSpPr>
        <p:spPr>
          <a:xfrm>
            <a:off x="179512" y="5301208"/>
            <a:ext cx="4690864" cy="1196752"/>
          </a:xfrm>
          <a:solidFill>
            <a:schemeClr val="bg2"/>
          </a:solidFill>
        </p:spPr>
        <p:txBody>
          <a:bodyPr>
            <a:normAutofit/>
          </a:bodyPr>
          <a:lstStyle/>
          <a:p>
            <a:r>
              <a:rPr kumimoji="1" lang="en-US" altLang="ja-JP" dirty="0" smtClean="0"/>
              <a:t>1p.e., 2p.e., 3p.e.</a:t>
            </a:r>
            <a:r>
              <a:rPr kumimoji="1" lang="ja-JP" altLang="en-US" dirty="0" smtClean="0"/>
              <a:t>が綺麗に</a:t>
            </a:r>
            <a:r>
              <a:rPr lang="ja-JP" altLang="en-US" dirty="0" smtClean="0"/>
              <a:t>検出</a:t>
            </a:r>
            <a:r>
              <a:rPr kumimoji="1" lang="ja-JP" altLang="en-US" dirty="0" smtClean="0"/>
              <a:t>出来てい</a:t>
            </a:r>
            <a:r>
              <a:rPr lang="ja-JP" altLang="en-US" dirty="0" smtClean="0"/>
              <a:t>る！</a:t>
            </a:r>
            <a:endParaRPr kumimoji="1" lang="en-US" altLang="ja-JP" dirty="0" smtClean="0"/>
          </a:p>
        </p:txBody>
      </p:sp>
      <p:sp>
        <p:nvSpPr>
          <p:cNvPr id="19" name="テキスト ボックス 18"/>
          <p:cNvSpPr txBox="1"/>
          <p:nvPr/>
        </p:nvSpPr>
        <p:spPr>
          <a:xfrm>
            <a:off x="5220072" y="4509120"/>
            <a:ext cx="625492" cy="369332"/>
          </a:xfrm>
          <a:prstGeom prst="rect">
            <a:avLst/>
          </a:prstGeom>
          <a:noFill/>
        </p:spPr>
        <p:txBody>
          <a:bodyPr wrap="none" rtlCol="0">
            <a:spAutoFit/>
          </a:bodyPr>
          <a:lstStyle/>
          <a:p>
            <a:r>
              <a:rPr kumimoji="1" lang="en-US" altLang="ja-JP" b="1" dirty="0" err="1" smtClean="0"/>
              <a:t>ped</a:t>
            </a:r>
            <a:r>
              <a:rPr kumimoji="1" lang="en-US" altLang="ja-JP" b="1" dirty="0" smtClean="0"/>
              <a:t>.</a:t>
            </a:r>
            <a:endParaRPr kumimoji="1" lang="ja-JP" altLang="en-US" b="1" dirty="0"/>
          </a:p>
        </p:txBody>
      </p:sp>
      <p:sp>
        <p:nvSpPr>
          <p:cNvPr id="21" name="テキスト ボックス 20"/>
          <p:cNvSpPr txBox="1"/>
          <p:nvPr/>
        </p:nvSpPr>
        <p:spPr>
          <a:xfrm>
            <a:off x="5796136" y="3212976"/>
            <a:ext cx="678391" cy="369332"/>
          </a:xfrm>
          <a:prstGeom prst="rect">
            <a:avLst/>
          </a:prstGeom>
          <a:noFill/>
        </p:spPr>
        <p:txBody>
          <a:bodyPr wrap="none" rtlCol="0">
            <a:spAutoFit/>
          </a:bodyPr>
          <a:lstStyle/>
          <a:p>
            <a:r>
              <a:rPr lang="en-US" altLang="ja-JP" b="1" dirty="0" smtClean="0"/>
              <a:t>1p.e</a:t>
            </a:r>
            <a:r>
              <a:rPr kumimoji="1" lang="en-US" altLang="ja-JP" b="1" dirty="0" smtClean="0"/>
              <a:t>.</a:t>
            </a:r>
            <a:endParaRPr kumimoji="1" lang="ja-JP" altLang="en-US" b="1" dirty="0"/>
          </a:p>
        </p:txBody>
      </p:sp>
      <p:sp>
        <p:nvSpPr>
          <p:cNvPr id="22" name="テキスト ボックス 21"/>
          <p:cNvSpPr txBox="1"/>
          <p:nvPr/>
        </p:nvSpPr>
        <p:spPr>
          <a:xfrm>
            <a:off x="6444208" y="3861048"/>
            <a:ext cx="679994" cy="369332"/>
          </a:xfrm>
          <a:prstGeom prst="rect">
            <a:avLst/>
          </a:prstGeom>
          <a:noFill/>
        </p:spPr>
        <p:txBody>
          <a:bodyPr wrap="none" rtlCol="0">
            <a:spAutoFit/>
          </a:bodyPr>
          <a:lstStyle/>
          <a:p>
            <a:r>
              <a:rPr lang="en-US" altLang="ja-JP" b="1" dirty="0" smtClean="0"/>
              <a:t>2p.e</a:t>
            </a:r>
            <a:r>
              <a:rPr kumimoji="1" lang="en-US" altLang="ja-JP" b="1" dirty="0" smtClean="0"/>
              <a:t>.</a:t>
            </a:r>
            <a:endParaRPr kumimoji="1" lang="ja-JP" altLang="en-US" b="1" dirty="0"/>
          </a:p>
        </p:txBody>
      </p:sp>
      <p:sp>
        <p:nvSpPr>
          <p:cNvPr id="23" name="テキスト ボックス 22"/>
          <p:cNvSpPr txBox="1"/>
          <p:nvPr/>
        </p:nvSpPr>
        <p:spPr>
          <a:xfrm>
            <a:off x="7020272" y="4509120"/>
            <a:ext cx="676788" cy="369332"/>
          </a:xfrm>
          <a:prstGeom prst="rect">
            <a:avLst/>
          </a:prstGeom>
          <a:noFill/>
        </p:spPr>
        <p:txBody>
          <a:bodyPr wrap="none" rtlCol="0">
            <a:spAutoFit/>
          </a:bodyPr>
          <a:lstStyle/>
          <a:p>
            <a:r>
              <a:rPr lang="en-US" altLang="ja-JP" b="1" dirty="0" smtClean="0"/>
              <a:t>3p.e</a:t>
            </a:r>
            <a:r>
              <a:rPr kumimoji="1" lang="en-US" altLang="ja-JP" b="1" dirty="0" smtClean="0"/>
              <a:t>.</a:t>
            </a:r>
            <a:endParaRPr kumimoji="1" lang="ja-JP" altLang="en-US" b="1" dirty="0"/>
          </a:p>
        </p:txBody>
      </p:sp>
      <p:sp>
        <p:nvSpPr>
          <p:cNvPr id="24" name="テキスト ボックス 23"/>
          <p:cNvSpPr txBox="1"/>
          <p:nvPr/>
        </p:nvSpPr>
        <p:spPr>
          <a:xfrm>
            <a:off x="6535594" y="2420888"/>
            <a:ext cx="2608406" cy="369332"/>
          </a:xfrm>
          <a:prstGeom prst="rect">
            <a:avLst/>
          </a:prstGeom>
          <a:noFill/>
        </p:spPr>
        <p:txBody>
          <a:bodyPr wrap="none" rtlCol="0">
            <a:spAutoFit/>
          </a:bodyPr>
          <a:lstStyle/>
          <a:p>
            <a:r>
              <a:rPr kumimoji="1" lang="ja-JP" altLang="en-US" dirty="0" smtClean="0"/>
              <a:t>↓</a:t>
            </a:r>
            <a:r>
              <a:rPr kumimoji="1" lang="en-US" altLang="ja-JP" dirty="0" smtClean="0"/>
              <a:t>w/o </a:t>
            </a:r>
            <a:r>
              <a:rPr kumimoji="1" lang="en-US" altLang="ja-JP" dirty="0" smtClean="0"/>
              <a:t>70m</a:t>
            </a:r>
            <a:r>
              <a:rPr kumimoji="1" lang="ja-JP" altLang="en-US" dirty="0" smtClean="0"/>
              <a:t>信号</a:t>
            </a:r>
            <a:r>
              <a:rPr lang="ja-JP" altLang="en-US" dirty="0" smtClean="0"/>
              <a:t>ケーブル</a:t>
            </a:r>
            <a:endParaRPr kumimoji="1" lang="ja-JP" altLang="en-US" dirty="0"/>
          </a:p>
        </p:txBody>
      </p:sp>
      <p:sp>
        <p:nvSpPr>
          <p:cNvPr id="25" name="テキスト ボックス 24"/>
          <p:cNvSpPr txBox="1"/>
          <p:nvPr/>
        </p:nvSpPr>
        <p:spPr>
          <a:xfrm>
            <a:off x="6300192" y="1412776"/>
            <a:ext cx="2484976" cy="369332"/>
          </a:xfrm>
          <a:prstGeom prst="rect">
            <a:avLst/>
          </a:prstGeom>
          <a:noFill/>
        </p:spPr>
        <p:txBody>
          <a:bodyPr wrap="none" rtlCol="0">
            <a:spAutoFit/>
          </a:bodyPr>
          <a:lstStyle/>
          <a:p>
            <a:r>
              <a:rPr lang="ja-JP" altLang="en-US" dirty="0" smtClean="0"/>
              <a:t>←</a:t>
            </a:r>
            <a:r>
              <a:rPr kumimoji="1" lang="en-US" altLang="ja-JP" dirty="0" smtClean="0"/>
              <a:t>w/ </a:t>
            </a:r>
            <a:r>
              <a:rPr kumimoji="1" lang="en-US" altLang="ja-JP" dirty="0" smtClean="0"/>
              <a:t>70m</a:t>
            </a:r>
            <a:r>
              <a:rPr kumimoji="1" lang="ja-JP" altLang="en-US" dirty="0" smtClean="0"/>
              <a:t>信号</a:t>
            </a:r>
            <a:r>
              <a:rPr lang="ja-JP" altLang="en-US" dirty="0" smtClean="0"/>
              <a:t>ケーブル</a:t>
            </a:r>
            <a:endParaRPr kumimoji="1" lang="ja-JP" altLang="en-US" dirty="0"/>
          </a:p>
        </p:txBody>
      </p:sp>
      <p:sp>
        <p:nvSpPr>
          <p:cNvPr id="26" name="スライド番号プレースホルダ 25"/>
          <p:cNvSpPr>
            <a:spLocks noGrp="1"/>
          </p:cNvSpPr>
          <p:nvPr>
            <p:ph type="sldNum" sz="quarter" idx="12"/>
          </p:nvPr>
        </p:nvSpPr>
        <p:spPr/>
        <p:txBody>
          <a:bodyPr/>
          <a:lstStyle/>
          <a:p>
            <a:fld id="{B33E99FE-FC11-4D86-911D-84CF8946F6A4}" type="slidenum">
              <a:rPr kumimoji="1" lang="ja-JP" altLang="en-US" smtClean="0"/>
              <a:pPr/>
              <a:t>12</a:t>
            </a:fld>
            <a:endParaRPr kumimoji="1" lang="ja-JP" altLang="en-US" dirty="0"/>
          </a:p>
        </p:txBody>
      </p:sp>
      <p:sp>
        <p:nvSpPr>
          <p:cNvPr id="27" name="テキスト ボックス 26"/>
          <p:cNvSpPr txBox="1"/>
          <p:nvPr/>
        </p:nvSpPr>
        <p:spPr>
          <a:xfrm>
            <a:off x="6444208" y="1772816"/>
            <a:ext cx="2520279" cy="584775"/>
          </a:xfrm>
          <a:prstGeom prst="rect">
            <a:avLst/>
          </a:prstGeom>
          <a:solidFill>
            <a:schemeClr val="bg1"/>
          </a:solidFill>
          <a:ln>
            <a:solidFill>
              <a:schemeClr val="tx1"/>
            </a:solidFill>
          </a:ln>
        </p:spPr>
        <p:txBody>
          <a:bodyPr wrap="square" rtlCol="0">
            <a:spAutoFit/>
          </a:bodyPr>
          <a:lstStyle/>
          <a:p>
            <a:r>
              <a:rPr lang="ja-JP" altLang="en-US" sz="1600" dirty="0" smtClean="0"/>
              <a:t>実証試験では</a:t>
            </a:r>
            <a:r>
              <a:rPr lang="en-US" altLang="ja-JP" sz="1600" dirty="0" smtClean="0"/>
              <a:t>70m</a:t>
            </a:r>
            <a:r>
              <a:rPr lang="ja-JP" altLang="en-US" sz="1600" dirty="0" smtClean="0"/>
              <a:t>信号ケーブル</a:t>
            </a:r>
            <a:r>
              <a:rPr lang="ja-JP" altLang="en-US" sz="1600" dirty="0" smtClean="0"/>
              <a:t>を使用する</a:t>
            </a:r>
            <a:endParaRPr kumimoji="1" lang="ja-JP"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ゲインカーブ</a:t>
            </a:r>
            <a:endParaRPr kumimoji="1" lang="ja-JP" altLang="en-US" dirty="0"/>
          </a:p>
        </p:txBody>
      </p:sp>
      <p:sp>
        <p:nvSpPr>
          <p:cNvPr id="3" name="コンテンツ プレースホルダ 2"/>
          <p:cNvSpPr>
            <a:spLocks noGrp="1"/>
          </p:cNvSpPr>
          <p:nvPr>
            <p:ph idx="1"/>
          </p:nvPr>
        </p:nvSpPr>
        <p:spPr>
          <a:xfrm>
            <a:off x="1043608" y="5445224"/>
            <a:ext cx="7128792" cy="1224136"/>
          </a:xfrm>
        </p:spPr>
        <p:txBody>
          <a:bodyPr>
            <a:normAutofit/>
          </a:bodyPr>
          <a:lstStyle/>
          <a:p>
            <a:r>
              <a:rPr lang="en-US" altLang="ja-JP" sz="2000" dirty="0" smtClean="0"/>
              <a:t>HPD+amp+70m</a:t>
            </a:r>
            <a:r>
              <a:rPr lang="ja-JP" altLang="en-US" sz="2000" dirty="0" smtClean="0"/>
              <a:t>信号ケーブル</a:t>
            </a:r>
            <a:r>
              <a:rPr lang="ja-JP" altLang="en-US" sz="2000" dirty="0" smtClean="0"/>
              <a:t>のゲイン</a:t>
            </a:r>
            <a:endParaRPr lang="en-US" altLang="ja-JP" sz="2000" dirty="0" smtClean="0"/>
          </a:p>
          <a:p>
            <a:r>
              <a:rPr kumimoji="1" lang="en-US" altLang="ja-JP" sz="2000" dirty="0" smtClean="0"/>
              <a:t>10kV</a:t>
            </a:r>
            <a:r>
              <a:rPr kumimoji="1" lang="ja-JP" altLang="en-US" sz="2000" dirty="0" err="1" smtClean="0"/>
              <a:t>まで</a:t>
            </a:r>
            <a:r>
              <a:rPr kumimoji="1" lang="ja-JP" altLang="en-US" sz="2000" dirty="0" smtClean="0"/>
              <a:t>可能だが安全性等のため</a:t>
            </a:r>
            <a:r>
              <a:rPr kumimoji="1" lang="en-US" altLang="ja-JP" sz="2000" dirty="0" smtClean="0"/>
              <a:t>HV</a:t>
            </a:r>
            <a:r>
              <a:rPr kumimoji="1" lang="ja-JP" altLang="en-US" sz="2000" dirty="0" smtClean="0"/>
              <a:t>は</a:t>
            </a:r>
            <a:r>
              <a:rPr kumimoji="1" lang="en-US" altLang="ja-JP" sz="2000" dirty="0" smtClean="0"/>
              <a:t>8kV</a:t>
            </a:r>
            <a:r>
              <a:rPr kumimoji="1" lang="ja-JP" altLang="en-US" sz="2000" dirty="0" smtClean="0"/>
              <a:t>に固定</a:t>
            </a:r>
            <a:endParaRPr kumimoji="1" lang="en-US" altLang="ja-JP" sz="2000" dirty="0" smtClean="0"/>
          </a:p>
          <a:p>
            <a:r>
              <a:rPr lang="en-US" altLang="ja-JP" sz="2000" dirty="0" smtClean="0"/>
              <a:t>AD</a:t>
            </a:r>
            <a:r>
              <a:rPr lang="ja-JP" altLang="en-US" sz="2000" dirty="0" smtClean="0"/>
              <a:t>バイアス電圧を変えることでゲインを調整する</a:t>
            </a:r>
            <a:endParaRPr kumimoji="1" lang="en-US" altLang="ja-JP" sz="2000" dirty="0" smtClean="0"/>
          </a:p>
        </p:txBody>
      </p:sp>
      <p:pic>
        <p:nvPicPr>
          <p:cNvPr id="1026" name="Picture 2" descr="C:\kamioka\picture\gain_curve_Biasver.png"/>
          <p:cNvPicPr>
            <a:picLocks noChangeAspect="1" noChangeArrowheads="1"/>
          </p:cNvPicPr>
          <p:nvPr/>
        </p:nvPicPr>
        <p:blipFill>
          <a:blip r:embed="rId3" cstate="print"/>
          <a:srcRect/>
          <a:stretch>
            <a:fillRect/>
          </a:stretch>
        </p:blipFill>
        <p:spPr bwMode="auto">
          <a:xfrm>
            <a:off x="4499992" y="2348880"/>
            <a:ext cx="4464496" cy="3027646"/>
          </a:xfrm>
          <a:prstGeom prst="rect">
            <a:avLst/>
          </a:prstGeom>
          <a:noFill/>
        </p:spPr>
      </p:pic>
      <p:graphicFrame>
        <p:nvGraphicFramePr>
          <p:cNvPr id="1027" name="Object 3"/>
          <p:cNvGraphicFramePr>
            <a:graphicFrameLocks noChangeAspect="1"/>
          </p:cNvGraphicFramePr>
          <p:nvPr/>
        </p:nvGraphicFramePr>
        <p:xfrm>
          <a:off x="5004048" y="2708920"/>
          <a:ext cx="2027980" cy="1080120"/>
        </p:xfrm>
        <a:graphic>
          <a:graphicData uri="http://schemas.openxmlformats.org/presentationml/2006/ole">
            <p:oleObj spid="_x0000_s1027" name="数式" r:id="rId4" imgW="1270800" imgH="649080" progId="Equation.3">
              <p:embed/>
            </p:oleObj>
          </a:graphicData>
        </a:graphic>
      </p:graphicFrame>
      <p:sp>
        <p:nvSpPr>
          <p:cNvPr id="6" name="スライド番号プレースホルダ 5"/>
          <p:cNvSpPr>
            <a:spLocks noGrp="1"/>
          </p:cNvSpPr>
          <p:nvPr>
            <p:ph type="sldNum" sz="quarter" idx="12"/>
          </p:nvPr>
        </p:nvSpPr>
        <p:spPr/>
        <p:txBody>
          <a:bodyPr/>
          <a:lstStyle/>
          <a:p>
            <a:fld id="{B33E99FE-FC11-4D86-911D-84CF8946F6A4}" type="slidenum">
              <a:rPr kumimoji="1" lang="ja-JP" altLang="en-US" smtClean="0"/>
              <a:pPr/>
              <a:t>13</a:t>
            </a:fld>
            <a:endParaRPr kumimoji="1" lang="ja-JP" altLang="en-US" dirty="0"/>
          </a:p>
        </p:txBody>
      </p:sp>
      <p:sp>
        <p:nvSpPr>
          <p:cNvPr id="7" name="テキスト ボックス 6"/>
          <p:cNvSpPr txBox="1"/>
          <p:nvPr/>
        </p:nvSpPr>
        <p:spPr>
          <a:xfrm>
            <a:off x="6804248" y="5229200"/>
            <a:ext cx="2088232" cy="338554"/>
          </a:xfrm>
          <a:prstGeom prst="rect">
            <a:avLst/>
          </a:prstGeom>
          <a:solidFill>
            <a:schemeClr val="bg1"/>
          </a:solidFill>
        </p:spPr>
        <p:txBody>
          <a:bodyPr wrap="square" rtlCol="0">
            <a:spAutoFit/>
          </a:bodyPr>
          <a:lstStyle/>
          <a:p>
            <a:r>
              <a:rPr kumimoji="1" lang="en-US" altLang="ja-JP" sz="1600" dirty="0" smtClean="0"/>
              <a:t>AD</a:t>
            </a:r>
            <a:r>
              <a:rPr kumimoji="1" lang="ja-JP" altLang="en-US" sz="1600" dirty="0" smtClean="0"/>
              <a:t>バイアス電圧 </a:t>
            </a:r>
            <a:r>
              <a:rPr kumimoji="1" lang="en-US" altLang="ja-JP" sz="1600" dirty="0" smtClean="0"/>
              <a:t>[V]</a:t>
            </a:r>
            <a:endParaRPr kumimoji="1" lang="ja-JP" altLang="en-US" sz="1600" dirty="0"/>
          </a:p>
        </p:txBody>
      </p:sp>
      <p:sp>
        <p:nvSpPr>
          <p:cNvPr id="8" name="テキスト ボックス 7"/>
          <p:cNvSpPr txBox="1"/>
          <p:nvPr/>
        </p:nvSpPr>
        <p:spPr>
          <a:xfrm rot="16200000">
            <a:off x="4241413" y="2751475"/>
            <a:ext cx="855712" cy="338554"/>
          </a:xfrm>
          <a:prstGeom prst="rect">
            <a:avLst/>
          </a:prstGeom>
          <a:solidFill>
            <a:schemeClr val="bg1"/>
          </a:solidFill>
        </p:spPr>
        <p:txBody>
          <a:bodyPr wrap="square" rtlCol="0">
            <a:spAutoFit/>
          </a:bodyPr>
          <a:lstStyle/>
          <a:p>
            <a:r>
              <a:rPr lang="ja-JP" altLang="en-US" sz="1600" dirty="0" smtClean="0"/>
              <a:t>ゲイン</a:t>
            </a:r>
            <a:endParaRPr kumimoji="1" lang="ja-JP" altLang="en-US" sz="1600" dirty="0"/>
          </a:p>
        </p:txBody>
      </p:sp>
      <p:sp>
        <p:nvSpPr>
          <p:cNvPr id="9" name="テキスト ボックス 8"/>
          <p:cNvSpPr txBox="1"/>
          <p:nvPr/>
        </p:nvSpPr>
        <p:spPr>
          <a:xfrm>
            <a:off x="4572000" y="1988840"/>
            <a:ext cx="4179349" cy="369332"/>
          </a:xfrm>
          <a:prstGeom prst="rect">
            <a:avLst/>
          </a:prstGeom>
          <a:noFill/>
        </p:spPr>
        <p:txBody>
          <a:bodyPr wrap="none" rtlCol="0">
            <a:spAutoFit/>
          </a:bodyPr>
          <a:lstStyle/>
          <a:p>
            <a:r>
              <a:rPr kumimoji="1" lang="en-US" altLang="ja-JP" dirty="0" smtClean="0"/>
              <a:t>AD</a:t>
            </a:r>
            <a:r>
              <a:rPr kumimoji="1" lang="ja-JP" altLang="en-US" dirty="0" smtClean="0"/>
              <a:t>バイアスを変えた時のゲインの変化</a:t>
            </a:r>
            <a:endParaRPr kumimoji="1" lang="ja-JP" altLang="en-US" dirty="0"/>
          </a:p>
        </p:txBody>
      </p:sp>
      <p:sp>
        <p:nvSpPr>
          <p:cNvPr id="10" name="テキスト ボックス 9"/>
          <p:cNvSpPr txBox="1"/>
          <p:nvPr/>
        </p:nvSpPr>
        <p:spPr>
          <a:xfrm>
            <a:off x="755576" y="1988840"/>
            <a:ext cx="3248005" cy="369332"/>
          </a:xfrm>
          <a:prstGeom prst="rect">
            <a:avLst/>
          </a:prstGeom>
          <a:noFill/>
        </p:spPr>
        <p:txBody>
          <a:bodyPr wrap="none" rtlCol="0">
            <a:spAutoFit/>
          </a:bodyPr>
          <a:lstStyle/>
          <a:p>
            <a:r>
              <a:rPr lang="en-US" altLang="ja-JP" dirty="0" smtClean="0"/>
              <a:t>HV</a:t>
            </a:r>
            <a:r>
              <a:rPr kumimoji="1" lang="ja-JP" altLang="en-US" dirty="0" smtClean="0"/>
              <a:t>を変えた時のゲインの変化</a:t>
            </a:r>
            <a:endParaRPr kumimoji="1" lang="ja-JP" altLang="en-US" dirty="0"/>
          </a:p>
        </p:txBody>
      </p:sp>
      <p:pic>
        <p:nvPicPr>
          <p:cNvPr id="1028" name="Picture 4" descr="C:\kamioka\picture\gakkai_HV_dep.png"/>
          <p:cNvPicPr>
            <a:picLocks noChangeAspect="1" noChangeArrowheads="1"/>
          </p:cNvPicPr>
          <p:nvPr/>
        </p:nvPicPr>
        <p:blipFill>
          <a:blip r:embed="rId5" cstate="print"/>
          <a:srcRect r="8046"/>
          <a:stretch>
            <a:fillRect/>
          </a:stretch>
        </p:blipFill>
        <p:spPr bwMode="auto">
          <a:xfrm>
            <a:off x="179512" y="2420888"/>
            <a:ext cx="4349467" cy="2952328"/>
          </a:xfrm>
          <a:prstGeom prst="rect">
            <a:avLst/>
          </a:prstGeom>
          <a:noFill/>
        </p:spPr>
      </p:pic>
      <p:sp>
        <p:nvSpPr>
          <p:cNvPr id="12" name="テキスト ボックス 11"/>
          <p:cNvSpPr txBox="1"/>
          <p:nvPr/>
        </p:nvSpPr>
        <p:spPr>
          <a:xfrm rot="16200000">
            <a:off x="-258579" y="2823483"/>
            <a:ext cx="855712" cy="338554"/>
          </a:xfrm>
          <a:prstGeom prst="rect">
            <a:avLst/>
          </a:prstGeom>
          <a:solidFill>
            <a:schemeClr val="bg1"/>
          </a:solidFill>
        </p:spPr>
        <p:txBody>
          <a:bodyPr wrap="square" rtlCol="0">
            <a:spAutoFit/>
          </a:bodyPr>
          <a:lstStyle/>
          <a:p>
            <a:r>
              <a:rPr lang="ja-JP" altLang="en-US" sz="1600" dirty="0" smtClean="0"/>
              <a:t>ゲイン</a:t>
            </a:r>
            <a:endParaRPr kumimoji="1" lang="ja-JP" altLang="en-US" sz="1600" dirty="0"/>
          </a:p>
        </p:txBody>
      </p:sp>
      <p:sp>
        <p:nvSpPr>
          <p:cNvPr id="13" name="テキスト ボックス 12"/>
          <p:cNvSpPr txBox="1"/>
          <p:nvPr/>
        </p:nvSpPr>
        <p:spPr>
          <a:xfrm>
            <a:off x="827584" y="2780928"/>
            <a:ext cx="1944216" cy="338554"/>
          </a:xfrm>
          <a:prstGeom prst="rect">
            <a:avLst/>
          </a:prstGeom>
          <a:noFill/>
        </p:spPr>
        <p:txBody>
          <a:bodyPr wrap="square" rtlCol="0">
            <a:spAutoFit/>
          </a:bodyPr>
          <a:lstStyle/>
          <a:p>
            <a:r>
              <a:rPr kumimoji="1" lang="en-US" altLang="ja-JP" sz="1600" dirty="0" smtClean="0"/>
              <a:t>AD</a:t>
            </a:r>
            <a:r>
              <a:rPr kumimoji="1" lang="ja-JP" altLang="en-US" sz="1600" dirty="0" smtClean="0"/>
              <a:t>バイアス</a:t>
            </a:r>
            <a:r>
              <a:rPr lang="ja-JP" altLang="en-US" sz="1600" dirty="0" smtClean="0"/>
              <a:t>：</a:t>
            </a:r>
            <a:r>
              <a:rPr lang="en-US" altLang="ja-JP" sz="1600" dirty="0" smtClean="0"/>
              <a:t>292V</a:t>
            </a:r>
            <a:endParaRPr kumimoji="1" lang="en-US" altLang="ja-JP" sz="1600" dirty="0" smtClean="0"/>
          </a:p>
        </p:txBody>
      </p:sp>
      <p:sp>
        <p:nvSpPr>
          <p:cNvPr id="15" name="テキスト ボックス 14"/>
          <p:cNvSpPr txBox="1"/>
          <p:nvPr/>
        </p:nvSpPr>
        <p:spPr>
          <a:xfrm>
            <a:off x="5076056" y="3789040"/>
            <a:ext cx="1079142" cy="369332"/>
          </a:xfrm>
          <a:prstGeom prst="rect">
            <a:avLst/>
          </a:prstGeom>
          <a:noFill/>
        </p:spPr>
        <p:txBody>
          <a:bodyPr wrap="none" rtlCol="0">
            <a:spAutoFit/>
          </a:bodyPr>
          <a:lstStyle/>
          <a:p>
            <a:r>
              <a:rPr kumimoji="1" lang="en-US" altLang="ja-JP" dirty="0" smtClean="0"/>
              <a:t>HV</a:t>
            </a:r>
            <a:r>
              <a:rPr kumimoji="1" lang="ja-JP" altLang="en-US" dirty="0" smtClean="0"/>
              <a:t>：</a:t>
            </a:r>
            <a:r>
              <a:rPr kumimoji="1" lang="en-US" altLang="ja-JP" dirty="0" smtClean="0"/>
              <a:t>8kV</a:t>
            </a:r>
            <a:endParaRPr kumimoji="1" lang="ja-JP" altLang="en-US" dirty="0"/>
          </a:p>
        </p:txBody>
      </p:sp>
      <p:sp>
        <p:nvSpPr>
          <p:cNvPr id="18" name="テキスト ボックス 17"/>
          <p:cNvSpPr txBox="1"/>
          <p:nvPr/>
        </p:nvSpPr>
        <p:spPr>
          <a:xfrm>
            <a:off x="3131840" y="1628800"/>
            <a:ext cx="1888659" cy="369332"/>
          </a:xfrm>
          <a:prstGeom prst="rect">
            <a:avLst/>
          </a:prstGeom>
          <a:noFill/>
        </p:spPr>
        <p:txBody>
          <a:bodyPr wrap="none" rtlCol="0">
            <a:spAutoFit/>
          </a:bodyPr>
          <a:lstStyle/>
          <a:p>
            <a:r>
              <a:rPr kumimoji="1" lang="en-US" altLang="ja-JP" b="1" dirty="0" smtClean="0">
                <a:solidFill>
                  <a:srgbClr val="FF0000"/>
                </a:solidFill>
              </a:rPr>
              <a:t>HV</a:t>
            </a:r>
            <a:r>
              <a:rPr kumimoji="1" lang="ja-JP" altLang="en-US" b="1" dirty="0" smtClean="0">
                <a:solidFill>
                  <a:srgbClr val="FF0000"/>
                </a:solidFill>
              </a:rPr>
              <a:t>によって変化</a:t>
            </a:r>
            <a:endParaRPr kumimoji="1" lang="ja-JP" altLang="en-US" b="1" dirty="0">
              <a:solidFill>
                <a:srgbClr val="FF0000"/>
              </a:solidFill>
            </a:endParaRPr>
          </a:p>
        </p:txBody>
      </p:sp>
      <p:sp>
        <p:nvSpPr>
          <p:cNvPr id="19" name="テキスト ボックス 18"/>
          <p:cNvSpPr txBox="1"/>
          <p:nvPr/>
        </p:nvSpPr>
        <p:spPr>
          <a:xfrm>
            <a:off x="5148064" y="1628800"/>
            <a:ext cx="2820003" cy="369332"/>
          </a:xfrm>
          <a:prstGeom prst="rect">
            <a:avLst/>
          </a:prstGeom>
          <a:noFill/>
        </p:spPr>
        <p:txBody>
          <a:bodyPr wrap="none" rtlCol="0">
            <a:spAutoFit/>
          </a:bodyPr>
          <a:lstStyle/>
          <a:p>
            <a:r>
              <a:rPr kumimoji="1" lang="en-US" altLang="ja-JP" b="1" dirty="0" smtClean="0">
                <a:solidFill>
                  <a:srgbClr val="0070C0"/>
                </a:solidFill>
              </a:rPr>
              <a:t>AD</a:t>
            </a:r>
            <a:r>
              <a:rPr kumimoji="1" lang="ja-JP" altLang="en-US" b="1" dirty="0" smtClean="0">
                <a:solidFill>
                  <a:srgbClr val="0070C0"/>
                </a:solidFill>
              </a:rPr>
              <a:t>バイアスによって変化</a:t>
            </a:r>
            <a:endParaRPr kumimoji="1" lang="ja-JP" altLang="en-US" b="1" dirty="0">
              <a:solidFill>
                <a:srgbClr val="0070C0"/>
              </a:solidFill>
            </a:endParaRPr>
          </a:p>
        </p:txBody>
      </p:sp>
      <p:sp>
        <p:nvSpPr>
          <p:cNvPr id="20" name="テキスト ボックス 19"/>
          <p:cNvSpPr txBox="1"/>
          <p:nvPr/>
        </p:nvSpPr>
        <p:spPr>
          <a:xfrm>
            <a:off x="899592" y="1268760"/>
            <a:ext cx="7056784" cy="369332"/>
          </a:xfrm>
          <a:prstGeom prst="rect">
            <a:avLst/>
          </a:prstGeom>
          <a:solidFill>
            <a:srgbClr val="FFFF99"/>
          </a:solidFill>
          <a:ln w="28575">
            <a:solidFill>
              <a:schemeClr val="tx1"/>
            </a:solidFill>
          </a:ln>
        </p:spPr>
        <p:txBody>
          <a:bodyPr wrap="square" rtlCol="0">
            <a:spAutoFit/>
          </a:bodyPr>
          <a:lstStyle/>
          <a:p>
            <a:r>
              <a:rPr kumimoji="1" lang="en-US" altLang="ja-JP" b="1" dirty="0" smtClean="0"/>
              <a:t>HPD</a:t>
            </a:r>
            <a:r>
              <a:rPr kumimoji="1" lang="ja-JP" altLang="en-US" b="1" dirty="0" smtClean="0"/>
              <a:t>単体のゲイン  </a:t>
            </a:r>
            <a:r>
              <a:rPr lang="ja-JP" altLang="en-US" b="1" dirty="0" smtClean="0"/>
              <a:t>＝  </a:t>
            </a:r>
            <a:r>
              <a:rPr lang="ja-JP" altLang="en-US" b="1" dirty="0" smtClean="0">
                <a:solidFill>
                  <a:srgbClr val="FF0000"/>
                </a:solidFill>
              </a:rPr>
              <a:t>打ち込みゲイン  </a:t>
            </a:r>
            <a:r>
              <a:rPr lang="en-US" altLang="ja-JP" b="1" dirty="0" smtClean="0"/>
              <a:t>×  </a:t>
            </a:r>
            <a:r>
              <a:rPr lang="ja-JP" altLang="en-US" b="1" dirty="0" smtClean="0">
                <a:solidFill>
                  <a:srgbClr val="0070C0"/>
                </a:solidFill>
              </a:rPr>
              <a:t>アバランシェゲイン</a:t>
            </a:r>
            <a:endParaRPr kumimoji="1" lang="ja-JP" altLang="en-US"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kamioka\20130120elec\run0120O5\ehd0057\hv2.66ov2.9\1pe\area200\F3Trace00000_pCnew_fit_peak.png"/>
          <p:cNvPicPr>
            <a:picLocks noChangeAspect="1" noChangeArrowheads="1"/>
          </p:cNvPicPr>
          <p:nvPr/>
        </p:nvPicPr>
        <p:blipFill>
          <a:blip r:embed="rId2" cstate="print"/>
          <a:srcRect t="5483" r="6488"/>
          <a:stretch>
            <a:fillRect/>
          </a:stretch>
        </p:blipFill>
        <p:spPr bwMode="auto">
          <a:xfrm>
            <a:off x="755576" y="3789040"/>
            <a:ext cx="4104456" cy="2852936"/>
          </a:xfrm>
          <a:prstGeom prst="rect">
            <a:avLst/>
          </a:prstGeom>
          <a:noFill/>
        </p:spPr>
      </p:pic>
      <p:sp>
        <p:nvSpPr>
          <p:cNvPr id="2" name="タイトル 1"/>
          <p:cNvSpPr>
            <a:spLocks noGrp="1"/>
          </p:cNvSpPr>
          <p:nvPr>
            <p:ph type="title"/>
          </p:nvPr>
        </p:nvSpPr>
        <p:spPr>
          <a:xfrm>
            <a:off x="457200" y="274638"/>
            <a:ext cx="8686800" cy="1143000"/>
          </a:xfrm>
        </p:spPr>
        <p:txBody>
          <a:bodyPr>
            <a:normAutofit fontScale="90000"/>
          </a:bodyPr>
          <a:lstStyle/>
          <a:p>
            <a:r>
              <a:rPr kumimoji="1" lang="en-US" altLang="ja-JP" dirty="0" smtClean="0"/>
              <a:t>1p.e.</a:t>
            </a:r>
            <a:r>
              <a:rPr kumimoji="1" lang="ja-JP" altLang="en-US" dirty="0" smtClean="0"/>
              <a:t>分解能、</a:t>
            </a:r>
            <a:r>
              <a:rPr kumimoji="1" lang="en-US" altLang="ja-JP" dirty="0" smtClean="0"/>
              <a:t>pedestal</a:t>
            </a:r>
            <a:r>
              <a:rPr kumimoji="1" lang="ja-JP" altLang="en-US" dirty="0" smtClean="0"/>
              <a:t>幅、</a:t>
            </a:r>
            <a:r>
              <a:rPr kumimoji="1" lang="en-US" altLang="ja-JP" dirty="0" smtClean="0"/>
              <a:t>P/V</a:t>
            </a:r>
            <a:r>
              <a:rPr kumimoji="1" lang="ja-JP" altLang="en-US" dirty="0" smtClean="0"/>
              <a:t>の定義</a:t>
            </a:r>
            <a:endParaRPr kumimoji="1" lang="ja-JP" altLang="en-US" dirty="0"/>
          </a:p>
        </p:txBody>
      </p:sp>
      <p:sp>
        <p:nvSpPr>
          <p:cNvPr id="3" name="コンテンツ プレースホルダ 2"/>
          <p:cNvSpPr>
            <a:spLocks noGrp="1"/>
          </p:cNvSpPr>
          <p:nvPr>
            <p:ph idx="1"/>
          </p:nvPr>
        </p:nvSpPr>
        <p:spPr>
          <a:xfrm>
            <a:off x="323528" y="1772816"/>
            <a:ext cx="8568952" cy="2016224"/>
          </a:xfrm>
        </p:spPr>
        <p:txBody>
          <a:bodyPr>
            <a:normAutofit fontScale="92500" lnSpcReduction="10000"/>
          </a:bodyPr>
          <a:lstStyle/>
          <a:p>
            <a:r>
              <a:rPr kumimoji="1" lang="en-US" altLang="ja-JP" sz="2000" dirty="0" smtClean="0">
                <a:solidFill>
                  <a:srgbClr val="FF0000"/>
                </a:solidFill>
              </a:rPr>
              <a:t>1p.e.</a:t>
            </a:r>
            <a:r>
              <a:rPr kumimoji="1" lang="ja-JP" altLang="en-US" sz="2000" dirty="0" smtClean="0">
                <a:solidFill>
                  <a:srgbClr val="FF0000"/>
                </a:solidFill>
              </a:rPr>
              <a:t>の分解能 </a:t>
            </a:r>
            <a:r>
              <a:rPr kumimoji="1" lang="en-US" altLang="ja-JP" sz="2000" dirty="0" smtClean="0">
                <a:solidFill>
                  <a:srgbClr val="FF0000"/>
                </a:solidFill>
              </a:rPr>
              <a:t>=  (1p.e. Sigma) / (1p.e.</a:t>
            </a:r>
            <a:r>
              <a:rPr kumimoji="1" lang="ja-JP" altLang="en-US" sz="2000" dirty="0" smtClean="0">
                <a:solidFill>
                  <a:srgbClr val="FF0000"/>
                </a:solidFill>
              </a:rPr>
              <a:t>のピーク</a:t>
            </a:r>
            <a:r>
              <a:rPr lang="ja-JP" altLang="en-US" sz="2000" dirty="0" smtClean="0">
                <a:solidFill>
                  <a:srgbClr val="FF0000"/>
                </a:solidFill>
              </a:rPr>
              <a:t>位置</a:t>
            </a:r>
            <a:r>
              <a:rPr kumimoji="1" lang="en-US" altLang="ja-JP" sz="2000" dirty="0" smtClean="0">
                <a:solidFill>
                  <a:srgbClr val="FF0000"/>
                </a:solidFill>
              </a:rPr>
              <a:t>)</a:t>
            </a:r>
          </a:p>
          <a:p>
            <a:pPr lvl="1"/>
            <a:r>
              <a:rPr lang="ja-JP" altLang="en-US" sz="1600" dirty="0" smtClean="0">
                <a:solidFill>
                  <a:srgbClr val="FF0000"/>
                </a:solidFill>
              </a:rPr>
              <a:t>エネルギー分解能に繋がる</a:t>
            </a:r>
            <a:endParaRPr kumimoji="1" lang="en-US" altLang="ja-JP" sz="1600" dirty="0" smtClean="0">
              <a:solidFill>
                <a:srgbClr val="FF0000"/>
              </a:solidFill>
            </a:endParaRPr>
          </a:p>
          <a:p>
            <a:r>
              <a:rPr lang="en-US" altLang="ja-JP" sz="2000" dirty="0" smtClean="0">
                <a:solidFill>
                  <a:srgbClr val="0070C0"/>
                </a:solidFill>
              </a:rPr>
              <a:t>pedestal</a:t>
            </a:r>
            <a:r>
              <a:rPr lang="ja-JP" altLang="en-US" sz="2000" dirty="0" smtClean="0">
                <a:solidFill>
                  <a:srgbClr val="0070C0"/>
                </a:solidFill>
              </a:rPr>
              <a:t>の幅 </a:t>
            </a:r>
            <a:r>
              <a:rPr lang="en-US" altLang="ja-JP" sz="2000" dirty="0" smtClean="0">
                <a:solidFill>
                  <a:srgbClr val="0070C0"/>
                </a:solidFill>
              </a:rPr>
              <a:t>= (pedestal Sigma) / (1p.e.</a:t>
            </a:r>
            <a:r>
              <a:rPr lang="ja-JP" altLang="en-US" sz="2000" dirty="0" smtClean="0">
                <a:solidFill>
                  <a:srgbClr val="0070C0"/>
                </a:solidFill>
              </a:rPr>
              <a:t>のピーク位置</a:t>
            </a:r>
            <a:r>
              <a:rPr lang="en-US" altLang="ja-JP" sz="2000" dirty="0" smtClean="0">
                <a:solidFill>
                  <a:srgbClr val="0070C0"/>
                </a:solidFill>
              </a:rPr>
              <a:t>)</a:t>
            </a:r>
          </a:p>
          <a:p>
            <a:pPr lvl="1"/>
            <a:r>
              <a:rPr lang="ja-JP" altLang="en-US" sz="1600" dirty="0" smtClean="0">
                <a:solidFill>
                  <a:srgbClr val="0070C0"/>
                </a:solidFill>
              </a:rPr>
              <a:t>ノイズの指標</a:t>
            </a:r>
            <a:endParaRPr lang="en-US" altLang="ja-JP" sz="1600" dirty="0" smtClean="0">
              <a:solidFill>
                <a:srgbClr val="0070C0"/>
              </a:solidFill>
            </a:endParaRPr>
          </a:p>
          <a:p>
            <a:r>
              <a:rPr kumimoji="1" lang="en-US" altLang="ja-JP" sz="2000" dirty="0" smtClean="0">
                <a:solidFill>
                  <a:srgbClr val="92D050"/>
                </a:solidFill>
              </a:rPr>
              <a:t>Peak to Valley ratio (P/V) = (1p.e.</a:t>
            </a:r>
            <a:r>
              <a:rPr kumimoji="1" lang="ja-JP" altLang="en-US" sz="2000" dirty="0" smtClean="0">
                <a:solidFill>
                  <a:srgbClr val="92D050"/>
                </a:solidFill>
              </a:rPr>
              <a:t>のピークの高さ</a:t>
            </a:r>
            <a:r>
              <a:rPr kumimoji="1" lang="en-US" altLang="ja-JP" sz="2000" dirty="0" smtClean="0">
                <a:solidFill>
                  <a:srgbClr val="92D050"/>
                </a:solidFill>
              </a:rPr>
              <a:t>) / (pedestal</a:t>
            </a:r>
            <a:r>
              <a:rPr kumimoji="1" lang="ja-JP" altLang="en-US" sz="2000" dirty="0" smtClean="0">
                <a:solidFill>
                  <a:srgbClr val="92D050"/>
                </a:solidFill>
              </a:rPr>
              <a:t>と</a:t>
            </a:r>
            <a:r>
              <a:rPr kumimoji="1" lang="en-US" altLang="ja-JP" sz="2000" dirty="0" smtClean="0">
                <a:solidFill>
                  <a:srgbClr val="92D050"/>
                </a:solidFill>
              </a:rPr>
              <a:t>1pe</a:t>
            </a:r>
            <a:r>
              <a:rPr kumimoji="1" lang="ja-JP" altLang="en-US" sz="2000" dirty="0" smtClean="0">
                <a:solidFill>
                  <a:srgbClr val="92D050"/>
                </a:solidFill>
              </a:rPr>
              <a:t>の間の谷の高さ</a:t>
            </a:r>
            <a:r>
              <a:rPr kumimoji="1" lang="en-US" altLang="ja-JP" sz="2000" dirty="0" smtClean="0">
                <a:solidFill>
                  <a:srgbClr val="92D050"/>
                </a:solidFill>
              </a:rPr>
              <a:t>)</a:t>
            </a:r>
          </a:p>
          <a:p>
            <a:pPr lvl="1"/>
            <a:r>
              <a:rPr lang="ja-JP" altLang="en-US" sz="1600" dirty="0" smtClean="0">
                <a:solidFill>
                  <a:srgbClr val="92D050"/>
                </a:solidFill>
              </a:rPr>
              <a:t>ヒットトリガーの</a:t>
            </a:r>
            <a:r>
              <a:rPr lang="en-US" altLang="ja-JP" sz="1600" dirty="0" smtClean="0">
                <a:solidFill>
                  <a:srgbClr val="92D050"/>
                </a:solidFill>
              </a:rPr>
              <a:t>threshold</a:t>
            </a:r>
            <a:r>
              <a:rPr lang="ja-JP" altLang="en-US" sz="1600" dirty="0" smtClean="0">
                <a:solidFill>
                  <a:srgbClr val="92D050"/>
                </a:solidFill>
              </a:rPr>
              <a:t>の決定に繋がる</a:t>
            </a:r>
            <a:endParaRPr kumimoji="1" lang="en-US" altLang="ja-JP" sz="1600" dirty="0" smtClean="0">
              <a:solidFill>
                <a:srgbClr val="92D050"/>
              </a:solidFill>
            </a:endParaRPr>
          </a:p>
        </p:txBody>
      </p:sp>
      <p:sp>
        <p:nvSpPr>
          <p:cNvPr id="6" name="テキスト ボックス 5"/>
          <p:cNvSpPr txBox="1"/>
          <p:nvPr/>
        </p:nvSpPr>
        <p:spPr>
          <a:xfrm rot="16200000">
            <a:off x="328174" y="4000418"/>
            <a:ext cx="936104" cy="369332"/>
          </a:xfrm>
          <a:prstGeom prst="rect">
            <a:avLst/>
          </a:prstGeom>
          <a:noFill/>
        </p:spPr>
        <p:txBody>
          <a:bodyPr wrap="square" rtlCol="0">
            <a:spAutoFit/>
          </a:bodyPr>
          <a:lstStyle/>
          <a:p>
            <a:r>
              <a:rPr kumimoji="1" lang="en-US" altLang="ja-JP" dirty="0" smtClean="0"/>
              <a:t>Counts</a:t>
            </a:r>
            <a:endParaRPr kumimoji="1" lang="ja-JP" altLang="en-US" dirty="0"/>
          </a:p>
        </p:txBody>
      </p:sp>
      <p:sp>
        <p:nvSpPr>
          <p:cNvPr id="13" name="スライド番号プレースホルダ 12"/>
          <p:cNvSpPr>
            <a:spLocks noGrp="1"/>
          </p:cNvSpPr>
          <p:nvPr>
            <p:ph type="sldNum" sz="quarter" idx="12"/>
          </p:nvPr>
        </p:nvSpPr>
        <p:spPr/>
        <p:txBody>
          <a:bodyPr/>
          <a:lstStyle/>
          <a:p>
            <a:fld id="{B33E99FE-FC11-4D86-911D-84CF8946F6A4}" type="slidenum">
              <a:rPr kumimoji="1" lang="ja-JP" altLang="en-US" smtClean="0"/>
              <a:pPr/>
              <a:t>14</a:t>
            </a:fld>
            <a:endParaRPr kumimoji="1" lang="ja-JP" altLang="en-US" dirty="0"/>
          </a:p>
        </p:txBody>
      </p:sp>
      <p:sp>
        <p:nvSpPr>
          <p:cNvPr id="15" name="テキスト ボックス 14"/>
          <p:cNvSpPr txBox="1"/>
          <p:nvPr/>
        </p:nvSpPr>
        <p:spPr>
          <a:xfrm>
            <a:off x="1907704" y="3911582"/>
            <a:ext cx="1039067" cy="369332"/>
          </a:xfrm>
          <a:prstGeom prst="rect">
            <a:avLst/>
          </a:prstGeom>
          <a:noFill/>
        </p:spPr>
        <p:txBody>
          <a:bodyPr wrap="none" rtlCol="0">
            <a:spAutoFit/>
          </a:bodyPr>
          <a:lstStyle/>
          <a:p>
            <a:r>
              <a:rPr kumimoji="1" lang="en-US" altLang="ja-JP" b="1" dirty="0" smtClean="0"/>
              <a:t>pedestal</a:t>
            </a:r>
            <a:endParaRPr kumimoji="1" lang="ja-JP" altLang="en-US" b="1" dirty="0"/>
          </a:p>
        </p:txBody>
      </p:sp>
      <p:sp>
        <p:nvSpPr>
          <p:cNvPr id="17" name="テキスト ボックス 16"/>
          <p:cNvSpPr txBox="1"/>
          <p:nvPr/>
        </p:nvSpPr>
        <p:spPr>
          <a:xfrm>
            <a:off x="2627784" y="4919694"/>
            <a:ext cx="678391" cy="369332"/>
          </a:xfrm>
          <a:prstGeom prst="rect">
            <a:avLst/>
          </a:prstGeom>
          <a:noFill/>
        </p:spPr>
        <p:txBody>
          <a:bodyPr wrap="none" rtlCol="0">
            <a:spAutoFit/>
          </a:bodyPr>
          <a:lstStyle/>
          <a:p>
            <a:r>
              <a:rPr kumimoji="1" lang="en-US" altLang="ja-JP" b="1" dirty="0" smtClean="0"/>
              <a:t>1p.e.</a:t>
            </a:r>
            <a:endParaRPr kumimoji="1" lang="ja-JP" altLang="en-US" b="1" dirty="0"/>
          </a:p>
        </p:txBody>
      </p:sp>
      <p:sp>
        <p:nvSpPr>
          <p:cNvPr id="22" name="テキスト ボックス 21"/>
          <p:cNvSpPr txBox="1"/>
          <p:nvPr/>
        </p:nvSpPr>
        <p:spPr>
          <a:xfrm>
            <a:off x="1979712" y="5423750"/>
            <a:ext cx="415498" cy="369332"/>
          </a:xfrm>
          <a:prstGeom prst="rect">
            <a:avLst/>
          </a:prstGeom>
          <a:noFill/>
        </p:spPr>
        <p:txBody>
          <a:bodyPr wrap="none" rtlCol="0">
            <a:spAutoFit/>
          </a:bodyPr>
          <a:lstStyle/>
          <a:p>
            <a:r>
              <a:rPr kumimoji="1" lang="ja-JP" altLang="en-US" b="1" dirty="0" smtClean="0"/>
              <a:t>谷</a:t>
            </a:r>
            <a:endParaRPr kumimoji="1" lang="ja-JP" altLang="en-US" b="1" dirty="0"/>
          </a:p>
        </p:txBody>
      </p:sp>
      <p:sp>
        <p:nvSpPr>
          <p:cNvPr id="14" name="テキスト ボックス 13"/>
          <p:cNvSpPr txBox="1"/>
          <p:nvPr/>
        </p:nvSpPr>
        <p:spPr>
          <a:xfrm>
            <a:off x="539552" y="1340768"/>
            <a:ext cx="8010526" cy="369332"/>
          </a:xfrm>
          <a:prstGeom prst="rect">
            <a:avLst/>
          </a:prstGeom>
          <a:noFill/>
        </p:spPr>
        <p:txBody>
          <a:bodyPr wrap="square" rtlCol="0">
            <a:spAutoFit/>
          </a:bodyPr>
          <a:lstStyle/>
          <a:p>
            <a:r>
              <a:rPr lang="ja-JP" altLang="en-US" dirty="0" smtClean="0"/>
              <a:t>最適な</a:t>
            </a:r>
            <a:r>
              <a:rPr kumimoji="1" lang="en-US" altLang="ja-JP" dirty="0" smtClean="0"/>
              <a:t>AD</a:t>
            </a:r>
            <a:r>
              <a:rPr kumimoji="1" lang="ja-JP" altLang="en-US" dirty="0" smtClean="0"/>
              <a:t>バイアス電圧</a:t>
            </a:r>
            <a:r>
              <a:rPr kumimoji="1" lang="en-US" altLang="ja-JP" dirty="0" smtClean="0"/>
              <a:t>(</a:t>
            </a:r>
            <a:r>
              <a:rPr kumimoji="1" lang="ja-JP" altLang="en-US" dirty="0" smtClean="0"/>
              <a:t>アバランシェゲイン</a:t>
            </a:r>
            <a:r>
              <a:rPr kumimoji="1" lang="en-US" altLang="ja-JP" dirty="0" smtClean="0"/>
              <a:t>)</a:t>
            </a:r>
            <a:r>
              <a:rPr kumimoji="1" lang="ja-JP" altLang="en-US" dirty="0" smtClean="0"/>
              <a:t>を決めるために以下を測定した</a:t>
            </a:r>
            <a:endParaRPr kumimoji="1" lang="en-US" altLang="ja-JP" dirty="0" smtClean="0"/>
          </a:p>
        </p:txBody>
      </p:sp>
      <p:sp>
        <p:nvSpPr>
          <p:cNvPr id="16" name="角丸四角形 15"/>
          <p:cNvSpPr/>
          <p:nvPr/>
        </p:nvSpPr>
        <p:spPr>
          <a:xfrm>
            <a:off x="5220072" y="4437112"/>
            <a:ext cx="3384376" cy="1296144"/>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これらの値が最も良くなる時が最適</a:t>
            </a:r>
            <a:r>
              <a:rPr lang="ja-JP" altLang="en-US" dirty="0" smtClean="0">
                <a:solidFill>
                  <a:sysClr val="windowText" lastClr="000000"/>
                </a:solidFill>
              </a:rPr>
              <a:t>な</a:t>
            </a:r>
            <a:r>
              <a:rPr lang="en-US" altLang="ja-JP" dirty="0" smtClean="0">
                <a:solidFill>
                  <a:sysClr val="windowText" lastClr="000000"/>
                </a:solidFill>
              </a:rPr>
              <a:t>AD</a:t>
            </a:r>
            <a:r>
              <a:rPr lang="ja-JP" altLang="en-US" dirty="0" smtClean="0">
                <a:solidFill>
                  <a:sysClr val="windowText" lastClr="000000"/>
                </a:solidFill>
              </a:rPr>
              <a:t>バイアス</a:t>
            </a:r>
            <a:r>
              <a:rPr lang="en-US" altLang="ja-JP" dirty="0" smtClean="0">
                <a:solidFill>
                  <a:sysClr val="windowText" lastClr="000000"/>
                </a:solidFill>
              </a:rPr>
              <a:t>(</a:t>
            </a:r>
            <a:r>
              <a:rPr lang="ja-JP" altLang="en-US" dirty="0" smtClean="0">
                <a:solidFill>
                  <a:sysClr val="windowText" lastClr="000000"/>
                </a:solidFill>
              </a:rPr>
              <a:t>アバランシェゲイン</a:t>
            </a:r>
            <a:r>
              <a:rPr lang="en-US" altLang="ja-JP" dirty="0" smtClean="0">
                <a:solidFill>
                  <a:sysClr val="windowText" lastClr="000000"/>
                </a:solidFill>
              </a:rPr>
              <a:t>)</a:t>
            </a:r>
            <a:endParaRPr kumimoji="1" lang="ja-JP" altLang="en-US" dirty="0">
              <a:solidFill>
                <a:sysClr val="windowText" lastClr="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1p.e.</a:t>
            </a:r>
            <a:r>
              <a:rPr lang="ja-JP" altLang="en-US" dirty="0" smtClean="0"/>
              <a:t>分解能、</a:t>
            </a:r>
            <a:r>
              <a:rPr lang="en-US" altLang="ja-JP" dirty="0" smtClean="0"/>
              <a:t>P/V</a:t>
            </a:r>
            <a:r>
              <a:rPr lang="ja-JP" altLang="en-US" dirty="0" smtClean="0"/>
              <a:t>のバイアス依存性</a:t>
            </a:r>
            <a:endParaRPr kumimoji="1" lang="ja-JP" altLang="en-US" dirty="0"/>
          </a:p>
        </p:txBody>
      </p:sp>
      <p:sp>
        <p:nvSpPr>
          <p:cNvPr id="3" name="コンテンツ プレースホルダ 2"/>
          <p:cNvSpPr>
            <a:spLocks noGrp="1"/>
          </p:cNvSpPr>
          <p:nvPr>
            <p:ph idx="1"/>
          </p:nvPr>
        </p:nvSpPr>
        <p:spPr>
          <a:xfrm>
            <a:off x="0" y="1340768"/>
            <a:ext cx="8316416" cy="504056"/>
          </a:xfrm>
        </p:spPr>
        <p:txBody>
          <a:bodyPr>
            <a:normAutofit fontScale="85000" lnSpcReduction="10000"/>
          </a:bodyPr>
          <a:lstStyle/>
          <a:p>
            <a:r>
              <a:rPr kumimoji="1" lang="en-US" altLang="ja-JP" sz="1800" dirty="0" smtClean="0"/>
              <a:t>1pe</a:t>
            </a:r>
            <a:r>
              <a:rPr kumimoji="1" lang="ja-JP" altLang="en-US" sz="1800" dirty="0" smtClean="0"/>
              <a:t>の分解能、</a:t>
            </a:r>
            <a:r>
              <a:rPr kumimoji="1" lang="en-US" altLang="ja-JP" sz="1800" dirty="0" smtClean="0"/>
              <a:t>pedestal</a:t>
            </a:r>
            <a:r>
              <a:rPr kumimoji="1" lang="ja-JP" altLang="en-US" sz="1800" dirty="0" smtClean="0"/>
              <a:t>の幅、</a:t>
            </a:r>
            <a:r>
              <a:rPr kumimoji="1" lang="en-US" altLang="ja-JP" sz="1800" dirty="0" smtClean="0"/>
              <a:t>Peak to Valley (P/V)</a:t>
            </a:r>
            <a:r>
              <a:rPr kumimoji="1" lang="ja-JP" altLang="en-US" sz="1800" dirty="0" smtClean="0"/>
              <a:t>のバイアス依存</a:t>
            </a:r>
            <a:r>
              <a:rPr kumimoji="1" lang="en-US" altLang="ja-JP" sz="1800" dirty="0" smtClean="0"/>
              <a:t>(</a:t>
            </a:r>
            <a:r>
              <a:rPr kumimoji="1" lang="ja-JP" altLang="en-US" sz="1800" dirty="0" smtClean="0"/>
              <a:t>電荷の分布から求めた</a:t>
            </a:r>
            <a:r>
              <a:rPr kumimoji="1" lang="en-US" altLang="ja-JP" sz="1800" dirty="0" smtClean="0"/>
              <a:t>)</a:t>
            </a:r>
          </a:p>
        </p:txBody>
      </p:sp>
      <p:grpSp>
        <p:nvGrpSpPr>
          <p:cNvPr id="18" name="グループ化 17"/>
          <p:cNvGrpSpPr/>
          <p:nvPr/>
        </p:nvGrpSpPr>
        <p:grpSpPr>
          <a:xfrm>
            <a:off x="179512" y="1844824"/>
            <a:ext cx="5328592" cy="3096344"/>
            <a:chOff x="1164635" y="1471653"/>
            <a:chExt cx="6179165" cy="3660977"/>
          </a:xfrm>
        </p:grpSpPr>
        <p:grpSp>
          <p:nvGrpSpPr>
            <p:cNvPr id="15" name="グループ化 14"/>
            <p:cNvGrpSpPr/>
            <p:nvPr/>
          </p:nvGrpSpPr>
          <p:grpSpPr>
            <a:xfrm>
              <a:off x="1164635" y="1471653"/>
              <a:ext cx="6179165" cy="3660977"/>
              <a:chOff x="1308653" y="1183620"/>
              <a:chExt cx="6179165" cy="3660977"/>
            </a:xfrm>
          </p:grpSpPr>
          <p:grpSp>
            <p:nvGrpSpPr>
              <p:cNvPr id="4" name="図形グループ 50"/>
              <p:cNvGrpSpPr/>
              <p:nvPr/>
            </p:nvGrpSpPr>
            <p:grpSpPr>
              <a:xfrm>
                <a:off x="1907704" y="1268760"/>
                <a:ext cx="5580114" cy="3575837"/>
                <a:chOff x="4685901" y="1262999"/>
                <a:chExt cx="4065861" cy="2445968"/>
              </a:xfrm>
            </p:grpSpPr>
            <p:sp>
              <p:nvSpPr>
                <p:cNvPr id="5" name="テキスト ボックス 4"/>
                <p:cNvSpPr txBox="1"/>
                <p:nvPr/>
              </p:nvSpPr>
              <p:spPr>
                <a:xfrm>
                  <a:off x="5595626" y="2947983"/>
                  <a:ext cx="184666" cy="369332"/>
                </a:xfrm>
                <a:prstGeom prst="rect">
                  <a:avLst/>
                </a:prstGeom>
                <a:noFill/>
              </p:spPr>
              <p:txBody>
                <a:bodyPr wrap="none" rtlCol="0">
                  <a:spAutoFit/>
                </a:bodyPr>
                <a:lstStyle/>
                <a:p>
                  <a:endParaRPr kumimoji="1" lang="ja-JP" altLang="en-US" dirty="0">
                    <a:solidFill>
                      <a:srgbClr val="0000FF"/>
                    </a:solidFill>
                  </a:endParaRPr>
                </a:p>
              </p:txBody>
            </p:sp>
            <p:grpSp>
              <p:nvGrpSpPr>
                <p:cNvPr id="6" name="図形グループ 46"/>
                <p:cNvGrpSpPr/>
                <p:nvPr/>
              </p:nvGrpSpPr>
              <p:grpSpPr>
                <a:xfrm>
                  <a:off x="4685901" y="1262999"/>
                  <a:ext cx="4065861" cy="2445968"/>
                  <a:chOff x="508310" y="4094298"/>
                  <a:chExt cx="4065861" cy="2445968"/>
                </a:xfrm>
              </p:grpSpPr>
              <p:pic>
                <p:nvPicPr>
                  <p:cNvPr id="11" name="図 5" descr="SrReso_ped_PV_0057.png"/>
                  <p:cNvPicPr>
                    <a:picLocks noChangeAspect="1"/>
                  </p:cNvPicPr>
                  <p:nvPr/>
                </p:nvPicPr>
                <p:blipFill>
                  <a:blip r:embed="rId2" cstate="print">
                    <a:extLst>
                      <a:ext uri="{28A0092B-C50C-407E-A947-70E740481C1C}">
                        <a14:useLocalDpi xmlns:a14="http://schemas.microsoft.com/office/drawing/2010/main" xmlns="" val="0"/>
                      </a:ext>
                    </a:extLst>
                  </a:blip>
                  <a:srcRect l="4734" t="5697" r="3544"/>
                  <a:stretch>
                    <a:fillRect/>
                  </a:stretch>
                </p:blipFill>
                <p:spPr>
                  <a:xfrm>
                    <a:off x="508310" y="4094298"/>
                    <a:ext cx="4065861" cy="2445968"/>
                  </a:xfrm>
                  <a:prstGeom prst="rect">
                    <a:avLst/>
                  </a:prstGeom>
                </p:spPr>
              </p:pic>
              <p:sp>
                <p:nvSpPr>
                  <p:cNvPr id="9" name="テキスト ボックス 8"/>
                  <p:cNvSpPr txBox="1"/>
                  <p:nvPr/>
                </p:nvSpPr>
                <p:spPr>
                  <a:xfrm>
                    <a:off x="1093659" y="4339724"/>
                    <a:ext cx="1203018" cy="298702"/>
                  </a:xfrm>
                  <a:prstGeom prst="rect">
                    <a:avLst/>
                  </a:prstGeom>
                  <a:noFill/>
                </p:spPr>
                <p:txBody>
                  <a:bodyPr wrap="none" rtlCol="0">
                    <a:spAutoFit/>
                  </a:bodyPr>
                  <a:lstStyle/>
                  <a:p>
                    <a:r>
                      <a:rPr kumimoji="1" lang="en-US" altLang="ja-JP" b="1" dirty="0" smtClean="0"/>
                      <a:t>1p.e. </a:t>
                    </a:r>
                    <a:r>
                      <a:rPr lang="ja-JP" altLang="en-US" b="1" dirty="0" smtClean="0"/>
                      <a:t>分解能</a:t>
                    </a:r>
                    <a:endParaRPr kumimoji="1" lang="ja-JP" altLang="en-US" b="1" dirty="0"/>
                  </a:p>
                </p:txBody>
              </p:sp>
              <p:sp>
                <p:nvSpPr>
                  <p:cNvPr id="10" name="テキスト ボックス 9"/>
                  <p:cNvSpPr txBox="1"/>
                  <p:nvPr/>
                </p:nvSpPr>
                <p:spPr>
                  <a:xfrm>
                    <a:off x="1091056" y="5163038"/>
                    <a:ext cx="1115900" cy="298702"/>
                  </a:xfrm>
                  <a:prstGeom prst="rect">
                    <a:avLst/>
                  </a:prstGeom>
                  <a:noFill/>
                </p:spPr>
                <p:txBody>
                  <a:bodyPr wrap="none" rtlCol="0">
                    <a:spAutoFit/>
                  </a:bodyPr>
                  <a:lstStyle/>
                  <a:p>
                    <a:r>
                      <a:rPr lang="en-US" altLang="ja-JP" b="1" dirty="0" smtClean="0"/>
                      <a:t>Pedestal </a:t>
                    </a:r>
                    <a:r>
                      <a:rPr lang="ja-JP" altLang="en-US" b="1" dirty="0" smtClean="0"/>
                      <a:t>幅</a:t>
                    </a:r>
                    <a:endParaRPr lang="en-US" altLang="ja-JP" b="1" dirty="0" smtClean="0"/>
                  </a:p>
                </p:txBody>
              </p:sp>
            </p:grpSp>
            <p:sp>
              <p:nvSpPr>
                <p:cNvPr id="7" name="テキスト ボックス 6"/>
                <p:cNvSpPr txBox="1"/>
                <p:nvPr/>
              </p:nvSpPr>
              <p:spPr>
                <a:xfrm>
                  <a:off x="5466263" y="2893644"/>
                  <a:ext cx="543739" cy="369332"/>
                </a:xfrm>
                <a:prstGeom prst="rect">
                  <a:avLst/>
                </a:prstGeom>
                <a:noFill/>
              </p:spPr>
              <p:txBody>
                <a:bodyPr wrap="none" rtlCol="0">
                  <a:spAutoFit/>
                </a:bodyPr>
                <a:lstStyle/>
                <a:p>
                  <a:r>
                    <a:rPr lang="en-US" altLang="ja-JP" b="1" dirty="0" smtClean="0">
                      <a:solidFill>
                        <a:srgbClr val="FF0000"/>
                      </a:solidFill>
                    </a:rPr>
                    <a:t>P/V</a:t>
                  </a:r>
                  <a:endParaRPr kumimoji="1" lang="ja-JP" altLang="en-US" b="1" dirty="0">
                    <a:solidFill>
                      <a:srgbClr val="FF0000"/>
                    </a:solidFill>
                  </a:endParaRPr>
                </a:p>
              </p:txBody>
            </p:sp>
          </p:grpSp>
          <p:sp>
            <p:nvSpPr>
              <p:cNvPr id="13" name="テキスト ボックス 12"/>
              <p:cNvSpPr txBox="1"/>
              <p:nvPr/>
            </p:nvSpPr>
            <p:spPr>
              <a:xfrm>
                <a:off x="1726164" y="1268759"/>
                <a:ext cx="501013" cy="3056769"/>
              </a:xfrm>
              <a:prstGeom prst="rect">
                <a:avLst/>
              </a:prstGeom>
              <a:solidFill>
                <a:schemeClr val="bg1"/>
              </a:solidFill>
            </p:spPr>
            <p:txBody>
              <a:bodyPr wrap="square" rtlCol="0">
                <a:spAutoFit/>
              </a:bodyPr>
              <a:lstStyle/>
              <a:p>
                <a:r>
                  <a:rPr lang="en-US" altLang="ja-JP" sz="1400" b="1" dirty="0" smtClean="0"/>
                  <a:t>90</a:t>
                </a:r>
              </a:p>
              <a:p>
                <a:endParaRPr lang="en-US" altLang="ja-JP" sz="400" b="1" dirty="0"/>
              </a:p>
              <a:p>
                <a:r>
                  <a:rPr lang="en-US" altLang="ja-JP" sz="1400" b="1" dirty="0" smtClean="0"/>
                  <a:t>80</a:t>
                </a:r>
              </a:p>
              <a:p>
                <a:endParaRPr lang="en-US" altLang="ja-JP" sz="400" b="1" dirty="0"/>
              </a:p>
              <a:p>
                <a:r>
                  <a:rPr lang="en-US" altLang="ja-JP" sz="1400" b="1" dirty="0" smtClean="0"/>
                  <a:t>70</a:t>
                </a:r>
              </a:p>
              <a:p>
                <a:endParaRPr lang="en-US" altLang="ja-JP" sz="400" b="1" dirty="0"/>
              </a:p>
              <a:p>
                <a:r>
                  <a:rPr lang="en-US" altLang="ja-JP" sz="1400" b="1" dirty="0" smtClean="0"/>
                  <a:t>60</a:t>
                </a:r>
              </a:p>
              <a:p>
                <a:endParaRPr lang="en-US" altLang="ja-JP" sz="400" b="1" dirty="0"/>
              </a:p>
              <a:p>
                <a:r>
                  <a:rPr lang="en-US" altLang="ja-JP" sz="1400" b="1" dirty="0" smtClean="0"/>
                  <a:t>50</a:t>
                </a:r>
              </a:p>
              <a:p>
                <a:endParaRPr lang="en-US" altLang="ja-JP" sz="400" b="1" dirty="0"/>
              </a:p>
              <a:p>
                <a:r>
                  <a:rPr lang="en-US" altLang="ja-JP" sz="1400" b="1" dirty="0" smtClean="0"/>
                  <a:t>40</a:t>
                </a:r>
              </a:p>
              <a:p>
                <a:endParaRPr lang="en-US" altLang="ja-JP" sz="500" b="1" dirty="0" smtClean="0"/>
              </a:p>
              <a:p>
                <a:r>
                  <a:rPr lang="en-US" altLang="ja-JP" sz="1400" b="1" dirty="0" smtClean="0"/>
                  <a:t>30</a:t>
                </a:r>
              </a:p>
              <a:p>
                <a:endParaRPr lang="en-US" altLang="ja-JP" sz="500" b="1" dirty="0"/>
              </a:p>
              <a:p>
                <a:r>
                  <a:rPr lang="en-US" altLang="ja-JP" sz="1400" b="1" dirty="0" smtClean="0"/>
                  <a:t>20</a:t>
                </a:r>
              </a:p>
              <a:p>
                <a:endParaRPr lang="en-US" altLang="ja-JP" sz="500" b="1" dirty="0"/>
              </a:p>
              <a:p>
                <a:r>
                  <a:rPr lang="en-US" altLang="ja-JP" sz="1400" b="1" dirty="0" smtClean="0"/>
                  <a:t>10</a:t>
                </a:r>
              </a:p>
            </p:txBody>
          </p:sp>
          <p:sp>
            <p:nvSpPr>
              <p:cNvPr id="14" name="テキスト ボックス 13"/>
              <p:cNvSpPr txBox="1"/>
              <p:nvPr/>
            </p:nvSpPr>
            <p:spPr>
              <a:xfrm rot="16200000">
                <a:off x="160111" y="2332162"/>
                <a:ext cx="2689680" cy="392595"/>
              </a:xfrm>
              <a:prstGeom prst="rect">
                <a:avLst/>
              </a:prstGeom>
              <a:solidFill>
                <a:schemeClr val="bg1"/>
              </a:solidFill>
            </p:spPr>
            <p:txBody>
              <a:bodyPr wrap="square" rtlCol="0">
                <a:spAutoFit/>
              </a:bodyPr>
              <a:lstStyle/>
              <a:p>
                <a:r>
                  <a:rPr kumimoji="1" lang="en-US" altLang="ja-JP" sz="1600" dirty="0" smtClean="0"/>
                  <a:t>Sigma / 1p.e.</a:t>
                </a:r>
                <a:r>
                  <a:rPr kumimoji="1" lang="ja-JP" altLang="en-US" sz="1600" dirty="0" smtClean="0"/>
                  <a:t>の</a:t>
                </a:r>
                <a:r>
                  <a:rPr kumimoji="1" lang="en-US" altLang="ja-JP" sz="1600" dirty="0" smtClean="0"/>
                  <a:t>Peak</a:t>
                </a:r>
                <a:r>
                  <a:rPr lang="ja-JP" altLang="en-US" sz="1600" dirty="0" smtClean="0"/>
                  <a:t> </a:t>
                </a:r>
                <a:r>
                  <a:rPr lang="en-US" altLang="ja-JP" sz="1600" dirty="0" smtClean="0"/>
                  <a:t>[</a:t>
                </a:r>
                <a:r>
                  <a:rPr lang="ja-JP" altLang="en-US" sz="1600" dirty="0" smtClean="0"/>
                  <a:t>％</a:t>
                </a:r>
                <a:r>
                  <a:rPr lang="en-US" altLang="ja-JP" sz="1600" dirty="0" smtClean="0"/>
                  <a:t>]</a:t>
                </a:r>
                <a:endParaRPr kumimoji="1" lang="ja-JP" altLang="en-US" sz="1600" dirty="0"/>
              </a:p>
            </p:txBody>
          </p:sp>
        </p:grpSp>
        <p:sp>
          <p:nvSpPr>
            <p:cNvPr id="16" name="正方形/長方形 15"/>
            <p:cNvSpPr/>
            <p:nvPr/>
          </p:nvSpPr>
          <p:spPr>
            <a:xfrm>
              <a:off x="5940152" y="1700808"/>
              <a:ext cx="360040" cy="3024336"/>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539552" y="5157192"/>
            <a:ext cx="4464496" cy="1440160"/>
            <a:chOff x="2267744" y="5157192"/>
            <a:chExt cx="4464496" cy="1440160"/>
          </a:xfrm>
        </p:grpSpPr>
        <p:sp>
          <p:nvSpPr>
            <p:cNvPr id="29" name="角丸四角形 28"/>
            <p:cNvSpPr/>
            <p:nvPr/>
          </p:nvSpPr>
          <p:spPr>
            <a:xfrm>
              <a:off x="2267744" y="5157192"/>
              <a:ext cx="4464496" cy="14401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2267744" y="5157192"/>
              <a:ext cx="4435045" cy="1440160"/>
              <a:chOff x="3419872" y="5229200"/>
              <a:chExt cx="4435045" cy="1440160"/>
            </a:xfrm>
          </p:grpSpPr>
          <p:sp>
            <p:nvSpPr>
              <p:cNvPr id="20" name="コンテンツ プレースホルダ 2"/>
              <p:cNvSpPr txBox="1">
                <a:spLocks/>
              </p:cNvSpPr>
              <p:nvPr/>
            </p:nvSpPr>
            <p:spPr>
              <a:xfrm>
                <a:off x="3419872" y="5229200"/>
                <a:ext cx="4392488" cy="1440160"/>
              </a:xfrm>
              <a:prstGeom prst="rect">
                <a:avLst/>
              </a:prstGeom>
              <a:ln>
                <a:noFill/>
              </a:ln>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altLang="ja-JP" dirty="0" smtClean="0">
                    <a:ln>
                      <a:solidFill>
                        <a:schemeClr val="bg1">
                          <a:lumMod val="50000"/>
                        </a:schemeClr>
                      </a:solidFill>
                    </a:ln>
                    <a:solidFill>
                      <a:schemeClr val="tx1">
                        <a:lumMod val="95000"/>
                        <a:lumOff val="5000"/>
                      </a:schemeClr>
                    </a:solidFill>
                    <a:cs typeface="Times New Roman" pitchFamily="18" charset="0"/>
                  </a:rPr>
                  <a:t>AD</a:t>
                </a:r>
                <a:r>
                  <a:rPr lang="ja-JP" altLang="en-US" dirty="0" smtClean="0">
                    <a:ln>
                      <a:solidFill>
                        <a:schemeClr val="bg1">
                          <a:lumMod val="50000"/>
                        </a:schemeClr>
                      </a:solidFill>
                    </a:ln>
                    <a:solidFill>
                      <a:schemeClr val="tx1">
                        <a:lumMod val="95000"/>
                        <a:lumOff val="5000"/>
                      </a:schemeClr>
                    </a:solidFill>
                    <a:cs typeface="Times New Roman" pitchFamily="18" charset="0"/>
                  </a:rPr>
                  <a:t>バイアス</a:t>
                </a:r>
                <a:r>
                  <a:rPr lang="en-US" altLang="ja-JP" dirty="0" smtClean="0">
                    <a:ln>
                      <a:solidFill>
                        <a:schemeClr val="bg1">
                          <a:lumMod val="50000"/>
                        </a:schemeClr>
                      </a:solidFill>
                    </a:ln>
                    <a:solidFill>
                      <a:schemeClr val="tx1">
                        <a:lumMod val="95000"/>
                        <a:lumOff val="5000"/>
                      </a:schemeClr>
                    </a:solidFill>
                    <a:cs typeface="Times New Roman" pitchFamily="18" charset="0"/>
                  </a:rPr>
                  <a:t>345V</a:t>
                </a:r>
                <a:r>
                  <a:rPr lang="en-US" altLang="ja-JP" dirty="0" smtClean="0">
                    <a:ln>
                      <a:solidFill>
                        <a:schemeClr val="bg1">
                          <a:lumMod val="50000"/>
                        </a:schemeClr>
                      </a:solidFill>
                    </a:ln>
                    <a:solidFill>
                      <a:schemeClr val="tx1">
                        <a:lumMod val="95000"/>
                        <a:lumOff val="5000"/>
                      </a:schemeClr>
                    </a:solidFill>
                    <a:cs typeface="Times New Roman" pitchFamily="18" charset="0"/>
                  </a:rPr>
                  <a:t>(</a:t>
                </a:r>
                <a:r>
                  <a:rPr lang="ja-JP" altLang="en-US" dirty="0" smtClean="0">
                    <a:ln>
                      <a:solidFill>
                        <a:schemeClr val="bg1">
                          <a:lumMod val="50000"/>
                        </a:schemeClr>
                      </a:solidFill>
                    </a:ln>
                    <a:solidFill>
                      <a:schemeClr val="tx1">
                        <a:lumMod val="95000"/>
                        <a:lumOff val="5000"/>
                      </a:schemeClr>
                    </a:solidFill>
                    <a:cs typeface="Times New Roman" pitchFamily="18" charset="0"/>
                  </a:rPr>
                  <a:t>アバランシェゲイン</a:t>
                </a:r>
                <a:r>
                  <a:rPr lang="ja-JP" altLang="en-US" dirty="0" smtClean="0">
                    <a:ln>
                      <a:solidFill>
                        <a:schemeClr val="bg1">
                          <a:lumMod val="50000"/>
                        </a:schemeClr>
                      </a:solidFill>
                    </a:ln>
                    <a:solidFill>
                      <a:schemeClr val="tx1">
                        <a:lumMod val="95000"/>
                        <a:lumOff val="5000"/>
                      </a:schemeClr>
                    </a:solidFill>
                    <a:cs typeface="Times New Roman" pitchFamily="18" charset="0"/>
                  </a:rPr>
                  <a:t>が</a:t>
                </a:r>
                <a:r>
                  <a:rPr lang="en-US" altLang="ja-JP" dirty="0" smtClean="0">
                    <a:ln>
                      <a:solidFill>
                        <a:schemeClr val="bg1">
                          <a:lumMod val="50000"/>
                        </a:schemeClr>
                      </a:solidFill>
                    </a:ln>
                    <a:solidFill>
                      <a:schemeClr val="tx1">
                        <a:lumMod val="95000"/>
                        <a:lumOff val="5000"/>
                      </a:schemeClr>
                    </a:solidFill>
                    <a:cs typeface="Times New Roman" pitchFamily="18" charset="0"/>
                  </a:rPr>
                  <a:t>225)</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の</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時</a:t>
                </a:r>
                <a:endPar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800100" lvl="1" indent="-342900">
                  <a:spcBef>
                    <a:spcPct val="20000"/>
                  </a:spcBef>
                  <a:buFontTx/>
                  <a:buBlip>
                    <a:blip r:embed="rId3"/>
                  </a:buBlip>
                </a:pP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ゲイン</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a:t>
                </a:r>
                <a:r>
                  <a:rPr kumimoji="1" lang="en-US" altLang="ja-JP" b="0" i="0" u="none" strike="noStrike" kern="1200" cap="none" spc="0" normalizeH="0" baseline="0" noProof="0" dirty="0" err="1"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HPD+amp</a:t>
                </a:r>
                <a:r>
                  <a:rPr lang="en-US" altLang="ja-JP" dirty="0" smtClean="0">
                    <a:ln>
                      <a:solidFill>
                        <a:schemeClr val="bg1">
                          <a:lumMod val="50000"/>
                        </a:schemeClr>
                      </a:solidFill>
                    </a:ln>
                    <a:solidFill>
                      <a:schemeClr val="tx1">
                        <a:lumMod val="95000"/>
                        <a:lumOff val="5000"/>
                      </a:schemeClr>
                    </a:solidFill>
                    <a:cs typeface="Times New Roman" pitchFamily="18" charset="0"/>
                  </a:rPr>
                  <a:t>)</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　</a:t>
                </a:r>
                <a:endPar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800100" lvl="1" indent="-342900">
                  <a:spcBef>
                    <a:spcPct val="20000"/>
                  </a:spcBef>
                  <a:buFontTx/>
                  <a:buBlip>
                    <a:blip r:embed="rId3"/>
                  </a:buBlip>
                </a:pPr>
                <a:r>
                  <a:rPr lang="en-US" altLang="ja-JP" dirty="0" smtClean="0">
                    <a:ln>
                      <a:solidFill>
                        <a:schemeClr val="bg1">
                          <a:lumMod val="50000"/>
                        </a:schemeClr>
                      </a:solidFill>
                    </a:ln>
                    <a:solidFill>
                      <a:schemeClr val="tx1">
                        <a:lumMod val="95000"/>
                        <a:lumOff val="5000"/>
                      </a:schemeClr>
                    </a:solidFill>
                    <a:cs typeface="Times New Roman" pitchFamily="18" charset="0"/>
                  </a:rPr>
                  <a:t>1p.e.</a:t>
                </a:r>
                <a:r>
                  <a:rPr lang="ja-JP" altLang="en-US" dirty="0" smtClean="0">
                    <a:ln>
                      <a:solidFill>
                        <a:schemeClr val="bg1">
                          <a:lumMod val="50000"/>
                        </a:schemeClr>
                      </a:solidFill>
                    </a:ln>
                    <a:solidFill>
                      <a:schemeClr val="tx1">
                        <a:lumMod val="95000"/>
                        <a:lumOff val="5000"/>
                      </a:schemeClr>
                    </a:solidFill>
                    <a:cs typeface="Times New Roman" pitchFamily="18" charset="0"/>
                  </a:rPr>
                  <a:t>分解能</a:t>
                </a:r>
                <a:endParaRPr lang="en-US" altLang="ja-JP" dirty="0" smtClean="0">
                  <a:ln>
                    <a:solidFill>
                      <a:schemeClr val="bg1">
                        <a:lumMod val="50000"/>
                      </a:schemeClr>
                    </a:solidFill>
                  </a:ln>
                  <a:solidFill>
                    <a:schemeClr val="tx1">
                      <a:lumMod val="95000"/>
                      <a:lumOff val="5000"/>
                    </a:schemeClr>
                  </a:solidFill>
                  <a:cs typeface="Times New Roman" pitchFamily="18" charset="0"/>
                </a:endParaRPr>
              </a:p>
              <a:p>
                <a:pPr marL="800100" lvl="1" indent="-342900">
                  <a:spcBef>
                    <a:spcPct val="20000"/>
                  </a:spcBef>
                  <a:buFontTx/>
                  <a:buBlip>
                    <a:blip r:embed="rId3"/>
                  </a:buBlip>
                </a:pP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P/V</a:t>
                </a:r>
              </a:p>
            </p:txBody>
          </p:sp>
          <p:sp>
            <p:nvSpPr>
              <p:cNvPr id="22" name="テキスト ボックス 21"/>
              <p:cNvSpPr txBox="1"/>
              <p:nvPr/>
            </p:nvSpPr>
            <p:spPr>
              <a:xfrm>
                <a:off x="6588224" y="5661248"/>
                <a:ext cx="1266693" cy="369332"/>
              </a:xfrm>
              <a:prstGeom prst="rect">
                <a:avLst/>
              </a:prstGeom>
              <a:noFill/>
              <a:ln>
                <a:noFill/>
              </a:ln>
            </p:spPr>
            <p:txBody>
              <a:bodyPr wrap="none" rtlCol="0">
                <a:spAutoFit/>
              </a:bodyPr>
              <a:lstStyle/>
              <a:p>
                <a:r>
                  <a:rPr lang="ja-JP" altLang="en-US" b="1" dirty="0" smtClean="0"/>
                  <a:t>～</a:t>
                </a:r>
                <a:r>
                  <a:rPr lang="en-US" altLang="ja-JP" b="1" dirty="0" smtClean="0"/>
                  <a:t>2.8×10</a:t>
                </a:r>
                <a:r>
                  <a:rPr lang="en-US" altLang="ja-JP" b="1" baseline="30000" dirty="0" smtClean="0"/>
                  <a:t>7</a:t>
                </a:r>
                <a:endParaRPr kumimoji="1" lang="ja-JP" altLang="en-US" b="1" baseline="30000" dirty="0"/>
              </a:p>
            </p:txBody>
          </p:sp>
          <p:sp>
            <p:nvSpPr>
              <p:cNvPr id="23" name="テキスト ボックス 22"/>
              <p:cNvSpPr txBox="1"/>
              <p:nvPr/>
            </p:nvSpPr>
            <p:spPr>
              <a:xfrm>
                <a:off x="6588224" y="5949280"/>
                <a:ext cx="832279" cy="369332"/>
              </a:xfrm>
              <a:prstGeom prst="rect">
                <a:avLst/>
              </a:prstGeom>
              <a:noFill/>
              <a:ln>
                <a:noFill/>
              </a:ln>
            </p:spPr>
            <p:txBody>
              <a:bodyPr wrap="none" rtlCol="0">
                <a:spAutoFit/>
              </a:bodyPr>
              <a:lstStyle/>
              <a:p>
                <a:r>
                  <a:rPr lang="ja-JP" altLang="en-US" b="1" dirty="0" smtClean="0"/>
                  <a:t>～</a:t>
                </a:r>
                <a:r>
                  <a:rPr lang="en-US" altLang="ja-JP" b="1" dirty="0" smtClean="0"/>
                  <a:t>35%</a:t>
                </a:r>
                <a:endParaRPr kumimoji="1" lang="ja-JP" altLang="en-US" b="1" baseline="30000" dirty="0"/>
              </a:p>
            </p:txBody>
          </p:sp>
          <p:sp>
            <p:nvSpPr>
              <p:cNvPr id="24" name="テキスト ボックス 23"/>
              <p:cNvSpPr txBox="1"/>
              <p:nvPr/>
            </p:nvSpPr>
            <p:spPr>
              <a:xfrm>
                <a:off x="6588224" y="6237312"/>
                <a:ext cx="529312" cy="369332"/>
              </a:xfrm>
              <a:prstGeom prst="rect">
                <a:avLst/>
              </a:prstGeom>
              <a:noFill/>
              <a:ln>
                <a:noFill/>
              </a:ln>
            </p:spPr>
            <p:txBody>
              <a:bodyPr wrap="none" rtlCol="0">
                <a:spAutoFit/>
              </a:bodyPr>
              <a:lstStyle/>
              <a:p>
                <a:r>
                  <a:rPr lang="ja-JP" altLang="en-US" b="1" dirty="0" smtClean="0"/>
                  <a:t>～</a:t>
                </a:r>
                <a:r>
                  <a:rPr lang="en-US" altLang="ja-JP" b="1" dirty="0" smtClean="0"/>
                  <a:t>7</a:t>
                </a:r>
                <a:endParaRPr kumimoji="1" lang="ja-JP" altLang="en-US" b="1" baseline="30000" dirty="0"/>
              </a:p>
            </p:txBody>
          </p:sp>
        </p:grpSp>
      </p:grpSp>
      <p:grpSp>
        <p:nvGrpSpPr>
          <p:cNvPr id="32" name="グループ化 31"/>
          <p:cNvGrpSpPr/>
          <p:nvPr/>
        </p:nvGrpSpPr>
        <p:grpSpPr>
          <a:xfrm>
            <a:off x="5076056" y="5157192"/>
            <a:ext cx="2520280" cy="1440160"/>
            <a:chOff x="6876256" y="5229200"/>
            <a:chExt cx="2016224" cy="1440160"/>
          </a:xfrm>
        </p:grpSpPr>
        <p:sp>
          <p:nvSpPr>
            <p:cNvPr id="31" name="角丸四角形 30"/>
            <p:cNvSpPr/>
            <p:nvPr/>
          </p:nvSpPr>
          <p:spPr>
            <a:xfrm>
              <a:off x="6876256" y="5229200"/>
              <a:ext cx="1944216" cy="14401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 2"/>
            <p:cNvSpPr txBox="1">
              <a:spLocks/>
            </p:cNvSpPr>
            <p:nvPr/>
          </p:nvSpPr>
          <p:spPr>
            <a:xfrm>
              <a:off x="6876256" y="5229200"/>
              <a:ext cx="2016224" cy="12961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SK</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の</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20-inch PMT</a:t>
              </a:r>
              <a:endPar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800100" lvl="1" indent="-342900">
                <a:spcBef>
                  <a:spcPct val="20000"/>
                </a:spcBef>
                <a:buFontTx/>
                <a:buBlip>
                  <a:blip r:embed="rId3"/>
                </a:buBlip>
              </a:pP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10</a:t>
              </a:r>
              <a:r>
                <a:rPr kumimoji="1" lang="en-US" altLang="ja-JP" b="0" i="0" u="none" strike="noStrike" kern="1200" cap="none" spc="0" normalizeH="0" baseline="3000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7</a:t>
              </a:r>
            </a:p>
            <a:p>
              <a:pPr marL="800100" lvl="1" indent="-342900">
                <a:spcBef>
                  <a:spcPct val="20000"/>
                </a:spcBef>
                <a:buFontTx/>
                <a:buBlip>
                  <a:blip r:embed="rId3"/>
                </a:buBlip>
              </a:pPr>
              <a:r>
                <a:rPr lang="ja-JP" altLang="en-US" dirty="0" smtClean="0">
                  <a:ln>
                    <a:solidFill>
                      <a:schemeClr val="bg1">
                        <a:lumMod val="50000"/>
                      </a:schemeClr>
                    </a:solidFill>
                  </a:ln>
                  <a:solidFill>
                    <a:schemeClr val="tx1">
                      <a:lumMod val="95000"/>
                      <a:lumOff val="5000"/>
                    </a:schemeClr>
                  </a:solidFill>
                  <a:cs typeface="Times New Roman" pitchFamily="18" charset="0"/>
                </a:rPr>
                <a:t>～</a:t>
              </a:r>
              <a:r>
                <a:rPr lang="en-US" altLang="ja-JP" dirty="0" smtClean="0">
                  <a:ln>
                    <a:solidFill>
                      <a:schemeClr val="bg1">
                        <a:lumMod val="50000"/>
                      </a:schemeClr>
                    </a:solidFill>
                  </a:ln>
                  <a:solidFill>
                    <a:schemeClr val="tx1">
                      <a:lumMod val="95000"/>
                      <a:lumOff val="5000"/>
                    </a:schemeClr>
                  </a:solidFill>
                  <a:cs typeface="Times New Roman" pitchFamily="18" charset="0"/>
                </a:rPr>
                <a:t>150%</a:t>
              </a:r>
            </a:p>
            <a:p>
              <a:pPr marL="800100" lvl="1" indent="-342900">
                <a:spcBef>
                  <a:spcPct val="20000"/>
                </a:spcBef>
                <a:buFontTx/>
                <a:buBlip>
                  <a:blip r:embed="rId3"/>
                </a:buBlip>
              </a:pP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1.9</a:t>
              </a:r>
            </a:p>
          </p:txBody>
        </p:sp>
      </p:grpSp>
      <p:sp>
        <p:nvSpPr>
          <p:cNvPr id="33" name="テキスト ボックス 32"/>
          <p:cNvSpPr txBox="1"/>
          <p:nvPr/>
        </p:nvSpPr>
        <p:spPr>
          <a:xfrm rot="19231935">
            <a:off x="7528021" y="5501838"/>
            <a:ext cx="1769386" cy="646331"/>
          </a:xfrm>
          <a:prstGeom prst="rect">
            <a:avLst/>
          </a:prstGeom>
          <a:noFill/>
        </p:spPr>
        <p:txBody>
          <a:bodyPr wrap="square" rtlCol="0">
            <a:spAutoFit/>
          </a:bodyPr>
          <a:lstStyle/>
          <a:p>
            <a:r>
              <a:rPr kumimoji="1" lang="en-US" altLang="ja-JP" b="1" dirty="0" smtClean="0"/>
              <a:t>SK</a:t>
            </a:r>
            <a:r>
              <a:rPr kumimoji="1" lang="ja-JP" altLang="en-US" b="1" dirty="0" smtClean="0"/>
              <a:t>の</a:t>
            </a:r>
            <a:r>
              <a:rPr kumimoji="1" lang="en-US" altLang="ja-JP" b="1" dirty="0" smtClean="0"/>
              <a:t>PMT</a:t>
            </a:r>
            <a:r>
              <a:rPr kumimoji="1" lang="ja-JP" altLang="en-US" b="1" dirty="0" smtClean="0"/>
              <a:t>より</a:t>
            </a:r>
            <a:endParaRPr kumimoji="1" lang="en-US" altLang="ja-JP" b="1" dirty="0" smtClean="0"/>
          </a:p>
          <a:p>
            <a:r>
              <a:rPr kumimoji="1" lang="ja-JP" altLang="en-US" b="1" dirty="0" smtClean="0"/>
              <a:t>優れている</a:t>
            </a:r>
            <a:r>
              <a:rPr lang="ja-JP" altLang="en-US" b="1" dirty="0" smtClean="0"/>
              <a:t>！</a:t>
            </a:r>
            <a:endParaRPr kumimoji="1" lang="en-US" altLang="ja-JP" b="1" dirty="0" smtClean="0"/>
          </a:p>
        </p:txBody>
      </p:sp>
      <p:sp>
        <p:nvSpPr>
          <p:cNvPr id="34" name="コンテンツ プレースホルダ 2"/>
          <p:cNvSpPr txBox="1">
            <a:spLocks/>
          </p:cNvSpPr>
          <p:nvPr/>
        </p:nvSpPr>
        <p:spPr>
          <a:xfrm>
            <a:off x="5796136" y="1772816"/>
            <a:ext cx="3168352" cy="864096"/>
          </a:xfrm>
          <a:prstGeom prst="rect">
            <a:avLst/>
          </a:prstGeom>
        </p:spPr>
        <p:txBody>
          <a:bodyPr vert="horz" lIns="91440" tIns="45720" rIns="91440" bIns="45720" rtlCol="0">
            <a:normAutofit fontScale="92500" lnSpcReduction="10000"/>
          </a:bodyPr>
          <a:lstStyle/>
          <a:p>
            <a:pPr marL="342900" lvl="0" indent="-342900">
              <a:spcBef>
                <a:spcPct val="20000"/>
              </a:spcBef>
              <a:buBlip>
                <a:blip r:embed="rId3"/>
              </a:buBlip>
              <a:defRPr/>
            </a:pPr>
            <a:r>
              <a:rPr lang="ja-JP" altLang="en-US" dirty="0" smtClean="0">
                <a:ln>
                  <a:solidFill>
                    <a:schemeClr val="bg1">
                      <a:lumMod val="50000"/>
                    </a:schemeClr>
                  </a:solidFill>
                </a:ln>
                <a:solidFill>
                  <a:schemeClr val="tx1">
                    <a:lumMod val="95000"/>
                    <a:lumOff val="5000"/>
                  </a:schemeClr>
                </a:solidFill>
                <a:cs typeface="Times New Roman" pitchFamily="18" charset="0"/>
              </a:rPr>
              <a:t>どれ</a:t>
            </a:r>
            <a:r>
              <a:rPr lang="ja-JP" altLang="en-US" dirty="0" smtClean="0">
                <a:ln>
                  <a:solidFill>
                    <a:schemeClr val="bg1">
                      <a:lumMod val="50000"/>
                    </a:schemeClr>
                  </a:solidFill>
                </a:ln>
                <a:solidFill>
                  <a:schemeClr val="tx1">
                    <a:lumMod val="95000"/>
                    <a:lumOff val="5000"/>
                  </a:schemeClr>
                </a:solidFill>
                <a:cs typeface="Times New Roman" pitchFamily="18" charset="0"/>
              </a:rPr>
              <a:t>も</a:t>
            </a:r>
            <a:r>
              <a:rPr lang="en-US" altLang="ja-JP" dirty="0" smtClean="0">
                <a:ln>
                  <a:solidFill>
                    <a:schemeClr val="bg1">
                      <a:lumMod val="50000"/>
                    </a:schemeClr>
                  </a:solidFill>
                </a:ln>
                <a:solidFill>
                  <a:schemeClr val="tx1">
                    <a:lumMod val="95000"/>
                    <a:lumOff val="5000"/>
                  </a:schemeClr>
                </a:solidFill>
                <a:cs typeface="Times New Roman" pitchFamily="18" charset="0"/>
              </a:rPr>
              <a:t>AD</a:t>
            </a:r>
            <a:r>
              <a:rPr lang="ja-JP" altLang="en-US" dirty="0" smtClean="0">
                <a:ln>
                  <a:solidFill>
                    <a:schemeClr val="bg1">
                      <a:lumMod val="50000"/>
                    </a:schemeClr>
                  </a:solidFill>
                </a:ln>
                <a:solidFill>
                  <a:schemeClr val="tx1">
                    <a:lumMod val="95000"/>
                    <a:lumOff val="5000"/>
                  </a:schemeClr>
                </a:solidFill>
                <a:cs typeface="Times New Roman" pitchFamily="18" charset="0"/>
              </a:rPr>
              <a:t>バイアス～</a:t>
            </a:r>
            <a:r>
              <a:rPr lang="en-US" altLang="ja-JP" dirty="0" smtClean="0">
                <a:ln>
                  <a:solidFill>
                    <a:schemeClr val="bg1">
                      <a:lumMod val="50000"/>
                    </a:schemeClr>
                  </a:solidFill>
                </a:ln>
                <a:solidFill>
                  <a:schemeClr val="tx1">
                    <a:lumMod val="95000"/>
                    <a:lumOff val="5000"/>
                  </a:schemeClr>
                </a:solidFill>
                <a:cs typeface="Times New Roman" pitchFamily="18" charset="0"/>
              </a:rPr>
              <a:t>345V(</a:t>
            </a:r>
            <a:r>
              <a:rPr lang="ja-JP" altLang="en-US" dirty="0" smtClean="0">
                <a:ln>
                  <a:solidFill>
                    <a:schemeClr val="bg1">
                      <a:lumMod val="50000"/>
                    </a:schemeClr>
                  </a:solidFill>
                </a:ln>
                <a:solidFill>
                  <a:schemeClr val="tx1">
                    <a:lumMod val="95000"/>
                    <a:lumOff val="5000"/>
                  </a:schemeClr>
                </a:solidFill>
                <a:cs typeface="Times New Roman" pitchFamily="18" charset="0"/>
              </a:rPr>
              <a:t>アバランシェゲイン</a:t>
            </a:r>
            <a:r>
              <a:rPr lang="ja-JP" altLang="en-US" dirty="0" smtClean="0">
                <a:ln>
                  <a:solidFill>
                    <a:schemeClr val="bg1">
                      <a:lumMod val="50000"/>
                    </a:schemeClr>
                  </a:solidFill>
                </a:ln>
                <a:solidFill>
                  <a:schemeClr val="tx1">
                    <a:lumMod val="95000"/>
                    <a:lumOff val="5000"/>
                  </a:schemeClr>
                </a:solidFill>
                <a:cs typeface="Times New Roman" pitchFamily="18" charset="0"/>
              </a:rPr>
              <a:t>が～</a:t>
            </a:r>
            <a:r>
              <a:rPr lang="en-US" altLang="ja-JP" dirty="0" smtClean="0">
                <a:ln>
                  <a:solidFill>
                    <a:schemeClr val="bg1">
                      <a:lumMod val="50000"/>
                    </a:schemeClr>
                  </a:solidFill>
                </a:ln>
                <a:solidFill>
                  <a:schemeClr val="tx1">
                    <a:lumMod val="95000"/>
                    <a:lumOff val="5000"/>
                  </a:schemeClr>
                </a:solidFill>
                <a:cs typeface="Times New Roman" pitchFamily="18" charset="0"/>
              </a:rPr>
              <a:t>225)</a:t>
            </a:r>
            <a:r>
              <a:rPr lang="ja-JP" altLang="en-US" dirty="0" smtClean="0">
                <a:ln>
                  <a:solidFill>
                    <a:schemeClr val="bg1">
                      <a:lumMod val="50000"/>
                    </a:schemeClr>
                  </a:solidFill>
                </a:ln>
                <a:solidFill>
                  <a:schemeClr val="tx1">
                    <a:lumMod val="95000"/>
                    <a:lumOff val="5000"/>
                  </a:schemeClr>
                </a:solidFill>
                <a:cs typeface="Times New Roman" pitchFamily="18" charset="0"/>
              </a:rPr>
              <a:t>の</a:t>
            </a:r>
            <a:r>
              <a:rPr lang="ja-JP" altLang="en-US" dirty="0" smtClean="0">
                <a:ln>
                  <a:solidFill>
                    <a:schemeClr val="bg1">
                      <a:lumMod val="50000"/>
                    </a:schemeClr>
                  </a:solidFill>
                </a:ln>
                <a:solidFill>
                  <a:schemeClr val="tx1">
                    <a:lumMod val="95000"/>
                    <a:lumOff val="5000"/>
                  </a:schemeClr>
                </a:solidFill>
                <a:cs typeface="Times New Roman" pitchFamily="18" charset="0"/>
              </a:rPr>
              <a:t>時が一番良い</a:t>
            </a:r>
            <a:endParaRPr lang="ja-JP" altLang="en-US" dirty="0">
              <a:ln>
                <a:solidFill>
                  <a:schemeClr val="bg1">
                    <a:lumMod val="50000"/>
                  </a:schemeClr>
                </a:solidFill>
              </a:ln>
              <a:solidFill>
                <a:schemeClr val="tx1">
                  <a:lumMod val="95000"/>
                  <a:lumOff val="5000"/>
                </a:schemeClr>
              </a:solidFill>
              <a:cs typeface="Times New Roman" pitchFamily="18" charset="0"/>
            </a:endParaRPr>
          </a:p>
        </p:txBody>
      </p:sp>
      <p:sp>
        <p:nvSpPr>
          <p:cNvPr id="35" name="スライド番号プレースホルダ 34"/>
          <p:cNvSpPr>
            <a:spLocks noGrp="1"/>
          </p:cNvSpPr>
          <p:nvPr>
            <p:ph type="sldNum" sz="quarter" idx="12"/>
          </p:nvPr>
        </p:nvSpPr>
        <p:spPr/>
        <p:txBody>
          <a:bodyPr/>
          <a:lstStyle/>
          <a:p>
            <a:fld id="{B33E99FE-FC11-4D86-911D-84CF8946F6A4}" type="slidenum">
              <a:rPr kumimoji="1" lang="ja-JP" altLang="en-US" smtClean="0"/>
              <a:pPr/>
              <a:t>15</a:t>
            </a:fld>
            <a:endParaRPr kumimoji="1" lang="ja-JP" altLang="en-US"/>
          </a:p>
        </p:txBody>
      </p:sp>
      <p:sp>
        <p:nvSpPr>
          <p:cNvPr id="36" name="テキスト ボックス 35"/>
          <p:cNvSpPr txBox="1"/>
          <p:nvPr/>
        </p:nvSpPr>
        <p:spPr>
          <a:xfrm>
            <a:off x="3131840" y="1772816"/>
            <a:ext cx="2016224" cy="830997"/>
          </a:xfrm>
          <a:prstGeom prst="rect">
            <a:avLst/>
          </a:prstGeom>
          <a:noFill/>
        </p:spPr>
        <p:txBody>
          <a:bodyPr wrap="square" rtlCol="0">
            <a:spAutoFit/>
          </a:bodyPr>
          <a:lstStyle/>
          <a:p>
            <a:r>
              <a:rPr kumimoji="1" lang="en-US" altLang="ja-JP" sz="1600" b="1" dirty="0" smtClean="0">
                <a:solidFill>
                  <a:srgbClr val="0070C0"/>
                </a:solidFill>
              </a:rPr>
              <a:t>AD</a:t>
            </a:r>
            <a:r>
              <a:rPr kumimoji="1" lang="ja-JP" altLang="en-US" sz="1600" b="1" dirty="0" smtClean="0">
                <a:solidFill>
                  <a:srgbClr val="0070C0"/>
                </a:solidFill>
              </a:rPr>
              <a:t>バイアス～</a:t>
            </a:r>
            <a:r>
              <a:rPr kumimoji="1" lang="en-US" altLang="ja-JP" sz="1600" b="1" dirty="0" smtClean="0">
                <a:solidFill>
                  <a:srgbClr val="0070C0"/>
                </a:solidFill>
              </a:rPr>
              <a:t>345V</a:t>
            </a:r>
          </a:p>
          <a:p>
            <a:r>
              <a:rPr kumimoji="1" lang="en-US" altLang="ja-JP" sz="1600" b="1" dirty="0" smtClean="0">
                <a:solidFill>
                  <a:srgbClr val="0070C0"/>
                </a:solidFill>
              </a:rPr>
              <a:t>(</a:t>
            </a:r>
            <a:r>
              <a:rPr kumimoji="1" lang="ja-JP" altLang="en-US" sz="1600" b="1" dirty="0" smtClean="0">
                <a:solidFill>
                  <a:srgbClr val="0070C0"/>
                </a:solidFill>
              </a:rPr>
              <a:t>アバランシェゲイン～</a:t>
            </a:r>
            <a:r>
              <a:rPr kumimoji="1" lang="en-US" altLang="ja-JP" sz="1600" b="1" dirty="0" smtClean="0">
                <a:solidFill>
                  <a:srgbClr val="0070C0"/>
                </a:solidFill>
              </a:rPr>
              <a:t>225)</a:t>
            </a:r>
            <a:endParaRPr kumimoji="1" lang="ja-JP" altLang="en-US" sz="1600" b="1" dirty="0">
              <a:solidFill>
                <a:srgbClr val="0070C0"/>
              </a:solidFill>
            </a:endParaRPr>
          </a:p>
        </p:txBody>
      </p:sp>
      <p:pic>
        <p:nvPicPr>
          <p:cNvPr id="37" name="Picture 2" descr="C:\kamioka\20130120elec\run0120O5\ehd0057\hv2.66ov2.9\1pe\area200\F3Trace00000_pCnew_fit_peak.png"/>
          <p:cNvPicPr>
            <a:picLocks noChangeAspect="1" noChangeArrowheads="1"/>
          </p:cNvPicPr>
          <p:nvPr/>
        </p:nvPicPr>
        <p:blipFill>
          <a:blip r:embed="rId4" cstate="print"/>
          <a:srcRect/>
          <a:stretch>
            <a:fillRect/>
          </a:stretch>
        </p:blipFill>
        <p:spPr bwMode="auto">
          <a:xfrm>
            <a:off x="5652120" y="2708920"/>
            <a:ext cx="3347864" cy="2302286"/>
          </a:xfrm>
          <a:prstGeom prst="rect">
            <a:avLst/>
          </a:prstGeom>
          <a:noFill/>
        </p:spPr>
      </p:pic>
      <p:sp>
        <p:nvSpPr>
          <p:cNvPr id="38" name="テキスト ボックス 37"/>
          <p:cNvSpPr txBox="1"/>
          <p:nvPr/>
        </p:nvSpPr>
        <p:spPr>
          <a:xfrm rot="16200000">
            <a:off x="5281337" y="3007695"/>
            <a:ext cx="792088" cy="338554"/>
          </a:xfrm>
          <a:prstGeom prst="rect">
            <a:avLst/>
          </a:prstGeom>
          <a:noFill/>
        </p:spPr>
        <p:txBody>
          <a:bodyPr wrap="square" rtlCol="0">
            <a:spAutoFit/>
          </a:bodyPr>
          <a:lstStyle/>
          <a:p>
            <a:r>
              <a:rPr kumimoji="1" lang="en-US" altLang="ja-JP" sz="1600" dirty="0" smtClean="0"/>
              <a:t>Counts</a:t>
            </a:r>
            <a:endParaRPr kumimoji="1" lang="ja-JP" altLang="en-US" sz="1600" dirty="0"/>
          </a:p>
        </p:txBody>
      </p:sp>
      <p:sp>
        <p:nvSpPr>
          <p:cNvPr id="39" name="テキスト ボックス 38"/>
          <p:cNvSpPr txBox="1"/>
          <p:nvPr/>
        </p:nvSpPr>
        <p:spPr>
          <a:xfrm>
            <a:off x="6588224" y="2924944"/>
            <a:ext cx="1225152" cy="369332"/>
          </a:xfrm>
          <a:prstGeom prst="rect">
            <a:avLst/>
          </a:prstGeom>
          <a:noFill/>
        </p:spPr>
        <p:txBody>
          <a:bodyPr wrap="square" rtlCol="0">
            <a:spAutoFit/>
          </a:bodyPr>
          <a:lstStyle/>
          <a:p>
            <a:r>
              <a:rPr kumimoji="1" lang="en-US" altLang="ja-JP" b="1" dirty="0" smtClean="0"/>
              <a:t>pedestal</a:t>
            </a:r>
            <a:endParaRPr kumimoji="1" lang="ja-JP" altLang="en-US" b="1" dirty="0"/>
          </a:p>
        </p:txBody>
      </p:sp>
      <p:sp>
        <p:nvSpPr>
          <p:cNvPr id="40" name="テキスト ボックス 39"/>
          <p:cNvSpPr txBox="1"/>
          <p:nvPr/>
        </p:nvSpPr>
        <p:spPr>
          <a:xfrm>
            <a:off x="7092280" y="3501008"/>
            <a:ext cx="792088" cy="369332"/>
          </a:xfrm>
          <a:prstGeom prst="rect">
            <a:avLst/>
          </a:prstGeom>
          <a:noFill/>
        </p:spPr>
        <p:txBody>
          <a:bodyPr wrap="square" rtlCol="0">
            <a:spAutoFit/>
          </a:bodyPr>
          <a:lstStyle/>
          <a:p>
            <a:r>
              <a:rPr kumimoji="1" lang="en-US" altLang="ja-JP" b="1" dirty="0" smtClean="0"/>
              <a:t>1p.e.</a:t>
            </a:r>
            <a:endParaRPr kumimoji="1" lang="ja-JP" altLang="en-US" b="1" dirty="0"/>
          </a:p>
        </p:txBody>
      </p:sp>
      <p:sp>
        <p:nvSpPr>
          <p:cNvPr id="42" name="テキスト ボックス 41"/>
          <p:cNvSpPr txBox="1"/>
          <p:nvPr/>
        </p:nvSpPr>
        <p:spPr>
          <a:xfrm>
            <a:off x="5724128" y="2564904"/>
            <a:ext cx="3419872" cy="338554"/>
          </a:xfrm>
          <a:prstGeom prst="rect">
            <a:avLst/>
          </a:prstGeom>
          <a:noFill/>
        </p:spPr>
        <p:txBody>
          <a:bodyPr wrap="square" rtlCol="0">
            <a:spAutoFit/>
          </a:bodyPr>
          <a:lstStyle/>
          <a:p>
            <a:r>
              <a:rPr kumimoji="1" lang="ja-JP" altLang="en-US" sz="1600" dirty="0" smtClean="0"/>
              <a:t>アバランシェゲイン</a:t>
            </a:r>
            <a:r>
              <a:rPr kumimoji="1" lang="en-US" altLang="ja-JP" sz="1600" dirty="0" smtClean="0"/>
              <a:t>225</a:t>
            </a:r>
            <a:r>
              <a:rPr kumimoji="1" lang="ja-JP" altLang="en-US" sz="1600" dirty="0" smtClean="0"/>
              <a:t>の時の分布</a:t>
            </a:r>
            <a:endParaRPr kumimoji="1" lang="ja-JP"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Transit Time Spread (TTS)</a:t>
            </a:r>
            <a:endParaRPr kumimoji="1" lang="ja-JP" altLang="en-US" dirty="0"/>
          </a:p>
        </p:txBody>
      </p:sp>
      <p:sp>
        <p:nvSpPr>
          <p:cNvPr id="3" name="コンテンツ プレースホルダ 2"/>
          <p:cNvSpPr>
            <a:spLocks noGrp="1"/>
          </p:cNvSpPr>
          <p:nvPr>
            <p:ph idx="1"/>
          </p:nvPr>
        </p:nvSpPr>
        <p:spPr>
          <a:xfrm>
            <a:off x="395536" y="4581128"/>
            <a:ext cx="8229600" cy="2016224"/>
          </a:xfrm>
        </p:spPr>
        <p:txBody>
          <a:bodyPr>
            <a:normAutofit lnSpcReduction="10000"/>
          </a:bodyPr>
          <a:lstStyle/>
          <a:p>
            <a:r>
              <a:rPr kumimoji="1" lang="en-US" altLang="ja-JP" sz="2400" dirty="0" smtClean="0"/>
              <a:t>1p.e.</a:t>
            </a:r>
            <a:r>
              <a:rPr kumimoji="1" lang="ja-JP" altLang="en-US" sz="2400" dirty="0" smtClean="0"/>
              <a:t>の</a:t>
            </a:r>
            <a:r>
              <a:rPr kumimoji="1" lang="en-US" altLang="ja-JP" sz="2400" dirty="0" smtClean="0"/>
              <a:t>TTS (amp </a:t>
            </a:r>
            <a:r>
              <a:rPr lang="en-US" altLang="ja-JP" sz="2400" dirty="0" smtClean="0"/>
              <a:t>+ 70m</a:t>
            </a:r>
            <a:r>
              <a:rPr lang="ja-JP" altLang="en-US" sz="2400" dirty="0" smtClean="0"/>
              <a:t>ケーブル</a:t>
            </a:r>
            <a:r>
              <a:rPr kumimoji="1" lang="en-US" altLang="ja-JP" sz="2400" dirty="0" smtClean="0"/>
              <a:t>) : </a:t>
            </a:r>
            <a:r>
              <a:rPr kumimoji="1" lang="ja-JP" altLang="en-US" sz="2400" b="1" dirty="0" smtClean="0">
                <a:solidFill>
                  <a:srgbClr val="FF0000"/>
                </a:solidFill>
              </a:rPr>
              <a:t>～</a:t>
            </a:r>
            <a:r>
              <a:rPr kumimoji="1" lang="en-US" altLang="ja-JP" sz="2400" b="1" dirty="0" smtClean="0">
                <a:solidFill>
                  <a:srgbClr val="FF0000"/>
                </a:solidFill>
              </a:rPr>
              <a:t>1.3 ns (Sigma)</a:t>
            </a:r>
          </a:p>
          <a:p>
            <a:r>
              <a:rPr lang="en-US" altLang="ja-JP" sz="2400" dirty="0" smtClean="0"/>
              <a:t>SK</a:t>
            </a:r>
            <a:r>
              <a:rPr lang="ja-JP" altLang="en-US" sz="2400" dirty="0" smtClean="0"/>
              <a:t>の</a:t>
            </a:r>
            <a:r>
              <a:rPr lang="en-US" altLang="ja-JP" sz="2400" dirty="0" smtClean="0"/>
              <a:t>20-inch PMT</a:t>
            </a:r>
            <a:r>
              <a:rPr lang="ja-JP" altLang="en-US" sz="2400" dirty="0" smtClean="0"/>
              <a:t>は</a:t>
            </a:r>
            <a:r>
              <a:rPr lang="ja-JP" altLang="en-US" sz="2400" b="1" dirty="0" smtClean="0">
                <a:solidFill>
                  <a:srgbClr val="FF0000"/>
                </a:solidFill>
              </a:rPr>
              <a:t>～</a:t>
            </a:r>
            <a:r>
              <a:rPr lang="en-US" altLang="ja-JP" sz="2400" b="1" dirty="0" smtClean="0">
                <a:solidFill>
                  <a:srgbClr val="FF0000"/>
                </a:solidFill>
              </a:rPr>
              <a:t>2.2ns (Sigma)</a:t>
            </a:r>
          </a:p>
          <a:p>
            <a:r>
              <a:rPr lang="en-US" altLang="ja-JP" sz="2400" dirty="0" smtClean="0"/>
              <a:t>HPD</a:t>
            </a:r>
            <a:r>
              <a:rPr lang="ja-JP" altLang="en-US" sz="2400" dirty="0" smtClean="0"/>
              <a:t>単体の</a:t>
            </a:r>
            <a:r>
              <a:rPr lang="en-US" altLang="ja-JP" sz="2400" dirty="0" smtClean="0"/>
              <a:t>TTS</a:t>
            </a:r>
            <a:r>
              <a:rPr lang="ja-JP" altLang="en-US" sz="2400" dirty="0" smtClean="0"/>
              <a:t>は</a:t>
            </a:r>
            <a:r>
              <a:rPr lang="en-US" altLang="ja-JP" sz="2400" b="1" dirty="0" smtClean="0">
                <a:solidFill>
                  <a:srgbClr val="0070C0"/>
                </a:solidFill>
              </a:rPr>
              <a:t>0.62ns (Sigma)</a:t>
            </a:r>
          </a:p>
          <a:p>
            <a:pPr lvl="1"/>
            <a:r>
              <a:rPr lang="en-US" altLang="ja-JP" sz="2000" dirty="0" smtClean="0"/>
              <a:t>amp</a:t>
            </a:r>
            <a:r>
              <a:rPr lang="ja-JP" altLang="en-US" sz="2000" dirty="0" smtClean="0"/>
              <a:t>と</a:t>
            </a:r>
            <a:r>
              <a:rPr lang="en-US" altLang="ja-JP" sz="2000" dirty="0" smtClean="0"/>
              <a:t>70m</a:t>
            </a:r>
            <a:r>
              <a:rPr lang="ja-JP" altLang="en-US" sz="2000" dirty="0" smtClean="0"/>
              <a:t>ケーブルで悪くなっている</a:t>
            </a:r>
            <a:endParaRPr lang="en-US" altLang="ja-JP" sz="2000" dirty="0" smtClean="0"/>
          </a:p>
          <a:p>
            <a:pPr lvl="1"/>
            <a:r>
              <a:rPr kumimoji="1" lang="en-US" altLang="ja-JP" sz="2000" dirty="0" smtClean="0"/>
              <a:t>amp</a:t>
            </a:r>
            <a:r>
              <a:rPr kumimoji="1" lang="ja-JP" altLang="en-US" sz="2000" dirty="0" smtClean="0"/>
              <a:t>を変える</a:t>
            </a:r>
            <a:r>
              <a:rPr kumimoji="1" lang="en-US" altLang="ja-JP" sz="2000" dirty="0" smtClean="0"/>
              <a:t>/</a:t>
            </a:r>
            <a:r>
              <a:rPr kumimoji="1" lang="ja-JP" altLang="en-US" sz="2000" dirty="0" smtClean="0"/>
              <a:t>改良することで</a:t>
            </a:r>
            <a:r>
              <a:rPr kumimoji="1" lang="en-US" altLang="ja-JP" sz="2000" dirty="0" smtClean="0"/>
              <a:t>1.3ns</a:t>
            </a:r>
            <a:r>
              <a:rPr kumimoji="1" lang="ja-JP" altLang="en-US" sz="2000" dirty="0" smtClean="0"/>
              <a:t>より改善する可能性がある</a:t>
            </a:r>
            <a:endParaRPr kumimoji="1" lang="en-US" altLang="ja-JP" sz="2000" dirty="0" smtClean="0"/>
          </a:p>
          <a:p>
            <a:endParaRPr kumimoji="1" lang="ja-JP" altLang="en-US" dirty="0"/>
          </a:p>
        </p:txBody>
      </p:sp>
      <p:pic>
        <p:nvPicPr>
          <p:cNvPr id="4" name="コンテンツ プレースホルダー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1268760"/>
            <a:ext cx="4680520" cy="3174146"/>
          </a:xfrm>
          <a:prstGeom prst="rect">
            <a:avLst/>
          </a:prstGeom>
        </p:spPr>
      </p:pic>
      <p:sp>
        <p:nvSpPr>
          <p:cNvPr id="5" name="テキスト ボックス 4"/>
          <p:cNvSpPr txBox="1"/>
          <p:nvPr/>
        </p:nvSpPr>
        <p:spPr>
          <a:xfrm>
            <a:off x="2555776" y="1844824"/>
            <a:ext cx="2520280" cy="830997"/>
          </a:xfrm>
          <a:prstGeom prst="rect">
            <a:avLst/>
          </a:prstGeom>
          <a:solidFill>
            <a:schemeClr val="accent3">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400" b="1" dirty="0" smtClean="0"/>
              <a:t>1p.e. TTS</a:t>
            </a:r>
          </a:p>
          <a:p>
            <a:r>
              <a:rPr lang="en-US" altLang="ja-JP" sz="2400" b="1" dirty="0" err="1" smtClean="0"/>
              <a:t>σ</a:t>
            </a:r>
            <a:r>
              <a:rPr lang="en-US" altLang="ja-JP" sz="2400" b="1" dirty="0"/>
              <a:t> </a:t>
            </a:r>
            <a:r>
              <a:rPr lang="en-US" altLang="ja-JP" sz="2400" b="1" dirty="0" smtClean="0"/>
              <a:t>: 1.26±0.06 ns</a:t>
            </a:r>
          </a:p>
        </p:txBody>
      </p:sp>
      <p:sp>
        <p:nvSpPr>
          <p:cNvPr id="6" name="スライド番号プレースホルダ 5"/>
          <p:cNvSpPr>
            <a:spLocks noGrp="1"/>
          </p:cNvSpPr>
          <p:nvPr>
            <p:ph type="sldNum" sz="quarter" idx="12"/>
          </p:nvPr>
        </p:nvSpPr>
        <p:spPr/>
        <p:txBody>
          <a:bodyPr/>
          <a:lstStyle/>
          <a:p>
            <a:fld id="{B33E99FE-FC11-4D86-911D-84CF8946F6A4}" type="slidenum">
              <a:rPr kumimoji="1" lang="ja-JP" altLang="en-US" smtClean="0"/>
              <a:pPr/>
              <a:t>16</a:t>
            </a:fld>
            <a:endParaRPr kumimoji="1" lang="ja-JP" altLang="en-US" dirty="0"/>
          </a:p>
        </p:txBody>
      </p:sp>
      <p:sp>
        <p:nvSpPr>
          <p:cNvPr id="7" name="コンテンツ プレースホルダ 2"/>
          <p:cNvSpPr txBox="1">
            <a:spLocks/>
          </p:cNvSpPr>
          <p:nvPr/>
        </p:nvSpPr>
        <p:spPr>
          <a:xfrm>
            <a:off x="5364088" y="2276872"/>
            <a:ext cx="3384376" cy="20882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1" lang="en-US" altLang="ja-JP"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1p.e.</a:t>
            </a:r>
            <a:r>
              <a:rPr kumimoji="1" lang="ja-JP" altLang="en-US"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レベルの光量を入射し、波高の</a:t>
            </a:r>
            <a:r>
              <a:rPr kumimoji="1" lang="en-US" altLang="ja-JP"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25%</a:t>
            </a:r>
            <a:r>
              <a:rPr kumimoji="1" lang="ja-JP" altLang="en-US"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が通過した時間を測定</a:t>
            </a:r>
            <a:endParaRPr kumimoji="1" lang="en-US" altLang="ja-JP"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1" lang="ja-JP" altLang="en-US"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これ</a:t>
            </a:r>
            <a:r>
              <a:rPr kumimoji="1" lang="ja-JP" altLang="en-US"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で時間分解能がどのくらいなのか知ることが出来る</a:t>
            </a:r>
            <a:endParaRPr kumimoji="1" lang="ja-JP" altLang="en-US" sz="2000" b="0" i="0" u="none" strike="noStrike" kern="1200" cap="none" spc="0" normalizeH="0" baseline="0" noProof="0" dirty="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p:txBody>
      </p:sp>
      <p:sp>
        <p:nvSpPr>
          <p:cNvPr id="8" name="テキスト ボックス 7"/>
          <p:cNvSpPr txBox="1"/>
          <p:nvPr/>
        </p:nvSpPr>
        <p:spPr>
          <a:xfrm rot="20391842">
            <a:off x="7077620" y="4792942"/>
            <a:ext cx="1763688" cy="646331"/>
          </a:xfrm>
          <a:prstGeom prst="rect">
            <a:avLst/>
          </a:prstGeom>
          <a:solidFill>
            <a:schemeClr val="bg1"/>
          </a:solidFill>
          <a:ln>
            <a:solidFill>
              <a:srgbClr val="FF0000"/>
            </a:solidFill>
          </a:ln>
        </p:spPr>
        <p:txBody>
          <a:bodyPr wrap="square" rtlCol="0" anchor="ctr">
            <a:spAutoFit/>
          </a:bodyPr>
          <a:lstStyle/>
          <a:p>
            <a:pPr algn="ctr"/>
            <a:r>
              <a:rPr lang="en-US" altLang="ja-JP" b="1" dirty="0" smtClean="0"/>
              <a:t>SK</a:t>
            </a:r>
            <a:r>
              <a:rPr lang="ja-JP" altLang="en-US" b="1" dirty="0" smtClean="0"/>
              <a:t>の</a:t>
            </a:r>
            <a:r>
              <a:rPr lang="en-US" altLang="ja-JP" b="1" dirty="0" smtClean="0"/>
              <a:t>PMT</a:t>
            </a:r>
            <a:r>
              <a:rPr lang="ja-JP" altLang="en-US" b="1" dirty="0" smtClean="0"/>
              <a:t>より良い結果！</a:t>
            </a:r>
            <a:endParaRPr lang="en-US" altLang="ja-JP" b="1" dirty="0" smtClean="0"/>
          </a:p>
        </p:txBody>
      </p:sp>
      <p:sp>
        <p:nvSpPr>
          <p:cNvPr id="9" name="正方形/長方形 8"/>
          <p:cNvSpPr/>
          <p:nvPr/>
        </p:nvSpPr>
        <p:spPr>
          <a:xfrm>
            <a:off x="4788024" y="3933056"/>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6156176" y="1340768"/>
            <a:ext cx="2224585" cy="793846"/>
          </a:xfrm>
          <a:custGeom>
            <a:avLst/>
            <a:gdLst>
              <a:gd name="connsiteX0" fmla="*/ 0 w 2224585"/>
              <a:gd name="connsiteY0" fmla="*/ 65965 h 793846"/>
              <a:gd name="connsiteX1" fmla="*/ 614149 w 2224585"/>
              <a:gd name="connsiteY1" fmla="*/ 65965 h 793846"/>
              <a:gd name="connsiteX2" fmla="*/ 805218 w 2224585"/>
              <a:gd name="connsiteY2" fmla="*/ 134203 h 793846"/>
              <a:gd name="connsiteX3" fmla="*/ 1037229 w 2224585"/>
              <a:gd name="connsiteY3" fmla="*/ 693762 h 793846"/>
              <a:gd name="connsiteX4" fmla="*/ 1241946 w 2224585"/>
              <a:gd name="connsiteY4" fmla="*/ 693762 h 793846"/>
              <a:gd name="connsiteX5" fmla="*/ 1692322 w 2224585"/>
              <a:gd name="connsiteY5" fmla="*/ 93260 h 793846"/>
              <a:gd name="connsiteX6" fmla="*/ 1665026 w 2224585"/>
              <a:gd name="connsiteY6" fmla="*/ 134203 h 793846"/>
              <a:gd name="connsiteX7" fmla="*/ 1733265 w 2224585"/>
              <a:gd name="connsiteY7" fmla="*/ 52317 h 793846"/>
              <a:gd name="connsiteX8" fmla="*/ 2224585 w 2224585"/>
              <a:gd name="connsiteY8" fmla="*/ 38669 h 79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4585" h="793846">
                <a:moveTo>
                  <a:pt x="0" y="65965"/>
                </a:moveTo>
                <a:cubicBezTo>
                  <a:pt x="239973" y="60278"/>
                  <a:pt x="479946" y="54592"/>
                  <a:pt x="614149" y="65965"/>
                </a:cubicBezTo>
                <a:cubicBezTo>
                  <a:pt x="748352" y="77338"/>
                  <a:pt x="734705" y="29570"/>
                  <a:pt x="805218" y="134203"/>
                </a:cubicBezTo>
                <a:cubicBezTo>
                  <a:pt x="875731" y="238836"/>
                  <a:pt x="964441" y="600502"/>
                  <a:pt x="1037229" y="693762"/>
                </a:cubicBezTo>
                <a:cubicBezTo>
                  <a:pt x="1110017" y="787022"/>
                  <a:pt x="1132764" y="793846"/>
                  <a:pt x="1241946" y="693762"/>
                </a:cubicBezTo>
                <a:cubicBezTo>
                  <a:pt x="1351128" y="593678"/>
                  <a:pt x="1621809" y="186520"/>
                  <a:pt x="1692322" y="93260"/>
                </a:cubicBezTo>
                <a:cubicBezTo>
                  <a:pt x="1762835" y="0"/>
                  <a:pt x="1658202" y="141027"/>
                  <a:pt x="1665026" y="134203"/>
                </a:cubicBezTo>
                <a:cubicBezTo>
                  <a:pt x="1671850" y="127379"/>
                  <a:pt x="1640005" y="68239"/>
                  <a:pt x="1733265" y="52317"/>
                </a:cubicBezTo>
                <a:cubicBezTo>
                  <a:pt x="1826525" y="36395"/>
                  <a:pt x="2025555" y="37532"/>
                  <a:pt x="2224585" y="3866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29" name="直線コネクタ 28"/>
          <p:cNvCxnSpPr/>
          <p:nvPr/>
        </p:nvCxnSpPr>
        <p:spPr>
          <a:xfrm rot="5400000">
            <a:off x="6156176" y="1556792"/>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6372200" y="1556792"/>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300192" y="170080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6120172" y="195283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6666797" y="1838259"/>
            <a:ext cx="720080" cy="13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364088" y="1484784"/>
            <a:ext cx="1005403" cy="338554"/>
          </a:xfrm>
          <a:prstGeom prst="rect">
            <a:avLst/>
          </a:prstGeom>
          <a:noFill/>
        </p:spPr>
        <p:txBody>
          <a:bodyPr wrap="none" rtlCol="0">
            <a:spAutoFit/>
          </a:bodyPr>
          <a:lstStyle/>
          <a:p>
            <a:r>
              <a:rPr kumimoji="1" lang="ja-JP" altLang="en-US" sz="1600" dirty="0" smtClean="0">
                <a:solidFill>
                  <a:srgbClr val="FF0000"/>
                </a:solidFill>
              </a:rPr>
              <a:t>トリガー</a:t>
            </a:r>
            <a:endParaRPr kumimoji="1" lang="ja-JP" altLang="en-US" sz="1600" dirty="0">
              <a:solidFill>
                <a:srgbClr val="FF0000"/>
              </a:solidFill>
            </a:endParaRPr>
          </a:p>
        </p:txBody>
      </p:sp>
      <p:cxnSp>
        <p:nvCxnSpPr>
          <p:cNvPr id="41" name="直線矢印コネクタ 40"/>
          <p:cNvCxnSpPr/>
          <p:nvPr/>
        </p:nvCxnSpPr>
        <p:spPr>
          <a:xfrm>
            <a:off x="6300192" y="1988840"/>
            <a:ext cx="720080" cy="1588"/>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876256" y="1628800"/>
            <a:ext cx="10081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rot="5400000">
            <a:off x="7848761" y="1520391"/>
            <a:ext cx="360040" cy="794"/>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7668344" y="1700808"/>
            <a:ext cx="1285608" cy="369332"/>
          </a:xfrm>
          <a:prstGeom prst="rect">
            <a:avLst/>
          </a:prstGeom>
          <a:noFill/>
        </p:spPr>
        <p:txBody>
          <a:bodyPr wrap="none" rtlCol="0">
            <a:spAutoFit/>
          </a:bodyPr>
          <a:lstStyle/>
          <a:p>
            <a:r>
              <a:rPr kumimoji="1" lang="ja-JP" altLang="en-US" dirty="0" smtClean="0"/>
              <a:t>波高の</a:t>
            </a:r>
            <a:r>
              <a:rPr kumimoji="1" lang="en-US" altLang="ja-JP" dirty="0" smtClean="0"/>
              <a:t>25%</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ダークレート</a:t>
            </a:r>
            <a:endParaRPr kumimoji="1" lang="ja-JP" altLang="en-US" dirty="0"/>
          </a:p>
        </p:txBody>
      </p:sp>
      <p:sp>
        <p:nvSpPr>
          <p:cNvPr id="3" name="コンテンツ プレースホルダ 2"/>
          <p:cNvSpPr>
            <a:spLocks noGrp="1"/>
          </p:cNvSpPr>
          <p:nvPr>
            <p:ph idx="1"/>
          </p:nvPr>
        </p:nvSpPr>
        <p:spPr>
          <a:xfrm>
            <a:off x="323528" y="1484784"/>
            <a:ext cx="8136904" cy="604663"/>
          </a:xfrm>
        </p:spPr>
        <p:txBody>
          <a:bodyPr>
            <a:normAutofit fontScale="92500"/>
          </a:bodyPr>
          <a:lstStyle/>
          <a:p>
            <a:r>
              <a:rPr lang="ja-JP" altLang="en-US" sz="2000" dirty="0" smtClean="0"/>
              <a:t>アバランシェゲイン</a:t>
            </a:r>
            <a:r>
              <a:rPr lang="en-US" altLang="ja-JP" sz="2000" dirty="0" smtClean="0"/>
              <a:t>225</a:t>
            </a:r>
            <a:r>
              <a:rPr kumimoji="1" lang="ja-JP" altLang="en-US" sz="2000" dirty="0" smtClean="0"/>
              <a:t>の時の</a:t>
            </a:r>
            <a:r>
              <a:rPr lang="ja-JP" altLang="en-US" sz="2000" dirty="0" smtClean="0"/>
              <a:t>シリアル</a:t>
            </a:r>
            <a:r>
              <a:rPr lang="en-US" altLang="ja-JP" sz="2000" dirty="0" smtClean="0"/>
              <a:t>EHD0057</a:t>
            </a:r>
            <a:r>
              <a:rPr lang="ja-JP" altLang="en-US" sz="2000" dirty="0" smtClean="0"/>
              <a:t>の</a:t>
            </a:r>
            <a:r>
              <a:rPr kumimoji="1" lang="ja-JP" altLang="en-US" sz="2000" dirty="0" smtClean="0"/>
              <a:t>ダークレート </a:t>
            </a:r>
            <a:r>
              <a:rPr kumimoji="1" lang="en-US" altLang="ja-JP" sz="2000" dirty="0" smtClean="0"/>
              <a:t>@25</a:t>
            </a:r>
            <a:r>
              <a:rPr kumimoji="1" lang="ja-JP" altLang="en-US" sz="2000" dirty="0" smtClean="0"/>
              <a:t>℃</a:t>
            </a:r>
            <a:endParaRPr kumimoji="1" lang="en-US" altLang="ja-JP" sz="2000" dirty="0" smtClean="0"/>
          </a:p>
          <a:p>
            <a:pPr>
              <a:buNone/>
            </a:pPr>
            <a:endParaRPr kumimoji="1" lang="ja-JP" altLang="en-US" dirty="0"/>
          </a:p>
        </p:txBody>
      </p:sp>
      <p:grpSp>
        <p:nvGrpSpPr>
          <p:cNvPr id="6" name="グループ化 5"/>
          <p:cNvGrpSpPr/>
          <p:nvPr/>
        </p:nvGrpSpPr>
        <p:grpSpPr>
          <a:xfrm>
            <a:off x="0" y="2060848"/>
            <a:ext cx="6840760" cy="4320480"/>
            <a:chOff x="1331640" y="2060848"/>
            <a:chExt cx="6768752" cy="4320480"/>
          </a:xfrm>
        </p:grpSpPr>
        <p:sp>
          <p:nvSpPr>
            <p:cNvPr id="5" name="正方形/長方形 4"/>
            <p:cNvSpPr/>
            <p:nvPr/>
          </p:nvSpPr>
          <p:spPr>
            <a:xfrm>
              <a:off x="1331640" y="2060848"/>
              <a:ext cx="676875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059" t="6633" r="7341"/>
            <a:stretch/>
          </p:blipFill>
          <p:spPr>
            <a:xfrm>
              <a:off x="1475656" y="2132856"/>
              <a:ext cx="6336704" cy="4075939"/>
            </a:xfrm>
            <a:prstGeom prst="rect">
              <a:avLst/>
            </a:prstGeom>
            <a:ln>
              <a:noFill/>
            </a:ln>
          </p:spPr>
        </p:pic>
      </p:grpSp>
      <p:sp>
        <p:nvSpPr>
          <p:cNvPr id="7" name="円/楕円 6"/>
          <p:cNvSpPr/>
          <p:nvPr/>
        </p:nvSpPr>
        <p:spPr>
          <a:xfrm>
            <a:off x="1259632" y="4293096"/>
            <a:ext cx="2232248"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771800" y="3933056"/>
            <a:ext cx="1162498" cy="461665"/>
          </a:xfrm>
          <a:prstGeom prst="rect">
            <a:avLst/>
          </a:prstGeom>
          <a:noFill/>
        </p:spPr>
        <p:txBody>
          <a:bodyPr wrap="none" rtlCol="0">
            <a:spAutoFit/>
          </a:bodyPr>
          <a:lstStyle/>
          <a:p>
            <a:r>
              <a:rPr kumimoji="1" lang="ja-JP" altLang="en-US" sz="2400" b="1" dirty="0" smtClean="0"/>
              <a:t>～</a:t>
            </a:r>
            <a:r>
              <a:rPr kumimoji="1" lang="en-US" altLang="ja-JP" sz="2400" b="1" dirty="0" smtClean="0"/>
              <a:t>3kHz</a:t>
            </a:r>
            <a:endParaRPr kumimoji="1" lang="ja-JP" altLang="en-US" sz="2400" b="1" dirty="0"/>
          </a:p>
        </p:txBody>
      </p:sp>
      <p:sp>
        <p:nvSpPr>
          <p:cNvPr id="10" name="角丸四角形 9"/>
          <p:cNvSpPr/>
          <p:nvPr/>
        </p:nvSpPr>
        <p:spPr>
          <a:xfrm>
            <a:off x="4283968" y="1916832"/>
            <a:ext cx="4572000" cy="3096344"/>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 2"/>
          <p:cNvSpPr txBox="1">
            <a:spLocks/>
          </p:cNvSpPr>
          <p:nvPr/>
        </p:nvSpPr>
        <p:spPr>
          <a:xfrm>
            <a:off x="4355976" y="1916832"/>
            <a:ext cx="4392488" cy="309634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ja-JP" altLang="en-US" sz="2200" dirty="0" smtClean="0">
                <a:ln>
                  <a:solidFill>
                    <a:schemeClr val="bg1">
                      <a:lumMod val="50000"/>
                    </a:schemeClr>
                  </a:solidFill>
                </a:ln>
                <a:solidFill>
                  <a:schemeClr val="tx1">
                    <a:lumMod val="95000"/>
                    <a:lumOff val="5000"/>
                  </a:schemeClr>
                </a:solidFill>
                <a:cs typeface="Times New Roman" pitchFamily="18" charset="0"/>
              </a:rPr>
              <a:t>光がない状態で出てくるノイズの数を</a:t>
            </a:r>
            <a:r>
              <a:rPr lang="en-US" altLang="ja-JP" sz="2200" dirty="0" smtClean="0">
                <a:ln>
                  <a:solidFill>
                    <a:schemeClr val="bg1">
                      <a:lumMod val="50000"/>
                    </a:schemeClr>
                  </a:solidFill>
                </a:ln>
                <a:solidFill>
                  <a:schemeClr val="tx1">
                    <a:lumMod val="95000"/>
                    <a:lumOff val="5000"/>
                  </a:schemeClr>
                </a:solidFill>
                <a:cs typeface="Times New Roman" pitchFamily="18" charset="0"/>
              </a:rPr>
              <a:t>threshold</a:t>
            </a:r>
            <a:r>
              <a:rPr lang="ja-JP" altLang="en-US" sz="2200" dirty="0" smtClean="0">
                <a:ln>
                  <a:solidFill>
                    <a:schemeClr val="bg1">
                      <a:lumMod val="50000"/>
                    </a:schemeClr>
                  </a:solidFill>
                </a:ln>
                <a:solidFill>
                  <a:schemeClr val="tx1">
                    <a:lumMod val="95000"/>
                    <a:lumOff val="5000"/>
                  </a:schemeClr>
                </a:solidFill>
                <a:cs typeface="Times New Roman" pitchFamily="18" charset="0"/>
              </a:rPr>
              <a:t>を変えながらスケーラーで数えたもの</a:t>
            </a:r>
            <a:endParaRPr lang="en-US" altLang="ja-JP" sz="2200" dirty="0" smtClean="0">
              <a:ln>
                <a:solidFill>
                  <a:schemeClr val="bg1">
                    <a:lumMod val="50000"/>
                  </a:schemeClr>
                </a:solidFill>
              </a:ln>
              <a:solidFill>
                <a:schemeClr val="tx1">
                  <a:lumMod val="95000"/>
                  <a:lumOff val="5000"/>
                </a:schemeClr>
              </a:solidFill>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ja-JP" altLang="en-US" sz="2200" dirty="0" smtClean="0">
                <a:ln>
                  <a:solidFill>
                    <a:schemeClr val="bg1">
                      <a:lumMod val="50000"/>
                    </a:schemeClr>
                  </a:solidFill>
                </a:ln>
                <a:solidFill>
                  <a:schemeClr val="tx1">
                    <a:lumMod val="95000"/>
                    <a:lumOff val="5000"/>
                  </a:schemeClr>
                </a:solidFill>
                <a:cs typeface="Times New Roman" pitchFamily="18" charset="0"/>
              </a:rPr>
              <a:t>ダークレートはヒットトリガーの</a:t>
            </a:r>
            <a:r>
              <a:rPr lang="en-US" altLang="ja-JP" sz="2200" dirty="0" smtClean="0">
                <a:ln>
                  <a:solidFill>
                    <a:schemeClr val="bg1">
                      <a:lumMod val="50000"/>
                    </a:schemeClr>
                  </a:solidFill>
                </a:ln>
                <a:solidFill>
                  <a:schemeClr val="tx1">
                    <a:lumMod val="95000"/>
                    <a:lumOff val="5000"/>
                  </a:schemeClr>
                </a:solidFill>
                <a:cs typeface="Times New Roman" pitchFamily="18" charset="0"/>
              </a:rPr>
              <a:t>threshold</a:t>
            </a:r>
            <a:r>
              <a:rPr lang="ja-JP" altLang="en-US" sz="2200" dirty="0" smtClean="0">
                <a:ln>
                  <a:solidFill>
                    <a:schemeClr val="bg1">
                      <a:lumMod val="50000"/>
                    </a:schemeClr>
                  </a:solidFill>
                </a:ln>
                <a:solidFill>
                  <a:schemeClr val="tx1">
                    <a:lumMod val="95000"/>
                    <a:lumOff val="5000"/>
                  </a:schemeClr>
                </a:solidFill>
                <a:cs typeface="Times New Roman" pitchFamily="18" charset="0"/>
              </a:rPr>
              <a:t>を決める上で重要</a:t>
            </a:r>
            <a:endParaRPr lang="en-US" altLang="ja-JP" sz="2200" dirty="0" smtClean="0">
              <a:ln>
                <a:solidFill>
                  <a:schemeClr val="bg1">
                    <a:lumMod val="50000"/>
                  </a:schemeClr>
                </a:solidFill>
              </a:ln>
              <a:solidFill>
                <a:schemeClr val="tx1">
                  <a:lumMod val="95000"/>
                  <a:lumOff val="5000"/>
                </a:schemeClr>
              </a:solidFill>
              <a:cs typeface="Times New Roman" pitchFamily="18" charset="0"/>
            </a:endParaRPr>
          </a:p>
          <a:p>
            <a:pPr marL="800100" lvl="1" indent="-342900">
              <a:spcBef>
                <a:spcPct val="20000"/>
              </a:spcBef>
              <a:buFontTx/>
              <a:buBlip>
                <a:blip r:embed="rId3"/>
              </a:buBlip>
              <a:defRPr/>
            </a:pPr>
            <a:r>
              <a:rPr lang="en-US" altLang="ja-JP" sz="2200" dirty="0" smtClean="0">
                <a:ln>
                  <a:solidFill>
                    <a:schemeClr val="bg1">
                      <a:lumMod val="50000"/>
                    </a:schemeClr>
                  </a:solidFill>
                </a:ln>
                <a:solidFill>
                  <a:schemeClr val="tx1">
                    <a:lumMod val="95000"/>
                    <a:lumOff val="5000"/>
                  </a:schemeClr>
                </a:solidFill>
                <a:cs typeface="Times New Roman" pitchFamily="18" charset="0"/>
              </a:rPr>
              <a:t>1p.e.</a:t>
            </a:r>
            <a:r>
              <a:rPr lang="ja-JP" altLang="en-US" sz="2200" dirty="0" smtClean="0">
                <a:ln>
                  <a:solidFill>
                    <a:schemeClr val="bg1">
                      <a:lumMod val="50000"/>
                    </a:schemeClr>
                  </a:solidFill>
                </a:ln>
                <a:solidFill>
                  <a:schemeClr val="tx1">
                    <a:lumMod val="95000"/>
                    <a:lumOff val="5000"/>
                  </a:schemeClr>
                </a:solidFill>
                <a:cs typeface="Times New Roman" pitchFamily="18" charset="0"/>
              </a:rPr>
              <a:t>以下であること</a:t>
            </a:r>
            <a:endParaRPr lang="en-US" altLang="ja-JP" sz="2200" dirty="0" smtClean="0">
              <a:ln>
                <a:solidFill>
                  <a:schemeClr val="bg1">
                    <a:lumMod val="50000"/>
                  </a:schemeClr>
                </a:solidFill>
              </a:ln>
              <a:solidFill>
                <a:schemeClr val="tx1">
                  <a:lumMod val="95000"/>
                  <a:lumOff val="5000"/>
                </a:schemeClr>
              </a:solidFill>
              <a:cs typeface="Times New Roman" pitchFamily="18" charset="0"/>
            </a:endParaRPr>
          </a:p>
          <a:p>
            <a:pPr marL="800100" lvl="1" indent="-342900">
              <a:spcBef>
                <a:spcPct val="20000"/>
              </a:spcBef>
              <a:buFontTx/>
              <a:buBlip>
                <a:blip r:embed="rId3"/>
              </a:buBlip>
            </a:pPr>
            <a:r>
              <a:rPr lang="ja-JP" altLang="en-US" sz="2200" dirty="0" smtClean="0">
                <a:ln>
                  <a:solidFill>
                    <a:schemeClr val="bg1">
                      <a:lumMod val="50000"/>
                    </a:schemeClr>
                  </a:solidFill>
                </a:ln>
                <a:solidFill>
                  <a:schemeClr val="tx1">
                    <a:lumMod val="95000"/>
                    <a:lumOff val="5000"/>
                  </a:schemeClr>
                </a:solidFill>
                <a:cs typeface="Times New Roman" pitchFamily="18" charset="0"/>
              </a:rPr>
              <a:t>数が少ないこと</a:t>
            </a:r>
            <a:endParaRPr lang="en-US" altLang="ja-JP" sz="2200" dirty="0" smtClean="0">
              <a:ln>
                <a:solidFill>
                  <a:schemeClr val="bg1">
                    <a:lumMod val="50000"/>
                  </a:schemeClr>
                </a:solidFill>
              </a:ln>
              <a:solidFill>
                <a:schemeClr val="tx1">
                  <a:lumMod val="95000"/>
                  <a:lumOff val="5000"/>
                </a:schemeClr>
              </a:solidFill>
              <a:cs typeface="Times New Roman" pitchFamily="18" charset="0"/>
            </a:endParaRPr>
          </a:p>
          <a:p>
            <a:pPr marL="800100" lvl="1" indent="-342900">
              <a:spcBef>
                <a:spcPct val="20000"/>
              </a:spcBef>
              <a:buFontTx/>
              <a:buBlip>
                <a:blip r:embed="rId3"/>
              </a:buBlip>
            </a:pPr>
            <a:r>
              <a:rPr lang="ja-JP" altLang="en-US" sz="2200" dirty="0" smtClean="0">
                <a:ln>
                  <a:solidFill>
                    <a:schemeClr val="bg1">
                      <a:lumMod val="50000"/>
                    </a:schemeClr>
                  </a:solidFill>
                </a:ln>
                <a:solidFill>
                  <a:schemeClr val="tx1">
                    <a:lumMod val="95000"/>
                    <a:lumOff val="5000"/>
                  </a:schemeClr>
                </a:solidFill>
                <a:cs typeface="Times New Roman" pitchFamily="18" charset="0"/>
              </a:rPr>
              <a:t>大きく変動しないこと</a:t>
            </a:r>
            <a:endParaRPr lang="en-US" altLang="ja-JP" sz="2200" dirty="0" smtClean="0">
              <a:ln>
                <a:solidFill>
                  <a:schemeClr val="bg1">
                    <a:lumMod val="50000"/>
                  </a:schemeClr>
                </a:solidFill>
              </a:ln>
              <a:solidFill>
                <a:schemeClr val="tx1">
                  <a:lumMod val="95000"/>
                  <a:lumOff val="5000"/>
                </a:schemeClr>
              </a:solidFill>
              <a:cs typeface="Times New Roman" pitchFamily="18" charset="0"/>
            </a:endParaRPr>
          </a:p>
          <a:p>
            <a:pPr marL="342900" indent="-342900">
              <a:spcBef>
                <a:spcPct val="20000"/>
              </a:spcBef>
              <a:buFontTx/>
              <a:buBlip>
                <a:blip r:embed="rId3"/>
              </a:buBlip>
            </a:pPr>
            <a:r>
              <a:rPr lang="en-US" altLang="ja-JP" sz="2200" dirty="0" smtClean="0">
                <a:ln>
                  <a:solidFill>
                    <a:schemeClr val="bg1">
                      <a:lumMod val="50000"/>
                    </a:schemeClr>
                  </a:solidFill>
                </a:ln>
                <a:solidFill>
                  <a:schemeClr val="tx1">
                    <a:lumMod val="95000"/>
                    <a:lumOff val="5000"/>
                  </a:schemeClr>
                </a:solidFill>
                <a:cs typeface="Times New Roman" pitchFamily="18" charset="0"/>
              </a:rPr>
              <a:t>SK</a:t>
            </a:r>
            <a:r>
              <a:rPr lang="ja-JP" altLang="en-US" sz="2200" dirty="0" smtClean="0">
                <a:ln>
                  <a:solidFill>
                    <a:schemeClr val="bg1">
                      <a:lumMod val="50000"/>
                    </a:schemeClr>
                  </a:solidFill>
                </a:ln>
                <a:solidFill>
                  <a:schemeClr val="tx1">
                    <a:lumMod val="95000"/>
                    <a:lumOff val="5000"/>
                  </a:schemeClr>
                </a:solidFill>
                <a:cs typeface="Times New Roman" pitchFamily="18" charset="0"/>
              </a:rPr>
              <a:t>のタンクに入った</a:t>
            </a:r>
            <a:r>
              <a:rPr lang="en-US" altLang="ja-JP" sz="2200" dirty="0" smtClean="0">
                <a:ln>
                  <a:solidFill>
                    <a:schemeClr val="bg1">
                      <a:lumMod val="50000"/>
                    </a:schemeClr>
                  </a:solidFill>
                </a:ln>
                <a:solidFill>
                  <a:schemeClr val="tx1">
                    <a:lumMod val="95000"/>
                    <a:lumOff val="5000"/>
                  </a:schemeClr>
                </a:solidFill>
                <a:cs typeface="Times New Roman" pitchFamily="18" charset="0"/>
              </a:rPr>
              <a:t>20-inch PMT</a:t>
            </a:r>
            <a:r>
              <a:rPr lang="ja-JP" altLang="en-US" sz="2200" dirty="0" smtClean="0">
                <a:ln>
                  <a:solidFill>
                    <a:schemeClr val="bg1">
                      <a:lumMod val="50000"/>
                    </a:schemeClr>
                  </a:solidFill>
                </a:ln>
                <a:solidFill>
                  <a:schemeClr val="tx1">
                    <a:lumMod val="95000"/>
                    <a:lumOff val="5000"/>
                  </a:schemeClr>
                </a:solidFill>
                <a:cs typeface="Times New Roman" pitchFamily="18" charset="0"/>
              </a:rPr>
              <a:t>の場合、</a:t>
            </a:r>
            <a:r>
              <a:rPr lang="ja-JP" altLang="en-US" sz="2600" dirty="0" smtClean="0">
                <a:ln>
                  <a:solidFill>
                    <a:schemeClr val="bg1">
                      <a:lumMod val="50000"/>
                    </a:schemeClr>
                  </a:solidFill>
                </a:ln>
                <a:solidFill>
                  <a:schemeClr val="tx1">
                    <a:lumMod val="95000"/>
                    <a:lumOff val="5000"/>
                  </a:schemeClr>
                </a:solidFill>
                <a:cs typeface="Times New Roman" pitchFamily="18" charset="0"/>
              </a:rPr>
              <a:t>～</a:t>
            </a:r>
            <a:r>
              <a:rPr lang="en-US" altLang="ja-JP" sz="2600" dirty="0" smtClean="0">
                <a:ln>
                  <a:solidFill>
                    <a:schemeClr val="bg1">
                      <a:lumMod val="50000"/>
                    </a:schemeClr>
                  </a:solidFill>
                </a:ln>
                <a:solidFill>
                  <a:schemeClr val="tx1">
                    <a:lumMod val="95000"/>
                    <a:lumOff val="5000"/>
                  </a:schemeClr>
                </a:solidFill>
                <a:cs typeface="Times New Roman" pitchFamily="18" charset="0"/>
              </a:rPr>
              <a:t>4kHz @ 0.25p.e. (~13</a:t>
            </a:r>
            <a:r>
              <a:rPr lang="ja-JP" altLang="en-US" sz="2600" dirty="0" smtClean="0">
                <a:ln>
                  <a:solidFill>
                    <a:schemeClr val="bg1">
                      <a:lumMod val="50000"/>
                    </a:schemeClr>
                  </a:solidFill>
                </a:ln>
                <a:solidFill>
                  <a:schemeClr val="tx1">
                    <a:lumMod val="95000"/>
                    <a:lumOff val="5000"/>
                  </a:schemeClr>
                </a:solidFill>
                <a:cs typeface="Times New Roman" pitchFamily="18" charset="0"/>
              </a:rPr>
              <a:t>℃</a:t>
            </a:r>
            <a:r>
              <a:rPr lang="en-US" altLang="ja-JP" sz="2600" dirty="0" smtClean="0">
                <a:ln>
                  <a:solidFill>
                    <a:schemeClr val="bg1">
                      <a:lumMod val="50000"/>
                    </a:schemeClr>
                  </a:solidFill>
                </a:ln>
                <a:solidFill>
                  <a:schemeClr val="tx1">
                    <a:lumMod val="95000"/>
                    <a:lumOff val="5000"/>
                  </a:schemeClr>
                </a:solidFill>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ja-JP" altLang="en-US" sz="2000" noProof="0" dirty="0" smtClean="0">
                <a:ln>
                  <a:solidFill>
                    <a:schemeClr val="bg1">
                      <a:lumMod val="50000"/>
                    </a:schemeClr>
                  </a:solidFill>
                </a:ln>
                <a:solidFill>
                  <a:schemeClr val="tx1">
                    <a:lumMod val="95000"/>
                    <a:lumOff val="5000"/>
                  </a:schemeClr>
                </a:solidFill>
                <a:cs typeface="Times New Roman" pitchFamily="18" charset="0"/>
              </a:rPr>
              <a:t>長期間安定後にさらに下がる見込み</a:t>
            </a:r>
            <a:endParaRPr kumimoji="1" lang="en-US" altLang="ja-JP"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1" lang="ja-JP" altLang="en-US" sz="3200" b="0" i="0" u="none" strike="noStrike" kern="1200" cap="none" spc="0" normalizeH="0" baseline="0" noProof="0" dirty="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p:txBody>
      </p:sp>
      <p:sp>
        <p:nvSpPr>
          <p:cNvPr id="11" name="スライド番号プレースホルダ 10"/>
          <p:cNvSpPr>
            <a:spLocks noGrp="1"/>
          </p:cNvSpPr>
          <p:nvPr>
            <p:ph type="sldNum" sz="quarter" idx="12"/>
          </p:nvPr>
        </p:nvSpPr>
        <p:spPr/>
        <p:txBody>
          <a:bodyPr/>
          <a:lstStyle/>
          <a:p>
            <a:fld id="{B33E99FE-FC11-4D86-911D-84CF8946F6A4}" type="slidenum">
              <a:rPr kumimoji="1" lang="ja-JP" altLang="en-US" smtClean="0"/>
              <a:pPr/>
              <a:t>17</a:t>
            </a:fld>
            <a:endParaRPr kumimoji="1" lang="ja-JP" altLang="en-US"/>
          </a:p>
        </p:txBody>
      </p:sp>
      <p:sp>
        <p:nvSpPr>
          <p:cNvPr id="12" name="テキスト ボックス 11"/>
          <p:cNvSpPr txBox="1"/>
          <p:nvPr/>
        </p:nvSpPr>
        <p:spPr>
          <a:xfrm>
            <a:off x="1475656" y="6237312"/>
            <a:ext cx="5154553" cy="369332"/>
          </a:xfrm>
          <a:prstGeom prst="rect">
            <a:avLst/>
          </a:prstGeom>
          <a:noFill/>
        </p:spPr>
        <p:txBody>
          <a:bodyPr wrap="none" rtlCol="0">
            <a:spAutoFit/>
          </a:bodyPr>
          <a:lstStyle/>
          <a:p>
            <a:r>
              <a:rPr kumimoji="1" lang="en-US" altLang="ja-JP" dirty="0" smtClean="0"/>
              <a:t>Threshold [</a:t>
            </a:r>
            <a:r>
              <a:rPr kumimoji="1" lang="en-US" altLang="ja-JP" dirty="0" err="1" smtClean="0"/>
              <a:t>p.e</a:t>
            </a:r>
            <a:r>
              <a:rPr kumimoji="1" lang="en-US" altLang="ja-JP" dirty="0" smtClean="0"/>
              <a:t>.] = Threshold [mV] / 1p.e.</a:t>
            </a:r>
            <a:r>
              <a:rPr kumimoji="1" lang="ja-JP" altLang="en-US" dirty="0" smtClean="0"/>
              <a:t>の波高</a:t>
            </a:r>
            <a:r>
              <a:rPr kumimoji="1" lang="en-US" altLang="ja-JP" dirty="0" smtClean="0"/>
              <a:t>[mV]</a:t>
            </a:r>
            <a:endParaRPr kumimoji="1" lang="ja-JP" altLang="en-US" dirty="0"/>
          </a:p>
        </p:txBody>
      </p:sp>
      <p:sp>
        <p:nvSpPr>
          <p:cNvPr id="13" name="テキスト ボックス 12"/>
          <p:cNvSpPr txBox="1"/>
          <p:nvPr/>
        </p:nvSpPr>
        <p:spPr>
          <a:xfrm>
            <a:off x="4932040" y="6021288"/>
            <a:ext cx="933269" cy="307777"/>
          </a:xfrm>
          <a:prstGeom prst="rect">
            <a:avLst/>
          </a:prstGeom>
          <a:solidFill>
            <a:schemeClr val="bg1"/>
          </a:solidFill>
          <a:ln>
            <a:noFill/>
          </a:ln>
        </p:spPr>
        <p:txBody>
          <a:bodyPr wrap="none" rtlCol="0">
            <a:spAutoFit/>
          </a:bodyPr>
          <a:lstStyle/>
          <a:p>
            <a:r>
              <a:rPr lang="en-US" altLang="ja-JP" sz="1400" dirty="0" smtClean="0"/>
              <a:t>Threshold</a:t>
            </a:r>
            <a:endParaRPr kumimoji="1" lang="ja-JP" alt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レート耐性</a:t>
            </a:r>
            <a:endParaRPr kumimoji="1" lang="ja-JP" altLang="en-US" dirty="0"/>
          </a:p>
        </p:txBody>
      </p:sp>
      <p:sp>
        <p:nvSpPr>
          <p:cNvPr id="3" name="コンテンツ プレースホルダ 2"/>
          <p:cNvSpPr>
            <a:spLocks noGrp="1"/>
          </p:cNvSpPr>
          <p:nvPr>
            <p:ph idx="1"/>
          </p:nvPr>
        </p:nvSpPr>
        <p:spPr>
          <a:xfrm>
            <a:off x="251520" y="1484784"/>
            <a:ext cx="3312368" cy="2232248"/>
          </a:xfrm>
        </p:spPr>
        <p:txBody>
          <a:bodyPr>
            <a:normAutofit/>
          </a:bodyPr>
          <a:lstStyle/>
          <a:p>
            <a:r>
              <a:rPr kumimoji="1" lang="ja-JP" altLang="en-US" sz="2000" dirty="0" smtClean="0"/>
              <a:t>超新星爆発が起こった時などに高レートでの耐性が必要</a:t>
            </a:r>
            <a:endParaRPr kumimoji="1" lang="en-US" altLang="ja-JP" sz="2000" dirty="0" smtClean="0"/>
          </a:p>
          <a:p>
            <a:r>
              <a:rPr lang="ja-JP" altLang="en-US" sz="2000" dirty="0" smtClean="0"/>
              <a:t>光量</a:t>
            </a:r>
            <a:r>
              <a:rPr lang="ja-JP" altLang="en-US" sz="2000" dirty="0" smtClean="0"/>
              <a:t>は固定し、周波数を変えて波高の変化を見た</a:t>
            </a:r>
            <a:endParaRPr lang="en-US" altLang="ja-JP" sz="2000" dirty="0" smtClean="0"/>
          </a:p>
        </p:txBody>
      </p:sp>
      <p:pic>
        <p:nvPicPr>
          <p:cNvPr id="21506" name="Picture 2" descr="C:\kamioka\20130130elec\57\rate\wo70\ls23\0130-57PHRateTolerance.png"/>
          <p:cNvPicPr>
            <a:picLocks noChangeAspect="1" noChangeArrowheads="1"/>
          </p:cNvPicPr>
          <p:nvPr/>
        </p:nvPicPr>
        <p:blipFill>
          <a:blip r:embed="rId2" cstate="print"/>
          <a:srcRect t="9610" r="8760"/>
          <a:stretch>
            <a:fillRect/>
          </a:stretch>
        </p:blipFill>
        <p:spPr bwMode="auto">
          <a:xfrm>
            <a:off x="3635896" y="1268760"/>
            <a:ext cx="4104456" cy="2757546"/>
          </a:xfrm>
          <a:prstGeom prst="rect">
            <a:avLst/>
          </a:prstGeom>
          <a:noFill/>
        </p:spPr>
      </p:pic>
      <p:sp>
        <p:nvSpPr>
          <p:cNvPr id="5" name="スライド番号プレースホルダ 4"/>
          <p:cNvSpPr>
            <a:spLocks noGrp="1"/>
          </p:cNvSpPr>
          <p:nvPr>
            <p:ph type="sldNum" sz="quarter" idx="12"/>
          </p:nvPr>
        </p:nvSpPr>
        <p:spPr/>
        <p:txBody>
          <a:bodyPr/>
          <a:lstStyle/>
          <a:p>
            <a:fld id="{B33E99FE-FC11-4D86-911D-84CF8946F6A4}" type="slidenum">
              <a:rPr kumimoji="1" lang="ja-JP" altLang="en-US" smtClean="0"/>
              <a:pPr/>
              <a:t>18</a:t>
            </a:fld>
            <a:endParaRPr kumimoji="1" lang="ja-JP" altLang="en-US"/>
          </a:p>
        </p:txBody>
      </p:sp>
      <p:sp>
        <p:nvSpPr>
          <p:cNvPr id="6" name="コンテンツ プレースホルダ 2"/>
          <p:cNvSpPr txBox="1">
            <a:spLocks/>
          </p:cNvSpPr>
          <p:nvPr/>
        </p:nvSpPr>
        <p:spPr>
          <a:xfrm>
            <a:off x="323528" y="4797152"/>
            <a:ext cx="4464496" cy="944488"/>
          </a:xfrm>
          <a:prstGeom prst="rect">
            <a:avLst/>
          </a:prstGeom>
        </p:spPr>
        <p:txBody>
          <a:bodyPr vert="horz" lIns="91440" tIns="45720" rIns="91440" bIns="45720" rtlCol="0">
            <a:normAutofit/>
          </a:bodyPr>
          <a:lstStyle/>
          <a:p>
            <a:pPr marL="342900" lvl="0" indent="-342900">
              <a:spcBef>
                <a:spcPct val="20000"/>
              </a:spcBef>
              <a:buBlip>
                <a:blip r:embed="rId3"/>
              </a:buBlip>
              <a:defRPr/>
            </a:pPr>
            <a:r>
              <a:rPr lang="en-US" altLang="ja-JP" sz="2000" dirty="0" smtClean="0">
                <a:ln>
                  <a:solidFill>
                    <a:schemeClr val="bg1">
                      <a:lumMod val="50000"/>
                    </a:schemeClr>
                  </a:solidFill>
                </a:ln>
                <a:solidFill>
                  <a:schemeClr val="tx1">
                    <a:lumMod val="95000"/>
                    <a:lumOff val="5000"/>
                  </a:schemeClr>
                </a:solidFill>
                <a:cs typeface="Times New Roman" pitchFamily="18" charset="0"/>
              </a:rPr>
              <a:t>500kHz</a:t>
            </a:r>
            <a:r>
              <a:rPr lang="ja-JP" altLang="en-US" sz="2000" dirty="0" smtClean="0">
                <a:ln>
                  <a:solidFill>
                    <a:schemeClr val="bg1">
                      <a:lumMod val="50000"/>
                    </a:schemeClr>
                  </a:solidFill>
                </a:ln>
                <a:solidFill>
                  <a:schemeClr val="tx1">
                    <a:lumMod val="95000"/>
                    <a:lumOff val="5000"/>
                  </a:schemeClr>
                </a:solidFill>
                <a:cs typeface="Times New Roman" pitchFamily="18" charset="0"/>
              </a:rPr>
              <a:t>までは</a:t>
            </a:r>
            <a:r>
              <a:rPr lang="en-US" altLang="ja-JP" sz="2000" dirty="0" smtClean="0">
                <a:ln>
                  <a:solidFill>
                    <a:schemeClr val="bg1">
                      <a:lumMod val="50000"/>
                    </a:schemeClr>
                  </a:solidFill>
                </a:ln>
                <a:solidFill>
                  <a:schemeClr val="tx1">
                    <a:lumMod val="95000"/>
                    <a:lumOff val="5000"/>
                  </a:schemeClr>
                </a:solidFill>
                <a:cs typeface="Times New Roman" pitchFamily="18" charset="0"/>
              </a:rPr>
              <a:t>5</a:t>
            </a:r>
            <a:r>
              <a:rPr lang="ja-JP" altLang="en-US" sz="2000" dirty="0" smtClean="0">
                <a:ln>
                  <a:solidFill>
                    <a:schemeClr val="bg1">
                      <a:lumMod val="50000"/>
                    </a:schemeClr>
                  </a:solidFill>
                </a:ln>
                <a:solidFill>
                  <a:schemeClr val="tx1">
                    <a:lumMod val="95000"/>
                    <a:lumOff val="5000"/>
                  </a:schemeClr>
                </a:solidFill>
                <a:cs typeface="Times New Roman" pitchFamily="18" charset="0"/>
              </a:rPr>
              <a:t>％以内のふらつき</a:t>
            </a:r>
            <a:endParaRPr lang="en-US" altLang="ja-JP" sz="2000" dirty="0" smtClean="0">
              <a:ln>
                <a:solidFill>
                  <a:schemeClr val="bg1">
                    <a:lumMod val="50000"/>
                  </a:schemeClr>
                </a:solidFill>
              </a:ln>
              <a:solidFill>
                <a:schemeClr val="tx1">
                  <a:lumMod val="95000"/>
                  <a:lumOff val="5000"/>
                </a:schemeClr>
              </a:solidFill>
              <a:cs typeface="Times New Roman" pitchFamily="18" charset="0"/>
            </a:endParaRPr>
          </a:p>
          <a:p>
            <a:pPr marL="342900" lvl="0" indent="-342900">
              <a:spcBef>
                <a:spcPct val="20000"/>
              </a:spcBef>
              <a:buBlip>
                <a:blip r:embed="rId3"/>
              </a:buBlip>
              <a:defRPr/>
            </a:pPr>
            <a:r>
              <a:rPr lang="en-US" altLang="ja-JP" sz="2000" dirty="0" smtClean="0">
                <a:ln>
                  <a:solidFill>
                    <a:schemeClr val="bg1">
                      <a:lumMod val="50000"/>
                    </a:schemeClr>
                  </a:solidFill>
                </a:ln>
                <a:solidFill>
                  <a:schemeClr val="tx1">
                    <a:lumMod val="95000"/>
                    <a:lumOff val="5000"/>
                  </a:schemeClr>
                </a:solidFill>
                <a:cs typeface="Times New Roman" pitchFamily="18" charset="0"/>
              </a:rPr>
              <a:t>700kHz</a:t>
            </a:r>
            <a:r>
              <a:rPr lang="ja-JP" altLang="en-US" sz="2000" dirty="0" err="1" smtClean="0">
                <a:ln>
                  <a:solidFill>
                    <a:schemeClr val="bg1">
                      <a:lumMod val="50000"/>
                    </a:schemeClr>
                  </a:solidFill>
                </a:ln>
                <a:solidFill>
                  <a:schemeClr val="tx1">
                    <a:lumMod val="95000"/>
                    <a:lumOff val="5000"/>
                  </a:schemeClr>
                </a:solidFill>
                <a:cs typeface="Times New Roman" pitchFamily="18" charset="0"/>
              </a:rPr>
              <a:t>まで</a:t>
            </a:r>
            <a:r>
              <a:rPr lang="ja-JP" altLang="en-US" sz="2000" dirty="0" smtClean="0">
                <a:ln>
                  <a:solidFill>
                    <a:schemeClr val="bg1">
                      <a:lumMod val="50000"/>
                    </a:schemeClr>
                  </a:solidFill>
                </a:ln>
                <a:solidFill>
                  <a:schemeClr val="tx1">
                    <a:lumMod val="95000"/>
                    <a:lumOff val="5000"/>
                  </a:schemeClr>
                </a:solidFill>
                <a:cs typeface="Times New Roman" pitchFamily="18" charset="0"/>
              </a:rPr>
              <a:t>だと</a:t>
            </a:r>
            <a:r>
              <a:rPr lang="en-US" altLang="ja-JP" sz="2000" dirty="0" smtClean="0">
                <a:ln>
                  <a:solidFill>
                    <a:schemeClr val="bg1">
                      <a:lumMod val="50000"/>
                    </a:schemeClr>
                  </a:solidFill>
                </a:ln>
                <a:solidFill>
                  <a:schemeClr val="tx1">
                    <a:lumMod val="95000"/>
                    <a:lumOff val="5000"/>
                  </a:schemeClr>
                </a:solidFill>
                <a:cs typeface="Times New Roman" pitchFamily="18" charset="0"/>
              </a:rPr>
              <a:t>10%</a:t>
            </a:r>
            <a:r>
              <a:rPr lang="ja-JP" altLang="en-US" sz="2000" dirty="0" smtClean="0">
                <a:ln>
                  <a:solidFill>
                    <a:schemeClr val="bg1">
                      <a:lumMod val="50000"/>
                    </a:schemeClr>
                  </a:solidFill>
                </a:ln>
                <a:solidFill>
                  <a:schemeClr val="tx1">
                    <a:lumMod val="95000"/>
                    <a:lumOff val="5000"/>
                  </a:schemeClr>
                </a:solidFill>
                <a:cs typeface="Times New Roman" pitchFamily="18" charset="0"/>
              </a:rPr>
              <a:t>以内</a:t>
            </a:r>
            <a:endParaRPr lang="en-US" altLang="ja-JP" sz="2000" dirty="0" smtClean="0">
              <a:ln>
                <a:solidFill>
                  <a:schemeClr val="bg1">
                    <a:lumMod val="50000"/>
                  </a:schemeClr>
                </a:solidFill>
              </a:ln>
              <a:solidFill>
                <a:schemeClr val="tx1">
                  <a:lumMod val="95000"/>
                  <a:lumOff val="5000"/>
                </a:schemeClr>
              </a:solidFill>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1" lang="ja-JP" altLang="en-US" sz="2000" b="0" i="0" u="none" strike="noStrike" kern="1200" cap="none" spc="0" normalizeH="0" baseline="0" noProof="0" dirty="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p:txBody>
      </p:sp>
      <p:sp>
        <p:nvSpPr>
          <p:cNvPr id="7" name="テキスト ボックス 6"/>
          <p:cNvSpPr txBox="1"/>
          <p:nvPr/>
        </p:nvSpPr>
        <p:spPr>
          <a:xfrm>
            <a:off x="4139952" y="1412776"/>
            <a:ext cx="2592288" cy="923330"/>
          </a:xfrm>
          <a:prstGeom prst="rect">
            <a:avLst/>
          </a:prstGeom>
          <a:noFill/>
        </p:spPr>
        <p:txBody>
          <a:bodyPr wrap="square" rtlCol="0">
            <a:spAutoFit/>
          </a:bodyPr>
          <a:lstStyle/>
          <a:p>
            <a:r>
              <a:rPr lang="ja-JP" altLang="en-US" dirty="0" smtClean="0"/>
              <a:t>アバランシェゲイン</a:t>
            </a:r>
            <a:r>
              <a:rPr lang="en-US" altLang="ja-JP" dirty="0" smtClean="0"/>
              <a:t>225</a:t>
            </a:r>
            <a:r>
              <a:rPr lang="ja-JP" altLang="en-US" dirty="0" smtClean="0"/>
              <a:t>の時のレート耐性 </a:t>
            </a:r>
            <a:r>
              <a:rPr lang="en-US" altLang="ja-JP" dirty="0" smtClean="0"/>
              <a:t>(w/o 70m</a:t>
            </a:r>
            <a:r>
              <a:rPr lang="ja-JP" altLang="en-US" dirty="0" smtClean="0"/>
              <a:t>ケーブル</a:t>
            </a:r>
            <a:r>
              <a:rPr lang="en-US" altLang="ja-JP" dirty="0" smtClean="0"/>
              <a:t>)</a:t>
            </a:r>
          </a:p>
        </p:txBody>
      </p:sp>
      <p:pic>
        <p:nvPicPr>
          <p:cNvPr id="27651" name="Picture 3" descr="C:\kamioka\20130130elec\57\rate\wo70\ls23\0130-57PHRateTolerance-2.png"/>
          <p:cNvPicPr>
            <a:picLocks noChangeAspect="1" noChangeArrowheads="1"/>
          </p:cNvPicPr>
          <p:nvPr/>
        </p:nvPicPr>
        <p:blipFill>
          <a:blip r:embed="rId4" cstate="print"/>
          <a:srcRect l="2471" t="10094" r="8127" b="6821"/>
          <a:stretch>
            <a:fillRect/>
          </a:stretch>
        </p:blipFill>
        <p:spPr bwMode="auto">
          <a:xfrm>
            <a:off x="4644008" y="4077072"/>
            <a:ext cx="3744416" cy="2609745"/>
          </a:xfrm>
          <a:prstGeom prst="rect">
            <a:avLst/>
          </a:prstGeom>
          <a:noFill/>
        </p:spPr>
      </p:pic>
      <p:sp>
        <p:nvSpPr>
          <p:cNvPr id="11" name="曲折矢印 10"/>
          <p:cNvSpPr/>
          <p:nvPr/>
        </p:nvSpPr>
        <p:spPr>
          <a:xfrm flipV="1">
            <a:off x="3779912" y="4149080"/>
            <a:ext cx="792088" cy="7200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3995936" y="4149080"/>
            <a:ext cx="646331" cy="369332"/>
          </a:xfrm>
          <a:prstGeom prst="rect">
            <a:avLst/>
          </a:prstGeom>
          <a:noFill/>
        </p:spPr>
        <p:txBody>
          <a:bodyPr wrap="square" rtlCol="0">
            <a:spAutoFit/>
          </a:bodyPr>
          <a:lstStyle/>
          <a:p>
            <a:r>
              <a:rPr kumimoji="1" lang="ja-JP" altLang="en-US" dirty="0" smtClean="0"/>
              <a:t>拡大</a:t>
            </a:r>
            <a:endParaRPr kumimoji="1" lang="ja-JP" altLang="en-US" dirty="0"/>
          </a:p>
        </p:txBody>
      </p:sp>
      <p:sp>
        <p:nvSpPr>
          <p:cNvPr id="13" name="テキスト ボックス 12"/>
          <p:cNvSpPr txBox="1"/>
          <p:nvPr/>
        </p:nvSpPr>
        <p:spPr>
          <a:xfrm>
            <a:off x="5364088" y="4365104"/>
            <a:ext cx="1516762" cy="646331"/>
          </a:xfrm>
          <a:prstGeom prst="rect">
            <a:avLst/>
          </a:prstGeom>
          <a:noFill/>
        </p:spPr>
        <p:txBody>
          <a:bodyPr wrap="none" rtlCol="0">
            <a:spAutoFit/>
          </a:bodyPr>
          <a:lstStyle/>
          <a:p>
            <a:r>
              <a:rPr kumimoji="1" lang="ja-JP" altLang="en-US" b="1" dirty="0" smtClean="0">
                <a:solidFill>
                  <a:srgbClr val="92D050"/>
                </a:solidFill>
              </a:rPr>
              <a:t>緑</a:t>
            </a:r>
            <a:r>
              <a:rPr kumimoji="1" lang="ja-JP" altLang="en-US" dirty="0" smtClean="0"/>
              <a:t>：</a:t>
            </a:r>
            <a:r>
              <a:rPr kumimoji="1" lang="en-US" altLang="ja-JP" dirty="0" smtClean="0"/>
              <a:t>5%</a:t>
            </a:r>
            <a:r>
              <a:rPr kumimoji="1" lang="ja-JP" altLang="en-US" dirty="0" smtClean="0"/>
              <a:t>以内</a:t>
            </a:r>
            <a:endParaRPr kumimoji="1" lang="en-US" altLang="ja-JP" dirty="0" smtClean="0"/>
          </a:p>
          <a:p>
            <a:r>
              <a:rPr kumimoji="1" lang="ja-JP" altLang="en-US" b="1" dirty="0" smtClean="0">
                <a:solidFill>
                  <a:srgbClr val="FFC000"/>
                </a:solidFill>
              </a:rPr>
              <a:t>橙</a:t>
            </a:r>
            <a:r>
              <a:rPr kumimoji="1" lang="ja-JP" altLang="en-US" dirty="0" smtClean="0"/>
              <a:t>：</a:t>
            </a:r>
            <a:r>
              <a:rPr kumimoji="1" lang="en-US" altLang="ja-JP" dirty="0" smtClean="0"/>
              <a:t>10%</a:t>
            </a:r>
            <a:r>
              <a:rPr kumimoji="1" lang="ja-JP" altLang="en-US" dirty="0" smtClean="0"/>
              <a:t>以内</a:t>
            </a:r>
            <a:endParaRPr kumimoji="1" lang="ja-JP" altLang="en-US" dirty="0"/>
          </a:p>
        </p:txBody>
      </p:sp>
      <p:cxnSp>
        <p:nvCxnSpPr>
          <p:cNvPr id="16" name="直線コネクタ 15"/>
          <p:cNvCxnSpPr/>
          <p:nvPr/>
        </p:nvCxnSpPr>
        <p:spPr>
          <a:xfrm rot="5400000">
            <a:off x="7164288" y="5517232"/>
            <a:ext cx="1008112" cy="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a:off x="7020272" y="5517232"/>
            <a:ext cx="1008112" cy="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804248" y="5733256"/>
            <a:ext cx="817019" cy="338554"/>
          </a:xfrm>
          <a:prstGeom prst="rect">
            <a:avLst/>
          </a:prstGeom>
          <a:noFill/>
        </p:spPr>
        <p:txBody>
          <a:bodyPr wrap="none" rtlCol="0">
            <a:spAutoFit/>
          </a:bodyPr>
          <a:lstStyle/>
          <a:p>
            <a:r>
              <a:rPr kumimoji="1" lang="en-US" altLang="ja-JP" sz="1600" dirty="0" smtClean="0"/>
              <a:t>500kHz</a:t>
            </a:r>
            <a:endParaRPr kumimoji="1" lang="ja-JP" altLang="en-US" sz="1600" dirty="0"/>
          </a:p>
        </p:txBody>
      </p:sp>
      <p:sp>
        <p:nvSpPr>
          <p:cNvPr id="21" name="テキスト ボックス 20"/>
          <p:cNvSpPr txBox="1"/>
          <p:nvPr/>
        </p:nvSpPr>
        <p:spPr>
          <a:xfrm>
            <a:off x="7596336" y="5733256"/>
            <a:ext cx="811441" cy="338554"/>
          </a:xfrm>
          <a:prstGeom prst="rect">
            <a:avLst/>
          </a:prstGeom>
          <a:noFill/>
        </p:spPr>
        <p:txBody>
          <a:bodyPr wrap="none" rtlCol="0">
            <a:spAutoFit/>
          </a:bodyPr>
          <a:lstStyle/>
          <a:p>
            <a:r>
              <a:rPr lang="en-US" altLang="ja-JP" sz="1600" dirty="0" smtClean="0"/>
              <a:t>7</a:t>
            </a:r>
            <a:r>
              <a:rPr kumimoji="1" lang="en-US" altLang="ja-JP" sz="1600" dirty="0" smtClean="0"/>
              <a:t>00kHz</a:t>
            </a:r>
            <a:endParaRPr kumimoji="1" lang="ja-JP" altLang="en-US" sz="1600" dirty="0"/>
          </a:p>
        </p:txBody>
      </p:sp>
      <p:sp>
        <p:nvSpPr>
          <p:cNvPr id="17" name="テキスト ボックス 16"/>
          <p:cNvSpPr txBox="1"/>
          <p:nvPr/>
        </p:nvSpPr>
        <p:spPr>
          <a:xfrm>
            <a:off x="611560" y="3429000"/>
            <a:ext cx="2688557" cy="369332"/>
          </a:xfrm>
          <a:prstGeom prst="rect">
            <a:avLst/>
          </a:prstGeom>
          <a:noFill/>
        </p:spPr>
        <p:txBody>
          <a:bodyPr wrap="none" rtlCol="0">
            <a:spAutoFit/>
          </a:bodyPr>
          <a:lstStyle/>
          <a:p>
            <a:r>
              <a:rPr kumimoji="1" lang="ja-JP" altLang="en-US" dirty="0" smtClean="0"/>
              <a:t>今回は</a:t>
            </a:r>
            <a:r>
              <a:rPr kumimoji="1" lang="en-US" altLang="ja-JP" dirty="0" smtClean="0"/>
              <a:t>110mV</a:t>
            </a:r>
            <a:r>
              <a:rPr kumimoji="1" lang="ja-JP" altLang="en-US" dirty="0" smtClean="0"/>
              <a:t>のみで測定</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波高の</a:t>
            </a:r>
            <a:r>
              <a:rPr kumimoji="1" lang="en-US" altLang="ja-JP" dirty="0" smtClean="0"/>
              <a:t>saturation</a:t>
            </a:r>
            <a:endParaRPr kumimoji="1" lang="ja-JP" altLang="en-US" dirty="0"/>
          </a:p>
        </p:txBody>
      </p:sp>
      <p:sp>
        <p:nvSpPr>
          <p:cNvPr id="3" name="コンテンツ プレースホルダ 2"/>
          <p:cNvSpPr>
            <a:spLocks noGrp="1"/>
          </p:cNvSpPr>
          <p:nvPr>
            <p:ph idx="1"/>
          </p:nvPr>
        </p:nvSpPr>
        <p:spPr>
          <a:xfrm>
            <a:off x="827584" y="5157192"/>
            <a:ext cx="7488832" cy="1512168"/>
          </a:xfrm>
        </p:spPr>
        <p:txBody>
          <a:bodyPr>
            <a:normAutofit fontScale="62500" lnSpcReduction="20000"/>
          </a:bodyPr>
          <a:lstStyle/>
          <a:p>
            <a:r>
              <a:rPr lang="ja-JP" altLang="en-US" dirty="0" smtClean="0"/>
              <a:t>飽和し始める点 </a:t>
            </a:r>
            <a:r>
              <a:rPr lang="en-US" altLang="ja-JP" dirty="0" smtClean="0"/>
              <a:t>: </a:t>
            </a:r>
            <a:r>
              <a:rPr lang="ja-JP" altLang="en-US" dirty="0" smtClean="0"/>
              <a:t>～</a:t>
            </a:r>
            <a:r>
              <a:rPr lang="en-US" altLang="ja-JP" dirty="0" smtClean="0"/>
              <a:t>840mV</a:t>
            </a:r>
          </a:p>
          <a:p>
            <a:r>
              <a:rPr lang="en-US" altLang="ja-JP" dirty="0" smtClean="0"/>
              <a:t>1p.e.</a:t>
            </a:r>
            <a:r>
              <a:rPr lang="ja-JP" altLang="en-US" dirty="0" smtClean="0"/>
              <a:t>の波高が～</a:t>
            </a:r>
            <a:r>
              <a:rPr lang="en-US" altLang="ja-JP" dirty="0" smtClean="0"/>
              <a:t>8.6mV</a:t>
            </a:r>
            <a:r>
              <a:rPr lang="ja-JP" altLang="en-US" dirty="0" err="1" smtClean="0"/>
              <a:t>なの</a:t>
            </a:r>
            <a:r>
              <a:rPr lang="ja-JP" altLang="en-US" dirty="0" smtClean="0"/>
              <a:t>で</a:t>
            </a:r>
            <a:r>
              <a:rPr lang="ja-JP" altLang="en-US" sz="3800" b="1" dirty="0" smtClean="0">
                <a:solidFill>
                  <a:srgbClr val="0070C0"/>
                </a:solidFill>
              </a:rPr>
              <a:t>～</a:t>
            </a:r>
            <a:r>
              <a:rPr lang="en-US" altLang="ja-JP" sz="3800" b="1" dirty="0" smtClean="0">
                <a:solidFill>
                  <a:srgbClr val="0070C0"/>
                </a:solidFill>
              </a:rPr>
              <a:t>100p.e.</a:t>
            </a:r>
            <a:r>
              <a:rPr lang="ja-JP" altLang="en-US" dirty="0" smtClean="0"/>
              <a:t>に</a:t>
            </a:r>
            <a:r>
              <a:rPr lang="ja-JP" altLang="en-US" dirty="0" smtClean="0"/>
              <a:t>あたる</a:t>
            </a:r>
            <a:endParaRPr lang="en-US" altLang="ja-JP" dirty="0" smtClean="0"/>
          </a:p>
          <a:p>
            <a:pPr lvl="1"/>
            <a:r>
              <a:rPr kumimoji="1" lang="ja-JP" altLang="en-US" dirty="0" smtClean="0"/>
              <a:t>数百</a:t>
            </a:r>
            <a:r>
              <a:rPr kumimoji="1" lang="en-US" altLang="ja-JP" dirty="0" err="1" smtClean="0"/>
              <a:t>p.e</a:t>
            </a:r>
            <a:r>
              <a:rPr kumimoji="1" lang="en-US" altLang="ja-JP" dirty="0" smtClean="0"/>
              <a:t>.</a:t>
            </a:r>
            <a:r>
              <a:rPr kumimoji="1" lang="ja-JP" altLang="en-US" dirty="0" smtClean="0"/>
              <a:t>まで</a:t>
            </a:r>
            <a:r>
              <a:rPr lang="ja-JP" altLang="en-US" dirty="0" smtClean="0"/>
              <a:t>は見えない</a:t>
            </a:r>
            <a:endParaRPr lang="en-US" altLang="ja-JP" dirty="0" smtClean="0"/>
          </a:p>
          <a:p>
            <a:pPr lvl="1"/>
            <a:r>
              <a:rPr kumimoji="1" lang="en-US" altLang="ja-JP" dirty="0" smtClean="0"/>
              <a:t>20-inch HPD</a:t>
            </a:r>
            <a:r>
              <a:rPr kumimoji="1" lang="ja-JP" altLang="en-US" dirty="0" smtClean="0"/>
              <a:t>の場合にはダイナミックレンジを広げた</a:t>
            </a:r>
            <a:r>
              <a:rPr kumimoji="1" lang="en-US" altLang="ja-JP" dirty="0" smtClean="0"/>
              <a:t>amp</a:t>
            </a:r>
            <a:r>
              <a:rPr kumimoji="1" lang="ja-JP" altLang="en-US" dirty="0" smtClean="0"/>
              <a:t>設計を行う</a:t>
            </a:r>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19</a:t>
            </a:fld>
            <a:endParaRPr kumimoji="1" lang="ja-JP" altLang="en-US"/>
          </a:p>
        </p:txBody>
      </p:sp>
      <p:pic>
        <p:nvPicPr>
          <p:cNvPr id="27650" name="Picture 2" descr="C:\kamioka\20130214elec\satu\wf\saturation.png"/>
          <p:cNvPicPr>
            <a:picLocks noChangeAspect="1" noChangeArrowheads="1"/>
          </p:cNvPicPr>
          <p:nvPr/>
        </p:nvPicPr>
        <p:blipFill>
          <a:blip r:embed="rId2" cstate="print"/>
          <a:srcRect t="8201" r="8229"/>
          <a:stretch>
            <a:fillRect/>
          </a:stretch>
        </p:blipFill>
        <p:spPr bwMode="auto">
          <a:xfrm>
            <a:off x="3599384" y="1412776"/>
            <a:ext cx="5544616" cy="3761262"/>
          </a:xfrm>
          <a:prstGeom prst="rect">
            <a:avLst/>
          </a:prstGeom>
          <a:noFill/>
        </p:spPr>
      </p:pic>
      <p:sp>
        <p:nvSpPr>
          <p:cNvPr id="6" name="正方形/長方形 5"/>
          <p:cNvSpPr/>
          <p:nvPr/>
        </p:nvSpPr>
        <p:spPr>
          <a:xfrm>
            <a:off x="5183560" y="3429000"/>
            <a:ext cx="1332656" cy="936104"/>
          </a:xfrm>
          <a:prstGeom prst="rect">
            <a:avLst/>
          </a:prstGeom>
          <a:noFill/>
          <a:ln w="38100">
            <a:solidFill>
              <a:srgbClr val="0070C0"/>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283968" y="4077072"/>
            <a:ext cx="1080120" cy="584775"/>
          </a:xfrm>
          <a:prstGeom prst="rect">
            <a:avLst/>
          </a:prstGeom>
          <a:noFill/>
        </p:spPr>
        <p:txBody>
          <a:bodyPr wrap="square" rtlCol="0">
            <a:spAutoFit/>
          </a:bodyPr>
          <a:lstStyle/>
          <a:p>
            <a:r>
              <a:rPr lang="ja-JP" altLang="en-US" sz="1600" dirty="0" smtClean="0"/>
              <a:t>飽和し始めている</a:t>
            </a:r>
            <a:endParaRPr lang="en-US" altLang="ja-JP" sz="1600" dirty="0" smtClean="0"/>
          </a:p>
        </p:txBody>
      </p:sp>
      <p:sp>
        <p:nvSpPr>
          <p:cNvPr id="8" name="テキスト ボックス 7"/>
          <p:cNvSpPr txBox="1"/>
          <p:nvPr/>
        </p:nvSpPr>
        <p:spPr>
          <a:xfrm>
            <a:off x="4247456" y="3429000"/>
            <a:ext cx="1019831" cy="369332"/>
          </a:xfrm>
          <a:prstGeom prst="rect">
            <a:avLst/>
          </a:prstGeom>
          <a:noFill/>
        </p:spPr>
        <p:txBody>
          <a:bodyPr wrap="none" rtlCol="0">
            <a:spAutoFit/>
          </a:bodyPr>
          <a:lstStyle/>
          <a:p>
            <a:r>
              <a:rPr lang="en-US" altLang="ja-JP" b="1" dirty="0" smtClean="0">
                <a:solidFill>
                  <a:srgbClr val="FF0000"/>
                </a:solidFill>
              </a:rPr>
              <a:t>~840mV</a:t>
            </a:r>
            <a:endParaRPr kumimoji="1" lang="ja-JP" altLang="en-US" b="1" dirty="0">
              <a:solidFill>
                <a:srgbClr val="FF0000"/>
              </a:solidFill>
            </a:endParaRPr>
          </a:p>
        </p:txBody>
      </p:sp>
      <p:cxnSp>
        <p:nvCxnSpPr>
          <p:cNvPr id="10" name="直線コネクタ 9"/>
          <p:cNvCxnSpPr/>
          <p:nvPr/>
        </p:nvCxnSpPr>
        <p:spPr>
          <a:xfrm>
            <a:off x="4391472" y="3861048"/>
            <a:ext cx="1440160"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コンテンツ プレースホルダ 2"/>
          <p:cNvSpPr txBox="1">
            <a:spLocks/>
          </p:cNvSpPr>
          <p:nvPr/>
        </p:nvSpPr>
        <p:spPr>
          <a:xfrm>
            <a:off x="0" y="1556792"/>
            <a:ext cx="3563888" cy="30963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1" lang="en-US" altLang="ja-JP"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HK</a:t>
            </a:r>
            <a:r>
              <a:rPr kumimoji="1" lang="ja-JP" altLang="en-US"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では</a:t>
            </a:r>
            <a:r>
              <a:rPr kumimoji="1" lang="ja-JP" altLang="en-US"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数百光電子</a:t>
            </a:r>
            <a:r>
              <a:rPr kumimoji="1" lang="ja-JP" altLang="en-US"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を検出する必要がある物理も取り扱う</a:t>
            </a:r>
            <a:endParaRPr kumimoji="1" lang="en-US" altLang="ja-JP" sz="20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342900" lvl="0" indent="-342900">
              <a:spcBef>
                <a:spcPct val="20000"/>
              </a:spcBef>
              <a:buBlip>
                <a:blip r:embed="rId3"/>
              </a:buBlip>
            </a:pPr>
            <a:r>
              <a:rPr lang="ja-JP" altLang="en-US" sz="2000" dirty="0" smtClean="0">
                <a:ln>
                  <a:solidFill>
                    <a:schemeClr val="bg1">
                      <a:lumMod val="50000"/>
                    </a:schemeClr>
                  </a:solidFill>
                </a:ln>
                <a:solidFill>
                  <a:schemeClr val="tx1">
                    <a:lumMod val="95000"/>
                    <a:lumOff val="5000"/>
                  </a:schemeClr>
                </a:solidFill>
                <a:cs typeface="Times New Roman" pitchFamily="18" charset="0"/>
              </a:rPr>
              <a:t>飽和は</a:t>
            </a:r>
            <a:r>
              <a:rPr lang="en-US" altLang="ja-JP" sz="2000" dirty="0" smtClean="0">
                <a:ln>
                  <a:solidFill>
                    <a:schemeClr val="bg1">
                      <a:lumMod val="50000"/>
                    </a:schemeClr>
                  </a:solidFill>
                </a:ln>
                <a:solidFill>
                  <a:schemeClr val="tx1">
                    <a:lumMod val="95000"/>
                    <a:lumOff val="5000"/>
                  </a:schemeClr>
                </a:solidFill>
                <a:cs typeface="Times New Roman" pitchFamily="18" charset="0"/>
              </a:rPr>
              <a:t>amp</a:t>
            </a:r>
            <a:r>
              <a:rPr lang="ja-JP" altLang="en-US" sz="2000" dirty="0" smtClean="0">
                <a:ln>
                  <a:solidFill>
                    <a:schemeClr val="bg1">
                      <a:lumMod val="50000"/>
                    </a:schemeClr>
                  </a:solidFill>
                </a:ln>
                <a:solidFill>
                  <a:schemeClr val="tx1">
                    <a:lumMod val="95000"/>
                    <a:lumOff val="5000"/>
                  </a:schemeClr>
                </a:solidFill>
                <a:cs typeface="Times New Roman" pitchFamily="18" charset="0"/>
              </a:rPr>
              <a:t>によるもの</a:t>
            </a:r>
          </a:p>
          <a:p>
            <a:pPr marL="800100" lvl="1" indent="-342900">
              <a:spcBef>
                <a:spcPct val="20000"/>
              </a:spcBef>
              <a:buBlip>
                <a:blip r:embed="rId3"/>
              </a:buBlip>
            </a:pPr>
            <a:r>
              <a:rPr lang="en-US" altLang="ja-JP" sz="2000" dirty="0" smtClean="0">
                <a:ln>
                  <a:solidFill>
                    <a:schemeClr val="bg1">
                      <a:lumMod val="50000"/>
                    </a:schemeClr>
                  </a:solidFill>
                </a:ln>
                <a:solidFill>
                  <a:schemeClr val="tx1">
                    <a:lumMod val="95000"/>
                    <a:lumOff val="5000"/>
                  </a:schemeClr>
                </a:solidFill>
                <a:cs typeface="Times New Roman" pitchFamily="18" charset="0"/>
              </a:rPr>
              <a:t>HPD</a:t>
            </a:r>
            <a:r>
              <a:rPr lang="ja-JP" altLang="en-US" sz="2000" dirty="0" smtClean="0">
                <a:ln>
                  <a:solidFill>
                    <a:schemeClr val="bg1">
                      <a:lumMod val="50000"/>
                    </a:schemeClr>
                  </a:solidFill>
                </a:ln>
                <a:solidFill>
                  <a:schemeClr val="tx1">
                    <a:lumMod val="95000"/>
                    <a:lumOff val="5000"/>
                  </a:schemeClr>
                </a:solidFill>
                <a:cs typeface="Times New Roman" pitchFamily="18" charset="0"/>
              </a:rPr>
              <a:t>自体は～</a:t>
            </a:r>
            <a:r>
              <a:rPr lang="en-US" altLang="ja-JP" sz="2000" dirty="0" smtClean="0">
                <a:ln>
                  <a:solidFill>
                    <a:schemeClr val="bg1">
                      <a:lumMod val="50000"/>
                    </a:schemeClr>
                  </a:solidFill>
                </a:ln>
                <a:solidFill>
                  <a:schemeClr val="tx1">
                    <a:lumMod val="95000"/>
                    <a:lumOff val="5000"/>
                  </a:schemeClr>
                </a:solidFill>
                <a:cs typeface="Times New Roman" pitchFamily="18" charset="0"/>
              </a:rPr>
              <a:t>10</a:t>
            </a:r>
            <a:r>
              <a:rPr lang="en-US" altLang="ja-JP" sz="2000" baseline="30000" dirty="0" smtClean="0">
                <a:ln>
                  <a:solidFill>
                    <a:schemeClr val="bg1">
                      <a:lumMod val="50000"/>
                    </a:schemeClr>
                  </a:solidFill>
                </a:ln>
                <a:solidFill>
                  <a:schemeClr val="tx1">
                    <a:lumMod val="95000"/>
                    <a:lumOff val="5000"/>
                  </a:schemeClr>
                </a:solidFill>
                <a:cs typeface="Times New Roman" pitchFamily="18" charset="0"/>
              </a:rPr>
              <a:t>4</a:t>
            </a:r>
            <a:r>
              <a:rPr lang="ja-JP" altLang="en-US" sz="2000" dirty="0" smtClean="0">
                <a:ln>
                  <a:solidFill>
                    <a:schemeClr val="bg1">
                      <a:lumMod val="50000"/>
                    </a:schemeClr>
                  </a:solidFill>
                </a:ln>
                <a:solidFill>
                  <a:schemeClr val="tx1">
                    <a:lumMod val="95000"/>
                    <a:lumOff val="5000"/>
                  </a:schemeClr>
                </a:solidFill>
                <a:cs typeface="Times New Roman" pitchFamily="18" charset="0"/>
              </a:rPr>
              <a:t>光子程度まで線形性がある</a:t>
            </a:r>
            <a:r>
              <a:rPr lang="en-US" altLang="ja-JP" sz="2000" dirty="0" smtClean="0">
                <a:ln>
                  <a:solidFill>
                    <a:schemeClr val="bg1">
                      <a:lumMod val="50000"/>
                    </a:schemeClr>
                  </a:solidFill>
                </a:ln>
                <a:solidFill>
                  <a:schemeClr val="tx1">
                    <a:lumMod val="95000"/>
                    <a:lumOff val="5000"/>
                  </a:schemeClr>
                </a:solidFill>
                <a:cs typeface="Times New Roman" pitchFamily="18" charset="0"/>
              </a:rPr>
              <a:t>(</a:t>
            </a:r>
            <a:r>
              <a:rPr lang="ja-JP" altLang="en-US" sz="2000" dirty="0" smtClean="0">
                <a:ln>
                  <a:solidFill>
                    <a:schemeClr val="bg1">
                      <a:lumMod val="50000"/>
                    </a:schemeClr>
                  </a:solidFill>
                </a:ln>
                <a:solidFill>
                  <a:schemeClr val="tx1">
                    <a:lumMod val="95000"/>
                    <a:lumOff val="5000"/>
                  </a:schemeClr>
                </a:solidFill>
                <a:cs typeface="Times New Roman" pitchFamily="18" charset="0"/>
              </a:rPr>
              <a:t>打ち込みゲイン</a:t>
            </a:r>
            <a:r>
              <a:rPr lang="en-US" altLang="ja-JP" sz="2000" dirty="0" smtClean="0">
                <a:ln>
                  <a:solidFill>
                    <a:schemeClr val="bg1">
                      <a:lumMod val="50000"/>
                    </a:schemeClr>
                  </a:solidFill>
                </a:ln>
                <a:solidFill>
                  <a:schemeClr val="tx1">
                    <a:lumMod val="95000"/>
                    <a:lumOff val="5000"/>
                  </a:schemeClr>
                </a:solidFill>
                <a:cs typeface="Times New Roman" pitchFamily="18" charset="0"/>
              </a:rPr>
              <a:t>:250, </a:t>
            </a:r>
            <a:r>
              <a:rPr lang="ja-JP" altLang="en-US" sz="2000" dirty="0" smtClean="0">
                <a:ln>
                  <a:solidFill>
                    <a:schemeClr val="bg1">
                      <a:lumMod val="50000"/>
                    </a:schemeClr>
                  </a:solidFill>
                </a:ln>
                <a:solidFill>
                  <a:schemeClr val="tx1">
                    <a:lumMod val="95000"/>
                    <a:lumOff val="5000"/>
                  </a:schemeClr>
                </a:solidFill>
                <a:cs typeface="Times New Roman" pitchFamily="18" charset="0"/>
              </a:rPr>
              <a:t>アバランシェゲイン</a:t>
            </a:r>
            <a:r>
              <a:rPr lang="en-US" altLang="ja-JP" sz="2000" dirty="0" smtClean="0">
                <a:ln>
                  <a:solidFill>
                    <a:schemeClr val="bg1">
                      <a:lumMod val="50000"/>
                    </a:schemeClr>
                  </a:solidFill>
                </a:ln>
                <a:solidFill>
                  <a:schemeClr val="tx1">
                    <a:lumMod val="95000"/>
                    <a:lumOff val="5000"/>
                  </a:schemeClr>
                </a:solidFill>
                <a:cs typeface="Times New Roman" pitchFamily="18" charset="0"/>
              </a:rPr>
              <a:t>:140)</a:t>
            </a:r>
          </a:p>
        </p:txBody>
      </p:sp>
      <p:sp>
        <p:nvSpPr>
          <p:cNvPr id="11" name="テキスト ボックス 10"/>
          <p:cNvSpPr txBox="1"/>
          <p:nvPr/>
        </p:nvSpPr>
        <p:spPr>
          <a:xfrm>
            <a:off x="6372200" y="1124744"/>
            <a:ext cx="2322431" cy="338554"/>
          </a:xfrm>
          <a:prstGeom prst="rect">
            <a:avLst/>
          </a:prstGeom>
          <a:noFill/>
        </p:spPr>
        <p:txBody>
          <a:bodyPr wrap="none" rtlCol="0">
            <a:spAutoFit/>
          </a:bodyPr>
          <a:lstStyle/>
          <a:p>
            <a:r>
              <a:rPr lang="ja-JP" altLang="en-US" sz="1600" dirty="0" smtClean="0">
                <a:ln>
                  <a:solidFill>
                    <a:schemeClr val="bg1">
                      <a:lumMod val="50000"/>
                    </a:schemeClr>
                  </a:solidFill>
                </a:ln>
                <a:solidFill>
                  <a:schemeClr val="tx1">
                    <a:lumMod val="95000"/>
                    <a:lumOff val="5000"/>
                  </a:schemeClr>
                </a:solidFill>
                <a:cs typeface="Times New Roman" pitchFamily="18" charset="0"/>
              </a:rPr>
              <a:t>アバランシェゲイン</a:t>
            </a:r>
            <a:r>
              <a:rPr lang="en-US" altLang="ja-JP" sz="1600" dirty="0" smtClean="0">
                <a:ln>
                  <a:solidFill>
                    <a:schemeClr val="bg1">
                      <a:lumMod val="50000"/>
                    </a:schemeClr>
                  </a:solidFill>
                </a:ln>
                <a:solidFill>
                  <a:schemeClr val="tx1">
                    <a:lumMod val="95000"/>
                    <a:lumOff val="5000"/>
                  </a:schemeClr>
                </a:solidFill>
                <a:cs typeface="Times New Roman" pitchFamily="18" charset="0"/>
              </a:rPr>
              <a:t>225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 2"/>
          <p:cNvSpPr>
            <a:spLocks noGrp="1"/>
          </p:cNvSpPr>
          <p:nvPr>
            <p:ph idx="1"/>
          </p:nvPr>
        </p:nvSpPr>
        <p:spPr>
          <a:xfrm>
            <a:off x="457200" y="1600200"/>
            <a:ext cx="8229600" cy="4853136"/>
          </a:xfrm>
        </p:spPr>
        <p:txBody>
          <a:bodyPr>
            <a:normAutofit fontScale="62500" lnSpcReduction="20000"/>
          </a:bodyPr>
          <a:lstStyle/>
          <a:p>
            <a:r>
              <a:rPr kumimoji="1" lang="ja-JP" altLang="en-US" dirty="0" smtClean="0"/>
              <a:t>イントロダクション</a:t>
            </a:r>
            <a:endParaRPr kumimoji="1" lang="en-US" altLang="ja-JP" dirty="0" smtClean="0"/>
          </a:p>
          <a:p>
            <a:pPr lvl="1"/>
            <a:r>
              <a:rPr lang="en-US" altLang="ja-JP" dirty="0" smtClean="0"/>
              <a:t>Hyper-K</a:t>
            </a:r>
            <a:r>
              <a:rPr lang="ja-JP" altLang="en-US" dirty="0" smtClean="0"/>
              <a:t>からの要請</a:t>
            </a:r>
            <a:endParaRPr lang="en-US" altLang="ja-JP" dirty="0" smtClean="0"/>
          </a:p>
          <a:p>
            <a:pPr lvl="1"/>
            <a:r>
              <a:rPr kumimoji="1" lang="en-US" altLang="ja-JP" dirty="0" smtClean="0"/>
              <a:t>HPD</a:t>
            </a:r>
            <a:r>
              <a:rPr lang="ja-JP" altLang="en-US" dirty="0" smtClean="0"/>
              <a:t>の原理、利点</a:t>
            </a:r>
            <a:r>
              <a:rPr lang="en-US" altLang="ja-JP" dirty="0" smtClean="0"/>
              <a:t>(PMT</a:t>
            </a:r>
            <a:r>
              <a:rPr lang="ja-JP" altLang="en-US" dirty="0" smtClean="0"/>
              <a:t>との比較</a:t>
            </a:r>
            <a:r>
              <a:rPr lang="en-US" altLang="ja-JP" dirty="0" smtClean="0"/>
              <a:t>)</a:t>
            </a:r>
          </a:p>
          <a:p>
            <a:r>
              <a:rPr lang="en-US" altLang="ja-JP" dirty="0" smtClean="0"/>
              <a:t>HPD</a:t>
            </a:r>
            <a:r>
              <a:rPr lang="ja-JP" altLang="en-US" dirty="0" smtClean="0"/>
              <a:t>の開発状況</a:t>
            </a:r>
            <a:endParaRPr lang="en-US" altLang="ja-JP" dirty="0" smtClean="0"/>
          </a:p>
          <a:p>
            <a:r>
              <a:rPr kumimoji="1" lang="en-US" altLang="ja-JP" dirty="0" smtClean="0"/>
              <a:t>HPD</a:t>
            </a:r>
            <a:r>
              <a:rPr kumimoji="1" lang="ja-JP" altLang="en-US" dirty="0" smtClean="0"/>
              <a:t>の性能評価</a:t>
            </a:r>
            <a:endParaRPr kumimoji="1" lang="en-US" altLang="ja-JP" dirty="0" smtClean="0"/>
          </a:p>
          <a:p>
            <a:pPr lvl="1"/>
            <a:r>
              <a:rPr lang="en-US" altLang="ja-JP" dirty="0" smtClean="0"/>
              <a:t>1</a:t>
            </a:r>
            <a:r>
              <a:rPr lang="ja-JP" altLang="en-US" dirty="0" smtClean="0"/>
              <a:t>光電子の検出</a:t>
            </a:r>
            <a:endParaRPr lang="en-US" altLang="ja-JP" dirty="0" smtClean="0"/>
          </a:p>
          <a:p>
            <a:pPr lvl="1"/>
            <a:r>
              <a:rPr lang="ja-JP" altLang="en-US" dirty="0" smtClean="0"/>
              <a:t>ゲインカーブ</a:t>
            </a:r>
            <a:endParaRPr lang="en-US" altLang="ja-JP" dirty="0" smtClean="0"/>
          </a:p>
          <a:p>
            <a:pPr lvl="1"/>
            <a:r>
              <a:rPr lang="en-US" altLang="ja-JP" dirty="0" smtClean="0"/>
              <a:t>1</a:t>
            </a:r>
            <a:r>
              <a:rPr lang="ja-JP" altLang="en-US" dirty="0" smtClean="0"/>
              <a:t>光電子</a:t>
            </a:r>
            <a:r>
              <a:rPr lang="ja-JP" altLang="en-US" dirty="0" smtClean="0"/>
              <a:t>分解能</a:t>
            </a:r>
            <a:endParaRPr lang="en-US" altLang="ja-JP" dirty="0" smtClean="0"/>
          </a:p>
          <a:p>
            <a:pPr lvl="1"/>
            <a:r>
              <a:rPr kumimoji="1" lang="en-US" altLang="ja-JP" dirty="0" smtClean="0"/>
              <a:t>P/V</a:t>
            </a:r>
          </a:p>
          <a:p>
            <a:pPr lvl="1"/>
            <a:r>
              <a:rPr lang="en-US" altLang="ja-JP" dirty="0" smtClean="0"/>
              <a:t>TTS</a:t>
            </a:r>
            <a:endParaRPr kumimoji="1" lang="en-US" altLang="ja-JP" dirty="0" smtClean="0"/>
          </a:p>
          <a:p>
            <a:pPr lvl="1"/>
            <a:r>
              <a:rPr kumimoji="1" lang="ja-JP" altLang="en-US" dirty="0" smtClean="0"/>
              <a:t>ダークレート</a:t>
            </a:r>
            <a:endParaRPr kumimoji="1" lang="en-US" altLang="ja-JP" dirty="0" smtClean="0"/>
          </a:p>
          <a:p>
            <a:pPr lvl="1"/>
            <a:r>
              <a:rPr lang="ja-JP" altLang="en-US" dirty="0" smtClean="0"/>
              <a:t>レート耐性</a:t>
            </a:r>
            <a:endParaRPr lang="en-US" altLang="ja-JP" dirty="0" smtClean="0"/>
          </a:p>
          <a:p>
            <a:pPr lvl="1"/>
            <a:r>
              <a:rPr lang="en-US" altLang="ja-JP" dirty="0" smtClean="0"/>
              <a:t>Saturation</a:t>
            </a:r>
            <a:endParaRPr kumimoji="1" lang="en-US" altLang="ja-JP" dirty="0" smtClean="0"/>
          </a:p>
          <a:p>
            <a:pPr lvl="1"/>
            <a:r>
              <a:rPr lang="en-US" altLang="ja-JP" dirty="0" smtClean="0"/>
              <a:t>PMT</a:t>
            </a:r>
            <a:r>
              <a:rPr lang="ja-JP" altLang="en-US" dirty="0" smtClean="0"/>
              <a:t>との比較まとめ</a:t>
            </a:r>
            <a:endParaRPr lang="en-US" altLang="ja-JP" dirty="0" smtClean="0"/>
          </a:p>
          <a:p>
            <a:r>
              <a:rPr kumimoji="1" lang="ja-JP" altLang="en-US" dirty="0" smtClean="0"/>
              <a:t>全体のまとめ</a:t>
            </a:r>
            <a:endParaRPr kumimoji="1" lang="en-US" altLang="ja-JP" dirty="0" smtClean="0"/>
          </a:p>
          <a:p>
            <a:r>
              <a:rPr lang="ja-JP" altLang="en-US" dirty="0" smtClean="0"/>
              <a:t>これから</a:t>
            </a:r>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2</a:t>
            </a:fld>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5949280"/>
            <a:ext cx="8654933" cy="646331"/>
          </a:xfrm>
          <a:prstGeom prst="rect">
            <a:avLst/>
          </a:prstGeom>
          <a:solidFill>
            <a:schemeClr val="bg1">
              <a:lumMod val="95000"/>
            </a:schemeClr>
          </a:solidFill>
          <a:ln>
            <a:solidFill>
              <a:schemeClr val="tx1"/>
            </a:solidFill>
          </a:ln>
        </p:spPr>
        <p:txBody>
          <a:bodyPr wrap="square" rtlCol="0">
            <a:spAutoFit/>
          </a:bodyPr>
          <a:lstStyle/>
          <a:p>
            <a:pPr>
              <a:buFont typeface="Wingdings" pitchFamily="2" charset="2"/>
              <a:buChar char="ü"/>
            </a:pPr>
            <a:r>
              <a:rPr kumimoji="1" lang="en-US" altLang="ja-JP" dirty="0" smtClean="0"/>
              <a:t>1p.e.</a:t>
            </a:r>
            <a:r>
              <a:rPr kumimoji="1" lang="ja-JP" altLang="en-US" dirty="0" smtClean="0"/>
              <a:t>の</a:t>
            </a:r>
            <a:r>
              <a:rPr kumimoji="1" lang="en-US" altLang="ja-JP" dirty="0" smtClean="0"/>
              <a:t>TTS</a:t>
            </a:r>
            <a:r>
              <a:rPr kumimoji="1" lang="ja-JP" altLang="en-US" dirty="0" smtClean="0"/>
              <a:t>は</a:t>
            </a:r>
            <a:r>
              <a:rPr kumimoji="1" lang="en-US" altLang="ja-JP" dirty="0" smtClean="0"/>
              <a:t>amp</a:t>
            </a:r>
            <a:r>
              <a:rPr lang="ja-JP" altLang="en-US" dirty="0" smtClean="0"/>
              <a:t>を変える</a:t>
            </a:r>
            <a:r>
              <a:rPr lang="en-US" altLang="ja-JP" dirty="0" smtClean="0"/>
              <a:t>/</a:t>
            </a:r>
            <a:r>
              <a:rPr lang="ja-JP" altLang="en-US" dirty="0" smtClean="0"/>
              <a:t>改良することで改善する可能性がある</a:t>
            </a:r>
            <a:endParaRPr lang="en-US" altLang="ja-JP" dirty="0" smtClean="0"/>
          </a:p>
          <a:p>
            <a:pPr>
              <a:buFont typeface="Wingdings" pitchFamily="2" charset="2"/>
              <a:buChar char="ü"/>
            </a:pPr>
            <a:r>
              <a:rPr kumimoji="1" lang="ja-JP" altLang="en-US" dirty="0" smtClean="0"/>
              <a:t>ダークレートは</a:t>
            </a:r>
            <a:r>
              <a:rPr kumimoji="1" lang="en-US" altLang="ja-JP" dirty="0" smtClean="0"/>
              <a:t>HPD</a:t>
            </a:r>
            <a:r>
              <a:rPr lang="ja-JP" altLang="en-US" dirty="0" smtClean="0"/>
              <a:t>ではまだ安定後の測定が行われていないのでふらつきがある</a:t>
            </a:r>
            <a:endParaRPr lang="en-US" altLang="ja-JP" dirty="0" smtClean="0"/>
          </a:p>
        </p:txBody>
      </p:sp>
      <p:sp>
        <p:nvSpPr>
          <p:cNvPr id="2" name="タイトル 1"/>
          <p:cNvSpPr>
            <a:spLocks noGrp="1"/>
          </p:cNvSpPr>
          <p:nvPr>
            <p:ph type="title"/>
          </p:nvPr>
        </p:nvSpPr>
        <p:spPr/>
        <p:txBody>
          <a:bodyPr/>
          <a:lstStyle/>
          <a:p>
            <a:r>
              <a:rPr kumimoji="1" lang="en-US" altLang="ja-JP" dirty="0" smtClean="0"/>
              <a:t>PMT</a:t>
            </a:r>
            <a:r>
              <a:rPr kumimoji="1" lang="ja-JP" altLang="en-US" dirty="0" smtClean="0"/>
              <a:t>との比較まとめ</a:t>
            </a:r>
            <a:endParaRPr kumimoji="1" lang="ja-JP" altLang="en-US" dirty="0"/>
          </a:p>
        </p:txBody>
      </p:sp>
      <p:graphicFrame>
        <p:nvGraphicFramePr>
          <p:cNvPr id="4" name="表 3"/>
          <p:cNvGraphicFramePr>
            <a:graphicFrameLocks noGrp="1"/>
          </p:cNvGraphicFramePr>
          <p:nvPr/>
        </p:nvGraphicFramePr>
        <p:xfrm>
          <a:off x="683568" y="1772816"/>
          <a:ext cx="7632848" cy="3418840"/>
        </p:xfrm>
        <a:graphic>
          <a:graphicData uri="http://schemas.openxmlformats.org/drawingml/2006/table">
            <a:tbl>
              <a:tblPr firstRow="1" firstCol="1" bandRow="1">
                <a:tableStyleId>{073A0DAA-6AF3-43AB-8588-CEC1D06C72B9}</a:tableStyleId>
              </a:tblPr>
              <a:tblGrid>
                <a:gridCol w="1847953"/>
                <a:gridCol w="2976583"/>
                <a:gridCol w="2808312"/>
              </a:tblGrid>
              <a:tr h="370840">
                <a:tc>
                  <a:txBody>
                    <a:bodyPr/>
                    <a:lstStyle/>
                    <a:p>
                      <a:endParaRPr kumimoji="1" lang="ja-JP" altLang="en-US" sz="1800" dirty="0"/>
                    </a:p>
                  </a:txBody>
                  <a:tcPr/>
                </a:tc>
                <a:tc>
                  <a:txBody>
                    <a:bodyPr/>
                    <a:lstStyle/>
                    <a:p>
                      <a:r>
                        <a:rPr kumimoji="1" lang="en-US" altLang="ja-JP" sz="1800" dirty="0" smtClean="0"/>
                        <a:t>8-inch HPD</a:t>
                      </a:r>
                      <a:endParaRPr kumimoji="1" lang="ja-JP" altLang="en-US" sz="1800" dirty="0"/>
                    </a:p>
                  </a:txBody>
                  <a:tcPr/>
                </a:tc>
                <a:tc>
                  <a:txBody>
                    <a:bodyPr/>
                    <a:lstStyle/>
                    <a:p>
                      <a:r>
                        <a:rPr kumimoji="1" lang="en-US" altLang="ja-JP" sz="1800" dirty="0" smtClean="0"/>
                        <a:t>20-inch PMT</a:t>
                      </a:r>
                      <a:endParaRPr kumimoji="1" lang="ja-JP" altLang="en-US" sz="1800" dirty="0"/>
                    </a:p>
                  </a:txBody>
                  <a:tcPr/>
                </a:tc>
              </a:tr>
              <a:tr h="370840">
                <a:tc>
                  <a:txBody>
                    <a:bodyPr/>
                    <a:lstStyle/>
                    <a:p>
                      <a:r>
                        <a:rPr kumimoji="1" lang="ja-JP" altLang="en-US" sz="1800" dirty="0" smtClean="0"/>
                        <a:t>ゲイン</a:t>
                      </a:r>
                      <a:endParaRPr kumimoji="1" lang="ja-JP" altLang="en-US" sz="1800" dirty="0"/>
                    </a:p>
                  </a:txBody>
                  <a:tcPr/>
                </a:tc>
                <a:tc>
                  <a:txBody>
                    <a:bodyPr/>
                    <a:lstStyle/>
                    <a:p>
                      <a:r>
                        <a:rPr kumimoji="1" lang="en-US" altLang="ja-JP" sz="1800" b="1" dirty="0" smtClean="0"/>
                        <a:t>10</a:t>
                      </a:r>
                      <a:r>
                        <a:rPr kumimoji="1" lang="en-US" altLang="ja-JP" sz="1800" b="1" baseline="30000" dirty="0" smtClean="0"/>
                        <a:t>4</a:t>
                      </a:r>
                      <a:r>
                        <a:rPr kumimoji="1" lang="en-US" altLang="ja-JP" sz="1800" b="1" dirty="0" smtClean="0"/>
                        <a:t>~10</a:t>
                      </a:r>
                      <a:r>
                        <a:rPr kumimoji="1" lang="en-US" altLang="ja-JP" sz="1800" b="1" baseline="30000" dirty="0" smtClean="0"/>
                        <a:t>5</a:t>
                      </a:r>
                      <a:r>
                        <a:rPr kumimoji="1" lang="en-US" altLang="ja-JP" sz="1800" b="1" dirty="0" smtClean="0"/>
                        <a:t> </a:t>
                      </a:r>
                    </a:p>
                    <a:p>
                      <a:r>
                        <a:rPr kumimoji="1" lang="en-US" altLang="ja-JP" sz="1800" b="1" dirty="0" smtClean="0"/>
                        <a:t>(amp</a:t>
                      </a:r>
                      <a:r>
                        <a:rPr kumimoji="1" lang="ja-JP" altLang="en-US" sz="1800" b="1" dirty="0" smtClean="0"/>
                        <a:t>ありだと</a:t>
                      </a:r>
                      <a:r>
                        <a:rPr kumimoji="1" lang="en-US" altLang="ja-JP" sz="2000" b="1" dirty="0" smtClean="0"/>
                        <a:t>~10</a:t>
                      </a:r>
                      <a:r>
                        <a:rPr kumimoji="1" lang="en-US" altLang="ja-JP" sz="2000" b="1" baseline="30000" dirty="0" smtClean="0"/>
                        <a:t>7</a:t>
                      </a:r>
                      <a:r>
                        <a:rPr kumimoji="1" lang="en-US" altLang="ja-JP" sz="1800" b="1" dirty="0" smtClean="0"/>
                        <a:t>)</a:t>
                      </a:r>
                      <a:endParaRPr kumimoji="1" lang="ja-JP" altLang="en-US" sz="1800" b="1" dirty="0"/>
                    </a:p>
                  </a:txBody>
                  <a:tcPr/>
                </a:tc>
                <a:tc>
                  <a:txBody>
                    <a:bodyPr/>
                    <a:lstStyle/>
                    <a:p>
                      <a:r>
                        <a:rPr kumimoji="1" lang="en-US" altLang="ja-JP" sz="2000" dirty="0" smtClean="0"/>
                        <a:t>~10</a:t>
                      </a:r>
                      <a:r>
                        <a:rPr kumimoji="1" lang="en-US" altLang="ja-JP" sz="2000" baseline="30000" dirty="0" smtClean="0"/>
                        <a:t>7</a:t>
                      </a:r>
                      <a:endParaRPr kumimoji="1" lang="ja-JP" altLang="en-US" sz="2000" baseline="30000" dirty="0"/>
                    </a:p>
                  </a:txBody>
                  <a:tcPr/>
                </a:tc>
              </a:tr>
              <a:tr h="370840">
                <a:tc>
                  <a:txBody>
                    <a:bodyPr/>
                    <a:lstStyle/>
                    <a:p>
                      <a:r>
                        <a:rPr kumimoji="1" lang="en-US" altLang="ja-JP" sz="1800" dirty="0" smtClean="0"/>
                        <a:t>1p.e.</a:t>
                      </a:r>
                      <a:r>
                        <a:rPr kumimoji="1" lang="ja-JP" altLang="en-US" sz="1800" baseline="0" dirty="0" smtClean="0"/>
                        <a:t> </a:t>
                      </a:r>
                      <a:r>
                        <a:rPr kumimoji="1" lang="en-US" altLang="ja-JP" sz="1800" baseline="0" dirty="0" smtClean="0"/>
                        <a:t>P/V</a:t>
                      </a:r>
                      <a:endParaRPr kumimoji="1" lang="ja-JP" altLang="en-US" sz="1800" dirty="0"/>
                    </a:p>
                  </a:txBody>
                  <a:tcPr/>
                </a:tc>
                <a:tc>
                  <a:txBody>
                    <a:bodyPr/>
                    <a:lstStyle/>
                    <a:p>
                      <a:r>
                        <a:rPr kumimoji="1" lang="en-US" altLang="ja-JP" sz="2000" b="1" dirty="0" smtClean="0">
                          <a:solidFill>
                            <a:srgbClr val="FF0000"/>
                          </a:solidFill>
                        </a:rPr>
                        <a:t>~7</a:t>
                      </a:r>
                      <a:endParaRPr kumimoji="1" lang="ja-JP" altLang="en-US" sz="2000" b="1" dirty="0">
                        <a:solidFill>
                          <a:srgbClr val="FF0000"/>
                        </a:solidFill>
                      </a:endParaRPr>
                    </a:p>
                  </a:txBody>
                  <a:tcPr/>
                </a:tc>
                <a:tc>
                  <a:txBody>
                    <a:bodyPr/>
                    <a:lstStyle/>
                    <a:p>
                      <a:r>
                        <a:rPr kumimoji="1" lang="en-US" altLang="ja-JP" sz="2000" dirty="0" smtClean="0"/>
                        <a:t>1.9</a:t>
                      </a:r>
                      <a:endParaRPr kumimoji="1" lang="ja-JP" altLang="en-US" sz="2000" dirty="0"/>
                    </a:p>
                  </a:txBody>
                  <a:tcPr/>
                </a:tc>
              </a:tr>
              <a:tr h="370840">
                <a:tc>
                  <a:txBody>
                    <a:bodyPr/>
                    <a:lstStyle/>
                    <a:p>
                      <a:r>
                        <a:rPr kumimoji="1" lang="en-US" altLang="ja-JP" sz="1800" dirty="0" smtClean="0"/>
                        <a:t>1p.e. </a:t>
                      </a:r>
                      <a:r>
                        <a:rPr kumimoji="1" lang="ja-JP" altLang="en-US" sz="1800" dirty="0" smtClean="0"/>
                        <a:t>分解能</a:t>
                      </a:r>
                      <a:endParaRPr kumimoji="1" lang="ja-JP" altLang="en-US" sz="1800" dirty="0"/>
                    </a:p>
                  </a:txBody>
                  <a:tcPr/>
                </a:tc>
                <a:tc>
                  <a:txBody>
                    <a:bodyPr/>
                    <a:lstStyle/>
                    <a:p>
                      <a:r>
                        <a:rPr kumimoji="1" lang="en-US" altLang="ja-JP" sz="2000" b="1" dirty="0" smtClean="0">
                          <a:solidFill>
                            <a:srgbClr val="FF0000"/>
                          </a:solidFill>
                        </a:rPr>
                        <a:t>~35%</a:t>
                      </a:r>
                      <a:endParaRPr kumimoji="1" lang="ja-JP" altLang="en-US" sz="2000" b="1" dirty="0">
                        <a:solidFill>
                          <a:srgbClr val="FF0000"/>
                        </a:solidFill>
                      </a:endParaRPr>
                    </a:p>
                  </a:txBody>
                  <a:tcPr/>
                </a:tc>
                <a:tc>
                  <a:txBody>
                    <a:bodyPr/>
                    <a:lstStyle/>
                    <a:p>
                      <a:r>
                        <a:rPr kumimoji="1" lang="en-US" altLang="ja-JP" sz="2000" dirty="0" smtClean="0"/>
                        <a:t>~150%</a:t>
                      </a:r>
                      <a:endParaRPr kumimoji="1" lang="ja-JP" altLang="en-US" sz="2000" dirty="0"/>
                    </a:p>
                  </a:txBody>
                  <a:tcPr/>
                </a:tc>
              </a:tr>
              <a:tr h="370840">
                <a:tc>
                  <a:txBody>
                    <a:bodyPr/>
                    <a:lstStyle/>
                    <a:p>
                      <a:r>
                        <a:rPr kumimoji="1" lang="en-US" altLang="ja-JP" sz="1800" dirty="0" smtClean="0"/>
                        <a:t>1p.e. TTS (Sigma)</a:t>
                      </a:r>
                      <a:endParaRPr kumimoji="1" lang="ja-JP" altLang="en-US" sz="1800" dirty="0"/>
                    </a:p>
                  </a:txBody>
                  <a:tcPr/>
                </a:tc>
                <a:tc>
                  <a:txBody>
                    <a:bodyPr/>
                    <a:lstStyle/>
                    <a:p>
                      <a:r>
                        <a:rPr kumimoji="1" lang="en-US" altLang="ja-JP" sz="2000" b="1" dirty="0" smtClean="0">
                          <a:solidFill>
                            <a:srgbClr val="FF0000"/>
                          </a:solidFill>
                        </a:rPr>
                        <a:t>~1.3</a:t>
                      </a:r>
                      <a:r>
                        <a:rPr kumimoji="1" lang="en-US" altLang="ja-JP" sz="2000" b="1" baseline="0" dirty="0" smtClean="0">
                          <a:solidFill>
                            <a:srgbClr val="FF0000"/>
                          </a:solidFill>
                        </a:rPr>
                        <a:t> ns</a:t>
                      </a:r>
                    </a:p>
                    <a:p>
                      <a:r>
                        <a:rPr kumimoji="1" lang="en-US" altLang="ja-JP" sz="1600" b="1" baseline="0" dirty="0" smtClean="0"/>
                        <a:t>(amp+70m</a:t>
                      </a:r>
                      <a:r>
                        <a:rPr kumimoji="1" lang="ja-JP" altLang="en-US" sz="1600" b="1" baseline="0" dirty="0" smtClean="0"/>
                        <a:t>ケーブル</a:t>
                      </a:r>
                      <a:r>
                        <a:rPr kumimoji="1" lang="en-US" altLang="ja-JP" sz="1600" b="1" baseline="0" dirty="0" smtClean="0"/>
                        <a:t>)</a:t>
                      </a:r>
                    </a:p>
                    <a:p>
                      <a:r>
                        <a:rPr kumimoji="1" lang="en-US" altLang="ja-JP" sz="1600" b="1" baseline="0" dirty="0" smtClean="0"/>
                        <a:t>※HPD</a:t>
                      </a:r>
                      <a:r>
                        <a:rPr kumimoji="1" lang="ja-JP" altLang="en-US" sz="1600" b="1" baseline="0" dirty="0" smtClean="0"/>
                        <a:t>単体では</a:t>
                      </a:r>
                      <a:r>
                        <a:rPr kumimoji="1" lang="en-US" altLang="ja-JP" sz="2000" b="1" baseline="0" dirty="0" smtClean="0">
                          <a:solidFill>
                            <a:srgbClr val="0070C0"/>
                          </a:solidFill>
                        </a:rPr>
                        <a:t>0.62ns</a:t>
                      </a:r>
                      <a:endParaRPr kumimoji="1" lang="ja-JP" altLang="en-US" sz="2000" b="1" dirty="0">
                        <a:solidFill>
                          <a:srgbClr val="0070C0"/>
                        </a:solidFill>
                      </a:endParaRPr>
                    </a:p>
                  </a:txBody>
                  <a:tcPr/>
                </a:tc>
                <a:tc>
                  <a:txBody>
                    <a:bodyPr/>
                    <a:lstStyle/>
                    <a:p>
                      <a:r>
                        <a:rPr kumimoji="1" lang="en-US" altLang="ja-JP" sz="2000" dirty="0" smtClean="0"/>
                        <a:t>~2.2ns</a:t>
                      </a:r>
                      <a:endParaRPr kumimoji="1" lang="ja-JP" altLang="en-US" sz="2000" dirty="0"/>
                    </a:p>
                  </a:txBody>
                  <a:tcPr/>
                </a:tc>
              </a:tr>
              <a:tr h="370840">
                <a:tc>
                  <a:txBody>
                    <a:bodyPr/>
                    <a:lstStyle/>
                    <a:p>
                      <a:r>
                        <a:rPr kumimoji="1" lang="ja-JP" altLang="en-US" sz="1800" dirty="0" smtClean="0"/>
                        <a:t>ダークレート</a:t>
                      </a:r>
                      <a:r>
                        <a:rPr kumimoji="1" lang="en-US" altLang="ja-JP" sz="1800" dirty="0" smtClean="0"/>
                        <a:t>(@0.25p.e.)</a:t>
                      </a:r>
                      <a:endParaRPr kumimoji="1" lang="ja-JP" altLang="en-US" sz="1800" dirty="0"/>
                    </a:p>
                  </a:txBody>
                  <a:tcPr/>
                </a:tc>
                <a:tc>
                  <a:txBody>
                    <a:bodyPr/>
                    <a:lstStyle/>
                    <a:p>
                      <a:r>
                        <a:rPr kumimoji="1" lang="en-US" altLang="ja-JP" sz="1800" b="1" dirty="0" smtClean="0"/>
                        <a:t>~3-40kHz</a:t>
                      </a:r>
                      <a:r>
                        <a:rPr kumimoji="1" lang="ja-JP" altLang="en-US" sz="1800" b="1" baseline="0" dirty="0" smtClean="0"/>
                        <a:t> </a:t>
                      </a:r>
                      <a:r>
                        <a:rPr kumimoji="1" lang="en-US" altLang="ja-JP" sz="1800" b="1" baseline="0" dirty="0" smtClean="0"/>
                        <a:t>(~25</a:t>
                      </a:r>
                      <a:r>
                        <a:rPr kumimoji="1" lang="ja-JP" altLang="en-US" sz="1800" b="1" baseline="0" dirty="0" smtClean="0"/>
                        <a:t>℃</a:t>
                      </a:r>
                      <a:r>
                        <a:rPr kumimoji="1" lang="en-US" altLang="ja-JP" sz="1800" b="1" baseline="0" dirty="0" smtClean="0"/>
                        <a:t>)</a:t>
                      </a:r>
                    </a:p>
                  </a:txBody>
                  <a:tcPr/>
                </a:tc>
                <a:tc>
                  <a:txBody>
                    <a:bodyPr/>
                    <a:lstStyle/>
                    <a:p>
                      <a:r>
                        <a:rPr kumimoji="1" lang="en-US" altLang="ja-JP" sz="2000" dirty="0" smtClean="0"/>
                        <a:t>~4kHz (~13</a:t>
                      </a:r>
                      <a:r>
                        <a:rPr kumimoji="1" lang="ja-JP" altLang="en-US" sz="2000" dirty="0" smtClean="0"/>
                        <a:t>℃</a:t>
                      </a:r>
                      <a:r>
                        <a:rPr kumimoji="1" lang="en-US" altLang="ja-JP" sz="2000" dirty="0" smtClean="0"/>
                        <a:t>)</a:t>
                      </a:r>
                      <a:endParaRPr kumimoji="1" lang="ja-JP" altLang="en-US" sz="2000" dirty="0"/>
                    </a:p>
                  </a:txBody>
                  <a:tcPr/>
                </a:tc>
              </a:tr>
            </a:tbl>
          </a:graphicData>
        </a:graphic>
      </p:graphicFrame>
      <p:sp>
        <p:nvSpPr>
          <p:cNvPr id="5" name="スライド番号プレースホルダ 4"/>
          <p:cNvSpPr>
            <a:spLocks noGrp="1"/>
          </p:cNvSpPr>
          <p:nvPr>
            <p:ph type="sldNum" sz="quarter" idx="12"/>
          </p:nvPr>
        </p:nvSpPr>
        <p:spPr/>
        <p:txBody>
          <a:bodyPr/>
          <a:lstStyle/>
          <a:p>
            <a:fld id="{B33E99FE-FC11-4D86-911D-84CF8946F6A4}"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lstStyle/>
          <a:p>
            <a:r>
              <a:rPr kumimoji="1" lang="ja-JP" altLang="en-US" dirty="0" smtClean="0"/>
              <a:t>これから</a:t>
            </a:r>
            <a:endParaRPr kumimoji="1" lang="ja-JP" altLang="en-US" dirty="0"/>
          </a:p>
        </p:txBody>
      </p:sp>
      <p:graphicFrame>
        <p:nvGraphicFramePr>
          <p:cNvPr id="5" name="コンテンツ プレースホルダ 4"/>
          <p:cNvGraphicFramePr>
            <a:graphicFrameLocks noGrp="1"/>
          </p:cNvGraphicFramePr>
          <p:nvPr>
            <p:ph idx="1"/>
          </p:nvPr>
        </p:nvGraphicFramePr>
        <p:xfrm>
          <a:off x="457200" y="1600200"/>
          <a:ext cx="8435280" cy="4109976"/>
        </p:xfrm>
        <a:graphic>
          <a:graphicData uri="http://schemas.openxmlformats.org/drawingml/2006/table">
            <a:tbl>
              <a:tblPr firstRow="1" firstCol="1" bandRow="1">
                <a:tableStyleId>{073A0DAA-6AF3-43AB-8588-CEC1D06C72B9}</a:tableStyleId>
              </a:tblPr>
              <a:tblGrid>
                <a:gridCol w="1486756"/>
                <a:gridCol w="1549961"/>
                <a:gridCol w="1549961"/>
                <a:gridCol w="1616354"/>
                <a:gridCol w="2232248"/>
              </a:tblGrid>
              <a:tr h="383120">
                <a:tc>
                  <a:txBody>
                    <a:bodyPr/>
                    <a:lstStyle/>
                    <a:p>
                      <a:r>
                        <a:rPr kumimoji="1" lang="ja-JP" altLang="en-US" dirty="0" smtClean="0"/>
                        <a:t>年</a:t>
                      </a:r>
                      <a:endParaRPr kumimoji="1" lang="ja-JP" altLang="en-US" dirty="0"/>
                    </a:p>
                  </a:txBody>
                  <a:tcPr/>
                </a:tc>
                <a:tc>
                  <a:txBody>
                    <a:bodyPr/>
                    <a:lstStyle/>
                    <a:p>
                      <a:r>
                        <a:rPr kumimoji="1" lang="en-US" altLang="ja-JP" dirty="0" smtClean="0"/>
                        <a:t>2013</a:t>
                      </a:r>
                      <a:endParaRPr kumimoji="1" lang="ja-JP" altLang="en-US" dirty="0"/>
                    </a:p>
                  </a:txBody>
                  <a:tcPr/>
                </a:tc>
                <a:tc>
                  <a:txBody>
                    <a:bodyPr/>
                    <a:lstStyle/>
                    <a:p>
                      <a:r>
                        <a:rPr kumimoji="1" lang="en-US" altLang="ja-JP" dirty="0" smtClean="0"/>
                        <a:t>2014</a:t>
                      </a:r>
                      <a:endParaRPr kumimoji="1" lang="ja-JP" altLang="en-US" dirty="0"/>
                    </a:p>
                  </a:txBody>
                  <a:tcPr/>
                </a:tc>
                <a:tc>
                  <a:txBody>
                    <a:bodyPr/>
                    <a:lstStyle/>
                    <a:p>
                      <a:r>
                        <a:rPr kumimoji="1" lang="en-US" altLang="ja-JP" dirty="0" smtClean="0"/>
                        <a:t>2015</a:t>
                      </a:r>
                      <a:endParaRPr kumimoji="1" lang="ja-JP" altLang="en-US" dirty="0"/>
                    </a:p>
                  </a:txBody>
                  <a:tcPr/>
                </a:tc>
                <a:tc>
                  <a:txBody>
                    <a:bodyPr/>
                    <a:lstStyle/>
                    <a:p>
                      <a:r>
                        <a:rPr kumimoji="1" lang="en-US" altLang="ja-JP" dirty="0" smtClean="0"/>
                        <a:t>2016</a:t>
                      </a:r>
                      <a:endParaRPr kumimoji="1" lang="ja-JP" altLang="en-US" dirty="0"/>
                    </a:p>
                  </a:txBody>
                  <a:tcPr/>
                </a:tc>
              </a:tr>
              <a:tr h="2090221">
                <a:tc>
                  <a:txBody>
                    <a:bodyPr/>
                    <a:lstStyle/>
                    <a:p>
                      <a:r>
                        <a:rPr kumimoji="1" lang="en-US" altLang="ja-JP" dirty="0" smtClean="0"/>
                        <a:t>8-inch HPD</a:t>
                      </a:r>
                      <a:endParaRPr kumimoji="1" lang="ja-JP" altLang="en-US" dirty="0"/>
                    </a:p>
                  </a:txBody>
                  <a:tcPr/>
                </a:tc>
                <a:tc>
                  <a:txBody>
                    <a:bodyPr/>
                    <a:lstStyle/>
                    <a:p>
                      <a:r>
                        <a:rPr kumimoji="1" lang="ja-JP" altLang="en-US" b="1" dirty="0" smtClean="0">
                          <a:solidFill>
                            <a:srgbClr val="FF0000"/>
                          </a:solidFill>
                        </a:rPr>
                        <a:t>水中試験</a:t>
                      </a:r>
                      <a:r>
                        <a:rPr kumimoji="1" lang="en-US" altLang="ja-JP" b="1" dirty="0" smtClean="0">
                          <a:solidFill>
                            <a:srgbClr val="FF0000"/>
                          </a:solidFill>
                        </a:rPr>
                        <a:t>(200t</a:t>
                      </a:r>
                      <a:r>
                        <a:rPr kumimoji="1" lang="ja-JP" altLang="en-US" b="1" dirty="0" smtClean="0">
                          <a:solidFill>
                            <a:srgbClr val="FF0000"/>
                          </a:solidFill>
                        </a:rPr>
                        <a:t>タンク</a:t>
                      </a:r>
                      <a:r>
                        <a:rPr kumimoji="1" lang="en-US" altLang="ja-JP" b="1" dirty="0" smtClean="0">
                          <a:solidFill>
                            <a:srgbClr val="FF0000"/>
                          </a:solidFill>
                        </a:rPr>
                        <a:t>)</a:t>
                      </a:r>
                    </a:p>
                    <a:p>
                      <a:endParaRPr kumimoji="1" lang="en-US" altLang="ja-JP" b="1" dirty="0" smtClean="0">
                        <a:solidFill>
                          <a:srgbClr val="FF0000"/>
                        </a:solidFill>
                      </a:endParaRPr>
                    </a:p>
                    <a:p>
                      <a:endParaRPr kumimoji="1" lang="en-US" altLang="ja-JP" b="1" dirty="0" smtClean="0">
                        <a:solidFill>
                          <a:srgbClr val="FF0000"/>
                        </a:solidFill>
                      </a:endParaRPr>
                    </a:p>
                    <a:p>
                      <a:r>
                        <a:rPr kumimoji="1" lang="ja-JP" altLang="en-US" b="1" dirty="0" smtClean="0">
                          <a:solidFill>
                            <a:srgbClr val="0070C0"/>
                          </a:solidFill>
                        </a:rPr>
                        <a:t>詳細な性能評価</a:t>
                      </a:r>
                      <a:endParaRPr kumimoji="1" lang="ja-JP" altLang="en-US" b="1" dirty="0">
                        <a:solidFill>
                          <a:srgbClr val="0070C0"/>
                        </a:solidFill>
                      </a:endParaRPr>
                    </a:p>
                  </a:txBody>
                  <a:tcPr/>
                </a:tc>
                <a:tc>
                  <a:txBody>
                    <a:bodyPr/>
                    <a:lstStyle/>
                    <a:p>
                      <a:endParaRPr kumimoji="1" lang="ja-JP" altLang="en-US" dirty="0"/>
                    </a:p>
                  </a:txBody>
                  <a:tcPr/>
                </a:tc>
                <a:tc>
                  <a:txBody>
                    <a:bodyPr/>
                    <a:lstStyle/>
                    <a:p>
                      <a:endParaRPr kumimoji="1" lang="ja-JP" altLang="en-US" dirty="0"/>
                    </a:p>
                  </a:txBody>
                  <a:tcPr/>
                </a:tc>
                <a:tc rowSpan="2">
                  <a:txBody>
                    <a:bodyPr/>
                    <a:lstStyle/>
                    <a:p>
                      <a:r>
                        <a:rPr kumimoji="1" lang="en-US" altLang="ja-JP" sz="3600" b="1" dirty="0" smtClean="0">
                          <a:latin typeface="+mn-lt"/>
                        </a:rPr>
                        <a:t>HK</a:t>
                      </a:r>
                      <a:r>
                        <a:rPr kumimoji="1" lang="ja-JP" altLang="en-US" sz="3600" b="1" dirty="0" smtClean="0">
                          <a:latin typeface="+mn-lt"/>
                        </a:rPr>
                        <a:t>の</a:t>
                      </a:r>
                      <a:endParaRPr kumimoji="1" lang="en-US" altLang="ja-JP" sz="3600" b="1" dirty="0" smtClean="0">
                        <a:latin typeface="+mn-lt"/>
                      </a:endParaRPr>
                    </a:p>
                    <a:p>
                      <a:r>
                        <a:rPr kumimoji="1" lang="ja-JP" altLang="en-US" sz="3600" b="1" dirty="0" smtClean="0">
                          <a:latin typeface="+mn-lt"/>
                        </a:rPr>
                        <a:t>光検出器</a:t>
                      </a:r>
                      <a:endParaRPr kumimoji="1" lang="en-US" altLang="ja-JP" sz="3600" b="1" dirty="0" smtClean="0">
                        <a:latin typeface="+mn-lt"/>
                      </a:endParaRPr>
                    </a:p>
                    <a:p>
                      <a:r>
                        <a:rPr kumimoji="1" lang="ja-JP" altLang="en-US" sz="3600" b="1" dirty="0" smtClean="0">
                          <a:latin typeface="+mn-lt"/>
                        </a:rPr>
                        <a:t>決定</a:t>
                      </a:r>
                      <a:endParaRPr kumimoji="1" lang="ja-JP" altLang="en-US" sz="3600" b="1" dirty="0">
                        <a:latin typeface="+mn-lt"/>
                      </a:endParaRPr>
                    </a:p>
                  </a:txBody>
                  <a:tcPr anchor="ctr"/>
                </a:tc>
              </a:tr>
              <a:tr h="1636635">
                <a:tc>
                  <a:txBody>
                    <a:bodyPr/>
                    <a:lstStyle/>
                    <a:p>
                      <a:r>
                        <a:rPr kumimoji="1" lang="en-US" altLang="ja-JP" dirty="0" smtClean="0"/>
                        <a:t>20-inch HPD</a:t>
                      </a:r>
                      <a:endParaRPr kumimoji="1" lang="ja-JP" altLang="en-US" dirty="0"/>
                    </a:p>
                  </a:txBody>
                  <a:tcPr/>
                </a:tc>
                <a:tc>
                  <a:txBody>
                    <a:bodyPr/>
                    <a:lstStyle/>
                    <a:p>
                      <a:endParaRPr kumimoji="1" lang="en-US" altLang="ja-JP" sz="1000" b="1" dirty="0" smtClean="0">
                        <a:solidFill>
                          <a:srgbClr val="0070C0"/>
                        </a:solidFill>
                      </a:endParaRPr>
                    </a:p>
                    <a:p>
                      <a:r>
                        <a:rPr kumimoji="1" lang="ja-JP" altLang="en-US" b="1" dirty="0" smtClean="0">
                          <a:solidFill>
                            <a:srgbClr val="0070C0"/>
                          </a:solidFill>
                        </a:rPr>
                        <a:t>性能評価</a:t>
                      </a:r>
                      <a:endParaRPr kumimoji="1" lang="en-US" altLang="ja-JP" b="1" dirty="0" smtClean="0">
                        <a:solidFill>
                          <a:srgbClr val="0070C0"/>
                        </a:solidFill>
                      </a:endParaRPr>
                    </a:p>
                    <a:p>
                      <a:endParaRPr kumimoji="1" lang="en-US" altLang="ja-JP" b="1" dirty="0" smtClean="0">
                        <a:solidFill>
                          <a:srgbClr val="0070C0"/>
                        </a:solidFill>
                      </a:endParaRPr>
                    </a:p>
                  </a:txBody>
                  <a:tcPr/>
                </a:tc>
                <a:tc>
                  <a:txBody>
                    <a:bodyPr/>
                    <a:lstStyle/>
                    <a:p>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solidFill>
                            <a:srgbClr val="FF0000"/>
                          </a:solidFill>
                        </a:rPr>
                        <a:t>水中試験</a:t>
                      </a:r>
                      <a:endParaRPr kumimoji="1" lang="en-US" altLang="ja-JP"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rgbClr val="FF0000"/>
                          </a:solidFill>
                        </a:rPr>
                        <a:t>(200t</a:t>
                      </a:r>
                      <a:r>
                        <a:rPr kumimoji="1" lang="ja-JP" altLang="en-US" b="1" dirty="0" smtClean="0">
                          <a:solidFill>
                            <a:srgbClr val="FF0000"/>
                          </a:solidFill>
                        </a:rPr>
                        <a:t>タンク</a:t>
                      </a:r>
                      <a:r>
                        <a:rPr kumimoji="1" lang="en-US" altLang="ja-JP" b="1" dirty="0" smtClean="0">
                          <a:solidFill>
                            <a:srgbClr val="FF0000"/>
                          </a:solidFill>
                        </a:rPr>
                        <a:t>)</a:t>
                      </a:r>
                    </a:p>
                  </a:txBody>
                  <a:tcPr/>
                </a:tc>
                <a:tc>
                  <a:txBody>
                    <a:bodyPr/>
                    <a:lstStyle/>
                    <a:p>
                      <a:endParaRPr kumimoji="1" lang="en-US" altLang="ja-JP" dirty="0" smtClean="0"/>
                    </a:p>
                    <a:p>
                      <a:endParaRPr kumimoji="1" lang="en-US" altLang="ja-JP" dirty="0" smtClean="0"/>
                    </a:p>
                    <a:p>
                      <a:endParaRPr kumimoji="1" lang="ja-JP" altLang="en-US" dirty="0"/>
                    </a:p>
                  </a:txBody>
                  <a:tcPr/>
                </a:tc>
                <a:tc vMerge="1">
                  <a:txBody>
                    <a:bodyPr/>
                    <a:lstStyle/>
                    <a:p>
                      <a:endParaRPr kumimoji="1" lang="ja-JP" altLang="en-US" dirty="0"/>
                    </a:p>
                  </a:txBody>
                  <a:tcPr/>
                </a:tc>
              </a:tr>
            </a:tbl>
          </a:graphicData>
        </a:graphic>
      </p:graphicFrame>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21</a:t>
            </a:fld>
            <a:endParaRPr kumimoji="1" lang="ja-JP" altLang="en-US"/>
          </a:p>
        </p:txBody>
      </p:sp>
      <p:sp>
        <p:nvSpPr>
          <p:cNvPr id="6" name="右矢印 5"/>
          <p:cNvSpPr/>
          <p:nvPr/>
        </p:nvSpPr>
        <p:spPr>
          <a:xfrm>
            <a:off x="2051720" y="3645024"/>
            <a:ext cx="4032448" cy="36004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47864" y="3212976"/>
            <a:ext cx="216024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レート耐性、温度・磁場依存性、一様性など</a:t>
            </a:r>
            <a:endParaRPr kumimoji="1" lang="ja-JP" altLang="en-US" dirty="0">
              <a:solidFill>
                <a:schemeClr val="tx1"/>
              </a:solidFill>
            </a:endParaRPr>
          </a:p>
        </p:txBody>
      </p:sp>
      <p:sp>
        <p:nvSpPr>
          <p:cNvPr id="8" name="右矢印 7"/>
          <p:cNvSpPr/>
          <p:nvPr/>
        </p:nvSpPr>
        <p:spPr>
          <a:xfrm>
            <a:off x="2051720" y="2492896"/>
            <a:ext cx="4608512" cy="432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3059832" y="4221088"/>
            <a:ext cx="3024336" cy="36004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4067944" y="5229200"/>
            <a:ext cx="2520280" cy="432048"/>
          </a:xfrm>
          <a:prstGeom prst="rightArrow">
            <a:avLst/>
          </a:prstGeom>
          <a:gradFill flip="none" rotWithShape="1">
            <a:gsLst>
              <a:gs pos="74000">
                <a:srgbClr val="FF0000"/>
              </a:gs>
              <a:gs pos="100000">
                <a:schemeClr val="accent1">
                  <a:tint val="44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3995936" y="5229200"/>
            <a:ext cx="322524" cy="461665"/>
          </a:xfrm>
          <a:prstGeom prst="rect">
            <a:avLst/>
          </a:prstGeom>
          <a:noFill/>
        </p:spPr>
        <p:txBody>
          <a:bodyPr wrap="none" rtlCol="0">
            <a:spAutoFit/>
          </a:bodyPr>
          <a:lstStyle/>
          <a:p>
            <a:r>
              <a:rPr kumimoji="1" lang="en-US" altLang="ja-JP"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57200" y="1600200"/>
            <a:ext cx="8229600" cy="4781128"/>
          </a:xfrm>
        </p:spPr>
        <p:txBody>
          <a:bodyPr>
            <a:normAutofit fontScale="92500" lnSpcReduction="20000"/>
          </a:bodyPr>
          <a:lstStyle/>
          <a:p>
            <a:r>
              <a:rPr kumimoji="1" lang="ja-JP" altLang="en-US" sz="3000" dirty="0" smtClean="0"/>
              <a:t>開発状況</a:t>
            </a:r>
            <a:endParaRPr kumimoji="1" lang="en-US" altLang="ja-JP" sz="3000" dirty="0" smtClean="0"/>
          </a:p>
          <a:p>
            <a:pPr lvl="1"/>
            <a:r>
              <a:rPr lang="en-US" altLang="ja-JP" sz="2400" dirty="0" smtClean="0"/>
              <a:t>8-inch HPD</a:t>
            </a:r>
            <a:r>
              <a:rPr lang="ja-JP" altLang="en-US" sz="2400" dirty="0" smtClean="0"/>
              <a:t>は水チェレンコフ検出器として使えるかどうかの実証試験を行える段階にきた</a:t>
            </a:r>
            <a:endParaRPr lang="en-US" altLang="ja-JP" sz="2400" dirty="0" smtClean="0"/>
          </a:p>
          <a:p>
            <a:pPr lvl="1"/>
            <a:r>
              <a:rPr kumimoji="1" lang="en-US" altLang="ja-JP" sz="2400" dirty="0" smtClean="0"/>
              <a:t>20-inch HPD</a:t>
            </a:r>
            <a:r>
              <a:rPr kumimoji="1" lang="ja-JP" altLang="en-US" sz="2400" dirty="0" smtClean="0"/>
              <a:t>は試作管制作に</a:t>
            </a:r>
            <a:r>
              <a:rPr lang="ja-JP" altLang="en-US" sz="2400" dirty="0" smtClean="0"/>
              <a:t>取り掛かろう</a:t>
            </a:r>
            <a:r>
              <a:rPr lang="ja-JP" altLang="en-US" sz="2400" dirty="0" smtClean="0"/>
              <a:t>と</a:t>
            </a:r>
            <a:r>
              <a:rPr lang="ja-JP" altLang="en-US" sz="2400" dirty="0" smtClean="0"/>
              <a:t>している</a:t>
            </a:r>
            <a:endParaRPr kumimoji="1" lang="en-US" altLang="ja-JP" sz="2400" dirty="0" smtClean="0"/>
          </a:p>
          <a:p>
            <a:r>
              <a:rPr lang="ja-JP" altLang="en-US" sz="3000" dirty="0" smtClean="0"/>
              <a:t>性能評価</a:t>
            </a:r>
            <a:endParaRPr lang="en-US" altLang="ja-JP" sz="3000" dirty="0" smtClean="0"/>
          </a:p>
          <a:p>
            <a:pPr lvl="1"/>
            <a:r>
              <a:rPr lang="en-US" altLang="ja-JP" sz="2600" dirty="0" smtClean="0"/>
              <a:t>20-inch PMT</a:t>
            </a:r>
            <a:r>
              <a:rPr lang="ja-JP" altLang="en-US" sz="2600" dirty="0" smtClean="0"/>
              <a:t>よりも</a:t>
            </a:r>
            <a:r>
              <a:rPr lang="ja-JP" altLang="en-US" sz="2600" dirty="0" smtClean="0"/>
              <a:t>優れた分解能が</a:t>
            </a:r>
            <a:r>
              <a:rPr lang="en-US" altLang="ja-JP" sz="2600" dirty="0" smtClean="0"/>
              <a:t>8-inch HPD</a:t>
            </a:r>
            <a:r>
              <a:rPr lang="ja-JP" altLang="en-US" sz="2600" dirty="0" smtClean="0"/>
              <a:t>で得られた</a:t>
            </a:r>
            <a:endParaRPr lang="en-US" altLang="ja-JP" sz="2600" dirty="0" smtClean="0"/>
          </a:p>
          <a:p>
            <a:r>
              <a:rPr lang="ja-JP" altLang="en-US" sz="3000" dirty="0" smtClean="0"/>
              <a:t>将来の</a:t>
            </a:r>
            <a:r>
              <a:rPr lang="ja-JP" altLang="en-US" sz="3000" dirty="0" smtClean="0"/>
              <a:t>展望</a:t>
            </a:r>
            <a:endParaRPr lang="en-US" altLang="ja-JP" sz="3000" dirty="0" smtClean="0"/>
          </a:p>
          <a:p>
            <a:pPr lvl="1"/>
            <a:r>
              <a:rPr lang="en-US" altLang="ja-JP" sz="2600" dirty="0" smtClean="0"/>
              <a:t>2016</a:t>
            </a:r>
            <a:r>
              <a:rPr lang="ja-JP" altLang="en-US" sz="2600" dirty="0" smtClean="0"/>
              <a:t>年に</a:t>
            </a:r>
            <a:r>
              <a:rPr lang="en-US" altLang="ja-JP" sz="2600" dirty="0" smtClean="0"/>
              <a:t>HK</a:t>
            </a:r>
            <a:r>
              <a:rPr lang="ja-JP" altLang="en-US" sz="2600" dirty="0" smtClean="0"/>
              <a:t>の光検出器が決定する</a:t>
            </a:r>
            <a:endParaRPr lang="en-US" altLang="ja-JP" sz="2600" dirty="0" smtClean="0"/>
          </a:p>
          <a:p>
            <a:pPr lvl="1"/>
            <a:r>
              <a:rPr lang="ja-JP" altLang="en-US" sz="2600" dirty="0" smtClean="0"/>
              <a:t>それに向けて</a:t>
            </a:r>
            <a:r>
              <a:rPr lang="en-US" altLang="ja-JP" sz="2600" dirty="0" smtClean="0"/>
              <a:t>8-inch HPD</a:t>
            </a:r>
            <a:r>
              <a:rPr lang="ja-JP" altLang="en-US" sz="2600" dirty="0" smtClean="0"/>
              <a:t>の開発を続けていく</a:t>
            </a:r>
            <a:endParaRPr lang="en-US" altLang="ja-JP" sz="2600" dirty="0" smtClean="0"/>
          </a:p>
          <a:p>
            <a:pPr lvl="2"/>
            <a:r>
              <a:rPr lang="ja-JP" altLang="en-US" dirty="0" smtClean="0"/>
              <a:t>性能</a:t>
            </a:r>
            <a:r>
              <a:rPr lang="ja-JP" altLang="en-US" dirty="0" smtClean="0"/>
              <a:t>評価や実証試験の結果をフィードバック</a:t>
            </a:r>
            <a:endParaRPr lang="en-US" altLang="ja-JP" dirty="0" smtClean="0"/>
          </a:p>
          <a:p>
            <a:pPr lvl="1"/>
            <a:r>
              <a:rPr lang="en-US" altLang="ja-JP" sz="2600" dirty="0" smtClean="0"/>
              <a:t>20-inch HPD</a:t>
            </a:r>
            <a:r>
              <a:rPr lang="ja-JP" altLang="en-US" sz="2600" dirty="0" smtClean="0"/>
              <a:t>は</a:t>
            </a:r>
            <a:r>
              <a:rPr lang="en-US" altLang="ja-JP" sz="2600" dirty="0" smtClean="0"/>
              <a:t>8-inch</a:t>
            </a:r>
            <a:r>
              <a:rPr lang="ja-JP" altLang="en-US" sz="2600" dirty="0" smtClean="0"/>
              <a:t>の開発を元に開発を</a:t>
            </a:r>
            <a:r>
              <a:rPr lang="ja-JP" altLang="en-US" sz="2600" dirty="0" smtClean="0"/>
              <a:t>進めて</a:t>
            </a:r>
            <a:r>
              <a:rPr lang="ja-JP" altLang="en-US" sz="2600" dirty="0" smtClean="0"/>
              <a:t>行く</a:t>
            </a:r>
            <a:endParaRPr lang="en-US" altLang="ja-JP" sz="2600" dirty="0" smtClean="0"/>
          </a:p>
          <a:p>
            <a:pPr lvl="2"/>
            <a:r>
              <a:rPr lang="en-US" altLang="ja-JP" sz="2200" dirty="0" smtClean="0"/>
              <a:t>2014</a:t>
            </a:r>
            <a:r>
              <a:rPr lang="ja-JP" altLang="en-US" sz="2200" dirty="0" smtClean="0"/>
              <a:t>年に水中での実証試験を行う</a:t>
            </a:r>
            <a:endParaRPr lang="en-US" altLang="ja-JP" sz="2200" dirty="0" smtClean="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395536" y="2708920"/>
            <a:ext cx="8229600" cy="1143000"/>
          </a:xfrm>
        </p:spPr>
        <p:txBody>
          <a:bodyPr/>
          <a:lstStyle/>
          <a:p>
            <a:r>
              <a:rPr kumimoji="1" lang="en-US" altLang="ja-JP" dirty="0" smtClean="0"/>
              <a:t>Back up</a:t>
            </a:r>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フォトセンサ</a:t>
            </a:r>
            <a:r>
              <a:rPr lang="en-US" altLang="ja-JP" dirty="0" smtClean="0"/>
              <a:t>(HPD)</a:t>
            </a:r>
            <a:r>
              <a:rPr lang="ja-JP" altLang="en-US" dirty="0" smtClean="0"/>
              <a:t>部</a:t>
            </a:r>
            <a:endParaRPr kumimoji="1" lang="ja-JP" altLang="en-US" dirty="0"/>
          </a:p>
        </p:txBody>
      </p:sp>
      <p:sp>
        <p:nvSpPr>
          <p:cNvPr id="3" name="スライド番号プレースホルダ 2"/>
          <p:cNvSpPr>
            <a:spLocks noGrp="1"/>
          </p:cNvSpPr>
          <p:nvPr>
            <p:ph type="sldNum" sz="quarter" idx="12"/>
          </p:nvPr>
        </p:nvSpPr>
        <p:spPr/>
        <p:txBody>
          <a:bodyPr/>
          <a:lstStyle/>
          <a:p>
            <a:fld id="{B33E99FE-FC11-4D86-911D-84CF8946F6A4}" type="slidenum">
              <a:rPr kumimoji="1" lang="ja-JP" altLang="en-US" smtClean="0"/>
              <a:pPr/>
              <a:t>24</a:t>
            </a:fld>
            <a:endParaRPr kumimoji="1" lang="ja-JP" altLang="en-US"/>
          </a:p>
        </p:txBody>
      </p:sp>
      <p:graphicFrame>
        <p:nvGraphicFramePr>
          <p:cNvPr id="4" name="Group 175"/>
          <p:cNvGraphicFramePr>
            <a:graphicFrameLocks/>
          </p:cNvGraphicFramePr>
          <p:nvPr/>
        </p:nvGraphicFramePr>
        <p:xfrm>
          <a:off x="539552" y="1556792"/>
          <a:ext cx="5524500" cy="1158240"/>
        </p:xfrm>
        <a:graphic>
          <a:graphicData uri="http://schemas.openxmlformats.org/drawingml/2006/table">
            <a:tbl>
              <a:tblPr/>
              <a:tblGrid>
                <a:gridCol w="2514600"/>
                <a:gridCol w="2438400"/>
                <a:gridCol w="571500"/>
              </a:tblGrid>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Times New Roman" pitchFamily="18" charset="0"/>
                          <a:ea typeface="ＭＳ Ｐゴシック" charset="-128"/>
                        </a:rPr>
                        <a:t>項目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Times New Roman" pitchFamily="18" charset="0"/>
                          <a:ea typeface="ＭＳ Ｐゴシック" charset="-128"/>
                        </a:rPr>
                        <a:t>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Times New Roman" pitchFamily="18" charset="0"/>
                          <a:ea typeface="ＭＳ Ｐゴシック" charset="-128"/>
                        </a:rPr>
                        <a:t>単位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Times New Roman" pitchFamily="18" charset="0"/>
                          <a:ea typeface="ＭＳ Ｐゴシック" charset="-128"/>
                        </a:rPr>
                        <a:t>感度波長範囲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Times New Roman" pitchFamily="18" charset="0"/>
                          <a:ea typeface="ＭＳ Ｐゴシック" charset="-128"/>
                        </a:rPr>
                        <a:t>300 </a:t>
                      </a:r>
                      <a:r>
                        <a:rPr kumimoji="1" lang="ja-JP" altLang="en-US" sz="1300" b="0" i="0" u="none" strike="noStrike" cap="none" normalizeH="0" baseline="0" smtClean="0">
                          <a:ln>
                            <a:noFill/>
                          </a:ln>
                          <a:solidFill>
                            <a:schemeClr val="tx1"/>
                          </a:solidFill>
                          <a:effectLst/>
                          <a:latin typeface="Times New Roman" pitchFamily="18" charset="0"/>
                          <a:ea typeface="ＭＳ Ｐゴシック" charset="-128"/>
                        </a:rPr>
                        <a:t>～ </a:t>
                      </a:r>
                      <a:r>
                        <a:rPr kumimoji="1" lang="en-US" altLang="ja-JP" sz="1300" b="0" i="0" u="none" strike="noStrike" cap="none" normalizeH="0" baseline="0" smtClean="0">
                          <a:ln>
                            <a:noFill/>
                          </a:ln>
                          <a:solidFill>
                            <a:schemeClr val="tx1"/>
                          </a:solidFill>
                          <a:effectLst/>
                          <a:latin typeface="Times New Roman" pitchFamily="18" charset="0"/>
                          <a:ea typeface="ＭＳ Ｐゴシック" charset="-128"/>
                        </a:rPr>
                        <a:t>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Times New Roman" pitchFamily="18" charset="0"/>
                          <a:ea typeface="ＭＳ Ｐゴシック" charset="-128"/>
                        </a:rPr>
                        <a:t>nm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Times New Roman" pitchFamily="18" charset="0"/>
                          <a:ea typeface="ＭＳ Ｐゴシック" charset="-128"/>
                        </a:rPr>
                        <a:t>光電面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Times New Roman" pitchFamily="18" charset="0"/>
                          <a:ea typeface="ＭＳ Ｐゴシック" charset="-128"/>
                        </a:rPr>
                        <a:t>バイアルカリ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Times New Roman" pitchFamily="18"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Times New Roman" pitchFamily="18" charset="0"/>
                          <a:ea typeface="ＭＳ Ｐゴシック" charset="-128"/>
                        </a:rPr>
                        <a:t>面板材質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Times New Roman" pitchFamily="18" charset="0"/>
                          <a:ea typeface="ＭＳ Ｐゴシック" charset="-128"/>
                        </a:rPr>
                        <a:t>硼珪酸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18"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 6"/>
          <p:cNvGrpSpPr>
            <a:grpSpLocks/>
          </p:cNvGrpSpPr>
          <p:nvPr/>
        </p:nvGrpSpPr>
        <p:grpSpPr bwMode="auto">
          <a:xfrm>
            <a:off x="5580112" y="2708177"/>
            <a:ext cx="2532855" cy="4149823"/>
            <a:chOff x="624" y="816"/>
            <a:chExt cx="2304" cy="3061"/>
          </a:xfrm>
        </p:grpSpPr>
        <p:pic>
          <p:nvPicPr>
            <p:cNvPr id="7" name="Picture 4"/>
            <p:cNvPicPr>
              <a:picLocks noChangeAspect="1" noChangeArrowheads="1"/>
            </p:cNvPicPr>
            <p:nvPr/>
          </p:nvPicPr>
          <p:blipFill>
            <a:blip r:embed="rId2" cstate="print"/>
            <a:srcRect/>
            <a:stretch>
              <a:fillRect/>
            </a:stretch>
          </p:blipFill>
          <p:spPr bwMode="auto">
            <a:xfrm>
              <a:off x="624" y="816"/>
              <a:ext cx="2267" cy="3061"/>
            </a:xfrm>
            <a:prstGeom prst="rect">
              <a:avLst/>
            </a:prstGeom>
            <a:noFill/>
            <a:ln w="9525">
              <a:noFill/>
              <a:miter lim="800000"/>
              <a:headEnd/>
              <a:tailEnd/>
            </a:ln>
            <a:effectLst/>
          </p:spPr>
        </p:pic>
        <p:sp>
          <p:nvSpPr>
            <p:cNvPr id="8" name="Text Box 5"/>
            <p:cNvSpPr txBox="1">
              <a:spLocks noChangeArrowheads="1"/>
            </p:cNvSpPr>
            <p:nvPr/>
          </p:nvSpPr>
          <p:spPr bwMode="auto">
            <a:xfrm>
              <a:off x="1632" y="912"/>
              <a:ext cx="1296" cy="173"/>
            </a:xfrm>
            <a:prstGeom prst="rect">
              <a:avLst/>
            </a:prstGeom>
            <a:solidFill>
              <a:schemeClr val="bg1"/>
            </a:solidFill>
            <a:ln w="9525">
              <a:noFill/>
              <a:miter lim="800000"/>
              <a:headEnd/>
              <a:tailEnd/>
            </a:ln>
            <a:effectLst/>
          </p:spPr>
          <p:txBody>
            <a:bodyPr>
              <a:spAutoFit/>
            </a:bodyPr>
            <a:lstStyle/>
            <a:p>
              <a:pPr>
                <a:spcBef>
                  <a:spcPct val="50000"/>
                </a:spcBef>
              </a:pPr>
              <a:r>
                <a:rPr lang="en-US" altLang="ja-JP" sz="1200">
                  <a:latin typeface="Arial" charset="0"/>
                </a:rPr>
                <a:t>QE max: 16.4% @ 380nm</a:t>
              </a:r>
            </a:p>
          </p:txBody>
        </p:sp>
      </p:grpSp>
      <p:sp>
        <p:nvSpPr>
          <p:cNvPr id="9" name="Text Box 7"/>
          <p:cNvSpPr txBox="1">
            <a:spLocks noChangeArrowheads="1"/>
          </p:cNvSpPr>
          <p:nvPr/>
        </p:nvSpPr>
        <p:spPr bwMode="auto">
          <a:xfrm>
            <a:off x="3635896" y="5085184"/>
            <a:ext cx="1944216" cy="784830"/>
          </a:xfrm>
          <a:prstGeom prst="rect">
            <a:avLst/>
          </a:prstGeom>
          <a:noFill/>
          <a:ln w="9525">
            <a:noFill/>
            <a:miter lim="800000"/>
            <a:headEnd/>
            <a:tailEnd/>
          </a:ln>
          <a:effectLst/>
        </p:spPr>
        <p:txBody>
          <a:bodyPr wrap="square">
            <a:spAutoFit/>
          </a:bodyPr>
          <a:lstStyle/>
          <a:p>
            <a:pPr>
              <a:spcBef>
                <a:spcPct val="50000"/>
              </a:spcBef>
            </a:pPr>
            <a:r>
              <a:rPr lang="en-US" altLang="ja-JP" dirty="0"/>
              <a:t>SK: 32uA/Lm</a:t>
            </a:r>
          </a:p>
          <a:p>
            <a:pPr>
              <a:spcBef>
                <a:spcPct val="50000"/>
              </a:spcBef>
            </a:pPr>
            <a:r>
              <a:rPr lang="en-US" altLang="ja-JP" dirty="0"/>
              <a:t>Ik5: 4.9uA/Lm-b</a:t>
            </a:r>
          </a:p>
        </p:txBody>
      </p:sp>
      <p:sp>
        <p:nvSpPr>
          <p:cNvPr id="10" name="Text Box 8"/>
          <p:cNvSpPr txBox="1">
            <a:spLocks noChangeArrowheads="1"/>
          </p:cNvSpPr>
          <p:nvPr/>
        </p:nvSpPr>
        <p:spPr bwMode="auto">
          <a:xfrm>
            <a:off x="2339752" y="5949280"/>
            <a:ext cx="3200400" cy="517525"/>
          </a:xfrm>
          <a:prstGeom prst="rect">
            <a:avLst/>
          </a:prstGeom>
          <a:noFill/>
          <a:ln w="9525">
            <a:noFill/>
            <a:miter lim="800000"/>
            <a:headEnd/>
            <a:tailEnd/>
          </a:ln>
          <a:effectLst/>
        </p:spPr>
        <p:txBody>
          <a:bodyPr>
            <a:spAutoFit/>
          </a:bodyPr>
          <a:lstStyle/>
          <a:p>
            <a:pPr>
              <a:spcBef>
                <a:spcPct val="50000"/>
              </a:spcBef>
            </a:pPr>
            <a:r>
              <a:rPr lang="en-US" altLang="ja-JP" sz="1400" baseline="300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分光カーブは</a:t>
            </a:r>
            <a:r>
              <a:rPr lang="en-US" altLang="ja-JP" sz="1400" dirty="0">
                <a:latin typeface="HGPｺﾞｼｯｸE" pitchFamily="50" charset="-128"/>
                <a:ea typeface="HGPｺﾞｼｯｸE" pitchFamily="50" charset="-128"/>
              </a:rPr>
              <a:t>SK: 31, Ik5: 4.9</a:t>
            </a:r>
            <a:r>
              <a:rPr lang="ja-JP" altLang="en-US" sz="1400" dirty="0">
                <a:latin typeface="HGPｺﾞｼｯｸE" pitchFamily="50" charset="-128"/>
                <a:ea typeface="HGPｺﾞｼｯｸE" pitchFamily="50" charset="-128"/>
              </a:rPr>
              <a:t>と同程度の感度を持つ別のチューブのもの</a:t>
            </a:r>
          </a:p>
        </p:txBody>
      </p:sp>
      <p:pic>
        <p:nvPicPr>
          <p:cNvPr id="11" name="Picture 7" descr="IMG_1555"/>
          <p:cNvPicPr>
            <a:picLocks noChangeAspect="1" noChangeArrowheads="1"/>
          </p:cNvPicPr>
          <p:nvPr/>
        </p:nvPicPr>
        <p:blipFill>
          <a:blip r:embed="rId3" cstate="print">
            <a:lum bright="12000" contrast="6000"/>
          </a:blip>
          <a:srcRect l="10742" t="5859" r="12106"/>
          <a:stretch>
            <a:fillRect/>
          </a:stretch>
        </p:blipFill>
        <p:spPr bwMode="auto">
          <a:xfrm>
            <a:off x="899592" y="3068960"/>
            <a:ext cx="2667000" cy="217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1pe</a:t>
            </a:r>
            <a:r>
              <a:rPr kumimoji="1" lang="ja-JP" altLang="en-US" dirty="0" smtClean="0"/>
              <a:t>波高分布</a:t>
            </a:r>
            <a:endParaRPr kumimoji="1" lang="ja-JP" altLang="en-US" dirty="0"/>
          </a:p>
        </p:txBody>
      </p:sp>
      <p:sp>
        <p:nvSpPr>
          <p:cNvPr id="3" name="スライド番号プレースホルダ 2"/>
          <p:cNvSpPr>
            <a:spLocks noGrp="1"/>
          </p:cNvSpPr>
          <p:nvPr>
            <p:ph type="sldNum" sz="quarter" idx="12"/>
          </p:nvPr>
        </p:nvSpPr>
        <p:spPr/>
        <p:txBody>
          <a:bodyPr/>
          <a:lstStyle/>
          <a:p>
            <a:fld id="{B33E99FE-FC11-4D86-911D-84CF8946F6A4}" type="slidenum">
              <a:rPr kumimoji="1" lang="ja-JP" altLang="en-US" smtClean="0"/>
              <a:pPr/>
              <a:t>25</a:t>
            </a:fld>
            <a:endParaRPr kumimoji="1" lang="ja-JP" altLang="en-US"/>
          </a:p>
        </p:txBody>
      </p:sp>
      <p:pic>
        <p:nvPicPr>
          <p:cNvPr id="27650" name="Picture 2" descr="C:\kamioka\20130120elec\run0120O5\ehd0057\hv2.66ov2.9\1pe\min\F1Trace000001.png"/>
          <p:cNvPicPr>
            <a:picLocks noChangeAspect="1" noChangeArrowheads="1"/>
          </p:cNvPicPr>
          <p:nvPr/>
        </p:nvPicPr>
        <p:blipFill>
          <a:blip r:embed="rId2" cstate="print"/>
          <a:srcRect t="6407"/>
          <a:stretch>
            <a:fillRect/>
          </a:stretch>
        </p:blipFill>
        <p:spPr bwMode="auto">
          <a:xfrm>
            <a:off x="1259632" y="1916832"/>
            <a:ext cx="6629400" cy="4207768"/>
          </a:xfrm>
          <a:prstGeom prst="rect">
            <a:avLst/>
          </a:prstGeom>
          <a:noFill/>
        </p:spPr>
      </p:pic>
      <p:sp>
        <p:nvSpPr>
          <p:cNvPr id="5" name="テキスト ボックス 4"/>
          <p:cNvSpPr txBox="1"/>
          <p:nvPr/>
        </p:nvSpPr>
        <p:spPr>
          <a:xfrm rot="16200000">
            <a:off x="1014534" y="2161931"/>
            <a:ext cx="859531" cy="369332"/>
          </a:xfrm>
          <a:prstGeom prst="rect">
            <a:avLst/>
          </a:prstGeom>
          <a:noFill/>
        </p:spPr>
        <p:txBody>
          <a:bodyPr wrap="none" rtlCol="0">
            <a:spAutoFit/>
          </a:bodyPr>
          <a:lstStyle/>
          <a:p>
            <a:r>
              <a:rPr kumimoji="1" lang="en-US" altLang="ja-JP" dirty="0" smtClean="0"/>
              <a:t>Counts</a:t>
            </a:r>
            <a:endParaRPr kumimoji="1" lang="ja-JP" altLang="en-US" dirty="0"/>
          </a:p>
        </p:txBody>
      </p:sp>
      <p:sp>
        <p:nvSpPr>
          <p:cNvPr id="6" name="テキスト ボックス 5"/>
          <p:cNvSpPr txBox="1"/>
          <p:nvPr/>
        </p:nvSpPr>
        <p:spPr>
          <a:xfrm>
            <a:off x="5868144" y="2348880"/>
            <a:ext cx="1000595" cy="369332"/>
          </a:xfrm>
          <a:prstGeom prst="rect">
            <a:avLst/>
          </a:prstGeom>
          <a:noFill/>
        </p:spPr>
        <p:txBody>
          <a:bodyPr wrap="none" rtlCol="0">
            <a:spAutoFit/>
          </a:bodyPr>
          <a:lstStyle/>
          <a:p>
            <a:r>
              <a:rPr kumimoji="1" lang="en-US" altLang="ja-JP" dirty="0" smtClean="0"/>
              <a:t>pedestal</a:t>
            </a:r>
            <a:endParaRPr kumimoji="1" lang="ja-JP" altLang="en-US" dirty="0"/>
          </a:p>
        </p:txBody>
      </p:sp>
      <p:sp>
        <p:nvSpPr>
          <p:cNvPr id="7" name="テキスト ボックス 6"/>
          <p:cNvSpPr txBox="1"/>
          <p:nvPr/>
        </p:nvSpPr>
        <p:spPr>
          <a:xfrm>
            <a:off x="5148064" y="3933056"/>
            <a:ext cx="647934" cy="369332"/>
          </a:xfrm>
          <a:prstGeom prst="rect">
            <a:avLst/>
          </a:prstGeom>
          <a:noFill/>
        </p:spPr>
        <p:txBody>
          <a:bodyPr wrap="none" rtlCol="0">
            <a:spAutoFit/>
          </a:bodyPr>
          <a:lstStyle/>
          <a:p>
            <a:r>
              <a:rPr kumimoji="1" lang="en-US" altLang="ja-JP" dirty="0" smtClean="0"/>
              <a:t>1p.e.</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484784"/>
            <a:ext cx="9144000" cy="4320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HK</a:t>
            </a:r>
            <a:r>
              <a:rPr kumimoji="1" lang="ja-JP" altLang="en-US" dirty="0" smtClean="0"/>
              <a:t>全体のスケジュール</a:t>
            </a:r>
            <a:endParaRPr kumimoji="1" lang="ja-JP" altLang="en-US" dirty="0"/>
          </a:p>
        </p:txBody>
      </p:sp>
      <p:sp>
        <p:nvSpPr>
          <p:cNvPr id="3" name="スライド番号プレースホルダ 2"/>
          <p:cNvSpPr>
            <a:spLocks noGrp="1"/>
          </p:cNvSpPr>
          <p:nvPr>
            <p:ph type="sldNum" sz="quarter" idx="12"/>
          </p:nvPr>
        </p:nvSpPr>
        <p:spPr/>
        <p:txBody>
          <a:bodyPr/>
          <a:lstStyle/>
          <a:p>
            <a:fld id="{B33E99FE-FC11-4D86-911D-84CF8946F6A4}" type="slidenum">
              <a:rPr kumimoji="1" lang="ja-JP" altLang="en-US" smtClean="0"/>
              <a:pPr/>
              <a:t>26</a:t>
            </a:fld>
            <a:endParaRPr kumimoji="1" lang="ja-JP" altLang="en-US"/>
          </a:p>
        </p:txBody>
      </p:sp>
      <p:pic>
        <p:nvPicPr>
          <p:cNvPr id="22530" name="Picture 2" descr="C:\kamioka\picture\keikaku.PNG"/>
          <p:cNvPicPr>
            <a:picLocks noChangeAspect="1" noChangeArrowheads="1"/>
          </p:cNvPicPr>
          <p:nvPr/>
        </p:nvPicPr>
        <p:blipFill>
          <a:blip r:embed="rId2" cstate="print"/>
          <a:srcRect/>
          <a:stretch>
            <a:fillRect/>
          </a:stretch>
        </p:blipFill>
        <p:spPr bwMode="auto">
          <a:xfrm>
            <a:off x="1" y="1916832"/>
            <a:ext cx="9144000" cy="3020576"/>
          </a:xfrm>
          <a:prstGeom prst="rect">
            <a:avLst/>
          </a:prstGeom>
          <a:noFill/>
        </p:spPr>
      </p:pic>
      <p:sp>
        <p:nvSpPr>
          <p:cNvPr id="6" name="テキスト ボックス 5"/>
          <p:cNvSpPr txBox="1"/>
          <p:nvPr/>
        </p:nvSpPr>
        <p:spPr>
          <a:xfrm>
            <a:off x="539552" y="4869160"/>
            <a:ext cx="2040943" cy="461665"/>
          </a:xfrm>
          <a:prstGeom prst="rect">
            <a:avLst/>
          </a:prstGeom>
          <a:noFill/>
        </p:spPr>
        <p:txBody>
          <a:bodyPr wrap="none" rtlCol="0">
            <a:spAutoFit/>
          </a:bodyPr>
          <a:lstStyle/>
          <a:p>
            <a:r>
              <a:rPr kumimoji="1" lang="ja-JP" altLang="en-US" sz="2400" b="1" dirty="0" smtClean="0">
                <a:solidFill>
                  <a:schemeClr val="accent2">
                    <a:lumMod val="75000"/>
                  </a:schemeClr>
                </a:solidFill>
              </a:rPr>
              <a:t>光検出器開発</a:t>
            </a:r>
            <a:endParaRPr kumimoji="1" lang="ja-JP" altLang="en-US" sz="2400" b="1"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イントロダクション</a:t>
            </a:r>
            <a:endParaRPr kumimoji="1" lang="ja-JP" altLang="en-US" dirty="0"/>
          </a:p>
        </p:txBody>
      </p:sp>
      <p:sp>
        <p:nvSpPr>
          <p:cNvPr id="6" name="サブタイトル 5"/>
          <p:cNvSpPr>
            <a:spLocks noGrp="1"/>
          </p:cNvSpPr>
          <p:nvPr>
            <p:ph type="subTitle" idx="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3</a:t>
            </a:fld>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Hyper-K(HK)</a:t>
            </a:r>
            <a:r>
              <a:rPr kumimoji="1" lang="ja-JP" altLang="en-US" dirty="0" smtClean="0"/>
              <a:t>からの要請</a:t>
            </a:r>
            <a:endParaRPr kumimoji="1" lang="ja-JP" altLang="en-US" dirty="0"/>
          </a:p>
        </p:txBody>
      </p:sp>
      <p:sp>
        <p:nvSpPr>
          <p:cNvPr id="3" name="コンテンツ プレースホルダ 2"/>
          <p:cNvSpPr>
            <a:spLocks noGrp="1"/>
          </p:cNvSpPr>
          <p:nvPr>
            <p:ph idx="1"/>
          </p:nvPr>
        </p:nvSpPr>
        <p:spPr>
          <a:xfrm>
            <a:off x="4139952" y="1700808"/>
            <a:ext cx="4618856" cy="3384376"/>
          </a:xfrm>
        </p:spPr>
        <p:txBody>
          <a:bodyPr>
            <a:normAutofit fontScale="85000" lnSpcReduction="10000"/>
          </a:bodyPr>
          <a:lstStyle/>
          <a:p>
            <a:r>
              <a:rPr lang="en-US" altLang="ja-JP" sz="2400" dirty="0" smtClean="0"/>
              <a:t>99000</a:t>
            </a:r>
            <a:r>
              <a:rPr lang="ja-JP" altLang="en-US" sz="2400" dirty="0" smtClean="0"/>
              <a:t>本の</a:t>
            </a:r>
            <a:r>
              <a:rPr lang="en-US" altLang="ja-JP" sz="2400" dirty="0" smtClean="0"/>
              <a:t>20-inch</a:t>
            </a:r>
            <a:r>
              <a:rPr lang="ja-JP" altLang="en-US" sz="2400" dirty="0" smtClean="0"/>
              <a:t>光検出器が必要</a:t>
            </a:r>
            <a:r>
              <a:rPr lang="en-US" altLang="ja-JP" sz="2400" dirty="0" smtClean="0"/>
              <a:t>(Super-K</a:t>
            </a:r>
            <a:r>
              <a:rPr lang="ja-JP" altLang="en-US" sz="2400" dirty="0" smtClean="0"/>
              <a:t>は約</a:t>
            </a:r>
            <a:r>
              <a:rPr lang="en-US" altLang="ja-JP" sz="2400" dirty="0" smtClean="0"/>
              <a:t>1</a:t>
            </a:r>
            <a:r>
              <a:rPr lang="ja-JP" altLang="en-US" sz="2400" dirty="0" smtClean="0"/>
              <a:t>万本</a:t>
            </a:r>
            <a:r>
              <a:rPr lang="en-US" altLang="ja-JP" sz="2400" dirty="0" smtClean="0"/>
              <a:t>)</a:t>
            </a:r>
          </a:p>
          <a:p>
            <a:r>
              <a:rPr lang="en-US" altLang="ja-JP" sz="2400" dirty="0" smtClean="0"/>
              <a:t>25000</a:t>
            </a:r>
            <a:r>
              <a:rPr lang="ja-JP" altLang="en-US" sz="2400" dirty="0" smtClean="0"/>
              <a:t>本の</a:t>
            </a:r>
            <a:r>
              <a:rPr lang="en-US" altLang="ja-JP" sz="2400" dirty="0" smtClean="0"/>
              <a:t>8-inch</a:t>
            </a:r>
            <a:r>
              <a:rPr lang="ja-JP" altLang="en-US" sz="2400" dirty="0" smtClean="0"/>
              <a:t>光検出器も必要</a:t>
            </a:r>
            <a:r>
              <a:rPr lang="en-US" altLang="ja-JP" sz="2400" dirty="0" smtClean="0"/>
              <a:t>(Super-K</a:t>
            </a:r>
            <a:r>
              <a:rPr lang="ja-JP" altLang="en-US" sz="2400" dirty="0" smtClean="0"/>
              <a:t>は約</a:t>
            </a:r>
            <a:r>
              <a:rPr lang="en-US" altLang="ja-JP" sz="2400" dirty="0" smtClean="0"/>
              <a:t>2000</a:t>
            </a:r>
            <a:r>
              <a:rPr lang="ja-JP" altLang="en-US" sz="2400" dirty="0" smtClean="0"/>
              <a:t>本</a:t>
            </a:r>
            <a:r>
              <a:rPr lang="en-US" altLang="ja-JP" sz="2400" dirty="0" smtClean="0"/>
              <a:t>)</a:t>
            </a:r>
          </a:p>
          <a:p>
            <a:pPr lvl="1"/>
            <a:r>
              <a:rPr lang="ja-JP" altLang="en-US" sz="2400" dirty="0" smtClean="0"/>
              <a:t>量産化しやすく、安価である必要がある</a:t>
            </a:r>
            <a:endParaRPr lang="en-US" altLang="ja-JP" sz="2400" dirty="0" smtClean="0"/>
          </a:p>
          <a:p>
            <a:r>
              <a:rPr kumimoji="1" lang="ja-JP" altLang="en-US" sz="2400" dirty="0" smtClean="0"/>
              <a:t>必要な性能</a:t>
            </a:r>
            <a:endParaRPr kumimoji="1" lang="en-US" altLang="ja-JP" sz="2400" dirty="0" smtClean="0"/>
          </a:p>
          <a:p>
            <a:pPr lvl="1"/>
            <a:r>
              <a:rPr lang="en-US" altLang="ja-JP" sz="2400" dirty="0" smtClean="0"/>
              <a:t>1p.e.</a:t>
            </a:r>
            <a:r>
              <a:rPr lang="ja-JP" altLang="en-US" sz="2400" dirty="0" err="1" smtClean="0"/>
              <a:t>の識</a:t>
            </a:r>
            <a:r>
              <a:rPr lang="ja-JP" altLang="en-US" sz="2400" dirty="0" smtClean="0"/>
              <a:t>別性能</a:t>
            </a:r>
            <a:endParaRPr lang="en-US" altLang="ja-JP" sz="2400" dirty="0" smtClean="0"/>
          </a:p>
          <a:p>
            <a:pPr lvl="1"/>
            <a:r>
              <a:rPr kumimoji="1" lang="en-US" altLang="ja-JP" sz="2400" dirty="0" smtClean="0"/>
              <a:t>1p.e.</a:t>
            </a:r>
            <a:r>
              <a:rPr kumimoji="1" lang="ja-JP" altLang="en-US" sz="2400" dirty="0" smtClean="0"/>
              <a:t>の時間分解能が優れている</a:t>
            </a:r>
            <a:endParaRPr kumimoji="1" lang="en-US" altLang="ja-JP" sz="2400" dirty="0" smtClean="0"/>
          </a:p>
          <a:p>
            <a:pPr lvl="1"/>
            <a:r>
              <a:rPr lang="ja-JP" altLang="en-US" sz="2400" dirty="0" smtClean="0"/>
              <a:t>数百</a:t>
            </a:r>
            <a:r>
              <a:rPr lang="en-US" altLang="ja-JP" sz="2400" dirty="0" err="1" smtClean="0"/>
              <a:t>p.e</a:t>
            </a:r>
            <a:r>
              <a:rPr lang="en-US" altLang="ja-JP" sz="2400" dirty="0" smtClean="0"/>
              <a:t>.</a:t>
            </a:r>
            <a:r>
              <a:rPr kumimoji="1" lang="ja-JP" altLang="en-US" sz="2400" dirty="0" err="1" smtClean="0"/>
              <a:t>まで検</a:t>
            </a:r>
            <a:r>
              <a:rPr kumimoji="1" lang="ja-JP" altLang="en-US" sz="2400" dirty="0" smtClean="0"/>
              <a:t>出可能</a:t>
            </a:r>
            <a:endParaRPr kumimoji="1" lang="en-US" altLang="ja-JP" sz="2400" dirty="0" smtClean="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4</a:t>
            </a:fld>
            <a:endParaRPr kumimoji="1" lang="ja-JP" altLang="en-US"/>
          </a:p>
        </p:txBody>
      </p:sp>
      <p:pic>
        <p:nvPicPr>
          <p:cNvPr id="6" name="図 5"/>
          <p:cNvPicPr>
            <a:picLocks noChangeAspect="1"/>
          </p:cNvPicPr>
          <p:nvPr/>
        </p:nvPicPr>
        <p:blipFill rotWithShape="1">
          <a:blip r:embed="rId2" cstate="print">
            <a:extLst>
              <a:ext uri="{28A0092B-C50C-407E-A947-70E740481C1C}">
                <a14:useLocalDpi xmlns="" xmlns:a14="http://schemas.microsoft.com/office/drawing/2010/main"/>
              </a:ext>
            </a:extLst>
          </a:blip>
          <a:srcRect l="5484" r="10489"/>
          <a:stretch/>
        </p:blipFill>
        <p:spPr bwMode="auto">
          <a:xfrm>
            <a:off x="179512" y="1844824"/>
            <a:ext cx="3923928" cy="254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2"/>
          </a:lnRef>
          <a:fillRef idx="1">
            <a:schemeClr val="lt1"/>
          </a:fillRef>
          <a:effectRef idx="0">
            <a:schemeClr val="accent2"/>
          </a:effectRef>
          <a:fontRef idx="minor">
            <a:schemeClr val="dk1"/>
          </a:fontRef>
        </p:style>
      </p:pic>
      <p:sp>
        <p:nvSpPr>
          <p:cNvPr id="12" name="角丸四角形 11"/>
          <p:cNvSpPr/>
          <p:nvPr/>
        </p:nvSpPr>
        <p:spPr>
          <a:xfrm>
            <a:off x="1475656" y="5301208"/>
            <a:ext cx="7272808" cy="108012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ハイブリッド光検出器</a:t>
            </a:r>
            <a:r>
              <a:rPr lang="en-US" altLang="ja-JP" sz="2400" dirty="0" smtClean="0">
                <a:solidFill>
                  <a:schemeClr val="tx1"/>
                </a:solidFill>
              </a:rPr>
              <a:t>HPD</a:t>
            </a:r>
            <a:r>
              <a:rPr lang="ja-JP" altLang="en-US" sz="2400" dirty="0" smtClean="0">
                <a:solidFill>
                  <a:schemeClr val="tx1"/>
                </a:solidFill>
              </a:rPr>
              <a:t>は</a:t>
            </a:r>
            <a:r>
              <a:rPr lang="en-US" altLang="ja-JP" sz="2400" dirty="0" smtClean="0">
                <a:solidFill>
                  <a:schemeClr val="tx1"/>
                </a:solidFill>
              </a:rPr>
              <a:t>HK</a:t>
            </a:r>
            <a:r>
              <a:rPr lang="ja-JP" altLang="en-US" sz="2400" dirty="0" smtClean="0">
                <a:solidFill>
                  <a:schemeClr val="tx1"/>
                </a:solidFill>
              </a:rPr>
              <a:t>の光検出器の候補</a:t>
            </a:r>
            <a:endParaRPr lang="en-US" altLang="ja-JP" sz="2400" dirty="0" smtClean="0">
              <a:solidFill>
                <a:schemeClr val="tx1"/>
              </a:solidFill>
            </a:endParaRPr>
          </a:p>
          <a:p>
            <a:r>
              <a:rPr lang="ja-JP" altLang="en-US" sz="2400" dirty="0" smtClean="0">
                <a:solidFill>
                  <a:schemeClr val="tx1"/>
                </a:solidFill>
              </a:rPr>
              <a:t>今回</a:t>
            </a:r>
            <a:r>
              <a:rPr lang="en-US" altLang="ja-JP" sz="2400" dirty="0" smtClean="0">
                <a:solidFill>
                  <a:schemeClr val="tx1"/>
                </a:solidFill>
              </a:rPr>
              <a:t>Super-K (SK)</a:t>
            </a:r>
            <a:r>
              <a:rPr lang="ja-JP" altLang="en-US" sz="2400" dirty="0" smtClean="0">
                <a:solidFill>
                  <a:schemeClr val="tx1"/>
                </a:solidFill>
              </a:rPr>
              <a:t>の</a:t>
            </a:r>
            <a:r>
              <a:rPr lang="en-US" altLang="ja-JP" sz="2400" dirty="0" smtClean="0">
                <a:solidFill>
                  <a:schemeClr val="tx1"/>
                </a:solidFill>
              </a:rPr>
              <a:t>20-inch PMT</a:t>
            </a:r>
            <a:r>
              <a:rPr lang="ja-JP" altLang="en-US" sz="2400" dirty="0" smtClean="0">
                <a:solidFill>
                  <a:schemeClr val="tx1"/>
                </a:solidFill>
              </a:rPr>
              <a:t>の性能と比較をする</a:t>
            </a:r>
            <a:endParaRPr lang="ja-JP" altLang="en-US" sz="2400" dirty="0">
              <a:solidFill>
                <a:schemeClr val="tx1"/>
              </a:solidFill>
            </a:endParaRPr>
          </a:p>
        </p:txBody>
      </p:sp>
      <p:sp>
        <p:nvSpPr>
          <p:cNvPr id="13" name="右矢印 12"/>
          <p:cNvSpPr/>
          <p:nvPr/>
        </p:nvSpPr>
        <p:spPr>
          <a:xfrm>
            <a:off x="395536" y="5589240"/>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105989" y="4797152"/>
            <a:ext cx="3038011" cy="369332"/>
          </a:xfrm>
          <a:prstGeom prst="rect">
            <a:avLst/>
          </a:prstGeom>
          <a:noFill/>
        </p:spPr>
        <p:txBody>
          <a:bodyPr wrap="none" rtlCol="0">
            <a:spAutoFit/>
          </a:bodyPr>
          <a:lstStyle/>
          <a:p>
            <a:r>
              <a:rPr kumimoji="1" lang="en-US" altLang="ja-JP" dirty="0" err="1" smtClean="0"/>
              <a:t>p.e</a:t>
            </a:r>
            <a:r>
              <a:rPr kumimoji="1" lang="en-US" altLang="ja-JP" dirty="0" smtClean="0"/>
              <a:t>. = photo electron (</a:t>
            </a:r>
            <a:r>
              <a:rPr kumimoji="1" lang="ja-JP" altLang="en-US" dirty="0" smtClean="0"/>
              <a:t>光電子</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Hybrid </a:t>
            </a:r>
            <a:r>
              <a:rPr kumimoji="1" lang="en-US" altLang="ja-JP" sz="3200" dirty="0" smtClean="0"/>
              <a:t>Photo-Detector</a:t>
            </a:r>
            <a:r>
              <a:rPr kumimoji="1" lang="ja-JP" altLang="en-US" sz="3200" dirty="0" smtClean="0"/>
              <a:t>の原理 </a:t>
            </a:r>
            <a:r>
              <a:rPr kumimoji="1" lang="en-US" altLang="ja-JP" sz="3200" dirty="0" smtClean="0"/>
              <a:t/>
            </a:r>
            <a:br>
              <a:rPr kumimoji="1" lang="en-US" altLang="ja-JP" sz="3200" dirty="0" smtClean="0"/>
            </a:br>
            <a:r>
              <a:rPr lang="en-US" altLang="ja-JP" sz="3200" dirty="0" smtClean="0"/>
              <a:t>-SK</a:t>
            </a:r>
            <a:r>
              <a:rPr lang="ja-JP" altLang="en-US" sz="3200" dirty="0" smtClean="0"/>
              <a:t>の</a:t>
            </a:r>
            <a:r>
              <a:rPr lang="en-US" altLang="ja-JP" sz="3200" dirty="0" smtClean="0"/>
              <a:t>20-inch </a:t>
            </a:r>
            <a:r>
              <a:rPr kumimoji="1" lang="en-US" altLang="ja-JP" sz="3200" dirty="0" smtClean="0"/>
              <a:t>PMT</a:t>
            </a:r>
            <a:r>
              <a:rPr kumimoji="1" lang="ja-JP" altLang="en-US" sz="3200" dirty="0" smtClean="0"/>
              <a:t>との比較</a:t>
            </a:r>
            <a:r>
              <a:rPr kumimoji="1" lang="en-US" altLang="ja-JP" sz="3200" dirty="0" smtClean="0"/>
              <a:t>-</a:t>
            </a:r>
            <a:endParaRPr kumimoji="1" lang="ja-JP" altLang="en-US" sz="3200" dirty="0"/>
          </a:p>
        </p:txBody>
      </p:sp>
      <p:graphicFrame>
        <p:nvGraphicFramePr>
          <p:cNvPr id="322" name="コンテンツ プレースホルダ 321"/>
          <p:cNvGraphicFramePr>
            <a:graphicFrameLocks noGrp="1"/>
          </p:cNvGraphicFramePr>
          <p:nvPr>
            <p:ph idx="1"/>
          </p:nvPr>
        </p:nvGraphicFramePr>
        <p:xfrm>
          <a:off x="467544" y="5013176"/>
          <a:ext cx="5904657" cy="1737360"/>
        </p:xfrm>
        <a:graphic>
          <a:graphicData uri="http://schemas.openxmlformats.org/drawingml/2006/table">
            <a:tbl>
              <a:tblPr firstRow="1" firstCol="1" bandRow="1">
                <a:tableStyleId>{EB9631B5-78F2-41C9-869B-9F39066F8104}</a:tableStyleId>
              </a:tblPr>
              <a:tblGrid>
                <a:gridCol w="1968219"/>
                <a:gridCol w="1968219"/>
                <a:gridCol w="1968219"/>
              </a:tblGrid>
              <a:tr h="682181">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SK 20-inch</a:t>
                      </a:r>
                      <a:r>
                        <a:rPr kumimoji="1" lang="en-US" altLang="ja-JP" sz="2400" baseline="0" dirty="0" smtClean="0"/>
                        <a:t> </a:t>
                      </a:r>
                      <a:r>
                        <a:rPr kumimoji="1" lang="en-US" altLang="ja-JP" sz="2400" baseline="0" dirty="0" smtClean="0"/>
                        <a:t>PMT</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8-inch HPD</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989">
                <a:tc>
                  <a:txBody>
                    <a:bodyPr/>
                    <a:lstStyle/>
                    <a:p>
                      <a:r>
                        <a:rPr kumimoji="1" lang="en-US" altLang="ja-JP" sz="2400" dirty="0" smtClean="0"/>
                        <a:t>HV</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~2kV</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8kV</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989">
                <a:tc>
                  <a:txBody>
                    <a:bodyPr/>
                    <a:lstStyle/>
                    <a:p>
                      <a:r>
                        <a:rPr kumimoji="1" lang="ja-JP" altLang="en-US" sz="2400" dirty="0" smtClean="0"/>
                        <a:t>ゲイン</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~10</a:t>
                      </a:r>
                      <a:r>
                        <a:rPr kumimoji="1" lang="en-US" altLang="ja-JP" sz="2400" baseline="30000" dirty="0" smtClean="0"/>
                        <a:t>7</a:t>
                      </a:r>
                      <a:endParaRPr kumimoji="1" lang="ja-JP" altLang="en-US" sz="2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~10</a:t>
                      </a:r>
                      <a:r>
                        <a:rPr kumimoji="1" lang="en-US" altLang="ja-JP" sz="2400" baseline="30000" dirty="0" smtClean="0"/>
                        <a:t>4</a:t>
                      </a:r>
                      <a:r>
                        <a:rPr kumimoji="1" lang="en-US" altLang="ja-JP" sz="2400" dirty="0" smtClean="0"/>
                        <a:t>-10</a:t>
                      </a:r>
                      <a:r>
                        <a:rPr kumimoji="1" lang="en-US" altLang="ja-JP" sz="2400" baseline="30000" dirty="0" smtClean="0"/>
                        <a:t>5</a:t>
                      </a:r>
                      <a:endParaRPr kumimoji="1" lang="ja-JP" altLang="en-US" sz="2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図形グループ 27"/>
          <p:cNvGrpSpPr/>
          <p:nvPr/>
        </p:nvGrpSpPr>
        <p:grpSpPr>
          <a:xfrm>
            <a:off x="0" y="1916832"/>
            <a:ext cx="2915815" cy="2601000"/>
            <a:chOff x="2349070" y="2744940"/>
            <a:chExt cx="1502528" cy="1296233"/>
          </a:xfrm>
        </p:grpSpPr>
        <p:grpSp>
          <p:nvGrpSpPr>
            <p:cNvPr id="5" name="図形グループ 69"/>
            <p:cNvGrpSpPr/>
            <p:nvPr/>
          </p:nvGrpSpPr>
          <p:grpSpPr>
            <a:xfrm>
              <a:off x="2478679" y="2744940"/>
              <a:ext cx="1372919" cy="1256006"/>
              <a:chOff x="3652489" y="2112152"/>
              <a:chExt cx="1372919" cy="1256006"/>
            </a:xfrm>
          </p:grpSpPr>
          <p:grpSp>
            <p:nvGrpSpPr>
              <p:cNvPr id="9" name="図形グループ 71"/>
              <p:cNvGrpSpPr/>
              <p:nvPr/>
            </p:nvGrpSpPr>
            <p:grpSpPr>
              <a:xfrm>
                <a:off x="3652489" y="2143580"/>
                <a:ext cx="1246336" cy="1224578"/>
                <a:chOff x="17029091" y="13700242"/>
                <a:chExt cx="3162930" cy="3107715"/>
              </a:xfrm>
            </p:grpSpPr>
            <p:grpSp>
              <p:nvGrpSpPr>
                <p:cNvPr id="16" name="図形グループ 79"/>
                <p:cNvGrpSpPr/>
                <p:nvPr/>
              </p:nvGrpSpPr>
              <p:grpSpPr>
                <a:xfrm>
                  <a:off x="17029091" y="13700242"/>
                  <a:ext cx="2696318" cy="3107715"/>
                  <a:chOff x="6605554" y="14396058"/>
                  <a:chExt cx="2696318" cy="3107715"/>
                </a:xfrm>
              </p:grpSpPr>
              <p:sp>
                <p:nvSpPr>
                  <p:cNvPr id="52" name="Freeform 108"/>
                  <p:cNvSpPr>
                    <a:spLocks/>
                  </p:cNvSpPr>
                  <p:nvPr/>
                </p:nvSpPr>
                <p:spPr bwMode="auto">
                  <a:xfrm>
                    <a:off x="6656391" y="14616921"/>
                    <a:ext cx="576805" cy="2679671"/>
                  </a:xfrm>
                  <a:custGeom>
                    <a:avLst/>
                    <a:gdLst>
                      <a:gd name="T0" fmla="*/ 220 w 220"/>
                      <a:gd name="T1" fmla="*/ 0 h 995"/>
                      <a:gd name="T2" fmla="*/ 55 w 220"/>
                      <a:gd name="T3" fmla="*/ 184 h 995"/>
                      <a:gd name="T4" fmla="*/ 0 w 220"/>
                      <a:gd name="T5" fmla="*/ 516 h 995"/>
                      <a:gd name="T6" fmla="*/ 55 w 220"/>
                      <a:gd name="T7" fmla="*/ 811 h 995"/>
                      <a:gd name="T8" fmla="*/ 220 w 220"/>
                      <a:gd name="T9" fmla="*/ 995 h 995"/>
                    </a:gdLst>
                    <a:ahLst/>
                    <a:cxnLst>
                      <a:cxn ang="0">
                        <a:pos x="T0" y="T1"/>
                      </a:cxn>
                      <a:cxn ang="0">
                        <a:pos x="T2" y="T3"/>
                      </a:cxn>
                      <a:cxn ang="0">
                        <a:pos x="T4" y="T5"/>
                      </a:cxn>
                      <a:cxn ang="0">
                        <a:pos x="T6" y="T7"/>
                      </a:cxn>
                      <a:cxn ang="0">
                        <a:pos x="T8" y="T9"/>
                      </a:cxn>
                    </a:cxnLst>
                    <a:rect l="0" t="0" r="r" b="b"/>
                    <a:pathLst>
                      <a:path w="220" h="995">
                        <a:moveTo>
                          <a:pt x="220" y="0"/>
                        </a:moveTo>
                        <a:cubicBezTo>
                          <a:pt x="156" y="49"/>
                          <a:pt x="92" y="98"/>
                          <a:pt x="55" y="184"/>
                        </a:cubicBezTo>
                        <a:cubicBezTo>
                          <a:pt x="19" y="270"/>
                          <a:pt x="0" y="412"/>
                          <a:pt x="0" y="516"/>
                        </a:cubicBezTo>
                        <a:cubicBezTo>
                          <a:pt x="0" y="620"/>
                          <a:pt x="19" y="731"/>
                          <a:pt x="55" y="811"/>
                        </a:cubicBezTo>
                        <a:cubicBezTo>
                          <a:pt x="92" y="891"/>
                          <a:pt x="156" y="943"/>
                          <a:pt x="220" y="995"/>
                        </a:cubicBezTo>
                      </a:path>
                    </a:pathLst>
                  </a:custGeom>
                  <a:noFill/>
                  <a:ln w="55563" cap="flat">
                    <a:solidFill>
                      <a:srgbClr val="FF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53" name="Freeform 109"/>
                  <p:cNvSpPr>
                    <a:spLocks/>
                  </p:cNvSpPr>
                  <p:nvPr/>
                </p:nvSpPr>
                <p:spPr bwMode="auto">
                  <a:xfrm>
                    <a:off x="6605554" y="14396058"/>
                    <a:ext cx="1884881" cy="3107715"/>
                  </a:xfrm>
                  <a:custGeom>
                    <a:avLst/>
                    <a:gdLst>
                      <a:gd name="T0" fmla="*/ 706 w 718"/>
                      <a:gd name="T1" fmla="*/ 971 h 1154"/>
                      <a:gd name="T2" fmla="*/ 408 w 718"/>
                      <a:gd name="T3" fmla="*/ 1154 h 1154"/>
                      <a:gd name="T4" fmla="*/ 0 w 718"/>
                      <a:gd name="T5" fmla="*/ 578 h 1154"/>
                      <a:gd name="T6" fmla="*/ 408 w 718"/>
                      <a:gd name="T7" fmla="*/ 0 h 1154"/>
                      <a:gd name="T8" fmla="*/ 718 w 718"/>
                      <a:gd name="T9" fmla="*/ 202 h 1154"/>
                    </a:gdLst>
                    <a:ahLst/>
                    <a:cxnLst>
                      <a:cxn ang="0">
                        <a:pos x="T0" y="T1"/>
                      </a:cxn>
                      <a:cxn ang="0">
                        <a:pos x="T2" y="T3"/>
                      </a:cxn>
                      <a:cxn ang="0">
                        <a:pos x="T4" y="T5"/>
                      </a:cxn>
                      <a:cxn ang="0">
                        <a:pos x="T6" y="T7"/>
                      </a:cxn>
                      <a:cxn ang="0">
                        <a:pos x="T8" y="T9"/>
                      </a:cxn>
                    </a:cxnLst>
                    <a:rect l="0" t="0" r="r" b="b"/>
                    <a:pathLst>
                      <a:path w="718" h="1154">
                        <a:moveTo>
                          <a:pt x="706" y="971"/>
                        </a:moveTo>
                        <a:cubicBezTo>
                          <a:pt x="629" y="1088"/>
                          <a:pt x="521" y="1154"/>
                          <a:pt x="408" y="1154"/>
                        </a:cubicBezTo>
                        <a:cubicBezTo>
                          <a:pt x="182" y="1154"/>
                          <a:pt x="0" y="896"/>
                          <a:pt x="0" y="578"/>
                        </a:cubicBezTo>
                        <a:cubicBezTo>
                          <a:pt x="0" y="259"/>
                          <a:pt x="182" y="0"/>
                          <a:pt x="408" y="0"/>
                        </a:cubicBezTo>
                        <a:cubicBezTo>
                          <a:pt x="527" y="0"/>
                          <a:pt x="640" y="74"/>
                          <a:pt x="718" y="202"/>
                        </a:cubicBezTo>
                      </a:path>
                    </a:pathLst>
                  </a:custGeom>
                  <a:noFill/>
                  <a:ln w="1270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54" name="Freeform 110"/>
                  <p:cNvSpPr>
                    <a:spLocks/>
                  </p:cNvSpPr>
                  <p:nvPr/>
                </p:nvSpPr>
                <p:spPr bwMode="auto">
                  <a:xfrm>
                    <a:off x="8445463" y="16807957"/>
                    <a:ext cx="332396" cy="228681"/>
                  </a:xfrm>
                  <a:custGeom>
                    <a:avLst/>
                    <a:gdLst>
                      <a:gd name="T0" fmla="*/ 0 w 126"/>
                      <a:gd name="T1" fmla="*/ 85 h 85"/>
                      <a:gd name="T2" fmla="*/ 126 w 126"/>
                      <a:gd name="T3" fmla="*/ 0 h 85"/>
                    </a:gdLst>
                    <a:ahLst/>
                    <a:cxnLst>
                      <a:cxn ang="0">
                        <a:pos x="T0" y="T1"/>
                      </a:cxn>
                      <a:cxn ang="0">
                        <a:pos x="T2" y="T3"/>
                      </a:cxn>
                    </a:cxnLst>
                    <a:rect l="0" t="0" r="r" b="b"/>
                    <a:pathLst>
                      <a:path w="126" h="85">
                        <a:moveTo>
                          <a:pt x="0" y="85"/>
                        </a:moveTo>
                        <a:cubicBezTo>
                          <a:pt x="28" y="37"/>
                          <a:pt x="74" y="5"/>
                          <a:pt x="126" y="0"/>
                        </a:cubicBezTo>
                      </a:path>
                    </a:pathLst>
                  </a:custGeom>
                  <a:noFill/>
                  <a:ln w="1270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55" name="Freeform 111"/>
                  <p:cNvSpPr>
                    <a:spLocks/>
                  </p:cNvSpPr>
                  <p:nvPr/>
                </p:nvSpPr>
                <p:spPr bwMode="auto">
                  <a:xfrm>
                    <a:off x="8490434" y="14943328"/>
                    <a:ext cx="336307" cy="191545"/>
                  </a:xfrm>
                  <a:custGeom>
                    <a:avLst/>
                    <a:gdLst>
                      <a:gd name="T0" fmla="*/ 128 w 128"/>
                      <a:gd name="T1" fmla="*/ 71 h 71"/>
                      <a:gd name="T2" fmla="*/ 127 w 128"/>
                      <a:gd name="T3" fmla="*/ 71 h 71"/>
                      <a:gd name="T4" fmla="*/ 0 w 128"/>
                      <a:gd name="T5" fmla="*/ 0 h 71"/>
                    </a:gdLst>
                    <a:ahLst/>
                    <a:cxnLst>
                      <a:cxn ang="0">
                        <a:pos x="T0" y="T1"/>
                      </a:cxn>
                      <a:cxn ang="0">
                        <a:pos x="T2" y="T3"/>
                      </a:cxn>
                      <a:cxn ang="0">
                        <a:pos x="T4" y="T5"/>
                      </a:cxn>
                    </a:cxnLst>
                    <a:rect l="0" t="0" r="r" b="b"/>
                    <a:pathLst>
                      <a:path w="128" h="71">
                        <a:moveTo>
                          <a:pt x="128" y="71"/>
                        </a:moveTo>
                        <a:cubicBezTo>
                          <a:pt x="128" y="71"/>
                          <a:pt x="127" y="71"/>
                          <a:pt x="127" y="71"/>
                        </a:cubicBezTo>
                        <a:cubicBezTo>
                          <a:pt x="75" y="71"/>
                          <a:pt x="27" y="44"/>
                          <a:pt x="0" y="0"/>
                        </a:cubicBezTo>
                      </a:path>
                    </a:pathLst>
                  </a:custGeom>
                  <a:noFill/>
                  <a:ln w="1270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56" name="Line 112"/>
                  <p:cNvSpPr>
                    <a:spLocks noChangeShapeType="1"/>
                  </p:cNvSpPr>
                  <p:nvPr/>
                </p:nvSpPr>
                <p:spPr bwMode="auto">
                  <a:xfrm>
                    <a:off x="8762217" y="16807957"/>
                    <a:ext cx="53965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7" name="Line 113"/>
                  <p:cNvSpPr>
                    <a:spLocks noChangeShapeType="1"/>
                  </p:cNvSpPr>
                  <p:nvPr/>
                </p:nvSpPr>
                <p:spPr bwMode="auto">
                  <a:xfrm>
                    <a:off x="9294051" y="15121191"/>
                    <a:ext cx="0" cy="170044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8" name="Line 119"/>
                  <p:cNvSpPr>
                    <a:spLocks noChangeShapeType="1"/>
                  </p:cNvSpPr>
                  <p:nvPr/>
                </p:nvSpPr>
                <p:spPr bwMode="auto">
                  <a:xfrm>
                    <a:off x="8820875" y="15134873"/>
                    <a:ext cx="479041"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9" name="Freeform 195"/>
                  <p:cNvSpPr>
                    <a:spLocks noEditPoints="1"/>
                  </p:cNvSpPr>
                  <p:nvPr/>
                </p:nvSpPr>
                <p:spPr bwMode="auto">
                  <a:xfrm>
                    <a:off x="6828455" y="15196170"/>
                    <a:ext cx="1194907" cy="1063268"/>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60" name="Text Box 197"/>
                  <p:cNvSpPr txBox="1">
                    <a:spLocks noChangeArrowheads="1"/>
                  </p:cNvSpPr>
                  <p:nvPr/>
                </p:nvSpPr>
                <p:spPr bwMode="auto">
                  <a:xfrm>
                    <a:off x="6909479" y="15850129"/>
                    <a:ext cx="647433" cy="79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ja-JP" sz="1800" dirty="0">
                        <a:solidFill>
                          <a:srgbClr val="0000FF"/>
                        </a:solidFill>
                        <a:latin typeface="Arial" charset="0"/>
                      </a:rPr>
                      <a:t>e</a:t>
                    </a:r>
                  </a:p>
                </p:txBody>
              </p:sp>
            </p:grpSp>
            <p:sp>
              <p:nvSpPr>
                <p:cNvPr id="17" name="フリーフォーム 16"/>
                <p:cNvSpPr/>
                <p:nvPr/>
              </p:nvSpPr>
              <p:spPr>
                <a:xfrm>
                  <a:off x="18420684" y="14973370"/>
                  <a:ext cx="439179" cy="168167"/>
                </a:xfrm>
                <a:custGeom>
                  <a:avLst/>
                  <a:gdLst>
                    <a:gd name="connsiteX0" fmla="*/ 0 w 624907"/>
                    <a:gd name="connsiteY0" fmla="*/ 141535 h 181852"/>
                    <a:gd name="connsiteX1" fmla="*/ 282216 w 624907"/>
                    <a:gd name="connsiteY1" fmla="*/ 426 h 181852"/>
                    <a:gd name="connsiteX2" fmla="*/ 624907 w 624907"/>
                    <a:gd name="connsiteY2" fmla="*/ 181852 h 181852"/>
                    <a:gd name="connsiteX3" fmla="*/ 624907 w 624907"/>
                    <a:gd name="connsiteY3" fmla="*/ 181852 h 181852"/>
                    <a:gd name="connsiteX4" fmla="*/ 624907 w 624907"/>
                    <a:gd name="connsiteY4" fmla="*/ 181852 h 18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07" h="181852">
                      <a:moveTo>
                        <a:pt x="0" y="141535"/>
                      </a:moveTo>
                      <a:cubicBezTo>
                        <a:pt x="89032" y="67620"/>
                        <a:pt x="178065" y="-6294"/>
                        <a:pt x="282216" y="426"/>
                      </a:cubicBezTo>
                      <a:cubicBezTo>
                        <a:pt x="386367" y="7146"/>
                        <a:pt x="624907" y="181852"/>
                        <a:pt x="624907" y="181852"/>
                      </a:cubicBezTo>
                      <a:lnTo>
                        <a:pt x="624907" y="181852"/>
                      </a:lnTo>
                      <a:lnTo>
                        <a:pt x="624907" y="181852"/>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flipV="1">
                  <a:off x="18747343" y="15365142"/>
                  <a:ext cx="454053" cy="158162"/>
                </a:xfrm>
                <a:custGeom>
                  <a:avLst/>
                  <a:gdLst>
                    <a:gd name="connsiteX0" fmla="*/ 0 w 624907"/>
                    <a:gd name="connsiteY0" fmla="*/ 141535 h 181852"/>
                    <a:gd name="connsiteX1" fmla="*/ 282216 w 624907"/>
                    <a:gd name="connsiteY1" fmla="*/ 426 h 181852"/>
                    <a:gd name="connsiteX2" fmla="*/ 624907 w 624907"/>
                    <a:gd name="connsiteY2" fmla="*/ 181852 h 181852"/>
                    <a:gd name="connsiteX3" fmla="*/ 624907 w 624907"/>
                    <a:gd name="connsiteY3" fmla="*/ 181852 h 181852"/>
                    <a:gd name="connsiteX4" fmla="*/ 624907 w 624907"/>
                    <a:gd name="connsiteY4" fmla="*/ 181852 h 18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07" h="181852">
                      <a:moveTo>
                        <a:pt x="0" y="141535"/>
                      </a:moveTo>
                      <a:cubicBezTo>
                        <a:pt x="89032" y="67620"/>
                        <a:pt x="178065" y="-6294"/>
                        <a:pt x="282216" y="426"/>
                      </a:cubicBezTo>
                      <a:cubicBezTo>
                        <a:pt x="386367" y="7146"/>
                        <a:pt x="624907" y="181852"/>
                        <a:pt x="624907" y="181852"/>
                      </a:cubicBezTo>
                      <a:lnTo>
                        <a:pt x="624907" y="181852"/>
                      </a:lnTo>
                      <a:lnTo>
                        <a:pt x="624907" y="181852"/>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rot="20662792" flipV="1">
                  <a:off x="19256575" y="15270094"/>
                  <a:ext cx="268067" cy="114060"/>
                </a:xfrm>
                <a:custGeom>
                  <a:avLst/>
                  <a:gdLst>
                    <a:gd name="connsiteX0" fmla="*/ 0 w 624907"/>
                    <a:gd name="connsiteY0" fmla="*/ 141535 h 181852"/>
                    <a:gd name="connsiteX1" fmla="*/ 282216 w 624907"/>
                    <a:gd name="connsiteY1" fmla="*/ 426 h 181852"/>
                    <a:gd name="connsiteX2" fmla="*/ 624907 w 624907"/>
                    <a:gd name="connsiteY2" fmla="*/ 181852 h 181852"/>
                    <a:gd name="connsiteX3" fmla="*/ 624907 w 624907"/>
                    <a:gd name="connsiteY3" fmla="*/ 181852 h 181852"/>
                    <a:gd name="connsiteX4" fmla="*/ 624907 w 624907"/>
                    <a:gd name="connsiteY4" fmla="*/ 181852 h 18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07" h="181852">
                      <a:moveTo>
                        <a:pt x="0" y="141535"/>
                      </a:moveTo>
                      <a:cubicBezTo>
                        <a:pt x="89032" y="67620"/>
                        <a:pt x="178065" y="-6294"/>
                        <a:pt x="282216" y="426"/>
                      </a:cubicBezTo>
                      <a:cubicBezTo>
                        <a:pt x="386367" y="7146"/>
                        <a:pt x="624907" y="181852"/>
                        <a:pt x="624907" y="181852"/>
                      </a:cubicBezTo>
                      <a:lnTo>
                        <a:pt x="624907" y="181852"/>
                      </a:lnTo>
                      <a:lnTo>
                        <a:pt x="624907" y="181852"/>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18968910" y="14994870"/>
                  <a:ext cx="331751" cy="159444"/>
                </a:xfrm>
                <a:custGeom>
                  <a:avLst/>
                  <a:gdLst>
                    <a:gd name="connsiteX0" fmla="*/ 0 w 624907"/>
                    <a:gd name="connsiteY0" fmla="*/ 141535 h 181852"/>
                    <a:gd name="connsiteX1" fmla="*/ 282216 w 624907"/>
                    <a:gd name="connsiteY1" fmla="*/ 426 h 181852"/>
                    <a:gd name="connsiteX2" fmla="*/ 624907 w 624907"/>
                    <a:gd name="connsiteY2" fmla="*/ 181852 h 181852"/>
                    <a:gd name="connsiteX3" fmla="*/ 624907 w 624907"/>
                    <a:gd name="connsiteY3" fmla="*/ 181852 h 181852"/>
                    <a:gd name="connsiteX4" fmla="*/ 624907 w 624907"/>
                    <a:gd name="connsiteY4" fmla="*/ 181852 h 18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07" h="181852">
                      <a:moveTo>
                        <a:pt x="0" y="141535"/>
                      </a:moveTo>
                      <a:cubicBezTo>
                        <a:pt x="89032" y="67620"/>
                        <a:pt x="178065" y="-6294"/>
                        <a:pt x="282216" y="426"/>
                      </a:cubicBezTo>
                      <a:cubicBezTo>
                        <a:pt x="386367" y="7146"/>
                        <a:pt x="624907" y="181852"/>
                        <a:pt x="624907" y="181852"/>
                      </a:cubicBezTo>
                      <a:lnTo>
                        <a:pt x="624907" y="181852"/>
                      </a:lnTo>
                      <a:lnTo>
                        <a:pt x="624907" y="181852"/>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rot="19460022" flipV="1">
                  <a:off x="18127591" y="15421540"/>
                  <a:ext cx="599210" cy="224994"/>
                </a:xfrm>
                <a:custGeom>
                  <a:avLst/>
                  <a:gdLst>
                    <a:gd name="connsiteX0" fmla="*/ 0 w 624907"/>
                    <a:gd name="connsiteY0" fmla="*/ 141535 h 181852"/>
                    <a:gd name="connsiteX1" fmla="*/ 282216 w 624907"/>
                    <a:gd name="connsiteY1" fmla="*/ 426 h 181852"/>
                    <a:gd name="connsiteX2" fmla="*/ 624907 w 624907"/>
                    <a:gd name="connsiteY2" fmla="*/ 181852 h 181852"/>
                    <a:gd name="connsiteX3" fmla="*/ 624907 w 624907"/>
                    <a:gd name="connsiteY3" fmla="*/ 181852 h 181852"/>
                    <a:gd name="connsiteX4" fmla="*/ 624907 w 624907"/>
                    <a:gd name="connsiteY4" fmla="*/ 181852 h 18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07" h="181852">
                      <a:moveTo>
                        <a:pt x="0" y="141535"/>
                      </a:moveTo>
                      <a:cubicBezTo>
                        <a:pt x="89032" y="67620"/>
                        <a:pt x="178065" y="-6294"/>
                        <a:pt x="282216" y="426"/>
                      </a:cubicBezTo>
                      <a:cubicBezTo>
                        <a:pt x="386367" y="7146"/>
                        <a:pt x="624907" y="181852"/>
                        <a:pt x="624907" y="181852"/>
                      </a:cubicBezTo>
                      <a:lnTo>
                        <a:pt x="624907" y="181852"/>
                      </a:lnTo>
                      <a:lnTo>
                        <a:pt x="624907" y="181852"/>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Freeform 195"/>
                <p:cNvSpPr>
                  <a:spLocks noEditPoints="1"/>
                </p:cNvSpPr>
                <p:nvPr/>
              </p:nvSpPr>
              <p:spPr bwMode="auto">
                <a:xfrm flipV="1">
                  <a:off x="18390667" y="14998761"/>
                  <a:ext cx="277763"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23" name="Freeform 195"/>
                <p:cNvSpPr>
                  <a:spLocks noEditPoints="1"/>
                </p:cNvSpPr>
                <p:nvPr/>
              </p:nvSpPr>
              <p:spPr bwMode="auto">
                <a:xfrm flipV="1">
                  <a:off x="18422119" y="15010048"/>
                  <a:ext cx="277763"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24" name="Freeform 195"/>
                <p:cNvSpPr>
                  <a:spLocks noEditPoints="1"/>
                </p:cNvSpPr>
                <p:nvPr/>
              </p:nvSpPr>
              <p:spPr bwMode="auto">
                <a:xfrm flipV="1">
                  <a:off x="19018370" y="15041494"/>
                  <a:ext cx="51611"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25" name="Freeform 195"/>
                <p:cNvSpPr>
                  <a:spLocks noEditPoints="1"/>
                </p:cNvSpPr>
                <p:nvPr/>
              </p:nvSpPr>
              <p:spPr bwMode="auto">
                <a:xfrm>
                  <a:off x="18695588" y="14995434"/>
                  <a:ext cx="316383" cy="486253"/>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26" name="Freeform 195"/>
                <p:cNvSpPr>
                  <a:spLocks noEditPoints="1"/>
                </p:cNvSpPr>
                <p:nvPr/>
              </p:nvSpPr>
              <p:spPr bwMode="auto">
                <a:xfrm>
                  <a:off x="18655826" y="15007277"/>
                  <a:ext cx="316383" cy="486253"/>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27" name="Freeform 195"/>
                <p:cNvSpPr>
                  <a:spLocks noEditPoints="1"/>
                </p:cNvSpPr>
                <p:nvPr/>
              </p:nvSpPr>
              <p:spPr bwMode="auto">
                <a:xfrm>
                  <a:off x="18718475" y="15040119"/>
                  <a:ext cx="316383" cy="486253"/>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28" name="Freeform 195"/>
                <p:cNvSpPr>
                  <a:spLocks noEditPoints="1"/>
                </p:cNvSpPr>
                <p:nvPr/>
              </p:nvSpPr>
              <p:spPr bwMode="auto">
                <a:xfrm>
                  <a:off x="18641467" y="15033215"/>
                  <a:ext cx="316383" cy="486253"/>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29" name="Freeform 195"/>
                <p:cNvSpPr>
                  <a:spLocks noEditPoints="1"/>
                </p:cNvSpPr>
                <p:nvPr/>
              </p:nvSpPr>
              <p:spPr bwMode="auto">
                <a:xfrm flipV="1">
                  <a:off x="19069981" y="15012463"/>
                  <a:ext cx="87272"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0" name="Freeform 195"/>
                <p:cNvSpPr>
                  <a:spLocks noEditPoints="1"/>
                </p:cNvSpPr>
                <p:nvPr/>
              </p:nvSpPr>
              <p:spPr bwMode="auto">
                <a:xfrm flipV="1">
                  <a:off x="19000643" y="15003591"/>
                  <a:ext cx="156610"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1" name="Freeform 195"/>
                <p:cNvSpPr>
                  <a:spLocks noEditPoints="1"/>
                </p:cNvSpPr>
                <p:nvPr/>
              </p:nvSpPr>
              <p:spPr bwMode="auto">
                <a:xfrm>
                  <a:off x="19130572" y="15080105"/>
                  <a:ext cx="221656"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2" name="Freeform 195"/>
                <p:cNvSpPr>
                  <a:spLocks noEditPoints="1"/>
                </p:cNvSpPr>
                <p:nvPr/>
              </p:nvSpPr>
              <p:spPr bwMode="auto">
                <a:xfrm flipV="1">
                  <a:off x="18947586" y="15010048"/>
                  <a:ext cx="87272"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3" name="Freeform 195"/>
                <p:cNvSpPr>
                  <a:spLocks noEditPoints="1"/>
                </p:cNvSpPr>
                <p:nvPr/>
              </p:nvSpPr>
              <p:spPr bwMode="auto">
                <a:xfrm flipV="1">
                  <a:off x="18982709" y="15007277"/>
                  <a:ext cx="87272"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4" name="Freeform 195"/>
                <p:cNvSpPr>
                  <a:spLocks noEditPoints="1"/>
                </p:cNvSpPr>
                <p:nvPr/>
              </p:nvSpPr>
              <p:spPr bwMode="auto">
                <a:xfrm flipV="1">
                  <a:off x="19043300" y="15021845"/>
                  <a:ext cx="87272" cy="48292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5" name="Freeform 195"/>
                <p:cNvSpPr>
                  <a:spLocks noEditPoints="1"/>
                </p:cNvSpPr>
                <p:nvPr/>
              </p:nvSpPr>
              <p:spPr bwMode="auto">
                <a:xfrm>
                  <a:off x="19228807" y="15070728"/>
                  <a:ext cx="221656"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6" name="Freeform 195"/>
                <p:cNvSpPr>
                  <a:spLocks noEditPoints="1"/>
                </p:cNvSpPr>
                <p:nvPr/>
              </p:nvSpPr>
              <p:spPr bwMode="auto">
                <a:xfrm>
                  <a:off x="19214390" y="15056753"/>
                  <a:ext cx="221656"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7" name="Freeform 195"/>
                <p:cNvSpPr>
                  <a:spLocks noEditPoints="1"/>
                </p:cNvSpPr>
                <p:nvPr/>
              </p:nvSpPr>
              <p:spPr bwMode="auto">
                <a:xfrm>
                  <a:off x="19191330" y="15052845"/>
                  <a:ext cx="221656"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8" name="Freeform 195"/>
                <p:cNvSpPr>
                  <a:spLocks noEditPoints="1"/>
                </p:cNvSpPr>
                <p:nvPr/>
              </p:nvSpPr>
              <p:spPr bwMode="auto">
                <a:xfrm>
                  <a:off x="19172290" y="15033215"/>
                  <a:ext cx="221656"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39" name="Freeform 195"/>
                <p:cNvSpPr>
                  <a:spLocks noEditPoints="1"/>
                </p:cNvSpPr>
                <p:nvPr/>
              </p:nvSpPr>
              <p:spPr bwMode="auto">
                <a:xfrm>
                  <a:off x="19139450" y="15046608"/>
                  <a:ext cx="221656"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0" name="Freeform 195"/>
                <p:cNvSpPr>
                  <a:spLocks noEditPoints="1"/>
                </p:cNvSpPr>
                <p:nvPr/>
              </p:nvSpPr>
              <p:spPr bwMode="auto">
                <a:xfrm>
                  <a:off x="19032358" y="15066239"/>
                  <a:ext cx="361588"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1" name="Freeform 195"/>
                <p:cNvSpPr>
                  <a:spLocks noEditPoints="1"/>
                </p:cNvSpPr>
                <p:nvPr/>
              </p:nvSpPr>
              <p:spPr bwMode="auto">
                <a:xfrm>
                  <a:off x="19065375" y="15007277"/>
                  <a:ext cx="361588" cy="302286"/>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cxnSp>
              <p:nvCxnSpPr>
                <p:cNvPr id="42" name="直線コネクタ 41"/>
                <p:cNvCxnSpPr/>
                <p:nvPr/>
              </p:nvCxnSpPr>
              <p:spPr>
                <a:xfrm>
                  <a:off x="19406791" y="15030982"/>
                  <a:ext cx="232236" cy="189960"/>
                </a:xfrm>
                <a:prstGeom prst="line">
                  <a:avLst/>
                </a:prstGeom>
                <a:ln w="25400" cap="rnd">
                  <a:solidFill>
                    <a:schemeClr val="tx1"/>
                  </a:solidFill>
                  <a:prstDash val="solid"/>
                  <a:bevel/>
                  <a:tailEnd type="none" w="lg" len="med"/>
                </a:ln>
              </p:spPr>
              <p:style>
                <a:lnRef idx="2">
                  <a:schemeClr val="accent1"/>
                </a:lnRef>
                <a:fillRef idx="0">
                  <a:schemeClr val="accent1"/>
                </a:fillRef>
                <a:effectRef idx="1">
                  <a:schemeClr val="accent1"/>
                </a:effectRef>
                <a:fontRef idx="minor">
                  <a:schemeClr val="tx1"/>
                </a:fontRef>
              </p:style>
            </p:cxnSp>
            <p:sp>
              <p:nvSpPr>
                <p:cNvPr id="43" name="Freeform 195"/>
                <p:cNvSpPr>
                  <a:spLocks noEditPoints="1"/>
                </p:cNvSpPr>
                <p:nvPr/>
              </p:nvSpPr>
              <p:spPr bwMode="auto">
                <a:xfrm flipV="1">
                  <a:off x="19339177" y="15092591"/>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4" name="Freeform 195"/>
                <p:cNvSpPr>
                  <a:spLocks noEditPoints="1"/>
                </p:cNvSpPr>
                <p:nvPr/>
              </p:nvSpPr>
              <p:spPr bwMode="auto">
                <a:xfrm flipV="1">
                  <a:off x="19362237" y="15127279"/>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5" name="Freeform 195"/>
                <p:cNvSpPr>
                  <a:spLocks noEditPoints="1"/>
                </p:cNvSpPr>
                <p:nvPr/>
              </p:nvSpPr>
              <p:spPr bwMode="auto">
                <a:xfrm flipV="1">
                  <a:off x="19307353" y="15080389"/>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6" name="Freeform 195"/>
                <p:cNvSpPr>
                  <a:spLocks noEditPoints="1"/>
                </p:cNvSpPr>
                <p:nvPr/>
              </p:nvSpPr>
              <p:spPr bwMode="auto">
                <a:xfrm flipV="1">
                  <a:off x="19398454" y="15134714"/>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7" name="Freeform 195"/>
                <p:cNvSpPr>
                  <a:spLocks noEditPoints="1"/>
                </p:cNvSpPr>
                <p:nvPr/>
              </p:nvSpPr>
              <p:spPr bwMode="auto">
                <a:xfrm flipV="1">
                  <a:off x="19354889" y="15126181"/>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8" name="Freeform 195"/>
                <p:cNvSpPr>
                  <a:spLocks noEditPoints="1"/>
                </p:cNvSpPr>
                <p:nvPr/>
              </p:nvSpPr>
              <p:spPr bwMode="auto">
                <a:xfrm flipV="1">
                  <a:off x="19300661" y="15063905"/>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49" name="Freeform 195"/>
                <p:cNvSpPr>
                  <a:spLocks noEditPoints="1"/>
                </p:cNvSpPr>
                <p:nvPr/>
              </p:nvSpPr>
              <p:spPr bwMode="auto">
                <a:xfrm flipV="1">
                  <a:off x="19354889" y="15108554"/>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50" name="Freeform 195"/>
                <p:cNvSpPr>
                  <a:spLocks noEditPoints="1"/>
                </p:cNvSpPr>
                <p:nvPr/>
              </p:nvSpPr>
              <p:spPr bwMode="auto">
                <a:xfrm flipV="1">
                  <a:off x="19317849" y="15097931"/>
                  <a:ext cx="147618" cy="255112"/>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cxnSp>
              <p:nvCxnSpPr>
                <p:cNvPr id="51" name="直線矢印コネクタ 50"/>
                <p:cNvCxnSpPr/>
                <p:nvPr/>
              </p:nvCxnSpPr>
              <p:spPr>
                <a:xfrm>
                  <a:off x="19519117" y="15112400"/>
                  <a:ext cx="672904" cy="4644"/>
                </a:xfrm>
                <a:prstGeom prst="straightConnector1">
                  <a:avLst/>
                </a:prstGeom>
                <a:ln w="25400" cap="rnd">
                  <a:solidFill>
                    <a:schemeClr val="tx1"/>
                  </a:solidFill>
                  <a:prstDash val="solid"/>
                  <a:bevel/>
                  <a:tailEnd type="arrow"/>
                </a:ln>
              </p:spPr>
              <p:style>
                <a:lnRef idx="2">
                  <a:schemeClr val="accent1"/>
                </a:lnRef>
                <a:fillRef idx="0">
                  <a:schemeClr val="accent1"/>
                </a:fillRef>
                <a:effectRef idx="1">
                  <a:schemeClr val="accent1"/>
                </a:effectRef>
                <a:fontRef idx="minor">
                  <a:schemeClr val="tx1"/>
                </a:fontRef>
              </p:style>
            </p:cxnSp>
          </p:grpSp>
          <p:sp>
            <p:nvSpPr>
              <p:cNvPr id="10" name="円/楕円 9"/>
              <p:cNvSpPr/>
              <p:nvPr/>
            </p:nvSpPr>
            <p:spPr>
              <a:xfrm>
                <a:off x="3945897" y="2539426"/>
                <a:ext cx="776859" cy="418975"/>
              </a:xfrm>
              <a:prstGeom prst="ellipse">
                <a:avLst/>
              </a:prstGeom>
              <a:noFill/>
              <a:ln w="31750">
                <a:solidFill>
                  <a:srgbClr val="0E79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10" idx="0"/>
                <a:endCxn id="12" idx="2"/>
              </p:cNvCxnSpPr>
              <p:nvPr/>
            </p:nvCxnSpPr>
            <p:spPr>
              <a:xfrm rot="5400000" flipH="1" flipV="1">
                <a:off x="4368338" y="2277539"/>
                <a:ext cx="227875" cy="295899"/>
              </a:xfrm>
              <a:prstGeom prst="line">
                <a:avLst/>
              </a:prstGeom>
              <a:ln w="25400" cap="rnd">
                <a:solidFill>
                  <a:srgbClr val="0E790D"/>
                </a:solidFill>
                <a:prstDash val="solid"/>
                <a:bevel/>
                <a:tailEnd type="none" w="lg" len="med"/>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4235042" y="2112152"/>
                <a:ext cx="790366" cy="19939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sz="2000" b="1" dirty="0" smtClean="0">
                    <a:solidFill>
                      <a:srgbClr val="0E790D"/>
                    </a:solidFill>
                  </a:rPr>
                  <a:t>Dynode</a:t>
                </a:r>
              </a:p>
            </p:txBody>
          </p:sp>
          <p:grpSp>
            <p:nvGrpSpPr>
              <p:cNvPr id="13" name="Group 122"/>
              <p:cNvGrpSpPr>
                <a:grpSpLocks/>
              </p:cNvGrpSpPr>
              <p:nvPr/>
            </p:nvGrpSpPr>
            <p:grpSpPr bwMode="auto">
              <a:xfrm>
                <a:off x="4785574" y="2583949"/>
                <a:ext cx="189517" cy="230096"/>
                <a:chOff x="1907" y="2061"/>
                <a:chExt cx="121" cy="162"/>
              </a:xfrm>
            </p:grpSpPr>
            <p:sp>
              <p:nvSpPr>
                <p:cNvPr id="14" name="Freeform 123"/>
                <p:cNvSpPr>
                  <a:spLocks/>
                </p:cNvSpPr>
                <p:nvPr/>
              </p:nvSpPr>
              <p:spPr bwMode="auto">
                <a:xfrm>
                  <a:off x="1907" y="2061"/>
                  <a:ext cx="121" cy="162"/>
                </a:xfrm>
                <a:custGeom>
                  <a:avLst/>
                  <a:gdLst>
                    <a:gd name="T0" fmla="*/ 91 w 121"/>
                    <a:gd name="T1" fmla="*/ 0 h 162"/>
                    <a:gd name="T2" fmla="*/ 91 w 121"/>
                    <a:gd name="T3" fmla="*/ 41 h 162"/>
                    <a:gd name="T4" fmla="*/ 0 w 121"/>
                    <a:gd name="T5" fmla="*/ 41 h 162"/>
                    <a:gd name="T6" fmla="*/ 0 w 121"/>
                    <a:gd name="T7" fmla="*/ 122 h 162"/>
                    <a:gd name="T8" fmla="*/ 91 w 121"/>
                    <a:gd name="T9" fmla="*/ 122 h 162"/>
                    <a:gd name="T10" fmla="*/ 91 w 121"/>
                    <a:gd name="T11" fmla="*/ 162 h 162"/>
                    <a:gd name="T12" fmla="*/ 121 w 121"/>
                    <a:gd name="T13" fmla="*/ 81 h 162"/>
                    <a:gd name="T14" fmla="*/ 91 w 121"/>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62">
                      <a:moveTo>
                        <a:pt x="91" y="0"/>
                      </a:moveTo>
                      <a:lnTo>
                        <a:pt x="91" y="41"/>
                      </a:lnTo>
                      <a:lnTo>
                        <a:pt x="0" y="41"/>
                      </a:lnTo>
                      <a:lnTo>
                        <a:pt x="0" y="122"/>
                      </a:lnTo>
                      <a:lnTo>
                        <a:pt x="91" y="122"/>
                      </a:lnTo>
                      <a:lnTo>
                        <a:pt x="91" y="162"/>
                      </a:lnTo>
                      <a:lnTo>
                        <a:pt x="121" y="81"/>
                      </a:lnTo>
                      <a:lnTo>
                        <a:pt x="91"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5" name="Freeform 124"/>
                <p:cNvSpPr>
                  <a:spLocks/>
                </p:cNvSpPr>
                <p:nvPr/>
              </p:nvSpPr>
              <p:spPr bwMode="auto">
                <a:xfrm>
                  <a:off x="1907" y="2061"/>
                  <a:ext cx="121" cy="162"/>
                </a:xfrm>
                <a:custGeom>
                  <a:avLst/>
                  <a:gdLst>
                    <a:gd name="T0" fmla="*/ 91 w 121"/>
                    <a:gd name="T1" fmla="*/ 0 h 162"/>
                    <a:gd name="T2" fmla="*/ 91 w 121"/>
                    <a:gd name="T3" fmla="*/ 41 h 162"/>
                    <a:gd name="T4" fmla="*/ 0 w 121"/>
                    <a:gd name="T5" fmla="*/ 41 h 162"/>
                    <a:gd name="T6" fmla="*/ 0 w 121"/>
                    <a:gd name="T7" fmla="*/ 122 h 162"/>
                    <a:gd name="T8" fmla="*/ 91 w 121"/>
                    <a:gd name="T9" fmla="*/ 122 h 162"/>
                    <a:gd name="T10" fmla="*/ 91 w 121"/>
                    <a:gd name="T11" fmla="*/ 162 h 162"/>
                    <a:gd name="T12" fmla="*/ 121 w 121"/>
                    <a:gd name="T13" fmla="*/ 81 h 162"/>
                    <a:gd name="T14" fmla="*/ 91 w 121"/>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62">
                      <a:moveTo>
                        <a:pt x="91" y="0"/>
                      </a:moveTo>
                      <a:lnTo>
                        <a:pt x="91" y="41"/>
                      </a:lnTo>
                      <a:lnTo>
                        <a:pt x="0" y="41"/>
                      </a:lnTo>
                      <a:lnTo>
                        <a:pt x="0" y="122"/>
                      </a:lnTo>
                      <a:lnTo>
                        <a:pt x="91" y="122"/>
                      </a:lnTo>
                      <a:lnTo>
                        <a:pt x="91" y="162"/>
                      </a:lnTo>
                      <a:lnTo>
                        <a:pt x="121" y="81"/>
                      </a:lnTo>
                      <a:lnTo>
                        <a:pt x="91" y="0"/>
                      </a:lnTo>
                      <a:close/>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grpSp>
        <p:grpSp>
          <p:nvGrpSpPr>
            <p:cNvPr id="6" name="図形グループ 20"/>
            <p:cNvGrpSpPr/>
            <p:nvPr/>
          </p:nvGrpSpPr>
          <p:grpSpPr>
            <a:xfrm>
              <a:off x="2349070" y="3749745"/>
              <a:ext cx="1131469" cy="291428"/>
              <a:chOff x="11875733" y="1777538"/>
              <a:chExt cx="1131469" cy="291428"/>
            </a:xfrm>
          </p:grpSpPr>
          <p:sp>
            <p:nvSpPr>
              <p:cNvPr id="7" name="テキスト ボックス 6"/>
              <p:cNvSpPr txBox="1"/>
              <p:nvPr/>
            </p:nvSpPr>
            <p:spPr>
              <a:xfrm>
                <a:off x="11875733" y="1777538"/>
                <a:ext cx="882368" cy="291428"/>
              </a:xfrm>
              <a:prstGeom prst="rect">
                <a:avLst/>
              </a:prstGeom>
              <a:noFill/>
            </p:spPr>
            <p:txBody>
              <a:bodyPr wrap="none" rtlCol="0">
                <a:spAutoFit/>
              </a:bodyPr>
              <a:lstStyle/>
              <a:p>
                <a:r>
                  <a:rPr kumimoji="1" lang="en-US" altLang="ja-JP" sz="3200" b="1" dirty="0" smtClean="0">
                    <a:solidFill>
                      <a:srgbClr val="FF0000"/>
                    </a:solidFill>
                  </a:rPr>
                  <a:t>HV ~</a:t>
                </a:r>
                <a:r>
                  <a:rPr lang="en-US" altLang="ja-JP" sz="3200" b="1" dirty="0" smtClean="0">
                    <a:solidFill>
                      <a:srgbClr val="FF0000"/>
                    </a:solidFill>
                  </a:rPr>
                  <a:t>2</a:t>
                </a:r>
                <a:r>
                  <a:rPr kumimoji="1" lang="en-US" altLang="ja-JP" sz="3200" b="1" dirty="0" smtClean="0">
                    <a:solidFill>
                      <a:srgbClr val="FF0000"/>
                    </a:solidFill>
                  </a:rPr>
                  <a:t>kV</a:t>
                </a:r>
                <a:endParaRPr kumimoji="1" lang="ja-JP" altLang="en-US" sz="3200" b="1" dirty="0">
                  <a:solidFill>
                    <a:srgbClr val="FF0000"/>
                  </a:solidFill>
                </a:endParaRPr>
              </a:p>
            </p:txBody>
          </p:sp>
          <p:cxnSp>
            <p:nvCxnSpPr>
              <p:cNvPr id="8" name="直線矢印コネクタ 7"/>
              <p:cNvCxnSpPr/>
              <p:nvPr/>
            </p:nvCxnSpPr>
            <p:spPr>
              <a:xfrm flipV="1">
                <a:off x="12014195" y="1777538"/>
                <a:ext cx="993007" cy="6099"/>
              </a:xfrm>
              <a:prstGeom prst="straightConnector1">
                <a:avLst/>
              </a:prstGeom>
              <a:ln w="38100" cap="rnd">
                <a:solidFill>
                  <a:srgbClr val="FF0000"/>
                </a:solidFill>
                <a:prstDash val="solid"/>
                <a:bevel/>
                <a:headEnd type="arrow"/>
                <a:tailEnd type="arrow"/>
              </a:ln>
            </p:spPr>
            <p:style>
              <a:lnRef idx="2">
                <a:schemeClr val="accent1"/>
              </a:lnRef>
              <a:fillRef idx="0">
                <a:schemeClr val="accent1"/>
              </a:fillRef>
              <a:effectRef idx="1">
                <a:schemeClr val="accent1"/>
              </a:effectRef>
              <a:fontRef idx="minor">
                <a:schemeClr val="tx1"/>
              </a:fontRef>
            </p:style>
          </p:cxnSp>
        </p:grpSp>
      </p:grpSp>
      <p:cxnSp>
        <p:nvCxnSpPr>
          <p:cNvPr id="63" name="直線コネクタ 62"/>
          <p:cNvCxnSpPr/>
          <p:nvPr/>
        </p:nvCxnSpPr>
        <p:spPr>
          <a:xfrm rot="5400000">
            <a:off x="-123244" y="3681027"/>
            <a:ext cx="792089" cy="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6200000" flipH="1">
            <a:off x="1859586" y="3765150"/>
            <a:ext cx="679496" cy="71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rot="5400000" flipH="1" flipV="1">
            <a:off x="1439652" y="3104964"/>
            <a:ext cx="3240360" cy="0"/>
          </a:xfrm>
          <a:prstGeom prst="line">
            <a:avLst/>
          </a:prstGeom>
          <a:ln w="38100">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467544" y="1340768"/>
            <a:ext cx="1008112" cy="523220"/>
          </a:xfrm>
          <a:prstGeom prst="rect">
            <a:avLst/>
          </a:prstGeom>
          <a:noFill/>
        </p:spPr>
        <p:txBody>
          <a:bodyPr wrap="square" rtlCol="0">
            <a:spAutoFit/>
          </a:bodyPr>
          <a:lstStyle/>
          <a:p>
            <a:r>
              <a:rPr kumimoji="1" lang="en-US" altLang="ja-JP" sz="2800" dirty="0" smtClean="0"/>
              <a:t>PMT</a:t>
            </a:r>
            <a:endParaRPr kumimoji="1" lang="ja-JP" altLang="en-US" sz="2800" dirty="0"/>
          </a:p>
        </p:txBody>
      </p:sp>
      <p:sp>
        <p:nvSpPr>
          <p:cNvPr id="79" name="テキスト ボックス 78"/>
          <p:cNvSpPr txBox="1"/>
          <p:nvPr/>
        </p:nvSpPr>
        <p:spPr>
          <a:xfrm>
            <a:off x="3419872" y="1340768"/>
            <a:ext cx="1080120" cy="523220"/>
          </a:xfrm>
          <a:prstGeom prst="rect">
            <a:avLst/>
          </a:prstGeom>
          <a:noFill/>
        </p:spPr>
        <p:txBody>
          <a:bodyPr wrap="square" rtlCol="0">
            <a:spAutoFit/>
          </a:bodyPr>
          <a:lstStyle/>
          <a:p>
            <a:r>
              <a:rPr kumimoji="1" lang="en-US" altLang="ja-JP" sz="2800" dirty="0" smtClean="0"/>
              <a:t>HPD</a:t>
            </a:r>
            <a:endParaRPr kumimoji="1" lang="ja-JP" altLang="en-US" sz="2800" dirty="0"/>
          </a:p>
        </p:txBody>
      </p:sp>
      <p:grpSp>
        <p:nvGrpSpPr>
          <p:cNvPr id="80" name="図形グループ 22"/>
          <p:cNvGrpSpPr/>
          <p:nvPr/>
        </p:nvGrpSpPr>
        <p:grpSpPr>
          <a:xfrm>
            <a:off x="3203848" y="2060848"/>
            <a:ext cx="3149934" cy="2456982"/>
            <a:chOff x="10303538" y="1895301"/>
            <a:chExt cx="3155256" cy="2805114"/>
          </a:xfrm>
        </p:grpSpPr>
        <p:sp>
          <p:nvSpPr>
            <p:cNvPr id="81" name="Freeform 11"/>
            <p:cNvSpPr>
              <a:spLocks/>
            </p:cNvSpPr>
            <p:nvPr/>
          </p:nvSpPr>
          <p:spPr bwMode="auto">
            <a:xfrm>
              <a:off x="10383805" y="2083611"/>
              <a:ext cx="491789" cy="2284711"/>
            </a:xfrm>
            <a:custGeom>
              <a:avLst/>
              <a:gdLst>
                <a:gd name="T0" fmla="*/ 220 w 220"/>
                <a:gd name="T1" fmla="*/ 0 h 995"/>
                <a:gd name="T2" fmla="*/ 55 w 220"/>
                <a:gd name="T3" fmla="*/ 184 h 995"/>
                <a:gd name="T4" fmla="*/ 0 w 220"/>
                <a:gd name="T5" fmla="*/ 516 h 995"/>
                <a:gd name="T6" fmla="*/ 55 w 220"/>
                <a:gd name="T7" fmla="*/ 811 h 995"/>
                <a:gd name="T8" fmla="*/ 220 w 220"/>
                <a:gd name="T9" fmla="*/ 995 h 995"/>
              </a:gdLst>
              <a:ahLst/>
              <a:cxnLst>
                <a:cxn ang="0">
                  <a:pos x="T0" y="T1"/>
                </a:cxn>
                <a:cxn ang="0">
                  <a:pos x="T2" y="T3"/>
                </a:cxn>
                <a:cxn ang="0">
                  <a:pos x="T4" y="T5"/>
                </a:cxn>
                <a:cxn ang="0">
                  <a:pos x="T6" y="T7"/>
                </a:cxn>
                <a:cxn ang="0">
                  <a:pos x="T8" y="T9"/>
                </a:cxn>
              </a:cxnLst>
              <a:rect l="0" t="0" r="r" b="b"/>
              <a:pathLst>
                <a:path w="220" h="995">
                  <a:moveTo>
                    <a:pt x="220" y="0"/>
                  </a:moveTo>
                  <a:cubicBezTo>
                    <a:pt x="156" y="49"/>
                    <a:pt x="92" y="98"/>
                    <a:pt x="55" y="184"/>
                  </a:cubicBezTo>
                  <a:cubicBezTo>
                    <a:pt x="19" y="270"/>
                    <a:pt x="0" y="412"/>
                    <a:pt x="0" y="516"/>
                  </a:cubicBezTo>
                  <a:cubicBezTo>
                    <a:pt x="0" y="620"/>
                    <a:pt x="19" y="731"/>
                    <a:pt x="55" y="811"/>
                  </a:cubicBezTo>
                  <a:cubicBezTo>
                    <a:pt x="92" y="891"/>
                    <a:pt x="156" y="943"/>
                    <a:pt x="220" y="995"/>
                  </a:cubicBezTo>
                </a:path>
              </a:pathLst>
            </a:custGeom>
            <a:noFill/>
            <a:ln w="55563" cap="flat">
              <a:solidFill>
                <a:srgbClr val="FF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82" name="Freeform 12"/>
            <p:cNvSpPr>
              <a:spLocks/>
            </p:cNvSpPr>
            <p:nvPr/>
          </p:nvSpPr>
          <p:spPr bwMode="auto">
            <a:xfrm>
              <a:off x="10340461" y="1895301"/>
              <a:ext cx="1607066" cy="2649665"/>
            </a:xfrm>
            <a:custGeom>
              <a:avLst/>
              <a:gdLst>
                <a:gd name="T0" fmla="*/ 706 w 718"/>
                <a:gd name="T1" fmla="*/ 971 h 1154"/>
                <a:gd name="T2" fmla="*/ 408 w 718"/>
                <a:gd name="T3" fmla="*/ 1154 h 1154"/>
                <a:gd name="T4" fmla="*/ 0 w 718"/>
                <a:gd name="T5" fmla="*/ 578 h 1154"/>
                <a:gd name="T6" fmla="*/ 408 w 718"/>
                <a:gd name="T7" fmla="*/ 0 h 1154"/>
                <a:gd name="T8" fmla="*/ 718 w 718"/>
                <a:gd name="T9" fmla="*/ 202 h 1154"/>
              </a:gdLst>
              <a:ahLst/>
              <a:cxnLst>
                <a:cxn ang="0">
                  <a:pos x="T0" y="T1"/>
                </a:cxn>
                <a:cxn ang="0">
                  <a:pos x="T2" y="T3"/>
                </a:cxn>
                <a:cxn ang="0">
                  <a:pos x="T4" y="T5"/>
                </a:cxn>
                <a:cxn ang="0">
                  <a:pos x="T6" y="T7"/>
                </a:cxn>
                <a:cxn ang="0">
                  <a:pos x="T8" y="T9"/>
                </a:cxn>
              </a:cxnLst>
              <a:rect l="0" t="0" r="r" b="b"/>
              <a:pathLst>
                <a:path w="718" h="1154">
                  <a:moveTo>
                    <a:pt x="706" y="971"/>
                  </a:moveTo>
                  <a:cubicBezTo>
                    <a:pt x="629" y="1088"/>
                    <a:pt x="521" y="1154"/>
                    <a:pt x="408" y="1154"/>
                  </a:cubicBezTo>
                  <a:cubicBezTo>
                    <a:pt x="182" y="1154"/>
                    <a:pt x="0" y="896"/>
                    <a:pt x="0" y="578"/>
                  </a:cubicBezTo>
                  <a:cubicBezTo>
                    <a:pt x="0" y="259"/>
                    <a:pt x="182" y="0"/>
                    <a:pt x="408" y="0"/>
                  </a:cubicBezTo>
                  <a:cubicBezTo>
                    <a:pt x="527" y="0"/>
                    <a:pt x="640" y="74"/>
                    <a:pt x="718" y="202"/>
                  </a:cubicBezTo>
                </a:path>
              </a:pathLst>
            </a:custGeom>
            <a:noFill/>
            <a:ln w="1270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83" name="Freeform 13"/>
            <p:cNvSpPr>
              <a:spLocks/>
            </p:cNvSpPr>
            <p:nvPr/>
          </p:nvSpPr>
          <p:spPr bwMode="auto">
            <a:xfrm>
              <a:off x="11909183" y="3951707"/>
              <a:ext cx="283404" cy="194975"/>
            </a:xfrm>
            <a:custGeom>
              <a:avLst/>
              <a:gdLst>
                <a:gd name="T0" fmla="*/ 0 w 126"/>
                <a:gd name="T1" fmla="*/ 85 h 85"/>
                <a:gd name="T2" fmla="*/ 126 w 126"/>
                <a:gd name="T3" fmla="*/ 0 h 85"/>
              </a:gdLst>
              <a:ahLst/>
              <a:cxnLst>
                <a:cxn ang="0">
                  <a:pos x="T0" y="T1"/>
                </a:cxn>
                <a:cxn ang="0">
                  <a:pos x="T2" y="T3"/>
                </a:cxn>
              </a:cxnLst>
              <a:rect l="0" t="0" r="r" b="b"/>
              <a:pathLst>
                <a:path w="126" h="85">
                  <a:moveTo>
                    <a:pt x="0" y="85"/>
                  </a:moveTo>
                  <a:cubicBezTo>
                    <a:pt x="28" y="37"/>
                    <a:pt x="74" y="5"/>
                    <a:pt x="126" y="0"/>
                  </a:cubicBezTo>
                </a:path>
              </a:pathLst>
            </a:custGeom>
            <a:noFill/>
            <a:ln w="1270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84" name="Freeform 14"/>
            <p:cNvSpPr>
              <a:spLocks/>
            </p:cNvSpPr>
            <p:nvPr/>
          </p:nvSpPr>
          <p:spPr bwMode="auto">
            <a:xfrm>
              <a:off x="11947526" y="2361908"/>
              <a:ext cx="286738" cy="163313"/>
            </a:xfrm>
            <a:custGeom>
              <a:avLst/>
              <a:gdLst>
                <a:gd name="T0" fmla="*/ 128 w 128"/>
                <a:gd name="T1" fmla="*/ 71 h 71"/>
                <a:gd name="T2" fmla="*/ 127 w 128"/>
                <a:gd name="T3" fmla="*/ 71 h 71"/>
                <a:gd name="T4" fmla="*/ 0 w 128"/>
                <a:gd name="T5" fmla="*/ 0 h 71"/>
              </a:gdLst>
              <a:ahLst/>
              <a:cxnLst>
                <a:cxn ang="0">
                  <a:pos x="T0" y="T1"/>
                </a:cxn>
                <a:cxn ang="0">
                  <a:pos x="T2" y="T3"/>
                </a:cxn>
                <a:cxn ang="0">
                  <a:pos x="T4" y="T5"/>
                </a:cxn>
              </a:cxnLst>
              <a:rect l="0" t="0" r="r" b="b"/>
              <a:pathLst>
                <a:path w="128" h="71">
                  <a:moveTo>
                    <a:pt x="128" y="71"/>
                  </a:moveTo>
                  <a:cubicBezTo>
                    <a:pt x="128" y="71"/>
                    <a:pt x="127" y="71"/>
                    <a:pt x="127" y="71"/>
                  </a:cubicBezTo>
                  <a:cubicBezTo>
                    <a:pt x="75" y="71"/>
                    <a:pt x="27" y="44"/>
                    <a:pt x="0" y="0"/>
                  </a:cubicBezTo>
                </a:path>
              </a:pathLst>
            </a:custGeom>
            <a:noFill/>
            <a:ln w="1270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85" name="Line 15"/>
            <p:cNvSpPr>
              <a:spLocks noChangeShapeType="1"/>
            </p:cNvSpPr>
            <p:nvPr/>
          </p:nvSpPr>
          <p:spPr bwMode="auto">
            <a:xfrm>
              <a:off x="12179251" y="3951707"/>
              <a:ext cx="46011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6" name="Line 16"/>
            <p:cNvSpPr>
              <a:spLocks noChangeShapeType="1"/>
            </p:cNvSpPr>
            <p:nvPr/>
          </p:nvSpPr>
          <p:spPr bwMode="auto">
            <a:xfrm>
              <a:off x="12632697" y="2513556"/>
              <a:ext cx="0" cy="144981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87" name="Group 17"/>
            <p:cNvGrpSpPr>
              <a:grpSpLocks/>
            </p:cNvGrpSpPr>
            <p:nvPr/>
          </p:nvGrpSpPr>
          <p:grpSpPr bwMode="auto">
            <a:xfrm>
              <a:off x="12085894" y="3106815"/>
              <a:ext cx="226723" cy="174977"/>
              <a:chOff x="1600" y="2211"/>
              <a:chExt cx="101" cy="76"/>
            </a:xfrm>
          </p:grpSpPr>
          <p:sp>
            <p:nvSpPr>
              <p:cNvPr id="112" name="Freeform 18"/>
              <p:cNvSpPr>
                <a:spLocks/>
              </p:cNvSpPr>
              <p:nvPr/>
            </p:nvSpPr>
            <p:spPr bwMode="auto">
              <a:xfrm>
                <a:off x="1600" y="2211"/>
                <a:ext cx="101" cy="76"/>
              </a:xfrm>
              <a:custGeom>
                <a:avLst/>
                <a:gdLst>
                  <a:gd name="T0" fmla="*/ 51 w 101"/>
                  <a:gd name="T1" fmla="*/ 76 h 76"/>
                  <a:gd name="T2" fmla="*/ 0 w 101"/>
                  <a:gd name="T3" fmla="*/ 0 h 76"/>
                  <a:gd name="T4" fmla="*/ 101 w 101"/>
                  <a:gd name="T5" fmla="*/ 0 h 76"/>
                  <a:gd name="T6" fmla="*/ 51 w 101"/>
                  <a:gd name="T7" fmla="*/ 76 h 76"/>
                </a:gdLst>
                <a:ahLst/>
                <a:cxnLst>
                  <a:cxn ang="0">
                    <a:pos x="T0" y="T1"/>
                  </a:cxn>
                  <a:cxn ang="0">
                    <a:pos x="T2" y="T3"/>
                  </a:cxn>
                  <a:cxn ang="0">
                    <a:pos x="T4" y="T5"/>
                  </a:cxn>
                  <a:cxn ang="0">
                    <a:pos x="T6" y="T7"/>
                  </a:cxn>
                </a:cxnLst>
                <a:rect l="0" t="0" r="r" b="b"/>
                <a:pathLst>
                  <a:path w="101" h="76">
                    <a:moveTo>
                      <a:pt x="51" y="76"/>
                    </a:moveTo>
                    <a:lnTo>
                      <a:pt x="0" y="0"/>
                    </a:lnTo>
                    <a:lnTo>
                      <a:pt x="101" y="0"/>
                    </a:lnTo>
                    <a:lnTo>
                      <a:pt x="51"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13" name="Freeform 19"/>
              <p:cNvSpPr>
                <a:spLocks/>
              </p:cNvSpPr>
              <p:nvPr/>
            </p:nvSpPr>
            <p:spPr bwMode="auto">
              <a:xfrm>
                <a:off x="1600" y="2211"/>
                <a:ext cx="101" cy="76"/>
              </a:xfrm>
              <a:custGeom>
                <a:avLst/>
                <a:gdLst>
                  <a:gd name="T0" fmla="*/ 51 w 101"/>
                  <a:gd name="T1" fmla="*/ 76 h 76"/>
                  <a:gd name="T2" fmla="*/ 0 w 101"/>
                  <a:gd name="T3" fmla="*/ 0 h 76"/>
                  <a:gd name="T4" fmla="*/ 101 w 101"/>
                  <a:gd name="T5" fmla="*/ 0 h 76"/>
                  <a:gd name="T6" fmla="*/ 51 w 101"/>
                  <a:gd name="T7" fmla="*/ 76 h 76"/>
                </a:gdLst>
                <a:ahLst/>
                <a:cxnLst>
                  <a:cxn ang="0">
                    <a:pos x="T0" y="T1"/>
                  </a:cxn>
                  <a:cxn ang="0">
                    <a:pos x="T2" y="T3"/>
                  </a:cxn>
                  <a:cxn ang="0">
                    <a:pos x="T4" y="T5"/>
                  </a:cxn>
                  <a:cxn ang="0">
                    <a:pos x="T6" y="T7"/>
                  </a:cxn>
                </a:cxnLst>
                <a:rect l="0" t="0" r="r" b="b"/>
                <a:pathLst>
                  <a:path w="101" h="76">
                    <a:moveTo>
                      <a:pt x="51" y="76"/>
                    </a:moveTo>
                    <a:lnTo>
                      <a:pt x="0" y="0"/>
                    </a:lnTo>
                    <a:lnTo>
                      <a:pt x="101" y="0"/>
                    </a:lnTo>
                    <a:lnTo>
                      <a:pt x="51" y="76"/>
                    </a:lnTo>
                    <a:close/>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88" name="Line 20"/>
            <p:cNvSpPr>
              <a:spLocks noChangeShapeType="1"/>
            </p:cNvSpPr>
            <p:nvPr/>
          </p:nvSpPr>
          <p:spPr bwMode="auto">
            <a:xfrm>
              <a:off x="12052552" y="3281792"/>
              <a:ext cx="286738"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9" name="Line 21"/>
            <p:cNvSpPr>
              <a:spLocks noChangeShapeType="1"/>
            </p:cNvSpPr>
            <p:nvPr/>
          </p:nvSpPr>
          <p:spPr bwMode="auto">
            <a:xfrm flipV="1">
              <a:off x="12205924" y="2951834"/>
              <a:ext cx="0" cy="52326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0" name="Line 22"/>
            <p:cNvSpPr>
              <a:spLocks noChangeShapeType="1"/>
            </p:cNvSpPr>
            <p:nvPr/>
          </p:nvSpPr>
          <p:spPr bwMode="auto">
            <a:xfrm>
              <a:off x="12229263" y="2525221"/>
              <a:ext cx="40843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1" name="Line 23"/>
            <p:cNvSpPr>
              <a:spLocks noChangeShapeType="1"/>
            </p:cNvSpPr>
            <p:nvPr/>
          </p:nvSpPr>
          <p:spPr bwMode="auto">
            <a:xfrm>
              <a:off x="12205924" y="3461769"/>
              <a:ext cx="543468" cy="0"/>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 name="Line 24"/>
            <p:cNvSpPr>
              <a:spLocks noChangeShapeType="1"/>
            </p:cNvSpPr>
            <p:nvPr/>
          </p:nvSpPr>
          <p:spPr bwMode="auto">
            <a:xfrm>
              <a:off x="12199255" y="2955167"/>
              <a:ext cx="543468" cy="0"/>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10" name="Freeform 26"/>
            <p:cNvSpPr>
              <a:spLocks/>
            </p:cNvSpPr>
            <p:nvPr/>
          </p:nvSpPr>
          <p:spPr bwMode="auto">
            <a:xfrm>
              <a:off x="13188727" y="2799621"/>
              <a:ext cx="270067" cy="371620"/>
            </a:xfrm>
            <a:custGeom>
              <a:avLst/>
              <a:gdLst>
                <a:gd name="T0" fmla="*/ 91 w 121"/>
                <a:gd name="T1" fmla="*/ 0 h 162"/>
                <a:gd name="T2" fmla="*/ 91 w 121"/>
                <a:gd name="T3" fmla="*/ 41 h 162"/>
                <a:gd name="T4" fmla="*/ 0 w 121"/>
                <a:gd name="T5" fmla="*/ 41 h 162"/>
                <a:gd name="T6" fmla="*/ 0 w 121"/>
                <a:gd name="T7" fmla="*/ 122 h 162"/>
                <a:gd name="T8" fmla="*/ 91 w 121"/>
                <a:gd name="T9" fmla="*/ 122 h 162"/>
                <a:gd name="T10" fmla="*/ 91 w 121"/>
                <a:gd name="T11" fmla="*/ 162 h 162"/>
                <a:gd name="T12" fmla="*/ 121 w 121"/>
                <a:gd name="T13" fmla="*/ 81 h 162"/>
                <a:gd name="T14" fmla="*/ 91 w 121"/>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62">
                  <a:moveTo>
                    <a:pt x="91" y="0"/>
                  </a:moveTo>
                  <a:lnTo>
                    <a:pt x="91" y="41"/>
                  </a:lnTo>
                  <a:lnTo>
                    <a:pt x="0" y="41"/>
                  </a:lnTo>
                  <a:lnTo>
                    <a:pt x="0" y="122"/>
                  </a:lnTo>
                  <a:lnTo>
                    <a:pt x="91" y="122"/>
                  </a:lnTo>
                  <a:lnTo>
                    <a:pt x="91" y="162"/>
                  </a:lnTo>
                  <a:lnTo>
                    <a:pt x="121" y="81"/>
                  </a:lnTo>
                  <a:lnTo>
                    <a:pt x="91"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94" name="Freeform 98"/>
            <p:cNvSpPr>
              <a:spLocks/>
            </p:cNvSpPr>
            <p:nvPr/>
          </p:nvSpPr>
          <p:spPr bwMode="auto">
            <a:xfrm>
              <a:off x="11862506" y="2701866"/>
              <a:ext cx="651829" cy="1041535"/>
            </a:xfrm>
            <a:custGeom>
              <a:avLst/>
              <a:gdLst>
                <a:gd name="T0" fmla="*/ 145 w 291"/>
                <a:gd name="T1" fmla="*/ 122 h 454"/>
                <a:gd name="T2" fmla="*/ 112 w 291"/>
                <a:gd name="T3" fmla="*/ 49 h 454"/>
                <a:gd name="T4" fmla="*/ 98 w 291"/>
                <a:gd name="T5" fmla="*/ 133 h 454"/>
                <a:gd name="T6" fmla="*/ 5 w 291"/>
                <a:gd name="T7" fmla="*/ 49 h 454"/>
                <a:gd name="T8" fmla="*/ 62 w 291"/>
                <a:gd name="T9" fmla="*/ 160 h 454"/>
                <a:gd name="T10" fmla="*/ 0 w 291"/>
                <a:gd name="T11" fmla="*/ 181 h 454"/>
                <a:gd name="T12" fmla="*/ 50 w 291"/>
                <a:gd name="T13" fmla="*/ 248 h 454"/>
                <a:gd name="T14" fmla="*/ 1 w 291"/>
                <a:gd name="T15" fmla="*/ 306 h 454"/>
                <a:gd name="T16" fmla="*/ 76 w 291"/>
                <a:gd name="T17" fmla="*/ 293 h 454"/>
                <a:gd name="T18" fmla="*/ 64 w 291"/>
                <a:gd name="T19" fmla="*/ 370 h 454"/>
                <a:gd name="T20" fmla="*/ 104 w 291"/>
                <a:gd name="T21" fmla="*/ 328 h 454"/>
                <a:gd name="T22" fmla="*/ 114 w 291"/>
                <a:gd name="T23" fmla="*/ 454 h 454"/>
                <a:gd name="T24" fmla="*/ 142 w 291"/>
                <a:gd name="T25" fmla="*/ 314 h 454"/>
                <a:gd name="T26" fmla="*/ 178 w 291"/>
                <a:gd name="T27" fmla="*/ 415 h 454"/>
                <a:gd name="T28" fmla="*/ 189 w 291"/>
                <a:gd name="T29" fmla="*/ 304 h 454"/>
                <a:gd name="T30" fmla="*/ 244 w 291"/>
                <a:gd name="T31" fmla="*/ 380 h 454"/>
                <a:gd name="T32" fmla="*/ 227 w 291"/>
                <a:gd name="T33" fmla="*/ 272 h 454"/>
                <a:gd name="T34" fmla="*/ 291 w 291"/>
                <a:gd name="T35" fmla="*/ 279 h 454"/>
                <a:gd name="T36" fmla="*/ 237 w 291"/>
                <a:gd name="T37" fmla="*/ 220 h 454"/>
                <a:gd name="T38" fmla="*/ 284 w 291"/>
                <a:gd name="T39" fmla="*/ 171 h 454"/>
                <a:gd name="T40" fmla="*/ 225 w 291"/>
                <a:gd name="T41" fmla="*/ 154 h 454"/>
                <a:gd name="T42" fmla="*/ 248 w 291"/>
                <a:gd name="T43" fmla="*/ 94 h 454"/>
                <a:gd name="T44" fmla="*/ 191 w 291"/>
                <a:gd name="T45" fmla="*/ 112 h 454"/>
                <a:gd name="T46" fmla="*/ 196 w 291"/>
                <a:gd name="T47" fmla="*/ 0 h 454"/>
                <a:gd name="T48" fmla="*/ 145 w 291"/>
                <a:gd name="T49" fmla="*/ 12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1" h="454">
                  <a:moveTo>
                    <a:pt x="145" y="122"/>
                  </a:moveTo>
                  <a:lnTo>
                    <a:pt x="112" y="49"/>
                  </a:lnTo>
                  <a:lnTo>
                    <a:pt x="98" y="133"/>
                  </a:lnTo>
                  <a:lnTo>
                    <a:pt x="5" y="49"/>
                  </a:lnTo>
                  <a:lnTo>
                    <a:pt x="62" y="160"/>
                  </a:lnTo>
                  <a:lnTo>
                    <a:pt x="0" y="181"/>
                  </a:lnTo>
                  <a:lnTo>
                    <a:pt x="50" y="248"/>
                  </a:lnTo>
                  <a:lnTo>
                    <a:pt x="1" y="306"/>
                  </a:lnTo>
                  <a:lnTo>
                    <a:pt x="76" y="293"/>
                  </a:lnTo>
                  <a:lnTo>
                    <a:pt x="64" y="370"/>
                  </a:lnTo>
                  <a:lnTo>
                    <a:pt x="104" y="328"/>
                  </a:lnTo>
                  <a:lnTo>
                    <a:pt x="114" y="454"/>
                  </a:lnTo>
                  <a:lnTo>
                    <a:pt x="142" y="314"/>
                  </a:lnTo>
                  <a:lnTo>
                    <a:pt x="178" y="415"/>
                  </a:lnTo>
                  <a:lnTo>
                    <a:pt x="189" y="304"/>
                  </a:lnTo>
                  <a:lnTo>
                    <a:pt x="244" y="380"/>
                  </a:lnTo>
                  <a:lnTo>
                    <a:pt x="227" y="272"/>
                  </a:lnTo>
                  <a:lnTo>
                    <a:pt x="291" y="279"/>
                  </a:lnTo>
                  <a:lnTo>
                    <a:pt x="237" y="220"/>
                  </a:lnTo>
                  <a:lnTo>
                    <a:pt x="284" y="171"/>
                  </a:lnTo>
                  <a:lnTo>
                    <a:pt x="225" y="154"/>
                  </a:lnTo>
                  <a:lnTo>
                    <a:pt x="248" y="94"/>
                  </a:lnTo>
                  <a:lnTo>
                    <a:pt x="191" y="112"/>
                  </a:lnTo>
                  <a:lnTo>
                    <a:pt x="196" y="0"/>
                  </a:lnTo>
                  <a:lnTo>
                    <a:pt x="145" y="122"/>
                  </a:lnTo>
                  <a:close/>
                </a:path>
              </a:pathLst>
            </a:custGeom>
            <a:noFill/>
            <a:ln w="11113" cap="rnd">
              <a:solidFill>
                <a:srgbClr val="FF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nvGrpSpPr>
            <p:cNvPr id="95" name="Group 114"/>
            <p:cNvGrpSpPr>
              <a:grpSpLocks/>
            </p:cNvGrpSpPr>
            <p:nvPr/>
          </p:nvGrpSpPr>
          <p:grpSpPr bwMode="auto">
            <a:xfrm>
              <a:off x="12085894" y="3106815"/>
              <a:ext cx="226723" cy="174977"/>
              <a:chOff x="1600" y="2211"/>
              <a:chExt cx="101" cy="76"/>
            </a:xfrm>
          </p:grpSpPr>
          <p:sp>
            <p:nvSpPr>
              <p:cNvPr id="108" name="Freeform 115"/>
              <p:cNvSpPr>
                <a:spLocks/>
              </p:cNvSpPr>
              <p:nvPr/>
            </p:nvSpPr>
            <p:spPr bwMode="auto">
              <a:xfrm>
                <a:off x="1600" y="2211"/>
                <a:ext cx="101" cy="76"/>
              </a:xfrm>
              <a:custGeom>
                <a:avLst/>
                <a:gdLst>
                  <a:gd name="T0" fmla="*/ 51 w 101"/>
                  <a:gd name="T1" fmla="*/ 76 h 76"/>
                  <a:gd name="T2" fmla="*/ 0 w 101"/>
                  <a:gd name="T3" fmla="*/ 0 h 76"/>
                  <a:gd name="T4" fmla="*/ 101 w 101"/>
                  <a:gd name="T5" fmla="*/ 0 h 76"/>
                  <a:gd name="T6" fmla="*/ 51 w 101"/>
                  <a:gd name="T7" fmla="*/ 76 h 76"/>
                </a:gdLst>
                <a:ahLst/>
                <a:cxnLst>
                  <a:cxn ang="0">
                    <a:pos x="T0" y="T1"/>
                  </a:cxn>
                  <a:cxn ang="0">
                    <a:pos x="T2" y="T3"/>
                  </a:cxn>
                  <a:cxn ang="0">
                    <a:pos x="T4" y="T5"/>
                  </a:cxn>
                  <a:cxn ang="0">
                    <a:pos x="T6" y="T7"/>
                  </a:cxn>
                </a:cxnLst>
                <a:rect l="0" t="0" r="r" b="b"/>
                <a:pathLst>
                  <a:path w="101" h="76">
                    <a:moveTo>
                      <a:pt x="51" y="76"/>
                    </a:moveTo>
                    <a:lnTo>
                      <a:pt x="0" y="0"/>
                    </a:lnTo>
                    <a:lnTo>
                      <a:pt x="101" y="0"/>
                    </a:lnTo>
                    <a:lnTo>
                      <a:pt x="51"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09" name="Freeform 116"/>
              <p:cNvSpPr>
                <a:spLocks/>
              </p:cNvSpPr>
              <p:nvPr/>
            </p:nvSpPr>
            <p:spPr bwMode="auto">
              <a:xfrm>
                <a:off x="1600" y="2211"/>
                <a:ext cx="101" cy="76"/>
              </a:xfrm>
              <a:custGeom>
                <a:avLst/>
                <a:gdLst>
                  <a:gd name="T0" fmla="*/ 51 w 101"/>
                  <a:gd name="T1" fmla="*/ 76 h 76"/>
                  <a:gd name="T2" fmla="*/ 0 w 101"/>
                  <a:gd name="T3" fmla="*/ 0 h 76"/>
                  <a:gd name="T4" fmla="*/ 101 w 101"/>
                  <a:gd name="T5" fmla="*/ 0 h 76"/>
                  <a:gd name="T6" fmla="*/ 51 w 101"/>
                  <a:gd name="T7" fmla="*/ 76 h 76"/>
                </a:gdLst>
                <a:ahLst/>
                <a:cxnLst>
                  <a:cxn ang="0">
                    <a:pos x="T0" y="T1"/>
                  </a:cxn>
                  <a:cxn ang="0">
                    <a:pos x="T2" y="T3"/>
                  </a:cxn>
                  <a:cxn ang="0">
                    <a:pos x="T4" y="T5"/>
                  </a:cxn>
                  <a:cxn ang="0">
                    <a:pos x="T6" y="T7"/>
                  </a:cxn>
                </a:cxnLst>
                <a:rect l="0" t="0" r="r" b="b"/>
                <a:pathLst>
                  <a:path w="101" h="76">
                    <a:moveTo>
                      <a:pt x="51" y="76"/>
                    </a:moveTo>
                    <a:lnTo>
                      <a:pt x="0" y="0"/>
                    </a:lnTo>
                    <a:lnTo>
                      <a:pt x="101" y="0"/>
                    </a:lnTo>
                    <a:lnTo>
                      <a:pt x="51" y="76"/>
                    </a:lnTo>
                    <a:close/>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96" name="Line 117"/>
            <p:cNvSpPr>
              <a:spLocks noChangeShapeType="1"/>
            </p:cNvSpPr>
            <p:nvPr/>
          </p:nvSpPr>
          <p:spPr bwMode="auto">
            <a:xfrm>
              <a:off x="12052552" y="3281792"/>
              <a:ext cx="286738"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7" name="Line 118"/>
            <p:cNvSpPr>
              <a:spLocks noChangeShapeType="1"/>
            </p:cNvSpPr>
            <p:nvPr/>
          </p:nvSpPr>
          <p:spPr bwMode="auto">
            <a:xfrm flipV="1">
              <a:off x="12205924" y="2951834"/>
              <a:ext cx="0" cy="52326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8" name="Line 120"/>
            <p:cNvSpPr>
              <a:spLocks noChangeShapeType="1"/>
            </p:cNvSpPr>
            <p:nvPr/>
          </p:nvSpPr>
          <p:spPr bwMode="auto">
            <a:xfrm>
              <a:off x="12205924" y="3461769"/>
              <a:ext cx="543468" cy="0"/>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9" name="Line 121"/>
            <p:cNvSpPr>
              <a:spLocks noChangeShapeType="1"/>
            </p:cNvSpPr>
            <p:nvPr/>
          </p:nvSpPr>
          <p:spPr bwMode="auto">
            <a:xfrm>
              <a:off x="12199255" y="2955167"/>
              <a:ext cx="543468" cy="0"/>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01" name="Freeform 196"/>
            <p:cNvSpPr>
              <a:spLocks/>
            </p:cNvSpPr>
            <p:nvPr/>
          </p:nvSpPr>
          <p:spPr bwMode="auto">
            <a:xfrm>
              <a:off x="11862506" y="2701866"/>
              <a:ext cx="651829" cy="1041535"/>
            </a:xfrm>
            <a:custGeom>
              <a:avLst/>
              <a:gdLst>
                <a:gd name="T0" fmla="*/ 145 w 291"/>
                <a:gd name="T1" fmla="*/ 122 h 454"/>
                <a:gd name="T2" fmla="*/ 112 w 291"/>
                <a:gd name="T3" fmla="*/ 49 h 454"/>
                <a:gd name="T4" fmla="*/ 98 w 291"/>
                <a:gd name="T5" fmla="*/ 133 h 454"/>
                <a:gd name="T6" fmla="*/ 5 w 291"/>
                <a:gd name="T7" fmla="*/ 49 h 454"/>
                <a:gd name="T8" fmla="*/ 62 w 291"/>
                <a:gd name="T9" fmla="*/ 160 h 454"/>
                <a:gd name="T10" fmla="*/ 0 w 291"/>
                <a:gd name="T11" fmla="*/ 181 h 454"/>
                <a:gd name="T12" fmla="*/ 50 w 291"/>
                <a:gd name="T13" fmla="*/ 248 h 454"/>
                <a:gd name="T14" fmla="*/ 1 w 291"/>
                <a:gd name="T15" fmla="*/ 306 h 454"/>
                <a:gd name="T16" fmla="*/ 76 w 291"/>
                <a:gd name="T17" fmla="*/ 293 h 454"/>
                <a:gd name="T18" fmla="*/ 64 w 291"/>
                <a:gd name="T19" fmla="*/ 370 h 454"/>
                <a:gd name="T20" fmla="*/ 104 w 291"/>
                <a:gd name="T21" fmla="*/ 328 h 454"/>
                <a:gd name="T22" fmla="*/ 114 w 291"/>
                <a:gd name="T23" fmla="*/ 454 h 454"/>
                <a:gd name="T24" fmla="*/ 142 w 291"/>
                <a:gd name="T25" fmla="*/ 314 h 454"/>
                <a:gd name="T26" fmla="*/ 178 w 291"/>
                <a:gd name="T27" fmla="*/ 415 h 454"/>
                <a:gd name="T28" fmla="*/ 189 w 291"/>
                <a:gd name="T29" fmla="*/ 304 h 454"/>
                <a:gd name="T30" fmla="*/ 244 w 291"/>
                <a:gd name="T31" fmla="*/ 380 h 454"/>
                <a:gd name="T32" fmla="*/ 227 w 291"/>
                <a:gd name="T33" fmla="*/ 272 h 454"/>
                <a:gd name="T34" fmla="*/ 291 w 291"/>
                <a:gd name="T35" fmla="*/ 279 h 454"/>
                <a:gd name="T36" fmla="*/ 237 w 291"/>
                <a:gd name="T37" fmla="*/ 220 h 454"/>
                <a:gd name="T38" fmla="*/ 284 w 291"/>
                <a:gd name="T39" fmla="*/ 171 h 454"/>
                <a:gd name="T40" fmla="*/ 225 w 291"/>
                <a:gd name="T41" fmla="*/ 154 h 454"/>
                <a:gd name="T42" fmla="*/ 248 w 291"/>
                <a:gd name="T43" fmla="*/ 94 h 454"/>
                <a:gd name="T44" fmla="*/ 191 w 291"/>
                <a:gd name="T45" fmla="*/ 112 h 454"/>
                <a:gd name="T46" fmla="*/ 196 w 291"/>
                <a:gd name="T47" fmla="*/ 0 h 454"/>
                <a:gd name="T48" fmla="*/ 145 w 291"/>
                <a:gd name="T49" fmla="*/ 12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1" h="454">
                  <a:moveTo>
                    <a:pt x="145" y="122"/>
                  </a:moveTo>
                  <a:lnTo>
                    <a:pt x="112" y="49"/>
                  </a:lnTo>
                  <a:lnTo>
                    <a:pt x="98" y="133"/>
                  </a:lnTo>
                  <a:lnTo>
                    <a:pt x="5" y="49"/>
                  </a:lnTo>
                  <a:lnTo>
                    <a:pt x="62" y="160"/>
                  </a:lnTo>
                  <a:lnTo>
                    <a:pt x="0" y="181"/>
                  </a:lnTo>
                  <a:lnTo>
                    <a:pt x="50" y="248"/>
                  </a:lnTo>
                  <a:lnTo>
                    <a:pt x="1" y="306"/>
                  </a:lnTo>
                  <a:lnTo>
                    <a:pt x="76" y="293"/>
                  </a:lnTo>
                  <a:lnTo>
                    <a:pt x="64" y="370"/>
                  </a:lnTo>
                  <a:lnTo>
                    <a:pt x="104" y="328"/>
                  </a:lnTo>
                  <a:lnTo>
                    <a:pt x="114" y="454"/>
                  </a:lnTo>
                  <a:lnTo>
                    <a:pt x="142" y="314"/>
                  </a:lnTo>
                  <a:lnTo>
                    <a:pt x="178" y="415"/>
                  </a:lnTo>
                  <a:lnTo>
                    <a:pt x="189" y="304"/>
                  </a:lnTo>
                  <a:lnTo>
                    <a:pt x="244" y="380"/>
                  </a:lnTo>
                  <a:lnTo>
                    <a:pt x="227" y="272"/>
                  </a:lnTo>
                  <a:lnTo>
                    <a:pt x="291" y="279"/>
                  </a:lnTo>
                  <a:lnTo>
                    <a:pt x="237" y="220"/>
                  </a:lnTo>
                  <a:lnTo>
                    <a:pt x="284" y="171"/>
                  </a:lnTo>
                  <a:lnTo>
                    <a:pt x="225" y="154"/>
                  </a:lnTo>
                  <a:lnTo>
                    <a:pt x="248" y="94"/>
                  </a:lnTo>
                  <a:lnTo>
                    <a:pt x="191" y="112"/>
                  </a:lnTo>
                  <a:lnTo>
                    <a:pt x="196" y="0"/>
                  </a:lnTo>
                  <a:lnTo>
                    <a:pt x="145" y="122"/>
                  </a:lnTo>
                  <a:close/>
                </a:path>
              </a:pathLst>
            </a:custGeom>
            <a:noFill/>
            <a:ln w="11113" cap="rnd">
              <a:solidFill>
                <a:srgbClr val="0E790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02" name="Freeform 195"/>
            <p:cNvSpPr>
              <a:spLocks noEditPoints="1"/>
            </p:cNvSpPr>
            <p:nvPr/>
          </p:nvSpPr>
          <p:spPr bwMode="auto">
            <a:xfrm flipV="1">
              <a:off x="10460877" y="3123105"/>
              <a:ext cx="1718372" cy="723613"/>
            </a:xfrm>
            <a:custGeom>
              <a:avLst/>
              <a:gdLst>
                <a:gd name="T0" fmla="*/ 309 w 7716"/>
                <a:gd name="T1" fmla="*/ 310 h 3537"/>
                <a:gd name="T2" fmla="*/ 559 w 7716"/>
                <a:gd name="T3" fmla="*/ 615 h 3537"/>
                <a:gd name="T4" fmla="*/ 823 w 7716"/>
                <a:gd name="T5" fmla="*/ 914 h 3537"/>
                <a:gd name="T6" fmla="*/ 1110 w 7716"/>
                <a:gd name="T7" fmla="*/ 1202 h 3537"/>
                <a:gd name="T8" fmla="*/ 1426 w 7716"/>
                <a:gd name="T9" fmla="*/ 1478 h 3537"/>
                <a:gd name="T10" fmla="*/ 1779 w 7716"/>
                <a:gd name="T11" fmla="*/ 1736 h 3537"/>
                <a:gd name="T12" fmla="*/ 1971 w 7716"/>
                <a:gd name="T13" fmla="*/ 1859 h 3537"/>
                <a:gd name="T14" fmla="*/ 2177 w 7716"/>
                <a:gd name="T15" fmla="*/ 1976 h 3537"/>
                <a:gd name="T16" fmla="*/ 2395 w 7716"/>
                <a:gd name="T17" fmla="*/ 2088 h 3537"/>
                <a:gd name="T18" fmla="*/ 2628 w 7716"/>
                <a:gd name="T19" fmla="*/ 2193 h 3537"/>
                <a:gd name="T20" fmla="*/ 2875 w 7716"/>
                <a:gd name="T21" fmla="*/ 2293 h 3537"/>
                <a:gd name="T22" fmla="*/ 3137 w 7716"/>
                <a:gd name="T23" fmla="*/ 2387 h 3537"/>
                <a:gd name="T24" fmla="*/ 3412 w 7716"/>
                <a:gd name="T25" fmla="*/ 2475 h 3537"/>
                <a:gd name="T26" fmla="*/ 3699 w 7716"/>
                <a:gd name="T27" fmla="*/ 2557 h 3537"/>
                <a:gd name="T28" fmla="*/ 4308 w 7716"/>
                <a:gd name="T29" fmla="*/ 2709 h 3537"/>
                <a:gd name="T30" fmla="*/ 4955 w 7716"/>
                <a:gd name="T31" fmla="*/ 2846 h 3537"/>
                <a:gd name="T32" fmla="*/ 5633 w 7716"/>
                <a:gd name="T33" fmla="*/ 2968 h 3537"/>
                <a:gd name="T34" fmla="*/ 6333 w 7716"/>
                <a:gd name="T35" fmla="*/ 3082 h 3537"/>
                <a:gd name="T36" fmla="*/ 7049 w 7716"/>
                <a:gd name="T37" fmla="*/ 3189 h 3537"/>
                <a:gd name="T38" fmla="*/ 7629 w 7716"/>
                <a:gd name="T39" fmla="*/ 3357 h 3537"/>
                <a:gd name="T40" fmla="*/ 6677 w 7716"/>
                <a:gd name="T41" fmla="*/ 3219 h 3537"/>
                <a:gd name="T42" fmla="*/ 5967 w 7716"/>
                <a:gd name="T43" fmla="*/ 3109 h 3537"/>
                <a:gd name="T44" fmla="*/ 5275 w 7716"/>
                <a:gd name="T45" fmla="*/ 2990 h 3537"/>
                <a:gd name="T46" fmla="*/ 4610 w 7716"/>
                <a:gd name="T47" fmla="*/ 2861 h 3537"/>
                <a:gd name="T48" fmla="*/ 3977 w 7716"/>
                <a:gd name="T49" fmla="*/ 2716 h 3537"/>
                <a:gd name="T50" fmla="*/ 3531 w 7716"/>
                <a:gd name="T51" fmla="*/ 2596 h 3537"/>
                <a:gd name="T52" fmla="*/ 3247 w 7716"/>
                <a:gd name="T53" fmla="*/ 2511 h 3537"/>
                <a:gd name="T54" fmla="*/ 2976 w 7716"/>
                <a:gd name="T55" fmla="*/ 2419 h 3537"/>
                <a:gd name="T56" fmla="*/ 2717 w 7716"/>
                <a:gd name="T57" fmla="*/ 2321 h 3537"/>
                <a:gd name="T58" fmla="*/ 2474 w 7716"/>
                <a:gd name="T59" fmla="*/ 2217 h 3537"/>
                <a:gd name="T60" fmla="*/ 2246 w 7716"/>
                <a:gd name="T61" fmla="*/ 2106 h 3537"/>
                <a:gd name="T62" fmla="*/ 2030 w 7716"/>
                <a:gd name="T63" fmla="*/ 1990 h 3537"/>
                <a:gd name="T64" fmla="*/ 1828 w 7716"/>
                <a:gd name="T65" fmla="*/ 1868 h 3537"/>
                <a:gd name="T66" fmla="*/ 1546 w 7716"/>
                <a:gd name="T67" fmla="*/ 1675 h 3537"/>
                <a:gd name="T68" fmla="*/ 1207 w 7716"/>
                <a:gd name="T69" fmla="*/ 1403 h 3537"/>
                <a:gd name="T70" fmla="*/ 903 w 7716"/>
                <a:gd name="T71" fmla="*/ 1117 h 3537"/>
                <a:gd name="T72" fmla="*/ 625 w 7716"/>
                <a:gd name="T73" fmla="*/ 820 h 3537"/>
                <a:gd name="T74" fmla="*/ 368 w 7716"/>
                <a:gd name="T75" fmla="*/ 516 h 3537"/>
                <a:gd name="T76" fmla="*/ 0 w 7716"/>
                <a:gd name="T77" fmla="*/ 52 h 3537"/>
                <a:gd name="T78" fmla="*/ 7298 w 7716"/>
                <a:gd name="T79" fmla="*/ 2995 h 3537"/>
                <a:gd name="T80" fmla="*/ 7221 w 7716"/>
                <a:gd name="T81" fmla="*/ 3528 h 3537"/>
                <a:gd name="T82" fmla="*/ 7190 w 7716"/>
                <a:gd name="T83" fmla="*/ 3451 h 3537"/>
                <a:gd name="T84" fmla="*/ 7609 w 7716"/>
                <a:gd name="T85" fmla="*/ 3348 h 3537"/>
                <a:gd name="T86" fmla="*/ 7239 w 7716"/>
                <a:gd name="T87" fmla="*/ 300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16" h="3537">
                  <a:moveTo>
                    <a:pt x="66" y="0"/>
                  </a:moveTo>
                  <a:lnTo>
                    <a:pt x="309" y="310"/>
                  </a:lnTo>
                  <a:lnTo>
                    <a:pt x="432" y="463"/>
                  </a:lnTo>
                  <a:lnTo>
                    <a:pt x="559" y="615"/>
                  </a:lnTo>
                  <a:lnTo>
                    <a:pt x="688" y="766"/>
                  </a:lnTo>
                  <a:lnTo>
                    <a:pt x="823" y="914"/>
                  </a:lnTo>
                  <a:lnTo>
                    <a:pt x="963" y="1060"/>
                  </a:lnTo>
                  <a:lnTo>
                    <a:pt x="1110" y="1202"/>
                  </a:lnTo>
                  <a:lnTo>
                    <a:pt x="1263" y="1342"/>
                  </a:lnTo>
                  <a:lnTo>
                    <a:pt x="1426" y="1478"/>
                  </a:lnTo>
                  <a:lnTo>
                    <a:pt x="1597" y="1609"/>
                  </a:lnTo>
                  <a:lnTo>
                    <a:pt x="1779" y="1736"/>
                  </a:lnTo>
                  <a:lnTo>
                    <a:pt x="1874" y="1798"/>
                  </a:lnTo>
                  <a:lnTo>
                    <a:pt x="1971" y="1859"/>
                  </a:lnTo>
                  <a:lnTo>
                    <a:pt x="2073" y="1918"/>
                  </a:lnTo>
                  <a:lnTo>
                    <a:pt x="2177" y="1976"/>
                  </a:lnTo>
                  <a:lnTo>
                    <a:pt x="2284" y="2033"/>
                  </a:lnTo>
                  <a:lnTo>
                    <a:pt x="2395" y="2088"/>
                  </a:lnTo>
                  <a:lnTo>
                    <a:pt x="2510" y="2141"/>
                  </a:lnTo>
                  <a:lnTo>
                    <a:pt x="2628" y="2193"/>
                  </a:lnTo>
                  <a:lnTo>
                    <a:pt x="2749" y="2244"/>
                  </a:lnTo>
                  <a:lnTo>
                    <a:pt x="2875" y="2293"/>
                  </a:lnTo>
                  <a:lnTo>
                    <a:pt x="3004" y="2340"/>
                  </a:lnTo>
                  <a:lnTo>
                    <a:pt x="3137" y="2387"/>
                  </a:lnTo>
                  <a:lnTo>
                    <a:pt x="3273" y="2431"/>
                  </a:lnTo>
                  <a:lnTo>
                    <a:pt x="3412" y="2475"/>
                  </a:lnTo>
                  <a:lnTo>
                    <a:pt x="3554" y="2516"/>
                  </a:lnTo>
                  <a:lnTo>
                    <a:pt x="3699" y="2557"/>
                  </a:lnTo>
                  <a:lnTo>
                    <a:pt x="3999" y="2636"/>
                  </a:lnTo>
                  <a:lnTo>
                    <a:pt x="4308" y="2709"/>
                  </a:lnTo>
                  <a:lnTo>
                    <a:pt x="4627" y="2779"/>
                  </a:lnTo>
                  <a:lnTo>
                    <a:pt x="4955" y="2846"/>
                  </a:lnTo>
                  <a:lnTo>
                    <a:pt x="5291" y="2909"/>
                  </a:lnTo>
                  <a:lnTo>
                    <a:pt x="5633" y="2968"/>
                  </a:lnTo>
                  <a:lnTo>
                    <a:pt x="5980" y="3026"/>
                  </a:lnTo>
                  <a:lnTo>
                    <a:pt x="6333" y="3082"/>
                  </a:lnTo>
                  <a:lnTo>
                    <a:pt x="6689" y="3136"/>
                  </a:lnTo>
                  <a:lnTo>
                    <a:pt x="7049" y="3189"/>
                  </a:lnTo>
                  <a:lnTo>
                    <a:pt x="7640" y="3274"/>
                  </a:lnTo>
                  <a:lnTo>
                    <a:pt x="7629" y="3357"/>
                  </a:lnTo>
                  <a:lnTo>
                    <a:pt x="7036" y="3272"/>
                  </a:lnTo>
                  <a:lnTo>
                    <a:pt x="6677" y="3219"/>
                  </a:lnTo>
                  <a:lnTo>
                    <a:pt x="6320" y="3164"/>
                  </a:lnTo>
                  <a:lnTo>
                    <a:pt x="5967" y="3109"/>
                  </a:lnTo>
                  <a:lnTo>
                    <a:pt x="5618" y="3051"/>
                  </a:lnTo>
                  <a:lnTo>
                    <a:pt x="5275" y="2990"/>
                  </a:lnTo>
                  <a:lnTo>
                    <a:pt x="4939" y="2927"/>
                  </a:lnTo>
                  <a:lnTo>
                    <a:pt x="4610" y="2861"/>
                  </a:lnTo>
                  <a:lnTo>
                    <a:pt x="4289" y="2791"/>
                  </a:lnTo>
                  <a:lnTo>
                    <a:pt x="3977" y="2716"/>
                  </a:lnTo>
                  <a:lnTo>
                    <a:pt x="3677" y="2638"/>
                  </a:lnTo>
                  <a:lnTo>
                    <a:pt x="3531" y="2596"/>
                  </a:lnTo>
                  <a:lnTo>
                    <a:pt x="3387" y="2554"/>
                  </a:lnTo>
                  <a:lnTo>
                    <a:pt x="3247" y="2511"/>
                  </a:lnTo>
                  <a:lnTo>
                    <a:pt x="3109" y="2465"/>
                  </a:lnTo>
                  <a:lnTo>
                    <a:pt x="2976" y="2419"/>
                  </a:lnTo>
                  <a:lnTo>
                    <a:pt x="2845" y="2370"/>
                  </a:lnTo>
                  <a:lnTo>
                    <a:pt x="2717" y="2321"/>
                  </a:lnTo>
                  <a:lnTo>
                    <a:pt x="2594" y="2270"/>
                  </a:lnTo>
                  <a:lnTo>
                    <a:pt x="2474" y="2217"/>
                  </a:lnTo>
                  <a:lnTo>
                    <a:pt x="2358" y="2162"/>
                  </a:lnTo>
                  <a:lnTo>
                    <a:pt x="2246" y="2106"/>
                  </a:lnTo>
                  <a:lnTo>
                    <a:pt x="2136" y="2049"/>
                  </a:lnTo>
                  <a:lnTo>
                    <a:pt x="2030" y="1990"/>
                  </a:lnTo>
                  <a:lnTo>
                    <a:pt x="1928" y="1929"/>
                  </a:lnTo>
                  <a:lnTo>
                    <a:pt x="1828" y="1868"/>
                  </a:lnTo>
                  <a:lnTo>
                    <a:pt x="1731" y="1805"/>
                  </a:lnTo>
                  <a:lnTo>
                    <a:pt x="1546" y="1675"/>
                  </a:lnTo>
                  <a:lnTo>
                    <a:pt x="1372" y="1541"/>
                  </a:lnTo>
                  <a:lnTo>
                    <a:pt x="1207" y="1403"/>
                  </a:lnTo>
                  <a:lnTo>
                    <a:pt x="1051" y="1262"/>
                  </a:lnTo>
                  <a:lnTo>
                    <a:pt x="903" y="1117"/>
                  </a:lnTo>
                  <a:lnTo>
                    <a:pt x="761" y="970"/>
                  </a:lnTo>
                  <a:lnTo>
                    <a:pt x="625" y="820"/>
                  </a:lnTo>
                  <a:lnTo>
                    <a:pt x="494" y="669"/>
                  </a:lnTo>
                  <a:lnTo>
                    <a:pt x="368" y="516"/>
                  </a:lnTo>
                  <a:lnTo>
                    <a:pt x="243" y="361"/>
                  </a:lnTo>
                  <a:lnTo>
                    <a:pt x="0" y="52"/>
                  </a:lnTo>
                  <a:lnTo>
                    <a:pt x="66" y="0"/>
                  </a:lnTo>
                  <a:close/>
                  <a:moveTo>
                    <a:pt x="7298" y="2995"/>
                  </a:moveTo>
                  <a:lnTo>
                    <a:pt x="7716" y="3327"/>
                  </a:lnTo>
                  <a:lnTo>
                    <a:pt x="7221" y="3528"/>
                  </a:lnTo>
                  <a:cubicBezTo>
                    <a:pt x="7200" y="3537"/>
                    <a:pt x="7175" y="3527"/>
                    <a:pt x="7167" y="3505"/>
                  </a:cubicBezTo>
                  <a:cubicBezTo>
                    <a:pt x="7158" y="3484"/>
                    <a:pt x="7168" y="3460"/>
                    <a:pt x="7190" y="3451"/>
                  </a:cubicBezTo>
                  <a:lnTo>
                    <a:pt x="7619" y="3277"/>
                  </a:lnTo>
                  <a:lnTo>
                    <a:pt x="7609" y="3348"/>
                  </a:lnTo>
                  <a:lnTo>
                    <a:pt x="7246" y="3060"/>
                  </a:lnTo>
                  <a:cubicBezTo>
                    <a:pt x="7228" y="3046"/>
                    <a:pt x="7225" y="3020"/>
                    <a:pt x="7239" y="3002"/>
                  </a:cubicBezTo>
                  <a:cubicBezTo>
                    <a:pt x="7253" y="2984"/>
                    <a:pt x="7280" y="2981"/>
                    <a:pt x="7298" y="2995"/>
                  </a:cubicBezTo>
                  <a:close/>
                </a:path>
              </a:pathLst>
            </a:custGeom>
            <a:solidFill>
              <a:srgbClr val="0000FF"/>
            </a:solidFill>
            <a:ln w="0" cap="flat">
              <a:solidFill>
                <a:srgbClr val="0000FF"/>
              </a:solidFill>
              <a:prstDash val="solid"/>
              <a:bevel/>
              <a:headEnd/>
              <a:tailEnd/>
            </a:ln>
          </p:spPr>
          <p:txBody>
            <a:bodyPr/>
            <a:lstStyle/>
            <a:p>
              <a:endParaRPr lang="ja-JP" altLang="en-US"/>
            </a:p>
          </p:txBody>
        </p:sp>
        <p:sp>
          <p:nvSpPr>
            <p:cNvPr id="103" name="Text Box 197"/>
            <p:cNvSpPr txBox="1">
              <a:spLocks noChangeArrowheads="1"/>
            </p:cNvSpPr>
            <p:nvPr/>
          </p:nvSpPr>
          <p:spPr bwMode="auto">
            <a:xfrm>
              <a:off x="11038413" y="3404309"/>
              <a:ext cx="255118" cy="314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ja-JP" sz="1800" dirty="0">
                  <a:solidFill>
                    <a:srgbClr val="0000FF"/>
                  </a:solidFill>
                  <a:latin typeface="Arial" charset="0"/>
                </a:rPr>
                <a:t>e</a:t>
              </a:r>
            </a:p>
          </p:txBody>
        </p:sp>
        <p:sp>
          <p:nvSpPr>
            <p:cNvPr id="104" name="テキスト ボックス 103"/>
            <p:cNvSpPr txBox="1"/>
            <p:nvPr/>
          </p:nvSpPr>
          <p:spPr>
            <a:xfrm>
              <a:off x="10447797" y="4032783"/>
              <a:ext cx="1737701" cy="667632"/>
            </a:xfrm>
            <a:prstGeom prst="rect">
              <a:avLst/>
            </a:prstGeom>
            <a:noFill/>
          </p:spPr>
          <p:txBody>
            <a:bodyPr wrap="none" rtlCol="0">
              <a:spAutoFit/>
            </a:bodyPr>
            <a:lstStyle/>
            <a:p>
              <a:r>
                <a:rPr kumimoji="1" lang="en-US" altLang="ja-JP" sz="3200" b="1" dirty="0" smtClean="0">
                  <a:solidFill>
                    <a:srgbClr val="FF0000"/>
                  </a:solidFill>
                </a:rPr>
                <a:t>HV ~8kV</a:t>
              </a:r>
              <a:endParaRPr kumimoji="1" lang="ja-JP" altLang="en-US" sz="3200" b="1" dirty="0">
                <a:solidFill>
                  <a:srgbClr val="FF0000"/>
                </a:solidFill>
              </a:endParaRPr>
            </a:p>
          </p:txBody>
        </p:sp>
        <p:cxnSp>
          <p:nvCxnSpPr>
            <p:cNvPr id="105" name="直線矢印コネクタ 104"/>
            <p:cNvCxnSpPr/>
            <p:nvPr/>
          </p:nvCxnSpPr>
          <p:spPr>
            <a:xfrm>
              <a:off x="10303538" y="4078327"/>
              <a:ext cx="1947501" cy="1813"/>
            </a:xfrm>
            <a:prstGeom prst="straightConnector1">
              <a:avLst/>
            </a:prstGeom>
            <a:ln w="38100" cap="rnd">
              <a:solidFill>
                <a:srgbClr val="FF0000"/>
              </a:solidFill>
              <a:prstDash val="solid"/>
              <a:beve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114" name="直線コネクタ 113"/>
          <p:cNvCxnSpPr/>
          <p:nvPr/>
        </p:nvCxnSpPr>
        <p:spPr>
          <a:xfrm rot="5400000">
            <a:off x="2807805" y="3681028"/>
            <a:ext cx="9361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rot="5400000">
            <a:off x="4716017" y="3789040"/>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21" name="図形グループ 209"/>
          <p:cNvGrpSpPr/>
          <p:nvPr/>
        </p:nvGrpSpPr>
        <p:grpSpPr>
          <a:xfrm>
            <a:off x="6084168" y="1700808"/>
            <a:ext cx="1671312" cy="1084538"/>
            <a:chOff x="5099455" y="3804282"/>
            <a:chExt cx="2415660" cy="1583133"/>
          </a:xfrm>
        </p:grpSpPr>
        <p:grpSp>
          <p:nvGrpSpPr>
            <p:cNvPr id="123" name="Group 28"/>
            <p:cNvGrpSpPr>
              <a:grpSpLocks/>
            </p:cNvGrpSpPr>
            <p:nvPr/>
          </p:nvGrpSpPr>
          <p:grpSpPr bwMode="auto">
            <a:xfrm>
              <a:off x="5943059" y="4247559"/>
              <a:ext cx="311744" cy="701578"/>
              <a:chOff x="2736" y="2153"/>
              <a:chExt cx="139" cy="306"/>
            </a:xfrm>
          </p:grpSpPr>
          <p:sp>
            <p:nvSpPr>
              <p:cNvPr id="261" name="Oval 29"/>
              <p:cNvSpPr>
                <a:spLocks noChangeArrowheads="1"/>
              </p:cNvSpPr>
              <p:nvPr/>
            </p:nvSpPr>
            <p:spPr bwMode="auto">
              <a:xfrm>
                <a:off x="2736" y="2153"/>
                <a:ext cx="139" cy="306"/>
              </a:xfrm>
              <a:prstGeom prst="ellipse">
                <a:avLst/>
              </a:prstGeom>
              <a:solidFill>
                <a:srgbClr val="FF9900"/>
              </a:solidFill>
              <a:ln w="0">
                <a:solidFill>
                  <a:srgbClr val="000000"/>
                </a:solidFill>
                <a:round/>
                <a:headEnd/>
                <a:tailEnd/>
              </a:ln>
            </p:spPr>
            <p:txBody>
              <a:bodyPr/>
              <a:lstStyle/>
              <a:p>
                <a:endParaRPr lang="ja-JP" altLang="en-US"/>
              </a:p>
            </p:txBody>
          </p:sp>
          <p:sp>
            <p:nvSpPr>
              <p:cNvPr id="262" name="Oval 30"/>
              <p:cNvSpPr>
                <a:spLocks noChangeArrowheads="1"/>
              </p:cNvSpPr>
              <p:nvPr/>
            </p:nvSpPr>
            <p:spPr bwMode="auto">
              <a:xfrm>
                <a:off x="2736" y="2153"/>
                <a:ext cx="139" cy="306"/>
              </a:xfrm>
              <a:prstGeom prst="ellipse">
                <a:avLst/>
              </a:prstGeom>
              <a:noFill/>
              <a:ln w="952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grpSp>
          <p:nvGrpSpPr>
            <p:cNvPr id="124" name="Group 31"/>
            <p:cNvGrpSpPr>
              <a:grpSpLocks/>
            </p:cNvGrpSpPr>
            <p:nvPr/>
          </p:nvGrpSpPr>
          <p:grpSpPr bwMode="auto">
            <a:xfrm>
              <a:off x="6281477" y="3804282"/>
              <a:ext cx="698506" cy="1583133"/>
              <a:chOff x="2887" y="1960"/>
              <a:chExt cx="312" cy="690"/>
            </a:xfrm>
          </p:grpSpPr>
          <p:sp>
            <p:nvSpPr>
              <p:cNvPr id="259" name="Rectangle 32"/>
              <p:cNvSpPr>
                <a:spLocks noChangeArrowheads="1"/>
              </p:cNvSpPr>
              <p:nvPr/>
            </p:nvSpPr>
            <p:spPr bwMode="auto">
              <a:xfrm>
                <a:off x="2887" y="1960"/>
                <a:ext cx="312" cy="690"/>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260" name="Rectangle 33"/>
              <p:cNvSpPr>
                <a:spLocks noChangeArrowheads="1"/>
              </p:cNvSpPr>
              <p:nvPr/>
            </p:nvSpPr>
            <p:spPr bwMode="auto">
              <a:xfrm>
                <a:off x="2887" y="1960"/>
                <a:ext cx="312" cy="690"/>
              </a:xfrm>
              <a:prstGeom prst="rect">
                <a:avLst/>
              </a:prstGeom>
              <a:noFill/>
              <a:ln w="9525"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125" name="Oval 34"/>
            <p:cNvSpPr>
              <a:spLocks noChangeArrowheads="1"/>
            </p:cNvSpPr>
            <p:nvPr/>
          </p:nvSpPr>
          <p:spPr bwMode="auto">
            <a:xfrm>
              <a:off x="6039749" y="4334215"/>
              <a:ext cx="75018" cy="78323"/>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26" name="Oval 35"/>
            <p:cNvSpPr>
              <a:spLocks noChangeArrowheads="1"/>
            </p:cNvSpPr>
            <p:nvPr/>
          </p:nvSpPr>
          <p:spPr bwMode="auto">
            <a:xfrm>
              <a:off x="5969732" y="4407539"/>
              <a:ext cx="78353" cy="71657"/>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27" name="Oval 36"/>
            <p:cNvSpPr>
              <a:spLocks noChangeArrowheads="1"/>
            </p:cNvSpPr>
            <p:nvPr/>
          </p:nvSpPr>
          <p:spPr bwMode="auto">
            <a:xfrm>
              <a:off x="6106433" y="4780825"/>
              <a:ext cx="76685" cy="7499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28" name="Oval 37"/>
            <p:cNvSpPr>
              <a:spLocks noChangeArrowheads="1"/>
            </p:cNvSpPr>
            <p:nvPr/>
          </p:nvSpPr>
          <p:spPr bwMode="auto">
            <a:xfrm>
              <a:off x="5969732" y="4634177"/>
              <a:ext cx="78353" cy="7332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29" name="Oval 38"/>
            <p:cNvSpPr>
              <a:spLocks noChangeArrowheads="1"/>
            </p:cNvSpPr>
            <p:nvPr/>
          </p:nvSpPr>
          <p:spPr bwMode="auto">
            <a:xfrm>
              <a:off x="5963064" y="4549188"/>
              <a:ext cx="76685" cy="76657"/>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0" name="Oval 39"/>
            <p:cNvSpPr>
              <a:spLocks noChangeArrowheads="1"/>
            </p:cNvSpPr>
            <p:nvPr/>
          </p:nvSpPr>
          <p:spPr bwMode="auto">
            <a:xfrm>
              <a:off x="6061422" y="4650841"/>
              <a:ext cx="76685" cy="7499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1" name="Oval 40"/>
            <p:cNvSpPr>
              <a:spLocks noChangeArrowheads="1"/>
            </p:cNvSpPr>
            <p:nvPr/>
          </p:nvSpPr>
          <p:spPr bwMode="auto">
            <a:xfrm>
              <a:off x="6079760" y="4482530"/>
              <a:ext cx="73352" cy="7332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2" name="Freeform 41"/>
            <p:cNvSpPr>
              <a:spLocks/>
            </p:cNvSpPr>
            <p:nvPr/>
          </p:nvSpPr>
          <p:spPr bwMode="auto">
            <a:xfrm>
              <a:off x="5993072" y="4759161"/>
              <a:ext cx="73352" cy="74990"/>
            </a:xfrm>
            <a:custGeom>
              <a:avLst/>
              <a:gdLst>
                <a:gd name="T0" fmla="*/ 17 w 33"/>
                <a:gd name="T1" fmla="*/ 0 h 33"/>
                <a:gd name="T2" fmla="*/ 0 w 33"/>
                <a:gd name="T3" fmla="*/ 17 h 33"/>
                <a:gd name="T4" fmla="*/ 17 w 33"/>
                <a:gd name="T5" fmla="*/ 33 h 33"/>
                <a:gd name="T6" fmla="*/ 33 w 33"/>
                <a:gd name="T7" fmla="*/ 17 h 33"/>
                <a:gd name="T8" fmla="*/ 17 w 33"/>
                <a:gd name="T9" fmla="*/ 0 h 33"/>
              </a:gdLst>
              <a:ahLst/>
              <a:cxnLst>
                <a:cxn ang="0">
                  <a:pos x="T0" y="T1"/>
                </a:cxn>
                <a:cxn ang="0">
                  <a:pos x="T2" y="T3"/>
                </a:cxn>
                <a:cxn ang="0">
                  <a:pos x="T4" y="T5"/>
                </a:cxn>
                <a:cxn ang="0">
                  <a:pos x="T6" y="T7"/>
                </a:cxn>
                <a:cxn ang="0">
                  <a:pos x="T8" y="T9"/>
                </a:cxn>
              </a:cxnLst>
              <a:rect l="0" t="0" r="r" b="b"/>
              <a:pathLst>
                <a:path w="33" h="33">
                  <a:moveTo>
                    <a:pt x="17" y="0"/>
                  </a:moveTo>
                  <a:cubicBezTo>
                    <a:pt x="7" y="0"/>
                    <a:pt x="0" y="8"/>
                    <a:pt x="0" y="17"/>
                  </a:cubicBezTo>
                  <a:cubicBezTo>
                    <a:pt x="0" y="25"/>
                    <a:pt x="7" y="33"/>
                    <a:pt x="17" y="33"/>
                  </a:cubicBezTo>
                  <a:cubicBezTo>
                    <a:pt x="25" y="33"/>
                    <a:pt x="33" y="25"/>
                    <a:pt x="33" y="17"/>
                  </a:cubicBezTo>
                  <a:cubicBezTo>
                    <a:pt x="33" y="8"/>
                    <a:pt x="25" y="0"/>
                    <a:pt x="17" y="0"/>
                  </a:cubicBezTo>
                </a:path>
              </a:pathLst>
            </a:custGeom>
            <a:noFill/>
            <a:ln w="11113"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3" name="Oval 42"/>
            <p:cNvSpPr>
              <a:spLocks noChangeArrowheads="1"/>
            </p:cNvSpPr>
            <p:nvPr/>
          </p:nvSpPr>
          <p:spPr bwMode="auto">
            <a:xfrm>
              <a:off x="6476525" y="4060916"/>
              <a:ext cx="56681"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4" name="Oval 43"/>
            <p:cNvSpPr>
              <a:spLocks noChangeArrowheads="1"/>
            </p:cNvSpPr>
            <p:nvPr/>
          </p:nvSpPr>
          <p:spPr bwMode="auto">
            <a:xfrm>
              <a:off x="6538207" y="4010923"/>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5" name="Oval 44"/>
            <p:cNvSpPr>
              <a:spLocks noChangeArrowheads="1"/>
            </p:cNvSpPr>
            <p:nvPr/>
          </p:nvSpPr>
          <p:spPr bwMode="auto">
            <a:xfrm>
              <a:off x="6538207" y="4109244"/>
              <a:ext cx="58347"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6" name="Oval 45"/>
            <p:cNvSpPr>
              <a:spLocks noChangeArrowheads="1"/>
            </p:cNvSpPr>
            <p:nvPr/>
          </p:nvSpPr>
          <p:spPr bwMode="auto">
            <a:xfrm>
              <a:off x="6601555" y="3959262"/>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7" name="Oval 46"/>
            <p:cNvSpPr>
              <a:spLocks noChangeArrowheads="1"/>
            </p:cNvSpPr>
            <p:nvPr/>
          </p:nvSpPr>
          <p:spPr bwMode="auto">
            <a:xfrm>
              <a:off x="6601555" y="4060916"/>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8" name="Oval 47"/>
            <p:cNvSpPr>
              <a:spLocks noChangeArrowheads="1"/>
            </p:cNvSpPr>
            <p:nvPr/>
          </p:nvSpPr>
          <p:spPr bwMode="auto">
            <a:xfrm>
              <a:off x="6601555" y="4162570"/>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9" name="Oval 48"/>
            <p:cNvSpPr>
              <a:spLocks noChangeArrowheads="1"/>
            </p:cNvSpPr>
            <p:nvPr/>
          </p:nvSpPr>
          <p:spPr bwMode="auto">
            <a:xfrm>
              <a:off x="6663237" y="3907603"/>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0" name="Oval 49"/>
            <p:cNvSpPr>
              <a:spLocks noChangeArrowheads="1"/>
            </p:cNvSpPr>
            <p:nvPr/>
          </p:nvSpPr>
          <p:spPr bwMode="auto">
            <a:xfrm>
              <a:off x="6663237" y="4010923"/>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1" name="Oval 50"/>
            <p:cNvSpPr>
              <a:spLocks noChangeArrowheads="1"/>
            </p:cNvSpPr>
            <p:nvPr/>
          </p:nvSpPr>
          <p:spPr bwMode="auto">
            <a:xfrm>
              <a:off x="6663237" y="4109244"/>
              <a:ext cx="61682"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2" name="Oval 51"/>
            <p:cNvSpPr>
              <a:spLocks noChangeArrowheads="1"/>
            </p:cNvSpPr>
            <p:nvPr/>
          </p:nvSpPr>
          <p:spPr bwMode="auto">
            <a:xfrm>
              <a:off x="6663237" y="4212564"/>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3" name="Oval 52"/>
            <p:cNvSpPr>
              <a:spLocks noChangeArrowheads="1"/>
            </p:cNvSpPr>
            <p:nvPr/>
          </p:nvSpPr>
          <p:spPr bwMode="auto">
            <a:xfrm>
              <a:off x="6724919" y="3855942"/>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4" name="Oval 53"/>
            <p:cNvSpPr>
              <a:spLocks noChangeArrowheads="1"/>
            </p:cNvSpPr>
            <p:nvPr/>
          </p:nvSpPr>
          <p:spPr bwMode="auto">
            <a:xfrm>
              <a:off x="6724919" y="3959262"/>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5" name="Oval 54"/>
            <p:cNvSpPr>
              <a:spLocks noChangeArrowheads="1"/>
            </p:cNvSpPr>
            <p:nvPr/>
          </p:nvSpPr>
          <p:spPr bwMode="auto">
            <a:xfrm>
              <a:off x="6724919" y="4060916"/>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6" name="Oval 55"/>
            <p:cNvSpPr>
              <a:spLocks noChangeArrowheads="1"/>
            </p:cNvSpPr>
            <p:nvPr/>
          </p:nvSpPr>
          <p:spPr bwMode="auto">
            <a:xfrm>
              <a:off x="6724919" y="4162570"/>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7" name="Oval 56"/>
            <p:cNvSpPr>
              <a:spLocks noChangeArrowheads="1"/>
            </p:cNvSpPr>
            <p:nvPr/>
          </p:nvSpPr>
          <p:spPr bwMode="auto">
            <a:xfrm>
              <a:off x="6724919" y="4265890"/>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8" name="Oval 57"/>
            <p:cNvSpPr>
              <a:spLocks noChangeArrowheads="1"/>
            </p:cNvSpPr>
            <p:nvPr/>
          </p:nvSpPr>
          <p:spPr bwMode="auto">
            <a:xfrm>
              <a:off x="6476525" y="5069122"/>
              <a:ext cx="56681"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49" name="Oval 58"/>
            <p:cNvSpPr>
              <a:spLocks noChangeArrowheads="1"/>
            </p:cNvSpPr>
            <p:nvPr/>
          </p:nvSpPr>
          <p:spPr bwMode="auto">
            <a:xfrm>
              <a:off x="6538207" y="5017462"/>
              <a:ext cx="58347"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0" name="Oval 59"/>
            <p:cNvSpPr>
              <a:spLocks noChangeArrowheads="1"/>
            </p:cNvSpPr>
            <p:nvPr/>
          </p:nvSpPr>
          <p:spPr bwMode="auto">
            <a:xfrm>
              <a:off x="6538207" y="5119115"/>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1" name="Oval 60"/>
            <p:cNvSpPr>
              <a:spLocks noChangeArrowheads="1"/>
            </p:cNvSpPr>
            <p:nvPr/>
          </p:nvSpPr>
          <p:spPr bwMode="auto">
            <a:xfrm>
              <a:off x="6601555" y="4965802"/>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2" name="Oval 61"/>
            <p:cNvSpPr>
              <a:spLocks noChangeArrowheads="1"/>
            </p:cNvSpPr>
            <p:nvPr/>
          </p:nvSpPr>
          <p:spPr bwMode="auto">
            <a:xfrm>
              <a:off x="6601555" y="5069122"/>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3" name="Oval 62"/>
            <p:cNvSpPr>
              <a:spLocks noChangeArrowheads="1"/>
            </p:cNvSpPr>
            <p:nvPr/>
          </p:nvSpPr>
          <p:spPr bwMode="auto">
            <a:xfrm>
              <a:off x="6601555" y="5172443"/>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4" name="Oval 63"/>
            <p:cNvSpPr>
              <a:spLocks noChangeArrowheads="1"/>
            </p:cNvSpPr>
            <p:nvPr/>
          </p:nvSpPr>
          <p:spPr bwMode="auto">
            <a:xfrm>
              <a:off x="6663237" y="4914141"/>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5" name="Oval 64"/>
            <p:cNvSpPr>
              <a:spLocks noChangeArrowheads="1"/>
            </p:cNvSpPr>
            <p:nvPr/>
          </p:nvSpPr>
          <p:spPr bwMode="auto">
            <a:xfrm>
              <a:off x="6663237" y="5017462"/>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6" name="Oval 65"/>
            <p:cNvSpPr>
              <a:spLocks noChangeArrowheads="1"/>
            </p:cNvSpPr>
            <p:nvPr/>
          </p:nvSpPr>
          <p:spPr bwMode="auto">
            <a:xfrm>
              <a:off x="6663237" y="5119115"/>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7" name="Oval 66"/>
            <p:cNvSpPr>
              <a:spLocks noChangeArrowheads="1"/>
            </p:cNvSpPr>
            <p:nvPr/>
          </p:nvSpPr>
          <p:spPr bwMode="auto">
            <a:xfrm>
              <a:off x="6663237" y="5222436"/>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8" name="Oval 67"/>
            <p:cNvSpPr>
              <a:spLocks noChangeArrowheads="1"/>
            </p:cNvSpPr>
            <p:nvPr/>
          </p:nvSpPr>
          <p:spPr bwMode="auto">
            <a:xfrm>
              <a:off x="6724919" y="4865815"/>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59" name="Oval 68"/>
            <p:cNvSpPr>
              <a:spLocks noChangeArrowheads="1"/>
            </p:cNvSpPr>
            <p:nvPr/>
          </p:nvSpPr>
          <p:spPr bwMode="auto">
            <a:xfrm>
              <a:off x="6724919" y="4965802"/>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0" name="Oval 69"/>
            <p:cNvSpPr>
              <a:spLocks noChangeArrowheads="1"/>
            </p:cNvSpPr>
            <p:nvPr/>
          </p:nvSpPr>
          <p:spPr bwMode="auto">
            <a:xfrm>
              <a:off x="6724919" y="5069122"/>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1" name="Oval 70"/>
            <p:cNvSpPr>
              <a:spLocks noChangeArrowheads="1"/>
            </p:cNvSpPr>
            <p:nvPr/>
          </p:nvSpPr>
          <p:spPr bwMode="auto">
            <a:xfrm>
              <a:off x="6724919" y="5172443"/>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2" name="Oval 71"/>
            <p:cNvSpPr>
              <a:spLocks noChangeArrowheads="1"/>
            </p:cNvSpPr>
            <p:nvPr/>
          </p:nvSpPr>
          <p:spPr bwMode="auto">
            <a:xfrm>
              <a:off x="6724919" y="5272430"/>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3" name="Oval 72"/>
            <p:cNvSpPr>
              <a:spLocks noChangeArrowheads="1"/>
            </p:cNvSpPr>
            <p:nvPr/>
          </p:nvSpPr>
          <p:spPr bwMode="auto">
            <a:xfrm>
              <a:off x="6476525" y="4567519"/>
              <a:ext cx="56681"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4" name="Oval 73"/>
            <p:cNvSpPr>
              <a:spLocks noChangeArrowheads="1"/>
            </p:cNvSpPr>
            <p:nvPr/>
          </p:nvSpPr>
          <p:spPr bwMode="auto">
            <a:xfrm>
              <a:off x="6538207" y="4515859"/>
              <a:ext cx="58347"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5" name="Oval 74"/>
            <p:cNvSpPr>
              <a:spLocks noChangeArrowheads="1"/>
            </p:cNvSpPr>
            <p:nvPr/>
          </p:nvSpPr>
          <p:spPr bwMode="auto">
            <a:xfrm>
              <a:off x="6538207" y="4615846"/>
              <a:ext cx="58347"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6" name="Freeform 75"/>
            <p:cNvSpPr>
              <a:spLocks/>
            </p:cNvSpPr>
            <p:nvPr/>
          </p:nvSpPr>
          <p:spPr bwMode="auto">
            <a:xfrm>
              <a:off x="6601555" y="4464199"/>
              <a:ext cx="58347" cy="51660"/>
            </a:xfrm>
            <a:custGeom>
              <a:avLst/>
              <a:gdLst>
                <a:gd name="T0" fmla="*/ 13 w 26"/>
                <a:gd name="T1" fmla="*/ 0 h 22"/>
                <a:gd name="T2" fmla="*/ 0 w 26"/>
                <a:gd name="T3" fmla="*/ 10 h 22"/>
                <a:gd name="T4" fmla="*/ 13 w 26"/>
                <a:gd name="T5" fmla="*/ 22 h 22"/>
                <a:gd name="T6" fmla="*/ 26 w 26"/>
                <a:gd name="T7" fmla="*/ 10 h 22"/>
                <a:gd name="T8" fmla="*/ 13 w 26"/>
                <a:gd name="T9" fmla="*/ 0 h 22"/>
              </a:gdLst>
              <a:ahLst/>
              <a:cxnLst>
                <a:cxn ang="0">
                  <a:pos x="T0" y="T1"/>
                </a:cxn>
                <a:cxn ang="0">
                  <a:pos x="T2" y="T3"/>
                </a:cxn>
                <a:cxn ang="0">
                  <a:pos x="T4" y="T5"/>
                </a:cxn>
                <a:cxn ang="0">
                  <a:pos x="T6" y="T7"/>
                </a:cxn>
                <a:cxn ang="0">
                  <a:pos x="T8" y="T9"/>
                </a:cxn>
              </a:cxnLst>
              <a:rect l="0" t="0" r="r" b="b"/>
              <a:pathLst>
                <a:path w="26" h="22">
                  <a:moveTo>
                    <a:pt x="13" y="0"/>
                  </a:moveTo>
                  <a:cubicBezTo>
                    <a:pt x="6" y="0"/>
                    <a:pt x="0" y="5"/>
                    <a:pt x="0" y="10"/>
                  </a:cubicBezTo>
                  <a:cubicBezTo>
                    <a:pt x="0" y="17"/>
                    <a:pt x="6" y="22"/>
                    <a:pt x="13" y="22"/>
                  </a:cubicBezTo>
                  <a:cubicBezTo>
                    <a:pt x="20" y="22"/>
                    <a:pt x="26" y="17"/>
                    <a:pt x="26" y="10"/>
                  </a:cubicBezTo>
                  <a:cubicBezTo>
                    <a:pt x="26" y="5"/>
                    <a:pt x="20" y="0"/>
                    <a:pt x="13" y="0"/>
                  </a:cubicBezTo>
                </a:path>
              </a:pathLst>
            </a:custGeom>
            <a:noFill/>
            <a:ln w="11113"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7" name="Oval 76"/>
            <p:cNvSpPr>
              <a:spLocks noChangeArrowheads="1"/>
            </p:cNvSpPr>
            <p:nvPr/>
          </p:nvSpPr>
          <p:spPr bwMode="auto">
            <a:xfrm>
              <a:off x="6601555" y="4567519"/>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8" name="Oval 77"/>
            <p:cNvSpPr>
              <a:spLocks noChangeArrowheads="1"/>
            </p:cNvSpPr>
            <p:nvPr/>
          </p:nvSpPr>
          <p:spPr bwMode="auto">
            <a:xfrm>
              <a:off x="6601555" y="4669173"/>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69" name="Oval 78"/>
            <p:cNvSpPr>
              <a:spLocks noChangeArrowheads="1"/>
            </p:cNvSpPr>
            <p:nvPr/>
          </p:nvSpPr>
          <p:spPr bwMode="auto">
            <a:xfrm>
              <a:off x="6663237" y="4414205"/>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0" name="Oval 79"/>
            <p:cNvSpPr>
              <a:spLocks noChangeArrowheads="1"/>
            </p:cNvSpPr>
            <p:nvPr/>
          </p:nvSpPr>
          <p:spPr bwMode="auto">
            <a:xfrm>
              <a:off x="6663237" y="4515859"/>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1" name="Oval 80"/>
            <p:cNvSpPr>
              <a:spLocks noChangeArrowheads="1"/>
            </p:cNvSpPr>
            <p:nvPr/>
          </p:nvSpPr>
          <p:spPr bwMode="auto">
            <a:xfrm>
              <a:off x="6663237" y="4615846"/>
              <a:ext cx="61682"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2" name="Oval 81"/>
            <p:cNvSpPr>
              <a:spLocks noChangeArrowheads="1"/>
            </p:cNvSpPr>
            <p:nvPr/>
          </p:nvSpPr>
          <p:spPr bwMode="auto">
            <a:xfrm>
              <a:off x="6663237" y="4722499"/>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3" name="Oval 82"/>
            <p:cNvSpPr>
              <a:spLocks noChangeArrowheads="1"/>
            </p:cNvSpPr>
            <p:nvPr/>
          </p:nvSpPr>
          <p:spPr bwMode="auto">
            <a:xfrm>
              <a:off x="6724919" y="4364211"/>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4" name="Freeform 83"/>
            <p:cNvSpPr>
              <a:spLocks/>
            </p:cNvSpPr>
            <p:nvPr/>
          </p:nvSpPr>
          <p:spPr bwMode="auto">
            <a:xfrm>
              <a:off x="6724919" y="4464199"/>
              <a:ext cx="61682" cy="51660"/>
            </a:xfrm>
            <a:custGeom>
              <a:avLst/>
              <a:gdLst>
                <a:gd name="T0" fmla="*/ 13 w 28"/>
                <a:gd name="T1" fmla="*/ 0 h 22"/>
                <a:gd name="T2" fmla="*/ 0 w 28"/>
                <a:gd name="T3" fmla="*/ 10 h 22"/>
                <a:gd name="T4" fmla="*/ 13 w 28"/>
                <a:gd name="T5" fmla="*/ 22 h 22"/>
                <a:gd name="T6" fmla="*/ 28 w 28"/>
                <a:gd name="T7" fmla="*/ 10 h 22"/>
                <a:gd name="T8" fmla="*/ 13 w 28"/>
                <a:gd name="T9" fmla="*/ 0 h 22"/>
              </a:gdLst>
              <a:ahLst/>
              <a:cxnLst>
                <a:cxn ang="0">
                  <a:pos x="T0" y="T1"/>
                </a:cxn>
                <a:cxn ang="0">
                  <a:pos x="T2" y="T3"/>
                </a:cxn>
                <a:cxn ang="0">
                  <a:pos x="T4" y="T5"/>
                </a:cxn>
                <a:cxn ang="0">
                  <a:pos x="T6" y="T7"/>
                </a:cxn>
                <a:cxn ang="0">
                  <a:pos x="T8" y="T9"/>
                </a:cxn>
              </a:cxnLst>
              <a:rect l="0" t="0" r="r" b="b"/>
              <a:pathLst>
                <a:path w="28" h="22">
                  <a:moveTo>
                    <a:pt x="13" y="0"/>
                  </a:moveTo>
                  <a:cubicBezTo>
                    <a:pt x="6" y="0"/>
                    <a:pt x="0" y="5"/>
                    <a:pt x="0" y="10"/>
                  </a:cubicBezTo>
                  <a:cubicBezTo>
                    <a:pt x="0" y="17"/>
                    <a:pt x="6" y="22"/>
                    <a:pt x="13" y="22"/>
                  </a:cubicBezTo>
                  <a:cubicBezTo>
                    <a:pt x="21" y="22"/>
                    <a:pt x="28" y="17"/>
                    <a:pt x="28" y="10"/>
                  </a:cubicBezTo>
                  <a:cubicBezTo>
                    <a:pt x="28" y="5"/>
                    <a:pt x="21" y="0"/>
                    <a:pt x="13" y="0"/>
                  </a:cubicBezTo>
                </a:path>
              </a:pathLst>
            </a:custGeom>
            <a:noFill/>
            <a:ln w="11113"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5" name="Oval 84"/>
            <p:cNvSpPr>
              <a:spLocks noChangeArrowheads="1"/>
            </p:cNvSpPr>
            <p:nvPr/>
          </p:nvSpPr>
          <p:spPr bwMode="auto">
            <a:xfrm>
              <a:off x="6724919" y="4567519"/>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6" name="Oval 85"/>
            <p:cNvSpPr>
              <a:spLocks noChangeArrowheads="1"/>
            </p:cNvSpPr>
            <p:nvPr/>
          </p:nvSpPr>
          <p:spPr bwMode="auto">
            <a:xfrm>
              <a:off x="6724919" y="4669173"/>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7" name="Oval 86"/>
            <p:cNvSpPr>
              <a:spLocks noChangeArrowheads="1"/>
            </p:cNvSpPr>
            <p:nvPr/>
          </p:nvSpPr>
          <p:spPr bwMode="auto">
            <a:xfrm>
              <a:off x="6724919" y="4770826"/>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78" name="Line 87"/>
            <p:cNvSpPr>
              <a:spLocks noChangeShapeType="1"/>
            </p:cNvSpPr>
            <p:nvPr/>
          </p:nvSpPr>
          <p:spPr bwMode="auto">
            <a:xfrm flipV="1">
              <a:off x="6156445" y="4139240"/>
              <a:ext cx="295073" cy="339957"/>
            </a:xfrm>
            <a:prstGeom prst="line">
              <a:avLst/>
            </a:prstGeom>
            <a:noFill/>
            <a:ln w="11113">
              <a:solidFill>
                <a:srgbClr val="3333CC"/>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79" name="Freeform 88"/>
            <p:cNvSpPr>
              <a:spLocks/>
            </p:cNvSpPr>
            <p:nvPr/>
          </p:nvSpPr>
          <p:spPr bwMode="auto">
            <a:xfrm>
              <a:off x="6406508" y="4109244"/>
              <a:ext cx="70017" cy="78323"/>
            </a:xfrm>
            <a:custGeom>
              <a:avLst/>
              <a:gdLst>
                <a:gd name="T0" fmla="*/ 23 w 31"/>
                <a:gd name="T1" fmla="*/ 34 h 34"/>
                <a:gd name="T2" fmla="*/ 31 w 31"/>
                <a:gd name="T3" fmla="*/ 0 h 34"/>
                <a:gd name="T4" fmla="*/ 0 w 31"/>
                <a:gd name="T5" fmla="*/ 14 h 34"/>
                <a:gd name="T6" fmla="*/ 17 w 31"/>
                <a:gd name="T7" fmla="*/ 16 h 34"/>
                <a:gd name="T8" fmla="*/ 23 w 31"/>
                <a:gd name="T9" fmla="*/ 34 h 34"/>
              </a:gdLst>
              <a:ahLst/>
              <a:cxnLst>
                <a:cxn ang="0">
                  <a:pos x="T0" y="T1"/>
                </a:cxn>
                <a:cxn ang="0">
                  <a:pos x="T2" y="T3"/>
                </a:cxn>
                <a:cxn ang="0">
                  <a:pos x="T4" y="T5"/>
                </a:cxn>
                <a:cxn ang="0">
                  <a:pos x="T6" y="T7"/>
                </a:cxn>
                <a:cxn ang="0">
                  <a:pos x="T8" y="T9"/>
                </a:cxn>
              </a:cxnLst>
              <a:rect l="0" t="0" r="r" b="b"/>
              <a:pathLst>
                <a:path w="31" h="34">
                  <a:moveTo>
                    <a:pt x="23" y="34"/>
                  </a:moveTo>
                  <a:lnTo>
                    <a:pt x="31" y="0"/>
                  </a:lnTo>
                  <a:lnTo>
                    <a:pt x="0" y="14"/>
                  </a:lnTo>
                  <a:lnTo>
                    <a:pt x="17" y="16"/>
                  </a:lnTo>
                  <a:lnTo>
                    <a:pt x="23" y="3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80" name="Line 89"/>
            <p:cNvSpPr>
              <a:spLocks noChangeShapeType="1"/>
            </p:cNvSpPr>
            <p:nvPr/>
          </p:nvSpPr>
          <p:spPr bwMode="auto">
            <a:xfrm>
              <a:off x="6061422" y="4834152"/>
              <a:ext cx="380095" cy="223305"/>
            </a:xfrm>
            <a:prstGeom prst="line">
              <a:avLst/>
            </a:prstGeom>
            <a:noFill/>
            <a:ln w="11113">
              <a:solidFill>
                <a:srgbClr val="3333CC"/>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1" name="Freeform 90"/>
            <p:cNvSpPr>
              <a:spLocks/>
            </p:cNvSpPr>
            <p:nvPr/>
          </p:nvSpPr>
          <p:spPr bwMode="auto">
            <a:xfrm>
              <a:off x="6399839" y="5014129"/>
              <a:ext cx="76685" cy="61659"/>
            </a:xfrm>
            <a:custGeom>
              <a:avLst/>
              <a:gdLst>
                <a:gd name="T0" fmla="*/ 0 w 34"/>
                <a:gd name="T1" fmla="*/ 27 h 27"/>
                <a:gd name="T2" fmla="*/ 34 w 34"/>
                <a:gd name="T3" fmla="*/ 27 h 27"/>
                <a:gd name="T4" fmla="*/ 15 w 34"/>
                <a:gd name="T5" fmla="*/ 0 h 27"/>
                <a:gd name="T6" fmla="*/ 16 w 34"/>
                <a:gd name="T7" fmla="*/ 17 h 27"/>
                <a:gd name="T8" fmla="*/ 0 w 34"/>
                <a:gd name="T9" fmla="*/ 27 h 27"/>
              </a:gdLst>
              <a:ahLst/>
              <a:cxnLst>
                <a:cxn ang="0">
                  <a:pos x="T0" y="T1"/>
                </a:cxn>
                <a:cxn ang="0">
                  <a:pos x="T2" y="T3"/>
                </a:cxn>
                <a:cxn ang="0">
                  <a:pos x="T4" y="T5"/>
                </a:cxn>
                <a:cxn ang="0">
                  <a:pos x="T6" y="T7"/>
                </a:cxn>
                <a:cxn ang="0">
                  <a:pos x="T8" y="T9"/>
                </a:cxn>
              </a:cxnLst>
              <a:rect l="0" t="0" r="r" b="b"/>
              <a:pathLst>
                <a:path w="34" h="27">
                  <a:moveTo>
                    <a:pt x="0" y="27"/>
                  </a:moveTo>
                  <a:lnTo>
                    <a:pt x="34" y="27"/>
                  </a:lnTo>
                  <a:lnTo>
                    <a:pt x="15" y="0"/>
                  </a:lnTo>
                  <a:lnTo>
                    <a:pt x="16" y="17"/>
                  </a:lnTo>
                  <a:lnTo>
                    <a:pt x="0" y="27"/>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82" name="Line 91"/>
            <p:cNvSpPr>
              <a:spLocks noChangeShapeType="1"/>
            </p:cNvSpPr>
            <p:nvPr/>
          </p:nvSpPr>
          <p:spPr bwMode="auto">
            <a:xfrm flipV="1">
              <a:off x="6084761" y="4594182"/>
              <a:ext cx="330082" cy="1667"/>
            </a:xfrm>
            <a:prstGeom prst="line">
              <a:avLst/>
            </a:prstGeom>
            <a:noFill/>
            <a:ln w="11113">
              <a:solidFill>
                <a:srgbClr val="3333CC"/>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83" name="Freeform 92"/>
            <p:cNvSpPr>
              <a:spLocks/>
            </p:cNvSpPr>
            <p:nvPr/>
          </p:nvSpPr>
          <p:spPr bwMode="auto">
            <a:xfrm>
              <a:off x="6386503" y="4559187"/>
              <a:ext cx="68350" cy="71657"/>
            </a:xfrm>
            <a:custGeom>
              <a:avLst/>
              <a:gdLst>
                <a:gd name="T0" fmla="*/ 0 w 31"/>
                <a:gd name="T1" fmla="*/ 31 h 31"/>
                <a:gd name="T2" fmla="*/ 31 w 31"/>
                <a:gd name="T3" fmla="*/ 16 h 31"/>
                <a:gd name="T4" fmla="*/ 0 w 31"/>
                <a:gd name="T5" fmla="*/ 0 h 31"/>
                <a:gd name="T6" fmla="*/ 10 w 31"/>
                <a:gd name="T7" fmla="*/ 16 h 31"/>
                <a:gd name="T8" fmla="*/ 0 w 31"/>
                <a:gd name="T9" fmla="*/ 31 h 31"/>
              </a:gdLst>
              <a:ahLst/>
              <a:cxnLst>
                <a:cxn ang="0">
                  <a:pos x="T0" y="T1"/>
                </a:cxn>
                <a:cxn ang="0">
                  <a:pos x="T2" y="T3"/>
                </a:cxn>
                <a:cxn ang="0">
                  <a:pos x="T4" y="T5"/>
                </a:cxn>
                <a:cxn ang="0">
                  <a:pos x="T6" y="T7"/>
                </a:cxn>
                <a:cxn ang="0">
                  <a:pos x="T8" y="T9"/>
                </a:cxn>
              </a:cxnLst>
              <a:rect l="0" t="0" r="r" b="b"/>
              <a:pathLst>
                <a:path w="31" h="31">
                  <a:moveTo>
                    <a:pt x="0" y="31"/>
                  </a:moveTo>
                  <a:lnTo>
                    <a:pt x="31" y="16"/>
                  </a:lnTo>
                  <a:lnTo>
                    <a:pt x="0" y="0"/>
                  </a:lnTo>
                  <a:lnTo>
                    <a:pt x="10" y="16"/>
                  </a:lnTo>
                  <a:lnTo>
                    <a:pt x="0" y="31"/>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184" name="Freeform 93"/>
            <p:cNvSpPr>
              <a:spLocks/>
            </p:cNvSpPr>
            <p:nvPr/>
          </p:nvSpPr>
          <p:spPr bwMode="auto">
            <a:xfrm>
              <a:off x="5916385" y="3804282"/>
              <a:ext cx="365090" cy="1581466"/>
            </a:xfrm>
            <a:custGeom>
              <a:avLst/>
              <a:gdLst>
                <a:gd name="T0" fmla="*/ 925 w 925"/>
                <a:gd name="T1" fmla="*/ 0 h 3921"/>
                <a:gd name="T2" fmla="*/ 0 w 925"/>
                <a:gd name="T3" fmla="*/ 327 h 3921"/>
                <a:gd name="T4" fmla="*/ 0 w 925"/>
                <a:gd name="T5" fmla="*/ 3594 h 3921"/>
                <a:gd name="T6" fmla="*/ 925 w 925"/>
                <a:gd name="T7" fmla="*/ 3921 h 3921"/>
              </a:gdLst>
              <a:ahLst/>
              <a:cxnLst>
                <a:cxn ang="0">
                  <a:pos x="T0" y="T1"/>
                </a:cxn>
                <a:cxn ang="0">
                  <a:pos x="T2" y="T3"/>
                </a:cxn>
                <a:cxn ang="0">
                  <a:pos x="T4" y="T5"/>
                </a:cxn>
                <a:cxn ang="0">
                  <a:pos x="T6" y="T7"/>
                </a:cxn>
              </a:cxnLst>
              <a:rect l="0" t="0" r="r" b="b"/>
              <a:pathLst>
                <a:path w="925" h="3921">
                  <a:moveTo>
                    <a:pt x="925" y="0"/>
                  </a:moveTo>
                  <a:cubicBezTo>
                    <a:pt x="414" y="0"/>
                    <a:pt x="0" y="151"/>
                    <a:pt x="0" y="327"/>
                  </a:cubicBezTo>
                  <a:lnTo>
                    <a:pt x="0" y="3594"/>
                  </a:lnTo>
                  <a:cubicBezTo>
                    <a:pt x="0" y="3777"/>
                    <a:pt x="414" y="3921"/>
                    <a:pt x="925" y="3921"/>
                  </a:cubicBezTo>
                </a:path>
              </a:pathLst>
            </a:custGeom>
            <a:noFill/>
            <a:ln w="9525"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nvGrpSpPr>
            <p:cNvPr id="185" name="Group 94"/>
            <p:cNvGrpSpPr>
              <a:grpSpLocks/>
            </p:cNvGrpSpPr>
            <p:nvPr/>
          </p:nvGrpSpPr>
          <p:grpSpPr bwMode="auto">
            <a:xfrm>
              <a:off x="7031662" y="4219230"/>
              <a:ext cx="483453" cy="693246"/>
              <a:chOff x="3222" y="2141"/>
              <a:chExt cx="216" cy="302"/>
            </a:xfrm>
          </p:grpSpPr>
          <p:sp>
            <p:nvSpPr>
              <p:cNvPr id="257" name="Freeform 95"/>
              <p:cNvSpPr>
                <a:spLocks/>
              </p:cNvSpPr>
              <p:nvPr/>
            </p:nvSpPr>
            <p:spPr bwMode="auto">
              <a:xfrm>
                <a:off x="3222" y="2141"/>
                <a:ext cx="216" cy="302"/>
              </a:xfrm>
              <a:custGeom>
                <a:avLst/>
                <a:gdLst>
                  <a:gd name="T0" fmla="*/ 162 w 216"/>
                  <a:gd name="T1" fmla="*/ 0 h 302"/>
                  <a:gd name="T2" fmla="*/ 162 w 216"/>
                  <a:gd name="T3" fmla="*/ 76 h 302"/>
                  <a:gd name="T4" fmla="*/ 0 w 216"/>
                  <a:gd name="T5" fmla="*/ 76 h 302"/>
                  <a:gd name="T6" fmla="*/ 0 w 216"/>
                  <a:gd name="T7" fmla="*/ 227 h 302"/>
                  <a:gd name="T8" fmla="*/ 162 w 216"/>
                  <a:gd name="T9" fmla="*/ 227 h 302"/>
                  <a:gd name="T10" fmla="*/ 162 w 216"/>
                  <a:gd name="T11" fmla="*/ 302 h 302"/>
                  <a:gd name="T12" fmla="*/ 216 w 216"/>
                  <a:gd name="T13" fmla="*/ 152 h 302"/>
                  <a:gd name="T14" fmla="*/ 162 w 216"/>
                  <a:gd name="T15" fmla="*/ 0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302">
                    <a:moveTo>
                      <a:pt x="162" y="0"/>
                    </a:moveTo>
                    <a:lnTo>
                      <a:pt x="162" y="76"/>
                    </a:lnTo>
                    <a:lnTo>
                      <a:pt x="0" y="76"/>
                    </a:lnTo>
                    <a:lnTo>
                      <a:pt x="0" y="227"/>
                    </a:lnTo>
                    <a:lnTo>
                      <a:pt x="162" y="227"/>
                    </a:lnTo>
                    <a:lnTo>
                      <a:pt x="162" y="302"/>
                    </a:lnTo>
                    <a:lnTo>
                      <a:pt x="216" y="152"/>
                    </a:lnTo>
                    <a:lnTo>
                      <a:pt x="162"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258" name="Freeform 96"/>
              <p:cNvSpPr>
                <a:spLocks/>
              </p:cNvSpPr>
              <p:nvPr/>
            </p:nvSpPr>
            <p:spPr bwMode="auto">
              <a:xfrm>
                <a:off x="3222" y="2141"/>
                <a:ext cx="216" cy="302"/>
              </a:xfrm>
              <a:custGeom>
                <a:avLst/>
                <a:gdLst>
                  <a:gd name="T0" fmla="*/ 162 w 216"/>
                  <a:gd name="T1" fmla="*/ 0 h 302"/>
                  <a:gd name="T2" fmla="*/ 162 w 216"/>
                  <a:gd name="T3" fmla="*/ 76 h 302"/>
                  <a:gd name="T4" fmla="*/ 0 w 216"/>
                  <a:gd name="T5" fmla="*/ 76 h 302"/>
                  <a:gd name="T6" fmla="*/ 0 w 216"/>
                  <a:gd name="T7" fmla="*/ 227 h 302"/>
                  <a:gd name="T8" fmla="*/ 162 w 216"/>
                  <a:gd name="T9" fmla="*/ 227 h 302"/>
                  <a:gd name="T10" fmla="*/ 162 w 216"/>
                  <a:gd name="T11" fmla="*/ 302 h 302"/>
                  <a:gd name="T12" fmla="*/ 216 w 216"/>
                  <a:gd name="T13" fmla="*/ 152 h 302"/>
                  <a:gd name="T14" fmla="*/ 162 w 216"/>
                  <a:gd name="T15" fmla="*/ 0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302">
                    <a:moveTo>
                      <a:pt x="162" y="0"/>
                    </a:moveTo>
                    <a:lnTo>
                      <a:pt x="162" y="76"/>
                    </a:lnTo>
                    <a:lnTo>
                      <a:pt x="0" y="76"/>
                    </a:lnTo>
                    <a:lnTo>
                      <a:pt x="0" y="227"/>
                    </a:lnTo>
                    <a:lnTo>
                      <a:pt x="162" y="227"/>
                    </a:lnTo>
                    <a:lnTo>
                      <a:pt x="162" y="302"/>
                    </a:lnTo>
                    <a:lnTo>
                      <a:pt x="216" y="152"/>
                    </a:lnTo>
                    <a:lnTo>
                      <a:pt x="162" y="0"/>
                    </a:lnTo>
                    <a:close/>
                  </a:path>
                </a:pathLst>
              </a:custGeom>
              <a:noFill/>
              <a:ln w="4763"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grpSp>
          <p:nvGrpSpPr>
            <p:cNvPr id="186" name="Group 125"/>
            <p:cNvGrpSpPr>
              <a:grpSpLocks/>
            </p:cNvGrpSpPr>
            <p:nvPr/>
          </p:nvGrpSpPr>
          <p:grpSpPr bwMode="auto">
            <a:xfrm>
              <a:off x="5943059" y="4247559"/>
              <a:ext cx="311744" cy="701578"/>
              <a:chOff x="2736" y="2153"/>
              <a:chExt cx="139" cy="306"/>
            </a:xfrm>
          </p:grpSpPr>
          <p:sp>
            <p:nvSpPr>
              <p:cNvPr id="255" name="Oval 126"/>
              <p:cNvSpPr>
                <a:spLocks noChangeArrowheads="1"/>
              </p:cNvSpPr>
              <p:nvPr/>
            </p:nvSpPr>
            <p:spPr bwMode="auto">
              <a:xfrm>
                <a:off x="2736" y="2153"/>
                <a:ext cx="139" cy="306"/>
              </a:xfrm>
              <a:prstGeom prst="ellipse">
                <a:avLst/>
              </a:prstGeom>
              <a:solidFill>
                <a:srgbClr val="FF9900"/>
              </a:solidFill>
              <a:ln w="0">
                <a:solidFill>
                  <a:srgbClr val="000000"/>
                </a:solidFill>
                <a:round/>
                <a:headEnd/>
                <a:tailEnd/>
              </a:ln>
            </p:spPr>
            <p:txBody>
              <a:bodyPr/>
              <a:lstStyle/>
              <a:p>
                <a:endParaRPr lang="ja-JP" altLang="en-US"/>
              </a:p>
            </p:txBody>
          </p:sp>
          <p:sp>
            <p:nvSpPr>
              <p:cNvPr id="256" name="Oval 127"/>
              <p:cNvSpPr>
                <a:spLocks noChangeArrowheads="1"/>
              </p:cNvSpPr>
              <p:nvPr/>
            </p:nvSpPr>
            <p:spPr bwMode="auto">
              <a:xfrm>
                <a:off x="2736" y="2153"/>
                <a:ext cx="139" cy="306"/>
              </a:xfrm>
              <a:prstGeom prst="ellipse">
                <a:avLst/>
              </a:prstGeom>
              <a:noFill/>
              <a:ln w="952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grpSp>
          <p:nvGrpSpPr>
            <p:cNvPr id="187" name="Group 128"/>
            <p:cNvGrpSpPr>
              <a:grpSpLocks/>
            </p:cNvGrpSpPr>
            <p:nvPr/>
          </p:nvGrpSpPr>
          <p:grpSpPr bwMode="auto">
            <a:xfrm>
              <a:off x="6281477" y="3804282"/>
              <a:ext cx="698506" cy="1583133"/>
              <a:chOff x="2887" y="1960"/>
              <a:chExt cx="312" cy="690"/>
            </a:xfrm>
          </p:grpSpPr>
          <p:sp>
            <p:nvSpPr>
              <p:cNvPr id="253" name="Rectangle 129"/>
              <p:cNvSpPr>
                <a:spLocks noChangeArrowheads="1"/>
              </p:cNvSpPr>
              <p:nvPr/>
            </p:nvSpPr>
            <p:spPr bwMode="auto">
              <a:xfrm>
                <a:off x="2887" y="1960"/>
                <a:ext cx="312" cy="690"/>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254" name="Rectangle 130"/>
              <p:cNvSpPr>
                <a:spLocks noChangeArrowheads="1"/>
              </p:cNvSpPr>
              <p:nvPr/>
            </p:nvSpPr>
            <p:spPr bwMode="auto">
              <a:xfrm>
                <a:off x="2887" y="1960"/>
                <a:ext cx="312" cy="690"/>
              </a:xfrm>
              <a:prstGeom prst="rect">
                <a:avLst/>
              </a:prstGeom>
              <a:noFill/>
              <a:ln w="9525"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188" name="Oval 131"/>
            <p:cNvSpPr>
              <a:spLocks noChangeArrowheads="1"/>
            </p:cNvSpPr>
            <p:nvPr/>
          </p:nvSpPr>
          <p:spPr bwMode="auto">
            <a:xfrm>
              <a:off x="6039749" y="4334215"/>
              <a:ext cx="75018" cy="78323"/>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89" name="Oval 132"/>
            <p:cNvSpPr>
              <a:spLocks noChangeArrowheads="1"/>
            </p:cNvSpPr>
            <p:nvPr/>
          </p:nvSpPr>
          <p:spPr bwMode="auto">
            <a:xfrm>
              <a:off x="5969732" y="4407539"/>
              <a:ext cx="78353" cy="71657"/>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0" name="Oval 133"/>
            <p:cNvSpPr>
              <a:spLocks noChangeArrowheads="1"/>
            </p:cNvSpPr>
            <p:nvPr/>
          </p:nvSpPr>
          <p:spPr bwMode="auto">
            <a:xfrm>
              <a:off x="6106433" y="4780825"/>
              <a:ext cx="76685" cy="7499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1" name="Oval 134"/>
            <p:cNvSpPr>
              <a:spLocks noChangeArrowheads="1"/>
            </p:cNvSpPr>
            <p:nvPr/>
          </p:nvSpPr>
          <p:spPr bwMode="auto">
            <a:xfrm>
              <a:off x="5969732" y="4634177"/>
              <a:ext cx="78353" cy="7332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2" name="Oval 135"/>
            <p:cNvSpPr>
              <a:spLocks noChangeArrowheads="1"/>
            </p:cNvSpPr>
            <p:nvPr/>
          </p:nvSpPr>
          <p:spPr bwMode="auto">
            <a:xfrm>
              <a:off x="5963064" y="4549188"/>
              <a:ext cx="76685" cy="76657"/>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3" name="Oval 136"/>
            <p:cNvSpPr>
              <a:spLocks noChangeArrowheads="1"/>
            </p:cNvSpPr>
            <p:nvPr/>
          </p:nvSpPr>
          <p:spPr bwMode="auto">
            <a:xfrm>
              <a:off x="6061422" y="4650841"/>
              <a:ext cx="76685" cy="7499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4" name="Oval 137"/>
            <p:cNvSpPr>
              <a:spLocks noChangeArrowheads="1"/>
            </p:cNvSpPr>
            <p:nvPr/>
          </p:nvSpPr>
          <p:spPr bwMode="auto">
            <a:xfrm>
              <a:off x="6079760" y="4482530"/>
              <a:ext cx="73352" cy="7332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5" name="Freeform 138"/>
            <p:cNvSpPr>
              <a:spLocks/>
            </p:cNvSpPr>
            <p:nvPr/>
          </p:nvSpPr>
          <p:spPr bwMode="auto">
            <a:xfrm>
              <a:off x="5993072" y="4759161"/>
              <a:ext cx="73352" cy="74990"/>
            </a:xfrm>
            <a:custGeom>
              <a:avLst/>
              <a:gdLst>
                <a:gd name="T0" fmla="*/ 17 w 33"/>
                <a:gd name="T1" fmla="*/ 0 h 33"/>
                <a:gd name="T2" fmla="*/ 0 w 33"/>
                <a:gd name="T3" fmla="*/ 17 h 33"/>
                <a:gd name="T4" fmla="*/ 17 w 33"/>
                <a:gd name="T5" fmla="*/ 33 h 33"/>
                <a:gd name="T6" fmla="*/ 33 w 33"/>
                <a:gd name="T7" fmla="*/ 17 h 33"/>
                <a:gd name="T8" fmla="*/ 17 w 33"/>
                <a:gd name="T9" fmla="*/ 0 h 33"/>
              </a:gdLst>
              <a:ahLst/>
              <a:cxnLst>
                <a:cxn ang="0">
                  <a:pos x="T0" y="T1"/>
                </a:cxn>
                <a:cxn ang="0">
                  <a:pos x="T2" y="T3"/>
                </a:cxn>
                <a:cxn ang="0">
                  <a:pos x="T4" y="T5"/>
                </a:cxn>
                <a:cxn ang="0">
                  <a:pos x="T6" y="T7"/>
                </a:cxn>
                <a:cxn ang="0">
                  <a:pos x="T8" y="T9"/>
                </a:cxn>
              </a:cxnLst>
              <a:rect l="0" t="0" r="r" b="b"/>
              <a:pathLst>
                <a:path w="33" h="33">
                  <a:moveTo>
                    <a:pt x="17" y="0"/>
                  </a:moveTo>
                  <a:cubicBezTo>
                    <a:pt x="7" y="0"/>
                    <a:pt x="0" y="8"/>
                    <a:pt x="0" y="17"/>
                  </a:cubicBezTo>
                  <a:cubicBezTo>
                    <a:pt x="0" y="25"/>
                    <a:pt x="7" y="33"/>
                    <a:pt x="17" y="33"/>
                  </a:cubicBezTo>
                  <a:cubicBezTo>
                    <a:pt x="25" y="33"/>
                    <a:pt x="33" y="25"/>
                    <a:pt x="33" y="17"/>
                  </a:cubicBezTo>
                  <a:cubicBezTo>
                    <a:pt x="33" y="8"/>
                    <a:pt x="25" y="0"/>
                    <a:pt x="17" y="0"/>
                  </a:cubicBezTo>
                </a:path>
              </a:pathLst>
            </a:custGeom>
            <a:noFill/>
            <a:ln w="11113"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6" name="Oval 139"/>
            <p:cNvSpPr>
              <a:spLocks noChangeArrowheads="1"/>
            </p:cNvSpPr>
            <p:nvPr/>
          </p:nvSpPr>
          <p:spPr bwMode="auto">
            <a:xfrm>
              <a:off x="6476525" y="4060916"/>
              <a:ext cx="56681"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7" name="Oval 140"/>
            <p:cNvSpPr>
              <a:spLocks noChangeArrowheads="1"/>
            </p:cNvSpPr>
            <p:nvPr/>
          </p:nvSpPr>
          <p:spPr bwMode="auto">
            <a:xfrm>
              <a:off x="6538207" y="4010923"/>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8" name="Oval 141"/>
            <p:cNvSpPr>
              <a:spLocks noChangeArrowheads="1"/>
            </p:cNvSpPr>
            <p:nvPr/>
          </p:nvSpPr>
          <p:spPr bwMode="auto">
            <a:xfrm>
              <a:off x="6538207" y="4109244"/>
              <a:ext cx="58347"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99" name="Oval 142"/>
            <p:cNvSpPr>
              <a:spLocks noChangeArrowheads="1"/>
            </p:cNvSpPr>
            <p:nvPr/>
          </p:nvSpPr>
          <p:spPr bwMode="auto">
            <a:xfrm>
              <a:off x="6601555" y="3959262"/>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0" name="Oval 143"/>
            <p:cNvSpPr>
              <a:spLocks noChangeArrowheads="1"/>
            </p:cNvSpPr>
            <p:nvPr/>
          </p:nvSpPr>
          <p:spPr bwMode="auto">
            <a:xfrm>
              <a:off x="6601555" y="4060916"/>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1" name="Oval 144"/>
            <p:cNvSpPr>
              <a:spLocks noChangeArrowheads="1"/>
            </p:cNvSpPr>
            <p:nvPr/>
          </p:nvSpPr>
          <p:spPr bwMode="auto">
            <a:xfrm>
              <a:off x="6601555" y="4162570"/>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2" name="Oval 145"/>
            <p:cNvSpPr>
              <a:spLocks noChangeArrowheads="1"/>
            </p:cNvSpPr>
            <p:nvPr/>
          </p:nvSpPr>
          <p:spPr bwMode="auto">
            <a:xfrm>
              <a:off x="6663237" y="3907603"/>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3" name="Oval 146"/>
            <p:cNvSpPr>
              <a:spLocks noChangeArrowheads="1"/>
            </p:cNvSpPr>
            <p:nvPr/>
          </p:nvSpPr>
          <p:spPr bwMode="auto">
            <a:xfrm>
              <a:off x="6663237" y="4010923"/>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4" name="Oval 147"/>
            <p:cNvSpPr>
              <a:spLocks noChangeArrowheads="1"/>
            </p:cNvSpPr>
            <p:nvPr/>
          </p:nvSpPr>
          <p:spPr bwMode="auto">
            <a:xfrm>
              <a:off x="6663237" y="4109244"/>
              <a:ext cx="61682"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5" name="Oval 148"/>
            <p:cNvSpPr>
              <a:spLocks noChangeArrowheads="1"/>
            </p:cNvSpPr>
            <p:nvPr/>
          </p:nvSpPr>
          <p:spPr bwMode="auto">
            <a:xfrm>
              <a:off x="6663237" y="4212564"/>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6" name="Oval 149"/>
            <p:cNvSpPr>
              <a:spLocks noChangeArrowheads="1"/>
            </p:cNvSpPr>
            <p:nvPr/>
          </p:nvSpPr>
          <p:spPr bwMode="auto">
            <a:xfrm>
              <a:off x="6724919" y="3855942"/>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7" name="Oval 150"/>
            <p:cNvSpPr>
              <a:spLocks noChangeArrowheads="1"/>
            </p:cNvSpPr>
            <p:nvPr/>
          </p:nvSpPr>
          <p:spPr bwMode="auto">
            <a:xfrm>
              <a:off x="6724919" y="3959262"/>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8" name="Oval 151"/>
            <p:cNvSpPr>
              <a:spLocks noChangeArrowheads="1"/>
            </p:cNvSpPr>
            <p:nvPr/>
          </p:nvSpPr>
          <p:spPr bwMode="auto">
            <a:xfrm>
              <a:off x="6724919" y="4060916"/>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09" name="Oval 152"/>
            <p:cNvSpPr>
              <a:spLocks noChangeArrowheads="1"/>
            </p:cNvSpPr>
            <p:nvPr/>
          </p:nvSpPr>
          <p:spPr bwMode="auto">
            <a:xfrm>
              <a:off x="6724919" y="4162570"/>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0" name="Oval 153"/>
            <p:cNvSpPr>
              <a:spLocks noChangeArrowheads="1"/>
            </p:cNvSpPr>
            <p:nvPr/>
          </p:nvSpPr>
          <p:spPr bwMode="auto">
            <a:xfrm>
              <a:off x="6724919" y="4265890"/>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1" name="Oval 154"/>
            <p:cNvSpPr>
              <a:spLocks noChangeArrowheads="1"/>
            </p:cNvSpPr>
            <p:nvPr/>
          </p:nvSpPr>
          <p:spPr bwMode="auto">
            <a:xfrm>
              <a:off x="6476525" y="5069122"/>
              <a:ext cx="56681"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2" name="Oval 155"/>
            <p:cNvSpPr>
              <a:spLocks noChangeArrowheads="1"/>
            </p:cNvSpPr>
            <p:nvPr/>
          </p:nvSpPr>
          <p:spPr bwMode="auto">
            <a:xfrm>
              <a:off x="6538207" y="5017462"/>
              <a:ext cx="58347"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3" name="Oval 156"/>
            <p:cNvSpPr>
              <a:spLocks noChangeArrowheads="1"/>
            </p:cNvSpPr>
            <p:nvPr/>
          </p:nvSpPr>
          <p:spPr bwMode="auto">
            <a:xfrm>
              <a:off x="6538207" y="5119115"/>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4" name="Oval 157"/>
            <p:cNvSpPr>
              <a:spLocks noChangeArrowheads="1"/>
            </p:cNvSpPr>
            <p:nvPr/>
          </p:nvSpPr>
          <p:spPr bwMode="auto">
            <a:xfrm>
              <a:off x="6601555" y="4965802"/>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5" name="Oval 158"/>
            <p:cNvSpPr>
              <a:spLocks noChangeArrowheads="1"/>
            </p:cNvSpPr>
            <p:nvPr/>
          </p:nvSpPr>
          <p:spPr bwMode="auto">
            <a:xfrm>
              <a:off x="6601555" y="5069122"/>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6" name="Oval 159"/>
            <p:cNvSpPr>
              <a:spLocks noChangeArrowheads="1"/>
            </p:cNvSpPr>
            <p:nvPr/>
          </p:nvSpPr>
          <p:spPr bwMode="auto">
            <a:xfrm>
              <a:off x="6601555" y="5172443"/>
              <a:ext cx="58347"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7" name="Oval 160"/>
            <p:cNvSpPr>
              <a:spLocks noChangeArrowheads="1"/>
            </p:cNvSpPr>
            <p:nvPr/>
          </p:nvSpPr>
          <p:spPr bwMode="auto">
            <a:xfrm>
              <a:off x="6663237" y="4914141"/>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8" name="Oval 161"/>
            <p:cNvSpPr>
              <a:spLocks noChangeArrowheads="1"/>
            </p:cNvSpPr>
            <p:nvPr/>
          </p:nvSpPr>
          <p:spPr bwMode="auto">
            <a:xfrm>
              <a:off x="6663237" y="5017462"/>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19" name="Oval 162"/>
            <p:cNvSpPr>
              <a:spLocks noChangeArrowheads="1"/>
            </p:cNvSpPr>
            <p:nvPr/>
          </p:nvSpPr>
          <p:spPr bwMode="auto">
            <a:xfrm>
              <a:off x="6663237" y="5119115"/>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0" name="Oval 163"/>
            <p:cNvSpPr>
              <a:spLocks noChangeArrowheads="1"/>
            </p:cNvSpPr>
            <p:nvPr/>
          </p:nvSpPr>
          <p:spPr bwMode="auto">
            <a:xfrm>
              <a:off x="6663237" y="5222436"/>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1" name="Oval 164"/>
            <p:cNvSpPr>
              <a:spLocks noChangeArrowheads="1"/>
            </p:cNvSpPr>
            <p:nvPr/>
          </p:nvSpPr>
          <p:spPr bwMode="auto">
            <a:xfrm>
              <a:off x="6724919" y="4865815"/>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2" name="Oval 165"/>
            <p:cNvSpPr>
              <a:spLocks noChangeArrowheads="1"/>
            </p:cNvSpPr>
            <p:nvPr/>
          </p:nvSpPr>
          <p:spPr bwMode="auto">
            <a:xfrm>
              <a:off x="6724919" y="4965802"/>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3" name="Oval 166"/>
            <p:cNvSpPr>
              <a:spLocks noChangeArrowheads="1"/>
            </p:cNvSpPr>
            <p:nvPr/>
          </p:nvSpPr>
          <p:spPr bwMode="auto">
            <a:xfrm>
              <a:off x="6724919" y="5069122"/>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4" name="Oval 167"/>
            <p:cNvSpPr>
              <a:spLocks noChangeArrowheads="1"/>
            </p:cNvSpPr>
            <p:nvPr/>
          </p:nvSpPr>
          <p:spPr bwMode="auto">
            <a:xfrm>
              <a:off x="6724919" y="5172443"/>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5" name="Oval 168"/>
            <p:cNvSpPr>
              <a:spLocks noChangeArrowheads="1"/>
            </p:cNvSpPr>
            <p:nvPr/>
          </p:nvSpPr>
          <p:spPr bwMode="auto">
            <a:xfrm>
              <a:off x="6724919" y="5272430"/>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6" name="Oval 169"/>
            <p:cNvSpPr>
              <a:spLocks noChangeArrowheads="1"/>
            </p:cNvSpPr>
            <p:nvPr/>
          </p:nvSpPr>
          <p:spPr bwMode="auto">
            <a:xfrm>
              <a:off x="6476525" y="4567519"/>
              <a:ext cx="56681"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7" name="Oval 170"/>
            <p:cNvSpPr>
              <a:spLocks noChangeArrowheads="1"/>
            </p:cNvSpPr>
            <p:nvPr/>
          </p:nvSpPr>
          <p:spPr bwMode="auto">
            <a:xfrm>
              <a:off x="6538207" y="4515859"/>
              <a:ext cx="58347"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8" name="Oval 171"/>
            <p:cNvSpPr>
              <a:spLocks noChangeArrowheads="1"/>
            </p:cNvSpPr>
            <p:nvPr/>
          </p:nvSpPr>
          <p:spPr bwMode="auto">
            <a:xfrm>
              <a:off x="6538207" y="4615846"/>
              <a:ext cx="58347"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29" name="Freeform 172"/>
            <p:cNvSpPr>
              <a:spLocks/>
            </p:cNvSpPr>
            <p:nvPr/>
          </p:nvSpPr>
          <p:spPr bwMode="auto">
            <a:xfrm>
              <a:off x="6601555" y="4464199"/>
              <a:ext cx="58347" cy="51660"/>
            </a:xfrm>
            <a:custGeom>
              <a:avLst/>
              <a:gdLst>
                <a:gd name="T0" fmla="*/ 13 w 26"/>
                <a:gd name="T1" fmla="*/ 0 h 22"/>
                <a:gd name="T2" fmla="*/ 0 w 26"/>
                <a:gd name="T3" fmla="*/ 10 h 22"/>
                <a:gd name="T4" fmla="*/ 13 w 26"/>
                <a:gd name="T5" fmla="*/ 22 h 22"/>
                <a:gd name="T6" fmla="*/ 26 w 26"/>
                <a:gd name="T7" fmla="*/ 10 h 22"/>
                <a:gd name="T8" fmla="*/ 13 w 26"/>
                <a:gd name="T9" fmla="*/ 0 h 22"/>
              </a:gdLst>
              <a:ahLst/>
              <a:cxnLst>
                <a:cxn ang="0">
                  <a:pos x="T0" y="T1"/>
                </a:cxn>
                <a:cxn ang="0">
                  <a:pos x="T2" y="T3"/>
                </a:cxn>
                <a:cxn ang="0">
                  <a:pos x="T4" y="T5"/>
                </a:cxn>
                <a:cxn ang="0">
                  <a:pos x="T6" y="T7"/>
                </a:cxn>
                <a:cxn ang="0">
                  <a:pos x="T8" y="T9"/>
                </a:cxn>
              </a:cxnLst>
              <a:rect l="0" t="0" r="r" b="b"/>
              <a:pathLst>
                <a:path w="26" h="22">
                  <a:moveTo>
                    <a:pt x="13" y="0"/>
                  </a:moveTo>
                  <a:cubicBezTo>
                    <a:pt x="6" y="0"/>
                    <a:pt x="0" y="5"/>
                    <a:pt x="0" y="10"/>
                  </a:cubicBezTo>
                  <a:cubicBezTo>
                    <a:pt x="0" y="17"/>
                    <a:pt x="6" y="22"/>
                    <a:pt x="13" y="22"/>
                  </a:cubicBezTo>
                  <a:cubicBezTo>
                    <a:pt x="20" y="22"/>
                    <a:pt x="26" y="17"/>
                    <a:pt x="26" y="10"/>
                  </a:cubicBezTo>
                  <a:cubicBezTo>
                    <a:pt x="26" y="5"/>
                    <a:pt x="20" y="0"/>
                    <a:pt x="13" y="0"/>
                  </a:cubicBezTo>
                </a:path>
              </a:pathLst>
            </a:custGeom>
            <a:noFill/>
            <a:ln w="11113"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0" name="Oval 173"/>
            <p:cNvSpPr>
              <a:spLocks noChangeArrowheads="1"/>
            </p:cNvSpPr>
            <p:nvPr/>
          </p:nvSpPr>
          <p:spPr bwMode="auto">
            <a:xfrm>
              <a:off x="6601555" y="4567519"/>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1" name="Oval 174"/>
            <p:cNvSpPr>
              <a:spLocks noChangeArrowheads="1"/>
            </p:cNvSpPr>
            <p:nvPr/>
          </p:nvSpPr>
          <p:spPr bwMode="auto">
            <a:xfrm>
              <a:off x="6601555" y="4669173"/>
              <a:ext cx="58347"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2" name="Oval 175"/>
            <p:cNvSpPr>
              <a:spLocks noChangeArrowheads="1"/>
            </p:cNvSpPr>
            <p:nvPr/>
          </p:nvSpPr>
          <p:spPr bwMode="auto">
            <a:xfrm>
              <a:off x="6663237" y="4414205"/>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3" name="Oval 176"/>
            <p:cNvSpPr>
              <a:spLocks noChangeArrowheads="1"/>
            </p:cNvSpPr>
            <p:nvPr/>
          </p:nvSpPr>
          <p:spPr bwMode="auto">
            <a:xfrm>
              <a:off x="6663237" y="4515859"/>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4" name="Oval 177"/>
            <p:cNvSpPr>
              <a:spLocks noChangeArrowheads="1"/>
            </p:cNvSpPr>
            <p:nvPr/>
          </p:nvSpPr>
          <p:spPr bwMode="auto">
            <a:xfrm>
              <a:off x="6663237" y="4615846"/>
              <a:ext cx="61682" cy="53326"/>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5" name="Oval 178"/>
            <p:cNvSpPr>
              <a:spLocks noChangeArrowheads="1"/>
            </p:cNvSpPr>
            <p:nvPr/>
          </p:nvSpPr>
          <p:spPr bwMode="auto">
            <a:xfrm>
              <a:off x="6663237" y="4722499"/>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6" name="Oval 179"/>
            <p:cNvSpPr>
              <a:spLocks noChangeArrowheads="1"/>
            </p:cNvSpPr>
            <p:nvPr/>
          </p:nvSpPr>
          <p:spPr bwMode="auto">
            <a:xfrm>
              <a:off x="6724919" y="4364211"/>
              <a:ext cx="61682" cy="49994"/>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7" name="Freeform 180"/>
            <p:cNvSpPr>
              <a:spLocks/>
            </p:cNvSpPr>
            <p:nvPr/>
          </p:nvSpPr>
          <p:spPr bwMode="auto">
            <a:xfrm>
              <a:off x="6724919" y="4464199"/>
              <a:ext cx="61682" cy="51660"/>
            </a:xfrm>
            <a:custGeom>
              <a:avLst/>
              <a:gdLst>
                <a:gd name="T0" fmla="*/ 13 w 28"/>
                <a:gd name="T1" fmla="*/ 0 h 22"/>
                <a:gd name="T2" fmla="*/ 0 w 28"/>
                <a:gd name="T3" fmla="*/ 10 h 22"/>
                <a:gd name="T4" fmla="*/ 13 w 28"/>
                <a:gd name="T5" fmla="*/ 22 h 22"/>
                <a:gd name="T6" fmla="*/ 28 w 28"/>
                <a:gd name="T7" fmla="*/ 10 h 22"/>
                <a:gd name="T8" fmla="*/ 13 w 28"/>
                <a:gd name="T9" fmla="*/ 0 h 22"/>
              </a:gdLst>
              <a:ahLst/>
              <a:cxnLst>
                <a:cxn ang="0">
                  <a:pos x="T0" y="T1"/>
                </a:cxn>
                <a:cxn ang="0">
                  <a:pos x="T2" y="T3"/>
                </a:cxn>
                <a:cxn ang="0">
                  <a:pos x="T4" y="T5"/>
                </a:cxn>
                <a:cxn ang="0">
                  <a:pos x="T6" y="T7"/>
                </a:cxn>
                <a:cxn ang="0">
                  <a:pos x="T8" y="T9"/>
                </a:cxn>
              </a:cxnLst>
              <a:rect l="0" t="0" r="r" b="b"/>
              <a:pathLst>
                <a:path w="28" h="22">
                  <a:moveTo>
                    <a:pt x="13" y="0"/>
                  </a:moveTo>
                  <a:cubicBezTo>
                    <a:pt x="6" y="0"/>
                    <a:pt x="0" y="5"/>
                    <a:pt x="0" y="10"/>
                  </a:cubicBezTo>
                  <a:cubicBezTo>
                    <a:pt x="0" y="17"/>
                    <a:pt x="6" y="22"/>
                    <a:pt x="13" y="22"/>
                  </a:cubicBezTo>
                  <a:cubicBezTo>
                    <a:pt x="21" y="22"/>
                    <a:pt x="28" y="17"/>
                    <a:pt x="28" y="10"/>
                  </a:cubicBezTo>
                  <a:cubicBezTo>
                    <a:pt x="28" y="5"/>
                    <a:pt x="21" y="0"/>
                    <a:pt x="13" y="0"/>
                  </a:cubicBezTo>
                </a:path>
              </a:pathLst>
            </a:custGeom>
            <a:noFill/>
            <a:ln w="11113"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8" name="Oval 181"/>
            <p:cNvSpPr>
              <a:spLocks noChangeArrowheads="1"/>
            </p:cNvSpPr>
            <p:nvPr/>
          </p:nvSpPr>
          <p:spPr bwMode="auto">
            <a:xfrm>
              <a:off x="6724919" y="4567519"/>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39" name="Oval 182"/>
            <p:cNvSpPr>
              <a:spLocks noChangeArrowheads="1"/>
            </p:cNvSpPr>
            <p:nvPr/>
          </p:nvSpPr>
          <p:spPr bwMode="auto">
            <a:xfrm>
              <a:off x="6724919" y="4669173"/>
              <a:ext cx="61682" cy="48328"/>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40" name="Oval 183"/>
            <p:cNvSpPr>
              <a:spLocks noChangeArrowheads="1"/>
            </p:cNvSpPr>
            <p:nvPr/>
          </p:nvSpPr>
          <p:spPr bwMode="auto">
            <a:xfrm>
              <a:off x="6724919" y="4770826"/>
              <a:ext cx="61682" cy="51660"/>
            </a:xfrm>
            <a:prstGeom prst="ellipse">
              <a:avLst/>
            </a:prstGeom>
            <a:noFill/>
            <a:ln w="11113"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241" name="Line 184"/>
            <p:cNvSpPr>
              <a:spLocks noChangeShapeType="1"/>
            </p:cNvSpPr>
            <p:nvPr/>
          </p:nvSpPr>
          <p:spPr bwMode="auto">
            <a:xfrm flipV="1">
              <a:off x="6156445" y="4139240"/>
              <a:ext cx="295073" cy="339957"/>
            </a:xfrm>
            <a:prstGeom prst="line">
              <a:avLst/>
            </a:prstGeom>
            <a:noFill/>
            <a:ln w="11113">
              <a:solidFill>
                <a:srgbClr val="3333CC"/>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42" name="Freeform 185"/>
            <p:cNvSpPr>
              <a:spLocks/>
            </p:cNvSpPr>
            <p:nvPr/>
          </p:nvSpPr>
          <p:spPr bwMode="auto">
            <a:xfrm>
              <a:off x="6406508" y="4109244"/>
              <a:ext cx="70017" cy="78323"/>
            </a:xfrm>
            <a:custGeom>
              <a:avLst/>
              <a:gdLst>
                <a:gd name="T0" fmla="*/ 23 w 31"/>
                <a:gd name="T1" fmla="*/ 34 h 34"/>
                <a:gd name="T2" fmla="*/ 31 w 31"/>
                <a:gd name="T3" fmla="*/ 0 h 34"/>
                <a:gd name="T4" fmla="*/ 0 w 31"/>
                <a:gd name="T5" fmla="*/ 14 h 34"/>
                <a:gd name="T6" fmla="*/ 17 w 31"/>
                <a:gd name="T7" fmla="*/ 16 h 34"/>
                <a:gd name="T8" fmla="*/ 23 w 31"/>
                <a:gd name="T9" fmla="*/ 34 h 34"/>
              </a:gdLst>
              <a:ahLst/>
              <a:cxnLst>
                <a:cxn ang="0">
                  <a:pos x="T0" y="T1"/>
                </a:cxn>
                <a:cxn ang="0">
                  <a:pos x="T2" y="T3"/>
                </a:cxn>
                <a:cxn ang="0">
                  <a:pos x="T4" y="T5"/>
                </a:cxn>
                <a:cxn ang="0">
                  <a:pos x="T6" y="T7"/>
                </a:cxn>
                <a:cxn ang="0">
                  <a:pos x="T8" y="T9"/>
                </a:cxn>
              </a:cxnLst>
              <a:rect l="0" t="0" r="r" b="b"/>
              <a:pathLst>
                <a:path w="31" h="34">
                  <a:moveTo>
                    <a:pt x="23" y="34"/>
                  </a:moveTo>
                  <a:lnTo>
                    <a:pt x="31" y="0"/>
                  </a:lnTo>
                  <a:lnTo>
                    <a:pt x="0" y="14"/>
                  </a:lnTo>
                  <a:lnTo>
                    <a:pt x="17" y="16"/>
                  </a:lnTo>
                  <a:lnTo>
                    <a:pt x="23" y="3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243" name="Line 186"/>
            <p:cNvSpPr>
              <a:spLocks noChangeShapeType="1"/>
            </p:cNvSpPr>
            <p:nvPr/>
          </p:nvSpPr>
          <p:spPr bwMode="auto">
            <a:xfrm>
              <a:off x="6061422" y="4834152"/>
              <a:ext cx="380095" cy="223305"/>
            </a:xfrm>
            <a:prstGeom prst="line">
              <a:avLst/>
            </a:prstGeom>
            <a:noFill/>
            <a:ln w="11113">
              <a:solidFill>
                <a:srgbClr val="3333CC"/>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44" name="Freeform 187"/>
            <p:cNvSpPr>
              <a:spLocks/>
            </p:cNvSpPr>
            <p:nvPr/>
          </p:nvSpPr>
          <p:spPr bwMode="auto">
            <a:xfrm>
              <a:off x="6399839" y="5014129"/>
              <a:ext cx="76685" cy="61659"/>
            </a:xfrm>
            <a:custGeom>
              <a:avLst/>
              <a:gdLst>
                <a:gd name="T0" fmla="*/ 0 w 34"/>
                <a:gd name="T1" fmla="*/ 27 h 27"/>
                <a:gd name="T2" fmla="*/ 34 w 34"/>
                <a:gd name="T3" fmla="*/ 27 h 27"/>
                <a:gd name="T4" fmla="*/ 15 w 34"/>
                <a:gd name="T5" fmla="*/ 0 h 27"/>
                <a:gd name="T6" fmla="*/ 16 w 34"/>
                <a:gd name="T7" fmla="*/ 17 h 27"/>
                <a:gd name="T8" fmla="*/ 0 w 34"/>
                <a:gd name="T9" fmla="*/ 27 h 27"/>
              </a:gdLst>
              <a:ahLst/>
              <a:cxnLst>
                <a:cxn ang="0">
                  <a:pos x="T0" y="T1"/>
                </a:cxn>
                <a:cxn ang="0">
                  <a:pos x="T2" y="T3"/>
                </a:cxn>
                <a:cxn ang="0">
                  <a:pos x="T4" y="T5"/>
                </a:cxn>
                <a:cxn ang="0">
                  <a:pos x="T6" y="T7"/>
                </a:cxn>
                <a:cxn ang="0">
                  <a:pos x="T8" y="T9"/>
                </a:cxn>
              </a:cxnLst>
              <a:rect l="0" t="0" r="r" b="b"/>
              <a:pathLst>
                <a:path w="34" h="27">
                  <a:moveTo>
                    <a:pt x="0" y="27"/>
                  </a:moveTo>
                  <a:lnTo>
                    <a:pt x="34" y="27"/>
                  </a:lnTo>
                  <a:lnTo>
                    <a:pt x="15" y="0"/>
                  </a:lnTo>
                  <a:lnTo>
                    <a:pt x="16" y="17"/>
                  </a:lnTo>
                  <a:lnTo>
                    <a:pt x="0" y="27"/>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245" name="Line 188"/>
            <p:cNvSpPr>
              <a:spLocks noChangeShapeType="1"/>
            </p:cNvSpPr>
            <p:nvPr/>
          </p:nvSpPr>
          <p:spPr bwMode="auto">
            <a:xfrm flipV="1">
              <a:off x="6084761" y="4594182"/>
              <a:ext cx="330082" cy="1667"/>
            </a:xfrm>
            <a:prstGeom prst="line">
              <a:avLst/>
            </a:prstGeom>
            <a:noFill/>
            <a:ln w="11113">
              <a:solidFill>
                <a:srgbClr val="3333CC"/>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46" name="Freeform 189"/>
            <p:cNvSpPr>
              <a:spLocks/>
            </p:cNvSpPr>
            <p:nvPr/>
          </p:nvSpPr>
          <p:spPr bwMode="auto">
            <a:xfrm>
              <a:off x="6386503" y="4559187"/>
              <a:ext cx="68350" cy="71657"/>
            </a:xfrm>
            <a:custGeom>
              <a:avLst/>
              <a:gdLst>
                <a:gd name="T0" fmla="*/ 0 w 31"/>
                <a:gd name="T1" fmla="*/ 31 h 31"/>
                <a:gd name="T2" fmla="*/ 31 w 31"/>
                <a:gd name="T3" fmla="*/ 16 h 31"/>
                <a:gd name="T4" fmla="*/ 0 w 31"/>
                <a:gd name="T5" fmla="*/ 0 h 31"/>
                <a:gd name="T6" fmla="*/ 10 w 31"/>
                <a:gd name="T7" fmla="*/ 16 h 31"/>
                <a:gd name="T8" fmla="*/ 0 w 31"/>
                <a:gd name="T9" fmla="*/ 31 h 31"/>
              </a:gdLst>
              <a:ahLst/>
              <a:cxnLst>
                <a:cxn ang="0">
                  <a:pos x="T0" y="T1"/>
                </a:cxn>
                <a:cxn ang="0">
                  <a:pos x="T2" y="T3"/>
                </a:cxn>
                <a:cxn ang="0">
                  <a:pos x="T4" y="T5"/>
                </a:cxn>
                <a:cxn ang="0">
                  <a:pos x="T6" y="T7"/>
                </a:cxn>
                <a:cxn ang="0">
                  <a:pos x="T8" y="T9"/>
                </a:cxn>
              </a:cxnLst>
              <a:rect l="0" t="0" r="r" b="b"/>
              <a:pathLst>
                <a:path w="31" h="31">
                  <a:moveTo>
                    <a:pt x="0" y="31"/>
                  </a:moveTo>
                  <a:lnTo>
                    <a:pt x="31" y="16"/>
                  </a:lnTo>
                  <a:lnTo>
                    <a:pt x="0" y="0"/>
                  </a:lnTo>
                  <a:lnTo>
                    <a:pt x="10" y="16"/>
                  </a:lnTo>
                  <a:lnTo>
                    <a:pt x="0" y="31"/>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247" name="Freeform 190"/>
            <p:cNvSpPr>
              <a:spLocks/>
            </p:cNvSpPr>
            <p:nvPr/>
          </p:nvSpPr>
          <p:spPr bwMode="auto">
            <a:xfrm>
              <a:off x="5916385" y="3804282"/>
              <a:ext cx="365090" cy="1581466"/>
            </a:xfrm>
            <a:custGeom>
              <a:avLst/>
              <a:gdLst>
                <a:gd name="T0" fmla="*/ 925 w 925"/>
                <a:gd name="T1" fmla="*/ 0 h 3921"/>
                <a:gd name="T2" fmla="*/ 0 w 925"/>
                <a:gd name="T3" fmla="*/ 327 h 3921"/>
                <a:gd name="T4" fmla="*/ 0 w 925"/>
                <a:gd name="T5" fmla="*/ 3594 h 3921"/>
                <a:gd name="T6" fmla="*/ 925 w 925"/>
                <a:gd name="T7" fmla="*/ 3921 h 3921"/>
              </a:gdLst>
              <a:ahLst/>
              <a:cxnLst>
                <a:cxn ang="0">
                  <a:pos x="T0" y="T1"/>
                </a:cxn>
                <a:cxn ang="0">
                  <a:pos x="T2" y="T3"/>
                </a:cxn>
                <a:cxn ang="0">
                  <a:pos x="T4" y="T5"/>
                </a:cxn>
                <a:cxn ang="0">
                  <a:pos x="T6" y="T7"/>
                </a:cxn>
              </a:cxnLst>
              <a:rect l="0" t="0" r="r" b="b"/>
              <a:pathLst>
                <a:path w="925" h="3921">
                  <a:moveTo>
                    <a:pt x="925" y="0"/>
                  </a:moveTo>
                  <a:cubicBezTo>
                    <a:pt x="414" y="0"/>
                    <a:pt x="0" y="151"/>
                    <a:pt x="0" y="327"/>
                  </a:cubicBezTo>
                  <a:lnTo>
                    <a:pt x="0" y="3594"/>
                  </a:lnTo>
                  <a:cubicBezTo>
                    <a:pt x="0" y="3777"/>
                    <a:pt x="414" y="3921"/>
                    <a:pt x="925" y="3921"/>
                  </a:cubicBezTo>
                </a:path>
              </a:pathLst>
            </a:custGeom>
            <a:noFill/>
            <a:ln w="9525"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nvGrpSpPr>
            <p:cNvPr id="248" name="Group 191"/>
            <p:cNvGrpSpPr>
              <a:grpSpLocks/>
            </p:cNvGrpSpPr>
            <p:nvPr/>
          </p:nvGrpSpPr>
          <p:grpSpPr bwMode="auto">
            <a:xfrm>
              <a:off x="7031662" y="4219230"/>
              <a:ext cx="483453" cy="693246"/>
              <a:chOff x="3222" y="2141"/>
              <a:chExt cx="216" cy="302"/>
            </a:xfrm>
          </p:grpSpPr>
          <p:sp>
            <p:nvSpPr>
              <p:cNvPr id="251" name="Freeform 192"/>
              <p:cNvSpPr>
                <a:spLocks/>
              </p:cNvSpPr>
              <p:nvPr/>
            </p:nvSpPr>
            <p:spPr bwMode="auto">
              <a:xfrm>
                <a:off x="3222" y="2141"/>
                <a:ext cx="216" cy="302"/>
              </a:xfrm>
              <a:custGeom>
                <a:avLst/>
                <a:gdLst>
                  <a:gd name="T0" fmla="*/ 162 w 216"/>
                  <a:gd name="T1" fmla="*/ 0 h 302"/>
                  <a:gd name="T2" fmla="*/ 162 w 216"/>
                  <a:gd name="T3" fmla="*/ 76 h 302"/>
                  <a:gd name="T4" fmla="*/ 0 w 216"/>
                  <a:gd name="T5" fmla="*/ 76 h 302"/>
                  <a:gd name="T6" fmla="*/ 0 w 216"/>
                  <a:gd name="T7" fmla="*/ 227 h 302"/>
                  <a:gd name="T8" fmla="*/ 162 w 216"/>
                  <a:gd name="T9" fmla="*/ 227 h 302"/>
                  <a:gd name="T10" fmla="*/ 162 w 216"/>
                  <a:gd name="T11" fmla="*/ 302 h 302"/>
                  <a:gd name="T12" fmla="*/ 216 w 216"/>
                  <a:gd name="T13" fmla="*/ 152 h 302"/>
                  <a:gd name="T14" fmla="*/ 162 w 216"/>
                  <a:gd name="T15" fmla="*/ 0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302">
                    <a:moveTo>
                      <a:pt x="162" y="0"/>
                    </a:moveTo>
                    <a:lnTo>
                      <a:pt x="162" y="76"/>
                    </a:lnTo>
                    <a:lnTo>
                      <a:pt x="0" y="76"/>
                    </a:lnTo>
                    <a:lnTo>
                      <a:pt x="0" y="227"/>
                    </a:lnTo>
                    <a:lnTo>
                      <a:pt x="162" y="227"/>
                    </a:lnTo>
                    <a:lnTo>
                      <a:pt x="162" y="302"/>
                    </a:lnTo>
                    <a:lnTo>
                      <a:pt x="216" y="152"/>
                    </a:lnTo>
                    <a:lnTo>
                      <a:pt x="162"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252" name="Freeform 193"/>
              <p:cNvSpPr>
                <a:spLocks/>
              </p:cNvSpPr>
              <p:nvPr/>
            </p:nvSpPr>
            <p:spPr bwMode="auto">
              <a:xfrm>
                <a:off x="3222" y="2141"/>
                <a:ext cx="216" cy="302"/>
              </a:xfrm>
              <a:custGeom>
                <a:avLst/>
                <a:gdLst>
                  <a:gd name="T0" fmla="*/ 162 w 216"/>
                  <a:gd name="T1" fmla="*/ 0 h 302"/>
                  <a:gd name="T2" fmla="*/ 162 w 216"/>
                  <a:gd name="T3" fmla="*/ 76 h 302"/>
                  <a:gd name="T4" fmla="*/ 0 w 216"/>
                  <a:gd name="T5" fmla="*/ 76 h 302"/>
                  <a:gd name="T6" fmla="*/ 0 w 216"/>
                  <a:gd name="T7" fmla="*/ 227 h 302"/>
                  <a:gd name="T8" fmla="*/ 162 w 216"/>
                  <a:gd name="T9" fmla="*/ 227 h 302"/>
                  <a:gd name="T10" fmla="*/ 162 w 216"/>
                  <a:gd name="T11" fmla="*/ 302 h 302"/>
                  <a:gd name="T12" fmla="*/ 216 w 216"/>
                  <a:gd name="T13" fmla="*/ 152 h 302"/>
                  <a:gd name="T14" fmla="*/ 162 w 216"/>
                  <a:gd name="T15" fmla="*/ 0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302">
                    <a:moveTo>
                      <a:pt x="162" y="0"/>
                    </a:moveTo>
                    <a:lnTo>
                      <a:pt x="162" y="76"/>
                    </a:lnTo>
                    <a:lnTo>
                      <a:pt x="0" y="76"/>
                    </a:lnTo>
                    <a:lnTo>
                      <a:pt x="0" y="227"/>
                    </a:lnTo>
                    <a:lnTo>
                      <a:pt x="162" y="227"/>
                    </a:lnTo>
                    <a:lnTo>
                      <a:pt x="162" y="302"/>
                    </a:lnTo>
                    <a:lnTo>
                      <a:pt x="216" y="152"/>
                    </a:lnTo>
                    <a:lnTo>
                      <a:pt x="162" y="0"/>
                    </a:lnTo>
                    <a:close/>
                  </a:path>
                </a:pathLst>
              </a:custGeom>
              <a:noFill/>
              <a:ln w="4763"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sp>
          <p:nvSpPr>
            <p:cNvPr id="249" name="Line 204"/>
            <p:cNvSpPr>
              <a:spLocks noChangeShapeType="1"/>
            </p:cNvSpPr>
            <p:nvPr/>
          </p:nvSpPr>
          <p:spPr bwMode="auto">
            <a:xfrm>
              <a:off x="5099455" y="4645177"/>
              <a:ext cx="624468" cy="1"/>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250" name="Text Box 205"/>
            <p:cNvSpPr txBox="1">
              <a:spLocks noChangeArrowheads="1"/>
            </p:cNvSpPr>
            <p:nvPr/>
          </p:nvSpPr>
          <p:spPr bwMode="auto">
            <a:xfrm>
              <a:off x="5099455" y="4119619"/>
              <a:ext cx="400099" cy="598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ja-JP" sz="2400" dirty="0">
                  <a:solidFill>
                    <a:srgbClr val="0000FF"/>
                  </a:solidFill>
                  <a:latin typeface="Arial" charset="0"/>
                </a:rPr>
                <a:t>e</a:t>
              </a:r>
            </a:p>
          </p:txBody>
        </p:sp>
      </p:grpSp>
      <p:sp>
        <p:nvSpPr>
          <p:cNvPr id="263" name="円/楕円 262"/>
          <p:cNvSpPr/>
          <p:nvPr/>
        </p:nvSpPr>
        <p:spPr>
          <a:xfrm>
            <a:off x="6012160" y="1556792"/>
            <a:ext cx="2101935" cy="151216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2" name="グループ化 281"/>
          <p:cNvGrpSpPr/>
          <p:nvPr/>
        </p:nvGrpSpPr>
        <p:grpSpPr>
          <a:xfrm>
            <a:off x="5508105" y="2780928"/>
            <a:ext cx="576064" cy="432048"/>
            <a:chOff x="6444208" y="4797152"/>
            <a:chExt cx="792088" cy="504056"/>
          </a:xfrm>
        </p:grpSpPr>
        <p:sp>
          <p:nvSpPr>
            <p:cNvPr id="280" name="二等辺三角形 279"/>
            <p:cNvSpPr/>
            <p:nvPr/>
          </p:nvSpPr>
          <p:spPr>
            <a:xfrm rot="5400000">
              <a:off x="6624228" y="4689140"/>
              <a:ext cx="504056" cy="720080"/>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281" name="テキスト ボックス 280"/>
            <p:cNvSpPr txBox="1"/>
            <p:nvPr/>
          </p:nvSpPr>
          <p:spPr>
            <a:xfrm>
              <a:off x="6444208" y="4881161"/>
              <a:ext cx="776295" cy="394980"/>
            </a:xfrm>
            <a:prstGeom prst="rect">
              <a:avLst/>
            </a:prstGeom>
            <a:noFill/>
          </p:spPr>
          <p:txBody>
            <a:bodyPr wrap="none" rtlCol="0">
              <a:spAutoFit/>
            </a:bodyPr>
            <a:lstStyle/>
            <a:p>
              <a:r>
                <a:rPr kumimoji="1" lang="en-US" altLang="ja-JP" sz="1600" dirty="0" smtClean="0"/>
                <a:t>amp</a:t>
              </a:r>
              <a:endParaRPr kumimoji="1" lang="ja-JP" altLang="en-US" sz="1600" dirty="0"/>
            </a:p>
          </p:txBody>
        </p:sp>
      </p:grpSp>
      <p:sp>
        <p:nvSpPr>
          <p:cNvPr id="284" name="曲折矢印 283"/>
          <p:cNvSpPr/>
          <p:nvPr/>
        </p:nvSpPr>
        <p:spPr>
          <a:xfrm>
            <a:off x="5004048" y="2060848"/>
            <a:ext cx="864096" cy="792088"/>
          </a:xfrm>
          <a:prstGeom prst="bentArrow">
            <a:avLst>
              <a:gd name="adj1" fmla="val 15380"/>
              <a:gd name="adj2" fmla="val 20877"/>
              <a:gd name="adj3" fmla="val 25000"/>
              <a:gd name="adj4" fmla="val 45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85" name="直線コネクタ 284"/>
          <p:cNvCxnSpPr/>
          <p:nvPr/>
        </p:nvCxnSpPr>
        <p:spPr>
          <a:xfrm rot="5400000">
            <a:off x="4499992" y="1916832"/>
            <a:ext cx="504056" cy="21602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a:off x="5580112" y="1700808"/>
            <a:ext cx="504056" cy="288032"/>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0" name="テキスト ボックス 289"/>
          <p:cNvSpPr txBox="1"/>
          <p:nvPr/>
        </p:nvSpPr>
        <p:spPr>
          <a:xfrm>
            <a:off x="4572000" y="1340768"/>
            <a:ext cx="1085554" cy="461665"/>
          </a:xfrm>
          <a:prstGeom prst="rect">
            <a:avLst/>
          </a:prstGeom>
          <a:noFill/>
        </p:spPr>
        <p:txBody>
          <a:bodyPr wrap="none" rtlCol="0">
            <a:spAutoFit/>
          </a:bodyPr>
          <a:lstStyle/>
          <a:p>
            <a:r>
              <a:rPr kumimoji="1" lang="en-US" altLang="ja-JP" sz="2400" b="1" dirty="0" smtClean="0"/>
              <a:t>Hybrid</a:t>
            </a:r>
            <a:endParaRPr kumimoji="1" lang="ja-JP" altLang="en-US" sz="2400" b="1" dirty="0"/>
          </a:p>
        </p:txBody>
      </p:sp>
      <p:sp>
        <p:nvSpPr>
          <p:cNvPr id="294" name="テキスト ボックス 293"/>
          <p:cNvSpPr txBox="1"/>
          <p:nvPr/>
        </p:nvSpPr>
        <p:spPr>
          <a:xfrm>
            <a:off x="5868144" y="1124744"/>
            <a:ext cx="2588594" cy="400110"/>
          </a:xfrm>
          <a:prstGeom prst="rect">
            <a:avLst/>
          </a:prstGeom>
          <a:noFill/>
        </p:spPr>
        <p:txBody>
          <a:bodyPr wrap="none" rtlCol="0">
            <a:spAutoFit/>
          </a:bodyPr>
          <a:lstStyle/>
          <a:p>
            <a:r>
              <a:rPr kumimoji="1" lang="en-US" altLang="ja-JP" sz="2000" b="1" dirty="0" smtClean="0">
                <a:solidFill>
                  <a:srgbClr val="FF0000"/>
                </a:solidFill>
              </a:rPr>
              <a:t>Avalanche Diode (AD)</a:t>
            </a:r>
            <a:endParaRPr kumimoji="1" lang="ja-JP" altLang="en-US" sz="2000" b="1" dirty="0">
              <a:solidFill>
                <a:srgbClr val="FF0000"/>
              </a:solidFill>
            </a:endParaRPr>
          </a:p>
        </p:txBody>
      </p:sp>
      <p:cxnSp>
        <p:nvCxnSpPr>
          <p:cNvPr id="301" name="直線矢印コネクタ 300"/>
          <p:cNvCxnSpPr/>
          <p:nvPr/>
        </p:nvCxnSpPr>
        <p:spPr>
          <a:xfrm>
            <a:off x="6660232" y="2924944"/>
            <a:ext cx="720080" cy="1588"/>
          </a:xfrm>
          <a:prstGeom prst="straightConnector1">
            <a:avLst/>
          </a:prstGeom>
          <a:ln w="317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2" name="テキスト ボックス 301"/>
          <p:cNvSpPr txBox="1"/>
          <p:nvPr/>
        </p:nvSpPr>
        <p:spPr>
          <a:xfrm>
            <a:off x="6588224" y="2996952"/>
            <a:ext cx="1220206" cy="830997"/>
          </a:xfrm>
          <a:prstGeom prst="rect">
            <a:avLst/>
          </a:prstGeom>
          <a:noFill/>
        </p:spPr>
        <p:txBody>
          <a:bodyPr wrap="none" rtlCol="0">
            <a:spAutoFit/>
          </a:bodyPr>
          <a:lstStyle/>
          <a:p>
            <a:r>
              <a:rPr kumimoji="1" lang="en-US" altLang="ja-JP" sz="2400" b="1" dirty="0" smtClean="0">
                <a:solidFill>
                  <a:srgbClr val="FF0000"/>
                </a:solidFill>
              </a:rPr>
              <a:t>AD Bias</a:t>
            </a:r>
          </a:p>
          <a:p>
            <a:r>
              <a:rPr kumimoji="1" lang="en-US" altLang="ja-JP" sz="2400" b="1" dirty="0" smtClean="0">
                <a:solidFill>
                  <a:srgbClr val="FF0000"/>
                </a:solidFill>
              </a:rPr>
              <a:t>~300V</a:t>
            </a:r>
            <a:endParaRPr kumimoji="1" lang="ja-JP" altLang="en-US" sz="2400" b="1" dirty="0">
              <a:solidFill>
                <a:srgbClr val="FF0000"/>
              </a:solidFill>
            </a:endParaRPr>
          </a:p>
        </p:txBody>
      </p:sp>
      <p:sp>
        <p:nvSpPr>
          <p:cNvPr id="303" name="テキスト ボックス 302"/>
          <p:cNvSpPr txBox="1"/>
          <p:nvPr/>
        </p:nvSpPr>
        <p:spPr>
          <a:xfrm>
            <a:off x="5364088" y="3933056"/>
            <a:ext cx="2664512" cy="369332"/>
          </a:xfrm>
          <a:prstGeom prst="rect">
            <a:avLst/>
          </a:prstGeom>
          <a:solidFill>
            <a:schemeClr val="bg1"/>
          </a:solidFill>
          <a:ln>
            <a:solidFill>
              <a:srgbClr val="0070C0"/>
            </a:solidFill>
          </a:ln>
        </p:spPr>
        <p:txBody>
          <a:bodyPr wrap="none" rtlCol="0">
            <a:spAutoFit/>
          </a:bodyPr>
          <a:lstStyle/>
          <a:p>
            <a:r>
              <a:rPr lang="ja-JP" altLang="en-US" dirty="0" smtClean="0"/>
              <a:t>打ち込みゲイン </a:t>
            </a:r>
            <a:r>
              <a:rPr lang="en-US" altLang="ja-JP" dirty="0" smtClean="0"/>
              <a:t>×</a:t>
            </a:r>
            <a:r>
              <a:rPr lang="ja-JP" altLang="en-US" dirty="0" smtClean="0"/>
              <a:t>～</a:t>
            </a:r>
            <a:r>
              <a:rPr lang="en-US" altLang="ja-JP" dirty="0" smtClean="0"/>
              <a:t>400</a:t>
            </a:r>
            <a:endParaRPr kumimoji="1" lang="ja-JP" altLang="en-US" dirty="0"/>
          </a:p>
        </p:txBody>
      </p:sp>
      <p:cxnSp>
        <p:nvCxnSpPr>
          <p:cNvPr id="308" name="直線矢印コネクタ 307"/>
          <p:cNvCxnSpPr/>
          <p:nvPr/>
        </p:nvCxnSpPr>
        <p:spPr>
          <a:xfrm rot="5400000" flipH="1" flipV="1">
            <a:off x="5579196" y="2853851"/>
            <a:ext cx="1658017" cy="504060"/>
          </a:xfrm>
          <a:prstGeom prst="straightConnector1">
            <a:avLst/>
          </a:prstGeom>
          <a:ln w="22225">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319" name="テキスト ボックス 318"/>
          <p:cNvSpPr txBox="1"/>
          <p:nvPr/>
        </p:nvSpPr>
        <p:spPr>
          <a:xfrm>
            <a:off x="5076056" y="4365104"/>
            <a:ext cx="3860672" cy="369332"/>
          </a:xfrm>
          <a:prstGeom prst="rect">
            <a:avLst/>
          </a:prstGeom>
          <a:solidFill>
            <a:schemeClr val="bg1"/>
          </a:solidFill>
          <a:ln>
            <a:solidFill>
              <a:srgbClr val="C00000"/>
            </a:solidFill>
          </a:ln>
        </p:spPr>
        <p:txBody>
          <a:bodyPr wrap="none" rtlCol="0">
            <a:spAutoFit/>
          </a:bodyPr>
          <a:lstStyle/>
          <a:p>
            <a:r>
              <a:rPr kumimoji="1" lang="ja-JP" altLang="en-US" dirty="0" smtClean="0"/>
              <a:t>アバランシェゲイン </a:t>
            </a:r>
            <a:r>
              <a:rPr kumimoji="1" lang="en-US" altLang="ja-JP" dirty="0" smtClean="0"/>
              <a:t>×</a:t>
            </a:r>
            <a:r>
              <a:rPr kumimoji="1" lang="ja-JP" altLang="en-US" dirty="0" smtClean="0"/>
              <a:t>～</a:t>
            </a:r>
            <a:r>
              <a:rPr kumimoji="1" lang="en-US" altLang="ja-JP" dirty="0" smtClean="0"/>
              <a:t>150 @300V</a:t>
            </a:r>
            <a:endParaRPr kumimoji="1" lang="ja-JP" altLang="en-US" dirty="0"/>
          </a:p>
        </p:txBody>
      </p:sp>
      <p:sp>
        <p:nvSpPr>
          <p:cNvPr id="320" name="フリーフォーム 319"/>
          <p:cNvSpPr/>
          <p:nvPr/>
        </p:nvSpPr>
        <p:spPr>
          <a:xfrm>
            <a:off x="7236296" y="2564904"/>
            <a:ext cx="1209538" cy="1800200"/>
          </a:xfrm>
          <a:custGeom>
            <a:avLst/>
            <a:gdLst>
              <a:gd name="connsiteX0" fmla="*/ 0 w 1281546"/>
              <a:gd name="connsiteY0" fmla="*/ 0 h 1814945"/>
              <a:gd name="connsiteX1" fmla="*/ 1108364 w 1281546"/>
              <a:gd name="connsiteY1" fmla="*/ 803564 h 1814945"/>
              <a:gd name="connsiteX2" fmla="*/ 1039091 w 1281546"/>
              <a:gd name="connsiteY2" fmla="*/ 1814945 h 1814945"/>
              <a:gd name="connsiteX3" fmla="*/ 1039091 w 1281546"/>
              <a:gd name="connsiteY3" fmla="*/ 1814945 h 1814945"/>
              <a:gd name="connsiteX4" fmla="*/ 1039091 w 1281546"/>
              <a:gd name="connsiteY4" fmla="*/ 1787236 h 181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546" h="1814945">
                <a:moveTo>
                  <a:pt x="0" y="0"/>
                </a:moveTo>
                <a:cubicBezTo>
                  <a:pt x="467591" y="250536"/>
                  <a:pt x="935182" y="501073"/>
                  <a:pt x="1108364" y="803564"/>
                </a:cubicBezTo>
                <a:cubicBezTo>
                  <a:pt x="1281546" y="1106055"/>
                  <a:pt x="1039091" y="1814945"/>
                  <a:pt x="1039091" y="1814945"/>
                </a:cubicBezTo>
                <a:lnTo>
                  <a:pt x="1039091" y="1814945"/>
                </a:lnTo>
                <a:lnTo>
                  <a:pt x="1039091" y="1787236"/>
                </a:ln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4" name="スライド番号プレースホルダ 263"/>
          <p:cNvSpPr>
            <a:spLocks noGrp="1"/>
          </p:cNvSpPr>
          <p:nvPr>
            <p:ph type="sldNum" sz="quarter" idx="12"/>
          </p:nvPr>
        </p:nvSpPr>
        <p:spPr/>
        <p:txBody>
          <a:bodyPr/>
          <a:lstStyle/>
          <a:p>
            <a:fld id="{B33E99FE-FC11-4D86-911D-84CF8946F6A4}" type="slidenum">
              <a:rPr kumimoji="1" lang="ja-JP" altLang="en-US" smtClean="0"/>
              <a:pPr/>
              <a:t>5</a:t>
            </a:fld>
            <a:endParaRPr kumimoji="1" lang="ja-JP" altLang="en-US"/>
          </a:p>
        </p:txBody>
      </p:sp>
      <p:sp>
        <p:nvSpPr>
          <p:cNvPr id="265" name="テキスト ボックス 264"/>
          <p:cNvSpPr txBox="1"/>
          <p:nvPr/>
        </p:nvSpPr>
        <p:spPr>
          <a:xfrm>
            <a:off x="6732240" y="5013176"/>
            <a:ext cx="2016224" cy="1077218"/>
          </a:xfrm>
          <a:prstGeom prst="rect">
            <a:avLst/>
          </a:prstGeom>
          <a:solidFill>
            <a:schemeClr val="bg1"/>
          </a:solidFill>
          <a:ln>
            <a:solidFill>
              <a:schemeClr val="tx1"/>
            </a:solidFill>
          </a:ln>
        </p:spPr>
        <p:txBody>
          <a:bodyPr wrap="square" rtlCol="0">
            <a:spAutoFit/>
          </a:bodyPr>
          <a:lstStyle/>
          <a:p>
            <a:r>
              <a:rPr kumimoji="1" lang="en-US" altLang="ja-JP" sz="1600" dirty="0" smtClean="0"/>
              <a:t>HPD</a:t>
            </a:r>
            <a:r>
              <a:rPr kumimoji="1" lang="ja-JP" altLang="en-US" sz="1600" dirty="0" smtClean="0"/>
              <a:t>ゲイン＝</a:t>
            </a:r>
            <a:endParaRPr kumimoji="1" lang="en-US" altLang="ja-JP" sz="1600" dirty="0" smtClean="0"/>
          </a:p>
          <a:p>
            <a:r>
              <a:rPr kumimoji="1" lang="ja-JP" altLang="en-US" sz="1600" dirty="0" smtClean="0"/>
              <a:t>打ち込みゲイン</a:t>
            </a:r>
            <a:endParaRPr kumimoji="1" lang="en-US" altLang="ja-JP" sz="1600" dirty="0" smtClean="0"/>
          </a:p>
          <a:p>
            <a:pPr algn="ctr"/>
            <a:r>
              <a:rPr kumimoji="1" lang="en-US" altLang="ja-JP" sz="1600" dirty="0" smtClean="0"/>
              <a:t>×</a:t>
            </a:r>
          </a:p>
          <a:p>
            <a:r>
              <a:rPr kumimoji="1" lang="ja-JP" altLang="en-US" sz="1600" dirty="0" smtClean="0"/>
              <a:t>アバランシェゲイン</a:t>
            </a:r>
            <a:endParaRPr kumimoji="1" lang="ja-JP" altLang="en-US" sz="1600" dirty="0"/>
          </a:p>
        </p:txBody>
      </p:sp>
      <p:sp>
        <p:nvSpPr>
          <p:cNvPr id="266" name="曲折矢印 265"/>
          <p:cNvSpPr/>
          <p:nvPr/>
        </p:nvSpPr>
        <p:spPr>
          <a:xfrm rot="10800000">
            <a:off x="6516216" y="6093296"/>
            <a:ext cx="1152128" cy="504056"/>
          </a:xfrm>
          <a:prstGeom prst="bentArrow">
            <a:avLst>
              <a:gd name="adj1" fmla="val 25000"/>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HPD</a:t>
            </a:r>
            <a:r>
              <a:rPr kumimoji="1" lang="ja-JP" altLang="en-US" dirty="0" smtClean="0"/>
              <a:t>の利点</a:t>
            </a:r>
            <a:endParaRPr kumimoji="1" lang="ja-JP" altLang="en-US" dirty="0"/>
          </a:p>
        </p:txBody>
      </p:sp>
      <p:sp>
        <p:nvSpPr>
          <p:cNvPr id="3" name="コンテンツ プレースホルダ 2"/>
          <p:cNvSpPr>
            <a:spLocks noGrp="1"/>
          </p:cNvSpPr>
          <p:nvPr>
            <p:ph idx="1"/>
          </p:nvPr>
        </p:nvSpPr>
        <p:spPr>
          <a:xfrm>
            <a:off x="467544" y="1268760"/>
            <a:ext cx="8229600" cy="4653136"/>
          </a:xfrm>
        </p:spPr>
        <p:txBody>
          <a:bodyPr>
            <a:normAutofit/>
          </a:bodyPr>
          <a:lstStyle/>
          <a:p>
            <a:r>
              <a:rPr kumimoji="1" lang="en-US" altLang="ja-JP" dirty="0" smtClean="0"/>
              <a:t>PMT</a:t>
            </a:r>
            <a:r>
              <a:rPr kumimoji="1" lang="ja-JP" altLang="en-US" dirty="0" smtClean="0"/>
              <a:t>と比べて</a:t>
            </a:r>
            <a:endParaRPr kumimoji="1" lang="en-US" altLang="ja-JP" dirty="0" smtClean="0"/>
          </a:p>
          <a:p>
            <a:pPr lvl="1"/>
            <a:r>
              <a:rPr kumimoji="1" lang="en-US" altLang="ja-JP" dirty="0" smtClean="0"/>
              <a:t>8kV</a:t>
            </a:r>
            <a:r>
              <a:rPr kumimoji="1" lang="ja-JP" altLang="en-US" dirty="0" smtClean="0"/>
              <a:t>という高電圧をかけるので</a:t>
            </a:r>
            <a:endParaRPr kumimoji="1" lang="en-US" altLang="ja-JP" dirty="0" smtClean="0"/>
          </a:p>
          <a:p>
            <a:pPr lvl="2"/>
            <a:r>
              <a:rPr kumimoji="1" lang="en-US" altLang="ja-JP" dirty="0" smtClean="0"/>
              <a:t>1p.e.</a:t>
            </a:r>
            <a:r>
              <a:rPr kumimoji="1" lang="ja-JP" altLang="en-US" dirty="0" smtClean="0"/>
              <a:t>の分解能、時間分解能が優れる</a:t>
            </a:r>
            <a:endParaRPr kumimoji="1" lang="en-US" altLang="ja-JP" dirty="0" smtClean="0"/>
          </a:p>
          <a:p>
            <a:pPr lvl="2"/>
            <a:r>
              <a:rPr kumimoji="1" lang="ja-JP" altLang="en-US" dirty="0" smtClean="0"/>
              <a:t>収集効率が良い</a:t>
            </a:r>
            <a:endParaRPr kumimoji="1" lang="en-US" altLang="ja-JP" dirty="0" smtClean="0"/>
          </a:p>
          <a:p>
            <a:pPr lvl="1"/>
            <a:r>
              <a:rPr lang="ja-JP" altLang="en-US" dirty="0" smtClean="0"/>
              <a:t>ダイノードではなく</a:t>
            </a:r>
            <a:r>
              <a:rPr lang="en-US" altLang="ja-JP" dirty="0" smtClean="0"/>
              <a:t>AD</a:t>
            </a:r>
            <a:r>
              <a:rPr lang="ja-JP" altLang="en-US" dirty="0" smtClean="0"/>
              <a:t>を使うことで</a:t>
            </a:r>
            <a:endParaRPr lang="en-US" altLang="ja-JP" dirty="0" smtClean="0"/>
          </a:p>
          <a:p>
            <a:pPr lvl="2"/>
            <a:r>
              <a:rPr lang="ja-JP" altLang="en-US" dirty="0" smtClean="0"/>
              <a:t>シンプルな構造となり、量産しやすく安価に作ることが出来る</a:t>
            </a:r>
            <a:endParaRPr lang="en-US" altLang="ja-JP" dirty="0" smtClean="0"/>
          </a:p>
          <a:p>
            <a:pPr lvl="2"/>
            <a:r>
              <a:rPr lang="ja-JP" altLang="en-US" dirty="0" smtClean="0"/>
              <a:t>時間分解能が優れる</a:t>
            </a:r>
            <a:endParaRPr lang="en-US" altLang="ja-JP" dirty="0" smtClean="0"/>
          </a:p>
          <a:p>
            <a:pPr lvl="2"/>
            <a:r>
              <a:rPr lang="ja-JP" altLang="en-US" dirty="0" smtClean="0"/>
              <a:t>軸対称なのでゲインの一様性がある</a:t>
            </a:r>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dirty="0" smtClean="0"/>
              <a:t>HPD</a:t>
            </a:r>
            <a:r>
              <a:rPr kumimoji="1" lang="ja-JP" altLang="en-US" dirty="0" smtClean="0"/>
              <a:t>開発状況</a:t>
            </a:r>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7</a:t>
            </a:fld>
            <a:endParaRPr kumimoji="1" lang="ja-JP" altLang="en-US"/>
          </a:p>
        </p:txBody>
      </p:sp>
      <p:pic>
        <p:nvPicPr>
          <p:cNvPr id="24579" name="Picture 3" descr="C:\kamioka\picture\NEC_0021.JPG"/>
          <p:cNvPicPr>
            <a:picLocks noChangeAspect="1" noChangeArrowheads="1"/>
          </p:cNvPicPr>
          <p:nvPr/>
        </p:nvPicPr>
        <p:blipFill>
          <a:blip r:embed="rId2" cstate="print"/>
          <a:srcRect/>
          <a:stretch>
            <a:fillRect/>
          </a:stretch>
        </p:blipFill>
        <p:spPr bwMode="auto">
          <a:xfrm>
            <a:off x="2771800" y="3861048"/>
            <a:ext cx="3657600" cy="2057400"/>
          </a:xfrm>
          <a:prstGeom prst="rect">
            <a:avLst/>
          </a:prstGeom>
          <a:noFill/>
        </p:spPr>
      </p:pic>
      <p:sp>
        <p:nvSpPr>
          <p:cNvPr id="9" name="テキスト ボックス 8"/>
          <p:cNvSpPr txBox="1"/>
          <p:nvPr/>
        </p:nvSpPr>
        <p:spPr>
          <a:xfrm>
            <a:off x="3851920" y="5877272"/>
            <a:ext cx="1266693" cy="369332"/>
          </a:xfrm>
          <a:prstGeom prst="rect">
            <a:avLst/>
          </a:prstGeom>
          <a:solidFill>
            <a:schemeClr val="bg1"/>
          </a:solidFill>
          <a:ln>
            <a:solidFill>
              <a:srgbClr val="FFC000"/>
            </a:solidFill>
          </a:ln>
        </p:spPr>
        <p:txBody>
          <a:bodyPr wrap="none" rtlCol="0">
            <a:spAutoFit/>
          </a:bodyPr>
          <a:lstStyle/>
          <a:p>
            <a:r>
              <a:rPr kumimoji="1" lang="en-US" altLang="ja-JP" dirty="0" smtClean="0"/>
              <a:t>8-inch HPD</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20-inch HPD</a:t>
            </a:r>
            <a:r>
              <a:rPr kumimoji="1" lang="ja-JP" altLang="en-US" dirty="0" smtClean="0"/>
              <a:t>の開発状況</a:t>
            </a:r>
            <a:endParaRPr kumimoji="1" lang="ja-JP" altLang="en-US" dirty="0"/>
          </a:p>
        </p:txBody>
      </p:sp>
      <p:sp>
        <p:nvSpPr>
          <p:cNvPr id="3" name="コンテンツ プレースホルダ 2"/>
          <p:cNvSpPr>
            <a:spLocks noGrp="1"/>
          </p:cNvSpPr>
          <p:nvPr>
            <p:ph idx="1"/>
          </p:nvPr>
        </p:nvSpPr>
        <p:spPr>
          <a:xfrm>
            <a:off x="179512" y="2852936"/>
            <a:ext cx="5328592" cy="1296144"/>
          </a:xfrm>
        </p:spPr>
        <p:txBody>
          <a:bodyPr>
            <a:normAutofit/>
          </a:bodyPr>
          <a:lstStyle/>
          <a:p>
            <a:r>
              <a:rPr lang="en-US" altLang="ja-JP" sz="2400" dirty="0" smtClean="0"/>
              <a:t>2013</a:t>
            </a:r>
            <a:r>
              <a:rPr lang="ja-JP" altLang="en-US" sz="2400" dirty="0" smtClean="0"/>
              <a:t>年</a:t>
            </a:r>
            <a:r>
              <a:rPr lang="en-US" altLang="ja-JP" sz="2400" dirty="0" smtClean="0"/>
              <a:t>4</a:t>
            </a:r>
            <a:r>
              <a:rPr lang="ja-JP" altLang="en-US" sz="2400" dirty="0" smtClean="0"/>
              <a:t>月から試作管作製</a:t>
            </a:r>
            <a:endParaRPr lang="en-US" altLang="ja-JP" sz="2400" dirty="0" smtClean="0"/>
          </a:p>
          <a:p>
            <a:pPr lvl="1"/>
            <a:r>
              <a:rPr lang="ja-JP" altLang="en-US" sz="2000" dirty="0" smtClean="0"/>
              <a:t>試験、改良管の作製を繰り返していく</a:t>
            </a:r>
            <a:endParaRPr lang="en-US" altLang="ja-JP" sz="2000" dirty="0" smtClean="0"/>
          </a:p>
          <a:p>
            <a:r>
              <a:rPr lang="ja-JP" altLang="en-US" sz="2400" dirty="0" smtClean="0"/>
              <a:t>防水ケースの</a:t>
            </a:r>
            <a:r>
              <a:rPr lang="ja-JP" altLang="en-US" sz="2400" dirty="0" smtClean="0"/>
              <a:t>デザイン</a:t>
            </a:r>
            <a:r>
              <a:rPr lang="ja-JP" altLang="en-US" sz="2400" dirty="0" smtClean="0"/>
              <a:t>検討中</a:t>
            </a:r>
            <a:endParaRPr lang="en-US" altLang="ja-JP" sz="2400" dirty="0" smtClean="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8</a:t>
            </a:fld>
            <a:endParaRPr kumimoji="1" lang="ja-JP" altLang="en-US"/>
          </a:p>
        </p:txBody>
      </p:sp>
      <p:pic>
        <p:nvPicPr>
          <p:cNvPr id="20488" name="Picture 8"/>
          <p:cNvPicPr>
            <a:picLocks noChangeAspect="1" noChangeArrowheads="1"/>
          </p:cNvPicPr>
          <p:nvPr/>
        </p:nvPicPr>
        <p:blipFill>
          <a:blip r:embed="rId2" cstate="print"/>
          <a:srcRect/>
          <a:stretch>
            <a:fillRect/>
          </a:stretch>
        </p:blipFill>
        <p:spPr bwMode="auto">
          <a:xfrm>
            <a:off x="4644008" y="4941168"/>
            <a:ext cx="1584176" cy="1442611"/>
          </a:xfrm>
          <a:prstGeom prst="rect">
            <a:avLst/>
          </a:prstGeom>
          <a:noFill/>
          <a:ln w="9525">
            <a:noFill/>
            <a:miter lim="800000"/>
            <a:headEnd/>
            <a:tailEnd/>
          </a:ln>
        </p:spPr>
      </p:pic>
      <p:sp>
        <p:nvSpPr>
          <p:cNvPr id="25" name="コンテンツ プレースホルダ 2"/>
          <p:cNvSpPr txBox="1">
            <a:spLocks/>
          </p:cNvSpPr>
          <p:nvPr/>
        </p:nvSpPr>
        <p:spPr>
          <a:xfrm>
            <a:off x="1187624" y="4581128"/>
            <a:ext cx="3059832" cy="2016224"/>
          </a:xfrm>
          <a:prstGeom prst="rect">
            <a:avLst/>
          </a:prstGeom>
          <a:solidFill>
            <a:schemeClr val="bg1"/>
          </a:solidFill>
          <a:ln w="28575">
            <a:solidFill>
              <a:srgbClr val="66FF99"/>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HV : </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8kV</a:t>
            </a:r>
            <a:r>
              <a:rPr kumimoji="1" lang="en-US" altLang="ja-JP" b="0" i="0" u="none" strike="noStrike" kern="1200" cap="none" spc="0" normalizeH="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US" altLang="ja-JP" dirty="0" smtClean="0">
                <a:ln>
                  <a:solidFill>
                    <a:schemeClr val="bg1">
                      <a:lumMod val="50000"/>
                    </a:schemeClr>
                  </a:solidFill>
                </a:ln>
                <a:solidFill>
                  <a:schemeClr val="tx1">
                    <a:lumMod val="95000"/>
                    <a:lumOff val="5000"/>
                  </a:schemeClr>
                </a:solidFill>
                <a:cs typeface="Times New Roman" pitchFamily="18" charset="0"/>
              </a:rPr>
              <a:t>	</a:t>
            </a:r>
            <a:r>
              <a:rPr kumimoji="1" lang="en-US" altLang="ja-JP" b="0" i="0" u="none" strike="noStrike" kern="1200" cap="none" spc="0" normalizeH="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8-inch HPD</a:t>
            </a:r>
            <a:r>
              <a:rPr kumimoji="1" lang="ja-JP" altLang="en-US" b="0" i="0" u="none" strike="noStrike" kern="1200" cap="none" spc="0" normalizeH="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と同じ</a:t>
            </a:r>
            <a:endParaRPr kumimoji="1" lang="en-US" altLang="ja-JP" b="0" i="0" u="none" strike="noStrike" kern="1200" cap="none" spc="0" normalizeH="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altLang="ja-JP" baseline="0" dirty="0" smtClean="0">
                <a:ln>
                  <a:solidFill>
                    <a:schemeClr val="bg1">
                      <a:lumMod val="50000"/>
                    </a:schemeClr>
                  </a:solidFill>
                </a:ln>
                <a:solidFill>
                  <a:schemeClr val="tx1">
                    <a:lumMod val="95000"/>
                    <a:lumOff val="5000"/>
                  </a:schemeClr>
                </a:solidFill>
                <a:cs typeface="Times New Roman" pitchFamily="18" charset="0"/>
              </a:rPr>
              <a:t>AD : φ20mm </a:t>
            </a:r>
          </a:p>
          <a:p>
            <a:pPr marL="342900" marR="0" lvl="0" indent="-342900" algn="l" defTabSz="914400" rtl="0" eaLnBrk="1" fontAlgn="auto" latinLnBrk="0" hangingPunct="1">
              <a:lnSpc>
                <a:spcPct val="100000"/>
              </a:lnSpc>
              <a:spcBef>
                <a:spcPct val="20000"/>
              </a:spcBef>
              <a:spcAft>
                <a:spcPts val="0"/>
              </a:spcAft>
              <a:buClrTx/>
              <a:buSzTx/>
              <a:tabLst/>
              <a:defRPr/>
            </a:pPr>
            <a:r>
              <a:rPr lang="en-US" altLang="ja-JP" dirty="0" smtClean="0">
                <a:ln>
                  <a:solidFill>
                    <a:schemeClr val="bg1">
                      <a:lumMod val="50000"/>
                    </a:schemeClr>
                  </a:solidFill>
                </a:ln>
                <a:solidFill>
                  <a:schemeClr val="tx1">
                    <a:lumMod val="95000"/>
                    <a:lumOff val="5000"/>
                  </a:schemeClr>
                </a:solidFill>
                <a:cs typeface="Times New Roman" pitchFamily="18" charset="0"/>
              </a:rPr>
              <a:t>	</a:t>
            </a:r>
            <a:r>
              <a:rPr lang="en-US" altLang="ja-JP" baseline="0" dirty="0" smtClean="0">
                <a:ln>
                  <a:solidFill>
                    <a:schemeClr val="bg1">
                      <a:lumMod val="50000"/>
                    </a:schemeClr>
                  </a:solidFill>
                </a:ln>
                <a:solidFill>
                  <a:schemeClr val="tx1">
                    <a:lumMod val="95000"/>
                    <a:lumOff val="5000"/>
                  </a:schemeClr>
                </a:solidFill>
                <a:cs typeface="Times New Roman" pitchFamily="18" charset="0"/>
              </a:rPr>
              <a:t>8-inch</a:t>
            </a:r>
            <a:r>
              <a:rPr lang="ja-JP" altLang="en-US" baseline="0" dirty="0" smtClean="0">
                <a:ln>
                  <a:solidFill>
                    <a:schemeClr val="bg1">
                      <a:lumMod val="50000"/>
                    </a:schemeClr>
                  </a:solidFill>
                </a:ln>
                <a:solidFill>
                  <a:schemeClr val="tx1">
                    <a:lumMod val="95000"/>
                    <a:lumOff val="5000"/>
                  </a:schemeClr>
                </a:solidFill>
                <a:cs typeface="Times New Roman" pitchFamily="18" charset="0"/>
              </a:rPr>
              <a:t>は</a:t>
            </a:r>
            <a:r>
              <a:rPr lang="en-US" altLang="ja-JP" dirty="0" smtClean="0">
                <a:ln>
                  <a:solidFill>
                    <a:schemeClr val="bg1">
                      <a:lumMod val="50000"/>
                    </a:schemeClr>
                  </a:solidFill>
                </a:ln>
                <a:solidFill>
                  <a:schemeClr val="tx1">
                    <a:lumMod val="95000"/>
                    <a:lumOff val="5000"/>
                  </a:schemeClr>
                </a:solidFill>
                <a:cs typeface="Times New Roman" pitchFamily="18" charset="0"/>
              </a:rPr>
              <a:t>φ5mm</a:t>
            </a:r>
          </a:p>
          <a:p>
            <a:pPr marL="342900" marR="0" lvl="0" indent="-342900" algn="l" defTabSz="914400" rtl="0" eaLnBrk="1" fontAlgn="auto" latinLnBrk="0" hangingPunct="1">
              <a:lnSpc>
                <a:spcPct val="100000"/>
              </a:lnSpc>
              <a:spcBef>
                <a:spcPct val="20000"/>
              </a:spcBef>
              <a:spcAft>
                <a:spcPts val="0"/>
              </a:spcAft>
              <a:buClrTx/>
              <a:buSzTx/>
              <a:tabLst/>
              <a:defRPr/>
            </a:pP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光電面：高</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QE</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化</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(22%</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30%</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以上</a:t>
            </a:r>
            <a:r>
              <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a:t>
            </a:r>
            <a:r>
              <a:rPr kumimoji="1" lang="ja-JP" altLang="en-US"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検討</a:t>
            </a:r>
            <a:endParaRPr kumimoji="1" lang="en-US" altLang="ja-JP"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p:txBody>
      </p:sp>
      <p:graphicFrame>
        <p:nvGraphicFramePr>
          <p:cNvPr id="27" name="表 26"/>
          <p:cNvGraphicFramePr>
            <a:graphicFrameLocks noGrp="1"/>
          </p:cNvGraphicFramePr>
          <p:nvPr/>
        </p:nvGraphicFramePr>
        <p:xfrm>
          <a:off x="5076056" y="1412776"/>
          <a:ext cx="3828256" cy="1381760"/>
        </p:xfrm>
        <a:graphic>
          <a:graphicData uri="http://schemas.openxmlformats.org/drawingml/2006/table">
            <a:tbl>
              <a:tblPr firstRow="1" firstCol="1" bandRow="1">
                <a:tableStyleId>{073A0DAA-6AF3-43AB-8588-CEC1D06C72B9}</a:tableStyleId>
              </a:tblPr>
              <a:tblGrid>
                <a:gridCol w="1596008"/>
                <a:gridCol w="792088"/>
                <a:gridCol w="1440160"/>
              </a:tblGrid>
              <a:tr h="370840">
                <a:tc>
                  <a:txBody>
                    <a:bodyPr/>
                    <a:lstStyle/>
                    <a:p>
                      <a:r>
                        <a:rPr kumimoji="1" lang="en-US" altLang="ja-JP" dirty="0" smtClean="0"/>
                        <a:t>(20-inch)</a:t>
                      </a:r>
                      <a:endParaRPr kumimoji="1" lang="ja-JP" altLang="en-US" dirty="0"/>
                    </a:p>
                  </a:txBody>
                  <a:tcPr/>
                </a:tc>
                <a:tc>
                  <a:txBody>
                    <a:bodyPr/>
                    <a:lstStyle/>
                    <a:p>
                      <a:r>
                        <a:rPr kumimoji="1" lang="ja-JP" altLang="en-US" dirty="0" smtClean="0"/>
                        <a:t>収集効率</a:t>
                      </a:r>
                      <a:endParaRPr kumimoji="1" lang="en-US" altLang="ja-JP" dirty="0" smtClean="0"/>
                    </a:p>
                  </a:txBody>
                  <a:tcPr/>
                </a:tc>
                <a:tc>
                  <a:txBody>
                    <a:bodyPr/>
                    <a:lstStyle/>
                    <a:p>
                      <a:r>
                        <a:rPr kumimoji="1" lang="en-US" altLang="ja-JP" dirty="0" smtClean="0"/>
                        <a:t>TTS(FWHM)</a:t>
                      </a:r>
                      <a:endParaRPr kumimoji="1" lang="ja-JP" altLang="en-US" dirty="0"/>
                    </a:p>
                  </a:txBody>
                  <a:tcPr/>
                </a:tc>
              </a:tr>
              <a:tr h="370840">
                <a:tc>
                  <a:txBody>
                    <a:bodyPr/>
                    <a:lstStyle/>
                    <a:p>
                      <a:r>
                        <a:rPr kumimoji="1" lang="en-US" altLang="ja-JP" dirty="0" smtClean="0"/>
                        <a:t>SK PMT</a:t>
                      </a:r>
                      <a:endParaRPr kumimoji="1" lang="ja-JP" altLang="en-US" dirty="0"/>
                    </a:p>
                  </a:txBody>
                  <a:tcPr/>
                </a:tc>
                <a:tc>
                  <a:txBody>
                    <a:bodyPr/>
                    <a:lstStyle/>
                    <a:p>
                      <a:r>
                        <a:rPr kumimoji="1" lang="en-US" altLang="ja-JP" dirty="0" smtClean="0"/>
                        <a:t>80%</a:t>
                      </a:r>
                      <a:endParaRPr kumimoji="1" lang="ja-JP" altLang="en-US" dirty="0"/>
                    </a:p>
                  </a:txBody>
                  <a:tcPr/>
                </a:tc>
                <a:tc>
                  <a:txBody>
                    <a:bodyPr/>
                    <a:lstStyle/>
                    <a:p>
                      <a:r>
                        <a:rPr kumimoji="1" lang="en-US" altLang="ja-JP" dirty="0" smtClean="0"/>
                        <a:t>5.5ns</a:t>
                      </a:r>
                      <a:endParaRPr kumimoji="1" lang="ja-JP" altLang="en-US" dirty="0"/>
                    </a:p>
                  </a:txBody>
                  <a:tcPr/>
                </a:tc>
              </a:tr>
              <a:tr h="370840">
                <a:tc>
                  <a:txBody>
                    <a:bodyPr/>
                    <a:lstStyle/>
                    <a:p>
                      <a:r>
                        <a:rPr kumimoji="1" lang="en-US" altLang="ja-JP" dirty="0" smtClean="0"/>
                        <a:t>HPD(</a:t>
                      </a:r>
                      <a:r>
                        <a:rPr kumimoji="1" lang="ja-JP" altLang="en-US" dirty="0" smtClean="0"/>
                        <a:t>計算値</a:t>
                      </a:r>
                      <a:r>
                        <a:rPr kumimoji="1" lang="en-US" altLang="ja-JP" dirty="0" smtClean="0"/>
                        <a:t>)</a:t>
                      </a:r>
                      <a:endParaRPr kumimoji="1" lang="ja-JP" altLang="en-US" dirty="0"/>
                    </a:p>
                  </a:txBody>
                  <a:tcPr/>
                </a:tc>
                <a:tc>
                  <a:txBody>
                    <a:bodyPr/>
                    <a:lstStyle/>
                    <a:p>
                      <a:r>
                        <a:rPr kumimoji="1" lang="en-US" altLang="ja-JP" dirty="0" smtClean="0"/>
                        <a:t>95%</a:t>
                      </a:r>
                      <a:endParaRPr kumimoji="1" lang="ja-JP" altLang="en-US" dirty="0"/>
                    </a:p>
                  </a:txBody>
                  <a:tcPr/>
                </a:tc>
                <a:tc>
                  <a:txBody>
                    <a:bodyPr/>
                    <a:lstStyle/>
                    <a:p>
                      <a:r>
                        <a:rPr kumimoji="1" lang="en-US" altLang="ja-JP" dirty="0" smtClean="0"/>
                        <a:t>1.1ns</a:t>
                      </a:r>
                      <a:endParaRPr kumimoji="1" lang="ja-JP" altLang="en-US" dirty="0"/>
                    </a:p>
                  </a:txBody>
                  <a:tcPr/>
                </a:tc>
              </a:tr>
            </a:tbl>
          </a:graphicData>
        </a:graphic>
      </p:graphicFrame>
      <p:sp>
        <p:nvSpPr>
          <p:cNvPr id="28" name="コンテンツ プレースホルダ 2"/>
          <p:cNvSpPr txBox="1">
            <a:spLocks/>
          </p:cNvSpPr>
          <p:nvPr/>
        </p:nvSpPr>
        <p:spPr>
          <a:xfrm>
            <a:off x="323528" y="1628800"/>
            <a:ext cx="4608512" cy="936104"/>
          </a:xfrm>
          <a:prstGeom prst="rect">
            <a:avLst/>
          </a:prstGeom>
        </p:spPr>
        <p:txBody>
          <a:bodyPr vert="horz" lIns="91440" tIns="45720" rIns="91440" bIns="45720" rtlCol="0">
            <a:normAutofit/>
          </a:bodyPr>
          <a:lstStyle/>
          <a:p>
            <a:pPr marL="342900" lvl="0" indent="-342900">
              <a:spcBef>
                <a:spcPct val="20000"/>
              </a:spcBef>
              <a:buBlip>
                <a:blip r:embed="rId3"/>
              </a:buBlip>
              <a:defRPr/>
            </a:pPr>
            <a:r>
              <a:rPr lang="ja-JP" altLang="en-US" sz="2400" dirty="0" smtClean="0">
                <a:ln>
                  <a:solidFill>
                    <a:schemeClr val="bg1">
                      <a:lumMod val="50000"/>
                    </a:schemeClr>
                  </a:solidFill>
                </a:ln>
                <a:solidFill>
                  <a:schemeClr val="tx1">
                    <a:lumMod val="95000"/>
                    <a:lumOff val="5000"/>
                  </a:schemeClr>
                </a:solidFill>
                <a:cs typeface="Times New Roman" pitchFamily="18" charset="0"/>
              </a:rPr>
              <a:t>電場や電子軌道、耐水圧など</a:t>
            </a:r>
            <a:r>
              <a:rPr lang="ja-JP" altLang="en-US" sz="2400" dirty="0" smtClean="0">
                <a:ln>
                  <a:solidFill>
                    <a:schemeClr val="bg1">
                      <a:lumMod val="50000"/>
                    </a:schemeClr>
                  </a:solidFill>
                </a:ln>
                <a:solidFill>
                  <a:schemeClr val="tx1">
                    <a:lumMod val="95000"/>
                    <a:lumOff val="5000"/>
                  </a:schemeClr>
                </a:solidFill>
                <a:cs typeface="Times New Roman" pitchFamily="18" charset="0"/>
              </a:rPr>
              <a:t>の設計、計算</a:t>
            </a:r>
            <a:r>
              <a:rPr kumimoji="1" lang="ja-JP" altLang="en-US" sz="24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rPr>
              <a:t>は完了している</a:t>
            </a:r>
            <a:endParaRPr kumimoji="1" lang="en-US" altLang="ja-JP" sz="24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p:txBody>
      </p:sp>
      <p:sp>
        <p:nvSpPr>
          <p:cNvPr id="26" name="角丸四角形 25"/>
          <p:cNvSpPr/>
          <p:nvPr/>
        </p:nvSpPr>
        <p:spPr>
          <a:xfrm>
            <a:off x="6084168" y="2996952"/>
            <a:ext cx="2880320" cy="1152128"/>
          </a:xfrm>
          <a:prstGeom prst="round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2014</a:t>
            </a:r>
            <a:r>
              <a:rPr lang="ja-JP" altLang="en-US" sz="2000" dirty="0" smtClean="0">
                <a:solidFill>
                  <a:schemeClr val="tx1"/>
                </a:solidFill>
              </a:rPr>
              <a:t>年には水中試験が出来るものを作製</a:t>
            </a:r>
            <a:endParaRPr kumimoji="1" lang="ja-JP" altLang="en-US" sz="2000" dirty="0">
              <a:solidFill>
                <a:schemeClr val="tx1"/>
              </a:solidFill>
            </a:endParaRPr>
          </a:p>
        </p:txBody>
      </p:sp>
      <p:sp>
        <p:nvSpPr>
          <p:cNvPr id="29" name="右矢印 28"/>
          <p:cNvSpPr/>
          <p:nvPr/>
        </p:nvSpPr>
        <p:spPr>
          <a:xfrm>
            <a:off x="5436096" y="3356992"/>
            <a:ext cx="504056" cy="50405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8-inch HPD</a:t>
            </a:r>
            <a:r>
              <a:rPr kumimoji="1" lang="ja-JP" altLang="en-US" dirty="0" smtClean="0"/>
              <a:t>の開発状況</a:t>
            </a:r>
            <a:endParaRPr kumimoji="1" lang="ja-JP" altLang="en-US" dirty="0"/>
          </a:p>
        </p:txBody>
      </p:sp>
      <p:sp>
        <p:nvSpPr>
          <p:cNvPr id="4" name="スライド番号プレースホルダ 3"/>
          <p:cNvSpPr>
            <a:spLocks noGrp="1"/>
          </p:cNvSpPr>
          <p:nvPr>
            <p:ph type="sldNum" sz="quarter" idx="12"/>
          </p:nvPr>
        </p:nvSpPr>
        <p:spPr/>
        <p:txBody>
          <a:bodyPr/>
          <a:lstStyle/>
          <a:p>
            <a:fld id="{B33E99FE-FC11-4D86-911D-84CF8946F6A4}" type="slidenum">
              <a:rPr kumimoji="1" lang="ja-JP" altLang="en-US" smtClean="0"/>
              <a:pPr/>
              <a:t>9</a:t>
            </a:fld>
            <a:endParaRPr kumimoji="1" lang="ja-JP" altLang="en-US" dirty="0"/>
          </a:p>
        </p:txBody>
      </p:sp>
      <p:sp>
        <p:nvSpPr>
          <p:cNvPr id="5" name="コンテンツ プレースホルダ 2"/>
          <p:cNvSpPr txBox="1">
            <a:spLocks/>
          </p:cNvSpPr>
          <p:nvPr/>
        </p:nvSpPr>
        <p:spPr>
          <a:xfrm>
            <a:off x="467544" y="1844824"/>
            <a:ext cx="8229600" cy="3528392"/>
          </a:xfrm>
          <a:prstGeom prst="rect">
            <a:avLst/>
          </a:prstGeom>
        </p:spPr>
        <p:txBody>
          <a:bodyPr vert="horz" lIns="91440" tIns="45720" rIns="91440" bIns="45720" rtlCol="0">
            <a:normAutofit fontScale="92500"/>
          </a:bodyPr>
          <a:lstStyle/>
          <a:p>
            <a:pPr marL="342900" lvl="0" indent="-342900">
              <a:spcBef>
                <a:spcPct val="20000"/>
              </a:spcBef>
              <a:buBlip>
                <a:blip r:embed="rId2"/>
              </a:buBlip>
              <a:defRPr/>
            </a:pPr>
            <a:r>
              <a:rPr lang="en-US" altLang="ja-JP" sz="2400" dirty="0" smtClean="0">
                <a:ln>
                  <a:solidFill>
                    <a:schemeClr val="bg1">
                      <a:lumMod val="50000"/>
                    </a:schemeClr>
                  </a:solidFill>
                </a:ln>
                <a:solidFill>
                  <a:schemeClr val="tx1">
                    <a:lumMod val="95000"/>
                    <a:lumOff val="5000"/>
                  </a:schemeClr>
                </a:solidFill>
                <a:cs typeface="Times New Roman" pitchFamily="18" charset="0"/>
              </a:rPr>
              <a:t>2012/5</a:t>
            </a:r>
            <a:r>
              <a:rPr lang="ja-JP" altLang="en-US" sz="2400" dirty="0" err="1" smtClean="0">
                <a:ln>
                  <a:solidFill>
                    <a:schemeClr val="bg1">
                      <a:lumMod val="50000"/>
                    </a:schemeClr>
                  </a:solidFill>
                </a:ln>
                <a:solidFill>
                  <a:schemeClr val="tx1">
                    <a:lumMod val="95000"/>
                    <a:lumOff val="5000"/>
                  </a:schemeClr>
                </a:solidFill>
                <a:cs typeface="Times New Roman" pitchFamily="18" charset="0"/>
              </a:rPr>
              <a:t>、</a:t>
            </a:r>
            <a:r>
              <a:rPr lang="ja-JP" altLang="en-US" sz="2400" dirty="0" smtClean="0">
                <a:ln>
                  <a:solidFill>
                    <a:schemeClr val="bg1">
                      <a:lumMod val="50000"/>
                    </a:schemeClr>
                  </a:solidFill>
                </a:ln>
                <a:solidFill>
                  <a:schemeClr val="tx1">
                    <a:lumMod val="95000"/>
                    <a:lumOff val="5000"/>
                  </a:schemeClr>
                </a:solidFill>
                <a:cs typeface="Times New Roman" pitchFamily="18" charset="0"/>
              </a:rPr>
              <a:t>神岡</a:t>
            </a:r>
            <a:r>
              <a:rPr lang="ja-JP" altLang="en-US" sz="2400" dirty="0" smtClean="0">
                <a:ln>
                  <a:solidFill>
                    <a:schemeClr val="bg1">
                      <a:lumMod val="50000"/>
                    </a:schemeClr>
                  </a:solidFill>
                </a:ln>
                <a:solidFill>
                  <a:schemeClr val="tx1">
                    <a:lumMod val="95000"/>
                    <a:lumOff val="5000"/>
                  </a:schemeClr>
                </a:solidFill>
                <a:cs typeface="Times New Roman" pitchFamily="18" charset="0"/>
              </a:rPr>
              <a:t>で</a:t>
            </a:r>
            <a:r>
              <a:rPr lang="en-US" altLang="ja-JP" sz="2400" dirty="0" smtClean="0">
                <a:ln>
                  <a:solidFill>
                    <a:schemeClr val="bg1">
                      <a:lumMod val="50000"/>
                    </a:schemeClr>
                  </a:solidFill>
                </a:ln>
                <a:solidFill>
                  <a:schemeClr val="tx1">
                    <a:lumMod val="95000"/>
                    <a:lumOff val="5000"/>
                  </a:schemeClr>
                </a:solidFill>
                <a:cs typeface="Times New Roman" pitchFamily="18" charset="0"/>
              </a:rPr>
              <a:t>8-inch HPD</a:t>
            </a:r>
            <a:r>
              <a:rPr lang="ja-JP" altLang="en-US" sz="2400" dirty="0" smtClean="0">
                <a:ln>
                  <a:solidFill>
                    <a:schemeClr val="bg1">
                      <a:lumMod val="50000"/>
                    </a:schemeClr>
                  </a:solidFill>
                </a:ln>
                <a:solidFill>
                  <a:schemeClr val="tx1">
                    <a:lumMod val="95000"/>
                    <a:lumOff val="5000"/>
                  </a:schemeClr>
                </a:solidFill>
                <a:cs typeface="Times New Roman" pitchFamily="18" charset="0"/>
              </a:rPr>
              <a:t>の</a:t>
            </a:r>
            <a:r>
              <a:rPr lang="en-US" altLang="ja-JP" sz="2400" dirty="0" smtClean="0">
                <a:ln>
                  <a:solidFill>
                    <a:schemeClr val="bg1">
                      <a:lumMod val="50000"/>
                    </a:schemeClr>
                  </a:solidFill>
                </a:ln>
                <a:solidFill>
                  <a:schemeClr val="tx1">
                    <a:lumMod val="95000"/>
                    <a:lumOff val="5000"/>
                  </a:schemeClr>
                </a:solidFill>
                <a:cs typeface="Times New Roman" pitchFamily="18" charset="0"/>
              </a:rPr>
              <a:t>R&amp;D</a:t>
            </a:r>
            <a:r>
              <a:rPr lang="ja-JP" altLang="en-US" sz="2400" dirty="0" smtClean="0">
                <a:ln>
                  <a:solidFill>
                    <a:schemeClr val="bg1">
                      <a:lumMod val="50000"/>
                    </a:schemeClr>
                  </a:solidFill>
                </a:ln>
                <a:solidFill>
                  <a:schemeClr val="tx1">
                    <a:lumMod val="95000"/>
                    <a:lumOff val="5000"/>
                  </a:schemeClr>
                </a:solidFill>
                <a:cs typeface="Times New Roman" pitchFamily="18" charset="0"/>
              </a:rPr>
              <a:t>開始、開発・評価を始めた</a:t>
            </a:r>
            <a:endParaRPr lang="en-US" altLang="ja-JP" sz="2400" dirty="0" smtClean="0">
              <a:ln>
                <a:solidFill>
                  <a:schemeClr val="bg1">
                    <a:lumMod val="50000"/>
                  </a:schemeClr>
                </a:solidFill>
              </a:ln>
              <a:solidFill>
                <a:schemeClr val="tx1">
                  <a:lumMod val="95000"/>
                  <a:lumOff val="5000"/>
                </a:schemeClr>
              </a:solidFill>
              <a:cs typeface="Times New Roman" pitchFamily="18" charset="0"/>
            </a:endParaRPr>
          </a:p>
          <a:p>
            <a:pPr marL="342900" indent="-342900">
              <a:spcBef>
                <a:spcPct val="20000"/>
              </a:spcBef>
              <a:buFontTx/>
              <a:buBlip>
                <a:blip r:embed="rId2"/>
              </a:buBlip>
            </a:pPr>
            <a:r>
              <a:rPr lang="ja-JP" altLang="en-US" sz="2400" dirty="0" smtClean="0">
                <a:ln>
                  <a:solidFill>
                    <a:schemeClr val="bg1">
                      <a:lumMod val="50000"/>
                    </a:schemeClr>
                  </a:solidFill>
                </a:ln>
                <a:solidFill>
                  <a:schemeClr val="tx1">
                    <a:lumMod val="95000"/>
                    <a:lumOff val="5000"/>
                  </a:schemeClr>
                </a:solidFill>
                <a:cs typeface="Times New Roman" pitchFamily="18" charset="0"/>
              </a:rPr>
              <a:t>放電対策</a:t>
            </a:r>
            <a:endParaRPr lang="en-US" altLang="ja-JP" sz="2400" dirty="0" smtClean="0">
              <a:ln>
                <a:solidFill>
                  <a:schemeClr val="bg1">
                    <a:lumMod val="50000"/>
                  </a:schemeClr>
                </a:solidFill>
              </a:ln>
              <a:solidFill>
                <a:schemeClr val="tx1">
                  <a:lumMod val="95000"/>
                  <a:lumOff val="5000"/>
                </a:schemeClr>
              </a:solidFill>
              <a:cs typeface="Times New Roman" pitchFamily="18" charset="0"/>
            </a:endParaRPr>
          </a:p>
          <a:p>
            <a:pPr marL="800100" lvl="1" indent="-342900">
              <a:spcBef>
                <a:spcPct val="20000"/>
              </a:spcBef>
              <a:buFontTx/>
              <a:buBlip>
                <a:blip r:embed="rId2"/>
              </a:buBlip>
            </a:pPr>
            <a:r>
              <a:rPr lang="en-US" altLang="ja-JP" sz="2400" dirty="0" smtClean="0">
                <a:ln>
                  <a:solidFill>
                    <a:schemeClr val="bg1">
                      <a:lumMod val="50000"/>
                    </a:schemeClr>
                  </a:solidFill>
                </a:ln>
                <a:solidFill>
                  <a:schemeClr val="tx1">
                    <a:lumMod val="95000"/>
                    <a:lumOff val="5000"/>
                  </a:schemeClr>
                </a:solidFill>
                <a:cs typeface="Times New Roman" pitchFamily="18" charset="0"/>
              </a:rPr>
              <a:t>HV</a:t>
            </a:r>
            <a:r>
              <a:rPr lang="ja-JP" altLang="en-US" sz="2400" dirty="0" smtClean="0">
                <a:ln>
                  <a:solidFill>
                    <a:schemeClr val="bg1">
                      <a:lumMod val="50000"/>
                    </a:schemeClr>
                  </a:solidFill>
                </a:ln>
                <a:solidFill>
                  <a:schemeClr val="tx1">
                    <a:lumMod val="95000"/>
                    <a:lumOff val="5000"/>
                  </a:schemeClr>
                </a:solidFill>
                <a:cs typeface="Times New Roman" pitchFamily="18" charset="0"/>
              </a:rPr>
              <a:t>ピン周りの放電対策、フィルター内絶縁、</a:t>
            </a:r>
            <a:r>
              <a:rPr lang="en-US" altLang="ja-JP" sz="2400" dirty="0" smtClean="0">
                <a:ln>
                  <a:solidFill>
                    <a:schemeClr val="bg1">
                      <a:lumMod val="50000"/>
                    </a:schemeClr>
                  </a:solidFill>
                </a:ln>
                <a:solidFill>
                  <a:schemeClr val="tx1">
                    <a:lumMod val="95000"/>
                    <a:lumOff val="5000"/>
                  </a:schemeClr>
                </a:solidFill>
                <a:cs typeface="Times New Roman" pitchFamily="18" charset="0"/>
              </a:rPr>
              <a:t>HPD</a:t>
            </a:r>
            <a:r>
              <a:rPr lang="ja-JP" altLang="en-US" sz="2400" dirty="0" smtClean="0">
                <a:ln>
                  <a:solidFill>
                    <a:schemeClr val="bg1">
                      <a:lumMod val="50000"/>
                    </a:schemeClr>
                  </a:solidFill>
                </a:ln>
                <a:solidFill>
                  <a:schemeClr val="tx1">
                    <a:lumMod val="95000"/>
                    <a:lumOff val="5000"/>
                  </a:schemeClr>
                </a:solidFill>
                <a:cs typeface="Times New Roman" pitchFamily="18" charset="0"/>
              </a:rPr>
              <a:t>周りのグラウンド</a:t>
            </a:r>
            <a:r>
              <a:rPr lang="ja-JP" altLang="en-US" sz="2400" dirty="0" smtClean="0">
                <a:ln>
                  <a:solidFill>
                    <a:schemeClr val="bg1">
                      <a:lumMod val="50000"/>
                    </a:schemeClr>
                  </a:solidFill>
                </a:ln>
                <a:solidFill>
                  <a:schemeClr val="tx1">
                    <a:lumMod val="95000"/>
                    <a:lumOff val="5000"/>
                  </a:schemeClr>
                </a:solidFill>
                <a:cs typeface="Times New Roman" pitchFamily="18" charset="0"/>
              </a:rPr>
              <a:t>強化</a:t>
            </a:r>
            <a:endParaRPr lang="en-US" altLang="ja-JP" sz="2400" dirty="0" smtClean="0">
              <a:ln>
                <a:solidFill>
                  <a:schemeClr val="bg1">
                    <a:lumMod val="50000"/>
                  </a:schemeClr>
                </a:solidFill>
              </a:ln>
              <a:solidFill>
                <a:schemeClr val="tx1">
                  <a:lumMod val="95000"/>
                  <a:lumOff val="5000"/>
                </a:schemeClr>
              </a:solidFill>
              <a:cs typeface="Times New Roman" pitchFamily="18" charset="0"/>
            </a:endParaRPr>
          </a:p>
          <a:p>
            <a:pPr marL="342900" indent="-342900">
              <a:spcBef>
                <a:spcPct val="20000"/>
              </a:spcBef>
              <a:buFontTx/>
              <a:buBlip>
                <a:blip r:embed="rId2"/>
              </a:buBlip>
            </a:pPr>
            <a:r>
              <a:rPr lang="ja-JP" altLang="en-US" sz="2400" dirty="0" smtClean="0">
                <a:ln>
                  <a:solidFill>
                    <a:schemeClr val="bg1">
                      <a:lumMod val="50000"/>
                    </a:schemeClr>
                  </a:solidFill>
                </a:ln>
                <a:solidFill>
                  <a:schemeClr val="tx1">
                    <a:lumMod val="95000"/>
                    <a:lumOff val="5000"/>
                  </a:schemeClr>
                </a:solidFill>
                <a:cs typeface="Times New Roman" pitchFamily="18" charset="0"/>
              </a:rPr>
              <a:t>ノイズ軽減</a:t>
            </a:r>
            <a:endParaRPr lang="en-US" altLang="ja-JP" sz="2400" dirty="0" smtClean="0">
              <a:ln>
                <a:solidFill>
                  <a:schemeClr val="bg1">
                    <a:lumMod val="50000"/>
                  </a:schemeClr>
                </a:solidFill>
              </a:ln>
              <a:solidFill>
                <a:schemeClr val="tx1">
                  <a:lumMod val="95000"/>
                  <a:lumOff val="5000"/>
                </a:schemeClr>
              </a:solidFill>
              <a:cs typeface="Times New Roman" pitchFamily="18" charset="0"/>
            </a:endParaRPr>
          </a:p>
          <a:p>
            <a:pPr marL="800100" lvl="1" indent="-342900">
              <a:spcBef>
                <a:spcPct val="20000"/>
              </a:spcBef>
              <a:buFontTx/>
              <a:buBlip>
                <a:blip r:embed="rId2"/>
              </a:buBlip>
            </a:pPr>
            <a:r>
              <a:rPr lang="ja-JP" altLang="en-US" sz="2400" dirty="0" smtClean="0">
                <a:ln>
                  <a:solidFill>
                    <a:schemeClr val="bg1">
                      <a:lumMod val="50000"/>
                    </a:schemeClr>
                  </a:solidFill>
                </a:ln>
                <a:solidFill>
                  <a:schemeClr val="tx1">
                    <a:lumMod val="95000"/>
                    <a:lumOff val="5000"/>
                  </a:schemeClr>
                </a:solidFill>
                <a:cs typeface="Times New Roman" pitchFamily="18" charset="0"/>
              </a:rPr>
              <a:t>低周波ノイズ</a:t>
            </a:r>
            <a:r>
              <a:rPr lang="en-US" altLang="ja-JP" sz="2400" dirty="0" smtClean="0">
                <a:ln>
                  <a:solidFill>
                    <a:schemeClr val="bg1">
                      <a:lumMod val="50000"/>
                    </a:schemeClr>
                  </a:solidFill>
                </a:ln>
                <a:solidFill>
                  <a:schemeClr val="tx1">
                    <a:lumMod val="95000"/>
                    <a:lumOff val="5000"/>
                  </a:schemeClr>
                </a:solidFill>
                <a:cs typeface="Times New Roman" pitchFamily="18" charset="0"/>
              </a:rPr>
              <a:t>(5kHz)</a:t>
            </a:r>
            <a:r>
              <a:rPr lang="ja-JP" altLang="en-US" sz="2400" dirty="0" smtClean="0">
                <a:ln>
                  <a:solidFill>
                    <a:schemeClr val="bg1">
                      <a:lumMod val="50000"/>
                    </a:schemeClr>
                  </a:solidFill>
                </a:ln>
                <a:solidFill>
                  <a:schemeClr val="tx1">
                    <a:lumMod val="95000"/>
                    <a:lumOff val="5000"/>
                  </a:schemeClr>
                </a:solidFill>
                <a:cs typeface="Times New Roman" pitchFamily="18" charset="0"/>
              </a:rPr>
              <a:t>の除去</a:t>
            </a:r>
            <a:r>
              <a:rPr lang="en-US" altLang="ja-JP" sz="2400" dirty="0" smtClean="0">
                <a:ln>
                  <a:solidFill>
                    <a:schemeClr val="bg1">
                      <a:lumMod val="50000"/>
                    </a:schemeClr>
                  </a:solidFill>
                </a:ln>
                <a:solidFill>
                  <a:schemeClr val="tx1">
                    <a:lumMod val="95000"/>
                    <a:lumOff val="5000"/>
                  </a:schemeClr>
                </a:solidFill>
                <a:cs typeface="Times New Roman" pitchFamily="18" charset="0"/>
              </a:rPr>
              <a:t>(</a:t>
            </a:r>
            <a:r>
              <a:rPr lang="ja-JP" altLang="en-US" sz="2400" dirty="0" smtClean="0">
                <a:ln>
                  <a:solidFill>
                    <a:schemeClr val="bg1">
                      <a:lumMod val="50000"/>
                    </a:schemeClr>
                  </a:solidFill>
                </a:ln>
                <a:solidFill>
                  <a:schemeClr val="tx1">
                    <a:lumMod val="95000"/>
                    <a:lumOff val="5000"/>
                  </a:schemeClr>
                </a:solidFill>
                <a:cs typeface="Times New Roman" pitchFamily="18" charset="0"/>
              </a:rPr>
              <a:t>フィルターの追加</a:t>
            </a:r>
            <a:r>
              <a:rPr lang="en-US" altLang="ja-JP" sz="2400" dirty="0" smtClean="0">
                <a:ln>
                  <a:solidFill>
                    <a:schemeClr val="bg1">
                      <a:lumMod val="50000"/>
                    </a:schemeClr>
                  </a:solidFill>
                </a:ln>
                <a:solidFill>
                  <a:schemeClr val="tx1">
                    <a:lumMod val="95000"/>
                    <a:lumOff val="5000"/>
                  </a:schemeClr>
                </a:solidFill>
                <a:cs typeface="Times New Roman" pitchFamily="18" charset="0"/>
              </a:rPr>
              <a:t>)</a:t>
            </a:r>
          </a:p>
          <a:p>
            <a:pPr marL="342900" indent="-342900">
              <a:spcBef>
                <a:spcPct val="20000"/>
              </a:spcBef>
              <a:buFontTx/>
              <a:buBlip>
                <a:blip r:embed="rId2"/>
              </a:buBlip>
            </a:pPr>
            <a:r>
              <a:rPr lang="ja-JP" altLang="en-US" sz="2400" dirty="0" smtClean="0">
                <a:ln>
                  <a:solidFill>
                    <a:schemeClr val="bg1">
                      <a:lumMod val="50000"/>
                    </a:schemeClr>
                  </a:solidFill>
                </a:ln>
                <a:solidFill>
                  <a:schemeClr val="tx1">
                    <a:lumMod val="95000"/>
                    <a:lumOff val="5000"/>
                  </a:schemeClr>
                </a:solidFill>
                <a:cs typeface="Times New Roman" pitchFamily="18" charset="0"/>
              </a:rPr>
              <a:t>アンプ</a:t>
            </a:r>
            <a:r>
              <a:rPr lang="ja-JP" altLang="en-US" sz="2400" dirty="0" smtClean="0">
                <a:ln>
                  <a:solidFill>
                    <a:schemeClr val="bg1">
                      <a:lumMod val="50000"/>
                    </a:schemeClr>
                  </a:solidFill>
                </a:ln>
                <a:solidFill>
                  <a:schemeClr val="tx1">
                    <a:lumMod val="95000"/>
                    <a:lumOff val="5000"/>
                  </a:schemeClr>
                </a:solidFill>
                <a:cs typeface="Times New Roman" pitchFamily="18" charset="0"/>
              </a:rPr>
              <a:t>改良</a:t>
            </a:r>
            <a:endParaRPr lang="en-US" altLang="ja-JP" sz="2400" dirty="0" smtClean="0">
              <a:ln>
                <a:solidFill>
                  <a:schemeClr val="bg1">
                    <a:lumMod val="50000"/>
                  </a:schemeClr>
                </a:solidFill>
              </a:ln>
              <a:solidFill>
                <a:schemeClr val="tx1">
                  <a:lumMod val="95000"/>
                  <a:lumOff val="5000"/>
                </a:schemeClr>
              </a:solidFill>
              <a:cs typeface="Times New Roman" pitchFamily="18" charset="0"/>
            </a:endParaRPr>
          </a:p>
          <a:p>
            <a:pPr marL="800100" lvl="1" indent="-342900">
              <a:spcBef>
                <a:spcPct val="20000"/>
              </a:spcBef>
              <a:buFontTx/>
              <a:buBlip>
                <a:blip r:embed="rId2"/>
              </a:buBlip>
            </a:pPr>
            <a:r>
              <a:rPr lang="en-US" altLang="ja-JP" sz="2400" dirty="0" smtClean="0">
                <a:ln>
                  <a:solidFill>
                    <a:schemeClr val="bg1">
                      <a:lumMod val="50000"/>
                    </a:schemeClr>
                  </a:solidFill>
                </a:ln>
                <a:solidFill>
                  <a:schemeClr val="tx1">
                    <a:lumMod val="95000"/>
                    <a:lumOff val="5000"/>
                  </a:schemeClr>
                </a:solidFill>
                <a:cs typeface="Times New Roman" pitchFamily="18" charset="0"/>
              </a:rPr>
              <a:t>S/N</a:t>
            </a:r>
            <a:r>
              <a:rPr lang="ja-JP" altLang="en-US" sz="2400" dirty="0" smtClean="0">
                <a:ln>
                  <a:solidFill>
                    <a:schemeClr val="bg1">
                      <a:lumMod val="50000"/>
                    </a:schemeClr>
                  </a:solidFill>
                </a:ln>
                <a:solidFill>
                  <a:schemeClr val="tx1">
                    <a:lumMod val="95000"/>
                    <a:lumOff val="5000"/>
                  </a:schemeClr>
                </a:solidFill>
                <a:cs typeface="Times New Roman" pitchFamily="18" charset="0"/>
              </a:rPr>
              <a:t>比を良くするために差動</a:t>
            </a:r>
            <a:r>
              <a:rPr lang="ja-JP" altLang="en-US" sz="2400" dirty="0" smtClean="0">
                <a:ln>
                  <a:solidFill>
                    <a:schemeClr val="bg1">
                      <a:lumMod val="50000"/>
                    </a:schemeClr>
                  </a:solidFill>
                </a:ln>
                <a:solidFill>
                  <a:schemeClr val="tx1">
                    <a:lumMod val="95000"/>
                    <a:lumOff val="5000"/>
                  </a:schemeClr>
                </a:solidFill>
                <a:cs typeface="Times New Roman" pitchFamily="18" charset="0"/>
              </a:rPr>
              <a:t>アンプの採用、時定数・倍率の最適化</a:t>
            </a:r>
            <a:endParaRPr lang="en-US" altLang="ja-JP" sz="2400" dirty="0" smtClean="0">
              <a:ln>
                <a:solidFill>
                  <a:schemeClr val="bg1">
                    <a:lumMod val="50000"/>
                  </a:schemeClr>
                </a:solidFill>
              </a:ln>
              <a:solidFill>
                <a:schemeClr val="tx1">
                  <a:lumMod val="95000"/>
                  <a:lumOff val="5000"/>
                </a:schemeClr>
              </a:solidFill>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altLang="ja-JP" sz="3200" dirty="0" smtClean="0">
              <a:ln>
                <a:solidFill>
                  <a:schemeClr val="bg1">
                    <a:lumMod val="50000"/>
                  </a:schemeClr>
                </a:solidFill>
              </a:ln>
              <a:solidFill>
                <a:schemeClr val="tx1">
                  <a:lumMod val="95000"/>
                  <a:lumOff val="5000"/>
                </a:schemeClr>
              </a:solidFill>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1" lang="en-US" altLang="ja-JP" sz="3200" b="0" i="0" u="none" strike="noStrike" kern="1200" cap="none" spc="0" normalizeH="0" baseline="0" noProof="0" dirty="0"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lang="en-US" altLang="ja-JP" sz="3200" dirty="0" smtClean="0">
              <a:ln>
                <a:solidFill>
                  <a:schemeClr val="bg1">
                    <a:lumMod val="50000"/>
                  </a:schemeClr>
                </a:solidFill>
              </a:ln>
              <a:solidFill>
                <a:schemeClr val="tx1">
                  <a:lumMod val="95000"/>
                  <a:lumOff val="5000"/>
                </a:schemeClr>
              </a:solidFill>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1" lang="en-US" altLang="ja-JP" sz="3200" b="0" i="0" u="none" strike="noStrike" kern="1200" cap="none" spc="0" normalizeH="0" baseline="0" noProof="0" dirty="0" err="1" smtClean="0">
              <a:ln>
                <a:solidFill>
                  <a:schemeClr val="bg1">
                    <a:lumMod val="50000"/>
                  </a:schemeClr>
                </a:solidFill>
              </a:ln>
              <a:solidFill>
                <a:schemeClr val="tx1">
                  <a:lumMod val="95000"/>
                  <a:lumOff val="5000"/>
                </a:schemeClr>
              </a:solidFill>
              <a:effectLst/>
              <a:uLnTx/>
              <a:uFillTx/>
              <a:latin typeface="+mn-lt"/>
              <a:ea typeface="+mn-ea"/>
              <a:cs typeface="Times New Roman" pitchFamily="18" charset="0"/>
            </a:endParaRPr>
          </a:p>
        </p:txBody>
      </p:sp>
      <p:sp>
        <p:nvSpPr>
          <p:cNvPr id="6" name="角丸四角形 5"/>
          <p:cNvSpPr/>
          <p:nvPr/>
        </p:nvSpPr>
        <p:spPr>
          <a:xfrm>
            <a:off x="755576" y="5445224"/>
            <a:ext cx="7344816" cy="1268760"/>
          </a:xfrm>
          <a:prstGeom prst="round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r>
              <a:rPr lang="ja-JP" altLang="en-US" sz="2000" dirty="0" smtClean="0">
                <a:ln>
                  <a:solidFill>
                    <a:schemeClr val="bg1">
                      <a:lumMod val="50000"/>
                    </a:schemeClr>
                  </a:solidFill>
                </a:ln>
                <a:solidFill>
                  <a:schemeClr val="tx1">
                    <a:lumMod val="95000"/>
                    <a:lumOff val="5000"/>
                  </a:schemeClr>
                </a:solidFill>
                <a:cs typeface="Times New Roman" pitchFamily="18" charset="0"/>
              </a:rPr>
              <a:t>これらの改良</a:t>
            </a:r>
            <a:r>
              <a:rPr lang="ja-JP" altLang="en-US" sz="2000" dirty="0" smtClean="0">
                <a:ln>
                  <a:solidFill>
                    <a:schemeClr val="bg1">
                      <a:lumMod val="50000"/>
                    </a:schemeClr>
                  </a:solidFill>
                </a:ln>
                <a:solidFill>
                  <a:schemeClr val="tx1">
                    <a:lumMod val="95000"/>
                    <a:lumOff val="5000"/>
                  </a:schemeClr>
                </a:solidFill>
                <a:cs typeface="Times New Roman" pitchFamily="18" charset="0"/>
              </a:rPr>
              <a:t>と</a:t>
            </a:r>
            <a:r>
              <a:rPr lang="ja-JP" altLang="en-US" sz="2000" dirty="0" smtClean="0">
                <a:ln>
                  <a:solidFill>
                    <a:schemeClr val="bg1">
                      <a:lumMod val="50000"/>
                    </a:schemeClr>
                  </a:solidFill>
                </a:ln>
                <a:solidFill>
                  <a:schemeClr val="tx1">
                    <a:lumMod val="95000"/>
                    <a:lumOff val="5000"/>
                  </a:schemeClr>
                </a:solidFill>
                <a:cs typeface="Times New Roman" pitchFamily="18" charset="0"/>
              </a:rPr>
              <a:t>実用性評価</a:t>
            </a:r>
            <a:r>
              <a:rPr lang="en-US" altLang="ja-JP" sz="2000" dirty="0" smtClean="0">
                <a:ln>
                  <a:solidFill>
                    <a:schemeClr val="bg1">
                      <a:lumMod val="50000"/>
                    </a:schemeClr>
                  </a:solidFill>
                </a:ln>
                <a:solidFill>
                  <a:schemeClr val="tx1">
                    <a:lumMod val="95000"/>
                    <a:lumOff val="5000"/>
                  </a:schemeClr>
                </a:solidFill>
                <a:cs typeface="Times New Roman" pitchFamily="18" charset="0"/>
              </a:rPr>
              <a:t>(</a:t>
            </a:r>
            <a:r>
              <a:rPr lang="ja-JP" altLang="en-US" sz="2000" dirty="0" smtClean="0">
                <a:ln>
                  <a:solidFill>
                    <a:schemeClr val="bg1">
                      <a:lumMod val="50000"/>
                    </a:schemeClr>
                  </a:solidFill>
                </a:ln>
                <a:solidFill>
                  <a:schemeClr val="tx1">
                    <a:lumMod val="95000"/>
                    <a:lumOff val="5000"/>
                  </a:schemeClr>
                </a:solidFill>
                <a:cs typeface="Times New Roman" pitchFamily="18" charset="0"/>
              </a:rPr>
              <a:t>須田くんの発表</a:t>
            </a:r>
            <a:r>
              <a:rPr lang="en-US" altLang="ja-JP" sz="2000" dirty="0" smtClean="0">
                <a:ln>
                  <a:solidFill>
                    <a:schemeClr val="bg1">
                      <a:lumMod val="50000"/>
                    </a:schemeClr>
                  </a:solidFill>
                </a:ln>
                <a:solidFill>
                  <a:schemeClr val="tx1">
                    <a:lumMod val="95000"/>
                    <a:lumOff val="5000"/>
                  </a:schemeClr>
                </a:solidFill>
                <a:cs typeface="Times New Roman" pitchFamily="18" charset="0"/>
              </a:rPr>
              <a:t>)</a:t>
            </a:r>
            <a:r>
              <a:rPr lang="ja-JP" altLang="en-US" sz="2000" dirty="0" smtClean="0">
                <a:ln>
                  <a:solidFill>
                    <a:schemeClr val="bg1">
                      <a:lumMod val="50000"/>
                    </a:schemeClr>
                  </a:solidFill>
                </a:ln>
                <a:solidFill>
                  <a:schemeClr val="tx1">
                    <a:lumMod val="95000"/>
                    <a:lumOff val="5000"/>
                  </a:schemeClr>
                </a:solidFill>
                <a:cs typeface="Times New Roman" pitchFamily="18" charset="0"/>
              </a:rPr>
              <a:t>を経て</a:t>
            </a:r>
            <a:r>
              <a:rPr lang="ja-JP" altLang="en-US" sz="2000" dirty="0" smtClean="0">
                <a:ln>
                  <a:solidFill>
                    <a:schemeClr val="bg1">
                      <a:lumMod val="50000"/>
                    </a:schemeClr>
                  </a:solidFill>
                </a:ln>
                <a:solidFill>
                  <a:schemeClr val="tx1">
                    <a:lumMod val="95000"/>
                    <a:lumOff val="5000"/>
                  </a:schemeClr>
                </a:solidFill>
                <a:cs typeface="Times New Roman" pitchFamily="18" charset="0"/>
              </a:rPr>
              <a:t>、</a:t>
            </a:r>
            <a:endParaRPr lang="en-US" altLang="ja-JP" sz="2000" dirty="0" smtClean="0">
              <a:ln>
                <a:solidFill>
                  <a:schemeClr val="bg1">
                    <a:lumMod val="50000"/>
                  </a:schemeClr>
                </a:solidFill>
              </a:ln>
              <a:solidFill>
                <a:schemeClr val="tx1">
                  <a:lumMod val="95000"/>
                  <a:lumOff val="5000"/>
                </a:schemeClr>
              </a:solidFill>
              <a:cs typeface="Times New Roman" pitchFamily="18" charset="0"/>
            </a:endParaRPr>
          </a:p>
          <a:p>
            <a:pPr marL="342900" indent="-342900" algn="ctr">
              <a:spcBef>
                <a:spcPct val="20000"/>
              </a:spcBef>
            </a:pPr>
            <a:r>
              <a:rPr lang="ja-JP" altLang="en-US" sz="2000" dirty="0" smtClean="0">
                <a:ln>
                  <a:solidFill>
                    <a:schemeClr val="bg1">
                      <a:lumMod val="50000"/>
                    </a:schemeClr>
                  </a:solidFill>
                </a:ln>
                <a:solidFill>
                  <a:schemeClr val="tx1">
                    <a:lumMod val="95000"/>
                    <a:lumOff val="5000"/>
                  </a:schemeClr>
                </a:solidFill>
                <a:cs typeface="Times New Roman" pitchFamily="18" charset="0"/>
              </a:rPr>
              <a:t>水</a:t>
            </a:r>
            <a:r>
              <a:rPr lang="ja-JP" altLang="en-US" sz="2000" dirty="0" smtClean="0">
                <a:ln>
                  <a:solidFill>
                    <a:schemeClr val="bg1">
                      <a:lumMod val="50000"/>
                    </a:schemeClr>
                  </a:solidFill>
                </a:ln>
                <a:solidFill>
                  <a:schemeClr val="tx1">
                    <a:lumMod val="95000"/>
                    <a:lumOff val="5000"/>
                  </a:schemeClr>
                </a:solidFill>
                <a:cs typeface="Times New Roman" pitchFamily="18" charset="0"/>
              </a:rPr>
              <a:t>チェレンコフ検出器として</a:t>
            </a:r>
            <a:r>
              <a:rPr lang="ja-JP" altLang="en-US" sz="2000" dirty="0" smtClean="0">
                <a:ln>
                  <a:solidFill>
                    <a:schemeClr val="bg1">
                      <a:lumMod val="50000"/>
                    </a:schemeClr>
                  </a:solidFill>
                </a:ln>
                <a:solidFill>
                  <a:schemeClr val="tx1">
                    <a:lumMod val="95000"/>
                    <a:lumOff val="5000"/>
                  </a:schemeClr>
                </a:solidFill>
                <a:cs typeface="Times New Roman" pitchFamily="18" charset="0"/>
              </a:rPr>
              <a:t>使えるかどうかの実証試験を</a:t>
            </a:r>
            <a:endParaRPr lang="en-US" altLang="ja-JP" sz="2000" dirty="0" smtClean="0">
              <a:ln>
                <a:solidFill>
                  <a:schemeClr val="bg1">
                    <a:lumMod val="50000"/>
                  </a:schemeClr>
                </a:solidFill>
              </a:ln>
              <a:solidFill>
                <a:schemeClr val="tx1">
                  <a:lumMod val="95000"/>
                  <a:lumOff val="5000"/>
                </a:schemeClr>
              </a:solidFill>
              <a:cs typeface="Times New Roman" pitchFamily="18" charset="0"/>
            </a:endParaRPr>
          </a:p>
          <a:p>
            <a:pPr marL="342900" indent="-342900" algn="ctr">
              <a:spcBef>
                <a:spcPct val="20000"/>
              </a:spcBef>
            </a:pPr>
            <a:r>
              <a:rPr lang="ja-JP" altLang="en-US" sz="2000" dirty="0" smtClean="0">
                <a:ln>
                  <a:solidFill>
                    <a:schemeClr val="bg1">
                      <a:lumMod val="50000"/>
                    </a:schemeClr>
                  </a:solidFill>
                </a:ln>
                <a:solidFill>
                  <a:schemeClr val="tx1">
                    <a:lumMod val="95000"/>
                    <a:lumOff val="5000"/>
                  </a:schemeClr>
                </a:solidFill>
                <a:cs typeface="Times New Roman" pitchFamily="18" charset="0"/>
              </a:rPr>
              <a:t>行える段階まで来た</a:t>
            </a:r>
            <a:endParaRPr lang="en-US" altLang="ja-JP" sz="2000" dirty="0" smtClean="0">
              <a:ln>
                <a:solidFill>
                  <a:schemeClr val="bg1">
                    <a:lumMod val="50000"/>
                  </a:schemeClr>
                </a:solidFill>
              </a:ln>
              <a:solidFill>
                <a:schemeClr val="tx1">
                  <a:lumMod val="95000"/>
                  <a:lumOff val="5000"/>
                </a:schemeClr>
              </a:solidFill>
              <a:cs typeface="Times New Roman" pitchFamily="18" charset="0"/>
            </a:endParaRPr>
          </a:p>
        </p:txBody>
      </p:sp>
      <p:sp>
        <p:nvSpPr>
          <p:cNvPr id="7" name="テキスト ボックス 6"/>
          <p:cNvSpPr txBox="1"/>
          <p:nvPr/>
        </p:nvSpPr>
        <p:spPr>
          <a:xfrm>
            <a:off x="611560" y="1340768"/>
            <a:ext cx="7344816" cy="400110"/>
          </a:xfrm>
          <a:prstGeom prst="rect">
            <a:avLst/>
          </a:prstGeom>
          <a:solidFill>
            <a:schemeClr val="bg1"/>
          </a:solidFill>
          <a:ln>
            <a:solidFill>
              <a:schemeClr val="tx1"/>
            </a:solidFill>
          </a:ln>
        </p:spPr>
        <p:txBody>
          <a:bodyPr wrap="square" rtlCol="0">
            <a:spAutoFit/>
          </a:bodyPr>
          <a:lstStyle/>
          <a:p>
            <a:pPr lvl="0"/>
            <a:r>
              <a:rPr lang="en-US" altLang="ja-JP" sz="2000" dirty="0" smtClean="0">
                <a:ln>
                  <a:solidFill>
                    <a:schemeClr val="bg1">
                      <a:lumMod val="50000"/>
                    </a:schemeClr>
                  </a:solidFill>
                </a:ln>
                <a:solidFill>
                  <a:schemeClr val="tx1">
                    <a:lumMod val="95000"/>
                    <a:lumOff val="5000"/>
                  </a:schemeClr>
                </a:solidFill>
                <a:cs typeface="Times New Roman" pitchFamily="18" charset="0"/>
              </a:rPr>
              <a:t>20-inch HPD</a:t>
            </a:r>
            <a:r>
              <a:rPr lang="ja-JP" altLang="en-US" sz="2000" dirty="0" smtClean="0">
                <a:ln>
                  <a:solidFill>
                    <a:schemeClr val="bg1">
                      <a:lumMod val="50000"/>
                    </a:schemeClr>
                  </a:solidFill>
                </a:ln>
                <a:solidFill>
                  <a:schemeClr val="tx1">
                    <a:lumMod val="95000"/>
                    <a:lumOff val="5000"/>
                  </a:schemeClr>
                </a:solidFill>
                <a:cs typeface="Times New Roman" pitchFamily="18" charset="0"/>
              </a:rPr>
              <a:t>の試作の前</a:t>
            </a:r>
            <a:r>
              <a:rPr lang="ja-JP" altLang="en-US" sz="2000" dirty="0" smtClean="0">
                <a:ln>
                  <a:solidFill>
                    <a:schemeClr val="bg1">
                      <a:lumMod val="50000"/>
                    </a:schemeClr>
                  </a:solidFill>
                </a:ln>
                <a:solidFill>
                  <a:schemeClr val="tx1">
                    <a:lumMod val="95000"/>
                    <a:lumOff val="5000"/>
                  </a:schemeClr>
                </a:solidFill>
                <a:cs typeface="Times New Roman" pitchFamily="18" charset="0"/>
              </a:rPr>
              <a:t>に小型の</a:t>
            </a:r>
            <a:r>
              <a:rPr lang="en-US" altLang="ja-JP" sz="2000" dirty="0" smtClean="0">
                <a:ln>
                  <a:solidFill>
                    <a:schemeClr val="bg1">
                      <a:lumMod val="50000"/>
                    </a:schemeClr>
                  </a:solidFill>
                </a:ln>
                <a:solidFill>
                  <a:schemeClr val="tx1">
                    <a:lumMod val="95000"/>
                    <a:lumOff val="5000"/>
                  </a:schemeClr>
                </a:solidFill>
                <a:cs typeface="Times New Roman" pitchFamily="18" charset="0"/>
              </a:rPr>
              <a:t>8-inch HPD</a:t>
            </a:r>
            <a:r>
              <a:rPr lang="ja-JP" altLang="en-US" sz="2000" dirty="0" smtClean="0">
                <a:ln>
                  <a:solidFill>
                    <a:schemeClr val="bg1">
                      <a:lumMod val="50000"/>
                    </a:schemeClr>
                  </a:solidFill>
                </a:ln>
                <a:solidFill>
                  <a:schemeClr val="tx1">
                    <a:lumMod val="95000"/>
                    <a:lumOff val="5000"/>
                  </a:schemeClr>
                </a:solidFill>
                <a:cs typeface="Times New Roman" pitchFamily="18" charset="0"/>
              </a:rPr>
              <a:t>の開発を進めている</a:t>
            </a:r>
            <a:endParaRPr lang="en-US" altLang="ja-JP" sz="2000" dirty="0" smtClean="0">
              <a:ln>
                <a:solidFill>
                  <a:schemeClr val="bg1">
                    <a:lumMod val="50000"/>
                  </a:schemeClr>
                </a:solidFill>
              </a:ln>
              <a:solidFill>
                <a:schemeClr val="tx1">
                  <a:lumMod val="95000"/>
                  <a:lumOff val="5000"/>
                </a:schemeClr>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mon_ID04">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モジュール">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ひらめき">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TS010362655</Template>
  <TotalTime>8719</TotalTime>
  <Words>1649</Words>
  <Application>Microsoft Office PowerPoint</Application>
  <PresentationFormat>画面に合わせる (4:3)</PresentationFormat>
  <Paragraphs>377</Paragraphs>
  <Slides>26</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Common_ID04</vt:lpstr>
      <vt:lpstr>数式</vt:lpstr>
      <vt:lpstr>ハイパーカミオカンデ用 ハイブリッド光検出器の 開発と性能評価</vt:lpstr>
      <vt:lpstr>目次</vt:lpstr>
      <vt:lpstr>イントロダクション</vt:lpstr>
      <vt:lpstr>Hyper-K(HK)からの要請</vt:lpstr>
      <vt:lpstr>Hybrid Photo-Detectorの原理  -SKの20-inch PMTとの比較-</vt:lpstr>
      <vt:lpstr>HPDの利点</vt:lpstr>
      <vt:lpstr>HPD開発状況</vt:lpstr>
      <vt:lpstr>20-inch HPDの開発状況</vt:lpstr>
      <vt:lpstr>8-inch HPDの開発状況</vt:lpstr>
      <vt:lpstr>prototype of 8-inch HPD</vt:lpstr>
      <vt:lpstr>8-inch HPDの性能評価</vt:lpstr>
      <vt:lpstr>1光電子の検出</vt:lpstr>
      <vt:lpstr>ゲインカーブ</vt:lpstr>
      <vt:lpstr>1p.e.分解能、pedestal幅、P/Vの定義</vt:lpstr>
      <vt:lpstr>1p.e.分解能、P/Vのバイアス依存性</vt:lpstr>
      <vt:lpstr>Transit Time Spread (TTS)</vt:lpstr>
      <vt:lpstr>ダークレート</vt:lpstr>
      <vt:lpstr>レート耐性</vt:lpstr>
      <vt:lpstr>波高のsaturation</vt:lpstr>
      <vt:lpstr>PMTとの比較まとめ</vt:lpstr>
      <vt:lpstr>これから</vt:lpstr>
      <vt:lpstr>まとめ</vt:lpstr>
      <vt:lpstr>Back up</vt:lpstr>
      <vt:lpstr>フォトセンサ(HPD)部</vt:lpstr>
      <vt:lpstr>1pe波高分布</vt:lpstr>
      <vt:lpstr>HK全体のスケジュール</vt:lpstr>
    </vt:vector>
  </TitlesOfParts>
  <Company>Kyoto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ハイパーカミオカンデ用 ハイブリッド光検出器の 開発と性能評価</dc:title>
  <dc:creator>Keiji</dc:creator>
  <cp:lastModifiedBy>Keiji</cp:lastModifiedBy>
  <cp:revision>128</cp:revision>
  <dcterms:created xsi:type="dcterms:W3CDTF">2013-02-08T15:40:37Z</dcterms:created>
  <dcterms:modified xsi:type="dcterms:W3CDTF">2013-02-18T12:30:02Z</dcterms:modified>
</cp:coreProperties>
</file>