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87" r:id="rId6"/>
    <p:sldId id="296" r:id="rId7"/>
    <p:sldId id="260" r:id="rId8"/>
    <p:sldId id="261" r:id="rId9"/>
    <p:sldId id="262" r:id="rId10"/>
    <p:sldId id="263" r:id="rId11"/>
    <p:sldId id="289" r:id="rId12"/>
    <p:sldId id="264" r:id="rId13"/>
    <p:sldId id="308" r:id="rId14"/>
    <p:sldId id="294" r:id="rId15"/>
    <p:sldId id="306" r:id="rId16"/>
    <p:sldId id="273" r:id="rId17"/>
    <p:sldId id="274" r:id="rId18"/>
    <p:sldId id="290" r:id="rId19"/>
    <p:sldId id="281" r:id="rId20"/>
    <p:sldId id="299" r:id="rId21"/>
    <p:sldId id="307" r:id="rId22"/>
    <p:sldId id="267" r:id="rId23"/>
    <p:sldId id="286" r:id="rId24"/>
    <p:sldId id="269" r:id="rId25"/>
    <p:sldId id="270" r:id="rId26"/>
    <p:sldId id="271" r:id="rId27"/>
    <p:sldId id="283" r:id="rId28"/>
    <p:sldId id="272" r:id="rId29"/>
    <p:sldId id="291" r:id="rId30"/>
    <p:sldId id="284" r:id="rId31"/>
    <p:sldId id="276" r:id="rId32"/>
    <p:sldId id="302" r:id="rId33"/>
    <p:sldId id="301" r:id="rId34"/>
    <p:sldId id="277" r:id="rId35"/>
    <p:sldId id="303" r:id="rId36"/>
    <p:sldId id="304" r:id="rId37"/>
    <p:sldId id="278" r:id="rId38"/>
    <p:sldId id="292" r:id="rId39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68CC2-35A9-4145-989B-1A55E9FFFFC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6FBEA-67BA-4C81-9357-89210E1AE4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58021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594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3552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0148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3999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4156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5709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7534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8895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0023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81280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8199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6C755-82C0-43E2-8540-471BED26F47A}" type="datetimeFigureOut">
              <a:rPr kumimoji="1" lang="ja-JP" altLang="en-US" smtClean="0"/>
              <a:pPr/>
              <a:t>2013/2/19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73E7-3753-441B-87D3-60EFA6AB4B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29033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scienzaescuola.fisica.unina.it/index.php/hom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plato.stanford.edu/entries/physics-experimen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巨大実験の運営法と認識論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　　　　　　　鈴木秀憲（名古屋大学）</a:t>
            </a: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2013/2/19@19</a:t>
            </a:r>
            <a:r>
              <a:rPr kumimoji="1" lang="en-US" altLang="ja-JP" baseline="30000" dirty="0" smtClean="0">
                <a:solidFill>
                  <a:schemeClr val="tx1"/>
                </a:solidFill>
              </a:rPr>
              <a:t>th</a:t>
            </a:r>
            <a:r>
              <a:rPr kumimoji="1" lang="en-US" altLang="ja-JP" dirty="0" smtClean="0">
                <a:solidFill>
                  <a:schemeClr val="tx1"/>
                </a:solidFill>
              </a:rPr>
              <a:t> ICEPP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シンポジウム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7230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巨大実験における信頼性の役割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65179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巨大実験の構造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認識論的観点からすると・・・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dirty="0"/>
              <a:t>　</a:t>
            </a:r>
            <a:r>
              <a:rPr lang="ja-JP" altLang="en-US" dirty="0" smtClean="0"/>
              <a:t>　自然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検出器</a:t>
            </a:r>
            <a:r>
              <a:rPr lang="en-US" altLang="ja-JP" dirty="0" smtClean="0"/>
              <a:t>a</a:t>
            </a:r>
            <a:r>
              <a:rPr kumimoji="1" lang="ja-JP" altLang="en-US" dirty="0" smtClean="0"/>
              <a:t>　　　　　←　専門家</a:t>
            </a:r>
            <a:r>
              <a:rPr kumimoji="1" lang="en-US" altLang="ja-JP" dirty="0" smtClean="0"/>
              <a:t>A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検出器</a:t>
            </a:r>
            <a:r>
              <a:rPr lang="en-US" altLang="ja-JP" dirty="0" smtClean="0"/>
              <a:t>b</a:t>
            </a:r>
            <a:r>
              <a:rPr lang="ja-JP" altLang="en-US" dirty="0" smtClean="0"/>
              <a:t>　　　　　←　専門家</a:t>
            </a:r>
            <a:r>
              <a:rPr lang="en-US" altLang="ja-JP" dirty="0" smtClean="0"/>
              <a:t>B</a:t>
            </a: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検出器</a:t>
            </a:r>
            <a:r>
              <a:rPr lang="en-US" altLang="ja-JP" dirty="0" smtClean="0"/>
              <a:t>c</a:t>
            </a:r>
            <a:r>
              <a:rPr kumimoji="1" lang="ja-JP" altLang="en-US" dirty="0" smtClean="0"/>
              <a:t>　　　　　←　専門家</a:t>
            </a:r>
            <a:r>
              <a:rPr kumimoji="1" lang="en-US" altLang="ja-JP" dirty="0" smtClean="0"/>
              <a:t>C</a:t>
            </a:r>
          </a:p>
          <a:p>
            <a:pPr marL="0" indent="0">
              <a:buNone/>
            </a:pPr>
            <a:r>
              <a:rPr lang="ja-JP" altLang="en-US" dirty="0" smtClean="0"/>
              <a:t>　　　・・・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解析１　　　　　　 ←　専門家</a:t>
            </a:r>
            <a:r>
              <a:rPr lang="en-US" altLang="ja-JP" dirty="0" smtClean="0"/>
              <a:t>A</a:t>
            </a: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解析</a:t>
            </a:r>
            <a:r>
              <a:rPr lang="ja-JP" altLang="en-US" dirty="0"/>
              <a:t>２　　　　　　 </a:t>
            </a:r>
            <a:r>
              <a:rPr lang="ja-JP" altLang="en-US" dirty="0" smtClean="0"/>
              <a:t>←　専門家</a:t>
            </a:r>
            <a:r>
              <a:rPr lang="en-US" altLang="ja-JP" dirty="0"/>
              <a:t>D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解析</a:t>
            </a:r>
            <a:r>
              <a:rPr lang="ja-JP" altLang="en-US" dirty="0"/>
              <a:t>３　　　　　　 </a:t>
            </a:r>
            <a:r>
              <a:rPr lang="ja-JP" altLang="en-US" dirty="0" smtClean="0"/>
              <a:t>←　専門家</a:t>
            </a:r>
            <a:r>
              <a:rPr lang="en-US" altLang="ja-JP" dirty="0" smtClean="0"/>
              <a:t>E</a:t>
            </a:r>
          </a:p>
          <a:p>
            <a:pPr marL="0" indent="0">
              <a:buNone/>
            </a:pPr>
            <a:r>
              <a:rPr kumimoji="1" lang="ja-JP" altLang="en-US" dirty="0" smtClean="0"/>
              <a:t>　　　・・・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＿＿＿＿＿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結果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90508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結果　シグナル</a:t>
            </a:r>
            <a:r>
              <a:rPr lang="en-US" altLang="ja-JP" dirty="0" smtClean="0"/>
              <a:t>or</a:t>
            </a:r>
            <a:r>
              <a:rPr lang="ja-JP" altLang="en-US" dirty="0" smtClean="0"/>
              <a:t>アーティファクト</a:t>
            </a:r>
            <a:r>
              <a:rPr kumimoji="1" lang="ja-JP" altLang="en-US" dirty="0" smtClean="0"/>
              <a:t>？</a:t>
            </a:r>
            <a:endParaRPr lang="en-US" altLang="ja-JP" dirty="0"/>
          </a:p>
          <a:p>
            <a:endParaRPr lang="en-US" altLang="ja-JP" dirty="0" smtClean="0"/>
          </a:p>
          <a:p>
            <a:r>
              <a:rPr kumimoji="1" lang="ja-JP" altLang="en-US" dirty="0" smtClean="0"/>
              <a:t>箇所多数</a:t>
            </a:r>
            <a:endParaRPr kumimoji="1" lang="en-US" altLang="ja-JP" dirty="0" smtClean="0"/>
          </a:p>
          <a:p>
            <a:r>
              <a:rPr kumimoji="1" lang="ja-JP" altLang="en-US" dirty="0" smtClean="0"/>
              <a:t>専門分業化　その人が問題点を見</a:t>
            </a:r>
            <a:r>
              <a:rPr lang="ja-JP" altLang="en-US" dirty="0" smtClean="0"/>
              <a:t>逃したら・・・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理想的には</a:t>
            </a:r>
            <a:r>
              <a:rPr lang="ja-JP" altLang="en-US" dirty="0" smtClean="0"/>
              <a:t>全パートのクロスチェックが望ましい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しかしそれはリソース（時間、金、マンパワー）の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制約からして非現実的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→どうすべき？（科学者はどうしている？）</a:t>
            </a:r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264344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Hardwig</a:t>
            </a:r>
            <a:r>
              <a:rPr kumimoji="1" lang="en-US" altLang="ja-JP" dirty="0" smtClean="0"/>
              <a:t>(1991)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“The Role of Trust in Knowledge”</a:t>
            </a:r>
          </a:p>
          <a:p>
            <a:pPr>
              <a:buNone/>
            </a:pPr>
            <a:r>
              <a:rPr lang="ja-JP" altLang="en-US" dirty="0" smtClean="0"/>
              <a:t>　「人は自分が直接確かめたことについてのみ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知識を有する」とすると、われわれは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自分が知っていると思っていることの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ほとんどを実は知らないということに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→「信頼による知識」を認める必要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どういう条件のとき？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844982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Hardwig</a:t>
            </a:r>
            <a:r>
              <a:rPr kumimoji="1" lang="en-US" altLang="ja-JP" dirty="0" smtClean="0"/>
              <a:t>(1991)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「信頼による知識」の条件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</a:t>
            </a:r>
            <a:r>
              <a:rPr lang="ja-JP" altLang="en-US" dirty="0"/>
              <a:t>　　　</a:t>
            </a:r>
            <a:r>
              <a:rPr lang="en-US" altLang="ja-JP" dirty="0" smtClean="0"/>
              <a:t>A</a:t>
            </a:r>
            <a:r>
              <a:rPr lang="ja-JP" altLang="en-US" dirty="0" smtClean="0"/>
              <a:t>          </a:t>
            </a:r>
            <a:r>
              <a:rPr lang="en-US" altLang="ja-JP" dirty="0" smtClean="0"/>
              <a:t>B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　　　　　　←</a:t>
            </a:r>
            <a:r>
              <a:rPr lang="ja-JP" altLang="en-US" dirty="0"/>
              <a:t>　</a:t>
            </a:r>
            <a:r>
              <a:rPr lang="ja-JP" altLang="en-US" dirty="0" smtClean="0"/>
              <a:t>　　←　自然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「</a:t>
            </a:r>
            <a:r>
              <a:rPr lang="en-US" altLang="ja-JP" dirty="0"/>
              <a:t>p</a:t>
            </a:r>
            <a:r>
              <a:rPr lang="ja-JP" altLang="en-US" dirty="0"/>
              <a:t>である」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どういうときに</a:t>
            </a:r>
            <a:r>
              <a:rPr lang="en-US" altLang="ja-JP" dirty="0" smtClean="0"/>
              <a:t>A</a:t>
            </a:r>
            <a:r>
              <a:rPr lang="ja-JP" altLang="en-US" dirty="0" smtClean="0"/>
              <a:t>は</a:t>
            </a:r>
            <a:r>
              <a:rPr lang="en-US" altLang="ja-JP" dirty="0" smtClean="0"/>
              <a:t>p</a:t>
            </a:r>
            <a:r>
              <a:rPr lang="ja-JP" altLang="en-US" dirty="0" smtClean="0"/>
              <a:t>であるということを信じる良い理由を持つ？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/>
              <a:t>B</a:t>
            </a:r>
            <a:r>
              <a:rPr lang="ja-JP" altLang="en-US" dirty="0" smtClean="0"/>
              <a:t>が満たすべき条件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認知的性格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（まず</a:t>
            </a:r>
            <a:r>
              <a:rPr lang="en-US" altLang="ja-JP" dirty="0" smtClean="0"/>
              <a:t>B</a:t>
            </a:r>
            <a:r>
              <a:rPr lang="ja-JP" altLang="en-US" dirty="0" smtClean="0"/>
              <a:t>が良い理由を持っている必要）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その領域に精通している</a:t>
            </a:r>
            <a:r>
              <a:rPr lang="ja-JP" altLang="en-US" dirty="0"/>
              <a:t>、</a:t>
            </a:r>
            <a:r>
              <a:rPr lang="ja-JP" altLang="en-US" dirty="0" smtClean="0"/>
              <a:t>注意深い</a:t>
            </a:r>
            <a:r>
              <a:rPr lang="ja-JP" altLang="en-US" dirty="0"/>
              <a:t>、</a:t>
            </a:r>
            <a:r>
              <a:rPr kumimoji="1" lang="ja-JP" altLang="en-US" dirty="0" smtClean="0"/>
              <a:t>適切な</a:t>
            </a:r>
            <a:r>
              <a:rPr lang="ja-JP" altLang="en-US" dirty="0" smtClean="0"/>
              <a:t>自己評価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道徳的性格　誠実・正直である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マイル 3"/>
          <p:cNvSpPr/>
          <p:nvPr/>
        </p:nvSpPr>
        <p:spPr>
          <a:xfrm>
            <a:off x="1612094" y="2227985"/>
            <a:ext cx="288032" cy="288032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四角形吹き出し 4"/>
          <p:cNvSpPr/>
          <p:nvPr/>
        </p:nvSpPr>
        <p:spPr>
          <a:xfrm flipV="1">
            <a:off x="2108853" y="2597503"/>
            <a:ext cx="1505672" cy="353633"/>
          </a:xfrm>
          <a:prstGeom prst="wedge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スマイル 6"/>
          <p:cNvSpPr/>
          <p:nvPr/>
        </p:nvSpPr>
        <p:spPr>
          <a:xfrm>
            <a:off x="2411760" y="2227985"/>
            <a:ext cx="288032" cy="288032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7019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Hardwig</a:t>
            </a:r>
            <a:r>
              <a:rPr kumimoji="1" lang="en-US" altLang="ja-JP" dirty="0" smtClean="0"/>
              <a:t>(1991)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科学的な知識主張</a:t>
            </a:r>
            <a:r>
              <a:rPr lang="ja-JP" altLang="en-US" dirty="0" smtClean="0"/>
              <a:t>の信頼性</a:t>
            </a:r>
            <a:r>
              <a:rPr kumimoji="1" lang="ja-JP" altLang="en-US" dirty="0" smtClean="0"/>
              <a:t>という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kumimoji="1" lang="ja-JP" altLang="en-US" dirty="0" smtClean="0"/>
              <a:t>認識論的問題において道徳的な要素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考慮に入れなければならない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844982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補強が必要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ただ信頼する以上のことをできるに越したことはない（科学の文脈）</a:t>
            </a:r>
            <a:endParaRPr lang="en-US" altLang="ja-JP" dirty="0" smtClean="0"/>
          </a:p>
          <a:p>
            <a:r>
              <a:rPr lang="ja-JP" altLang="en-US" dirty="0" smtClean="0"/>
              <a:t>数百人・数千人規模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→</a:t>
            </a:r>
            <a:r>
              <a:rPr lang="en-US" altLang="ja-JP" dirty="0" smtClean="0">
                <a:solidFill>
                  <a:srgbClr val="FF0000"/>
                </a:solidFill>
              </a:rPr>
              <a:t>A</a:t>
            </a:r>
            <a:r>
              <a:rPr lang="ja-JP" altLang="en-US" dirty="0" smtClean="0">
                <a:solidFill>
                  <a:srgbClr val="FF0000"/>
                </a:solidFill>
              </a:rPr>
              <a:t>が注意すべきこと、制度的側面の考察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 smtClean="0"/>
              <a:t>グループ内における個人の信頼性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→</a:t>
            </a:r>
            <a:r>
              <a:rPr lang="ja-JP" altLang="en-US" dirty="0" smtClean="0">
                <a:solidFill>
                  <a:srgbClr val="FF0000"/>
                </a:solidFill>
              </a:rPr>
              <a:t>業界全体における実験グループの信頼性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0381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</a:t>
            </a:r>
            <a:r>
              <a:rPr lang="ja-JP" altLang="en-US" dirty="0"/>
              <a:t>が注意すべきこと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/>
              <a:t>数百人・数千人規模</a:t>
            </a:r>
          </a:p>
          <a:p>
            <a:r>
              <a:rPr kumimoji="1" lang="ja-JP" altLang="en-US" dirty="0" smtClean="0"/>
              <a:t>直接知っている人間を増やす</a:t>
            </a:r>
            <a:endParaRPr kumimoji="1" lang="en-US" altLang="ja-JP" dirty="0" smtClean="0"/>
          </a:p>
          <a:p>
            <a:r>
              <a:rPr lang="ja-JP" altLang="en-US" dirty="0" smtClean="0"/>
              <a:t>複数の人間で</a:t>
            </a:r>
            <a:r>
              <a:rPr kumimoji="1" lang="ja-JP" altLang="en-US" dirty="0" smtClean="0"/>
              <a:t>意見を聞く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信頼を超えて</a:t>
            </a:r>
            <a:endParaRPr lang="en-US" altLang="ja-JP" dirty="0" smtClean="0"/>
          </a:p>
          <a:p>
            <a:r>
              <a:rPr lang="ja-JP" altLang="en-US" dirty="0" smtClean="0"/>
              <a:t>批判的思考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ja-JP" altLang="en-US" dirty="0" smtClean="0"/>
              <a:t>論理が飛躍しているところに説明を要求する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相手の言っていないことを指摘する</a:t>
            </a:r>
            <a:endParaRPr lang="en-US" altLang="ja-JP" dirty="0" smtClean="0"/>
          </a:p>
          <a:p>
            <a:r>
              <a:rPr lang="ja-JP" altLang="en-US" dirty="0" smtClean="0"/>
              <a:t>言葉で信じずに証拠を要求する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916576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制度的側面の考察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/>
              <a:t>階層</a:t>
            </a:r>
            <a:r>
              <a:rPr lang="ja-JP" altLang="en-US" dirty="0" smtClean="0"/>
              <a:t>システム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縦</a:t>
            </a:r>
            <a:r>
              <a:rPr lang="ja-JP" altLang="en-US" dirty="0"/>
              <a:t>の関係　</a:t>
            </a:r>
            <a:r>
              <a:rPr lang="ja-JP" altLang="en-US" dirty="0" smtClean="0"/>
              <a:t>指導者に</a:t>
            </a:r>
            <a:r>
              <a:rPr lang="ja-JP" altLang="en-US" dirty="0"/>
              <a:t>よる教育・管理</a:t>
            </a:r>
          </a:p>
          <a:p>
            <a:pPr marL="0" indent="0">
              <a:buNone/>
            </a:pPr>
            <a:r>
              <a:rPr lang="ja-JP" altLang="en-US" dirty="0" smtClean="0"/>
              <a:t>　横</a:t>
            </a:r>
            <a:r>
              <a:rPr lang="ja-JP" altLang="en-US" dirty="0"/>
              <a:t>の関係　同僚同士のコミュニケーション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 smtClean="0"/>
              <a:t>・理解</a:t>
            </a:r>
            <a:r>
              <a:rPr lang="ja-JP" altLang="en-US" dirty="0"/>
              <a:t>に</a:t>
            </a:r>
            <a:r>
              <a:rPr lang="ja-JP" altLang="en-US" dirty="0" smtClean="0"/>
              <a:t>おいて</a:t>
            </a:r>
            <a:r>
              <a:rPr lang="en-US" altLang="ja-JP" dirty="0" smtClean="0"/>
              <a:t>and/or</a:t>
            </a:r>
            <a:r>
              <a:rPr lang="ja-JP" altLang="en-US" dirty="0" smtClean="0"/>
              <a:t>地位的に対等</a:t>
            </a:r>
            <a:r>
              <a:rPr lang="ja-JP" altLang="en-US" dirty="0"/>
              <a:t>に意見を</a:t>
            </a:r>
          </a:p>
          <a:p>
            <a:pPr marL="0" indent="0">
              <a:buNone/>
            </a:pPr>
            <a:r>
              <a:rPr lang="ja-JP" altLang="en-US" dirty="0" smtClean="0"/>
              <a:t>　言える</a:t>
            </a:r>
            <a:r>
              <a:rPr lang="ja-JP" altLang="en-US" dirty="0"/>
              <a:t>人間</a:t>
            </a:r>
            <a:r>
              <a:rPr lang="ja-JP" altLang="en-US" dirty="0" smtClean="0"/>
              <a:t>を担当者とは別に一人</a:t>
            </a:r>
            <a:r>
              <a:rPr lang="ja-JP" altLang="en-US" dirty="0"/>
              <a:t>確保する</a:t>
            </a:r>
          </a:p>
          <a:p>
            <a:pPr>
              <a:buNone/>
            </a:pPr>
            <a:r>
              <a:rPr lang="ja-JP" altLang="en-US" dirty="0" smtClean="0"/>
              <a:t>・ビデオミーティングに頼らず、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一堂に</a:t>
            </a:r>
            <a:r>
              <a:rPr lang="ja-JP" altLang="en-US" dirty="0" smtClean="0"/>
              <a:t>会し直接話す機会を設ける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CB</a:t>
            </a:r>
            <a:r>
              <a:rPr lang="ja-JP" altLang="en-US" dirty="0" err="1"/>
              <a:t>、</a:t>
            </a:r>
            <a:r>
              <a:rPr lang="en-US" altLang="ja-JP" dirty="0"/>
              <a:t>SP</a:t>
            </a:r>
            <a:r>
              <a:rPr lang="ja-JP" altLang="en-US" dirty="0" err="1"/>
              <a:t>、</a:t>
            </a:r>
            <a:r>
              <a:rPr lang="en-US" altLang="ja-JP" dirty="0"/>
              <a:t>PC</a:t>
            </a:r>
          </a:p>
          <a:p>
            <a:pPr marL="0" indent="0">
              <a:buNone/>
            </a:pPr>
            <a:r>
              <a:rPr lang="ja-JP" altLang="en-US" dirty="0" smtClean="0"/>
              <a:t>　コミュニケーションコーディネーター</a:t>
            </a:r>
            <a:r>
              <a:rPr lang="en-US" altLang="ja-JP" dirty="0" smtClean="0"/>
              <a:t>(CC)</a:t>
            </a:r>
          </a:p>
          <a:p>
            <a:pPr marL="0" indent="0">
              <a:buNone/>
            </a:pPr>
            <a:r>
              <a:rPr lang="ja-JP" altLang="en-US" dirty="0" smtClean="0"/>
              <a:t>　　コラボレーター同士の円滑なコミュニケーション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（それによる知識の連結）促進に特化した仕事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6804248" y="1700808"/>
            <a:ext cx="72008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7524328" y="1700808"/>
            <a:ext cx="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7524328" y="1700808"/>
            <a:ext cx="72008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マイル 7"/>
          <p:cNvSpPr/>
          <p:nvPr/>
        </p:nvSpPr>
        <p:spPr>
          <a:xfrm>
            <a:off x="8209296" y="2973334"/>
            <a:ext cx="288032" cy="288032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スマイル 8"/>
          <p:cNvSpPr/>
          <p:nvPr/>
        </p:nvSpPr>
        <p:spPr>
          <a:xfrm>
            <a:off x="7380312" y="2973334"/>
            <a:ext cx="288032" cy="288032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スマイル 9"/>
          <p:cNvSpPr/>
          <p:nvPr/>
        </p:nvSpPr>
        <p:spPr>
          <a:xfrm>
            <a:off x="6600217" y="2973334"/>
            <a:ext cx="288032" cy="288032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スマイル 10"/>
          <p:cNvSpPr/>
          <p:nvPr/>
        </p:nvSpPr>
        <p:spPr>
          <a:xfrm>
            <a:off x="7380312" y="1268760"/>
            <a:ext cx="288032" cy="288032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7786710" y="3071810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000892" y="3071810"/>
            <a:ext cx="285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54548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業界全体に</a:t>
            </a:r>
            <a:r>
              <a:rPr lang="ja-JP" altLang="en-US" dirty="0" smtClean="0"/>
              <a:t>おけるグループの信頼性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巨大実験の問題点は外からはなおさら見えない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（その実験のことを一番よく知っているのは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その実験の人）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Peer review</a:t>
            </a:r>
            <a:r>
              <a:rPr lang="ja-JP" altLang="en-US" dirty="0"/>
              <a:t>の</a:t>
            </a:r>
            <a:r>
              <a:rPr lang="ja-JP" altLang="en-US" dirty="0" smtClean="0"/>
              <a:t>限界</a:t>
            </a:r>
            <a:endParaRPr lang="en-US" altLang="ja-JP" dirty="0" smtClean="0"/>
          </a:p>
          <a:p>
            <a:r>
              <a:rPr kumimoji="1" lang="ja-JP" altLang="en-US" dirty="0" smtClean="0"/>
              <a:t>再現の</a:t>
            </a:r>
            <a:r>
              <a:rPr lang="ja-JP" altLang="en-US" dirty="0"/>
              <a:t>困難</a:t>
            </a:r>
            <a:r>
              <a:rPr lang="ja-JP" altLang="en-US" dirty="0" smtClean="0"/>
              <a:t>さ（リソースの制約）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（⇔生物学　データ捏造を見抜けるか？）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それだけにあるところからはそのグループを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信頼せざるを得ない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8080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私は何者か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現場主義の科学哲学者 </a:t>
            </a:r>
            <a:r>
              <a:rPr kumimoji="1" lang="en-US" altLang="ja-JP" dirty="0" smtClean="0"/>
              <a:t>(not physicist!)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48880"/>
            <a:ext cx="6772212" cy="381642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500826" y="628652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23/Jan/2013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75322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個人の信頼とのアナロジー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理想的</a:t>
            </a:r>
            <a:r>
              <a:rPr lang="ja-JP" altLang="en-US" dirty="0"/>
              <a:t>には</a:t>
            </a:r>
            <a:r>
              <a:rPr lang="ja-JP" altLang="en-US" dirty="0" smtClean="0"/>
              <a:t>全実験についての独立</a:t>
            </a:r>
            <a:r>
              <a:rPr lang="ja-JP" altLang="en-US" dirty="0"/>
              <a:t>の</a:t>
            </a:r>
            <a:r>
              <a:rPr lang="ja-JP" altLang="en-US" dirty="0" smtClean="0"/>
              <a:t>検証が</a:t>
            </a:r>
            <a:r>
              <a:rPr lang="ja-JP" altLang="en-US" dirty="0"/>
              <a:t>望ましい</a:t>
            </a:r>
          </a:p>
          <a:p>
            <a:pPr marL="0" indent="0">
              <a:buNone/>
            </a:pPr>
            <a:r>
              <a:rPr lang="ja-JP" altLang="en-US" dirty="0" smtClean="0"/>
              <a:t>　しかし</a:t>
            </a:r>
            <a:r>
              <a:rPr lang="ja-JP" altLang="en-US" dirty="0"/>
              <a:t>それはリソース（時間、金、マンパワー）</a:t>
            </a:r>
          </a:p>
          <a:p>
            <a:pPr marL="0" indent="0">
              <a:buNone/>
            </a:pPr>
            <a:r>
              <a:rPr lang="ja-JP" altLang="en-US" dirty="0" smtClean="0"/>
              <a:t>　の</a:t>
            </a:r>
            <a:r>
              <a:rPr lang="ja-JP" altLang="en-US" dirty="0"/>
              <a:t>制約からして非現実的</a:t>
            </a:r>
          </a:p>
          <a:p>
            <a:pPr marL="0" indent="0">
              <a:buNone/>
            </a:pPr>
            <a:r>
              <a:rPr lang="ja-JP" altLang="en-US" dirty="0" smtClean="0"/>
              <a:t>　→</a:t>
            </a:r>
            <a:r>
              <a:rPr lang="ja-JP" altLang="en-US" dirty="0"/>
              <a:t>どう</a:t>
            </a:r>
            <a:r>
              <a:rPr lang="ja-JP" altLang="en-US" dirty="0" smtClean="0"/>
              <a:t>すべき？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注意点、制度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実験間コミュニケーションの促進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他実験への</a:t>
            </a:r>
            <a:r>
              <a:rPr lang="en-US" altLang="ja-JP" dirty="0"/>
              <a:t>r</a:t>
            </a:r>
            <a:r>
              <a:rPr lang="en-US" altLang="ja-JP" dirty="0" smtClean="0"/>
              <a:t>aw data</a:t>
            </a:r>
            <a:r>
              <a:rPr lang="ja-JP" altLang="en-US" dirty="0"/>
              <a:t>の</a:t>
            </a:r>
            <a:r>
              <a:rPr lang="ja-JP" altLang="en-US" dirty="0" smtClean="0"/>
              <a:t>要求・提供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業界としてこういったことを推進すべきかもしれない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（議論の余地あり）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90849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実験が巨大化し、専門分化が進むほど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実験内においても実験間においても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信頼性の果たす役割が大きくなる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→そのことへの注意・対策が必要</a:t>
            </a:r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科学的主張の信頼性は科学的方法の厳密さ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によってだけでなく、科学者の内面的規範・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制度的取り組みによっても担保されている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オーサーリストは</a:t>
            </a:r>
            <a:r>
              <a:rPr lang="ja-JP" altLang="en-US" dirty="0"/>
              <a:t>どうあるべき</a:t>
            </a:r>
            <a:r>
              <a:rPr kumimoji="1" lang="ja-JP" altLang="en-US" dirty="0" smtClean="0"/>
              <a:t>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文献多数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鈴木なりのまとめと評価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34105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現行</a:t>
            </a:r>
            <a:r>
              <a:rPr lang="ja-JP" altLang="en-US" dirty="0" smtClean="0"/>
              <a:t>のシステム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dirty="0" smtClean="0"/>
              <a:t>・実験に一定の貢献をした人は基本的に全員名前が載る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・アルファベット順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メリット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・平等：すべての個人の貢献がなければ研究が成り立たない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dirty="0" smtClean="0"/>
              <a:t>その事実の認識によって</a:t>
            </a:r>
            <a:r>
              <a:rPr lang="en-US" altLang="ja-JP" dirty="0" smtClean="0"/>
              <a:t>motivation</a:t>
            </a:r>
            <a:r>
              <a:rPr lang="ja-JP" altLang="en-US" dirty="0" smtClean="0"/>
              <a:t>を高める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問題点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dirty="0" smtClean="0"/>
              <a:t>誰</a:t>
            </a:r>
            <a:r>
              <a:rPr lang="ja-JP" altLang="en-US" dirty="0"/>
              <a:t>が何にどれだけ貢献して</a:t>
            </a:r>
            <a:r>
              <a:rPr lang="ja-JP" altLang="en-US" dirty="0" smtClean="0"/>
              <a:t>いるのか</a:t>
            </a:r>
            <a:r>
              <a:rPr lang="ja-JP" altLang="en-US" dirty="0"/>
              <a:t>わからない</a:t>
            </a:r>
          </a:p>
          <a:p>
            <a:pPr marL="0" indent="0">
              <a:buNone/>
            </a:pPr>
            <a:r>
              <a:rPr lang="ja-JP" altLang="en-US" dirty="0" smtClean="0"/>
              <a:t>　→個人の業績</a:t>
            </a:r>
            <a:r>
              <a:rPr lang="ja-JP" altLang="en-US" dirty="0"/>
              <a:t>の評価が</a:t>
            </a:r>
            <a:r>
              <a:rPr lang="ja-JP" altLang="en-US" dirty="0" smtClean="0"/>
              <a:t>困難</a:t>
            </a:r>
            <a:r>
              <a:rPr lang="en-US" altLang="ja-JP" dirty="0" smtClean="0"/>
              <a:t>(credit and blame)</a:t>
            </a:r>
          </a:p>
          <a:p>
            <a:pPr>
              <a:buNone/>
            </a:pPr>
            <a:r>
              <a:rPr lang="ja-JP" altLang="en-US" dirty="0" smtClean="0"/>
              <a:t>・貢献度に関わらず同じ扱い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→</a:t>
            </a:r>
            <a:r>
              <a:rPr lang="en-US" altLang="ja-JP" dirty="0"/>
              <a:t>fairness</a:t>
            </a:r>
            <a:r>
              <a:rPr lang="ja-JP" altLang="en-US" dirty="0" err="1"/>
              <a:t>への</a:t>
            </a:r>
            <a:r>
              <a:rPr lang="ja-JP" altLang="en-US" dirty="0" smtClean="0"/>
              <a:t>抵触、</a:t>
            </a:r>
            <a:r>
              <a:rPr lang="en-US" altLang="ja-JP" dirty="0" smtClean="0"/>
              <a:t>motivate?</a:t>
            </a:r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ja-JP" altLang="en-US" dirty="0" smtClean="0"/>
              <a:t>論文に名前が載るということへの意識（責任感）の低下</a:t>
            </a:r>
            <a:endParaRPr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671023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代替案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１：</a:t>
            </a:r>
            <a:r>
              <a:rPr lang="ja-JP" altLang="en-US" dirty="0"/>
              <a:t>貢献</a:t>
            </a:r>
            <a:r>
              <a:rPr lang="ja-JP" altLang="en-US" dirty="0" smtClean="0"/>
              <a:t>種類</a:t>
            </a:r>
            <a:r>
              <a:rPr kumimoji="1" lang="ja-JP" altLang="en-US" dirty="0" smtClean="0"/>
              <a:t>別システム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２：</a:t>
            </a:r>
            <a:r>
              <a:rPr lang="ja-JP" altLang="en-US" dirty="0"/>
              <a:t>説明</a:t>
            </a:r>
            <a:r>
              <a:rPr lang="ja-JP" altLang="en-US" dirty="0" smtClean="0"/>
              <a:t>責任システム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（これらは排他的ではない。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ja-JP" altLang="en-US" dirty="0" smtClean="0"/>
              <a:t>代替案３があれば議論しましょう）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3119085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代替案</a:t>
            </a:r>
            <a:r>
              <a:rPr lang="ja-JP" altLang="en-US" dirty="0" smtClean="0"/>
              <a:t>１：</a:t>
            </a:r>
            <a:r>
              <a:rPr lang="ja-JP" altLang="en-US" dirty="0"/>
              <a:t>貢献</a:t>
            </a:r>
            <a:r>
              <a:rPr lang="ja-JP" altLang="en-US" dirty="0" smtClean="0"/>
              <a:t>種類別システム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貢献の種類を明記して名前を載せる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メリット：</a:t>
            </a:r>
            <a:r>
              <a:rPr kumimoji="1" lang="ja-JP" altLang="en-US" dirty="0" smtClean="0"/>
              <a:t>個人の貢献が適切に反映される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問題点</a:t>
            </a:r>
            <a:r>
              <a:rPr kumimoji="1" lang="ja-JP" altLang="en-US" dirty="0" smtClean="0"/>
              <a:t>：どの</a:t>
            </a:r>
            <a:r>
              <a:rPr lang="ja-JP" altLang="en-US" dirty="0"/>
              <a:t>貢献を</a:t>
            </a:r>
            <a:r>
              <a:rPr lang="ja-JP" altLang="en-US" dirty="0" smtClean="0"/>
              <a:t>載せるべきか決定が難しい</a:t>
            </a:r>
            <a:endParaRPr kumimoji="1" lang="en-US" altLang="ja-JP" dirty="0" smtClean="0"/>
          </a:p>
          <a:p>
            <a:r>
              <a:rPr lang="ja-JP" altLang="en-US" dirty="0" smtClean="0"/>
              <a:t>建設と解析</a:t>
            </a:r>
            <a:endParaRPr lang="en-US" altLang="ja-JP" dirty="0" smtClean="0"/>
          </a:p>
          <a:p>
            <a:r>
              <a:rPr kumimoji="1" lang="ja-JP" altLang="en-US" dirty="0" smtClean="0"/>
              <a:t>シフト</a:t>
            </a:r>
            <a:r>
              <a:rPr lang="ja-JP" altLang="en-US" dirty="0" smtClean="0"/>
              <a:t>、技術提供、資金</a:t>
            </a:r>
            <a:r>
              <a:rPr lang="ja-JP" altLang="en-US" dirty="0"/>
              <a:t>提供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どの貢献</a:t>
            </a:r>
            <a:r>
              <a:rPr lang="ja-JP" altLang="en-US" dirty="0" smtClean="0"/>
              <a:t>をどれだけ評価するに値すると見なすか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という価値観が絡んでくる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877209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代替案２</a:t>
            </a:r>
            <a:r>
              <a:rPr lang="ja-JP" altLang="en-US" dirty="0" smtClean="0"/>
              <a:t>：</a:t>
            </a:r>
            <a:r>
              <a:rPr lang="ja-JP" altLang="en-US" dirty="0"/>
              <a:t>説明責任</a:t>
            </a:r>
            <a:r>
              <a:rPr lang="ja-JP" altLang="en-US" dirty="0" smtClean="0"/>
              <a:t>システム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Accountability</a:t>
            </a:r>
          </a:p>
          <a:p>
            <a:pPr marL="0" indent="0">
              <a:buNone/>
            </a:pPr>
            <a:r>
              <a:rPr lang="ja-JP" altLang="en-US" dirty="0" smtClean="0"/>
              <a:t>内容を外部に対して擁護可能な人の名前だけを載せる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メリット：「著者＝責任の持てる人」という直観に合う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（責任が大きい順に並べるという</a:t>
            </a:r>
            <a:r>
              <a:rPr lang="ja-JP" altLang="en-US" dirty="0" smtClean="0"/>
              <a:t>オプションも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問題点</a:t>
            </a:r>
            <a:r>
              <a:rPr lang="ja-JP" altLang="en-US" dirty="0" smtClean="0"/>
              <a:t>：「擁護</a:t>
            </a:r>
            <a:r>
              <a:rPr kumimoji="1" lang="ja-JP" altLang="en-US" dirty="0" smtClean="0"/>
              <a:t>可能」の</a:t>
            </a:r>
            <a:r>
              <a:rPr lang="ja-JP" altLang="en-US" dirty="0"/>
              <a:t>基準があいまい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条件が厳しいと貢献している人も載らず（専門分業化）、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条件が緩いと現行システムと変わらないことに</a:t>
            </a:r>
            <a:r>
              <a:rPr lang="ja-JP" altLang="en-US" dirty="0" smtClean="0"/>
              <a:t>なる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61162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コメント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現行システムを実際に変更するには労力が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かかり難しいかもしれない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しかしコラボレーターたちがより納得のいく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オーサーシステムを各実験が構築する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ことにより、公平な</a:t>
            </a:r>
            <a:r>
              <a:rPr lang="ja-JP" altLang="en-US" dirty="0" smtClean="0"/>
              <a:t>評価・</a:t>
            </a:r>
            <a:r>
              <a:rPr lang="en-US" altLang="ja-JP" dirty="0" smtClean="0"/>
              <a:t>motivation</a:t>
            </a:r>
            <a:r>
              <a:rPr lang="ja-JP" altLang="en-US" dirty="0" smtClean="0"/>
              <a:t>上昇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などのメリット</a:t>
            </a:r>
            <a:r>
              <a:rPr lang="ja-JP" altLang="en-US" dirty="0"/>
              <a:t>が期待できる</a:t>
            </a:r>
          </a:p>
          <a:p>
            <a:pPr marL="0" indent="0">
              <a:buNone/>
            </a:pPr>
            <a:r>
              <a:rPr lang="ja-JP" altLang="en-US" dirty="0" smtClean="0"/>
              <a:t>　（自覚を促すディスカッションや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さまざまな試みが促されてよい）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962403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おわりに：アンケートにご協力ください！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１．発表についてのコメント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巨大</a:t>
            </a:r>
            <a:r>
              <a:rPr lang="ja-JP" altLang="en-US" dirty="0"/>
              <a:t>実験における信頼性の</a:t>
            </a:r>
            <a:r>
              <a:rPr lang="ja-JP" altLang="en-US" dirty="0" smtClean="0"/>
              <a:t>役割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オーサーリストは</a:t>
            </a:r>
            <a:r>
              <a:rPr lang="ja-JP" altLang="en-US" dirty="0"/>
              <a:t>どうあるべき</a:t>
            </a:r>
            <a:r>
              <a:rPr lang="ja-JP" altLang="en-US" dirty="0" smtClean="0"/>
              <a:t>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その他</a:t>
            </a: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  <a:p>
            <a:pPr>
              <a:buNone/>
            </a:pPr>
            <a:r>
              <a:rPr kumimoji="1" lang="ja-JP" altLang="en-US" dirty="0" smtClean="0"/>
              <a:t>２．巨大実験に参加する意義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長期間、ある部分に特化した研究、タフなシフト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それでも</a:t>
            </a:r>
            <a:r>
              <a:rPr lang="ja-JP" altLang="en-US" dirty="0"/>
              <a:t>参加する</a:t>
            </a:r>
            <a:r>
              <a:rPr kumimoji="1" lang="ja-JP" altLang="en-US" dirty="0" smtClean="0"/>
              <a:t>価値とは？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→次世代の科学者たちに</a:t>
            </a:r>
            <a:r>
              <a:rPr lang="en-US" altLang="ja-JP" dirty="0" smtClean="0"/>
              <a:t>informative</a:t>
            </a:r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ja-JP" dirty="0" smtClean="0"/>
              <a:t>ナポリ大学と静岡北高等学校が推進している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</a:t>
            </a:r>
            <a:r>
              <a:rPr lang="ja-JP" altLang="ja-JP" dirty="0" smtClean="0"/>
              <a:t>高校生のための科学コミュニケーションプロジェクト「科学と学校」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</a:t>
            </a:r>
            <a:r>
              <a:rPr lang="en-US" altLang="ja-JP" u="sng" dirty="0" smtClean="0">
                <a:hlinkClick r:id="rId2"/>
              </a:rPr>
              <a:t>http://scienzaescuola.fisica.unina.it/index.php/home</a:t>
            </a:r>
            <a:endParaRPr lang="ja-JP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24038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dirty="0"/>
              <a:t>• </a:t>
            </a:r>
            <a:r>
              <a:rPr lang="en-US" altLang="ja-JP" dirty="0" err="1" smtClean="0"/>
              <a:t>Birnholtz</a:t>
            </a:r>
            <a:r>
              <a:rPr lang="en-US" altLang="ja-JP" dirty="0" smtClean="0"/>
              <a:t>, Jeremy P. (2006)</a:t>
            </a:r>
            <a:r>
              <a:rPr lang="en-US" altLang="ja-JP" dirty="0"/>
              <a:t> </a:t>
            </a:r>
            <a:r>
              <a:rPr lang="en-US" altLang="ja-JP" dirty="0" smtClean="0"/>
              <a:t>“What Does it Mean to Be an Author? The Intersection of 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Credit, Contribution, and Collaboration in Science</a:t>
            </a:r>
            <a:r>
              <a:rPr lang="en-US" altLang="ja-JP" dirty="0"/>
              <a:t>”, </a:t>
            </a:r>
            <a:r>
              <a:rPr lang="en-US" altLang="ja-JP" i="1" dirty="0"/>
              <a:t>Journal of the American </a:t>
            </a:r>
            <a:r>
              <a:rPr lang="en-US" altLang="ja-JP" i="1" dirty="0" smtClean="0"/>
              <a:t>Society </a:t>
            </a:r>
          </a:p>
          <a:p>
            <a:pPr marL="0" indent="0">
              <a:buNone/>
            </a:pPr>
            <a:r>
              <a:rPr lang="ja-JP" altLang="en-US" i="1" dirty="0" smtClean="0"/>
              <a:t>　</a:t>
            </a:r>
            <a:r>
              <a:rPr lang="en-US" altLang="ja-JP" i="1" dirty="0" smtClean="0"/>
              <a:t>for Information Science and Technology</a:t>
            </a:r>
            <a:r>
              <a:rPr lang="en-US" altLang="ja-JP" dirty="0" smtClean="0"/>
              <a:t>, </a:t>
            </a:r>
            <a:r>
              <a:rPr lang="en-US" altLang="ja-JP" dirty="0"/>
              <a:t>57(13), 1758-70.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• Franklin, A</a:t>
            </a:r>
            <a:r>
              <a:rPr lang="en-US" altLang="ja-JP" dirty="0"/>
              <a:t>.(1986)</a:t>
            </a:r>
            <a:r>
              <a:rPr lang="en-US" altLang="ja-JP" i="1" dirty="0"/>
              <a:t>The Neglect </a:t>
            </a:r>
            <a:r>
              <a:rPr lang="en-US" altLang="ja-JP" i="1" dirty="0" smtClean="0"/>
              <a:t>of Experiment</a:t>
            </a:r>
            <a:r>
              <a:rPr lang="en-US" altLang="ja-JP" dirty="0" smtClean="0"/>
              <a:t>. Cambridge: Cambridge </a:t>
            </a:r>
            <a:r>
              <a:rPr lang="en-US" altLang="ja-JP" dirty="0"/>
              <a:t>University Press.</a:t>
            </a:r>
          </a:p>
          <a:p>
            <a:pPr marL="0" indent="0">
              <a:buNone/>
            </a:pPr>
            <a:r>
              <a:rPr lang="en-US" altLang="ja-JP" dirty="0"/>
              <a:t>―Experiment in Physics. </a:t>
            </a:r>
            <a:r>
              <a:rPr lang="en-US" altLang="ja-JP" i="1" dirty="0"/>
              <a:t>The Stanford encyclopedia of philosophy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://plato.stanford.edu/entries/physics-experiment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•</a:t>
            </a:r>
            <a:r>
              <a:rPr lang="en-US" altLang="ja-JP" dirty="0"/>
              <a:t>Hacking</a:t>
            </a:r>
            <a:r>
              <a:rPr lang="en-US" altLang="ja-JP" dirty="0" smtClean="0"/>
              <a:t>, I</a:t>
            </a:r>
            <a:r>
              <a:rPr lang="en-US" altLang="ja-JP" dirty="0"/>
              <a:t>.(1983)</a:t>
            </a:r>
            <a:r>
              <a:rPr lang="en-US" altLang="ja-JP" i="1" dirty="0"/>
              <a:t>Representing and Intervening</a:t>
            </a:r>
            <a:r>
              <a:rPr lang="en-US" altLang="ja-JP" dirty="0"/>
              <a:t>. 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Cambridge : Cambridge </a:t>
            </a:r>
            <a:r>
              <a:rPr lang="en-US" altLang="ja-JP" dirty="0"/>
              <a:t>University Press.</a:t>
            </a:r>
          </a:p>
          <a:p>
            <a:pPr marL="0" indent="0">
              <a:buNone/>
            </a:pPr>
            <a:r>
              <a:rPr lang="ja-JP" altLang="en-US" dirty="0" smtClean="0"/>
              <a:t>　ハッキング </a:t>
            </a:r>
            <a:r>
              <a:rPr lang="en-US" altLang="ja-JP" dirty="0"/>
              <a:t>『</a:t>
            </a:r>
            <a:r>
              <a:rPr lang="ja-JP" altLang="en-US" dirty="0"/>
              <a:t>表現と介入</a:t>
            </a:r>
            <a:r>
              <a:rPr lang="en-US" altLang="ja-JP" dirty="0"/>
              <a:t>―</a:t>
            </a:r>
            <a:r>
              <a:rPr lang="ja-JP" altLang="en-US" dirty="0"/>
              <a:t>ボルヘス的幻想と新ベーコン主義</a:t>
            </a:r>
            <a:r>
              <a:rPr lang="en-US" altLang="ja-JP" dirty="0"/>
              <a:t>』 </a:t>
            </a:r>
            <a:r>
              <a:rPr lang="ja-JP" altLang="en-US" dirty="0"/>
              <a:t>産業</a:t>
            </a:r>
            <a:r>
              <a:rPr lang="ja-JP" altLang="en-US" dirty="0" smtClean="0"/>
              <a:t>図書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 </a:t>
            </a:r>
            <a:r>
              <a:rPr lang="ja-JP" altLang="en-US" dirty="0"/>
              <a:t>渡辺</a:t>
            </a:r>
            <a:r>
              <a:rPr lang="ja-JP" altLang="en-US" dirty="0" smtClean="0"/>
              <a:t>博 訳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•</a:t>
            </a:r>
            <a:r>
              <a:rPr lang="en-US" altLang="ja-JP" dirty="0" err="1" smtClean="0"/>
              <a:t>Hardwig</a:t>
            </a:r>
            <a:r>
              <a:rPr lang="en-US" altLang="ja-JP" dirty="0" smtClean="0"/>
              <a:t>, John.(1991</a:t>
            </a:r>
            <a:r>
              <a:rPr lang="en-US" altLang="ja-JP" dirty="0"/>
              <a:t>) </a:t>
            </a:r>
            <a:r>
              <a:rPr lang="en-US" altLang="ja-JP" dirty="0" smtClean="0"/>
              <a:t>“The Role of Trust in Knowledge”, </a:t>
            </a:r>
            <a:r>
              <a:rPr lang="en-US" altLang="ja-JP" i="1" dirty="0" smtClean="0"/>
              <a:t>The Journal of Philosophy</a:t>
            </a:r>
            <a:r>
              <a:rPr lang="en-US" altLang="ja-JP" dirty="0" smtClean="0"/>
              <a:t>, 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Vol.88, No.12, 693-708.</a:t>
            </a:r>
          </a:p>
          <a:p>
            <a:pPr marL="0" indent="0">
              <a:buNone/>
            </a:pPr>
            <a:r>
              <a:rPr lang="en-US" altLang="ja-JP" dirty="0" smtClean="0"/>
              <a:t>•</a:t>
            </a:r>
            <a:r>
              <a:rPr lang="en-US" altLang="ja-JP" dirty="0" err="1" smtClean="0"/>
              <a:t>Rennie</a:t>
            </a:r>
            <a:r>
              <a:rPr lang="en-US" altLang="ja-JP" dirty="0" smtClean="0"/>
              <a:t>, D., Yank, V., &amp; Emanuel, L. (1997)“When authorship fails: A proposal to make 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contributors accountable”, </a:t>
            </a:r>
            <a:r>
              <a:rPr lang="en-US" altLang="ja-JP" i="1" dirty="0" smtClean="0"/>
              <a:t>Journal of the American Medical Association</a:t>
            </a:r>
            <a:r>
              <a:rPr lang="en-US" altLang="ja-JP" dirty="0" smtClean="0"/>
              <a:t>, 278(7), 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579-585.</a:t>
            </a:r>
          </a:p>
        </p:txBody>
      </p:sp>
    </p:spTree>
    <p:extLst>
      <p:ext uri="{BB962C8B-B14F-4D97-AF65-F5344CB8AC3E}">
        <p14:creationId xmlns="" xmlns:p14="http://schemas.microsoft.com/office/powerpoint/2010/main" val="269965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科学哲学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認識論　知識の本性・源泉・限界</a:t>
            </a:r>
            <a:r>
              <a:rPr lang="ja-JP" altLang="en-US" dirty="0" smtClean="0"/>
              <a:t>・獲得方法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lang="ja-JP" altLang="en-US" dirty="0"/>
              <a:t>科学</a:t>
            </a:r>
            <a:r>
              <a:rPr lang="ja-JP" altLang="en-US" dirty="0" smtClean="0"/>
              <a:t>哲学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「科学的説明とは？」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「観察不可能な対象の存在を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信じる理由は？」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「科学と疑似科学を分ける基準は？」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3645670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ご清聴ありがとうございました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412776"/>
            <a:ext cx="2952328" cy="5238883"/>
          </a:xfrm>
        </p:spPr>
      </p:pic>
    </p:spTree>
    <p:extLst>
      <p:ext uri="{BB962C8B-B14F-4D97-AF65-F5344CB8AC3E}">
        <p14:creationId xmlns="" xmlns:p14="http://schemas.microsoft.com/office/powerpoint/2010/main" val="3040823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 up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065059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クロスチェック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独立の方法で、連絡なしに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 smtClean="0"/>
              <a:t>A</a:t>
            </a:r>
            <a:r>
              <a:rPr lang="ja-JP" altLang="en-US" dirty="0" smtClean="0"/>
              <a:t>　</a:t>
            </a:r>
            <a:r>
              <a:rPr lang="en-US" altLang="ja-JP" dirty="0" smtClean="0"/>
              <a:t>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C</a:t>
            </a:r>
            <a:r>
              <a:rPr lang="ja-JP" altLang="en-US" dirty="0" smtClean="0"/>
              <a:t>　→ </a:t>
            </a:r>
            <a:r>
              <a:rPr lang="en-US" altLang="ja-JP" dirty="0" smtClean="0"/>
              <a:t>D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 smtClean="0"/>
              <a:t>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B</a:t>
            </a:r>
            <a:r>
              <a:rPr lang="ja-JP" altLang="en-US" dirty="0" smtClean="0"/>
              <a:t>　</a:t>
            </a:r>
            <a:r>
              <a:rPr lang="en-US" altLang="ja-JP" dirty="0"/>
              <a:t>F</a:t>
            </a:r>
            <a:r>
              <a:rPr lang="ja-JP" altLang="en-US" dirty="0" smtClean="0"/>
              <a:t>　→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同じ結果　共通部分ミスの可能性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違う結果　少なくともどちらかが間違えている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どちらが間違えている？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どこに間違いがある？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再現性：同じ方法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42558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実験グループにとって信頼性が重要になってくる</a:t>
            </a:r>
            <a:endParaRPr lang="en-US" altLang="ja-JP" smtClean="0"/>
          </a:p>
          <a:p>
            <a:pPr>
              <a:buNone/>
            </a:pPr>
            <a:endParaRPr lang="en-US" altLang="ja-JP" smtClean="0"/>
          </a:p>
          <a:p>
            <a:r>
              <a:rPr lang="ja-JP" altLang="en-US" dirty="0" smtClean="0"/>
              <a:t>他</a:t>
            </a:r>
            <a:r>
              <a:rPr lang="ja-JP" altLang="en-US" dirty="0"/>
              <a:t>グループへの厳しい目線は</a:t>
            </a:r>
          </a:p>
          <a:p>
            <a:pPr marL="0" indent="0">
              <a:buNone/>
            </a:pPr>
            <a:r>
              <a:rPr lang="ja-JP" altLang="en-US" dirty="0" smtClean="0"/>
              <a:t>　（</a:t>
            </a:r>
            <a:r>
              <a:rPr lang="ja-JP" altLang="en-US" dirty="0"/>
              <a:t>単に政治的駆け引きとしてではなく）</a:t>
            </a:r>
          </a:p>
          <a:p>
            <a:pPr marL="0" indent="0">
              <a:buNone/>
            </a:pPr>
            <a:r>
              <a:rPr lang="ja-JP" altLang="en-US" dirty="0" smtClean="0"/>
              <a:t>　科学</a:t>
            </a:r>
            <a:r>
              <a:rPr lang="ja-JP" altLang="en-US" dirty="0"/>
              <a:t>の質を担保するための合理的システム</a:t>
            </a:r>
          </a:p>
          <a:p>
            <a:pPr marL="0" indent="0">
              <a:buNone/>
            </a:pPr>
            <a:r>
              <a:rPr lang="ja-JP" altLang="en-US" dirty="0" smtClean="0"/>
              <a:t>　と</a:t>
            </a:r>
            <a:r>
              <a:rPr lang="ja-JP" altLang="en-US" dirty="0"/>
              <a:t>して考えることができる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236738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認識論的観点から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決定実験の</a:t>
            </a:r>
            <a:r>
              <a:rPr lang="ja-JP" altLang="en-US" dirty="0" smtClean="0"/>
              <a:t>不可能性</a:t>
            </a:r>
            <a:endParaRPr lang="en-US" altLang="ja-JP" dirty="0" smtClean="0"/>
          </a:p>
          <a:p>
            <a:r>
              <a:rPr lang="ja-JP" altLang="en-US" dirty="0" smtClean="0"/>
              <a:t>（反証主義にとって問題）</a:t>
            </a:r>
            <a:endParaRPr lang="en-US" altLang="ja-JP" dirty="0" smtClean="0"/>
          </a:p>
          <a:p>
            <a:r>
              <a:rPr lang="ja-JP" altLang="en-US" dirty="0" smtClean="0"/>
              <a:t>補助</a:t>
            </a:r>
            <a:r>
              <a:rPr lang="ja-JP" altLang="en-US" dirty="0"/>
              <a:t>仮説</a:t>
            </a:r>
            <a:endParaRPr lang="en-US" altLang="ja-JP" dirty="0" smtClean="0"/>
          </a:p>
          <a:p>
            <a:r>
              <a:rPr kumimoji="1" lang="ja-JP" altLang="en-US" dirty="0"/>
              <a:t>検出器</a:t>
            </a:r>
          </a:p>
        </p:txBody>
      </p:sp>
    </p:spTree>
    <p:extLst>
      <p:ext uri="{BB962C8B-B14F-4D97-AF65-F5344CB8AC3E}">
        <p14:creationId xmlns="" xmlns:p14="http://schemas.microsoft.com/office/powerpoint/2010/main" val="26406931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American Mathematical </a:t>
            </a:r>
            <a:r>
              <a:rPr lang="en-US" altLang="ja-JP" dirty="0" smtClean="0"/>
              <a:t>Society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dirty="0"/>
              <a:t>2004 Statement</a:t>
            </a:r>
          </a:p>
          <a:p>
            <a:r>
              <a:rPr lang="en-US" altLang="ja-JP" dirty="0"/>
              <a:t>The Culture of Research and Scholarship in Mathematics:</a:t>
            </a:r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Joint </a:t>
            </a:r>
            <a:r>
              <a:rPr lang="en-US" altLang="ja-JP" dirty="0"/>
              <a:t>Research and Its </a:t>
            </a:r>
            <a:r>
              <a:rPr lang="en-US" altLang="ja-JP" dirty="0" smtClean="0"/>
              <a:t>Publication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“The </a:t>
            </a:r>
            <a:r>
              <a:rPr lang="en-US" altLang="ja-JP" dirty="0"/>
              <a:t>culture of joint research and its publication differs among disciplines, and this </a:t>
            </a:r>
            <a:r>
              <a:rPr lang="en-US" altLang="ja-JP" dirty="0" smtClean="0"/>
              <a:t>essay is </a:t>
            </a:r>
            <a:r>
              <a:rPr lang="en-US" altLang="ja-JP" dirty="0"/>
              <a:t>meant to explain that culture for mathematics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 In </a:t>
            </a:r>
            <a:r>
              <a:rPr lang="en-US" altLang="ja-JP" dirty="0"/>
              <a:t>most areas of mathematics, joint research is a sharing of ideas and skills that </a:t>
            </a:r>
            <a:r>
              <a:rPr lang="en-US" altLang="ja-JP" dirty="0" smtClean="0"/>
              <a:t>cannot be </a:t>
            </a:r>
            <a:r>
              <a:rPr lang="en-US" altLang="ja-JP" dirty="0"/>
              <a:t>attributed to the individuals separately. The roles of researchers are </a:t>
            </a:r>
            <a:r>
              <a:rPr lang="en-US" altLang="ja-JP" dirty="0" smtClean="0"/>
              <a:t>seldom differentiated </a:t>
            </a:r>
            <a:r>
              <a:rPr lang="en-US" altLang="ja-JP" dirty="0"/>
              <a:t>(in the way they are in laboratory sciences, for example). </a:t>
            </a:r>
            <a:r>
              <a:rPr lang="en-US" altLang="ja-JP" dirty="0" smtClean="0"/>
              <a:t>Determining which </a:t>
            </a:r>
            <a:r>
              <a:rPr lang="en-US" altLang="ja-JP" dirty="0"/>
              <a:t>person contributed which ideas is often meaningless because the ideas grow </a:t>
            </a:r>
            <a:r>
              <a:rPr lang="en-US" altLang="ja-JP" dirty="0" smtClean="0"/>
              <a:t>from complex </a:t>
            </a:r>
            <a:r>
              <a:rPr lang="en-US" altLang="ja-JP" dirty="0"/>
              <a:t>discussions among all partners. </a:t>
            </a:r>
            <a:r>
              <a:rPr lang="ja-JP" altLang="en-US" dirty="0"/>
              <a:t>・・・</a:t>
            </a:r>
            <a:r>
              <a:rPr lang="en-US" altLang="ja-JP" dirty="0" smtClean="0"/>
              <a:t>Joint </a:t>
            </a:r>
            <a:r>
              <a:rPr lang="en-US" altLang="ja-JP" dirty="0"/>
              <a:t>work in mathematics almost always involves a small number </a:t>
            </a:r>
            <a:r>
              <a:rPr lang="en-US" altLang="ja-JP" dirty="0" smtClean="0"/>
              <a:t>of researchers </a:t>
            </a:r>
            <a:r>
              <a:rPr lang="en-US" altLang="ja-JP" dirty="0"/>
              <a:t>contributing equally to a research project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r>
              <a:rPr lang="en-US" altLang="ja-JP" dirty="0" smtClean="0"/>
              <a:t> For </a:t>
            </a:r>
            <a:r>
              <a:rPr lang="en-US" altLang="ja-JP" dirty="0"/>
              <a:t>this reason, mathematicians traditionally list authors on joint papers in </a:t>
            </a:r>
            <a:r>
              <a:rPr lang="en-US" altLang="ja-JP" dirty="0" smtClean="0"/>
              <a:t>alphabetical order</a:t>
            </a:r>
            <a:r>
              <a:rPr lang="en-US" altLang="ja-JP" dirty="0"/>
              <a:t>.”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055109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コミュニケーションコーディネーター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仕事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動いていないところをつつく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共同の呼びかけ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紛争解決</a:t>
            </a:r>
            <a:endParaRPr kumimoji="1" lang="en-US" altLang="ja-JP" dirty="0" smtClean="0"/>
          </a:p>
          <a:p>
            <a:r>
              <a:rPr kumimoji="1" lang="ja-JP" altLang="en-US" dirty="0" smtClean="0"/>
              <a:t>適性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personality</a:t>
            </a:r>
            <a:r>
              <a:rPr lang="ja-JP" altLang="en-US" dirty="0" err="1" smtClean="0"/>
              <a:t>、</a:t>
            </a:r>
            <a:r>
              <a:rPr lang="ja-JP" altLang="en-US" smtClean="0"/>
              <a:t>各ラボ精通、</a:t>
            </a:r>
            <a:r>
              <a:rPr lang="ja-JP" altLang="en-US" dirty="0" smtClean="0"/>
              <a:t>中立性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哲学の方法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さまざまな科学者と議論し多様な視点を得る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個々の事象の背景にある構造を分析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マルチ</a:t>
            </a:r>
            <a:r>
              <a:rPr kumimoji="1" lang="ja-JP" altLang="en-US" dirty="0" smtClean="0"/>
              <a:t>エージェントシミュレーション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602633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Composition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Master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Constitution</a:t>
            </a:r>
          </a:p>
          <a:p>
            <a:endParaRPr lang="en-US" altLang="ja-JP" dirty="0"/>
          </a:p>
          <a:p>
            <a:r>
              <a:rPr lang="ja-JP" altLang="en-US" dirty="0" smtClean="0"/>
              <a:t>科学者倫理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Velocity</a:t>
            </a:r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328173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実験の哲学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/>
              <a:t>Hacking(1983)</a:t>
            </a:r>
          </a:p>
          <a:p>
            <a:pPr marL="0" indent="0">
              <a:buNone/>
            </a:pPr>
            <a:r>
              <a:rPr lang="ja-JP" altLang="en-US" dirty="0" smtClean="0"/>
              <a:t>　実験の理論からの独立性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Franklin(1986) </a:t>
            </a:r>
          </a:p>
          <a:p>
            <a:pPr marL="0" indent="0">
              <a:buNone/>
            </a:pPr>
            <a:r>
              <a:rPr lang="ja-JP" altLang="en-US" dirty="0" smtClean="0"/>
              <a:t>　実験の認識論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：実験結果を信じる理由を与える戦略の分析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（キャリブレーション、代替説明の除去、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統計的議論、・・・）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主に文献研究（科学史・論文）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鈴木「見逃されている面があるに違いない」→</a:t>
            </a:r>
            <a:r>
              <a:rPr lang="ja-JP" altLang="en-US" dirty="0"/>
              <a:t>実験室</a:t>
            </a:r>
            <a:r>
              <a:rPr lang="ja-JP" altLang="en-US" dirty="0" smtClean="0"/>
              <a:t>へ！</a:t>
            </a:r>
            <a:endParaRPr lang="en-US" altLang="ja-JP" dirty="0"/>
          </a:p>
        </p:txBody>
      </p:sp>
    </p:spTree>
    <p:extLst>
      <p:ext uri="{BB962C8B-B14F-4D97-AF65-F5344CB8AC3E}">
        <p14:creationId xmlns="" xmlns:p14="http://schemas.microsoft.com/office/powerpoint/2010/main" val="172569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「現場主義」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年から名古屋大学</a:t>
            </a:r>
            <a:r>
              <a:rPr kumimoji="1" lang="en-US" altLang="ja-JP" dirty="0" smtClean="0"/>
              <a:t>(F</a:t>
            </a:r>
            <a:r>
              <a:rPr kumimoji="1" lang="ja-JP" altLang="en-US" dirty="0" smtClean="0"/>
              <a:t>研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OPERA</a:t>
            </a:r>
            <a:r>
              <a:rPr kumimoji="1" lang="ja-JP" altLang="en-US" dirty="0" smtClean="0"/>
              <a:t>実験</a:t>
            </a:r>
            <a:r>
              <a:rPr lang="ja-JP" altLang="en-US" dirty="0" smtClean="0"/>
              <a:t>で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フィールドワーク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参与観察（非常に参加的！）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科</a:t>
            </a:r>
            <a:r>
              <a:rPr lang="ja-JP" altLang="en-US" dirty="0"/>
              <a:t>学者</a:t>
            </a:r>
            <a:r>
              <a:rPr lang="ja-JP" altLang="en-US" dirty="0" smtClean="0"/>
              <a:t>へ</a:t>
            </a:r>
            <a:r>
              <a:rPr lang="ja-JP" altLang="en-US" dirty="0"/>
              <a:t>の</a:t>
            </a:r>
            <a:r>
              <a:rPr lang="ja-JP" altLang="en-US" dirty="0" smtClean="0"/>
              <a:t>インタビュー・議論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研究</a:t>
            </a:r>
            <a:r>
              <a:rPr lang="ja-JP" altLang="en-US" dirty="0"/>
              <a:t>室会議へ</a:t>
            </a:r>
            <a:r>
              <a:rPr lang="ja-JP" altLang="en-US" dirty="0" smtClean="0"/>
              <a:t>の出席・発表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学会・ミーティングへの同行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シフト・シフトコントロールの体験的参加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82783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私の関心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研究組織の</a:t>
            </a:r>
            <a:r>
              <a:rPr lang="ja-JP" altLang="en-US" dirty="0"/>
              <a:t>在り方</a:t>
            </a:r>
            <a:r>
              <a:rPr lang="ja-JP" altLang="en-US" dirty="0" smtClean="0"/>
              <a:t>や科学に関わる人々の判断</a:t>
            </a:r>
            <a:r>
              <a:rPr kumimoji="1" lang="ja-JP" altLang="en-US" dirty="0" smtClean="0"/>
              <a:t>が</a:t>
            </a:r>
            <a:r>
              <a:rPr lang="ja-JP" altLang="en-US" dirty="0" smtClean="0"/>
              <a:t>知</a:t>
            </a:r>
            <a:r>
              <a:rPr kumimoji="1" lang="ja-JP" altLang="en-US" dirty="0" smtClean="0"/>
              <a:t>的</a:t>
            </a:r>
            <a:r>
              <a:rPr lang="ja-JP" altLang="en-US" dirty="0"/>
              <a:t>活動としての</a:t>
            </a:r>
            <a:r>
              <a:rPr lang="ja-JP" altLang="en-US" dirty="0" smtClean="0"/>
              <a:t>科学の質・方向性に</a:t>
            </a:r>
            <a:r>
              <a:rPr lang="ja-JP" altLang="en-US" dirty="0"/>
              <a:t>どのような影響を与えるのか</a:t>
            </a:r>
          </a:p>
          <a:p>
            <a:pPr marL="0" indent="0">
              <a:buNone/>
            </a:pPr>
            <a:r>
              <a:rPr lang="ja-JP" altLang="en-US" dirty="0" smtClean="0"/>
              <a:t>　→</a:t>
            </a:r>
            <a:r>
              <a:rPr lang="ja-JP" altLang="en-US" dirty="0"/>
              <a:t>よりよい科学のために</a:t>
            </a:r>
            <a:r>
              <a:rPr lang="ja-JP" altLang="en-US" dirty="0" smtClean="0"/>
              <a:t>どうあるべきか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結果に至るプロセスを知る必要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外</a:t>
            </a:r>
            <a:r>
              <a:rPr lang="ja-JP" altLang="en-US" dirty="0"/>
              <a:t>に現れるのは結果だけ</a:t>
            </a:r>
          </a:p>
          <a:p>
            <a:pPr marL="0" indent="0">
              <a:buNone/>
            </a:pPr>
            <a:r>
              <a:rPr lang="ja-JP" altLang="en-US" dirty="0" smtClean="0"/>
              <a:t>　→現場に飛び込む必要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33043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ICEPP</a:t>
            </a:r>
            <a:r>
              <a:rPr kumimoji="1" lang="ja-JP" altLang="en-US" dirty="0" smtClean="0"/>
              <a:t>シンポジウムと私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17</a:t>
            </a:r>
            <a:r>
              <a:rPr kumimoji="1" lang="en-US" altLang="ja-JP" baseline="30000" dirty="0" smtClean="0"/>
              <a:t>th</a:t>
            </a:r>
            <a:r>
              <a:rPr kumimoji="1" lang="ja-JP" altLang="en-US" baseline="30000" dirty="0" smtClean="0"/>
              <a:t>　</a:t>
            </a:r>
            <a:r>
              <a:rPr lang="ja-JP" altLang="en-US" dirty="0" smtClean="0"/>
              <a:t>「</a:t>
            </a:r>
            <a:r>
              <a:rPr lang="en-US" altLang="ja-JP" dirty="0" smtClean="0"/>
              <a:t>OPERA</a:t>
            </a:r>
            <a:r>
              <a:rPr lang="ja-JP" altLang="en-US" dirty="0"/>
              <a:t>実験に見る実験の</a:t>
            </a:r>
            <a:r>
              <a:rPr lang="ja-JP" altLang="en-US" dirty="0" smtClean="0"/>
              <a:t>方法論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～認識論的観点</a:t>
            </a:r>
            <a:r>
              <a:rPr lang="ja-JP" altLang="en-US" dirty="0"/>
              <a:t>から</a:t>
            </a:r>
            <a:r>
              <a:rPr lang="ja-JP" altLang="en-US" dirty="0" smtClean="0"/>
              <a:t>～」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トラブル対処の方法論など</a:t>
            </a:r>
            <a:endParaRPr lang="en-US" altLang="ja-JP" dirty="0" smtClean="0"/>
          </a:p>
          <a:p>
            <a:r>
              <a:rPr lang="en-US" altLang="ja-JP" dirty="0" smtClean="0"/>
              <a:t>18</a:t>
            </a:r>
            <a:r>
              <a:rPr lang="en-US" altLang="ja-JP" baseline="30000" dirty="0" smtClean="0"/>
              <a:t>th</a:t>
            </a:r>
            <a:r>
              <a:rPr lang="ja-JP" altLang="en-US" dirty="0" smtClean="0"/>
              <a:t>　「実験</a:t>
            </a:r>
            <a:r>
              <a:rPr lang="ja-JP" altLang="en-US" dirty="0"/>
              <a:t>の副産物と実験の</a:t>
            </a:r>
            <a:r>
              <a:rPr lang="ja-JP" altLang="en-US" dirty="0" smtClean="0"/>
              <a:t>連動」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科学の偶然性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（ホームページにスライドあり）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頂いた課題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OPERA</a:t>
            </a:r>
            <a:r>
              <a:rPr kumimoji="1" lang="ja-JP" altLang="en-US" dirty="0" smtClean="0"/>
              <a:t>実験以外の調査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・研究の評価システムの開発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</a:t>
            </a:r>
            <a:r>
              <a:rPr lang="en-US" altLang="ja-JP" dirty="0" smtClean="0"/>
              <a:t>KEK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セミナー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1231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2013</a:t>
            </a:r>
            <a:r>
              <a:rPr lang="ja-JP" altLang="en-US" dirty="0" smtClean="0"/>
              <a:t>年度</a:t>
            </a:r>
            <a:r>
              <a:rPr kumimoji="1" lang="ja-JP" altLang="en-US" dirty="0" smtClean="0"/>
              <a:t>の活動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dirty="0" smtClean="0"/>
              <a:t>OPERA</a:t>
            </a:r>
            <a:r>
              <a:rPr kumimoji="1" lang="ja-JP" altLang="en-US" sz="2000" dirty="0" smtClean="0"/>
              <a:t>シフトへの</a:t>
            </a:r>
            <a:r>
              <a:rPr lang="ja-JP" altLang="en-US" sz="2000" dirty="0" smtClean="0"/>
              <a:t>没入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実験</a:t>
            </a:r>
            <a:r>
              <a:rPr lang="ja-JP" altLang="en-US" sz="2000" dirty="0"/>
              <a:t>に</a:t>
            </a:r>
            <a:r>
              <a:rPr lang="ja-JP" altLang="en-US" sz="2000" dirty="0" smtClean="0"/>
              <a:t>ついて</a:t>
            </a:r>
            <a:r>
              <a:rPr lang="ja-JP" altLang="en-US" sz="2000" dirty="0"/>
              <a:t>内部から</a:t>
            </a:r>
            <a:r>
              <a:rPr lang="ja-JP" altLang="en-US" sz="2000" dirty="0" smtClean="0"/>
              <a:t>理解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 smtClean="0"/>
          </a:p>
          <a:p>
            <a:r>
              <a:rPr lang="ja-JP" altLang="en-US" sz="2000" dirty="0" smtClean="0"/>
              <a:t>ヨーロッパ遠征</a:t>
            </a:r>
            <a:r>
              <a:rPr lang="en-US" altLang="ja-JP" sz="2000" dirty="0"/>
              <a:t>(2013/1/22-2/7</a:t>
            </a:r>
            <a:r>
              <a:rPr lang="en-US" altLang="ja-JP" sz="2000" dirty="0" smtClean="0"/>
              <a:t>)</a:t>
            </a:r>
            <a:endParaRPr lang="ja-JP" altLang="en-US" sz="2000" dirty="0"/>
          </a:p>
          <a:p>
            <a:pPr marL="0" indent="0"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LNGS</a:t>
            </a:r>
            <a:r>
              <a:rPr lang="ja-JP" altLang="en-US" sz="2000" dirty="0" smtClean="0"/>
              <a:t>（グランサッソ研究所）</a:t>
            </a:r>
            <a:r>
              <a:rPr lang="en-US" altLang="ja-JP" sz="2000" dirty="0" smtClean="0"/>
              <a:t>→</a:t>
            </a:r>
            <a:r>
              <a:rPr lang="ja-JP" altLang="en-US" sz="2000" dirty="0"/>
              <a:t>ナポリ→</a:t>
            </a:r>
            <a:r>
              <a:rPr lang="ja-JP" altLang="en-US" sz="2000" dirty="0" smtClean="0"/>
              <a:t>ベルン大学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施設見学、セミナー</a:t>
            </a:r>
            <a:endParaRPr lang="ja-JP" altLang="en-US" sz="2000" dirty="0"/>
          </a:p>
          <a:p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22533"/>
            <a:ext cx="5400600" cy="303546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1500174"/>
            <a:ext cx="2741359" cy="3708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30839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今回のテーマ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巨大実験における信頼性の役割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オーサーリストは</a:t>
            </a:r>
            <a:r>
              <a:rPr lang="ja-JP" altLang="en-US" dirty="0"/>
              <a:t>どうあるべきか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01110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613</Words>
  <Application>Microsoft Office PowerPoint</Application>
  <PresentationFormat>画面に合わせる (4:3)</PresentationFormat>
  <Paragraphs>324</Paragraphs>
  <Slides>38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39" baseType="lpstr">
      <vt:lpstr>Office ​​テーマ</vt:lpstr>
      <vt:lpstr>巨大実験の運営法と認識論</vt:lpstr>
      <vt:lpstr>私は何者か</vt:lpstr>
      <vt:lpstr>科学哲学</vt:lpstr>
      <vt:lpstr>実験の哲学</vt:lpstr>
      <vt:lpstr>「現場主義」</vt:lpstr>
      <vt:lpstr>私の関心</vt:lpstr>
      <vt:lpstr>ICEPPシンポジウムと私</vt:lpstr>
      <vt:lpstr>2013年度の活動</vt:lpstr>
      <vt:lpstr>今回のテーマ</vt:lpstr>
      <vt:lpstr>巨大実験における信頼性の役割</vt:lpstr>
      <vt:lpstr>巨大実験の構造</vt:lpstr>
      <vt:lpstr>スライド 12</vt:lpstr>
      <vt:lpstr>Hardwig(1991)</vt:lpstr>
      <vt:lpstr>Hardwig(1991)</vt:lpstr>
      <vt:lpstr>Hardwig(1991)</vt:lpstr>
      <vt:lpstr>補強が必要</vt:lpstr>
      <vt:lpstr>Aが注意すべきこと</vt:lpstr>
      <vt:lpstr>制度的側面の考察</vt:lpstr>
      <vt:lpstr>業界全体におけるグループの信頼性</vt:lpstr>
      <vt:lpstr>個人の信頼とのアナロジー</vt:lpstr>
      <vt:lpstr>結論</vt:lpstr>
      <vt:lpstr>オーサーリストはどうあるべきか</vt:lpstr>
      <vt:lpstr>現行のシステム</vt:lpstr>
      <vt:lpstr>代替案</vt:lpstr>
      <vt:lpstr>代替案１：貢献種類別システム</vt:lpstr>
      <vt:lpstr>代替案２：説明責任システム</vt:lpstr>
      <vt:lpstr>コメント</vt:lpstr>
      <vt:lpstr>おわりに：アンケートにご協力ください！</vt:lpstr>
      <vt:lpstr>参考文献</vt:lpstr>
      <vt:lpstr>ご清聴ありがとうございました</vt:lpstr>
      <vt:lpstr>Back up</vt:lpstr>
      <vt:lpstr>クロスチェック</vt:lpstr>
      <vt:lpstr>スライド 33</vt:lpstr>
      <vt:lpstr>認識論的観点から</vt:lpstr>
      <vt:lpstr>American Mathematical Society</vt:lpstr>
      <vt:lpstr>コミュニケーションコーディネーター</vt:lpstr>
      <vt:lpstr>哲学の方法</vt:lpstr>
      <vt:lpstr>スライド 38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巨大実験の運営法と認識論</dc:title>
  <dc:creator>Hidenori Suzuki</dc:creator>
  <cp:lastModifiedBy>anonym</cp:lastModifiedBy>
  <cp:revision>113</cp:revision>
  <dcterms:created xsi:type="dcterms:W3CDTF">2013-02-13T03:27:46Z</dcterms:created>
  <dcterms:modified xsi:type="dcterms:W3CDTF">2013-02-19T11:20:38Z</dcterms:modified>
</cp:coreProperties>
</file>