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9" r:id="rId2"/>
    <p:sldId id="719" r:id="rId3"/>
    <p:sldId id="858" r:id="rId4"/>
    <p:sldId id="859" r:id="rId5"/>
    <p:sldId id="887" r:id="rId6"/>
    <p:sldId id="861" r:id="rId7"/>
    <p:sldId id="862" r:id="rId8"/>
    <p:sldId id="875" r:id="rId9"/>
    <p:sldId id="891" r:id="rId10"/>
    <p:sldId id="888" r:id="rId11"/>
    <p:sldId id="869" r:id="rId12"/>
    <p:sldId id="890" r:id="rId13"/>
    <p:sldId id="866" r:id="rId14"/>
    <p:sldId id="889" r:id="rId15"/>
    <p:sldId id="879" r:id="rId16"/>
    <p:sldId id="886" r:id="rId17"/>
    <p:sldId id="865" r:id="rId18"/>
    <p:sldId id="874" r:id="rId19"/>
    <p:sldId id="882" r:id="rId20"/>
    <p:sldId id="883" r:id="rId21"/>
    <p:sldId id="878" r:id="rId22"/>
    <p:sldId id="870" r:id="rId23"/>
    <p:sldId id="881" r:id="rId24"/>
    <p:sldId id="871" r:id="rId25"/>
    <p:sldId id="872" r:id="rId26"/>
    <p:sldId id="876" r:id="rId27"/>
    <p:sldId id="873" r:id="rId28"/>
    <p:sldId id="885" r:id="rId29"/>
    <p:sldId id="892" r:id="rId30"/>
    <p:sldId id="893" r:id="rId31"/>
  </p:sldIdLst>
  <p:sldSz cx="9144000" cy="6858000" type="screen4x3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FE"/>
    <a:srgbClr val="FFFF00"/>
    <a:srgbClr val="8064A2"/>
    <a:srgbClr val="5BF76E"/>
    <a:srgbClr val="000000"/>
    <a:srgbClr val="C0504D"/>
    <a:srgbClr val="FFC000"/>
    <a:srgbClr val="FF0505"/>
    <a:srgbClr val="F79646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5196" autoAdjust="0"/>
  </p:normalViewPr>
  <p:slideViewPr>
    <p:cSldViewPr>
      <p:cViewPr varScale="1">
        <p:scale>
          <a:sx n="65" d="100"/>
          <a:sy n="65" d="100"/>
        </p:scale>
        <p:origin x="-5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Ｆｆ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Ｆｆｆｆ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2013/2/18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0"/>
            <a:ext cx="9080500" cy="2420938"/>
          </a:xfrm>
        </p:spPr>
        <p:txBody>
          <a:bodyPr>
            <a:normAutofit/>
          </a:bodyPr>
          <a:lstStyle/>
          <a:p>
            <a:r>
              <a:rPr lang="ja-JP" altLang="en-US" sz="4800" u="sng" dirty="0" smtClean="0"/>
              <a:t>カムランド禅の最新結果と現状</a:t>
            </a:r>
            <a:endParaRPr lang="ja-JP" altLang="en-US" sz="4800" u="sng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2780929"/>
            <a:ext cx="900115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09600" marR="0" lvl="0" indent="-6096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東北大学</a:t>
            </a:r>
            <a:r>
              <a:rPr lang="ja-JP" altLang="en-US" sz="3200" b="1" dirty="0" smtClean="0"/>
              <a:t>ニュートリノ科学</a:t>
            </a:r>
            <a:r>
              <a:rPr lang="ja-JP" altLang="en-US" sz="3200" b="1" dirty="0"/>
              <a:t>センター</a:t>
            </a:r>
            <a:r>
              <a:rPr kumimoji="1" lang="en-US" altLang="ja-JP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1" lang="en-US" altLang="ja-JP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大谷　将士 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1" lang="en-US" altLang="ja-JP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3200" b="1" dirty="0" smtClean="0"/>
              <a:t>ICEPP Symposium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b="1" dirty="0" smtClean="0"/>
              <a:t>　　　　　　                              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2013/2/18</a:t>
            </a:r>
            <a:endParaRPr kumimoji="1" lang="en-US" altLang="ja-JP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 smtClean="0"/>
              <a:t>イントロダクション</a:t>
            </a:r>
            <a:r>
              <a:rPr lang="en-US" altLang="ja-JP" sz="3200" dirty="0" smtClean="0"/>
              <a:t>(ν</a:t>
            </a:r>
            <a:r>
              <a:rPr lang="ja-JP" altLang="en-US" sz="3200" dirty="0" smtClean="0"/>
              <a:t>と</a:t>
            </a:r>
            <a:r>
              <a:rPr lang="en-US" altLang="ja-JP" sz="3200" dirty="0" smtClean="0"/>
              <a:t>0νββ)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 smtClean="0"/>
              <a:t>カムランド禅実験</a:t>
            </a:r>
            <a:endParaRPr lang="en-US" altLang="ja-JP" sz="32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/>
              <a:t>これ</a:t>
            </a:r>
            <a:r>
              <a:rPr lang="ja-JP" altLang="en-US" sz="3200" dirty="0" smtClean="0"/>
              <a:t>までの結果</a:t>
            </a:r>
            <a:r>
              <a:rPr lang="en-US" altLang="ja-JP" sz="3200" dirty="0" smtClean="0"/>
              <a:t>+</a:t>
            </a:r>
            <a:r>
              <a:rPr lang="ja-JP" altLang="en-US" sz="3200" dirty="0" smtClean="0"/>
              <a:t>最新結果</a:t>
            </a:r>
            <a:endParaRPr lang="en-US" altLang="ja-JP" sz="3200" dirty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 smtClean="0"/>
              <a:t>現状</a:t>
            </a:r>
            <a:endParaRPr lang="en-US" altLang="ja-JP" sz="32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3200" dirty="0"/>
              <a:t>まとめ</a:t>
            </a:r>
            <a:endParaRPr lang="en-US" altLang="ja-JP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41" y="4631347"/>
            <a:ext cx="2480611" cy="221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これまでの結果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最新結果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2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過去の結果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5099" y="764704"/>
            <a:ext cx="8998714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2012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月に初の結果を発表</a:t>
            </a:r>
            <a:r>
              <a:rPr lang="en-US" altLang="ja-JP" sz="2400" dirty="0" smtClean="0"/>
              <a:t>(18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ICEPP </a:t>
            </a:r>
            <a:r>
              <a:rPr lang="ja-JP" altLang="en-US" sz="2400" dirty="0" smtClean="0"/>
              <a:t>シンポでも報告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77.6</a:t>
            </a:r>
            <a:r>
              <a:rPr lang="ja-JP" altLang="en-US" sz="2400" dirty="0" smtClean="0"/>
              <a:t>日分、</a:t>
            </a:r>
            <a:r>
              <a:rPr lang="en-US" altLang="ja-JP" sz="2400" dirty="0" smtClean="0"/>
              <a:t>27.4kg</a:t>
            </a:r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yr</a:t>
            </a:r>
            <a:r>
              <a:rPr lang="ja-JP" altLang="en-US" sz="2400" dirty="0" smtClean="0"/>
              <a:t>データ</a:t>
            </a:r>
            <a:endParaRPr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70388" y="1162489"/>
            <a:ext cx="28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エネルギー分布</a:t>
            </a:r>
            <a:endParaRPr kumimoji="1" lang="ja-JP" altLang="en-US" sz="2400" b="1" i="1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3157" y="1772816"/>
            <a:ext cx="5328592" cy="326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u="sng" dirty="0" smtClean="0"/>
              <a:t>イベント選択</a:t>
            </a:r>
            <a:endParaRPr lang="en-US" altLang="ja-JP" sz="24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1.2m FV</a:t>
            </a:r>
            <a:r>
              <a:rPr lang="ja-JP" altLang="en-US" sz="2400" dirty="0" smtClean="0"/>
              <a:t>カット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宇宙線後</a:t>
            </a:r>
            <a:r>
              <a:rPr lang="en-US" altLang="ja-JP" sz="2400" dirty="0" smtClean="0"/>
              <a:t>2msec VETO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遅延同時測定による</a:t>
            </a:r>
            <a:r>
              <a:rPr lang="en-US" altLang="ja-JP" sz="2400" dirty="0" smtClean="0"/>
              <a:t>Bi-Po</a:t>
            </a:r>
            <a:r>
              <a:rPr lang="ja-JP" altLang="en-US" sz="2400" dirty="0" smtClean="0"/>
              <a:t>除去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原子炉ニュートリノ除去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エネルギー・位置再構成時の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バッドネスによるノイズカット</a:t>
            </a:r>
            <a:endParaRPr lang="en-US" altLang="ja-JP" sz="2400" dirty="0" smtClean="0"/>
          </a:p>
          <a:p>
            <a:endParaRPr lang="en-US" altLang="ja-JP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24" y="1624154"/>
            <a:ext cx="3923928" cy="29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6862688" y="1624152"/>
            <a:ext cx="0" cy="2538282"/>
          </a:xfrm>
          <a:prstGeom prst="line">
            <a:avLst/>
          </a:prstGeom>
          <a:ln>
            <a:solidFill>
              <a:srgbClr val="0E0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62688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E02FE"/>
                </a:solidFill>
              </a:rPr>
              <a:t>Q</a:t>
            </a:r>
            <a:r>
              <a:rPr kumimoji="1" lang="en-US" altLang="ja-JP" baseline="-25000" dirty="0" smtClean="0">
                <a:solidFill>
                  <a:srgbClr val="0E02FE"/>
                </a:solidFill>
              </a:rPr>
              <a:t>0νββ</a:t>
            </a:r>
            <a:r>
              <a:rPr kumimoji="1" lang="en-US" altLang="ja-JP" dirty="0" smtClean="0">
                <a:solidFill>
                  <a:srgbClr val="0E02FE"/>
                </a:solidFill>
              </a:rPr>
              <a:t>=2.46MeV</a:t>
            </a:r>
            <a:endParaRPr kumimoji="1" lang="ja-JP" altLang="en-US" dirty="0">
              <a:solidFill>
                <a:srgbClr val="0E02FE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109020" y="3263371"/>
            <a:ext cx="2722736" cy="1773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440384" y="503718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2.6MeV</a:t>
            </a:r>
            <a:r>
              <a:rPr lang="ja-JP" altLang="en-US" sz="2400" dirty="0" smtClean="0">
                <a:solidFill>
                  <a:srgbClr val="FF0000"/>
                </a:solidFill>
              </a:rPr>
              <a:t>に予期せぬ</a:t>
            </a:r>
            <a:r>
              <a:rPr lang="en-US" altLang="ja-JP" sz="2400" dirty="0" smtClean="0">
                <a:solidFill>
                  <a:srgbClr val="FF0000"/>
                </a:solidFill>
              </a:rPr>
              <a:t>BG</a:t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データベース検索から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候補は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つ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404"/>
              </p:ext>
            </p:extLst>
          </p:nvPr>
        </p:nvGraphicFramePr>
        <p:xfrm>
          <a:off x="4594640" y="4953639"/>
          <a:ext cx="451386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5512"/>
                <a:gridCol w="2016224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baseline="30000" dirty="0" smtClean="0">
                          <a:solidFill>
                            <a:srgbClr val="FF0000"/>
                          </a:solidFill>
                        </a:rPr>
                        <a:t>110m</a:t>
                      </a:r>
                      <a:r>
                        <a:rPr kumimoji="1" lang="en-US" altLang="ja-JP" sz="2400" i="1" dirty="0" smtClean="0">
                          <a:solidFill>
                            <a:srgbClr val="FF0000"/>
                          </a:solidFill>
                        </a:rPr>
                        <a:t>Ag</a:t>
                      </a:r>
                      <a:endParaRPr kumimoji="1" lang="ja-JP" alt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Q=3.01MeV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β</a:t>
                      </a:r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τ=360d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baseline="30000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r>
                        <a:rPr kumimoji="1" lang="en-US" altLang="ja-JP" sz="2400" i="1" dirty="0" smtClean="0">
                          <a:solidFill>
                            <a:srgbClr val="FF0000"/>
                          </a:solidFill>
                        </a:rPr>
                        <a:t>Y </a:t>
                      </a:r>
                      <a:endParaRPr kumimoji="1" lang="ja-JP" alt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Q=3.62MeV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EC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τ=154d</a:t>
                      </a:r>
                      <a:endParaRPr kumimoji="1" lang="ja-JP" altLang="en-US" sz="20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baseline="30000" dirty="0" smtClean="0">
                          <a:solidFill>
                            <a:srgbClr val="FF0000"/>
                          </a:solidFill>
                        </a:rPr>
                        <a:t>208</a:t>
                      </a:r>
                      <a:r>
                        <a:rPr kumimoji="1" lang="en-US" altLang="ja-JP" sz="2400" i="1" dirty="0" smtClean="0">
                          <a:solidFill>
                            <a:srgbClr val="FF0000"/>
                          </a:solidFill>
                        </a:rPr>
                        <a:t>Bi</a:t>
                      </a:r>
                      <a:endParaRPr kumimoji="1" lang="ja-JP" alt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Q=2.88MeV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EC</a:t>
                      </a:r>
                      <a:endParaRPr kumimoji="1" lang="ja-JP" altLang="en-US" sz="20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τ=5.31yr</a:t>
                      </a:r>
                      <a:endParaRPr kumimoji="1" lang="ja-JP" altLang="en-US" sz="20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baseline="300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kumimoji="1" lang="en-US" altLang="ja-JP" sz="2400" i="1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endParaRPr kumimoji="1" lang="ja-JP" alt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Q=2.82MeV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β</a:t>
                      </a:r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kumimoji="1" lang="ja-JP" altLang="en-US" sz="20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2000" baseline="0" dirty="0" smtClean="0">
                          <a:solidFill>
                            <a:schemeClr val="tx1"/>
                          </a:solidFill>
                        </a:rPr>
                        <a:t>Τ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=7.61yr</a:t>
                      </a:r>
                      <a:endParaRPr kumimoji="1" lang="ja-JP" altLang="en-US" sz="20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左中かっこ 26"/>
          <p:cNvSpPr/>
          <p:nvPr/>
        </p:nvSpPr>
        <p:spPr>
          <a:xfrm>
            <a:off x="4563635" y="5009887"/>
            <a:ext cx="346472" cy="18063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3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過去の結果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~cont’d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74" y="1916832"/>
            <a:ext cx="4115959" cy="297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822128" y="6049857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世界最高レベルの</a:t>
            </a:r>
            <a:r>
              <a:rPr lang="en-US" altLang="ja-JP" sz="2400" dirty="0" smtClean="0">
                <a:solidFill>
                  <a:srgbClr val="FFFF00"/>
                </a:solidFill>
              </a:rPr>
              <a:t>2νββ</a:t>
            </a:r>
            <a:r>
              <a:rPr lang="ja-JP" altLang="en-US" sz="2400" dirty="0" smtClean="0">
                <a:solidFill>
                  <a:srgbClr val="FFFF00"/>
                </a:solidFill>
              </a:rPr>
              <a:t>測定・</a:t>
            </a:r>
            <a:r>
              <a:rPr lang="en-US" altLang="ja-JP" sz="2400" dirty="0" smtClean="0">
                <a:solidFill>
                  <a:srgbClr val="FFFF00"/>
                </a:solidFill>
              </a:rPr>
              <a:t>0ν</a:t>
            </a:r>
            <a:r>
              <a:rPr lang="ja-JP" altLang="en-US" sz="2400" dirty="0" smtClean="0">
                <a:solidFill>
                  <a:srgbClr val="FFFF00"/>
                </a:solidFill>
              </a:rPr>
              <a:t>探索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24128" y="1444733"/>
            <a:ext cx="28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フィット結果</a:t>
            </a:r>
            <a:endParaRPr kumimoji="1" lang="ja-JP" altLang="en-US" sz="2400" b="1" i="1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7504" y="1906398"/>
            <a:ext cx="5328592" cy="296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u="sng" dirty="0" smtClean="0"/>
              <a:t>解析方法</a:t>
            </a:r>
            <a:r>
              <a:rPr lang="en-US" altLang="ja-JP" sz="2400" u="sng" dirty="0" smtClean="0"/>
              <a:t>: </a:t>
            </a:r>
            <a:br>
              <a:rPr lang="en-US" altLang="ja-JP" sz="2400" u="sng" dirty="0" smtClean="0"/>
            </a:br>
            <a:r>
              <a:rPr lang="ja-JP" altLang="en-US" sz="2400" u="sng" dirty="0" smtClean="0"/>
              <a:t>エネルギー分布を</a:t>
            </a:r>
            <a:r>
              <a:rPr lang="en-US" altLang="ja-JP" sz="2400" u="sng" dirty="0"/>
              <a:t>Χ</a:t>
            </a:r>
            <a:r>
              <a:rPr lang="en-US" altLang="ja-JP" sz="2400" u="sng" baseline="30000" dirty="0" smtClean="0"/>
              <a:t>2</a:t>
            </a:r>
            <a:r>
              <a:rPr lang="ja-JP" altLang="en-US" sz="2400" u="sng" dirty="0" smtClean="0"/>
              <a:t>フィット</a:t>
            </a:r>
            <a:endParaRPr lang="en-US" altLang="ja-JP" sz="2400" u="sng" dirty="0" smtClean="0"/>
          </a:p>
          <a:p>
            <a:r>
              <a:rPr lang="ja-JP" altLang="en-US" sz="2400" dirty="0" smtClean="0"/>
              <a:t>バルーン</a:t>
            </a:r>
            <a:r>
              <a:rPr lang="en-US" altLang="ja-JP" sz="2400" dirty="0" smtClean="0"/>
              <a:t>BG, </a:t>
            </a:r>
            <a:r>
              <a:rPr lang="ja-JP" altLang="en-US" sz="2400" dirty="0"/>
              <a:t>核</a:t>
            </a:r>
            <a:r>
              <a:rPr lang="ja-JP" altLang="en-US" sz="2400" dirty="0" smtClean="0"/>
              <a:t>破砕イベントは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実測値より制限</a:t>
            </a:r>
            <a:endParaRPr lang="en-US" altLang="ja-JP" sz="2400" dirty="0" smtClean="0"/>
          </a:p>
          <a:p>
            <a:r>
              <a:rPr lang="en-US" altLang="ja-JP" sz="2400" dirty="0" smtClean="0"/>
              <a:t>2νββ,0νββ</a:t>
            </a:r>
            <a:r>
              <a:rPr lang="ja-JP" altLang="en-US" sz="2400" dirty="0" smtClean="0"/>
              <a:t>はフリー</a:t>
            </a:r>
            <a:endParaRPr lang="en-US" altLang="ja-JP" sz="2400" dirty="0" smtClean="0"/>
          </a:p>
          <a:p>
            <a:r>
              <a:rPr lang="en-US" altLang="ja-JP" sz="2400" dirty="0" smtClean="0"/>
              <a:t>2.6MeV</a:t>
            </a:r>
            <a:r>
              <a:rPr lang="ja-JP" altLang="en-US" sz="2400" dirty="0" smtClean="0"/>
              <a:t>付近の</a:t>
            </a:r>
            <a:r>
              <a:rPr lang="en-US" altLang="ja-JP" sz="2400" dirty="0" smtClean="0"/>
              <a:t>BG(</a:t>
            </a:r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Ag, </a:t>
            </a:r>
            <a:r>
              <a:rPr lang="en-US" altLang="ja-JP" sz="2400" baseline="30000" dirty="0" smtClean="0"/>
              <a:t>88</a:t>
            </a:r>
            <a:r>
              <a:rPr lang="en-US" altLang="ja-JP" sz="2400" dirty="0" smtClean="0"/>
              <a:t>Y…)</a:t>
            </a:r>
            <a:br>
              <a:rPr lang="en-US" altLang="ja-JP" sz="2400" dirty="0" smtClean="0"/>
            </a:br>
            <a:r>
              <a:rPr lang="ja-JP" altLang="en-US" sz="2400" dirty="0"/>
              <a:t>も</a:t>
            </a:r>
            <a:r>
              <a:rPr lang="ja-JP" altLang="en-US" sz="2400" dirty="0" smtClean="0"/>
              <a:t>フリー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50767" y="530120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T</a:t>
            </a:r>
            <a:r>
              <a:rPr lang="en-US" altLang="ja-JP" sz="2400" u="sng" baseline="30000" dirty="0" smtClean="0"/>
              <a:t>2ν</a:t>
            </a:r>
            <a:r>
              <a:rPr lang="en-US" altLang="ja-JP" sz="2400" u="sng" baseline="-25000" dirty="0" smtClean="0"/>
              <a:t>1/2</a:t>
            </a:r>
            <a:r>
              <a:rPr lang="en-US" altLang="ja-JP" sz="2400" u="sng" dirty="0" smtClean="0"/>
              <a:t>=(2.38±0.02±0.14) × 10</a:t>
            </a:r>
            <a:r>
              <a:rPr lang="en-US" altLang="ja-JP" sz="2400" u="sng" baseline="30000" dirty="0" smtClean="0"/>
              <a:t>21 </a:t>
            </a:r>
            <a:r>
              <a:rPr lang="en-US" altLang="ja-JP" sz="2400" u="sng" dirty="0" err="1" smtClean="0"/>
              <a:t>yr</a:t>
            </a:r>
            <a:r>
              <a:rPr lang="en-US" altLang="ja-JP" sz="2400" u="sng" dirty="0" smtClean="0"/>
              <a:t>, T</a:t>
            </a:r>
            <a:r>
              <a:rPr lang="en-US" altLang="ja-JP" sz="2400" u="sng" baseline="30000" dirty="0" smtClean="0"/>
              <a:t>0ν</a:t>
            </a:r>
            <a:r>
              <a:rPr lang="en-US" altLang="ja-JP" sz="2400" u="sng" baseline="-25000" dirty="0" smtClean="0"/>
              <a:t>1/2</a:t>
            </a:r>
            <a:r>
              <a:rPr lang="en-US" altLang="ja-JP" sz="2400" u="sng" dirty="0" smtClean="0"/>
              <a:t>&gt;5.7 </a:t>
            </a:r>
            <a:r>
              <a:rPr lang="en-US" altLang="ja-JP" sz="2400" u="sng" dirty="0"/>
              <a:t>× </a:t>
            </a:r>
            <a:r>
              <a:rPr lang="en-US" altLang="ja-JP" sz="2400" u="sng" dirty="0" smtClean="0"/>
              <a:t>10</a:t>
            </a:r>
            <a:r>
              <a:rPr lang="en-US" altLang="ja-JP" sz="2400" u="sng" baseline="30000" dirty="0" smtClean="0"/>
              <a:t>24</a:t>
            </a:r>
            <a:r>
              <a:rPr lang="en-US" altLang="ja-JP" sz="2400" u="sng" dirty="0" smtClean="0"/>
              <a:t> </a:t>
            </a:r>
            <a:r>
              <a:rPr lang="en-US" altLang="ja-JP" sz="2400" u="sng" dirty="0" err="1" smtClean="0"/>
              <a:t>yr</a:t>
            </a:r>
            <a:endParaRPr lang="en-US" altLang="ja-JP" sz="2400" u="sng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75099" y="764705"/>
            <a:ext cx="899871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予期せぬ</a:t>
            </a:r>
            <a:r>
              <a:rPr lang="en-US" altLang="ja-JP" sz="2400" dirty="0" smtClean="0"/>
              <a:t>BG</a:t>
            </a:r>
            <a:r>
              <a:rPr lang="ja-JP" altLang="en-US" sz="2400" dirty="0" smtClean="0"/>
              <a:t>も考慮して</a:t>
            </a:r>
            <a:r>
              <a:rPr lang="en-US" altLang="ja-JP" sz="2400" dirty="0" smtClean="0"/>
              <a:t>2νββ, 0νββ</a:t>
            </a:r>
            <a:r>
              <a:rPr lang="ja-JP" altLang="en-US" sz="2400" dirty="0" smtClean="0"/>
              <a:t>レートを算出。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6872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最新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5099" y="869309"/>
            <a:ext cx="8998714" cy="2775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2012/11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~2012/6/14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データ解析結果を発表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(Phys. Rev. </a:t>
            </a:r>
            <a:r>
              <a:rPr lang="en-US" altLang="ja-JP" sz="2400" dirty="0" err="1" smtClean="0"/>
              <a:t>Lett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に受理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result</a:t>
            </a:r>
            <a:r>
              <a:rPr lang="ja-JP" altLang="en-US" sz="2400" dirty="0" smtClean="0"/>
              <a:t>からの改善点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exposure 27.4kg-yr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89.5kg-yr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(Live time: 77.6 days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213.4 days, </a:t>
            </a:r>
            <a:br>
              <a:rPr lang="en-US" altLang="ja-JP" sz="2400" dirty="0" smtClean="0"/>
            </a:br>
            <a:r>
              <a:rPr lang="ja-JP" altLang="en-US" sz="2400" dirty="0" smtClean="0"/>
              <a:t>バルーン</a:t>
            </a:r>
            <a:r>
              <a:rPr lang="en-US" altLang="ja-JP" sz="2400" dirty="0" smtClean="0"/>
              <a:t>BG</a:t>
            </a:r>
            <a:r>
              <a:rPr lang="ja-JP" altLang="en-US" sz="2400" dirty="0" smtClean="0"/>
              <a:t>分布から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FV</a:t>
            </a:r>
            <a:r>
              <a:rPr lang="ja-JP" altLang="en-US" sz="2400" dirty="0" smtClean="0"/>
              <a:t>を最適化</a:t>
            </a:r>
            <a:r>
              <a:rPr lang="en-US" altLang="ja-JP" sz="2400" dirty="0" smtClean="0"/>
              <a:t>: 1.2m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1.35m)</a:t>
            </a:r>
          </a:p>
          <a:p>
            <a:endParaRPr lang="en-US" altLang="ja-JP" sz="2400" dirty="0" smtClean="0"/>
          </a:p>
          <a:p>
            <a:pPr lvl="1"/>
            <a:endParaRPr lang="en-US" altLang="ja-JP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88" y="3098577"/>
            <a:ext cx="4002998" cy="284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69429" y="6180500"/>
            <a:ext cx="681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>
                <a:solidFill>
                  <a:srgbClr val="FFFF00"/>
                </a:solidFill>
              </a:rPr>
              <a:t>世界</a:t>
            </a:r>
            <a:r>
              <a:rPr lang="ja-JP" altLang="en-US" sz="2400" u="sng" dirty="0">
                <a:solidFill>
                  <a:srgbClr val="FFFF00"/>
                </a:solidFill>
              </a:rPr>
              <a:t>最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高感度で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0νββ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を探索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: T</a:t>
            </a:r>
            <a:r>
              <a:rPr lang="en-US" altLang="ja-JP" sz="2400" u="sng" baseline="30000" dirty="0" smtClean="0">
                <a:solidFill>
                  <a:srgbClr val="FFFF00"/>
                </a:solidFill>
              </a:rPr>
              <a:t>0ν</a:t>
            </a:r>
            <a:r>
              <a:rPr lang="en-US" altLang="ja-JP" sz="2400" u="sng" baseline="-25000" dirty="0" smtClean="0">
                <a:solidFill>
                  <a:srgbClr val="FFFF00"/>
                </a:solidFill>
              </a:rPr>
              <a:t>1/2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 &gt; 1.9 x 10</a:t>
            </a:r>
            <a:r>
              <a:rPr lang="en-US" altLang="ja-JP" sz="2400" u="sng" baseline="30000" dirty="0" smtClean="0">
                <a:solidFill>
                  <a:srgbClr val="FFFF00"/>
                </a:solidFill>
              </a:rPr>
              <a:t>25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yr 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77398" y="3429001"/>
            <a:ext cx="4497056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ja-JP" altLang="en-US" sz="2200" dirty="0" smtClean="0"/>
              <a:t>バルーン</a:t>
            </a:r>
            <a:r>
              <a:rPr lang="en-US" altLang="ja-JP" sz="2200" dirty="0" smtClean="0"/>
              <a:t>BG</a:t>
            </a:r>
            <a:r>
              <a:rPr lang="ja-JP" altLang="en-US" sz="2200" dirty="0" smtClean="0"/>
              <a:t>の精密評価</a:t>
            </a:r>
            <a:endParaRPr lang="en-US" altLang="ja-JP" sz="2200" dirty="0" smtClean="0"/>
          </a:p>
          <a:p>
            <a:pPr lvl="1"/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79492" y="2636912"/>
            <a:ext cx="28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フィット結果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38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最新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結果</a:t>
            </a:r>
            <a:r>
              <a:rPr lang="en-US" altLang="ja-JP" sz="4400" u="sng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~cont’d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5099" y="764704"/>
            <a:ext cx="8998714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u="sng" dirty="0" smtClean="0"/>
              <a:t>EXO-200</a:t>
            </a:r>
            <a:r>
              <a:rPr lang="ja-JP" altLang="en-US" sz="2400" u="sng" dirty="0" smtClean="0"/>
              <a:t>最新結果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組み合わせて</a:t>
            </a:r>
            <a:r>
              <a:rPr lang="en-US" altLang="ja-JP" sz="2400" u="sng" dirty="0" smtClean="0"/>
              <a:t>KKDC</a:t>
            </a:r>
            <a:r>
              <a:rPr lang="ja-JP" altLang="en-US" sz="2400" u="sng" dirty="0" smtClean="0"/>
              <a:t>クレイム</a:t>
            </a:r>
            <a:r>
              <a:rPr lang="ja-JP" altLang="en-US" sz="2400" dirty="0" smtClean="0"/>
              <a:t>を検証</a:t>
            </a:r>
            <a:endParaRPr lang="en-US" altLang="ja-JP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82" y="2595393"/>
            <a:ext cx="3676572" cy="29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94642" y="1628799"/>
            <a:ext cx="4405350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 TPC</a:t>
            </a:r>
            <a:r>
              <a:rPr lang="ja-JP" altLang="en-US" sz="2400" dirty="0" smtClean="0"/>
              <a:t>による</a:t>
            </a:r>
            <a:r>
              <a:rPr lang="en-US" altLang="ja-JP" sz="2400" dirty="0" smtClean="0"/>
              <a:t>0νββ</a:t>
            </a:r>
            <a:r>
              <a:rPr lang="ja-JP" altLang="en-US" sz="2400" dirty="0" smtClean="0"/>
              <a:t>探索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>
                <a:sym typeface="Wingdings" pitchFamily="2" charset="2"/>
              </a:rPr>
              <a:t>γ/β </a:t>
            </a:r>
            <a:r>
              <a:rPr lang="ja-JP" altLang="en-US" sz="2400" dirty="0" smtClean="0">
                <a:sym typeface="Wingdings" pitchFamily="2" charset="2"/>
              </a:rPr>
              <a:t>粒子識別</a:t>
            </a:r>
            <a:r>
              <a:rPr lang="en-US" altLang="ja-JP" sz="2400" dirty="0" smtClean="0">
                <a:sym typeface="Wingdings" pitchFamily="2" charset="2"/>
              </a:rPr>
              <a:t>…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/>
          </a:p>
          <a:p>
            <a:pPr marL="457200" lvl="1" indent="0">
              <a:buNone/>
            </a:pPr>
            <a:endParaRPr lang="en-US" altLang="ja-JP" sz="2400" dirty="0" smtClean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726018" y="1628800"/>
            <a:ext cx="4526502" cy="94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err="1" smtClean="0"/>
              <a:t>Ge</a:t>
            </a:r>
            <a:r>
              <a:rPr lang="ja-JP" altLang="en-US" sz="2200" dirty="0" smtClean="0"/>
              <a:t>半導体検出器</a:t>
            </a:r>
            <a:r>
              <a:rPr lang="ja-JP" altLang="en-US" sz="2200" dirty="0"/>
              <a:t>に</a:t>
            </a:r>
            <a:r>
              <a:rPr lang="ja-JP" altLang="en-US" sz="2200" dirty="0" smtClean="0"/>
              <a:t>よる</a:t>
            </a:r>
            <a:r>
              <a:rPr lang="en-US" altLang="ja-JP" sz="2200" dirty="0" smtClean="0"/>
              <a:t>0νββ</a:t>
            </a:r>
            <a:r>
              <a:rPr lang="ja-JP" altLang="en-US" sz="2200" dirty="0" smtClean="0"/>
              <a:t>探索</a:t>
            </a:r>
            <a:endParaRPr lang="en-US" altLang="ja-JP" sz="2200" dirty="0" smtClean="0"/>
          </a:p>
          <a:p>
            <a:r>
              <a:rPr lang="ja-JP" altLang="en-US" sz="2200" dirty="0" smtClean="0"/>
              <a:t>一部メンバーが</a:t>
            </a:r>
            <a:r>
              <a:rPr lang="en-US" altLang="ja-JP" sz="2200" dirty="0" smtClean="0"/>
              <a:t>0νββ</a:t>
            </a:r>
            <a:r>
              <a:rPr lang="ja-JP" altLang="en-US" sz="2200" dirty="0" smtClean="0"/>
              <a:t>発見を主張</a:t>
            </a:r>
            <a:endParaRPr lang="en-US" altLang="ja-JP" sz="22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4594640" y="1498510"/>
            <a:ext cx="4441856" cy="5176951"/>
          </a:xfrm>
          <a:prstGeom prst="wedgeRectCallout">
            <a:avLst>
              <a:gd name="adj1" fmla="val -14217"/>
              <a:gd name="adj2" fmla="val -5657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58136" y="1498432"/>
            <a:ext cx="4441856" cy="5176951"/>
          </a:xfrm>
          <a:prstGeom prst="wedgeRectCallout">
            <a:avLst>
              <a:gd name="adj1" fmla="val -14217"/>
              <a:gd name="adj2" fmla="val -5657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9"/>
          <a:stretch/>
        </p:blipFill>
        <p:spPr bwMode="auto">
          <a:xfrm>
            <a:off x="166618" y="3140968"/>
            <a:ext cx="4224892" cy="21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59398" y="5578576"/>
            <a:ext cx="4315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カムランド禅と同程度まで探索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u="sng" dirty="0" smtClean="0"/>
              <a:t>T</a:t>
            </a:r>
            <a:r>
              <a:rPr lang="en-US" altLang="ja-JP" sz="2400" u="sng" baseline="30000" dirty="0" smtClean="0"/>
              <a:t>0ν</a:t>
            </a:r>
            <a:r>
              <a:rPr lang="en-US" altLang="ja-JP" sz="2400" u="sng" baseline="-25000" dirty="0" smtClean="0"/>
              <a:t>1/2</a:t>
            </a:r>
            <a:r>
              <a:rPr lang="en-US" altLang="ja-JP" sz="2400" u="sng" dirty="0" smtClean="0"/>
              <a:t> &gt; 1.6 x 10</a:t>
            </a:r>
            <a:r>
              <a:rPr lang="en-US" altLang="ja-JP" sz="2400" u="sng" baseline="30000" dirty="0" smtClean="0"/>
              <a:t>25</a:t>
            </a:r>
            <a:r>
              <a:rPr lang="en-US" altLang="ja-JP" sz="2400" u="sng" dirty="0" smtClean="0"/>
              <a:t>yr 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1844" y="5793006"/>
            <a:ext cx="367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BG</a:t>
            </a:r>
            <a:r>
              <a:rPr lang="ja-JP" altLang="en-US" sz="2400" dirty="0" smtClean="0"/>
              <a:t>評価に誤り</a:t>
            </a:r>
            <a:r>
              <a:rPr lang="en-US" altLang="ja-JP" sz="2400" dirty="0" smtClean="0"/>
              <a:t>?</a:t>
            </a:r>
            <a:br>
              <a:rPr lang="en-US" altLang="ja-JP" sz="2400" dirty="0" smtClean="0"/>
            </a:br>
            <a:r>
              <a:rPr lang="ja-JP" altLang="en-US" sz="2400" u="sng" dirty="0" smtClean="0"/>
              <a:t>別実験による検証が必要</a:t>
            </a:r>
            <a:endParaRPr lang="en-US" altLang="ja-JP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4094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最新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結果</a:t>
            </a:r>
            <a:r>
              <a:rPr lang="en-US" altLang="ja-JP" sz="4400" u="sng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~cont’d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295380" cy="40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13778" y="2238071"/>
                <a:ext cx="3253559" cy="60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𝜈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𝐺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latin typeface="Cambria Math"/>
                                    </a:rPr>
                                    <m:t>𝛽𝛽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78" y="2238071"/>
                <a:ext cx="3253559" cy="607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53201"/>
              </p:ext>
            </p:extLst>
          </p:nvPr>
        </p:nvGraphicFramePr>
        <p:xfrm>
          <a:off x="13360" y="3070367"/>
          <a:ext cx="431023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882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dirty="0" smtClean="0"/>
                        <a:t>&lt;m</a:t>
                      </a:r>
                      <a:r>
                        <a:rPr kumimoji="1" lang="en-US" altLang="ja-JP" sz="2400" i="1" baseline="-25000" dirty="0" smtClean="0"/>
                        <a:t>ββ</a:t>
                      </a:r>
                      <a:r>
                        <a:rPr kumimoji="1" lang="en-US" altLang="ja-JP" sz="2400" i="1" dirty="0" smtClean="0"/>
                        <a:t>&gt;</a:t>
                      </a:r>
                      <a:endParaRPr kumimoji="1" lang="ja-JP" alt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:</a:t>
                      </a:r>
                      <a:r>
                        <a:rPr kumimoji="1" lang="ja-JP" altLang="en-US" sz="2400" dirty="0" smtClean="0"/>
                        <a:t>ニュートリノ有効質量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dirty="0" smtClean="0"/>
                        <a:t>G </a:t>
                      </a:r>
                      <a:endParaRPr kumimoji="1" lang="ja-JP" alt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:Phase</a:t>
                      </a:r>
                      <a:r>
                        <a:rPr kumimoji="1" lang="en-US" altLang="ja-JP" sz="2400" baseline="0" dirty="0" smtClean="0"/>
                        <a:t> space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i="1" dirty="0" smtClean="0"/>
                        <a:t>M</a:t>
                      </a:r>
                      <a:endParaRPr kumimoji="1" lang="ja-JP" alt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:</a:t>
                      </a:r>
                      <a:r>
                        <a:rPr kumimoji="1" lang="ja-JP" altLang="en-US" sz="2400" dirty="0" smtClean="0"/>
                        <a:t>核行列要素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71235" y="858447"/>
            <a:ext cx="8888389" cy="1477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aseline="30000" dirty="0" smtClean="0"/>
              <a:t>136</a:t>
            </a:r>
            <a:r>
              <a:rPr lang="en-US" altLang="ja-JP" sz="2400" dirty="0" smtClean="0"/>
              <a:t>Xe</a:t>
            </a:r>
            <a:r>
              <a:rPr lang="ja-JP" altLang="en-US" sz="2400" dirty="0" smtClean="0"/>
              <a:t>と</a:t>
            </a:r>
            <a:r>
              <a:rPr lang="en-US" altLang="ja-JP" sz="2400" baseline="30000" dirty="0" smtClean="0"/>
              <a:t>76</a:t>
            </a:r>
            <a:r>
              <a:rPr lang="en-US" altLang="ja-JP" sz="2400" dirty="0" smtClean="0"/>
              <a:t>Ge</a:t>
            </a:r>
            <a:r>
              <a:rPr lang="ja-JP" altLang="en-US" sz="2400" dirty="0" smtClean="0"/>
              <a:t>の結果比較には理論計算で求めた核行列要素が必要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主要な全理論について結果を比較</a:t>
            </a:r>
            <a:r>
              <a:rPr lang="ja-JP" altLang="en-US" sz="2400" dirty="0"/>
              <a:t>。</a:t>
            </a:r>
            <a:endParaRPr lang="en-US" altLang="ja-JP" sz="2400" dirty="0" smtClean="0"/>
          </a:p>
        </p:txBody>
      </p:sp>
      <p:cxnSp>
        <p:nvCxnSpPr>
          <p:cNvPr id="7" name="直線コネクタ 6"/>
          <p:cNvCxnSpPr/>
          <p:nvPr/>
        </p:nvCxnSpPr>
        <p:spPr>
          <a:xfrm>
            <a:off x="711368" y="4380159"/>
            <a:ext cx="2209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29802" y="4380159"/>
            <a:ext cx="334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 </a:t>
            </a:r>
            <a:r>
              <a:rPr lang="ja-JP" altLang="en-US" sz="2200" dirty="0" smtClean="0">
                <a:solidFill>
                  <a:srgbClr val="FF0000"/>
                </a:solidFill>
              </a:rPr>
              <a:t>理論毎に数十</a:t>
            </a:r>
            <a:r>
              <a:rPr lang="en-US" altLang="ja-JP" sz="2200" dirty="0" smtClean="0">
                <a:solidFill>
                  <a:srgbClr val="FF0000"/>
                </a:solidFill>
              </a:rPr>
              <a:t>%</a:t>
            </a:r>
            <a:r>
              <a:rPr lang="ja-JP" altLang="en-US" sz="2200" dirty="0" smtClean="0">
                <a:solidFill>
                  <a:srgbClr val="FF0000"/>
                </a:solidFill>
              </a:rPr>
              <a:t>の違い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14512" y="6012824"/>
            <a:ext cx="430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FFFF00"/>
                </a:solidFill>
              </a:rPr>
              <a:t>KKDC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クレイムを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97.5%</a:t>
            </a:r>
            <a:r>
              <a:rPr lang="ja-JP" altLang="en-US" sz="2400" u="sng" dirty="0">
                <a:solidFill>
                  <a:srgbClr val="FFFF00"/>
                </a:solidFill>
              </a:rPr>
              <a:t> 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CL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で排除</a:t>
            </a:r>
            <a:endParaRPr lang="en-US" altLang="ja-JP" sz="2400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2.6MeV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付近のバックグラウンド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2906" r="12360" b="5883"/>
          <a:stretch/>
        </p:blipFill>
        <p:spPr bwMode="auto">
          <a:xfrm>
            <a:off x="4750019" y="2708920"/>
            <a:ext cx="4135781" cy="309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04217" y="2738913"/>
            <a:ext cx="4171374" cy="3092054"/>
            <a:chOff x="4186840" y="1779588"/>
            <a:chExt cx="4930776" cy="358933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841" y="1779588"/>
              <a:ext cx="4930775" cy="3297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"/>
            <a:stretch/>
          </p:blipFill>
          <p:spPr bwMode="auto">
            <a:xfrm>
              <a:off x="4186840" y="5076825"/>
              <a:ext cx="49307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75099" y="764704"/>
            <a:ext cx="8998714" cy="126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データベース検索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エネルギー分布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崩壊定数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pPr lvl="1"/>
            <a:endParaRPr lang="en-US" altLang="ja-JP" sz="2000" dirty="0" smtClean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545663" y="6143029"/>
            <a:ext cx="6408712" cy="71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rgbClr val="FFFF00"/>
                </a:solidFill>
              </a:rPr>
              <a:t>さらなる感度</a:t>
            </a:r>
            <a:r>
              <a:rPr lang="ja-JP" altLang="en-US" sz="2400" dirty="0">
                <a:solidFill>
                  <a:srgbClr val="FFFF00"/>
                </a:solidFill>
              </a:rPr>
              <a:t>向上</a:t>
            </a:r>
            <a:r>
              <a:rPr lang="ja-JP" altLang="en-US" sz="2400" dirty="0" smtClean="0">
                <a:solidFill>
                  <a:srgbClr val="FFFF00"/>
                </a:solidFill>
              </a:rPr>
              <a:t>には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110m</a:t>
            </a:r>
            <a:r>
              <a:rPr lang="en-US" altLang="ja-JP" sz="2400" dirty="0" smtClean="0">
                <a:solidFill>
                  <a:srgbClr val="FFFF00"/>
                </a:solidFill>
              </a:rPr>
              <a:t>Ag</a:t>
            </a:r>
            <a:r>
              <a:rPr lang="ja-JP" altLang="en-US" sz="2400" dirty="0" smtClean="0">
                <a:solidFill>
                  <a:srgbClr val="FFFF00"/>
                </a:solidFill>
              </a:rPr>
              <a:t>除去が不可欠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  <p:sp>
        <p:nvSpPr>
          <p:cNvPr id="4" name="右大かっこ 3"/>
          <p:cNvSpPr/>
          <p:nvPr/>
        </p:nvSpPr>
        <p:spPr>
          <a:xfrm>
            <a:off x="3059832" y="850876"/>
            <a:ext cx="360040" cy="1173967"/>
          </a:xfrm>
          <a:prstGeom prst="rightBracket">
            <a:avLst>
              <a:gd name="adj" fmla="val 765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3475115" y="962627"/>
            <a:ext cx="504056" cy="4500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144202" y="907660"/>
            <a:ext cx="4741598" cy="237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</a:t>
            </a:r>
            <a:r>
              <a:rPr lang="ja-JP" altLang="en-US" sz="2400" dirty="0" smtClean="0"/>
              <a:t>と同定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</a:t>
            </a:r>
            <a:r>
              <a:rPr lang="ja-JP" altLang="en-US" sz="2400" dirty="0" smtClean="0"/>
              <a:t>混入経路は輸送中の</a:t>
            </a:r>
            <a:r>
              <a:rPr lang="en-US" altLang="ja-JP" sz="2400" dirty="0" err="1" smtClean="0"/>
              <a:t>Xe</a:t>
            </a:r>
            <a:r>
              <a:rPr lang="ja-JP" altLang="en-US" sz="2400" dirty="0" smtClean="0"/>
              <a:t>核破砕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もしくは福島原発由来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endParaRPr lang="en-US" altLang="ja-JP" sz="2400" dirty="0" smtClean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22332" y="2276872"/>
            <a:ext cx="4021676" cy="55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i="1" dirty="0" smtClean="0"/>
              <a:t>エネルギー分布の比較</a:t>
            </a:r>
            <a:endParaRPr lang="en-US" altLang="ja-JP" sz="2400" b="1" i="1" dirty="0" smtClean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5952925" y="2279305"/>
            <a:ext cx="2723531" cy="55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i="1" dirty="0" smtClean="0"/>
              <a:t>崩壊定数</a:t>
            </a:r>
            <a:endParaRPr lang="en-US" altLang="ja-JP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861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スケジュール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27120" y="1746997"/>
            <a:ext cx="7715844" cy="4922363"/>
            <a:chOff x="975149" y="1570536"/>
            <a:chExt cx="7715844" cy="5184501"/>
          </a:xfrm>
        </p:grpSpPr>
        <p:sp>
          <p:nvSpPr>
            <p:cNvPr id="5" name="Rectangle 76"/>
            <p:cNvSpPr>
              <a:spLocks noChangeArrowheads="1"/>
            </p:cNvSpPr>
            <p:nvPr/>
          </p:nvSpPr>
          <p:spPr bwMode="auto">
            <a:xfrm>
              <a:off x="975149" y="2100917"/>
              <a:ext cx="7537359" cy="4654120"/>
            </a:xfrm>
            <a:prstGeom prst="rect">
              <a:avLst/>
            </a:prstGeom>
            <a:solidFill>
              <a:srgbClr val="FFFFFF"/>
            </a:soli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 sz="2200" i="1"/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975149" y="1772816"/>
              <a:ext cx="628575" cy="32810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1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603724" y="1772816"/>
              <a:ext cx="628575" cy="32810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2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9" name="Rectangle 64"/>
            <p:cNvSpPr>
              <a:spLocks noChangeArrowheads="1"/>
            </p:cNvSpPr>
            <p:nvPr/>
          </p:nvSpPr>
          <p:spPr bwMode="auto">
            <a:xfrm>
              <a:off x="2229530" y="1772816"/>
              <a:ext cx="628575" cy="32810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20" name="Rectangle 65"/>
            <p:cNvSpPr>
              <a:spLocks noChangeArrowheads="1"/>
            </p:cNvSpPr>
            <p:nvPr/>
          </p:nvSpPr>
          <p:spPr bwMode="auto">
            <a:xfrm>
              <a:off x="2858105" y="1772816"/>
              <a:ext cx="628575" cy="328101"/>
            </a:xfrm>
            <a:prstGeom prst="rect">
              <a:avLst/>
            </a:prstGeom>
            <a:solidFill>
              <a:srgbClr val="00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3486680" y="1772816"/>
              <a:ext cx="628575" cy="328101"/>
            </a:xfrm>
            <a:prstGeom prst="rect">
              <a:avLst/>
            </a:prstGeom>
            <a:solidFill>
              <a:schemeClr val="accent6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22" name="Rectangle 67"/>
            <p:cNvSpPr>
              <a:spLocks noChangeArrowheads="1"/>
            </p:cNvSpPr>
            <p:nvPr/>
          </p:nvSpPr>
          <p:spPr bwMode="auto">
            <a:xfrm>
              <a:off x="3486681" y="1772816"/>
              <a:ext cx="1257150" cy="328101"/>
            </a:xfrm>
            <a:prstGeom prst="rect">
              <a:avLst/>
            </a:prstGeom>
            <a:solidFill>
              <a:srgbClr val="FF99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5       6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3" name="Rectangle 68"/>
            <p:cNvSpPr>
              <a:spLocks noChangeArrowheads="1"/>
            </p:cNvSpPr>
            <p:nvPr/>
          </p:nvSpPr>
          <p:spPr bwMode="auto">
            <a:xfrm>
              <a:off x="4743829" y="1772816"/>
              <a:ext cx="628575" cy="328101"/>
            </a:xfrm>
            <a:prstGeom prst="rect">
              <a:avLst/>
            </a:prstGeom>
            <a:solidFill>
              <a:srgbClr val="FF99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24" name="Rectangle 69"/>
            <p:cNvSpPr>
              <a:spLocks noChangeArrowheads="1"/>
            </p:cNvSpPr>
            <p:nvPr/>
          </p:nvSpPr>
          <p:spPr bwMode="auto">
            <a:xfrm>
              <a:off x="5372404" y="1772816"/>
              <a:ext cx="628575" cy="328101"/>
            </a:xfrm>
            <a:prstGeom prst="rect">
              <a:avLst/>
            </a:prstGeom>
            <a:solidFill>
              <a:srgbClr val="FF9900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25" name="Rectangle 70"/>
            <p:cNvSpPr>
              <a:spLocks noChangeArrowheads="1"/>
            </p:cNvSpPr>
            <p:nvPr/>
          </p:nvSpPr>
          <p:spPr bwMode="auto">
            <a:xfrm>
              <a:off x="5998209" y="1772816"/>
              <a:ext cx="628575" cy="328101"/>
            </a:xfrm>
            <a:prstGeom prst="rect">
              <a:avLst/>
            </a:prstGeom>
            <a:solidFill>
              <a:srgbClr val="3366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6626784" y="1772816"/>
              <a:ext cx="628575" cy="328101"/>
            </a:xfrm>
            <a:prstGeom prst="rect">
              <a:avLst/>
            </a:prstGeom>
            <a:solidFill>
              <a:srgbClr val="3366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10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7" name="Rectangle 72"/>
            <p:cNvSpPr>
              <a:spLocks noChangeArrowheads="1"/>
            </p:cNvSpPr>
            <p:nvPr/>
          </p:nvSpPr>
          <p:spPr bwMode="auto">
            <a:xfrm>
              <a:off x="7255359" y="1772816"/>
              <a:ext cx="628575" cy="328101"/>
            </a:xfrm>
            <a:prstGeom prst="rect">
              <a:avLst/>
            </a:prstGeom>
            <a:solidFill>
              <a:srgbClr val="3366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11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9" name="Rectangle 73"/>
            <p:cNvSpPr>
              <a:spLocks noChangeArrowheads="1"/>
            </p:cNvSpPr>
            <p:nvPr/>
          </p:nvSpPr>
          <p:spPr bwMode="auto">
            <a:xfrm>
              <a:off x="7883933" y="1772816"/>
              <a:ext cx="628575" cy="328101"/>
            </a:xfrm>
            <a:prstGeom prst="rect">
              <a:avLst/>
            </a:prstGeom>
            <a:solidFill>
              <a:srgbClr val="3366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altLang="ja-JP" sz="2200" b="1" i="1" dirty="0" smtClean="0">
                  <a:solidFill>
                    <a:srgbClr val="FFFF00"/>
                  </a:solidFill>
                </a:rPr>
                <a:t>12</a:t>
              </a:r>
              <a:endParaRPr lang="en-US" altLang="ja-JP" sz="2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42" name="Freeform 92"/>
            <p:cNvSpPr>
              <a:spLocks/>
            </p:cNvSpPr>
            <p:nvPr/>
          </p:nvSpPr>
          <p:spPr bwMode="auto">
            <a:xfrm>
              <a:off x="3486680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3" name="Freeform 93"/>
            <p:cNvSpPr>
              <a:spLocks/>
            </p:cNvSpPr>
            <p:nvPr/>
          </p:nvSpPr>
          <p:spPr bwMode="auto">
            <a:xfrm>
              <a:off x="4115256" y="1570536"/>
              <a:ext cx="251984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1603724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2232299" y="1570536"/>
              <a:ext cx="251984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6" name="Freeform 96"/>
            <p:cNvSpPr>
              <a:spLocks/>
            </p:cNvSpPr>
            <p:nvPr/>
          </p:nvSpPr>
          <p:spPr bwMode="auto">
            <a:xfrm>
              <a:off x="2858105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6626784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7255359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49" name="Freeform 99"/>
            <p:cNvSpPr>
              <a:spLocks/>
            </p:cNvSpPr>
            <p:nvPr/>
          </p:nvSpPr>
          <p:spPr bwMode="auto">
            <a:xfrm>
              <a:off x="4743829" y="1570536"/>
              <a:ext cx="251986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50" name="Freeform 100"/>
            <p:cNvSpPr>
              <a:spLocks/>
            </p:cNvSpPr>
            <p:nvPr/>
          </p:nvSpPr>
          <p:spPr bwMode="auto">
            <a:xfrm>
              <a:off x="5372404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51" name="Freeform 101"/>
            <p:cNvSpPr>
              <a:spLocks/>
            </p:cNvSpPr>
            <p:nvPr/>
          </p:nvSpPr>
          <p:spPr bwMode="auto">
            <a:xfrm>
              <a:off x="5998209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7883933" y="1570536"/>
              <a:ext cx="251985" cy="5184501"/>
            </a:xfrm>
            <a:custGeom>
              <a:avLst/>
              <a:gdLst>
                <a:gd name="T0" fmla="*/ 91 w 91"/>
                <a:gd name="T1" fmla="*/ 0 h 3447"/>
                <a:gd name="T2" fmla="*/ 0 w 91"/>
                <a:gd name="T3" fmla="*/ 90 h 3447"/>
                <a:gd name="T4" fmla="*/ 0 w 91"/>
                <a:gd name="T5" fmla="*/ 3447 h 3447"/>
                <a:gd name="T6" fmla="*/ 0 w 91"/>
                <a:gd name="T7" fmla="*/ 3311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447">
                  <a:moveTo>
                    <a:pt x="91" y="0"/>
                  </a:moveTo>
                  <a:lnTo>
                    <a:pt x="0" y="90"/>
                  </a:lnTo>
                  <a:lnTo>
                    <a:pt x="0" y="3447"/>
                  </a:lnTo>
                  <a:lnTo>
                    <a:pt x="0" y="3311"/>
                  </a:lnTo>
                </a:path>
              </a:pathLst>
            </a:custGeom>
            <a:noFill/>
            <a:ln w="6350" cap="flat" cmpd="sng">
              <a:solidFill>
                <a:srgbClr val="FF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988797" y="1570536"/>
              <a:ext cx="7702196" cy="5157206"/>
            </a:xfrm>
            <a:custGeom>
              <a:avLst/>
              <a:gdLst>
                <a:gd name="T0" fmla="*/ 0 w 5534"/>
                <a:gd name="T1" fmla="*/ 3447 h 3447"/>
                <a:gd name="T2" fmla="*/ 0 w 5534"/>
                <a:gd name="T3" fmla="*/ 90 h 3447"/>
                <a:gd name="T4" fmla="*/ 91 w 5534"/>
                <a:gd name="T5" fmla="*/ 0 h 3447"/>
                <a:gd name="T6" fmla="*/ 5534 w 5534"/>
                <a:gd name="T7" fmla="*/ 0 h 3447"/>
                <a:gd name="T8" fmla="*/ 5534 w 5534"/>
                <a:gd name="T9" fmla="*/ 3356 h 3447"/>
                <a:gd name="T10" fmla="*/ 5443 w 5534"/>
                <a:gd name="T11" fmla="*/ 3447 h 3447"/>
                <a:gd name="T12" fmla="*/ 0 w 5534"/>
                <a:gd name="T13" fmla="*/ 344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4" h="3447">
                  <a:moveTo>
                    <a:pt x="0" y="3447"/>
                  </a:moveTo>
                  <a:lnTo>
                    <a:pt x="0" y="90"/>
                  </a:lnTo>
                  <a:lnTo>
                    <a:pt x="91" y="0"/>
                  </a:lnTo>
                  <a:lnTo>
                    <a:pt x="5534" y="0"/>
                  </a:lnTo>
                  <a:lnTo>
                    <a:pt x="5534" y="3356"/>
                  </a:lnTo>
                  <a:lnTo>
                    <a:pt x="5443" y="3447"/>
                  </a:lnTo>
                  <a:lnTo>
                    <a:pt x="0" y="3447"/>
                  </a:lnTo>
                  <a:close/>
                </a:path>
              </a:pathLst>
            </a:custGeom>
            <a:noFill/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200" i="1"/>
            </a:p>
          </p:txBody>
        </p:sp>
      </p:grpSp>
      <p:sp>
        <p:nvSpPr>
          <p:cNvPr id="68" name="コンテンツ プレースホルダー 2"/>
          <p:cNvSpPr txBox="1">
            <a:spLocks/>
          </p:cNvSpPr>
          <p:nvPr/>
        </p:nvSpPr>
        <p:spPr>
          <a:xfrm>
            <a:off x="340538" y="850876"/>
            <a:ext cx="899871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</a:t>
            </a:r>
            <a:r>
              <a:rPr lang="ja-JP" altLang="en-US" sz="2400" dirty="0" smtClean="0"/>
              <a:t>除去のために</a:t>
            </a:r>
            <a:r>
              <a:rPr lang="en-US" altLang="ja-JP" sz="2400" dirty="0" smtClean="0"/>
              <a:t>2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キャンペーンを実施</a:t>
            </a:r>
            <a:endParaRPr lang="en-US" altLang="ja-JP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542504"/>
            <a:ext cx="263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FF00"/>
                </a:solidFill>
              </a:rPr>
              <a:t>2012</a:t>
            </a:r>
            <a:endParaRPr kumimoji="1" lang="ja-JP" altLang="en-US" sz="2400" b="1" i="1" dirty="0">
              <a:solidFill>
                <a:srgbClr val="FFFF00"/>
              </a:solidFill>
            </a:endParaRPr>
          </a:p>
        </p:txBody>
      </p:sp>
      <p:sp>
        <p:nvSpPr>
          <p:cNvPr id="56" name="右矢印 55"/>
          <p:cNvSpPr/>
          <p:nvPr/>
        </p:nvSpPr>
        <p:spPr>
          <a:xfrm>
            <a:off x="2411760" y="4185084"/>
            <a:ext cx="3609155" cy="111612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FF00">
              <a:alpha val="69020"/>
            </a:srgbClr>
          </a:solidFill>
          <a:scene3d>
            <a:camera prst="orthographicFront">
              <a:rot lat="1200000" lon="2100000" rev="780000"/>
            </a:camera>
            <a:lightRig rig="balanced" dir="t"/>
          </a:scene3d>
          <a:sp3d extrusionH="444500" contourW="12700" prstMaterial="flat">
            <a:extrusionClr>
              <a:srgbClr val="FFFF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キャンペーン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/>
            </a:r>
            <a:br>
              <a:rPr kumimoji="1" lang="en-US" altLang="ja-JP" sz="2400" b="1" dirty="0" smtClean="0">
                <a:solidFill>
                  <a:schemeClr val="bg1"/>
                </a:solidFill>
              </a:rPr>
            </a:br>
            <a:r>
              <a:rPr kumimoji="1" lang="en-US" altLang="ja-JP" sz="2400" b="1" dirty="0" err="1" smtClean="0">
                <a:solidFill>
                  <a:schemeClr val="bg1"/>
                </a:solidFill>
              </a:rPr>
              <a:t>Xe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蒸留</a:t>
            </a:r>
            <a:r>
              <a:rPr lang="ja-JP" altLang="en-US" sz="2400" b="1" dirty="0">
                <a:solidFill>
                  <a:schemeClr val="bg1"/>
                </a:solidFill>
              </a:rPr>
              <a:t>・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液シン入替え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1" name="右矢印 60"/>
          <p:cNvSpPr/>
          <p:nvPr/>
        </p:nvSpPr>
        <p:spPr>
          <a:xfrm>
            <a:off x="6064467" y="5409220"/>
            <a:ext cx="2972029" cy="111612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FF00">
              <a:alpha val="69020"/>
            </a:srgbClr>
          </a:solidFill>
          <a:scene3d>
            <a:camera prst="orthographicFront">
              <a:rot lat="1200000" lon="2100000" rev="780000"/>
            </a:camera>
            <a:lightRig rig="balanced" dir="t"/>
          </a:scene3d>
          <a:sp3d extrusionH="444500" contourW="12700" prstMaterial="flat">
            <a:extrusionClr>
              <a:srgbClr val="FFFF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2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nd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2400" b="1" dirty="0" smtClean="0">
                <a:solidFill>
                  <a:schemeClr val="bg1"/>
                </a:solidFill>
              </a:rPr>
              <a:t>キャンペーン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/>
            </a:r>
            <a:br>
              <a:rPr kumimoji="1" lang="en-US" altLang="ja-JP" sz="2400" b="1" dirty="0" smtClean="0">
                <a:solidFill>
                  <a:schemeClr val="bg1"/>
                </a:solidFill>
              </a:rPr>
            </a:br>
            <a:r>
              <a:rPr kumimoji="1" lang="ja-JP" altLang="en-US" sz="2400" b="1" dirty="0" smtClean="0">
                <a:solidFill>
                  <a:schemeClr val="bg1"/>
                </a:solidFill>
              </a:rPr>
              <a:t>液シン蒸留循環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右矢印 65"/>
          <p:cNvSpPr/>
          <p:nvPr/>
        </p:nvSpPr>
        <p:spPr>
          <a:xfrm>
            <a:off x="179512" y="2528900"/>
            <a:ext cx="2744851" cy="9001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alpha val="69020"/>
            </a:schemeClr>
          </a:solidFill>
          <a:scene3d>
            <a:camera prst="orthographicFront">
              <a:rot lat="1200000" lon="2100000" rev="780000"/>
            </a:camera>
            <a:lightRig rig="balanced" dir="t"/>
          </a:scene3d>
          <a:sp3d extrusionH="444500" contourW="12700" prstMaterial="flat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データ取得</a:t>
            </a: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en-US" altLang="ja-JP" sz="2000" dirty="0" smtClean="0">
                <a:solidFill>
                  <a:schemeClr val="bg1"/>
                </a:solidFill>
              </a:rPr>
              <a:t>&amp;</a:t>
            </a:r>
            <a:r>
              <a:rPr lang="ja-JP" altLang="en-US" sz="2000" dirty="0" smtClean="0">
                <a:solidFill>
                  <a:schemeClr val="bg1"/>
                </a:solidFill>
              </a:rPr>
              <a:t>フィルトレーション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481687" y="3717032"/>
            <a:ext cx="628575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2722420" y="2978950"/>
            <a:ext cx="768216" cy="136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481687" y="3429000"/>
            <a:ext cx="0" cy="2880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132298" y="3471391"/>
            <a:ext cx="208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paper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579773" y="2708920"/>
            <a:ext cx="208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rd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paper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最新結果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err="1" smtClean="0">
                <a:latin typeface="+mj-lt"/>
                <a:ea typeface="+mj-ea"/>
                <a:cs typeface="+mj-cs"/>
              </a:rPr>
              <a:t>Xe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蒸留 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&amp; 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液シン入替え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7" name="グループ化 86"/>
          <p:cNvGrpSpPr/>
          <p:nvPr/>
        </p:nvGrpSpPr>
        <p:grpSpPr>
          <a:xfrm>
            <a:off x="323528" y="2715957"/>
            <a:ext cx="1153209" cy="2259650"/>
            <a:chOff x="1789670" y="2466981"/>
            <a:chExt cx="819453" cy="1521651"/>
          </a:xfrm>
        </p:grpSpPr>
        <p:grpSp>
          <p:nvGrpSpPr>
            <p:cNvPr id="88" name="グループ化 87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94" name="グループ化 93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97" name="円/楕円 96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accent4"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8" name="グループ化 97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01" name="円弧 100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" name="フリーフォーム 101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" name="フリーフォーム 102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04" name="直線コネクタ 103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104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9" name="二等辺三角形 98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rgbClr val="8064A2">
                    <a:alpha val="67451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0" name="直線コネクタ 99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フリーフォーム 94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 95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9" name="フリーフォーム 88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2771800" y="2791177"/>
            <a:ext cx="1153209" cy="2259650"/>
            <a:chOff x="1789670" y="2466981"/>
            <a:chExt cx="819453" cy="1521651"/>
          </a:xfrm>
        </p:grpSpPr>
        <p:grpSp>
          <p:nvGrpSpPr>
            <p:cNvPr id="131" name="グループ化 130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137" name="グループ化 136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140" name="円/楕円 139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rgbClr val="0070C0">
                    <a:alpha val="69020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1" name="グループ化 140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44" name="円弧 143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" name="フリーフォーム 144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フリーフォーム 145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7" name="直線コネクタ 146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二等辺三角形 141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rgbClr val="0070C0">
                    <a:alpha val="67451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3" name="直線コネクタ 142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フリーフォーム 137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 138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2" name="フリーフォーム 131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7596336" y="2736278"/>
            <a:ext cx="1153209" cy="2259650"/>
            <a:chOff x="1789670" y="2466981"/>
            <a:chExt cx="819453" cy="1521651"/>
          </a:xfrm>
        </p:grpSpPr>
        <p:grpSp>
          <p:nvGrpSpPr>
            <p:cNvPr id="152" name="グループ化 151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158" name="グループ化 157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161" name="円/楕円 160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accent4"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62" name="グループ化 161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65" name="円弧 164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" name="フリーフォーム 165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" name="フリーフォーム 166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68" name="直線コネクタ 167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コネクタ 168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コネクタ 169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コネクタ 170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3" name="二等辺三角形 162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rgbClr val="8064A2">
                    <a:alpha val="67451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64" name="直線コネクタ 163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9" name="フリーフォーム 158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 159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3" name="フリーフォーム 152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7" name="グループ化 176"/>
          <p:cNvGrpSpPr/>
          <p:nvPr/>
        </p:nvGrpSpPr>
        <p:grpSpPr>
          <a:xfrm>
            <a:off x="5290999" y="2808286"/>
            <a:ext cx="1153209" cy="2259650"/>
            <a:chOff x="1789670" y="2466981"/>
            <a:chExt cx="819453" cy="1521651"/>
          </a:xfrm>
        </p:grpSpPr>
        <p:grpSp>
          <p:nvGrpSpPr>
            <p:cNvPr id="178" name="グループ化 177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184" name="グループ化 183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187" name="円/楕円 186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88" name="グループ化 187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91" name="円弧 190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2" name="フリーフォーム 191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3" name="フリーフォーム 192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94" name="直線コネクタ 193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直線コネクタ 194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直線コネクタ 195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直線コネクタ 196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9" name="二等辺三角形 188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chemeClr val="bg2">
                    <a:lumMod val="60000"/>
                    <a:lumOff val="40000"/>
                    <a:alpha val="67451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0" name="直線コネクタ 189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フリーフォーム 184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 185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9" name="フリーフォーム 178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9" name="直線矢印コネクタ 198"/>
          <p:cNvCxnSpPr/>
          <p:nvPr/>
        </p:nvCxnSpPr>
        <p:spPr>
          <a:xfrm>
            <a:off x="1619672" y="4478175"/>
            <a:ext cx="942338" cy="21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/>
          <p:cNvCxnSpPr/>
          <p:nvPr/>
        </p:nvCxnSpPr>
        <p:spPr>
          <a:xfrm>
            <a:off x="1619672" y="4408278"/>
            <a:ext cx="471169" cy="0"/>
          </a:xfrm>
          <a:prstGeom prst="straightConnector1">
            <a:avLst/>
          </a:prstGeom>
          <a:ln w="57150">
            <a:solidFill>
              <a:srgbClr val="8064A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矢印コネクタ 204"/>
          <p:cNvCxnSpPr/>
          <p:nvPr/>
        </p:nvCxnSpPr>
        <p:spPr>
          <a:xfrm flipV="1">
            <a:off x="2090841" y="2245870"/>
            <a:ext cx="0" cy="2180574"/>
          </a:xfrm>
          <a:prstGeom prst="straightConnector1">
            <a:avLst/>
          </a:prstGeom>
          <a:ln w="57150">
            <a:solidFill>
              <a:srgbClr val="8064A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flipV="1">
            <a:off x="2087216" y="2204864"/>
            <a:ext cx="4965435" cy="20322"/>
          </a:xfrm>
          <a:prstGeom prst="straightConnector1">
            <a:avLst/>
          </a:prstGeom>
          <a:ln w="57150">
            <a:solidFill>
              <a:srgbClr val="8064A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フリーフォーム 209"/>
          <p:cNvSpPr/>
          <p:nvPr/>
        </p:nvSpPr>
        <p:spPr>
          <a:xfrm>
            <a:off x="4000352" y="4519676"/>
            <a:ext cx="573206" cy="943260"/>
          </a:xfrm>
          <a:custGeom>
            <a:avLst/>
            <a:gdLst>
              <a:gd name="connsiteX0" fmla="*/ 0 w 641882"/>
              <a:gd name="connsiteY0" fmla="*/ 1565 h 943260"/>
              <a:gd name="connsiteX1" fmla="*/ 464024 w 641882"/>
              <a:gd name="connsiteY1" fmla="*/ 56156 h 943260"/>
              <a:gd name="connsiteX2" fmla="*/ 614149 w 641882"/>
              <a:gd name="connsiteY2" fmla="*/ 370054 h 943260"/>
              <a:gd name="connsiteX3" fmla="*/ 641445 w 641882"/>
              <a:gd name="connsiteY3" fmla="*/ 943260 h 9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82" h="943260">
                <a:moveTo>
                  <a:pt x="0" y="1565"/>
                </a:moveTo>
                <a:cubicBezTo>
                  <a:pt x="180833" y="-1847"/>
                  <a:pt x="361666" y="-5259"/>
                  <a:pt x="464024" y="56156"/>
                </a:cubicBezTo>
                <a:cubicBezTo>
                  <a:pt x="566382" y="117571"/>
                  <a:pt x="584579" y="222203"/>
                  <a:pt x="614149" y="370054"/>
                </a:cubicBezTo>
                <a:cubicBezTo>
                  <a:pt x="643719" y="517905"/>
                  <a:pt x="642582" y="730582"/>
                  <a:pt x="641445" y="94326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/>
          <p:cNvSpPr/>
          <p:nvPr/>
        </p:nvSpPr>
        <p:spPr>
          <a:xfrm flipH="1">
            <a:off x="4681975" y="4535819"/>
            <a:ext cx="494114" cy="943260"/>
          </a:xfrm>
          <a:custGeom>
            <a:avLst/>
            <a:gdLst>
              <a:gd name="connsiteX0" fmla="*/ 0 w 641882"/>
              <a:gd name="connsiteY0" fmla="*/ 1565 h 943260"/>
              <a:gd name="connsiteX1" fmla="*/ 464024 w 641882"/>
              <a:gd name="connsiteY1" fmla="*/ 56156 h 943260"/>
              <a:gd name="connsiteX2" fmla="*/ 614149 w 641882"/>
              <a:gd name="connsiteY2" fmla="*/ 370054 h 943260"/>
              <a:gd name="connsiteX3" fmla="*/ 641445 w 641882"/>
              <a:gd name="connsiteY3" fmla="*/ 943260 h 94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82" h="943260">
                <a:moveTo>
                  <a:pt x="0" y="1565"/>
                </a:moveTo>
                <a:cubicBezTo>
                  <a:pt x="180833" y="-1847"/>
                  <a:pt x="361666" y="-5259"/>
                  <a:pt x="464024" y="56156"/>
                </a:cubicBezTo>
                <a:cubicBezTo>
                  <a:pt x="566382" y="117571"/>
                  <a:pt x="584579" y="222203"/>
                  <a:pt x="614149" y="370054"/>
                </a:cubicBezTo>
                <a:cubicBezTo>
                  <a:pt x="643719" y="517905"/>
                  <a:pt x="642582" y="730582"/>
                  <a:pt x="641445" y="94326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2" name="直線矢印コネクタ 211"/>
          <p:cNvCxnSpPr/>
          <p:nvPr/>
        </p:nvCxnSpPr>
        <p:spPr>
          <a:xfrm>
            <a:off x="7056276" y="2237511"/>
            <a:ext cx="0" cy="2215193"/>
          </a:xfrm>
          <a:prstGeom prst="straightConnector1">
            <a:avLst/>
          </a:prstGeom>
          <a:ln w="57150">
            <a:solidFill>
              <a:srgbClr val="8064A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/>
          <p:cNvCxnSpPr/>
          <p:nvPr/>
        </p:nvCxnSpPr>
        <p:spPr>
          <a:xfrm>
            <a:off x="7023057" y="4426444"/>
            <a:ext cx="471169" cy="0"/>
          </a:xfrm>
          <a:prstGeom prst="straightConnector1">
            <a:avLst/>
          </a:prstGeom>
          <a:ln w="57150">
            <a:solidFill>
              <a:srgbClr val="8064A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矢印コネクタ 217"/>
          <p:cNvCxnSpPr/>
          <p:nvPr/>
        </p:nvCxnSpPr>
        <p:spPr>
          <a:xfrm>
            <a:off x="6604215" y="4494374"/>
            <a:ext cx="942338" cy="21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テキスト ボックス 218"/>
          <p:cNvSpPr txBox="1"/>
          <p:nvPr/>
        </p:nvSpPr>
        <p:spPr>
          <a:xfrm>
            <a:off x="1862746" y="980728"/>
            <a:ext cx="530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Xe</a:t>
            </a:r>
            <a:r>
              <a:rPr lang="ja-JP" altLang="en-US" sz="2400" dirty="0"/>
              <a:t>蒸留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(XMASS</a:t>
            </a:r>
            <a:r>
              <a:rPr lang="ja-JP" altLang="en-US" sz="2400" dirty="0" smtClean="0"/>
              <a:t>装置を拝借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ja-JP" altLang="en-US" sz="2400" dirty="0" smtClean="0"/>
              <a:t>・ゲッター</a:t>
            </a:r>
            <a:r>
              <a:rPr lang="en-US" altLang="ja-JP" sz="2400" dirty="0" smtClean="0"/>
              <a:t>&amp;</a:t>
            </a:r>
            <a:r>
              <a:rPr lang="ja-JP" altLang="en-US" sz="2400" dirty="0" smtClean="0"/>
              <a:t>フィルターによる不純物除去</a:t>
            </a:r>
            <a:endParaRPr kumimoji="1" lang="ja-JP" altLang="en-US" sz="2400" dirty="0"/>
          </a:p>
        </p:txBody>
      </p:sp>
      <p:sp>
        <p:nvSpPr>
          <p:cNvPr id="221" name="角丸四角形吹き出し 220"/>
          <p:cNvSpPr/>
          <p:nvPr/>
        </p:nvSpPr>
        <p:spPr>
          <a:xfrm>
            <a:off x="1314779" y="4658946"/>
            <a:ext cx="1247231" cy="1120087"/>
          </a:xfrm>
          <a:custGeom>
            <a:avLst/>
            <a:gdLst>
              <a:gd name="connsiteX0" fmla="*/ 0 w 2237621"/>
              <a:gd name="connsiteY0" fmla="*/ 138611 h 831651"/>
              <a:gd name="connsiteX1" fmla="*/ 138611 w 2237621"/>
              <a:gd name="connsiteY1" fmla="*/ 0 h 831651"/>
              <a:gd name="connsiteX2" fmla="*/ 372937 w 2237621"/>
              <a:gd name="connsiteY2" fmla="*/ 0 h 831651"/>
              <a:gd name="connsiteX3" fmla="*/ 896212 w 2237621"/>
              <a:gd name="connsiteY3" fmla="*/ -729416 h 831651"/>
              <a:gd name="connsiteX4" fmla="*/ 932342 w 2237621"/>
              <a:gd name="connsiteY4" fmla="*/ 0 h 831651"/>
              <a:gd name="connsiteX5" fmla="*/ 2099010 w 2237621"/>
              <a:gd name="connsiteY5" fmla="*/ 0 h 831651"/>
              <a:gd name="connsiteX6" fmla="*/ 2237621 w 2237621"/>
              <a:gd name="connsiteY6" fmla="*/ 138611 h 831651"/>
              <a:gd name="connsiteX7" fmla="*/ 2237621 w 2237621"/>
              <a:gd name="connsiteY7" fmla="*/ 138609 h 831651"/>
              <a:gd name="connsiteX8" fmla="*/ 2237621 w 2237621"/>
              <a:gd name="connsiteY8" fmla="*/ 138609 h 831651"/>
              <a:gd name="connsiteX9" fmla="*/ 2237621 w 2237621"/>
              <a:gd name="connsiteY9" fmla="*/ 346521 h 831651"/>
              <a:gd name="connsiteX10" fmla="*/ 2237621 w 2237621"/>
              <a:gd name="connsiteY10" fmla="*/ 693040 h 831651"/>
              <a:gd name="connsiteX11" fmla="*/ 2099010 w 2237621"/>
              <a:gd name="connsiteY11" fmla="*/ 831651 h 831651"/>
              <a:gd name="connsiteX12" fmla="*/ 932342 w 2237621"/>
              <a:gd name="connsiteY12" fmla="*/ 831651 h 831651"/>
              <a:gd name="connsiteX13" fmla="*/ 372937 w 2237621"/>
              <a:gd name="connsiteY13" fmla="*/ 831651 h 831651"/>
              <a:gd name="connsiteX14" fmla="*/ 372937 w 2237621"/>
              <a:gd name="connsiteY14" fmla="*/ 831651 h 831651"/>
              <a:gd name="connsiteX15" fmla="*/ 138611 w 2237621"/>
              <a:gd name="connsiteY15" fmla="*/ 831651 h 831651"/>
              <a:gd name="connsiteX16" fmla="*/ 0 w 2237621"/>
              <a:gd name="connsiteY16" fmla="*/ 693040 h 831651"/>
              <a:gd name="connsiteX17" fmla="*/ 0 w 2237621"/>
              <a:gd name="connsiteY17" fmla="*/ 346521 h 831651"/>
              <a:gd name="connsiteX18" fmla="*/ 0 w 2237621"/>
              <a:gd name="connsiteY18" fmla="*/ 138609 h 831651"/>
              <a:gd name="connsiteX19" fmla="*/ 0 w 2237621"/>
              <a:gd name="connsiteY19" fmla="*/ 138609 h 831651"/>
              <a:gd name="connsiteX20" fmla="*/ 0 w 2237621"/>
              <a:gd name="connsiteY20" fmla="*/ 138611 h 831651"/>
              <a:gd name="connsiteX0" fmla="*/ 0 w 2237621"/>
              <a:gd name="connsiteY0" fmla="*/ 868027 h 1561067"/>
              <a:gd name="connsiteX1" fmla="*/ 138611 w 2237621"/>
              <a:gd name="connsiteY1" fmla="*/ 729416 h 1561067"/>
              <a:gd name="connsiteX2" fmla="*/ 372937 w 2237621"/>
              <a:gd name="connsiteY2" fmla="*/ 729416 h 1561067"/>
              <a:gd name="connsiteX3" fmla="*/ 896212 w 2237621"/>
              <a:gd name="connsiteY3" fmla="*/ 0 h 1561067"/>
              <a:gd name="connsiteX4" fmla="*/ 618444 w 2237621"/>
              <a:gd name="connsiteY4" fmla="*/ 729416 h 1561067"/>
              <a:gd name="connsiteX5" fmla="*/ 2099010 w 2237621"/>
              <a:gd name="connsiteY5" fmla="*/ 729416 h 1561067"/>
              <a:gd name="connsiteX6" fmla="*/ 2237621 w 2237621"/>
              <a:gd name="connsiteY6" fmla="*/ 868027 h 1561067"/>
              <a:gd name="connsiteX7" fmla="*/ 2237621 w 2237621"/>
              <a:gd name="connsiteY7" fmla="*/ 868025 h 1561067"/>
              <a:gd name="connsiteX8" fmla="*/ 2237621 w 2237621"/>
              <a:gd name="connsiteY8" fmla="*/ 868025 h 1561067"/>
              <a:gd name="connsiteX9" fmla="*/ 2237621 w 2237621"/>
              <a:gd name="connsiteY9" fmla="*/ 1075937 h 1561067"/>
              <a:gd name="connsiteX10" fmla="*/ 2237621 w 2237621"/>
              <a:gd name="connsiteY10" fmla="*/ 1422456 h 1561067"/>
              <a:gd name="connsiteX11" fmla="*/ 2099010 w 2237621"/>
              <a:gd name="connsiteY11" fmla="*/ 1561067 h 1561067"/>
              <a:gd name="connsiteX12" fmla="*/ 932342 w 2237621"/>
              <a:gd name="connsiteY12" fmla="*/ 1561067 h 1561067"/>
              <a:gd name="connsiteX13" fmla="*/ 372937 w 2237621"/>
              <a:gd name="connsiteY13" fmla="*/ 1561067 h 1561067"/>
              <a:gd name="connsiteX14" fmla="*/ 372937 w 2237621"/>
              <a:gd name="connsiteY14" fmla="*/ 1561067 h 1561067"/>
              <a:gd name="connsiteX15" fmla="*/ 138611 w 2237621"/>
              <a:gd name="connsiteY15" fmla="*/ 1561067 h 1561067"/>
              <a:gd name="connsiteX16" fmla="*/ 0 w 2237621"/>
              <a:gd name="connsiteY16" fmla="*/ 1422456 h 1561067"/>
              <a:gd name="connsiteX17" fmla="*/ 0 w 2237621"/>
              <a:gd name="connsiteY17" fmla="*/ 1075937 h 1561067"/>
              <a:gd name="connsiteX18" fmla="*/ 0 w 2237621"/>
              <a:gd name="connsiteY18" fmla="*/ 868025 h 1561067"/>
              <a:gd name="connsiteX19" fmla="*/ 0 w 2237621"/>
              <a:gd name="connsiteY19" fmla="*/ 868025 h 1561067"/>
              <a:gd name="connsiteX20" fmla="*/ 0 w 2237621"/>
              <a:gd name="connsiteY20" fmla="*/ 868027 h 156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37621" h="1561067">
                <a:moveTo>
                  <a:pt x="0" y="868027"/>
                </a:moveTo>
                <a:cubicBezTo>
                  <a:pt x="0" y="791474"/>
                  <a:pt x="62058" y="729416"/>
                  <a:pt x="138611" y="729416"/>
                </a:cubicBezTo>
                <a:lnTo>
                  <a:pt x="372937" y="729416"/>
                </a:lnTo>
                <a:lnTo>
                  <a:pt x="896212" y="0"/>
                </a:lnTo>
                <a:lnTo>
                  <a:pt x="618444" y="729416"/>
                </a:lnTo>
                <a:lnTo>
                  <a:pt x="2099010" y="729416"/>
                </a:lnTo>
                <a:cubicBezTo>
                  <a:pt x="2175563" y="729416"/>
                  <a:pt x="2237621" y="791474"/>
                  <a:pt x="2237621" y="868027"/>
                </a:cubicBezTo>
                <a:lnTo>
                  <a:pt x="2237621" y="868025"/>
                </a:lnTo>
                <a:lnTo>
                  <a:pt x="2237621" y="868025"/>
                </a:lnTo>
                <a:lnTo>
                  <a:pt x="2237621" y="1075937"/>
                </a:lnTo>
                <a:lnTo>
                  <a:pt x="2237621" y="1422456"/>
                </a:lnTo>
                <a:cubicBezTo>
                  <a:pt x="2237621" y="1499009"/>
                  <a:pt x="2175563" y="1561067"/>
                  <a:pt x="2099010" y="1561067"/>
                </a:cubicBezTo>
                <a:lnTo>
                  <a:pt x="932342" y="1561067"/>
                </a:lnTo>
                <a:lnTo>
                  <a:pt x="372937" y="1561067"/>
                </a:lnTo>
                <a:lnTo>
                  <a:pt x="372937" y="1561067"/>
                </a:lnTo>
                <a:lnTo>
                  <a:pt x="138611" y="1561067"/>
                </a:lnTo>
                <a:cubicBezTo>
                  <a:pt x="62058" y="1561067"/>
                  <a:pt x="0" y="1499009"/>
                  <a:pt x="0" y="1422456"/>
                </a:cubicBezTo>
                <a:lnTo>
                  <a:pt x="0" y="1075937"/>
                </a:lnTo>
                <a:lnTo>
                  <a:pt x="0" y="868025"/>
                </a:lnTo>
                <a:lnTo>
                  <a:pt x="0" y="868025"/>
                </a:lnTo>
                <a:lnTo>
                  <a:pt x="0" y="868027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/>
          </a:p>
        </p:txBody>
      </p:sp>
      <p:sp>
        <p:nvSpPr>
          <p:cNvPr id="222" name="角丸四角形吹き出し 221"/>
          <p:cNvSpPr/>
          <p:nvPr/>
        </p:nvSpPr>
        <p:spPr>
          <a:xfrm>
            <a:off x="1859001" y="980729"/>
            <a:ext cx="5220127" cy="1180530"/>
          </a:xfrm>
          <a:custGeom>
            <a:avLst/>
            <a:gdLst>
              <a:gd name="connsiteX0" fmla="*/ 0 w 5220127"/>
              <a:gd name="connsiteY0" fmla="*/ 138502 h 830996"/>
              <a:gd name="connsiteX1" fmla="*/ 138502 w 5220127"/>
              <a:gd name="connsiteY1" fmla="*/ 0 h 830996"/>
              <a:gd name="connsiteX2" fmla="*/ 870021 w 5220127"/>
              <a:gd name="connsiteY2" fmla="*/ 0 h 830996"/>
              <a:gd name="connsiteX3" fmla="*/ 870021 w 5220127"/>
              <a:gd name="connsiteY3" fmla="*/ 0 h 830996"/>
              <a:gd name="connsiteX4" fmla="*/ 2175053 w 5220127"/>
              <a:gd name="connsiteY4" fmla="*/ 0 h 830996"/>
              <a:gd name="connsiteX5" fmla="*/ 5081625 w 5220127"/>
              <a:gd name="connsiteY5" fmla="*/ 0 h 830996"/>
              <a:gd name="connsiteX6" fmla="*/ 5220127 w 5220127"/>
              <a:gd name="connsiteY6" fmla="*/ 138502 h 830996"/>
              <a:gd name="connsiteX7" fmla="*/ 5220127 w 5220127"/>
              <a:gd name="connsiteY7" fmla="*/ 484748 h 830996"/>
              <a:gd name="connsiteX8" fmla="*/ 5220127 w 5220127"/>
              <a:gd name="connsiteY8" fmla="*/ 484748 h 830996"/>
              <a:gd name="connsiteX9" fmla="*/ 5220127 w 5220127"/>
              <a:gd name="connsiteY9" fmla="*/ 692497 h 830996"/>
              <a:gd name="connsiteX10" fmla="*/ 5220127 w 5220127"/>
              <a:gd name="connsiteY10" fmla="*/ 692494 h 830996"/>
              <a:gd name="connsiteX11" fmla="*/ 5081625 w 5220127"/>
              <a:gd name="connsiteY11" fmla="*/ 830996 h 830996"/>
              <a:gd name="connsiteX12" fmla="*/ 2175053 w 5220127"/>
              <a:gd name="connsiteY12" fmla="*/ 830996 h 830996"/>
              <a:gd name="connsiteX13" fmla="*/ 1972947 w 5220127"/>
              <a:gd name="connsiteY13" fmla="*/ 1180530 h 830996"/>
              <a:gd name="connsiteX14" fmla="*/ 870021 w 5220127"/>
              <a:gd name="connsiteY14" fmla="*/ 830996 h 830996"/>
              <a:gd name="connsiteX15" fmla="*/ 138502 w 5220127"/>
              <a:gd name="connsiteY15" fmla="*/ 830996 h 830996"/>
              <a:gd name="connsiteX16" fmla="*/ 0 w 5220127"/>
              <a:gd name="connsiteY16" fmla="*/ 692494 h 830996"/>
              <a:gd name="connsiteX17" fmla="*/ 0 w 5220127"/>
              <a:gd name="connsiteY17" fmla="*/ 692497 h 830996"/>
              <a:gd name="connsiteX18" fmla="*/ 0 w 5220127"/>
              <a:gd name="connsiteY18" fmla="*/ 484748 h 830996"/>
              <a:gd name="connsiteX19" fmla="*/ 0 w 5220127"/>
              <a:gd name="connsiteY19" fmla="*/ 484748 h 830996"/>
              <a:gd name="connsiteX20" fmla="*/ 0 w 5220127"/>
              <a:gd name="connsiteY20" fmla="*/ 138502 h 830996"/>
              <a:gd name="connsiteX0" fmla="*/ 0 w 5220127"/>
              <a:gd name="connsiteY0" fmla="*/ 138502 h 1180530"/>
              <a:gd name="connsiteX1" fmla="*/ 138502 w 5220127"/>
              <a:gd name="connsiteY1" fmla="*/ 0 h 1180530"/>
              <a:gd name="connsiteX2" fmla="*/ 870021 w 5220127"/>
              <a:gd name="connsiteY2" fmla="*/ 0 h 1180530"/>
              <a:gd name="connsiteX3" fmla="*/ 870021 w 5220127"/>
              <a:gd name="connsiteY3" fmla="*/ 0 h 1180530"/>
              <a:gd name="connsiteX4" fmla="*/ 2175053 w 5220127"/>
              <a:gd name="connsiteY4" fmla="*/ 0 h 1180530"/>
              <a:gd name="connsiteX5" fmla="*/ 5081625 w 5220127"/>
              <a:gd name="connsiteY5" fmla="*/ 0 h 1180530"/>
              <a:gd name="connsiteX6" fmla="*/ 5220127 w 5220127"/>
              <a:gd name="connsiteY6" fmla="*/ 138502 h 1180530"/>
              <a:gd name="connsiteX7" fmla="*/ 5220127 w 5220127"/>
              <a:gd name="connsiteY7" fmla="*/ 484748 h 1180530"/>
              <a:gd name="connsiteX8" fmla="*/ 5220127 w 5220127"/>
              <a:gd name="connsiteY8" fmla="*/ 484748 h 1180530"/>
              <a:gd name="connsiteX9" fmla="*/ 5220127 w 5220127"/>
              <a:gd name="connsiteY9" fmla="*/ 692497 h 1180530"/>
              <a:gd name="connsiteX10" fmla="*/ 5220127 w 5220127"/>
              <a:gd name="connsiteY10" fmla="*/ 692494 h 1180530"/>
              <a:gd name="connsiteX11" fmla="*/ 5081625 w 5220127"/>
              <a:gd name="connsiteY11" fmla="*/ 830996 h 1180530"/>
              <a:gd name="connsiteX12" fmla="*/ 1519961 w 5220127"/>
              <a:gd name="connsiteY12" fmla="*/ 830996 h 1180530"/>
              <a:gd name="connsiteX13" fmla="*/ 1972947 w 5220127"/>
              <a:gd name="connsiteY13" fmla="*/ 1180530 h 1180530"/>
              <a:gd name="connsiteX14" fmla="*/ 870021 w 5220127"/>
              <a:gd name="connsiteY14" fmla="*/ 830996 h 1180530"/>
              <a:gd name="connsiteX15" fmla="*/ 138502 w 5220127"/>
              <a:gd name="connsiteY15" fmla="*/ 830996 h 1180530"/>
              <a:gd name="connsiteX16" fmla="*/ 0 w 5220127"/>
              <a:gd name="connsiteY16" fmla="*/ 692494 h 1180530"/>
              <a:gd name="connsiteX17" fmla="*/ 0 w 5220127"/>
              <a:gd name="connsiteY17" fmla="*/ 692497 h 1180530"/>
              <a:gd name="connsiteX18" fmla="*/ 0 w 5220127"/>
              <a:gd name="connsiteY18" fmla="*/ 484748 h 1180530"/>
              <a:gd name="connsiteX19" fmla="*/ 0 w 5220127"/>
              <a:gd name="connsiteY19" fmla="*/ 484748 h 1180530"/>
              <a:gd name="connsiteX20" fmla="*/ 0 w 5220127"/>
              <a:gd name="connsiteY20" fmla="*/ 138502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20127" h="1180530">
                <a:moveTo>
                  <a:pt x="0" y="138502"/>
                </a:moveTo>
                <a:cubicBezTo>
                  <a:pt x="0" y="62009"/>
                  <a:pt x="62009" y="0"/>
                  <a:pt x="138502" y="0"/>
                </a:cubicBezTo>
                <a:lnTo>
                  <a:pt x="870021" y="0"/>
                </a:lnTo>
                <a:lnTo>
                  <a:pt x="870021" y="0"/>
                </a:lnTo>
                <a:lnTo>
                  <a:pt x="2175053" y="0"/>
                </a:lnTo>
                <a:lnTo>
                  <a:pt x="5081625" y="0"/>
                </a:lnTo>
                <a:cubicBezTo>
                  <a:pt x="5158118" y="0"/>
                  <a:pt x="5220127" y="62009"/>
                  <a:pt x="5220127" y="138502"/>
                </a:cubicBezTo>
                <a:lnTo>
                  <a:pt x="5220127" y="484748"/>
                </a:lnTo>
                <a:lnTo>
                  <a:pt x="5220127" y="484748"/>
                </a:lnTo>
                <a:lnTo>
                  <a:pt x="5220127" y="692497"/>
                </a:lnTo>
                <a:lnTo>
                  <a:pt x="5220127" y="692494"/>
                </a:lnTo>
                <a:cubicBezTo>
                  <a:pt x="5220127" y="768987"/>
                  <a:pt x="5158118" y="830996"/>
                  <a:pt x="5081625" y="830996"/>
                </a:cubicBezTo>
                <a:lnTo>
                  <a:pt x="1519961" y="830996"/>
                </a:lnTo>
                <a:lnTo>
                  <a:pt x="1972947" y="1180530"/>
                </a:lnTo>
                <a:lnTo>
                  <a:pt x="870021" y="830996"/>
                </a:lnTo>
                <a:lnTo>
                  <a:pt x="138502" y="830996"/>
                </a:lnTo>
                <a:cubicBezTo>
                  <a:pt x="62009" y="830996"/>
                  <a:pt x="0" y="768987"/>
                  <a:pt x="0" y="692494"/>
                </a:cubicBezTo>
                <a:lnTo>
                  <a:pt x="0" y="692497"/>
                </a:lnTo>
                <a:lnTo>
                  <a:pt x="0" y="484748"/>
                </a:lnTo>
                <a:lnTo>
                  <a:pt x="0" y="484748"/>
                </a:lnTo>
                <a:lnTo>
                  <a:pt x="0" y="13850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1376153" y="5248246"/>
            <a:ext cx="193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Xe</a:t>
            </a:r>
            <a:r>
              <a:rPr lang="ja-JP" altLang="en-US" sz="2400" dirty="0" smtClean="0"/>
              <a:t>脱気</a:t>
            </a:r>
            <a:endParaRPr kumimoji="1" lang="ja-JP" altLang="en-US" sz="2400" dirty="0"/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3802370" y="5592958"/>
            <a:ext cx="205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液シン入替え</a:t>
            </a:r>
            <a:endParaRPr kumimoji="1" lang="ja-JP" altLang="en-US" sz="2400" dirty="0"/>
          </a:p>
        </p:txBody>
      </p:sp>
      <p:sp>
        <p:nvSpPr>
          <p:cNvPr id="226" name="角丸四角形 225"/>
          <p:cNvSpPr/>
          <p:nvPr/>
        </p:nvSpPr>
        <p:spPr>
          <a:xfrm>
            <a:off x="3635896" y="5536018"/>
            <a:ext cx="2050154" cy="57554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6529864" y="5256496"/>
            <a:ext cx="13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Xe</a:t>
            </a:r>
            <a:r>
              <a:rPr lang="ja-JP" altLang="en-US" sz="2400" dirty="0" smtClean="0"/>
              <a:t>溶解</a:t>
            </a:r>
            <a:endParaRPr kumimoji="1" lang="ja-JP" altLang="en-US" sz="2400" dirty="0"/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4681975" y="6384419"/>
            <a:ext cx="222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FFFF00"/>
                </a:solidFill>
              </a:rPr>
              <a:t>110m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Ag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除去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 flipV="1">
            <a:off x="4929033" y="6111563"/>
            <a:ext cx="247056" cy="2728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吹き出し 220"/>
          <p:cNvSpPr/>
          <p:nvPr/>
        </p:nvSpPr>
        <p:spPr>
          <a:xfrm flipH="1">
            <a:off x="6435288" y="4658945"/>
            <a:ext cx="1225819" cy="1120087"/>
          </a:xfrm>
          <a:custGeom>
            <a:avLst/>
            <a:gdLst>
              <a:gd name="connsiteX0" fmla="*/ 0 w 2237621"/>
              <a:gd name="connsiteY0" fmla="*/ 138611 h 831651"/>
              <a:gd name="connsiteX1" fmla="*/ 138611 w 2237621"/>
              <a:gd name="connsiteY1" fmla="*/ 0 h 831651"/>
              <a:gd name="connsiteX2" fmla="*/ 372937 w 2237621"/>
              <a:gd name="connsiteY2" fmla="*/ 0 h 831651"/>
              <a:gd name="connsiteX3" fmla="*/ 896212 w 2237621"/>
              <a:gd name="connsiteY3" fmla="*/ -729416 h 831651"/>
              <a:gd name="connsiteX4" fmla="*/ 932342 w 2237621"/>
              <a:gd name="connsiteY4" fmla="*/ 0 h 831651"/>
              <a:gd name="connsiteX5" fmla="*/ 2099010 w 2237621"/>
              <a:gd name="connsiteY5" fmla="*/ 0 h 831651"/>
              <a:gd name="connsiteX6" fmla="*/ 2237621 w 2237621"/>
              <a:gd name="connsiteY6" fmla="*/ 138611 h 831651"/>
              <a:gd name="connsiteX7" fmla="*/ 2237621 w 2237621"/>
              <a:gd name="connsiteY7" fmla="*/ 138609 h 831651"/>
              <a:gd name="connsiteX8" fmla="*/ 2237621 w 2237621"/>
              <a:gd name="connsiteY8" fmla="*/ 138609 h 831651"/>
              <a:gd name="connsiteX9" fmla="*/ 2237621 w 2237621"/>
              <a:gd name="connsiteY9" fmla="*/ 346521 h 831651"/>
              <a:gd name="connsiteX10" fmla="*/ 2237621 w 2237621"/>
              <a:gd name="connsiteY10" fmla="*/ 693040 h 831651"/>
              <a:gd name="connsiteX11" fmla="*/ 2099010 w 2237621"/>
              <a:gd name="connsiteY11" fmla="*/ 831651 h 831651"/>
              <a:gd name="connsiteX12" fmla="*/ 932342 w 2237621"/>
              <a:gd name="connsiteY12" fmla="*/ 831651 h 831651"/>
              <a:gd name="connsiteX13" fmla="*/ 372937 w 2237621"/>
              <a:gd name="connsiteY13" fmla="*/ 831651 h 831651"/>
              <a:gd name="connsiteX14" fmla="*/ 372937 w 2237621"/>
              <a:gd name="connsiteY14" fmla="*/ 831651 h 831651"/>
              <a:gd name="connsiteX15" fmla="*/ 138611 w 2237621"/>
              <a:gd name="connsiteY15" fmla="*/ 831651 h 831651"/>
              <a:gd name="connsiteX16" fmla="*/ 0 w 2237621"/>
              <a:gd name="connsiteY16" fmla="*/ 693040 h 831651"/>
              <a:gd name="connsiteX17" fmla="*/ 0 w 2237621"/>
              <a:gd name="connsiteY17" fmla="*/ 346521 h 831651"/>
              <a:gd name="connsiteX18" fmla="*/ 0 w 2237621"/>
              <a:gd name="connsiteY18" fmla="*/ 138609 h 831651"/>
              <a:gd name="connsiteX19" fmla="*/ 0 w 2237621"/>
              <a:gd name="connsiteY19" fmla="*/ 138609 h 831651"/>
              <a:gd name="connsiteX20" fmla="*/ 0 w 2237621"/>
              <a:gd name="connsiteY20" fmla="*/ 138611 h 831651"/>
              <a:gd name="connsiteX0" fmla="*/ 0 w 2237621"/>
              <a:gd name="connsiteY0" fmla="*/ 868027 h 1561067"/>
              <a:gd name="connsiteX1" fmla="*/ 138611 w 2237621"/>
              <a:gd name="connsiteY1" fmla="*/ 729416 h 1561067"/>
              <a:gd name="connsiteX2" fmla="*/ 372937 w 2237621"/>
              <a:gd name="connsiteY2" fmla="*/ 729416 h 1561067"/>
              <a:gd name="connsiteX3" fmla="*/ 896212 w 2237621"/>
              <a:gd name="connsiteY3" fmla="*/ 0 h 1561067"/>
              <a:gd name="connsiteX4" fmla="*/ 618444 w 2237621"/>
              <a:gd name="connsiteY4" fmla="*/ 729416 h 1561067"/>
              <a:gd name="connsiteX5" fmla="*/ 2099010 w 2237621"/>
              <a:gd name="connsiteY5" fmla="*/ 729416 h 1561067"/>
              <a:gd name="connsiteX6" fmla="*/ 2237621 w 2237621"/>
              <a:gd name="connsiteY6" fmla="*/ 868027 h 1561067"/>
              <a:gd name="connsiteX7" fmla="*/ 2237621 w 2237621"/>
              <a:gd name="connsiteY7" fmla="*/ 868025 h 1561067"/>
              <a:gd name="connsiteX8" fmla="*/ 2237621 w 2237621"/>
              <a:gd name="connsiteY8" fmla="*/ 868025 h 1561067"/>
              <a:gd name="connsiteX9" fmla="*/ 2237621 w 2237621"/>
              <a:gd name="connsiteY9" fmla="*/ 1075937 h 1561067"/>
              <a:gd name="connsiteX10" fmla="*/ 2237621 w 2237621"/>
              <a:gd name="connsiteY10" fmla="*/ 1422456 h 1561067"/>
              <a:gd name="connsiteX11" fmla="*/ 2099010 w 2237621"/>
              <a:gd name="connsiteY11" fmla="*/ 1561067 h 1561067"/>
              <a:gd name="connsiteX12" fmla="*/ 932342 w 2237621"/>
              <a:gd name="connsiteY12" fmla="*/ 1561067 h 1561067"/>
              <a:gd name="connsiteX13" fmla="*/ 372937 w 2237621"/>
              <a:gd name="connsiteY13" fmla="*/ 1561067 h 1561067"/>
              <a:gd name="connsiteX14" fmla="*/ 372937 w 2237621"/>
              <a:gd name="connsiteY14" fmla="*/ 1561067 h 1561067"/>
              <a:gd name="connsiteX15" fmla="*/ 138611 w 2237621"/>
              <a:gd name="connsiteY15" fmla="*/ 1561067 h 1561067"/>
              <a:gd name="connsiteX16" fmla="*/ 0 w 2237621"/>
              <a:gd name="connsiteY16" fmla="*/ 1422456 h 1561067"/>
              <a:gd name="connsiteX17" fmla="*/ 0 w 2237621"/>
              <a:gd name="connsiteY17" fmla="*/ 1075937 h 1561067"/>
              <a:gd name="connsiteX18" fmla="*/ 0 w 2237621"/>
              <a:gd name="connsiteY18" fmla="*/ 868025 h 1561067"/>
              <a:gd name="connsiteX19" fmla="*/ 0 w 2237621"/>
              <a:gd name="connsiteY19" fmla="*/ 868025 h 1561067"/>
              <a:gd name="connsiteX20" fmla="*/ 0 w 2237621"/>
              <a:gd name="connsiteY20" fmla="*/ 868027 h 156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37621" h="1561067">
                <a:moveTo>
                  <a:pt x="0" y="868027"/>
                </a:moveTo>
                <a:cubicBezTo>
                  <a:pt x="0" y="791474"/>
                  <a:pt x="62058" y="729416"/>
                  <a:pt x="138611" y="729416"/>
                </a:cubicBezTo>
                <a:lnTo>
                  <a:pt x="372937" y="729416"/>
                </a:lnTo>
                <a:lnTo>
                  <a:pt x="896212" y="0"/>
                </a:lnTo>
                <a:lnTo>
                  <a:pt x="618444" y="729416"/>
                </a:lnTo>
                <a:lnTo>
                  <a:pt x="2099010" y="729416"/>
                </a:lnTo>
                <a:cubicBezTo>
                  <a:pt x="2175563" y="729416"/>
                  <a:pt x="2237621" y="791474"/>
                  <a:pt x="2237621" y="868027"/>
                </a:cubicBezTo>
                <a:lnTo>
                  <a:pt x="2237621" y="868025"/>
                </a:lnTo>
                <a:lnTo>
                  <a:pt x="2237621" y="868025"/>
                </a:lnTo>
                <a:lnTo>
                  <a:pt x="2237621" y="1075937"/>
                </a:lnTo>
                <a:lnTo>
                  <a:pt x="2237621" y="1422456"/>
                </a:lnTo>
                <a:cubicBezTo>
                  <a:pt x="2237621" y="1499009"/>
                  <a:pt x="2175563" y="1561067"/>
                  <a:pt x="2099010" y="1561067"/>
                </a:cubicBezTo>
                <a:lnTo>
                  <a:pt x="932342" y="1561067"/>
                </a:lnTo>
                <a:lnTo>
                  <a:pt x="372937" y="1561067"/>
                </a:lnTo>
                <a:lnTo>
                  <a:pt x="372937" y="1561067"/>
                </a:lnTo>
                <a:lnTo>
                  <a:pt x="138611" y="1561067"/>
                </a:lnTo>
                <a:cubicBezTo>
                  <a:pt x="62058" y="1561067"/>
                  <a:pt x="0" y="1499009"/>
                  <a:pt x="0" y="1422456"/>
                </a:cubicBezTo>
                <a:lnTo>
                  <a:pt x="0" y="1075937"/>
                </a:lnTo>
                <a:lnTo>
                  <a:pt x="0" y="868025"/>
                </a:lnTo>
                <a:lnTo>
                  <a:pt x="0" y="868025"/>
                </a:lnTo>
                <a:lnTo>
                  <a:pt x="0" y="868027"/>
                </a:ln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619672" y="2629935"/>
            <a:ext cx="61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Xe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700" name="Picture 292" descr="http://higgstan.com/wp/wp-content/uploads/2012/06/elementary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32921"/>
            <a:ext cx="4348897" cy="32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971600" y="4296747"/>
            <a:ext cx="8229600" cy="2228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ニュートリノをめぐる謎</a:t>
            </a:r>
            <a:endParaRPr lang="en-US" altLang="ja-JP" sz="2400" dirty="0" smtClean="0"/>
          </a:p>
          <a:p>
            <a:pPr lvl="1"/>
            <a:r>
              <a:rPr lang="ja-JP" altLang="en-US" sz="2400" u="sng" dirty="0" smtClean="0"/>
              <a:t>質量</a:t>
            </a:r>
            <a:r>
              <a:rPr lang="en-US" altLang="ja-JP" sz="2400" u="sng" dirty="0" smtClean="0"/>
              <a:t>=?</a:t>
            </a:r>
          </a:p>
          <a:p>
            <a:pPr lvl="1"/>
            <a:r>
              <a:rPr lang="ja-JP" altLang="en-US" sz="2400" u="sng" dirty="0" smtClean="0"/>
              <a:t>粒子</a:t>
            </a:r>
            <a:r>
              <a:rPr lang="en-US" altLang="ja-JP" sz="2400" u="sng" dirty="0" smtClean="0"/>
              <a:t>=</a:t>
            </a:r>
            <a:r>
              <a:rPr lang="ja-JP" altLang="en-US" sz="2400" u="sng" dirty="0" smtClean="0"/>
              <a:t>反粒子</a:t>
            </a:r>
            <a:r>
              <a:rPr lang="en-US" altLang="ja-JP" sz="2400" u="sng" dirty="0" smtClean="0"/>
              <a:t>(</a:t>
            </a:r>
            <a:r>
              <a:rPr lang="ja-JP" altLang="en-US" sz="2400" u="sng" dirty="0" smtClean="0"/>
              <a:t>マヨラナ</a:t>
            </a:r>
            <a:r>
              <a:rPr lang="en-US" altLang="ja-JP" sz="2400" u="sng" dirty="0" smtClean="0"/>
              <a:t>)?</a:t>
            </a:r>
          </a:p>
          <a:p>
            <a:pPr lvl="1"/>
            <a:r>
              <a:rPr lang="ja-JP" altLang="en-US" sz="2200" dirty="0" smtClean="0"/>
              <a:t>クォークと全く異なる混合なのは何故</a:t>
            </a:r>
            <a:r>
              <a:rPr lang="en-US" altLang="ja-JP" sz="2200" dirty="0" smtClean="0"/>
              <a:t>?</a:t>
            </a:r>
          </a:p>
          <a:p>
            <a:pPr lvl="1"/>
            <a:r>
              <a:rPr lang="en-US" altLang="ja-JP" sz="2200" dirty="0" smtClean="0"/>
              <a:t>CP</a:t>
            </a:r>
            <a:r>
              <a:rPr lang="ja-JP" altLang="en-US" sz="2200" dirty="0"/>
              <a:t>非保存</a:t>
            </a:r>
            <a:r>
              <a:rPr lang="en-US" altLang="ja-JP" sz="2200" dirty="0" smtClean="0"/>
              <a:t>?</a:t>
            </a:r>
          </a:p>
          <a:p>
            <a:pPr lvl="1"/>
            <a:r>
              <a:rPr lang="en-US" altLang="ja-JP" sz="2200" dirty="0" smtClean="0"/>
              <a:t>3</a:t>
            </a:r>
            <a:r>
              <a:rPr lang="ja-JP" altLang="en-US" sz="2200" dirty="0" smtClean="0"/>
              <a:t>種類</a:t>
            </a:r>
            <a:r>
              <a:rPr lang="en-US" altLang="ja-JP" sz="2200" dirty="0" smtClean="0"/>
              <a:t>+α?</a:t>
            </a:r>
            <a:endParaRPr lang="ja-JP" altLang="en-US" sz="2200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3108586" y="4946830"/>
            <a:ext cx="268755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900962" y="4946830"/>
            <a:ext cx="895174" cy="4983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890685" y="471599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0νββ</a:t>
            </a:r>
            <a:r>
              <a:rPr kumimoji="1" lang="ja-JP" altLang="en-US" sz="2400" b="1" dirty="0" smtClean="0">
                <a:solidFill>
                  <a:srgbClr val="FFFF00"/>
                </a:solidFill>
              </a:rPr>
              <a:t>探索で解明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!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ニュートリノ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56" y="1267599"/>
            <a:ext cx="4214853" cy="28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890685" y="85087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i="1" dirty="0" smtClean="0"/>
              <a:t>素粒子の質量</a:t>
            </a:r>
            <a:endParaRPr kumimoji="1" lang="ja-JP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148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結果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767252"/>
            <a:ext cx="7576839" cy="3810174"/>
            <a:chOff x="163513" y="968991"/>
            <a:chExt cx="8816975" cy="504604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"/>
            <a:stretch/>
          </p:blipFill>
          <p:spPr bwMode="auto">
            <a:xfrm>
              <a:off x="163513" y="968991"/>
              <a:ext cx="8816975" cy="5046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619672" y="1124744"/>
              <a:ext cx="792088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4175956" y="1124744"/>
              <a:ext cx="792088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486514" y="1124744"/>
              <a:ext cx="792088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" name="直線矢印コネクタ 4"/>
          <p:cNvCxnSpPr/>
          <p:nvPr/>
        </p:nvCxnSpPr>
        <p:spPr>
          <a:xfrm>
            <a:off x="1665160" y="2209951"/>
            <a:ext cx="3888432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419269" y="1801559"/>
            <a:ext cx="287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最新結果のデータ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436096" y="781920"/>
            <a:ext cx="1080120" cy="569339"/>
          </a:xfrm>
          <a:prstGeom prst="wedgeRoundRectCallout">
            <a:avLst>
              <a:gd name="adj1" fmla="val -17043"/>
              <a:gd name="adj2" fmla="val 12003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5436096" y="854078"/>
            <a:ext cx="122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Xe</a:t>
            </a:r>
            <a:r>
              <a:rPr lang="ja-JP" altLang="en-US" sz="2400" dirty="0" smtClean="0"/>
              <a:t>脱気</a:t>
            </a:r>
            <a:endParaRPr kumimoji="1" lang="ja-JP" altLang="en-US" sz="2400" dirty="0"/>
          </a:p>
        </p:txBody>
      </p:sp>
      <p:sp>
        <p:nvSpPr>
          <p:cNvPr id="129" name="角丸四角形吹き出し 128"/>
          <p:cNvSpPr/>
          <p:nvPr/>
        </p:nvSpPr>
        <p:spPr>
          <a:xfrm>
            <a:off x="6660232" y="764704"/>
            <a:ext cx="2016224" cy="569339"/>
          </a:xfrm>
          <a:prstGeom prst="wedgeRoundRectCallout">
            <a:avLst>
              <a:gd name="adj1" fmla="val -57476"/>
              <a:gd name="adj2" fmla="val 127222"/>
              <a:gd name="adj3" fmla="val 16667"/>
            </a:avLst>
          </a:prstGeom>
          <a:noFill/>
          <a:ln>
            <a:solidFill>
              <a:srgbClr val="0E0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E02FE"/>
              </a:solidFill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704945" y="838159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液シン入替え</a:t>
            </a:r>
            <a:endParaRPr kumimoji="1" lang="ja-JP" altLang="en-US" sz="2400" dirty="0"/>
          </a:p>
        </p:txBody>
      </p:sp>
      <p:sp>
        <p:nvSpPr>
          <p:cNvPr id="173" name="角丸四角形吹き出し 172"/>
          <p:cNvSpPr/>
          <p:nvPr/>
        </p:nvSpPr>
        <p:spPr>
          <a:xfrm>
            <a:off x="3059832" y="4340227"/>
            <a:ext cx="1872208" cy="540053"/>
          </a:xfrm>
          <a:prstGeom prst="wedgeRoundRectCallout">
            <a:avLst>
              <a:gd name="adj1" fmla="val 140833"/>
              <a:gd name="adj2" fmla="val -8451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3154731" y="4394921"/>
            <a:ext cx="20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~1/4</a:t>
            </a:r>
            <a:r>
              <a:rPr lang="ja-JP" altLang="en-US" sz="2400" dirty="0" smtClean="0">
                <a:solidFill>
                  <a:srgbClr val="FF0000"/>
                </a:solidFill>
              </a:rPr>
              <a:t>に減少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576" y="118413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2.6 MeV</a:t>
            </a:r>
            <a:r>
              <a:rPr kumimoji="1" lang="ja-JP" altLang="en-US" sz="2400" b="1" i="1" dirty="0" smtClean="0"/>
              <a:t>付近のイベントレート</a:t>
            </a:r>
            <a:endParaRPr kumimoji="1" lang="ja-JP" altLang="en-US" sz="2400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21119" y="5674406"/>
            <a:ext cx="693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2.6MeV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バックグラウンドは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Xe</a:t>
            </a:r>
            <a:r>
              <a:rPr lang="ja-JP" altLang="en-US" sz="2400" dirty="0" smtClean="0">
                <a:solidFill>
                  <a:srgbClr val="FFFF00"/>
                </a:solidFill>
              </a:rPr>
              <a:t>由来</a:t>
            </a:r>
            <a:r>
              <a:rPr lang="ja-JP" altLang="en-US" sz="2400" dirty="0">
                <a:solidFill>
                  <a:srgbClr val="FFFF00"/>
                </a:solidFill>
              </a:rPr>
              <a:t>で</a:t>
            </a:r>
            <a:r>
              <a:rPr lang="ja-JP" altLang="en-US" sz="2400" dirty="0" smtClean="0">
                <a:solidFill>
                  <a:srgbClr val="FFFF00"/>
                </a:solidFill>
              </a:rPr>
              <a:t>ないことを確認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・液シン入替えによって</a:t>
            </a:r>
            <a:r>
              <a:rPr kumimoji="1" lang="en-US" altLang="ja-JP" sz="2400" baseline="30000" dirty="0" smtClean="0">
                <a:solidFill>
                  <a:srgbClr val="FFFF00"/>
                </a:solidFill>
              </a:rPr>
              <a:t>110m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Ag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が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~1/4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に低減。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FF00"/>
                </a:solidFill>
              </a:rPr>
            </a:br>
            <a:r>
              <a:rPr kumimoji="1" lang="ja-JP" altLang="en-US" sz="2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2400" u="sng" dirty="0" smtClean="0">
                <a:solidFill>
                  <a:srgbClr val="FFFF00"/>
                </a:solidFill>
              </a:rPr>
              <a:t>しかし、この程度では不十分</a:t>
            </a:r>
            <a:r>
              <a:rPr kumimoji="1" lang="en-US" altLang="ja-JP" sz="2400" u="sng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400" u="sng" dirty="0" smtClean="0">
                <a:solidFill>
                  <a:srgbClr val="FFFF00"/>
                </a:solidFill>
              </a:rPr>
              <a:t>目標</a:t>
            </a:r>
            <a:r>
              <a:rPr kumimoji="1" lang="en-US" altLang="ja-JP" sz="2400" u="sng" dirty="0" smtClean="0">
                <a:solidFill>
                  <a:srgbClr val="FFFF00"/>
                </a:solidFill>
              </a:rPr>
              <a:t>~1/100)</a:t>
            </a:r>
            <a:endParaRPr kumimoji="1" lang="ja-JP" altLang="en-US" sz="2400" u="sng" dirty="0">
              <a:solidFill>
                <a:srgbClr val="FFFF00"/>
              </a:solidFill>
            </a:endParaRPr>
          </a:p>
        </p:txBody>
      </p:sp>
      <p:sp>
        <p:nvSpPr>
          <p:cNvPr id="175" name="角丸四角形吹き出し 174"/>
          <p:cNvSpPr/>
          <p:nvPr/>
        </p:nvSpPr>
        <p:spPr>
          <a:xfrm>
            <a:off x="6516216" y="2209951"/>
            <a:ext cx="1781623" cy="540053"/>
          </a:xfrm>
          <a:prstGeom prst="wedgeRoundRectCallout">
            <a:avLst>
              <a:gd name="adj1" fmla="val -72753"/>
              <a:gd name="adj2" fmla="val 2237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553256" y="2245450"/>
            <a:ext cx="170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変化ナシ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液シン蒸留循環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1475656" y="1988840"/>
            <a:ext cx="1153209" cy="2259650"/>
            <a:chOff x="1789670" y="2466981"/>
            <a:chExt cx="819453" cy="1521651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79" name="円/楕円 78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0" name="グループ化 79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83" name="円弧 82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フリーフォーム 83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フリーフォーム 84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6" name="直線コネクタ 85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二等辺三角形 80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chemeClr val="bg2">
                    <a:lumMod val="60000"/>
                    <a:lumOff val="40000"/>
                    <a:alpha val="67451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2" name="直線コネクタ 81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フリーフォーム 76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 77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1" name="フリーフォーム 70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522165" y="4131953"/>
            <a:ext cx="3417987" cy="865687"/>
            <a:chOff x="1602813" y="4636009"/>
            <a:chExt cx="3417987" cy="865687"/>
          </a:xfrm>
        </p:grpSpPr>
        <p:cxnSp>
          <p:nvCxnSpPr>
            <p:cNvPr id="98" name="直線矢印コネクタ 97"/>
            <p:cNvCxnSpPr/>
            <p:nvPr/>
          </p:nvCxnSpPr>
          <p:spPr>
            <a:xfrm>
              <a:off x="1602813" y="4651606"/>
              <a:ext cx="340122" cy="83449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矢印コネクタ 128"/>
            <p:cNvCxnSpPr/>
            <p:nvPr/>
          </p:nvCxnSpPr>
          <p:spPr>
            <a:xfrm>
              <a:off x="1925274" y="5486101"/>
              <a:ext cx="2243206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矢印コネクタ 131"/>
            <p:cNvCxnSpPr/>
            <p:nvPr/>
          </p:nvCxnSpPr>
          <p:spPr>
            <a:xfrm flipV="1">
              <a:off x="4168480" y="4636009"/>
              <a:ext cx="852320" cy="8656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グループ化 146"/>
          <p:cNvGrpSpPr/>
          <p:nvPr/>
        </p:nvGrpSpPr>
        <p:grpSpPr>
          <a:xfrm>
            <a:off x="3706823" y="1988840"/>
            <a:ext cx="1153209" cy="2259650"/>
            <a:chOff x="1789670" y="2466981"/>
            <a:chExt cx="819453" cy="1521651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154" name="グループ化 153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157" name="円/楕円 156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8" name="グループ化 157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61" name="円弧 160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" name="フリーフォーム 161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" name="フリーフォーム 162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64" name="直線コネクタ 163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線コネクタ 166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二等辺三角形 158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chemeClr val="bg2">
                    <a:lumMod val="60000"/>
                    <a:lumOff val="40000"/>
                    <a:alpha val="67451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60" name="直線コネクタ 159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フリーフォーム 154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 155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9" name="フリーフォーム 148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" name="グループ化 167"/>
          <p:cNvGrpSpPr/>
          <p:nvPr/>
        </p:nvGrpSpPr>
        <p:grpSpPr>
          <a:xfrm>
            <a:off x="5937990" y="1988840"/>
            <a:ext cx="1153209" cy="2259650"/>
            <a:chOff x="1789670" y="2466981"/>
            <a:chExt cx="819453" cy="1521651"/>
          </a:xfrm>
        </p:grpSpPr>
        <p:grpSp>
          <p:nvGrpSpPr>
            <p:cNvPr id="169" name="グループ化 168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175" name="グループ化 174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178" name="円/楕円 177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  <a:alpha val="6902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9" name="グループ化 178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182" name="円弧 181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3" name="フリーフォーム 182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フリーフォーム 183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85" name="直線コネクタ 184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コネクタ 185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線コネクタ 186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0" name="二等辺三角形 179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chemeClr val="bg2">
                    <a:lumMod val="60000"/>
                    <a:lumOff val="40000"/>
                    <a:alpha val="67451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1" name="直線コネクタ 180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フリーフォーム 175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 176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0" name="フリーフォーム 169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0" name="コンテンツ プレースホルダー 2"/>
          <p:cNvSpPr txBox="1">
            <a:spLocks/>
          </p:cNvSpPr>
          <p:nvPr/>
        </p:nvSpPr>
        <p:spPr>
          <a:xfrm>
            <a:off x="275099" y="836712"/>
            <a:ext cx="899871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/>
              <a:t>Xe</a:t>
            </a:r>
            <a:r>
              <a:rPr lang="ja-JP" altLang="en-US" sz="2400" dirty="0" smtClean="0"/>
              <a:t>溶解を延期して、液シン蒸留循環作戦をスタート</a:t>
            </a:r>
            <a:r>
              <a:rPr lang="en-US" altLang="ja-JP" sz="2400" dirty="0" smtClean="0"/>
              <a:t>: </a:t>
            </a:r>
            <a:br>
              <a:rPr lang="en-US" altLang="ja-JP" sz="2400" dirty="0" smtClean="0"/>
            </a:br>
            <a:r>
              <a:rPr lang="ja-JP" altLang="en-US" sz="2400" dirty="0" smtClean="0"/>
              <a:t>液シンを蒸留しながら入替えて</a:t>
            </a:r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(~1/4)</a:t>
            </a:r>
            <a:r>
              <a:rPr lang="en-US" altLang="ja-JP" sz="2400" baseline="30000" dirty="0" smtClean="0"/>
              <a:t>n</a:t>
            </a:r>
            <a:r>
              <a:rPr lang="ja-JP" altLang="en-US" sz="2400" dirty="0" smtClean="0"/>
              <a:t>に低減</a:t>
            </a:r>
            <a:endParaRPr lang="en-US" altLang="ja-JP" sz="2000" dirty="0" smtClean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5042445" y="4151029"/>
            <a:ext cx="2565667" cy="834495"/>
            <a:chOff x="1602813" y="4651606"/>
            <a:chExt cx="2565667" cy="834495"/>
          </a:xfrm>
        </p:grpSpPr>
        <p:cxnSp>
          <p:nvCxnSpPr>
            <p:cNvPr id="91" name="直線矢印コネクタ 90"/>
            <p:cNvCxnSpPr/>
            <p:nvPr/>
          </p:nvCxnSpPr>
          <p:spPr>
            <a:xfrm>
              <a:off x="1602813" y="4651606"/>
              <a:ext cx="340122" cy="83449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>
              <a:off x="1925274" y="5486101"/>
              <a:ext cx="2243206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3667797" y="5035709"/>
            <a:ext cx="1048219" cy="953134"/>
            <a:chOff x="2386716" y="5539765"/>
            <a:chExt cx="1048219" cy="953134"/>
          </a:xfrm>
        </p:grpSpPr>
        <p:sp>
          <p:nvSpPr>
            <p:cNvPr id="94" name="角丸四角形吹き出し 220"/>
            <p:cNvSpPr/>
            <p:nvPr/>
          </p:nvSpPr>
          <p:spPr>
            <a:xfrm flipH="1">
              <a:off x="2386716" y="5539765"/>
              <a:ext cx="1048219" cy="953134"/>
            </a:xfrm>
            <a:custGeom>
              <a:avLst/>
              <a:gdLst>
                <a:gd name="connsiteX0" fmla="*/ 0 w 2237621"/>
                <a:gd name="connsiteY0" fmla="*/ 138611 h 831651"/>
                <a:gd name="connsiteX1" fmla="*/ 138611 w 2237621"/>
                <a:gd name="connsiteY1" fmla="*/ 0 h 831651"/>
                <a:gd name="connsiteX2" fmla="*/ 372937 w 2237621"/>
                <a:gd name="connsiteY2" fmla="*/ 0 h 831651"/>
                <a:gd name="connsiteX3" fmla="*/ 896212 w 2237621"/>
                <a:gd name="connsiteY3" fmla="*/ -729416 h 831651"/>
                <a:gd name="connsiteX4" fmla="*/ 932342 w 2237621"/>
                <a:gd name="connsiteY4" fmla="*/ 0 h 831651"/>
                <a:gd name="connsiteX5" fmla="*/ 2099010 w 2237621"/>
                <a:gd name="connsiteY5" fmla="*/ 0 h 831651"/>
                <a:gd name="connsiteX6" fmla="*/ 2237621 w 2237621"/>
                <a:gd name="connsiteY6" fmla="*/ 138611 h 831651"/>
                <a:gd name="connsiteX7" fmla="*/ 2237621 w 2237621"/>
                <a:gd name="connsiteY7" fmla="*/ 138609 h 831651"/>
                <a:gd name="connsiteX8" fmla="*/ 2237621 w 2237621"/>
                <a:gd name="connsiteY8" fmla="*/ 138609 h 831651"/>
                <a:gd name="connsiteX9" fmla="*/ 2237621 w 2237621"/>
                <a:gd name="connsiteY9" fmla="*/ 346521 h 831651"/>
                <a:gd name="connsiteX10" fmla="*/ 2237621 w 2237621"/>
                <a:gd name="connsiteY10" fmla="*/ 693040 h 831651"/>
                <a:gd name="connsiteX11" fmla="*/ 2099010 w 2237621"/>
                <a:gd name="connsiteY11" fmla="*/ 831651 h 831651"/>
                <a:gd name="connsiteX12" fmla="*/ 932342 w 2237621"/>
                <a:gd name="connsiteY12" fmla="*/ 831651 h 831651"/>
                <a:gd name="connsiteX13" fmla="*/ 372937 w 2237621"/>
                <a:gd name="connsiteY13" fmla="*/ 831651 h 831651"/>
                <a:gd name="connsiteX14" fmla="*/ 372937 w 2237621"/>
                <a:gd name="connsiteY14" fmla="*/ 831651 h 831651"/>
                <a:gd name="connsiteX15" fmla="*/ 138611 w 2237621"/>
                <a:gd name="connsiteY15" fmla="*/ 831651 h 831651"/>
                <a:gd name="connsiteX16" fmla="*/ 0 w 2237621"/>
                <a:gd name="connsiteY16" fmla="*/ 693040 h 831651"/>
                <a:gd name="connsiteX17" fmla="*/ 0 w 2237621"/>
                <a:gd name="connsiteY17" fmla="*/ 346521 h 831651"/>
                <a:gd name="connsiteX18" fmla="*/ 0 w 2237621"/>
                <a:gd name="connsiteY18" fmla="*/ 138609 h 831651"/>
                <a:gd name="connsiteX19" fmla="*/ 0 w 2237621"/>
                <a:gd name="connsiteY19" fmla="*/ 138609 h 831651"/>
                <a:gd name="connsiteX20" fmla="*/ 0 w 2237621"/>
                <a:gd name="connsiteY20" fmla="*/ 138611 h 831651"/>
                <a:gd name="connsiteX0" fmla="*/ 0 w 2237621"/>
                <a:gd name="connsiteY0" fmla="*/ 868027 h 1561067"/>
                <a:gd name="connsiteX1" fmla="*/ 138611 w 2237621"/>
                <a:gd name="connsiteY1" fmla="*/ 729416 h 1561067"/>
                <a:gd name="connsiteX2" fmla="*/ 372937 w 2237621"/>
                <a:gd name="connsiteY2" fmla="*/ 729416 h 1561067"/>
                <a:gd name="connsiteX3" fmla="*/ 896212 w 2237621"/>
                <a:gd name="connsiteY3" fmla="*/ 0 h 1561067"/>
                <a:gd name="connsiteX4" fmla="*/ 618444 w 2237621"/>
                <a:gd name="connsiteY4" fmla="*/ 729416 h 1561067"/>
                <a:gd name="connsiteX5" fmla="*/ 2099010 w 2237621"/>
                <a:gd name="connsiteY5" fmla="*/ 729416 h 1561067"/>
                <a:gd name="connsiteX6" fmla="*/ 2237621 w 2237621"/>
                <a:gd name="connsiteY6" fmla="*/ 868027 h 1561067"/>
                <a:gd name="connsiteX7" fmla="*/ 2237621 w 2237621"/>
                <a:gd name="connsiteY7" fmla="*/ 868025 h 1561067"/>
                <a:gd name="connsiteX8" fmla="*/ 2237621 w 2237621"/>
                <a:gd name="connsiteY8" fmla="*/ 868025 h 1561067"/>
                <a:gd name="connsiteX9" fmla="*/ 2237621 w 2237621"/>
                <a:gd name="connsiteY9" fmla="*/ 1075937 h 1561067"/>
                <a:gd name="connsiteX10" fmla="*/ 2237621 w 2237621"/>
                <a:gd name="connsiteY10" fmla="*/ 1422456 h 1561067"/>
                <a:gd name="connsiteX11" fmla="*/ 2099010 w 2237621"/>
                <a:gd name="connsiteY11" fmla="*/ 1561067 h 1561067"/>
                <a:gd name="connsiteX12" fmla="*/ 932342 w 2237621"/>
                <a:gd name="connsiteY12" fmla="*/ 1561067 h 1561067"/>
                <a:gd name="connsiteX13" fmla="*/ 372937 w 2237621"/>
                <a:gd name="connsiteY13" fmla="*/ 1561067 h 1561067"/>
                <a:gd name="connsiteX14" fmla="*/ 372937 w 2237621"/>
                <a:gd name="connsiteY14" fmla="*/ 1561067 h 1561067"/>
                <a:gd name="connsiteX15" fmla="*/ 138611 w 2237621"/>
                <a:gd name="connsiteY15" fmla="*/ 1561067 h 1561067"/>
                <a:gd name="connsiteX16" fmla="*/ 0 w 2237621"/>
                <a:gd name="connsiteY16" fmla="*/ 1422456 h 1561067"/>
                <a:gd name="connsiteX17" fmla="*/ 0 w 2237621"/>
                <a:gd name="connsiteY17" fmla="*/ 1075937 h 1561067"/>
                <a:gd name="connsiteX18" fmla="*/ 0 w 2237621"/>
                <a:gd name="connsiteY18" fmla="*/ 868025 h 1561067"/>
                <a:gd name="connsiteX19" fmla="*/ 0 w 2237621"/>
                <a:gd name="connsiteY19" fmla="*/ 868025 h 1561067"/>
                <a:gd name="connsiteX20" fmla="*/ 0 w 2237621"/>
                <a:gd name="connsiteY20" fmla="*/ 868027 h 15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7621" h="1561067">
                  <a:moveTo>
                    <a:pt x="0" y="868027"/>
                  </a:moveTo>
                  <a:cubicBezTo>
                    <a:pt x="0" y="791474"/>
                    <a:pt x="62058" y="729416"/>
                    <a:pt x="138611" y="729416"/>
                  </a:cubicBezTo>
                  <a:lnTo>
                    <a:pt x="372937" y="729416"/>
                  </a:lnTo>
                  <a:lnTo>
                    <a:pt x="896212" y="0"/>
                  </a:lnTo>
                  <a:lnTo>
                    <a:pt x="618444" y="729416"/>
                  </a:lnTo>
                  <a:lnTo>
                    <a:pt x="2099010" y="729416"/>
                  </a:lnTo>
                  <a:cubicBezTo>
                    <a:pt x="2175563" y="729416"/>
                    <a:pt x="2237621" y="791474"/>
                    <a:pt x="2237621" y="868027"/>
                  </a:cubicBezTo>
                  <a:lnTo>
                    <a:pt x="2237621" y="868025"/>
                  </a:lnTo>
                  <a:lnTo>
                    <a:pt x="2237621" y="868025"/>
                  </a:lnTo>
                  <a:lnTo>
                    <a:pt x="2237621" y="1075937"/>
                  </a:lnTo>
                  <a:lnTo>
                    <a:pt x="2237621" y="1422456"/>
                  </a:lnTo>
                  <a:cubicBezTo>
                    <a:pt x="2237621" y="1499009"/>
                    <a:pt x="2175563" y="1561067"/>
                    <a:pt x="2099010" y="1561067"/>
                  </a:cubicBezTo>
                  <a:lnTo>
                    <a:pt x="932342" y="1561067"/>
                  </a:lnTo>
                  <a:lnTo>
                    <a:pt x="372937" y="1561067"/>
                  </a:lnTo>
                  <a:lnTo>
                    <a:pt x="372937" y="1561067"/>
                  </a:lnTo>
                  <a:lnTo>
                    <a:pt x="138611" y="1561067"/>
                  </a:lnTo>
                  <a:cubicBezTo>
                    <a:pt x="62058" y="1561067"/>
                    <a:pt x="0" y="1499009"/>
                    <a:pt x="0" y="1422456"/>
                  </a:cubicBezTo>
                  <a:lnTo>
                    <a:pt x="0" y="1075937"/>
                  </a:lnTo>
                  <a:lnTo>
                    <a:pt x="0" y="868025"/>
                  </a:lnTo>
                  <a:lnTo>
                    <a:pt x="0" y="868025"/>
                  </a:lnTo>
                  <a:lnTo>
                    <a:pt x="0" y="868027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2400" dirty="0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483768" y="6021288"/>
              <a:ext cx="857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蒸留</a:t>
              </a:r>
              <a:endParaRPr kumimoji="1" lang="ja-JP" altLang="en-US" sz="2400" dirty="0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6228184" y="5040858"/>
            <a:ext cx="1048219" cy="953134"/>
            <a:chOff x="2386716" y="5539765"/>
            <a:chExt cx="1048219" cy="953134"/>
          </a:xfrm>
        </p:grpSpPr>
        <p:sp>
          <p:nvSpPr>
            <p:cNvPr id="97" name="角丸四角形吹き出し 220"/>
            <p:cNvSpPr/>
            <p:nvPr/>
          </p:nvSpPr>
          <p:spPr>
            <a:xfrm flipH="1">
              <a:off x="2386716" y="5539765"/>
              <a:ext cx="1048219" cy="953134"/>
            </a:xfrm>
            <a:custGeom>
              <a:avLst/>
              <a:gdLst>
                <a:gd name="connsiteX0" fmla="*/ 0 w 2237621"/>
                <a:gd name="connsiteY0" fmla="*/ 138611 h 831651"/>
                <a:gd name="connsiteX1" fmla="*/ 138611 w 2237621"/>
                <a:gd name="connsiteY1" fmla="*/ 0 h 831651"/>
                <a:gd name="connsiteX2" fmla="*/ 372937 w 2237621"/>
                <a:gd name="connsiteY2" fmla="*/ 0 h 831651"/>
                <a:gd name="connsiteX3" fmla="*/ 896212 w 2237621"/>
                <a:gd name="connsiteY3" fmla="*/ -729416 h 831651"/>
                <a:gd name="connsiteX4" fmla="*/ 932342 w 2237621"/>
                <a:gd name="connsiteY4" fmla="*/ 0 h 831651"/>
                <a:gd name="connsiteX5" fmla="*/ 2099010 w 2237621"/>
                <a:gd name="connsiteY5" fmla="*/ 0 h 831651"/>
                <a:gd name="connsiteX6" fmla="*/ 2237621 w 2237621"/>
                <a:gd name="connsiteY6" fmla="*/ 138611 h 831651"/>
                <a:gd name="connsiteX7" fmla="*/ 2237621 w 2237621"/>
                <a:gd name="connsiteY7" fmla="*/ 138609 h 831651"/>
                <a:gd name="connsiteX8" fmla="*/ 2237621 w 2237621"/>
                <a:gd name="connsiteY8" fmla="*/ 138609 h 831651"/>
                <a:gd name="connsiteX9" fmla="*/ 2237621 w 2237621"/>
                <a:gd name="connsiteY9" fmla="*/ 346521 h 831651"/>
                <a:gd name="connsiteX10" fmla="*/ 2237621 w 2237621"/>
                <a:gd name="connsiteY10" fmla="*/ 693040 h 831651"/>
                <a:gd name="connsiteX11" fmla="*/ 2099010 w 2237621"/>
                <a:gd name="connsiteY11" fmla="*/ 831651 h 831651"/>
                <a:gd name="connsiteX12" fmla="*/ 932342 w 2237621"/>
                <a:gd name="connsiteY12" fmla="*/ 831651 h 831651"/>
                <a:gd name="connsiteX13" fmla="*/ 372937 w 2237621"/>
                <a:gd name="connsiteY13" fmla="*/ 831651 h 831651"/>
                <a:gd name="connsiteX14" fmla="*/ 372937 w 2237621"/>
                <a:gd name="connsiteY14" fmla="*/ 831651 h 831651"/>
                <a:gd name="connsiteX15" fmla="*/ 138611 w 2237621"/>
                <a:gd name="connsiteY15" fmla="*/ 831651 h 831651"/>
                <a:gd name="connsiteX16" fmla="*/ 0 w 2237621"/>
                <a:gd name="connsiteY16" fmla="*/ 693040 h 831651"/>
                <a:gd name="connsiteX17" fmla="*/ 0 w 2237621"/>
                <a:gd name="connsiteY17" fmla="*/ 346521 h 831651"/>
                <a:gd name="connsiteX18" fmla="*/ 0 w 2237621"/>
                <a:gd name="connsiteY18" fmla="*/ 138609 h 831651"/>
                <a:gd name="connsiteX19" fmla="*/ 0 w 2237621"/>
                <a:gd name="connsiteY19" fmla="*/ 138609 h 831651"/>
                <a:gd name="connsiteX20" fmla="*/ 0 w 2237621"/>
                <a:gd name="connsiteY20" fmla="*/ 138611 h 831651"/>
                <a:gd name="connsiteX0" fmla="*/ 0 w 2237621"/>
                <a:gd name="connsiteY0" fmla="*/ 868027 h 1561067"/>
                <a:gd name="connsiteX1" fmla="*/ 138611 w 2237621"/>
                <a:gd name="connsiteY1" fmla="*/ 729416 h 1561067"/>
                <a:gd name="connsiteX2" fmla="*/ 372937 w 2237621"/>
                <a:gd name="connsiteY2" fmla="*/ 729416 h 1561067"/>
                <a:gd name="connsiteX3" fmla="*/ 896212 w 2237621"/>
                <a:gd name="connsiteY3" fmla="*/ 0 h 1561067"/>
                <a:gd name="connsiteX4" fmla="*/ 618444 w 2237621"/>
                <a:gd name="connsiteY4" fmla="*/ 729416 h 1561067"/>
                <a:gd name="connsiteX5" fmla="*/ 2099010 w 2237621"/>
                <a:gd name="connsiteY5" fmla="*/ 729416 h 1561067"/>
                <a:gd name="connsiteX6" fmla="*/ 2237621 w 2237621"/>
                <a:gd name="connsiteY6" fmla="*/ 868027 h 1561067"/>
                <a:gd name="connsiteX7" fmla="*/ 2237621 w 2237621"/>
                <a:gd name="connsiteY7" fmla="*/ 868025 h 1561067"/>
                <a:gd name="connsiteX8" fmla="*/ 2237621 w 2237621"/>
                <a:gd name="connsiteY8" fmla="*/ 868025 h 1561067"/>
                <a:gd name="connsiteX9" fmla="*/ 2237621 w 2237621"/>
                <a:gd name="connsiteY9" fmla="*/ 1075937 h 1561067"/>
                <a:gd name="connsiteX10" fmla="*/ 2237621 w 2237621"/>
                <a:gd name="connsiteY10" fmla="*/ 1422456 h 1561067"/>
                <a:gd name="connsiteX11" fmla="*/ 2099010 w 2237621"/>
                <a:gd name="connsiteY11" fmla="*/ 1561067 h 1561067"/>
                <a:gd name="connsiteX12" fmla="*/ 932342 w 2237621"/>
                <a:gd name="connsiteY12" fmla="*/ 1561067 h 1561067"/>
                <a:gd name="connsiteX13" fmla="*/ 372937 w 2237621"/>
                <a:gd name="connsiteY13" fmla="*/ 1561067 h 1561067"/>
                <a:gd name="connsiteX14" fmla="*/ 372937 w 2237621"/>
                <a:gd name="connsiteY14" fmla="*/ 1561067 h 1561067"/>
                <a:gd name="connsiteX15" fmla="*/ 138611 w 2237621"/>
                <a:gd name="connsiteY15" fmla="*/ 1561067 h 1561067"/>
                <a:gd name="connsiteX16" fmla="*/ 0 w 2237621"/>
                <a:gd name="connsiteY16" fmla="*/ 1422456 h 1561067"/>
                <a:gd name="connsiteX17" fmla="*/ 0 w 2237621"/>
                <a:gd name="connsiteY17" fmla="*/ 1075937 h 1561067"/>
                <a:gd name="connsiteX18" fmla="*/ 0 w 2237621"/>
                <a:gd name="connsiteY18" fmla="*/ 868025 h 1561067"/>
                <a:gd name="connsiteX19" fmla="*/ 0 w 2237621"/>
                <a:gd name="connsiteY19" fmla="*/ 868025 h 1561067"/>
                <a:gd name="connsiteX20" fmla="*/ 0 w 2237621"/>
                <a:gd name="connsiteY20" fmla="*/ 868027 h 15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7621" h="1561067">
                  <a:moveTo>
                    <a:pt x="0" y="868027"/>
                  </a:moveTo>
                  <a:cubicBezTo>
                    <a:pt x="0" y="791474"/>
                    <a:pt x="62058" y="729416"/>
                    <a:pt x="138611" y="729416"/>
                  </a:cubicBezTo>
                  <a:lnTo>
                    <a:pt x="372937" y="729416"/>
                  </a:lnTo>
                  <a:lnTo>
                    <a:pt x="896212" y="0"/>
                  </a:lnTo>
                  <a:lnTo>
                    <a:pt x="618444" y="729416"/>
                  </a:lnTo>
                  <a:lnTo>
                    <a:pt x="2099010" y="729416"/>
                  </a:lnTo>
                  <a:cubicBezTo>
                    <a:pt x="2175563" y="729416"/>
                    <a:pt x="2237621" y="791474"/>
                    <a:pt x="2237621" y="868027"/>
                  </a:cubicBezTo>
                  <a:lnTo>
                    <a:pt x="2237621" y="868025"/>
                  </a:lnTo>
                  <a:lnTo>
                    <a:pt x="2237621" y="868025"/>
                  </a:lnTo>
                  <a:lnTo>
                    <a:pt x="2237621" y="1075937"/>
                  </a:lnTo>
                  <a:lnTo>
                    <a:pt x="2237621" y="1422456"/>
                  </a:lnTo>
                  <a:cubicBezTo>
                    <a:pt x="2237621" y="1499009"/>
                    <a:pt x="2175563" y="1561067"/>
                    <a:pt x="2099010" y="1561067"/>
                  </a:cubicBezTo>
                  <a:lnTo>
                    <a:pt x="932342" y="1561067"/>
                  </a:lnTo>
                  <a:lnTo>
                    <a:pt x="372937" y="1561067"/>
                  </a:lnTo>
                  <a:lnTo>
                    <a:pt x="372937" y="1561067"/>
                  </a:lnTo>
                  <a:lnTo>
                    <a:pt x="138611" y="1561067"/>
                  </a:lnTo>
                  <a:cubicBezTo>
                    <a:pt x="62058" y="1561067"/>
                    <a:pt x="0" y="1499009"/>
                    <a:pt x="0" y="1422456"/>
                  </a:cubicBezTo>
                  <a:lnTo>
                    <a:pt x="0" y="1075937"/>
                  </a:lnTo>
                  <a:lnTo>
                    <a:pt x="0" y="868025"/>
                  </a:lnTo>
                  <a:lnTo>
                    <a:pt x="0" y="868025"/>
                  </a:lnTo>
                  <a:lnTo>
                    <a:pt x="0" y="868027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2400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483768" y="6021288"/>
              <a:ext cx="857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蒸留</a:t>
              </a:r>
              <a:endParaRPr kumimoji="1" lang="ja-JP" altLang="en-US" sz="2400" dirty="0"/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1475656" y="4135432"/>
            <a:ext cx="1977827" cy="865687"/>
            <a:chOff x="3042973" y="4636009"/>
            <a:chExt cx="1977827" cy="865687"/>
          </a:xfrm>
        </p:grpSpPr>
        <p:cxnSp>
          <p:nvCxnSpPr>
            <p:cNvPr id="105" name="直線矢印コネクタ 104"/>
            <p:cNvCxnSpPr/>
            <p:nvPr/>
          </p:nvCxnSpPr>
          <p:spPr>
            <a:xfrm>
              <a:off x="3042973" y="5482622"/>
              <a:ext cx="1125507" cy="3479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 flipV="1">
              <a:off x="4168480" y="4636009"/>
              <a:ext cx="852320" cy="8656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1115616" y="5026824"/>
            <a:ext cx="1048219" cy="953134"/>
            <a:chOff x="2386716" y="5539765"/>
            <a:chExt cx="1048219" cy="953134"/>
          </a:xfrm>
        </p:grpSpPr>
        <p:sp>
          <p:nvSpPr>
            <p:cNvPr id="108" name="角丸四角形吹き出し 220"/>
            <p:cNvSpPr/>
            <p:nvPr/>
          </p:nvSpPr>
          <p:spPr>
            <a:xfrm flipH="1">
              <a:off x="2386716" y="5539765"/>
              <a:ext cx="1048219" cy="953134"/>
            </a:xfrm>
            <a:custGeom>
              <a:avLst/>
              <a:gdLst>
                <a:gd name="connsiteX0" fmla="*/ 0 w 2237621"/>
                <a:gd name="connsiteY0" fmla="*/ 138611 h 831651"/>
                <a:gd name="connsiteX1" fmla="*/ 138611 w 2237621"/>
                <a:gd name="connsiteY1" fmla="*/ 0 h 831651"/>
                <a:gd name="connsiteX2" fmla="*/ 372937 w 2237621"/>
                <a:gd name="connsiteY2" fmla="*/ 0 h 831651"/>
                <a:gd name="connsiteX3" fmla="*/ 896212 w 2237621"/>
                <a:gd name="connsiteY3" fmla="*/ -729416 h 831651"/>
                <a:gd name="connsiteX4" fmla="*/ 932342 w 2237621"/>
                <a:gd name="connsiteY4" fmla="*/ 0 h 831651"/>
                <a:gd name="connsiteX5" fmla="*/ 2099010 w 2237621"/>
                <a:gd name="connsiteY5" fmla="*/ 0 h 831651"/>
                <a:gd name="connsiteX6" fmla="*/ 2237621 w 2237621"/>
                <a:gd name="connsiteY6" fmla="*/ 138611 h 831651"/>
                <a:gd name="connsiteX7" fmla="*/ 2237621 w 2237621"/>
                <a:gd name="connsiteY7" fmla="*/ 138609 h 831651"/>
                <a:gd name="connsiteX8" fmla="*/ 2237621 w 2237621"/>
                <a:gd name="connsiteY8" fmla="*/ 138609 h 831651"/>
                <a:gd name="connsiteX9" fmla="*/ 2237621 w 2237621"/>
                <a:gd name="connsiteY9" fmla="*/ 346521 h 831651"/>
                <a:gd name="connsiteX10" fmla="*/ 2237621 w 2237621"/>
                <a:gd name="connsiteY10" fmla="*/ 693040 h 831651"/>
                <a:gd name="connsiteX11" fmla="*/ 2099010 w 2237621"/>
                <a:gd name="connsiteY11" fmla="*/ 831651 h 831651"/>
                <a:gd name="connsiteX12" fmla="*/ 932342 w 2237621"/>
                <a:gd name="connsiteY12" fmla="*/ 831651 h 831651"/>
                <a:gd name="connsiteX13" fmla="*/ 372937 w 2237621"/>
                <a:gd name="connsiteY13" fmla="*/ 831651 h 831651"/>
                <a:gd name="connsiteX14" fmla="*/ 372937 w 2237621"/>
                <a:gd name="connsiteY14" fmla="*/ 831651 h 831651"/>
                <a:gd name="connsiteX15" fmla="*/ 138611 w 2237621"/>
                <a:gd name="connsiteY15" fmla="*/ 831651 h 831651"/>
                <a:gd name="connsiteX16" fmla="*/ 0 w 2237621"/>
                <a:gd name="connsiteY16" fmla="*/ 693040 h 831651"/>
                <a:gd name="connsiteX17" fmla="*/ 0 w 2237621"/>
                <a:gd name="connsiteY17" fmla="*/ 346521 h 831651"/>
                <a:gd name="connsiteX18" fmla="*/ 0 w 2237621"/>
                <a:gd name="connsiteY18" fmla="*/ 138609 h 831651"/>
                <a:gd name="connsiteX19" fmla="*/ 0 w 2237621"/>
                <a:gd name="connsiteY19" fmla="*/ 138609 h 831651"/>
                <a:gd name="connsiteX20" fmla="*/ 0 w 2237621"/>
                <a:gd name="connsiteY20" fmla="*/ 138611 h 831651"/>
                <a:gd name="connsiteX0" fmla="*/ 0 w 2237621"/>
                <a:gd name="connsiteY0" fmla="*/ 868027 h 1561067"/>
                <a:gd name="connsiteX1" fmla="*/ 138611 w 2237621"/>
                <a:gd name="connsiteY1" fmla="*/ 729416 h 1561067"/>
                <a:gd name="connsiteX2" fmla="*/ 372937 w 2237621"/>
                <a:gd name="connsiteY2" fmla="*/ 729416 h 1561067"/>
                <a:gd name="connsiteX3" fmla="*/ 896212 w 2237621"/>
                <a:gd name="connsiteY3" fmla="*/ 0 h 1561067"/>
                <a:gd name="connsiteX4" fmla="*/ 618444 w 2237621"/>
                <a:gd name="connsiteY4" fmla="*/ 729416 h 1561067"/>
                <a:gd name="connsiteX5" fmla="*/ 2099010 w 2237621"/>
                <a:gd name="connsiteY5" fmla="*/ 729416 h 1561067"/>
                <a:gd name="connsiteX6" fmla="*/ 2237621 w 2237621"/>
                <a:gd name="connsiteY6" fmla="*/ 868027 h 1561067"/>
                <a:gd name="connsiteX7" fmla="*/ 2237621 w 2237621"/>
                <a:gd name="connsiteY7" fmla="*/ 868025 h 1561067"/>
                <a:gd name="connsiteX8" fmla="*/ 2237621 w 2237621"/>
                <a:gd name="connsiteY8" fmla="*/ 868025 h 1561067"/>
                <a:gd name="connsiteX9" fmla="*/ 2237621 w 2237621"/>
                <a:gd name="connsiteY9" fmla="*/ 1075937 h 1561067"/>
                <a:gd name="connsiteX10" fmla="*/ 2237621 w 2237621"/>
                <a:gd name="connsiteY10" fmla="*/ 1422456 h 1561067"/>
                <a:gd name="connsiteX11" fmla="*/ 2099010 w 2237621"/>
                <a:gd name="connsiteY11" fmla="*/ 1561067 h 1561067"/>
                <a:gd name="connsiteX12" fmla="*/ 932342 w 2237621"/>
                <a:gd name="connsiteY12" fmla="*/ 1561067 h 1561067"/>
                <a:gd name="connsiteX13" fmla="*/ 372937 w 2237621"/>
                <a:gd name="connsiteY13" fmla="*/ 1561067 h 1561067"/>
                <a:gd name="connsiteX14" fmla="*/ 372937 w 2237621"/>
                <a:gd name="connsiteY14" fmla="*/ 1561067 h 1561067"/>
                <a:gd name="connsiteX15" fmla="*/ 138611 w 2237621"/>
                <a:gd name="connsiteY15" fmla="*/ 1561067 h 1561067"/>
                <a:gd name="connsiteX16" fmla="*/ 0 w 2237621"/>
                <a:gd name="connsiteY16" fmla="*/ 1422456 h 1561067"/>
                <a:gd name="connsiteX17" fmla="*/ 0 w 2237621"/>
                <a:gd name="connsiteY17" fmla="*/ 1075937 h 1561067"/>
                <a:gd name="connsiteX18" fmla="*/ 0 w 2237621"/>
                <a:gd name="connsiteY18" fmla="*/ 868025 h 1561067"/>
                <a:gd name="connsiteX19" fmla="*/ 0 w 2237621"/>
                <a:gd name="connsiteY19" fmla="*/ 868025 h 1561067"/>
                <a:gd name="connsiteX20" fmla="*/ 0 w 2237621"/>
                <a:gd name="connsiteY20" fmla="*/ 868027 h 156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7621" h="1561067">
                  <a:moveTo>
                    <a:pt x="0" y="868027"/>
                  </a:moveTo>
                  <a:cubicBezTo>
                    <a:pt x="0" y="791474"/>
                    <a:pt x="62058" y="729416"/>
                    <a:pt x="138611" y="729416"/>
                  </a:cubicBezTo>
                  <a:lnTo>
                    <a:pt x="372937" y="729416"/>
                  </a:lnTo>
                  <a:lnTo>
                    <a:pt x="896212" y="0"/>
                  </a:lnTo>
                  <a:lnTo>
                    <a:pt x="618444" y="729416"/>
                  </a:lnTo>
                  <a:lnTo>
                    <a:pt x="2099010" y="729416"/>
                  </a:lnTo>
                  <a:cubicBezTo>
                    <a:pt x="2175563" y="729416"/>
                    <a:pt x="2237621" y="791474"/>
                    <a:pt x="2237621" y="868027"/>
                  </a:cubicBezTo>
                  <a:lnTo>
                    <a:pt x="2237621" y="868025"/>
                  </a:lnTo>
                  <a:lnTo>
                    <a:pt x="2237621" y="868025"/>
                  </a:lnTo>
                  <a:lnTo>
                    <a:pt x="2237621" y="1075937"/>
                  </a:lnTo>
                  <a:lnTo>
                    <a:pt x="2237621" y="1422456"/>
                  </a:lnTo>
                  <a:cubicBezTo>
                    <a:pt x="2237621" y="1499009"/>
                    <a:pt x="2175563" y="1561067"/>
                    <a:pt x="2099010" y="1561067"/>
                  </a:cubicBezTo>
                  <a:lnTo>
                    <a:pt x="932342" y="1561067"/>
                  </a:lnTo>
                  <a:lnTo>
                    <a:pt x="372937" y="1561067"/>
                  </a:lnTo>
                  <a:lnTo>
                    <a:pt x="372937" y="1561067"/>
                  </a:lnTo>
                  <a:lnTo>
                    <a:pt x="138611" y="1561067"/>
                  </a:lnTo>
                  <a:cubicBezTo>
                    <a:pt x="62058" y="1561067"/>
                    <a:pt x="0" y="1499009"/>
                    <a:pt x="0" y="1422456"/>
                  </a:cubicBezTo>
                  <a:lnTo>
                    <a:pt x="0" y="1075937"/>
                  </a:lnTo>
                  <a:lnTo>
                    <a:pt x="0" y="868025"/>
                  </a:lnTo>
                  <a:lnTo>
                    <a:pt x="0" y="868025"/>
                  </a:lnTo>
                  <a:lnTo>
                    <a:pt x="0" y="868027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2400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2483768" y="6021288"/>
              <a:ext cx="857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蒸留</a:t>
              </a:r>
              <a:endParaRPr kumimoji="1" lang="ja-JP" altLang="en-US" sz="24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91123" y="4767535"/>
            <a:ext cx="211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/>
                </a:solidFill>
              </a:rPr>
              <a:t>液シン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005197" y="6262066"/>
            <a:ext cx="717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~1/100</a:t>
            </a:r>
            <a:r>
              <a:rPr lang="ja-JP" altLang="en-US" sz="2400" u="sng" dirty="0"/>
              <a:t>低減</a:t>
            </a:r>
            <a:r>
              <a:rPr kumimoji="1" lang="ja-JP" altLang="en-US" sz="2400" u="sng" dirty="0" smtClean="0"/>
              <a:t>に必要な</a:t>
            </a:r>
            <a:r>
              <a:rPr kumimoji="1" lang="en-US" altLang="ja-JP" sz="2400" u="sng" dirty="0" smtClean="0"/>
              <a:t>3~4</a:t>
            </a:r>
            <a:r>
              <a:rPr kumimoji="1" lang="ja-JP" altLang="en-US" sz="2400" u="sng" dirty="0" smtClean="0"/>
              <a:t>循環に要する期間 </a:t>
            </a:r>
            <a:r>
              <a:rPr kumimoji="1" lang="en-US" altLang="ja-JP" sz="2400" u="sng" dirty="0" smtClean="0"/>
              <a:t>~ 2</a:t>
            </a:r>
            <a:r>
              <a:rPr kumimoji="1" lang="ja-JP" altLang="en-US" sz="2400" u="sng" dirty="0" smtClean="0"/>
              <a:t>か月</a:t>
            </a:r>
            <a:endParaRPr kumimoji="1" lang="ja-JP" altLang="en-US" sz="24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17185" y="3470164"/>
            <a:ext cx="20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accent1"/>
                </a:solidFill>
              </a:rPr>
              <a:t>…</a:t>
            </a:r>
            <a:endParaRPr kumimoji="1" lang="ja-JP" alt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火災発生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5099" y="764705"/>
            <a:ext cx="8998714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循環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順目開始直後の</a:t>
            </a:r>
            <a:r>
              <a:rPr lang="en-US" altLang="ja-JP" sz="2400" dirty="0" smtClean="0"/>
              <a:t>11/20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蒸留エリア付近で火災発生</a:t>
            </a:r>
            <a:endParaRPr lang="en-US" altLang="ja-JP" sz="2400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34" y="4941167"/>
            <a:ext cx="8998714" cy="144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現地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適切な判断により最小限の被害で済んだ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けが人はほぼなし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軽微なやけど程度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400" dirty="0" smtClean="0"/>
              <a:t>検出器</a:t>
            </a:r>
            <a:r>
              <a:rPr lang="ja-JP" altLang="en-US" sz="2400" dirty="0"/>
              <a:t>本体</a:t>
            </a:r>
            <a:r>
              <a:rPr lang="ja-JP" altLang="en-US" sz="2400" dirty="0" smtClean="0"/>
              <a:t>に直接の影響は</a:t>
            </a:r>
            <a:r>
              <a:rPr lang="ja-JP" altLang="en-US" sz="2400" dirty="0" err="1"/>
              <a:t>無し</a:t>
            </a:r>
            <a:endParaRPr lang="en-US" altLang="ja-JP" sz="2400" dirty="0" smtClean="0"/>
          </a:p>
          <a:p>
            <a:r>
              <a:rPr lang="ja-JP" altLang="en-US" sz="2400" dirty="0"/>
              <a:t>が</a:t>
            </a:r>
            <a:r>
              <a:rPr lang="ja-JP" altLang="en-US" sz="2400" dirty="0" smtClean="0"/>
              <a:t>、蒸留エリア関連機器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電源ラインなど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が損傷</a:t>
            </a:r>
            <a:endParaRPr lang="en-US" altLang="ja-JP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2" y="2042077"/>
            <a:ext cx="3224499" cy="275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993105" cy="35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2902168" y="2119208"/>
            <a:ext cx="0" cy="1286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535720" y="1381712"/>
            <a:ext cx="0" cy="16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43695" y="1012380"/>
            <a:ext cx="172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11/21</a:t>
            </a:r>
            <a:r>
              <a:rPr kumimoji="1" lang="ja-JP" altLang="en-US" dirty="0" smtClean="0"/>
              <a:t>日経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3688" y="1672745"/>
            <a:ext cx="172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11/21</a:t>
            </a:r>
            <a:r>
              <a:rPr lang="ja-JP" altLang="en-US" dirty="0"/>
              <a:t>毎日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6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火災当時の写真など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C:\Documents and Settings\Tsuda\デスクトップ\kamland-tunnel.gif"/>
          <p:cNvPicPr preferRelativeResize="0">
            <a:picLocks noChangeAspect="1" noChangeArrowheads="1"/>
          </p:cNvPicPr>
          <p:nvPr/>
        </p:nvPicPr>
        <p:blipFill rotWithShape="1">
          <a:blip r:embed="rId3" cstate="print"/>
          <a:srcRect t="15904" b="5615"/>
          <a:stretch/>
        </p:blipFill>
        <p:spPr bwMode="auto">
          <a:xfrm>
            <a:off x="2722805" y="4014857"/>
            <a:ext cx="4538337" cy="21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otani\KamLAND\slide\1302\参考資料\写真\Resized\写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4" y="1800445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>
            <a:off x="2543703" y="4500745"/>
            <a:ext cx="720080" cy="909346"/>
          </a:xfrm>
          <a:prstGeom prst="straightConnector1">
            <a:avLst/>
          </a:prstGeom>
          <a:ln w="57150">
            <a:solidFill>
              <a:srgbClr val="FFFF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otani\KamLAND\slide\1302\参考資料\写真\Resized\p106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70" y="1819014"/>
            <a:ext cx="2561861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矢印コネクタ 21"/>
          <p:cNvCxnSpPr/>
          <p:nvPr/>
        </p:nvCxnSpPr>
        <p:spPr>
          <a:xfrm flipH="1">
            <a:off x="3623823" y="3721841"/>
            <a:ext cx="1512167" cy="1328210"/>
          </a:xfrm>
          <a:prstGeom prst="straightConnector1">
            <a:avLst/>
          </a:prstGeom>
          <a:ln w="57150">
            <a:solidFill>
              <a:srgbClr val="FFFF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2255669" y="5739826"/>
            <a:ext cx="467135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031534" y="57398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SK, XMASS</a:t>
            </a:r>
            <a:endParaRPr kumimoji="1" lang="ja-JP" altLang="en-US" dirty="0"/>
          </a:p>
        </p:txBody>
      </p:sp>
      <p:pic>
        <p:nvPicPr>
          <p:cNvPr id="6152" name="Picture 8" descr="C:\otani\KamLAND\slide\1302\参考資料\写真\Resized\pc07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68" y="1251056"/>
            <a:ext cx="1907189" cy="25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otani\KamLAND\slide\1302\参考資料\写真\Resized\pc0700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35584" r="47848" b="35434"/>
          <a:stretch/>
        </p:blipFill>
        <p:spPr bwMode="auto">
          <a:xfrm>
            <a:off x="6971779" y="3150594"/>
            <a:ext cx="2026748" cy="12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線矢印コネクタ 35"/>
          <p:cNvCxnSpPr/>
          <p:nvPr/>
        </p:nvCxnSpPr>
        <p:spPr>
          <a:xfrm flipH="1">
            <a:off x="3776223" y="3579586"/>
            <a:ext cx="3195556" cy="1470464"/>
          </a:xfrm>
          <a:prstGeom prst="straightConnector1">
            <a:avLst/>
          </a:prstGeom>
          <a:ln w="57150">
            <a:solidFill>
              <a:srgbClr val="FFFF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>
            <a:off x="1031534" y="1556792"/>
            <a:ext cx="156090" cy="12229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95537" y="1095127"/>
            <a:ext cx="171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火災現場</a:t>
            </a:r>
            <a:endParaRPr kumimoji="1" lang="ja-JP" altLang="en-US" sz="24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793656" y="1412776"/>
            <a:ext cx="635998" cy="9052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979712" y="980728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焼失ケーブル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16282" y="1374517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トイレも真っ黒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52320" y="4385945"/>
            <a:ext cx="218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煙熱による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損傷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3263783" y="5521788"/>
            <a:ext cx="274110" cy="53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537893" y="5030020"/>
            <a:ext cx="0" cy="463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3310786" y="5031267"/>
            <a:ext cx="22710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059832" y="5589240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排気方向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復旧作業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07" y="4488513"/>
            <a:ext cx="3028207" cy="227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otani\KamLAND\slide\1302\参考資料\写真\Resized\pc06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3" y="99967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otani\KamLAND\slide\1302\参考資料\写真\Resized\p1040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1" y="1472843"/>
            <a:ext cx="2822168" cy="37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otani\KamLAND\slide\1302\参考資料\写真\Resized\pc06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41" y="4624980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21285" y="984622"/>
            <a:ext cx="235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地道な掃除</a:t>
            </a:r>
            <a:endParaRPr kumimoji="1" lang="ja-JP" altLang="en-US" sz="24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23025" y="967241"/>
            <a:ext cx="235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 dirty="0" smtClean="0"/>
              <a:t>機器の点検</a:t>
            </a:r>
            <a:endParaRPr kumimoji="1" lang="ja-JP" altLang="en-US" sz="240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3231" y="3767345"/>
            <a:ext cx="315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火災現場も復旧</a:t>
            </a:r>
            <a:r>
              <a:rPr kumimoji="1" lang="en-US" altLang="ja-JP" sz="2400" b="1" i="1" dirty="0" smtClean="0"/>
              <a:t/>
            </a:r>
            <a:br>
              <a:rPr kumimoji="1" lang="en-US" altLang="ja-JP" sz="2400" b="1" i="1" dirty="0" smtClean="0"/>
            </a:br>
            <a:r>
              <a:rPr kumimoji="1" lang="en-US" altLang="ja-JP" sz="2400" b="1" i="1" dirty="0" smtClean="0"/>
              <a:t>(</a:t>
            </a:r>
            <a:r>
              <a:rPr kumimoji="1" lang="ja-JP" altLang="en-US" sz="2400" b="1" i="1" dirty="0" smtClean="0"/>
              <a:t>蒸留エリアはまだ</a:t>
            </a:r>
            <a:r>
              <a:rPr kumimoji="1" lang="en-US" altLang="ja-JP" sz="2400" b="1" i="1" dirty="0" smtClean="0"/>
              <a:t>)</a:t>
            </a:r>
            <a:endParaRPr kumimoji="1" lang="ja-JP" altLang="en-US" sz="2400" b="1" i="1" dirty="0"/>
          </a:p>
        </p:txBody>
      </p:sp>
      <p:sp>
        <p:nvSpPr>
          <p:cNvPr id="12" name="雲形吹き出し 11"/>
          <p:cNvSpPr/>
          <p:nvPr/>
        </p:nvSpPr>
        <p:spPr>
          <a:xfrm>
            <a:off x="2902835" y="3717033"/>
            <a:ext cx="2317237" cy="1224136"/>
          </a:xfrm>
          <a:prstGeom prst="cloudCallout">
            <a:avLst>
              <a:gd name="adj1" fmla="val -32042"/>
              <a:gd name="adj2" fmla="val 6447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23346" y="4022941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コメント募集中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28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復旧までのスケジュール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5" y="1196752"/>
            <a:ext cx="3135280" cy="44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6943" y="915802"/>
            <a:ext cx="5539192" cy="4997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復旧に向けて</a:t>
            </a:r>
            <a:r>
              <a:rPr lang="ja-JP" altLang="en-US" sz="2400" dirty="0" smtClean="0"/>
              <a:t>、作業工程計画を作成。ほぼ計画表通りに作業が進行中。</a:t>
            </a:r>
            <a:endParaRPr lang="en-US" altLang="ja-JP" sz="2400" dirty="0" smtClean="0"/>
          </a:p>
          <a:p>
            <a:r>
              <a:rPr lang="en-US" altLang="ja-JP" sz="2400" dirty="0" smtClean="0"/>
              <a:t>2013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月頃に蒸留エリア復旧予定、それから液シン蒸留循環を再開。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;</a:t>
            </a:r>
            <a:r>
              <a:rPr lang="ja-JP" altLang="en-US" sz="2400" dirty="0" smtClean="0"/>
              <a:t>結局、実験としては半年</a:t>
            </a:r>
            <a:r>
              <a:rPr lang="en-US" altLang="ja-JP" sz="2400" dirty="0" smtClean="0"/>
              <a:t>+α</a:t>
            </a:r>
            <a:r>
              <a:rPr lang="ja-JP" altLang="en-US" sz="2400" dirty="0" smtClean="0"/>
              <a:t>の遅れ。</a:t>
            </a:r>
            <a:endParaRPr lang="en-US" altLang="ja-JP" sz="2400" dirty="0" smtClean="0"/>
          </a:p>
          <a:p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1/100</a:t>
            </a:r>
            <a:r>
              <a:rPr lang="ja-JP" altLang="en-US" sz="2400" dirty="0" smtClean="0"/>
              <a:t>に低減すれば</a:t>
            </a:r>
            <a:r>
              <a:rPr lang="en-US" altLang="ja-JP" sz="2400" dirty="0" smtClean="0"/>
              <a:t>&lt;</a:t>
            </a:r>
            <a:r>
              <a:rPr lang="ja-JP" altLang="en-US" sz="2400" dirty="0" smtClean="0"/>
              <a:t>半年の測定で単独で</a:t>
            </a:r>
            <a:r>
              <a:rPr lang="en-US" altLang="ja-JP" sz="2400" dirty="0" smtClean="0"/>
              <a:t>KKDC</a:t>
            </a:r>
            <a:r>
              <a:rPr lang="ja-JP" altLang="en-US" sz="2400" dirty="0" smtClean="0"/>
              <a:t>クレイムを排除可能</a:t>
            </a:r>
            <a:r>
              <a:rPr lang="en-US" altLang="ja-JP" sz="2400" dirty="0" smtClean="0"/>
              <a:t>(2014</a:t>
            </a:r>
            <a:r>
              <a:rPr lang="ja-JP" altLang="en-US" sz="2400" dirty="0" smtClean="0"/>
              <a:t>年度初めくらい</a:t>
            </a:r>
            <a:r>
              <a:rPr lang="en-US" altLang="ja-JP" sz="2400" dirty="0" smtClean="0"/>
              <a:t>??)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823332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i="1" dirty="0" smtClean="0"/>
              <a:t>作業工程表</a:t>
            </a:r>
            <a:endParaRPr kumimoji="1" lang="ja-JP" altLang="en-US" sz="22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1" y="4105521"/>
            <a:ext cx="3957729" cy="270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感度向上にむけた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R&amp;D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5099" y="764705"/>
            <a:ext cx="8998714" cy="648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前人未踏の逆階層領域</a:t>
            </a:r>
            <a:r>
              <a:rPr lang="en-US" altLang="ja-JP" sz="2400" dirty="0" smtClean="0"/>
              <a:t>(~20meV)</a:t>
            </a:r>
            <a:r>
              <a:rPr lang="ja-JP" altLang="en-US" sz="2400" dirty="0" smtClean="0"/>
              <a:t>探索には検出器アップグレードが必要。</a:t>
            </a:r>
            <a:endParaRPr lang="en-US" altLang="ja-JP" sz="24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266408" y="1192111"/>
            <a:ext cx="3921923" cy="3221455"/>
            <a:chOff x="118687" y="2330882"/>
            <a:chExt cx="3921923" cy="32214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8" t="5765" r="2642" b="10991"/>
            <a:stretch/>
          </p:blipFill>
          <p:spPr bwMode="auto">
            <a:xfrm>
              <a:off x="118687" y="3046260"/>
              <a:ext cx="2947667" cy="2506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138040" y="2330882"/>
              <a:ext cx="39025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b="1" i="1" dirty="0" smtClean="0"/>
                <a:t>発光性バルーン新素材の開発</a:t>
              </a:r>
              <a:r>
                <a:rPr kumimoji="1" lang="en-US" altLang="ja-JP" sz="2200" b="1" i="1" dirty="0" smtClean="0"/>
                <a:t/>
              </a:r>
              <a:br>
                <a:rPr kumimoji="1" lang="en-US" altLang="ja-JP" sz="2200" b="1" i="1" dirty="0" smtClean="0"/>
              </a:br>
              <a:r>
                <a:rPr kumimoji="1" lang="ja-JP" altLang="en-US" sz="2200" b="1" i="1" dirty="0" smtClean="0"/>
                <a:t>⇒バルーン</a:t>
              </a:r>
              <a:r>
                <a:rPr kumimoji="1" lang="en-US" altLang="ja-JP" sz="2200" b="1" i="1" dirty="0" smtClean="0"/>
                <a:t>BG</a:t>
              </a:r>
              <a:r>
                <a:rPr kumimoji="1" lang="ja-JP" altLang="en-US" sz="2200" b="1" i="1" dirty="0" smtClean="0"/>
                <a:t>の低減</a:t>
              </a:r>
              <a:endParaRPr kumimoji="1" lang="ja-JP" altLang="en-US" sz="2200" b="1" i="1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8949" y="1189135"/>
            <a:ext cx="3061732" cy="3076673"/>
            <a:chOff x="3133350" y="1272081"/>
            <a:chExt cx="3061732" cy="30766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350" y="2044498"/>
              <a:ext cx="3061732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496894" y="1272081"/>
              <a:ext cx="2698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i="1" dirty="0" smtClean="0"/>
                <a:t>PMT</a:t>
              </a:r>
              <a:r>
                <a:rPr lang="ja-JP" altLang="en-US" sz="2200" b="1" i="1" dirty="0" smtClean="0"/>
                <a:t>集光ミラー開発</a:t>
              </a:r>
              <a:r>
                <a:rPr lang="en-US" altLang="ja-JP" sz="2200" b="1" i="1" dirty="0" smtClean="0"/>
                <a:t/>
              </a:r>
              <a:br>
                <a:rPr lang="en-US" altLang="ja-JP" sz="2200" b="1" i="1" dirty="0" smtClean="0"/>
              </a:br>
              <a:r>
                <a:rPr lang="ja-JP" altLang="en-US" sz="2200" b="1" i="1" dirty="0" smtClean="0"/>
                <a:t>⇒</a:t>
              </a:r>
              <a:r>
                <a:rPr lang="en-US" altLang="ja-JP" sz="2200" b="1" i="1" dirty="0" smtClean="0"/>
                <a:t>2νββ BG</a:t>
              </a:r>
              <a:r>
                <a:rPr lang="ja-JP" altLang="en-US" sz="2200" b="1" i="1" dirty="0" smtClean="0"/>
                <a:t>低減</a:t>
              </a:r>
              <a:endParaRPr kumimoji="1" lang="ja-JP" altLang="en-US" sz="2200" b="1" i="1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3" y="5072571"/>
            <a:ext cx="2153249" cy="159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72571"/>
            <a:ext cx="2418330" cy="159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487903" y="5294818"/>
            <a:ext cx="326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i="1" dirty="0"/>
              <a:t>・</a:t>
            </a:r>
            <a:r>
              <a:rPr lang="en-US" altLang="ja-JP" sz="2200" b="1" i="1" dirty="0" smtClean="0"/>
              <a:t>New LS</a:t>
            </a:r>
          </a:p>
          <a:p>
            <a:r>
              <a:rPr lang="ja-JP" altLang="en-US" sz="2200" b="1" i="1" dirty="0" smtClean="0"/>
              <a:t>・</a:t>
            </a:r>
            <a:r>
              <a:rPr lang="en-US" altLang="ja-JP" sz="2200" b="1" i="1" dirty="0" smtClean="0"/>
              <a:t>Camera </a:t>
            </a:r>
            <a:br>
              <a:rPr lang="en-US" altLang="ja-JP" sz="2200" b="1" i="1" dirty="0" smtClean="0"/>
            </a:br>
            <a:r>
              <a:rPr lang="ja-JP" altLang="en-US" sz="2200" b="1" i="1" dirty="0" smtClean="0"/>
              <a:t>・</a:t>
            </a:r>
            <a:r>
              <a:rPr lang="en-US" altLang="ja-JP" sz="2200" b="1" i="1" dirty="0" smtClean="0"/>
              <a:t>OD PMT upgrade</a:t>
            </a:r>
            <a:br>
              <a:rPr lang="en-US" altLang="ja-JP" sz="2200" b="1" i="1" dirty="0" smtClean="0"/>
            </a:br>
            <a:r>
              <a:rPr lang="ja-JP" altLang="en-US" sz="2200" b="1" i="1" dirty="0" smtClean="0"/>
              <a:t>・</a:t>
            </a:r>
            <a:r>
              <a:rPr lang="en-US" altLang="ja-JP" sz="2200" b="1" i="1" dirty="0" smtClean="0"/>
              <a:t>ID PMT upgrade (?) …</a:t>
            </a:r>
            <a:endParaRPr kumimoji="1" lang="ja-JP" altLang="en-US" sz="220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841" y="4653135"/>
            <a:ext cx="534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i="1" dirty="0" smtClean="0"/>
              <a:t>新エレキ</a:t>
            </a:r>
            <a:r>
              <a:rPr kumimoji="1" lang="ja-JP" altLang="en-US" sz="2200" b="1" i="1" dirty="0" smtClean="0"/>
              <a:t>による</a:t>
            </a:r>
            <a:r>
              <a:rPr kumimoji="1" lang="en-US" altLang="ja-JP" sz="2200" b="1" i="1" baseline="30000" dirty="0" smtClean="0"/>
              <a:t>10</a:t>
            </a:r>
            <a:r>
              <a:rPr kumimoji="1" lang="en-US" altLang="ja-JP" sz="2200" b="1" i="1" dirty="0" smtClean="0"/>
              <a:t>C</a:t>
            </a:r>
            <a:r>
              <a:rPr kumimoji="1" lang="ja-JP" altLang="en-US" sz="2200" b="1" i="1" dirty="0" smtClean="0"/>
              <a:t>除去に向けた</a:t>
            </a:r>
            <a:r>
              <a:rPr kumimoji="1" lang="en-US" altLang="ja-JP" sz="2200" b="1" i="1" dirty="0" smtClean="0"/>
              <a:t>study</a:t>
            </a:r>
            <a:endParaRPr kumimoji="1" lang="ja-JP" altLang="en-US" sz="22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51565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旧エレキ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2474" y="5139274"/>
            <a:ext cx="1745444" cy="576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1920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新</a:t>
            </a:r>
            <a:r>
              <a:rPr kumimoji="1" lang="ja-JP" altLang="en-US" dirty="0" smtClean="0">
                <a:solidFill>
                  <a:schemeClr val="bg1"/>
                </a:solidFill>
              </a:rPr>
              <a:t>エレキ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0292" y="63179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200usec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9052" y="63720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0usec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4172"/>
            <a:ext cx="2204638" cy="181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430290" y="38964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M2 </a:t>
            </a:r>
            <a:r>
              <a:rPr kumimoji="1" lang="ja-JP" altLang="en-US" dirty="0" smtClean="0"/>
              <a:t>小畑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39393" y="38964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B4</a:t>
            </a:r>
            <a:r>
              <a:rPr kumimoji="1" lang="en-US" altLang="ja-JP" dirty="0" smtClean="0"/>
              <a:t> </a:t>
            </a:r>
            <a:r>
              <a:rPr lang="ja-JP" altLang="en-US" dirty="0"/>
              <a:t>小原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1980" y="65509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M2</a:t>
            </a:r>
            <a:r>
              <a:rPr kumimoji="1" lang="en-US" altLang="ja-JP" dirty="0" smtClean="0"/>
              <a:t> </a:t>
            </a:r>
            <a:r>
              <a:rPr lang="ja-JP" altLang="en-US" dirty="0"/>
              <a:t>大木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53746" y="58855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M2</a:t>
            </a:r>
            <a:r>
              <a:rPr lang="ja-JP" altLang="en-US" dirty="0"/>
              <a:t> </a:t>
            </a:r>
            <a:r>
              <a:rPr lang="ja-JP" altLang="en-US" dirty="0" smtClean="0"/>
              <a:t>花籠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04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>
                <a:latin typeface="+mj-lt"/>
                <a:ea typeface="+mj-ea"/>
                <a:cs typeface="+mj-cs"/>
              </a:rPr>
              <a:t>まとめ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75099" y="836713"/>
            <a:ext cx="8617381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0νββ</a:t>
            </a:r>
            <a:r>
              <a:rPr lang="ja-JP" altLang="en-US" sz="2400" dirty="0" smtClean="0"/>
              <a:t>探索はニュートリノ質量・マヨラナ性を解明する、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今最も面白い実験の一つである。</a:t>
            </a:r>
            <a:endParaRPr lang="en-US" altLang="ja-JP" sz="2400" dirty="0" smtClean="0"/>
          </a:p>
          <a:p>
            <a:r>
              <a:rPr lang="ja-JP" altLang="en-US" sz="2400" dirty="0" smtClean="0"/>
              <a:t>カムランド禅実験は</a:t>
            </a:r>
            <a:r>
              <a:rPr lang="en-US" altLang="ja-JP" sz="2400" dirty="0" smtClean="0"/>
              <a:t>0νββ</a:t>
            </a:r>
            <a:r>
              <a:rPr lang="ja-JP" altLang="en-US" sz="2400" dirty="0" smtClean="0"/>
              <a:t>探索実験で、世界最高感度の結果</a:t>
            </a:r>
            <a:r>
              <a:rPr lang="en-US" altLang="ja-JP" sz="2400" dirty="0" smtClean="0"/>
              <a:t>(&lt;m</a:t>
            </a:r>
            <a:r>
              <a:rPr lang="en-US" altLang="ja-JP" sz="2400" baseline="-25000" dirty="0" smtClean="0"/>
              <a:t>ββ</a:t>
            </a:r>
            <a:r>
              <a:rPr lang="en-US" altLang="ja-JP" sz="2400" dirty="0" smtClean="0"/>
              <a:t>&gt; &lt; 120-250meV)</a:t>
            </a:r>
            <a:r>
              <a:rPr lang="ja-JP" altLang="en-US" sz="2400" dirty="0" smtClean="0"/>
              <a:t>を発表した。</a:t>
            </a:r>
            <a:endParaRPr lang="en-US" altLang="ja-JP" sz="2400" dirty="0" smtClean="0"/>
          </a:p>
          <a:p>
            <a:r>
              <a:rPr lang="ja-JP" altLang="en-US" sz="2400" dirty="0" smtClean="0"/>
              <a:t>更なる感度向上には</a:t>
            </a:r>
            <a:r>
              <a:rPr lang="en-US" altLang="ja-JP" sz="2400" baseline="30000" dirty="0" smtClean="0"/>
              <a:t>110m</a:t>
            </a:r>
            <a:r>
              <a:rPr lang="en-US" altLang="ja-JP" sz="2400" dirty="0" smtClean="0"/>
              <a:t>Ag</a:t>
            </a:r>
            <a:r>
              <a:rPr lang="ja-JP" altLang="en-US" sz="2400" dirty="0" smtClean="0"/>
              <a:t>除去が必須。除去作業中に火災事故があったが、半年</a:t>
            </a:r>
            <a:r>
              <a:rPr lang="en-US" altLang="ja-JP" sz="2400" dirty="0" smtClean="0"/>
              <a:t>+α</a:t>
            </a:r>
            <a:r>
              <a:rPr lang="ja-JP" altLang="en-US" sz="2400" dirty="0" smtClean="0"/>
              <a:t>くらいの遅れで再開できそう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</a:t>
            </a:r>
            <a:r>
              <a:rPr lang="ja-JP" altLang="en-US" sz="2400" dirty="0"/>
              <a:t>次の</a:t>
            </a:r>
            <a:r>
              <a:rPr lang="ja-JP" altLang="en-US" sz="2400" dirty="0" smtClean="0"/>
              <a:t>結果は</a:t>
            </a:r>
            <a:r>
              <a:rPr lang="en-US" altLang="ja-JP" sz="2400" dirty="0" smtClean="0"/>
              <a:t>2014</a:t>
            </a:r>
            <a:r>
              <a:rPr lang="ja-JP" altLang="en-US" sz="2400" dirty="0" smtClean="0"/>
              <a:t>年度初めくらいか</a:t>
            </a:r>
            <a:r>
              <a:rPr lang="en-US" altLang="ja-JP" sz="2400" dirty="0" smtClean="0"/>
              <a:t>?)</a:t>
            </a:r>
          </a:p>
          <a:p>
            <a:r>
              <a:rPr lang="ja-JP" altLang="en-US" sz="2400" dirty="0"/>
              <a:t>前人</a:t>
            </a:r>
            <a:r>
              <a:rPr lang="ja-JP" altLang="en-US" sz="2400" dirty="0" smtClean="0"/>
              <a:t>未到領域の探索に向けた</a:t>
            </a:r>
            <a:r>
              <a:rPr lang="en-US" altLang="ja-JP" sz="2400" dirty="0" smtClean="0"/>
              <a:t>R&amp;D</a:t>
            </a:r>
            <a:r>
              <a:rPr lang="ja-JP" altLang="en-US" sz="2400" dirty="0" smtClean="0"/>
              <a:t>も進行中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6875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smtClean="0">
                <a:latin typeface="+mj-lt"/>
                <a:ea typeface="+mj-ea"/>
                <a:cs typeface="+mj-cs"/>
              </a:rPr>
              <a:t>Backup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smtClean="0">
                <a:latin typeface="+mj-lt"/>
                <a:ea typeface="+mj-ea"/>
                <a:cs typeface="+mj-cs"/>
              </a:rPr>
              <a:t>Backup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11" y="1772816"/>
            <a:ext cx="549365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二重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β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崩壊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(2ν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ββ&amp;0νββ)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23528" y="908720"/>
            <a:ext cx="4464496" cy="131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ある種の原子核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itchFamily="2" charset="2"/>
              </a:rPr>
              <a:t> </a:t>
            </a:r>
            <a:r>
              <a:rPr lang="en-US" altLang="ja-JP" sz="2400" dirty="0" smtClean="0"/>
              <a:t>β</a:t>
            </a:r>
            <a:r>
              <a:rPr lang="ja-JP" altLang="en-US" sz="2400" dirty="0" smtClean="0"/>
              <a:t>崩壊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itchFamily="2" charset="2"/>
              </a:rPr>
              <a:t> </a:t>
            </a:r>
            <a:r>
              <a:rPr lang="en-US" altLang="ja-JP" sz="2400" dirty="0" smtClean="0"/>
              <a:t>ββ</a:t>
            </a:r>
            <a:r>
              <a:rPr lang="ja-JP" altLang="en-US" sz="2400" dirty="0" smtClean="0"/>
              <a:t>崩壊</a:t>
            </a:r>
            <a:endParaRPr lang="en-US" altLang="ja-JP" sz="24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06504" y="2910670"/>
            <a:ext cx="851059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ニュートリノが</a:t>
            </a:r>
            <a:r>
              <a:rPr lang="ja-JP" altLang="en-US" sz="2400" dirty="0"/>
              <a:t>マヨラナ</a:t>
            </a:r>
            <a:r>
              <a:rPr lang="ja-JP" altLang="en-US" sz="2400" dirty="0" smtClean="0"/>
              <a:t>で質量があれば</a:t>
            </a:r>
            <a:r>
              <a:rPr lang="en-US" altLang="ja-JP" sz="2400" dirty="0" smtClean="0"/>
              <a:t>0νββ</a:t>
            </a:r>
            <a:r>
              <a:rPr lang="ja-JP" altLang="en-US" sz="2400" dirty="0" smtClean="0"/>
              <a:t>が可能</a:t>
            </a:r>
            <a:r>
              <a:rPr lang="en-US" altLang="ja-JP" sz="2400" dirty="0" smtClean="0"/>
              <a:t>(T</a:t>
            </a:r>
            <a:r>
              <a:rPr lang="en-US" altLang="ja-JP" sz="2400" baseline="-25000" dirty="0" smtClean="0"/>
              <a:t>1/2</a:t>
            </a:r>
            <a:r>
              <a:rPr lang="ja-JP" altLang="en-US" sz="2400" dirty="0" smtClean="0"/>
              <a:t>∝</a:t>
            </a:r>
            <a:r>
              <a:rPr lang="en-US" altLang="ja-JP" sz="2400" dirty="0" smtClean="0"/>
              <a:t>1/&lt;m&gt;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ja-JP" altLang="en-US" sz="2400" dirty="0" smtClean="0"/>
              <a:t>電子の合計エネルギーで</a:t>
            </a:r>
            <a:r>
              <a:rPr lang="en-US" altLang="ja-JP" sz="2400" dirty="0" smtClean="0"/>
              <a:t>2νββ/0νββ</a:t>
            </a:r>
            <a:r>
              <a:rPr lang="ja-JP" altLang="en-US" sz="2400" dirty="0" err="1"/>
              <a:t>を</a:t>
            </a:r>
            <a:r>
              <a:rPr lang="ja-JP" altLang="en-US" sz="2400" dirty="0" err="1" smtClean="0"/>
              <a:t>識</a:t>
            </a:r>
            <a:r>
              <a:rPr lang="ja-JP" altLang="en-US" sz="2400" dirty="0" smtClean="0"/>
              <a:t>別</a:t>
            </a:r>
            <a:endParaRPr lang="ja-JP" altLang="en-US" sz="2000" dirty="0"/>
          </a:p>
        </p:txBody>
      </p:sp>
      <p:grpSp>
        <p:nvGrpSpPr>
          <p:cNvPr id="1051" name="グループ化 1050"/>
          <p:cNvGrpSpPr/>
          <p:nvPr/>
        </p:nvGrpSpPr>
        <p:grpSpPr>
          <a:xfrm>
            <a:off x="107504" y="4316233"/>
            <a:ext cx="2583580" cy="2281119"/>
            <a:chOff x="368240" y="3757200"/>
            <a:chExt cx="2907616" cy="2281119"/>
          </a:xfrm>
        </p:grpSpPr>
        <p:grpSp>
          <p:nvGrpSpPr>
            <p:cNvPr id="1049" name="グループ化 1048"/>
            <p:cNvGrpSpPr/>
            <p:nvPr/>
          </p:nvGrpSpPr>
          <p:grpSpPr>
            <a:xfrm>
              <a:off x="683568" y="4005064"/>
              <a:ext cx="1955304" cy="756520"/>
              <a:chOff x="683568" y="4005064"/>
              <a:chExt cx="1955304" cy="756520"/>
            </a:xfrm>
          </p:grpSpPr>
          <p:cxnSp>
            <p:nvCxnSpPr>
              <p:cNvPr id="1030" name="直線コネクタ 1029"/>
              <p:cNvCxnSpPr/>
              <p:nvPr/>
            </p:nvCxnSpPr>
            <p:spPr>
              <a:xfrm>
                <a:off x="683568" y="4005064"/>
                <a:ext cx="19553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" name="フリーフォーム 1030"/>
              <p:cNvSpPr/>
              <p:nvPr/>
            </p:nvSpPr>
            <p:spPr>
              <a:xfrm rot="2330114" flipV="1">
                <a:off x="1137259" y="4162431"/>
                <a:ext cx="650088" cy="153699"/>
              </a:xfrm>
              <a:custGeom>
                <a:avLst/>
                <a:gdLst>
                  <a:gd name="connsiteX0" fmla="*/ 0 w 1774209"/>
                  <a:gd name="connsiteY0" fmla="*/ 333311 h 610537"/>
                  <a:gd name="connsiteX1" fmla="*/ 300251 w 1774209"/>
                  <a:gd name="connsiteY1" fmla="*/ 5765 h 610537"/>
                  <a:gd name="connsiteX2" fmla="*/ 682388 w 1774209"/>
                  <a:gd name="connsiteY2" fmla="*/ 578971 h 610537"/>
                  <a:gd name="connsiteX3" fmla="*/ 1064526 w 1774209"/>
                  <a:gd name="connsiteY3" fmla="*/ 19412 h 610537"/>
                  <a:gd name="connsiteX4" fmla="*/ 1460311 w 1774209"/>
                  <a:gd name="connsiteY4" fmla="*/ 606266 h 610537"/>
                  <a:gd name="connsiteX5" fmla="*/ 1774209 w 1774209"/>
                  <a:gd name="connsiteY5" fmla="*/ 237777 h 6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4209" h="610537">
                    <a:moveTo>
                      <a:pt x="0" y="333311"/>
                    </a:moveTo>
                    <a:cubicBezTo>
                      <a:pt x="93260" y="149066"/>
                      <a:pt x="186520" y="-35178"/>
                      <a:pt x="300251" y="5765"/>
                    </a:cubicBezTo>
                    <a:cubicBezTo>
                      <a:pt x="413982" y="46708"/>
                      <a:pt x="555009" y="576697"/>
                      <a:pt x="682388" y="578971"/>
                    </a:cubicBezTo>
                    <a:cubicBezTo>
                      <a:pt x="809767" y="581246"/>
                      <a:pt x="934872" y="14863"/>
                      <a:pt x="1064526" y="19412"/>
                    </a:cubicBezTo>
                    <a:cubicBezTo>
                      <a:pt x="1194180" y="23961"/>
                      <a:pt x="1342031" y="569872"/>
                      <a:pt x="1460311" y="606266"/>
                    </a:cubicBezTo>
                    <a:cubicBezTo>
                      <a:pt x="1578591" y="642660"/>
                      <a:pt x="1676400" y="440218"/>
                      <a:pt x="1774209" y="23777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1702768" y="4446898"/>
                <a:ext cx="917602" cy="3146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702768" y="4309029"/>
                <a:ext cx="936104" cy="1378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グループ化 71"/>
            <p:cNvGrpSpPr/>
            <p:nvPr/>
          </p:nvGrpSpPr>
          <p:grpSpPr>
            <a:xfrm flipV="1">
              <a:off x="672480" y="5178606"/>
              <a:ext cx="1955304" cy="626657"/>
              <a:chOff x="683568" y="4005064"/>
              <a:chExt cx="1955304" cy="756520"/>
            </a:xfrm>
          </p:grpSpPr>
          <p:cxnSp>
            <p:nvCxnSpPr>
              <p:cNvPr id="73" name="直線コネクタ 72"/>
              <p:cNvCxnSpPr/>
              <p:nvPr/>
            </p:nvCxnSpPr>
            <p:spPr>
              <a:xfrm>
                <a:off x="683568" y="4005064"/>
                <a:ext cx="19553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フリーフォーム 73"/>
              <p:cNvSpPr/>
              <p:nvPr/>
            </p:nvSpPr>
            <p:spPr>
              <a:xfrm rot="2330114" flipV="1">
                <a:off x="1137259" y="4162431"/>
                <a:ext cx="650088" cy="153699"/>
              </a:xfrm>
              <a:custGeom>
                <a:avLst/>
                <a:gdLst>
                  <a:gd name="connsiteX0" fmla="*/ 0 w 1774209"/>
                  <a:gd name="connsiteY0" fmla="*/ 333311 h 610537"/>
                  <a:gd name="connsiteX1" fmla="*/ 300251 w 1774209"/>
                  <a:gd name="connsiteY1" fmla="*/ 5765 h 610537"/>
                  <a:gd name="connsiteX2" fmla="*/ 682388 w 1774209"/>
                  <a:gd name="connsiteY2" fmla="*/ 578971 h 610537"/>
                  <a:gd name="connsiteX3" fmla="*/ 1064526 w 1774209"/>
                  <a:gd name="connsiteY3" fmla="*/ 19412 h 610537"/>
                  <a:gd name="connsiteX4" fmla="*/ 1460311 w 1774209"/>
                  <a:gd name="connsiteY4" fmla="*/ 606266 h 610537"/>
                  <a:gd name="connsiteX5" fmla="*/ 1774209 w 1774209"/>
                  <a:gd name="connsiteY5" fmla="*/ 237777 h 61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4209" h="610537">
                    <a:moveTo>
                      <a:pt x="0" y="333311"/>
                    </a:moveTo>
                    <a:cubicBezTo>
                      <a:pt x="93260" y="149066"/>
                      <a:pt x="186520" y="-35178"/>
                      <a:pt x="300251" y="5765"/>
                    </a:cubicBezTo>
                    <a:cubicBezTo>
                      <a:pt x="413982" y="46708"/>
                      <a:pt x="555009" y="576697"/>
                      <a:pt x="682388" y="578971"/>
                    </a:cubicBezTo>
                    <a:cubicBezTo>
                      <a:pt x="809767" y="581246"/>
                      <a:pt x="934872" y="14863"/>
                      <a:pt x="1064526" y="19412"/>
                    </a:cubicBezTo>
                    <a:cubicBezTo>
                      <a:pt x="1194180" y="23961"/>
                      <a:pt x="1342031" y="569872"/>
                      <a:pt x="1460311" y="606266"/>
                    </a:cubicBezTo>
                    <a:cubicBezTo>
                      <a:pt x="1578591" y="642660"/>
                      <a:pt x="1676400" y="440218"/>
                      <a:pt x="1774209" y="23777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1702768" y="4446898"/>
                <a:ext cx="917602" cy="3146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V="1">
                <a:off x="1702768" y="4309029"/>
                <a:ext cx="936104" cy="1378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0" name="テキスト ボックス 1049"/>
            <p:cNvSpPr txBox="1"/>
            <p:nvPr/>
          </p:nvSpPr>
          <p:spPr>
            <a:xfrm>
              <a:off x="368240" y="3757200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d</a:t>
              </a:r>
              <a:endParaRPr kumimoji="1" lang="ja-JP" altLang="en-US" sz="2200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2614136" y="3761744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u</a:t>
              </a:r>
              <a:endParaRPr kumimoji="1" lang="ja-JP" altLang="en-US" sz="22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368240" y="5602888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d</a:t>
              </a:r>
              <a:endParaRPr kumimoji="1" lang="ja-JP" altLang="en-US" sz="22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614136" y="5607432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u</a:t>
              </a:r>
              <a:endParaRPr kumimoji="1" lang="ja-JP" altLang="en-US" sz="22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627784" y="4047169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e</a:t>
              </a:r>
              <a:r>
                <a:rPr lang="en-US" altLang="ja-JP" sz="2200" baseline="30000" dirty="0" smtClean="0"/>
                <a:t>-</a:t>
              </a:r>
              <a:endParaRPr kumimoji="1" lang="ja-JP" altLang="en-US" sz="2200" baseline="300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627784" y="4510281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err="1" smtClean="0"/>
                <a:t>ν</a:t>
              </a:r>
              <a:r>
                <a:rPr lang="en-US" altLang="ja-JP" sz="2200" baseline="-25000" dirty="0" err="1" smtClean="0"/>
                <a:t>e</a:t>
              </a:r>
              <a:endParaRPr kumimoji="1" lang="ja-JP" altLang="en-US" sz="2200" baseline="300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2627784" y="4901385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err="1" smtClean="0"/>
                <a:t>ν</a:t>
              </a:r>
              <a:r>
                <a:rPr lang="en-US" altLang="ja-JP" sz="2200" baseline="-25000" dirty="0" err="1" smtClean="0"/>
                <a:t>e</a:t>
              </a:r>
              <a:endParaRPr kumimoji="1" lang="ja-JP" altLang="en-US" sz="2200" baseline="300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627784" y="5288721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e</a:t>
              </a:r>
              <a:r>
                <a:rPr lang="en-US" altLang="ja-JP" sz="2200" baseline="30000" dirty="0" smtClean="0"/>
                <a:t>-</a:t>
              </a:r>
              <a:endParaRPr kumimoji="1" lang="ja-JP" altLang="en-US" sz="2200" baseline="300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915816" y="4316233"/>
            <a:ext cx="2583580" cy="2281119"/>
            <a:chOff x="3419872" y="3892112"/>
            <a:chExt cx="2583580" cy="2281119"/>
          </a:xfrm>
        </p:grpSpPr>
        <p:grpSp>
          <p:nvGrpSpPr>
            <p:cNvPr id="88" name="グループ化 87"/>
            <p:cNvGrpSpPr/>
            <p:nvPr/>
          </p:nvGrpSpPr>
          <p:grpSpPr>
            <a:xfrm>
              <a:off x="3419872" y="3892112"/>
              <a:ext cx="2583580" cy="2281119"/>
              <a:chOff x="368240" y="3757200"/>
              <a:chExt cx="2907616" cy="2281119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683568" y="4005064"/>
                <a:ext cx="1955304" cy="1414111"/>
                <a:chOff x="683568" y="4005064"/>
                <a:chExt cx="1955304" cy="1414111"/>
              </a:xfrm>
            </p:grpSpPr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683568" y="4005064"/>
                  <a:ext cx="195530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フリーフォーム 103"/>
                <p:cNvSpPr/>
                <p:nvPr/>
              </p:nvSpPr>
              <p:spPr>
                <a:xfrm rot="2330114" flipV="1">
                  <a:off x="1137259" y="4162431"/>
                  <a:ext cx="650088" cy="153699"/>
                </a:xfrm>
                <a:custGeom>
                  <a:avLst/>
                  <a:gdLst>
                    <a:gd name="connsiteX0" fmla="*/ 0 w 1774209"/>
                    <a:gd name="connsiteY0" fmla="*/ 333311 h 610537"/>
                    <a:gd name="connsiteX1" fmla="*/ 300251 w 1774209"/>
                    <a:gd name="connsiteY1" fmla="*/ 5765 h 610537"/>
                    <a:gd name="connsiteX2" fmla="*/ 682388 w 1774209"/>
                    <a:gd name="connsiteY2" fmla="*/ 578971 h 610537"/>
                    <a:gd name="connsiteX3" fmla="*/ 1064526 w 1774209"/>
                    <a:gd name="connsiteY3" fmla="*/ 19412 h 610537"/>
                    <a:gd name="connsiteX4" fmla="*/ 1460311 w 1774209"/>
                    <a:gd name="connsiteY4" fmla="*/ 606266 h 610537"/>
                    <a:gd name="connsiteX5" fmla="*/ 1774209 w 1774209"/>
                    <a:gd name="connsiteY5" fmla="*/ 237777 h 61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4209" h="610537">
                      <a:moveTo>
                        <a:pt x="0" y="333311"/>
                      </a:moveTo>
                      <a:cubicBezTo>
                        <a:pt x="93260" y="149066"/>
                        <a:pt x="186520" y="-35178"/>
                        <a:pt x="300251" y="5765"/>
                      </a:cubicBezTo>
                      <a:cubicBezTo>
                        <a:pt x="413982" y="46708"/>
                        <a:pt x="555009" y="576697"/>
                        <a:pt x="682388" y="578971"/>
                      </a:cubicBezTo>
                      <a:cubicBezTo>
                        <a:pt x="809767" y="581246"/>
                        <a:pt x="934872" y="14863"/>
                        <a:pt x="1064526" y="19412"/>
                      </a:cubicBezTo>
                      <a:cubicBezTo>
                        <a:pt x="1194180" y="23961"/>
                        <a:pt x="1342031" y="569872"/>
                        <a:pt x="1460311" y="606266"/>
                      </a:cubicBezTo>
                      <a:cubicBezTo>
                        <a:pt x="1578591" y="642660"/>
                        <a:pt x="1676400" y="440218"/>
                        <a:pt x="1774209" y="23777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5" name="直線コネクタ 104"/>
                <p:cNvCxnSpPr>
                  <a:stCxn id="100" idx="5"/>
                </p:cNvCxnSpPr>
                <p:nvPr/>
              </p:nvCxnSpPr>
              <p:spPr>
                <a:xfrm flipV="1">
                  <a:off x="1694477" y="4446898"/>
                  <a:ext cx="8292" cy="9722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>
                <a:xfrm flipV="1">
                  <a:off x="1702768" y="4309029"/>
                  <a:ext cx="936104" cy="1378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グループ化 89"/>
              <p:cNvGrpSpPr/>
              <p:nvPr/>
            </p:nvGrpSpPr>
            <p:grpSpPr>
              <a:xfrm flipV="1">
                <a:off x="672480" y="5439278"/>
                <a:ext cx="1955304" cy="365989"/>
                <a:chOff x="683568" y="4005064"/>
                <a:chExt cx="1955304" cy="441834"/>
              </a:xfrm>
            </p:grpSpPr>
            <p:cxnSp>
              <p:nvCxnSpPr>
                <p:cNvPr id="99" name="直線コネクタ 98"/>
                <p:cNvCxnSpPr/>
                <p:nvPr/>
              </p:nvCxnSpPr>
              <p:spPr>
                <a:xfrm>
                  <a:off x="683568" y="4005064"/>
                  <a:ext cx="195530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フリーフォーム 99"/>
                <p:cNvSpPr/>
                <p:nvPr/>
              </p:nvSpPr>
              <p:spPr>
                <a:xfrm rot="2330114" flipV="1">
                  <a:off x="1137259" y="4162431"/>
                  <a:ext cx="650088" cy="153699"/>
                </a:xfrm>
                <a:custGeom>
                  <a:avLst/>
                  <a:gdLst>
                    <a:gd name="connsiteX0" fmla="*/ 0 w 1774209"/>
                    <a:gd name="connsiteY0" fmla="*/ 333311 h 610537"/>
                    <a:gd name="connsiteX1" fmla="*/ 300251 w 1774209"/>
                    <a:gd name="connsiteY1" fmla="*/ 5765 h 610537"/>
                    <a:gd name="connsiteX2" fmla="*/ 682388 w 1774209"/>
                    <a:gd name="connsiteY2" fmla="*/ 578971 h 610537"/>
                    <a:gd name="connsiteX3" fmla="*/ 1064526 w 1774209"/>
                    <a:gd name="connsiteY3" fmla="*/ 19412 h 610537"/>
                    <a:gd name="connsiteX4" fmla="*/ 1460311 w 1774209"/>
                    <a:gd name="connsiteY4" fmla="*/ 606266 h 610537"/>
                    <a:gd name="connsiteX5" fmla="*/ 1774209 w 1774209"/>
                    <a:gd name="connsiteY5" fmla="*/ 237777 h 61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4209" h="610537">
                      <a:moveTo>
                        <a:pt x="0" y="333311"/>
                      </a:moveTo>
                      <a:cubicBezTo>
                        <a:pt x="93260" y="149066"/>
                        <a:pt x="186520" y="-35178"/>
                        <a:pt x="300251" y="5765"/>
                      </a:cubicBezTo>
                      <a:cubicBezTo>
                        <a:pt x="413982" y="46708"/>
                        <a:pt x="555009" y="576697"/>
                        <a:pt x="682388" y="578971"/>
                      </a:cubicBezTo>
                      <a:cubicBezTo>
                        <a:pt x="809767" y="581246"/>
                        <a:pt x="934872" y="14863"/>
                        <a:pt x="1064526" y="19412"/>
                      </a:cubicBezTo>
                      <a:cubicBezTo>
                        <a:pt x="1194180" y="23961"/>
                        <a:pt x="1342031" y="569872"/>
                        <a:pt x="1460311" y="606266"/>
                      </a:cubicBezTo>
                      <a:cubicBezTo>
                        <a:pt x="1578591" y="642660"/>
                        <a:pt x="1676400" y="440218"/>
                        <a:pt x="1774209" y="23777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2" name="直線コネクタ 101"/>
                <p:cNvCxnSpPr/>
                <p:nvPr/>
              </p:nvCxnSpPr>
              <p:spPr>
                <a:xfrm flipV="1">
                  <a:off x="1702768" y="4309029"/>
                  <a:ext cx="936104" cy="1378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テキスト ボックス 90"/>
              <p:cNvSpPr txBox="1"/>
              <p:nvPr/>
            </p:nvSpPr>
            <p:spPr>
              <a:xfrm>
                <a:off x="368240" y="3757200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d</a:t>
                </a:r>
                <a:endParaRPr kumimoji="1" lang="ja-JP" altLang="en-US" sz="2200" dirty="0"/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2614136" y="3761744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/>
                  <a:t>u</a:t>
                </a:r>
                <a:endParaRPr kumimoji="1" lang="ja-JP" altLang="en-US" sz="2200" dirty="0"/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368240" y="5602888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/>
                  <a:t>d</a:t>
                </a:r>
                <a:endParaRPr kumimoji="1" lang="ja-JP" altLang="en-US" sz="2200" dirty="0"/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2614136" y="5607432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/>
                  <a:t>u</a:t>
                </a:r>
                <a:endParaRPr kumimoji="1" lang="ja-JP" altLang="en-US" sz="2200" dirty="0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2627784" y="4047169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/>
                  <a:t>e</a:t>
                </a:r>
                <a:r>
                  <a:rPr lang="en-US" altLang="ja-JP" sz="2200" baseline="30000" dirty="0" smtClean="0"/>
                  <a:t>-</a:t>
                </a:r>
                <a:endParaRPr kumimoji="1" lang="ja-JP" altLang="en-US" sz="2200" baseline="30000" dirty="0"/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2627784" y="5288721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dirty="0"/>
                  <a:t>e</a:t>
                </a:r>
                <a:r>
                  <a:rPr lang="en-US" altLang="ja-JP" sz="2200" baseline="30000" dirty="0" smtClean="0"/>
                  <a:t>-</a:t>
                </a:r>
                <a:endParaRPr kumimoji="1" lang="ja-JP" altLang="en-US" sz="2200" baseline="30000" dirty="0"/>
              </a:p>
            </p:txBody>
          </p:sp>
        </p:grpSp>
        <p:sp>
          <p:nvSpPr>
            <p:cNvPr id="115" name="テキスト ボックス 114"/>
            <p:cNvSpPr txBox="1"/>
            <p:nvPr/>
          </p:nvSpPr>
          <p:spPr>
            <a:xfrm>
              <a:off x="4383272" y="4849540"/>
              <a:ext cx="5758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FF00"/>
                  </a:solidFill>
                </a:rPr>
                <a:t>×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688720" y="4684200"/>
              <a:ext cx="126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b="1" dirty="0">
                  <a:solidFill>
                    <a:srgbClr val="FFFF00"/>
                  </a:solidFill>
                </a:rPr>
                <a:t>マヨラナ</a:t>
              </a:r>
              <a:r>
                <a:rPr lang="ja-JP" altLang="en-US" sz="2200" b="1" dirty="0" smtClean="0">
                  <a:solidFill>
                    <a:srgbClr val="FFFF00"/>
                  </a:solidFill>
                </a:rPr>
                <a:t>質量</a:t>
              </a:r>
              <a:r>
                <a:rPr lang="ja-JP" altLang="en-US" sz="2200" b="1" dirty="0">
                  <a:solidFill>
                    <a:srgbClr val="FFFF00"/>
                  </a:solidFill>
                </a:rPr>
                <a:t>項</a:t>
              </a:r>
              <a:endParaRPr kumimoji="1" lang="ja-JP" altLang="en-US" sz="2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804892" y="3894262"/>
            <a:ext cx="144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2νββ</a:t>
            </a:r>
            <a:endParaRPr kumimoji="1" lang="ja-JP" altLang="en-US" sz="2400" i="1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778336" y="3903439"/>
            <a:ext cx="144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0νββ</a:t>
            </a:r>
            <a:endParaRPr kumimoji="1" lang="ja-JP" altLang="en-US" sz="2400" i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4469" r="13798" b="19917"/>
          <a:stretch/>
        </p:blipFill>
        <p:spPr bwMode="auto">
          <a:xfrm>
            <a:off x="5763285" y="4447535"/>
            <a:ext cx="3090037" cy="195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グループ化 47"/>
          <p:cNvGrpSpPr/>
          <p:nvPr/>
        </p:nvGrpSpPr>
        <p:grpSpPr>
          <a:xfrm>
            <a:off x="3563889" y="908719"/>
            <a:ext cx="4968551" cy="1912859"/>
            <a:chOff x="3563889" y="908719"/>
            <a:chExt cx="4968551" cy="1912859"/>
          </a:xfrm>
        </p:grpSpPr>
        <p:cxnSp>
          <p:nvCxnSpPr>
            <p:cNvPr id="3" name="直線矢印コネクタ 2"/>
            <p:cNvCxnSpPr/>
            <p:nvPr/>
          </p:nvCxnSpPr>
          <p:spPr>
            <a:xfrm flipV="1">
              <a:off x="3995936" y="908720"/>
              <a:ext cx="0" cy="15103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3995936" y="2419094"/>
              <a:ext cx="43622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211960" y="1828078"/>
              <a:ext cx="50195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902817" y="1442634"/>
              <a:ext cx="50195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380312" y="2222088"/>
              <a:ext cx="501958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948264" y="2484762"/>
              <a:ext cx="1584176" cy="33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原子番号</a:t>
              </a:r>
              <a:r>
                <a:rPr kumimoji="1" lang="en-US" altLang="ja-JP" dirty="0" smtClean="0"/>
                <a:t>Z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3056559" y="1416049"/>
              <a:ext cx="13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原子質量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61944" y="992227"/>
              <a:ext cx="864096" cy="42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aseline="30000" dirty="0" smtClean="0"/>
                <a:t>136</a:t>
              </a:r>
              <a:r>
                <a:rPr lang="en-US" altLang="ja-JP" sz="2400" dirty="0" smtClean="0"/>
                <a:t>Cs</a:t>
              </a:r>
              <a:endParaRPr kumimoji="1" lang="ja-JP" altLang="en-US" sz="2400" dirty="0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V="1">
              <a:off x="4788024" y="1442634"/>
              <a:ext cx="973920" cy="38544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4788024" y="1828079"/>
              <a:ext cx="2520280" cy="39401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4945688" y="1895066"/>
              <a:ext cx="792088" cy="42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FF00"/>
                  </a:solidFill>
                  <a:sym typeface="Wingdings" pitchFamily="2" charset="2"/>
                </a:rPr>
                <a:t> 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932040" y="1275721"/>
              <a:ext cx="792088" cy="42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FF00"/>
                  </a:solidFill>
                  <a:sym typeface="Wingdings" pitchFamily="2" charset="2"/>
                </a:rPr>
                <a:t> 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4081592" y="1340768"/>
              <a:ext cx="936991" cy="490991"/>
              <a:chOff x="8113153" y="3204216"/>
              <a:chExt cx="936991" cy="490991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8113153" y="3204216"/>
                <a:ext cx="864096" cy="42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136</a:t>
                </a:r>
                <a:r>
                  <a:rPr kumimoji="1" lang="en-US" altLang="ja-JP" sz="2400" dirty="0" smtClean="0"/>
                  <a:t>Xe</a:t>
                </a:r>
                <a:endParaRPr kumimoji="1" lang="ja-JP" altLang="en-US" sz="2400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8204351" y="3387430"/>
                <a:ext cx="8457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54</a:t>
                </a:r>
                <a:endParaRPr kumimoji="1" lang="ja-JP" altLang="en-US" sz="1400" dirty="0"/>
              </a:p>
            </p:txBody>
          </p:sp>
        </p:grpSp>
        <p:sp>
          <p:nvSpPr>
            <p:cNvPr id="124" name="テキスト ボックス 123"/>
            <p:cNvSpPr txBox="1"/>
            <p:nvPr/>
          </p:nvSpPr>
          <p:spPr>
            <a:xfrm>
              <a:off x="5859151" y="1177334"/>
              <a:ext cx="845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55</a:t>
              </a:r>
              <a:endParaRPr kumimoji="1" lang="ja-JP" altLang="en-US" sz="1400" dirty="0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7281007" y="1747916"/>
              <a:ext cx="944285" cy="501660"/>
              <a:chOff x="7631291" y="1390205"/>
              <a:chExt cx="944285" cy="501660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7631291" y="1390205"/>
                <a:ext cx="864096" cy="42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aseline="30000" dirty="0" smtClean="0"/>
                  <a:t>136</a:t>
                </a:r>
                <a:r>
                  <a:rPr lang="en-US" altLang="ja-JP" sz="2400" dirty="0" smtClean="0"/>
                  <a:t>Ba</a:t>
                </a:r>
                <a:endParaRPr kumimoji="1" lang="ja-JP" altLang="en-US" sz="2400" dirty="0"/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7729783" y="1584088"/>
                <a:ext cx="8457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56</a:t>
                </a:r>
                <a:endParaRPr kumimoji="1" lang="ja-JP" alt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98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smtClean="0">
                <a:latin typeface="+mj-lt"/>
                <a:ea typeface="+mj-ea"/>
                <a:cs typeface="+mj-cs"/>
              </a:rPr>
              <a:t>Backup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411" r="416" b="2157"/>
          <a:stretch/>
        </p:blipFill>
        <p:spPr bwMode="auto">
          <a:xfrm>
            <a:off x="204347" y="1124744"/>
            <a:ext cx="4353939" cy="55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97" y="1844824"/>
            <a:ext cx="396591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38" y="2954042"/>
            <a:ext cx="4080232" cy="30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292080" y="6050303"/>
            <a:ext cx="370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arXiv:1301.2901v1 </a:t>
            </a:r>
            <a:r>
              <a:rPr kumimoji="1" lang="en-US" altLang="ja-JP" dirty="0" err="1" smtClean="0"/>
              <a:t>J.J.Gomez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0νββ</a:t>
            </a:r>
            <a:r>
              <a:rPr lang="ja-JP" altLang="en-US" sz="4400" u="sng" dirty="0">
                <a:latin typeface="+mj-lt"/>
                <a:ea typeface="+mj-ea"/>
                <a:cs typeface="+mj-cs"/>
              </a:rPr>
              <a:t>探索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の背景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37872" y="908720"/>
            <a:ext cx="5558264" cy="213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/>
              <a:t>   ニュートリノ振動の精密測定結果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   </a:t>
            </a:r>
            <a:r>
              <a:rPr lang="ja-JP" altLang="en-US" sz="2400" dirty="0" smtClean="0"/>
              <a:t>宇宙観測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   </a:t>
            </a:r>
            <a:r>
              <a:rPr lang="ja-JP" altLang="en-US" sz="2400" dirty="0" smtClean="0"/>
              <a:t>過去の</a:t>
            </a:r>
            <a:r>
              <a:rPr lang="en-US" altLang="ja-JP" sz="2400" dirty="0" smtClean="0"/>
              <a:t>0νββ</a:t>
            </a:r>
            <a:r>
              <a:rPr lang="ja-JP" altLang="en-US" sz="2400" dirty="0" smtClean="0"/>
              <a:t>実験</a:t>
            </a:r>
            <a:r>
              <a:rPr lang="en-US" altLang="ja-JP" sz="2400" dirty="0" smtClean="0"/>
              <a:t>(KKDC</a:t>
            </a:r>
            <a:r>
              <a:rPr lang="ja-JP" altLang="en-US" sz="2400" dirty="0" smtClean="0"/>
              <a:t>クレイム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en-US" altLang="ja-JP" sz="2400" dirty="0" smtClean="0"/>
              <a:t>   </a:t>
            </a:r>
            <a:r>
              <a:rPr lang="ja-JP" altLang="en-US" sz="2400" dirty="0" smtClean="0"/>
              <a:t>柳田予想</a:t>
            </a:r>
            <a:r>
              <a:rPr lang="en-US" altLang="ja-JP" sz="2400" dirty="0" smtClean="0"/>
              <a:t>@Neutrino2012</a:t>
            </a:r>
            <a:br>
              <a:rPr lang="en-US" altLang="ja-JP" sz="2400" dirty="0" smtClean="0"/>
            </a:br>
            <a:r>
              <a:rPr lang="ja-JP" altLang="en-US" sz="2400" dirty="0" smtClean="0"/>
              <a:t>→そろそろ</a:t>
            </a:r>
            <a:r>
              <a:rPr lang="en-US" altLang="ja-JP" sz="2400" dirty="0" smtClean="0"/>
              <a:t>0νββ</a:t>
            </a:r>
            <a:r>
              <a:rPr lang="ja-JP" altLang="en-US" sz="2400" dirty="0" smtClean="0"/>
              <a:t>発見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かも。</a:t>
            </a:r>
            <a:endParaRPr lang="ja-JP" altLang="en-US" sz="2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51520" y="33569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2.  </a:t>
            </a:r>
            <a:r>
              <a:rPr lang="ja-JP" altLang="en-US" sz="2400" dirty="0" smtClean="0"/>
              <a:t>宇宙</a:t>
            </a:r>
            <a:r>
              <a:rPr lang="ja-JP" altLang="en-US" sz="2400" dirty="0"/>
              <a:t>創</a:t>
            </a:r>
            <a:r>
              <a:rPr lang="ja-JP" altLang="en-US" sz="2400" dirty="0" smtClean="0"/>
              <a:t>成の謎が解き明かされる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かも。</a:t>
            </a:r>
            <a:endParaRPr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4212" y="6351711"/>
            <a:ext cx="558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0νββ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探索は</a:t>
            </a:r>
            <a:r>
              <a:rPr lang="ja-JP" altLang="en-US" sz="2400" dirty="0" smtClean="0">
                <a:solidFill>
                  <a:srgbClr val="FFFF00"/>
                </a:solidFill>
              </a:rPr>
              <a:t>今最も</a:t>
            </a:r>
            <a:r>
              <a:rPr lang="ja-JP" altLang="en-US" sz="2400" dirty="0">
                <a:solidFill>
                  <a:srgbClr val="FFFF00"/>
                </a:solidFill>
              </a:rPr>
              <a:t>おもしろい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実験の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つ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611560" y="1052736"/>
            <a:ext cx="184012" cy="1403415"/>
          </a:xfrm>
          <a:custGeom>
            <a:avLst/>
            <a:gdLst>
              <a:gd name="connsiteX0" fmla="*/ 204716 w 204716"/>
              <a:gd name="connsiteY0" fmla="*/ 0 h 996286"/>
              <a:gd name="connsiteX1" fmla="*/ 0 w 204716"/>
              <a:gd name="connsiteY1" fmla="*/ 477671 h 996286"/>
              <a:gd name="connsiteX2" fmla="*/ 204716 w 204716"/>
              <a:gd name="connsiteY2" fmla="*/ 996286 h 99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6" h="996286">
                <a:moveTo>
                  <a:pt x="204716" y="0"/>
                </a:moveTo>
                <a:cubicBezTo>
                  <a:pt x="102358" y="155811"/>
                  <a:pt x="0" y="311623"/>
                  <a:pt x="0" y="477671"/>
                </a:cubicBezTo>
                <a:cubicBezTo>
                  <a:pt x="0" y="643719"/>
                  <a:pt x="102358" y="820002"/>
                  <a:pt x="204716" y="99628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0913" r="4005"/>
          <a:stretch/>
        </p:blipFill>
        <p:spPr bwMode="auto">
          <a:xfrm>
            <a:off x="640552" y="3907938"/>
            <a:ext cx="4867551" cy="247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雲形吹き出し 10"/>
          <p:cNvSpPr/>
          <p:nvPr/>
        </p:nvSpPr>
        <p:spPr>
          <a:xfrm>
            <a:off x="3017004" y="4529424"/>
            <a:ext cx="2799877" cy="1426889"/>
          </a:xfrm>
          <a:prstGeom prst="cloudCallout">
            <a:avLst>
              <a:gd name="adj1" fmla="val -62544"/>
              <a:gd name="adj2" fmla="val -2379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右巻き</a:t>
            </a:r>
            <a:r>
              <a:rPr kumimoji="1" lang="en-US" altLang="ja-JP" sz="1600" dirty="0" smtClean="0">
                <a:solidFill>
                  <a:sysClr val="windowText" lastClr="000000"/>
                </a:solidFill>
              </a:rPr>
              <a:t>ν</a:t>
            </a:r>
            <a:r>
              <a:rPr lang="ja-JP" altLang="en-US" sz="1600" dirty="0" smtClean="0">
                <a:solidFill>
                  <a:sysClr val="windowText" lastClr="000000"/>
                </a:solidFill>
              </a:rPr>
              <a:t>の</a:t>
            </a:r>
            <a:r>
              <a:rPr lang="en-US" altLang="ja-JP" sz="1600" dirty="0" smtClean="0">
                <a:solidFill>
                  <a:sysClr val="windowText" lastClr="000000"/>
                </a:solidFill>
              </a:rPr>
              <a:t/>
            </a:r>
            <a:br>
              <a:rPr lang="en-US" altLang="ja-JP" sz="1600" dirty="0" smtClean="0">
                <a:solidFill>
                  <a:sysClr val="windowText" lastClr="000000"/>
                </a:solidFill>
              </a:rPr>
            </a:br>
            <a:r>
              <a:rPr lang="en-US" altLang="ja-JP" sz="1600" dirty="0" smtClean="0">
                <a:solidFill>
                  <a:sysClr val="windowText" lastClr="000000"/>
                </a:solidFill>
              </a:rPr>
              <a:t>CP</a:t>
            </a:r>
            <a:r>
              <a:rPr lang="ja-JP" altLang="en-US" sz="1600" dirty="0" smtClean="0">
                <a:solidFill>
                  <a:sysClr val="windowText" lastClr="000000"/>
                </a:solidFill>
              </a:rPr>
              <a:t>非保存崩壊→</a:t>
            </a:r>
            <a:r>
              <a:rPr lang="en-US" altLang="ja-JP" sz="1600" dirty="0" smtClean="0">
                <a:solidFill>
                  <a:sysClr val="windowText" lastClr="000000"/>
                </a:solidFill>
              </a:rPr>
              <a:t/>
            </a:r>
            <a:br>
              <a:rPr lang="en-US" altLang="ja-JP" sz="1600" dirty="0" smtClean="0">
                <a:solidFill>
                  <a:sysClr val="windowText" lastClr="000000"/>
                </a:solidFill>
              </a:rPr>
            </a:br>
            <a:r>
              <a:rPr lang="ja-JP" altLang="en-US" sz="1600" dirty="0" smtClean="0">
                <a:solidFill>
                  <a:sysClr val="windowText" lastClr="000000"/>
                </a:solidFill>
              </a:rPr>
              <a:t>レプトジェネシス</a:t>
            </a:r>
            <a:r>
              <a:rPr lang="en-US" altLang="ja-JP" sz="1600" dirty="0" smtClean="0">
                <a:solidFill>
                  <a:sysClr val="windowText" lastClr="000000"/>
                </a:solidFill>
              </a:rPr>
              <a:t>??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240101" y="764704"/>
            <a:ext cx="2995167" cy="5511431"/>
            <a:chOff x="6240101" y="581864"/>
            <a:chExt cx="2995167" cy="56942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101" y="581864"/>
              <a:ext cx="2571745" cy="5694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直線矢印コネクタ 3"/>
            <p:cNvCxnSpPr/>
            <p:nvPr/>
          </p:nvCxnSpPr>
          <p:spPr>
            <a:xfrm>
              <a:off x="7036578" y="2895027"/>
              <a:ext cx="1643169" cy="0"/>
            </a:xfrm>
            <a:prstGeom prst="straightConnector1">
              <a:avLst/>
            </a:prstGeom>
            <a:ln w="57150">
              <a:solidFill>
                <a:srgbClr val="0E02F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8755739" y="2056732"/>
              <a:ext cx="0" cy="1440160"/>
            </a:xfrm>
            <a:prstGeom prst="straightConnector1">
              <a:avLst/>
            </a:prstGeom>
            <a:ln w="57150">
              <a:solidFill>
                <a:srgbClr val="5BF76E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8773301" y="2023344"/>
              <a:ext cx="4619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solidFill>
                    <a:srgbClr val="5BF76E"/>
                  </a:solidFill>
                </a:rPr>
                <a:t>宇宙観測</a:t>
              </a:r>
              <a:endParaRPr kumimoji="1" lang="ja-JP" altLang="en-US" sz="2200" dirty="0">
                <a:solidFill>
                  <a:srgbClr val="5BF76E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51037" y="2548813"/>
              <a:ext cx="1478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solidFill>
                    <a:srgbClr val="0E02FE"/>
                  </a:solidFill>
                </a:rPr>
                <a:t>柳田</a:t>
              </a:r>
              <a:r>
                <a:rPr lang="ja-JP" altLang="en-US" sz="2200" dirty="0">
                  <a:solidFill>
                    <a:srgbClr val="0E02FE"/>
                  </a:solidFill>
                </a:rPr>
                <a:t>予想</a:t>
              </a:r>
              <a:endParaRPr kumimoji="1" lang="ja-JP" altLang="en-US" sz="2200" dirty="0">
                <a:solidFill>
                  <a:srgbClr val="0E02FE"/>
                </a:solidFill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>
              <a:off x="7243656" y="692696"/>
              <a:ext cx="0" cy="841523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7161097" y="740986"/>
              <a:ext cx="17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</a:rPr>
                <a:t>上限値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(2012)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443711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0νββ</a:t>
            </a:r>
            <a:r>
              <a:rPr kumimoji="1" lang="ja-JP" altLang="en-US" sz="4000" b="1" dirty="0" smtClean="0"/>
              <a:t>探索実験カムランド禅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128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カムランド検出器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kamland.lbl.gov/Pictures/pictures/KamLAND-detector-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880320" cy="39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419872" y="3146180"/>
            <a:ext cx="2636495" cy="3529182"/>
            <a:chOff x="3680992" y="1642632"/>
            <a:chExt cx="3911127" cy="507656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680992" y="1642632"/>
              <a:ext cx="3911127" cy="5076564"/>
              <a:chOff x="1619672" y="532576"/>
              <a:chExt cx="3911127" cy="5076564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1619672" y="532576"/>
                <a:ext cx="3911127" cy="507656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1770381" y="538844"/>
                <a:ext cx="3475274" cy="249108"/>
                <a:chOff x="1770381" y="538844"/>
                <a:chExt cx="3475274" cy="249108"/>
              </a:xfrm>
            </p:grpSpPr>
            <p:sp>
              <p:nvSpPr>
                <p:cNvPr id="30" name="フリーフォーム 29"/>
                <p:cNvSpPr/>
                <p:nvPr/>
              </p:nvSpPr>
              <p:spPr>
                <a:xfrm>
                  <a:off x="1770381" y="538844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2518530" y="548680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/>
                <p:cNvSpPr/>
                <p:nvPr/>
              </p:nvSpPr>
              <p:spPr>
                <a:xfrm>
                  <a:off x="3266679" y="558516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/>
                <p:cNvSpPr/>
                <p:nvPr/>
              </p:nvSpPr>
              <p:spPr>
                <a:xfrm>
                  <a:off x="4014828" y="568352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/>
                <p:cNvSpPr/>
                <p:nvPr/>
              </p:nvSpPr>
              <p:spPr>
                <a:xfrm>
                  <a:off x="4762977" y="561859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" name="グループ化 22"/>
              <p:cNvGrpSpPr/>
              <p:nvPr/>
            </p:nvGrpSpPr>
            <p:grpSpPr>
              <a:xfrm rot="10800000">
                <a:off x="1708509" y="5366524"/>
                <a:ext cx="3475274" cy="242615"/>
                <a:chOff x="2518530" y="548680"/>
                <a:chExt cx="3475274" cy="242615"/>
              </a:xfrm>
            </p:grpSpPr>
            <p:sp>
              <p:nvSpPr>
                <p:cNvPr id="24" name="フリーフォーム 23"/>
                <p:cNvSpPr/>
                <p:nvPr/>
              </p:nvSpPr>
              <p:spPr>
                <a:xfrm>
                  <a:off x="2518530" y="548680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3266679" y="558516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/>
                <p:cNvSpPr/>
                <p:nvPr/>
              </p:nvSpPr>
              <p:spPr>
                <a:xfrm>
                  <a:off x="4014828" y="568352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/>
                <p:cNvSpPr/>
                <p:nvPr/>
              </p:nvSpPr>
              <p:spPr>
                <a:xfrm>
                  <a:off x="4762977" y="561859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/>
                <p:cNvSpPr/>
                <p:nvPr/>
              </p:nvSpPr>
              <p:spPr>
                <a:xfrm>
                  <a:off x="5511126" y="571695"/>
                  <a:ext cx="482678" cy="219600"/>
                </a:xfrm>
                <a:custGeom>
                  <a:avLst/>
                  <a:gdLst>
                    <a:gd name="connsiteX0" fmla="*/ 0 w 3363686"/>
                    <a:gd name="connsiteY0" fmla="*/ 16328 h 1583922"/>
                    <a:gd name="connsiteX1" fmla="*/ 261257 w 3363686"/>
                    <a:gd name="connsiteY1" fmla="*/ 751114 h 1583922"/>
                    <a:gd name="connsiteX2" fmla="*/ 800100 w 3363686"/>
                    <a:gd name="connsiteY2" fmla="*/ 1387928 h 1583922"/>
                    <a:gd name="connsiteX3" fmla="*/ 1632857 w 3363686"/>
                    <a:gd name="connsiteY3" fmla="*/ 1583871 h 1583922"/>
                    <a:gd name="connsiteX4" fmla="*/ 2367643 w 3363686"/>
                    <a:gd name="connsiteY4" fmla="*/ 1404257 h 1583922"/>
                    <a:gd name="connsiteX5" fmla="*/ 2808514 w 3363686"/>
                    <a:gd name="connsiteY5" fmla="*/ 1126671 h 1583922"/>
                    <a:gd name="connsiteX6" fmla="*/ 3249386 w 3363686"/>
                    <a:gd name="connsiteY6" fmla="*/ 473528 h 1583922"/>
                    <a:gd name="connsiteX7" fmla="*/ 3363686 w 3363686"/>
                    <a:gd name="connsiteY7" fmla="*/ 0 h 158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3686" h="1583922">
                      <a:moveTo>
                        <a:pt x="0" y="16328"/>
                      </a:moveTo>
                      <a:cubicBezTo>
                        <a:pt x="63953" y="269421"/>
                        <a:pt x="127907" y="522514"/>
                        <a:pt x="261257" y="751114"/>
                      </a:cubicBezTo>
                      <a:cubicBezTo>
                        <a:pt x="394607" y="979714"/>
                        <a:pt x="571500" y="1249135"/>
                        <a:pt x="800100" y="1387928"/>
                      </a:cubicBezTo>
                      <a:cubicBezTo>
                        <a:pt x="1028700" y="1526721"/>
                        <a:pt x="1371600" y="1581150"/>
                        <a:pt x="1632857" y="1583871"/>
                      </a:cubicBezTo>
                      <a:cubicBezTo>
                        <a:pt x="1894114" y="1586592"/>
                        <a:pt x="2171700" y="1480457"/>
                        <a:pt x="2367643" y="1404257"/>
                      </a:cubicBezTo>
                      <a:cubicBezTo>
                        <a:pt x="2563586" y="1328057"/>
                        <a:pt x="2661557" y="1281792"/>
                        <a:pt x="2808514" y="1126671"/>
                      </a:cubicBezTo>
                      <a:cubicBezTo>
                        <a:pt x="2955471" y="971550"/>
                        <a:pt x="3156857" y="661307"/>
                        <a:pt x="3249386" y="473528"/>
                      </a:cubicBezTo>
                      <a:cubicBezTo>
                        <a:pt x="3341915" y="285750"/>
                        <a:pt x="3352800" y="142875"/>
                        <a:pt x="3363686" y="0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5" name="グループ化 34"/>
            <p:cNvGrpSpPr/>
            <p:nvPr/>
          </p:nvGrpSpPr>
          <p:grpSpPr>
            <a:xfrm>
              <a:off x="3848549" y="2501571"/>
              <a:ext cx="3576859" cy="3539376"/>
              <a:chOff x="2130940" y="1401792"/>
              <a:chExt cx="3576859" cy="3539376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2130940" y="1401792"/>
                <a:ext cx="3576859" cy="353937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3682752" y="1420585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 rot="19986963">
                <a:off x="3019530" y="1572985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 rot="18529821">
                <a:off x="2443466" y="2003544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 rot="17165399">
                <a:off x="2058043" y="2693580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 rot="15236471">
                <a:off x="2097939" y="3541246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 rot="13676346">
                <a:off x="2487712" y="4229785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 rot="11807664">
                <a:off x="3075479" y="4616413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rot="10800000">
                <a:off x="3705924" y="4740449"/>
                <a:ext cx="440871" cy="173382"/>
              </a:xfrm>
              <a:custGeom>
                <a:avLst/>
                <a:gdLst>
                  <a:gd name="connsiteX0" fmla="*/ 0 w 881742"/>
                  <a:gd name="connsiteY0" fmla="*/ 0 h 346764"/>
                  <a:gd name="connsiteX1" fmla="*/ 212271 w 881742"/>
                  <a:gd name="connsiteY1" fmla="*/ 293914 h 346764"/>
                  <a:gd name="connsiteX2" fmla="*/ 538842 w 881742"/>
                  <a:gd name="connsiteY2" fmla="*/ 342900 h 346764"/>
                  <a:gd name="connsiteX3" fmla="*/ 767442 w 881742"/>
                  <a:gd name="connsiteY3" fmla="*/ 244928 h 346764"/>
                  <a:gd name="connsiteX4" fmla="*/ 881742 w 881742"/>
                  <a:gd name="connsiteY4" fmla="*/ 16328 h 3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742" h="346764">
                    <a:moveTo>
                      <a:pt x="0" y="0"/>
                    </a:moveTo>
                    <a:cubicBezTo>
                      <a:pt x="61232" y="118382"/>
                      <a:pt x="122464" y="236764"/>
                      <a:pt x="212271" y="293914"/>
                    </a:cubicBezTo>
                    <a:cubicBezTo>
                      <a:pt x="302078" y="351064"/>
                      <a:pt x="446314" y="351064"/>
                      <a:pt x="538842" y="342900"/>
                    </a:cubicBezTo>
                    <a:cubicBezTo>
                      <a:pt x="631370" y="334736"/>
                      <a:pt x="710292" y="299357"/>
                      <a:pt x="767442" y="244928"/>
                    </a:cubicBezTo>
                    <a:cubicBezTo>
                      <a:pt x="824592" y="190499"/>
                      <a:pt x="853167" y="103413"/>
                      <a:pt x="881742" y="16328"/>
                    </a:cubicBezTo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5" name="グループ化 44"/>
              <p:cNvGrpSpPr/>
              <p:nvPr/>
            </p:nvGrpSpPr>
            <p:grpSpPr>
              <a:xfrm flipH="1">
                <a:off x="4300297" y="1575093"/>
                <a:ext cx="1360526" cy="3216810"/>
                <a:chOff x="4167895" y="1575093"/>
                <a:chExt cx="1324562" cy="3216810"/>
              </a:xfrm>
            </p:grpSpPr>
            <p:sp>
              <p:nvSpPr>
                <p:cNvPr id="46" name="フリーフォーム 45"/>
                <p:cNvSpPr/>
                <p:nvPr/>
              </p:nvSpPr>
              <p:spPr>
                <a:xfrm rot="19986963">
                  <a:off x="4995637" y="1575093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>
                <a:xfrm rot="18529821">
                  <a:off x="4419573" y="2005652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 rot="17165399">
                  <a:off x="4034150" y="2695688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 rot="15236471">
                  <a:off x="4074046" y="3543354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13676346">
                  <a:off x="4463819" y="4231893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>
                <a:xfrm rot="11807664">
                  <a:off x="5051586" y="4618521"/>
                  <a:ext cx="440871" cy="173382"/>
                </a:xfrm>
                <a:custGeom>
                  <a:avLst/>
                  <a:gdLst>
                    <a:gd name="connsiteX0" fmla="*/ 0 w 881742"/>
                    <a:gd name="connsiteY0" fmla="*/ 0 h 346764"/>
                    <a:gd name="connsiteX1" fmla="*/ 212271 w 881742"/>
                    <a:gd name="connsiteY1" fmla="*/ 293914 h 346764"/>
                    <a:gd name="connsiteX2" fmla="*/ 538842 w 881742"/>
                    <a:gd name="connsiteY2" fmla="*/ 342900 h 346764"/>
                    <a:gd name="connsiteX3" fmla="*/ 767442 w 881742"/>
                    <a:gd name="connsiteY3" fmla="*/ 244928 h 346764"/>
                    <a:gd name="connsiteX4" fmla="*/ 881742 w 881742"/>
                    <a:gd name="connsiteY4" fmla="*/ 16328 h 346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2" h="346764">
                      <a:moveTo>
                        <a:pt x="0" y="0"/>
                      </a:moveTo>
                      <a:cubicBezTo>
                        <a:pt x="61232" y="118382"/>
                        <a:pt x="122464" y="236764"/>
                        <a:pt x="212271" y="293914"/>
                      </a:cubicBezTo>
                      <a:cubicBezTo>
                        <a:pt x="302078" y="351064"/>
                        <a:pt x="446314" y="351064"/>
                        <a:pt x="538842" y="342900"/>
                      </a:cubicBezTo>
                      <a:cubicBezTo>
                        <a:pt x="631370" y="334736"/>
                        <a:pt x="710292" y="299357"/>
                        <a:pt x="767442" y="244928"/>
                      </a:cubicBezTo>
                      <a:cubicBezTo>
                        <a:pt x="824592" y="190499"/>
                        <a:pt x="853167" y="103413"/>
                        <a:pt x="881742" y="16328"/>
                      </a:cubicBezTo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2" name="円/楕円 51"/>
            <p:cNvSpPr/>
            <p:nvPr/>
          </p:nvSpPr>
          <p:spPr>
            <a:xfrm>
              <a:off x="4594640" y="3334837"/>
              <a:ext cx="2098655" cy="19242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3" name="直線矢印コネクタ 52"/>
          <p:cNvCxnSpPr/>
          <p:nvPr/>
        </p:nvCxnSpPr>
        <p:spPr>
          <a:xfrm flipH="1">
            <a:off x="5638473" y="2996952"/>
            <a:ext cx="610662" cy="550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6249135" y="270892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>
                <a:solidFill>
                  <a:srgbClr val="FF0000"/>
                </a:solidFill>
              </a:rPr>
              <a:t>外部検出器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・純水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20inch PMT x 225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H="1">
            <a:off x="5564535" y="4223371"/>
            <a:ext cx="672492" cy="314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249135" y="400506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>
                <a:solidFill>
                  <a:srgbClr val="FF0000"/>
                </a:solidFill>
              </a:rPr>
              <a:t>内部</a:t>
            </a:r>
            <a:r>
              <a:rPr kumimoji="1" lang="ja-JP" altLang="en-US" sz="2400" u="sng" dirty="0" smtClean="0">
                <a:solidFill>
                  <a:srgbClr val="FF0000"/>
                </a:solidFill>
              </a:rPr>
              <a:t>検出器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ja-JP" altLang="en-US" sz="2400" dirty="0" smtClean="0">
                <a:solidFill>
                  <a:srgbClr val="FF0000"/>
                </a:solidFill>
              </a:rPr>
              <a:t>ミネラル</a:t>
            </a:r>
            <a:r>
              <a:rPr lang="ja-JP" altLang="en-US" sz="2400" dirty="0">
                <a:solidFill>
                  <a:srgbClr val="FF0000"/>
                </a:solidFill>
              </a:rPr>
              <a:t>オイル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20inch PMT x 554 </a:t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en-US" altLang="ja-JP" sz="2400" dirty="0" smtClean="0">
                <a:solidFill>
                  <a:srgbClr val="FF0000"/>
                </a:solidFill>
              </a:rPr>
              <a:t>+ 17inch PMT x 1325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59248" y="56612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>
                <a:solidFill>
                  <a:srgbClr val="FF0000"/>
                </a:solidFill>
              </a:rPr>
              <a:t>検出領域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・液体シンチレーター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13mΦ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 flipV="1">
            <a:off x="5048927" y="5000858"/>
            <a:ext cx="1188100" cy="9216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コンテンツ プレースホルダー 2"/>
          <p:cNvSpPr txBox="1">
            <a:spLocks/>
          </p:cNvSpPr>
          <p:nvPr/>
        </p:nvSpPr>
        <p:spPr>
          <a:xfrm>
            <a:off x="325406" y="862736"/>
            <a:ext cx="8639081" cy="191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1kton</a:t>
            </a:r>
            <a:r>
              <a:rPr lang="ja-JP" altLang="en-US" sz="2400" dirty="0" smtClean="0"/>
              <a:t>液体シンチレーター検出器</a:t>
            </a:r>
            <a:r>
              <a:rPr lang="en-US" altLang="ja-JP" sz="2400" dirty="0" smtClean="0"/>
              <a:t>@</a:t>
            </a:r>
            <a:r>
              <a:rPr lang="ja-JP" altLang="en-US" sz="2400" dirty="0" smtClean="0"/>
              <a:t>神岡鉱山地下</a:t>
            </a:r>
            <a:r>
              <a:rPr lang="en-US" altLang="ja-JP" sz="2400" dirty="0" smtClean="0"/>
              <a:t>1km</a:t>
            </a:r>
          </a:p>
          <a:p>
            <a:r>
              <a:rPr lang="en-US" altLang="ja-JP" sz="2400" dirty="0" smtClean="0"/>
              <a:t>PMT</a:t>
            </a:r>
            <a:r>
              <a:rPr lang="ja-JP" altLang="en-US" sz="2400" dirty="0" smtClean="0"/>
              <a:t>ヒット数でトリガー</a:t>
            </a:r>
            <a:r>
              <a:rPr lang="ja-JP" altLang="en-US" sz="2400" dirty="0"/>
              <a:t>→</a:t>
            </a:r>
            <a:r>
              <a:rPr lang="en-US" altLang="ja-JP" sz="2400" dirty="0" smtClean="0"/>
              <a:t>&gt;~0.2MeV(Q</a:t>
            </a:r>
            <a:r>
              <a:rPr lang="en-US" altLang="ja-JP" sz="2400" baseline="-25000" dirty="0" smtClean="0"/>
              <a:t>0νββ</a:t>
            </a:r>
            <a:r>
              <a:rPr lang="en-US" altLang="ja-JP" sz="2400" dirty="0" smtClean="0"/>
              <a:t>=2.5MeV)</a:t>
            </a:r>
            <a:r>
              <a:rPr lang="ja-JP" altLang="en-US" sz="2400" dirty="0" smtClean="0"/>
              <a:t>のデータ取得</a:t>
            </a:r>
            <a:endParaRPr lang="en-US" altLang="ja-JP" sz="2400" dirty="0" smtClean="0"/>
          </a:p>
          <a:p>
            <a:r>
              <a:rPr lang="ja-JP" altLang="en-US" sz="2400" dirty="0" smtClean="0"/>
              <a:t>極低放射線環境</a:t>
            </a:r>
            <a:r>
              <a:rPr lang="en-US" altLang="ja-JP" sz="2400" dirty="0" smtClean="0"/>
              <a:t>: </a:t>
            </a:r>
            <a:r>
              <a:rPr lang="en-US" altLang="ja-JP" sz="2400" baseline="30000" dirty="0" smtClean="0"/>
              <a:t>238</a:t>
            </a:r>
            <a:r>
              <a:rPr lang="en-US" altLang="ja-JP" sz="2400" dirty="0" smtClean="0"/>
              <a:t>U~10</a:t>
            </a:r>
            <a:r>
              <a:rPr lang="en-US" altLang="ja-JP" sz="2400" baseline="30000" dirty="0" smtClean="0"/>
              <a:t>-18</a:t>
            </a:r>
            <a:r>
              <a:rPr lang="en-US" altLang="ja-JP" sz="2400" dirty="0" smtClean="0"/>
              <a:t>g/g, </a:t>
            </a:r>
            <a:r>
              <a:rPr lang="en-US" altLang="ja-JP" sz="2400" baseline="30000" dirty="0" smtClean="0"/>
              <a:t>232</a:t>
            </a:r>
            <a:r>
              <a:rPr lang="en-US" altLang="ja-JP" sz="2400" dirty="0" smtClean="0"/>
              <a:t>Th~10</a:t>
            </a:r>
            <a:r>
              <a:rPr lang="en-US" altLang="ja-JP" sz="2400" baseline="30000" dirty="0" smtClean="0"/>
              <a:t>-17</a:t>
            </a:r>
            <a:r>
              <a:rPr lang="en-US" altLang="ja-JP" sz="2400" dirty="0" smtClean="0"/>
              <a:t>g/g </a:t>
            </a:r>
            <a:endParaRPr lang="ja-JP" altLang="en-US" sz="2000" dirty="0"/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638856" y="6462168"/>
            <a:ext cx="2016224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606755" y="3713874"/>
            <a:ext cx="0" cy="277902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2771800" y="4043533"/>
            <a:ext cx="0" cy="171487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 rot="16200000">
            <a:off x="-779009" y="3983288"/>
            <a:ext cx="2403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</a:rPr>
              <a:t>20m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228568" y="6386169"/>
            <a:ext cx="126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</a:rPr>
              <a:t>18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m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 rot="5400000">
            <a:off x="2323768" y="5087776"/>
            <a:ext cx="126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</a:rPr>
              <a:t>18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m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カムランド禅実験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kamland.lbl.gov/Pictures/pictures/KamLAND-detector-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880320" cy="393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グループ化 56"/>
          <p:cNvGrpSpPr/>
          <p:nvPr/>
        </p:nvGrpSpPr>
        <p:grpSpPr>
          <a:xfrm>
            <a:off x="1443377" y="4202860"/>
            <a:ext cx="478688" cy="868128"/>
            <a:chOff x="1789670" y="2466981"/>
            <a:chExt cx="819453" cy="1521651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789670" y="2466981"/>
              <a:ext cx="819453" cy="1521651"/>
              <a:chOff x="5004048" y="3501974"/>
              <a:chExt cx="1442893" cy="2519314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5004048" y="3501974"/>
                <a:ext cx="1442893" cy="2494702"/>
                <a:chOff x="5004048" y="2059306"/>
                <a:chExt cx="2232248" cy="3923275"/>
              </a:xfrm>
            </p:grpSpPr>
            <p:sp>
              <p:nvSpPr>
                <p:cNvPr id="27" name="円/楕円 26"/>
                <p:cNvSpPr/>
                <p:nvPr/>
              </p:nvSpPr>
              <p:spPr>
                <a:xfrm>
                  <a:off x="5004048" y="3939242"/>
                  <a:ext cx="2232248" cy="2031074"/>
                </a:xfrm>
                <a:prstGeom prst="ellipse">
                  <a:avLst/>
                </a:prstGeom>
                <a:solidFill>
                  <a:srgbClr val="8064A2">
                    <a:alpha val="61176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5004048" y="2059306"/>
                  <a:ext cx="2232248" cy="3923275"/>
                  <a:chOff x="4860032" y="1310184"/>
                  <a:chExt cx="2016224" cy="3871213"/>
                </a:xfrm>
              </p:grpSpPr>
              <p:sp>
                <p:nvSpPr>
                  <p:cNvPr id="31" name="円弧 30"/>
                  <p:cNvSpPr/>
                  <p:nvPr/>
                </p:nvSpPr>
                <p:spPr>
                  <a:xfrm>
                    <a:off x="4860032" y="3165173"/>
                    <a:ext cx="2016224" cy="2016224"/>
                  </a:xfrm>
                  <a:prstGeom prst="arc">
                    <a:avLst>
                      <a:gd name="adj1" fmla="val 18561425"/>
                      <a:gd name="adj2" fmla="val 13756690"/>
                    </a:avLst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 31"/>
                  <p:cNvSpPr/>
                  <p:nvPr/>
                </p:nvSpPr>
                <p:spPr>
                  <a:xfrm>
                    <a:off x="5213444" y="1759168"/>
                    <a:ext cx="654700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 32"/>
                  <p:cNvSpPr/>
                  <p:nvPr/>
                </p:nvSpPr>
                <p:spPr>
                  <a:xfrm flipH="1">
                    <a:off x="5868144" y="1743617"/>
                    <a:ext cx="648072" cy="1652773"/>
                  </a:xfrm>
                  <a:custGeom>
                    <a:avLst/>
                    <a:gdLst>
                      <a:gd name="connsiteX0" fmla="*/ 436729 w 436729"/>
                      <a:gd name="connsiteY0" fmla="*/ 0 h 1528550"/>
                      <a:gd name="connsiteX1" fmla="*/ 245660 w 436729"/>
                      <a:gd name="connsiteY1" fmla="*/ 1119117 h 1528550"/>
                      <a:gd name="connsiteX2" fmla="*/ 0 w 436729"/>
                      <a:gd name="connsiteY2" fmla="*/ 1528550 h 1528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6729" h="1528550">
                        <a:moveTo>
                          <a:pt x="436729" y="0"/>
                        </a:moveTo>
                        <a:cubicBezTo>
                          <a:pt x="377588" y="432179"/>
                          <a:pt x="318448" y="864359"/>
                          <a:pt x="245660" y="1119117"/>
                        </a:cubicBezTo>
                        <a:cubicBezTo>
                          <a:pt x="172872" y="1373875"/>
                          <a:pt x="86436" y="1451212"/>
                          <a:pt x="0" y="152855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36" name="直線コネクタ 35"/>
                  <p:cNvCxnSpPr/>
                  <p:nvPr/>
                </p:nvCxnSpPr>
                <p:spPr>
                  <a:xfrm flipH="1">
                    <a:off x="5262426" y="1310184"/>
                    <a:ext cx="474847" cy="271258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 flipH="1">
                    <a:off x="4876953" y="1310184"/>
                    <a:ext cx="723341" cy="271258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6062848" y="1310184"/>
                    <a:ext cx="504055" cy="2712587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>
                    <a:off x="6237444" y="1310184"/>
                    <a:ext cx="638812" cy="2672828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二等辺三角形 39"/>
                <p:cNvSpPr/>
                <p:nvPr/>
              </p:nvSpPr>
              <p:spPr>
                <a:xfrm>
                  <a:off x="5823623" y="2682313"/>
                  <a:ext cx="623318" cy="1256929"/>
                </a:xfrm>
                <a:prstGeom prst="triangle">
                  <a:avLst/>
                </a:prstGeom>
                <a:solidFill>
                  <a:srgbClr val="8064A2">
                    <a:alpha val="67451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 flipH="1">
                  <a:off x="6120172" y="2059307"/>
                  <a:ext cx="435" cy="392327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フリーフォーム 43"/>
              <p:cNvSpPr/>
              <p:nvPr/>
            </p:nvSpPr>
            <p:spPr>
              <a:xfrm>
                <a:off x="5271777" y="3880157"/>
                <a:ext cx="45399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 flipH="1">
                <a:off x="5735262" y="3884117"/>
                <a:ext cx="509038" cy="2137171"/>
              </a:xfrm>
              <a:custGeom>
                <a:avLst/>
                <a:gdLst>
                  <a:gd name="connsiteX0" fmla="*/ 620747 w 634394"/>
                  <a:gd name="connsiteY0" fmla="*/ 3316406 h 3316406"/>
                  <a:gd name="connsiteX1" fmla="*/ 47541 w 634394"/>
                  <a:gd name="connsiteY1" fmla="*/ 2729552 h 3316406"/>
                  <a:gd name="connsiteX2" fmla="*/ 74836 w 634394"/>
                  <a:gd name="connsiteY2" fmla="*/ 1883391 h 3316406"/>
                  <a:gd name="connsiteX3" fmla="*/ 416030 w 634394"/>
                  <a:gd name="connsiteY3" fmla="*/ 1433015 h 3316406"/>
                  <a:gd name="connsiteX4" fmla="*/ 552508 w 634394"/>
                  <a:gd name="connsiteY4" fmla="*/ 1078173 h 3316406"/>
                  <a:gd name="connsiteX5" fmla="*/ 634394 w 634394"/>
                  <a:gd name="connsiteY5" fmla="*/ 0 h 331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4394" h="3316406">
                    <a:moveTo>
                      <a:pt x="620747" y="3316406"/>
                    </a:moveTo>
                    <a:cubicBezTo>
                      <a:pt x="379636" y="3142397"/>
                      <a:pt x="138526" y="2968388"/>
                      <a:pt x="47541" y="2729552"/>
                    </a:cubicBezTo>
                    <a:cubicBezTo>
                      <a:pt x="-43444" y="2490716"/>
                      <a:pt x="13421" y="2099480"/>
                      <a:pt x="74836" y="1883391"/>
                    </a:cubicBezTo>
                    <a:cubicBezTo>
                      <a:pt x="136251" y="1667302"/>
                      <a:pt x="336418" y="1567218"/>
                      <a:pt x="416030" y="1433015"/>
                    </a:cubicBezTo>
                    <a:cubicBezTo>
                      <a:pt x="495642" y="1298812"/>
                      <a:pt x="516114" y="1317009"/>
                      <a:pt x="552508" y="1078173"/>
                    </a:cubicBezTo>
                    <a:cubicBezTo>
                      <a:pt x="588902" y="839337"/>
                      <a:pt x="611648" y="419668"/>
                      <a:pt x="634394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フリーフォーム 51"/>
            <p:cNvSpPr/>
            <p:nvPr/>
          </p:nvSpPr>
          <p:spPr>
            <a:xfrm>
              <a:off x="1801504" y="3615345"/>
              <a:ext cx="805218" cy="1495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1835696" y="3442648"/>
              <a:ext cx="771026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1921352" y="3281216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1942327" y="3900985"/>
              <a:ext cx="541441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1849344" y="3775392"/>
              <a:ext cx="644695" cy="45719"/>
            </a:xfrm>
            <a:custGeom>
              <a:avLst/>
              <a:gdLst>
                <a:gd name="connsiteX0" fmla="*/ 0 w 805218"/>
                <a:gd name="connsiteY0" fmla="*/ 14959 h 14959"/>
                <a:gd name="connsiteX1" fmla="*/ 150126 w 805218"/>
                <a:gd name="connsiteY1" fmla="*/ 1312 h 14959"/>
                <a:gd name="connsiteX2" fmla="*/ 805218 w 805218"/>
                <a:gd name="connsiteY2" fmla="*/ 131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4959">
                  <a:moveTo>
                    <a:pt x="0" y="14959"/>
                  </a:moveTo>
                  <a:cubicBezTo>
                    <a:pt x="7961" y="9272"/>
                    <a:pt x="15923" y="3586"/>
                    <a:pt x="150126" y="1312"/>
                  </a:cubicBezTo>
                  <a:cubicBezTo>
                    <a:pt x="284329" y="-962"/>
                    <a:pt x="544773" y="175"/>
                    <a:pt x="805218" y="1312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9" name="Picture 2" descr="http://kamland.lbl.gov/Pictures/pictures/KamLAND-detector-i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34765" r="38868" b="62302"/>
          <a:stretch/>
        </p:blipFill>
        <p:spPr bwMode="auto">
          <a:xfrm>
            <a:off x="1237932" y="4147324"/>
            <a:ext cx="762392" cy="1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コンテンツ プレースホルダー 2"/>
          <p:cNvSpPr txBox="1">
            <a:spLocks/>
          </p:cNvSpPr>
          <p:nvPr/>
        </p:nvSpPr>
        <p:spPr>
          <a:xfrm>
            <a:off x="300978" y="764704"/>
            <a:ext cx="8998714" cy="191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0νββ</a:t>
            </a:r>
            <a:r>
              <a:rPr lang="ja-JP" altLang="en-US" sz="2400" dirty="0" smtClean="0"/>
              <a:t>崩壊核</a:t>
            </a:r>
            <a:r>
              <a:rPr lang="en-US" altLang="ja-JP" sz="2400" baseline="30000" dirty="0" smtClean="0"/>
              <a:t>136</a:t>
            </a:r>
            <a:r>
              <a:rPr lang="en-US" altLang="ja-JP" sz="2400" dirty="0" smtClean="0"/>
              <a:t>Xe</a:t>
            </a:r>
            <a:r>
              <a:rPr lang="ja-JP" altLang="en-US" sz="2400" dirty="0" smtClean="0"/>
              <a:t>入り液体シンチレーターを封入した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ミニバルーン</a:t>
            </a:r>
            <a:r>
              <a:rPr lang="en-US" altLang="ja-JP" sz="2400" dirty="0" smtClean="0"/>
              <a:t>(Φ=3.04m)</a:t>
            </a:r>
            <a:r>
              <a:rPr lang="ja-JP" altLang="en-US" sz="2400" dirty="0" err="1" smtClean="0"/>
              <a:t>を検</a:t>
            </a:r>
            <a:r>
              <a:rPr lang="ja-JP" altLang="en-US" sz="2400" dirty="0" smtClean="0"/>
              <a:t>出領域に導入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en-US" altLang="ja-JP" sz="2200" dirty="0" smtClean="0">
                <a:sym typeface="Wingdings" pitchFamily="2" charset="2"/>
              </a:rPr>
              <a:t></a:t>
            </a:r>
            <a:r>
              <a:rPr lang="ja-JP" altLang="en-US" sz="2200" dirty="0" smtClean="0"/>
              <a:t>確立した極低放射線環境</a:t>
            </a:r>
            <a:endParaRPr lang="en-US" altLang="ja-JP" sz="2200" dirty="0" smtClean="0"/>
          </a:p>
          <a:p>
            <a:pPr marL="457200" lvl="1" indent="0">
              <a:buNone/>
            </a:pPr>
            <a:r>
              <a:rPr lang="en-US" altLang="ja-JP" sz="2200" dirty="0" smtClean="0">
                <a:sym typeface="Wingdings" pitchFamily="2" charset="2"/>
              </a:rPr>
              <a:t></a:t>
            </a:r>
            <a:r>
              <a:rPr lang="ja-JP" altLang="en-US" sz="2200" dirty="0" smtClean="0"/>
              <a:t>大量</a:t>
            </a:r>
            <a:r>
              <a:rPr lang="en-US" altLang="ja-JP" sz="2200" dirty="0" smtClean="0"/>
              <a:t>(300kg)</a:t>
            </a:r>
            <a:r>
              <a:rPr lang="ja-JP" altLang="en-US" sz="2200" dirty="0" smtClean="0"/>
              <a:t>の</a:t>
            </a:r>
            <a:r>
              <a:rPr lang="en-US" altLang="ja-JP" sz="2200" dirty="0" smtClean="0"/>
              <a:t>0νββ</a:t>
            </a:r>
            <a:r>
              <a:rPr lang="ja-JP" altLang="en-US" sz="2200" dirty="0" smtClean="0"/>
              <a:t>崩壊核 </a:t>
            </a:r>
            <a:r>
              <a:rPr lang="en-US" altLang="ja-JP" sz="2200" dirty="0" smtClean="0"/>
              <a:t>(</a:t>
            </a:r>
            <a:r>
              <a:rPr lang="ja-JP" altLang="en-US" sz="2200" dirty="0" smtClean="0"/>
              <a:t>過去の実験</a:t>
            </a:r>
            <a:r>
              <a:rPr lang="en-US" altLang="ja-JP" sz="2200" dirty="0" smtClean="0"/>
              <a:t>&lt;10kg, EXO-200=200kg)</a:t>
            </a:r>
          </a:p>
          <a:p>
            <a:pPr marL="457200" lvl="1" indent="0">
              <a:buNone/>
            </a:pPr>
            <a:r>
              <a:rPr lang="en-US" altLang="ja-JP" sz="2200" dirty="0" smtClean="0">
                <a:sym typeface="Wingdings" pitchFamily="2" charset="2"/>
              </a:rPr>
              <a:t></a:t>
            </a:r>
            <a:r>
              <a:rPr lang="ja-JP" altLang="en-US" sz="2200" dirty="0" smtClean="0"/>
              <a:t>容易に</a:t>
            </a:r>
            <a:r>
              <a:rPr lang="en-US" altLang="ja-JP" sz="2200" dirty="0" err="1" smtClean="0"/>
              <a:t>Xe</a:t>
            </a:r>
            <a:r>
              <a:rPr lang="ja-JP" altLang="en-US" sz="2200" dirty="0" smtClean="0"/>
              <a:t>溶解・脱気</a:t>
            </a:r>
            <a:r>
              <a:rPr lang="en-US" altLang="ja-JP" sz="2200" dirty="0" smtClean="0"/>
              <a:t>…</a:t>
            </a:r>
            <a:endParaRPr lang="en-US" altLang="ja-JP" sz="2200" dirty="0"/>
          </a:p>
          <a:p>
            <a:endParaRPr lang="en-US" altLang="ja-JP" sz="2400" dirty="0" smtClean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253758" y="621717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>
                <a:solidFill>
                  <a:srgbClr val="FFFF00"/>
                </a:solidFill>
              </a:rPr>
              <a:t>目標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: ~</a:t>
            </a:r>
            <a:r>
              <a:rPr lang="en-US" altLang="ja-JP" sz="2400" u="sng" dirty="0">
                <a:solidFill>
                  <a:srgbClr val="FFFF00"/>
                </a:solidFill>
              </a:rPr>
              <a:t>6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0meV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まで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0νββ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を探索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1925065" y="3524042"/>
            <a:ext cx="270671" cy="8948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187260" y="2751198"/>
            <a:ext cx="224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Xe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液シン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in</a:t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kumimoji="1" lang="ja-JP" altLang="en-US" sz="2400" dirty="0" smtClean="0">
                <a:solidFill>
                  <a:srgbClr val="FF0000"/>
                </a:solidFill>
              </a:rPr>
              <a:t>ミニバルーン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7" name="図 46"/>
          <p:cNvPicPr/>
          <p:nvPr/>
        </p:nvPicPr>
        <p:blipFill rotWithShape="1">
          <a:blip r:embed="rId4" cstate="print"/>
          <a:srcRect r="30164"/>
          <a:stretch/>
        </p:blipFill>
        <p:spPr bwMode="auto">
          <a:xfrm>
            <a:off x="3685744" y="3189962"/>
            <a:ext cx="48466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4253758" y="276308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 dirty="0" smtClean="0"/>
              <a:t>実験開始前の感度見積もり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12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0νββ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シグナル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&amp;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バックグラウンド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6715" y="1777524"/>
            <a:ext cx="32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 dirty="0" smtClean="0"/>
              <a:t>予想エネルギー</a:t>
            </a:r>
            <a:r>
              <a:rPr lang="ja-JP" altLang="en-US" sz="2400" b="1" i="1" dirty="0"/>
              <a:t>分布</a:t>
            </a:r>
            <a:endParaRPr kumimoji="1" lang="ja-JP" altLang="en-US" sz="2400" b="1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36480" y="2178204"/>
            <a:ext cx="5002296" cy="3132249"/>
            <a:chOff x="107504" y="1764682"/>
            <a:chExt cx="5628466" cy="3834826"/>
          </a:xfrm>
        </p:grpSpPr>
        <p:pic>
          <p:nvPicPr>
            <p:cNvPr id="5124" name="Picture 4" descr="C:\Users\masashi.o\Desktop\新規 Microsoft PowerPoint プレゼンテーション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64682"/>
              <a:ext cx="4706334" cy="352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masashi.o\Desktop\新規 Microsoft PowerPoint プレゼンテーション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29" t="6323" r="9476" b="74734"/>
            <a:stretch/>
          </p:blipFill>
          <p:spPr bwMode="auto">
            <a:xfrm>
              <a:off x="3143035" y="2921720"/>
              <a:ext cx="1375374" cy="100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2339752" y="2256834"/>
              <a:ext cx="1844224" cy="6599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421265" y="2017002"/>
              <a:ext cx="1143744" cy="8998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Picture 4" descr="C:\Users\masashi.o\Desktop\新規 Microsoft PowerPoint プレゼンテーション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5" t="16692" r="31352" b="70029"/>
            <a:stretch/>
          </p:blipFill>
          <p:spPr bwMode="auto">
            <a:xfrm>
              <a:off x="3243936" y="2139956"/>
              <a:ext cx="1336736" cy="6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直線コネクタ 22"/>
            <p:cNvCxnSpPr/>
            <p:nvPr/>
          </p:nvCxnSpPr>
          <p:spPr>
            <a:xfrm flipV="1">
              <a:off x="4518409" y="1982997"/>
              <a:ext cx="1014472" cy="273838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518410" y="2695271"/>
              <a:ext cx="605311" cy="636359"/>
            </a:xfrm>
            <a:prstGeom prst="line">
              <a:avLst/>
            </a:prstGeom>
            <a:ln w="3810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245651" y="3133705"/>
              <a:ext cx="1490319" cy="2465803"/>
            </a:xfrm>
            <a:prstGeom prst="line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912304" y="3768135"/>
              <a:ext cx="544420" cy="1526298"/>
            </a:xfrm>
            <a:prstGeom prst="line">
              <a:avLst/>
            </a:prstGeom>
            <a:ln w="38100">
              <a:solidFill>
                <a:srgbClr val="0E02FE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角丸四角形 5"/>
          <p:cNvSpPr/>
          <p:nvPr/>
        </p:nvSpPr>
        <p:spPr>
          <a:xfrm>
            <a:off x="179512" y="850876"/>
            <a:ext cx="1688304" cy="70591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/>
              <a:t>ヒット</a:t>
            </a:r>
            <a:r>
              <a:rPr kumimoji="1" lang="en-US" altLang="ja-JP" sz="2200" dirty="0" smtClean="0"/>
              <a:t>PMT</a:t>
            </a:r>
            <a:br>
              <a:rPr kumimoji="1" lang="en-US" altLang="ja-JP" sz="2200" dirty="0" smtClean="0"/>
            </a:br>
            <a:r>
              <a:rPr kumimoji="1" lang="ja-JP" altLang="en-US" sz="2200" dirty="0" smtClean="0"/>
              <a:t>波形データ</a:t>
            </a:r>
            <a:endParaRPr kumimoji="1" lang="ja-JP" altLang="en-US" sz="2200" dirty="0"/>
          </a:p>
        </p:txBody>
      </p:sp>
      <p:cxnSp>
        <p:nvCxnSpPr>
          <p:cNvPr id="26" name="直線コネクタ 25"/>
          <p:cNvCxnSpPr>
            <a:endCxn id="6" idx="3"/>
          </p:cNvCxnSpPr>
          <p:nvPr/>
        </p:nvCxnSpPr>
        <p:spPr>
          <a:xfrm flipH="1">
            <a:off x="1867816" y="1203834"/>
            <a:ext cx="68796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/>
          <p:cNvSpPr/>
          <p:nvPr/>
        </p:nvSpPr>
        <p:spPr>
          <a:xfrm>
            <a:off x="2555776" y="836712"/>
            <a:ext cx="1688304" cy="70591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/>
              <a:t>電荷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en-US" altLang="ja-JP" sz="2200" dirty="0" smtClean="0"/>
              <a:t>&amp;</a:t>
            </a:r>
            <a:r>
              <a:rPr lang="ja-JP" altLang="en-US" sz="2200" dirty="0" smtClean="0"/>
              <a:t>タイミング</a:t>
            </a:r>
            <a:endParaRPr kumimoji="1" lang="ja-JP" altLang="en-US" sz="2200" dirty="0"/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4270320" y="1203834"/>
            <a:ext cx="68796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角丸四角形 34"/>
          <p:cNvSpPr/>
          <p:nvPr/>
        </p:nvSpPr>
        <p:spPr>
          <a:xfrm>
            <a:off x="4958280" y="836712"/>
            <a:ext cx="1688304" cy="70591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/>
              <a:t>エネルギー</a:t>
            </a:r>
            <a:r>
              <a:rPr lang="en-US" altLang="ja-JP" sz="2200" dirty="0" smtClean="0"/>
              <a:t>&amp;</a:t>
            </a:r>
            <a:r>
              <a:rPr lang="ja-JP" altLang="en-US" sz="2200" dirty="0" smtClean="0"/>
              <a:t>反応点</a:t>
            </a:r>
            <a:endParaRPr kumimoji="1" lang="ja-JP" altLang="en-US" sz="2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00905" y="925256"/>
            <a:ext cx="1699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u="sng" dirty="0" smtClean="0"/>
              <a:t>イベント選択</a:t>
            </a:r>
            <a:endParaRPr kumimoji="1" lang="ja-JP" altLang="en-US" sz="2200" u="sng" dirty="0"/>
          </a:p>
        </p:txBody>
      </p:sp>
      <p:cxnSp>
        <p:nvCxnSpPr>
          <p:cNvPr id="38" name="直線コネクタ 37"/>
          <p:cNvCxnSpPr/>
          <p:nvPr/>
        </p:nvCxnSpPr>
        <p:spPr>
          <a:xfrm flipH="1">
            <a:off x="6646584" y="1140700"/>
            <a:ext cx="68796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958280" y="1978680"/>
            <a:ext cx="4041736" cy="104894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72008" y="1716539"/>
            <a:ext cx="19625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0νββ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イベント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01144" y="3284985"/>
            <a:ext cx="4485706" cy="1152128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16016" y="3083248"/>
            <a:ext cx="19625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 2νββ</a:t>
            </a:r>
            <a:r>
              <a:rPr kumimoji="1" lang="ja-JP" altLang="en-US" sz="2400" dirty="0" smtClean="0">
                <a:solidFill>
                  <a:srgbClr val="7030A0"/>
                </a:solidFill>
              </a:rPr>
              <a:t>イベント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71592" y="5284732"/>
            <a:ext cx="4786687" cy="1390729"/>
          </a:xfrm>
          <a:prstGeom prst="rect">
            <a:avLst/>
          </a:prstGeom>
          <a:noFill/>
          <a:ln w="3175">
            <a:solidFill>
              <a:srgbClr val="0E0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2571" y="5079621"/>
            <a:ext cx="14515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E02FE"/>
                </a:solidFill>
              </a:rPr>
              <a:t> </a:t>
            </a:r>
            <a:r>
              <a:rPr kumimoji="1" lang="en-US" altLang="ja-JP" sz="2400" baseline="30000" dirty="0" smtClean="0">
                <a:solidFill>
                  <a:srgbClr val="0E02FE"/>
                </a:solidFill>
              </a:rPr>
              <a:t>10</a:t>
            </a:r>
            <a:r>
              <a:rPr kumimoji="1" lang="en-US" altLang="ja-JP" sz="2400" dirty="0" smtClean="0">
                <a:solidFill>
                  <a:srgbClr val="0E02FE"/>
                </a:solidFill>
              </a:rPr>
              <a:t>C</a:t>
            </a:r>
            <a:endParaRPr kumimoji="1" lang="ja-JP" altLang="en-US" sz="2400" dirty="0">
              <a:solidFill>
                <a:srgbClr val="0E02F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03184" y="208765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2.46MeV</a:t>
            </a:r>
            <a:r>
              <a:rPr kumimoji="1" lang="ja-JP" altLang="en-US" sz="2400" dirty="0" smtClean="0"/>
              <a:t>ピーク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・</a:t>
            </a:r>
            <a:r>
              <a:rPr kumimoji="1" lang="en-US" altLang="ja-JP" sz="2400" dirty="0" err="1" smtClean="0"/>
              <a:t>Xe</a:t>
            </a:r>
            <a:r>
              <a:rPr kumimoji="1" lang="ja-JP" altLang="en-US" sz="2400" dirty="0" smtClean="0"/>
              <a:t>液シンに一様分布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72000" y="350100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2.46MeV</a:t>
            </a:r>
            <a:r>
              <a:rPr kumimoji="1" lang="ja-JP" altLang="en-US" sz="2400" dirty="0" smtClean="0"/>
              <a:t>を終点とした連続分布</a:t>
            </a:r>
            <a:endParaRPr lang="en-US" altLang="ja-JP" sz="2400" dirty="0"/>
          </a:p>
          <a:p>
            <a:r>
              <a:rPr kumimoji="1" lang="ja-JP" altLang="en-US" sz="2400" dirty="0" smtClean="0"/>
              <a:t>・</a:t>
            </a:r>
            <a:r>
              <a:rPr lang="ja-JP" altLang="en-US" sz="2400" dirty="0" smtClean="0"/>
              <a:t>分解能の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乗程度で</a:t>
            </a:r>
            <a:r>
              <a:rPr lang="en-US" altLang="ja-JP" sz="2400" dirty="0" smtClean="0"/>
              <a:t>0ν</a:t>
            </a:r>
            <a:r>
              <a:rPr lang="ja-JP" altLang="en-US" sz="2400" dirty="0" smtClean="0"/>
              <a:t>領域に侵入</a:t>
            </a:r>
            <a:endParaRPr kumimoji="1" lang="ja-JP" altLang="en-US" sz="2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5138776" y="4797151"/>
            <a:ext cx="3963642" cy="1878309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92080" y="4537863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400" baseline="30000" dirty="0" smtClean="0">
                <a:solidFill>
                  <a:srgbClr val="00B050"/>
                </a:solidFill>
              </a:rPr>
              <a:t>214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Bi(</a:t>
            </a:r>
            <a:r>
              <a:rPr kumimoji="1" lang="en-US" altLang="ja-JP" sz="2400" baseline="30000" dirty="0" smtClean="0">
                <a:solidFill>
                  <a:srgbClr val="00B050"/>
                </a:solidFill>
              </a:rPr>
              <a:t>238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U</a:t>
            </a:r>
            <a:r>
              <a:rPr kumimoji="1" lang="ja-JP" altLang="en-US" sz="2400" dirty="0" smtClean="0">
                <a:solidFill>
                  <a:srgbClr val="00B050"/>
                </a:solidFill>
              </a:rPr>
              <a:t>系列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)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138776" y="5036983"/>
            <a:ext cx="4041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baseline="30000" dirty="0" smtClean="0"/>
              <a:t>214</a:t>
            </a:r>
            <a:r>
              <a:rPr kumimoji="1" lang="en-US" altLang="ja-JP" sz="2400" dirty="0" smtClean="0"/>
              <a:t>Bi</a:t>
            </a:r>
            <a:r>
              <a:rPr lang="ja-JP" altLang="en-US" sz="2400" dirty="0" smtClean="0"/>
              <a:t>→</a:t>
            </a:r>
            <a:r>
              <a:rPr lang="en-US" altLang="ja-JP" sz="2400" baseline="30000" dirty="0" smtClean="0"/>
              <a:t>212</a:t>
            </a:r>
            <a:r>
              <a:rPr lang="en-US" altLang="ja-JP" sz="2400" dirty="0" smtClean="0"/>
              <a:t>Po(6.2MeVα)</a:t>
            </a:r>
            <a:r>
              <a:rPr lang="ja-JP" altLang="en-US" sz="2400" dirty="0" smtClean="0"/>
              <a:t>による遅延同時測定で除去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・ミニバルーン</a:t>
            </a:r>
            <a:r>
              <a:rPr lang="ja-JP" altLang="en-US" sz="2400" dirty="0" smtClean="0"/>
              <a:t>由来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→遅延同時</a:t>
            </a:r>
            <a:r>
              <a:rPr lang="en-US" altLang="ja-JP" sz="2400" dirty="0" smtClean="0"/>
              <a:t>+FV</a:t>
            </a:r>
            <a:r>
              <a:rPr lang="ja-JP" altLang="en-US" sz="2400" dirty="0" smtClean="0"/>
              <a:t>カット</a:t>
            </a:r>
            <a:endParaRPr lang="en-US" altLang="ja-JP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3160" y="5406314"/>
            <a:ext cx="472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lang="ja-JP" altLang="en-US" sz="2400" dirty="0" smtClean="0"/>
              <a:t>液シン主成分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</a:t>
            </a:r>
            <a:r>
              <a:rPr lang="ja-JP" altLang="en-US" sz="2400" dirty="0" smtClean="0"/>
              <a:t>の宇宙線核破砕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・宇宙線後</a:t>
            </a:r>
            <a:r>
              <a:rPr lang="en-US" altLang="ja-JP" sz="2400" dirty="0" smtClean="0"/>
              <a:t>VETO or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 </a:t>
            </a:r>
            <a:r>
              <a:rPr lang="ja-JP" altLang="en-US" sz="2400" dirty="0" smtClean="0"/>
              <a:t> 同時発生する中性子でタグ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4230" y="3673697"/>
            <a:ext cx="1811546" cy="37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&lt;m</a:t>
            </a:r>
            <a:r>
              <a:rPr kumimoji="1" lang="en-US" altLang="ja-JP" baseline="-25000" dirty="0" smtClean="0">
                <a:solidFill>
                  <a:schemeClr val="bg1"/>
                </a:solidFill>
              </a:rPr>
              <a:t>ββ</a:t>
            </a:r>
            <a:r>
              <a:rPr kumimoji="1" lang="en-US" altLang="ja-JP" dirty="0" smtClean="0">
                <a:solidFill>
                  <a:schemeClr val="bg1"/>
                </a:solidFill>
              </a:rPr>
              <a:t>&gt;=150meV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検出器パフォーマンス</a:t>
            </a:r>
            <a:endParaRPr lang="en-US" altLang="ja-JP" sz="4400" u="sng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4429357" y="1953163"/>
            <a:ext cx="3935484" cy="2126545"/>
            <a:chOff x="63" y="689"/>
            <a:chExt cx="2866" cy="1974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" y="689"/>
              <a:ext cx="2866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9" name="Rectangle 11"/>
            <p:cNvSpPr>
              <a:spLocks/>
            </p:cNvSpPr>
            <p:nvPr/>
          </p:nvSpPr>
          <p:spPr bwMode="auto">
            <a:xfrm>
              <a:off x="895" y="2434"/>
              <a:ext cx="1684" cy="229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altLang="ja-JP" sz="1600" dirty="0">
                  <a:solidFill>
                    <a:schemeClr val="bg1"/>
                  </a:solidFill>
                  <a:latin typeface="+mn-lt"/>
                  <a:ea typeface="ＭＳ Ｐゴシック" charset="-128"/>
                  <a:cs typeface="Times New Roman" charset="0"/>
                  <a:sym typeface="Times New Roman" charset="0"/>
                </a:rPr>
                <a:t>Visible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+mn-lt"/>
                  <a:ea typeface="ＭＳ Ｐゴシック" charset="-128"/>
                  <a:cs typeface="Times New Roman" charset="0"/>
                  <a:sym typeface="Times New Roman" charset="0"/>
                </a:rPr>
                <a:t>Energy </a:t>
              </a:r>
              <a:r>
                <a:rPr lang="en-US" altLang="ja-JP" sz="1600" dirty="0">
                  <a:solidFill>
                    <a:schemeClr val="bg1"/>
                  </a:solidFill>
                  <a:latin typeface="+mn-lt"/>
                  <a:ea typeface="ＭＳ Ｐゴシック" charset="-128"/>
                  <a:cs typeface="Times New Roman" charset="0"/>
                  <a:sym typeface="Times New Roman" charset="0"/>
                </a:rPr>
                <a:t>(MeV)</a:t>
              </a:r>
            </a:p>
          </p:txBody>
        </p:sp>
      </p:grp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325406" y="862736"/>
            <a:ext cx="8948407" cy="191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線源データ等により再構成エネルギーをキャリブレーション</a:t>
            </a:r>
            <a:endParaRPr lang="ja-JP" altLang="en-US" sz="2000" dirty="0"/>
          </a:p>
        </p:txBody>
      </p:sp>
      <p:grpSp>
        <p:nvGrpSpPr>
          <p:cNvPr id="63" name="Group 17"/>
          <p:cNvGrpSpPr>
            <a:grpSpLocks/>
          </p:cNvGrpSpPr>
          <p:nvPr/>
        </p:nvGrpSpPr>
        <p:grpSpPr bwMode="auto">
          <a:xfrm>
            <a:off x="672598" y="1953163"/>
            <a:ext cx="3728946" cy="2083299"/>
            <a:chOff x="-91" y="344"/>
            <a:chExt cx="2751" cy="1207"/>
          </a:xfrm>
        </p:grpSpPr>
        <p:pic>
          <p:nvPicPr>
            <p:cNvPr id="64" name="Picture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681" y="-428"/>
              <a:ext cx="1207" cy="27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5" name="Rectangle 16"/>
            <p:cNvSpPr>
              <a:spLocks/>
            </p:cNvSpPr>
            <p:nvPr/>
          </p:nvSpPr>
          <p:spPr bwMode="auto">
            <a:xfrm>
              <a:off x="1783" y="384"/>
              <a:ext cx="664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altLang="ja-JP" sz="1600" dirty="0">
                  <a:solidFill>
                    <a:schemeClr val="tx1"/>
                  </a:solidFill>
                  <a:latin typeface="+mn-lt"/>
                  <a:ea typeface="ＭＳ Ｐゴシック" charset="-128"/>
                  <a:sym typeface="Lucida Grande" charset="0"/>
                </a:rPr>
                <a:t>MC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135743" y="133992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baseline="30000" dirty="0" smtClean="0"/>
              <a:t>208</a:t>
            </a:r>
            <a:r>
              <a:rPr kumimoji="1" lang="en-US" altLang="ja-JP" sz="2400" b="1" i="1" dirty="0" smtClean="0"/>
              <a:t>Tl</a:t>
            </a:r>
            <a:r>
              <a:rPr kumimoji="1" lang="ja-JP" altLang="en-US" sz="2400" b="1" i="1" dirty="0" smtClean="0"/>
              <a:t>線源</a:t>
            </a:r>
            <a:r>
              <a:rPr kumimoji="1" lang="en-US" altLang="ja-JP" sz="2400" b="1" i="1" dirty="0" smtClean="0"/>
              <a:t>(2.6MeV γ)</a:t>
            </a:r>
            <a:endParaRPr kumimoji="1" lang="ja-JP" altLang="en-US" sz="2400" b="1" i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969653" y="1560539"/>
            <a:ext cx="12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MC</a:t>
            </a:r>
            <a:endParaRPr kumimoji="1" lang="ja-JP" altLang="en-US" sz="2400" b="1" i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37184" y="1556792"/>
            <a:ext cx="124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データ</a:t>
            </a:r>
            <a:endParaRPr kumimoji="1" lang="ja-JP" altLang="en-US" sz="2400" b="1" i="1" dirty="0"/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4" y="4668749"/>
            <a:ext cx="3426698" cy="200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9" name="テキスト ボックス 68"/>
          <p:cNvSpPr txBox="1"/>
          <p:nvPr/>
        </p:nvSpPr>
        <p:spPr>
          <a:xfrm>
            <a:off x="672598" y="419147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baseline="30000" dirty="0" smtClean="0"/>
              <a:t>214</a:t>
            </a:r>
            <a:r>
              <a:rPr lang="en-US" altLang="ja-JP" sz="2400" b="1" i="1" dirty="0" smtClean="0"/>
              <a:t>Bi</a:t>
            </a:r>
            <a:r>
              <a:rPr lang="ja-JP" altLang="en-US" sz="2400" b="1" i="1" dirty="0"/>
              <a:t>イベント</a:t>
            </a:r>
            <a:r>
              <a:rPr kumimoji="1" lang="en-US" altLang="ja-JP" sz="2400" b="1" i="1" dirty="0" smtClean="0"/>
              <a:t>(3.27MeV β+γ)</a:t>
            </a:r>
            <a:endParaRPr kumimoji="1" lang="ja-JP" altLang="en-US" sz="2400" b="1" i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409206" y="5031271"/>
            <a:ext cx="455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・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E</a:t>
            </a:r>
            <a:r>
              <a:rPr lang="en-US" altLang="ja-JP" sz="2400" dirty="0" smtClean="0">
                <a:solidFill>
                  <a:srgbClr val="FFFF00"/>
                </a:solidFill>
              </a:rPr>
              <a:t>=6.6%/</a:t>
            </a:r>
            <a:r>
              <a:rPr lang="ja-JP" altLang="en-US" sz="2400" dirty="0" smtClean="0">
                <a:solidFill>
                  <a:srgbClr val="FFFF00"/>
                </a:solidFill>
              </a:rPr>
              <a:t>√</a:t>
            </a:r>
            <a:r>
              <a:rPr lang="en-US" altLang="ja-JP" sz="2400" dirty="0" smtClean="0">
                <a:solidFill>
                  <a:srgbClr val="FFFF00"/>
                </a:solidFill>
              </a:rPr>
              <a:t>E(MeV)</a:t>
            </a:r>
          </a:p>
          <a:p>
            <a:r>
              <a:rPr lang="ja-JP" altLang="en-US" sz="2400" dirty="0" smtClean="0">
                <a:solidFill>
                  <a:srgbClr val="FFFF00"/>
                </a:solidFill>
              </a:rPr>
              <a:t>・良く理解された検出器応答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36414</TotalTime>
  <Words>1079</Words>
  <Application>Microsoft Office PowerPoint</Application>
  <PresentationFormat>画面に合わせる (4:3)</PresentationFormat>
  <Paragraphs>325</Paragraphs>
  <Slides>30</Slides>
  <Notes>30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テーマ</vt:lpstr>
      <vt:lpstr>カムランド禅の最新結果と現状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これまでの結果+最新結果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masashi.o</cp:lastModifiedBy>
  <cp:revision>872</cp:revision>
  <cp:lastPrinted>2012-01-11T08:10:43Z</cp:lastPrinted>
  <dcterms:created xsi:type="dcterms:W3CDTF">2010-01-18T04:46:10Z</dcterms:created>
  <dcterms:modified xsi:type="dcterms:W3CDTF">2013-02-18T00:41:59Z</dcterms:modified>
</cp:coreProperties>
</file>