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83" r:id="rId5"/>
    <p:sldId id="284" r:id="rId6"/>
    <p:sldId id="282" r:id="rId7"/>
    <p:sldId id="262" r:id="rId8"/>
    <p:sldId id="289" r:id="rId9"/>
    <p:sldId id="258" r:id="rId10"/>
    <p:sldId id="264" r:id="rId11"/>
    <p:sldId id="269" r:id="rId12"/>
    <p:sldId id="281" r:id="rId13"/>
    <p:sldId id="280" r:id="rId14"/>
    <p:sldId id="259" r:id="rId15"/>
    <p:sldId id="260" r:id="rId16"/>
    <p:sldId id="290" r:id="rId17"/>
    <p:sldId id="266" r:id="rId18"/>
    <p:sldId id="291" r:id="rId19"/>
    <p:sldId id="285" r:id="rId20"/>
    <p:sldId id="288" r:id="rId21"/>
    <p:sldId id="292" r:id="rId22"/>
    <p:sldId id="286" r:id="rId23"/>
    <p:sldId id="287" r:id="rId24"/>
    <p:sldId id="294" r:id="rId25"/>
    <p:sldId id="295" r:id="rId26"/>
    <p:sldId id="296" r:id="rId2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72" autoAdjust="0"/>
    <p:restoredTop sz="99590" autoAdjust="0"/>
  </p:normalViewPr>
  <p:slideViewPr>
    <p:cSldViewPr snapToGrid="0" snapToObjects="1">
      <p:cViewPr varScale="1">
        <p:scale>
          <a:sx n="83" d="100"/>
          <a:sy n="83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D19FF-08E6-0642-92F2-63807DD2CB64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B7C3F-E04E-4C4E-BFF0-6C2FFD6257B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81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</a:t>
            </a:r>
            <a:r>
              <a:rPr kumimoji="1" lang="en-US" altLang="ja-JP" baseline="0" dirty="0" smtClean="0"/>
              <a:t> talk about </a:t>
            </a:r>
            <a:r>
              <a:rPr kumimoji="1" lang="en-US" altLang="ja-JP" baseline="0" dirty="0" err="1" smtClean="0"/>
              <a:t>GroundBIRD</a:t>
            </a:r>
            <a:r>
              <a:rPr kumimoji="1" lang="en-US" altLang="ja-JP" baseline="0" dirty="0" smtClean="0"/>
              <a:t> experiment.</a:t>
            </a:r>
          </a:p>
          <a:p>
            <a:r>
              <a:rPr kumimoji="1" lang="en-US" altLang="ja-JP" baseline="0" dirty="0" smtClean="0"/>
              <a:t>I’m </a:t>
            </a:r>
            <a:r>
              <a:rPr kumimoji="1" lang="en-US" altLang="ja-JP" baseline="0" dirty="0" err="1" smtClean="0"/>
              <a:t>shugo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oguri</a:t>
            </a:r>
            <a:r>
              <a:rPr kumimoji="1" lang="en-US" altLang="ja-JP" baseline="0" dirty="0" smtClean="0"/>
              <a:t> from KEK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4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Another</a:t>
            </a:r>
            <a:r>
              <a:rPr kumimoji="1" lang="en-US" altLang="ja-JP" baseline="0" dirty="0" smtClean="0"/>
              <a:t> big challenge is that mounting the cryostat on the rotation stage.</a:t>
            </a:r>
          </a:p>
          <a:p>
            <a:r>
              <a:rPr kumimoji="1" lang="en-US" altLang="ja-JP" baseline="0" dirty="0" smtClean="0"/>
              <a:t>We have to operate the mechanical cooler as well as the detectors.</a:t>
            </a:r>
          </a:p>
          <a:p>
            <a:r>
              <a:rPr kumimoji="1" lang="en-US" altLang="ja-JP" baseline="0" dirty="0" smtClean="0"/>
              <a:t>We wouldn’t to mount the ``giant’’ compressors and power generators on the stage.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So, electricity and helium gas have to be circulated from the ground.</a:t>
            </a:r>
          </a:p>
          <a:p>
            <a:r>
              <a:rPr kumimoji="1" lang="en-US" altLang="ja-JP" baseline="0" dirty="0" smtClean="0"/>
              <a:t>If we directly connect these lines ``without’’ any treatment, messy accidents would happen….</a:t>
            </a:r>
          </a:p>
          <a:p>
            <a:r>
              <a:rPr kumimoji="1" lang="en-US" altLang="ja-JP" baseline="0" dirty="0" smtClean="0"/>
              <a:t>We need technologies to avoid this.</a:t>
            </a:r>
          </a:p>
          <a:p>
            <a:r>
              <a:rPr kumimoji="1" lang="en-US" altLang="ja-JP" baseline="0" dirty="0" smtClean="0"/>
              <a:t>So, the interface system between the rotating stage and the ground is the most important.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007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</a:t>
            </a:r>
            <a:r>
              <a:rPr kumimoji="1" lang="en-US" altLang="ja-JP" baseline="0" dirty="0" smtClean="0"/>
              <a:t>his figure is the cross-section of interface components.</a:t>
            </a:r>
          </a:p>
          <a:p>
            <a:r>
              <a:rPr kumimoji="1" lang="en-US" altLang="ja-JP" baseline="0" dirty="0" smtClean="0"/>
              <a:t>It consists of two components; one is for helium gas circulation, and another is for electricity.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For the electricity, we could use commercial rotary connector which has eight lines.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electrical conduction path is a liquid metal that is molecularly bonded to the contacts.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it is a very low resistance electrical connection with very low noise. </a:t>
            </a:r>
            <a:endParaRPr lang="en-US" altLang="ja-JP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On the other hand, there is no commercial one for the high-pressure helium gas.</a:t>
            </a:r>
          </a:p>
          <a:p>
            <a:r>
              <a:rPr kumimoji="1" lang="en-US" altLang="ja-JP" baseline="0" dirty="0" smtClean="0"/>
              <a:t>So, we have developed custom-made rotary joint for the helium gas circulation. </a:t>
            </a:r>
          </a:p>
          <a:p>
            <a:r>
              <a:rPr kumimoji="1" lang="en-US" altLang="ja-JP" baseline="0" dirty="0" smtClean="0"/>
              <a:t>In this cross-section view, inside blue area is rotating part and outside red area is non-rotating part, I mean outside part is fixed on the ground.</a:t>
            </a:r>
          </a:p>
          <a:p>
            <a:r>
              <a:rPr kumimoji="1" lang="en-US" altLang="ja-JP" dirty="0" smtClean="0"/>
              <a:t>The fixed</a:t>
            </a:r>
            <a:r>
              <a:rPr kumimoji="1" lang="en-US" altLang="ja-JP" baseline="0" dirty="0" smtClean="0"/>
              <a:t> part have two lines of grooves vertical to the rotation axis in inside, and helium gas line is connected without breaking up during the rotation.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774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3609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the temperature trends</a:t>
            </a:r>
            <a:r>
              <a:rPr kumimoji="1" lang="en-US" altLang="ja-JP" baseline="0" dirty="0" smtClean="0"/>
              <a:t> via the real time monitoring system.</a:t>
            </a:r>
          </a:p>
          <a:p>
            <a:r>
              <a:rPr kumimoji="1" lang="en-US" altLang="ja-JP" baseline="0" dirty="0" smtClean="0"/>
              <a:t>Each color corresponds to each cold stage.</a:t>
            </a:r>
          </a:p>
          <a:p>
            <a:r>
              <a:rPr kumimoji="1" lang="en-US" altLang="ja-JP" baseline="0" dirty="0" smtClean="0"/>
              <a:t>After the confirmation of safety, we start the actual rotation from here.</a:t>
            </a:r>
          </a:p>
          <a:p>
            <a:r>
              <a:rPr kumimoji="1" lang="en-US" altLang="ja-JP" baseline="0" dirty="0" smtClean="0"/>
              <a:t>We confirmed the nominal performance of the cooler on the rotating stage without any performance degradation at all.</a:t>
            </a:r>
          </a:p>
          <a:p>
            <a:r>
              <a:rPr kumimoji="1" lang="en-US" altLang="ja-JP" baseline="0" dirty="0" smtClean="0"/>
              <a:t>We checked data in Fourier space, and we found NO temperature vibration associating the scan frequency.</a:t>
            </a:r>
            <a:endParaRPr kumimoji="1" lang="en-US" altLang="ja-JP" dirty="0" smtClean="0"/>
          </a:p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addition to that, we checked the leakage of the helium gas by using the independent setup.</a:t>
            </a:r>
          </a:p>
          <a:p>
            <a:r>
              <a:rPr kumimoji="1" lang="en-US" altLang="ja-JP" baseline="0" dirty="0" smtClean="0"/>
              <a:t>We confirmed zero-consistent leakage based on 8days of test under the over-pressure condition.</a:t>
            </a:r>
          </a:p>
          <a:p>
            <a:r>
              <a:rPr kumimoji="1" lang="en-US" altLang="ja-JP" baseline="0" dirty="0" smtClean="0"/>
              <a:t>We have established technologies to realize the ``high-speed rotation scan’’!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511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ラフな実験スケジュールは、このようになっております。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手短かにいうと、＜クリック＞</a:t>
            </a:r>
            <a:endParaRPr kumimoji="1" lang="en-US" altLang="ja-JP" dirty="0" smtClean="0"/>
          </a:p>
          <a:p>
            <a:r>
              <a:rPr kumimoji="1" lang="ja-JP" altLang="en-US" dirty="0" smtClean="0"/>
              <a:t>３年半後に本観測開始して、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５年後に結果を出す！</a:t>
            </a:r>
            <a:endParaRPr kumimoji="1" lang="en-US" altLang="ja-JP" dirty="0" smtClean="0"/>
          </a:p>
          <a:p>
            <a:r>
              <a:rPr kumimoji="1" lang="ja-JP" altLang="en-US" dirty="0" smtClean="0"/>
              <a:t>と言う意気込みで開発をすすめています。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3FD9B-E1F1-7D43-9CA0-7D6FF150FA44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1783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もちろん、チリでの観測で実験としては終わりと言う訳ではなく、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野望としては、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チリアン</a:t>
            </a:r>
            <a:r>
              <a:rPr kumimoji="1" lang="en-US" altLang="ja-JP" dirty="0" err="1" smtClean="0"/>
              <a:t>GroundBIRD</a:t>
            </a:r>
            <a:r>
              <a:rPr kumimoji="1" lang="ja-JP" altLang="en-US" dirty="0" smtClean="0"/>
              <a:t>に加えて、＜クリック＞</a:t>
            </a:r>
            <a:endParaRPr kumimoji="1" lang="en-US" altLang="ja-JP" dirty="0" smtClean="0"/>
          </a:p>
          <a:p>
            <a:r>
              <a:rPr kumimoji="1" lang="ja-JP" altLang="en-US" dirty="0" smtClean="0"/>
              <a:t>ハワイアン、＜クリック＞南極、＜クリック＞グリーンランドの</a:t>
            </a:r>
            <a:r>
              <a:rPr kumimoji="1" lang="en-US" altLang="ja-JP" dirty="0" err="1" smtClean="0"/>
              <a:t>GroundBIRDs</a:t>
            </a:r>
            <a:r>
              <a:rPr kumimoji="1" lang="ja-JP" altLang="en-US" dirty="0" smtClean="0"/>
              <a:t>を配備することによって、＜クリック＞</a:t>
            </a:r>
            <a:endParaRPr kumimoji="1" lang="en-US" altLang="ja-JP" dirty="0" smtClean="0"/>
          </a:p>
          <a:p>
            <a:r>
              <a:rPr kumimoji="1" lang="ja-JP" altLang="en-US" dirty="0" smtClean="0"/>
              <a:t>将来計画として議論されている衛生実験に先駆けた成果</a:t>
            </a:r>
            <a:endParaRPr kumimoji="1" lang="en-US" altLang="ja-JP" dirty="0" smtClean="0"/>
          </a:p>
          <a:p>
            <a:r>
              <a:rPr kumimoji="1" lang="ja-JP" altLang="en-US" dirty="0" smtClean="0"/>
              <a:t>地上からの全天観測をめざしています。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CC96E-66E6-4847-96D5-87B7D83C0F0D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0567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みにくいアヒルの子ではありませんが、</a:t>
            </a:r>
            <a:endParaRPr kumimoji="1" lang="en-US" altLang="ja-JP" dirty="0" smtClean="0"/>
          </a:p>
          <a:p>
            <a:r>
              <a:rPr kumimoji="1" lang="en-US" altLang="ja-JP" dirty="0" err="1" smtClean="0"/>
              <a:t>GroundBIRD</a:t>
            </a:r>
            <a:r>
              <a:rPr kumimoji="1" lang="ja-JP" altLang="en-US" dirty="0" smtClean="0"/>
              <a:t>「飛ばない鳥」で、飛ぶ鳥並み成果をあげる心づもりです。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3FD9B-E1F1-7D43-9CA0-7D6FF150FA44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407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Science Motivation is, of course probing the inflationary universe!</a:t>
            </a:r>
          </a:p>
          <a:p>
            <a:r>
              <a:rPr kumimoji="1" lang="en-US" altLang="ja-JP" baseline="0" dirty="0" smtClean="0"/>
              <a:t>This is the evolution of our universe.</a:t>
            </a:r>
          </a:p>
          <a:p>
            <a:r>
              <a:rPr kumimoji="1" lang="en-US" altLang="ja-JP" baseline="0" dirty="0" smtClean="0"/>
              <a:t>At the beginning of the universe, there was the inflation.</a:t>
            </a:r>
          </a:p>
          <a:p>
            <a:r>
              <a:rPr kumimoji="1" lang="en-US" altLang="ja-JP" baseline="0" dirty="0" smtClean="0"/>
              <a:t>You know…. CMB polarization, B-modes, is the most promising probe to study it.</a:t>
            </a:r>
          </a:p>
          <a:p>
            <a:r>
              <a:rPr kumimoji="1" lang="en-US" altLang="ja-JP" baseline="0" dirty="0" smtClean="0"/>
              <a:t>It is enhanced around two era: recombination and </a:t>
            </a:r>
            <a:r>
              <a:rPr kumimoji="1" lang="en-US" altLang="ja-JP" baseline="0" dirty="0" err="1" smtClean="0"/>
              <a:t>reionizaiton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B-modes spectrum follows these enhancements…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Science Motivation is, of course probing the inflationary universe!</a:t>
            </a:r>
          </a:p>
          <a:p>
            <a:r>
              <a:rPr kumimoji="1" lang="en-US" altLang="ja-JP" baseline="0" dirty="0" smtClean="0"/>
              <a:t>This is the evolution of our universe.</a:t>
            </a:r>
          </a:p>
          <a:p>
            <a:r>
              <a:rPr kumimoji="1" lang="en-US" altLang="ja-JP" baseline="0" dirty="0" smtClean="0"/>
              <a:t>At the beginning of the universe, there was the inflation.</a:t>
            </a:r>
          </a:p>
          <a:p>
            <a:r>
              <a:rPr kumimoji="1" lang="en-US" altLang="ja-JP" baseline="0" dirty="0" smtClean="0"/>
              <a:t>You know…. CMB polarization, B-modes, is the most promising probe to study it.</a:t>
            </a:r>
          </a:p>
          <a:p>
            <a:r>
              <a:rPr kumimoji="1" lang="en-US" altLang="ja-JP" baseline="0" dirty="0" smtClean="0"/>
              <a:t>It is enhanced around two era: recombination and </a:t>
            </a:r>
            <a:r>
              <a:rPr kumimoji="1" lang="en-US" altLang="ja-JP" baseline="0" dirty="0" err="1" smtClean="0"/>
              <a:t>reionizaiton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B-modes spectrum follows these enhancements…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89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figure shows the power spectrum of the B-modes.</a:t>
            </a:r>
          </a:p>
          <a:p>
            <a:r>
              <a:rPr kumimoji="1" lang="en-US" altLang="ja-JP" baseline="0" dirty="0" err="1" smtClean="0"/>
              <a:t>Multipole</a:t>
            </a:r>
            <a:r>
              <a:rPr kumimoji="1" lang="en-US" altLang="ja-JP" baseline="0" dirty="0" smtClean="0"/>
              <a:t> is proportional to the inverse of the angular scale.</a:t>
            </a:r>
          </a:p>
          <a:p>
            <a:r>
              <a:rPr kumimoji="1" lang="en-US" altLang="ja-JP" baseline="0" dirty="0" smtClean="0"/>
              <a:t>That’s why the left side is the large angular scale pattern.</a:t>
            </a:r>
          </a:p>
          <a:p>
            <a:r>
              <a:rPr kumimoji="1" lang="en-US" altLang="ja-JP" baseline="0" dirty="0" smtClean="0"/>
              <a:t>The Color lines are prediction of the Primordial B-modes base on the some major inflation models.</a:t>
            </a:r>
          </a:p>
          <a:p>
            <a:r>
              <a:rPr kumimoji="1" lang="en-US" altLang="ja-JP" baseline="0" dirty="0" smtClean="0"/>
              <a:t>The right hill is created at the recombination and the left hill is created at the </a:t>
            </a:r>
            <a:r>
              <a:rPr kumimoji="1" lang="en-US" altLang="ja-JP" baseline="0" dirty="0" err="1" smtClean="0"/>
              <a:t>reionazation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In the small angle area, the background of the Gravity Lensing B-modes is dominant.</a:t>
            </a:r>
          </a:p>
          <a:p>
            <a:r>
              <a:rPr kumimoji="1" lang="en-US" altLang="ja-JP" baseline="0" dirty="0" smtClean="0"/>
              <a:t>So, it is natural….</a:t>
            </a:r>
          </a:p>
          <a:p>
            <a:r>
              <a:rPr kumimoji="1" lang="en-US" altLang="ja-JP" sz="1200" baseline="0" dirty="0" smtClean="0">
                <a:solidFill>
                  <a:srgbClr val="FF0000"/>
                </a:solidFill>
              </a:rPr>
              <a:t>We want to have</a:t>
            </a:r>
            <a:r>
              <a:rPr lang="en-US" altLang="ja-JP" sz="1200" dirty="0" smtClean="0">
                <a:solidFill>
                  <a:srgbClr val="FF0000"/>
                </a:solidFill>
              </a:rPr>
              <a:t> large angular scale observation</a:t>
            </a:r>
            <a:r>
              <a:rPr lang="en-US" altLang="ja-JP" sz="1200" baseline="0" dirty="0" smtClean="0">
                <a:solidFill>
                  <a:srgbClr val="FF0000"/>
                </a:solidFill>
              </a:rPr>
              <a:t>, if we really want to </a:t>
            </a:r>
            <a:r>
              <a:rPr lang="en-US" altLang="ja-JP" sz="1200" dirty="0" smtClean="0">
                <a:solidFill>
                  <a:srgbClr val="FF0000"/>
                </a:solidFill>
              </a:rPr>
              <a:t>prove the inflation.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Multipole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\,\,\,\, \ell \,\,\,\, (=180^\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</a:t>
            </a:r>
            <a:r>
              <a:rPr kumimoji="1" lang="en-US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\theta)</a:t>
            </a:r>
          </a:p>
          <a:p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(\ell+1)C_\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2 \pi \, [\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{\</a:t>
            </a:r>
            <a:r>
              <a:rPr kumimoji="1" lang="da-DK" altLang="ja-JP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</a:t>
            </a:r>
            <a:r>
              <a:rPr kumimoji="1" lang="da-DK" altLang="ja-JP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K}^2]</a:t>
            </a:r>
            <a:endParaRPr kumimoji="1" lang="en-US" altLang="ja-JP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879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err="1" smtClean="0"/>
              <a:t>GroundBIRD</a:t>
            </a:r>
            <a:r>
              <a:rPr kumimoji="1" lang="en-US" altLang="ja-JP" baseline="0" dirty="0" smtClean="0"/>
              <a:t> solve such a difficulty by using an unique scan strategy.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entire system to collect and to detect the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CMB photons is contained inside of a cryostat. And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is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mounted on a rotation stage. </a:t>
            </a:r>
            <a:endParaRPr lang="en-US" altLang="ja-JP" dirty="0" smtClean="0"/>
          </a:p>
          <a:p>
            <a:r>
              <a:rPr kumimoji="1" lang="en-US" altLang="ja-JP" baseline="0" dirty="0" smtClean="0"/>
              <a:t>Optics components are maintained to be cold condition at 4 Kelvin.</a:t>
            </a:r>
          </a:p>
          <a:p>
            <a:r>
              <a:rPr kumimoji="1" lang="en-US" altLang="ja-JP" baseline="0" dirty="0" smtClean="0"/>
              <a:t>As the detector, we plan to use MKID which is developing in the Japanese collaboration.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Rotation of the telescope results in the world’s fastest scan. </a:t>
            </a:r>
          </a:p>
          <a:p>
            <a:r>
              <a:rPr kumimoji="1" lang="en-US" altLang="ja-JP" baseline="0" dirty="0" smtClean="0"/>
              <a:t>There is NO deceleration at all.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rotation having 20◦ offsets from the zenith covers the sky with a large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toroidal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 donut) shape.</a:t>
            </a:r>
            <a:endParaRPr lang="en-US" altLang="ja-JP" dirty="0" smtClean="0"/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rotation of the Earth shifts this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toroidal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constant speed of 15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degrees per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hour.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results in 30% of coverage of the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full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sky in 24 hours of observation under the Chilean sky.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6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So,</a:t>
            </a:r>
            <a:r>
              <a:rPr kumimoji="1" lang="en-US" altLang="ja-JP" baseline="0" dirty="0" smtClean="0"/>
              <a:t> our unique technical features are “High-speed rotation scan” and “Cold optics”. </a:t>
            </a:r>
          </a:p>
          <a:p>
            <a:r>
              <a:rPr kumimoji="1" lang="en-US" altLang="ja-JP" baseline="0" dirty="0" smtClean="0"/>
              <a:t>This world’s fastest scan allows us to cover large area with 1/f-noise-free condition.</a:t>
            </a:r>
          </a:p>
          <a:p>
            <a:r>
              <a:rPr kumimoji="1" lang="en-US" altLang="ja-JP" baseline="0" dirty="0" smtClean="0"/>
              <a:t>Cold optics help to reduce the thermal radiation from the mirrors, which is one of the major photon noise source for the detector.</a:t>
            </a:r>
          </a:p>
          <a:p>
            <a:r>
              <a:rPr kumimoji="1" lang="en-US" altLang="ja-JP" baseline="0" dirty="0" smtClean="0"/>
              <a:t>Even though our instruments are small, I mean very compact, realization of these unique features results in the excellent performance…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85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It shows the prediction of the sensitivity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err="1" smtClean="0"/>
              <a:t>GroundBIRD</a:t>
            </a:r>
            <a:r>
              <a:rPr kumimoji="1" lang="en-US" altLang="ja-JP" baseline="0" dirty="0" smtClean="0"/>
              <a:t> will cover the range which has not been covered by the other experiments.</a:t>
            </a:r>
          </a:p>
          <a:p>
            <a:r>
              <a:rPr kumimoji="1" lang="en-US" altLang="ja-JP" dirty="0" smtClean="0"/>
              <a:t>So, our</a:t>
            </a:r>
            <a:r>
              <a:rPr kumimoji="1" lang="en-US" altLang="ja-JP" baseline="0" dirty="0" smtClean="0"/>
              <a:t> advantage is the measurements of primordial B-mode’s spectrum !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B7C3F-E04E-4C4E-BFF0-6C2FFD6257B6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9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</a:t>
            </a:r>
            <a:r>
              <a:rPr kumimoji="1" lang="en-US" altLang="ja-JP" baseline="0" dirty="0" smtClean="0"/>
              <a:t>e are developing the instrumental components.</a:t>
            </a:r>
          </a:p>
          <a:p>
            <a:r>
              <a:rPr kumimoji="1" lang="en-US" altLang="ja-JP" baseline="0" dirty="0" smtClean="0"/>
              <a:t>Especially, establishments of rotation related technologies are key issue.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95-7D74-E243-9024-109A40869EF4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11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417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have already started</a:t>
            </a:r>
            <a:r>
              <a:rPr kumimoji="1" lang="en-US" altLang="ja-JP" baseline="0" dirty="0" smtClean="0"/>
              <a:t> the commissioning of rotation stage in the lab.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CC96E-66E6-4847-96D5-87B7D83C0F0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71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66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44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025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8DB5-812C-F04D-AA72-6B754310134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2013/02/19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501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C53E-CDCB-C942-A0B4-B6BC3AEE02A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2013/02/19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4FE20-EF62-D742-89E5-015DB0C9B61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790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9237-067E-1240-8B7B-E3C5734CCB2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2013/02/19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7537-066F-1D40-A8D1-0230923A9B1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522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29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87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96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2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25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01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16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80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16F3D-CB3D-BF45-94A6-013167822157}" type="datetimeFigureOut">
              <a:rPr kumimoji="1" lang="ja-JP" altLang="en-US" smtClean="0"/>
              <a:pPr/>
              <a:t>2013/02/19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CB3A-F29F-BC4C-BC49-971417E5EE3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27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E6DA5-E3EE-DE47-99A8-F726BF84F6E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2013/02/19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1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4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〜</a:t>
            </a:r>
            <a:r>
              <a:rPr kumimoji="1" lang="ja-JP" altLang="en-US" sz="2800" dirty="0" smtClean="0"/>
              <a:t>地上からの</a:t>
            </a:r>
            <a:r>
              <a:rPr kumimoji="1" lang="en-US" altLang="ja-JP" sz="2800" dirty="0" smtClean="0"/>
              <a:t>CMB</a:t>
            </a:r>
            <a:r>
              <a:rPr kumimoji="1" lang="ja-JP" altLang="en-US" sz="2800" dirty="0" smtClean="0"/>
              <a:t>偏光観測</a:t>
            </a:r>
            <a:r>
              <a:rPr kumimoji="1" lang="en-US" altLang="ja-JP" sz="2800" dirty="0" smtClean="0"/>
              <a:t>〜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en-US" altLang="ja-JP" dirty="0" err="1" smtClean="0"/>
              <a:t>GroundBIRD</a:t>
            </a:r>
            <a:r>
              <a:rPr lang="ja-JP" altLang="en-US" sz="4000" dirty="0" smtClean="0"/>
              <a:t>実験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小栗秀悟</a:t>
            </a:r>
            <a:r>
              <a:rPr lang="en-US" altLang="ja-JP" dirty="0" smtClean="0"/>
              <a:t>(KEK)</a:t>
            </a:r>
            <a:endParaRPr lang="en-US" altLang="ja-JP" dirty="0"/>
          </a:p>
          <a:p>
            <a:r>
              <a:rPr lang="en-US" altLang="ja-JP" dirty="0" smtClean="0"/>
              <a:t>The </a:t>
            </a:r>
            <a:r>
              <a:rPr lang="en-US" altLang="ja-JP" dirty="0" err="1" smtClean="0"/>
              <a:t>GroundBIRD</a:t>
            </a:r>
            <a:r>
              <a:rPr lang="en-US" altLang="ja-JP" dirty="0" smtClean="0"/>
              <a:t> group</a:t>
            </a:r>
          </a:p>
        </p:txBody>
      </p:sp>
    </p:spTree>
    <p:extLst>
      <p:ext uri="{BB962C8B-B14F-4D97-AF65-F5344CB8AC3E}">
        <p14:creationId xmlns:p14="http://schemas.microsoft.com/office/powerpoint/2010/main" val="188307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目標</a:t>
            </a:r>
            <a:r>
              <a:rPr kumimoji="1" lang="en-US" altLang="ja-JP" dirty="0" smtClean="0"/>
              <a:t>〜</a:t>
            </a:r>
            <a:r>
              <a:rPr kumimoji="1" lang="ja-JP" altLang="en-US" dirty="0" smtClean="0"/>
              <a:t>感度曲線</a:t>
            </a:r>
            <a:endParaRPr kumimoji="1" lang="ja-JP" altLang="en-US" dirty="0"/>
          </a:p>
        </p:txBody>
      </p:sp>
      <p:pic>
        <p:nvPicPr>
          <p:cNvPr id="3" name="図 2" descr="c1_w_gb_and_oth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49863" y="129495"/>
            <a:ext cx="4281714" cy="6858000"/>
          </a:xfrm>
          <a:prstGeom prst="rect">
            <a:avLst/>
          </a:prstGeom>
        </p:spPr>
      </p:pic>
      <p:sp>
        <p:nvSpPr>
          <p:cNvPr id="4" name="フリーフォーム 3"/>
          <p:cNvSpPr/>
          <p:nvPr/>
        </p:nvSpPr>
        <p:spPr>
          <a:xfrm>
            <a:off x="4399280" y="3413760"/>
            <a:ext cx="3058160" cy="762000"/>
          </a:xfrm>
          <a:custGeom>
            <a:avLst/>
            <a:gdLst>
              <a:gd name="connsiteX0" fmla="*/ 3058160 w 3058160"/>
              <a:gd name="connsiteY0" fmla="*/ 0 h 762000"/>
              <a:gd name="connsiteX1" fmla="*/ 2895600 w 3058160"/>
              <a:gd name="connsiteY1" fmla="*/ 91440 h 762000"/>
              <a:gd name="connsiteX2" fmla="*/ 2621280 w 3058160"/>
              <a:gd name="connsiteY2" fmla="*/ 233680 h 762000"/>
              <a:gd name="connsiteX3" fmla="*/ 2346960 w 3058160"/>
              <a:gd name="connsiteY3" fmla="*/ 314960 h 762000"/>
              <a:gd name="connsiteX4" fmla="*/ 2062480 w 3058160"/>
              <a:gd name="connsiteY4" fmla="*/ 386080 h 762000"/>
              <a:gd name="connsiteX5" fmla="*/ 1727200 w 3058160"/>
              <a:gd name="connsiteY5" fmla="*/ 467360 h 762000"/>
              <a:gd name="connsiteX6" fmla="*/ 1412240 w 3058160"/>
              <a:gd name="connsiteY6" fmla="*/ 538480 h 762000"/>
              <a:gd name="connsiteX7" fmla="*/ 1158240 w 3058160"/>
              <a:gd name="connsiteY7" fmla="*/ 589280 h 762000"/>
              <a:gd name="connsiteX8" fmla="*/ 985520 w 3058160"/>
              <a:gd name="connsiteY8" fmla="*/ 599440 h 762000"/>
              <a:gd name="connsiteX9" fmla="*/ 579120 w 3058160"/>
              <a:gd name="connsiteY9" fmla="*/ 660400 h 762000"/>
              <a:gd name="connsiteX10" fmla="*/ 0 w 3058160"/>
              <a:gd name="connsiteY10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58160" h="762000">
                <a:moveTo>
                  <a:pt x="3058160" y="0"/>
                </a:moveTo>
                <a:cubicBezTo>
                  <a:pt x="3013286" y="26246"/>
                  <a:pt x="2968413" y="52493"/>
                  <a:pt x="2895600" y="91440"/>
                </a:cubicBezTo>
                <a:cubicBezTo>
                  <a:pt x="2822787" y="130387"/>
                  <a:pt x="2712720" y="196427"/>
                  <a:pt x="2621280" y="233680"/>
                </a:cubicBezTo>
                <a:cubicBezTo>
                  <a:pt x="2529840" y="270933"/>
                  <a:pt x="2440093" y="289560"/>
                  <a:pt x="2346960" y="314960"/>
                </a:cubicBezTo>
                <a:cubicBezTo>
                  <a:pt x="2253827" y="340360"/>
                  <a:pt x="2062480" y="386080"/>
                  <a:pt x="2062480" y="386080"/>
                </a:cubicBezTo>
                <a:lnTo>
                  <a:pt x="1727200" y="467360"/>
                </a:lnTo>
                <a:lnTo>
                  <a:pt x="1412240" y="538480"/>
                </a:lnTo>
                <a:cubicBezTo>
                  <a:pt x="1317413" y="558800"/>
                  <a:pt x="1229360" y="579120"/>
                  <a:pt x="1158240" y="589280"/>
                </a:cubicBezTo>
                <a:cubicBezTo>
                  <a:pt x="1087120" y="599440"/>
                  <a:pt x="1082040" y="587587"/>
                  <a:pt x="985520" y="599440"/>
                </a:cubicBezTo>
                <a:cubicBezTo>
                  <a:pt x="889000" y="611293"/>
                  <a:pt x="743373" y="633307"/>
                  <a:pt x="579120" y="660400"/>
                </a:cubicBezTo>
                <a:cubicBezTo>
                  <a:pt x="414867" y="687493"/>
                  <a:pt x="0" y="762000"/>
                  <a:pt x="0" y="7620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stCxn id="4" idx="10"/>
          </p:cNvCxnSpPr>
          <p:nvPr/>
        </p:nvCxnSpPr>
        <p:spPr>
          <a:xfrm flipV="1">
            <a:off x="4399280" y="2479040"/>
            <a:ext cx="0" cy="169672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2999040" y="3037840"/>
            <a:ext cx="0" cy="140208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95562" y="3332946"/>
            <a:ext cx="2891044" cy="396810"/>
          </a:xfrm>
          <a:prstGeom prst="rect">
            <a:avLst/>
          </a:prstGeom>
        </p:spPr>
      </p:pic>
      <p:pic>
        <p:nvPicPr>
          <p:cNvPr id="12" name="図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705" y="5463769"/>
            <a:ext cx="3052767" cy="316954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>
            <a:off x="4409440" y="3037840"/>
            <a:ext cx="1879192" cy="375920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29162" y="2329661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一般的な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ja-JP" altLang="en-US" dirty="0" smtClean="0">
                <a:solidFill>
                  <a:srgbClr val="0000FF"/>
                </a:solidFill>
              </a:rPr>
              <a:t>地上</a:t>
            </a:r>
            <a:r>
              <a:rPr lang="en-US" altLang="ja-JP" dirty="0" smtClean="0">
                <a:solidFill>
                  <a:srgbClr val="0000FF"/>
                </a:solidFill>
              </a:rPr>
              <a:t>CMB</a:t>
            </a:r>
            <a:r>
              <a:rPr lang="ja-JP" altLang="en-US" dirty="0" smtClean="0">
                <a:solidFill>
                  <a:srgbClr val="0000FF"/>
                </a:solidFill>
              </a:rPr>
              <a:t>実験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759200" y="1940560"/>
            <a:ext cx="0" cy="629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35680" y="1605280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10°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2992723" y="1940560"/>
            <a:ext cx="0" cy="629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767294" y="1605280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30°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>
            <a:off x="5618480" y="1931630"/>
            <a:ext cx="0" cy="629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461482" y="1602938"/>
            <a:ext cx="3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1°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3005572" y="3606800"/>
            <a:ext cx="1879192" cy="375920"/>
          </a:xfrm>
          <a:prstGeom prst="rightArrow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68934" y="332232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GroundBIRD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62330" y="5817500"/>
            <a:ext cx="5666936" cy="96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solidFill>
                  <a:srgbClr val="FF0000"/>
                </a:solidFill>
              </a:rPr>
              <a:t>圧倒的な大角度スケールを実現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ja-JP" sz="2400" dirty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>
                <a:solidFill>
                  <a:srgbClr val="FF0000"/>
                </a:solidFill>
              </a:rPr>
              <a:t>次世代衛星実験が始まるまでは敵無し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4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3432" y="3130854"/>
            <a:ext cx="2318302" cy="30803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30334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開発状況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" name="図 4" descr="P114006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794162"/>
            <a:ext cx="2071389" cy="19346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862" y="4312286"/>
            <a:ext cx="2923718" cy="248707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15546" y="3416184"/>
            <a:ext cx="95410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凹面鏡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09862" y="4296074"/>
            <a:ext cx="16333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回転ステージ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45890" y="3057231"/>
            <a:ext cx="76174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MKID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4" name="図 13" descr="P1140065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03" y="5497861"/>
            <a:ext cx="1498928" cy="11202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7139" y="4682777"/>
            <a:ext cx="3675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電力、高圧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He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ガス管用回転継手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3" name="図 12" descr="P1140064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922" y="5079783"/>
            <a:ext cx="1639054" cy="169932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005505" y="1915055"/>
            <a:ext cx="2732438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現在はパーツごとに</a:t>
            </a:r>
            <a:endParaRPr lang="en-US" altLang="ja-JP" sz="20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開発が進められている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943" y="3401770"/>
            <a:ext cx="31956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567" y="993265"/>
            <a:ext cx="1728013" cy="1979433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205567" y="2454898"/>
            <a:ext cx="95410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真空槽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611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B_rotation_stage_at_Gtech_20120330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9" y="44096"/>
            <a:ext cx="9132241" cy="68491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66344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最もチャレンジングなのは</a:t>
            </a:r>
            <a:r>
              <a:rPr lang="ja-JP" altLang="en-US" sz="3600" dirty="0" smtClean="0">
                <a:solidFill>
                  <a:schemeClr val="bg1"/>
                </a:solidFill>
              </a:rPr>
              <a:t>高速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回転</a:t>
            </a:r>
            <a:r>
              <a:rPr kumimoji="1" lang="en-US" altLang="ja-JP" sz="3600" dirty="0" smtClean="0">
                <a:solidFill>
                  <a:schemeClr val="bg1"/>
                </a:solidFill>
              </a:rPr>
              <a:t>!!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3DB6E-79D5-6140-9025-4CCC2FAEA359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99932" y="6077620"/>
            <a:ext cx="149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Mar. 30, </a:t>
            </a:r>
            <a:r>
              <a:rPr kumimoji="1" lang="en-US" altLang="ja-JP" dirty="0" smtClean="0">
                <a:solidFill>
                  <a:srgbClr val="FF00FF"/>
                </a:solidFill>
              </a:rPr>
              <a:t>2012</a:t>
            </a:r>
          </a:p>
          <a:p>
            <a:r>
              <a:rPr lang="en-US" altLang="ja-JP" dirty="0" smtClean="0">
                <a:solidFill>
                  <a:srgbClr val="FF00FF"/>
                </a:solidFill>
              </a:rPr>
              <a:t>At KEK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74" y="4309806"/>
            <a:ext cx="1815058" cy="241166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25174" y="5882967"/>
            <a:ext cx="1815058" cy="838507"/>
          </a:xfrm>
          <a:prstGeom prst="rect">
            <a:avLst/>
          </a:prstGeom>
          <a:noFill/>
          <a:ln w="57150" cmpd="sng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8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冷凍機を回転ステージ上へ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電力線</a:t>
            </a:r>
            <a:r>
              <a:rPr lang="ja-JP" altLang="en-US" dirty="0" smtClean="0"/>
              <a:t>と</a:t>
            </a:r>
            <a:r>
              <a:rPr lang="ja-JP" altLang="en-US" dirty="0" smtClean="0">
                <a:solidFill>
                  <a:srgbClr val="0000FF"/>
                </a:solidFill>
              </a:rPr>
              <a:t>高圧</a:t>
            </a:r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ガス管</a:t>
            </a:r>
            <a:r>
              <a:rPr lang="ja-JP" altLang="en-US" dirty="0" smtClean="0"/>
              <a:t>を接続</a:t>
            </a:r>
            <a:endParaRPr lang="en-US" altLang="ja-JP" dirty="0" smtClean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5653228" y="2909442"/>
            <a:ext cx="2678043" cy="3563901"/>
            <a:chOff x="839246" y="2910672"/>
            <a:chExt cx="2678043" cy="356390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3983" y="2910672"/>
              <a:ext cx="2375466" cy="3563901"/>
            </a:xfrm>
            <a:prstGeom prst="rect">
              <a:avLst/>
            </a:prstGeom>
          </p:spPr>
        </p:pic>
        <p:sp>
          <p:nvSpPr>
            <p:cNvPr id="12" name="右カーブ矢印 11"/>
            <p:cNvSpPr/>
            <p:nvPr/>
          </p:nvSpPr>
          <p:spPr>
            <a:xfrm>
              <a:off x="839246" y="5439741"/>
              <a:ext cx="295681" cy="383379"/>
            </a:xfrm>
            <a:prstGeom prst="curvedRightArrow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左カーブ矢印 12"/>
            <p:cNvSpPr/>
            <p:nvPr/>
          </p:nvSpPr>
          <p:spPr>
            <a:xfrm flipV="1">
              <a:off x="3221608" y="5353481"/>
              <a:ext cx="295681" cy="397755"/>
            </a:xfrm>
            <a:prstGeom prst="curvedLef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2120199" y="4409304"/>
              <a:ext cx="681784" cy="1612729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784" h="1612729">
                  <a:moveTo>
                    <a:pt x="409701" y="86738"/>
                  </a:moveTo>
                  <a:cubicBezTo>
                    <a:pt x="571873" y="538"/>
                    <a:pt x="734046" y="-85662"/>
                    <a:pt x="665763" y="168670"/>
                  </a:cubicBezTo>
                  <a:cubicBezTo>
                    <a:pt x="597480" y="423002"/>
                    <a:pt x="121203" y="1346449"/>
                    <a:pt x="0" y="1612729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2118954" y="4362980"/>
              <a:ext cx="818948" cy="1647581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948" h="1647581">
                  <a:moveTo>
                    <a:pt x="409701" y="121590"/>
                  </a:moveTo>
                  <a:cubicBezTo>
                    <a:pt x="571873" y="35390"/>
                    <a:pt x="877441" y="-112259"/>
                    <a:pt x="809158" y="142073"/>
                  </a:cubicBezTo>
                  <a:cubicBezTo>
                    <a:pt x="740875" y="396405"/>
                    <a:pt x="121203" y="1381301"/>
                    <a:pt x="0" y="1647581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107466" y="4202871"/>
              <a:ext cx="1020255" cy="1826944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1020255"/>
                <a:gd name="connsiteY0" fmla="*/ 300953 h 1826944"/>
                <a:gd name="connsiteX1" fmla="*/ 1014008 w 1020255"/>
                <a:gd name="connsiteY1" fmla="*/ 85880 h 1826944"/>
                <a:gd name="connsiteX2" fmla="*/ 0 w 1020255"/>
                <a:gd name="connsiteY2" fmla="*/ 1826944 h 182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0255" h="1826944">
                  <a:moveTo>
                    <a:pt x="409701" y="300953"/>
                  </a:moveTo>
                  <a:cubicBezTo>
                    <a:pt x="571873" y="214753"/>
                    <a:pt x="1082291" y="-168452"/>
                    <a:pt x="1014008" y="85880"/>
                  </a:cubicBezTo>
                  <a:cubicBezTo>
                    <a:pt x="945725" y="340212"/>
                    <a:pt x="121203" y="1560664"/>
                    <a:pt x="0" y="1826944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5651983" y="2908212"/>
            <a:ext cx="2678043" cy="3563901"/>
            <a:chOff x="839246" y="2910672"/>
            <a:chExt cx="2678043" cy="3563901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3983" y="2910672"/>
              <a:ext cx="2375466" cy="3563901"/>
            </a:xfrm>
            <a:prstGeom prst="rect">
              <a:avLst/>
            </a:prstGeom>
          </p:spPr>
        </p:pic>
        <p:sp>
          <p:nvSpPr>
            <p:cNvPr id="37" name="右カーブ矢印 36"/>
            <p:cNvSpPr/>
            <p:nvPr/>
          </p:nvSpPr>
          <p:spPr>
            <a:xfrm>
              <a:off x="839246" y="5439741"/>
              <a:ext cx="295681" cy="383379"/>
            </a:xfrm>
            <a:prstGeom prst="curvedRightArrow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左カーブ矢印 37"/>
            <p:cNvSpPr/>
            <p:nvPr/>
          </p:nvSpPr>
          <p:spPr>
            <a:xfrm flipV="1">
              <a:off x="3221608" y="5353481"/>
              <a:ext cx="295681" cy="397755"/>
            </a:xfrm>
            <a:prstGeom prst="curvedLef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2120199" y="4467850"/>
              <a:ext cx="923534" cy="1554184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35457"/>
                <a:gd name="connsiteY0" fmla="*/ 38489 h 1564480"/>
                <a:gd name="connsiteX1" fmla="*/ 665763 w 835457"/>
                <a:gd name="connsiteY1" fmla="*/ 120421 h 1564480"/>
                <a:gd name="connsiteX2" fmla="*/ 800161 w 835457"/>
                <a:gd name="connsiteY2" fmla="*/ 613246 h 1564480"/>
                <a:gd name="connsiteX3" fmla="*/ 0 w 835457"/>
                <a:gd name="connsiteY3" fmla="*/ 1564480 h 1564480"/>
                <a:gd name="connsiteX0" fmla="*/ 409701 w 765582"/>
                <a:gd name="connsiteY0" fmla="*/ 36167 h 1562158"/>
                <a:gd name="connsiteX1" fmla="*/ 665763 w 765582"/>
                <a:gd name="connsiteY1" fmla="*/ 118099 h 1562158"/>
                <a:gd name="connsiteX2" fmla="*/ 718221 w 765582"/>
                <a:gd name="connsiteY2" fmla="*/ 539233 h 1562158"/>
                <a:gd name="connsiteX3" fmla="*/ 0 w 765582"/>
                <a:gd name="connsiteY3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277793 w 734644"/>
                <a:gd name="connsiteY3" fmla="*/ 836237 h 1562158"/>
                <a:gd name="connsiteX4" fmla="*/ 0 w 734644"/>
                <a:gd name="connsiteY4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0 w 734644"/>
                <a:gd name="connsiteY4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0 w 734644"/>
                <a:gd name="connsiteY5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150444 w 734644"/>
                <a:gd name="connsiteY5" fmla="*/ 969598 h 1562158"/>
                <a:gd name="connsiteX6" fmla="*/ 0 w 734644"/>
                <a:gd name="connsiteY6" fmla="*/ 1562158 h 1562158"/>
                <a:gd name="connsiteX0" fmla="*/ 409701 w 734644"/>
                <a:gd name="connsiteY0" fmla="*/ 36167 h 1562158"/>
                <a:gd name="connsiteX1" fmla="*/ 665763 w 734644"/>
                <a:gd name="connsiteY1" fmla="*/ 118099 h 1562158"/>
                <a:gd name="connsiteX2" fmla="*/ 718221 w 734644"/>
                <a:gd name="connsiteY2" fmla="*/ 539233 h 1562158"/>
                <a:gd name="connsiteX3" fmla="*/ 352920 w 734644"/>
                <a:gd name="connsiteY3" fmla="*/ 625166 h 1562158"/>
                <a:gd name="connsiteX4" fmla="*/ 601205 w 734644"/>
                <a:gd name="connsiteY4" fmla="*/ 991063 h 1562158"/>
                <a:gd name="connsiteX5" fmla="*/ 150444 w 734644"/>
                <a:gd name="connsiteY5" fmla="*/ 969598 h 1562158"/>
                <a:gd name="connsiteX6" fmla="*/ 304275 w 734644"/>
                <a:gd name="connsiteY6" fmla="*/ 1302302 h 1562158"/>
                <a:gd name="connsiteX7" fmla="*/ 0 w 734644"/>
                <a:gd name="connsiteY7" fmla="*/ 1562158 h 1562158"/>
                <a:gd name="connsiteX0" fmla="*/ 409701 w 923534"/>
                <a:gd name="connsiteY0" fmla="*/ 28193 h 1554184"/>
                <a:gd name="connsiteX1" fmla="*/ 665763 w 923534"/>
                <a:gd name="connsiteY1" fmla="*/ 110125 h 1554184"/>
                <a:gd name="connsiteX2" fmla="*/ 923177 w 923534"/>
                <a:gd name="connsiteY2" fmla="*/ 221089 h 1554184"/>
                <a:gd name="connsiteX3" fmla="*/ 718221 w 923534"/>
                <a:gd name="connsiteY3" fmla="*/ 531259 h 1554184"/>
                <a:gd name="connsiteX4" fmla="*/ 352920 w 923534"/>
                <a:gd name="connsiteY4" fmla="*/ 617192 h 1554184"/>
                <a:gd name="connsiteX5" fmla="*/ 601205 w 923534"/>
                <a:gd name="connsiteY5" fmla="*/ 983089 h 1554184"/>
                <a:gd name="connsiteX6" fmla="*/ 150444 w 923534"/>
                <a:gd name="connsiteY6" fmla="*/ 961624 h 1554184"/>
                <a:gd name="connsiteX7" fmla="*/ 304275 w 923534"/>
                <a:gd name="connsiteY7" fmla="*/ 1294328 h 1554184"/>
                <a:gd name="connsiteX8" fmla="*/ 0 w 923534"/>
                <a:gd name="connsiteY8" fmla="*/ 1554184 h 15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3534" h="1554184">
                  <a:moveTo>
                    <a:pt x="409701" y="28193"/>
                  </a:moveTo>
                  <a:cubicBezTo>
                    <a:pt x="571873" y="-58007"/>
                    <a:pt x="580184" y="77976"/>
                    <a:pt x="665763" y="110125"/>
                  </a:cubicBezTo>
                  <a:cubicBezTo>
                    <a:pt x="751342" y="142274"/>
                    <a:pt x="914434" y="150900"/>
                    <a:pt x="923177" y="221089"/>
                  </a:cubicBezTo>
                  <a:cubicBezTo>
                    <a:pt x="931920" y="291278"/>
                    <a:pt x="778085" y="470012"/>
                    <a:pt x="718221" y="531259"/>
                  </a:cubicBezTo>
                  <a:cubicBezTo>
                    <a:pt x="658357" y="592506"/>
                    <a:pt x="427873" y="577662"/>
                    <a:pt x="352920" y="617192"/>
                  </a:cubicBezTo>
                  <a:cubicBezTo>
                    <a:pt x="277967" y="656722"/>
                    <a:pt x="571749" y="906008"/>
                    <a:pt x="601205" y="983089"/>
                  </a:cubicBezTo>
                  <a:cubicBezTo>
                    <a:pt x="630661" y="1060170"/>
                    <a:pt x="233322" y="949699"/>
                    <a:pt x="150444" y="961624"/>
                  </a:cubicBezTo>
                  <a:cubicBezTo>
                    <a:pt x="67566" y="973549"/>
                    <a:pt x="329349" y="1195568"/>
                    <a:pt x="304275" y="1294328"/>
                  </a:cubicBezTo>
                  <a:cubicBezTo>
                    <a:pt x="279201" y="1393088"/>
                    <a:pt x="17323" y="1470926"/>
                    <a:pt x="0" y="1554184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2118954" y="4263766"/>
              <a:ext cx="949835" cy="1746795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842042"/>
                <a:gd name="connsiteY0" fmla="*/ 207191 h 1733182"/>
                <a:gd name="connsiteX1" fmla="*/ 658011 w 842042"/>
                <a:gd name="connsiteY1" fmla="*/ 4820 h 1733182"/>
                <a:gd name="connsiteX2" fmla="*/ 809158 w 842042"/>
                <a:gd name="connsiteY2" fmla="*/ 227674 h 1733182"/>
                <a:gd name="connsiteX3" fmla="*/ 0 w 842042"/>
                <a:gd name="connsiteY3" fmla="*/ 1733182 h 1733182"/>
                <a:gd name="connsiteX0" fmla="*/ 409701 w 869430"/>
                <a:gd name="connsiteY0" fmla="*/ 202418 h 1728409"/>
                <a:gd name="connsiteX1" fmla="*/ 658011 w 869430"/>
                <a:gd name="connsiteY1" fmla="*/ 47 h 1728409"/>
                <a:gd name="connsiteX2" fmla="*/ 809158 w 869430"/>
                <a:gd name="connsiteY2" fmla="*/ 222901 h 1728409"/>
                <a:gd name="connsiteX3" fmla="*/ 801406 w 869430"/>
                <a:gd name="connsiteY3" fmla="*/ 501883 h 1728409"/>
                <a:gd name="connsiteX4" fmla="*/ 0 w 869430"/>
                <a:gd name="connsiteY4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0 w 821160"/>
                <a:gd name="connsiteY5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555586 w 821160"/>
                <a:gd name="connsiteY5" fmla="*/ 983236 h 1728409"/>
                <a:gd name="connsiteX6" fmla="*/ 0 w 821160"/>
                <a:gd name="connsiteY6" fmla="*/ 1728409 h 1728409"/>
                <a:gd name="connsiteX0" fmla="*/ 409701 w 821160"/>
                <a:gd name="connsiteY0" fmla="*/ 202418 h 1728409"/>
                <a:gd name="connsiteX1" fmla="*/ 658011 w 821160"/>
                <a:gd name="connsiteY1" fmla="*/ 47 h 1728409"/>
                <a:gd name="connsiteX2" fmla="*/ 809158 w 821160"/>
                <a:gd name="connsiteY2" fmla="*/ 222901 h 1728409"/>
                <a:gd name="connsiteX3" fmla="*/ 801406 w 821160"/>
                <a:gd name="connsiteY3" fmla="*/ 501883 h 1728409"/>
                <a:gd name="connsiteX4" fmla="*/ 545343 w 821160"/>
                <a:gd name="connsiteY4" fmla="*/ 665748 h 1728409"/>
                <a:gd name="connsiteX5" fmla="*/ 555586 w 821160"/>
                <a:gd name="connsiteY5" fmla="*/ 983236 h 1728409"/>
                <a:gd name="connsiteX6" fmla="*/ 0 w 821160"/>
                <a:gd name="connsiteY6" fmla="*/ 1728409 h 1728409"/>
                <a:gd name="connsiteX0" fmla="*/ 409701 w 827231"/>
                <a:gd name="connsiteY0" fmla="*/ 220300 h 1746291"/>
                <a:gd name="connsiteX1" fmla="*/ 575729 w 827231"/>
                <a:gd name="connsiteY1" fmla="*/ 42 h 1746291"/>
                <a:gd name="connsiteX2" fmla="*/ 809158 w 827231"/>
                <a:gd name="connsiteY2" fmla="*/ 240783 h 1746291"/>
                <a:gd name="connsiteX3" fmla="*/ 801406 w 827231"/>
                <a:gd name="connsiteY3" fmla="*/ 519765 h 1746291"/>
                <a:gd name="connsiteX4" fmla="*/ 545343 w 827231"/>
                <a:gd name="connsiteY4" fmla="*/ 683630 h 1746291"/>
                <a:gd name="connsiteX5" fmla="*/ 555586 w 827231"/>
                <a:gd name="connsiteY5" fmla="*/ 1001118 h 1746291"/>
                <a:gd name="connsiteX6" fmla="*/ 0 w 827231"/>
                <a:gd name="connsiteY6" fmla="*/ 1746291 h 1746291"/>
                <a:gd name="connsiteX0" fmla="*/ 409701 w 821036"/>
                <a:gd name="connsiteY0" fmla="*/ 220804 h 1746795"/>
                <a:gd name="connsiteX1" fmla="*/ 575729 w 821036"/>
                <a:gd name="connsiteY1" fmla="*/ 546 h 1746795"/>
                <a:gd name="connsiteX2" fmla="*/ 659689 w 821036"/>
                <a:gd name="connsiteY2" fmla="*/ 231990 h 1746795"/>
                <a:gd name="connsiteX3" fmla="*/ 809158 w 821036"/>
                <a:gd name="connsiteY3" fmla="*/ 241287 h 1746795"/>
                <a:gd name="connsiteX4" fmla="*/ 801406 w 821036"/>
                <a:gd name="connsiteY4" fmla="*/ 520269 h 1746795"/>
                <a:gd name="connsiteX5" fmla="*/ 545343 w 821036"/>
                <a:gd name="connsiteY5" fmla="*/ 684134 h 1746795"/>
                <a:gd name="connsiteX6" fmla="*/ 555586 w 821036"/>
                <a:gd name="connsiteY6" fmla="*/ 1001622 h 1746795"/>
                <a:gd name="connsiteX7" fmla="*/ 0 w 821036"/>
                <a:gd name="connsiteY7" fmla="*/ 1746795 h 1746795"/>
                <a:gd name="connsiteX0" fmla="*/ 409701 w 844500"/>
                <a:gd name="connsiteY0" fmla="*/ 220804 h 1746795"/>
                <a:gd name="connsiteX1" fmla="*/ 575729 w 844500"/>
                <a:gd name="connsiteY1" fmla="*/ 546 h 1746795"/>
                <a:gd name="connsiteX2" fmla="*/ 659689 w 844500"/>
                <a:gd name="connsiteY2" fmla="*/ 231990 h 1746795"/>
                <a:gd name="connsiteX3" fmla="*/ 837778 w 844500"/>
                <a:gd name="connsiteY3" fmla="*/ 8752 h 1746795"/>
                <a:gd name="connsiteX4" fmla="*/ 801406 w 844500"/>
                <a:gd name="connsiteY4" fmla="*/ 520269 h 1746795"/>
                <a:gd name="connsiteX5" fmla="*/ 545343 w 844500"/>
                <a:gd name="connsiteY5" fmla="*/ 684134 h 1746795"/>
                <a:gd name="connsiteX6" fmla="*/ 555586 w 844500"/>
                <a:gd name="connsiteY6" fmla="*/ 1001622 h 1746795"/>
                <a:gd name="connsiteX7" fmla="*/ 0 w 844500"/>
                <a:gd name="connsiteY7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801406 w 949835"/>
                <a:gd name="connsiteY5" fmla="*/ 520269 h 1746795"/>
                <a:gd name="connsiteX6" fmla="*/ 545343 w 949835"/>
                <a:gd name="connsiteY6" fmla="*/ 684134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545343 w 949835"/>
                <a:gd name="connsiteY6" fmla="*/ 684134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555586 w 949835"/>
                <a:gd name="connsiteY7" fmla="*/ 1001622 h 1746795"/>
                <a:gd name="connsiteX8" fmla="*/ 0 w 949835"/>
                <a:gd name="connsiteY8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555586 w 949835"/>
                <a:gd name="connsiteY8" fmla="*/ 1001622 h 1746795"/>
                <a:gd name="connsiteX9" fmla="*/ 0 w 949835"/>
                <a:gd name="connsiteY9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0 w 949835"/>
                <a:gd name="connsiteY9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0 w 949835"/>
                <a:gd name="connsiteY10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0 w 949835"/>
                <a:gd name="connsiteY11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115915 w 949835"/>
                <a:gd name="connsiteY11" fmla="*/ 1290919 h 1746795"/>
                <a:gd name="connsiteX12" fmla="*/ 0 w 949835"/>
                <a:gd name="connsiteY12" fmla="*/ 1746795 h 1746795"/>
                <a:gd name="connsiteX0" fmla="*/ 409701 w 949835"/>
                <a:gd name="connsiteY0" fmla="*/ 220804 h 1746795"/>
                <a:gd name="connsiteX1" fmla="*/ 575729 w 949835"/>
                <a:gd name="connsiteY1" fmla="*/ 546 h 1746795"/>
                <a:gd name="connsiteX2" fmla="*/ 659689 w 949835"/>
                <a:gd name="connsiteY2" fmla="*/ 231990 h 1746795"/>
                <a:gd name="connsiteX3" fmla="*/ 837778 w 949835"/>
                <a:gd name="connsiteY3" fmla="*/ 8752 h 1746795"/>
                <a:gd name="connsiteX4" fmla="*/ 949464 w 949835"/>
                <a:gd name="connsiteY4" fmla="*/ 321426 h 1746795"/>
                <a:gd name="connsiteX5" fmla="*/ 500899 w 949835"/>
                <a:gd name="connsiteY5" fmla="*/ 427255 h 1746795"/>
                <a:gd name="connsiteX6" fmla="*/ 874470 w 949835"/>
                <a:gd name="connsiteY6" fmla="*/ 687712 h 1746795"/>
                <a:gd name="connsiteX7" fmla="*/ 491548 w 949835"/>
                <a:gd name="connsiteY7" fmla="*/ 618356 h 1746795"/>
                <a:gd name="connsiteX8" fmla="*/ 712994 w 949835"/>
                <a:gd name="connsiteY8" fmla="*/ 937227 h 1746795"/>
                <a:gd name="connsiteX9" fmla="*/ 269746 w 949835"/>
                <a:gd name="connsiteY9" fmla="*/ 951060 h 1746795"/>
                <a:gd name="connsiteX10" fmla="*/ 470084 w 949835"/>
                <a:gd name="connsiteY10" fmla="*/ 1298074 h 1746795"/>
                <a:gd name="connsiteX11" fmla="*/ 115915 w 949835"/>
                <a:gd name="connsiteY11" fmla="*/ 1290919 h 1746795"/>
                <a:gd name="connsiteX12" fmla="*/ 205351 w 949835"/>
                <a:gd name="connsiteY12" fmla="*/ 1534187 h 1746795"/>
                <a:gd name="connsiteX13" fmla="*/ 0 w 949835"/>
                <a:gd name="connsiteY13" fmla="*/ 1746795 h 1746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9835" h="1746795">
                  <a:moveTo>
                    <a:pt x="409701" y="220804"/>
                  </a:moveTo>
                  <a:cubicBezTo>
                    <a:pt x="454500" y="200731"/>
                    <a:pt x="509153" y="-2868"/>
                    <a:pt x="575729" y="546"/>
                  </a:cubicBezTo>
                  <a:cubicBezTo>
                    <a:pt x="632896" y="-11900"/>
                    <a:pt x="620784" y="191867"/>
                    <a:pt x="659689" y="231990"/>
                  </a:cubicBezTo>
                  <a:cubicBezTo>
                    <a:pt x="698594" y="272114"/>
                    <a:pt x="789482" y="-6154"/>
                    <a:pt x="837778" y="8752"/>
                  </a:cubicBezTo>
                  <a:cubicBezTo>
                    <a:pt x="886074" y="23658"/>
                    <a:pt x="955526" y="236173"/>
                    <a:pt x="949464" y="321426"/>
                  </a:cubicBezTo>
                  <a:cubicBezTo>
                    <a:pt x="943402" y="406679"/>
                    <a:pt x="546191" y="373959"/>
                    <a:pt x="500899" y="427255"/>
                  </a:cubicBezTo>
                  <a:cubicBezTo>
                    <a:pt x="455607" y="480551"/>
                    <a:pt x="834888" y="626646"/>
                    <a:pt x="874470" y="687712"/>
                  </a:cubicBezTo>
                  <a:cubicBezTo>
                    <a:pt x="914052" y="748778"/>
                    <a:pt x="544695" y="566038"/>
                    <a:pt x="491548" y="618356"/>
                  </a:cubicBezTo>
                  <a:cubicBezTo>
                    <a:pt x="438401" y="670674"/>
                    <a:pt x="723726" y="841232"/>
                    <a:pt x="712994" y="937227"/>
                  </a:cubicBezTo>
                  <a:cubicBezTo>
                    <a:pt x="702262" y="1033222"/>
                    <a:pt x="362701" y="907614"/>
                    <a:pt x="269746" y="951060"/>
                  </a:cubicBezTo>
                  <a:cubicBezTo>
                    <a:pt x="176791" y="994506"/>
                    <a:pt x="471873" y="1204464"/>
                    <a:pt x="470084" y="1298074"/>
                  </a:cubicBezTo>
                  <a:cubicBezTo>
                    <a:pt x="468295" y="1391684"/>
                    <a:pt x="185676" y="1261107"/>
                    <a:pt x="115915" y="1290919"/>
                  </a:cubicBezTo>
                  <a:cubicBezTo>
                    <a:pt x="46154" y="1320731"/>
                    <a:pt x="224670" y="1458208"/>
                    <a:pt x="205351" y="1534187"/>
                  </a:cubicBezTo>
                  <a:cubicBezTo>
                    <a:pt x="186032" y="1610166"/>
                    <a:pt x="8587" y="1701821"/>
                    <a:pt x="0" y="1746795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2107466" y="4285464"/>
              <a:ext cx="1016443" cy="1744351"/>
            </a:xfrm>
            <a:custGeom>
              <a:avLst/>
              <a:gdLst>
                <a:gd name="connsiteX0" fmla="*/ 409701 w 681784"/>
                <a:gd name="connsiteY0" fmla="*/ 86738 h 1612729"/>
                <a:gd name="connsiteX1" fmla="*/ 665763 w 681784"/>
                <a:gd name="connsiteY1" fmla="*/ 168670 h 1612729"/>
                <a:gd name="connsiteX2" fmla="*/ 0 w 681784"/>
                <a:gd name="connsiteY2" fmla="*/ 1612729 h 1612729"/>
                <a:gd name="connsiteX0" fmla="*/ 409701 w 818948"/>
                <a:gd name="connsiteY0" fmla="*/ 121590 h 1647581"/>
                <a:gd name="connsiteX1" fmla="*/ 809158 w 818948"/>
                <a:gd name="connsiteY1" fmla="*/ 142073 h 1647581"/>
                <a:gd name="connsiteX2" fmla="*/ 0 w 818948"/>
                <a:gd name="connsiteY2" fmla="*/ 1647581 h 1647581"/>
                <a:gd name="connsiteX0" fmla="*/ 409701 w 1020255"/>
                <a:gd name="connsiteY0" fmla="*/ 300953 h 1826944"/>
                <a:gd name="connsiteX1" fmla="*/ 1014008 w 1020255"/>
                <a:gd name="connsiteY1" fmla="*/ 85880 h 1826944"/>
                <a:gd name="connsiteX2" fmla="*/ 0 w 1020255"/>
                <a:gd name="connsiteY2" fmla="*/ 1826944 h 1826944"/>
                <a:gd name="connsiteX0" fmla="*/ 409701 w 1017151"/>
                <a:gd name="connsiteY0" fmla="*/ 218360 h 1744351"/>
                <a:gd name="connsiteX1" fmla="*/ 1014008 w 1017151"/>
                <a:gd name="connsiteY1" fmla="*/ 3287 h 1744351"/>
                <a:gd name="connsiteX2" fmla="*/ 618286 w 1017151"/>
                <a:gd name="connsiteY2" fmla="*/ 385914 h 1744351"/>
                <a:gd name="connsiteX3" fmla="*/ 0 w 1017151"/>
                <a:gd name="connsiteY3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0 w 1016443"/>
                <a:gd name="connsiteY4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0 w 1016443"/>
                <a:gd name="connsiteY4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474891 w 1016443"/>
                <a:gd name="connsiteY4" fmla="*/ 1133548 h 1744351"/>
                <a:gd name="connsiteX5" fmla="*/ 0 w 1016443"/>
                <a:gd name="connsiteY5" fmla="*/ 1744351 h 1744351"/>
                <a:gd name="connsiteX0" fmla="*/ 409701 w 1016443"/>
                <a:gd name="connsiteY0" fmla="*/ 218360 h 1744351"/>
                <a:gd name="connsiteX1" fmla="*/ 1014008 w 1016443"/>
                <a:gd name="connsiteY1" fmla="*/ 3287 h 1744351"/>
                <a:gd name="connsiteX2" fmla="*/ 618286 w 1016443"/>
                <a:gd name="connsiteY2" fmla="*/ 385914 h 1744351"/>
                <a:gd name="connsiteX3" fmla="*/ 669499 w 1016443"/>
                <a:gd name="connsiteY3" fmla="*/ 744369 h 1744351"/>
                <a:gd name="connsiteX4" fmla="*/ 474891 w 1016443"/>
                <a:gd name="connsiteY4" fmla="*/ 1133548 h 1744351"/>
                <a:gd name="connsiteX5" fmla="*/ 0 w 1016443"/>
                <a:gd name="connsiteY5" fmla="*/ 1744351 h 1744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43" h="1744351">
                  <a:moveTo>
                    <a:pt x="409701" y="218360"/>
                  </a:moveTo>
                  <a:cubicBezTo>
                    <a:pt x="571873" y="132160"/>
                    <a:pt x="979244" y="-24639"/>
                    <a:pt x="1014008" y="3287"/>
                  </a:cubicBezTo>
                  <a:cubicBezTo>
                    <a:pt x="1048772" y="31213"/>
                    <a:pt x="701310" y="293125"/>
                    <a:pt x="618286" y="385914"/>
                  </a:cubicBezTo>
                  <a:cubicBezTo>
                    <a:pt x="535262" y="478703"/>
                    <a:pt x="724126" y="635126"/>
                    <a:pt x="669499" y="744369"/>
                  </a:cubicBezTo>
                  <a:cubicBezTo>
                    <a:pt x="614872" y="853612"/>
                    <a:pt x="443079" y="772294"/>
                    <a:pt x="474891" y="1133548"/>
                  </a:cubicBezTo>
                  <a:cubicBezTo>
                    <a:pt x="363308" y="1300212"/>
                    <a:pt x="48421" y="1627188"/>
                    <a:pt x="0" y="1744351"/>
                  </a:cubicBezTo>
                </a:path>
              </a:pathLst>
            </a:cu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2" name="正方形/長方形 41"/>
          <p:cNvSpPr/>
          <p:nvPr/>
        </p:nvSpPr>
        <p:spPr>
          <a:xfrm>
            <a:off x="1003766" y="4700873"/>
            <a:ext cx="1874379" cy="1327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平行四辺形 42"/>
          <p:cNvSpPr/>
          <p:nvPr/>
        </p:nvSpPr>
        <p:spPr>
          <a:xfrm>
            <a:off x="1003765" y="4201641"/>
            <a:ext cx="2314807" cy="499232"/>
          </a:xfrm>
          <a:prstGeom prst="parallelogram">
            <a:avLst>
              <a:gd name="adj" fmla="val 90653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平行四辺形 44"/>
          <p:cNvSpPr/>
          <p:nvPr/>
        </p:nvSpPr>
        <p:spPr>
          <a:xfrm rot="5400000" flipH="1">
            <a:off x="2195922" y="4886681"/>
            <a:ext cx="1807690" cy="437610"/>
          </a:xfrm>
          <a:prstGeom prst="parallelogram">
            <a:avLst>
              <a:gd name="adj" fmla="val 11147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31526" y="5012414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compressor</a:t>
            </a:r>
            <a:endParaRPr kumimoji="1" lang="ja-JP" altLang="en-US" dirty="0"/>
          </a:p>
        </p:txBody>
      </p:sp>
      <p:sp>
        <p:nvSpPr>
          <p:cNvPr id="47" name="フリーフォーム 46"/>
          <p:cNvSpPr/>
          <p:nvPr/>
        </p:nvSpPr>
        <p:spPr>
          <a:xfrm>
            <a:off x="3164935" y="5207866"/>
            <a:ext cx="3769244" cy="1071635"/>
          </a:xfrm>
          <a:custGeom>
            <a:avLst/>
            <a:gdLst>
              <a:gd name="connsiteX0" fmla="*/ 3769244 w 3769244"/>
              <a:gd name="connsiteY0" fmla="*/ 783443 h 1071635"/>
              <a:gd name="connsiteX1" fmla="*/ 3042026 w 3769244"/>
              <a:gd name="connsiteY1" fmla="*/ 1039481 h 1071635"/>
              <a:gd name="connsiteX2" fmla="*/ 1905107 w 3769244"/>
              <a:gd name="connsiteY2" fmla="*/ 138225 h 1071635"/>
              <a:gd name="connsiteX3" fmla="*/ 1024251 w 3769244"/>
              <a:gd name="connsiteY3" fmla="*/ 5085 h 1071635"/>
              <a:gd name="connsiteX4" fmla="*/ 0 w 3769244"/>
              <a:gd name="connsiteY4" fmla="*/ 25568 h 107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9244" h="1071635">
                <a:moveTo>
                  <a:pt x="3769244" y="783443"/>
                </a:moveTo>
                <a:cubicBezTo>
                  <a:pt x="3560979" y="965230"/>
                  <a:pt x="3352715" y="1147017"/>
                  <a:pt x="3042026" y="1039481"/>
                </a:cubicBezTo>
                <a:cubicBezTo>
                  <a:pt x="2731336" y="931945"/>
                  <a:pt x="2241403" y="310624"/>
                  <a:pt x="1905107" y="138225"/>
                </a:cubicBezTo>
                <a:cubicBezTo>
                  <a:pt x="1568811" y="-34174"/>
                  <a:pt x="1341769" y="23861"/>
                  <a:pt x="1024251" y="5085"/>
                </a:cubicBezTo>
                <a:cubicBezTo>
                  <a:pt x="706733" y="-13691"/>
                  <a:pt x="0" y="25568"/>
                  <a:pt x="0" y="25568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/>
          <p:cNvSpPr/>
          <p:nvPr/>
        </p:nvSpPr>
        <p:spPr>
          <a:xfrm>
            <a:off x="2979316" y="5390992"/>
            <a:ext cx="3963852" cy="1049389"/>
          </a:xfrm>
          <a:custGeom>
            <a:avLst/>
            <a:gdLst>
              <a:gd name="connsiteX0" fmla="*/ 3769244 w 3769244"/>
              <a:gd name="connsiteY0" fmla="*/ 783443 h 1071635"/>
              <a:gd name="connsiteX1" fmla="*/ 3042026 w 3769244"/>
              <a:gd name="connsiteY1" fmla="*/ 1039481 h 1071635"/>
              <a:gd name="connsiteX2" fmla="*/ 1905107 w 3769244"/>
              <a:gd name="connsiteY2" fmla="*/ 138225 h 1071635"/>
              <a:gd name="connsiteX3" fmla="*/ 1024251 w 3769244"/>
              <a:gd name="connsiteY3" fmla="*/ 5085 h 1071635"/>
              <a:gd name="connsiteX4" fmla="*/ 0 w 3769244"/>
              <a:gd name="connsiteY4" fmla="*/ 25568 h 1071635"/>
              <a:gd name="connsiteX0" fmla="*/ 3963852 w 3963852"/>
              <a:gd name="connsiteY0" fmla="*/ 578612 h 1049389"/>
              <a:gd name="connsiteX1" fmla="*/ 3042026 w 3963852"/>
              <a:gd name="connsiteY1" fmla="*/ 1039481 h 1049389"/>
              <a:gd name="connsiteX2" fmla="*/ 1905107 w 3963852"/>
              <a:gd name="connsiteY2" fmla="*/ 138225 h 1049389"/>
              <a:gd name="connsiteX3" fmla="*/ 1024251 w 3963852"/>
              <a:gd name="connsiteY3" fmla="*/ 5085 h 1049389"/>
              <a:gd name="connsiteX4" fmla="*/ 0 w 3963852"/>
              <a:gd name="connsiteY4" fmla="*/ 25568 h 104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852" h="1049389">
                <a:moveTo>
                  <a:pt x="3963852" y="578612"/>
                </a:moveTo>
                <a:cubicBezTo>
                  <a:pt x="3755587" y="760399"/>
                  <a:pt x="3385150" y="1112879"/>
                  <a:pt x="3042026" y="1039481"/>
                </a:cubicBezTo>
                <a:cubicBezTo>
                  <a:pt x="2698902" y="966083"/>
                  <a:pt x="2241403" y="310624"/>
                  <a:pt x="1905107" y="138225"/>
                </a:cubicBezTo>
                <a:cubicBezTo>
                  <a:pt x="1568811" y="-34174"/>
                  <a:pt x="1341769" y="23861"/>
                  <a:pt x="1024251" y="5085"/>
                </a:cubicBezTo>
                <a:cubicBezTo>
                  <a:pt x="706733" y="-13691"/>
                  <a:pt x="0" y="25568"/>
                  <a:pt x="0" y="25568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/>
          <p:cNvSpPr/>
          <p:nvPr/>
        </p:nvSpPr>
        <p:spPr>
          <a:xfrm>
            <a:off x="3082966" y="4738102"/>
            <a:ext cx="3840970" cy="1873438"/>
          </a:xfrm>
          <a:custGeom>
            <a:avLst/>
            <a:gdLst>
              <a:gd name="connsiteX0" fmla="*/ 3840970 w 3840970"/>
              <a:gd name="connsiteY0" fmla="*/ 1273690 h 1873438"/>
              <a:gd name="connsiteX1" fmla="*/ 3400542 w 3840970"/>
              <a:gd name="connsiteY1" fmla="*/ 1785767 h 1873438"/>
              <a:gd name="connsiteX2" fmla="*/ 2161199 w 3840970"/>
              <a:gd name="connsiteY2" fmla="*/ 1857458 h 1873438"/>
              <a:gd name="connsiteX3" fmla="*/ 1515921 w 3840970"/>
              <a:gd name="connsiteY3" fmla="*/ 1857458 h 1873438"/>
              <a:gd name="connsiteX4" fmla="*/ 1157433 w 3840970"/>
              <a:gd name="connsiteY4" fmla="*/ 1683352 h 1873438"/>
              <a:gd name="connsiteX5" fmla="*/ 932098 w 3840970"/>
              <a:gd name="connsiteY5" fmla="*/ 1109825 h 1873438"/>
              <a:gd name="connsiteX6" fmla="*/ 921855 w 3840970"/>
              <a:gd name="connsiteY6" fmla="*/ 167602 h 1873438"/>
              <a:gd name="connsiteX7" fmla="*/ 440457 w 3840970"/>
              <a:gd name="connsiteY7" fmla="*/ 3737 h 1873438"/>
              <a:gd name="connsiteX8" fmla="*/ 29 w 3840970"/>
              <a:gd name="connsiteY8" fmla="*/ 24220 h 187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0970" h="1873438">
                <a:moveTo>
                  <a:pt x="3840970" y="1273690"/>
                </a:moveTo>
                <a:cubicBezTo>
                  <a:pt x="3760737" y="1481081"/>
                  <a:pt x="3680504" y="1688472"/>
                  <a:pt x="3400542" y="1785767"/>
                </a:cubicBezTo>
                <a:cubicBezTo>
                  <a:pt x="3120580" y="1883062"/>
                  <a:pt x="2475302" y="1845510"/>
                  <a:pt x="2161199" y="1857458"/>
                </a:cubicBezTo>
                <a:cubicBezTo>
                  <a:pt x="1847096" y="1869406"/>
                  <a:pt x="1683215" y="1886476"/>
                  <a:pt x="1515921" y="1857458"/>
                </a:cubicBezTo>
                <a:cubicBezTo>
                  <a:pt x="1348627" y="1828440"/>
                  <a:pt x="1254737" y="1807958"/>
                  <a:pt x="1157433" y="1683352"/>
                </a:cubicBezTo>
                <a:cubicBezTo>
                  <a:pt x="1060129" y="1558746"/>
                  <a:pt x="971361" y="1362450"/>
                  <a:pt x="932098" y="1109825"/>
                </a:cubicBezTo>
                <a:cubicBezTo>
                  <a:pt x="892835" y="857200"/>
                  <a:pt x="1003795" y="351950"/>
                  <a:pt x="921855" y="167602"/>
                </a:cubicBezTo>
                <a:cubicBezTo>
                  <a:pt x="839915" y="-16746"/>
                  <a:pt x="594095" y="27634"/>
                  <a:pt x="440457" y="3737"/>
                </a:cubicBezTo>
                <a:cubicBezTo>
                  <a:pt x="286819" y="-20160"/>
                  <a:pt x="-3385" y="80548"/>
                  <a:pt x="29" y="2422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357867" y="43549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電力線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47691" y="4625050"/>
            <a:ext cx="155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He</a:t>
            </a:r>
            <a:r>
              <a:rPr kumimoji="1" lang="ja-JP" altLang="en-US" dirty="0" smtClean="0">
                <a:solidFill>
                  <a:srgbClr val="0000FF"/>
                </a:solidFill>
              </a:rPr>
              <a:t>ガス循環系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(~20</a:t>
            </a:r>
            <a:r>
              <a:rPr kumimoji="1" lang="ja-JP" altLang="en-US" dirty="0" smtClean="0">
                <a:solidFill>
                  <a:srgbClr val="0000FF"/>
                </a:solidFill>
              </a:rPr>
              <a:t>気圧</a:t>
            </a:r>
            <a:r>
              <a:rPr kumimoji="1"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4885677" y="5352251"/>
            <a:ext cx="307275" cy="167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4732039" y="5588624"/>
            <a:ext cx="307275" cy="167946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2888680" y="3004680"/>
            <a:ext cx="3058984" cy="8309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回転中も接続を維持できる継手が必要</a:t>
            </a:r>
            <a:r>
              <a:rPr lang="en-US" altLang="ja-JP" sz="2400" dirty="0" smtClean="0"/>
              <a:t>!!</a:t>
            </a:r>
            <a:endParaRPr kumimoji="1" lang="ja-JP" altLang="en-US" sz="2400" dirty="0"/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4626313" y="3835677"/>
            <a:ext cx="2211367" cy="20977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767001" y="3692374"/>
            <a:ext cx="10368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kumimoji="1" lang="ja-JP" altLang="en-US" dirty="0" smtClean="0"/>
              <a:t>大惨事</a:t>
            </a:r>
            <a:r>
              <a:rPr kumimoji="1" lang="en-US" altLang="ja-JP" dirty="0" smtClean="0"/>
              <a:t>..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86606" y="2204244"/>
            <a:ext cx="188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</a:t>
            </a:r>
            <a:r>
              <a:rPr kumimoji="1" lang="ja-JP" altLang="en-US" dirty="0" smtClean="0">
                <a:solidFill>
                  <a:srgbClr val="FF0000"/>
                </a:solidFill>
              </a:rPr>
              <a:t>制御</a:t>
            </a:r>
            <a:r>
              <a:rPr lang="ja-JP" altLang="en-US" dirty="0" smtClean="0">
                <a:solidFill>
                  <a:srgbClr val="FF0000"/>
                </a:solidFill>
              </a:rPr>
              <a:t>と電力供給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62499" y="2166711"/>
            <a:ext cx="78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(</a:t>
            </a:r>
            <a:r>
              <a:rPr kumimoji="1" lang="ja-JP" altLang="en-US" dirty="0" smtClean="0">
                <a:solidFill>
                  <a:srgbClr val="0000FF"/>
                </a:solidFill>
              </a:rPr>
              <a:t>排熱</a:t>
            </a:r>
            <a:r>
              <a:rPr kumimoji="1" lang="en-US" altLang="ja-JP" dirty="0" smtClean="0">
                <a:solidFill>
                  <a:srgbClr val="0000FF"/>
                </a:solidFill>
              </a:rPr>
              <a:t>)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1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電力とガスを供給するために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地上と回転ステージをつなぐ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回転継手を開発</a:t>
            </a:r>
            <a:endParaRPr lang="en-US" altLang="ja-JP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3593883" y="3404614"/>
            <a:ext cx="2326433" cy="701356"/>
          </a:xfrm>
          <a:prstGeom prst="rect">
            <a:avLst/>
          </a:prstGeom>
          <a:solidFill>
            <a:srgbClr val="00FFFF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L 字 4"/>
          <p:cNvSpPr/>
          <p:nvPr/>
        </p:nvSpPr>
        <p:spPr>
          <a:xfrm rot="10800000">
            <a:off x="4547221" y="5481591"/>
            <a:ext cx="104796" cy="265880"/>
          </a:xfrm>
          <a:prstGeom prst="corner">
            <a:avLst>
              <a:gd name="adj1" fmla="val 22308"/>
              <a:gd name="adj2" fmla="val 26337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L 字 5"/>
          <p:cNvSpPr/>
          <p:nvPr/>
        </p:nvSpPr>
        <p:spPr>
          <a:xfrm rot="10800000">
            <a:off x="4877695" y="5485339"/>
            <a:ext cx="104796" cy="265880"/>
          </a:xfrm>
          <a:prstGeom prst="corner">
            <a:avLst>
              <a:gd name="adj1" fmla="val 22308"/>
              <a:gd name="adj2" fmla="val 26337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10800000">
            <a:off x="4071853" y="5863367"/>
            <a:ext cx="527766" cy="108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 rot="16200000">
            <a:off x="4133613" y="5859911"/>
            <a:ext cx="108431" cy="115342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 rot="10800000">
            <a:off x="4929412" y="5863367"/>
            <a:ext cx="527766" cy="108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 rot="16200000">
            <a:off x="5286185" y="5859911"/>
            <a:ext cx="108431" cy="115342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469546" y="3404614"/>
            <a:ext cx="587104" cy="69894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12" name="図形グループ 19"/>
          <p:cNvGrpSpPr/>
          <p:nvPr/>
        </p:nvGrpSpPr>
        <p:grpSpPr>
          <a:xfrm rot="10800000">
            <a:off x="4071853" y="4066123"/>
            <a:ext cx="1381726" cy="1400562"/>
            <a:chOff x="2877106" y="3431433"/>
            <a:chExt cx="3393641" cy="2610001"/>
          </a:xfrm>
        </p:grpSpPr>
        <p:sp>
          <p:nvSpPr>
            <p:cNvPr id="13" name="正方形/長方形 12"/>
            <p:cNvSpPr/>
            <p:nvPr/>
          </p:nvSpPr>
          <p:spPr>
            <a:xfrm>
              <a:off x="3087061" y="5697817"/>
              <a:ext cx="2970000" cy="270000"/>
            </a:xfrm>
            <a:prstGeom prst="rect">
              <a:avLst/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3424330" y="3482992"/>
              <a:ext cx="2268001" cy="2171358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台形 14"/>
            <p:cNvSpPr/>
            <p:nvPr/>
          </p:nvSpPr>
          <p:spPr>
            <a:xfrm>
              <a:off x="3852000" y="3431433"/>
              <a:ext cx="1440000" cy="519852"/>
            </a:xfrm>
            <a:prstGeom prst="trapezoid">
              <a:avLst>
                <a:gd name="adj" fmla="val 36112"/>
              </a:avLst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3852000" y="3951285"/>
              <a:ext cx="1440000" cy="2090148"/>
            </a:xfrm>
            <a:prstGeom prst="rect">
              <a:avLst/>
            </a:prstGeom>
            <a:solidFill>
              <a:srgbClr val="77933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444155" y="3431433"/>
              <a:ext cx="270000" cy="26100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852001" y="4182881"/>
              <a:ext cx="448969" cy="18585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845007" y="4854395"/>
              <a:ext cx="446994" cy="1187038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 rot="5400000" flipH="1">
              <a:off x="4769092" y="5506212"/>
              <a:ext cx="857018" cy="188800"/>
            </a:xfrm>
            <a:prstGeom prst="rect">
              <a:avLst/>
            </a:prstGeom>
            <a:solidFill>
              <a:srgbClr val="77933C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 rot="5400000">
              <a:off x="3291853" y="4232707"/>
              <a:ext cx="576000" cy="2798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 rot="5400000">
              <a:off x="3604835" y="4314290"/>
              <a:ext cx="360000" cy="134332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 rot="5400000">
              <a:off x="5280001" y="4861930"/>
              <a:ext cx="576000" cy="27985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 rot="5400000">
              <a:off x="5180634" y="4944022"/>
              <a:ext cx="360000" cy="133314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877106" y="3482991"/>
              <a:ext cx="562820" cy="202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 rot="5400000">
              <a:off x="3054050" y="3442379"/>
              <a:ext cx="202065" cy="28329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707927" y="3482990"/>
              <a:ext cx="562820" cy="202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 rot="5400000">
              <a:off x="5884871" y="3442378"/>
              <a:ext cx="202065" cy="283290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正方形/長方形 28"/>
          <p:cNvSpPr/>
          <p:nvPr/>
        </p:nvSpPr>
        <p:spPr>
          <a:xfrm>
            <a:off x="4147981" y="5224685"/>
            <a:ext cx="80616" cy="117162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302468" y="5229623"/>
            <a:ext cx="80616" cy="1171620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kumimoji="1" lang="ja-JP" altLang="en-US" sz="1400" dirty="0">
              <a:solidFill>
                <a:srgbClr val="FFFF00"/>
              </a:solidFill>
            </a:endParaRPr>
          </a:p>
        </p:txBody>
      </p:sp>
      <p:grpSp>
        <p:nvGrpSpPr>
          <p:cNvPr id="31" name="図形グループ 18"/>
          <p:cNvGrpSpPr/>
          <p:nvPr/>
        </p:nvGrpSpPr>
        <p:grpSpPr>
          <a:xfrm>
            <a:off x="4599619" y="5587449"/>
            <a:ext cx="329793" cy="580808"/>
            <a:chOff x="4141994" y="1741128"/>
            <a:chExt cx="810000" cy="1082358"/>
          </a:xfrm>
        </p:grpSpPr>
        <p:sp>
          <p:nvSpPr>
            <p:cNvPr id="32" name="正方形/長方形 31"/>
            <p:cNvSpPr/>
            <p:nvPr/>
          </p:nvSpPr>
          <p:spPr>
            <a:xfrm>
              <a:off x="4141994" y="2083128"/>
              <a:ext cx="810000" cy="52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294394" y="2603608"/>
              <a:ext cx="514800" cy="219878"/>
            </a:xfrm>
            <a:prstGeom prst="rect">
              <a:avLst/>
            </a:prstGeom>
            <a:solidFill>
              <a:schemeClr val="bg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4282563" y="1741128"/>
              <a:ext cx="514800" cy="34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4537891" y="5190329"/>
            <a:ext cx="461665" cy="579416"/>
          </a:xfrm>
          <a:prstGeom prst="rect">
            <a:avLst/>
          </a:prstGeom>
          <a:noFill/>
        </p:spPr>
        <p:txBody>
          <a:bodyPr vert="eaVert" wrap="square" rtlCol="0" anchor="ctr" anchorCtr="1">
            <a:sp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2903312" y="6333693"/>
            <a:ext cx="3722993" cy="258015"/>
          </a:xfrm>
          <a:prstGeom prst="rect">
            <a:avLst/>
          </a:prstGeom>
          <a:solidFill>
            <a:srgbClr val="8000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 rot="16200000" flipH="1">
            <a:off x="4618759" y="4427203"/>
            <a:ext cx="799241" cy="768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 rot="16200000">
            <a:off x="4987613" y="4598096"/>
            <a:ext cx="193181" cy="54279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 rot="16200000">
            <a:off x="4345609" y="4928431"/>
            <a:ext cx="193181" cy="54693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71" y="2580871"/>
            <a:ext cx="2097333" cy="2108372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004" y="5441426"/>
            <a:ext cx="1752600" cy="1346200"/>
          </a:xfrm>
          <a:prstGeom prst="rect">
            <a:avLst/>
          </a:prstGeom>
        </p:spPr>
      </p:pic>
      <p:cxnSp>
        <p:nvCxnSpPr>
          <p:cNvPr id="42" name="直線コネクタ 41"/>
          <p:cNvCxnSpPr/>
          <p:nvPr/>
        </p:nvCxnSpPr>
        <p:spPr>
          <a:xfrm flipH="1">
            <a:off x="5282729" y="3864662"/>
            <a:ext cx="1510542" cy="667956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4982492" y="5747472"/>
            <a:ext cx="2142729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3123854" y="4414226"/>
            <a:ext cx="8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945970" y="58986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電力</a:t>
            </a:r>
            <a:r>
              <a:rPr lang="ja-JP" altLang="en-US" dirty="0" smtClean="0">
                <a:solidFill>
                  <a:srgbClr val="FF0000"/>
                </a:solidFill>
              </a:rPr>
              <a:t>線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4748414" y="3495327"/>
            <a:ext cx="23871" cy="2739571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stCxn id="45" idx="1"/>
          </p:cNvCxnSpPr>
          <p:nvPr/>
        </p:nvCxnSpPr>
        <p:spPr>
          <a:xfrm flipH="1">
            <a:off x="4772286" y="6083281"/>
            <a:ext cx="1173684" cy="151617"/>
          </a:xfrm>
          <a:prstGeom prst="line">
            <a:avLst/>
          </a:prstGeom>
          <a:ln>
            <a:solidFill>
              <a:srgbClr val="FF0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3928882" y="4631112"/>
            <a:ext cx="67073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V="1">
            <a:off x="4929411" y="3495327"/>
            <a:ext cx="1" cy="145161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 flipV="1">
            <a:off x="4599619" y="3495327"/>
            <a:ext cx="0" cy="113667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3338999" y="3198994"/>
            <a:ext cx="2800048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2" name="直線コネクタ 51"/>
          <p:cNvCxnSpPr/>
          <p:nvPr/>
        </p:nvCxnSpPr>
        <p:spPr>
          <a:xfrm>
            <a:off x="4929915" y="4953094"/>
            <a:ext cx="606602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525963" y="4746837"/>
            <a:ext cx="895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He</a:t>
            </a:r>
            <a:r>
              <a:rPr lang="ja-JP" altLang="en-US" dirty="0" smtClean="0">
                <a:solidFill>
                  <a:srgbClr val="0000FF"/>
                </a:solidFill>
              </a:rPr>
              <a:t>ガス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103719" y="3131721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回転ステージ</a:t>
            </a:r>
            <a:endParaRPr kumimoji="1" lang="ja-JP" altLang="en-US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810104" y="2137492"/>
            <a:ext cx="2068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ロータリージョイント</a:t>
            </a:r>
            <a:endParaRPr lang="en-US" altLang="ja-JP" dirty="0" smtClean="0"/>
          </a:p>
          <a:p>
            <a:pPr algn="ctr"/>
            <a:r>
              <a:rPr kumimoji="1" lang="en-US" altLang="ja-JP" dirty="0" smtClean="0"/>
              <a:t>(He</a:t>
            </a:r>
            <a:r>
              <a:rPr kumimoji="1" lang="ja-JP" altLang="en-US" dirty="0" smtClean="0"/>
              <a:t>ガス用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9339" y="4820151"/>
            <a:ext cx="1937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ロータリーコネクタ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(</a:t>
            </a:r>
            <a:r>
              <a:rPr kumimoji="1" lang="ja-JP" altLang="en-US" dirty="0" smtClean="0"/>
              <a:t>電力線用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61" name="図 60" descr="スクリーンショット 2012-10-16 16.47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0" y="3083239"/>
            <a:ext cx="2553590" cy="3212007"/>
          </a:xfrm>
          <a:prstGeom prst="rect">
            <a:avLst/>
          </a:prstGeom>
        </p:spPr>
      </p:pic>
      <p:sp>
        <p:nvSpPr>
          <p:cNvPr id="62" name="円/楕円 61"/>
          <p:cNvSpPr/>
          <p:nvPr/>
        </p:nvSpPr>
        <p:spPr>
          <a:xfrm>
            <a:off x="942300" y="4202143"/>
            <a:ext cx="1126682" cy="11090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>
            <a:stCxn id="62" idx="0"/>
          </p:cNvCxnSpPr>
          <p:nvPr/>
        </p:nvCxnSpPr>
        <p:spPr>
          <a:xfrm flipV="1">
            <a:off x="1505641" y="3083240"/>
            <a:ext cx="1833358" cy="1118903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>
            <a:stCxn id="62" idx="4"/>
          </p:cNvCxnSpPr>
          <p:nvPr/>
        </p:nvCxnSpPr>
        <p:spPr>
          <a:xfrm>
            <a:off x="1505641" y="5311224"/>
            <a:ext cx="1249594" cy="1280484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図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7" y="1804846"/>
            <a:ext cx="5791191" cy="49965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354" y="2222629"/>
            <a:ext cx="3856645" cy="4418114"/>
          </a:xfrm>
          <a:prstGeom prst="rect">
            <a:avLst/>
          </a:prstGeom>
        </p:spPr>
      </p:pic>
      <p:sp>
        <p:nvSpPr>
          <p:cNvPr id="59" name="テキスト ボックス 58"/>
          <p:cNvSpPr txBox="1"/>
          <p:nvPr/>
        </p:nvSpPr>
        <p:spPr>
          <a:xfrm rot="20611311">
            <a:off x="3189100" y="4423443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0000"/>
                </a:solidFill>
              </a:rPr>
              <a:t>特許出願中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2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831"/>
            <a:ext cx="8229600" cy="735326"/>
          </a:xfrm>
        </p:spPr>
        <p:txBody>
          <a:bodyPr>
            <a:noAutofit/>
          </a:bodyPr>
          <a:lstStyle/>
          <a:p>
            <a:r>
              <a:rPr lang="ja-JP" altLang="en-US" sz="3600" dirty="0" smtClean="0"/>
              <a:t>回転しながら極低温達成</a:t>
            </a:r>
            <a:r>
              <a:rPr kumimoji="1" lang="ja-JP" altLang="en-US" sz="3600" dirty="0" smtClean="0"/>
              <a:t>（動画）</a:t>
            </a:r>
            <a:endParaRPr kumimoji="1" lang="ja-JP" altLang="en-US" sz="3600" dirty="0"/>
          </a:p>
        </p:txBody>
      </p:sp>
      <p:pic>
        <p:nvPicPr>
          <p:cNvPr id="4" name="IMG_029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7734" y="787156"/>
            <a:ext cx="3871650" cy="6065707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 flipH="1">
            <a:off x="4571012" y="1430163"/>
            <a:ext cx="579495" cy="641107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4755954" y="1060831"/>
            <a:ext cx="1226004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GM</a:t>
            </a:r>
            <a:r>
              <a:rPr lang="ja-JP" altLang="en-US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冷凍機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4571012" y="2477242"/>
            <a:ext cx="731896" cy="289221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302908" y="2283958"/>
            <a:ext cx="112082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真空容器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51636" y="3615536"/>
            <a:ext cx="877163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回転台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400364" y="4525950"/>
            <a:ext cx="1107996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回転継手</a:t>
            </a:r>
          </a:p>
        </p:txBody>
      </p:sp>
      <p:cxnSp>
        <p:nvCxnSpPr>
          <p:cNvPr id="22" name="直線矢印コネクタ 21"/>
          <p:cNvCxnSpPr>
            <a:stCxn id="21" idx="1"/>
          </p:cNvCxnSpPr>
          <p:nvPr/>
        </p:nvCxnSpPr>
        <p:spPr>
          <a:xfrm flipH="1" flipV="1">
            <a:off x="4662223" y="4670560"/>
            <a:ext cx="738141" cy="40056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782440" y="5815294"/>
            <a:ext cx="1685077" cy="55399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/>
              </a:rPr>
              <a:t>高圧ホース</a:t>
            </a:r>
            <a:endParaRPr lang="en-US" altLang="ja-JP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altLang="ja-JP" sz="1200" b="1" dirty="0">
                <a:solidFill>
                  <a:prstClr val="black"/>
                </a:solidFill>
                <a:latin typeface="Calibri"/>
                <a:ea typeface="ＭＳ Ｐゴシック"/>
              </a:rPr>
              <a:t>(</a:t>
            </a:r>
            <a:r>
              <a:rPr lang="ja-JP" altLang="en-US" sz="1200" b="1" dirty="0">
                <a:solidFill>
                  <a:prstClr val="black"/>
                </a:solidFill>
                <a:latin typeface="Calibri"/>
                <a:ea typeface="ＭＳ Ｐゴシック"/>
              </a:rPr>
              <a:t>コンプレッサーへ接続</a:t>
            </a:r>
            <a:r>
              <a:rPr lang="en-US" altLang="ja-JP" sz="1200" b="1" dirty="0">
                <a:solidFill>
                  <a:prstClr val="black"/>
                </a:solidFill>
                <a:latin typeface="Calibri"/>
                <a:ea typeface="ＭＳ Ｐゴシック"/>
              </a:rPr>
              <a:t>)</a:t>
            </a:r>
            <a:endParaRPr lang="ja-JP" altLang="en-US" sz="12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5307462"/>
            <a:ext cx="3386804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地上から高圧ヘリウムガスと電気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(AC100V, AC200V)</a:t>
            </a: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を供給しながら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/>
              </a:rPr>
              <a:t>回転・冷却！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67418" y="5517539"/>
            <a:ext cx="3576582" cy="120032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Calibri"/>
                <a:ea typeface="ＭＳ Ｐゴシック"/>
              </a:rPr>
              <a:t>従来実験より桁違いに速いスキャンスピードを達成するテクノロジーを確立！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0508" y="1205521"/>
            <a:ext cx="2458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GM</a:t>
            </a:r>
            <a:r>
              <a:rPr lang="ja-JP" altLang="en-US" sz="2400" dirty="0" smtClean="0"/>
              <a:t>冷凍機のみで</a:t>
            </a:r>
            <a:endParaRPr lang="en-US" altLang="ja-JP" sz="2400" dirty="0" smtClean="0"/>
          </a:p>
          <a:p>
            <a:r>
              <a:rPr lang="ja-JP" altLang="en-US" sz="2400" dirty="0" smtClean="0"/>
              <a:t>冷却テスト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67653" y="2443297"/>
            <a:ext cx="195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ステージ上の重量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約</a:t>
            </a:r>
            <a:r>
              <a:rPr lang="en-US" altLang="ja-JP" dirty="0" smtClean="0"/>
              <a:t>100kg</a:t>
            </a:r>
            <a:endParaRPr kumimoji="1" lang="ja-JP" altLang="en-US" dirty="0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439514" y="3459290"/>
            <a:ext cx="1342928" cy="156247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439514" y="2924520"/>
            <a:ext cx="601524" cy="534770"/>
          </a:xfrm>
          <a:prstGeom prst="line">
            <a:avLst/>
          </a:prstGeom>
          <a:ln w="508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 flipV="1">
            <a:off x="1821282" y="2766464"/>
            <a:ext cx="1219756" cy="158056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1693666" y="2335762"/>
            <a:ext cx="102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6600"/>
                </a:solidFill>
              </a:rPr>
              <a:t>無線</a:t>
            </a:r>
            <a:r>
              <a:rPr kumimoji="1" lang="en-US" altLang="ja-JP" dirty="0" smtClean="0">
                <a:solidFill>
                  <a:srgbClr val="FF6600"/>
                </a:solidFill>
              </a:rPr>
              <a:t>LAN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68360" y="2969206"/>
            <a:ext cx="16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リアルタイム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kumimoji="1" lang="ja-JP" altLang="en-US" dirty="0" smtClean="0"/>
              <a:t>モニタリング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3295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2852" cy="1143000"/>
          </a:xfrm>
        </p:spPr>
        <p:txBody>
          <a:bodyPr/>
          <a:lstStyle/>
          <a:p>
            <a:r>
              <a:rPr lang="ja-JP" altLang="en-US" dirty="0" smtClean="0"/>
              <a:t>回転しながら極低温達成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" y="2037160"/>
            <a:ext cx="8999044" cy="27457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110480" y="3289380"/>
            <a:ext cx="102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1st stage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4960" y="3888820"/>
            <a:ext cx="109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2nd stage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32560" y="4782900"/>
            <a:ext cx="6604542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solidFill>
                  <a:srgbClr val="FF0000"/>
                </a:solidFill>
              </a:rPr>
              <a:t>通常使用時と同等の冷凍能力を確認</a:t>
            </a:r>
            <a:r>
              <a:rPr lang="en-US" altLang="ja-JP" sz="2400" dirty="0" smtClean="0">
                <a:solidFill>
                  <a:srgbClr val="FF0000"/>
                </a:solidFill>
              </a:rPr>
              <a:t>(~7K)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ja-JP" altLang="en-US" sz="2400" dirty="0" smtClean="0">
                <a:solidFill>
                  <a:srgbClr val="FF0000"/>
                </a:solidFill>
              </a:rPr>
              <a:t>回転周波数</a:t>
            </a:r>
            <a:r>
              <a:rPr lang="en-US" altLang="ja-JP" sz="2400" dirty="0" smtClean="0">
                <a:solidFill>
                  <a:srgbClr val="FF0000"/>
                </a:solidFill>
              </a:rPr>
              <a:t>(1/3Hz)</a:t>
            </a:r>
            <a:r>
              <a:rPr lang="ja-JP" altLang="en-US" sz="2400" dirty="0" smtClean="0">
                <a:solidFill>
                  <a:srgbClr val="FF0000"/>
                </a:solidFill>
              </a:rPr>
              <a:t>に同期した温度変動はなし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altLang="ja-JP" sz="2400" dirty="0" smtClean="0">
                <a:solidFill>
                  <a:srgbClr val="FF0000"/>
                </a:solidFill>
              </a:rPr>
              <a:t>He</a:t>
            </a:r>
            <a:r>
              <a:rPr lang="ja-JP" altLang="en-US" sz="2400" dirty="0" smtClean="0">
                <a:solidFill>
                  <a:srgbClr val="FF0000"/>
                </a:solidFill>
              </a:rPr>
              <a:t>の明らかなリーク無し</a:t>
            </a:r>
            <a:r>
              <a:rPr lang="en-US" altLang="ja-JP" sz="2400" dirty="0" smtClean="0">
                <a:solidFill>
                  <a:srgbClr val="FF0000"/>
                </a:solidFill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</a:rPr>
            </a:br>
            <a:r>
              <a:rPr lang="en-US" altLang="ja-JP" sz="2400" dirty="0" smtClean="0">
                <a:solidFill>
                  <a:srgbClr val="FF0000"/>
                </a:solidFill>
              </a:rPr>
              <a:t>(</a:t>
            </a:r>
            <a:r>
              <a:rPr lang="ja-JP" altLang="en-US" sz="2400" dirty="0" smtClean="0">
                <a:solidFill>
                  <a:srgbClr val="FF0000"/>
                </a:solidFill>
              </a:rPr>
              <a:t>別実験でも</a:t>
            </a:r>
            <a:r>
              <a:rPr lang="en-US" altLang="ja-JP" sz="2400" dirty="0" smtClean="0">
                <a:solidFill>
                  <a:srgbClr val="FF0000"/>
                </a:solidFill>
              </a:rPr>
              <a:t>1.25</a:t>
            </a:r>
            <a:r>
              <a:rPr lang="ja-JP" altLang="en-US" sz="2400" dirty="0" smtClean="0">
                <a:solidFill>
                  <a:srgbClr val="FF0000"/>
                </a:solidFill>
              </a:rPr>
              <a:t>倍の圧力をかけて</a:t>
            </a:r>
            <a:r>
              <a:rPr lang="en-US" altLang="ja-JP" sz="2400" dirty="0" smtClean="0">
                <a:solidFill>
                  <a:srgbClr val="FF0000"/>
                </a:solidFill>
              </a:rPr>
              <a:t>8</a:t>
            </a:r>
            <a:r>
              <a:rPr lang="ja-JP" altLang="en-US" sz="2400" dirty="0" smtClean="0">
                <a:solidFill>
                  <a:srgbClr val="FF0000"/>
                </a:solidFill>
              </a:rPr>
              <a:t>日間テスト</a:t>
            </a:r>
            <a:r>
              <a:rPr lang="en-US" altLang="ja-JP" sz="2400" dirty="0" smtClean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9" name="直線コネクタ 8"/>
          <p:cNvCxnSpPr/>
          <p:nvPr/>
        </p:nvCxnSpPr>
        <p:spPr>
          <a:xfrm flipH="1" flipV="1">
            <a:off x="2357120" y="2037160"/>
            <a:ext cx="10160" cy="125222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2367280" y="3025220"/>
            <a:ext cx="1361440" cy="101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432560" y="3191689"/>
            <a:ext cx="143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6600"/>
                </a:solidFill>
              </a:rPr>
              <a:t>rotation start</a:t>
            </a:r>
          </a:p>
          <a:p>
            <a:pPr algn="ctr"/>
            <a:r>
              <a:rPr kumimoji="1" lang="en-US" altLang="ja-JP" dirty="0" smtClean="0">
                <a:solidFill>
                  <a:srgbClr val="FF6600"/>
                </a:solidFill>
              </a:rPr>
              <a:t>(20rpm)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pic>
        <p:nvPicPr>
          <p:cNvPr id="8" name="図 7" descr="rdk-2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755" y="668829"/>
            <a:ext cx="1759056" cy="2844971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 flipH="1">
            <a:off x="6133604" y="2574468"/>
            <a:ext cx="1259880" cy="7149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6458245" y="3376355"/>
            <a:ext cx="1057015" cy="5994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7706634" y="2522283"/>
            <a:ext cx="152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GM</a:t>
            </a:r>
            <a:r>
              <a:rPr kumimoji="1" lang="ja-JP" altLang="en-US" dirty="0" smtClean="0"/>
              <a:t>冷凍機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（住友重機械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34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装置全体のデザイン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42" y="1568046"/>
            <a:ext cx="4550058" cy="472867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4925" y="1735482"/>
            <a:ext cx="18004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円柱形の真空槽</a:t>
            </a:r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ja-JP" altLang="en-US" dirty="0" smtClean="0"/>
              <a:t>直径約</a:t>
            </a:r>
            <a:r>
              <a:rPr lang="en-US" altLang="ja-JP" dirty="0" smtClean="0"/>
              <a:t>1m)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28217" y="4344157"/>
            <a:ext cx="246120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パルスチューブ冷凍機</a:t>
            </a:r>
            <a:endParaRPr kumimoji="1" lang="en-US" altLang="ja-JP" dirty="0" smtClean="0"/>
          </a:p>
          <a:p>
            <a:pPr algn="ctr"/>
            <a:r>
              <a:rPr lang="ja-JP" altLang="en-US" dirty="0" smtClean="0"/>
              <a:t>（</a:t>
            </a:r>
            <a:r>
              <a:rPr lang="en-US" altLang="ja-JP" dirty="0" smtClean="0"/>
              <a:t>36W@40K, 1.5W@</a:t>
            </a:r>
            <a:r>
              <a:rPr lang="ja-JP" altLang="en-US" dirty="0" smtClean="0"/>
              <a:t>４</a:t>
            </a:r>
            <a:r>
              <a:rPr lang="en-US" altLang="ja-JP" dirty="0" smtClean="0"/>
              <a:t>K)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 flipH="1" flipV="1">
            <a:off x="5580806" y="3208617"/>
            <a:ext cx="1420265" cy="1102961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4260795" y="1854981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413195" y="1856136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565595" y="1858965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105275" y="151724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CMB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4366158"/>
            <a:ext cx="216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無酸素銅の</a:t>
            </a:r>
            <a:r>
              <a:rPr kumimoji="1" lang="ja-JP" altLang="en-US" dirty="0" smtClean="0"/>
              <a:t>シールド</a:t>
            </a:r>
            <a:endParaRPr kumimoji="1" lang="en-US" altLang="ja-JP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6583" y="4714061"/>
            <a:ext cx="1777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熱輻射で本体が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ja-JP" altLang="en-US" dirty="0" smtClean="0">
                <a:solidFill>
                  <a:srgbClr val="FF0000"/>
                </a:solidFill>
              </a:rPr>
              <a:t>暖まるのを防ぐ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1743181" y="3652961"/>
            <a:ext cx="1405573" cy="713198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66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装置全体のデザイン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41" y="1534622"/>
            <a:ext cx="4583477" cy="5151597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3976742" y="1570877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129142" y="1572032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281542" y="1574861"/>
            <a:ext cx="0" cy="56819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821222" y="123314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CMB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円柱 14"/>
          <p:cNvSpPr/>
          <p:nvPr/>
        </p:nvSpPr>
        <p:spPr>
          <a:xfrm>
            <a:off x="2807112" y="3242047"/>
            <a:ext cx="601524" cy="78544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3425643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ソープション冷凍機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(1K, 0.35K, 0.25K)</a:t>
            </a:r>
            <a:endParaRPr kumimoji="1" lang="ja-JP" altLang="en-US" dirty="0"/>
          </a:p>
        </p:txBody>
      </p:sp>
      <p:cxnSp>
        <p:nvCxnSpPr>
          <p:cNvPr id="17" name="直線コネクタ 16"/>
          <p:cNvCxnSpPr>
            <a:stCxn id="16" idx="3"/>
          </p:cNvCxnSpPr>
          <p:nvPr/>
        </p:nvCxnSpPr>
        <p:spPr>
          <a:xfrm flipV="1">
            <a:off x="2044149" y="3652961"/>
            <a:ext cx="1104605" cy="95848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07581" y="20872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焦点面</a:t>
            </a:r>
            <a:endParaRPr kumimoji="1" lang="ja-JP" altLang="en-US" dirty="0"/>
          </a:p>
        </p:txBody>
      </p:sp>
      <p:cxnSp>
        <p:nvCxnSpPr>
          <p:cNvPr id="22" name="直線コネクタ 21"/>
          <p:cNvCxnSpPr>
            <a:stCxn id="21" idx="3"/>
          </p:cNvCxnSpPr>
          <p:nvPr/>
        </p:nvCxnSpPr>
        <p:spPr>
          <a:xfrm>
            <a:off x="1484744" y="2271930"/>
            <a:ext cx="2191236" cy="853129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385378" y="24565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凹面鏡</a:t>
            </a:r>
            <a:endParaRPr kumimoji="1" lang="en-US" altLang="ja-JP" dirty="0" smtClean="0"/>
          </a:p>
        </p:txBody>
      </p:sp>
      <p:cxnSp>
        <p:nvCxnSpPr>
          <p:cNvPr id="26" name="直線コネクタ 25"/>
          <p:cNvCxnSpPr>
            <a:stCxn id="25" idx="1"/>
          </p:cNvCxnSpPr>
          <p:nvPr/>
        </p:nvCxnSpPr>
        <p:spPr>
          <a:xfrm flipH="1">
            <a:off x="5377160" y="2641262"/>
            <a:ext cx="2008218" cy="600785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25" idx="1"/>
          </p:cNvCxnSpPr>
          <p:nvPr/>
        </p:nvCxnSpPr>
        <p:spPr>
          <a:xfrm flipH="1">
            <a:off x="4962574" y="2641262"/>
            <a:ext cx="2422804" cy="1430712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724751" y="4752337"/>
            <a:ext cx="656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40K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52468" y="3798944"/>
            <a:ext cx="50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4K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23274" y="521400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CFRP</a:t>
            </a:r>
            <a:r>
              <a:rPr kumimoji="1" lang="ja-JP" altLang="en-US" dirty="0" smtClean="0"/>
              <a:t>のパイプ</a:t>
            </a:r>
            <a:endParaRPr kumimoji="1" lang="en-US" altLang="ja-JP" dirty="0" smtClean="0"/>
          </a:p>
        </p:txBody>
      </p:sp>
      <p:cxnSp>
        <p:nvCxnSpPr>
          <p:cNvPr id="36" name="直線コネクタ 35"/>
          <p:cNvCxnSpPr/>
          <p:nvPr/>
        </p:nvCxnSpPr>
        <p:spPr>
          <a:xfrm flipV="1">
            <a:off x="1826352" y="5254844"/>
            <a:ext cx="1104605" cy="95848"/>
          </a:xfrm>
          <a:prstGeom prst="line">
            <a:avLst/>
          </a:prstGeom>
          <a:ln w="38100" cmpd="sng">
            <a:solidFill>
              <a:srgbClr val="0000FF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-66836" y="5498089"/>
            <a:ext cx="23415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0000"/>
                </a:solidFill>
              </a:rPr>
              <a:t>悪い熱伝導と高い強度を</a:t>
            </a:r>
            <a:endParaRPr kumimoji="1" lang="en-US" altLang="ja-JP" sz="1600" dirty="0" smtClean="0">
              <a:solidFill>
                <a:srgbClr val="FF0000"/>
              </a:solidFill>
            </a:endParaRPr>
          </a:p>
          <a:p>
            <a:r>
              <a:rPr lang="ja-JP" altLang="en-US" sz="1600" dirty="0" smtClean="0">
                <a:solidFill>
                  <a:srgbClr val="FF0000"/>
                </a:solidFill>
              </a:rPr>
              <a:t>併せ持つ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9" name="直線矢印コネクタ 38"/>
          <p:cNvCxnSpPr>
            <a:stCxn id="31" idx="1"/>
          </p:cNvCxnSpPr>
          <p:nvPr/>
        </p:nvCxnSpPr>
        <p:spPr>
          <a:xfrm flipH="1" flipV="1">
            <a:off x="6499801" y="4980040"/>
            <a:ext cx="1224950" cy="313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8086444" y="3627477"/>
            <a:ext cx="0" cy="84956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H="1" flipV="1">
            <a:off x="6327518" y="4499398"/>
            <a:ext cx="2628506" cy="313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111433" y="4046261"/>
            <a:ext cx="20221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00"/>
                </a:solidFill>
              </a:rPr>
              <a:t>パルスチューブ冷凍機と</a:t>
            </a:r>
            <a:endParaRPr kumimoji="1" lang="en-US" altLang="ja-JP" sz="1400" dirty="0" smtClean="0">
              <a:solidFill>
                <a:srgbClr val="FF0000"/>
              </a:solidFill>
            </a:endParaRPr>
          </a:p>
          <a:p>
            <a:r>
              <a:rPr lang="ja-JP" altLang="en-US" sz="1400" dirty="0" smtClean="0">
                <a:solidFill>
                  <a:srgbClr val="FF0000"/>
                </a:solidFill>
              </a:rPr>
              <a:t>組み合わせて、</a:t>
            </a:r>
            <a:endParaRPr lang="en-US" altLang="ja-JP" sz="1400" dirty="0" smtClean="0">
              <a:solidFill>
                <a:srgbClr val="FF0000"/>
              </a:solidFill>
            </a:endParaRPr>
          </a:p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0.25K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を実現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3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光学系デザイン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97052" y="1048306"/>
            <a:ext cx="148974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Jihoon</a:t>
            </a:r>
            <a:r>
              <a:rPr lang="ja-JP" altLang="en-US" dirty="0" smtClean="0"/>
              <a:t>が担当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07772" y="5797263"/>
            <a:ext cx="4879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放物面と双曲面を組み合わせて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偽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偏光の乗らない光学系を実現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174" y="1752202"/>
            <a:ext cx="3220744" cy="3891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28901" y="2022097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C.Dragone</a:t>
            </a:r>
            <a:r>
              <a:rPr kumimoji="1" lang="en-US" altLang="ja-JP" sz="1400" dirty="0" smtClean="0"/>
              <a:t>, The Bell System</a:t>
            </a:r>
          </a:p>
          <a:p>
            <a:r>
              <a:rPr kumimoji="1" lang="en-US" altLang="ja-JP" sz="1400" dirty="0" smtClean="0"/>
              <a:t>Technical Journal, Vol. 57, No. 7</a:t>
            </a:r>
            <a:endParaRPr kumimoji="1" lang="ja-JP" altLang="en-US" sz="1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4" y="1165534"/>
            <a:ext cx="2353820" cy="55752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45886" y="839132"/>
            <a:ext cx="581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CMB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7346" y="211622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/>
              <a:t>検出器</a:t>
            </a:r>
            <a:endParaRPr lang="en-US" altLang="ja-JP" sz="1400" dirty="0" smtClean="0"/>
          </a:p>
        </p:txBody>
      </p:sp>
      <p:cxnSp>
        <p:nvCxnSpPr>
          <p:cNvPr id="12" name="直線矢印コネクタ 11"/>
          <p:cNvCxnSpPr>
            <a:stCxn id="9" idx="2"/>
          </p:cNvCxnSpPr>
          <p:nvPr/>
        </p:nvCxnSpPr>
        <p:spPr>
          <a:xfrm>
            <a:off x="1336441" y="1177686"/>
            <a:ext cx="26199" cy="4060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570481" y="3014001"/>
            <a:ext cx="2693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CMB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の入射方向が</a:t>
            </a:r>
            <a:r>
              <a:rPr lang="ja-JP" altLang="en-US" sz="1600" dirty="0" smtClean="0">
                <a:solidFill>
                  <a:srgbClr val="FF0000"/>
                </a:solidFill>
              </a:rPr>
              <a:t>変わると、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r>
              <a:rPr lang="ja-JP" altLang="en-US" sz="1600" dirty="0" smtClean="0">
                <a:solidFill>
                  <a:srgbClr val="FF0000"/>
                </a:solidFill>
              </a:rPr>
              <a:t>像を結ぶ点が変わる。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5692588" y="4512235"/>
            <a:ext cx="1642128" cy="149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5588000" y="3900466"/>
            <a:ext cx="567766" cy="56694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290235" y="3854824"/>
            <a:ext cx="1" cy="115047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0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宇宙の歴史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41" y="1523302"/>
            <a:ext cx="7023100" cy="27432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65541" y="4660958"/>
            <a:ext cx="720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COBE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WMAP</a:t>
            </a:r>
            <a:r>
              <a:rPr lang="ja-JP" altLang="en-US" sz="2400" dirty="0" smtClean="0"/>
              <a:t>などにより、ビッグバン理論は確立された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93587" y="2635314"/>
            <a:ext cx="136447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FFCC"/>
                </a:solidFill>
              </a:rPr>
              <a:t>Beginning of</a:t>
            </a:r>
          </a:p>
          <a:p>
            <a:r>
              <a:rPr lang="en-US" altLang="ja-JP" dirty="0" smtClean="0">
                <a:solidFill>
                  <a:srgbClr val="CCFFCC"/>
                </a:solidFill>
              </a:rPr>
              <a:t>the Universe</a:t>
            </a:r>
            <a:endParaRPr kumimoji="1" lang="ja-JP" altLang="en-US" dirty="0">
              <a:solidFill>
                <a:srgbClr val="CCFFCC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93587" y="2178170"/>
            <a:ext cx="2178531" cy="1646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3092450" y="2276664"/>
            <a:ext cx="388847" cy="126215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75233" y="1808838"/>
            <a:ext cx="107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458063" y="3602127"/>
            <a:ext cx="1023234" cy="22281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66427" y="5174715"/>
            <a:ext cx="7013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dirty="0" smtClean="0"/>
              <a:t>しかし、地平線問題、平坦性問題、モノポール問題など課題は山積み</a:t>
            </a:r>
            <a:r>
              <a:rPr lang="en-US" altLang="ja-JP" i="1" dirty="0" smtClean="0"/>
              <a:t>…</a:t>
            </a:r>
            <a:endParaRPr kumimoji="1" lang="ja-JP" altLang="en-US" i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01030" y="5947989"/>
            <a:ext cx="639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それを解決するのがインフレーション仮説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左矢印 18"/>
          <p:cNvSpPr/>
          <p:nvPr/>
        </p:nvSpPr>
        <p:spPr>
          <a:xfrm>
            <a:off x="3272117" y="3051450"/>
            <a:ext cx="3744155" cy="766189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標準宇宙モデル</a:t>
            </a:r>
            <a:endParaRPr kumimoji="1" lang="ja-JP" altLang="en-US" sz="20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374" y="3111256"/>
            <a:ext cx="739254" cy="7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フィルターデザイン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97052" y="1048306"/>
            <a:ext cx="133882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田島が担当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87609" y="1693641"/>
            <a:ext cx="5967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熱輻射は避けたいけど、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CMB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は見たい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82" y="2629647"/>
            <a:ext cx="5952672" cy="403486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327824" y="3103903"/>
            <a:ext cx="2208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ロー</a:t>
            </a:r>
            <a:r>
              <a:rPr kumimoji="1" lang="ja-JP" altLang="en-US" dirty="0" smtClean="0"/>
              <a:t>パスフィルターを</a:t>
            </a:r>
            <a:endParaRPr kumimoji="1" lang="en-US" altLang="ja-JP" dirty="0" smtClean="0"/>
          </a:p>
          <a:p>
            <a:r>
              <a:rPr lang="ja-JP" altLang="en-US" dirty="0" smtClean="0"/>
              <a:t>挟んで赤外をカット</a:t>
            </a:r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27824" y="4108824"/>
            <a:ext cx="259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よく吸収するフィルターは</a:t>
            </a:r>
            <a:endParaRPr kumimoji="1" lang="en-US" altLang="ja-JP" dirty="0" smtClean="0"/>
          </a:p>
          <a:p>
            <a:r>
              <a:rPr lang="ja-JP" altLang="en-US" dirty="0" smtClean="0"/>
              <a:t>それ自体も輻射源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5656" y="5513296"/>
            <a:ext cx="266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複数のフィルターを使って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FF0000"/>
                </a:solidFill>
              </a:rPr>
              <a:t>段階的にカット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焦点面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新しい超伝導検出器</a:t>
            </a:r>
            <a:r>
              <a:rPr kumimoji="1" lang="en-US" altLang="ja-JP" dirty="0" smtClean="0"/>
              <a:t>~MKID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6011" y="1081729"/>
            <a:ext cx="290506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超伝導検出器開発グループ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5" y="2148813"/>
            <a:ext cx="4733365" cy="458804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181412" y="4342510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220GHz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40568" y="4885764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150GHz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2285" y="6204785"/>
            <a:ext cx="139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直径</a:t>
            </a:r>
            <a:r>
              <a:rPr kumimoji="1" lang="en-US" altLang="ja-JP" dirty="0" smtClean="0"/>
              <a:t>20cm</a:t>
            </a:r>
            <a:r>
              <a:rPr kumimoji="1" lang="ja-JP" altLang="en-US" dirty="0" smtClean="0"/>
              <a:t>弱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6" y="2343372"/>
            <a:ext cx="2241074" cy="167251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701658" y="1926501"/>
            <a:ext cx="321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天文台開発のサンプルボックス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23443" y="4015886"/>
            <a:ext cx="192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素子は</a:t>
            </a:r>
            <a:r>
              <a:rPr kumimoji="1" lang="en-US" altLang="ja-JP" dirty="0" smtClean="0"/>
              <a:t>100</a:t>
            </a:r>
            <a:r>
              <a:rPr kumimoji="1" lang="ja-JP" altLang="en-US" dirty="0" smtClean="0"/>
              <a:t>個程度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>
            <a:stCxn id="12" idx="1"/>
          </p:cNvCxnSpPr>
          <p:nvPr/>
        </p:nvCxnSpPr>
        <p:spPr>
          <a:xfrm flipH="1">
            <a:off x="3824941" y="3179629"/>
            <a:ext cx="2295065" cy="58554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58" y="4618317"/>
            <a:ext cx="1936727" cy="1586468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>
          <a:xfrm>
            <a:off x="5701658" y="5070430"/>
            <a:ext cx="962107" cy="44286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855886" y="444101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共振回路</a:t>
            </a:r>
            <a:endParaRPr kumimoji="1" lang="en-US" altLang="ja-JP" dirty="0" smtClean="0"/>
          </a:p>
          <a:p>
            <a:r>
              <a:rPr lang="ja-JP" altLang="en-US" dirty="0" smtClean="0"/>
              <a:t>（超伝導）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/>
          <p:nvPr/>
        </p:nvCxnSpPr>
        <p:spPr>
          <a:xfrm flipH="1" flipV="1">
            <a:off x="7171765" y="4701098"/>
            <a:ext cx="1010128" cy="3693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8013984" y="5025608"/>
            <a:ext cx="104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アンテナ</a:t>
            </a:r>
            <a:endParaRPr kumimoji="1" lang="ja-JP" altLang="en-US" dirty="0"/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4736353" y="6126163"/>
            <a:ext cx="9653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H="1">
            <a:off x="4736352" y="6398093"/>
            <a:ext cx="36247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H="1">
            <a:off x="7638386" y="6126163"/>
            <a:ext cx="7226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8361080" y="6126163"/>
            <a:ext cx="0" cy="2719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4915650" y="5991412"/>
            <a:ext cx="4871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H="1">
            <a:off x="4915650" y="6559176"/>
            <a:ext cx="4871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5586311" y="6486067"/>
            <a:ext cx="35091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１対の線で複数の素子を読み出す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1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開発メンバー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1691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 err="1" smtClean="0">
                <a:solidFill>
                  <a:srgbClr val="0000FF"/>
                </a:solidFill>
              </a:rPr>
              <a:t>GroundBIRD</a:t>
            </a:r>
            <a:r>
              <a:rPr kumimoji="1" lang="ja-JP" altLang="en-US" dirty="0" smtClean="0">
                <a:solidFill>
                  <a:srgbClr val="0000FF"/>
                </a:solidFill>
              </a:rPr>
              <a:t>グループ</a:t>
            </a:r>
            <a:r>
              <a:rPr kumimoji="1" lang="en-US" altLang="ja-JP" dirty="0" smtClean="0">
                <a:solidFill>
                  <a:srgbClr val="0000FF"/>
                </a:solidFill>
              </a:rPr>
              <a:t>(KEK)</a:t>
            </a:r>
            <a:r>
              <a:rPr lang="en-US" altLang="ja-JP" dirty="0">
                <a:solidFill>
                  <a:srgbClr val="0000FF"/>
                </a:solidFill>
              </a:rPr>
              <a:t/>
            </a:r>
            <a:br>
              <a:rPr lang="en-US" altLang="ja-JP" dirty="0">
                <a:solidFill>
                  <a:srgbClr val="0000FF"/>
                </a:solidFill>
              </a:rPr>
            </a:br>
            <a:r>
              <a:rPr lang="ja-JP" altLang="en-US" sz="2400" dirty="0" smtClean="0"/>
              <a:t>田島</a:t>
            </a:r>
            <a:r>
              <a:rPr lang="ja-JP" altLang="en-US" sz="1700" dirty="0" smtClean="0"/>
              <a:t>（グループリーダー、フィルター）、</a:t>
            </a:r>
            <a:r>
              <a:rPr lang="ja-JP" altLang="en-US" sz="2400" dirty="0" smtClean="0"/>
              <a:t>小栗</a:t>
            </a:r>
            <a:r>
              <a:rPr lang="ja-JP" altLang="en-US" sz="1700" dirty="0" smtClean="0"/>
              <a:t>（回転ステージ、本体デザイン）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err="1" smtClean="0"/>
              <a:t>Jihoon</a:t>
            </a:r>
            <a:r>
              <a:rPr lang="en-US" altLang="ja-JP" sz="1900" dirty="0" smtClean="0"/>
              <a:t>(</a:t>
            </a:r>
            <a:r>
              <a:rPr lang="en-US" altLang="ja-JP" sz="1900" dirty="0" err="1" smtClean="0"/>
              <a:t>Korea</a:t>
            </a:r>
            <a:r>
              <a:rPr lang="en-US" altLang="en-US" sz="1900" dirty="0" err="1" smtClean="0"/>
              <a:t>大学</a:t>
            </a:r>
            <a:r>
              <a:rPr lang="en-US" altLang="ja-JP" sz="1900" dirty="0" smtClean="0"/>
              <a:t>)</a:t>
            </a:r>
            <a:r>
              <a:rPr lang="ja-JP" altLang="en-US" sz="1700" dirty="0" smtClean="0"/>
              <a:t>（光学系）</a:t>
            </a:r>
            <a:r>
              <a:rPr lang="ja-JP" altLang="en-US" sz="2400" dirty="0" smtClean="0"/>
              <a:t>、石塚</a:t>
            </a:r>
            <a:r>
              <a:rPr lang="en-US" altLang="ja-JP" sz="1900" dirty="0" smtClean="0"/>
              <a:t>(</a:t>
            </a:r>
            <a:r>
              <a:rPr lang="ja-JP" altLang="en-US" sz="1900" dirty="0" smtClean="0"/>
              <a:t>総研大</a:t>
            </a:r>
            <a:r>
              <a:rPr lang="en-US" altLang="ja-JP" sz="1900" dirty="0" smtClean="0"/>
              <a:t>)</a:t>
            </a:r>
            <a:r>
              <a:rPr lang="ja-JP" altLang="en-US" sz="1700" dirty="0" smtClean="0"/>
              <a:t>（</a:t>
            </a:r>
            <a:r>
              <a:rPr lang="en-US" altLang="ja-JP" sz="1700" dirty="0" smtClean="0"/>
              <a:t>window, </a:t>
            </a:r>
            <a:r>
              <a:rPr lang="ja-JP" altLang="en-US" sz="1700" dirty="0" smtClean="0"/>
              <a:t>検出器較正）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（川井</a:t>
            </a:r>
            <a:r>
              <a:rPr lang="ja-JP" altLang="en-US" sz="1700" dirty="0" smtClean="0"/>
              <a:t>（冷却関係）</a:t>
            </a:r>
            <a:r>
              <a:rPr lang="ja-JP" altLang="en-US" sz="2400" dirty="0" smtClean="0"/>
              <a:t>、羽澄</a:t>
            </a:r>
            <a:r>
              <a:rPr lang="ja-JP" altLang="en-US" sz="1700" dirty="0" smtClean="0"/>
              <a:t>（</a:t>
            </a:r>
            <a:r>
              <a:rPr lang="en-US" altLang="ja-JP" sz="1700" dirty="0" smtClean="0"/>
              <a:t>KEK-CMB</a:t>
            </a:r>
            <a:r>
              <a:rPr lang="ja-JP" altLang="en-US" sz="1700" dirty="0" smtClean="0"/>
              <a:t>のリーダー）</a:t>
            </a:r>
            <a:r>
              <a:rPr lang="ja-JP" altLang="en-US" sz="2400" dirty="0" smtClean="0"/>
              <a:t>、吉田</a:t>
            </a:r>
            <a:r>
              <a:rPr lang="ja-JP" altLang="en-US" sz="1700" dirty="0" smtClean="0"/>
              <a:t>（</a:t>
            </a:r>
            <a:r>
              <a:rPr lang="en-US" altLang="ja-JP" sz="1700" dirty="0" smtClean="0"/>
              <a:t>MKID</a:t>
            </a:r>
            <a:r>
              <a:rPr lang="ja-JP" altLang="en-US" sz="1700" dirty="0" smtClean="0"/>
              <a:t>開発）</a:t>
            </a:r>
            <a:r>
              <a:rPr lang="ja-JP" altLang="en-US" sz="2400" dirty="0" smtClean="0"/>
              <a:t>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kumimoji="1" lang="en-US" altLang="ja-JP" dirty="0" smtClean="0"/>
          </a:p>
          <a:p>
            <a:pPr>
              <a:lnSpc>
                <a:spcPct val="120000"/>
              </a:lnSpc>
            </a:pPr>
            <a:r>
              <a:rPr lang="en-US" altLang="ja-JP" dirty="0" smtClean="0">
                <a:solidFill>
                  <a:srgbClr val="0000FF"/>
                </a:solidFill>
              </a:rPr>
              <a:t>MKID</a:t>
            </a:r>
            <a:r>
              <a:rPr lang="ja-JP" altLang="en-US" dirty="0" smtClean="0">
                <a:solidFill>
                  <a:srgbClr val="0000FF"/>
                </a:solidFill>
              </a:rPr>
              <a:t>開発チーム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天文台</a:t>
            </a:r>
            <a:r>
              <a:rPr kumimoji="1" lang="en-US" altLang="ja-JP" sz="2400" dirty="0" smtClean="0"/>
              <a:t>: </a:t>
            </a:r>
            <a:r>
              <a:rPr lang="en-US" altLang="ja-JP" sz="2400" dirty="0" smtClean="0"/>
              <a:t>MKID</a:t>
            </a:r>
            <a:r>
              <a:rPr lang="ja-JP" altLang="en-US" sz="2400" dirty="0" smtClean="0"/>
              <a:t>本体</a:t>
            </a:r>
            <a:endParaRPr kumimoji="1" lang="en-US" altLang="ja-JP" sz="24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理研</a:t>
            </a:r>
            <a:r>
              <a:rPr kumimoji="1" lang="en-US" altLang="ja-JP" sz="2400" dirty="0" smtClean="0"/>
              <a:t>: </a:t>
            </a:r>
            <a:r>
              <a:rPr kumimoji="1" lang="ja-JP" altLang="en-US" sz="2400" dirty="0" smtClean="0"/>
              <a:t>本体開発、テストシステム</a:t>
            </a:r>
            <a:endParaRPr lang="en-US" altLang="ja-JP" sz="2400" dirty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岡山大学</a:t>
            </a:r>
            <a:r>
              <a:rPr kumimoji="1" lang="en-US" altLang="ja-JP" sz="2400" dirty="0" smtClean="0"/>
              <a:t>: </a:t>
            </a:r>
            <a:r>
              <a:rPr kumimoji="1" lang="ja-JP" altLang="en-US" sz="2400" dirty="0" smtClean="0"/>
              <a:t>読み出し系</a:t>
            </a:r>
            <a:endParaRPr kumimoji="1" lang="en-US" altLang="ja-JP" sz="24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埼玉大学</a:t>
            </a:r>
            <a:r>
              <a:rPr kumimoji="1" lang="en-US" altLang="ja-JP" sz="2400" dirty="0" smtClean="0"/>
              <a:t>: </a:t>
            </a:r>
            <a:r>
              <a:rPr kumimoji="1" lang="ja-JP" altLang="en-US" sz="2400" dirty="0" smtClean="0"/>
              <a:t>アンテナデザイン</a:t>
            </a:r>
            <a:endParaRPr kumimoji="1" lang="en-US" altLang="ja-JP" sz="3200" dirty="0" smtClean="0"/>
          </a:p>
          <a:p>
            <a:pPr>
              <a:lnSpc>
                <a:spcPct val="120000"/>
              </a:lnSpc>
            </a:pP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 rot="21092928">
            <a:off x="5894129" y="1616912"/>
            <a:ext cx="8771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少人数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64351" y="4829636"/>
            <a:ext cx="288432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興味があったら連絡ください</a:t>
            </a:r>
            <a:endParaRPr kumimoji="1" lang="en-US" altLang="ja-JP" dirty="0" smtClean="0"/>
          </a:p>
          <a:p>
            <a:r>
              <a:rPr lang="ja-JP" altLang="en-US" dirty="0" smtClean="0"/>
              <a:t>ぜひ一緒に研究しましょう</a:t>
            </a:r>
            <a:r>
              <a:rPr lang="en-US" altLang="ja-JP" dirty="0" smtClean="0"/>
              <a:t>!!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71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：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スケジュール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841" y="1290638"/>
            <a:ext cx="6851284" cy="44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20750" y="5159375"/>
            <a:ext cx="7314724" cy="1625331"/>
          </a:xfrm>
          <a:prstGeom prst="rect">
            <a:avLst/>
          </a:prstGeom>
          <a:solidFill>
            <a:srgbClr val="00FF00"/>
          </a:solidFill>
        </p:spPr>
        <p:txBody>
          <a:bodyPr wrap="none" rtlCol="0" anchor="ctr" anchorCtr="1">
            <a:no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3</a:t>
            </a:r>
            <a:r>
              <a:rPr lang="ja-JP" altLang="en-US" sz="4000" dirty="0" smtClean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年後</a:t>
            </a:r>
            <a:r>
              <a:rPr lang="ja-JP" altLang="en-US" sz="40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に本観測開始！</a:t>
            </a:r>
            <a:endParaRPr lang="en-US" altLang="ja-JP" sz="4000" dirty="0">
              <a:solidFill>
                <a:prstClr val="black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r>
              <a:rPr lang="ja-JP" altLang="en-US" sz="40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５年後に初期観測結果をだす！</a:t>
            </a:r>
          </a:p>
        </p:txBody>
      </p:sp>
    </p:spTree>
    <p:extLst>
      <p:ext uri="{BB962C8B-B14F-4D97-AF65-F5344CB8AC3E}">
        <p14:creationId xmlns:p14="http://schemas.microsoft.com/office/powerpoint/2010/main" val="37604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50" y="1866069"/>
            <a:ext cx="3441465" cy="3633546"/>
          </a:xfrm>
          <a:prstGeom prst="rect">
            <a:avLst/>
          </a:prstGeom>
        </p:spPr>
      </p:pic>
      <p:cxnSp>
        <p:nvCxnSpPr>
          <p:cNvPr id="14" name="直線コネクタ 13"/>
          <p:cNvCxnSpPr/>
          <p:nvPr/>
        </p:nvCxnSpPr>
        <p:spPr>
          <a:xfrm flipH="1">
            <a:off x="5679714" y="3429143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 flipV="1">
            <a:off x="5679714" y="4095570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/楕円 15"/>
          <p:cNvSpPr/>
          <p:nvPr/>
        </p:nvSpPr>
        <p:spPr>
          <a:xfrm>
            <a:off x="7179009" y="3429255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ドーナツ 16"/>
          <p:cNvSpPr/>
          <p:nvPr/>
        </p:nvSpPr>
        <p:spPr>
          <a:xfrm rot="664055">
            <a:off x="6733853" y="3416856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円弧 17"/>
          <p:cNvSpPr/>
          <p:nvPr/>
        </p:nvSpPr>
        <p:spPr>
          <a:xfrm>
            <a:off x="3528969" y="1972005"/>
            <a:ext cx="1768141" cy="187851"/>
          </a:xfrm>
          <a:prstGeom prst="arc">
            <a:avLst>
              <a:gd name="adj1" fmla="val 17935493"/>
              <a:gd name="adj2" fmla="val 15688827"/>
            </a:avLst>
          </a:prstGeom>
          <a:ln w="38100" cmpd="sng">
            <a:solidFill>
              <a:srgbClr val="FF66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 rot="17513846" flipH="1" flipV="1">
            <a:off x="4594412" y="1309067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17513846" flipH="1">
            <a:off x="3978930" y="1064764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28"/>
          <p:cNvSpPr/>
          <p:nvPr/>
        </p:nvSpPr>
        <p:spPr>
          <a:xfrm rot="17513846" flipV="1">
            <a:off x="5781114" y="846633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ドーナツ 29"/>
          <p:cNvSpPr/>
          <p:nvPr/>
        </p:nvSpPr>
        <p:spPr>
          <a:xfrm rot="16849791" flipV="1">
            <a:off x="4825886" y="79480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rot="6566156" flipH="1" flipV="1">
            <a:off x="3120990" y="5546842"/>
            <a:ext cx="1308312" cy="5806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6566156" flipH="1">
            <a:off x="3853281" y="5609372"/>
            <a:ext cx="1119104" cy="7050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 rot="6566156" flipV="1">
            <a:off x="3269588" y="6353052"/>
            <a:ext cx="163541" cy="18661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5" name="ドーナツ 34"/>
          <p:cNvSpPr/>
          <p:nvPr/>
        </p:nvSpPr>
        <p:spPr>
          <a:xfrm rot="5902101" flipV="1">
            <a:off x="3575991" y="5854886"/>
            <a:ext cx="688731" cy="1330454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rot="11990747" flipH="1" flipV="1">
            <a:off x="2021797" y="2199984"/>
            <a:ext cx="1523094" cy="6664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1990747" flipH="1">
            <a:off x="1985060" y="2859985"/>
            <a:ext cx="1302824" cy="80911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38"/>
          <p:cNvSpPr/>
          <p:nvPr/>
        </p:nvSpPr>
        <p:spPr>
          <a:xfrm rot="11990747" flipV="1">
            <a:off x="1981404" y="1930744"/>
            <a:ext cx="190389" cy="214176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0" name="ドーナツ 39"/>
          <p:cNvSpPr/>
          <p:nvPr/>
        </p:nvSpPr>
        <p:spPr>
          <a:xfrm rot="11326692" flipV="1">
            <a:off x="1588246" y="1927441"/>
            <a:ext cx="801798" cy="1526926"/>
          </a:xfrm>
          <a:prstGeom prst="donut">
            <a:avLst>
              <a:gd name="adj" fmla="val 32274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91612" y="4643039"/>
            <a:ext cx="64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Chile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88210" y="6360907"/>
            <a:ext cx="114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Antarctica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322144" y="121068"/>
            <a:ext cx="116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Greenland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83625" y="2184662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Calibri"/>
                <a:ea typeface="ＭＳ Ｐゴシック"/>
              </a:rPr>
              <a:t>Hawaii</a:t>
            </a:r>
            <a:endParaRPr lang="ja-JP" altLang="en-US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86130" y="687005"/>
            <a:ext cx="4242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 err="1" smtClean="0">
                <a:solidFill>
                  <a:prstClr val="white"/>
                </a:solidFill>
                <a:latin typeface="Chalkboard"/>
                <a:ea typeface="ＭＳ Ｐゴシック"/>
              </a:rPr>
              <a:t>GroundBIRD</a:t>
            </a:r>
            <a:r>
              <a:rPr lang="en-US" altLang="ja-JP" sz="3200" i="1" dirty="0" err="1" smtClean="0">
                <a:solidFill>
                  <a:srgbClr val="00FF00"/>
                </a:solidFill>
                <a:latin typeface="Chalkboard"/>
                <a:ea typeface="ＭＳ Ｐゴシック"/>
              </a:rPr>
              <a:t>s</a:t>
            </a:r>
            <a:endParaRPr lang="en-US" altLang="ja-JP" sz="3200" i="1" dirty="0" smtClean="0">
              <a:solidFill>
                <a:srgbClr val="00FF00"/>
              </a:solidFill>
              <a:latin typeface="Chalkboard"/>
              <a:ea typeface="ＭＳ Ｐゴシック"/>
            </a:endParaRPr>
          </a:p>
          <a:p>
            <a:r>
              <a:rPr lang="en-US" altLang="ja-JP" sz="3200" i="1" dirty="0">
                <a:solidFill>
                  <a:srgbClr val="00FF00"/>
                </a:solidFill>
                <a:latin typeface="Chalkboard"/>
                <a:ea typeface="ＭＳ Ｐゴシック"/>
              </a:rPr>
              <a:t> </a:t>
            </a:r>
            <a:r>
              <a:rPr lang="en-US" altLang="ja-JP" sz="3200" i="1" dirty="0" smtClean="0">
                <a:solidFill>
                  <a:srgbClr val="00FF00"/>
                </a:solidFill>
                <a:latin typeface="Chalkboard"/>
                <a:ea typeface="ＭＳ Ｐゴシック"/>
              </a:rPr>
              <a:t>     </a:t>
            </a:r>
            <a:r>
              <a:rPr lang="ja-JP" altLang="en-US" sz="3200" i="1" dirty="0" smtClean="0">
                <a:solidFill>
                  <a:schemeClr val="bg1"/>
                </a:solidFill>
                <a:latin typeface="Chalkboard"/>
                <a:ea typeface="ＭＳ Ｐゴシック"/>
              </a:rPr>
              <a:t>による全天観測</a:t>
            </a:r>
            <a:endParaRPr lang="en-US" altLang="ja-JP" sz="3200" i="1" dirty="0">
              <a:solidFill>
                <a:schemeClr val="bg1"/>
              </a:solidFill>
              <a:latin typeface="Chalkboard"/>
              <a:ea typeface="ＭＳ Ｐゴシック"/>
            </a:endParaRPr>
          </a:p>
        </p:txBody>
      </p:sp>
      <p:grpSp>
        <p:nvGrpSpPr>
          <p:cNvPr id="49" name="図形グループ 48"/>
          <p:cNvGrpSpPr>
            <a:grpSpLocks noChangeAspect="1"/>
          </p:cNvGrpSpPr>
          <p:nvPr/>
        </p:nvGrpSpPr>
        <p:grpSpPr>
          <a:xfrm>
            <a:off x="6594750" y="5092079"/>
            <a:ext cx="1504704" cy="1632760"/>
            <a:chOff x="3710636" y="2508546"/>
            <a:chExt cx="2570322" cy="2789066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3929" y="2508546"/>
              <a:ext cx="2099092" cy="2789066"/>
            </a:xfrm>
            <a:prstGeom prst="rect">
              <a:avLst/>
            </a:prstGeom>
          </p:spPr>
        </p:pic>
        <p:sp>
          <p:nvSpPr>
            <p:cNvPr id="51" name="円弧 50"/>
            <p:cNvSpPr/>
            <p:nvPr/>
          </p:nvSpPr>
          <p:spPr>
            <a:xfrm rot="21434822">
              <a:off x="3710636" y="4348275"/>
              <a:ext cx="2570322" cy="445889"/>
            </a:xfrm>
            <a:prstGeom prst="arc">
              <a:avLst>
                <a:gd name="adj1" fmla="val 20074573"/>
                <a:gd name="adj2" fmla="val 12052690"/>
              </a:avLst>
            </a:prstGeom>
            <a:ln w="63500" cmpd="sng">
              <a:solidFill>
                <a:srgbClr val="3366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0135" y="1280283"/>
            <a:ext cx="2921722" cy="1505819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6051978" y="1563491"/>
            <a:ext cx="2979880" cy="530134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051977" y="2530560"/>
            <a:ext cx="2979880" cy="536484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76300" y="1043791"/>
            <a:ext cx="2979880" cy="519700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82897" y="227731"/>
            <a:ext cx="40589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 err="1">
                <a:solidFill>
                  <a:prstClr val="white"/>
                </a:solidFill>
                <a:latin typeface="Chalkboard"/>
              </a:rPr>
              <a:t>GroundBIRD</a:t>
            </a:r>
            <a:r>
              <a:rPr lang="ja-JP" altLang="en-US" sz="3200" i="1" dirty="0">
                <a:solidFill>
                  <a:prstClr val="white"/>
                </a:solidFill>
                <a:latin typeface="Chalkboard"/>
              </a:rPr>
              <a:t>の次は</a:t>
            </a:r>
            <a:r>
              <a:rPr lang="en-US" altLang="ja-JP" sz="3200" i="1" dirty="0">
                <a:solidFill>
                  <a:prstClr val="white"/>
                </a:solidFill>
                <a:latin typeface="Chalkboard"/>
              </a:rPr>
              <a:t>…</a:t>
            </a:r>
            <a:endParaRPr lang="en-US" altLang="ja-JP" sz="3200" i="1" dirty="0">
              <a:solidFill>
                <a:srgbClr val="00FF00"/>
              </a:solidFill>
              <a:latin typeface="Chalkboard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840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41 2.49942E-6 C -0.00642 -0.01367 0.00834 0.02895 0.01285 0.04355 C 0.01737 0.05814 0.01945 0.06393 0.01285 0.08733 C 0.00504 0.13088 -0.0066 0.18346 -0.0264 0.18346 C -0.04619 0.18346 -0.05001 0.13875 -0.05001 0.08895 C -0.05123 0.06161 -0.03491 0.03567 -0.029 0.02085 C -0.0231 0.00602 -0.01736 0.0044 -0.01441 2.49942E-6 Z " pathEditMode="relative" rAng="0" ptsTypes="fafffaf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8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4.87833E-6 C 0.00747 -0.00231 0.01581 0.03384 0.02119 0.05099 C 0.02519 0.06837 0.02154 0.09016 0.02119 0.10429 C 0.02623 0.12654 0.02363 0.1226 0.01911 0.13535 C 0.01459 0.14809 0.00313 0.1766 -0.00608 0.18031 C -0.01615 0.18888 -0.03074 0.1708 -0.03561 0.15783 C -0.04047 0.14485 -0.04099 0.12863 -0.03561 0.10244 C -0.03561 0.04566 -0.02119 -4.87833E-6 -0.0033 -4.87833E-6 Z " pathEditMode="relative" rAng="0" ptsTypes="fafafaff">
                                      <p:cBhvr>
                                        <p:cTn id="2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93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97 -0.02526 C 0.09623 -0.02526 0.12507 -0.00672 0.12507 0.01669 C 0.12507 0.04033 0.09172 0.04798 0.05646 0.04798 C 0.02241 0.02758 -0.00295 0.04033 -0.00295 0.01669 C -0.00295 -0.00672 0.02571 -0.02526 0.06097 -0.02526 Z " pathEditMode="relative" rAng="0" ptsTypes="fffff">
                                      <p:cBhvr>
                                        <p:cTn id="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69 -0.0591 C -0.05454 -0.06211 -0.03474 -0.04565 -0.02206 -0.03801 C -0.00938 -0.03036 0.01008 -0.02318 0.00174 -0.01344 C 0.00174 0.01136 -0.03039 0.02109 -0.07243 0.02109 C -0.09102 0.02549 -0.0971 0.01483 -0.10839 0.00695 C -0.11968 -0.00093 -0.14538 -0.01553 -0.13983 -0.02665 C -0.13983 -0.05238 -0.11707 -0.0591 -0.07469 -0.0591 Z " pathEditMode="relative" rAng="0" ptsTypes="faffaff">
                                      <p:cBhvr>
                                        <p:cTn id="5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" y="407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29" grpId="1" animBg="1"/>
      <p:bldP spid="30" grpId="0" animBg="1"/>
      <p:bldP spid="34" grpId="0" animBg="1"/>
      <p:bldP spid="34" grpId="1" animBg="1"/>
      <p:bldP spid="35" grpId="0" animBg="1"/>
      <p:bldP spid="39" grpId="0" animBg="1"/>
      <p:bldP spid="39" grpId="1" animBg="1"/>
      <p:bldP spid="40" grpId="0" animBg="1"/>
      <p:bldP spid="42" grpId="0"/>
      <p:bldP spid="43" grpId="0"/>
      <p:bldP spid="44" grpId="0"/>
      <p:bldP spid="45" grpId="0"/>
      <p:bldP spid="2" grpId="0" animBg="1"/>
      <p:bldP spid="47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1366" y="527395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i="1" dirty="0" smtClean="0">
                <a:latin typeface="Chalkboard"/>
              </a:rPr>
              <a:t>may fly in future !?</a:t>
            </a:r>
            <a:endParaRPr kumimoji="1" lang="ja-JP" altLang="en-US" i="1" dirty="0">
              <a:latin typeface="Chalkboard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9AD8-F65A-544C-BB20-90D4C513C71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408183"/>
            <a:ext cx="5080000" cy="5080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12569" y="145559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みにくいアヒルの子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86166" y="2438284"/>
            <a:ext cx="2236510" cy="126188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飛ばない鳥</a:t>
            </a:r>
            <a:r>
              <a:rPr lang="en-US" altLang="ja-JP" sz="16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 (</a:t>
            </a:r>
            <a:r>
              <a:rPr lang="ja-JP" altLang="en-US" sz="16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陸鳥</a:t>
            </a:r>
            <a:r>
              <a:rPr lang="en-US" altLang="ja-JP" sz="16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)</a:t>
            </a:r>
          </a:p>
          <a:p>
            <a:r>
              <a:rPr lang="en-US" altLang="ja-JP" sz="2000" dirty="0" err="1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GroundBIRD</a:t>
            </a:r>
            <a:r>
              <a:rPr lang="ja-JP" altLang="en-US" sz="20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で</a:t>
            </a:r>
            <a:endParaRPr lang="en-US" altLang="ja-JP" sz="2000" dirty="0">
              <a:solidFill>
                <a:prstClr val="black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飛ぶ鳥なみの成果</a:t>
            </a:r>
            <a:endParaRPr lang="en-US" altLang="ja-JP" sz="2000" dirty="0">
              <a:solidFill>
                <a:prstClr val="black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ＤＦＰ太丸ゴシック体"/>
                <a:ea typeface="ＤＦＰ太丸ゴシック体"/>
                <a:cs typeface="ＤＦＰ太丸ゴシック体"/>
              </a:rPr>
              <a:t>をあげる！</a:t>
            </a:r>
          </a:p>
        </p:txBody>
      </p:sp>
    </p:spTree>
    <p:extLst>
      <p:ext uri="{BB962C8B-B14F-4D97-AF65-F5344CB8AC3E}">
        <p14:creationId xmlns:p14="http://schemas.microsoft.com/office/powerpoint/2010/main" val="391959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インフレーション仮説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541" y="1523302"/>
            <a:ext cx="7023100" cy="27432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93587" y="2635314"/>
            <a:ext cx="136447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FFCC"/>
                </a:solidFill>
              </a:rPr>
              <a:t>Beginning of</a:t>
            </a:r>
          </a:p>
          <a:p>
            <a:r>
              <a:rPr lang="en-US" altLang="ja-JP" dirty="0" smtClean="0">
                <a:solidFill>
                  <a:srgbClr val="CCFFCC"/>
                </a:solidFill>
              </a:rPr>
              <a:t>the Universe</a:t>
            </a:r>
            <a:endParaRPr kumimoji="1" lang="ja-JP" altLang="en-US" dirty="0">
              <a:solidFill>
                <a:srgbClr val="CCFFCC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092450" y="2276664"/>
            <a:ext cx="388847" cy="126215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75233" y="1808838"/>
            <a:ext cx="107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0017" y="4564390"/>
            <a:ext cx="7485343" cy="1270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2800" dirty="0" smtClean="0"/>
              <a:t>量子揺らぎのサイズが一瞬で宇宙スケールに</a:t>
            </a:r>
            <a:r>
              <a:rPr lang="en-US" altLang="ja-JP" sz="2800" dirty="0" smtClean="0"/>
              <a:t>!!</a:t>
            </a:r>
          </a:p>
          <a:p>
            <a:pPr>
              <a:lnSpc>
                <a:spcPct val="140000"/>
              </a:lnSpc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  →  </a:t>
            </a:r>
            <a:r>
              <a:rPr kumimoji="1" lang="ja-JP" altLang="en-US" sz="2800" dirty="0" smtClean="0"/>
              <a:t>平坦な宇宙の形成、揺らぎを核に構造形成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7996" y="6036235"/>
            <a:ext cx="836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大きな時空計量の変動</a:t>
            </a:r>
            <a:r>
              <a:rPr lang="en-US" altLang="ja-JP" sz="2800" dirty="0" smtClean="0">
                <a:solidFill>
                  <a:srgbClr val="FF0000"/>
                </a:solidFill>
              </a:rPr>
              <a:t> →</a:t>
            </a:r>
            <a:r>
              <a:rPr lang="en-US" altLang="ja-JP" sz="2800" dirty="0">
                <a:solidFill>
                  <a:srgbClr val="FF0000"/>
                </a:solidFill>
              </a:rPr>
              <a:t> </a:t>
            </a:r>
            <a:r>
              <a:rPr lang="ja-JP" altLang="en-US" sz="2800" dirty="0" smtClean="0">
                <a:solidFill>
                  <a:srgbClr val="FF0000"/>
                </a:solidFill>
              </a:rPr>
              <a:t>強い重力波が発生したはず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1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CMB</a:t>
            </a:r>
            <a:r>
              <a:rPr kumimoji="1" lang="ja-JP" altLang="en-US" dirty="0" smtClean="0"/>
              <a:t>偏光で</a:t>
            </a:r>
            <a:r>
              <a:rPr lang="ja-JP" altLang="en-US" dirty="0" smtClean="0"/>
              <a:t>“原始”重力波を捉える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27151" y="1836300"/>
            <a:ext cx="611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光</a:t>
            </a:r>
            <a:r>
              <a:rPr kumimoji="1" lang="en-US" altLang="ja-JP" sz="2400" dirty="0" smtClean="0"/>
              <a:t>(CMB)</a:t>
            </a:r>
            <a:r>
              <a:rPr kumimoji="1" lang="ja-JP" altLang="en-US" sz="2400" dirty="0" smtClean="0"/>
              <a:t>は電子によって散乱されると偏光する</a:t>
            </a:r>
            <a:endParaRPr kumimoji="1" lang="ja-JP" altLang="en-US" sz="2400" dirty="0"/>
          </a:p>
        </p:txBody>
      </p:sp>
      <p:sp>
        <p:nvSpPr>
          <p:cNvPr id="49" name="円/楕円 48"/>
          <p:cNvSpPr/>
          <p:nvPr/>
        </p:nvSpPr>
        <p:spPr>
          <a:xfrm>
            <a:off x="721020" y="2462833"/>
            <a:ext cx="1881049" cy="314177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800000"/>
              </a:solidFill>
            </a:endParaRPr>
          </a:p>
        </p:txBody>
      </p:sp>
      <p:grpSp>
        <p:nvGrpSpPr>
          <p:cNvPr id="140" name="図形グループ 139"/>
          <p:cNvGrpSpPr/>
          <p:nvPr/>
        </p:nvGrpSpPr>
        <p:grpSpPr>
          <a:xfrm>
            <a:off x="3152577" y="2963418"/>
            <a:ext cx="1130124" cy="2083360"/>
            <a:chOff x="3152577" y="2963418"/>
            <a:chExt cx="1130124" cy="2083360"/>
          </a:xfrm>
        </p:grpSpPr>
        <p:sp>
          <p:nvSpPr>
            <p:cNvPr id="6" name="円/楕円 5"/>
            <p:cNvSpPr/>
            <p:nvPr/>
          </p:nvSpPr>
          <p:spPr>
            <a:xfrm flipH="1" flipV="1">
              <a:off x="3623318" y="296341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 flipH="1" flipV="1">
              <a:off x="3152577" y="3625932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 flipH="1" flipV="1">
              <a:off x="3389213" y="3255510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 flipH="1" flipV="1">
              <a:off x="3673101" y="3314789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 flipH="1" flipV="1">
              <a:off x="3488780" y="3526447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 flipH="1" flipV="1">
              <a:off x="3152577" y="3824903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 flipH="1" flipV="1">
              <a:off x="3980951" y="3157810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 flipH="1" flipV="1">
              <a:off x="3772668" y="357301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/>
          </p:nvSpPr>
          <p:spPr>
            <a:xfrm flipH="1" flipV="1">
              <a:off x="3438996" y="377198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15"/>
            <p:cNvSpPr/>
            <p:nvPr/>
          </p:nvSpPr>
          <p:spPr>
            <a:xfrm flipH="1" flipV="1">
              <a:off x="4178153" y="3666159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 flipH="1" flipV="1">
              <a:off x="4030734" y="3428966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 flipH="1" flipV="1">
              <a:off x="3980951" y="3731761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 flipH="1" flipV="1">
              <a:off x="3594954" y="4478296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/>
          </p:nvSpPr>
          <p:spPr>
            <a:xfrm flipH="1" flipV="1">
              <a:off x="3304977" y="462234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/>
          </p:nvSpPr>
          <p:spPr>
            <a:xfrm flipH="1" flipV="1">
              <a:off x="3541613" y="4251926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 flipH="1" flipV="1">
              <a:off x="3825501" y="4311205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 flipH="1" flipV="1">
              <a:off x="3830701" y="4940949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 flipH="1" flipV="1">
              <a:off x="3289646" y="401274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 flipH="1" flipV="1">
              <a:off x="4133351" y="4154226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 flipH="1" flipV="1">
              <a:off x="3925068" y="4569434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 flipH="1" flipV="1">
              <a:off x="3591396" y="4768404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 flipH="1" flipV="1">
              <a:off x="3152577" y="4319553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 flipH="1" flipV="1">
              <a:off x="4183134" y="4425382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 flipH="1" flipV="1">
              <a:off x="4133351" y="4728177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 flipH="1" flipV="1">
              <a:off x="3728085" y="3763775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 flipH="1" flipV="1">
              <a:off x="3830701" y="401274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 flipH="1" flipV="1">
              <a:off x="3573534" y="3983647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 flipH="1" flipV="1">
              <a:off x="4077468" y="3877818"/>
              <a:ext cx="99567" cy="10582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1" name="ストライプ矢印 40"/>
          <p:cNvSpPr/>
          <p:nvPr/>
        </p:nvSpPr>
        <p:spPr>
          <a:xfrm rot="17667510">
            <a:off x="646887" y="5337772"/>
            <a:ext cx="970864" cy="462095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3742" y="52986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重力波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grpSp>
        <p:nvGrpSpPr>
          <p:cNvPr id="143" name="図形グループ 142"/>
          <p:cNvGrpSpPr/>
          <p:nvPr/>
        </p:nvGrpSpPr>
        <p:grpSpPr>
          <a:xfrm>
            <a:off x="1022257" y="2963418"/>
            <a:ext cx="3008477" cy="2126726"/>
            <a:chOff x="1022257" y="2963418"/>
            <a:chExt cx="3008477" cy="2126726"/>
          </a:xfrm>
        </p:grpSpPr>
        <p:cxnSp>
          <p:nvCxnSpPr>
            <p:cNvPr id="46" name="直線矢印コネクタ 45"/>
            <p:cNvCxnSpPr/>
            <p:nvPr/>
          </p:nvCxnSpPr>
          <p:spPr>
            <a:xfrm>
              <a:off x="1347515" y="2963418"/>
              <a:ext cx="2293665" cy="5633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/>
            <p:cNvCxnSpPr/>
            <p:nvPr/>
          </p:nvCxnSpPr>
          <p:spPr>
            <a:xfrm>
              <a:off x="1203129" y="4338644"/>
              <a:ext cx="2519756" cy="802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/>
            <p:cNvCxnSpPr/>
            <p:nvPr/>
          </p:nvCxnSpPr>
          <p:spPr>
            <a:xfrm>
              <a:off x="1059786" y="4088098"/>
              <a:ext cx="2705288" cy="304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/>
            <p:nvPr/>
          </p:nvCxnSpPr>
          <p:spPr>
            <a:xfrm>
              <a:off x="1429220" y="3317816"/>
              <a:ext cx="2293665" cy="56333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flipV="1">
              <a:off x="1320976" y="3526447"/>
              <a:ext cx="2472604" cy="58527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/>
            <p:nvPr/>
          </p:nvCxnSpPr>
          <p:spPr>
            <a:xfrm flipV="1">
              <a:off x="1043920" y="3158298"/>
              <a:ext cx="2728748" cy="54133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矢印コネクタ 60"/>
            <p:cNvCxnSpPr/>
            <p:nvPr/>
          </p:nvCxnSpPr>
          <p:spPr>
            <a:xfrm>
              <a:off x="1924962" y="4425382"/>
              <a:ext cx="1868618" cy="34302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/>
            <p:nvPr/>
          </p:nvCxnSpPr>
          <p:spPr>
            <a:xfrm>
              <a:off x="1812157" y="2963418"/>
              <a:ext cx="1952917" cy="13014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/>
            <p:nvPr/>
          </p:nvCxnSpPr>
          <p:spPr>
            <a:xfrm flipV="1">
              <a:off x="1022257" y="3930732"/>
              <a:ext cx="3008477" cy="7377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/>
            <p:nvPr/>
          </p:nvCxnSpPr>
          <p:spPr>
            <a:xfrm flipV="1">
              <a:off x="1812157" y="3636781"/>
              <a:ext cx="2218577" cy="145336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テキスト ボックス 76"/>
          <p:cNvSpPr txBox="1"/>
          <p:nvPr/>
        </p:nvSpPr>
        <p:spPr>
          <a:xfrm>
            <a:off x="201362" y="28859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800000"/>
                </a:solidFill>
              </a:rPr>
              <a:t>放射源</a:t>
            </a:r>
            <a:endParaRPr kumimoji="1" lang="ja-JP" altLang="en-US" dirty="0">
              <a:solidFill>
                <a:srgbClr val="80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334739" y="247832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8000"/>
                </a:solidFill>
              </a:rPr>
              <a:t>電子</a:t>
            </a:r>
            <a:r>
              <a:rPr kumimoji="1" lang="ja-JP" altLang="en-US" sz="1400" dirty="0" smtClean="0">
                <a:solidFill>
                  <a:srgbClr val="008000"/>
                </a:solidFill>
              </a:rPr>
              <a:t>など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grpSp>
        <p:nvGrpSpPr>
          <p:cNvPr id="144" name="図形グループ 143"/>
          <p:cNvGrpSpPr/>
          <p:nvPr/>
        </p:nvGrpSpPr>
        <p:grpSpPr>
          <a:xfrm>
            <a:off x="3980951" y="3255300"/>
            <a:ext cx="1718821" cy="1498857"/>
            <a:chOff x="3980951" y="3255300"/>
            <a:chExt cx="1718821" cy="1498857"/>
          </a:xfrm>
        </p:grpSpPr>
        <p:cxnSp>
          <p:nvCxnSpPr>
            <p:cNvPr id="79" name="直線矢印コネクタ 78"/>
            <p:cNvCxnSpPr/>
            <p:nvPr/>
          </p:nvCxnSpPr>
          <p:spPr>
            <a:xfrm>
              <a:off x="4024635" y="3255300"/>
              <a:ext cx="1675137" cy="625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 flipV="1">
              <a:off x="4077468" y="3678847"/>
              <a:ext cx="1622304" cy="2078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>
            <a:xfrm flipV="1">
              <a:off x="3983431" y="4220640"/>
              <a:ext cx="1716341" cy="164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 flipV="1">
              <a:off x="3980951" y="4622348"/>
              <a:ext cx="1718821" cy="131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テキスト ボックス 91"/>
          <p:cNvSpPr txBox="1"/>
          <p:nvPr/>
        </p:nvSpPr>
        <p:spPr>
          <a:xfrm>
            <a:off x="3903130" y="4987620"/>
            <a:ext cx="185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偏光した光</a:t>
            </a:r>
            <a:r>
              <a:rPr kumimoji="1" lang="en-US" altLang="ja-JP" dirty="0" smtClean="0">
                <a:solidFill>
                  <a:srgbClr val="FF0000"/>
                </a:solidFill>
              </a:rPr>
              <a:t>(CMB)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141" name="図形グループ 140"/>
          <p:cNvGrpSpPr/>
          <p:nvPr/>
        </p:nvGrpSpPr>
        <p:grpSpPr>
          <a:xfrm>
            <a:off x="6011835" y="2874760"/>
            <a:ext cx="1116402" cy="1121458"/>
            <a:chOff x="6011835" y="2874760"/>
            <a:chExt cx="1116402" cy="1121458"/>
          </a:xfrm>
        </p:grpSpPr>
        <p:cxnSp>
          <p:nvCxnSpPr>
            <p:cNvPr id="101" name="直線コネクタ 100"/>
            <p:cNvCxnSpPr/>
            <p:nvPr/>
          </p:nvCxnSpPr>
          <p:spPr>
            <a:xfrm>
              <a:off x="6011835" y="3300729"/>
              <a:ext cx="0" cy="25214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7128237" y="3300129"/>
              <a:ext cx="0" cy="25214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H="1">
              <a:off x="6452793" y="2874760"/>
              <a:ext cx="23758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H="1">
              <a:off x="6449618" y="3996218"/>
              <a:ext cx="23758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H="1">
              <a:off x="6880175" y="3719691"/>
              <a:ext cx="162321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H="1">
              <a:off x="6107134" y="2971058"/>
              <a:ext cx="162321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H="1" flipV="1">
              <a:off x="6875803" y="2970458"/>
              <a:ext cx="166693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 flipH="1" flipV="1">
              <a:off x="6104457" y="3708280"/>
              <a:ext cx="166693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図形グループ 138"/>
          <p:cNvGrpSpPr/>
          <p:nvPr/>
        </p:nvGrpSpPr>
        <p:grpSpPr>
          <a:xfrm>
            <a:off x="5850410" y="4436599"/>
            <a:ext cx="1279257" cy="1307417"/>
            <a:chOff x="5850410" y="4436599"/>
            <a:chExt cx="1279257" cy="1307417"/>
          </a:xfrm>
        </p:grpSpPr>
        <p:cxnSp>
          <p:nvCxnSpPr>
            <p:cNvPr id="109" name="直線コネクタ 108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テキスト ボックス 116"/>
          <p:cNvSpPr txBox="1"/>
          <p:nvPr/>
        </p:nvSpPr>
        <p:spPr>
          <a:xfrm>
            <a:off x="6833717" y="5668022"/>
            <a:ext cx="91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000090"/>
                </a:solidFill>
              </a:rPr>
              <a:t>B</a:t>
            </a:r>
            <a:r>
              <a:rPr kumimoji="1" lang="ja-JP" altLang="en-US" dirty="0" smtClean="0">
                <a:solidFill>
                  <a:srgbClr val="000090"/>
                </a:solidFill>
              </a:rPr>
              <a:t>モード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6919138" y="4031272"/>
            <a:ext cx="90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00"/>
                </a:solidFill>
              </a:rPr>
              <a:t>E</a:t>
            </a:r>
            <a:r>
              <a:rPr kumimoji="1" lang="ja-JP" altLang="en-US" dirty="0" smtClean="0">
                <a:solidFill>
                  <a:srgbClr val="FF0000"/>
                </a:solidFill>
              </a:rPr>
              <a:t>モード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142" name="図形グループ 141"/>
          <p:cNvGrpSpPr/>
          <p:nvPr/>
        </p:nvGrpSpPr>
        <p:grpSpPr>
          <a:xfrm>
            <a:off x="7414419" y="2735089"/>
            <a:ext cx="1355982" cy="1382915"/>
            <a:chOff x="7414419" y="2735089"/>
            <a:chExt cx="1355982" cy="1382915"/>
          </a:xfrm>
        </p:grpSpPr>
        <p:cxnSp>
          <p:nvCxnSpPr>
            <p:cNvPr id="119" name="直線コネクタ 118"/>
            <p:cNvCxnSpPr/>
            <p:nvPr/>
          </p:nvCxnSpPr>
          <p:spPr>
            <a:xfrm>
              <a:off x="8087776" y="2735089"/>
              <a:ext cx="0" cy="25214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 flipH="1">
              <a:off x="8527784" y="3417479"/>
              <a:ext cx="242617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>
              <a:off x="8087776" y="3853176"/>
              <a:ext cx="3175" cy="26482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flipH="1">
              <a:off x="7414419" y="3417479"/>
              <a:ext cx="23758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/>
            <p:nvPr/>
          </p:nvCxnSpPr>
          <p:spPr>
            <a:xfrm flipH="1" flipV="1">
              <a:off x="8410471" y="3720568"/>
              <a:ext cx="166693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/>
            <p:nvPr/>
          </p:nvCxnSpPr>
          <p:spPr>
            <a:xfrm flipH="1" flipV="1">
              <a:off x="7636701" y="2961735"/>
              <a:ext cx="166693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/>
            <p:nvPr/>
          </p:nvCxnSpPr>
          <p:spPr>
            <a:xfrm flipH="1">
              <a:off x="8409742" y="2961735"/>
              <a:ext cx="162321" cy="17341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 flipH="1">
              <a:off x="7641802" y="3710562"/>
              <a:ext cx="166694" cy="178317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図形グループ 137"/>
          <p:cNvGrpSpPr/>
          <p:nvPr/>
        </p:nvGrpSpPr>
        <p:grpSpPr>
          <a:xfrm flipV="1">
            <a:off x="7506926" y="4432541"/>
            <a:ext cx="1279257" cy="1307372"/>
            <a:chOff x="7506926" y="4562672"/>
            <a:chExt cx="1279257" cy="1307417"/>
          </a:xfrm>
        </p:grpSpPr>
        <p:cxnSp>
          <p:nvCxnSpPr>
            <p:cNvPr id="130" name="直線コネクタ 129"/>
            <p:cNvCxnSpPr/>
            <p:nvPr/>
          </p:nvCxnSpPr>
          <p:spPr>
            <a:xfrm>
              <a:off x="7766606" y="5459596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/>
            <p:cNvCxnSpPr/>
            <p:nvPr/>
          </p:nvCxnSpPr>
          <p:spPr>
            <a:xfrm>
              <a:off x="8536171" y="4718864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/>
            <p:cNvCxnSpPr/>
            <p:nvPr/>
          </p:nvCxnSpPr>
          <p:spPr>
            <a:xfrm flipH="1">
              <a:off x="7635257" y="4844937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/>
            <p:nvPr/>
          </p:nvCxnSpPr>
          <p:spPr>
            <a:xfrm flipH="1">
              <a:off x="8413526" y="5609373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 flipH="1">
              <a:off x="8623862" y="5127262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 flipH="1">
              <a:off x="7506926" y="5127262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/>
            <p:cNvCxnSpPr/>
            <p:nvPr/>
          </p:nvCxnSpPr>
          <p:spPr>
            <a:xfrm flipH="1" flipV="1">
              <a:off x="8047673" y="4562672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/>
            <p:cNvCxnSpPr/>
            <p:nvPr/>
          </p:nvCxnSpPr>
          <p:spPr>
            <a:xfrm flipH="1" flipV="1">
              <a:off x="8047673" y="5696678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テキスト ボックス 145"/>
          <p:cNvSpPr txBox="1"/>
          <p:nvPr/>
        </p:nvSpPr>
        <p:spPr>
          <a:xfrm>
            <a:off x="2033776" y="2365757"/>
            <a:ext cx="127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温度揺らぎ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8" name="テキスト ボックス 147"/>
          <p:cNvSpPr txBox="1"/>
          <p:nvPr/>
        </p:nvSpPr>
        <p:spPr>
          <a:xfrm>
            <a:off x="1719253" y="6106352"/>
            <a:ext cx="5842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 smtClean="0">
                <a:solidFill>
                  <a:srgbClr val="FF0000"/>
                </a:solidFill>
              </a:rPr>
              <a:t>B</a:t>
            </a:r>
            <a:r>
              <a:rPr lang="ja-JP" altLang="en-US" sz="2800" dirty="0" smtClean="0">
                <a:solidFill>
                  <a:srgbClr val="FF0000"/>
                </a:solidFill>
              </a:rPr>
              <a:t>モードは重力波特有の偏光パターン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5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animBg="1"/>
      <p:bldP spid="49" grpId="2" animBg="1"/>
      <p:bldP spid="41" grpId="0" animBg="1"/>
      <p:bldP spid="42" grpId="0"/>
      <p:bldP spid="117" grpId="0"/>
      <p:bldP spid="118" grpId="0"/>
      <p:bldP spid="146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CMB</a:t>
            </a:r>
            <a:r>
              <a:rPr lang="ja-JP" altLang="en-US" dirty="0" smtClean="0"/>
              <a:t>偏光から</a:t>
            </a:r>
            <a:r>
              <a:rPr lang="en-US" altLang="ja-JP" dirty="0" smtClean="0"/>
              <a:t>”</a:t>
            </a:r>
            <a:r>
              <a:rPr lang="ja-JP" altLang="en-US" dirty="0" smtClean="0"/>
              <a:t>原始</a:t>
            </a:r>
            <a:r>
              <a:rPr lang="en-US" altLang="ja-JP" dirty="0" smtClean="0"/>
              <a:t>”</a:t>
            </a:r>
            <a:r>
              <a:rPr lang="ja-JP" altLang="en-US" dirty="0" smtClean="0"/>
              <a:t>重力波を捉える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41" y="1523302"/>
            <a:ext cx="7023100" cy="27432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93587" y="2635314"/>
            <a:ext cx="136447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CFFCC"/>
                </a:solidFill>
              </a:rPr>
              <a:t>Beginning of</a:t>
            </a:r>
          </a:p>
          <a:p>
            <a:r>
              <a:rPr lang="en-US" altLang="ja-JP" dirty="0" smtClean="0">
                <a:solidFill>
                  <a:srgbClr val="CCFFCC"/>
                </a:solidFill>
              </a:rPr>
              <a:t>the Universe</a:t>
            </a:r>
            <a:endParaRPr kumimoji="1" lang="ja-JP" altLang="en-US" dirty="0">
              <a:solidFill>
                <a:srgbClr val="CCFFCC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092450" y="2276664"/>
            <a:ext cx="388847" cy="1262156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75233" y="1808838"/>
            <a:ext cx="107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Big Bang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4221628" y="2590491"/>
            <a:ext cx="377544" cy="4233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4578999" y="2861709"/>
            <a:ext cx="859589" cy="164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103281" y="4449501"/>
            <a:ext cx="303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0000"/>
                </a:solidFill>
              </a:rPr>
              <a:t>B</a:t>
            </a:r>
            <a:r>
              <a:rPr lang="ja-JP" altLang="en-US" dirty="0" smtClean="0">
                <a:solidFill>
                  <a:srgbClr val="FF0000"/>
                </a:solidFill>
              </a:rPr>
              <a:t>モード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左右比対称パターン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6327346" y="2524236"/>
            <a:ext cx="377544" cy="4233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/>
          <p:cNvCxnSpPr>
            <a:stCxn id="23" idx="3"/>
          </p:cNvCxnSpPr>
          <p:nvPr/>
        </p:nvCxnSpPr>
        <p:spPr>
          <a:xfrm flipH="1">
            <a:off x="5617882" y="2885589"/>
            <a:ext cx="764754" cy="16201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327608" y="5139763"/>
            <a:ext cx="6543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i="1" dirty="0" smtClean="0"/>
              <a:t>B</a:t>
            </a:r>
            <a:r>
              <a:rPr lang="ja-JP" altLang="en-US" sz="2800" dirty="0" smtClean="0"/>
              <a:t>モードはインフレーションの決定的な証拠</a:t>
            </a:r>
            <a:endParaRPr kumimoji="1" lang="ja-JP" altLang="en-US" sz="28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65541" y="5815419"/>
            <a:ext cx="75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B</a:t>
            </a:r>
            <a:r>
              <a:rPr kumimoji="1" lang="ja-JP" altLang="en-US" sz="2000" dirty="0" smtClean="0"/>
              <a:t>モードのスペクトルからインフレーションのポテンシャルも決定できる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551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B</a:t>
            </a:r>
            <a:r>
              <a:rPr kumimoji="1" lang="ja-JP" altLang="en-US" dirty="0" smtClean="0"/>
              <a:t>モードパワースペクトル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2448" y="6281063"/>
            <a:ext cx="7627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インフレーションを見たければ、大角度</a:t>
            </a:r>
            <a:r>
              <a:rPr lang="en-US" altLang="ja-JP" sz="2000" dirty="0" smtClean="0">
                <a:solidFill>
                  <a:srgbClr val="FF0000"/>
                </a:solidFill>
              </a:rPr>
              <a:t>(&gt;10°)</a:t>
            </a:r>
            <a:r>
              <a:rPr lang="ja-JP" altLang="en-US" sz="2000" dirty="0" smtClean="0">
                <a:solidFill>
                  <a:srgbClr val="FF0000"/>
                </a:solidFill>
              </a:rPr>
              <a:t>のパターン測定をすべき</a:t>
            </a:r>
            <a:endParaRPr lang="en-US" altLang="ja-JP" sz="2000" dirty="0" smtClean="0">
              <a:solidFill>
                <a:srgbClr val="FF0000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85" y="2167464"/>
            <a:ext cx="6667500" cy="36957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53997" y="2987526"/>
            <a:ext cx="1618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G</a:t>
            </a:r>
            <a:r>
              <a:rPr kumimoji="1" lang="en-US" altLang="ja-JP" dirty="0" smtClean="0"/>
              <a:t>ravity </a:t>
            </a:r>
            <a:r>
              <a:rPr lang="en-US" altLang="ja-JP" dirty="0"/>
              <a:t>L</a:t>
            </a:r>
            <a:r>
              <a:rPr kumimoji="1" lang="en-US" altLang="ja-JP" dirty="0" smtClean="0"/>
              <a:t>ensing</a:t>
            </a:r>
          </a:p>
          <a:p>
            <a:r>
              <a:rPr kumimoji="1" lang="en-US" altLang="ja-JP" dirty="0" smtClean="0"/>
              <a:t>B-modes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73521" y="2745626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E-modes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59210" y="2201398"/>
            <a:ext cx="1996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Primordial B-modes 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</a:rPr>
              <a:t>form inflation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Models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14" name="図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2717" y="3617426"/>
            <a:ext cx="2891044" cy="396810"/>
          </a:xfrm>
          <a:prstGeom prst="rect">
            <a:avLst/>
          </a:prstGeom>
        </p:spPr>
      </p:pic>
      <p:pic>
        <p:nvPicPr>
          <p:cNvPr id="4" name="図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225" y="5828874"/>
            <a:ext cx="3238500" cy="317500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1038078" y="1419586"/>
            <a:ext cx="1019577" cy="1025152"/>
            <a:chOff x="5850410" y="4436599"/>
            <a:chExt cx="1279257" cy="1307417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7962843" y="1761755"/>
            <a:ext cx="372657" cy="395218"/>
            <a:chOff x="5850410" y="4436599"/>
            <a:chExt cx="1279257" cy="1307417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6110090" y="5333523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879655" y="4592791"/>
              <a:ext cx="0" cy="252146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5978741" y="4718864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6757010" y="5483300"/>
              <a:ext cx="237585" cy="0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6967346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H="1">
              <a:off x="5850410" y="5001189"/>
              <a:ext cx="162321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 flipV="1">
              <a:off x="6391157" y="4436599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 flipV="1">
              <a:off x="6391157" y="5570605"/>
              <a:ext cx="166693" cy="173411"/>
            </a:xfrm>
            <a:prstGeom prst="line">
              <a:avLst/>
            </a:prstGeom>
            <a:ln w="508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/>
          <p:cNvSpPr txBox="1"/>
          <p:nvPr/>
        </p:nvSpPr>
        <p:spPr>
          <a:xfrm>
            <a:off x="2260194" y="18278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大角度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85680" y="18356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00FF"/>
                </a:solidFill>
              </a:rPr>
              <a:t>小角度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>
            <a:stCxn id="10" idx="3"/>
            <a:endCxn id="11" idx="1"/>
          </p:cNvCxnSpPr>
          <p:nvPr/>
        </p:nvCxnSpPr>
        <p:spPr>
          <a:xfrm>
            <a:off x="3137357" y="2012487"/>
            <a:ext cx="3948323" cy="778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905371" y="1370892"/>
            <a:ext cx="199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月の大きさ（</a:t>
            </a:r>
            <a:r>
              <a:rPr kumimoji="1" lang="en-US" altLang="ja-JP" dirty="0" smtClean="0"/>
              <a:t>l=360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650581" y="1740224"/>
            <a:ext cx="0" cy="4272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9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大角度スケールの測定を目指して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ja-JP" altLang="en-US" sz="2800" dirty="0" smtClean="0"/>
              <a:t>測定器のベースラインの変動が最大の敵</a:t>
            </a:r>
            <a:endParaRPr kumimoji="1" lang="en-US" altLang="ja-JP" sz="2800" dirty="0" smtClean="0"/>
          </a:p>
          <a:p>
            <a:pPr lvl="1">
              <a:lnSpc>
                <a:spcPct val="110000"/>
              </a:lnSpc>
            </a:pPr>
            <a:r>
              <a:rPr kumimoji="1" lang="ja-JP" altLang="en-US" sz="2400" dirty="0" smtClean="0"/>
              <a:t>変動の大きさは</a:t>
            </a:r>
            <a:r>
              <a:rPr kumimoji="1" lang="en-US" altLang="ja-JP" sz="2400" i="1" dirty="0" smtClean="0"/>
              <a:t>B</a:t>
            </a:r>
            <a:r>
              <a:rPr kumimoji="1" lang="en-US" altLang="ja-JP" sz="2400" dirty="0" smtClean="0"/>
              <a:t>-mode</a:t>
            </a:r>
            <a:r>
              <a:rPr kumimoji="1" lang="ja-JP" altLang="en-US" sz="2400" dirty="0" smtClean="0"/>
              <a:t>の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万倍　</a:t>
            </a:r>
            <a:r>
              <a:rPr kumimoji="1" lang="en-US" altLang="ja-JP" sz="2400" dirty="0" smtClean="0"/>
              <a:t>(1/</a:t>
            </a:r>
            <a:r>
              <a:rPr kumimoji="1" lang="en-US" altLang="ja-JP" sz="2400" i="1" dirty="0" smtClean="0"/>
              <a:t>f</a:t>
            </a:r>
            <a:r>
              <a:rPr lang="ja-JP" altLang="en-US" sz="2400" dirty="0" smtClean="0"/>
              <a:t>ノイズ</a:t>
            </a:r>
            <a:r>
              <a:rPr lang="en-US" altLang="ja-JP" sz="2400" dirty="0" smtClean="0"/>
              <a:t>)</a:t>
            </a:r>
            <a:endParaRPr kumimoji="1" lang="en-US" altLang="ja-JP" sz="2400" dirty="0" smtClean="0"/>
          </a:p>
          <a:p>
            <a:pPr lvl="1">
              <a:lnSpc>
                <a:spcPct val="110000"/>
              </a:lnSpc>
            </a:pPr>
            <a:r>
              <a:rPr kumimoji="1" lang="ja-JP" altLang="en-US" sz="2400" dirty="0" smtClean="0"/>
              <a:t>大きく変動する前に測定の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サイクルを終える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（スキャン変調）</a:t>
            </a:r>
            <a:endParaRPr kumimoji="1" lang="en-US" altLang="ja-JP" sz="2400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576" y="4750941"/>
            <a:ext cx="1724660" cy="199364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156" y="3255818"/>
            <a:ext cx="1867656" cy="1134918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6326909" y="3648364"/>
            <a:ext cx="346364" cy="334818"/>
          </a:xfrm>
          <a:prstGeom prst="ellipse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 flipH="1" flipV="1">
            <a:off x="6453909" y="4133273"/>
            <a:ext cx="300182" cy="113145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7042727" y="4133273"/>
            <a:ext cx="277091" cy="113145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0224" y="3659004"/>
            <a:ext cx="4791696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 dirty="0" smtClean="0">
                <a:solidFill>
                  <a:srgbClr val="FF0000"/>
                </a:solidFill>
              </a:rPr>
              <a:t>スキャンスピードが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2400" dirty="0" smtClean="0">
                <a:solidFill>
                  <a:srgbClr val="FF0000"/>
                </a:solidFill>
              </a:rPr>
              <a:t>　　　　　測定の角度スケールを制限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ja-JP" altLang="ja-JP" sz="2400" dirty="0">
                <a:solidFill>
                  <a:srgbClr val="FF0000"/>
                </a:solidFill>
              </a:rPr>
              <a:t>　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　（地上ではせいぜい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10°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くらい）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5307" y="5518865"/>
            <a:ext cx="5537193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2400" dirty="0" smtClean="0">
                <a:solidFill>
                  <a:srgbClr val="FF0000"/>
                </a:solidFill>
              </a:rPr>
              <a:t>インフレーションを実証するためには、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400" dirty="0" smtClean="0">
                <a:solidFill>
                  <a:srgbClr val="FF0000"/>
                </a:solidFill>
              </a:rPr>
              <a:t>　　　　　　　　　　　　高速スキャンが必須</a:t>
            </a:r>
            <a:r>
              <a:rPr kumimoji="1" lang="en-US" altLang="ja-JP" sz="2400" i="1" dirty="0" smtClean="0">
                <a:solidFill>
                  <a:srgbClr val="FF0000"/>
                </a:solidFill>
              </a:rPr>
              <a:t>!!</a:t>
            </a:r>
            <a:endParaRPr kumimoji="1" lang="ja-JP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03924 -0.00069 L 0.08091 -0.00069 L 0.03802 -0.00069 L -3.88889E-6 0 Z " pathEditMode="relative" rAng="0" ptsTypes="FFFFF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70" y="4284984"/>
            <a:ext cx="4629673" cy="240553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8" y="2862565"/>
            <a:ext cx="1395340" cy="33283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r>
              <a:rPr lang="ja-JP" altLang="en-US" dirty="0" smtClean="0"/>
              <a:t>実験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184824" y="1981340"/>
            <a:ext cx="3569185" cy="4229750"/>
            <a:chOff x="-173240" y="842516"/>
            <a:chExt cx="5085865" cy="533778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9952" y="1682792"/>
              <a:ext cx="3384890" cy="4497508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729797" y="2052446"/>
              <a:ext cx="2095620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超伝導検出器</a:t>
              </a:r>
              <a:endParaRPr lang="en-US" altLang="ja-JP" sz="1600" dirty="0" smtClean="0"/>
            </a:p>
            <a:p>
              <a:r>
                <a:rPr lang="en-US" altLang="ja-JP" sz="1600" dirty="0"/>
                <a:t> </a:t>
              </a:r>
              <a:r>
                <a:rPr lang="en-US" altLang="ja-JP" sz="1600" dirty="0" smtClean="0"/>
                <a:t>         (0.25K)</a:t>
              </a:r>
              <a:endParaRPr kumimoji="1" lang="en-US" altLang="ja-JP" sz="1600" dirty="0" smtClean="0"/>
            </a:p>
          </p:txBody>
        </p:sp>
        <p:cxnSp>
          <p:nvCxnSpPr>
            <p:cNvPr id="7" name="直線矢印コネクタ 6"/>
            <p:cNvCxnSpPr/>
            <p:nvPr/>
          </p:nvCxnSpPr>
          <p:spPr>
            <a:xfrm flipH="1">
              <a:off x="2760115" y="2437190"/>
              <a:ext cx="479959" cy="825329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-173240" y="5196903"/>
              <a:ext cx="1329848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/>
                <a:t>回転</a:t>
              </a:r>
              <a:endParaRPr kumimoji="1" lang="en-US" altLang="ja-JP" sz="1600" dirty="0" smtClean="0"/>
            </a:p>
            <a:p>
              <a:pPr algn="ctr"/>
              <a:r>
                <a:rPr kumimoji="1" lang="ja-JP" altLang="en-US" sz="1600" dirty="0" smtClean="0"/>
                <a:t>ステージ</a:t>
              </a:r>
              <a:endParaRPr kumimoji="1" lang="ja-JP" altLang="en-US" sz="1600" dirty="0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887550" y="5563235"/>
              <a:ext cx="817153" cy="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flipV="1">
              <a:off x="1250408" y="3582576"/>
              <a:ext cx="817937" cy="48142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-79276" y="3798672"/>
              <a:ext cx="1657485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/>
                <a:t>鏡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(φ40cm,4K)</a:t>
              </a:r>
              <a:endParaRPr kumimoji="1" lang="ja-JP" altLang="en-US" sz="1600" dirty="0"/>
            </a:p>
          </p:txBody>
        </p:sp>
        <p:sp>
          <p:nvSpPr>
            <p:cNvPr id="12" name="右カーブ矢印 11"/>
            <p:cNvSpPr/>
            <p:nvPr/>
          </p:nvSpPr>
          <p:spPr>
            <a:xfrm>
              <a:off x="749462" y="4874381"/>
              <a:ext cx="421327" cy="483810"/>
            </a:xfrm>
            <a:prstGeom prst="curvedRightArrow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左カーブ矢印 12"/>
            <p:cNvSpPr/>
            <p:nvPr/>
          </p:nvSpPr>
          <p:spPr>
            <a:xfrm flipV="1">
              <a:off x="4144178" y="4765525"/>
              <a:ext cx="421327" cy="501952"/>
            </a:xfrm>
            <a:prstGeom prst="curvedLef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864015" y="4393302"/>
              <a:ext cx="1048610" cy="4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20rpm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1250408" y="3876524"/>
              <a:ext cx="1288142" cy="187476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1770501" y="1263950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922901" y="1216779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1613989" y="1307839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1316742" y="842516"/>
              <a:ext cx="828044" cy="4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CMB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1302640" y="4152610"/>
            <a:ext cx="233736" cy="466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206" y="1588360"/>
            <a:ext cx="2287890" cy="2310632"/>
          </a:xfrm>
          <a:prstGeom prst="rect">
            <a:avLst/>
          </a:prstGeom>
        </p:spPr>
      </p:pic>
      <p:cxnSp>
        <p:nvCxnSpPr>
          <p:cNvPr id="25" name="直線コネクタ 24"/>
          <p:cNvCxnSpPr/>
          <p:nvPr/>
        </p:nvCxnSpPr>
        <p:spPr>
          <a:xfrm flipH="1">
            <a:off x="7351370" y="2582345"/>
            <a:ext cx="1012555" cy="42379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 flipV="1">
            <a:off x="7351370" y="3006136"/>
            <a:ext cx="866119" cy="514527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8348104" y="2582416"/>
            <a:ext cx="126571" cy="136198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ドーナツ 27"/>
          <p:cNvSpPr/>
          <p:nvPr/>
        </p:nvSpPr>
        <p:spPr>
          <a:xfrm>
            <a:off x="8052163" y="2574531"/>
            <a:ext cx="533037" cy="970997"/>
          </a:xfrm>
          <a:prstGeom prst="donut">
            <a:avLst/>
          </a:prstGeom>
          <a:solidFill>
            <a:srgbClr val="FF00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円弧 28"/>
          <p:cNvSpPr/>
          <p:nvPr/>
        </p:nvSpPr>
        <p:spPr>
          <a:xfrm>
            <a:off x="5921552" y="1655727"/>
            <a:ext cx="1175462" cy="119458"/>
          </a:xfrm>
          <a:prstGeom prst="arc">
            <a:avLst>
              <a:gd name="adj1" fmla="val 17935493"/>
              <a:gd name="adj2" fmla="val 15688827"/>
            </a:avLst>
          </a:prstGeom>
          <a:ln w="38100" cmpd="sng">
            <a:solidFill>
              <a:srgbClr val="FF66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ドーナツ 30"/>
          <p:cNvSpPr/>
          <p:nvPr/>
        </p:nvSpPr>
        <p:spPr>
          <a:xfrm>
            <a:off x="8384245" y="5477281"/>
            <a:ext cx="720113" cy="846784"/>
          </a:xfrm>
          <a:prstGeom prst="donut">
            <a:avLst/>
          </a:prstGeom>
          <a:solidFill>
            <a:srgbClr val="FF00FF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3174832" y="1655727"/>
            <a:ext cx="0" cy="14150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フリーフォーム 34"/>
          <p:cNvSpPr/>
          <p:nvPr/>
        </p:nvSpPr>
        <p:spPr>
          <a:xfrm>
            <a:off x="2729458" y="2355494"/>
            <a:ext cx="429636" cy="121379"/>
          </a:xfrm>
          <a:custGeom>
            <a:avLst/>
            <a:gdLst>
              <a:gd name="connsiteX0" fmla="*/ 0 w 429636"/>
              <a:gd name="connsiteY0" fmla="*/ 121379 h 121379"/>
              <a:gd name="connsiteX1" fmla="*/ 176909 w 429636"/>
              <a:gd name="connsiteY1" fmla="*/ 13964 h 121379"/>
              <a:gd name="connsiteX2" fmla="*/ 429636 w 429636"/>
              <a:gd name="connsiteY2" fmla="*/ 1326 h 12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636" h="121379">
                <a:moveTo>
                  <a:pt x="0" y="121379"/>
                </a:moveTo>
                <a:cubicBezTo>
                  <a:pt x="52651" y="77676"/>
                  <a:pt x="105303" y="33973"/>
                  <a:pt x="176909" y="13964"/>
                </a:cubicBezTo>
                <a:cubicBezTo>
                  <a:pt x="248515" y="-6045"/>
                  <a:pt x="429636" y="1326"/>
                  <a:pt x="429636" y="132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746533" y="2014669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/>
                </a:solidFill>
              </a:rPr>
              <a:t>20°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2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4.07407E-6 C 0.00452 -4.07407E-6 0.01476 0.02801 0.01476 0.0625 C 0.01476 0.09723 0.00452 0.1257 -0.00764 0.1257 C -0.01996 0.1257 -0.02969 0.09723 -0.02969 0.0625 C -0.02969 0.02801 -0.01996 -4.07407E-6 -0.00764 -4.07407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40347 0.0057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1" animBg="1"/>
      <p:bldP spid="3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GroundBIRD</a:t>
            </a:r>
            <a:r>
              <a:rPr lang="ja-JP" altLang="en-US" dirty="0" smtClean="0"/>
              <a:t>実験</a:t>
            </a:r>
            <a:endParaRPr kumimoji="1" lang="ja-JP" altLang="en-US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1184824" y="1981340"/>
            <a:ext cx="3569185" cy="4229750"/>
            <a:chOff x="-173240" y="842516"/>
            <a:chExt cx="5085865" cy="5337784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9952" y="1682792"/>
              <a:ext cx="3384890" cy="4497508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2729797" y="2052446"/>
              <a:ext cx="2017386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超伝導検出器</a:t>
              </a:r>
              <a:endParaRPr lang="en-US" altLang="ja-JP" sz="1600" dirty="0"/>
            </a:p>
            <a:p>
              <a:r>
                <a:rPr lang="en-US" altLang="ja-JP" sz="1600" dirty="0" smtClean="0"/>
                <a:t>          (0.25K)</a:t>
              </a:r>
              <a:endParaRPr kumimoji="1" lang="en-US" altLang="ja-JP" sz="1600" dirty="0" smtClean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>
              <a:off x="2760115" y="2437190"/>
              <a:ext cx="479959" cy="825329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-173240" y="5196903"/>
              <a:ext cx="1329848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/>
                <a:t>回転</a:t>
              </a:r>
              <a:endParaRPr kumimoji="1" lang="en-US" altLang="ja-JP" sz="1600" dirty="0" smtClean="0"/>
            </a:p>
            <a:p>
              <a:pPr algn="ctr"/>
              <a:r>
                <a:rPr kumimoji="1" lang="ja-JP" altLang="en-US" sz="1600" dirty="0" smtClean="0"/>
                <a:t>ステージ</a:t>
              </a:r>
              <a:endParaRPr kumimoji="1" lang="ja-JP" altLang="en-US" sz="1600" dirty="0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>
              <a:off x="887550" y="5563235"/>
              <a:ext cx="817153" cy="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1250408" y="3582576"/>
              <a:ext cx="817937" cy="48142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-79276" y="3798672"/>
              <a:ext cx="1657485" cy="737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/>
                <a:t>鏡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(φ40cm,4K)</a:t>
              </a:r>
              <a:endParaRPr kumimoji="1" lang="ja-JP" altLang="en-US" sz="1600" dirty="0"/>
            </a:p>
          </p:txBody>
        </p:sp>
        <p:sp>
          <p:nvSpPr>
            <p:cNvPr id="29" name="右カーブ矢印 28"/>
            <p:cNvSpPr/>
            <p:nvPr/>
          </p:nvSpPr>
          <p:spPr>
            <a:xfrm>
              <a:off x="749462" y="4874381"/>
              <a:ext cx="421327" cy="483810"/>
            </a:xfrm>
            <a:prstGeom prst="curvedRightArrow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左カーブ矢印 29"/>
            <p:cNvSpPr/>
            <p:nvPr/>
          </p:nvSpPr>
          <p:spPr>
            <a:xfrm flipV="1">
              <a:off x="4144178" y="4765525"/>
              <a:ext cx="421327" cy="501952"/>
            </a:xfrm>
            <a:prstGeom prst="curvedLeftArrow">
              <a:avLst/>
            </a:prstGeom>
            <a:solidFill>
              <a:srgbClr val="FF66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3864015" y="4393302"/>
              <a:ext cx="1048610" cy="4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20rpm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V="1">
              <a:off x="1250408" y="3876524"/>
              <a:ext cx="1288142" cy="187476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1770501" y="1263950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>
              <a:off x="1922901" y="1216779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1613989" y="1307839"/>
              <a:ext cx="217715" cy="7378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1316742" y="842516"/>
              <a:ext cx="828044" cy="4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CMB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600200"/>
            <a:ext cx="5083997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800" dirty="0" smtClean="0"/>
              <a:t>特色</a:t>
            </a:r>
            <a:r>
              <a:rPr kumimoji="1" lang="en-US" altLang="ja-JP" sz="2000" dirty="0" smtClean="0"/>
              <a:t>〜</a:t>
            </a:r>
            <a:r>
              <a:rPr lang="ja-JP" altLang="en-US" sz="2000" dirty="0" smtClean="0"/>
              <a:t>小型を生かした戦略</a:t>
            </a:r>
            <a:endParaRPr kumimoji="1" lang="en-US" altLang="ja-JP" sz="2800" dirty="0" smtClean="0"/>
          </a:p>
          <a:p>
            <a:pPr lvl="1">
              <a:lnSpc>
                <a:spcPct val="120000"/>
              </a:lnSpc>
            </a:pPr>
            <a:r>
              <a:rPr lang="ja-JP" altLang="en-US" sz="2400" dirty="0" smtClean="0"/>
              <a:t>高速回転スキャン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000" dirty="0" smtClean="0"/>
              <a:t>減速せずにトップスピードを維持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1/</a:t>
            </a:r>
            <a:r>
              <a:rPr lang="en-US" altLang="ja-JP" sz="2000" i="1" dirty="0" smtClean="0"/>
              <a:t>f</a:t>
            </a:r>
            <a:r>
              <a:rPr lang="ja-JP" altLang="en-US" sz="2000" dirty="0" smtClean="0"/>
              <a:t>ノイズを低く抑えつつ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30°</a:t>
            </a:r>
            <a:r>
              <a:rPr lang="ja-JP" altLang="en-US" sz="2000" dirty="0" smtClean="0"/>
              <a:t>程度の角度スケールを達成</a:t>
            </a:r>
            <a:endParaRPr lang="en-US" altLang="ja-JP" sz="20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低温光学系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ja-JP" altLang="en-US" sz="2000" dirty="0" smtClean="0"/>
              <a:t>凹面鏡を</a:t>
            </a:r>
            <a:r>
              <a:rPr lang="en-US" altLang="ja-JP" sz="2000" dirty="0" smtClean="0"/>
              <a:t>4K</a:t>
            </a:r>
            <a:r>
              <a:rPr lang="ja-JP" altLang="en-US" sz="2000" dirty="0" smtClean="0"/>
              <a:t>に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鏡からの放射による雑音を防ぐ</a:t>
            </a:r>
            <a:endParaRPr lang="en-US" altLang="ja-JP" sz="2400" dirty="0"/>
          </a:p>
          <a:p>
            <a:pPr lvl="1">
              <a:lnSpc>
                <a:spcPct val="120000"/>
              </a:lnSpc>
            </a:pPr>
            <a:r>
              <a:rPr lang="ja-JP" altLang="en-US" sz="2400" dirty="0" smtClean="0"/>
              <a:t>初の</a:t>
            </a:r>
            <a:r>
              <a:rPr lang="en-US" altLang="ja-JP" sz="2400" dirty="0" smtClean="0"/>
              <a:t>MKID</a:t>
            </a:r>
            <a:r>
              <a:rPr lang="ja-JP" altLang="en-US" sz="2400" dirty="0" smtClean="0"/>
              <a:t>による</a:t>
            </a:r>
            <a:r>
              <a:rPr lang="en-US" altLang="ja-JP" sz="2400" dirty="0" smtClean="0"/>
              <a:t>CMB</a:t>
            </a:r>
            <a:r>
              <a:rPr lang="ja-JP" altLang="en-US" sz="2400" dirty="0" smtClean="0"/>
              <a:t>観測</a:t>
            </a:r>
            <a:endParaRPr lang="en-US" altLang="ja-JP" sz="24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400" dirty="0" smtClean="0"/>
              <a:t>初の国産</a:t>
            </a:r>
            <a:r>
              <a:rPr kumimoji="1" lang="en-US" altLang="ja-JP" sz="2400" dirty="0" smtClean="0"/>
              <a:t>CMB</a:t>
            </a:r>
            <a:r>
              <a:rPr kumimoji="1" lang="ja-JP" altLang="en-US" sz="2400" dirty="0" smtClean="0"/>
              <a:t>プロジェクト</a:t>
            </a:r>
            <a:endParaRPr kumimoji="1" lang="en-US" altLang="ja-JP" sz="2400" dirty="0" smtClean="0"/>
          </a:p>
          <a:p>
            <a:pPr lvl="1">
              <a:lnSpc>
                <a:spcPct val="120000"/>
              </a:lnSpc>
            </a:pP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5672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908E-6 1.15794E-6 L 0.43633 -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8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9617</TotalTime>
  <Words>2059</Words>
  <Application>Microsoft Macintosh PowerPoint</Application>
  <PresentationFormat>画面に合わせる (4:3)</PresentationFormat>
  <Paragraphs>329</Paragraphs>
  <Slides>25</Slides>
  <Notes>16</Notes>
  <HiddenSlides>0</HiddenSlides>
  <MMClips>2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27" baseType="lpstr">
      <vt:lpstr>ホワイト</vt:lpstr>
      <vt:lpstr>4_Office テーマ</vt:lpstr>
      <vt:lpstr>〜地上からのCMB偏光観測〜 GroundBIRD実験</vt:lpstr>
      <vt:lpstr>宇宙の歴史</vt:lpstr>
      <vt:lpstr>インフレーション仮説</vt:lpstr>
      <vt:lpstr>CMB偏光で“原始”重力波を捉える</vt:lpstr>
      <vt:lpstr>CMB偏光から”原始”重力波を捉える</vt:lpstr>
      <vt:lpstr>Bモードパワースペクトル</vt:lpstr>
      <vt:lpstr>大角度スケールの測定を目指して</vt:lpstr>
      <vt:lpstr>GroundBIRD実験</vt:lpstr>
      <vt:lpstr>GroundBIRD実験</vt:lpstr>
      <vt:lpstr>目標〜感度曲線</vt:lpstr>
      <vt:lpstr>開発状況</vt:lpstr>
      <vt:lpstr>最もチャレンジングなのは高速回転!!</vt:lpstr>
      <vt:lpstr>冷凍機を回転ステージ上へ</vt:lpstr>
      <vt:lpstr>電力とガスを供給するために</vt:lpstr>
      <vt:lpstr>回転しながら極低温達成（動画）</vt:lpstr>
      <vt:lpstr>回転しながら極低温達成</vt:lpstr>
      <vt:lpstr>装置全体のデザイン</vt:lpstr>
      <vt:lpstr>装置全体のデザイン</vt:lpstr>
      <vt:lpstr>光学系デザイン</vt:lpstr>
      <vt:lpstr>フィルターデザイン</vt:lpstr>
      <vt:lpstr>焦点面</vt:lpstr>
      <vt:lpstr>開発メンバー</vt:lpstr>
      <vt:lpstr>GroundBIRD ： スケジュール</vt:lpstr>
      <vt:lpstr>PowerPoint プレゼンテーション</vt:lpstr>
      <vt:lpstr>may fly in future !?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GroundBIRD expriment</dc:title>
  <dc:creator>小栗 秀悟</dc:creator>
  <cp:lastModifiedBy>小栗 秀悟</cp:lastModifiedBy>
  <cp:revision>211</cp:revision>
  <dcterms:created xsi:type="dcterms:W3CDTF">2012-10-17T00:11:00Z</dcterms:created>
  <dcterms:modified xsi:type="dcterms:W3CDTF">2013-02-19T10:26:54Z</dcterms:modified>
</cp:coreProperties>
</file>