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8" r:id="rId1"/>
  </p:sldMasterIdLst>
  <p:notesMasterIdLst>
    <p:notesMasterId r:id="rId25"/>
  </p:notesMasterIdLst>
  <p:sldIdLst>
    <p:sldId id="256" r:id="rId2"/>
    <p:sldId id="272" r:id="rId3"/>
    <p:sldId id="278" r:id="rId4"/>
    <p:sldId id="262" r:id="rId5"/>
    <p:sldId id="257" r:id="rId6"/>
    <p:sldId id="276" r:id="rId7"/>
    <p:sldId id="334" r:id="rId8"/>
    <p:sldId id="311" r:id="rId9"/>
    <p:sldId id="302" r:id="rId10"/>
    <p:sldId id="344" r:id="rId11"/>
    <p:sldId id="331" r:id="rId12"/>
    <p:sldId id="328" r:id="rId13"/>
    <p:sldId id="332" r:id="rId14"/>
    <p:sldId id="340" r:id="rId15"/>
    <p:sldId id="306" r:id="rId16"/>
    <p:sldId id="312" r:id="rId17"/>
    <p:sldId id="325" r:id="rId18"/>
    <p:sldId id="316" r:id="rId19"/>
    <p:sldId id="317" r:id="rId20"/>
    <p:sldId id="308" r:id="rId21"/>
    <p:sldId id="335" r:id="rId22"/>
    <p:sldId id="310" r:id="rId23"/>
    <p:sldId id="271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00"/>
    <a:srgbClr val="F0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761" autoAdjust="0"/>
  </p:normalViewPr>
  <p:slideViewPr>
    <p:cSldViewPr>
      <p:cViewPr>
        <p:scale>
          <a:sx n="66" d="100"/>
          <a:sy n="66" d="100"/>
        </p:scale>
        <p:origin x="-162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2F21-9FA5-46A2-803D-B2C55FB4F595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36139-3AE9-4651-ACC1-719680DA00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07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29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69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Present</a:t>
            </a:r>
            <a:r>
              <a:rPr kumimoji="1" lang="ja-JP" altLang="en-US" dirty="0" smtClean="0"/>
              <a:t>の写真に</a:t>
            </a:r>
            <a:r>
              <a:rPr kumimoji="1" lang="en-US" altLang="ja-JP" dirty="0" smtClean="0"/>
              <a:t>dimension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79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r>
              <a:rPr kumimoji="1" lang="en-US" altLang="ja-JP" baseline="0" dirty="0" smtClean="0"/>
              <a:t> 35%</a:t>
            </a:r>
            <a:r>
              <a:rPr kumimoji="1" lang="ja-JP" altLang="en-US" baseline="0" dirty="0" smtClean="0"/>
              <a:t>減らせる、</a:t>
            </a:r>
            <a:r>
              <a:rPr kumimoji="1" lang="en-US" altLang="ja-JP" baseline="0" dirty="0" smtClean="0"/>
              <a:t>tracker</a:t>
            </a:r>
            <a:r>
              <a:rPr kumimoji="1" lang="ja-JP" altLang="en-US" baseline="0" dirty="0" smtClean="0"/>
              <a:t>のためにも作り直さないといけない。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84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ＭＰＰＣは何パーセントか。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18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71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ICEPP Symposium 2013 Feb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20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14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ICEPP Symposium 2013 Feb.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Miki Nishimura, the University of Tokyo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3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7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79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30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6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76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2013/2/19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132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ICEPP Symposium 2013 Feb.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Miki Nishimura, the University of Tokyo</a:t>
            </a:r>
            <a:endParaRPr lang="ja-JP" altLang="en-US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C:\Users\Miki Nishimura\Desktop\logo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7792"/>
            <a:ext cx="2250318" cy="5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545"/>
            <a:ext cx="1656184" cy="6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ocalhost:8080/pixTC+Test/130213_213835/HAMAMATSU.png?lb=pixTC+T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9.gif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://localhost:8080/pixTC+Test/130208_124718/BiasScan_HAMAMATSU.gif?lb=pixTC+T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calhost:8080/pixTC+Test/130213_212002/AdvanSiD.png?lb=pixTC+Test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localhost:8080/pixTC+Test/130208_124619/BiasScan_KETEK.gif?lb=pixTC+Tes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134672" cy="1470025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MEG</a:t>
            </a:r>
            <a:r>
              <a:rPr kumimoji="1" lang="ja-JP" altLang="en-US" sz="2800" dirty="0" smtClean="0"/>
              <a:t>実験アップグレードに向けた</a:t>
            </a:r>
            <a:r>
              <a:rPr lang="en-US" altLang="ja-JP" sz="2800" dirty="0" err="1" smtClean="0"/>
              <a:t>SiPM</a:t>
            </a:r>
            <a:r>
              <a:rPr lang="ja-JP" altLang="en-US" sz="2800" dirty="0" smtClean="0"/>
              <a:t>を用いた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ポジトロン時間測定器の</a:t>
            </a:r>
            <a:r>
              <a:rPr kumimoji="1" lang="ja-JP" altLang="en-US" sz="2800" dirty="0" smtClean="0"/>
              <a:t>研究開発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 smtClean="0"/>
              <a:t>西村</a:t>
            </a:r>
            <a:r>
              <a:rPr lang="ja-JP" altLang="en-US" sz="2400" dirty="0"/>
              <a:t>美紀 </a:t>
            </a:r>
            <a:r>
              <a:rPr lang="en-US" altLang="ja-JP" sz="2400" dirty="0"/>
              <a:t>(</a:t>
            </a:r>
            <a:r>
              <a:rPr lang="ja-JP" altLang="en-US" sz="2400" dirty="0" smtClean="0"/>
              <a:t>東大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他　ＭＥＧコラボレーション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0715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6"/>
    </mc:Choice>
    <mc:Fallback xmlns="">
      <p:transition spd="slow" advTm="102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Series vs. parallel connection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" y="1268760"/>
            <a:ext cx="3826768" cy="54006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Parallel 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We can’t apply bias voltage to each MPPC. We should choose MPPCs which have the same characteristic</a:t>
            </a:r>
            <a:r>
              <a:rPr lang="en-US" altLang="ja-JP" dirty="0" smtClean="0"/>
              <a:t>.</a:t>
            </a:r>
          </a:p>
          <a:p>
            <a:pPr marL="457200" lvl="1" indent="0">
              <a:buNone/>
            </a:pPr>
            <a:r>
              <a:rPr lang="en-US" altLang="ja-JP" dirty="0" smtClean="0"/>
              <a:t>Capacitance </a:t>
            </a:r>
            <a:r>
              <a:rPr lang="ja-JP" altLang="en-US" dirty="0" smtClean="0"/>
              <a:t>↑ 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-&gt; waveform wider </a:t>
            </a:r>
            <a:endParaRPr lang="en-US" altLang="ja-JP" dirty="0"/>
          </a:p>
          <a:p>
            <a:r>
              <a:rPr lang="en-US" altLang="ja-JP" dirty="0"/>
              <a:t>Series</a:t>
            </a:r>
          </a:p>
          <a:p>
            <a:pPr marL="457200" lvl="1" indent="0">
              <a:buNone/>
            </a:pPr>
            <a:r>
              <a:rPr lang="en-US" altLang="ja-JP" dirty="0"/>
              <a:t>Automatically bias voltage is adjusted</a:t>
            </a:r>
            <a:r>
              <a:rPr lang="en-US" altLang="ja-JP" dirty="0" smtClean="0"/>
              <a:t>.</a:t>
            </a:r>
          </a:p>
          <a:p>
            <a:pPr marL="457200" lvl="1" indent="0">
              <a:buNone/>
            </a:pPr>
            <a:r>
              <a:rPr lang="en-US" altLang="ja-JP" dirty="0" smtClean="0"/>
              <a:t>Waveform is sharper.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Series connection gives us better results.</a:t>
            </a:r>
          </a:p>
        </p:txBody>
      </p:sp>
      <p:pic>
        <p:nvPicPr>
          <p:cNvPr id="2050" name="Picture 2" descr="HAMAMATSU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751471" cy="38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10" y="4967744"/>
            <a:ext cx="1915269" cy="18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9" y="4982122"/>
            <a:ext cx="1728192" cy="181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lt"/>
                <a:ea typeface="Cambria Math" pitchFamily="18" charset="0"/>
              </a:rPr>
              <a:t>Analysis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378998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0" dirty="0" smtClean="0">
                <a:latin typeface="+mn-lt"/>
                <a:ea typeface="Cambria Math" pitchFamily="18" charset="0"/>
              </a:rPr>
              <a:t>Signal time is picked-off by </a:t>
            </a:r>
            <a:r>
              <a:rPr kumimoji="1" lang="en-US" altLang="ja-JP" b="0" dirty="0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Constant-Fraction</a:t>
            </a:r>
            <a:r>
              <a:rPr kumimoji="1" lang="en-US" altLang="ja-JP" b="0" dirty="0" smtClean="0">
                <a:latin typeface="+mn-lt"/>
                <a:ea typeface="Cambria Math" pitchFamily="18" charset="0"/>
              </a:rPr>
              <a:t> method (~10%) </a:t>
            </a:r>
          </a:p>
          <a:p>
            <a:pPr lvl="1"/>
            <a:r>
              <a:rPr kumimoji="1" lang="en-US" altLang="ja-JP" b="0" dirty="0" smtClean="0">
                <a:latin typeface="+mn-lt"/>
                <a:ea typeface="Cambria Math" pitchFamily="18" charset="0"/>
              </a:rPr>
              <a:t>very leading-edge is relevant to precise timing</a:t>
            </a:r>
          </a:p>
          <a:p>
            <a:r>
              <a:rPr kumimoji="1" lang="en-US" altLang="ja-JP" b="0" i="1" dirty="0" smtClean="0">
                <a:latin typeface="+mn-lt"/>
                <a:ea typeface="Cambria Math" pitchFamily="18" charset="0"/>
              </a:rPr>
              <a:t>e</a:t>
            </a:r>
            <a:r>
              <a:rPr kumimoji="1" lang="en-US" altLang="ja-JP" b="0" dirty="0" smtClean="0">
                <a:latin typeface="+mn-lt"/>
                <a:ea typeface="Cambria Math" pitchFamily="18" charset="0"/>
              </a:rPr>
              <a:t> hit time is reconstructed by the average of times measured at the both ends</a:t>
            </a:r>
          </a:p>
          <a:p>
            <a:r>
              <a:rPr kumimoji="1" lang="en-US" altLang="ja-JP" b="0" dirty="0" smtClean="0">
                <a:latin typeface="+mn-lt"/>
                <a:ea typeface="Cambria Math" pitchFamily="18" charset="0"/>
              </a:rPr>
              <a:t>Resolution of test counter is evaluated from </a:t>
            </a:r>
            <a:r>
              <a:rPr kumimoji="1" lang="en-US" altLang="ja-JP" b="0" i="1" dirty="0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(t</a:t>
            </a:r>
            <a:r>
              <a:rPr kumimoji="1" lang="en-US" altLang="ja-JP" b="0" i="1" baseline="-25000" dirty="0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1</a:t>
            </a:r>
            <a:r>
              <a:rPr kumimoji="1" lang="en-US" altLang="ja-JP" b="0" i="1" dirty="0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 + t</a:t>
            </a:r>
            <a:r>
              <a:rPr kumimoji="1" lang="en-US" altLang="ja-JP" b="0" i="1" baseline="-25000" dirty="0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2</a:t>
            </a:r>
            <a:r>
              <a:rPr kumimoji="1" lang="en-US" altLang="ja-JP" b="0" i="1" dirty="0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)/2 – </a:t>
            </a:r>
            <a:r>
              <a:rPr kumimoji="1" lang="en-US" altLang="ja-JP" b="0" i="1" dirty="0" err="1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t</a:t>
            </a:r>
            <a:r>
              <a:rPr kumimoji="1" lang="en-US" altLang="ja-JP" b="0" i="1" baseline="-25000" dirty="0" err="1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ref</a:t>
            </a:r>
            <a:r>
              <a:rPr kumimoji="1" lang="en-US" altLang="ja-JP" b="0" i="1" dirty="0" smtClean="0">
                <a:latin typeface="+mn-lt"/>
                <a:ea typeface="Cambria Math" pitchFamily="18" charset="0"/>
              </a:rPr>
              <a:t> </a:t>
            </a:r>
            <a:endParaRPr kumimoji="1" lang="ja-JP" altLang="en-US" b="0" i="1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3" y="3979199"/>
            <a:ext cx="7356940" cy="287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39562" y="5284901"/>
            <a:ext cx="1337702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altLang="ja-JP" sz="2200" dirty="0">
                <a:ea typeface="Cambria Math" pitchFamily="18" charset="0"/>
              </a:rPr>
              <a:t>t</a:t>
            </a:r>
            <a:r>
              <a:rPr lang="en-US" altLang="ja-JP" sz="2200" baseline="-25000" dirty="0">
                <a:ea typeface="Cambria Math" pitchFamily="18" charset="0"/>
              </a:rPr>
              <a:t>rise</a:t>
            </a:r>
            <a:r>
              <a:rPr lang="en-US" altLang="ja-JP" sz="2200" dirty="0">
                <a:ea typeface="Cambria Math" pitchFamily="18" charset="0"/>
              </a:rPr>
              <a:t>~1.7 ns</a:t>
            </a:r>
            <a:endParaRPr lang="ja-JP" altLang="en-US" sz="2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14880" y="4489154"/>
            <a:ext cx="3444048" cy="63775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kumimoji="1" lang="en-US" altLang="ja-JP" dirty="0" smtClean="0">
                <a:ea typeface="Cambria Math" pitchFamily="18" charset="0"/>
              </a:rPr>
              <a:t>baseline restoration by the</a:t>
            </a:r>
          </a:p>
          <a:p>
            <a:r>
              <a:rPr lang="en-US" altLang="ja-JP" dirty="0" smtClean="0">
                <a:ea typeface="Cambria Math" pitchFamily="18" charset="0"/>
              </a:rPr>
              <a:t>pole-zero cancellation @ preamp</a:t>
            </a:r>
            <a:endParaRPr kumimoji="1" lang="ja-JP" altLang="en-US" dirty="0" smtClean="0"/>
          </a:p>
        </p:txBody>
      </p:sp>
      <p:sp>
        <p:nvSpPr>
          <p:cNvPr id="8" name="上矢印 7"/>
          <p:cNvSpPr/>
          <p:nvPr/>
        </p:nvSpPr>
        <p:spPr>
          <a:xfrm rot="5400000">
            <a:off x="3073938" y="4387203"/>
            <a:ext cx="161000" cy="330641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3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7" y="937536"/>
            <a:ext cx="5097600" cy="400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Bias dependence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95536" y="5085184"/>
            <a:ext cx="8638202" cy="1512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sz="3600" b="0" dirty="0" smtClean="0">
                <a:latin typeface="+mj-lt"/>
              </a:rPr>
              <a:t>Good time resolution of </a:t>
            </a:r>
            <a:r>
              <a:rPr kumimoji="1" lang="en-US" altLang="ja-JP" sz="3600" b="0" dirty="0" smtClean="0">
                <a:solidFill>
                  <a:srgbClr val="FF0000"/>
                </a:solidFill>
                <a:latin typeface="+mj-lt"/>
              </a:rPr>
              <a:t>43 </a:t>
            </a:r>
            <a:r>
              <a:rPr kumimoji="1" lang="en-US" altLang="ja-JP" sz="3600" b="0" dirty="0" err="1" smtClean="0">
                <a:solidFill>
                  <a:srgbClr val="FF0000"/>
                </a:solidFill>
                <a:latin typeface="+mj-lt"/>
              </a:rPr>
              <a:t>ps</a:t>
            </a:r>
            <a:r>
              <a:rPr kumimoji="1" lang="en-US" altLang="ja-JP" sz="3600" b="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kumimoji="1" lang="en-US" altLang="ja-JP" sz="3600" b="0" dirty="0" smtClean="0">
                <a:latin typeface="+mj-lt"/>
              </a:rPr>
              <a:t>is obtained.</a:t>
            </a:r>
          </a:p>
          <a:p>
            <a:r>
              <a:rPr kumimoji="1" lang="en-US" altLang="ja-JP" b="0" dirty="0" smtClean="0">
                <a:latin typeface="+mj-lt"/>
              </a:rPr>
              <a:t>Improvement in resolution as </a:t>
            </a:r>
            <a:r>
              <a:rPr lang="en-US" altLang="ja-JP" b="0" dirty="0" smtClean="0">
                <a:latin typeface="+mj-lt"/>
              </a:rPr>
              <a:t>over-voltage </a:t>
            </a:r>
            <a:endParaRPr kumimoji="1" lang="en-US" altLang="ja-JP" b="0" dirty="0" smtClean="0">
              <a:latin typeface="+mj-lt"/>
            </a:endParaRPr>
          </a:p>
          <a:p>
            <a:r>
              <a:rPr kumimoji="1" lang="en-US" altLang="ja-JP" b="0" dirty="0" smtClean="0">
                <a:latin typeface="+mj-lt"/>
              </a:rPr>
              <a:t>then degraded because of higher dark noise</a:t>
            </a:r>
          </a:p>
          <a:p>
            <a:r>
              <a:rPr kumimoji="1" lang="en-US" altLang="ja-JP" b="0" dirty="0">
                <a:latin typeface="+mj-lt"/>
              </a:rPr>
              <a:t>F</a:t>
            </a:r>
            <a:r>
              <a:rPr kumimoji="1" lang="en-US" altLang="ja-JP" b="0" dirty="0" smtClean="0">
                <a:latin typeface="+mj-lt"/>
              </a:rPr>
              <a:t>ollowing test done at </a:t>
            </a:r>
            <a:r>
              <a:rPr lang="en-US" altLang="ja-JP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over-voltage </a:t>
            </a:r>
            <a:r>
              <a:rPr kumimoji="1" lang="en-US" altLang="ja-JP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=2.3V</a:t>
            </a:r>
            <a:r>
              <a:rPr kumimoji="1" lang="en-US" altLang="ja-JP" b="0" dirty="0" smtClean="0">
                <a:latin typeface="+mj-lt"/>
              </a:rPr>
              <a:t>  </a:t>
            </a:r>
            <a:endParaRPr kumimoji="1" lang="ja-JP" altLang="en-US" b="0" dirty="0"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61819" y="1558354"/>
            <a:ext cx="1610213" cy="91475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BC422</a:t>
            </a:r>
          </a:p>
          <a:p>
            <a:r>
              <a:rPr kumimoji="1" lang="en-US" altLang="ja-JP" dirty="0" smtClean="0">
                <a:latin typeface="+mj-lt"/>
              </a:rPr>
              <a:t>6x3x0.5 cm</a:t>
            </a:r>
            <a:r>
              <a:rPr kumimoji="1" lang="en-US" altLang="ja-JP" baseline="30000" dirty="0" smtClean="0">
                <a:latin typeface="+mj-lt"/>
              </a:rPr>
              <a:t>3</a:t>
            </a:r>
          </a:p>
          <a:p>
            <a:r>
              <a:rPr kumimoji="1" lang="en-US" altLang="ja-JP" dirty="0" smtClean="0">
                <a:latin typeface="+mj-lt"/>
              </a:rPr>
              <a:t>3M mirror film</a:t>
            </a:r>
            <a:endParaRPr kumimoji="1" lang="ja-JP" altLang="en-US" dirty="0" smtClean="0">
              <a:latin typeface="+mj-lt"/>
            </a:endParaRPr>
          </a:p>
        </p:txBody>
      </p:sp>
      <p:sp>
        <p:nvSpPr>
          <p:cNvPr id="6" name="上矢印 5"/>
          <p:cNvSpPr/>
          <p:nvPr/>
        </p:nvSpPr>
        <p:spPr>
          <a:xfrm>
            <a:off x="4340514" y="4500566"/>
            <a:ext cx="207360" cy="18763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87" y="1413702"/>
            <a:ext cx="3462651" cy="29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97413" y="1683998"/>
            <a:ext cx="2060657" cy="63775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3 MPPCs</a:t>
            </a:r>
          </a:p>
          <a:p>
            <a:r>
              <a:rPr lang="en-US" altLang="ja-JP" dirty="0" smtClean="0">
                <a:latin typeface="+mj-lt"/>
              </a:rPr>
              <a:t>connected in series</a:t>
            </a:r>
            <a:endParaRPr kumimoji="1" lang="ja-JP" altLang="en-US" dirty="0" smtClean="0">
              <a:latin typeface="+mj-lt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8490240" y="2442068"/>
            <a:ext cx="0" cy="1475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8640000" y="2442067"/>
            <a:ext cx="0" cy="1475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649281" y="2488152"/>
            <a:ext cx="1177098" cy="0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209280" y="2942227"/>
            <a:ext cx="1440000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Break-down</a:t>
            </a:r>
            <a:br>
              <a:rPr kumimoji="1" lang="en-US" altLang="ja-JP" dirty="0" smtClean="0">
                <a:latin typeface="+mj-lt"/>
              </a:rPr>
            </a:br>
            <a:r>
              <a:rPr lang="en-US" altLang="ja-JP" dirty="0" smtClean="0">
                <a:latin typeface="+mj-lt"/>
              </a:rPr>
              <a:t>voltage</a:t>
            </a:r>
            <a:endParaRPr kumimoji="1" lang="ja-JP" altLang="en-US" dirty="0" smtClean="0">
              <a:latin typeface="+mj-lt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142400" y="3364193"/>
            <a:ext cx="241920" cy="460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7142400" y="3364193"/>
            <a:ext cx="506880" cy="460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384320" y="2461257"/>
            <a:ext cx="1142136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operation</a:t>
            </a:r>
            <a:endParaRPr kumimoji="1" lang="ja-JP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03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Temperature </a:t>
            </a:r>
            <a:r>
              <a:rPr lang="en-US" altLang="ja-JP" dirty="0"/>
              <a:t>dependence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739542" y="3677436"/>
            <a:ext cx="4333586" cy="3035685"/>
            <a:chOff x="4427866" y="1340427"/>
            <a:chExt cx="4471659" cy="316869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866" y="1340427"/>
              <a:ext cx="4471659" cy="3168693"/>
            </a:xfrm>
            <a:prstGeom prst="rect">
              <a:avLst/>
            </a:prstGeom>
          </p:spPr>
        </p:pic>
        <p:sp>
          <p:nvSpPr>
            <p:cNvPr id="6" name="角丸四角形吹き出し 5"/>
            <p:cNvSpPr/>
            <p:nvPr/>
          </p:nvSpPr>
          <p:spPr>
            <a:xfrm>
              <a:off x="7092280" y="2173408"/>
              <a:ext cx="1256684" cy="534693"/>
            </a:xfrm>
            <a:prstGeom prst="wedgeRoundRectCallout">
              <a:avLst>
                <a:gd name="adj1" fmla="val -53349"/>
                <a:gd name="adj2" fmla="val 13079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dirty="0" smtClean="0">
                  <a:latin typeface="+mj-lt"/>
                </a:rPr>
                <a:t>~</a:t>
              </a:r>
              <a:r>
                <a:rPr lang="en-US" altLang="ja-JP" dirty="0" smtClean="0">
                  <a:latin typeface="+mj-lt"/>
                </a:rPr>
                <a:t>100</a:t>
              </a:r>
              <a:r>
                <a:rPr kumimoji="1" lang="en-US" altLang="ja-JP" dirty="0" smtClean="0">
                  <a:latin typeface="+mj-lt"/>
                </a:rPr>
                <a:t>ps/V</a:t>
              </a:r>
              <a:endParaRPr kumimoji="1" lang="ja-JP" altLang="en-US" dirty="0">
                <a:latin typeface="+mj-lt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5374202" y="3578228"/>
            <a:ext cx="3698926" cy="360755"/>
          </a:xfrm>
          <a:prstGeom prst="rect">
            <a:avLst/>
          </a:prstGeom>
          <a:solidFill>
            <a:schemeClr val="bg1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j-lt"/>
              </a:rPr>
              <a:t>Measured time shift </a:t>
            </a:r>
            <a:r>
              <a:rPr kumimoji="1" lang="en-US" altLang="ja-JP" b="1" dirty="0" err="1" smtClean="0">
                <a:solidFill>
                  <a:srgbClr val="0000FF"/>
                </a:solidFill>
                <a:latin typeface="+mj-lt"/>
              </a:rPr>
              <a:t>vs</a:t>
            </a:r>
            <a:r>
              <a:rPr kumimoji="1" lang="en-US" altLang="ja-JP" b="1" dirty="0" smtClean="0">
                <a:solidFill>
                  <a:srgbClr val="0000FF"/>
                </a:solidFill>
                <a:latin typeface="+mj-lt"/>
              </a:rPr>
              <a:t> over voltage</a:t>
            </a:r>
            <a:endParaRPr kumimoji="1" lang="ja-JP" altLang="en-US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コンテンツ プレースホルダー 1"/>
          <p:cNvSpPr txBox="1">
            <a:spLocks/>
          </p:cNvSpPr>
          <p:nvPr/>
        </p:nvSpPr>
        <p:spPr>
          <a:xfrm>
            <a:off x="468665" y="1349300"/>
            <a:ext cx="8059462" cy="5179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Relatively large temperature </a:t>
            </a:r>
            <a:r>
              <a:rPr lang="en-US" altLang="ja-JP" dirty="0" err="1" smtClean="0"/>
              <a:t>coeff</a:t>
            </a:r>
            <a:r>
              <a:rPr lang="en-US" altLang="ja-JP" dirty="0" smtClean="0"/>
              <a:t>. of break-down voltage for MPPC </a:t>
            </a:r>
            <a:r>
              <a:rPr lang="en-US" altLang="ja-JP" dirty="0" smtClean="0">
                <a:solidFill>
                  <a:srgbClr val="FFC000"/>
                </a:solidFill>
              </a:rPr>
              <a:t>(56mV/</a:t>
            </a:r>
            <a:r>
              <a:rPr lang="ja-JP" altLang="en-US" dirty="0" smtClean="0">
                <a:solidFill>
                  <a:srgbClr val="FFC000"/>
                </a:solidFill>
              </a:rPr>
              <a:t>℃</a:t>
            </a:r>
            <a:r>
              <a:rPr lang="en-US" altLang="ja-JP" dirty="0" smtClean="0">
                <a:solidFill>
                  <a:srgbClr val="FFC000"/>
                </a:solidFill>
              </a:rPr>
              <a:t>)</a:t>
            </a:r>
            <a:r>
              <a:rPr lang="en-US" altLang="ja-JP" dirty="0" smtClean="0"/>
              <a:t> might be an issue</a:t>
            </a:r>
          </a:p>
          <a:p>
            <a:pPr lvl="1"/>
            <a:r>
              <a:rPr lang="en-US" altLang="ja-JP" dirty="0" smtClean="0"/>
              <a:t>Temp. variation in COBRA is a few </a:t>
            </a:r>
            <a:r>
              <a:rPr lang="ja-JP" altLang="en-US" dirty="0" smtClean="0"/>
              <a:t>℃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Time shift due to this is expected to be </a:t>
            </a:r>
            <a:r>
              <a:rPr lang="en-US" altLang="ja-JP" dirty="0" smtClean="0">
                <a:solidFill>
                  <a:srgbClr val="FF0000"/>
                </a:solidFill>
              </a:rPr>
              <a:t>~15 </a:t>
            </a:r>
            <a:r>
              <a:rPr lang="en-US" altLang="ja-JP" dirty="0" err="1" smtClean="0">
                <a:solidFill>
                  <a:srgbClr val="FF0000"/>
                </a:solidFill>
              </a:rPr>
              <a:t>ps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dirty="0" smtClean="0"/>
              <a:t>doesn’t seem a big issue</a:t>
            </a:r>
          </a:p>
          <a:p>
            <a:pPr lvl="1"/>
            <a:r>
              <a:rPr lang="en-US" altLang="ja-JP" dirty="0" smtClean="0"/>
              <a:t>Possible solutions</a:t>
            </a:r>
          </a:p>
          <a:p>
            <a:pPr lvl="2"/>
            <a:r>
              <a:rPr lang="en-US" altLang="ja-JP" dirty="0" smtClean="0"/>
              <a:t>Improve detector</a:t>
            </a:r>
            <a:br>
              <a:rPr lang="en-US" altLang="ja-JP" dirty="0" smtClean="0"/>
            </a:br>
            <a:r>
              <a:rPr lang="en-US" altLang="ja-JP" dirty="0" smtClean="0"/>
              <a:t>temp. stabilization</a:t>
            </a:r>
          </a:p>
          <a:p>
            <a:pPr lvl="2"/>
            <a:r>
              <a:rPr lang="en-US" altLang="ja-JP" dirty="0" smtClean="0">
                <a:solidFill>
                  <a:srgbClr val="0070C0"/>
                </a:solidFill>
              </a:rPr>
              <a:t>KETEK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SiPM</a:t>
            </a:r>
            <a:r>
              <a:rPr lang="en-US" altLang="ja-JP" dirty="0" smtClean="0"/>
              <a:t> with </a:t>
            </a:r>
            <a:br>
              <a:rPr lang="en-US" altLang="ja-JP" dirty="0" smtClean="0"/>
            </a:br>
            <a:r>
              <a:rPr lang="en-US" altLang="ja-JP" dirty="0" smtClean="0"/>
              <a:t>lower temp. </a:t>
            </a:r>
            <a:r>
              <a:rPr lang="en-US" altLang="ja-JP" dirty="0" err="1" smtClean="0"/>
              <a:t>coeff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(&lt;1%/</a:t>
            </a:r>
            <a:r>
              <a:rPr lang="ja-JP" altLang="en-US" dirty="0" smtClean="0"/>
              <a:t>℃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69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Position Reconstruction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2" y="3306948"/>
            <a:ext cx="4718203" cy="294491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15616" y="6233535"/>
                <a:ext cx="4372159" cy="480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𝑥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𝑣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dirty="0"/>
                  <a:t>     </a:t>
                </a:r>
                <a:r>
                  <a:rPr lang="en-US" altLang="ja-JP" dirty="0" smtClean="0"/>
                  <a:t> </a:t>
                </a:r>
                <a:r>
                  <a:rPr lang="en-US" altLang="ja-JP" dirty="0"/>
                  <a:t>-&gt; scintillation light speed</a:t>
                </a: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233535"/>
                <a:ext cx="4372159" cy="480644"/>
              </a:xfrm>
              <a:prstGeom prst="rect">
                <a:avLst/>
              </a:prstGeom>
              <a:blipFill rotWithShape="1">
                <a:blip r:embed="rId3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6392713" y="616515"/>
            <a:ext cx="2508279" cy="2006417"/>
            <a:chOff x="6008837" y="908720"/>
            <a:chExt cx="2508279" cy="2006417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6008837" y="908720"/>
              <a:ext cx="2508279" cy="1527074"/>
              <a:chOff x="3021798" y="2182404"/>
              <a:chExt cx="2736304" cy="1664591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3021798" y="2182404"/>
                <a:ext cx="2736304" cy="1664591"/>
                <a:chOff x="4499992" y="2706546"/>
                <a:chExt cx="1296144" cy="991753"/>
              </a:xfrm>
            </p:grpSpPr>
            <p:sp>
              <p:nvSpPr>
                <p:cNvPr id="20" name="フローチャート: 処理 19"/>
                <p:cNvSpPr/>
                <p:nvPr/>
              </p:nvSpPr>
              <p:spPr>
                <a:xfrm>
                  <a:off x="4499992" y="3256198"/>
                  <a:ext cx="1296144" cy="432048"/>
                </a:xfrm>
                <a:prstGeom prst="flowChartProcess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4716016" y="3256198"/>
                  <a:ext cx="0" cy="432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5575389" y="3266251"/>
                  <a:ext cx="0" cy="432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テキスト ボックス 22"/>
                    <p:cNvSpPr txBox="1"/>
                    <p:nvPr/>
                  </p:nvSpPr>
                  <p:spPr>
                    <a:xfrm>
                      <a:off x="4499992" y="3301199"/>
                      <a:ext cx="216024" cy="2398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en-US" altLang="ja-JP" dirty="0" smtClean="0"/>
                    </a:p>
                  </p:txBody>
                </p:sp>
              </mc:Choice>
              <mc:Fallback xmlns="">
                <p:sp>
                  <p:nvSpPr>
                    <p:cNvPr id="23" name="テキスト ボックス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9992" y="3301199"/>
                      <a:ext cx="216024" cy="23986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4" name="直線矢印コネクタ 23"/>
                <p:cNvCxnSpPr/>
                <p:nvPr/>
              </p:nvCxnSpPr>
              <p:spPr>
                <a:xfrm flipH="1">
                  <a:off x="5293037" y="2706546"/>
                  <a:ext cx="217115" cy="78719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テキスト ボックス 24"/>
                    <p:cNvSpPr txBox="1"/>
                    <p:nvPr/>
                  </p:nvSpPr>
                  <p:spPr>
                    <a:xfrm>
                      <a:off x="5575389" y="3297609"/>
                      <a:ext cx="216024" cy="2398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en-US" altLang="ja-JP" dirty="0" smtClean="0"/>
                    </a:p>
                  </p:txBody>
                </p:sp>
              </mc:Choice>
              <mc:Fallback xmlns="">
                <p:sp>
                  <p:nvSpPr>
                    <p:cNvPr id="25" name="テキスト ボックス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75389" y="3297609"/>
                      <a:ext cx="216024" cy="239861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" name="右矢印 17"/>
              <p:cNvSpPr/>
              <p:nvPr/>
            </p:nvSpPr>
            <p:spPr>
              <a:xfrm>
                <a:off x="4887935" y="3356992"/>
                <a:ext cx="532848" cy="216024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6"/>
                  </a:gs>
                  <a:gs pos="85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左矢印 18"/>
              <p:cNvSpPr/>
              <p:nvPr/>
            </p:nvSpPr>
            <p:spPr>
              <a:xfrm>
                <a:off x="3477849" y="3356992"/>
                <a:ext cx="1096742" cy="216026"/>
              </a:xfrm>
              <a:prstGeom prst="leftArrow">
                <a:avLst/>
              </a:prstGeom>
              <a:gradFill flip="none" rotWithShape="1">
                <a:gsLst>
                  <a:gs pos="0">
                    <a:schemeClr val="accent6"/>
                  </a:gs>
                  <a:gs pos="32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6344105" y="2407369"/>
                  <a:ext cx="1745825" cy="5077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500" i="1">
                            <a:latin typeface="Cambria Math"/>
                          </a:rPr>
                          <m:t>𝑥</m:t>
                        </m:r>
                        <m:r>
                          <a:rPr lang="en-US" altLang="ja-JP" sz="1500" i="1">
                            <a:latin typeface="Cambria Math"/>
                          </a:rPr>
                          <m:t>=</m:t>
                        </m:r>
                        <m:r>
                          <a:rPr lang="en-US" altLang="ja-JP" sz="1500" i="1">
                            <a:latin typeface="Cambria Math"/>
                          </a:rPr>
                          <m:t>𝑣</m:t>
                        </m:r>
                        <m:r>
                          <a:rPr lang="en-US" altLang="ja-JP" sz="1500" i="1"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ja-JP" sz="15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5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5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1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15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5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5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15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15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1" lang="ja-JP" altLang="en-US" sz="15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105" y="2407369"/>
                  <a:ext cx="1745825" cy="5077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6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線コネクタ 12"/>
            <p:cNvCxnSpPr/>
            <p:nvPr/>
          </p:nvCxnSpPr>
          <p:spPr>
            <a:xfrm>
              <a:off x="7262976" y="1455096"/>
              <a:ext cx="1" cy="9566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7288569" y="1270430"/>
                  <a:ext cx="229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8569" y="1270430"/>
                  <a:ext cx="22936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16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矢印コネクタ 14"/>
            <p:cNvCxnSpPr/>
            <p:nvPr/>
          </p:nvCxnSpPr>
          <p:spPr>
            <a:xfrm>
              <a:off x="7262977" y="1639762"/>
              <a:ext cx="2805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7543528" y="1455096"/>
              <a:ext cx="0" cy="66572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7198751" y="1415917"/>
                <a:ext cx="229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751" y="1415917"/>
                <a:ext cx="229364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67" y="3315727"/>
            <a:ext cx="3656225" cy="2895534"/>
          </a:xfrm>
          <a:prstGeom prst="rect">
            <a:avLst/>
          </a:prstGeom>
        </p:spPr>
      </p:pic>
      <p:sp>
        <p:nvSpPr>
          <p:cNvPr id="28" name="円/楕円 27"/>
          <p:cNvSpPr/>
          <p:nvPr/>
        </p:nvSpPr>
        <p:spPr>
          <a:xfrm>
            <a:off x="5962874" y="2779867"/>
            <a:ext cx="2520280" cy="925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Resolution  </a:t>
            </a:r>
          </a:p>
          <a:p>
            <a:pPr algn="ctr"/>
            <a:r>
              <a:rPr lang="en-US" altLang="ja-JP" dirty="0" smtClean="0"/>
              <a:t>  ~ 8 </a:t>
            </a:r>
            <a:r>
              <a:rPr lang="en-US" altLang="ja-JP" dirty="0"/>
              <a:t>mm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2670777" y="4500028"/>
            <a:ext cx="533072" cy="50405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V 字形矢印 28"/>
          <p:cNvSpPr/>
          <p:nvPr/>
        </p:nvSpPr>
        <p:spPr>
          <a:xfrm>
            <a:off x="3409114" y="4637480"/>
            <a:ext cx="2078661" cy="252028"/>
          </a:xfrm>
          <a:prstGeom prst="notch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2119" y="1132037"/>
            <a:ext cx="5463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Using position scanning data, </a:t>
            </a:r>
            <a:r>
              <a:rPr lang="en-US" altLang="ja-JP" sz="2200" dirty="0" smtClean="0"/>
              <a:t>positron hit </a:t>
            </a:r>
            <a:r>
              <a:rPr kumimoji="1" lang="en-US" altLang="ja-JP" sz="2200" dirty="0" smtClean="0"/>
              <a:t>position in a pixel can be reconstructed. </a:t>
            </a:r>
            <a:endParaRPr kumimoji="1" lang="ja-JP" altLang="en-US" sz="22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4015" y="1833492"/>
            <a:ext cx="392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90x30x5 mm pixel measured point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下矢印 36"/>
          <p:cNvSpPr/>
          <p:nvPr/>
        </p:nvSpPr>
        <p:spPr>
          <a:xfrm>
            <a:off x="1353399" y="3242476"/>
            <a:ext cx="161764" cy="18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下矢印 40"/>
          <p:cNvSpPr/>
          <p:nvPr/>
        </p:nvSpPr>
        <p:spPr>
          <a:xfrm>
            <a:off x="2099289" y="3245136"/>
            <a:ext cx="161764" cy="18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>
            <a:off x="2813398" y="3245136"/>
            <a:ext cx="161764" cy="18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下矢印 42"/>
          <p:cNvSpPr/>
          <p:nvPr/>
        </p:nvSpPr>
        <p:spPr>
          <a:xfrm>
            <a:off x="3596162" y="3258554"/>
            <a:ext cx="161764" cy="18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下矢印 43"/>
          <p:cNvSpPr/>
          <p:nvPr/>
        </p:nvSpPr>
        <p:spPr>
          <a:xfrm>
            <a:off x="4367562" y="3293517"/>
            <a:ext cx="161764" cy="18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>
            <a:spLocks noChangeAspect="1"/>
          </p:cNvSpPr>
          <p:nvPr/>
        </p:nvSpPr>
        <p:spPr>
          <a:xfrm>
            <a:off x="850090" y="2164490"/>
            <a:ext cx="4088380" cy="1012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ローチャート : 結合子 45"/>
          <p:cNvSpPr/>
          <p:nvPr/>
        </p:nvSpPr>
        <p:spPr>
          <a:xfrm flipH="1">
            <a:off x="1392786" y="2337806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0" name="フローチャート : 結合子 49"/>
          <p:cNvSpPr/>
          <p:nvPr/>
        </p:nvSpPr>
        <p:spPr>
          <a:xfrm flipH="1">
            <a:off x="1402117" y="2650615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1" name="フローチャート : 結合子 50"/>
          <p:cNvSpPr/>
          <p:nvPr/>
        </p:nvSpPr>
        <p:spPr>
          <a:xfrm flipH="1">
            <a:off x="1402117" y="2968958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2" name="フローチャート : 結合子 51"/>
          <p:cNvSpPr/>
          <p:nvPr/>
        </p:nvSpPr>
        <p:spPr>
          <a:xfrm flipH="1">
            <a:off x="2144637" y="2658622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3" name="フローチャート : 結合子 52"/>
          <p:cNvSpPr/>
          <p:nvPr/>
        </p:nvSpPr>
        <p:spPr>
          <a:xfrm flipH="1">
            <a:off x="4394248" y="2328475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4" name="フローチャート : 結合子 53"/>
          <p:cNvSpPr/>
          <p:nvPr/>
        </p:nvSpPr>
        <p:spPr>
          <a:xfrm flipH="1">
            <a:off x="2882186" y="2337806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5" name="フローチャート : 結合子 54"/>
          <p:cNvSpPr/>
          <p:nvPr/>
        </p:nvSpPr>
        <p:spPr>
          <a:xfrm flipH="1">
            <a:off x="2135306" y="2337806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6" name="フローチャート : 結合子 55"/>
          <p:cNvSpPr/>
          <p:nvPr/>
        </p:nvSpPr>
        <p:spPr>
          <a:xfrm flipH="1">
            <a:off x="2880505" y="2650268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7" name="フローチャート : 結合子 56"/>
          <p:cNvSpPr/>
          <p:nvPr/>
        </p:nvSpPr>
        <p:spPr>
          <a:xfrm flipH="1">
            <a:off x="3656746" y="2646643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8" name="フローチャート : 結合子 57"/>
          <p:cNvSpPr/>
          <p:nvPr/>
        </p:nvSpPr>
        <p:spPr>
          <a:xfrm flipH="1">
            <a:off x="4394715" y="2641852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9" name="フローチャート : 結合子 58"/>
          <p:cNvSpPr/>
          <p:nvPr/>
        </p:nvSpPr>
        <p:spPr>
          <a:xfrm flipH="1">
            <a:off x="2884834" y="2960951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0" name="フローチャート : 結合子 59"/>
          <p:cNvSpPr/>
          <p:nvPr/>
        </p:nvSpPr>
        <p:spPr>
          <a:xfrm flipH="1">
            <a:off x="3656746" y="2337806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1" name="フローチャート : 結合子 60"/>
          <p:cNvSpPr/>
          <p:nvPr/>
        </p:nvSpPr>
        <p:spPr>
          <a:xfrm flipH="1">
            <a:off x="3656281" y="2964383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2" name="フローチャート : 結合子 61"/>
          <p:cNvSpPr/>
          <p:nvPr/>
        </p:nvSpPr>
        <p:spPr>
          <a:xfrm flipH="1">
            <a:off x="2146308" y="2959988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3" name="フローチャート : 結合子 62"/>
          <p:cNvSpPr/>
          <p:nvPr/>
        </p:nvSpPr>
        <p:spPr>
          <a:xfrm flipH="1">
            <a:off x="4394248" y="2958437"/>
            <a:ext cx="71533" cy="73551"/>
          </a:xfrm>
          <a:prstGeom prst="flowChartConnecto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40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</a:t>
            </a:r>
            <a:r>
              <a:rPr lang="en-US" altLang="ja-JP" dirty="0" smtClean="0"/>
              <a:t>ptimization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Size</a:t>
            </a:r>
            <a:endParaRPr lang="en-US" altLang="ja-JP" dirty="0" smtClean="0"/>
          </a:p>
          <a:p>
            <a:r>
              <a:rPr kumimoji="1" lang="en-US" altLang="ja-JP" dirty="0" smtClean="0"/>
              <a:t>Scintillators</a:t>
            </a:r>
          </a:p>
          <a:p>
            <a:r>
              <a:rPr lang="en-US" altLang="ja-JP" dirty="0" smtClean="0"/>
              <a:t>Manufacture of SiPM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226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Size Optimization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97" y="1268760"/>
            <a:ext cx="4032448" cy="317901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1268760"/>
            <a:ext cx="4730074" cy="2952328"/>
          </a:xfrm>
          <a:prstGeom prst="rect">
            <a:avLst/>
          </a:prstGeom>
        </p:spPr>
      </p:pic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539552" y="5373216"/>
            <a:ext cx="8147248" cy="1184995"/>
          </a:xfrm>
        </p:spPr>
        <p:txBody>
          <a:bodyPr>
            <a:normAutofit/>
          </a:bodyPr>
          <a:lstStyle/>
          <a:p>
            <a:r>
              <a:rPr lang="en-US" altLang="ja-JP" sz="2500" dirty="0" smtClean="0">
                <a:latin typeface="Cambria Math" pitchFamily="18" charset="0"/>
                <a:ea typeface="Cambria Math" pitchFamily="18" charset="0"/>
              </a:rPr>
              <a:t>Single resolution is </a:t>
            </a:r>
            <a:r>
              <a:rPr lang="en-US" altLang="ja-JP" sz="2500" dirty="0">
                <a:latin typeface="Cambria Math" pitchFamily="18" charset="0"/>
                <a:ea typeface="Cambria Math" pitchFamily="18" charset="0"/>
              </a:rPr>
              <a:t>worse with </a:t>
            </a:r>
            <a:r>
              <a:rPr lang="en-US" altLang="ja-JP" sz="2500" dirty="0" smtClean="0">
                <a:latin typeface="Cambria Math" pitchFamily="18" charset="0"/>
                <a:ea typeface="Cambria Math" pitchFamily="18" charset="0"/>
              </a:rPr>
              <a:t>larger </a:t>
            </a:r>
            <a:r>
              <a:rPr lang="en-US" altLang="ja-JP" sz="2500" dirty="0">
                <a:latin typeface="Cambria Math" pitchFamily="18" charset="0"/>
                <a:ea typeface="Cambria Math" pitchFamily="18" charset="0"/>
              </a:rPr>
              <a:t>pixel</a:t>
            </a:r>
            <a:r>
              <a:rPr lang="en-US" altLang="ja-JP" sz="25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altLang="ja-JP" sz="2500" dirty="0" smtClean="0">
                <a:latin typeface="Cambria Math" pitchFamily="18" charset="0"/>
              </a:rPr>
              <a:t>However # of hit pixel increases with larger pixels. </a:t>
            </a:r>
            <a:endParaRPr lang="ja-JP" altLang="en-US" sz="2500" dirty="0">
              <a:latin typeface="Cambria Math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95421" y="1556792"/>
            <a:ext cx="130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3cm height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67540" y="3353017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measured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88324" y="3541658"/>
            <a:ext cx="612068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2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of size optimization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7744" y="5589240"/>
            <a:ext cx="5219617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/>
              <a:t>Larger pixel is better.</a:t>
            </a:r>
          </a:p>
          <a:p>
            <a:pPr marL="0" indent="0" algn="r">
              <a:buNone/>
            </a:pPr>
            <a:r>
              <a:rPr lang="en-US" altLang="ja-JP" sz="2500" dirty="0" smtClean="0"/>
              <a:t>(Effect of high rate is not included.)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1547664" y="1268760"/>
            <a:ext cx="6144150" cy="4320480"/>
            <a:chOff x="1935598" y="1412776"/>
            <a:chExt cx="5029768" cy="3139385"/>
          </a:xfrm>
        </p:grpSpPr>
        <p:pic>
          <p:nvPicPr>
            <p:cNvPr id="4" name="コンテンツ プレースホルダ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598" y="1412776"/>
              <a:ext cx="5029768" cy="3139385"/>
            </a:xfrm>
            <a:prstGeom prst="rect">
              <a:avLst/>
            </a:prstGeom>
          </p:spPr>
        </p:pic>
        <p:sp>
          <p:nvSpPr>
            <p:cNvPr id="5" name="下矢印 4"/>
            <p:cNvSpPr/>
            <p:nvPr/>
          </p:nvSpPr>
          <p:spPr>
            <a:xfrm>
              <a:off x="2843808" y="2779345"/>
              <a:ext cx="360040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795740" y="3462281"/>
              <a:ext cx="8162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/>
                <a:t>better</a:t>
              </a:r>
              <a:endParaRPr kumimoji="1" lang="ja-JP" altLang="en-US" sz="1500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6372200" y="4563274"/>
            <a:ext cx="612068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57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Scintillator </a:t>
            </a:r>
            <a:r>
              <a:rPr lang="en-US" altLang="ja-JP" dirty="0"/>
              <a:t>Type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 smtClean="0">
                <a:latin typeface="Cambria Math" pitchFamily="18" charset="0"/>
                <a:ea typeface="Cambria Math" pitchFamily="18" charset="0"/>
              </a:rPr>
              <a:t>Test BC418, 420, and 422 which is 90x40x5mm with 4MPPCs</a:t>
            </a:r>
            <a:endParaRPr kumimoji="1" lang="ja-JP" altLang="en-US" sz="2000" dirty="0">
              <a:latin typeface="Cambria Math" pitchFamily="18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4BCE-C8D1-4F7F-89D2-A59249954EE1}" type="datetime1">
              <a:rPr lang="ja-JP" altLang="en-US" smtClean="0"/>
              <a:pPr/>
              <a:t>2013/2/19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823-C312-49D3-A53E-EAE30B8F6F8C}" type="slidenum">
              <a:rPr lang="en-US" altLang="ja-JP" smtClean="0"/>
              <a:pPr/>
              <a:t>18</a:t>
            </a:fld>
            <a:endParaRPr lang="en-US" altLang="ja-JP">
              <a:latin typeface="ＭＳ ゴシック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73703"/>
              </p:ext>
            </p:extLst>
          </p:nvPr>
        </p:nvGraphicFramePr>
        <p:xfrm>
          <a:off x="1977166" y="4653136"/>
          <a:ext cx="5184577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1974"/>
                <a:gridCol w="2372603"/>
              </a:tblGrid>
              <a:tr h="765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Scintillator Type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Single Resolution (ps)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BC422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51.2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BC420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57.7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BC418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55.8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564"/>
            <a:ext cx="4997671" cy="18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555776" y="3985838"/>
            <a:ext cx="4179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Properties of ultra-fast plastic scintillators from Saint-Gobain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6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539552" y="1229021"/>
            <a:ext cx="4032448" cy="2905250"/>
            <a:chOff x="614538" y="1535765"/>
            <a:chExt cx="3528392" cy="2794297"/>
          </a:xfrm>
        </p:grpSpPr>
        <p:pic>
          <p:nvPicPr>
            <p:cNvPr id="1028" name="Picture 4" descr="BiasScan_HAMAMATSU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38" y="1535765"/>
              <a:ext cx="3528392" cy="2794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378734" y="2036854"/>
              <a:ext cx="1581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HAMAMATSU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dirty="0"/>
              <a:t>Manufacture of </a:t>
            </a:r>
            <a:r>
              <a:rPr lang="en-US" altLang="ja-JP" dirty="0" err="1" smtClean="0"/>
              <a:t>SiPM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(Preliminary)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88843" y="4586419"/>
            <a:ext cx="4402832" cy="2049091"/>
          </a:xfrm>
        </p:spPr>
        <p:txBody>
          <a:bodyPr/>
          <a:lstStyle/>
          <a:p>
            <a:r>
              <a:rPr lang="en-US" altLang="ja-JP" dirty="0" smtClean="0"/>
              <a:t>HAMAMATSU </a:t>
            </a:r>
            <a:r>
              <a:rPr lang="en-US" altLang="ja-JP" dirty="0" err="1" smtClean="0"/>
              <a:t>SiPMs</a:t>
            </a:r>
            <a:r>
              <a:rPr lang="en-US" altLang="ja-JP" dirty="0" smtClean="0"/>
              <a:t> give us the best resolution.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39552" y="4129038"/>
            <a:ext cx="3739170" cy="2728962"/>
            <a:chOff x="716435" y="4356380"/>
            <a:chExt cx="3445892" cy="2728962"/>
          </a:xfrm>
        </p:grpSpPr>
        <p:pic>
          <p:nvPicPr>
            <p:cNvPr id="1026" name="Picture 2" descr="BiasScan_KETEK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5" y="4356380"/>
              <a:ext cx="3445892" cy="272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876675" y="5018467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KETEK</a:t>
              </a:r>
              <a:endParaRPr kumimoji="1" lang="ja-JP" altLang="en-US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364088" y="1339973"/>
            <a:ext cx="3528392" cy="2794298"/>
            <a:chOff x="5076056" y="1576130"/>
            <a:chExt cx="3199110" cy="2585661"/>
          </a:xfrm>
        </p:grpSpPr>
        <p:pic>
          <p:nvPicPr>
            <p:cNvPr id="1030" name="Picture 6" descr="AdvanSiD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576130"/>
              <a:ext cx="3199110" cy="2585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733704" y="2301670"/>
              <a:ext cx="1280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/>
                <a:t>AdvanSiD</a:t>
              </a:r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473082" y="2358480"/>
            <a:ext cx="1658806" cy="6463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Best resolution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~ 58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07831" y="2617830"/>
            <a:ext cx="980594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~ 65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71326" y="5493519"/>
            <a:ext cx="868704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~ 75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kumimoji="1" lang="en-US" altLang="ja-JP" dirty="0" smtClean="0"/>
              <a:t>MEG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Upgrade</a:t>
            </a:r>
          </a:p>
          <a:p>
            <a:r>
              <a:rPr lang="en-US" altLang="ja-JP" dirty="0" smtClean="0"/>
              <a:t>Pixelated </a:t>
            </a:r>
            <a:r>
              <a:rPr lang="en-US" altLang="ja-JP" dirty="0"/>
              <a:t>t</a:t>
            </a:r>
            <a:r>
              <a:rPr lang="en-US" altLang="ja-JP" dirty="0" smtClean="0"/>
              <a:t>iming counter</a:t>
            </a:r>
          </a:p>
          <a:p>
            <a:pPr lvl="1"/>
            <a:r>
              <a:rPr lang="en-US" altLang="ja-JP" dirty="0" smtClean="0"/>
              <a:t>Concept</a:t>
            </a:r>
          </a:p>
          <a:p>
            <a:r>
              <a:rPr lang="en-US" altLang="ja-JP" dirty="0" smtClean="0"/>
              <a:t>Test </a:t>
            </a:r>
            <a:r>
              <a:rPr lang="en-US" altLang="ja-JP" dirty="0"/>
              <a:t>of prototype of single </a:t>
            </a:r>
            <a:r>
              <a:rPr lang="en-US" altLang="ja-JP" dirty="0" smtClean="0"/>
              <a:t>pixel</a:t>
            </a:r>
          </a:p>
          <a:p>
            <a:pPr lvl="1"/>
            <a:r>
              <a:rPr lang="en-US" altLang="ja-JP" dirty="0" smtClean="0"/>
              <a:t>Basic characteristic</a:t>
            </a:r>
            <a:endParaRPr lang="en-US" altLang="ja-JP" dirty="0"/>
          </a:p>
          <a:p>
            <a:pPr lvl="1"/>
            <a:r>
              <a:rPr lang="en-US" altLang="ja-JP" dirty="0" smtClean="0"/>
              <a:t>Optimization </a:t>
            </a:r>
            <a:endParaRPr lang="en-US" altLang="ja-JP" dirty="0"/>
          </a:p>
          <a:p>
            <a:r>
              <a:rPr lang="en-US" altLang="ja-JP" dirty="0" smtClean="0"/>
              <a:t>Beam test</a:t>
            </a:r>
          </a:p>
          <a:p>
            <a:r>
              <a:rPr lang="en-US" altLang="ja-JP" dirty="0" smtClean="0"/>
              <a:t>Summary </a:t>
            </a:r>
            <a:r>
              <a:rPr lang="en-US" altLang="ja-JP" dirty="0"/>
              <a:t>and </a:t>
            </a:r>
            <a:r>
              <a:rPr lang="en-US" altLang="ja-JP" dirty="0" smtClean="0"/>
              <a:t>Prospects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95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6"/>
    </mc:Choice>
    <mc:Fallback xmlns="">
      <p:transition spd="slow" advTm="2416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星 32 8"/>
          <p:cNvSpPr/>
          <p:nvPr/>
        </p:nvSpPr>
        <p:spPr>
          <a:xfrm>
            <a:off x="5520848" y="4215990"/>
            <a:ext cx="1503008" cy="1604054"/>
          </a:xfrm>
          <a:prstGeom prst="star3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test in PSI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19"/>
            <a:ext cx="6120680" cy="59492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sz="1800" u="sng" dirty="0" smtClean="0"/>
              <a:t>Motivation</a:t>
            </a:r>
          </a:p>
          <a:p>
            <a:pPr lvl="0"/>
            <a:r>
              <a:rPr lang="en-US" altLang="ja-JP" sz="1800" dirty="0">
                <a:solidFill>
                  <a:srgbClr val="000000"/>
                </a:solidFill>
              </a:rPr>
              <a:t>Check the noise in the area</a:t>
            </a:r>
          </a:p>
          <a:p>
            <a:pPr lvl="0"/>
            <a:r>
              <a:rPr lang="en-US" altLang="ja-JP" sz="1800" dirty="0">
                <a:solidFill>
                  <a:srgbClr val="000000"/>
                </a:solidFill>
              </a:rPr>
              <a:t>Obtain data where the beam penetrates two counters</a:t>
            </a:r>
          </a:p>
          <a:p>
            <a:pPr lvl="0"/>
            <a:r>
              <a:rPr lang="en-US" altLang="ja-JP" sz="1800" dirty="0">
                <a:solidFill>
                  <a:srgbClr val="000000"/>
                </a:solidFill>
              </a:rPr>
              <a:t>Check the response to MIP</a:t>
            </a:r>
          </a:p>
          <a:p>
            <a:r>
              <a:rPr lang="en-US" altLang="ja-JP" sz="1800" dirty="0">
                <a:solidFill>
                  <a:srgbClr val="000000"/>
                </a:solidFill>
              </a:rPr>
              <a:t>Check if we can obtain consistent time resolution in the area</a:t>
            </a:r>
          </a:p>
          <a:p>
            <a:r>
              <a:rPr lang="en-US" altLang="ja-JP" sz="1800" dirty="0"/>
              <a:t>Pre-test for planned beam test with prototype detector.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1800" u="sng" dirty="0" smtClean="0"/>
              <a:t>Setup</a:t>
            </a:r>
          </a:p>
          <a:p>
            <a:pPr marL="0" indent="0">
              <a:buNone/>
            </a:pPr>
            <a:r>
              <a:rPr lang="en-US" altLang="ja-JP" sz="1800" dirty="0" smtClean="0"/>
              <a:t>Mu beam 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 smtClean="0"/>
              <a:t>Counter 1 (C1): BC422 60x30x5mm, 3M wrapping</a:t>
            </a:r>
          </a:p>
          <a:p>
            <a:pPr marL="0" indent="0">
              <a:buNone/>
            </a:pPr>
            <a:r>
              <a:rPr lang="en-US" altLang="ja-JP" sz="1800" dirty="0" smtClean="0"/>
              <a:t>Counter 2 (C2): BC422 90x30x5mm, 3M wrapping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 smtClean="0"/>
              <a:t>	Light </a:t>
            </a:r>
            <a:r>
              <a:rPr lang="en-US" altLang="ja-JP" sz="1800" dirty="0"/>
              <a:t>tight shielding </a:t>
            </a:r>
            <a:r>
              <a:rPr lang="en-US" altLang="ja-JP" sz="1800" dirty="0" smtClean="0"/>
              <a:t>with black </a:t>
            </a:r>
            <a:r>
              <a:rPr lang="en-US" altLang="ja-JP" sz="1800" dirty="0"/>
              <a:t>tape. </a:t>
            </a:r>
          </a:p>
          <a:p>
            <a:pPr marL="0" indent="0">
              <a:buNone/>
            </a:pPr>
            <a:r>
              <a:rPr lang="en-US" altLang="ja-JP" sz="1800" dirty="0" smtClean="0"/>
              <a:t>	4 Pt100 at  each MPPC’s board (data </a:t>
            </a:r>
          </a:p>
          <a:p>
            <a:pPr marL="0" indent="0"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               logger)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 smtClean="0"/>
              <a:t>Preamplifier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Stage, stands</a:t>
            </a:r>
          </a:p>
          <a:p>
            <a:pPr marL="0" indent="0">
              <a:buNone/>
            </a:pPr>
            <a:r>
              <a:rPr lang="en-US" altLang="ja-JP" sz="1800" dirty="0"/>
              <a:t>HV </a:t>
            </a:r>
            <a:r>
              <a:rPr lang="en-US" altLang="ja-JP" sz="1800" dirty="0" smtClean="0"/>
              <a:t>modules</a:t>
            </a:r>
          </a:p>
          <a:p>
            <a:pPr marL="0" indent="0">
              <a:buNone/>
            </a:pPr>
            <a:endParaRPr lang="en-US" altLang="ja-JP" sz="1800" dirty="0"/>
          </a:p>
          <a:p>
            <a:pPr marL="0" lvl="0" indent="0">
              <a:buNone/>
            </a:pPr>
            <a:endParaRPr lang="en-US" altLang="ja-JP" sz="18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altLang="ja-JP" sz="1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altLang="ja-JP" sz="1800" dirty="0" smtClean="0">
                <a:solidFill>
                  <a:srgbClr val="000000"/>
                </a:solidFill>
              </a:rPr>
              <a:t>-&gt; </a:t>
            </a:r>
            <a:r>
              <a:rPr lang="en-US" altLang="ja-JP" sz="1800" dirty="0">
                <a:solidFill>
                  <a:srgbClr val="000000"/>
                </a:solidFill>
              </a:rPr>
              <a:t>Expected resolution from lab data is </a:t>
            </a:r>
          </a:p>
          <a:p>
            <a:pPr marL="0" lvl="0" indent="0">
              <a:buNone/>
            </a:pPr>
            <a:r>
              <a:rPr lang="en-US" altLang="ja-JP" sz="1800" b="1" dirty="0">
                <a:solidFill>
                  <a:srgbClr val="000000"/>
                </a:solidFill>
              </a:rPr>
              <a:t> 	   </a:t>
            </a:r>
            <a:r>
              <a:rPr lang="en-US" altLang="ja-JP" sz="1800" b="1" dirty="0" smtClean="0">
                <a:solidFill>
                  <a:srgbClr val="000000"/>
                </a:solidFill>
              </a:rPr>
              <a:t>~</a:t>
            </a:r>
            <a:r>
              <a:rPr lang="en-US" altLang="ja-JP" sz="1800" b="1" u="sng" dirty="0" smtClean="0"/>
              <a:t>33ps  </a:t>
            </a:r>
            <a:r>
              <a:rPr lang="en-US" altLang="ja-JP" sz="1800" dirty="0"/>
              <a:t>(</a:t>
            </a:r>
            <a:r>
              <a:rPr lang="en-US" altLang="ja-JP" sz="1800" dirty="0">
                <a:solidFill>
                  <a:srgbClr val="000000"/>
                </a:solidFill>
              </a:rPr>
              <a:t>C1 </a:t>
            </a:r>
            <a:r>
              <a:rPr lang="en-US" altLang="ja-JP" sz="1800" dirty="0" smtClean="0">
                <a:solidFill>
                  <a:srgbClr val="000000"/>
                </a:solidFill>
              </a:rPr>
              <a:t>43.6 </a:t>
            </a:r>
            <a:r>
              <a:rPr lang="en-US" altLang="ja-JP" sz="1800" dirty="0" err="1" smtClean="0">
                <a:solidFill>
                  <a:srgbClr val="000000"/>
                </a:solidFill>
              </a:rPr>
              <a:t>ps</a:t>
            </a:r>
            <a:r>
              <a:rPr lang="en-US" altLang="ja-JP" sz="1800" dirty="0" smtClean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,</a:t>
            </a:r>
            <a:r>
              <a:rPr lang="en-US" altLang="ja-JP" sz="1800" dirty="0" smtClean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C2 </a:t>
            </a:r>
            <a:r>
              <a:rPr lang="en-US" altLang="ja-JP" sz="1800" dirty="0" smtClean="0">
                <a:solidFill>
                  <a:srgbClr val="000000"/>
                </a:solidFill>
              </a:rPr>
              <a:t>49.9 </a:t>
            </a:r>
            <a:r>
              <a:rPr lang="en-US" altLang="ja-JP" sz="1800" dirty="0" err="1">
                <a:solidFill>
                  <a:srgbClr val="000000"/>
                </a:solidFill>
              </a:rPr>
              <a:t>ps</a:t>
            </a:r>
            <a:r>
              <a:rPr lang="en-US" altLang="ja-JP" sz="1800" dirty="0" smtClean="0">
                <a:solidFill>
                  <a:srgbClr val="000000"/>
                </a:solidFill>
              </a:rPr>
              <a:t>)</a:t>
            </a:r>
            <a:r>
              <a:rPr lang="en-US" altLang="ja-JP" sz="2800" b="1" dirty="0">
                <a:latin typeface="Times" pitchFamily="18" charset="0"/>
              </a:rPr>
              <a:t> </a:t>
            </a:r>
            <a:r>
              <a:rPr lang="en-US" altLang="ja-JP" sz="1800" dirty="0"/>
              <a:t>no inter-counter jitter</a:t>
            </a:r>
            <a:endParaRPr lang="en-US" altLang="ja-JP" sz="1800" u="sng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823-C312-49D3-A53E-EAE30B8F6F8C}" type="slidenum">
              <a:rPr lang="en-US" altLang="ja-JP" smtClean="0"/>
              <a:pPr/>
              <a:t>20</a:t>
            </a:fld>
            <a:endParaRPr lang="en-US" altLang="ja-JP" dirty="0">
              <a:latin typeface="ＭＳ ゴシック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 rot="1147242">
            <a:off x="7253264" y="1091583"/>
            <a:ext cx="542615" cy="2476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C1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23307" y="1093577"/>
            <a:ext cx="6480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latin typeface="Cambria Math" pitchFamily="18" charset="0"/>
                <a:ea typeface="Cambria Math" pitchFamily="18" charset="0"/>
              </a:rPr>
              <a:t>4 cm</a:t>
            </a:r>
            <a:endParaRPr kumimoji="1" lang="ja-JP" altLang="en-US" sz="1500" dirty="0">
              <a:latin typeface="Cambria Math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44167" y="4653136"/>
            <a:ext cx="142008" cy="7650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kumimoji="1" lang="ja-JP" altLang="en-US" sz="1500" dirty="0">
              <a:latin typeface="Cambria Math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382451" y="3913178"/>
            <a:ext cx="1763688" cy="21806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/>
          </a:p>
          <a:p>
            <a:pPr algn="ctr"/>
            <a:endParaRPr lang="en-US" altLang="ja-JP" dirty="0"/>
          </a:p>
          <a:p>
            <a:pPr algn="ctr"/>
            <a:r>
              <a:rPr lang="en-US" altLang="ja-JP" dirty="0" err="1" smtClean="0"/>
              <a:t>Beamline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782772" y="2850384"/>
            <a:ext cx="11053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latin typeface="Cambria Math" pitchFamily="18" charset="0"/>
                <a:ea typeface="Cambria Math" pitchFamily="18" charset="0"/>
              </a:rPr>
              <a:t>69 cm</a:t>
            </a:r>
            <a:endParaRPr kumimoji="1" lang="ja-JP" altLang="en-US" sz="1500" dirty="0">
              <a:latin typeface="Cambria Math" pitchFamily="18" charset="0"/>
            </a:endParaRPr>
          </a:p>
        </p:txBody>
      </p:sp>
      <p:cxnSp>
        <p:nvCxnSpPr>
          <p:cNvPr id="33" name="直線矢印コネクタ 32"/>
          <p:cNvCxnSpPr>
            <a:endCxn id="35" idx="3"/>
          </p:cNvCxnSpPr>
          <p:nvPr/>
        </p:nvCxnSpPr>
        <p:spPr>
          <a:xfrm flipH="1">
            <a:off x="6086175" y="1770050"/>
            <a:ext cx="1206950" cy="326562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6444208" y="4653136"/>
            <a:ext cx="620207" cy="765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7125764" y="4653135"/>
            <a:ext cx="167361" cy="765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872458" y="4162610"/>
            <a:ext cx="101570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500" dirty="0" smtClean="0">
                <a:latin typeface="Cambria Math" pitchFamily="18" charset="0"/>
                <a:ea typeface="Cambria Math" pitchFamily="18" charset="0"/>
              </a:rPr>
              <a:t>degrader</a:t>
            </a:r>
            <a:endParaRPr kumimoji="1" lang="ja-JP" altLang="en-US" sz="1500" dirty="0">
              <a:latin typeface="Cambria Math" pitchFamily="18" charset="0"/>
            </a:endParaRPr>
          </a:p>
        </p:txBody>
      </p:sp>
      <p:cxnSp>
        <p:nvCxnSpPr>
          <p:cNvPr id="1036" name="直線矢印コネクタ 1035"/>
          <p:cNvCxnSpPr/>
          <p:nvPr/>
        </p:nvCxnSpPr>
        <p:spPr>
          <a:xfrm flipV="1">
            <a:off x="8642611" y="2008668"/>
            <a:ext cx="0" cy="772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>
            <a:off x="7859061" y="2780928"/>
            <a:ext cx="7835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87"/>
          <p:cNvSpPr/>
          <p:nvPr/>
        </p:nvSpPr>
        <p:spPr>
          <a:xfrm rot="1147242">
            <a:off x="7109003" y="1528277"/>
            <a:ext cx="542615" cy="2476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C2</a:t>
            </a:r>
            <a:endParaRPr kumimoji="1" lang="ja-JP" altLang="en-US" sz="200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7023856" y="1057608"/>
            <a:ext cx="203816" cy="52556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8638139" y="2229667"/>
            <a:ext cx="3240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00" dirty="0">
                <a:latin typeface="Cambria Math" pitchFamily="18" charset="0"/>
                <a:ea typeface="Cambria Math" pitchFamily="18" charset="0"/>
              </a:rPr>
              <a:t>y</a:t>
            </a:r>
            <a:endParaRPr kumimoji="1" lang="ja-JP" altLang="en-US" sz="1700" dirty="0">
              <a:latin typeface="Cambria Math" pitchFamily="18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011730" y="2780926"/>
            <a:ext cx="3240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00" dirty="0" smtClean="0">
                <a:latin typeface="Cambria Math" pitchFamily="18" charset="0"/>
                <a:ea typeface="Cambria Math" pitchFamily="18" charset="0"/>
              </a:rPr>
              <a:t>z</a:t>
            </a:r>
            <a:endParaRPr kumimoji="1" lang="ja-JP" altLang="en-US" sz="1700" dirty="0">
              <a:latin typeface="Cambria Math" pitchFamily="18" charset="0"/>
            </a:endParaRPr>
          </a:p>
        </p:txBody>
      </p:sp>
      <p:sp>
        <p:nvSpPr>
          <p:cNvPr id="1045" name="正方形/長方形 1044"/>
          <p:cNvSpPr/>
          <p:nvPr/>
        </p:nvSpPr>
        <p:spPr>
          <a:xfrm>
            <a:off x="6444689" y="4957261"/>
            <a:ext cx="579167" cy="156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9" name="直線矢印コネクタ 1028"/>
          <p:cNvCxnSpPr/>
          <p:nvPr/>
        </p:nvCxnSpPr>
        <p:spPr>
          <a:xfrm flipH="1">
            <a:off x="6637987" y="5000356"/>
            <a:ext cx="2398512" cy="3532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4" descr="CIMG06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07" y="4295282"/>
            <a:ext cx="2430441" cy="1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4249402" y="4682376"/>
            <a:ext cx="1132929" cy="642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856630" y="5496879"/>
            <a:ext cx="78135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500" dirty="0" smtClean="0">
                <a:latin typeface="Cambria Math" pitchFamily="18" charset="0"/>
                <a:ea typeface="Cambria Math" pitchFamily="18" charset="0"/>
              </a:rPr>
              <a:t>Target</a:t>
            </a:r>
            <a:endParaRPr kumimoji="1" lang="ja-JP" altLang="en-US" sz="1500" dirty="0">
              <a:latin typeface="Cambria Math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407866" y="5478329"/>
            <a:ext cx="105338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500" dirty="0" smtClean="0">
                <a:latin typeface="Cambria Math" pitchFamily="18" charset="0"/>
                <a:ea typeface="Cambria Math" pitchFamily="18" charset="0"/>
              </a:rPr>
              <a:t>Collimator</a:t>
            </a:r>
            <a:endParaRPr kumimoji="1" lang="ja-JP" altLang="en-US" sz="1500" dirty="0">
              <a:latin typeface="Cambria Math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20364" y="3445350"/>
            <a:ext cx="10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positron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6247308" y="692696"/>
            <a:ext cx="1277263" cy="3631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8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941168"/>
            <a:ext cx="8219256" cy="1401019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>
                <a:latin typeface="Cambria Math" pitchFamily="18" charset="0"/>
              </a:rPr>
              <a:t>Noise increased by ~40%. </a:t>
            </a:r>
          </a:p>
          <a:p>
            <a:r>
              <a:rPr lang="en-US" altLang="ja-JP" dirty="0">
                <a:latin typeface="Cambria Math" pitchFamily="18" charset="0"/>
              </a:rPr>
              <a:t>Resolution depends on noise. (~ 2-3 </a:t>
            </a:r>
            <a:r>
              <a:rPr lang="en-US" altLang="ja-JP" dirty="0" err="1">
                <a:latin typeface="Cambria Math" pitchFamily="18" charset="0"/>
              </a:rPr>
              <a:t>ps</a:t>
            </a:r>
            <a:r>
              <a:rPr lang="en-US" altLang="ja-JP" dirty="0">
                <a:latin typeface="Cambria Math" pitchFamily="18" charset="0"/>
              </a:rPr>
              <a:t>/ mV)</a:t>
            </a:r>
            <a:endParaRPr lang="ja-JP" altLang="en-US" dirty="0">
              <a:latin typeface="Cambria Math" pitchFamily="18" charset="0"/>
            </a:endParaRPr>
          </a:p>
          <a:p>
            <a:pPr marL="0" indent="0">
              <a:buNone/>
            </a:pPr>
            <a:r>
              <a:rPr lang="en-US" altLang="ja-JP" dirty="0" smtClean="0">
                <a:latin typeface="Cambria Math" pitchFamily="18" charset="0"/>
              </a:rPr>
              <a:t>	-&gt; </a:t>
            </a:r>
            <a:r>
              <a:rPr lang="en-US" altLang="ja-JP" dirty="0">
                <a:latin typeface="Cambria Math" pitchFamily="18" charset="0"/>
              </a:rPr>
              <a:t>Noise must be decreased. </a:t>
            </a:r>
          </a:p>
          <a:p>
            <a:pPr marL="0" indent="0">
              <a:buNone/>
            </a:pPr>
            <a:r>
              <a:rPr lang="en-US" altLang="ja-JP" dirty="0" smtClean="0">
                <a:latin typeface="Cambria Math" pitchFamily="18" charset="0"/>
              </a:rPr>
              <a:t>	Now </a:t>
            </a:r>
            <a:r>
              <a:rPr lang="en-US" altLang="ja-JP" dirty="0">
                <a:latin typeface="Cambria Math" pitchFamily="18" charset="0"/>
              </a:rPr>
              <a:t>PCB is </a:t>
            </a:r>
            <a:r>
              <a:rPr lang="en-US" altLang="ja-JP" dirty="0" smtClean="0">
                <a:latin typeface="Cambria Math" pitchFamily="18" charset="0"/>
              </a:rPr>
              <a:t>being improved.</a:t>
            </a:r>
            <a:endParaRPr lang="ja-JP" altLang="en-US" dirty="0">
              <a:latin typeface="Cambria Math" pitchFamily="18" charset="0"/>
            </a:endParaRPr>
          </a:p>
          <a:p>
            <a:endParaRPr kumimoji="1" lang="ja-JP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94" y="1292993"/>
            <a:ext cx="4052250" cy="31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682906" y="1368547"/>
            <a:ext cx="3728203" cy="2959421"/>
            <a:chOff x="1043608" y="1412776"/>
            <a:chExt cx="3086100" cy="2390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412776"/>
              <a:ext cx="308610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角丸四角形吹き出し 4"/>
            <p:cNvSpPr/>
            <p:nvPr/>
          </p:nvSpPr>
          <p:spPr>
            <a:xfrm>
              <a:off x="1043608" y="1612831"/>
              <a:ext cx="648072" cy="360040"/>
            </a:xfrm>
            <a:prstGeom prst="wedgeRoundRectCallout">
              <a:avLst>
                <a:gd name="adj1" fmla="val 52806"/>
                <a:gd name="adj2" fmla="val 16504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dirty="0" smtClean="0">
                  <a:latin typeface="Cambria Math" pitchFamily="18" charset="0"/>
                  <a:ea typeface="Cambria Math" pitchFamily="18" charset="0"/>
                </a:rPr>
                <a:t>Lab</a:t>
              </a:r>
              <a:endParaRPr kumimoji="1" lang="ja-JP" altLang="en-US" sz="1800" dirty="0">
                <a:latin typeface="Cambria Math" pitchFamily="18" charset="0"/>
              </a:endParaRPr>
            </a:p>
          </p:txBody>
        </p:sp>
        <p:sp>
          <p:nvSpPr>
            <p:cNvPr id="8" name="角丸四角形吹き出し 7"/>
            <p:cNvSpPr/>
            <p:nvPr/>
          </p:nvSpPr>
          <p:spPr>
            <a:xfrm>
              <a:off x="2705323" y="2427878"/>
              <a:ext cx="1224136" cy="360040"/>
            </a:xfrm>
            <a:prstGeom prst="wedgeRoundRectCallout">
              <a:avLst>
                <a:gd name="adj1" fmla="val -68289"/>
                <a:gd name="adj2" fmla="val 11922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dirty="0" smtClean="0">
                  <a:latin typeface="Cambria Math" pitchFamily="18" charset="0"/>
                  <a:ea typeface="Cambria Math" pitchFamily="18" charset="0"/>
                </a:rPr>
                <a:t>Beam test</a:t>
              </a:r>
              <a:endParaRPr kumimoji="1" lang="ja-JP" altLang="en-US" sz="1800" dirty="0"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6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9968" y="4636060"/>
            <a:ext cx="8875482" cy="2105308"/>
          </a:xfrm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 smtClean="0">
                <a:ea typeface="Cambria Math" pitchFamily="18" charset="0"/>
              </a:rPr>
              <a:t>Without position cut, two counter resolution is </a:t>
            </a:r>
            <a:r>
              <a:rPr lang="en-US" altLang="ja-JP" sz="2400" dirty="0" smtClean="0">
                <a:solidFill>
                  <a:srgbClr val="FF0000"/>
                </a:solidFill>
                <a:ea typeface="Cambria Math" pitchFamily="18" charset="0"/>
              </a:rPr>
              <a:t>40 ps</a:t>
            </a:r>
            <a:r>
              <a:rPr lang="en-US" altLang="ja-JP" sz="2400" dirty="0" smtClean="0"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ja-JP" sz="2400" dirty="0" smtClean="0">
                <a:ea typeface="Cambria Math" pitchFamily="18" charset="0"/>
              </a:rPr>
              <a:t>With position </a:t>
            </a:r>
            <a:r>
              <a:rPr lang="en-US" altLang="ja-JP" sz="2400" dirty="0">
                <a:ea typeface="Cambria Math" pitchFamily="18" charset="0"/>
              </a:rPr>
              <a:t>cut </a:t>
            </a:r>
            <a:r>
              <a:rPr lang="en-US" altLang="ja-JP" sz="2400" dirty="0" smtClean="0">
                <a:ea typeface="Cambria Math" pitchFamily="18" charset="0"/>
              </a:rPr>
              <a:t>of </a:t>
            </a:r>
            <a:r>
              <a:rPr lang="en-US" altLang="ja-JP" sz="2400" dirty="0">
                <a:ea typeface="Cambria Math" pitchFamily="18" charset="0"/>
              </a:rPr>
              <a:t>5mm width </a:t>
            </a:r>
            <a:r>
              <a:rPr lang="en-US" altLang="ja-JP" sz="2400" dirty="0" smtClean="0">
                <a:ea typeface="Cambria Math" pitchFamily="18" charset="0"/>
              </a:rPr>
              <a:t>at the center, </a:t>
            </a:r>
            <a:r>
              <a:rPr lang="en-US" altLang="ja-JP" sz="2400" dirty="0" smtClean="0"/>
              <a:t>resolution </a:t>
            </a:r>
            <a:r>
              <a:rPr lang="en-US" altLang="ja-JP" sz="2400" dirty="0"/>
              <a:t>is 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35 ps</a:t>
            </a:r>
            <a:r>
              <a:rPr lang="en-US" altLang="ja-JP" sz="2400" dirty="0" smtClean="0"/>
              <a:t>.</a:t>
            </a:r>
          </a:p>
          <a:p>
            <a:pPr marL="0" lvl="0" indent="0">
              <a:buNone/>
            </a:pPr>
            <a:r>
              <a:rPr lang="en-US" altLang="ja-JP" sz="2400" dirty="0" smtClean="0"/>
              <a:t>-&gt; Analysis </a:t>
            </a:r>
            <a:r>
              <a:rPr lang="en-US" altLang="ja-JP" sz="2400" dirty="0"/>
              <a:t>at selected position gives the consistent resolution with lab data</a:t>
            </a:r>
            <a:r>
              <a:rPr lang="en-US" altLang="ja-JP" sz="2400" dirty="0" smtClean="0"/>
              <a:t>.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/>
              <a:t>(expected ~33ps)</a:t>
            </a:r>
          </a:p>
          <a:p>
            <a:pPr marL="0" lvl="0" indent="0">
              <a:buNone/>
            </a:pPr>
            <a:r>
              <a:rPr lang="en-US" altLang="ja-JP" sz="2400" dirty="0" smtClean="0"/>
              <a:t>We can obtain better resolution by multiple hits. (single ~ 50 </a:t>
            </a:r>
            <a:r>
              <a:rPr lang="en-US" altLang="ja-JP" sz="2400" dirty="0" err="1" smtClean="0"/>
              <a:t>ps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081218" y="3069988"/>
            <a:ext cx="2944232" cy="1566071"/>
            <a:chOff x="6081218" y="3184611"/>
            <a:chExt cx="2944232" cy="1566071"/>
          </a:xfrm>
        </p:grpSpPr>
        <p:sp>
          <p:nvSpPr>
            <p:cNvPr id="15" name="直方体 14"/>
            <p:cNvSpPr/>
            <p:nvPr/>
          </p:nvSpPr>
          <p:spPr>
            <a:xfrm>
              <a:off x="6081218" y="3758297"/>
              <a:ext cx="2346330" cy="405607"/>
            </a:xfrm>
            <a:prstGeom prst="cube">
              <a:avLst>
                <a:gd name="adj" fmla="val 76303"/>
              </a:avLst>
            </a:prstGeom>
            <a:solidFill>
              <a:schemeClr val="accent3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直方体 15"/>
            <p:cNvSpPr/>
            <p:nvPr/>
          </p:nvSpPr>
          <p:spPr>
            <a:xfrm>
              <a:off x="6657805" y="3251641"/>
              <a:ext cx="1638091" cy="405607"/>
            </a:xfrm>
            <a:prstGeom prst="cube">
              <a:avLst>
                <a:gd name="adj" fmla="val 74007"/>
              </a:avLst>
            </a:prstGeom>
            <a:solidFill>
              <a:schemeClr val="accent3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H="1">
              <a:off x="8609577" y="3331394"/>
              <a:ext cx="15566" cy="50665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8329109" y="3831430"/>
              <a:ext cx="69634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Cambria Math" pitchFamily="18" charset="0"/>
                  <a:ea typeface="Cambria Math" pitchFamily="18" charset="0"/>
                </a:rPr>
                <a:t>4</a:t>
              </a:r>
              <a:r>
                <a:rPr kumimoji="1" lang="en-US" altLang="ja-JP" sz="2000" dirty="0" smtClean="0">
                  <a:latin typeface="Cambria Math" pitchFamily="18" charset="0"/>
                  <a:ea typeface="Cambria Math" pitchFamily="18" charset="0"/>
                </a:rPr>
                <a:t>cm</a:t>
              </a:r>
              <a:endParaRPr kumimoji="1" lang="ja-JP" altLang="en-US" sz="2000" dirty="0">
                <a:latin typeface="Cambria Math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263423" y="3721471"/>
              <a:ext cx="665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Cambria Math" pitchFamily="18" charset="0"/>
                  <a:ea typeface="Cambria Math" pitchFamily="18" charset="0"/>
                </a:rPr>
                <a:t>C2</a:t>
              </a:r>
              <a:endParaRPr kumimoji="1" lang="ja-JP" altLang="en-US" sz="2000" dirty="0">
                <a:latin typeface="Cambria Math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579430" y="3184611"/>
              <a:ext cx="560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Cambria Math" pitchFamily="18" charset="0"/>
                  <a:ea typeface="Cambria Math" pitchFamily="18" charset="0"/>
                </a:rPr>
                <a:t>C1</a:t>
              </a:r>
              <a:endParaRPr kumimoji="1" lang="ja-JP" altLang="en-US" sz="2000" dirty="0">
                <a:latin typeface="Cambria Math" pitchFamily="18" charset="0"/>
              </a:endParaRPr>
            </a:p>
          </p:txBody>
        </p:sp>
        <p:cxnSp>
          <p:nvCxnSpPr>
            <p:cNvPr id="27" name="直線コネクタ 26"/>
            <p:cNvCxnSpPr>
              <a:stCxn id="16" idx="1"/>
              <a:endCxn id="16" idx="0"/>
            </p:cNvCxnSpPr>
            <p:nvPr/>
          </p:nvCxnSpPr>
          <p:spPr>
            <a:xfrm flipV="1">
              <a:off x="7326762" y="3251641"/>
              <a:ext cx="300177" cy="30017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辺形 29"/>
            <p:cNvSpPr/>
            <p:nvPr/>
          </p:nvSpPr>
          <p:spPr>
            <a:xfrm>
              <a:off x="7031261" y="3758296"/>
              <a:ext cx="435383" cy="326461"/>
            </a:xfrm>
            <a:prstGeom prst="parallelogram">
              <a:avLst>
                <a:gd name="adj" fmla="val 835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865756" y="4350572"/>
              <a:ext cx="1002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Cambria Math" pitchFamily="18" charset="0"/>
                  <a:ea typeface="Cambria Math" pitchFamily="18" charset="0"/>
                </a:rPr>
                <a:t>0.5 </a:t>
              </a:r>
              <a:r>
                <a:rPr lang="en-US" altLang="ja-JP" sz="2000" dirty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kumimoji="1" lang="en-US" altLang="ja-JP" sz="2000" dirty="0" smtClean="0">
                  <a:latin typeface="Cambria Math" pitchFamily="18" charset="0"/>
                  <a:ea typeface="Cambria Math" pitchFamily="18" charset="0"/>
                </a:rPr>
                <a:t>m</a:t>
              </a:r>
              <a:endParaRPr kumimoji="1" lang="ja-JP" altLang="en-US" sz="2000" dirty="0">
                <a:latin typeface="Cambria Math" pitchFamily="18" charset="0"/>
              </a:endParaRPr>
            </a:p>
          </p:txBody>
        </p:sp>
        <p:sp>
          <p:nvSpPr>
            <p:cNvPr id="34" name="平行四辺形 33"/>
            <p:cNvSpPr/>
            <p:nvPr/>
          </p:nvSpPr>
          <p:spPr>
            <a:xfrm>
              <a:off x="7268238" y="3251641"/>
              <a:ext cx="403768" cy="300178"/>
            </a:xfrm>
            <a:prstGeom prst="parallelogram">
              <a:avLst>
                <a:gd name="adj" fmla="val 835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flipH="1">
              <a:off x="7220729" y="4284813"/>
              <a:ext cx="3587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6694822" y="4284813"/>
              <a:ext cx="34186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7210560" y="4084757"/>
              <a:ext cx="5430" cy="265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7031261" y="4081886"/>
              <a:ext cx="5430" cy="265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0094"/>
            <a:ext cx="2808312" cy="229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3571"/>
            <a:ext cx="2808312" cy="23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6011890" y="1700808"/>
            <a:ext cx="29095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>
                <a:latin typeface="Cambria Math" pitchFamily="18" charset="0"/>
                <a:ea typeface="Cambria Math" pitchFamily="18" charset="0"/>
              </a:rPr>
              <a:t>Pulse height decreases by 13% (C1-1) and 21% (C2-1)</a:t>
            </a:r>
          </a:p>
          <a:p>
            <a:r>
              <a:rPr lang="en-US" altLang="ja-JP" sz="1500" dirty="0" smtClean="0">
                <a:latin typeface="Cambria Math" pitchFamily="18" charset="0"/>
                <a:ea typeface="Cambria Math" pitchFamily="18" charset="0"/>
              </a:rPr>
              <a:t>Expected decreasing is 10 – 20 % </a:t>
            </a:r>
          </a:p>
          <a:p>
            <a:r>
              <a:rPr lang="en-US" altLang="ja-JP" sz="1500" dirty="0" smtClean="0">
                <a:latin typeface="Cambria Math" pitchFamily="18" charset="0"/>
                <a:ea typeface="Cambria Math" pitchFamily="18" charset="0"/>
              </a:rPr>
              <a:t>(Lab</a:t>
            </a:r>
            <a:r>
              <a:rPr lang="en-US" altLang="ja-JP" sz="1500" dirty="0">
                <a:latin typeface="Cambria Math" pitchFamily="18" charset="0"/>
                <a:ea typeface="Cambria Math" pitchFamily="18" charset="0"/>
              </a:rPr>
              <a:t>: &lt;2MeV beta from Sr90, Beam test: </a:t>
            </a:r>
            <a:r>
              <a:rPr lang="en-US" altLang="ja-JP" sz="1500" dirty="0" smtClean="0">
                <a:latin typeface="Cambria Math" pitchFamily="18" charset="0"/>
                <a:ea typeface="Cambria Math" pitchFamily="18" charset="0"/>
              </a:rPr>
              <a:t>MIP)</a:t>
            </a:r>
            <a:endParaRPr kumimoji="1" lang="ja-JP" altLang="en-US" sz="1500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and Prospects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summary</a:t>
            </a:r>
          </a:p>
          <a:p>
            <a:pPr lvl="1"/>
            <a:r>
              <a:rPr lang="en-US" altLang="ja-JP" dirty="0" smtClean="0"/>
              <a:t> Pixelated </a:t>
            </a:r>
            <a:r>
              <a:rPr lang="en-US" altLang="ja-JP" dirty="0"/>
              <a:t>timing counter with an improved timing resolution is under development for MEG upgrade.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About single counter, good time resolution of ~43 </a:t>
            </a:r>
            <a:r>
              <a:rPr lang="en-US" altLang="ja-JP" dirty="0" err="1" smtClean="0"/>
              <a:t>ps</a:t>
            </a:r>
            <a:r>
              <a:rPr lang="en-US" altLang="ja-JP" dirty="0" smtClean="0"/>
              <a:t> was obtained.</a:t>
            </a:r>
          </a:p>
          <a:p>
            <a:pPr lvl="1"/>
            <a:r>
              <a:rPr lang="en-US" altLang="ja-JP" dirty="0" smtClean="0"/>
              <a:t>Several optimization about single pixel was done.</a:t>
            </a:r>
          </a:p>
          <a:p>
            <a:pPr lvl="2"/>
            <a:r>
              <a:rPr lang="en-US" altLang="ja-JP" dirty="0"/>
              <a:t>Size, </a:t>
            </a:r>
            <a:r>
              <a:rPr lang="en-US" altLang="ja-JP" dirty="0" smtClean="0"/>
              <a:t>scintillator</a:t>
            </a:r>
            <a:r>
              <a:rPr lang="en-US" altLang="ja-JP" dirty="0"/>
              <a:t>, </a:t>
            </a:r>
            <a:r>
              <a:rPr lang="en-US" altLang="ja-JP" dirty="0" smtClean="0"/>
              <a:t>SiPM</a:t>
            </a:r>
            <a:endParaRPr lang="en-US" altLang="ja-JP" dirty="0"/>
          </a:p>
          <a:p>
            <a:pPr lvl="1"/>
            <a:r>
              <a:rPr lang="en-US" altLang="ja-JP" dirty="0" smtClean="0"/>
              <a:t>Beam test</a:t>
            </a:r>
          </a:p>
          <a:p>
            <a:pPr lvl="2"/>
            <a:r>
              <a:rPr lang="en-US" altLang="ja-JP" dirty="0" smtClean="0"/>
              <a:t>Though noise increase good resolution can be obtained. </a:t>
            </a:r>
          </a:p>
          <a:p>
            <a:pPr lvl="2"/>
            <a:r>
              <a:rPr lang="en-US" altLang="ja-JP" dirty="0" smtClean="0"/>
              <a:t>By multiple hit, better resolution can be obtained.</a:t>
            </a:r>
            <a:endParaRPr lang="en-US" altLang="ja-JP" dirty="0"/>
          </a:p>
          <a:p>
            <a:r>
              <a:rPr lang="en-US" altLang="ja-JP" dirty="0" smtClean="0"/>
              <a:t>prospects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decide the pixel layout</a:t>
            </a:r>
            <a:endParaRPr lang="en-US" altLang="ja-JP" dirty="0"/>
          </a:p>
          <a:p>
            <a:pPr lvl="1"/>
            <a:r>
              <a:rPr lang="en-US" altLang="ja-JP" dirty="0" smtClean="0"/>
              <a:t>construct the prototype detector with several tens of</a:t>
            </a:r>
            <a:r>
              <a:rPr lang="ja-JP" altLang="en-US" dirty="0" smtClean="0"/>
              <a:t> </a:t>
            </a:r>
            <a:r>
              <a:rPr lang="en-US" altLang="ja-JP" dirty="0" smtClean="0"/>
              <a:t>pixels in next spring and summer.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ja-JP" dirty="0"/>
              <a:t>B</a:t>
            </a:r>
            <a:r>
              <a:rPr lang="en-US" altLang="ja-JP" dirty="0" smtClean="0"/>
              <a:t>eam test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ja-JP" dirty="0" smtClean="0"/>
              <a:t>Prove multiple </a:t>
            </a:r>
            <a:r>
              <a:rPr lang="en-US" altLang="ja-JP" dirty="0"/>
              <a:t>hit </a:t>
            </a:r>
            <a:r>
              <a:rPr lang="en-US" altLang="ja-JP" dirty="0" smtClean="0"/>
              <a:t>scheme</a:t>
            </a:r>
          </a:p>
          <a:p>
            <a:pPr lvl="2">
              <a:buFont typeface="Wingdings" pitchFamily="2" charset="2"/>
              <a:buChar char="ü"/>
            </a:pPr>
            <a:endParaRPr kumimoji="1" lang="en-US" altLang="ja-JP" dirty="0"/>
          </a:p>
          <a:p>
            <a:pPr lvl="2">
              <a:buFont typeface="Wingdings" pitchFamily="2" charset="2"/>
              <a:buChar char="ü"/>
            </a:pPr>
            <a:endParaRPr lang="en-US" altLang="ja-JP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45477"/>
            <a:ext cx="3888432" cy="144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4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26"/>
    </mc:Choice>
    <mc:Fallback xmlns="">
      <p:transition spd="slow" advTm="797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395536" y="3957854"/>
            <a:ext cx="8454720" cy="2860153"/>
            <a:chOff x="666556" y="690554"/>
            <a:chExt cx="8454720" cy="286470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059" y="695110"/>
              <a:ext cx="1959840" cy="1274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96" y="829260"/>
              <a:ext cx="1632960" cy="1257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グループ化 9"/>
            <p:cNvGrpSpPr/>
            <p:nvPr/>
          </p:nvGrpSpPr>
          <p:grpSpPr>
            <a:xfrm>
              <a:off x="666556" y="690554"/>
              <a:ext cx="2699255" cy="2238311"/>
              <a:chOff x="1182907" y="1058906"/>
              <a:chExt cx="2975741" cy="2467323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2907" y="1058906"/>
                <a:ext cx="2975741" cy="2467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テキスト ボックス 11"/>
              <p:cNvSpPr txBox="1"/>
              <p:nvPr/>
            </p:nvSpPr>
            <p:spPr>
              <a:xfrm>
                <a:off x="2943617" y="2421103"/>
                <a:ext cx="1011192" cy="407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a</a:t>
                </a:r>
                <a:r>
                  <a:rPr kumimoji="1"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t rest</a:t>
                </a:r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1824291" y="2261367"/>
              <a:ext cx="2239231" cy="119365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kumimoji="1" lang="en-US" altLang="ja-JP" b="1" u="sng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Signal</a:t>
              </a:r>
            </a:p>
            <a:p>
              <a:pPr marL="32656" indent="-130622">
                <a:buFont typeface="Arial" pitchFamily="34" charset="0"/>
                <a:buChar char="•"/>
              </a:pP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52.8MeV</a:t>
              </a:r>
            </a:p>
            <a:p>
              <a:pPr marL="32656" indent="-130622">
                <a:buFont typeface="Arial" pitchFamily="34" charset="0"/>
                <a:buChar char="•"/>
              </a:pP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Back-to-back</a:t>
              </a:r>
            </a:p>
            <a:p>
              <a:pPr marL="32656" indent="-130622">
                <a:buFont typeface="Arial" pitchFamily="34" charset="0"/>
                <a:buChar char="•"/>
              </a:pP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Time coincidence</a:t>
              </a:r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036298" y="2086512"/>
              <a:ext cx="2794576" cy="1468751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altLang="ja-JP" b="1" u="sng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Physics BG</a:t>
              </a:r>
              <a:endParaRPr kumimoji="1" lang="en-US" altLang="ja-JP" b="1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(radiative muon decay)</a:t>
              </a:r>
              <a:endPara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2656" indent="-130622">
                <a:buFont typeface="Arial" pitchFamily="34" charset="0"/>
                <a:buChar char="•"/>
              </a:pP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&lt;52.8MeV</a:t>
              </a:r>
            </a:p>
            <a:p>
              <a:pPr marL="32656" indent="-130622">
                <a:buFont typeface="Arial" pitchFamily="34" charset="0"/>
                <a:buChar char="•"/>
              </a:pP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Any angle</a:t>
              </a:r>
            </a:p>
            <a:p>
              <a:pPr marL="32656" indent="-130622">
                <a:buFont typeface="Arial" pitchFamily="34" charset="0"/>
                <a:buChar char="•"/>
              </a:pP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Time coincidence</a:t>
              </a:r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750049" y="2044837"/>
              <a:ext cx="1853421" cy="1191752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altLang="ja-JP" b="1" u="sng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Accidental BG</a:t>
              </a:r>
              <a:endPara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2656" indent="-130622">
                <a:buFont typeface="Arial" pitchFamily="34" charset="0"/>
                <a:buChar char="•"/>
              </a:pP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&lt;52.8MeV</a:t>
              </a:r>
            </a:p>
            <a:p>
              <a:pPr marL="32656" indent="-130622">
                <a:buFont typeface="Arial" pitchFamily="34" charset="0"/>
                <a:buChar char="•"/>
              </a:pP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Any angle</a:t>
              </a:r>
            </a:p>
            <a:p>
              <a:pPr marL="32656" indent="-130622">
                <a:buFont typeface="Arial" pitchFamily="34" charset="0"/>
                <a:buChar char="•"/>
              </a:pP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Random</a:t>
              </a:r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" name="角丸四角形吹き出し 15"/>
            <p:cNvSpPr/>
            <p:nvPr/>
          </p:nvSpPr>
          <p:spPr>
            <a:xfrm>
              <a:off x="8053230" y="1540024"/>
              <a:ext cx="1068046" cy="351693"/>
            </a:xfrm>
            <a:prstGeom prst="wedgeRoundRectCallout">
              <a:avLst>
                <a:gd name="adj1" fmla="val -34663"/>
                <a:gd name="adj2" fmla="val 9481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/>
              <a:r>
                <a:rPr kumimoji="1" lang="en-US" altLang="ja-JP" sz="1600" dirty="0" smtClean="0"/>
                <a:t>Dominant</a:t>
              </a:r>
              <a:endParaRPr kumimoji="1" lang="ja-JP" altLang="en-US" sz="1600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932542"/>
            <a:ext cx="3995936" cy="296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ja-JP" dirty="0"/>
              <a:t>μ → </a:t>
            </a:r>
            <a:r>
              <a:rPr lang="en-US" altLang="ja-JP" dirty="0"/>
              <a:t>e</a:t>
            </a:r>
            <a:r>
              <a:rPr lang="el-GR" altLang="ja-JP" dirty="0" smtClean="0"/>
              <a:t>γ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8335"/>
                <a:ext cx="5050904" cy="325676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dirty="0" smtClean="0"/>
                  <a:t> Search for charged lepton flavor violation (cLFV), μ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 err="1" smtClean="0"/>
                  <a:t>eγ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Forbidden </a:t>
                </a:r>
                <a:r>
                  <a:rPr lang="en-US" altLang="ja-JP" dirty="0"/>
                  <a:t>in the </a:t>
                </a:r>
                <a:r>
                  <a:rPr lang="en-US" altLang="ja-JP" dirty="0" smtClean="0"/>
                  <a:t>SM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Some models  predict large branching ratios </a:t>
                </a:r>
              </a:p>
              <a:p>
                <a:r>
                  <a:rPr lang="en-US" altLang="ja-JP" dirty="0" smtClean="0"/>
                  <a:t>Requirement</a:t>
                </a:r>
              </a:p>
              <a:p>
                <a:pPr lvl="1"/>
                <a:r>
                  <a:rPr lang="en-US" altLang="ja-JP" dirty="0" smtClean="0"/>
                  <a:t>high </a:t>
                </a:r>
                <a:r>
                  <a:rPr lang="en-US" altLang="ja-JP" dirty="0"/>
                  <a:t>intensity DC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 </m:t>
                        </m:r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en-US" altLang="ja-JP" sz="1600" dirty="0"/>
                  <a:t> </a:t>
                </a:r>
                <a:r>
                  <a:rPr lang="en-US" altLang="ja-JP" dirty="0"/>
                  <a:t>beam</a:t>
                </a:r>
              </a:p>
              <a:p>
                <a:pPr lvl="1"/>
                <a:r>
                  <a:rPr lang="en-US" altLang="ja-JP" dirty="0"/>
                  <a:t>high rate tolerable positron detector</a:t>
                </a:r>
              </a:p>
              <a:p>
                <a:pPr lvl="1"/>
                <a:r>
                  <a:rPr lang="en-US" altLang="ja-JP" dirty="0"/>
                  <a:t>high performance gamma-ray </a:t>
                </a:r>
                <a:r>
                  <a:rPr lang="en-US" altLang="ja-JP" dirty="0" smtClean="0"/>
                  <a:t>detector</a:t>
                </a:r>
                <a:endParaRPr lang="en-US" altLang="ja-JP" dirty="0"/>
              </a:p>
              <a:p>
                <a:r>
                  <a:rPr lang="en-US" altLang="ja-JP" dirty="0" smtClean="0"/>
                  <a:t>Current best upper </a:t>
                </a:r>
                <a:r>
                  <a:rPr lang="en-US" altLang="ja-JP" dirty="0"/>
                  <a:t>limit </a:t>
                </a:r>
                <a:r>
                  <a:rPr lang="en-US" altLang="ja-JP" dirty="0" smtClean="0"/>
                  <a:t>set by MEG:</a:t>
                </a:r>
              </a:p>
              <a:p>
                <a:pPr marL="0" indent="0" algn="ctr">
                  <a:buNone/>
                </a:pPr>
                <a:r>
                  <a:rPr lang="en-US" altLang="ja-JP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2.4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(</a:t>
                </a:r>
                <a:r>
                  <a:rPr lang="en-US" altLang="ja-JP" sz="2400" dirty="0"/>
                  <a:t>Phys. Rev. </a:t>
                </a:r>
                <a:r>
                  <a:rPr lang="en-US" altLang="ja-JP" sz="2400" dirty="0" err="1"/>
                  <a:t>Lett</a:t>
                </a:r>
                <a:r>
                  <a:rPr lang="en-US" altLang="ja-JP" sz="2400" dirty="0"/>
                  <a:t>. 107 (2011) </a:t>
                </a:r>
                <a:r>
                  <a:rPr lang="en-US" altLang="ja-JP" sz="2400" dirty="0" smtClean="0"/>
                  <a:t>171801)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8335"/>
                <a:ext cx="5050904" cy="3256769"/>
              </a:xfrm>
              <a:blipFill rotWithShape="1">
                <a:blip r:embed="rId7"/>
                <a:stretch>
                  <a:fillRect l="-965" t="-2622" r="-18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908522" y="92366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SUSY-Seesaw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24226" y="3676341"/>
            <a:ext cx="2574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ja-JP" sz="1200" i="1" dirty="0" smtClean="0"/>
              <a:t>S.Antusch </a:t>
            </a:r>
            <a:r>
              <a:rPr lang="nl-NL" altLang="ja-JP" sz="1200" i="1" dirty="0"/>
              <a:t>et al, JHEP 0611:090 (2006) 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10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32"/>
    </mc:Choice>
    <mc:Fallback xmlns="">
      <p:transition spd="slow" advTm="578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lvl="1"/>
            <a:endParaRPr kumimoji="1" lang="en-US" altLang="ja-JP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80112" y="908720"/>
                <a:ext cx="3555862" cy="502422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ja-JP" dirty="0" smtClean="0"/>
                  <a:t>μ beam at PSI (Paul </a:t>
                </a:r>
                <a:r>
                  <a:rPr lang="en-US" altLang="ja-JP" dirty="0" err="1"/>
                  <a:t>Scherrer</a:t>
                </a:r>
                <a:r>
                  <a:rPr lang="en-US" altLang="ja-JP" dirty="0"/>
                  <a:t> Institute</a:t>
                </a:r>
                <a:r>
                  <a:rPr lang="en-US" altLang="ja-JP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ja-JP" sz="2400" dirty="0" smtClean="0"/>
                  <a:t>        -&gt; a </a:t>
                </a:r>
                <a:r>
                  <a:rPr lang="en-US" altLang="ja-JP" sz="2400" dirty="0"/>
                  <a:t>muon stopping rate of</a:t>
                </a:r>
                <a:r>
                  <a:rPr lang="en-US" altLang="ja-JP" sz="2400" dirty="0" smtClean="0"/>
                  <a:t>           </a:t>
                </a:r>
              </a:p>
              <a:p>
                <a:pPr marL="0" indent="0">
                  <a:buNone/>
                </a:pPr>
                <a:r>
                  <a:rPr kumimoji="1" lang="en-US" altLang="ja-JP" sz="2400" b="0" dirty="0"/>
                  <a:t> </a:t>
                </a:r>
                <a:r>
                  <a:rPr kumimoji="1" lang="en-US" altLang="ja-JP" sz="2400" b="0" dirty="0" smtClean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3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Hz</a:t>
                </a:r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900L </a:t>
                </a:r>
                <a:r>
                  <a:rPr kumimoji="1" lang="en-US" altLang="ja-JP" dirty="0" err="1" smtClean="0"/>
                  <a:t>LXe</a:t>
                </a:r>
                <a:r>
                  <a:rPr kumimoji="1" lang="en-US" altLang="ja-JP" dirty="0" smtClean="0"/>
                  <a:t> gamma detector with </a:t>
                </a:r>
                <a:r>
                  <a:rPr lang="en-US" altLang="ja-JP" dirty="0" smtClean="0"/>
                  <a:t>PMT</a:t>
                </a:r>
              </a:p>
              <a:p>
                <a:r>
                  <a:rPr lang="en-US" altLang="ja-JP" dirty="0" smtClean="0"/>
                  <a:t>Positron spectrometer</a:t>
                </a:r>
              </a:p>
              <a:p>
                <a:pPr lvl="1"/>
                <a:r>
                  <a:rPr lang="en-US" altLang="ja-JP" dirty="0" smtClean="0"/>
                  <a:t>COBRA</a:t>
                </a:r>
              </a:p>
              <a:p>
                <a:pPr lvl="2"/>
                <a:r>
                  <a:rPr lang="en-US" altLang="ja-JP" dirty="0"/>
                  <a:t>Gradient magnetic </a:t>
                </a:r>
                <a:r>
                  <a:rPr lang="en-US" altLang="ja-JP" dirty="0" smtClean="0"/>
                  <a:t>field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/>
                  <a:t>-&gt;  sweep the positron out of the detector quickly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/>
                  <a:t>      </a:t>
                </a:r>
                <a:r>
                  <a:rPr lang="en-US" altLang="ja-JP" dirty="0"/>
                  <a:t>the same momentum</a:t>
                </a:r>
              </a:p>
              <a:p>
                <a:pPr marL="914400" lvl="2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-&gt; </a:t>
                </a:r>
                <a:r>
                  <a:rPr lang="en-US" altLang="ja-JP" dirty="0"/>
                  <a:t>the same radius 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Drift chamber</a:t>
                </a:r>
              </a:p>
              <a:p>
                <a:pPr lvl="2"/>
                <a:r>
                  <a:rPr lang="en-US" altLang="ja-JP" dirty="0" smtClean="0"/>
                  <a:t>Momentum, decay vertex, emission angle and track length</a:t>
                </a:r>
              </a:p>
              <a:p>
                <a:pPr lvl="1"/>
                <a:r>
                  <a:rPr lang="en-US" altLang="ja-JP" dirty="0" smtClean="0"/>
                  <a:t>Timing counter</a:t>
                </a:r>
              </a:p>
              <a:p>
                <a:pPr lvl="2"/>
                <a:r>
                  <a:rPr lang="en-US" altLang="ja-JP" dirty="0" smtClean="0"/>
                  <a:t>Impact time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80112" y="908720"/>
                <a:ext cx="3555862" cy="5024221"/>
              </a:xfrm>
              <a:blipFill rotWithShape="1">
                <a:blip r:embed="rId3"/>
                <a:stretch>
                  <a:fillRect l="-1370" t="-1699" r="-1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3" y="1316211"/>
            <a:ext cx="5318322" cy="42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06982" y="5741210"/>
                <a:ext cx="89289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 smtClean="0"/>
                  <a:t>Most </a:t>
                </a:r>
                <a:r>
                  <a:rPr lang="en-US" altLang="ja-JP" sz="2800" dirty="0"/>
                  <a:t>stringent upper </a:t>
                </a:r>
                <a:r>
                  <a:rPr lang="en-US" altLang="ja-JP" sz="2800" dirty="0" smtClean="0"/>
                  <a:t>limit </a:t>
                </a:r>
                <a:r>
                  <a:rPr lang="en-US" altLang="ja-JP" sz="2800" dirty="0"/>
                  <a:t>of</a:t>
                </a:r>
                <a:r>
                  <a:rPr lang="en-US" altLang="ja-JP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2.4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altLang="ja-JP" sz="2800" dirty="0"/>
                  <a:t> in summer </a:t>
                </a:r>
                <a:r>
                  <a:rPr lang="en-US" altLang="ja-JP" sz="2800" dirty="0" smtClean="0"/>
                  <a:t>2011</a:t>
                </a:r>
                <a:endParaRPr lang="en-US" altLang="ja-JP" sz="2800" dirty="0"/>
              </a:p>
              <a:p>
                <a:r>
                  <a:rPr lang="en-US" altLang="ja-JP" sz="2800" dirty="0"/>
                  <a:t>       Sensitivity </a:t>
                </a:r>
                <a:r>
                  <a:rPr lang="en-US" altLang="ja-JP" sz="2800" dirty="0" smtClean="0"/>
                  <a:t>goal -&gt;  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in 2013</a:t>
                </a: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82" y="5741210"/>
                <a:ext cx="8928992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33" t="-5769" r="-478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4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84"/>
    </mc:Choice>
    <mc:Fallback xmlns="">
      <p:transition spd="slow" advTm="4848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Upgrade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2376823" cy="290811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910869" y="1397316"/>
            <a:ext cx="1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present</a:t>
            </a:r>
            <a:endParaRPr kumimoji="1" lang="ja-JP" altLang="en-US" sz="2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66762" y="3051080"/>
            <a:ext cx="124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upgrade</a:t>
            </a:r>
            <a:endParaRPr kumimoji="1" lang="ja-JP" altLang="en-US" sz="2000" b="1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5508104" y="2502615"/>
            <a:ext cx="3426083" cy="417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6942" y="1052736"/>
                <a:ext cx="5574762" cy="482453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ja-JP" dirty="0" smtClean="0"/>
                  <a:t> sensitivity goal -&gt;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>
                      <a:rPr lang="en-US" altLang="ja-JP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−14</m:t>
                        </m:r>
                      </m:sup>
                    </m:sSup>
                  </m:oMath>
                </a14:m>
                <a:endParaRPr lang="en-US" altLang="ja-JP" dirty="0" smtClean="0"/>
              </a:p>
              <a:p>
                <a:pPr lvl="1"/>
                <a:r>
                  <a:rPr kumimoji="1" lang="en-US" altLang="ja-JP" dirty="0" smtClean="0"/>
                  <a:t>Improve </a:t>
                </a:r>
                <a:r>
                  <a:rPr lang="en-US" altLang="ja-JP" dirty="0" smtClean="0"/>
                  <a:t>d</a:t>
                </a:r>
                <a:r>
                  <a:rPr kumimoji="1" lang="en-US" altLang="ja-JP" dirty="0" smtClean="0"/>
                  <a:t>etection efficiency</a:t>
                </a:r>
              </a:p>
              <a:p>
                <a:pPr lvl="1"/>
                <a:r>
                  <a:rPr lang="en-US" altLang="ja-JP" dirty="0"/>
                  <a:t>Improve resolutions 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lang="en-US" altLang="ja-JP" dirty="0"/>
                  <a:t>	</a:t>
                </a:r>
                <a:r>
                  <a:rPr lang="en-US" altLang="ja-JP" dirty="0" smtClean="0"/>
                  <a:t>-&gt; Background reduction </a:t>
                </a:r>
                <a:endParaRPr kumimoji="1" lang="en-US" altLang="ja-JP" dirty="0" smtClean="0"/>
              </a:p>
              <a:p>
                <a:r>
                  <a:rPr lang="en-US" altLang="ja-JP" dirty="0"/>
                  <a:t>μ </a:t>
                </a:r>
                <a:r>
                  <a:rPr lang="en-US" altLang="ja-JP" dirty="0" smtClean="0"/>
                  <a:t>beam</a:t>
                </a:r>
              </a:p>
              <a:p>
                <a:pPr lvl="2"/>
                <a:r>
                  <a:rPr lang="en-US" altLang="ja-JP" dirty="0"/>
                  <a:t>a higher beam </a:t>
                </a:r>
                <a:r>
                  <a:rPr lang="en-US" altLang="ja-JP" dirty="0" smtClean="0"/>
                  <a:t>intensity 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Xenon Calorimeter</a:t>
                </a:r>
              </a:p>
              <a:p>
                <a:pPr lvl="2"/>
                <a:r>
                  <a:rPr lang="en-US" altLang="ja-JP" dirty="0" smtClean="0"/>
                  <a:t>Smaller photo-sensor</a:t>
                </a:r>
                <a:endParaRPr lang="en-US" altLang="ja-JP" dirty="0"/>
              </a:p>
              <a:p>
                <a:r>
                  <a:rPr lang="en-US" altLang="ja-JP" dirty="0" smtClean="0"/>
                  <a:t>Positron spectrometer</a:t>
                </a:r>
              </a:p>
              <a:p>
                <a:pPr lvl="1"/>
                <a:r>
                  <a:rPr lang="en-US" altLang="ja-JP" dirty="0" smtClean="0"/>
                  <a:t>Positron tracker</a:t>
                </a:r>
              </a:p>
              <a:p>
                <a:pPr lvl="2"/>
                <a:r>
                  <a:rPr lang="en-US" altLang="ja-JP" dirty="0" smtClean="0"/>
                  <a:t>Stereo </a:t>
                </a:r>
                <a:r>
                  <a:rPr lang="en-US" altLang="ja-JP" dirty="0"/>
                  <a:t>wire drift </a:t>
                </a:r>
                <a:r>
                  <a:rPr lang="en-US" altLang="ja-JP" dirty="0" smtClean="0"/>
                  <a:t>chamber</a:t>
                </a:r>
              </a:p>
              <a:p>
                <a:pPr lvl="2">
                  <a:buFont typeface="Wingdings" pitchFamily="2" charset="2"/>
                  <a:buChar char="ü"/>
                </a:pPr>
                <a:r>
                  <a:rPr lang="en-US" altLang="ja-JP" dirty="0" smtClean="0"/>
                  <a:t>efficiency  </a:t>
                </a:r>
              </a:p>
              <a:p>
                <a:pPr marL="540000" lvl="2" indent="0">
                  <a:buNone/>
                </a:pPr>
                <a:r>
                  <a:rPr lang="en-US" altLang="ja-JP" dirty="0"/>
                  <a:t>	</a:t>
                </a:r>
                <a:r>
                  <a:rPr lang="en-US" altLang="ja-JP" dirty="0" smtClean="0"/>
                  <a:t>    -&gt;minimize material along the positrons</a:t>
                </a:r>
              </a:p>
              <a:p>
                <a:pPr marL="540000" lvl="2" indent="0">
                  <a:buNone/>
                </a:pPr>
                <a:r>
                  <a:rPr lang="en-US" altLang="ja-JP" dirty="0"/>
                  <a:t>	 </a:t>
                </a:r>
                <a:r>
                  <a:rPr lang="en-US" altLang="ja-JP" dirty="0" smtClean="0"/>
                  <a:t>       path to the timing counter  </a:t>
                </a:r>
              </a:p>
              <a:p>
                <a:pPr lvl="2">
                  <a:buFont typeface="Wingdings" pitchFamily="2" charset="2"/>
                  <a:buChar char="ü"/>
                </a:pPr>
                <a:r>
                  <a:rPr lang="en-US" altLang="ja-JP" dirty="0" smtClean="0"/>
                  <a:t>Resolution</a:t>
                </a:r>
              </a:p>
              <a:p>
                <a:pPr marL="914400" lvl="2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-&gt;increase measurement points</a:t>
                </a:r>
                <a:endParaRPr lang="en-US" altLang="ja-JP" b="1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42" y="1052736"/>
                <a:ext cx="5574762" cy="4824536"/>
              </a:xfrm>
              <a:blipFill rotWithShape="1">
                <a:blip r:embed="rId4"/>
                <a:stretch>
                  <a:fillRect l="-1313" t="-20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7077129" y="908826"/>
            <a:ext cx="96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COBRA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93142" y="1628800"/>
            <a:ext cx="48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DC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75616" y="1998132"/>
            <a:ext cx="66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TC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26552"/>
            <a:ext cx="8332454" cy="103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427983" y="4293095"/>
            <a:ext cx="42311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ja-JP" b="1" dirty="0" smtClean="0"/>
              <a:t>- </a:t>
            </a:r>
            <a:r>
              <a:rPr lang="en-US" altLang="ja-JP" sz="2000" b="1" dirty="0" smtClean="0"/>
              <a:t>Timing </a:t>
            </a:r>
            <a:r>
              <a:rPr lang="en-US" altLang="ja-JP" sz="2000" b="1" dirty="0"/>
              <a:t>counter</a:t>
            </a:r>
          </a:p>
          <a:p>
            <a:pPr lvl="2"/>
            <a:r>
              <a:rPr lang="en-US" altLang="ja-JP" b="1" dirty="0"/>
              <a:t>Pixelated Timing </a:t>
            </a:r>
            <a:r>
              <a:rPr lang="en-US" altLang="ja-JP" b="1" dirty="0" smtClean="0"/>
              <a:t>Counter</a:t>
            </a:r>
            <a:endParaRPr lang="en-US" altLang="ja-JP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4851508" y="6328063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 (detail of MEG upgrade; </a:t>
            </a:r>
            <a:r>
              <a:rPr lang="en-US" altLang="ja-JP" b="1" dirty="0"/>
              <a:t>arXiv:1301.7225</a:t>
            </a:r>
            <a:r>
              <a:rPr lang="en-US" altLang="ja-JP" dirty="0"/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1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53"/>
    </mc:Choice>
    <mc:Fallback xmlns="">
      <p:transition spd="slow" advTm="713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6145"/>
            <a:ext cx="4017607" cy="292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79" y="1204800"/>
            <a:ext cx="4732320" cy="240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Pixelated Timing Counter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518" y="3764268"/>
            <a:ext cx="4713470" cy="3030704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Composed of several hundreds of small scintillator  plates with </a:t>
            </a:r>
            <a:r>
              <a:rPr lang="en-US" altLang="ja-JP" dirty="0" err="1" smtClean="0"/>
              <a:t>SiPM</a:t>
            </a:r>
            <a:r>
              <a:rPr lang="en-US" altLang="ja-JP" dirty="0" smtClean="0"/>
              <a:t> readout </a:t>
            </a:r>
          </a:p>
          <a:p>
            <a:pPr lvl="1"/>
            <a:r>
              <a:rPr lang="en-US" altLang="ja-JP" dirty="0" smtClean="0"/>
              <a:t>A good timing resolution  of single pixel </a:t>
            </a:r>
          </a:p>
          <a:p>
            <a:pPr lvl="1"/>
            <a:r>
              <a:rPr lang="en-US" altLang="ja-JP" dirty="0" smtClean="0"/>
              <a:t>Using multiple </a:t>
            </a:r>
            <a:r>
              <a:rPr lang="en-US" altLang="ja-JP" dirty="0"/>
              <a:t>hit time</a:t>
            </a:r>
            <a:endParaRPr lang="en-US" altLang="ja-JP" dirty="0" smtClean="0"/>
          </a:p>
          <a:p>
            <a:pPr lvl="1"/>
            <a:r>
              <a:rPr lang="en-US" altLang="ja-JP" dirty="0"/>
              <a:t>L</a:t>
            </a:r>
            <a:r>
              <a:rPr lang="en-US" altLang="ja-JP" dirty="0" smtClean="0"/>
              <a:t>ess pileup</a:t>
            </a:r>
          </a:p>
          <a:p>
            <a:pPr lvl="1"/>
            <a:r>
              <a:rPr lang="en-US" altLang="ja-JP" dirty="0" smtClean="0"/>
              <a:t>Flexible </a:t>
            </a:r>
            <a:r>
              <a:rPr lang="en-US" altLang="ja-JP" dirty="0"/>
              <a:t>detector </a:t>
            </a:r>
            <a:r>
              <a:rPr lang="en-US" altLang="ja-JP" dirty="0" smtClean="0"/>
              <a:t>layout</a:t>
            </a:r>
            <a:endParaRPr lang="en-US" altLang="ja-JP" dirty="0"/>
          </a:p>
          <a:p>
            <a:pPr lvl="1"/>
            <a:r>
              <a:rPr lang="en-US" altLang="ja-JP" dirty="0" smtClean="0"/>
              <a:t>Additional track information</a:t>
            </a:r>
          </a:p>
          <a:p>
            <a:pPr lvl="1"/>
            <a:r>
              <a:rPr lang="en-US" altLang="ja-JP" dirty="0"/>
              <a:t>Insensitivity to magnetic field</a:t>
            </a:r>
          </a:p>
          <a:p>
            <a:pPr lvl="1"/>
            <a:r>
              <a:rPr lang="en-US" altLang="ja-JP" dirty="0"/>
              <a:t>Operational in </a:t>
            </a:r>
            <a:r>
              <a:rPr lang="en-US" altLang="ja-JP" dirty="0" smtClean="0"/>
              <a:t>h</a:t>
            </a:r>
            <a:r>
              <a:rPr lang="en-US" altLang="ja-JP" dirty="0"/>
              <a:t>elium </a:t>
            </a:r>
            <a:r>
              <a:rPr lang="en-US" altLang="ja-JP" dirty="0" smtClean="0"/>
              <a:t>gas </a:t>
            </a:r>
          </a:p>
        </p:txBody>
      </p:sp>
      <p:sp>
        <p:nvSpPr>
          <p:cNvPr id="9" name="右矢印 8"/>
          <p:cNvSpPr/>
          <p:nvPr/>
        </p:nvSpPr>
        <p:spPr>
          <a:xfrm>
            <a:off x="3563888" y="2276872"/>
            <a:ext cx="36924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4311595" y="1391872"/>
            <a:ext cx="1248786" cy="650432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219593" y="1423794"/>
            <a:ext cx="854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~90cm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6084168" y="1736812"/>
            <a:ext cx="414378" cy="252028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291357" y="1650286"/>
            <a:ext cx="854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~3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0cm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47040" y="6487194"/>
            <a:ext cx="4524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-&gt; Readout </a:t>
            </a:r>
            <a:r>
              <a:rPr lang="en-US" altLang="ja-JP" sz="1400" dirty="0"/>
              <a:t>by waveform digitizer </a:t>
            </a:r>
            <a:r>
              <a:rPr lang="en-US" altLang="ja-JP" sz="1400" dirty="0" smtClean="0"/>
              <a:t> (</a:t>
            </a:r>
            <a:r>
              <a:rPr lang="en-US" altLang="ja-JP" sz="1400" dirty="0"/>
              <a:t>DRS developed  at PSI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4016477" y="3157877"/>
                <a:ext cx="4188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~</a:t>
                </a:r>
                <a:r>
                  <a:rPr lang="en-US" altLang="ja-JP" sz="1600" dirty="0" smtClean="0"/>
                  <a:t>300</a:t>
                </a:r>
                <a:r>
                  <a:rPr kumimoji="1" lang="en-US" altLang="ja-JP" sz="1600" dirty="0" smtClean="0"/>
                  <a:t> pixels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(upstream, downstream side</a:t>
                </a:r>
                <a:r>
                  <a:rPr lang="en-US" altLang="ja-JP" sz="1600" dirty="0" smtClean="0"/>
                  <a:t>)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477" y="3157877"/>
                <a:ext cx="4188304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873"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1280241" y="3476468"/>
            <a:ext cx="854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present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7113" y="3425713"/>
            <a:ext cx="111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upgrade</a:t>
            </a:r>
            <a:endParaRPr kumimoji="1" lang="ja-JP" alt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8239"/>
            <a:ext cx="2428580" cy="20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181"/>
            <a:ext cx="2372641" cy="7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直線コネクタ 18"/>
          <p:cNvCxnSpPr/>
          <p:nvPr/>
        </p:nvCxnSpPr>
        <p:spPr>
          <a:xfrm flipH="1">
            <a:off x="359532" y="1813419"/>
            <a:ext cx="72008" cy="414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07504" y="22048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PMT</a:t>
            </a:r>
            <a:endParaRPr kumimoji="1" lang="ja-JP" altLang="en-US" sz="1400" dirty="0"/>
          </a:p>
        </p:txBody>
      </p:sp>
      <p:cxnSp>
        <p:nvCxnSpPr>
          <p:cNvPr id="27" name="直線コネクタ 26"/>
          <p:cNvCxnSpPr/>
          <p:nvPr/>
        </p:nvCxnSpPr>
        <p:spPr>
          <a:xfrm flipH="1">
            <a:off x="1117455" y="1241098"/>
            <a:ext cx="36004" cy="513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705096" y="1031404"/>
            <a:ext cx="115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Scintillator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591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86"/>
    </mc:Choice>
    <mc:Fallback xmlns="">
      <p:transition spd="slow" advTm="8608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Multi-counter hit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167744" y="1342523"/>
            <a:ext cx="6811616" cy="4526410"/>
            <a:chOff x="1658938" y="1489075"/>
            <a:chExt cx="6762750" cy="458650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658938" y="1489075"/>
              <a:ext cx="6762750" cy="4586502"/>
              <a:chOff x="1658938" y="1489075"/>
              <a:chExt cx="6762750" cy="4586502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8938" y="1489075"/>
                <a:ext cx="6762750" cy="4581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フリーフォーム 1"/>
              <p:cNvSpPr/>
              <p:nvPr/>
            </p:nvSpPr>
            <p:spPr>
              <a:xfrm>
                <a:off x="1663829" y="3374797"/>
                <a:ext cx="3420066" cy="2700780"/>
              </a:xfrm>
              <a:custGeom>
                <a:avLst/>
                <a:gdLst>
                  <a:gd name="connsiteX0" fmla="*/ 3403076 w 3403076"/>
                  <a:gd name="connsiteY0" fmla="*/ 0 h 2691353"/>
                  <a:gd name="connsiteX1" fmla="*/ 3195687 w 3403076"/>
                  <a:gd name="connsiteY1" fmla="*/ 452487 h 2691353"/>
                  <a:gd name="connsiteX2" fmla="*/ 2714920 w 3403076"/>
                  <a:gd name="connsiteY2" fmla="*/ 278091 h 2691353"/>
                  <a:gd name="connsiteX3" fmla="*/ 2427402 w 3403076"/>
                  <a:gd name="connsiteY3" fmla="*/ 84842 h 2691353"/>
                  <a:gd name="connsiteX4" fmla="*/ 1923068 w 3403076"/>
                  <a:gd name="connsiteY4" fmla="*/ 1357460 h 2691353"/>
                  <a:gd name="connsiteX5" fmla="*/ 527901 w 3403076"/>
                  <a:gd name="connsiteY5" fmla="*/ 1168924 h 2691353"/>
                  <a:gd name="connsiteX6" fmla="*/ 0 w 3403076"/>
                  <a:gd name="connsiteY6" fmla="*/ 2691353 h 2691353"/>
                  <a:gd name="connsiteX0" fmla="*/ 3403076 w 3403076"/>
                  <a:gd name="connsiteY0" fmla="*/ 0 h 2691353"/>
                  <a:gd name="connsiteX1" fmla="*/ 3195687 w 3403076"/>
                  <a:gd name="connsiteY1" fmla="*/ 452487 h 2691353"/>
                  <a:gd name="connsiteX2" fmla="*/ 2427402 w 3403076"/>
                  <a:gd name="connsiteY2" fmla="*/ 84842 h 2691353"/>
                  <a:gd name="connsiteX3" fmla="*/ 1923068 w 3403076"/>
                  <a:gd name="connsiteY3" fmla="*/ 1357460 h 2691353"/>
                  <a:gd name="connsiteX4" fmla="*/ 527901 w 3403076"/>
                  <a:gd name="connsiteY4" fmla="*/ 1168924 h 2691353"/>
                  <a:gd name="connsiteX5" fmla="*/ 0 w 3403076"/>
                  <a:gd name="connsiteY5" fmla="*/ 2691353 h 2691353"/>
                  <a:gd name="connsiteX0" fmla="*/ 3403076 w 3406495"/>
                  <a:gd name="connsiteY0" fmla="*/ 0 h 2691353"/>
                  <a:gd name="connsiteX1" fmla="*/ 3195687 w 3406495"/>
                  <a:gd name="connsiteY1" fmla="*/ 452487 h 2691353"/>
                  <a:gd name="connsiteX2" fmla="*/ 2427402 w 3406495"/>
                  <a:gd name="connsiteY2" fmla="*/ 84842 h 2691353"/>
                  <a:gd name="connsiteX3" fmla="*/ 1923068 w 3406495"/>
                  <a:gd name="connsiteY3" fmla="*/ 1357460 h 2691353"/>
                  <a:gd name="connsiteX4" fmla="*/ 527901 w 3406495"/>
                  <a:gd name="connsiteY4" fmla="*/ 1168924 h 2691353"/>
                  <a:gd name="connsiteX5" fmla="*/ 0 w 3406495"/>
                  <a:gd name="connsiteY5" fmla="*/ 2691353 h 2691353"/>
                  <a:gd name="connsiteX0" fmla="*/ 3403076 w 3427535"/>
                  <a:gd name="connsiteY0" fmla="*/ 0 h 2691353"/>
                  <a:gd name="connsiteX1" fmla="*/ 3195687 w 3427535"/>
                  <a:gd name="connsiteY1" fmla="*/ 452487 h 2691353"/>
                  <a:gd name="connsiteX2" fmla="*/ 2427402 w 3427535"/>
                  <a:gd name="connsiteY2" fmla="*/ 84842 h 2691353"/>
                  <a:gd name="connsiteX3" fmla="*/ 1923068 w 3427535"/>
                  <a:gd name="connsiteY3" fmla="*/ 1357460 h 2691353"/>
                  <a:gd name="connsiteX4" fmla="*/ 527901 w 3427535"/>
                  <a:gd name="connsiteY4" fmla="*/ 1168924 h 2691353"/>
                  <a:gd name="connsiteX5" fmla="*/ 0 w 3427535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478"/>
                  <a:gd name="connsiteY0" fmla="*/ 0 h 2700780"/>
                  <a:gd name="connsiteX1" fmla="*/ 3209828 w 3419478"/>
                  <a:gd name="connsiteY1" fmla="*/ 452487 h 2700780"/>
                  <a:gd name="connsiteX2" fmla="*/ 2441543 w 3419478"/>
                  <a:gd name="connsiteY2" fmla="*/ 84842 h 2700780"/>
                  <a:gd name="connsiteX3" fmla="*/ 1937209 w 3419478"/>
                  <a:gd name="connsiteY3" fmla="*/ 1357460 h 2700780"/>
                  <a:gd name="connsiteX4" fmla="*/ 542042 w 3419478"/>
                  <a:gd name="connsiteY4" fmla="*/ 1168924 h 2700780"/>
                  <a:gd name="connsiteX5" fmla="*/ 0 w 3419478"/>
                  <a:gd name="connsiteY5" fmla="*/ 2700780 h 2700780"/>
                  <a:gd name="connsiteX0" fmla="*/ 3417217 w 3420066"/>
                  <a:gd name="connsiteY0" fmla="*/ 0 h 2700780"/>
                  <a:gd name="connsiteX1" fmla="*/ 3209828 w 3420066"/>
                  <a:gd name="connsiteY1" fmla="*/ 452487 h 2700780"/>
                  <a:gd name="connsiteX2" fmla="*/ 2441543 w 3420066"/>
                  <a:gd name="connsiteY2" fmla="*/ 84842 h 2700780"/>
                  <a:gd name="connsiteX3" fmla="*/ 1937209 w 3420066"/>
                  <a:gd name="connsiteY3" fmla="*/ 1357460 h 2700780"/>
                  <a:gd name="connsiteX4" fmla="*/ 542042 w 3420066"/>
                  <a:gd name="connsiteY4" fmla="*/ 1168924 h 2700780"/>
                  <a:gd name="connsiteX5" fmla="*/ 0 w 3420066"/>
                  <a:gd name="connsiteY5" fmla="*/ 2700780 h 27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0066" h="2700780">
                    <a:moveTo>
                      <a:pt x="3417217" y="0"/>
                    </a:moveTo>
                    <a:cubicBezTo>
                      <a:pt x="3436857" y="254916"/>
                      <a:pt x="3353586" y="433634"/>
                      <a:pt x="3209828" y="452487"/>
                    </a:cubicBezTo>
                    <a:cubicBezTo>
                      <a:pt x="2886960" y="485479"/>
                      <a:pt x="2535811" y="47135"/>
                      <a:pt x="2441543" y="84842"/>
                    </a:cubicBezTo>
                    <a:cubicBezTo>
                      <a:pt x="2356702" y="235671"/>
                      <a:pt x="2527169" y="903403"/>
                      <a:pt x="1937209" y="1357460"/>
                    </a:cubicBezTo>
                    <a:cubicBezTo>
                      <a:pt x="1361389" y="1608842"/>
                      <a:pt x="655164" y="1191705"/>
                      <a:pt x="542042" y="1168924"/>
                    </a:cubicBezTo>
                    <a:cubicBezTo>
                      <a:pt x="391213" y="1348820"/>
                      <a:pt x="579748" y="1791486"/>
                      <a:pt x="0" y="2700780"/>
                    </a:cubicBezTo>
                  </a:path>
                </a:pathLst>
              </a:custGeom>
              <a:noFill/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正方形/長方形 7"/>
            <p:cNvSpPr/>
            <p:nvPr/>
          </p:nvSpPr>
          <p:spPr>
            <a:xfrm>
              <a:off x="2371713" y="4605293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428873" y="4631500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94189" y="4655693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632075" y="4701657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99810" y="4723431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749090" y="1501954"/>
              <a:ext cx="1653890" cy="37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>
                      <a:lumMod val="75000"/>
                    </a:schemeClr>
                  </a:solidFill>
                  <a:latin typeface="Times" pitchFamily="18" charset="0"/>
                </a:rPr>
                <a:t>MC simulation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771292" y="5334000"/>
              <a:ext cx="2459941" cy="593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900" b="1" dirty="0">
                  <a:solidFill>
                    <a:srgbClr val="FF0000"/>
                  </a:solidFill>
                  <a:latin typeface="Times" pitchFamily="18" charset="0"/>
                </a:rPr>
                <a:t>5-counter hit</a:t>
              </a:r>
              <a:endParaRPr lang="ja-JP" altLang="en-US" sz="2200" b="1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1691680" y="3059668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FFFF"/>
                </a:solidFill>
                <a:latin typeface="Times" pitchFamily="18" charset="0"/>
              </a:rPr>
              <a:t>Signal positron</a:t>
            </a:r>
            <a:endParaRPr lang="ja-JP" altLang="en-US" b="1" dirty="0">
              <a:solidFill>
                <a:srgbClr val="00FFFF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65653"/>
            <a:ext cx="37052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Multiple hit scheme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/>
              <p:cNvSpPr txBox="1">
                <a:spLocks/>
              </p:cNvSpPr>
              <p:nvPr/>
            </p:nvSpPr>
            <p:spPr>
              <a:xfrm>
                <a:off x="179512" y="1238697"/>
                <a:ext cx="5328592" cy="550267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2300" dirty="0" smtClean="0">
                    <a:latin typeface="Cambria Math" pitchFamily="18" charset="0"/>
                    <a:ea typeface="Cambria Math" pitchFamily="18" charset="0"/>
                  </a:rPr>
                  <a:t>Total timing counter resolution is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ja-JP" sz="23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300" i="1">
                                  <a:latin typeface="Cambria Math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sz="23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ja-JP" sz="230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𝑡𝑜𝑡𝑎𝑙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h𝑖𝑡</m:t>
                              </m:r>
                            </m:sub>
                          </m:sSub>
                        </m:e>
                      </m:d>
                      <m:r>
                        <a:rPr lang="en-US" altLang="ja-JP" sz="230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23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altLang="ja-JP" sz="23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300" i="1">
                                          <a:latin typeface="Cambria Math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sz="23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𝑠𝑖𝑛𝑔𝑙𝑒</m:t>
                                  </m:r>
                                </m:sub>
                                <m:sup/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3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h𝑖𝑡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300" i="1" smtClean="0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ja-JP" sz="23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sz="23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300" i="1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ja-JP" altLang="en-US" sz="2300" i="1">
                                              <a:latin typeface="Cambria Math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300" i="1">
                                              <a:latin typeface="Cambria Math" pitchFamily="18" charset="0"/>
                                              <a:ea typeface="Cambria Math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𝑖𝑛𝑡𝑒𝑟</m:t>
                                      </m:r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𝑝𝑖𝑥𝑒𝑙</m:t>
                                      </m:r>
                                    </m:sub>
                                    <m:sup/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30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h𝑖𝑡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sz="23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altLang="ja-JP" sz="23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300" i="1">
                                          <a:latin typeface="Cambria Math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sz="23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𝑀𝑆</m:t>
                                  </m:r>
                                </m:sub>
                                <m:sup/>
                              </m:sSubSup>
                            </m:e>
                          </m:box>
                        </m:e>
                      </m:box>
                      <m:d>
                        <m:d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h𝑖𝑡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19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ja-JP" altLang="en-US" sz="2400" b="1" dirty="0"/>
                  <a:t>⇒</a:t>
                </a:r>
                <a:r>
                  <a:rPr lang="en-US" altLang="ja-JP" sz="2400" b="1" dirty="0"/>
                  <a:t> the average time resolution :</a:t>
                </a:r>
              </a:p>
              <a:p>
                <a:pPr marL="0" indent="0" algn="ctr">
                  <a:buNone/>
                </a:pPr>
                <a:r>
                  <a:rPr lang="en-US" altLang="ja-JP" sz="2400" b="1" dirty="0"/>
                  <a:t>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30-35 </a:t>
                </a:r>
                <a:r>
                  <a:rPr lang="en-US" altLang="ja-JP" sz="2400" b="1" dirty="0" err="1">
                    <a:solidFill>
                      <a:srgbClr val="FF0000"/>
                    </a:solidFill>
                  </a:rPr>
                  <a:t>ps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b="1" dirty="0"/>
                  <a:t>(63% </a:t>
                </a:r>
                <a:r>
                  <a:rPr lang="ja-JP" altLang="en-US" sz="2400" b="1" dirty="0"/>
                  <a:t>↓</a:t>
                </a:r>
                <a:r>
                  <a:rPr lang="en-US" altLang="ja-JP" sz="2400" b="1" dirty="0" smtClean="0"/>
                  <a:t>)</a:t>
                </a:r>
                <a:endParaRPr lang="en-US" altLang="ja-JP" sz="2200" u="sng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u="sng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800" i="1" u="sng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1800" i="1" u="sng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altLang="ja-JP" sz="1800" i="1" u="sng">
                            <a:solidFill>
                              <a:srgbClr val="000000"/>
                            </a:solidFill>
                            <a:latin typeface="Cambria Math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ja-JP" sz="1800" u="sng" dirty="0">
                    <a:solidFill>
                      <a:srgbClr val="000000"/>
                    </a:solidFill>
                  </a:rPr>
                  <a:t> resolution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ja-JP" sz="2400" b="1" i="1">
                            <a:latin typeface="Cambria Math"/>
                          </a:rPr>
                          <m:t>𝒆</m:t>
                        </m:r>
                        <m:r>
                          <a:rPr lang="ja-JP" altLang="en-US" sz="2400" b="1" i="1">
                            <a:latin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sz="2400" b="1" i="1">
                        <a:latin typeface="Cambria Math"/>
                      </a:rPr>
                      <m:t>= </m:t>
                    </m:r>
                  </m:oMath>
                </a14:m>
                <a:r>
                  <a:rPr lang="en-US" altLang="ja-JP" sz="2400" b="1" dirty="0"/>
                  <a:t>130 </a:t>
                </a:r>
                <a:r>
                  <a:rPr lang="en-US" altLang="ja-JP" sz="2400" b="1" dirty="0" err="1"/>
                  <a:t>ps</a:t>
                </a:r>
                <a:r>
                  <a:rPr lang="en-US" altLang="ja-JP" sz="2400" b="1" dirty="0"/>
                  <a:t> </a:t>
                </a:r>
                <a:r>
                  <a:rPr lang="ja-JP" altLang="en-US" sz="2400" b="1" dirty="0"/>
                  <a:t>→</a:t>
                </a:r>
                <a:r>
                  <a:rPr lang="en-US" altLang="ja-JP" sz="2400" b="1" dirty="0"/>
                  <a:t>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84 </a:t>
                </a:r>
                <a:r>
                  <a:rPr lang="en-US" altLang="ja-JP" sz="2400" b="1" dirty="0" err="1">
                    <a:solidFill>
                      <a:srgbClr val="FF0000"/>
                    </a:solidFill>
                  </a:rPr>
                  <a:t>ps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b="1" dirty="0"/>
                  <a:t>(35% </a:t>
                </a:r>
                <a:r>
                  <a:rPr lang="ja-JP" altLang="en-US" sz="2400" b="1" dirty="0"/>
                  <a:t>↓</a:t>
                </a:r>
                <a:r>
                  <a:rPr lang="en-US" altLang="ja-JP" sz="2400" b="1" dirty="0" smtClean="0"/>
                  <a:t>)</a:t>
                </a:r>
              </a:p>
              <a:p>
                <a:pPr marL="0" indent="0" algn="ctr">
                  <a:buNone/>
                </a:pPr>
                <a:r>
                  <a:rPr lang="en-US" altLang="ja-JP" sz="1600" dirty="0" smtClean="0"/>
                  <a:t>track </a:t>
                </a:r>
                <a:r>
                  <a:rPr lang="en-US" altLang="ja-JP" sz="1600" dirty="0"/>
                  <a:t>length: 75 </a:t>
                </a:r>
                <a:r>
                  <a:rPr lang="en-US" altLang="ja-JP" sz="1600" dirty="0" err="1"/>
                  <a:t>ps</a:t>
                </a:r>
                <a:r>
                  <a:rPr lang="ja-JP" altLang="en-US" sz="1600" dirty="0"/>
                  <a:t>→</a:t>
                </a:r>
                <a:r>
                  <a:rPr lang="en-US" altLang="ja-JP" sz="1600" dirty="0"/>
                  <a:t> 11</a:t>
                </a:r>
                <a:r>
                  <a:rPr lang="ja-JP" altLang="en-US" sz="1600" dirty="0"/>
                  <a:t> </a:t>
                </a:r>
                <a:r>
                  <a:rPr lang="en-US" altLang="ja-JP" sz="1600" dirty="0" err="1"/>
                  <a:t>ps</a:t>
                </a:r>
                <a:r>
                  <a:rPr lang="en-US" altLang="ja-JP" sz="1600" dirty="0"/>
                  <a:t>  </a:t>
                </a:r>
              </a:p>
              <a:p>
                <a:pPr marL="0" indent="0" algn="ctr">
                  <a:buNone/>
                </a:pPr>
                <a:r>
                  <a:rPr lang="en-US" altLang="ja-JP" sz="1600" dirty="0"/>
                  <a:t>gamma side: 67 </a:t>
                </a:r>
                <a:r>
                  <a:rPr lang="en-US" altLang="ja-JP" sz="1600" dirty="0" err="1"/>
                  <a:t>ps</a:t>
                </a:r>
                <a:r>
                  <a:rPr lang="en-US" altLang="ja-JP" sz="1600" dirty="0"/>
                  <a:t> </a:t>
                </a:r>
                <a:r>
                  <a:rPr lang="ja-JP" altLang="en-US" sz="1600" dirty="0"/>
                  <a:t>→</a:t>
                </a:r>
                <a:r>
                  <a:rPr lang="en-US" altLang="ja-JP" sz="1600" dirty="0"/>
                  <a:t>76 </a:t>
                </a:r>
                <a:r>
                  <a:rPr lang="en-US" altLang="ja-JP" sz="1600" dirty="0" err="1" smtClean="0"/>
                  <a:t>ps</a:t>
                </a:r>
                <a:endParaRPr lang="en-US" altLang="ja-JP" sz="1600" dirty="0"/>
              </a:p>
              <a:p>
                <a:pPr marL="0" indent="0" algn="ctr">
                  <a:buNone/>
                </a:pPr>
                <a:r>
                  <a:rPr lang="en-US" altLang="ja-JP" sz="1600" dirty="0" smtClean="0"/>
                  <a:t>Timing </a:t>
                </a:r>
                <a:r>
                  <a:rPr lang="en-US" altLang="ja-JP" sz="1600" dirty="0"/>
                  <a:t>counter: 76ps </a:t>
                </a:r>
                <a:r>
                  <a:rPr lang="ja-JP" altLang="en-US" sz="1600" dirty="0"/>
                  <a:t>→</a:t>
                </a:r>
                <a:r>
                  <a:rPr lang="en-US" altLang="ja-JP" sz="1600" dirty="0"/>
                  <a:t> </a:t>
                </a:r>
                <a:r>
                  <a:rPr lang="en-US" altLang="ja-JP" sz="1600" dirty="0" smtClean="0"/>
                  <a:t>30-35ps</a:t>
                </a:r>
                <a:endParaRPr lang="en-US" altLang="ja-JP" sz="2200" u="sng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altLang="ja-JP" sz="3000" u="sng" dirty="0" smtClean="0">
                    <a:latin typeface="Cambria Math" pitchFamily="18" charset="0"/>
                    <a:ea typeface="Cambria Math" pitchFamily="18" charset="0"/>
                  </a:rPr>
                  <a:t>Requirement</a:t>
                </a:r>
              </a:p>
              <a:p>
                <a:r>
                  <a:rPr lang="en-US" altLang="ja-JP" sz="3000" dirty="0" smtClean="0">
                    <a:latin typeface="Cambria Math" pitchFamily="18" charset="0"/>
                    <a:ea typeface="Cambria Math" pitchFamily="18" charset="0"/>
                  </a:rPr>
                  <a:t>Good single pixel resolution</a:t>
                </a:r>
              </a:p>
              <a:p>
                <a:r>
                  <a:rPr lang="en-US" altLang="ja-JP" sz="3000" dirty="0" smtClean="0">
                    <a:latin typeface="Cambria Math" pitchFamily="18" charset="0"/>
                    <a:ea typeface="Cambria Math" pitchFamily="18" charset="0"/>
                  </a:rPr>
                  <a:t>Hit many pixels</a:t>
                </a:r>
              </a:p>
            </p:txBody>
          </p:sp>
        </mc:Choice>
        <mc:Fallback xmlns="">
          <p:sp>
            <p:nvSpPr>
              <p:cNvPr id="5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38697"/>
                <a:ext cx="5328592" cy="5502671"/>
              </a:xfrm>
              <a:prstGeom prst="rect">
                <a:avLst/>
              </a:prstGeom>
              <a:blipFill rotWithShape="1">
                <a:blip r:embed="rId4"/>
                <a:stretch>
                  <a:fillRect l="-2629" t="-14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20" y="3614961"/>
            <a:ext cx="3729038" cy="2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6732240" y="2492896"/>
            <a:ext cx="0" cy="7920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5868144" y="2492896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角丸四角形吹き出し 12"/>
          <p:cNvSpPr/>
          <p:nvPr/>
        </p:nvSpPr>
        <p:spPr>
          <a:xfrm>
            <a:off x="3059832" y="1628800"/>
            <a:ext cx="1235833" cy="252028"/>
          </a:xfrm>
          <a:prstGeom prst="wedgeRoundRectCallout">
            <a:avLst>
              <a:gd name="adj1" fmla="val -44091"/>
              <a:gd name="adj2" fmla="val 1200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30-40 </a:t>
            </a:r>
            <a:r>
              <a:rPr kumimoji="1" lang="en-US" altLang="ja-JP" dirty="0" err="1" smtClean="0"/>
              <a:t>ps</a:t>
            </a:r>
            <a:endParaRPr kumimoji="1" lang="ja-JP" altLang="en-US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4644008" y="1628800"/>
            <a:ext cx="680111" cy="252028"/>
          </a:xfrm>
          <a:prstGeom prst="wedgeRoundRectCallout">
            <a:avLst>
              <a:gd name="adj1" fmla="val -79324"/>
              <a:gd name="adj2" fmla="val 116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~5</a:t>
            </a:r>
            <a:r>
              <a:rPr kumimoji="1" lang="en-US" altLang="ja-JP" dirty="0" smtClean="0"/>
              <a:t>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95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2865646"/>
            <a:ext cx="5040560" cy="173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Single Pixel Study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Test Counter</a:t>
            </a:r>
          </a:p>
          <a:p>
            <a:pPr lvl="1"/>
            <a:r>
              <a:rPr lang="en-US" altLang="ja-JP" dirty="0" smtClean="0"/>
              <a:t>HAMAMATSU MPPC (S10362-33-050C) </a:t>
            </a:r>
          </a:p>
          <a:p>
            <a:pPr lvl="2"/>
            <a:r>
              <a:rPr lang="en-US" altLang="ja-JP" dirty="0"/>
              <a:t>3x3 mm2, 50mm-3600 pixels </a:t>
            </a:r>
          </a:p>
          <a:p>
            <a:pPr lvl="1"/>
            <a:r>
              <a:rPr lang="en-US" altLang="ja-JP" dirty="0"/>
              <a:t>glued with optical grease (OKEN6262A</a:t>
            </a:r>
            <a:r>
              <a:rPr lang="en-US" altLang="ja-JP" dirty="0" smtClean="0"/>
              <a:t>) </a:t>
            </a:r>
            <a:endParaRPr lang="en-US" altLang="ja-JP" dirty="0"/>
          </a:p>
          <a:p>
            <a:r>
              <a:rPr lang="en-US" altLang="ja-JP" dirty="0"/>
              <a:t>Source </a:t>
            </a:r>
            <a:r>
              <a:rPr lang="en-US" altLang="ja-JP" dirty="0">
                <a:solidFill>
                  <a:srgbClr val="FF0000"/>
                </a:solidFill>
              </a:rPr>
              <a:t>Sr90</a:t>
            </a:r>
            <a:r>
              <a:rPr lang="en-US" altLang="ja-JP" dirty="0"/>
              <a:t> </a:t>
            </a:r>
            <a:r>
              <a:rPr lang="en-US" altLang="ja-JP" dirty="0" smtClean="0"/>
              <a:t>(&lt;2.28MeV, β-ray)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Reference </a:t>
            </a:r>
            <a:r>
              <a:rPr lang="en-US" altLang="ja-JP" dirty="0" smtClean="0">
                <a:solidFill>
                  <a:srgbClr val="FF0000"/>
                </a:solidFill>
              </a:rPr>
              <a:t>counter</a:t>
            </a:r>
          </a:p>
          <a:p>
            <a:pPr lvl="1"/>
            <a:r>
              <a:rPr lang="en-US" altLang="ja-JP" dirty="0" smtClean="0"/>
              <a:t>5×5×5 mm</a:t>
            </a:r>
          </a:p>
          <a:p>
            <a:pPr lvl="1"/>
            <a:r>
              <a:rPr lang="en-US" altLang="ja-JP" dirty="0" smtClean="0"/>
              <a:t>Readout by a MPPC	</a:t>
            </a:r>
            <a:endParaRPr lang="en-US" altLang="ja-JP" dirty="0"/>
          </a:p>
          <a:p>
            <a:pPr lvl="1"/>
            <a:r>
              <a:rPr lang="en-US" altLang="ja-JP" dirty="0" smtClean="0"/>
              <a:t>Trigger, Collimate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Waveform digitizer </a:t>
            </a:r>
            <a:r>
              <a:rPr lang="en-US" altLang="ja-JP" dirty="0" smtClean="0"/>
              <a:t>sampling (DRS developed at PSI) @5GSPS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Voltage </a:t>
            </a:r>
            <a:r>
              <a:rPr lang="en-US" altLang="ja-JP" dirty="0" smtClean="0">
                <a:solidFill>
                  <a:srgbClr val="FF0000"/>
                </a:solidFill>
              </a:rPr>
              <a:t>amplifier </a:t>
            </a:r>
            <a:r>
              <a:rPr lang="en-US" altLang="ja-JP" dirty="0"/>
              <a:t>developed by </a:t>
            </a:r>
            <a:r>
              <a:rPr lang="en-US" altLang="ja-JP" dirty="0" smtClean="0"/>
              <a:t>PSI (</a:t>
            </a:r>
            <a:r>
              <a:rPr lang="en-US" altLang="ja-JP" dirty="0"/>
              <a:t>Gain~20, 600 MHz bandwidth)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Shaping</a:t>
            </a:r>
            <a:r>
              <a:rPr lang="en-US" altLang="ja-JP" dirty="0" smtClean="0"/>
              <a:t> </a:t>
            </a:r>
            <a:r>
              <a:rPr lang="en-US" altLang="ja-JP" dirty="0"/>
              <a:t>with high-pass filter &amp; pole-zero cancellation </a:t>
            </a:r>
          </a:p>
          <a:p>
            <a:r>
              <a:rPr lang="en-US" altLang="ja-JP" dirty="0"/>
              <a:t>Long cable before </a:t>
            </a:r>
            <a:r>
              <a:rPr lang="en-US" altLang="ja-JP" dirty="0" smtClean="0"/>
              <a:t>amplifier</a:t>
            </a:r>
            <a:endParaRPr lang="en-US" altLang="ja-JP" dirty="0"/>
          </a:p>
          <a:p>
            <a:r>
              <a:rPr lang="en-US" altLang="ja-JP" dirty="0"/>
              <a:t>KEITHLEY </a:t>
            </a:r>
            <a:r>
              <a:rPr lang="en-US" altLang="ja-JP" dirty="0" smtClean="0"/>
              <a:t>Pico ammeter </a:t>
            </a:r>
            <a:r>
              <a:rPr lang="en-US" altLang="ja-JP" dirty="0"/>
              <a:t>for MPPC bias (HV</a:t>
            </a:r>
            <a:r>
              <a:rPr lang="en-US" altLang="ja-JP" dirty="0" smtClean="0"/>
              <a:t>), Bias 218V~222V (for series connection)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7415807" y="1891304"/>
            <a:ext cx="1648990" cy="843036"/>
          </a:xfrm>
          <a:prstGeom prst="wedgeRoundRectCallout">
            <a:avLst>
              <a:gd name="adj1" fmla="val -98065"/>
              <a:gd name="adj2" fmla="val 125521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3 or 4</a:t>
            </a:r>
            <a:r>
              <a:rPr kumimoji="1" lang="en-US" altLang="ja-JP" b="1" dirty="0" smtClean="0"/>
              <a:t> MPPCs </a:t>
            </a:r>
          </a:p>
          <a:p>
            <a:pPr algn="ctr"/>
            <a:r>
              <a:rPr lang="en-US" altLang="ja-JP" b="1" dirty="0" smtClean="0"/>
              <a:t>Series connection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5226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ユーザー定義 1">
      <a:dk1>
        <a:sysClr val="windowText" lastClr="000000"/>
      </a:dk1>
      <a:lt1>
        <a:sysClr val="window" lastClr="FFFFFF"/>
      </a:lt1>
      <a:dk2>
        <a:srgbClr val="6565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22653</TotalTime>
  <Words>1222</Words>
  <Application>Microsoft Office PowerPoint</Application>
  <PresentationFormat>画面に合わせる (4:3)</PresentationFormat>
  <Paragraphs>319</Paragraphs>
  <Slides>23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MEG実験アップグレードに向けたSiPMを用いた ポジトロン時間測定器の研究開発</vt:lpstr>
      <vt:lpstr>outline</vt:lpstr>
      <vt:lpstr>μ → eγ</vt:lpstr>
      <vt:lpstr>MEG</vt:lpstr>
      <vt:lpstr>Upgrade</vt:lpstr>
      <vt:lpstr>Pixelated Timing Counter</vt:lpstr>
      <vt:lpstr>Multi-counter hit</vt:lpstr>
      <vt:lpstr>Multiple hit scheme</vt:lpstr>
      <vt:lpstr>　Single Pixel Study</vt:lpstr>
      <vt:lpstr>Series vs. parallel connection</vt:lpstr>
      <vt:lpstr>Analysis</vt:lpstr>
      <vt:lpstr>Bias dependence</vt:lpstr>
      <vt:lpstr>Temperature dependence</vt:lpstr>
      <vt:lpstr>Position Reconstruction</vt:lpstr>
      <vt:lpstr>Optimization</vt:lpstr>
      <vt:lpstr>Size Optimization</vt:lpstr>
      <vt:lpstr>Result of size optimization</vt:lpstr>
      <vt:lpstr>Scintillator Type</vt:lpstr>
      <vt:lpstr>Manufacture of SiPM (Preliminary)</vt:lpstr>
      <vt:lpstr>Beam test in PSI</vt:lpstr>
      <vt:lpstr>Noise</vt:lpstr>
      <vt:lpstr>Result</vt:lpstr>
      <vt:lpstr>Summary and Prospects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</dc:creator>
  <cp:lastModifiedBy>Miki</cp:lastModifiedBy>
  <cp:revision>440</cp:revision>
  <dcterms:created xsi:type="dcterms:W3CDTF">2012-08-27T21:24:04Z</dcterms:created>
  <dcterms:modified xsi:type="dcterms:W3CDTF">2013-02-19T13:53:12Z</dcterms:modified>
</cp:coreProperties>
</file>