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73" r:id="rId2"/>
    <p:sldId id="312" r:id="rId3"/>
    <p:sldId id="310" r:id="rId4"/>
    <p:sldId id="256" r:id="rId5"/>
    <p:sldId id="314" r:id="rId6"/>
    <p:sldId id="351" r:id="rId7"/>
    <p:sldId id="352" r:id="rId8"/>
    <p:sldId id="353" r:id="rId9"/>
    <p:sldId id="346" r:id="rId10"/>
    <p:sldId id="401" r:id="rId11"/>
    <p:sldId id="350" r:id="rId12"/>
    <p:sldId id="349" r:id="rId13"/>
    <p:sldId id="396" r:id="rId14"/>
    <p:sldId id="319" r:id="rId15"/>
    <p:sldId id="320" r:id="rId16"/>
    <p:sldId id="321" r:id="rId17"/>
    <p:sldId id="322" r:id="rId18"/>
    <p:sldId id="323" r:id="rId19"/>
    <p:sldId id="325" r:id="rId20"/>
    <p:sldId id="326" r:id="rId21"/>
    <p:sldId id="327" r:id="rId22"/>
    <p:sldId id="329" r:id="rId23"/>
    <p:sldId id="330" r:id="rId24"/>
    <p:sldId id="331" r:id="rId25"/>
    <p:sldId id="354" r:id="rId26"/>
    <p:sldId id="332" r:id="rId27"/>
    <p:sldId id="335" r:id="rId28"/>
    <p:sldId id="336" r:id="rId29"/>
    <p:sldId id="338" r:id="rId30"/>
    <p:sldId id="339" r:id="rId31"/>
    <p:sldId id="361" r:id="rId32"/>
    <p:sldId id="362" r:id="rId33"/>
    <p:sldId id="363" r:id="rId34"/>
    <p:sldId id="364" r:id="rId35"/>
    <p:sldId id="365" r:id="rId36"/>
    <p:sldId id="366" r:id="rId37"/>
    <p:sldId id="367" r:id="rId38"/>
    <p:sldId id="368" r:id="rId39"/>
    <p:sldId id="369" r:id="rId40"/>
    <p:sldId id="370" r:id="rId41"/>
    <p:sldId id="371" r:id="rId42"/>
    <p:sldId id="341" r:id="rId43"/>
    <p:sldId id="342" r:id="rId44"/>
    <p:sldId id="343" r:id="rId45"/>
    <p:sldId id="306" r:id="rId46"/>
    <p:sldId id="359" r:id="rId47"/>
    <p:sldId id="307" r:id="rId48"/>
    <p:sldId id="385" r:id="rId49"/>
    <p:sldId id="289" r:id="rId50"/>
    <p:sldId id="291" r:id="rId51"/>
    <p:sldId id="292" r:id="rId52"/>
    <p:sldId id="381" r:id="rId53"/>
    <p:sldId id="380" r:id="rId54"/>
    <p:sldId id="286" r:id="rId55"/>
    <p:sldId id="266" r:id="rId56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0033CC"/>
    <a:srgbClr val="FF66FF"/>
    <a:srgbClr val="00FF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87E01-9CAD-4B8F-B396-5AD02F762551}" type="datetimeFigureOut">
              <a:rPr kumimoji="1" lang="ja-JP" altLang="en-US" smtClean="0"/>
              <a:t>2013/2/19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DA4D0-2A3F-4F96-B823-14C1F925EAB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1093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87DCD179-D2C4-45B8-A4BA-846B48B35B3B}" type="slidenum">
              <a:rPr lang="en-US" altLang="ja-JP" smtClean="0">
                <a:solidFill>
                  <a:srgbClr val="000000"/>
                </a:solidFill>
              </a:rPr>
              <a:pPr eaLnBrk="1" hangingPunct="1"/>
              <a:t>5</a:t>
            </a:fld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269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F988A5-361E-4049-9756-143EE565515A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3588" cy="3430587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582"/>
            <a:ext cx="5486400" cy="4115894"/>
          </a:xfrm>
        </p:spPr>
        <p:txBody>
          <a:bodyPr/>
          <a:lstStyle/>
          <a:p>
            <a:endParaRPr lang="en-US" altLang="ja-JP"/>
          </a:p>
          <a:p>
            <a:endParaRPr lang="en-US" altLang="ja-JP"/>
          </a:p>
          <a:p>
            <a:endParaRPr lang="en-US" altLang="ja-JP"/>
          </a:p>
          <a:p>
            <a:endParaRPr lang="en-US" altLang="ja-JP"/>
          </a:p>
          <a:p>
            <a:r>
              <a:rPr lang="ja-JP" altLang="en-US"/>
              <a:t>実物を見せる　→　断面図</a:t>
            </a:r>
          </a:p>
          <a:p>
            <a:r>
              <a:rPr lang="ja-JP" altLang="en-US"/>
              <a:t>自動読み取り装置で大量に取り扱うことを前提に開発された</a:t>
            </a:r>
          </a:p>
          <a:p>
            <a:endParaRPr lang="ja-JP" altLang="en-US"/>
          </a:p>
          <a:p>
            <a:endParaRPr lang="ja-JP" altLang="en-US"/>
          </a:p>
          <a:p>
            <a:r>
              <a:rPr lang="ja-JP" altLang="en-US"/>
              <a:t>みなさんのイメージは　塗布現像が大変だと思われていると思いますが、　最新の原子核乾板は全く違います</a:t>
            </a:r>
          </a:p>
          <a:p>
            <a:endParaRPr lang="ja-JP" altLang="en-US"/>
          </a:p>
          <a:p>
            <a:r>
              <a:rPr lang="ja-JP" altLang="en-US"/>
              <a:t>取り扱い、現像、（１イベントごとに読み出して解析）</a:t>
            </a:r>
          </a:p>
          <a:p>
            <a:r>
              <a:rPr lang="ja-JP" altLang="en-US"/>
              <a:t>膨大な労力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C9B88-BB27-4C04-B3B3-305CE2774A43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A55FC169-15DE-4892-A2AF-06D9440BD682}" type="slidenum">
              <a:rPr lang="en-US" altLang="ja-JP" smtClean="0">
                <a:solidFill>
                  <a:srgbClr val="000000"/>
                </a:solidFill>
              </a:rPr>
              <a:pPr eaLnBrk="1" hangingPunct="1"/>
              <a:t>12</a:t>
            </a:fld>
            <a:endParaRPr lang="en-US" altLang="ja-JP" smtClean="0">
              <a:solidFill>
                <a:srgbClr val="000000"/>
              </a:solidFill>
            </a:endParaRPr>
          </a:p>
        </p:txBody>
      </p:sp>
      <p:sp>
        <p:nvSpPr>
          <p:cNvPr id="277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704B6C-0B98-4383-BB7F-C972E9DC5C5E}" type="slidenum">
              <a:rPr lang="en-US" altLang="ja-JP"/>
              <a:pPr/>
              <a:t>18</a:t>
            </a:fld>
            <a:endParaRPr lang="en-US" altLang="ja-JP"/>
          </a:p>
        </p:txBody>
      </p:sp>
      <p:sp>
        <p:nvSpPr>
          <p:cNvPr id="30722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7413"/>
          </a:xfrm>
          <a:ln/>
        </p:spPr>
      </p:sp>
      <p:sp>
        <p:nvSpPr>
          <p:cNvPr id="3072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583"/>
            <a:ext cx="5029200" cy="41129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ja-JP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259D51-F9D6-42A2-A2A5-EB52B575A4D3}" type="slidenum">
              <a:rPr lang="en-US" altLang="ja-JP"/>
              <a:pPr/>
              <a:t>19</a:t>
            </a:fld>
            <a:endParaRPr lang="en-US" altLang="ja-JP"/>
          </a:p>
        </p:txBody>
      </p:sp>
      <p:sp>
        <p:nvSpPr>
          <p:cNvPr id="3481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3481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583"/>
            <a:ext cx="5029200" cy="41129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ja-JP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B29986-37B5-4CEC-89D2-78DD3042F0CA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8294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70413" cy="3427413"/>
          </a:xfrm>
          <a:ln/>
        </p:spPr>
      </p:sp>
      <p:sp>
        <p:nvSpPr>
          <p:cNvPr id="8294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583"/>
            <a:ext cx="5029200" cy="41129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ja-JP" altLang="ja-JP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9F572498-F0B9-49BE-9824-2F6E0AD4B020}" type="slidenum">
              <a:rPr lang="it-IT" altLang="ja-JP" smtClean="0">
                <a:solidFill>
                  <a:srgbClr val="000000"/>
                </a:solidFill>
              </a:rPr>
              <a:pPr eaLnBrk="1" hangingPunct="1"/>
              <a:t>50</a:t>
            </a:fld>
            <a:endParaRPr lang="it-IT" altLang="ja-JP" smtClean="0">
              <a:solidFill>
                <a:srgbClr val="000000"/>
              </a:solidFill>
            </a:endParaRPr>
          </a:p>
        </p:txBody>
      </p:sp>
      <p:sp>
        <p:nvSpPr>
          <p:cNvPr id="279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96A7E3-E305-4BA5-AFF3-890D48B23BEB}" type="slidenum">
              <a:rPr kumimoji="1" lang="ja-JP" altLang="en-US" smtClean="0"/>
              <a:t>52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1390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2013/2/19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2013/2/19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2013/2/19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M. De Serio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ICHEP 2012, Melbourne, 5 July 2012 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F30FB1-1350-41F8-BBEC-472D1F78C9A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90675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表プレースホルダー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3BAECBA-821E-437A-8FDB-501B538F9AEE}" type="slidenum">
              <a:rPr lang="en-US" altLang="ja-JP"/>
              <a:pPr/>
              <a:t>‹#›</a:t>
            </a:fld>
            <a:endParaRPr lang="en-US" altLang="ja-JP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50321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2013/2/19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2013/2/19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2013/2/19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2013/2/19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2013/2/19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2013/2/19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2013/2/19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2013/2/19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t>2013/2/19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1.png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dirty="0"/>
              <a:t>OPERA</a:t>
            </a: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4929188" y="6042025"/>
            <a:ext cx="322421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800" dirty="0"/>
              <a:t>長縄　直崇　　（名古屋大　Ｆ研）</a:t>
            </a:r>
          </a:p>
        </p:txBody>
      </p:sp>
      <p:pic>
        <p:nvPicPr>
          <p:cNvPr id="66564" name="Picture 4" descr="Opera HomeP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200"/>
            <a:ext cx="8964613" cy="664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1577156" y="5934223"/>
            <a:ext cx="57576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chemeClr val="bg1"/>
                </a:solidFill>
              </a:rPr>
              <a:t>O</a:t>
            </a:r>
            <a:r>
              <a:rPr lang="en-US" altLang="ja-JP" sz="2000" b="1" dirty="0">
                <a:solidFill>
                  <a:schemeClr val="bg1"/>
                </a:solidFill>
              </a:rPr>
              <a:t>scillation</a:t>
            </a:r>
            <a:r>
              <a:rPr lang="en-US" altLang="ja-JP" sz="2000" dirty="0">
                <a:solidFill>
                  <a:schemeClr val="bg1"/>
                </a:solidFill>
              </a:rPr>
              <a:t> </a:t>
            </a:r>
            <a:r>
              <a:rPr lang="en-US" altLang="ja-JP" b="1" dirty="0">
                <a:solidFill>
                  <a:schemeClr val="bg1"/>
                </a:solidFill>
              </a:rPr>
              <a:t>P</a:t>
            </a:r>
            <a:r>
              <a:rPr lang="en-US" altLang="ja-JP" sz="2000" b="1" dirty="0">
                <a:solidFill>
                  <a:schemeClr val="bg1"/>
                </a:solidFill>
              </a:rPr>
              <a:t>roject with</a:t>
            </a:r>
            <a:r>
              <a:rPr lang="en-US" altLang="ja-JP" sz="2000" dirty="0">
                <a:solidFill>
                  <a:schemeClr val="bg1"/>
                </a:solidFill>
              </a:rPr>
              <a:t> </a:t>
            </a:r>
            <a:r>
              <a:rPr lang="en-US" altLang="ja-JP" b="1" dirty="0">
                <a:solidFill>
                  <a:schemeClr val="bg1"/>
                </a:solidFill>
              </a:rPr>
              <a:t>E</a:t>
            </a:r>
            <a:r>
              <a:rPr lang="en-US" altLang="ja-JP" sz="2000" b="1" dirty="0">
                <a:solidFill>
                  <a:schemeClr val="bg1"/>
                </a:solidFill>
              </a:rPr>
              <a:t>mulsion-</a:t>
            </a:r>
            <a:r>
              <a:rPr lang="en-US" altLang="ja-JP" sz="2000" b="1" dirty="0" err="1">
                <a:solidFill>
                  <a:schemeClr val="bg1"/>
                </a:solidFill>
              </a:rPr>
              <a:t>t</a:t>
            </a:r>
            <a:r>
              <a:rPr lang="en-US" altLang="ja-JP" b="1" dirty="0" err="1">
                <a:solidFill>
                  <a:schemeClr val="bg1"/>
                </a:solidFill>
              </a:rPr>
              <a:t>R</a:t>
            </a:r>
            <a:r>
              <a:rPr lang="en-US" altLang="ja-JP" sz="2000" b="1" dirty="0" err="1">
                <a:solidFill>
                  <a:schemeClr val="bg1"/>
                </a:solidFill>
              </a:rPr>
              <a:t>acking</a:t>
            </a:r>
            <a:r>
              <a:rPr lang="en-US" altLang="ja-JP" sz="2000" dirty="0">
                <a:solidFill>
                  <a:schemeClr val="bg1"/>
                </a:solidFill>
              </a:rPr>
              <a:t> </a:t>
            </a:r>
            <a:r>
              <a:rPr lang="en-US" altLang="ja-JP" b="1" dirty="0" smtClean="0">
                <a:solidFill>
                  <a:schemeClr val="bg1"/>
                </a:solidFill>
              </a:rPr>
              <a:t>A</a:t>
            </a:r>
            <a:r>
              <a:rPr lang="en-US" altLang="ja-JP" sz="2000" b="1" dirty="0" smtClean="0">
                <a:solidFill>
                  <a:schemeClr val="bg1"/>
                </a:solidFill>
              </a:rPr>
              <a:t>pparatus</a:t>
            </a:r>
            <a:endParaRPr lang="en-US" altLang="ja-JP" sz="1600" dirty="0">
              <a:solidFill>
                <a:schemeClr val="bg1"/>
              </a:solidFill>
            </a:endParaRP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4427984" y="6357937"/>
            <a:ext cx="417454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800" dirty="0">
                <a:solidFill>
                  <a:schemeClr val="bg1"/>
                </a:solidFill>
              </a:rPr>
              <a:t>名古屋大　長縄直崇　</a:t>
            </a:r>
            <a:r>
              <a:rPr lang="en-US" altLang="ja-JP" sz="1800" dirty="0" err="1">
                <a:solidFill>
                  <a:schemeClr val="bg1"/>
                </a:solidFill>
              </a:rPr>
              <a:t>icepp</a:t>
            </a:r>
            <a:r>
              <a:rPr lang="en-US" altLang="ja-JP" sz="1800" dirty="0">
                <a:solidFill>
                  <a:schemeClr val="bg1"/>
                </a:solidFill>
              </a:rPr>
              <a:t> </a:t>
            </a:r>
            <a:r>
              <a:rPr lang="ja-JP" altLang="en-US" sz="1800" dirty="0" smtClean="0">
                <a:solidFill>
                  <a:schemeClr val="bg1"/>
                </a:solidFill>
              </a:rPr>
              <a:t>スキー</a:t>
            </a:r>
            <a:r>
              <a:rPr lang="ja-JP" altLang="en-US" dirty="0">
                <a:solidFill>
                  <a:schemeClr val="bg1"/>
                </a:solidFill>
              </a:rPr>
              <a:t>　</a:t>
            </a:r>
            <a:r>
              <a:rPr lang="en-US" altLang="ja-JP" sz="1800" dirty="0" smtClean="0">
                <a:solidFill>
                  <a:schemeClr val="bg1"/>
                </a:solidFill>
              </a:rPr>
              <a:t>2013</a:t>
            </a:r>
            <a:endParaRPr lang="en-US" altLang="ja-JP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07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4CCAC-6B6E-4D8B-860A-D744C3F5293D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2843808" y="260350"/>
            <a:ext cx="345856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3600" dirty="0" smtClean="0"/>
              <a:t>“Refresh” </a:t>
            </a:r>
            <a:r>
              <a:rPr lang="ja-JP" altLang="en-US" sz="3600" dirty="0"/>
              <a:t>機能</a:t>
            </a:r>
          </a:p>
        </p:txBody>
      </p:sp>
      <p:grpSp>
        <p:nvGrpSpPr>
          <p:cNvPr id="13316" name="Group 4"/>
          <p:cNvGrpSpPr>
            <a:grpSpLocks/>
          </p:cNvGrpSpPr>
          <p:nvPr/>
        </p:nvGrpSpPr>
        <p:grpSpPr bwMode="auto">
          <a:xfrm>
            <a:off x="467544" y="2390228"/>
            <a:ext cx="8430398" cy="3775076"/>
            <a:chOff x="609" y="816"/>
            <a:chExt cx="4996" cy="2378"/>
          </a:xfrm>
        </p:grpSpPr>
        <p:pic>
          <p:nvPicPr>
            <p:cNvPr id="13317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" y="816"/>
              <a:ext cx="4996" cy="21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318" name="Text Box 6"/>
            <p:cNvSpPr txBox="1">
              <a:spLocks noChangeArrowheads="1"/>
            </p:cNvSpPr>
            <p:nvPr/>
          </p:nvSpPr>
          <p:spPr bwMode="auto">
            <a:xfrm>
              <a:off x="3169" y="2942"/>
              <a:ext cx="243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ja-JP" altLang="en-US" sz="2000" dirty="0"/>
                <a:t>（</a:t>
              </a:r>
              <a:r>
                <a:rPr lang="en-US" altLang="ja-JP" sz="2000" dirty="0" smtClean="0"/>
                <a:t>30</a:t>
              </a:r>
              <a:r>
                <a:rPr lang="ja-JP" altLang="en-US" sz="2000" dirty="0" smtClean="0"/>
                <a:t>℃　</a:t>
              </a:r>
              <a:r>
                <a:rPr lang="en-US" altLang="ja-JP" sz="2000" dirty="0" smtClean="0"/>
                <a:t>Relative humidity 98% 3days</a:t>
              </a:r>
              <a:r>
                <a:rPr lang="ja-JP" altLang="en-US" sz="2000" dirty="0" smtClean="0"/>
                <a:t>）</a:t>
              </a:r>
              <a:endParaRPr lang="ja-JP" altLang="en-US" sz="2000" dirty="0"/>
            </a:p>
          </p:txBody>
        </p:sp>
        <p:sp>
          <p:nvSpPr>
            <p:cNvPr id="13319" name="Text Box 7"/>
            <p:cNvSpPr txBox="1">
              <a:spLocks noChangeArrowheads="1"/>
            </p:cNvSpPr>
            <p:nvPr/>
          </p:nvSpPr>
          <p:spPr bwMode="auto">
            <a:xfrm>
              <a:off x="647" y="2640"/>
              <a:ext cx="2327" cy="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ja-JP" altLang="en-US" sz="2800"/>
                <a:t>リフレッシュせずに現像</a:t>
              </a:r>
            </a:p>
          </p:txBody>
        </p:sp>
        <p:sp>
          <p:nvSpPr>
            <p:cNvPr id="13320" name="Text Box 8"/>
            <p:cNvSpPr txBox="1">
              <a:spLocks noChangeArrowheads="1"/>
            </p:cNvSpPr>
            <p:nvPr/>
          </p:nvSpPr>
          <p:spPr bwMode="auto">
            <a:xfrm>
              <a:off x="3095" y="2640"/>
              <a:ext cx="2105" cy="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ja-JP" altLang="en-US" sz="2800"/>
                <a:t>リフレッシュ後に現像</a:t>
              </a:r>
            </a:p>
          </p:txBody>
        </p:sp>
        <p:sp>
          <p:nvSpPr>
            <p:cNvPr id="13321" name="Rectangle 9"/>
            <p:cNvSpPr>
              <a:spLocks noChangeArrowheads="1"/>
            </p:cNvSpPr>
            <p:nvPr/>
          </p:nvSpPr>
          <p:spPr bwMode="auto">
            <a:xfrm>
              <a:off x="2688" y="1392"/>
              <a:ext cx="38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sz="2000"/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539552" y="1052736"/>
            <a:ext cx="8449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/>
              <a:t>製造直後～</a:t>
            </a:r>
            <a:r>
              <a:rPr lang="en-US" altLang="ja-JP" sz="2400" dirty="0" smtClean="0"/>
              <a:t>Detector</a:t>
            </a:r>
            <a:r>
              <a:rPr lang="ja-JP" altLang="en-US" sz="2400" dirty="0" smtClean="0"/>
              <a:t>建設までに蓄積する宇宙線を消すために</a:t>
            </a:r>
            <a:endParaRPr lang="en-US" altLang="ja-JP" sz="2400" dirty="0" smtClean="0"/>
          </a:p>
          <a:p>
            <a:r>
              <a:rPr kumimoji="1" lang="ja-JP" altLang="en-US" sz="2400" dirty="0" smtClean="0"/>
              <a:t>リフレッシュ処理を開発（加湿により人工的に潜像退行を加速）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3969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46" name="Picture 158" descr="DSCF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913038"/>
            <a:ext cx="2895600" cy="227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047" name="Text Box 159"/>
          <p:cNvSpPr txBox="1">
            <a:spLocks noChangeArrowheads="1"/>
          </p:cNvSpPr>
          <p:nvPr/>
        </p:nvSpPr>
        <p:spPr bwMode="auto">
          <a:xfrm>
            <a:off x="187896" y="2867000"/>
            <a:ext cx="3394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800" b="1">
                <a:solidFill>
                  <a:schemeClr val="bg1"/>
                </a:solidFill>
              </a:rPr>
              <a:t>OPERA emulsion film</a:t>
            </a:r>
          </a:p>
        </p:txBody>
      </p:sp>
      <p:sp>
        <p:nvSpPr>
          <p:cNvPr id="38048" name="Text Box 160"/>
          <p:cNvSpPr txBox="1">
            <a:spLocks noChangeArrowheads="1"/>
          </p:cNvSpPr>
          <p:nvPr/>
        </p:nvSpPr>
        <p:spPr bwMode="auto">
          <a:xfrm>
            <a:off x="2184191" y="5026877"/>
            <a:ext cx="2051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chemeClr val="bg1"/>
                </a:solidFill>
              </a:rPr>
              <a:t>Lead plate : 1mm</a:t>
            </a:r>
          </a:p>
        </p:txBody>
      </p:sp>
      <p:sp>
        <p:nvSpPr>
          <p:cNvPr id="38049" name="Line 161"/>
          <p:cNvSpPr>
            <a:spLocks noChangeShapeType="1"/>
          </p:cNvSpPr>
          <p:nvPr/>
        </p:nvSpPr>
        <p:spPr bwMode="auto">
          <a:xfrm>
            <a:off x="492696" y="3171800"/>
            <a:ext cx="381000" cy="68580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8050" name="Line 162"/>
          <p:cNvSpPr>
            <a:spLocks noChangeShapeType="1"/>
          </p:cNvSpPr>
          <p:nvPr/>
        </p:nvSpPr>
        <p:spPr bwMode="auto">
          <a:xfrm flipH="1" flipV="1">
            <a:off x="2315146" y="4251300"/>
            <a:ext cx="387350" cy="59690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38094" name="Group 206"/>
          <p:cNvGrpSpPr>
            <a:grpSpLocks/>
          </p:cNvGrpSpPr>
          <p:nvPr/>
        </p:nvGrpSpPr>
        <p:grpSpPr bwMode="auto">
          <a:xfrm>
            <a:off x="4067944" y="1628801"/>
            <a:ext cx="4680520" cy="3548508"/>
            <a:chOff x="144" y="528"/>
            <a:chExt cx="2304" cy="1728"/>
          </a:xfrm>
        </p:grpSpPr>
        <p:pic>
          <p:nvPicPr>
            <p:cNvPr id="38053" name="Picture 165" descr="DSCN358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70"/>
            <a:stretch>
              <a:fillRect/>
            </a:stretch>
          </p:blipFill>
          <p:spPr bwMode="auto">
            <a:xfrm>
              <a:off x="298" y="582"/>
              <a:ext cx="2150" cy="16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054" name="Freeform 166"/>
            <p:cNvSpPr>
              <a:spLocks noChangeAspect="1"/>
            </p:cNvSpPr>
            <p:nvPr/>
          </p:nvSpPr>
          <p:spPr bwMode="auto">
            <a:xfrm rot="480000">
              <a:off x="1177" y="663"/>
              <a:ext cx="994" cy="403"/>
            </a:xfrm>
            <a:custGeom>
              <a:avLst/>
              <a:gdLst>
                <a:gd name="T0" fmla="*/ 1736 w 1736"/>
                <a:gd name="T1" fmla="*/ 785 h 785"/>
                <a:gd name="T2" fmla="*/ 0 w 1736"/>
                <a:gd name="T3" fmla="*/ 0 h 7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36" h="785">
                  <a:moveTo>
                    <a:pt x="1736" y="785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055" name="Text Box 167"/>
            <p:cNvSpPr txBox="1">
              <a:spLocks noChangeAspect="1" noChangeArrowheads="1"/>
            </p:cNvSpPr>
            <p:nvPr/>
          </p:nvSpPr>
          <p:spPr bwMode="auto">
            <a:xfrm>
              <a:off x="1573" y="657"/>
              <a:ext cx="396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 b="1" dirty="0"/>
                <a:t>12.5cm</a:t>
              </a:r>
            </a:p>
          </p:txBody>
        </p:sp>
        <p:sp>
          <p:nvSpPr>
            <p:cNvPr id="38056" name="Text Box 168"/>
            <p:cNvSpPr txBox="1">
              <a:spLocks noChangeAspect="1" noChangeArrowheads="1"/>
            </p:cNvSpPr>
            <p:nvPr/>
          </p:nvSpPr>
          <p:spPr bwMode="auto">
            <a:xfrm>
              <a:off x="1680" y="1877"/>
              <a:ext cx="318" cy="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 b="1"/>
                <a:t>10cm</a:t>
              </a:r>
            </a:p>
          </p:txBody>
        </p:sp>
        <p:sp>
          <p:nvSpPr>
            <p:cNvPr id="38057" name="Freeform 169"/>
            <p:cNvSpPr>
              <a:spLocks noChangeAspect="1"/>
            </p:cNvSpPr>
            <p:nvPr/>
          </p:nvSpPr>
          <p:spPr bwMode="auto">
            <a:xfrm>
              <a:off x="1941" y="1146"/>
              <a:ext cx="195" cy="720"/>
            </a:xfrm>
            <a:custGeom>
              <a:avLst/>
              <a:gdLst>
                <a:gd name="T0" fmla="*/ 0 w 266"/>
                <a:gd name="T1" fmla="*/ 1097 h 1097"/>
                <a:gd name="T2" fmla="*/ 266 w 266"/>
                <a:gd name="T3" fmla="*/ 0 h 10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6" h="1097">
                  <a:moveTo>
                    <a:pt x="0" y="1097"/>
                  </a:moveTo>
                  <a:lnTo>
                    <a:pt x="266" y="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058" name="Text Box 170"/>
            <p:cNvSpPr txBox="1">
              <a:spLocks noChangeAspect="1" noChangeArrowheads="1"/>
            </p:cNvSpPr>
            <p:nvPr/>
          </p:nvSpPr>
          <p:spPr bwMode="auto">
            <a:xfrm>
              <a:off x="286" y="563"/>
              <a:ext cx="638" cy="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600" b="1" dirty="0"/>
                <a:t>7.5cm</a:t>
              </a:r>
            </a:p>
            <a:p>
              <a:r>
                <a:rPr lang="en-US" altLang="ja-JP" b="1" dirty="0"/>
                <a:t> </a:t>
              </a:r>
            </a:p>
          </p:txBody>
        </p:sp>
        <p:sp>
          <p:nvSpPr>
            <p:cNvPr id="38059" name="Freeform 171"/>
            <p:cNvSpPr>
              <a:spLocks noChangeAspect="1"/>
            </p:cNvSpPr>
            <p:nvPr/>
          </p:nvSpPr>
          <p:spPr bwMode="auto">
            <a:xfrm rot="900000">
              <a:off x="581" y="528"/>
              <a:ext cx="571" cy="324"/>
            </a:xfrm>
            <a:custGeom>
              <a:avLst/>
              <a:gdLst>
                <a:gd name="T0" fmla="*/ 884 w 884"/>
                <a:gd name="T1" fmla="*/ 0 h 559"/>
                <a:gd name="T2" fmla="*/ 0 w 884"/>
                <a:gd name="T3" fmla="*/ 559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84" h="559">
                  <a:moveTo>
                    <a:pt x="884" y="0"/>
                  </a:moveTo>
                  <a:lnTo>
                    <a:pt x="0" y="559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060" name="Text Box 172"/>
            <p:cNvSpPr txBox="1">
              <a:spLocks noChangeArrowheads="1"/>
            </p:cNvSpPr>
            <p:nvPr/>
          </p:nvSpPr>
          <p:spPr bwMode="auto">
            <a:xfrm>
              <a:off x="147" y="1249"/>
              <a:ext cx="344" cy="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800" b="1" dirty="0">
                  <a:solidFill>
                    <a:schemeClr val="bg1"/>
                  </a:solidFill>
                </a:rPr>
                <a:t>8.3kg</a:t>
              </a:r>
            </a:p>
            <a:p>
              <a:r>
                <a:rPr lang="en-US" altLang="ja-JP" sz="1800" b="1" dirty="0">
                  <a:solidFill>
                    <a:schemeClr val="bg1"/>
                  </a:solidFill>
                </a:rPr>
                <a:t>10X</a:t>
              </a:r>
              <a:r>
                <a:rPr lang="en-US" altLang="ja-JP" sz="1800" b="1" baseline="-25000" dirty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38061" name="Line 173"/>
            <p:cNvSpPr>
              <a:spLocks noChangeShapeType="1"/>
            </p:cNvSpPr>
            <p:nvPr/>
          </p:nvSpPr>
          <p:spPr bwMode="auto">
            <a:xfrm flipV="1">
              <a:off x="325" y="1530"/>
              <a:ext cx="630" cy="26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8062" name="Text Box 174"/>
            <p:cNvSpPr txBox="1">
              <a:spLocks noChangeArrowheads="1"/>
            </p:cNvSpPr>
            <p:nvPr/>
          </p:nvSpPr>
          <p:spPr bwMode="auto">
            <a:xfrm>
              <a:off x="144" y="1772"/>
              <a:ext cx="1459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b="1">
                  <a:solidFill>
                    <a:srgbClr val="00FF00"/>
                  </a:solidFill>
                </a:rPr>
                <a:t>Neutrino Beam</a:t>
              </a:r>
            </a:p>
            <a:p>
              <a:r>
                <a:rPr lang="en-US" altLang="ja-JP" sz="2000" b="1">
                  <a:solidFill>
                    <a:srgbClr val="00FF00"/>
                  </a:solidFill>
                </a:rPr>
                <a:t>(vertical for films)</a:t>
              </a:r>
            </a:p>
          </p:txBody>
        </p:sp>
      </p:grpSp>
      <p:sp>
        <p:nvSpPr>
          <p:cNvPr id="38063" name="Text Box 175"/>
          <p:cNvSpPr txBox="1">
            <a:spLocks noChangeArrowheads="1"/>
          </p:cNvSpPr>
          <p:nvPr/>
        </p:nvSpPr>
        <p:spPr bwMode="auto">
          <a:xfrm>
            <a:off x="6048007" y="1195139"/>
            <a:ext cx="89902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36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3600" dirty="0" smtClean="0">
                <a:solidFill>
                  <a:schemeClr val="bg1"/>
                </a:solidFill>
              </a:rPr>
              <a:t>ECC</a:t>
            </a:r>
            <a:endParaRPr lang="en-US" altLang="ja-JP" sz="3600" dirty="0">
              <a:solidFill>
                <a:schemeClr val="bg1"/>
              </a:solidFill>
            </a:endParaRPr>
          </a:p>
        </p:txBody>
      </p:sp>
      <p:sp>
        <p:nvSpPr>
          <p:cNvPr id="38091" name="Rectangle 203"/>
          <p:cNvSpPr>
            <a:spLocks noChangeArrowheads="1"/>
          </p:cNvSpPr>
          <p:nvPr/>
        </p:nvSpPr>
        <p:spPr bwMode="auto">
          <a:xfrm>
            <a:off x="5397624" y="5177308"/>
            <a:ext cx="2819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  <a:latin typeface="ＭＳ Ｐゴシック" pitchFamily="1" charset="-128"/>
              </a:rPr>
              <a:t>Stack of</a:t>
            </a:r>
          </a:p>
          <a:p>
            <a:r>
              <a:rPr lang="en-US" altLang="ja-JP" sz="2400" b="1" dirty="0">
                <a:solidFill>
                  <a:schemeClr val="bg1"/>
                </a:solidFill>
                <a:latin typeface="ＭＳ Ｐゴシック" pitchFamily="1" charset="-128"/>
              </a:rPr>
              <a:t>57 </a:t>
            </a:r>
            <a:r>
              <a:rPr lang="en-US" altLang="ja-JP" sz="2400" b="1" dirty="0" smtClean="0">
                <a:solidFill>
                  <a:schemeClr val="bg1"/>
                </a:solidFill>
                <a:latin typeface="ＭＳ Ｐゴシック" pitchFamily="1" charset="-128"/>
              </a:rPr>
              <a:t> </a:t>
            </a:r>
            <a:r>
              <a:rPr lang="en-US" altLang="ja-JP" sz="2400" b="1" dirty="0">
                <a:solidFill>
                  <a:schemeClr val="bg1"/>
                </a:solidFill>
                <a:latin typeface="ＭＳ Ｐゴシック" pitchFamily="1" charset="-128"/>
              </a:rPr>
              <a:t>emulsion films,</a:t>
            </a:r>
          </a:p>
          <a:p>
            <a:r>
              <a:rPr lang="en-US" altLang="ja-JP" sz="2400" b="1" dirty="0">
                <a:solidFill>
                  <a:schemeClr val="bg1"/>
                </a:solidFill>
                <a:latin typeface="ＭＳ Ｐゴシック" pitchFamily="1" charset="-128"/>
              </a:rPr>
              <a:t>56 lead plates (10X</a:t>
            </a:r>
            <a:r>
              <a:rPr lang="en-US" altLang="ja-JP" sz="2400" b="1" baseline="-25000" dirty="0">
                <a:solidFill>
                  <a:schemeClr val="bg1"/>
                </a:solidFill>
                <a:latin typeface="ＭＳ Ｐゴシック" pitchFamily="1" charset="-128"/>
              </a:rPr>
              <a:t>0</a:t>
            </a:r>
            <a:r>
              <a:rPr lang="en-US" altLang="ja-JP" sz="2400" b="1" dirty="0">
                <a:solidFill>
                  <a:schemeClr val="bg1"/>
                </a:solidFill>
                <a:latin typeface="ＭＳ Ｐゴシック" pitchFamily="1" charset="-128"/>
              </a:rPr>
              <a:t>)</a:t>
            </a:r>
            <a:endParaRPr lang="en-US" altLang="ja-JP" sz="2400" b="1" dirty="0">
              <a:solidFill>
                <a:schemeClr val="bg1"/>
              </a:solidFill>
              <a:latin typeface="Times New Roman" charset="0"/>
              <a:ea typeface="ＭＳ Ｐ明朝" pitchFamily="1" charset="-128"/>
            </a:endParaRPr>
          </a:p>
        </p:txBody>
      </p:sp>
      <p:sp>
        <p:nvSpPr>
          <p:cNvPr id="38093" name="Rectangle 205"/>
          <p:cNvSpPr>
            <a:spLocks noChangeArrowheads="1"/>
          </p:cNvSpPr>
          <p:nvPr/>
        </p:nvSpPr>
        <p:spPr bwMode="auto">
          <a:xfrm>
            <a:off x="315359" y="409272"/>
            <a:ext cx="8916608" cy="584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dirty="0">
                <a:solidFill>
                  <a:schemeClr val="bg1"/>
                </a:solidFill>
                <a:ea typeface="ＭＳ Ｐ明朝" pitchFamily="1" charset="-128"/>
              </a:rPr>
              <a:t>OPERA </a:t>
            </a:r>
            <a:r>
              <a:rPr lang="en-US" altLang="ja-JP" sz="3200" dirty="0" smtClean="0">
                <a:solidFill>
                  <a:schemeClr val="bg1"/>
                </a:solidFill>
                <a:ea typeface="ＭＳ Ｐ明朝" pitchFamily="1" charset="-128"/>
              </a:rPr>
              <a:t>target and detector – ECC </a:t>
            </a:r>
            <a:r>
              <a:rPr lang="en-US" altLang="ja-JP" sz="2400" dirty="0" smtClean="0">
                <a:solidFill>
                  <a:schemeClr val="bg1"/>
                </a:solidFill>
                <a:ea typeface="ＭＳ Ｐ明朝" pitchFamily="1" charset="-128"/>
              </a:rPr>
              <a:t>Emulsion Cloud Chamber</a:t>
            </a:r>
            <a:endParaRPr lang="en-US" altLang="ja-JP" sz="2400" dirty="0">
              <a:solidFill>
                <a:schemeClr val="bg1"/>
              </a:solidFill>
              <a:ea typeface="ＭＳ Ｐ明朝" pitchFamily="1" charset="-128"/>
            </a:endParaRPr>
          </a:p>
        </p:txBody>
      </p:sp>
      <p:sp>
        <p:nvSpPr>
          <p:cNvPr id="38098" name="Line 210"/>
          <p:cNvSpPr>
            <a:spLocks noChangeShapeType="1"/>
          </p:cNvSpPr>
          <p:nvPr/>
        </p:nvSpPr>
        <p:spPr bwMode="auto">
          <a:xfrm>
            <a:off x="264096" y="3768700"/>
            <a:ext cx="152400" cy="115570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8099" name="Line 211"/>
          <p:cNvSpPr>
            <a:spLocks noChangeShapeType="1"/>
          </p:cNvSpPr>
          <p:nvPr/>
        </p:nvSpPr>
        <p:spPr bwMode="auto">
          <a:xfrm flipH="1">
            <a:off x="606996" y="4822800"/>
            <a:ext cx="1752600" cy="228600"/>
          </a:xfrm>
          <a:prstGeom prst="line">
            <a:avLst/>
          </a:prstGeom>
          <a:noFill/>
          <a:ln w="22225">
            <a:solidFill>
              <a:srgbClr val="0000FF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8100" name="Rectangle 212"/>
          <p:cNvSpPr>
            <a:spLocks noChangeArrowheads="1"/>
          </p:cNvSpPr>
          <p:nvPr/>
        </p:nvSpPr>
        <p:spPr bwMode="auto">
          <a:xfrm>
            <a:off x="1254696" y="4924400"/>
            <a:ext cx="766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FF"/>
                </a:solidFill>
              </a:rPr>
              <a:t>12.5cm</a:t>
            </a:r>
          </a:p>
        </p:txBody>
      </p:sp>
      <p:sp>
        <p:nvSpPr>
          <p:cNvPr id="38101" name="Rectangle 213"/>
          <p:cNvSpPr>
            <a:spLocks noChangeArrowheads="1"/>
          </p:cNvSpPr>
          <p:nvPr/>
        </p:nvSpPr>
        <p:spPr bwMode="auto">
          <a:xfrm>
            <a:off x="264096" y="4162400"/>
            <a:ext cx="619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FF"/>
                </a:solidFill>
              </a:rPr>
              <a:t>10cm</a:t>
            </a:r>
          </a:p>
        </p:txBody>
      </p:sp>
    </p:spTree>
    <p:extLst>
      <p:ext uri="{BB962C8B-B14F-4D97-AF65-F5344CB8AC3E}">
        <p14:creationId xmlns:p14="http://schemas.microsoft.com/office/powerpoint/2010/main" val="190190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ChangeArrowheads="1"/>
          </p:cNvSpPr>
          <p:nvPr/>
        </p:nvSpPr>
        <p:spPr bwMode="auto">
          <a:xfrm>
            <a:off x="43433" y="3765376"/>
            <a:ext cx="4495800" cy="3048000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kumimoji="0" lang="ja-JP" altLang="ja-JP" sz="2400">
              <a:solidFill>
                <a:srgbClr val="000000"/>
              </a:solidFill>
            </a:endParaRPr>
          </a:p>
        </p:txBody>
      </p:sp>
      <p:grpSp>
        <p:nvGrpSpPr>
          <p:cNvPr id="234499" name="Group 3"/>
          <p:cNvGrpSpPr>
            <a:grpSpLocks/>
          </p:cNvGrpSpPr>
          <p:nvPr/>
        </p:nvGrpSpPr>
        <p:grpSpPr bwMode="auto">
          <a:xfrm>
            <a:off x="3548633" y="3765376"/>
            <a:ext cx="381000" cy="3048000"/>
            <a:chOff x="4944" y="2208"/>
            <a:chExt cx="240" cy="1920"/>
          </a:xfrm>
        </p:grpSpPr>
        <p:sp>
          <p:nvSpPr>
            <p:cNvPr id="234620" name="Rectangle 12"/>
            <p:cNvSpPr>
              <a:spLocks noChangeArrowheads="1"/>
            </p:cNvSpPr>
            <p:nvPr/>
          </p:nvSpPr>
          <p:spPr bwMode="auto">
            <a:xfrm>
              <a:off x="4944" y="2208"/>
              <a:ext cx="240" cy="1920"/>
            </a:xfrm>
            <a:prstGeom prst="rect">
              <a:avLst/>
            </a:prstGeom>
            <a:solidFill>
              <a:srgbClr val="EF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  <p:sp>
          <p:nvSpPr>
            <p:cNvPr id="234621" name="Rectangle 36"/>
            <p:cNvSpPr>
              <a:spLocks noChangeArrowheads="1"/>
            </p:cNvSpPr>
            <p:nvPr/>
          </p:nvSpPr>
          <p:spPr bwMode="auto">
            <a:xfrm>
              <a:off x="4944" y="2208"/>
              <a:ext cx="49" cy="1920"/>
            </a:xfrm>
            <a:prstGeom prst="rect">
              <a:avLst/>
            </a:prstGeom>
            <a:solidFill>
              <a:srgbClr val="D4D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  <p:sp>
          <p:nvSpPr>
            <p:cNvPr id="234622" name="Rectangle 36"/>
            <p:cNvSpPr>
              <a:spLocks noChangeArrowheads="1"/>
            </p:cNvSpPr>
            <p:nvPr/>
          </p:nvSpPr>
          <p:spPr bwMode="auto">
            <a:xfrm>
              <a:off x="5135" y="2208"/>
              <a:ext cx="49" cy="1920"/>
            </a:xfrm>
            <a:prstGeom prst="rect">
              <a:avLst/>
            </a:prstGeom>
            <a:solidFill>
              <a:srgbClr val="D4D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34500" name="Group 7"/>
          <p:cNvGrpSpPr>
            <a:grpSpLocks/>
          </p:cNvGrpSpPr>
          <p:nvPr/>
        </p:nvGrpSpPr>
        <p:grpSpPr bwMode="auto">
          <a:xfrm>
            <a:off x="805433" y="3765376"/>
            <a:ext cx="381000" cy="3048000"/>
            <a:chOff x="3216" y="2208"/>
            <a:chExt cx="240" cy="1920"/>
          </a:xfrm>
        </p:grpSpPr>
        <p:sp>
          <p:nvSpPr>
            <p:cNvPr id="234617" name="Rectangle 12"/>
            <p:cNvSpPr>
              <a:spLocks noChangeArrowheads="1"/>
            </p:cNvSpPr>
            <p:nvPr/>
          </p:nvSpPr>
          <p:spPr bwMode="auto">
            <a:xfrm>
              <a:off x="3216" y="2208"/>
              <a:ext cx="240" cy="1920"/>
            </a:xfrm>
            <a:prstGeom prst="rect">
              <a:avLst/>
            </a:prstGeom>
            <a:solidFill>
              <a:srgbClr val="EF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  <p:sp>
          <p:nvSpPr>
            <p:cNvPr id="234618" name="Rectangle 36"/>
            <p:cNvSpPr>
              <a:spLocks noChangeArrowheads="1"/>
            </p:cNvSpPr>
            <p:nvPr/>
          </p:nvSpPr>
          <p:spPr bwMode="auto">
            <a:xfrm>
              <a:off x="3216" y="2208"/>
              <a:ext cx="49" cy="1920"/>
            </a:xfrm>
            <a:prstGeom prst="rect">
              <a:avLst/>
            </a:prstGeom>
            <a:solidFill>
              <a:srgbClr val="D4D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  <p:sp>
          <p:nvSpPr>
            <p:cNvPr id="234619" name="Rectangle 36"/>
            <p:cNvSpPr>
              <a:spLocks noChangeArrowheads="1"/>
            </p:cNvSpPr>
            <p:nvPr/>
          </p:nvSpPr>
          <p:spPr bwMode="auto">
            <a:xfrm>
              <a:off x="3407" y="2208"/>
              <a:ext cx="49" cy="1920"/>
            </a:xfrm>
            <a:prstGeom prst="rect">
              <a:avLst/>
            </a:prstGeom>
            <a:solidFill>
              <a:srgbClr val="D4D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34501" name="Group 11"/>
          <p:cNvGrpSpPr>
            <a:grpSpLocks/>
          </p:cNvGrpSpPr>
          <p:nvPr/>
        </p:nvGrpSpPr>
        <p:grpSpPr bwMode="auto">
          <a:xfrm>
            <a:off x="2177033" y="3765376"/>
            <a:ext cx="381000" cy="3048000"/>
            <a:chOff x="4080" y="2208"/>
            <a:chExt cx="240" cy="1920"/>
          </a:xfrm>
        </p:grpSpPr>
        <p:sp>
          <p:nvSpPr>
            <p:cNvPr id="234614" name="Rectangle 12"/>
            <p:cNvSpPr>
              <a:spLocks noChangeArrowheads="1"/>
            </p:cNvSpPr>
            <p:nvPr/>
          </p:nvSpPr>
          <p:spPr bwMode="auto">
            <a:xfrm>
              <a:off x="4080" y="2208"/>
              <a:ext cx="240" cy="1920"/>
            </a:xfrm>
            <a:prstGeom prst="rect">
              <a:avLst/>
            </a:prstGeom>
            <a:solidFill>
              <a:srgbClr val="EF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  <p:sp>
          <p:nvSpPr>
            <p:cNvPr id="234615" name="Rectangle 36"/>
            <p:cNvSpPr>
              <a:spLocks noChangeArrowheads="1"/>
            </p:cNvSpPr>
            <p:nvPr/>
          </p:nvSpPr>
          <p:spPr bwMode="auto">
            <a:xfrm>
              <a:off x="4080" y="2208"/>
              <a:ext cx="49" cy="1920"/>
            </a:xfrm>
            <a:prstGeom prst="rect">
              <a:avLst/>
            </a:prstGeom>
            <a:solidFill>
              <a:srgbClr val="D4D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  <p:sp>
          <p:nvSpPr>
            <p:cNvPr id="234616" name="Rectangle 36"/>
            <p:cNvSpPr>
              <a:spLocks noChangeArrowheads="1"/>
            </p:cNvSpPr>
            <p:nvPr/>
          </p:nvSpPr>
          <p:spPr bwMode="auto">
            <a:xfrm>
              <a:off x="4271" y="2208"/>
              <a:ext cx="49" cy="1920"/>
            </a:xfrm>
            <a:prstGeom prst="rect">
              <a:avLst/>
            </a:prstGeom>
            <a:solidFill>
              <a:srgbClr val="D4D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</p:grpSp>
      <p:sp>
        <p:nvSpPr>
          <p:cNvPr id="234502" name="Line 15"/>
          <p:cNvSpPr>
            <a:spLocks noChangeShapeType="1"/>
          </p:cNvSpPr>
          <p:nvPr/>
        </p:nvSpPr>
        <p:spPr bwMode="auto">
          <a:xfrm>
            <a:off x="1186433" y="6432376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34503" name="Rectangle 16"/>
          <p:cNvSpPr>
            <a:spLocks noChangeArrowheads="1"/>
          </p:cNvSpPr>
          <p:nvPr/>
        </p:nvSpPr>
        <p:spPr bwMode="auto">
          <a:xfrm>
            <a:off x="1338833" y="6432376"/>
            <a:ext cx="7508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</a:rPr>
              <a:t>1mm Pb</a:t>
            </a:r>
          </a:p>
        </p:txBody>
      </p:sp>
      <p:sp>
        <p:nvSpPr>
          <p:cNvPr id="234504" name="Line 17"/>
          <p:cNvSpPr>
            <a:spLocks noChangeShapeType="1"/>
          </p:cNvSpPr>
          <p:nvPr/>
        </p:nvSpPr>
        <p:spPr bwMode="auto">
          <a:xfrm flipV="1">
            <a:off x="1292796" y="4908376"/>
            <a:ext cx="1417637" cy="34607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34505" name="Line 18"/>
          <p:cNvSpPr>
            <a:spLocks noChangeShapeType="1"/>
          </p:cNvSpPr>
          <p:nvPr/>
        </p:nvSpPr>
        <p:spPr bwMode="auto">
          <a:xfrm flipH="1" flipV="1">
            <a:off x="2710433" y="4908376"/>
            <a:ext cx="1828800" cy="3048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34506" name="Line 19"/>
          <p:cNvSpPr>
            <a:spLocks noChangeShapeType="1"/>
          </p:cNvSpPr>
          <p:nvPr/>
        </p:nvSpPr>
        <p:spPr bwMode="auto">
          <a:xfrm flipH="1" flipV="1">
            <a:off x="1278508" y="5252864"/>
            <a:ext cx="3260725" cy="79851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34507" name="Line 20"/>
          <p:cNvSpPr>
            <a:spLocks noChangeShapeType="1"/>
          </p:cNvSpPr>
          <p:nvPr/>
        </p:nvSpPr>
        <p:spPr bwMode="auto">
          <a:xfrm flipH="1" flipV="1">
            <a:off x="1291208" y="5252864"/>
            <a:ext cx="3248025" cy="133191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34508" name="Line 21"/>
          <p:cNvSpPr>
            <a:spLocks noChangeShapeType="1"/>
          </p:cNvSpPr>
          <p:nvPr/>
        </p:nvSpPr>
        <p:spPr bwMode="auto">
          <a:xfrm flipH="1" flipV="1">
            <a:off x="1291208" y="5252864"/>
            <a:ext cx="2714625" cy="156051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34509" name="Oval 22"/>
          <p:cNvSpPr>
            <a:spLocks noChangeArrowheads="1"/>
          </p:cNvSpPr>
          <p:nvPr/>
        </p:nvSpPr>
        <p:spPr bwMode="auto">
          <a:xfrm>
            <a:off x="1262633" y="5213176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10" name="Oval 23"/>
          <p:cNvSpPr>
            <a:spLocks noChangeArrowheads="1"/>
          </p:cNvSpPr>
          <p:nvPr/>
        </p:nvSpPr>
        <p:spPr bwMode="auto">
          <a:xfrm>
            <a:off x="2177033" y="50099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11" name="Oval 24"/>
          <p:cNvSpPr>
            <a:spLocks noChangeArrowheads="1"/>
          </p:cNvSpPr>
          <p:nvPr/>
        </p:nvSpPr>
        <p:spPr bwMode="auto">
          <a:xfrm>
            <a:off x="2481833" y="49337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12" name="Oval 25"/>
          <p:cNvSpPr>
            <a:spLocks noChangeArrowheads="1"/>
          </p:cNvSpPr>
          <p:nvPr/>
        </p:nvSpPr>
        <p:spPr bwMode="auto">
          <a:xfrm>
            <a:off x="3548633" y="50353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13" name="Oval 26"/>
          <p:cNvSpPr>
            <a:spLocks noChangeArrowheads="1"/>
          </p:cNvSpPr>
          <p:nvPr/>
        </p:nvSpPr>
        <p:spPr bwMode="auto">
          <a:xfrm>
            <a:off x="3866133" y="50988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14" name="Oval 27"/>
          <p:cNvSpPr>
            <a:spLocks noChangeArrowheads="1"/>
          </p:cNvSpPr>
          <p:nvPr/>
        </p:nvSpPr>
        <p:spPr bwMode="auto">
          <a:xfrm>
            <a:off x="3866133" y="58481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15" name="Oval 28"/>
          <p:cNvSpPr>
            <a:spLocks noChangeArrowheads="1"/>
          </p:cNvSpPr>
          <p:nvPr/>
        </p:nvSpPr>
        <p:spPr bwMode="auto">
          <a:xfrm>
            <a:off x="3548633" y="57846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16" name="Oval 29"/>
          <p:cNvSpPr>
            <a:spLocks noChangeArrowheads="1"/>
          </p:cNvSpPr>
          <p:nvPr/>
        </p:nvSpPr>
        <p:spPr bwMode="auto">
          <a:xfrm>
            <a:off x="3548633" y="61529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17" name="Oval 30"/>
          <p:cNvSpPr>
            <a:spLocks noChangeArrowheads="1"/>
          </p:cNvSpPr>
          <p:nvPr/>
        </p:nvSpPr>
        <p:spPr bwMode="auto">
          <a:xfrm>
            <a:off x="3866133" y="62926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18" name="Oval 31"/>
          <p:cNvSpPr>
            <a:spLocks noChangeArrowheads="1"/>
          </p:cNvSpPr>
          <p:nvPr/>
        </p:nvSpPr>
        <p:spPr bwMode="auto">
          <a:xfrm>
            <a:off x="3853433" y="67117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19" name="Oval 32"/>
          <p:cNvSpPr>
            <a:spLocks noChangeArrowheads="1"/>
          </p:cNvSpPr>
          <p:nvPr/>
        </p:nvSpPr>
        <p:spPr bwMode="auto">
          <a:xfrm>
            <a:off x="3548633" y="65466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20" name="Oval 33"/>
          <p:cNvSpPr>
            <a:spLocks noChangeArrowheads="1"/>
          </p:cNvSpPr>
          <p:nvPr/>
        </p:nvSpPr>
        <p:spPr bwMode="auto">
          <a:xfrm>
            <a:off x="2481833" y="55179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21" name="Oval 34"/>
          <p:cNvSpPr>
            <a:spLocks noChangeArrowheads="1"/>
          </p:cNvSpPr>
          <p:nvPr/>
        </p:nvSpPr>
        <p:spPr bwMode="auto">
          <a:xfrm>
            <a:off x="2177033" y="54417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22" name="Oval 35"/>
          <p:cNvSpPr>
            <a:spLocks noChangeArrowheads="1"/>
          </p:cNvSpPr>
          <p:nvPr/>
        </p:nvSpPr>
        <p:spPr bwMode="auto">
          <a:xfrm>
            <a:off x="2177033" y="55941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23" name="Oval 36"/>
          <p:cNvSpPr>
            <a:spLocks noChangeArrowheads="1"/>
          </p:cNvSpPr>
          <p:nvPr/>
        </p:nvSpPr>
        <p:spPr bwMode="auto">
          <a:xfrm>
            <a:off x="2177033" y="57465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24" name="Oval 37"/>
          <p:cNvSpPr>
            <a:spLocks noChangeArrowheads="1"/>
          </p:cNvSpPr>
          <p:nvPr/>
        </p:nvSpPr>
        <p:spPr bwMode="auto">
          <a:xfrm>
            <a:off x="2481833" y="59243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25" name="Oval 38"/>
          <p:cNvSpPr>
            <a:spLocks noChangeArrowheads="1"/>
          </p:cNvSpPr>
          <p:nvPr/>
        </p:nvSpPr>
        <p:spPr bwMode="auto">
          <a:xfrm>
            <a:off x="2481833" y="57338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26" name="Line 39"/>
          <p:cNvSpPr>
            <a:spLocks noChangeShapeType="1"/>
          </p:cNvSpPr>
          <p:nvPr/>
        </p:nvSpPr>
        <p:spPr bwMode="auto">
          <a:xfrm>
            <a:off x="43433" y="5213176"/>
            <a:ext cx="6096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34527" name="Rectangle 40"/>
          <p:cNvSpPr>
            <a:spLocks noChangeArrowheads="1"/>
          </p:cNvSpPr>
          <p:nvPr/>
        </p:nvSpPr>
        <p:spPr bwMode="auto">
          <a:xfrm>
            <a:off x="805433" y="5289376"/>
            <a:ext cx="70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</a:rPr>
              <a:t>Primary</a:t>
            </a:r>
          </a:p>
          <a:p>
            <a:r>
              <a:rPr lang="en-US" altLang="ja-JP" sz="1200">
                <a:solidFill>
                  <a:srgbClr val="000000"/>
                </a:solidFill>
              </a:rPr>
              <a:t>vertex</a:t>
            </a:r>
          </a:p>
        </p:txBody>
      </p:sp>
      <p:sp>
        <p:nvSpPr>
          <p:cNvPr id="234528" name="Rectangle 41"/>
          <p:cNvSpPr>
            <a:spLocks noChangeArrowheads="1"/>
          </p:cNvSpPr>
          <p:nvPr/>
        </p:nvSpPr>
        <p:spPr bwMode="auto">
          <a:xfrm>
            <a:off x="2610421" y="4633739"/>
            <a:ext cx="9890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</a:rPr>
              <a:t>Decay point</a:t>
            </a:r>
          </a:p>
        </p:txBody>
      </p:sp>
      <p:sp>
        <p:nvSpPr>
          <p:cNvPr id="234529" name="Rectangle 42"/>
          <p:cNvSpPr>
            <a:spLocks noChangeArrowheads="1"/>
          </p:cNvSpPr>
          <p:nvPr/>
        </p:nvSpPr>
        <p:spPr bwMode="auto">
          <a:xfrm>
            <a:off x="121221" y="3895551"/>
            <a:ext cx="1733550" cy="339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ja-JP" sz="1600">
                <a:solidFill>
                  <a:srgbClr val="000000"/>
                </a:solidFill>
              </a:rPr>
              <a:t>Long flight decay</a:t>
            </a:r>
            <a:endParaRPr lang="ja-JP" altLang="en-US" sz="1600">
              <a:solidFill>
                <a:srgbClr val="000000"/>
              </a:solidFill>
            </a:endParaRPr>
          </a:p>
        </p:txBody>
      </p:sp>
      <p:sp>
        <p:nvSpPr>
          <p:cNvPr id="234530" name="Rectangle 43"/>
          <p:cNvSpPr>
            <a:spLocks noChangeArrowheads="1"/>
          </p:cNvSpPr>
          <p:nvPr/>
        </p:nvSpPr>
        <p:spPr bwMode="auto">
          <a:xfrm>
            <a:off x="2208783" y="4952826"/>
            <a:ext cx="273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ja-JP" sz="160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</a:t>
            </a:r>
            <a:endParaRPr lang="en-US" altLang="ja-JP" sz="1600">
              <a:solidFill>
                <a:srgbClr val="000000"/>
              </a:solidFill>
            </a:endParaRPr>
          </a:p>
        </p:txBody>
      </p:sp>
      <p:sp>
        <p:nvSpPr>
          <p:cNvPr id="234531" name="Line 44"/>
          <p:cNvSpPr>
            <a:spLocks noChangeShapeType="1"/>
          </p:cNvSpPr>
          <p:nvPr/>
        </p:nvSpPr>
        <p:spPr bwMode="auto">
          <a:xfrm flipH="1" flipV="1">
            <a:off x="1262633" y="4667076"/>
            <a:ext cx="1066800" cy="177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34532" name="Oval 45"/>
          <p:cNvSpPr>
            <a:spLocks noChangeArrowheads="1"/>
          </p:cNvSpPr>
          <p:nvPr/>
        </p:nvSpPr>
        <p:spPr bwMode="auto">
          <a:xfrm>
            <a:off x="2685033" y="4882976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33" name="Rectangle 46"/>
          <p:cNvSpPr>
            <a:spLocks noChangeArrowheads="1"/>
          </p:cNvSpPr>
          <p:nvPr/>
        </p:nvSpPr>
        <p:spPr bwMode="auto">
          <a:xfrm>
            <a:off x="908621" y="4802014"/>
            <a:ext cx="4302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  <a:latin typeface="Century" pitchFamily="18" charset="0"/>
              </a:rPr>
              <a:t>IP</a:t>
            </a:r>
          </a:p>
        </p:txBody>
      </p:sp>
      <p:sp>
        <p:nvSpPr>
          <p:cNvPr id="234534" name="Line 47"/>
          <p:cNvSpPr>
            <a:spLocks noChangeShapeType="1"/>
          </p:cNvSpPr>
          <p:nvPr/>
        </p:nvSpPr>
        <p:spPr bwMode="auto">
          <a:xfrm flipV="1">
            <a:off x="1313433" y="4706764"/>
            <a:ext cx="77788" cy="4810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34535" name="Rectangle 2"/>
          <p:cNvSpPr>
            <a:spLocks noChangeArrowheads="1"/>
          </p:cNvSpPr>
          <p:nvPr/>
        </p:nvSpPr>
        <p:spPr bwMode="auto">
          <a:xfrm>
            <a:off x="43433" y="488776"/>
            <a:ext cx="4495800" cy="3048000"/>
          </a:xfrm>
          <a:prstGeom prst="rect">
            <a:avLst/>
          </a:prstGeom>
          <a:solidFill>
            <a:srgbClr val="E6E6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kumimoji="0" lang="ja-JP" altLang="ja-JP" sz="2400">
              <a:solidFill>
                <a:srgbClr val="000000"/>
              </a:solidFill>
            </a:endParaRPr>
          </a:p>
        </p:txBody>
      </p:sp>
      <p:grpSp>
        <p:nvGrpSpPr>
          <p:cNvPr id="234536" name="Group 49"/>
          <p:cNvGrpSpPr>
            <a:grpSpLocks/>
          </p:cNvGrpSpPr>
          <p:nvPr/>
        </p:nvGrpSpPr>
        <p:grpSpPr bwMode="auto">
          <a:xfrm>
            <a:off x="3548633" y="488776"/>
            <a:ext cx="381000" cy="3048000"/>
            <a:chOff x="4944" y="144"/>
            <a:chExt cx="240" cy="1920"/>
          </a:xfrm>
        </p:grpSpPr>
        <p:sp>
          <p:nvSpPr>
            <p:cNvPr id="234611" name="Rectangle 12"/>
            <p:cNvSpPr>
              <a:spLocks noChangeArrowheads="1"/>
            </p:cNvSpPr>
            <p:nvPr/>
          </p:nvSpPr>
          <p:spPr bwMode="auto">
            <a:xfrm>
              <a:off x="4944" y="144"/>
              <a:ext cx="240" cy="1920"/>
            </a:xfrm>
            <a:prstGeom prst="rect">
              <a:avLst/>
            </a:prstGeom>
            <a:solidFill>
              <a:srgbClr val="EF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  <p:sp>
          <p:nvSpPr>
            <p:cNvPr id="234612" name="Rectangle 36"/>
            <p:cNvSpPr>
              <a:spLocks noChangeArrowheads="1"/>
            </p:cNvSpPr>
            <p:nvPr/>
          </p:nvSpPr>
          <p:spPr bwMode="auto">
            <a:xfrm>
              <a:off x="4944" y="144"/>
              <a:ext cx="49" cy="1920"/>
            </a:xfrm>
            <a:prstGeom prst="rect">
              <a:avLst/>
            </a:prstGeom>
            <a:solidFill>
              <a:srgbClr val="D4D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  <p:sp>
          <p:nvSpPr>
            <p:cNvPr id="234613" name="Rectangle 36"/>
            <p:cNvSpPr>
              <a:spLocks noChangeArrowheads="1"/>
            </p:cNvSpPr>
            <p:nvPr/>
          </p:nvSpPr>
          <p:spPr bwMode="auto">
            <a:xfrm>
              <a:off x="5135" y="144"/>
              <a:ext cx="49" cy="1920"/>
            </a:xfrm>
            <a:prstGeom prst="rect">
              <a:avLst/>
            </a:prstGeom>
            <a:solidFill>
              <a:srgbClr val="D4D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34537" name="Group 53"/>
          <p:cNvGrpSpPr>
            <a:grpSpLocks/>
          </p:cNvGrpSpPr>
          <p:nvPr/>
        </p:nvGrpSpPr>
        <p:grpSpPr bwMode="auto">
          <a:xfrm>
            <a:off x="805433" y="488776"/>
            <a:ext cx="381000" cy="3048000"/>
            <a:chOff x="3216" y="144"/>
            <a:chExt cx="240" cy="1920"/>
          </a:xfrm>
        </p:grpSpPr>
        <p:sp>
          <p:nvSpPr>
            <p:cNvPr id="234608" name="Rectangle 12"/>
            <p:cNvSpPr>
              <a:spLocks noChangeArrowheads="1"/>
            </p:cNvSpPr>
            <p:nvPr/>
          </p:nvSpPr>
          <p:spPr bwMode="auto">
            <a:xfrm>
              <a:off x="3216" y="144"/>
              <a:ext cx="240" cy="1920"/>
            </a:xfrm>
            <a:prstGeom prst="rect">
              <a:avLst/>
            </a:prstGeom>
            <a:solidFill>
              <a:srgbClr val="EF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  <p:sp>
          <p:nvSpPr>
            <p:cNvPr id="234609" name="Rectangle 36"/>
            <p:cNvSpPr>
              <a:spLocks noChangeArrowheads="1"/>
            </p:cNvSpPr>
            <p:nvPr/>
          </p:nvSpPr>
          <p:spPr bwMode="auto">
            <a:xfrm>
              <a:off x="3216" y="144"/>
              <a:ext cx="49" cy="1920"/>
            </a:xfrm>
            <a:prstGeom prst="rect">
              <a:avLst/>
            </a:prstGeom>
            <a:solidFill>
              <a:srgbClr val="D4D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  <p:sp>
          <p:nvSpPr>
            <p:cNvPr id="234610" name="Rectangle 36"/>
            <p:cNvSpPr>
              <a:spLocks noChangeArrowheads="1"/>
            </p:cNvSpPr>
            <p:nvPr/>
          </p:nvSpPr>
          <p:spPr bwMode="auto">
            <a:xfrm>
              <a:off x="3407" y="144"/>
              <a:ext cx="49" cy="1920"/>
            </a:xfrm>
            <a:prstGeom prst="rect">
              <a:avLst/>
            </a:prstGeom>
            <a:solidFill>
              <a:srgbClr val="D4D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234538" name="Group 57"/>
          <p:cNvGrpSpPr>
            <a:grpSpLocks/>
          </p:cNvGrpSpPr>
          <p:nvPr/>
        </p:nvGrpSpPr>
        <p:grpSpPr bwMode="auto">
          <a:xfrm>
            <a:off x="2177033" y="488776"/>
            <a:ext cx="381000" cy="3048000"/>
            <a:chOff x="4080" y="144"/>
            <a:chExt cx="240" cy="1920"/>
          </a:xfrm>
        </p:grpSpPr>
        <p:sp>
          <p:nvSpPr>
            <p:cNvPr id="234605" name="Rectangle 12"/>
            <p:cNvSpPr>
              <a:spLocks noChangeArrowheads="1"/>
            </p:cNvSpPr>
            <p:nvPr/>
          </p:nvSpPr>
          <p:spPr bwMode="auto">
            <a:xfrm>
              <a:off x="4080" y="144"/>
              <a:ext cx="240" cy="1920"/>
            </a:xfrm>
            <a:prstGeom prst="rect">
              <a:avLst/>
            </a:prstGeom>
            <a:solidFill>
              <a:srgbClr val="EFF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  <p:sp>
          <p:nvSpPr>
            <p:cNvPr id="234606" name="Rectangle 36"/>
            <p:cNvSpPr>
              <a:spLocks noChangeArrowheads="1"/>
            </p:cNvSpPr>
            <p:nvPr/>
          </p:nvSpPr>
          <p:spPr bwMode="auto">
            <a:xfrm>
              <a:off x="4080" y="144"/>
              <a:ext cx="49" cy="1920"/>
            </a:xfrm>
            <a:prstGeom prst="rect">
              <a:avLst/>
            </a:prstGeom>
            <a:solidFill>
              <a:srgbClr val="D4D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  <p:sp>
          <p:nvSpPr>
            <p:cNvPr id="234607" name="Rectangle 36"/>
            <p:cNvSpPr>
              <a:spLocks noChangeArrowheads="1"/>
            </p:cNvSpPr>
            <p:nvPr/>
          </p:nvSpPr>
          <p:spPr bwMode="auto">
            <a:xfrm>
              <a:off x="4271" y="144"/>
              <a:ext cx="49" cy="1920"/>
            </a:xfrm>
            <a:prstGeom prst="rect">
              <a:avLst/>
            </a:prstGeom>
            <a:solidFill>
              <a:srgbClr val="D4D7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0" hangingPunct="0"/>
              <a:endParaRPr kumimoji="0" lang="ja-JP" altLang="ja-JP" sz="2400">
                <a:solidFill>
                  <a:srgbClr val="000000"/>
                </a:solidFill>
              </a:endParaRPr>
            </a:p>
          </p:txBody>
        </p:sp>
      </p:grpSp>
      <p:sp>
        <p:nvSpPr>
          <p:cNvPr id="234539" name="Line 61"/>
          <p:cNvSpPr>
            <a:spLocks noChangeShapeType="1"/>
          </p:cNvSpPr>
          <p:nvPr/>
        </p:nvSpPr>
        <p:spPr bwMode="auto">
          <a:xfrm>
            <a:off x="1186433" y="3155776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234540" name="Rectangle 62"/>
          <p:cNvSpPr>
            <a:spLocks noChangeArrowheads="1"/>
          </p:cNvSpPr>
          <p:nvPr/>
        </p:nvSpPr>
        <p:spPr bwMode="auto">
          <a:xfrm>
            <a:off x="1338833" y="3155776"/>
            <a:ext cx="7508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</a:rPr>
              <a:t>1mm Pb</a:t>
            </a:r>
          </a:p>
        </p:txBody>
      </p:sp>
      <p:sp>
        <p:nvSpPr>
          <p:cNvPr id="234541" name="Line 63"/>
          <p:cNvSpPr>
            <a:spLocks noChangeShapeType="1"/>
          </p:cNvSpPr>
          <p:nvPr/>
        </p:nvSpPr>
        <p:spPr bwMode="auto">
          <a:xfrm flipV="1">
            <a:off x="1292796" y="1757189"/>
            <a:ext cx="692150" cy="22066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34542" name="Line 64"/>
          <p:cNvSpPr>
            <a:spLocks noChangeShapeType="1"/>
          </p:cNvSpPr>
          <p:nvPr/>
        </p:nvSpPr>
        <p:spPr bwMode="auto">
          <a:xfrm flipH="1" flipV="1">
            <a:off x="1964308" y="1747664"/>
            <a:ext cx="2574925" cy="34131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34543" name="Line 65"/>
          <p:cNvSpPr>
            <a:spLocks noChangeShapeType="1"/>
          </p:cNvSpPr>
          <p:nvPr/>
        </p:nvSpPr>
        <p:spPr bwMode="auto">
          <a:xfrm flipH="1" flipV="1">
            <a:off x="1278508" y="1976264"/>
            <a:ext cx="3260725" cy="79851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34544" name="Line 66"/>
          <p:cNvSpPr>
            <a:spLocks noChangeShapeType="1"/>
          </p:cNvSpPr>
          <p:nvPr/>
        </p:nvSpPr>
        <p:spPr bwMode="auto">
          <a:xfrm flipH="1" flipV="1">
            <a:off x="1291208" y="1976264"/>
            <a:ext cx="3248025" cy="133191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34545" name="Line 67"/>
          <p:cNvSpPr>
            <a:spLocks noChangeShapeType="1"/>
          </p:cNvSpPr>
          <p:nvPr/>
        </p:nvSpPr>
        <p:spPr bwMode="auto">
          <a:xfrm flipH="1" flipV="1">
            <a:off x="1291208" y="1976264"/>
            <a:ext cx="2714625" cy="1560512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34546" name="Oval 68"/>
          <p:cNvSpPr>
            <a:spLocks noChangeArrowheads="1"/>
          </p:cNvSpPr>
          <p:nvPr/>
        </p:nvSpPr>
        <p:spPr bwMode="auto">
          <a:xfrm>
            <a:off x="1262633" y="1936576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47" name="Oval 69"/>
          <p:cNvSpPr>
            <a:spLocks noChangeArrowheads="1"/>
          </p:cNvSpPr>
          <p:nvPr/>
        </p:nvSpPr>
        <p:spPr bwMode="auto">
          <a:xfrm>
            <a:off x="2177033" y="17460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48" name="Oval 70"/>
          <p:cNvSpPr>
            <a:spLocks noChangeArrowheads="1"/>
          </p:cNvSpPr>
          <p:nvPr/>
        </p:nvSpPr>
        <p:spPr bwMode="auto">
          <a:xfrm>
            <a:off x="2481833" y="17968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49" name="Oval 71"/>
          <p:cNvSpPr>
            <a:spLocks noChangeArrowheads="1"/>
          </p:cNvSpPr>
          <p:nvPr/>
        </p:nvSpPr>
        <p:spPr bwMode="auto">
          <a:xfrm>
            <a:off x="3548633" y="19238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50" name="Oval 72"/>
          <p:cNvSpPr>
            <a:spLocks noChangeArrowheads="1"/>
          </p:cNvSpPr>
          <p:nvPr/>
        </p:nvSpPr>
        <p:spPr bwMode="auto">
          <a:xfrm>
            <a:off x="3866133" y="19619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51" name="Oval 73"/>
          <p:cNvSpPr>
            <a:spLocks noChangeArrowheads="1"/>
          </p:cNvSpPr>
          <p:nvPr/>
        </p:nvSpPr>
        <p:spPr bwMode="auto">
          <a:xfrm>
            <a:off x="3866133" y="25715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52" name="Oval 74"/>
          <p:cNvSpPr>
            <a:spLocks noChangeArrowheads="1"/>
          </p:cNvSpPr>
          <p:nvPr/>
        </p:nvSpPr>
        <p:spPr bwMode="auto">
          <a:xfrm>
            <a:off x="3548633" y="25080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53" name="Oval 75"/>
          <p:cNvSpPr>
            <a:spLocks noChangeArrowheads="1"/>
          </p:cNvSpPr>
          <p:nvPr/>
        </p:nvSpPr>
        <p:spPr bwMode="auto">
          <a:xfrm>
            <a:off x="3548633" y="28763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54" name="Oval 76"/>
          <p:cNvSpPr>
            <a:spLocks noChangeArrowheads="1"/>
          </p:cNvSpPr>
          <p:nvPr/>
        </p:nvSpPr>
        <p:spPr bwMode="auto">
          <a:xfrm>
            <a:off x="3866133" y="30160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55" name="Oval 77"/>
          <p:cNvSpPr>
            <a:spLocks noChangeArrowheads="1"/>
          </p:cNvSpPr>
          <p:nvPr/>
        </p:nvSpPr>
        <p:spPr bwMode="auto">
          <a:xfrm>
            <a:off x="3853433" y="34351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56" name="Oval 78"/>
          <p:cNvSpPr>
            <a:spLocks noChangeArrowheads="1"/>
          </p:cNvSpPr>
          <p:nvPr/>
        </p:nvSpPr>
        <p:spPr bwMode="auto">
          <a:xfrm>
            <a:off x="3548633" y="32700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57" name="Oval 79"/>
          <p:cNvSpPr>
            <a:spLocks noChangeArrowheads="1"/>
          </p:cNvSpPr>
          <p:nvPr/>
        </p:nvSpPr>
        <p:spPr bwMode="auto">
          <a:xfrm>
            <a:off x="2481833" y="22413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58" name="Oval 80"/>
          <p:cNvSpPr>
            <a:spLocks noChangeArrowheads="1"/>
          </p:cNvSpPr>
          <p:nvPr/>
        </p:nvSpPr>
        <p:spPr bwMode="auto">
          <a:xfrm>
            <a:off x="2177033" y="21651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59" name="Oval 81"/>
          <p:cNvSpPr>
            <a:spLocks noChangeArrowheads="1"/>
          </p:cNvSpPr>
          <p:nvPr/>
        </p:nvSpPr>
        <p:spPr bwMode="auto">
          <a:xfrm>
            <a:off x="2177033" y="23175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60" name="Oval 82"/>
          <p:cNvSpPr>
            <a:spLocks noChangeArrowheads="1"/>
          </p:cNvSpPr>
          <p:nvPr/>
        </p:nvSpPr>
        <p:spPr bwMode="auto">
          <a:xfrm>
            <a:off x="2177033" y="24699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61" name="Oval 83"/>
          <p:cNvSpPr>
            <a:spLocks noChangeArrowheads="1"/>
          </p:cNvSpPr>
          <p:nvPr/>
        </p:nvSpPr>
        <p:spPr bwMode="auto">
          <a:xfrm>
            <a:off x="2481833" y="26477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62" name="Oval 84"/>
          <p:cNvSpPr>
            <a:spLocks noChangeArrowheads="1"/>
          </p:cNvSpPr>
          <p:nvPr/>
        </p:nvSpPr>
        <p:spPr bwMode="auto">
          <a:xfrm>
            <a:off x="2481833" y="2457276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63" name="Line 85"/>
          <p:cNvSpPr>
            <a:spLocks noChangeShapeType="1"/>
          </p:cNvSpPr>
          <p:nvPr/>
        </p:nvSpPr>
        <p:spPr bwMode="auto">
          <a:xfrm>
            <a:off x="43433" y="1936576"/>
            <a:ext cx="609600" cy="0"/>
          </a:xfrm>
          <a:prstGeom prst="line">
            <a:avLst/>
          </a:prstGeom>
          <a:noFill/>
          <a:ln w="19050">
            <a:solidFill>
              <a:srgbClr val="0000FF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34564" name="Rectangle 86"/>
          <p:cNvSpPr>
            <a:spLocks noChangeArrowheads="1"/>
          </p:cNvSpPr>
          <p:nvPr/>
        </p:nvSpPr>
        <p:spPr bwMode="auto">
          <a:xfrm>
            <a:off x="35496" y="1555576"/>
            <a:ext cx="3889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ja-JP" sz="20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n</a:t>
            </a:r>
            <a:r>
              <a:rPr lang="en-US" altLang="ja-JP" sz="2000" baseline="-250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</a:t>
            </a:r>
            <a:endParaRPr lang="en-US" altLang="ja-JP" sz="2000">
              <a:solidFill>
                <a:srgbClr val="0000FF"/>
              </a:solidFill>
            </a:endParaRPr>
          </a:p>
        </p:txBody>
      </p:sp>
      <p:sp>
        <p:nvSpPr>
          <p:cNvPr id="234565" name="Rectangle 87"/>
          <p:cNvSpPr>
            <a:spLocks noChangeArrowheads="1"/>
          </p:cNvSpPr>
          <p:nvPr/>
        </p:nvSpPr>
        <p:spPr bwMode="auto">
          <a:xfrm>
            <a:off x="805433" y="2012776"/>
            <a:ext cx="709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</a:rPr>
              <a:t>Primary</a:t>
            </a:r>
          </a:p>
          <a:p>
            <a:r>
              <a:rPr lang="en-US" altLang="ja-JP" sz="1200">
                <a:solidFill>
                  <a:srgbClr val="000000"/>
                </a:solidFill>
              </a:rPr>
              <a:t>vertex</a:t>
            </a:r>
          </a:p>
        </p:txBody>
      </p:sp>
      <p:sp>
        <p:nvSpPr>
          <p:cNvPr id="234566" name="Rectangle 88"/>
          <p:cNvSpPr>
            <a:spLocks noChangeArrowheads="1"/>
          </p:cNvSpPr>
          <p:nvPr/>
        </p:nvSpPr>
        <p:spPr bwMode="auto">
          <a:xfrm>
            <a:off x="1721421" y="1433339"/>
            <a:ext cx="9890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ja-JP" sz="1200">
                <a:solidFill>
                  <a:srgbClr val="000000"/>
                </a:solidFill>
              </a:rPr>
              <a:t>Decay point</a:t>
            </a:r>
            <a:endParaRPr lang="en-US" altLang="ja-JP" sz="1200">
              <a:solidFill>
                <a:srgbClr val="00FF00"/>
              </a:solidFill>
            </a:endParaRPr>
          </a:p>
        </p:txBody>
      </p:sp>
      <p:sp>
        <p:nvSpPr>
          <p:cNvPr id="234567" name="Rectangle 89"/>
          <p:cNvSpPr>
            <a:spLocks noChangeArrowheads="1"/>
          </p:cNvSpPr>
          <p:nvPr/>
        </p:nvSpPr>
        <p:spPr bwMode="auto">
          <a:xfrm>
            <a:off x="194246" y="618951"/>
            <a:ext cx="1770062" cy="3397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ja-JP" sz="1600">
                <a:solidFill>
                  <a:srgbClr val="000000"/>
                </a:solidFill>
              </a:rPr>
              <a:t>Short flight decay</a:t>
            </a:r>
            <a:endParaRPr lang="ja-JP" altLang="en-US" sz="1600">
              <a:solidFill>
                <a:srgbClr val="000000"/>
              </a:solidFill>
            </a:endParaRPr>
          </a:p>
        </p:txBody>
      </p:sp>
      <p:sp>
        <p:nvSpPr>
          <p:cNvPr id="234568" name="Rectangle 90"/>
          <p:cNvSpPr>
            <a:spLocks noChangeArrowheads="1"/>
          </p:cNvSpPr>
          <p:nvPr/>
        </p:nvSpPr>
        <p:spPr bwMode="auto">
          <a:xfrm>
            <a:off x="1675383" y="1752426"/>
            <a:ext cx="2730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ja-JP" sz="160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</a:t>
            </a:r>
            <a:endParaRPr lang="en-US" altLang="ja-JP" sz="1600">
              <a:solidFill>
                <a:srgbClr val="000000"/>
              </a:solidFill>
            </a:endParaRPr>
          </a:p>
        </p:txBody>
      </p:sp>
      <p:sp>
        <p:nvSpPr>
          <p:cNvPr id="234569" name="Line 91"/>
          <p:cNvSpPr>
            <a:spLocks noChangeShapeType="1"/>
          </p:cNvSpPr>
          <p:nvPr/>
        </p:nvSpPr>
        <p:spPr bwMode="auto">
          <a:xfrm flipH="1" flipV="1">
            <a:off x="1262633" y="1661939"/>
            <a:ext cx="533400" cy="714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34570" name="Oval 92"/>
          <p:cNvSpPr>
            <a:spLocks noChangeArrowheads="1"/>
          </p:cNvSpPr>
          <p:nvPr/>
        </p:nvSpPr>
        <p:spPr bwMode="auto">
          <a:xfrm>
            <a:off x="1948433" y="1720676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34571" name="Line 93"/>
          <p:cNvSpPr>
            <a:spLocks noChangeShapeType="1"/>
          </p:cNvSpPr>
          <p:nvPr/>
        </p:nvSpPr>
        <p:spPr bwMode="auto">
          <a:xfrm flipH="1">
            <a:off x="1305496" y="1695276"/>
            <a:ext cx="22225" cy="2143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arrow" w="med" len="sm"/>
            <a:tailEnd type="arrow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34572" name="Rectangle 94"/>
          <p:cNvSpPr>
            <a:spLocks noChangeArrowheads="1"/>
          </p:cNvSpPr>
          <p:nvPr/>
        </p:nvSpPr>
        <p:spPr bwMode="auto">
          <a:xfrm>
            <a:off x="881633" y="1646064"/>
            <a:ext cx="430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  <a:latin typeface="Century" pitchFamily="18" charset="0"/>
              </a:rPr>
              <a:t>IP</a:t>
            </a:r>
          </a:p>
        </p:txBody>
      </p:sp>
      <p:sp>
        <p:nvSpPr>
          <p:cNvPr id="234573" name="Rectangle 95"/>
          <p:cNvSpPr>
            <a:spLocks noChangeArrowheads="1"/>
          </p:cNvSpPr>
          <p:nvPr/>
        </p:nvSpPr>
        <p:spPr bwMode="auto">
          <a:xfrm>
            <a:off x="44624" y="0"/>
            <a:ext cx="1989137" cy="400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ja-JP" altLang="en-US" sz="20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</a:t>
            </a:r>
            <a:r>
              <a:rPr lang="ja-JP" altLang="en-US" sz="2000" baseline="-250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</a:t>
            </a:r>
            <a:r>
              <a:rPr lang="ja-JP" altLang="en-US" sz="2000">
                <a:solidFill>
                  <a:srgbClr val="FFFFFF"/>
                </a:solidFill>
              </a:rPr>
              <a:t> </a:t>
            </a:r>
            <a:r>
              <a:rPr lang="en-US" altLang="ja-JP" sz="2000">
                <a:solidFill>
                  <a:srgbClr val="FFFFFF"/>
                </a:solidFill>
              </a:rPr>
              <a:t>CC</a:t>
            </a:r>
            <a:r>
              <a:rPr lang="ja-JP" altLang="en-US" sz="2000">
                <a:solidFill>
                  <a:srgbClr val="FFFFFF"/>
                </a:solidFill>
              </a:rPr>
              <a:t> </a:t>
            </a:r>
            <a:r>
              <a:rPr lang="en-US" altLang="ja-JP" sz="2000">
                <a:solidFill>
                  <a:srgbClr val="FFFFFF"/>
                </a:solidFill>
              </a:rPr>
              <a:t>Detection</a:t>
            </a:r>
            <a:endParaRPr lang="ja-JP" altLang="en-US" sz="2000">
              <a:solidFill>
                <a:srgbClr val="FFFFFF"/>
              </a:solidFill>
            </a:endParaRPr>
          </a:p>
        </p:txBody>
      </p:sp>
      <p:pic>
        <p:nvPicPr>
          <p:cNvPr id="234574" name="Picture 6" descr="IP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095625"/>
            <a:ext cx="3429000" cy="310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75" name="Rectangle 97"/>
          <p:cNvSpPr>
            <a:spLocks noChangeArrowheads="1"/>
          </p:cNvSpPr>
          <p:nvPr/>
        </p:nvSpPr>
        <p:spPr bwMode="auto">
          <a:xfrm>
            <a:off x="7497688" y="3651250"/>
            <a:ext cx="12192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altLang="ja-JP" sz="1000">
                <a:solidFill>
                  <a:srgbClr val="000000"/>
                </a:solidFill>
              </a:rPr>
              <a:t>(Mean 104.3 </a:t>
            </a:r>
            <a:r>
              <a:rPr lang="en-US" altLang="ja-JP" sz="1000">
                <a:solidFill>
                  <a:srgbClr val="000000"/>
                </a:solidFill>
                <a:latin typeface="Symbol" pitchFamily="18" charset="2"/>
                <a:sym typeface="Symbol" pitchFamily="18" charset="2"/>
              </a:rPr>
              <a:t></a:t>
            </a:r>
            <a:r>
              <a:rPr lang="en-US" altLang="ja-JP" sz="1000">
                <a:solidFill>
                  <a:srgbClr val="000000"/>
                </a:solidFill>
              </a:rPr>
              <a:t>m)</a:t>
            </a:r>
          </a:p>
        </p:txBody>
      </p:sp>
      <p:graphicFrame>
        <p:nvGraphicFramePr>
          <p:cNvPr id="66658" name="Group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284706"/>
              </p:ext>
            </p:extLst>
          </p:nvPr>
        </p:nvGraphicFramePr>
        <p:xfrm>
          <a:off x="5113300" y="635298"/>
          <a:ext cx="3816350" cy="1339852"/>
        </p:xfrm>
        <a:graphic>
          <a:graphicData uri="http://schemas.openxmlformats.org/drawingml/2006/table">
            <a:tbl>
              <a:tblPr/>
              <a:tblGrid>
                <a:gridCol w="1008063"/>
                <a:gridCol w="1873250"/>
                <a:gridCol w="935037"/>
              </a:tblGrid>
              <a:tr h="334963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Kink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t</a:t>
                      </a:r>
                      <a:r>
                        <a:rPr kumimoji="1" lang="en-US" altLang="ja-JP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-</a:t>
                      </a:r>
                      <a:r>
                        <a:rPr kumimoji="1" lang="ja-JP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　→　</a:t>
                      </a: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e</a:t>
                      </a:r>
                      <a:r>
                        <a:rPr kumimoji="1" lang="en-US" altLang="ja-JP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-</a:t>
                      </a:r>
                      <a:endParaRPr kumimoji="1" lang="en-US" altLang="ja-JP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17.8 </a:t>
                      </a:r>
                      <a:r>
                        <a:rPr kumimoji="1" lang="ja-JP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496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t</a:t>
                      </a:r>
                      <a:r>
                        <a:rPr kumimoji="1" lang="en-US" altLang="ja-JP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-</a:t>
                      </a: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</a:t>
                      </a:r>
                      <a:r>
                        <a:rPr kumimoji="1" lang="ja-JP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　→　</a:t>
                      </a: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μ</a:t>
                      </a:r>
                      <a:r>
                        <a:rPr kumimoji="1" lang="en-US" altLang="ja-JP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17.4 </a:t>
                      </a:r>
                      <a:r>
                        <a:rPr kumimoji="1" lang="ja-JP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496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t</a:t>
                      </a:r>
                      <a:r>
                        <a:rPr kumimoji="1" lang="en-US" altLang="ja-JP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-</a:t>
                      </a: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</a:t>
                      </a:r>
                      <a:r>
                        <a:rPr kumimoji="1" lang="ja-JP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　→　</a:t>
                      </a: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</a:t>
                      </a:r>
                      <a:r>
                        <a:rPr kumimoji="1" lang="en-US" altLang="ja-JP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49.5 </a:t>
                      </a:r>
                      <a:r>
                        <a:rPr kumimoji="1" lang="ja-JP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4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Trident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t</a:t>
                      </a:r>
                      <a:r>
                        <a:rPr kumimoji="1" lang="en-US" altLang="ja-JP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  <a:ea typeface="ＭＳ Ｐゴシック" pitchFamily="50" charset="-128"/>
                        </a:rPr>
                        <a:t>-</a:t>
                      </a: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</a:t>
                      </a:r>
                      <a:r>
                        <a:rPr kumimoji="1" lang="ja-JP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　→　</a:t>
                      </a: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h</a:t>
                      </a:r>
                      <a:r>
                        <a:rPr kumimoji="1" lang="en-US" altLang="ja-JP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-</a:t>
                      </a: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h</a:t>
                      </a:r>
                      <a:r>
                        <a:rPr kumimoji="1" lang="en-US" altLang="ja-JP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-</a:t>
                      </a: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 h</a:t>
                      </a:r>
                      <a:r>
                        <a:rPr kumimoji="1" lang="en-US" altLang="ja-JP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+</a:t>
                      </a:r>
                      <a:endParaRPr kumimoji="1" lang="en-US" altLang="ja-JP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50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15.2 </a:t>
                      </a:r>
                      <a:r>
                        <a:rPr kumimoji="1" lang="ja-JP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pitchFamily="50" charset="-128"/>
                        </a:rPr>
                        <a:t>％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34596" name="Rectangle 118"/>
          <p:cNvSpPr>
            <a:spLocks noChangeArrowheads="1"/>
          </p:cNvSpPr>
          <p:nvPr/>
        </p:nvSpPr>
        <p:spPr bwMode="auto">
          <a:xfrm>
            <a:off x="6062625" y="260648"/>
            <a:ext cx="2133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</a:t>
            </a:r>
            <a:r>
              <a:rPr lang="en-US" altLang="ja-JP" sz="2400">
                <a:solidFill>
                  <a:srgbClr val="FFFFFF"/>
                </a:solidFill>
              </a:rPr>
              <a:t> Decay mode</a:t>
            </a:r>
            <a:endParaRPr lang="ja-JP" altLang="en-US" sz="2400">
              <a:solidFill>
                <a:srgbClr val="FFFFFF"/>
              </a:solidFill>
            </a:endParaRPr>
          </a:p>
        </p:txBody>
      </p:sp>
      <p:sp>
        <p:nvSpPr>
          <p:cNvPr id="234597" name="Rectangle 119"/>
          <p:cNvSpPr>
            <a:spLocks noChangeArrowheads="1"/>
          </p:cNvSpPr>
          <p:nvPr/>
        </p:nvSpPr>
        <p:spPr bwMode="auto">
          <a:xfrm>
            <a:off x="43433" y="4832176"/>
            <a:ext cx="3889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ja-JP" sz="20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n</a:t>
            </a:r>
            <a:r>
              <a:rPr lang="en-US" altLang="ja-JP" sz="2000" baseline="-25000">
                <a:solidFill>
                  <a:srgbClr val="0000FF"/>
                </a:solidFill>
                <a:latin typeface="Symbol" pitchFamily="18" charset="2"/>
                <a:sym typeface="Symbol" pitchFamily="18" charset="2"/>
              </a:rPr>
              <a:t></a:t>
            </a:r>
            <a:endParaRPr lang="en-US" altLang="ja-JP" sz="2000">
              <a:solidFill>
                <a:srgbClr val="0000FF"/>
              </a:solidFill>
            </a:endParaRPr>
          </a:p>
        </p:txBody>
      </p:sp>
      <p:sp>
        <p:nvSpPr>
          <p:cNvPr id="234598" name="Rectangle 9"/>
          <p:cNvSpPr>
            <a:spLocks noChangeArrowheads="1"/>
          </p:cNvSpPr>
          <p:nvPr/>
        </p:nvSpPr>
        <p:spPr bwMode="auto">
          <a:xfrm>
            <a:off x="5897488" y="3575050"/>
            <a:ext cx="3048000" cy="9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kumimoji="0" lang="en-GB" altLang="ja-JP" b="1">
                <a:solidFill>
                  <a:srgbClr val="000090"/>
                </a:solidFill>
                <a:latin typeface="Symbol" pitchFamily="18" charset="2"/>
              </a:rPr>
              <a:t>n</a:t>
            </a:r>
            <a:r>
              <a:rPr kumimoji="0" lang="en-GB" altLang="ja-JP" b="1" baseline="-25000">
                <a:solidFill>
                  <a:srgbClr val="000090"/>
                </a:solidFill>
                <a:latin typeface="Symbol" pitchFamily="18" charset="2"/>
              </a:rPr>
              <a:t>t</a:t>
            </a:r>
            <a:r>
              <a:rPr kumimoji="0" lang="en-GB" altLang="ja-JP" b="1">
                <a:solidFill>
                  <a:srgbClr val="000090"/>
                </a:solidFill>
                <a:latin typeface="Symbol" pitchFamily="18" charset="2"/>
              </a:rPr>
              <a:t> </a:t>
            </a:r>
            <a:r>
              <a:rPr kumimoji="0" lang="en-GB" altLang="ja-JP" b="1">
                <a:solidFill>
                  <a:srgbClr val="000090"/>
                </a:solidFill>
              </a:rPr>
              <a:t>events (MC)</a:t>
            </a:r>
            <a:r>
              <a:rPr kumimoji="0" lang="en-GB" altLang="ja-JP" b="1">
                <a:solidFill>
                  <a:srgbClr val="FF0000"/>
                </a:solidFill>
              </a:rPr>
              <a:t> </a:t>
            </a:r>
          </a:p>
          <a:p>
            <a:pPr eaLnBrk="0" hangingPunct="0"/>
            <a:r>
              <a:rPr kumimoji="0" lang="en-GB" altLang="ja-JP" b="1">
                <a:solidFill>
                  <a:srgbClr val="FF0000"/>
                </a:solidFill>
              </a:rPr>
              <a:t>NC+CC </a:t>
            </a:r>
            <a:r>
              <a:rPr kumimoji="0" lang="en-GB" altLang="ja-JP" b="1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kumimoji="0" lang="en-GB" altLang="ja-JP" b="1" baseline="-2500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kumimoji="0" lang="en-GB" altLang="ja-JP" b="1">
                <a:solidFill>
                  <a:srgbClr val="FF0000"/>
                </a:solidFill>
              </a:rPr>
              <a:t> events (MC)</a:t>
            </a:r>
            <a:endParaRPr kumimoji="0" lang="ja-JP" altLang="ja-JP" b="1">
              <a:solidFill>
                <a:srgbClr val="FF0000"/>
              </a:solidFill>
            </a:endParaRPr>
          </a:p>
          <a:p>
            <a:pPr eaLnBrk="0" hangingPunct="0">
              <a:spcAft>
                <a:spcPts val="600"/>
              </a:spcAft>
            </a:pPr>
            <a:r>
              <a:rPr kumimoji="0" lang="en-GB" altLang="ja-JP" b="1">
                <a:solidFill>
                  <a:srgbClr val="000000"/>
                </a:solidFill>
              </a:rPr>
              <a:t>NC+CC </a:t>
            </a:r>
            <a:r>
              <a:rPr kumimoji="0" lang="en-GB" altLang="ja-JP" b="1">
                <a:solidFill>
                  <a:srgbClr val="000000"/>
                </a:solidFill>
                <a:latin typeface="Symbol" pitchFamily="18" charset="2"/>
              </a:rPr>
              <a:t>n</a:t>
            </a:r>
            <a:r>
              <a:rPr kumimoji="0" lang="en-GB" altLang="ja-JP" b="1" baseline="-2500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kumimoji="0" lang="en-GB" altLang="ja-JP" b="1">
                <a:solidFill>
                  <a:srgbClr val="000000"/>
                </a:solidFill>
              </a:rPr>
              <a:t> events (Data)</a:t>
            </a:r>
            <a:endParaRPr kumimoji="0" lang="en-US" altLang="ja-JP" b="1">
              <a:solidFill>
                <a:srgbClr val="000000"/>
              </a:solidFill>
            </a:endParaRPr>
          </a:p>
        </p:txBody>
      </p:sp>
      <p:sp>
        <p:nvSpPr>
          <p:cNvPr id="234599" name="Rectangle 124"/>
          <p:cNvSpPr>
            <a:spLocks noChangeArrowheads="1"/>
          </p:cNvSpPr>
          <p:nvPr/>
        </p:nvSpPr>
        <p:spPr bwMode="auto">
          <a:xfrm>
            <a:off x="5508551" y="2644775"/>
            <a:ext cx="32845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>
                <a:solidFill>
                  <a:srgbClr val="FF8000"/>
                </a:solidFill>
              </a:rPr>
              <a:t>I</a:t>
            </a:r>
            <a:r>
              <a:rPr lang="en-US" altLang="ja-JP">
                <a:solidFill>
                  <a:srgbClr val="FFFFFF"/>
                </a:solidFill>
              </a:rPr>
              <a:t>mpact </a:t>
            </a:r>
            <a:r>
              <a:rPr lang="en-US" altLang="ja-JP">
                <a:solidFill>
                  <a:srgbClr val="FF8000"/>
                </a:solidFill>
              </a:rPr>
              <a:t>P</a:t>
            </a:r>
            <a:r>
              <a:rPr lang="en-US" altLang="ja-JP">
                <a:solidFill>
                  <a:srgbClr val="FFFFFF"/>
                </a:solidFill>
              </a:rPr>
              <a:t>arameter distribution</a:t>
            </a:r>
            <a:endParaRPr lang="ja-JP" altLang="en-US">
              <a:solidFill>
                <a:srgbClr val="FFFFFF"/>
              </a:solidFill>
            </a:endParaRPr>
          </a:p>
        </p:txBody>
      </p:sp>
      <p:sp>
        <p:nvSpPr>
          <p:cNvPr id="234600" name="Rectangle 120"/>
          <p:cNvSpPr>
            <a:spLocks noChangeArrowheads="1"/>
          </p:cNvSpPr>
          <p:nvPr/>
        </p:nvSpPr>
        <p:spPr bwMode="auto">
          <a:xfrm>
            <a:off x="6035836" y="6259215"/>
            <a:ext cx="2667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altLang="ja-JP" sz="1600" dirty="0">
                <a:solidFill>
                  <a:srgbClr val="FFFFFF"/>
                </a:solidFill>
              </a:rPr>
              <a:t>  10 </a:t>
            </a:r>
            <a:r>
              <a:rPr lang="en-US" altLang="ja-JP" sz="1600" dirty="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</a:t>
            </a:r>
            <a:r>
              <a:rPr lang="en-US" altLang="ja-JP" sz="1600" dirty="0">
                <a:solidFill>
                  <a:srgbClr val="FFFFFF"/>
                </a:solidFill>
              </a:rPr>
              <a:t>m    </a:t>
            </a:r>
            <a:r>
              <a:rPr lang="ja-JP" altLang="en-US" sz="1600" dirty="0">
                <a:solidFill>
                  <a:srgbClr val="FFFFFF"/>
                </a:solidFill>
              </a:rPr>
              <a:t>↔　　</a:t>
            </a:r>
            <a:r>
              <a:rPr lang="en-US" altLang="ja-JP" sz="1600" dirty="0">
                <a:solidFill>
                  <a:srgbClr val="FFFFFF"/>
                </a:solidFill>
              </a:rPr>
              <a:t>(c</a:t>
            </a:r>
            <a:r>
              <a:rPr lang="en-US" altLang="ja-JP" sz="1600" dirty="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</a:t>
            </a:r>
            <a:r>
              <a:rPr lang="en-US" altLang="ja-JP" sz="1600" dirty="0">
                <a:solidFill>
                  <a:srgbClr val="FFFFFF"/>
                </a:solidFill>
              </a:rPr>
              <a:t> = 87</a:t>
            </a:r>
            <a:r>
              <a:rPr lang="en-US" altLang="ja-JP" sz="1600" dirty="0">
                <a:solidFill>
                  <a:srgbClr val="FFFFFF"/>
                </a:solidFill>
                <a:latin typeface="Symbol" pitchFamily="18" charset="2"/>
                <a:sym typeface="Symbol" pitchFamily="18" charset="2"/>
              </a:rPr>
              <a:t></a:t>
            </a:r>
            <a:r>
              <a:rPr lang="en-US" altLang="ja-JP" sz="1600" dirty="0">
                <a:solidFill>
                  <a:srgbClr val="FFFFFF"/>
                </a:solidFill>
              </a:rPr>
              <a:t>m)</a:t>
            </a:r>
          </a:p>
        </p:txBody>
      </p:sp>
      <p:cxnSp>
        <p:nvCxnSpPr>
          <p:cNvPr id="105" name="直線矢印コネクタ 104"/>
          <p:cNvCxnSpPr/>
          <p:nvPr/>
        </p:nvCxnSpPr>
        <p:spPr>
          <a:xfrm flipV="1">
            <a:off x="6031520" y="6191076"/>
            <a:ext cx="0" cy="392113"/>
          </a:xfrm>
          <a:prstGeom prst="straightConnector1">
            <a:avLst/>
          </a:prstGeom>
          <a:ln w="4445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07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スライド番号プレースホルダー 4"/>
          <p:cNvSpPr>
            <a:spLocks noGrp="1"/>
          </p:cNvSpPr>
          <p:nvPr>
            <p:ph type="sldNum" sz="quarter" idx="11"/>
          </p:nvPr>
        </p:nvSpPr>
        <p:spPr>
          <a:xfrm>
            <a:off x="6553200" y="4983832"/>
            <a:ext cx="2133600" cy="457200"/>
          </a:xfrm>
        </p:spPr>
        <p:txBody>
          <a:bodyPr/>
          <a:lstStyle/>
          <a:p>
            <a:fld id="{23E559EC-EEFD-4A55-9E9F-478879B9531D}" type="slidenum">
              <a:rPr lang="en-US" altLang="ja-JP"/>
              <a:pPr/>
              <a:t>13</a:t>
            </a:fld>
            <a:endParaRPr lang="en-US" altLang="ja-JP"/>
          </a:p>
        </p:txBody>
      </p:sp>
      <p:sp>
        <p:nvSpPr>
          <p:cNvPr id="302190" name="Text Box 110"/>
          <p:cNvSpPr txBox="1">
            <a:spLocks noChangeArrowheads="1"/>
          </p:cNvSpPr>
          <p:nvPr/>
        </p:nvSpPr>
        <p:spPr bwMode="auto">
          <a:xfrm>
            <a:off x="1547664" y="355303"/>
            <a:ext cx="584993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4400" dirty="0">
                <a:solidFill>
                  <a:schemeClr val="bg1"/>
                </a:solidFill>
              </a:rPr>
              <a:t>Main background source</a:t>
            </a:r>
          </a:p>
        </p:txBody>
      </p:sp>
      <p:grpSp>
        <p:nvGrpSpPr>
          <p:cNvPr id="302267" name="Group 187"/>
          <p:cNvGrpSpPr>
            <a:grpSpLocks/>
          </p:cNvGrpSpPr>
          <p:nvPr/>
        </p:nvGrpSpPr>
        <p:grpSpPr bwMode="auto">
          <a:xfrm>
            <a:off x="6105525" y="2218407"/>
            <a:ext cx="2987675" cy="2663825"/>
            <a:chOff x="70" y="2507"/>
            <a:chExt cx="1882" cy="1678"/>
          </a:xfrm>
        </p:grpSpPr>
        <p:sp>
          <p:nvSpPr>
            <p:cNvPr id="65" name="角丸四角形 64"/>
            <p:cNvSpPr/>
            <p:nvPr/>
          </p:nvSpPr>
          <p:spPr>
            <a:xfrm>
              <a:off x="70" y="2507"/>
              <a:ext cx="1882" cy="1678"/>
            </a:xfrm>
            <a:prstGeom prst="roundRect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grpSp>
          <p:nvGrpSpPr>
            <p:cNvPr id="302201" name="グループ化 57"/>
            <p:cNvGrpSpPr>
              <a:grpSpLocks/>
            </p:cNvGrpSpPr>
            <p:nvPr/>
          </p:nvGrpSpPr>
          <p:grpSpPr bwMode="auto">
            <a:xfrm>
              <a:off x="113" y="2523"/>
              <a:ext cx="1678" cy="1308"/>
              <a:chOff x="179513" y="4005064"/>
              <a:chExt cx="2664295" cy="2076561"/>
            </a:xfrm>
          </p:grpSpPr>
          <p:grpSp>
            <p:nvGrpSpPr>
              <p:cNvPr id="302202" name="グループ化 49"/>
              <p:cNvGrpSpPr>
                <a:grpSpLocks/>
              </p:cNvGrpSpPr>
              <p:nvPr/>
            </p:nvGrpSpPr>
            <p:grpSpPr bwMode="auto">
              <a:xfrm>
                <a:off x="179513" y="4221088"/>
                <a:ext cx="2610904" cy="1860537"/>
                <a:chOff x="1763689" y="3428999"/>
                <a:chExt cx="2972260" cy="1298299"/>
              </a:xfrm>
            </p:grpSpPr>
            <p:sp>
              <p:nvSpPr>
                <p:cNvPr id="302203" name="Text Box 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763689" y="3680238"/>
                  <a:ext cx="491845" cy="4880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9pPr>
                </a:lstStyle>
                <a:p>
                  <a:pPr algn="just"/>
                  <a:r>
                    <a:rPr lang="en-US" altLang="ja-JP" sz="2000" b="1">
                      <a:latin typeface="Symbol" pitchFamily="18" charset="2"/>
                    </a:rPr>
                    <a:t>n</a:t>
                  </a:r>
                  <a:r>
                    <a:rPr lang="en-US" altLang="ja-JP" sz="2000" b="1" baseline="-25000">
                      <a:latin typeface="Symbol" pitchFamily="18" charset="2"/>
                    </a:rPr>
                    <a:t>t</a:t>
                  </a:r>
                  <a:endParaRPr lang="en-US" altLang="ja-JP" sz="2000" b="1"/>
                </a:p>
              </p:txBody>
            </p:sp>
            <p:sp>
              <p:nvSpPr>
                <p:cNvPr id="10" name="Rectangle 10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3331652" y="3787661"/>
                  <a:ext cx="1296143" cy="578823"/>
                </a:xfrm>
                <a:prstGeom prst="rect">
                  <a:avLst/>
                </a:prstGeom>
                <a:solidFill>
                  <a:srgbClr val="CCCC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302205" name="Rectangle 11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3710442" y="3989848"/>
                  <a:ext cx="1296144" cy="178755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endParaRPr lang="ja-JP" altLang="ja-JP"/>
                </a:p>
              </p:txBody>
            </p:sp>
            <p:sp>
              <p:nvSpPr>
                <p:cNvPr id="302206" name="Rectangle 12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2954016" y="3986543"/>
                  <a:ext cx="1297243" cy="182159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endParaRPr lang="ja-JP" altLang="ja-JP"/>
                </a:p>
              </p:txBody>
            </p:sp>
            <p:sp>
              <p:nvSpPr>
                <p:cNvPr id="13" name="Rectangle 13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2597358" y="3812043"/>
                  <a:ext cx="1297243" cy="531156"/>
                </a:xfrm>
                <a:prstGeom prst="rect">
                  <a:avLst/>
                </a:prstGeom>
                <a:solidFill>
                  <a:srgbClr val="CCCC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14" name="Rectangle 14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1861912" y="3788211"/>
                  <a:ext cx="1297245" cy="578823"/>
                </a:xfrm>
                <a:prstGeom prst="rect">
                  <a:avLst/>
                </a:prstGeom>
                <a:solidFill>
                  <a:srgbClr val="CCCC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302209" name="Rectangle 15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2241553" y="3987393"/>
                  <a:ext cx="1297243" cy="180456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endParaRPr lang="ja-JP" altLang="ja-JP"/>
                </a:p>
              </p:txBody>
            </p:sp>
            <p:sp>
              <p:nvSpPr>
                <p:cNvPr id="302210" name="Text Box 3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649092" y="3697962"/>
                  <a:ext cx="288033" cy="3105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9pPr>
                </a:lstStyle>
                <a:p>
                  <a:pPr algn="just"/>
                  <a:r>
                    <a:rPr lang="en-US" altLang="ja-JP" sz="2000" b="1">
                      <a:solidFill>
                        <a:srgbClr val="FF0000"/>
                      </a:solidFill>
                      <a:latin typeface="Symbol" pitchFamily="18" charset="2"/>
                    </a:rPr>
                    <a:t>t</a:t>
                  </a:r>
                  <a:endParaRPr lang="en-US" altLang="ja-JP" sz="2800" b="1">
                    <a:solidFill>
                      <a:srgbClr val="FF0000"/>
                    </a:solidFill>
                    <a:latin typeface="Symbol" pitchFamily="18" charset="2"/>
                  </a:endParaRPr>
                </a:p>
              </p:txBody>
            </p:sp>
            <p:sp>
              <p:nvSpPr>
                <p:cNvPr id="302211" name="Line 17"/>
                <p:cNvSpPr>
                  <a:spLocks noChangeAspect="1" noChangeShapeType="1"/>
                </p:cNvSpPr>
                <p:nvPr/>
              </p:nvSpPr>
              <p:spPr bwMode="auto">
                <a:xfrm rot="16200000" flipH="1">
                  <a:off x="4282358" y="3407457"/>
                  <a:ext cx="193591" cy="713591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cxnSp>
              <p:nvCxnSpPr>
                <p:cNvPr id="19" name="直線コネクタ 18"/>
                <p:cNvCxnSpPr>
                  <a:stCxn id="302215" idx="1"/>
                  <a:endCxn id="302211" idx="0"/>
                </p:cNvCxnSpPr>
                <p:nvPr/>
              </p:nvCxnSpPr>
              <p:spPr>
                <a:xfrm flipV="1">
                  <a:off x="3294669" y="3667105"/>
                  <a:ext cx="726628" cy="357829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線コネクタ 19"/>
                <p:cNvCxnSpPr>
                  <a:stCxn id="302215" idx="1"/>
                </p:cNvCxnSpPr>
                <p:nvPr/>
              </p:nvCxnSpPr>
              <p:spPr>
                <a:xfrm>
                  <a:off x="3294669" y="4024934"/>
                  <a:ext cx="1440605" cy="19608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線コネクタ 20"/>
                <p:cNvCxnSpPr>
                  <a:stCxn id="302215" idx="1"/>
                </p:cNvCxnSpPr>
                <p:nvPr/>
              </p:nvCxnSpPr>
              <p:spPr>
                <a:xfrm>
                  <a:off x="3294669" y="4024934"/>
                  <a:ext cx="1368303" cy="55613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2215" name="Line 18"/>
                <p:cNvSpPr>
                  <a:spLocks noChangeAspect="1" noChangeShapeType="1"/>
                </p:cNvSpPr>
                <p:nvPr/>
              </p:nvSpPr>
              <p:spPr bwMode="auto">
                <a:xfrm rot="-5400000">
                  <a:off x="2611713" y="3341102"/>
                  <a:ext cx="0" cy="1368153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55" name="円形吹き出し 54"/>
              <p:cNvSpPr/>
              <p:nvPr/>
            </p:nvSpPr>
            <p:spPr>
              <a:xfrm>
                <a:off x="2122956" y="4005064"/>
                <a:ext cx="720852" cy="431823"/>
              </a:xfrm>
              <a:prstGeom prst="wedgeEllipseCallout">
                <a:avLst>
                  <a:gd name="adj1" fmla="val -42879"/>
                  <a:gd name="adj2" fmla="val 7425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" tIns="18000" rIns="18000" bIns="1800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ja-JP" altLang="en-US" sz="1600" dirty="0">
                    <a:solidFill>
                      <a:schemeClr val="tx1"/>
                    </a:solidFill>
                    <a:latin typeface="Georgia" pitchFamily="18" charset="0"/>
                    <a:ea typeface="HGP明朝B" pitchFamily="18" charset="-128"/>
                  </a:rPr>
                  <a:t>崩壊</a:t>
                </a:r>
                <a:endParaRPr lang="ja-JP" altLang="en-US" dirty="0">
                  <a:solidFill>
                    <a:schemeClr val="tx1"/>
                  </a:solidFill>
                  <a:latin typeface="Georgia" pitchFamily="18" charset="0"/>
                  <a:ea typeface="HGP明朝B" pitchFamily="18" charset="-128"/>
                </a:endParaRPr>
              </a:p>
            </p:txBody>
          </p:sp>
        </p:grpSp>
        <p:sp>
          <p:nvSpPr>
            <p:cNvPr id="62" name="テキスト ボックス 61"/>
            <p:cNvSpPr txBox="1"/>
            <p:nvPr/>
          </p:nvSpPr>
          <p:spPr>
            <a:xfrm>
              <a:off x="288" y="3865"/>
              <a:ext cx="1392" cy="288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7000"/>
              </a:schemeClr>
            </a:solidFill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2000">
                  <a:ea typeface="HGP明朝B" pitchFamily="18" charset="-128"/>
                </a:rPr>
                <a:t>Signal: </a:t>
              </a:r>
              <a:r>
                <a:rPr lang="en-US" altLang="ja-JP" sz="2400">
                  <a:latin typeface="Symbol" pitchFamily="18" charset="2"/>
                  <a:ea typeface="HGP明朝B" pitchFamily="18" charset="-128"/>
                </a:rPr>
                <a:t>t</a:t>
              </a:r>
              <a:r>
                <a:rPr lang="ja-JP" altLang="en-US">
                  <a:latin typeface="Georgia" pitchFamily="18" charset="0"/>
                  <a:ea typeface="HGP明朝B" pitchFamily="18" charset="-128"/>
                </a:rPr>
                <a:t>崩壊事象</a:t>
              </a: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476" y="3644"/>
              <a:ext cx="136" cy="13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7000"/>
              </a:schemeClr>
            </a:solidFill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400">
                  <a:latin typeface="Georgia" pitchFamily="18" charset="0"/>
                  <a:ea typeface="HGP明朝B" pitchFamily="18" charset="-128"/>
                </a:rPr>
                <a:t>Pb</a:t>
              </a:r>
            </a:p>
          </p:txBody>
        </p:sp>
        <p:sp>
          <p:nvSpPr>
            <p:cNvPr id="68" name="テキスト ボックス 67"/>
            <p:cNvSpPr txBox="1"/>
            <p:nvPr/>
          </p:nvSpPr>
          <p:spPr>
            <a:xfrm>
              <a:off x="631" y="3566"/>
              <a:ext cx="208" cy="134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67000"/>
              </a:schemeClr>
            </a:solidFill>
          </p:spPr>
          <p:txBody>
            <a:bodyPr lIns="0" tIns="0" rIns="0" bIns="0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r>
                <a:rPr lang="en-US" altLang="ja-JP" sz="1400">
                  <a:latin typeface="Georgia" pitchFamily="18" charset="0"/>
                  <a:ea typeface="HGP明朝B" pitchFamily="18" charset="-128"/>
                </a:rPr>
                <a:t>film</a:t>
              </a:r>
            </a:p>
          </p:txBody>
        </p:sp>
      </p:grpSp>
      <p:sp>
        <p:nvSpPr>
          <p:cNvPr id="66" name="角丸四角形 65"/>
          <p:cNvSpPr/>
          <p:nvPr/>
        </p:nvSpPr>
        <p:spPr>
          <a:xfrm>
            <a:off x="115888" y="2243807"/>
            <a:ext cx="5903912" cy="2592388"/>
          </a:xfrm>
          <a:prstGeom prst="round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/>
          </a:p>
        </p:txBody>
      </p:sp>
      <p:grpSp>
        <p:nvGrpSpPr>
          <p:cNvPr id="302217" name="グループ化 58"/>
          <p:cNvGrpSpPr>
            <a:grpSpLocks/>
          </p:cNvGrpSpPr>
          <p:nvPr/>
        </p:nvGrpSpPr>
        <p:grpSpPr bwMode="auto">
          <a:xfrm>
            <a:off x="115888" y="2243807"/>
            <a:ext cx="2738437" cy="2447925"/>
            <a:chOff x="3203848" y="4005064"/>
            <a:chExt cx="2737412" cy="2448272"/>
          </a:xfrm>
        </p:grpSpPr>
        <p:grpSp>
          <p:nvGrpSpPr>
            <p:cNvPr id="302218" name="グループ化 37"/>
            <p:cNvGrpSpPr>
              <a:grpSpLocks/>
            </p:cNvGrpSpPr>
            <p:nvPr/>
          </p:nvGrpSpPr>
          <p:grpSpPr bwMode="auto">
            <a:xfrm>
              <a:off x="3203848" y="4221088"/>
              <a:ext cx="2737412" cy="2232248"/>
              <a:chOff x="3562780" y="4437112"/>
              <a:chExt cx="2737412" cy="2232248"/>
            </a:xfrm>
          </p:grpSpPr>
          <p:grpSp>
            <p:nvGrpSpPr>
              <p:cNvPr id="302219" name="グループ化 49"/>
              <p:cNvGrpSpPr>
                <a:grpSpLocks/>
              </p:cNvGrpSpPr>
              <p:nvPr/>
            </p:nvGrpSpPr>
            <p:grpSpPr bwMode="auto">
              <a:xfrm>
                <a:off x="3562780" y="4437112"/>
                <a:ext cx="2593396" cy="1860537"/>
                <a:chOff x="1763688" y="3428999"/>
                <a:chExt cx="2952328" cy="1298299"/>
              </a:xfrm>
            </p:grpSpPr>
            <p:sp>
              <p:nvSpPr>
                <p:cNvPr id="302220" name="Text Box 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763688" y="3680238"/>
                  <a:ext cx="504056" cy="500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9pPr>
                </a:lstStyle>
                <a:p>
                  <a:pPr algn="just"/>
                  <a:r>
                    <a:rPr lang="en-US" altLang="ja-JP" sz="2000" b="1">
                      <a:latin typeface="Symbol" pitchFamily="18" charset="2"/>
                    </a:rPr>
                    <a:t>n</a:t>
                  </a:r>
                  <a:r>
                    <a:rPr lang="en-US" altLang="ja-JP" sz="2000" b="1" baseline="-25000">
                      <a:latin typeface="Symbol" pitchFamily="18" charset="2"/>
                    </a:rPr>
                    <a:t>m</a:t>
                  </a:r>
                  <a:endParaRPr lang="en-US" altLang="ja-JP" sz="2000" b="1"/>
                </a:p>
              </p:txBody>
            </p:sp>
            <p:sp>
              <p:nvSpPr>
                <p:cNvPr id="24" name="Rectangle 10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3331652" y="3787661"/>
                  <a:ext cx="1296143" cy="578823"/>
                </a:xfrm>
                <a:prstGeom prst="rect">
                  <a:avLst/>
                </a:prstGeom>
                <a:solidFill>
                  <a:srgbClr val="CCCC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302222" name="Rectangle 11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3710442" y="3989848"/>
                  <a:ext cx="1296144" cy="178755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endParaRPr lang="ja-JP" altLang="ja-JP"/>
                </a:p>
              </p:txBody>
            </p:sp>
            <p:sp>
              <p:nvSpPr>
                <p:cNvPr id="302223" name="Rectangle 12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2954016" y="3986543"/>
                  <a:ext cx="1297243" cy="182159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endParaRPr lang="ja-JP" altLang="ja-JP"/>
                </a:p>
              </p:txBody>
            </p:sp>
            <p:sp>
              <p:nvSpPr>
                <p:cNvPr id="27" name="Rectangle 13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2597358" y="3812043"/>
                  <a:ext cx="1297243" cy="531156"/>
                </a:xfrm>
                <a:prstGeom prst="rect">
                  <a:avLst/>
                </a:prstGeom>
                <a:solidFill>
                  <a:srgbClr val="CCCC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28" name="Rectangle 14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1861912" y="3788211"/>
                  <a:ext cx="1297245" cy="578823"/>
                </a:xfrm>
                <a:prstGeom prst="rect">
                  <a:avLst/>
                </a:prstGeom>
                <a:solidFill>
                  <a:srgbClr val="CCCC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302226" name="Rectangle 15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2241553" y="3987393"/>
                  <a:ext cx="1297243" cy="180456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endParaRPr lang="ja-JP" altLang="ja-JP"/>
                </a:p>
              </p:txBody>
            </p:sp>
            <p:sp>
              <p:nvSpPr>
                <p:cNvPr id="302227" name="Line 17"/>
                <p:cNvSpPr>
                  <a:spLocks noChangeAspect="1" noChangeShapeType="1"/>
                </p:cNvSpPr>
                <p:nvPr/>
              </p:nvSpPr>
              <p:spPr bwMode="auto">
                <a:xfrm rot="16200000" flipH="1">
                  <a:off x="4262425" y="3407457"/>
                  <a:ext cx="193591" cy="71359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2228" name="Line 18"/>
                <p:cNvSpPr>
                  <a:spLocks noChangeAspect="1" noChangeShapeType="1"/>
                </p:cNvSpPr>
                <p:nvPr/>
              </p:nvSpPr>
              <p:spPr bwMode="auto">
                <a:xfrm rot="-5400000">
                  <a:off x="2591780" y="3341102"/>
                  <a:ext cx="0" cy="136815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2229" name="Text Box 3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649092" y="3697962"/>
                  <a:ext cx="288033" cy="3105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9pPr>
                </a:lstStyle>
                <a:p>
                  <a:pPr algn="just"/>
                  <a:r>
                    <a:rPr lang="en-US" altLang="ja-JP" sz="2000" b="1">
                      <a:solidFill>
                        <a:srgbClr val="FF0000"/>
                      </a:solidFill>
                      <a:latin typeface="Georgia" pitchFamily="18" charset="0"/>
                    </a:rPr>
                    <a:t>c</a:t>
                  </a:r>
                  <a:endParaRPr lang="en-US" altLang="ja-JP" sz="2800" b="1">
                    <a:solidFill>
                      <a:srgbClr val="FF0000"/>
                    </a:solidFill>
                    <a:latin typeface="Georgia" pitchFamily="18" charset="0"/>
                  </a:endParaRPr>
                </a:p>
              </p:txBody>
            </p:sp>
            <p:cxnSp>
              <p:nvCxnSpPr>
                <p:cNvPr id="33" name="直線コネクタ 32"/>
                <p:cNvCxnSpPr>
                  <a:stCxn id="302228" idx="1"/>
                  <a:endCxn id="302227" idx="0"/>
                </p:cNvCxnSpPr>
                <p:nvPr/>
              </p:nvCxnSpPr>
              <p:spPr>
                <a:xfrm flipV="1">
                  <a:off x="3275759" y="3667139"/>
                  <a:ext cx="726228" cy="35786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線コネクタ 33"/>
                <p:cNvCxnSpPr>
                  <a:stCxn id="302228" idx="1"/>
                </p:cNvCxnSpPr>
                <p:nvPr/>
              </p:nvCxnSpPr>
              <p:spPr>
                <a:xfrm>
                  <a:off x="3275759" y="4024999"/>
                  <a:ext cx="1439811" cy="196104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線コネクタ 34"/>
                <p:cNvCxnSpPr>
                  <a:stCxn id="302228" idx="1"/>
                </p:cNvCxnSpPr>
                <p:nvPr/>
              </p:nvCxnSpPr>
              <p:spPr>
                <a:xfrm>
                  <a:off x="3275759" y="4024999"/>
                  <a:ext cx="1367549" cy="55618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2233" name="Text Box 8"/>
              <p:cNvSpPr txBox="1">
                <a:spLocks noChangeAspect="1" noChangeArrowheads="1"/>
              </p:cNvSpPr>
              <p:nvPr/>
            </p:nvSpPr>
            <p:spPr bwMode="auto">
              <a:xfrm>
                <a:off x="5875420" y="5981776"/>
                <a:ext cx="424772" cy="687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algn="just"/>
                <a:r>
                  <a:rPr lang="en-US" altLang="ja-JP" sz="2000" b="1">
                    <a:latin typeface="Symbol" pitchFamily="18" charset="2"/>
                  </a:rPr>
                  <a:t>m</a:t>
                </a:r>
                <a:endParaRPr lang="en-US" altLang="ja-JP" sz="2000" b="1"/>
              </a:p>
            </p:txBody>
          </p:sp>
          <p:sp>
            <p:nvSpPr>
              <p:cNvPr id="37" name="乗算記号 36"/>
              <p:cNvSpPr/>
              <p:nvPr/>
            </p:nvSpPr>
            <p:spPr>
              <a:xfrm>
                <a:off x="5892358" y="6083490"/>
                <a:ext cx="288817" cy="288966"/>
              </a:xfrm>
              <a:prstGeom prst="mathMultiply">
                <a:avLst>
                  <a:gd name="adj1" fmla="val 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sp>
          <p:nvSpPr>
            <p:cNvPr id="56" name="円形吹き出し 55"/>
            <p:cNvSpPr/>
            <p:nvPr/>
          </p:nvSpPr>
          <p:spPr>
            <a:xfrm>
              <a:off x="5147807" y="4005064"/>
              <a:ext cx="720455" cy="431861"/>
            </a:xfrm>
            <a:prstGeom prst="wedgeEllipseCallout">
              <a:avLst>
                <a:gd name="adj1" fmla="val -42879"/>
                <a:gd name="adj2" fmla="val 74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tIns="18000" rIns="18000" bIns="18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600" dirty="0">
                  <a:solidFill>
                    <a:schemeClr val="tx1"/>
                  </a:solidFill>
                  <a:latin typeface="Georgia" pitchFamily="18" charset="0"/>
                  <a:ea typeface="HGP明朝B" pitchFamily="18" charset="-128"/>
                </a:rPr>
                <a:t>崩壊</a:t>
              </a:r>
              <a:endParaRPr lang="ja-JP" altLang="en-US" dirty="0">
                <a:solidFill>
                  <a:schemeClr val="tx1"/>
                </a:solidFill>
                <a:latin typeface="Georgia" pitchFamily="18" charset="0"/>
                <a:ea typeface="HGP明朝B" pitchFamily="18" charset="-128"/>
              </a:endParaRPr>
            </a:p>
          </p:txBody>
        </p:sp>
      </p:grpSp>
      <p:grpSp>
        <p:nvGrpSpPr>
          <p:cNvPr id="302236" name="グループ化 59"/>
          <p:cNvGrpSpPr>
            <a:grpSpLocks/>
          </p:cNvGrpSpPr>
          <p:nvPr/>
        </p:nvGrpSpPr>
        <p:grpSpPr bwMode="auto">
          <a:xfrm>
            <a:off x="3140075" y="2243807"/>
            <a:ext cx="2808288" cy="2076450"/>
            <a:chOff x="6228184" y="4005064"/>
            <a:chExt cx="2808312" cy="2076561"/>
          </a:xfrm>
        </p:grpSpPr>
        <p:grpSp>
          <p:nvGrpSpPr>
            <p:cNvPr id="302237" name="グループ化 53"/>
            <p:cNvGrpSpPr>
              <a:grpSpLocks/>
            </p:cNvGrpSpPr>
            <p:nvPr/>
          </p:nvGrpSpPr>
          <p:grpSpPr bwMode="auto">
            <a:xfrm>
              <a:off x="6228184" y="4221088"/>
              <a:ext cx="2808312" cy="1860537"/>
              <a:chOff x="6228184" y="4221088"/>
              <a:chExt cx="2808312" cy="1860537"/>
            </a:xfrm>
          </p:grpSpPr>
          <p:grpSp>
            <p:nvGrpSpPr>
              <p:cNvPr id="302238" name="グループ化 49"/>
              <p:cNvGrpSpPr>
                <a:grpSpLocks/>
              </p:cNvGrpSpPr>
              <p:nvPr/>
            </p:nvGrpSpPr>
            <p:grpSpPr bwMode="auto">
              <a:xfrm>
                <a:off x="6228184" y="4221088"/>
                <a:ext cx="2593396" cy="1860537"/>
                <a:chOff x="1763688" y="3428999"/>
                <a:chExt cx="2952328" cy="1298299"/>
              </a:xfrm>
            </p:grpSpPr>
            <p:sp>
              <p:nvSpPr>
                <p:cNvPr id="302239" name="Text Box 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763688" y="3680238"/>
                  <a:ext cx="504056" cy="500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9pPr>
                </a:lstStyle>
                <a:p>
                  <a:pPr algn="just"/>
                  <a:r>
                    <a:rPr lang="en-US" altLang="ja-JP" sz="2000" b="1">
                      <a:latin typeface="Symbol" pitchFamily="18" charset="2"/>
                    </a:rPr>
                    <a:t>n</a:t>
                  </a:r>
                  <a:r>
                    <a:rPr lang="en-US" altLang="ja-JP" sz="2000" b="1" baseline="-25000">
                      <a:latin typeface="Symbol" pitchFamily="18" charset="2"/>
                    </a:rPr>
                    <a:t>m</a:t>
                  </a:r>
                  <a:endParaRPr lang="en-US" altLang="ja-JP" sz="2000" b="1"/>
                </a:p>
              </p:txBody>
            </p:sp>
            <p:sp>
              <p:nvSpPr>
                <p:cNvPr id="41" name="Rectangle 10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3331652" y="3787661"/>
                  <a:ext cx="1296143" cy="578823"/>
                </a:xfrm>
                <a:prstGeom prst="rect">
                  <a:avLst/>
                </a:prstGeom>
                <a:solidFill>
                  <a:srgbClr val="CCCC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302241" name="Rectangle 11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3710442" y="3989848"/>
                  <a:ext cx="1296144" cy="178755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endParaRPr lang="ja-JP" altLang="ja-JP"/>
                </a:p>
              </p:txBody>
            </p:sp>
            <p:sp>
              <p:nvSpPr>
                <p:cNvPr id="302242" name="Rectangle 12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2954016" y="3986543"/>
                  <a:ext cx="1297243" cy="182159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endParaRPr lang="ja-JP" altLang="ja-JP"/>
                </a:p>
              </p:txBody>
            </p:sp>
            <p:sp>
              <p:nvSpPr>
                <p:cNvPr id="44" name="Rectangle 13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2597358" y="3812043"/>
                  <a:ext cx="1297243" cy="531156"/>
                </a:xfrm>
                <a:prstGeom prst="rect">
                  <a:avLst/>
                </a:prstGeom>
                <a:solidFill>
                  <a:srgbClr val="CCCC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45" name="Rectangle 14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1861912" y="3788211"/>
                  <a:ext cx="1297245" cy="578823"/>
                </a:xfrm>
                <a:prstGeom prst="rect">
                  <a:avLst/>
                </a:prstGeom>
                <a:solidFill>
                  <a:srgbClr val="CCCCCC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ja-JP" altLang="en-US">
                    <a:latin typeface="+mn-lt"/>
                    <a:ea typeface="+mn-ea"/>
                  </a:endParaRPr>
                </a:p>
              </p:txBody>
            </p:sp>
            <p:sp>
              <p:nvSpPr>
                <p:cNvPr id="302245" name="Rectangle 15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2241553" y="3987393"/>
                  <a:ext cx="1297243" cy="180456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endParaRPr lang="ja-JP" altLang="ja-JP"/>
                </a:p>
              </p:txBody>
            </p:sp>
            <p:sp>
              <p:nvSpPr>
                <p:cNvPr id="302246" name="Line 17"/>
                <p:cNvSpPr>
                  <a:spLocks noChangeAspect="1" noChangeShapeType="1"/>
                </p:cNvSpPr>
                <p:nvPr/>
              </p:nvSpPr>
              <p:spPr bwMode="auto">
                <a:xfrm rot="16200000" flipH="1">
                  <a:off x="4262425" y="3407457"/>
                  <a:ext cx="193591" cy="713590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2247" name="Line 18"/>
                <p:cNvSpPr>
                  <a:spLocks noChangeAspect="1" noChangeShapeType="1"/>
                </p:cNvSpPr>
                <p:nvPr/>
              </p:nvSpPr>
              <p:spPr bwMode="auto">
                <a:xfrm rot="-5400000">
                  <a:off x="2591780" y="3341102"/>
                  <a:ext cx="0" cy="1368152"/>
                </a:xfrm>
                <a:prstGeom prst="line">
                  <a:avLst/>
                </a:prstGeom>
                <a:noFill/>
                <a:ln w="28575">
                  <a:solidFill>
                    <a:srgbClr val="000000"/>
                  </a:solidFill>
                  <a:prstDash val="dash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302248" name="Text Box 3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649092" y="3771652"/>
                  <a:ext cx="288033" cy="31056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9pPr>
                </a:lstStyle>
                <a:p>
                  <a:pPr algn="just"/>
                  <a:r>
                    <a:rPr lang="en-US" altLang="ja-JP" sz="2000" b="1">
                      <a:solidFill>
                        <a:srgbClr val="FF0000"/>
                      </a:solidFill>
                      <a:latin typeface="Georgia" pitchFamily="18" charset="0"/>
                    </a:rPr>
                    <a:t>h</a:t>
                  </a:r>
                  <a:endParaRPr lang="en-US" altLang="ja-JP" sz="2800" b="1">
                    <a:solidFill>
                      <a:srgbClr val="FF0000"/>
                    </a:solidFill>
                    <a:latin typeface="Georgia" pitchFamily="18" charset="0"/>
                  </a:endParaRPr>
                </a:p>
              </p:txBody>
            </p:sp>
            <p:cxnSp>
              <p:nvCxnSpPr>
                <p:cNvPr id="50" name="直線コネクタ 49"/>
                <p:cNvCxnSpPr>
                  <a:stCxn id="302247" idx="1"/>
                  <a:endCxn id="302246" idx="0"/>
                </p:cNvCxnSpPr>
                <p:nvPr/>
              </p:nvCxnSpPr>
              <p:spPr>
                <a:xfrm flipV="1">
                  <a:off x="3276339" y="3667105"/>
                  <a:ext cx="726506" cy="357829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線コネクタ 50"/>
                <p:cNvCxnSpPr>
                  <a:stCxn id="302247" idx="1"/>
                </p:cNvCxnSpPr>
                <p:nvPr/>
              </p:nvCxnSpPr>
              <p:spPr>
                <a:xfrm>
                  <a:off x="3276339" y="4024934"/>
                  <a:ext cx="1440361" cy="196086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線コネクタ 51"/>
                <p:cNvCxnSpPr>
                  <a:stCxn id="302247" idx="1"/>
                </p:cNvCxnSpPr>
                <p:nvPr/>
              </p:nvCxnSpPr>
              <p:spPr>
                <a:xfrm>
                  <a:off x="3276339" y="4024934"/>
                  <a:ext cx="1368072" cy="556131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2252" name="Text Box 32"/>
              <p:cNvSpPr txBox="1">
                <a:spLocks noChangeAspect="1" noChangeArrowheads="1"/>
              </p:cNvSpPr>
              <p:nvPr/>
            </p:nvSpPr>
            <p:spPr bwMode="auto">
              <a:xfrm>
                <a:off x="8783481" y="4640121"/>
                <a:ext cx="253015" cy="4450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algn="just"/>
                <a:r>
                  <a:rPr lang="en-US" altLang="ja-JP" sz="2000" b="1">
                    <a:latin typeface="Georgia" pitchFamily="18" charset="0"/>
                  </a:rPr>
                  <a:t>h</a:t>
                </a:r>
                <a:endParaRPr lang="en-US" altLang="ja-JP" sz="2800" b="1">
                  <a:latin typeface="Georgia" pitchFamily="18" charset="0"/>
                </a:endParaRPr>
              </a:p>
            </p:txBody>
          </p:sp>
        </p:grpSp>
        <p:sp>
          <p:nvSpPr>
            <p:cNvPr id="57" name="円形吹き出し 56"/>
            <p:cNvSpPr/>
            <p:nvPr/>
          </p:nvSpPr>
          <p:spPr>
            <a:xfrm>
              <a:off x="8172889" y="4005064"/>
              <a:ext cx="719143" cy="431823"/>
            </a:xfrm>
            <a:prstGeom prst="wedgeEllipseCallout">
              <a:avLst>
                <a:gd name="adj1" fmla="val -42879"/>
                <a:gd name="adj2" fmla="val 7425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" tIns="18000" rIns="18000" bIns="18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ja-JP" altLang="en-US" sz="1600" dirty="0">
                  <a:solidFill>
                    <a:schemeClr val="tx1"/>
                  </a:solidFill>
                  <a:latin typeface="Georgia" pitchFamily="18" charset="0"/>
                  <a:ea typeface="HGP明朝B" pitchFamily="18" charset="-128"/>
                </a:rPr>
                <a:t>衝突</a:t>
              </a:r>
              <a:endParaRPr lang="ja-JP" altLang="en-US" dirty="0">
                <a:solidFill>
                  <a:schemeClr val="tx1"/>
                </a:solidFill>
                <a:latin typeface="Georgia" pitchFamily="18" charset="0"/>
                <a:ea typeface="HGP明朝B" pitchFamily="18" charset="-128"/>
              </a:endParaRPr>
            </a:p>
          </p:txBody>
        </p:sp>
      </p:grpSp>
      <p:sp>
        <p:nvSpPr>
          <p:cNvPr id="63" name="テキスト ボックス 62"/>
          <p:cNvSpPr txBox="1"/>
          <p:nvPr/>
        </p:nvSpPr>
        <p:spPr>
          <a:xfrm>
            <a:off x="457200" y="4394870"/>
            <a:ext cx="2122488" cy="366712"/>
          </a:xfrm>
          <a:prstGeom prst="rect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>
                <a:latin typeface="Georgia" pitchFamily="18" charset="0"/>
                <a:ea typeface="HGP明朝B" pitchFamily="18" charset="-128"/>
              </a:rPr>
              <a:t>① charm</a:t>
            </a:r>
            <a:r>
              <a:rPr lang="ja-JP" altLang="en-US">
                <a:latin typeface="Georgia" pitchFamily="18" charset="0"/>
                <a:ea typeface="HGP明朝B" pitchFamily="18" charset="-128"/>
              </a:rPr>
              <a:t>崩壊事象</a:t>
            </a: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3429000" y="4404395"/>
            <a:ext cx="2298700" cy="366712"/>
          </a:xfrm>
          <a:prstGeom prst="rect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>
                <a:latin typeface="Georgia" pitchFamily="18" charset="0"/>
                <a:ea typeface="HGP明朝B" pitchFamily="18" charset="-128"/>
              </a:rPr>
              <a:t>② </a:t>
            </a:r>
            <a:r>
              <a:rPr lang="ja-JP" altLang="en-US">
                <a:latin typeface="Georgia" pitchFamily="18" charset="0"/>
                <a:ea typeface="HGP明朝B" pitchFamily="18" charset="-128"/>
              </a:rPr>
              <a:t>ハドロン衝突事象</a:t>
            </a: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692150" y="4023395"/>
            <a:ext cx="215900" cy="212725"/>
          </a:xfrm>
          <a:prstGeom prst="rect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400">
                <a:latin typeface="Georgia" pitchFamily="18" charset="0"/>
                <a:ea typeface="HGP明朝B" pitchFamily="18" charset="-128"/>
              </a:rPr>
              <a:t>Pb</a:t>
            </a: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938213" y="3899570"/>
            <a:ext cx="330200" cy="212725"/>
          </a:xfrm>
          <a:prstGeom prst="rect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400">
                <a:latin typeface="Georgia" pitchFamily="18" charset="0"/>
                <a:ea typeface="HGP明朝B" pitchFamily="18" charset="-128"/>
              </a:rPr>
              <a:t>film</a:t>
            </a: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3716338" y="4023395"/>
            <a:ext cx="215900" cy="212725"/>
          </a:xfrm>
          <a:prstGeom prst="rect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400">
                <a:latin typeface="Georgia" pitchFamily="18" charset="0"/>
                <a:ea typeface="HGP明朝B" pitchFamily="18" charset="-128"/>
              </a:rPr>
              <a:t>Pb</a:t>
            </a: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3963988" y="3899570"/>
            <a:ext cx="328612" cy="212725"/>
          </a:xfrm>
          <a:prstGeom prst="rect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</p:spPr>
        <p:txBody>
          <a:bodyPr lIns="0" tIns="0" rIns="0" bIns="0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lang="en-US" altLang="ja-JP" sz="1400">
                <a:latin typeface="Georgia" pitchFamily="18" charset="0"/>
                <a:ea typeface="HGP明朝B" pitchFamily="18" charset="-128"/>
              </a:rPr>
              <a:t>film</a:t>
            </a:r>
          </a:p>
        </p:txBody>
      </p:sp>
      <p:sp>
        <p:nvSpPr>
          <p:cNvPr id="302271" name="Text Box 191"/>
          <p:cNvSpPr txBox="1">
            <a:spLocks noChangeArrowheads="1"/>
          </p:cNvSpPr>
          <p:nvPr/>
        </p:nvSpPr>
        <p:spPr bwMode="auto">
          <a:xfrm>
            <a:off x="-381000" y="4785395"/>
            <a:ext cx="622935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2"/>
            <a:r>
              <a:rPr lang="en-US" altLang="ja-JP">
                <a:solidFill>
                  <a:schemeClr val="bg1"/>
                </a:solidFill>
                <a:latin typeface="Symbol" pitchFamily="18" charset="2"/>
              </a:rPr>
              <a:t>① </a:t>
            </a:r>
            <a:r>
              <a:rPr lang="en-US" altLang="ja-JP" sz="2400">
                <a:solidFill>
                  <a:schemeClr val="bg1"/>
                </a:solidFill>
                <a:latin typeface="Symbol" pitchFamily="18" charset="2"/>
              </a:rPr>
              <a:t>t</a:t>
            </a:r>
            <a:r>
              <a:rPr lang="en-US" altLang="ja-JP">
                <a:solidFill>
                  <a:schemeClr val="bg1"/>
                </a:solidFill>
              </a:rPr>
              <a:t> </a:t>
            </a:r>
            <a:r>
              <a:rPr lang="ja-JP" altLang="en-US">
                <a:solidFill>
                  <a:schemeClr val="bg1"/>
                </a:solidFill>
              </a:rPr>
              <a:t>粒子と同じ程度の寿命を持つ</a:t>
            </a:r>
            <a:r>
              <a:rPr lang="en-US" altLang="ja-JP">
                <a:solidFill>
                  <a:schemeClr val="bg1"/>
                </a:solidFill>
              </a:rPr>
              <a:t>Charm</a:t>
            </a:r>
            <a:r>
              <a:rPr lang="ja-JP" altLang="en-US">
                <a:solidFill>
                  <a:schemeClr val="bg1"/>
                </a:solidFill>
              </a:rPr>
              <a:t>粒子の崩壊</a:t>
            </a:r>
          </a:p>
          <a:p>
            <a:pPr lvl="2"/>
            <a:r>
              <a:rPr lang="ja-JP" altLang="en-US">
                <a:solidFill>
                  <a:schemeClr val="bg1"/>
                </a:solidFill>
              </a:rPr>
              <a:t>② ハドロンが鉛中の原子核と衝突を起こす</a:t>
            </a:r>
            <a:r>
              <a:rPr lang="en-US" altLang="ja-JP">
                <a:solidFill>
                  <a:schemeClr val="bg1"/>
                </a:solidFill>
              </a:rPr>
              <a:t>2</a:t>
            </a:r>
            <a:r>
              <a:rPr lang="ja-JP" altLang="en-US">
                <a:solidFill>
                  <a:schemeClr val="bg1"/>
                </a:solidFill>
              </a:rPr>
              <a:t>次反応</a:t>
            </a:r>
          </a:p>
        </p:txBody>
      </p:sp>
      <p:cxnSp>
        <p:nvCxnSpPr>
          <p:cNvPr id="4" name="直線矢印コネクタ 3"/>
          <p:cNvCxnSpPr>
            <a:stCxn id="302247" idx="1"/>
          </p:cNvCxnSpPr>
          <p:nvPr/>
        </p:nvCxnSpPr>
        <p:spPr>
          <a:xfrm>
            <a:off x="4468389" y="3314132"/>
            <a:ext cx="633042" cy="921988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27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2C33D-64C3-4CCC-9EA1-D4FD0A6254C9}" type="slidenum">
              <a:rPr lang="en-US" altLang="ja-JP"/>
              <a:pPr/>
              <a:t>14</a:t>
            </a:fld>
            <a:endParaRPr lang="en-US" altLang="ja-JP"/>
          </a:p>
        </p:txBody>
      </p:sp>
      <p:grpSp>
        <p:nvGrpSpPr>
          <p:cNvPr id="44034" name="グループ化 10"/>
          <p:cNvGrpSpPr>
            <a:grpSpLocks noChangeAspect="1"/>
          </p:cNvGrpSpPr>
          <p:nvPr/>
        </p:nvGrpSpPr>
        <p:grpSpPr bwMode="auto">
          <a:xfrm>
            <a:off x="323850" y="1281113"/>
            <a:ext cx="8783638" cy="4891087"/>
            <a:chOff x="-16145020" y="-1831776"/>
            <a:chExt cx="39182525" cy="20816657"/>
          </a:xfrm>
        </p:grpSpPr>
        <p:pic>
          <p:nvPicPr>
            <p:cNvPr id="44035" name="Picture 4" descr="S:\DCIM\124_0210\sel\IMGP650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240" y="-1831776"/>
              <a:ext cx="12358774" cy="20405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6" name="Picture 2" descr="S:\DCIM\124_0210\sel\IMGP648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145020" y="-1143032"/>
              <a:ext cx="13474057" cy="2012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7" name="Picture 3" descr="S:\DCIM\124_0210\sel\IMGP65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86444" y="-1776038"/>
              <a:ext cx="8786874" cy="20242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38" name="Picture 5" descr="S:\DCIM\124_0210\sel\IMGP6507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1816" y="-1714536"/>
              <a:ext cx="9035689" cy="19473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9" name="AutoShape 7"/>
          <p:cNvSpPr>
            <a:spLocks noChangeArrowheads="1"/>
          </p:cNvSpPr>
          <p:nvPr/>
        </p:nvSpPr>
        <p:spPr bwMode="auto">
          <a:xfrm>
            <a:off x="0" y="3135313"/>
            <a:ext cx="468313" cy="630237"/>
          </a:xfrm>
          <a:prstGeom prst="rightArrow">
            <a:avLst>
              <a:gd name="adj1" fmla="val 56167"/>
              <a:gd name="adj2" fmla="val 39324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4040" name="AutoShape 8"/>
          <p:cNvSpPr>
            <a:spLocks noChangeArrowheads="1"/>
          </p:cNvSpPr>
          <p:nvPr/>
        </p:nvSpPr>
        <p:spPr bwMode="auto">
          <a:xfrm>
            <a:off x="0" y="2343150"/>
            <a:ext cx="468313" cy="630238"/>
          </a:xfrm>
          <a:prstGeom prst="rightArrow">
            <a:avLst>
              <a:gd name="adj1" fmla="val 56167"/>
              <a:gd name="adj2" fmla="val 39324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4041" name="AutoShape 9"/>
          <p:cNvSpPr>
            <a:spLocks noChangeArrowheads="1"/>
          </p:cNvSpPr>
          <p:nvPr/>
        </p:nvSpPr>
        <p:spPr bwMode="auto">
          <a:xfrm>
            <a:off x="0" y="4719638"/>
            <a:ext cx="468313" cy="630237"/>
          </a:xfrm>
          <a:prstGeom prst="rightArrow">
            <a:avLst>
              <a:gd name="adj1" fmla="val 56167"/>
              <a:gd name="adj2" fmla="val 39324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4042" name="AutoShape 10"/>
          <p:cNvSpPr>
            <a:spLocks noChangeArrowheads="1"/>
          </p:cNvSpPr>
          <p:nvPr/>
        </p:nvSpPr>
        <p:spPr bwMode="auto">
          <a:xfrm>
            <a:off x="0" y="3927475"/>
            <a:ext cx="468313" cy="630238"/>
          </a:xfrm>
          <a:prstGeom prst="rightArrow">
            <a:avLst>
              <a:gd name="adj1" fmla="val 56167"/>
              <a:gd name="adj2" fmla="val 39324"/>
            </a:avLst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-139700" y="1838325"/>
            <a:ext cx="5921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b="1">
                <a:solidFill>
                  <a:srgbClr val="FF33CC"/>
                </a:solidFill>
                <a:latin typeface="Verdana" pitchFamily="34" charset="0"/>
              </a:rPr>
              <a:t>ν</a:t>
            </a:r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4872038" y="762000"/>
            <a:ext cx="42719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2000" b="1">
                <a:solidFill>
                  <a:schemeClr val="bg1"/>
                </a:solidFill>
              </a:rPr>
              <a:t>地下</a:t>
            </a:r>
            <a:r>
              <a:rPr lang="en-US" altLang="ja-JP" sz="2000" b="1">
                <a:solidFill>
                  <a:schemeClr val="bg1"/>
                </a:solidFill>
              </a:rPr>
              <a:t>1400m</a:t>
            </a:r>
            <a:r>
              <a:rPr lang="ja-JP" altLang="en-US" sz="2000" b="1">
                <a:solidFill>
                  <a:schemeClr val="bg1"/>
                </a:solidFill>
              </a:rPr>
              <a:t>　（グランサッソ研究所）</a:t>
            </a:r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34925" y="41275"/>
            <a:ext cx="79916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dirty="0">
                <a:solidFill>
                  <a:schemeClr val="bg1"/>
                </a:solidFill>
              </a:rPr>
              <a:t>15</a:t>
            </a:r>
            <a:r>
              <a:rPr lang="ja-JP" altLang="en-US" sz="3200" dirty="0">
                <a:solidFill>
                  <a:schemeClr val="bg1"/>
                </a:solidFill>
              </a:rPr>
              <a:t>万ユニットの</a:t>
            </a:r>
            <a:r>
              <a:rPr lang="en-US" altLang="ja-JP" sz="3200" dirty="0" smtClean="0">
                <a:solidFill>
                  <a:schemeClr val="bg1"/>
                </a:solidFill>
              </a:rPr>
              <a:t>ECC    1.25 </a:t>
            </a:r>
            <a:r>
              <a:rPr lang="en-US" altLang="ja-JP" sz="3200" dirty="0" err="1" smtClean="0">
                <a:solidFill>
                  <a:schemeClr val="bg1"/>
                </a:solidFill>
              </a:rPr>
              <a:t>kton</a:t>
            </a:r>
            <a:r>
              <a:rPr lang="en-US" altLang="ja-JP" sz="3200" dirty="0" smtClean="0">
                <a:solidFill>
                  <a:schemeClr val="bg1"/>
                </a:solidFill>
              </a:rPr>
              <a:t>   </a:t>
            </a:r>
            <a:r>
              <a:rPr lang="en-US" altLang="ja-JP" sz="3200" dirty="0">
                <a:solidFill>
                  <a:schemeClr val="bg1"/>
                </a:solidFill>
              </a:rPr>
              <a:t>OPERA</a:t>
            </a:r>
            <a:r>
              <a:rPr lang="ja-JP" altLang="en-US" sz="3200" dirty="0">
                <a:solidFill>
                  <a:schemeClr val="bg1"/>
                </a:solidFill>
              </a:rPr>
              <a:t>検出器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2411413" y="765175"/>
            <a:ext cx="21447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chemeClr val="bg1"/>
                </a:solidFill>
              </a:rPr>
              <a:t>2008</a:t>
            </a:r>
            <a:r>
              <a:rPr lang="ja-JP" altLang="en-US" sz="2000">
                <a:solidFill>
                  <a:schemeClr val="bg1"/>
                </a:solidFill>
              </a:rPr>
              <a:t>年　</a:t>
            </a:r>
            <a:r>
              <a:rPr lang="en-US" altLang="ja-JP" sz="2000">
                <a:solidFill>
                  <a:schemeClr val="bg1"/>
                </a:solidFill>
              </a:rPr>
              <a:t>7</a:t>
            </a:r>
            <a:r>
              <a:rPr lang="ja-JP" altLang="en-US" sz="2000">
                <a:solidFill>
                  <a:schemeClr val="bg1"/>
                </a:solidFill>
              </a:rPr>
              <a:t>月 完成</a:t>
            </a:r>
          </a:p>
        </p:txBody>
      </p:sp>
      <p:sp>
        <p:nvSpPr>
          <p:cNvPr id="44047" name="Oval 15"/>
          <p:cNvSpPr>
            <a:spLocks noChangeArrowheads="1"/>
          </p:cNvSpPr>
          <p:nvPr/>
        </p:nvSpPr>
        <p:spPr bwMode="auto">
          <a:xfrm>
            <a:off x="1676400" y="4953000"/>
            <a:ext cx="838200" cy="9144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4048" name="Line 16"/>
          <p:cNvSpPr>
            <a:spLocks noChangeShapeType="1"/>
          </p:cNvSpPr>
          <p:nvPr/>
        </p:nvSpPr>
        <p:spPr bwMode="auto">
          <a:xfrm flipH="1">
            <a:off x="1752600" y="5791200"/>
            <a:ext cx="152400" cy="457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1431925" y="6116638"/>
            <a:ext cx="4905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>
                <a:solidFill>
                  <a:srgbClr val="FF3300"/>
                </a:solidFill>
              </a:rPr>
              <a:t>人</a:t>
            </a:r>
          </a:p>
        </p:txBody>
      </p:sp>
    </p:spTree>
    <p:extLst>
      <p:ext uri="{BB962C8B-B14F-4D97-AF65-F5344CB8AC3E}">
        <p14:creationId xmlns:p14="http://schemas.microsoft.com/office/powerpoint/2010/main" val="426033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D50F5-5F2E-4C54-B494-9033A7E0A1CB}" type="slidenum">
              <a:rPr lang="en-US" altLang="ja-JP"/>
              <a:pPr/>
              <a:t>15</a:t>
            </a:fld>
            <a:endParaRPr lang="en-US" altLang="ja-JP"/>
          </a:p>
        </p:txBody>
      </p:sp>
      <p:grpSp>
        <p:nvGrpSpPr>
          <p:cNvPr id="26626" name="グループ化 10"/>
          <p:cNvGrpSpPr>
            <a:grpSpLocks noChangeAspect="1"/>
          </p:cNvGrpSpPr>
          <p:nvPr/>
        </p:nvGrpSpPr>
        <p:grpSpPr bwMode="auto">
          <a:xfrm>
            <a:off x="323850" y="1268413"/>
            <a:ext cx="8783638" cy="4891087"/>
            <a:chOff x="-16145020" y="-1831776"/>
            <a:chExt cx="39182525" cy="20816657"/>
          </a:xfrm>
        </p:grpSpPr>
        <p:pic>
          <p:nvPicPr>
            <p:cNvPr id="26627" name="Picture 4" descr="S:\DCIM\124_0210\sel\IMGP650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240" y="-1831776"/>
              <a:ext cx="12358774" cy="20405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28" name="Picture 2" descr="S:\DCIM\124_0210\sel\IMGP648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145020" y="-1143032"/>
              <a:ext cx="13474057" cy="2012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29" name="Picture 3" descr="S:\DCIM\124_0210\sel\IMGP65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86444" y="-1776038"/>
              <a:ext cx="8786874" cy="20242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30" name="Picture 5" descr="S:\DCIM\124_0210\sel\IMGP6507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1816" y="-1714536"/>
              <a:ext cx="9035689" cy="19473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631" name="AutoShape 7"/>
          <p:cNvSpPr>
            <a:spLocks noChangeArrowheads="1"/>
          </p:cNvSpPr>
          <p:nvPr/>
        </p:nvSpPr>
        <p:spPr bwMode="auto">
          <a:xfrm>
            <a:off x="0" y="3135313"/>
            <a:ext cx="468313" cy="630237"/>
          </a:xfrm>
          <a:prstGeom prst="rightArrow">
            <a:avLst>
              <a:gd name="adj1" fmla="val 56167"/>
              <a:gd name="adj2" fmla="val 39324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32" name="AutoShape 8"/>
          <p:cNvSpPr>
            <a:spLocks noChangeArrowheads="1"/>
          </p:cNvSpPr>
          <p:nvPr/>
        </p:nvSpPr>
        <p:spPr bwMode="auto">
          <a:xfrm>
            <a:off x="0" y="2343150"/>
            <a:ext cx="468313" cy="630238"/>
          </a:xfrm>
          <a:prstGeom prst="rightArrow">
            <a:avLst>
              <a:gd name="adj1" fmla="val 56167"/>
              <a:gd name="adj2" fmla="val 39324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33" name="AutoShape 9"/>
          <p:cNvSpPr>
            <a:spLocks noChangeArrowheads="1"/>
          </p:cNvSpPr>
          <p:nvPr/>
        </p:nvSpPr>
        <p:spPr bwMode="auto">
          <a:xfrm>
            <a:off x="0" y="4719638"/>
            <a:ext cx="468313" cy="630237"/>
          </a:xfrm>
          <a:prstGeom prst="rightArrow">
            <a:avLst>
              <a:gd name="adj1" fmla="val 56167"/>
              <a:gd name="adj2" fmla="val 39324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34" name="AutoShape 10"/>
          <p:cNvSpPr>
            <a:spLocks noChangeArrowheads="1"/>
          </p:cNvSpPr>
          <p:nvPr/>
        </p:nvSpPr>
        <p:spPr bwMode="auto">
          <a:xfrm>
            <a:off x="0" y="3927475"/>
            <a:ext cx="468313" cy="630238"/>
          </a:xfrm>
          <a:prstGeom prst="rightArrow">
            <a:avLst>
              <a:gd name="adj1" fmla="val 56167"/>
              <a:gd name="adj2" fmla="val 39324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-139700" y="1838325"/>
            <a:ext cx="5921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b="1">
                <a:solidFill>
                  <a:srgbClr val="FF9900"/>
                </a:solidFill>
                <a:latin typeface="Verdana" pitchFamily="34" charset="0"/>
              </a:rPr>
              <a:t>ν</a:t>
            </a: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1403350" y="2971800"/>
            <a:ext cx="215900" cy="22225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4140200" y="1219200"/>
            <a:ext cx="4787900" cy="5046663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 flipH="1">
            <a:off x="1600200" y="1219200"/>
            <a:ext cx="2540000" cy="1752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639" name="Line 15"/>
          <p:cNvSpPr>
            <a:spLocks noChangeShapeType="1"/>
          </p:cNvSpPr>
          <p:nvPr/>
        </p:nvSpPr>
        <p:spPr bwMode="auto">
          <a:xfrm>
            <a:off x="1600200" y="3200400"/>
            <a:ext cx="2540000" cy="3065463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2664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7"/>
          <a:stretch>
            <a:fillRect/>
          </a:stretch>
        </p:blipFill>
        <p:spPr bwMode="auto">
          <a:xfrm>
            <a:off x="4140200" y="1225550"/>
            <a:ext cx="4738688" cy="5041900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6248400" y="1344613"/>
            <a:ext cx="8382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/>
              <a:t>ECC</a:t>
            </a:r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 flipH="1">
            <a:off x="5867400" y="1801813"/>
            <a:ext cx="576263" cy="838200"/>
          </a:xfrm>
          <a:prstGeom prst="line">
            <a:avLst/>
          </a:prstGeom>
          <a:noFill/>
          <a:ln w="1905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5257800" y="2716213"/>
            <a:ext cx="762000" cy="914400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7648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B944-3254-481D-8FF8-E39F5D68B15A}" type="slidenum">
              <a:rPr lang="en-US" altLang="ja-JP"/>
              <a:pPr/>
              <a:t>16</a:t>
            </a:fld>
            <a:endParaRPr lang="en-US" altLang="ja-JP"/>
          </a:p>
        </p:txBody>
      </p:sp>
      <p:grpSp>
        <p:nvGrpSpPr>
          <p:cNvPr id="27650" name="グループ化 10"/>
          <p:cNvGrpSpPr>
            <a:grpSpLocks noChangeAspect="1"/>
          </p:cNvGrpSpPr>
          <p:nvPr/>
        </p:nvGrpSpPr>
        <p:grpSpPr bwMode="auto">
          <a:xfrm>
            <a:off x="323850" y="1268413"/>
            <a:ext cx="8783638" cy="4891087"/>
            <a:chOff x="-16145020" y="-1831776"/>
            <a:chExt cx="39182525" cy="20816657"/>
          </a:xfrm>
        </p:grpSpPr>
        <p:pic>
          <p:nvPicPr>
            <p:cNvPr id="27651" name="Picture 4" descr="S:\DCIM\124_0210\sel\IMGP650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240" y="-1831776"/>
              <a:ext cx="12358774" cy="20405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2" name="Picture 2" descr="S:\DCIM\124_0210\sel\IMGP648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145020" y="-1143032"/>
              <a:ext cx="13474057" cy="2012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3" name="Picture 3" descr="S:\DCIM\124_0210\sel\IMGP65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86444" y="-1776038"/>
              <a:ext cx="8786874" cy="20242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4" name="Picture 5" descr="S:\DCIM\124_0210\sel\IMGP6507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1816" y="-1714536"/>
              <a:ext cx="9035689" cy="19473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655" name="AutoShape 7"/>
          <p:cNvSpPr>
            <a:spLocks noChangeArrowheads="1"/>
          </p:cNvSpPr>
          <p:nvPr/>
        </p:nvSpPr>
        <p:spPr bwMode="auto">
          <a:xfrm>
            <a:off x="0" y="3135313"/>
            <a:ext cx="468313" cy="630237"/>
          </a:xfrm>
          <a:prstGeom prst="rightArrow">
            <a:avLst>
              <a:gd name="adj1" fmla="val 56167"/>
              <a:gd name="adj2" fmla="val 39324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656" name="AutoShape 8"/>
          <p:cNvSpPr>
            <a:spLocks noChangeArrowheads="1"/>
          </p:cNvSpPr>
          <p:nvPr/>
        </p:nvSpPr>
        <p:spPr bwMode="auto">
          <a:xfrm>
            <a:off x="0" y="2343150"/>
            <a:ext cx="468313" cy="630238"/>
          </a:xfrm>
          <a:prstGeom prst="rightArrow">
            <a:avLst>
              <a:gd name="adj1" fmla="val 56167"/>
              <a:gd name="adj2" fmla="val 39324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657" name="AutoShape 9"/>
          <p:cNvSpPr>
            <a:spLocks noChangeArrowheads="1"/>
          </p:cNvSpPr>
          <p:nvPr/>
        </p:nvSpPr>
        <p:spPr bwMode="auto">
          <a:xfrm>
            <a:off x="0" y="4719638"/>
            <a:ext cx="468313" cy="630237"/>
          </a:xfrm>
          <a:prstGeom prst="rightArrow">
            <a:avLst>
              <a:gd name="adj1" fmla="val 56167"/>
              <a:gd name="adj2" fmla="val 39324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658" name="AutoShape 10"/>
          <p:cNvSpPr>
            <a:spLocks noChangeArrowheads="1"/>
          </p:cNvSpPr>
          <p:nvPr/>
        </p:nvSpPr>
        <p:spPr bwMode="auto">
          <a:xfrm>
            <a:off x="0" y="3927475"/>
            <a:ext cx="468313" cy="630238"/>
          </a:xfrm>
          <a:prstGeom prst="rightArrow">
            <a:avLst>
              <a:gd name="adj1" fmla="val 56167"/>
              <a:gd name="adj2" fmla="val 39324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-139700" y="1838325"/>
            <a:ext cx="5921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b="1">
                <a:solidFill>
                  <a:srgbClr val="FF9900"/>
                </a:solidFill>
                <a:latin typeface="Verdana" pitchFamily="34" charset="0"/>
              </a:rPr>
              <a:t>ν</a:t>
            </a:r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1403350" y="2971800"/>
            <a:ext cx="215900" cy="22225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4140200" y="1219200"/>
            <a:ext cx="4787900" cy="5046663"/>
          </a:xfrm>
          <a:prstGeom prst="rect">
            <a:avLst/>
          </a:prstGeom>
          <a:solidFill>
            <a:schemeClr val="accent1"/>
          </a:solidFill>
          <a:ln w="38100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 flipH="1">
            <a:off x="1600200" y="1219200"/>
            <a:ext cx="2540000" cy="1752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7663" name="Line 15"/>
          <p:cNvSpPr>
            <a:spLocks noChangeShapeType="1"/>
          </p:cNvSpPr>
          <p:nvPr/>
        </p:nvSpPr>
        <p:spPr bwMode="auto">
          <a:xfrm>
            <a:off x="1600200" y="3200400"/>
            <a:ext cx="2540000" cy="3065463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pic>
        <p:nvPicPr>
          <p:cNvPr id="27664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7"/>
          <a:stretch>
            <a:fillRect/>
          </a:stretch>
        </p:blipFill>
        <p:spPr bwMode="auto">
          <a:xfrm>
            <a:off x="4140200" y="1225550"/>
            <a:ext cx="4738688" cy="5041900"/>
          </a:xfrm>
          <a:prstGeom prst="rect">
            <a:avLst/>
          </a:prstGeom>
          <a:noFill/>
          <a:ln w="38100">
            <a:solidFill>
              <a:srgbClr val="66FF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5" name="Rectangle 17"/>
          <p:cNvSpPr>
            <a:spLocks noChangeArrowheads="1"/>
          </p:cNvSpPr>
          <p:nvPr/>
        </p:nvSpPr>
        <p:spPr bwMode="auto">
          <a:xfrm>
            <a:off x="5257800" y="2743200"/>
            <a:ext cx="685800" cy="838200"/>
          </a:xfrm>
          <a:prstGeom prst="rect">
            <a:avLst/>
          </a:prstGeom>
          <a:noFill/>
          <a:ln w="38100">
            <a:solidFill>
              <a:srgbClr val="FF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666" name="Rectangle 18"/>
          <p:cNvSpPr>
            <a:spLocks noChangeArrowheads="1"/>
          </p:cNvSpPr>
          <p:nvPr/>
        </p:nvSpPr>
        <p:spPr bwMode="auto">
          <a:xfrm>
            <a:off x="6019800" y="1295400"/>
            <a:ext cx="304800" cy="48768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667" name="Rectangle 19"/>
          <p:cNvSpPr>
            <a:spLocks noChangeArrowheads="1"/>
          </p:cNvSpPr>
          <p:nvPr/>
        </p:nvSpPr>
        <p:spPr bwMode="auto">
          <a:xfrm>
            <a:off x="4876800" y="1295400"/>
            <a:ext cx="304800" cy="48768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668" name="Rectangle 20"/>
          <p:cNvSpPr>
            <a:spLocks noChangeArrowheads="1"/>
          </p:cNvSpPr>
          <p:nvPr/>
        </p:nvSpPr>
        <p:spPr bwMode="auto">
          <a:xfrm>
            <a:off x="7010400" y="1295400"/>
            <a:ext cx="304800" cy="48768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669" name="Rectangle 21"/>
          <p:cNvSpPr>
            <a:spLocks noChangeArrowheads="1"/>
          </p:cNvSpPr>
          <p:nvPr/>
        </p:nvSpPr>
        <p:spPr bwMode="auto">
          <a:xfrm>
            <a:off x="8077200" y="1295400"/>
            <a:ext cx="304800" cy="4876800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670" name="Line 22"/>
          <p:cNvSpPr>
            <a:spLocks noChangeShapeType="1"/>
          </p:cNvSpPr>
          <p:nvPr/>
        </p:nvSpPr>
        <p:spPr bwMode="auto">
          <a:xfrm flipH="1">
            <a:off x="6324600" y="685800"/>
            <a:ext cx="152400" cy="60960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7671" name="Text Box 23"/>
          <p:cNvSpPr txBox="1">
            <a:spLocks noChangeArrowheads="1"/>
          </p:cNvSpPr>
          <p:nvPr/>
        </p:nvSpPr>
        <p:spPr bwMode="auto">
          <a:xfrm>
            <a:off x="6172200" y="120650"/>
            <a:ext cx="3200400" cy="650875"/>
          </a:xfrm>
          <a:prstGeom prst="rect">
            <a:avLst/>
          </a:prstGeom>
          <a:noFill/>
          <a:ln w="9525">
            <a:solidFill>
              <a:srgbClr val="00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800" b="1">
                <a:solidFill>
                  <a:schemeClr val="bg1"/>
                </a:solidFill>
              </a:rPr>
              <a:t>Target Tracker (TT)</a:t>
            </a:r>
          </a:p>
          <a:p>
            <a:r>
              <a:rPr lang="ja-JP" altLang="en-US" sz="1800" b="1">
                <a:solidFill>
                  <a:schemeClr val="bg1"/>
                </a:solidFill>
              </a:rPr>
              <a:t>（プラスチックシンチレーター）</a:t>
            </a:r>
          </a:p>
        </p:txBody>
      </p:sp>
      <p:sp>
        <p:nvSpPr>
          <p:cNvPr id="27672" name="Text Box 24"/>
          <p:cNvSpPr txBox="1">
            <a:spLocks noChangeArrowheads="1"/>
          </p:cNvSpPr>
          <p:nvPr/>
        </p:nvSpPr>
        <p:spPr bwMode="auto">
          <a:xfrm>
            <a:off x="4724400" y="304800"/>
            <a:ext cx="8382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/>
              <a:t>ECC</a:t>
            </a:r>
          </a:p>
        </p:txBody>
      </p:sp>
      <p:sp>
        <p:nvSpPr>
          <p:cNvPr id="27673" name="Line 25"/>
          <p:cNvSpPr>
            <a:spLocks noChangeShapeType="1"/>
          </p:cNvSpPr>
          <p:nvPr/>
        </p:nvSpPr>
        <p:spPr bwMode="auto">
          <a:xfrm>
            <a:off x="5562600" y="762000"/>
            <a:ext cx="76200" cy="190500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4754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5622E-78A3-4BAD-BBED-4BCDEA427E79}" type="slidenum">
              <a:rPr lang="en-US" altLang="ja-JP"/>
              <a:pPr/>
              <a:t>17</a:t>
            </a:fld>
            <a:endParaRPr lang="en-US" altLang="ja-JP"/>
          </a:p>
        </p:txBody>
      </p:sp>
      <p:grpSp>
        <p:nvGrpSpPr>
          <p:cNvPr id="28674" name="グループ化 10"/>
          <p:cNvGrpSpPr>
            <a:grpSpLocks noChangeAspect="1"/>
          </p:cNvGrpSpPr>
          <p:nvPr/>
        </p:nvGrpSpPr>
        <p:grpSpPr bwMode="auto">
          <a:xfrm>
            <a:off x="323850" y="1295400"/>
            <a:ext cx="8783638" cy="4891088"/>
            <a:chOff x="-16145020" y="-1831776"/>
            <a:chExt cx="39182525" cy="20816657"/>
          </a:xfrm>
        </p:grpSpPr>
        <p:pic>
          <p:nvPicPr>
            <p:cNvPr id="28675" name="Picture 4" descr="S:\DCIM\124_0210\sel\IMGP650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3240" y="-1831776"/>
              <a:ext cx="12358774" cy="20405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6" name="Picture 2" descr="S:\DCIM\124_0210\sel\IMGP6487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145020" y="-1143032"/>
              <a:ext cx="13474057" cy="20127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7" name="Picture 3" descr="S:\DCIM\124_0210\sel\IMGP650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86444" y="-1776038"/>
              <a:ext cx="8786874" cy="20242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78" name="Picture 5" descr="S:\DCIM\124_0210\sel\IMGP6507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01816" y="-1714536"/>
              <a:ext cx="9035689" cy="19473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79" name="AutoShape 7"/>
          <p:cNvSpPr>
            <a:spLocks noChangeArrowheads="1"/>
          </p:cNvSpPr>
          <p:nvPr/>
        </p:nvSpPr>
        <p:spPr bwMode="auto">
          <a:xfrm>
            <a:off x="0" y="3135313"/>
            <a:ext cx="468313" cy="630237"/>
          </a:xfrm>
          <a:prstGeom prst="rightArrow">
            <a:avLst>
              <a:gd name="adj1" fmla="val 56167"/>
              <a:gd name="adj2" fmla="val 39324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680" name="AutoShape 8"/>
          <p:cNvSpPr>
            <a:spLocks noChangeArrowheads="1"/>
          </p:cNvSpPr>
          <p:nvPr/>
        </p:nvSpPr>
        <p:spPr bwMode="auto">
          <a:xfrm>
            <a:off x="0" y="2343150"/>
            <a:ext cx="468313" cy="630238"/>
          </a:xfrm>
          <a:prstGeom prst="rightArrow">
            <a:avLst>
              <a:gd name="adj1" fmla="val 56167"/>
              <a:gd name="adj2" fmla="val 39324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681" name="AutoShape 9"/>
          <p:cNvSpPr>
            <a:spLocks noChangeArrowheads="1"/>
          </p:cNvSpPr>
          <p:nvPr/>
        </p:nvSpPr>
        <p:spPr bwMode="auto">
          <a:xfrm>
            <a:off x="0" y="4719638"/>
            <a:ext cx="468313" cy="630237"/>
          </a:xfrm>
          <a:prstGeom prst="rightArrow">
            <a:avLst>
              <a:gd name="adj1" fmla="val 56167"/>
              <a:gd name="adj2" fmla="val 39324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682" name="AutoShape 10"/>
          <p:cNvSpPr>
            <a:spLocks noChangeArrowheads="1"/>
          </p:cNvSpPr>
          <p:nvPr/>
        </p:nvSpPr>
        <p:spPr bwMode="auto">
          <a:xfrm>
            <a:off x="0" y="3927475"/>
            <a:ext cx="468313" cy="630238"/>
          </a:xfrm>
          <a:prstGeom prst="rightArrow">
            <a:avLst>
              <a:gd name="adj1" fmla="val 56167"/>
              <a:gd name="adj2" fmla="val 39324"/>
            </a:avLst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-139700" y="1838325"/>
            <a:ext cx="5921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3200" b="1">
                <a:solidFill>
                  <a:srgbClr val="FF9900"/>
                </a:solidFill>
                <a:latin typeface="Verdana" pitchFamily="34" charset="0"/>
              </a:rPr>
              <a:t>ν</a:t>
            </a: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304800" y="1447800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800" b="1">
                <a:solidFill>
                  <a:srgbClr val="66FF33"/>
                </a:solidFill>
                <a:latin typeface="Verdana" pitchFamily="34" charset="0"/>
              </a:rPr>
              <a:t>Emulsion  +</a:t>
            </a:r>
          </a:p>
          <a:p>
            <a:r>
              <a:rPr lang="en-US" altLang="ja-JP" sz="1800" b="1">
                <a:solidFill>
                  <a:srgbClr val="66FF33"/>
                </a:solidFill>
                <a:latin typeface="Verdana" pitchFamily="34" charset="0"/>
              </a:rPr>
              <a:t>Target Tracker</a:t>
            </a: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2667000" y="1676400"/>
            <a:ext cx="19859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33CC"/>
                </a:solidFill>
                <a:latin typeface="Verdana" pitchFamily="34" charset="0"/>
              </a:rPr>
              <a:t>Muon </a:t>
            </a:r>
          </a:p>
          <a:p>
            <a:r>
              <a:rPr lang="en-US" altLang="ja-JP" sz="1800" b="1">
                <a:solidFill>
                  <a:srgbClr val="FF33CC"/>
                </a:solidFill>
                <a:latin typeface="Verdana" pitchFamily="34" charset="0"/>
              </a:rPr>
              <a:t> spectrometer</a:t>
            </a:r>
          </a:p>
        </p:txBody>
      </p:sp>
      <p:sp>
        <p:nvSpPr>
          <p:cNvPr id="28686" name="Oval 14"/>
          <p:cNvSpPr>
            <a:spLocks noChangeArrowheads="1"/>
          </p:cNvSpPr>
          <p:nvPr/>
        </p:nvSpPr>
        <p:spPr bwMode="auto">
          <a:xfrm>
            <a:off x="2590800" y="914400"/>
            <a:ext cx="1981200" cy="52578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1676400" y="2057400"/>
            <a:ext cx="0" cy="22860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685800" y="2209800"/>
            <a:ext cx="1676400" cy="3048000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1763713" y="333375"/>
            <a:ext cx="5017849" cy="46166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</a:rPr>
              <a:t>Emulsion - Electronic  Hybrid Detector</a:t>
            </a:r>
          </a:p>
        </p:txBody>
      </p:sp>
      <p:sp>
        <p:nvSpPr>
          <p:cNvPr id="28690" name="Oval 18"/>
          <p:cNvSpPr>
            <a:spLocks noChangeArrowheads="1"/>
          </p:cNvSpPr>
          <p:nvPr/>
        </p:nvSpPr>
        <p:spPr bwMode="auto">
          <a:xfrm>
            <a:off x="6794500" y="914400"/>
            <a:ext cx="1981200" cy="5257800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4889500" y="2209800"/>
            <a:ext cx="1676400" cy="3048000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4776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DF570-4F6B-428F-9357-1B8AC5A3D49C}" type="slidenum">
              <a:rPr lang="en-US" altLang="ja-JP"/>
              <a:pPr/>
              <a:t>18</a:t>
            </a:fld>
            <a:endParaRPr lang="en-US" altLang="ja-JP"/>
          </a:p>
        </p:txBody>
      </p:sp>
      <p:graphicFrame>
        <p:nvGraphicFramePr>
          <p:cNvPr id="296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662488"/>
              </p:ext>
            </p:extLst>
          </p:nvPr>
        </p:nvGraphicFramePr>
        <p:xfrm>
          <a:off x="-381000" y="574615"/>
          <a:ext cx="9525000" cy="743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4" r:id="rId4" imgW="12152381" imgH="9488224" progId="">
                  <p:embed/>
                </p:oleObj>
              </mc:Choice>
              <mc:Fallback>
                <p:oleObj r:id="rId4" imgW="12152381" imgH="948822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81000" y="574615"/>
                        <a:ext cx="9525000" cy="743426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135683" y="44624"/>
            <a:ext cx="198804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/>
              <a:t>解析の流れ</a:t>
            </a:r>
            <a:endParaRPr kumimoji="1" lang="ja-JP" altLang="en-US" sz="2800" b="1" dirty="0"/>
          </a:p>
        </p:txBody>
      </p: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7314273"/>
              </p:ext>
            </p:extLst>
          </p:nvPr>
        </p:nvGraphicFramePr>
        <p:xfrm>
          <a:off x="-756592" y="3586360"/>
          <a:ext cx="10868026" cy="848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5" r:id="rId6" imgW="12152381" imgH="9488224" progId="">
                  <p:embed/>
                </p:oleObj>
              </mc:Choice>
              <mc:Fallback>
                <p:oleObj r:id="rId6" imgW="12152381" imgH="94882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56592" y="3586360"/>
                        <a:ext cx="10868026" cy="848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8145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77E83B-FD2C-4213-9BAF-AF6E11AF882C}" type="slidenum">
              <a:rPr lang="en-US" altLang="ja-JP"/>
              <a:pPr/>
              <a:t>19</a:t>
            </a:fld>
            <a:endParaRPr lang="en-US" altLang="ja-JP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8563" y="796925"/>
            <a:ext cx="8878888" cy="499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133600"/>
            <a:ext cx="2517775" cy="4525963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501650" y="5881688"/>
            <a:ext cx="32321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760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ja-JP" altLang="en-US"/>
              <a:t>約</a:t>
            </a:r>
            <a:r>
              <a:rPr lang="en-US" altLang="ja-JP"/>
              <a:t>30</a:t>
            </a:r>
            <a:r>
              <a:rPr lang="ja-JP" altLang="en-US"/>
              <a:t>個</a:t>
            </a:r>
            <a:r>
              <a:rPr lang="en-US" altLang="ja-JP"/>
              <a:t>/</a:t>
            </a:r>
            <a:r>
              <a:rPr lang="ja-JP" altLang="en-US"/>
              <a:t>日　取り出し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219200" y="101600"/>
            <a:ext cx="689426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760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1" dirty="0"/>
              <a:t>ECC</a:t>
            </a:r>
            <a:r>
              <a:rPr lang="ja-JP" altLang="en-US" sz="2800" b="1" dirty="0"/>
              <a:t>の取り出し</a:t>
            </a:r>
            <a:r>
              <a:rPr lang="ja-JP" altLang="en-US" sz="2400" dirty="0"/>
              <a:t>・・・</a:t>
            </a:r>
            <a:r>
              <a:rPr lang="en-US" altLang="ja-JP" sz="2400" dirty="0"/>
              <a:t>BMS</a:t>
            </a:r>
            <a:r>
              <a:rPr lang="ja-JP" altLang="en-US" sz="2400" dirty="0"/>
              <a:t>（</a:t>
            </a:r>
            <a:r>
              <a:rPr lang="en-US" altLang="ja-JP" sz="2400" dirty="0"/>
              <a:t>Brick Manipulator System</a:t>
            </a:r>
            <a:r>
              <a:rPr lang="ja-JP" altLang="en-US" sz="2400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2933968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NA191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51938" cy="686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762000" y="4572000"/>
            <a:ext cx="834074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000" b="1" dirty="0" smtClean="0"/>
              <a:t>原子の存在？</a:t>
            </a:r>
            <a:endParaRPr lang="en-US" altLang="ja-JP" sz="2000" b="1" dirty="0" smtClean="0"/>
          </a:p>
          <a:p>
            <a:r>
              <a:rPr lang="ja-JP" altLang="en-US" sz="2000" b="1" dirty="0" smtClean="0"/>
              <a:t>素粒子</a:t>
            </a:r>
            <a:r>
              <a:rPr lang="ja-JP" altLang="en-US" sz="2000" b="1" dirty="0"/>
              <a:t>飛跡</a:t>
            </a:r>
            <a:r>
              <a:rPr lang="en-US" altLang="ja-JP" sz="2000" b="1" dirty="0"/>
              <a:t>1</a:t>
            </a:r>
            <a:r>
              <a:rPr lang="ja-JP" altLang="en-US" sz="2000" b="1" dirty="0"/>
              <a:t>本</a:t>
            </a:r>
            <a:r>
              <a:rPr lang="en-US" altLang="ja-JP" sz="2000" b="1" dirty="0"/>
              <a:t>1</a:t>
            </a:r>
            <a:r>
              <a:rPr lang="ja-JP" altLang="en-US" sz="2000" b="1" dirty="0" smtClean="0"/>
              <a:t>本、反応点が</a:t>
            </a:r>
            <a:r>
              <a:rPr lang="ja-JP" altLang="en-US" sz="2000" b="1" dirty="0"/>
              <a:t>見えてしまう</a:t>
            </a:r>
          </a:p>
          <a:p>
            <a:r>
              <a:rPr lang="ja-JP" altLang="en-US" sz="2000" b="1" dirty="0"/>
              <a:t>現代版　原子論、分子論　世界が粒子でできていること</a:t>
            </a:r>
            <a:r>
              <a:rPr lang="ja-JP" altLang="en-US" sz="2000" b="1" dirty="0" smtClean="0"/>
              <a:t>を納得させてくれた。</a:t>
            </a:r>
            <a:endParaRPr lang="en-US" altLang="ja-JP" sz="2000" b="1" dirty="0" smtClean="0"/>
          </a:p>
          <a:p>
            <a:endParaRPr lang="en-US" altLang="ja-JP" sz="2000" b="1" dirty="0"/>
          </a:p>
          <a:p>
            <a:r>
              <a:rPr lang="ja-JP" altLang="en-US" sz="2000" b="1" dirty="0"/>
              <a:t>原子核乾板に魅了されて</a:t>
            </a:r>
            <a:r>
              <a:rPr lang="en-US" altLang="ja-JP" sz="2000" b="1" dirty="0"/>
              <a:t>OPERA</a:t>
            </a:r>
            <a:r>
              <a:rPr lang="ja-JP" altLang="en-US" sz="2000" b="1" dirty="0"/>
              <a:t>の立ち上げ（原子核乾板・鉛）を担当</a:t>
            </a:r>
            <a:r>
              <a:rPr lang="ja-JP" altLang="en-US" sz="2000" b="1" dirty="0" smtClean="0"/>
              <a:t>。</a:t>
            </a:r>
            <a:endParaRPr lang="en-US" altLang="ja-JP" sz="2000" b="1" dirty="0" smtClean="0"/>
          </a:p>
          <a:p>
            <a:r>
              <a:rPr lang="ja-JP" altLang="en-US" sz="2000" b="1" dirty="0"/>
              <a:t>その後、高感度原子核乳剤の開発をしてきた</a:t>
            </a:r>
            <a:r>
              <a:rPr lang="ja-JP" altLang="en-US" sz="2000" b="1" dirty="0" smtClean="0"/>
              <a:t>。</a:t>
            </a:r>
            <a:endParaRPr lang="ja-JP" altLang="en-US" sz="2000" b="1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9512" y="3831431"/>
            <a:ext cx="44005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dirty="0"/>
              <a:t>私の</a:t>
            </a:r>
            <a:r>
              <a:rPr lang="ja-JP" altLang="en-US" sz="2800" dirty="0" smtClean="0"/>
              <a:t>心を盗んだ原子核乾板</a:t>
            </a:r>
            <a:endParaRPr lang="ja-JP" altLang="en-US" sz="2800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946560" y="2664936"/>
            <a:ext cx="31561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 dirty="0"/>
              <a:t>E653  800GeV</a:t>
            </a:r>
            <a:r>
              <a:rPr lang="ja-JP" altLang="en-US" b="1" dirty="0"/>
              <a:t>　</a:t>
            </a:r>
            <a:r>
              <a:rPr lang="en-US" altLang="ja-JP" b="1" dirty="0"/>
              <a:t>p, 650GeV/c</a:t>
            </a:r>
            <a:r>
              <a:rPr lang="ja-JP" altLang="en-US" b="1" dirty="0"/>
              <a:t>　</a:t>
            </a:r>
            <a:r>
              <a:rPr lang="en-US" altLang="ja-JP" b="1" dirty="0"/>
              <a:t>π</a:t>
            </a:r>
            <a:r>
              <a:rPr lang="en-US" altLang="ja-JP" b="1" baseline="30000" dirty="0"/>
              <a:t>-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7340724" y="3034268"/>
            <a:ext cx="17620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b="1" dirty="0"/>
              <a:t>（</a:t>
            </a:r>
            <a:r>
              <a:rPr lang="ja-JP" altLang="en-US" b="1" dirty="0" smtClean="0"/>
              <a:t>実物は後ろに）</a:t>
            </a:r>
            <a:endParaRPr lang="ja-JP" altLang="en-US" b="1" dirty="0"/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287514" y="563786"/>
            <a:ext cx="2012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600" dirty="0"/>
              <a:t>私は何者</a:t>
            </a:r>
          </a:p>
        </p:txBody>
      </p:sp>
    </p:spTree>
    <p:extLst>
      <p:ext uri="{BB962C8B-B14F-4D97-AF65-F5344CB8AC3E}">
        <p14:creationId xmlns:p14="http://schemas.microsoft.com/office/powerpoint/2010/main" val="237417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460AB-BABF-41A4-AA16-E6FD874AE1FF}" type="slidenum">
              <a:rPr lang="en-US" altLang="ja-JP"/>
              <a:pPr/>
              <a:t>20</a:t>
            </a:fld>
            <a:endParaRPr lang="en-US" altLang="ja-JP"/>
          </a:p>
        </p:txBody>
      </p:sp>
      <p:pic>
        <p:nvPicPr>
          <p:cNvPr id="79874" name="Picture 2" descr="DSCN358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0"/>
          <a:stretch>
            <a:fillRect/>
          </a:stretch>
        </p:blipFill>
        <p:spPr bwMode="auto">
          <a:xfrm>
            <a:off x="1143000" y="1066800"/>
            <a:ext cx="5456238" cy="473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83" name="Line 11"/>
          <p:cNvSpPr>
            <a:spLocks noChangeShapeType="1"/>
          </p:cNvSpPr>
          <p:nvPr/>
        </p:nvSpPr>
        <p:spPr bwMode="auto">
          <a:xfrm flipV="1">
            <a:off x="1219200" y="3749675"/>
            <a:ext cx="1600200" cy="746125"/>
          </a:xfrm>
          <a:prstGeom prst="line">
            <a:avLst/>
          </a:prstGeom>
          <a:noFill/>
          <a:ln w="38100">
            <a:solidFill>
              <a:srgbClr val="0000FF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9884" name="Text Box 12"/>
          <p:cNvSpPr txBox="1">
            <a:spLocks noChangeArrowheads="1"/>
          </p:cNvSpPr>
          <p:nvPr/>
        </p:nvSpPr>
        <p:spPr bwMode="auto">
          <a:xfrm>
            <a:off x="295275" y="4572000"/>
            <a:ext cx="199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rgbClr val="0000FF"/>
                </a:solidFill>
              </a:rPr>
              <a:t>Neutrino Beam</a:t>
            </a:r>
          </a:p>
        </p:txBody>
      </p:sp>
      <p:sp>
        <p:nvSpPr>
          <p:cNvPr id="79888" name="Text Box 16"/>
          <p:cNvSpPr txBox="1">
            <a:spLocks noChangeArrowheads="1"/>
          </p:cNvSpPr>
          <p:nvPr/>
        </p:nvSpPr>
        <p:spPr bwMode="auto">
          <a:xfrm>
            <a:off x="0" y="106363"/>
            <a:ext cx="8763000" cy="579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3200" b="1" dirty="0" smtClean="0"/>
              <a:t>ECC </a:t>
            </a:r>
            <a:r>
              <a:rPr lang="ja-JP" altLang="en-US" sz="3200" b="1" dirty="0" smtClean="0"/>
              <a:t>と　</a:t>
            </a:r>
            <a:r>
              <a:rPr lang="en-US" altLang="ja-JP" sz="3200" b="1" dirty="0" smtClean="0"/>
              <a:t>CS</a:t>
            </a:r>
            <a:endParaRPr lang="en-US" altLang="ja-JP" sz="2000" b="1" dirty="0"/>
          </a:p>
        </p:txBody>
      </p:sp>
      <p:sp>
        <p:nvSpPr>
          <p:cNvPr id="79889" name="Line 17"/>
          <p:cNvSpPr>
            <a:spLocks noChangeShapeType="1"/>
          </p:cNvSpPr>
          <p:nvPr/>
        </p:nvSpPr>
        <p:spPr bwMode="auto">
          <a:xfrm flipH="1">
            <a:off x="6019800" y="2209800"/>
            <a:ext cx="1219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7299325" y="1763713"/>
            <a:ext cx="15557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/>
              <a:t>Changeable</a:t>
            </a:r>
          </a:p>
          <a:p>
            <a:r>
              <a:rPr lang="en-US" altLang="ja-JP" sz="2000"/>
              <a:t>Sheet (CS)</a:t>
            </a:r>
          </a:p>
        </p:txBody>
      </p:sp>
      <p:sp>
        <p:nvSpPr>
          <p:cNvPr id="79891" name="AutoShape 19"/>
          <p:cNvSpPr>
            <a:spLocks noChangeArrowheads="1"/>
          </p:cNvSpPr>
          <p:nvPr/>
        </p:nvSpPr>
        <p:spPr bwMode="auto">
          <a:xfrm rot="5400000">
            <a:off x="7010400" y="2514600"/>
            <a:ext cx="762000" cy="457200"/>
          </a:xfrm>
          <a:prstGeom prst="parallelogram">
            <a:avLst>
              <a:gd name="adj" fmla="val 51219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9892" name="AutoShape 20"/>
          <p:cNvSpPr>
            <a:spLocks noChangeArrowheads="1"/>
          </p:cNvSpPr>
          <p:nvPr/>
        </p:nvSpPr>
        <p:spPr bwMode="auto">
          <a:xfrm rot="5400000">
            <a:off x="6858000" y="2514600"/>
            <a:ext cx="762000" cy="457200"/>
          </a:xfrm>
          <a:prstGeom prst="parallelogram">
            <a:avLst>
              <a:gd name="adj" fmla="val 51219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9894" name="Text Box 22"/>
          <p:cNvSpPr txBox="1">
            <a:spLocks noChangeArrowheads="1"/>
          </p:cNvSpPr>
          <p:nvPr/>
        </p:nvSpPr>
        <p:spPr bwMode="auto">
          <a:xfrm>
            <a:off x="7604125" y="2498725"/>
            <a:ext cx="16160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/>
              <a:t>Two films</a:t>
            </a:r>
          </a:p>
          <a:p>
            <a:r>
              <a:rPr lang="en-US" altLang="ja-JP" sz="1600"/>
              <a:t>Easily detached</a:t>
            </a:r>
          </a:p>
        </p:txBody>
      </p:sp>
      <p:sp>
        <p:nvSpPr>
          <p:cNvPr id="79895" name="Text Box 23"/>
          <p:cNvSpPr txBox="1">
            <a:spLocks noChangeArrowheads="1"/>
          </p:cNvSpPr>
          <p:nvPr/>
        </p:nvSpPr>
        <p:spPr bwMode="auto">
          <a:xfrm>
            <a:off x="7000875" y="4116388"/>
            <a:ext cx="21002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CS</a:t>
            </a:r>
            <a:r>
              <a:rPr lang="ja-JP" altLang="en-US"/>
              <a:t>のみ現像</a:t>
            </a:r>
          </a:p>
        </p:txBody>
      </p:sp>
      <p:sp>
        <p:nvSpPr>
          <p:cNvPr id="79896" name="Line 24"/>
          <p:cNvSpPr>
            <a:spLocks noChangeShapeType="1"/>
          </p:cNvSpPr>
          <p:nvPr/>
        </p:nvSpPr>
        <p:spPr bwMode="auto">
          <a:xfrm>
            <a:off x="7596188" y="3284538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4818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292B8-0758-430A-AC84-B18DA121463D}" type="slidenum">
              <a:rPr lang="en-US" altLang="ja-JP"/>
              <a:pPr/>
              <a:t>21</a:t>
            </a:fld>
            <a:endParaRPr lang="en-US" altLang="ja-JP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0"/>
            <a:ext cx="8496300" cy="892175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ja-JP" sz="3600"/>
              <a:t>Flow of analysis</a:t>
            </a:r>
            <a:endParaRPr lang="en-US" sz="3600"/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9"/>
          <a:stretch>
            <a:fillRect/>
          </a:stretch>
        </p:blipFill>
        <p:spPr bwMode="auto">
          <a:xfrm>
            <a:off x="128588" y="838200"/>
            <a:ext cx="8620125" cy="598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2016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1619250" y="2384425"/>
            <a:ext cx="1393825" cy="396875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>
                <a:srgbClr val="FFFFFF"/>
              </a:buClr>
              <a:buSzPct val="100000"/>
              <a:buFont typeface="Arial" charset="0"/>
              <a:buNone/>
            </a:pPr>
            <a:r>
              <a:rPr kumimoji="0" lang="en-US" sz="2000" b="1">
                <a:solidFill>
                  <a:srgbClr val="FFFFFF"/>
                </a:solidFill>
              </a:rPr>
              <a:t>extraction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152400" y="5165725"/>
            <a:ext cx="719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>
                <a:srgbClr val="FFFFFF"/>
              </a:buClr>
              <a:buSzPct val="100000"/>
              <a:buFont typeface="Arial" charset="0"/>
              <a:buNone/>
            </a:pPr>
            <a:r>
              <a:rPr kumimoji="0" lang="en-US" sz="2000" b="1">
                <a:solidFill>
                  <a:srgbClr val="FFFFFF"/>
                </a:solidFill>
              </a:rPr>
              <a:t>ECC</a:t>
            </a:r>
          </a:p>
        </p:txBody>
      </p:sp>
      <p:sp>
        <p:nvSpPr>
          <p:cNvPr id="81926" name="Line 6"/>
          <p:cNvSpPr>
            <a:spLocks noChangeShapeType="1"/>
          </p:cNvSpPr>
          <p:nvPr/>
        </p:nvSpPr>
        <p:spPr bwMode="auto">
          <a:xfrm>
            <a:off x="681038" y="3933825"/>
            <a:ext cx="415925" cy="142875"/>
          </a:xfrm>
          <a:prstGeom prst="line">
            <a:avLst/>
          </a:prstGeom>
          <a:noFill/>
          <a:ln w="3816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719138" y="3536950"/>
            <a:ext cx="4365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buClr>
                <a:srgbClr val="FFFFFF"/>
              </a:buClr>
              <a:buSzPct val="100000"/>
              <a:buFont typeface="Arial" charset="0"/>
              <a:buNone/>
            </a:pPr>
            <a:r>
              <a:rPr kumimoji="0" lang="en-US" sz="2000" b="1">
                <a:solidFill>
                  <a:srgbClr val="FFFFFF"/>
                </a:solidFill>
              </a:rPr>
              <a:t>ν</a:t>
            </a:r>
          </a:p>
        </p:txBody>
      </p:sp>
      <p:sp>
        <p:nvSpPr>
          <p:cNvPr id="81928" name="Line 8"/>
          <p:cNvSpPr>
            <a:spLocks noChangeShapeType="1"/>
          </p:cNvSpPr>
          <p:nvPr/>
        </p:nvSpPr>
        <p:spPr bwMode="auto">
          <a:xfrm flipV="1">
            <a:off x="609600" y="5029200"/>
            <a:ext cx="228600" cy="152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1929" name="Rectangle 9"/>
          <p:cNvSpPr>
            <a:spLocks noChangeArrowheads="1"/>
          </p:cNvSpPr>
          <p:nvPr/>
        </p:nvSpPr>
        <p:spPr bwMode="auto">
          <a:xfrm>
            <a:off x="3124200" y="2514600"/>
            <a:ext cx="304800" cy="381000"/>
          </a:xfrm>
          <a:prstGeom prst="rect">
            <a:avLst/>
          </a:prstGeom>
          <a:solidFill>
            <a:srgbClr val="00FFFF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3200">
                <a:solidFill>
                  <a:srgbClr val="FF33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004217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BBBE69-3355-4041-9174-FD66762DCCB5}" type="slidenum">
              <a:rPr lang="en-US" altLang="ja-JP"/>
              <a:pPr/>
              <a:t>22</a:t>
            </a:fld>
            <a:endParaRPr lang="en-US" altLang="ja-JP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ja-JP" altLang="en-US" sz="3600"/>
              <a:t>原子核乾板飛跡読み取り装置</a:t>
            </a:r>
            <a:r>
              <a:rPr lang="en-US" altLang="ja-JP" sz="3600"/>
              <a:t>S-UTS</a:t>
            </a:r>
            <a:br>
              <a:rPr lang="en-US" altLang="ja-JP" sz="3600"/>
            </a:br>
            <a:r>
              <a:rPr lang="ja-JP" altLang="en-US" sz="3200"/>
              <a:t>（光学顕微鏡システム）</a:t>
            </a:r>
          </a:p>
        </p:txBody>
      </p:sp>
      <p:pic>
        <p:nvPicPr>
          <p:cNvPr id="72707" name="Picture 3" descr="IMG_04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76363"/>
            <a:ext cx="7056438" cy="529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IMG_06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09950"/>
            <a:ext cx="4495800" cy="3448050"/>
          </a:xfrm>
          <a:prstGeom prst="rect">
            <a:avLst/>
          </a:prstGeom>
          <a:noFill/>
          <a:ln w="476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37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5C88A-0CB8-42C8-BADE-9C19322E9D2C}" type="slidenum">
              <a:rPr lang="en-US" altLang="ja-JP"/>
              <a:pPr/>
              <a:t>23</a:t>
            </a:fld>
            <a:endParaRPr lang="en-US" altLang="ja-JP"/>
          </a:p>
        </p:txBody>
      </p:sp>
      <p:pic>
        <p:nvPicPr>
          <p:cNvPr id="70658" name="Picture 2" descr="tsovl_e_trim_s"/>
          <p:cNvPicPr>
            <a:picLocks noChangeAspect="1" noChangeArrowheads="1"/>
          </p:cNvPicPr>
          <p:nvPr/>
        </p:nvPicPr>
        <p:blipFill>
          <a:blip r:embed="rId2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/>
          <a:stretch>
            <a:fillRect/>
          </a:stretch>
        </p:blipFill>
        <p:spPr bwMode="auto">
          <a:xfrm>
            <a:off x="152400" y="1484313"/>
            <a:ext cx="45529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7772400" y="4379913"/>
            <a:ext cx="609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b="1">
                <a:latin typeface="Times New Roman" pitchFamily="18" charset="0"/>
              </a:rPr>
              <a:t>×</a:t>
            </a:r>
            <a:endParaRPr lang="en-US" altLang="ja-JP" sz="1200">
              <a:latin typeface="Times New Roman" pitchFamily="18" charset="0"/>
            </a:endParaRP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7772400" y="3313113"/>
            <a:ext cx="609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b="1">
                <a:latin typeface="Times New Roman" pitchFamily="18" charset="0"/>
              </a:rPr>
              <a:t>×</a:t>
            </a:r>
            <a:endParaRPr lang="en-US" altLang="ja-JP" sz="1200">
              <a:latin typeface="Times New Roman" pitchFamily="18" charset="0"/>
            </a:endParaRPr>
          </a:p>
        </p:txBody>
      </p:sp>
      <p:grpSp>
        <p:nvGrpSpPr>
          <p:cNvPr id="70661" name="Group 5"/>
          <p:cNvGrpSpPr>
            <a:grpSpLocks/>
          </p:cNvGrpSpPr>
          <p:nvPr/>
        </p:nvGrpSpPr>
        <p:grpSpPr bwMode="auto">
          <a:xfrm>
            <a:off x="1295400" y="1636713"/>
            <a:ext cx="6553200" cy="5105400"/>
            <a:chOff x="816" y="480"/>
            <a:chExt cx="4128" cy="3216"/>
          </a:xfrm>
        </p:grpSpPr>
        <p:grpSp>
          <p:nvGrpSpPr>
            <p:cNvPr id="70662" name="Group 6"/>
            <p:cNvGrpSpPr>
              <a:grpSpLocks/>
            </p:cNvGrpSpPr>
            <p:nvPr/>
          </p:nvGrpSpPr>
          <p:grpSpPr bwMode="auto">
            <a:xfrm>
              <a:off x="3024" y="1056"/>
              <a:ext cx="1872" cy="2067"/>
              <a:chOff x="3408" y="1392"/>
              <a:chExt cx="1872" cy="1539"/>
            </a:xfrm>
          </p:grpSpPr>
          <p:pic>
            <p:nvPicPr>
              <p:cNvPr id="70663" name="Picture 7" descr="mip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2707"/>
              <a:stretch>
                <a:fillRect/>
              </a:stretch>
            </p:blipFill>
            <p:spPr bwMode="auto">
              <a:xfrm>
                <a:off x="3408" y="1392"/>
                <a:ext cx="1866" cy="1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0664" name="Group 8"/>
              <p:cNvGrpSpPr>
                <a:grpSpLocks/>
              </p:cNvGrpSpPr>
              <p:nvPr/>
            </p:nvGrpSpPr>
            <p:grpSpPr bwMode="auto">
              <a:xfrm>
                <a:off x="3408" y="1392"/>
                <a:ext cx="1872" cy="672"/>
                <a:chOff x="3408" y="1392"/>
                <a:chExt cx="1872" cy="672"/>
              </a:xfrm>
            </p:grpSpPr>
            <p:sp>
              <p:nvSpPr>
                <p:cNvPr id="70665" name="Rectangle 9"/>
                <p:cNvSpPr>
                  <a:spLocks noChangeArrowheads="1"/>
                </p:cNvSpPr>
                <p:nvPr/>
              </p:nvSpPr>
              <p:spPr bwMode="auto">
                <a:xfrm>
                  <a:off x="3408" y="1392"/>
                  <a:ext cx="1872" cy="9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0666" name="Rectangle 10"/>
                <p:cNvSpPr>
                  <a:spLocks noChangeArrowheads="1"/>
                </p:cNvSpPr>
                <p:nvPr/>
              </p:nvSpPr>
              <p:spPr bwMode="auto">
                <a:xfrm>
                  <a:off x="3408" y="1488"/>
                  <a:ext cx="1872" cy="9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0667" name="Rectangle 11"/>
                <p:cNvSpPr>
                  <a:spLocks noChangeArrowheads="1"/>
                </p:cNvSpPr>
                <p:nvPr/>
              </p:nvSpPr>
              <p:spPr bwMode="auto">
                <a:xfrm>
                  <a:off x="3408" y="1584"/>
                  <a:ext cx="1872" cy="9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0668" name="Rectangle 12"/>
                <p:cNvSpPr>
                  <a:spLocks noChangeArrowheads="1"/>
                </p:cNvSpPr>
                <p:nvPr/>
              </p:nvSpPr>
              <p:spPr bwMode="auto">
                <a:xfrm>
                  <a:off x="3408" y="1680"/>
                  <a:ext cx="1872" cy="9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0669" name="Rectangle 13"/>
                <p:cNvSpPr>
                  <a:spLocks noChangeArrowheads="1"/>
                </p:cNvSpPr>
                <p:nvPr/>
              </p:nvSpPr>
              <p:spPr bwMode="auto">
                <a:xfrm>
                  <a:off x="3408" y="1776"/>
                  <a:ext cx="1872" cy="9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0670" name="Rectangle 14"/>
                <p:cNvSpPr>
                  <a:spLocks noChangeArrowheads="1"/>
                </p:cNvSpPr>
                <p:nvPr/>
              </p:nvSpPr>
              <p:spPr bwMode="auto">
                <a:xfrm>
                  <a:off x="3408" y="1872"/>
                  <a:ext cx="1872" cy="9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0671" name="Rectangle 15"/>
                <p:cNvSpPr>
                  <a:spLocks noChangeArrowheads="1"/>
                </p:cNvSpPr>
                <p:nvPr/>
              </p:nvSpPr>
              <p:spPr bwMode="auto">
                <a:xfrm>
                  <a:off x="3408" y="1968"/>
                  <a:ext cx="1872" cy="9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70672" name="Rectangle 16"/>
              <p:cNvSpPr>
                <a:spLocks noChangeArrowheads="1"/>
              </p:cNvSpPr>
              <p:nvPr/>
            </p:nvSpPr>
            <p:spPr bwMode="auto">
              <a:xfrm>
                <a:off x="3408" y="2064"/>
                <a:ext cx="1872" cy="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0673" name="Rectangle 17"/>
              <p:cNvSpPr>
                <a:spLocks noChangeArrowheads="1"/>
              </p:cNvSpPr>
              <p:nvPr/>
            </p:nvSpPr>
            <p:spPr bwMode="auto">
              <a:xfrm>
                <a:off x="3408" y="2160"/>
                <a:ext cx="1872" cy="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0674" name="Rectangle 18"/>
              <p:cNvSpPr>
                <a:spLocks noChangeArrowheads="1"/>
              </p:cNvSpPr>
              <p:nvPr/>
            </p:nvSpPr>
            <p:spPr bwMode="auto">
              <a:xfrm>
                <a:off x="3408" y="2256"/>
                <a:ext cx="1872" cy="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0675" name="Rectangle 19"/>
              <p:cNvSpPr>
                <a:spLocks noChangeArrowheads="1"/>
              </p:cNvSpPr>
              <p:nvPr/>
            </p:nvSpPr>
            <p:spPr bwMode="auto">
              <a:xfrm>
                <a:off x="3408" y="2352"/>
                <a:ext cx="1872" cy="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0676" name="Rectangle 20"/>
              <p:cNvSpPr>
                <a:spLocks noChangeArrowheads="1"/>
              </p:cNvSpPr>
              <p:nvPr/>
            </p:nvSpPr>
            <p:spPr bwMode="auto">
              <a:xfrm>
                <a:off x="3408" y="2448"/>
                <a:ext cx="1872" cy="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0677" name="Rectangle 21"/>
              <p:cNvSpPr>
                <a:spLocks noChangeArrowheads="1"/>
              </p:cNvSpPr>
              <p:nvPr/>
            </p:nvSpPr>
            <p:spPr bwMode="auto">
              <a:xfrm>
                <a:off x="3408" y="2544"/>
                <a:ext cx="1872" cy="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0678" name="Rectangle 22"/>
              <p:cNvSpPr>
                <a:spLocks noChangeArrowheads="1"/>
              </p:cNvSpPr>
              <p:nvPr/>
            </p:nvSpPr>
            <p:spPr bwMode="auto">
              <a:xfrm>
                <a:off x="3408" y="2640"/>
                <a:ext cx="1872" cy="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0679" name="Rectangle 23"/>
              <p:cNvSpPr>
                <a:spLocks noChangeArrowheads="1"/>
              </p:cNvSpPr>
              <p:nvPr/>
            </p:nvSpPr>
            <p:spPr bwMode="auto">
              <a:xfrm>
                <a:off x="3408" y="2736"/>
                <a:ext cx="1872" cy="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0680" name="Rectangle 24"/>
              <p:cNvSpPr>
                <a:spLocks noChangeArrowheads="1"/>
              </p:cNvSpPr>
              <p:nvPr/>
            </p:nvSpPr>
            <p:spPr bwMode="auto">
              <a:xfrm>
                <a:off x="3408" y="2832"/>
                <a:ext cx="1872" cy="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70681" name="Line 25"/>
            <p:cNvSpPr>
              <a:spLocks noChangeShapeType="1"/>
            </p:cNvSpPr>
            <p:nvPr/>
          </p:nvSpPr>
          <p:spPr bwMode="auto">
            <a:xfrm flipV="1">
              <a:off x="1392" y="1056"/>
              <a:ext cx="1632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0682" name="Line 26"/>
            <p:cNvSpPr>
              <a:spLocks noChangeShapeType="1"/>
            </p:cNvSpPr>
            <p:nvPr/>
          </p:nvSpPr>
          <p:spPr bwMode="auto">
            <a:xfrm>
              <a:off x="1392" y="2496"/>
              <a:ext cx="1632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0683" name="Line 27"/>
            <p:cNvSpPr>
              <a:spLocks noChangeShapeType="1"/>
            </p:cNvSpPr>
            <p:nvPr/>
          </p:nvSpPr>
          <p:spPr bwMode="auto">
            <a:xfrm>
              <a:off x="4032" y="480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0684" name="Line 28"/>
            <p:cNvSpPr>
              <a:spLocks noChangeShapeType="1"/>
            </p:cNvSpPr>
            <p:nvPr/>
          </p:nvSpPr>
          <p:spPr bwMode="auto">
            <a:xfrm>
              <a:off x="4032" y="316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0685" name="Line 29"/>
            <p:cNvSpPr>
              <a:spLocks noChangeShapeType="1"/>
            </p:cNvSpPr>
            <p:nvPr/>
          </p:nvSpPr>
          <p:spPr bwMode="auto">
            <a:xfrm>
              <a:off x="4944" y="105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0686" name="Rectangle 30"/>
            <p:cNvSpPr>
              <a:spLocks noChangeArrowheads="1"/>
            </p:cNvSpPr>
            <p:nvPr/>
          </p:nvSpPr>
          <p:spPr bwMode="auto">
            <a:xfrm>
              <a:off x="816" y="2832"/>
              <a:ext cx="1344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0687" name="Rectangle 31"/>
            <p:cNvSpPr>
              <a:spLocks noChangeArrowheads="1"/>
            </p:cNvSpPr>
            <p:nvPr/>
          </p:nvSpPr>
          <p:spPr bwMode="auto">
            <a:xfrm>
              <a:off x="912" y="2832"/>
              <a:ext cx="1296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0688" name="Rectangle 32"/>
            <p:cNvSpPr>
              <a:spLocks noChangeArrowheads="1"/>
            </p:cNvSpPr>
            <p:nvPr/>
          </p:nvSpPr>
          <p:spPr bwMode="auto">
            <a:xfrm>
              <a:off x="960" y="2784"/>
              <a:ext cx="96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0689" name="Rectangle 33"/>
            <p:cNvSpPr>
              <a:spLocks noChangeArrowheads="1"/>
            </p:cNvSpPr>
            <p:nvPr/>
          </p:nvSpPr>
          <p:spPr bwMode="auto">
            <a:xfrm>
              <a:off x="1920" y="2784"/>
              <a:ext cx="192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0690" name="Rectangle 34"/>
            <p:cNvSpPr>
              <a:spLocks noChangeArrowheads="1"/>
            </p:cNvSpPr>
            <p:nvPr/>
          </p:nvSpPr>
          <p:spPr bwMode="auto">
            <a:xfrm>
              <a:off x="2160" y="2832"/>
              <a:ext cx="144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0691" name="Rectangle 35"/>
            <p:cNvSpPr>
              <a:spLocks noChangeArrowheads="1"/>
            </p:cNvSpPr>
            <p:nvPr/>
          </p:nvSpPr>
          <p:spPr bwMode="auto">
            <a:xfrm>
              <a:off x="2160" y="2976"/>
              <a:ext cx="96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0692" name="Rectangle 36"/>
            <p:cNvSpPr>
              <a:spLocks noChangeArrowheads="1"/>
            </p:cNvSpPr>
            <p:nvPr/>
          </p:nvSpPr>
          <p:spPr bwMode="auto">
            <a:xfrm>
              <a:off x="2112" y="2208"/>
              <a:ext cx="192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0693" name="Text Box 37"/>
            <p:cNvSpPr txBox="1">
              <a:spLocks noChangeArrowheads="1"/>
            </p:cNvSpPr>
            <p:nvPr/>
          </p:nvSpPr>
          <p:spPr bwMode="auto">
            <a:xfrm>
              <a:off x="2064" y="2208"/>
              <a:ext cx="2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400">
                  <a:solidFill>
                    <a:srgbClr val="FF3300"/>
                  </a:solidFill>
                  <a:latin typeface="Times New Roman" pitchFamily="18" charset="0"/>
                </a:rPr>
                <a:t>100</a:t>
              </a:r>
            </a:p>
          </p:txBody>
        </p:sp>
      </p:grpSp>
      <p:sp>
        <p:nvSpPr>
          <p:cNvPr id="70694" name="Text Box 38"/>
          <p:cNvSpPr txBox="1">
            <a:spLocks noChangeArrowheads="1"/>
          </p:cNvSpPr>
          <p:nvPr/>
        </p:nvSpPr>
        <p:spPr bwMode="auto">
          <a:xfrm>
            <a:off x="250825" y="5661025"/>
            <a:ext cx="40973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800"/>
              <a:t>３次元情報を光学顕微鏡下での</a:t>
            </a:r>
          </a:p>
          <a:p>
            <a:r>
              <a:rPr lang="ja-JP" altLang="en-US" sz="1800"/>
              <a:t>断層映像として取り込む</a:t>
            </a:r>
          </a:p>
          <a:p>
            <a:r>
              <a:rPr lang="ja-JP" altLang="en-US" sz="1800"/>
              <a:t>（深さ方向に焦点深度程度のデジタイズ）</a:t>
            </a:r>
          </a:p>
        </p:txBody>
      </p:sp>
      <p:sp>
        <p:nvSpPr>
          <p:cNvPr id="70695" name="Text Box 39"/>
          <p:cNvSpPr txBox="1">
            <a:spLocks noChangeArrowheads="1"/>
          </p:cNvSpPr>
          <p:nvPr/>
        </p:nvSpPr>
        <p:spPr bwMode="auto">
          <a:xfrm>
            <a:off x="3492500" y="1927225"/>
            <a:ext cx="3082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800"/>
              <a:t>３次元顕微鏡画像情報の取得</a:t>
            </a:r>
          </a:p>
        </p:txBody>
      </p:sp>
      <p:sp>
        <p:nvSpPr>
          <p:cNvPr id="70696" name="Rectangle 40"/>
          <p:cNvSpPr>
            <a:spLocks noChangeArrowheads="1"/>
          </p:cNvSpPr>
          <p:nvPr/>
        </p:nvSpPr>
        <p:spPr bwMode="auto">
          <a:xfrm>
            <a:off x="2359025" y="188913"/>
            <a:ext cx="45180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600">
                <a:solidFill>
                  <a:schemeClr val="tx2"/>
                </a:solidFill>
              </a:rPr>
              <a:t>飛跡認識アルゴリズム</a:t>
            </a:r>
          </a:p>
        </p:txBody>
      </p:sp>
      <p:sp>
        <p:nvSpPr>
          <p:cNvPr id="70697" name="Text Box 41"/>
          <p:cNvSpPr txBox="1">
            <a:spLocks noChangeArrowheads="1"/>
          </p:cNvSpPr>
          <p:nvPr/>
        </p:nvSpPr>
        <p:spPr bwMode="auto">
          <a:xfrm>
            <a:off x="4932363" y="1052513"/>
            <a:ext cx="2952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2400" b="1"/>
              <a:t>断層映像の取り込み</a:t>
            </a:r>
          </a:p>
        </p:txBody>
      </p:sp>
      <p:sp>
        <p:nvSpPr>
          <p:cNvPr id="70698" name="Text Box 42"/>
          <p:cNvSpPr txBox="1">
            <a:spLocks noChangeArrowheads="1"/>
          </p:cNvSpPr>
          <p:nvPr/>
        </p:nvSpPr>
        <p:spPr bwMode="auto">
          <a:xfrm>
            <a:off x="8008938" y="3541713"/>
            <a:ext cx="9366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16</a:t>
            </a:r>
            <a:r>
              <a:rPr lang="ja-JP" altLang="en-US"/>
              <a:t>層</a:t>
            </a:r>
          </a:p>
          <a:p>
            <a:r>
              <a:rPr lang="ja-JP" altLang="en-US"/>
              <a:t>分割</a:t>
            </a: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347864" y="4365104"/>
            <a:ext cx="13468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solidFill>
                  <a:srgbClr val="FF0000"/>
                </a:solidFill>
              </a:rPr>
              <a:t>乳剤層片面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r>
              <a:rPr kumimoji="1" lang="en-US" altLang="ja-JP" b="1" dirty="0" smtClean="0">
                <a:solidFill>
                  <a:srgbClr val="FF0000"/>
                </a:solidFill>
              </a:rPr>
              <a:t>44</a:t>
            </a:r>
            <a:r>
              <a:rPr kumimoji="1" lang="en-US" altLang="ja-JP" b="1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4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E093D1-F8E3-4CAA-9E7A-B83B65433815}" type="slidenum">
              <a:rPr lang="en-US" altLang="ja-JP"/>
              <a:pPr/>
              <a:t>24</a:t>
            </a:fld>
            <a:endParaRPr lang="en-US" altLang="ja-JP"/>
          </a:p>
        </p:txBody>
      </p:sp>
      <p:pic>
        <p:nvPicPr>
          <p:cNvPr id="71682" name="Picture 2" descr="tsovl_e_trim_s"/>
          <p:cNvPicPr>
            <a:picLocks noChangeAspect="1" noChangeArrowheads="1"/>
          </p:cNvPicPr>
          <p:nvPr/>
        </p:nvPicPr>
        <p:blipFill>
          <a:blip r:embed="rId2">
            <a:lum contras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/>
          <a:stretch>
            <a:fillRect/>
          </a:stretch>
        </p:blipFill>
        <p:spPr bwMode="auto">
          <a:xfrm>
            <a:off x="152400" y="1484313"/>
            <a:ext cx="45529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7772400" y="4379913"/>
            <a:ext cx="609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b="1">
                <a:latin typeface="Times New Roman" pitchFamily="18" charset="0"/>
              </a:rPr>
              <a:t>×</a:t>
            </a:r>
            <a:endParaRPr lang="en-US" altLang="ja-JP" sz="1200">
              <a:latin typeface="Times New Roman" pitchFamily="18" charset="0"/>
            </a:endParaRP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7772400" y="3313113"/>
            <a:ext cx="609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1200" b="1">
                <a:latin typeface="Times New Roman" pitchFamily="18" charset="0"/>
              </a:rPr>
              <a:t>×</a:t>
            </a:r>
            <a:endParaRPr lang="en-US" altLang="ja-JP" sz="1200">
              <a:latin typeface="Times New Roman" pitchFamily="18" charset="0"/>
            </a:endParaRPr>
          </a:p>
        </p:txBody>
      </p:sp>
      <p:grpSp>
        <p:nvGrpSpPr>
          <p:cNvPr id="71685" name="Group 5"/>
          <p:cNvGrpSpPr>
            <a:grpSpLocks/>
          </p:cNvGrpSpPr>
          <p:nvPr/>
        </p:nvGrpSpPr>
        <p:grpSpPr bwMode="auto">
          <a:xfrm>
            <a:off x="1295400" y="1636713"/>
            <a:ext cx="6553200" cy="5105400"/>
            <a:chOff x="816" y="480"/>
            <a:chExt cx="4128" cy="3216"/>
          </a:xfrm>
        </p:grpSpPr>
        <p:grpSp>
          <p:nvGrpSpPr>
            <p:cNvPr id="71686" name="Group 6"/>
            <p:cNvGrpSpPr>
              <a:grpSpLocks/>
            </p:cNvGrpSpPr>
            <p:nvPr/>
          </p:nvGrpSpPr>
          <p:grpSpPr bwMode="auto">
            <a:xfrm>
              <a:off x="3024" y="1056"/>
              <a:ext cx="1872" cy="2067"/>
              <a:chOff x="3408" y="1392"/>
              <a:chExt cx="1872" cy="1539"/>
            </a:xfrm>
          </p:grpSpPr>
          <p:pic>
            <p:nvPicPr>
              <p:cNvPr id="71687" name="Picture 7" descr="mip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2707"/>
              <a:stretch>
                <a:fillRect/>
              </a:stretch>
            </p:blipFill>
            <p:spPr bwMode="auto">
              <a:xfrm>
                <a:off x="3408" y="1392"/>
                <a:ext cx="1866" cy="15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71688" name="Group 8"/>
              <p:cNvGrpSpPr>
                <a:grpSpLocks/>
              </p:cNvGrpSpPr>
              <p:nvPr/>
            </p:nvGrpSpPr>
            <p:grpSpPr bwMode="auto">
              <a:xfrm>
                <a:off x="3408" y="1392"/>
                <a:ext cx="1872" cy="672"/>
                <a:chOff x="3408" y="1392"/>
                <a:chExt cx="1872" cy="672"/>
              </a:xfrm>
            </p:grpSpPr>
            <p:sp>
              <p:nvSpPr>
                <p:cNvPr id="71689" name="Rectangle 9"/>
                <p:cNvSpPr>
                  <a:spLocks noChangeArrowheads="1"/>
                </p:cNvSpPr>
                <p:nvPr/>
              </p:nvSpPr>
              <p:spPr bwMode="auto">
                <a:xfrm>
                  <a:off x="3408" y="1392"/>
                  <a:ext cx="1872" cy="9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1690" name="Rectangle 10"/>
                <p:cNvSpPr>
                  <a:spLocks noChangeArrowheads="1"/>
                </p:cNvSpPr>
                <p:nvPr/>
              </p:nvSpPr>
              <p:spPr bwMode="auto">
                <a:xfrm>
                  <a:off x="3408" y="1488"/>
                  <a:ext cx="1872" cy="9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1691" name="Rectangle 11"/>
                <p:cNvSpPr>
                  <a:spLocks noChangeArrowheads="1"/>
                </p:cNvSpPr>
                <p:nvPr/>
              </p:nvSpPr>
              <p:spPr bwMode="auto">
                <a:xfrm>
                  <a:off x="3408" y="1584"/>
                  <a:ext cx="1872" cy="9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1692" name="Rectangle 12"/>
                <p:cNvSpPr>
                  <a:spLocks noChangeArrowheads="1"/>
                </p:cNvSpPr>
                <p:nvPr/>
              </p:nvSpPr>
              <p:spPr bwMode="auto">
                <a:xfrm>
                  <a:off x="3408" y="1680"/>
                  <a:ext cx="1872" cy="9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1693" name="Rectangle 13"/>
                <p:cNvSpPr>
                  <a:spLocks noChangeArrowheads="1"/>
                </p:cNvSpPr>
                <p:nvPr/>
              </p:nvSpPr>
              <p:spPr bwMode="auto">
                <a:xfrm>
                  <a:off x="3408" y="1776"/>
                  <a:ext cx="1872" cy="9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1694" name="Rectangle 14"/>
                <p:cNvSpPr>
                  <a:spLocks noChangeArrowheads="1"/>
                </p:cNvSpPr>
                <p:nvPr/>
              </p:nvSpPr>
              <p:spPr bwMode="auto">
                <a:xfrm>
                  <a:off x="3408" y="1872"/>
                  <a:ext cx="1872" cy="9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71695" name="Rectangle 15"/>
                <p:cNvSpPr>
                  <a:spLocks noChangeArrowheads="1"/>
                </p:cNvSpPr>
                <p:nvPr/>
              </p:nvSpPr>
              <p:spPr bwMode="auto">
                <a:xfrm>
                  <a:off x="3408" y="1968"/>
                  <a:ext cx="1872" cy="9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sp>
            <p:nvSpPr>
              <p:cNvPr id="71696" name="Rectangle 16"/>
              <p:cNvSpPr>
                <a:spLocks noChangeArrowheads="1"/>
              </p:cNvSpPr>
              <p:nvPr/>
            </p:nvSpPr>
            <p:spPr bwMode="auto">
              <a:xfrm>
                <a:off x="3408" y="2064"/>
                <a:ext cx="1872" cy="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1697" name="Rectangle 17"/>
              <p:cNvSpPr>
                <a:spLocks noChangeArrowheads="1"/>
              </p:cNvSpPr>
              <p:nvPr/>
            </p:nvSpPr>
            <p:spPr bwMode="auto">
              <a:xfrm>
                <a:off x="3408" y="2160"/>
                <a:ext cx="1872" cy="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1698" name="Rectangle 18"/>
              <p:cNvSpPr>
                <a:spLocks noChangeArrowheads="1"/>
              </p:cNvSpPr>
              <p:nvPr/>
            </p:nvSpPr>
            <p:spPr bwMode="auto">
              <a:xfrm>
                <a:off x="3408" y="2256"/>
                <a:ext cx="1872" cy="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1699" name="Rectangle 19"/>
              <p:cNvSpPr>
                <a:spLocks noChangeArrowheads="1"/>
              </p:cNvSpPr>
              <p:nvPr/>
            </p:nvSpPr>
            <p:spPr bwMode="auto">
              <a:xfrm>
                <a:off x="3408" y="2352"/>
                <a:ext cx="1872" cy="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1700" name="Rectangle 20"/>
              <p:cNvSpPr>
                <a:spLocks noChangeArrowheads="1"/>
              </p:cNvSpPr>
              <p:nvPr/>
            </p:nvSpPr>
            <p:spPr bwMode="auto">
              <a:xfrm>
                <a:off x="3408" y="2448"/>
                <a:ext cx="1872" cy="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1701" name="Rectangle 21"/>
              <p:cNvSpPr>
                <a:spLocks noChangeArrowheads="1"/>
              </p:cNvSpPr>
              <p:nvPr/>
            </p:nvSpPr>
            <p:spPr bwMode="auto">
              <a:xfrm>
                <a:off x="3408" y="2544"/>
                <a:ext cx="1872" cy="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1702" name="Rectangle 22"/>
              <p:cNvSpPr>
                <a:spLocks noChangeArrowheads="1"/>
              </p:cNvSpPr>
              <p:nvPr/>
            </p:nvSpPr>
            <p:spPr bwMode="auto">
              <a:xfrm>
                <a:off x="3408" y="2640"/>
                <a:ext cx="1872" cy="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1703" name="Rectangle 23"/>
              <p:cNvSpPr>
                <a:spLocks noChangeArrowheads="1"/>
              </p:cNvSpPr>
              <p:nvPr/>
            </p:nvSpPr>
            <p:spPr bwMode="auto">
              <a:xfrm>
                <a:off x="3408" y="2736"/>
                <a:ext cx="1872" cy="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1704" name="Rectangle 24"/>
              <p:cNvSpPr>
                <a:spLocks noChangeArrowheads="1"/>
              </p:cNvSpPr>
              <p:nvPr/>
            </p:nvSpPr>
            <p:spPr bwMode="auto">
              <a:xfrm>
                <a:off x="3408" y="2832"/>
                <a:ext cx="1872" cy="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71705" name="Line 25"/>
            <p:cNvSpPr>
              <a:spLocks noChangeShapeType="1"/>
            </p:cNvSpPr>
            <p:nvPr/>
          </p:nvSpPr>
          <p:spPr bwMode="auto">
            <a:xfrm flipV="1">
              <a:off x="1392" y="1056"/>
              <a:ext cx="1632" cy="1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1706" name="Line 26"/>
            <p:cNvSpPr>
              <a:spLocks noChangeShapeType="1"/>
            </p:cNvSpPr>
            <p:nvPr/>
          </p:nvSpPr>
          <p:spPr bwMode="auto">
            <a:xfrm>
              <a:off x="1392" y="2496"/>
              <a:ext cx="1632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1707" name="Line 27"/>
            <p:cNvSpPr>
              <a:spLocks noChangeShapeType="1"/>
            </p:cNvSpPr>
            <p:nvPr/>
          </p:nvSpPr>
          <p:spPr bwMode="auto">
            <a:xfrm>
              <a:off x="4032" y="480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1708" name="Line 28"/>
            <p:cNvSpPr>
              <a:spLocks noChangeShapeType="1"/>
            </p:cNvSpPr>
            <p:nvPr/>
          </p:nvSpPr>
          <p:spPr bwMode="auto">
            <a:xfrm>
              <a:off x="4032" y="316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1709" name="Line 29"/>
            <p:cNvSpPr>
              <a:spLocks noChangeShapeType="1"/>
            </p:cNvSpPr>
            <p:nvPr/>
          </p:nvSpPr>
          <p:spPr bwMode="auto">
            <a:xfrm>
              <a:off x="4944" y="105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1710" name="Rectangle 30"/>
            <p:cNvSpPr>
              <a:spLocks noChangeArrowheads="1"/>
            </p:cNvSpPr>
            <p:nvPr/>
          </p:nvSpPr>
          <p:spPr bwMode="auto">
            <a:xfrm>
              <a:off x="816" y="2832"/>
              <a:ext cx="1344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1711" name="Rectangle 31"/>
            <p:cNvSpPr>
              <a:spLocks noChangeArrowheads="1"/>
            </p:cNvSpPr>
            <p:nvPr/>
          </p:nvSpPr>
          <p:spPr bwMode="auto">
            <a:xfrm>
              <a:off x="912" y="2832"/>
              <a:ext cx="1296" cy="3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1712" name="Rectangle 32"/>
            <p:cNvSpPr>
              <a:spLocks noChangeArrowheads="1"/>
            </p:cNvSpPr>
            <p:nvPr/>
          </p:nvSpPr>
          <p:spPr bwMode="auto">
            <a:xfrm>
              <a:off x="960" y="2784"/>
              <a:ext cx="96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1713" name="Rectangle 33"/>
            <p:cNvSpPr>
              <a:spLocks noChangeArrowheads="1"/>
            </p:cNvSpPr>
            <p:nvPr/>
          </p:nvSpPr>
          <p:spPr bwMode="auto">
            <a:xfrm>
              <a:off x="1920" y="2784"/>
              <a:ext cx="192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1714" name="Rectangle 34"/>
            <p:cNvSpPr>
              <a:spLocks noChangeArrowheads="1"/>
            </p:cNvSpPr>
            <p:nvPr/>
          </p:nvSpPr>
          <p:spPr bwMode="auto">
            <a:xfrm>
              <a:off x="2160" y="2832"/>
              <a:ext cx="144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1715" name="Rectangle 35"/>
            <p:cNvSpPr>
              <a:spLocks noChangeArrowheads="1"/>
            </p:cNvSpPr>
            <p:nvPr/>
          </p:nvSpPr>
          <p:spPr bwMode="auto">
            <a:xfrm>
              <a:off x="2160" y="2976"/>
              <a:ext cx="96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1716" name="Rectangle 36"/>
            <p:cNvSpPr>
              <a:spLocks noChangeArrowheads="1"/>
            </p:cNvSpPr>
            <p:nvPr/>
          </p:nvSpPr>
          <p:spPr bwMode="auto">
            <a:xfrm>
              <a:off x="2112" y="2208"/>
              <a:ext cx="192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1717" name="Text Box 37"/>
            <p:cNvSpPr txBox="1">
              <a:spLocks noChangeArrowheads="1"/>
            </p:cNvSpPr>
            <p:nvPr/>
          </p:nvSpPr>
          <p:spPr bwMode="auto">
            <a:xfrm>
              <a:off x="2064" y="2208"/>
              <a:ext cx="2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ja-JP" sz="1400">
                  <a:solidFill>
                    <a:srgbClr val="FF3300"/>
                  </a:solidFill>
                  <a:latin typeface="Times New Roman" pitchFamily="18" charset="0"/>
                </a:rPr>
                <a:t>100</a:t>
              </a:r>
            </a:p>
          </p:txBody>
        </p:sp>
      </p:grpSp>
      <p:sp>
        <p:nvSpPr>
          <p:cNvPr id="71718" name="Text Box 38"/>
          <p:cNvSpPr txBox="1">
            <a:spLocks noChangeArrowheads="1"/>
          </p:cNvSpPr>
          <p:nvPr/>
        </p:nvSpPr>
        <p:spPr bwMode="auto">
          <a:xfrm>
            <a:off x="250825" y="5661025"/>
            <a:ext cx="40973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800"/>
              <a:t>３次元情報を光学顕微鏡下での</a:t>
            </a:r>
          </a:p>
          <a:p>
            <a:r>
              <a:rPr lang="ja-JP" altLang="en-US" sz="1800"/>
              <a:t>断層映像として取り込む</a:t>
            </a:r>
          </a:p>
          <a:p>
            <a:r>
              <a:rPr lang="ja-JP" altLang="en-US" sz="1800"/>
              <a:t>（深さ方向に焦点深度程度のデジタイズ）</a:t>
            </a:r>
          </a:p>
        </p:txBody>
      </p:sp>
      <p:sp>
        <p:nvSpPr>
          <p:cNvPr id="71719" name="Text Box 39"/>
          <p:cNvSpPr txBox="1">
            <a:spLocks noChangeArrowheads="1"/>
          </p:cNvSpPr>
          <p:nvPr/>
        </p:nvSpPr>
        <p:spPr bwMode="auto">
          <a:xfrm>
            <a:off x="3492500" y="1927225"/>
            <a:ext cx="3082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1800"/>
              <a:t>３次元顕微鏡画像情報の取得</a:t>
            </a:r>
          </a:p>
        </p:txBody>
      </p:sp>
      <p:sp>
        <p:nvSpPr>
          <p:cNvPr id="71720" name="Rectangle 40"/>
          <p:cNvSpPr>
            <a:spLocks noChangeArrowheads="1"/>
          </p:cNvSpPr>
          <p:nvPr/>
        </p:nvSpPr>
        <p:spPr bwMode="auto">
          <a:xfrm>
            <a:off x="2359025" y="188913"/>
            <a:ext cx="45180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600">
                <a:solidFill>
                  <a:schemeClr val="tx2"/>
                </a:solidFill>
              </a:rPr>
              <a:t>飛跡認識アルゴリズム</a:t>
            </a:r>
          </a:p>
        </p:txBody>
      </p:sp>
      <p:sp>
        <p:nvSpPr>
          <p:cNvPr id="71721" name="Rectangle 41"/>
          <p:cNvSpPr>
            <a:spLocks noChangeArrowheads="1"/>
          </p:cNvSpPr>
          <p:nvPr/>
        </p:nvSpPr>
        <p:spPr bwMode="auto">
          <a:xfrm>
            <a:off x="6300788" y="3573463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22" name="Rectangle 42"/>
          <p:cNvSpPr>
            <a:spLocks noChangeArrowheads="1"/>
          </p:cNvSpPr>
          <p:nvPr/>
        </p:nvSpPr>
        <p:spPr bwMode="auto">
          <a:xfrm>
            <a:off x="6300788" y="2952750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23" name="Rectangle 43"/>
          <p:cNvSpPr>
            <a:spLocks noChangeArrowheads="1"/>
          </p:cNvSpPr>
          <p:nvPr/>
        </p:nvSpPr>
        <p:spPr bwMode="auto">
          <a:xfrm>
            <a:off x="6300788" y="3789363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24" name="Rectangle 44"/>
          <p:cNvSpPr>
            <a:spLocks noChangeArrowheads="1"/>
          </p:cNvSpPr>
          <p:nvPr/>
        </p:nvSpPr>
        <p:spPr bwMode="auto">
          <a:xfrm>
            <a:off x="6300788" y="4005263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25" name="Rectangle 45"/>
          <p:cNvSpPr>
            <a:spLocks noChangeArrowheads="1"/>
          </p:cNvSpPr>
          <p:nvPr/>
        </p:nvSpPr>
        <p:spPr bwMode="auto">
          <a:xfrm>
            <a:off x="6300788" y="2752725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26" name="Rectangle 46"/>
          <p:cNvSpPr>
            <a:spLocks noChangeArrowheads="1"/>
          </p:cNvSpPr>
          <p:nvPr/>
        </p:nvSpPr>
        <p:spPr bwMode="auto">
          <a:xfrm>
            <a:off x="6300788" y="2551113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27" name="Rectangle 47"/>
          <p:cNvSpPr>
            <a:spLocks noChangeArrowheads="1"/>
          </p:cNvSpPr>
          <p:nvPr/>
        </p:nvSpPr>
        <p:spPr bwMode="auto">
          <a:xfrm>
            <a:off x="6300788" y="4206875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28" name="Rectangle 48"/>
          <p:cNvSpPr>
            <a:spLocks noChangeArrowheads="1"/>
          </p:cNvSpPr>
          <p:nvPr/>
        </p:nvSpPr>
        <p:spPr bwMode="auto">
          <a:xfrm>
            <a:off x="6300788" y="4581525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29" name="Rectangle 49"/>
          <p:cNvSpPr>
            <a:spLocks noChangeArrowheads="1"/>
          </p:cNvSpPr>
          <p:nvPr/>
        </p:nvSpPr>
        <p:spPr bwMode="auto">
          <a:xfrm>
            <a:off x="6300788" y="4797425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30" name="Rectangle 50"/>
          <p:cNvSpPr>
            <a:spLocks noChangeArrowheads="1"/>
          </p:cNvSpPr>
          <p:nvPr/>
        </p:nvSpPr>
        <p:spPr bwMode="auto">
          <a:xfrm>
            <a:off x="6300788" y="5013325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31" name="Rectangle 51"/>
          <p:cNvSpPr>
            <a:spLocks noChangeArrowheads="1"/>
          </p:cNvSpPr>
          <p:nvPr/>
        </p:nvSpPr>
        <p:spPr bwMode="auto">
          <a:xfrm>
            <a:off x="6300788" y="5200650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32" name="Rectangle 52"/>
          <p:cNvSpPr>
            <a:spLocks noChangeArrowheads="1"/>
          </p:cNvSpPr>
          <p:nvPr/>
        </p:nvSpPr>
        <p:spPr bwMode="auto">
          <a:xfrm>
            <a:off x="5321300" y="3789363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33" name="Rectangle 53"/>
          <p:cNvSpPr>
            <a:spLocks noChangeArrowheads="1"/>
          </p:cNvSpPr>
          <p:nvPr/>
        </p:nvSpPr>
        <p:spPr bwMode="auto">
          <a:xfrm>
            <a:off x="5537200" y="3990975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34" name="Rectangle 54"/>
          <p:cNvSpPr>
            <a:spLocks noChangeArrowheads="1"/>
          </p:cNvSpPr>
          <p:nvPr/>
        </p:nvSpPr>
        <p:spPr bwMode="auto">
          <a:xfrm>
            <a:off x="5105400" y="3573463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35" name="Rectangle 55"/>
          <p:cNvSpPr>
            <a:spLocks noChangeArrowheads="1"/>
          </p:cNvSpPr>
          <p:nvPr/>
        </p:nvSpPr>
        <p:spPr bwMode="auto">
          <a:xfrm>
            <a:off x="5105400" y="3357563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36" name="Rectangle 56"/>
          <p:cNvSpPr>
            <a:spLocks noChangeArrowheads="1"/>
          </p:cNvSpPr>
          <p:nvPr/>
        </p:nvSpPr>
        <p:spPr bwMode="auto">
          <a:xfrm>
            <a:off x="5911850" y="4192588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37" name="Rectangle 57"/>
          <p:cNvSpPr>
            <a:spLocks noChangeArrowheads="1"/>
          </p:cNvSpPr>
          <p:nvPr/>
        </p:nvSpPr>
        <p:spPr bwMode="auto">
          <a:xfrm>
            <a:off x="5537200" y="4192588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38" name="Rectangle 58"/>
          <p:cNvSpPr>
            <a:spLocks noChangeArrowheads="1"/>
          </p:cNvSpPr>
          <p:nvPr/>
        </p:nvSpPr>
        <p:spPr bwMode="auto">
          <a:xfrm>
            <a:off x="7380288" y="4365625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39" name="Rectangle 59"/>
          <p:cNvSpPr>
            <a:spLocks noChangeArrowheads="1"/>
          </p:cNvSpPr>
          <p:nvPr/>
        </p:nvSpPr>
        <p:spPr bwMode="auto">
          <a:xfrm>
            <a:off x="7380288" y="4581525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40" name="Rectangle 60"/>
          <p:cNvSpPr>
            <a:spLocks noChangeArrowheads="1"/>
          </p:cNvSpPr>
          <p:nvPr/>
        </p:nvSpPr>
        <p:spPr bwMode="auto">
          <a:xfrm>
            <a:off x="5307013" y="5402263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41" name="Rectangle 61"/>
          <p:cNvSpPr>
            <a:spLocks noChangeArrowheads="1"/>
          </p:cNvSpPr>
          <p:nvPr/>
        </p:nvSpPr>
        <p:spPr bwMode="auto">
          <a:xfrm>
            <a:off x="6300788" y="5618163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42" name="Rectangle 62"/>
          <p:cNvSpPr>
            <a:spLocks noChangeArrowheads="1"/>
          </p:cNvSpPr>
          <p:nvPr/>
        </p:nvSpPr>
        <p:spPr bwMode="auto">
          <a:xfrm>
            <a:off x="6300788" y="5416550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43" name="Rectangle 63"/>
          <p:cNvSpPr>
            <a:spLocks noChangeArrowheads="1"/>
          </p:cNvSpPr>
          <p:nvPr/>
        </p:nvSpPr>
        <p:spPr bwMode="auto">
          <a:xfrm>
            <a:off x="5551488" y="4999038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44" name="Rectangle 64"/>
          <p:cNvSpPr>
            <a:spLocks noChangeArrowheads="1"/>
          </p:cNvSpPr>
          <p:nvPr/>
        </p:nvSpPr>
        <p:spPr bwMode="auto">
          <a:xfrm>
            <a:off x="5895975" y="2954338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45" name="Rectangle 65"/>
          <p:cNvSpPr>
            <a:spLocks noChangeArrowheads="1"/>
          </p:cNvSpPr>
          <p:nvPr/>
        </p:nvSpPr>
        <p:spPr bwMode="auto">
          <a:xfrm>
            <a:off x="4830763" y="4581525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46" name="Rectangle 66"/>
          <p:cNvSpPr>
            <a:spLocks noChangeArrowheads="1"/>
          </p:cNvSpPr>
          <p:nvPr/>
        </p:nvSpPr>
        <p:spPr bwMode="auto">
          <a:xfrm>
            <a:off x="5307013" y="5618163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47" name="Rectangle 67"/>
          <p:cNvSpPr>
            <a:spLocks noChangeArrowheads="1"/>
          </p:cNvSpPr>
          <p:nvPr/>
        </p:nvSpPr>
        <p:spPr bwMode="auto">
          <a:xfrm>
            <a:off x="5911850" y="5416550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48" name="Rectangle 68"/>
          <p:cNvSpPr>
            <a:spLocks noChangeArrowheads="1"/>
          </p:cNvSpPr>
          <p:nvPr/>
        </p:nvSpPr>
        <p:spPr bwMode="auto">
          <a:xfrm>
            <a:off x="7380288" y="4797425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49" name="Rectangle 69"/>
          <p:cNvSpPr>
            <a:spLocks noChangeArrowheads="1"/>
          </p:cNvSpPr>
          <p:nvPr/>
        </p:nvSpPr>
        <p:spPr bwMode="auto">
          <a:xfrm>
            <a:off x="6905625" y="2752725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50" name="Rectangle 70"/>
          <p:cNvSpPr>
            <a:spLocks noChangeArrowheads="1"/>
          </p:cNvSpPr>
          <p:nvPr/>
        </p:nvSpPr>
        <p:spPr bwMode="auto">
          <a:xfrm>
            <a:off x="6300788" y="3155950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51" name="Rectangle 71"/>
          <p:cNvSpPr>
            <a:spLocks noChangeArrowheads="1"/>
          </p:cNvSpPr>
          <p:nvPr/>
        </p:nvSpPr>
        <p:spPr bwMode="auto">
          <a:xfrm>
            <a:off x="5767388" y="4999038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52" name="Rectangle 72"/>
          <p:cNvSpPr>
            <a:spLocks noChangeArrowheads="1"/>
          </p:cNvSpPr>
          <p:nvPr/>
        </p:nvSpPr>
        <p:spPr bwMode="auto">
          <a:xfrm>
            <a:off x="5911850" y="5632450"/>
            <a:ext cx="215900" cy="2159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1753" name="Text Box 73"/>
          <p:cNvSpPr txBox="1">
            <a:spLocks noChangeArrowheads="1"/>
          </p:cNvSpPr>
          <p:nvPr/>
        </p:nvSpPr>
        <p:spPr bwMode="auto">
          <a:xfrm>
            <a:off x="5508625" y="1052513"/>
            <a:ext cx="158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2400" b="1"/>
              <a:t>画像処理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347864" y="4365104"/>
            <a:ext cx="134684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solidFill>
                  <a:srgbClr val="FF0000"/>
                </a:solidFill>
              </a:rPr>
              <a:t>乳剤層片面</a:t>
            </a:r>
            <a:endParaRPr lang="en-US" altLang="ja-JP" b="1" dirty="0" smtClean="0">
              <a:solidFill>
                <a:srgbClr val="FF0000"/>
              </a:solidFill>
            </a:endParaRPr>
          </a:p>
          <a:p>
            <a:r>
              <a:rPr kumimoji="1" lang="en-US" altLang="ja-JP" b="1" dirty="0" smtClean="0">
                <a:solidFill>
                  <a:srgbClr val="FF0000"/>
                </a:solidFill>
              </a:rPr>
              <a:t>44</a:t>
            </a:r>
            <a:r>
              <a:rPr kumimoji="1" lang="en-US" altLang="ja-JP" b="1" dirty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kumimoji="1" lang="en-US" altLang="ja-JP" b="1" dirty="0" smtClean="0">
                <a:solidFill>
                  <a:srgbClr val="FF0000"/>
                </a:solidFill>
              </a:rPr>
              <a:t>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444208" y="6021288"/>
            <a:ext cx="2392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本物は</a:t>
            </a:r>
            <a:r>
              <a:rPr kumimoji="1" lang="en-US" altLang="ja-JP" dirty="0" smtClean="0"/>
              <a:t>Hit layer </a:t>
            </a:r>
            <a:r>
              <a:rPr kumimoji="1" lang="ja-JP" altLang="en-US" dirty="0" smtClean="0"/>
              <a:t>数多い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6528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2800" smtClean="0"/>
              <a:t>Scanning room @Nagoya University</a:t>
            </a:r>
          </a:p>
        </p:txBody>
      </p:sp>
      <p:pic>
        <p:nvPicPr>
          <p:cNvPr id="259075" name="Picture 4" descr="DSC048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550988"/>
            <a:ext cx="7921625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6" name="Text Box 5"/>
          <p:cNvSpPr txBox="1">
            <a:spLocks noChangeArrowheads="1"/>
          </p:cNvSpPr>
          <p:nvPr/>
        </p:nvSpPr>
        <p:spPr bwMode="auto">
          <a:xfrm>
            <a:off x="827088" y="1700213"/>
            <a:ext cx="14493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800">
                <a:solidFill>
                  <a:srgbClr val="FF3300"/>
                </a:solidFill>
              </a:rPr>
              <a:t>5S-UTS</a:t>
            </a:r>
          </a:p>
        </p:txBody>
      </p:sp>
      <p:sp>
        <p:nvSpPr>
          <p:cNvPr id="259077" name="AutoShape 11"/>
          <p:cNvSpPr>
            <a:spLocks noChangeArrowheads="1"/>
          </p:cNvSpPr>
          <p:nvPr/>
        </p:nvSpPr>
        <p:spPr bwMode="auto">
          <a:xfrm>
            <a:off x="1476375" y="4005263"/>
            <a:ext cx="287338" cy="431800"/>
          </a:xfrm>
          <a:prstGeom prst="downArrow">
            <a:avLst>
              <a:gd name="adj1" fmla="val 50278"/>
              <a:gd name="adj2" fmla="val 42543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259078" name="AutoShape 13"/>
          <p:cNvSpPr>
            <a:spLocks noChangeArrowheads="1"/>
          </p:cNvSpPr>
          <p:nvPr/>
        </p:nvSpPr>
        <p:spPr bwMode="auto">
          <a:xfrm>
            <a:off x="2268538" y="2565400"/>
            <a:ext cx="287337" cy="431800"/>
          </a:xfrm>
          <a:prstGeom prst="downArrow">
            <a:avLst>
              <a:gd name="adj1" fmla="val 50278"/>
              <a:gd name="adj2" fmla="val 42544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259079" name="AutoShape 14"/>
          <p:cNvSpPr>
            <a:spLocks noChangeArrowheads="1"/>
          </p:cNvSpPr>
          <p:nvPr/>
        </p:nvSpPr>
        <p:spPr bwMode="auto">
          <a:xfrm>
            <a:off x="3563938" y="1916113"/>
            <a:ext cx="287337" cy="431800"/>
          </a:xfrm>
          <a:prstGeom prst="downArrow">
            <a:avLst>
              <a:gd name="adj1" fmla="val 50278"/>
              <a:gd name="adj2" fmla="val 42544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259080" name="AutoShape 15"/>
          <p:cNvSpPr>
            <a:spLocks noChangeArrowheads="1"/>
          </p:cNvSpPr>
          <p:nvPr/>
        </p:nvSpPr>
        <p:spPr bwMode="auto">
          <a:xfrm>
            <a:off x="5221288" y="1917700"/>
            <a:ext cx="287337" cy="431800"/>
          </a:xfrm>
          <a:prstGeom prst="downArrow">
            <a:avLst>
              <a:gd name="adj1" fmla="val 50278"/>
              <a:gd name="adj2" fmla="val 42544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259081" name="AutoShape 16"/>
          <p:cNvSpPr>
            <a:spLocks noChangeArrowheads="1"/>
          </p:cNvSpPr>
          <p:nvPr/>
        </p:nvSpPr>
        <p:spPr bwMode="auto">
          <a:xfrm>
            <a:off x="6443663" y="2492375"/>
            <a:ext cx="287337" cy="431800"/>
          </a:xfrm>
          <a:prstGeom prst="downArrow">
            <a:avLst>
              <a:gd name="adj1" fmla="val 50278"/>
              <a:gd name="adj2" fmla="val 42544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ja-JP" altLang="en-US" sz="2000">
              <a:solidFill>
                <a:srgbClr val="000000"/>
              </a:solidFill>
            </a:endParaRPr>
          </a:p>
        </p:txBody>
      </p:sp>
      <p:sp>
        <p:nvSpPr>
          <p:cNvPr id="25908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4A8AE231-9FB8-41ED-9097-C22A9894AB54}" type="slidenum">
              <a:rPr lang="en-US" altLang="ja-JP" smtClean="0">
                <a:solidFill>
                  <a:srgbClr val="000000"/>
                </a:solidFill>
                <a:latin typeface="Times New Roman" pitchFamily="18" charset="0"/>
              </a:rPr>
              <a:pPr eaLnBrk="1" hangingPunct="1"/>
              <a:t>25</a:t>
            </a:fld>
            <a:endParaRPr lang="en-US" altLang="ja-JP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52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DC297-7D93-47F2-8C1E-48DFEF28819B}" type="slidenum">
              <a:rPr lang="en-US" altLang="ja-JP"/>
              <a:pPr/>
              <a:t>26</a:t>
            </a:fld>
            <a:endParaRPr lang="en-US" altLang="ja-JP"/>
          </a:p>
        </p:txBody>
      </p:sp>
      <p:pic>
        <p:nvPicPr>
          <p:cNvPr id="38914" name="Picture 2" descr="Microscopio_opera_0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838200"/>
            <a:ext cx="3743325" cy="32639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4876800" y="457200"/>
            <a:ext cx="4267200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chemeClr val="bg1"/>
                </a:solidFill>
              </a:rPr>
              <a:t>European Scanning System</a:t>
            </a:r>
            <a:r>
              <a:rPr lang="ja-JP" altLang="en-US" sz="2000" b="1">
                <a:solidFill>
                  <a:schemeClr val="bg1"/>
                </a:solidFill>
              </a:rPr>
              <a:t>（</a:t>
            </a:r>
            <a:r>
              <a:rPr lang="en-US" altLang="ja-JP" sz="2000" b="1">
                <a:solidFill>
                  <a:schemeClr val="bg1"/>
                </a:solidFill>
              </a:rPr>
              <a:t>ESS)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5334000" y="4343400"/>
            <a:ext cx="3321050" cy="20145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chemeClr val="bg1"/>
                </a:solidFill>
              </a:rPr>
              <a:t>Scanning speed:</a:t>
            </a:r>
          </a:p>
          <a:p>
            <a:r>
              <a:rPr lang="en-US" altLang="ja-JP" sz="1800" b="1">
                <a:solidFill>
                  <a:schemeClr val="bg1"/>
                </a:solidFill>
              </a:rPr>
              <a:t>20cm2/h</a:t>
            </a:r>
          </a:p>
          <a:p>
            <a:endParaRPr lang="en-US" altLang="ja-JP" sz="1800">
              <a:solidFill>
                <a:schemeClr val="bg1"/>
              </a:solidFill>
            </a:endParaRPr>
          </a:p>
          <a:p>
            <a:r>
              <a:rPr lang="en-US" altLang="ja-JP" sz="1800" b="1">
                <a:solidFill>
                  <a:schemeClr val="bg1"/>
                </a:solidFill>
              </a:rPr>
              <a:t>Customized commercial</a:t>
            </a:r>
          </a:p>
          <a:p>
            <a:r>
              <a:rPr lang="en-US" altLang="ja-JP" sz="1800" b="1">
                <a:solidFill>
                  <a:schemeClr val="bg1"/>
                </a:solidFill>
              </a:rPr>
              <a:t>optics and mechanics</a:t>
            </a:r>
          </a:p>
          <a:p>
            <a:endParaRPr lang="en-US" altLang="ja-JP" sz="1800" b="1">
              <a:solidFill>
                <a:schemeClr val="bg1"/>
              </a:solidFill>
            </a:endParaRPr>
          </a:p>
          <a:p>
            <a:r>
              <a:rPr lang="en-US" altLang="ja-JP" sz="1800" b="1">
                <a:solidFill>
                  <a:schemeClr val="bg1"/>
                </a:solidFill>
              </a:rPr>
              <a:t>asynchronous DAQ software</a:t>
            </a: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3990975" cy="321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1600200" y="-61913"/>
            <a:ext cx="65293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/>
              <a:t>Scanning</a:t>
            </a:r>
            <a:r>
              <a:rPr lang="ja-JP" altLang="en-US" sz="2400"/>
              <a:t>：</a:t>
            </a:r>
            <a:r>
              <a:rPr lang="ja-JP" altLang="en-US"/>
              <a:t>日本ｖｓ欧州の連合チームで半々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228600" y="457200"/>
            <a:ext cx="4448175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1">
                <a:solidFill>
                  <a:schemeClr val="bg1"/>
                </a:solidFill>
              </a:rPr>
              <a:t>Japanese Scanning System (SUTS)</a:t>
            </a:r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1219200" y="4076700"/>
            <a:ext cx="2879725" cy="2781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600" b="1">
                <a:solidFill>
                  <a:schemeClr val="bg1"/>
                </a:solidFill>
              </a:rPr>
              <a:t>Scanning speed:</a:t>
            </a:r>
          </a:p>
          <a:p>
            <a:r>
              <a:rPr lang="en-US" altLang="ja-JP" sz="1600" b="1">
                <a:solidFill>
                  <a:schemeClr val="bg1"/>
                </a:solidFill>
              </a:rPr>
              <a:t>75cm2/h</a:t>
            </a:r>
          </a:p>
          <a:p>
            <a:endParaRPr lang="en-US" altLang="ja-JP" sz="1600" b="1">
              <a:solidFill>
                <a:schemeClr val="bg1"/>
              </a:solidFill>
            </a:endParaRPr>
          </a:p>
          <a:p>
            <a:r>
              <a:rPr lang="en-US" altLang="ja-JP" sz="1600" b="1">
                <a:solidFill>
                  <a:schemeClr val="bg1"/>
                </a:solidFill>
              </a:rPr>
              <a:t>High speed CCD</a:t>
            </a:r>
          </a:p>
          <a:p>
            <a:r>
              <a:rPr lang="en-US" altLang="ja-JP" sz="1600" b="1">
                <a:solidFill>
                  <a:schemeClr val="bg1"/>
                </a:solidFill>
              </a:rPr>
              <a:t>camera (3 kHz)</a:t>
            </a:r>
          </a:p>
          <a:p>
            <a:endParaRPr lang="en-US" altLang="ja-JP" sz="1600" b="1">
              <a:solidFill>
                <a:schemeClr val="bg1"/>
              </a:solidFill>
            </a:endParaRPr>
          </a:p>
          <a:p>
            <a:r>
              <a:rPr lang="en-US" altLang="ja-JP" sz="1600" b="1">
                <a:solidFill>
                  <a:schemeClr val="bg1"/>
                </a:solidFill>
              </a:rPr>
              <a:t>Piezo-controlled</a:t>
            </a:r>
          </a:p>
          <a:p>
            <a:r>
              <a:rPr lang="en-US" altLang="ja-JP" sz="1600" b="1">
                <a:solidFill>
                  <a:schemeClr val="bg1"/>
                </a:solidFill>
              </a:rPr>
              <a:t>objective lens</a:t>
            </a:r>
          </a:p>
          <a:p>
            <a:endParaRPr lang="en-US" altLang="ja-JP" sz="1600" b="1">
              <a:solidFill>
                <a:schemeClr val="bg1"/>
              </a:solidFill>
            </a:endParaRPr>
          </a:p>
          <a:p>
            <a:r>
              <a:rPr lang="en-US" altLang="ja-JP" sz="1600" b="1">
                <a:solidFill>
                  <a:schemeClr val="bg1"/>
                </a:solidFill>
              </a:rPr>
              <a:t>FPGA Hard-coded algorithms</a:t>
            </a:r>
          </a:p>
        </p:txBody>
      </p:sp>
    </p:spTree>
    <p:extLst>
      <p:ext uri="{BB962C8B-B14F-4D97-AF65-F5344CB8AC3E}">
        <p14:creationId xmlns:p14="http://schemas.microsoft.com/office/powerpoint/2010/main" val="172800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118DF-06A3-49B3-AD21-9DD9A5B844D0}" type="slidenum">
              <a:rPr lang="en-US" altLang="ja-JP"/>
              <a:pPr/>
              <a:t>27</a:t>
            </a:fld>
            <a:endParaRPr lang="en-US" altLang="ja-JP"/>
          </a:p>
        </p:txBody>
      </p:sp>
      <p:pic>
        <p:nvPicPr>
          <p:cNvPr id="120834" name="Picture 2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55" t="18005" r="3593" b="1791"/>
          <a:stretch>
            <a:fillRect/>
          </a:stretch>
        </p:blipFill>
        <p:spPr bwMode="auto">
          <a:xfrm>
            <a:off x="468313" y="908050"/>
            <a:ext cx="8316912" cy="594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5" name="Rectangle 3"/>
          <p:cNvSpPr>
            <a:spLocks noChangeArrowheads="1"/>
          </p:cNvSpPr>
          <p:nvPr/>
        </p:nvSpPr>
        <p:spPr bwMode="auto">
          <a:xfrm>
            <a:off x="1466850" y="1552575"/>
            <a:ext cx="6070600" cy="4716463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0836" name="Line 4"/>
          <p:cNvSpPr>
            <a:spLocks noChangeShapeType="1"/>
          </p:cNvSpPr>
          <p:nvPr/>
        </p:nvSpPr>
        <p:spPr bwMode="auto">
          <a:xfrm>
            <a:off x="1352550" y="1552575"/>
            <a:ext cx="0" cy="4665663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0837" name="Text Box 5"/>
          <p:cNvSpPr txBox="1">
            <a:spLocks noChangeArrowheads="1"/>
          </p:cNvSpPr>
          <p:nvPr/>
        </p:nvSpPr>
        <p:spPr bwMode="auto">
          <a:xfrm>
            <a:off x="550863" y="3419475"/>
            <a:ext cx="962025" cy="488950"/>
          </a:xfrm>
          <a:prstGeom prst="rect">
            <a:avLst/>
          </a:prstGeom>
          <a:solidFill>
            <a:schemeClr val="bg1"/>
          </a:solidFill>
          <a:ln w="317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/>
              <a:t>10cm</a:t>
            </a:r>
          </a:p>
        </p:txBody>
      </p:sp>
      <p:sp>
        <p:nvSpPr>
          <p:cNvPr id="120838" name="Line 6"/>
          <p:cNvSpPr>
            <a:spLocks noChangeShapeType="1"/>
          </p:cNvSpPr>
          <p:nvPr/>
        </p:nvSpPr>
        <p:spPr bwMode="auto">
          <a:xfrm rot="5400000">
            <a:off x="4495801" y="3405187"/>
            <a:ext cx="0" cy="6156325"/>
          </a:xfrm>
          <a:prstGeom prst="line">
            <a:avLst/>
          </a:prstGeom>
          <a:noFill/>
          <a:ln w="4445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120839" name="Text Box 7"/>
          <p:cNvSpPr txBox="1">
            <a:spLocks noChangeArrowheads="1"/>
          </p:cNvSpPr>
          <p:nvPr/>
        </p:nvSpPr>
        <p:spPr bwMode="auto">
          <a:xfrm>
            <a:off x="3775075" y="6350000"/>
            <a:ext cx="1216025" cy="488950"/>
          </a:xfrm>
          <a:prstGeom prst="rect">
            <a:avLst/>
          </a:prstGeom>
          <a:solidFill>
            <a:schemeClr val="bg1"/>
          </a:solidFill>
          <a:ln w="31750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/>
              <a:t>12.5cm</a:t>
            </a:r>
          </a:p>
        </p:txBody>
      </p:sp>
      <p:sp>
        <p:nvSpPr>
          <p:cNvPr id="120840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  <a:noFill/>
          <a:ln/>
        </p:spPr>
        <p:txBody>
          <a:bodyPr/>
          <a:lstStyle/>
          <a:p>
            <a:r>
              <a:rPr lang="en-US" altLang="ja-JP" b="1">
                <a:solidFill>
                  <a:schemeClr val="tx1"/>
                </a:solidFill>
              </a:rPr>
              <a:t>CS1</a:t>
            </a:r>
            <a:r>
              <a:rPr lang="ja-JP" altLang="en-US" b="1">
                <a:solidFill>
                  <a:schemeClr val="tx1"/>
                </a:solidFill>
              </a:rPr>
              <a:t>枚から読み出された飛跡</a:t>
            </a:r>
          </a:p>
        </p:txBody>
      </p:sp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1676400" y="1739900"/>
            <a:ext cx="5638800" cy="43434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0842" name="Rectangle 10"/>
          <p:cNvSpPr>
            <a:spLocks noChangeArrowheads="1"/>
          </p:cNvSpPr>
          <p:nvPr/>
        </p:nvSpPr>
        <p:spPr bwMode="auto">
          <a:xfrm>
            <a:off x="7772400" y="1219200"/>
            <a:ext cx="990600" cy="4800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0843" name="Text Box 11"/>
          <p:cNvSpPr txBox="1">
            <a:spLocks noChangeArrowheads="1"/>
          </p:cNvSpPr>
          <p:nvPr/>
        </p:nvSpPr>
        <p:spPr bwMode="auto">
          <a:xfrm>
            <a:off x="5410200" y="914400"/>
            <a:ext cx="3733800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400" dirty="0"/>
              <a:t> </a:t>
            </a:r>
            <a:r>
              <a:rPr lang="en-US" altLang="ja-JP" dirty="0"/>
              <a:t>~ </a:t>
            </a:r>
            <a:r>
              <a:rPr lang="en-US" altLang="ja-JP" dirty="0" smtClean="0"/>
              <a:t>10</a:t>
            </a:r>
            <a:r>
              <a:rPr lang="en-US" altLang="ja-JP" baseline="30000" dirty="0" smtClean="0"/>
              <a:t>8</a:t>
            </a:r>
            <a:r>
              <a:rPr lang="ja-JP" altLang="en-US" dirty="0" smtClean="0"/>
              <a:t> </a:t>
            </a:r>
            <a:r>
              <a:rPr lang="en-US" altLang="ja-JP" dirty="0"/>
              <a:t>tracks / film</a:t>
            </a:r>
          </a:p>
        </p:txBody>
      </p:sp>
      <p:grpSp>
        <p:nvGrpSpPr>
          <p:cNvPr id="120844" name="Group 12"/>
          <p:cNvGrpSpPr>
            <a:grpSpLocks/>
          </p:cNvGrpSpPr>
          <p:nvPr/>
        </p:nvGrpSpPr>
        <p:grpSpPr bwMode="auto">
          <a:xfrm>
            <a:off x="2124075" y="1557338"/>
            <a:ext cx="5719763" cy="4248150"/>
            <a:chOff x="1338" y="978"/>
            <a:chExt cx="3603" cy="2676"/>
          </a:xfrm>
        </p:grpSpPr>
        <p:pic>
          <p:nvPicPr>
            <p:cNvPr id="120845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" y="981"/>
              <a:ext cx="2605" cy="236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0846" name="Rectangle 14"/>
            <p:cNvSpPr>
              <a:spLocks noChangeAspect="1" noChangeArrowheads="1"/>
            </p:cNvSpPr>
            <p:nvPr/>
          </p:nvSpPr>
          <p:spPr bwMode="auto">
            <a:xfrm>
              <a:off x="1338" y="3066"/>
              <a:ext cx="14" cy="14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0847" name="Line 15"/>
            <p:cNvSpPr>
              <a:spLocks noChangeShapeType="1"/>
            </p:cNvSpPr>
            <p:nvPr/>
          </p:nvSpPr>
          <p:spPr bwMode="auto">
            <a:xfrm>
              <a:off x="1356" y="3085"/>
              <a:ext cx="980" cy="25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0848" name="Line 16"/>
            <p:cNvSpPr>
              <a:spLocks noChangeShapeType="1"/>
            </p:cNvSpPr>
            <p:nvPr/>
          </p:nvSpPr>
          <p:spPr bwMode="auto">
            <a:xfrm flipV="1">
              <a:off x="1352" y="978"/>
              <a:ext cx="961" cy="208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0849" name="Text Box 17"/>
            <p:cNvSpPr txBox="1">
              <a:spLocks noChangeArrowheads="1"/>
            </p:cNvSpPr>
            <p:nvPr/>
          </p:nvSpPr>
          <p:spPr bwMode="auto">
            <a:xfrm>
              <a:off x="3101" y="3404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ja-JP" altLang="ja-JP" sz="200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5612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4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C68C6-078A-4826-9CA5-68E9D6CA9A50}" type="slidenum">
              <a:rPr lang="en-US" altLang="ja-JP"/>
              <a:pPr/>
              <a:t>28</a:t>
            </a:fld>
            <a:endParaRPr lang="en-US" altLang="ja-JP"/>
          </a:p>
        </p:txBody>
      </p:sp>
      <p:pic>
        <p:nvPicPr>
          <p:cNvPr id="84994" name="Picture 2" descr="SANY0054_dwvfacili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0013"/>
            <a:ext cx="7316788" cy="548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1347788" y="914400"/>
            <a:ext cx="4637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/>
              <a:t>自動現像装置 ～</a:t>
            </a:r>
            <a:r>
              <a:rPr lang="en-US" altLang="ja-JP" sz="2400"/>
              <a:t>20 </a:t>
            </a:r>
            <a:r>
              <a:rPr lang="ja-JP" altLang="en-US" sz="2400"/>
              <a:t>反応</a:t>
            </a:r>
            <a:r>
              <a:rPr lang="en-US" altLang="ja-JP" sz="2400"/>
              <a:t>/</a:t>
            </a:r>
            <a:r>
              <a:rPr lang="ja-JP" altLang="en-US" sz="2400"/>
              <a:t>日　現像</a:t>
            </a:r>
          </a:p>
        </p:txBody>
      </p:sp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1198983" y="180975"/>
            <a:ext cx="64856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760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800"/>
              <a:t>CS</a:t>
            </a:r>
            <a:r>
              <a:rPr lang="ja-JP" altLang="en-US" sz="2800"/>
              <a:t>での確認→</a:t>
            </a:r>
            <a:r>
              <a:rPr lang="en-US" altLang="ja-JP" sz="2800"/>
              <a:t>ECC</a:t>
            </a:r>
            <a:r>
              <a:rPr lang="ja-JP" altLang="en-US" sz="2800"/>
              <a:t>本体現像（＠</a:t>
            </a:r>
            <a:r>
              <a:rPr lang="en-US" altLang="ja-JP" sz="2800"/>
              <a:t>GranSasso</a:t>
            </a:r>
            <a:r>
              <a:rPr lang="ja-JP" altLang="en-US" sz="280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258670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B924-78C1-406A-B086-E1ECD5FF9D20}" type="slidenum">
              <a:rPr lang="en-US" altLang="ja-JP"/>
              <a:pPr/>
              <a:t>29</a:t>
            </a:fld>
            <a:endParaRPr lang="en-US" altLang="ja-JP"/>
          </a:p>
        </p:txBody>
      </p:sp>
      <p:pic>
        <p:nvPicPr>
          <p:cNvPr id="43010" name="Picture 2" descr="IMG_069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1095375"/>
            <a:ext cx="4322762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2405063" y="182563"/>
            <a:ext cx="44751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760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4000"/>
              <a:t>Scanning </a:t>
            </a:r>
            <a:r>
              <a:rPr lang="ja-JP" altLang="en-US" sz="4000"/>
              <a:t>前の準備</a:t>
            </a:r>
            <a:endParaRPr lang="ja-JP" altLang="en-US" sz="3200"/>
          </a:p>
        </p:txBody>
      </p:sp>
      <p:pic>
        <p:nvPicPr>
          <p:cNvPr id="43012" name="Picture 4" descr="IMG_058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4667250" cy="57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21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NA191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51938" cy="686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762000" y="4572000"/>
            <a:ext cx="834074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000" b="1" dirty="0" smtClean="0"/>
              <a:t>原子の存在？</a:t>
            </a:r>
            <a:endParaRPr lang="en-US" altLang="ja-JP" sz="2000" b="1" dirty="0" smtClean="0"/>
          </a:p>
          <a:p>
            <a:r>
              <a:rPr lang="ja-JP" altLang="en-US" sz="2000" b="1" dirty="0" smtClean="0"/>
              <a:t>素粒子</a:t>
            </a:r>
            <a:r>
              <a:rPr lang="ja-JP" altLang="en-US" sz="2000" b="1" dirty="0"/>
              <a:t>飛跡</a:t>
            </a:r>
            <a:r>
              <a:rPr lang="en-US" altLang="ja-JP" sz="2000" b="1" dirty="0"/>
              <a:t>1</a:t>
            </a:r>
            <a:r>
              <a:rPr lang="ja-JP" altLang="en-US" sz="2000" b="1" dirty="0"/>
              <a:t>本</a:t>
            </a:r>
            <a:r>
              <a:rPr lang="en-US" altLang="ja-JP" sz="2000" b="1" dirty="0"/>
              <a:t>1</a:t>
            </a:r>
            <a:r>
              <a:rPr lang="ja-JP" altLang="en-US" sz="2000" b="1" dirty="0" smtClean="0"/>
              <a:t>本、反応点が</a:t>
            </a:r>
            <a:r>
              <a:rPr lang="ja-JP" altLang="en-US" sz="2000" b="1" dirty="0"/>
              <a:t>見えてしまう</a:t>
            </a:r>
          </a:p>
          <a:p>
            <a:r>
              <a:rPr lang="ja-JP" altLang="en-US" sz="2000" b="1" dirty="0"/>
              <a:t>現代版　原子論、分子論　世界が粒子でできていること</a:t>
            </a:r>
            <a:r>
              <a:rPr lang="ja-JP" altLang="en-US" sz="2000" b="1" dirty="0" smtClean="0"/>
              <a:t>を</a:t>
            </a:r>
            <a:r>
              <a:rPr lang="ja-JP" altLang="en-US" sz="2000" b="1" dirty="0"/>
              <a:t>納得</a:t>
            </a:r>
            <a:r>
              <a:rPr lang="ja-JP" altLang="en-US" sz="2000" b="1" dirty="0" smtClean="0"/>
              <a:t>させてくれた。</a:t>
            </a:r>
            <a:endParaRPr lang="ja-JP" altLang="en-US" sz="2000" b="1" dirty="0"/>
          </a:p>
          <a:p>
            <a:endParaRPr lang="ja-JP" altLang="en-US" sz="2000" b="1" dirty="0"/>
          </a:p>
          <a:p>
            <a:r>
              <a:rPr lang="ja-JP" altLang="en-US" sz="2000" b="1" dirty="0"/>
              <a:t>原子核乾板に魅了されて</a:t>
            </a:r>
            <a:r>
              <a:rPr lang="en-US" altLang="ja-JP" sz="2000" b="1" dirty="0"/>
              <a:t>OPERA</a:t>
            </a:r>
            <a:r>
              <a:rPr lang="ja-JP" altLang="en-US" sz="2000" b="1" dirty="0" smtClean="0"/>
              <a:t>の立ち上げ（原子核乾板・鉛）を担当。</a:t>
            </a:r>
            <a:endParaRPr lang="ja-JP" altLang="en-US" sz="2000" b="1" dirty="0"/>
          </a:p>
          <a:p>
            <a:r>
              <a:rPr lang="ja-JP" altLang="en-US" sz="2000" b="1" dirty="0"/>
              <a:t>その後</a:t>
            </a:r>
            <a:r>
              <a:rPr lang="ja-JP" altLang="en-US" sz="2000" b="1" dirty="0" smtClean="0"/>
              <a:t>、高感度原子核乳剤の開発をしてきた。</a:t>
            </a:r>
            <a:endParaRPr lang="ja-JP" altLang="en-US" sz="2000" b="1" dirty="0"/>
          </a:p>
          <a:p>
            <a:r>
              <a:rPr lang="ja-JP" altLang="en-US" sz="2000" b="1" dirty="0" smtClean="0"/>
              <a:t>去年の</a:t>
            </a:r>
            <a:r>
              <a:rPr lang="en-US" altLang="ja-JP" sz="2000" b="1" dirty="0" smtClean="0"/>
              <a:t>6</a:t>
            </a:r>
            <a:r>
              <a:rPr lang="ja-JP" altLang="en-US" sz="2000" b="1" dirty="0" smtClean="0"/>
              <a:t>月、自分の中で</a:t>
            </a:r>
            <a:r>
              <a:rPr lang="en-US" altLang="ja-JP" sz="2000" b="1" dirty="0" smtClean="0"/>
              <a:t>OPERA</a:t>
            </a:r>
            <a:r>
              <a:rPr lang="ja-JP" altLang="en-US" sz="2000" b="1" dirty="0" smtClean="0"/>
              <a:t>熱が高まり、戻ってきた。</a:t>
            </a:r>
            <a:endParaRPr lang="ja-JP" altLang="en-US" sz="2000" b="1" dirty="0"/>
          </a:p>
          <a:p>
            <a:endParaRPr lang="en-US" altLang="ja-JP" sz="2000" b="1" dirty="0"/>
          </a:p>
        </p:txBody>
      </p:sp>
      <p:pic>
        <p:nvPicPr>
          <p:cNvPr id="2050" name="Picture 2" descr="C:\Users\n\Desktop\ge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969" y="2317438"/>
            <a:ext cx="3248818" cy="217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9512" y="3831431"/>
            <a:ext cx="44005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800" dirty="0"/>
              <a:t>私の</a:t>
            </a:r>
            <a:r>
              <a:rPr lang="ja-JP" altLang="en-US" sz="2800" dirty="0" smtClean="0"/>
              <a:t>心を盗んだ原子核乾板</a:t>
            </a:r>
            <a:endParaRPr lang="ja-JP" altLang="en-US" sz="280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87514" y="563786"/>
            <a:ext cx="2012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600" dirty="0"/>
              <a:t>私は何者</a:t>
            </a:r>
          </a:p>
        </p:txBody>
      </p:sp>
    </p:spTree>
    <p:extLst>
      <p:ext uri="{BB962C8B-B14F-4D97-AF65-F5344CB8AC3E}">
        <p14:creationId xmlns:p14="http://schemas.microsoft.com/office/powerpoint/2010/main" val="352864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E9BAF-0019-4A06-B845-F999FEBF8B7D}" type="slidenum">
              <a:rPr lang="en-US" altLang="ja-JP"/>
              <a:pPr/>
              <a:t>30</a:t>
            </a:fld>
            <a:endParaRPr lang="en-US" altLang="ja-JP"/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88451" cy="689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745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5087938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2709863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3186113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3660775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4135438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4611688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2235200" y="2074863"/>
            <a:ext cx="93663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4706938" y="2076450"/>
            <a:ext cx="382587" cy="2952750"/>
          </a:xfrm>
          <a:prstGeom prst="rect">
            <a:avLst/>
          </a:prstGeom>
          <a:solidFill>
            <a:srgbClr val="969696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4229100" y="2076450"/>
            <a:ext cx="382588" cy="2952750"/>
          </a:xfrm>
          <a:prstGeom prst="rect">
            <a:avLst/>
          </a:prstGeom>
          <a:solidFill>
            <a:srgbClr val="969696"/>
          </a:solidFill>
          <a:ln w="9398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764" name="Rectangle 12"/>
          <p:cNvSpPr>
            <a:spLocks noChangeArrowheads="1"/>
          </p:cNvSpPr>
          <p:nvPr/>
        </p:nvSpPr>
        <p:spPr bwMode="auto">
          <a:xfrm>
            <a:off x="3756025" y="2074863"/>
            <a:ext cx="381000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3279775" y="2076450"/>
            <a:ext cx="382588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766" name="Rectangle 14"/>
          <p:cNvSpPr>
            <a:spLocks noChangeArrowheads="1"/>
          </p:cNvSpPr>
          <p:nvPr/>
        </p:nvSpPr>
        <p:spPr bwMode="auto">
          <a:xfrm>
            <a:off x="2805113" y="2076450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767" name="Rectangle 15"/>
          <p:cNvSpPr>
            <a:spLocks noChangeArrowheads="1"/>
          </p:cNvSpPr>
          <p:nvPr/>
        </p:nvSpPr>
        <p:spPr bwMode="auto">
          <a:xfrm>
            <a:off x="232886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768" name="Rectangle 16"/>
          <p:cNvSpPr>
            <a:spLocks noChangeArrowheads="1"/>
          </p:cNvSpPr>
          <p:nvPr/>
        </p:nvSpPr>
        <p:spPr bwMode="auto">
          <a:xfrm>
            <a:off x="185261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769" name="Rectangle 17"/>
          <p:cNvSpPr>
            <a:spLocks noChangeArrowheads="1"/>
          </p:cNvSpPr>
          <p:nvPr/>
        </p:nvSpPr>
        <p:spPr bwMode="auto">
          <a:xfrm>
            <a:off x="1789113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770" name="Rectangle 18"/>
          <p:cNvSpPr>
            <a:spLocks noChangeArrowheads="1"/>
          </p:cNvSpPr>
          <p:nvPr/>
        </p:nvSpPr>
        <p:spPr bwMode="auto">
          <a:xfrm>
            <a:off x="6016625" y="2074863"/>
            <a:ext cx="93663" cy="2954337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771" name="Rectangle 19"/>
          <p:cNvSpPr>
            <a:spLocks noChangeArrowheads="1"/>
          </p:cNvSpPr>
          <p:nvPr/>
        </p:nvSpPr>
        <p:spPr bwMode="auto">
          <a:xfrm>
            <a:off x="5911850" y="2074863"/>
            <a:ext cx="93663" cy="2954337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4772" name="Line 20"/>
          <p:cNvSpPr>
            <a:spLocks noChangeShapeType="1"/>
          </p:cNvSpPr>
          <p:nvPr/>
        </p:nvSpPr>
        <p:spPr bwMode="auto">
          <a:xfrm>
            <a:off x="5173663" y="2578100"/>
            <a:ext cx="703262" cy="1588"/>
          </a:xfrm>
          <a:prstGeom prst="line">
            <a:avLst/>
          </a:prstGeom>
          <a:noFill/>
          <a:ln w="38160">
            <a:solidFill>
              <a:srgbClr val="000000"/>
            </a:solidFill>
            <a:prstDash val="sysDot"/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4773" name="Line 21"/>
          <p:cNvSpPr>
            <a:spLocks noChangeShapeType="1"/>
          </p:cNvSpPr>
          <p:nvPr/>
        </p:nvSpPr>
        <p:spPr bwMode="auto">
          <a:xfrm>
            <a:off x="5202238" y="3990975"/>
            <a:ext cx="665162" cy="200025"/>
          </a:xfrm>
          <a:prstGeom prst="line">
            <a:avLst/>
          </a:prstGeom>
          <a:noFill/>
          <a:ln w="63500">
            <a:solidFill>
              <a:srgbClr val="0000FF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4774" name="Rectangle 22"/>
          <p:cNvSpPr>
            <a:spLocks noChangeArrowheads="1"/>
          </p:cNvSpPr>
          <p:nvPr/>
        </p:nvSpPr>
        <p:spPr bwMode="auto">
          <a:xfrm>
            <a:off x="5173663" y="2168525"/>
            <a:ext cx="752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>
                <a:solidFill>
                  <a:srgbClr val="000000"/>
                </a:solidFill>
              </a:rPr>
              <a:t>5 mm</a:t>
            </a:r>
          </a:p>
        </p:txBody>
      </p:sp>
      <p:sp>
        <p:nvSpPr>
          <p:cNvPr id="74775" name="Rectangle 23"/>
          <p:cNvSpPr>
            <a:spLocks noChangeArrowheads="1"/>
          </p:cNvSpPr>
          <p:nvPr/>
        </p:nvSpPr>
        <p:spPr bwMode="auto">
          <a:xfrm>
            <a:off x="5826125" y="1690688"/>
            <a:ext cx="498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>
                <a:solidFill>
                  <a:srgbClr val="000000"/>
                </a:solidFill>
              </a:rPr>
              <a:t>CS</a:t>
            </a:r>
          </a:p>
        </p:txBody>
      </p:sp>
      <p:sp>
        <p:nvSpPr>
          <p:cNvPr id="74776" name="Rectangle 24"/>
          <p:cNvSpPr>
            <a:spLocks noChangeArrowheads="1"/>
          </p:cNvSpPr>
          <p:nvPr/>
        </p:nvSpPr>
        <p:spPr bwMode="auto">
          <a:xfrm>
            <a:off x="4668838" y="1684338"/>
            <a:ext cx="663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ja-JP">
                <a:solidFill>
                  <a:srgbClr val="000000"/>
                </a:solidFill>
              </a:rPr>
              <a:t>ECC</a:t>
            </a:r>
          </a:p>
        </p:txBody>
      </p:sp>
      <p:sp>
        <p:nvSpPr>
          <p:cNvPr id="74777" name="Oval 25"/>
          <p:cNvSpPr>
            <a:spLocks noChangeArrowheads="1"/>
          </p:cNvSpPr>
          <p:nvPr/>
        </p:nvSpPr>
        <p:spPr bwMode="auto">
          <a:xfrm>
            <a:off x="5638800" y="3886200"/>
            <a:ext cx="762000" cy="685800"/>
          </a:xfrm>
          <a:prstGeom prst="ellipse">
            <a:avLst/>
          </a:prstGeom>
          <a:noFill/>
          <a:ln w="50800" algn="ctr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74778" name="Line 26"/>
          <p:cNvSpPr>
            <a:spLocks noChangeShapeType="1"/>
          </p:cNvSpPr>
          <p:nvPr/>
        </p:nvSpPr>
        <p:spPr bwMode="auto">
          <a:xfrm>
            <a:off x="5911850" y="4171950"/>
            <a:ext cx="2000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7" name="Rectangle 2"/>
          <p:cNvSpPr>
            <a:spLocks noChangeArrowheads="1"/>
          </p:cNvSpPr>
          <p:nvPr/>
        </p:nvSpPr>
        <p:spPr bwMode="auto">
          <a:xfrm>
            <a:off x="533400" y="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en-US" altLang="ja-JP" sz="4000" b="1" dirty="0">
                <a:latin typeface="Calibri" pitchFamily="34" charset="0"/>
              </a:rPr>
              <a:t>CS</a:t>
            </a:r>
            <a:r>
              <a:rPr lang="ja-JP" altLang="en-US" sz="4000" b="1" dirty="0">
                <a:latin typeface="Calibri" pitchFamily="34" charset="0"/>
              </a:rPr>
              <a:t>　→　</a:t>
            </a:r>
            <a:r>
              <a:rPr lang="en-US" altLang="ja-JP" sz="4000" b="1" dirty="0">
                <a:latin typeface="Calibri" pitchFamily="34" charset="0"/>
              </a:rPr>
              <a:t>ECC</a:t>
            </a:r>
            <a:r>
              <a:rPr lang="ja-JP" altLang="en-US" sz="4000" b="1" dirty="0">
                <a:latin typeface="Calibri" pitchFamily="34" charset="0"/>
              </a:rPr>
              <a:t>　→　反応点</a:t>
            </a:r>
            <a:r>
              <a:rPr lang="ja-JP" altLang="en-US" sz="4000" b="1" dirty="0" smtClean="0">
                <a:latin typeface="Calibri" pitchFamily="34" charset="0"/>
              </a:rPr>
              <a:t>近傍</a:t>
            </a:r>
            <a:endParaRPr lang="en-US" altLang="ja-JP" sz="4000" b="1" dirty="0" smtClean="0">
              <a:latin typeface="Calibri" pitchFamily="34" charset="0"/>
            </a:endParaRPr>
          </a:p>
          <a:p>
            <a:pPr eaLnBrk="0" hangingPunct="0"/>
            <a:r>
              <a:rPr lang="ja-JP" altLang="en-US" sz="4000" b="1" dirty="0">
                <a:latin typeface="Calibri" pitchFamily="34" charset="0"/>
              </a:rPr>
              <a:t>　</a:t>
            </a:r>
            <a:r>
              <a:rPr lang="ja-JP" altLang="en-US" sz="4000" b="1" dirty="0" smtClean="0">
                <a:latin typeface="Calibri" pitchFamily="34" charset="0"/>
              </a:rPr>
              <a:t>　　　　　　　　　　　　</a:t>
            </a:r>
            <a:r>
              <a:rPr lang="en-US" altLang="ja-JP" sz="4000" b="1" dirty="0" smtClean="0">
                <a:latin typeface="Calibri" pitchFamily="34" charset="0"/>
              </a:rPr>
              <a:t>(SCAN BACK)</a:t>
            </a:r>
            <a:endParaRPr lang="ja-JP" altLang="en-US" sz="4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14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533400" y="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en-US" altLang="ja-JP" sz="4000" b="1" dirty="0">
                <a:latin typeface="Calibri" pitchFamily="34" charset="0"/>
              </a:rPr>
              <a:t>CS</a:t>
            </a:r>
            <a:r>
              <a:rPr lang="ja-JP" altLang="en-US" sz="4000" b="1" dirty="0">
                <a:latin typeface="Calibri" pitchFamily="34" charset="0"/>
              </a:rPr>
              <a:t>　→　</a:t>
            </a:r>
            <a:r>
              <a:rPr lang="en-US" altLang="ja-JP" sz="4000" b="1" dirty="0">
                <a:latin typeface="Calibri" pitchFamily="34" charset="0"/>
              </a:rPr>
              <a:t>ECC</a:t>
            </a:r>
            <a:r>
              <a:rPr lang="ja-JP" altLang="en-US" sz="4000" b="1" dirty="0">
                <a:latin typeface="Calibri" pitchFamily="34" charset="0"/>
              </a:rPr>
              <a:t>　→　反応点</a:t>
            </a:r>
            <a:r>
              <a:rPr lang="ja-JP" altLang="en-US" sz="4000" b="1" dirty="0" smtClean="0">
                <a:latin typeface="Calibri" pitchFamily="34" charset="0"/>
              </a:rPr>
              <a:t>近傍</a:t>
            </a:r>
            <a:endParaRPr lang="en-US" altLang="ja-JP" sz="4000" b="1" dirty="0" smtClean="0">
              <a:latin typeface="Calibri" pitchFamily="34" charset="0"/>
            </a:endParaRPr>
          </a:p>
          <a:p>
            <a:pPr eaLnBrk="0" hangingPunct="0"/>
            <a:r>
              <a:rPr lang="ja-JP" altLang="en-US" sz="4000" b="1" dirty="0">
                <a:latin typeface="Calibri" pitchFamily="34" charset="0"/>
              </a:rPr>
              <a:t>　</a:t>
            </a:r>
            <a:r>
              <a:rPr lang="ja-JP" altLang="en-US" sz="4000" b="1" dirty="0" smtClean="0">
                <a:latin typeface="Calibri" pitchFamily="34" charset="0"/>
              </a:rPr>
              <a:t>　　　　　　　　　　　　</a:t>
            </a:r>
            <a:r>
              <a:rPr lang="en-US" altLang="ja-JP" sz="4000" b="1" dirty="0" smtClean="0">
                <a:latin typeface="Calibri" pitchFamily="34" charset="0"/>
              </a:rPr>
              <a:t>(SCAN BACK)</a:t>
            </a:r>
            <a:endParaRPr lang="ja-JP" altLang="en-US" sz="4000" b="1" dirty="0">
              <a:latin typeface="Calibri" pitchFamily="34" charset="0"/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5087938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2709863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3186113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3660775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4135438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4611688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5785" name="Rectangle 9"/>
          <p:cNvSpPr>
            <a:spLocks noChangeArrowheads="1"/>
          </p:cNvSpPr>
          <p:nvPr/>
        </p:nvSpPr>
        <p:spPr bwMode="auto">
          <a:xfrm>
            <a:off x="2235200" y="2074863"/>
            <a:ext cx="93663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5786" name="Line 10"/>
          <p:cNvSpPr>
            <a:spLocks noChangeShapeType="1"/>
          </p:cNvSpPr>
          <p:nvPr/>
        </p:nvSpPr>
        <p:spPr bwMode="auto">
          <a:xfrm>
            <a:off x="5081588" y="3951288"/>
            <a:ext cx="100012" cy="7461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5787" name="Rectangle 11"/>
          <p:cNvSpPr>
            <a:spLocks noChangeArrowheads="1"/>
          </p:cNvSpPr>
          <p:nvPr/>
        </p:nvSpPr>
        <p:spPr bwMode="auto">
          <a:xfrm>
            <a:off x="4706938" y="2076450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5788" name="Rectangle 12"/>
          <p:cNvSpPr>
            <a:spLocks noChangeArrowheads="1"/>
          </p:cNvSpPr>
          <p:nvPr/>
        </p:nvSpPr>
        <p:spPr bwMode="auto">
          <a:xfrm>
            <a:off x="4229100" y="2076450"/>
            <a:ext cx="382588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5789" name="Rectangle 13"/>
          <p:cNvSpPr>
            <a:spLocks noChangeArrowheads="1"/>
          </p:cNvSpPr>
          <p:nvPr/>
        </p:nvSpPr>
        <p:spPr bwMode="auto">
          <a:xfrm>
            <a:off x="3756025" y="2076450"/>
            <a:ext cx="381000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5790" name="Rectangle 14"/>
          <p:cNvSpPr>
            <a:spLocks noChangeArrowheads="1"/>
          </p:cNvSpPr>
          <p:nvPr/>
        </p:nvSpPr>
        <p:spPr bwMode="auto">
          <a:xfrm>
            <a:off x="3279775" y="2076450"/>
            <a:ext cx="382588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5791" name="Rectangle 15"/>
          <p:cNvSpPr>
            <a:spLocks noChangeArrowheads="1"/>
          </p:cNvSpPr>
          <p:nvPr/>
        </p:nvSpPr>
        <p:spPr bwMode="auto">
          <a:xfrm>
            <a:off x="2805113" y="2076450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5792" name="Rectangle 16"/>
          <p:cNvSpPr>
            <a:spLocks noChangeArrowheads="1"/>
          </p:cNvSpPr>
          <p:nvPr/>
        </p:nvSpPr>
        <p:spPr bwMode="auto">
          <a:xfrm>
            <a:off x="232886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5793" name="Rectangle 17"/>
          <p:cNvSpPr>
            <a:spLocks noChangeArrowheads="1"/>
          </p:cNvSpPr>
          <p:nvPr/>
        </p:nvSpPr>
        <p:spPr bwMode="auto">
          <a:xfrm>
            <a:off x="185261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5794" name="Rectangle 18"/>
          <p:cNvSpPr>
            <a:spLocks noChangeArrowheads="1"/>
          </p:cNvSpPr>
          <p:nvPr/>
        </p:nvSpPr>
        <p:spPr bwMode="auto">
          <a:xfrm>
            <a:off x="1789113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5795" name="Rectangle 19"/>
          <p:cNvSpPr>
            <a:spLocks noChangeArrowheads="1"/>
          </p:cNvSpPr>
          <p:nvPr/>
        </p:nvSpPr>
        <p:spPr bwMode="auto">
          <a:xfrm>
            <a:off x="6016625" y="2074863"/>
            <a:ext cx="93663" cy="2954337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5796" name="Rectangle 20"/>
          <p:cNvSpPr>
            <a:spLocks noChangeArrowheads="1"/>
          </p:cNvSpPr>
          <p:nvPr/>
        </p:nvSpPr>
        <p:spPr bwMode="auto">
          <a:xfrm>
            <a:off x="5911850" y="2074863"/>
            <a:ext cx="93663" cy="2954337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5797" name="Line 21"/>
          <p:cNvSpPr>
            <a:spLocks noChangeShapeType="1"/>
          </p:cNvSpPr>
          <p:nvPr/>
        </p:nvSpPr>
        <p:spPr bwMode="auto">
          <a:xfrm>
            <a:off x="5173663" y="2578100"/>
            <a:ext cx="703262" cy="1588"/>
          </a:xfrm>
          <a:prstGeom prst="line">
            <a:avLst/>
          </a:prstGeom>
          <a:noFill/>
          <a:ln w="38160">
            <a:solidFill>
              <a:srgbClr val="000000"/>
            </a:solidFill>
            <a:prstDash val="sysDot"/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5798" name="Line 22"/>
          <p:cNvSpPr>
            <a:spLocks noChangeShapeType="1"/>
          </p:cNvSpPr>
          <p:nvPr/>
        </p:nvSpPr>
        <p:spPr bwMode="auto">
          <a:xfrm>
            <a:off x="5911850" y="4171950"/>
            <a:ext cx="2000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5799" name="Line 23"/>
          <p:cNvSpPr>
            <a:spLocks noChangeShapeType="1"/>
          </p:cNvSpPr>
          <p:nvPr/>
        </p:nvSpPr>
        <p:spPr bwMode="auto">
          <a:xfrm>
            <a:off x="5202238" y="3990975"/>
            <a:ext cx="803275" cy="231775"/>
          </a:xfrm>
          <a:prstGeom prst="line">
            <a:avLst/>
          </a:prstGeom>
          <a:noFill/>
          <a:ln w="9398">
            <a:solidFill>
              <a:srgbClr val="0066FF"/>
            </a:solidFill>
            <a:prstDash val="dash"/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5800" name="Rectangle 24"/>
          <p:cNvSpPr>
            <a:spLocks noChangeArrowheads="1"/>
          </p:cNvSpPr>
          <p:nvPr/>
        </p:nvSpPr>
        <p:spPr bwMode="auto">
          <a:xfrm>
            <a:off x="5173663" y="2168525"/>
            <a:ext cx="752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>
                <a:solidFill>
                  <a:srgbClr val="000000"/>
                </a:solidFill>
              </a:rPr>
              <a:t>5 mm</a:t>
            </a:r>
          </a:p>
        </p:txBody>
      </p:sp>
      <p:sp>
        <p:nvSpPr>
          <p:cNvPr id="75801" name="Rectangle 25"/>
          <p:cNvSpPr>
            <a:spLocks noChangeArrowheads="1"/>
          </p:cNvSpPr>
          <p:nvPr/>
        </p:nvSpPr>
        <p:spPr bwMode="auto">
          <a:xfrm>
            <a:off x="5826125" y="1690688"/>
            <a:ext cx="498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>
                <a:solidFill>
                  <a:srgbClr val="000000"/>
                </a:solidFill>
              </a:rPr>
              <a:t>CS</a:t>
            </a:r>
          </a:p>
        </p:txBody>
      </p:sp>
      <p:sp>
        <p:nvSpPr>
          <p:cNvPr id="75802" name="Rectangle 26"/>
          <p:cNvSpPr>
            <a:spLocks noChangeArrowheads="1"/>
          </p:cNvSpPr>
          <p:nvPr/>
        </p:nvSpPr>
        <p:spPr bwMode="auto">
          <a:xfrm>
            <a:off x="4668838" y="1684338"/>
            <a:ext cx="663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ja-JP">
                <a:solidFill>
                  <a:srgbClr val="000000"/>
                </a:solidFill>
              </a:rPr>
              <a:t>ECC</a:t>
            </a:r>
          </a:p>
        </p:txBody>
      </p:sp>
    </p:spTree>
    <p:extLst>
      <p:ext uri="{BB962C8B-B14F-4D97-AF65-F5344CB8AC3E}">
        <p14:creationId xmlns:p14="http://schemas.microsoft.com/office/powerpoint/2010/main" val="1560500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5087938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2709863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3186113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3660775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4135438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4611688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809" name="Rectangle 9"/>
          <p:cNvSpPr>
            <a:spLocks noChangeArrowheads="1"/>
          </p:cNvSpPr>
          <p:nvPr/>
        </p:nvSpPr>
        <p:spPr bwMode="auto">
          <a:xfrm>
            <a:off x="2235200" y="2074863"/>
            <a:ext cx="93663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810" name="Line 10"/>
          <p:cNvSpPr>
            <a:spLocks noChangeShapeType="1"/>
          </p:cNvSpPr>
          <p:nvPr/>
        </p:nvSpPr>
        <p:spPr bwMode="auto">
          <a:xfrm>
            <a:off x="5081588" y="3951288"/>
            <a:ext cx="100012" cy="7461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6811" name="Line 11"/>
          <p:cNvSpPr>
            <a:spLocks noChangeShapeType="1"/>
          </p:cNvSpPr>
          <p:nvPr/>
        </p:nvSpPr>
        <p:spPr bwMode="auto">
          <a:xfrm>
            <a:off x="4583113" y="3840163"/>
            <a:ext cx="150812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4706938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813" name="Rectangle 13"/>
          <p:cNvSpPr>
            <a:spLocks noChangeArrowheads="1"/>
          </p:cNvSpPr>
          <p:nvPr/>
        </p:nvSpPr>
        <p:spPr bwMode="auto">
          <a:xfrm>
            <a:off x="4229100" y="2076450"/>
            <a:ext cx="382588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814" name="Rectangle 14"/>
          <p:cNvSpPr>
            <a:spLocks noChangeArrowheads="1"/>
          </p:cNvSpPr>
          <p:nvPr/>
        </p:nvSpPr>
        <p:spPr bwMode="auto">
          <a:xfrm>
            <a:off x="3756025" y="2076450"/>
            <a:ext cx="381000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815" name="Rectangle 15"/>
          <p:cNvSpPr>
            <a:spLocks noChangeArrowheads="1"/>
          </p:cNvSpPr>
          <p:nvPr/>
        </p:nvSpPr>
        <p:spPr bwMode="auto">
          <a:xfrm>
            <a:off x="3279775" y="2076450"/>
            <a:ext cx="382588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816" name="Rectangle 16"/>
          <p:cNvSpPr>
            <a:spLocks noChangeArrowheads="1"/>
          </p:cNvSpPr>
          <p:nvPr/>
        </p:nvSpPr>
        <p:spPr bwMode="auto">
          <a:xfrm>
            <a:off x="2805113" y="2076450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817" name="Rectangle 17"/>
          <p:cNvSpPr>
            <a:spLocks noChangeArrowheads="1"/>
          </p:cNvSpPr>
          <p:nvPr/>
        </p:nvSpPr>
        <p:spPr bwMode="auto">
          <a:xfrm>
            <a:off x="232886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818" name="Rectangle 18"/>
          <p:cNvSpPr>
            <a:spLocks noChangeArrowheads="1"/>
          </p:cNvSpPr>
          <p:nvPr/>
        </p:nvSpPr>
        <p:spPr bwMode="auto">
          <a:xfrm>
            <a:off x="185261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819" name="Rectangle 19"/>
          <p:cNvSpPr>
            <a:spLocks noChangeArrowheads="1"/>
          </p:cNvSpPr>
          <p:nvPr/>
        </p:nvSpPr>
        <p:spPr bwMode="auto">
          <a:xfrm>
            <a:off x="1789113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820" name="Rectangle 20"/>
          <p:cNvSpPr>
            <a:spLocks noChangeArrowheads="1"/>
          </p:cNvSpPr>
          <p:nvPr/>
        </p:nvSpPr>
        <p:spPr bwMode="auto">
          <a:xfrm>
            <a:off x="6016625" y="2074863"/>
            <a:ext cx="93663" cy="2954337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821" name="Rectangle 21"/>
          <p:cNvSpPr>
            <a:spLocks noChangeArrowheads="1"/>
          </p:cNvSpPr>
          <p:nvPr/>
        </p:nvSpPr>
        <p:spPr bwMode="auto">
          <a:xfrm>
            <a:off x="5911850" y="2074863"/>
            <a:ext cx="93663" cy="2954337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6822" name="Line 22"/>
          <p:cNvSpPr>
            <a:spLocks noChangeShapeType="1"/>
          </p:cNvSpPr>
          <p:nvPr/>
        </p:nvSpPr>
        <p:spPr bwMode="auto">
          <a:xfrm>
            <a:off x="5173663" y="2578100"/>
            <a:ext cx="703262" cy="1588"/>
          </a:xfrm>
          <a:prstGeom prst="line">
            <a:avLst/>
          </a:prstGeom>
          <a:noFill/>
          <a:ln w="38160">
            <a:solidFill>
              <a:srgbClr val="000000"/>
            </a:solidFill>
            <a:prstDash val="sysDot"/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6823" name="Line 23"/>
          <p:cNvSpPr>
            <a:spLocks noChangeShapeType="1"/>
          </p:cNvSpPr>
          <p:nvPr/>
        </p:nvSpPr>
        <p:spPr bwMode="auto">
          <a:xfrm>
            <a:off x="5911850" y="4171950"/>
            <a:ext cx="2000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6824" name="Line 24"/>
          <p:cNvSpPr>
            <a:spLocks noChangeShapeType="1"/>
          </p:cNvSpPr>
          <p:nvPr/>
        </p:nvSpPr>
        <p:spPr bwMode="auto">
          <a:xfrm>
            <a:off x="5202238" y="3990975"/>
            <a:ext cx="803275" cy="231775"/>
          </a:xfrm>
          <a:prstGeom prst="line">
            <a:avLst/>
          </a:prstGeom>
          <a:noFill/>
          <a:ln w="9398">
            <a:solidFill>
              <a:srgbClr val="0066FF"/>
            </a:solidFill>
            <a:prstDash val="dash"/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6825" name="Rectangle 25"/>
          <p:cNvSpPr>
            <a:spLocks noChangeArrowheads="1"/>
          </p:cNvSpPr>
          <p:nvPr/>
        </p:nvSpPr>
        <p:spPr bwMode="auto">
          <a:xfrm>
            <a:off x="5173663" y="2168525"/>
            <a:ext cx="752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>
                <a:solidFill>
                  <a:srgbClr val="000000"/>
                </a:solidFill>
              </a:rPr>
              <a:t>5 mm</a:t>
            </a:r>
          </a:p>
        </p:txBody>
      </p:sp>
      <p:sp>
        <p:nvSpPr>
          <p:cNvPr id="76826" name="Rectangle 26"/>
          <p:cNvSpPr>
            <a:spLocks noChangeArrowheads="1"/>
          </p:cNvSpPr>
          <p:nvPr/>
        </p:nvSpPr>
        <p:spPr bwMode="auto">
          <a:xfrm>
            <a:off x="5826125" y="1690688"/>
            <a:ext cx="498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>
                <a:solidFill>
                  <a:srgbClr val="000000"/>
                </a:solidFill>
              </a:rPr>
              <a:t>CS</a:t>
            </a:r>
          </a:p>
        </p:txBody>
      </p:sp>
      <p:sp>
        <p:nvSpPr>
          <p:cNvPr id="76827" name="Rectangle 27"/>
          <p:cNvSpPr>
            <a:spLocks noChangeArrowheads="1"/>
          </p:cNvSpPr>
          <p:nvPr/>
        </p:nvSpPr>
        <p:spPr bwMode="auto">
          <a:xfrm>
            <a:off x="4668838" y="1684338"/>
            <a:ext cx="663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ja-JP">
                <a:solidFill>
                  <a:srgbClr val="000000"/>
                </a:solidFill>
              </a:rPr>
              <a:t>ECC</a:t>
            </a: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533400" y="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en-US" altLang="ja-JP" sz="4000" b="1" dirty="0">
                <a:latin typeface="Calibri" pitchFamily="34" charset="0"/>
              </a:rPr>
              <a:t>CS</a:t>
            </a:r>
            <a:r>
              <a:rPr lang="ja-JP" altLang="en-US" sz="4000" b="1" dirty="0">
                <a:latin typeface="Calibri" pitchFamily="34" charset="0"/>
              </a:rPr>
              <a:t>　→　</a:t>
            </a:r>
            <a:r>
              <a:rPr lang="en-US" altLang="ja-JP" sz="4000" b="1" dirty="0">
                <a:latin typeface="Calibri" pitchFamily="34" charset="0"/>
              </a:rPr>
              <a:t>ECC</a:t>
            </a:r>
            <a:r>
              <a:rPr lang="ja-JP" altLang="en-US" sz="4000" b="1" dirty="0">
                <a:latin typeface="Calibri" pitchFamily="34" charset="0"/>
              </a:rPr>
              <a:t>　→　反応点</a:t>
            </a:r>
            <a:r>
              <a:rPr lang="ja-JP" altLang="en-US" sz="4000" b="1" dirty="0" smtClean="0">
                <a:latin typeface="Calibri" pitchFamily="34" charset="0"/>
              </a:rPr>
              <a:t>近傍</a:t>
            </a:r>
            <a:endParaRPr lang="en-US" altLang="ja-JP" sz="4000" b="1" dirty="0" smtClean="0">
              <a:latin typeface="Calibri" pitchFamily="34" charset="0"/>
            </a:endParaRPr>
          </a:p>
          <a:p>
            <a:pPr eaLnBrk="0" hangingPunct="0"/>
            <a:r>
              <a:rPr lang="ja-JP" altLang="en-US" sz="4000" b="1" dirty="0">
                <a:latin typeface="Calibri" pitchFamily="34" charset="0"/>
              </a:rPr>
              <a:t>　</a:t>
            </a:r>
            <a:r>
              <a:rPr lang="ja-JP" altLang="en-US" sz="4000" b="1" dirty="0" smtClean="0">
                <a:latin typeface="Calibri" pitchFamily="34" charset="0"/>
              </a:rPr>
              <a:t>　　　　　　　　　　　　</a:t>
            </a:r>
            <a:r>
              <a:rPr lang="en-US" altLang="ja-JP" sz="4000" b="1" dirty="0" smtClean="0">
                <a:latin typeface="Calibri" pitchFamily="34" charset="0"/>
              </a:rPr>
              <a:t>(SCAN BACK)</a:t>
            </a:r>
            <a:endParaRPr lang="ja-JP" altLang="en-US" sz="4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88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5087938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2709863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3186113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3660775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4135438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4611688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2235200" y="2074863"/>
            <a:ext cx="93663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34" name="Line 10"/>
          <p:cNvSpPr>
            <a:spLocks noChangeShapeType="1"/>
          </p:cNvSpPr>
          <p:nvPr/>
        </p:nvSpPr>
        <p:spPr bwMode="auto">
          <a:xfrm>
            <a:off x="5081588" y="3951288"/>
            <a:ext cx="100012" cy="7461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7835" name="Line 11"/>
          <p:cNvSpPr>
            <a:spLocks noChangeShapeType="1"/>
          </p:cNvSpPr>
          <p:nvPr/>
        </p:nvSpPr>
        <p:spPr bwMode="auto">
          <a:xfrm>
            <a:off x="4583113" y="3840163"/>
            <a:ext cx="150812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7836" name="Line 12"/>
          <p:cNvSpPr>
            <a:spLocks noChangeShapeType="1"/>
          </p:cNvSpPr>
          <p:nvPr/>
        </p:nvSpPr>
        <p:spPr bwMode="auto">
          <a:xfrm>
            <a:off x="4083050" y="3673475"/>
            <a:ext cx="150813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7837" name="Rectangle 13"/>
          <p:cNvSpPr>
            <a:spLocks noChangeArrowheads="1"/>
          </p:cNvSpPr>
          <p:nvPr/>
        </p:nvSpPr>
        <p:spPr bwMode="auto">
          <a:xfrm>
            <a:off x="4706938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38" name="Rectangle 14"/>
          <p:cNvSpPr>
            <a:spLocks noChangeArrowheads="1"/>
          </p:cNvSpPr>
          <p:nvPr/>
        </p:nvSpPr>
        <p:spPr bwMode="auto">
          <a:xfrm>
            <a:off x="4229100" y="2074863"/>
            <a:ext cx="382588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39" name="Rectangle 15"/>
          <p:cNvSpPr>
            <a:spLocks noChangeArrowheads="1"/>
          </p:cNvSpPr>
          <p:nvPr/>
        </p:nvSpPr>
        <p:spPr bwMode="auto">
          <a:xfrm>
            <a:off x="3756025" y="2076450"/>
            <a:ext cx="381000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40" name="Rectangle 16"/>
          <p:cNvSpPr>
            <a:spLocks noChangeArrowheads="1"/>
          </p:cNvSpPr>
          <p:nvPr/>
        </p:nvSpPr>
        <p:spPr bwMode="auto">
          <a:xfrm>
            <a:off x="3279775" y="2076450"/>
            <a:ext cx="382588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41" name="Rectangle 17"/>
          <p:cNvSpPr>
            <a:spLocks noChangeArrowheads="1"/>
          </p:cNvSpPr>
          <p:nvPr/>
        </p:nvSpPr>
        <p:spPr bwMode="auto">
          <a:xfrm>
            <a:off x="2805113" y="2076450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42" name="Rectangle 18"/>
          <p:cNvSpPr>
            <a:spLocks noChangeArrowheads="1"/>
          </p:cNvSpPr>
          <p:nvPr/>
        </p:nvSpPr>
        <p:spPr bwMode="auto">
          <a:xfrm>
            <a:off x="232886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43" name="Rectangle 19"/>
          <p:cNvSpPr>
            <a:spLocks noChangeArrowheads="1"/>
          </p:cNvSpPr>
          <p:nvPr/>
        </p:nvSpPr>
        <p:spPr bwMode="auto">
          <a:xfrm>
            <a:off x="185261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44" name="Rectangle 20"/>
          <p:cNvSpPr>
            <a:spLocks noChangeArrowheads="1"/>
          </p:cNvSpPr>
          <p:nvPr/>
        </p:nvSpPr>
        <p:spPr bwMode="auto">
          <a:xfrm>
            <a:off x="1789113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45" name="Rectangle 21"/>
          <p:cNvSpPr>
            <a:spLocks noChangeArrowheads="1"/>
          </p:cNvSpPr>
          <p:nvPr/>
        </p:nvSpPr>
        <p:spPr bwMode="auto">
          <a:xfrm>
            <a:off x="6016625" y="2074863"/>
            <a:ext cx="93663" cy="2954337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46" name="Rectangle 22"/>
          <p:cNvSpPr>
            <a:spLocks noChangeArrowheads="1"/>
          </p:cNvSpPr>
          <p:nvPr/>
        </p:nvSpPr>
        <p:spPr bwMode="auto">
          <a:xfrm>
            <a:off x="5911850" y="2074863"/>
            <a:ext cx="93663" cy="2954337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7847" name="Line 23"/>
          <p:cNvSpPr>
            <a:spLocks noChangeShapeType="1"/>
          </p:cNvSpPr>
          <p:nvPr/>
        </p:nvSpPr>
        <p:spPr bwMode="auto">
          <a:xfrm>
            <a:off x="5173663" y="2578100"/>
            <a:ext cx="703262" cy="1588"/>
          </a:xfrm>
          <a:prstGeom prst="line">
            <a:avLst/>
          </a:prstGeom>
          <a:noFill/>
          <a:ln w="38160">
            <a:solidFill>
              <a:srgbClr val="000000"/>
            </a:solidFill>
            <a:prstDash val="sysDot"/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7848" name="Line 24"/>
          <p:cNvSpPr>
            <a:spLocks noChangeShapeType="1"/>
          </p:cNvSpPr>
          <p:nvPr/>
        </p:nvSpPr>
        <p:spPr bwMode="auto">
          <a:xfrm>
            <a:off x="5911850" y="4171950"/>
            <a:ext cx="2000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7849" name="Line 25"/>
          <p:cNvSpPr>
            <a:spLocks noChangeShapeType="1"/>
          </p:cNvSpPr>
          <p:nvPr/>
        </p:nvSpPr>
        <p:spPr bwMode="auto">
          <a:xfrm>
            <a:off x="5202238" y="3990975"/>
            <a:ext cx="803275" cy="231775"/>
          </a:xfrm>
          <a:prstGeom prst="line">
            <a:avLst/>
          </a:prstGeom>
          <a:noFill/>
          <a:ln w="9398">
            <a:solidFill>
              <a:srgbClr val="0066FF"/>
            </a:solidFill>
            <a:prstDash val="dash"/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7850" name="Rectangle 26"/>
          <p:cNvSpPr>
            <a:spLocks noChangeArrowheads="1"/>
          </p:cNvSpPr>
          <p:nvPr/>
        </p:nvSpPr>
        <p:spPr bwMode="auto">
          <a:xfrm>
            <a:off x="5173663" y="2168525"/>
            <a:ext cx="752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>
                <a:solidFill>
                  <a:srgbClr val="000000"/>
                </a:solidFill>
              </a:rPr>
              <a:t>5 mm</a:t>
            </a:r>
          </a:p>
        </p:txBody>
      </p:sp>
      <p:sp>
        <p:nvSpPr>
          <p:cNvPr id="77851" name="Rectangle 27"/>
          <p:cNvSpPr>
            <a:spLocks noChangeArrowheads="1"/>
          </p:cNvSpPr>
          <p:nvPr/>
        </p:nvSpPr>
        <p:spPr bwMode="auto">
          <a:xfrm>
            <a:off x="5826125" y="1690688"/>
            <a:ext cx="498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>
                <a:solidFill>
                  <a:srgbClr val="000000"/>
                </a:solidFill>
              </a:rPr>
              <a:t>CS</a:t>
            </a:r>
          </a:p>
        </p:txBody>
      </p:sp>
      <p:sp>
        <p:nvSpPr>
          <p:cNvPr id="77852" name="Rectangle 28"/>
          <p:cNvSpPr>
            <a:spLocks noChangeArrowheads="1"/>
          </p:cNvSpPr>
          <p:nvPr/>
        </p:nvSpPr>
        <p:spPr bwMode="auto">
          <a:xfrm>
            <a:off x="4668838" y="1684338"/>
            <a:ext cx="663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ja-JP">
                <a:solidFill>
                  <a:srgbClr val="000000"/>
                </a:solidFill>
              </a:rPr>
              <a:t>ECC</a:t>
            </a: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533400" y="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en-US" altLang="ja-JP" sz="4000" b="1" dirty="0">
                <a:latin typeface="Calibri" pitchFamily="34" charset="0"/>
              </a:rPr>
              <a:t>CS</a:t>
            </a:r>
            <a:r>
              <a:rPr lang="ja-JP" altLang="en-US" sz="4000" b="1" dirty="0">
                <a:latin typeface="Calibri" pitchFamily="34" charset="0"/>
              </a:rPr>
              <a:t>　→　</a:t>
            </a:r>
            <a:r>
              <a:rPr lang="en-US" altLang="ja-JP" sz="4000" b="1" dirty="0">
                <a:latin typeface="Calibri" pitchFamily="34" charset="0"/>
              </a:rPr>
              <a:t>ECC</a:t>
            </a:r>
            <a:r>
              <a:rPr lang="ja-JP" altLang="en-US" sz="4000" b="1" dirty="0">
                <a:latin typeface="Calibri" pitchFamily="34" charset="0"/>
              </a:rPr>
              <a:t>　→　反応点</a:t>
            </a:r>
            <a:r>
              <a:rPr lang="ja-JP" altLang="en-US" sz="4000" b="1" dirty="0" smtClean="0">
                <a:latin typeface="Calibri" pitchFamily="34" charset="0"/>
              </a:rPr>
              <a:t>近傍</a:t>
            </a:r>
            <a:endParaRPr lang="en-US" altLang="ja-JP" sz="4000" b="1" dirty="0" smtClean="0">
              <a:latin typeface="Calibri" pitchFamily="34" charset="0"/>
            </a:endParaRPr>
          </a:p>
          <a:p>
            <a:pPr eaLnBrk="0" hangingPunct="0"/>
            <a:r>
              <a:rPr lang="ja-JP" altLang="en-US" sz="4000" b="1" dirty="0">
                <a:latin typeface="Calibri" pitchFamily="34" charset="0"/>
              </a:rPr>
              <a:t>　</a:t>
            </a:r>
            <a:r>
              <a:rPr lang="ja-JP" altLang="en-US" sz="4000" b="1" dirty="0" smtClean="0">
                <a:latin typeface="Calibri" pitchFamily="34" charset="0"/>
              </a:rPr>
              <a:t>　　　　　　　　　　　　</a:t>
            </a:r>
            <a:r>
              <a:rPr lang="en-US" altLang="ja-JP" sz="4000" b="1" dirty="0" smtClean="0">
                <a:latin typeface="Calibri" pitchFamily="34" charset="0"/>
              </a:rPr>
              <a:t>(SCAN BACK)</a:t>
            </a:r>
            <a:endParaRPr lang="ja-JP" altLang="en-US" sz="4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90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5087938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2709863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3186113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3660775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8855" name="Rectangle 7"/>
          <p:cNvSpPr>
            <a:spLocks noChangeArrowheads="1"/>
          </p:cNvSpPr>
          <p:nvPr/>
        </p:nvSpPr>
        <p:spPr bwMode="auto">
          <a:xfrm>
            <a:off x="4135438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8856" name="Rectangle 8"/>
          <p:cNvSpPr>
            <a:spLocks noChangeArrowheads="1"/>
          </p:cNvSpPr>
          <p:nvPr/>
        </p:nvSpPr>
        <p:spPr bwMode="auto">
          <a:xfrm>
            <a:off x="4611688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2235200" y="2074863"/>
            <a:ext cx="93663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8858" name="Line 10"/>
          <p:cNvSpPr>
            <a:spLocks noChangeShapeType="1"/>
          </p:cNvSpPr>
          <p:nvPr/>
        </p:nvSpPr>
        <p:spPr bwMode="auto">
          <a:xfrm>
            <a:off x="5081588" y="3951288"/>
            <a:ext cx="100012" cy="7461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8859" name="Line 11"/>
          <p:cNvSpPr>
            <a:spLocks noChangeShapeType="1"/>
          </p:cNvSpPr>
          <p:nvPr/>
        </p:nvSpPr>
        <p:spPr bwMode="auto">
          <a:xfrm>
            <a:off x="4583113" y="3840163"/>
            <a:ext cx="150812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8860" name="Line 12"/>
          <p:cNvSpPr>
            <a:spLocks noChangeShapeType="1"/>
          </p:cNvSpPr>
          <p:nvPr/>
        </p:nvSpPr>
        <p:spPr bwMode="auto">
          <a:xfrm>
            <a:off x="4083050" y="3673475"/>
            <a:ext cx="150813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8861" name="Line 13"/>
          <p:cNvSpPr>
            <a:spLocks noChangeShapeType="1"/>
          </p:cNvSpPr>
          <p:nvPr/>
        </p:nvSpPr>
        <p:spPr bwMode="auto">
          <a:xfrm>
            <a:off x="3633788" y="3562350"/>
            <a:ext cx="1492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8862" name="Rectangle 14"/>
          <p:cNvSpPr>
            <a:spLocks noChangeArrowheads="1"/>
          </p:cNvSpPr>
          <p:nvPr/>
        </p:nvSpPr>
        <p:spPr bwMode="auto">
          <a:xfrm>
            <a:off x="4706938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8863" name="Rectangle 15"/>
          <p:cNvSpPr>
            <a:spLocks noChangeArrowheads="1"/>
          </p:cNvSpPr>
          <p:nvPr/>
        </p:nvSpPr>
        <p:spPr bwMode="auto">
          <a:xfrm>
            <a:off x="4229100" y="2074863"/>
            <a:ext cx="382588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8864" name="Rectangle 16"/>
          <p:cNvSpPr>
            <a:spLocks noChangeArrowheads="1"/>
          </p:cNvSpPr>
          <p:nvPr/>
        </p:nvSpPr>
        <p:spPr bwMode="auto">
          <a:xfrm>
            <a:off x="3756025" y="2074863"/>
            <a:ext cx="381000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8865" name="Rectangle 17"/>
          <p:cNvSpPr>
            <a:spLocks noChangeArrowheads="1"/>
          </p:cNvSpPr>
          <p:nvPr/>
        </p:nvSpPr>
        <p:spPr bwMode="auto">
          <a:xfrm>
            <a:off x="3279775" y="2076450"/>
            <a:ext cx="382588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8866" name="Rectangle 18"/>
          <p:cNvSpPr>
            <a:spLocks noChangeArrowheads="1"/>
          </p:cNvSpPr>
          <p:nvPr/>
        </p:nvSpPr>
        <p:spPr bwMode="auto">
          <a:xfrm>
            <a:off x="2805113" y="2076450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8867" name="Rectangle 19"/>
          <p:cNvSpPr>
            <a:spLocks noChangeArrowheads="1"/>
          </p:cNvSpPr>
          <p:nvPr/>
        </p:nvSpPr>
        <p:spPr bwMode="auto">
          <a:xfrm>
            <a:off x="232886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8868" name="Rectangle 20"/>
          <p:cNvSpPr>
            <a:spLocks noChangeArrowheads="1"/>
          </p:cNvSpPr>
          <p:nvPr/>
        </p:nvSpPr>
        <p:spPr bwMode="auto">
          <a:xfrm>
            <a:off x="185261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8869" name="Rectangle 21"/>
          <p:cNvSpPr>
            <a:spLocks noChangeArrowheads="1"/>
          </p:cNvSpPr>
          <p:nvPr/>
        </p:nvSpPr>
        <p:spPr bwMode="auto">
          <a:xfrm>
            <a:off x="1789113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8870" name="Rectangle 22"/>
          <p:cNvSpPr>
            <a:spLocks noChangeArrowheads="1"/>
          </p:cNvSpPr>
          <p:nvPr/>
        </p:nvSpPr>
        <p:spPr bwMode="auto">
          <a:xfrm>
            <a:off x="6016625" y="2074863"/>
            <a:ext cx="93663" cy="2954337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8871" name="Rectangle 23"/>
          <p:cNvSpPr>
            <a:spLocks noChangeArrowheads="1"/>
          </p:cNvSpPr>
          <p:nvPr/>
        </p:nvSpPr>
        <p:spPr bwMode="auto">
          <a:xfrm>
            <a:off x="5911850" y="2074863"/>
            <a:ext cx="93663" cy="2954337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8872" name="Line 24"/>
          <p:cNvSpPr>
            <a:spLocks noChangeShapeType="1"/>
          </p:cNvSpPr>
          <p:nvPr/>
        </p:nvSpPr>
        <p:spPr bwMode="auto">
          <a:xfrm>
            <a:off x="5173663" y="2578100"/>
            <a:ext cx="703262" cy="1588"/>
          </a:xfrm>
          <a:prstGeom prst="line">
            <a:avLst/>
          </a:prstGeom>
          <a:noFill/>
          <a:ln w="38160">
            <a:solidFill>
              <a:srgbClr val="000000"/>
            </a:solidFill>
            <a:prstDash val="sysDot"/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8873" name="Line 25"/>
          <p:cNvSpPr>
            <a:spLocks noChangeShapeType="1"/>
          </p:cNvSpPr>
          <p:nvPr/>
        </p:nvSpPr>
        <p:spPr bwMode="auto">
          <a:xfrm>
            <a:off x="5911850" y="4171950"/>
            <a:ext cx="2000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8874" name="Line 26"/>
          <p:cNvSpPr>
            <a:spLocks noChangeShapeType="1"/>
          </p:cNvSpPr>
          <p:nvPr/>
        </p:nvSpPr>
        <p:spPr bwMode="auto">
          <a:xfrm>
            <a:off x="5202238" y="3990975"/>
            <a:ext cx="803275" cy="231775"/>
          </a:xfrm>
          <a:prstGeom prst="line">
            <a:avLst/>
          </a:prstGeom>
          <a:noFill/>
          <a:ln w="9398">
            <a:solidFill>
              <a:srgbClr val="0066FF"/>
            </a:solidFill>
            <a:prstDash val="dash"/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8875" name="Rectangle 27"/>
          <p:cNvSpPr>
            <a:spLocks noChangeArrowheads="1"/>
          </p:cNvSpPr>
          <p:nvPr/>
        </p:nvSpPr>
        <p:spPr bwMode="auto">
          <a:xfrm>
            <a:off x="5173663" y="2168525"/>
            <a:ext cx="752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>
                <a:solidFill>
                  <a:srgbClr val="000000"/>
                </a:solidFill>
              </a:rPr>
              <a:t>5 mm</a:t>
            </a:r>
          </a:p>
        </p:txBody>
      </p:sp>
      <p:sp>
        <p:nvSpPr>
          <p:cNvPr id="78876" name="Rectangle 28"/>
          <p:cNvSpPr>
            <a:spLocks noChangeArrowheads="1"/>
          </p:cNvSpPr>
          <p:nvPr/>
        </p:nvSpPr>
        <p:spPr bwMode="auto">
          <a:xfrm>
            <a:off x="5826125" y="1690688"/>
            <a:ext cx="498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>
                <a:solidFill>
                  <a:srgbClr val="000000"/>
                </a:solidFill>
              </a:rPr>
              <a:t>CS</a:t>
            </a:r>
          </a:p>
        </p:txBody>
      </p:sp>
      <p:sp>
        <p:nvSpPr>
          <p:cNvPr id="78877" name="Rectangle 29"/>
          <p:cNvSpPr>
            <a:spLocks noChangeArrowheads="1"/>
          </p:cNvSpPr>
          <p:nvPr/>
        </p:nvSpPr>
        <p:spPr bwMode="auto">
          <a:xfrm>
            <a:off x="4668838" y="1684338"/>
            <a:ext cx="663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ja-JP">
                <a:solidFill>
                  <a:srgbClr val="000000"/>
                </a:solidFill>
              </a:rPr>
              <a:t>ECC</a:t>
            </a: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533400" y="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en-US" altLang="ja-JP" sz="4000" b="1" dirty="0">
                <a:latin typeface="Calibri" pitchFamily="34" charset="0"/>
              </a:rPr>
              <a:t>CS</a:t>
            </a:r>
            <a:r>
              <a:rPr lang="ja-JP" altLang="en-US" sz="4000" b="1" dirty="0">
                <a:latin typeface="Calibri" pitchFamily="34" charset="0"/>
              </a:rPr>
              <a:t>　→　</a:t>
            </a:r>
            <a:r>
              <a:rPr lang="en-US" altLang="ja-JP" sz="4000" b="1" dirty="0">
                <a:latin typeface="Calibri" pitchFamily="34" charset="0"/>
              </a:rPr>
              <a:t>ECC</a:t>
            </a:r>
            <a:r>
              <a:rPr lang="ja-JP" altLang="en-US" sz="4000" b="1" dirty="0">
                <a:latin typeface="Calibri" pitchFamily="34" charset="0"/>
              </a:rPr>
              <a:t>　→　反応点</a:t>
            </a:r>
            <a:r>
              <a:rPr lang="ja-JP" altLang="en-US" sz="4000" b="1" dirty="0" smtClean="0">
                <a:latin typeface="Calibri" pitchFamily="34" charset="0"/>
              </a:rPr>
              <a:t>近傍</a:t>
            </a:r>
            <a:endParaRPr lang="en-US" altLang="ja-JP" sz="4000" b="1" dirty="0" smtClean="0">
              <a:latin typeface="Calibri" pitchFamily="34" charset="0"/>
            </a:endParaRPr>
          </a:p>
          <a:p>
            <a:pPr eaLnBrk="0" hangingPunct="0"/>
            <a:r>
              <a:rPr lang="ja-JP" altLang="en-US" sz="4000" b="1" dirty="0">
                <a:latin typeface="Calibri" pitchFamily="34" charset="0"/>
              </a:rPr>
              <a:t>　</a:t>
            </a:r>
            <a:r>
              <a:rPr lang="ja-JP" altLang="en-US" sz="4000" b="1" dirty="0" smtClean="0">
                <a:latin typeface="Calibri" pitchFamily="34" charset="0"/>
              </a:rPr>
              <a:t>　　　　　　　　　　　　</a:t>
            </a:r>
            <a:r>
              <a:rPr lang="en-US" altLang="ja-JP" sz="4000" b="1" dirty="0" smtClean="0">
                <a:latin typeface="Calibri" pitchFamily="34" charset="0"/>
              </a:rPr>
              <a:t>(SCAN BACK)</a:t>
            </a:r>
            <a:endParaRPr lang="ja-JP" altLang="en-US" sz="4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35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5087938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2709863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3186113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3660775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9879" name="Rectangle 7"/>
          <p:cNvSpPr>
            <a:spLocks noChangeArrowheads="1"/>
          </p:cNvSpPr>
          <p:nvPr/>
        </p:nvSpPr>
        <p:spPr bwMode="auto">
          <a:xfrm>
            <a:off x="4135438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4611688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2235200" y="2074863"/>
            <a:ext cx="93663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9882" name="Line 10"/>
          <p:cNvSpPr>
            <a:spLocks noChangeShapeType="1"/>
          </p:cNvSpPr>
          <p:nvPr/>
        </p:nvSpPr>
        <p:spPr bwMode="auto">
          <a:xfrm>
            <a:off x="5081588" y="3951288"/>
            <a:ext cx="100012" cy="7461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9883" name="Line 11"/>
          <p:cNvSpPr>
            <a:spLocks noChangeShapeType="1"/>
          </p:cNvSpPr>
          <p:nvPr/>
        </p:nvSpPr>
        <p:spPr bwMode="auto">
          <a:xfrm>
            <a:off x="4583113" y="3840163"/>
            <a:ext cx="150812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9884" name="Line 12"/>
          <p:cNvSpPr>
            <a:spLocks noChangeShapeType="1"/>
          </p:cNvSpPr>
          <p:nvPr/>
        </p:nvSpPr>
        <p:spPr bwMode="auto">
          <a:xfrm>
            <a:off x="4083050" y="3673475"/>
            <a:ext cx="150813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9885" name="Line 13"/>
          <p:cNvSpPr>
            <a:spLocks noChangeShapeType="1"/>
          </p:cNvSpPr>
          <p:nvPr/>
        </p:nvSpPr>
        <p:spPr bwMode="auto">
          <a:xfrm>
            <a:off x="3133725" y="3451225"/>
            <a:ext cx="1492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9886" name="Line 14"/>
          <p:cNvSpPr>
            <a:spLocks noChangeShapeType="1"/>
          </p:cNvSpPr>
          <p:nvPr/>
        </p:nvSpPr>
        <p:spPr bwMode="auto">
          <a:xfrm>
            <a:off x="3633788" y="3562350"/>
            <a:ext cx="1492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9887" name="Rectangle 15"/>
          <p:cNvSpPr>
            <a:spLocks noChangeArrowheads="1"/>
          </p:cNvSpPr>
          <p:nvPr/>
        </p:nvSpPr>
        <p:spPr bwMode="auto">
          <a:xfrm>
            <a:off x="4706938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9888" name="Rectangle 16"/>
          <p:cNvSpPr>
            <a:spLocks noChangeArrowheads="1"/>
          </p:cNvSpPr>
          <p:nvPr/>
        </p:nvSpPr>
        <p:spPr bwMode="auto">
          <a:xfrm>
            <a:off x="4229100" y="2074863"/>
            <a:ext cx="382588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9889" name="Rectangle 17"/>
          <p:cNvSpPr>
            <a:spLocks noChangeArrowheads="1"/>
          </p:cNvSpPr>
          <p:nvPr/>
        </p:nvSpPr>
        <p:spPr bwMode="auto">
          <a:xfrm>
            <a:off x="3756025" y="2074863"/>
            <a:ext cx="381000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9890" name="Rectangle 18"/>
          <p:cNvSpPr>
            <a:spLocks noChangeArrowheads="1"/>
          </p:cNvSpPr>
          <p:nvPr/>
        </p:nvSpPr>
        <p:spPr bwMode="auto">
          <a:xfrm>
            <a:off x="3279775" y="2074863"/>
            <a:ext cx="382588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9891" name="Rectangle 19"/>
          <p:cNvSpPr>
            <a:spLocks noChangeArrowheads="1"/>
          </p:cNvSpPr>
          <p:nvPr/>
        </p:nvSpPr>
        <p:spPr bwMode="auto">
          <a:xfrm>
            <a:off x="2805113" y="2076450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9892" name="Rectangle 20"/>
          <p:cNvSpPr>
            <a:spLocks noChangeArrowheads="1"/>
          </p:cNvSpPr>
          <p:nvPr/>
        </p:nvSpPr>
        <p:spPr bwMode="auto">
          <a:xfrm>
            <a:off x="232886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9893" name="Rectangle 21"/>
          <p:cNvSpPr>
            <a:spLocks noChangeArrowheads="1"/>
          </p:cNvSpPr>
          <p:nvPr/>
        </p:nvSpPr>
        <p:spPr bwMode="auto">
          <a:xfrm>
            <a:off x="185261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9894" name="Rectangle 22"/>
          <p:cNvSpPr>
            <a:spLocks noChangeArrowheads="1"/>
          </p:cNvSpPr>
          <p:nvPr/>
        </p:nvSpPr>
        <p:spPr bwMode="auto">
          <a:xfrm>
            <a:off x="1789113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9895" name="Rectangle 23"/>
          <p:cNvSpPr>
            <a:spLocks noChangeArrowheads="1"/>
          </p:cNvSpPr>
          <p:nvPr/>
        </p:nvSpPr>
        <p:spPr bwMode="auto">
          <a:xfrm>
            <a:off x="6016625" y="2074863"/>
            <a:ext cx="93663" cy="2954337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9896" name="Rectangle 24"/>
          <p:cNvSpPr>
            <a:spLocks noChangeArrowheads="1"/>
          </p:cNvSpPr>
          <p:nvPr/>
        </p:nvSpPr>
        <p:spPr bwMode="auto">
          <a:xfrm>
            <a:off x="5911850" y="2074863"/>
            <a:ext cx="93663" cy="2954337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9897" name="Line 25"/>
          <p:cNvSpPr>
            <a:spLocks noChangeShapeType="1"/>
          </p:cNvSpPr>
          <p:nvPr/>
        </p:nvSpPr>
        <p:spPr bwMode="auto">
          <a:xfrm>
            <a:off x="5173663" y="2578100"/>
            <a:ext cx="703262" cy="1588"/>
          </a:xfrm>
          <a:prstGeom prst="line">
            <a:avLst/>
          </a:prstGeom>
          <a:noFill/>
          <a:ln w="38160">
            <a:solidFill>
              <a:srgbClr val="000000"/>
            </a:solidFill>
            <a:prstDash val="sysDot"/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9898" name="Line 26"/>
          <p:cNvSpPr>
            <a:spLocks noChangeShapeType="1"/>
          </p:cNvSpPr>
          <p:nvPr/>
        </p:nvSpPr>
        <p:spPr bwMode="auto">
          <a:xfrm>
            <a:off x="5911850" y="4171950"/>
            <a:ext cx="2000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9899" name="Line 27"/>
          <p:cNvSpPr>
            <a:spLocks noChangeShapeType="1"/>
          </p:cNvSpPr>
          <p:nvPr/>
        </p:nvSpPr>
        <p:spPr bwMode="auto">
          <a:xfrm>
            <a:off x="5202238" y="3990975"/>
            <a:ext cx="803275" cy="231775"/>
          </a:xfrm>
          <a:prstGeom prst="line">
            <a:avLst/>
          </a:prstGeom>
          <a:noFill/>
          <a:ln w="9398">
            <a:solidFill>
              <a:srgbClr val="0066FF"/>
            </a:solidFill>
            <a:prstDash val="dash"/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9900" name="Rectangle 28"/>
          <p:cNvSpPr>
            <a:spLocks noChangeArrowheads="1"/>
          </p:cNvSpPr>
          <p:nvPr/>
        </p:nvSpPr>
        <p:spPr bwMode="auto">
          <a:xfrm>
            <a:off x="5173663" y="2168525"/>
            <a:ext cx="752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>
                <a:solidFill>
                  <a:srgbClr val="000000"/>
                </a:solidFill>
              </a:rPr>
              <a:t>5 mm</a:t>
            </a:r>
          </a:p>
        </p:txBody>
      </p:sp>
      <p:sp>
        <p:nvSpPr>
          <p:cNvPr id="79901" name="Rectangle 29"/>
          <p:cNvSpPr>
            <a:spLocks noChangeArrowheads="1"/>
          </p:cNvSpPr>
          <p:nvPr/>
        </p:nvSpPr>
        <p:spPr bwMode="auto">
          <a:xfrm>
            <a:off x="5826125" y="1690688"/>
            <a:ext cx="498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>
                <a:solidFill>
                  <a:srgbClr val="000000"/>
                </a:solidFill>
              </a:rPr>
              <a:t>CS</a:t>
            </a:r>
          </a:p>
        </p:txBody>
      </p:sp>
      <p:sp>
        <p:nvSpPr>
          <p:cNvPr id="79902" name="Rectangle 30"/>
          <p:cNvSpPr>
            <a:spLocks noChangeArrowheads="1"/>
          </p:cNvSpPr>
          <p:nvPr/>
        </p:nvSpPr>
        <p:spPr bwMode="auto">
          <a:xfrm>
            <a:off x="4668838" y="1684338"/>
            <a:ext cx="663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ja-JP">
                <a:solidFill>
                  <a:srgbClr val="000000"/>
                </a:solidFill>
              </a:rPr>
              <a:t>ECC</a:t>
            </a:r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533400" y="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en-US" altLang="ja-JP" sz="4000" b="1" dirty="0">
                <a:latin typeface="Calibri" pitchFamily="34" charset="0"/>
              </a:rPr>
              <a:t>CS</a:t>
            </a:r>
            <a:r>
              <a:rPr lang="ja-JP" altLang="en-US" sz="4000" b="1" dirty="0">
                <a:latin typeface="Calibri" pitchFamily="34" charset="0"/>
              </a:rPr>
              <a:t>　→　</a:t>
            </a:r>
            <a:r>
              <a:rPr lang="en-US" altLang="ja-JP" sz="4000" b="1" dirty="0">
                <a:latin typeface="Calibri" pitchFamily="34" charset="0"/>
              </a:rPr>
              <a:t>ECC</a:t>
            </a:r>
            <a:r>
              <a:rPr lang="ja-JP" altLang="en-US" sz="4000" b="1" dirty="0">
                <a:latin typeface="Calibri" pitchFamily="34" charset="0"/>
              </a:rPr>
              <a:t>　→　反応点</a:t>
            </a:r>
            <a:r>
              <a:rPr lang="ja-JP" altLang="en-US" sz="4000" b="1" dirty="0" smtClean="0">
                <a:latin typeface="Calibri" pitchFamily="34" charset="0"/>
              </a:rPr>
              <a:t>近傍</a:t>
            </a:r>
            <a:endParaRPr lang="en-US" altLang="ja-JP" sz="4000" b="1" dirty="0" smtClean="0">
              <a:latin typeface="Calibri" pitchFamily="34" charset="0"/>
            </a:endParaRPr>
          </a:p>
          <a:p>
            <a:pPr eaLnBrk="0" hangingPunct="0"/>
            <a:r>
              <a:rPr lang="ja-JP" altLang="en-US" sz="4000" b="1" dirty="0">
                <a:latin typeface="Calibri" pitchFamily="34" charset="0"/>
              </a:rPr>
              <a:t>　</a:t>
            </a:r>
            <a:r>
              <a:rPr lang="ja-JP" altLang="en-US" sz="4000" b="1" dirty="0" smtClean="0">
                <a:latin typeface="Calibri" pitchFamily="34" charset="0"/>
              </a:rPr>
              <a:t>　　　　　　　　　　　　</a:t>
            </a:r>
            <a:r>
              <a:rPr lang="en-US" altLang="ja-JP" sz="4000" b="1" dirty="0" smtClean="0">
                <a:latin typeface="Calibri" pitchFamily="34" charset="0"/>
              </a:rPr>
              <a:t>(SCAN BACK)</a:t>
            </a:r>
            <a:endParaRPr lang="ja-JP" altLang="en-US" sz="4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48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5087938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2709863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3186113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3660775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4135438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4611688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2235200" y="2074863"/>
            <a:ext cx="93663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0906" name="Line 10"/>
          <p:cNvSpPr>
            <a:spLocks noChangeShapeType="1"/>
          </p:cNvSpPr>
          <p:nvPr/>
        </p:nvSpPr>
        <p:spPr bwMode="auto">
          <a:xfrm>
            <a:off x="5081588" y="3951288"/>
            <a:ext cx="100012" cy="7461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0907" name="Line 11"/>
          <p:cNvSpPr>
            <a:spLocks noChangeShapeType="1"/>
          </p:cNvSpPr>
          <p:nvPr/>
        </p:nvSpPr>
        <p:spPr bwMode="auto">
          <a:xfrm>
            <a:off x="4583113" y="3840163"/>
            <a:ext cx="150812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0908" name="Line 12"/>
          <p:cNvSpPr>
            <a:spLocks noChangeShapeType="1"/>
          </p:cNvSpPr>
          <p:nvPr/>
        </p:nvSpPr>
        <p:spPr bwMode="auto">
          <a:xfrm>
            <a:off x="4083050" y="3673475"/>
            <a:ext cx="150813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0909" name="Line 13"/>
          <p:cNvSpPr>
            <a:spLocks noChangeShapeType="1"/>
          </p:cNvSpPr>
          <p:nvPr/>
        </p:nvSpPr>
        <p:spPr bwMode="auto">
          <a:xfrm>
            <a:off x="3133725" y="3451225"/>
            <a:ext cx="1492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0910" name="Line 14"/>
          <p:cNvSpPr>
            <a:spLocks noChangeShapeType="1"/>
          </p:cNvSpPr>
          <p:nvPr/>
        </p:nvSpPr>
        <p:spPr bwMode="auto">
          <a:xfrm>
            <a:off x="2682875" y="3340100"/>
            <a:ext cx="150813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0911" name="Line 15"/>
          <p:cNvSpPr>
            <a:spLocks noChangeShapeType="1"/>
          </p:cNvSpPr>
          <p:nvPr/>
        </p:nvSpPr>
        <p:spPr bwMode="auto">
          <a:xfrm>
            <a:off x="3633788" y="3562350"/>
            <a:ext cx="1492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0912" name="Rectangle 16"/>
          <p:cNvSpPr>
            <a:spLocks noChangeArrowheads="1"/>
          </p:cNvSpPr>
          <p:nvPr/>
        </p:nvSpPr>
        <p:spPr bwMode="auto">
          <a:xfrm>
            <a:off x="4706938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0913" name="Rectangle 17"/>
          <p:cNvSpPr>
            <a:spLocks noChangeArrowheads="1"/>
          </p:cNvSpPr>
          <p:nvPr/>
        </p:nvSpPr>
        <p:spPr bwMode="auto">
          <a:xfrm>
            <a:off x="4229100" y="2074863"/>
            <a:ext cx="382588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0914" name="Rectangle 18"/>
          <p:cNvSpPr>
            <a:spLocks noChangeArrowheads="1"/>
          </p:cNvSpPr>
          <p:nvPr/>
        </p:nvSpPr>
        <p:spPr bwMode="auto">
          <a:xfrm>
            <a:off x="3756025" y="2074863"/>
            <a:ext cx="381000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0915" name="Rectangle 19"/>
          <p:cNvSpPr>
            <a:spLocks noChangeArrowheads="1"/>
          </p:cNvSpPr>
          <p:nvPr/>
        </p:nvSpPr>
        <p:spPr bwMode="auto">
          <a:xfrm>
            <a:off x="3279775" y="2074863"/>
            <a:ext cx="382588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0916" name="Rectangle 20"/>
          <p:cNvSpPr>
            <a:spLocks noChangeArrowheads="1"/>
          </p:cNvSpPr>
          <p:nvPr/>
        </p:nvSpPr>
        <p:spPr bwMode="auto">
          <a:xfrm>
            <a:off x="280511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0917" name="Rectangle 21"/>
          <p:cNvSpPr>
            <a:spLocks noChangeArrowheads="1"/>
          </p:cNvSpPr>
          <p:nvPr/>
        </p:nvSpPr>
        <p:spPr bwMode="auto">
          <a:xfrm>
            <a:off x="232886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0918" name="Rectangle 22"/>
          <p:cNvSpPr>
            <a:spLocks noChangeArrowheads="1"/>
          </p:cNvSpPr>
          <p:nvPr/>
        </p:nvSpPr>
        <p:spPr bwMode="auto">
          <a:xfrm>
            <a:off x="185261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0919" name="Rectangle 23"/>
          <p:cNvSpPr>
            <a:spLocks noChangeArrowheads="1"/>
          </p:cNvSpPr>
          <p:nvPr/>
        </p:nvSpPr>
        <p:spPr bwMode="auto">
          <a:xfrm>
            <a:off x="1789113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0920" name="Rectangle 24"/>
          <p:cNvSpPr>
            <a:spLocks noChangeArrowheads="1"/>
          </p:cNvSpPr>
          <p:nvPr/>
        </p:nvSpPr>
        <p:spPr bwMode="auto">
          <a:xfrm>
            <a:off x="6016625" y="2074863"/>
            <a:ext cx="93663" cy="2954337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0921" name="Rectangle 25"/>
          <p:cNvSpPr>
            <a:spLocks noChangeArrowheads="1"/>
          </p:cNvSpPr>
          <p:nvPr/>
        </p:nvSpPr>
        <p:spPr bwMode="auto">
          <a:xfrm>
            <a:off x="5911850" y="2074863"/>
            <a:ext cx="93663" cy="2954337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0922" name="Line 26"/>
          <p:cNvSpPr>
            <a:spLocks noChangeShapeType="1"/>
          </p:cNvSpPr>
          <p:nvPr/>
        </p:nvSpPr>
        <p:spPr bwMode="auto">
          <a:xfrm>
            <a:off x="5173663" y="2578100"/>
            <a:ext cx="703262" cy="1588"/>
          </a:xfrm>
          <a:prstGeom prst="line">
            <a:avLst/>
          </a:prstGeom>
          <a:noFill/>
          <a:ln w="38160">
            <a:solidFill>
              <a:srgbClr val="000000"/>
            </a:solidFill>
            <a:prstDash val="sysDot"/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0923" name="Line 27"/>
          <p:cNvSpPr>
            <a:spLocks noChangeShapeType="1"/>
          </p:cNvSpPr>
          <p:nvPr/>
        </p:nvSpPr>
        <p:spPr bwMode="auto">
          <a:xfrm>
            <a:off x="5911850" y="4171950"/>
            <a:ext cx="2000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0924" name="Line 28"/>
          <p:cNvSpPr>
            <a:spLocks noChangeShapeType="1"/>
          </p:cNvSpPr>
          <p:nvPr/>
        </p:nvSpPr>
        <p:spPr bwMode="auto">
          <a:xfrm>
            <a:off x="5202238" y="3990975"/>
            <a:ext cx="803275" cy="231775"/>
          </a:xfrm>
          <a:prstGeom prst="line">
            <a:avLst/>
          </a:prstGeom>
          <a:noFill/>
          <a:ln w="9398">
            <a:solidFill>
              <a:srgbClr val="0066FF"/>
            </a:solidFill>
            <a:prstDash val="dash"/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0925" name="Rectangle 29"/>
          <p:cNvSpPr>
            <a:spLocks noChangeArrowheads="1"/>
          </p:cNvSpPr>
          <p:nvPr/>
        </p:nvSpPr>
        <p:spPr bwMode="auto">
          <a:xfrm>
            <a:off x="5173663" y="2168525"/>
            <a:ext cx="752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>
                <a:solidFill>
                  <a:srgbClr val="000000"/>
                </a:solidFill>
              </a:rPr>
              <a:t>5 mm</a:t>
            </a:r>
          </a:p>
        </p:txBody>
      </p:sp>
      <p:sp>
        <p:nvSpPr>
          <p:cNvPr id="80926" name="Rectangle 30"/>
          <p:cNvSpPr>
            <a:spLocks noChangeArrowheads="1"/>
          </p:cNvSpPr>
          <p:nvPr/>
        </p:nvSpPr>
        <p:spPr bwMode="auto">
          <a:xfrm>
            <a:off x="5826125" y="1690688"/>
            <a:ext cx="498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>
                <a:solidFill>
                  <a:srgbClr val="000000"/>
                </a:solidFill>
              </a:rPr>
              <a:t>CS</a:t>
            </a:r>
          </a:p>
        </p:txBody>
      </p:sp>
      <p:sp>
        <p:nvSpPr>
          <p:cNvPr id="80927" name="Rectangle 31"/>
          <p:cNvSpPr>
            <a:spLocks noChangeArrowheads="1"/>
          </p:cNvSpPr>
          <p:nvPr/>
        </p:nvSpPr>
        <p:spPr bwMode="auto">
          <a:xfrm>
            <a:off x="4668838" y="1684338"/>
            <a:ext cx="663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ja-JP">
                <a:solidFill>
                  <a:srgbClr val="000000"/>
                </a:solidFill>
              </a:rPr>
              <a:t>ECC</a:t>
            </a:r>
          </a:p>
        </p:txBody>
      </p:sp>
      <p:sp>
        <p:nvSpPr>
          <p:cNvPr id="32" name="Rectangle 2"/>
          <p:cNvSpPr>
            <a:spLocks noChangeArrowheads="1"/>
          </p:cNvSpPr>
          <p:nvPr/>
        </p:nvSpPr>
        <p:spPr bwMode="auto">
          <a:xfrm>
            <a:off x="533400" y="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en-US" altLang="ja-JP" sz="4000" b="1" dirty="0">
                <a:latin typeface="Calibri" pitchFamily="34" charset="0"/>
              </a:rPr>
              <a:t>CS</a:t>
            </a:r>
            <a:r>
              <a:rPr lang="ja-JP" altLang="en-US" sz="4000" b="1" dirty="0">
                <a:latin typeface="Calibri" pitchFamily="34" charset="0"/>
              </a:rPr>
              <a:t>　→　</a:t>
            </a:r>
            <a:r>
              <a:rPr lang="en-US" altLang="ja-JP" sz="4000" b="1" dirty="0">
                <a:latin typeface="Calibri" pitchFamily="34" charset="0"/>
              </a:rPr>
              <a:t>ECC</a:t>
            </a:r>
            <a:r>
              <a:rPr lang="ja-JP" altLang="en-US" sz="4000" b="1" dirty="0">
                <a:latin typeface="Calibri" pitchFamily="34" charset="0"/>
              </a:rPr>
              <a:t>　→　反応点</a:t>
            </a:r>
            <a:r>
              <a:rPr lang="ja-JP" altLang="en-US" sz="4000" b="1" dirty="0" smtClean="0">
                <a:latin typeface="Calibri" pitchFamily="34" charset="0"/>
              </a:rPr>
              <a:t>近傍</a:t>
            </a:r>
            <a:endParaRPr lang="en-US" altLang="ja-JP" sz="4000" b="1" dirty="0" smtClean="0">
              <a:latin typeface="Calibri" pitchFamily="34" charset="0"/>
            </a:endParaRPr>
          </a:p>
          <a:p>
            <a:pPr eaLnBrk="0" hangingPunct="0"/>
            <a:r>
              <a:rPr lang="ja-JP" altLang="en-US" sz="4000" b="1" dirty="0">
                <a:latin typeface="Calibri" pitchFamily="34" charset="0"/>
              </a:rPr>
              <a:t>　</a:t>
            </a:r>
            <a:r>
              <a:rPr lang="ja-JP" altLang="en-US" sz="4000" b="1" dirty="0" smtClean="0">
                <a:latin typeface="Calibri" pitchFamily="34" charset="0"/>
              </a:rPr>
              <a:t>　　　　　　　　　　　　</a:t>
            </a:r>
            <a:r>
              <a:rPr lang="en-US" altLang="ja-JP" sz="4000" b="1" dirty="0" smtClean="0">
                <a:latin typeface="Calibri" pitchFamily="34" charset="0"/>
              </a:rPr>
              <a:t>(SCAN BACK)</a:t>
            </a:r>
            <a:endParaRPr lang="ja-JP" altLang="en-US" sz="4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75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5087938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2709863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3186113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3660775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4135438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28" name="Rectangle 8"/>
          <p:cNvSpPr>
            <a:spLocks noChangeArrowheads="1"/>
          </p:cNvSpPr>
          <p:nvPr/>
        </p:nvSpPr>
        <p:spPr bwMode="auto">
          <a:xfrm>
            <a:off x="4611688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29" name="Rectangle 9"/>
          <p:cNvSpPr>
            <a:spLocks noChangeArrowheads="1"/>
          </p:cNvSpPr>
          <p:nvPr/>
        </p:nvSpPr>
        <p:spPr bwMode="auto">
          <a:xfrm>
            <a:off x="2235200" y="2074863"/>
            <a:ext cx="93663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30" name="Line 10"/>
          <p:cNvSpPr>
            <a:spLocks noChangeShapeType="1"/>
          </p:cNvSpPr>
          <p:nvPr/>
        </p:nvSpPr>
        <p:spPr bwMode="auto">
          <a:xfrm>
            <a:off x="5081588" y="3951288"/>
            <a:ext cx="100012" cy="7461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1931" name="Line 11"/>
          <p:cNvSpPr>
            <a:spLocks noChangeShapeType="1"/>
          </p:cNvSpPr>
          <p:nvPr/>
        </p:nvSpPr>
        <p:spPr bwMode="auto">
          <a:xfrm>
            <a:off x="4583113" y="3840163"/>
            <a:ext cx="150812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1932" name="Line 12"/>
          <p:cNvSpPr>
            <a:spLocks noChangeShapeType="1"/>
          </p:cNvSpPr>
          <p:nvPr/>
        </p:nvSpPr>
        <p:spPr bwMode="auto">
          <a:xfrm>
            <a:off x="4083050" y="3673475"/>
            <a:ext cx="150813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1933" name="Line 13"/>
          <p:cNvSpPr>
            <a:spLocks noChangeShapeType="1"/>
          </p:cNvSpPr>
          <p:nvPr/>
        </p:nvSpPr>
        <p:spPr bwMode="auto">
          <a:xfrm>
            <a:off x="3133725" y="3451225"/>
            <a:ext cx="1492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1934" name="Line 14"/>
          <p:cNvSpPr>
            <a:spLocks noChangeShapeType="1"/>
          </p:cNvSpPr>
          <p:nvPr/>
        </p:nvSpPr>
        <p:spPr bwMode="auto">
          <a:xfrm>
            <a:off x="2682875" y="3340100"/>
            <a:ext cx="150813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1935" name="Line 15"/>
          <p:cNvSpPr>
            <a:spLocks noChangeShapeType="1"/>
          </p:cNvSpPr>
          <p:nvPr/>
        </p:nvSpPr>
        <p:spPr bwMode="auto">
          <a:xfrm>
            <a:off x="3633788" y="3562350"/>
            <a:ext cx="1492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1936" name="Rectangle 16"/>
          <p:cNvSpPr>
            <a:spLocks noChangeArrowheads="1"/>
          </p:cNvSpPr>
          <p:nvPr/>
        </p:nvSpPr>
        <p:spPr bwMode="auto">
          <a:xfrm>
            <a:off x="4706938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37" name="Rectangle 17"/>
          <p:cNvSpPr>
            <a:spLocks noChangeArrowheads="1"/>
          </p:cNvSpPr>
          <p:nvPr/>
        </p:nvSpPr>
        <p:spPr bwMode="auto">
          <a:xfrm>
            <a:off x="4229100" y="2074863"/>
            <a:ext cx="382588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38" name="Rectangle 18"/>
          <p:cNvSpPr>
            <a:spLocks noChangeArrowheads="1"/>
          </p:cNvSpPr>
          <p:nvPr/>
        </p:nvSpPr>
        <p:spPr bwMode="auto">
          <a:xfrm>
            <a:off x="3756025" y="2074863"/>
            <a:ext cx="381000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39" name="Rectangle 19"/>
          <p:cNvSpPr>
            <a:spLocks noChangeArrowheads="1"/>
          </p:cNvSpPr>
          <p:nvPr/>
        </p:nvSpPr>
        <p:spPr bwMode="auto">
          <a:xfrm>
            <a:off x="3279775" y="2074863"/>
            <a:ext cx="382588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40" name="Rectangle 20"/>
          <p:cNvSpPr>
            <a:spLocks noChangeArrowheads="1"/>
          </p:cNvSpPr>
          <p:nvPr/>
        </p:nvSpPr>
        <p:spPr bwMode="auto">
          <a:xfrm>
            <a:off x="280511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41" name="Rectangle 21"/>
          <p:cNvSpPr>
            <a:spLocks noChangeArrowheads="1"/>
          </p:cNvSpPr>
          <p:nvPr/>
        </p:nvSpPr>
        <p:spPr bwMode="auto">
          <a:xfrm>
            <a:off x="232886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42" name="Rectangle 22"/>
          <p:cNvSpPr>
            <a:spLocks noChangeArrowheads="1"/>
          </p:cNvSpPr>
          <p:nvPr/>
        </p:nvSpPr>
        <p:spPr bwMode="auto">
          <a:xfrm>
            <a:off x="185261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43" name="Rectangle 23"/>
          <p:cNvSpPr>
            <a:spLocks noChangeArrowheads="1"/>
          </p:cNvSpPr>
          <p:nvPr/>
        </p:nvSpPr>
        <p:spPr bwMode="auto">
          <a:xfrm>
            <a:off x="1789113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44" name="Rectangle 24"/>
          <p:cNvSpPr>
            <a:spLocks noChangeArrowheads="1"/>
          </p:cNvSpPr>
          <p:nvPr/>
        </p:nvSpPr>
        <p:spPr bwMode="auto">
          <a:xfrm>
            <a:off x="6016625" y="2074863"/>
            <a:ext cx="93663" cy="2954337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45" name="Rectangle 25"/>
          <p:cNvSpPr>
            <a:spLocks noChangeArrowheads="1"/>
          </p:cNvSpPr>
          <p:nvPr/>
        </p:nvSpPr>
        <p:spPr bwMode="auto">
          <a:xfrm>
            <a:off x="5911850" y="2074863"/>
            <a:ext cx="93663" cy="2954337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1946" name="Line 26"/>
          <p:cNvSpPr>
            <a:spLocks noChangeShapeType="1"/>
          </p:cNvSpPr>
          <p:nvPr/>
        </p:nvSpPr>
        <p:spPr bwMode="auto">
          <a:xfrm>
            <a:off x="5173663" y="2578100"/>
            <a:ext cx="703262" cy="1588"/>
          </a:xfrm>
          <a:prstGeom prst="line">
            <a:avLst/>
          </a:prstGeom>
          <a:noFill/>
          <a:ln w="38160">
            <a:solidFill>
              <a:srgbClr val="000000"/>
            </a:solidFill>
            <a:prstDash val="sysDot"/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1947" name="Line 27"/>
          <p:cNvSpPr>
            <a:spLocks noChangeShapeType="1"/>
          </p:cNvSpPr>
          <p:nvPr/>
        </p:nvSpPr>
        <p:spPr bwMode="auto">
          <a:xfrm>
            <a:off x="5911850" y="4171950"/>
            <a:ext cx="2000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1948" name="Line 28"/>
          <p:cNvSpPr>
            <a:spLocks noChangeShapeType="1"/>
          </p:cNvSpPr>
          <p:nvPr/>
        </p:nvSpPr>
        <p:spPr bwMode="auto">
          <a:xfrm>
            <a:off x="5202238" y="3990975"/>
            <a:ext cx="803275" cy="231775"/>
          </a:xfrm>
          <a:prstGeom prst="line">
            <a:avLst/>
          </a:prstGeom>
          <a:noFill/>
          <a:ln w="9398">
            <a:solidFill>
              <a:srgbClr val="0066FF"/>
            </a:solidFill>
            <a:prstDash val="dash"/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1949" name="Rectangle 29"/>
          <p:cNvSpPr>
            <a:spLocks noChangeArrowheads="1"/>
          </p:cNvSpPr>
          <p:nvPr/>
        </p:nvSpPr>
        <p:spPr bwMode="auto">
          <a:xfrm>
            <a:off x="5173663" y="2168525"/>
            <a:ext cx="752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>
                <a:solidFill>
                  <a:srgbClr val="000000"/>
                </a:solidFill>
              </a:rPr>
              <a:t>5 mm</a:t>
            </a:r>
          </a:p>
        </p:txBody>
      </p:sp>
      <p:sp>
        <p:nvSpPr>
          <p:cNvPr id="81950" name="Rectangle 30"/>
          <p:cNvSpPr>
            <a:spLocks noChangeArrowheads="1"/>
          </p:cNvSpPr>
          <p:nvPr/>
        </p:nvSpPr>
        <p:spPr bwMode="auto">
          <a:xfrm>
            <a:off x="5826125" y="1690688"/>
            <a:ext cx="498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>
                <a:solidFill>
                  <a:srgbClr val="000000"/>
                </a:solidFill>
              </a:rPr>
              <a:t>CS</a:t>
            </a:r>
          </a:p>
        </p:txBody>
      </p:sp>
      <p:sp>
        <p:nvSpPr>
          <p:cNvPr id="81951" name="Rectangle 31"/>
          <p:cNvSpPr>
            <a:spLocks noChangeArrowheads="1"/>
          </p:cNvSpPr>
          <p:nvPr/>
        </p:nvSpPr>
        <p:spPr bwMode="auto">
          <a:xfrm>
            <a:off x="4668838" y="1684338"/>
            <a:ext cx="663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ja-JP">
                <a:solidFill>
                  <a:srgbClr val="000000"/>
                </a:solidFill>
              </a:rPr>
              <a:t>ECC</a:t>
            </a:r>
          </a:p>
        </p:txBody>
      </p:sp>
      <p:sp>
        <p:nvSpPr>
          <p:cNvPr id="81952" name="Oval 32"/>
          <p:cNvSpPr>
            <a:spLocks noChangeArrowheads="1"/>
          </p:cNvSpPr>
          <p:nvPr/>
        </p:nvSpPr>
        <p:spPr bwMode="auto">
          <a:xfrm>
            <a:off x="2133600" y="3048000"/>
            <a:ext cx="304800" cy="304800"/>
          </a:xfrm>
          <a:prstGeom prst="ellipse">
            <a:avLst/>
          </a:prstGeom>
          <a:noFill/>
          <a:ln w="63500" algn="ctr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81953" name="Line 33"/>
          <p:cNvSpPr>
            <a:spLocks noChangeShapeType="1"/>
          </p:cNvSpPr>
          <p:nvPr/>
        </p:nvSpPr>
        <p:spPr bwMode="auto">
          <a:xfrm flipH="1">
            <a:off x="1371600" y="3352800"/>
            <a:ext cx="762000" cy="6096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81954" name="Line 34"/>
          <p:cNvSpPr>
            <a:spLocks noChangeShapeType="1"/>
          </p:cNvSpPr>
          <p:nvPr/>
        </p:nvSpPr>
        <p:spPr bwMode="auto">
          <a:xfrm flipH="1">
            <a:off x="1143000" y="3352800"/>
            <a:ext cx="990600" cy="3810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81955" name="Text Box 35"/>
          <p:cNvSpPr txBox="1">
            <a:spLocks noChangeArrowheads="1"/>
          </p:cNvSpPr>
          <p:nvPr/>
        </p:nvSpPr>
        <p:spPr bwMode="auto">
          <a:xfrm>
            <a:off x="76200" y="37338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2400" b="1"/>
              <a:t>飛跡なし　</a:t>
            </a:r>
          </a:p>
        </p:txBody>
      </p:sp>
      <p:sp>
        <p:nvSpPr>
          <p:cNvPr id="81956" name="Line 36"/>
          <p:cNvSpPr>
            <a:spLocks noChangeShapeType="1"/>
          </p:cNvSpPr>
          <p:nvPr/>
        </p:nvSpPr>
        <p:spPr bwMode="auto">
          <a:xfrm>
            <a:off x="0" y="3733800"/>
            <a:ext cx="0" cy="5334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1957" name="Line 37"/>
          <p:cNvSpPr>
            <a:spLocks noChangeShapeType="1"/>
          </p:cNvSpPr>
          <p:nvPr/>
        </p:nvSpPr>
        <p:spPr bwMode="auto">
          <a:xfrm>
            <a:off x="0" y="3733800"/>
            <a:ext cx="1143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81958" name="Line 38"/>
          <p:cNvSpPr>
            <a:spLocks noChangeShapeType="1"/>
          </p:cNvSpPr>
          <p:nvPr/>
        </p:nvSpPr>
        <p:spPr bwMode="auto">
          <a:xfrm>
            <a:off x="0" y="4267200"/>
            <a:ext cx="13716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1959" name="Line 39"/>
          <p:cNvSpPr>
            <a:spLocks noChangeShapeType="1"/>
          </p:cNvSpPr>
          <p:nvPr/>
        </p:nvSpPr>
        <p:spPr bwMode="auto">
          <a:xfrm flipV="1">
            <a:off x="1371600" y="3962400"/>
            <a:ext cx="0" cy="304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40" name="Rectangle 2"/>
          <p:cNvSpPr>
            <a:spLocks noChangeArrowheads="1"/>
          </p:cNvSpPr>
          <p:nvPr/>
        </p:nvSpPr>
        <p:spPr bwMode="auto">
          <a:xfrm>
            <a:off x="533400" y="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en-US" altLang="ja-JP" sz="4000" b="1" dirty="0">
                <a:latin typeface="Calibri" pitchFamily="34" charset="0"/>
              </a:rPr>
              <a:t>CS</a:t>
            </a:r>
            <a:r>
              <a:rPr lang="ja-JP" altLang="en-US" sz="4000" b="1" dirty="0">
                <a:latin typeface="Calibri" pitchFamily="34" charset="0"/>
              </a:rPr>
              <a:t>　→　</a:t>
            </a:r>
            <a:r>
              <a:rPr lang="en-US" altLang="ja-JP" sz="4000" b="1" dirty="0">
                <a:latin typeface="Calibri" pitchFamily="34" charset="0"/>
              </a:rPr>
              <a:t>ECC</a:t>
            </a:r>
            <a:r>
              <a:rPr lang="ja-JP" altLang="en-US" sz="4000" b="1" dirty="0">
                <a:latin typeface="Calibri" pitchFamily="34" charset="0"/>
              </a:rPr>
              <a:t>　→　反応点</a:t>
            </a:r>
            <a:r>
              <a:rPr lang="ja-JP" altLang="en-US" sz="4000" b="1" dirty="0" smtClean="0">
                <a:latin typeface="Calibri" pitchFamily="34" charset="0"/>
              </a:rPr>
              <a:t>近傍</a:t>
            </a:r>
            <a:endParaRPr lang="en-US" altLang="ja-JP" sz="4000" b="1" dirty="0" smtClean="0">
              <a:latin typeface="Calibri" pitchFamily="34" charset="0"/>
            </a:endParaRPr>
          </a:p>
          <a:p>
            <a:pPr eaLnBrk="0" hangingPunct="0"/>
            <a:r>
              <a:rPr lang="ja-JP" altLang="en-US" sz="4000" b="1" dirty="0">
                <a:latin typeface="Calibri" pitchFamily="34" charset="0"/>
              </a:rPr>
              <a:t>　</a:t>
            </a:r>
            <a:r>
              <a:rPr lang="ja-JP" altLang="en-US" sz="4000" b="1" dirty="0" smtClean="0">
                <a:latin typeface="Calibri" pitchFamily="34" charset="0"/>
              </a:rPr>
              <a:t>　　　　　　　　　　　　</a:t>
            </a:r>
            <a:r>
              <a:rPr lang="en-US" altLang="ja-JP" sz="4000" b="1" dirty="0" smtClean="0">
                <a:latin typeface="Calibri" pitchFamily="34" charset="0"/>
              </a:rPr>
              <a:t>(SCAN BACK)</a:t>
            </a:r>
            <a:endParaRPr lang="ja-JP" altLang="en-US" sz="4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2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5087938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2709863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3186113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3660775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951" name="Rectangle 7"/>
          <p:cNvSpPr>
            <a:spLocks noChangeArrowheads="1"/>
          </p:cNvSpPr>
          <p:nvPr/>
        </p:nvSpPr>
        <p:spPr bwMode="auto">
          <a:xfrm>
            <a:off x="4135438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4611688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953" name="Rectangle 9"/>
          <p:cNvSpPr>
            <a:spLocks noChangeArrowheads="1"/>
          </p:cNvSpPr>
          <p:nvPr/>
        </p:nvSpPr>
        <p:spPr bwMode="auto">
          <a:xfrm>
            <a:off x="2235200" y="2074863"/>
            <a:ext cx="93663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954" name="Line 10"/>
          <p:cNvSpPr>
            <a:spLocks noChangeShapeType="1"/>
          </p:cNvSpPr>
          <p:nvPr/>
        </p:nvSpPr>
        <p:spPr bwMode="auto">
          <a:xfrm>
            <a:off x="5081588" y="3951288"/>
            <a:ext cx="100012" cy="7461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2955" name="Line 11"/>
          <p:cNvSpPr>
            <a:spLocks noChangeShapeType="1"/>
          </p:cNvSpPr>
          <p:nvPr/>
        </p:nvSpPr>
        <p:spPr bwMode="auto">
          <a:xfrm>
            <a:off x="4583113" y="3840163"/>
            <a:ext cx="150812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2956" name="Line 12"/>
          <p:cNvSpPr>
            <a:spLocks noChangeShapeType="1"/>
          </p:cNvSpPr>
          <p:nvPr/>
        </p:nvSpPr>
        <p:spPr bwMode="auto">
          <a:xfrm>
            <a:off x="4083050" y="3673475"/>
            <a:ext cx="150813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2957" name="Line 13"/>
          <p:cNvSpPr>
            <a:spLocks noChangeShapeType="1"/>
          </p:cNvSpPr>
          <p:nvPr/>
        </p:nvSpPr>
        <p:spPr bwMode="auto">
          <a:xfrm>
            <a:off x="3133725" y="3451225"/>
            <a:ext cx="1492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2958" name="Line 14"/>
          <p:cNvSpPr>
            <a:spLocks noChangeShapeType="1"/>
          </p:cNvSpPr>
          <p:nvPr/>
        </p:nvSpPr>
        <p:spPr bwMode="auto">
          <a:xfrm>
            <a:off x="2682875" y="3340100"/>
            <a:ext cx="150813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2959" name="Line 15"/>
          <p:cNvSpPr>
            <a:spLocks noChangeShapeType="1"/>
          </p:cNvSpPr>
          <p:nvPr/>
        </p:nvSpPr>
        <p:spPr bwMode="auto">
          <a:xfrm>
            <a:off x="3633788" y="3562350"/>
            <a:ext cx="1492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2960" name="Rectangle 16"/>
          <p:cNvSpPr>
            <a:spLocks noChangeArrowheads="1"/>
          </p:cNvSpPr>
          <p:nvPr/>
        </p:nvSpPr>
        <p:spPr bwMode="auto">
          <a:xfrm>
            <a:off x="4706938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961" name="Rectangle 17"/>
          <p:cNvSpPr>
            <a:spLocks noChangeArrowheads="1"/>
          </p:cNvSpPr>
          <p:nvPr/>
        </p:nvSpPr>
        <p:spPr bwMode="auto">
          <a:xfrm>
            <a:off x="4229100" y="2074863"/>
            <a:ext cx="382588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962" name="Rectangle 18"/>
          <p:cNvSpPr>
            <a:spLocks noChangeArrowheads="1"/>
          </p:cNvSpPr>
          <p:nvPr/>
        </p:nvSpPr>
        <p:spPr bwMode="auto">
          <a:xfrm>
            <a:off x="3756025" y="2074863"/>
            <a:ext cx="381000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963" name="Rectangle 19"/>
          <p:cNvSpPr>
            <a:spLocks noChangeArrowheads="1"/>
          </p:cNvSpPr>
          <p:nvPr/>
        </p:nvSpPr>
        <p:spPr bwMode="auto">
          <a:xfrm>
            <a:off x="3279775" y="2074863"/>
            <a:ext cx="382588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964" name="Rectangle 20"/>
          <p:cNvSpPr>
            <a:spLocks noChangeArrowheads="1"/>
          </p:cNvSpPr>
          <p:nvPr/>
        </p:nvSpPr>
        <p:spPr bwMode="auto">
          <a:xfrm>
            <a:off x="280511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965" name="Rectangle 21"/>
          <p:cNvSpPr>
            <a:spLocks noChangeArrowheads="1"/>
          </p:cNvSpPr>
          <p:nvPr/>
        </p:nvSpPr>
        <p:spPr bwMode="auto">
          <a:xfrm>
            <a:off x="232886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966" name="Rectangle 22"/>
          <p:cNvSpPr>
            <a:spLocks noChangeArrowheads="1"/>
          </p:cNvSpPr>
          <p:nvPr/>
        </p:nvSpPr>
        <p:spPr bwMode="auto">
          <a:xfrm>
            <a:off x="185261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967" name="Rectangle 23"/>
          <p:cNvSpPr>
            <a:spLocks noChangeArrowheads="1"/>
          </p:cNvSpPr>
          <p:nvPr/>
        </p:nvSpPr>
        <p:spPr bwMode="auto">
          <a:xfrm>
            <a:off x="1789113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968" name="Rectangle 24"/>
          <p:cNvSpPr>
            <a:spLocks noChangeArrowheads="1"/>
          </p:cNvSpPr>
          <p:nvPr/>
        </p:nvSpPr>
        <p:spPr bwMode="auto">
          <a:xfrm>
            <a:off x="6016625" y="2074863"/>
            <a:ext cx="93663" cy="2954337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969" name="Rectangle 25"/>
          <p:cNvSpPr>
            <a:spLocks noChangeArrowheads="1"/>
          </p:cNvSpPr>
          <p:nvPr/>
        </p:nvSpPr>
        <p:spPr bwMode="auto">
          <a:xfrm>
            <a:off x="5911850" y="2074863"/>
            <a:ext cx="93663" cy="2954337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2970" name="Line 26"/>
          <p:cNvSpPr>
            <a:spLocks noChangeShapeType="1"/>
          </p:cNvSpPr>
          <p:nvPr/>
        </p:nvSpPr>
        <p:spPr bwMode="auto">
          <a:xfrm>
            <a:off x="5173663" y="2578100"/>
            <a:ext cx="703262" cy="1588"/>
          </a:xfrm>
          <a:prstGeom prst="line">
            <a:avLst/>
          </a:prstGeom>
          <a:noFill/>
          <a:ln w="38160">
            <a:solidFill>
              <a:srgbClr val="000000"/>
            </a:solidFill>
            <a:prstDash val="sysDot"/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2971" name="Line 27"/>
          <p:cNvSpPr>
            <a:spLocks noChangeShapeType="1"/>
          </p:cNvSpPr>
          <p:nvPr/>
        </p:nvSpPr>
        <p:spPr bwMode="auto">
          <a:xfrm>
            <a:off x="5911850" y="4171950"/>
            <a:ext cx="2000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2972" name="Line 28"/>
          <p:cNvSpPr>
            <a:spLocks noChangeShapeType="1"/>
          </p:cNvSpPr>
          <p:nvPr/>
        </p:nvSpPr>
        <p:spPr bwMode="auto">
          <a:xfrm>
            <a:off x="5202238" y="3990975"/>
            <a:ext cx="803275" cy="231775"/>
          </a:xfrm>
          <a:prstGeom prst="line">
            <a:avLst/>
          </a:prstGeom>
          <a:noFill/>
          <a:ln w="9398">
            <a:solidFill>
              <a:srgbClr val="0066FF"/>
            </a:solidFill>
            <a:prstDash val="dash"/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2973" name="Rectangle 29"/>
          <p:cNvSpPr>
            <a:spLocks noChangeArrowheads="1"/>
          </p:cNvSpPr>
          <p:nvPr/>
        </p:nvSpPr>
        <p:spPr bwMode="auto">
          <a:xfrm>
            <a:off x="5173663" y="2168525"/>
            <a:ext cx="752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>
                <a:solidFill>
                  <a:srgbClr val="000000"/>
                </a:solidFill>
              </a:rPr>
              <a:t>5 mm</a:t>
            </a:r>
          </a:p>
        </p:txBody>
      </p:sp>
      <p:sp>
        <p:nvSpPr>
          <p:cNvPr id="82974" name="Rectangle 30"/>
          <p:cNvSpPr>
            <a:spLocks noChangeArrowheads="1"/>
          </p:cNvSpPr>
          <p:nvPr/>
        </p:nvSpPr>
        <p:spPr bwMode="auto">
          <a:xfrm>
            <a:off x="5826125" y="1690688"/>
            <a:ext cx="498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>
                <a:solidFill>
                  <a:srgbClr val="000000"/>
                </a:solidFill>
              </a:rPr>
              <a:t>CS</a:t>
            </a:r>
          </a:p>
        </p:txBody>
      </p:sp>
      <p:sp>
        <p:nvSpPr>
          <p:cNvPr id="82975" name="Rectangle 31"/>
          <p:cNvSpPr>
            <a:spLocks noChangeArrowheads="1"/>
          </p:cNvSpPr>
          <p:nvPr/>
        </p:nvSpPr>
        <p:spPr bwMode="auto">
          <a:xfrm>
            <a:off x="4668838" y="1684338"/>
            <a:ext cx="663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ja-JP">
                <a:solidFill>
                  <a:srgbClr val="000000"/>
                </a:solidFill>
              </a:rPr>
              <a:t>ECC</a:t>
            </a:r>
          </a:p>
        </p:txBody>
      </p:sp>
      <p:sp>
        <p:nvSpPr>
          <p:cNvPr id="82976" name="Rectangle 32"/>
          <p:cNvSpPr>
            <a:spLocks noChangeArrowheads="1"/>
          </p:cNvSpPr>
          <p:nvPr/>
        </p:nvSpPr>
        <p:spPr bwMode="auto">
          <a:xfrm>
            <a:off x="2362200" y="3124200"/>
            <a:ext cx="322263" cy="304800"/>
          </a:xfrm>
          <a:prstGeom prst="rect">
            <a:avLst/>
          </a:prstGeom>
          <a:noFill/>
          <a:ln w="635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82977" name="Line 33"/>
          <p:cNvSpPr>
            <a:spLocks noChangeShapeType="1"/>
          </p:cNvSpPr>
          <p:nvPr/>
        </p:nvSpPr>
        <p:spPr bwMode="auto">
          <a:xfrm>
            <a:off x="2514600" y="3352800"/>
            <a:ext cx="0" cy="2209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82978" name="Text Box 34"/>
          <p:cNvSpPr txBox="1">
            <a:spLocks noChangeArrowheads="1"/>
          </p:cNvSpPr>
          <p:nvPr/>
        </p:nvSpPr>
        <p:spPr bwMode="auto">
          <a:xfrm>
            <a:off x="2041525" y="5524500"/>
            <a:ext cx="51212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3200" b="1"/>
              <a:t>ここに反応点があるはず　</a:t>
            </a:r>
          </a:p>
        </p:txBody>
      </p:sp>
      <p:sp>
        <p:nvSpPr>
          <p:cNvPr id="82979" name="Oval 35"/>
          <p:cNvSpPr>
            <a:spLocks noChangeArrowheads="1"/>
          </p:cNvSpPr>
          <p:nvPr/>
        </p:nvSpPr>
        <p:spPr bwMode="auto">
          <a:xfrm>
            <a:off x="2133600" y="3048000"/>
            <a:ext cx="304800" cy="304800"/>
          </a:xfrm>
          <a:prstGeom prst="ellipse">
            <a:avLst/>
          </a:prstGeom>
          <a:noFill/>
          <a:ln w="63500" algn="ctr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82980" name="Line 36"/>
          <p:cNvSpPr>
            <a:spLocks noChangeShapeType="1"/>
          </p:cNvSpPr>
          <p:nvPr/>
        </p:nvSpPr>
        <p:spPr bwMode="auto">
          <a:xfrm flipH="1">
            <a:off x="1371600" y="3352800"/>
            <a:ext cx="762000" cy="6096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82981" name="Line 37"/>
          <p:cNvSpPr>
            <a:spLocks noChangeShapeType="1"/>
          </p:cNvSpPr>
          <p:nvPr/>
        </p:nvSpPr>
        <p:spPr bwMode="auto">
          <a:xfrm flipH="1">
            <a:off x="1143000" y="3352800"/>
            <a:ext cx="990600" cy="3810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82982" name="Text Box 38"/>
          <p:cNvSpPr txBox="1">
            <a:spLocks noChangeArrowheads="1"/>
          </p:cNvSpPr>
          <p:nvPr/>
        </p:nvSpPr>
        <p:spPr bwMode="auto">
          <a:xfrm>
            <a:off x="76200" y="37338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2400" b="1"/>
              <a:t>飛跡なし　</a:t>
            </a:r>
          </a:p>
        </p:txBody>
      </p:sp>
      <p:sp>
        <p:nvSpPr>
          <p:cNvPr id="82983" name="Line 39"/>
          <p:cNvSpPr>
            <a:spLocks noChangeShapeType="1"/>
          </p:cNvSpPr>
          <p:nvPr/>
        </p:nvSpPr>
        <p:spPr bwMode="auto">
          <a:xfrm>
            <a:off x="0" y="3733800"/>
            <a:ext cx="0" cy="5334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2984" name="Line 40"/>
          <p:cNvSpPr>
            <a:spLocks noChangeShapeType="1"/>
          </p:cNvSpPr>
          <p:nvPr/>
        </p:nvSpPr>
        <p:spPr bwMode="auto">
          <a:xfrm>
            <a:off x="0" y="3733800"/>
            <a:ext cx="1143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82985" name="Line 41"/>
          <p:cNvSpPr>
            <a:spLocks noChangeShapeType="1"/>
          </p:cNvSpPr>
          <p:nvPr/>
        </p:nvSpPr>
        <p:spPr bwMode="auto">
          <a:xfrm>
            <a:off x="0" y="4267200"/>
            <a:ext cx="13716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2986" name="Line 42"/>
          <p:cNvSpPr>
            <a:spLocks noChangeShapeType="1"/>
          </p:cNvSpPr>
          <p:nvPr/>
        </p:nvSpPr>
        <p:spPr bwMode="auto">
          <a:xfrm flipV="1">
            <a:off x="1371600" y="3962400"/>
            <a:ext cx="0" cy="304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43" name="Rectangle 2"/>
          <p:cNvSpPr>
            <a:spLocks noChangeArrowheads="1"/>
          </p:cNvSpPr>
          <p:nvPr/>
        </p:nvSpPr>
        <p:spPr bwMode="auto">
          <a:xfrm>
            <a:off x="533400" y="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en-US" altLang="ja-JP" sz="4000" b="1" dirty="0">
                <a:latin typeface="Calibri" pitchFamily="34" charset="0"/>
              </a:rPr>
              <a:t>CS</a:t>
            </a:r>
            <a:r>
              <a:rPr lang="ja-JP" altLang="en-US" sz="4000" b="1" dirty="0">
                <a:latin typeface="Calibri" pitchFamily="34" charset="0"/>
              </a:rPr>
              <a:t>　→　</a:t>
            </a:r>
            <a:r>
              <a:rPr lang="en-US" altLang="ja-JP" sz="4000" b="1" dirty="0">
                <a:latin typeface="Calibri" pitchFamily="34" charset="0"/>
              </a:rPr>
              <a:t>ECC</a:t>
            </a:r>
            <a:r>
              <a:rPr lang="ja-JP" altLang="en-US" sz="4000" b="1" dirty="0">
                <a:latin typeface="Calibri" pitchFamily="34" charset="0"/>
              </a:rPr>
              <a:t>　→　反応点</a:t>
            </a:r>
            <a:r>
              <a:rPr lang="ja-JP" altLang="en-US" sz="4000" b="1" dirty="0" smtClean="0">
                <a:latin typeface="Calibri" pitchFamily="34" charset="0"/>
              </a:rPr>
              <a:t>近傍</a:t>
            </a:r>
            <a:endParaRPr lang="en-US" altLang="ja-JP" sz="4000" b="1" dirty="0" smtClean="0">
              <a:latin typeface="Calibri" pitchFamily="34" charset="0"/>
            </a:endParaRPr>
          </a:p>
          <a:p>
            <a:pPr eaLnBrk="0" hangingPunct="0"/>
            <a:r>
              <a:rPr lang="ja-JP" altLang="en-US" sz="4000" b="1" dirty="0">
                <a:latin typeface="Calibri" pitchFamily="34" charset="0"/>
              </a:rPr>
              <a:t>　</a:t>
            </a:r>
            <a:r>
              <a:rPr lang="ja-JP" altLang="en-US" sz="4000" b="1" dirty="0" smtClean="0">
                <a:latin typeface="Calibri" pitchFamily="34" charset="0"/>
              </a:rPr>
              <a:t>　　　　　　　　　　　　</a:t>
            </a:r>
            <a:r>
              <a:rPr lang="en-US" altLang="ja-JP" sz="4000" b="1" dirty="0" smtClean="0">
                <a:latin typeface="Calibri" pitchFamily="34" charset="0"/>
              </a:rPr>
              <a:t>(SCAN BACK)</a:t>
            </a:r>
            <a:endParaRPr lang="ja-JP" altLang="en-US" sz="4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7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987824" y="487027"/>
            <a:ext cx="2560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OPERA</a:t>
            </a:r>
            <a:r>
              <a:rPr lang="ja-JP" altLang="en-US" sz="3200" dirty="0"/>
              <a:t>の</a:t>
            </a:r>
            <a:r>
              <a:rPr lang="ja-JP" altLang="en-US" sz="3200" dirty="0" smtClean="0"/>
              <a:t>目的</a:t>
            </a:r>
            <a:endParaRPr kumimoji="1" lang="en-US" altLang="ja-JP" sz="3200" dirty="0" smtClean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47891" y="2147372"/>
            <a:ext cx="697338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/>
              <a:t>ニュートリノ振動の決定的証拠、</a:t>
            </a:r>
            <a:endParaRPr lang="en-US" altLang="ja-JP" sz="3200" dirty="0" smtClean="0"/>
          </a:p>
          <a:p>
            <a:endParaRPr lang="en-US" altLang="ja-JP" sz="3200" dirty="0"/>
          </a:p>
          <a:p>
            <a:r>
              <a:rPr lang="ja-JP" altLang="en-US" sz="3200" dirty="0" smtClean="0"/>
              <a:t>振動後のニュートリノを検出する。</a:t>
            </a:r>
            <a:endParaRPr lang="en-US" altLang="ja-JP" sz="3200" dirty="0" smtClean="0"/>
          </a:p>
          <a:p>
            <a:endParaRPr lang="en-US" altLang="ja-JP" sz="3200" dirty="0"/>
          </a:p>
          <a:p>
            <a:endParaRPr lang="en-US" altLang="ja-JP" sz="3200" dirty="0" smtClean="0"/>
          </a:p>
          <a:p>
            <a:endParaRPr lang="en-US" altLang="ja-JP" sz="3200" dirty="0" smtClean="0"/>
          </a:p>
          <a:p>
            <a:r>
              <a:rPr lang="en-US" altLang="ja-JP" sz="3200" dirty="0">
                <a:latin typeface="Symbol" pitchFamily="18" charset="2"/>
              </a:rPr>
              <a:t>n</a:t>
            </a:r>
            <a:r>
              <a:rPr lang="en-US" altLang="ja-JP" sz="3200" baseline="-25000" dirty="0" smtClean="0">
                <a:latin typeface="Symbol" pitchFamily="18" charset="2"/>
              </a:rPr>
              <a:t>m</a:t>
            </a:r>
            <a:r>
              <a:rPr lang="en-US" altLang="ja-JP" sz="3200" dirty="0" smtClean="0"/>
              <a:t> </a:t>
            </a:r>
            <a:r>
              <a:rPr lang="en-US" altLang="ja-JP" sz="3200" dirty="0" smtClean="0">
                <a:sym typeface="Wingdings" pitchFamily="2" charset="2"/>
              </a:rPr>
              <a:t> </a:t>
            </a:r>
            <a:r>
              <a:rPr lang="en-US" altLang="ja-JP" sz="3200" dirty="0" err="1" smtClean="0">
                <a:latin typeface="Symbol" pitchFamily="18" charset="2"/>
                <a:sym typeface="Wingdings" pitchFamily="2" charset="2"/>
              </a:rPr>
              <a:t>n</a:t>
            </a:r>
            <a:r>
              <a:rPr lang="en-US" altLang="ja-JP" sz="3200" baseline="-25000" dirty="0" err="1" smtClean="0">
                <a:latin typeface="Symbol" pitchFamily="18" charset="2"/>
                <a:sym typeface="Wingdings" pitchFamily="2" charset="2"/>
              </a:rPr>
              <a:t>t</a:t>
            </a:r>
            <a:r>
              <a:rPr lang="en-US" altLang="ja-JP" sz="3200" dirty="0" smtClean="0">
                <a:sym typeface="Wingdings" pitchFamily="2" charset="2"/>
              </a:rPr>
              <a:t> </a:t>
            </a:r>
            <a:r>
              <a:rPr lang="ja-JP" altLang="en-US" sz="3200" dirty="0" smtClean="0">
                <a:sym typeface="Wingdings" pitchFamily="2" charset="2"/>
              </a:rPr>
              <a:t>振動後の</a:t>
            </a:r>
            <a:r>
              <a:rPr lang="en-US" altLang="ja-JP" sz="3200" dirty="0" err="1" smtClean="0">
                <a:latin typeface="Symbol" pitchFamily="18" charset="2"/>
                <a:sym typeface="Wingdings" pitchFamily="2" charset="2"/>
              </a:rPr>
              <a:t>n</a:t>
            </a:r>
            <a:r>
              <a:rPr lang="en-US" altLang="ja-JP" sz="3200" baseline="-25000" dirty="0" err="1" smtClean="0">
                <a:latin typeface="Symbol" pitchFamily="18" charset="2"/>
                <a:sym typeface="Wingdings" pitchFamily="2" charset="2"/>
              </a:rPr>
              <a:t>t</a:t>
            </a:r>
            <a:r>
              <a:rPr lang="en-US" altLang="ja-JP" sz="3200" dirty="0" smtClean="0">
                <a:sym typeface="Wingdings" pitchFamily="2" charset="2"/>
              </a:rPr>
              <a:t> </a:t>
            </a:r>
            <a:r>
              <a:rPr lang="ja-JP" altLang="en-US" sz="3200" dirty="0" smtClean="0">
                <a:sym typeface="Wingdings" pitchFamily="2" charset="2"/>
              </a:rPr>
              <a:t>を直接つかまえる。</a:t>
            </a:r>
            <a:endParaRPr lang="en-US" altLang="ja-JP" sz="3200" dirty="0"/>
          </a:p>
        </p:txBody>
      </p:sp>
    </p:spTree>
    <p:extLst>
      <p:ext uri="{BB962C8B-B14F-4D97-AF65-F5344CB8AC3E}">
        <p14:creationId xmlns:p14="http://schemas.microsoft.com/office/powerpoint/2010/main" val="311846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5087938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2709863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3186113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3660775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4135438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4611688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2235200" y="2074863"/>
            <a:ext cx="93663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3978" name="Line 10"/>
          <p:cNvSpPr>
            <a:spLocks noChangeShapeType="1"/>
          </p:cNvSpPr>
          <p:nvPr/>
        </p:nvSpPr>
        <p:spPr bwMode="auto">
          <a:xfrm>
            <a:off x="5081588" y="3951288"/>
            <a:ext cx="100012" cy="7461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3979" name="Line 11"/>
          <p:cNvSpPr>
            <a:spLocks noChangeShapeType="1"/>
          </p:cNvSpPr>
          <p:nvPr/>
        </p:nvSpPr>
        <p:spPr bwMode="auto">
          <a:xfrm>
            <a:off x="4583113" y="3840163"/>
            <a:ext cx="150812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3980" name="Line 12"/>
          <p:cNvSpPr>
            <a:spLocks noChangeShapeType="1"/>
          </p:cNvSpPr>
          <p:nvPr/>
        </p:nvSpPr>
        <p:spPr bwMode="auto">
          <a:xfrm>
            <a:off x="4083050" y="3673475"/>
            <a:ext cx="150813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3981" name="Line 13"/>
          <p:cNvSpPr>
            <a:spLocks noChangeShapeType="1"/>
          </p:cNvSpPr>
          <p:nvPr/>
        </p:nvSpPr>
        <p:spPr bwMode="auto">
          <a:xfrm>
            <a:off x="3133725" y="3451225"/>
            <a:ext cx="1492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3982" name="Line 14"/>
          <p:cNvSpPr>
            <a:spLocks noChangeShapeType="1"/>
          </p:cNvSpPr>
          <p:nvPr/>
        </p:nvSpPr>
        <p:spPr bwMode="auto">
          <a:xfrm>
            <a:off x="2682875" y="3340100"/>
            <a:ext cx="150813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3983" name="Line 15"/>
          <p:cNvSpPr>
            <a:spLocks noChangeShapeType="1"/>
          </p:cNvSpPr>
          <p:nvPr/>
        </p:nvSpPr>
        <p:spPr bwMode="auto">
          <a:xfrm>
            <a:off x="3633788" y="3562350"/>
            <a:ext cx="1492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3984" name="Rectangle 16"/>
          <p:cNvSpPr>
            <a:spLocks noChangeArrowheads="1"/>
          </p:cNvSpPr>
          <p:nvPr/>
        </p:nvSpPr>
        <p:spPr bwMode="auto">
          <a:xfrm>
            <a:off x="4706938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3985" name="Rectangle 17"/>
          <p:cNvSpPr>
            <a:spLocks noChangeArrowheads="1"/>
          </p:cNvSpPr>
          <p:nvPr/>
        </p:nvSpPr>
        <p:spPr bwMode="auto">
          <a:xfrm>
            <a:off x="4229100" y="2074863"/>
            <a:ext cx="382588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3986" name="Rectangle 18"/>
          <p:cNvSpPr>
            <a:spLocks noChangeArrowheads="1"/>
          </p:cNvSpPr>
          <p:nvPr/>
        </p:nvSpPr>
        <p:spPr bwMode="auto">
          <a:xfrm>
            <a:off x="3756025" y="2074863"/>
            <a:ext cx="381000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3987" name="Rectangle 19"/>
          <p:cNvSpPr>
            <a:spLocks noChangeArrowheads="1"/>
          </p:cNvSpPr>
          <p:nvPr/>
        </p:nvSpPr>
        <p:spPr bwMode="auto">
          <a:xfrm>
            <a:off x="3279775" y="2074863"/>
            <a:ext cx="382588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3988" name="Rectangle 20"/>
          <p:cNvSpPr>
            <a:spLocks noChangeArrowheads="1"/>
          </p:cNvSpPr>
          <p:nvPr/>
        </p:nvSpPr>
        <p:spPr bwMode="auto">
          <a:xfrm>
            <a:off x="280511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3989" name="Rectangle 21"/>
          <p:cNvSpPr>
            <a:spLocks noChangeArrowheads="1"/>
          </p:cNvSpPr>
          <p:nvPr/>
        </p:nvSpPr>
        <p:spPr bwMode="auto">
          <a:xfrm>
            <a:off x="232886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3990" name="Rectangle 22"/>
          <p:cNvSpPr>
            <a:spLocks noChangeArrowheads="1"/>
          </p:cNvSpPr>
          <p:nvPr/>
        </p:nvSpPr>
        <p:spPr bwMode="auto">
          <a:xfrm>
            <a:off x="185261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3991" name="Rectangle 23"/>
          <p:cNvSpPr>
            <a:spLocks noChangeArrowheads="1"/>
          </p:cNvSpPr>
          <p:nvPr/>
        </p:nvSpPr>
        <p:spPr bwMode="auto">
          <a:xfrm>
            <a:off x="1789113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3992" name="Rectangle 24"/>
          <p:cNvSpPr>
            <a:spLocks noChangeArrowheads="1"/>
          </p:cNvSpPr>
          <p:nvPr/>
        </p:nvSpPr>
        <p:spPr bwMode="auto">
          <a:xfrm>
            <a:off x="6016625" y="2074863"/>
            <a:ext cx="93663" cy="2954337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3993" name="Rectangle 25"/>
          <p:cNvSpPr>
            <a:spLocks noChangeArrowheads="1"/>
          </p:cNvSpPr>
          <p:nvPr/>
        </p:nvSpPr>
        <p:spPr bwMode="auto">
          <a:xfrm>
            <a:off x="5911850" y="2074863"/>
            <a:ext cx="93663" cy="2954337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3994" name="Line 26"/>
          <p:cNvSpPr>
            <a:spLocks noChangeShapeType="1"/>
          </p:cNvSpPr>
          <p:nvPr/>
        </p:nvSpPr>
        <p:spPr bwMode="auto">
          <a:xfrm>
            <a:off x="5173663" y="2578100"/>
            <a:ext cx="703262" cy="1588"/>
          </a:xfrm>
          <a:prstGeom prst="line">
            <a:avLst/>
          </a:prstGeom>
          <a:noFill/>
          <a:ln w="38160">
            <a:solidFill>
              <a:srgbClr val="000000"/>
            </a:solidFill>
            <a:prstDash val="sysDot"/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3995" name="Line 27"/>
          <p:cNvSpPr>
            <a:spLocks noChangeShapeType="1"/>
          </p:cNvSpPr>
          <p:nvPr/>
        </p:nvSpPr>
        <p:spPr bwMode="auto">
          <a:xfrm>
            <a:off x="5911850" y="4171950"/>
            <a:ext cx="2000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3996" name="Line 28"/>
          <p:cNvSpPr>
            <a:spLocks noChangeShapeType="1"/>
          </p:cNvSpPr>
          <p:nvPr/>
        </p:nvSpPr>
        <p:spPr bwMode="auto">
          <a:xfrm>
            <a:off x="5202238" y="3990975"/>
            <a:ext cx="803275" cy="231775"/>
          </a:xfrm>
          <a:prstGeom prst="line">
            <a:avLst/>
          </a:prstGeom>
          <a:noFill/>
          <a:ln w="9398">
            <a:solidFill>
              <a:srgbClr val="0066FF"/>
            </a:solidFill>
            <a:prstDash val="dash"/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3997" name="Rectangle 29"/>
          <p:cNvSpPr>
            <a:spLocks noChangeArrowheads="1"/>
          </p:cNvSpPr>
          <p:nvPr/>
        </p:nvSpPr>
        <p:spPr bwMode="auto">
          <a:xfrm>
            <a:off x="5173663" y="2168525"/>
            <a:ext cx="752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>
                <a:solidFill>
                  <a:srgbClr val="000000"/>
                </a:solidFill>
              </a:rPr>
              <a:t>5 mm</a:t>
            </a:r>
          </a:p>
        </p:txBody>
      </p:sp>
      <p:sp>
        <p:nvSpPr>
          <p:cNvPr id="83998" name="Rectangle 30"/>
          <p:cNvSpPr>
            <a:spLocks noChangeArrowheads="1"/>
          </p:cNvSpPr>
          <p:nvPr/>
        </p:nvSpPr>
        <p:spPr bwMode="auto">
          <a:xfrm>
            <a:off x="5826125" y="1690688"/>
            <a:ext cx="498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>
                <a:solidFill>
                  <a:srgbClr val="000000"/>
                </a:solidFill>
              </a:rPr>
              <a:t>CS</a:t>
            </a:r>
          </a:p>
        </p:txBody>
      </p:sp>
      <p:sp>
        <p:nvSpPr>
          <p:cNvPr id="83999" name="Rectangle 31"/>
          <p:cNvSpPr>
            <a:spLocks noChangeArrowheads="1"/>
          </p:cNvSpPr>
          <p:nvPr/>
        </p:nvSpPr>
        <p:spPr bwMode="auto">
          <a:xfrm>
            <a:off x="4668838" y="1684338"/>
            <a:ext cx="663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ja-JP">
                <a:solidFill>
                  <a:srgbClr val="000000"/>
                </a:solidFill>
              </a:rPr>
              <a:t>ECC</a:t>
            </a:r>
          </a:p>
        </p:txBody>
      </p:sp>
      <p:sp>
        <p:nvSpPr>
          <p:cNvPr id="84000" name="Rectangle 32"/>
          <p:cNvSpPr>
            <a:spLocks noChangeArrowheads="1"/>
          </p:cNvSpPr>
          <p:nvPr/>
        </p:nvSpPr>
        <p:spPr bwMode="auto">
          <a:xfrm>
            <a:off x="2362200" y="3124200"/>
            <a:ext cx="322263" cy="304800"/>
          </a:xfrm>
          <a:prstGeom prst="rect">
            <a:avLst/>
          </a:prstGeom>
          <a:noFill/>
          <a:ln w="635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84001" name="Line 33"/>
          <p:cNvSpPr>
            <a:spLocks noChangeShapeType="1"/>
          </p:cNvSpPr>
          <p:nvPr/>
        </p:nvSpPr>
        <p:spPr bwMode="auto">
          <a:xfrm>
            <a:off x="2514600" y="3352800"/>
            <a:ext cx="0" cy="2209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84002" name="Text Box 34"/>
          <p:cNvSpPr txBox="1">
            <a:spLocks noChangeArrowheads="1"/>
          </p:cNvSpPr>
          <p:nvPr/>
        </p:nvSpPr>
        <p:spPr bwMode="auto">
          <a:xfrm>
            <a:off x="2041525" y="5524500"/>
            <a:ext cx="48926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3200" b="1"/>
              <a:t>ここに反応点があるはず　</a:t>
            </a:r>
          </a:p>
        </p:txBody>
      </p:sp>
      <p:sp>
        <p:nvSpPr>
          <p:cNvPr id="84003" name="Oval 35"/>
          <p:cNvSpPr>
            <a:spLocks noChangeArrowheads="1"/>
          </p:cNvSpPr>
          <p:nvPr/>
        </p:nvSpPr>
        <p:spPr bwMode="auto">
          <a:xfrm>
            <a:off x="2133600" y="3048000"/>
            <a:ext cx="304800" cy="304800"/>
          </a:xfrm>
          <a:prstGeom prst="ellipse">
            <a:avLst/>
          </a:prstGeom>
          <a:noFill/>
          <a:ln w="63500" algn="ctr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84004" name="Line 36"/>
          <p:cNvSpPr>
            <a:spLocks noChangeShapeType="1"/>
          </p:cNvSpPr>
          <p:nvPr/>
        </p:nvSpPr>
        <p:spPr bwMode="auto">
          <a:xfrm flipH="1">
            <a:off x="1371600" y="3352800"/>
            <a:ext cx="762000" cy="6096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84005" name="Line 37"/>
          <p:cNvSpPr>
            <a:spLocks noChangeShapeType="1"/>
          </p:cNvSpPr>
          <p:nvPr/>
        </p:nvSpPr>
        <p:spPr bwMode="auto">
          <a:xfrm flipH="1">
            <a:off x="1143000" y="3352800"/>
            <a:ext cx="990600" cy="3810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84006" name="Text Box 38"/>
          <p:cNvSpPr txBox="1">
            <a:spLocks noChangeArrowheads="1"/>
          </p:cNvSpPr>
          <p:nvPr/>
        </p:nvSpPr>
        <p:spPr bwMode="auto">
          <a:xfrm>
            <a:off x="76200" y="37338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2400" b="1"/>
              <a:t>飛跡なし　</a:t>
            </a:r>
          </a:p>
        </p:txBody>
      </p:sp>
      <p:sp>
        <p:nvSpPr>
          <p:cNvPr id="84007" name="Line 39"/>
          <p:cNvSpPr>
            <a:spLocks noChangeShapeType="1"/>
          </p:cNvSpPr>
          <p:nvPr/>
        </p:nvSpPr>
        <p:spPr bwMode="auto">
          <a:xfrm>
            <a:off x="0" y="3733800"/>
            <a:ext cx="0" cy="5334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4008" name="Line 40"/>
          <p:cNvSpPr>
            <a:spLocks noChangeShapeType="1"/>
          </p:cNvSpPr>
          <p:nvPr/>
        </p:nvSpPr>
        <p:spPr bwMode="auto">
          <a:xfrm>
            <a:off x="0" y="3733800"/>
            <a:ext cx="11430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84009" name="Line 41"/>
          <p:cNvSpPr>
            <a:spLocks noChangeShapeType="1"/>
          </p:cNvSpPr>
          <p:nvPr/>
        </p:nvSpPr>
        <p:spPr bwMode="auto">
          <a:xfrm>
            <a:off x="0" y="4267200"/>
            <a:ext cx="1371600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4010" name="Line 42"/>
          <p:cNvSpPr>
            <a:spLocks noChangeShapeType="1"/>
          </p:cNvSpPr>
          <p:nvPr/>
        </p:nvSpPr>
        <p:spPr bwMode="auto">
          <a:xfrm flipV="1">
            <a:off x="1371600" y="3962400"/>
            <a:ext cx="0" cy="3048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84011" name="Line 43"/>
          <p:cNvSpPr>
            <a:spLocks noChangeShapeType="1"/>
          </p:cNvSpPr>
          <p:nvPr/>
        </p:nvSpPr>
        <p:spPr bwMode="auto">
          <a:xfrm>
            <a:off x="2514600" y="3276600"/>
            <a:ext cx="5334000" cy="1447800"/>
          </a:xfrm>
          <a:prstGeom prst="line">
            <a:avLst/>
          </a:prstGeom>
          <a:noFill/>
          <a:ln w="9525">
            <a:solidFill>
              <a:srgbClr val="00FF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84012" name="Line 44"/>
          <p:cNvSpPr>
            <a:spLocks noChangeShapeType="1"/>
          </p:cNvSpPr>
          <p:nvPr/>
        </p:nvSpPr>
        <p:spPr bwMode="auto">
          <a:xfrm flipV="1">
            <a:off x="2514600" y="2362200"/>
            <a:ext cx="5410200" cy="914400"/>
          </a:xfrm>
          <a:prstGeom prst="line">
            <a:avLst/>
          </a:prstGeom>
          <a:noFill/>
          <a:ln w="9525">
            <a:solidFill>
              <a:srgbClr val="00FF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84013" name="Line 45"/>
          <p:cNvSpPr>
            <a:spLocks noChangeShapeType="1"/>
          </p:cNvSpPr>
          <p:nvPr/>
        </p:nvSpPr>
        <p:spPr bwMode="auto">
          <a:xfrm>
            <a:off x="2514600" y="3276600"/>
            <a:ext cx="5334000" cy="838200"/>
          </a:xfrm>
          <a:prstGeom prst="line">
            <a:avLst/>
          </a:prstGeom>
          <a:noFill/>
          <a:ln w="9525">
            <a:solidFill>
              <a:srgbClr val="00FF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46" name="Rectangle 2"/>
          <p:cNvSpPr>
            <a:spLocks noChangeArrowheads="1"/>
          </p:cNvSpPr>
          <p:nvPr/>
        </p:nvSpPr>
        <p:spPr bwMode="auto">
          <a:xfrm>
            <a:off x="533400" y="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en-US" altLang="ja-JP" sz="4000" b="1" dirty="0">
                <a:latin typeface="Calibri" pitchFamily="34" charset="0"/>
              </a:rPr>
              <a:t>CS</a:t>
            </a:r>
            <a:r>
              <a:rPr lang="ja-JP" altLang="en-US" sz="4000" b="1" dirty="0">
                <a:latin typeface="Calibri" pitchFamily="34" charset="0"/>
              </a:rPr>
              <a:t>　→　</a:t>
            </a:r>
            <a:r>
              <a:rPr lang="en-US" altLang="ja-JP" sz="4000" b="1" dirty="0">
                <a:latin typeface="Calibri" pitchFamily="34" charset="0"/>
              </a:rPr>
              <a:t>ECC</a:t>
            </a:r>
            <a:r>
              <a:rPr lang="ja-JP" altLang="en-US" sz="4000" b="1" dirty="0">
                <a:latin typeface="Calibri" pitchFamily="34" charset="0"/>
              </a:rPr>
              <a:t>　→　反応点</a:t>
            </a:r>
            <a:r>
              <a:rPr lang="ja-JP" altLang="en-US" sz="4000" b="1" dirty="0" smtClean="0">
                <a:latin typeface="Calibri" pitchFamily="34" charset="0"/>
              </a:rPr>
              <a:t>近傍</a:t>
            </a:r>
            <a:endParaRPr lang="en-US" altLang="ja-JP" sz="4000" b="1" dirty="0" smtClean="0">
              <a:latin typeface="Calibri" pitchFamily="34" charset="0"/>
            </a:endParaRPr>
          </a:p>
          <a:p>
            <a:pPr eaLnBrk="0" hangingPunct="0"/>
            <a:r>
              <a:rPr lang="ja-JP" altLang="en-US" sz="4000" b="1" dirty="0">
                <a:latin typeface="Calibri" pitchFamily="34" charset="0"/>
              </a:rPr>
              <a:t>　</a:t>
            </a:r>
            <a:r>
              <a:rPr lang="ja-JP" altLang="en-US" sz="4000" b="1" dirty="0" smtClean="0">
                <a:latin typeface="Calibri" pitchFamily="34" charset="0"/>
              </a:rPr>
              <a:t>　　　　　　　　　　　　</a:t>
            </a:r>
            <a:r>
              <a:rPr lang="en-US" altLang="ja-JP" sz="4000" b="1" dirty="0" smtClean="0">
                <a:latin typeface="Calibri" pitchFamily="34" charset="0"/>
              </a:rPr>
              <a:t>(SCAN BACK)</a:t>
            </a:r>
            <a:endParaRPr lang="ja-JP" altLang="en-US" sz="4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93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5087938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2709863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3186113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3660775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4135438" y="2074863"/>
            <a:ext cx="93662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5000" name="Rectangle 8"/>
          <p:cNvSpPr>
            <a:spLocks noChangeArrowheads="1"/>
          </p:cNvSpPr>
          <p:nvPr/>
        </p:nvSpPr>
        <p:spPr bwMode="auto">
          <a:xfrm>
            <a:off x="4611688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5001" name="Rectangle 9"/>
          <p:cNvSpPr>
            <a:spLocks noChangeArrowheads="1"/>
          </p:cNvSpPr>
          <p:nvPr/>
        </p:nvSpPr>
        <p:spPr bwMode="auto">
          <a:xfrm>
            <a:off x="2235200" y="2074863"/>
            <a:ext cx="93663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5002" name="Line 10"/>
          <p:cNvSpPr>
            <a:spLocks noChangeShapeType="1"/>
          </p:cNvSpPr>
          <p:nvPr/>
        </p:nvSpPr>
        <p:spPr bwMode="auto">
          <a:xfrm>
            <a:off x="5081588" y="3951288"/>
            <a:ext cx="100012" cy="7461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5003" name="Line 11"/>
          <p:cNvSpPr>
            <a:spLocks noChangeShapeType="1"/>
          </p:cNvSpPr>
          <p:nvPr/>
        </p:nvSpPr>
        <p:spPr bwMode="auto">
          <a:xfrm>
            <a:off x="4583113" y="3840163"/>
            <a:ext cx="150812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5004" name="Line 12"/>
          <p:cNvSpPr>
            <a:spLocks noChangeShapeType="1"/>
          </p:cNvSpPr>
          <p:nvPr/>
        </p:nvSpPr>
        <p:spPr bwMode="auto">
          <a:xfrm>
            <a:off x="4083050" y="3673475"/>
            <a:ext cx="150813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5005" name="Line 13"/>
          <p:cNvSpPr>
            <a:spLocks noChangeShapeType="1"/>
          </p:cNvSpPr>
          <p:nvPr/>
        </p:nvSpPr>
        <p:spPr bwMode="auto">
          <a:xfrm>
            <a:off x="3133725" y="3451225"/>
            <a:ext cx="1492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5006" name="Line 14"/>
          <p:cNvSpPr>
            <a:spLocks noChangeShapeType="1"/>
          </p:cNvSpPr>
          <p:nvPr/>
        </p:nvSpPr>
        <p:spPr bwMode="auto">
          <a:xfrm>
            <a:off x="2682875" y="3340100"/>
            <a:ext cx="150813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5007" name="Line 15"/>
          <p:cNvSpPr>
            <a:spLocks noChangeShapeType="1"/>
          </p:cNvSpPr>
          <p:nvPr/>
        </p:nvSpPr>
        <p:spPr bwMode="auto">
          <a:xfrm>
            <a:off x="3633788" y="3562350"/>
            <a:ext cx="1492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5008" name="Rectangle 16"/>
          <p:cNvSpPr>
            <a:spLocks noChangeArrowheads="1"/>
          </p:cNvSpPr>
          <p:nvPr/>
        </p:nvSpPr>
        <p:spPr bwMode="auto">
          <a:xfrm>
            <a:off x="4706938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5009" name="Rectangle 17"/>
          <p:cNvSpPr>
            <a:spLocks noChangeArrowheads="1"/>
          </p:cNvSpPr>
          <p:nvPr/>
        </p:nvSpPr>
        <p:spPr bwMode="auto">
          <a:xfrm>
            <a:off x="4229100" y="2074863"/>
            <a:ext cx="382588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5010" name="Rectangle 18"/>
          <p:cNvSpPr>
            <a:spLocks noChangeArrowheads="1"/>
          </p:cNvSpPr>
          <p:nvPr/>
        </p:nvSpPr>
        <p:spPr bwMode="auto">
          <a:xfrm>
            <a:off x="3756025" y="2074863"/>
            <a:ext cx="381000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5011" name="Rectangle 19"/>
          <p:cNvSpPr>
            <a:spLocks noChangeArrowheads="1"/>
          </p:cNvSpPr>
          <p:nvPr/>
        </p:nvSpPr>
        <p:spPr bwMode="auto">
          <a:xfrm>
            <a:off x="3279775" y="2074863"/>
            <a:ext cx="382588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5012" name="Rectangle 20"/>
          <p:cNvSpPr>
            <a:spLocks noChangeArrowheads="1"/>
          </p:cNvSpPr>
          <p:nvPr/>
        </p:nvSpPr>
        <p:spPr bwMode="auto">
          <a:xfrm>
            <a:off x="280511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5013" name="Rectangle 21"/>
          <p:cNvSpPr>
            <a:spLocks noChangeArrowheads="1"/>
          </p:cNvSpPr>
          <p:nvPr/>
        </p:nvSpPr>
        <p:spPr bwMode="auto">
          <a:xfrm>
            <a:off x="232886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5014" name="Rectangle 22"/>
          <p:cNvSpPr>
            <a:spLocks noChangeArrowheads="1"/>
          </p:cNvSpPr>
          <p:nvPr/>
        </p:nvSpPr>
        <p:spPr bwMode="auto">
          <a:xfrm>
            <a:off x="1852613" y="2074863"/>
            <a:ext cx="382587" cy="2952750"/>
          </a:xfrm>
          <a:prstGeom prst="rect">
            <a:avLst/>
          </a:prstGeom>
          <a:solidFill>
            <a:srgbClr val="969696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5015" name="Rectangle 23"/>
          <p:cNvSpPr>
            <a:spLocks noChangeArrowheads="1"/>
          </p:cNvSpPr>
          <p:nvPr/>
        </p:nvSpPr>
        <p:spPr bwMode="auto">
          <a:xfrm>
            <a:off x="1789113" y="2074863"/>
            <a:ext cx="95250" cy="2952750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5016" name="Rectangle 24"/>
          <p:cNvSpPr>
            <a:spLocks noChangeArrowheads="1"/>
          </p:cNvSpPr>
          <p:nvPr/>
        </p:nvSpPr>
        <p:spPr bwMode="auto">
          <a:xfrm>
            <a:off x="6016625" y="2074863"/>
            <a:ext cx="93663" cy="2954337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5017" name="Rectangle 25"/>
          <p:cNvSpPr>
            <a:spLocks noChangeArrowheads="1"/>
          </p:cNvSpPr>
          <p:nvPr/>
        </p:nvSpPr>
        <p:spPr bwMode="auto">
          <a:xfrm>
            <a:off x="5911850" y="2074863"/>
            <a:ext cx="93663" cy="2954337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5018" name="Line 26"/>
          <p:cNvSpPr>
            <a:spLocks noChangeShapeType="1"/>
          </p:cNvSpPr>
          <p:nvPr/>
        </p:nvSpPr>
        <p:spPr bwMode="auto">
          <a:xfrm>
            <a:off x="5173663" y="2578100"/>
            <a:ext cx="703262" cy="1588"/>
          </a:xfrm>
          <a:prstGeom prst="line">
            <a:avLst/>
          </a:prstGeom>
          <a:noFill/>
          <a:ln w="38160">
            <a:solidFill>
              <a:srgbClr val="000000"/>
            </a:solidFill>
            <a:prstDash val="sysDot"/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5019" name="Line 27"/>
          <p:cNvSpPr>
            <a:spLocks noChangeShapeType="1"/>
          </p:cNvSpPr>
          <p:nvPr/>
        </p:nvSpPr>
        <p:spPr bwMode="auto">
          <a:xfrm>
            <a:off x="5911850" y="4171950"/>
            <a:ext cx="2000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5020" name="Line 28"/>
          <p:cNvSpPr>
            <a:spLocks noChangeShapeType="1"/>
          </p:cNvSpPr>
          <p:nvPr/>
        </p:nvSpPr>
        <p:spPr bwMode="auto">
          <a:xfrm>
            <a:off x="5202238" y="3990975"/>
            <a:ext cx="803275" cy="231775"/>
          </a:xfrm>
          <a:prstGeom prst="line">
            <a:avLst/>
          </a:prstGeom>
          <a:noFill/>
          <a:ln w="9398">
            <a:solidFill>
              <a:srgbClr val="0066FF"/>
            </a:solidFill>
            <a:prstDash val="dash"/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5021" name="Rectangle 29"/>
          <p:cNvSpPr>
            <a:spLocks noChangeArrowheads="1"/>
          </p:cNvSpPr>
          <p:nvPr/>
        </p:nvSpPr>
        <p:spPr bwMode="auto">
          <a:xfrm>
            <a:off x="5173663" y="2168525"/>
            <a:ext cx="752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>
                <a:solidFill>
                  <a:srgbClr val="000000"/>
                </a:solidFill>
              </a:rPr>
              <a:t>5 mm</a:t>
            </a:r>
          </a:p>
        </p:txBody>
      </p:sp>
      <p:sp>
        <p:nvSpPr>
          <p:cNvPr id="85022" name="Rectangle 30"/>
          <p:cNvSpPr>
            <a:spLocks noChangeArrowheads="1"/>
          </p:cNvSpPr>
          <p:nvPr/>
        </p:nvSpPr>
        <p:spPr bwMode="auto">
          <a:xfrm>
            <a:off x="5826125" y="1690688"/>
            <a:ext cx="498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>
                <a:solidFill>
                  <a:srgbClr val="000000"/>
                </a:solidFill>
              </a:rPr>
              <a:t>CS</a:t>
            </a:r>
          </a:p>
        </p:txBody>
      </p:sp>
      <p:sp>
        <p:nvSpPr>
          <p:cNvPr id="85023" name="Rectangle 31"/>
          <p:cNvSpPr>
            <a:spLocks noChangeArrowheads="1"/>
          </p:cNvSpPr>
          <p:nvPr/>
        </p:nvSpPr>
        <p:spPr bwMode="auto">
          <a:xfrm>
            <a:off x="4668838" y="1684338"/>
            <a:ext cx="6635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defTabSz="449263">
              <a:spcBef>
                <a:spcPts val="67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kumimoji="0" lang="en-US" altLang="ja-JP">
                <a:solidFill>
                  <a:srgbClr val="000000"/>
                </a:solidFill>
              </a:rPr>
              <a:t>ECC</a:t>
            </a:r>
          </a:p>
        </p:txBody>
      </p:sp>
      <p:sp>
        <p:nvSpPr>
          <p:cNvPr id="85024" name="Rectangle 32"/>
          <p:cNvSpPr>
            <a:spLocks noChangeArrowheads="1"/>
          </p:cNvSpPr>
          <p:nvPr/>
        </p:nvSpPr>
        <p:spPr bwMode="auto">
          <a:xfrm>
            <a:off x="1716088" y="2590800"/>
            <a:ext cx="2160587" cy="1368425"/>
          </a:xfrm>
          <a:prstGeom prst="rect">
            <a:avLst/>
          </a:prstGeom>
          <a:solidFill>
            <a:srgbClr val="00FFFF">
              <a:alpha val="19000"/>
            </a:srgbClr>
          </a:solidFill>
          <a:ln w="635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5025" name="Text Box 33"/>
          <p:cNvSpPr txBox="1">
            <a:spLocks noChangeArrowheads="1"/>
          </p:cNvSpPr>
          <p:nvPr/>
        </p:nvSpPr>
        <p:spPr bwMode="auto">
          <a:xfrm>
            <a:off x="914400" y="5272088"/>
            <a:ext cx="3810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ja-JP" altLang="en-US" sz="2800" b="1"/>
              <a:t>全飛跡を読み取る　　</a:t>
            </a:r>
          </a:p>
        </p:txBody>
      </p:sp>
      <p:sp>
        <p:nvSpPr>
          <p:cNvPr id="85026" name="Line 34"/>
          <p:cNvSpPr>
            <a:spLocks noChangeShapeType="1"/>
          </p:cNvSpPr>
          <p:nvPr/>
        </p:nvSpPr>
        <p:spPr bwMode="auto">
          <a:xfrm flipH="1">
            <a:off x="1295400" y="3962400"/>
            <a:ext cx="457200" cy="12192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ja-JP" altLang="en-US"/>
          </a:p>
        </p:txBody>
      </p:sp>
      <p:sp>
        <p:nvSpPr>
          <p:cNvPr id="85027" name="Rectangle 35"/>
          <p:cNvSpPr>
            <a:spLocks noChangeArrowheads="1"/>
          </p:cNvSpPr>
          <p:nvPr/>
        </p:nvSpPr>
        <p:spPr bwMode="auto">
          <a:xfrm>
            <a:off x="2362200" y="3124200"/>
            <a:ext cx="322263" cy="304800"/>
          </a:xfrm>
          <a:prstGeom prst="rect">
            <a:avLst/>
          </a:prstGeom>
          <a:noFill/>
          <a:ln w="635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85028" name="Line 36"/>
          <p:cNvSpPr>
            <a:spLocks noChangeShapeType="1"/>
          </p:cNvSpPr>
          <p:nvPr/>
        </p:nvSpPr>
        <p:spPr bwMode="auto">
          <a:xfrm>
            <a:off x="5081588" y="3951288"/>
            <a:ext cx="100012" cy="74612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5029" name="Line 37"/>
          <p:cNvSpPr>
            <a:spLocks noChangeShapeType="1"/>
          </p:cNvSpPr>
          <p:nvPr/>
        </p:nvSpPr>
        <p:spPr bwMode="auto">
          <a:xfrm>
            <a:off x="4583113" y="3840163"/>
            <a:ext cx="150812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5030" name="Line 38"/>
          <p:cNvSpPr>
            <a:spLocks noChangeShapeType="1"/>
          </p:cNvSpPr>
          <p:nvPr/>
        </p:nvSpPr>
        <p:spPr bwMode="auto">
          <a:xfrm>
            <a:off x="4083050" y="3673475"/>
            <a:ext cx="150813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5031" name="Line 39"/>
          <p:cNvSpPr>
            <a:spLocks noChangeShapeType="1"/>
          </p:cNvSpPr>
          <p:nvPr/>
        </p:nvSpPr>
        <p:spPr bwMode="auto">
          <a:xfrm>
            <a:off x="3133725" y="3451225"/>
            <a:ext cx="1492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5032" name="Line 40"/>
          <p:cNvSpPr>
            <a:spLocks noChangeShapeType="1"/>
          </p:cNvSpPr>
          <p:nvPr/>
        </p:nvSpPr>
        <p:spPr bwMode="auto">
          <a:xfrm>
            <a:off x="2682875" y="3340100"/>
            <a:ext cx="150813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5033" name="Line 41"/>
          <p:cNvSpPr>
            <a:spLocks noChangeShapeType="1"/>
          </p:cNvSpPr>
          <p:nvPr/>
        </p:nvSpPr>
        <p:spPr bwMode="auto">
          <a:xfrm>
            <a:off x="3633788" y="3562350"/>
            <a:ext cx="1492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5034" name="Line 42"/>
          <p:cNvSpPr>
            <a:spLocks noChangeShapeType="1"/>
          </p:cNvSpPr>
          <p:nvPr/>
        </p:nvSpPr>
        <p:spPr bwMode="auto">
          <a:xfrm>
            <a:off x="5173663" y="2578100"/>
            <a:ext cx="703262" cy="1588"/>
          </a:xfrm>
          <a:prstGeom prst="line">
            <a:avLst/>
          </a:prstGeom>
          <a:noFill/>
          <a:ln w="38160">
            <a:solidFill>
              <a:srgbClr val="000000"/>
            </a:solidFill>
            <a:prstDash val="sysDot"/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5035" name="Line 43"/>
          <p:cNvSpPr>
            <a:spLocks noChangeShapeType="1"/>
          </p:cNvSpPr>
          <p:nvPr/>
        </p:nvSpPr>
        <p:spPr bwMode="auto">
          <a:xfrm>
            <a:off x="5911850" y="4171950"/>
            <a:ext cx="200025" cy="76200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5036" name="Line 44"/>
          <p:cNvSpPr>
            <a:spLocks noChangeShapeType="1"/>
          </p:cNvSpPr>
          <p:nvPr/>
        </p:nvSpPr>
        <p:spPr bwMode="auto">
          <a:xfrm>
            <a:off x="5202238" y="3990975"/>
            <a:ext cx="803275" cy="231775"/>
          </a:xfrm>
          <a:prstGeom prst="line">
            <a:avLst/>
          </a:prstGeom>
          <a:noFill/>
          <a:ln w="9398">
            <a:solidFill>
              <a:srgbClr val="0066FF"/>
            </a:solidFill>
            <a:prstDash val="dash"/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85037" name="Line 45"/>
          <p:cNvSpPr>
            <a:spLocks noChangeShapeType="1"/>
          </p:cNvSpPr>
          <p:nvPr/>
        </p:nvSpPr>
        <p:spPr bwMode="auto">
          <a:xfrm>
            <a:off x="2514600" y="3276600"/>
            <a:ext cx="5334000" cy="838200"/>
          </a:xfrm>
          <a:prstGeom prst="line">
            <a:avLst/>
          </a:prstGeom>
          <a:noFill/>
          <a:ln w="9525">
            <a:solidFill>
              <a:srgbClr val="00FF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85038" name="Line 46"/>
          <p:cNvSpPr>
            <a:spLocks noChangeShapeType="1"/>
          </p:cNvSpPr>
          <p:nvPr/>
        </p:nvSpPr>
        <p:spPr bwMode="auto">
          <a:xfrm>
            <a:off x="2514600" y="3276600"/>
            <a:ext cx="5334000" cy="1447800"/>
          </a:xfrm>
          <a:prstGeom prst="line">
            <a:avLst/>
          </a:prstGeom>
          <a:noFill/>
          <a:ln w="9525">
            <a:solidFill>
              <a:srgbClr val="00FF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85039" name="Line 47"/>
          <p:cNvSpPr>
            <a:spLocks noChangeShapeType="1"/>
          </p:cNvSpPr>
          <p:nvPr/>
        </p:nvSpPr>
        <p:spPr bwMode="auto">
          <a:xfrm flipV="1">
            <a:off x="2514600" y="2362200"/>
            <a:ext cx="5410200" cy="914400"/>
          </a:xfrm>
          <a:prstGeom prst="line">
            <a:avLst/>
          </a:prstGeom>
          <a:noFill/>
          <a:ln w="9525">
            <a:solidFill>
              <a:srgbClr val="00FF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ja-JP" altLang="en-US"/>
          </a:p>
        </p:txBody>
      </p:sp>
      <p:sp>
        <p:nvSpPr>
          <p:cNvPr id="48" name="Rectangle 2"/>
          <p:cNvSpPr>
            <a:spLocks noChangeArrowheads="1"/>
          </p:cNvSpPr>
          <p:nvPr/>
        </p:nvSpPr>
        <p:spPr bwMode="auto">
          <a:xfrm>
            <a:off x="533400" y="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0" hangingPunct="0"/>
            <a:r>
              <a:rPr lang="en-US" altLang="ja-JP" sz="4000" b="1" dirty="0">
                <a:latin typeface="Calibri" pitchFamily="34" charset="0"/>
              </a:rPr>
              <a:t>CS</a:t>
            </a:r>
            <a:r>
              <a:rPr lang="ja-JP" altLang="en-US" sz="4000" b="1" dirty="0">
                <a:latin typeface="Calibri" pitchFamily="34" charset="0"/>
              </a:rPr>
              <a:t>　→　</a:t>
            </a:r>
            <a:r>
              <a:rPr lang="en-US" altLang="ja-JP" sz="4000" b="1" dirty="0">
                <a:latin typeface="Calibri" pitchFamily="34" charset="0"/>
              </a:rPr>
              <a:t>ECC</a:t>
            </a:r>
            <a:r>
              <a:rPr lang="ja-JP" altLang="en-US" sz="4000" b="1" dirty="0">
                <a:latin typeface="Calibri" pitchFamily="34" charset="0"/>
              </a:rPr>
              <a:t>　→　反応点</a:t>
            </a:r>
            <a:r>
              <a:rPr lang="ja-JP" altLang="en-US" sz="4000" b="1" dirty="0" smtClean="0">
                <a:latin typeface="Calibri" pitchFamily="34" charset="0"/>
              </a:rPr>
              <a:t>近傍</a:t>
            </a:r>
            <a:endParaRPr lang="en-US" altLang="ja-JP" sz="4000" b="1" dirty="0" smtClean="0">
              <a:latin typeface="Calibri" pitchFamily="34" charset="0"/>
            </a:endParaRPr>
          </a:p>
          <a:p>
            <a:pPr eaLnBrk="0" hangingPunct="0"/>
            <a:r>
              <a:rPr lang="ja-JP" altLang="en-US" sz="4000" b="1" dirty="0">
                <a:latin typeface="Calibri" pitchFamily="34" charset="0"/>
              </a:rPr>
              <a:t>　</a:t>
            </a:r>
            <a:r>
              <a:rPr lang="ja-JP" altLang="en-US" sz="4000" b="1" dirty="0" smtClean="0">
                <a:latin typeface="Calibri" pitchFamily="34" charset="0"/>
              </a:rPr>
              <a:t>　　　　　　　　　　　　</a:t>
            </a:r>
            <a:r>
              <a:rPr lang="en-US" altLang="ja-JP" sz="4000" b="1" dirty="0" smtClean="0">
                <a:latin typeface="Calibri" pitchFamily="34" charset="0"/>
              </a:rPr>
              <a:t>(SCAN BACK)</a:t>
            </a:r>
            <a:endParaRPr lang="ja-JP" altLang="en-US" sz="4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13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00BD2-5E91-4705-9C9D-94EB0EA3A968}" type="slidenum">
              <a:rPr lang="en-US" altLang="ja-JP"/>
              <a:pPr/>
              <a:t>42</a:t>
            </a:fld>
            <a:endParaRPr lang="en-US" altLang="ja-JP"/>
          </a:p>
        </p:txBody>
      </p:sp>
      <p:pic>
        <p:nvPicPr>
          <p:cNvPr id="97283" name="Picture 3" descr="vtx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8569325" cy="555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39688" y="44450"/>
            <a:ext cx="6548437" cy="701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dirty="0"/>
              <a:t>Stopping plate</a:t>
            </a:r>
            <a:r>
              <a:rPr lang="ja-JP" altLang="en-US" sz="2000" dirty="0"/>
              <a:t>の周り </a:t>
            </a:r>
            <a:r>
              <a:rPr lang="en-US" altLang="ja-JP" sz="2000" dirty="0"/>
              <a:t>1cm</a:t>
            </a:r>
            <a:r>
              <a:rPr lang="en-US" altLang="ja-JP" sz="2000" baseline="30000" dirty="0"/>
              <a:t>2</a:t>
            </a:r>
            <a:r>
              <a:rPr lang="en-US" altLang="ja-JP" sz="2000" dirty="0"/>
              <a:t> ×</a:t>
            </a:r>
            <a:r>
              <a:rPr lang="en-US" altLang="ja-JP" sz="2000" dirty="0" smtClean="0"/>
              <a:t>10plate  </a:t>
            </a:r>
            <a:r>
              <a:rPr lang="en-US" altLang="ja-JP" sz="2000" dirty="0"/>
              <a:t>(~</a:t>
            </a:r>
            <a:r>
              <a:rPr lang="en-US" altLang="ja-JP" sz="2000" dirty="0" smtClean="0"/>
              <a:t>10</a:t>
            </a:r>
            <a:r>
              <a:rPr lang="en-US" altLang="ja-JP" sz="2000" baseline="30000" dirty="0" smtClean="0"/>
              <a:t>5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Tracks) volume scan</a:t>
            </a:r>
            <a:endParaRPr lang="en-US" altLang="ja-JP" sz="1800" dirty="0"/>
          </a:p>
        </p:txBody>
      </p:sp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4895850" y="333375"/>
            <a:ext cx="44291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en-US" altLang="ja-JP" sz="2000" b="1">
                <a:solidFill>
                  <a:schemeClr val="tx2"/>
                </a:solidFill>
              </a:rPr>
              <a:t>3D Reconstruction of interaction</a:t>
            </a:r>
          </a:p>
        </p:txBody>
      </p:sp>
    </p:spTree>
    <p:extLst>
      <p:ext uri="{BB962C8B-B14F-4D97-AF65-F5344CB8AC3E}">
        <p14:creationId xmlns:p14="http://schemas.microsoft.com/office/powerpoint/2010/main" val="163570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7D857-CCF2-4641-8EFD-5D28D8F46C4D}" type="slidenum">
              <a:rPr lang="en-US" altLang="ja-JP"/>
              <a:pPr/>
              <a:t>43</a:t>
            </a:fld>
            <a:endParaRPr lang="en-US" altLang="ja-JP"/>
          </a:p>
        </p:txBody>
      </p:sp>
      <p:pic>
        <p:nvPicPr>
          <p:cNvPr id="98307" name="Picture 3" descr="vtx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765175"/>
            <a:ext cx="8569325" cy="554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0" y="188913"/>
            <a:ext cx="882173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/>
              <a:t>4plate</a:t>
            </a:r>
            <a:r>
              <a:rPr lang="ja-JP" altLang="en-US" sz="2400" dirty="0" smtClean="0"/>
              <a:t>以上</a:t>
            </a:r>
            <a:r>
              <a:rPr lang="ja-JP" altLang="en-US" sz="2400" dirty="0"/>
              <a:t>つな</a:t>
            </a:r>
            <a:r>
              <a:rPr lang="ja-JP" altLang="en-US" sz="2400" dirty="0" smtClean="0"/>
              <a:t>がる</a:t>
            </a:r>
            <a:r>
              <a:rPr lang="en-US" altLang="ja-JP" sz="2400" dirty="0"/>
              <a:t>Track</a:t>
            </a:r>
            <a:r>
              <a:rPr lang="ja-JP" altLang="en-US" sz="2400" dirty="0"/>
              <a:t>のみ表示</a:t>
            </a:r>
          </a:p>
        </p:txBody>
      </p:sp>
    </p:spTree>
    <p:extLst>
      <p:ext uri="{BB962C8B-B14F-4D97-AF65-F5344CB8AC3E}">
        <p14:creationId xmlns:p14="http://schemas.microsoft.com/office/powerpoint/2010/main" val="1452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90E77-793D-4DCD-80E4-0E4A81F91DBE}" type="slidenum">
              <a:rPr lang="en-US" altLang="ja-JP"/>
              <a:pPr/>
              <a:t>44</a:t>
            </a:fld>
            <a:endParaRPr lang="en-US" altLang="ja-JP"/>
          </a:p>
        </p:txBody>
      </p:sp>
      <p:pic>
        <p:nvPicPr>
          <p:cNvPr id="99331" name="Picture 3" descr="vtx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29840"/>
            <a:ext cx="8569325" cy="555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179388" y="116632"/>
            <a:ext cx="8569325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400" dirty="0" smtClean="0"/>
              <a:t>Stop</a:t>
            </a:r>
            <a:r>
              <a:rPr lang="ja-JP" altLang="en-US" sz="2400" dirty="0" smtClean="0"/>
              <a:t>点近傍の体積を貫通する</a:t>
            </a:r>
            <a:r>
              <a:rPr lang="en-US" altLang="ja-JP" sz="2400" dirty="0" smtClean="0"/>
              <a:t>track</a:t>
            </a:r>
            <a:r>
              <a:rPr lang="ja-JP" altLang="en-US" sz="2400" dirty="0" smtClean="0"/>
              <a:t>を除去、飛跡が収束する点　　　</a:t>
            </a:r>
            <a:endParaRPr lang="en-US" altLang="ja-JP" sz="2400" dirty="0" smtClean="0"/>
          </a:p>
          <a:p>
            <a:pPr>
              <a:spcBef>
                <a:spcPct val="50000"/>
              </a:spcBef>
            </a:pPr>
            <a:r>
              <a:rPr lang="ja-JP" altLang="en-US" sz="2400" dirty="0">
                <a:sym typeface="Wingdings" pitchFamily="2" charset="2"/>
              </a:rPr>
              <a:t>　</a:t>
            </a:r>
            <a:r>
              <a:rPr lang="ja-JP" altLang="en-US" sz="2400" dirty="0" smtClean="0">
                <a:sym typeface="Wingdings" pitchFamily="2" charset="2"/>
              </a:rPr>
              <a:t>　　　　　　　　　　　　　</a:t>
            </a:r>
            <a:r>
              <a:rPr lang="en-US" altLang="ja-JP" sz="2400" dirty="0" smtClean="0">
                <a:sym typeface="Wingdings" pitchFamily="2" charset="2"/>
              </a:rPr>
              <a:t> </a:t>
            </a:r>
            <a:r>
              <a:rPr lang="en-US" altLang="ja-JP" sz="2400" dirty="0" smtClean="0">
                <a:latin typeface="Symbol" pitchFamily="18" charset="2"/>
                <a:sym typeface="Wingdings" pitchFamily="2" charset="2"/>
              </a:rPr>
              <a:t>n</a:t>
            </a:r>
            <a:r>
              <a:rPr lang="ja-JP" altLang="en-US" sz="2400" dirty="0" smtClean="0">
                <a:sym typeface="Wingdings" pitchFamily="2" charset="2"/>
              </a:rPr>
              <a:t>反応点</a:t>
            </a:r>
            <a:endParaRPr lang="ja-JP" altLang="en-US" sz="24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41711" y="6362164"/>
            <a:ext cx="8104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/>
              <a:t>付随する収束しない飛跡・・・</a:t>
            </a:r>
            <a:r>
              <a:rPr kumimoji="1" lang="en-US" altLang="ja-JP" sz="2800" b="1" dirty="0" smtClean="0"/>
              <a:t>decay </a:t>
            </a:r>
            <a:r>
              <a:rPr kumimoji="1" lang="ja-JP" altLang="en-US" sz="2800" b="1" dirty="0" smtClean="0"/>
              <a:t>候補 </a:t>
            </a:r>
            <a:r>
              <a:rPr kumimoji="1" lang="en-US" altLang="ja-JP" sz="2800" b="1" dirty="0" smtClean="0">
                <a:sym typeface="Wingdings" pitchFamily="2" charset="2"/>
              </a:rPr>
              <a:t></a:t>
            </a:r>
            <a:r>
              <a:rPr kumimoji="1" lang="en-US" altLang="ja-JP" sz="2800" b="1" dirty="0" smtClean="0">
                <a:latin typeface="Symbol" pitchFamily="18" charset="2"/>
                <a:sym typeface="Wingdings" pitchFamily="2" charset="2"/>
              </a:rPr>
              <a:t> t</a:t>
            </a:r>
            <a:r>
              <a:rPr kumimoji="1" lang="ja-JP" altLang="en-US" sz="2800" b="1" dirty="0" err="1" smtClean="0">
                <a:sym typeface="Wingdings" pitchFamily="2" charset="2"/>
              </a:rPr>
              <a:t>か・・</a:t>
            </a:r>
            <a:r>
              <a:rPr kumimoji="1" lang="ja-JP" altLang="en-US" sz="2800" b="1" dirty="0" smtClean="0">
                <a:sym typeface="Wingdings" pitchFamily="2" charset="2"/>
              </a:rPr>
              <a:t>・？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9580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/>
          <p:cNvSpPr txBox="1"/>
          <p:nvPr/>
        </p:nvSpPr>
        <p:spPr>
          <a:xfrm>
            <a:off x="994986" y="35913"/>
            <a:ext cx="71774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200" dirty="0" smtClean="0"/>
              <a:t>5 years’ exposure finished on  Dec 3, 2013</a:t>
            </a:r>
          </a:p>
        </p:txBody>
      </p:sp>
      <p:graphicFrame>
        <p:nvGraphicFramePr>
          <p:cNvPr id="11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5363004"/>
              </p:ext>
            </p:extLst>
          </p:nvPr>
        </p:nvGraphicFramePr>
        <p:xfrm>
          <a:off x="5978490" y="1268760"/>
          <a:ext cx="2528502" cy="3169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384"/>
                <a:gridCol w="1672118"/>
              </a:tblGrid>
              <a:tr h="452716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Year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P.O.T. (10</a:t>
                      </a:r>
                      <a:r>
                        <a:rPr lang="en-US" baseline="30000" dirty="0" smtClean="0"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</a:p>
                  </a:txBody>
                  <a:tcPr/>
                </a:tc>
              </a:tr>
              <a:tr h="452716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2008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1.78 </a:t>
                      </a:r>
                      <a:endParaRPr lang="en-US" baseline="300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2716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2009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3.52</a:t>
                      </a:r>
                    </a:p>
                  </a:txBody>
                  <a:tcPr/>
                </a:tc>
              </a:tr>
              <a:tr h="452716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lang="en-US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Times New Roman" pitchFamily="18" charset="0"/>
                          <a:cs typeface="Times New Roman" pitchFamily="18" charset="0"/>
                        </a:rPr>
                        <a:t>4.08</a:t>
                      </a:r>
                    </a:p>
                  </a:txBody>
                  <a:tcPr/>
                </a:tc>
              </a:tr>
              <a:tr h="452716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lang="en-US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Times New Roman" pitchFamily="18" charset="0"/>
                          <a:cs typeface="Times New Roman" pitchFamily="18" charset="0"/>
                        </a:rPr>
                        <a:t>4.75</a:t>
                      </a:r>
                    </a:p>
                  </a:txBody>
                  <a:tcPr/>
                </a:tc>
              </a:tr>
              <a:tr h="452716"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  <a:endParaRPr lang="en-US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3.85</a:t>
                      </a:r>
                    </a:p>
                  </a:txBody>
                  <a:tcPr/>
                </a:tc>
              </a:tr>
              <a:tr h="45271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Total</a:t>
                      </a:r>
                      <a:endParaRPr lang="en-US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Times New Roman" pitchFamily="18" charset="0"/>
                          <a:cs typeface="Times New Roman" pitchFamily="18" charset="0"/>
                        </a:rPr>
                        <a:t>17.94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35" y="620688"/>
            <a:ext cx="5447331" cy="55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5652120" y="5085184"/>
            <a:ext cx="36072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20 % less than </a:t>
            </a:r>
          </a:p>
          <a:p>
            <a:r>
              <a:rPr kumimoji="1" lang="en-US" altLang="ja-JP" sz="2400" dirty="0" smtClean="0"/>
              <a:t>the proposal value 22.5 E</a:t>
            </a:r>
            <a:r>
              <a:rPr kumimoji="1" lang="en-US" altLang="ja-JP" sz="2400" baseline="30000" dirty="0" smtClean="0"/>
              <a:t>19</a:t>
            </a:r>
            <a:r>
              <a:rPr kumimoji="1" lang="en-US" altLang="ja-JP" sz="2400" dirty="0" smtClean="0"/>
              <a:t> </a:t>
            </a:r>
            <a:endParaRPr kumimoji="1"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131840" y="6093296"/>
            <a:ext cx="52375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Expected number of appeared tau </a:t>
            </a:r>
            <a:r>
              <a:rPr lang="en-US" altLang="ja-JP" sz="2400" dirty="0" smtClean="0"/>
              <a:t>to be </a:t>
            </a:r>
          </a:p>
          <a:p>
            <a:r>
              <a:rPr lang="en-US" altLang="ja-JP" sz="2400" dirty="0" smtClean="0"/>
              <a:t>detected is ~ 5, BG~0.5    (preliminary</a:t>
            </a:r>
            <a:r>
              <a:rPr lang="en-US" altLang="ja-JP" sz="2400" dirty="0"/>
              <a:t>)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5414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\Desktop\Opera_performance_plot_II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54921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テキスト ボックス 23"/>
          <p:cNvSpPr txBox="1"/>
          <p:nvPr/>
        </p:nvSpPr>
        <p:spPr>
          <a:xfrm>
            <a:off x="4937781" y="4110171"/>
            <a:ext cx="1731564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0033CC"/>
                </a:solidFill>
              </a:rPr>
              <a:t>反応点探索</a:t>
            </a:r>
            <a:endParaRPr lang="en-US" altLang="ja-JP" sz="2400" b="1" dirty="0">
              <a:solidFill>
                <a:srgbClr val="0033CC"/>
              </a:solidFill>
            </a:endParaRPr>
          </a:p>
          <a:p>
            <a:r>
              <a:rPr lang="ja-JP" altLang="en-US" sz="2400" b="1" dirty="0" smtClean="0">
                <a:solidFill>
                  <a:srgbClr val="0033CC"/>
                </a:solidFill>
                <a:latin typeface="Symbol" pitchFamily="18" charset="2"/>
                <a:sym typeface="Wingdings" pitchFamily="2" charset="2"/>
              </a:rPr>
              <a:t>　　　</a:t>
            </a:r>
            <a:endParaRPr kumimoji="1" lang="ja-JP" altLang="en-US" sz="2400" b="1" dirty="0">
              <a:solidFill>
                <a:srgbClr val="0033CC"/>
              </a:solidFill>
              <a:latin typeface="Symbol" pitchFamily="18" charset="2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920474" y="3212976"/>
            <a:ext cx="260385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800" b="1" dirty="0">
                <a:solidFill>
                  <a:srgbClr val="00FFFF"/>
                </a:solidFill>
              </a:rPr>
              <a:t>SCANBACK</a:t>
            </a:r>
            <a:r>
              <a:rPr lang="en-US" altLang="ja-JP" sz="2800" b="1" dirty="0" smtClean="0">
                <a:solidFill>
                  <a:srgbClr val="00FFFF"/>
                </a:solidFill>
              </a:rPr>
              <a:t> </a:t>
            </a:r>
            <a:r>
              <a:rPr lang="ja-JP" altLang="en-US" sz="2800" b="1" dirty="0" smtClean="0">
                <a:solidFill>
                  <a:srgbClr val="00FFFF"/>
                </a:solidFill>
              </a:rPr>
              <a:t>終了</a:t>
            </a:r>
            <a:endParaRPr kumimoji="1" lang="ja-JP" altLang="en-US" sz="2800" b="1" dirty="0">
              <a:solidFill>
                <a:srgbClr val="00FFFF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860032" y="2780928"/>
            <a:ext cx="406265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92D050"/>
                </a:solidFill>
              </a:rPr>
              <a:t>CS</a:t>
            </a:r>
            <a:r>
              <a:rPr lang="ja-JP" altLang="en-US" sz="2400" b="1" dirty="0" smtClean="0">
                <a:solidFill>
                  <a:srgbClr val="92D050"/>
                </a:solidFill>
              </a:rPr>
              <a:t>の解析結果（</a:t>
            </a:r>
            <a:r>
              <a:rPr lang="en-US" altLang="ja-JP" sz="2400" b="1" dirty="0" smtClean="0">
                <a:solidFill>
                  <a:srgbClr val="92D050"/>
                </a:solidFill>
              </a:rPr>
              <a:t>ECC</a:t>
            </a:r>
            <a:r>
              <a:rPr lang="ja-JP" altLang="en-US" sz="2400" b="1" dirty="0" smtClean="0">
                <a:solidFill>
                  <a:srgbClr val="92D050"/>
                </a:solidFill>
              </a:rPr>
              <a:t>現像要求）</a:t>
            </a:r>
            <a:endParaRPr kumimoji="1" lang="ja-JP" altLang="en-US" sz="2400" b="1" dirty="0">
              <a:solidFill>
                <a:srgbClr val="92D05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860032" y="1628800"/>
            <a:ext cx="220445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dirty="0" smtClean="0">
                <a:solidFill>
                  <a:srgbClr val="00B050"/>
                </a:solidFill>
              </a:rPr>
              <a:t>CS</a:t>
            </a:r>
            <a:r>
              <a:rPr lang="ja-JP" altLang="en-US" sz="2400" b="1" dirty="0" smtClean="0">
                <a:solidFill>
                  <a:srgbClr val="00B050"/>
                </a:solidFill>
              </a:rPr>
              <a:t>スキャン終了</a:t>
            </a:r>
            <a:endParaRPr kumimoji="1" lang="ja-JP" altLang="en-US" sz="2400" b="1" dirty="0">
              <a:solidFill>
                <a:srgbClr val="00B05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932040" y="404664"/>
            <a:ext cx="400141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シンチレーターで</a:t>
            </a:r>
            <a:r>
              <a:rPr lang="en-US" altLang="ja-JP" sz="2400" b="1" dirty="0" smtClean="0">
                <a:latin typeface="Symbol" pitchFamily="18" charset="2"/>
              </a:rPr>
              <a:t>n</a:t>
            </a:r>
            <a:r>
              <a:rPr kumimoji="1" lang="ja-JP" altLang="en-US" sz="2400" b="1" dirty="0" smtClean="0"/>
              <a:t>反応</a:t>
            </a:r>
            <a:r>
              <a:rPr lang="ja-JP" altLang="en-US" sz="2400" b="1" dirty="0"/>
              <a:t>で</a:t>
            </a:r>
            <a:r>
              <a:rPr lang="ja-JP" altLang="en-US" sz="2400" b="1" dirty="0" smtClean="0"/>
              <a:t>ある</a:t>
            </a:r>
            <a:endParaRPr lang="en-US" altLang="ja-JP" sz="2400" b="1" dirty="0" smtClean="0"/>
          </a:p>
          <a:p>
            <a:r>
              <a:rPr lang="ja-JP" altLang="en-US" sz="2400" b="1" dirty="0" smtClean="0"/>
              <a:t>こ</a:t>
            </a:r>
            <a:r>
              <a:rPr kumimoji="1" lang="ja-JP" altLang="en-US" sz="2400" b="1" dirty="0" smtClean="0"/>
              <a:t>と</a:t>
            </a:r>
            <a:r>
              <a:rPr lang="ja-JP" altLang="en-US" sz="2400" b="1" dirty="0" smtClean="0"/>
              <a:t>及び発生場所を推測</a:t>
            </a:r>
            <a:endParaRPr kumimoji="1" lang="ja-JP" altLang="en-US" sz="2400" b="1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932040" y="1124744"/>
            <a:ext cx="251895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>
                <a:solidFill>
                  <a:srgbClr val="C00000"/>
                </a:solidFill>
              </a:rPr>
              <a:t>ECC</a:t>
            </a:r>
            <a:r>
              <a:rPr kumimoji="1" lang="ja-JP" altLang="en-US" sz="2400" b="1" dirty="0" smtClean="0">
                <a:solidFill>
                  <a:srgbClr val="C00000"/>
                </a:solidFill>
              </a:rPr>
              <a:t>（</a:t>
            </a:r>
            <a:r>
              <a:rPr kumimoji="1" lang="en-US" altLang="ja-JP" sz="2400" b="1" dirty="0" smtClean="0">
                <a:solidFill>
                  <a:srgbClr val="C00000"/>
                </a:solidFill>
              </a:rPr>
              <a:t>+CS</a:t>
            </a:r>
            <a:r>
              <a:rPr kumimoji="1" lang="ja-JP" altLang="en-US" sz="2400" b="1" dirty="0" smtClean="0">
                <a:solidFill>
                  <a:srgbClr val="C00000"/>
                </a:solidFill>
              </a:rPr>
              <a:t>）取り出し</a:t>
            </a:r>
            <a:endParaRPr kumimoji="1" lang="ja-JP" alt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3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8128720"/>
              </p:ext>
            </p:extLst>
          </p:nvPr>
        </p:nvGraphicFramePr>
        <p:xfrm>
          <a:off x="1" y="1700807"/>
          <a:ext cx="8964488" cy="2829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803"/>
                <a:gridCol w="2322148"/>
                <a:gridCol w="1584176"/>
                <a:gridCol w="1512169"/>
                <a:gridCol w="1728192"/>
              </a:tblGrid>
              <a:tr h="1123055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Events  for decay search</a:t>
                      </a:r>
                    </a:p>
                    <a:p>
                      <a:pPr algn="ctr"/>
                      <a:r>
                        <a:rPr kumimoji="1" lang="ja-JP" altLang="en-US" dirty="0" smtClean="0"/>
                        <a:t>（見つかった反応点）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Expected</a:t>
                      </a:r>
                    </a:p>
                    <a:p>
                      <a:pPr algn="ctr"/>
                      <a:r>
                        <a:rPr kumimoji="1" lang="en-US" altLang="ja-JP" dirty="0" smtClean="0">
                          <a:latin typeface="Symbol" pitchFamily="18" charset="2"/>
                        </a:rPr>
                        <a:t>n</a:t>
                      </a:r>
                      <a:r>
                        <a:rPr kumimoji="1" lang="en-US" altLang="ja-JP" strike="noStrike" baseline="-25000" dirty="0" smtClean="0">
                          <a:latin typeface="Symbol" pitchFamily="18" charset="2"/>
                        </a:rPr>
                        <a:t>t</a:t>
                      </a:r>
                    </a:p>
                    <a:p>
                      <a:pPr algn="ctr"/>
                      <a:r>
                        <a:rPr kumimoji="1" lang="en-US" altLang="ja-JP" dirty="0" smtClean="0"/>
                        <a:t>(Preliminary)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Observed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latin typeface="Symbol" pitchFamily="18" charset="2"/>
                        </a:rPr>
                        <a:t>n</a:t>
                      </a:r>
                      <a:r>
                        <a:rPr kumimoji="1" lang="en-US" altLang="ja-JP" strike="noStrike" baseline="-25000" dirty="0" smtClean="0">
                          <a:latin typeface="Symbol" pitchFamily="18" charset="2"/>
                        </a:rPr>
                        <a:t>t</a:t>
                      </a:r>
                      <a:endParaRPr kumimoji="1" lang="en-US" altLang="ja-JP" dirty="0" smtClean="0"/>
                    </a:p>
                    <a:p>
                      <a:pPr algn="ctr"/>
                      <a:r>
                        <a:rPr kumimoji="1" lang="en-US" altLang="ja-JP" dirty="0" smtClean="0"/>
                        <a:t>Candidates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Expected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BG for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>
                          <a:latin typeface="Symbol" pitchFamily="18" charset="2"/>
                        </a:rPr>
                        <a:t>n</a:t>
                      </a:r>
                      <a:r>
                        <a:rPr kumimoji="1" lang="en-US" altLang="ja-JP" strike="noStrike" baseline="-25000" dirty="0" smtClean="0">
                          <a:latin typeface="Symbol" pitchFamily="18" charset="2"/>
                        </a:rPr>
                        <a:t>t</a:t>
                      </a:r>
                      <a:endParaRPr kumimoji="1" lang="en-US" altLang="ja-JP" baseline="0" dirty="0" smtClean="0"/>
                    </a:p>
                    <a:p>
                      <a:pPr algn="ctr"/>
                      <a:r>
                        <a:rPr kumimoji="1" lang="en-US" altLang="ja-JP" baseline="0" dirty="0" smtClean="0"/>
                        <a:t>(Preliminary)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8610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 smtClean="0">
                          <a:latin typeface="Symbol" pitchFamily="18" charset="2"/>
                        </a:rPr>
                        <a:t>n</a:t>
                      </a:r>
                      <a:r>
                        <a:rPr kumimoji="1" lang="en-US" altLang="ja-JP" sz="2000" b="1" dirty="0" smtClean="0"/>
                        <a:t>2012</a:t>
                      </a:r>
                      <a:r>
                        <a:rPr kumimoji="1" lang="ja-JP" altLang="en-US" sz="2000" b="1" dirty="0" smtClean="0"/>
                        <a:t>（</a:t>
                      </a:r>
                      <a:r>
                        <a:rPr kumimoji="1" lang="en-US" altLang="ja-JP" sz="2000" b="1" dirty="0" smtClean="0"/>
                        <a:t>2012</a:t>
                      </a:r>
                      <a:r>
                        <a:rPr kumimoji="1" lang="ja-JP" altLang="en-US" sz="2000" b="1" dirty="0" smtClean="0"/>
                        <a:t>年</a:t>
                      </a:r>
                      <a:r>
                        <a:rPr kumimoji="1" lang="en-US" altLang="ja-JP" sz="2000" b="1" dirty="0" smtClean="0"/>
                        <a:t>6</a:t>
                      </a:r>
                      <a:r>
                        <a:rPr kumimoji="1" lang="ja-JP" altLang="en-US" sz="2000" b="1" dirty="0" smtClean="0"/>
                        <a:t>月）発表における統計</a:t>
                      </a:r>
                      <a:endParaRPr kumimoji="1" lang="en-US" altLang="ja-JP" sz="20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 smtClean="0"/>
                        <a:t>4126</a:t>
                      </a:r>
                      <a:endParaRPr kumimoji="1" lang="ja-JP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 smtClean="0"/>
                        <a:t>2.1 </a:t>
                      </a:r>
                      <a:endParaRPr kumimoji="1" lang="ja-JP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 smtClean="0"/>
                        <a:t>2</a:t>
                      </a:r>
                      <a:endParaRPr kumimoji="1" lang="ja-JP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 smtClean="0"/>
                        <a:t>0.2</a:t>
                      </a:r>
                      <a:endParaRPr kumimoji="1" lang="ja-JP" altLang="en-US" sz="2800" b="1" dirty="0"/>
                    </a:p>
                  </a:txBody>
                  <a:tcPr anchor="ctr"/>
                </a:tc>
              </a:tr>
              <a:tr h="6833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</a:rPr>
                        <a:t>2013</a:t>
                      </a:r>
                      <a:r>
                        <a:rPr kumimoji="1" lang="ja-JP" altLang="en-US" sz="2000" b="1" dirty="0" smtClean="0">
                          <a:solidFill>
                            <a:srgbClr val="FF0000"/>
                          </a:solidFill>
                        </a:rPr>
                        <a:t>年</a:t>
                      </a:r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kumimoji="1" lang="ja-JP" altLang="en-US" sz="2000" b="1" dirty="0" smtClean="0">
                          <a:solidFill>
                            <a:srgbClr val="FF0000"/>
                          </a:solidFill>
                        </a:rPr>
                        <a:t>月末までの統計</a:t>
                      </a:r>
                      <a:endParaRPr kumimoji="1" lang="en-US" altLang="ja-JP" sz="20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 smtClean="0">
                          <a:solidFill>
                            <a:srgbClr val="FF0000"/>
                          </a:solidFill>
                        </a:rPr>
                        <a:t>5675</a:t>
                      </a:r>
                      <a:endParaRPr kumimoji="1" lang="ja-JP" alt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 smtClean="0">
                          <a:solidFill>
                            <a:srgbClr val="FF0000"/>
                          </a:solidFill>
                        </a:rPr>
                        <a:t>～</a:t>
                      </a:r>
                      <a:r>
                        <a:rPr kumimoji="1" lang="en-US" altLang="ja-JP" sz="2800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kumimoji="1" lang="ja-JP" alt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 smtClean="0">
                          <a:solidFill>
                            <a:srgbClr val="FF0000"/>
                          </a:solidFill>
                        </a:rPr>
                        <a:t>～</a:t>
                      </a:r>
                      <a:r>
                        <a:rPr kumimoji="1" lang="en-US" altLang="ja-JP" sz="2800" b="1" dirty="0" smtClean="0">
                          <a:solidFill>
                            <a:srgbClr val="FF0000"/>
                          </a:solidFill>
                        </a:rPr>
                        <a:t>0.3</a:t>
                      </a:r>
                      <a:endParaRPr kumimoji="1" lang="ja-JP" alt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2051720" y="260648"/>
            <a:ext cx="52597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 smtClean="0"/>
              <a:t>解析の進行状況</a:t>
            </a:r>
            <a:endParaRPr lang="en-US" altLang="ja-JP" sz="4400" dirty="0" smtClean="0"/>
          </a:p>
          <a:p>
            <a:r>
              <a:rPr lang="ja-JP" altLang="en-US" sz="3600" dirty="0" smtClean="0"/>
              <a:t>（</a:t>
            </a:r>
            <a:r>
              <a:rPr lang="en-US" altLang="ja-JP" sz="3600" dirty="0" smtClean="0"/>
              <a:t>2013</a:t>
            </a:r>
            <a:r>
              <a:rPr lang="ja-JP" altLang="en-US" sz="3600" dirty="0" smtClean="0"/>
              <a:t>　</a:t>
            </a:r>
            <a:r>
              <a:rPr lang="en-US" altLang="ja-JP" sz="3600" dirty="0"/>
              <a:t>1</a:t>
            </a:r>
            <a:r>
              <a:rPr lang="ja-JP" altLang="en-US" sz="3600" dirty="0" smtClean="0"/>
              <a:t>月末までの状況）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67703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87814"/>
              </p:ext>
            </p:extLst>
          </p:nvPr>
        </p:nvGraphicFramePr>
        <p:xfrm>
          <a:off x="1" y="1700807"/>
          <a:ext cx="8964488" cy="2829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7803"/>
                <a:gridCol w="2322148"/>
                <a:gridCol w="1584176"/>
                <a:gridCol w="1512169"/>
                <a:gridCol w="1728192"/>
              </a:tblGrid>
              <a:tr h="1123055">
                <a:tc>
                  <a:txBody>
                    <a:bodyPr/>
                    <a:lstStyle/>
                    <a:p>
                      <a:pPr algn="ctr"/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Events  for decay search</a:t>
                      </a:r>
                    </a:p>
                    <a:p>
                      <a:pPr algn="ctr"/>
                      <a:r>
                        <a:rPr kumimoji="1" lang="ja-JP" altLang="en-US" dirty="0" smtClean="0"/>
                        <a:t>（見つかった反応点）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Expected</a:t>
                      </a:r>
                    </a:p>
                    <a:p>
                      <a:pPr algn="ctr"/>
                      <a:r>
                        <a:rPr kumimoji="1" lang="en-US" altLang="ja-JP" dirty="0" smtClean="0">
                          <a:latin typeface="Symbol" pitchFamily="18" charset="2"/>
                        </a:rPr>
                        <a:t>n</a:t>
                      </a:r>
                      <a:r>
                        <a:rPr kumimoji="1" lang="en-US" altLang="ja-JP" strike="noStrike" baseline="-25000" dirty="0" smtClean="0">
                          <a:latin typeface="Symbol" pitchFamily="18" charset="2"/>
                        </a:rPr>
                        <a:t>t</a:t>
                      </a:r>
                    </a:p>
                    <a:p>
                      <a:pPr algn="ctr"/>
                      <a:r>
                        <a:rPr kumimoji="1" lang="en-US" altLang="ja-JP" dirty="0" smtClean="0"/>
                        <a:t>(Preliminary)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Observed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>
                          <a:latin typeface="Symbol" pitchFamily="18" charset="2"/>
                        </a:rPr>
                        <a:t>n</a:t>
                      </a:r>
                      <a:r>
                        <a:rPr kumimoji="1" lang="en-US" altLang="ja-JP" strike="noStrike" baseline="-25000" dirty="0" smtClean="0">
                          <a:latin typeface="Symbol" pitchFamily="18" charset="2"/>
                        </a:rPr>
                        <a:t>t</a:t>
                      </a:r>
                      <a:endParaRPr kumimoji="1" lang="en-US" altLang="ja-JP" dirty="0" smtClean="0"/>
                    </a:p>
                    <a:p>
                      <a:pPr algn="ctr"/>
                      <a:r>
                        <a:rPr kumimoji="1" lang="en-US" altLang="ja-JP" dirty="0" smtClean="0"/>
                        <a:t>Candidates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Expected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BG for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>
                          <a:latin typeface="Symbol" pitchFamily="18" charset="2"/>
                        </a:rPr>
                        <a:t>n</a:t>
                      </a:r>
                      <a:r>
                        <a:rPr kumimoji="1" lang="en-US" altLang="ja-JP" strike="noStrike" baseline="-25000" dirty="0" smtClean="0">
                          <a:latin typeface="Symbol" pitchFamily="18" charset="2"/>
                        </a:rPr>
                        <a:t>t</a:t>
                      </a:r>
                      <a:endParaRPr kumimoji="1" lang="en-US" altLang="ja-JP" baseline="0" dirty="0" smtClean="0"/>
                    </a:p>
                    <a:p>
                      <a:pPr algn="ctr"/>
                      <a:r>
                        <a:rPr kumimoji="1" lang="en-US" altLang="ja-JP" baseline="0" dirty="0" smtClean="0"/>
                        <a:t>(Preliminary)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8610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000" b="1" dirty="0" smtClean="0">
                          <a:latin typeface="Symbol" pitchFamily="18" charset="2"/>
                        </a:rPr>
                        <a:t>n</a:t>
                      </a:r>
                      <a:r>
                        <a:rPr kumimoji="1" lang="en-US" altLang="ja-JP" sz="2000" b="1" dirty="0" smtClean="0"/>
                        <a:t>2012</a:t>
                      </a:r>
                      <a:r>
                        <a:rPr kumimoji="1" lang="ja-JP" altLang="en-US" sz="2000" b="1" dirty="0" smtClean="0"/>
                        <a:t>（</a:t>
                      </a:r>
                      <a:r>
                        <a:rPr kumimoji="1" lang="en-US" altLang="ja-JP" sz="2000" b="1" dirty="0" smtClean="0"/>
                        <a:t>2012</a:t>
                      </a:r>
                      <a:r>
                        <a:rPr kumimoji="1" lang="ja-JP" altLang="en-US" sz="2000" b="1" dirty="0" smtClean="0"/>
                        <a:t>年</a:t>
                      </a:r>
                      <a:r>
                        <a:rPr kumimoji="1" lang="en-US" altLang="ja-JP" sz="2000" b="1" dirty="0" smtClean="0"/>
                        <a:t>6</a:t>
                      </a:r>
                      <a:r>
                        <a:rPr kumimoji="1" lang="ja-JP" altLang="en-US" sz="2000" b="1" dirty="0" smtClean="0"/>
                        <a:t>月）発表における統計</a:t>
                      </a:r>
                      <a:endParaRPr kumimoji="1" lang="en-US" altLang="ja-JP" sz="2000" b="1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 smtClean="0"/>
                        <a:t>4126</a:t>
                      </a:r>
                      <a:endParaRPr kumimoji="1" lang="ja-JP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 smtClean="0"/>
                        <a:t>2.1 </a:t>
                      </a:r>
                      <a:endParaRPr kumimoji="1" lang="ja-JP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 smtClean="0"/>
                        <a:t>2</a:t>
                      </a:r>
                      <a:endParaRPr kumimoji="1" lang="ja-JP" alt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 smtClean="0"/>
                        <a:t>0.2</a:t>
                      </a:r>
                      <a:endParaRPr kumimoji="1" lang="ja-JP" altLang="en-US" sz="2800" b="1" dirty="0"/>
                    </a:p>
                  </a:txBody>
                  <a:tcPr anchor="ctr"/>
                </a:tc>
              </a:tr>
              <a:tr h="6833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</a:rPr>
                        <a:t>2013</a:t>
                      </a:r>
                      <a:r>
                        <a:rPr kumimoji="1" lang="ja-JP" altLang="en-US" sz="2000" b="1" dirty="0" smtClean="0">
                          <a:solidFill>
                            <a:srgbClr val="FF0000"/>
                          </a:solidFill>
                        </a:rPr>
                        <a:t>年</a:t>
                      </a:r>
                      <a:r>
                        <a:rPr kumimoji="1" lang="en-US" altLang="ja-JP" sz="20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kumimoji="1" lang="ja-JP" altLang="en-US" sz="2000" b="1" dirty="0" smtClean="0">
                          <a:solidFill>
                            <a:srgbClr val="FF0000"/>
                          </a:solidFill>
                        </a:rPr>
                        <a:t>月末までの統計</a:t>
                      </a:r>
                      <a:endParaRPr kumimoji="1" lang="en-US" altLang="ja-JP" sz="20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800" b="1" dirty="0" smtClean="0">
                          <a:solidFill>
                            <a:srgbClr val="FF0000"/>
                          </a:solidFill>
                        </a:rPr>
                        <a:t>5675</a:t>
                      </a:r>
                      <a:endParaRPr kumimoji="1" lang="ja-JP" alt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 smtClean="0">
                          <a:solidFill>
                            <a:srgbClr val="FF0000"/>
                          </a:solidFill>
                        </a:rPr>
                        <a:t>～</a:t>
                      </a:r>
                      <a:r>
                        <a:rPr kumimoji="1" lang="en-US" altLang="ja-JP" sz="2800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kumimoji="1" lang="ja-JP" alt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b="1" dirty="0" smtClean="0">
                          <a:solidFill>
                            <a:srgbClr val="FF0000"/>
                          </a:solidFill>
                        </a:rPr>
                        <a:t>～</a:t>
                      </a:r>
                      <a:r>
                        <a:rPr kumimoji="1" lang="en-US" altLang="ja-JP" sz="2800" b="1" dirty="0" smtClean="0">
                          <a:solidFill>
                            <a:srgbClr val="FF0000"/>
                          </a:solidFill>
                        </a:rPr>
                        <a:t>0.3</a:t>
                      </a:r>
                      <a:endParaRPr kumimoji="1" lang="ja-JP" alt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テキスト ボックス 1"/>
          <p:cNvSpPr txBox="1"/>
          <p:nvPr/>
        </p:nvSpPr>
        <p:spPr>
          <a:xfrm>
            <a:off x="2051720" y="260648"/>
            <a:ext cx="52597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 smtClean="0"/>
              <a:t>解析の進行状況</a:t>
            </a:r>
            <a:endParaRPr lang="en-US" altLang="ja-JP" sz="4400" dirty="0" smtClean="0"/>
          </a:p>
          <a:p>
            <a:r>
              <a:rPr lang="ja-JP" altLang="en-US" sz="3600" dirty="0" smtClean="0"/>
              <a:t>（</a:t>
            </a:r>
            <a:r>
              <a:rPr lang="en-US" altLang="ja-JP" sz="3600" dirty="0" smtClean="0"/>
              <a:t>2013</a:t>
            </a:r>
            <a:r>
              <a:rPr lang="ja-JP" altLang="en-US" sz="3600" dirty="0" smtClean="0"/>
              <a:t>　</a:t>
            </a:r>
            <a:r>
              <a:rPr lang="en-US" altLang="ja-JP" sz="3600" dirty="0"/>
              <a:t>1</a:t>
            </a:r>
            <a:r>
              <a:rPr lang="ja-JP" altLang="en-US" sz="3600" dirty="0" smtClean="0"/>
              <a:t>月末までの状況）</a:t>
            </a:r>
            <a:endParaRPr kumimoji="1" lang="ja-JP" altLang="en-US" sz="3600" dirty="0"/>
          </a:p>
        </p:txBody>
      </p:sp>
      <p:cxnSp>
        <p:nvCxnSpPr>
          <p:cNvPr id="5" name="直線コネクタ 4"/>
          <p:cNvCxnSpPr/>
          <p:nvPr/>
        </p:nvCxnSpPr>
        <p:spPr>
          <a:xfrm>
            <a:off x="7956376" y="3789040"/>
            <a:ext cx="1008112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/>
          <p:cNvCxnSpPr/>
          <p:nvPr/>
        </p:nvCxnSpPr>
        <p:spPr>
          <a:xfrm flipV="1">
            <a:off x="8964488" y="3212976"/>
            <a:ext cx="0" cy="576064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>
            <a:off x="7956376" y="3861048"/>
            <a:ext cx="1008112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flipV="1">
            <a:off x="8964488" y="3861048"/>
            <a:ext cx="0" cy="2390126"/>
          </a:xfrm>
          <a:prstGeom prst="line">
            <a:avLst/>
          </a:prstGeom>
          <a:ln w="635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5185939" y="3429000"/>
            <a:ext cx="2842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これまでの公式発表</a:t>
            </a:r>
            <a:endParaRPr kumimoji="1" lang="ja-JP" altLang="en-US" sz="24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336452" y="5373216"/>
            <a:ext cx="24224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srgbClr val="FF0000"/>
                </a:solidFill>
              </a:rPr>
              <a:t>解析結果は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r>
              <a:rPr lang="ja-JP" altLang="en-US" sz="2400" b="1" dirty="0" smtClean="0">
                <a:solidFill>
                  <a:srgbClr val="FF0000"/>
                </a:solidFill>
              </a:rPr>
              <a:t>物理</a:t>
            </a:r>
            <a:r>
              <a:rPr lang="ja-JP" altLang="en-US" sz="2400" b="1" dirty="0">
                <a:solidFill>
                  <a:srgbClr val="FF0000"/>
                </a:solidFill>
              </a:rPr>
              <a:t>学会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 2013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春</a:t>
            </a:r>
            <a:endParaRPr lang="en-US" altLang="ja-JP" sz="2400" b="1" dirty="0" smtClean="0">
              <a:solidFill>
                <a:srgbClr val="FF0000"/>
              </a:solidFill>
            </a:endParaRPr>
          </a:p>
          <a:p>
            <a:r>
              <a:rPr kumimoji="1" lang="ja-JP" altLang="en-US" sz="2400" b="1" dirty="0" smtClean="0">
                <a:solidFill>
                  <a:srgbClr val="FF0000"/>
                </a:solidFill>
              </a:rPr>
              <a:t>報告予定。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630244" y="3717032"/>
            <a:ext cx="1398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</a:rPr>
              <a:t>それ以降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6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8035D287-582F-4823-A75C-5081F33D501E}" type="slidenum">
              <a:rPr lang="en-GB" altLang="ja-JP" smtClean="0">
                <a:solidFill>
                  <a:srgbClr val="FFFFFF"/>
                </a:solidFill>
              </a:rPr>
              <a:pPr eaLnBrk="1" hangingPunct="1"/>
              <a:t>49</a:t>
            </a:fld>
            <a:endParaRPr lang="en-GB" altLang="ja-JP" smtClean="0">
              <a:solidFill>
                <a:srgbClr val="FFFFFF"/>
              </a:solidFill>
            </a:endParaRPr>
          </a:p>
        </p:txBody>
      </p:sp>
      <p:grpSp>
        <p:nvGrpSpPr>
          <p:cNvPr id="238595" name="Group 94"/>
          <p:cNvGrpSpPr>
            <a:grpSpLocks/>
          </p:cNvGrpSpPr>
          <p:nvPr/>
        </p:nvGrpSpPr>
        <p:grpSpPr bwMode="auto">
          <a:xfrm>
            <a:off x="76200" y="620688"/>
            <a:ext cx="6521450" cy="3779837"/>
            <a:chOff x="836" y="432"/>
            <a:chExt cx="4108" cy="2381"/>
          </a:xfrm>
        </p:grpSpPr>
        <p:pic>
          <p:nvPicPr>
            <p:cNvPr id="238634" name="Picture 55" descr="prov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9" b="3101"/>
            <a:stretch>
              <a:fillRect/>
            </a:stretch>
          </p:blipFill>
          <p:spPr bwMode="auto">
            <a:xfrm>
              <a:off x="836" y="432"/>
              <a:ext cx="4108" cy="2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310" name="Text Box 93"/>
            <p:cNvSpPr txBox="1">
              <a:spLocks noChangeArrowheads="1"/>
            </p:cNvSpPr>
            <p:nvPr/>
          </p:nvSpPr>
          <p:spPr bwMode="auto">
            <a:xfrm>
              <a:off x="1707" y="2312"/>
              <a:ext cx="1392" cy="173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lbertus Extra Bold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lbertus Extra Bold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lbertus Extra Bold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lbertus Extra Bold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lbertus Extra Bold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bertus Extra Bold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bertus Extra Bold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bertus Extra Bold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lbertus Extra Bold" pitchFamily="34" charset="0"/>
                </a:defRPr>
              </a:lvl9pPr>
            </a:lstStyle>
            <a:p>
              <a:pPr algn="ctr" eaLnBrk="1" hangingPunct="1">
                <a:defRPr/>
              </a:pPr>
              <a:r>
                <a:rPr kumimoji="0" lang="en-US" sz="1200" b="1">
                  <a:solidFill>
                    <a:srgbClr val="CC0000"/>
                  </a:solidFill>
                  <a:latin typeface="Helvetica" pitchFamily="34" charset="0"/>
                  <a:ea typeface="+mn-ea"/>
                </a:rPr>
                <a:t>Decay vertex: </a:t>
              </a:r>
              <a:r>
                <a:rPr kumimoji="0" lang="en-US" sz="1200" b="1">
                  <a:solidFill>
                    <a:srgbClr val="CC0000"/>
                  </a:solidFill>
                  <a:latin typeface="Helvetica" pitchFamily="34" charset="0"/>
                  <a:ea typeface="+mn-ea"/>
                  <a:sym typeface="Symbol" pitchFamily="18" charset="2"/>
                </a:rPr>
                <a:t></a:t>
              </a:r>
              <a:r>
                <a:rPr kumimoji="0" lang="en-US" sz="1200" b="1" baseline="30000">
                  <a:solidFill>
                    <a:srgbClr val="CC0000"/>
                  </a:solidFill>
                  <a:latin typeface="Helvetica" pitchFamily="34" charset="0"/>
                  <a:ea typeface="+mn-ea"/>
                  <a:sym typeface="Symbol" pitchFamily="18" charset="2"/>
                </a:rPr>
                <a:t>-</a:t>
              </a:r>
              <a:r>
                <a:rPr kumimoji="0" lang="en-US" sz="1200" b="1">
                  <a:solidFill>
                    <a:srgbClr val="CC0000"/>
                  </a:solidFill>
                  <a:latin typeface="Helvetica" pitchFamily="34" charset="0"/>
                  <a:ea typeface="+mn-ea"/>
                  <a:sym typeface="Symbol" pitchFamily="18" charset="2"/>
                </a:rPr>
                <a:t> h </a:t>
              </a:r>
              <a:r>
                <a:rPr kumimoji="0" lang="en-US" sz="1200" b="1" baseline="30000">
                  <a:solidFill>
                    <a:srgbClr val="CC0000"/>
                  </a:solidFill>
                  <a:latin typeface="Helvetica" pitchFamily="34" charset="0"/>
                  <a:ea typeface="+mn-ea"/>
                  <a:sym typeface="Symbol" pitchFamily="18" charset="2"/>
                </a:rPr>
                <a:t>0 </a:t>
              </a:r>
              <a:r>
                <a:rPr kumimoji="0" lang="en-US" sz="1200" b="1">
                  <a:solidFill>
                    <a:srgbClr val="CC0000"/>
                  </a:solidFill>
                  <a:latin typeface="Helvetica" pitchFamily="34" charset="0"/>
                  <a:ea typeface="+mn-ea"/>
                  <a:sym typeface="Symbol" pitchFamily="18" charset="2"/>
                </a:rPr>
                <a:t></a:t>
              </a:r>
              <a:r>
                <a:rPr kumimoji="0" lang="en-US" sz="1200" b="1" baseline="-25000">
                  <a:solidFill>
                    <a:srgbClr val="CC0000"/>
                  </a:solidFill>
                  <a:latin typeface="Helvetica" pitchFamily="34" charset="0"/>
                  <a:ea typeface="+mn-ea"/>
                  <a:sym typeface="Symbol" pitchFamily="18" charset="2"/>
                </a:rPr>
                <a:t></a:t>
              </a:r>
              <a:r>
                <a:rPr kumimoji="0" lang="en-US" sz="1200" b="1">
                  <a:solidFill>
                    <a:srgbClr val="CC0000"/>
                  </a:solidFill>
                  <a:latin typeface="Helvetica" pitchFamily="34" charset="0"/>
                  <a:ea typeface="+mn-ea"/>
                </a:rPr>
                <a:t> </a:t>
              </a:r>
              <a:endParaRPr kumimoji="0" lang="en-US" sz="1200" b="1">
                <a:solidFill>
                  <a:srgbClr val="3333CC"/>
                </a:solidFill>
                <a:latin typeface="Helvetica" pitchFamily="34" charset="0"/>
                <a:ea typeface="+mn-ea"/>
                <a:sym typeface="Symbol" pitchFamily="18" charset="2"/>
              </a:endParaRPr>
            </a:p>
          </p:txBody>
        </p:sp>
      </p:grpSp>
      <p:sp>
        <p:nvSpPr>
          <p:cNvPr id="238596" name="Text Box 51"/>
          <p:cNvSpPr txBox="1">
            <a:spLocks noChangeArrowheads="1"/>
          </p:cNvSpPr>
          <p:nvPr/>
        </p:nvSpPr>
        <p:spPr bwMode="auto">
          <a:xfrm>
            <a:off x="2351088" y="609600"/>
            <a:ext cx="2286000" cy="400050"/>
          </a:xfrm>
          <a:prstGeom prst="rect">
            <a:avLst/>
          </a:prstGeom>
          <a:solidFill>
            <a:srgbClr val="FFFF99">
              <a:alpha val="7686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kumimoji="0" lang="it-IT" altLang="ja-JP" sz="2000" b="1" dirty="0">
                <a:solidFill>
                  <a:srgbClr val="CC0000"/>
                </a:solidFill>
                <a:latin typeface="Helvetica" pitchFamily="34" charset="0"/>
              </a:rPr>
              <a:t>First </a:t>
            </a:r>
            <a:r>
              <a:rPr kumimoji="0" lang="it-IT" altLang="ja-JP" sz="2000" b="1" dirty="0">
                <a:solidFill>
                  <a:srgbClr val="CC0000"/>
                </a:solidFill>
                <a:latin typeface="Helvetica" pitchFamily="34" charset="0"/>
                <a:sym typeface="Symbol" pitchFamily="18" charset="2"/>
              </a:rPr>
              <a:t></a:t>
            </a:r>
            <a:r>
              <a:rPr kumimoji="0" lang="it-IT" altLang="ja-JP" sz="2000" b="1" baseline="-25000" dirty="0">
                <a:solidFill>
                  <a:srgbClr val="CC0000"/>
                </a:solidFill>
                <a:latin typeface="Helvetica" pitchFamily="34" charset="0"/>
                <a:sym typeface="Symbol" pitchFamily="18" charset="2"/>
              </a:rPr>
              <a:t></a:t>
            </a:r>
            <a:r>
              <a:rPr kumimoji="0" lang="it-IT" altLang="ja-JP" sz="2000" b="1" dirty="0">
                <a:solidFill>
                  <a:srgbClr val="CC0000"/>
                </a:solidFill>
                <a:latin typeface="Helvetica" pitchFamily="34" charset="0"/>
                <a:sym typeface="Symbol" pitchFamily="18" charset="2"/>
              </a:rPr>
              <a:t> candidate</a:t>
            </a:r>
            <a:endParaRPr kumimoji="0" lang="it-IT" altLang="ja-JP" sz="2000" b="1" dirty="0">
              <a:solidFill>
                <a:srgbClr val="3333CC"/>
              </a:solidFill>
              <a:latin typeface="Helvetica" pitchFamily="34" charset="0"/>
              <a:sym typeface="Symbol" pitchFamily="18" charset="2"/>
            </a:endParaRPr>
          </a:p>
        </p:txBody>
      </p:sp>
      <p:graphicFrame>
        <p:nvGraphicFramePr>
          <p:cNvPr id="39992" name="Group 56"/>
          <p:cNvGraphicFramePr>
            <a:graphicFrameLocks noGrp="1"/>
          </p:cNvGraphicFramePr>
          <p:nvPr/>
        </p:nvGraphicFramePr>
        <p:xfrm>
          <a:off x="5180013" y="4090988"/>
          <a:ext cx="3887787" cy="2243138"/>
        </p:xfrm>
        <a:graphic>
          <a:graphicData uri="http://schemas.openxmlformats.org/drawingml/2006/table">
            <a:tbl>
              <a:tblPr/>
              <a:tblGrid>
                <a:gridCol w="1252537"/>
                <a:gridCol w="1295400"/>
                <a:gridCol w="1339850"/>
              </a:tblGrid>
              <a:tr h="31908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VARIABLE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AVERAGE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Selection criteria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kink (mrad)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41 ± 2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&gt;20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decay length (</a:t>
                      </a: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Arial" charset="0"/>
                          <a:cs typeface="Symbol" pitchFamily="18" charset="2"/>
                        </a:rPr>
                        <a:t>m</a:t>
                      </a: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m)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49" charset="-128"/>
                        </a:rPr>
                        <a:t>1335 </a:t>
                      </a: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± 35</a:t>
                      </a:r>
                      <a:endParaRPr kumimoji="0" lang="en-GB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明朝" pitchFamily="49" charset="-128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49" charset="-128"/>
                        </a:rPr>
                        <a:t>within 2 lead plates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 daughter (GeV/c)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49" charset="-128"/>
                        </a:rPr>
                        <a:t>12 </a:t>
                      </a:r>
                      <a:r>
                        <a:rPr kumimoji="0" lang="en-GB" altLang="ja-JP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+6</a:t>
                      </a:r>
                      <a:r>
                        <a:rPr kumimoji="0" lang="en-GB" altLang="ja-JP" sz="1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-3</a:t>
                      </a:r>
                      <a:endParaRPr kumimoji="0" lang="en-GB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明朝" pitchFamily="49" charset="-128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49" charset="-128"/>
                        </a:rPr>
                        <a:t>&gt;2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Pt (MeV/c)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49" charset="-128"/>
                        </a:rPr>
                        <a:t>470 </a:t>
                      </a:r>
                      <a:r>
                        <a:rPr kumimoji="0" lang="en-GB" altLang="ja-JP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+230</a:t>
                      </a:r>
                      <a:r>
                        <a:rPr kumimoji="0" lang="en-GB" altLang="ja-JP" sz="1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-120</a:t>
                      </a:r>
                      <a:endParaRPr kumimoji="0" lang="en-GB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明朝" pitchFamily="49" charset="-128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49" charset="-128"/>
                        </a:rPr>
                        <a:t>&gt;300  (</a:t>
                      </a: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ＭＳ 明朝" pitchFamily="49" charset="-128"/>
                        </a:rPr>
                        <a:t>g</a:t>
                      </a: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49" charset="-128"/>
                        </a:rPr>
                        <a:t> attached)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missing Pt (MeV/c)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49" charset="-128"/>
                        </a:rPr>
                        <a:t>570 </a:t>
                      </a:r>
                      <a:r>
                        <a:rPr kumimoji="0" lang="en-GB" altLang="ja-JP" sz="1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+320</a:t>
                      </a:r>
                      <a:r>
                        <a:rPr kumimoji="0" lang="en-GB" altLang="ja-JP" sz="10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-170</a:t>
                      </a:r>
                      <a:endParaRPr kumimoji="0" lang="en-GB" altLang="ja-JP" sz="10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明朝" pitchFamily="49" charset="-128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49" charset="-128"/>
                        </a:rPr>
                        <a:t>&lt;1000</a:t>
                      </a:r>
                      <a:endParaRPr kumimoji="0" lang="en-GB" altLang="ja-JP" sz="1000" b="1" i="0" u="none" strike="noStrike" cap="none" normalizeH="0" baseline="30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明朝" pitchFamily="49" charset="-128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ea typeface="ＭＳ Ｐゴシック" pitchFamily="34" charset="-128"/>
                          <a:sym typeface="Symbol" pitchFamily="18" charset="2"/>
                        </a:rPr>
                        <a:t></a:t>
                      </a: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 (deg)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49" charset="-128"/>
                        </a:rPr>
                        <a:t>173 </a:t>
                      </a: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cs typeface="Arial" charset="0"/>
                        </a:rPr>
                        <a:t>± 2</a:t>
                      </a:r>
                      <a:endParaRPr kumimoji="0" lang="en-GB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明朝" pitchFamily="49" charset="-128"/>
                      </a:endParaRP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明朝" pitchFamily="49" charset="-128"/>
                        </a:rPr>
                        <a:t>&gt;90</a:t>
                      </a:r>
                    </a:p>
                  </a:txBody>
                  <a:tcPr marT="45733" marB="4573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pic>
        <p:nvPicPr>
          <p:cNvPr id="238632" name="Content Placeholder 10" descr="p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730375"/>
            <a:ext cx="23209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633" name="Text Box 123"/>
          <p:cNvSpPr txBox="1">
            <a:spLocks noChangeArrowheads="1"/>
          </p:cNvSpPr>
          <p:nvPr/>
        </p:nvSpPr>
        <p:spPr bwMode="auto">
          <a:xfrm>
            <a:off x="76200" y="66675"/>
            <a:ext cx="3657600" cy="466725"/>
          </a:xfrm>
          <a:prstGeom prst="rect">
            <a:avLst/>
          </a:prstGeom>
          <a:solidFill>
            <a:srgbClr val="3333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kumimoji="0" lang="en-GB" altLang="ja-JP" sz="240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</a:t>
            </a:r>
            <a:r>
              <a:rPr kumimoji="0" lang="en-GB" altLang="ja-JP" sz="2400" baseline="-2500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</a:t>
            </a:r>
            <a:r>
              <a:rPr kumimoji="0" lang="en-GB" altLang="ja-JP" sz="240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  </a:t>
            </a:r>
            <a:r>
              <a:rPr kumimoji="0" lang="en-GB" altLang="ja-JP" sz="2400" baseline="-2500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</a:t>
            </a:r>
            <a:r>
              <a:rPr kumimoji="0" lang="en-GB" altLang="ja-JP" sz="2400" b="1" i="1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kumimoji="0" lang="en-GB" altLang="ja-JP" sz="2400">
                <a:solidFill>
                  <a:srgbClr val="FFFFFF"/>
                </a:solidFill>
                <a:latin typeface="Tahoma" pitchFamily="34" charset="0"/>
              </a:rPr>
              <a:t>oscillation search</a:t>
            </a:r>
          </a:p>
        </p:txBody>
      </p:sp>
      <p:pic>
        <p:nvPicPr>
          <p:cNvPr id="11" name="Picture 9" descr="brick_1072693_Event9234119599_12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190355"/>
            <a:ext cx="4419600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75"/>
          <p:cNvSpPr>
            <a:spLocks noChangeArrowheads="1"/>
          </p:cNvSpPr>
          <p:nvPr/>
        </p:nvSpPr>
        <p:spPr bwMode="auto">
          <a:xfrm rot="-5400000">
            <a:off x="218307" y="4663429"/>
            <a:ext cx="1022350" cy="3905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Aft>
                <a:spcPts val="600"/>
              </a:spcAft>
              <a:buFont typeface="Arial" charset="0"/>
              <a:buNone/>
            </a:pPr>
            <a:r>
              <a:rPr kumimoji="0" lang="en-US" altLang="ja-JP" sz="1400">
                <a:solidFill>
                  <a:srgbClr val="0000FF"/>
                </a:solidFill>
              </a:rPr>
              <a:t>top view</a:t>
            </a:r>
          </a:p>
        </p:txBody>
      </p:sp>
      <p:sp>
        <p:nvSpPr>
          <p:cNvPr id="13" name="Rectangle 76"/>
          <p:cNvSpPr>
            <a:spLocks noChangeArrowheads="1"/>
          </p:cNvSpPr>
          <p:nvPr/>
        </p:nvSpPr>
        <p:spPr bwMode="auto">
          <a:xfrm rot="-5400000">
            <a:off x="157188" y="5943748"/>
            <a:ext cx="1144588" cy="3905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>
              <a:spcAft>
                <a:spcPts val="600"/>
              </a:spcAft>
              <a:buFont typeface="Arial" charset="0"/>
              <a:buNone/>
            </a:pPr>
            <a:r>
              <a:rPr kumimoji="0" lang="en-US" altLang="ja-JP" sz="1400">
                <a:solidFill>
                  <a:srgbClr val="0000FF"/>
                </a:solidFill>
              </a:rPr>
              <a:t>side view</a:t>
            </a:r>
          </a:p>
        </p:txBody>
      </p:sp>
      <p:sp>
        <p:nvSpPr>
          <p:cNvPr id="14" name="TextBox 25"/>
          <p:cNvSpPr txBox="1">
            <a:spLocks noChangeArrowheads="1"/>
          </p:cNvSpPr>
          <p:nvPr/>
        </p:nvSpPr>
        <p:spPr bwMode="auto">
          <a:xfrm>
            <a:off x="1000944" y="4149080"/>
            <a:ext cx="342900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eaLnBrk="0" hangingPunct="0"/>
            <a:r>
              <a:rPr lang="en-US" altLang="ja-JP" sz="1400"/>
              <a:t>The viewer of scintillation Target Tracker</a:t>
            </a:r>
            <a:endParaRPr lang="en-US" altLang="ja-JP">
              <a:solidFill>
                <a:schemeClr val="bg1"/>
              </a:solidFill>
            </a:endParaRPr>
          </a:p>
        </p:txBody>
      </p:sp>
      <p:sp>
        <p:nvSpPr>
          <p:cNvPr id="15" name="AutoShape 78"/>
          <p:cNvSpPr>
            <a:spLocks noChangeArrowheads="1"/>
          </p:cNvSpPr>
          <p:nvPr/>
        </p:nvSpPr>
        <p:spPr bwMode="auto">
          <a:xfrm>
            <a:off x="1000944" y="5261917"/>
            <a:ext cx="381000" cy="457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6" name="Rectangle 37"/>
          <p:cNvSpPr>
            <a:spLocks noChangeArrowheads="1"/>
          </p:cNvSpPr>
          <p:nvPr/>
        </p:nvSpPr>
        <p:spPr bwMode="auto">
          <a:xfrm>
            <a:off x="924744" y="5033317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/>
          <a:p>
            <a:pPr defTabSz="449263" eaLnBrk="0" hangingPunct="0">
              <a:buClr>
                <a:srgbClr val="000000"/>
              </a:buClr>
              <a:buSzPct val="100000"/>
              <a:buFont typeface="Times New Roman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kumimoji="0" lang="en-US" altLang="ja-JP" sz="1400">
                <a:solidFill>
                  <a:srgbClr val="0000FF"/>
                </a:solidFill>
                <a:latin typeface="Symbol" pitchFamily="1" charset="2"/>
                <a:sym typeface="Symbol" pitchFamily="1" charset="2"/>
              </a:rPr>
              <a:t></a:t>
            </a:r>
            <a:r>
              <a:rPr kumimoji="0" lang="en-US" altLang="ja-JP" sz="1400">
                <a:solidFill>
                  <a:srgbClr val="0000FF"/>
                </a:solidFill>
              </a:rPr>
              <a:t> beam</a:t>
            </a:r>
            <a:endParaRPr kumimoji="0" lang="en-US" altLang="ja-JP" sz="2000">
              <a:solidFill>
                <a:srgbClr val="FF0000"/>
              </a:solidFill>
              <a:latin typeface="Symbol" pitchFamily="1" charset="2"/>
              <a:sym typeface="Symbol" pitchFamily="1" charset="2"/>
            </a:endParaRPr>
          </a:p>
        </p:txBody>
      </p:sp>
      <p:sp>
        <p:nvSpPr>
          <p:cNvPr id="17" name="TextBox 25"/>
          <p:cNvSpPr txBox="1">
            <a:spLocks noChangeArrowheads="1"/>
          </p:cNvSpPr>
          <p:nvPr/>
        </p:nvSpPr>
        <p:spPr bwMode="auto">
          <a:xfrm>
            <a:off x="1534344" y="5338117"/>
            <a:ext cx="2133600" cy="274638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algn="ctr" eaLnBrk="0" hangingPunct="0"/>
            <a:r>
              <a:rPr kumimoji="0" lang="en-US" altLang="ja-JP" sz="1200">
                <a:solidFill>
                  <a:srgbClr val="FF00FF"/>
                </a:solidFill>
                <a:latin typeface="Times New Roman" charset="0"/>
                <a:ea typeface="ヒラギノ明朝 ProN W3" pitchFamily="1" charset="-128"/>
              </a:rPr>
              <a:t>interaction ECC -&gt; pink color</a:t>
            </a:r>
            <a:endParaRPr kumimoji="0" lang="en-US" altLang="ja-JP" sz="1200">
              <a:solidFill>
                <a:srgbClr val="FF00FF"/>
              </a:solidFill>
              <a:latin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95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34"/>
          <p:cNvSpPr>
            <a:spLocks noChangeArrowheads="1"/>
          </p:cNvSpPr>
          <p:nvPr/>
        </p:nvSpPr>
        <p:spPr bwMode="auto">
          <a:xfrm>
            <a:off x="36513" y="549275"/>
            <a:ext cx="9144000" cy="692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pPr algn="ctr"/>
            <a:endParaRPr lang="ja-JP" altLang="ja-JP">
              <a:solidFill>
                <a:srgbClr val="000000"/>
              </a:solidFill>
            </a:endParaRPr>
          </a:p>
        </p:txBody>
      </p:sp>
      <p:pic>
        <p:nvPicPr>
          <p:cNvPr id="221187" name="Picture 9" descr="cngs-google_earth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50" b="7175"/>
          <a:stretch>
            <a:fillRect/>
          </a:stretch>
        </p:blipFill>
        <p:spPr bwMode="auto">
          <a:xfrm>
            <a:off x="222250" y="1412875"/>
            <a:ext cx="5181600" cy="4602163"/>
          </a:xfrm>
          <a:prstGeom prst="rect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>
            <a:noFill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8" name="Text Box 3"/>
          <p:cNvSpPr txBox="1">
            <a:spLocks noChangeArrowheads="1"/>
          </p:cNvSpPr>
          <p:nvPr/>
        </p:nvSpPr>
        <p:spPr bwMode="auto">
          <a:xfrm>
            <a:off x="3556000" y="3797300"/>
            <a:ext cx="8255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b="1">
                <a:solidFill>
                  <a:srgbClr val="FFFFFF"/>
                </a:solidFill>
              </a:rPr>
              <a:t>LNGS</a:t>
            </a:r>
          </a:p>
        </p:txBody>
      </p:sp>
      <p:sp>
        <p:nvSpPr>
          <p:cNvPr id="221189" name="AutoShape 7"/>
          <p:cNvSpPr>
            <a:spLocks noChangeArrowheads="1"/>
          </p:cNvSpPr>
          <p:nvPr/>
        </p:nvSpPr>
        <p:spPr bwMode="auto">
          <a:xfrm rot="2051918">
            <a:off x="323850" y="3141663"/>
            <a:ext cx="3124200" cy="158750"/>
          </a:xfrm>
          <a:prstGeom prst="rightArrow">
            <a:avLst>
              <a:gd name="adj1" fmla="val 50000"/>
              <a:gd name="adj2" fmla="val 492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221190" name="Rectangle 8"/>
          <p:cNvSpPr>
            <a:spLocks noChangeArrowheads="1"/>
          </p:cNvSpPr>
          <p:nvPr/>
        </p:nvSpPr>
        <p:spPr bwMode="auto">
          <a:xfrm>
            <a:off x="179388" y="119063"/>
            <a:ext cx="608806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EA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r>
              <a:rPr lang="en-US" altLang="ja-JP" sz="2400">
                <a:solidFill>
                  <a:srgbClr val="FFFFFF"/>
                </a:solidFill>
              </a:rPr>
              <a:t>CNGS </a:t>
            </a:r>
            <a:r>
              <a:rPr lang="ja-JP" altLang="en-US" sz="2400">
                <a:solidFill>
                  <a:srgbClr val="FFFFFF"/>
                </a:solidFill>
              </a:rPr>
              <a:t>　（</a:t>
            </a:r>
            <a:r>
              <a:rPr lang="en-US" altLang="ja-JP" sz="2400">
                <a:solidFill>
                  <a:srgbClr val="FFFFFF"/>
                </a:solidFill>
              </a:rPr>
              <a:t>Baseline 732 km</a:t>
            </a:r>
            <a:r>
              <a:rPr lang="ja-JP" altLang="en-US" sz="2400">
                <a:solidFill>
                  <a:srgbClr val="FFFFFF"/>
                </a:solidFill>
              </a:rPr>
              <a:t>、＜</a:t>
            </a:r>
            <a:r>
              <a:rPr lang="en-US" altLang="ja-JP" sz="2400">
                <a:solidFill>
                  <a:srgbClr val="FFFFFF"/>
                </a:solidFill>
              </a:rPr>
              <a:t>Eν</a:t>
            </a:r>
            <a:r>
              <a:rPr lang="ja-JP" altLang="en-US" sz="2400">
                <a:solidFill>
                  <a:srgbClr val="FFFFFF"/>
                </a:solidFill>
              </a:rPr>
              <a:t>＞</a:t>
            </a:r>
            <a:r>
              <a:rPr lang="en-US" altLang="ja-JP" sz="2400">
                <a:solidFill>
                  <a:srgbClr val="FFFFFF"/>
                </a:solidFill>
              </a:rPr>
              <a:t>17GeV</a:t>
            </a:r>
            <a:r>
              <a:rPr lang="ja-JP" altLang="en-US" sz="2400">
                <a:solidFill>
                  <a:srgbClr val="FFFFFF"/>
                </a:solidFill>
              </a:rPr>
              <a:t>）</a:t>
            </a:r>
            <a:endParaRPr lang="en-GB" altLang="ja-JP">
              <a:solidFill>
                <a:srgbClr val="FFFFFF"/>
              </a:solidFill>
            </a:endParaRPr>
          </a:p>
        </p:txBody>
      </p:sp>
      <p:sp>
        <p:nvSpPr>
          <p:cNvPr id="221191" name="Text Box 13"/>
          <p:cNvSpPr txBox="1">
            <a:spLocks noChangeArrowheads="1"/>
          </p:cNvSpPr>
          <p:nvPr/>
        </p:nvSpPr>
        <p:spPr bwMode="auto">
          <a:xfrm>
            <a:off x="309563" y="4665663"/>
            <a:ext cx="19288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69696"/>
                </a:solidFill>
              </a14:hiddenFill>
            </a:ext>
            <a:ext uri="{91240B29-F687-4F45-9708-019B960494DF}">
              <a14:hiddenLine xmlns:a14="http://schemas.microsoft.com/office/drawing/2010/main" w="936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lang="en-US" altLang="ja-JP" sz="1200">
                <a:solidFill>
                  <a:srgbClr val="FFFFFF"/>
                </a:solidFill>
              </a:rPr>
              <a:t>* Interaction rate at LNGS</a:t>
            </a:r>
          </a:p>
        </p:txBody>
      </p:sp>
      <p:grpSp>
        <p:nvGrpSpPr>
          <p:cNvPr id="221192" name="Group 14"/>
          <p:cNvGrpSpPr>
            <a:grpSpLocks/>
          </p:cNvGrpSpPr>
          <p:nvPr/>
        </p:nvGrpSpPr>
        <p:grpSpPr bwMode="auto">
          <a:xfrm>
            <a:off x="354013" y="4940300"/>
            <a:ext cx="3201987" cy="954088"/>
            <a:chOff x="7680" y="6615"/>
            <a:chExt cx="2017" cy="601"/>
          </a:xfrm>
        </p:grpSpPr>
        <p:sp>
          <p:nvSpPr>
            <p:cNvPr id="221200" name="Text Box 15"/>
            <p:cNvSpPr txBox="1">
              <a:spLocks noChangeArrowheads="1"/>
            </p:cNvSpPr>
            <p:nvPr/>
          </p:nvSpPr>
          <p:spPr bwMode="auto">
            <a:xfrm>
              <a:off x="7680" y="6615"/>
              <a:ext cx="2017" cy="60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1400">
                  <a:solidFill>
                    <a:srgbClr val="000000"/>
                  </a:solidFill>
                </a:rPr>
                <a:t>&lt; E</a:t>
              </a:r>
              <a:r>
                <a:rPr kumimoji="0" lang="en-US" altLang="ja-JP" sz="1400">
                  <a:solidFill>
                    <a:srgbClr val="000000"/>
                  </a:solidFill>
                  <a:sym typeface="Symbol" pitchFamily="18" charset="2"/>
                </a:rPr>
                <a:t></a:t>
              </a:r>
              <a:r>
                <a:rPr kumimoji="0" lang="en-US" altLang="ja-JP" sz="1400">
                  <a:solidFill>
                    <a:srgbClr val="000000"/>
                  </a:solidFill>
                </a:rPr>
                <a:t> &gt;  ( GeV )        </a:t>
              </a:r>
              <a:r>
                <a:rPr kumimoji="0" lang="en-US" altLang="ja-JP" sz="1400">
                  <a:solidFill>
                    <a:srgbClr val="FF0000"/>
                  </a:solidFill>
                </a:rPr>
                <a:t>17</a:t>
              </a:r>
            </a:p>
            <a:p>
              <a:pPr eaLnBrk="1" hangingPunct="1"/>
              <a:r>
                <a:rPr kumimoji="0" lang="en-US" altLang="ja-JP" sz="1400">
                  <a:solidFill>
                    <a:srgbClr val="000000"/>
                  </a:solidFill>
                </a:rPr>
                <a:t> (</a:t>
              </a:r>
              <a:r>
                <a:rPr kumimoji="0" lang="en-US" altLang="ja-JP" sz="1400">
                  <a:solidFill>
                    <a:srgbClr val="000000"/>
                  </a:solidFill>
                  <a:sym typeface="Symbol" pitchFamily="18" charset="2"/>
                </a:rPr>
                <a:t></a:t>
              </a:r>
              <a:r>
                <a:rPr kumimoji="0" lang="en-US" altLang="ja-JP" sz="1400" baseline="-25000">
                  <a:solidFill>
                    <a:srgbClr val="000000"/>
                  </a:solidFill>
                </a:rPr>
                <a:t>e</a:t>
              </a:r>
              <a:r>
                <a:rPr kumimoji="0" lang="en-US" altLang="ja-JP" sz="1400">
                  <a:solidFill>
                    <a:srgbClr val="000000"/>
                  </a:solidFill>
                </a:rPr>
                <a:t> + </a:t>
              </a:r>
              <a:r>
                <a:rPr kumimoji="0" lang="en-US" altLang="ja-JP" sz="1400">
                  <a:solidFill>
                    <a:srgbClr val="000000"/>
                  </a:solidFill>
                  <a:sym typeface="Symbol" pitchFamily="18" charset="2"/>
                </a:rPr>
                <a:t></a:t>
              </a:r>
              <a:r>
                <a:rPr kumimoji="0" lang="en-US" altLang="ja-JP" sz="1400" baseline="-25000">
                  <a:solidFill>
                    <a:srgbClr val="000000"/>
                  </a:solidFill>
                </a:rPr>
                <a:t>e</a:t>
              </a:r>
              <a:r>
                <a:rPr kumimoji="0" lang="en-US" altLang="ja-JP" sz="1400">
                  <a:solidFill>
                    <a:srgbClr val="000000"/>
                  </a:solidFill>
                </a:rPr>
                <a:t>) / </a:t>
              </a:r>
              <a:r>
                <a:rPr kumimoji="0" lang="en-US" altLang="ja-JP" sz="1400">
                  <a:solidFill>
                    <a:srgbClr val="000000"/>
                  </a:solidFill>
                  <a:sym typeface="Symbol" pitchFamily="18" charset="2"/>
                </a:rPr>
                <a:t></a:t>
              </a:r>
              <a:r>
                <a:rPr kumimoji="0" lang="en-US" altLang="ja-JP" sz="1400" baseline="-25000">
                  <a:solidFill>
                    <a:srgbClr val="000000"/>
                  </a:solidFill>
                  <a:sym typeface="Symbol" pitchFamily="18" charset="2"/>
                </a:rPr>
                <a:t> </a:t>
              </a:r>
              <a:r>
                <a:rPr kumimoji="0" lang="ja-JP" altLang="en-US" sz="1400">
                  <a:solidFill>
                    <a:srgbClr val="000000"/>
                  </a:solidFill>
                  <a:ea typeface="Batang" pitchFamily="18" charset="-127"/>
                </a:rPr>
                <a:t>　</a:t>
              </a:r>
              <a:r>
                <a:rPr kumimoji="0" lang="en-US" sz="1400">
                  <a:solidFill>
                    <a:srgbClr val="000000"/>
                  </a:solidFill>
                </a:rPr>
                <a:t>        </a:t>
              </a:r>
              <a:r>
                <a:rPr kumimoji="0" lang="en-US" altLang="ja-JP" sz="1400">
                  <a:solidFill>
                    <a:srgbClr val="000000"/>
                  </a:solidFill>
                </a:rPr>
                <a:t>0.89, 0.06 %</a:t>
              </a:r>
            </a:p>
            <a:p>
              <a:pPr eaLnBrk="1" hangingPunct="1"/>
              <a:r>
                <a:rPr kumimoji="0" lang="en-US" altLang="ja-JP" sz="1400">
                  <a:solidFill>
                    <a:srgbClr val="000000"/>
                  </a:solidFill>
                </a:rPr>
                <a:t>  </a:t>
              </a:r>
              <a:r>
                <a:rPr kumimoji="0" lang="en-US" altLang="ja-JP" sz="1400">
                  <a:solidFill>
                    <a:srgbClr val="000000"/>
                  </a:solidFill>
                  <a:sym typeface="Symbol" pitchFamily="18" charset="2"/>
                </a:rPr>
                <a:t></a:t>
              </a:r>
              <a:r>
                <a:rPr kumimoji="0" lang="en-US" altLang="ja-JP" sz="1400" baseline="-25000">
                  <a:solidFill>
                    <a:srgbClr val="000000"/>
                  </a:solidFill>
                  <a:sym typeface="Symbol" pitchFamily="18" charset="2"/>
                </a:rPr>
                <a:t></a:t>
              </a:r>
              <a:r>
                <a:rPr kumimoji="0" lang="en-US" altLang="ja-JP" sz="1400" baseline="-25000">
                  <a:solidFill>
                    <a:srgbClr val="000000"/>
                  </a:solidFill>
                </a:rPr>
                <a:t> </a:t>
              </a:r>
              <a:r>
                <a:rPr kumimoji="0" lang="en-US" altLang="ja-JP" sz="1400">
                  <a:solidFill>
                    <a:srgbClr val="000000"/>
                  </a:solidFill>
                </a:rPr>
                <a:t> /  </a:t>
              </a:r>
              <a:r>
                <a:rPr kumimoji="0" lang="en-US" altLang="ja-JP" sz="1400">
                  <a:solidFill>
                    <a:srgbClr val="000000"/>
                  </a:solidFill>
                  <a:sym typeface="Symbol" pitchFamily="18" charset="2"/>
                </a:rPr>
                <a:t></a:t>
              </a:r>
              <a:r>
                <a:rPr kumimoji="0" lang="en-US" altLang="ja-JP" sz="1400" baseline="-25000">
                  <a:solidFill>
                    <a:srgbClr val="000000"/>
                  </a:solidFill>
                  <a:sym typeface="Symbol" pitchFamily="18" charset="2"/>
                </a:rPr>
                <a:t>    </a:t>
              </a:r>
              <a:r>
                <a:rPr kumimoji="0" lang="en-US" altLang="ja-JP" sz="1400" baseline="-25000">
                  <a:solidFill>
                    <a:srgbClr val="000000"/>
                  </a:solidFill>
                </a:rPr>
                <a:t> </a:t>
              </a:r>
              <a:r>
                <a:rPr kumimoji="0" lang="en-US" altLang="ja-JP" sz="1400">
                  <a:solidFill>
                    <a:srgbClr val="000000"/>
                  </a:solidFill>
                </a:rPr>
                <a:t>                2.1 %</a:t>
              </a:r>
            </a:p>
            <a:p>
              <a:pPr eaLnBrk="1" hangingPunct="1"/>
              <a:r>
                <a:rPr kumimoji="0" lang="en-US" altLang="ja-JP" sz="1400">
                  <a:solidFill>
                    <a:srgbClr val="000000"/>
                  </a:solidFill>
                  <a:ea typeface="Batang" pitchFamily="18" charset="-127"/>
                  <a:sym typeface="Symbol" pitchFamily="18" charset="2"/>
                </a:rPr>
                <a:t>  </a:t>
              </a:r>
              <a:r>
                <a:rPr kumimoji="0" lang="en-US" altLang="ja-JP" sz="1400" baseline="-25000">
                  <a:solidFill>
                    <a:srgbClr val="000000"/>
                  </a:solidFill>
                  <a:ea typeface="Batang" pitchFamily="18" charset="-127"/>
                  <a:sym typeface="Symbol" pitchFamily="18" charset="2"/>
                </a:rPr>
                <a:t></a:t>
              </a:r>
              <a:r>
                <a:rPr kumimoji="0" lang="en-US" altLang="ja-JP" sz="1400" baseline="-25000">
                  <a:solidFill>
                    <a:srgbClr val="000000"/>
                  </a:solidFill>
                </a:rPr>
                <a:t> </a:t>
              </a:r>
              <a:r>
                <a:rPr kumimoji="0" lang="en-US" altLang="ja-JP" sz="1400">
                  <a:solidFill>
                    <a:srgbClr val="000000"/>
                  </a:solidFill>
                </a:rPr>
                <a:t> prompt	              </a:t>
              </a:r>
              <a:r>
                <a:rPr kumimoji="0" lang="en-US" altLang="ja-JP" sz="1400">
                  <a:solidFill>
                    <a:srgbClr val="FF0000"/>
                  </a:solidFill>
                </a:rPr>
                <a:t>Negligible</a:t>
              </a:r>
              <a:endParaRPr lang="en-US" altLang="ja-JP" sz="1400">
                <a:solidFill>
                  <a:srgbClr val="000000"/>
                </a:solidFill>
              </a:endParaRPr>
            </a:p>
          </p:txBody>
        </p:sp>
        <p:sp>
          <p:nvSpPr>
            <p:cNvPr id="221201" name="Line 16"/>
            <p:cNvSpPr>
              <a:spLocks noChangeShapeType="1"/>
            </p:cNvSpPr>
            <p:nvPr/>
          </p:nvSpPr>
          <p:spPr bwMode="auto">
            <a:xfrm>
              <a:off x="8031" y="6811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1202" name="Line 17"/>
            <p:cNvSpPr>
              <a:spLocks noChangeShapeType="1"/>
            </p:cNvSpPr>
            <p:nvPr/>
          </p:nvSpPr>
          <p:spPr bwMode="auto">
            <a:xfrm>
              <a:off x="7761" y="6950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21193" name="Rectangle 28"/>
          <p:cNvSpPr>
            <a:spLocks noChangeArrowheads="1"/>
          </p:cNvSpPr>
          <p:nvPr/>
        </p:nvSpPr>
        <p:spPr bwMode="auto">
          <a:xfrm>
            <a:off x="5827713" y="4748213"/>
            <a:ext cx="3581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/>
          <a:p>
            <a:r>
              <a:rPr lang="en-US" altLang="ja-JP" sz="2000">
                <a:solidFill>
                  <a:srgbClr val="FFFFFF"/>
                </a:solidFill>
              </a:rPr>
              <a:t>Covers the region indicated by Super-K, K2K &amp; MINOS</a:t>
            </a:r>
            <a:endParaRPr lang="ja-JP" altLang="en-US" sz="2000">
              <a:solidFill>
                <a:srgbClr val="FFFFFF"/>
              </a:solidFill>
            </a:endParaRPr>
          </a:p>
        </p:txBody>
      </p:sp>
      <p:grpSp>
        <p:nvGrpSpPr>
          <p:cNvPr id="221194" name="Group 29"/>
          <p:cNvGrpSpPr>
            <a:grpSpLocks/>
          </p:cNvGrpSpPr>
          <p:nvPr/>
        </p:nvGrpSpPr>
        <p:grpSpPr bwMode="auto">
          <a:xfrm>
            <a:off x="5514975" y="1412875"/>
            <a:ext cx="3492500" cy="3311525"/>
            <a:chOff x="336" y="1303"/>
            <a:chExt cx="2928" cy="2777"/>
          </a:xfrm>
        </p:grpSpPr>
        <p:pic>
          <p:nvPicPr>
            <p:cNvPr id="221198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303"/>
              <a:ext cx="2928" cy="2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1199" name="Freeform 31"/>
            <p:cNvSpPr>
              <a:spLocks/>
            </p:cNvSpPr>
            <p:nvPr/>
          </p:nvSpPr>
          <p:spPr bwMode="auto">
            <a:xfrm>
              <a:off x="834" y="1371"/>
              <a:ext cx="2330" cy="1992"/>
            </a:xfrm>
            <a:custGeom>
              <a:avLst/>
              <a:gdLst>
                <a:gd name="T0" fmla="*/ 0 w 1872"/>
                <a:gd name="T1" fmla="*/ 4041757 h 1632"/>
                <a:gd name="T2" fmla="*/ 6086020 w 1872"/>
                <a:gd name="T3" fmla="*/ 4459451 h 1632"/>
                <a:gd name="T4" fmla="*/ 11866168 w 1872"/>
                <a:gd name="T5" fmla="*/ 4735633 h 1632"/>
                <a:gd name="T6" fmla="*/ 11866168 w 1872"/>
                <a:gd name="T7" fmla="*/ 0 h 1632"/>
                <a:gd name="T8" fmla="*/ 0 w 1872"/>
                <a:gd name="T9" fmla="*/ 0 h 1632"/>
                <a:gd name="T10" fmla="*/ 0 w 1872"/>
                <a:gd name="T11" fmla="*/ 4041757 h 16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72" h="1632">
                  <a:moveTo>
                    <a:pt x="0" y="1392"/>
                  </a:moveTo>
                  <a:lnTo>
                    <a:pt x="960" y="1536"/>
                  </a:lnTo>
                  <a:lnTo>
                    <a:pt x="1872" y="1632"/>
                  </a:lnTo>
                  <a:lnTo>
                    <a:pt x="1872" y="0"/>
                  </a:lnTo>
                  <a:lnTo>
                    <a:pt x="0" y="0"/>
                  </a:lnTo>
                  <a:lnTo>
                    <a:pt x="0" y="1392"/>
                  </a:lnTo>
                  <a:close/>
                </a:path>
              </a:pathLst>
            </a:custGeom>
            <a:solidFill>
              <a:srgbClr val="4A7FFF">
                <a:alpha val="50195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aphicFrame>
        <p:nvGraphicFramePr>
          <p:cNvPr id="221195" name="Object 32"/>
          <p:cNvGraphicFramePr>
            <a:graphicFrameLocks noGrp="1" noChangeAspect="1"/>
          </p:cNvGraphicFramePr>
          <p:nvPr>
            <p:ph/>
          </p:nvPr>
        </p:nvGraphicFramePr>
        <p:xfrm>
          <a:off x="2014538" y="549275"/>
          <a:ext cx="5834062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5" name="Microsoft 数式 3.0" r:id="rId6" imgW="3302000" imgH="431800" progId="Equation.3">
                  <p:embed/>
                </p:oleObj>
              </mc:Choice>
              <mc:Fallback>
                <p:oleObj name="Microsoft 数式 3.0" r:id="rId6" imgW="3302000" imgH="4318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4538" y="549275"/>
                        <a:ext cx="5834062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1196" name="Rectangle 36"/>
          <p:cNvSpPr>
            <a:spLocks noChangeArrowheads="1"/>
          </p:cNvSpPr>
          <p:nvPr/>
        </p:nvSpPr>
        <p:spPr bwMode="auto">
          <a:xfrm>
            <a:off x="736600" y="6172200"/>
            <a:ext cx="7445375" cy="55403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EA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5" tIns="45718" rIns="91435" bIns="45718">
            <a:spAutoFit/>
          </a:bodyPr>
          <a:lstStyle/>
          <a:p>
            <a:pPr algn="ctr"/>
            <a:r>
              <a:rPr lang="en-US" altLang="ja-JP">
                <a:solidFill>
                  <a:srgbClr val="FFFFFF"/>
                </a:solidFill>
              </a:rPr>
              <a:t>For  </a:t>
            </a:r>
            <a:r>
              <a:rPr lang="en-GB" altLang="ja-JP">
                <a:solidFill>
                  <a:srgbClr val="FFFFFF"/>
                </a:solidFill>
              </a:rPr>
              <a:t>22.5x10</a:t>
            </a:r>
            <a:r>
              <a:rPr lang="en-GB" altLang="ja-JP" baseline="30000">
                <a:solidFill>
                  <a:srgbClr val="FFFFFF"/>
                </a:solidFill>
              </a:rPr>
              <a:t>19</a:t>
            </a:r>
            <a:r>
              <a:rPr lang="en-GB" altLang="ja-JP">
                <a:solidFill>
                  <a:srgbClr val="FFFFFF"/>
                </a:solidFill>
              </a:rPr>
              <a:t> POT</a:t>
            </a:r>
            <a:r>
              <a:rPr lang="ja-JP" altLang="en-GB">
                <a:solidFill>
                  <a:srgbClr val="FFFFFF"/>
                </a:solidFill>
              </a:rPr>
              <a:t>　→　</a:t>
            </a:r>
            <a:r>
              <a:rPr lang="en-US" altLang="ja-JP">
                <a:solidFill>
                  <a:srgbClr val="FFFFFF"/>
                </a:solidFill>
              </a:rPr>
              <a:t>Expected </a:t>
            </a:r>
            <a:r>
              <a:rPr lang="en-GB" altLang="ja-JP">
                <a:solidFill>
                  <a:srgbClr val="FFFFFF"/>
                </a:solidFill>
              </a:rPr>
              <a:t>Events</a:t>
            </a:r>
            <a:r>
              <a:rPr lang="ja-JP" altLang="en-GB">
                <a:solidFill>
                  <a:srgbClr val="FFFFFF"/>
                </a:solidFill>
              </a:rPr>
              <a:t>　</a:t>
            </a:r>
            <a:r>
              <a:rPr lang="en-GB" altLang="ja-JP">
                <a:solidFill>
                  <a:srgbClr val="FFFFFF"/>
                </a:solidFill>
              </a:rPr>
              <a:t>7.6 Signal, 0.7 Background </a:t>
            </a:r>
          </a:p>
          <a:p>
            <a:pPr algn="ctr"/>
            <a:r>
              <a:rPr lang="en-GB" altLang="ja-JP" sz="1200">
                <a:solidFill>
                  <a:srgbClr val="FFFFFF"/>
                </a:solidFill>
              </a:rPr>
              <a:t>Ref: New Journal of Physics 14(2012)033017 </a:t>
            </a:r>
            <a:endParaRPr lang="ja-JP" altLang="en-US" sz="1200">
              <a:solidFill>
                <a:srgbClr val="FFFFFF"/>
              </a:solidFill>
            </a:endParaRPr>
          </a:p>
        </p:txBody>
      </p:sp>
      <p:sp>
        <p:nvSpPr>
          <p:cNvPr id="221197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87A90420-3B48-4891-A2CA-AB4902FDA883}" type="slidenum">
              <a:rPr lang="en-US" altLang="ja-JP" smtClean="0">
                <a:solidFill>
                  <a:schemeClr val="bg1"/>
                </a:solidFill>
              </a:rPr>
              <a:pPr eaLnBrk="1" hangingPunct="1"/>
              <a:t>5</a:t>
            </a:fld>
            <a:endParaRPr lang="en-US" altLang="ja-JP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7B8770AA-BEE5-4806-8FC3-41023CE5D402}" type="slidenum">
              <a:rPr lang="en-GB" altLang="ja-JP" smtClean="0">
                <a:solidFill>
                  <a:srgbClr val="FFFFFF"/>
                </a:solidFill>
              </a:rPr>
              <a:pPr eaLnBrk="1" hangingPunct="1"/>
              <a:t>50</a:t>
            </a:fld>
            <a:endParaRPr lang="en-GB" altLang="ja-JP" smtClean="0">
              <a:solidFill>
                <a:srgbClr val="FFFFFF"/>
              </a:solidFill>
            </a:endParaRPr>
          </a:p>
        </p:txBody>
      </p:sp>
      <p:grpSp>
        <p:nvGrpSpPr>
          <p:cNvPr id="241667" name="Group 34"/>
          <p:cNvGrpSpPr>
            <a:grpSpLocks/>
          </p:cNvGrpSpPr>
          <p:nvPr/>
        </p:nvGrpSpPr>
        <p:grpSpPr bwMode="auto">
          <a:xfrm>
            <a:off x="1676400" y="1408113"/>
            <a:ext cx="5808663" cy="4002087"/>
            <a:chOff x="576" y="624"/>
            <a:chExt cx="3659" cy="2521"/>
          </a:xfrm>
        </p:grpSpPr>
        <p:pic>
          <p:nvPicPr>
            <p:cNvPr id="241672" name="Picture 2" descr="F:\ElectronWG\Nagoya CM\trident\anim2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624"/>
              <a:ext cx="3659" cy="2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1673" name="テキスト ボックス 1"/>
            <p:cNvSpPr txBox="1">
              <a:spLocks noChangeArrowheads="1"/>
            </p:cNvSpPr>
            <p:nvPr/>
          </p:nvSpPr>
          <p:spPr bwMode="auto">
            <a:xfrm>
              <a:off x="768" y="2880"/>
              <a:ext cx="445" cy="15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sz="1000">
                  <a:solidFill>
                    <a:srgbClr val="FFFFFF"/>
                  </a:solidFill>
                  <a:latin typeface="Helvetica" pitchFamily="34" charset="0"/>
                </a:rPr>
                <a:t>2000 </a:t>
              </a:r>
              <a:r>
                <a:rPr lang="en-US" altLang="ja-JP" sz="1000">
                  <a:solidFill>
                    <a:srgbClr val="FFFFFF"/>
                  </a:solidFill>
                  <a:latin typeface="Helvetica" pitchFamily="34" charset="0"/>
                  <a:sym typeface="Symbol" pitchFamily="18" charset="2"/>
                </a:rPr>
                <a:t></a:t>
              </a:r>
              <a:r>
                <a:rPr lang="en-US" altLang="ja-JP" sz="1000">
                  <a:solidFill>
                    <a:srgbClr val="FFFFFF"/>
                  </a:solidFill>
                  <a:latin typeface="Helvetica" pitchFamily="34" charset="0"/>
                </a:rPr>
                <a:t>m</a:t>
              </a:r>
              <a:endParaRPr lang="ja-JP" altLang="en-US" sz="1000">
                <a:solidFill>
                  <a:srgbClr val="FFFFFF"/>
                </a:solidFill>
                <a:latin typeface="Helvetica" pitchFamily="34" charset="0"/>
              </a:endParaRPr>
            </a:p>
          </p:txBody>
        </p:sp>
      </p:grpSp>
      <p:sp>
        <p:nvSpPr>
          <p:cNvPr id="241668" name="Text Box 39"/>
          <p:cNvSpPr txBox="1">
            <a:spLocks noChangeArrowheads="1"/>
          </p:cNvSpPr>
          <p:nvPr/>
        </p:nvSpPr>
        <p:spPr bwMode="auto">
          <a:xfrm>
            <a:off x="3529383" y="746125"/>
            <a:ext cx="2188421" cy="400110"/>
          </a:xfrm>
          <a:prstGeom prst="rect">
            <a:avLst/>
          </a:prstGeom>
          <a:solidFill>
            <a:srgbClr val="FFFF99">
              <a:alpha val="7686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kumimoji="0" lang="it-IT" altLang="ja-JP" sz="2000" b="1" dirty="0" smtClean="0">
                <a:solidFill>
                  <a:srgbClr val="CC0000"/>
                </a:solidFill>
                <a:latin typeface="Helvetica" pitchFamily="34" charset="0"/>
              </a:rPr>
              <a:t>2nd </a:t>
            </a:r>
            <a:r>
              <a:rPr kumimoji="0" lang="it-IT" altLang="ja-JP" sz="2000" b="1" dirty="0">
                <a:solidFill>
                  <a:srgbClr val="CC0000"/>
                </a:solidFill>
                <a:latin typeface="Helvetica" pitchFamily="34" charset="0"/>
                <a:sym typeface="Symbol" pitchFamily="18" charset="2"/>
              </a:rPr>
              <a:t></a:t>
            </a:r>
            <a:r>
              <a:rPr kumimoji="0" lang="it-IT" altLang="ja-JP" sz="2000" b="1" baseline="-25000" dirty="0">
                <a:solidFill>
                  <a:srgbClr val="CC0000"/>
                </a:solidFill>
                <a:latin typeface="Helvetica" pitchFamily="34" charset="0"/>
                <a:sym typeface="Symbol" pitchFamily="18" charset="2"/>
              </a:rPr>
              <a:t></a:t>
            </a:r>
            <a:r>
              <a:rPr kumimoji="0" lang="it-IT" altLang="ja-JP" sz="2000" b="1" dirty="0">
                <a:solidFill>
                  <a:srgbClr val="CC0000"/>
                </a:solidFill>
                <a:latin typeface="Helvetica" pitchFamily="34" charset="0"/>
                <a:sym typeface="Symbol" pitchFamily="18" charset="2"/>
              </a:rPr>
              <a:t> candidate</a:t>
            </a:r>
            <a:endParaRPr kumimoji="0" lang="it-IT" altLang="ja-JP" sz="2000" b="1" dirty="0">
              <a:solidFill>
                <a:srgbClr val="3333CC"/>
              </a:solidFill>
              <a:latin typeface="Helvetica" pitchFamily="34" charset="0"/>
              <a:sym typeface="Symbol" pitchFamily="18" charset="2"/>
            </a:endParaRPr>
          </a:p>
        </p:txBody>
      </p:sp>
      <p:sp>
        <p:nvSpPr>
          <p:cNvPr id="241669" name="Text Box 40"/>
          <p:cNvSpPr txBox="1">
            <a:spLocks noChangeArrowheads="1"/>
          </p:cNvSpPr>
          <p:nvPr/>
        </p:nvSpPr>
        <p:spPr bwMode="auto">
          <a:xfrm>
            <a:off x="76200" y="66675"/>
            <a:ext cx="3657600" cy="466725"/>
          </a:xfrm>
          <a:prstGeom prst="rect">
            <a:avLst/>
          </a:prstGeom>
          <a:solidFill>
            <a:srgbClr val="3333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kumimoji="0" lang="en-GB" altLang="ja-JP" sz="240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</a:t>
            </a:r>
            <a:r>
              <a:rPr kumimoji="0" lang="en-GB" altLang="ja-JP" sz="2400" baseline="-2500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</a:t>
            </a:r>
            <a:r>
              <a:rPr kumimoji="0" lang="en-GB" altLang="ja-JP" sz="240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  </a:t>
            </a:r>
            <a:r>
              <a:rPr kumimoji="0" lang="en-GB" altLang="ja-JP" sz="2400" baseline="-2500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</a:t>
            </a:r>
            <a:r>
              <a:rPr kumimoji="0" lang="en-GB" altLang="ja-JP" sz="2400" b="1" i="1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kumimoji="0" lang="en-GB" altLang="ja-JP" sz="2400">
                <a:solidFill>
                  <a:srgbClr val="FFFFFF"/>
                </a:solidFill>
                <a:latin typeface="Tahoma" pitchFamily="34" charset="0"/>
              </a:rPr>
              <a:t>oscillation search</a:t>
            </a:r>
          </a:p>
        </p:txBody>
      </p:sp>
      <p:sp>
        <p:nvSpPr>
          <p:cNvPr id="12297" name="Text Box 43"/>
          <p:cNvSpPr txBox="1">
            <a:spLocks noChangeArrowheads="1"/>
          </p:cNvSpPr>
          <p:nvPr/>
        </p:nvSpPr>
        <p:spPr bwMode="auto">
          <a:xfrm>
            <a:off x="3200400" y="5486400"/>
            <a:ext cx="2895600" cy="8223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lbertus Extra Bold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lbertus Extra Bold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lbertus Extra Bold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lbertus Extra Bold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lbertus Extra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bertus Extra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bertus Extra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bertus Extra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lbertus Extra Bold" pitchFamily="34" charset="0"/>
              </a:defRPr>
            </a:lvl9pPr>
          </a:lstStyle>
          <a:p>
            <a:pPr algn="ctr" eaLnBrk="1" hangingPunct="1">
              <a:defRPr/>
            </a:pPr>
            <a:r>
              <a:rPr kumimoji="0" lang="en-US" sz="1200" b="1" smtClean="0">
                <a:solidFill>
                  <a:srgbClr val="CC0000"/>
                </a:solidFill>
                <a:latin typeface="Helvetica" pitchFamily="34" charset="0"/>
                <a:ea typeface="+mn-ea"/>
              </a:rPr>
              <a:t>2-prong </a:t>
            </a:r>
            <a:r>
              <a:rPr kumimoji="0" lang="en-US" sz="1200" b="1" smtClean="0">
                <a:solidFill>
                  <a:srgbClr val="CC0000"/>
                </a:solidFill>
                <a:latin typeface="Helvetica" pitchFamily="34" charset="0"/>
                <a:ea typeface="+mn-ea"/>
                <a:sym typeface="Symbol" pitchFamily="18" charset="2"/>
              </a:rPr>
              <a:t> interaction with one track showing a secondary vertex compatible with the hypothesis of </a:t>
            </a:r>
          </a:p>
          <a:p>
            <a:pPr algn="ctr" eaLnBrk="1" hangingPunct="1">
              <a:defRPr/>
            </a:pPr>
            <a:r>
              <a:rPr kumimoji="0" lang="en-US" sz="1200" b="1" smtClean="0">
                <a:solidFill>
                  <a:srgbClr val="CC0000"/>
                </a:solidFill>
                <a:latin typeface="Helvetica" pitchFamily="34" charset="0"/>
                <a:ea typeface="+mn-ea"/>
                <a:sym typeface="Symbol" pitchFamily="18" charset="2"/>
              </a:rPr>
              <a:t></a:t>
            </a:r>
            <a:r>
              <a:rPr kumimoji="0" lang="en-US" sz="1200" b="1" baseline="30000" smtClean="0">
                <a:solidFill>
                  <a:srgbClr val="CC0000"/>
                </a:solidFill>
                <a:latin typeface="Helvetica" pitchFamily="34" charset="0"/>
                <a:ea typeface="+mn-ea"/>
                <a:sym typeface="Symbol" pitchFamily="18" charset="2"/>
              </a:rPr>
              <a:t>-</a:t>
            </a:r>
            <a:r>
              <a:rPr kumimoji="0" lang="en-US" sz="1200" b="1" smtClean="0">
                <a:solidFill>
                  <a:srgbClr val="CC0000"/>
                </a:solidFill>
                <a:latin typeface="Helvetica" pitchFamily="34" charset="0"/>
                <a:ea typeface="+mn-ea"/>
                <a:sym typeface="Symbol" pitchFamily="18" charset="2"/>
              </a:rPr>
              <a:t> h</a:t>
            </a:r>
            <a:r>
              <a:rPr kumimoji="0" lang="en-US" sz="1200" b="1" baseline="30000" smtClean="0">
                <a:solidFill>
                  <a:srgbClr val="CC0000"/>
                </a:solidFill>
                <a:latin typeface="Helvetica" pitchFamily="34" charset="0"/>
                <a:ea typeface="+mn-ea"/>
                <a:sym typeface="Symbol" pitchFamily="18" charset="2"/>
              </a:rPr>
              <a:t>+ </a:t>
            </a:r>
            <a:r>
              <a:rPr kumimoji="0" lang="en-US" sz="1200" b="1" smtClean="0">
                <a:solidFill>
                  <a:srgbClr val="CC0000"/>
                </a:solidFill>
                <a:latin typeface="Helvetica" pitchFamily="34" charset="0"/>
                <a:ea typeface="+mn-ea"/>
                <a:sym typeface="Symbol" pitchFamily="18" charset="2"/>
              </a:rPr>
              <a:t>h</a:t>
            </a:r>
            <a:r>
              <a:rPr kumimoji="0" lang="en-US" sz="1200" b="1" baseline="30000" smtClean="0">
                <a:solidFill>
                  <a:srgbClr val="CC0000"/>
                </a:solidFill>
                <a:latin typeface="Helvetica" pitchFamily="34" charset="0"/>
                <a:ea typeface="+mn-ea"/>
                <a:sym typeface="Symbol" pitchFamily="18" charset="2"/>
              </a:rPr>
              <a:t>- </a:t>
            </a:r>
            <a:r>
              <a:rPr kumimoji="0" lang="en-US" sz="1200" b="1" smtClean="0">
                <a:solidFill>
                  <a:srgbClr val="CC0000"/>
                </a:solidFill>
                <a:latin typeface="Helvetica" pitchFamily="34" charset="0"/>
                <a:ea typeface="+mn-ea"/>
                <a:sym typeface="Symbol" pitchFamily="18" charset="2"/>
              </a:rPr>
              <a:t>h</a:t>
            </a:r>
            <a:r>
              <a:rPr kumimoji="0" lang="en-US" sz="1200" b="1" baseline="30000" smtClean="0">
                <a:solidFill>
                  <a:srgbClr val="CC0000"/>
                </a:solidFill>
                <a:latin typeface="Helvetica" pitchFamily="34" charset="0"/>
                <a:ea typeface="+mn-ea"/>
                <a:sym typeface="Symbol" pitchFamily="18" charset="2"/>
              </a:rPr>
              <a:t>-</a:t>
            </a:r>
            <a:r>
              <a:rPr kumimoji="0" lang="en-US" sz="1200" b="1" smtClean="0">
                <a:solidFill>
                  <a:srgbClr val="CC0000"/>
                </a:solidFill>
                <a:latin typeface="Helvetica" pitchFamily="34" charset="0"/>
                <a:ea typeface="+mn-ea"/>
                <a:sym typeface="Symbol" pitchFamily="18" charset="2"/>
              </a:rPr>
              <a:t> </a:t>
            </a:r>
            <a:r>
              <a:rPr kumimoji="0" lang="en-US" sz="1200" b="1" baseline="-25000" smtClean="0">
                <a:solidFill>
                  <a:srgbClr val="CC0000"/>
                </a:solidFill>
                <a:latin typeface="Helvetica" pitchFamily="34" charset="0"/>
                <a:ea typeface="+mn-ea"/>
                <a:sym typeface="Symbol" pitchFamily="18" charset="2"/>
              </a:rPr>
              <a:t></a:t>
            </a:r>
            <a:r>
              <a:rPr kumimoji="0" lang="en-US" sz="1200" b="1" smtClean="0">
                <a:solidFill>
                  <a:srgbClr val="CC0000"/>
                </a:solidFill>
                <a:latin typeface="Helvetica" pitchFamily="34" charset="0"/>
                <a:ea typeface="+mn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1500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110F193D-8880-4B11-A91E-2D26C6754AE6}" type="slidenum">
              <a:rPr lang="en-GB" altLang="ja-JP" smtClean="0">
                <a:solidFill>
                  <a:srgbClr val="FFFFFF"/>
                </a:solidFill>
              </a:rPr>
              <a:pPr eaLnBrk="1" hangingPunct="1"/>
              <a:t>51</a:t>
            </a:fld>
            <a:endParaRPr lang="en-GB" altLang="ja-JP" smtClean="0">
              <a:solidFill>
                <a:srgbClr val="FFFFFF"/>
              </a:solidFill>
            </a:endParaRPr>
          </a:p>
        </p:txBody>
      </p:sp>
      <p:grpSp>
        <p:nvGrpSpPr>
          <p:cNvPr id="242691" name="Group 108"/>
          <p:cNvGrpSpPr>
            <a:grpSpLocks noChangeAspect="1"/>
          </p:cNvGrpSpPr>
          <p:nvPr/>
        </p:nvGrpSpPr>
        <p:grpSpPr bwMode="auto">
          <a:xfrm>
            <a:off x="142875" y="609600"/>
            <a:ext cx="4505325" cy="3038475"/>
            <a:chOff x="144" y="528"/>
            <a:chExt cx="3936" cy="2654"/>
          </a:xfrm>
        </p:grpSpPr>
        <p:sp>
          <p:nvSpPr>
            <p:cNvPr id="13326" name="Rectangle 109"/>
            <p:cNvSpPr>
              <a:spLocks noChangeAspect="1" noChangeArrowheads="1"/>
            </p:cNvSpPr>
            <p:nvPr/>
          </p:nvSpPr>
          <p:spPr bwMode="auto">
            <a:xfrm>
              <a:off x="144" y="528"/>
              <a:ext cx="3936" cy="26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kumimoji="0" lang="it-IT">
                <a:solidFill>
                  <a:srgbClr val="000000"/>
                </a:solidFill>
                <a:latin typeface="Albertus Extra Bold" pitchFamily="34" charset="0"/>
                <a:ea typeface="+mn-ea"/>
              </a:endParaRPr>
            </a:p>
          </p:txBody>
        </p:sp>
        <p:pic>
          <p:nvPicPr>
            <p:cNvPr id="242701" name="Picture 1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10"/>
            <a:stretch>
              <a:fillRect/>
            </a:stretch>
          </p:blipFill>
          <p:spPr bwMode="auto">
            <a:xfrm>
              <a:off x="256" y="624"/>
              <a:ext cx="3788" cy="2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2692" name="Text Box 111"/>
          <p:cNvSpPr txBox="1">
            <a:spLocks noChangeArrowheads="1"/>
          </p:cNvSpPr>
          <p:nvPr/>
        </p:nvSpPr>
        <p:spPr bwMode="auto">
          <a:xfrm>
            <a:off x="1038225" y="4030663"/>
            <a:ext cx="2187575" cy="400050"/>
          </a:xfrm>
          <a:prstGeom prst="rect">
            <a:avLst/>
          </a:prstGeom>
          <a:solidFill>
            <a:srgbClr val="FFFF99">
              <a:alpha val="7686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kumimoji="0" lang="it-IT" altLang="ja-JP" sz="2000" b="1">
                <a:solidFill>
                  <a:srgbClr val="CC0000"/>
                </a:solidFill>
                <a:latin typeface="Helvetica" pitchFamily="34" charset="0"/>
              </a:rPr>
              <a:t>2nd </a:t>
            </a:r>
            <a:r>
              <a:rPr kumimoji="0" lang="it-IT" altLang="ja-JP" sz="2000" b="1">
                <a:solidFill>
                  <a:srgbClr val="CC0000"/>
                </a:solidFill>
                <a:latin typeface="Helvetica" pitchFamily="34" charset="0"/>
                <a:sym typeface="Symbol" pitchFamily="18" charset="2"/>
              </a:rPr>
              <a:t></a:t>
            </a:r>
            <a:r>
              <a:rPr kumimoji="0" lang="it-IT" altLang="ja-JP" sz="2000" b="1" baseline="-25000">
                <a:solidFill>
                  <a:srgbClr val="CC0000"/>
                </a:solidFill>
                <a:latin typeface="Helvetica" pitchFamily="34" charset="0"/>
                <a:sym typeface="Symbol" pitchFamily="18" charset="2"/>
              </a:rPr>
              <a:t></a:t>
            </a:r>
            <a:r>
              <a:rPr kumimoji="0" lang="it-IT" altLang="ja-JP" sz="2000" b="1">
                <a:solidFill>
                  <a:srgbClr val="CC0000"/>
                </a:solidFill>
                <a:latin typeface="Helvetica" pitchFamily="34" charset="0"/>
                <a:sym typeface="Symbol" pitchFamily="18" charset="2"/>
              </a:rPr>
              <a:t> candidate</a:t>
            </a:r>
            <a:endParaRPr kumimoji="0" lang="it-IT" altLang="ja-JP" sz="2000" b="1">
              <a:solidFill>
                <a:srgbClr val="3333CC"/>
              </a:solidFill>
              <a:latin typeface="Helvetica" pitchFamily="34" charset="0"/>
              <a:sym typeface="Symbol" pitchFamily="18" charset="2"/>
            </a:endParaRPr>
          </a:p>
        </p:txBody>
      </p:sp>
      <p:grpSp>
        <p:nvGrpSpPr>
          <p:cNvPr id="27765" name="Group 117"/>
          <p:cNvGrpSpPr>
            <a:grpSpLocks/>
          </p:cNvGrpSpPr>
          <p:nvPr/>
        </p:nvGrpSpPr>
        <p:grpSpPr bwMode="auto">
          <a:xfrm>
            <a:off x="4713288" y="3429000"/>
            <a:ext cx="4425950" cy="2895600"/>
            <a:chOff x="2880" y="2160"/>
            <a:chExt cx="2788" cy="1824"/>
          </a:xfrm>
        </p:grpSpPr>
        <p:pic>
          <p:nvPicPr>
            <p:cNvPr id="242698" name="Picture 10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211"/>
              <a:ext cx="2788" cy="1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2699" name="Text Box 114"/>
            <p:cNvSpPr txBox="1">
              <a:spLocks noChangeArrowheads="1"/>
            </p:cNvSpPr>
            <p:nvPr/>
          </p:nvSpPr>
          <p:spPr bwMode="auto">
            <a:xfrm>
              <a:off x="3216" y="2160"/>
              <a:ext cx="1028" cy="192"/>
            </a:xfrm>
            <a:prstGeom prst="rect">
              <a:avLst/>
            </a:prstGeom>
            <a:solidFill>
              <a:srgbClr val="FFFF99">
                <a:alpha val="76862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hangingPunct="1"/>
              <a:r>
                <a:rPr kumimoji="0" lang="en-US" altLang="ja-JP" sz="1400" b="1">
                  <a:solidFill>
                    <a:srgbClr val="CC0000"/>
                  </a:solidFill>
                  <a:latin typeface="Helvetica" pitchFamily="34" charset="0"/>
                </a:rPr>
                <a:t>Event kinematics</a:t>
              </a:r>
              <a:endParaRPr kumimoji="0" lang="en-US" altLang="ja-JP" sz="1400" b="1">
                <a:solidFill>
                  <a:srgbClr val="3333CC"/>
                </a:solidFill>
                <a:latin typeface="Helvetica" pitchFamily="34" charset="0"/>
                <a:sym typeface="Symbol" pitchFamily="18" charset="2"/>
              </a:endParaRPr>
            </a:p>
          </p:txBody>
        </p:sp>
      </p:grpSp>
      <p:sp>
        <p:nvSpPr>
          <p:cNvPr id="27763" name="TextBox 5"/>
          <p:cNvSpPr txBox="1">
            <a:spLocks noChangeArrowheads="1"/>
          </p:cNvSpPr>
          <p:nvPr/>
        </p:nvSpPr>
        <p:spPr bwMode="auto">
          <a:xfrm>
            <a:off x="15875" y="5499248"/>
            <a:ext cx="4670425" cy="9540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r>
              <a:rPr kumimoji="0" lang="en-US" altLang="ja-JP" sz="1400" b="1">
                <a:solidFill>
                  <a:srgbClr val="FFFFFF"/>
                </a:solidFill>
                <a:latin typeface="Helvetica" pitchFamily="34" charset="0"/>
                <a:ea typeface="HG明朝B" pitchFamily="17" charset="-128"/>
                <a:sym typeface="Symbol" pitchFamily="18" charset="2"/>
              </a:rPr>
              <a:t>All track  were identified as hadron . </a:t>
            </a:r>
            <a:endParaRPr kumimoji="0" lang="en-GB" altLang="ja-JP" sz="1400" b="1">
              <a:solidFill>
                <a:srgbClr val="FFFFFF"/>
              </a:solidFill>
              <a:latin typeface="Helvetica" pitchFamily="34" charset="0"/>
              <a:ea typeface="HG明朝B" pitchFamily="17" charset="-128"/>
              <a:sym typeface="Symbol" pitchFamily="18" charset="2"/>
            </a:endParaRPr>
          </a:p>
          <a:p>
            <a:endParaRPr kumimoji="0" lang="en-GB" altLang="ja-JP" sz="1400" b="1">
              <a:solidFill>
                <a:srgbClr val="FFFFFF"/>
              </a:solidFill>
              <a:latin typeface="Helvetica" pitchFamily="34" charset="0"/>
              <a:ea typeface="HG明朝B" pitchFamily="17" charset="-128"/>
              <a:sym typeface="Symbol" pitchFamily="18" charset="2"/>
            </a:endParaRPr>
          </a:p>
          <a:p>
            <a:r>
              <a:rPr kumimoji="0" lang="en-US" altLang="ja-JP" sz="1400" b="1">
                <a:solidFill>
                  <a:srgbClr val="FFFFFF"/>
                </a:solidFill>
                <a:latin typeface="Helvetica" pitchFamily="34" charset="0"/>
                <a:ea typeface="HG明朝B" pitchFamily="17" charset="-128"/>
                <a:sym typeface="Symbol" pitchFamily="18" charset="2"/>
              </a:rPr>
              <a:t>2 tracks</a:t>
            </a:r>
            <a:r>
              <a:rPr kumimoji="0" lang="ja-JP" altLang="en-US" sz="1400" b="1">
                <a:solidFill>
                  <a:srgbClr val="FFFFFF"/>
                </a:solidFill>
                <a:latin typeface="Helvetica" pitchFamily="34" charset="0"/>
                <a:ea typeface="HG明朝B" pitchFamily="17" charset="-128"/>
                <a:sym typeface="Symbol" pitchFamily="18" charset="2"/>
              </a:rPr>
              <a:t> </a:t>
            </a:r>
            <a:r>
              <a:rPr kumimoji="0" lang="en-US" altLang="ja-JP" sz="1400" b="1">
                <a:solidFill>
                  <a:srgbClr val="FFFFFF"/>
                </a:solidFill>
                <a:latin typeface="Helvetica" pitchFamily="34" charset="0"/>
                <a:ea typeface="HG明朝B" pitchFamily="17" charset="-128"/>
                <a:sym typeface="Symbol" pitchFamily="18" charset="2"/>
              </a:rPr>
              <a:t>:  hadron interaction was located </a:t>
            </a:r>
            <a:endParaRPr kumimoji="0" lang="en-GB" altLang="ja-JP" sz="1400" b="1">
              <a:solidFill>
                <a:srgbClr val="FFFFFF"/>
              </a:solidFill>
              <a:latin typeface="Helvetica" pitchFamily="34" charset="0"/>
              <a:ea typeface="HG明朝B" pitchFamily="17" charset="-128"/>
              <a:sym typeface="Symbol" pitchFamily="18" charset="2"/>
            </a:endParaRPr>
          </a:p>
          <a:p>
            <a:r>
              <a:rPr kumimoji="0" lang="en-US" altLang="ja-JP" sz="1400" b="1">
                <a:solidFill>
                  <a:srgbClr val="FFFFFF"/>
                </a:solidFill>
                <a:latin typeface="Helvetica" pitchFamily="34" charset="0"/>
                <a:ea typeface="HG明朝B" pitchFamily="17" charset="-128"/>
                <a:sym typeface="Symbol" pitchFamily="18" charset="2"/>
              </a:rPr>
              <a:t>2 tracks :  range and momentum  inconsistent</a:t>
            </a:r>
            <a:endParaRPr kumimoji="0" lang="en-GB" altLang="ja-JP" sz="1400" b="1">
              <a:solidFill>
                <a:srgbClr val="FFFFFF"/>
              </a:solidFill>
              <a:latin typeface="Helvetica" pitchFamily="34" charset="0"/>
              <a:ea typeface="HG明朝B" pitchFamily="17" charset="-128"/>
              <a:sym typeface="Symbol" pitchFamily="18" charset="2"/>
            </a:endParaRPr>
          </a:p>
        </p:txBody>
      </p:sp>
      <p:pic>
        <p:nvPicPr>
          <p:cNvPr id="27764" name="コンテンツ プレースホルダ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76"/>
          <a:stretch>
            <a:fillRect/>
          </a:stretch>
        </p:blipFill>
        <p:spPr bwMode="auto">
          <a:xfrm>
            <a:off x="4747611" y="533400"/>
            <a:ext cx="416779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2696" name="Text Box 118"/>
          <p:cNvSpPr txBox="1">
            <a:spLocks noChangeArrowheads="1"/>
          </p:cNvSpPr>
          <p:nvPr/>
        </p:nvSpPr>
        <p:spPr bwMode="auto">
          <a:xfrm>
            <a:off x="76200" y="66675"/>
            <a:ext cx="3657600" cy="466725"/>
          </a:xfrm>
          <a:prstGeom prst="rect">
            <a:avLst/>
          </a:prstGeom>
          <a:solidFill>
            <a:srgbClr val="333399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/>
            <a:r>
              <a:rPr kumimoji="0" lang="en-GB" altLang="ja-JP" sz="240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</a:t>
            </a:r>
            <a:r>
              <a:rPr kumimoji="0" lang="en-GB" altLang="ja-JP" sz="2400" baseline="-2500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</a:t>
            </a:r>
            <a:r>
              <a:rPr kumimoji="0" lang="en-GB" altLang="ja-JP" sz="240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  </a:t>
            </a:r>
            <a:r>
              <a:rPr kumimoji="0" lang="en-GB" altLang="ja-JP" sz="2400" baseline="-25000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</a:t>
            </a:r>
            <a:r>
              <a:rPr kumimoji="0" lang="en-GB" altLang="ja-JP" sz="2400" b="1" i="1">
                <a:solidFill>
                  <a:srgbClr val="FFFFFF"/>
                </a:solidFill>
                <a:latin typeface="Tahoma" pitchFamily="34" charset="0"/>
                <a:sym typeface="Symbol" pitchFamily="18" charset="2"/>
              </a:rPr>
              <a:t> </a:t>
            </a:r>
            <a:r>
              <a:rPr kumimoji="0" lang="en-GB" altLang="ja-JP" sz="2400">
                <a:solidFill>
                  <a:srgbClr val="FFFFFF"/>
                </a:solidFill>
                <a:latin typeface="Tahoma" pitchFamily="34" charset="0"/>
              </a:rPr>
              <a:t>oscillation search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95536" y="4917282"/>
            <a:ext cx="152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Decay in Base.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33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6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zh-CN" altLang="en-US" dirty="0" smtClean="0">
                <a:latin typeface="ＤＦＧ極太明朝体" pitchFamily="18" charset="-128"/>
              </a:rPr>
              <a:t>宇宙物質起源</a:t>
            </a:r>
            <a:r>
              <a:rPr lang="ja-JP" altLang="en-US" dirty="0" smtClean="0">
                <a:latin typeface="ＤＦＧ極太明朝体" pitchFamily="18" charset="-128"/>
                <a:ea typeface="ＤＦＧ極太明朝体" pitchFamily="18" charset="-128"/>
              </a:rPr>
              <a:t>ワークショップ</a:t>
            </a:r>
            <a:r>
              <a:rPr lang="en-US" altLang="ja-JP" dirty="0" smtClean="0">
                <a:latin typeface="ＤＦＧ極太明朝体" pitchFamily="18" charset="-128"/>
                <a:ea typeface="ＤＦＧ極太明朝体" pitchFamily="18" charset="-128"/>
              </a:rPr>
              <a:t>@</a:t>
            </a:r>
            <a:r>
              <a:rPr lang="zh-CN" altLang="en-US" dirty="0" smtClean="0">
                <a:latin typeface="ＤＦＧ極太明朝体" pitchFamily="18" charset="-128"/>
              </a:rPr>
              <a:t>名古屋大学</a:t>
            </a:r>
            <a:endParaRPr lang="en-US" dirty="0">
              <a:latin typeface="ＤＦＧ極太明朝体" pitchFamily="18" charset="-128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35496" y="-21172"/>
            <a:ext cx="4752528" cy="15081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tIns="0" bIns="0" rtlCol="0" anchor="ctr">
            <a:spAutoFit/>
          </a:bodyPr>
          <a:lstStyle/>
          <a:p>
            <a:r>
              <a:rPr lang="ja-JP" altLang="en-US" sz="3200" dirty="0" smtClean="0">
                <a:solidFill>
                  <a:srgbClr val="A10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ＤＦＧ超極太明朝体" pitchFamily="18" charset="-128"/>
                <a:ea typeface="ＤＦＧ超極太明朝体" pitchFamily="18" charset="-128"/>
              </a:rPr>
              <a:t>飛跡読み取り装置高速化　</a:t>
            </a:r>
            <a:endParaRPr lang="en-US" altLang="ja-JP" sz="3200" dirty="0" smtClean="0">
              <a:solidFill>
                <a:srgbClr val="A10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ＤＦＧ超極太明朝体" pitchFamily="18" charset="-128"/>
              <a:ea typeface="ＤＦＧ超極太明朝体" pitchFamily="18" charset="-128"/>
            </a:endParaRPr>
          </a:p>
          <a:p>
            <a:r>
              <a:rPr lang="ja-JP" altLang="en-US" sz="6600" dirty="0">
                <a:solidFill>
                  <a:srgbClr val="A10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ＤＦＧ超極太明朝体" pitchFamily="18" charset="-128"/>
                <a:ea typeface="ＤＦＧ超極太明朝体" pitchFamily="18" charset="-128"/>
              </a:rPr>
              <a:t>　</a:t>
            </a:r>
            <a:r>
              <a:rPr kumimoji="1" lang="en-US" altLang="ja-JP" sz="6600" dirty="0" smtClean="0">
                <a:solidFill>
                  <a:srgbClr val="A10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ＤＦＧ超極太明朝体" pitchFamily="18" charset="-128"/>
                <a:ea typeface="ＤＦＧ超極太明朝体" pitchFamily="18" charset="-128"/>
              </a:rPr>
              <a:t>HTS</a:t>
            </a:r>
            <a:endParaRPr kumimoji="1" lang="ja-JP" altLang="en-US" sz="6600" dirty="0">
              <a:solidFill>
                <a:srgbClr val="A10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ＤＦＧ超極太明朝体" pitchFamily="18" charset="-128"/>
              <a:ea typeface="ＤＦＧ超極太明朝体" pitchFamily="18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1556792"/>
            <a:ext cx="3851920" cy="1661993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sz="3600" dirty="0" smtClean="0">
                <a:latin typeface="ＤＦＧ極太明朝体" pitchFamily="18" charset="-128"/>
                <a:ea typeface="ＤＦＧ極太明朝体" pitchFamily="18" charset="-128"/>
              </a:rPr>
              <a:t>目標読み取り速度</a:t>
            </a:r>
            <a:endParaRPr kumimoji="1" lang="en-US" altLang="ja-JP" sz="3600" dirty="0" smtClean="0">
              <a:latin typeface="ＤＦＧ極太明朝体" pitchFamily="18" charset="-128"/>
              <a:ea typeface="ＤＦＧ極太明朝体" pitchFamily="18" charset="-128"/>
            </a:endParaRPr>
          </a:p>
          <a:p>
            <a:r>
              <a:rPr lang="ja-JP" altLang="en-US" sz="3600" dirty="0">
                <a:latin typeface="ＤＦＧ極太明朝体" pitchFamily="18" charset="-128"/>
                <a:ea typeface="ＤＦＧ極太明朝体" pitchFamily="18" charset="-128"/>
              </a:rPr>
              <a:t>３</a:t>
            </a:r>
            <a:r>
              <a:rPr lang="en-US" altLang="ja-JP" sz="3600" dirty="0" smtClean="0">
                <a:latin typeface="ＤＦＧ極太明朝体" pitchFamily="18" charset="-128"/>
                <a:ea typeface="ＤＦＧ極太明朝体" pitchFamily="18" charset="-128"/>
              </a:rPr>
              <a:t>000m</a:t>
            </a:r>
            <a:r>
              <a:rPr lang="en-US" altLang="ja-JP" sz="3600" baseline="30000" dirty="0" smtClean="0">
                <a:latin typeface="ＤＦＧ極太明朝体" pitchFamily="18" charset="-128"/>
                <a:ea typeface="ＤＦＧ極太明朝体" pitchFamily="18" charset="-128"/>
              </a:rPr>
              <a:t>2</a:t>
            </a:r>
            <a:r>
              <a:rPr lang="en-US" altLang="ja-JP" sz="3600" dirty="0" smtClean="0">
                <a:latin typeface="ＤＦＧ極太明朝体" pitchFamily="18" charset="-128"/>
                <a:ea typeface="ＤＦＧ極太明朝体" pitchFamily="18" charset="-128"/>
              </a:rPr>
              <a:t>/year</a:t>
            </a:r>
          </a:p>
          <a:p>
            <a:r>
              <a:rPr kumimoji="1" lang="ja-JP" altLang="en-US" sz="3600" dirty="0" smtClean="0">
                <a:latin typeface="ＤＦＧ極太明朝体" pitchFamily="18" charset="-128"/>
                <a:ea typeface="ＤＦＧ極太明朝体" pitchFamily="18" charset="-128"/>
              </a:rPr>
              <a:t>現行</a:t>
            </a:r>
            <a:r>
              <a:rPr kumimoji="1" lang="en-US" altLang="ja-JP" sz="3600" dirty="0" smtClean="0">
                <a:latin typeface="ＤＦＧ極太明朝体" pitchFamily="18" charset="-128"/>
                <a:ea typeface="ＤＦＧ極太明朝体" pitchFamily="18" charset="-128"/>
              </a:rPr>
              <a:t>SUTS×100</a:t>
            </a:r>
            <a:endParaRPr kumimoji="1" lang="ja-JP" altLang="en-US" sz="3600" dirty="0">
              <a:latin typeface="ＤＦＧ極太明朝体" pitchFamily="18" charset="-128"/>
              <a:ea typeface="ＤＦＧ極太明朝体" pitchFamily="18" charset="-128"/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D0449-8D74-4E85-9BB6-B851F80D59F6}" type="slidenum">
              <a:rPr kumimoji="1" lang="ja-JP" altLang="en-US" smtClean="0"/>
              <a:t>52</a:t>
            </a:fld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37778" y="5949280"/>
            <a:ext cx="88987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chemeClr val="bg1"/>
                </a:solidFill>
              </a:rPr>
              <a:t>現在、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SUTS×8</a:t>
            </a:r>
            <a:r>
              <a:rPr lang="ja-JP" altLang="en-US" sz="2400" dirty="0" smtClean="0">
                <a:solidFill>
                  <a:schemeClr val="bg1"/>
                </a:solidFill>
              </a:rPr>
              <a:t>の速度で実際の</a:t>
            </a:r>
            <a:r>
              <a:rPr lang="en-US" altLang="ja-JP" sz="2400" dirty="0" smtClean="0">
                <a:solidFill>
                  <a:schemeClr val="bg1"/>
                </a:solidFill>
              </a:rPr>
              <a:t>OPERA</a:t>
            </a:r>
            <a:r>
              <a:rPr lang="ja-JP" altLang="en-US" sz="2400" dirty="0" smtClean="0">
                <a:solidFill>
                  <a:schemeClr val="bg1"/>
                </a:solidFill>
              </a:rPr>
              <a:t>用フィルムでチューニング中。</a:t>
            </a:r>
            <a:endParaRPr lang="en-US" altLang="ja-JP" sz="2400" dirty="0" smtClean="0">
              <a:solidFill>
                <a:schemeClr val="bg1"/>
              </a:solidFill>
            </a:endParaRPr>
          </a:p>
          <a:p>
            <a:r>
              <a:rPr kumimoji="1" lang="ja-JP" altLang="en-US" sz="2400" dirty="0">
                <a:solidFill>
                  <a:schemeClr val="bg1"/>
                </a:solidFill>
              </a:rPr>
              <a:t>春</a:t>
            </a:r>
            <a:r>
              <a:rPr kumimoji="1" lang="ja-JP" altLang="en-US" sz="2400" dirty="0" smtClean="0">
                <a:solidFill>
                  <a:schemeClr val="bg1"/>
                </a:solidFill>
              </a:rPr>
              <a:t>より</a:t>
            </a:r>
            <a:r>
              <a:rPr kumimoji="1" lang="en-US" altLang="ja-JP" sz="2400" dirty="0" smtClean="0">
                <a:solidFill>
                  <a:schemeClr val="bg1"/>
                </a:solidFill>
              </a:rPr>
              <a:t>OPERA</a:t>
            </a:r>
            <a:r>
              <a:rPr lang="ja-JP" altLang="en-US" sz="2400" dirty="0" smtClean="0">
                <a:solidFill>
                  <a:schemeClr val="bg1"/>
                </a:solidFill>
              </a:rPr>
              <a:t>の</a:t>
            </a:r>
            <a:r>
              <a:rPr lang="en-US" altLang="ja-JP" sz="2400" dirty="0" smtClean="0">
                <a:solidFill>
                  <a:schemeClr val="bg1"/>
                </a:solidFill>
              </a:rPr>
              <a:t>CS</a:t>
            </a:r>
            <a:r>
              <a:rPr lang="ja-JP" altLang="en-US" sz="2400" dirty="0" smtClean="0">
                <a:solidFill>
                  <a:schemeClr val="bg1"/>
                </a:solidFill>
              </a:rPr>
              <a:t>スキャンに</a:t>
            </a:r>
            <a:r>
              <a:rPr kumimoji="1" lang="ja-JP" altLang="en-US" sz="2400" dirty="0" smtClean="0">
                <a:solidFill>
                  <a:schemeClr val="bg1"/>
                </a:solidFill>
              </a:rPr>
              <a:t>投入する見込み。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069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レンズと撮像素子</a:t>
            </a:r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D0449-8D74-4E85-9BB6-B851F80D59F6}" type="slidenum">
              <a:rPr kumimoji="1" lang="ja-JP" altLang="en-US" smtClean="0"/>
              <a:t>53</a:t>
            </a:fld>
            <a:endParaRPr kumimoji="1" lang="ja-JP" altLang="en-US" dirty="0"/>
          </a:p>
        </p:txBody>
      </p:sp>
      <p:pic>
        <p:nvPicPr>
          <p:cNvPr id="6" name="Picture 3" descr="C:\Documents and Settings\Administrator.NGYFLAB\デスクトップ\NewSystem\201107HTSレンズマウント\Mosaic_scens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3" t="9262" r="15709" b="14793"/>
          <a:stretch>
            <a:fillRect/>
          </a:stretch>
        </p:blipFill>
        <p:spPr bwMode="auto">
          <a:xfrm>
            <a:off x="4644008" y="1115543"/>
            <a:ext cx="4054772" cy="328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251522" y="1052738"/>
            <a:ext cx="4227843" cy="3326351"/>
            <a:chOff x="4860031" y="1484782"/>
            <a:chExt cx="4227843" cy="3326351"/>
          </a:xfrm>
        </p:grpSpPr>
        <p:pic>
          <p:nvPicPr>
            <p:cNvPr id="8" name="Picture 2" descr="C:\Users\ONSA\Desktop\IMG_023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1" y="1484782"/>
              <a:ext cx="4227843" cy="3326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テキスト ボックス 8"/>
            <p:cNvSpPr txBox="1"/>
            <p:nvPr/>
          </p:nvSpPr>
          <p:spPr>
            <a:xfrm>
              <a:off x="7414686" y="2824791"/>
              <a:ext cx="1115470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ja-JP" altLang="en-US" dirty="0" smtClean="0">
                  <a:latin typeface="ＤＦＧ極太明朝体" pitchFamily="18" charset="-128"/>
                  <a:ea typeface="ＤＦＧ極太明朝体" pitchFamily="18" charset="-128"/>
                </a:rPr>
                <a:t>一般的</a:t>
              </a:r>
              <a:r>
                <a:rPr lang="ja-JP" altLang="en-US" dirty="0">
                  <a:latin typeface="ＤＦＧ極太明朝体" pitchFamily="18" charset="-128"/>
                  <a:ea typeface="ＤＦＧ極太明朝体" pitchFamily="18" charset="-128"/>
                </a:rPr>
                <a:t>な</a:t>
              </a:r>
              <a:endParaRPr lang="en-US" altLang="ja-JP" dirty="0" smtClean="0">
                <a:latin typeface="ＤＦＧ極太明朝体" pitchFamily="18" charset="-128"/>
                <a:ea typeface="ＤＦＧ極太明朝体" pitchFamily="18" charset="-128"/>
              </a:endParaRPr>
            </a:p>
            <a:p>
              <a:r>
                <a:rPr lang="ja-JP" altLang="en-US" dirty="0" smtClean="0">
                  <a:latin typeface="ＤＦＧ極太明朝体" pitchFamily="18" charset="-128"/>
                  <a:ea typeface="ＤＦＧ極太明朝体" pitchFamily="18" charset="-128"/>
                </a:rPr>
                <a:t>顕微鏡用</a:t>
              </a:r>
              <a:endParaRPr kumimoji="1" lang="ja-JP" altLang="en-US" dirty="0">
                <a:latin typeface="ＤＦＧ極太明朝体" pitchFamily="18" charset="-128"/>
                <a:ea typeface="ＤＦＧ極太明朝体" pitchFamily="18" charset="-128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5680928" y="1622317"/>
              <a:ext cx="1733757" cy="5539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tIns="0" bIns="0" rtlCol="0" anchor="t">
              <a:spAutoFit/>
            </a:bodyPr>
            <a:lstStyle/>
            <a:p>
              <a:r>
                <a:rPr kumimoji="1" lang="en-US" altLang="ja-JP" sz="3600" dirty="0" smtClean="0">
                  <a:solidFill>
                    <a:srgbClr val="A10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ＤＦＧ超極太明朝体" pitchFamily="18" charset="-128"/>
                  <a:ea typeface="ＤＦＧ超極太明朝体" pitchFamily="18" charset="-128"/>
                </a:rPr>
                <a:t>HTS</a:t>
              </a:r>
              <a:r>
                <a:rPr kumimoji="1" lang="ja-JP" altLang="en-US" sz="3600" dirty="0" smtClean="0">
                  <a:solidFill>
                    <a:srgbClr val="A10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ＤＦＧ超極太明朝体" pitchFamily="18" charset="-128"/>
                  <a:ea typeface="ＤＦＧ超極太明朝体" pitchFamily="18" charset="-128"/>
                </a:rPr>
                <a:t>用</a:t>
              </a:r>
              <a:endParaRPr kumimoji="1" lang="ja-JP" altLang="en-US" sz="3600" dirty="0">
                <a:solidFill>
                  <a:srgbClr val="A10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ＤＦＧ超極太明朝体" pitchFamily="18" charset="-128"/>
                <a:ea typeface="ＤＦＧ超極太明朝体" pitchFamily="18" charset="-128"/>
              </a:endParaRPr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4788024" y="4643935"/>
            <a:ext cx="367240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dirty="0" smtClean="0">
                <a:latin typeface="ＤＦＧ極太明朝体" pitchFamily="18" charset="-128"/>
                <a:ea typeface="ＤＦＧ極太明朝体" pitchFamily="18" charset="-128"/>
              </a:rPr>
              <a:t>2Mpixel</a:t>
            </a:r>
            <a:r>
              <a:rPr lang="ja-JP" altLang="en-US" dirty="0" err="1" smtClean="0">
                <a:latin typeface="ＤＦＧ極太明朝体" pitchFamily="18" charset="-128"/>
                <a:ea typeface="ＤＦＧ極太明朝体" pitchFamily="18" charset="-128"/>
              </a:rPr>
              <a:t>の撮</a:t>
            </a:r>
            <a:r>
              <a:rPr lang="ja-JP" altLang="en-US" dirty="0" smtClean="0">
                <a:latin typeface="ＤＦＧ極太明朝体" pitchFamily="18" charset="-128"/>
                <a:ea typeface="ＤＦＧ極太明朝体" pitchFamily="18" charset="-128"/>
              </a:rPr>
              <a:t>像素子を</a:t>
            </a:r>
            <a:r>
              <a:rPr lang="en-US" altLang="ja-JP" dirty="0" smtClean="0">
                <a:latin typeface="ＤＦＧ極太明朝体" pitchFamily="18" charset="-128"/>
                <a:ea typeface="ＤＦＧ極太明朝体" pitchFamily="18" charset="-128"/>
              </a:rPr>
              <a:t>12</a:t>
            </a:r>
            <a:r>
              <a:rPr lang="ja-JP" altLang="en-US" dirty="0" smtClean="0">
                <a:latin typeface="ＤＦＧ極太明朝体" pitchFamily="18" charset="-128"/>
                <a:ea typeface="ＤＦＧ極太明朝体" pitchFamily="18" charset="-128"/>
              </a:rPr>
              <a:t>個搭載したモザイクカメラ</a:t>
            </a:r>
            <a:endParaRPr kumimoji="1" lang="ja-JP" altLang="en-US" dirty="0">
              <a:latin typeface="ＤＦＧ極太明朝体" pitchFamily="18" charset="-128"/>
              <a:ea typeface="ＤＦＧ極太明朝体" pitchFamily="18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82228" y="4648633"/>
            <a:ext cx="35283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1" lang="ja-JP" altLang="en-US" dirty="0" smtClean="0">
                <a:latin typeface="ＤＦＧ極太明朝体" pitchFamily="18" charset="-128"/>
                <a:ea typeface="ＤＦＧ極太明朝体" pitchFamily="18" charset="-128"/>
              </a:rPr>
              <a:t>視野サイズを従来の</a:t>
            </a:r>
            <a:r>
              <a:rPr kumimoji="1" lang="en-US" altLang="ja-JP" dirty="0" smtClean="0">
                <a:latin typeface="ＤＦＧ極太明朝体" pitchFamily="18" charset="-128"/>
                <a:ea typeface="ＤＦＧ極太明朝体" pitchFamily="18" charset="-128"/>
              </a:rPr>
              <a:t>500</a:t>
            </a:r>
            <a:r>
              <a:rPr kumimoji="1" lang="ja-JP" altLang="en-US" dirty="0" smtClean="0">
                <a:latin typeface="ＤＦＧ極太明朝体" pitchFamily="18" charset="-128"/>
                <a:ea typeface="ＤＦＧ極太明朝体" pitchFamily="18" charset="-128"/>
              </a:rPr>
              <a:t>倍にするための巨大レンズ</a:t>
            </a:r>
            <a:endParaRPr kumimoji="1" lang="ja-JP" altLang="en-US" dirty="0">
              <a:latin typeface="ＤＦＧ極太明朝体" pitchFamily="18" charset="-128"/>
              <a:ea typeface="ＤＦＧ極太明朝体" pitchFamily="18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561775" y="5435932"/>
            <a:ext cx="191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ＤＦＧ極太明朝体" pitchFamily="18" charset="-128"/>
                <a:ea typeface="ＤＦＧ極太明朝体" pitchFamily="18" charset="-128"/>
              </a:rPr>
              <a:t>0.15mm×0.12mm</a:t>
            </a:r>
            <a:endParaRPr kumimoji="1" lang="ja-JP" altLang="en-US" baseline="30000" dirty="0">
              <a:latin typeface="ＤＦＧ極太明朝体" pitchFamily="18" charset="-128"/>
              <a:ea typeface="ＤＦＧ極太明朝体" pitchFamily="18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51520" y="566219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ＤＦＧ極太明朝体" pitchFamily="18" charset="-128"/>
                <a:ea typeface="ＤＦＧ極太明朝体" pitchFamily="18" charset="-128"/>
              </a:rPr>
              <a:t>視野</a:t>
            </a:r>
            <a:endParaRPr kumimoji="1" lang="ja-JP" altLang="en-US" dirty="0">
              <a:latin typeface="ＤＦＧ極太明朝体" pitchFamily="18" charset="-128"/>
              <a:ea typeface="ＤＦＧ極太明朝体" pitchFamily="18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902229" y="5316016"/>
            <a:ext cx="1440000" cy="1440000"/>
          </a:xfrm>
          <a:prstGeom prst="rect">
            <a:avLst/>
          </a:prstGeom>
          <a:solidFill>
            <a:srgbClr val="A10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ＤＦＧ極太明朝体" pitchFamily="18" charset="-128"/>
              <a:ea typeface="ＤＦＧ極太明朝体" pitchFamily="18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3288780" y="5963688"/>
            <a:ext cx="57600" cy="57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ＤＦＧ極太明朝体" pitchFamily="18" charset="-128"/>
              <a:ea typeface="ＤＦＧ極太明朝体" pitchFamily="18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72419" y="5301208"/>
            <a:ext cx="1123317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ＤＦＧ極太明朝体" pitchFamily="18" charset="-128"/>
                <a:ea typeface="ＤＦＧ極太明朝体" pitchFamily="18" charset="-128"/>
              </a:rPr>
              <a:t>（</a:t>
            </a:r>
            <a:r>
              <a:rPr kumimoji="1" lang="en-US" altLang="ja-JP" dirty="0" smtClean="0">
                <a:latin typeface="ＤＦＧ極太明朝体" pitchFamily="18" charset="-128"/>
                <a:ea typeface="ＤＦＧ極太明朝体" pitchFamily="18" charset="-128"/>
              </a:rPr>
              <a:t>5mm)</a:t>
            </a:r>
            <a:r>
              <a:rPr kumimoji="1" lang="en-US" altLang="ja-JP" baseline="30000" dirty="0" smtClean="0">
                <a:latin typeface="ＤＦＧ極太明朝体" pitchFamily="18" charset="-128"/>
                <a:ea typeface="ＤＦＧ極太明朝体" pitchFamily="18" charset="-128"/>
              </a:rPr>
              <a:t>2</a:t>
            </a:r>
            <a:endParaRPr kumimoji="1" lang="ja-JP" altLang="en-US" baseline="30000" dirty="0">
              <a:latin typeface="ＤＦＧ極太明朝体" pitchFamily="18" charset="-128"/>
              <a:ea typeface="ＤＦＧ極太明朝体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590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/>
          <p:cNvSpPr txBox="1">
            <a:spLocks noChangeArrowheads="1"/>
          </p:cNvSpPr>
          <p:nvPr/>
        </p:nvSpPr>
        <p:spPr bwMode="auto">
          <a:xfrm>
            <a:off x="0" y="76200"/>
            <a:ext cx="9067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4000">
                <a:solidFill>
                  <a:srgbClr val="000000"/>
                </a:solidFill>
                <a:latin typeface="Times New Roman" pitchFamily="18" charset="0"/>
              </a:rPr>
              <a:t>Readout by huge objective lens</a:t>
            </a:r>
            <a:r>
              <a:rPr lang="ja-JP" altLang="en-US" sz="40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ja-JP" sz="4000">
                <a:solidFill>
                  <a:srgbClr val="000000"/>
                </a:solidFill>
                <a:latin typeface="Times New Roman" pitchFamily="18" charset="0"/>
              </a:rPr>
              <a:t>!</a:t>
            </a:r>
            <a:endParaRPr lang="ja-JP" altLang="en-US" sz="4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4195" name="Line 3"/>
          <p:cNvSpPr>
            <a:spLocks noChangeShapeType="1"/>
          </p:cNvSpPr>
          <p:nvPr/>
        </p:nvSpPr>
        <p:spPr bwMode="auto">
          <a:xfrm>
            <a:off x="7772400" y="2895600"/>
            <a:ext cx="0" cy="3505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lg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4196" name="Line 4"/>
          <p:cNvSpPr>
            <a:spLocks noChangeShapeType="1"/>
          </p:cNvSpPr>
          <p:nvPr/>
        </p:nvSpPr>
        <p:spPr bwMode="auto">
          <a:xfrm>
            <a:off x="2514600" y="289560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4197" name="Line 5"/>
          <p:cNvSpPr>
            <a:spLocks noChangeShapeType="1"/>
          </p:cNvSpPr>
          <p:nvPr/>
        </p:nvSpPr>
        <p:spPr bwMode="auto">
          <a:xfrm>
            <a:off x="2514600" y="6400800"/>
            <a:ext cx="556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4198" name="Oval 6"/>
          <p:cNvSpPr>
            <a:spLocks noChangeArrowheads="1"/>
          </p:cNvSpPr>
          <p:nvPr/>
        </p:nvSpPr>
        <p:spPr bwMode="auto">
          <a:xfrm>
            <a:off x="1676400" y="1752600"/>
            <a:ext cx="5757863" cy="5757863"/>
          </a:xfrm>
          <a:prstGeom prst="ellipse">
            <a:avLst/>
          </a:prstGeom>
          <a:solidFill>
            <a:srgbClr val="FFFF99"/>
          </a:solidFill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4199" name="Text Box 7"/>
          <p:cNvSpPr txBox="1">
            <a:spLocks noChangeArrowheads="1"/>
          </p:cNvSpPr>
          <p:nvPr/>
        </p:nvSpPr>
        <p:spPr bwMode="auto">
          <a:xfrm>
            <a:off x="7162800" y="4343400"/>
            <a:ext cx="1219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2400">
                <a:solidFill>
                  <a:srgbClr val="000000"/>
                </a:solidFill>
                <a:latin typeface="Microsoft Sans Serif" pitchFamily="34" charset="0"/>
                <a:ea typeface="丸ｺﾞｼｯｸ"/>
                <a:cs typeface="丸ｺﾞｼｯｸ"/>
                <a:sym typeface="Symbol" pitchFamily="18" charset="2"/>
              </a:rPr>
              <a:t>5</a:t>
            </a:r>
            <a:r>
              <a:rPr lang="en-US" altLang="ja-JP" sz="2400">
                <a:solidFill>
                  <a:srgbClr val="000000"/>
                </a:solidFill>
                <a:latin typeface="Microsoft Sans Serif" pitchFamily="34" charset="0"/>
                <a:ea typeface="丸ｺﾞｼｯｸ"/>
                <a:cs typeface="丸ｺﾞｼｯｸ"/>
              </a:rPr>
              <a:t>mm</a:t>
            </a:r>
          </a:p>
        </p:txBody>
      </p:sp>
      <p:sp>
        <p:nvSpPr>
          <p:cNvPr id="264200" name="Text Box 8"/>
          <p:cNvSpPr txBox="1">
            <a:spLocks noChangeArrowheads="1"/>
          </p:cNvSpPr>
          <p:nvPr/>
        </p:nvSpPr>
        <p:spPr bwMode="auto">
          <a:xfrm>
            <a:off x="152400" y="838200"/>
            <a:ext cx="8915400" cy="190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30000"/>
              </a:spcBef>
            </a:pPr>
            <a:r>
              <a:rPr lang="en-US" altLang="ja-JP" sz="2400" b="1">
                <a:solidFill>
                  <a:srgbClr val="000000"/>
                </a:solidFill>
              </a:rPr>
              <a:t>Field of view </a:t>
            </a:r>
            <a:r>
              <a:rPr lang="ja-JP" altLang="en-US" sz="2400" b="1">
                <a:solidFill>
                  <a:srgbClr val="000000"/>
                </a:solidFill>
              </a:rPr>
              <a:t>　　</a:t>
            </a:r>
            <a:r>
              <a:rPr lang="en-US" altLang="ja-JP" sz="2400" b="1">
                <a:solidFill>
                  <a:srgbClr val="000000"/>
                </a:solidFill>
              </a:rPr>
              <a:t>	           5.1</a:t>
            </a:r>
            <a:r>
              <a:rPr lang="en-US" altLang="ja-JP" sz="2400" b="1">
                <a:solidFill>
                  <a:srgbClr val="000000"/>
                </a:solidFill>
                <a:cs typeface="Arial" pitchFamily="34" charset="0"/>
              </a:rPr>
              <a:t>×4.9 </a:t>
            </a:r>
            <a:r>
              <a:rPr lang="en-US" altLang="ja-JP" sz="2400" b="1">
                <a:solidFill>
                  <a:srgbClr val="000000"/>
                </a:solidFill>
              </a:rPr>
              <a:t>mm</a:t>
            </a:r>
            <a:r>
              <a:rPr lang="en-US" altLang="ja-JP" sz="2400" b="1" baseline="30000">
                <a:solidFill>
                  <a:srgbClr val="000000"/>
                </a:solidFill>
              </a:rPr>
              <a:t>2</a:t>
            </a:r>
          </a:p>
          <a:p>
            <a:pPr eaLnBrk="1" hangingPunct="1">
              <a:spcBef>
                <a:spcPct val="30000"/>
              </a:spcBef>
            </a:pPr>
            <a:r>
              <a:rPr lang="en-US" altLang="ja-JP" sz="2400" b="1">
                <a:solidFill>
                  <a:srgbClr val="000000"/>
                </a:solidFill>
              </a:rPr>
              <a:t>pixel size at object 	0.45</a:t>
            </a:r>
            <a:r>
              <a:rPr lang="en-US" altLang="ja-JP" sz="2400" b="1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altLang="ja-JP" sz="2400" b="1">
                <a:solidFill>
                  <a:srgbClr val="000000"/>
                </a:solidFill>
              </a:rPr>
              <a:t>m (120Mpixel/FOV)		</a:t>
            </a:r>
          </a:p>
          <a:p>
            <a:pPr eaLnBrk="1" hangingPunct="1">
              <a:spcBef>
                <a:spcPct val="30000"/>
              </a:spcBef>
            </a:pPr>
            <a:r>
              <a:rPr lang="en-US" altLang="ja-JP" sz="2400" b="1">
                <a:solidFill>
                  <a:srgbClr val="000000"/>
                </a:solidFill>
              </a:rPr>
              <a:t>Readout speed     </a:t>
            </a:r>
            <a:r>
              <a:rPr lang="ja-JP" altLang="en-US" sz="2400" b="1">
                <a:solidFill>
                  <a:srgbClr val="000000"/>
                </a:solidFill>
              </a:rPr>
              <a:t>　</a:t>
            </a:r>
            <a:r>
              <a:rPr lang="en-US" altLang="ja-JP" sz="2400" b="1">
                <a:solidFill>
                  <a:srgbClr val="000000"/>
                </a:solidFill>
              </a:rPr>
              <a:t>	0.10 sec /16depth/FOV -&gt; &gt;300fps </a:t>
            </a:r>
          </a:p>
          <a:p>
            <a:pPr eaLnBrk="1" hangingPunct="1">
              <a:spcBef>
                <a:spcPct val="30000"/>
              </a:spcBef>
            </a:pPr>
            <a:r>
              <a:rPr lang="en-US" altLang="ja-JP" sz="2400" b="1">
                <a:solidFill>
                  <a:srgbClr val="000000"/>
                </a:solidFill>
              </a:rPr>
              <a:t>Scanning speed          </a:t>
            </a:r>
            <a:r>
              <a:rPr lang="ja-JP" altLang="en-US" sz="2400">
                <a:solidFill>
                  <a:srgbClr val="000000"/>
                </a:solidFill>
              </a:rPr>
              <a:t>　　</a:t>
            </a:r>
            <a:r>
              <a:rPr lang="en-US" altLang="ja-JP" sz="2400">
                <a:solidFill>
                  <a:srgbClr val="000000"/>
                </a:solidFill>
              </a:rPr>
              <a:t>9000cm</a:t>
            </a:r>
            <a:r>
              <a:rPr lang="en-US" altLang="ja-JP" sz="2400" baseline="30000">
                <a:solidFill>
                  <a:srgbClr val="000000"/>
                </a:solidFill>
              </a:rPr>
              <a:t>2</a:t>
            </a:r>
            <a:r>
              <a:rPr lang="en-US" altLang="ja-JP" sz="2400">
                <a:solidFill>
                  <a:srgbClr val="000000"/>
                </a:solidFill>
              </a:rPr>
              <a:t>/h</a:t>
            </a:r>
            <a:endParaRPr lang="en-US" altLang="ja-JP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64201" name="Rectangle 98"/>
          <p:cNvSpPr>
            <a:spLocks noChangeArrowheads="1"/>
          </p:cNvSpPr>
          <p:nvPr/>
        </p:nvSpPr>
        <p:spPr bwMode="auto">
          <a:xfrm>
            <a:off x="8382000" y="2895600"/>
            <a:ext cx="179388" cy="1793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4202" name="Text Box 99"/>
          <p:cNvSpPr txBox="1">
            <a:spLocks noChangeArrowheads="1"/>
          </p:cNvSpPr>
          <p:nvPr/>
        </p:nvSpPr>
        <p:spPr bwMode="auto">
          <a:xfrm>
            <a:off x="6743700" y="2354263"/>
            <a:ext cx="2095500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ja-JP" sz="1600" b="1">
                <a:solidFill>
                  <a:srgbClr val="00CC99"/>
                </a:solidFill>
                <a:latin typeface="Lucida Sans Unicode" pitchFamily="34" charset="0"/>
              </a:rPr>
              <a:t>Current SUTS FOV</a:t>
            </a:r>
            <a:endParaRPr lang="ja-JP" altLang="en-US" sz="1600" b="1">
              <a:solidFill>
                <a:srgbClr val="00CC99"/>
              </a:solidFill>
              <a:latin typeface="Lucida Sans Unicode" pitchFamily="34" charset="0"/>
            </a:endParaRPr>
          </a:p>
        </p:txBody>
      </p:sp>
      <p:sp>
        <p:nvSpPr>
          <p:cNvPr id="264203" name="Line 100"/>
          <p:cNvSpPr>
            <a:spLocks noChangeShapeType="1"/>
          </p:cNvSpPr>
          <p:nvPr/>
        </p:nvSpPr>
        <p:spPr bwMode="auto">
          <a:xfrm>
            <a:off x="8229600" y="26670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64204" name="Text Box 101"/>
          <p:cNvSpPr txBox="1">
            <a:spLocks noChangeArrowheads="1"/>
          </p:cNvSpPr>
          <p:nvPr/>
        </p:nvSpPr>
        <p:spPr bwMode="auto">
          <a:xfrm>
            <a:off x="0" y="6032500"/>
            <a:ext cx="16002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ja-JP" altLang="en-US" sz="2000" b="1" dirty="0">
                <a:solidFill>
                  <a:srgbClr val="FF0000"/>
                </a:solidFill>
                <a:latin typeface="Lucida Sans Unicode" pitchFamily="34" charset="0"/>
              </a:rPr>
              <a:t>視野</a:t>
            </a:r>
            <a:endParaRPr lang="en-US" altLang="ja-JP" sz="2000" b="1" dirty="0">
              <a:solidFill>
                <a:srgbClr val="FF0000"/>
              </a:solidFill>
              <a:latin typeface="Lucida Sans Unicode" pitchFamily="34" charset="0"/>
            </a:endParaRPr>
          </a:p>
        </p:txBody>
      </p:sp>
      <p:sp>
        <p:nvSpPr>
          <p:cNvPr id="264205" name="Line 102"/>
          <p:cNvSpPr>
            <a:spLocks noChangeShapeType="1"/>
          </p:cNvSpPr>
          <p:nvPr/>
        </p:nvSpPr>
        <p:spPr bwMode="auto">
          <a:xfrm flipV="1">
            <a:off x="1524000" y="6172200"/>
            <a:ext cx="53340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264206" name="Group 308"/>
          <p:cNvGrpSpPr>
            <a:grpSpLocks/>
          </p:cNvGrpSpPr>
          <p:nvPr/>
        </p:nvGrpSpPr>
        <p:grpSpPr bwMode="auto">
          <a:xfrm>
            <a:off x="2362200" y="2895600"/>
            <a:ext cx="4381500" cy="3490913"/>
            <a:chOff x="1488" y="1824"/>
            <a:chExt cx="2760" cy="2199"/>
          </a:xfrm>
        </p:grpSpPr>
        <p:grpSp>
          <p:nvGrpSpPr>
            <p:cNvPr id="264214" name="Group 217"/>
            <p:cNvGrpSpPr>
              <a:grpSpLocks/>
            </p:cNvGrpSpPr>
            <p:nvPr/>
          </p:nvGrpSpPr>
          <p:grpSpPr bwMode="auto">
            <a:xfrm>
              <a:off x="1488" y="1824"/>
              <a:ext cx="2304" cy="1836"/>
              <a:chOff x="1536" y="1824"/>
              <a:chExt cx="2304" cy="1836"/>
            </a:xfrm>
          </p:grpSpPr>
          <p:sp>
            <p:nvSpPr>
              <p:cNvPr id="264305" name="Rectangle 19"/>
              <p:cNvSpPr>
                <a:spLocks noChangeArrowheads="1"/>
              </p:cNvSpPr>
              <p:nvPr/>
            </p:nvSpPr>
            <p:spPr bwMode="auto">
              <a:xfrm>
                <a:off x="2448" y="1824"/>
                <a:ext cx="480" cy="207"/>
              </a:xfrm>
              <a:prstGeom prst="rect">
                <a:avLst/>
              </a:prstGeom>
              <a:solidFill>
                <a:srgbClr val="00CC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4306" name="Rectangle 22"/>
              <p:cNvSpPr>
                <a:spLocks noChangeArrowheads="1"/>
              </p:cNvSpPr>
              <p:nvPr/>
            </p:nvSpPr>
            <p:spPr bwMode="auto">
              <a:xfrm>
                <a:off x="2448" y="2912"/>
                <a:ext cx="480" cy="207"/>
              </a:xfrm>
              <a:prstGeom prst="rect">
                <a:avLst/>
              </a:prstGeom>
              <a:solidFill>
                <a:srgbClr val="00CCFF"/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64307" name="Group 105"/>
              <p:cNvGrpSpPr>
                <a:grpSpLocks/>
              </p:cNvGrpSpPr>
              <p:nvPr/>
            </p:nvGrpSpPr>
            <p:grpSpPr bwMode="auto">
              <a:xfrm>
                <a:off x="1536" y="1824"/>
                <a:ext cx="480" cy="1836"/>
                <a:chOff x="1536" y="1824"/>
                <a:chExt cx="480" cy="1836"/>
              </a:xfrm>
            </p:grpSpPr>
            <p:sp>
              <p:nvSpPr>
                <p:cNvPr id="264318" name="Rectangle 12"/>
                <p:cNvSpPr>
                  <a:spLocks noChangeArrowheads="1"/>
                </p:cNvSpPr>
                <p:nvPr/>
              </p:nvSpPr>
              <p:spPr bwMode="auto">
                <a:xfrm>
                  <a:off x="1536" y="1824"/>
                  <a:ext cx="480" cy="207"/>
                </a:xfrm>
                <a:prstGeom prst="rect">
                  <a:avLst/>
                </a:prstGeom>
                <a:solidFill>
                  <a:srgbClr val="00CC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319" name="Rectangle 15"/>
                <p:cNvSpPr>
                  <a:spLocks noChangeArrowheads="1"/>
                </p:cNvSpPr>
                <p:nvPr/>
              </p:nvSpPr>
              <p:spPr bwMode="auto">
                <a:xfrm>
                  <a:off x="1536" y="2912"/>
                  <a:ext cx="480" cy="207"/>
                </a:xfrm>
                <a:prstGeom prst="rect">
                  <a:avLst/>
                </a:prstGeom>
                <a:solidFill>
                  <a:srgbClr val="00CC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320" name="Rectangle 103"/>
                <p:cNvSpPr>
                  <a:spLocks noChangeArrowheads="1"/>
                </p:cNvSpPr>
                <p:nvPr/>
              </p:nvSpPr>
              <p:spPr bwMode="auto">
                <a:xfrm>
                  <a:off x="1536" y="2367"/>
                  <a:ext cx="480" cy="207"/>
                </a:xfrm>
                <a:prstGeom prst="rect">
                  <a:avLst/>
                </a:prstGeom>
                <a:solidFill>
                  <a:srgbClr val="00CC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321" name="Rectangle 104"/>
                <p:cNvSpPr>
                  <a:spLocks noChangeArrowheads="1"/>
                </p:cNvSpPr>
                <p:nvPr/>
              </p:nvSpPr>
              <p:spPr bwMode="auto">
                <a:xfrm>
                  <a:off x="1536" y="3453"/>
                  <a:ext cx="480" cy="207"/>
                </a:xfrm>
                <a:prstGeom prst="rect">
                  <a:avLst/>
                </a:prstGeom>
                <a:solidFill>
                  <a:srgbClr val="00CC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4308" name="Group 106"/>
              <p:cNvGrpSpPr>
                <a:grpSpLocks/>
              </p:cNvGrpSpPr>
              <p:nvPr/>
            </p:nvGrpSpPr>
            <p:grpSpPr bwMode="auto">
              <a:xfrm>
                <a:off x="2448" y="1824"/>
                <a:ext cx="480" cy="1836"/>
                <a:chOff x="1536" y="1824"/>
                <a:chExt cx="480" cy="1836"/>
              </a:xfrm>
            </p:grpSpPr>
            <p:sp>
              <p:nvSpPr>
                <p:cNvPr id="264314" name="Rectangle 107"/>
                <p:cNvSpPr>
                  <a:spLocks noChangeArrowheads="1"/>
                </p:cNvSpPr>
                <p:nvPr/>
              </p:nvSpPr>
              <p:spPr bwMode="auto">
                <a:xfrm>
                  <a:off x="1536" y="1824"/>
                  <a:ext cx="480" cy="207"/>
                </a:xfrm>
                <a:prstGeom prst="rect">
                  <a:avLst/>
                </a:prstGeom>
                <a:solidFill>
                  <a:srgbClr val="00CC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315" name="Rectangle 108"/>
                <p:cNvSpPr>
                  <a:spLocks noChangeArrowheads="1"/>
                </p:cNvSpPr>
                <p:nvPr/>
              </p:nvSpPr>
              <p:spPr bwMode="auto">
                <a:xfrm>
                  <a:off x="1536" y="2912"/>
                  <a:ext cx="480" cy="207"/>
                </a:xfrm>
                <a:prstGeom prst="rect">
                  <a:avLst/>
                </a:prstGeom>
                <a:solidFill>
                  <a:srgbClr val="00CC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316" name="Rectangle 109"/>
                <p:cNvSpPr>
                  <a:spLocks noChangeArrowheads="1"/>
                </p:cNvSpPr>
                <p:nvPr/>
              </p:nvSpPr>
              <p:spPr bwMode="auto">
                <a:xfrm>
                  <a:off x="1536" y="2367"/>
                  <a:ext cx="480" cy="207"/>
                </a:xfrm>
                <a:prstGeom prst="rect">
                  <a:avLst/>
                </a:prstGeom>
                <a:solidFill>
                  <a:srgbClr val="00CC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317" name="Rectangle 110"/>
                <p:cNvSpPr>
                  <a:spLocks noChangeArrowheads="1"/>
                </p:cNvSpPr>
                <p:nvPr/>
              </p:nvSpPr>
              <p:spPr bwMode="auto">
                <a:xfrm>
                  <a:off x="1536" y="3453"/>
                  <a:ext cx="480" cy="207"/>
                </a:xfrm>
                <a:prstGeom prst="rect">
                  <a:avLst/>
                </a:prstGeom>
                <a:solidFill>
                  <a:srgbClr val="00CC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4309" name="Group 111"/>
              <p:cNvGrpSpPr>
                <a:grpSpLocks/>
              </p:cNvGrpSpPr>
              <p:nvPr/>
            </p:nvGrpSpPr>
            <p:grpSpPr bwMode="auto">
              <a:xfrm>
                <a:off x="3360" y="1824"/>
                <a:ext cx="480" cy="1836"/>
                <a:chOff x="1536" y="1824"/>
                <a:chExt cx="480" cy="1836"/>
              </a:xfrm>
            </p:grpSpPr>
            <p:sp>
              <p:nvSpPr>
                <p:cNvPr id="264310" name="Rectangle 112"/>
                <p:cNvSpPr>
                  <a:spLocks noChangeArrowheads="1"/>
                </p:cNvSpPr>
                <p:nvPr/>
              </p:nvSpPr>
              <p:spPr bwMode="auto">
                <a:xfrm>
                  <a:off x="1536" y="1824"/>
                  <a:ext cx="480" cy="207"/>
                </a:xfrm>
                <a:prstGeom prst="rect">
                  <a:avLst/>
                </a:prstGeom>
                <a:solidFill>
                  <a:srgbClr val="00CC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311" name="Rectangle 113"/>
                <p:cNvSpPr>
                  <a:spLocks noChangeArrowheads="1"/>
                </p:cNvSpPr>
                <p:nvPr/>
              </p:nvSpPr>
              <p:spPr bwMode="auto">
                <a:xfrm>
                  <a:off x="1536" y="2912"/>
                  <a:ext cx="480" cy="207"/>
                </a:xfrm>
                <a:prstGeom prst="rect">
                  <a:avLst/>
                </a:prstGeom>
                <a:solidFill>
                  <a:srgbClr val="00CC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312" name="Rectangle 114"/>
                <p:cNvSpPr>
                  <a:spLocks noChangeArrowheads="1"/>
                </p:cNvSpPr>
                <p:nvPr/>
              </p:nvSpPr>
              <p:spPr bwMode="auto">
                <a:xfrm>
                  <a:off x="1536" y="2367"/>
                  <a:ext cx="480" cy="207"/>
                </a:xfrm>
                <a:prstGeom prst="rect">
                  <a:avLst/>
                </a:prstGeom>
                <a:solidFill>
                  <a:srgbClr val="00CC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313" name="Rectangle 115"/>
                <p:cNvSpPr>
                  <a:spLocks noChangeArrowheads="1"/>
                </p:cNvSpPr>
                <p:nvPr/>
              </p:nvSpPr>
              <p:spPr bwMode="auto">
                <a:xfrm>
                  <a:off x="1536" y="3453"/>
                  <a:ext cx="480" cy="207"/>
                </a:xfrm>
                <a:prstGeom prst="rect">
                  <a:avLst/>
                </a:prstGeom>
                <a:solidFill>
                  <a:srgbClr val="00CCFF"/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64215" name="Group 218"/>
            <p:cNvGrpSpPr>
              <a:grpSpLocks/>
            </p:cNvGrpSpPr>
            <p:nvPr/>
          </p:nvGrpSpPr>
          <p:grpSpPr bwMode="auto">
            <a:xfrm>
              <a:off x="1944" y="1824"/>
              <a:ext cx="2304" cy="1836"/>
              <a:chOff x="1536" y="1824"/>
              <a:chExt cx="2304" cy="1836"/>
            </a:xfrm>
          </p:grpSpPr>
          <p:sp>
            <p:nvSpPr>
              <p:cNvPr id="264288" name="Rectangle 219"/>
              <p:cNvSpPr>
                <a:spLocks noChangeArrowheads="1"/>
              </p:cNvSpPr>
              <p:nvPr/>
            </p:nvSpPr>
            <p:spPr bwMode="auto">
              <a:xfrm>
                <a:off x="2448" y="1824"/>
                <a:ext cx="480" cy="207"/>
              </a:xfrm>
              <a:prstGeom prst="rect">
                <a:avLst/>
              </a:prstGeom>
              <a:solidFill>
                <a:srgbClr val="00CCFF">
                  <a:alpha val="50195"/>
                </a:srgbClr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4289" name="Rectangle 220"/>
              <p:cNvSpPr>
                <a:spLocks noChangeArrowheads="1"/>
              </p:cNvSpPr>
              <p:nvPr/>
            </p:nvSpPr>
            <p:spPr bwMode="auto">
              <a:xfrm>
                <a:off x="2448" y="2912"/>
                <a:ext cx="480" cy="207"/>
              </a:xfrm>
              <a:prstGeom prst="rect">
                <a:avLst/>
              </a:prstGeom>
              <a:solidFill>
                <a:srgbClr val="00CCFF">
                  <a:alpha val="50195"/>
                </a:srgbClr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64290" name="Group 221"/>
              <p:cNvGrpSpPr>
                <a:grpSpLocks/>
              </p:cNvGrpSpPr>
              <p:nvPr/>
            </p:nvGrpSpPr>
            <p:grpSpPr bwMode="auto">
              <a:xfrm>
                <a:off x="1536" y="1824"/>
                <a:ext cx="480" cy="1836"/>
                <a:chOff x="1536" y="1824"/>
                <a:chExt cx="480" cy="1836"/>
              </a:xfrm>
            </p:grpSpPr>
            <p:sp>
              <p:nvSpPr>
                <p:cNvPr id="264301" name="Rectangle 222"/>
                <p:cNvSpPr>
                  <a:spLocks noChangeArrowheads="1"/>
                </p:cNvSpPr>
                <p:nvPr/>
              </p:nvSpPr>
              <p:spPr bwMode="auto">
                <a:xfrm>
                  <a:off x="1536" y="1824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302" name="Rectangle 223"/>
                <p:cNvSpPr>
                  <a:spLocks noChangeArrowheads="1"/>
                </p:cNvSpPr>
                <p:nvPr/>
              </p:nvSpPr>
              <p:spPr bwMode="auto">
                <a:xfrm>
                  <a:off x="1536" y="2912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303" name="Rectangle 224"/>
                <p:cNvSpPr>
                  <a:spLocks noChangeArrowheads="1"/>
                </p:cNvSpPr>
                <p:nvPr/>
              </p:nvSpPr>
              <p:spPr bwMode="auto">
                <a:xfrm>
                  <a:off x="1536" y="2367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304" name="Rectangle 225"/>
                <p:cNvSpPr>
                  <a:spLocks noChangeArrowheads="1"/>
                </p:cNvSpPr>
                <p:nvPr/>
              </p:nvSpPr>
              <p:spPr bwMode="auto">
                <a:xfrm>
                  <a:off x="1536" y="3453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4291" name="Group 226"/>
              <p:cNvGrpSpPr>
                <a:grpSpLocks/>
              </p:cNvGrpSpPr>
              <p:nvPr/>
            </p:nvGrpSpPr>
            <p:grpSpPr bwMode="auto">
              <a:xfrm>
                <a:off x="2448" y="1824"/>
                <a:ext cx="480" cy="1836"/>
                <a:chOff x="1536" y="1824"/>
                <a:chExt cx="480" cy="1836"/>
              </a:xfrm>
            </p:grpSpPr>
            <p:sp>
              <p:nvSpPr>
                <p:cNvPr id="264297" name="Rectangle 227"/>
                <p:cNvSpPr>
                  <a:spLocks noChangeArrowheads="1"/>
                </p:cNvSpPr>
                <p:nvPr/>
              </p:nvSpPr>
              <p:spPr bwMode="auto">
                <a:xfrm>
                  <a:off x="1536" y="1824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98" name="Rectangle 228"/>
                <p:cNvSpPr>
                  <a:spLocks noChangeArrowheads="1"/>
                </p:cNvSpPr>
                <p:nvPr/>
              </p:nvSpPr>
              <p:spPr bwMode="auto">
                <a:xfrm>
                  <a:off x="1536" y="2912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99" name="Rectangle 229"/>
                <p:cNvSpPr>
                  <a:spLocks noChangeArrowheads="1"/>
                </p:cNvSpPr>
                <p:nvPr/>
              </p:nvSpPr>
              <p:spPr bwMode="auto">
                <a:xfrm>
                  <a:off x="1536" y="2367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300" name="Rectangle 230"/>
                <p:cNvSpPr>
                  <a:spLocks noChangeArrowheads="1"/>
                </p:cNvSpPr>
                <p:nvPr/>
              </p:nvSpPr>
              <p:spPr bwMode="auto">
                <a:xfrm>
                  <a:off x="1536" y="3453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4292" name="Group 231"/>
              <p:cNvGrpSpPr>
                <a:grpSpLocks/>
              </p:cNvGrpSpPr>
              <p:nvPr/>
            </p:nvGrpSpPr>
            <p:grpSpPr bwMode="auto">
              <a:xfrm>
                <a:off x="3360" y="1824"/>
                <a:ext cx="480" cy="1836"/>
                <a:chOff x="1536" y="1824"/>
                <a:chExt cx="480" cy="1836"/>
              </a:xfrm>
            </p:grpSpPr>
            <p:sp>
              <p:nvSpPr>
                <p:cNvPr id="264293" name="Rectangle 232"/>
                <p:cNvSpPr>
                  <a:spLocks noChangeArrowheads="1"/>
                </p:cNvSpPr>
                <p:nvPr/>
              </p:nvSpPr>
              <p:spPr bwMode="auto">
                <a:xfrm>
                  <a:off x="1536" y="1824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94" name="Rectangle 233"/>
                <p:cNvSpPr>
                  <a:spLocks noChangeArrowheads="1"/>
                </p:cNvSpPr>
                <p:nvPr/>
              </p:nvSpPr>
              <p:spPr bwMode="auto">
                <a:xfrm>
                  <a:off x="1536" y="2912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95" name="Rectangle 234"/>
                <p:cNvSpPr>
                  <a:spLocks noChangeArrowheads="1"/>
                </p:cNvSpPr>
                <p:nvPr/>
              </p:nvSpPr>
              <p:spPr bwMode="auto">
                <a:xfrm>
                  <a:off x="1536" y="2367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96" name="Rectangle 235"/>
                <p:cNvSpPr>
                  <a:spLocks noChangeArrowheads="1"/>
                </p:cNvSpPr>
                <p:nvPr/>
              </p:nvSpPr>
              <p:spPr bwMode="auto">
                <a:xfrm>
                  <a:off x="1536" y="3453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64216" name="Group 236"/>
            <p:cNvGrpSpPr>
              <a:grpSpLocks/>
            </p:cNvGrpSpPr>
            <p:nvPr/>
          </p:nvGrpSpPr>
          <p:grpSpPr bwMode="auto">
            <a:xfrm>
              <a:off x="1488" y="2007"/>
              <a:ext cx="2304" cy="1836"/>
              <a:chOff x="1536" y="1824"/>
              <a:chExt cx="2304" cy="1836"/>
            </a:xfrm>
          </p:grpSpPr>
          <p:sp>
            <p:nvSpPr>
              <p:cNvPr id="264271" name="Rectangle 237"/>
              <p:cNvSpPr>
                <a:spLocks noChangeArrowheads="1"/>
              </p:cNvSpPr>
              <p:nvPr/>
            </p:nvSpPr>
            <p:spPr bwMode="auto">
              <a:xfrm>
                <a:off x="2448" y="1824"/>
                <a:ext cx="480" cy="207"/>
              </a:xfrm>
              <a:prstGeom prst="rect">
                <a:avLst/>
              </a:prstGeom>
              <a:solidFill>
                <a:srgbClr val="00CCFF">
                  <a:alpha val="50195"/>
                </a:srgbClr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4272" name="Rectangle 238"/>
              <p:cNvSpPr>
                <a:spLocks noChangeArrowheads="1"/>
              </p:cNvSpPr>
              <p:nvPr/>
            </p:nvSpPr>
            <p:spPr bwMode="auto">
              <a:xfrm>
                <a:off x="2448" y="2912"/>
                <a:ext cx="480" cy="207"/>
              </a:xfrm>
              <a:prstGeom prst="rect">
                <a:avLst/>
              </a:prstGeom>
              <a:solidFill>
                <a:srgbClr val="00CCFF">
                  <a:alpha val="50195"/>
                </a:srgbClr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64273" name="Group 239"/>
              <p:cNvGrpSpPr>
                <a:grpSpLocks/>
              </p:cNvGrpSpPr>
              <p:nvPr/>
            </p:nvGrpSpPr>
            <p:grpSpPr bwMode="auto">
              <a:xfrm>
                <a:off x="1536" y="1824"/>
                <a:ext cx="480" cy="1836"/>
                <a:chOff x="1536" y="1824"/>
                <a:chExt cx="480" cy="1836"/>
              </a:xfrm>
            </p:grpSpPr>
            <p:sp>
              <p:nvSpPr>
                <p:cNvPr id="264284" name="Rectangle 240"/>
                <p:cNvSpPr>
                  <a:spLocks noChangeArrowheads="1"/>
                </p:cNvSpPr>
                <p:nvPr/>
              </p:nvSpPr>
              <p:spPr bwMode="auto">
                <a:xfrm>
                  <a:off x="1536" y="1824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85" name="Rectangle 241"/>
                <p:cNvSpPr>
                  <a:spLocks noChangeArrowheads="1"/>
                </p:cNvSpPr>
                <p:nvPr/>
              </p:nvSpPr>
              <p:spPr bwMode="auto">
                <a:xfrm>
                  <a:off x="1536" y="2912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86" name="Rectangle 242"/>
                <p:cNvSpPr>
                  <a:spLocks noChangeArrowheads="1"/>
                </p:cNvSpPr>
                <p:nvPr/>
              </p:nvSpPr>
              <p:spPr bwMode="auto">
                <a:xfrm>
                  <a:off x="1536" y="2367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87" name="Rectangle 243"/>
                <p:cNvSpPr>
                  <a:spLocks noChangeArrowheads="1"/>
                </p:cNvSpPr>
                <p:nvPr/>
              </p:nvSpPr>
              <p:spPr bwMode="auto">
                <a:xfrm>
                  <a:off x="1536" y="3453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4274" name="Group 244"/>
              <p:cNvGrpSpPr>
                <a:grpSpLocks/>
              </p:cNvGrpSpPr>
              <p:nvPr/>
            </p:nvGrpSpPr>
            <p:grpSpPr bwMode="auto">
              <a:xfrm>
                <a:off x="2448" y="1824"/>
                <a:ext cx="480" cy="1836"/>
                <a:chOff x="1536" y="1824"/>
                <a:chExt cx="480" cy="1836"/>
              </a:xfrm>
            </p:grpSpPr>
            <p:sp>
              <p:nvSpPr>
                <p:cNvPr id="264280" name="Rectangle 245"/>
                <p:cNvSpPr>
                  <a:spLocks noChangeArrowheads="1"/>
                </p:cNvSpPr>
                <p:nvPr/>
              </p:nvSpPr>
              <p:spPr bwMode="auto">
                <a:xfrm>
                  <a:off x="1536" y="1824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81" name="Rectangle 246"/>
                <p:cNvSpPr>
                  <a:spLocks noChangeArrowheads="1"/>
                </p:cNvSpPr>
                <p:nvPr/>
              </p:nvSpPr>
              <p:spPr bwMode="auto">
                <a:xfrm>
                  <a:off x="1536" y="2912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82" name="Rectangle 247"/>
                <p:cNvSpPr>
                  <a:spLocks noChangeArrowheads="1"/>
                </p:cNvSpPr>
                <p:nvPr/>
              </p:nvSpPr>
              <p:spPr bwMode="auto">
                <a:xfrm>
                  <a:off x="1536" y="2367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83" name="Rectangle 248"/>
                <p:cNvSpPr>
                  <a:spLocks noChangeArrowheads="1"/>
                </p:cNvSpPr>
                <p:nvPr/>
              </p:nvSpPr>
              <p:spPr bwMode="auto">
                <a:xfrm>
                  <a:off x="1536" y="3453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4275" name="Group 249"/>
              <p:cNvGrpSpPr>
                <a:grpSpLocks/>
              </p:cNvGrpSpPr>
              <p:nvPr/>
            </p:nvGrpSpPr>
            <p:grpSpPr bwMode="auto">
              <a:xfrm>
                <a:off x="3360" y="1824"/>
                <a:ext cx="480" cy="1836"/>
                <a:chOff x="1536" y="1824"/>
                <a:chExt cx="480" cy="1836"/>
              </a:xfrm>
            </p:grpSpPr>
            <p:sp>
              <p:nvSpPr>
                <p:cNvPr id="264276" name="Rectangle 250"/>
                <p:cNvSpPr>
                  <a:spLocks noChangeArrowheads="1"/>
                </p:cNvSpPr>
                <p:nvPr/>
              </p:nvSpPr>
              <p:spPr bwMode="auto">
                <a:xfrm>
                  <a:off x="1536" y="1824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77" name="Rectangle 251"/>
                <p:cNvSpPr>
                  <a:spLocks noChangeArrowheads="1"/>
                </p:cNvSpPr>
                <p:nvPr/>
              </p:nvSpPr>
              <p:spPr bwMode="auto">
                <a:xfrm>
                  <a:off x="1536" y="2912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78" name="Rectangle 252"/>
                <p:cNvSpPr>
                  <a:spLocks noChangeArrowheads="1"/>
                </p:cNvSpPr>
                <p:nvPr/>
              </p:nvSpPr>
              <p:spPr bwMode="auto">
                <a:xfrm>
                  <a:off x="1536" y="2367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79" name="Rectangle 253"/>
                <p:cNvSpPr>
                  <a:spLocks noChangeArrowheads="1"/>
                </p:cNvSpPr>
                <p:nvPr/>
              </p:nvSpPr>
              <p:spPr bwMode="auto">
                <a:xfrm>
                  <a:off x="1536" y="3453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64217" name="Group 254"/>
            <p:cNvGrpSpPr>
              <a:grpSpLocks/>
            </p:cNvGrpSpPr>
            <p:nvPr/>
          </p:nvGrpSpPr>
          <p:grpSpPr bwMode="auto">
            <a:xfrm>
              <a:off x="1488" y="2187"/>
              <a:ext cx="2304" cy="1836"/>
              <a:chOff x="1536" y="1824"/>
              <a:chExt cx="2304" cy="1836"/>
            </a:xfrm>
          </p:grpSpPr>
          <p:sp>
            <p:nvSpPr>
              <p:cNvPr id="264254" name="Rectangle 255"/>
              <p:cNvSpPr>
                <a:spLocks noChangeArrowheads="1"/>
              </p:cNvSpPr>
              <p:nvPr/>
            </p:nvSpPr>
            <p:spPr bwMode="auto">
              <a:xfrm>
                <a:off x="2448" y="1824"/>
                <a:ext cx="480" cy="207"/>
              </a:xfrm>
              <a:prstGeom prst="rect">
                <a:avLst/>
              </a:prstGeom>
              <a:solidFill>
                <a:srgbClr val="00CCFF">
                  <a:alpha val="50195"/>
                </a:srgbClr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4255" name="Rectangle 256"/>
              <p:cNvSpPr>
                <a:spLocks noChangeArrowheads="1"/>
              </p:cNvSpPr>
              <p:nvPr/>
            </p:nvSpPr>
            <p:spPr bwMode="auto">
              <a:xfrm>
                <a:off x="2448" y="2912"/>
                <a:ext cx="480" cy="207"/>
              </a:xfrm>
              <a:prstGeom prst="rect">
                <a:avLst/>
              </a:prstGeom>
              <a:solidFill>
                <a:srgbClr val="00CCFF">
                  <a:alpha val="50195"/>
                </a:srgbClr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64256" name="Group 257"/>
              <p:cNvGrpSpPr>
                <a:grpSpLocks/>
              </p:cNvGrpSpPr>
              <p:nvPr/>
            </p:nvGrpSpPr>
            <p:grpSpPr bwMode="auto">
              <a:xfrm>
                <a:off x="1536" y="1824"/>
                <a:ext cx="480" cy="1836"/>
                <a:chOff x="1536" y="1824"/>
                <a:chExt cx="480" cy="1836"/>
              </a:xfrm>
            </p:grpSpPr>
            <p:sp>
              <p:nvSpPr>
                <p:cNvPr id="264267" name="Rectangle 258"/>
                <p:cNvSpPr>
                  <a:spLocks noChangeArrowheads="1"/>
                </p:cNvSpPr>
                <p:nvPr/>
              </p:nvSpPr>
              <p:spPr bwMode="auto">
                <a:xfrm>
                  <a:off x="1536" y="1824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68" name="Rectangle 259"/>
                <p:cNvSpPr>
                  <a:spLocks noChangeArrowheads="1"/>
                </p:cNvSpPr>
                <p:nvPr/>
              </p:nvSpPr>
              <p:spPr bwMode="auto">
                <a:xfrm>
                  <a:off x="1536" y="2912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69" name="Rectangle 260"/>
                <p:cNvSpPr>
                  <a:spLocks noChangeArrowheads="1"/>
                </p:cNvSpPr>
                <p:nvPr/>
              </p:nvSpPr>
              <p:spPr bwMode="auto">
                <a:xfrm>
                  <a:off x="1536" y="2367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70" name="Rectangle 261"/>
                <p:cNvSpPr>
                  <a:spLocks noChangeArrowheads="1"/>
                </p:cNvSpPr>
                <p:nvPr/>
              </p:nvSpPr>
              <p:spPr bwMode="auto">
                <a:xfrm>
                  <a:off x="1536" y="3453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4257" name="Group 262"/>
              <p:cNvGrpSpPr>
                <a:grpSpLocks/>
              </p:cNvGrpSpPr>
              <p:nvPr/>
            </p:nvGrpSpPr>
            <p:grpSpPr bwMode="auto">
              <a:xfrm>
                <a:off x="2448" y="1824"/>
                <a:ext cx="480" cy="1836"/>
                <a:chOff x="1536" y="1824"/>
                <a:chExt cx="480" cy="1836"/>
              </a:xfrm>
            </p:grpSpPr>
            <p:sp>
              <p:nvSpPr>
                <p:cNvPr id="264263" name="Rectangle 263"/>
                <p:cNvSpPr>
                  <a:spLocks noChangeArrowheads="1"/>
                </p:cNvSpPr>
                <p:nvPr/>
              </p:nvSpPr>
              <p:spPr bwMode="auto">
                <a:xfrm>
                  <a:off x="1536" y="1824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64" name="Rectangle 264"/>
                <p:cNvSpPr>
                  <a:spLocks noChangeArrowheads="1"/>
                </p:cNvSpPr>
                <p:nvPr/>
              </p:nvSpPr>
              <p:spPr bwMode="auto">
                <a:xfrm>
                  <a:off x="1536" y="2912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65" name="Rectangle 265"/>
                <p:cNvSpPr>
                  <a:spLocks noChangeArrowheads="1"/>
                </p:cNvSpPr>
                <p:nvPr/>
              </p:nvSpPr>
              <p:spPr bwMode="auto">
                <a:xfrm>
                  <a:off x="1536" y="2367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66" name="Rectangle 266"/>
                <p:cNvSpPr>
                  <a:spLocks noChangeArrowheads="1"/>
                </p:cNvSpPr>
                <p:nvPr/>
              </p:nvSpPr>
              <p:spPr bwMode="auto">
                <a:xfrm>
                  <a:off x="1536" y="3453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4258" name="Group 267"/>
              <p:cNvGrpSpPr>
                <a:grpSpLocks/>
              </p:cNvGrpSpPr>
              <p:nvPr/>
            </p:nvGrpSpPr>
            <p:grpSpPr bwMode="auto">
              <a:xfrm>
                <a:off x="3360" y="1824"/>
                <a:ext cx="480" cy="1836"/>
                <a:chOff x="1536" y="1824"/>
                <a:chExt cx="480" cy="1836"/>
              </a:xfrm>
            </p:grpSpPr>
            <p:sp>
              <p:nvSpPr>
                <p:cNvPr id="264259" name="Rectangle 268"/>
                <p:cNvSpPr>
                  <a:spLocks noChangeArrowheads="1"/>
                </p:cNvSpPr>
                <p:nvPr/>
              </p:nvSpPr>
              <p:spPr bwMode="auto">
                <a:xfrm>
                  <a:off x="1536" y="1824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60" name="Rectangle 269"/>
                <p:cNvSpPr>
                  <a:spLocks noChangeArrowheads="1"/>
                </p:cNvSpPr>
                <p:nvPr/>
              </p:nvSpPr>
              <p:spPr bwMode="auto">
                <a:xfrm>
                  <a:off x="1536" y="2912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61" name="Rectangle 270"/>
                <p:cNvSpPr>
                  <a:spLocks noChangeArrowheads="1"/>
                </p:cNvSpPr>
                <p:nvPr/>
              </p:nvSpPr>
              <p:spPr bwMode="auto">
                <a:xfrm>
                  <a:off x="1536" y="2367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62" name="Rectangle 271"/>
                <p:cNvSpPr>
                  <a:spLocks noChangeArrowheads="1"/>
                </p:cNvSpPr>
                <p:nvPr/>
              </p:nvSpPr>
              <p:spPr bwMode="auto">
                <a:xfrm>
                  <a:off x="1536" y="3453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64218" name="Group 272"/>
            <p:cNvGrpSpPr>
              <a:grpSpLocks/>
            </p:cNvGrpSpPr>
            <p:nvPr/>
          </p:nvGrpSpPr>
          <p:grpSpPr bwMode="auto">
            <a:xfrm>
              <a:off x="1944" y="2007"/>
              <a:ext cx="2304" cy="1836"/>
              <a:chOff x="1536" y="1824"/>
              <a:chExt cx="2304" cy="1836"/>
            </a:xfrm>
          </p:grpSpPr>
          <p:sp>
            <p:nvSpPr>
              <p:cNvPr id="264237" name="Rectangle 273"/>
              <p:cNvSpPr>
                <a:spLocks noChangeArrowheads="1"/>
              </p:cNvSpPr>
              <p:nvPr/>
            </p:nvSpPr>
            <p:spPr bwMode="auto">
              <a:xfrm>
                <a:off x="2448" y="1824"/>
                <a:ext cx="480" cy="207"/>
              </a:xfrm>
              <a:prstGeom prst="rect">
                <a:avLst/>
              </a:prstGeom>
              <a:solidFill>
                <a:srgbClr val="00CCFF">
                  <a:alpha val="50195"/>
                </a:srgbClr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4238" name="Rectangle 274"/>
              <p:cNvSpPr>
                <a:spLocks noChangeArrowheads="1"/>
              </p:cNvSpPr>
              <p:nvPr/>
            </p:nvSpPr>
            <p:spPr bwMode="auto">
              <a:xfrm>
                <a:off x="2448" y="2912"/>
                <a:ext cx="480" cy="207"/>
              </a:xfrm>
              <a:prstGeom prst="rect">
                <a:avLst/>
              </a:prstGeom>
              <a:solidFill>
                <a:srgbClr val="00CCFF">
                  <a:alpha val="50195"/>
                </a:srgbClr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64239" name="Group 275"/>
              <p:cNvGrpSpPr>
                <a:grpSpLocks/>
              </p:cNvGrpSpPr>
              <p:nvPr/>
            </p:nvGrpSpPr>
            <p:grpSpPr bwMode="auto">
              <a:xfrm>
                <a:off x="1536" y="1824"/>
                <a:ext cx="480" cy="1836"/>
                <a:chOff x="1536" y="1824"/>
                <a:chExt cx="480" cy="1836"/>
              </a:xfrm>
            </p:grpSpPr>
            <p:sp>
              <p:nvSpPr>
                <p:cNvPr id="264250" name="Rectangle 276"/>
                <p:cNvSpPr>
                  <a:spLocks noChangeArrowheads="1"/>
                </p:cNvSpPr>
                <p:nvPr/>
              </p:nvSpPr>
              <p:spPr bwMode="auto">
                <a:xfrm>
                  <a:off x="1536" y="1824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51" name="Rectangle 277"/>
                <p:cNvSpPr>
                  <a:spLocks noChangeArrowheads="1"/>
                </p:cNvSpPr>
                <p:nvPr/>
              </p:nvSpPr>
              <p:spPr bwMode="auto">
                <a:xfrm>
                  <a:off x="1536" y="2912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52" name="Rectangle 278"/>
                <p:cNvSpPr>
                  <a:spLocks noChangeArrowheads="1"/>
                </p:cNvSpPr>
                <p:nvPr/>
              </p:nvSpPr>
              <p:spPr bwMode="auto">
                <a:xfrm>
                  <a:off x="1536" y="2367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53" name="Rectangle 279"/>
                <p:cNvSpPr>
                  <a:spLocks noChangeArrowheads="1"/>
                </p:cNvSpPr>
                <p:nvPr/>
              </p:nvSpPr>
              <p:spPr bwMode="auto">
                <a:xfrm>
                  <a:off x="1536" y="3453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4240" name="Group 280"/>
              <p:cNvGrpSpPr>
                <a:grpSpLocks/>
              </p:cNvGrpSpPr>
              <p:nvPr/>
            </p:nvGrpSpPr>
            <p:grpSpPr bwMode="auto">
              <a:xfrm>
                <a:off x="2448" y="1824"/>
                <a:ext cx="480" cy="1836"/>
                <a:chOff x="1536" y="1824"/>
                <a:chExt cx="480" cy="1836"/>
              </a:xfrm>
            </p:grpSpPr>
            <p:sp>
              <p:nvSpPr>
                <p:cNvPr id="264246" name="Rectangle 281"/>
                <p:cNvSpPr>
                  <a:spLocks noChangeArrowheads="1"/>
                </p:cNvSpPr>
                <p:nvPr/>
              </p:nvSpPr>
              <p:spPr bwMode="auto">
                <a:xfrm>
                  <a:off x="1536" y="1824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47" name="Rectangle 282"/>
                <p:cNvSpPr>
                  <a:spLocks noChangeArrowheads="1"/>
                </p:cNvSpPr>
                <p:nvPr/>
              </p:nvSpPr>
              <p:spPr bwMode="auto">
                <a:xfrm>
                  <a:off x="1536" y="2912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48" name="Rectangle 283"/>
                <p:cNvSpPr>
                  <a:spLocks noChangeArrowheads="1"/>
                </p:cNvSpPr>
                <p:nvPr/>
              </p:nvSpPr>
              <p:spPr bwMode="auto">
                <a:xfrm>
                  <a:off x="1536" y="2367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49" name="Rectangle 284"/>
                <p:cNvSpPr>
                  <a:spLocks noChangeArrowheads="1"/>
                </p:cNvSpPr>
                <p:nvPr/>
              </p:nvSpPr>
              <p:spPr bwMode="auto">
                <a:xfrm>
                  <a:off x="1536" y="3453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4241" name="Group 285"/>
              <p:cNvGrpSpPr>
                <a:grpSpLocks/>
              </p:cNvGrpSpPr>
              <p:nvPr/>
            </p:nvGrpSpPr>
            <p:grpSpPr bwMode="auto">
              <a:xfrm>
                <a:off x="3360" y="1824"/>
                <a:ext cx="480" cy="1836"/>
                <a:chOff x="1536" y="1824"/>
                <a:chExt cx="480" cy="1836"/>
              </a:xfrm>
            </p:grpSpPr>
            <p:sp>
              <p:nvSpPr>
                <p:cNvPr id="264242" name="Rectangle 286"/>
                <p:cNvSpPr>
                  <a:spLocks noChangeArrowheads="1"/>
                </p:cNvSpPr>
                <p:nvPr/>
              </p:nvSpPr>
              <p:spPr bwMode="auto">
                <a:xfrm>
                  <a:off x="1536" y="1824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43" name="Rectangle 287"/>
                <p:cNvSpPr>
                  <a:spLocks noChangeArrowheads="1"/>
                </p:cNvSpPr>
                <p:nvPr/>
              </p:nvSpPr>
              <p:spPr bwMode="auto">
                <a:xfrm>
                  <a:off x="1536" y="2912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44" name="Rectangle 288"/>
                <p:cNvSpPr>
                  <a:spLocks noChangeArrowheads="1"/>
                </p:cNvSpPr>
                <p:nvPr/>
              </p:nvSpPr>
              <p:spPr bwMode="auto">
                <a:xfrm>
                  <a:off x="1536" y="2367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45" name="Rectangle 289"/>
                <p:cNvSpPr>
                  <a:spLocks noChangeArrowheads="1"/>
                </p:cNvSpPr>
                <p:nvPr/>
              </p:nvSpPr>
              <p:spPr bwMode="auto">
                <a:xfrm>
                  <a:off x="1536" y="3453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264219" name="Group 290"/>
            <p:cNvGrpSpPr>
              <a:grpSpLocks/>
            </p:cNvGrpSpPr>
            <p:nvPr/>
          </p:nvGrpSpPr>
          <p:grpSpPr bwMode="auto">
            <a:xfrm>
              <a:off x="1944" y="2187"/>
              <a:ext cx="2304" cy="1836"/>
              <a:chOff x="1536" y="1824"/>
              <a:chExt cx="2304" cy="1836"/>
            </a:xfrm>
          </p:grpSpPr>
          <p:sp>
            <p:nvSpPr>
              <p:cNvPr id="264220" name="Rectangle 291"/>
              <p:cNvSpPr>
                <a:spLocks noChangeArrowheads="1"/>
              </p:cNvSpPr>
              <p:nvPr/>
            </p:nvSpPr>
            <p:spPr bwMode="auto">
              <a:xfrm>
                <a:off x="2448" y="1824"/>
                <a:ext cx="480" cy="207"/>
              </a:xfrm>
              <a:prstGeom prst="rect">
                <a:avLst/>
              </a:prstGeom>
              <a:solidFill>
                <a:srgbClr val="00CCFF">
                  <a:alpha val="50195"/>
                </a:srgbClr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64221" name="Rectangle 292"/>
              <p:cNvSpPr>
                <a:spLocks noChangeArrowheads="1"/>
              </p:cNvSpPr>
              <p:nvPr/>
            </p:nvSpPr>
            <p:spPr bwMode="auto">
              <a:xfrm>
                <a:off x="2448" y="2912"/>
                <a:ext cx="480" cy="207"/>
              </a:xfrm>
              <a:prstGeom prst="rect">
                <a:avLst/>
              </a:prstGeom>
              <a:solidFill>
                <a:srgbClr val="00CCFF">
                  <a:alpha val="50195"/>
                </a:srgbClr>
              </a:solidFill>
              <a:ln w="9525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264222" name="Group 293"/>
              <p:cNvGrpSpPr>
                <a:grpSpLocks/>
              </p:cNvGrpSpPr>
              <p:nvPr/>
            </p:nvGrpSpPr>
            <p:grpSpPr bwMode="auto">
              <a:xfrm>
                <a:off x="1536" y="1824"/>
                <a:ext cx="480" cy="1836"/>
                <a:chOff x="1536" y="1824"/>
                <a:chExt cx="480" cy="1836"/>
              </a:xfrm>
            </p:grpSpPr>
            <p:sp>
              <p:nvSpPr>
                <p:cNvPr id="264233" name="Rectangle 294"/>
                <p:cNvSpPr>
                  <a:spLocks noChangeArrowheads="1"/>
                </p:cNvSpPr>
                <p:nvPr/>
              </p:nvSpPr>
              <p:spPr bwMode="auto">
                <a:xfrm>
                  <a:off x="1536" y="1824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34" name="Rectangle 295"/>
                <p:cNvSpPr>
                  <a:spLocks noChangeArrowheads="1"/>
                </p:cNvSpPr>
                <p:nvPr/>
              </p:nvSpPr>
              <p:spPr bwMode="auto">
                <a:xfrm>
                  <a:off x="1536" y="2912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35" name="Rectangle 296"/>
                <p:cNvSpPr>
                  <a:spLocks noChangeArrowheads="1"/>
                </p:cNvSpPr>
                <p:nvPr/>
              </p:nvSpPr>
              <p:spPr bwMode="auto">
                <a:xfrm>
                  <a:off x="1536" y="2367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36" name="Rectangle 297"/>
                <p:cNvSpPr>
                  <a:spLocks noChangeArrowheads="1"/>
                </p:cNvSpPr>
                <p:nvPr/>
              </p:nvSpPr>
              <p:spPr bwMode="auto">
                <a:xfrm>
                  <a:off x="1536" y="3453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4223" name="Group 298"/>
              <p:cNvGrpSpPr>
                <a:grpSpLocks/>
              </p:cNvGrpSpPr>
              <p:nvPr/>
            </p:nvGrpSpPr>
            <p:grpSpPr bwMode="auto">
              <a:xfrm>
                <a:off x="2448" y="1824"/>
                <a:ext cx="480" cy="1836"/>
                <a:chOff x="1536" y="1824"/>
                <a:chExt cx="480" cy="1836"/>
              </a:xfrm>
            </p:grpSpPr>
            <p:sp>
              <p:nvSpPr>
                <p:cNvPr id="264229" name="Rectangle 299"/>
                <p:cNvSpPr>
                  <a:spLocks noChangeArrowheads="1"/>
                </p:cNvSpPr>
                <p:nvPr/>
              </p:nvSpPr>
              <p:spPr bwMode="auto">
                <a:xfrm>
                  <a:off x="1536" y="1824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30" name="Rectangle 300"/>
                <p:cNvSpPr>
                  <a:spLocks noChangeArrowheads="1"/>
                </p:cNvSpPr>
                <p:nvPr/>
              </p:nvSpPr>
              <p:spPr bwMode="auto">
                <a:xfrm>
                  <a:off x="1536" y="2912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31" name="Rectangle 301"/>
                <p:cNvSpPr>
                  <a:spLocks noChangeArrowheads="1"/>
                </p:cNvSpPr>
                <p:nvPr/>
              </p:nvSpPr>
              <p:spPr bwMode="auto">
                <a:xfrm>
                  <a:off x="1536" y="2367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32" name="Rectangle 302"/>
                <p:cNvSpPr>
                  <a:spLocks noChangeArrowheads="1"/>
                </p:cNvSpPr>
                <p:nvPr/>
              </p:nvSpPr>
              <p:spPr bwMode="auto">
                <a:xfrm>
                  <a:off x="1536" y="3453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264224" name="Group 303"/>
              <p:cNvGrpSpPr>
                <a:grpSpLocks/>
              </p:cNvGrpSpPr>
              <p:nvPr/>
            </p:nvGrpSpPr>
            <p:grpSpPr bwMode="auto">
              <a:xfrm>
                <a:off x="3360" y="1824"/>
                <a:ext cx="480" cy="1836"/>
                <a:chOff x="1536" y="1824"/>
                <a:chExt cx="480" cy="1836"/>
              </a:xfrm>
            </p:grpSpPr>
            <p:sp>
              <p:nvSpPr>
                <p:cNvPr id="264225" name="Rectangle 304"/>
                <p:cNvSpPr>
                  <a:spLocks noChangeArrowheads="1"/>
                </p:cNvSpPr>
                <p:nvPr/>
              </p:nvSpPr>
              <p:spPr bwMode="auto">
                <a:xfrm>
                  <a:off x="1536" y="1824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26" name="Rectangle 305"/>
                <p:cNvSpPr>
                  <a:spLocks noChangeArrowheads="1"/>
                </p:cNvSpPr>
                <p:nvPr/>
              </p:nvSpPr>
              <p:spPr bwMode="auto">
                <a:xfrm>
                  <a:off x="1536" y="2912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27" name="Rectangle 306"/>
                <p:cNvSpPr>
                  <a:spLocks noChangeArrowheads="1"/>
                </p:cNvSpPr>
                <p:nvPr/>
              </p:nvSpPr>
              <p:spPr bwMode="auto">
                <a:xfrm>
                  <a:off x="1536" y="2367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264228" name="Rectangle 307"/>
                <p:cNvSpPr>
                  <a:spLocks noChangeArrowheads="1"/>
                </p:cNvSpPr>
                <p:nvPr/>
              </p:nvSpPr>
              <p:spPr bwMode="auto">
                <a:xfrm>
                  <a:off x="1536" y="3453"/>
                  <a:ext cx="480" cy="207"/>
                </a:xfrm>
                <a:prstGeom prst="rect">
                  <a:avLst/>
                </a:prstGeom>
                <a:solidFill>
                  <a:srgbClr val="00CCFF">
                    <a:alpha val="50195"/>
                  </a:srgbClr>
                </a:solidFill>
                <a:ln w="9525">
                  <a:solidFill>
                    <a:srgbClr val="3366FF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264207" name="Text Box 311"/>
          <p:cNvSpPr txBox="1">
            <a:spLocks noChangeArrowheads="1"/>
          </p:cNvSpPr>
          <p:nvPr/>
        </p:nvSpPr>
        <p:spPr bwMode="auto">
          <a:xfrm>
            <a:off x="2590800" y="2895600"/>
            <a:ext cx="244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1200">
                <a:solidFill>
                  <a:srgbClr val="CC0000"/>
                </a:solidFill>
                <a:latin typeface="Consolas" pitchFamily="49" charset="0"/>
              </a:rPr>
              <a:t>1</a:t>
            </a:r>
          </a:p>
        </p:txBody>
      </p:sp>
      <p:sp>
        <p:nvSpPr>
          <p:cNvPr id="264208" name="Text Box 312"/>
          <p:cNvSpPr txBox="1">
            <a:spLocks noChangeArrowheads="1"/>
          </p:cNvSpPr>
          <p:nvPr/>
        </p:nvSpPr>
        <p:spPr bwMode="auto">
          <a:xfrm>
            <a:off x="2590800" y="3200400"/>
            <a:ext cx="244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1200">
                <a:solidFill>
                  <a:srgbClr val="CC0000"/>
                </a:solidFill>
                <a:latin typeface="Consolas" pitchFamily="49" charset="0"/>
              </a:rPr>
              <a:t>2</a:t>
            </a:r>
          </a:p>
        </p:txBody>
      </p:sp>
      <p:sp>
        <p:nvSpPr>
          <p:cNvPr id="264209" name="Text Box 313"/>
          <p:cNvSpPr txBox="1">
            <a:spLocks noChangeArrowheads="1"/>
          </p:cNvSpPr>
          <p:nvPr/>
        </p:nvSpPr>
        <p:spPr bwMode="auto">
          <a:xfrm>
            <a:off x="2590800" y="3505200"/>
            <a:ext cx="244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1200">
                <a:solidFill>
                  <a:srgbClr val="CC0000"/>
                </a:solidFill>
                <a:latin typeface="Consolas" pitchFamily="49" charset="0"/>
              </a:rPr>
              <a:t>3</a:t>
            </a:r>
          </a:p>
        </p:txBody>
      </p:sp>
      <p:sp>
        <p:nvSpPr>
          <p:cNvPr id="264210" name="Text Box 314"/>
          <p:cNvSpPr txBox="1">
            <a:spLocks noChangeArrowheads="1"/>
          </p:cNvSpPr>
          <p:nvPr/>
        </p:nvSpPr>
        <p:spPr bwMode="auto">
          <a:xfrm>
            <a:off x="3352800" y="2895600"/>
            <a:ext cx="244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1200">
                <a:solidFill>
                  <a:srgbClr val="CC0000"/>
                </a:solidFill>
                <a:latin typeface="Consolas" pitchFamily="49" charset="0"/>
              </a:rPr>
              <a:t>4</a:t>
            </a:r>
          </a:p>
        </p:txBody>
      </p:sp>
      <p:sp>
        <p:nvSpPr>
          <p:cNvPr id="264211" name="Text Box 315"/>
          <p:cNvSpPr txBox="1">
            <a:spLocks noChangeArrowheads="1"/>
          </p:cNvSpPr>
          <p:nvPr/>
        </p:nvSpPr>
        <p:spPr bwMode="auto">
          <a:xfrm>
            <a:off x="3352800" y="3200400"/>
            <a:ext cx="244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1200">
                <a:solidFill>
                  <a:srgbClr val="CC0000"/>
                </a:solidFill>
                <a:latin typeface="Consolas" pitchFamily="49" charset="0"/>
              </a:rPr>
              <a:t>5</a:t>
            </a:r>
          </a:p>
        </p:txBody>
      </p:sp>
      <p:sp>
        <p:nvSpPr>
          <p:cNvPr id="264212" name="Text Box 316"/>
          <p:cNvSpPr txBox="1">
            <a:spLocks noChangeArrowheads="1"/>
          </p:cNvSpPr>
          <p:nvPr/>
        </p:nvSpPr>
        <p:spPr bwMode="auto">
          <a:xfrm>
            <a:off x="3352800" y="3505200"/>
            <a:ext cx="244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ja-JP" altLang="en-US" sz="1200">
                <a:solidFill>
                  <a:srgbClr val="CC0000"/>
                </a:solidFill>
                <a:latin typeface="Consolas" pitchFamily="49" charset="0"/>
              </a:rPr>
              <a:t>6</a:t>
            </a:r>
          </a:p>
        </p:txBody>
      </p:sp>
      <p:sp>
        <p:nvSpPr>
          <p:cNvPr id="264213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C18B231C-3B17-4F2F-804B-6369F40736BF}" type="slidenum">
              <a:rPr kumimoji="0" lang="ja-JP" altLang="en-US" smtClean="0">
                <a:solidFill>
                  <a:srgbClr val="000000"/>
                </a:solidFill>
              </a:rPr>
              <a:pPr eaLnBrk="1" hangingPunct="1"/>
              <a:t>54</a:t>
            </a:fld>
            <a:endParaRPr kumimoji="0" lang="ja-JP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3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030083" y="188640"/>
            <a:ext cx="997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まとめ</a:t>
            </a:r>
            <a:endParaRPr kumimoji="1" lang="ja-JP" altLang="en-US" sz="2400" b="1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36512" y="1076538"/>
            <a:ext cx="924804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OPERA</a:t>
            </a:r>
            <a:r>
              <a:rPr kumimoji="1" lang="ja-JP" altLang="en-US" sz="2000" b="1" dirty="0" smtClean="0"/>
              <a:t>は</a:t>
            </a:r>
            <a:r>
              <a:rPr lang="ja-JP" altLang="en-US" sz="2000" b="1" dirty="0" smtClean="0"/>
              <a:t>ニュートリノ振動の明確な証拠、</a:t>
            </a:r>
            <a:r>
              <a:rPr kumimoji="1" lang="en-US" altLang="ja-JP" sz="2000" b="1" dirty="0" smtClean="0">
                <a:latin typeface="Symbol" pitchFamily="18" charset="2"/>
              </a:rPr>
              <a:t>n</a:t>
            </a:r>
            <a:r>
              <a:rPr kumimoji="1" lang="en-US" altLang="ja-JP" sz="2000" b="1" baseline="-25000" dirty="0" smtClean="0">
                <a:latin typeface="Symbol" pitchFamily="18" charset="2"/>
              </a:rPr>
              <a:t>m</a:t>
            </a:r>
            <a:r>
              <a:rPr kumimoji="1" lang="en-US" altLang="ja-JP" sz="2000" b="1" dirty="0" smtClean="0"/>
              <a:t> </a:t>
            </a:r>
            <a:r>
              <a:rPr kumimoji="1" lang="en-US" altLang="ja-JP" sz="2000" b="1" dirty="0" smtClean="0">
                <a:sym typeface="Wingdings" pitchFamily="2" charset="2"/>
              </a:rPr>
              <a:t> </a:t>
            </a:r>
            <a:r>
              <a:rPr kumimoji="1" lang="en-US" altLang="ja-JP" sz="2000" b="1" dirty="0" err="1" smtClean="0">
                <a:latin typeface="Symbol" pitchFamily="18" charset="2"/>
                <a:sym typeface="Wingdings" pitchFamily="2" charset="2"/>
              </a:rPr>
              <a:t>n</a:t>
            </a:r>
            <a:r>
              <a:rPr kumimoji="1" lang="en-US" altLang="ja-JP" sz="2000" b="1" baseline="-25000" dirty="0" err="1" smtClean="0">
                <a:latin typeface="Symbol" pitchFamily="18" charset="2"/>
                <a:sym typeface="Wingdings" pitchFamily="2" charset="2"/>
              </a:rPr>
              <a:t>t</a:t>
            </a:r>
            <a:r>
              <a:rPr kumimoji="1" lang="en-US" altLang="ja-JP" sz="2000" b="1" baseline="-25000" dirty="0" smtClean="0">
                <a:sym typeface="Wingdings" pitchFamily="2" charset="2"/>
              </a:rPr>
              <a:t> </a:t>
            </a:r>
            <a:r>
              <a:rPr kumimoji="1" lang="en-US" altLang="ja-JP" sz="2000" b="1" dirty="0" smtClean="0">
                <a:sym typeface="Wingdings" pitchFamily="2" charset="2"/>
              </a:rPr>
              <a:t> </a:t>
            </a:r>
            <a:r>
              <a:rPr kumimoji="1" lang="ja-JP" altLang="en-US" sz="2000" b="1" dirty="0" smtClean="0">
                <a:sym typeface="Wingdings" pitchFamily="2" charset="2"/>
              </a:rPr>
              <a:t>振動からの</a:t>
            </a:r>
            <a:r>
              <a:rPr kumimoji="1" lang="en-US" altLang="ja-JP" sz="2000" b="1" dirty="0" err="1" smtClean="0">
                <a:latin typeface="Symbol" pitchFamily="18" charset="2"/>
                <a:sym typeface="Wingdings" pitchFamily="2" charset="2"/>
              </a:rPr>
              <a:t>n</a:t>
            </a:r>
            <a:r>
              <a:rPr kumimoji="1" lang="en-US" altLang="ja-JP" sz="2000" b="1" baseline="-25000" dirty="0" err="1" smtClean="0">
                <a:latin typeface="Symbol" pitchFamily="18" charset="2"/>
                <a:sym typeface="Wingdings" pitchFamily="2" charset="2"/>
              </a:rPr>
              <a:t>t</a:t>
            </a:r>
            <a:r>
              <a:rPr kumimoji="1" lang="en-US" altLang="ja-JP" sz="2000" b="1" dirty="0" smtClean="0">
                <a:latin typeface="Symbol" pitchFamily="18" charset="2"/>
                <a:sym typeface="Wingdings" pitchFamily="2" charset="2"/>
              </a:rPr>
              <a:t> </a:t>
            </a:r>
            <a:r>
              <a:rPr kumimoji="1" lang="ja-JP" altLang="en-US" sz="2000" b="1" dirty="0" smtClean="0">
                <a:sym typeface="Wingdings" pitchFamily="2" charset="2"/>
              </a:rPr>
              <a:t>の出現をとらえる</a:t>
            </a:r>
            <a:endParaRPr kumimoji="1" lang="en-US" altLang="ja-JP" sz="2000" b="1" dirty="0" smtClean="0">
              <a:sym typeface="Wingdings" pitchFamily="2" charset="2"/>
            </a:endParaRPr>
          </a:p>
          <a:p>
            <a:r>
              <a:rPr kumimoji="1" lang="ja-JP" altLang="en-US" sz="2000" b="1" dirty="0" smtClean="0">
                <a:sym typeface="Wingdings" pitchFamily="2" charset="2"/>
              </a:rPr>
              <a:t>こと</a:t>
            </a:r>
            <a:r>
              <a:rPr lang="ja-JP" altLang="en-US" sz="2000" b="1" dirty="0" smtClean="0">
                <a:sym typeface="Wingdings" pitchFamily="2" charset="2"/>
              </a:rPr>
              <a:t>を目的とし、高分解能である原子核乾板を用いた鉛</a:t>
            </a:r>
            <a:r>
              <a:rPr lang="en-US" altLang="ja-JP" sz="2000" b="1" dirty="0" smtClean="0">
                <a:sym typeface="Wingdings" pitchFamily="2" charset="2"/>
              </a:rPr>
              <a:t>ECC</a:t>
            </a:r>
            <a:r>
              <a:rPr lang="ja-JP" altLang="en-US" sz="2000" b="1" dirty="0" smtClean="0">
                <a:sym typeface="Wingdings" pitchFamily="2" charset="2"/>
              </a:rPr>
              <a:t>を使用している</a:t>
            </a:r>
            <a:r>
              <a:rPr kumimoji="1" lang="ja-JP" altLang="en-US" sz="2000" b="1" dirty="0" smtClean="0">
                <a:sym typeface="Wingdings" pitchFamily="2" charset="2"/>
              </a:rPr>
              <a:t>。</a:t>
            </a:r>
            <a:endParaRPr kumimoji="1" lang="en-US" altLang="ja-JP" sz="2000" b="1" dirty="0" smtClean="0">
              <a:sym typeface="Wingdings" pitchFamily="2" charset="2"/>
            </a:endParaRPr>
          </a:p>
          <a:p>
            <a:endParaRPr lang="en-US" altLang="ja-JP" sz="2000" b="1" dirty="0">
              <a:sym typeface="Wingdings" pitchFamily="2" charset="2"/>
            </a:endParaRPr>
          </a:p>
          <a:p>
            <a:r>
              <a:rPr kumimoji="1" lang="en-US" altLang="ja-JP" sz="2000" b="1" dirty="0" smtClean="0">
                <a:sym typeface="Wingdings" pitchFamily="2" charset="2"/>
              </a:rPr>
              <a:t>2013</a:t>
            </a:r>
            <a:r>
              <a:rPr kumimoji="1" lang="ja-JP" altLang="en-US" sz="2000" b="1" dirty="0" smtClean="0">
                <a:sym typeface="Wingdings" pitchFamily="2" charset="2"/>
              </a:rPr>
              <a:t>年</a:t>
            </a:r>
            <a:r>
              <a:rPr kumimoji="1" lang="en-US" altLang="ja-JP" sz="2000" b="1" dirty="0" smtClean="0">
                <a:sym typeface="Wingdings" pitchFamily="2" charset="2"/>
              </a:rPr>
              <a:t>12</a:t>
            </a:r>
            <a:r>
              <a:rPr kumimoji="1" lang="ja-JP" altLang="en-US" sz="2000" b="1" dirty="0" smtClean="0">
                <a:sym typeface="Wingdings" pitchFamily="2" charset="2"/>
              </a:rPr>
              <a:t>月に</a:t>
            </a:r>
            <a:r>
              <a:rPr kumimoji="1" lang="en-US" altLang="ja-JP" sz="2000" b="1" dirty="0" smtClean="0">
                <a:sym typeface="Wingdings" pitchFamily="2" charset="2"/>
              </a:rPr>
              <a:t>5</a:t>
            </a:r>
            <a:r>
              <a:rPr kumimoji="1" lang="ja-JP" altLang="en-US" sz="2000" b="1" dirty="0" smtClean="0">
                <a:sym typeface="Wingdings" pitchFamily="2" charset="2"/>
              </a:rPr>
              <a:t>年間の照射</a:t>
            </a:r>
            <a:r>
              <a:rPr lang="ja-JP" altLang="en-US" sz="2000" b="1" dirty="0" smtClean="0">
                <a:sym typeface="Wingdings" pitchFamily="2" charset="2"/>
              </a:rPr>
              <a:t>（</a:t>
            </a:r>
            <a:r>
              <a:rPr lang="en-US" altLang="ja-JP" sz="2000" b="1" dirty="0" smtClean="0">
                <a:sym typeface="Wingdings" pitchFamily="2" charset="2"/>
              </a:rPr>
              <a:t>1.79×10</a:t>
            </a:r>
            <a:r>
              <a:rPr lang="en-US" altLang="ja-JP" sz="2000" b="1" baseline="30000" dirty="0" smtClean="0">
                <a:sym typeface="Wingdings" pitchFamily="2" charset="2"/>
              </a:rPr>
              <a:t>20</a:t>
            </a:r>
            <a:r>
              <a:rPr lang="ja-JP" altLang="en-US" sz="2000" b="1" dirty="0">
                <a:sym typeface="Wingdings" pitchFamily="2" charset="2"/>
              </a:rPr>
              <a:t> </a:t>
            </a:r>
            <a:r>
              <a:rPr lang="en-US" altLang="ja-JP" sz="2000" b="1" dirty="0" smtClean="0">
                <a:sym typeface="Wingdings" pitchFamily="2" charset="2"/>
              </a:rPr>
              <a:t>P.O.T.</a:t>
            </a:r>
            <a:r>
              <a:rPr lang="ja-JP" altLang="en-US" sz="2000" b="1" dirty="0">
                <a:sym typeface="Wingdings" pitchFamily="2" charset="2"/>
              </a:rPr>
              <a:t> </a:t>
            </a:r>
            <a:r>
              <a:rPr lang="ja-JP" altLang="en-US" sz="2000" b="1" dirty="0" smtClean="0">
                <a:sym typeface="Wingdings" pitchFamily="2" charset="2"/>
              </a:rPr>
              <a:t>相当）を終えた。</a:t>
            </a:r>
            <a:endParaRPr lang="en-US" altLang="ja-JP" sz="2000" b="1" dirty="0" smtClean="0">
              <a:sym typeface="Wingdings" pitchFamily="2" charset="2"/>
            </a:endParaRPr>
          </a:p>
          <a:p>
            <a:r>
              <a:rPr kumimoji="1" lang="ja-JP" altLang="en-US" sz="2000" b="1" dirty="0">
                <a:sym typeface="Wingdings" pitchFamily="2" charset="2"/>
              </a:rPr>
              <a:t>　</a:t>
            </a:r>
            <a:r>
              <a:rPr lang="ja-JP" altLang="en-US" sz="2000" b="1" dirty="0">
                <a:sym typeface="Wingdings" pitchFamily="2" charset="2"/>
              </a:rPr>
              <a:t>　</a:t>
            </a:r>
            <a:r>
              <a:rPr lang="ja-JP" altLang="en-US" sz="2000" b="1" dirty="0" smtClean="0">
                <a:sym typeface="Wingdings" pitchFamily="2" charset="2"/>
              </a:rPr>
              <a:t>　　　　　</a:t>
            </a:r>
            <a:r>
              <a:rPr kumimoji="1" lang="ja-JP" altLang="en-US" sz="2000" b="1" dirty="0" smtClean="0">
                <a:sym typeface="Wingdings" pitchFamily="2" charset="2"/>
              </a:rPr>
              <a:t>　</a:t>
            </a:r>
            <a:r>
              <a:rPr kumimoji="1" lang="en-US" altLang="ja-JP" sz="2000" b="1" dirty="0" smtClean="0">
                <a:sym typeface="Wingdings" pitchFamily="2" charset="2"/>
              </a:rPr>
              <a:t></a:t>
            </a:r>
            <a:r>
              <a:rPr kumimoji="1" lang="en-US" altLang="ja-JP" sz="2000" b="1" dirty="0" smtClean="0">
                <a:latin typeface="Symbol" pitchFamily="18" charset="2"/>
                <a:sym typeface="Wingdings" pitchFamily="2" charset="2"/>
              </a:rPr>
              <a:t> </a:t>
            </a:r>
            <a:r>
              <a:rPr kumimoji="1" lang="ja-JP" altLang="en-US" sz="2000" b="1" dirty="0" smtClean="0">
                <a:latin typeface="Symbol" pitchFamily="18" charset="2"/>
                <a:sym typeface="Wingdings" pitchFamily="2" charset="2"/>
              </a:rPr>
              <a:t>　　</a:t>
            </a:r>
            <a:r>
              <a:rPr kumimoji="1" lang="en-US" altLang="ja-JP" sz="2000" b="1" dirty="0" err="1" smtClean="0">
                <a:latin typeface="Symbol" pitchFamily="18" charset="2"/>
                <a:sym typeface="Wingdings" pitchFamily="2" charset="2"/>
              </a:rPr>
              <a:t>n</a:t>
            </a:r>
            <a:r>
              <a:rPr kumimoji="1" lang="en-US" altLang="ja-JP" sz="2000" b="1" baseline="-25000" dirty="0" err="1" smtClean="0">
                <a:latin typeface="Symbol" pitchFamily="18" charset="2"/>
                <a:sym typeface="Wingdings" pitchFamily="2" charset="2"/>
              </a:rPr>
              <a:t>t</a:t>
            </a:r>
            <a:r>
              <a:rPr kumimoji="1" lang="en-US" altLang="ja-JP" sz="2000" b="1" baseline="-25000" dirty="0" smtClean="0">
                <a:latin typeface="Symbol" pitchFamily="18" charset="2"/>
                <a:sym typeface="Wingdings" pitchFamily="2" charset="2"/>
              </a:rPr>
              <a:t> </a:t>
            </a:r>
            <a:r>
              <a:rPr kumimoji="1" lang="ja-JP" altLang="en-US" sz="2000" b="1" dirty="0" smtClean="0">
                <a:sym typeface="Wingdings" pitchFamily="2" charset="2"/>
              </a:rPr>
              <a:t>出現検出期待値・・・～</a:t>
            </a:r>
            <a:r>
              <a:rPr kumimoji="1" lang="en-US" altLang="ja-JP" sz="2000" b="1" dirty="0" smtClean="0">
                <a:sym typeface="Wingdings" pitchFamily="2" charset="2"/>
              </a:rPr>
              <a:t>5</a:t>
            </a:r>
            <a:r>
              <a:rPr kumimoji="1" lang="ja-JP" altLang="en-US" sz="2000" b="1" dirty="0" smtClean="0">
                <a:sym typeface="Wingdings" pitchFamily="2" charset="2"/>
              </a:rPr>
              <a:t>個、</a:t>
            </a:r>
            <a:r>
              <a:rPr kumimoji="1" lang="en-US" altLang="ja-JP" sz="2000" b="1" dirty="0" smtClean="0">
                <a:sym typeface="Wingdings" pitchFamily="2" charset="2"/>
              </a:rPr>
              <a:t>BG</a:t>
            </a:r>
            <a:r>
              <a:rPr kumimoji="1" lang="ja-JP" altLang="en-US" sz="2000" b="1" dirty="0" smtClean="0">
                <a:sym typeface="Wingdings" pitchFamily="2" charset="2"/>
              </a:rPr>
              <a:t>期待値～</a:t>
            </a:r>
            <a:r>
              <a:rPr kumimoji="1" lang="en-US" altLang="ja-JP" sz="2000" b="1" dirty="0" smtClean="0">
                <a:sym typeface="Wingdings" pitchFamily="2" charset="2"/>
              </a:rPr>
              <a:t>0.5</a:t>
            </a:r>
            <a:r>
              <a:rPr kumimoji="1" lang="ja-JP" altLang="en-US" sz="2000" b="1" dirty="0" smtClean="0">
                <a:sym typeface="Wingdings" pitchFamily="2" charset="2"/>
              </a:rPr>
              <a:t>　である。</a:t>
            </a:r>
            <a:endParaRPr kumimoji="1" lang="en-US" altLang="ja-JP" sz="2000" b="1" dirty="0" smtClean="0">
              <a:sym typeface="Wingdings" pitchFamily="2" charset="2"/>
            </a:endParaRPr>
          </a:p>
          <a:p>
            <a:endParaRPr lang="en-US" altLang="ja-JP" sz="2000" b="1" dirty="0">
              <a:sym typeface="Wingdings" pitchFamily="2" charset="2"/>
            </a:endParaRPr>
          </a:p>
          <a:p>
            <a:r>
              <a:rPr lang="en-US" altLang="ja-JP" sz="2000" b="1" dirty="0" smtClean="0">
                <a:sym typeface="Wingdings" pitchFamily="2" charset="2"/>
              </a:rPr>
              <a:t>2012</a:t>
            </a:r>
            <a:r>
              <a:rPr lang="ja-JP" altLang="en-US" sz="2000" b="1" dirty="0" smtClean="0">
                <a:sym typeface="Wingdings" pitchFamily="2" charset="2"/>
              </a:rPr>
              <a:t>年</a:t>
            </a:r>
            <a:r>
              <a:rPr lang="en-US" altLang="ja-JP" sz="2000" b="1" dirty="0" smtClean="0">
                <a:sym typeface="Wingdings" pitchFamily="2" charset="2"/>
              </a:rPr>
              <a:t>6</a:t>
            </a:r>
            <a:r>
              <a:rPr lang="ja-JP" altLang="en-US" sz="2000" b="1" dirty="0" smtClean="0">
                <a:sym typeface="Wingdings" pitchFamily="2" charset="2"/>
              </a:rPr>
              <a:t>月（</a:t>
            </a:r>
            <a:r>
              <a:rPr lang="en-US" altLang="ja-JP" sz="2000" b="1" dirty="0">
                <a:sym typeface="Wingdings" pitchFamily="2" charset="2"/>
              </a:rPr>
              <a:t> NEUTRINO 2012 </a:t>
            </a:r>
            <a:r>
              <a:rPr lang="ja-JP" altLang="en-US" sz="2000" b="1" dirty="0" smtClean="0">
                <a:sym typeface="Wingdings" pitchFamily="2" charset="2"/>
              </a:rPr>
              <a:t>）の時点で</a:t>
            </a:r>
            <a:r>
              <a:rPr lang="en-US" altLang="ja-JP" sz="2000" b="1" dirty="0" smtClean="0">
                <a:sym typeface="Wingdings" pitchFamily="2" charset="2"/>
              </a:rPr>
              <a:t>4126</a:t>
            </a:r>
            <a:r>
              <a:rPr lang="ja-JP" altLang="en-US" sz="2000" b="1" dirty="0" smtClean="0">
                <a:sym typeface="Wingdings" pitchFamily="2" charset="2"/>
              </a:rPr>
              <a:t>個のニュートリノ反応点の集団の中から</a:t>
            </a:r>
            <a:endParaRPr lang="en-US" altLang="ja-JP" sz="2000" b="1" dirty="0" smtClean="0">
              <a:sym typeface="Wingdings" pitchFamily="2" charset="2"/>
            </a:endParaRPr>
          </a:p>
          <a:p>
            <a:r>
              <a:rPr lang="ja-JP" altLang="en-US" sz="2000" b="1" dirty="0" smtClean="0">
                <a:sym typeface="Wingdings" pitchFamily="2" charset="2"/>
              </a:rPr>
              <a:t>振動により出現した</a:t>
            </a:r>
            <a:r>
              <a:rPr lang="en-US" altLang="ja-JP" sz="2000" b="1" dirty="0" err="1" smtClean="0">
                <a:latin typeface="Symbol" pitchFamily="18" charset="2"/>
                <a:sym typeface="Wingdings" pitchFamily="2" charset="2"/>
              </a:rPr>
              <a:t>n</a:t>
            </a:r>
            <a:r>
              <a:rPr lang="en-US" altLang="ja-JP" sz="2000" b="1" baseline="-25000" dirty="0" err="1" smtClean="0">
                <a:latin typeface="Symbol" pitchFamily="18" charset="2"/>
                <a:sym typeface="Wingdings" pitchFamily="2" charset="2"/>
              </a:rPr>
              <a:t>t</a:t>
            </a:r>
            <a:r>
              <a:rPr lang="ja-JP" altLang="en-US" sz="2000" b="1" dirty="0" smtClean="0">
                <a:latin typeface="Symbol" pitchFamily="18" charset="2"/>
                <a:sym typeface="Wingdings" pitchFamily="2" charset="2"/>
              </a:rPr>
              <a:t> の反応候補</a:t>
            </a:r>
            <a:r>
              <a:rPr lang="en-US" altLang="ja-JP" sz="2000" b="1" dirty="0" smtClean="0">
                <a:latin typeface="Symbol" pitchFamily="18" charset="2"/>
                <a:sym typeface="Wingdings" pitchFamily="2" charset="2"/>
              </a:rPr>
              <a:t>2</a:t>
            </a:r>
            <a:r>
              <a:rPr lang="ja-JP" altLang="en-US" sz="2000" b="1" dirty="0" smtClean="0">
                <a:latin typeface="Symbol" pitchFamily="18" charset="2"/>
                <a:sym typeface="Wingdings" pitchFamily="2" charset="2"/>
              </a:rPr>
              <a:t>例を検出した。</a:t>
            </a:r>
            <a:endParaRPr lang="en-US" altLang="ja-JP" sz="2000" b="1" dirty="0" smtClean="0">
              <a:latin typeface="Symbol" pitchFamily="18" charset="2"/>
              <a:sym typeface="Wingdings" pitchFamily="2" charset="2"/>
            </a:endParaRPr>
          </a:p>
          <a:p>
            <a:endParaRPr lang="en-US" altLang="ja-JP" sz="2000" b="1" dirty="0">
              <a:latin typeface="Symbol" pitchFamily="18" charset="2"/>
              <a:sym typeface="Wingdings" pitchFamily="2" charset="2"/>
            </a:endParaRPr>
          </a:p>
          <a:p>
            <a:r>
              <a:rPr lang="ja-JP" altLang="en-US" sz="2000" b="1" dirty="0" smtClean="0">
                <a:sym typeface="Wingdings" pitchFamily="2" charset="2"/>
              </a:rPr>
              <a:t>その後、</a:t>
            </a:r>
            <a:r>
              <a:rPr lang="en-US" altLang="ja-JP" sz="2000" b="1" dirty="0" smtClean="0">
                <a:sym typeface="Wingdings" pitchFamily="2" charset="2"/>
              </a:rPr>
              <a:t>2013</a:t>
            </a:r>
            <a:r>
              <a:rPr lang="ja-JP" altLang="en-US" sz="2000" b="1" dirty="0" smtClean="0">
                <a:sym typeface="Wingdings" pitchFamily="2" charset="2"/>
              </a:rPr>
              <a:t>年</a:t>
            </a:r>
            <a:r>
              <a:rPr lang="en-US" altLang="ja-JP" sz="2000" b="1" dirty="0" smtClean="0">
                <a:sym typeface="Wingdings" pitchFamily="2" charset="2"/>
              </a:rPr>
              <a:t>1</a:t>
            </a:r>
            <a:r>
              <a:rPr lang="ja-JP" altLang="en-US" sz="2000" b="1" dirty="0" smtClean="0">
                <a:sym typeface="Wingdings" pitchFamily="2" charset="2"/>
              </a:rPr>
              <a:t>月末までに特定した反応点は合計</a:t>
            </a:r>
            <a:r>
              <a:rPr lang="en-US" altLang="ja-JP" sz="2000" b="1" dirty="0" smtClean="0">
                <a:sym typeface="Wingdings" pitchFamily="2" charset="2"/>
              </a:rPr>
              <a:t>5675</a:t>
            </a:r>
            <a:r>
              <a:rPr lang="ja-JP" altLang="en-US" sz="2000" b="1" dirty="0" smtClean="0">
                <a:sym typeface="Wingdings" pitchFamily="2" charset="2"/>
              </a:rPr>
              <a:t>個である。</a:t>
            </a:r>
            <a:endParaRPr lang="en-US" altLang="ja-JP" sz="2000" b="1" dirty="0" smtClean="0">
              <a:sym typeface="Wingdings" pitchFamily="2" charset="2"/>
            </a:endParaRPr>
          </a:p>
          <a:p>
            <a:r>
              <a:rPr lang="en-US" altLang="ja-JP" sz="2000" b="1" dirty="0">
                <a:sym typeface="Wingdings" pitchFamily="2" charset="2"/>
              </a:rPr>
              <a:t>NEUTRINO </a:t>
            </a:r>
            <a:r>
              <a:rPr lang="en-US" altLang="ja-JP" sz="2000" b="1" dirty="0" smtClean="0">
                <a:sym typeface="Wingdings" pitchFamily="2" charset="2"/>
              </a:rPr>
              <a:t>2012</a:t>
            </a:r>
            <a:r>
              <a:rPr lang="ja-JP" altLang="en-US" sz="2000" b="1" dirty="0" err="1" smtClean="0">
                <a:sym typeface="Wingdings" pitchFamily="2" charset="2"/>
              </a:rPr>
              <a:t>での</a:t>
            </a:r>
            <a:r>
              <a:rPr lang="ja-JP" altLang="en-US" sz="2000" b="1" dirty="0" smtClean="0">
                <a:sym typeface="Wingdings" pitchFamily="2" charset="2"/>
              </a:rPr>
              <a:t>発表以降のデータセットの解析結果</a:t>
            </a:r>
            <a:r>
              <a:rPr lang="ja-JP" altLang="en-US" sz="2000" b="1" dirty="0">
                <a:sym typeface="Wingdings" pitchFamily="2" charset="2"/>
              </a:rPr>
              <a:t>は</a:t>
            </a:r>
            <a:r>
              <a:rPr lang="en-US" altLang="ja-JP" sz="2000" b="1" dirty="0" smtClean="0">
                <a:sym typeface="Wingdings" pitchFamily="2" charset="2"/>
              </a:rPr>
              <a:t>2013</a:t>
            </a:r>
            <a:r>
              <a:rPr lang="ja-JP" altLang="en-US" sz="2000" b="1" dirty="0" smtClean="0">
                <a:sym typeface="Wingdings" pitchFamily="2" charset="2"/>
              </a:rPr>
              <a:t>年春の</a:t>
            </a:r>
            <a:endParaRPr lang="en-US" altLang="ja-JP" sz="2000" b="1" dirty="0" smtClean="0">
              <a:sym typeface="Wingdings" pitchFamily="2" charset="2"/>
            </a:endParaRPr>
          </a:p>
          <a:p>
            <a:r>
              <a:rPr lang="ja-JP" altLang="en-US" sz="2000" b="1" dirty="0" smtClean="0">
                <a:sym typeface="Wingdings" pitchFamily="2" charset="2"/>
              </a:rPr>
              <a:t>学会にて発表する。</a:t>
            </a:r>
            <a:endParaRPr lang="en-US" altLang="ja-JP" sz="2000" b="1" dirty="0" smtClean="0">
              <a:sym typeface="Wingdings" pitchFamily="2" charset="2"/>
            </a:endParaRPr>
          </a:p>
          <a:p>
            <a:endParaRPr lang="en-US" altLang="ja-JP" sz="2000" b="1" dirty="0">
              <a:sym typeface="Wingdings" pitchFamily="2" charset="2"/>
            </a:endParaRPr>
          </a:p>
          <a:p>
            <a:r>
              <a:rPr lang="en-US" altLang="ja-JP" sz="2000" b="1" dirty="0" smtClean="0">
                <a:sym typeface="Wingdings" pitchFamily="2" charset="2"/>
              </a:rPr>
              <a:t>SUTS</a:t>
            </a:r>
            <a:r>
              <a:rPr lang="ja-JP" altLang="en-US" sz="2000" b="1" dirty="0" smtClean="0">
                <a:sym typeface="Wingdings" pitchFamily="2" charset="2"/>
              </a:rPr>
              <a:t>の</a:t>
            </a:r>
            <a:r>
              <a:rPr lang="en-US" altLang="ja-JP" sz="2000" b="1" dirty="0" smtClean="0">
                <a:sym typeface="Wingdings" pitchFamily="2" charset="2"/>
              </a:rPr>
              <a:t>100</a:t>
            </a:r>
            <a:r>
              <a:rPr lang="ja-JP" altLang="en-US" sz="2000" b="1" dirty="0" smtClean="0">
                <a:sym typeface="Wingdings" pitchFamily="2" charset="2"/>
              </a:rPr>
              <a:t>倍の速度を目指して開発中の新スキャニングシステム</a:t>
            </a:r>
            <a:r>
              <a:rPr lang="en-US" altLang="ja-JP" sz="2000" b="1" dirty="0" smtClean="0">
                <a:sym typeface="Wingdings" pitchFamily="2" charset="2"/>
              </a:rPr>
              <a:t>HTS</a:t>
            </a:r>
            <a:r>
              <a:rPr lang="ja-JP" altLang="en-US" sz="2000" b="1" dirty="0" smtClean="0">
                <a:sym typeface="Wingdings" pitchFamily="2" charset="2"/>
              </a:rPr>
              <a:t>は現在、</a:t>
            </a:r>
            <a:endParaRPr lang="en-US" altLang="ja-JP" sz="2000" b="1" dirty="0" smtClean="0">
              <a:sym typeface="Wingdings" pitchFamily="2" charset="2"/>
            </a:endParaRPr>
          </a:p>
          <a:p>
            <a:r>
              <a:rPr lang="en-US" altLang="ja-JP" sz="2000" b="1" dirty="0">
                <a:sym typeface="Wingdings" pitchFamily="2" charset="2"/>
              </a:rPr>
              <a:t>SUT</a:t>
            </a:r>
            <a:r>
              <a:rPr lang="ja-JP" altLang="en-US" sz="2000" b="1" dirty="0" smtClean="0">
                <a:sym typeface="Wingdings" pitchFamily="2" charset="2"/>
              </a:rPr>
              <a:t>の</a:t>
            </a:r>
            <a:r>
              <a:rPr lang="en-US" altLang="ja-JP" sz="2000" b="1" dirty="0" smtClean="0">
                <a:sym typeface="Wingdings" pitchFamily="2" charset="2"/>
              </a:rPr>
              <a:t>8</a:t>
            </a:r>
            <a:r>
              <a:rPr lang="ja-JP" altLang="en-US" sz="2000" b="1" dirty="0" smtClean="0">
                <a:sym typeface="Wingdings" pitchFamily="2" charset="2"/>
              </a:rPr>
              <a:t>倍の速度でテストスキャン、チューニング中、</a:t>
            </a:r>
            <a:r>
              <a:rPr lang="en-US" altLang="ja-JP" sz="2000" b="1" dirty="0" smtClean="0">
                <a:sym typeface="Wingdings" pitchFamily="2" charset="2"/>
              </a:rPr>
              <a:t>2013</a:t>
            </a:r>
            <a:r>
              <a:rPr lang="ja-JP" altLang="en-US" sz="2000" b="1" dirty="0" smtClean="0">
                <a:sym typeface="Wingdings" pitchFamily="2" charset="2"/>
              </a:rPr>
              <a:t>年春より</a:t>
            </a:r>
            <a:r>
              <a:rPr lang="en-US" altLang="ja-JP" sz="2000" b="1" dirty="0" smtClean="0">
                <a:sym typeface="Wingdings" pitchFamily="2" charset="2"/>
              </a:rPr>
              <a:t>CS</a:t>
            </a:r>
            <a:r>
              <a:rPr lang="ja-JP" altLang="en-US" sz="2000" b="1" dirty="0" smtClean="0">
                <a:sym typeface="Wingdings" pitchFamily="2" charset="2"/>
              </a:rPr>
              <a:t>スキャンに</a:t>
            </a:r>
            <a:endParaRPr lang="en-US" altLang="ja-JP" sz="2000" b="1" dirty="0" smtClean="0">
              <a:sym typeface="Wingdings" pitchFamily="2" charset="2"/>
            </a:endParaRPr>
          </a:p>
          <a:p>
            <a:r>
              <a:rPr lang="ja-JP" altLang="en-US" sz="2000" b="1" dirty="0" smtClean="0">
                <a:sym typeface="Wingdings" pitchFamily="2" charset="2"/>
              </a:rPr>
              <a:t>投入する。残った</a:t>
            </a:r>
            <a:r>
              <a:rPr lang="en-US" altLang="ja-JP" sz="2000" b="1" dirty="0" smtClean="0">
                <a:sym typeface="Wingdings" pitchFamily="2" charset="2"/>
              </a:rPr>
              <a:t>CS</a:t>
            </a:r>
            <a:r>
              <a:rPr lang="ja-JP" altLang="en-US" sz="2000" b="1" dirty="0" smtClean="0">
                <a:sym typeface="Wingdings" pitchFamily="2" charset="2"/>
              </a:rPr>
              <a:t>の解析を</a:t>
            </a:r>
            <a:r>
              <a:rPr lang="ja-JP" altLang="en-US" sz="2000" b="1" dirty="0">
                <a:sym typeface="Wingdings" pitchFamily="2" charset="2"/>
              </a:rPr>
              <a:t>今年中に</a:t>
            </a:r>
            <a:r>
              <a:rPr lang="ja-JP" altLang="en-US" sz="2000" b="1" dirty="0" smtClean="0">
                <a:sym typeface="Wingdings" pitchFamily="2" charset="2"/>
              </a:rPr>
              <a:t>終わらせる能力を現在持っている。</a:t>
            </a:r>
            <a:endParaRPr lang="en-US" altLang="ja-JP" sz="2000" b="1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9541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8EB3-186E-4742-9075-24731B013658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r>
              <a:rPr lang="en-US" altLang="ja-JP" sz="3600" dirty="0" smtClean="0"/>
              <a:t>OPERA</a:t>
            </a:r>
            <a:r>
              <a:rPr lang="ja-JP" altLang="en-US" sz="3600" dirty="0" smtClean="0"/>
              <a:t>用　原子核</a:t>
            </a:r>
            <a:r>
              <a:rPr lang="ja-JP" altLang="en-US" sz="3600" dirty="0"/>
              <a:t>乾板</a:t>
            </a: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-3935413" y="2260600"/>
            <a:ext cx="317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ja-JP" sz="10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altLang="ja-JP" sz="2400">
              <a:latin typeface="Times New Roman" pitchFamily="18" charset="0"/>
            </a:endParaRPr>
          </a:p>
        </p:txBody>
      </p:sp>
      <p:pic>
        <p:nvPicPr>
          <p:cNvPr id="77828" name="Picture 4" descr="IMG_5250"/>
          <p:cNvPicPr>
            <a:picLocks noChangeAspect="1" noChangeArrowheads="1"/>
          </p:cNvPicPr>
          <p:nvPr/>
        </p:nvPicPr>
        <p:blipFill>
          <a:blip r:embed="rId3">
            <a:lum bright="8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9" t="3780" r="5669" b="3780"/>
          <a:stretch>
            <a:fillRect/>
          </a:stretch>
        </p:blipFill>
        <p:spPr bwMode="auto">
          <a:xfrm>
            <a:off x="1116013" y="1128713"/>
            <a:ext cx="7272337" cy="568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2481263" y="6283325"/>
            <a:ext cx="5010150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ja-JP" altLang="en-US" sz="2000"/>
              <a:t>現像前、現像後の原子核乾板（</a:t>
            </a:r>
            <a:r>
              <a:rPr lang="en-US" altLang="ja-JP" sz="2000"/>
              <a:t>OPERA film</a:t>
            </a:r>
            <a:r>
              <a:rPr lang="ja-JP" altLang="en-US" sz="2000"/>
              <a:t>）</a:t>
            </a:r>
          </a:p>
        </p:txBody>
      </p:sp>
      <p:sp>
        <p:nvSpPr>
          <p:cNvPr id="77830" name="Line 6"/>
          <p:cNvSpPr>
            <a:spLocks noChangeShapeType="1"/>
          </p:cNvSpPr>
          <p:nvPr/>
        </p:nvSpPr>
        <p:spPr bwMode="auto">
          <a:xfrm flipH="1" flipV="1">
            <a:off x="3348038" y="5373688"/>
            <a:ext cx="193675" cy="962025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7831" name="Line 7"/>
          <p:cNvSpPr>
            <a:spLocks noChangeShapeType="1"/>
          </p:cNvSpPr>
          <p:nvPr/>
        </p:nvSpPr>
        <p:spPr bwMode="auto">
          <a:xfrm flipV="1">
            <a:off x="4768850" y="5448300"/>
            <a:ext cx="955675" cy="860425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7834" name="Text Box 10"/>
          <p:cNvSpPr txBox="1">
            <a:spLocks noChangeArrowheads="1"/>
          </p:cNvSpPr>
          <p:nvPr/>
        </p:nvSpPr>
        <p:spPr bwMode="auto">
          <a:xfrm>
            <a:off x="1403350" y="1196975"/>
            <a:ext cx="60564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b="1"/>
              <a:t>最小電離粒子に感度を持たせた写真フィルム</a:t>
            </a:r>
          </a:p>
        </p:txBody>
      </p:sp>
    </p:spTree>
    <p:extLst>
      <p:ext uri="{BB962C8B-B14F-4D97-AF65-F5344CB8AC3E}">
        <p14:creationId xmlns:p14="http://schemas.microsoft.com/office/powerpoint/2010/main" val="42320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8900D-F051-49C3-B363-E1B1234927F7}" type="slidenum">
              <a:rPr lang="en-US" altLang="ja-JP"/>
              <a:pPr/>
              <a:t>7</a:t>
            </a:fld>
            <a:endParaRPr lang="en-US" altLang="ja-JP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" b="8937"/>
          <a:stretch>
            <a:fillRect/>
          </a:stretch>
        </p:blipFill>
        <p:spPr bwMode="auto">
          <a:xfrm>
            <a:off x="546100" y="517525"/>
            <a:ext cx="8285163" cy="593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187450" y="1308100"/>
            <a:ext cx="20393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/>
              <a:t>44μm</a:t>
            </a:r>
            <a:r>
              <a:rPr lang="ja-JP" altLang="en-US" sz="2400"/>
              <a:t>　乳剤層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1187450" y="5084763"/>
            <a:ext cx="20393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/>
              <a:t>44μm</a:t>
            </a:r>
            <a:r>
              <a:rPr lang="ja-JP" altLang="en-US" sz="2400"/>
              <a:t>　乳剤層</a:t>
            </a: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900113" y="3036888"/>
            <a:ext cx="36904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chemeClr val="bg1"/>
                </a:solidFill>
              </a:rPr>
              <a:t>210μm</a:t>
            </a:r>
            <a:r>
              <a:rPr lang="ja-JP" altLang="en-US" sz="2400">
                <a:solidFill>
                  <a:schemeClr val="bg1"/>
                </a:solidFill>
              </a:rPr>
              <a:t>　プラスチックベース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3400425" y="352425"/>
            <a:ext cx="305724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200"/>
              <a:t>断面（電顕写真）</a:t>
            </a:r>
          </a:p>
        </p:txBody>
      </p:sp>
    </p:spTree>
    <p:extLst>
      <p:ext uri="{BB962C8B-B14F-4D97-AF65-F5344CB8AC3E}">
        <p14:creationId xmlns:p14="http://schemas.microsoft.com/office/powerpoint/2010/main" val="211872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3F4C3D-1A7A-4558-9C8C-26A8964C37F6}" type="slidenum">
              <a:rPr lang="en-US" altLang="ja-JP"/>
              <a:pPr/>
              <a:t>8</a:t>
            </a:fld>
            <a:endParaRPr lang="en-US" altLang="ja-JP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38238"/>
            <a:ext cx="6016625" cy="365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AutoShape 4"/>
          <p:cNvSpPr>
            <a:spLocks/>
          </p:cNvSpPr>
          <p:nvPr/>
        </p:nvSpPr>
        <p:spPr bwMode="auto">
          <a:xfrm>
            <a:off x="468313" y="1595438"/>
            <a:ext cx="152400" cy="2514600"/>
          </a:xfrm>
          <a:prstGeom prst="leftBrace">
            <a:avLst>
              <a:gd name="adj1" fmla="val 137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 rot="16200000">
            <a:off x="-625475" y="2732088"/>
            <a:ext cx="1717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000" b="1"/>
              <a:t>片面の乳剤層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2392363" y="207963"/>
            <a:ext cx="415049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200"/>
              <a:t>片面の乳剤層、拡大像</a:t>
            </a:r>
          </a:p>
        </p:txBody>
      </p:sp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188" y="3559175"/>
            <a:ext cx="2563812" cy="261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264275" y="6237288"/>
            <a:ext cx="2879725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39" tIns="42452" rIns="81639" bIns="42452">
            <a:spAutoFit/>
          </a:bodyPr>
          <a:lstStyle>
            <a:lvl1pPr defTabSz="163513">
              <a:tabLst>
                <a:tab pos="0" algn="l"/>
                <a:tab pos="161925" algn="l"/>
                <a:tab pos="323850" algn="l"/>
                <a:tab pos="487363" algn="l"/>
                <a:tab pos="649288" algn="l"/>
                <a:tab pos="812800" algn="l"/>
                <a:tab pos="974725" algn="l"/>
                <a:tab pos="1138238" algn="l"/>
                <a:tab pos="1300163" algn="l"/>
                <a:tab pos="1463675" algn="l"/>
                <a:tab pos="1625600" algn="l"/>
                <a:tab pos="1789113" algn="l"/>
                <a:tab pos="1951038" algn="l"/>
                <a:tab pos="2114550" algn="l"/>
                <a:tab pos="2276475" algn="l"/>
                <a:tab pos="2439988" algn="l"/>
                <a:tab pos="2601913" algn="l"/>
                <a:tab pos="2765425" algn="l"/>
                <a:tab pos="2927350" algn="l"/>
                <a:tab pos="3090863" algn="l"/>
                <a:tab pos="3252788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87350" indent="-195263" defTabSz="163513">
              <a:tabLst>
                <a:tab pos="0" algn="l"/>
                <a:tab pos="161925" algn="l"/>
                <a:tab pos="323850" algn="l"/>
                <a:tab pos="487363" algn="l"/>
                <a:tab pos="649288" algn="l"/>
                <a:tab pos="812800" algn="l"/>
                <a:tab pos="974725" algn="l"/>
                <a:tab pos="1138238" algn="l"/>
                <a:tab pos="1300163" algn="l"/>
                <a:tab pos="1463675" algn="l"/>
                <a:tab pos="1625600" algn="l"/>
                <a:tab pos="1789113" algn="l"/>
                <a:tab pos="1951038" algn="l"/>
                <a:tab pos="2114550" algn="l"/>
                <a:tab pos="2276475" algn="l"/>
                <a:tab pos="2439988" algn="l"/>
                <a:tab pos="2601913" algn="l"/>
                <a:tab pos="2765425" algn="l"/>
                <a:tab pos="2927350" algn="l"/>
                <a:tab pos="3090863" algn="l"/>
                <a:tab pos="3252788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582613" indent="-192088" defTabSz="163513">
              <a:tabLst>
                <a:tab pos="0" algn="l"/>
                <a:tab pos="161925" algn="l"/>
                <a:tab pos="323850" algn="l"/>
                <a:tab pos="487363" algn="l"/>
                <a:tab pos="649288" algn="l"/>
                <a:tab pos="812800" algn="l"/>
                <a:tab pos="974725" algn="l"/>
                <a:tab pos="1138238" algn="l"/>
                <a:tab pos="1300163" algn="l"/>
                <a:tab pos="1463675" algn="l"/>
                <a:tab pos="1625600" algn="l"/>
                <a:tab pos="1789113" algn="l"/>
                <a:tab pos="1951038" algn="l"/>
                <a:tab pos="2114550" algn="l"/>
                <a:tab pos="2276475" algn="l"/>
                <a:tab pos="2439988" algn="l"/>
                <a:tab pos="2601913" algn="l"/>
                <a:tab pos="2765425" algn="l"/>
                <a:tab pos="2927350" algn="l"/>
                <a:tab pos="3090863" algn="l"/>
                <a:tab pos="3252788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779463" indent="-193675" defTabSz="163513">
              <a:tabLst>
                <a:tab pos="0" algn="l"/>
                <a:tab pos="161925" algn="l"/>
                <a:tab pos="323850" algn="l"/>
                <a:tab pos="487363" algn="l"/>
                <a:tab pos="649288" algn="l"/>
                <a:tab pos="812800" algn="l"/>
                <a:tab pos="974725" algn="l"/>
                <a:tab pos="1138238" algn="l"/>
                <a:tab pos="1300163" algn="l"/>
                <a:tab pos="1463675" algn="l"/>
                <a:tab pos="1625600" algn="l"/>
                <a:tab pos="1789113" algn="l"/>
                <a:tab pos="1951038" algn="l"/>
                <a:tab pos="2114550" algn="l"/>
                <a:tab pos="2276475" algn="l"/>
                <a:tab pos="2439988" algn="l"/>
                <a:tab pos="2601913" algn="l"/>
                <a:tab pos="2765425" algn="l"/>
                <a:tab pos="2927350" algn="l"/>
                <a:tab pos="3090863" algn="l"/>
                <a:tab pos="3252788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974725" indent="-193675" defTabSz="163513">
              <a:tabLst>
                <a:tab pos="0" algn="l"/>
                <a:tab pos="161925" algn="l"/>
                <a:tab pos="323850" algn="l"/>
                <a:tab pos="487363" algn="l"/>
                <a:tab pos="649288" algn="l"/>
                <a:tab pos="812800" algn="l"/>
                <a:tab pos="974725" algn="l"/>
                <a:tab pos="1138238" algn="l"/>
                <a:tab pos="1300163" algn="l"/>
                <a:tab pos="1463675" algn="l"/>
                <a:tab pos="1625600" algn="l"/>
                <a:tab pos="1789113" algn="l"/>
                <a:tab pos="1951038" algn="l"/>
                <a:tab pos="2114550" algn="l"/>
                <a:tab pos="2276475" algn="l"/>
                <a:tab pos="2439988" algn="l"/>
                <a:tab pos="2601913" algn="l"/>
                <a:tab pos="2765425" algn="l"/>
                <a:tab pos="2927350" algn="l"/>
                <a:tab pos="3090863" algn="l"/>
                <a:tab pos="3252788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1431925" indent="-193675" defTabSz="16351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61925" algn="l"/>
                <a:tab pos="323850" algn="l"/>
                <a:tab pos="487363" algn="l"/>
                <a:tab pos="649288" algn="l"/>
                <a:tab pos="812800" algn="l"/>
                <a:tab pos="974725" algn="l"/>
                <a:tab pos="1138238" algn="l"/>
                <a:tab pos="1300163" algn="l"/>
                <a:tab pos="1463675" algn="l"/>
                <a:tab pos="1625600" algn="l"/>
                <a:tab pos="1789113" algn="l"/>
                <a:tab pos="1951038" algn="l"/>
                <a:tab pos="2114550" algn="l"/>
                <a:tab pos="2276475" algn="l"/>
                <a:tab pos="2439988" algn="l"/>
                <a:tab pos="2601913" algn="l"/>
                <a:tab pos="2765425" algn="l"/>
                <a:tab pos="2927350" algn="l"/>
                <a:tab pos="3090863" algn="l"/>
                <a:tab pos="3252788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1889125" indent="-193675" defTabSz="16351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61925" algn="l"/>
                <a:tab pos="323850" algn="l"/>
                <a:tab pos="487363" algn="l"/>
                <a:tab pos="649288" algn="l"/>
                <a:tab pos="812800" algn="l"/>
                <a:tab pos="974725" algn="l"/>
                <a:tab pos="1138238" algn="l"/>
                <a:tab pos="1300163" algn="l"/>
                <a:tab pos="1463675" algn="l"/>
                <a:tab pos="1625600" algn="l"/>
                <a:tab pos="1789113" algn="l"/>
                <a:tab pos="1951038" algn="l"/>
                <a:tab pos="2114550" algn="l"/>
                <a:tab pos="2276475" algn="l"/>
                <a:tab pos="2439988" algn="l"/>
                <a:tab pos="2601913" algn="l"/>
                <a:tab pos="2765425" algn="l"/>
                <a:tab pos="2927350" algn="l"/>
                <a:tab pos="3090863" algn="l"/>
                <a:tab pos="3252788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2346325" indent="-193675" defTabSz="16351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61925" algn="l"/>
                <a:tab pos="323850" algn="l"/>
                <a:tab pos="487363" algn="l"/>
                <a:tab pos="649288" algn="l"/>
                <a:tab pos="812800" algn="l"/>
                <a:tab pos="974725" algn="l"/>
                <a:tab pos="1138238" algn="l"/>
                <a:tab pos="1300163" algn="l"/>
                <a:tab pos="1463675" algn="l"/>
                <a:tab pos="1625600" algn="l"/>
                <a:tab pos="1789113" algn="l"/>
                <a:tab pos="1951038" algn="l"/>
                <a:tab pos="2114550" algn="l"/>
                <a:tab pos="2276475" algn="l"/>
                <a:tab pos="2439988" algn="l"/>
                <a:tab pos="2601913" algn="l"/>
                <a:tab pos="2765425" algn="l"/>
                <a:tab pos="2927350" algn="l"/>
                <a:tab pos="3090863" algn="l"/>
                <a:tab pos="3252788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2803525" indent="-193675" defTabSz="16351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61925" algn="l"/>
                <a:tab pos="323850" algn="l"/>
                <a:tab pos="487363" algn="l"/>
                <a:tab pos="649288" algn="l"/>
                <a:tab pos="812800" algn="l"/>
                <a:tab pos="974725" algn="l"/>
                <a:tab pos="1138238" algn="l"/>
                <a:tab pos="1300163" algn="l"/>
                <a:tab pos="1463675" algn="l"/>
                <a:tab pos="1625600" algn="l"/>
                <a:tab pos="1789113" algn="l"/>
                <a:tab pos="1951038" algn="l"/>
                <a:tab pos="2114550" algn="l"/>
                <a:tab pos="2276475" algn="l"/>
                <a:tab pos="2439988" algn="l"/>
                <a:tab pos="2601913" algn="l"/>
                <a:tab pos="2765425" algn="l"/>
                <a:tab pos="2927350" algn="l"/>
                <a:tab pos="3090863" algn="l"/>
                <a:tab pos="3252788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hangingPunct="0">
              <a:lnSpc>
                <a:spcPct val="93000"/>
              </a:lnSpc>
              <a:spcBef>
                <a:spcPts val="675"/>
              </a:spcBef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kumimoji="0" lang="ja-JP" altLang="en-GB" sz="1500">
                <a:solidFill>
                  <a:srgbClr val="000000"/>
                </a:solidFill>
              </a:rPr>
              <a:t>　　</a:t>
            </a:r>
            <a:r>
              <a:rPr kumimoji="0" lang="en-GB" altLang="ja-JP" sz="1900">
                <a:solidFill>
                  <a:srgbClr val="000000"/>
                </a:solidFill>
              </a:rPr>
              <a:t>AgBr</a:t>
            </a:r>
            <a:r>
              <a:rPr kumimoji="0" lang="ja-JP" altLang="en-GB" sz="1900">
                <a:solidFill>
                  <a:srgbClr val="000000"/>
                </a:solidFill>
              </a:rPr>
              <a:t>結晶の電顕写真</a:t>
            </a:r>
            <a:endParaRPr kumimoji="0" lang="en-GB" altLang="ja-JP" sz="1900">
              <a:solidFill>
                <a:srgbClr val="000000"/>
              </a:solidFill>
            </a:endParaRPr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>
            <a:off x="7451725" y="5019675"/>
            <a:ext cx="360363" cy="0"/>
          </a:xfrm>
          <a:prstGeom prst="line">
            <a:avLst/>
          </a:prstGeom>
          <a:noFill/>
          <a:ln w="349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6732588" y="5019675"/>
            <a:ext cx="90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800" b="1">
                <a:solidFill>
                  <a:srgbClr val="FFFF00"/>
                </a:solidFill>
              </a:rPr>
              <a:t>200nm</a:t>
            </a:r>
          </a:p>
        </p:txBody>
      </p:sp>
    </p:spTree>
    <p:extLst>
      <p:ext uri="{BB962C8B-B14F-4D97-AF65-F5344CB8AC3E}">
        <p14:creationId xmlns:p14="http://schemas.microsoft.com/office/powerpoint/2010/main" val="290784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6E7757-26DF-4BDA-803A-A970F694D151}" type="slidenum">
              <a:rPr lang="en-US" altLang="ja-JP"/>
              <a:pPr/>
              <a:t>9</a:t>
            </a:fld>
            <a:endParaRPr lang="en-US" altLang="ja-JP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30" y="59841"/>
            <a:ext cx="9056751" cy="7138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294" name="Text Box 5"/>
          <p:cNvSpPr txBox="1">
            <a:spLocks noChangeArrowheads="1"/>
          </p:cNvSpPr>
          <p:nvPr/>
        </p:nvSpPr>
        <p:spPr bwMode="auto">
          <a:xfrm>
            <a:off x="1355725" y="5949950"/>
            <a:ext cx="1271588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160338" algn="l"/>
                <a:tab pos="323850" algn="l"/>
                <a:tab pos="485775" algn="l"/>
                <a:tab pos="649288" algn="l"/>
                <a:tab pos="811213" algn="l"/>
                <a:tab pos="974725" algn="l"/>
                <a:tab pos="1136650" algn="l"/>
                <a:tab pos="1300163" algn="l"/>
                <a:tab pos="1462088" algn="l"/>
                <a:tab pos="1625600" algn="l"/>
                <a:tab pos="1787525" algn="l"/>
                <a:tab pos="1951038" algn="l"/>
                <a:tab pos="2112963" algn="l"/>
                <a:tab pos="2276475" algn="l"/>
                <a:tab pos="2438400" algn="l"/>
                <a:tab pos="2601913" algn="l"/>
                <a:tab pos="2763838" algn="l"/>
                <a:tab pos="2927350" algn="l"/>
                <a:tab pos="3089275" algn="l"/>
                <a:tab pos="3252788" algn="l"/>
              </a:tabLs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lnSpc>
                <a:spcPct val="87000"/>
              </a:lnSpc>
            </a:pPr>
            <a:r>
              <a:rPr lang="en-GB" altLang="ja-JP" sz="1800">
                <a:solidFill>
                  <a:srgbClr val="000000"/>
                </a:solidFill>
                <a:latin typeface="Calibri" pitchFamily="34" charset="0"/>
              </a:rPr>
              <a:t>20μm</a:t>
            </a:r>
          </a:p>
        </p:txBody>
      </p:sp>
      <p:sp>
        <p:nvSpPr>
          <p:cNvPr id="39" name="Line 11"/>
          <p:cNvSpPr>
            <a:spLocks noChangeShapeType="1"/>
          </p:cNvSpPr>
          <p:nvPr/>
        </p:nvSpPr>
        <p:spPr bwMode="auto">
          <a:xfrm>
            <a:off x="1116013" y="6308725"/>
            <a:ext cx="2087562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lIns="82945" tIns="41473" rIns="82945" bIns="41473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ja-JP" altLang="en-US" sz="1800"/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447675" y="3036888"/>
            <a:ext cx="13195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/>
              <a:t>10GeV π</a:t>
            </a:r>
            <a:r>
              <a:rPr lang="en-US" altLang="ja-JP" sz="2400" baseline="30000"/>
              <a:t>-</a:t>
            </a:r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2843808" y="251937"/>
            <a:ext cx="34676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3200"/>
              <a:t>最小電離粒子飛跡</a:t>
            </a:r>
          </a:p>
        </p:txBody>
      </p:sp>
      <p:cxnSp>
        <p:nvCxnSpPr>
          <p:cNvPr id="3" name="直線矢印コネクタ 2"/>
          <p:cNvCxnSpPr/>
          <p:nvPr/>
        </p:nvCxnSpPr>
        <p:spPr>
          <a:xfrm flipV="1">
            <a:off x="447675" y="2708920"/>
            <a:ext cx="1712119" cy="72008"/>
          </a:xfrm>
          <a:prstGeom prst="straightConnector1">
            <a:avLst/>
          </a:prstGeom>
          <a:ln w="158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テキスト ボックス 3"/>
          <p:cNvSpPr txBox="1"/>
          <p:nvPr/>
        </p:nvSpPr>
        <p:spPr>
          <a:xfrm>
            <a:off x="1619672" y="3629136"/>
            <a:ext cx="6453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smtClean="0"/>
              <a:t>~30 developed silver grains / 100 </a:t>
            </a:r>
            <a:r>
              <a:rPr kumimoji="1" lang="en-US" altLang="ja-JP" sz="2400" b="1" dirty="0" smtClean="0">
                <a:latin typeface="Symbol" pitchFamily="18" charset="2"/>
              </a:rPr>
              <a:t>m</a:t>
            </a:r>
            <a:r>
              <a:rPr kumimoji="1" lang="en-US" altLang="ja-JP" sz="2400" b="1" dirty="0" smtClean="0"/>
              <a:t>m M.I.P. track</a:t>
            </a:r>
            <a:endParaRPr kumimoji="1" lang="ja-JP" altLang="en-US" sz="2400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47675" y="2204864"/>
            <a:ext cx="9964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M.I.P.</a:t>
            </a:r>
            <a:endParaRPr kumimoji="1" lang="ja-JP" altLang="en-US" sz="2800" dirty="0"/>
          </a:p>
        </p:txBody>
      </p:sp>
      <p:sp>
        <p:nvSpPr>
          <p:cNvPr id="6" name="円/楕円 5"/>
          <p:cNvSpPr/>
          <p:nvPr/>
        </p:nvSpPr>
        <p:spPr>
          <a:xfrm>
            <a:off x="4769637" y="5229200"/>
            <a:ext cx="1386539" cy="19692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56176" y="6308725"/>
            <a:ext cx="176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A </a:t>
            </a:r>
            <a:r>
              <a:rPr lang="en-US" altLang="ja-JP" b="1" dirty="0" err="1"/>
              <a:t>c</a:t>
            </a:r>
            <a:r>
              <a:rPr kumimoji="1" lang="en-US" altLang="ja-JP" b="1" dirty="0" err="1" smtClean="0"/>
              <a:t>ompton</a:t>
            </a:r>
            <a:r>
              <a:rPr kumimoji="1" lang="en-US" altLang="ja-JP" b="1" dirty="0" smtClean="0"/>
              <a:t> track</a:t>
            </a:r>
            <a:endParaRPr kumimoji="1" lang="ja-JP" altLang="en-US" b="1" dirty="0"/>
          </a:p>
        </p:txBody>
      </p:sp>
      <p:sp>
        <p:nvSpPr>
          <p:cNvPr id="9" name="円/楕円 8"/>
          <p:cNvSpPr/>
          <p:nvPr/>
        </p:nvSpPr>
        <p:spPr>
          <a:xfrm>
            <a:off x="2555776" y="5733256"/>
            <a:ext cx="504056" cy="2166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131840" y="5589240"/>
            <a:ext cx="518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Fog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220863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3257</TotalTime>
  <Words>1420</Words>
  <Application>Microsoft Office PowerPoint</Application>
  <PresentationFormat>画面に合わせる (4:3)</PresentationFormat>
  <Paragraphs>514</Paragraphs>
  <Slides>55</Slides>
  <Notes>9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55</vt:i4>
      </vt:variant>
    </vt:vector>
  </HeadingPairs>
  <TitlesOfParts>
    <vt:vector size="57" baseType="lpstr">
      <vt:lpstr>Office テーマ</vt:lpstr>
      <vt:lpstr>Microsoft 数式 3.0</vt:lpstr>
      <vt:lpstr>OPERA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OPERA用　原子核乾板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Flow of analysis</vt:lpstr>
      <vt:lpstr>原子核乾板飛跡読み取り装置S-UTS （光学顕微鏡システム）</vt:lpstr>
      <vt:lpstr>PowerPoint プレゼンテーション</vt:lpstr>
      <vt:lpstr>PowerPoint プレゼンテーション</vt:lpstr>
      <vt:lpstr>Scanning room @Nagoya University</vt:lpstr>
      <vt:lpstr>PowerPoint プレゼンテーション</vt:lpstr>
      <vt:lpstr>CS1枚から読み出された飛跡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レンズと撮像素子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</dc:creator>
  <cp:lastModifiedBy>n</cp:lastModifiedBy>
  <cp:revision>112</cp:revision>
  <dcterms:created xsi:type="dcterms:W3CDTF">2013-01-01T06:21:47Z</dcterms:created>
  <dcterms:modified xsi:type="dcterms:W3CDTF">2013-02-19T14:17:36Z</dcterms:modified>
</cp:coreProperties>
</file>