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2" r:id="rId1"/>
  </p:sldMasterIdLst>
  <p:notesMasterIdLst>
    <p:notesMasterId r:id="rId49"/>
  </p:notesMasterIdLst>
  <p:handoutMasterIdLst>
    <p:handoutMasterId r:id="rId50"/>
  </p:handoutMasterIdLst>
  <p:sldIdLst>
    <p:sldId id="256" r:id="rId2"/>
    <p:sldId id="330" r:id="rId3"/>
    <p:sldId id="331" r:id="rId4"/>
    <p:sldId id="378" r:id="rId5"/>
    <p:sldId id="332" r:id="rId6"/>
    <p:sldId id="376" r:id="rId7"/>
    <p:sldId id="377" r:id="rId8"/>
    <p:sldId id="327" r:id="rId9"/>
    <p:sldId id="333" r:id="rId10"/>
    <p:sldId id="347" r:id="rId11"/>
    <p:sldId id="326" r:id="rId12"/>
    <p:sldId id="350" r:id="rId13"/>
    <p:sldId id="335" r:id="rId14"/>
    <p:sldId id="337" r:id="rId15"/>
    <p:sldId id="320" r:id="rId16"/>
    <p:sldId id="324" r:id="rId17"/>
    <p:sldId id="352" r:id="rId18"/>
    <p:sldId id="353" r:id="rId19"/>
    <p:sldId id="354" r:id="rId20"/>
    <p:sldId id="355" r:id="rId21"/>
    <p:sldId id="358" r:id="rId22"/>
    <p:sldId id="365" r:id="rId23"/>
    <p:sldId id="383" r:id="rId24"/>
    <p:sldId id="368" r:id="rId25"/>
    <p:sldId id="366" r:id="rId26"/>
    <p:sldId id="367" r:id="rId27"/>
    <p:sldId id="369" r:id="rId28"/>
    <p:sldId id="370" r:id="rId29"/>
    <p:sldId id="338" r:id="rId30"/>
    <p:sldId id="373" r:id="rId31"/>
    <p:sldId id="322" r:id="rId32"/>
    <p:sldId id="323" r:id="rId33"/>
    <p:sldId id="339" r:id="rId34"/>
    <p:sldId id="386" r:id="rId35"/>
    <p:sldId id="380" r:id="rId36"/>
    <p:sldId id="325" r:id="rId37"/>
    <p:sldId id="345" r:id="rId38"/>
    <p:sldId id="385" r:id="rId39"/>
    <p:sldId id="344" r:id="rId40"/>
    <p:sldId id="395" r:id="rId41"/>
    <p:sldId id="412" r:id="rId42"/>
    <p:sldId id="413" r:id="rId43"/>
    <p:sldId id="416" r:id="rId44"/>
    <p:sldId id="417" r:id="rId45"/>
    <p:sldId id="418" r:id="rId46"/>
    <p:sldId id="419" r:id="rId47"/>
    <p:sldId id="420" r:id="rId4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123" autoAdjust="0"/>
  </p:normalViewPr>
  <p:slideViewPr>
    <p:cSldViewPr snapToGrid="0" snapToObjects="1">
      <p:cViewPr varScale="1">
        <p:scale>
          <a:sx n="104" d="100"/>
          <a:sy n="104" d="100"/>
        </p:scale>
        <p:origin x="-1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7EACB-EC77-6646-AD90-5A4BBF768D3C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EDEB5-0283-D140-BE9B-48CA09DEA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089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AF6F0-292F-7546-85C1-A21CDB516237}" type="datetimeFigureOut">
              <a:rPr kumimoji="1" lang="ja-JP" altLang="en-US" smtClean="0"/>
              <a:t>13/02/19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27359-D28F-DB48-86BF-EE0D82609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61556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9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17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72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698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82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184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399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09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151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104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13/02/20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C7C63-2239-074E-B7FA-47C5E0D22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994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jpeg"/><Relationship Id="rId5" Type="http://schemas.microsoft.com/office/2007/relationships/hdphoto" Target="../media/hdphoto2.wdp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microsoft.com/office/2007/relationships/hdphoto" Target="../media/hdphoto4.wdp"/><Relationship Id="rId8" Type="http://schemas.openxmlformats.org/officeDocument/2006/relationships/image" Target="../media/image21.jpeg"/><Relationship Id="rId9" Type="http://schemas.microsoft.com/office/2007/relationships/hdphoto" Target="../media/hdphoto5.wdp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27.png"/><Relationship Id="rId5" Type="http://schemas.openxmlformats.org/officeDocument/2006/relationships/image" Target="../media/image75.jpeg"/><Relationship Id="rId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png"/><Relationship Id="rId12" Type="http://schemas.openxmlformats.org/officeDocument/2006/relationships/hyperlink" Target="http://maru.bonyari.jp/texclip/texclip.php?s=%5Cbegin%7Balign*%7D%0A%5Calpha_%7B_%5Ctext%7BTPB%7D%7D%20%5Ckappa%20A%20%5Csimeq%2055%5C%25%0A%5Cend%7Balign*%7D" TargetMode="External"/><Relationship Id="rId13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maru.bonyari.jp/texclip/texclip.php?s=%5Cbegin%7Balign*%7D%0AP%5C!%20D%5C!%20E%20=&amp;%20(1-%5Calpha_%7B_%7B%5Ctext%7BTPB%7D%7D%7D-%5Calpha_p)%5Ctimes%20Q%5C!%5C!%20E%20%5C%5C%0A&amp;%20%5Cquad%20+%20%20%5Calpha_%7B_%5Ctext%7BTPB%7D%7D%20%5Ckappa%20A%5Ctimes%20Q%5C!%5C!%20E'%0A%5Cend%7Balign*%7D" TargetMode="External"/><Relationship Id="rId3" Type="http://schemas.openxmlformats.org/officeDocument/2006/relationships/image" Target="../media/image76.png"/><Relationship Id="rId4" Type="http://schemas.openxmlformats.org/officeDocument/2006/relationships/hyperlink" Target="http://maru.bonyari.jp/texclip/texclip.php?s=%5Cbegin%7Balign*%7D%0A%5Calpha_p%20%5Csimeq%200%0A%5Cend%7Balign*%7D" TargetMode="External"/><Relationship Id="rId5" Type="http://schemas.openxmlformats.org/officeDocument/2006/relationships/image" Target="../media/image77.png"/><Relationship Id="rId6" Type="http://schemas.openxmlformats.org/officeDocument/2006/relationships/hyperlink" Target="http://maru.bonyari.jp/texclip/texclip.php?s=%5Cbegin%7Balign*%7D%0A%5Calpha_%7B_%5Ctext%7BTPB%7D%7D%20%5Csimeq%201%0A%5Cend%7Balign*%7D" TargetMode="External"/><Relationship Id="rId7" Type="http://schemas.openxmlformats.org/officeDocument/2006/relationships/image" Target="../media/image78.png"/><Relationship Id="rId8" Type="http://schemas.openxmlformats.org/officeDocument/2006/relationships/hyperlink" Target="http://maru.bonyari.jp/texclip/texclip.php?s=%5Cbegin%7Balign*%7D%0AQ%5C!%20E%20%5Csimeq%2010%5C%25%0A%5Cend%7Balign*%7D" TargetMode="External"/><Relationship Id="rId9" Type="http://schemas.openxmlformats.org/officeDocument/2006/relationships/image" Target="../media/image79.png"/><Relationship Id="rId10" Type="http://schemas.openxmlformats.org/officeDocument/2006/relationships/hyperlink" Target="http://maru.bonyari.jp/texclip/texclip.php?s=%5Cbegin%7Balign*%7D%0AQ%5C!%20E'%20%5Csimeq%2022%5C%25%0A%5Cend%7Balign*%7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hyperlink" Target="http://maru.bonyari.jp/texclip/texclip.php?s=%5Cbegin%7Balign*%7D%0Ag=%5Cfrac%7BQ_%5Ctext%7B1p.e.%7D-Q_%5Ctext%7Bped%7D%7D%7Be%7D%0A%5Cend%7Balign*%7D" TargetMode="External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gif"/><Relationship Id="rId8" Type="http://schemas.openxmlformats.org/officeDocument/2006/relationships/hyperlink" Target="http://maru.bonyari.jp/texclip/texclip.php?s=%5Cbegin%7Balign*%7D%0AQ_%5Ctext%7B1p.e.%7D%0A%5Cend%7Balign*%7D" TargetMode="External"/><Relationship Id="rId9" Type="http://schemas.openxmlformats.org/officeDocument/2006/relationships/image" Target="../media/image89.png"/><Relationship Id="rId10" Type="http://schemas.openxmlformats.org/officeDocument/2006/relationships/hyperlink" Target="http://maru.bonyari.jp/texclip/texclip.php?s=%5Cbegin%7Balign*%7D%0AQ_%5Ctext%7Bped%7D%0A%5Cend%7Balign*%7D" TargetMode="External"/><Relationship Id="rId11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maru.bonyari.jp/texclip/texclip.php?s=%5Cbegin%7Balign*%7D%0Ae%0A&amp;=%201.6%5Ctimes%2010%5E%7B-19%7D%20%5Ctext%7B%5BC%5D%7D%20%5C%5C%0A&amp;=%206.4%5Ctimes%2010%5E%7B-6%7D%20%5Ctext%7B%5BADC%20count%5D%7D%0A%5Cend%7Balign*%7D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7793" y="2130425"/>
            <a:ext cx="9088414" cy="1470025"/>
          </a:xfrm>
        </p:spPr>
        <p:txBody>
          <a:bodyPr>
            <a:normAutofit fontScale="90000"/>
          </a:bodyPr>
          <a:lstStyle/>
          <a:p>
            <a:r>
              <a:rPr lang="ja-JP" altLang="en-US" sz="4000" dirty="0" smtClean="0"/>
              <a:t>気液２相型アルゴン光</a:t>
            </a:r>
            <a:r>
              <a:rPr lang="en-US" altLang="ja-JP" sz="4000" dirty="0" smtClean="0"/>
              <a:t>TPC</a:t>
            </a:r>
            <a:r>
              <a:rPr lang="ja-JP" altLang="en-US" sz="4000" dirty="0" smtClean="0"/>
              <a:t>検出器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ja-JP" sz="4000" dirty="0"/>
              <a:t>　</a:t>
            </a:r>
            <a:r>
              <a:rPr lang="ja-JP" altLang="en-US" sz="4000" dirty="0" smtClean="0"/>
              <a:t>　　　　　　　　による暗黒物質探索</a:t>
            </a:r>
            <a:r>
              <a:rPr lang="en-US" altLang="ja-JP" sz="3100" dirty="0" smtClean="0"/>
              <a:t/>
            </a:r>
            <a:br>
              <a:rPr lang="en-US" altLang="ja-JP" sz="3100" dirty="0" smtClean="0"/>
            </a:br>
            <a:r>
              <a:rPr lang="en-US" altLang="ja-JP" sz="3100" dirty="0" smtClean="0"/>
              <a:t>〜</a:t>
            </a:r>
            <a:r>
              <a:rPr lang="ja-JP" altLang="en-US" sz="3200" dirty="0" smtClean="0"/>
              <a:t>検出器性能評価編</a:t>
            </a:r>
            <a:r>
              <a:rPr lang="en-US" altLang="ja-JP" sz="3200" dirty="0" smtClean="0"/>
              <a:t>〜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762500"/>
            <a:ext cx="6400800" cy="17526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19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th</a:t>
            </a:r>
            <a:r>
              <a:rPr lang="en-US" altLang="ja-JP" dirty="0" smtClean="0">
                <a:solidFill>
                  <a:schemeClr val="tx1"/>
                </a:solidFill>
              </a:rPr>
              <a:t> ICEPP </a:t>
            </a:r>
            <a:r>
              <a:rPr lang="ja-JP" altLang="en-US" dirty="0" smtClean="0">
                <a:solidFill>
                  <a:schemeClr val="tx1"/>
                </a:solidFill>
              </a:rPr>
              <a:t>シンポジウム</a:t>
            </a:r>
            <a:r>
              <a:rPr lang="en-US" altLang="ja-JP" dirty="0" smtClean="0">
                <a:solidFill>
                  <a:schemeClr val="tx1"/>
                </a:solidFill>
              </a:rPr>
              <a:t>(2013.2.20)</a:t>
            </a:r>
          </a:p>
          <a:p>
            <a:r>
              <a:rPr kumimoji="1" lang="ja-JP" altLang="en-US" dirty="0" smtClean="0">
                <a:solidFill>
                  <a:schemeClr val="tx1"/>
                </a:solidFill>
              </a:rPr>
              <a:t>早大理工　寄田研究室</a:t>
            </a: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学部</a:t>
            </a:r>
            <a:r>
              <a:rPr lang="en-US" altLang="ja-JP" dirty="0" smtClean="0">
                <a:solidFill>
                  <a:schemeClr val="tx1"/>
                </a:solidFill>
              </a:rPr>
              <a:t>4</a:t>
            </a:r>
            <a:r>
              <a:rPr lang="ja-JP" altLang="en-US" dirty="0" smtClean="0">
                <a:solidFill>
                  <a:schemeClr val="tx1"/>
                </a:solidFill>
              </a:rPr>
              <a:t>年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川村　将城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39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容器の熱流入の見積もり</a:t>
            </a:r>
            <a:endParaRPr kumimoji="1" lang="ja-JP" altLang="en-US" sz="4400" dirty="0"/>
          </a:p>
        </p:txBody>
      </p:sp>
      <p:grpSp>
        <p:nvGrpSpPr>
          <p:cNvPr id="30" name="図形グループ 29"/>
          <p:cNvGrpSpPr/>
          <p:nvPr/>
        </p:nvGrpSpPr>
        <p:grpSpPr>
          <a:xfrm>
            <a:off x="231190" y="1289267"/>
            <a:ext cx="4330927" cy="5317453"/>
            <a:chOff x="2406537" y="1289267"/>
            <a:chExt cx="4330927" cy="5317453"/>
          </a:xfrm>
        </p:grpSpPr>
        <p:grpSp>
          <p:nvGrpSpPr>
            <p:cNvPr id="29" name="図形グループ 28"/>
            <p:cNvGrpSpPr/>
            <p:nvPr/>
          </p:nvGrpSpPr>
          <p:grpSpPr>
            <a:xfrm>
              <a:off x="2406537" y="1524000"/>
              <a:ext cx="4330927" cy="5082720"/>
              <a:chOff x="156406" y="1284113"/>
              <a:chExt cx="4330927" cy="5082720"/>
            </a:xfrm>
          </p:grpSpPr>
          <p:sp>
            <p:nvSpPr>
              <p:cNvPr id="27" name="角丸四角形 26"/>
              <p:cNvSpPr/>
              <p:nvPr/>
            </p:nvSpPr>
            <p:spPr>
              <a:xfrm>
                <a:off x="156406" y="1284113"/>
                <a:ext cx="4330927" cy="5082720"/>
              </a:xfrm>
              <a:prstGeom prst="roundRect">
                <a:avLst>
                  <a:gd name="adj" fmla="val 8408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5" name="図形グループ 24"/>
              <p:cNvGrpSpPr/>
              <p:nvPr/>
            </p:nvGrpSpPr>
            <p:grpSpPr>
              <a:xfrm>
                <a:off x="399400" y="1733800"/>
                <a:ext cx="3600813" cy="3233310"/>
                <a:chOff x="251520" y="1381023"/>
                <a:chExt cx="3290368" cy="2888704"/>
              </a:xfrm>
            </p:grpSpPr>
            <p:sp>
              <p:nvSpPr>
                <p:cNvPr id="12" name="正方形/長方形 11"/>
                <p:cNvSpPr/>
                <p:nvPr/>
              </p:nvSpPr>
              <p:spPr>
                <a:xfrm>
                  <a:off x="437444" y="1957087"/>
                  <a:ext cx="1989813" cy="2312640"/>
                </a:xfrm>
                <a:prstGeom prst="rect">
                  <a:avLst/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" name="正方形/長方形 2"/>
                <p:cNvSpPr/>
                <p:nvPr/>
              </p:nvSpPr>
              <p:spPr>
                <a:xfrm>
                  <a:off x="604562" y="2533151"/>
                  <a:ext cx="1656184" cy="158417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" name="正方形/長方形 3"/>
                <p:cNvSpPr/>
                <p:nvPr/>
              </p:nvSpPr>
              <p:spPr>
                <a:xfrm>
                  <a:off x="604562" y="1957087"/>
                  <a:ext cx="1656184" cy="2160240"/>
                </a:xfrm>
                <a:prstGeom prst="rect">
                  <a:avLst/>
                </a:prstGeom>
                <a:noFill/>
                <a:ln w="762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" name="正方形/長方形 4"/>
                <p:cNvSpPr/>
                <p:nvPr/>
              </p:nvSpPr>
              <p:spPr>
                <a:xfrm>
                  <a:off x="251520" y="1813071"/>
                  <a:ext cx="2359036" cy="2160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" name="正方形/長方形 5"/>
                <p:cNvSpPr/>
                <p:nvPr/>
              </p:nvSpPr>
              <p:spPr>
                <a:xfrm>
                  <a:off x="1278053" y="1741063"/>
                  <a:ext cx="288032" cy="360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" name="直線コネクタ 6"/>
                <p:cNvCxnSpPr/>
                <p:nvPr/>
              </p:nvCxnSpPr>
              <p:spPr>
                <a:xfrm>
                  <a:off x="1422069" y="1381023"/>
                  <a:ext cx="0" cy="9154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正方形/長方形 7"/>
                <p:cNvSpPr/>
                <p:nvPr/>
              </p:nvSpPr>
              <p:spPr>
                <a:xfrm>
                  <a:off x="1374635" y="2296432"/>
                  <a:ext cx="94868" cy="1244831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" name="直線矢印コネクタ 8"/>
                <p:cNvCxnSpPr/>
                <p:nvPr/>
              </p:nvCxnSpPr>
              <p:spPr>
                <a:xfrm>
                  <a:off x="1123693" y="2533151"/>
                  <a:ext cx="0" cy="1584176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1051685" y="3577850"/>
                  <a:ext cx="14036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dirty="0" smtClean="0"/>
                    <a:t>液面計</a:t>
                  </a:r>
                  <a:endParaRPr kumimoji="1" lang="ja-JP" altLang="en-US" dirty="0"/>
                </a:p>
              </p:txBody>
            </p:sp>
            <p:cxnSp>
              <p:nvCxnSpPr>
                <p:cNvPr id="15" name="直線コネクタ 14"/>
                <p:cNvCxnSpPr/>
                <p:nvPr/>
              </p:nvCxnSpPr>
              <p:spPr>
                <a:xfrm>
                  <a:off x="2427257" y="2533151"/>
                  <a:ext cx="606632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コネクタ 15"/>
                <p:cNvCxnSpPr/>
                <p:nvPr/>
              </p:nvCxnSpPr>
              <p:spPr>
                <a:xfrm>
                  <a:off x="3033889" y="2533151"/>
                  <a:ext cx="0" cy="698293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正方形/長方形 17"/>
                <p:cNvSpPr/>
                <p:nvPr/>
              </p:nvSpPr>
              <p:spPr>
                <a:xfrm>
                  <a:off x="2610555" y="3231444"/>
                  <a:ext cx="931333" cy="715738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>
                      <a:solidFill>
                        <a:schemeClr val="tx1"/>
                      </a:solidFill>
                    </a:rPr>
                    <a:t>真空</a:t>
                  </a:r>
                  <a:endParaRPr kumimoji="1" lang="en-US" altLang="ja-JP" dirty="0" smtClean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ja-JP" altLang="en-US" dirty="0" smtClean="0">
                      <a:solidFill>
                        <a:schemeClr val="tx1"/>
                      </a:solidFill>
                    </a:rPr>
                    <a:t>ポンプ</a:t>
                  </a:r>
                  <a:endParaRPr kumimoji="1" lang="ja-JP" alt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テキスト ボックス 25"/>
              <p:cNvSpPr txBox="1"/>
              <p:nvPr/>
            </p:nvSpPr>
            <p:spPr>
              <a:xfrm>
                <a:off x="454985" y="5233831"/>
                <a:ext cx="359585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○</a:t>
                </a:r>
                <a:r>
                  <a:rPr kumimoji="1" lang="ja-JP" altLang="en-US" dirty="0" smtClean="0"/>
                  <a:t>外槽真空引き</a:t>
                </a:r>
                <a:endParaRPr kumimoji="1" lang="en-US" altLang="ja-JP" dirty="0" smtClean="0"/>
              </a:p>
              <a:p>
                <a:r>
                  <a:rPr lang="en-US" altLang="ja-JP" dirty="0" smtClean="0"/>
                  <a:t>○</a:t>
                </a:r>
                <a:r>
                  <a:rPr lang="ja-JP" altLang="en-US" dirty="0" smtClean="0"/>
                  <a:t>液体窒素を入れ、液面測定</a:t>
                </a:r>
                <a:endParaRPr lang="en-US" altLang="ja-JP" dirty="0" smtClean="0"/>
              </a:p>
              <a:p>
                <a:r>
                  <a:rPr lang="en-US" altLang="ja-JP" dirty="0" smtClean="0"/>
                  <a:t>○</a:t>
                </a:r>
                <a:r>
                  <a:rPr lang="ja-JP" altLang="en-US" dirty="0" smtClean="0"/>
                  <a:t>異なる素材の蓋で熱流入の比較</a:t>
                </a:r>
                <a:endParaRPr lang="en-US" altLang="ja-JP" dirty="0" smtClean="0"/>
              </a:p>
            </p:txBody>
          </p:sp>
        </p:grpSp>
        <p:sp>
          <p:nvSpPr>
            <p:cNvPr id="28" name="角丸四角形 27"/>
            <p:cNvSpPr/>
            <p:nvPr/>
          </p:nvSpPr>
          <p:spPr>
            <a:xfrm>
              <a:off x="2481320" y="1289267"/>
              <a:ext cx="4181360" cy="46946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 smtClean="0"/>
                <a:t>液体窒素を用いた熱流入の見積もり</a:t>
              </a:r>
              <a:endParaRPr kumimoji="1" lang="ja-JP" altLang="en-US" sz="2000" dirty="0"/>
            </a:p>
          </p:txBody>
        </p:sp>
      </p:grpSp>
      <p:pic>
        <p:nvPicPr>
          <p:cNvPr id="31" name="Picture 2" descr="http://www2.kylab.sci.waseda.ac.jp/cgi-bin/enote112.pl?nb=notebook&amp;action=view&amp;page=-51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81959" y="1252623"/>
            <a:ext cx="1952577" cy="1297385"/>
          </a:xfrm>
          <a:prstGeom prst="rect">
            <a:avLst/>
          </a:prstGeom>
          <a:noFill/>
        </p:spPr>
      </p:pic>
      <p:pic>
        <p:nvPicPr>
          <p:cNvPr id="32" name="Picture 4" descr="http://www2.kylab.sci.waseda.ac.jp/cgi-bin/enote112.pl?nb=notebook&amp;action=view&amp;page=-51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56474" y="1252623"/>
            <a:ext cx="1952576" cy="1297491"/>
          </a:xfrm>
          <a:prstGeom prst="rect">
            <a:avLst/>
          </a:prstGeom>
          <a:noFill/>
        </p:spPr>
      </p:pic>
      <p:sp>
        <p:nvSpPr>
          <p:cNvPr id="33" name="テキスト ボックス 32"/>
          <p:cNvSpPr txBox="1"/>
          <p:nvPr/>
        </p:nvSpPr>
        <p:spPr>
          <a:xfrm>
            <a:off x="5152598" y="2618472"/>
            <a:ext cx="198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発泡スチロール</a:t>
            </a:r>
            <a:endParaRPr kumimoji="1" lang="ja-JP" altLang="en-US" sz="20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343283" y="2644356"/>
            <a:ext cx="1750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アルミホイル</a:t>
            </a:r>
            <a:endParaRPr kumimoji="1" lang="ja-JP" altLang="en-US" sz="20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298383" y="2999828"/>
            <a:ext cx="169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0.028</a:t>
            </a:r>
            <a:r>
              <a:rPr kumimoji="1" lang="en-US" altLang="ja-JP" dirty="0" smtClean="0"/>
              <a:t>W/m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K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343283" y="2999828"/>
            <a:ext cx="1549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237W/m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K</a:t>
            </a:r>
            <a:endParaRPr kumimoji="1" lang="ja-JP" altLang="en-US" dirty="0"/>
          </a:p>
        </p:txBody>
      </p:sp>
      <p:grpSp>
        <p:nvGrpSpPr>
          <p:cNvPr id="39" name="図形グループ 38"/>
          <p:cNvGrpSpPr/>
          <p:nvPr/>
        </p:nvGrpSpPr>
        <p:grpSpPr>
          <a:xfrm>
            <a:off x="4704986" y="3302194"/>
            <a:ext cx="4187494" cy="2658195"/>
            <a:chOff x="4704986" y="3302194"/>
            <a:chExt cx="4187494" cy="2658195"/>
          </a:xfrm>
        </p:grpSpPr>
        <p:pic>
          <p:nvPicPr>
            <p:cNvPr id="37" name="コンテンツ プレースホルダー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889" y="3462514"/>
              <a:ext cx="4080591" cy="2497875"/>
            </a:xfrm>
            <a:prstGeom prst="rect">
              <a:avLst/>
            </a:prstGeom>
          </p:spPr>
        </p:pic>
        <p:sp>
          <p:nvSpPr>
            <p:cNvPr id="38" name="正方形/長方形 37"/>
            <p:cNvSpPr/>
            <p:nvPr/>
          </p:nvSpPr>
          <p:spPr>
            <a:xfrm>
              <a:off x="4704986" y="3302194"/>
              <a:ext cx="504056" cy="306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正方形/長方形 40"/>
          <p:cNvSpPr/>
          <p:nvPr/>
        </p:nvSpPr>
        <p:spPr>
          <a:xfrm>
            <a:off x="7114959" y="3369159"/>
            <a:ext cx="1662151" cy="1022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900790" y="3383132"/>
            <a:ext cx="2376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黒　発砲スチロール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　熱流入 </a:t>
            </a:r>
            <a:r>
              <a:rPr lang="en-US" altLang="ja-JP" sz="2000" dirty="0" smtClean="0"/>
              <a:t>11.8W</a:t>
            </a:r>
            <a:endParaRPr kumimoji="1" lang="en-US" altLang="ja-JP" sz="2000" dirty="0" smtClean="0"/>
          </a:p>
          <a:p>
            <a:r>
              <a:rPr lang="ja-JP" altLang="en-US" sz="2000" dirty="0" smtClean="0">
                <a:solidFill>
                  <a:srgbClr val="0070C0"/>
                </a:solidFill>
              </a:rPr>
              <a:t>青　アルミホイル</a:t>
            </a:r>
            <a:endParaRPr lang="en-US" altLang="ja-JP" sz="2000" dirty="0" smtClean="0">
              <a:solidFill>
                <a:srgbClr val="0070C0"/>
              </a:solidFill>
            </a:endParaRPr>
          </a:p>
          <a:p>
            <a:r>
              <a:rPr kumimoji="1" lang="en-US" altLang="ja-JP" sz="2000" dirty="0">
                <a:solidFill>
                  <a:srgbClr val="0070C0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      </a:t>
            </a:r>
            <a:r>
              <a:rPr kumimoji="1" lang="ja-JP" altLang="en-US" sz="2000" dirty="0" smtClean="0">
                <a:solidFill>
                  <a:srgbClr val="0070C0"/>
                </a:solidFill>
              </a:rPr>
              <a:t>熱流入 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12.5W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283904" y="6160444"/>
            <a:ext cx="3301263" cy="400110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容器の自然熱流入　</a:t>
            </a:r>
            <a:r>
              <a:rPr lang="en-US" altLang="ja-JP" sz="2000" dirty="0" smtClean="0"/>
              <a:t>〜15W</a:t>
            </a:r>
            <a:endParaRPr kumimoji="1" lang="ja-JP" altLang="en-US" sz="2000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>
          <a:xfrm>
            <a:off x="6653784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404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純度；液体フィルター</a:t>
            </a:r>
            <a:endParaRPr kumimoji="1" lang="ja-JP" altLang="en-US" sz="4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1111843"/>
            <a:ext cx="66703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○</a:t>
            </a:r>
            <a:r>
              <a:rPr lang="ja-JP" altLang="en-US" sz="2400" dirty="0" smtClean="0"/>
              <a:t>フィルター容器</a:t>
            </a:r>
            <a:r>
              <a:rPr lang="en-US" altLang="ja-JP" sz="2400" dirty="0" smtClean="0"/>
              <a:t>;1.7L</a:t>
            </a:r>
            <a:endParaRPr lang="en-US" altLang="ja-JP" sz="2400" dirty="0"/>
          </a:p>
          <a:p>
            <a:r>
              <a:rPr lang="en-US" altLang="ja-JP" sz="2400" dirty="0" smtClean="0"/>
              <a:t>○</a:t>
            </a:r>
            <a:r>
              <a:rPr kumimoji="1" lang="ja-JP" altLang="en-US" sz="2400" dirty="0" smtClean="0"/>
              <a:t>フィルター剤</a:t>
            </a:r>
            <a:r>
              <a:rPr kumimoji="1" lang="en-US" altLang="ja-JP" sz="2400" dirty="0" smtClean="0"/>
              <a:t>;</a:t>
            </a:r>
          </a:p>
          <a:p>
            <a:r>
              <a:rPr kumimoji="1" lang="ja-JP" altLang="en-US" sz="2400" dirty="0" smtClean="0"/>
              <a:t>　・モレキュラーシーブ</a:t>
            </a:r>
            <a:r>
              <a:rPr kumimoji="1" lang="en-US" altLang="ja-JP" sz="2400" dirty="0" smtClean="0"/>
              <a:t>(4A)</a:t>
            </a:r>
          </a:p>
          <a:p>
            <a:r>
              <a:rPr lang="ja-JP" altLang="ja-JP" sz="2400" dirty="0"/>
              <a:t>　</a:t>
            </a:r>
            <a:r>
              <a:rPr lang="ja-JP" altLang="en-US" sz="2400" dirty="0" smtClean="0"/>
              <a:t>　　</a:t>
            </a:r>
            <a:r>
              <a:rPr kumimoji="1" lang="en-US" altLang="ja-JP" sz="2400" dirty="0" smtClean="0"/>
              <a:t>…</a:t>
            </a:r>
            <a:r>
              <a:rPr kumimoji="1" lang="ja-JP" altLang="en-US" sz="2400" dirty="0" smtClean="0"/>
              <a:t>有効直径</a:t>
            </a:r>
            <a:r>
              <a:rPr kumimoji="1" lang="en-US" altLang="ja-JP" sz="2400" dirty="0" smtClean="0"/>
              <a:t>4Å</a:t>
            </a:r>
            <a:r>
              <a:rPr kumimoji="1" lang="ja-JP" altLang="en-US" sz="2400" dirty="0" smtClean="0"/>
              <a:t>以下の分子を吸着</a:t>
            </a:r>
            <a:endParaRPr kumimoji="1" lang="en-US" altLang="ja-JP" sz="2400" dirty="0" smtClean="0"/>
          </a:p>
          <a:p>
            <a:r>
              <a:rPr lang="ja-JP" altLang="ja-JP" sz="2400" dirty="0"/>
              <a:t>　</a:t>
            </a:r>
            <a:r>
              <a:rPr lang="ja-JP" altLang="en-US" sz="2400" dirty="0" smtClean="0"/>
              <a:t>　　　　</a:t>
            </a:r>
            <a:r>
              <a:rPr lang="ja-JP" altLang="en-US" sz="2400" dirty="0"/>
              <a:t>　</a:t>
            </a:r>
            <a:r>
              <a:rPr lang="ja-JP" altLang="en-US" sz="2400" dirty="0" smtClean="0"/>
              <a:t>　　　</a:t>
            </a:r>
            <a:r>
              <a:rPr lang="en-US" altLang="ja-JP" sz="2400" dirty="0" smtClean="0"/>
              <a:t>(H</a:t>
            </a:r>
            <a:r>
              <a:rPr lang="en-US" altLang="ja-JP" sz="1600" dirty="0" smtClean="0"/>
              <a:t>2</a:t>
            </a:r>
            <a:r>
              <a:rPr lang="en-US" altLang="ja-JP" sz="2400" dirty="0" smtClean="0"/>
              <a:t>O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He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CO</a:t>
            </a:r>
            <a:r>
              <a:rPr lang="en-US" altLang="ja-JP" sz="1600" dirty="0" smtClean="0"/>
              <a:t>2</a:t>
            </a:r>
            <a:r>
              <a:rPr lang="ja-JP" altLang="en-US" sz="2400" dirty="0" smtClean="0"/>
              <a:t>、</a:t>
            </a:r>
            <a:r>
              <a:rPr lang="en-US" altLang="ja-JP" sz="2400" dirty="0" err="1" smtClean="0"/>
              <a:t>etc</a:t>
            </a:r>
            <a:r>
              <a:rPr lang="en-US" altLang="ja-JP" sz="2400" dirty="0" smtClean="0"/>
              <a:t>)</a:t>
            </a:r>
          </a:p>
          <a:p>
            <a:r>
              <a:rPr lang="ja-JP" altLang="en-US" sz="2400" dirty="0" smtClean="0"/>
              <a:t>　・</a:t>
            </a:r>
            <a:r>
              <a:rPr lang="en-US" altLang="ja-JP" sz="2400" dirty="0" smtClean="0"/>
              <a:t>R3</a:t>
            </a:r>
            <a:r>
              <a:rPr lang="en-US" altLang="ja-JP" sz="2400" dirty="0"/>
              <a:t>-11(</a:t>
            </a:r>
            <a:r>
              <a:rPr lang="ja-JP" altLang="en-US" sz="2400" dirty="0"/>
              <a:t>酸化銅触媒</a:t>
            </a:r>
            <a:r>
              <a:rPr lang="en-US" altLang="ja-JP" sz="2400" dirty="0" smtClean="0"/>
              <a:t>)</a:t>
            </a:r>
          </a:p>
          <a:p>
            <a:r>
              <a:rPr lang="ja-JP" altLang="ja-JP" sz="2400" dirty="0"/>
              <a:t>　</a:t>
            </a:r>
            <a:r>
              <a:rPr lang="ja-JP" altLang="en-US" sz="2400" dirty="0" smtClean="0"/>
              <a:t>　　</a:t>
            </a:r>
            <a:r>
              <a:rPr lang="en-US" altLang="ja-JP" sz="2400" dirty="0" smtClean="0"/>
              <a:t>…</a:t>
            </a:r>
            <a:r>
              <a:rPr lang="ja-JP" altLang="en-US" sz="2400" dirty="0" smtClean="0"/>
              <a:t>酸素</a:t>
            </a:r>
            <a:r>
              <a:rPr lang="ja-JP" altLang="en-US" sz="2400" dirty="0"/>
              <a:t>を</a:t>
            </a:r>
            <a:r>
              <a:rPr lang="ja-JP" altLang="en-US" sz="2400" dirty="0" smtClean="0"/>
              <a:t>吸着</a:t>
            </a:r>
            <a:endParaRPr lang="en-US" altLang="ja-JP" sz="2400" dirty="0" smtClean="0"/>
          </a:p>
          <a:p>
            <a:r>
              <a:rPr lang="ja-JP" altLang="ja-JP" sz="2400" dirty="0"/>
              <a:t>　</a:t>
            </a:r>
            <a:r>
              <a:rPr lang="ja-JP" altLang="en-US" sz="2400" dirty="0" smtClean="0"/>
              <a:t>　　　</a:t>
            </a:r>
            <a:r>
              <a:rPr lang="en-US" altLang="ja-JP" sz="2400" dirty="0" err="1" smtClean="0"/>
              <a:t>CuO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25~50</a:t>
            </a:r>
            <a:r>
              <a:rPr lang="en-US" altLang="ja-JP" sz="2400" dirty="0" smtClean="0"/>
              <a:t>%</a:t>
            </a:r>
          </a:p>
          <a:p>
            <a:r>
              <a:rPr lang="en-US" altLang="ja-JP" sz="2400" dirty="0" smtClean="0"/>
              <a:t>○</a:t>
            </a:r>
            <a:r>
              <a:rPr lang="ja-JP" altLang="en-US" sz="2400" dirty="0" smtClean="0"/>
              <a:t>フィルターの活性化</a:t>
            </a:r>
            <a:endParaRPr lang="en-US" altLang="ja-JP" sz="2400" dirty="0" smtClean="0"/>
          </a:p>
          <a:p>
            <a:r>
              <a:rPr lang="ja-JP" altLang="ja-JP" sz="2400" dirty="0"/>
              <a:t>　</a:t>
            </a:r>
            <a:r>
              <a:rPr lang="ja-JP" altLang="en-US" sz="2400" dirty="0" smtClean="0"/>
              <a:t>　　　</a:t>
            </a:r>
            <a:endParaRPr lang="en-US" altLang="ja-JP" sz="2400" dirty="0"/>
          </a:p>
        </p:txBody>
      </p:sp>
      <p:pic>
        <p:nvPicPr>
          <p:cNvPr id="5" name="Picture 6" descr="https://lh3.googleusercontent.com/-9HQLuli1xc0/UNK2cN989XI/AAAAAAAAA2Y/079sTb0xmuQ/s1280/IMGP8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59" y="2501398"/>
            <a:ext cx="2222122" cy="187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095" y="1111843"/>
            <a:ext cx="4782078" cy="10088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28" y="4535974"/>
            <a:ext cx="1343901" cy="202893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829" y="4535974"/>
            <a:ext cx="3097932" cy="2051999"/>
          </a:xfrm>
          <a:prstGeom prst="rect">
            <a:avLst/>
          </a:prstGeom>
        </p:spPr>
      </p:pic>
      <p:pic>
        <p:nvPicPr>
          <p:cNvPr id="4" name="Picture 4" descr="https://lh4.googleusercontent.com/-GjEBQE7FBpc/UNK2cPnx4nI/AAAAAAAAA2g/cICLWnnwTNA/s1280/IMGP86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810" y="2770783"/>
            <a:ext cx="2138403" cy="155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9013" y="4535974"/>
            <a:ext cx="3097930" cy="2051999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 flipV="1">
            <a:off x="4323435" y="1975463"/>
            <a:ext cx="3835925" cy="3848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153993" y="1975463"/>
            <a:ext cx="90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600mm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8669322" y="1383858"/>
            <a:ext cx="0" cy="59160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8224024" y="1996957"/>
            <a:ext cx="96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Φ60mm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6892671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596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純度；ガス循環</a:t>
            </a:r>
            <a:endParaRPr kumimoji="1" lang="en-US" altLang="ja-JP" sz="4400" dirty="0" smtClean="0"/>
          </a:p>
        </p:txBody>
      </p:sp>
      <p:pic>
        <p:nvPicPr>
          <p:cNvPr id="88" name="図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875" y="3347289"/>
            <a:ext cx="3484939" cy="3379865"/>
          </a:xfrm>
          <a:prstGeom prst="rect">
            <a:avLst/>
          </a:prstGeom>
        </p:spPr>
      </p:pic>
      <p:sp>
        <p:nvSpPr>
          <p:cNvPr id="91" name="テキスト ボックス 90"/>
          <p:cNvSpPr txBox="1"/>
          <p:nvPr/>
        </p:nvSpPr>
        <p:spPr>
          <a:xfrm>
            <a:off x="4739859" y="1159568"/>
            <a:ext cx="3365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純度維持のためガス循環</a:t>
            </a:r>
            <a:endParaRPr kumimoji="1" lang="en-US" altLang="ja-JP" sz="2000" dirty="0" smtClean="0"/>
          </a:p>
          <a:p>
            <a:r>
              <a:rPr lang="ja-JP" altLang="ja-JP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⇛</a:t>
            </a:r>
            <a:r>
              <a:rPr lang="ja-JP" altLang="en-US" sz="2000" dirty="0" smtClean="0"/>
              <a:t>ガス循環シミュレーション</a:t>
            </a:r>
            <a:endParaRPr kumimoji="1" lang="ja-JP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42" y="1310466"/>
            <a:ext cx="3888946" cy="5203605"/>
          </a:xfrm>
          <a:prstGeom prst="rect">
            <a:avLst/>
          </a:prstGeom>
        </p:spPr>
      </p:pic>
      <p:grpSp>
        <p:nvGrpSpPr>
          <p:cNvPr id="4" name="図形グループ 3"/>
          <p:cNvGrpSpPr/>
          <p:nvPr/>
        </p:nvGrpSpPr>
        <p:grpSpPr>
          <a:xfrm>
            <a:off x="5267173" y="1867955"/>
            <a:ext cx="2974338" cy="1615275"/>
            <a:chOff x="5405476" y="1805080"/>
            <a:chExt cx="2974338" cy="1615275"/>
          </a:xfrm>
        </p:grpSpPr>
        <p:sp>
          <p:nvSpPr>
            <p:cNvPr id="89" name="コンテンツ プレースホルダー 2"/>
            <p:cNvSpPr txBox="1">
              <a:spLocks/>
            </p:cNvSpPr>
            <p:nvPr/>
          </p:nvSpPr>
          <p:spPr>
            <a:xfrm>
              <a:off x="5405476" y="1989746"/>
              <a:ext cx="2974338" cy="1430609"/>
            </a:xfrm>
            <a:prstGeom prst="rect">
              <a:avLst/>
            </a:prstGeom>
            <a:ln w="38100">
              <a:solidFill>
                <a:srgbClr val="008000"/>
              </a:solidFill>
            </a:ln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endParaRPr lang="en-US" altLang="ja-JP" sz="1600" dirty="0" smtClean="0"/>
            </a:p>
            <a:p>
              <a:r>
                <a:rPr lang="ja-JP" altLang="en-US" sz="1600" dirty="0" smtClean="0"/>
                <a:t>アウトガス </a:t>
              </a:r>
              <a:r>
                <a:rPr lang="en-US" altLang="ja-JP" sz="1600" dirty="0" smtClean="0"/>
                <a:t>0.002 Pa/hour</a:t>
              </a:r>
            </a:p>
            <a:p>
              <a:r>
                <a:rPr lang="ja-JP" altLang="en-US" sz="1600" dirty="0" smtClean="0"/>
                <a:t>ガス循環 </a:t>
              </a:r>
              <a:r>
                <a:rPr lang="en-US" altLang="ja-JP" sz="1600" dirty="0" smtClean="0"/>
                <a:t>25L/min</a:t>
              </a:r>
            </a:p>
            <a:p>
              <a:r>
                <a:rPr lang="ja-JP" altLang="en-US" sz="1600" dirty="0" smtClean="0"/>
                <a:t>熱交換効率 </a:t>
              </a:r>
              <a:r>
                <a:rPr lang="en-US" altLang="ja-JP" sz="1600" dirty="0" smtClean="0"/>
                <a:t>80%</a:t>
              </a:r>
            </a:p>
            <a:p>
              <a:r>
                <a:rPr lang="ja-JP" altLang="en-US" sz="1600" dirty="0" smtClean="0"/>
                <a:t>液体内ヒーター </a:t>
              </a:r>
              <a:r>
                <a:rPr lang="en-US" altLang="ja-JP" sz="1600" dirty="0" smtClean="0"/>
                <a:t>100W</a:t>
              </a:r>
              <a:endParaRPr lang="en-US" altLang="ja-JP" sz="2000" dirty="0" smtClean="0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5909494" y="1805080"/>
              <a:ext cx="1179454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parameter</a:t>
              </a:r>
              <a:endParaRPr kumimoji="1" lang="ja-JP" altLang="en-US" dirty="0"/>
            </a:p>
          </p:txBody>
        </p:sp>
      </p:grp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70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lh4.googleusercontent.com/-6CMPjrM6OOM/UQF1F--d2jI/AAAAAAABGkI/aNjCSi0DLp8/s509/IMGP878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12" y="1194234"/>
            <a:ext cx="3287889" cy="529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検出器の構成</a:t>
            </a:r>
            <a:endParaRPr kumimoji="1" lang="ja-JP" altLang="en-US" sz="4400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179792" y="1606129"/>
            <a:ext cx="2520000" cy="2190980"/>
            <a:chOff x="6444488" y="589948"/>
            <a:chExt cx="2520000" cy="219098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4488" y="589948"/>
              <a:ext cx="2520000" cy="2190980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7956376" y="661434"/>
              <a:ext cx="94128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アノード</a:t>
              </a:r>
              <a:endParaRPr kumimoji="1" lang="ja-JP" altLang="en-US" dirty="0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6444488" y="4791268"/>
            <a:ext cx="2520000" cy="1710359"/>
            <a:chOff x="6444488" y="4365104"/>
            <a:chExt cx="2520000" cy="1710359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4488" y="4365104"/>
              <a:ext cx="2520000" cy="1710359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6543605" y="4427820"/>
              <a:ext cx="62068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PMT</a:t>
              </a: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179792" y="4332451"/>
            <a:ext cx="2520000" cy="2160000"/>
            <a:chOff x="179792" y="4005064"/>
            <a:chExt cx="2520000" cy="216000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792" y="4005064"/>
              <a:ext cx="2520000" cy="2160000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1691680" y="4077072"/>
              <a:ext cx="93610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グリッド</a:t>
              </a:r>
              <a:endParaRPr kumimoji="1" lang="ja-JP" altLang="en-US" dirty="0"/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6444488" y="1190476"/>
            <a:ext cx="2520000" cy="2291626"/>
            <a:chOff x="179792" y="1484784"/>
            <a:chExt cx="2520000" cy="2291626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792" y="1484784"/>
              <a:ext cx="2520000" cy="2291626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278909" y="1556792"/>
              <a:ext cx="126694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シェーパー</a:t>
              </a:r>
              <a:endParaRPr kumimoji="1" lang="ja-JP" altLang="en-US" dirty="0"/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6444208" y="3547902"/>
            <a:ext cx="2520000" cy="1040000"/>
            <a:chOff x="6444208" y="3037072"/>
            <a:chExt cx="2520000" cy="1040000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44208" y="3037072"/>
              <a:ext cx="2520000" cy="1040000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6516216" y="3059668"/>
              <a:ext cx="56938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CW</a:t>
              </a:r>
              <a:endParaRPr kumimoji="1" lang="ja-JP" altLang="en-US" dirty="0"/>
            </a:p>
          </p:txBody>
        </p:sp>
      </p:grpSp>
      <p:cxnSp>
        <p:nvCxnSpPr>
          <p:cNvPr id="20" name="直線矢印コネクタ 19"/>
          <p:cNvCxnSpPr>
            <a:endCxn id="19" idx="1"/>
          </p:cNvCxnSpPr>
          <p:nvPr/>
        </p:nvCxnSpPr>
        <p:spPr>
          <a:xfrm>
            <a:off x="4628444" y="3372556"/>
            <a:ext cx="1887772" cy="38260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endCxn id="6" idx="3"/>
          </p:cNvCxnSpPr>
          <p:nvPr/>
        </p:nvCxnSpPr>
        <p:spPr>
          <a:xfrm flipH="1" flipV="1">
            <a:off x="2632963" y="1862281"/>
            <a:ext cx="2574037" cy="18466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endCxn id="16" idx="1"/>
          </p:cNvCxnSpPr>
          <p:nvPr/>
        </p:nvCxnSpPr>
        <p:spPr>
          <a:xfrm flipV="1">
            <a:off x="5884333" y="1447150"/>
            <a:ext cx="659272" cy="145973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endCxn id="9" idx="1"/>
          </p:cNvCxnSpPr>
          <p:nvPr/>
        </p:nvCxnSpPr>
        <p:spPr>
          <a:xfrm>
            <a:off x="5884333" y="4791268"/>
            <a:ext cx="659272" cy="24738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endCxn id="13" idx="3"/>
          </p:cNvCxnSpPr>
          <p:nvPr/>
        </p:nvCxnSpPr>
        <p:spPr>
          <a:xfrm flipH="1">
            <a:off x="2627784" y="4332451"/>
            <a:ext cx="1153994" cy="25667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7286566" y="2914831"/>
            <a:ext cx="1605914" cy="50439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rgbClr val="000000"/>
                </a:solidFill>
              </a:rPr>
              <a:t>1cm</a:t>
            </a:r>
            <a:r>
              <a:rPr kumimoji="1" lang="ja-JP" altLang="en-US" sz="1600" dirty="0" smtClean="0">
                <a:solidFill>
                  <a:srgbClr val="000000"/>
                </a:solidFill>
              </a:rPr>
              <a:t>間隔で設置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1691680" y="5690994"/>
            <a:ext cx="1863457" cy="7527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rgbClr val="000000"/>
                </a:solidFill>
              </a:rPr>
              <a:t>メッシュ</a:t>
            </a:r>
            <a:r>
              <a:rPr kumimoji="1" lang="ja-JP" altLang="en-US" sz="1600" dirty="0" smtClean="0">
                <a:solidFill>
                  <a:srgbClr val="000000"/>
                </a:solidFill>
              </a:rPr>
              <a:t>径：</a:t>
            </a:r>
            <a:r>
              <a:rPr kumimoji="1" lang="en-US" altLang="ja-JP" sz="1600" dirty="0" smtClean="0">
                <a:solidFill>
                  <a:srgbClr val="000000"/>
                </a:solidFill>
              </a:rPr>
              <a:t>0.1mm</a:t>
            </a:r>
          </a:p>
          <a:p>
            <a:pPr algn="ctr"/>
            <a:r>
              <a:rPr lang="ja-JP" altLang="en-US" sz="1600" dirty="0" smtClean="0">
                <a:solidFill>
                  <a:srgbClr val="000000"/>
                </a:solidFill>
              </a:rPr>
              <a:t>メッシュ間隔</a:t>
            </a:r>
            <a:r>
              <a:rPr lang="en-US" altLang="ja-JP" sz="1600" dirty="0" smtClean="0">
                <a:solidFill>
                  <a:srgbClr val="000000"/>
                </a:solidFill>
              </a:rPr>
              <a:t>:4mm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25" name="スライド番号プレースホルダー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10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287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電場設計</a:t>
            </a:r>
            <a:endParaRPr kumimoji="1" lang="ja-JP" altLang="en-US" sz="4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868"/>
            <a:ext cx="4106333" cy="565779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074333" y="1467556"/>
            <a:ext cx="1241778" cy="6067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冷凍機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1111" y="3640667"/>
            <a:ext cx="70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20cm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841769" y="2201333"/>
            <a:ext cx="2412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213556" y="1889667"/>
            <a:ext cx="70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24cm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83035" y="2370230"/>
            <a:ext cx="5176298" cy="400110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電場シミュレーション（</a:t>
            </a:r>
            <a:r>
              <a:rPr lang="en-US" altLang="ja-JP" sz="2000" dirty="0" err="1" smtClean="0"/>
              <a:t>Femtet</a:t>
            </a:r>
            <a:r>
              <a:rPr lang="ja-JP" altLang="en-US" sz="2000" dirty="0" smtClean="0"/>
              <a:t>）による電場設計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16779" y="1022726"/>
            <a:ext cx="37693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○</a:t>
            </a:r>
            <a:r>
              <a:rPr kumimoji="1" lang="ja-JP" altLang="en-US" sz="2000" dirty="0" smtClean="0"/>
              <a:t>フィールドシェーパー</a:t>
            </a:r>
            <a:endParaRPr kumimoji="1" lang="en-US" altLang="ja-JP" sz="2000" dirty="0" smtClean="0"/>
          </a:p>
          <a:p>
            <a:r>
              <a:rPr lang="ja-JP" altLang="ja-JP" sz="2000" dirty="0"/>
              <a:t>　</a:t>
            </a:r>
            <a:r>
              <a:rPr lang="ja-JP" altLang="en-US" sz="2000" dirty="0" smtClean="0"/>
              <a:t>　一様電場の形成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○</a:t>
            </a:r>
            <a:r>
              <a:rPr kumimoji="1" lang="ja-JP" altLang="en-US" sz="2000" dirty="0" smtClean="0"/>
              <a:t>グリッド</a:t>
            </a:r>
            <a:endParaRPr kumimoji="1" lang="en-US" altLang="ja-JP" sz="2000" dirty="0" smtClean="0"/>
          </a:p>
          <a:p>
            <a:r>
              <a:rPr lang="ja-JP" altLang="ja-JP" sz="2000" dirty="0"/>
              <a:t>　</a:t>
            </a:r>
            <a:r>
              <a:rPr lang="ja-JP" altLang="en-US" sz="2000" dirty="0" smtClean="0"/>
              <a:t>　光検出のための大きな開口率</a:t>
            </a:r>
            <a:endParaRPr lang="en-US" altLang="ja-JP" sz="2000" dirty="0" smtClean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4081187" y="2976851"/>
            <a:ext cx="4786147" cy="3679635"/>
            <a:chOff x="4144052" y="3052301"/>
            <a:chExt cx="4786147" cy="3679635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6289756" y="6361082"/>
              <a:ext cx="1795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シェーパー無し</a:t>
              </a:r>
              <a:endParaRPr kumimoji="1" lang="ja-JP" altLang="en-US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173337" y="3052301"/>
              <a:ext cx="4155977" cy="369332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↓</a:t>
              </a:r>
              <a:r>
                <a:rPr lang="en-US" altLang="ja-JP" dirty="0" smtClean="0"/>
                <a:t>Z-r</a:t>
              </a:r>
              <a:r>
                <a:rPr lang="ja-JP" altLang="en-US" dirty="0" smtClean="0"/>
                <a:t>平面での検出器内部の電場の様子</a:t>
              </a:r>
              <a:endParaRPr kumimoji="1" lang="ja-JP" altLang="en-US" dirty="0"/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4144052" y="3452328"/>
              <a:ext cx="4786147" cy="2938450"/>
              <a:chOff x="0" y="1714402"/>
              <a:chExt cx="5292080" cy="3740169"/>
            </a:xfrm>
          </p:grpSpPr>
          <p:pic>
            <p:nvPicPr>
              <p:cNvPr id="17" name="図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717408"/>
                <a:ext cx="5292080" cy="3710820"/>
              </a:xfrm>
              <a:prstGeom prst="rect">
                <a:avLst/>
              </a:prstGeom>
            </p:spPr>
          </p:pic>
          <p:pic>
            <p:nvPicPr>
              <p:cNvPr id="18" name="図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243" y="1714402"/>
                <a:ext cx="1711057" cy="3740169"/>
              </a:xfrm>
              <a:prstGeom prst="rect">
                <a:avLst/>
              </a:prstGeom>
            </p:spPr>
          </p:pic>
        </p:grpSp>
        <p:sp>
          <p:nvSpPr>
            <p:cNvPr id="19" name="テキスト ボックス 18"/>
            <p:cNvSpPr txBox="1"/>
            <p:nvPr/>
          </p:nvSpPr>
          <p:spPr>
            <a:xfrm>
              <a:off x="4345693" y="6362604"/>
              <a:ext cx="18152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 smtClean="0"/>
                <a:t>シェーパー有り</a:t>
              </a:r>
              <a:endParaRPr kumimoji="1" lang="ja-JP" altLang="en-US" dirty="0"/>
            </a:p>
          </p:txBody>
        </p:sp>
      </p:grp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11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274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CW</a:t>
            </a:r>
            <a:r>
              <a:rPr kumimoji="1" lang="ja-JP" altLang="en-US" sz="4400" dirty="0" smtClean="0"/>
              <a:t>回路の導入</a:t>
            </a:r>
            <a:endParaRPr kumimoji="1" lang="ja-JP" altLang="en-US" sz="4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6402" y="5381312"/>
            <a:ext cx="6425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u="sng" dirty="0" smtClean="0"/>
              <a:t>運用における利点</a:t>
            </a:r>
            <a:endParaRPr kumimoji="1" lang="en-US" altLang="ja-JP" u="sng" dirty="0" smtClean="0"/>
          </a:p>
          <a:p>
            <a:r>
              <a:rPr lang="ja-JP" altLang="en-US" dirty="0" smtClean="0"/>
              <a:t>　</a:t>
            </a:r>
            <a:r>
              <a:rPr lang="en-US" altLang="ja-JP" dirty="0" smtClean="0"/>
              <a:t>○</a:t>
            </a:r>
            <a:r>
              <a:rPr lang="ja-JP" altLang="en-US" dirty="0" smtClean="0"/>
              <a:t>一度の充電で、数日間は自然放電が生じない</a:t>
            </a:r>
            <a:r>
              <a:rPr lang="en-US" altLang="ja-JP" dirty="0" smtClean="0"/>
              <a:t>(AC</a:t>
            </a:r>
            <a:r>
              <a:rPr lang="ja-JP" altLang="en-US" dirty="0" smtClean="0"/>
              <a:t>ノイズ無し</a:t>
            </a:r>
            <a:r>
              <a:rPr lang="en-US" altLang="ja-JP" dirty="0" smtClean="0"/>
              <a:t>)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ja-JP" dirty="0"/>
              <a:t>　</a:t>
            </a:r>
            <a:r>
              <a:rPr lang="en-US" altLang="ja-JP" dirty="0" smtClean="0"/>
              <a:t>○</a:t>
            </a:r>
            <a:r>
              <a:rPr lang="ja-JP" altLang="en-US" dirty="0" smtClean="0"/>
              <a:t>小さい印加電圧を内部で大電圧に増幅できる。</a:t>
            </a:r>
            <a:endParaRPr lang="en-US" altLang="ja-JP" dirty="0" smtClean="0"/>
          </a:p>
          <a:p>
            <a:r>
              <a:rPr lang="ja-JP" altLang="en-US" dirty="0" smtClean="0"/>
              <a:t>　</a:t>
            </a:r>
            <a:r>
              <a:rPr lang="en-US" altLang="ja-JP" dirty="0" smtClean="0"/>
              <a:t>○</a:t>
            </a:r>
            <a:r>
              <a:rPr lang="ja-JP" altLang="en-US" dirty="0" smtClean="0"/>
              <a:t>放電しやすいガス</a:t>
            </a:r>
            <a:r>
              <a:rPr lang="en-US" altLang="ja-JP" dirty="0" err="1" smtClean="0"/>
              <a:t>Ar</a:t>
            </a:r>
            <a:r>
              <a:rPr lang="ja-JP" altLang="en-US" dirty="0" smtClean="0"/>
              <a:t>部分</a:t>
            </a:r>
            <a:r>
              <a:rPr lang="ja-JP" altLang="en-US" dirty="0"/>
              <a:t>に高電圧が</a:t>
            </a:r>
            <a:r>
              <a:rPr lang="ja-JP" altLang="en-US" dirty="0" smtClean="0"/>
              <a:t>かからない。</a:t>
            </a: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554" y="3393346"/>
            <a:ext cx="6561668" cy="169277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b="1" u="sng" dirty="0" smtClean="0"/>
              <a:t>特徴</a:t>
            </a:r>
            <a:endParaRPr lang="en-US" altLang="ja-JP" sz="2400" b="1" u="sng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2000" dirty="0" smtClean="0"/>
              <a:t>コンデンサーとダイオードを用いた多段型増倍回路</a:t>
            </a:r>
            <a:endParaRPr lang="en-US" altLang="ja-JP" sz="2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2000" dirty="0" smtClean="0"/>
              <a:t>交流電圧を印加することで直流高電圧を得ることが可能</a:t>
            </a:r>
            <a:endParaRPr lang="en-US" altLang="ja-JP" sz="2000" dirty="0" smtClean="0"/>
          </a:p>
          <a:p>
            <a:r>
              <a:rPr lang="ja-JP" altLang="en-US" sz="2000" dirty="0" smtClean="0"/>
              <a:t>　　　（</a:t>
            </a:r>
            <a:r>
              <a:rPr lang="en-US" altLang="en-US" sz="2000" dirty="0" smtClean="0"/>
              <a:t>各</a:t>
            </a:r>
            <a:r>
              <a:rPr lang="ja-JP" altLang="en-US" sz="2000" dirty="0" smtClean="0"/>
              <a:t>段出力電圧　＝　入力電圧 </a:t>
            </a:r>
            <a:r>
              <a:rPr lang="en-US" altLang="ja-JP" sz="2000" dirty="0" smtClean="0"/>
              <a:t>× </a:t>
            </a:r>
            <a:r>
              <a:rPr lang="ja-JP" altLang="en-US" sz="2000" dirty="0" smtClean="0"/>
              <a:t>√</a:t>
            </a:r>
            <a:r>
              <a:rPr lang="en-US" altLang="ja-JP" sz="2000" dirty="0" smtClean="0"/>
              <a:t>2 × </a:t>
            </a:r>
            <a:r>
              <a:rPr lang="ja-JP" altLang="en-US" sz="2000" dirty="0" smtClean="0"/>
              <a:t>段数）</a:t>
            </a:r>
            <a:endParaRPr lang="en-US" altLang="ja-JP" sz="2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2000" dirty="0" smtClean="0"/>
              <a:t>各段ごとに比例した電圧を取り出すことが出来る</a:t>
            </a:r>
            <a:endParaRPr lang="en-US" altLang="ja-JP" sz="2000" dirty="0" smtClean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126188" y="1271428"/>
            <a:ext cx="5503742" cy="2074333"/>
            <a:chOff x="479369" y="832556"/>
            <a:chExt cx="5026865" cy="1804936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479369" y="832556"/>
              <a:ext cx="4859539" cy="1804936"/>
              <a:chOff x="479369" y="1533376"/>
              <a:chExt cx="3804599" cy="1104116"/>
            </a:xfrm>
          </p:grpSpPr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9369" y="1533376"/>
                <a:ext cx="3804599" cy="1104116"/>
              </a:xfrm>
              <a:prstGeom prst="rect">
                <a:avLst/>
              </a:prstGeom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3330005" y="2355260"/>
                <a:ext cx="424308" cy="2259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V</a:t>
                </a:r>
                <a:r>
                  <a:rPr lang="en-US" altLang="ja-JP" baseline="-25000" dirty="0" smtClean="0"/>
                  <a:t>19</a:t>
                </a:r>
                <a:endParaRPr kumimoji="1" lang="en-US" altLang="ja-JP" dirty="0" smtClean="0"/>
              </a:p>
            </p:txBody>
          </p:sp>
        </p:grpSp>
        <p:sp>
          <p:nvSpPr>
            <p:cNvPr id="7" name="テキスト ボックス 6"/>
            <p:cNvSpPr txBox="1"/>
            <p:nvPr/>
          </p:nvSpPr>
          <p:spPr>
            <a:xfrm>
              <a:off x="4964274" y="2172258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V</a:t>
              </a:r>
              <a:r>
                <a:rPr lang="en-US" altLang="ja-JP" baseline="-25000" dirty="0" smtClean="0"/>
                <a:t>20</a:t>
              </a:r>
              <a:endParaRPr kumimoji="1" lang="en-US" altLang="ja-JP" dirty="0" smtClean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449674" y="2151281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V</a:t>
              </a:r>
              <a:r>
                <a:rPr lang="en-US" altLang="ja-JP" baseline="-25000" dirty="0"/>
                <a:t>2</a:t>
              </a:r>
              <a:endParaRPr kumimoji="1" lang="en-US" altLang="ja-JP" dirty="0" smtClean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543741" y="2129741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V</a:t>
              </a:r>
              <a:r>
                <a:rPr lang="en-US" altLang="ja-JP" baseline="-25000" dirty="0" smtClean="0"/>
                <a:t>1</a:t>
              </a:r>
              <a:endParaRPr kumimoji="1" lang="en-US" altLang="ja-JP" dirty="0" smtClean="0"/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77" y="3192146"/>
            <a:ext cx="2336852" cy="333765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666" y="1708869"/>
            <a:ext cx="3191371" cy="118792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967767" y="1268982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20</a:t>
            </a:r>
            <a:r>
              <a:rPr lang="ja-JP" altLang="en-US" sz="2000" dirty="0" smtClean="0"/>
              <a:t>段</a:t>
            </a:r>
            <a:r>
              <a:rPr lang="en-US" altLang="ja-JP" sz="2000" dirty="0" smtClean="0"/>
              <a:t>CW</a:t>
            </a:r>
            <a:r>
              <a:rPr lang="ja-JP" altLang="en-US" sz="2000" dirty="0" smtClean="0"/>
              <a:t>回路</a:t>
            </a:r>
            <a:endParaRPr kumimoji="1" lang="en-US" altLang="ja-JP" sz="2000" dirty="0" smtClean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>
          <a:xfrm>
            <a:off x="6553200" y="6444375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12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249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90721" y="1116554"/>
            <a:ext cx="573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CW</a:t>
            </a:r>
            <a:r>
              <a:rPr lang="ja-JP" altLang="en-US" dirty="0" smtClean="0"/>
              <a:t>電圧の測定方法</a:t>
            </a:r>
            <a:r>
              <a:rPr lang="en-US" altLang="ja-JP" dirty="0" smtClean="0"/>
              <a:t>:</a:t>
            </a:r>
            <a:r>
              <a:rPr lang="ja-JP" altLang="en-US" dirty="0" smtClean="0"/>
              <a:t>直列抵抗で接触、電圧降下から算出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5635256"/>
            <a:ext cx="5472608" cy="101566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○</a:t>
            </a:r>
            <a:r>
              <a:rPr lang="ja-JP" altLang="en-US" sz="2000" dirty="0" smtClean="0"/>
              <a:t>段数の出力の線形性より一様電場の形成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○</a:t>
            </a:r>
            <a:r>
              <a:rPr lang="ja-JP" altLang="en-US" sz="2000" dirty="0" smtClean="0"/>
              <a:t>達成ドリフト電場：</a:t>
            </a:r>
            <a:r>
              <a:rPr lang="en-US" altLang="ja-JP" sz="2000" dirty="0" smtClean="0"/>
              <a:t>1kV/cm (</a:t>
            </a:r>
            <a:r>
              <a:rPr lang="ja-JP" altLang="en-US" sz="2000" dirty="0" smtClean="0"/>
              <a:t>カソード電圧</a:t>
            </a:r>
            <a:r>
              <a:rPr lang="en-US" altLang="ja-JP" sz="2000" dirty="0" smtClean="0"/>
              <a:t>22kV)</a:t>
            </a:r>
          </a:p>
          <a:p>
            <a:r>
              <a:rPr kumimoji="1" lang="en-US" altLang="ja-JP" sz="2000" dirty="0" smtClean="0"/>
              <a:t>○</a:t>
            </a:r>
            <a:r>
              <a:rPr lang="ja-JP" altLang="en-US" sz="2000" dirty="0" smtClean="0"/>
              <a:t>安定性のある</a:t>
            </a:r>
            <a:r>
              <a:rPr kumimoji="1" lang="ja-JP" altLang="en-US" sz="2000" dirty="0" smtClean="0"/>
              <a:t>放電システムの構築</a:t>
            </a:r>
            <a:endParaRPr kumimoji="1" lang="ja-JP" altLang="en-US" sz="20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883" y="3420334"/>
            <a:ext cx="2746684" cy="1975230"/>
          </a:xfrm>
          <a:prstGeom prst="rect">
            <a:avLst/>
          </a:prstGeom>
        </p:spPr>
      </p:pic>
      <p:grpSp>
        <p:nvGrpSpPr>
          <p:cNvPr id="18" name="図形グループ 17"/>
          <p:cNvGrpSpPr/>
          <p:nvPr/>
        </p:nvGrpSpPr>
        <p:grpSpPr>
          <a:xfrm>
            <a:off x="6019623" y="3743323"/>
            <a:ext cx="3024016" cy="2971753"/>
            <a:chOff x="5940152" y="3213296"/>
            <a:chExt cx="3024016" cy="2971753"/>
          </a:xfrm>
        </p:grpSpPr>
        <p:pic>
          <p:nvPicPr>
            <p:cNvPr id="4" name="図 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4168" y="3213296"/>
              <a:ext cx="2880000" cy="2880000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7668344" y="5877272"/>
              <a:ext cx="1142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 smtClean="0"/>
                <a:t>入力電圧</a:t>
              </a:r>
              <a:r>
                <a:rPr kumimoji="1" lang="en-US" altLang="ja-JP" sz="1400" dirty="0" smtClean="0"/>
                <a:t>(V)</a:t>
              </a:r>
              <a:endParaRPr kumimoji="1" lang="ja-JP" altLang="en-US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 rot="16200000">
              <a:off x="5198704" y="4179974"/>
              <a:ext cx="1790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/>
                <a:t>20</a:t>
              </a:r>
              <a:r>
                <a:rPr lang="ja-JP" altLang="en-US" sz="1400" dirty="0" smtClean="0"/>
                <a:t>段目出力電圧</a:t>
              </a:r>
              <a:r>
                <a:rPr lang="en-US" altLang="ja-JP" sz="1400" dirty="0" smtClean="0"/>
                <a:t>(kV)</a:t>
              </a: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3477667" y="303677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放電時</a:t>
            </a:r>
            <a:endParaRPr kumimoji="1" lang="ja-JP" altLang="en-US" dirty="0"/>
          </a:p>
        </p:txBody>
      </p:sp>
      <p:grpSp>
        <p:nvGrpSpPr>
          <p:cNvPr id="19" name="図形グループ 18"/>
          <p:cNvGrpSpPr/>
          <p:nvPr/>
        </p:nvGrpSpPr>
        <p:grpSpPr>
          <a:xfrm>
            <a:off x="6019623" y="898847"/>
            <a:ext cx="3024016" cy="3044081"/>
            <a:chOff x="5940152" y="116632"/>
            <a:chExt cx="3024016" cy="3044081"/>
          </a:xfrm>
        </p:grpSpPr>
        <p:pic>
          <p:nvPicPr>
            <p:cNvPr id="3" name="図 2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4168" y="116632"/>
              <a:ext cx="2880000" cy="288000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8172400" y="285293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 smtClean="0"/>
                <a:t>段数</a:t>
              </a:r>
              <a:endParaRPr kumimoji="1" lang="ja-JP" altLang="en-US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16200000">
              <a:off x="5298553" y="967456"/>
              <a:ext cx="1590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 smtClean="0"/>
                <a:t>各段出力電圧</a:t>
              </a:r>
              <a:r>
                <a:rPr lang="en-US" altLang="ja-JP" sz="1400" dirty="0" smtClean="0"/>
                <a:t>(kV)</a:t>
              </a:r>
              <a:endParaRPr kumimoji="1" lang="ja-JP" altLang="en-US" sz="14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557397" y="476672"/>
              <a:ext cx="13773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/>
                <a:t>入力電圧</a:t>
              </a:r>
              <a:r>
                <a:rPr kumimoji="1" lang="en-US" altLang="ja-JP" sz="1600" dirty="0" smtClean="0"/>
                <a:t>50V</a:t>
              </a:r>
              <a:endParaRPr kumimoji="1" lang="ja-JP" altLang="en-US" sz="1600" dirty="0"/>
            </a:p>
          </p:txBody>
        </p:sp>
      </p:grpSp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CW</a:t>
            </a:r>
            <a:r>
              <a:rPr kumimoji="1" lang="ja-JP" altLang="en-US" sz="4400" dirty="0" smtClean="0"/>
              <a:t>回路の動作</a:t>
            </a:r>
            <a:endParaRPr kumimoji="1" lang="ja-JP" altLang="en-US" sz="4400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27" y="3420334"/>
            <a:ext cx="2816598" cy="197523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12748" y="30510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充電時</a:t>
            </a:r>
            <a:endParaRPr kumimoji="1" lang="ja-JP" altLang="en-US" dirty="0"/>
          </a:p>
        </p:txBody>
      </p:sp>
      <p:grpSp>
        <p:nvGrpSpPr>
          <p:cNvPr id="22" name="図形グループ 21"/>
          <p:cNvGrpSpPr/>
          <p:nvPr/>
        </p:nvGrpSpPr>
        <p:grpSpPr>
          <a:xfrm>
            <a:off x="25362" y="1611552"/>
            <a:ext cx="5904656" cy="1315689"/>
            <a:chOff x="1008166" y="1005244"/>
            <a:chExt cx="5904656" cy="1290960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8166" y="1005244"/>
              <a:ext cx="5759667" cy="1290960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1912184" y="1792148"/>
              <a:ext cx="392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V</a:t>
              </a:r>
              <a:r>
                <a:rPr kumimoji="1" lang="en-US" altLang="ja-JP" sz="1100" dirty="0" smtClean="0"/>
                <a:t>1</a:t>
              </a:r>
              <a:endParaRPr kumimoji="1" lang="en-US" altLang="ja-JP" sz="1600" dirty="0" smtClean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592342" y="1792148"/>
              <a:ext cx="392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V</a:t>
              </a:r>
              <a:r>
                <a:rPr lang="en-US" altLang="ja-JP" sz="1100" dirty="0"/>
                <a:t>2</a:t>
              </a:r>
              <a:endParaRPr kumimoji="1" lang="en-US" altLang="ja-JP" sz="1600" dirty="0" smtClean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3990404" y="1792148"/>
              <a:ext cx="474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V</a:t>
              </a:r>
              <a:r>
                <a:rPr lang="en-US" altLang="ja-JP" sz="1100" dirty="0" smtClean="0"/>
                <a:t>19</a:t>
              </a:r>
              <a:endParaRPr kumimoji="1" lang="en-US" altLang="ja-JP" sz="2000" dirty="0" smtClean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5040614" y="1792148"/>
              <a:ext cx="1872208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68606" y="1181074"/>
              <a:ext cx="1872208" cy="755090"/>
            </a:xfrm>
            <a:prstGeom prst="rect">
              <a:avLst/>
            </a:prstGeom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4696220" y="1792148"/>
              <a:ext cx="488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V</a:t>
              </a:r>
              <a:r>
                <a:rPr lang="en-US" altLang="ja-JP" sz="1100" dirty="0" smtClean="0"/>
                <a:t>20</a:t>
              </a:r>
              <a:endParaRPr kumimoji="1" lang="en-US" altLang="ja-JP" sz="1600" dirty="0" smtClean="0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2016286" y="179215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4140670" y="179214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4860670" y="179214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2736358" y="179215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5" name="図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927" y="3406106"/>
            <a:ext cx="2838673" cy="1989458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2036941" y="3599876"/>
            <a:ext cx="84398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201826" y="2486917"/>
            <a:ext cx="1542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抵抗値</a:t>
            </a:r>
            <a:r>
              <a:rPr kumimoji="1" lang="en-US" altLang="ja-JP" sz="1600" dirty="0" smtClean="0"/>
              <a:t> R &gt;&gt; r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 (1GΩ</a:t>
            </a:r>
            <a:r>
              <a:rPr lang="ja-JP" altLang="en-US" sz="1600" dirty="0" smtClean="0"/>
              <a:t>、</a:t>
            </a:r>
            <a:r>
              <a:rPr lang="en-US" altLang="ja-JP" sz="1600" dirty="0" smtClean="0"/>
              <a:t>100kΩ)</a:t>
            </a:r>
            <a:endParaRPr kumimoji="1" lang="ja-JP" altLang="en-US" sz="1600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6905244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531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323528" y="5110942"/>
            <a:ext cx="8496944" cy="16561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252783" y="3357168"/>
            <a:ext cx="4248000" cy="1584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400" dirty="0" smtClean="0">
                <a:solidFill>
                  <a:srgbClr val="000000"/>
                </a:solidFill>
              </a:rPr>
              <a:t>R8486</a:t>
            </a:r>
          </a:p>
          <a:p>
            <a:pPr>
              <a:buFont typeface="Arial" pitchFamily="34" charset="0"/>
              <a:buChar char="•"/>
            </a:pPr>
            <a:r>
              <a:rPr lang="en-US" altLang="ja-JP" dirty="0" smtClean="0">
                <a:solidFill>
                  <a:srgbClr val="000000"/>
                </a:solidFill>
              </a:rPr>
              <a:t>MgF</a:t>
            </a:r>
            <a:r>
              <a:rPr lang="en-US" altLang="ja-JP" baseline="-25000" dirty="0" smtClean="0">
                <a:solidFill>
                  <a:srgbClr val="000000"/>
                </a:solidFill>
              </a:rPr>
              <a:t>2</a:t>
            </a:r>
            <a:r>
              <a:rPr lang="ja-JP" altLang="en-US" dirty="0" smtClean="0">
                <a:solidFill>
                  <a:srgbClr val="000000"/>
                </a:solidFill>
              </a:rPr>
              <a:t>窓材サイドオン</a:t>
            </a:r>
            <a:r>
              <a:rPr lang="en-US" altLang="ja-JP" dirty="0" smtClean="0">
                <a:solidFill>
                  <a:srgbClr val="000000"/>
                </a:solidFill>
              </a:rPr>
              <a:t>PMT</a:t>
            </a:r>
          </a:p>
          <a:p>
            <a:pPr>
              <a:buFont typeface="Arial" pitchFamily="34" charset="0"/>
              <a:buChar char="•"/>
            </a:pPr>
            <a:r>
              <a:rPr lang="en-US" altLang="ja-JP" dirty="0" smtClean="0">
                <a:solidFill>
                  <a:srgbClr val="000000"/>
                </a:solidFill>
              </a:rPr>
              <a:t>128 nm</a:t>
            </a:r>
            <a:r>
              <a:rPr lang="ja-JP" altLang="en-US" dirty="0" smtClean="0">
                <a:solidFill>
                  <a:srgbClr val="000000"/>
                </a:solidFill>
              </a:rPr>
              <a:t>感度あり</a:t>
            </a:r>
            <a:r>
              <a:rPr lang="en-US" altLang="ja-JP" dirty="0" smtClean="0">
                <a:solidFill>
                  <a:srgbClr val="000000"/>
                </a:solidFill>
              </a:rPr>
              <a:t>(QE </a:t>
            </a:r>
            <a:r>
              <a:rPr lang="ja-JP" altLang="en-US" dirty="0" smtClean="0">
                <a:solidFill>
                  <a:srgbClr val="000000"/>
                </a:solidFill>
              </a:rPr>
              <a:t>～</a:t>
            </a:r>
            <a:r>
              <a:rPr lang="en-US" altLang="ja-JP" dirty="0" smtClean="0">
                <a:solidFill>
                  <a:srgbClr val="000000"/>
                </a:solidFill>
              </a:rPr>
              <a:t>20%)</a:t>
            </a:r>
          </a:p>
          <a:p>
            <a:pPr>
              <a:buFont typeface="Arial" pitchFamily="34" charset="0"/>
              <a:buChar char="•"/>
            </a:pPr>
            <a:r>
              <a:rPr lang="ja-JP" altLang="en-US" dirty="0" smtClean="0">
                <a:solidFill>
                  <a:srgbClr val="000000"/>
                </a:solidFill>
              </a:rPr>
              <a:t>常温使用のみ</a:t>
            </a:r>
            <a:endParaRPr kumimoji="1" lang="ja-JP" altLang="en-US" dirty="0"/>
          </a:p>
        </p:txBody>
      </p:sp>
      <p:pic>
        <p:nvPicPr>
          <p:cNvPr id="1026" name="Picture 2" descr="C:\Users\masa\Dropbox\OsakaWS2012\R8486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63888" y="3540514"/>
            <a:ext cx="614522" cy="1348219"/>
          </a:xfrm>
          <a:prstGeom prst="rect">
            <a:avLst/>
          </a:prstGeom>
          <a:noFill/>
        </p:spPr>
      </p:pic>
      <p:sp>
        <p:nvSpPr>
          <p:cNvPr id="9" name="角丸四角形 8"/>
          <p:cNvSpPr/>
          <p:nvPr/>
        </p:nvSpPr>
        <p:spPr>
          <a:xfrm>
            <a:off x="4644008" y="1412952"/>
            <a:ext cx="4248000" cy="1584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400" dirty="0" smtClean="0">
                <a:solidFill>
                  <a:srgbClr val="000000"/>
                </a:solidFill>
              </a:rPr>
              <a:t>R6041-506</a:t>
            </a:r>
          </a:p>
          <a:p>
            <a:pPr>
              <a:buFont typeface="Arial" pitchFamily="34" charset="0"/>
              <a:buChar char="•"/>
            </a:pPr>
            <a:r>
              <a:rPr lang="ja-JP" altLang="en-US" dirty="0" smtClean="0"/>
              <a:t>ガラス窓材</a:t>
            </a:r>
            <a:r>
              <a:rPr lang="en-US" altLang="ja-JP" dirty="0" smtClean="0"/>
              <a:t>2</a:t>
            </a:r>
            <a:r>
              <a:rPr lang="ja-JP" altLang="en-US" dirty="0" smtClean="0"/>
              <a:t>インチ</a:t>
            </a:r>
            <a:r>
              <a:rPr lang="en-US" altLang="ja-JP" dirty="0" smtClean="0"/>
              <a:t>PMT</a:t>
            </a:r>
          </a:p>
          <a:p>
            <a:pPr>
              <a:buFont typeface="Arial" pitchFamily="34" charset="0"/>
              <a:buChar char="•"/>
            </a:pPr>
            <a:r>
              <a:rPr lang="en-US" altLang="ja-JP" dirty="0" smtClean="0"/>
              <a:t>MEG</a:t>
            </a:r>
            <a:r>
              <a:rPr lang="ja-JP" altLang="en-US" dirty="0" smtClean="0"/>
              <a:t>実験（液体</a:t>
            </a:r>
            <a:r>
              <a:rPr lang="en-US" altLang="ja-JP" dirty="0" err="1" smtClean="0"/>
              <a:t>Xe</a:t>
            </a:r>
            <a:r>
              <a:rPr lang="en-US" altLang="ja-JP" dirty="0" smtClean="0"/>
              <a:t>)</a:t>
            </a:r>
            <a:r>
              <a:rPr lang="ja-JP" altLang="en-US" dirty="0" smtClean="0"/>
              <a:t>用に開発されたものを液体</a:t>
            </a:r>
            <a:r>
              <a:rPr lang="en-US" altLang="ja-JP" dirty="0" err="1" smtClean="0"/>
              <a:t>Ar</a:t>
            </a:r>
            <a:r>
              <a:rPr lang="ja-JP" altLang="en-US" dirty="0" smtClean="0"/>
              <a:t>温度で使用可能にしたもの</a:t>
            </a:r>
            <a:endParaRPr lang="en-US" altLang="ja-JP" dirty="0" smtClean="0"/>
          </a:p>
        </p:txBody>
      </p:sp>
      <p:sp>
        <p:nvSpPr>
          <p:cNvPr id="10" name="角丸四角形 9"/>
          <p:cNvSpPr/>
          <p:nvPr/>
        </p:nvSpPr>
        <p:spPr>
          <a:xfrm>
            <a:off x="251519" y="1412952"/>
            <a:ext cx="4248000" cy="1584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400" dirty="0" smtClean="0">
                <a:solidFill>
                  <a:srgbClr val="000000"/>
                </a:solidFill>
              </a:rPr>
              <a:t>R11065 </a:t>
            </a:r>
          </a:p>
          <a:p>
            <a:pPr>
              <a:buFont typeface="Arial" pitchFamily="34" charset="0"/>
              <a:buChar char="•"/>
            </a:pPr>
            <a:r>
              <a:rPr lang="ja-JP" altLang="en-US" dirty="0" smtClean="0"/>
              <a:t>ガラス窓材</a:t>
            </a:r>
            <a:r>
              <a:rPr lang="en-US" altLang="ja-JP" dirty="0" smtClean="0">
                <a:solidFill>
                  <a:srgbClr val="000000"/>
                </a:solidFill>
              </a:rPr>
              <a:t>3</a:t>
            </a:r>
            <a:r>
              <a:rPr lang="ja-JP" altLang="en-US" dirty="0" smtClean="0">
                <a:solidFill>
                  <a:srgbClr val="000000"/>
                </a:solidFill>
              </a:rPr>
              <a:t>インチ</a:t>
            </a:r>
            <a:r>
              <a:rPr lang="en-US" altLang="ja-JP" dirty="0" smtClean="0">
                <a:solidFill>
                  <a:srgbClr val="000000"/>
                </a:solidFill>
              </a:rPr>
              <a:t>PMT</a:t>
            </a:r>
          </a:p>
          <a:p>
            <a:pPr>
              <a:buFont typeface="Arial" pitchFamily="34" charset="0"/>
              <a:buChar char="•"/>
            </a:pPr>
            <a:r>
              <a:rPr lang="ja-JP" altLang="en-US" dirty="0" smtClean="0">
                <a:solidFill>
                  <a:srgbClr val="000000"/>
                </a:solidFill>
              </a:rPr>
              <a:t>液体</a:t>
            </a:r>
            <a:r>
              <a:rPr lang="en-US" altLang="ja-JP" dirty="0" err="1" smtClean="0">
                <a:solidFill>
                  <a:srgbClr val="000000"/>
                </a:solidFill>
              </a:rPr>
              <a:t>Ar</a:t>
            </a:r>
            <a:r>
              <a:rPr lang="ja-JP" altLang="en-US" dirty="0" smtClean="0">
                <a:solidFill>
                  <a:srgbClr val="000000"/>
                </a:solidFill>
              </a:rPr>
              <a:t>温度で使用可能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dirty="0" smtClean="0">
                <a:solidFill>
                  <a:srgbClr val="000000"/>
                </a:solidFill>
              </a:rPr>
              <a:t>DM</a:t>
            </a:r>
            <a:r>
              <a:rPr lang="ja-JP" altLang="en-US" dirty="0" smtClean="0">
                <a:solidFill>
                  <a:srgbClr val="000000"/>
                </a:solidFill>
              </a:rPr>
              <a:t>探索向けに開発（低</a:t>
            </a:r>
            <a:r>
              <a:rPr lang="en-US" altLang="ja-JP" dirty="0" smtClean="0">
                <a:solidFill>
                  <a:srgbClr val="000000"/>
                </a:solidFill>
              </a:rPr>
              <a:t>BG</a:t>
            </a:r>
            <a:r>
              <a:rPr lang="ja-JP" altLang="en-US" dirty="0" err="1" smtClean="0">
                <a:solidFill>
                  <a:srgbClr val="000000"/>
                </a:solidFill>
              </a:rPr>
              <a:t>、</a:t>
            </a:r>
            <a:r>
              <a:rPr lang="ja-JP" altLang="en-US" dirty="0" smtClean="0">
                <a:solidFill>
                  <a:srgbClr val="000000"/>
                </a:solidFill>
              </a:rPr>
              <a:t>高</a:t>
            </a:r>
            <a:r>
              <a:rPr lang="en-US" altLang="ja-JP" dirty="0" smtClean="0">
                <a:solidFill>
                  <a:srgbClr val="000000"/>
                </a:solidFill>
              </a:rPr>
              <a:t>QE)</a:t>
            </a:r>
          </a:p>
        </p:txBody>
      </p:sp>
      <p:pic>
        <p:nvPicPr>
          <p:cNvPr id="5" name="Picture 4" descr="E:\光センサーワークショップ\RIMG052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15817" y="1537083"/>
            <a:ext cx="1218158" cy="102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E:\光センサーワークショップ\RIMG0521.JPG"/>
          <p:cNvPicPr>
            <a:picLocks noChangeAspect="1" noChangeArrowheads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7668343" y="1288469"/>
            <a:ext cx="96535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角丸四角形 11"/>
          <p:cNvSpPr/>
          <p:nvPr/>
        </p:nvSpPr>
        <p:spPr>
          <a:xfrm>
            <a:off x="4644008" y="3357168"/>
            <a:ext cx="4248000" cy="1584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400" dirty="0" smtClean="0">
                <a:solidFill>
                  <a:srgbClr val="000000"/>
                </a:solidFill>
              </a:rPr>
              <a:t>H1161</a:t>
            </a:r>
          </a:p>
          <a:p>
            <a:pPr>
              <a:buFont typeface="Arial" pitchFamily="34" charset="0"/>
              <a:buChar char="•"/>
            </a:pPr>
            <a:r>
              <a:rPr lang="ja-JP" altLang="en-US" dirty="0" smtClean="0"/>
              <a:t>ガラス窓</a:t>
            </a:r>
            <a:r>
              <a:rPr lang="en-US" altLang="ja-JP" dirty="0" smtClean="0"/>
              <a:t>2</a:t>
            </a:r>
            <a:r>
              <a:rPr lang="ja-JP" altLang="en-US" dirty="0" smtClean="0"/>
              <a:t>インチ</a:t>
            </a:r>
            <a:r>
              <a:rPr lang="en-US" altLang="ja-JP" dirty="0" smtClean="0"/>
              <a:t>PMT</a:t>
            </a:r>
          </a:p>
          <a:p>
            <a:pPr>
              <a:buFont typeface="Arial" pitchFamily="34" charset="0"/>
              <a:buChar char="•"/>
            </a:pPr>
            <a:r>
              <a:rPr lang="ja-JP" altLang="en-US" dirty="0" smtClean="0"/>
              <a:t>シンチレーションカウンティングに適する</a:t>
            </a:r>
            <a:endParaRPr lang="en-US" altLang="ja-JP" dirty="0" smtClean="0"/>
          </a:p>
          <a:p>
            <a:pPr>
              <a:buFont typeface="Arial" pitchFamily="34" charset="0"/>
              <a:buChar char="•"/>
            </a:pPr>
            <a:r>
              <a:rPr lang="ja-JP" altLang="en-US" dirty="0" smtClean="0">
                <a:solidFill>
                  <a:srgbClr val="000000"/>
                </a:solidFill>
              </a:rPr>
              <a:t>常温使用のみ</a:t>
            </a:r>
            <a:endParaRPr kumimoji="1" lang="ja-JP" altLang="en-US" dirty="0"/>
          </a:p>
        </p:txBody>
      </p:sp>
      <p:graphicFrame>
        <p:nvGraphicFramePr>
          <p:cNvPr id="14" name="表 13"/>
          <p:cNvGraphicFramePr>
            <a:graphicFrameLocks noGrp="1"/>
          </p:cNvGraphicFramePr>
          <p:nvPr/>
        </p:nvGraphicFramePr>
        <p:xfrm>
          <a:off x="395585" y="5178678"/>
          <a:ext cx="8496894" cy="1296145"/>
        </p:xfrm>
        <a:graphic>
          <a:graphicData uri="http://schemas.openxmlformats.org/drawingml/2006/table">
            <a:tbl>
              <a:tblPr/>
              <a:tblGrid>
                <a:gridCol w="819646"/>
                <a:gridCol w="57552"/>
                <a:gridCol w="57552"/>
                <a:gridCol w="57552"/>
                <a:gridCol w="57552"/>
                <a:gridCol w="57552"/>
                <a:gridCol w="57552"/>
                <a:gridCol w="57552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57552"/>
                <a:gridCol w="57552"/>
                <a:gridCol w="57552"/>
                <a:gridCol w="57552"/>
                <a:gridCol w="57552"/>
                <a:gridCol w="57552"/>
                <a:gridCol w="57552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57552"/>
                <a:gridCol w="57552"/>
                <a:gridCol w="57552"/>
                <a:gridCol w="57552"/>
                <a:gridCol w="57552"/>
                <a:gridCol w="57552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57552"/>
                <a:gridCol w="57552"/>
                <a:gridCol w="57552"/>
                <a:gridCol w="57552"/>
                <a:gridCol w="57552"/>
                <a:gridCol w="57552"/>
                <a:gridCol w="57552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57552"/>
                <a:gridCol w="57552"/>
                <a:gridCol w="57552"/>
                <a:gridCol w="57552"/>
                <a:gridCol w="57552"/>
                <a:gridCol w="57552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57552"/>
                <a:gridCol w="57552"/>
                <a:gridCol w="57552"/>
                <a:gridCol w="57552"/>
                <a:gridCol w="57552"/>
                <a:gridCol w="57552"/>
                <a:gridCol w="57552"/>
                <a:gridCol w="57552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60715"/>
                <a:gridCol w="57552"/>
                <a:gridCol w="57552"/>
                <a:gridCol w="57552"/>
                <a:gridCol w="57552"/>
                <a:gridCol w="57552"/>
                <a:gridCol w="57552"/>
                <a:gridCol w="57552"/>
                <a:gridCol w="57552"/>
                <a:gridCol w="60715"/>
              </a:tblGrid>
              <a:tr h="259229"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100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200</a:t>
                      </a:r>
                    </a:p>
                  </a:txBody>
                  <a:tcPr marL="8021" marR="8021" marT="8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300</a:t>
                      </a:r>
                    </a:p>
                  </a:txBody>
                  <a:tcPr marL="8021" marR="8021" marT="8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400</a:t>
                      </a:r>
                    </a:p>
                  </a:txBody>
                  <a:tcPr marL="8021" marR="8021" marT="8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500</a:t>
                      </a:r>
                    </a:p>
                  </a:txBody>
                  <a:tcPr marL="8021" marR="8021" marT="8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600</a:t>
                      </a:r>
                    </a:p>
                  </a:txBody>
                  <a:tcPr marL="8021" marR="8021" marT="8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700</a:t>
                      </a:r>
                    </a:p>
                  </a:txBody>
                  <a:tcPr marL="8021" marR="8021" marT="80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R8486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115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320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B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R6041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160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650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R11065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200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650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H1161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250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700</a:t>
                      </a: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8021" marR="8021" marT="80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1547664" y="6474822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err="1" smtClean="0">
                <a:solidFill>
                  <a:srgbClr val="7030A0"/>
                </a:solidFill>
                <a:latin typeface="+mn-ea"/>
              </a:rPr>
              <a:t>Ar</a:t>
            </a:r>
            <a:r>
              <a:rPr kumimoji="1" lang="ja-JP" altLang="en-US" sz="1600" b="1" dirty="0" smtClean="0">
                <a:solidFill>
                  <a:srgbClr val="7030A0"/>
                </a:solidFill>
                <a:latin typeface="+mn-ea"/>
              </a:rPr>
              <a:t>蛍光</a:t>
            </a:r>
            <a:r>
              <a:rPr lang="en-US" altLang="ja-JP" sz="1600" b="1" dirty="0" smtClean="0">
                <a:solidFill>
                  <a:srgbClr val="7030A0"/>
                </a:solidFill>
                <a:latin typeface="+mn-ea"/>
              </a:rPr>
              <a:t>128nm</a:t>
            </a:r>
            <a:endParaRPr kumimoji="1" lang="ja-JP" altLang="en-US" sz="1600" b="1" dirty="0">
              <a:solidFill>
                <a:srgbClr val="7030A0"/>
              </a:solidFill>
              <a:latin typeface="+mn-ea"/>
            </a:endParaRPr>
          </a:p>
        </p:txBody>
      </p:sp>
      <p:grpSp>
        <p:nvGrpSpPr>
          <p:cNvPr id="3" name="グループ化 24"/>
          <p:cNvGrpSpPr/>
          <p:nvPr/>
        </p:nvGrpSpPr>
        <p:grpSpPr>
          <a:xfrm>
            <a:off x="3419872" y="5236831"/>
            <a:ext cx="1800200" cy="1576545"/>
            <a:chOff x="3419872" y="5020807"/>
            <a:chExt cx="1800200" cy="1576545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3563888" y="6258798"/>
              <a:ext cx="1656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 smtClean="0">
                  <a:solidFill>
                    <a:srgbClr val="FF0000"/>
                  </a:solidFill>
                </a:rPr>
                <a:t>共通感度</a:t>
              </a:r>
              <a:r>
                <a:rPr kumimoji="1" lang="en-US" altLang="ja-JP" sz="1600" b="1" dirty="0" smtClean="0">
                  <a:solidFill>
                    <a:srgbClr val="FF0000"/>
                  </a:solidFill>
                  <a:latin typeface="+mn-ea"/>
                </a:rPr>
                <a:t>300nm</a:t>
              </a:r>
              <a:endParaRPr kumimoji="1" lang="ja-JP" altLang="en-US" sz="1600" b="1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3419872" y="5020807"/>
              <a:ext cx="360040" cy="13681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" name="グループ化 25"/>
          <p:cNvGrpSpPr/>
          <p:nvPr/>
        </p:nvGrpSpPr>
        <p:grpSpPr>
          <a:xfrm>
            <a:off x="5004048" y="5236831"/>
            <a:ext cx="1872208" cy="1576545"/>
            <a:chOff x="5004048" y="5020807"/>
            <a:chExt cx="1872208" cy="1576545"/>
          </a:xfrm>
        </p:grpSpPr>
        <p:sp>
          <p:nvSpPr>
            <p:cNvPr id="15" name="円/楕円 14"/>
            <p:cNvSpPr/>
            <p:nvPr/>
          </p:nvSpPr>
          <p:spPr>
            <a:xfrm>
              <a:off x="5004048" y="5020807"/>
              <a:ext cx="360040" cy="1368152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220072" y="6258798"/>
              <a:ext cx="1656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00B0F0"/>
                  </a:solidFill>
                  <a:latin typeface="+mn-ea"/>
                </a:rPr>
                <a:t>TPB</a:t>
              </a:r>
              <a:r>
                <a:rPr lang="ja-JP" altLang="en-US" sz="1600" b="1" dirty="0" smtClean="0">
                  <a:solidFill>
                    <a:srgbClr val="00B0F0"/>
                  </a:solidFill>
                  <a:latin typeface="+mn-ea"/>
                </a:rPr>
                <a:t> </a:t>
              </a:r>
              <a:r>
                <a:rPr lang="en-US" altLang="ja-JP" sz="1600" b="1" dirty="0" smtClean="0">
                  <a:solidFill>
                    <a:srgbClr val="00B0F0"/>
                  </a:solidFill>
                  <a:latin typeface="+mn-ea"/>
                </a:rPr>
                <a:t>42</a:t>
              </a:r>
              <a:r>
                <a:rPr kumimoji="1" lang="en-US" altLang="ja-JP" sz="1600" b="1" dirty="0" smtClean="0">
                  <a:solidFill>
                    <a:srgbClr val="00B0F0"/>
                  </a:solidFill>
                  <a:latin typeface="+mn-ea"/>
                </a:rPr>
                <a:t>0nm</a:t>
              </a:r>
              <a:endParaRPr kumimoji="1" lang="ja-JP" altLang="en-US" sz="1600" b="1" dirty="0">
                <a:solidFill>
                  <a:srgbClr val="00B0F0"/>
                </a:solidFill>
                <a:latin typeface="+mn-ea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1489511" y="514060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nm</a:t>
            </a:r>
            <a:endParaRPr kumimoji="1" lang="ja-JP" altLang="en-US" sz="1600" dirty="0"/>
          </a:p>
        </p:txBody>
      </p:sp>
      <p:pic>
        <p:nvPicPr>
          <p:cNvPr id="15362" name="Picture 2" descr="光電子増倍管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7476323" y="2901117"/>
            <a:ext cx="792088" cy="1848205"/>
          </a:xfrm>
          <a:prstGeom prst="rect">
            <a:avLst/>
          </a:prstGeom>
          <a:noFill/>
        </p:spPr>
      </p:pic>
      <p:sp>
        <p:nvSpPr>
          <p:cNvPr id="26" name="角丸四角形 25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/>
              <a:t>使用している</a:t>
            </a:r>
            <a:r>
              <a:rPr kumimoji="1" lang="en-US" altLang="ja-JP" sz="4400" dirty="0" smtClean="0"/>
              <a:t>PMT</a:t>
            </a:r>
            <a:endParaRPr kumimoji="1" lang="ja-JP" altLang="en-US" sz="4400" dirty="0"/>
          </a:p>
        </p:txBody>
      </p:sp>
      <p:sp>
        <p:nvSpPr>
          <p:cNvPr id="28" name="角丸四角形 27"/>
          <p:cNvSpPr/>
          <p:nvPr/>
        </p:nvSpPr>
        <p:spPr>
          <a:xfrm>
            <a:off x="3231984" y="1124744"/>
            <a:ext cx="2664296" cy="4320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latin typeface="+mn-ea"/>
              </a:rPr>
              <a:t>検出器内</a:t>
            </a:r>
            <a:r>
              <a:rPr kumimoji="1" lang="ja-JP" altLang="en-US" sz="2400" b="1" dirty="0" smtClean="0">
                <a:latin typeface="+mn-ea"/>
              </a:rPr>
              <a:t>で使用</a:t>
            </a:r>
            <a:endParaRPr kumimoji="1" lang="en-US" altLang="ja-JP" sz="2400" b="1" dirty="0" smtClean="0">
              <a:latin typeface="+mn-ea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3231984" y="3140968"/>
            <a:ext cx="2664296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>
                <a:latin typeface="+mn-ea"/>
              </a:rPr>
              <a:t>TPB study</a:t>
            </a:r>
            <a:r>
              <a:rPr kumimoji="1" lang="ja-JP" altLang="en-US" sz="2400" b="1" dirty="0" smtClean="0">
                <a:latin typeface="+mn-ea"/>
              </a:rPr>
              <a:t>に使用</a:t>
            </a:r>
            <a:endParaRPr kumimoji="1" lang="en-US" altLang="ja-JP" sz="2400" b="1" dirty="0" smtClean="0">
              <a:latin typeface="+mn-ea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1461588" y="5229200"/>
            <a:ext cx="360040" cy="136815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955536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214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波長</a:t>
            </a:r>
            <a:r>
              <a:rPr lang="ja-JP" altLang="en-US" sz="4000" dirty="0" smtClean="0"/>
              <a:t>変換剤を用いた光読み出し</a:t>
            </a:r>
            <a:endParaRPr kumimoji="1" lang="ja-JP" altLang="en-US" sz="4400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4788024" y="1124744"/>
            <a:ext cx="4032448" cy="2542052"/>
            <a:chOff x="4499992" y="1412776"/>
            <a:chExt cx="4032448" cy="2542052"/>
          </a:xfrm>
        </p:grpSpPr>
        <p:grpSp>
          <p:nvGrpSpPr>
            <p:cNvPr id="12" name="グループ化 50"/>
            <p:cNvGrpSpPr/>
            <p:nvPr/>
          </p:nvGrpSpPr>
          <p:grpSpPr>
            <a:xfrm>
              <a:off x="4499992" y="1628800"/>
              <a:ext cx="4032448" cy="2232248"/>
              <a:chOff x="4644008" y="1700808"/>
              <a:chExt cx="4032448" cy="2232248"/>
            </a:xfrm>
          </p:grpSpPr>
          <p:grpSp>
            <p:nvGrpSpPr>
              <p:cNvPr id="16" name="グループ化 51"/>
              <p:cNvGrpSpPr/>
              <p:nvPr/>
            </p:nvGrpSpPr>
            <p:grpSpPr>
              <a:xfrm>
                <a:off x="4644008" y="1700808"/>
                <a:ext cx="4032448" cy="2232248"/>
                <a:chOff x="2843808" y="1988840"/>
                <a:chExt cx="4032448" cy="2232248"/>
              </a:xfrm>
            </p:grpSpPr>
            <p:grpSp>
              <p:nvGrpSpPr>
                <p:cNvPr id="18" name="グループ化 49"/>
                <p:cNvGrpSpPr/>
                <p:nvPr/>
              </p:nvGrpSpPr>
              <p:grpSpPr>
                <a:xfrm>
                  <a:off x="2843808" y="1988840"/>
                  <a:ext cx="4032448" cy="2232248"/>
                  <a:chOff x="5508104" y="404664"/>
                  <a:chExt cx="4032448" cy="2232248"/>
                </a:xfrm>
              </p:grpSpPr>
              <p:grpSp>
                <p:nvGrpSpPr>
                  <p:cNvPr id="20" name="グループ化 45"/>
                  <p:cNvGrpSpPr/>
                  <p:nvPr/>
                </p:nvGrpSpPr>
                <p:grpSpPr>
                  <a:xfrm>
                    <a:off x="5508104" y="404664"/>
                    <a:ext cx="4032448" cy="2232248"/>
                    <a:chOff x="4427984" y="3212976"/>
                    <a:chExt cx="4032448" cy="2232248"/>
                  </a:xfrm>
                </p:grpSpPr>
                <p:sp>
                  <p:nvSpPr>
                    <p:cNvPr id="22" name="正方形/長方形 21"/>
                    <p:cNvSpPr/>
                    <p:nvPr/>
                  </p:nvSpPr>
                  <p:spPr>
                    <a:xfrm>
                      <a:off x="4427984" y="3212976"/>
                      <a:ext cx="4032448" cy="223224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pic>
                  <p:nvPicPr>
                    <p:cNvPr id="23" name="Picture 2" descr="D:\卒論\trough.bmp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screen">
                      <a:grayscl/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72000" y="3212976"/>
                      <a:ext cx="3888432" cy="2016224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24" name="Picture 2" descr="D:\卒論\trough.bmp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>
                      <a:grayscl/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16016" y="4974539"/>
                      <a:ext cx="3744416" cy="288032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25" name="正方形/長方形 24"/>
                    <p:cNvSpPr/>
                    <p:nvPr/>
                  </p:nvSpPr>
                  <p:spPr>
                    <a:xfrm>
                      <a:off x="4572000" y="4858628"/>
                      <a:ext cx="228903" cy="1902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sp>
                <p:nvSpPr>
                  <p:cNvPr id="21" name="フリーフォーム 20"/>
                  <p:cNvSpPr/>
                  <p:nvPr/>
                </p:nvSpPr>
                <p:spPr>
                  <a:xfrm>
                    <a:off x="6228184" y="548681"/>
                    <a:ext cx="484058" cy="1708650"/>
                  </a:xfrm>
                  <a:custGeom>
                    <a:avLst/>
                    <a:gdLst>
                      <a:gd name="connsiteX0" fmla="*/ 0 w 1996226"/>
                      <a:gd name="connsiteY0" fmla="*/ 4346620 h 4720107"/>
                      <a:gd name="connsiteX1" fmla="*/ 38637 w 1996226"/>
                      <a:gd name="connsiteY1" fmla="*/ 4179194 h 4720107"/>
                      <a:gd name="connsiteX2" fmla="*/ 90152 w 1996226"/>
                      <a:gd name="connsiteY2" fmla="*/ 4050406 h 4720107"/>
                      <a:gd name="connsiteX3" fmla="*/ 167426 w 1996226"/>
                      <a:gd name="connsiteY3" fmla="*/ 3908738 h 4720107"/>
                      <a:gd name="connsiteX4" fmla="*/ 193183 w 1996226"/>
                      <a:gd name="connsiteY4" fmla="*/ 3612524 h 4720107"/>
                      <a:gd name="connsiteX5" fmla="*/ 231820 w 1996226"/>
                      <a:gd name="connsiteY5" fmla="*/ 3406462 h 4720107"/>
                      <a:gd name="connsiteX6" fmla="*/ 283335 w 1996226"/>
                      <a:gd name="connsiteY6" fmla="*/ 3161763 h 4720107"/>
                      <a:gd name="connsiteX7" fmla="*/ 347730 w 1996226"/>
                      <a:gd name="connsiteY7" fmla="*/ 2942823 h 4720107"/>
                      <a:gd name="connsiteX8" fmla="*/ 373487 w 1996226"/>
                      <a:gd name="connsiteY8" fmla="*/ 2659487 h 4720107"/>
                      <a:gd name="connsiteX9" fmla="*/ 412124 w 1996226"/>
                      <a:gd name="connsiteY9" fmla="*/ 2182969 h 4720107"/>
                      <a:gd name="connsiteX10" fmla="*/ 425003 w 1996226"/>
                      <a:gd name="connsiteY10" fmla="*/ 1873876 h 4720107"/>
                      <a:gd name="connsiteX11" fmla="*/ 476518 w 1996226"/>
                      <a:gd name="connsiteY11" fmla="*/ 1654935 h 4720107"/>
                      <a:gd name="connsiteX12" fmla="*/ 489397 w 1996226"/>
                      <a:gd name="connsiteY12" fmla="*/ 1487510 h 4720107"/>
                      <a:gd name="connsiteX13" fmla="*/ 540913 w 1996226"/>
                      <a:gd name="connsiteY13" fmla="*/ 1204175 h 4720107"/>
                      <a:gd name="connsiteX14" fmla="*/ 579549 w 1996226"/>
                      <a:gd name="connsiteY14" fmla="*/ 959476 h 4720107"/>
                      <a:gd name="connsiteX15" fmla="*/ 592428 w 1996226"/>
                      <a:gd name="connsiteY15" fmla="*/ 792051 h 4720107"/>
                      <a:gd name="connsiteX16" fmla="*/ 656823 w 1996226"/>
                      <a:gd name="connsiteY16" fmla="*/ 573110 h 4720107"/>
                      <a:gd name="connsiteX17" fmla="*/ 708338 w 1996226"/>
                      <a:gd name="connsiteY17" fmla="*/ 341290 h 4720107"/>
                      <a:gd name="connsiteX18" fmla="*/ 759854 w 1996226"/>
                      <a:gd name="connsiteY18" fmla="*/ 109470 h 4720107"/>
                      <a:gd name="connsiteX19" fmla="*/ 862885 w 1996226"/>
                      <a:gd name="connsiteY19" fmla="*/ 6439 h 4720107"/>
                      <a:gd name="connsiteX20" fmla="*/ 953037 w 1996226"/>
                      <a:gd name="connsiteY20" fmla="*/ 122349 h 4720107"/>
                      <a:gd name="connsiteX21" fmla="*/ 1030310 w 1996226"/>
                      <a:gd name="connsiteY21" fmla="*/ 740535 h 4720107"/>
                      <a:gd name="connsiteX22" fmla="*/ 1094704 w 1996226"/>
                      <a:gd name="connsiteY22" fmla="*/ 1049628 h 4720107"/>
                      <a:gd name="connsiteX23" fmla="*/ 1159099 w 1996226"/>
                      <a:gd name="connsiteY23" fmla="*/ 1423115 h 4720107"/>
                      <a:gd name="connsiteX24" fmla="*/ 1197735 w 1996226"/>
                      <a:gd name="connsiteY24" fmla="*/ 1848118 h 4720107"/>
                      <a:gd name="connsiteX25" fmla="*/ 1262130 w 1996226"/>
                      <a:gd name="connsiteY25" fmla="*/ 2195848 h 4720107"/>
                      <a:gd name="connsiteX26" fmla="*/ 1326524 w 1996226"/>
                      <a:gd name="connsiteY26" fmla="*/ 2607972 h 4720107"/>
                      <a:gd name="connsiteX27" fmla="*/ 1378040 w 1996226"/>
                      <a:gd name="connsiteY27" fmla="*/ 2814034 h 4720107"/>
                      <a:gd name="connsiteX28" fmla="*/ 1403797 w 1996226"/>
                      <a:gd name="connsiteY28" fmla="*/ 3174642 h 4720107"/>
                      <a:gd name="connsiteX29" fmla="*/ 1455313 w 1996226"/>
                      <a:gd name="connsiteY29" fmla="*/ 3664039 h 4720107"/>
                      <a:gd name="connsiteX30" fmla="*/ 1493949 w 1996226"/>
                      <a:gd name="connsiteY30" fmla="*/ 3870101 h 4720107"/>
                      <a:gd name="connsiteX31" fmla="*/ 1584102 w 1996226"/>
                      <a:gd name="connsiteY31" fmla="*/ 4192073 h 4720107"/>
                      <a:gd name="connsiteX32" fmla="*/ 1622738 w 1996226"/>
                      <a:gd name="connsiteY32" fmla="*/ 4411014 h 4720107"/>
                      <a:gd name="connsiteX33" fmla="*/ 1725769 w 1996226"/>
                      <a:gd name="connsiteY33" fmla="*/ 4539803 h 4720107"/>
                      <a:gd name="connsiteX34" fmla="*/ 1867437 w 1996226"/>
                      <a:gd name="connsiteY34" fmla="*/ 4642834 h 4720107"/>
                      <a:gd name="connsiteX35" fmla="*/ 1996226 w 1996226"/>
                      <a:gd name="connsiteY35" fmla="*/ 4720107 h 4720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996226" h="4720107">
                        <a:moveTo>
                          <a:pt x="0" y="4346620"/>
                        </a:moveTo>
                        <a:cubicBezTo>
                          <a:pt x="11806" y="4287591"/>
                          <a:pt x="23612" y="4228563"/>
                          <a:pt x="38637" y="4179194"/>
                        </a:cubicBezTo>
                        <a:cubicBezTo>
                          <a:pt x="53662" y="4129825"/>
                          <a:pt x="68687" y="4095482"/>
                          <a:pt x="90152" y="4050406"/>
                        </a:cubicBezTo>
                        <a:cubicBezTo>
                          <a:pt x="111617" y="4005330"/>
                          <a:pt x="150254" y="3981718"/>
                          <a:pt x="167426" y="3908738"/>
                        </a:cubicBezTo>
                        <a:cubicBezTo>
                          <a:pt x="184598" y="3835758"/>
                          <a:pt x="182451" y="3696237"/>
                          <a:pt x="193183" y="3612524"/>
                        </a:cubicBezTo>
                        <a:cubicBezTo>
                          <a:pt x="203915" y="3528811"/>
                          <a:pt x="216795" y="3481589"/>
                          <a:pt x="231820" y="3406462"/>
                        </a:cubicBezTo>
                        <a:cubicBezTo>
                          <a:pt x="246845" y="3331335"/>
                          <a:pt x="264017" y="3239036"/>
                          <a:pt x="283335" y="3161763"/>
                        </a:cubicBezTo>
                        <a:cubicBezTo>
                          <a:pt x="302653" y="3084490"/>
                          <a:pt x="332705" y="3026536"/>
                          <a:pt x="347730" y="2942823"/>
                        </a:cubicBezTo>
                        <a:cubicBezTo>
                          <a:pt x="362755" y="2859110"/>
                          <a:pt x="362755" y="2786129"/>
                          <a:pt x="373487" y="2659487"/>
                        </a:cubicBezTo>
                        <a:cubicBezTo>
                          <a:pt x="384219" y="2532845"/>
                          <a:pt x="403538" y="2313904"/>
                          <a:pt x="412124" y="2182969"/>
                        </a:cubicBezTo>
                        <a:cubicBezTo>
                          <a:pt x="420710" y="2052034"/>
                          <a:pt x="414271" y="1961882"/>
                          <a:pt x="425003" y="1873876"/>
                        </a:cubicBezTo>
                        <a:cubicBezTo>
                          <a:pt x="435735" y="1785870"/>
                          <a:pt x="465786" y="1719329"/>
                          <a:pt x="476518" y="1654935"/>
                        </a:cubicBezTo>
                        <a:cubicBezTo>
                          <a:pt x="487250" y="1590541"/>
                          <a:pt x="478665" y="1562637"/>
                          <a:pt x="489397" y="1487510"/>
                        </a:cubicBezTo>
                        <a:cubicBezTo>
                          <a:pt x="500129" y="1412383"/>
                          <a:pt x="525888" y="1292181"/>
                          <a:pt x="540913" y="1204175"/>
                        </a:cubicBezTo>
                        <a:cubicBezTo>
                          <a:pt x="555938" y="1116169"/>
                          <a:pt x="570963" y="1028163"/>
                          <a:pt x="579549" y="959476"/>
                        </a:cubicBezTo>
                        <a:cubicBezTo>
                          <a:pt x="588135" y="890789"/>
                          <a:pt x="579549" y="856445"/>
                          <a:pt x="592428" y="792051"/>
                        </a:cubicBezTo>
                        <a:cubicBezTo>
                          <a:pt x="605307" y="727657"/>
                          <a:pt x="637505" y="648237"/>
                          <a:pt x="656823" y="573110"/>
                        </a:cubicBezTo>
                        <a:cubicBezTo>
                          <a:pt x="676141" y="497983"/>
                          <a:pt x="708338" y="341290"/>
                          <a:pt x="708338" y="341290"/>
                        </a:cubicBezTo>
                        <a:cubicBezTo>
                          <a:pt x="725510" y="264017"/>
                          <a:pt x="734096" y="165279"/>
                          <a:pt x="759854" y="109470"/>
                        </a:cubicBezTo>
                        <a:cubicBezTo>
                          <a:pt x="785612" y="53661"/>
                          <a:pt x="830688" y="4293"/>
                          <a:pt x="862885" y="6439"/>
                        </a:cubicBezTo>
                        <a:cubicBezTo>
                          <a:pt x="895082" y="8585"/>
                          <a:pt x="925133" y="0"/>
                          <a:pt x="953037" y="122349"/>
                        </a:cubicBezTo>
                        <a:cubicBezTo>
                          <a:pt x="980941" y="244698"/>
                          <a:pt x="1006699" y="585989"/>
                          <a:pt x="1030310" y="740535"/>
                        </a:cubicBezTo>
                        <a:cubicBezTo>
                          <a:pt x="1053921" y="895082"/>
                          <a:pt x="1073239" y="935865"/>
                          <a:pt x="1094704" y="1049628"/>
                        </a:cubicBezTo>
                        <a:cubicBezTo>
                          <a:pt x="1116169" y="1163391"/>
                          <a:pt x="1141927" y="1290033"/>
                          <a:pt x="1159099" y="1423115"/>
                        </a:cubicBezTo>
                        <a:cubicBezTo>
                          <a:pt x="1176271" y="1556197"/>
                          <a:pt x="1180563" y="1719329"/>
                          <a:pt x="1197735" y="1848118"/>
                        </a:cubicBezTo>
                        <a:cubicBezTo>
                          <a:pt x="1214907" y="1976907"/>
                          <a:pt x="1240665" y="2069206"/>
                          <a:pt x="1262130" y="2195848"/>
                        </a:cubicBezTo>
                        <a:cubicBezTo>
                          <a:pt x="1283595" y="2322490"/>
                          <a:pt x="1307206" y="2504941"/>
                          <a:pt x="1326524" y="2607972"/>
                        </a:cubicBezTo>
                        <a:cubicBezTo>
                          <a:pt x="1345842" y="2711003"/>
                          <a:pt x="1365161" y="2719589"/>
                          <a:pt x="1378040" y="2814034"/>
                        </a:cubicBezTo>
                        <a:cubicBezTo>
                          <a:pt x="1390919" y="2908479"/>
                          <a:pt x="1390918" y="3032975"/>
                          <a:pt x="1403797" y="3174642"/>
                        </a:cubicBezTo>
                        <a:cubicBezTo>
                          <a:pt x="1416676" y="3316310"/>
                          <a:pt x="1440288" y="3548129"/>
                          <a:pt x="1455313" y="3664039"/>
                        </a:cubicBezTo>
                        <a:cubicBezTo>
                          <a:pt x="1470338" y="3779949"/>
                          <a:pt x="1472484" y="3782095"/>
                          <a:pt x="1493949" y="3870101"/>
                        </a:cubicBezTo>
                        <a:cubicBezTo>
                          <a:pt x="1515414" y="3958107"/>
                          <a:pt x="1562637" y="4101921"/>
                          <a:pt x="1584102" y="4192073"/>
                        </a:cubicBezTo>
                        <a:cubicBezTo>
                          <a:pt x="1605567" y="4282225"/>
                          <a:pt x="1599127" y="4353059"/>
                          <a:pt x="1622738" y="4411014"/>
                        </a:cubicBezTo>
                        <a:cubicBezTo>
                          <a:pt x="1646349" y="4468969"/>
                          <a:pt x="1684986" y="4501166"/>
                          <a:pt x="1725769" y="4539803"/>
                        </a:cubicBezTo>
                        <a:cubicBezTo>
                          <a:pt x="1766552" y="4578440"/>
                          <a:pt x="1822361" y="4612783"/>
                          <a:pt x="1867437" y="4642834"/>
                        </a:cubicBezTo>
                        <a:cubicBezTo>
                          <a:pt x="1912513" y="4672885"/>
                          <a:pt x="1954369" y="4696496"/>
                          <a:pt x="1996226" y="4720107"/>
                        </a:cubicBezTo>
                      </a:path>
                    </a:pathLst>
                  </a:custGeom>
                  <a:noFill/>
                  <a:ln w="57150">
                    <a:solidFill>
                      <a:srgbClr val="FF0000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pic>
              <p:nvPicPr>
                <p:cNvPr id="19" name="Picture 2" descr="D:\卒論\trough.bmp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grayscl/>
                </a:blip>
                <a:srcRect/>
                <a:stretch>
                  <a:fillRect/>
                </a:stretch>
              </p:blipFill>
              <p:spPr bwMode="auto">
                <a:xfrm>
                  <a:off x="3635896" y="3351976"/>
                  <a:ext cx="354430" cy="21602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7" name="テキスト ボックス 16"/>
              <p:cNvSpPr txBox="1"/>
              <p:nvPr/>
            </p:nvSpPr>
            <p:spPr>
              <a:xfrm>
                <a:off x="6156176" y="3645024"/>
                <a:ext cx="11521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200" b="1" dirty="0" smtClean="0"/>
                  <a:t>波長</a:t>
                </a:r>
                <a:r>
                  <a:rPr kumimoji="1" lang="en-US" altLang="ja-JP" sz="1200" b="1" dirty="0" smtClean="0"/>
                  <a:t>[nm]</a:t>
                </a:r>
                <a:endParaRPr kumimoji="1" lang="ja-JP" altLang="en-US" sz="1200" b="1" dirty="0"/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4860032" y="3677829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b="1" dirty="0" err="1" smtClean="0">
                  <a:solidFill>
                    <a:srgbClr val="FF0000"/>
                  </a:solidFill>
                  <a:latin typeface="+mn-ea"/>
                </a:rPr>
                <a:t>Ar</a:t>
              </a:r>
              <a:r>
                <a:rPr kumimoji="1" lang="ja-JP" altLang="en-US" sz="1200" b="1" dirty="0" smtClean="0">
                  <a:solidFill>
                    <a:srgbClr val="FF0000"/>
                  </a:solidFill>
                  <a:latin typeface="+mn-ea"/>
                </a:rPr>
                <a:t>蛍光スペクトル</a:t>
              </a:r>
              <a:endParaRPr kumimoji="1" lang="ja-JP" altLang="en-US" sz="1200" b="1" dirty="0">
                <a:solidFill>
                  <a:srgbClr val="FF0000"/>
                </a:solidFill>
                <a:latin typeface="+mn-ea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>
            <a:xfrm flipV="1">
              <a:off x="5436096" y="3356992"/>
              <a:ext cx="144016" cy="3600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5580112" y="1412776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 smtClean="0"/>
                <a:t>PMT</a:t>
              </a:r>
              <a:r>
                <a:rPr kumimoji="1" lang="ja-JP" altLang="en-US" sz="1600" b="1" dirty="0" smtClean="0"/>
                <a:t>窓材の透過率</a:t>
              </a:r>
              <a:endParaRPr kumimoji="1" lang="ja-JP" altLang="en-US" sz="1600" b="1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 rot="16200000">
              <a:off x="4145468" y="2426404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200" b="1" dirty="0" smtClean="0"/>
                <a:t>透過率</a:t>
              </a:r>
              <a:r>
                <a:rPr lang="en-US" altLang="ja-JP" sz="1200" b="1" dirty="0" smtClean="0"/>
                <a:t>[%]</a:t>
              </a:r>
              <a:endParaRPr kumimoji="1" lang="ja-JP" altLang="en-US" sz="1200" b="1" dirty="0"/>
            </a:p>
          </p:txBody>
        </p:sp>
        <p:sp>
          <p:nvSpPr>
            <p:cNvPr id="28" name="フリーフォーム 27"/>
            <p:cNvSpPr/>
            <p:nvPr/>
          </p:nvSpPr>
          <p:spPr bwMode="auto">
            <a:xfrm>
              <a:off x="7764110" y="1772816"/>
              <a:ext cx="727124" cy="1658055"/>
            </a:xfrm>
            <a:custGeom>
              <a:avLst/>
              <a:gdLst>
                <a:gd name="connsiteX0" fmla="*/ 0 w 683288"/>
                <a:gd name="connsiteY0" fmla="*/ 2455147 h 2455147"/>
                <a:gd name="connsiteX1" fmla="*/ 65314 w 683288"/>
                <a:gd name="connsiteY1" fmla="*/ 2128576 h 2455147"/>
                <a:gd name="connsiteX2" fmla="*/ 105507 w 683288"/>
                <a:gd name="connsiteY2" fmla="*/ 1857270 h 2455147"/>
                <a:gd name="connsiteX3" fmla="*/ 110532 w 683288"/>
                <a:gd name="connsiteY3" fmla="*/ 1661327 h 2455147"/>
                <a:gd name="connsiteX4" fmla="*/ 125604 w 683288"/>
                <a:gd name="connsiteY4" fmla="*/ 1314659 h 2455147"/>
                <a:gd name="connsiteX5" fmla="*/ 140677 w 683288"/>
                <a:gd name="connsiteY5" fmla="*/ 852435 h 2455147"/>
                <a:gd name="connsiteX6" fmla="*/ 150725 w 683288"/>
                <a:gd name="connsiteY6" fmla="*/ 480646 h 2455147"/>
                <a:gd name="connsiteX7" fmla="*/ 155749 w 683288"/>
                <a:gd name="connsiteY7" fmla="*/ 219389 h 2455147"/>
                <a:gd name="connsiteX8" fmla="*/ 170822 w 683288"/>
                <a:gd name="connsiteY8" fmla="*/ 68664 h 2455147"/>
                <a:gd name="connsiteX9" fmla="*/ 185894 w 683288"/>
                <a:gd name="connsiteY9" fmla="*/ 3349 h 2455147"/>
                <a:gd name="connsiteX10" fmla="*/ 211015 w 683288"/>
                <a:gd name="connsiteY10" fmla="*/ 88760 h 2455147"/>
                <a:gd name="connsiteX11" fmla="*/ 256233 w 683288"/>
                <a:gd name="connsiteY11" fmla="*/ 485670 h 2455147"/>
                <a:gd name="connsiteX12" fmla="*/ 296426 w 683288"/>
                <a:gd name="connsiteY12" fmla="*/ 812242 h 2455147"/>
                <a:gd name="connsiteX13" fmla="*/ 371789 w 683288"/>
                <a:gd name="connsiteY13" fmla="*/ 1425191 h 2455147"/>
                <a:gd name="connsiteX14" fmla="*/ 411982 w 683288"/>
                <a:gd name="connsiteY14" fmla="*/ 1786932 h 2455147"/>
                <a:gd name="connsiteX15" fmla="*/ 437103 w 683288"/>
                <a:gd name="connsiteY15" fmla="*/ 1997947 h 2455147"/>
                <a:gd name="connsiteX16" fmla="*/ 492369 w 683288"/>
                <a:gd name="connsiteY16" fmla="*/ 2219011 h 2455147"/>
                <a:gd name="connsiteX17" fmla="*/ 577780 w 683288"/>
                <a:gd name="connsiteY17" fmla="*/ 2364712 h 2455147"/>
                <a:gd name="connsiteX18" fmla="*/ 683288 w 683288"/>
                <a:gd name="connsiteY18" fmla="*/ 2450123 h 245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3288" h="2455147">
                  <a:moveTo>
                    <a:pt x="0" y="2455147"/>
                  </a:moveTo>
                  <a:cubicBezTo>
                    <a:pt x="23865" y="2341684"/>
                    <a:pt x="47730" y="2228222"/>
                    <a:pt x="65314" y="2128576"/>
                  </a:cubicBezTo>
                  <a:cubicBezTo>
                    <a:pt x="82898" y="2028930"/>
                    <a:pt x="97971" y="1935145"/>
                    <a:pt x="105507" y="1857270"/>
                  </a:cubicBezTo>
                  <a:cubicBezTo>
                    <a:pt x="113043" y="1779395"/>
                    <a:pt x="107183" y="1751762"/>
                    <a:pt x="110532" y="1661327"/>
                  </a:cubicBezTo>
                  <a:cubicBezTo>
                    <a:pt x="113881" y="1570892"/>
                    <a:pt x="120580" y="1449474"/>
                    <a:pt x="125604" y="1314659"/>
                  </a:cubicBezTo>
                  <a:cubicBezTo>
                    <a:pt x="130628" y="1179844"/>
                    <a:pt x="136490" y="991437"/>
                    <a:pt x="140677" y="852435"/>
                  </a:cubicBezTo>
                  <a:cubicBezTo>
                    <a:pt x="144864" y="713433"/>
                    <a:pt x="148213" y="586154"/>
                    <a:pt x="150725" y="480646"/>
                  </a:cubicBezTo>
                  <a:cubicBezTo>
                    <a:pt x="153237" y="375138"/>
                    <a:pt x="152400" y="288053"/>
                    <a:pt x="155749" y="219389"/>
                  </a:cubicBezTo>
                  <a:cubicBezTo>
                    <a:pt x="159098" y="150725"/>
                    <a:pt x="165798" y="104671"/>
                    <a:pt x="170822" y="68664"/>
                  </a:cubicBezTo>
                  <a:cubicBezTo>
                    <a:pt x="175846" y="32657"/>
                    <a:pt x="179195" y="0"/>
                    <a:pt x="185894" y="3349"/>
                  </a:cubicBezTo>
                  <a:cubicBezTo>
                    <a:pt x="192593" y="6698"/>
                    <a:pt x="199292" y="8373"/>
                    <a:pt x="211015" y="88760"/>
                  </a:cubicBezTo>
                  <a:cubicBezTo>
                    <a:pt x="222738" y="169147"/>
                    <a:pt x="241998" y="365090"/>
                    <a:pt x="256233" y="485670"/>
                  </a:cubicBezTo>
                  <a:cubicBezTo>
                    <a:pt x="270468" y="606250"/>
                    <a:pt x="296426" y="812242"/>
                    <a:pt x="296426" y="812242"/>
                  </a:cubicBezTo>
                  <a:cubicBezTo>
                    <a:pt x="315685" y="968829"/>
                    <a:pt x="352530" y="1262743"/>
                    <a:pt x="371789" y="1425191"/>
                  </a:cubicBezTo>
                  <a:cubicBezTo>
                    <a:pt x="391048" y="1587639"/>
                    <a:pt x="401096" y="1691473"/>
                    <a:pt x="411982" y="1786932"/>
                  </a:cubicBezTo>
                  <a:cubicBezTo>
                    <a:pt x="422868" y="1882391"/>
                    <a:pt x="423705" y="1925934"/>
                    <a:pt x="437103" y="1997947"/>
                  </a:cubicBezTo>
                  <a:cubicBezTo>
                    <a:pt x="450501" y="2069960"/>
                    <a:pt x="468923" y="2157884"/>
                    <a:pt x="492369" y="2219011"/>
                  </a:cubicBezTo>
                  <a:cubicBezTo>
                    <a:pt x="515815" y="2280138"/>
                    <a:pt x="545960" y="2326193"/>
                    <a:pt x="577780" y="2364712"/>
                  </a:cubicBezTo>
                  <a:cubicBezTo>
                    <a:pt x="609600" y="2403231"/>
                    <a:pt x="646444" y="2426677"/>
                    <a:pt x="683288" y="2450123"/>
                  </a:cubicBezTo>
                </a:path>
              </a:pathLst>
            </a:custGeom>
            <a:noFill/>
            <a:ln w="57150" cap="rnd" cmpd="sng" algn="ctr">
              <a:solidFill>
                <a:srgbClr val="00B0F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092280" y="3677829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b="1" dirty="0" smtClean="0">
                  <a:solidFill>
                    <a:srgbClr val="00B0F0"/>
                  </a:solidFill>
                  <a:latin typeface="+mn-ea"/>
                </a:rPr>
                <a:t>TPB</a:t>
              </a:r>
              <a:r>
                <a:rPr kumimoji="1" lang="ja-JP" altLang="en-US" sz="1200" b="1" dirty="0" smtClean="0">
                  <a:solidFill>
                    <a:srgbClr val="00B0F0"/>
                  </a:solidFill>
                  <a:latin typeface="+mn-ea"/>
                </a:rPr>
                <a:t>発光スペクトル</a:t>
              </a:r>
              <a:endParaRPr kumimoji="1" lang="ja-JP" altLang="en-US" sz="1200" b="1" dirty="0">
                <a:solidFill>
                  <a:srgbClr val="00B0F0"/>
                </a:solidFill>
                <a:latin typeface="+mn-ea"/>
              </a:endParaRPr>
            </a:p>
          </p:txBody>
        </p:sp>
        <p:cxnSp>
          <p:nvCxnSpPr>
            <p:cNvPr id="30" name="直線矢印コネクタ 29"/>
            <p:cNvCxnSpPr/>
            <p:nvPr/>
          </p:nvCxnSpPr>
          <p:spPr>
            <a:xfrm flipV="1">
              <a:off x="7524328" y="3429000"/>
              <a:ext cx="216024" cy="28803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http://www2.kylab.sci.waseda.ac.jp/cgi-bin/enote112.pl?nb=notebook&amp;action=view&amp;page=-16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17032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2.kylab.sci.waseda.ac.jp/cgi-bin/enote112.pl?nb=notebook&amp;action=view&amp;page=-16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テキスト ボックス 51"/>
          <p:cNvSpPr txBox="1"/>
          <p:nvPr/>
        </p:nvSpPr>
        <p:spPr>
          <a:xfrm>
            <a:off x="395536" y="112474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128nm</a:t>
            </a:r>
            <a:r>
              <a:rPr lang="ja-JP" altLang="en-US" sz="2400" dirty="0" smtClean="0"/>
              <a:t>の</a:t>
            </a:r>
            <a:r>
              <a:rPr lang="en-US" altLang="ja-JP" sz="2400" dirty="0" err="1" smtClean="0"/>
              <a:t>Ar</a:t>
            </a:r>
            <a:r>
              <a:rPr lang="ja-JP" altLang="en-US" sz="2400" dirty="0" smtClean="0"/>
              <a:t>シンチレーション光を</a:t>
            </a:r>
            <a:endParaRPr lang="en-US" altLang="ja-JP" sz="2400" dirty="0" smtClean="0"/>
          </a:p>
          <a:p>
            <a:r>
              <a:rPr lang="en-US" altLang="ja-JP" sz="2400" dirty="0" smtClean="0"/>
              <a:t>TPB</a:t>
            </a:r>
            <a:r>
              <a:rPr lang="ja-JP" altLang="en-US" sz="2400" dirty="0" smtClean="0"/>
              <a:t>で</a:t>
            </a:r>
            <a:r>
              <a:rPr lang="en-US" altLang="ja-JP" sz="2400" dirty="0" smtClean="0"/>
              <a:t>420nm</a:t>
            </a:r>
            <a:r>
              <a:rPr lang="ja-JP" altLang="en-US" sz="2400" dirty="0" smtClean="0"/>
              <a:t>に変換して検出</a:t>
            </a:r>
            <a:endParaRPr lang="en-US" altLang="ja-JP" sz="2400" dirty="0" smtClean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11560" y="1988840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TPB</a:t>
            </a:r>
            <a:r>
              <a:rPr lang="ja-JP" altLang="en-US" sz="2000" dirty="0"/>
              <a:t> </a:t>
            </a:r>
            <a:r>
              <a:rPr kumimoji="1" lang="ja-JP" altLang="en-US" sz="2000" dirty="0" smtClean="0"/>
              <a:t>と パラロイド を トルエン に溶かし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PMT</a:t>
            </a:r>
            <a:r>
              <a:rPr lang="ja-JP" altLang="en-US" sz="2000" dirty="0" smtClean="0"/>
              <a:t>の窓面を浸して塗布</a:t>
            </a:r>
            <a:endParaRPr kumimoji="1" lang="ja-JP" altLang="en-US" sz="2000" dirty="0"/>
          </a:p>
        </p:txBody>
      </p:sp>
      <p:pic>
        <p:nvPicPr>
          <p:cNvPr id="1031" name="Picture 7" descr="E:\photoGT\RIMG05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42" y="4509120"/>
            <a:ext cx="2878966" cy="21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角丸四角形 48"/>
          <p:cNvSpPr/>
          <p:nvPr/>
        </p:nvSpPr>
        <p:spPr>
          <a:xfrm>
            <a:off x="755576" y="3068960"/>
            <a:ext cx="3600400" cy="1224136"/>
          </a:xfrm>
          <a:prstGeom prst="roundRect">
            <a:avLst>
              <a:gd name="adj" fmla="val 840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角丸四角形 49"/>
          <p:cNvSpPr/>
          <p:nvPr/>
        </p:nvSpPr>
        <p:spPr>
          <a:xfrm>
            <a:off x="899592" y="2780928"/>
            <a:ext cx="1728192" cy="4320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/>
              <a:t>検証事項</a:t>
            </a:r>
            <a:endParaRPr kumimoji="1" lang="ja-JP" altLang="en-US" sz="2000" b="1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115616" y="3225170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TPB</a:t>
            </a:r>
            <a:r>
              <a:rPr lang="ja-JP" altLang="en-US" sz="2000" dirty="0" smtClean="0"/>
              <a:t>塗布作業の再現性</a:t>
            </a: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TPB</a:t>
            </a:r>
            <a:r>
              <a:rPr lang="ja-JP" altLang="en-US" sz="2000" dirty="0" smtClean="0"/>
              <a:t>濃度</a:t>
            </a:r>
            <a:r>
              <a:rPr kumimoji="1" lang="ja-JP" altLang="en-US" sz="2000" dirty="0" smtClean="0"/>
              <a:t>依存性</a:t>
            </a:r>
            <a:endParaRPr kumimoji="1"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ja-JP" altLang="en-US" sz="2000" dirty="0" smtClean="0"/>
              <a:t>環境に対する劣化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05828" y="6356350"/>
            <a:ext cx="2133600" cy="365125"/>
          </a:xfrm>
        </p:spPr>
        <p:txBody>
          <a:bodyPr/>
          <a:lstStyle/>
          <a:p>
            <a:r>
              <a:rPr lang="en-US" altLang="ja-JP" dirty="0" smtClean="0"/>
              <a:t>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13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PDE</a:t>
            </a:r>
            <a:r>
              <a:rPr kumimoji="1" lang="ja-JP" altLang="en-US" sz="4400" dirty="0" smtClean="0"/>
              <a:t>測定セットアップ</a:t>
            </a:r>
            <a:endParaRPr kumimoji="1" lang="ja-JP" altLang="en-US" sz="44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23528" y="116713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300nm</a:t>
            </a:r>
            <a:r>
              <a:rPr kumimoji="1" lang="ja-JP" altLang="en-US" sz="2400" dirty="0" smtClean="0"/>
              <a:t>の</a:t>
            </a:r>
            <a:r>
              <a:rPr lang="ja-JP" altLang="en-US" sz="2400" dirty="0"/>
              <a:t>紫外線</a:t>
            </a:r>
            <a:r>
              <a:rPr kumimoji="1" lang="ja-JP" altLang="en-US" sz="2400" dirty="0" smtClean="0"/>
              <a:t>を用いた</a:t>
            </a:r>
            <a:r>
              <a:rPr kumimoji="1" lang="en-US" altLang="ja-JP" sz="2400" dirty="0" smtClean="0"/>
              <a:t>PDE</a:t>
            </a:r>
            <a:r>
              <a:rPr kumimoji="1" lang="ja-JP" altLang="en-US" sz="2400" dirty="0" smtClean="0"/>
              <a:t>測定セットアップを構築</a:t>
            </a:r>
            <a:endParaRPr kumimoji="1" lang="ja-JP" altLang="en-US" sz="24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58317" y="1482223"/>
            <a:ext cx="4617739" cy="2234809"/>
            <a:chOff x="953170" y="1770255"/>
            <a:chExt cx="4617739" cy="2234809"/>
          </a:xfrm>
        </p:grpSpPr>
        <p:sp>
          <p:nvSpPr>
            <p:cNvPr id="68" name="正方形/長方形 67"/>
            <p:cNvSpPr/>
            <p:nvPr/>
          </p:nvSpPr>
          <p:spPr bwMode="auto">
            <a:xfrm>
              <a:off x="4016925" y="2477825"/>
              <a:ext cx="1553984" cy="10437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角丸四角形 68"/>
            <p:cNvSpPr/>
            <p:nvPr/>
          </p:nvSpPr>
          <p:spPr bwMode="auto">
            <a:xfrm>
              <a:off x="953170" y="2260281"/>
              <a:ext cx="1305347" cy="797663"/>
            </a:xfrm>
            <a:prstGeom prst="roundRect">
              <a:avLst>
                <a:gd name="adj" fmla="val 25609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dirty="0" err="1">
                  <a:solidFill>
                    <a:srgbClr val="000000"/>
                  </a:solidFill>
                </a:rPr>
                <a:t>Xe</a:t>
              </a:r>
              <a:r>
                <a:rPr lang="en-US" altLang="ja-JP" dirty="0">
                  <a:solidFill>
                    <a:srgbClr val="000000"/>
                  </a:solidFill>
                </a:rPr>
                <a:t> Flush Lamp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70" name="グループ化 6"/>
            <p:cNvGrpSpPr>
              <a:grpSpLocks/>
            </p:cNvGrpSpPr>
            <p:nvPr/>
          </p:nvGrpSpPr>
          <p:grpSpPr bwMode="auto">
            <a:xfrm>
              <a:off x="4481558" y="2842598"/>
              <a:ext cx="1017342" cy="520789"/>
              <a:chOff x="511221" y="2494004"/>
              <a:chExt cx="1117429" cy="539370"/>
            </a:xfrm>
          </p:grpSpPr>
          <p:sp>
            <p:nvSpPr>
              <p:cNvPr id="89" name="片側の 2 つの角を丸めた四角形 88"/>
              <p:cNvSpPr/>
              <p:nvPr/>
            </p:nvSpPr>
            <p:spPr>
              <a:xfrm rot="5400000">
                <a:off x="800251" y="2204974"/>
                <a:ext cx="539370" cy="1117429"/>
              </a:xfrm>
              <a:prstGeom prst="round2SameRect">
                <a:avLst>
                  <a:gd name="adj1" fmla="val 37107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645685" y="2579288"/>
                <a:ext cx="903874" cy="3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 smtClean="0">
                    <a:solidFill>
                      <a:srgbClr val="000000"/>
                    </a:solidFill>
                  </a:rPr>
                  <a:t>PMT</a:t>
                </a:r>
                <a:endParaRPr lang="ja-JP" altLang="en-US" dirty="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1" name="正方形/長方形 70"/>
            <p:cNvSpPr/>
            <p:nvPr/>
          </p:nvSpPr>
          <p:spPr bwMode="auto">
            <a:xfrm>
              <a:off x="2893805" y="2383336"/>
              <a:ext cx="721048" cy="9734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cxnSp>
          <p:nvCxnSpPr>
            <p:cNvPr id="72" name="直線コネクタ 71"/>
            <p:cNvCxnSpPr/>
            <p:nvPr/>
          </p:nvCxnSpPr>
          <p:spPr bwMode="auto">
            <a:xfrm>
              <a:off x="2258621" y="2658013"/>
              <a:ext cx="720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 bwMode="auto">
            <a:xfrm>
              <a:off x="3541808" y="3104090"/>
              <a:ext cx="900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正方形/長方形 73"/>
            <p:cNvSpPr/>
            <p:nvPr/>
          </p:nvSpPr>
          <p:spPr bwMode="auto">
            <a:xfrm>
              <a:off x="3457383" y="2860176"/>
              <a:ext cx="66303" cy="39773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75" name="パイ 74"/>
            <p:cNvSpPr/>
            <p:nvPr/>
          </p:nvSpPr>
          <p:spPr bwMode="auto">
            <a:xfrm>
              <a:off x="1835696" y="1770255"/>
              <a:ext cx="1691675" cy="1783554"/>
            </a:xfrm>
            <a:prstGeom prst="pie">
              <a:avLst>
                <a:gd name="adj1" fmla="val 19840133"/>
                <a:gd name="adj2" fmla="val 1852314"/>
              </a:avLst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パイ 75"/>
            <p:cNvSpPr/>
            <p:nvPr/>
          </p:nvSpPr>
          <p:spPr bwMode="auto">
            <a:xfrm>
              <a:off x="3842717" y="2624358"/>
              <a:ext cx="845837" cy="959133"/>
            </a:xfrm>
            <a:prstGeom prst="pie">
              <a:avLst>
                <a:gd name="adj1" fmla="val 19581086"/>
                <a:gd name="adj2" fmla="val 2163149"/>
              </a:avLst>
            </a:prstGeom>
            <a:solidFill>
              <a:srgbClr val="7030A0">
                <a:alpha val="87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テキスト ボックス 16"/>
            <p:cNvSpPr txBox="1">
              <a:spLocks noChangeArrowheads="1"/>
            </p:cNvSpPr>
            <p:nvPr/>
          </p:nvSpPr>
          <p:spPr bwMode="auto">
            <a:xfrm>
              <a:off x="2351659" y="3357714"/>
              <a:ext cx="1774714" cy="64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srgbClr val="000000"/>
                  </a:solidFill>
                </a:rPr>
                <a:t>UV</a:t>
              </a:r>
              <a:r>
                <a:rPr lang="ja-JP" altLang="en-US" dirty="0" smtClean="0">
                  <a:solidFill>
                    <a:srgbClr val="000000"/>
                  </a:solidFill>
                </a:rPr>
                <a:t>バンドパス</a:t>
              </a:r>
              <a:endParaRPr lang="en-US" altLang="ja-JP" dirty="0" smtClean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 smtClean="0">
                  <a:solidFill>
                    <a:srgbClr val="000000"/>
                  </a:solidFill>
                </a:rPr>
                <a:t>フィルタ</a:t>
              </a:r>
            </a:p>
          </p:txBody>
        </p:sp>
      </p:grpSp>
      <p:pic>
        <p:nvPicPr>
          <p:cNvPr id="91" name="Picture 1" descr="D:\UV\1320\LongRun11\c1.png"/>
          <p:cNvPicPr>
            <a:picLocks noChangeAspect="1" noChangeArrowheads="1"/>
          </p:cNvPicPr>
          <p:nvPr/>
        </p:nvPicPr>
        <p:blipFill>
          <a:blip r:embed="rId2" cstate="screen"/>
          <a:srcRect l="920" t="6755" r="7639" b="51"/>
          <a:stretch>
            <a:fillRect/>
          </a:stretch>
        </p:blipFill>
        <p:spPr bwMode="auto">
          <a:xfrm>
            <a:off x="251520" y="3959596"/>
            <a:ext cx="3816424" cy="2637756"/>
          </a:xfrm>
          <a:prstGeom prst="rect">
            <a:avLst/>
          </a:prstGeom>
          <a:noFill/>
        </p:spPr>
      </p:pic>
      <p:sp>
        <p:nvSpPr>
          <p:cNvPr id="92" name="正方形/長方形 91"/>
          <p:cNvSpPr/>
          <p:nvPr/>
        </p:nvSpPr>
        <p:spPr>
          <a:xfrm>
            <a:off x="2411760" y="5877272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6.0±0.2 </a:t>
            </a:r>
            <a:r>
              <a:rPr lang="en-US" altLang="ja-JP" b="1" dirty="0" err="1" smtClean="0"/>
              <a:t>p.e</a:t>
            </a:r>
            <a:r>
              <a:rPr lang="en-US" altLang="ja-JP" b="1" dirty="0" smtClean="0"/>
              <a:t>. </a:t>
            </a:r>
            <a:endParaRPr lang="ja-JP" altLang="en-US" b="1" dirty="0"/>
          </a:p>
        </p:txBody>
      </p:sp>
      <p:sp>
        <p:nvSpPr>
          <p:cNvPr id="93" name="正方形/長方形 92"/>
          <p:cNvSpPr/>
          <p:nvPr/>
        </p:nvSpPr>
        <p:spPr>
          <a:xfrm>
            <a:off x="2339752" y="4653136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23.3±1.1 </a:t>
            </a:r>
            <a:r>
              <a:rPr lang="en-US" altLang="ja-JP" b="1" dirty="0" err="1" smtClean="0"/>
              <a:t>p.e</a:t>
            </a:r>
            <a:r>
              <a:rPr lang="en-US" altLang="ja-JP" b="1" dirty="0" smtClean="0"/>
              <a:t> </a:t>
            </a:r>
            <a:endParaRPr lang="ja-JP" altLang="en-US" b="1" dirty="0"/>
          </a:p>
        </p:txBody>
      </p:sp>
      <p:sp>
        <p:nvSpPr>
          <p:cNvPr id="94" name="正方形/長方形 93"/>
          <p:cNvSpPr/>
          <p:nvPr/>
        </p:nvSpPr>
        <p:spPr>
          <a:xfrm rot="16200000">
            <a:off x="-451182" y="4544005"/>
            <a:ext cx="152967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ja-JP" altLang="en-US" sz="1400" b="1" dirty="0" smtClean="0"/>
              <a:t>光電子数</a:t>
            </a:r>
            <a:endParaRPr lang="ja-JP" altLang="en-US" sz="1400" b="1" dirty="0"/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4211960" y="4110171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TP</a:t>
            </a:r>
            <a:r>
              <a:rPr kumimoji="1" lang="en-US" altLang="ja-JP" sz="2400" dirty="0" smtClean="0"/>
              <a:t>B</a:t>
            </a:r>
            <a:r>
              <a:rPr kumimoji="1" lang="ja-JP" altLang="en-US" sz="2400" dirty="0" smtClean="0"/>
              <a:t>を塗ら</a:t>
            </a:r>
            <a:r>
              <a:rPr lang="ja-JP" altLang="en-US" sz="2400" dirty="0" smtClean="0"/>
              <a:t>ずに光電子数を測定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　→測定の妥当性・精度を評価</a:t>
            </a:r>
            <a:endParaRPr kumimoji="1" lang="ja-JP" altLang="en-US" sz="2400" dirty="0"/>
          </a:p>
        </p:txBody>
      </p:sp>
      <p:sp>
        <p:nvSpPr>
          <p:cNvPr id="105" name="右矢印 104"/>
          <p:cNvSpPr/>
          <p:nvPr/>
        </p:nvSpPr>
        <p:spPr>
          <a:xfrm>
            <a:off x="4499992" y="5373216"/>
            <a:ext cx="576064" cy="64807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6" name="グループ化 105"/>
          <p:cNvGrpSpPr/>
          <p:nvPr/>
        </p:nvGrpSpPr>
        <p:grpSpPr>
          <a:xfrm>
            <a:off x="5220072" y="5085184"/>
            <a:ext cx="3384376" cy="1224136"/>
            <a:chOff x="2267744" y="5818143"/>
            <a:chExt cx="3096344" cy="1224136"/>
          </a:xfrm>
        </p:grpSpPr>
        <p:sp>
          <p:nvSpPr>
            <p:cNvPr id="107" name="角丸四角形 106"/>
            <p:cNvSpPr/>
            <p:nvPr/>
          </p:nvSpPr>
          <p:spPr>
            <a:xfrm>
              <a:off x="2267744" y="5818143"/>
              <a:ext cx="3096344" cy="12241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テキスト ボックス 107"/>
            <p:cNvSpPr txBox="1"/>
            <p:nvPr/>
          </p:nvSpPr>
          <p:spPr>
            <a:xfrm>
              <a:off x="2658426" y="5818143"/>
              <a:ext cx="2376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smtClean="0"/>
                <a:t>QE</a:t>
              </a:r>
              <a:r>
                <a:rPr kumimoji="1" lang="ja-JP" altLang="en-US" sz="2800" dirty="0" smtClean="0"/>
                <a:t>：</a:t>
              </a:r>
              <a:r>
                <a:rPr kumimoji="1" lang="en-US" altLang="ja-JP" sz="2800" dirty="0" smtClean="0"/>
                <a:t>8.9±0.5 %</a:t>
              </a:r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2381882" y="6333085"/>
              <a:ext cx="2886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kumimoji="1" lang="ja-JP" altLang="en-US" sz="2000" dirty="0" smtClean="0"/>
                <a:t>スペック値</a:t>
              </a:r>
              <a:r>
                <a:rPr kumimoji="1" lang="en-US" altLang="ja-JP" sz="2000" dirty="0" smtClean="0"/>
                <a:t>(~10%)</a:t>
              </a:r>
              <a:r>
                <a:rPr kumimoji="1" lang="ja-JP" altLang="en-US" sz="2000" dirty="0" smtClean="0"/>
                <a:t>と近い値</a:t>
              </a:r>
              <a:endParaRPr kumimoji="1" lang="en-US" altLang="ja-JP" sz="2000" dirty="0" smtClean="0"/>
            </a:p>
            <a:p>
              <a:pPr>
                <a:buFont typeface="Arial" pitchFamily="34" charset="0"/>
                <a:buChar char="•"/>
              </a:pPr>
              <a:r>
                <a:rPr lang="ja-JP" altLang="en-US" sz="2000" dirty="0" smtClean="0"/>
                <a:t>安定性・測定精度も良い</a:t>
              </a:r>
              <a:endParaRPr kumimoji="1" lang="ja-JP" altLang="en-US" sz="2000" dirty="0"/>
            </a:p>
          </p:txBody>
        </p:sp>
      </p:grpSp>
      <p:pic>
        <p:nvPicPr>
          <p:cNvPr id="32" name="Picture 2" descr="http://www2.kylab.sci.waseda.ac.jp/cgi-bin/enote112.pl?nb=notebook&amp;action=view&amp;page=-147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24128" y="1700808"/>
            <a:ext cx="1800200" cy="1350994"/>
          </a:xfrm>
          <a:prstGeom prst="rect">
            <a:avLst/>
          </a:prstGeom>
          <a:noFill/>
        </p:spPr>
      </p:pic>
      <p:pic>
        <p:nvPicPr>
          <p:cNvPr id="33" name="Picture 2" descr="D:\UV\1403\RIMG0870.JPG"/>
          <p:cNvPicPr>
            <a:picLocks noChangeAspect="1" noChangeArrowheads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7380312" y="2276872"/>
            <a:ext cx="1440160" cy="1394521"/>
          </a:xfrm>
          <a:prstGeom prst="rect">
            <a:avLst/>
          </a:prstGeom>
          <a:noFill/>
        </p:spPr>
      </p:pic>
      <p:sp>
        <p:nvSpPr>
          <p:cNvPr id="35" name="テキスト ボックス 16"/>
          <p:cNvSpPr txBox="1">
            <a:spLocks noChangeArrowheads="1"/>
          </p:cNvSpPr>
          <p:nvPr/>
        </p:nvSpPr>
        <p:spPr bwMode="auto">
          <a:xfrm>
            <a:off x="5677606" y="3141690"/>
            <a:ext cx="17747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自作の装置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8666" y="6428075"/>
            <a:ext cx="59503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回数</a:t>
            </a:r>
            <a:endParaRPr kumimoji="1" lang="ja-JP" altLang="en-US" sz="16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16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704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Outline</a:t>
            </a:r>
            <a:endParaRPr kumimoji="1" lang="ja-JP" altLang="en-US" sz="44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57200" y="1361729"/>
            <a:ext cx="4114800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Font typeface="Arial"/>
              <a:buNone/>
            </a:pPr>
            <a:r>
              <a:rPr lang="ja-JP" altLang="en-US" sz="2400" smtClean="0"/>
              <a:t>杉田発表</a:t>
            </a:r>
            <a:endParaRPr lang="en-US" altLang="ja-JP" sz="2400" smtClean="0"/>
          </a:p>
          <a:p>
            <a:pPr>
              <a:lnSpc>
                <a:spcPts val="2800"/>
              </a:lnSpc>
            </a:pPr>
            <a:r>
              <a:rPr lang="en-US" altLang="ja-JP" sz="2400" smtClean="0"/>
              <a:t>Introduction</a:t>
            </a:r>
          </a:p>
          <a:p>
            <a:pPr lvl="1">
              <a:lnSpc>
                <a:spcPts val="2800"/>
              </a:lnSpc>
            </a:pPr>
            <a:r>
              <a:rPr lang="ja-JP" altLang="en-US" sz="2000" smtClean="0"/>
              <a:t>暗黒物質</a:t>
            </a:r>
            <a:endParaRPr lang="en-US" altLang="ja-JP" sz="2000" smtClean="0"/>
          </a:p>
          <a:p>
            <a:pPr lvl="1">
              <a:lnSpc>
                <a:spcPts val="2800"/>
              </a:lnSpc>
            </a:pPr>
            <a:r>
              <a:rPr lang="ja-JP" altLang="en-US" sz="2000" smtClean="0"/>
              <a:t>気液</a:t>
            </a:r>
            <a:r>
              <a:rPr lang="en-US" altLang="ja-JP" sz="2000" smtClean="0"/>
              <a:t>2</a:t>
            </a:r>
            <a:r>
              <a:rPr lang="ja-JP" altLang="en-US" sz="2000" smtClean="0"/>
              <a:t>相式</a:t>
            </a:r>
            <a:r>
              <a:rPr lang="en-US" altLang="ja-JP" sz="2000" smtClean="0"/>
              <a:t>Ar</a:t>
            </a:r>
            <a:r>
              <a:rPr lang="ja-JP" altLang="en-US" sz="2000" smtClean="0"/>
              <a:t>光</a:t>
            </a:r>
            <a:r>
              <a:rPr lang="en-US" altLang="ja-JP" sz="2000" smtClean="0"/>
              <a:t>TPC</a:t>
            </a:r>
            <a:r>
              <a:rPr lang="ja-JP" altLang="en-US" sz="2000" smtClean="0"/>
              <a:t>検出器</a:t>
            </a:r>
            <a:endParaRPr lang="en-US" altLang="ja-JP" sz="2000" smtClean="0"/>
          </a:p>
          <a:p>
            <a:pPr>
              <a:lnSpc>
                <a:spcPts val="2800"/>
              </a:lnSpc>
            </a:pPr>
            <a:r>
              <a:rPr lang="ja-JP" altLang="en-US" sz="2400" smtClean="0"/>
              <a:t>物理感度計算</a:t>
            </a:r>
            <a:endParaRPr lang="en-US" altLang="ja-JP" sz="2400" smtClean="0"/>
          </a:p>
          <a:p>
            <a:pPr lvl="1">
              <a:lnSpc>
                <a:spcPts val="2800"/>
              </a:lnSpc>
            </a:pPr>
            <a:r>
              <a:rPr lang="ja-JP" altLang="en-US" sz="2000" smtClean="0"/>
              <a:t>光収集効率</a:t>
            </a:r>
            <a:endParaRPr lang="en-US" altLang="ja-JP" sz="2000" smtClean="0"/>
          </a:p>
          <a:p>
            <a:pPr lvl="1">
              <a:lnSpc>
                <a:spcPts val="2800"/>
              </a:lnSpc>
            </a:pPr>
            <a:r>
              <a:rPr lang="ja-JP" altLang="en-US" sz="2000" smtClean="0"/>
              <a:t>光読出し</a:t>
            </a:r>
            <a:endParaRPr lang="en-US" altLang="ja-JP" sz="2000" smtClean="0"/>
          </a:p>
          <a:p>
            <a:pPr lvl="1">
              <a:lnSpc>
                <a:spcPts val="2800"/>
              </a:lnSpc>
            </a:pPr>
            <a:r>
              <a:rPr lang="ja-JP" altLang="en-US" sz="2000" smtClean="0"/>
              <a:t>評価</a:t>
            </a:r>
            <a:endParaRPr lang="en-US" altLang="ja-JP" sz="2000" smtClean="0"/>
          </a:p>
          <a:p>
            <a:pPr>
              <a:lnSpc>
                <a:spcPts val="2800"/>
              </a:lnSpc>
            </a:pPr>
            <a:r>
              <a:rPr lang="ja-JP" altLang="en-US" sz="2400" smtClean="0"/>
              <a:t>早稲田</a:t>
            </a:r>
            <a:r>
              <a:rPr lang="en-US" altLang="ja-JP" sz="2400" smtClean="0"/>
              <a:t>Activity</a:t>
            </a:r>
          </a:p>
          <a:p>
            <a:pPr lvl="1">
              <a:lnSpc>
                <a:spcPts val="2800"/>
              </a:lnSpc>
            </a:pPr>
            <a:r>
              <a:rPr lang="ja-JP" altLang="en-US" sz="2000" smtClean="0"/>
              <a:t>これまでの歩み</a:t>
            </a:r>
            <a:endParaRPr lang="en-US" altLang="ja-JP" sz="2000" smtClean="0"/>
          </a:p>
          <a:p>
            <a:pPr lvl="1">
              <a:lnSpc>
                <a:spcPts val="2800"/>
              </a:lnSpc>
            </a:pPr>
            <a:r>
              <a:rPr lang="en-US" altLang="ja-JP" sz="2000" smtClean="0"/>
              <a:t>ANKOK75</a:t>
            </a:r>
            <a:r>
              <a:rPr lang="ja-JP" altLang="en-US" sz="2000" smtClean="0"/>
              <a:t>実験の紹介</a:t>
            </a:r>
            <a:endParaRPr lang="en-US" altLang="ja-JP" sz="2000" smtClean="0"/>
          </a:p>
          <a:p>
            <a:pPr>
              <a:lnSpc>
                <a:spcPts val="2800"/>
              </a:lnSpc>
            </a:pPr>
            <a:r>
              <a:rPr lang="ja-JP" altLang="en-US" sz="2400" smtClean="0"/>
              <a:t>まとめと展望</a:t>
            </a:r>
            <a:endParaRPr lang="ja-JP" altLang="en-US" sz="240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4849688" y="1361729"/>
            <a:ext cx="4114800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Font typeface="Arial"/>
              <a:buNone/>
            </a:pPr>
            <a:r>
              <a:rPr lang="ja-JP" altLang="en-US" sz="2400" dirty="0" smtClean="0"/>
              <a:t>川村発表</a:t>
            </a:r>
            <a:endParaRPr lang="en-US" altLang="ja-JP" sz="2400" dirty="0" smtClean="0"/>
          </a:p>
          <a:p>
            <a:pPr>
              <a:lnSpc>
                <a:spcPts val="2800"/>
              </a:lnSpc>
            </a:pPr>
            <a:r>
              <a:rPr lang="en-US" altLang="ja-JP" sz="2400" dirty="0" err="1" smtClean="0"/>
              <a:t>Ar</a:t>
            </a:r>
            <a:r>
              <a:rPr lang="ja-JP" altLang="en-US" sz="2400" dirty="0" smtClean="0"/>
              <a:t>検出器の要点</a:t>
            </a:r>
            <a:endParaRPr lang="en-US" altLang="ja-JP" sz="2400" dirty="0" smtClean="0"/>
          </a:p>
          <a:p>
            <a:pPr lvl="1">
              <a:lnSpc>
                <a:spcPts val="2800"/>
              </a:lnSpc>
            </a:pPr>
            <a:r>
              <a:rPr lang="ja-JP" altLang="en-US" sz="2000" dirty="0" smtClean="0"/>
              <a:t>純度と電場について</a:t>
            </a:r>
            <a:endParaRPr lang="en-US" altLang="ja-JP" sz="2000" dirty="0" smtClean="0"/>
          </a:p>
          <a:p>
            <a:pPr>
              <a:lnSpc>
                <a:spcPts val="2800"/>
              </a:lnSpc>
            </a:pPr>
            <a:r>
              <a:rPr lang="ja-JP" altLang="en-US" sz="2400" dirty="0" smtClean="0"/>
              <a:t>実験セットアップ</a:t>
            </a:r>
            <a:endParaRPr lang="en-US" altLang="ja-JP" sz="2400" dirty="0" smtClean="0"/>
          </a:p>
          <a:p>
            <a:pPr lvl="1">
              <a:lnSpc>
                <a:spcPts val="2800"/>
              </a:lnSpc>
            </a:pPr>
            <a:r>
              <a:rPr lang="ja-JP" altLang="en-US" sz="2000" dirty="0" smtClean="0"/>
              <a:t>冷凍・循環系</a:t>
            </a:r>
            <a:endParaRPr lang="en-US" altLang="ja-JP" sz="2000" dirty="0" smtClean="0"/>
          </a:p>
          <a:p>
            <a:pPr lvl="1">
              <a:lnSpc>
                <a:spcPts val="2800"/>
              </a:lnSpc>
            </a:pPr>
            <a:r>
              <a:rPr lang="en-US" altLang="ja-JP" sz="2000" dirty="0" smtClean="0"/>
              <a:t>TPC</a:t>
            </a:r>
            <a:r>
              <a:rPr lang="ja-JP" altLang="en-US" sz="2000" dirty="0" smtClean="0"/>
              <a:t>の構築</a:t>
            </a:r>
            <a:endParaRPr lang="en-US" altLang="ja-JP" sz="2000" dirty="0" smtClean="0"/>
          </a:p>
          <a:p>
            <a:pPr lvl="1">
              <a:lnSpc>
                <a:spcPts val="2800"/>
              </a:lnSpc>
            </a:pPr>
            <a:r>
              <a:rPr lang="ja-JP" altLang="en-US" sz="2000" dirty="0" smtClean="0"/>
              <a:t>光検出器</a:t>
            </a:r>
            <a:endParaRPr lang="en-US" altLang="ja-JP" sz="2000" dirty="0" smtClean="0"/>
          </a:p>
          <a:p>
            <a:pPr>
              <a:lnSpc>
                <a:spcPts val="2800"/>
              </a:lnSpc>
            </a:pPr>
            <a:r>
              <a:rPr lang="ja-JP" altLang="en-US" sz="2400" dirty="0" smtClean="0"/>
              <a:t>テスト実験</a:t>
            </a:r>
            <a:endParaRPr lang="en-US" altLang="ja-JP" sz="2400" dirty="0" smtClean="0"/>
          </a:p>
          <a:p>
            <a:pPr lvl="1">
              <a:lnSpc>
                <a:spcPts val="2800"/>
              </a:lnSpc>
            </a:pPr>
            <a:r>
              <a:rPr lang="ja-JP" altLang="en-US" sz="2000" dirty="0"/>
              <a:t>取得データ</a:t>
            </a:r>
            <a:endParaRPr lang="en-US" altLang="ja-JP" sz="2000" dirty="0"/>
          </a:p>
          <a:p>
            <a:pPr lvl="1">
              <a:lnSpc>
                <a:spcPts val="2800"/>
              </a:lnSpc>
            </a:pPr>
            <a:r>
              <a:rPr lang="ja-JP" altLang="en-US" sz="2000" dirty="0"/>
              <a:t>宇宙線データ解析</a:t>
            </a:r>
            <a:endParaRPr lang="en-US" altLang="ja-JP" sz="2000" dirty="0"/>
          </a:p>
          <a:p>
            <a:pPr lvl="1">
              <a:lnSpc>
                <a:spcPts val="2800"/>
              </a:lnSpc>
            </a:pPr>
            <a:r>
              <a:rPr lang="en-US" altLang="ja-JP" sz="2000" dirty="0" err="1"/>
              <a:t>γ</a:t>
            </a:r>
            <a:r>
              <a:rPr lang="ja-JP" altLang="en-US" sz="2000" dirty="0"/>
              <a:t>線データ</a:t>
            </a:r>
            <a:r>
              <a:rPr lang="ja-JP" altLang="en-US" sz="2000" dirty="0" smtClean="0"/>
              <a:t>解析</a:t>
            </a:r>
            <a:endParaRPr lang="en-US" altLang="ja-JP" sz="2000" dirty="0" smtClean="0"/>
          </a:p>
          <a:p>
            <a:pPr>
              <a:lnSpc>
                <a:spcPts val="2800"/>
              </a:lnSpc>
            </a:pPr>
            <a:r>
              <a:rPr lang="ja-JP" altLang="en-US" sz="2400" dirty="0" smtClean="0"/>
              <a:t>まとめと展望</a:t>
            </a:r>
            <a:endParaRPr lang="ja-JP" altLang="en-US" sz="2400" dirty="0"/>
          </a:p>
        </p:txBody>
      </p:sp>
      <p:sp>
        <p:nvSpPr>
          <p:cNvPr id="7" name="角丸四角形 6"/>
          <p:cNvSpPr/>
          <p:nvPr/>
        </p:nvSpPr>
        <p:spPr>
          <a:xfrm>
            <a:off x="4644008" y="1217712"/>
            <a:ext cx="4248472" cy="5472608"/>
          </a:xfrm>
          <a:prstGeom prst="roundRect">
            <a:avLst>
              <a:gd name="adj" fmla="val 8899"/>
            </a:avLst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722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角丸四角形 38"/>
          <p:cNvSpPr/>
          <p:nvPr/>
        </p:nvSpPr>
        <p:spPr>
          <a:xfrm>
            <a:off x="179512" y="1628800"/>
            <a:ext cx="4320480" cy="3816424"/>
          </a:xfrm>
          <a:prstGeom prst="roundRect">
            <a:avLst>
              <a:gd name="adj" fmla="val 840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角丸四角形 30"/>
          <p:cNvSpPr/>
          <p:nvPr/>
        </p:nvSpPr>
        <p:spPr>
          <a:xfrm>
            <a:off x="4644008" y="1628800"/>
            <a:ext cx="4320480" cy="3888432"/>
          </a:xfrm>
          <a:prstGeom prst="roundRect">
            <a:avLst>
              <a:gd name="adj" fmla="val 840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8"/>
          <p:cNvGrpSpPr/>
          <p:nvPr/>
        </p:nvGrpSpPr>
        <p:grpSpPr>
          <a:xfrm>
            <a:off x="4716016" y="1671193"/>
            <a:ext cx="4140000" cy="3032230"/>
            <a:chOff x="251520" y="2564906"/>
            <a:chExt cx="4140000" cy="3032230"/>
          </a:xfrm>
        </p:grpSpPr>
        <p:pic>
          <p:nvPicPr>
            <p:cNvPr id="1028" name="Picture 4" descr="D:\UV\1402\concentration\c1.png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52" r="6898" b="1612"/>
            <a:stretch>
              <a:fillRect/>
            </a:stretch>
          </p:blipFill>
          <p:spPr bwMode="auto">
            <a:xfrm>
              <a:off x="251520" y="2564906"/>
              <a:ext cx="4140000" cy="3017289"/>
            </a:xfrm>
            <a:prstGeom prst="rect">
              <a:avLst/>
            </a:prstGeom>
            <a:noFill/>
          </p:spPr>
        </p:pic>
        <p:grpSp>
          <p:nvGrpSpPr>
            <p:cNvPr id="4" name="グループ化 17"/>
            <p:cNvGrpSpPr/>
            <p:nvPr/>
          </p:nvGrpSpPr>
          <p:grpSpPr>
            <a:xfrm>
              <a:off x="539552" y="2879440"/>
              <a:ext cx="792088" cy="2717696"/>
              <a:chOff x="539552" y="2879440"/>
              <a:chExt cx="792088" cy="2717696"/>
            </a:xfrm>
          </p:grpSpPr>
          <p:cxnSp>
            <p:nvCxnSpPr>
              <p:cNvPr id="7" name="直線コネクタ 6"/>
              <p:cNvCxnSpPr/>
              <p:nvPr/>
            </p:nvCxnSpPr>
            <p:spPr>
              <a:xfrm>
                <a:off x="1259632" y="2879440"/>
                <a:ext cx="0" cy="252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14"/>
              <p:cNvSpPr txBox="1"/>
              <p:nvPr/>
            </p:nvSpPr>
            <p:spPr>
              <a:xfrm>
                <a:off x="539552" y="5350915"/>
                <a:ext cx="79208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000" b="1" dirty="0" smtClean="0"/>
                  <a:t>塗らない</a:t>
                </a:r>
                <a:endParaRPr kumimoji="1" lang="ja-JP" altLang="en-US" sz="1000" b="1" dirty="0"/>
              </a:p>
            </p:txBody>
          </p:sp>
        </p:grpSp>
      </p:grpSp>
      <p:sp>
        <p:nvSpPr>
          <p:cNvPr id="20" name="角丸四角形 19"/>
          <p:cNvSpPr/>
          <p:nvPr/>
        </p:nvSpPr>
        <p:spPr>
          <a:xfrm>
            <a:off x="5674422" y="1412776"/>
            <a:ext cx="2232248" cy="4320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/>
              <a:t>TPB</a:t>
            </a:r>
            <a:r>
              <a:rPr lang="ja-JP" altLang="en-US" sz="2000" dirty="0" smtClean="0"/>
              <a:t>濃度</a:t>
            </a:r>
            <a:r>
              <a:rPr kumimoji="1" lang="ja-JP" altLang="en-US" sz="2000" dirty="0" smtClean="0"/>
              <a:t>依存性</a:t>
            </a:r>
            <a:endParaRPr kumimoji="1" lang="ja-JP" altLang="en-US" sz="2000" dirty="0"/>
          </a:p>
        </p:txBody>
      </p:sp>
      <p:cxnSp>
        <p:nvCxnSpPr>
          <p:cNvPr id="23" name="直線コネクタ 22"/>
          <p:cNvCxnSpPr/>
          <p:nvPr/>
        </p:nvCxnSpPr>
        <p:spPr>
          <a:xfrm>
            <a:off x="6516216" y="2561045"/>
            <a:ext cx="2088232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7" name="Picture 2" descr="D:\UV\1331\Modify\Reproducibility\c1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05" r="6969" b="1786"/>
          <a:stretch>
            <a:fillRect/>
          </a:stretch>
        </p:blipFill>
        <p:spPr bwMode="auto">
          <a:xfrm>
            <a:off x="323528" y="1704795"/>
            <a:ext cx="4140000" cy="3036000"/>
          </a:xfrm>
          <a:prstGeom prst="rect">
            <a:avLst/>
          </a:prstGeom>
          <a:noFill/>
        </p:spPr>
      </p:pic>
      <p:sp>
        <p:nvSpPr>
          <p:cNvPr id="28" name="正方形/長方形 27"/>
          <p:cNvSpPr/>
          <p:nvPr/>
        </p:nvSpPr>
        <p:spPr>
          <a:xfrm>
            <a:off x="2483768" y="2895327"/>
            <a:ext cx="1656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/>
              <a:t>12.2±0.4%</a:t>
            </a:r>
            <a:endParaRPr lang="ja-JP" altLang="en-US" sz="2400" b="1" dirty="0"/>
          </a:p>
        </p:txBody>
      </p:sp>
      <p:sp>
        <p:nvSpPr>
          <p:cNvPr id="29" name="角丸四角形 28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波長変換効率の評価</a:t>
            </a:r>
            <a:endParaRPr kumimoji="1" lang="ja-JP" altLang="en-US" sz="4400" dirty="0"/>
          </a:p>
        </p:txBody>
      </p:sp>
      <p:sp>
        <p:nvSpPr>
          <p:cNvPr id="30" name="角丸四角形 29"/>
          <p:cNvSpPr/>
          <p:nvPr/>
        </p:nvSpPr>
        <p:spPr>
          <a:xfrm>
            <a:off x="1077061" y="1412776"/>
            <a:ext cx="2520280" cy="4320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塗布作業の再現性</a:t>
            </a:r>
            <a:endParaRPr kumimoji="1" lang="ja-JP" altLang="en-US" sz="2000" dirty="0"/>
          </a:p>
        </p:txBody>
      </p:sp>
      <p:sp>
        <p:nvSpPr>
          <p:cNvPr id="13" name="平行四辺形 12"/>
          <p:cNvSpPr/>
          <p:nvPr/>
        </p:nvSpPr>
        <p:spPr>
          <a:xfrm>
            <a:off x="323528" y="5920929"/>
            <a:ext cx="8640960" cy="792088"/>
          </a:xfrm>
          <a:prstGeom prst="parallelogram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4" name="テキスト ボックス 1023"/>
          <p:cNvSpPr txBox="1"/>
          <p:nvPr/>
        </p:nvSpPr>
        <p:spPr>
          <a:xfrm>
            <a:off x="592488" y="5992937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現在、</a:t>
            </a:r>
            <a:r>
              <a:rPr kumimoji="1" lang="en-US" altLang="ja-JP" sz="3200" dirty="0" err="1" smtClean="0">
                <a:latin typeface="HGP創英角ﾎﾟｯﾌﾟ体" pitchFamily="50" charset="-128"/>
                <a:ea typeface="HGP創英角ﾎﾟｯﾌﾟ体" pitchFamily="50" charset="-128"/>
              </a:rPr>
              <a:t>Ar</a:t>
            </a:r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蛍光</a:t>
            </a:r>
            <a:r>
              <a:rPr kumimoji="1" lang="en-US" altLang="ja-JP" sz="3200" dirty="0" smtClean="0">
                <a:latin typeface="HGP創英角ﾎﾟｯﾌﾟ体" pitchFamily="50" charset="-128"/>
                <a:ea typeface="HGP創英角ﾎﾟｯﾌﾟ体" pitchFamily="50" charset="-128"/>
              </a:rPr>
              <a:t>128nm</a:t>
            </a:r>
            <a:r>
              <a:rPr kumimoji="1"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の</a:t>
            </a:r>
            <a:r>
              <a:rPr kumimoji="1" lang="en-US" altLang="ja-JP" sz="3200" dirty="0" smtClean="0">
                <a:latin typeface="HGP創英角ﾎﾟｯﾌﾟ体" pitchFamily="50" charset="-128"/>
                <a:ea typeface="HGP創英角ﾎﾟｯﾌﾟ体" pitchFamily="50" charset="-128"/>
              </a:rPr>
              <a:t>PDE</a:t>
            </a:r>
            <a:r>
              <a:rPr lang="ja-JP" altLang="en-US" sz="3200" dirty="0" smtClean="0">
                <a:latin typeface="HGP創英角ﾎﾟｯﾌﾟ体" pitchFamily="50" charset="-128"/>
                <a:ea typeface="HGP創英角ﾎﾟｯﾌﾟ体" pitchFamily="50" charset="-128"/>
              </a:rPr>
              <a:t>測定を遂行中！</a:t>
            </a:r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60033" y="486916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TPB</a:t>
            </a:r>
            <a:r>
              <a:rPr lang="ja-JP" altLang="en-US" sz="2000" dirty="0" smtClean="0"/>
              <a:t>濃度</a:t>
            </a:r>
            <a:r>
              <a:rPr lang="en-US" altLang="ja-JP" sz="2000" dirty="0" smtClean="0"/>
              <a:t>10</a:t>
            </a:r>
            <a:r>
              <a:rPr lang="en-US" altLang="ja-JP" sz="2000" dirty="0" smtClean="0"/>
              <a:t>%</a:t>
            </a:r>
            <a:r>
              <a:rPr lang="ja-JP" altLang="en-US" sz="2000" dirty="0" smtClean="0"/>
              <a:t>で全吸収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95536" y="486916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塗布と測定を</a:t>
            </a:r>
            <a:r>
              <a:rPr lang="en-US" altLang="ja-JP" sz="2000" dirty="0" smtClean="0"/>
              <a:t>5</a:t>
            </a:r>
            <a:r>
              <a:rPr lang="ja-JP" altLang="en-US" sz="2000" dirty="0" smtClean="0"/>
              <a:t>回くりかえした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742492" y="4545862"/>
            <a:ext cx="11837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TPB</a:t>
            </a:r>
            <a:r>
              <a:rPr kumimoji="1" lang="ja-JP" altLang="en-US" sz="1600" dirty="0" smtClean="0"/>
              <a:t>分量</a:t>
            </a:r>
            <a:r>
              <a:rPr kumimoji="1" lang="en-US" altLang="ja-JP" sz="1600" dirty="0" smtClean="0"/>
              <a:t>(%)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88574" y="4586056"/>
            <a:ext cx="59503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回数</a:t>
            </a:r>
            <a:endParaRPr kumimoji="1" lang="ja-JP" altLang="en-US" sz="1600" dirty="0"/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35555" y="2210548"/>
            <a:ext cx="7881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PDE(%)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 rot="16200000">
            <a:off x="4449460" y="2167968"/>
            <a:ext cx="7881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PDE(%)</a:t>
            </a:r>
            <a:endParaRPr kumimoji="1" lang="ja-JP" altLang="en-US" sz="1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955536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160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/>
              <a:t>実験のタイムライン</a:t>
            </a:r>
            <a:endParaRPr kumimoji="1" lang="ja-JP" altLang="en-US" sz="4400" dirty="0"/>
          </a:p>
        </p:txBody>
      </p:sp>
      <p:grpSp>
        <p:nvGrpSpPr>
          <p:cNvPr id="19" name="図形グループ 18"/>
          <p:cNvGrpSpPr/>
          <p:nvPr/>
        </p:nvGrpSpPr>
        <p:grpSpPr>
          <a:xfrm>
            <a:off x="221899" y="1063941"/>
            <a:ext cx="8700203" cy="1090017"/>
            <a:chOff x="251520" y="1063941"/>
            <a:chExt cx="8700203" cy="1090017"/>
          </a:xfrm>
        </p:grpSpPr>
        <p:sp>
          <p:nvSpPr>
            <p:cNvPr id="3" name="右矢印 2"/>
            <p:cNvSpPr/>
            <p:nvPr/>
          </p:nvSpPr>
          <p:spPr>
            <a:xfrm>
              <a:off x="251520" y="1063941"/>
              <a:ext cx="1080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 </a:t>
              </a:r>
              <a:r>
                <a:rPr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1/15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右矢印 4"/>
            <p:cNvSpPr/>
            <p:nvPr/>
          </p:nvSpPr>
          <p:spPr>
            <a:xfrm>
              <a:off x="131233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~16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右矢印 6"/>
            <p:cNvSpPr/>
            <p:nvPr/>
          </p:nvSpPr>
          <p:spPr>
            <a:xfrm>
              <a:off x="2121660" y="1063941"/>
              <a:ext cx="17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1/17~20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右矢印 7"/>
            <p:cNvSpPr/>
            <p:nvPr/>
          </p:nvSpPr>
          <p:spPr>
            <a:xfrm>
              <a:off x="3793408" y="1063941"/>
              <a:ext cx="136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1/20~21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右矢印 8"/>
            <p:cNvSpPr/>
            <p:nvPr/>
          </p:nvSpPr>
          <p:spPr>
            <a:xfrm>
              <a:off x="5085613" y="1063941"/>
              <a:ext cx="3023999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1/22~27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右矢印 17"/>
            <p:cNvSpPr/>
            <p:nvPr/>
          </p:nvSpPr>
          <p:spPr>
            <a:xfrm>
              <a:off x="812372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27~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角丸四角形吹き出し 19"/>
          <p:cNvSpPr/>
          <p:nvPr/>
        </p:nvSpPr>
        <p:spPr>
          <a:xfrm>
            <a:off x="467544" y="2360085"/>
            <a:ext cx="8208912" cy="4104456"/>
          </a:xfrm>
          <a:prstGeom prst="wedgeRoundRectCallout">
            <a:avLst>
              <a:gd name="adj1" fmla="val -42065"/>
              <a:gd name="adj2" fmla="val -58822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ctr"/>
          <a:lstStyle/>
          <a:p>
            <a:pPr marL="342900" indent="-342900">
              <a:lnSpc>
                <a:spcPct val="110000"/>
              </a:lnSpc>
              <a:buFont typeface="Wingdings" charset="2"/>
              <a:buChar char="p"/>
            </a:pPr>
            <a:r>
              <a:rPr lang="ja-JP" altLang="en-US" sz="2000" dirty="0"/>
              <a:t>配管・</a:t>
            </a:r>
            <a:r>
              <a:rPr lang="en-US" altLang="ja-JP" sz="2000" dirty="0"/>
              <a:t>TPC </a:t>
            </a:r>
            <a:r>
              <a:rPr lang="ja-JP" altLang="en-US" sz="2000" dirty="0"/>
              <a:t>組み立て等準備</a:t>
            </a:r>
            <a:endParaRPr lang="en-US" altLang="ja-JP" sz="2000" dirty="0"/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tx2"/>
                </a:solidFill>
              </a:rPr>
              <a:t>- </a:t>
            </a:r>
            <a:r>
              <a:rPr lang="ja-JP" altLang="en-US" b="1" dirty="0" smtClean="0">
                <a:solidFill>
                  <a:schemeClr val="tx2"/>
                </a:solidFill>
              </a:rPr>
              <a:t>真空引き</a:t>
            </a:r>
            <a:endParaRPr lang="en-US" altLang="ja-JP" b="1" dirty="0" smtClean="0">
              <a:solidFill>
                <a:schemeClr val="tx2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tx2"/>
                </a:solidFill>
              </a:rPr>
              <a:t>- </a:t>
            </a:r>
            <a:r>
              <a:rPr lang="ja-JP" altLang="en-US" b="1" dirty="0" smtClean="0">
                <a:solidFill>
                  <a:schemeClr val="tx2"/>
                </a:solidFill>
              </a:rPr>
              <a:t>液体</a:t>
            </a:r>
            <a:r>
              <a:rPr lang="ja-JP" altLang="en-US" b="1" dirty="0">
                <a:solidFill>
                  <a:schemeClr val="tx2"/>
                </a:solidFill>
              </a:rPr>
              <a:t>純化フィルター製作等</a:t>
            </a:r>
            <a:endParaRPr lang="en-US" altLang="ja-JP" b="1" dirty="0">
              <a:solidFill>
                <a:schemeClr val="tx2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実験開始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アルゴン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充填（</a:t>
            </a: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〜10h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）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2 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</a:rPr>
              <a:t>相型検出器として運用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- S1, S2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信号の確認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液面の調整等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1 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</a:rPr>
              <a:t>相型検出器として運用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- S1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信号ドリフト電場依存性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2 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</a:rPr>
              <a:t>相型検出器として運用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ドリフト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電場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依存性</a:t>
            </a:r>
            <a:endParaRPr lang="en-US" altLang="ja-JP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アルゴン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純度評価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取り出し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電場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依存性</a:t>
            </a:r>
            <a:endParaRPr lang="en-US" altLang="ja-JP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en-US" altLang="ja-JP" b="1" dirty="0" err="1" smtClean="0">
                <a:solidFill>
                  <a:schemeClr val="bg1">
                    <a:lumMod val="65000"/>
                  </a:schemeClr>
                </a:solidFill>
                <a:latin typeface="+mj-ea"/>
              </a:rPr>
              <a:t>γ</a:t>
            </a: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線波形取得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暗黒物質探索（</a:t>
            </a: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〜0.3 kg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・</a:t>
            </a: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day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）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実験終了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アルゴン蒸発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491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/>
              <a:t>実験のタイムライン</a:t>
            </a:r>
            <a:endParaRPr kumimoji="1" lang="ja-JP" altLang="en-US" sz="4400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221899" y="1063941"/>
            <a:ext cx="8700203" cy="1090017"/>
            <a:chOff x="251520" y="1063941"/>
            <a:chExt cx="8700203" cy="1090017"/>
          </a:xfrm>
        </p:grpSpPr>
        <p:sp>
          <p:nvSpPr>
            <p:cNvPr id="6" name="右矢印 5"/>
            <p:cNvSpPr/>
            <p:nvPr/>
          </p:nvSpPr>
          <p:spPr>
            <a:xfrm>
              <a:off x="251520" y="1063941"/>
              <a:ext cx="1080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 </a:t>
              </a:r>
              <a:r>
                <a:rPr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1/15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右矢印 6"/>
            <p:cNvSpPr/>
            <p:nvPr/>
          </p:nvSpPr>
          <p:spPr>
            <a:xfrm>
              <a:off x="131233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~16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右矢印 7"/>
            <p:cNvSpPr/>
            <p:nvPr/>
          </p:nvSpPr>
          <p:spPr>
            <a:xfrm>
              <a:off x="2121660" y="1063941"/>
              <a:ext cx="17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1/17~20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右矢印 8"/>
            <p:cNvSpPr/>
            <p:nvPr/>
          </p:nvSpPr>
          <p:spPr>
            <a:xfrm>
              <a:off x="3793408" y="1063941"/>
              <a:ext cx="136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1/20~21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右矢印 9"/>
            <p:cNvSpPr/>
            <p:nvPr/>
          </p:nvSpPr>
          <p:spPr>
            <a:xfrm>
              <a:off x="5085613" y="1063941"/>
              <a:ext cx="3023999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1/22~27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右矢印 10"/>
            <p:cNvSpPr/>
            <p:nvPr/>
          </p:nvSpPr>
          <p:spPr>
            <a:xfrm>
              <a:off x="812372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27~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角丸四角形吹き出し 11"/>
          <p:cNvSpPr/>
          <p:nvPr/>
        </p:nvSpPr>
        <p:spPr>
          <a:xfrm>
            <a:off x="467544" y="2360085"/>
            <a:ext cx="8208912" cy="4104456"/>
          </a:xfrm>
          <a:prstGeom prst="wedgeRoundRectCallout">
            <a:avLst>
              <a:gd name="adj1" fmla="val -34674"/>
              <a:gd name="adj2" fmla="val -59165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ctr"/>
          <a:lstStyle/>
          <a:p>
            <a:pPr marL="342900" indent="-342900">
              <a:lnSpc>
                <a:spcPct val="11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</a:rPr>
              <a:t>配管・</a:t>
            </a: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TPC 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</a:rPr>
              <a:t>組み立て等準備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真空引き，液体純化フィルター製作等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実験開始</a:t>
            </a:r>
            <a:endParaRPr lang="en-US" altLang="ja-JP" sz="2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1F497D"/>
                </a:solidFill>
              </a:rPr>
              <a:t>- </a:t>
            </a:r>
            <a:r>
              <a:rPr lang="ja-JP" altLang="en-US" b="1" dirty="0" smtClean="0">
                <a:solidFill>
                  <a:srgbClr val="1F497D"/>
                </a:solidFill>
              </a:rPr>
              <a:t>アルゴン</a:t>
            </a:r>
            <a:r>
              <a:rPr lang="ja-JP" altLang="en-US" b="1" dirty="0">
                <a:solidFill>
                  <a:srgbClr val="1F497D"/>
                </a:solidFill>
              </a:rPr>
              <a:t>充填（</a:t>
            </a:r>
            <a:r>
              <a:rPr lang="en-US" altLang="ja-JP" b="1" dirty="0" smtClean="0">
                <a:solidFill>
                  <a:srgbClr val="1F497D"/>
                </a:solidFill>
              </a:rPr>
              <a:t>〜10h</a:t>
            </a:r>
            <a:r>
              <a:rPr lang="ja-JP" altLang="en-US" b="1" dirty="0" smtClean="0">
                <a:solidFill>
                  <a:srgbClr val="1F497D"/>
                </a:solidFill>
              </a:rPr>
              <a:t>）</a:t>
            </a:r>
            <a:endParaRPr lang="en-US" altLang="ja-JP" b="1" dirty="0">
              <a:solidFill>
                <a:srgbClr val="1F497D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2 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</a:rPr>
              <a:t>相型検出器として運用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- S1, S2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信号の確認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液面の調整等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1 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</a:rPr>
              <a:t>相型検出器として運用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- S1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信号ドリフト電場依存性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</a:rPr>
              <a:t>2 </a:t>
            </a: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</a:rPr>
              <a:t>相型検出器として運用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ドリフト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電場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依存性</a:t>
            </a:r>
            <a:endParaRPr lang="en-US" altLang="ja-JP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アルゴン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純度評価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取り出し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電場</a:t>
            </a:r>
            <a:r>
              <a:rPr lang="ja-JP" altLang="en-US" b="1" dirty="0" smtClean="0">
                <a:solidFill>
                  <a:schemeClr val="bg1">
                    <a:lumMod val="65000"/>
                  </a:schemeClr>
                </a:solidFill>
              </a:rPr>
              <a:t>依存性</a:t>
            </a:r>
            <a:endParaRPr lang="en-US" altLang="ja-JP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en-US" altLang="ja-JP" b="1" dirty="0" err="1" smtClean="0">
                <a:solidFill>
                  <a:schemeClr val="bg1">
                    <a:lumMod val="65000"/>
                  </a:schemeClr>
                </a:solidFill>
                <a:latin typeface="+mj-ea"/>
              </a:rPr>
              <a:t>γ</a:t>
            </a: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線波形取得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暗黒物質探索（</a:t>
            </a: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〜0.3 kg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・</a:t>
            </a: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day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）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実験終了</a:t>
            </a:r>
            <a:endParaRPr lang="en-US" altLang="ja-JP" sz="2000" dirty="0">
              <a:solidFill>
                <a:schemeClr val="bg1">
                  <a:lumMod val="6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</a:rPr>
              <a:t>アルゴン蒸発</a:t>
            </a:r>
            <a:endParaRPr lang="en-US" altLang="ja-JP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100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/>
              <a:t>充填作業中の様子</a:t>
            </a:r>
            <a:endParaRPr kumimoji="1" lang="ja-JP" altLang="en-US" sz="44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79512" y="1002382"/>
            <a:ext cx="5220580" cy="15474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 smtClean="0"/>
              <a:t>容器内の様子は、常にモニター。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容器内温度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内圧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液面計</a:t>
            </a:r>
            <a:endParaRPr lang="en-US" altLang="ja-JP" sz="2000" dirty="0"/>
          </a:p>
        </p:txBody>
      </p:sp>
      <p:pic>
        <p:nvPicPr>
          <p:cNvPr id="8" name="Picture 2" descr="http://www2.kylab.sci.waseda.ac.jp/cgi-bin/enote112.pl?nb=notebook&amp;action=view&amp;page=-1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435" y="2678110"/>
            <a:ext cx="5543109" cy="399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図形グループ 20"/>
          <p:cNvGrpSpPr/>
          <p:nvPr/>
        </p:nvGrpSpPr>
        <p:grpSpPr>
          <a:xfrm>
            <a:off x="4860032" y="2282790"/>
            <a:ext cx="3528392" cy="3694432"/>
            <a:chOff x="4860032" y="2282790"/>
            <a:chExt cx="3528392" cy="3694432"/>
          </a:xfrm>
        </p:grpSpPr>
        <p:cxnSp>
          <p:nvCxnSpPr>
            <p:cNvPr id="10" name="直線コネクタ 9"/>
            <p:cNvCxnSpPr/>
            <p:nvPr/>
          </p:nvCxnSpPr>
          <p:spPr>
            <a:xfrm flipH="1">
              <a:off x="6084168" y="2980894"/>
              <a:ext cx="0" cy="2988000"/>
            </a:xfrm>
            <a:prstGeom prst="line">
              <a:avLst/>
            </a:prstGeom>
            <a:ln w="28575">
              <a:solidFill>
                <a:srgbClr val="FA44D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H="1">
              <a:off x="6780720" y="2989222"/>
              <a:ext cx="0" cy="2988000"/>
            </a:xfrm>
            <a:prstGeom prst="line">
              <a:avLst/>
            </a:prstGeom>
            <a:ln w="28575">
              <a:solidFill>
                <a:srgbClr val="FA44D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角丸四角形吹き出し 11"/>
            <p:cNvSpPr/>
            <p:nvPr/>
          </p:nvSpPr>
          <p:spPr>
            <a:xfrm>
              <a:off x="4860032" y="2282790"/>
              <a:ext cx="1080120" cy="576064"/>
            </a:xfrm>
            <a:prstGeom prst="wedgeRoundRectCallout">
              <a:avLst>
                <a:gd name="adj1" fmla="val -7454"/>
                <a:gd name="adj2" fmla="val 98037"/>
                <a:gd name="adj3" fmla="val 16667"/>
              </a:avLst>
            </a:prstGeom>
            <a:noFill/>
            <a:ln>
              <a:solidFill>
                <a:srgbClr val="FA44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 dirty="0">
                  <a:solidFill>
                    <a:srgbClr val="FA44DC"/>
                  </a:solidFill>
                </a:rPr>
                <a:t>冷凍機に</a:t>
              </a:r>
              <a:r>
                <a:rPr lang="ja-JP" altLang="en-US" sz="1600" b="1" dirty="0" smtClean="0">
                  <a:solidFill>
                    <a:srgbClr val="FA44DC"/>
                  </a:solidFill>
                </a:rPr>
                <a:t>よる予冷</a:t>
              </a:r>
              <a:endParaRPr kumimoji="1" lang="ja-JP" altLang="en-US" sz="1600" b="1" dirty="0">
                <a:solidFill>
                  <a:srgbClr val="FA44DC"/>
                </a:solidFill>
              </a:endParaRPr>
            </a:p>
          </p:txBody>
        </p:sp>
        <p:sp>
          <p:nvSpPr>
            <p:cNvPr id="13" name="角丸四角形吹き出し 12"/>
            <p:cNvSpPr/>
            <p:nvPr/>
          </p:nvSpPr>
          <p:spPr>
            <a:xfrm>
              <a:off x="6084168" y="2282790"/>
              <a:ext cx="1080120" cy="576064"/>
            </a:xfrm>
            <a:prstGeom prst="wedgeRoundRectCallout">
              <a:avLst>
                <a:gd name="adj1" fmla="val -46624"/>
                <a:gd name="adj2" fmla="val 109883"/>
                <a:gd name="adj3" fmla="val 16667"/>
              </a:avLst>
            </a:prstGeom>
            <a:noFill/>
            <a:ln>
              <a:solidFill>
                <a:srgbClr val="FA44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err="1" smtClean="0">
                  <a:solidFill>
                    <a:srgbClr val="FA44DC"/>
                  </a:solidFill>
                </a:rPr>
                <a:t>Ar</a:t>
              </a:r>
              <a:r>
                <a:rPr kumimoji="1" lang="ja-JP" altLang="en-US" sz="1600" b="1" dirty="0" smtClean="0">
                  <a:solidFill>
                    <a:srgbClr val="FA44DC"/>
                  </a:solidFill>
                </a:rPr>
                <a:t>充填</a:t>
              </a:r>
              <a:endParaRPr kumimoji="1" lang="ja-JP" altLang="en-US" sz="1600" b="1" dirty="0">
                <a:solidFill>
                  <a:srgbClr val="FA44DC"/>
                </a:solidFill>
              </a:endParaRPr>
            </a:p>
          </p:txBody>
        </p:sp>
        <p:sp>
          <p:nvSpPr>
            <p:cNvPr id="14" name="角丸四角形吹き出し 13"/>
            <p:cNvSpPr/>
            <p:nvPr/>
          </p:nvSpPr>
          <p:spPr>
            <a:xfrm>
              <a:off x="7308304" y="2282790"/>
              <a:ext cx="1080120" cy="576064"/>
            </a:xfrm>
            <a:prstGeom prst="wedgeRoundRectCallout">
              <a:avLst>
                <a:gd name="adj1" fmla="val -94638"/>
                <a:gd name="adj2" fmla="val 109883"/>
                <a:gd name="adj3" fmla="val 16667"/>
              </a:avLst>
            </a:prstGeom>
            <a:noFill/>
            <a:ln>
              <a:solidFill>
                <a:srgbClr val="FA44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srgbClr val="FA44DC"/>
                  </a:solidFill>
                </a:rPr>
                <a:t>2</a:t>
              </a:r>
              <a:r>
                <a:rPr kumimoji="1" lang="ja-JP" altLang="en-US" sz="1600" b="1" dirty="0" smtClean="0">
                  <a:solidFill>
                    <a:srgbClr val="FA44DC"/>
                  </a:solidFill>
                </a:rPr>
                <a:t>相式</a:t>
              </a:r>
              <a:endParaRPr kumimoji="1" lang="en-US" altLang="ja-JP" sz="1600" b="1" dirty="0" smtClean="0">
                <a:solidFill>
                  <a:srgbClr val="FA44DC"/>
                </a:solidFill>
              </a:endParaRPr>
            </a:p>
            <a:p>
              <a:pPr algn="ctr"/>
              <a:r>
                <a:rPr kumimoji="1" lang="ja-JP" altLang="en-US" sz="1600" b="1" dirty="0" smtClean="0">
                  <a:solidFill>
                    <a:srgbClr val="FA44DC"/>
                  </a:solidFill>
                </a:rPr>
                <a:t>運用開始</a:t>
              </a:r>
              <a:endParaRPr kumimoji="1" lang="ja-JP" altLang="en-US" sz="1600" b="1" dirty="0">
                <a:solidFill>
                  <a:srgbClr val="FA44DC"/>
                </a:solidFill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5652120" y="1706726"/>
            <a:ext cx="244827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容器内温度の変化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79912" y="5536798"/>
            <a:ext cx="93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 smtClean="0"/>
              <a:t>-186</a:t>
            </a:r>
            <a:r>
              <a:rPr kumimoji="1" lang="ja-JP" altLang="en-US" sz="1600" b="1" u="sng" dirty="0" smtClean="0"/>
              <a:t>℃</a:t>
            </a:r>
            <a:endParaRPr kumimoji="1" lang="ja-JP" altLang="en-US" sz="1600" b="1" u="sng" dirty="0"/>
          </a:p>
        </p:txBody>
      </p:sp>
      <p:cxnSp>
        <p:nvCxnSpPr>
          <p:cNvPr id="17" name="直線コネクタ 16"/>
          <p:cNvCxnSpPr/>
          <p:nvPr/>
        </p:nvCxnSpPr>
        <p:spPr>
          <a:xfrm flipH="1">
            <a:off x="4499992" y="5752822"/>
            <a:ext cx="6120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" y="2398240"/>
            <a:ext cx="3648185" cy="4171870"/>
          </a:xfrm>
          <a:prstGeom prst="rect">
            <a:avLst/>
          </a:prstGeom>
        </p:spPr>
      </p:pic>
      <p:sp>
        <p:nvSpPr>
          <p:cNvPr id="19" name="円/楕円 18"/>
          <p:cNvSpPr/>
          <p:nvPr/>
        </p:nvSpPr>
        <p:spPr>
          <a:xfrm>
            <a:off x="2474482" y="3027734"/>
            <a:ext cx="128292" cy="1276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2474482" y="3180378"/>
            <a:ext cx="128292" cy="1276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2602774" y="2076058"/>
            <a:ext cx="784130" cy="913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348417" y="181083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白金</a:t>
            </a:r>
            <a:r>
              <a:rPr kumimoji="1" lang="ja-JP" altLang="en-US" dirty="0" smtClean="0"/>
              <a:t>抵抗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2103986" y="2678110"/>
            <a:ext cx="102633" cy="30747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074372" y="251170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液面計</a:t>
            </a:r>
            <a:endParaRPr kumimoji="1" lang="ja-JP" altLang="en-US" sz="1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18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257872" y="2434873"/>
            <a:ext cx="598406" cy="4606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1792132" y="2597261"/>
            <a:ext cx="128292" cy="1276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38458" y="257100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冷凍機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6415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/>
              <a:t>実験のタイムライン</a:t>
            </a:r>
            <a:endParaRPr kumimoji="1" lang="ja-JP" altLang="en-US" sz="4400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221899" y="1063941"/>
            <a:ext cx="8700203" cy="1090017"/>
            <a:chOff x="251520" y="1063941"/>
            <a:chExt cx="8700203" cy="1090017"/>
          </a:xfrm>
        </p:grpSpPr>
        <p:sp>
          <p:nvSpPr>
            <p:cNvPr id="6" name="右矢印 5"/>
            <p:cNvSpPr/>
            <p:nvPr/>
          </p:nvSpPr>
          <p:spPr>
            <a:xfrm>
              <a:off x="251520" y="1063941"/>
              <a:ext cx="1080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 </a:t>
              </a:r>
              <a:r>
                <a:rPr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1/15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右矢印 6"/>
            <p:cNvSpPr/>
            <p:nvPr/>
          </p:nvSpPr>
          <p:spPr>
            <a:xfrm>
              <a:off x="131233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~16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右矢印 7"/>
            <p:cNvSpPr/>
            <p:nvPr/>
          </p:nvSpPr>
          <p:spPr>
            <a:xfrm>
              <a:off x="2121660" y="1063941"/>
              <a:ext cx="17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1/17~20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右矢印 8"/>
            <p:cNvSpPr/>
            <p:nvPr/>
          </p:nvSpPr>
          <p:spPr>
            <a:xfrm>
              <a:off x="3793408" y="1063941"/>
              <a:ext cx="136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1/20~21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右矢印 9"/>
            <p:cNvSpPr/>
            <p:nvPr/>
          </p:nvSpPr>
          <p:spPr>
            <a:xfrm>
              <a:off x="5085613" y="1063941"/>
              <a:ext cx="3023999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1/22~27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右矢印 10"/>
            <p:cNvSpPr/>
            <p:nvPr/>
          </p:nvSpPr>
          <p:spPr>
            <a:xfrm>
              <a:off x="812372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27~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角丸四角形吹き出し 11"/>
          <p:cNvSpPr/>
          <p:nvPr/>
        </p:nvSpPr>
        <p:spPr>
          <a:xfrm>
            <a:off x="467544" y="2360085"/>
            <a:ext cx="8208912" cy="4104456"/>
          </a:xfrm>
          <a:prstGeom prst="wedgeRoundRectCallout">
            <a:avLst>
              <a:gd name="adj1" fmla="val -23328"/>
              <a:gd name="adj2" fmla="val -55040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ctr"/>
          <a:lstStyle/>
          <a:p>
            <a:pPr marL="342900" indent="-342900">
              <a:lnSpc>
                <a:spcPct val="11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A6A6A6"/>
                </a:solidFill>
              </a:rPr>
              <a:t>配管・</a:t>
            </a:r>
            <a:r>
              <a:rPr lang="en-US" altLang="ja-JP" sz="2000" dirty="0">
                <a:solidFill>
                  <a:srgbClr val="A6A6A6"/>
                </a:solidFill>
              </a:rPr>
              <a:t>TPC </a:t>
            </a:r>
            <a:r>
              <a:rPr lang="ja-JP" altLang="en-US" sz="2000" dirty="0">
                <a:solidFill>
                  <a:srgbClr val="A6A6A6"/>
                </a:solidFill>
              </a:rPr>
              <a:t>組み立て等準備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真空引き，液体純化フィルター製作等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A6A6A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実験開始</a:t>
            </a:r>
            <a:endParaRPr lang="en-US" altLang="ja-JP" sz="2000" dirty="0">
              <a:solidFill>
                <a:srgbClr val="A6A6A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アルゴン</a:t>
            </a:r>
            <a:r>
              <a:rPr lang="ja-JP" altLang="en-US" b="1" dirty="0">
                <a:solidFill>
                  <a:srgbClr val="A6A6A6"/>
                </a:solidFill>
              </a:rPr>
              <a:t>充填（</a:t>
            </a:r>
            <a:r>
              <a:rPr lang="en-US" altLang="ja-JP" b="1" dirty="0" smtClean="0">
                <a:solidFill>
                  <a:srgbClr val="A6A6A6"/>
                </a:solidFill>
              </a:rPr>
              <a:t>〜10h</a:t>
            </a:r>
            <a:r>
              <a:rPr lang="ja-JP" altLang="en-US" b="1" dirty="0" smtClean="0">
                <a:solidFill>
                  <a:srgbClr val="A6A6A6"/>
                </a:solidFill>
              </a:rPr>
              <a:t>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/>
              <a:t>2 </a:t>
            </a:r>
            <a:r>
              <a:rPr lang="ja-JP" altLang="en-US" sz="2000" dirty="0"/>
              <a:t>相型検出器として運用</a:t>
            </a:r>
            <a:endParaRPr lang="en-US" altLang="ja-JP" sz="2000" dirty="0"/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1F497D"/>
                </a:solidFill>
              </a:rPr>
              <a:t>- S1, S2 </a:t>
            </a:r>
            <a:r>
              <a:rPr lang="ja-JP" altLang="en-US" b="1" dirty="0">
                <a:solidFill>
                  <a:schemeClr val="tx2"/>
                </a:solidFill>
              </a:rPr>
              <a:t>信号</a:t>
            </a:r>
            <a:r>
              <a:rPr lang="ja-JP" altLang="en-US" b="1" dirty="0">
                <a:solidFill>
                  <a:srgbClr val="1F497D"/>
                </a:solidFill>
              </a:rPr>
              <a:t>の確認</a:t>
            </a:r>
            <a:endParaRPr lang="en-US" altLang="ja-JP" b="1" dirty="0">
              <a:solidFill>
                <a:srgbClr val="1F497D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1F497D"/>
                </a:solidFill>
              </a:rPr>
              <a:t>- </a:t>
            </a:r>
            <a:r>
              <a:rPr lang="ja-JP" altLang="en-US" b="1" dirty="0">
                <a:solidFill>
                  <a:srgbClr val="1F497D"/>
                </a:solidFill>
              </a:rPr>
              <a:t>液面の調整等</a:t>
            </a:r>
            <a:endParaRPr lang="en-US" altLang="ja-JP" b="1" dirty="0">
              <a:solidFill>
                <a:srgbClr val="1F497D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rgbClr val="A6A6A6"/>
                </a:solidFill>
              </a:rPr>
              <a:t>1 </a:t>
            </a:r>
            <a:r>
              <a:rPr lang="ja-JP" altLang="en-US" sz="2000" dirty="0">
                <a:solidFill>
                  <a:srgbClr val="A6A6A6"/>
                </a:solidFill>
              </a:rPr>
              <a:t>相型検出器として運用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S1 </a:t>
            </a:r>
            <a:r>
              <a:rPr lang="ja-JP" altLang="en-US" b="1" dirty="0">
                <a:solidFill>
                  <a:srgbClr val="A6A6A6"/>
                </a:solidFill>
              </a:rPr>
              <a:t>信号ドリフト電場依存性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rgbClr val="A6A6A6"/>
                </a:solidFill>
              </a:rPr>
              <a:t>2 </a:t>
            </a:r>
            <a:r>
              <a:rPr lang="ja-JP" altLang="en-US" sz="2000" dirty="0">
                <a:solidFill>
                  <a:srgbClr val="A6A6A6"/>
                </a:solidFill>
              </a:rPr>
              <a:t>相型検出器として運用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ドリフト</a:t>
            </a:r>
            <a:r>
              <a:rPr lang="ja-JP" altLang="en-US" b="1" dirty="0">
                <a:solidFill>
                  <a:srgbClr val="A6A6A6"/>
                </a:solidFill>
              </a:rPr>
              <a:t>電場</a:t>
            </a:r>
            <a:r>
              <a:rPr lang="ja-JP" altLang="en-US" b="1" dirty="0" smtClean="0">
                <a:solidFill>
                  <a:srgbClr val="A6A6A6"/>
                </a:solidFill>
              </a:rPr>
              <a:t>依存性</a:t>
            </a:r>
            <a:endParaRPr lang="en-US" altLang="ja-JP" b="1" dirty="0" smtClean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アルゴン</a:t>
            </a:r>
            <a:r>
              <a:rPr lang="ja-JP" altLang="en-US" b="1" dirty="0">
                <a:solidFill>
                  <a:srgbClr val="A6A6A6"/>
                </a:solidFill>
              </a:rPr>
              <a:t>純度評価</a:t>
            </a:r>
            <a:endParaRPr lang="en-US" altLang="ja-JP" b="1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取り出し</a:t>
            </a:r>
            <a:r>
              <a:rPr lang="ja-JP" altLang="en-US" b="1" dirty="0">
                <a:solidFill>
                  <a:srgbClr val="A6A6A6"/>
                </a:solidFill>
              </a:rPr>
              <a:t>電場</a:t>
            </a:r>
            <a:r>
              <a:rPr lang="ja-JP" altLang="en-US" b="1" dirty="0" smtClean="0">
                <a:solidFill>
                  <a:srgbClr val="A6A6A6"/>
                </a:solidFill>
              </a:rPr>
              <a:t>依存性</a:t>
            </a:r>
            <a:endParaRPr lang="en-US" altLang="ja-JP" b="1" dirty="0" smtClean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en-US" altLang="ja-JP" b="1" dirty="0" err="1" smtClean="0">
                <a:solidFill>
                  <a:srgbClr val="A6A6A6"/>
                </a:solidFill>
                <a:latin typeface="+mj-ea"/>
              </a:rPr>
              <a:t>γ</a:t>
            </a:r>
            <a:r>
              <a:rPr lang="en-US" altLang="ja-JP" b="1" dirty="0" smtClean="0">
                <a:solidFill>
                  <a:srgbClr val="A6A6A6"/>
                </a:solidFill>
              </a:rPr>
              <a:t> </a:t>
            </a:r>
            <a:r>
              <a:rPr lang="ja-JP" altLang="en-US" b="1" dirty="0">
                <a:solidFill>
                  <a:srgbClr val="A6A6A6"/>
                </a:solidFill>
              </a:rPr>
              <a:t>線波形取得</a:t>
            </a:r>
            <a:endParaRPr lang="en-US" altLang="ja-JP" b="1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暗黒物質探索（</a:t>
            </a:r>
            <a:r>
              <a:rPr lang="en-US" altLang="ja-JP" b="1" dirty="0">
                <a:solidFill>
                  <a:srgbClr val="A6A6A6"/>
                </a:solidFill>
              </a:rPr>
              <a:t>〜0.3 kg</a:t>
            </a:r>
            <a:r>
              <a:rPr lang="ja-JP" altLang="en-US" b="1" dirty="0">
                <a:solidFill>
                  <a:srgbClr val="A6A6A6"/>
                </a:solidFill>
              </a:rPr>
              <a:t>・</a:t>
            </a:r>
            <a:r>
              <a:rPr lang="en-US" altLang="ja-JP" b="1" dirty="0">
                <a:solidFill>
                  <a:srgbClr val="A6A6A6"/>
                </a:solidFill>
              </a:rPr>
              <a:t>day</a:t>
            </a:r>
            <a:r>
              <a:rPr lang="ja-JP" altLang="en-US" b="1" dirty="0">
                <a:solidFill>
                  <a:srgbClr val="A6A6A6"/>
                </a:solidFill>
              </a:rPr>
              <a:t>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A6A6A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実験終了</a:t>
            </a:r>
            <a:endParaRPr lang="en-US" altLang="ja-JP" sz="2000" dirty="0">
              <a:solidFill>
                <a:srgbClr val="A6A6A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アルゴン蒸発</a:t>
            </a:r>
            <a:endParaRPr lang="en-US" altLang="ja-JP" b="1" dirty="0">
              <a:solidFill>
                <a:srgbClr val="A6A6A6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661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/>
              <a:t>実験のタイムライン</a:t>
            </a:r>
            <a:endParaRPr kumimoji="1" lang="ja-JP" altLang="en-US" sz="4400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221899" y="1063941"/>
            <a:ext cx="8700203" cy="1090017"/>
            <a:chOff x="251520" y="1063941"/>
            <a:chExt cx="8700203" cy="1090017"/>
          </a:xfrm>
        </p:grpSpPr>
        <p:sp>
          <p:nvSpPr>
            <p:cNvPr id="6" name="右矢印 5"/>
            <p:cNvSpPr/>
            <p:nvPr/>
          </p:nvSpPr>
          <p:spPr>
            <a:xfrm>
              <a:off x="251520" y="1063941"/>
              <a:ext cx="1080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 </a:t>
              </a:r>
              <a:r>
                <a:rPr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1/15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右矢印 6"/>
            <p:cNvSpPr/>
            <p:nvPr/>
          </p:nvSpPr>
          <p:spPr>
            <a:xfrm>
              <a:off x="131233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~16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右矢印 7"/>
            <p:cNvSpPr/>
            <p:nvPr/>
          </p:nvSpPr>
          <p:spPr>
            <a:xfrm>
              <a:off x="2121660" y="1063941"/>
              <a:ext cx="17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1/17~20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右矢印 8"/>
            <p:cNvSpPr/>
            <p:nvPr/>
          </p:nvSpPr>
          <p:spPr>
            <a:xfrm>
              <a:off x="3793408" y="1063941"/>
              <a:ext cx="136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1/20~21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右矢印 9"/>
            <p:cNvSpPr/>
            <p:nvPr/>
          </p:nvSpPr>
          <p:spPr>
            <a:xfrm>
              <a:off x="5085613" y="1063941"/>
              <a:ext cx="3023999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1/22~27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右矢印 10"/>
            <p:cNvSpPr/>
            <p:nvPr/>
          </p:nvSpPr>
          <p:spPr>
            <a:xfrm>
              <a:off x="812372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27~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角丸四角形吹き出し 11"/>
          <p:cNvSpPr/>
          <p:nvPr/>
        </p:nvSpPr>
        <p:spPr>
          <a:xfrm>
            <a:off x="467544" y="2360792"/>
            <a:ext cx="8208912" cy="4104456"/>
          </a:xfrm>
          <a:prstGeom prst="wedgeRoundRectCallout">
            <a:avLst>
              <a:gd name="adj1" fmla="val -2184"/>
              <a:gd name="adj2" fmla="val -58134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ctr"/>
          <a:lstStyle/>
          <a:p>
            <a:pPr marL="342900" indent="-342900">
              <a:lnSpc>
                <a:spcPct val="11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A6A6A6"/>
                </a:solidFill>
              </a:rPr>
              <a:t>配管・</a:t>
            </a:r>
            <a:r>
              <a:rPr lang="en-US" altLang="ja-JP" sz="2000" dirty="0">
                <a:solidFill>
                  <a:srgbClr val="A6A6A6"/>
                </a:solidFill>
              </a:rPr>
              <a:t>TPC </a:t>
            </a:r>
            <a:r>
              <a:rPr lang="ja-JP" altLang="en-US" sz="2000" dirty="0">
                <a:solidFill>
                  <a:srgbClr val="A6A6A6"/>
                </a:solidFill>
              </a:rPr>
              <a:t>組み立て等準備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真空引き，液体純化フィルター製作等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A6A6A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実験開始</a:t>
            </a:r>
            <a:endParaRPr lang="en-US" altLang="ja-JP" sz="2000" dirty="0">
              <a:solidFill>
                <a:srgbClr val="A6A6A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アルゴン</a:t>
            </a:r>
            <a:r>
              <a:rPr lang="ja-JP" altLang="en-US" b="1" dirty="0">
                <a:solidFill>
                  <a:srgbClr val="A6A6A6"/>
                </a:solidFill>
              </a:rPr>
              <a:t>充填（</a:t>
            </a:r>
            <a:r>
              <a:rPr lang="en-US" altLang="ja-JP" b="1" dirty="0" smtClean="0">
                <a:solidFill>
                  <a:srgbClr val="A6A6A6"/>
                </a:solidFill>
              </a:rPr>
              <a:t>〜10h</a:t>
            </a:r>
            <a:r>
              <a:rPr lang="ja-JP" altLang="en-US" b="1" dirty="0" smtClean="0">
                <a:solidFill>
                  <a:srgbClr val="A6A6A6"/>
                </a:solidFill>
              </a:rPr>
              <a:t>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rgbClr val="A6A6A6"/>
                </a:solidFill>
              </a:rPr>
              <a:t>2 </a:t>
            </a:r>
            <a:r>
              <a:rPr lang="ja-JP" altLang="en-US" sz="2000" dirty="0">
                <a:solidFill>
                  <a:srgbClr val="A6A6A6"/>
                </a:solidFill>
              </a:rPr>
              <a:t>相型検出器として運用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S1, S2 </a:t>
            </a:r>
            <a:r>
              <a:rPr lang="ja-JP" altLang="en-US" b="1" dirty="0">
                <a:solidFill>
                  <a:srgbClr val="A6A6A6"/>
                </a:solidFill>
              </a:rPr>
              <a:t>信号の確認</a:t>
            </a:r>
            <a:endParaRPr lang="en-US" altLang="ja-JP" b="1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液面の調整等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/>
              <a:t>1 </a:t>
            </a:r>
            <a:r>
              <a:rPr lang="ja-JP" altLang="en-US" sz="2000" dirty="0"/>
              <a:t>相型検出器として運用</a:t>
            </a:r>
            <a:endParaRPr lang="en-US" altLang="ja-JP" sz="2000" dirty="0"/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tx2"/>
                </a:solidFill>
              </a:rPr>
              <a:t>- S1 </a:t>
            </a:r>
            <a:r>
              <a:rPr lang="ja-JP" altLang="en-US" b="1" dirty="0">
                <a:solidFill>
                  <a:schemeClr val="tx2"/>
                </a:solidFill>
              </a:rPr>
              <a:t>信号ドリフト電場依存性</a:t>
            </a:r>
            <a:endParaRPr lang="en-US" altLang="ja-JP" b="1" dirty="0">
              <a:solidFill>
                <a:schemeClr val="tx2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rgbClr val="A6A6A6"/>
                </a:solidFill>
              </a:rPr>
              <a:t>2 </a:t>
            </a:r>
            <a:r>
              <a:rPr lang="ja-JP" altLang="en-US" sz="2000" dirty="0">
                <a:solidFill>
                  <a:srgbClr val="A6A6A6"/>
                </a:solidFill>
              </a:rPr>
              <a:t>相型検出器として運用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ドリフト</a:t>
            </a:r>
            <a:r>
              <a:rPr lang="ja-JP" altLang="en-US" b="1" dirty="0">
                <a:solidFill>
                  <a:srgbClr val="A6A6A6"/>
                </a:solidFill>
              </a:rPr>
              <a:t>電場</a:t>
            </a:r>
            <a:r>
              <a:rPr lang="ja-JP" altLang="en-US" b="1" dirty="0" smtClean="0">
                <a:solidFill>
                  <a:srgbClr val="A6A6A6"/>
                </a:solidFill>
              </a:rPr>
              <a:t>依存性</a:t>
            </a:r>
            <a:endParaRPr lang="en-US" altLang="ja-JP" b="1" dirty="0" smtClean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アルゴン</a:t>
            </a:r>
            <a:r>
              <a:rPr lang="ja-JP" altLang="en-US" b="1" dirty="0">
                <a:solidFill>
                  <a:srgbClr val="A6A6A6"/>
                </a:solidFill>
              </a:rPr>
              <a:t>純度評価</a:t>
            </a:r>
            <a:endParaRPr lang="en-US" altLang="ja-JP" b="1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取り出し</a:t>
            </a:r>
            <a:r>
              <a:rPr lang="ja-JP" altLang="en-US" b="1" dirty="0">
                <a:solidFill>
                  <a:srgbClr val="A6A6A6"/>
                </a:solidFill>
              </a:rPr>
              <a:t>電場</a:t>
            </a:r>
            <a:r>
              <a:rPr lang="ja-JP" altLang="en-US" b="1" dirty="0" smtClean="0">
                <a:solidFill>
                  <a:srgbClr val="A6A6A6"/>
                </a:solidFill>
              </a:rPr>
              <a:t>依存性</a:t>
            </a:r>
            <a:endParaRPr lang="en-US" altLang="ja-JP" b="1" dirty="0" smtClean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en-US" altLang="ja-JP" b="1" dirty="0" err="1" smtClean="0">
                <a:solidFill>
                  <a:srgbClr val="A6A6A6"/>
                </a:solidFill>
                <a:latin typeface="+mj-ea"/>
              </a:rPr>
              <a:t>γ</a:t>
            </a:r>
            <a:r>
              <a:rPr lang="en-US" altLang="ja-JP" b="1" dirty="0" smtClean="0">
                <a:solidFill>
                  <a:srgbClr val="A6A6A6"/>
                </a:solidFill>
              </a:rPr>
              <a:t> </a:t>
            </a:r>
            <a:r>
              <a:rPr lang="ja-JP" altLang="en-US" b="1" dirty="0">
                <a:solidFill>
                  <a:srgbClr val="A6A6A6"/>
                </a:solidFill>
              </a:rPr>
              <a:t>線波形取得</a:t>
            </a:r>
            <a:endParaRPr lang="en-US" altLang="ja-JP" b="1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暗黒物質探索（</a:t>
            </a:r>
            <a:r>
              <a:rPr lang="en-US" altLang="ja-JP" b="1" dirty="0">
                <a:solidFill>
                  <a:srgbClr val="A6A6A6"/>
                </a:solidFill>
              </a:rPr>
              <a:t>〜0.3 kg</a:t>
            </a:r>
            <a:r>
              <a:rPr lang="ja-JP" altLang="en-US" b="1" dirty="0">
                <a:solidFill>
                  <a:srgbClr val="A6A6A6"/>
                </a:solidFill>
              </a:rPr>
              <a:t>・</a:t>
            </a:r>
            <a:r>
              <a:rPr lang="en-US" altLang="ja-JP" b="1" dirty="0">
                <a:solidFill>
                  <a:srgbClr val="A6A6A6"/>
                </a:solidFill>
              </a:rPr>
              <a:t>day</a:t>
            </a:r>
            <a:r>
              <a:rPr lang="ja-JP" altLang="en-US" b="1" dirty="0">
                <a:solidFill>
                  <a:srgbClr val="A6A6A6"/>
                </a:solidFill>
              </a:rPr>
              <a:t>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A6A6A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実験終了</a:t>
            </a:r>
            <a:endParaRPr lang="en-US" altLang="ja-JP" sz="2000" dirty="0">
              <a:solidFill>
                <a:srgbClr val="A6A6A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アルゴン蒸発</a:t>
            </a:r>
            <a:endParaRPr lang="en-US" altLang="ja-JP" b="1" dirty="0">
              <a:solidFill>
                <a:srgbClr val="A6A6A6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14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/>
              <a:t>実験のタイムライン</a:t>
            </a:r>
            <a:endParaRPr kumimoji="1" lang="ja-JP" altLang="en-US" sz="4400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221899" y="1063941"/>
            <a:ext cx="8700203" cy="1090017"/>
            <a:chOff x="251520" y="1063941"/>
            <a:chExt cx="8700203" cy="1090017"/>
          </a:xfrm>
        </p:grpSpPr>
        <p:sp>
          <p:nvSpPr>
            <p:cNvPr id="6" name="右矢印 5"/>
            <p:cNvSpPr/>
            <p:nvPr/>
          </p:nvSpPr>
          <p:spPr>
            <a:xfrm>
              <a:off x="251520" y="1063941"/>
              <a:ext cx="1080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 </a:t>
              </a:r>
              <a:r>
                <a:rPr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1/15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右矢印 6"/>
            <p:cNvSpPr/>
            <p:nvPr/>
          </p:nvSpPr>
          <p:spPr>
            <a:xfrm>
              <a:off x="131233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~16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右矢印 7"/>
            <p:cNvSpPr/>
            <p:nvPr/>
          </p:nvSpPr>
          <p:spPr>
            <a:xfrm>
              <a:off x="2121660" y="1063941"/>
              <a:ext cx="17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1/17~20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右矢印 8"/>
            <p:cNvSpPr/>
            <p:nvPr/>
          </p:nvSpPr>
          <p:spPr>
            <a:xfrm>
              <a:off x="3793408" y="1063941"/>
              <a:ext cx="136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1/20~21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右矢印 9"/>
            <p:cNvSpPr/>
            <p:nvPr/>
          </p:nvSpPr>
          <p:spPr>
            <a:xfrm>
              <a:off x="5085613" y="1063941"/>
              <a:ext cx="3023999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1/22~27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右矢印 10"/>
            <p:cNvSpPr/>
            <p:nvPr/>
          </p:nvSpPr>
          <p:spPr>
            <a:xfrm>
              <a:off x="812372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27~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角丸四角形吹き出し 11"/>
          <p:cNvSpPr/>
          <p:nvPr/>
        </p:nvSpPr>
        <p:spPr>
          <a:xfrm>
            <a:off x="467544" y="2360085"/>
            <a:ext cx="8208912" cy="4104456"/>
          </a:xfrm>
          <a:prstGeom prst="wedgeRoundRectCallout">
            <a:avLst>
              <a:gd name="adj1" fmla="val 13115"/>
              <a:gd name="adj2" fmla="val -59510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ctr"/>
          <a:lstStyle/>
          <a:p>
            <a:pPr marL="342900" indent="-342900">
              <a:lnSpc>
                <a:spcPct val="11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A6A6A6"/>
                </a:solidFill>
              </a:rPr>
              <a:t>配管・</a:t>
            </a:r>
            <a:r>
              <a:rPr lang="en-US" altLang="ja-JP" sz="2000" dirty="0">
                <a:solidFill>
                  <a:srgbClr val="A6A6A6"/>
                </a:solidFill>
              </a:rPr>
              <a:t>TPC </a:t>
            </a:r>
            <a:r>
              <a:rPr lang="ja-JP" altLang="en-US" sz="2000" dirty="0">
                <a:solidFill>
                  <a:srgbClr val="A6A6A6"/>
                </a:solidFill>
              </a:rPr>
              <a:t>組み立て等準備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真空引き，液体純化フィルター製作等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A6A6A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実験開始</a:t>
            </a:r>
            <a:endParaRPr lang="en-US" altLang="ja-JP" sz="2000" dirty="0">
              <a:solidFill>
                <a:srgbClr val="A6A6A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アルゴン</a:t>
            </a:r>
            <a:r>
              <a:rPr lang="ja-JP" altLang="en-US" b="1" dirty="0">
                <a:solidFill>
                  <a:srgbClr val="A6A6A6"/>
                </a:solidFill>
              </a:rPr>
              <a:t>充填（</a:t>
            </a:r>
            <a:r>
              <a:rPr lang="en-US" altLang="ja-JP" b="1" dirty="0" smtClean="0">
                <a:solidFill>
                  <a:srgbClr val="A6A6A6"/>
                </a:solidFill>
              </a:rPr>
              <a:t>〜10h</a:t>
            </a:r>
            <a:r>
              <a:rPr lang="ja-JP" altLang="en-US" b="1" dirty="0" smtClean="0">
                <a:solidFill>
                  <a:srgbClr val="A6A6A6"/>
                </a:solidFill>
              </a:rPr>
              <a:t>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rgbClr val="A6A6A6"/>
                </a:solidFill>
              </a:rPr>
              <a:t>2 </a:t>
            </a:r>
            <a:r>
              <a:rPr lang="ja-JP" altLang="en-US" sz="2000" dirty="0">
                <a:solidFill>
                  <a:srgbClr val="A6A6A6"/>
                </a:solidFill>
              </a:rPr>
              <a:t>相型検出器として運用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S1, S2 </a:t>
            </a:r>
            <a:r>
              <a:rPr lang="ja-JP" altLang="en-US" b="1" dirty="0">
                <a:solidFill>
                  <a:srgbClr val="A6A6A6"/>
                </a:solidFill>
              </a:rPr>
              <a:t>信号の確認</a:t>
            </a:r>
            <a:endParaRPr lang="en-US" altLang="ja-JP" b="1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液面の調整等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rgbClr val="A6A6A6"/>
                </a:solidFill>
              </a:rPr>
              <a:t>1 </a:t>
            </a:r>
            <a:r>
              <a:rPr lang="ja-JP" altLang="en-US" sz="2000" dirty="0">
                <a:solidFill>
                  <a:srgbClr val="A6A6A6"/>
                </a:solidFill>
              </a:rPr>
              <a:t>相型検出器として運用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S1 </a:t>
            </a:r>
            <a:r>
              <a:rPr lang="ja-JP" altLang="en-US" b="1" dirty="0">
                <a:solidFill>
                  <a:srgbClr val="A6A6A6"/>
                </a:solidFill>
              </a:rPr>
              <a:t>信号ドリフト電場依存性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/>
              <a:t>2 </a:t>
            </a:r>
            <a:r>
              <a:rPr lang="ja-JP" altLang="en-US" sz="2000" dirty="0"/>
              <a:t>相型検出器として運用</a:t>
            </a:r>
            <a:endParaRPr lang="en-US" altLang="ja-JP" sz="2000" dirty="0"/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tx2"/>
                </a:solidFill>
              </a:rPr>
              <a:t>- </a:t>
            </a:r>
            <a:r>
              <a:rPr lang="ja-JP" altLang="en-US" b="1" dirty="0" smtClean="0">
                <a:solidFill>
                  <a:schemeClr val="tx2"/>
                </a:solidFill>
              </a:rPr>
              <a:t>ドリフト</a:t>
            </a:r>
            <a:r>
              <a:rPr lang="ja-JP" altLang="en-US" b="1" dirty="0">
                <a:solidFill>
                  <a:schemeClr val="tx2"/>
                </a:solidFill>
              </a:rPr>
              <a:t>電場</a:t>
            </a:r>
            <a:r>
              <a:rPr lang="ja-JP" altLang="en-US" b="1" dirty="0" smtClean="0">
                <a:solidFill>
                  <a:schemeClr val="tx2"/>
                </a:solidFill>
              </a:rPr>
              <a:t>依存性</a:t>
            </a:r>
            <a:endParaRPr lang="en-US" altLang="ja-JP" b="1" dirty="0" smtClean="0">
              <a:solidFill>
                <a:schemeClr val="tx2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tx2"/>
                </a:solidFill>
              </a:rPr>
              <a:t>- </a:t>
            </a:r>
            <a:r>
              <a:rPr lang="ja-JP" altLang="en-US" b="1" dirty="0" smtClean="0">
                <a:solidFill>
                  <a:schemeClr val="tx2"/>
                </a:solidFill>
              </a:rPr>
              <a:t>アルゴン</a:t>
            </a:r>
            <a:r>
              <a:rPr lang="ja-JP" altLang="en-US" b="1" dirty="0">
                <a:solidFill>
                  <a:schemeClr val="tx2"/>
                </a:solidFill>
              </a:rPr>
              <a:t>純度評価</a:t>
            </a:r>
            <a:endParaRPr lang="en-US" altLang="ja-JP" b="1" dirty="0">
              <a:solidFill>
                <a:schemeClr val="tx2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tx2"/>
                </a:solidFill>
              </a:rPr>
              <a:t>- </a:t>
            </a:r>
            <a:r>
              <a:rPr lang="ja-JP" altLang="en-US" b="1" dirty="0" smtClean="0">
                <a:solidFill>
                  <a:schemeClr val="tx2"/>
                </a:solidFill>
              </a:rPr>
              <a:t>取り出し</a:t>
            </a:r>
            <a:r>
              <a:rPr lang="ja-JP" altLang="en-US" b="1" dirty="0">
                <a:solidFill>
                  <a:schemeClr val="tx2"/>
                </a:solidFill>
              </a:rPr>
              <a:t>電場</a:t>
            </a:r>
            <a:r>
              <a:rPr lang="ja-JP" altLang="en-US" b="1" dirty="0" smtClean="0">
                <a:solidFill>
                  <a:schemeClr val="tx2"/>
                </a:solidFill>
              </a:rPr>
              <a:t>依存性</a:t>
            </a:r>
            <a:endParaRPr lang="en-US" altLang="ja-JP" b="1" dirty="0" smtClean="0">
              <a:solidFill>
                <a:schemeClr val="tx2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chemeClr val="tx2"/>
                </a:solidFill>
              </a:rPr>
              <a:t>- </a:t>
            </a:r>
            <a:r>
              <a:rPr lang="en-US" altLang="ja-JP" b="1" dirty="0" err="1" smtClean="0">
                <a:solidFill>
                  <a:schemeClr val="tx2"/>
                </a:solidFill>
                <a:latin typeface="+mj-ea"/>
              </a:rPr>
              <a:t>γ</a:t>
            </a:r>
            <a:r>
              <a:rPr lang="en-US" altLang="ja-JP" b="1" dirty="0" smtClean="0">
                <a:solidFill>
                  <a:schemeClr val="tx2"/>
                </a:solidFill>
              </a:rPr>
              <a:t> </a:t>
            </a:r>
            <a:r>
              <a:rPr lang="ja-JP" altLang="en-US" b="1" dirty="0">
                <a:solidFill>
                  <a:schemeClr val="tx2"/>
                </a:solidFill>
              </a:rPr>
              <a:t>線波形取得</a:t>
            </a:r>
            <a:endParaRPr lang="en-US" altLang="ja-JP" b="1" dirty="0">
              <a:solidFill>
                <a:schemeClr val="tx2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chemeClr val="tx2"/>
                </a:solidFill>
              </a:rPr>
              <a:t>- </a:t>
            </a:r>
            <a:r>
              <a:rPr lang="ja-JP" altLang="en-US" b="1" dirty="0">
                <a:solidFill>
                  <a:schemeClr val="tx2"/>
                </a:solidFill>
              </a:rPr>
              <a:t>暗黒物質探索（</a:t>
            </a:r>
            <a:r>
              <a:rPr lang="en-US" altLang="ja-JP" b="1" dirty="0">
                <a:solidFill>
                  <a:schemeClr val="tx2"/>
                </a:solidFill>
              </a:rPr>
              <a:t>〜0.3 kg</a:t>
            </a:r>
            <a:r>
              <a:rPr lang="ja-JP" altLang="en-US" b="1" dirty="0">
                <a:solidFill>
                  <a:schemeClr val="tx2"/>
                </a:solidFill>
              </a:rPr>
              <a:t>・</a:t>
            </a:r>
            <a:r>
              <a:rPr lang="en-US" altLang="ja-JP" b="1" dirty="0">
                <a:solidFill>
                  <a:schemeClr val="tx2"/>
                </a:solidFill>
              </a:rPr>
              <a:t>day</a:t>
            </a:r>
            <a:r>
              <a:rPr lang="ja-JP" altLang="en-US" b="1" dirty="0">
                <a:solidFill>
                  <a:schemeClr val="tx2"/>
                </a:solidFill>
              </a:rPr>
              <a:t>）</a:t>
            </a:r>
            <a:endParaRPr lang="en-US" altLang="ja-JP" b="1" dirty="0">
              <a:solidFill>
                <a:schemeClr val="tx2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A6A6A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実験終了</a:t>
            </a:r>
            <a:endParaRPr lang="en-US" altLang="ja-JP" sz="2000" dirty="0">
              <a:solidFill>
                <a:srgbClr val="A6A6A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アルゴン蒸発</a:t>
            </a:r>
            <a:endParaRPr lang="en-US" altLang="ja-JP" b="1" dirty="0">
              <a:solidFill>
                <a:srgbClr val="A6A6A6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4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/>
              <a:t>実験のタイムライン</a:t>
            </a:r>
            <a:endParaRPr kumimoji="1" lang="ja-JP" altLang="en-US" sz="4400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221899" y="1063941"/>
            <a:ext cx="8700203" cy="1090017"/>
            <a:chOff x="251520" y="1063941"/>
            <a:chExt cx="8700203" cy="1090017"/>
          </a:xfrm>
        </p:grpSpPr>
        <p:sp>
          <p:nvSpPr>
            <p:cNvPr id="6" name="右矢印 5"/>
            <p:cNvSpPr/>
            <p:nvPr/>
          </p:nvSpPr>
          <p:spPr>
            <a:xfrm>
              <a:off x="251520" y="1063941"/>
              <a:ext cx="1080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 </a:t>
              </a:r>
              <a:r>
                <a:rPr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1/15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右矢印 6"/>
            <p:cNvSpPr/>
            <p:nvPr/>
          </p:nvSpPr>
          <p:spPr>
            <a:xfrm>
              <a:off x="131233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~16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右矢印 7"/>
            <p:cNvSpPr/>
            <p:nvPr/>
          </p:nvSpPr>
          <p:spPr>
            <a:xfrm>
              <a:off x="2121660" y="1063941"/>
              <a:ext cx="17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1/17~20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右矢印 8"/>
            <p:cNvSpPr/>
            <p:nvPr/>
          </p:nvSpPr>
          <p:spPr>
            <a:xfrm>
              <a:off x="3793408" y="1063941"/>
              <a:ext cx="136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1/20~21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右矢印 9"/>
            <p:cNvSpPr/>
            <p:nvPr/>
          </p:nvSpPr>
          <p:spPr>
            <a:xfrm>
              <a:off x="5085613" y="1063941"/>
              <a:ext cx="3023999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1/22~27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右矢印 10"/>
            <p:cNvSpPr/>
            <p:nvPr/>
          </p:nvSpPr>
          <p:spPr>
            <a:xfrm>
              <a:off x="8123723" y="1073958"/>
              <a:ext cx="828000" cy="10800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27~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角丸四角形吹き出し 11"/>
          <p:cNvSpPr/>
          <p:nvPr/>
        </p:nvSpPr>
        <p:spPr>
          <a:xfrm>
            <a:off x="467544" y="2361499"/>
            <a:ext cx="8208912" cy="4104456"/>
          </a:xfrm>
          <a:prstGeom prst="wedgeRoundRectCallout">
            <a:avLst>
              <a:gd name="adj1" fmla="val 44229"/>
              <a:gd name="adj2" fmla="val -57103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ctr"/>
          <a:lstStyle/>
          <a:p>
            <a:pPr marL="342900" indent="-342900">
              <a:lnSpc>
                <a:spcPct val="11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A6A6A6"/>
                </a:solidFill>
              </a:rPr>
              <a:t>配管・</a:t>
            </a:r>
            <a:r>
              <a:rPr lang="en-US" altLang="ja-JP" sz="2000" dirty="0">
                <a:solidFill>
                  <a:srgbClr val="A6A6A6"/>
                </a:solidFill>
              </a:rPr>
              <a:t>TPC </a:t>
            </a:r>
            <a:r>
              <a:rPr lang="ja-JP" altLang="en-US" sz="2000" dirty="0">
                <a:solidFill>
                  <a:srgbClr val="A6A6A6"/>
                </a:solidFill>
              </a:rPr>
              <a:t>組み立て等準備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真空引き，液体純化フィルター製作等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A6A6A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実験開始</a:t>
            </a:r>
            <a:endParaRPr lang="en-US" altLang="ja-JP" sz="2000" dirty="0">
              <a:solidFill>
                <a:srgbClr val="A6A6A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アルゴン</a:t>
            </a:r>
            <a:r>
              <a:rPr lang="ja-JP" altLang="en-US" b="1" dirty="0">
                <a:solidFill>
                  <a:srgbClr val="A6A6A6"/>
                </a:solidFill>
              </a:rPr>
              <a:t>充填（</a:t>
            </a:r>
            <a:r>
              <a:rPr lang="en-US" altLang="ja-JP" b="1" dirty="0" smtClean="0">
                <a:solidFill>
                  <a:srgbClr val="A6A6A6"/>
                </a:solidFill>
              </a:rPr>
              <a:t>〜10h</a:t>
            </a:r>
            <a:r>
              <a:rPr lang="ja-JP" altLang="en-US" b="1" dirty="0" smtClean="0">
                <a:solidFill>
                  <a:srgbClr val="A6A6A6"/>
                </a:solidFill>
              </a:rPr>
              <a:t>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rgbClr val="A6A6A6"/>
                </a:solidFill>
              </a:rPr>
              <a:t>2 </a:t>
            </a:r>
            <a:r>
              <a:rPr lang="ja-JP" altLang="en-US" sz="2000" dirty="0">
                <a:solidFill>
                  <a:srgbClr val="A6A6A6"/>
                </a:solidFill>
              </a:rPr>
              <a:t>相型検出器として運用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S1, S2 </a:t>
            </a:r>
            <a:r>
              <a:rPr lang="ja-JP" altLang="en-US" b="1" dirty="0">
                <a:solidFill>
                  <a:srgbClr val="A6A6A6"/>
                </a:solidFill>
              </a:rPr>
              <a:t>信号の確認</a:t>
            </a:r>
            <a:endParaRPr lang="en-US" altLang="ja-JP" b="1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液面の調整等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rgbClr val="A6A6A6"/>
                </a:solidFill>
              </a:rPr>
              <a:t>1 </a:t>
            </a:r>
            <a:r>
              <a:rPr lang="ja-JP" altLang="en-US" sz="2000" dirty="0">
                <a:solidFill>
                  <a:srgbClr val="A6A6A6"/>
                </a:solidFill>
              </a:rPr>
              <a:t>相型検出器として運用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S1 </a:t>
            </a:r>
            <a:r>
              <a:rPr lang="ja-JP" altLang="en-US" b="1" dirty="0">
                <a:solidFill>
                  <a:srgbClr val="A6A6A6"/>
                </a:solidFill>
              </a:rPr>
              <a:t>信号ドリフト電場依存性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en-US" altLang="ja-JP" sz="2000" dirty="0">
                <a:solidFill>
                  <a:srgbClr val="A6A6A6"/>
                </a:solidFill>
              </a:rPr>
              <a:t>2 </a:t>
            </a:r>
            <a:r>
              <a:rPr lang="ja-JP" altLang="en-US" sz="2000" dirty="0">
                <a:solidFill>
                  <a:srgbClr val="A6A6A6"/>
                </a:solidFill>
              </a:rPr>
              <a:t>相型検出器として運用</a:t>
            </a:r>
            <a:endParaRPr lang="en-US" altLang="ja-JP" sz="2000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ドリフト</a:t>
            </a:r>
            <a:r>
              <a:rPr lang="ja-JP" altLang="en-US" b="1" dirty="0">
                <a:solidFill>
                  <a:srgbClr val="A6A6A6"/>
                </a:solidFill>
              </a:rPr>
              <a:t>電場</a:t>
            </a:r>
            <a:r>
              <a:rPr lang="ja-JP" altLang="en-US" b="1" dirty="0" smtClean="0">
                <a:solidFill>
                  <a:srgbClr val="A6A6A6"/>
                </a:solidFill>
              </a:rPr>
              <a:t>依存性</a:t>
            </a:r>
            <a:endParaRPr lang="en-US" altLang="ja-JP" b="1" dirty="0" smtClean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アルゴン</a:t>
            </a:r>
            <a:r>
              <a:rPr lang="ja-JP" altLang="en-US" b="1" dirty="0">
                <a:solidFill>
                  <a:srgbClr val="A6A6A6"/>
                </a:solidFill>
              </a:rPr>
              <a:t>純度評価</a:t>
            </a:r>
            <a:endParaRPr lang="en-US" altLang="ja-JP" b="1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ja-JP" altLang="en-US" b="1" dirty="0" smtClean="0">
                <a:solidFill>
                  <a:srgbClr val="A6A6A6"/>
                </a:solidFill>
              </a:rPr>
              <a:t>取り出し</a:t>
            </a:r>
            <a:r>
              <a:rPr lang="ja-JP" altLang="en-US" b="1" dirty="0">
                <a:solidFill>
                  <a:srgbClr val="A6A6A6"/>
                </a:solidFill>
              </a:rPr>
              <a:t>電場</a:t>
            </a:r>
            <a:r>
              <a:rPr lang="ja-JP" altLang="en-US" b="1" dirty="0" smtClean="0">
                <a:solidFill>
                  <a:srgbClr val="A6A6A6"/>
                </a:solidFill>
              </a:rPr>
              <a:t>依存性</a:t>
            </a:r>
            <a:endParaRPr lang="en-US" altLang="ja-JP" b="1" dirty="0" smtClean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 smtClean="0">
                <a:solidFill>
                  <a:srgbClr val="A6A6A6"/>
                </a:solidFill>
              </a:rPr>
              <a:t>- </a:t>
            </a:r>
            <a:r>
              <a:rPr lang="en-US" altLang="ja-JP" b="1" dirty="0" err="1" smtClean="0">
                <a:solidFill>
                  <a:srgbClr val="A6A6A6"/>
                </a:solidFill>
                <a:latin typeface="+mj-ea"/>
              </a:rPr>
              <a:t>γ</a:t>
            </a:r>
            <a:r>
              <a:rPr lang="en-US" altLang="ja-JP" b="1" dirty="0" smtClean="0">
                <a:solidFill>
                  <a:srgbClr val="A6A6A6"/>
                </a:solidFill>
              </a:rPr>
              <a:t> </a:t>
            </a:r>
            <a:r>
              <a:rPr lang="ja-JP" altLang="en-US" b="1" dirty="0">
                <a:solidFill>
                  <a:srgbClr val="A6A6A6"/>
                </a:solidFill>
              </a:rPr>
              <a:t>線波形取得</a:t>
            </a:r>
            <a:endParaRPr lang="en-US" altLang="ja-JP" b="1" dirty="0">
              <a:solidFill>
                <a:srgbClr val="A6A6A6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A6A6A6"/>
                </a:solidFill>
              </a:rPr>
              <a:t>- </a:t>
            </a:r>
            <a:r>
              <a:rPr lang="ja-JP" altLang="en-US" b="1" dirty="0">
                <a:solidFill>
                  <a:srgbClr val="A6A6A6"/>
                </a:solidFill>
              </a:rPr>
              <a:t>暗黒物質探索（</a:t>
            </a:r>
            <a:r>
              <a:rPr lang="en-US" altLang="ja-JP" b="1" dirty="0">
                <a:solidFill>
                  <a:srgbClr val="A6A6A6"/>
                </a:solidFill>
              </a:rPr>
              <a:t>〜0.3 kg</a:t>
            </a:r>
            <a:r>
              <a:rPr lang="ja-JP" altLang="en-US" b="1" dirty="0">
                <a:solidFill>
                  <a:srgbClr val="A6A6A6"/>
                </a:solidFill>
              </a:rPr>
              <a:t>・</a:t>
            </a:r>
            <a:r>
              <a:rPr lang="en-US" altLang="ja-JP" b="1" dirty="0">
                <a:solidFill>
                  <a:srgbClr val="A6A6A6"/>
                </a:solidFill>
              </a:rPr>
              <a:t>day</a:t>
            </a:r>
            <a:r>
              <a:rPr lang="ja-JP" altLang="en-US" b="1" dirty="0">
                <a:solidFill>
                  <a:srgbClr val="A6A6A6"/>
                </a:solidFill>
              </a:rPr>
              <a:t>）</a:t>
            </a:r>
            <a:endParaRPr lang="en-US" altLang="ja-JP" b="1" dirty="0">
              <a:solidFill>
                <a:srgbClr val="A6A6A6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p"/>
            </a:pPr>
            <a:r>
              <a:rPr lang="ja-JP" altLang="en-US" sz="2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実験終了</a:t>
            </a:r>
            <a:endParaRPr lang="en-US" altLang="ja-JP" sz="2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lnSpc>
                <a:spcPct val="110000"/>
              </a:lnSpc>
            </a:pPr>
            <a:r>
              <a:rPr lang="en-US" altLang="ja-JP" b="1" dirty="0">
                <a:solidFill>
                  <a:srgbClr val="1F497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ja-JP" altLang="en-US" b="1" dirty="0">
                <a:solidFill>
                  <a:srgbClr val="1F497D"/>
                </a:solidFill>
              </a:rPr>
              <a:t>アルゴン蒸発</a:t>
            </a:r>
            <a:endParaRPr lang="en-US" altLang="ja-JP" b="1" dirty="0">
              <a:solidFill>
                <a:srgbClr val="1F497D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482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/>
              <a:t>データ取得時のトリガー</a:t>
            </a:r>
            <a:endParaRPr kumimoji="1" lang="ja-JP" altLang="en-US" sz="4400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74907" y="1874386"/>
            <a:ext cx="3460536" cy="2828057"/>
            <a:chOff x="250563" y="1411749"/>
            <a:chExt cx="3460536" cy="2828057"/>
          </a:xfrm>
        </p:grpSpPr>
        <p:grpSp>
          <p:nvGrpSpPr>
            <p:cNvPr id="14" name="図形グループ 13"/>
            <p:cNvGrpSpPr/>
            <p:nvPr/>
          </p:nvGrpSpPr>
          <p:grpSpPr>
            <a:xfrm>
              <a:off x="533738" y="1499815"/>
              <a:ext cx="2130849" cy="2235020"/>
              <a:chOff x="617630" y="996786"/>
              <a:chExt cx="2130849" cy="2235020"/>
            </a:xfrm>
          </p:grpSpPr>
          <p:sp>
            <p:nvSpPr>
              <p:cNvPr id="19" name="正方形/長方形 18"/>
              <p:cNvSpPr/>
              <p:nvPr/>
            </p:nvSpPr>
            <p:spPr>
              <a:xfrm>
                <a:off x="624978" y="1628801"/>
                <a:ext cx="2123501" cy="160300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617630" y="996786"/>
                <a:ext cx="2123501" cy="63201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図形グループ 14"/>
            <p:cNvGrpSpPr/>
            <p:nvPr/>
          </p:nvGrpSpPr>
          <p:grpSpPr>
            <a:xfrm>
              <a:off x="250563" y="1699783"/>
              <a:ext cx="2664296" cy="1944214"/>
              <a:chOff x="334455" y="1196754"/>
              <a:chExt cx="2664296" cy="1944214"/>
            </a:xfrm>
          </p:grpSpPr>
          <p:cxnSp>
            <p:nvCxnSpPr>
              <p:cNvPr id="16" name="直線コネクタ 15"/>
              <p:cNvCxnSpPr/>
              <p:nvPr/>
            </p:nvCxnSpPr>
            <p:spPr>
              <a:xfrm>
                <a:off x="694495" y="1528934"/>
                <a:ext cx="1943999" cy="0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>
                <a:off x="694495" y="2806088"/>
                <a:ext cx="1943999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/>
              <p:cNvCxnSpPr/>
              <p:nvPr/>
            </p:nvCxnSpPr>
            <p:spPr>
              <a:xfrm>
                <a:off x="334455" y="1196754"/>
                <a:ext cx="2664296" cy="19442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図形グループ 32"/>
            <p:cNvGrpSpPr/>
            <p:nvPr/>
          </p:nvGrpSpPr>
          <p:grpSpPr>
            <a:xfrm>
              <a:off x="383652" y="1411749"/>
              <a:ext cx="2448272" cy="2592288"/>
              <a:chOff x="467544" y="908720"/>
              <a:chExt cx="2448272" cy="2592288"/>
            </a:xfrm>
          </p:grpSpPr>
          <p:sp>
            <p:nvSpPr>
              <p:cNvPr id="34" name="正方形/長方形 33"/>
              <p:cNvSpPr/>
              <p:nvPr/>
            </p:nvSpPr>
            <p:spPr>
              <a:xfrm>
                <a:off x="467544" y="908720"/>
                <a:ext cx="72008" cy="648072"/>
              </a:xfrm>
              <a:prstGeom prst="rect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2843808" y="2852936"/>
                <a:ext cx="72008" cy="648072"/>
              </a:xfrm>
              <a:prstGeom prst="rect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1" name="図形グループ 40"/>
            <p:cNvGrpSpPr/>
            <p:nvPr/>
          </p:nvGrpSpPr>
          <p:grpSpPr>
            <a:xfrm>
              <a:off x="448798" y="1411749"/>
              <a:ext cx="3262301" cy="2828057"/>
              <a:chOff x="532690" y="908720"/>
              <a:chExt cx="3262301" cy="2828057"/>
            </a:xfrm>
          </p:grpSpPr>
          <p:sp>
            <p:nvSpPr>
              <p:cNvPr id="42" name="テキスト ボックス 41"/>
              <p:cNvSpPr txBox="1"/>
              <p:nvPr/>
            </p:nvSpPr>
            <p:spPr>
              <a:xfrm>
                <a:off x="2571251" y="2545159"/>
                <a:ext cx="9160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/>
                  <a:t>カソード</a:t>
                </a:r>
                <a:endParaRPr kumimoji="1" lang="ja-JP" altLang="en-US" sz="1400" dirty="0"/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2987824" y="2996952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/>
                  <a:t>宇宙線</a:t>
                </a:r>
                <a:endParaRPr kumimoji="1" lang="ja-JP" altLang="en-US" sz="1400" dirty="0"/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2627784" y="3429000"/>
                <a:ext cx="11672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/>
                  <a:t>シンチレータ</a:t>
                </a:r>
                <a:endParaRPr kumimoji="1" lang="ja-JP" altLang="en-US" sz="1400" dirty="0"/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2506974" y="1340768"/>
                <a:ext cx="9136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/>
                  <a:t>アノード</a:t>
                </a:r>
                <a:endParaRPr kumimoji="1" lang="ja-JP" altLang="en-US" sz="1400" dirty="0"/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532690" y="908720"/>
                <a:ext cx="641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dirty="0" smtClean="0"/>
                  <a:t>気</a:t>
                </a:r>
                <a:r>
                  <a:rPr kumimoji="1" lang="ja-JP" altLang="en-US" sz="1400" dirty="0" smtClean="0"/>
                  <a:t>相</a:t>
                </a:r>
                <a:endParaRPr kumimoji="1" lang="ja-JP" altLang="en-US" sz="1000" dirty="0"/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532690" y="2977207"/>
                <a:ext cx="6413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/>
                  <a:t>液相</a:t>
                </a:r>
                <a:endParaRPr kumimoji="1" lang="ja-JP" altLang="en-US" sz="1000" dirty="0"/>
              </a:p>
            </p:txBody>
          </p:sp>
        </p:grpSp>
      </p:grpSp>
      <p:sp>
        <p:nvSpPr>
          <p:cNvPr id="86" name="テキスト ボックス 85"/>
          <p:cNvSpPr txBox="1"/>
          <p:nvPr/>
        </p:nvSpPr>
        <p:spPr>
          <a:xfrm>
            <a:off x="280004" y="1287921"/>
            <a:ext cx="228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○</a:t>
            </a:r>
            <a:r>
              <a:rPr kumimoji="1" lang="ja-JP" altLang="en-US" sz="2400" dirty="0" smtClean="0"/>
              <a:t>宇宙線</a:t>
            </a:r>
            <a:r>
              <a:rPr lang="ja-JP" altLang="en-US" sz="2400" dirty="0" smtClean="0"/>
              <a:t>トリガー</a:t>
            </a:r>
            <a:endParaRPr kumimoji="1" lang="ja-JP" altLang="en-US" sz="2400" dirty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27370" y="4742973"/>
            <a:ext cx="308464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取得データ</a:t>
            </a:r>
            <a:endParaRPr kumimoji="1" lang="en-US" altLang="ja-JP" sz="2000" dirty="0" smtClean="0"/>
          </a:p>
          <a:p>
            <a:r>
              <a:rPr lang="en-US" altLang="ja-JP" sz="2400" dirty="0" smtClean="0"/>
              <a:t>○S2</a:t>
            </a:r>
            <a:r>
              <a:rPr lang="ja-JP" altLang="en-US" sz="2400" dirty="0" smtClean="0"/>
              <a:t>ドリフト電場依存性</a:t>
            </a:r>
            <a:endParaRPr lang="en-US" altLang="ja-JP" sz="2400" dirty="0" smtClean="0"/>
          </a:p>
          <a:p>
            <a:r>
              <a:rPr kumimoji="1" lang="en-US" altLang="ja-JP" sz="2400" dirty="0" smtClean="0"/>
              <a:t>○</a:t>
            </a:r>
            <a:r>
              <a:rPr kumimoji="1" lang="ja-JP" altLang="en-US" sz="2400" dirty="0" smtClean="0"/>
              <a:t>純度評価</a:t>
            </a:r>
            <a:endParaRPr kumimoji="1" lang="en-US" altLang="ja-JP" sz="2400" dirty="0" smtClean="0"/>
          </a:p>
          <a:p>
            <a:r>
              <a:rPr lang="en-US" altLang="ja-JP" sz="2400" dirty="0"/>
              <a:t>○S1</a:t>
            </a:r>
            <a:r>
              <a:rPr lang="ja-JP" altLang="en-US" sz="2400" dirty="0" smtClean="0"/>
              <a:t>波形解析</a:t>
            </a:r>
            <a:endParaRPr lang="en-US" altLang="ja-JP" sz="2400" dirty="0"/>
          </a:p>
        </p:txBody>
      </p:sp>
      <p:cxnSp>
        <p:nvCxnSpPr>
          <p:cNvPr id="88" name="直線コネクタ 87"/>
          <p:cNvCxnSpPr/>
          <p:nvPr/>
        </p:nvCxnSpPr>
        <p:spPr>
          <a:xfrm flipV="1">
            <a:off x="3451551" y="1433733"/>
            <a:ext cx="0" cy="4969098"/>
          </a:xfrm>
          <a:prstGeom prst="line">
            <a:avLst/>
          </a:prstGeom>
          <a:ln>
            <a:prstDash val="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/>
          <p:cNvSpPr txBox="1"/>
          <p:nvPr/>
        </p:nvSpPr>
        <p:spPr>
          <a:xfrm>
            <a:off x="3702184" y="1287921"/>
            <a:ext cx="1807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○</a:t>
            </a:r>
            <a:r>
              <a:rPr kumimoji="1" lang="en-US" altLang="ja-JP" sz="2400" dirty="0" err="1" smtClean="0"/>
              <a:t>γ</a:t>
            </a:r>
            <a:r>
              <a:rPr kumimoji="1" lang="ja-JP" altLang="en-US" sz="2400" dirty="0" smtClean="0"/>
              <a:t>線トリガー</a:t>
            </a:r>
            <a:endParaRPr kumimoji="1" lang="ja-JP" altLang="en-US" sz="2400" dirty="0"/>
          </a:p>
        </p:txBody>
      </p:sp>
      <p:sp>
        <p:nvSpPr>
          <p:cNvPr id="91" name="正方形/長方形 90"/>
          <p:cNvSpPr/>
          <p:nvPr/>
        </p:nvSpPr>
        <p:spPr>
          <a:xfrm>
            <a:off x="7306078" y="1426877"/>
            <a:ext cx="1837922" cy="20457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容器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2" name="正方形/長方形 91"/>
          <p:cNvSpPr/>
          <p:nvPr/>
        </p:nvSpPr>
        <p:spPr>
          <a:xfrm>
            <a:off x="6265489" y="1841213"/>
            <a:ext cx="296636" cy="737582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/>
          <p:cNvSpPr/>
          <p:nvPr/>
        </p:nvSpPr>
        <p:spPr>
          <a:xfrm>
            <a:off x="5900676" y="1709274"/>
            <a:ext cx="304800" cy="10261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6634076" y="1720764"/>
            <a:ext cx="304800" cy="10261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5684684" y="1426878"/>
            <a:ext cx="660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veto1</a:t>
            </a:r>
            <a:endParaRPr kumimoji="1" lang="ja-JP" altLang="en-US" sz="1600" dirty="0"/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6207398" y="2582160"/>
            <a:ext cx="468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trig</a:t>
            </a:r>
            <a:endParaRPr kumimoji="1" lang="ja-JP" altLang="en-US" sz="1600" dirty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6507159" y="1382210"/>
            <a:ext cx="660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veto2</a:t>
            </a:r>
            <a:endParaRPr kumimoji="1" lang="ja-JP" altLang="en-US" sz="1600" dirty="0"/>
          </a:p>
        </p:txBody>
      </p:sp>
      <p:sp>
        <p:nvSpPr>
          <p:cNvPr id="104" name="正方形/長方形 103"/>
          <p:cNvSpPr/>
          <p:nvPr/>
        </p:nvSpPr>
        <p:spPr>
          <a:xfrm>
            <a:off x="6566835" y="2057022"/>
            <a:ext cx="45719" cy="343982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6" name="直線矢印コネクタ 105"/>
          <p:cNvCxnSpPr>
            <a:endCxn id="104" idx="3"/>
          </p:cNvCxnSpPr>
          <p:nvPr/>
        </p:nvCxnSpPr>
        <p:spPr>
          <a:xfrm>
            <a:off x="6507159" y="1433733"/>
            <a:ext cx="105395" cy="7952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/>
          <p:cNvSpPr txBox="1"/>
          <p:nvPr/>
        </p:nvSpPr>
        <p:spPr>
          <a:xfrm>
            <a:off x="5970366" y="1103255"/>
            <a:ext cx="74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γ</a:t>
            </a:r>
            <a:r>
              <a:rPr lang="ja-JP" altLang="en-US" dirty="0" smtClean="0"/>
              <a:t>線源</a:t>
            </a:r>
            <a:endParaRPr kumimoji="1" lang="ja-JP" altLang="en-US" dirty="0"/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6265488" y="5094737"/>
            <a:ext cx="2626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取得データ</a:t>
            </a:r>
            <a:endParaRPr kumimoji="1" lang="en-US" altLang="ja-JP" sz="2000" dirty="0" smtClean="0"/>
          </a:p>
          <a:p>
            <a:r>
              <a:rPr lang="en-US" altLang="ja-JP" sz="2400" dirty="0" smtClean="0"/>
              <a:t>○</a:t>
            </a:r>
            <a:r>
              <a:rPr lang="en-US" altLang="ja-JP" sz="2400" dirty="0" err="1" smtClean="0"/>
              <a:t>γ</a:t>
            </a:r>
            <a:r>
              <a:rPr lang="ja-JP" altLang="en-US" sz="2400" dirty="0" smtClean="0"/>
              <a:t>線波形解析</a:t>
            </a:r>
            <a:endParaRPr lang="en-US" altLang="ja-JP" sz="2400" dirty="0" smtClean="0"/>
          </a:p>
        </p:txBody>
      </p:sp>
      <p:cxnSp>
        <p:nvCxnSpPr>
          <p:cNvPr id="111" name="直線矢印コネクタ 110"/>
          <p:cNvCxnSpPr/>
          <p:nvPr/>
        </p:nvCxnSpPr>
        <p:spPr>
          <a:xfrm>
            <a:off x="6612554" y="2306434"/>
            <a:ext cx="2145893" cy="504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直線矢印コネクタ 111"/>
          <p:cNvCxnSpPr/>
          <p:nvPr/>
        </p:nvCxnSpPr>
        <p:spPr>
          <a:xfrm flipH="1">
            <a:off x="4884179" y="2268912"/>
            <a:ext cx="1682656" cy="132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393" y="3472632"/>
            <a:ext cx="4198282" cy="2044032"/>
          </a:xfrm>
          <a:prstGeom prst="rect">
            <a:avLst/>
          </a:prstGeom>
        </p:spPr>
      </p:pic>
      <p:sp>
        <p:nvSpPr>
          <p:cNvPr id="48" name="正方形/長方形 47"/>
          <p:cNvSpPr/>
          <p:nvPr/>
        </p:nvSpPr>
        <p:spPr>
          <a:xfrm>
            <a:off x="7514842" y="3162971"/>
            <a:ext cx="505074" cy="300822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8255192" y="3162517"/>
            <a:ext cx="505074" cy="300822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289572" y="3393711"/>
            <a:ext cx="976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内部</a:t>
            </a:r>
            <a:r>
              <a:rPr kumimoji="1" lang="en-US" altLang="ja-JP" sz="1600" dirty="0" smtClean="0"/>
              <a:t>PMT</a:t>
            </a:r>
            <a:endParaRPr kumimoji="1" lang="ja-JP" altLang="en-US" sz="1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19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042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S2</a:t>
            </a:r>
            <a:r>
              <a:rPr lang="en-US" altLang="en-US" sz="4400" dirty="0" smtClean="0"/>
              <a:t>信号のドリフト電場依存性</a:t>
            </a:r>
            <a:endParaRPr kumimoji="1" lang="en-US" altLang="ja-JP" sz="4400" dirty="0" smtClean="0"/>
          </a:p>
        </p:txBody>
      </p:sp>
      <p:cxnSp>
        <p:nvCxnSpPr>
          <p:cNvPr id="37" name="直線コネクタ 36"/>
          <p:cNvCxnSpPr/>
          <p:nvPr/>
        </p:nvCxnSpPr>
        <p:spPr>
          <a:xfrm flipV="1">
            <a:off x="3791117" y="1433733"/>
            <a:ext cx="0" cy="4969098"/>
          </a:xfrm>
          <a:prstGeom prst="line">
            <a:avLst/>
          </a:prstGeom>
          <a:ln>
            <a:prstDash val="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017629"/>
              </p:ext>
            </p:extLst>
          </p:nvPr>
        </p:nvGraphicFramePr>
        <p:xfrm>
          <a:off x="4079656" y="5010268"/>
          <a:ext cx="468052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9845"/>
                <a:gridCol w="1056892"/>
                <a:gridCol w="1056892"/>
                <a:gridCol w="1056892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err="1" smtClean="0">
                          <a:solidFill>
                            <a:schemeClr val="tx1"/>
                          </a:solidFill>
                        </a:rPr>
                        <a:t>DriftTime</a:t>
                      </a:r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b="0" dirty="0" err="1" smtClean="0">
                          <a:solidFill>
                            <a:schemeClr val="tx1"/>
                          </a:solidFill>
                        </a:rPr>
                        <a:t>μs</a:t>
                      </a:r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500V/cm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200V/cm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100V/cm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計算値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224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396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実験値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~130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~220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~360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0" name="図形グループ 59"/>
          <p:cNvGrpSpPr/>
          <p:nvPr/>
        </p:nvGrpSpPr>
        <p:grpSpPr>
          <a:xfrm>
            <a:off x="3890345" y="1249067"/>
            <a:ext cx="5253655" cy="3461966"/>
            <a:chOff x="3890345" y="1249067"/>
            <a:chExt cx="5253655" cy="3461966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4103440" y="1249067"/>
              <a:ext cx="50405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○</a:t>
              </a:r>
              <a:r>
                <a:rPr lang="ja-JP" altLang="en-US" sz="2000" dirty="0" smtClean="0"/>
                <a:t>電場に対するドリフト時間</a:t>
              </a:r>
              <a:r>
                <a:rPr lang="en-US" altLang="ja-JP" sz="2000" dirty="0" smtClean="0"/>
                <a:t>(</a:t>
              </a:r>
              <a:r>
                <a:rPr lang="ja-JP" altLang="en-US" sz="2000" dirty="0" smtClean="0"/>
                <a:t>速度</a:t>
              </a:r>
              <a:r>
                <a:rPr lang="en-US" altLang="ja-JP" sz="2000" dirty="0" smtClean="0"/>
                <a:t>)</a:t>
              </a:r>
              <a:r>
                <a:rPr lang="ja-JP" altLang="en-US" sz="2000" dirty="0" smtClean="0"/>
                <a:t>の変化</a:t>
              </a:r>
              <a:endParaRPr lang="en-US" altLang="ja-JP" sz="2000" dirty="0"/>
            </a:p>
          </p:txBody>
        </p:sp>
        <p:grpSp>
          <p:nvGrpSpPr>
            <p:cNvPr id="39" name="図形グループ 38"/>
            <p:cNvGrpSpPr/>
            <p:nvPr/>
          </p:nvGrpSpPr>
          <p:grpSpPr>
            <a:xfrm>
              <a:off x="3890345" y="1650329"/>
              <a:ext cx="5013340" cy="3060704"/>
              <a:chOff x="3735124" y="1664440"/>
              <a:chExt cx="5013340" cy="3060704"/>
            </a:xfrm>
          </p:grpSpPr>
          <p:grpSp>
            <p:nvGrpSpPr>
              <p:cNvPr id="40" name="図形グループ 39"/>
              <p:cNvGrpSpPr/>
              <p:nvPr/>
            </p:nvGrpSpPr>
            <p:grpSpPr>
              <a:xfrm>
                <a:off x="3735124" y="1664440"/>
                <a:ext cx="5013340" cy="3060704"/>
                <a:chOff x="3563888" y="2960584"/>
                <a:chExt cx="5013340" cy="3060704"/>
              </a:xfrm>
            </p:grpSpPr>
            <p:pic>
              <p:nvPicPr>
                <p:cNvPr id="44" name="図 4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45188" y="3068960"/>
                  <a:ext cx="4932040" cy="2952328"/>
                </a:xfrm>
                <a:prstGeom prst="rect">
                  <a:avLst/>
                </a:prstGeom>
              </p:spPr>
            </p:pic>
            <p:grpSp>
              <p:nvGrpSpPr>
                <p:cNvPr id="45" name="図形グループ 44"/>
                <p:cNvGrpSpPr/>
                <p:nvPr/>
              </p:nvGrpSpPr>
              <p:grpSpPr>
                <a:xfrm>
                  <a:off x="6093460" y="3221401"/>
                  <a:ext cx="1872208" cy="785482"/>
                  <a:chOff x="6300192" y="1412776"/>
                  <a:chExt cx="1872208" cy="896299"/>
                </a:xfrm>
              </p:grpSpPr>
              <p:sp>
                <p:nvSpPr>
                  <p:cNvPr id="49" name="テキスト ボックス 48"/>
                  <p:cNvSpPr txBox="1"/>
                  <p:nvPr/>
                </p:nvSpPr>
                <p:spPr>
                  <a:xfrm>
                    <a:off x="6777546" y="1466200"/>
                    <a:ext cx="1250838" cy="8428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1400" dirty="0" smtClean="0">
                        <a:solidFill>
                          <a:srgbClr val="000000"/>
                        </a:solidFill>
                      </a:rPr>
                      <a:t>　　　</a:t>
                    </a:r>
                    <a:r>
                      <a:rPr kumimoji="1" lang="en-US" altLang="ja-JP" sz="1400" dirty="0" smtClean="0">
                        <a:solidFill>
                          <a:srgbClr val="000000"/>
                        </a:solidFill>
                      </a:rPr>
                      <a:t>100V/cm</a:t>
                    </a:r>
                  </a:p>
                  <a:p>
                    <a:r>
                      <a:rPr lang="ja-JP" altLang="en-US" sz="1400" dirty="0" smtClean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lang="ja-JP" altLang="en-US" sz="1400" dirty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lang="ja-JP" altLang="en-US" sz="1400" dirty="0" smtClean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lang="en-US" altLang="ja-JP" sz="1400" dirty="0" smtClean="0">
                        <a:solidFill>
                          <a:srgbClr val="000000"/>
                        </a:solidFill>
                      </a:rPr>
                      <a:t>200V/cm</a:t>
                    </a:r>
                  </a:p>
                  <a:p>
                    <a:r>
                      <a:rPr lang="ja-JP" altLang="en-US" sz="1400" dirty="0" smtClean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lang="ja-JP" altLang="en-US" sz="1400" dirty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kumimoji="1" lang="ja-JP" altLang="en-US" sz="1400" dirty="0" smtClean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kumimoji="1" lang="en-US" altLang="ja-JP" sz="1400" dirty="0" smtClean="0">
                        <a:solidFill>
                          <a:srgbClr val="000000"/>
                        </a:solidFill>
                      </a:rPr>
                      <a:t>500V/cm</a:t>
                    </a:r>
                    <a:endParaRPr kumimoji="1" lang="ja-JP" altLang="en-US" sz="1400" dirty="0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50" name="直線コネクタ 49"/>
                  <p:cNvCxnSpPr/>
                  <p:nvPr/>
                </p:nvCxnSpPr>
                <p:spPr>
                  <a:xfrm flipH="1">
                    <a:off x="6444208" y="1628800"/>
                    <a:ext cx="72008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コネクタ 50"/>
                  <p:cNvCxnSpPr/>
                  <p:nvPr/>
                </p:nvCxnSpPr>
                <p:spPr>
                  <a:xfrm flipH="1">
                    <a:off x="6444208" y="1854087"/>
                    <a:ext cx="720080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線コネクタ 51"/>
                  <p:cNvCxnSpPr/>
                  <p:nvPr/>
                </p:nvCxnSpPr>
                <p:spPr>
                  <a:xfrm flipH="1">
                    <a:off x="6444208" y="2100588"/>
                    <a:ext cx="720080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正方形/長方形 52"/>
                  <p:cNvSpPr/>
                  <p:nvPr/>
                </p:nvSpPr>
                <p:spPr>
                  <a:xfrm>
                    <a:off x="6300192" y="1412776"/>
                    <a:ext cx="1872208" cy="86409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46" name="正方形/長方形 45"/>
                <p:cNvSpPr/>
                <p:nvPr/>
              </p:nvSpPr>
              <p:spPr>
                <a:xfrm>
                  <a:off x="8218204" y="5552366"/>
                  <a:ext cx="323528" cy="360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テキスト ボックス 46"/>
                <p:cNvSpPr txBox="1"/>
                <p:nvPr/>
              </p:nvSpPr>
              <p:spPr>
                <a:xfrm rot="10800000">
                  <a:off x="3563888" y="2960584"/>
                  <a:ext cx="369332" cy="39590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eaVert" wrap="none" rtlCol="0">
                  <a:spAutoFit/>
                </a:bodyPr>
                <a:lstStyle/>
                <a:p>
                  <a:r>
                    <a:rPr kumimoji="1" lang="en-US" altLang="ja-JP" sz="1200" dirty="0" smtClean="0">
                      <a:solidFill>
                        <a:srgbClr val="000000"/>
                      </a:solidFill>
                    </a:rPr>
                    <a:t>(mV)</a:t>
                  </a:r>
                  <a:endParaRPr kumimoji="1" lang="ja-JP" altLang="en-US" sz="1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テキスト ボックス 47"/>
                <p:cNvSpPr txBox="1"/>
                <p:nvPr/>
              </p:nvSpPr>
              <p:spPr>
                <a:xfrm>
                  <a:off x="7605628" y="5696382"/>
                  <a:ext cx="789023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dirty="0" smtClean="0">
                      <a:solidFill>
                        <a:srgbClr val="000000"/>
                      </a:solidFill>
                    </a:rPr>
                    <a:t>Time(</a:t>
                  </a:r>
                  <a:r>
                    <a:rPr kumimoji="1" lang="en-US" altLang="ja-JP" sz="1200" dirty="0" err="1" smtClean="0">
                      <a:solidFill>
                        <a:srgbClr val="000000"/>
                      </a:solidFill>
                    </a:rPr>
                    <a:t>μs</a:t>
                  </a:r>
                  <a:r>
                    <a:rPr kumimoji="1" lang="en-US" altLang="ja-JP" sz="1200" dirty="0" smtClean="0">
                      <a:solidFill>
                        <a:srgbClr val="000000"/>
                      </a:solidFill>
                    </a:rPr>
                    <a:t>)</a:t>
                  </a:r>
                  <a:endParaRPr kumimoji="1" lang="ja-JP" altLang="en-US" sz="1200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41" name="直線矢印コネクタ 40"/>
              <p:cNvCxnSpPr/>
              <p:nvPr/>
            </p:nvCxnSpPr>
            <p:spPr>
              <a:xfrm>
                <a:off x="5652120" y="3212976"/>
                <a:ext cx="0" cy="72008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矢印コネクタ 41"/>
              <p:cNvCxnSpPr/>
              <p:nvPr/>
            </p:nvCxnSpPr>
            <p:spPr>
              <a:xfrm>
                <a:off x="6300192" y="3212976"/>
                <a:ext cx="0" cy="72008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矢印コネクタ 42"/>
              <p:cNvCxnSpPr/>
              <p:nvPr/>
            </p:nvCxnSpPr>
            <p:spPr>
              <a:xfrm>
                <a:off x="7308304" y="3212976"/>
                <a:ext cx="0" cy="7200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図形グループ 58"/>
          <p:cNvGrpSpPr/>
          <p:nvPr/>
        </p:nvGrpSpPr>
        <p:grpSpPr>
          <a:xfrm>
            <a:off x="255263" y="1117939"/>
            <a:ext cx="3455836" cy="5227385"/>
            <a:chOff x="255263" y="1117939"/>
            <a:chExt cx="3455836" cy="5227385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334455" y="1501382"/>
              <a:ext cx="3376644" cy="2396009"/>
              <a:chOff x="334455" y="908720"/>
              <a:chExt cx="3376644" cy="2396009"/>
            </a:xfrm>
          </p:grpSpPr>
          <p:grpSp>
            <p:nvGrpSpPr>
              <p:cNvPr id="4" name="図形グループ 3"/>
              <p:cNvGrpSpPr/>
              <p:nvPr/>
            </p:nvGrpSpPr>
            <p:grpSpPr>
              <a:xfrm>
                <a:off x="334455" y="996786"/>
                <a:ext cx="2664296" cy="2235020"/>
                <a:chOff x="334455" y="996786"/>
                <a:chExt cx="2664296" cy="2235020"/>
              </a:xfrm>
            </p:grpSpPr>
            <p:grpSp>
              <p:nvGrpSpPr>
                <p:cNvPr id="18" name="図形グループ 17"/>
                <p:cNvGrpSpPr/>
                <p:nvPr/>
              </p:nvGrpSpPr>
              <p:grpSpPr>
                <a:xfrm>
                  <a:off x="617630" y="996786"/>
                  <a:ext cx="2226178" cy="2235020"/>
                  <a:chOff x="617630" y="996786"/>
                  <a:chExt cx="2226178" cy="2235020"/>
                </a:xfrm>
              </p:grpSpPr>
              <p:sp>
                <p:nvSpPr>
                  <p:cNvPr id="23" name="正方形/長方形 22"/>
                  <p:cNvSpPr/>
                  <p:nvPr/>
                </p:nvSpPr>
                <p:spPr>
                  <a:xfrm>
                    <a:off x="624978" y="1628801"/>
                    <a:ext cx="2123501" cy="1603005"/>
                  </a:xfrm>
                  <a:prstGeom prst="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" name="正方形/長方形 23"/>
                  <p:cNvSpPr/>
                  <p:nvPr/>
                </p:nvSpPr>
                <p:spPr>
                  <a:xfrm>
                    <a:off x="617630" y="996786"/>
                    <a:ext cx="2123501" cy="632015"/>
                  </a:xfrm>
                  <a:prstGeom prst="rect">
                    <a:avLst/>
                  </a:prstGeom>
                  <a:solidFill>
                    <a:schemeClr val="accent5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" name="爆発 1 24"/>
                  <p:cNvSpPr/>
                  <p:nvPr/>
                </p:nvSpPr>
                <p:spPr>
                  <a:xfrm>
                    <a:off x="1474379" y="2064014"/>
                    <a:ext cx="42470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" name="爆発 1 25"/>
                  <p:cNvSpPr/>
                  <p:nvPr/>
                </p:nvSpPr>
                <p:spPr>
                  <a:xfrm>
                    <a:off x="1987060" y="2420888"/>
                    <a:ext cx="42470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" name="爆発 1 26"/>
                  <p:cNvSpPr/>
                  <p:nvPr/>
                </p:nvSpPr>
                <p:spPr>
                  <a:xfrm>
                    <a:off x="1274328" y="1919997"/>
                    <a:ext cx="42470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" name="爆発 1 27"/>
                  <p:cNvSpPr/>
                  <p:nvPr/>
                </p:nvSpPr>
                <p:spPr>
                  <a:xfrm>
                    <a:off x="1050956" y="1775981"/>
                    <a:ext cx="42470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" name="爆発 1 28"/>
                  <p:cNvSpPr/>
                  <p:nvPr/>
                </p:nvSpPr>
                <p:spPr>
                  <a:xfrm>
                    <a:off x="834932" y="1628800"/>
                    <a:ext cx="42470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" name="爆発 1 29"/>
                  <p:cNvSpPr/>
                  <p:nvPr/>
                </p:nvSpPr>
                <p:spPr>
                  <a:xfrm>
                    <a:off x="1626779" y="2216414"/>
                    <a:ext cx="42470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" name="爆発 1 30"/>
                  <p:cNvSpPr/>
                  <p:nvPr/>
                </p:nvSpPr>
                <p:spPr>
                  <a:xfrm>
                    <a:off x="1843044" y="2352045"/>
                    <a:ext cx="42470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" name="爆発 1 31"/>
                  <p:cNvSpPr/>
                  <p:nvPr/>
                </p:nvSpPr>
                <p:spPr>
                  <a:xfrm>
                    <a:off x="2210432" y="2564904"/>
                    <a:ext cx="42470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" name="爆発 1 32"/>
                  <p:cNvSpPr/>
                  <p:nvPr/>
                </p:nvSpPr>
                <p:spPr>
                  <a:xfrm>
                    <a:off x="2419108" y="2708920"/>
                    <a:ext cx="42470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" name="爆発 1 33"/>
                  <p:cNvSpPr/>
                  <p:nvPr/>
                </p:nvSpPr>
                <p:spPr>
                  <a:xfrm>
                    <a:off x="618908" y="1484784"/>
                    <a:ext cx="42470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19" name="図形グループ 18"/>
                <p:cNvGrpSpPr/>
                <p:nvPr/>
              </p:nvGrpSpPr>
              <p:grpSpPr>
                <a:xfrm>
                  <a:off x="334455" y="1196754"/>
                  <a:ext cx="2664296" cy="1944214"/>
                  <a:chOff x="334455" y="1196754"/>
                  <a:chExt cx="2664296" cy="1944214"/>
                </a:xfrm>
              </p:grpSpPr>
              <p:cxnSp>
                <p:nvCxnSpPr>
                  <p:cNvPr id="20" name="直線コネクタ 19"/>
                  <p:cNvCxnSpPr/>
                  <p:nvPr/>
                </p:nvCxnSpPr>
                <p:spPr>
                  <a:xfrm>
                    <a:off x="694495" y="1528934"/>
                    <a:ext cx="1943999" cy="0"/>
                  </a:xfrm>
                  <a:prstGeom prst="line">
                    <a:avLst/>
                  </a:prstGeom>
                  <a:ln>
                    <a:solidFill>
                      <a:srgbClr val="8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コネクタ 20"/>
                  <p:cNvCxnSpPr/>
                  <p:nvPr/>
                </p:nvCxnSpPr>
                <p:spPr>
                  <a:xfrm>
                    <a:off x="694495" y="2806088"/>
                    <a:ext cx="1943999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線矢印コネクタ 21"/>
                  <p:cNvCxnSpPr/>
                  <p:nvPr/>
                </p:nvCxnSpPr>
                <p:spPr>
                  <a:xfrm>
                    <a:off x="334455" y="1196754"/>
                    <a:ext cx="2664296" cy="194421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" name="テキスト ボックス 4"/>
              <p:cNvSpPr txBox="1"/>
              <p:nvPr/>
            </p:nvSpPr>
            <p:spPr>
              <a:xfrm>
                <a:off x="1331640" y="2123564"/>
                <a:ext cx="3728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S1</a:t>
                </a:r>
                <a:endParaRPr kumimoji="1" lang="ja-JP" altLang="en-US" dirty="0"/>
              </a:p>
            </p:txBody>
          </p:sp>
          <p:sp>
            <p:nvSpPr>
              <p:cNvPr id="6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1043608" y="1556792"/>
                <a:ext cx="477079" cy="302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 b="1" dirty="0"/>
                  <a:t>e</a:t>
                </a:r>
                <a:r>
                  <a:rPr lang="en-US" altLang="ja-JP" sz="1600" b="1" baseline="30000" dirty="0"/>
                  <a:t>-</a:t>
                </a:r>
                <a:endParaRPr lang="ja-JP" altLang="en-US" sz="1600" b="1" baseline="30000" dirty="0"/>
              </a:p>
            </p:txBody>
          </p:sp>
          <p:sp>
            <p:nvSpPr>
              <p:cNvPr id="7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1286609" y="1758176"/>
                <a:ext cx="477079" cy="302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 b="1" dirty="0"/>
                  <a:t>e</a:t>
                </a:r>
                <a:r>
                  <a:rPr lang="en-US" altLang="ja-JP" sz="1600" b="1" baseline="30000" dirty="0"/>
                  <a:t>-</a:t>
                </a:r>
                <a:endParaRPr lang="ja-JP" altLang="en-US" sz="1600" b="1" baseline="30000" dirty="0"/>
              </a:p>
            </p:txBody>
          </p:sp>
          <p:sp>
            <p:nvSpPr>
              <p:cNvPr id="8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1718657" y="2046208"/>
                <a:ext cx="477079" cy="302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 b="1" dirty="0"/>
                  <a:t>e</a:t>
                </a:r>
                <a:r>
                  <a:rPr lang="en-US" altLang="ja-JP" sz="1600" b="1" baseline="30000" dirty="0"/>
                  <a:t>-</a:t>
                </a:r>
                <a:endParaRPr lang="ja-JP" altLang="en-US" sz="1600" b="1" baseline="30000" dirty="0"/>
              </a:p>
            </p:txBody>
          </p:sp>
          <p:sp>
            <p:nvSpPr>
              <p:cNvPr id="9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1502633" y="1844824"/>
                <a:ext cx="477079" cy="302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 b="1" dirty="0"/>
                  <a:t>e</a:t>
                </a:r>
                <a:r>
                  <a:rPr lang="en-US" altLang="ja-JP" sz="1600" b="1" baseline="30000" dirty="0"/>
                  <a:t>-</a:t>
                </a:r>
                <a:endParaRPr lang="ja-JP" altLang="en-US" sz="1600" b="1" baseline="30000" dirty="0"/>
              </a:p>
            </p:txBody>
          </p:sp>
          <p:sp>
            <p:nvSpPr>
              <p:cNvPr id="10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123728" y="2334240"/>
                <a:ext cx="477079" cy="302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 b="1" dirty="0"/>
                  <a:t>e</a:t>
                </a:r>
                <a:r>
                  <a:rPr lang="en-US" altLang="ja-JP" sz="1600" b="1" baseline="30000" dirty="0"/>
                  <a:t>-</a:t>
                </a:r>
                <a:endParaRPr lang="ja-JP" altLang="en-US" sz="1600" b="1" baseline="30000" dirty="0"/>
              </a:p>
            </p:txBody>
          </p:sp>
          <p:sp>
            <p:nvSpPr>
              <p:cNvPr id="11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1934681" y="2190224"/>
                <a:ext cx="477079" cy="302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 b="1" dirty="0"/>
                  <a:t>e</a:t>
                </a:r>
                <a:r>
                  <a:rPr lang="en-US" altLang="ja-JP" sz="1600" b="1" baseline="30000" dirty="0"/>
                  <a:t>-</a:t>
                </a:r>
                <a:endParaRPr lang="ja-JP" altLang="en-US" sz="1600" b="1" baseline="30000" dirty="0"/>
              </a:p>
            </p:txBody>
          </p:sp>
          <p:grpSp>
            <p:nvGrpSpPr>
              <p:cNvPr id="12" name="図形グループ 11"/>
              <p:cNvGrpSpPr/>
              <p:nvPr/>
            </p:nvGrpSpPr>
            <p:grpSpPr>
              <a:xfrm>
                <a:off x="532690" y="908720"/>
                <a:ext cx="3178409" cy="2396009"/>
                <a:chOff x="532690" y="908720"/>
                <a:chExt cx="3178409" cy="2396009"/>
              </a:xfrm>
            </p:grpSpPr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2571251" y="2545159"/>
                  <a:ext cx="91604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dirty="0" smtClean="0"/>
                    <a:t>カソード</a:t>
                  </a:r>
                  <a:endParaRPr kumimoji="1" lang="ja-JP" altLang="en-US" sz="1400" dirty="0"/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2987824" y="2996952"/>
                  <a:ext cx="7232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dirty="0" smtClean="0"/>
                    <a:t>宇宙線</a:t>
                  </a:r>
                  <a:endParaRPr kumimoji="1" lang="ja-JP" altLang="en-US" sz="1400" dirty="0"/>
                </a:p>
              </p:txBody>
            </p: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2506974" y="1340768"/>
                  <a:ext cx="91367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dirty="0" smtClean="0"/>
                    <a:t>アノード</a:t>
                  </a:r>
                  <a:endParaRPr kumimoji="1" lang="ja-JP" altLang="en-US" sz="1400" dirty="0"/>
                </a:p>
              </p:txBody>
            </p:sp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532690" y="908720"/>
                  <a:ext cx="64139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1400" dirty="0" smtClean="0"/>
                    <a:t>気</a:t>
                  </a:r>
                  <a:r>
                    <a:rPr kumimoji="1" lang="ja-JP" altLang="en-US" sz="1400" dirty="0" smtClean="0"/>
                    <a:t>相</a:t>
                  </a:r>
                  <a:endParaRPr kumimoji="1" lang="ja-JP" altLang="en-US" sz="1000" dirty="0"/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532690" y="2977207"/>
                  <a:ext cx="64139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dirty="0" smtClean="0"/>
                    <a:t>液相</a:t>
                  </a:r>
                  <a:endParaRPr kumimoji="1" lang="ja-JP" altLang="en-US" sz="1000" dirty="0"/>
                </a:p>
              </p:txBody>
            </p:sp>
          </p:grpSp>
        </p:grpSp>
        <p:sp>
          <p:nvSpPr>
            <p:cNvPr id="35" name="テキスト ボックス 34"/>
            <p:cNvSpPr txBox="1"/>
            <p:nvPr/>
          </p:nvSpPr>
          <p:spPr>
            <a:xfrm>
              <a:off x="255263" y="1117939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トリガー：宇宙線</a:t>
              </a:r>
              <a:endParaRPr kumimoji="1" lang="ja-JP" altLang="en-US" dirty="0"/>
            </a:p>
          </p:txBody>
        </p:sp>
        <p:grpSp>
          <p:nvGrpSpPr>
            <p:cNvPr id="54" name="図形グループ 53"/>
            <p:cNvGrpSpPr/>
            <p:nvPr/>
          </p:nvGrpSpPr>
          <p:grpSpPr>
            <a:xfrm>
              <a:off x="353092" y="4257092"/>
              <a:ext cx="3059864" cy="2088232"/>
              <a:chOff x="360008" y="3717032"/>
              <a:chExt cx="3059864" cy="2088232"/>
            </a:xfrm>
          </p:grpSpPr>
          <p:grpSp>
            <p:nvGrpSpPr>
              <p:cNvPr id="55" name="図形グループ 54"/>
              <p:cNvGrpSpPr/>
              <p:nvPr/>
            </p:nvGrpSpPr>
            <p:grpSpPr>
              <a:xfrm>
                <a:off x="360008" y="3717032"/>
                <a:ext cx="3059864" cy="2088232"/>
                <a:chOff x="323528" y="3717032"/>
                <a:chExt cx="3059864" cy="2088232"/>
              </a:xfrm>
            </p:grpSpPr>
            <p:pic>
              <p:nvPicPr>
                <p:cNvPr id="57" name="図 56"/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3528" y="3717032"/>
                  <a:ext cx="3059864" cy="2088232"/>
                </a:xfrm>
                <a:prstGeom prst="rect">
                  <a:avLst/>
                </a:prstGeom>
              </p:spPr>
            </p:pic>
            <p:sp>
              <p:nvSpPr>
                <p:cNvPr id="58" name="正方形/長方形 57"/>
                <p:cNvSpPr/>
                <p:nvPr/>
              </p:nvSpPr>
              <p:spPr>
                <a:xfrm>
                  <a:off x="827584" y="5301208"/>
                  <a:ext cx="1728192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6" name="テキスト ボックス 55"/>
              <p:cNvSpPr txBox="1"/>
              <p:nvPr/>
            </p:nvSpPr>
            <p:spPr>
              <a:xfrm>
                <a:off x="899592" y="3995772"/>
                <a:ext cx="928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S1</a:t>
                </a:r>
                <a:r>
                  <a:rPr kumimoji="1" lang="ja-JP" altLang="en-US" dirty="0" smtClean="0"/>
                  <a:t>信号</a:t>
                </a:r>
                <a:endParaRPr kumimoji="1" lang="ja-JP" altLang="en-US" dirty="0"/>
              </a:p>
            </p:txBody>
          </p:sp>
        </p:grpSp>
      </p:grpSp>
      <p:sp>
        <p:nvSpPr>
          <p:cNvPr id="62" name="スライド番号プレースホルダー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20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946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/>
              <a:t>気液</a:t>
            </a:r>
            <a:r>
              <a:rPr lang="en-US" altLang="ja-JP" sz="4400" dirty="0"/>
              <a:t>2</a:t>
            </a:r>
            <a:r>
              <a:rPr lang="ja-JP" altLang="en-US" sz="4400" dirty="0"/>
              <a:t>相型アルゴン光</a:t>
            </a:r>
            <a:r>
              <a:rPr lang="en-US" altLang="ja-JP" sz="4400" dirty="0"/>
              <a:t>TPC</a:t>
            </a:r>
            <a:r>
              <a:rPr lang="ja-JP" altLang="en-US" sz="4400" dirty="0"/>
              <a:t>検出器</a:t>
            </a:r>
            <a:endParaRPr kumimoji="1" lang="ja-JP" altLang="en-US" sz="4400" dirty="0"/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3995936" y="1124744"/>
            <a:ext cx="5256584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u="sng" dirty="0" smtClean="0"/>
              <a:t>気相・液相の</a:t>
            </a:r>
            <a:r>
              <a:rPr lang="en-US" altLang="ja-JP" sz="1800" u="sng" dirty="0" smtClean="0"/>
              <a:t>2</a:t>
            </a:r>
            <a:r>
              <a:rPr lang="ja-JP" altLang="en-US" sz="1800" u="sng" dirty="0" smtClean="0"/>
              <a:t>相型。</a:t>
            </a:r>
            <a:endParaRPr lang="en-US" altLang="ja-JP" sz="1800" u="sng" dirty="0" smtClean="0"/>
          </a:p>
          <a:p>
            <a:endParaRPr lang="en-US" altLang="ja-JP" sz="1800" u="sng" dirty="0" smtClean="0"/>
          </a:p>
          <a:p>
            <a:r>
              <a:rPr lang="en-US" altLang="ja-JP" sz="1800" u="sng" dirty="0" smtClean="0"/>
              <a:t>2</a:t>
            </a:r>
            <a:r>
              <a:rPr lang="ja-JP" altLang="en-US" sz="1800" u="sng" dirty="0" smtClean="0"/>
              <a:t>種類のシンチレーション光を捉えることに</a:t>
            </a:r>
            <a:endParaRPr lang="en-US" altLang="ja-JP" sz="1800" u="sng" dirty="0" smtClean="0"/>
          </a:p>
          <a:p>
            <a:pPr marL="0" indent="0">
              <a:buNone/>
            </a:pPr>
            <a:r>
              <a:rPr lang="ja-JP" altLang="en-US" sz="1800" dirty="0" smtClean="0"/>
              <a:t>　　　　　　　　　　　　　　</a:t>
            </a:r>
            <a:r>
              <a:rPr lang="ja-JP" altLang="en-US" sz="1800" u="sng" dirty="0" smtClean="0"/>
              <a:t>より信号を検出する。</a:t>
            </a:r>
            <a:endParaRPr lang="en-US" altLang="ja-JP" sz="1800" u="sng" dirty="0" smtClean="0"/>
          </a:p>
          <a:p>
            <a:pPr lvl="1"/>
            <a:r>
              <a:rPr lang="ja-JP" altLang="en-US" sz="1600" dirty="0" smtClean="0"/>
              <a:t>液相で発生する</a:t>
            </a:r>
            <a:r>
              <a:rPr lang="en-US" altLang="ja-JP" sz="1600" dirty="0" smtClean="0"/>
              <a:t>1</a:t>
            </a:r>
            <a:r>
              <a:rPr lang="ja-JP" altLang="en-US" sz="1600" dirty="0" smtClean="0"/>
              <a:t>次シンチレーション光（</a:t>
            </a:r>
            <a:r>
              <a:rPr lang="en-US" altLang="ja-JP" sz="1600" dirty="0" smtClean="0"/>
              <a:t>S1</a:t>
            </a:r>
            <a:r>
              <a:rPr lang="ja-JP" altLang="en-US" sz="1600" dirty="0" smtClean="0"/>
              <a:t>）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電離電子が高電場で気相に取り出されるときに発生する</a:t>
            </a:r>
            <a:r>
              <a:rPr lang="en-US" altLang="ja-JP" sz="1600" dirty="0" smtClean="0"/>
              <a:t>2</a:t>
            </a:r>
            <a:r>
              <a:rPr lang="ja-JP" altLang="en-US" sz="1600" dirty="0" smtClean="0"/>
              <a:t>次シンチレーション光（</a:t>
            </a:r>
            <a:r>
              <a:rPr lang="en-US" altLang="ja-JP" sz="1600" dirty="0" smtClean="0"/>
              <a:t>S2</a:t>
            </a:r>
            <a:r>
              <a:rPr lang="ja-JP" altLang="en-US" sz="1600" dirty="0" smtClean="0"/>
              <a:t>）</a:t>
            </a:r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marL="0" indent="0">
              <a:buFont typeface="Arial"/>
              <a:buNone/>
            </a:pPr>
            <a:r>
              <a:rPr lang="ja-JP" altLang="en-US" sz="1800" dirty="0" smtClean="0">
                <a:solidFill>
                  <a:schemeClr val="accent2"/>
                </a:solidFill>
              </a:rPr>
              <a:t>　　</a:t>
            </a:r>
            <a:r>
              <a:rPr lang="ja-JP" altLang="en-US" sz="1800" b="1" u="sng" dirty="0" smtClean="0">
                <a:solidFill>
                  <a:schemeClr val="accent2"/>
                </a:solidFill>
              </a:rPr>
              <a:t>⇒この</a:t>
            </a:r>
            <a:r>
              <a:rPr lang="en-US" altLang="ja-JP" sz="1800" b="1" u="sng" dirty="0" smtClean="0">
                <a:solidFill>
                  <a:schemeClr val="accent2"/>
                </a:solidFill>
              </a:rPr>
              <a:t>S1</a:t>
            </a:r>
            <a:r>
              <a:rPr lang="ja-JP" altLang="en-US" sz="1800" b="1" u="sng" dirty="0" smtClean="0">
                <a:solidFill>
                  <a:schemeClr val="accent2"/>
                </a:solidFill>
              </a:rPr>
              <a:t>・</a:t>
            </a:r>
            <a:r>
              <a:rPr lang="en-US" altLang="ja-JP" sz="1800" b="1" u="sng" dirty="0" smtClean="0">
                <a:solidFill>
                  <a:schemeClr val="accent2"/>
                </a:solidFill>
              </a:rPr>
              <a:t>S2</a:t>
            </a:r>
            <a:r>
              <a:rPr lang="ja-JP" altLang="en-US" sz="1800" b="1" u="sng" dirty="0" smtClean="0">
                <a:solidFill>
                  <a:schemeClr val="accent2"/>
                </a:solidFill>
              </a:rPr>
              <a:t>の特徴を用いて背景事象分離</a:t>
            </a:r>
            <a:r>
              <a:rPr lang="ja-JP" altLang="en-US" sz="1800" b="1" dirty="0" smtClean="0">
                <a:solidFill>
                  <a:schemeClr val="accent2"/>
                </a:solidFill>
              </a:rPr>
              <a:t>。</a:t>
            </a:r>
            <a:endParaRPr lang="ja-JP" altLang="en-US" sz="1800" b="1" dirty="0">
              <a:solidFill>
                <a:schemeClr val="accent2"/>
              </a:solidFill>
            </a:endParaRPr>
          </a:p>
        </p:txBody>
      </p:sp>
      <p:grpSp>
        <p:nvGrpSpPr>
          <p:cNvPr id="4" name="グループ化 95"/>
          <p:cNvGrpSpPr/>
          <p:nvPr/>
        </p:nvGrpSpPr>
        <p:grpSpPr>
          <a:xfrm>
            <a:off x="-80384" y="1944128"/>
            <a:ext cx="4575502" cy="3690731"/>
            <a:chOff x="0" y="351980"/>
            <a:chExt cx="5316896" cy="3869108"/>
          </a:xfrm>
        </p:grpSpPr>
        <p:grpSp>
          <p:nvGrpSpPr>
            <p:cNvPr id="5" name="グループ化 87"/>
            <p:cNvGrpSpPr/>
            <p:nvPr/>
          </p:nvGrpSpPr>
          <p:grpSpPr>
            <a:xfrm>
              <a:off x="0" y="683443"/>
              <a:ext cx="5316896" cy="3267298"/>
              <a:chOff x="0" y="1714500"/>
              <a:chExt cx="5316896" cy="3267298"/>
            </a:xfrm>
          </p:grpSpPr>
          <p:sp>
            <p:nvSpPr>
              <p:cNvPr id="15" name="下矢印 14"/>
              <p:cNvSpPr/>
              <p:nvPr/>
            </p:nvSpPr>
            <p:spPr bwMode="auto">
              <a:xfrm>
                <a:off x="3572521" y="3068960"/>
                <a:ext cx="207391" cy="1741164"/>
              </a:xfrm>
              <a:prstGeom prst="downArrow">
                <a:avLst/>
              </a:prstGeom>
              <a:solidFill>
                <a:srgbClr val="008000">
                  <a:alpha val="54000"/>
                </a:srgbClr>
              </a:soli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rgbClr val="4F81BD">
                    <a:tint val="100000"/>
                    <a:shade val="100000"/>
                    <a:satMod val="100000"/>
                  </a:srgbClr>
                </a:contourClr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 bwMode="auto">
              <a:xfrm>
                <a:off x="863758" y="1714500"/>
                <a:ext cx="2664312" cy="1079500"/>
              </a:xfrm>
              <a:prstGeom prst="rect">
                <a:avLst/>
              </a:prstGeom>
              <a:solidFill>
                <a:srgbClr val="4F81BD">
                  <a:alpha val="14000"/>
                </a:srgbClr>
              </a:soli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rgbClr val="4F81BD">
                    <a:tint val="100000"/>
                    <a:shade val="100000"/>
                    <a:satMod val="100000"/>
                  </a:srgbClr>
                </a:contourClr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auto">
              <a:xfrm>
                <a:off x="863758" y="2794000"/>
                <a:ext cx="2664312" cy="2160588"/>
              </a:xfrm>
              <a:prstGeom prst="rect">
                <a:avLst/>
              </a:prstGeom>
              <a:solidFill>
                <a:srgbClr val="4F81BD">
                  <a:alpha val="37000"/>
                </a:srgbClr>
              </a:soli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rgbClr val="4F81BD">
                    <a:tint val="100000"/>
                    <a:shade val="100000"/>
                    <a:satMod val="100000"/>
                  </a:srgbClr>
                </a:contourClr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cxnSp>
            <p:nvCxnSpPr>
              <p:cNvPr id="18" name="直線矢印コネクタ 17"/>
              <p:cNvCxnSpPr/>
              <p:nvPr/>
            </p:nvCxnSpPr>
            <p:spPr bwMode="auto">
              <a:xfrm>
                <a:off x="0" y="3441700"/>
                <a:ext cx="2016125" cy="576263"/>
              </a:xfrm>
              <a:prstGeom prst="straightConnector1">
                <a:avLst/>
              </a:prstGeom>
              <a:noFill/>
              <a:ln w="25400">
                <a:solidFill>
                  <a:srgbClr val="C0504D">
                    <a:lumMod val="50000"/>
                  </a:srgbClr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19" name="直線矢印コネクタ 18"/>
              <p:cNvCxnSpPr/>
              <p:nvPr/>
            </p:nvCxnSpPr>
            <p:spPr bwMode="auto">
              <a:xfrm flipH="1">
                <a:off x="1439863" y="4233863"/>
                <a:ext cx="576262" cy="360362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20" name="直線矢印コネクタ 19"/>
              <p:cNvCxnSpPr/>
              <p:nvPr/>
            </p:nvCxnSpPr>
            <p:spPr bwMode="auto">
              <a:xfrm flipV="1">
                <a:off x="2592388" y="3848100"/>
                <a:ext cx="576262" cy="16986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21" name="直線矢印コネクタ 20"/>
              <p:cNvCxnSpPr/>
              <p:nvPr/>
            </p:nvCxnSpPr>
            <p:spPr bwMode="auto">
              <a:xfrm>
                <a:off x="2592388" y="4359275"/>
                <a:ext cx="576262" cy="38735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sp>
            <p:nvSpPr>
              <p:cNvPr id="22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052107" y="3894539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268035" y="3848356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160765" y="4064477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160765" y="2283798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097257" y="2453737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1944837" y="2289332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28" name="直線矢印コネクタ 27"/>
              <p:cNvCxnSpPr/>
              <p:nvPr/>
            </p:nvCxnSpPr>
            <p:spPr bwMode="auto">
              <a:xfrm flipV="1">
                <a:off x="2565400" y="2271713"/>
                <a:ext cx="720725" cy="169862"/>
              </a:xfrm>
              <a:prstGeom prst="straightConnector1">
                <a:avLst/>
              </a:prstGeom>
              <a:noFill/>
              <a:ln w="25400">
                <a:solidFill>
                  <a:srgbClr val="FFC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29" name="直線矢印コネクタ 28"/>
              <p:cNvCxnSpPr/>
              <p:nvPr/>
            </p:nvCxnSpPr>
            <p:spPr bwMode="auto">
              <a:xfrm flipH="1" flipV="1">
                <a:off x="1208088" y="2132013"/>
                <a:ext cx="736600" cy="304800"/>
              </a:xfrm>
              <a:prstGeom prst="straightConnector1">
                <a:avLst/>
              </a:prstGeom>
              <a:noFill/>
              <a:ln w="25400">
                <a:solidFill>
                  <a:srgbClr val="FFC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30" name="直線矢印コネクタ 29"/>
              <p:cNvCxnSpPr/>
              <p:nvPr/>
            </p:nvCxnSpPr>
            <p:spPr bwMode="auto">
              <a:xfrm flipV="1">
                <a:off x="2160588" y="2938463"/>
                <a:ext cx="0" cy="873125"/>
              </a:xfrm>
              <a:prstGeom prst="straightConnector1">
                <a:avLst/>
              </a:prstGeom>
              <a:noFill/>
              <a:ln w="25400">
                <a:solidFill>
                  <a:srgbClr val="00B050"/>
                </a:solidFill>
                <a:prstDash val="sysDash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31" name="直線矢印コネクタ 30"/>
              <p:cNvCxnSpPr/>
              <p:nvPr/>
            </p:nvCxnSpPr>
            <p:spPr bwMode="auto">
              <a:xfrm flipV="1">
                <a:off x="2376488" y="2938463"/>
                <a:ext cx="0" cy="873125"/>
              </a:xfrm>
              <a:prstGeom prst="straightConnector1">
                <a:avLst/>
              </a:prstGeom>
              <a:noFill/>
              <a:ln w="25400">
                <a:solidFill>
                  <a:srgbClr val="00B050"/>
                </a:solidFill>
                <a:prstDash val="sysDash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sp>
            <p:nvSpPr>
              <p:cNvPr id="32" name="テキスト ボックス 96"/>
              <p:cNvSpPr txBox="1">
                <a:spLocks noChangeArrowheads="1"/>
              </p:cNvSpPr>
              <p:nvPr/>
            </p:nvSpPr>
            <p:spPr bwMode="auto">
              <a:xfrm>
                <a:off x="0" y="3072478"/>
                <a:ext cx="1837420" cy="369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暗黒物質</a:t>
                </a:r>
              </a:p>
            </p:txBody>
          </p:sp>
          <p:sp>
            <p:nvSpPr>
              <p:cNvPr id="33" name="角丸四角形 32"/>
              <p:cNvSpPr/>
              <p:nvPr/>
            </p:nvSpPr>
            <p:spPr bwMode="auto">
              <a:xfrm>
                <a:off x="1214659" y="4746625"/>
                <a:ext cx="2097471" cy="73025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75000"/>
                      <a:satMod val="160000"/>
                    </a:srgbClr>
                  </a:gs>
                  <a:gs pos="62000">
                    <a:srgbClr val="4F81BD">
                      <a:tint val="100000"/>
                      <a:shade val="100000"/>
                      <a:satMod val="125000"/>
                    </a:srgbClr>
                  </a:gs>
                  <a:gs pos="100000">
                    <a:srgbClr val="4F81BD">
                      <a:tint val="80000"/>
                      <a:shade val="100000"/>
                      <a:satMod val="140000"/>
                    </a:srgbClr>
                  </a:gs>
                </a:gsLst>
                <a:lin ang="16200000" scaled="1"/>
              </a:gra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rgbClr val="4F81BD">
                    <a:tint val="100000"/>
                    <a:shade val="100000"/>
                    <a:satMod val="100000"/>
                  </a:srgbClr>
                </a:contourClr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34" name="角丸四角形 33"/>
              <p:cNvSpPr/>
              <p:nvPr/>
            </p:nvSpPr>
            <p:spPr bwMode="auto">
              <a:xfrm>
                <a:off x="1208308" y="1874838"/>
                <a:ext cx="2097471" cy="71437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75000"/>
                      <a:satMod val="160000"/>
                    </a:srgbClr>
                  </a:gs>
                  <a:gs pos="62000">
                    <a:srgbClr val="4F81BD">
                      <a:tint val="100000"/>
                      <a:shade val="100000"/>
                      <a:satMod val="125000"/>
                    </a:srgbClr>
                  </a:gs>
                  <a:gs pos="100000">
                    <a:srgbClr val="4F81BD">
                      <a:tint val="80000"/>
                      <a:shade val="100000"/>
                      <a:satMod val="140000"/>
                    </a:srgbClr>
                  </a:gs>
                </a:gsLst>
                <a:lin ang="16200000" scaled="1"/>
              </a:gra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rgbClr val="4F81BD">
                    <a:tint val="100000"/>
                    <a:shade val="100000"/>
                    <a:satMod val="100000"/>
                  </a:srgbClr>
                </a:contourClr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cxnSp>
            <p:nvCxnSpPr>
              <p:cNvPr id="35" name="直線矢印コネクタ 34"/>
              <p:cNvCxnSpPr/>
              <p:nvPr/>
            </p:nvCxnSpPr>
            <p:spPr bwMode="auto">
              <a:xfrm>
                <a:off x="2482850" y="2690813"/>
                <a:ext cx="828675" cy="247650"/>
              </a:xfrm>
              <a:prstGeom prst="straightConnector1">
                <a:avLst/>
              </a:prstGeom>
              <a:noFill/>
              <a:ln w="25400">
                <a:solidFill>
                  <a:srgbClr val="FFC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sp>
            <p:nvSpPr>
              <p:cNvPr id="36" name="テキスト ボックス 101"/>
              <p:cNvSpPr txBox="1">
                <a:spLocks noChangeArrowheads="1"/>
              </p:cNvSpPr>
              <p:nvPr/>
            </p:nvSpPr>
            <p:spPr bwMode="auto">
              <a:xfrm>
                <a:off x="288067" y="4594616"/>
                <a:ext cx="1151795" cy="387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cathode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テキスト ボックス 102"/>
              <p:cNvSpPr txBox="1">
                <a:spLocks noChangeArrowheads="1"/>
              </p:cNvSpPr>
              <p:nvPr/>
            </p:nvSpPr>
            <p:spPr bwMode="auto">
              <a:xfrm>
                <a:off x="424462" y="1714500"/>
                <a:ext cx="1015882" cy="369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anode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38" name="直線矢印コネクタ 37"/>
              <p:cNvCxnSpPr/>
              <p:nvPr/>
            </p:nvCxnSpPr>
            <p:spPr bwMode="auto">
              <a:xfrm flipV="1">
                <a:off x="2160588" y="1951038"/>
                <a:ext cx="0" cy="365125"/>
              </a:xfrm>
              <a:prstGeom prst="straightConnector1">
                <a:avLst/>
              </a:prstGeom>
              <a:noFill/>
              <a:ln w="25400">
                <a:solidFill>
                  <a:srgbClr val="00B050"/>
                </a:solidFill>
                <a:prstDash val="sysDash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39" name="直線矢印コネクタ 38"/>
              <p:cNvCxnSpPr/>
              <p:nvPr/>
            </p:nvCxnSpPr>
            <p:spPr bwMode="auto">
              <a:xfrm flipV="1">
                <a:off x="2376488" y="1946275"/>
                <a:ext cx="0" cy="369888"/>
              </a:xfrm>
              <a:prstGeom prst="straightConnector1">
                <a:avLst/>
              </a:prstGeom>
              <a:noFill/>
              <a:ln w="25400">
                <a:solidFill>
                  <a:srgbClr val="00B050"/>
                </a:solidFill>
                <a:prstDash val="sysDash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sp>
            <p:nvSpPr>
              <p:cNvPr id="40" name="テキスト ボックス 106"/>
              <p:cNvSpPr txBox="1">
                <a:spLocks noChangeArrowheads="1"/>
              </p:cNvSpPr>
              <p:nvPr/>
            </p:nvSpPr>
            <p:spPr bwMode="auto">
              <a:xfrm>
                <a:off x="3649043" y="3357573"/>
                <a:ext cx="150503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ドリフト電場</a:t>
                </a:r>
                <a:endPara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~ kV/cm</a:t>
                </a:r>
                <a:endPara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テキスト ボックス 107"/>
              <p:cNvSpPr txBox="1">
                <a:spLocks noChangeArrowheads="1"/>
              </p:cNvSpPr>
              <p:nvPr/>
            </p:nvSpPr>
            <p:spPr bwMode="auto">
              <a:xfrm>
                <a:off x="1475655" y="3122442"/>
                <a:ext cx="789625" cy="387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drift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 bwMode="auto">
              <a:xfrm>
                <a:off x="376238" y="2098675"/>
                <a:ext cx="638175" cy="33524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orbel"/>
                    <a:ea typeface="HGｺﾞｼｯｸM"/>
                    <a:cs typeface="+mn-cs"/>
                  </a:rPr>
                  <a:t>Gas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43" name="テキスト ボックス 42"/>
              <p:cNvSpPr txBox="1"/>
              <p:nvPr/>
            </p:nvSpPr>
            <p:spPr bwMode="auto">
              <a:xfrm>
                <a:off x="227013" y="3874293"/>
                <a:ext cx="960611" cy="354917"/>
              </a:xfrm>
              <a:prstGeom prst="rect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orbel"/>
                    <a:ea typeface="HGｺﾞｼｯｸM"/>
                    <a:cs typeface="+mn-cs"/>
                  </a:rPr>
                  <a:t>Liquid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44" name="テキスト ボックス 77"/>
              <p:cNvSpPr txBox="1">
                <a:spLocks noChangeArrowheads="1"/>
              </p:cNvSpPr>
              <p:nvPr/>
            </p:nvSpPr>
            <p:spPr bwMode="auto">
              <a:xfrm>
                <a:off x="2357852" y="2071690"/>
                <a:ext cx="1660124" cy="579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1" i="0" u="sng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二次シンチ光</a:t>
                </a:r>
                <a:endParaRPr kumimoji="0" lang="en-US" altLang="ja-JP" sz="16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sng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(S2)</a:t>
                </a:r>
                <a:endParaRPr kumimoji="0" lang="ja-JP" altLang="en-US" sz="16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テキスト ボックス 76"/>
              <p:cNvSpPr txBox="1">
                <a:spLocks noChangeArrowheads="1"/>
              </p:cNvSpPr>
              <p:nvPr/>
            </p:nvSpPr>
            <p:spPr bwMode="auto">
              <a:xfrm>
                <a:off x="2500755" y="3929078"/>
                <a:ext cx="2160517" cy="579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1" i="0" u="sng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一次シンチ光</a:t>
                </a:r>
                <a:endParaRPr kumimoji="0" lang="en-US" altLang="ja-JP" sz="16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sng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(S1)</a:t>
                </a:r>
                <a:endParaRPr kumimoji="0" lang="ja-JP" altLang="en-US" sz="16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下矢印 45"/>
              <p:cNvSpPr/>
              <p:nvPr/>
            </p:nvSpPr>
            <p:spPr bwMode="auto">
              <a:xfrm>
                <a:off x="3563888" y="2708920"/>
                <a:ext cx="216024" cy="301004"/>
              </a:xfrm>
              <a:prstGeom prst="downArrow">
                <a:avLst/>
              </a:prstGeom>
              <a:solidFill>
                <a:srgbClr val="C0504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47" name="テキスト ボックス 106"/>
              <p:cNvSpPr txBox="1">
                <a:spLocks noChangeArrowheads="1"/>
              </p:cNvSpPr>
              <p:nvPr/>
            </p:nvSpPr>
            <p:spPr bwMode="auto">
              <a:xfrm>
                <a:off x="3732719" y="2636912"/>
                <a:ext cx="158417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取り出し</a:t>
                </a:r>
                <a:r>
                  <a: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電場</a:t>
                </a:r>
                <a:endPara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&gt;3 </a:t>
                </a:r>
                <a:r>
                  <a:rPr kumimoji="0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kV/cm</a:t>
                </a:r>
                <a:endPara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" name="グループ化 84"/>
            <p:cNvGrpSpPr/>
            <p:nvPr/>
          </p:nvGrpSpPr>
          <p:grpSpPr>
            <a:xfrm>
              <a:off x="1187624" y="4005064"/>
              <a:ext cx="2016224" cy="216024"/>
              <a:chOff x="1187624" y="4005064"/>
              <a:chExt cx="2016224" cy="216024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118762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90770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2778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</p:grpSp>
        <p:grpSp>
          <p:nvGrpSpPr>
            <p:cNvPr id="7" name="グループ化 85"/>
            <p:cNvGrpSpPr/>
            <p:nvPr/>
          </p:nvGrpSpPr>
          <p:grpSpPr>
            <a:xfrm>
              <a:off x="1259632" y="404664"/>
              <a:ext cx="2016224" cy="216024"/>
              <a:chOff x="1187624" y="4005064"/>
              <a:chExt cx="2016224" cy="216024"/>
            </a:xfrm>
          </p:grpSpPr>
          <p:sp>
            <p:nvSpPr>
              <p:cNvPr id="9" name="正方形/長方形 8"/>
              <p:cNvSpPr/>
              <p:nvPr/>
            </p:nvSpPr>
            <p:spPr>
              <a:xfrm>
                <a:off x="118762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190770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262778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1918941" y="351980"/>
              <a:ext cx="678413" cy="322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PMT</a:t>
              </a:r>
              <a:endPara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8" name="テキスト ボックス 47"/>
          <p:cNvSpPr txBox="1"/>
          <p:nvPr/>
        </p:nvSpPr>
        <p:spPr>
          <a:xfrm>
            <a:off x="255036" y="1124744"/>
            <a:ext cx="367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u="sng" dirty="0" smtClean="0">
                <a:solidFill>
                  <a:schemeClr val="accent6"/>
                </a:solidFill>
              </a:rPr>
              <a:t>光信号の検出に特化した検出器</a:t>
            </a:r>
            <a:endParaRPr kumimoji="1" lang="ja-JP" altLang="en-US" sz="2000" b="1" u="sng" dirty="0">
              <a:solidFill>
                <a:schemeClr val="accent6"/>
              </a:solidFill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320" y="5129663"/>
            <a:ext cx="2939069" cy="1711619"/>
          </a:xfrm>
          <a:prstGeom prst="rect">
            <a:avLst/>
          </a:prstGeom>
        </p:spPr>
      </p:pic>
      <p:grpSp>
        <p:nvGrpSpPr>
          <p:cNvPr id="50" name="グループ化 118"/>
          <p:cNvGrpSpPr>
            <a:grpSpLocks/>
          </p:cNvGrpSpPr>
          <p:nvPr/>
        </p:nvGrpSpPr>
        <p:grpSpPr bwMode="auto">
          <a:xfrm>
            <a:off x="6406444" y="4260716"/>
            <a:ext cx="2578124" cy="2594677"/>
            <a:chOff x="6580500" y="4143380"/>
            <a:chExt cx="2563500" cy="2458051"/>
          </a:xfrm>
        </p:grpSpPr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80500" y="4143380"/>
              <a:ext cx="2563500" cy="2458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正方形/長方形 51"/>
            <p:cNvSpPr/>
            <p:nvPr/>
          </p:nvSpPr>
          <p:spPr>
            <a:xfrm>
              <a:off x="7786853" y="4214834"/>
              <a:ext cx="1214290" cy="571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53" name="テキスト ボックス 52"/>
            <p:cNvSpPr txBox="1"/>
            <p:nvPr/>
          </p:nvSpPr>
          <p:spPr bwMode="auto">
            <a:xfrm>
              <a:off x="7215422" y="5929754"/>
              <a:ext cx="628573" cy="36839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dirty="0"/>
                <a:t>DM</a:t>
              </a:r>
              <a:endParaRPr lang="ja-JP" altLang="en-US" dirty="0"/>
            </a:p>
          </p:txBody>
        </p:sp>
        <p:sp>
          <p:nvSpPr>
            <p:cNvPr id="54" name="テキスト ボックス 53"/>
            <p:cNvSpPr txBox="1"/>
            <p:nvPr/>
          </p:nvSpPr>
          <p:spPr bwMode="auto">
            <a:xfrm>
              <a:off x="8572570" y="5143750"/>
              <a:ext cx="323810" cy="3699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dirty="0"/>
                <a:t>γ</a:t>
              </a:r>
              <a:endParaRPr lang="ja-JP" altLang="en-US" dirty="0"/>
            </a:p>
          </p:txBody>
        </p:sp>
      </p:grpSp>
      <p:sp>
        <p:nvSpPr>
          <p:cNvPr id="55" name="テキスト ボックス 54"/>
          <p:cNvSpPr txBox="1"/>
          <p:nvPr/>
        </p:nvSpPr>
        <p:spPr>
          <a:xfrm>
            <a:off x="4355000" y="4208045"/>
            <a:ext cx="1784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S1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S2</a:t>
            </a:r>
            <a:r>
              <a:rPr kumimoji="1" lang="ja-JP" altLang="en-US" dirty="0" smtClean="0"/>
              <a:t>の光量比</a:t>
            </a:r>
            <a:endParaRPr kumimoji="1" lang="en-US" altLang="ja-JP" dirty="0" smtClean="0"/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S1</a:t>
            </a:r>
            <a:r>
              <a:rPr lang="ja-JP" altLang="en-US" dirty="0" smtClean="0"/>
              <a:t>波形解析</a:t>
            </a:r>
            <a:endParaRPr kumimoji="1" lang="ja-JP" altLang="en-US" dirty="0"/>
          </a:p>
        </p:txBody>
      </p:sp>
      <p:sp>
        <p:nvSpPr>
          <p:cNvPr id="57" name="スライド番号プレースホルダー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74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S2</a:t>
            </a:r>
            <a:r>
              <a:rPr lang="en-US" altLang="en-US" sz="4400" dirty="0" smtClean="0"/>
              <a:t>信号のドリフト電場依存性</a:t>
            </a:r>
            <a:endParaRPr kumimoji="1" lang="en-US" altLang="ja-JP" sz="4400" dirty="0" smtClean="0"/>
          </a:p>
        </p:txBody>
      </p:sp>
      <p:cxnSp>
        <p:nvCxnSpPr>
          <p:cNvPr id="37" name="直線コネクタ 36"/>
          <p:cNvCxnSpPr/>
          <p:nvPr/>
        </p:nvCxnSpPr>
        <p:spPr>
          <a:xfrm flipV="1">
            <a:off x="3791117" y="1433733"/>
            <a:ext cx="0" cy="4969098"/>
          </a:xfrm>
          <a:prstGeom prst="line">
            <a:avLst/>
          </a:prstGeom>
          <a:ln>
            <a:prstDash val="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681398"/>
              </p:ext>
            </p:extLst>
          </p:nvPr>
        </p:nvGraphicFramePr>
        <p:xfrm>
          <a:off x="4079656" y="5010268"/>
          <a:ext cx="468052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9845"/>
                <a:gridCol w="1056892"/>
                <a:gridCol w="1056892"/>
                <a:gridCol w="1056892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err="1" smtClean="0">
                          <a:solidFill>
                            <a:schemeClr val="tx1"/>
                          </a:solidFill>
                        </a:rPr>
                        <a:t>DriftTime</a:t>
                      </a:r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b="0" dirty="0" err="1" smtClean="0">
                          <a:solidFill>
                            <a:schemeClr val="tx1"/>
                          </a:solidFill>
                        </a:rPr>
                        <a:t>μs</a:t>
                      </a:r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500V/cm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200V/cm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100V/cm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計算値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224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396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実験値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~130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~220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~360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0" name="図形グループ 59"/>
          <p:cNvGrpSpPr/>
          <p:nvPr/>
        </p:nvGrpSpPr>
        <p:grpSpPr>
          <a:xfrm>
            <a:off x="3890345" y="1249067"/>
            <a:ext cx="5253655" cy="3461966"/>
            <a:chOff x="3890345" y="1249067"/>
            <a:chExt cx="5253655" cy="3461966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4103440" y="1249067"/>
              <a:ext cx="50405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○</a:t>
              </a:r>
              <a:r>
                <a:rPr lang="ja-JP" altLang="en-US" sz="2000" dirty="0" smtClean="0"/>
                <a:t>電場に対するドリフト時間</a:t>
              </a:r>
              <a:r>
                <a:rPr lang="en-US" altLang="ja-JP" sz="2000" dirty="0" smtClean="0"/>
                <a:t>(</a:t>
              </a:r>
              <a:r>
                <a:rPr lang="ja-JP" altLang="en-US" sz="2000" dirty="0" smtClean="0"/>
                <a:t>速度</a:t>
              </a:r>
              <a:r>
                <a:rPr lang="en-US" altLang="ja-JP" sz="2000" dirty="0" smtClean="0"/>
                <a:t>)</a:t>
              </a:r>
              <a:r>
                <a:rPr lang="ja-JP" altLang="en-US" sz="2000" dirty="0" smtClean="0"/>
                <a:t>の変化</a:t>
              </a:r>
              <a:endParaRPr lang="en-US" altLang="ja-JP" sz="2000" dirty="0"/>
            </a:p>
          </p:txBody>
        </p:sp>
        <p:grpSp>
          <p:nvGrpSpPr>
            <p:cNvPr id="39" name="図形グループ 38"/>
            <p:cNvGrpSpPr/>
            <p:nvPr/>
          </p:nvGrpSpPr>
          <p:grpSpPr>
            <a:xfrm>
              <a:off x="3890345" y="1650328"/>
              <a:ext cx="5013340" cy="3060705"/>
              <a:chOff x="3735124" y="1664439"/>
              <a:chExt cx="5013340" cy="3060705"/>
            </a:xfrm>
          </p:grpSpPr>
          <p:grpSp>
            <p:nvGrpSpPr>
              <p:cNvPr id="40" name="図形グループ 39"/>
              <p:cNvGrpSpPr/>
              <p:nvPr/>
            </p:nvGrpSpPr>
            <p:grpSpPr>
              <a:xfrm>
                <a:off x="3735124" y="1664439"/>
                <a:ext cx="5013340" cy="3060705"/>
                <a:chOff x="3563888" y="2960583"/>
                <a:chExt cx="5013340" cy="3060705"/>
              </a:xfrm>
            </p:grpSpPr>
            <p:pic>
              <p:nvPicPr>
                <p:cNvPr id="44" name="図 4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45188" y="3068960"/>
                  <a:ext cx="4932040" cy="2952328"/>
                </a:xfrm>
                <a:prstGeom prst="rect">
                  <a:avLst/>
                </a:prstGeom>
              </p:spPr>
            </p:pic>
            <p:grpSp>
              <p:nvGrpSpPr>
                <p:cNvPr id="45" name="図形グループ 44"/>
                <p:cNvGrpSpPr/>
                <p:nvPr/>
              </p:nvGrpSpPr>
              <p:grpSpPr>
                <a:xfrm>
                  <a:off x="6093460" y="3221401"/>
                  <a:ext cx="1872208" cy="785482"/>
                  <a:chOff x="6300192" y="1412776"/>
                  <a:chExt cx="1872208" cy="896299"/>
                </a:xfrm>
              </p:grpSpPr>
              <p:sp>
                <p:nvSpPr>
                  <p:cNvPr id="49" name="テキスト ボックス 48"/>
                  <p:cNvSpPr txBox="1"/>
                  <p:nvPr/>
                </p:nvSpPr>
                <p:spPr>
                  <a:xfrm>
                    <a:off x="6777546" y="1466200"/>
                    <a:ext cx="1250838" cy="8428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1400" dirty="0" smtClean="0">
                        <a:solidFill>
                          <a:srgbClr val="000000"/>
                        </a:solidFill>
                      </a:rPr>
                      <a:t>　　　</a:t>
                    </a:r>
                    <a:r>
                      <a:rPr kumimoji="1" lang="en-US" altLang="ja-JP" sz="1400" dirty="0" smtClean="0">
                        <a:solidFill>
                          <a:srgbClr val="000000"/>
                        </a:solidFill>
                      </a:rPr>
                      <a:t>100V/cm</a:t>
                    </a:r>
                  </a:p>
                  <a:p>
                    <a:r>
                      <a:rPr lang="ja-JP" altLang="en-US" sz="1400" dirty="0" smtClean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lang="ja-JP" altLang="en-US" sz="1400" dirty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lang="ja-JP" altLang="en-US" sz="1400" dirty="0" smtClean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lang="en-US" altLang="ja-JP" sz="1400" dirty="0" smtClean="0">
                        <a:solidFill>
                          <a:srgbClr val="000000"/>
                        </a:solidFill>
                      </a:rPr>
                      <a:t>200V/cm</a:t>
                    </a:r>
                  </a:p>
                  <a:p>
                    <a:r>
                      <a:rPr lang="ja-JP" altLang="en-US" sz="1400" dirty="0" smtClean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lang="ja-JP" altLang="en-US" sz="1400" dirty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kumimoji="1" lang="ja-JP" altLang="en-US" sz="1400" dirty="0" smtClean="0">
                        <a:solidFill>
                          <a:srgbClr val="000000"/>
                        </a:solidFill>
                      </a:rPr>
                      <a:t>　</a:t>
                    </a:r>
                    <a:r>
                      <a:rPr kumimoji="1" lang="en-US" altLang="ja-JP" sz="1400" dirty="0" smtClean="0">
                        <a:solidFill>
                          <a:srgbClr val="000000"/>
                        </a:solidFill>
                      </a:rPr>
                      <a:t>500V/cm</a:t>
                    </a:r>
                    <a:endParaRPr kumimoji="1" lang="ja-JP" altLang="en-US" sz="1400" dirty="0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50" name="直線コネクタ 49"/>
                  <p:cNvCxnSpPr/>
                  <p:nvPr/>
                </p:nvCxnSpPr>
                <p:spPr>
                  <a:xfrm flipH="1">
                    <a:off x="6444208" y="1628800"/>
                    <a:ext cx="72008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コネクタ 50"/>
                  <p:cNvCxnSpPr/>
                  <p:nvPr/>
                </p:nvCxnSpPr>
                <p:spPr>
                  <a:xfrm flipH="1">
                    <a:off x="6444208" y="1854087"/>
                    <a:ext cx="720080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線コネクタ 51"/>
                  <p:cNvCxnSpPr/>
                  <p:nvPr/>
                </p:nvCxnSpPr>
                <p:spPr>
                  <a:xfrm flipH="1">
                    <a:off x="6444208" y="2100588"/>
                    <a:ext cx="720080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正方形/長方形 52"/>
                  <p:cNvSpPr/>
                  <p:nvPr/>
                </p:nvSpPr>
                <p:spPr>
                  <a:xfrm>
                    <a:off x="6300192" y="1412776"/>
                    <a:ext cx="1872208" cy="86409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46" name="正方形/長方形 45"/>
                <p:cNvSpPr/>
                <p:nvPr/>
              </p:nvSpPr>
              <p:spPr>
                <a:xfrm>
                  <a:off x="8218204" y="5552366"/>
                  <a:ext cx="323528" cy="360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テキスト ボックス 46"/>
                <p:cNvSpPr txBox="1"/>
                <p:nvPr/>
              </p:nvSpPr>
              <p:spPr>
                <a:xfrm rot="10800000">
                  <a:off x="3563888" y="2960583"/>
                  <a:ext cx="369332" cy="39590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eaVert" wrap="none" rtlCol="0">
                  <a:spAutoFit/>
                </a:bodyPr>
                <a:lstStyle/>
                <a:p>
                  <a:r>
                    <a:rPr kumimoji="1" lang="en-US" altLang="ja-JP" sz="1200" dirty="0" smtClean="0">
                      <a:solidFill>
                        <a:srgbClr val="000000"/>
                      </a:solidFill>
                    </a:rPr>
                    <a:t>(mV)</a:t>
                  </a:r>
                  <a:endParaRPr kumimoji="1" lang="ja-JP" altLang="en-US" sz="1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テキスト ボックス 47"/>
                <p:cNvSpPr txBox="1"/>
                <p:nvPr/>
              </p:nvSpPr>
              <p:spPr>
                <a:xfrm>
                  <a:off x="7605628" y="5696382"/>
                  <a:ext cx="789023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dirty="0" smtClean="0">
                      <a:solidFill>
                        <a:srgbClr val="000000"/>
                      </a:solidFill>
                    </a:rPr>
                    <a:t>Time(</a:t>
                  </a:r>
                  <a:r>
                    <a:rPr kumimoji="1" lang="en-US" altLang="ja-JP" sz="1200" dirty="0" err="1" smtClean="0">
                      <a:solidFill>
                        <a:srgbClr val="000000"/>
                      </a:solidFill>
                    </a:rPr>
                    <a:t>μs</a:t>
                  </a:r>
                  <a:r>
                    <a:rPr kumimoji="1" lang="en-US" altLang="ja-JP" sz="1200" dirty="0" smtClean="0">
                      <a:solidFill>
                        <a:srgbClr val="000000"/>
                      </a:solidFill>
                    </a:rPr>
                    <a:t>)</a:t>
                  </a:r>
                  <a:endParaRPr kumimoji="1" lang="ja-JP" altLang="en-US" sz="1200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41" name="直線矢印コネクタ 40"/>
              <p:cNvCxnSpPr/>
              <p:nvPr/>
            </p:nvCxnSpPr>
            <p:spPr>
              <a:xfrm>
                <a:off x="5652120" y="3212976"/>
                <a:ext cx="0" cy="72008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矢印コネクタ 41"/>
              <p:cNvCxnSpPr/>
              <p:nvPr/>
            </p:nvCxnSpPr>
            <p:spPr>
              <a:xfrm>
                <a:off x="6300192" y="3212976"/>
                <a:ext cx="0" cy="72008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矢印コネクタ 42"/>
              <p:cNvCxnSpPr/>
              <p:nvPr/>
            </p:nvCxnSpPr>
            <p:spPr>
              <a:xfrm>
                <a:off x="7308304" y="3212976"/>
                <a:ext cx="0" cy="7200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図形グループ 74"/>
          <p:cNvGrpSpPr/>
          <p:nvPr/>
        </p:nvGrpSpPr>
        <p:grpSpPr>
          <a:xfrm>
            <a:off x="-25585" y="1117939"/>
            <a:ext cx="3736684" cy="5237654"/>
            <a:chOff x="-25585" y="1117939"/>
            <a:chExt cx="3736684" cy="5237654"/>
          </a:xfrm>
        </p:grpSpPr>
        <p:grpSp>
          <p:nvGrpSpPr>
            <p:cNvPr id="76" name="図形グループ 75"/>
            <p:cNvGrpSpPr/>
            <p:nvPr/>
          </p:nvGrpSpPr>
          <p:grpSpPr>
            <a:xfrm>
              <a:off x="-25585" y="1501382"/>
              <a:ext cx="3736684" cy="2396009"/>
              <a:chOff x="-25585" y="908720"/>
              <a:chExt cx="3736684" cy="2396009"/>
            </a:xfrm>
          </p:grpSpPr>
          <p:grpSp>
            <p:nvGrpSpPr>
              <p:cNvPr id="91" name="図形グループ 90"/>
              <p:cNvGrpSpPr/>
              <p:nvPr/>
            </p:nvGrpSpPr>
            <p:grpSpPr>
              <a:xfrm>
                <a:off x="-25585" y="908720"/>
                <a:ext cx="3512878" cy="2376264"/>
                <a:chOff x="354306" y="908720"/>
                <a:chExt cx="2978045" cy="2376264"/>
              </a:xfrm>
            </p:grpSpPr>
            <p:grpSp>
              <p:nvGrpSpPr>
                <p:cNvPr id="98" name="図形グループ 97"/>
                <p:cNvGrpSpPr/>
                <p:nvPr/>
              </p:nvGrpSpPr>
              <p:grpSpPr>
                <a:xfrm>
                  <a:off x="659530" y="908720"/>
                  <a:ext cx="2672821" cy="2376264"/>
                  <a:chOff x="1235594" y="980728"/>
                  <a:chExt cx="2672821" cy="2376264"/>
                </a:xfrm>
              </p:grpSpPr>
              <p:grpSp>
                <p:nvGrpSpPr>
                  <p:cNvPr id="103" name="図形グループ 102"/>
                  <p:cNvGrpSpPr/>
                  <p:nvPr/>
                </p:nvGrpSpPr>
                <p:grpSpPr>
                  <a:xfrm>
                    <a:off x="1235594" y="1068794"/>
                    <a:ext cx="2258659" cy="2235020"/>
                    <a:chOff x="5700090" y="476672"/>
                    <a:chExt cx="2258659" cy="1512168"/>
                  </a:xfrm>
                </p:grpSpPr>
                <p:sp>
                  <p:nvSpPr>
                    <p:cNvPr id="110" name="正方形/長方形 109"/>
                    <p:cNvSpPr/>
                    <p:nvPr/>
                  </p:nvSpPr>
                  <p:spPr>
                    <a:xfrm>
                      <a:off x="5940152" y="904280"/>
                      <a:ext cx="1800200" cy="108456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111" name="直線コネクタ 110"/>
                    <p:cNvCxnSpPr/>
                    <p:nvPr/>
                  </p:nvCxnSpPr>
                  <p:spPr>
                    <a:xfrm>
                      <a:off x="6005314" y="1700808"/>
                      <a:ext cx="1648027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2" name="正方形/長方形 111"/>
                    <p:cNvSpPr/>
                    <p:nvPr/>
                  </p:nvSpPr>
                  <p:spPr>
                    <a:xfrm>
                      <a:off x="5940152" y="476672"/>
                      <a:ext cx="1800200" cy="427608"/>
                    </a:xfrm>
                    <a:prstGeom prst="rect">
                      <a:avLst/>
                    </a:prstGeom>
                    <a:solidFill>
                      <a:schemeClr val="accent5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113" name="直線矢印コネクタ 112"/>
                    <p:cNvCxnSpPr/>
                    <p:nvPr/>
                  </p:nvCxnSpPr>
                  <p:spPr>
                    <a:xfrm>
                      <a:off x="5700090" y="611966"/>
                      <a:ext cx="2258659" cy="1315415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直線コネクタ 113"/>
                    <p:cNvCxnSpPr/>
                    <p:nvPr/>
                  </p:nvCxnSpPr>
                  <p:spPr>
                    <a:xfrm>
                      <a:off x="6005314" y="836712"/>
                      <a:ext cx="1648027" cy="0"/>
                    </a:xfrm>
                    <a:prstGeom prst="line">
                      <a:avLst/>
                    </a:prstGeom>
                    <a:ln>
                      <a:solidFill>
                        <a:srgbClr val="8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4" name="テキスト ボックス 103"/>
                  <p:cNvSpPr txBox="1"/>
                  <p:nvPr/>
                </p:nvSpPr>
                <p:spPr>
                  <a:xfrm>
                    <a:off x="3077349" y="1412776"/>
                    <a:ext cx="77457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1400" dirty="0" smtClean="0"/>
                      <a:t>アノード</a:t>
                    </a:r>
                    <a:endParaRPr kumimoji="1" lang="ja-JP" altLang="en-US" sz="1400" dirty="0"/>
                  </a:p>
                </p:txBody>
              </p:sp>
              <p:sp>
                <p:nvSpPr>
                  <p:cNvPr id="105" name="テキスト ボックス 104"/>
                  <p:cNvSpPr txBox="1"/>
                  <p:nvPr/>
                </p:nvSpPr>
                <p:spPr>
                  <a:xfrm>
                    <a:off x="3131840" y="2617167"/>
                    <a:ext cx="77657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1400" dirty="0" smtClean="0"/>
                      <a:t>カソード</a:t>
                    </a:r>
                    <a:endParaRPr kumimoji="1" lang="ja-JP" altLang="en-US" sz="1400" dirty="0"/>
                  </a:p>
                </p:txBody>
              </p:sp>
              <p:sp>
                <p:nvSpPr>
                  <p:cNvPr id="106" name="テキスト ボックス 105"/>
                  <p:cNvSpPr txBox="1"/>
                  <p:nvPr/>
                </p:nvSpPr>
                <p:spPr>
                  <a:xfrm>
                    <a:off x="1403648" y="3049215"/>
                    <a:ext cx="54373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1400" dirty="0" smtClean="0"/>
                      <a:t>液相</a:t>
                    </a:r>
                    <a:endParaRPr kumimoji="1" lang="ja-JP" altLang="en-US" sz="1000" dirty="0"/>
                  </a:p>
                </p:txBody>
              </p:sp>
              <p:sp>
                <p:nvSpPr>
                  <p:cNvPr id="107" name="テキスト ボックス 106"/>
                  <p:cNvSpPr txBox="1"/>
                  <p:nvPr/>
                </p:nvSpPr>
                <p:spPr>
                  <a:xfrm>
                    <a:off x="1403648" y="980728"/>
                    <a:ext cx="54373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ja-JP" altLang="en-US" sz="1400" dirty="0" smtClean="0"/>
                      <a:t>気</a:t>
                    </a:r>
                    <a:r>
                      <a:rPr kumimoji="1" lang="ja-JP" altLang="en-US" sz="1400" dirty="0" smtClean="0"/>
                      <a:t>相</a:t>
                    </a:r>
                    <a:endParaRPr kumimoji="1" lang="ja-JP" altLang="en-US" sz="1000" dirty="0"/>
                  </a:p>
                </p:txBody>
              </p:sp>
              <p:sp>
                <p:nvSpPr>
                  <p:cNvPr id="108" name="爆発 1 107"/>
                  <p:cNvSpPr/>
                  <p:nvPr/>
                </p:nvSpPr>
                <p:spPr>
                  <a:xfrm>
                    <a:off x="1775734" y="1556792"/>
                    <a:ext cx="36004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9" name="爆発 1 108"/>
                  <p:cNvSpPr/>
                  <p:nvPr/>
                </p:nvSpPr>
                <p:spPr>
                  <a:xfrm>
                    <a:off x="2019914" y="1559957"/>
                    <a:ext cx="360040" cy="212859"/>
                  </a:xfrm>
                  <a:prstGeom prst="irregularSeal1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99" name="右矢印 98"/>
                <p:cNvSpPr/>
                <p:nvPr/>
              </p:nvSpPr>
              <p:spPr>
                <a:xfrm rot="5400000">
                  <a:off x="251520" y="2060848"/>
                  <a:ext cx="1152128" cy="288032"/>
                </a:xfrm>
                <a:prstGeom prst="rightArrow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テキスト ボックス 99"/>
                <p:cNvSpPr txBox="1"/>
                <p:nvPr/>
              </p:nvSpPr>
              <p:spPr>
                <a:xfrm>
                  <a:off x="354306" y="1628800"/>
                  <a:ext cx="430887" cy="1246495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/>
                <a:p>
                  <a:r>
                    <a:rPr kumimoji="1" lang="ja-JP" altLang="en-US" sz="1600" dirty="0" smtClean="0"/>
                    <a:t>ドリフト電場</a:t>
                  </a:r>
                  <a:endParaRPr kumimoji="1" lang="ja-JP" altLang="en-US" sz="1600" dirty="0"/>
                </a:p>
              </p:txBody>
            </p:sp>
            <p:sp>
              <p:nvSpPr>
                <p:cNvPr id="101" name="テキスト ボックス 43"/>
                <p:cNvSpPr txBox="1">
                  <a:spLocks noChangeArrowheads="1"/>
                </p:cNvSpPr>
                <p:nvPr/>
              </p:nvSpPr>
              <p:spPr bwMode="auto">
                <a:xfrm>
                  <a:off x="1688029" y="1700808"/>
                  <a:ext cx="404444" cy="3026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600" b="1" dirty="0"/>
                    <a:t>e</a:t>
                  </a:r>
                  <a:r>
                    <a:rPr lang="en-US" altLang="ja-JP" sz="1600" b="1" baseline="30000" dirty="0"/>
                    <a:t>-</a:t>
                  </a:r>
                  <a:endParaRPr lang="ja-JP" altLang="en-US" sz="1600" b="1" baseline="30000" dirty="0"/>
                </a:p>
              </p:txBody>
            </p:sp>
            <p:sp>
              <p:nvSpPr>
                <p:cNvPr id="102" name="テキスト ボックス 43"/>
                <p:cNvSpPr txBox="1">
                  <a:spLocks noChangeArrowheads="1"/>
                </p:cNvSpPr>
                <p:nvPr/>
              </p:nvSpPr>
              <p:spPr bwMode="auto">
                <a:xfrm>
                  <a:off x="2151332" y="1988840"/>
                  <a:ext cx="404444" cy="3026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600" b="1" dirty="0"/>
                    <a:t>e</a:t>
                  </a:r>
                  <a:r>
                    <a:rPr lang="en-US" altLang="ja-JP" sz="1600" b="1" baseline="30000" dirty="0"/>
                    <a:t>-</a:t>
                  </a:r>
                  <a:endParaRPr lang="ja-JP" altLang="en-US" sz="1600" b="1" baseline="30000" dirty="0"/>
                </a:p>
              </p:txBody>
            </p:sp>
          </p:grpSp>
          <p:cxnSp>
            <p:nvCxnSpPr>
              <p:cNvPr id="92" name="直線矢印コネクタ 91"/>
              <p:cNvCxnSpPr/>
              <p:nvPr/>
            </p:nvCxnSpPr>
            <p:spPr>
              <a:xfrm flipV="1">
                <a:off x="1691680" y="1628800"/>
                <a:ext cx="0" cy="216024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矢印コネクタ 92"/>
              <p:cNvCxnSpPr/>
              <p:nvPr/>
            </p:nvCxnSpPr>
            <p:spPr>
              <a:xfrm flipV="1">
                <a:off x="1979712" y="1628888"/>
                <a:ext cx="0" cy="35995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テキスト ボックス 93"/>
              <p:cNvSpPr txBox="1"/>
              <p:nvPr/>
            </p:nvSpPr>
            <p:spPr>
              <a:xfrm>
                <a:off x="1318786" y="1196752"/>
                <a:ext cx="3728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S2</a:t>
                </a:r>
              </a:p>
            </p:txBody>
          </p:sp>
          <p:cxnSp>
            <p:nvCxnSpPr>
              <p:cNvPr id="95" name="直線矢印コネクタ 94"/>
              <p:cNvCxnSpPr/>
              <p:nvPr/>
            </p:nvCxnSpPr>
            <p:spPr>
              <a:xfrm flipH="1" flipV="1">
                <a:off x="2246574" y="1628800"/>
                <a:ext cx="0" cy="50405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1835696" y="1844824"/>
                <a:ext cx="477079" cy="302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 b="1" dirty="0"/>
                  <a:t>e</a:t>
                </a:r>
                <a:r>
                  <a:rPr lang="en-US" altLang="ja-JP" sz="1600" b="1" baseline="30000" dirty="0"/>
                  <a:t>-</a:t>
                </a:r>
                <a:endParaRPr lang="ja-JP" altLang="en-US" sz="1600" b="1" baseline="30000" dirty="0"/>
              </a:p>
            </p:txBody>
          </p:sp>
          <p:sp>
            <p:nvSpPr>
              <p:cNvPr id="97" name="テキスト ボックス 96"/>
              <p:cNvSpPr txBox="1"/>
              <p:nvPr/>
            </p:nvSpPr>
            <p:spPr>
              <a:xfrm>
                <a:off x="2987824" y="2996952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/>
                  <a:t>宇宙線</a:t>
                </a:r>
                <a:endParaRPr kumimoji="1" lang="ja-JP" altLang="en-US" sz="1400" dirty="0"/>
              </a:p>
            </p:txBody>
          </p:sp>
        </p:grpSp>
        <p:grpSp>
          <p:nvGrpSpPr>
            <p:cNvPr id="77" name="図形グループ 76"/>
            <p:cNvGrpSpPr/>
            <p:nvPr/>
          </p:nvGrpSpPr>
          <p:grpSpPr>
            <a:xfrm>
              <a:off x="255263" y="1117939"/>
              <a:ext cx="3164609" cy="5237654"/>
              <a:chOff x="255263" y="1117939"/>
              <a:chExt cx="3164609" cy="5237654"/>
            </a:xfrm>
          </p:grpSpPr>
          <p:sp>
            <p:nvSpPr>
              <p:cNvPr id="78" name="テキスト ボックス 77"/>
              <p:cNvSpPr txBox="1"/>
              <p:nvPr/>
            </p:nvSpPr>
            <p:spPr>
              <a:xfrm>
                <a:off x="255263" y="1117939"/>
                <a:ext cx="1749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/>
                  <a:t>トリガー：宇宙線</a:t>
                </a:r>
                <a:endParaRPr kumimoji="1" lang="ja-JP" altLang="en-US" dirty="0"/>
              </a:p>
            </p:txBody>
          </p:sp>
          <p:grpSp>
            <p:nvGrpSpPr>
              <p:cNvPr id="79" name="図形グループ 78"/>
              <p:cNvGrpSpPr/>
              <p:nvPr/>
            </p:nvGrpSpPr>
            <p:grpSpPr>
              <a:xfrm>
                <a:off x="353092" y="4257092"/>
                <a:ext cx="3059864" cy="2088232"/>
                <a:chOff x="360008" y="3717032"/>
                <a:chExt cx="3059864" cy="2088232"/>
              </a:xfrm>
            </p:grpSpPr>
            <p:grpSp>
              <p:nvGrpSpPr>
                <p:cNvPr id="87" name="図形グループ 86"/>
                <p:cNvGrpSpPr/>
                <p:nvPr/>
              </p:nvGrpSpPr>
              <p:grpSpPr>
                <a:xfrm>
                  <a:off x="360008" y="3717032"/>
                  <a:ext cx="3059864" cy="2088232"/>
                  <a:chOff x="323528" y="3717032"/>
                  <a:chExt cx="3059864" cy="2088232"/>
                </a:xfrm>
              </p:grpSpPr>
              <p:pic>
                <p:nvPicPr>
                  <p:cNvPr id="89" name="図 88"/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23528" y="3717032"/>
                    <a:ext cx="3059864" cy="2088232"/>
                  </a:xfrm>
                  <a:prstGeom prst="rect">
                    <a:avLst/>
                  </a:prstGeom>
                </p:spPr>
              </p:pic>
              <p:sp>
                <p:nvSpPr>
                  <p:cNvPr id="90" name="正方形/長方形 89"/>
                  <p:cNvSpPr/>
                  <p:nvPr/>
                </p:nvSpPr>
                <p:spPr>
                  <a:xfrm>
                    <a:off x="827584" y="5301208"/>
                    <a:ext cx="1728192" cy="21602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88" name="テキスト ボックス 87"/>
                <p:cNvSpPr txBox="1"/>
                <p:nvPr/>
              </p:nvSpPr>
              <p:spPr>
                <a:xfrm>
                  <a:off x="899592" y="3995772"/>
                  <a:ext cx="928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S1</a:t>
                  </a:r>
                  <a:r>
                    <a:rPr kumimoji="1" lang="ja-JP" altLang="en-US" dirty="0" smtClean="0"/>
                    <a:t>信号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0" name="図形グループ 79"/>
              <p:cNvGrpSpPr/>
              <p:nvPr/>
            </p:nvGrpSpPr>
            <p:grpSpPr>
              <a:xfrm>
                <a:off x="334455" y="2179129"/>
                <a:ext cx="3085417" cy="4176464"/>
                <a:chOff x="334455" y="2165018"/>
                <a:chExt cx="3085417" cy="4176464"/>
              </a:xfrm>
            </p:grpSpPr>
            <p:pic>
              <p:nvPicPr>
                <p:cNvPr id="81" name="図 80"/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455" y="4253250"/>
                  <a:ext cx="3085417" cy="2088232"/>
                </a:xfrm>
                <a:prstGeom prst="rect">
                  <a:avLst/>
                </a:prstGeom>
              </p:spPr>
            </p:pic>
            <p:cxnSp>
              <p:nvCxnSpPr>
                <p:cNvPr id="82" name="直線コネクタ 81"/>
                <p:cNvCxnSpPr/>
                <p:nvPr/>
              </p:nvCxnSpPr>
              <p:spPr>
                <a:xfrm flipH="1">
                  <a:off x="899592" y="2181072"/>
                  <a:ext cx="10927" cy="36563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82"/>
                <p:cNvCxnSpPr/>
                <p:nvPr/>
              </p:nvCxnSpPr>
              <p:spPr>
                <a:xfrm>
                  <a:off x="2566703" y="2165018"/>
                  <a:ext cx="25137" cy="372836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テキスト ボックス 83"/>
                <p:cNvSpPr txBox="1"/>
                <p:nvPr/>
              </p:nvSpPr>
              <p:spPr>
                <a:xfrm>
                  <a:off x="1691680" y="5468094"/>
                  <a:ext cx="928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S2</a:t>
                  </a:r>
                  <a:r>
                    <a:rPr kumimoji="1" lang="ja-JP" altLang="en-US" dirty="0" smtClean="0"/>
                    <a:t>信号</a:t>
                  </a:r>
                  <a:endParaRPr kumimoji="1" lang="ja-JP" altLang="en-US" dirty="0"/>
                </a:p>
              </p:txBody>
            </p:sp>
            <p:cxnSp>
              <p:nvCxnSpPr>
                <p:cNvPr id="85" name="直線矢印コネクタ 84"/>
                <p:cNvCxnSpPr/>
                <p:nvPr/>
              </p:nvCxnSpPr>
              <p:spPr>
                <a:xfrm>
                  <a:off x="899592" y="5117346"/>
                  <a:ext cx="1584176" cy="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テキスト ボックス 85"/>
                <p:cNvSpPr txBox="1"/>
                <p:nvPr/>
              </p:nvSpPr>
              <p:spPr>
                <a:xfrm>
                  <a:off x="1187624" y="4757306"/>
                  <a:ext cx="1065516" cy="30777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dirty="0" smtClean="0"/>
                    <a:t>ドリフト時間</a:t>
                  </a:r>
                  <a:endParaRPr kumimoji="1" lang="ja-JP" altLang="en-US" sz="1400" dirty="0"/>
                </a:p>
              </p:txBody>
            </p:sp>
          </p:grpSp>
        </p:grp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21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384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S2</a:t>
            </a:r>
            <a:r>
              <a:rPr kumimoji="1" lang="ja-JP" altLang="en-US" sz="4400" dirty="0" smtClean="0"/>
              <a:t>信号による純度評価</a:t>
            </a:r>
            <a:endParaRPr kumimoji="1" lang="ja-JP" altLang="en-US" sz="4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3092" y="1418934"/>
            <a:ext cx="6237148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【</a:t>
            </a:r>
            <a:r>
              <a:rPr lang="ja-JP" altLang="en-US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仮定</a:t>
            </a:r>
            <a:r>
              <a:rPr kumimoji="1" lang="en-US" altLang="ja-JP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】</a:t>
            </a:r>
          </a:p>
          <a:p>
            <a:pPr>
              <a:lnSpc>
                <a:spcPct val="120000"/>
              </a:lnSpc>
            </a:pPr>
            <a:r>
              <a:rPr kumimoji="1" lang="ja-JP" altLang="en-US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・ドリフト電子減衰の時定数</a:t>
            </a:r>
            <a:r>
              <a:rPr kumimoji="1" lang="en-US" altLang="ja-JP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∝</a:t>
            </a:r>
            <a:r>
              <a:rPr kumimoji="1" lang="ja-JP" altLang="en-US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不純物濃度</a:t>
            </a:r>
            <a:endParaRPr kumimoji="1" lang="en-US" altLang="ja-JP" sz="2000" dirty="0" smtClean="0">
              <a:solidFill>
                <a:schemeClr val="tx2">
                  <a:lumMod val="50000"/>
                </a:schemeClr>
              </a:solidFill>
              <a:latin typeface="ヒラギノ角ゴ ProN W3"/>
              <a:ea typeface="ヒラギノ角ゴ ProN W3"/>
              <a:cs typeface="ヒラギノ角ゴ ProN W3"/>
            </a:endParaRPr>
          </a:p>
          <a:p>
            <a:pPr>
              <a:lnSpc>
                <a:spcPct val="120000"/>
              </a:lnSpc>
            </a:pPr>
            <a:r>
              <a:rPr lang="ja-JP" altLang="en-US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・</a:t>
            </a:r>
            <a:r>
              <a:rPr lang="en-US" altLang="ja-JP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S2 </a:t>
            </a:r>
            <a:r>
              <a:rPr lang="ja-JP" altLang="en-US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信号量</a:t>
            </a:r>
            <a:r>
              <a:rPr lang="en-US" altLang="ja-JP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∝</a:t>
            </a:r>
            <a:r>
              <a:rPr lang="ja-JP" altLang="en-US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気相に取り出される電離電子</a:t>
            </a:r>
            <a:endParaRPr lang="en-US" altLang="ja-JP" sz="2000" dirty="0" smtClean="0">
              <a:solidFill>
                <a:schemeClr val="tx2">
                  <a:lumMod val="50000"/>
                </a:schemeClr>
              </a:solidFill>
              <a:latin typeface="ヒラギノ角ゴ ProN W3"/>
              <a:ea typeface="ヒラギノ角ゴ ProN W3"/>
              <a:cs typeface="ヒラギノ角ゴ ProN W3"/>
            </a:endParaRPr>
          </a:p>
          <a:p>
            <a:pPr>
              <a:lnSpc>
                <a:spcPct val="120000"/>
              </a:lnSpc>
            </a:pPr>
            <a:r>
              <a:rPr lang="ja-JP" altLang="en-US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・宇宙線の</a:t>
            </a: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 </a:t>
            </a:r>
            <a:r>
              <a:rPr lang="en-US" altLang="ja-JP" sz="2000" dirty="0" err="1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dE</a:t>
            </a:r>
            <a:r>
              <a:rPr lang="en-US" altLang="ja-JP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/dx </a:t>
            </a: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 </a:t>
            </a:r>
            <a:r>
              <a:rPr lang="en-US" altLang="ja-JP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= </a:t>
            </a: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 </a:t>
            </a:r>
            <a:r>
              <a:rPr lang="en-US" altLang="ja-JP" sz="2000" dirty="0" smtClean="0">
                <a:solidFill>
                  <a:schemeClr val="tx2">
                    <a:lumMod val="50000"/>
                  </a:schemeClr>
                </a:solidFill>
                <a:latin typeface="ヒラギノ角ゴ ProN W3"/>
                <a:ea typeface="ヒラギノ角ゴ ProN W3"/>
                <a:cs typeface="ヒラギノ角ゴ ProN W3"/>
              </a:rPr>
              <a:t>const.</a:t>
            </a:r>
            <a:endParaRPr kumimoji="1" lang="en-US" altLang="ja-JP" sz="2000" dirty="0" smtClean="0">
              <a:solidFill>
                <a:schemeClr val="tx2">
                  <a:lumMod val="50000"/>
                </a:schemeClr>
              </a:solidFill>
              <a:latin typeface="ヒラギノ角ゴ ProN W3"/>
              <a:ea typeface="ヒラギノ角ゴ ProN W3"/>
              <a:cs typeface="ヒラギノ角ゴ ProN W3"/>
            </a:endParaRP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5504498" y="1204563"/>
            <a:ext cx="3548744" cy="2752587"/>
            <a:chOff x="5504498" y="1204563"/>
            <a:chExt cx="3548744" cy="2752587"/>
          </a:xfrm>
        </p:grpSpPr>
        <p:grpSp>
          <p:nvGrpSpPr>
            <p:cNvPr id="4" name="図形グループ 3"/>
            <p:cNvGrpSpPr/>
            <p:nvPr/>
          </p:nvGrpSpPr>
          <p:grpSpPr>
            <a:xfrm>
              <a:off x="5504498" y="1288309"/>
              <a:ext cx="3548744" cy="2668841"/>
              <a:chOff x="495313" y="1489473"/>
              <a:chExt cx="3204916" cy="2419949"/>
            </a:xfrm>
          </p:grpSpPr>
          <p:pic>
            <p:nvPicPr>
              <p:cNvPr id="6" name="図 5" descr="s2_signal03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5313" y="1489473"/>
                <a:ext cx="3204916" cy="2303031"/>
              </a:xfrm>
              <a:prstGeom prst="rect">
                <a:avLst/>
              </a:prstGeom>
            </p:spPr>
          </p:pic>
          <p:sp>
            <p:nvSpPr>
              <p:cNvPr id="7" name="テキスト ボックス 6"/>
              <p:cNvSpPr txBox="1"/>
              <p:nvPr/>
            </p:nvSpPr>
            <p:spPr>
              <a:xfrm>
                <a:off x="1321781" y="2086500"/>
                <a:ext cx="2233262" cy="586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dirty="0" smtClean="0">
                    <a:solidFill>
                      <a:srgbClr val="0000FF"/>
                    </a:solidFill>
                    <a:latin typeface="+mn-ea"/>
                    <a:cs typeface="ヒラギノ角ゴ ProN W3"/>
                  </a:rPr>
                  <a:t>減衰</a:t>
                </a:r>
                <a:r>
                  <a:rPr lang="ja-JP" altLang="en-US" dirty="0" smtClean="0">
                    <a:solidFill>
                      <a:srgbClr val="0000FF"/>
                    </a:solidFill>
                    <a:latin typeface="+mn-ea"/>
                    <a:cs typeface="ヒラギノ角ゴ ProN W3"/>
                  </a:rPr>
                  <a:t>しないとき</a:t>
                </a:r>
                <a:endParaRPr lang="en-US" altLang="ja-JP" dirty="0">
                  <a:solidFill>
                    <a:srgbClr val="0000FF"/>
                  </a:solidFill>
                  <a:latin typeface="+mn-ea"/>
                  <a:cs typeface="ヒラギノ角ゴ ProN W3"/>
                </a:endParaRPr>
              </a:p>
              <a:p>
                <a:r>
                  <a:rPr kumimoji="1" lang="ja-JP" altLang="en-US" dirty="0" smtClean="0">
                    <a:solidFill>
                      <a:srgbClr val="0000FF"/>
                    </a:solidFill>
                    <a:latin typeface="+mn-ea"/>
                    <a:cs typeface="ヒラギノ角ゴ ProN W3"/>
                  </a:rPr>
                  <a:t>（純度が非常に良い）</a:t>
                </a:r>
                <a:endParaRPr kumimoji="1" lang="ja-JP" altLang="en-US" dirty="0">
                  <a:solidFill>
                    <a:srgbClr val="0000FF"/>
                  </a:solidFill>
                  <a:latin typeface="+mn-ea"/>
                  <a:cs typeface="ヒラギノ角ゴ ProN W3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1026454" y="1754724"/>
                <a:ext cx="5415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 smtClean="0">
                    <a:solidFill>
                      <a:schemeClr val="tx2"/>
                    </a:solidFill>
                    <a:latin typeface="ヒラギノ角ゴ ProN W3"/>
                    <a:ea typeface="ヒラギノ角ゴ ProN W3"/>
                    <a:cs typeface="ヒラギノ角ゴ ProN W3"/>
                  </a:rPr>
                  <a:t>S1</a:t>
                </a:r>
                <a:endParaRPr kumimoji="1" lang="ja-JP" altLang="en-US" sz="1600" b="1" dirty="0">
                  <a:solidFill>
                    <a:schemeClr val="tx2"/>
                  </a:solidFill>
                  <a:latin typeface="ヒラギノ角ゴ ProN W3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1453166" y="2689034"/>
                <a:ext cx="5415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 smtClean="0">
                    <a:solidFill>
                      <a:schemeClr val="tx2"/>
                    </a:solidFill>
                    <a:latin typeface="ヒラギノ角ゴ ProN W3"/>
                    <a:ea typeface="ヒラギノ角ゴ ProN W3"/>
                    <a:cs typeface="ヒラギノ角ゴ ProN W3"/>
                  </a:rPr>
                  <a:t>S2</a:t>
                </a:r>
                <a:endParaRPr kumimoji="1" lang="ja-JP" altLang="en-US" sz="1600" b="1" dirty="0">
                  <a:solidFill>
                    <a:schemeClr val="tx2"/>
                  </a:solidFill>
                  <a:latin typeface="ヒラギノ角ゴ ProN W3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2635544" y="3630348"/>
                <a:ext cx="1064685" cy="279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dirty="0" smtClean="0">
                    <a:latin typeface="+mn-ea"/>
                    <a:cs typeface="ヒラギノ角ゴ ProN W3"/>
                  </a:rPr>
                  <a:t>時間（</a:t>
                </a:r>
                <a:r>
                  <a:rPr lang="en-US" altLang="ja-JP" sz="1400" dirty="0" err="1" smtClean="0">
                    <a:latin typeface="+mn-ea"/>
                    <a:cs typeface="ヒラギノ角ゴ ProN W3"/>
                  </a:rPr>
                  <a:t>μs</a:t>
                </a:r>
                <a:r>
                  <a:rPr lang="ja-JP" altLang="en-US" sz="1400" dirty="0" smtClean="0">
                    <a:latin typeface="+mn-ea"/>
                    <a:cs typeface="ヒラギノ角ゴ ProN W3"/>
                  </a:rPr>
                  <a:t>）</a:t>
                </a:r>
                <a:endParaRPr lang="ja-JP" altLang="en-US" sz="1400" dirty="0">
                  <a:latin typeface="+mn-ea"/>
                  <a:cs typeface="ヒラギノ角ゴ ProN W3"/>
                </a:endParaRPr>
              </a:p>
            </p:txBody>
          </p:sp>
        </p:grpSp>
        <p:sp>
          <p:nvSpPr>
            <p:cNvPr id="10" name="テキスト ボックス 9"/>
            <p:cNvSpPr txBox="1"/>
            <p:nvPr/>
          </p:nvSpPr>
          <p:spPr>
            <a:xfrm>
              <a:off x="6153573" y="1204563"/>
              <a:ext cx="24929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600" dirty="0" smtClean="0"/>
                <a:t>シミュレーションによる波形</a:t>
              </a:r>
              <a:endParaRPr kumimoji="1" lang="ja-JP" altLang="en-US" sz="1600" dirty="0"/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479612" y="4371232"/>
            <a:ext cx="3995264" cy="1628614"/>
            <a:chOff x="4071850" y="3843117"/>
            <a:chExt cx="3995264" cy="1628614"/>
          </a:xfrm>
        </p:grpSpPr>
        <p:pic>
          <p:nvPicPr>
            <p:cNvPr id="11" name="図 10" descr="bin_sample4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1850" y="3843117"/>
              <a:ext cx="2161810" cy="10809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図 11" descr="bin_sample4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1818" y="4096219"/>
              <a:ext cx="2174637" cy="10873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図 12" descr="bin_sample4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6277" y="4376312"/>
              <a:ext cx="2190837" cy="1095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5" name="テキスト ボックス 14"/>
          <p:cNvSpPr txBox="1"/>
          <p:nvPr/>
        </p:nvSpPr>
        <p:spPr>
          <a:xfrm>
            <a:off x="255263" y="111793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トリガー：宇宙線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334" y="3966728"/>
            <a:ext cx="3868652" cy="2714469"/>
          </a:xfrm>
          <a:prstGeom prst="rect">
            <a:avLst/>
          </a:prstGeom>
          <a:ln>
            <a:noFill/>
          </a:ln>
        </p:spPr>
      </p:pic>
      <p:sp>
        <p:nvSpPr>
          <p:cNvPr id="19" name="角丸四角形吹き出し 18"/>
          <p:cNvSpPr/>
          <p:nvPr/>
        </p:nvSpPr>
        <p:spPr>
          <a:xfrm>
            <a:off x="7621270" y="5446466"/>
            <a:ext cx="1368778" cy="533195"/>
          </a:xfrm>
          <a:prstGeom prst="wedgeRoundRectCallout">
            <a:avLst>
              <a:gd name="adj1" fmla="val -33804"/>
              <a:gd name="adj2" fmla="val -116761"/>
              <a:gd name="adj3" fmla="val 16667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時定数</a:t>
            </a:r>
            <a:r>
              <a:rPr lang="en-US" altLang="ja-JP" dirty="0" err="1" smtClean="0">
                <a:solidFill>
                  <a:schemeClr val="tx1"/>
                </a:solidFill>
              </a:rPr>
              <a:t>τ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約</a:t>
            </a:r>
            <a:r>
              <a:rPr lang="en-US" altLang="ja-JP" dirty="0" smtClean="0">
                <a:solidFill>
                  <a:schemeClr val="tx1"/>
                </a:solidFill>
              </a:rPr>
              <a:t>200(</a:t>
            </a:r>
            <a:r>
              <a:rPr lang="en-US" altLang="ja-JP" dirty="0" err="1" smtClean="0">
                <a:solidFill>
                  <a:schemeClr val="tx1"/>
                </a:solidFill>
              </a:rPr>
              <a:t>μs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21" name="右カーブ矢印 20"/>
          <p:cNvSpPr/>
          <p:nvPr/>
        </p:nvSpPr>
        <p:spPr>
          <a:xfrm rot="16718946">
            <a:off x="3404038" y="5365515"/>
            <a:ext cx="722614" cy="1973755"/>
          </a:xfrm>
          <a:prstGeom prst="curved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51176" y="606441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波形の平均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227667" y="3223756"/>
            <a:ext cx="4162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S2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の波形解析により、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  <a:p>
            <a:r>
              <a:rPr lang="ja-JP" altLang="ja-JP" sz="2400" dirty="0">
                <a:solidFill>
                  <a:srgbClr val="FF0000"/>
                </a:solidFill>
              </a:rPr>
              <a:t>　</a:t>
            </a:r>
            <a:r>
              <a:rPr lang="ja-JP" altLang="en-US" sz="2400" dirty="0" smtClean="0">
                <a:solidFill>
                  <a:srgbClr val="FF0000"/>
                </a:solidFill>
              </a:rPr>
              <a:t>減衰の時定数</a:t>
            </a:r>
            <a:r>
              <a:rPr lang="en-US" altLang="ja-JP" sz="2400" dirty="0" smtClean="0">
                <a:solidFill>
                  <a:srgbClr val="FF0000"/>
                </a:solidFill>
              </a:rPr>
              <a:t>(</a:t>
            </a:r>
            <a:r>
              <a:rPr lang="ja-JP" altLang="en-US" sz="2400" dirty="0" smtClean="0">
                <a:solidFill>
                  <a:srgbClr val="FF0000"/>
                </a:solidFill>
              </a:rPr>
              <a:t>純度</a:t>
            </a:r>
            <a:r>
              <a:rPr lang="en-US" altLang="ja-JP" sz="2400" dirty="0" smtClean="0">
                <a:solidFill>
                  <a:srgbClr val="FF0000"/>
                </a:solidFill>
              </a:rPr>
              <a:t>)</a:t>
            </a:r>
            <a:r>
              <a:rPr lang="ja-JP" altLang="en-US" sz="2400" dirty="0" smtClean="0">
                <a:solidFill>
                  <a:srgbClr val="FF0000"/>
                </a:solidFill>
              </a:rPr>
              <a:t>を求める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651603" y="3348564"/>
            <a:ext cx="576064" cy="64807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スライド番号プレースホルダー 24"/>
          <p:cNvSpPr>
            <a:spLocks noGrp="1"/>
          </p:cNvSpPr>
          <p:nvPr>
            <p:ph type="sldNum" sz="quarter" idx="12"/>
          </p:nvPr>
        </p:nvSpPr>
        <p:spPr>
          <a:xfrm>
            <a:off x="6829806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579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S2</a:t>
            </a:r>
            <a:r>
              <a:rPr kumimoji="1" lang="ja-JP" altLang="en-US" sz="4400" dirty="0" smtClean="0"/>
              <a:t>信号による純度評価</a:t>
            </a:r>
            <a:endParaRPr kumimoji="1" lang="ja-JP" altLang="en-US" sz="4400" dirty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427849" y="1328963"/>
            <a:ext cx="8194669" cy="4020176"/>
            <a:chOff x="131806" y="3920465"/>
            <a:chExt cx="8194669" cy="2841247"/>
          </a:xfrm>
          <a:effectLst/>
        </p:grpSpPr>
        <p:grpSp>
          <p:nvGrpSpPr>
            <p:cNvPr id="12" name="図形グループ 11"/>
            <p:cNvGrpSpPr/>
            <p:nvPr/>
          </p:nvGrpSpPr>
          <p:grpSpPr>
            <a:xfrm>
              <a:off x="1325262" y="3920465"/>
              <a:ext cx="7001213" cy="2841247"/>
              <a:chOff x="-1849854" y="1279923"/>
              <a:chExt cx="6741953" cy="3700848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849854" y="1279923"/>
                <a:ext cx="6741953" cy="3400546"/>
              </a:xfrm>
              <a:prstGeom prst="rect">
                <a:avLst/>
              </a:prstGeom>
            </p:spPr>
          </p:pic>
          <p:sp>
            <p:nvSpPr>
              <p:cNvPr id="6" name="テキスト ボックス 5"/>
              <p:cNvSpPr txBox="1"/>
              <p:nvPr/>
            </p:nvSpPr>
            <p:spPr>
              <a:xfrm>
                <a:off x="-1349400" y="4611439"/>
                <a:ext cx="21656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 smtClean="0">
                    <a:latin typeface="ヒラギノ丸ゴ ProN W4"/>
                    <a:ea typeface="ヒラギノ丸ゴ ProN W4"/>
                    <a:cs typeface="ヒラギノ丸ゴ ProN W4"/>
                  </a:rPr>
                  <a:t>実験開始約</a:t>
                </a:r>
                <a:r>
                  <a:rPr lang="en-US" altLang="ja-JP" dirty="0" smtClean="0">
                    <a:latin typeface="ヒラギノ丸ゴ ProN W4"/>
                    <a:ea typeface="ヒラギノ丸ゴ ProN W4"/>
                    <a:cs typeface="ヒラギノ丸ゴ ProN W4"/>
                  </a:rPr>
                  <a:t> 5 </a:t>
                </a:r>
                <a:r>
                  <a:rPr lang="ja-JP" altLang="en-US" dirty="0" smtClean="0">
                    <a:latin typeface="ヒラギノ丸ゴ ProN W4"/>
                    <a:ea typeface="ヒラギノ丸ゴ ProN W4"/>
                    <a:cs typeface="ヒラギノ丸ゴ ProN W4"/>
                  </a:rPr>
                  <a:t>日後</a:t>
                </a:r>
                <a:endParaRPr kumimoji="1" lang="ja-JP" altLang="en-US" dirty="0">
                  <a:latin typeface="ヒラギノ丸ゴ ProN W4"/>
                  <a:ea typeface="ヒラギノ丸ゴ ProN W4"/>
                  <a:cs typeface="ヒラギノ丸ゴ ProN W4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3845040" y="4611439"/>
                <a:ext cx="1047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latin typeface="ヒラギノ丸ゴ ProN W4"/>
                    <a:ea typeface="ヒラギノ丸ゴ ProN W4"/>
                    <a:cs typeface="ヒラギノ丸ゴ ProN W4"/>
                  </a:rPr>
                  <a:t>10 </a:t>
                </a:r>
                <a:r>
                  <a:rPr lang="ja-JP" altLang="en-US" dirty="0" smtClean="0">
                    <a:latin typeface="ヒラギノ丸ゴ ProN W4"/>
                    <a:ea typeface="ヒラギノ丸ゴ ProN W4"/>
                    <a:cs typeface="ヒラギノ丸ゴ ProN W4"/>
                  </a:rPr>
                  <a:t>日後</a:t>
                </a:r>
                <a:endParaRPr kumimoji="1" lang="ja-JP" altLang="en-US" dirty="0">
                  <a:latin typeface="ヒラギノ丸ゴ ProN W4"/>
                  <a:ea typeface="ヒラギノ丸ゴ ProN W4"/>
                  <a:cs typeface="ヒラギノ丸ゴ ProN W4"/>
                </a:endParaRPr>
              </a:p>
            </p:txBody>
          </p:sp>
          <p:cxnSp>
            <p:nvCxnSpPr>
              <p:cNvPr id="9" name="直線矢印コネクタ 8"/>
              <p:cNvCxnSpPr/>
              <p:nvPr/>
            </p:nvCxnSpPr>
            <p:spPr>
              <a:xfrm flipV="1">
                <a:off x="-1135167" y="4326924"/>
                <a:ext cx="0" cy="35354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テキスト ボックス 10"/>
              <p:cNvSpPr txBox="1"/>
              <p:nvPr/>
            </p:nvSpPr>
            <p:spPr>
              <a:xfrm>
                <a:off x="-888576" y="1434548"/>
                <a:ext cx="2357324" cy="38249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kumimoji="1" lang="ja-JP" altLang="en-US" b="1" dirty="0" smtClean="0">
                    <a:latin typeface="ＭＳ Ｐゴシック"/>
                    <a:ea typeface="ＭＳ Ｐゴシック"/>
                    <a:cs typeface="ＭＳ Ｐゴシック"/>
                  </a:rPr>
                  <a:t>ドリフト電場：</a:t>
                </a:r>
                <a:r>
                  <a:rPr lang="en-US" altLang="ja-JP" b="1" dirty="0" smtClean="0">
                    <a:latin typeface="ＭＳ Ｐゴシック"/>
                    <a:ea typeface="ＭＳ Ｐゴシック"/>
                    <a:cs typeface="ＭＳ Ｐゴシック"/>
                  </a:rPr>
                  <a:t>50 V/cm</a:t>
                </a:r>
                <a:endParaRPr kumimoji="1" lang="ja-JP" altLang="en-US" b="1" dirty="0">
                  <a:latin typeface="ＭＳ Ｐゴシック"/>
                  <a:ea typeface="ＭＳ Ｐゴシック"/>
                  <a:cs typeface="ＭＳ Ｐゴシック"/>
                </a:endParaRPr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131806" y="4940920"/>
              <a:ext cx="1170137" cy="239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〜1.5ppb</a:t>
              </a:r>
              <a:endParaRPr kumimoji="1" lang="ja-JP" altLang="en-US" sz="2000" dirty="0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>
              <a:off x="1288138" y="4536583"/>
              <a:ext cx="4400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>
              <a:off x="1301943" y="5060740"/>
              <a:ext cx="4400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テキスト ボックス 2"/>
          <p:cNvSpPr txBox="1"/>
          <p:nvPr/>
        </p:nvSpPr>
        <p:spPr>
          <a:xfrm>
            <a:off x="848352" y="2016063"/>
            <a:ext cx="66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1ppb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59633" y="3233187"/>
            <a:ext cx="66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kumimoji="1" lang="en-US" altLang="ja-JP" dirty="0" smtClean="0"/>
              <a:t>ppb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1597986" y="3456310"/>
            <a:ext cx="440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281370" y="5684685"/>
            <a:ext cx="5300249" cy="83099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1.5ppb</a:t>
            </a:r>
            <a:r>
              <a:rPr kumimoji="1" lang="ja-JP" altLang="en-US" sz="2400" dirty="0" smtClean="0"/>
              <a:t>の場合</a:t>
            </a:r>
            <a:endParaRPr kumimoji="1" lang="en-US" altLang="ja-JP" sz="2400" dirty="0" smtClean="0"/>
          </a:p>
          <a:p>
            <a:r>
              <a:rPr lang="ja-JP" altLang="en-US" sz="2400" dirty="0"/>
              <a:t>　</a:t>
            </a:r>
            <a:r>
              <a:rPr lang="en-US" altLang="ja-JP" sz="2400" dirty="0" smtClean="0"/>
              <a:t>700V/cm</a:t>
            </a:r>
            <a:r>
              <a:rPr lang="ja-JP" altLang="en-US" sz="2400" dirty="0" smtClean="0"/>
              <a:t>　では</a:t>
            </a:r>
            <a:r>
              <a:rPr lang="en-US" altLang="ja-JP" sz="2400" dirty="0" smtClean="0"/>
              <a:t>S2</a:t>
            </a:r>
            <a:r>
              <a:rPr lang="ja-JP" altLang="en-US" sz="2400" dirty="0" smtClean="0"/>
              <a:t>信号の減衰</a:t>
            </a:r>
            <a:r>
              <a:rPr lang="en-US" altLang="ja-JP" sz="2400" dirty="0" smtClean="0"/>
              <a:t>70%</a:t>
            </a:r>
            <a:r>
              <a:rPr lang="ja-JP" altLang="en-US" sz="2400" dirty="0" smtClean="0"/>
              <a:t>程度</a:t>
            </a:r>
            <a:endParaRPr kumimoji="1" lang="ja-JP" altLang="en-US" sz="2400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734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S1</a:t>
            </a:r>
            <a:r>
              <a:rPr kumimoji="1" lang="ja-JP" altLang="en-US" sz="4400" dirty="0" smtClean="0"/>
              <a:t>波形解析</a:t>
            </a:r>
            <a:endParaRPr kumimoji="1" lang="ja-JP" altLang="en-US" sz="4400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-55064" y="1591403"/>
            <a:ext cx="3085416" cy="2235020"/>
            <a:chOff x="-25585" y="996788"/>
            <a:chExt cx="3085416" cy="2235020"/>
          </a:xfrm>
        </p:grpSpPr>
        <p:grpSp>
          <p:nvGrpSpPr>
            <p:cNvPr id="5" name="図形グループ 4"/>
            <p:cNvGrpSpPr/>
            <p:nvPr/>
          </p:nvGrpSpPr>
          <p:grpSpPr>
            <a:xfrm>
              <a:off x="-25585" y="996788"/>
              <a:ext cx="2766716" cy="2235020"/>
              <a:chOff x="-25585" y="996788"/>
              <a:chExt cx="2766716" cy="2235020"/>
            </a:xfrm>
          </p:grpSpPr>
          <p:sp>
            <p:nvSpPr>
              <p:cNvPr id="14" name="テキスト ボックス 13"/>
              <p:cNvSpPr txBox="1"/>
              <p:nvPr/>
            </p:nvSpPr>
            <p:spPr>
              <a:xfrm>
                <a:off x="-25585" y="1628800"/>
                <a:ext cx="508271" cy="1246495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1600" dirty="0" smtClean="0"/>
                  <a:t>ドリフト電場</a:t>
                </a:r>
                <a:endParaRPr kumimoji="1" lang="ja-JP" altLang="en-US" sz="1600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617630" y="996788"/>
                <a:ext cx="2123501" cy="415990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n>
                    <a:solidFill>
                      <a:srgbClr val="000000"/>
                    </a:solidFill>
                  </a:ln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617630" y="1412778"/>
                <a:ext cx="2123501" cy="181903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" name="直線コネクタ 16"/>
              <p:cNvCxnSpPr/>
              <p:nvPr/>
            </p:nvCxnSpPr>
            <p:spPr>
              <a:xfrm>
                <a:off x="694495" y="2806088"/>
                <a:ext cx="1943999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>
                <a:off x="694495" y="1528934"/>
                <a:ext cx="1943999" cy="0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右矢印 18"/>
              <p:cNvSpPr/>
              <p:nvPr/>
            </p:nvSpPr>
            <p:spPr>
              <a:xfrm rot="5400000">
                <a:off x="-43374" y="2034984"/>
                <a:ext cx="1152128" cy="339760"/>
              </a:xfrm>
              <a:prstGeom prst="rightArrow">
                <a:avLst/>
              </a:prstGeom>
              <a:solidFill>
                <a:srgbClr val="008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" name="図形グループ 5"/>
            <p:cNvGrpSpPr/>
            <p:nvPr/>
          </p:nvGrpSpPr>
          <p:grpSpPr>
            <a:xfrm>
              <a:off x="611560" y="1412776"/>
              <a:ext cx="2160240" cy="1326516"/>
              <a:chOff x="611560" y="1412776"/>
              <a:chExt cx="2160240" cy="1326516"/>
            </a:xfrm>
          </p:grpSpPr>
          <p:sp>
            <p:nvSpPr>
              <p:cNvPr id="8" name="爆発 1 7"/>
              <p:cNvSpPr/>
              <p:nvPr/>
            </p:nvSpPr>
            <p:spPr>
              <a:xfrm>
                <a:off x="611560" y="1412776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爆発 1 8"/>
              <p:cNvSpPr/>
              <p:nvPr/>
            </p:nvSpPr>
            <p:spPr>
              <a:xfrm>
                <a:off x="971600" y="1628800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爆発 1 9"/>
              <p:cNvSpPr/>
              <p:nvPr/>
            </p:nvSpPr>
            <p:spPr>
              <a:xfrm>
                <a:off x="1338988" y="1844824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爆発 1 10"/>
              <p:cNvSpPr/>
              <p:nvPr/>
            </p:nvSpPr>
            <p:spPr>
              <a:xfrm>
                <a:off x="1627020" y="2064013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爆発 1 11"/>
              <p:cNvSpPr/>
              <p:nvPr/>
            </p:nvSpPr>
            <p:spPr>
              <a:xfrm>
                <a:off x="1987060" y="2280038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爆発 1 12"/>
              <p:cNvSpPr/>
              <p:nvPr/>
            </p:nvSpPr>
            <p:spPr>
              <a:xfrm>
                <a:off x="2347100" y="2526433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7" name="直線矢印コネクタ 6"/>
            <p:cNvCxnSpPr/>
            <p:nvPr/>
          </p:nvCxnSpPr>
          <p:spPr>
            <a:xfrm>
              <a:off x="334455" y="1196754"/>
              <a:ext cx="2725376" cy="17281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テキスト ボックス 27"/>
          <p:cNvSpPr txBox="1"/>
          <p:nvPr/>
        </p:nvSpPr>
        <p:spPr>
          <a:xfrm>
            <a:off x="1331640" y="2527878"/>
            <a:ext cx="372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S1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32690" y="1529058"/>
            <a:ext cx="641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気</a:t>
            </a:r>
            <a:r>
              <a:rPr kumimoji="1" lang="ja-JP" altLang="en-US" sz="1400" dirty="0" smtClean="0"/>
              <a:t>相</a:t>
            </a:r>
            <a:endParaRPr kumimoji="1" lang="ja-JP" altLang="en-US" sz="1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32690" y="3597545"/>
            <a:ext cx="641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液相</a:t>
            </a:r>
            <a:endParaRPr kumimoji="1" lang="ja-JP" altLang="en-US" sz="1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34273" y="3854690"/>
            <a:ext cx="36054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○</a:t>
            </a:r>
            <a:r>
              <a:rPr kumimoji="1" lang="ja-JP" altLang="en-US" sz="2000" dirty="0" smtClean="0"/>
              <a:t>液面がアノード上</a:t>
            </a:r>
            <a:endParaRPr kumimoji="1" lang="en-US" altLang="ja-JP" sz="2000" dirty="0" smtClean="0"/>
          </a:p>
          <a:p>
            <a:r>
              <a:rPr lang="ja-JP" altLang="ja-JP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⇛</a:t>
            </a:r>
            <a:r>
              <a:rPr kumimoji="1" lang="en-US" altLang="ja-JP" sz="2000" dirty="0" smtClean="0"/>
              <a:t>S1</a:t>
            </a:r>
            <a:r>
              <a:rPr kumimoji="1" lang="ja-JP" altLang="en-US" sz="2000" dirty="0" smtClean="0"/>
              <a:t>信号のみしか</a:t>
            </a:r>
            <a:r>
              <a:rPr lang="ja-JP" altLang="en-US" sz="2000" dirty="0" smtClean="0"/>
              <a:t>発生し</a:t>
            </a:r>
            <a:r>
              <a:rPr kumimoji="1" lang="ja-JP" altLang="en-US" sz="2000" dirty="0" smtClean="0"/>
              <a:t>ない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○</a:t>
            </a:r>
            <a:r>
              <a:rPr lang="ja-JP" altLang="en-US" sz="2000" dirty="0" smtClean="0"/>
              <a:t>ドリフト電場ごとの波形の</a:t>
            </a:r>
            <a:r>
              <a:rPr kumimoji="1" lang="ja-JP" altLang="en-US" sz="2000" dirty="0" smtClean="0"/>
              <a:t>平均</a:t>
            </a:r>
            <a:endParaRPr kumimoji="1" lang="en-US" altLang="ja-JP" sz="2000" dirty="0" smtClean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55263" y="111793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トリガー：宇宙線</a:t>
            </a:r>
            <a:endParaRPr kumimoji="1" lang="ja-JP" altLang="en-US" dirty="0"/>
          </a:p>
        </p:txBody>
      </p:sp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17" y="4872986"/>
            <a:ext cx="2046077" cy="194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" name="表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817333"/>
              </p:ext>
            </p:extLst>
          </p:nvPr>
        </p:nvGraphicFramePr>
        <p:xfrm>
          <a:off x="2322704" y="5151509"/>
          <a:ext cx="108501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015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Fast(ns)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54040"/>
              </p:ext>
            </p:extLst>
          </p:nvPr>
        </p:nvGraphicFramePr>
        <p:xfrm>
          <a:off x="2317621" y="5884275"/>
          <a:ext cx="108501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015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Slow(ns)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1600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4541280" y="1078915"/>
            <a:ext cx="3102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S1</a:t>
            </a:r>
            <a:r>
              <a:rPr kumimoji="1" lang="ja-JP" altLang="en-US" sz="2000" dirty="0" smtClean="0"/>
              <a:t>波形の平均</a:t>
            </a:r>
            <a:r>
              <a:rPr kumimoji="1" lang="en-US" altLang="ja-JP" sz="2000" dirty="0" smtClean="0"/>
              <a:t>(200</a:t>
            </a:r>
            <a:r>
              <a:rPr kumimoji="1" lang="ja-JP" altLang="en-US" sz="2000" dirty="0" smtClean="0"/>
              <a:t>イベント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  <p:grpSp>
        <p:nvGrpSpPr>
          <p:cNvPr id="34" name="図形グループ 33"/>
          <p:cNvGrpSpPr/>
          <p:nvPr/>
        </p:nvGrpSpPr>
        <p:grpSpPr>
          <a:xfrm>
            <a:off x="3639582" y="1541975"/>
            <a:ext cx="4723759" cy="3399869"/>
            <a:chOff x="3639582" y="1541975"/>
            <a:chExt cx="4723759" cy="3399869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4248" y="1601066"/>
              <a:ext cx="4420160" cy="3203999"/>
            </a:xfrm>
            <a:prstGeom prst="rect">
              <a:avLst/>
            </a:prstGeom>
          </p:spPr>
        </p:pic>
        <p:grpSp>
          <p:nvGrpSpPr>
            <p:cNvPr id="22" name="図形グループ 21"/>
            <p:cNvGrpSpPr/>
            <p:nvPr/>
          </p:nvGrpSpPr>
          <p:grpSpPr>
            <a:xfrm>
              <a:off x="6093460" y="1779908"/>
              <a:ext cx="1872208" cy="785483"/>
              <a:chOff x="6300192" y="1412776"/>
              <a:chExt cx="1872208" cy="896300"/>
            </a:xfrm>
          </p:grpSpPr>
          <p:sp>
            <p:nvSpPr>
              <p:cNvPr id="23" name="テキスト ボックス 22"/>
              <p:cNvSpPr txBox="1"/>
              <p:nvPr/>
            </p:nvSpPr>
            <p:spPr>
              <a:xfrm>
                <a:off x="6777546" y="1466200"/>
                <a:ext cx="1273719" cy="842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/>
                  <a:t>　　　</a:t>
                </a:r>
                <a:r>
                  <a:rPr kumimoji="1" lang="en-US" altLang="ja-JP" sz="1400" dirty="0" smtClean="0"/>
                  <a:t>0V/cm</a:t>
                </a:r>
              </a:p>
              <a:p>
                <a:r>
                  <a:rPr lang="ja-JP" altLang="en-US" sz="1400" dirty="0" smtClean="0"/>
                  <a:t>　</a:t>
                </a:r>
                <a:r>
                  <a:rPr lang="ja-JP" altLang="en-US" sz="1400" dirty="0"/>
                  <a:t>　</a:t>
                </a:r>
                <a:r>
                  <a:rPr lang="ja-JP" altLang="en-US" sz="1400" dirty="0" smtClean="0"/>
                  <a:t>　</a:t>
                </a:r>
                <a:r>
                  <a:rPr lang="en-US" altLang="ja-JP" sz="1400" dirty="0" smtClean="0"/>
                  <a:t>100V/cm</a:t>
                </a:r>
              </a:p>
              <a:p>
                <a:r>
                  <a:rPr lang="ja-JP" altLang="en-US" sz="1400" dirty="0" smtClean="0"/>
                  <a:t>　</a:t>
                </a:r>
                <a:r>
                  <a:rPr lang="ja-JP" altLang="en-US" sz="1400" dirty="0"/>
                  <a:t>　</a:t>
                </a:r>
                <a:r>
                  <a:rPr kumimoji="1" lang="ja-JP" altLang="en-US" sz="1400" dirty="0" smtClean="0"/>
                  <a:t>　</a:t>
                </a:r>
                <a:r>
                  <a:rPr kumimoji="1" lang="en-US" altLang="ja-JP" sz="1400" dirty="0" smtClean="0"/>
                  <a:t>500V/cm</a:t>
                </a:r>
                <a:endParaRPr kumimoji="1" lang="ja-JP" altLang="en-US" sz="1400" dirty="0"/>
              </a:p>
            </p:txBody>
          </p:sp>
          <p:cxnSp>
            <p:nvCxnSpPr>
              <p:cNvPr id="24" name="直線コネクタ 23"/>
              <p:cNvCxnSpPr/>
              <p:nvPr/>
            </p:nvCxnSpPr>
            <p:spPr>
              <a:xfrm flipH="1">
                <a:off x="6444208" y="1628800"/>
                <a:ext cx="7200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H="1">
                <a:off x="6444208" y="1854087"/>
                <a:ext cx="72008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H="1">
                <a:off x="6444208" y="2100588"/>
                <a:ext cx="72008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正方形/長方形 26"/>
              <p:cNvSpPr/>
              <p:nvPr/>
            </p:nvSpPr>
            <p:spPr>
              <a:xfrm>
                <a:off x="6300192" y="1412776"/>
                <a:ext cx="1872208" cy="8640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" name="正方形/長方形 19"/>
            <p:cNvSpPr/>
            <p:nvPr/>
          </p:nvSpPr>
          <p:spPr>
            <a:xfrm>
              <a:off x="7580421" y="4526940"/>
              <a:ext cx="663987" cy="278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762696" y="4428786"/>
              <a:ext cx="6006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1000</a:t>
              </a:r>
              <a:endParaRPr kumimoji="1" lang="ja-JP" altLang="en-US" sz="1600" dirty="0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618140" y="4572512"/>
              <a:ext cx="5362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(ns)</a:t>
              </a:r>
              <a:endParaRPr lang="ja-JP" altLang="en-US" dirty="0"/>
            </a:p>
          </p:txBody>
        </p:sp>
        <p:sp>
          <p:nvSpPr>
            <p:cNvPr id="33" name="正方形/長方形 32"/>
            <p:cNvSpPr/>
            <p:nvPr/>
          </p:nvSpPr>
          <p:spPr>
            <a:xfrm rot="16200000">
              <a:off x="3504238" y="1677319"/>
              <a:ext cx="64001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(mV)</a:t>
              </a:r>
              <a:endParaRPr lang="ja-JP" altLang="en-US" dirty="0"/>
            </a:p>
          </p:txBody>
        </p:sp>
      </p:grpSp>
      <p:sp>
        <p:nvSpPr>
          <p:cNvPr id="37" name="スライド番号プレースホルダー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24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1552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S1</a:t>
            </a:r>
            <a:r>
              <a:rPr kumimoji="1" lang="ja-JP" altLang="en-US" sz="4400" dirty="0" smtClean="0"/>
              <a:t>波形解析</a:t>
            </a:r>
            <a:endParaRPr kumimoji="1" lang="ja-JP" altLang="en-US" sz="4400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-55064" y="1591403"/>
            <a:ext cx="3085416" cy="2235020"/>
            <a:chOff x="-25585" y="996788"/>
            <a:chExt cx="3085416" cy="2235020"/>
          </a:xfrm>
        </p:grpSpPr>
        <p:grpSp>
          <p:nvGrpSpPr>
            <p:cNvPr id="5" name="図形グループ 4"/>
            <p:cNvGrpSpPr/>
            <p:nvPr/>
          </p:nvGrpSpPr>
          <p:grpSpPr>
            <a:xfrm>
              <a:off x="-25585" y="996788"/>
              <a:ext cx="2766716" cy="2235020"/>
              <a:chOff x="-25585" y="996788"/>
              <a:chExt cx="2766716" cy="2235020"/>
            </a:xfrm>
          </p:grpSpPr>
          <p:sp>
            <p:nvSpPr>
              <p:cNvPr id="14" name="テキスト ボックス 13"/>
              <p:cNvSpPr txBox="1"/>
              <p:nvPr/>
            </p:nvSpPr>
            <p:spPr>
              <a:xfrm>
                <a:off x="-25585" y="1628800"/>
                <a:ext cx="508271" cy="1246495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1600" dirty="0" smtClean="0"/>
                  <a:t>ドリフト電場</a:t>
                </a:r>
                <a:endParaRPr kumimoji="1" lang="ja-JP" altLang="en-US" sz="1600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617630" y="996788"/>
                <a:ext cx="2123501" cy="415990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n>
                    <a:solidFill>
                      <a:srgbClr val="000000"/>
                    </a:solidFill>
                  </a:ln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617630" y="1412778"/>
                <a:ext cx="2123501" cy="181903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" name="直線コネクタ 16"/>
              <p:cNvCxnSpPr/>
              <p:nvPr/>
            </p:nvCxnSpPr>
            <p:spPr>
              <a:xfrm>
                <a:off x="694495" y="2806088"/>
                <a:ext cx="1943999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>
                <a:off x="694495" y="1528934"/>
                <a:ext cx="1943999" cy="0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右矢印 18"/>
              <p:cNvSpPr/>
              <p:nvPr/>
            </p:nvSpPr>
            <p:spPr>
              <a:xfrm rot="5400000">
                <a:off x="-43374" y="2034984"/>
                <a:ext cx="1152128" cy="339760"/>
              </a:xfrm>
              <a:prstGeom prst="rightArrow">
                <a:avLst/>
              </a:prstGeom>
              <a:solidFill>
                <a:srgbClr val="008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" name="図形グループ 5"/>
            <p:cNvGrpSpPr/>
            <p:nvPr/>
          </p:nvGrpSpPr>
          <p:grpSpPr>
            <a:xfrm>
              <a:off x="611560" y="1412776"/>
              <a:ext cx="2160240" cy="1326516"/>
              <a:chOff x="611560" y="1412776"/>
              <a:chExt cx="2160240" cy="1326516"/>
            </a:xfrm>
          </p:grpSpPr>
          <p:sp>
            <p:nvSpPr>
              <p:cNvPr id="8" name="爆発 1 7"/>
              <p:cNvSpPr/>
              <p:nvPr/>
            </p:nvSpPr>
            <p:spPr>
              <a:xfrm>
                <a:off x="611560" y="1412776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爆発 1 8"/>
              <p:cNvSpPr/>
              <p:nvPr/>
            </p:nvSpPr>
            <p:spPr>
              <a:xfrm>
                <a:off x="971600" y="1628800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爆発 1 9"/>
              <p:cNvSpPr/>
              <p:nvPr/>
            </p:nvSpPr>
            <p:spPr>
              <a:xfrm>
                <a:off x="1338988" y="1844824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爆発 1 10"/>
              <p:cNvSpPr/>
              <p:nvPr/>
            </p:nvSpPr>
            <p:spPr>
              <a:xfrm>
                <a:off x="1627020" y="2064013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爆発 1 11"/>
              <p:cNvSpPr/>
              <p:nvPr/>
            </p:nvSpPr>
            <p:spPr>
              <a:xfrm>
                <a:off x="1987060" y="2280038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爆発 1 12"/>
              <p:cNvSpPr/>
              <p:nvPr/>
            </p:nvSpPr>
            <p:spPr>
              <a:xfrm>
                <a:off x="2347100" y="2526433"/>
                <a:ext cx="424700" cy="212859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7" name="直線矢印コネクタ 6"/>
            <p:cNvCxnSpPr/>
            <p:nvPr/>
          </p:nvCxnSpPr>
          <p:spPr>
            <a:xfrm>
              <a:off x="334455" y="1196754"/>
              <a:ext cx="2725376" cy="17281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図形グループ 21"/>
          <p:cNvGrpSpPr/>
          <p:nvPr/>
        </p:nvGrpSpPr>
        <p:grpSpPr>
          <a:xfrm>
            <a:off x="6093460" y="1779908"/>
            <a:ext cx="1872208" cy="785483"/>
            <a:chOff x="6300192" y="1412776"/>
            <a:chExt cx="1872208" cy="896300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6777546" y="1466200"/>
              <a:ext cx="1273719" cy="842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 smtClean="0"/>
                <a:t>　　　</a:t>
              </a:r>
              <a:r>
                <a:rPr kumimoji="1" lang="en-US" altLang="ja-JP" sz="1400" dirty="0" smtClean="0"/>
                <a:t>0V/cm</a:t>
              </a:r>
            </a:p>
            <a:p>
              <a:r>
                <a:rPr lang="ja-JP" altLang="en-US" sz="1400" dirty="0" smtClean="0"/>
                <a:t>　</a:t>
              </a:r>
              <a:r>
                <a:rPr lang="ja-JP" altLang="en-US" sz="1400" dirty="0"/>
                <a:t>　</a:t>
              </a:r>
              <a:r>
                <a:rPr lang="ja-JP" altLang="en-US" sz="1400" dirty="0" smtClean="0"/>
                <a:t>　</a:t>
              </a:r>
              <a:r>
                <a:rPr lang="en-US" altLang="ja-JP" sz="1400" dirty="0" smtClean="0"/>
                <a:t>100V/cm</a:t>
              </a:r>
            </a:p>
            <a:p>
              <a:r>
                <a:rPr lang="ja-JP" altLang="en-US" sz="1400" dirty="0" smtClean="0"/>
                <a:t>　</a:t>
              </a:r>
              <a:r>
                <a:rPr lang="ja-JP" altLang="en-US" sz="1400" dirty="0"/>
                <a:t>　</a:t>
              </a:r>
              <a:r>
                <a:rPr kumimoji="1" lang="ja-JP" altLang="en-US" sz="1400" dirty="0" smtClean="0"/>
                <a:t>　</a:t>
              </a:r>
              <a:r>
                <a:rPr kumimoji="1" lang="en-US" altLang="ja-JP" sz="1400" dirty="0" smtClean="0"/>
                <a:t>500V/cm</a:t>
              </a:r>
              <a:endParaRPr kumimoji="1" lang="ja-JP" altLang="en-US" sz="1400" dirty="0"/>
            </a:p>
          </p:txBody>
        </p:sp>
        <p:cxnSp>
          <p:nvCxnSpPr>
            <p:cNvPr id="24" name="直線コネクタ 23"/>
            <p:cNvCxnSpPr/>
            <p:nvPr/>
          </p:nvCxnSpPr>
          <p:spPr>
            <a:xfrm flipH="1">
              <a:off x="6444208" y="1628800"/>
              <a:ext cx="72008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6444208" y="1854087"/>
              <a:ext cx="72008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>
              <a:off x="6444208" y="2100588"/>
              <a:ext cx="72008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/>
            <p:cNvSpPr/>
            <p:nvPr/>
          </p:nvSpPr>
          <p:spPr>
            <a:xfrm>
              <a:off x="6300192" y="1412776"/>
              <a:ext cx="1872208" cy="8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1331640" y="2527878"/>
            <a:ext cx="372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S1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32690" y="1529058"/>
            <a:ext cx="641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気</a:t>
            </a:r>
            <a:r>
              <a:rPr kumimoji="1" lang="ja-JP" altLang="en-US" sz="1400" dirty="0" smtClean="0"/>
              <a:t>相</a:t>
            </a:r>
            <a:endParaRPr kumimoji="1" lang="ja-JP" altLang="en-US" sz="1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32690" y="3597545"/>
            <a:ext cx="641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液相</a:t>
            </a:r>
            <a:endParaRPr kumimoji="1" lang="ja-JP" altLang="en-US" sz="1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34273" y="3854690"/>
            <a:ext cx="36054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○</a:t>
            </a:r>
            <a:r>
              <a:rPr kumimoji="1" lang="ja-JP" altLang="en-US" sz="2000" dirty="0" smtClean="0"/>
              <a:t>液面がアノード上</a:t>
            </a:r>
            <a:endParaRPr kumimoji="1" lang="en-US" altLang="ja-JP" sz="2000" dirty="0" smtClean="0"/>
          </a:p>
          <a:p>
            <a:r>
              <a:rPr lang="ja-JP" altLang="ja-JP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⇛</a:t>
            </a:r>
            <a:r>
              <a:rPr kumimoji="1" lang="en-US" altLang="ja-JP" sz="2000" dirty="0" smtClean="0"/>
              <a:t>S1</a:t>
            </a:r>
            <a:r>
              <a:rPr kumimoji="1" lang="ja-JP" altLang="en-US" sz="2000" dirty="0" smtClean="0"/>
              <a:t>信号のみしか</a:t>
            </a:r>
            <a:r>
              <a:rPr lang="ja-JP" altLang="en-US" sz="2000" dirty="0" smtClean="0"/>
              <a:t>発生し</a:t>
            </a:r>
            <a:r>
              <a:rPr kumimoji="1" lang="ja-JP" altLang="en-US" sz="2000" dirty="0" smtClean="0"/>
              <a:t>ない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○</a:t>
            </a:r>
            <a:r>
              <a:rPr lang="ja-JP" altLang="en-US" sz="2000" dirty="0" smtClean="0"/>
              <a:t>ドリフト電場ごとの波形の</a:t>
            </a:r>
            <a:r>
              <a:rPr kumimoji="1" lang="ja-JP" altLang="en-US" sz="2000" dirty="0" smtClean="0"/>
              <a:t>平均</a:t>
            </a:r>
            <a:endParaRPr kumimoji="1" lang="en-US" altLang="ja-JP" sz="2000" dirty="0" smtClean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55263" y="111793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トリガー：宇宙線</a:t>
            </a:r>
            <a:endParaRPr kumimoji="1" lang="ja-JP" altLang="en-US" dirty="0"/>
          </a:p>
        </p:txBody>
      </p:sp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17" y="4872986"/>
            <a:ext cx="2046077" cy="194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" name="表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68089"/>
              </p:ext>
            </p:extLst>
          </p:nvPr>
        </p:nvGraphicFramePr>
        <p:xfrm>
          <a:off x="2322704" y="5151509"/>
          <a:ext cx="108501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015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Fast(ns)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586422"/>
              </p:ext>
            </p:extLst>
          </p:nvPr>
        </p:nvGraphicFramePr>
        <p:xfrm>
          <a:off x="2317621" y="5884275"/>
          <a:ext cx="108501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015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Slow(ns)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1600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4541280" y="1078915"/>
            <a:ext cx="3102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S1</a:t>
            </a:r>
            <a:r>
              <a:rPr kumimoji="1" lang="ja-JP" altLang="en-US" sz="2000" dirty="0" smtClean="0"/>
              <a:t>波形の平均</a:t>
            </a:r>
            <a:r>
              <a:rPr kumimoji="1" lang="en-US" altLang="ja-JP" sz="2000" dirty="0" smtClean="0"/>
              <a:t>(200</a:t>
            </a:r>
            <a:r>
              <a:rPr kumimoji="1" lang="ja-JP" altLang="en-US" sz="2000" dirty="0" smtClean="0"/>
              <a:t>イベント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  <p:grpSp>
        <p:nvGrpSpPr>
          <p:cNvPr id="31" name="図形グループ 30"/>
          <p:cNvGrpSpPr/>
          <p:nvPr/>
        </p:nvGrpSpPr>
        <p:grpSpPr>
          <a:xfrm>
            <a:off x="4358875" y="5272382"/>
            <a:ext cx="4207682" cy="1223786"/>
            <a:chOff x="4612790" y="4975607"/>
            <a:chExt cx="4207682" cy="1223786"/>
          </a:xfrm>
        </p:grpSpPr>
        <p:sp>
          <p:nvSpPr>
            <p:cNvPr id="58" name="角丸四角形 57"/>
            <p:cNvSpPr/>
            <p:nvPr/>
          </p:nvSpPr>
          <p:spPr>
            <a:xfrm>
              <a:off x="4612790" y="4975607"/>
              <a:ext cx="4207682" cy="1223786"/>
            </a:xfrm>
            <a:prstGeom prst="roundRect">
              <a:avLst>
                <a:gd name="adj" fmla="val 8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4810944" y="5131073"/>
              <a:ext cx="38680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○S1</a:t>
              </a:r>
              <a:r>
                <a:rPr kumimoji="1" lang="ja-JP" altLang="en-US" sz="2400" dirty="0" smtClean="0"/>
                <a:t>の波形解析が可能</a:t>
              </a:r>
              <a:endParaRPr kumimoji="1" lang="en-US" altLang="ja-JP" sz="2400" dirty="0" smtClean="0"/>
            </a:p>
            <a:p>
              <a:r>
                <a:rPr kumimoji="1" lang="en-US" altLang="ja-JP" sz="2400" dirty="0" smtClean="0"/>
                <a:t>○</a:t>
              </a:r>
              <a:r>
                <a:rPr kumimoji="1" lang="ja-JP" altLang="en-US" sz="2400" dirty="0" smtClean="0"/>
                <a:t>波形が電場に依存している</a:t>
              </a:r>
              <a:endParaRPr kumimoji="1" lang="ja-JP" altLang="en-US" sz="2400" dirty="0"/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3639582" y="1541975"/>
            <a:ext cx="4723759" cy="3399869"/>
            <a:chOff x="3639582" y="1541975"/>
            <a:chExt cx="4723759" cy="3399869"/>
          </a:xfrm>
        </p:grpSpPr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4248" y="1601066"/>
              <a:ext cx="4420160" cy="3203999"/>
            </a:xfrm>
            <a:prstGeom prst="rect">
              <a:avLst/>
            </a:prstGeom>
          </p:spPr>
        </p:pic>
        <p:grpSp>
          <p:nvGrpSpPr>
            <p:cNvPr id="59" name="図形グループ 58"/>
            <p:cNvGrpSpPr/>
            <p:nvPr/>
          </p:nvGrpSpPr>
          <p:grpSpPr>
            <a:xfrm>
              <a:off x="6093460" y="1779908"/>
              <a:ext cx="1872208" cy="785483"/>
              <a:chOff x="6300192" y="1412776"/>
              <a:chExt cx="1872208" cy="896300"/>
            </a:xfrm>
          </p:grpSpPr>
          <p:sp>
            <p:nvSpPr>
              <p:cNvPr id="64" name="テキスト ボックス 63"/>
              <p:cNvSpPr txBox="1"/>
              <p:nvPr/>
            </p:nvSpPr>
            <p:spPr>
              <a:xfrm>
                <a:off x="6777546" y="1466200"/>
                <a:ext cx="1273719" cy="842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/>
                  <a:t>　　　</a:t>
                </a:r>
                <a:r>
                  <a:rPr kumimoji="1" lang="en-US" altLang="ja-JP" sz="1400" dirty="0" smtClean="0"/>
                  <a:t>0V/cm</a:t>
                </a:r>
              </a:p>
              <a:p>
                <a:r>
                  <a:rPr lang="ja-JP" altLang="en-US" sz="1400" dirty="0" smtClean="0"/>
                  <a:t>　</a:t>
                </a:r>
                <a:r>
                  <a:rPr lang="ja-JP" altLang="en-US" sz="1400" dirty="0"/>
                  <a:t>　</a:t>
                </a:r>
                <a:r>
                  <a:rPr lang="ja-JP" altLang="en-US" sz="1400" dirty="0" smtClean="0"/>
                  <a:t>　</a:t>
                </a:r>
                <a:r>
                  <a:rPr lang="en-US" altLang="ja-JP" sz="1400" dirty="0" smtClean="0"/>
                  <a:t>100V/cm</a:t>
                </a:r>
              </a:p>
              <a:p>
                <a:r>
                  <a:rPr lang="ja-JP" altLang="en-US" sz="1400" dirty="0" smtClean="0"/>
                  <a:t>　</a:t>
                </a:r>
                <a:r>
                  <a:rPr lang="ja-JP" altLang="en-US" sz="1400" dirty="0"/>
                  <a:t>　</a:t>
                </a:r>
                <a:r>
                  <a:rPr kumimoji="1" lang="ja-JP" altLang="en-US" sz="1400" dirty="0" smtClean="0"/>
                  <a:t>　</a:t>
                </a:r>
                <a:r>
                  <a:rPr kumimoji="1" lang="en-US" altLang="ja-JP" sz="1400" dirty="0" smtClean="0"/>
                  <a:t>500V/cm</a:t>
                </a:r>
                <a:endParaRPr kumimoji="1" lang="ja-JP" altLang="en-US" sz="1400" dirty="0"/>
              </a:p>
            </p:txBody>
          </p:sp>
          <p:cxnSp>
            <p:nvCxnSpPr>
              <p:cNvPr id="65" name="直線コネクタ 64"/>
              <p:cNvCxnSpPr/>
              <p:nvPr/>
            </p:nvCxnSpPr>
            <p:spPr>
              <a:xfrm flipH="1">
                <a:off x="6444208" y="1628800"/>
                <a:ext cx="7200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/>
              <p:cNvCxnSpPr/>
              <p:nvPr/>
            </p:nvCxnSpPr>
            <p:spPr>
              <a:xfrm flipH="1">
                <a:off x="6444208" y="1854087"/>
                <a:ext cx="72008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コネクタ 66"/>
              <p:cNvCxnSpPr/>
              <p:nvPr/>
            </p:nvCxnSpPr>
            <p:spPr>
              <a:xfrm flipH="1">
                <a:off x="6444208" y="2100588"/>
                <a:ext cx="72008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正方形/長方形 67"/>
              <p:cNvSpPr/>
              <p:nvPr/>
            </p:nvSpPr>
            <p:spPr>
              <a:xfrm>
                <a:off x="6300192" y="1412776"/>
                <a:ext cx="1872208" cy="8640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0" name="正方形/長方形 59"/>
            <p:cNvSpPr/>
            <p:nvPr/>
          </p:nvSpPr>
          <p:spPr>
            <a:xfrm>
              <a:off x="7580421" y="4526940"/>
              <a:ext cx="663987" cy="278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7762696" y="4428786"/>
              <a:ext cx="6006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1000</a:t>
              </a:r>
              <a:endParaRPr kumimoji="1" lang="ja-JP" altLang="en-US" sz="1600" dirty="0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7618140" y="4572512"/>
              <a:ext cx="5362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(ns)</a:t>
              </a:r>
              <a:endParaRPr lang="ja-JP" altLang="en-US" dirty="0"/>
            </a:p>
          </p:txBody>
        </p:sp>
        <p:sp>
          <p:nvSpPr>
            <p:cNvPr id="63" name="正方形/長方形 62"/>
            <p:cNvSpPr/>
            <p:nvPr/>
          </p:nvSpPr>
          <p:spPr>
            <a:xfrm rot="16200000">
              <a:off x="3504238" y="1677319"/>
              <a:ext cx="64001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(mV)</a:t>
              </a:r>
              <a:endParaRPr lang="ja-JP" altLang="en-US" dirty="0"/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5236969" y="1457338"/>
            <a:ext cx="3583503" cy="2592000"/>
            <a:chOff x="5236969" y="837000"/>
            <a:chExt cx="3583503" cy="2592000"/>
          </a:xfrm>
        </p:grpSpPr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6969" y="837000"/>
              <a:ext cx="3583503" cy="2592000"/>
            </a:xfrm>
            <a:prstGeom prst="rect">
              <a:avLst/>
            </a:prstGeom>
          </p:spPr>
        </p:pic>
        <p:grpSp>
          <p:nvGrpSpPr>
            <p:cNvPr id="50" name="図形グループ 49"/>
            <p:cNvGrpSpPr/>
            <p:nvPr/>
          </p:nvGrpSpPr>
          <p:grpSpPr>
            <a:xfrm>
              <a:off x="6804248" y="943546"/>
              <a:ext cx="1872208" cy="785483"/>
              <a:chOff x="6300192" y="1412776"/>
              <a:chExt cx="1872208" cy="896300"/>
            </a:xfrm>
          </p:grpSpPr>
          <p:sp>
            <p:nvSpPr>
              <p:cNvPr id="51" name="テキスト ボックス 50"/>
              <p:cNvSpPr txBox="1"/>
              <p:nvPr/>
            </p:nvSpPr>
            <p:spPr>
              <a:xfrm>
                <a:off x="6777546" y="1466200"/>
                <a:ext cx="1273719" cy="842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/>
                  <a:t>　　　</a:t>
                </a:r>
                <a:r>
                  <a:rPr kumimoji="1" lang="en-US" altLang="ja-JP" sz="1400" dirty="0" smtClean="0"/>
                  <a:t>0V/cm</a:t>
                </a:r>
              </a:p>
              <a:p>
                <a:r>
                  <a:rPr lang="ja-JP" altLang="en-US" sz="1400" dirty="0" smtClean="0"/>
                  <a:t>　</a:t>
                </a:r>
                <a:r>
                  <a:rPr lang="ja-JP" altLang="en-US" sz="1400" dirty="0"/>
                  <a:t>　</a:t>
                </a:r>
                <a:r>
                  <a:rPr lang="ja-JP" altLang="en-US" sz="1400" dirty="0" smtClean="0"/>
                  <a:t>　</a:t>
                </a:r>
                <a:r>
                  <a:rPr lang="en-US" altLang="ja-JP" sz="1400" dirty="0" smtClean="0"/>
                  <a:t>100V/cm</a:t>
                </a:r>
              </a:p>
              <a:p>
                <a:r>
                  <a:rPr lang="ja-JP" altLang="en-US" sz="1400" dirty="0" smtClean="0"/>
                  <a:t>　</a:t>
                </a:r>
                <a:r>
                  <a:rPr lang="ja-JP" altLang="en-US" sz="1400" dirty="0"/>
                  <a:t>　</a:t>
                </a:r>
                <a:r>
                  <a:rPr kumimoji="1" lang="ja-JP" altLang="en-US" sz="1400" dirty="0" smtClean="0"/>
                  <a:t>　</a:t>
                </a:r>
                <a:r>
                  <a:rPr kumimoji="1" lang="en-US" altLang="ja-JP" sz="1400" dirty="0" smtClean="0"/>
                  <a:t>500V/cm</a:t>
                </a:r>
                <a:endParaRPr kumimoji="1" lang="ja-JP" altLang="en-US" sz="1400" dirty="0"/>
              </a:p>
            </p:txBody>
          </p:sp>
          <p:cxnSp>
            <p:nvCxnSpPr>
              <p:cNvPr id="52" name="直線コネクタ 51"/>
              <p:cNvCxnSpPr/>
              <p:nvPr/>
            </p:nvCxnSpPr>
            <p:spPr>
              <a:xfrm flipH="1">
                <a:off x="6444208" y="1628800"/>
                <a:ext cx="7200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H="1">
                <a:off x="6444208" y="1854087"/>
                <a:ext cx="72008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 flipH="1">
                <a:off x="6444208" y="2100588"/>
                <a:ext cx="72008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正方形/長方形 54"/>
              <p:cNvSpPr/>
              <p:nvPr/>
            </p:nvSpPr>
            <p:spPr>
              <a:xfrm>
                <a:off x="6300192" y="1412776"/>
                <a:ext cx="1872208" cy="8640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3" name="スライド番号プレースホルダー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24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608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/>
              <a:t>背景事象の評価</a:t>
            </a:r>
            <a:r>
              <a:rPr lang="en-US" altLang="ja-JP" sz="4400" dirty="0"/>
              <a:t>(</a:t>
            </a:r>
            <a:r>
              <a:rPr lang="en-US" altLang="ja-JP" sz="4400" baseline="30000" dirty="0"/>
              <a:t>60</a:t>
            </a:r>
            <a:r>
              <a:rPr lang="en-US" altLang="ja-JP" sz="4400" dirty="0"/>
              <a:t>Co</a:t>
            </a:r>
            <a:r>
              <a:rPr lang="ja-JP" altLang="en-US" sz="4400" dirty="0"/>
              <a:t>からの</a:t>
            </a:r>
            <a:r>
              <a:rPr lang="en-US" altLang="ja-JP" sz="4400" dirty="0" err="1"/>
              <a:t>γ</a:t>
            </a:r>
            <a:r>
              <a:rPr lang="ja-JP" altLang="en-US" sz="4400" dirty="0"/>
              <a:t>線</a:t>
            </a:r>
            <a:r>
              <a:rPr lang="en-US" altLang="ja-JP" sz="4400" dirty="0"/>
              <a:t>)</a:t>
            </a:r>
            <a:endParaRPr kumimoji="1" lang="ja-JP" altLang="en-US" sz="4400" dirty="0"/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5796136" y="5222380"/>
            <a:ext cx="3672408" cy="10577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err="1" smtClean="0"/>
              <a:t>γ</a:t>
            </a:r>
            <a:r>
              <a:rPr lang="ja-JP" altLang="en-US" sz="2000" dirty="0" smtClean="0"/>
              <a:t>線の信号を確認。</a:t>
            </a:r>
            <a:endParaRPr lang="en-US" altLang="ja-JP" sz="2000" dirty="0" smtClean="0"/>
          </a:p>
          <a:p>
            <a:pPr>
              <a:buFont typeface="Wingdings" pitchFamily="2" charset="2"/>
              <a:buChar char="ü"/>
            </a:pPr>
            <a:r>
              <a:rPr lang="en-US" altLang="ja-JP" sz="2000" dirty="0" smtClean="0"/>
              <a:t>S1</a:t>
            </a:r>
            <a:r>
              <a:rPr lang="ja-JP" altLang="en-US" sz="2000" dirty="0" smtClean="0"/>
              <a:t>の遅い成分</a:t>
            </a:r>
            <a:endParaRPr lang="en-US" altLang="ja-JP" sz="2000" dirty="0" smtClean="0"/>
          </a:p>
          <a:p>
            <a:pPr>
              <a:buFont typeface="Wingdings" pitchFamily="2" charset="2"/>
              <a:buChar char="ü"/>
            </a:pPr>
            <a:r>
              <a:rPr lang="en-US" altLang="ja-JP" sz="2000" dirty="0" smtClean="0"/>
              <a:t>S1/S2</a:t>
            </a:r>
            <a:r>
              <a:rPr lang="ja-JP" altLang="en-US" sz="2000" dirty="0" smtClean="0"/>
              <a:t>比が大きい</a:t>
            </a:r>
            <a:endParaRPr lang="en-US" altLang="ja-JP" sz="2000" dirty="0" smtClean="0"/>
          </a:p>
        </p:txBody>
      </p:sp>
      <p:pic>
        <p:nvPicPr>
          <p:cNvPr id="4" name="Picture 2" descr="C:\Users\SUGITA\Dropbox\kylab\Plot\20130203\typicalS2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49" y="1239585"/>
            <a:ext cx="349463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UGITA\Dropbox\kylab\Plot\20130203\S1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484" y="1453688"/>
            <a:ext cx="5200496" cy="375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 rot="1800000">
            <a:off x="6149836" y="209279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kumimoji="1" lang="ja-JP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4776692" y="3613929"/>
            <a:ext cx="3363192" cy="7920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b="1" dirty="0" smtClean="0">
              <a:solidFill>
                <a:schemeClr val="accent6"/>
              </a:solidFill>
            </a:endParaRPr>
          </a:p>
          <a:p>
            <a:pPr algn="ctr"/>
            <a:r>
              <a:rPr kumimoji="1" lang="ja-JP" altLang="en-US" b="1" dirty="0" smtClean="0">
                <a:solidFill>
                  <a:schemeClr val="accent6"/>
                </a:solidFill>
              </a:rPr>
              <a:t>　　　　</a:t>
            </a:r>
            <a:r>
              <a:rPr lang="ja-JP" altLang="en-US" b="1" dirty="0">
                <a:solidFill>
                  <a:schemeClr val="accent6"/>
                </a:solidFill>
              </a:rPr>
              <a:t> 　</a:t>
            </a:r>
            <a:r>
              <a:rPr lang="ja-JP" altLang="en-US" b="1" dirty="0" smtClean="0">
                <a:solidFill>
                  <a:schemeClr val="accent6"/>
                </a:solidFill>
              </a:rPr>
              <a:t>　　 </a:t>
            </a:r>
            <a:r>
              <a:rPr kumimoji="1" lang="en-US" altLang="ja-JP" b="1" dirty="0" smtClean="0">
                <a:solidFill>
                  <a:schemeClr val="accent6"/>
                </a:solidFill>
              </a:rPr>
              <a:t>Signal Region</a:t>
            </a:r>
            <a:endParaRPr kumimoji="1" lang="ja-JP" altLang="en-US" sz="1600" b="1" dirty="0">
              <a:solidFill>
                <a:schemeClr val="accent6"/>
              </a:solidFill>
            </a:endParaRPr>
          </a:p>
        </p:txBody>
      </p:sp>
      <p:pic>
        <p:nvPicPr>
          <p:cNvPr id="8" name="Picture 3" descr="C:\Users\SUGITA\Dropbox\kylab\Plot\20130203\typicalS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643145"/>
            <a:ext cx="349463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角丸四角形吹き出し 8"/>
          <p:cNvSpPr/>
          <p:nvPr/>
        </p:nvSpPr>
        <p:spPr>
          <a:xfrm>
            <a:off x="87395" y="3602201"/>
            <a:ext cx="3132000" cy="2808311"/>
          </a:xfrm>
          <a:prstGeom prst="wedgeRoundRectCallout">
            <a:avLst>
              <a:gd name="adj1" fmla="val -18539"/>
              <a:gd name="adj2" fmla="val -63200"/>
              <a:gd name="adj3" fmla="val 16667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2708" y="1455609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u="sng" dirty="0" smtClean="0"/>
              <a:t>Typical γ event</a:t>
            </a:r>
            <a:endParaRPr kumimoji="1" lang="ja-JP" altLang="en-US" sz="1400" b="1" u="sng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10764" y="2556928"/>
            <a:ext cx="396000" cy="28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rgbClr val="FF0000"/>
                </a:solidFill>
              </a:rPr>
              <a:t>S1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41476" y="1496553"/>
            <a:ext cx="396000" cy="28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rgbClr val="FF0000"/>
                </a:solidFill>
              </a:rPr>
              <a:t>S2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9443" y="5992113"/>
            <a:ext cx="2489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u="sng" dirty="0" smtClean="0"/>
              <a:t>S1</a:t>
            </a:r>
            <a:r>
              <a:rPr lang="ja-JP" altLang="en-US" sz="1400" b="1" u="sng" dirty="0" smtClean="0"/>
              <a:t>の遅い成分が確認できる。</a:t>
            </a:r>
            <a:endParaRPr kumimoji="1" lang="ja-JP" altLang="en-US" sz="1400" b="1" u="sng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71888" y="3880941"/>
            <a:ext cx="1440160" cy="369332"/>
          </a:xfrm>
          <a:prstGeom prst="rect">
            <a:avLst/>
          </a:prstGeom>
          <a:solidFill>
            <a:srgbClr val="0000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S1</a:t>
            </a:r>
            <a:r>
              <a:rPr kumimoji="1" lang="ja-JP" altLang="en-US" b="1" dirty="0" smtClean="0">
                <a:solidFill>
                  <a:schemeClr val="bg1"/>
                </a:solidFill>
              </a:rPr>
              <a:t>波形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99252" y="1140281"/>
            <a:ext cx="1440160" cy="369332"/>
          </a:xfrm>
          <a:prstGeom prst="rect">
            <a:avLst/>
          </a:prstGeom>
          <a:solidFill>
            <a:srgbClr val="0000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S1/S2</a:t>
            </a:r>
            <a:r>
              <a:rPr kumimoji="1" lang="ja-JP" altLang="en-US" b="1" dirty="0" smtClean="0">
                <a:solidFill>
                  <a:schemeClr val="bg1"/>
                </a:solidFill>
              </a:rPr>
              <a:t>比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grpSp>
        <p:nvGrpSpPr>
          <p:cNvPr id="16" name="グループ化 103"/>
          <p:cNvGrpSpPr/>
          <p:nvPr/>
        </p:nvGrpSpPr>
        <p:grpSpPr>
          <a:xfrm>
            <a:off x="3129450" y="4798824"/>
            <a:ext cx="2090622" cy="1481321"/>
            <a:chOff x="1299469" y="2260712"/>
            <a:chExt cx="2053190" cy="1528328"/>
          </a:xfrm>
        </p:grpSpPr>
        <p:grpSp>
          <p:nvGrpSpPr>
            <p:cNvPr id="17" name="グループ化 118"/>
            <p:cNvGrpSpPr>
              <a:grpSpLocks/>
            </p:cNvGrpSpPr>
            <p:nvPr/>
          </p:nvGrpSpPr>
          <p:grpSpPr bwMode="auto">
            <a:xfrm>
              <a:off x="1299469" y="2260712"/>
              <a:ext cx="2053190" cy="1528328"/>
              <a:chOff x="6580500" y="4143380"/>
              <a:chExt cx="2563500" cy="2458051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580500" y="4143380"/>
                <a:ext cx="2563500" cy="24580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正方形/長方形 20"/>
              <p:cNvSpPr/>
              <p:nvPr/>
            </p:nvSpPr>
            <p:spPr>
              <a:xfrm>
                <a:off x="7786853" y="4214834"/>
                <a:ext cx="1214290" cy="571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200" dirty="0"/>
              </a:p>
            </p:txBody>
          </p:sp>
        </p:grpSp>
        <p:sp>
          <p:nvSpPr>
            <p:cNvPr id="18" name="角丸四角形 17"/>
            <p:cNvSpPr/>
            <p:nvPr/>
          </p:nvSpPr>
          <p:spPr>
            <a:xfrm>
              <a:off x="1763688" y="3384728"/>
              <a:ext cx="501988" cy="19471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DM</a:t>
              </a:r>
              <a:endParaRPr kumimoji="1" lang="ja-JP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角丸四角形 18"/>
            <p:cNvSpPr/>
            <p:nvPr/>
          </p:nvSpPr>
          <p:spPr>
            <a:xfrm>
              <a:off x="2705106" y="2802242"/>
              <a:ext cx="282717" cy="19471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γ</a:t>
              </a:r>
              <a:endParaRPr kumimoji="1" lang="ja-JP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25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558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図形グループ 24"/>
          <p:cNvGrpSpPr/>
          <p:nvPr/>
        </p:nvGrpSpPr>
        <p:grpSpPr>
          <a:xfrm>
            <a:off x="370396" y="2803754"/>
            <a:ext cx="8329488" cy="3751192"/>
            <a:chOff x="370396" y="2803754"/>
            <a:chExt cx="8329488" cy="3550390"/>
          </a:xfrm>
        </p:grpSpPr>
        <p:sp>
          <p:nvSpPr>
            <p:cNvPr id="22" name="角丸四角形 21"/>
            <p:cNvSpPr/>
            <p:nvPr/>
          </p:nvSpPr>
          <p:spPr>
            <a:xfrm>
              <a:off x="370396" y="3019778"/>
              <a:ext cx="8329488" cy="3334366"/>
            </a:xfrm>
            <a:prstGeom prst="roundRect">
              <a:avLst>
                <a:gd name="adj" fmla="val 8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角丸四角形 22"/>
            <p:cNvSpPr/>
            <p:nvPr/>
          </p:nvSpPr>
          <p:spPr>
            <a:xfrm>
              <a:off x="2142566" y="2803754"/>
              <a:ext cx="4858868" cy="43204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dirty="0" smtClean="0"/>
                <a:t>ANKOK200</a:t>
              </a:r>
              <a:r>
                <a:rPr lang="ja-JP" altLang="en-US" sz="2000" dirty="0" smtClean="0"/>
                <a:t>に向けた検出器設計</a:t>
              </a:r>
              <a:endParaRPr kumimoji="1" lang="ja-JP" altLang="en-US" sz="2000" dirty="0"/>
            </a:p>
          </p:txBody>
        </p:sp>
      </p:grpSp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今後の展望</a:t>
            </a:r>
            <a:endParaRPr kumimoji="1" lang="ja-JP" altLang="en-US" sz="4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1350" y="1243266"/>
            <a:ext cx="79675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・感度向上に向けた本検出器</a:t>
            </a:r>
            <a:r>
              <a:rPr lang="en-US" altLang="ja-JP" sz="2400" dirty="0" smtClean="0"/>
              <a:t>(ANKOK200)</a:t>
            </a:r>
            <a:r>
              <a:rPr lang="ja-JP" altLang="en-US" sz="2400" dirty="0" smtClean="0"/>
              <a:t>の設計・製作</a:t>
            </a:r>
            <a:endParaRPr lang="en-US" altLang="ja-JP" sz="2400" dirty="0" smtClean="0"/>
          </a:p>
          <a:p>
            <a:r>
              <a:rPr lang="ja-JP" altLang="en-US" sz="2400" dirty="0" smtClean="0"/>
              <a:t>・バックグラウンドの詳細な理解</a:t>
            </a:r>
            <a:r>
              <a:rPr lang="en-US" altLang="ja-JP" sz="2400" dirty="0" smtClean="0"/>
              <a:t>(</a:t>
            </a:r>
            <a:r>
              <a:rPr lang="en-US" altLang="ja-JP" sz="2400" dirty="0" err="1" smtClean="0"/>
              <a:t>γ</a:t>
            </a:r>
            <a:r>
              <a:rPr lang="ja-JP" altLang="en-US" sz="2400" dirty="0" smtClean="0"/>
              <a:t>、ｎ</a:t>
            </a:r>
            <a:r>
              <a:rPr lang="en-US" altLang="ja-JP" sz="2400" dirty="0" smtClean="0"/>
              <a:t>)</a:t>
            </a:r>
          </a:p>
          <a:p>
            <a:r>
              <a:rPr lang="ja-JP" altLang="en-US" sz="2400" dirty="0" smtClean="0"/>
              <a:t>・地下実験での実装</a:t>
            </a:r>
            <a:endParaRPr lang="en-US" altLang="ja-JP" sz="2400" dirty="0" smtClean="0"/>
          </a:p>
        </p:txBody>
      </p:sp>
      <p:grpSp>
        <p:nvGrpSpPr>
          <p:cNvPr id="24" name="図形グループ 23"/>
          <p:cNvGrpSpPr/>
          <p:nvPr/>
        </p:nvGrpSpPr>
        <p:grpSpPr>
          <a:xfrm>
            <a:off x="863588" y="3392689"/>
            <a:ext cx="7416824" cy="2556000"/>
            <a:chOff x="641642" y="3392689"/>
            <a:chExt cx="7416824" cy="255600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642" y="3392689"/>
              <a:ext cx="1499436" cy="2556000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218" y="3428409"/>
              <a:ext cx="1765585" cy="2520000"/>
            </a:xfrm>
            <a:prstGeom prst="rect">
              <a:avLst/>
            </a:prstGeom>
          </p:spPr>
        </p:pic>
        <p:sp>
          <p:nvSpPr>
            <p:cNvPr id="7" name="右矢印 6"/>
            <p:cNvSpPr/>
            <p:nvPr/>
          </p:nvSpPr>
          <p:spPr>
            <a:xfrm>
              <a:off x="3665122" y="4940577"/>
              <a:ext cx="648072" cy="36004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257410" y="4510270"/>
              <a:ext cx="180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容器</a:t>
              </a:r>
              <a:r>
                <a:rPr lang="en-US" altLang="ja-JP" dirty="0" smtClean="0"/>
                <a:t> 200L</a:t>
              </a:r>
            </a:p>
            <a:p>
              <a:r>
                <a:rPr lang="ja-JP" altLang="en-US" dirty="0" smtClean="0"/>
                <a:t>有効質量</a:t>
              </a:r>
              <a:r>
                <a:rPr lang="en-US" altLang="ja-JP" dirty="0" smtClean="0"/>
                <a:t> 100kg</a:t>
              </a:r>
              <a:endParaRPr lang="en-US" altLang="ja-JP" dirty="0"/>
            </a:p>
            <a:p>
              <a:r>
                <a:rPr lang="ja-JP" altLang="en-US" dirty="0" smtClean="0"/>
                <a:t>電圧</a:t>
              </a:r>
              <a:r>
                <a:rPr lang="en-US" altLang="ja-JP" dirty="0" smtClean="0"/>
                <a:t> 〜60kV</a:t>
              </a:r>
            </a:p>
            <a:p>
              <a:r>
                <a:rPr lang="ja-JP" altLang="en-US" dirty="0" smtClean="0"/>
                <a:t>純度</a:t>
              </a:r>
              <a:r>
                <a:rPr lang="en-US" altLang="ja-JP" dirty="0" smtClean="0"/>
                <a:t> 〜0.5ppb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793770" y="4508529"/>
              <a:ext cx="160775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容器</a:t>
              </a:r>
              <a:r>
                <a:rPr lang="en-US" altLang="ja-JP" dirty="0" smtClean="0"/>
                <a:t> 75L</a:t>
              </a:r>
            </a:p>
            <a:p>
              <a:r>
                <a:rPr lang="ja-JP" altLang="en-US" dirty="0" smtClean="0"/>
                <a:t>有効質量</a:t>
              </a:r>
              <a:r>
                <a:rPr lang="en-US" altLang="ja-JP" dirty="0" smtClean="0"/>
                <a:t> 10kg</a:t>
              </a:r>
              <a:endParaRPr lang="en-US" altLang="ja-JP" dirty="0"/>
            </a:p>
            <a:p>
              <a:r>
                <a:rPr lang="ja-JP" altLang="en-US" dirty="0" smtClean="0"/>
                <a:t>電圧</a:t>
              </a:r>
              <a:r>
                <a:rPr lang="en-US" altLang="ja-JP" dirty="0" smtClean="0"/>
                <a:t> 〜20kV</a:t>
              </a:r>
            </a:p>
            <a:p>
              <a:r>
                <a:rPr lang="ja-JP" altLang="en-US" dirty="0" smtClean="0"/>
                <a:t>純度</a:t>
              </a:r>
              <a:r>
                <a:rPr lang="en-US" altLang="ja-JP" smtClean="0"/>
                <a:t> 〜1ppb</a:t>
              </a:r>
              <a:endParaRPr kumimoji="1" lang="ja-JP" altLang="en-US" dirty="0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910874" y="6041839"/>
            <a:ext cx="109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ANKOK75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47886" y="6041839"/>
            <a:ext cx="121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ANKOK200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6729222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092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3245556" y="2836334"/>
            <a:ext cx="2652889" cy="1185333"/>
          </a:xfrm>
          <a:prstGeom prst="roundRect">
            <a:avLst>
              <a:gd name="adj" fmla="val 840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27909" y="3105835"/>
            <a:ext cx="1888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Back</a:t>
            </a:r>
            <a:r>
              <a:rPr kumimoji="1" lang="ja-JP" altLang="en-US" sz="3600" b="1" dirty="0" smtClean="0"/>
              <a:t>　</a:t>
            </a:r>
            <a:r>
              <a:rPr kumimoji="1" lang="en-US" altLang="ja-JP" sz="3600" b="1" dirty="0" smtClean="0"/>
              <a:t>up</a:t>
            </a:r>
            <a:endParaRPr kumimoji="1" lang="ja-JP" altLang="en-US" sz="3600" b="1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27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079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冷凍機</a:t>
            </a:r>
            <a:endParaRPr kumimoji="1" lang="ja-JP" altLang="en-US" sz="4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00" y="2138491"/>
            <a:ext cx="1358387" cy="1631541"/>
          </a:xfrm>
          <a:prstGeom prst="rect">
            <a:avLst/>
          </a:prstGeom>
        </p:spPr>
      </p:pic>
      <p:pic>
        <p:nvPicPr>
          <p:cNvPr id="4" name="Picture 2" descr="CH-110 10K Cryocoo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964" y="2503169"/>
            <a:ext cx="2058830" cy="80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379471" y="1318581"/>
            <a:ext cx="1759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住友</a:t>
            </a:r>
            <a:r>
              <a:rPr lang="ja-JP" altLang="en-US" dirty="0"/>
              <a:t>重機</a:t>
            </a:r>
            <a:r>
              <a:rPr lang="en-US" altLang="ja-JP" dirty="0"/>
              <a:t>CH110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37500" y="1364747"/>
            <a:ext cx="1995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　</a:t>
            </a:r>
            <a:r>
              <a:rPr lang="ja-JP" altLang="en-US" dirty="0" smtClean="0"/>
              <a:t>コンプレッサー</a:t>
            </a:r>
            <a:endParaRPr lang="en-US" altLang="ja-JP" dirty="0" smtClean="0"/>
          </a:p>
          <a:p>
            <a:r>
              <a:rPr kumimoji="1" lang="ja-JP" altLang="en-US" dirty="0"/>
              <a:t>　</a:t>
            </a:r>
            <a:r>
              <a:rPr kumimoji="1" lang="en-US" altLang="ja-JP" dirty="0" smtClean="0"/>
              <a:t>F-70 (</a:t>
            </a:r>
            <a:r>
              <a:rPr kumimoji="1" lang="ja-JP" altLang="en-US" dirty="0" smtClean="0"/>
              <a:t>水冷式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242655"/>
              </p:ext>
            </p:extLst>
          </p:nvPr>
        </p:nvGraphicFramePr>
        <p:xfrm>
          <a:off x="457200" y="4070011"/>
          <a:ext cx="1514539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4539"/>
              </a:tblGrid>
              <a:tr h="24875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冷凍能力</a:t>
                      </a:r>
                      <a:r>
                        <a:rPr kumimoji="1" lang="en-US" altLang="ja-JP" sz="1600" dirty="0" smtClean="0"/>
                        <a:t>@90k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2487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200W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5077473" y="569807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ja-JP" altLang="en-US" dirty="0" smtClean="0"/>
              <a:t>アルゴンの液化効率を上げる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・熱伝導率の高い材質（銅）</a:t>
            </a:r>
            <a:endParaRPr lang="en-US" altLang="ja-JP" dirty="0" smtClean="0"/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　・表面積を広げる構造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166943" y="2232398"/>
            <a:ext cx="1584176" cy="15841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冷凍機</a:t>
            </a:r>
            <a:endParaRPr lang="en-US" altLang="ja-JP" sz="2000" dirty="0" smtClean="0"/>
          </a:p>
          <a:p>
            <a:pPr algn="ctr"/>
            <a:r>
              <a:rPr kumimoji="1" lang="ja-JP" altLang="en-US" sz="2000" dirty="0"/>
              <a:t>ヘッド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6166943" y="3816574"/>
            <a:ext cx="1584176" cy="144016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017991" y="3960590"/>
            <a:ext cx="1877144" cy="1368152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6238951" y="4484412"/>
            <a:ext cx="144016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941239" y="4486180"/>
            <a:ext cx="144016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301634" y="4486180"/>
            <a:ext cx="144016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7607103" y="4486180"/>
            <a:ext cx="144016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6590939" y="4486180"/>
            <a:ext cx="144016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56552" y="3227405"/>
            <a:ext cx="106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ヒーター</a:t>
            </a:r>
            <a:endParaRPr kumimoji="1"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5662887" y="3600550"/>
            <a:ext cx="355104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5767120" y="4458071"/>
            <a:ext cx="250871" cy="4451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47786" y="3816574"/>
            <a:ext cx="88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温度計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>
            <a:stCxn id="21" idx="2"/>
          </p:cNvCxnSpPr>
          <p:nvPr/>
        </p:nvCxnSpPr>
        <p:spPr>
          <a:xfrm>
            <a:off x="5189185" y="4185906"/>
            <a:ext cx="585414" cy="3854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857175" y="1298194"/>
            <a:ext cx="41681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実際に冷凍機を使用する時には</a:t>
            </a:r>
            <a:endParaRPr kumimoji="1" lang="en-US" altLang="ja-JP" sz="2000" dirty="0" smtClean="0"/>
          </a:p>
          <a:p>
            <a:r>
              <a:rPr kumimoji="1" lang="ja-JP" altLang="en-US" dirty="0" smtClean="0"/>
              <a:t>ヒーターを挟み、冷凍能力を調節する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085255" y="5328742"/>
            <a:ext cx="146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ヒートシンク</a:t>
            </a:r>
            <a:endParaRPr kumimoji="1" lang="ja-JP" altLang="en-US" dirty="0"/>
          </a:p>
        </p:txBody>
      </p:sp>
      <p:sp>
        <p:nvSpPr>
          <p:cNvPr id="24" name="スライド番号プレースホルダー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28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407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CW</a:t>
            </a:r>
            <a:r>
              <a:rPr kumimoji="1" lang="ja-JP" altLang="en-US" sz="4400" dirty="0" smtClean="0"/>
              <a:t>回路；オフセット回路</a:t>
            </a:r>
            <a:endParaRPr kumimoji="1" lang="ja-JP" altLang="en-US" sz="4400" dirty="0"/>
          </a:p>
        </p:txBody>
      </p:sp>
      <p:grpSp>
        <p:nvGrpSpPr>
          <p:cNvPr id="31" name="図形グループ 30"/>
          <p:cNvGrpSpPr/>
          <p:nvPr/>
        </p:nvGrpSpPr>
        <p:grpSpPr>
          <a:xfrm>
            <a:off x="251520" y="1158592"/>
            <a:ext cx="8509000" cy="3209925"/>
            <a:chOff x="251520" y="1158592"/>
            <a:chExt cx="8509000" cy="3209925"/>
          </a:xfrm>
        </p:grpSpPr>
        <p:grpSp>
          <p:nvGrpSpPr>
            <p:cNvPr id="25" name="図形グループ 24"/>
            <p:cNvGrpSpPr/>
            <p:nvPr/>
          </p:nvGrpSpPr>
          <p:grpSpPr>
            <a:xfrm>
              <a:off x="251520" y="1158592"/>
              <a:ext cx="8509000" cy="3209925"/>
              <a:chOff x="251520" y="1158592"/>
              <a:chExt cx="8509000" cy="3209925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58592"/>
                <a:ext cx="8509000" cy="320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正方形/長方形 3"/>
              <p:cNvSpPr/>
              <p:nvPr/>
            </p:nvSpPr>
            <p:spPr>
              <a:xfrm>
                <a:off x="346388" y="1411048"/>
                <a:ext cx="659213" cy="1158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5771582" y="3604579"/>
                <a:ext cx="551655" cy="384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4835137" y="3551735"/>
                <a:ext cx="551655" cy="384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正方形/長方形 7"/>
              <p:cNvSpPr/>
              <p:nvPr/>
            </p:nvSpPr>
            <p:spPr>
              <a:xfrm>
                <a:off x="2612503" y="3591751"/>
                <a:ext cx="551655" cy="384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5794140" y="2161359"/>
                <a:ext cx="3936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V</a:t>
                </a:r>
                <a:r>
                  <a:rPr kumimoji="1" lang="en-US" altLang="ja-JP" baseline="-25000" dirty="0" smtClean="0"/>
                  <a:t>1</a:t>
                </a:r>
                <a:endParaRPr kumimoji="1" lang="ja-JP" altLang="en-US" dirty="0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1504219" y="2163837"/>
                <a:ext cx="471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19</a:t>
                </a:r>
                <a:endParaRPr kumimoji="1" lang="ja-JP" altLang="en-US" dirty="0"/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3627558" y="2176665"/>
                <a:ext cx="3936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V</a:t>
                </a:r>
                <a:r>
                  <a:rPr lang="en-US" altLang="ja-JP" baseline="-25000" dirty="0"/>
                  <a:t>3</a:t>
                </a:r>
                <a:endParaRPr kumimoji="1" lang="ja-JP" altLang="en-US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4766475" y="2163837"/>
                <a:ext cx="3936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V</a:t>
                </a:r>
                <a:r>
                  <a:rPr lang="en-US" altLang="ja-JP" baseline="-25000" dirty="0"/>
                  <a:t>2</a:t>
                </a:r>
                <a:endParaRPr kumimoji="1" lang="ja-JP" altLang="en-US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1894069" y="2112541"/>
                <a:ext cx="551655" cy="384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4126346" y="2107375"/>
                <a:ext cx="551655" cy="384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5219927" y="2107375"/>
                <a:ext cx="551655" cy="384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826145" y="2120203"/>
                <a:ext cx="551655" cy="384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6212852" y="2107375"/>
                <a:ext cx="551655" cy="384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505632" y="2135702"/>
                <a:ext cx="471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20</a:t>
                </a:r>
                <a:endParaRPr kumimoji="1" lang="ja-JP" altLang="en-US" dirty="0"/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1530200" y="3582559"/>
                <a:ext cx="551655" cy="384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2574169" y="2161359"/>
                <a:ext cx="471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18</a:t>
                </a:r>
                <a:endParaRPr kumimoji="1" lang="ja-JP" altLang="en-US" dirty="0"/>
              </a:p>
            </p:txBody>
          </p:sp>
        </p:grpSp>
        <p:sp>
          <p:nvSpPr>
            <p:cNvPr id="27" name="正方形/長方形 26"/>
            <p:cNvSpPr/>
            <p:nvPr/>
          </p:nvSpPr>
          <p:spPr>
            <a:xfrm>
              <a:off x="6816252" y="3117127"/>
              <a:ext cx="551655" cy="220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7236090" y="3774975"/>
              <a:ext cx="422932" cy="344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816252" y="3820156"/>
              <a:ext cx="355264" cy="232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7158686" y="2720615"/>
              <a:ext cx="688552" cy="627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2" name="図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13" y="4527065"/>
            <a:ext cx="2746684" cy="197523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58306" y="3829065"/>
            <a:ext cx="6326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○DC</a:t>
            </a:r>
            <a:r>
              <a:rPr kumimoji="1" lang="ja-JP" altLang="en-US" sz="2400" dirty="0" smtClean="0"/>
              <a:t>によるオフセット電圧</a:t>
            </a:r>
            <a:r>
              <a:rPr lang="ja-JP" altLang="en-US" sz="2400" dirty="0" smtClean="0"/>
              <a:t>を入れる</a:t>
            </a:r>
            <a:r>
              <a:rPr kumimoji="1" lang="ja-JP" altLang="en-US" sz="2400" dirty="0" smtClean="0"/>
              <a:t>ことができる。</a:t>
            </a:r>
            <a:endParaRPr kumimoji="1" lang="ja-JP" altLang="en-US" sz="2400" dirty="0"/>
          </a:p>
        </p:txBody>
      </p:sp>
      <p:cxnSp>
        <p:nvCxnSpPr>
          <p:cNvPr id="16" name="直線コネクタ 15"/>
          <p:cNvCxnSpPr/>
          <p:nvPr/>
        </p:nvCxnSpPr>
        <p:spPr>
          <a:xfrm>
            <a:off x="1377800" y="4866461"/>
            <a:ext cx="1966723" cy="0"/>
          </a:xfrm>
          <a:prstGeom prst="line">
            <a:avLst/>
          </a:prstGeom>
          <a:ln w="38100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図形グループ 25"/>
          <p:cNvGrpSpPr/>
          <p:nvPr/>
        </p:nvGrpSpPr>
        <p:grpSpPr>
          <a:xfrm>
            <a:off x="4881193" y="4341030"/>
            <a:ext cx="3442396" cy="2298482"/>
            <a:chOff x="4881193" y="4341030"/>
            <a:chExt cx="3442396" cy="2298482"/>
          </a:xfrm>
        </p:grpSpPr>
        <p:pic>
          <p:nvPicPr>
            <p:cNvPr id="34" name="図 3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1193" y="4341030"/>
              <a:ext cx="2354897" cy="2298482"/>
            </a:xfrm>
            <a:prstGeom prst="rect">
              <a:avLst/>
            </a:prstGeom>
          </p:spPr>
        </p:pic>
        <p:cxnSp>
          <p:nvCxnSpPr>
            <p:cNvPr id="37" name="直線コネクタ 36"/>
            <p:cNvCxnSpPr/>
            <p:nvPr/>
          </p:nvCxnSpPr>
          <p:spPr>
            <a:xfrm>
              <a:off x="5285837" y="6213470"/>
              <a:ext cx="1728000" cy="0"/>
            </a:xfrm>
            <a:prstGeom prst="line">
              <a:avLst/>
            </a:prstGeom>
            <a:ln w="38100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角丸四角形吹き出し 22"/>
            <p:cNvSpPr/>
            <p:nvPr/>
          </p:nvSpPr>
          <p:spPr>
            <a:xfrm>
              <a:off x="7279896" y="5394602"/>
              <a:ext cx="1043693" cy="528143"/>
            </a:xfrm>
            <a:prstGeom prst="wedgeRoundRectCallout">
              <a:avLst>
                <a:gd name="adj1" fmla="val -61793"/>
                <a:gd name="adj2" fmla="val 100595"/>
                <a:gd name="adj3" fmla="val 16667"/>
              </a:avLst>
            </a:prstGeom>
            <a:noFill/>
            <a:ln w="31750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solidFill>
                    <a:srgbClr val="000000"/>
                  </a:solidFill>
                </a:rPr>
                <a:t>Cathode</a:t>
              </a:r>
            </a:p>
            <a:p>
              <a:pPr algn="ctr"/>
              <a:r>
                <a:rPr kumimoji="1" lang="en-US" altLang="ja-JP" dirty="0" smtClean="0">
                  <a:solidFill>
                    <a:srgbClr val="000000"/>
                  </a:solidFill>
                </a:rPr>
                <a:t>-2.3kV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9" name="スライド番号プレースホルダー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29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03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/>
              <a:t>気液</a:t>
            </a:r>
            <a:r>
              <a:rPr lang="en-US" altLang="ja-JP" sz="4400" dirty="0"/>
              <a:t>2</a:t>
            </a:r>
            <a:r>
              <a:rPr lang="ja-JP" altLang="en-US" sz="4400" dirty="0"/>
              <a:t>相型アルゴン光</a:t>
            </a:r>
            <a:r>
              <a:rPr lang="en-US" altLang="ja-JP" sz="4400" dirty="0"/>
              <a:t>TPC</a:t>
            </a:r>
            <a:r>
              <a:rPr lang="ja-JP" altLang="en-US" sz="4400" dirty="0"/>
              <a:t>検出器</a:t>
            </a:r>
            <a:endParaRPr kumimoji="1" lang="ja-JP" altLang="en-US" sz="4400" dirty="0"/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3995936" y="1124744"/>
            <a:ext cx="5256584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u="sng" dirty="0" smtClean="0"/>
              <a:t>気相・液相の</a:t>
            </a:r>
            <a:r>
              <a:rPr lang="en-US" altLang="ja-JP" sz="1800" u="sng" dirty="0" smtClean="0"/>
              <a:t>2</a:t>
            </a:r>
            <a:r>
              <a:rPr lang="ja-JP" altLang="en-US" sz="1800" u="sng" dirty="0" smtClean="0"/>
              <a:t>相型。</a:t>
            </a:r>
            <a:endParaRPr lang="en-US" altLang="ja-JP" sz="1800" u="sng" dirty="0" smtClean="0"/>
          </a:p>
          <a:p>
            <a:endParaRPr lang="en-US" altLang="ja-JP" sz="1800" u="sng" dirty="0" smtClean="0"/>
          </a:p>
          <a:p>
            <a:r>
              <a:rPr lang="en-US" altLang="ja-JP" sz="1800" u="sng" dirty="0" smtClean="0"/>
              <a:t>2</a:t>
            </a:r>
            <a:r>
              <a:rPr lang="ja-JP" altLang="en-US" sz="1800" u="sng" dirty="0" smtClean="0"/>
              <a:t>種類のシンチレーション光を捉えることに</a:t>
            </a:r>
            <a:endParaRPr lang="en-US" altLang="ja-JP" sz="1800" u="sng" dirty="0" smtClean="0"/>
          </a:p>
          <a:p>
            <a:pPr marL="0" indent="0">
              <a:buNone/>
            </a:pPr>
            <a:r>
              <a:rPr lang="ja-JP" altLang="en-US" sz="1800" dirty="0" smtClean="0"/>
              <a:t>　　　　　　　　　　　　　　</a:t>
            </a:r>
            <a:r>
              <a:rPr lang="ja-JP" altLang="en-US" sz="1800" u="sng" dirty="0" smtClean="0"/>
              <a:t>より信号を検出する。</a:t>
            </a:r>
            <a:endParaRPr lang="en-US" altLang="ja-JP" sz="1800" u="sng" dirty="0" smtClean="0"/>
          </a:p>
          <a:p>
            <a:pPr lvl="1"/>
            <a:r>
              <a:rPr lang="ja-JP" altLang="en-US" sz="1600" dirty="0" smtClean="0"/>
              <a:t>液相で発生する</a:t>
            </a:r>
            <a:r>
              <a:rPr lang="en-US" altLang="ja-JP" sz="1600" dirty="0" smtClean="0"/>
              <a:t>1</a:t>
            </a:r>
            <a:r>
              <a:rPr lang="ja-JP" altLang="en-US" sz="1600" dirty="0" smtClean="0"/>
              <a:t>次シンチレーション光（</a:t>
            </a:r>
            <a:r>
              <a:rPr lang="en-US" altLang="ja-JP" sz="1600" dirty="0" smtClean="0"/>
              <a:t>S1</a:t>
            </a:r>
            <a:r>
              <a:rPr lang="ja-JP" altLang="en-US" sz="1600" dirty="0" smtClean="0"/>
              <a:t>）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電離電子が高電場で気相に取り出されるときに発生する</a:t>
            </a:r>
            <a:r>
              <a:rPr lang="en-US" altLang="ja-JP" sz="1600" dirty="0" smtClean="0"/>
              <a:t>2</a:t>
            </a:r>
            <a:r>
              <a:rPr lang="ja-JP" altLang="en-US" sz="1600" dirty="0" smtClean="0"/>
              <a:t>次シンチレーション光（</a:t>
            </a:r>
            <a:r>
              <a:rPr lang="en-US" altLang="ja-JP" sz="1600" dirty="0" smtClean="0"/>
              <a:t>S2</a:t>
            </a:r>
            <a:r>
              <a:rPr lang="ja-JP" altLang="en-US" sz="1600" dirty="0" smtClean="0"/>
              <a:t>）</a:t>
            </a:r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marL="0" indent="0">
              <a:buFont typeface="Arial"/>
              <a:buNone/>
            </a:pPr>
            <a:r>
              <a:rPr lang="ja-JP" altLang="en-US" sz="1800" dirty="0" smtClean="0">
                <a:solidFill>
                  <a:schemeClr val="accent2"/>
                </a:solidFill>
              </a:rPr>
              <a:t>　　</a:t>
            </a:r>
            <a:r>
              <a:rPr lang="ja-JP" altLang="en-US" sz="1800" b="1" u="sng" dirty="0" smtClean="0">
                <a:solidFill>
                  <a:schemeClr val="accent2"/>
                </a:solidFill>
              </a:rPr>
              <a:t>⇒この</a:t>
            </a:r>
            <a:r>
              <a:rPr lang="en-US" altLang="ja-JP" sz="1800" b="1" u="sng" dirty="0" smtClean="0">
                <a:solidFill>
                  <a:schemeClr val="accent2"/>
                </a:solidFill>
              </a:rPr>
              <a:t>S1</a:t>
            </a:r>
            <a:r>
              <a:rPr lang="ja-JP" altLang="en-US" sz="1800" b="1" u="sng" dirty="0" smtClean="0">
                <a:solidFill>
                  <a:schemeClr val="accent2"/>
                </a:solidFill>
              </a:rPr>
              <a:t>・</a:t>
            </a:r>
            <a:r>
              <a:rPr lang="en-US" altLang="ja-JP" sz="1800" b="1" u="sng" dirty="0" smtClean="0">
                <a:solidFill>
                  <a:schemeClr val="accent2"/>
                </a:solidFill>
              </a:rPr>
              <a:t>S2</a:t>
            </a:r>
            <a:r>
              <a:rPr lang="ja-JP" altLang="en-US" sz="1800" b="1" u="sng" dirty="0" smtClean="0">
                <a:solidFill>
                  <a:schemeClr val="accent2"/>
                </a:solidFill>
              </a:rPr>
              <a:t>の特徴を用いて背景事象分離</a:t>
            </a:r>
            <a:r>
              <a:rPr lang="ja-JP" altLang="en-US" sz="1800" b="1" dirty="0" smtClean="0">
                <a:solidFill>
                  <a:schemeClr val="accent2"/>
                </a:solidFill>
              </a:rPr>
              <a:t>。</a:t>
            </a:r>
            <a:endParaRPr lang="ja-JP" altLang="en-US" sz="1800" b="1" dirty="0">
              <a:solidFill>
                <a:schemeClr val="accent2"/>
              </a:solidFill>
            </a:endParaRPr>
          </a:p>
        </p:txBody>
      </p:sp>
      <p:grpSp>
        <p:nvGrpSpPr>
          <p:cNvPr id="4" name="グループ化 95"/>
          <p:cNvGrpSpPr/>
          <p:nvPr/>
        </p:nvGrpSpPr>
        <p:grpSpPr>
          <a:xfrm>
            <a:off x="-80384" y="1944128"/>
            <a:ext cx="4575502" cy="3690731"/>
            <a:chOff x="0" y="351980"/>
            <a:chExt cx="5316896" cy="3869108"/>
          </a:xfrm>
        </p:grpSpPr>
        <p:grpSp>
          <p:nvGrpSpPr>
            <p:cNvPr id="5" name="グループ化 87"/>
            <p:cNvGrpSpPr/>
            <p:nvPr/>
          </p:nvGrpSpPr>
          <p:grpSpPr>
            <a:xfrm>
              <a:off x="0" y="683443"/>
              <a:ext cx="5316896" cy="3267298"/>
              <a:chOff x="0" y="1714500"/>
              <a:chExt cx="5316896" cy="3267298"/>
            </a:xfrm>
          </p:grpSpPr>
          <p:sp>
            <p:nvSpPr>
              <p:cNvPr id="15" name="下矢印 14"/>
              <p:cNvSpPr/>
              <p:nvPr/>
            </p:nvSpPr>
            <p:spPr bwMode="auto">
              <a:xfrm>
                <a:off x="3572521" y="3068960"/>
                <a:ext cx="207391" cy="1741164"/>
              </a:xfrm>
              <a:prstGeom prst="downArrow">
                <a:avLst/>
              </a:prstGeom>
              <a:solidFill>
                <a:srgbClr val="008000">
                  <a:alpha val="54000"/>
                </a:srgbClr>
              </a:soli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rgbClr val="4F81BD">
                    <a:tint val="100000"/>
                    <a:shade val="100000"/>
                    <a:satMod val="100000"/>
                  </a:srgbClr>
                </a:contourClr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 bwMode="auto">
              <a:xfrm>
                <a:off x="863758" y="1714500"/>
                <a:ext cx="2664312" cy="1079500"/>
              </a:xfrm>
              <a:prstGeom prst="rect">
                <a:avLst/>
              </a:prstGeom>
              <a:solidFill>
                <a:srgbClr val="4F81BD">
                  <a:alpha val="14000"/>
                </a:srgbClr>
              </a:soli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rgbClr val="4F81BD">
                    <a:tint val="100000"/>
                    <a:shade val="100000"/>
                    <a:satMod val="100000"/>
                  </a:srgbClr>
                </a:contourClr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auto">
              <a:xfrm>
                <a:off x="863758" y="2794000"/>
                <a:ext cx="2664312" cy="2160588"/>
              </a:xfrm>
              <a:prstGeom prst="rect">
                <a:avLst/>
              </a:prstGeom>
              <a:solidFill>
                <a:srgbClr val="4F81BD">
                  <a:alpha val="37000"/>
                </a:srgbClr>
              </a:soli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rgbClr val="4F81BD">
                    <a:tint val="100000"/>
                    <a:shade val="100000"/>
                    <a:satMod val="100000"/>
                  </a:srgbClr>
                </a:contourClr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cxnSp>
            <p:nvCxnSpPr>
              <p:cNvPr id="18" name="直線矢印コネクタ 17"/>
              <p:cNvCxnSpPr/>
              <p:nvPr/>
            </p:nvCxnSpPr>
            <p:spPr bwMode="auto">
              <a:xfrm>
                <a:off x="0" y="3441700"/>
                <a:ext cx="2016125" cy="576263"/>
              </a:xfrm>
              <a:prstGeom prst="straightConnector1">
                <a:avLst/>
              </a:prstGeom>
              <a:noFill/>
              <a:ln w="25400">
                <a:solidFill>
                  <a:srgbClr val="C0504D">
                    <a:lumMod val="50000"/>
                  </a:srgbClr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19" name="直線矢印コネクタ 18"/>
              <p:cNvCxnSpPr/>
              <p:nvPr/>
            </p:nvCxnSpPr>
            <p:spPr bwMode="auto">
              <a:xfrm flipH="1">
                <a:off x="1439863" y="4233863"/>
                <a:ext cx="576262" cy="360362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20" name="直線矢印コネクタ 19"/>
              <p:cNvCxnSpPr/>
              <p:nvPr/>
            </p:nvCxnSpPr>
            <p:spPr bwMode="auto">
              <a:xfrm flipV="1">
                <a:off x="2592388" y="3848100"/>
                <a:ext cx="576262" cy="16986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21" name="直線矢印コネクタ 20"/>
              <p:cNvCxnSpPr/>
              <p:nvPr/>
            </p:nvCxnSpPr>
            <p:spPr bwMode="auto">
              <a:xfrm>
                <a:off x="2592388" y="4359275"/>
                <a:ext cx="576262" cy="38735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sp>
            <p:nvSpPr>
              <p:cNvPr id="22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052107" y="3894539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268035" y="3848356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160765" y="4064477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160765" y="2283798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097257" y="2453737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1944837" y="2289332"/>
                <a:ext cx="431855" cy="3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endParaRPr kumimoji="0" lang="ja-JP" alt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28" name="直線矢印コネクタ 27"/>
              <p:cNvCxnSpPr/>
              <p:nvPr/>
            </p:nvCxnSpPr>
            <p:spPr bwMode="auto">
              <a:xfrm flipV="1">
                <a:off x="2565400" y="2271713"/>
                <a:ext cx="720725" cy="169862"/>
              </a:xfrm>
              <a:prstGeom prst="straightConnector1">
                <a:avLst/>
              </a:prstGeom>
              <a:noFill/>
              <a:ln w="25400">
                <a:solidFill>
                  <a:srgbClr val="FFC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29" name="直線矢印コネクタ 28"/>
              <p:cNvCxnSpPr/>
              <p:nvPr/>
            </p:nvCxnSpPr>
            <p:spPr bwMode="auto">
              <a:xfrm flipH="1" flipV="1">
                <a:off x="1208088" y="2132013"/>
                <a:ext cx="736600" cy="304800"/>
              </a:xfrm>
              <a:prstGeom prst="straightConnector1">
                <a:avLst/>
              </a:prstGeom>
              <a:noFill/>
              <a:ln w="25400">
                <a:solidFill>
                  <a:srgbClr val="FFC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30" name="直線矢印コネクタ 29"/>
              <p:cNvCxnSpPr/>
              <p:nvPr/>
            </p:nvCxnSpPr>
            <p:spPr bwMode="auto">
              <a:xfrm flipV="1">
                <a:off x="2160588" y="2938463"/>
                <a:ext cx="0" cy="873125"/>
              </a:xfrm>
              <a:prstGeom prst="straightConnector1">
                <a:avLst/>
              </a:prstGeom>
              <a:noFill/>
              <a:ln w="25400">
                <a:solidFill>
                  <a:srgbClr val="00B050"/>
                </a:solidFill>
                <a:prstDash val="sysDash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31" name="直線矢印コネクタ 30"/>
              <p:cNvCxnSpPr/>
              <p:nvPr/>
            </p:nvCxnSpPr>
            <p:spPr bwMode="auto">
              <a:xfrm flipV="1">
                <a:off x="2376488" y="2938463"/>
                <a:ext cx="0" cy="873125"/>
              </a:xfrm>
              <a:prstGeom prst="straightConnector1">
                <a:avLst/>
              </a:prstGeom>
              <a:noFill/>
              <a:ln w="25400">
                <a:solidFill>
                  <a:srgbClr val="00B050"/>
                </a:solidFill>
                <a:prstDash val="sysDash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sp>
            <p:nvSpPr>
              <p:cNvPr id="32" name="テキスト ボックス 96"/>
              <p:cNvSpPr txBox="1">
                <a:spLocks noChangeArrowheads="1"/>
              </p:cNvSpPr>
              <p:nvPr/>
            </p:nvSpPr>
            <p:spPr bwMode="auto">
              <a:xfrm>
                <a:off x="0" y="3072478"/>
                <a:ext cx="1837420" cy="369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暗黒物質</a:t>
                </a:r>
              </a:p>
            </p:txBody>
          </p:sp>
          <p:sp>
            <p:nvSpPr>
              <p:cNvPr id="33" name="角丸四角形 32"/>
              <p:cNvSpPr/>
              <p:nvPr/>
            </p:nvSpPr>
            <p:spPr bwMode="auto">
              <a:xfrm>
                <a:off x="1214659" y="4746625"/>
                <a:ext cx="2097471" cy="73025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75000"/>
                      <a:satMod val="160000"/>
                    </a:srgbClr>
                  </a:gs>
                  <a:gs pos="62000">
                    <a:srgbClr val="4F81BD">
                      <a:tint val="100000"/>
                      <a:shade val="100000"/>
                      <a:satMod val="125000"/>
                    </a:srgbClr>
                  </a:gs>
                  <a:gs pos="100000">
                    <a:srgbClr val="4F81BD">
                      <a:tint val="80000"/>
                      <a:shade val="100000"/>
                      <a:satMod val="140000"/>
                    </a:srgbClr>
                  </a:gs>
                </a:gsLst>
                <a:lin ang="16200000" scaled="1"/>
              </a:gra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rgbClr val="4F81BD">
                    <a:tint val="100000"/>
                    <a:shade val="100000"/>
                    <a:satMod val="100000"/>
                  </a:srgbClr>
                </a:contourClr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34" name="角丸四角形 33"/>
              <p:cNvSpPr/>
              <p:nvPr/>
            </p:nvSpPr>
            <p:spPr bwMode="auto">
              <a:xfrm>
                <a:off x="1208308" y="1874838"/>
                <a:ext cx="2097471" cy="71437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75000"/>
                      <a:satMod val="160000"/>
                    </a:srgbClr>
                  </a:gs>
                  <a:gs pos="62000">
                    <a:srgbClr val="4F81BD">
                      <a:tint val="100000"/>
                      <a:shade val="100000"/>
                      <a:satMod val="125000"/>
                    </a:srgbClr>
                  </a:gs>
                  <a:gs pos="100000">
                    <a:srgbClr val="4F81BD">
                      <a:tint val="80000"/>
                      <a:shade val="100000"/>
                      <a:satMod val="140000"/>
                    </a:srgbClr>
                  </a:gs>
                </a:gsLst>
                <a:lin ang="16200000" scaled="1"/>
              </a:gra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rgbClr val="4F81BD">
                    <a:tint val="100000"/>
                    <a:shade val="100000"/>
                    <a:satMod val="100000"/>
                  </a:srgbClr>
                </a:contourClr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cxnSp>
            <p:nvCxnSpPr>
              <p:cNvPr id="35" name="直線矢印コネクタ 34"/>
              <p:cNvCxnSpPr/>
              <p:nvPr/>
            </p:nvCxnSpPr>
            <p:spPr bwMode="auto">
              <a:xfrm>
                <a:off x="2482850" y="2690813"/>
                <a:ext cx="828675" cy="247650"/>
              </a:xfrm>
              <a:prstGeom prst="straightConnector1">
                <a:avLst/>
              </a:prstGeom>
              <a:noFill/>
              <a:ln w="25400">
                <a:solidFill>
                  <a:srgbClr val="FFC000"/>
                </a:solidFill>
                <a:prstDash val="solid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sp>
            <p:nvSpPr>
              <p:cNvPr id="36" name="テキスト ボックス 101"/>
              <p:cNvSpPr txBox="1">
                <a:spLocks noChangeArrowheads="1"/>
              </p:cNvSpPr>
              <p:nvPr/>
            </p:nvSpPr>
            <p:spPr bwMode="auto">
              <a:xfrm>
                <a:off x="288067" y="4594616"/>
                <a:ext cx="1151795" cy="387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cathode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テキスト ボックス 102"/>
              <p:cNvSpPr txBox="1">
                <a:spLocks noChangeArrowheads="1"/>
              </p:cNvSpPr>
              <p:nvPr/>
            </p:nvSpPr>
            <p:spPr bwMode="auto">
              <a:xfrm>
                <a:off x="424462" y="1714500"/>
                <a:ext cx="1015882" cy="369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anode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38" name="直線矢印コネクタ 37"/>
              <p:cNvCxnSpPr/>
              <p:nvPr/>
            </p:nvCxnSpPr>
            <p:spPr bwMode="auto">
              <a:xfrm flipV="1">
                <a:off x="2160588" y="1951038"/>
                <a:ext cx="0" cy="365125"/>
              </a:xfrm>
              <a:prstGeom prst="straightConnector1">
                <a:avLst/>
              </a:prstGeom>
              <a:noFill/>
              <a:ln w="25400">
                <a:solidFill>
                  <a:srgbClr val="00B050"/>
                </a:solidFill>
                <a:prstDash val="sysDash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cxnSp>
            <p:nvCxnSpPr>
              <p:cNvPr id="39" name="直線矢印コネクタ 38"/>
              <p:cNvCxnSpPr/>
              <p:nvPr/>
            </p:nvCxnSpPr>
            <p:spPr bwMode="auto">
              <a:xfrm flipV="1">
                <a:off x="2376488" y="1946275"/>
                <a:ext cx="0" cy="369888"/>
              </a:xfrm>
              <a:prstGeom prst="straightConnector1">
                <a:avLst/>
              </a:prstGeom>
              <a:noFill/>
              <a:ln w="25400">
                <a:solidFill>
                  <a:srgbClr val="00B050"/>
                </a:solidFill>
                <a:prstDash val="sysDash"/>
                <a:tailEnd type="arrow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</p:cxnSp>
          <p:sp>
            <p:nvSpPr>
              <p:cNvPr id="40" name="テキスト ボックス 106"/>
              <p:cNvSpPr txBox="1">
                <a:spLocks noChangeArrowheads="1"/>
              </p:cNvSpPr>
              <p:nvPr/>
            </p:nvSpPr>
            <p:spPr bwMode="auto">
              <a:xfrm>
                <a:off x="3649043" y="3357573"/>
                <a:ext cx="150503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ドリフト電場</a:t>
                </a:r>
                <a:endPara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~ kV/cm</a:t>
                </a:r>
                <a:endPara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テキスト ボックス 107"/>
              <p:cNvSpPr txBox="1">
                <a:spLocks noChangeArrowheads="1"/>
              </p:cNvSpPr>
              <p:nvPr/>
            </p:nvSpPr>
            <p:spPr bwMode="auto">
              <a:xfrm>
                <a:off x="1475655" y="3122442"/>
                <a:ext cx="789625" cy="387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drift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 bwMode="auto">
              <a:xfrm>
                <a:off x="376238" y="2098675"/>
                <a:ext cx="638175" cy="33524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orbel"/>
                    <a:ea typeface="HGｺﾞｼｯｸM"/>
                    <a:cs typeface="+mn-cs"/>
                  </a:rPr>
                  <a:t>Gas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43" name="テキスト ボックス 42"/>
              <p:cNvSpPr txBox="1"/>
              <p:nvPr/>
            </p:nvSpPr>
            <p:spPr bwMode="auto">
              <a:xfrm>
                <a:off x="227013" y="3874293"/>
                <a:ext cx="960611" cy="354917"/>
              </a:xfrm>
              <a:prstGeom prst="rect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12700">
                <a:solidFill>
                  <a:srgbClr val="4F81BD"/>
                </a:solidFill>
                <a:prstDash val="solid"/>
              </a:ln>
              <a:effectLst>
                <a:outerShdw blurRad="50800" dist="25400" dir="5400000">
                  <a:srgbClr val="000000">
                    <a:alpha val="43137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orbel"/>
                    <a:ea typeface="HGｺﾞｼｯｸM"/>
                    <a:cs typeface="+mn-cs"/>
                  </a:rPr>
                  <a:t>Liquid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44" name="テキスト ボックス 77"/>
              <p:cNvSpPr txBox="1">
                <a:spLocks noChangeArrowheads="1"/>
              </p:cNvSpPr>
              <p:nvPr/>
            </p:nvSpPr>
            <p:spPr bwMode="auto">
              <a:xfrm>
                <a:off x="2357852" y="2071690"/>
                <a:ext cx="1660124" cy="579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1" i="0" u="sng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二次シンチ光</a:t>
                </a:r>
                <a:endParaRPr kumimoji="0" lang="en-US" altLang="ja-JP" sz="16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sng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(S2)</a:t>
                </a:r>
                <a:endParaRPr kumimoji="0" lang="ja-JP" altLang="en-US" sz="16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テキスト ボックス 76"/>
              <p:cNvSpPr txBox="1">
                <a:spLocks noChangeArrowheads="1"/>
              </p:cNvSpPr>
              <p:nvPr/>
            </p:nvSpPr>
            <p:spPr bwMode="auto">
              <a:xfrm>
                <a:off x="2500755" y="3929078"/>
                <a:ext cx="2160517" cy="579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600" b="1" i="0" u="sng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一次シンチ光</a:t>
                </a:r>
                <a:endParaRPr kumimoji="0" lang="en-US" altLang="ja-JP" sz="16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1" i="0" u="sng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(S1)</a:t>
                </a:r>
                <a:endParaRPr kumimoji="0" lang="ja-JP" altLang="en-US" sz="16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下矢印 45"/>
              <p:cNvSpPr/>
              <p:nvPr/>
            </p:nvSpPr>
            <p:spPr bwMode="auto">
              <a:xfrm>
                <a:off x="3563888" y="2708920"/>
                <a:ext cx="216024" cy="301004"/>
              </a:xfrm>
              <a:prstGeom prst="downArrow">
                <a:avLst/>
              </a:prstGeom>
              <a:solidFill>
                <a:srgbClr val="C0504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47" name="テキスト ボックス 106"/>
              <p:cNvSpPr txBox="1">
                <a:spLocks noChangeArrowheads="1"/>
              </p:cNvSpPr>
              <p:nvPr/>
            </p:nvSpPr>
            <p:spPr bwMode="auto">
              <a:xfrm>
                <a:off x="3732719" y="2636912"/>
                <a:ext cx="158417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取り出し</a:t>
                </a:r>
                <a:r>
                  <a: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電場</a:t>
                </a:r>
                <a:endPara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&gt;3 </a:t>
                </a:r>
                <a:r>
                  <a:rPr kumimoji="0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kV/cm</a:t>
                </a:r>
                <a:endPara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" name="グループ化 84"/>
            <p:cNvGrpSpPr/>
            <p:nvPr/>
          </p:nvGrpSpPr>
          <p:grpSpPr>
            <a:xfrm>
              <a:off x="1187624" y="4005064"/>
              <a:ext cx="2016224" cy="216024"/>
              <a:chOff x="1187624" y="4005064"/>
              <a:chExt cx="2016224" cy="216024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118762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90770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62778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</p:grpSp>
        <p:grpSp>
          <p:nvGrpSpPr>
            <p:cNvPr id="7" name="グループ化 85"/>
            <p:cNvGrpSpPr/>
            <p:nvPr/>
          </p:nvGrpSpPr>
          <p:grpSpPr>
            <a:xfrm>
              <a:off x="1259632" y="404664"/>
              <a:ext cx="2016224" cy="216024"/>
              <a:chOff x="1187624" y="4005064"/>
              <a:chExt cx="2016224" cy="216024"/>
            </a:xfrm>
          </p:grpSpPr>
          <p:sp>
            <p:nvSpPr>
              <p:cNvPr id="9" name="正方形/長方形 8"/>
              <p:cNvSpPr/>
              <p:nvPr/>
            </p:nvSpPr>
            <p:spPr>
              <a:xfrm>
                <a:off x="118762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190770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2627784" y="4005064"/>
                <a:ext cx="576064" cy="216024"/>
              </a:xfrm>
              <a:prstGeom prst="rect">
                <a:avLst/>
              </a:prstGeom>
              <a:solidFill>
                <a:srgbClr val="4F81BD">
                  <a:tint val="100000"/>
                  <a:shade val="100000"/>
                  <a:satMod val="100000"/>
                </a:srgbClr>
              </a:solidFill>
              <a:ln w="25400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rbel"/>
                  <a:ea typeface="HGｺﾞｼｯｸM"/>
                  <a:cs typeface="+mn-cs"/>
                </a:endParaRPr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1918941" y="351980"/>
              <a:ext cx="678413" cy="322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PMT</a:t>
              </a:r>
              <a:endPara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8" name="テキスト ボックス 47"/>
          <p:cNvSpPr txBox="1"/>
          <p:nvPr/>
        </p:nvSpPr>
        <p:spPr>
          <a:xfrm>
            <a:off x="255036" y="1124744"/>
            <a:ext cx="367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u="sng" dirty="0" smtClean="0">
                <a:solidFill>
                  <a:schemeClr val="accent6"/>
                </a:solidFill>
              </a:rPr>
              <a:t>光信号の検出に特化した検出器</a:t>
            </a:r>
            <a:endParaRPr kumimoji="1" lang="ja-JP" altLang="en-US" sz="2000" b="1" u="sng" dirty="0">
              <a:solidFill>
                <a:schemeClr val="accent6"/>
              </a:solidFill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320" y="5129663"/>
            <a:ext cx="2939069" cy="1711619"/>
          </a:xfrm>
          <a:prstGeom prst="rect">
            <a:avLst/>
          </a:prstGeom>
        </p:spPr>
      </p:pic>
      <p:grpSp>
        <p:nvGrpSpPr>
          <p:cNvPr id="50" name="グループ化 118"/>
          <p:cNvGrpSpPr>
            <a:grpSpLocks/>
          </p:cNvGrpSpPr>
          <p:nvPr/>
        </p:nvGrpSpPr>
        <p:grpSpPr bwMode="auto">
          <a:xfrm>
            <a:off x="6406444" y="4260716"/>
            <a:ext cx="2578124" cy="2594677"/>
            <a:chOff x="6580500" y="4143380"/>
            <a:chExt cx="2563500" cy="2458051"/>
          </a:xfrm>
        </p:grpSpPr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80500" y="4143380"/>
              <a:ext cx="2563500" cy="2458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正方形/長方形 51"/>
            <p:cNvSpPr/>
            <p:nvPr/>
          </p:nvSpPr>
          <p:spPr>
            <a:xfrm>
              <a:off x="7786853" y="4214834"/>
              <a:ext cx="1214290" cy="571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53" name="テキスト ボックス 52"/>
            <p:cNvSpPr txBox="1"/>
            <p:nvPr/>
          </p:nvSpPr>
          <p:spPr bwMode="auto">
            <a:xfrm>
              <a:off x="7215422" y="5929754"/>
              <a:ext cx="628573" cy="36839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dirty="0"/>
                <a:t>DM</a:t>
              </a:r>
              <a:endParaRPr lang="ja-JP" altLang="en-US" dirty="0"/>
            </a:p>
          </p:txBody>
        </p:sp>
        <p:sp>
          <p:nvSpPr>
            <p:cNvPr id="54" name="テキスト ボックス 53"/>
            <p:cNvSpPr txBox="1"/>
            <p:nvPr/>
          </p:nvSpPr>
          <p:spPr bwMode="auto">
            <a:xfrm>
              <a:off x="8572570" y="5143750"/>
              <a:ext cx="323810" cy="3699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dirty="0"/>
                <a:t>γ</a:t>
              </a:r>
              <a:endParaRPr lang="ja-JP" altLang="en-US" dirty="0"/>
            </a:p>
          </p:txBody>
        </p:sp>
      </p:grpSp>
      <p:sp>
        <p:nvSpPr>
          <p:cNvPr id="55" name="テキスト ボックス 54"/>
          <p:cNvSpPr txBox="1"/>
          <p:nvPr/>
        </p:nvSpPr>
        <p:spPr>
          <a:xfrm>
            <a:off x="4355000" y="4208045"/>
            <a:ext cx="1784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S1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S2</a:t>
            </a:r>
            <a:r>
              <a:rPr kumimoji="1" lang="ja-JP" altLang="en-US" dirty="0" smtClean="0"/>
              <a:t>の光量比</a:t>
            </a:r>
            <a:endParaRPr kumimoji="1" lang="en-US" altLang="ja-JP" dirty="0" smtClean="0"/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S1</a:t>
            </a:r>
            <a:r>
              <a:rPr lang="ja-JP" altLang="en-US" dirty="0" smtClean="0"/>
              <a:t>波形解析</a:t>
            </a:r>
            <a:endParaRPr kumimoji="1" lang="ja-JP" altLang="en-US" dirty="0"/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129864" y="1758612"/>
            <a:ext cx="4913251" cy="3180944"/>
            <a:chOff x="2829493" y="4971135"/>
            <a:chExt cx="3485015" cy="1571573"/>
          </a:xfrm>
        </p:grpSpPr>
        <p:sp>
          <p:nvSpPr>
            <p:cNvPr id="57" name="角丸四角形 56"/>
            <p:cNvSpPr/>
            <p:nvPr/>
          </p:nvSpPr>
          <p:spPr>
            <a:xfrm>
              <a:off x="2829493" y="5103525"/>
              <a:ext cx="3485015" cy="1439183"/>
            </a:xfrm>
            <a:prstGeom prst="roundRect">
              <a:avLst>
                <a:gd name="adj" fmla="val 8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角丸四角形 57"/>
            <p:cNvSpPr/>
            <p:nvPr/>
          </p:nvSpPr>
          <p:spPr>
            <a:xfrm>
              <a:off x="3295129" y="4971135"/>
              <a:ext cx="2553743" cy="3150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dirty="0" smtClean="0"/>
                <a:t>検出器設計において</a:t>
              </a:r>
              <a:endParaRPr kumimoji="1" lang="ja-JP" altLang="en-US" sz="2000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3089366" y="5380606"/>
              <a:ext cx="2965269" cy="957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○</a:t>
              </a:r>
              <a:r>
                <a:rPr kumimoji="1" lang="ja-JP" altLang="en-US" sz="2400" dirty="0" smtClean="0">
                  <a:solidFill>
                    <a:srgbClr val="FF0000"/>
                  </a:solidFill>
                </a:rPr>
                <a:t>検出器内の低温維持</a:t>
              </a:r>
              <a:r>
                <a:rPr kumimoji="1" lang="en-US" altLang="ja-JP" sz="2400" dirty="0" smtClean="0">
                  <a:solidFill>
                    <a:srgbClr val="FF0000"/>
                  </a:solidFill>
                </a:rPr>
                <a:t>(</a:t>
              </a:r>
              <a:r>
                <a:rPr lang="en-US" altLang="ja-JP" sz="2400" dirty="0" smtClean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2400" dirty="0" smtClean="0">
                  <a:solidFill>
                    <a:srgbClr val="FF0000"/>
                  </a:solidFill>
                </a:rPr>
                <a:t>186</a:t>
              </a:r>
              <a:r>
                <a:rPr lang="en-US" altLang="ja-JP" sz="2400" dirty="0" smtClean="0">
                  <a:solidFill>
                    <a:srgbClr val="FF0000"/>
                  </a:solidFill>
                </a:rPr>
                <a:t>℃</a:t>
              </a:r>
              <a:r>
                <a:rPr kumimoji="1" lang="en-US" altLang="ja-JP" sz="2400" dirty="0" smtClean="0">
                  <a:solidFill>
                    <a:srgbClr val="FF0000"/>
                  </a:solidFill>
                </a:rPr>
                <a:t>)</a:t>
              </a:r>
            </a:p>
            <a:p>
              <a:endParaRPr lang="en-US" altLang="ja-JP" sz="2400" dirty="0" smtClean="0">
                <a:solidFill>
                  <a:srgbClr val="FF0000"/>
                </a:solidFill>
              </a:endParaRPr>
            </a:p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○</a:t>
              </a:r>
              <a:r>
                <a:rPr lang="ja-JP" altLang="en-US" sz="2400" dirty="0" smtClean="0">
                  <a:solidFill>
                    <a:srgbClr val="FF0000"/>
                  </a:solidFill>
                </a:rPr>
                <a:t>アルゴン純度</a:t>
              </a:r>
              <a:r>
                <a:rPr lang="ja-JP" altLang="en-US" sz="2400" dirty="0" smtClean="0">
                  <a:solidFill>
                    <a:srgbClr val="FF0000"/>
                  </a:solidFill>
                </a:rPr>
                <a:t>の向上</a:t>
              </a:r>
              <a:r>
                <a:rPr lang="ja-JP" altLang="en-US" sz="2400" dirty="0" smtClean="0">
                  <a:solidFill>
                    <a:srgbClr val="FF0000"/>
                  </a:solidFill>
                </a:rPr>
                <a:t>・維持</a:t>
              </a:r>
              <a:endParaRPr lang="en-US" altLang="ja-JP" sz="2400" dirty="0" smtClean="0">
                <a:solidFill>
                  <a:srgbClr val="FF0000"/>
                </a:solidFill>
              </a:endParaRPr>
            </a:p>
            <a:p>
              <a:endParaRPr lang="en-US" altLang="ja-JP" sz="2400" dirty="0">
                <a:solidFill>
                  <a:srgbClr val="FF0000"/>
                </a:solidFill>
              </a:endParaRPr>
            </a:p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○</a:t>
              </a:r>
              <a:r>
                <a:rPr kumimoji="1" lang="ja-JP" altLang="en-US" sz="2400" dirty="0" smtClean="0">
                  <a:solidFill>
                    <a:srgbClr val="FF0000"/>
                  </a:solidFill>
                </a:rPr>
                <a:t>一様なドリフト電場の成形</a:t>
              </a:r>
              <a:endParaRPr kumimoji="1" lang="en-US" altLang="ja-JP" sz="2400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61" name="スライド番号プレースホルダー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0394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714" y="993700"/>
            <a:ext cx="849135" cy="265610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82" y="2534274"/>
            <a:ext cx="2921380" cy="3895173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3755015" y="2180404"/>
            <a:ext cx="3333651" cy="2395007"/>
            <a:chOff x="1763041" y="2570660"/>
            <a:chExt cx="4485495" cy="2706109"/>
          </a:xfrm>
          <a:effectLst/>
        </p:grpSpPr>
        <p:grpSp>
          <p:nvGrpSpPr>
            <p:cNvPr id="7" name="図形グループ 6"/>
            <p:cNvGrpSpPr/>
            <p:nvPr/>
          </p:nvGrpSpPr>
          <p:grpSpPr>
            <a:xfrm>
              <a:off x="2084467" y="2570660"/>
              <a:ext cx="3507481" cy="2320277"/>
              <a:chOff x="84221" y="2330323"/>
              <a:chExt cx="3507481" cy="2320277"/>
            </a:xfrm>
          </p:grpSpPr>
          <p:sp>
            <p:nvSpPr>
              <p:cNvPr id="20" name="正方形/長方形 19"/>
              <p:cNvSpPr/>
              <p:nvPr/>
            </p:nvSpPr>
            <p:spPr>
              <a:xfrm>
                <a:off x="508000" y="2493046"/>
                <a:ext cx="2204380" cy="2157554"/>
              </a:xfrm>
              <a:prstGeom prst="rect">
                <a:avLst/>
              </a:prstGeom>
              <a:solidFill>
                <a:schemeClr val="accent3">
                  <a:lumMod val="75000"/>
                  <a:alpha val="37000"/>
                </a:schemeClr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" name="直線コネクタ 20"/>
              <p:cNvCxnSpPr>
                <a:endCxn id="23" idx="1"/>
              </p:cNvCxnSpPr>
              <p:nvPr/>
            </p:nvCxnSpPr>
            <p:spPr>
              <a:xfrm flipV="1">
                <a:off x="589408" y="4448666"/>
                <a:ext cx="6295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>
                <a:stCxn id="23" idx="3"/>
                <a:endCxn id="25" idx="1"/>
              </p:cNvCxnSpPr>
              <p:nvPr/>
            </p:nvCxnSpPr>
            <p:spPr>
              <a:xfrm>
                <a:off x="2024874" y="4448666"/>
                <a:ext cx="95539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正方形/長方形 22"/>
              <p:cNvSpPr/>
              <p:nvPr/>
            </p:nvSpPr>
            <p:spPr>
              <a:xfrm>
                <a:off x="1218993" y="4288884"/>
                <a:ext cx="805881" cy="319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kumimoji="1" lang="en-US" altLang="ja-JP" dirty="0" smtClean="0">
                    <a:solidFill>
                      <a:srgbClr val="000000"/>
                    </a:solidFill>
                  </a:rPr>
                  <a:t>R</a:t>
                </a:r>
                <a:endParaRPr kumimoji="1" lang="ja-JP" alt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84221" y="2330323"/>
                <a:ext cx="2297429" cy="1819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2980270" y="4298573"/>
                <a:ext cx="611432" cy="3098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kumimoji="1" lang="en-US" altLang="ja-JP" dirty="0" smtClean="0">
                    <a:solidFill>
                      <a:srgbClr val="000000"/>
                    </a:solidFill>
                  </a:rPr>
                  <a:t>r</a:t>
                </a:r>
                <a:endParaRPr kumimoji="1" lang="ja-JP" altLang="en-US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8" name="直線コネクタ 7"/>
            <p:cNvCxnSpPr/>
            <p:nvPr/>
          </p:nvCxnSpPr>
          <p:spPr>
            <a:xfrm flipV="1">
              <a:off x="1862803" y="3791083"/>
              <a:ext cx="1454437" cy="1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1763041" y="3384276"/>
              <a:ext cx="2297428" cy="38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/>
                <a:t>カソード　</a:t>
              </a:r>
              <a:r>
                <a:rPr kumimoji="1" lang="en-US" altLang="ja-JP" sz="1600" dirty="0" smtClean="0"/>
                <a:t>~20kV</a:t>
              </a:r>
              <a:endParaRPr kumimoji="1" lang="ja-JP" altLang="en-US" sz="1600" dirty="0"/>
            </a:p>
          </p:txBody>
        </p:sp>
        <p:grpSp>
          <p:nvGrpSpPr>
            <p:cNvPr id="10" name="図形グループ 9"/>
            <p:cNvGrpSpPr/>
            <p:nvPr/>
          </p:nvGrpSpPr>
          <p:grpSpPr>
            <a:xfrm>
              <a:off x="4851081" y="3868171"/>
              <a:ext cx="1397455" cy="1408598"/>
              <a:chOff x="2988278" y="3627834"/>
              <a:chExt cx="1397455" cy="1408598"/>
            </a:xfrm>
          </p:grpSpPr>
          <p:grpSp>
            <p:nvGrpSpPr>
              <p:cNvPr id="11" name="図形グループ 10"/>
              <p:cNvGrpSpPr/>
              <p:nvPr/>
            </p:nvGrpSpPr>
            <p:grpSpPr>
              <a:xfrm>
                <a:off x="3729145" y="4408916"/>
                <a:ext cx="656588" cy="627516"/>
                <a:chOff x="3729145" y="4408916"/>
                <a:chExt cx="656588" cy="627516"/>
              </a:xfrm>
            </p:grpSpPr>
            <p:cxnSp>
              <p:nvCxnSpPr>
                <p:cNvPr id="15" name="直線コネクタ 14"/>
                <p:cNvCxnSpPr/>
                <p:nvPr/>
              </p:nvCxnSpPr>
              <p:spPr>
                <a:xfrm>
                  <a:off x="3729145" y="4408916"/>
                  <a:ext cx="436455" cy="97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コネクタ 15"/>
                <p:cNvCxnSpPr/>
                <p:nvPr/>
              </p:nvCxnSpPr>
              <p:spPr>
                <a:xfrm>
                  <a:off x="4165600" y="4409888"/>
                  <a:ext cx="0" cy="4161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線コネクタ 16"/>
                <p:cNvCxnSpPr/>
                <p:nvPr/>
              </p:nvCxnSpPr>
              <p:spPr>
                <a:xfrm flipH="1">
                  <a:off x="3928533" y="4826000"/>
                  <a:ext cx="457200" cy="97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コネクタ 17"/>
                <p:cNvCxnSpPr/>
                <p:nvPr/>
              </p:nvCxnSpPr>
              <p:spPr>
                <a:xfrm flipH="1">
                  <a:off x="4047068" y="4930730"/>
                  <a:ext cx="252000" cy="97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コネクタ 18"/>
                <p:cNvCxnSpPr/>
                <p:nvPr/>
              </p:nvCxnSpPr>
              <p:spPr>
                <a:xfrm flipH="1">
                  <a:off x="4129738" y="5035460"/>
                  <a:ext cx="118535" cy="97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左大かっこ 11"/>
              <p:cNvSpPr/>
              <p:nvPr/>
            </p:nvSpPr>
            <p:spPr>
              <a:xfrm rot="5400000">
                <a:off x="3187548" y="3683112"/>
                <a:ext cx="541716" cy="940255"/>
              </a:xfrm>
              <a:prstGeom prst="leftBracket">
                <a:avLst>
                  <a:gd name="adj" fmla="val 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3268133" y="3627834"/>
                <a:ext cx="461012" cy="5217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3281904" y="3668401"/>
                <a:ext cx="315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u="sng" dirty="0" smtClean="0"/>
                  <a:t>V</a:t>
                </a:r>
                <a:endParaRPr kumimoji="1" lang="ja-JP" altLang="en-US" u="sng" dirty="0"/>
              </a:p>
            </p:txBody>
          </p:sp>
        </p:grpSp>
      </p:grpSp>
      <p:sp>
        <p:nvSpPr>
          <p:cNvPr id="26" name="テキスト ボックス 25"/>
          <p:cNvSpPr txBox="1"/>
          <p:nvPr/>
        </p:nvSpPr>
        <p:spPr>
          <a:xfrm>
            <a:off x="251520" y="1133830"/>
            <a:ext cx="581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○</a:t>
            </a:r>
            <a:r>
              <a:rPr kumimoji="1" lang="en-US" altLang="ja-JP" sz="2000" dirty="0" smtClean="0"/>
              <a:t>FRP</a:t>
            </a:r>
            <a:r>
              <a:rPr kumimoji="1" lang="ja-JP" altLang="en-US" sz="2000" dirty="0" smtClean="0"/>
              <a:t>製の板で固定</a:t>
            </a:r>
            <a:r>
              <a:rPr kumimoji="1" lang="en-US" altLang="ja-JP" sz="2000" dirty="0" smtClean="0"/>
              <a:t>:</a:t>
            </a:r>
            <a:r>
              <a:rPr kumimoji="1" lang="ja-JP" altLang="en-US" sz="2000" dirty="0" smtClean="0"/>
              <a:t>低温での安定性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○</a:t>
            </a:r>
            <a:r>
              <a:rPr lang="ja-JP" altLang="en-US" sz="2000" u="sng" dirty="0" smtClean="0"/>
              <a:t>モーションフィードスルー</a:t>
            </a:r>
            <a:r>
              <a:rPr lang="ja-JP" altLang="en-US" sz="2000" dirty="0" smtClean="0"/>
              <a:t>を使った放電デバイス</a:t>
            </a:r>
            <a:endParaRPr kumimoji="1" lang="ja-JP" altLang="en-US" sz="2000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7930" y="4086493"/>
            <a:ext cx="1539293" cy="2392568"/>
          </a:xfrm>
          <a:prstGeom prst="rect">
            <a:avLst/>
          </a:prstGeom>
        </p:spPr>
      </p:pic>
      <p:cxnSp>
        <p:nvCxnSpPr>
          <p:cNvPr id="28" name="直線矢印コネクタ 27"/>
          <p:cNvCxnSpPr/>
          <p:nvPr/>
        </p:nvCxnSpPr>
        <p:spPr>
          <a:xfrm flipV="1">
            <a:off x="4621247" y="3332532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44219" y="1791772"/>
            <a:ext cx="5000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：真空を保ったまま</a:t>
            </a:r>
            <a:r>
              <a:rPr lang="ja-JP" altLang="en-US" sz="2000" dirty="0" smtClean="0"/>
              <a:t>内部へ運動を導入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上下</a:t>
            </a:r>
            <a:r>
              <a:rPr lang="en-US" altLang="ja-JP" sz="2000" dirty="0" smtClean="0"/>
              <a:t>)</a:t>
            </a:r>
            <a:endParaRPr kumimoji="1" lang="ja-JP" altLang="en-US" sz="2000" dirty="0"/>
          </a:p>
        </p:txBody>
      </p:sp>
      <p:cxnSp>
        <p:nvCxnSpPr>
          <p:cNvPr id="30" name="直線コネクタ 29"/>
          <p:cNvCxnSpPr/>
          <p:nvPr/>
        </p:nvCxnSpPr>
        <p:spPr>
          <a:xfrm flipV="1">
            <a:off x="5845383" y="1460324"/>
            <a:ext cx="0" cy="86409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613135" y="4628676"/>
            <a:ext cx="3129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R:1GΩ</a:t>
            </a:r>
          </a:p>
          <a:p>
            <a:r>
              <a:rPr kumimoji="1" lang="en-US" altLang="ja-JP" dirty="0" smtClean="0"/>
              <a:t>r:100kΩ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⇛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CW</a:t>
            </a:r>
            <a:r>
              <a:rPr lang="en-US" altLang="ja-JP" dirty="0" smtClean="0"/>
              <a:t>=10000×V</a:t>
            </a:r>
            <a:r>
              <a:rPr lang="en-US" altLang="ja-JP" baseline="-25000" dirty="0" smtClean="0"/>
              <a:t>read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放電装置の導入</a:t>
            </a:r>
            <a:endParaRPr kumimoji="1" lang="ja-JP" altLang="en-US" sz="4400" dirty="0"/>
          </a:p>
        </p:txBody>
      </p:sp>
      <p:sp>
        <p:nvSpPr>
          <p:cNvPr id="33" name="スライド番号プレースホルダー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30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386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8"/>
          <p:cNvGrpSpPr/>
          <p:nvPr/>
        </p:nvGrpSpPr>
        <p:grpSpPr>
          <a:xfrm>
            <a:off x="6516216" y="1412776"/>
            <a:ext cx="1656184" cy="1584176"/>
            <a:chOff x="6516216" y="2780928"/>
            <a:chExt cx="1656184" cy="1584176"/>
          </a:xfrm>
        </p:grpSpPr>
        <p:sp>
          <p:nvSpPr>
            <p:cNvPr id="13" name="正方形/長方形 12"/>
            <p:cNvSpPr/>
            <p:nvPr/>
          </p:nvSpPr>
          <p:spPr>
            <a:xfrm>
              <a:off x="7020272" y="2780928"/>
              <a:ext cx="504056" cy="158417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7524328" y="2780928"/>
              <a:ext cx="504056" cy="158417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8028384" y="2780928"/>
              <a:ext cx="144016" cy="15841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scene3d>
              <a:camera prst="orthographicFront"/>
              <a:lightRig rig="threePt" dir="t"/>
            </a:scene3d>
            <a:sp3d prstMaterial="dk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7380312" y="4149080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236296" y="3933056"/>
              <a:ext cx="72008" cy="72008"/>
            </a:xfrm>
            <a:prstGeom prst="ellipse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125651" y="418245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7380312" y="3573016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7092280" y="3645024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7380312" y="3284984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7164288" y="3068960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7308304" y="2852936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7164288" y="3356992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>
              <a:off x="6516216" y="3958814"/>
              <a:ext cx="64807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flipV="1">
              <a:off x="7380312" y="3573016"/>
              <a:ext cx="648072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>
              <a:off x="6516216" y="3212976"/>
              <a:ext cx="151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1" name="テキスト ボックス 30"/>
          <p:cNvSpPr txBox="1"/>
          <p:nvPr/>
        </p:nvSpPr>
        <p:spPr>
          <a:xfrm>
            <a:off x="2123728" y="2413337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err="1" smtClean="0"/>
              <a:t>α</a:t>
            </a:r>
            <a:r>
              <a:rPr kumimoji="1" lang="en-US" altLang="ja-JP" sz="2000" baseline="-25000" dirty="0" err="1" smtClean="0"/>
              <a:t>TPB</a:t>
            </a:r>
            <a:r>
              <a:rPr kumimoji="1" lang="ja-JP" altLang="en-US" sz="2000" dirty="0" smtClean="0"/>
              <a:t>：</a:t>
            </a:r>
            <a:r>
              <a:rPr kumimoji="1" lang="en-US" altLang="ja-JP" sz="2000" dirty="0" smtClean="0"/>
              <a:t>TPB</a:t>
            </a:r>
            <a:r>
              <a:rPr kumimoji="1" lang="ja-JP" altLang="en-US" sz="2000" dirty="0" smtClean="0"/>
              <a:t>の紫外線吸収率</a:t>
            </a:r>
            <a:endParaRPr kumimoji="1" lang="en-US" altLang="ja-JP" sz="2000" dirty="0" smtClean="0"/>
          </a:p>
          <a:p>
            <a:r>
              <a:rPr lang="en-US" altLang="ja-JP" sz="2000" i="1" dirty="0" err="1" smtClean="0"/>
              <a:t>α</a:t>
            </a:r>
            <a:r>
              <a:rPr lang="en-US" altLang="ja-JP" sz="2000" baseline="-25000" dirty="0" err="1" smtClean="0"/>
              <a:t>p</a:t>
            </a:r>
            <a:r>
              <a:rPr lang="ja-JP" altLang="en-US" sz="2000" baseline="-25000" dirty="0" smtClean="0"/>
              <a:t>　　</a:t>
            </a:r>
            <a:r>
              <a:rPr lang="en-US" altLang="ja-JP" sz="2000" dirty="0" smtClean="0"/>
              <a:t>:</a:t>
            </a:r>
            <a:r>
              <a:rPr lang="ja-JP" altLang="en-US" sz="2000" dirty="0" smtClean="0"/>
              <a:t>パラロイドの紫外線吸収率</a:t>
            </a:r>
            <a:endParaRPr kumimoji="1" lang="en-US" altLang="ja-JP" sz="2000" dirty="0" smtClean="0"/>
          </a:p>
          <a:p>
            <a:r>
              <a:rPr lang="en-US" altLang="ja-JP" sz="2000" i="1" dirty="0" smtClean="0"/>
              <a:t>κ</a:t>
            </a:r>
            <a:r>
              <a:rPr lang="ja-JP" altLang="en-US" sz="2000" i="1" dirty="0" smtClean="0"/>
              <a:t>　　</a:t>
            </a:r>
            <a:r>
              <a:rPr lang="ja-JP" altLang="en-US" sz="2000" dirty="0" smtClean="0"/>
              <a:t>：</a:t>
            </a:r>
            <a:r>
              <a:rPr lang="en-US" altLang="ja-JP" sz="2000" dirty="0" smtClean="0"/>
              <a:t>TPB</a:t>
            </a:r>
            <a:r>
              <a:rPr lang="ja-JP" altLang="en-US" sz="2000" dirty="0" smtClean="0"/>
              <a:t>の変換光発光効率</a:t>
            </a:r>
            <a:endParaRPr lang="en-US" altLang="ja-JP" sz="2000" dirty="0" smtClean="0"/>
          </a:p>
          <a:p>
            <a:r>
              <a:rPr lang="en-US" altLang="ja-JP" sz="2000" i="1" dirty="0" smtClean="0"/>
              <a:t>A</a:t>
            </a:r>
            <a:r>
              <a:rPr lang="ja-JP" altLang="en-US" sz="2000" i="1" dirty="0" smtClean="0"/>
              <a:t> </a:t>
            </a:r>
            <a:r>
              <a:rPr lang="ja-JP" altLang="en-US" sz="2000" dirty="0" smtClean="0"/>
              <a:t>    ：</a:t>
            </a:r>
            <a:r>
              <a:rPr lang="en-US" altLang="ja-JP" sz="2000" dirty="0" smtClean="0"/>
              <a:t>Acceptance</a:t>
            </a:r>
            <a:endParaRPr kumimoji="1" lang="ja-JP" altLang="en-US" sz="2000" dirty="0"/>
          </a:p>
        </p:txBody>
      </p:sp>
      <p:pic>
        <p:nvPicPr>
          <p:cNvPr id="3076" name="Picture 4" descr="\begin{align*}&#10;P\! D\! E =&amp; (1-\alpha_{_{\text{TPB}}}-\alpha_p)\times Q\!\! E \\&#10;&amp; \quad +  \alpha_{_\text{TPB}} \kappa A\times Q\!\! E'&#10;\end{align*}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4466273" cy="882968"/>
          </a:xfrm>
          <a:prstGeom prst="rect">
            <a:avLst/>
          </a:prstGeom>
          <a:noFill/>
        </p:spPr>
      </p:pic>
      <p:grpSp>
        <p:nvGrpSpPr>
          <p:cNvPr id="46" name="グループ化 45"/>
          <p:cNvGrpSpPr/>
          <p:nvPr/>
        </p:nvGrpSpPr>
        <p:grpSpPr>
          <a:xfrm>
            <a:off x="4921535" y="3573016"/>
            <a:ext cx="3539913" cy="2880320"/>
            <a:chOff x="953037" y="548680"/>
            <a:chExt cx="7219363" cy="5791160"/>
          </a:xfrm>
        </p:grpSpPr>
        <p:sp>
          <p:nvSpPr>
            <p:cNvPr id="47" name="下矢印 46"/>
            <p:cNvSpPr/>
            <p:nvPr/>
          </p:nvSpPr>
          <p:spPr>
            <a:xfrm>
              <a:off x="4283968" y="2276872"/>
              <a:ext cx="720080" cy="1296144"/>
            </a:xfrm>
            <a:prstGeom prst="downArrow">
              <a:avLst>
                <a:gd name="adj1" fmla="val 50000"/>
                <a:gd name="adj2" fmla="val 78319"/>
              </a:avLst>
            </a:prstGeom>
            <a:solidFill>
              <a:srgbClr val="00B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8" name="直線コネクタ 47"/>
            <p:cNvCxnSpPr/>
            <p:nvPr/>
          </p:nvCxnSpPr>
          <p:spPr>
            <a:xfrm>
              <a:off x="971600" y="3429000"/>
              <a:ext cx="72008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971600" y="1785695"/>
              <a:ext cx="72008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/>
            <p:cNvCxnSpPr/>
            <p:nvPr/>
          </p:nvCxnSpPr>
          <p:spPr>
            <a:xfrm flipV="1">
              <a:off x="971600" y="548680"/>
              <a:ext cx="0" cy="576064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>
              <a:off x="971600" y="6309320"/>
              <a:ext cx="72008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フリーフォーム 53"/>
            <p:cNvSpPr/>
            <p:nvPr/>
          </p:nvSpPr>
          <p:spPr>
            <a:xfrm>
              <a:off x="962108" y="4142630"/>
              <a:ext cx="4713766" cy="2197210"/>
            </a:xfrm>
            <a:custGeom>
              <a:avLst/>
              <a:gdLst>
                <a:gd name="connsiteX0" fmla="*/ 0 w 6209969"/>
                <a:gd name="connsiteY0" fmla="*/ 0 h 2197210"/>
                <a:gd name="connsiteX1" fmla="*/ 723569 w 6209969"/>
                <a:gd name="connsiteY1" fmla="*/ 63610 h 2197210"/>
                <a:gd name="connsiteX2" fmla="*/ 1439186 w 6209969"/>
                <a:gd name="connsiteY2" fmla="*/ 262393 h 2197210"/>
                <a:gd name="connsiteX3" fmla="*/ 2162755 w 6209969"/>
                <a:gd name="connsiteY3" fmla="*/ 707666 h 2197210"/>
                <a:gd name="connsiteX4" fmla="*/ 2878372 w 6209969"/>
                <a:gd name="connsiteY4" fmla="*/ 1296062 h 2197210"/>
                <a:gd name="connsiteX5" fmla="*/ 3633746 w 6209969"/>
                <a:gd name="connsiteY5" fmla="*/ 1844702 h 2197210"/>
                <a:gd name="connsiteX6" fmla="*/ 5041127 w 6209969"/>
                <a:gd name="connsiteY6" fmla="*/ 2146852 h 2197210"/>
                <a:gd name="connsiteX7" fmla="*/ 5430741 w 6209969"/>
                <a:gd name="connsiteY7" fmla="*/ 2146852 h 2197210"/>
                <a:gd name="connsiteX8" fmla="*/ 6209969 w 6209969"/>
                <a:gd name="connsiteY8" fmla="*/ 2154803 h 219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9969" h="2197210">
                  <a:moveTo>
                    <a:pt x="0" y="0"/>
                  </a:moveTo>
                  <a:cubicBezTo>
                    <a:pt x="241852" y="9939"/>
                    <a:pt x="483705" y="19878"/>
                    <a:pt x="723569" y="63610"/>
                  </a:cubicBezTo>
                  <a:cubicBezTo>
                    <a:pt x="963433" y="107342"/>
                    <a:pt x="1199322" y="155050"/>
                    <a:pt x="1439186" y="262393"/>
                  </a:cubicBezTo>
                  <a:cubicBezTo>
                    <a:pt x="1679050" y="369736"/>
                    <a:pt x="1922891" y="535388"/>
                    <a:pt x="2162755" y="707666"/>
                  </a:cubicBezTo>
                  <a:cubicBezTo>
                    <a:pt x="2402619" y="879944"/>
                    <a:pt x="2633207" y="1106556"/>
                    <a:pt x="2878372" y="1296062"/>
                  </a:cubicBezTo>
                  <a:cubicBezTo>
                    <a:pt x="3123537" y="1485568"/>
                    <a:pt x="3273287" y="1702904"/>
                    <a:pt x="3633746" y="1844702"/>
                  </a:cubicBezTo>
                  <a:cubicBezTo>
                    <a:pt x="3994205" y="1986500"/>
                    <a:pt x="4741628" y="2096494"/>
                    <a:pt x="5041127" y="2146852"/>
                  </a:cubicBezTo>
                  <a:cubicBezTo>
                    <a:pt x="5340626" y="2197210"/>
                    <a:pt x="5430741" y="2146852"/>
                    <a:pt x="5430741" y="2146852"/>
                  </a:cubicBezTo>
                  <a:lnTo>
                    <a:pt x="6209969" y="2154803"/>
                  </a:ln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/>
            <p:cNvSpPr/>
            <p:nvPr/>
          </p:nvSpPr>
          <p:spPr>
            <a:xfrm>
              <a:off x="953037" y="1749380"/>
              <a:ext cx="7186411" cy="4561268"/>
            </a:xfrm>
            <a:custGeom>
              <a:avLst/>
              <a:gdLst>
                <a:gd name="connsiteX0" fmla="*/ 0 w 7186411"/>
                <a:gd name="connsiteY0" fmla="*/ 4561268 h 4561268"/>
                <a:gd name="connsiteX1" fmla="*/ 721217 w 7186411"/>
                <a:gd name="connsiteY1" fmla="*/ 4496874 h 4561268"/>
                <a:gd name="connsiteX2" fmla="*/ 1442433 w 7186411"/>
                <a:gd name="connsiteY2" fmla="*/ 4200659 h 4561268"/>
                <a:gd name="connsiteX3" fmla="*/ 1996225 w 7186411"/>
                <a:gd name="connsiteY3" fmla="*/ 3621110 h 4561268"/>
                <a:gd name="connsiteX4" fmla="*/ 2665926 w 7186411"/>
                <a:gd name="connsiteY4" fmla="*/ 2500648 h 4561268"/>
                <a:gd name="connsiteX5" fmla="*/ 3206839 w 7186411"/>
                <a:gd name="connsiteY5" fmla="*/ 903668 h 4561268"/>
                <a:gd name="connsiteX6" fmla="*/ 3928056 w 7186411"/>
                <a:gd name="connsiteY6" fmla="*/ 143814 h 4561268"/>
                <a:gd name="connsiteX7" fmla="*/ 4752304 w 7186411"/>
                <a:gd name="connsiteY7" fmla="*/ 40783 h 4561268"/>
                <a:gd name="connsiteX8" fmla="*/ 5782614 w 7186411"/>
                <a:gd name="connsiteY8" fmla="*/ 40783 h 4561268"/>
                <a:gd name="connsiteX9" fmla="*/ 7186411 w 7186411"/>
                <a:gd name="connsiteY9" fmla="*/ 27905 h 456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86411" h="4561268">
                  <a:moveTo>
                    <a:pt x="0" y="4561268"/>
                  </a:moveTo>
                  <a:cubicBezTo>
                    <a:pt x="240406" y="4559122"/>
                    <a:pt x="480812" y="4556976"/>
                    <a:pt x="721217" y="4496874"/>
                  </a:cubicBezTo>
                  <a:cubicBezTo>
                    <a:pt x="961623" y="4436773"/>
                    <a:pt x="1229932" y="4346620"/>
                    <a:pt x="1442433" y="4200659"/>
                  </a:cubicBezTo>
                  <a:cubicBezTo>
                    <a:pt x="1654934" y="4054698"/>
                    <a:pt x="1792310" y="3904445"/>
                    <a:pt x="1996225" y="3621110"/>
                  </a:cubicBezTo>
                  <a:cubicBezTo>
                    <a:pt x="2200140" y="3337775"/>
                    <a:pt x="2464157" y="2953555"/>
                    <a:pt x="2665926" y="2500648"/>
                  </a:cubicBezTo>
                  <a:cubicBezTo>
                    <a:pt x="2867695" y="2047741"/>
                    <a:pt x="2996484" y="1296474"/>
                    <a:pt x="3206839" y="903668"/>
                  </a:cubicBezTo>
                  <a:cubicBezTo>
                    <a:pt x="3417194" y="510862"/>
                    <a:pt x="3670479" y="287628"/>
                    <a:pt x="3928056" y="143814"/>
                  </a:cubicBezTo>
                  <a:cubicBezTo>
                    <a:pt x="4185633" y="0"/>
                    <a:pt x="4443211" y="57955"/>
                    <a:pt x="4752304" y="40783"/>
                  </a:cubicBezTo>
                  <a:cubicBezTo>
                    <a:pt x="5061397" y="23611"/>
                    <a:pt x="5782614" y="40783"/>
                    <a:pt x="5782614" y="40783"/>
                  </a:cubicBezTo>
                  <a:lnTo>
                    <a:pt x="7186411" y="27905"/>
                  </a:lnTo>
                </a:path>
              </a:pathLst>
            </a:cu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フリーフォーム 55"/>
            <p:cNvSpPr/>
            <p:nvPr/>
          </p:nvSpPr>
          <p:spPr>
            <a:xfrm>
              <a:off x="985989" y="3429000"/>
              <a:ext cx="7186411" cy="2833076"/>
            </a:xfrm>
            <a:custGeom>
              <a:avLst/>
              <a:gdLst>
                <a:gd name="connsiteX0" fmla="*/ 0 w 7186411"/>
                <a:gd name="connsiteY0" fmla="*/ 4561268 h 4561268"/>
                <a:gd name="connsiteX1" fmla="*/ 721217 w 7186411"/>
                <a:gd name="connsiteY1" fmla="*/ 4496874 h 4561268"/>
                <a:gd name="connsiteX2" fmla="*/ 1442433 w 7186411"/>
                <a:gd name="connsiteY2" fmla="*/ 4200659 h 4561268"/>
                <a:gd name="connsiteX3" fmla="*/ 1996225 w 7186411"/>
                <a:gd name="connsiteY3" fmla="*/ 3621110 h 4561268"/>
                <a:gd name="connsiteX4" fmla="*/ 2665926 w 7186411"/>
                <a:gd name="connsiteY4" fmla="*/ 2500648 h 4561268"/>
                <a:gd name="connsiteX5" fmla="*/ 3206839 w 7186411"/>
                <a:gd name="connsiteY5" fmla="*/ 903668 h 4561268"/>
                <a:gd name="connsiteX6" fmla="*/ 3928056 w 7186411"/>
                <a:gd name="connsiteY6" fmla="*/ 143814 h 4561268"/>
                <a:gd name="connsiteX7" fmla="*/ 4752304 w 7186411"/>
                <a:gd name="connsiteY7" fmla="*/ 40783 h 4561268"/>
                <a:gd name="connsiteX8" fmla="*/ 5782614 w 7186411"/>
                <a:gd name="connsiteY8" fmla="*/ 40783 h 4561268"/>
                <a:gd name="connsiteX9" fmla="*/ 7186411 w 7186411"/>
                <a:gd name="connsiteY9" fmla="*/ 27905 h 456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86411" h="4561268">
                  <a:moveTo>
                    <a:pt x="0" y="4561268"/>
                  </a:moveTo>
                  <a:cubicBezTo>
                    <a:pt x="240406" y="4559122"/>
                    <a:pt x="480812" y="4556976"/>
                    <a:pt x="721217" y="4496874"/>
                  </a:cubicBezTo>
                  <a:cubicBezTo>
                    <a:pt x="961623" y="4436773"/>
                    <a:pt x="1229932" y="4346620"/>
                    <a:pt x="1442433" y="4200659"/>
                  </a:cubicBezTo>
                  <a:cubicBezTo>
                    <a:pt x="1654934" y="4054698"/>
                    <a:pt x="1792310" y="3904445"/>
                    <a:pt x="1996225" y="3621110"/>
                  </a:cubicBezTo>
                  <a:cubicBezTo>
                    <a:pt x="2200140" y="3337775"/>
                    <a:pt x="2464157" y="2953555"/>
                    <a:pt x="2665926" y="2500648"/>
                  </a:cubicBezTo>
                  <a:cubicBezTo>
                    <a:pt x="2867695" y="2047741"/>
                    <a:pt x="2996484" y="1296474"/>
                    <a:pt x="3206839" y="903668"/>
                  </a:cubicBezTo>
                  <a:cubicBezTo>
                    <a:pt x="3417194" y="510862"/>
                    <a:pt x="3670479" y="287628"/>
                    <a:pt x="3928056" y="143814"/>
                  </a:cubicBezTo>
                  <a:cubicBezTo>
                    <a:pt x="4185633" y="0"/>
                    <a:pt x="4443211" y="57955"/>
                    <a:pt x="4752304" y="40783"/>
                  </a:cubicBezTo>
                  <a:cubicBezTo>
                    <a:pt x="5061397" y="23611"/>
                    <a:pt x="5782614" y="40783"/>
                    <a:pt x="5782614" y="40783"/>
                  </a:cubicBezTo>
                  <a:lnTo>
                    <a:pt x="7186411" y="27905"/>
                  </a:ln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/>
            <p:cNvSpPr/>
            <p:nvPr/>
          </p:nvSpPr>
          <p:spPr>
            <a:xfrm>
              <a:off x="965915" y="3403242"/>
              <a:ext cx="7186412" cy="711557"/>
            </a:xfrm>
            <a:custGeom>
              <a:avLst/>
              <a:gdLst>
                <a:gd name="connsiteX0" fmla="*/ 0 w 7186412"/>
                <a:gd name="connsiteY0" fmla="*/ 742681 h 761999"/>
                <a:gd name="connsiteX1" fmla="*/ 476519 w 7186412"/>
                <a:gd name="connsiteY1" fmla="*/ 742681 h 761999"/>
                <a:gd name="connsiteX2" fmla="*/ 1403798 w 7186412"/>
                <a:gd name="connsiteY2" fmla="*/ 626772 h 761999"/>
                <a:gd name="connsiteX3" fmla="*/ 2511381 w 7186412"/>
                <a:gd name="connsiteY3" fmla="*/ 317679 h 761999"/>
                <a:gd name="connsiteX4" fmla="*/ 3580327 w 7186412"/>
                <a:gd name="connsiteY4" fmla="*/ 60101 h 761999"/>
                <a:gd name="connsiteX5" fmla="*/ 5125792 w 7186412"/>
                <a:gd name="connsiteY5" fmla="*/ 8586 h 761999"/>
                <a:gd name="connsiteX6" fmla="*/ 6143223 w 7186412"/>
                <a:gd name="connsiteY6" fmla="*/ 8586 h 761999"/>
                <a:gd name="connsiteX7" fmla="*/ 7186412 w 7186412"/>
                <a:gd name="connsiteY7" fmla="*/ 8586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86412" h="761999">
                  <a:moveTo>
                    <a:pt x="0" y="742681"/>
                  </a:moveTo>
                  <a:cubicBezTo>
                    <a:pt x="121276" y="752340"/>
                    <a:pt x="242553" y="761999"/>
                    <a:pt x="476519" y="742681"/>
                  </a:cubicBezTo>
                  <a:cubicBezTo>
                    <a:pt x="710485" y="723363"/>
                    <a:pt x="1064654" y="697606"/>
                    <a:pt x="1403798" y="626772"/>
                  </a:cubicBezTo>
                  <a:cubicBezTo>
                    <a:pt x="1742942" y="555938"/>
                    <a:pt x="2148626" y="412124"/>
                    <a:pt x="2511381" y="317679"/>
                  </a:cubicBezTo>
                  <a:cubicBezTo>
                    <a:pt x="2874136" y="223234"/>
                    <a:pt x="3144592" y="111616"/>
                    <a:pt x="3580327" y="60101"/>
                  </a:cubicBezTo>
                  <a:cubicBezTo>
                    <a:pt x="4016062" y="8586"/>
                    <a:pt x="4698643" y="17172"/>
                    <a:pt x="5125792" y="8586"/>
                  </a:cubicBezTo>
                  <a:cubicBezTo>
                    <a:pt x="5552941" y="0"/>
                    <a:pt x="6143223" y="8586"/>
                    <a:pt x="6143223" y="8586"/>
                  </a:cubicBezTo>
                  <a:lnTo>
                    <a:pt x="7186412" y="8586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8" name="角丸四角形 57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/>
              <a:t>波長変換と検出効率のモデル</a:t>
            </a:r>
            <a:endParaRPr kumimoji="1" lang="ja-JP" altLang="en-US" sz="44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356992" y="3964994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latin typeface="+mn-ea"/>
              </a:rPr>
              <a:t>22%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356992" y="479715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latin typeface="+mn-ea"/>
              </a:rPr>
              <a:t>12%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356992" y="515719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latin typeface="+mn-ea"/>
              </a:rPr>
              <a:t>10%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373216" y="591966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70C0"/>
                </a:solidFill>
              </a:rPr>
              <a:t>(1-</a:t>
            </a:r>
            <a:r>
              <a:rPr kumimoji="1" lang="en-US" altLang="ja-JP" sz="2400" b="1" i="1" dirty="0" smtClean="0">
                <a:solidFill>
                  <a:srgbClr val="0070C0"/>
                </a:solidFill>
              </a:rPr>
              <a:t>α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)×</a:t>
            </a:r>
            <a:r>
              <a:rPr kumimoji="1" lang="en-US" altLang="ja-JP" sz="2400" b="1" i="1" dirty="0" smtClean="0">
                <a:solidFill>
                  <a:srgbClr val="0070C0"/>
                </a:solidFill>
              </a:rPr>
              <a:t>QE</a:t>
            </a:r>
            <a:endParaRPr kumimoji="1" lang="ja-JP" altLang="en-US" sz="2400" b="1" i="1" dirty="0">
              <a:solidFill>
                <a:srgbClr val="0070C0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5365104" y="4263479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err="1" smtClean="0">
                <a:solidFill>
                  <a:srgbClr val="00B050"/>
                </a:solidFill>
              </a:rPr>
              <a:t>α</a:t>
            </a:r>
            <a:r>
              <a:rPr kumimoji="1" lang="en-US" altLang="ja-JP" sz="2400" b="1" dirty="0" err="1" smtClean="0">
                <a:solidFill>
                  <a:srgbClr val="00B050"/>
                </a:solidFill>
              </a:rPr>
              <a:t>×</a:t>
            </a:r>
            <a:r>
              <a:rPr kumimoji="1" lang="en-US" altLang="ja-JP" sz="2400" b="1" i="1" dirty="0" err="1" smtClean="0">
                <a:solidFill>
                  <a:srgbClr val="00B050"/>
                </a:solidFill>
              </a:rPr>
              <a:t>QE</a:t>
            </a:r>
            <a:r>
              <a:rPr kumimoji="1" lang="en-US" altLang="ja-JP" sz="2400" b="1" dirty="0" smtClean="0">
                <a:solidFill>
                  <a:srgbClr val="00B050"/>
                </a:solidFill>
              </a:rPr>
              <a:t>’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589240" y="522920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err="1" smtClean="0">
                <a:solidFill>
                  <a:srgbClr val="00B050"/>
                </a:solidFill>
              </a:rPr>
              <a:t>ακA</a:t>
            </a:r>
            <a:r>
              <a:rPr kumimoji="1" lang="en-US" altLang="ja-JP" sz="2400" b="1" dirty="0" err="1" smtClean="0">
                <a:solidFill>
                  <a:srgbClr val="00B050"/>
                </a:solidFill>
              </a:rPr>
              <a:t>×</a:t>
            </a:r>
            <a:r>
              <a:rPr kumimoji="1" lang="en-US" altLang="ja-JP" sz="2400" b="1" i="1" dirty="0" err="1" smtClean="0">
                <a:solidFill>
                  <a:srgbClr val="00B050"/>
                </a:solidFill>
              </a:rPr>
              <a:t>QE</a:t>
            </a:r>
            <a:r>
              <a:rPr kumimoji="1" lang="en-US" altLang="ja-JP" sz="2400" b="1" dirty="0" smtClean="0">
                <a:solidFill>
                  <a:srgbClr val="00B050"/>
                </a:solidFill>
              </a:rPr>
              <a:t>’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805264" y="4407495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err="1" smtClean="0">
                <a:solidFill>
                  <a:srgbClr val="00B050"/>
                </a:solidFill>
              </a:rPr>
              <a:t>κA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cxnSp>
        <p:nvCxnSpPr>
          <p:cNvPr id="68" name="直線コネクタ 67"/>
          <p:cNvCxnSpPr/>
          <p:nvPr/>
        </p:nvCxnSpPr>
        <p:spPr>
          <a:xfrm>
            <a:off x="7165304" y="6439889"/>
            <a:ext cx="1080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7776864" y="6453336"/>
            <a:ext cx="1475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TPB</a:t>
            </a:r>
            <a:r>
              <a:rPr kumimoji="1" lang="ja-JP" altLang="en-US" sz="2000" dirty="0" smtClean="0"/>
              <a:t>塗布量</a:t>
            </a:r>
            <a:endParaRPr kumimoji="1" lang="ja-JP" altLang="en-US" sz="20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668344" y="4581128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smtClean="0">
                <a:solidFill>
                  <a:srgbClr val="FF0000"/>
                </a:solidFill>
              </a:rPr>
              <a:t>PDE</a:t>
            </a:r>
            <a:endParaRPr kumimoji="1" lang="ja-JP" alt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83" name="Picture 6" descr="\begin{align*}&#10;\alpha_p \simeq 0&#10;\end{align*}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5459888"/>
            <a:ext cx="800100" cy="266700"/>
          </a:xfrm>
          <a:prstGeom prst="rect">
            <a:avLst/>
          </a:prstGeom>
          <a:noFill/>
        </p:spPr>
      </p:pic>
      <p:pic>
        <p:nvPicPr>
          <p:cNvPr id="84" name="Picture 8" descr="\begin{align*}&#10;\alpha_{_\text{TPB}} \simeq 1&#10;\end{align*}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5422547"/>
            <a:ext cx="1073468" cy="253365"/>
          </a:xfrm>
          <a:prstGeom prst="rect">
            <a:avLst/>
          </a:prstGeom>
          <a:noFill/>
        </p:spPr>
      </p:pic>
      <p:pic>
        <p:nvPicPr>
          <p:cNvPr id="86" name="Picture 12" descr="\begin{align*}&#10;Q\! E \simeq 10\%&#10;\end{align*}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4609128"/>
            <a:ext cx="1246823" cy="260032"/>
          </a:xfrm>
          <a:prstGeom prst="rect">
            <a:avLst/>
          </a:prstGeom>
          <a:noFill/>
        </p:spPr>
      </p:pic>
      <p:pic>
        <p:nvPicPr>
          <p:cNvPr id="87" name="Picture 16" descr="\begin{align*}&#10;Q\! E' \simeq 22\%&#10;\end{align*}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50471" y="4589125"/>
            <a:ext cx="1326833" cy="280035"/>
          </a:xfrm>
          <a:prstGeom prst="rect">
            <a:avLst/>
          </a:prstGeom>
          <a:noFill/>
        </p:spPr>
      </p:pic>
      <p:sp>
        <p:nvSpPr>
          <p:cNvPr id="89" name="テキスト ボックス 88"/>
          <p:cNvSpPr txBox="1"/>
          <p:nvPr/>
        </p:nvSpPr>
        <p:spPr>
          <a:xfrm>
            <a:off x="467544" y="505977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実験結果から</a:t>
            </a:r>
            <a:endParaRPr kumimoji="1" lang="ja-JP" altLang="en-US" sz="2000" dirty="0"/>
          </a:p>
        </p:txBody>
      </p:sp>
      <p:pic>
        <p:nvPicPr>
          <p:cNvPr id="90" name="Picture 22" descr="\begin{align*}&#10;\alpha_{_\text{TPB}} \kappa A \simeq 55\%&#10;\end{align*}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1640" y="5819928"/>
            <a:ext cx="1820228" cy="273368"/>
          </a:xfrm>
          <a:prstGeom prst="rect">
            <a:avLst/>
          </a:prstGeom>
          <a:noFill/>
        </p:spPr>
      </p:pic>
      <p:sp>
        <p:nvSpPr>
          <p:cNvPr id="93" name="テキスト ボックス 92"/>
          <p:cNvSpPr txBox="1"/>
          <p:nvPr/>
        </p:nvSpPr>
        <p:spPr>
          <a:xfrm>
            <a:off x="467544" y="422108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スペックシートより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04660" y="6243175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31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0533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TPB</a:t>
            </a:r>
            <a:r>
              <a:rPr kumimoji="1" lang="ja-JP" altLang="en-US" sz="4400" dirty="0" smtClean="0"/>
              <a:t>塗布方法</a:t>
            </a:r>
            <a:endParaRPr kumimoji="1" lang="ja-JP" altLang="en-US" sz="44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263537"/>
            <a:ext cx="8229600" cy="49974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スプレー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トルエンに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TPB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を溶かして吹き付ける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量のコントロールがむずかしい、少しもろい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真空蒸着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真空中で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TPB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を蒸着させる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量のコントロールが容易、少しもろい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ja-JP" altLang="en-US" sz="2400" noProof="0" dirty="0" smtClean="0"/>
              <a:t>蒸着量と検出効率についての先行研究あり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高分子マトリックス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トルエンにパラロイドと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TPB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を溶かす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量のコントロール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75214" y="1268760"/>
            <a:ext cx="1873250" cy="1527175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75214" y="2838798"/>
            <a:ext cx="1835150" cy="1827212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03777" y="4769198"/>
            <a:ext cx="1944687" cy="1771650"/>
          </a:xfrm>
          <a:prstGeom prst="rect">
            <a:avLst/>
          </a:prstGeom>
          <a:noFill/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553200" y="6444375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32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041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/>
              <a:t>PMT</a:t>
            </a:r>
            <a:r>
              <a:rPr kumimoji="1" lang="ja-JP" altLang="en-US" sz="4400" dirty="0" smtClean="0"/>
              <a:t>のゲイン測定</a:t>
            </a:r>
            <a:endParaRPr kumimoji="1" lang="ja-JP" altLang="en-US" sz="4400" dirty="0"/>
          </a:p>
        </p:txBody>
      </p:sp>
      <p:pic>
        <p:nvPicPr>
          <p:cNvPr id="3" name="Picture 5" descr="\begin{align*}&#10;e&#10;&amp;= 1.6\times 10^{-19} \text{[C]} \\&#10;&amp;= 6.4\times 10^{-6} \text{[ADC count]}&#10;\end{align*}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91680" y="5511125"/>
            <a:ext cx="2775992" cy="654179"/>
          </a:xfrm>
          <a:prstGeom prst="rect">
            <a:avLst/>
          </a:prstGeom>
          <a:noFill/>
        </p:spPr>
      </p:pic>
      <p:grpSp>
        <p:nvGrpSpPr>
          <p:cNvPr id="4" name="グループ化 40"/>
          <p:cNvGrpSpPr/>
          <p:nvPr/>
        </p:nvGrpSpPr>
        <p:grpSpPr>
          <a:xfrm>
            <a:off x="1187624" y="1340768"/>
            <a:ext cx="6840760" cy="2102087"/>
            <a:chOff x="1187624" y="1340768"/>
            <a:chExt cx="6840760" cy="2102087"/>
          </a:xfrm>
        </p:grpSpPr>
        <p:sp>
          <p:nvSpPr>
            <p:cNvPr id="5" name="正方形/長方形 4"/>
            <p:cNvSpPr/>
            <p:nvPr/>
          </p:nvSpPr>
          <p:spPr bwMode="auto">
            <a:xfrm>
              <a:off x="4220462" y="2323334"/>
              <a:ext cx="1863706" cy="10437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 flipV="1">
              <a:off x="2483768" y="2822493"/>
              <a:ext cx="1836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2555776" y="1670365"/>
              <a:ext cx="4608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1907704" y="1988912"/>
              <a:ext cx="0" cy="6480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グループ化 6"/>
            <p:cNvGrpSpPr>
              <a:grpSpLocks/>
            </p:cNvGrpSpPr>
            <p:nvPr/>
          </p:nvGrpSpPr>
          <p:grpSpPr bwMode="auto">
            <a:xfrm>
              <a:off x="5008596" y="2578759"/>
              <a:ext cx="1017342" cy="520789"/>
              <a:chOff x="689653" y="2494004"/>
              <a:chExt cx="1117429" cy="539370"/>
            </a:xfrm>
          </p:grpSpPr>
          <p:sp>
            <p:nvSpPr>
              <p:cNvPr id="21" name="片側の 2 つの角を丸めた四角形 20"/>
              <p:cNvSpPr/>
              <p:nvPr/>
            </p:nvSpPr>
            <p:spPr>
              <a:xfrm rot="5400000">
                <a:off x="978683" y="2204974"/>
                <a:ext cx="539370" cy="1117429"/>
              </a:xfrm>
              <a:prstGeom prst="round2SameRect">
                <a:avLst>
                  <a:gd name="adj1" fmla="val 37107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848722" y="2595550"/>
                <a:ext cx="903874" cy="3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 smtClean="0">
                    <a:solidFill>
                      <a:srgbClr val="000000"/>
                    </a:solidFill>
                  </a:rPr>
                  <a:t>PMT</a:t>
                </a:r>
                <a:endParaRPr lang="ja-JP" altLang="en-US" dirty="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パイ 9"/>
            <p:cNvSpPr/>
            <p:nvPr/>
          </p:nvSpPr>
          <p:spPr bwMode="auto">
            <a:xfrm>
              <a:off x="3677461" y="2235365"/>
              <a:ext cx="1224136" cy="1207490"/>
            </a:xfrm>
            <a:prstGeom prst="pie">
              <a:avLst>
                <a:gd name="adj1" fmla="val 19840133"/>
                <a:gd name="adj2" fmla="val 1852314"/>
              </a:avLst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187624" y="1340768"/>
              <a:ext cx="1440160" cy="6480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Function</a:t>
              </a:r>
              <a:r>
                <a:rPr kumimoji="1" lang="ja-JP" altLang="en-US" dirty="0" smtClean="0"/>
                <a:t>　</a:t>
              </a:r>
              <a:r>
                <a:rPr kumimoji="1" lang="en-US" altLang="ja-JP" dirty="0" smtClean="0"/>
                <a:t>Generator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3203848" y="1340768"/>
              <a:ext cx="1440160" cy="6480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Discriminator</a:t>
              </a: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220072" y="1340768"/>
              <a:ext cx="1440160" cy="6480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Gate</a:t>
              </a:r>
            </a:p>
            <a:p>
              <a:pPr algn="ctr"/>
              <a:r>
                <a:rPr kumimoji="1" lang="en-US" altLang="ja-JP" dirty="0" smtClean="0"/>
                <a:t>Generator</a:t>
              </a:r>
              <a:endParaRPr kumimoji="1" lang="ja-JP" altLang="en-US" dirty="0"/>
            </a:p>
          </p:txBody>
        </p:sp>
        <p:cxnSp>
          <p:nvCxnSpPr>
            <p:cNvPr id="14" name="直線コネクタ 13"/>
            <p:cNvCxnSpPr/>
            <p:nvPr/>
          </p:nvCxnSpPr>
          <p:spPr>
            <a:xfrm flipV="1">
              <a:off x="6003658" y="2733113"/>
              <a:ext cx="1152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正方形/長方形 14"/>
            <p:cNvSpPr/>
            <p:nvPr/>
          </p:nvSpPr>
          <p:spPr>
            <a:xfrm>
              <a:off x="7164288" y="1482051"/>
              <a:ext cx="864096" cy="132658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ADC</a:t>
              </a:r>
              <a:endParaRPr kumimoji="1" lang="ja-JP" altLang="en-US" dirty="0"/>
            </a:p>
          </p:txBody>
        </p:sp>
        <p:cxnSp>
          <p:nvCxnSpPr>
            <p:cNvPr id="16" name="直線コネクタ 15"/>
            <p:cNvCxnSpPr/>
            <p:nvPr/>
          </p:nvCxnSpPr>
          <p:spPr>
            <a:xfrm flipV="1">
              <a:off x="6003658" y="2976847"/>
              <a:ext cx="126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/>
          </p:nvSpPr>
          <p:spPr>
            <a:xfrm>
              <a:off x="7164288" y="2894501"/>
              <a:ext cx="864096" cy="43204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HV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1229189" y="2564904"/>
              <a:ext cx="1368152" cy="50405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LED Driver</a:t>
              </a:r>
              <a:endParaRPr kumimoji="1" lang="ja-JP" altLang="en-US" dirty="0"/>
            </a:p>
          </p:txBody>
        </p:sp>
        <p:sp>
          <p:nvSpPr>
            <p:cNvPr id="19" name="片側の 2 つの角を丸めた四角形 18"/>
            <p:cNvSpPr/>
            <p:nvPr/>
          </p:nvSpPr>
          <p:spPr>
            <a:xfrm rot="5400000">
              <a:off x="4306117" y="2686771"/>
              <a:ext cx="180020" cy="252028"/>
            </a:xfrm>
            <a:prstGeom prst="round2SameRect">
              <a:avLst>
                <a:gd name="adj1" fmla="val 50000"/>
                <a:gd name="adj2" fmla="val 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8"/>
            <p:cNvSpPr txBox="1">
              <a:spLocks noChangeArrowheads="1"/>
            </p:cNvSpPr>
            <p:nvPr/>
          </p:nvSpPr>
          <p:spPr bwMode="auto">
            <a:xfrm>
              <a:off x="4067944" y="2924944"/>
              <a:ext cx="822915" cy="374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srgbClr val="000000"/>
                  </a:solidFill>
                </a:rPr>
                <a:t>LED</a:t>
              </a:r>
              <a:endParaRPr lang="ja-JP" altLang="en-US" dirty="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3" name="Picture 2" descr="\begin{align*}&#10;g=\frac{Q_\text{1p.e.}-Q_\text{ped}}{e}&#10;\end{align*}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43080" y="4653508"/>
            <a:ext cx="2468880" cy="647700"/>
          </a:xfrm>
          <a:prstGeom prst="rect">
            <a:avLst/>
          </a:prstGeom>
          <a:noFill/>
        </p:spPr>
      </p:pic>
      <p:grpSp>
        <p:nvGrpSpPr>
          <p:cNvPr id="24" name="グループ化 36"/>
          <p:cNvGrpSpPr/>
          <p:nvPr/>
        </p:nvGrpSpPr>
        <p:grpSpPr>
          <a:xfrm>
            <a:off x="5073061" y="3777184"/>
            <a:ext cx="3747411" cy="2532136"/>
            <a:chOff x="5220072" y="4065216"/>
            <a:chExt cx="3747411" cy="2532136"/>
          </a:xfrm>
        </p:grpSpPr>
        <p:grpSp>
          <p:nvGrpSpPr>
            <p:cNvPr id="25" name="グループ化 9"/>
            <p:cNvGrpSpPr/>
            <p:nvPr/>
          </p:nvGrpSpPr>
          <p:grpSpPr>
            <a:xfrm>
              <a:off x="5220072" y="4065216"/>
              <a:ext cx="3747411" cy="2532136"/>
              <a:chOff x="4932040" y="2132856"/>
              <a:chExt cx="3747411" cy="2532136"/>
            </a:xfrm>
          </p:grpSpPr>
          <p:pic>
            <p:nvPicPr>
              <p:cNvPr id="28" name="Picture 1" descr="E:\VUV-NIR\1222\Gain2\J\1600v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 t="8008" r="7674"/>
              <a:stretch>
                <a:fillRect/>
              </a:stretch>
            </p:blipFill>
            <p:spPr bwMode="auto">
              <a:xfrm>
                <a:off x="4932040" y="2132856"/>
                <a:ext cx="3747411" cy="2532136"/>
              </a:xfrm>
              <a:prstGeom prst="rect">
                <a:avLst/>
              </a:prstGeom>
              <a:noFill/>
            </p:spPr>
          </p:pic>
          <p:pic>
            <p:nvPicPr>
              <p:cNvPr id="29" name="Picture 9" descr="E:\卒論\Gaussian.GIF"/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22582" y="2492896"/>
                <a:ext cx="403151" cy="1951881"/>
              </a:xfrm>
              <a:prstGeom prst="rect">
                <a:avLst/>
              </a:prstGeom>
              <a:noFill/>
            </p:spPr>
          </p:pic>
          <p:pic>
            <p:nvPicPr>
              <p:cNvPr id="30" name="Picture 9" descr="E:\卒論\Gaussian.GIF"/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624410" y="3631169"/>
                <a:ext cx="1479667" cy="792088"/>
              </a:xfrm>
              <a:prstGeom prst="rect">
                <a:avLst/>
              </a:prstGeom>
              <a:noFill/>
            </p:spPr>
          </p:pic>
        </p:grpSp>
        <p:pic>
          <p:nvPicPr>
            <p:cNvPr id="26" name="Picture 4" descr="\begin{align*}&#10;Q_\text{1p.e.}&#10;\end{align*}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6465917" y="5138901"/>
              <a:ext cx="554355" cy="234315"/>
            </a:xfrm>
            <a:prstGeom prst="rect">
              <a:avLst/>
            </a:prstGeom>
            <a:noFill/>
          </p:spPr>
        </p:pic>
        <p:pic>
          <p:nvPicPr>
            <p:cNvPr id="27" name="Picture 6" descr="\begin{align*}&#10;Q_\text{ped}&#10;\end{align*}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6012160" y="4149080"/>
              <a:ext cx="474345" cy="234315"/>
            </a:xfrm>
            <a:prstGeom prst="rect">
              <a:avLst/>
            </a:prstGeom>
            <a:noFill/>
          </p:spPr>
        </p:pic>
      </p:grpSp>
      <p:sp>
        <p:nvSpPr>
          <p:cNvPr id="31" name="テキスト ボックス 31"/>
          <p:cNvSpPr txBox="1">
            <a:spLocks noChangeArrowheads="1"/>
          </p:cNvSpPr>
          <p:nvPr/>
        </p:nvSpPr>
        <p:spPr bwMode="auto">
          <a:xfrm>
            <a:off x="395536" y="3789040"/>
            <a:ext cx="46805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</a:rPr>
              <a:t>LED</a:t>
            </a:r>
            <a:r>
              <a:rPr lang="ja-JP" altLang="en-US" sz="2000" dirty="0" smtClean="0">
                <a:solidFill>
                  <a:srgbClr val="000000"/>
                </a:solidFill>
              </a:rPr>
              <a:t>を弱く光らせ、</a:t>
            </a:r>
            <a:r>
              <a:rPr lang="en-US" altLang="ja-JP" sz="2000" dirty="0" smtClean="0">
                <a:solidFill>
                  <a:srgbClr val="000000"/>
                </a:solidFill>
              </a:rPr>
              <a:t>1p.e.</a:t>
            </a:r>
            <a:r>
              <a:rPr lang="ja-JP" altLang="en-US" sz="2000" dirty="0" smtClean="0">
                <a:solidFill>
                  <a:srgbClr val="000000"/>
                </a:solidFill>
              </a:rPr>
              <a:t>と</a:t>
            </a:r>
            <a:r>
              <a:rPr lang="en-US" altLang="ja-JP" sz="2000" dirty="0" smtClean="0">
                <a:solidFill>
                  <a:srgbClr val="000000"/>
                </a:solidFill>
              </a:rPr>
              <a:t>0p.e.(pedestal)</a:t>
            </a:r>
            <a:r>
              <a:rPr lang="ja-JP" altLang="en-US" sz="2000" dirty="0" smtClean="0">
                <a:solidFill>
                  <a:srgbClr val="000000"/>
                </a:solidFill>
              </a:rPr>
              <a:t>の</a:t>
            </a:r>
            <a:r>
              <a:rPr lang="en-US" altLang="ja-JP" sz="2000" dirty="0" smtClean="0">
                <a:solidFill>
                  <a:srgbClr val="000000"/>
                </a:solidFill>
              </a:rPr>
              <a:t>ADC count</a:t>
            </a:r>
            <a:r>
              <a:rPr lang="ja-JP" altLang="en-US" sz="2000" dirty="0" smtClean="0">
                <a:solidFill>
                  <a:srgbClr val="000000"/>
                </a:solidFill>
              </a:rPr>
              <a:t>の差から</a:t>
            </a:r>
            <a:r>
              <a:rPr lang="en-US" altLang="ja-JP" sz="2000" dirty="0" smtClean="0">
                <a:solidFill>
                  <a:srgbClr val="000000"/>
                </a:solidFill>
              </a:rPr>
              <a:t>gain</a:t>
            </a:r>
            <a:r>
              <a:rPr lang="ja-JP" altLang="en-US" sz="2000" dirty="0" err="1" smtClean="0">
                <a:solidFill>
                  <a:srgbClr val="000000"/>
                </a:solidFill>
              </a:rPr>
              <a:t>を算</a:t>
            </a:r>
            <a:r>
              <a:rPr lang="ja-JP" altLang="en-US" sz="2000" dirty="0" smtClean="0">
                <a:solidFill>
                  <a:srgbClr val="000000"/>
                </a:solidFill>
              </a:rPr>
              <a:t>出</a:t>
            </a:r>
            <a:endParaRPr lang="en-US" altLang="ja-JP" sz="2000" dirty="0" smtClean="0">
              <a:solidFill>
                <a:srgbClr val="000000"/>
              </a:solidFill>
            </a:endParaRPr>
          </a:p>
        </p:txBody>
      </p:sp>
      <p:sp>
        <p:nvSpPr>
          <p:cNvPr id="33" name="スライド番号プレースホルダー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 smtClean="0"/>
              <a:t>33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054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4400" dirty="0" err="1"/>
              <a:t>Xe</a:t>
            </a:r>
            <a:r>
              <a:rPr lang="en-US" altLang="ja-JP" sz="4400" dirty="0"/>
              <a:t> FL</a:t>
            </a:r>
            <a:r>
              <a:rPr lang="ja-JP" altLang="en-US" sz="4400" dirty="0"/>
              <a:t>による</a:t>
            </a:r>
            <a:r>
              <a:rPr lang="en-US" altLang="ja-JP" sz="4400" dirty="0"/>
              <a:t>PDE</a:t>
            </a:r>
            <a:r>
              <a:rPr lang="ja-JP" altLang="en-US" sz="4400" dirty="0"/>
              <a:t>測定 セットアップ</a:t>
            </a:r>
            <a:endParaRPr kumimoji="1" lang="ja-JP" altLang="en-US" sz="4400" dirty="0"/>
          </a:p>
        </p:txBody>
      </p:sp>
      <p:grpSp>
        <p:nvGrpSpPr>
          <p:cNvPr id="3" name="グループ化 56"/>
          <p:cNvGrpSpPr/>
          <p:nvPr/>
        </p:nvGrpSpPr>
        <p:grpSpPr>
          <a:xfrm>
            <a:off x="1175051" y="1609341"/>
            <a:ext cx="6840760" cy="2674310"/>
            <a:chOff x="1187624" y="1988840"/>
            <a:chExt cx="6840760" cy="2674310"/>
          </a:xfrm>
        </p:grpSpPr>
        <p:cxnSp>
          <p:nvCxnSpPr>
            <p:cNvPr id="4" name="直線コネクタ 3"/>
            <p:cNvCxnSpPr/>
            <p:nvPr/>
          </p:nvCxnSpPr>
          <p:spPr>
            <a:xfrm flipV="1">
              <a:off x="3940572" y="2506751"/>
              <a:ext cx="504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 flipV="1">
              <a:off x="5408442" y="2509484"/>
              <a:ext cx="504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V="1">
              <a:off x="4439242" y="2839081"/>
              <a:ext cx="972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2555776" y="2318437"/>
              <a:ext cx="4608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1907704" y="2636984"/>
              <a:ext cx="0" cy="6480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正方形/長方形 8"/>
            <p:cNvSpPr/>
            <p:nvPr/>
          </p:nvSpPr>
          <p:spPr bwMode="auto">
            <a:xfrm>
              <a:off x="5250264" y="3413929"/>
              <a:ext cx="1553984" cy="10437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角丸四角形 9"/>
            <p:cNvSpPr/>
            <p:nvPr/>
          </p:nvSpPr>
          <p:spPr bwMode="auto">
            <a:xfrm>
              <a:off x="1259632" y="3196385"/>
              <a:ext cx="1305347" cy="797663"/>
            </a:xfrm>
            <a:prstGeom prst="roundRect">
              <a:avLst>
                <a:gd name="adj" fmla="val 25609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dirty="0" err="1">
                  <a:solidFill>
                    <a:srgbClr val="000000"/>
                  </a:solidFill>
                </a:rPr>
                <a:t>Xe</a:t>
              </a:r>
              <a:r>
                <a:rPr lang="en-US" altLang="ja-JP" dirty="0">
                  <a:solidFill>
                    <a:srgbClr val="000000"/>
                  </a:solidFill>
                </a:rPr>
                <a:t> Flush Lamp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11" name="グループ化 6"/>
            <p:cNvGrpSpPr>
              <a:grpSpLocks/>
            </p:cNvGrpSpPr>
            <p:nvPr/>
          </p:nvGrpSpPr>
          <p:grpSpPr bwMode="auto">
            <a:xfrm>
              <a:off x="5737178" y="3778702"/>
              <a:ext cx="1017342" cy="520789"/>
              <a:chOff x="689653" y="2494004"/>
              <a:chExt cx="1117429" cy="539370"/>
            </a:xfrm>
          </p:grpSpPr>
          <p:sp>
            <p:nvSpPr>
              <p:cNvPr id="30" name="片側の 2 つの角を丸めた四角形 29"/>
              <p:cNvSpPr/>
              <p:nvPr/>
            </p:nvSpPr>
            <p:spPr>
              <a:xfrm rot="5400000">
                <a:off x="978683" y="2204974"/>
                <a:ext cx="539370" cy="1117429"/>
              </a:xfrm>
              <a:prstGeom prst="round2SameRect">
                <a:avLst>
                  <a:gd name="adj1" fmla="val 37107"/>
                  <a:gd name="adj2" fmla="val 0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848722" y="2595550"/>
                <a:ext cx="903874" cy="3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 smtClean="0">
                    <a:solidFill>
                      <a:srgbClr val="000000"/>
                    </a:solidFill>
                  </a:rPr>
                  <a:t>PMT</a:t>
                </a:r>
                <a:endParaRPr lang="ja-JP" altLang="en-US" dirty="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" name="正方形/長方形 11"/>
            <p:cNvSpPr/>
            <p:nvPr/>
          </p:nvSpPr>
          <p:spPr bwMode="auto">
            <a:xfrm>
              <a:off x="3973925" y="3319440"/>
              <a:ext cx="721048" cy="9734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cxnSp>
          <p:nvCxnSpPr>
            <p:cNvPr id="13" name="直線コネクタ 12"/>
            <p:cNvCxnSpPr>
              <a:stCxn id="10" idx="3"/>
            </p:cNvCxnSpPr>
            <p:nvPr/>
          </p:nvCxnSpPr>
          <p:spPr bwMode="auto">
            <a:xfrm>
              <a:off x="2564979" y="3594117"/>
              <a:ext cx="1504256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 bwMode="auto">
            <a:xfrm>
              <a:off x="4632814" y="4040194"/>
              <a:ext cx="112922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正方形/長方形 14"/>
            <p:cNvSpPr/>
            <p:nvPr/>
          </p:nvSpPr>
          <p:spPr bwMode="auto">
            <a:xfrm>
              <a:off x="4537503" y="3796280"/>
              <a:ext cx="66303" cy="39773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パイ 15"/>
            <p:cNvSpPr/>
            <p:nvPr/>
          </p:nvSpPr>
          <p:spPr bwMode="auto">
            <a:xfrm>
              <a:off x="2941443" y="2706359"/>
              <a:ext cx="1691675" cy="1783554"/>
            </a:xfrm>
            <a:prstGeom prst="pie">
              <a:avLst>
                <a:gd name="adj1" fmla="val 19840133"/>
                <a:gd name="adj2" fmla="val 1852314"/>
              </a:avLst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パイ 16"/>
            <p:cNvSpPr/>
            <p:nvPr/>
          </p:nvSpPr>
          <p:spPr bwMode="auto">
            <a:xfrm>
              <a:off x="5156566" y="3560462"/>
              <a:ext cx="845837" cy="959133"/>
            </a:xfrm>
            <a:prstGeom prst="pie">
              <a:avLst>
                <a:gd name="adj1" fmla="val 19581086"/>
                <a:gd name="adj2" fmla="val 2163149"/>
              </a:avLst>
            </a:prstGeom>
            <a:solidFill>
              <a:srgbClr val="7030A0">
                <a:alpha val="87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テキスト ボックス 16"/>
            <p:cNvSpPr txBox="1">
              <a:spLocks noChangeArrowheads="1"/>
            </p:cNvSpPr>
            <p:nvPr/>
          </p:nvSpPr>
          <p:spPr bwMode="auto">
            <a:xfrm>
              <a:off x="3889841" y="4293818"/>
              <a:ext cx="10421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 smtClean="0">
                  <a:solidFill>
                    <a:srgbClr val="000000"/>
                  </a:solidFill>
                </a:rPr>
                <a:t>フィルタ</a:t>
              </a:r>
            </a:p>
          </p:txBody>
        </p:sp>
        <p:sp>
          <p:nvSpPr>
            <p:cNvPr id="19" name="テキスト ボックス 28"/>
            <p:cNvSpPr txBox="1">
              <a:spLocks noChangeArrowheads="1"/>
            </p:cNvSpPr>
            <p:nvPr/>
          </p:nvSpPr>
          <p:spPr bwMode="auto">
            <a:xfrm>
              <a:off x="2574235" y="3170014"/>
              <a:ext cx="1315606" cy="374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mtClean="0">
                  <a:solidFill>
                    <a:srgbClr val="000000"/>
                  </a:solidFill>
                </a:rPr>
                <a:t>光ファイバ</a:t>
              </a: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187624" y="1988840"/>
              <a:ext cx="1440160" cy="6480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Function</a:t>
              </a:r>
              <a:r>
                <a:rPr kumimoji="1" lang="ja-JP" altLang="en-US" dirty="0" smtClean="0"/>
                <a:t>　</a:t>
              </a:r>
              <a:r>
                <a:rPr kumimoji="1" lang="en-US" altLang="ja-JP" dirty="0" smtClean="0"/>
                <a:t>Generator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843808" y="1988840"/>
              <a:ext cx="1440160" cy="6480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Discriminator</a:t>
              </a: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508104" y="1988840"/>
              <a:ext cx="1440160" cy="6480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Gate</a:t>
              </a:r>
            </a:p>
            <a:p>
              <a:pPr algn="ctr"/>
              <a:r>
                <a:rPr kumimoji="1" lang="en-US" altLang="ja-JP" dirty="0" smtClean="0"/>
                <a:t>Generator</a:t>
              </a:r>
              <a:endParaRPr kumimoji="1" lang="ja-JP" altLang="en-US" dirty="0"/>
            </a:p>
          </p:txBody>
        </p:sp>
        <p:cxnSp>
          <p:nvCxnSpPr>
            <p:cNvPr id="23" name="直線コネクタ 22"/>
            <p:cNvCxnSpPr/>
            <p:nvPr/>
          </p:nvCxnSpPr>
          <p:spPr>
            <a:xfrm flipV="1">
              <a:off x="6732240" y="3933056"/>
              <a:ext cx="504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正方形/長方形 23"/>
            <p:cNvSpPr/>
            <p:nvPr/>
          </p:nvSpPr>
          <p:spPr>
            <a:xfrm>
              <a:off x="7164288" y="2102413"/>
              <a:ext cx="864096" cy="194421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ADC</a:t>
              </a:r>
              <a:endParaRPr kumimoji="1" lang="ja-JP" altLang="en-US" dirty="0"/>
            </a:p>
          </p:txBody>
        </p:sp>
        <p:cxnSp>
          <p:nvCxnSpPr>
            <p:cNvPr id="25" name="直線コネクタ 24"/>
            <p:cNvCxnSpPr/>
            <p:nvPr/>
          </p:nvCxnSpPr>
          <p:spPr>
            <a:xfrm flipV="1">
              <a:off x="6732240" y="4176790"/>
              <a:ext cx="504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正方形/長方形 25"/>
            <p:cNvSpPr/>
            <p:nvPr/>
          </p:nvSpPr>
          <p:spPr>
            <a:xfrm>
              <a:off x="7164288" y="4121370"/>
              <a:ext cx="864096" cy="36004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HV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572000" y="2592614"/>
              <a:ext cx="720080" cy="5040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Delay</a:t>
              </a:r>
            </a:p>
          </p:txBody>
        </p:sp>
        <p:cxnSp>
          <p:nvCxnSpPr>
            <p:cNvPr id="28" name="直線コネクタ 27"/>
            <p:cNvCxnSpPr/>
            <p:nvPr/>
          </p:nvCxnSpPr>
          <p:spPr>
            <a:xfrm flipH="1">
              <a:off x="4444516" y="2490163"/>
              <a:ext cx="56" cy="3600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5408330" y="2492896"/>
              <a:ext cx="56" cy="3600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角丸四角形吹き出し 31"/>
          <p:cNvSpPr/>
          <p:nvPr/>
        </p:nvSpPr>
        <p:spPr>
          <a:xfrm>
            <a:off x="591374" y="4476782"/>
            <a:ext cx="7848872" cy="2016224"/>
          </a:xfrm>
          <a:prstGeom prst="wedgeRoundRectCallout">
            <a:avLst>
              <a:gd name="adj1" fmla="val 20777"/>
              <a:gd name="adj2" fmla="val -4811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1"/>
          <p:cNvSpPr txBox="1">
            <a:spLocks noChangeArrowheads="1"/>
          </p:cNvSpPr>
          <p:nvPr/>
        </p:nvSpPr>
        <p:spPr bwMode="auto">
          <a:xfrm>
            <a:off x="382715" y="1105285"/>
            <a:ext cx="8209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</a:rPr>
              <a:t>PDE</a:t>
            </a:r>
            <a:r>
              <a:rPr lang="ja-JP" altLang="en-US" sz="2000" dirty="0" smtClean="0">
                <a:solidFill>
                  <a:srgbClr val="000000"/>
                </a:solidFill>
              </a:rPr>
              <a:t>を測りたい</a:t>
            </a:r>
            <a:r>
              <a:rPr lang="en-US" altLang="ja-JP" sz="2000" dirty="0" smtClean="0">
                <a:solidFill>
                  <a:srgbClr val="000000"/>
                </a:solidFill>
              </a:rPr>
              <a:t>PMT</a:t>
            </a:r>
            <a:r>
              <a:rPr lang="ja-JP" altLang="en-US" sz="2000" dirty="0" smtClean="0">
                <a:solidFill>
                  <a:srgbClr val="000000"/>
                </a:solidFill>
              </a:rPr>
              <a:t>とリファレンス用</a:t>
            </a:r>
            <a:r>
              <a:rPr lang="en-US" altLang="ja-JP" sz="2000" dirty="0" smtClean="0">
                <a:solidFill>
                  <a:srgbClr val="000000"/>
                </a:solidFill>
              </a:rPr>
              <a:t>PMT</a:t>
            </a:r>
            <a:r>
              <a:rPr lang="ja-JP" altLang="en-US" sz="2000" dirty="0" smtClean="0">
                <a:solidFill>
                  <a:srgbClr val="000000"/>
                </a:solidFill>
              </a:rPr>
              <a:t>で交互に</a:t>
            </a:r>
            <a:r>
              <a:rPr lang="en-US" altLang="ja-JP" sz="2000" dirty="0" smtClean="0">
                <a:solidFill>
                  <a:srgbClr val="000000"/>
                </a:solidFill>
              </a:rPr>
              <a:t>300event</a:t>
            </a:r>
            <a:r>
              <a:rPr lang="ja-JP" altLang="en-US" sz="2000" dirty="0" err="1" smtClean="0">
                <a:solidFill>
                  <a:srgbClr val="000000"/>
                </a:solidFill>
              </a:rPr>
              <a:t>ずつ</a:t>
            </a:r>
            <a:r>
              <a:rPr lang="ja-JP" altLang="en-US" sz="2000" dirty="0" smtClean="0">
                <a:solidFill>
                  <a:srgbClr val="000000"/>
                </a:solidFill>
              </a:rPr>
              <a:t>測定</a:t>
            </a:r>
            <a:endParaRPr lang="en-US" altLang="ja-JP" sz="2000" dirty="0" smtClean="0">
              <a:solidFill>
                <a:srgbClr val="000000"/>
              </a:solidFill>
            </a:endParaRPr>
          </a:p>
        </p:txBody>
      </p:sp>
      <p:grpSp>
        <p:nvGrpSpPr>
          <p:cNvPr id="34" name="グループ化 65"/>
          <p:cNvGrpSpPr/>
          <p:nvPr/>
        </p:nvGrpSpPr>
        <p:grpSpPr>
          <a:xfrm>
            <a:off x="670995" y="5000863"/>
            <a:ext cx="4392488" cy="1000966"/>
            <a:chOff x="1907704" y="5229200"/>
            <a:chExt cx="4392488" cy="1000966"/>
          </a:xfrm>
        </p:grpSpPr>
        <p:cxnSp>
          <p:nvCxnSpPr>
            <p:cNvPr id="35" name="直線コネクタ 34"/>
            <p:cNvCxnSpPr/>
            <p:nvPr/>
          </p:nvCxnSpPr>
          <p:spPr>
            <a:xfrm>
              <a:off x="2352631" y="5805264"/>
              <a:ext cx="6840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3779912" y="5799998"/>
              <a:ext cx="9720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5508104" y="5805264"/>
              <a:ext cx="6840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3813283" y="5799998"/>
              <a:ext cx="0" cy="3240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3034074" y="5799998"/>
              <a:ext cx="0" cy="3240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3046953" y="6106175"/>
              <a:ext cx="7560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5508104" y="5818143"/>
              <a:ext cx="0" cy="3240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4728895" y="5818143"/>
              <a:ext cx="0" cy="3240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4741774" y="6124320"/>
              <a:ext cx="7560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フリーフォーム 43"/>
            <p:cNvSpPr/>
            <p:nvPr/>
          </p:nvSpPr>
          <p:spPr>
            <a:xfrm>
              <a:off x="1907704" y="5445224"/>
              <a:ext cx="4248472" cy="784942"/>
            </a:xfrm>
            <a:custGeom>
              <a:avLst/>
              <a:gdLst>
                <a:gd name="connsiteX0" fmla="*/ 0 w 6259133"/>
                <a:gd name="connsiteY0" fmla="*/ 236113 h 1483217"/>
                <a:gd name="connsiteX1" fmla="*/ 154547 w 6259133"/>
                <a:gd name="connsiteY1" fmla="*/ 248992 h 1483217"/>
                <a:gd name="connsiteX2" fmla="*/ 296214 w 6259133"/>
                <a:gd name="connsiteY2" fmla="*/ 236113 h 1483217"/>
                <a:gd name="connsiteX3" fmla="*/ 437882 w 6259133"/>
                <a:gd name="connsiteY3" fmla="*/ 313386 h 1483217"/>
                <a:gd name="connsiteX4" fmla="*/ 540913 w 6259133"/>
                <a:gd name="connsiteY4" fmla="*/ 223234 h 1483217"/>
                <a:gd name="connsiteX5" fmla="*/ 746975 w 6259133"/>
                <a:gd name="connsiteY5" fmla="*/ 248992 h 1483217"/>
                <a:gd name="connsiteX6" fmla="*/ 914400 w 6259133"/>
                <a:gd name="connsiteY6" fmla="*/ 300507 h 1483217"/>
                <a:gd name="connsiteX7" fmla="*/ 1133341 w 6259133"/>
                <a:gd name="connsiteY7" fmla="*/ 261870 h 1483217"/>
                <a:gd name="connsiteX8" fmla="*/ 1262130 w 6259133"/>
                <a:gd name="connsiteY8" fmla="*/ 236113 h 1483217"/>
                <a:gd name="connsiteX9" fmla="*/ 1455313 w 6259133"/>
                <a:gd name="connsiteY9" fmla="*/ 287628 h 1483217"/>
                <a:gd name="connsiteX10" fmla="*/ 1661375 w 6259133"/>
                <a:gd name="connsiteY10" fmla="*/ 274749 h 1483217"/>
                <a:gd name="connsiteX11" fmla="*/ 1906074 w 6259133"/>
                <a:gd name="connsiteY11" fmla="*/ 197476 h 1483217"/>
                <a:gd name="connsiteX12" fmla="*/ 1944710 w 6259133"/>
                <a:gd name="connsiteY12" fmla="*/ 1459606 h 1483217"/>
                <a:gd name="connsiteX13" fmla="*/ 2009105 w 6259133"/>
                <a:gd name="connsiteY13" fmla="*/ 210355 h 1483217"/>
                <a:gd name="connsiteX14" fmla="*/ 2047741 w 6259133"/>
                <a:gd name="connsiteY14" fmla="*/ 429296 h 1483217"/>
                <a:gd name="connsiteX15" fmla="*/ 2073499 w 6259133"/>
                <a:gd name="connsiteY15" fmla="*/ 995966 h 1483217"/>
                <a:gd name="connsiteX16" fmla="*/ 2112136 w 6259133"/>
                <a:gd name="connsiteY16" fmla="*/ 68687 h 1483217"/>
                <a:gd name="connsiteX17" fmla="*/ 2150772 w 6259133"/>
                <a:gd name="connsiteY17" fmla="*/ 1073239 h 1483217"/>
                <a:gd name="connsiteX18" fmla="*/ 2176530 w 6259133"/>
                <a:gd name="connsiteY18" fmla="*/ 81566 h 1483217"/>
                <a:gd name="connsiteX19" fmla="*/ 2240924 w 6259133"/>
                <a:gd name="connsiteY19" fmla="*/ 1472484 h 1483217"/>
                <a:gd name="connsiteX20" fmla="*/ 2240924 w 6259133"/>
                <a:gd name="connsiteY20" fmla="*/ 145961 h 1483217"/>
                <a:gd name="connsiteX21" fmla="*/ 2331076 w 6259133"/>
                <a:gd name="connsiteY21" fmla="*/ 854299 h 1483217"/>
                <a:gd name="connsiteX22" fmla="*/ 2343955 w 6259133"/>
                <a:gd name="connsiteY22" fmla="*/ 158839 h 1483217"/>
                <a:gd name="connsiteX23" fmla="*/ 2434107 w 6259133"/>
                <a:gd name="connsiteY23" fmla="*/ 158839 h 1483217"/>
                <a:gd name="connsiteX24" fmla="*/ 2485623 w 6259133"/>
                <a:gd name="connsiteY24" fmla="*/ 248992 h 1483217"/>
                <a:gd name="connsiteX25" fmla="*/ 2472744 w 6259133"/>
                <a:gd name="connsiteY25" fmla="*/ 1047482 h 1483217"/>
                <a:gd name="connsiteX26" fmla="*/ 2562896 w 6259133"/>
                <a:gd name="connsiteY26" fmla="*/ 184597 h 1483217"/>
                <a:gd name="connsiteX27" fmla="*/ 2653048 w 6259133"/>
                <a:gd name="connsiteY27" fmla="*/ 236113 h 1483217"/>
                <a:gd name="connsiteX28" fmla="*/ 2794716 w 6259133"/>
                <a:gd name="connsiteY28" fmla="*/ 171718 h 1483217"/>
                <a:gd name="connsiteX29" fmla="*/ 3026536 w 6259133"/>
                <a:gd name="connsiteY29" fmla="*/ 223234 h 1483217"/>
                <a:gd name="connsiteX30" fmla="*/ 3721995 w 6259133"/>
                <a:gd name="connsiteY30" fmla="*/ 158839 h 1483217"/>
                <a:gd name="connsiteX31" fmla="*/ 4121240 w 6259133"/>
                <a:gd name="connsiteY31" fmla="*/ 184597 h 1483217"/>
                <a:gd name="connsiteX32" fmla="*/ 4430333 w 6259133"/>
                <a:gd name="connsiteY32" fmla="*/ 274749 h 1483217"/>
                <a:gd name="connsiteX33" fmla="*/ 4958367 w 6259133"/>
                <a:gd name="connsiteY33" fmla="*/ 223234 h 1483217"/>
                <a:gd name="connsiteX34" fmla="*/ 5254581 w 6259133"/>
                <a:gd name="connsiteY34" fmla="*/ 287628 h 1483217"/>
                <a:gd name="connsiteX35" fmla="*/ 5602310 w 6259133"/>
                <a:gd name="connsiteY35" fmla="*/ 184597 h 1483217"/>
                <a:gd name="connsiteX36" fmla="*/ 5872767 w 6259133"/>
                <a:gd name="connsiteY36" fmla="*/ 274749 h 1483217"/>
                <a:gd name="connsiteX37" fmla="*/ 6259133 w 6259133"/>
                <a:gd name="connsiteY37" fmla="*/ 171718 h 1483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259133" h="1483217">
                  <a:moveTo>
                    <a:pt x="0" y="236113"/>
                  </a:moveTo>
                  <a:cubicBezTo>
                    <a:pt x="52589" y="242552"/>
                    <a:pt x="105178" y="248992"/>
                    <a:pt x="154547" y="248992"/>
                  </a:cubicBezTo>
                  <a:cubicBezTo>
                    <a:pt x="203916" y="248992"/>
                    <a:pt x="248992" y="225381"/>
                    <a:pt x="296214" y="236113"/>
                  </a:cubicBezTo>
                  <a:cubicBezTo>
                    <a:pt x="343436" y="246845"/>
                    <a:pt x="397099" y="315532"/>
                    <a:pt x="437882" y="313386"/>
                  </a:cubicBezTo>
                  <a:cubicBezTo>
                    <a:pt x="478665" y="311240"/>
                    <a:pt x="489398" y="233966"/>
                    <a:pt x="540913" y="223234"/>
                  </a:cubicBezTo>
                  <a:cubicBezTo>
                    <a:pt x="592428" y="212502"/>
                    <a:pt x="684727" y="236113"/>
                    <a:pt x="746975" y="248992"/>
                  </a:cubicBezTo>
                  <a:cubicBezTo>
                    <a:pt x="809223" y="261871"/>
                    <a:pt x="850006" y="298361"/>
                    <a:pt x="914400" y="300507"/>
                  </a:cubicBezTo>
                  <a:cubicBezTo>
                    <a:pt x="978794" y="302653"/>
                    <a:pt x="1075386" y="272602"/>
                    <a:pt x="1133341" y="261870"/>
                  </a:cubicBezTo>
                  <a:cubicBezTo>
                    <a:pt x="1191296" y="251138"/>
                    <a:pt x="1208468" y="231820"/>
                    <a:pt x="1262130" y="236113"/>
                  </a:cubicBezTo>
                  <a:cubicBezTo>
                    <a:pt x="1315792" y="240406"/>
                    <a:pt x="1388772" y="281189"/>
                    <a:pt x="1455313" y="287628"/>
                  </a:cubicBezTo>
                  <a:cubicBezTo>
                    <a:pt x="1521854" y="294067"/>
                    <a:pt x="1586248" y="289774"/>
                    <a:pt x="1661375" y="274749"/>
                  </a:cubicBezTo>
                  <a:cubicBezTo>
                    <a:pt x="1736502" y="259724"/>
                    <a:pt x="1858852" y="0"/>
                    <a:pt x="1906074" y="197476"/>
                  </a:cubicBezTo>
                  <a:cubicBezTo>
                    <a:pt x="1953296" y="394952"/>
                    <a:pt x="1927538" y="1457460"/>
                    <a:pt x="1944710" y="1459606"/>
                  </a:cubicBezTo>
                  <a:cubicBezTo>
                    <a:pt x="1961882" y="1461752"/>
                    <a:pt x="1991933" y="382073"/>
                    <a:pt x="2009105" y="210355"/>
                  </a:cubicBezTo>
                  <a:cubicBezTo>
                    <a:pt x="2026277" y="38637"/>
                    <a:pt x="2037009" y="298361"/>
                    <a:pt x="2047741" y="429296"/>
                  </a:cubicBezTo>
                  <a:cubicBezTo>
                    <a:pt x="2058473" y="560231"/>
                    <a:pt x="2062767" y="1056067"/>
                    <a:pt x="2073499" y="995966"/>
                  </a:cubicBezTo>
                  <a:cubicBezTo>
                    <a:pt x="2084231" y="935865"/>
                    <a:pt x="2099257" y="55808"/>
                    <a:pt x="2112136" y="68687"/>
                  </a:cubicBezTo>
                  <a:cubicBezTo>
                    <a:pt x="2125015" y="81566"/>
                    <a:pt x="2140040" y="1071093"/>
                    <a:pt x="2150772" y="1073239"/>
                  </a:cubicBezTo>
                  <a:cubicBezTo>
                    <a:pt x="2161504" y="1075385"/>
                    <a:pt x="2161505" y="15025"/>
                    <a:pt x="2176530" y="81566"/>
                  </a:cubicBezTo>
                  <a:cubicBezTo>
                    <a:pt x="2191555" y="148107"/>
                    <a:pt x="2230192" y="1461752"/>
                    <a:pt x="2240924" y="1472484"/>
                  </a:cubicBezTo>
                  <a:cubicBezTo>
                    <a:pt x="2251656" y="1483217"/>
                    <a:pt x="2225899" y="248992"/>
                    <a:pt x="2240924" y="145961"/>
                  </a:cubicBezTo>
                  <a:cubicBezTo>
                    <a:pt x="2255949" y="42930"/>
                    <a:pt x="2313904" y="852153"/>
                    <a:pt x="2331076" y="854299"/>
                  </a:cubicBezTo>
                  <a:cubicBezTo>
                    <a:pt x="2348248" y="856445"/>
                    <a:pt x="2326783" y="274749"/>
                    <a:pt x="2343955" y="158839"/>
                  </a:cubicBezTo>
                  <a:cubicBezTo>
                    <a:pt x="2361127" y="42929"/>
                    <a:pt x="2410496" y="143814"/>
                    <a:pt x="2434107" y="158839"/>
                  </a:cubicBezTo>
                  <a:cubicBezTo>
                    <a:pt x="2457718" y="173864"/>
                    <a:pt x="2479184" y="100885"/>
                    <a:pt x="2485623" y="248992"/>
                  </a:cubicBezTo>
                  <a:cubicBezTo>
                    <a:pt x="2492062" y="397099"/>
                    <a:pt x="2459865" y="1058214"/>
                    <a:pt x="2472744" y="1047482"/>
                  </a:cubicBezTo>
                  <a:cubicBezTo>
                    <a:pt x="2485623" y="1036750"/>
                    <a:pt x="2532845" y="319825"/>
                    <a:pt x="2562896" y="184597"/>
                  </a:cubicBezTo>
                  <a:cubicBezTo>
                    <a:pt x="2592947" y="49369"/>
                    <a:pt x="2614411" y="238260"/>
                    <a:pt x="2653048" y="236113"/>
                  </a:cubicBezTo>
                  <a:cubicBezTo>
                    <a:pt x="2691685" y="233967"/>
                    <a:pt x="2732468" y="173865"/>
                    <a:pt x="2794716" y="171718"/>
                  </a:cubicBezTo>
                  <a:cubicBezTo>
                    <a:pt x="2856964" y="169572"/>
                    <a:pt x="2871990" y="225380"/>
                    <a:pt x="3026536" y="223234"/>
                  </a:cubicBezTo>
                  <a:cubicBezTo>
                    <a:pt x="3181082" y="221088"/>
                    <a:pt x="3539544" y="165278"/>
                    <a:pt x="3721995" y="158839"/>
                  </a:cubicBezTo>
                  <a:cubicBezTo>
                    <a:pt x="3904446" y="152400"/>
                    <a:pt x="4003184" y="165279"/>
                    <a:pt x="4121240" y="184597"/>
                  </a:cubicBezTo>
                  <a:cubicBezTo>
                    <a:pt x="4239296" y="203915"/>
                    <a:pt x="4290812" y="268310"/>
                    <a:pt x="4430333" y="274749"/>
                  </a:cubicBezTo>
                  <a:cubicBezTo>
                    <a:pt x="4569854" y="281188"/>
                    <a:pt x="4820992" y="221088"/>
                    <a:pt x="4958367" y="223234"/>
                  </a:cubicBezTo>
                  <a:cubicBezTo>
                    <a:pt x="5095742" y="225381"/>
                    <a:pt x="5147257" y="294067"/>
                    <a:pt x="5254581" y="287628"/>
                  </a:cubicBezTo>
                  <a:cubicBezTo>
                    <a:pt x="5361905" y="281189"/>
                    <a:pt x="5499279" y="186744"/>
                    <a:pt x="5602310" y="184597"/>
                  </a:cubicBezTo>
                  <a:cubicBezTo>
                    <a:pt x="5705341" y="182451"/>
                    <a:pt x="5763297" y="276895"/>
                    <a:pt x="5872767" y="274749"/>
                  </a:cubicBezTo>
                  <a:cubicBezTo>
                    <a:pt x="5982237" y="272603"/>
                    <a:pt x="6120685" y="222160"/>
                    <a:pt x="6259133" y="171718"/>
                  </a:cubicBezTo>
                </a:path>
              </a:pathLst>
            </a:cu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907704" y="5229200"/>
              <a:ext cx="648072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6012160" y="5229200"/>
              <a:ext cx="288032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7" name="テキスト ボックス 31"/>
          <p:cNvSpPr txBox="1">
            <a:spLocks noChangeArrowheads="1"/>
          </p:cNvSpPr>
          <p:nvPr/>
        </p:nvSpPr>
        <p:spPr bwMode="auto">
          <a:xfrm>
            <a:off x="670995" y="4561669"/>
            <a:ext cx="41047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solidFill>
                  <a:srgbClr val="000000"/>
                </a:solidFill>
              </a:rPr>
              <a:t>信号用と</a:t>
            </a:r>
            <a:r>
              <a:rPr lang="en-US" altLang="ja-JP" sz="2000" dirty="0" smtClean="0">
                <a:solidFill>
                  <a:srgbClr val="000000"/>
                </a:solidFill>
              </a:rPr>
              <a:t>pedestal</a:t>
            </a:r>
            <a:r>
              <a:rPr lang="ja-JP" altLang="en-US" sz="2000" dirty="0" smtClean="0">
                <a:solidFill>
                  <a:srgbClr val="000000"/>
                </a:solidFill>
              </a:rPr>
              <a:t>用のゲートを生成</a:t>
            </a:r>
            <a:endParaRPr lang="en-US" altLang="ja-JP" sz="2000" dirty="0" smtClean="0">
              <a:solidFill>
                <a:srgbClr val="000000"/>
              </a:solidFill>
            </a:endParaRPr>
          </a:p>
        </p:txBody>
      </p:sp>
      <p:sp>
        <p:nvSpPr>
          <p:cNvPr id="48" name="テキスト ボックス 28"/>
          <p:cNvSpPr txBox="1">
            <a:spLocks noChangeArrowheads="1"/>
          </p:cNvSpPr>
          <p:nvPr/>
        </p:nvSpPr>
        <p:spPr bwMode="auto">
          <a:xfrm>
            <a:off x="743003" y="5201030"/>
            <a:ext cx="648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</a:rPr>
              <a:t>PMT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</a:rPr>
              <a:t>gate </a:t>
            </a:r>
            <a:endParaRPr lang="ja-JP" alt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49" name="テキスト ボックス 28"/>
          <p:cNvSpPr txBox="1">
            <a:spLocks noChangeArrowheads="1"/>
          </p:cNvSpPr>
          <p:nvPr/>
        </p:nvSpPr>
        <p:spPr bwMode="auto">
          <a:xfrm>
            <a:off x="1679107" y="5961759"/>
            <a:ext cx="1008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</a:rPr>
              <a:t>signal</a:t>
            </a:r>
            <a:endParaRPr lang="ja-JP" alt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50" name="テキスト ボックス 28"/>
          <p:cNvSpPr txBox="1">
            <a:spLocks noChangeArrowheads="1"/>
          </p:cNvSpPr>
          <p:nvPr/>
        </p:nvSpPr>
        <p:spPr bwMode="auto">
          <a:xfrm>
            <a:off x="3308787" y="5961759"/>
            <a:ext cx="11521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</a:rPr>
              <a:t>pedestal</a:t>
            </a:r>
            <a:endParaRPr lang="ja-JP" alt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51" name="Picture 2" descr="D:\UV\1402\newRun30\kjhgfdsADC_monitor1.png"/>
          <p:cNvPicPr>
            <a:picLocks noChangeAspect="1" noChangeArrowheads="1"/>
          </p:cNvPicPr>
          <p:nvPr/>
        </p:nvPicPr>
        <p:blipFill>
          <a:blip r:embed="rId2" cstate="print"/>
          <a:srcRect l="1944" t="7151" r="6421" b="1814"/>
          <a:stretch>
            <a:fillRect/>
          </a:stretch>
        </p:blipFill>
        <p:spPr bwMode="auto">
          <a:xfrm>
            <a:off x="5439177" y="4561669"/>
            <a:ext cx="2504626" cy="1800200"/>
          </a:xfrm>
          <a:prstGeom prst="rect">
            <a:avLst/>
          </a:prstGeom>
          <a:noFill/>
        </p:spPr>
      </p:pic>
      <p:sp>
        <p:nvSpPr>
          <p:cNvPr id="52" name="テキスト ボックス 28"/>
          <p:cNvSpPr txBox="1">
            <a:spLocks noChangeArrowheads="1"/>
          </p:cNvSpPr>
          <p:nvPr/>
        </p:nvSpPr>
        <p:spPr bwMode="auto">
          <a:xfrm>
            <a:off x="6935691" y="4633677"/>
            <a:ext cx="9361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 smtClean="0">
                <a:solidFill>
                  <a:srgbClr val="000000"/>
                </a:solidFill>
              </a:rPr>
              <a:t>生データ</a:t>
            </a:r>
          </a:p>
        </p:txBody>
      </p:sp>
      <p:sp>
        <p:nvSpPr>
          <p:cNvPr id="54" name="スライド番号プレースホルダー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44403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充填作業中の様子</a:t>
            </a:r>
            <a:endParaRPr kumimoji="1" lang="ja-JP" altLang="en-US" sz="4400" dirty="0"/>
          </a:p>
        </p:txBody>
      </p:sp>
      <p:pic>
        <p:nvPicPr>
          <p:cNvPr id="3" name="Picture 2" descr="C:\Users\SUGITA\Desktop\pics\図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72" y="1059205"/>
            <a:ext cx="5276850" cy="56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79512" y="1177694"/>
            <a:ext cx="5220580" cy="15474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smtClean="0"/>
              <a:t>容器内の様子は、常にモニター。</a:t>
            </a:r>
            <a:endParaRPr lang="en-US" altLang="ja-JP" sz="1800" smtClean="0"/>
          </a:p>
          <a:p>
            <a:pPr>
              <a:buFont typeface="Wingdings" pitchFamily="2" charset="2"/>
              <a:buChar char="Ø"/>
            </a:pPr>
            <a:r>
              <a:rPr lang="ja-JP" altLang="en-US" sz="1800" smtClean="0"/>
              <a:t>容器内温度</a:t>
            </a:r>
            <a:endParaRPr lang="en-US" altLang="ja-JP" sz="1800" smtClean="0"/>
          </a:p>
          <a:p>
            <a:pPr>
              <a:buFont typeface="Wingdings" pitchFamily="2" charset="2"/>
              <a:buChar char="Ø"/>
            </a:pPr>
            <a:r>
              <a:rPr lang="ja-JP" altLang="en-US" sz="1800" smtClean="0"/>
              <a:t>内圧</a:t>
            </a:r>
            <a:endParaRPr lang="en-US" altLang="ja-JP" sz="1800" smtClean="0"/>
          </a:p>
          <a:p>
            <a:pPr>
              <a:buFont typeface="Wingdings" pitchFamily="2" charset="2"/>
              <a:buChar char="Ø"/>
            </a:pPr>
            <a:r>
              <a:rPr lang="ja-JP" altLang="en-US" sz="1800" smtClean="0"/>
              <a:t>液面計</a:t>
            </a:r>
            <a:endParaRPr lang="en-US" altLang="ja-JP" sz="1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64576" y="1069098"/>
            <a:ext cx="129991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容器内温度</a:t>
            </a:r>
            <a:endParaRPr kumimoji="1" lang="ja-JP" altLang="en-US" sz="16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668344" y="3904706"/>
            <a:ext cx="129614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容器内圧</a:t>
            </a:r>
            <a:endParaRPr kumimoji="1" lang="ja-JP" altLang="en-US" sz="1600" b="1" dirty="0"/>
          </a:p>
        </p:txBody>
      </p:sp>
      <p:cxnSp>
        <p:nvCxnSpPr>
          <p:cNvPr id="7" name="直線コネクタ 6"/>
          <p:cNvCxnSpPr/>
          <p:nvPr/>
        </p:nvCxnSpPr>
        <p:spPr>
          <a:xfrm flipH="1">
            <a:off x="6070520" y="1191342"/>
            <a:ext cx="0" cy="5184000"/>
          </a:xfrm>
          <a:prstGeom prst="line">
            <a:avLst/>
          </a:prstGeom>
          <a:ln w="28575">
            <a:solidFill>
              <a:srgbClr val="FA44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H="1">
            <a:off x="6776952" y="1191342"/>
            <a:ext cx="0" cy="5184000"/>
          </a:xfrm>
          <a:prstGeom prst="line">
            <a:avLst/>
          </a:prstGeom>
          <a:ln w="28575">
            <a:solidFill>
              <a:srgbClr val="FA44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478796" y="5848922"/>
            <a:ext cx="262970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/>
              <a:t>液面計値</a:t>
            </a:r>
            <a:r>
              <a:rPr lang="en-US" altLang="ja-JP" sz="1600" b="1" dirty="0" smtClean="0"/>
              <a:t>(</a:t>
            </a:r>
            <a:r>
              <a:rPr lang="ja-JP" altLang="en-US" sz="1600" b="1" dirty="0" smtClean="0"/>
              <a:t>カソード</a:t>
            </a:r>
            <a:r>
              <a:rPr lang="en-US" altLang="ja-JP" sz="1600" b="1" dirty="0" smtClean="0"/>
              <a:t>=40cm)</a:t>
            </a:r>
            <a:endParaRPr kumimoji="1" lang="ja-JP" altLang="en-US" sz="1600" b="1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" y="2461115"/>
            <a:ext cx="3648185" cy="4171870"/>
          </a:xfrm>
          <a:prstGeom prst="rect">
            <a:avLst/>
          </a:prstGeom>
        </p:spPr>
      </p:pic>
      <p:sp>
        <p:nvSpPr>
          <p:cNvPr id="12" name="円/楕円 11"/>
          <p:cNvSpPr/>
          <p:nvPr/>
        </p:nvSpPr>
        <p:spPr>
          <a:xfrm>
            <a:off x="2474482" y="3090609"/>
            <a:ext cx="128292" cy="1276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474482" y="3243253"/>
            <a:ext cx="128292" cy="1276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2103986" y="2740985"/>
            <a:ext cx="102633" cy="30747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>
          <a:xfrm>
            <a:off x="6974903" y="6486359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35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705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電荷再結合</a:t>
            </a:r>
            <a:endParaRPr kumimoji="1" lang="ja-JP" altLang="en-US" sz="4400" dirty="0"/>
          </a:p>
        </p:txBody>
      </p:sp>
      <p:sp>
        <p:nvSpPr>
          <p:cNvPr id="3" name="正方形/長方形 2"/>
          <p:cNvSpPr/>
          <p:nvPr/>
        </p:nvSpPr>
        <p:spPr>
          <a:xfrm>
            <a:off x="899592" y="5188693"/>
            <a:ext cx="1872208" cy="64633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 smtClean="0"/>
              <a:t>低電場下</a:t>
            </a:r>
            <a:r>
              <a:rPr lang="en-US" altLang="ja-JP" dirty="0" smtClean="0"/>
              <a:t>⇛S1</a:t>
            </a:r>
            <a:r>
              <a:rPr lang="ja-JP" altLang="en-US" dirty="0" smtClean="0"/>
              <a:t>多</a:t>
            </a:r>
            <a:endParaRPr lang="en-US" altLang="ja-JP" dirty="0" smtClean="0"/>
          </a:p>
          <a:p>
            <a:r>
              <a:rPr lang="ja-JP" altLang="en-US" dirty="0" smtClean="0"/>
              <a:t>高電場下</a:t>
            </a:r>
            <a:r>
              <a:rPr lang="en-US" altLang="ja-JP" dirty="0" smtClean="0"/>
              <a:t>⇛S1</a:t>
            </a:r>
            <a:r>
              <a:rPr lang="ja-JP" altLang="en-US" dirty="0"/>
              <a:t>少</a:t>
            </a:r>
            <a:endParaRPr lang="en-US" altLang="ja-JP" dirty="0"/>
          </a:p>
        </p:txBody>
      </p:sp>
      <p:cxnSp>
        <p:nvCxnSpPr>
          <p:cNvPr id="4" name="直線コネクタ 3"/>
          <p:cNvCxnSpPr/>
          <p:nvPr/>
        </p:nvCxnSpPr>
        <p:spPr>
          <a:xfrm flipV="1">
            <a:off x="4572000" y="1010488"/>
            <a:ext cx="794" cy="5401146"/>
          </a:xfrm>
          <a:prstGeom prst="line">
            <a:avLst/>
          </a:prstGeom>
          <a:ln>
            <a:prstDash val="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図形グループ 4"/>
          <p:cNvGrpSpPr/>
          <p:nvPr/>
        </p:nvGrpSpPr>
        <p:grpSpPr>
          <a:xfrm>
            <a:off x="179512" y="1410592"/>
            <a:ext cx="4378535" cy="3416320"/>
            <a:chOff x="179512" y="692696"/>
            <a:chExt cx="4378535" cy="341632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179512" y="692696"/>
              <a:ext cx="4378535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○</a:t>
              </a:r>
              <a:r>
                <a:rPr kumimoji="1" lang="ja-JP" altLang="en-US" dirty="0" smtClean="0"/>
                <a:t>入射粒子による電離</a:t>
              </a:r>
              <a:r>
                <a:rPr lang="en-US" altLang="ja-JP" dirty="0"/>
                <a:t>:</a:t>
              </a:r>
              <a:r>
                <a:rPr lang="en-US" altLang="ja-JP" dirty="0" err="1">
                  <a:solidFill>
                    <a:srgbClr val="000000"/>
                  </a:solidFill>
                  <a:ea typeface="ＭＳ Ｐゴシック" charset="-128"/>
                </a:rPr>
                <a:t>Ar</a:t>
              </a:r>
              <a:r>
                <a:rPr lang="en-US" altLang="ja-JP" dirty="0">
                  <a:solidFill>
                    <a:srgbClr val="000000"/>
                  </a:solidFill>
                  <a:ea typeface="ＭＳ Ｐゴシック" charset="-128"/>
                </a:rPr>
                <a:t> </a:t>
              </a:r>
              <a:r>
                <a:rPr lang="ja-JP" altLang="en-US" dirty="0">
                  <a:solidFill>
                    <a:srgbClr val="000000"/>
                  </a:solidFill>
                  <a:ea typeface="ＭＳ Ｐゴシック" charset="-128"/>
                </a:rPr>
                <a:t>→ </a:t>
              </a:r>
              <a:r>
                <a:rPr lang="en-US" altLang="ja-JP" dirty="0" err="1">
                  <a:solidFill>
                    <a:srgbClr val="000000"/>
                  </a:solidFill>
                  <a:ea typeface="ＭＳ Ｐゴシック" charset="-128"/>
                </a:rPr>
                <a:t>Ar</a:t>
              </a:r>
              <a:r>
                <a:rPr lang="en-US" altLang="ja-JP" baseline="30000" dirty="0">
                  <a:solidFill>
                    <a:srgbClr val="000000"/>
                  </a:solidFill>
                  <a:ea typeface="ＭＳ Ｐゴシック" charset="-128"/>
                </a:rPr>
                <a:t>+</a:t>
              </a:r>
              <a:r>
                <a:rPr lang="en-US" altLang="ja-JP" dirty="0">
                  <a:solidFill>
                    <a:srgbClr val="000000"/>
                  </a:solidFill>
                  <a:ea typeface="ＭＳ Ｐゴシック" charset="-128"/>
                </a:rPr>
                <a:t> + e</a:t>
              </a:r>
              <a:r>
                <a:rPr lang="en-US" altLang="ja-JP" baseline="30000" dirty="0">
                  <a:solidFill>
                    <a:srgbClr val="000000"/>
                  </a:solidFill>
                  <a:ea typeface="ＭＳ Ｐゴシック" charset="-128"/>
                </a:rPr>
                <a:t>-</a:t>
              </a:r>
            </a:p>
            <a:p>
              <a:r>
                <a:rPr kumimoji="1" lang="en-US" altLang="ja-JP" dirty="0" smtClean="0"/>
                <a:t>○</a:t>
              </a:r>
              <a:r>
                <a:rPr kumimoji="1" lang="ja-JP" altLang="en-US" dirty="0" smtClean="0"/>
                <a:t>電離電子が、</a:t>
              </a:r>
              <a:r>
                <a:rPr lang="ja-JP" altLang="ja-JP" dirty="0"/>
                <a:t>　</a:t>
              </a:r>
              <a:r>
                <a:rPr kumimoji="1" lang="ja-JP" altLang="en-US" dirty="0" smtClean="0"/>
                <a:t>ドリフトする前に</a:t>
              </a:r>
              <a:endParaRPr kumimoji="1" lang="en-US" altLang="ja-JP" dirty="0" smtClean="0"/>
            </a:p>
            <a:p>
              <a:r>
                <a:rPr lang="ja-JP" altLang="ja-JP" dirty="0"/>
                <a:t>　</a:t>
              </a:r>
              <a:r>
                <a:rPr lang="ja-JP" altLang="en-US" dirty="0" smtClean="0"/>
                <a:t>　</a:t>
              </a:r>
              <a:r>
                <a:rPr kumimoji="1" lang="en-US" altLang="ja-JP" dirty="0" err="1" smtClean="0"/>
                <a:t>Ar</a:t>
              </a:r>
              <a:r>
                <a:rPr kumimoji="1" lang="ja-JP" altLang="en-US" dirty="0" smtClean="0"/>
                <a:t>イオンと</a:t>
              </a:r>
              <a:r>
                <a:rPr lang="ja-JP" altLang="en-US" dirty="0" smtClean="0"/>
                <a:t>再結合する。</a:t>
              </a:r>
              <a:endParaRPr lang="en-US" altLang="ja-JP" dirty="0" smtClean="0"/>
            </a:p>
            <a:p>
              <a:r>
                <a:rPr kumimoji="1" lang="ja-JP" altLang="ja-JP" dirty="0"/>
                <a:t>　</a:t>
              </a:r>
              <a:r>
                <a:rPr kumimoji="1" lang="ja-JP" altLang="en-US" dirty="0" smtClean="0"/>
                <a:t>　　　　　　　　　　　</a:t>
              </a:r>
              <a:r>
                <a:rPr lang="en-US" altLang="ja-JP" dirty="0" smtClean="0"/>
                <a:t>⇛</a:t>
              </a:r>
              <a:r>
                <a:rPr lang="en-US" altLang="ja-JP" u="sng" dirty="0" smtClean="0"/>
                <a:t>S1</a:t>
              </a:r>
              <a:r>
                <a:rPr lang="ja-JP" altLang="en-US" u="sng" dirty="0" smtClean="0"/>
                <a:t>信号</a:t>
              </a:r>
              <a:r>
                <a:rPr lang="ja-JP" altLang="en-US" dirty="0" smtClean="0"/>
                <a:t>を発生</a:t>
              </a:r>
              <a:endParaRPr lang="en-US" altLang="ja-JP" dirty="0" smtClean="0"/>
            </a:p>
            <a:p>
              <a:endParaRPr kumimoji="1" lang="en-US" altLang="ja-JP" dirty="0"/>
            </a:p>
            <a:p>
              <a:endParaRPr lang="en-US" altLang="ja-JP" dirty="0" smtClean="0"/>
            </a:p>
            <a:p>
              <a:endParaRPr kumimoji="1" lang="en-US" altLang="ja-JP" dirty="0"/>
            </a:p>
            <a:p>
              <a:endParaRPr lang="en-US" altLang="ja-JP" dirty="0" smtClean="0"/>
            </a:p>
            <a:p>
              <a:endParaRPr kumimoji="1" lang="en-US" altLang="ja-JP" dirty="0"/>
            </a:p>
            <a:p>
              <a:endParaRPr lang="en-US" altLang="ja-JP" dirty="0" smtClean="0"/>
            </a:p>
            <a:p>
              <a:r>
                <a:rPr kumimoji="1" lang="en-US" altLang="ja-JP" dirty="0" smtClean="0"/>
                <a:t>○</a:t>
              </a:r>
              <a:r>
                <a:rPr lang="ja-JP" altLang="en-US" dirty="0"/>
                <a:t>再結合の割合</a:t>
              </a:r>
              <a:r>
                <a:rPr lang="ja-JP" altLang="en-US" dirty="0" smtClean="0"/>
                <a:t>はドリフト電場に依存し、</a:t>
              </a:r>
              <a:endParaRPr lang="en-US" altLang="ja-JP" dirty="0" smtClean="0"/>
            </a:p>
            <a:p>
              <a:r>
                <a:rPr lang="en-US" altLang="ja-JP" dirty="0" smtClean="0"/>
                <a:t>S1</a:t>
              </a:r>
              <a:r>
                <a:rPr lang="ja-JP" altLang="en-US" dirty="0" smtClean="0"/>
                <a:t>の信号量はドリフト電場によって変わる。</a:t>
              </a:r>
              <a:endParaRPr lang="en-US" altLang="ja-JP" dirty="0" smtClean="0"/>
            </a:p>
          </p:txBody>
        </p:sp>
        <p:grpSp>
          <p:nvGrpSpPr>
            <p:cNvPr id="7" name="図形グループ 6"/>
            <p:cNvGrpSpPr/>
            <p:nvPr/>
          </p:nvGrpSpPr>
          <p:grpSpPr>
            <a:xfrm>
              <a:off x="276672" y="1940992"/>
              <a:ext cx="4007296" cy="1488008"/>
              <a:chOff x="107504" y="1844824"/>
              <a:chExt cx="4007296" cy="1271984"/>
            </a:xfrm>
          </p:grpSpPr>
          <p:pic>
            <p:nvPicPr>
              <p:cNvPr id="8" name="Picture 16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09600" y="2050008"/>
                <a:ext cx="3505200" cy="1066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Line 52"/>
              <p:cNvSpPr>
                <a:spLocks noChangeShapeType="1"/>
              </p:cNvSpPr>
              <p:nvPr/>
            </p:nvSpPr>
            <p:spPr bwMode="auto">
              <a:xfrm>
                <a:off x="395536" y="2564904"/>
                <a:ext cx="3643064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arrow" w="lg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" name="Text Box 81"/>
              <p:cNvSpPr txBox="1">
                <a:spLocks noChangeArrowheads="1"/>
              </p:cNvSpPr>
              <p:nvPr/>
            </p:nvSpPr>
            <p:spPr bwMode="auto">
              <a:xfrm>
                <a:off x="1447800" y="2305596"/>
                <a:ext cx="3810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Ar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+</a:t>
                </a:r>
              </a:p>
            </p:txBody>
          </p:sp>
          <p:sp>
            <p:nvSpPr>
              <p:cNvPr id="11" name="Text Box 82"/>
              <p:cNvSpPr txBox="1">
                <a:spLocks noChangeArrowheads="1"/>
              </p:cNvSpPr>
              <p:nvPr/>
            </p:nvSpPr>
            <p:spPr bwMode="auto">
              <a:xfrm>
                <a:off x="2057400" y="2305596"/>
                <a:ext cx="2286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e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-</a:t>
                </a:r>
              </a:p>
            </p:txBody>
          </p:sp>
          <p:sp>
            <p:nvSpPr>
              <p:cNvPr id="12" name="Text Box 83"/>
              <p:cNvSpPr txBox="1">
                <a:spLocks noChangeArrowheads="1"/>
              </p:cNvSpPr>
              <p:nvPr/>
            </p:nvSpPr>
            <p:spPr bwMode="auto">
              <a:xfrm>
                <a:off x="2438400" y="2659608"/>
                <a:ext cx="2286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e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-</a:t>
                </a:r>
              </a:p>
            </p:txBody>
          </p:sp>
          <p:sp>
            <p:nvSpPr>
              <p:cNvPr id="13" name="Text Box 84"/>
              <p:cNvSpPr txBox="1">
                <a:spLocks noChangeArrowheads="1"/>
              </p:cNvSpPr>
              <p:nvPr/>
            </p:nvSpPr>
            <p:spPr bwMode="auto">
              <a:xfrm>
                <a:off x="1981200" y="2610396"/>
                <a:ext cx="3048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Ar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+</a:t>
                </a:r>
              </a:p>
            </p:txBody>
          </p:sp>
          <p:sp>
            <p:nvSpPr>
              <p:cNvPr id="14" name="Text Box 85"/>
              <p:cNvSpPr txBox="1">
                <a:spLocks noChangeArrowheads="1"/>
              </p:cNvSpPr>
              <p:nvPr/>
            </p:nvSpPr>
            <p:spPr bwMode="auto">
              <a:xfrm>
                <a:off x="2971800" y="2305596"/>
                <a:ext cx="2286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e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-</a:t>
                </a:r>
              </a:p>
            </p:txBody>
          </p:sp>
          <p:sp>
            <p:nvSpPr>
              <p:cNvPr id="15" name="Text Box 86"/>
              <p:cNvSpPr txBox="1">
                <a:spLocks noChangeArrowheads="1"/>
              </p:cNvSpPr>
              <p:nvPr/>
            </p:nvSpPr>
            <p:spPr bwMode="auto">
              <a:xfrm>
                <a:off x="2743200" y="2202408"/>
                <a:ext cx="3048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 dirty="0" err="1">
                    <a:latin typeface="Corbel" pitchFamily="34" charset="0"/>
                    <a:ea typeface="HGｺﾞｼｯｸM" pitchFamily="49" charset="-128"/>
                  </a:rPr>
                  <a:t>Ar</a:t>
                </a:r>
                <a:r>
                  <a:rPr kumimoji="0" lang="en-US" altLang="ja-JP" sz="1400" baseline="30000" dirty="0">
                    <a:latin typeface="Corbel" pitchFamily="34" charset="0"/>
                    <a:ea typeface="HGｺﾞｼｯｸM" pitchFamily="49" charset="-128"/>
                  </a:rPr>
                  <a:t>+</a:t>
                </a:r>
              </a:p>
            </p:txBody>
          </p:sp>
          <p:sp>
            <p:nvSpPr>
              <p:cNvPr id="16" name="Text Box 87"/>
              <p:cNvSpPr txBox="1">
                <a:spLocks noChangeArrowheads="1"/>
              </p:cNvSpPr>
              <p:nvPr/>
            </p:nvSpPr>
            <p:spPr bwMode="auto">
              <a:xfrm>
                <a:off x="2438400" y="2278608"/>
                <a:ext cx="3048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Ar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+</a:t>
                </a:r>
              </a:p>
            </p:txBody>
          </p:sp>
          <p:sp>
            <p:nvSpPr>
              <p:cNvPr id="17" name="Text Box 88"/>
              <p:cNvSpPr txBox="1">
                <a:spLocks noChangeArrowheads="1"/>
              </p:cNvSpPr>
              <p:nvPr/>
            </p:nvSpPr>
            <p:spPr bwMode="auto">
              <a:xfrm>
                <a:off x="3429000" y="2594521"/>
                <a:ext cx="1524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e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-</a:t>
                </a:r>
              </a:p>
            </p:txBody>
          </p:sp>
          <p:sp>
            <p:nvSpPr>
              <p:cNvPr id="18" name="Text Box 89"/>
              <p:cNvSpPr txBox="1">
                <a:spLocks noChangeArrowheads="1"/>
              </p:cNvSpPr>
              <p:nvPr/>
            </p:nvSpPr>
            <p:spPr bwMode="auto">
              <a:xfrm>
                <a:off x="2971800" y="2594521"/>
                <a:ext cx="3048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Ar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+</a:t>
                </a:r>
              </a:p>
            </p:txBody>
          </p:sp>
          <p:sp>
            <p:nvSpPr>
              <p:cNvPr id="19" name="Text Box 90"/>
              <p:cNvSpPr txBox="1">
                <a:spLocks noChangeArrowheads="1"/>
              </p:cNvSpPr>
              <p:nvPr/>
            </p:nvSpPr>
            <p:spPr bwMode="auto">
              <a:xfrm>
                <a:off x="3657600" y="2305596"/>
                <a:ext cx="2286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e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-</a:t>
                </a:r>
              </a:p>
            </p:txBody>
          </p:sp>
          <p:sp>
            <p:nvSpPr>
              <p:cNvPr id="20" name="Text Box 91"/>
              <p:cNvSpPr txBox="1">
                <a:spLocks noChangeArrowheads="1"/>
              </p:cNvSpPr>
              <p:nvPr/>
            </p:nvSpPr>
            <p:spPr bwMode="auto">
              <a:xfrm>
                <a:off x="3276600" y="2594521"/>
                <a:ext cx="2286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e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-</a:t>
                </a:r>
              </a:p>
            </p:txBody>
          </p:sp>
          <p:sp>
            <p:nvSpPr>
              <p:cNvPr id="21" name="Text Box 92"/>
              <p:cNvSpPr txBox="1">
                <a:spLocks noChangeArrowheads="1"/>
              </p:cNvSpPr>
              <p:nvPr/>
            </p:nvSpPr>
            <p:spPr bwMode="auto">
              <a:xfrm>
                <a:off x="3429000" y="2305596"/>
                <a:ext cx="3048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Ar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+</a:t>
                </a:r>
              </a:p>
            </p:txBody>
          </p:sp>
          <p:sp>
            <p:nvSpPr>
              <p:cNvPr id="22" name="Text Box 93"/>
              <p:cNvSpPr txBox="1">
                <a:spLocks noChangeArrowheads="1"/>
              </p:cNvSpPr>
              <p:nvPr/>
            </p:nvSpPr>
            <p:spPr bwMode="auto">
              <a:xfrm>
                <a:off x="3200400" y="2294483"/>
                <a:ext cx="3048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 dirty="0" err="1">
                    <a:latin typeface="Corbel" pitchFamily="34" charset="0"/>
                    <a:ea typeface="HGｺﾞｼｯｸM" pitchFamily="49" charset="-128"/>
                  </a:rPr>
                  <a:t>Ar</a:t>
                </a:r>
                <a:r>
                  <a:rPr kumimoji="0" lang="en-US" altLang="ja-JP" sz="1400" baseline="30000" dirty="0">
                    <a:latin typeface="Corbel" pitchFamily="34" charset="0"/>
                    <a:ea typeface="HGｺﾞｼｯｸM" pitchFamily="49" charset="-128"/>
                  </a:rPr>
                  <a:t>+</a:t>
                </a:r>
              </a:p>
            </p:txBody>
          </p:sp>
          <p:sp>
            <p:nvSpPr>
              <p:cNvPr id="23" name="Text Box 94"/>
              <p:cNvSpPr txBox="1">
                <a:spLocks noChangeArrowheads="1"/>
              </p:cNvSpPr>
              <p:nvPr/>
            </p:nvSpPr>
            <p:spPr bwMode="auto">
              <a:xfrm>
                <a:off x="3581400" y="2594521"/>
                <a:ext cx="3048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Ar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+</a:t>
                </a:r>
              </a:p>
            </p:txBody>
          </p:sp>
          <p:sp>
            <p:nvSpPr>
              <p:cNvPr id="24" name="Text Box 96"/>
              <p:cNvSpPr txBox="1">
                <a:spLocks noChangeArrowheads="1"/>
              </p:cNvSpPr>
              <p:nvPr/>
            </p:nvSpPr>
            <p:spPr bwMode="auto">
              <a:xfrm>
                <a:off x="1447800" y="2594521"/>
                <a:ext cx="2286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e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-</a:t>
                </a:r>
              </a:p>
            </p:txBody>
          </p:sp>
          <p:sp>
            <p:nvSpPr>
              <p:cNvPr id="25" name="Text Box 97"/>
              <p:cNvSpPr txBox="1">
                <a:spLocks noChangeArrowheads="1"/>
              </p:cNvSpPr>
              <p:nvPr/>
            </p:nvSpPr>
            <p:spPr bwMode="auto">
              <a:xfrm>
                <a:off x="2743200" y="2675483"/>
                <a:ext cx="1524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e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-</a:t>
                </a:r>
              </a:p>
            </p:txBody>
          </p:sp>
          <p:sp>
            <p:nvSpPr>
              <p:cNvPr id="26" name="AutoShape 105"/>
              <p:cNvSpPr>
                <a:spLocks noChangeArrowheads="1"/>
              </p:cNvSpPr>
              <p:nvPr/>
            </p:nvSpPr>
            <p:spPr bwMode="auto">
              <a:xfrm>
                <a:off x="1170856" y="2132856"/>
                <a:ext cx="160784" cy="685800"/>
              </a:xfrm>
              <a:prstGeom prst="downArrow">
                <a:avLst>
                  <a:gd name="adj1" fmla="val 50000"/>
                  <a:gd name="adj2" fmla="val 56250"/>
                </a:avLst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kumimoji="0" lang="ja-JP" altLang="en-US">
                  <a:latin typeface="Corbel" pitchFamily="34" charset="0"/>
                  <a:ea typeface="HGｺﾞｼｯｸM" pitchFamily="49" charset="-128"/>
                </a:endParaRPr>
              </a:p>
            </p:txBody>
          </p:sp>
          <p:sp>
            <p:nvSpPr>
              <p:cNvPr id="27" name="Text Box 166"/>
              <p:cNvSpPr txBox="1">
                <a:spLocks noChangeArrowheads="1"/>
              </p:cNvSpPr>
              <p:nvPr/>
            </p:nvSpPr>
            <p:spPr bwMode="auto">
              <a:xfrm>
                <a:off x="3581400" y="2751683"/>
                <a:ext cx="3810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Ar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+</a:t>
                </a:r>
              </a:p>
            </p:txBody>
          </p:sp>
          <p:sp>
            <p:nvSpPr>
              <p:cNvPr id="28" name="Text Box 168"/>
              <p:cNvSpPr txBox="1">
                <a:spLocks noChangeArrowheads="1"/>
              </p:cNvSpPr>
              <p:nvPr/>
            </p:nvSpPr>
            <p:spPr bwMode="auto">
              <a:xfrm>
                <a:off x="2895600" y="2751683"/>
                <a:ext cx="3810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Ar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+</a:t>
                </a:r>
              </a:p>
            </p:txBody>
          </p:sp>
          <p:sp>
            <p:nvSpPr>
              <p:cNvPr id="29" name="Text Box 169"/>
              <p:cNvSpPr txBox="1">
                <a:spLocks noChangeArrowheads="1"/>
              </p:cNvSpPr>
              <p:nvPr/>
            </p:nvSpPr>
            <p:spPr bwMode="auto">
              <a:xfrm>
                <a:off x="3352800" y="2827883"/>
                <a:ext cx="2286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e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-</a:t>
                </a:r>
              </a:p>
            </p:txBody>
          </p:sp>
          <p:sp>
            <p:nvSpPr>
              <p:cNvPr id="30" name="Text Box 170"/>
              <p:cNvSpPr txBox="1">
                <a:spLocks noChangeArrowheads="1"/>
              </p:cNvSpPr>
              <p:nvPr/>
            </p:nvSpPr>
            <p:spPr bwMode="auto">
              <a:xfrm>
                <a:off x="3048000" y="2142083"/>
                <a:ext cx="2286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e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-</a:t>
                </a:r>
              </a:p>
            </p:txBody>
          </p:sp>
          <p:sp>
            <p:nvSpPr>
              <p:cNvPr id="31" name="Text Box 172"/>
              <p:cNvSpPr txBox="1">
                <a:spLocks noChangeArrowheads="1"/>
              </p:cNvSpPr>
              <p:nvPr/>
            </p:nvSpPr>
            <p:spPr bwMode="auto">
              <a:xfrm>
                <a:off x="3352800" y="2142083"/>
                <a:ext cx="3810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 dirty="0" err="1">
                    <a:latin typeface="Corbel" pitchFamily="34" charset="0"/>
                    <a:ea typeface="HGｺﾞｼｯｸM" pitchFamily="49" charset="-128"/>
                  </a:rPr>
                  <a:t>Ar</a:t>
                </a:r>
                <a:r>
                  <a:rPr kumimoji="0" lang="en-US" altLang="ja-JP" sz="1400" baseline="30000" dirty="0">
                    <a:latin typeface="Corbel" pitchFamily="34" charset="0"/>
                    <a:ea typeface="HGｺﾞｼｯｸM" pitchFamily="49" charset="-128"/>
                  </a:rPr>
                  <a:t>+</a:t>
                </a:r>
              </a:p>
            </p:txBody>
          </p:sp>
          <p:sp>
            <p:nvSpPr>
              <p:cNvPr id="32" name="Text Box 174"/>
              <p:cNvSpPr txBox="1">
                <a:spLocks noChangeArrowheads="1"/>
              </p:cNvSpPr>
              <p:nvPr/>
            </p:nvSpPr>
            <p:spPr bwMode="auto">
              <a:xfrm>
                <a:off x="3657600" y="2126208"/>
                <a:ext cx="2286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400">
                    <a:latin typeface="Corbel" pitchFamily="34" charset="0"/>
                    <a:ea typeface="HGｺﾞｼｯｸM" pitchFamily="49" charset="-128"/>
                  </a:rPr>
                  <a:t>e</a:t>
                </a:r>
                <a:r>
                  <a:rPr kumimoji="0" lang="en-US" altLang="ja-JP" sz="1400" baseline="30000">
                    <a:latin typeface="Corbel" pitchFamily="34" charset="0"/>
                    <a:ea typeface="HGｺﾞｼｯｸM" pitchFamily="49" charset="-128"/>
                  </a:rPr>
                  <a:t>-</a:t>
                </a: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107504" y="2276872"/>
                <a:ext cx="8002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200" dirty="0" smtClean="0"/>
                  <a:t>入射粒子</a:t>
                </a:r>
                <a:endParaRPr kumimoji="1" lang="ja-JP" altLang="en-US" sz="1200" dirty="0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1115616" y="1844824"/>
                <a:ext cx="9412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200" dirty="0" smtClean="0"/>
                  <a:t>ドリフト電場</a:t>
                </a:r>
                <a:endParaRPr kumimoji="1" lang="ja-JP" altLang="en-US" sz="1200" dirty="0"/>
              </a:p>
            </p:txBody>
          </p:sp>
        </p:grpSp>
      </p:grpSp>
      <p:sp>
        <p:nvSpPr>
          <p:cNvPr id="35" name="正方形/長方形 34"/>
          <p:cNvSpPr/>
          <p:nvPr/>
        </p:nvSpPr>
        <p:spPr>
          <a:xfrm>
            <a:off x="4571999" y="1154504"/>
            <a:ext cx="4767645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200" dirty="0">
                <a:solidFill>
                  <a:srgbClr val="000000"/>
                </a:solidFill>
                <a:ea typeface="ＭＳ Ｐゴシック" charset="-128"/>
              </a:rPr>
              <a:t>Recombination</a:t>
            </a:r>
            <a:r>
              <a:rPr lang="ja-JP" altLang="en-US" sz="2200" dirty="0">
                <a:solidFill>
                  <a:srgbClr val="000000"/>
                </a:solidFill>
                <a:ea typeface="ＭＳ Ｐゴシック" charset="-128"/>
              </a:rPr>
              <a:t>により</a:t>
            </a:r>
            <a:endParaRPr lang="en-US" altLang="ja-JP" sz="2200" dirty="0">
              <a:solidFill>
                <a:srgbClr val="000000"/>
              </a:solidFill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ja-JP" sz="1900" dirty="0" smtClean="0">
                <a:solidFill>
                  <a:srgbClr val="000000"/>
                </a:solidFill>
                <a:ea typeface="ＭＳ Ｐゴシック" charset="-128"/>
              </a:rPr>
              <a:t>○</a:t>
            </a:r>
            <a:r>
              <a:rPr lang="ja-JP" altLang="en-US" sz="1900" dirty="0" smtClean="0">
                <a:solidFill>
                  <a:srgbClr val="000000"/>
                </a:solidFill>
                <a:ea typeface="ＭＳ Ｐゴシック" charset="-128"/>
              </a:rPr>
              <a:t>電離</a:t>
            </a:r>
            <a:r>
              <a:rPr lang="ja-JP" altLang="en-US" sz="1900" dirty="0">
                <a:solidFill>
                  <a:srgbClr val="000000"/>
                </a:solidFill>
                <a:ea typeface="ＭＳ Ｐゴシック" charset="-128"/>
              </a:rPr>
              <a:t>電子の密度</a:t>
            </a:r>
            <a:r>
              <a:rPr lang="ja-JP" altLang="en-US" sz="1900" dirty="0" smtClean="0">
                <a:solidFill>
                  <a:srgbClr val="000000"/>
                </a:solidFill>
                <a:ea typeface="ＭＳ Ｐゴシック" charset="-128"/>
              </a:rPr>
              <a:t>：</a:t>
            </a:r>
            <a:endParaRPr lang="en-US" altLang="ja-JP" sz="1900" dirty="0" smtClean="0">
              <a:solidFill>
                <a:srgbClr val="000000"/>
              </a:solidFill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ja-JP" altLang="ja-JP" sz="1900" dirty="0">
                <a:solidFill>
                  <a:srgbClr val="000000"/>
                </a:solidFill>
                <a:ea typeface="ＭＳ Ｐゴシック" charset="-128"/>
              </a:rPr>
              <a:t>　</a:t>
            </a:r>
            <a:r>
              <a:rPr lang="ja-JP" altLang="en-US" sz="1900" dirty="0" smtClean="0">
                <a:solidFill>
                  <a:srgbClr val="000000"/>
                </a:solidFill>
                <a:ea typeface="ＭＳ Ｐゴシック" charset="-128"/>
              </a:rPr>
              <a:t>　　</a:t>
            </a:r>
            <a:r>
              <a:rPr lang="en-US" altLang="ja-JP" sz="1900" dirty="0" err="1" smtClean="0">
                <a:solidFill>
                  <a:srgbClr val="000000"/>
                </a:solidFill>
                <a:ea typeface="ＭＳ Ｐゴシック" charset="-128"/>
              </a:rPr>
              <a:t>dE</a:t>
            </a:r>
            <a:r>
              <a:rPr lang="en-US" altLang="ja-JP" sz="1900" dirty="0">
                <a:solidFill>
                  <a:srgbClr val="000000"/>
                </a:solidFill>
                <a:ea typeface="ＭＳ Ｐゴシック" charset="-128"/>
              </a:rPr>
              <a:t>/dx</a:t>
            </a:r>
            <a:r>
              <a:rPr lang="ja-JP" altLang="en-US" sz="1900" dirty="0">
                <a:solidFill>
                  <a:srgbClr val="000000"/>
                </a:solidFill>
                <a:ea typeface="ＭＳ Ｐゴシック" charset="-128"/>
              </a:rPr>
              <a:t>が大きい場合に大きな</a:t>
            </a:r>
            <a:r>
              <a:rPr lang="ja-JP" altLang="en-US" sz="1900" dirty="0" smtClean="0">
                <a:solidFill>
                  <a:srgbClr val="000000"/>
                </a:solidFill>
                <a:ea typeface="ＭＳ Ｐゴシック" charset="-128"/>
              </a:rPr>
              <a:t>損失</a:t>
            </a:r>
            <a:endParaRPr lang="en-US" altLang="ja-JP" sz="1900" dirty="0">
              <a:solidFill>
                <a:srgbClr val="000000"/>
              </a:solidFill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ja-JP" sz="1900" dirty="0" smtClean="0">
                <a:solidFill>
                  <a:srgbClr val="000000"/>
                </a:solidFill>
                <a:ea typeface="ＭＳ Ｐゴシック" charset="-128"/>
              </a:rPr>
              <a:t>○</a:t>
            </a:r>
            <a:r>
              <a:rPr lang="ja-JP" altLang="en-US" sz="1900" dirty="0" smtClean="0">
                <a:solidFill>
                  <a:srgbClr val="000000"/>
                </a:solidFill>
                <a:ea typeface="ＭＳ Ｐゴシック" charset="-128"/>
              </a:rPr>
              <a:t>ドリフト</a:t>
            </a:r>
            <a:r>
              <a:rPr lang="ja-JP" altLang="en-US" sz="1900" dirty="0">
                <a:solidFill>
                  <a:srgbClr val="000000"/>
                </a:solidFill>
                <a:ea typeface="ＭＳ Ｐゴシック" charset="-128"/>
              </a:rPr>
              <a:t>電場が大きければ損失が小さくなる</a:t>
            </a:r>
            <a:endParaRPr lang="ja-JP" altLang="en-US" dirty="0"/>
          </a:p>
        </p:txBody>
      </p:sp>
      <p:grpSp>
        <p:nvGrpSpPr>
          <p:cNvPr id="36" name="グループ化 74"/>
          <p:cNvGrpSpPr>
            <a:grpSpLocks/>
          </p:cNvGrpSpPr>
          <p:nvPr/>
        </p:nvGrpSpPr>
        <p:grpSpPr bwMode="auto">
          <a:xfrm>
            <a:off x="4788024" y="2810688"/>
            <a:ext cx="4122737" cy="3033712"/>
            <a:chOff x="4860032" y="3645024"/>
            <a:chExt cx="4123531" cy="3033628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60032" y="3645024"/>
              <a:ext cx="4123531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8" name="直線矢印コネクタ 37"/>
            <p:cNvCxnSpPr>
              <a:stCxn id="39" idx="2"/>
            </p:cNvCxnSpPr>
            <p:nvPr/>
          </p:nvCxnSpPr>
          <p:spPr>
            <a:xfrm flipH="1">
              <a:off x="7003570" y="4373666"/>
              <a:ext cx="598602" cy="71118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68"/>
            <p:cNvSpPr txBox="1">
              <a:spLocks noChangeArrowheads="1"/>
            </p:cNvSpPr>
            <p:nvPr/>
          </p:nvSpPr>
          <p:spPr bwMode="auto">
            <a:xfrm>
              <a:off x="7092280" y="4005064"/>
              <a:ext cx="10182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1 kV/cm</a:t>
              </a:r>
              <a:endParaRPr lang="ja-JP" altLang="en-US"/>
            </a:p>
          </p:txBody>
        </p:sp>
        <p:sp>
          <p:nvSpPr>
            <p:cNvPr id="40" name="テキスト ボックス 69"/>
            <p:cNvSpPr txBox="1">
              <a:spLocks noChangeArrowheads="1"/>
            </p:cNvSpPr>
            <p:nvPr/>
          </p:nvSpPr>
          <p:spPr bwMode="auto">
            <a:xfrm>
              <a:off x="5292080" y="6309320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200 kV/cm</a:t>
              </a:r>
              <a:endParaRPr lang="ja-JP" altLang="en-US"/>
            </a:p>
          </p:txBody>
        </p:sp>
        <p:cxnSp>
          <p:nvCxnSpPr>
            <p:cNvPr id="41" name="直線矢印コネクタ 40"/>
            <p:cNvCxnSpPr>
              <a:stCxn id="40" idx="0"/>
            </p:cNvCxnSpPr>
            <p:nvPr/>
          </p:nvCxnSpPr>
          <p:spPr>
            <a:xfrm flipV="1">
              <a:off x="5930213" y="5445199"/>
              <a:ext cx="354080" cy="86357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スライド番号プレースホルダー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760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4400" dirty="0" smtClean="0"/>
              <a:t>Physics run </a:t>
            </a:r>
            <a:r>
              <a:rPr lang="ja-JP" altLang="en-US" sz="4400" dirty="0" smtClean="0"/>
              <a:t>トリガー</a:t>
            </a:r>
            <a:endParaRPr kumimoji="1" lang="ja-JP" altLang="en-US" sz="4400" dirty="0"/>
          </a:p>
        </p:txBody>
      </p:sp>
      <p:grpSp>
        <p:nvGrpSpPr>
          <p:cNvPr id="3" name="グループ化 89"/>
          <p:cNvGrpSpPr/>
          <p:nvPr/>
        </p:nvGrpSpPr>
        <p:grpSpPr>
          <a:xfrm>
            <a:off x="539552" y="1464576"/>
            <a:ext cx="7920880" cy="3592472"/>
            <a:chOff x="539552" y="1464576"/>
            <a:chExt cx="7920880" cy="3592472"/>
          </a:xfrm>
          <a:solidFill>
            <a:schemeClr val="bg1"/>
          </a:solidFill>
        </p:grpSpPr>
        <p:cxnSp>
          <p:nvCxnSpPr>
            <p:cNvPr id="4" name="カギ線コネクタ 3"/>
            <p:cNvCxnSpPr>
              <a:stCxn id="15" idx="0"/>
              <a:endCxn id="23" idx="1"/>
            </p:cNvCxnSpPr>
            <p:nvPr/>
          </p:nvCxnSpPr>
          <p:spPr>
            <a:xfrm>
              <a:off x="2447704" y="1734576"/>
              <a:ext cx="756144" cy="864000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カギ線コネクタ 4"/>
            <p:cNvCxnSpPr>
              <a:stCxn id="6" idx="3"/>
              <a:endCxn id="8" idx="2"/>
            </p:cNvCxnSpPr>
            <p:nvPr/>
          </p:nvCxnSpPr>
          <p:spPr>
            <a:xfrm flipH="1">
              <a:off x="6474012" y="2900506"/>
              <a:ext cx="856954" cy="162846"/>
            </a:xfrm>
            <a:prstGeom prst="bentConnector5">
              <a:avLst>
                <a:gd name="adj1" fmla="val -26676"/>
                <a:gd name="adj2" fmla="val 303269"/>
                <a:gd name="adj3" fmla="val 126676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正方形/長方形 5"/>
            <p:cNvSpPr/>
            <p:nvPr/>
          </p:nvSpPr>
          <p:spPr>
            <a:xfrm>
              <a:off x="6588224" y="2635244"/>
              <a:ext cx="742742" cy="53052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Gate</a:t>
              </a:r>
              <a:endParaRPr kumimoji="1" lang="ja-JP" altLang="en-US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直線コネクタ 6"/>
            <p:cNvCxnSpPr>
              <a:stCxn id="29" idx="3"/>
              <a:endCxn id="6" idx="1"/>
            </p:cNvCxnSpPr>
            <p:nvPr/>
          </p:nvCxnSpPr>
          <p:spPr>
            <a:xfrm>
              <a:off x="6012088" y="2895108"/>
              <a:ext cx="576136" cy="5398"/>
            </a:xfrm>
            <a:prstGeom prst="lin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円/楕円 7"/>
            <p:cNvSpPr/>
            <p:nvPr/>
          </p:nvSpPr>
          <p:spPr>
            <a:xfrm>
              <a:off x="6474012" y="3009352"/>
              <a:ext cx="108000" cy="108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" name="グループ化 88"/>
            <p:cNvGrpSpPr/>
            <p:nvPr/>
          </p:nvGrpSpPr>
          <p:grpSpPr>
            <a:xfrm>
              <a:off x="539552" y="1464576"/>
              <a:ext cx="7920880" cy="3592472"/>
              <a:chOff x="539552" y="1464576"/>
              <a:chExt cx="7920880" cy="3592472"/>
            </a:xfrm>
            <a:grpFill/>
          </p:grpSpPr>
          <p:grpSp>
            <p:nvGrpSpPr>
              <p:cNvPr id="10" name="グループ化 87"/>
              <p:cNvGrpSpPr/>
              <p:nvPr/>
            </p:nvGrpSpPr>
            <p:grpSpPr>
              <a:xfrm>
                <a:off x="539552" y="1464576"/>
                <a:ext cx="7920880" cy="3592472"/>
                <a:chOff x="539552" y="1464576"/>
                <a:chExt cx="7920880" cy="3592472"/>
              </a:xfrm>
              <a:grpFill/>
            </p:grpSpPr>
            <p:sp>
              <p:nvSpPr>
                <p:cNvPr id="12" name="正方形/長方形 11"/>
                <p:cNvSpPr/>
                <p:nvPr/>
              </p:nvSpPr>
              <p:spPr>
                <a:xfrm>
                  <a:off x="539552" y="1556720"/>
                  <a:ext cx="1008000" cy="36004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000" b="1" dirty="0" smtClean="0">
                      <a:solidFill>
                        <a:schemeClr val="tx1"/>
                      </a:solidFill>
                    </a:rPr>
                    <a:t>PMT1</a:t>
                  </a:r>
                  <a:endParaRPr kumimoji="1" lang="ja-JP" altLang="en-US" sz="2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正方形/長方形 12"/>
                <p:cNvSpPr/>
                <p:nvPr/>
              </p:nvSpPr>
              <p:spPr>
                <a:xfrm>
                  <a:off x="539552" y="2564904"/>
                  <a:ext cx="1008112" cy="36004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000" b="1" dirty="0" smtClean="0">
                      <a:solidFill>
                        <a:schemeClr val="tx1"/>
                      </a:solidFill>
                    </a:rPr>
                    <a:t>PMT2</a:t>
                  </a:r>
                  <a:endParaRPr kumimoji="1" lang="ja-JP" altLang="en-US" sz="2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正方形/長方形 13"/>
                <p:cNvSpPr/>
                <p:nvPr/>
              </p:nvSpPr>
              <p:spPr>
                <a:xfrm>
                  <a:off x="539552" y="3646763"/>
                  <a:ext cx="1008112" cy="36004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000" b="1" dirty="0" smtClean="0">
                      <a:solidFill>
                        <a:schemeClr val="tx1"/>
                      </a:solidFill>
                    </a:rPr>
                    <a:t>PMT3</a:t>
                  </a:r>
                  <a:endParaRPr kumimoji="1" lang="ja-JP" altLang="en-US" sz="2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二等辺三角形 14"/>
                <p:cNvSpPr/>
                <p:nvPr/>
              </p:nvSpPr>
              <p:spPr>
                <a:xfrm rot="5400000">
                  <a:off x="1961704" y="1518576"/>
                  <a:ext cx="540000" cy="432000"/>
                </a:xfrm>
                <a:prstGeom prst="triangl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" name="直線コネクタ 15"/>
                <p:cNvCxnSpPr>
                  <a:stCxn id="12" idx="3"/>
                  <a:endCxn id="15" idx="3"/>
                </p:cNvCxnSpPr>
                <p:nvPr/>
              </p:nvCxnSpPr>
              <p:spPr>
                <a:xfrm flipV="1">
                  <a:off x="1547552" y="1734576"/>
                  <a:ext cx="468152" cy="2164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" name="二等辺三角形 16"/>
                <p:cNvSpPr/>
                <p:nvPr/>
              </p:nvSpPr>
              <p:spPr>
                <a:xfrm rot="5400000">
                  <a:off x="1961704" y="2525092"/>
                  <a:ext cx="540000" cy="432000"/>
                </a:xfrm>
                <a:prstGeom prst="triangl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" name="直線コネクタ 17"/>
                <p:cNvCxnSpPr>
                  <a:stCxn id="13" idx="3"/>
                  <a:endCxn id="17" idx="3"/>
                </p:cNvCxnSpPr>
                <p:nvPr/>
              </p:nvCxnSpPr>
              <p:spPr>
                <a:xfrm flipV="1">
                  <a:off x="1547664" y="2741092"/>
                  <a:ext cx="468040" cy="3832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" name="二等辺三角形 18"/>
                <p:cNvSpPr/>
                <p:nvPr/>
              </p:nvSpPr>
              <p:spPr>
                <a:xfrm rot="5400000">
                  <a:off x="1961704" y="3606880"/>
                  <a:ext cx="540000" cy="432000"/>
                </a:xfrm>
                <a:prstGeom prst="triangl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0" name="直線コネクタ 19"/>
                <p:cNvCxnSpPr>
                  <a:stCxn id="14" idx="3"/>
                  <a:endCxn id="19" idx="3"/>
                </p:cNvCxnSpPr>
                <p:nvPr/>
              </p:nvCxnSpPr>
              <p:spPr>
                <a:xfrm flipV="1">
                  <a:off x="1547664" y="3822880"/>
                  <a:ext cx="468040" cy="3903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カギ線コネクタ 20"/>
                <p:cNvCxnSpPr/>
                <p:nvPr/>
              </p:nvCxnSpPr>
              <p:spPr>
                <a:xfrm flipV="1">
                  <a:off x="2447704" y="2924944"/>
                  <a:ext cx="756144" cy="9000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カギ線コネクタ 21"/>
                <p:cNvCxnSpPr>
                  <a:stCxn id="34" idx="3"/>
                  <a:endCxn id="24" idx="2"/>
                </p:cNvCxnSpPr>
                <p:nvPr/>
              </p:nvCxnSpPr>
              <p:spPr>
                <a:xfrm flipV="1">
                  <a:off x="4306630" y="3014960"/>
                  <a:ext cx="935390" cy="629964"/>
                </a:xfrm>
                <a:prstGeom prst="bentConnector3">
                  <a:avLst>
                    <a:gd name="adj1" fmla="val 50000"/>
                  </a:avLst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フローチャート : 論理積ゲート 17"/>
                <p:cNvSpPr/>
                <p:nvPr/>
              </p:nvSpPr>
              <p:spPr>
                <a:xfrm>
                  <a:off x="3203848" y="2422620"/>
                  <a:ext cx="648000" cy="648000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5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A</a:t>
                  </a:r>
                  <a:r>
                    <a:rPr kumimoji="1" lang="en-US" altLang="ja-JP" sz="1500" b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nd</a:t>
                  </a:r>
                  <a:endParaRPr kumimoji="1" lang="ja-JP" altLang="en-US" sz="1500" b="1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" name="円/楕円 23"/>
                <p:cNvSpPr/>
                <p:nvPr/>
              </p:nvSpPr>
              <p:spPr>
                <a:xfrm>
                  <a:off x="5242020" y="2960960"/>
                  <a:ext cx="108000" cy="1080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539552" y="4609264"/>
                  <a:ext cx="1008112" cy="36004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000" b="1" dirty="0" smtClean="0">
                      <a:solidFill>
                        <a:schemeClr val="tx1"/>
                      </a:solidFill>
                    </a:rPr>
                    <a:t>PMT4</a:t>
                  </a:r>
                  <a:endParaRPr kumimoji="1" lang="ja-JP" altLang="en-US" sz="2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二等辺三角形 25"/>
                <p:cNvSpPr/>
                <p:nvPr/>
              </p:nvSpPr>
              <p:spPr>
                <a:xfrm rot="5400000">
                  <a:off x="1961704" y="4571048"/>
                  <a:ext cx="540000" cy="432000"/>
                </a:xfrm>
                <a:prstGeom prst="triangl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" name="直線コネクタ 26"/>
                <p:cNvCxnSpPr>
                  <a:stCxn id="25" idx="3"/>
                  <a:endCxn id="26" idx="3"/>
                </p:cNvCxnSpPr>
                <p:nvPr/>
              </p:nvCxnSpPr>
              <p:spPr>
                <a:xfrm flipV="1">
                  <a:off x="1547664" y="4787048"/>
                  <a:ext cx="468040" cy="2236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カギ線コネクタ 27"/>
                <p:cNvCxnSpPr>
                  <a:stCxn id="26" idx="0"/>
                  <a:endCxn id="34" idx="1"/>
                </p:cNvCxnSpPr>
                <p:nvPr/>
              </p:nvCxnSpPr>
              <p:spPr>
                <a:xfrm flipV="1">
                  <a:off x="2447704" y="3644924"/>
                  <a:ext cx="1116184" cy="1142124"/>
                </a:xfrm>
                <a:prstGeom prst="bentConnector3">
                  <a:avLst>
                    <a:gd name="adj1" fmla="val 72686"/>
                  </a:avLst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フローチャート : 論理積ゲート 23"/>
                <p:cNvSpPr/>
                <p:nvPr/>
              </p:nvSpPr>
              <p:spPr>
                <a:xfrm>
                  <a:off x="5364088" y="2607108"/>
                  <a:ext cx="648000" cy="576000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500" b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And</a:t>
                  </a:r>
                  <a:endParaRPr kumimoji="1" lang="ja-JP" altLang="en-US" sz="1500" b="1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0" name="テキスト ボックス 29"/>
                <p:cNvSpPr txBox="1"/>
                <p:nvPr/>
              </p:nvSpPr>
              <p:spPr>
                <a:xfrm>
                  <a:off x="7452320" y="4217086"/>
                  <a:ext cx="1008112" cy="338554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600" b="1" dirty="0" smtClean="0"/>
                    <a:t>Trigger in</a:t>
                  </a:r>
                  <a:endParaRPr kumimoji="1" lang="ja-JP" altLang="en-US" sz="1600" b="1" dirty="0"/>
                </a:p>
              </p:txBody>
            </p:sp>
            <p:sp>
              <p:nvSpPr>
                <p:cNvPr id="31" name="正方形/長方形 30"/>
                <p:cNvSpPr/>
                <p:nvPr/>
              </p:nvSpPr>
              <p:spPr>
                <a:xfrm>
                  <a:off x="4189298" y="2566113"/>
                  <a:ext cx="742742" cy="36004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600" b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Delay</a:t>
                  </a:r>
                  <a:endParaRPr kumimoji="1" lang="ja-JP" altLang="en-US" sz="1600" b="1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cxnSp>
              <p:nvCxnSpPr>
                <p:cNvPr id="32" name="直線コネクタ 31"/>
                <p:cNvCxnSpPr>
                  <a:stCxn id="31" idx="3"/>
                </p:cNvCxnSpPr>
                <p:nvPr/>
              </p:nvCxnSpPr>
              <p:spPr>
                <a:xfrm flipV="1">
                  <a:off x="4932040" y="2743292"/>
                  <a:ext cx="432048" cy="2841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コネクタ 32"/>
                <p:cNvCxnSpPr>
                  <a:stCxn id="17" idx="0"/>
                  <a:endCxn id="23" idx="1"/>
                </p:cNvCxnSpPr>
                <p:nvPr/>
              </p:nvCxnSpPr>
              <p:spPr>
                <a:xfrm>
                  <a:off x="2447704" y="2741092"/>
                  <a:ext cx="756144" cy="5528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正方形/長方形 33"/>
                <p:cNvSpPr/>
                <p:nvPr/>
              </p:nvSpPr>
              <p:spPr>
                <a:xfrm>
                  <a:off x="3563888" y="3464904"/>
                  <a:ext cx="742742" cy="36004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600" b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Gate</a:t>
                  </a:r>
                  <a:endParaRPr kumimoji="1" lang="ja-JP" altLang="en-US" sz="1600" b="1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cxnSp>
              <p:nvCxnSpPr>
                <p:cNvPr id="35" name="直線コネクタ 34"/>
                <p:cNvCxnSpPr>
                  <a:stCxn id="23" idx="3"/>
                  <a:endCxn id="31" idx="1"/>
                </p:cNvCxnSpPr>
                <p:nvPr/>
              </p:nvCxnSpPr>
              <p:spPr>
                <a:xfrm flipV="1">
                  <a:off x="3851848" y="2746133"/>
                  <a:ext cx="337450" cy="487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カギ線コネクタ 10"/>
              <p:cNvCxnSpPr>
                <a:endCxn id="30" idx="0"/>
              </p:cNvCxnSpPr>
              <p:nvPr/>
            </p:nvCxnSpPr>
            <p:spPr>
              <a:xfrm rot="16200000" flipH="1">
                <a:off x="6915374" y="3176084"/>
                <a:ext cx="1456594" cy="625410"/>
              </a:xfrm>
              <a:prstGeom prst="bentConnector3">
                <a:avLst>
                  <a:gd name="adj1" fmla="val 744"/>
                </a:avLst>
              </a:prstGeom>
              <a:grpFill/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テキスト ボックス 35"/>
          <p:cNvSpPr txBox="1"/>
          <p:nvPr/>
        </p:nvSpPr>
        <p:spPr>
          <a:xfrm>
            <a:off x="425644" y="5356879"/>
            <a:ext cx="3084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取得データ　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○</a:t>
            </a:r>
            <a:r>
              <a:rPr kumimoji="1" lang="ja-JP" altLang="en-US" sz="2000" dirty="0" smtClean="0"/>
              <a:t>暗黒物質探索</a:t>
            </a:r>
            <a:r>
              <a:rPr kumimoji="1" lang="en-US" altLang="ja-JP" sz="2000" dirty="0" smtClean="0"/>
              <a:t>(0.3kg</a:t>
            </a:r>
            <a:r>
              <a:rPr kumimoji="1" lang="ja-JP" altLang="en-US" sz="2000" dirty="0" smtClean="0"/>
              <a:t>・</a:t>
            </a:r>
            <a:r>
              <a:rPr kumimoji="1" lang="en-US" altLang="ja-JP" sz="2000" dirty="0" smtClean="0"/>
              <a:t>day)</a:t>
            </a:r>
            <a:endParaRPr kumimoji="1" lang="ja-JP" altLang="en-US" sz="2000" dirty="0"/>
          </a:p>
        </p:txBody>
      </p:sp>
      <p:sp>
        <p:nvSpPr>
          <p:cNvPr id="38" name="スライド番号プレースホルダー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7C63-2239-074E-B7FA-47C5E0D22CF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01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ドリフト電場とアルゴン純度</a:t>
            </a:r>
            <a:endParaRPr kumimoji="1" lang="ja-JP" altLang="en-US" sz="4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0296" y="1455141"/>
            <a:ext cx="45704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○</a:t>
            </a:r>
            <a:r>
              <a:rPr lang="ja-JP" altLang="en-US" sz="2400" dirty="0" smtClean="0"/>
              <a:t>ドリフト電場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〜2mm/</a:t>
            </a:r>
            <a:r>
              <a:rPr kumimoji="1" lang="en-US" altLang="ja-JP" sz="2400" dirty="0" err="1" smtClean="0"/>
              <a:t>μs</a:t>
            </a:r>
            <a:r>
              <a:rPr kumimoji="1" lang="ja-JP" altLang="en-US" sz="2400" dirty="0" smtClean="0"/>
              <a:t>＠</a:t>
            </a:r>
            <a:r>
              <a:rPr kumimoji="1" lang="en-US" altLang="ja-JP" sz="2400" dirty="0" err="1" smtClean="0"/>
              <a:t>E</a:t>
            </a:r>
            <a:r>
              <a:rPr lang="en-US" altLang="ja-JP" sz="2400" baseline="-25000" dirty="0" err="1" smtClean="0"/>
              <a:t>drift</a:t>
            </a:r>
            <a:r>
              <a:rPr kumimoji="1" lang="en-US" altLang="ja-JP" sz="2400" dirty="0" smtClean="0"/>
              <a:t>=1kV/cm</a:t>
            </a:r>
          </a:p>
          <a:p>
            <a:r>
              <a:rPr lang="ja-JP" altLang="ja-JP" sz="2400" dirty="0">
                <a:solidFill>
                  <a:srgbClr val="0000FF"/>
                </a:solidFill>
              </a:rPr>
              <a:t>　</a:t>
            </a:r>
            <a:r>
              <a:rPr lang="ja-JP" altLang="en-US" sz="2400" dirty="0" smtClean="0">
                <a:solidFill>
                  <a:srgbClr val="0000FF"/>
                </a:solidFill>
              </a:rPr>
              <a:t>　</a:t>
            </a:r>
            <a:r>
              <a:rPr lang="en-US" altLang="ja-JP" sz="2400" dirty="0" smtClean="0">
                <a:solidFill>
                  <a:srgbClr val="0000FF"/>
                </a:solidFill>
              </a:rPr>
              <a:t>1m</a:t>
            </a:r>
            <a:r>
              <a:rPr lang="ja-JP" altLang="en-US" sz="2400" dirty="0" smtClean="0">
                <a:solidFill>
                  <a:srgbClr val="0000FF"/>
                </a:solidFill>
              </a:rPr>
              <a:t>のドリフトに</a:t>
            </a:r>
            <a:r>
              <a:rPr lang="en-US" altLang="ja-JP" sz="2400" dirty="0" smtClean="0">
                <a:solidFill>
                  <a:srgbClr val="0000FF"/>
                </a:solidFill>
              </a:rPr>
              <a:t>500μs</a:t>
            </a:r>
            <a:r>
              <a:rPr lang="ja-JP" altLang="en-US" sz="2400" dirty="0" smtClean="0">
                <a:solidFill>
                  <a:srgbClr val="0000FF"/>
                </a:solidFill>
              </a:rPr>
              <a:t>、</a:t>
            </a:r>
            <a:r>
              <a:rPr lang="en-US" altLang="ja-JP" sz="2400" dirty="0" smtClean="0">
                <a:solidFill>
                  <a:srgbClr val="0000FF"/>
                </a:solidFill>
              </a:rPr>
              <a:t>V=100kV</a:t>
            </a:r>
          </a:p>
          <a:p>
            <a:endParaRPr kumimoji="1" lang="en-US" altLang="ja-JP" sz="2400" dirty="0"/>
          </a:p>
          <a:p>
            <a:r>
              <a:rPr kumimoji="1" lang="en-US" altLang="ja-JP" sz="2400" dirty="0" smtClean="0"/>
              <a:t>○</a:t>
            </a:r>
            <a:r>
              <a:rPr lang="ja-JP" altLang="en-US" sz="2400" dirty="0" smtClean="0"/>
              <a:t>アルゴン純度</a:t>
            </a:r>
            <a:endParaRPr kumimoji="1" lang="en-US" altLang="ja-JP" sz="2400" dirty="0" smtClean="0"/>
          </a:p>
          <a:p>
            <a:r>
              <a:rPr lang="ja-JP" altLang="ja-JP" sz="2400" dirty="0"/>
              <a:t>　</a:t>
            </a:r>
            <a:r>
              <a:rPr lang="ja-JP" altLang="en-US" sz="2400" dirty="0" smtClean="0"/>
              <a:t>　不純物；酸素、水</a:t>
            </a:r>
            <a:endParaRPr lang="en-US" altLang="ja-JP" sz="2400" dirty="0" smtClean="0"/>
          </a:p>
          <a:p>
            <a:r>
              <a:rPr kumimoji="1" lang="ja-JP" altLang="ja-JP" sz="2400" dirty="0"/>
              <a:t>　</a:t>
            </a:r>
            <a:r>
              <a:rPr kumimoji="1" lang="ja-JP" altLang="en-US" sz="2400" dirty="0" smtClean="0"/>
              <a:t>　商用</a:t>
            </a:r>
            <a:r>
              <a:rPr kumimoji="1" lang="en-US" altLang="ja-JP" sz="2400" dirty="0" err="1" smtClean="0"/>
              <a:t>LAr</a:t>
            </a:r>
            <a:r>
              <a:rPr kumimoji="1" lang="en-US" altLang="ja-JP" sz="2400" dirty="0" smtClean="0"/>
              <a:t> : 1ppm〜</a:t>
            </a:r>
          </a:p>
          <a:p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1ppb</a:t>
            </a:r>
            <a:r>
              <a:rPr lang="ja-JP" altLang="en-US" sz="2400" dirty="0" smtClean="0"/>
              <a:t>；</a:t>
            </a:r>
            <a:r>
              <a:rPr kumimoji="1" lang="en-US" altLang="ja-JP" sz="2400" dirty="0" err="1" smtClean="0"/>
              <a:t>τ</a:t>
            </a:r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= </a:t>
            </a:r>
            <a:r>
              <a:rPr kumimoji="1" lang="en-US" altLang="ja-JP" sz="2400" dirty="0" smtClean="0"/>
              <a:t>300μs</a:t>
            </a:r>
          </a:p>
          <a:p>
            <a:r>
              <a:rPr lang="ja-JP" altLang="ja-JP" sz="2400" dirty="0">
                <a:solidFill>
                  <a:srgbClr val="0000FF"/>
                </a:solidFill>
              </a:rPr>
              <a:t>　</a:t>
            </a:r>
            <a:r>
              <a:rPr lang="ja-JP" altLang="en-US" sz="2400" dirty="0" smtClean="0">
                <a:solidFill>
                  <a:srgbClr val="0000FF"/>
                </a:solidFill>
              </a:rPr>
              <a:t>　</a:t>
            </a:r>
            <a:r>
              <a:rPr lang="en-US" altLang="ja-JP" sz="2400" dirty="0" smtClean="0">
                <a:solidFill>
                  <a:srgbClr val="0000FF"/>
                </a:solidFill>
              </a:rPr>
              <a:t>1m(500μs)</a:t>
            </a:r>
            <a:r>
              <a:rPr lang="ja-JP" altLang="en-US" sz="2400" dirty="0" smtClean="0">
                <a:solidFill>
                  <a:srgbClr val="0000FF"/>
                </a:solidFill>
              </a:rPr>
              <a:t>のドリフト：　</a:t>
            </a:r>
            <a:r>
              <a:rPr lang="en-US" altLang="ja-JP" sz="2400" dirty="0" smtClean="0">
                <a:solidFill>
                  <a:srgbClr val="0000FF"/>
                </a:solidFill>
              </a:rPr>
              <a:t>&lt;1ppb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01" y="4325977"/>
            <a:ext cx="2400599" cy="2352156"/>
          </a:xfrm>
          <a:prstGeom prst="rect">
            <a:avLst/>
          </a:prstGeom>
        </p:spPr>
      </p:pic>
      <p:pic>
        <p:nvPicPr>
          <p:cNvPr id="15" name="Picture 1" descr="C:\Users\masa\Desktop\図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9625" y="1073202"/>
            <a:ext cx="4384874" cy="3034024"/>
          </a:xfrm>
          <a:prstGeom prst="rect">
            <a:avLst/>
          </a:prstGeom>
          <a:solidFill>
            <a:srgbClr val="8EB4E3"/>
          </a:solidFill>
        </p:spPr>
      </p:pic>
      <p:sp>
        <p:nvSpPr>
          <p:cNvPr id="17" name="テキスト ボックス 16"/>
          <p:cNvSpPr txBox="1"/>
          <p:nvPr/>
        </p:nvSpPr>
        <p:spPr>
          <a:xfrm rot="10800000">
            <a:off x="4603420" y="1402322"/>
            <a:ext cx="653785" cy="1619245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ja-JP" dirty="0" smtClean="0"/>
              <a:t>Drift V(mm/μs)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75703" y="2756732"/>
            <a:ext cx="251642" cy="3773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940379" y="1855089"/>
            <a:ext cx="295004" cy="3773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6674694" y="3946365"/>
            <a:ext cx="1155106" cy="379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35333" y="3974589"/>
            <a:ext cx="17265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　</a:t>
            </a:r>
            <a:r>
              <a:rPr lang="en-US" altLang="ja-JP" sz="2000" dirty="0" err="1" smtClean="0"/>
              <a:t>E</a:t>
            </a:r>
            <a:r>
              <a:rPr lang="en-US" altLang="ja-JP" sz="2000" baseline="-25000" dirty="0" err="1" smtClean="0"/>
              <a:t>drift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(kV/cm)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985480" y="3762030"/>
            <a:ext cx="443120" cy="377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674694" y="6542708"/>
            <a:ext cx="1449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/>
              <a:t>LAr</a:t>
            </a:r>
            <a:r>
              <a:rPr kumimoji="1" lang="en-US" altLang="ja-JP" sz="1600" dirty="0" smtClean="0"/>
              <a:t> Purity(ppb)</a:t>
            </a:r>
            <a:endParaRPr kumimoji="1" lang="ja-JP" altLang="en-US" sz="1600" dirty="0"/>
          </a:p>
        </p:txBody>
      </p:sp>
      <p:grpSp>
        <p:nvGrpSpPr>
          <p:cNvPr id="78" name="図形グループ 77"/>
          <p:cNvGrpSpPr/>
          <p:nvPr/>
        </p:nvGrpSpPr>
        <p:grpSpPr>
          <a:xfrm>
            <a:off x="942672" y="5004217"/>
            <a:ext cx="3485015" cy="1673916"/>
            <a:chOff x="2829493" y="4868792"/>
            <a:chExt cx="3485015" cy="1673916"/>
          </a:xfrm>
        </p:grpSpPr>
        <p:sp>
          <p:nvSpPr>
            <p:cNvPr id="25" name="角丸四角形 24"/>
            <p:cNvSpPr/>
            <p:nvPr/>
          </p:nvSpPr>
          <p:spPr>
            <a:xfrm>
              <a:off x="2829493" y="5103525"/>
              <a:ext cx="3485015" cy="1439183"/>
            </a:xfrm>
            <a:prstGeom prst="roundRect">
              <a:avLst>
                <a:gd name="adj" fmla="val 8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角丸四角形 75"/>
            <p:cNvSpPr/>
            <p:nvPr/>
          </p:nvSpPr>
          <p:spPr>
            <a:xfrm>
              <a:off x="3295129" y="4868792"/>
              <a:ext cx="2553743" cy="46946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 smtClean="0"/>
                <a:t>本実験検出器では</a:t>
              </a:r>
              <a:endParaRPr kumimoji="1" lang="ja-JP" altLang="en-US" sz="20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3157946" y="5380606"/>
              <a:ext cx="3025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60cm</a:t>
              </a:r>
              <a:r>
                <a:rPr kumimoji="1" lang="ja-JP" altLang="en-US" dirty="0" smtClean="0"/>
                <a:t>のドリフト領域</a:t>
              </a:r>
              <a:endParaRPr kumimoji="1" lang="en-US" altLang="ja-JP" dirty="0" smtClean="0"/>
            </a:p>
            <a:p>
              <a:r>
                <a:rPr lang="ja-JP" altLang="en-US" dirty="0" smtClean="0"/>
                <a:t>　</a:t>
              </a:r>
              <a:r>
                <a:rPr lang="en-US" altLang="ja-JP" dirty="0" smtClean="0"/>
                <a:t>          </a:t>
              </a:r>
              <a:r>
                <a:rPr lang="ja-JP" altLang="en-US" dirty="0" smtClean="0"/>
                <a:t>ドリフト電場</a:t>
              </a:r>
              <a:r>
                <a:rPr lang="en-US" altLang="ja-JP" dirty="0" smtClean="0"/>
                <a:t> 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1kV/cm</a:t>
              </a:r>
            </a:p>
            <a:p>
              <a:r>
                <a:rPr kumimoji="1" lang="ja-JP" altLang="ja-JP" dirty="0"/>
                <a:t>　</a:t>
              </a:r>
              <a:r>
                <a:rPr kumimoji="1" lang="en-US" altLang="ja-JP" dirty="0" smtClean="0"/>
                <a:t>                    </a:t>
              </a:r>
              <a:r>
                <a:rPr kumimoji="1" lang="ja-JP" altLang="en-US" dirty="0" smtClean="0"/>
                <a:t>純度</a:t>
              </a:r>
              <a:r>
                <a:rPr kumimoji="1" lang="en-US" altLang="ja-JP" dirty="0" smtClean="0"/>
                <a:t> 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~1ppb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 smtClean="0"/>
              <a:t>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882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ドリフト電場とアルゴン純度</a:t>
            </a:r>
            <a:endParaRPr kumimoji="1" lang="ja-JP" altLang="en-US" sz="4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0296" y="1455141"/>
            <a:ext cx="45704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○</a:t>
            </a:r>
            <a:r>
              <a:rPr lang="ja-JP" altLang="en-US" sz="2400" dirty="0" smtClean="0"/>
              <a:t>ドリフト電場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〜2mm/</a:t>
            </a:r>
            <a:r>
              <a:rPr kumimoji="1" lang="en-US" altLang="ja-JP" sz="2400" dirty="0" err="1" smtClean="0"/>
              <a:t>μs</a:t>
            </a:r>
            <a:r>
              <a:rPr kumimoji="1" lang="ja-JP" altLang="en-US" sz="2400" dirty="0" smtClean="0"/>
              <a:t>＠</a:t>
            </a:r>
            <a:r>
              <a:rPr kumimoji="1" lang="en-US" altLang="ja-JP" sz="2400" dirty="0" err="1" smtClean="0"/>
              <a:t>E</a:t>
            </a:r>
            <a:r>
              <a:rPr lang="en-US" altLang="ja-JP" sz="2400" baseline="-25000" dirty="0" err="1" smtClean="0"/>
              <a:t>drift</a:t>
            </a:r>
            <a:r>
              <a:rPr kumimoji="1" lang="en-US" altLang="ja-JP" sz="2400" dirty="0" smtClean="0"/>
              <a:t>=1kV/cm</a:t>
            </a:r>
          </a:p>
          <a:p>
            <a:r>
              <a:rPr lang="ja-JP" altLang="ja-JP" sz="2400" dirty="0">
                <a:solidFill>
                  <a:srgbClr val="0000FF"/>
                </a:solidFill>
              </a:rPr>
              <a:t>　</a:t>
            </a:r>
            <a:r>
              <a:rPr lang="ja-JP" altLang="en-US" sz="2400" dirty="0" smtClean="0">
                <a:solidFill>
                  <a:srgbClr val="0000FF"/>
                </a:solidFill>
              </a:rPr>
              <a:t>　</a:t>
            </a:r>
            <a:r>
              <a:rPr lang="en-US" altLang="ja-JP" sz="2400" dirty="0" smtClean="0">
                <a:solidFill>
                  <a:srgbClr val="0000FF"/>
                </a:solidFill>
              </a:rPr>
              <a:t>1m</a:t>
            </a:r>
            <a:r>
              <a:rPr lang="ja-JP" altLang="en-US" sz="2400" dirty="0" smtClean="0">
                <a:solidFill>
                  <a:srgbClr val="0000FF"/>
                </a:solidFill>
              </a:rPr>
              <a:t>のドリフトに</a:t>
            </a:r>
            <a:r>
              <a:rPr lang="en-US" altLang="ja-JP" sz="2400" dirty="0" smtClean="0">
                <a:solidFill>
                  <a:srgbClr val="0000FF"/>
                </a:solidFill>
              </a:rPr>
              <a:t>500μs</a:t>
            </a:r>
            <a:r>
              <a:rPr lang="ja-JP" altLang="en-US" sz="2400" dirty="0" smtClean="0">
                <a:solidFill>
                  <a:srgbClr val="0000FF"/>
                </a:solidFill>
              </a:rPr>
              <a:t>、</a:t>
            </a:r>
            <a:r>
              <a:rPr lang="en-US" altLang="ja-JP" sz="2400" dirty="0" smtClean="0">
                <a:solidFill>
                  <a:srgbClr val="0000FF"/>
                </a:solidFill>
              </a:rPr>
              <a:t>V=100kV</a:t>
            </a:r>
          </a:p>
          <a:p>
            <a:endParaRPr kumimoji="1" lang="en-US" altLang="ja-JP" sz="2400" dirty="0"/>
          </a:p>
          <a:p>
            <a:r>
              <a:rPr kumimoji="1" lang="en-US" altLang="ja-JP" sz="2400" dirty="0" smtClean="0"/>
              <a:t>○</a:t>
            </a:r>
            <a:r>
              <a:rPr lang="ja-JP" altLang="en-US" sz="2400" dirty="0" smtClean="0"/>
              <a:t>アルゴン純度</a:t>
            </a:r>
            <a:endParaRPr kumimoji="1" lang="en-US" altLang="ja-JP" sz="2400" dirty="0" smtClean="0"/>
          </a:p>
          <a:p>
            <a:r>
              <a:rPr lang="ja-JP" altLang="ja-JP" sz="2400" dirty="0"/>
              <a:t>　</a:t>
            </a:r>
            <a:r>
              <a:rPr lang="ja-JP" altLang="en-US" sz="2400" dirty="0" smtClean="0"/>
              <a:t>　不純物；酸素、水</a:t>
            </a:r>
            <a:endParaRPr lang="en-US" altLang="ja-JP" sz="2400" dirty="0" smtClean="0"/>
          </a:p>
          <a:p>
            <a:r>
              <a:rPr kumimoji="1" lang="ja-JP" altLang="ja-JP" sz="2400" dirty="0"/>
              <a:t>　</a:t>
            </a:r>
            <a:r>
              <a:rPr kumimoji="1" lang="ja-JP" altLang="en-US" sz="2400" dirty="0" smtClean="0"/>
              <a:t>　商用</a:t>
            </a:r>
            <a:r>
              <a:rPr kumimoji="1" lang="en-US" altLang="ja-JP" sz="2400" dirty="0" err="1" smtClean="0"/>
              <a:t>LAr</a:t>
            </a:r>
            <a:r>
              <a:rPr kumimoji="1" lang="en-US" altLang="ja-JP" sz="2400" dirty="0" smtClean="0"/>
              <a:t> : 1ppm〜</a:t>
            </a:r>
          </a:p>
          <a:p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1ppb</a:t>
            </a:r>
            <a:r>
              <a:rPr lang="ja-JP" altLang="en-US" sz="2400" dirty="0" smtClean="0"/>
              <a:t>；</a:t>
            </a:r>
            <a:r>
              <a:rPr kumimoji="1" lang="en-US" altLang="ja-JP" sz="2400" dirty="0" err="1" smtClean="0"/>
              <a:t>τ</a:t>
            </a:r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= </a:t>
            </a:r>
            <a:r>
              <a:rPr kumimoji="1" lang="en-US" altLang="ja-JP" sz="2400" dirty="0" smtClean="0"/>
              <a:t>300μs</a:t>
            </a:r>
          </a:p>
          <a:p>
            <a:r>
              <a:rPr lang="ja-JP" altLang="ja-JP" sz="2400" dirty="0">
                <a:solidFill>
                  <a:srgbClr val="0000FF"/>
                </a:solidFill>
              </a:rPr>
              <a:t>　</a:t>
            </a:r>
            <a:r>
              <a:rPr lang="ja-JP" altLang="en-US" sz="2400" dirty="0" smtClean="0">
                <a:solidFill>
                  <a:srgbClr val="0000FF"/>
                </a:solidFill>
              </a:rPr>
              <a:t>　</a:t>
            </a:r>
            <a:r>
              <a:rPr lang="en-US" altLang="ja-JP" sz="2400" dirty="0" smtClean="0">
                <a:solidFill>
                  <a:srgbClr val="0000FF"/>
                </a:solidFill>
              </a:rPr>
              <a:t>1m(500μs)</a:t>
            </a:r>
            <a:r>
              <a:rPr lang="ja-JP" altLang="en-US" sz="2400" dirty="0" smtClean="0">
                <a:solidFill>
                  <a:srgbClr val="0000FF"/>
                </a:solidFill>
              </a:rPr>
              <a:t>のドリフト：　</a:t>
            </a:r>
            <a:r>
              <a:rPr lang="en-US" altLang="ja-JP" sz="2400" dirty="0" smtClean="0">
                <a:solidFill>
                  <a:srgbClr val="0000FF"/>
                </a:solidFill>
              </a:rPr>
              <a:t>&lt;1ppb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01" y="4325977"/>
            <a:ext cx="2400599" cy="2352156"/>
          </a:xfrm>
          <a:prstGeom prst="rect">
            <a:avLst/>
          </a:prstGeom>
        </p:spPr>
      </p:pic>
      <p:pic>
        <p:nvPicPr>
          <p:cNvPr id="15" name="Picture 1" descr="C:\Users\masa\Desktop\図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9625" y="1073202"/>
            <a:ext cx="4384874" cy="3034024"/>
          </a:xfrm>
          <a:prstGeom prst="rect">
            <a:avLst/>
          </a:prstGeom>
          <a:solidFill>
            <a:srgbClr val="8EB4E3"/>
          </a:solidFill>
        </p:spPr>
      </p:pic>
      <p:sp>
        <p:nvSpPr>
          <p:cNvPr id="17" name="テキスト ボックス 16"/>
          <p:cNvSpPr txBox="1"/>
          <p:nvPr/>
        </p:nvSpPr>
        <p:spPr>
          <a:xfrm rot="10800000">
            <a:off x="4603420" y="1402322"/>
            <a:ext cx="653785" cy="1619245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ja-JP" dirty="0" smtClean="0"/>
              <a:t>Drift V(mm/μs)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75703" y="2756732"/>
            <a:ext cx="251642" cy="3773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940379" y="1855089"/>
            <a:ext cx="295004" cy="3773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6674694" y="3946365"/>
            <a:ext cx="1155106" cy="379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35333" y="3974589"/>
            <a:ext cx="17265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　</a:t>
            </a:r>
            <a:r>
              <a:rPr lang="en-US" altLang="ja-JP" sz="2000" dirty="0" err="1" smtClean="0"/>
              <a:t>E</a:t>
            </a:r>
            <a:r>
              <a:rPr lang="en-US" altLang="ja-JP" sz="2000" baseline="-25000" dirty="0" err="1" smtClean="0"/>
              <a:t>drift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(kV/cm)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985480" y="3762030"/>
            <a:ext cx="443120" cy="377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cxnSp>
        <p:nvCxnSpPr>
          <p:cNvPr id="46" name="直線矢印コネクタ 45"/>
          <p:cNvCxnSpPr/>
          <p:nvPr/>
        </p:nvCxnSpPr>
        <p:spPr>
          <a:xfrm flipV="1">
            <a:off x="8114488" y="2059621"/>
            <a:ext cx="0" cy="1730029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H="1">
            <a:off x="5257205" y="2059621"/>
            <a:ext cx="2857283" cy="1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674694" y="6542708"/>
            <a:ext cx="1449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/>
              <a:t>LAr</a:t>
            </a:r>
            <a:r>
              <a:rPr kumimoji="1" lang="en-US" altLang="ja-JP" sz="1600" dirty="0" smtClean="0"/>
              <a:t> Purity(ppb)</a:t>
            </a:r>
            <a:endParaRPr kumimoji="1" lang="ja-JP" altLang="en-US" sz="1600" dirty="0"/>
          </a:p>
        </p:txBody>
      </p:sp>
      <p:grpSp>
        <p:nvGrpSpPr>
          <p:cNvPr id="69" name="図形グループ 68"/>
          <p:cNvGrpSpPr/>
          <p:nvPr/>
        </p:nvGrpSpPr>
        <p:grpSpPr>
          <a:xfrm>
            <a:off x="942672" y="1234518"/>
            <a:ext cx="4407934" cy="1133047"/>
            <a:chOff x="942672" y="1234518"/>
            <a:chExt cx="4407934" cy="1133047"/>
          </a:xfrm>
        </p:grpSpPr>
        <p:sp>
          <p:nvSpPr>
            <p:cNvPr id="57" name="円/楕円 56"/>
            <p:cNvSpPr/>
            <p:nvPr/>
          </p:nvSpPr>
          <p:spPr>
            <a:xfrm rot="1723101">
              <a:off x="4908141" y="1810337"/>
              <a:ext cx="442465" cy="557228"/>
            </a:xfrm>
            <a:prstGeom prst="ellipse">
              <a:avLst/>
            </a:pr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右カーブ矢印 67"/>
            <p:cNvSpPr/>
            <p:nvPr/>
          </p:nvSpPr>
          <p:spPr>
            <a:xfrm rot="5400000">
              <a:off x="2670146" y="-492956"/>
              <a:ext cx="699672" cy="4154619"/>
            </a:xfrm>
            <a:prstGeom prst="curvedRight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図形グループ 77"/>
          <p:cNvGrpSpPr/>
          <p:nvPr/>
        </p:nvGrpSpPr>
        <p:grpSpPr>
          <a:xfrm>
            <a:off x="942672" y="5004217"/>
            <a:ext cx="3485015" cy="1673916"/>
            <a:chOff x="2829493" y="4868792"/>
            <a:chExt cx="3485015" cy="1673916"/>
          </a:xfrm>
        </p:grpSpPr>
        <p:sp>
          <p:nvSpPr>
            <p:cNvPr id="25" name="角丸四角形 24"/>
            <p:cNvSpPr/>
            <p:nvPr/>
          </p:nvSpPr>
          <p:spPr>
            <a:xfrm>
              <a:off x="2829493" y="5103525"/>
              <a:ext cx="3485015" cy="1439183"/>
            </a:xfrm>
            <a:prstGeom prst="roundRect">
              <a:avLst>
                <a:gd name="adj" fmla="val 8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角丸四角形 75"/>
            <p:cNvSpPr/>
            <p:nvPr/>
          </p:nvSpPr>
          <p:spPr>
            <a:xfrm>
              <a:off x="3295129" y="4868792"/>
              <a:ext cx="2553743" cy="46946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 smtClean="0"/>
                <a:t>本実験検出器では</a:t>
              </a:r>
              <a:endParaRPr kumimoji="1" lang="ja-JP" altLang="en-US" sz="20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3157946" y="5380606"/>
              <a:ext cx="3025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60cm</a:t>
              </a:r>
              <a:r>
                <a:rPr kumimoji="1" lang="ja-JP" altLang="en-US" dirty="0" smtClean="0"/>
                <a:t>のドリフト領域</a:t>
              </a:r>
              <a:endParaRPr kumimoji="1" lang="en-US" altLang="ja-JP" dirty="0" smtClean="0"/>
            </a:p>
            <a:p>
              <a:r>
                <a:rPr lang="ja-JP" altLang="en-US" dirty="0" smtClean="0"/>
                <a:t>　</a:t>
              </a:r>
              <a:r>
                <a:rPr lang="en-US" altLang="ja-JP" dirty="0" smtClean="0"/>
                <a:t>          </a:t>
              </a:r>
              <a:r>
                <a:rPr lang="ja-JP" altLang="en-US" dirty="0" smtClean="0"/>
                <a:t>ドリフト電場</a:t>
              </a:r>
              <a:r>
                <a:rPr lang="en-US" altLang="ja-JP" dirty="0" smtClean="0"/>
                <a:t> 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1kV/cm</a:t>
              </a:r>
            </a:p>
            <a:p>
              <a:r>
                <a:rPr kumimoji="1" lang="ja-JP" altLang="ja-JP" dirty="0"/>
                <a:t>　</a:t>
              </a:r>
              <a:r>
                <a:rPr kumimoji="1" lang="en-US" altLang="ja-JP" dirty="0" smtClean="0"/>
                <a:t>                    </a:t>
              </a:r>
              <a:r>
                <a:rPr kumimoji="1" lang="ja-JP" altLang="en-US" dirty="0" smtClean="0"/>
                <a:t>純度</a:t>
              </a:r>
              <a:r>
                <a:rPr kumimoji="1" lang="en-US" altLang="ja-JP" dirty="0" smtClean="0"/>
                <a:t> 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~1ppb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79" name="円/楕円 78"/>
          <p:cNvSpPr/>
          <p:nvPr/>
        </p:nvSpPr>
        <p:spPr>
          <a:xfrm>
            <a:off x="8090028" y="1992111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26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ドリフト電場とアルゴン純度</a:t>
            </a:r>
            <a:endParaRPr kumimoji="1" lang="ja-JP" altLang="en-US" sz="4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0296" y="1455141"/>
            <a:ext cx="45704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○</a:t>
            </a:r>
            <a:r>
              <a:rPr lang="ja-JP" altLang="en-US" sz="2400" dirty="0" smtClean="0"/>
              <a:t>ドリフト電場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〜2mm/</a:t>
            </a:r>
            <a:r>
              <a:rPr kumimoji="1" lang="en-US" altLang="ja-JP" sz="2400" dirty="0" err="1" smtClean="0"/>
              <a:t>μs</a:t>
            </a:r>
            <a:r>
              <a:rPr kumimoji="1" lang="ja-JP" altLang="en-US" sz="2400" dirty="0" smtClean="0"/>
              <a:t>＠</a:t>
            </a:r>
            <a:r>
              <a:rPr kumimoji="1" lang="en-US" altLang="ja-JP" sz="2400" dirty="0" err="1" smtClean="0"/>
              <a:t>E</a:t>
            </a:r>
            <a:r>
              <a:rPr lang="en-US" altLang="ja-JP" sz="2400" baseline="-25000" dirty="0" err="1" smtClean="0"/>
              <a:t>drift</a:t>
            </a:r>
            <a:r>
              <a:rPr kumimoji="1" lang="en-US" altLang="ja-JP" sz="2400" dirty="0" smtClean="0"/>
              <a:t>=1kV/cm</a:t>
            </a:r>
          </a:p>
          <a:p>
            <a:r>
              <a:rPr lang="ja-JP" altLang="ja-JP" sz="2400" dirty="0">
                <a:solidFill>
                  <a:srgbClr val="0000FF"/>
                </a:solidFill>
              </a:rPr>
              <a:t>　</a:t>
            </a:r>
            <a:r>
              <a:rPr lang="ja-JP" altLang="en-US" sz="2400" dirty="0" smtClean="0">
                <a:solidFill>
                  <a:srgbClr val="0000FF"/>
                </a:solidFill>
              </a:rPr>
              <a:t>　</a:t>
            </a:r>
            <a:r>
              <a:rPr lang="en-US" altLang="ja-JP" sz="2400" dirty="0" smtClean="0">
                <a:solidFill>
                  <a:srgbClr val="0000FF"/>
                </a:solidFill>
              </a:rPr>
              <a:t>1m</a:t>
            </a:r>
            <a:r>
              <a:rPr lang="ja-JP" altLang="en-US" sz="2400" dirty="0" smtClean="0">
                <a:solidFill>
                  <a:srgbClr val="0000FF"/>
                </a:solidFill>
              </a:rPr>
              <a:t>のドリフトに</a:t>
            </a:r>
            <a:r>
              <a:rPr lang="en-US" altLang="ja-JP" sz="2400" dirty="0" smtClean="0">
                <a:solidFill>
                  <a:srgbClr val="0000FF"/>
                </a:solidFill>
              </a:rPr>
              <a:t>500μs</a:t>
            </a:r>
            <a:r>
              <a:rPr lang="ja-JP" altLang="en-US" sz="2400" dirty="0" smtClean="0">
                <a:solidFill>
                  <a:srgbClr val="0000FF"/>
                </a:solidFill>
              </a:rPr>
              <a:t>、</a:t>
            </a:r>
            <a:r>
              <a:rPr lang="en-US" altLang="ja-JP" sz="2400" dirty="0" smtClean="0">
                <a:solidFill>
                  <a:srgbClr val="0000FF"/>
                </a:solidFill>
              </a:rPr>
              <a:t>V=100kV</a:t>
            </a:r>
          </a:p>
          <a:p>
            <a:endParaRPr kumimoji="1" lang="en-US" altLang="ja-JP" sz="2400" dirty="0"/>
          </a:p>
          <a:p>
            <a:r>
              <a:rPr kumimoji="1" lang="en-US" altLang="ja-JP" sz="2400" dirty="0" smtClean="0"/>
              <a:t>○</a:t>
            </a:r>
            <a:r>
              <a:rPr lang="ja-JP" altLang="en-US" sz="2400" dirty="0" smtClean="0"/>
              <a:t>アルゴン純度</a:t>
            </a:r>
            <a:endParaRPr kumimoji="1" lang="en-US" altLang="ja-JP" sz="2400" dirty="0" smtClean="0"/>
          </a:p>
          <a:p>
            <a:r>
              <a:rPr lang="ja-JP" altLang="ja-JP" sz="2400" dirty="0"/>
              <a:t>　</a:t>
            </a:r>
            <a:r>
              <a:rPr lang="ja-JP" altLang="en-US" sz="2400" dirty="0" smtClean="0"/>
              <a:t>　不純物；酸素、水</a:t>
            </a:r>
            <a:endParaRPr lang="en-US" altLang="ja-JP" sz="2400" dirty="0" smtClean="0"/>
          </a:p>
          <a:p>
            <a:r>
              <a:rPr kumimoji="1" lang="ja-JP" altLang="ja-JP" sz="2400" dirty="0"/>
              <a:t>　</a:t>
            </a:r>
            <a:r>
              <a:rPr kumimoji="1" lang="ja-JP" altLang="en-US" sz="2400" dirty="0" smtClean="0"/>
              <a:t>　商用</a:t>
            </a:r>
            <a:r>
              <a:rPr kumimoji="1" lang="en-US" altLang="ja-JP" sz="2400" dirty="0" err="1" smtClean="0"/>
              <a:t>LAr</a:t>
            </a:r>
            <a:r>
              <a:rPr kumimoji="1" lang="en-US" altLang="ja-JP" sz="2400" dirty="0" smtClean="0"/>
              <a:t> : 1ppm〜</a:t>
            </a:r>
          </a:p>
          <a:p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1ppb</a:t>
            </a:r>
            <a:r>
              <a:rPr lang="ja-JP" altLang="en-US" sz="2400" dirty="0" smtClean="0"/>
              <a:t>；</a:t>
            </a:r>
            <a:r>
              <a:rPr kumimoji="1" lang="en-US" altLang="ja-JP" sz="2400" dirty="0" err="1" smtClean="0"/>
              <a:t>τ</a:t>
            </a:r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= </a:t>
            </a:r>
            <a:r>
              <a:rPr kumimoji="1" lang="en-US" altLang="ja-JP" sz="2400" dirty="0" smtClean="0"/>
              <a:t>300μs</a:t>
            </a:r>
          </a:p>
          <a:p>
            <a:r>
              <a:rPr lang="ja-JP" altLang="ja-JP" sz="2400" dirty="0">
                <a:solidFill>
                  <a:srgbClr val="0000FF"/>
                </a:solidFill>
              </a:rPr>
              <a:t>　</a:t>
            </a:r>
            <a:r>
              <a:rPr lang="ja-JP" altLang="en-US" sz="2400" dirty="0" smtClean="0">
                <a:solidFill>
                  <a:srgbClr val="0000FF"/>
                </a:solidFill>
              </a:rPr>
              <a:t>　</a:t>
            </a:r>
            <a:r>
              <a:rPr lang="en-US" altLang="ja-JP" sz="2400" dirty="0" smtClean="0">
                <a:solidFill>
                  <a:srgbClr val="0000FF"/>
                </a:solidFill>
              </a:rPr>
              <a:t>1m(500μs)</a:t>
            </a:r>
            <a:r>
              <a:rPr lang="ja-JP" altLang="en-US" sz="2400" dirty="0" smtClean="0">
                <a:solidFill>
                  <a:srgbClr val="0000FF"/>
                </a:solidFill>
              </a:rPr>
              <a:t>のドリフト：　</a:t>
            </a:r>
            <a:r>
              <a:rPr lang="en-US" altLang="ja-JP" sz="2400" dirty="0" smtClean="0">
                <a:solidFill>
                  <a:srgbClr val="0000FF"/>
                </a:solidFill>
              </a:rPr>
              <a:t>&lt; 1ppb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01" y="4325977"/>
            <a:ext cx="2400599" cy="2352156"/>
          </a:xfrm>
          <a:prstGeom prst="rect">
            <a:avLst/>
          </a:prstGeom>
        </p:spPr>
      </p:pic>
      <p:pic>
        <p:nvPicPr>
          <p:cNvPr id="15" name="Picture 1" descr="C:\Users\masa\Desktop\図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9625" y="1073202"/>
            <a:ext cx="4384874" cy="3034024"/>
          </a:xfrm>
          <a:prstGeom prst="rect">
            <a:avLst/>
          </a:prstGeom>
          <a:solidFill>
            <a:srgbClr val="8EB4E3"/>
          </a:solidFill>
        </p:spPr>
      </p:pic>
      <p:sp>
        <p:nvSpPr>
          <p:cNvPr id="17" name="テキスト ボックス 16"/>
          <p:cNvSpPr txBox="1"/>
          <p:nvPr/>
        </p:nvSpPr>
        <p:spPr>
          <a:xfrm rot="10800000">
            <a:off x="4603420" y="1402322"/>
            <a:ext cx="653785" cy="1619245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ja-JP" dirty="0" smtClean="0"/>
              <a:t>Drift V(mm/μs)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75703" y="2756732"/>
            <a:ext cx="251642" cy="3773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940379" y="1855089"/>
            <a:ext cx="295004" cy="3773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6674694" y="3946365"/>
            <a:ext cx="1155106" cy="379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35333" y="3974589"/>
            <a:ext cx="17265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　</a:t>
            </a:r>
            <a:r>
              <a:rPr lang="en-US" altLang="ja-JP" sz="2000" dirty="0" err="1" smtClean="0"/>
              <a:t>E</a:t>
            </a:r>
            <a:r>
              <a:rPr lang="en-US" altLang="ja-JP" sz="2000" baseline="-25000" dirty="0" err="1" smtClean="0"/>
              <a:t>drift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(kV/cm)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985480" y="3762030"/>
            <a:ext cx="443120" cy="377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cxnSp>
        <p:nvCxnSpPr>
          <p:cNvPr id="46" name="直線矢印コネクタ 45"/>
          <p:cNvCxnSpPr/>
          <p:nvPr/>
        </p:nvCxnSpPr>
        <p:spPr>
          <a:xfrm flipV="1">
            <a:off x="8114488" y="2059621"/>
            <a:ext cx="0" cy="1730029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H="1">
            <a:off x="5257205" y="2059621"/>
            <a:ext cx="2857283" cy="1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 flipV="1">
            <a:off x="5418166" y="5508143"/>
            <a:ext cx="906865" cy="2751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>
            <a:off x="6288969" y="5540771"/>
            <a:ext cx="0" cy="898590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674694" y="6542708"/>
            <a:ext cx="1449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/>
              <a:t>LAr</a:t>
            </a:r>
            <a:r>
              <a:rPr kumimoji="1" lang="en-US" altLang="ja-JP" sz="1600" dirty="0" smtClean="0"/>
              <a:t> Purity(ppb)</a:t>
            </a:r>
            <a:endParaRPr kumimoji="1" lang="ja-JP" altLang="en-US" sz="1600" dirty="0"/>
          </a:p>
        </p:txBody>
      </p:sp>
      <p:grpSp>
        <p:nvGrpSpPr>
          <p:cNvPr id="69" name="図形グループ 68"/>
          <p:cNvGrpSpPr/>
          <p:nvPr/>
        </p:nvGrpSpPr>
        <p:grpSpPr>
          <a:xfrm>
            <a:off x="942672" y="1234518"/>
            <a:ext cx="4407934" cy="1133047"/>
            <a:chOff x="942672" y="1234518"/>
            <a:chExt cx="4407934" cy="1133047"/>
          </a:xfrm>
        </p:grpSpPr>
        <p:sp>
          <p:nvSpPr>
            <p:cNvPr id="57" name="円/楕円 56"/>
            <p:cNvSpPr/>
            <p:nvPr/>
          </p:nvSpPr>
          <p:spPr>
            <a:xfrm rot="1723101">
              <a:off x="4908141" y="1810337"/>
              <a:ext cx="442465" cy="557228"/>
            </a:xfrm>
            <a:prstGeom prst="ellipse">
              <a:avLst/>
            </a:pr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右カーブ矢印 67"/>
            <p:cNvSpPr/>
            <p:nvPr/>
          </p:nvSpPr>
          <p:spPr>
            <a:xfrm rot="5400000">
              <a:off x="2670146" y="-492956"/>
              <a:ext cx="699672" cy="4154619"/>
            </a:xfrm>
            <a:prstGeom prst="curvedRight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図形グループ 74"/>
          <p:cNvGrpSpPr/>
          <p:nvPr/>
        </p:nvGrpSpPr>
        <p:grpSpPr>
          <a:xfrm>
            <a:off x="4020202" y="4243187"/>
            <a:ext cx="3335508" cy="2500724"/>
            <a:chOff x="4020202" y="4243187"/>
            <a:chExt cx="3335508" cy="2500724"/>
          </a:xfrm>
        </p:grpSpPr>
        <p:sp>
          <p:nvSpPr>
            <p:cNvPr id="71" name="円/楕円 70"/>
            <p:cNvSpPr/>
            <p:nvPr/>
          </p:nvSpPr>
          <p:spPr>
            <a:xfrm rot="1723101">
              <a:off x="6232229" y="6186683"/>
              <a:ext cx="442465" cy="557228"/>
            </a:xfrm>
            <a:prstGeom prst="ellipse">
              <a:avLst/>
            </a:pr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右カーブ矢印 73"/>
            <p:cNvSpPr/>
            <p:nvPr/>
          </p:nvSpPr>
          <p:spPr>
            <a:xfrm rot="7497479">
              <a:off x="5081110" y="3182279"/>
              <a:ext cx="1213692" cy="3335508"/>
            </a:xfrm>
            <a:prstGeom prst="curvedRightArrow">
              <a:avLst>
                <a:gd name="adj1" fmla="val 25000"/>
                <a:gd name="adj2" fmla="val 50000"/>
                <a:gd name="adj3" fmla="val 56679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図形グループ 77"/>
          <p:cNvGrpSpPr/>
          <p:nvPr/>
        </p:nvGrpSpPr>
        <p:grpSpPr>
          <a:xfrm>
            <a:off x="942672" y="5004217"/>
            <a:ext cx="3485015" cy="1673916"/>
            <a:chOff x="2829493" y="4868792"/>
            <a:chExt cx="3485015" cy="1673916"/>
          </a:xfrm>
        </p:grpSpPr>
        <p:sp>
          <p:nvSpPr>
            <p:cNvPr id="25" name="角丸四角形 24"/>
            <p:cNvSpPr/>
            <p:nvPr/>
          </p:nvSpPr>
          <p:spPr>
            <a:xfrm>
              <a:off x="2829493" y="5103525"/>
              <a:ext cx="3485015" cy="1439183"/>
            </a:xfrm>
            <a:prstGeom prst="roundRect">
              <a:avLst>
                <a:gd name="adj" fmla="val 840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角丸四角形 75"/>
            <p:cNvSpPr/>
            <p:nvPr/>
          </p:nvSpPr>
          <p:spPr>
            <a:xfrm>
              <a:off x="3295129" y="4868792"/>
              <a:ext cx="2553743" cy="46946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 smtClean="0"/>
                <a:t>本実験検出器では</a:t>
              </a:r>
              <a:endParaRPr kumimoji="1" lang="ja-JP" altLang="en-US" sz="20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3157946" y="5380606"/>
              <a:ext cx="30256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60cm</a:t>
              </a:r>
              <a:r>
                <a:rPr kumimoji="1" lang="ja-JP" altLang="en-US" dirty="0" smtClean="0"/>
                <a:t>のドリフト領域</a:t>
              </a:r>
              <a:endParaRPr kumimoji="1" lang="en-US" altLang="ja-JP" dirty="0" smtClean="0"/>
            </a:p>
            <a:p>
              <a:r>
                <a:rPr lang="ja-JP" altLang="en-US" dirty="0" smtClean="0"/>
                <a:t>　</a:t>
              </a:r>
              <a:r>
                <a:rPr lang="en-US" altLang="ja-JP" dirty="0" smtClean="0"/>
                <a:t>          </a:t>
              </a:r>
              <a:r>
                <a:rPr lang="ja-JP" altLang="en-US" dirty="0" smtClean="0"/>
                <a:t>ドリフト電場</a:t>
              </a:r>
              <a:r>
                <a:rPr lang="en-US" altLang="ja-JP" dirty="0" smtClean="0"/>
                <a:t> 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1kV/cm</a:t>
              </a:r>
            </a:p>
            <a:p>
              <a:r>
                <a:rPr kumimoji="1" lang="ja-JP" altLang="ja-JP" dirty="0"/>
                <a:t>　</a:t>
              </a:r>
              <a:r>
                <a:rPr kumimoji="1" lang="en-US" altLang="ja-JP" dirty="0" smtClean="0"/>
                <a:t>                    </a:t>
              </a:r>
              <a:r>
                <a:rPr kumimoji="1" lang="ja-JP" altLang="en-US" dirty="0" smtClean="0"/>
                <a:t>純度</a:t>
              </a:r>
              <a:r>
                <a:rPr kumimoji="1" lang="en-US" altLang="ja-JP" dirty="0" smtClean="0"/>
                <a:t> 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~1ppb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79" name="円/楕円 78"/>
          <p:cNvSpPr/>
          <p:nvPr/>
        </p:nvSpPr>
        <p:spPr>
          <a:xfrm>
            <a:off x="8090028" y="1992111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円/楕円 80"/>
          <p:cNvSpPr/>
          <p:nvPr/>
        </p:nvSpPr>
        <p:spPr>
          <a:xfrm>
            <a:off x="6239479" y="5462031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417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実験セットアップ</a:t>
            </a:r>
            <a:r>
              <a:rPr kumimoji="1" lang="en-US" altLang="ja-JP" sz="4400" dirty="0" smtClean="0"/>
              <a:t>(75L)</a:t>
            </a:r>
            <a:endParaRPr kumimoji="1" lang="ja-JP" altLang="en-US" sz="4400" dirty="0"/>
          </a:p>
        </p:txBody>
      </p:sp>
      <p:sp>
        <p:nvSpPr>
          <p:cNvPr id="3" name="正方形/長方形 2"/>
          <p:cNvSpPr/>
          <p:nvPr/>
        </p:nvSpPr>
        <p:spPr>
          <a:xfrm>
            <a:off x="5922995" y="2978928"/>
            <a:ext cx="1143491" cy="29086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6647775" y="2756243"/>
            <a:ext cx="226185" cy="405584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コネクタ 4"/>
          <p:cNvCxnSpPr>
            <a:stCxn id="3" idx="0"/>
          </p:cNvCxnSpPr>
          <p:nvPr/>
        </p:nvCxnSpPr>
        <p:spPr>
          <a:xfrm flipV="1">
            <a:off x="6494740" y="2365728"/>
            <a:ext cx="0" cy="6131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6494740" y="2373210"/>
            <a:ext cx="16096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6861243" y="2197010"/>
            <a:ext cx="904741" cy="309529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8104426" y="2345849"/>
            <a:ext cx="0" cy="11313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7804604" y="3707106"/>
            <a:ext cx="879608" cy="2158979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</a:rPr>
              <a:t>液体</a:t>
            </a:r>
            <a:r>
              <a:rPr kumimoji="1" lang="en-US" altLang="ja-JP" sz="1400" dirty="0" err="1" smtClean="0">
                <a:solidFill>
                  <a:schemeClr val="tx1"/>
                </a:solidFill>
              </a:rPr>
              <a:t>Ar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925930" y="3464380"/>
            <a:ext cx="500539" cy="229951"/>
          </a:xfrm>
          <a:prstGeom prst="rect">
            <a:avLst/>
          </a:prstGeom>
          <a:solidFill>
            <a:srgbClr val="A0AD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6461067" y="2352949"/>
            <a:ext cx="0" cy="62597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6105199" y="2582903"/>
            <a:ext cx="0" cy="39602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5731366" y="2582903"/>
            <a:ext cx="3864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5731366" y="2169150"/>
            <a:ext cx="166497" cy="619717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 flipH="1" flipV="1">
            <a:off x="5897865" y="2362805"/>
            <a:ext cx="577742" cy="292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>
            <a:off x="4773221" y="2362561"/>
            <a:ext cx="958145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H="1" flipV="1">
            <a:off x="5389996" y="2582507"/>
            <a:ext cx="34137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773221" y="2360675"/>
            <a:ext cx="0" cy="60547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4647562" y="2966153"/>
            <a:ext cx="276449" cy="1136978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>
            <a:off x="5389995" y="2586767"/>
            <a:ext cx="0" cy="193794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9" idx="2"/>
          </p:cNvCxnSpPr>
          <p:nvPr/>
        </p:nvCxnSpPr>
        <p:spPr>
          <a:xfrm>
            <a:off x="4785787" y="4103132"/>
            <a:ext cx="0" cy="42157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4785787" y="4510135"/>
            <a:ext cx="60420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4924010" y="4407938"/>
            <a:ext cx="364409" cy="233543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812004" y="1879846"/>
            <a:ext cx="1553293" cy="33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液体フィルター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298041" y="2870910"/>
            <a:ext cx="435207" cy="15422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400" dirty="0"/>
              <a:t>気体</a:t>
            </a:r>
            <a:r>
              <a:rPr kumimoji="1" lang="ja-JP" altLang="en-US" sz="1400" dirty="0" smtClean="0"/>
              <a:t>フィルター</a:t>
            </a:r>
            <a:endParaRPr kumimoji="1" lang="ja-JP" altLang="en-US" sz="1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19716" y="4690853"/>
            <a:ext cx="1765391" cy="33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ガス循環ポンプ</a:t>
            </a:r>
            <a:endParaRPr kumimoji="1" lang="ja-JP" altLang="en-US" sz="1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939796" y="1879845"/>
            <a:ext cx="1005268" cy="33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熱交換器</a:t>
            </a:r>
            <a:endParaRPr kumimoji="1" lang="ja-JP" altLang="en-US" sz="3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726100" y="2949508"/>
            <a:ext cx="1005268" cy="33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冷凍機</a:t>
            </a:r>
            <a:endParaRPr kumimoji="1" lang="ja-JP" altLang="en-US" sz="1000" dirty="0"/>
          </a:p>
        </p:txBody>
      </p:sp>
      <p:grpSp>
        <p:nvGrpSpPr>
          <p:cNvPr id="29" name="グループ化 3080"/>
          <p:cNvGrpSpPr/>
          <p:nvPr/>
        </p:nvGrpSpPr>
        <p:grpSpPr>
          <a:xfrm>
            <a:off x="4219716" y="5307409"/>
            <a:ext cx="1657722" cy="580780"/>
            <a:chOff x="323894" y="5484967"/>
            <a:chExt cx="1524035" cy="532094"/>
          </a:xfrm>
        </p:grpSpPr>
        <p:sp>
          <p:nvSpPr>
            <p:cNvPr id="30" name="正方形/長方形 29"/>
            <p:cNvSpPr/>
            <p:nvPr/>
          </p:nvSpPr>
          <p:spPr>
            <a:xfrm>
              <a:off x="323894" y="5484967"/>
              <a:ext cx="1444616" cy="53209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1" name="直線コネクタ 30"/>
            <p:cNvCxnSpPr/>
            <p:nvPr/>
          </p:nvCxnSpPr>
          <p:spPr>
            <a:xfrm>
              <a:off x="467910" y="5628983"/>
              <a:ext cx="360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467910" y="5877294"/>
              <a:ext cx="360000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827950" y="5527358"/>
              <a:ext cx="1019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/>
                <a:t>液体ライン</a:t>
              </a:r>
              <a:endParaRPr kumimoji="1" lang="en-US" altLang="ja-JP" sz="1200" dirty="0" smtClean="0"/>
            </a:p>
            <a:p>
              <a:r>
                <a:rPr lang="ja-JP" altLang="en-US" sz="1200" dirty="0"/>
                <a:t>気体</a:t>
              </a:r>
              <a:r>
                <a:rPr lang="ja-JP" altLang="en-US" sz="1200" dirty="0" smtClean="0"/>
                <a:t>ライン</a:t>
              </a:r>
              <a:endParaRPr lang="en-US" altLang="ja-JP" sz="1200" dirty="0"/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5947908" y="3871967"/>
            <a:ext cx="1080120" cy="20162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6092635" y="3464380"/>
            <a:ext cx="829344" cy="14307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</a:rPr>
              <a:t>TPC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7" y="1162021"/>
            <a:ext cx="3754583" cy="554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スライド番号プレースホルダー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955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51520" y="166868"/>
            <a:ext cx="8640960" cy="864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/>
              <a:t>冷凍循環</a:t>
            </a:r>
            <a:r>
              <a:rPr kumimoji="1" lang="ja-JP" altLang="en-US" sz="4400" dirty="0" smtClean="0"/>
              <a:t>システム</a:t>
            </a:r>
            <a:endParaRPr kumimoji="1" lang="ja-JP" altLang="en-US" sz="44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33549" y="1305193"/>
            <a:ext cx="3987390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✓</a:t>
            </a:r>
            <a:r>
              <a:rPr lang="ja-JP" altLang="en-US" sz="2400" dirty="0"/>
              <a:t>冷凍機による低温</a:t>
            </a:r>
            <a:r>
              <a:rPr lang="ja-JP" altLang="en-US" sz="2400" dirty="0" smtClean="0"/>
              <a:t>維持</a:t>
            </a:r>
            <a:endParaRPr lang="en-US" altLang="ja-JP" sz="2400" dirty="0" smtClean="0"/>
          </a:p>
          <a:p>
            <a:r>
              <a:rPr lang="ja-JP" altLang="ja-JP" sz="2400" dirty="0"/>
              <a:t>　</a:t>
            </a:r>
            <a:r>
              <a:rPr lang="ja-JP" altLang="en-US" sz="2400" dirty="0" smtClean="0"/>
              <a:t>　容器自然熱流入</a:t>
            </a:r>
            <a:endParaRPr lang="en-US" altLang="ja-JP" sz="2400" dirty="0" smtClean="0"/>
          </a:p>
          <a:p>
            <a:endParaRPr lang="en-US" altLang="ja-JP" sz="2400" dirty="0"/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✓</a:t>
            </a:r>
            <a:r>
              <a:rPr kumimoji="1" lang="ja-JP" altLang="en-US" sz="2400" dirty="0" smtClean="0"/>
              <a:t>充填時</a:t>
            </a:r>
            <a:endParaRPr kumimoji="1" lang="en-US" altLang="ja-JP" sz="2400" dirty="0" smtClean="0"/>
          </a:p>
          <a:p>
            <a:r>
              <a:rPr lang="ja-JP" altLang="ja-JP" sz="2400" dirty="0"/>
              <a:t>　</a:t>
            </a:r>
            <a:r>
              <a:rPr lang="ja-JP" altLang="en-US" sz="2400" dirty="0"/>
              <a:t>商用</a:t>
            </a:r>
            <a:r>
              <a:rPr lang="en-US" altLang="ja-JP" sz="2400" dirty="0" err="1"/>
              <a:t>LAr</a:t>
            </a:r>
            <a:r>
              <a:rPr lang="ja-JP" altLang="en-US" sz="2400" dirty="0"/>
              <a:t>純度</a:t>
            </a:r>
            <a:r>
              <a:rPr lang="en-US" altLang="ja-JP" sz="2400" dirty="0"/>
              <a:t>〜ppm⇛〜ppb</a:t>
            </a:r>
          </a:p>
          <a:p>
            <a:r>
              <a:rPr lang="ja-JP" altLang="ja-JP" sz="2400" dirty="0" smtClean="0"/>
              <a:t>　</a:t>
            </a:r>
            <a:r>
              <a:rPr lang="ja-JP" altLang="en-US" sz="2400" dirty="0" smtClean="0"/>
              <a:t>液体フィルター；自作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en-US" altLang="ja-JP" sz="2400" dirty="0" smtClean="0"/>
              <a:t>✓</a:t>
            </a:r>
            <a:r>
              <a:rPr kumimoji="1" lang="ja-JP" altLang="en-US" sz="2400" dirty="0" smtClean="0"/>
              <a:t>ガス循環</a:t>
            </a:r>
            <a:endParaRPr kumimoji="1" lang="en-US" altLang="ja-JP" sz="2400" dirty="0" smtClean="0"/>
          </a:p>
          <a:p>
            <a:r>
              <a:rPr lang="ja-JP" altLang="ja-JP" sz="2400" dirty="0"/>
              <a:t>　</a:t>
            </a:r>
            <a:r>
              <a:rPr lang="ja-JP" altLang="en-US" sz="2400" dirty="0"/>
              <a:t>チェンバー内でのアウトガス</a:t>
            </a:r>
            <a:endParaRPr lang="en-US" altLang="ja-JP" sz="2400" dirty="0"/>
          </a:p>
          <a:p>
            <a:r>
              <a:rPr lang="en-US" altLang="ja-JP" sz="2400" dirty="0"/>
              <a:t>→</a:t>
            </a:r>
            <a:r>
              <a:rPr lang="ja-JP" altLang="en-US" sz="2400" dirty="0"/>
              <a:t>ガス循環、気体</a:t>
            </a:r>
            <a:r>
              <a:rPr lang="ja-JP" altLang="en-US" sz="2400" dirty="0" smtClean="0"/>
              <a:t>フィルター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endParaRPr kumimoji="1" lang="ja-JP" altLang="en-US" dirty="0"/>
          </a:p>
        </p:txBody>
      </p:sp>
      <p:sp>
        <p:nvSpPr>
          <p:cNvPr id="42" name="正方形/長方形 41"/>
          <p:cNvSpPr/>
          <p:nvPr/>
        </p:nvSpPr>
        <p:spPr>
          <a:xfrm>
            <a:off x="5922995" y="2978928"/>
            <a:ext cx="1143491" cy="29086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6647775" y="2756243"/>
            <a:ext cx="226185" cy="405584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コネクタ 43"/>
          <p:cNvCxnSpPr>
            <a:stCxn id="42" idx="0"/>
          </p:cNvCxnSpPr>
          <p:nvPr/>
        </p:nvCxnSpPr>
        <p:spPr>
          <a:xfrm flipV="1">
            <a:off x="6494740" y="2365728"/>
            <a:ext cx="0" cy="6131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6494740" y="2373210"/>
            <a:ext cx="16096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/>
          <p:cNvSpPr/>
          <p:nvPr/>
        </p:nvSpPr>
        <p:spPr>
          <a:xfrm>
            <a:off x="6861243" y="2197010"/>
            <a:ext cx="904741" cy="309529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コネクタ 46"/>
          <p:cNvCxnSpPr/>
          <p:nvPr/>
        </p:nvCxnSpPr>
        <p:spPr>
          <a:xfrm>
            <a:off x="8104426" y="2345849"/>
            <a:ext cx="0" cy="11313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/>
          <p:cNvSpPr/>
          <p:nvPr/>
        </p:nvSpPr>
        <p:spPr>
          <a:xfrm>
            <a:off x="7804604" y="3707106"/>
            <a:ext cx="879608" cy="2158979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</a:rPr>
              <a:t>液体</a:t>
            </a:r>
            <a:r>
              <a:rPr kumimoji="1" lang="en-US" altLang="ja-JP" sz="1400" dirty="0" err="1" smtClean="0">
                <a:solidFill>
                  <a:schemeClr val="tx1"/>
                </a:solidFill>
              </a:rPr>
              <a:t>Ar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7925930" y="3464380"/>
            <a:ext cx="500539" cy="229951"/>
          </a:xfrm>
          <a:prstGeom prst="rect">
            <a:avLst/>
          </a:prstGeom>
          <a:solidFill>
            <a:srgbClr val="A0AD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/>
          <p:cNvCxnSpPr/>
          <p:nvPr/>
        </p:nvCxnSpPr>
        <p:spPr>
          <a:xfrm flipV="1">
            <a:off x="6461067" y="2352949"/>
            <a:ext cx="0" cy="62597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flipV="1">
            <a:off x="6105199" y="2582903"/>
            <a:ext cx="0" cy="39602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flipH="1">
            <a:off x="5731366" y="2582903"/>
            <a:ext cx="3864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/>
          <p:cNvSpPr/>
          <p:nvPr/>
        </p:nvSpPr>
        <p:spPr>
          <a:xfrm>
            <a:off x="5731366" y="2169150"/>
            <a:ext cx="166497" cy="619717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コネクタ 53"/>
          <p:cNvCxnSpPr/>
          <p:nvPr/>
        </p:nvCxnSpPr>
        <p:spPr>
          <a:xfrm flipH="1" flipV="1">
            <a:off x="5897865" y="2362805"/>
            <a:ext cx="577742" cy="292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flipH="1">
            <a:off x="4773221" y="2362561"/>
            <a:ext cx="958145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 flipH="1" flipV="1">
            <a:off x="5389996" y="2582507"/>
            <a:ext cx="34137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4773221" y="2360675"/>
            <a:ext cx="0" cy="60547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正方形/長方形 57"/>
          <p:cNvSpPr/>
          <p:nvPr/>
        </p:nvSpPr>
        <p:spPr>
          <a:xfrm>
            <a:off x="4647562" y="2966153"/>
            <a:ext cx="276449" cy="1136978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コネクタ 58"/>
          <p:cNvCxnSpPr/>
          <p:nvPr/>
        </p:nvCxnSpPr>
        <p:spPr>
          <a:xfrm>
            <a:off x="5389995" y="2586767"/>
            <a:ext cx="0" cy="193794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>
            <a:stCxn id="58" idx="2"/>
          </p:cNvCxnSpPr>
          <p:nvPr/>
        </p:nvCxnSpPr>
        <p:spPr>
          <a:xfrm>
            <a:off x="4785787" y="4103132"/>
            <a:ext cx="0" cy="42157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6812004" y="1879846"/>
            <a:ext cx="1553293" cy="33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液体フィルター</a:t>
            </a:r>
            <a:endParaRPr kumimoji="1" lang="ja-JP" altLang="en-US" sz="14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298041" y="2870910"/>
            <a:ext cx="435207" cy="15422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400" dirty="0"/>
              <a:t>気体</a:t>
            </a:r>
            <a:r>
              <a:rPr kumimoji="1" lang="ja-JP" altLang="en-US" sz="1400" dirty="0" smtClean="0"/>
              <a:t>フィルター</a:t>
            </a:r>
            <a:endParaRPr kumimoji="1" lang="ja-JP" altLang="en-US" sz="1400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219716" y="4690853"/>
            <a:ext cx="1765391" cy="33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ガス循環ポンプ</a:t>
            </a:r>
            <a:endParaRPr kumimoji="1" lang="ja-JP" altLang="en-US" sz="1000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939796" y="1879845"/>
            <a:ext cx="1005268" cy="33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熱交換器</a:t>
            </a:r>
            <a:endParaRPr kumimoji="1" lang="ja-JP" altLang="en-US" sz="3200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726100" y="2949508"/>
            <a:ext cx="1005268" cy="33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冷凍機</a:t>
            </a:r>
            <a:endParaRPr kumimoji="1" lang="ja-JP" altLang="en-US" sz="1000" dirty="0"/>
          </a:p>
        </p:txBody>
      </p:sp>
      <p:grpSp>
        <p:nvGrpSpPr>
          <p:cNvPr id="68" name="グループ化 3080"/>
          <p:cNvGrpSpPr/>
          <p:nvPr/>
        </p:nvGrpSpPr>
        <p:grpSpPr>
          <a:xfrm>
            <a:off x="4219716" y="5307409"/>
            <a:ext cx="1657722" cy="580780"/>
            <a:chOff x="323894" y="5484967"/>
            <a:chExt cx="1524035" cy="532094"/>
          </a:xfrm>
        </p:grpSpPr>
        <p:sp>
          <p:nvSpPr>
            <p:cNvPr id="69" name="正方形/長方形 68"/>
            <p:cNvSpPr/>
            <p:nvPr/>
          </p:nvSpPr>
          <p:spPr>
            <a:xfrm>
              <a:off x="323894" y="5484967"/>
              <a:ext cx="1444616" cy="53209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0" name="直線コネクタ 69"/>
            <p:cNvCxnSpPr/>
            <p:nvPr/>
          </p:nvCxnSpPr>
          <p:spPr>
            <a:xfrm>
              <a:off x="467910" y="5628983"/>
              <a:ext cx="360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H="1">
              <a:off x="467910" y="5877294"/>
              <a:ext cx="360000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テキスト ボックス 71"/>
            <p:cNvSpPr txBox="1"/>
            <p:nvPr/>
          </p:nvSpPr>
          <p:spPr>
            <a:xfrm>
              <a:off x="827950" y="5527358"/>
              <a:ext cx="1019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/>
                <a:t>液体ライン</a:t>
              </a:r>
              <a:endParaRPr kumimoji="1" lang="en-US" altLang="ja-JP" sz="1200" dirty="0" smtClean="0"/>
            </a:p>
            <a:p>
              <a:r>
                <a:rPr lang="ja-JP" altLang="en-US" sz="1200" dirty="0"/>
                <a:t>気体</a:t>
              </a:r>
              <a:r>
                <a:rPr lang="ja-JP" altLang="en-US" sz="1200" dirty="0" smtClean="0"/>
                <a:t>ライン</a:t>
              </a:r>
              <a:endParaRPr lang="en-US" altLang="ja-JP" sz="1200" dirty="0"/>
            </a:p>
          </p:txBody>
        </p:sp>
      </p:grpSp>
      <p:sp>
        <p:nvSpPr>
          <p:cNvPr id="73" name="正方形/長方形 72"/>
          <p:cNvSpPr/>
          <p:nvPr/>
        </p:nvSpPr>
        <p:spPr>
          <a:xfrm>
            <a:off x="5947908" y="3871967"/>
            <a:ext cx="1080120" cy="20162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6092635" y="3464380"/>
            <a:ext cx="829344" cy="14307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</a:rPr>
              <a:t>TPC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5" name="角丸四角形吹き出し 74"/>
          <p:cNvSpPr/>
          <p:nvPr/>
        </p:nvSpPr>
        <p:spPr>
          <a:xfrm>
            <a:off x="7028028" y="5528151"/>
            <a:ext cx="936104" cy="576064"/>
          </a:xfrm>
          <a:prstGeom prst="wedgeRoundRectCallout">
            <a:avLst>
              <a:gd name="adj1" fmla="val -68419"/>
              <a:gd name="adj2" fmla="val -9997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沸点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-186℃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76" name="角丸四角形吹き出し 75"/>
          <p:cNvSpPr/>
          <p:nvPr/>
        </p:nvSpPr>
        <p:spPr>
          <a:xfrm>
            <a:off x="8108148" y="1783735"/>
            <a:ext cx="864096" cy="432048"/>
          </a:xfrm>
          <a:prstGeom prst="wedgeRoundRectCallout">
            <a:avLst>
              <a:gd name="adj1" fmla="val -43750"/>
              <a:gd name="adj2" fmla="val 141084"/>
              <a:gd name="adj3" fmla="val 16667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rgbClr val="000000"/>
                </a:solidFill>
              </a:rPr>
              <a:t>〜ppm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77" name="角丸四角形吹き出し 76"/>
          <p:cNvSpPr/>
          <p:nvPr/>
        </p:nvSpPr>
        <p:spPr>
          <a:xfrm>
            <a:off x="5947908" y="1783735"/>
            <a:ext cx="864096" cy="432048"/>
          </a:xfrm>
          <a:prstGeom prst="wedgeRoundRectCallout">
            <a:avLst>
              <a:gd name="adj1" fmla="val 37735"/>
              <a:gd name="adj2" fmla="val 82874"/>
              <a:gd name="adj3" fmla="val 16667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rgbClr val="000000"/>
                </a:solidFill>
              </a:rPr>
              <a:t>〜pp</a:t>
            </a:r>
            <a:r>
              <a:rPr lang="en-US" altLang="ja-JP" sz="1600" dirty="0" smtClean="0">
                <a:solidFill>
                  <a:srgbClr val="000000"/>
                </a:solidFill>
              </a:rPr>
              <a:t>b</a:t>
            </a:r>
            <a:endParaRPr kumimoji="1" lang="en-US" altLang="ja-JP" sz="1600" dirty="0" smtClean="0">
              <a:solidFill>
                <a:srgbClr val="000000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369108" y="2192644"/>
            <a:ext cx="3403258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　住友重機</a:t>
            </a:r>
            <a:r>
              <a:rPr kumimoji="1" lang="en-US" altLang="ja-JP" dirty="0" smtClean="0"/>
              <a:t> CH-110</a:t>
            </a:r>
          </a:p>
          <a:p>
            <a:r>
              <a:rPr lang="ja-JP" altLang="en-US" dirty="0" smtClean="0"/>
              <a:t>冷凍能力＠</a:t>
            </a:r>
            <a:r>
              <a:rPr lang="en-US" altLang="ja-JP" dirty="0" smtClean="0"/>
              <a:t>90K</a:t>
            </a:r>
            <a:r>
              <a:rPr lang="ja-JP" altLang="en-US" dirty="0" smtClean="0"/>
              <a:t>　</a:t>
            </a:r>
            <a:r>
              <a:rPr lang="en-US" altLang="ja-JP" dirty="0" smtClean="0"/>
              <a:t>200W</a:t>
            </a:r>
          </a:p>
          <a:p>
            <a:endParaRPr kumimoji="1" lang="en-US" altLang="ja-JP" dirty="0"/>
          </a:p>
          <a:p>
            <a:r>
              <a:rPr lang="ja-JP" altLang="en-US" dirty="0"/>
              <a:t>　</a:t>
            </a:r>
            <a:r>
              <a:rPr lang="en-US" altLang="ja-JP" u="sng" dirty="0" smtClean="0"/>
              <a:t>PID</a:t>
            </a:r>
            <a:r>
              <a:rPr lang="ja-JP" altLang="en-US" u="sng" dirty="0" smtClean="0"/>
              <a:t>制御による温度コントロール</a:t>
            </a:r>
            <a:endParaRPr kumimoji="1" lang="ja-JP" altLang="en-US" u="sng" dirty="0"/>
          </a:p>
        </p:txBody>
      </p:sp>
      <p:cxnSp>
        <p:nvCxnSpPr>
          <p:cNvPr id="94" name="直線コネクタ 93"/>
          <p:cNvCxnSpPr/>
          <p:nvPr/>
        </p:nvCxnSpPr>
        <p:spPr>
          <a:xfrm flipH="1">
            <a:off x="4785787" y="4510135"/>
            <a:ext cx="60420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正方形/長方形 94"/>
          <p:cNvSpPr/>
          <p:nvPr/>
        </p:nvSpPr>
        <p:spPr>
          <a:xfrm>
            <a:off x="4924010" y="4407938"/>
            <a:ext cx="364409" cy="233543"/>
          </a:xfrm>
          <a:prstGeom prst="rect">
            <a:avLst/>
          </a:prstGeom>
          <a:solidFill>
            <a:srgbClr val="A0AD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4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エグゼクティブ.thmx</Template>
  <TotalTime>4132</TotalTime>
  <Words>2767</Words>
  <Application>Microsoft Macintosh PowerPoint</Application>
  <PresentationFormat>画面に合わせる (4:3)</PresentationFormat>
  <Paragraphs>1284</Paragraphs>
  <Slides>47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48" baseType="lpstr">
      <vt:lpstr>ホワイト</vt:lpstr>
      <vt:lpstr>気液２相型アルゴン光TPC検出器 　　　　　　　　　による暗黒物質探索 〜検出器性能評価編〜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川村 将城</dc:creator>
  <cp:lastModifiedBy>川村 将城</cp:lastModifiedBy>
  <cp:revision>152</cp:revision>
  <dcterms:created xsi:type="dcterms:W3CDTF">2013-02-13T03:49:36Z</dcterms:created>
  <dcterms:modified xsi:type="dcterms:W3CDTF">2013-02-19T16:38:09Z</dcterms:modified>
</cp:coreProperties>
</file>