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2"/>
  </p:notesMasterIdLst>
  <p:handoutMasterIdLst>
    <p:handoutMasterId r:id="rId43"/>
  </p:handoutMasterIdLst>
  <p:sldIdLst>
    <p:sldId id="351" r:id="rId2"/>
    <p:sldId id="263" r:id="rId3"/>
    <p:sldId id="317" r:id="rId4"/>
    <p:sldId id="329" r:id="rId5"/>
    <p:sldId id="257" r:id="rId6"/>
    <p:sldId id="299" r:id="rId7"/>
    <p:sldId id="259" r:id="rId8"/>
    <p:sldId id="338" r:id="rId9"/>
    <p:sldId id="339" r:id="rId10"/>
    <p:sldId id="340" r:id="rId11"/>
    <p:sldId id="300" r:id="rId12"/>
    <p:sldId id="276" r:id="rId13"/>
    <p:sldId id="349" r:id="rId14"/>
    <p:sldId id="301" r:id="rId15"/>
    <p:sldId id="260" r:id="rId16"/>
    <p:sldId id="325" r:id="rId17"/>
    <p:sldId id="258" r:id="rId18"/>
    <p:sldId id="336" r:id="rId19"/>
    <p:sldId id="289" r:id="rId20"/>
    <p:sldId id="296" r:id="rId21"/>
    <p:sldId id="297" r:id="rId22"/>
    <p:sldId id="279" r:id="rId23"/>
    <p:sldId id="286" r:id="rId24"/>
    <p:sldId id="281" r:id="rId25"/>
    <p:sldId id="290" r:id="rId26"/>
    <p:sldId id="344" r:id="rId27"/>
    <p:sldId id="327" r:id="rId28"/>
    <p:sldId id="328" r:id="rId29"/>
    <p:sldId id="305" r:id="rId30"/>
    <p:sldId id="285" r:id="rId31"/>
    <p:sldId id="291" r:id="rId32"/>
    <p:sldId id="275" r:id="rId33"/>
    <p:sldId id="335" r:id="rId34"/>
    <p:sldId id="265" r:id="rId35"/>
    <p:sldId id="268" r:id="rId36"/>
    <p:sldId id="271" r:id="rId37"/>
    <p:sldId id="310" r:id="rId38"/>
    <p:sldId id="293" r:id="rId39"/>
    <p:sldId id="294" r:id="rId40"/>
    <p:sldId id="311" r:id="rId4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00FF"/>
    <a:srgbClr val="AFFB3F"/>
    <a:srgbClr val="62FC2C"/>
    <a:srgbClr val="FF66FF"/>
    <a:srgbClr val="FFD1D1"/>
    <a:srgbClr val="FFB9B9"/>
    <a:srgbClr val="FF9393"/>
    <a:srgbClr val="000000"/>
    <a:srgbClr val="CC0099"/>
    <a:srgbClr val="AEF6B7"/>
  </p:clrMru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A488322-F2BA-4B5B-9748-0D474271808F}" styleName="中間スタイル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6" autoAdjust="0"/>
    <p:restoredTop sz="89299" autoAdjust="0"/>
  </p:normalViewPr>
  <p:slideViewPr>
    <p:cSldViewPr>
      <p:cViewPr varScale="1">
        <p:scale>
          <a:sx n="61" d="100"/>
          <a:sy n="61" d="100"/>
        </p:scale>
        <p:origin x="-84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50"/>
    </p:cViewPr>
    <p:sldLst>
      <p:sld r:id="rId1" collapse="1"/>
    </p:sldLst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2412"/>
    </p:cViewPr>
  </p:sorter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dd\asada\NIT\NNK032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dd\asada\NIT\NNK03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title>
      <c:tx>
        <c:rich>
          <a:bodyPr/>
          <a:lstStyle/>
          <a:p>
            <a:pPr>
              <a:defRPr sz="3600"/>
            </a:pPr>
            <a:r>
              <a:rPr lang="en-US" altLang="ja-JP" sz="3600"/>
              <a:t>GD</a:t>
            </a:r>
            <a:endParaRPr lang="ja-JP" altLang="en-US" sz="3600"/>
          </a:p>
        </c:rich>
      </c:tx>
      <c:layout>
        <c:manualLayout>
          <c:xMode val="edge"/>
          <c:yMode val="edge"/>
          <c:x val="0.46825825904341378"/>
          <c:y val="1.3887345850461098E-3"/>
        </c:manualLayout>
      </c:layout>
    </c:title>
    <c:plotArea>
      <c:layout>
        <c:manualLayout>
          <c:layoutTarget val="inner"/>
          <c:xMode val="edge"/>
          <c:yMode val="edge"/>
          <c:x val="9.7080598599951065E-2"/>
          <c:y val="0.10461538461538461"/>
          <c:w val="0.80936413037998933"/>
          <c:h val="0.77850511267979083"/>
        </c:manualLayout>
      </c:layout>
      <c:scatterChart>
        <c:scatterStyle val="lineMarker"/>
        <c:ser>
          <c:idx val="0"/>
          <c:order val="0"/>
          <c:tx>
            <c:strRef>
              <c:f>GRAPH!$G$1</c:f>
              <c:strCache>
                <c:ptCount val="1"/>
                <c:pt idx="0">
                  <c:v>NNK032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diamond"/>
            <c:size val="5"/>
            <c:spPr>
              <a:solidFill>
                <a:srgbClr val="002060"/>
              </a:solidFill>
              <a:ln w="9525">
                <a:noFill/>
              </a:ln>
            </c:spPr>
          </c:marker>
          <c:errBars>
            <c:errDir val="y"/>
            <c:errBarType val="both"/>
            <c:errValType val="cust"/>
            <c:plus>
              <c:numRef>
                <c:f>GRAPH!$K$2:$K$6</c:f>
                <c:numCache>
                  <c:formatCode>General</c:formatCode>
                  <c:ptCount val="5"/>
                  <c:pt idx="3">
                    <c:v>0.38516736066176738</c:v>
                  </c:pt>
                  <c:pt idx="4">
                    <c:v>0.38065244019832389</c:v>
                  </c:pt>
                </c:numCache>
              </c:numRef>
            </c:plus>
            <c:minus>
              <c:numRef>
                <c:f>GRAPH!$K$2:$K$6</c:f>
                <c:numCache>
                  <c:formatCode>General</c:formatCode>
                  <c:ptCount val="5"/>
                  <c:pt idx="3">
                    <c:v>0.38516736066176738</c:v>
                  </c:pt>
                  <c:pt idx="4">
                    <c:v>0.38065244019832389</c:v>
                  </c:pt>
                </c:numCache>
              </c:numRef>
            </c:minus>
          </c:errBars>
          <c:xVal>
            <c:numRef>
              <c:f>GRAPH!$I$2:$I$6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  <c:pt idx="4">
                  <c:v>15</c:v>
                </c:pt>
              </c:numCache>
            </c:numRef>
          </c:xVal>
          <c:yVal>
            <c:numRef>
              <c:f>GRAPH!$J$2:$J$6</c:f>
              <c:numCache>
                <c:formatCode>General</c:formatCode>
                <c:ptCount val="5"/>
                <c:pt idx="3">
                  <c:v>0.87831671835368763</c:v>
                </c:pt>
                <c:pt idx="4">
                  <c:v>0.97791382519677761</c:v>
                </c:pt>
              </c:numCache>
            </c:numRef>
          </c:yVal>
        </c:ser>
        <c:ser>
          <c:idx val="1"/>
          <c:order val="1"/>
          <c:tx>
            <c:strRef>
              <c:f>GRAPH!$G$19</c:f>
              <c:strCache>
                <c:ptCount val="1"/>
                <c:pt idx="0">
                  <c:v>NNK032HA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diamond"/>
            <c:size val="5"/>
            <c:spPr>
              <a:solidFill>
                <a:srgbClr val="00B0F0"/>
              </a:solidFill>
              <a:ln w="9525">
                <a:noFill/>
              </a:ln>
            </c:spPr>
          </c:marker>
          <c:errBars>
            <c:errDir val="y"/>
            <c:errBarType val="both"/>
            <c:errValType val="cust"/>
            <c:plus>
              <c:numRef>
                <c:f>GRAPH!$K$20:$K$24</c:f>
                <c:numCache>
                  <c:formatCode>General</c:formatCode>
                  <c:ptCount val="5"/>
                  <c:pt idx="1">
                    <c:v>0.29332733959043644</c:v>
                  </c:pt>
                  <c:pt idx="2">
                    <c:v>0.3046952796361177</c:v>
                  </c:pt>
                  <c:pt idx="3">
                    <c:v>0.31178659686985516</c:v>
                  </c:pt>
                  <c:pt idx="4">
                    <c:v>0.33704403344099432</c:v>
                  </c:pt>
                </c:numCache>
              </c:numRef>
            </c:plus>
            <c:minus>
              <c:numRef>
                <c:f>GRAPH!$K$20:$K$24</c:f>
                <c:numCache>
                  <c:formatCode>General</c:formatCode>
                  <c:ptCount val="5"/>
                  <c:pt idx="1">
                    <c:v>0.29332733959043644</c:v>
                  </c:pt>
                  <c:pt idx="2">
                    <c:v>0.3046952796361177</c:v>
                  </c:pt>
                  <c:pt idx="3">
                    <c:v>0.31178659686985516</c:v>
                  </c:pt>
                  <c:pt idx="4">
                    <c:v>0.33704403344099432</c:v>
                  </c:pt>
                </c:numCache>
              </c:numRef>
            </c:minus>
          </c:errBars>
          <c:xVal>
            <c:numRef>
              <c:f>GRAPH!$I$20:$I$24</c:f>
              <c:numCache>
                <c:formatCode>General</c:formatCode>
                <c:ptCount val="5"/>
                <c:pt idx="0">
                  <c:v>1.9000000000000001</c:v>
                </c:pt>
                <c:pt idx="1">
                  <c:v>4.9000000000000004</c:v>
                </c:pt>
                <c:pt idx="2">
                  <c:v>6.9</c:v>
                </c:pt>
                <c:pt idx="3">
                  <c:v>9.9</c:v>
                </c:pt>
                <c:pt idx="4">
                  <c:v>14.9</c:v>
                </c:pt>
              </c:numCache>
            </c:numRef>
          </c:xVal>
          <c:yVal>
            <c:numRef>
              <c:f>GRAPH!$J$20:$J$24</c:f>
              <c:numCache>
                <c:formatCode>General</c:formatCode>
                <c:ptCount val="5"/>
                <c:pt idx="1">
                  <c:v>1.0370687546590298</c:v>
                </c:pt>
                <c:pt idx="2">
                  <c:v>1.3281359325077082</c:v>
                </c:pt>
                <c:pt idx="3">
                  <c:v>1.4590813258794935</c:v>
                </c:pt>
                <c:pt idx="4">
                  <c:v>1.5844654740850781</c:v>
                </c:pt>
              </c:numCache>
            </c:numRef>
          </c:yVal>
        </c:ser>
        <c:ser>
          <c:idx val="2"/>
          <c:order val="2"/>
          <c:tx>
            <c:strRef>
              <c:f>GRAPH!$G$37</c:f>
              <c:strCache>
                <c:ptCount val="1"/>
                <c:pt idx="0">
                  <c:v>NNK011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0000"/>
              </a:solidFill>
              <a:ln w="9525">
                <a:noFill/>
              </a:ln>
            </c:spPr>
          </c:marker>
          <c:errBars>
            <c:errDir val="y"/>
            <c:errBarType val="both"/>
            <c:errValType val="cust"/>
            <c:plus>
              <c:numRef>
                <c:f>GRAPH!$K$38:$K$42</c:f>
                <c:numCache>
                  <c:formatCode>General</c:formatCode>
                  <c:ptCount val="5"/>
                  <c:pt idx="4">
                    <c:v>0.25403630300000002</c:v>
                  </c:pt>
                </c:numCache>
              </c:numRef>
            </c:plus>
            <c:minus>
              <c:numRef>
                <c:f>GRAPH!$K$38:$K$42</c:f>
                <c:numCache>
                  <c:formatCode>General</c:formatCode>
                  <c:ptCount val="5"/>
                  <c:pt idx="4">
                    <c:v>0.25403630300000002</c:v>
                  </c:pt>
                </c:numCache>
              </c:numRef>
            </c:minus>
          </c:errBars>
          <c:xVal>
            <c:numRef>
              <c:f>GRAPH!$I$38:$I$42</c:f>
              <c:numCache>
                <c:formatCode>General</c:formatCode>
                <c:ptCount val="5"/>
                <c:pt idx="0">
                  <c:v>2.1</c:v>
                </c:pt>
                <c:pt idx="1">
                  <c:v>5.0999999999999996</c:v>
                </c:pt>
                <c:pt idx="2">
                  <c:v>7.1</c:v>
                </c:pt>
                <c:pt idx="3">
                  <c:v>10.1</c:v>
                </c:pt>
                <c:pt idx="4">
                  <c:v>15.1</c:v>
                </c:pt>
              </c:numCache>
            </c:numRef>
          </c:xVal>
          <c:yVal>
            <c:numRef>
              <c:f>GRAPH!$J$38:$J$42</c:f>
              <c:numCache>
                <c:formatCode>General</c:formatCode>
                <c:ptCount val="5"/>
                <c:pt idx="4">
                  <c:v>0.8113268889999995</c:v>
                </c:pt>
              </c:numCache>
            </c:numRef>
          </c:yVal>
        </c:ser>
        <c:ser>
          <c:idx val="3"/>
          <c:order val="3"/>
          <c:tx>
            <c:strRef>
              <c:f>GRAPH!$G$55</c:f>
              <c:strCache>
                <c:ptCount val="1"/>
                <c:pt idx="0">
                  <c:v>NNK011HA</c:v>
                </c:pt>
              </c:strCache>
            </c:strRef>
          </c:tx>
          <c:spPr>
            <a:ln w="28575">
              <a:solidFill>
                <a:srgbClr val="FFC000"/>
              </a:solidFill>
            </a:ln>
          </c:spPr>
          <c:marker>
            <c:symbol val="diamond"/>
            <c:size val="5"/>
            <c:spPr>
              <a:solidFill>
                <a:srgbClr val="FF99CC"/>
              </a:solidFill>
              <a:ln w="9525">
                <a:noFill/>
              </a:ln>
            </c:spPr>
          </c:marker>
          <c:errBars>
            <c:errDir val="y"/>
            <c:errBarType val="both"/>
            <c:errValType val="cust"/>
            <c:plus>
              <c:numRef>
                <c:f>GRAPH!$K$56:$K$60</c:f>
                <c:numCache>
                  <c:formatCode>General</c:formatCode>
                  <c:ptCount val="5"/>
                  <c:pt idx="2">
                    <c:v>0.29305448900000147</c:v>
                  </c:pt>
                  <c:pt idx="3">
                    <c:v>0.26342265600000031</c:v>
                  </c:pt>
                  <c:pt idx="4">
                    <c:v>0.27861616100000147</c:v>
                  </c:pt>
                </c:numCache>
              </c:numRef>
            </c:plus>
            <c:minus>
              <c:numRef>
                <c:f>GRAPH!$K$56:$K$60</c:f>
                <c:numCache>
                  <c:formatCode>General</c:formatCode>
                  <c:ptCount val="5"/>
                  <c:pt idx="2">
                    <c:v>0.29305448900000147</c:v>
                  </c:pt>
                  <c:pt idx="3">
                    <c:v>0.26342265600000031</c:v>
                  </c:pt>
                  <c:pt idx="4">
                    <c:v>0.27861616100000147</c:v>
                  </c:pt>
                </c:numCache>
              </c:numRef>
            </c:minus>
          </c:errBars>
          <c:xVal>
            <c:numRef>
              <c:f>GRAPH!$I$56:$I$60</c:f>
              <c:numCache>
                <c:formatCode>General</c:formatCode>
                <c:ptCount val="5"/>
                <c:pt idx="0">
                  <c:v>2.2000000000000002</c:v>
                </c:pt>
                <c:pt idx="1">
                  <c:v>5.2</c:v>
                </c:pt>
                <c:pt idx="2">
                  <c:v>7.2</c:v>
                </c:pt>
                <c:pt idx="3">
                  <c:v>10.200000000000001</c:v>
                </c:pt>
                <c:pt idx="4">
                  <c:v>15.2</c:v>
                </c:pt>
              </c:numCache>
            </c:numRef>
          </c:xVal>
          <c:yVal>
            <c:numRef>
              <c:f>GRAPH!$J$56:$J$60</c:f>
              <c:numCache>
                <c:formatCode>General</c:formatCode>
                <c:ptCount val="5"/>
                <c:pt idx="2">
                  <c:v>1.2259348819999929</c:v>
                </c:pt>
                <c:pt idx="3">
                  <c:v>1.3662471360000068</c:v>
                </c:pt>
                <c:pt idx="4">
                  <c:v>1.5956705330000001</c:v>
                </c:pt>
              </c:numCache>
            </c:numRef>
          </c:yVal>
        </c:ser>
        <c:axId val="181927296"/>
        <c:axId val="183478144"/>
      </c:scatterChart>
      <c:valAx>
        <c:axId val="1819272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ja-JP" altLang="ja-JP" sz="1200" b="0" i="0" baseline="0" dirty="0" smtClean="0"/>
                  <a:t>現像時間</a:t>
                </a:r>
                <a:r>
                  <a:rPr lang="en-US" altLang="ja-JP" sz="1200" b="0" i="0" baseline="0" dirty="0" smtClean="0"/>
                  <a:t>(min)</a:t>
                </a:r>
                <a:endParaRPr lang="en-US" altLang="ja-JP" sz="1200" b="0" i="0" baseline="0" dirty="0"/>
              </a:p>
            </c:rich>
          </c:tx>
          <c:layout>
            <c:manualLayout>
              <c:xMode val="edge"/>
              <c:yMode val="edge"/>
              <c:x val="0.37848183814600095"/>
              <c:y val="0.95238029107876898"/>
            </c:manualLayout>
          </c:layout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MS Pゴシック"/>
                <a:ea typeface="MS Pゴシック"/>
                <a:cs typeface="MS Pゴシック"/>
              </a:defRPr>
            </a:pPr>
            <a:endParaRPr lang="ja-JP"/>
          </a:p>
        </c:txPr>
        <c:crossAx val="183478144"/>
        <c:crosses val="autoZero"/>
        <c:crossBetween val="midCat"/>
      </c:valAx>
      <c:valAx>
        <c:axId val="18347814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ＭＳ Ｐゴシック"/>
                    <a:ea typeface="ＭＳ Ｐゴシック"/>
                    <a:cs typeface="ＭＳ Ｐゴシック"/>
                  </a:defRPr>
                </a:pPr>
                <a:r>
                  <a:rPr lang="ja-JP" altLang="en-US" sz="1200" b="1" i="0" u="none" strike="noStrike" baseline="0">
                    <a:solidFill>
                      <a:srgbClr val="000000"/>
                    </a:solidFill>
                    <a:latin typeface="ＭＳ Ｐゴシック"/>
                    <a:ea typeface="ＭＳ Ｐゴシック"/>
                  </a:rPr>
                  <a:t>個</a:t>
                </a:r>
                <a:r>
                  <a:rPr lang="en-US" altLang="ja-JP" sz="12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/</a:t>
                </a:r>
                <a:r>
                  <a:rPr lang="el-GR" altLang="ja-JP" sz="12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μ</a:t>
                </a:r>
                <a:r>
                  <a:rPr lang="en-US" altLang="ja-JP" sz="12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m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MS Pゴシック"/>
                <a:ea typeface="MS Pゴシック"/>
                <a:cs typeface="MS Pゴシック"/>
              </a:defRPr>
            </a:pPr>
            <a:endParaRPr lang="ja-JP"/>
          </a:p>
        </c:txPr>
        <c:crossAx val="18192729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MS Pゴシック"/>
          <a:ea typeface="MS Pゴシック"/>
          <a:cs typeface="MS Pゴシック"/>
        </a:defRPr>
      </a:pPr>
      <a:endParaRPr lang="ja-JP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chart>
    <c:title>
      <c:tx>
        <c:rich>
          <a:bodyPr/>
          <a:lstStyle/>
          <a:p>
            <a:pPr>
              <a:defRPr sz="3600"/>
            </a:pPr>
            <a:r>
              <a:rPr lang="en-US" altLang="ja-JP" sz="3600" dirty="0" smtClean="0"/>
              <a:t>FD</a:t>
            </a:r>
            <a:endParaRPr lang="ja-JP" altLang="en-US" sz="3600" dirty="0"/>
          </a:p>
        </c:rich>
      </c:tx>
      <c:layout>
        <c:manualLayout>
          <c:xMode val="edge"/>
          <c:yMode val="edge"/>
          <c:x val="0.43780993992475109"/>
          <c:y val="2.0141095869290145E-3"/>
        </c:manualLayout>
      </c:layout>
    </c:title>
    <c:plotArea>
      <c:layout>
        <c:manualLayout>
          <c:layoutTarget val="inner"/>
          <c:xMode val="edge"/>
          <c:yMode val="edge"/>
          <c:x val="0.10030565938019692"/>
          <c:y val="9.8884950559428267E-2"/>
          <c:w val="0.82081616878555663"/>
          <c:h val="0.78956474851519698"/>
        </c:manualLayout>
      </c:layout>
      <c:scatterChart>
        <c:scatterStyle val="lineMarker"/>
        <c:ser>
          <c:idx val="0"/>
          <c:order val="0"/>
          <c:tx>
            <c:strRef>
              <c:f>GRAPH!$A$1</c:f>
              <c:strCache>
                <c:ptCount val="1"/>
                <c:pt idx="0">
                  <c:v>NNK032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diamond"/>
            <c:size val="5"/>
            <c:spPr>
              <a:solidFill>
                <a:srgbClr val="002060"/>
              </a:solidFill>
              <a:ln w="9525">
                <a:noFill/>
              </a:ln>
            </c:spPr>
          </c:marker>
          <c:errBars>
            <c:errDir val="y"/>
            <c:errBarType val="both"/>
            <c:errValType val="cust"/>
            <c:plus>
              <c:numRef>
                <c:f>GRAPH!$E$2:$E$6</c:f>
                <c:numCache>
                  <c:formatCode>General</c:formatCode>
                  <c:ptCount val="5"/>
                  <c:pt idx="0">
                    <c:v>4.8852168383374667E-2</c:v>
                  </c:pt>
                  <c:pt idx="1">
                    <c:v>0.15061431885846802</c:v>
                  </c:pt>
                  <c:pt idx="2">
                    <c:v>0.18434351037324578</c:v>
                  </c:pt>
                  <c:pt idx="3">
                    <c:v>0.66959382522221467</c:v>
                  </c:pt>
                  <c:pt idx="4">
                    <c:v>4.0355831047412414</c:v>
                  </c:pt>
                </c:numCache>
              </c:numRef>
            </c:plus>
            <c:minus>
              <c:numRef>
                <c:f>GRAPH!$E$2:$E$6</c:f>
                <c:numCache>
                  <c:formatCode>General</c:formatCode>
                  <c:ptCount val="5"/>
                  <c:pt idx="0">
                    <c:v>4.8852168383374667E-2</c:v>
                  </c:pt>
                  <c:pt idx="1">
                    <c:v>0.15061431885846802</c:v>
                  </c:pt>
                  <c:pt idx="2">
                    <c:v>0.18434351037324578</c:v>
                  </c:pt>
                  <c:pt idx="3">
                    <c:v>0.66959382522221467</c:v>
                  </c:pt>
                  <c:pt idx="4">
                    <c:v>4.0355831047412414</c:v>
                  </c:pt>
                </c:numCache>
              </c:numRef>
            </c:minus>
          </c:errBars>
          <c:xVal>
            <c:numRef>
              <c:f>GRAPH!$C$2:$C$6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  <c:pt idx="4">
                  <c:v>15</c:v>
                </c:pt>
              </c:numCache>
            </c:numRef>
          </c:xVal>
          <c:yVal>
            <c:numRef>
              <c:f>GRAPH!$D$2:$D$6</c:f>
              <c:numCache>
                <c:formatCode>General</c:formatCode>
                <c:ptCount val="5"/>
                <c:pt idx="0">
                  <c:v>0.22226394481377859</c:v>
                </c:pt>
                <c:pt idx="1">
                  <c:v>0.76056502854956465</c:v>
                </c:pt>
                <c:pt idx="2">
                  <c:v>1.1393562388468021</c:v>
                </c:pt>
                <c:pt idx="3">
                  <c:v>3.7580860234213782</c:v>
                </c:pt>
                <c:pt idx="4">
                  <c:v>19.311856974194722</c:v>
                </c:pt>
              </c:numCache>
            </c:numRef>
          </c:yVal>
        </c:ser>
        <c:ser>
          <c:idx val="1"/>
          <c:order val="1"/>
          <c:tx>
            <c:strRef>
              <c:f>GRAPH!$A$19</c:f>
              <c:strCache>
                <c:ptCount val="1"/>
                <c:pt idx="0">
                  <c:v>NNK032HA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diamond"/>
            <c:size val="5"/>
            <c:spPr>
              <a:solidFill>
                <a:srgbClr val="00B0F0"/>
              </a:solidFill>
              <a:ln w="9525">
                <a:noFill/>
              </a:ln>
            </c:spPr>
          </c:marker>
          <c:errBars>
            <c:errDir val="y"/>
            <c:errBarType val="both"/>
            <c:errValType val="cust"/>
            <c:plus>
              <c:numRef>
                <c:f>GRAPH!$E$20:$E$24</c:f>
                <c:numCache>
                  <c:formatCode>General</c:formatCode>
                  <c:ptCount val="5"/>
                  <c:pt idx="0">
                    <c:v>5.7522747447638731E-2</c:v>
                  </c:pt>
                  <c:pt idx="1">
                    <c:v>0.16792903911402202</c:v>
                  </c:pt>
                  <c:pt idx="2">
                    <c:v>0.27834492617262635</c:v>
                  </c:pt>
                  <c:pt idx="3">
                    <c:v>0.81790919794195649</c:v>
                  </c:pt>
                  <c:pt idx="4">
                    <c:v>1.6120997108454898</c:v>
                  </c:pt>
                </c:numCache>
              </c:numRef>
            </c:plus>
            <c:minus>
              <c:numRef>
                <c:f>GRAPH!$E$20:$E$24</c:f>
                <c:numCache>
                  <c:formatCode>General</c:formatCode>
                  <c:ptCount val="5"/>
                  <c:pt idx="0">
                    <c:v>5.7522747447638731E-2</c:v>
                  </c:pt>
                  <c:pt idx="1">
                    <c:v>0.16792903911402202</c:v>
                  </c:pt>
                  <c:pt idx="2">
                    <c:v>0.27834492617262635</c:v>
                  </c:pt>
                  <c:pt idx="3">
                    <c:v>0.81790919794195649</c:v>
                  </c:pt>
                  <c:pt idx="4">
                    <c:v>1.6120997108454898</c:v>
                  </c:pt>
                </c:numCache>
              </c:numRef>
            </c:minus>
          </c:errBars>
          <c:xVal>
            <c:numRef>
              <c:f>GRAPH!$C$20:$C$24</c:f>
              <c:numCache>
                <c:formatCode>General</c:formatCode>
                <c:ptCount val="5"/>
                <c:pt idx="0">
                  <c:v>1.9000000000000001</c:v>
                </c:pt>
                <c:pt idx="1">
                  <c:v>4.9000000000000004</c:v>
                </c:pt>
                <c:pt idx="2">
                  <c:v>6.9</c:v>
                </c:pt>
                <c:pt idx="3">
                  <c:v>9.9</c:v>
                </c:pt>
                <c:pt idx="4">
                  <c:v>14.9</c:v>
                </c:pt>
              </c:numCache>
            </c:numRef>
          </c:xVal>
          <c:yVal>
            <c:numRef>
              <c:f>GRAPH!$D$20:$D$24</c:f>
              <c:numCache>
                <c:formatCode>General</c:formatCode>
                <c:ptCount val="5"/>
                <c:pt idx="0">
                  <c:v>0.30816305392055332</c:v>
                </c:pt>
                <c:pt idx="1">
                  <c:v>0.94548672176553339</c:v>
                </c:pt>
                <c:pt idx="2">
                  <c:v>1.8038812912422564</c:v>
                </c:pt>
                <c:pt idx="3">
                  <c:v>5.6073029555811029</c:v>
                </c:pt>
                <c:pt idx="4">
                  <c:v>6.9339030377991424</c:v>
                </c:pt>
              </c:numCache>
            </c:numRef>
          </c:yVal>
        </c:ser>
        <c:ser>
          <c:idx val="2"/>
          <c:order val="2"/>
          <c:tx>
            <c:strRef>
              <c:f>GRAPH!$A$37</c:f>
              <c:strCache>
                <c:ptCount val="1"/>
                <c:pt idx="0">
                  <c:v>NNK011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0000"/>
              </a:solidFill>
              <a:ln w="9525">
                <a:noFill/>
              </a:ln>
            </c:spPr>
          </c:marker>
          <c:errBars>
            <c:errDir val="y"/>
            <c:errBarType val="both"/>
            <c:errValType val="cust"/>
            <c:plus>
              <c:numRef>
                <c:f>GRAPH!$E$38:$E$42</c:f>
                <c:numCache>
                  <c:formatCode>General</c:formatCode>
                  <c:ptCount val="5"/>
                  <c:pt idx="0">
                    <c:v>1.3769479000000084E-2</c:v>
                  </c:pt>
                  <c:pt idx="1">
                    <c:v>3.5799301999999998E-2</c:v>
                  </c:pt>
                  <c:pt idx="2">
                    <c:v>6.1673238999999977E-2</c:v>
                  </c:pt>
                  <c:pt idx="3">
                    <c:v>0.24114959499999999</c:v>
                  </c:pt>
                  <c:pt idx="4">
                    <c:v>0.72779958000000256</c:v>
                  </c:pt>
                </c:numCache>
              </c:numRef>
            </c:plus>
            <c:minus>
              <c:numRef>
                <c:f>GRAPH!$E$56:$E$60</c:f>
                <c:numCache>
                  <c:formatCode>General</c:formatCode>
                  <c:ptCount val="5"/>
                  <c:pt idx="0">
                    <c:v>1.7590399999999999E-2</c:v>
                  </c:pt>
                  <c:pt idx="1">
                    <c:v>3.666792600000001E-2</c:v>
                  </c:pt>
                  <c:pt idx="2">
                    <c:v>4.7162117000000114E-2</c:v>
                  </c:pt>
                  <c:pt idx="3">
                    <c:v>0.18258589700000041</c:v>
                  </c:pt>
                  <c:pt idx="4">
                    <c:v>0.74012123200000524</c:v>
                  </c:pt>
                </c:numCache>
              </c:numRef>
            </c:minus>
          </c:errBars>
          <c:xVal>
            <c:numRef>
              <c:f>GRAPH!$C$38:$C$42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  <c:pt idx="4">
                  <c:v>15</c:v>
                </c:pt>
              </c:numCache>
            </c:numRef>
          </c:xVal>
          <c:yVal>
            <c:numRef>
              <c:f>GRAPH!$D$38:$D$42</c:f>
              <c:numCache>
                <c:formatCode>General</c:formatCode>
                <c:ptCount val="5"/>
                <c:pt idx="0">
                  <c:v>5.8903766000000003E-2</c:v>
                </c:pt>
                <c:pt idx="1">
                  <c:v>0.15686468400000067</c:v>
                </c:pt>
                <c:pt idx="2">
                  <c:v>0.28596704699999997</c:v>
                </c:pt>
                <c:pt idx="3">
                  <c:v>1.205747973</c:v>
                </c:pt>
                <c:pt idx="4">
                  <c:v>4.7446727720000004</c:v>
                </c:pt>
              </c:numCache>
            </c:numRef>
          </c:yVal>
        </c:ser>
        <c:ser>
          <c:idx val="3"/>
          <c:order val="3"/>
          <c:tx>
            <c:strRef>
              <c:f>GRAPH!$A$55</c:f>
              <c:strCache>
                <c:ptCount val="1"/>
                <c:pt idx="0">
                  <c:v>NNK011HA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diamond"/>
            <c:size val="5"/>
            <c:spPr>
              <a:solidFill>
                <a:srgbClr val="FFC000"/>
              </a:solidFill>
              <a:ln w="9525">
                <a:noFill/>
              </a:ln>
            </c:spPr>
          </c:marker>
          <c:errBars>
            <c:errDir val="y"/>
            <c:errBarType val="both"/>
            <c:errValType val="cust"/>
            <c:plus>
              <c:numRef>
                <c:f>GRAPH!$E$56:$E$60</c:f>
                <c:numCache>
                  <c:formatCode>General</c:formatCode>
                  <c:ptCount val="5"/>
                  <c:pt idx="0">
                    <c:v>1.7590399999999999E-2</c:v>
                  </c:pt>
                  <c:pt idx="1">
                    <c:v>3.666792600000001E-2</c:v>
                  </c:pt>
                  <c:pt idx="2">
                    <c:v>4.7162117000000114E-2</c:v>
                  </c:pt>
                  <c:pt idx="3">
                    <c:v>0.18258589700000041</c:v>
                  </c:pt>
                  <c:pt idx="4">
                    <c:v>0.74012123200000524</c:v>
                  </c:pt>
                </c:numCache>
              </c:numRef>
            </c:plus>
            <c:minus>
              <c:numRef>
                <c:f>GRAPH!$E$56:$E$60</c:f>
                <c:numCache>
                  <c:formatCode>General</c:formatCode>
                  <c:ptCount val="5"/>
                  <c:pt idx="0">
                    <c:v>1.7590399999999999E-2</c:v>
                  </c:pt>
                  <c:pt idx="1">
                    <c:v>3.666792600000001E-2</c:v>
                  </c:pt>
                  <c:pt idx="2">
                    <c:v>4.7162117000000114E-2</c:v>
                  </c:pt>
                  <c:pt idx="3">
                    <c:v>0.18258589700000041</c:v>
                  </c:pt>
                  <c:pt idx="4">
                    <c:v>0.74012123200000524</c:v>
                  </c:pt>
                </c:numCache>
              </c:numRef>
            </c:minus>
          </c:errBars>
          <c:xVal>
            <c:numRef>
              <c:f>GRAPH!$C$56:$C$60</c:f>
              <c:numCache>
                <c:formatCode>General</c:formatCode>
                <c:ptCount val="5"/>
                <c:pt idx="0">
                  <c:v>1.9000000000000001</c:v>
                </c:pt>
                <c:pt idx="1">
                  <c:v>4.9000000000000004</c:v>
                </c:pt>
                <c:pt idx="2">
                  <c:v>6.9</c:v>
                </c:pt>
                <c:pt idx="3">
                  <c:v>9.9</c:v>
                </c:pt>
                <c:pt idx="4">
                  <c:v>14.9</c:v>
                </c:pt>
              </c:numCache>
            </c:numRef>
          </c:xVal>
          <c:yVal>
            <c:numRef>
              <c:f>GRAPH!$D$56:$D$60</c:f>
              <c:numCache>
                <c:formatCode>General</c:formatCode>
                <c:ptCount val="5"/>
                <c:pt idx="0">
                  <c:v>6.7899856999999994E-2</c:v>
                </c:pt>
                <c:pt idx="1">
                  <c:v>0.169626317</c:v>
                </c:pt>
                <c:pt idx="2">
                  <c:v>0.24278185599999999</c:v>
                </c:pt>
                <c:pt idx="3">
                  <c:v>0.78956526099999957</c:v>
                </c:pt>
                <c:pt idx="4">
                  <c:v>5.827720407999978</c:v>
                </c:pt>
              </c:numCache>
            </c:numRef>
          </c:yVal>
        </c:ser>
        <c:axId val="186241792"/>
        <c:axId val="186253312"/>
      </c:scatterChart>
      <c:valAx>
        <c:axId val="1862417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ja-JP" altLang="en-US" sz="1200" b="0" dirty="0" smtClean="0"/>
                  <a:t>現像時間</a:t>
                </a:r>
                <a:r>
                  <a:rPr lang="en-US" altLang="ja-JP" sz="1200" b="0" dirty="0" smtClean="0"/>
                  <a:t>(</a:t>
                </a:r>
                <a:r>
                  <a:rPr lang="en-US" altLang="en-US" sz="1200" b="0" dirty="0" smtClean="0"/>
                  <a:t>min</a:t>
                </a:r>
                <a:r>
                  <a:rPr lang="en-US" altLang="ja-JP" sz="1200" b="0" dirty="0" smtClean="0"/>
                  <a:t>)</a:t>
                </a:r>
                <a:endParaRPr lang="en-US" altLang="en-US" sz="1200" b="0" dirty="0"/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MS Pゴシック"/>
                <a:ea typeface="MS Pゴシック"/>
                <a:cs typeface="MS Pゴシック"/>
              </a:defRPr>
            </a:pPr>
            <a:endParaRPr lang="ja-JP"/>
          </a:p>
        </c:txPr>
        <c:crossAx val="186253312"/>
        <c:crosses val="autoZero"/>
        <c:crossBetween val="midCat"/>
      </c:valAx>
      <c:valAx>
        <c:axId val="18625331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ＭＳ Ｐゴシック"/>
                    <a:ea typeface="ＭＳ Ｐゴシック"/>
                    <a:cs typeface="ＭＳ Ｐゴシック"/>
                  </a:defRPr>
                </a:pPr>
                <a:r>
                  <a:rPr lang="ja-JP" altLang="en-US" sz="1200" b="1" i="0" u="none" strike="noStrike" baseline="0">
                    <a:solidFill>
                      <a:srgbClr val="000000"/>
                    </a:solidFill>
                    <a:latin typeface="ＭＳ Ｐゴシック"/>
                    <a:ea typeface="ＭＳ Ｐゴシック"/>
                  </a:rPr>
                  <a:t>個</a:t>
                </a:r>
                <a:r>
                  <a:rPr lang="en-US" altLang="ja-JP" sz="12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/1000</a:t>
                </a:r>
                <a:r>
                  <a:rPr lang="el-GR" altLang="ja-JP" sz="12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μ</a:t>
                </a:r>
                <a:r>
                  <a:rPr lang="en-US" altLang="ja-JP" sz="12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m^3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MS Pゴシック"/>
                <a:ea typeface="MS Pゴシック"/>
                <a:cs typeface="MS Pゴシック"/>
              </a:defRPr>
            </a:pPr>
            <a:endParaRPr lang="ja-JP"/>
          </a:p>
        </c:txPr>
        <c:crossAx val="186241792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MS Pゴシック"/>
          <a:ea typeface="MS Pゴシック"/>
          <a:cs typeface="MS Pゴシック"/>
        </a:defRPr>
      </a:pPr>
      <a:endParaRPr lang="ja-JP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B49B5-5266-4ACA-ACEE-97104677276D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17F02-CF6A-4E07-AF82-9080FAB894C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F37F1-0D36-4B62-9131-99F7C8C712D9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F1A60-5098-4448-8A4A-31FA8017976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1536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2719F3-E54A-416E-BBFE-DD18050073BD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PVA</a:t>
            </a:r>
            <a:r>
              <a:rPr kumimoji="1" lang="ja-JP" altLang="en-US" dirty="0" smtClean="0"/>
              <a:t>タイプのグラフ</a:t>
            </a: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F1A60-5098-4448-8A4A-31FA80179769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ゼラチン型では微粒子乳剤の再現性が低い</a:t>
            </a:r>
          </a:p>
          <a:p>
            <a:r>
              <a:rPr kumimoji="1" lang="ja-JP" altLang="en-US" dirty="0" smtClean="0"/>
              <a:t>ゼラチン→</a:t>
            </a:r>
            <a:r>
              <a:rPr kumimoji="1" lang="en-US" altLang="ja-JP" dirty="0" smtClean="0"/>
              <a:t>PVA</a:t>
            </a:r>
            <a:r>
              <a:rPr kumimoji="1" lang="ja-JP" altLang="en-US" dirty="0" smtClean="0"/>
              <a:t>とすると微粒子化に成功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F1A60-5098-4448-8A4A-31FA80179769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ja-JP" altLang="en-US" dirty="0" smtClean="0"/>
              <a:t>＋少ノイズへの言及</a:t>
            </a: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F1A60-5098-4448-8A4A-31FA80179769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測定、ゼラチンをはがして</a:t>
            </a:r>
            <a:r>
              <a:rPr kumimoji="1" lang="en-US" altLang="ja-JP" dirty="0" smtClean="0"/>
              <a:t>SEM</a:t>
            </a:r>
            <a:r>
              <a:rPr kumimoji="1" lang="ja-JP" altLang="en-US" dirty="0" smtClean="0"/>
              <a:t>で見る手法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F1A60-5098-4448-8A4A-31FA80179769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40C30-FEFC-435E-BF3A-7BE9B927E95D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655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0A0066-2D5B-4497-8E25-94FC3778F5A7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F1A60-5098-4448-8A4A-31FA80179769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F1A60-5098-4448-8A4A-31FA80179769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HA</a:t>
            </a:r>
            <a:r>
              <a:rPr lang="ja-JP" altLang="en-US" dirty="0" smtClean="0"/>
              <a:t>増感　：　微粒子乳剤における増感法。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     Na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SO</a:t>
            </a:r>
            <a:r>
              <a:rPr lang="en-US" altLang="ja-JP" baseline="-25000" dirty="0" smtClean="0"/>
              <a:t>3</a:t>
            </a:r>
            <a:r>
              <a:rPr lang="ja-JP" altLang="en-US" dirty="0" smtClean="0"/>
              <a:t>により原子核乾板中の過剰</a:t>
            </a:r>
            <a:r>
              <a:rPr lang="en-US" altLang="ja-JP" dirty="0" smtClean="0"/>
              <a:t>Br</a:t>
            </a:r>
            <a:r>
              <a:rPr lang="ja-JP" altLang="en-US" baseline="30000" dirty="0" smtClean="0"/>
              <a:t>ー</a:t>
            </a:r>
            <a:r>
              <a:rPr lang="ja-JP" altLang="en-US" dirty="0" smtClean="0"/>
              <a:t>を除去し、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　  潜像核の形成を助ける。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　  </a:t>
            </a:r>
            <a:r>
              <a:rPr lang="en-US" altLang="ja-JP" dirty="0" smtClean="0"/>
              <a:t>(</a:t>
            </a:r>
            <a:r>
              <a:rPr lang="ja-JP" altLang="en-US" dirty="0" smtClean="0"/>
              <a:t>フィルムを</a:t>
            </a:r>
            <a:r>
              <a:rPr lang="en-US" altLang="ja-JP" dirty="0" smtClean="0"/>
              <a:t>Na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SO</a:t>
            </a:r>
            <a:r>
              <a:rPr lang="en-US" altLang="ja-JP" baseline="-25000" dirty="0" smtClean="0"/>
              <a:t>3</a:t>
            </a:r>
            <a:r>
              <a:rPr lang="en-US" altLang="ja-JP" dirty="0" smtClean="0"/>
              <a:t> 5g/l, 20</a:t>
            </a:r>
            <a:r>
              <a:rPr lang="ja-JP" altLang="en-US" dirty="0" smtClean="0"/>
              <a:t>℃</a:t>
            </a:r>
            <a:r>
              <a:rPr lang="en-US" altLang="ja-JP" dirty="0" smtClean="0"/>
              <a:t>,</a:t>
            </a:r>
            <a:r>
              <a:rPr lang="ja-JP" altLang="en-US" dirty="0" smtClean="0"/>
              <a:t> </a:t>
            </a:r>
            <a:r>
              <a:rPr lang="en-US" altLang="ja-JP" dirty="0" smtClean="0"/>
              <a:t>15min</a:t>
            </a:r>
            <a:r>
              <a:rPr lang="ja-JP" altLang="en-US" dirty="0" smtClean="0"/>
              <a:t>水浴</a:t>
            </a:r>
            <a:r>
              <a:rPr lang="en-US" altLang="ja-JP" dirty="0" smtClean="0"/>
              <a:t>)</a:t>
            </a:r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40C30-FEFC-435E-BF3A-7BE9B927E95D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032</a:t>
            </a:r>
            <a:r>
              <a:rPr kumimoji="1" lang="ja-JP" altLang="en-US" dirty="0" smtClean="0"/>
              <a:t>型（</a:t>
            </a:r>
            <a:r>
              <a:rPr kumimoji="1" lang="en-US" altLang="ja-JP" dirty="0" err="1" smtClean="0"/>
              <a:t>Gel+PVA</a:t>
            </a:r>
            <a:r>
              <a:rPr kumimoji="1" lang="ja-JP" altLang="en-US" dirty="0" smtClean="0"/>
              <a:t>）</a:t>
            </a:r>
            <a:r>
              <a:rPr kumimoji="1" lang="en-US" altLang="ja-JP" dirty="0" smtClean="0"/>
              <a:t>HA</a:t>
            </a:r>
            <a:r>
              <a:rPr kumimoji="1" lang="ja-JP" altLang="en-US" dirty="0" smtClean="0"/>
              <a:t>増感</a:t>
            </a:r>
            <a:r>
              <a:rPr kumimoji="1" lang="en-US" altLang="ja-JP" dirty="0" smtClean="0"/>
              <a:t>10min</a:t>
            </a:r>
            <a:r>
              <a:rPr kumimoji="1" lang="ja-JP" altLang="en-US" dirty="0" smtClean="0"/>
              <a:t>現像</a:t>
            </a: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F1A60-5098-4448-8A4A-31FA80179769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5BE89-EBFC-44B8-A124-0E1B4173E910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ja-JP" altLang="en-US" dirty="0" smtClean="0"/>
              <a:t>サンプルの目的の言及</a:t>
            </a:r>
            <a:endParaRPr lang="en-US" altLang="ja-JP" dirty="0" smtClean="0"/>
          </a:p>
          <a:p>
            <a:pPr>
              <a:spcBef>
                <a:spcPct val="0"/>
              </a:spcBef>
            </a:pPr>
            <a:endParaRPr lang="en-US" altLang="ja-JP" dirty="0" smtClean="0"/>
          </a:p>
          <a:p>
            <a:pPr>
              <a:spcBef>
                <a:spcPct val="0"/>
              </a:spcBef>
            </a:pPr>
            <a:r>
              <a:rPr lang="ja-JP" altLang="en-US" dirty="0" smtClean="0"/>
              <a:t>フィルター波長</a:t>
            </a:r>
            <a:endParaRPr lang="en-US" altLang="ja-JP" dirty="0" smtClean="0"/>
          </a:p>
          <a:p>
            <a:pPr>
              <a:spcBef>
                <a:spcPct val="0"/>
              </a:spcBef>
            </a:pPr>
            <a:r>
              <a:rPr lang="en-US" altLang="ja-JP" dirty="0" smtClean="0"/>
              <a:t>550nm+-25nm</a:t>
            </a:r>
          </a:p>
        </p:txBody>
      </p:sp>
      <p:sp>
        <p:nvSpPr>
          <p:cNvPr id="5120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1973EE-7E29-4CDB-9358-4072B163AFA7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ja-JP" dirty="0" smtClean="0"/>
              <a:t>Gelatin</a:t>
            </a:r>
          </a:p>
          <a:p>
            <a:pPr>
              <a:spcBef>
                <a:spcPct val="0"/>
              </a:spcBef>
            </a:pPr>
            <a:r>
              <a:rPr lang="en-US" altLang="ja-JP" dirty="0" smtClean="0"/>
              <a:t>110</a:t>
            </a:r>
            <a:r>
              <a:rPr lang="ja-JP" altLang="en-US" dirty="0" smtClean="0"/>
              <a:t>個</a:t>
            </a:r>
            <a:r>
              <a:rPr lang="en-US" altLang="ja-JP" dirty="0" smtClean="0"/>
              <a:t>/160</a:t>
            </a:r>
            <a:r>
              <a:rPr lang="ja-JP" altLang="en-US" dirty="0" smtClean="0"/>
              <a:t>個</a:t>
            </a:r>
            <a:r>
              <a:rPr lang="en-US" altLang="ja-JP" dirty="0" smtClean="0"/>
              <a:t>/1250</a:t>
            </a:r>
            <a:r>
              <a:rPr lang="ja-JP" altLang="en-US" dirty="0" smtClean="0"/>
              <a:t>視野</a:t>
            </a:r>
            <a:endParaRPr lang="en-US" altLang="ja-JP" dirty="0" smtClean="0"/>
          </a:p>
          <a:p>
            <a:pPr>
              <a:spcBef>
                <a:spcPct val="0"/>
              </a:spcBef>
            </a:pPr>
            <a:r>
              <a:rPr lang="en-US" altLang="ja-JP" dirty="0" smtClean="0"/>
              <a:t>PVA </a:t>
            </a:r>
          </a:p>
          <a:p>
            <a:pPr>
              <a:spcBef>
                <a:spcPct val="0"/>
              </a:spcBef>
            </a:pPr>
            <a:r>
              <a:rPr lang="en-US" altLang="ja-JP" dirty="0" smtClean="0"/>
              <a:t>3</a:t>
            </a:r>
            <a:r>
              <a:rPr lang="ja-JP" altLang="en-US" dirty="0" smtClean="0"/>
              <a:t>個</a:t>
            </a:r>
            <a:r>
              <a:rPr lang="en-US" altLang="ja-JP" dirty="0" smtClean="0"/>
              <a:t>/3</a:t>
            </a:r>
            <a:r>
              <a:rPr lang="ja-JP" altLang="en-US" dirty="0" smtClean="0"/>
              <a:t>個</a:t>
            </a:r>
            <a:r>
              <a:rPr lang="en-US" altLang="ja-JP" dirty="0" smtClean="0"/>
              <a:t>/1225</a:t>
            </a:r>
            <a:r>
              <a:rPr lang="ja-JP" altLang="en-US" dirty="0" smtClean="0"/>
              <a:t>視野</a:t>
            </a:r>
            <a:endParaRPr lang="en-US" altLang="ja-JP" dirty="0" smtClean="0"/>
          </a:p>
          <a:p>
            <a:pPr>
              <a:spcBef>
                <a:spcPct val="0"/>
              </a:spcBef>
            </a:pPr>
            <a:r>
              <a:rPr lang="en-US" altLang="ja-JP" dirty="0" err="1" smtClean="0"/>
              <a:t>GelatinEmulsion</a:t>
            </a:r>
            <a:endParaRPr lang="en-US" altLang="ja-JP" dirty="0" smtClean="0"/>
          </a:p>
          <a:p>
            <a:pPr>
              <a:spcBef>
                <a:spcPct val="0"/>
              </a:spcBef>
            </a:pPr>
            <a:r>
              <a:rPr lang="en-US" altLang="ja-JP" dirty="0" smtClean="0"/>
              <a:t>178</a:t>
            </a:r>
            <a:r>
              <a:rPr lang="ja-JP" altLang="en-US" dirty="0" smtClean="0"/>
              <a:t>個</a:t>
            </a:r>
            <a:r>
              <a:rPr lang="en-US" altLang="ja-JP" dirty="0" smtClean="0"/>
              <a:t>/241</a:t>
            </a:r>
            <a:r>
              <a:rPr lang="ja-JP" altLang="en-US" dirty="0" smtClean="0"/>
              <a:t>個</a:t>
            </a:r>
            <a:r>
              <a:rPr lang="en-US" altLang="ja-JP" dirty="0" smtClean="0"/>
              <a:t>/1237</a:t>
            </a:r>
            <a:r>
              <a:rPr lang="ja-JP" altLang="en-US" dirty="0" smtClean="0"/>
              <a:t>＋</a:t>
            </a:r>
            <a:r>
              <a:rPr lang="en-US" altLang="ja-JP" dirty="0" smtClean="0"/>
              <a:t>13</a:t>
            </a:r>
            <a:r>
              <a:rPr lang="ja-JP" altLang="en-US" dirty="0" smtClean="0"/>
              <a:t>視野</a:t>
            </a:r>
            <a:endParaRPr lang="en-US" altLang="ja-JP" dirty="0" smtClean="0"/>
          </a:p>
          <a:p>
            <a:pPr>
              <a:spcBef>
                <a:spcPct val="0"/>
              </a:spcBef>
            </a:pPr>
            <a:r>
              <a:rPr lang="en-US" altLang="ja-JP" dirty="0" smtClean="0"/>
              <a:t>PVA emulsion </a:t>
            </a:r>
          </a:p>
          <a:p>
            <a:pPr>
              <a:spcBef>
                <a:spcPct val="0"/>
              </a:spcBef>
            </a:pPr>
            <a:r>
              <a:rPr lang="en-US" altLang="ja-JP" dirty="0" smtClean="0"/>
              <a:t>2</a:t>
            </a:r>
            <a:r>
              <a:rPr lang="ja-JP" altLang="en-US" dirty="0" smtClean="0"/>
              <a:t>個</a:t>
            </a:r>
            <a:r>
              <a:rPr lang="en-US" altLang="ja-JP" dirty="0" smtClean="0"/>
              <a:t>/2</a:t>
            </a:r>
            <a:r>
              <a:rPr lang="ja-JP" altLang="en-US" dirty="0" smtClean="0"/>
              <a:t>個</a:t>
            </a:r>
            <a:r>
              <a:rPr lang="en-US" altLang="ja-JP" dirty="0" smtClean="0"/>
              <a:t>/1060+21</a:t>
            </a:r>
            <a:r>
              <a:rPr lang="ja-JP" altLang="en-US" dirty="0" smtClean="0"/>
              <a:t>視野</a:t>
            </a:r>
            <a:endParaRPr lang="en-US" altLang="ja-JP" dirty="0" smtClean="0"/>
          </a:p>
          <a:p>
            <a:pPr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5427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CF53E3-7140-4856-89B9-51F22D6D3BCB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573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2CE47A-6023-400B-AA2F-D38A19317F28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F1A60-5098-4448-8A4A-31FA80179769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5939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CA0BCC-292A-4717-B04C-77EDF7B3B401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他</a:t>
            </a:r>
            <a:r>
              <a:rPr kumimoji="1" lang="en-US" altLang="ja-JP" dirty="0" err="1" smtClean="0"/>
              <a:t>Dmsearch</a:t>
            </a:r>
            <a:r>
              <a:rPr kumimoji="1" lang="ja-JP" altLang="en-US" dirty="0" smtClean="0"/>
              <a:t>との対比</a:t>
            </a:r>
            <a:r>
              <a:rPr kumimoji="1" lang="en-US" altLang="ja-JP" dirty="0" smtClean="0"/>
              <a:t>		</a:t>
            </a:r>
          </a:p>
          <a:p>
            <a:r>
              <a:rPr kumimoji="1" lang="en-US" altLang="ja-JP" dirty="0" smtClean="0"/>
              <a:t>Xmas</a:t>
            </a:r>
            <a:r>
              <a:rPr kumimoji="1" lang="ja-JP" altLang="en-US" dirty="0" smtClean="0"/>
              <a:t>→</a:t>
            </a:r>
            <a:r>
              <a:rPr kumimoji="1" lang="en-US" altLang="ja-JP" dirty="0" err="1" smtClean="0"/>
              <a:t>newage</a:t>
            </a:r>
            <a:r>
              <a:rPr kumimoji="1" lang="ja-JP" altLang="en-US" dirty="0" smtClean="0"/>
              <a:t>など</a:t>
            </a:r>
            <a:r>
              <a:rPr kumimoji="1" lang="en-US" altLang="ja-JP" dirty="0" smtClean="0"/>
              <a:t>directional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search </a:t>
            </a:r>
            <a:r>
              <a:rPr kumimoji="1" lang="ja-JP" altLang="en-US" dirty="0" smtClean="0"/>
              <a:t>→　日変動探索実験　→　自分の開発</a:t>
            </a:r>
            <a:endParaRPr kumimoji="1" lang="en-US" altLang="ja-JP" dirty="0" smtClean="0"/>
          </a:p>
          <a:p>
            <a:r>
              <a:rPr kumimoji="1" lang="en-US" altLang="ja-JP" dirty="0" smtClean="0"/>
              <a:t>Directional</a:t>
            </a:r>
            <a:r>
              <a:rPr kumimoji="1" lang="en-US" altLang="ja-JP" baseline="0" dirty="0" smtClean="0"/>
              <a:t>     signus2011</a:t>
            </a: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F1A60-5098-4448-8A4A-31FA80179769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BE828D-D38C-4A55-9869-250E28DA30C7}" type="slidenum">
              <a:rPr lang="en-GB" altLang="ja-JP" smtClean="0"/>
              <a:pPr>
                <a:defRPr/>
              </a:pPr>
              <a:t>6</a:t>
            </a:fld>
            <a:endParaRPr lang="en-GB" altLang="ja-JP" smtClean="0"/>
          </a:p>
        </p:txBody>
      </p:sp>
      <p:sp>
        <p:nvSpPr>
          <p:cNvPr id="109571" name="Text Box 1"/>
          <p:cNvSpPr txBox="1">
            <a:spLocks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027FF81-0C8C-4650-83CC-BE5EDEB9DCA6}" type="slidenum">
              <a:rPr lang="en-GB" altLang="ja-JP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</a:t>
            </a:fld>
            <a:endParaRPr lang="en-GB" altLang="ja-JP" sz="1200">
              <a:solidFill>
                <a:srgbClr val="000000"/>
              </a:solidFill>
            </a:endParaRPr>
          </a:p>
        </p:txBody>
      </p:sp>
      <p:sp>
        <p:nvSpPr>
          <p:cNvPr id="109572" name="Text Box 2"/>
          <p:cNvSpPr txBox="1">
            <a:spLocks noChangeArrowheads="1"/>
          </p:cNvSpPr>
          <p:nvPr/>
        </p:nvSpPr>
        <p:spPr bwMode="auto">
          <a:xfrm>
            <a:off x="1143535" y="685838"/>
            <a:ext cx="4570932" cy="34291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957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480" y="4343144"/>
            <a:ext cx="5487041" cy="4126718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ja-JP" altLang="en-US" dirty="0" smtClean="0"/>
              <a:t>感度の異なるエマルジョンで、環境中性子</a:t>
            </a:r>
            <a:r>
              <a:rPr lang="en-US" altLang="ja-JP" dirty="0" smtClean="0"/>
              <a:t>flax</a:t>
            </a:r>
            <a:r>
              <a:rPr lang="ja-JP" altLang="en-US" dirty="0" smtClean="0"/>
              <a:t>の精密測定も行う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460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BB0246-B535-48E3-B976-1ED429C35732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X-ray energy : 8keV </a:t>
            </a:r>
            <a:r>
              <a:rPr lang="en-US" altLang="ja-JP" dirty="0" smtClean="0"/>
              <a:t>(or 6keV)</a:t>
            </a:r>
            <a:endParaRPr kumimoji="1" lang="en-US" altLang="ja-JP" dirty="0" smtClean="0"/>
          </a:p>
          <a:p>
            <a:r>
              <a:rPr lang="en-US" altLang="ja-JP" dirty="0" smtClean="0"/>
              <a:t>Intensity : 10E10 cps@ around 10keV</a:t>
            </a:r>
          </a:p>
          <a:p>
            <a:r>
              <a:rPr lang="en-US" altLang="ja-JP" dirty="0" smtClean="0"/>
              <a:t>Imaging</a:t>
            </a:r>
            <a:r>
              <a:rPr lang="ja-JP" altLang="en-US" dirty="0" smtClean="0"/>
              <a:t>：</a:t>
            </a:r>
            <a:r>
              <a:rPr lang="en-US" altLang="ja-JP" dirty="0" err="1" smtClean="0"/>
              <a:t>Frenel</a:t>
            </a:r>
            <a:r>
              <a:rPr lang="en-US" altLang="ja-JP" dirty="0" smtClean="0"/>
              <a:t> Zone  plate</a:t>
            </a:r>
            <a:r>
              <a:rPr lang="ja-JP" altLang="en-US" dirty="0" smtClean="0"/>
              <a:t> </a:t>
            </a:r>
            <a:r>
              <a:rPr lang="en-US" altLang="ja-JP" dirty="0" smtClean="0"/>
              <a:t>(100nm </a:t>
            </a:r>
            <a:r>
              <a:rPr lang="ja-JP" altLang="en-US" dirty="0" smtClean="0"/>
              <a:t>最外輪幅</a:t>
            </a:r>
            <a:r>
              <a:rPr lang="en-US" altLang="ja-JP" dirty="0" smtClean="0"/>
              <a:t>)+ phase plate</a:t>
            </a:r>
          </a:p>
          <a:p>
            <a:r>
              <a:rPr lang="en-US" altLang="ja-JP" dirty="0" smtClean="0"/>
              <a:t>Image taking</a:t>
            </a:r>
            <a:r>
              <a:rPr lang="ja-JP" altLang="en-US" dirty="0" smtClean="0"/>
              <a:t>：</a:t>
            </a:r>
            <a:r>
              <a:rPr lang="en-US" altLang="ja-JP" dirty="0" smtClean="0"/>
              <a:t>fluoresce</a:t>
            </a:r>
            <a:r>
              <a:rPr lang="ja-JP" altLang="en-US" dirty="0" smtClean="0"/>
              <a:t>＋</a:t>
            </a:r>
            <a:r>
              <a:rPr lang="en-US" altLang="ja-JP" dirty="0" smtClean="0"/>
              <a:t>CCD</a:t>
            </a:r>
            <a:endParaRPr lang="en-US" altLang="ja-JP" u="sng" dirty="0" smtClean="0"/>
          </a:p>
          <a:p>
            <a:r>
              <a:rPr lang="en-US" altLang="ja-JP" dirty="0" smtClean="0"/>
              <a:t>Focus depth: 70µm</a:t>
            </a:r>
          </a:p>
          <a:p>
            <a:r>
              <a:rPr lang="en-US" altLang="ja-JP" sz="1200" dirty="0" smtClean="0"/>
              <a:t>X</a:t>
            </a:r>
            <a:r>
              <a:rPr lang="ja-JP" altLang="en-US" sz="1200" dirty="0" smtClean="0"/>
              <a:t>線顕微鏡は、電子顕微鏡とは違い、非破壊に原子核乾板内部を高分解能に観察できる。</a:t>
            </a:r>
            <a:endParaRPr lang="en-US" altLang="ja-JP" sz="1200" dirty="0" smtClean="0"/>
          </a:p>
          <a:p>
            <a:r>
              <a:rPr lang="ja-JP" altLang="en-US" sz="1200" dirty="0" smtClean="0"/>
              <a:t>本実験では、高輝度光科学研究センター</a:t>
            </a:r>
            <a:endParaRPr lang="en-US" altLang="ja-JP" sz="1200" dirty="0" smtClean="0"/>
          </a:p>
          <a:p>
            <a:r>
              <a:rPr lang="en-US" altLang="ja-JP" sz="1200" dirty="0" smtClean="0"/>
              <a:t>(Spring-8)</a:t>
            </a:r>
            <a:r>
              <a:rPr lang="ja-JP" altLang="en-US" sz="1200" dirty="0" smtClean="0"/>
              <a:t>・</a:t>
            </a:r>
            <a:r>
              <a:rPr lang="en-US" altLang="ja-JP" sz="1200" dirty="0" smtClean="0"/>
              <a:t>BL47XU</a:t>
            </a:r>
            <a:r>
              <a:rPr lang="ja-JP" altLang="en-US" sz="1200" dirty="0" smtClean="0"/>
              <a:t>ステーションにおける硬</a:t>
            </a:r>
            <a:r>
              <a:rPr lang="en-US" altLang="ja-JP" sz="1200" dirty="0" smtClean="0"/>
              <a:t>X</a:t>
            </a:r>
            <a:r>
              <a:rPr lang="ja-JP" altLang="en-US" sz="1200" dirty="0" smtClean="0"/>
              <a:t>線</a:t>
            </a:r>
            <a:endParaRPr lang="en-US" altLang="ja-JP" sz="1200" dirty="0" smtClean="0"/>
          </a:p>
          <a:p>
            <a:r>
              <a:rPr lang="ja-JP" altLang="en-US" sz="1200" dirty="0" smtClean="0"/>
              <a:t>顕微鏡を用いた。結像系として、</a:t>
            </a:r>
            <a:r>
              <a:rPr lang="en-US" altLang="ja-JP" sz="1200" dirty="0" smtClean="0"/>
              <a:t>zone plate</a:t>
            </a:r>
            <a:r>
              <a:rPr lang="ja-JP" altLang="en-US" sz="1200" dirty="0" smtClean="0"/>
              <a:t>を用い、撮像は蛍光板によって可視光変換させ最終的に</a:t>
            </a:r>
            <a:r>
              <a:rPr lang="en-US" altLang="ja-JP" sz="1200" dirty="0" smtClean="0"/>
              <a:t>CCD</a:t>
            </a:r>
            <a:r>
              <a:rPr lang="ja-JP" altLang="en-US" sz="1200" dirty="0" err="1" smtClean="0"/>
              <a:t>で撮</a:t>
            </a:r>
            <a:r>
              <a:rPr lang="ja-JP" altLang="en-US" sz="1200" dirty="0" smtClean="0"/>
              <a:t>像を行った。　</a:t>
            </a:r>
            <a:endParaRPr kumimoji="1" lang="ja-JP" altLang="en-US" sz="1200" dirty="0" smtClean="0"/>
          </a:p>
          <a:p>
            <a:endParaRPr lang="en-US" altLang="ja-JP" dirty="0" smtClean="0"/>
          </a:p>
          <a:p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F1A60-5098-4448-8A4A-31FA80179769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0CEE5C-F030-4A80-B168-D9925A6ADD5C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4710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B2A03B-056A-4569-999D-0F84E7861350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8D2E-32D2-4980-B58B-077F9725A898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375A-433A-4DD7-95CF-24C16114984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8D2E-32D2-4980-B58B-077F9725A898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375A-433A-4DD7-95CF-24C16114984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8D2E-32D2-4980-B58B-077F9725A898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375A-433A-4DD7-95CF-24C16114984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8D2E-32D2-4980-B58B-077F9725A898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375A-433A-4DD7-95CF-24C16114984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8D2E-32D2-4980-B58B-077F9725A898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375A-433A-4DD7-95CF-24C16114984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8D2E-32D2-4980-B58B-077F9725A898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375A-433A-4DD7-95CF-24C16114984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8D2E-32D2-4980-B58B-077F9725A898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375A-433A-4DD7-95CF-24C16114984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8D2E-32D2-4980-B58B-077F9725A898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375A-433A-4DD7-95CF-24C16114984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8D2E-32D2-4980-B58B-077F9725A898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375A-433A-4DD7-95CF-24C16114984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8D2E-32D2-4980-B58B-077F9725A898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375A-433A-4DD7-95CF-24C16114984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8D2E-32D2-4980-B58B-077F9725A898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375A-433A-4DD7-95CF-24C16114984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08D2E-32D2-4980-B58B-077F9725A898}" type="datetimeFigureOut">
              <a:rPr kumimoji="1" lang="ja-JP" altLang="en-US" smtClean="0"/>
              <a:pPr/>
              <a:t>2012/2/20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5375A-433A-4DD7-95CF-24C16114984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DM</a:t>
            </a:r>
            <a:r>
              <a:rPr kumimoji="1" lang="ja-JP" altLang="en-US" dirty="0" smtClean="0"/>
              <a:t>サーチに向けた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新型</a:t>
            </a:r>
            <a:r>
              <a:rPr lang="ja-JP" altLang="en-US" dirty="0" smtClean="0"/>
              <a:t>超微粒粒子乳剤開発</a:t>
            </a:r>
            <a:endParaRPr kumimoji="1" lang="ja-JP" altLang="en-US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名古屋大学</a:t>
            </a:r>
            <a:r>
              <a:rPr lang="en-US" altLang="ja-JP" dirty="0" smtClean="0"/>
              <a:t>	F</a:t>
            </a:r>
            <a:r>
              <a:rPr lang="ja-JP" altLang="en-US" dirty="0" smtClean="0"/>
              <a:t>研究室</a:t>
            </a:r>
            <a:endParaRPr lang="en-US" altLang="ja-JP" dirty="0" smtClean="0"/>
          </a:p>
          <a:p>
            <a:r>
              <a:rPr kumimoji="1" lang="en-US" altLang="ja-JP" dirty="0" smtClean="0"/>
              <a:t>M1</a:t>
            </a:r>
            <a:r>
              <a:rPr kumimoji="1" lang="ja-JP" altLang="en-US" dirty="0" smtClean="0"/>
              <a:t>　浅田貴志</a:t>
            </a:r>
            <a:endParaRPr kumimoji="1"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altLang="ja-JP" sz="2800" smtClean="0"/>
              <a:t>Kr</a:t>
            </a:r>
            <a:r>
              <a:rPr lang="ja-JP" altLang="en-US" sz="2800" smtClean="0"/>
              <a:t>イオンにおける表面潜像と内部潜像現像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2425" y="2684463"/>
            <a:ext cx="936625" cy="1760537"/>
            <a:chOff x="2604" y="6348"/>
            <a:chExt cx="1476" cy="2772"/>
          </a:xfrm>
        </p:grpSpPr>
        <p:cxnSp>
          <p:nvCxnSpPr>
            <p:cNvPr id="65565" name="AutoShape 9"/>
            <p:cNvCxnSpPr>
              <a:cxnSpLocks noChangeShapeType="1"/>
            </p:cNvCxnSpPr>
            <p:nvPr/>
          </p:nvCxnSpPr>
          <p:spPr bwMode="auto">
            <a:xfrm>
              <a:off x="4068" y="6408"/>
              <a:ext cx="12" cy="2712"/>
            </a:xfrm>
            <a:prstGeom prst="straightConnector1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</p:cxnSp>
        <p:cxnSp>
          <p:nvCxnSpPr>
            <p:cNvPr id="65566" name="AutoShape 8"/>
            <p:cNvCxnSpPr>
              <a:cxnSpLocks noChangeShapeType="1"/>
            </p:cNvCxnSpPr>
            <p:nvPr/>
          </p:nvCxnSpPr>
          <p:spPr bwMode="auto">
            <a:xfrm flipH="1">
              <a:off x="2604" y="6720"/>
              <a:ext cx="1380" cy="0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</p:cxnSp>
        <p:sp>
          <p:nvSpPr>
            <p:cNvPr id="65567" name="Text Box 7"/>
            <p:cNvSpPr txBox="1">
              <a:spLocks noChangeArrowheads="1"/>
            </p:cNvSpPr>
            <p:nvPr/>
          </p:nvSpPr>
          <p:spPr bwMode="auto">
            <a:xfrm>
              <a:off x="2964" y="6348"/>
              <a:ext cx="924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eaLnBrk="0" hangingPunct="0"/>
              <a:r>
                <a:rPr lang="en-US" altLang="ja-JP" sz="1000">
                  <a:solidFill>
                    <a:srgbClr val="FFFFFF"/>
                  </a:solidFill>
                  <a:latin typeface="Century" pitchFamily="18" charset="0"/>
                  <a:ea typeface="ＭＳ 明朝" pitchFamily="17" charset="-128"/>
                </a:rPr>
                <a:t>mask</a:t>
              </a:r>
              <a:endParaRPr lang="en-US" altLang="ja-JP" sz="1000">
                <a:latin typeface="Century" pitchFamily="18" charset="0"/>
                <a:ea typeface="ＭＳ 明朝" pitchFamily="17" charset="-128"/>
              </a:endParaRPr>
            </a:p>
            <a:p>
              <a:pPr eaLnBrk="0" hangingPunct="0"/>
              <a:endParaRPr lang="en-US" altLang="ja-JP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997200" y="2684463"/>
            <a:ext cx="884238" cy="1722437"/>
            <a:chOff x="6096" y="6348"/>
            <a:chExt cx="1392" cy="2712"/>
          </a:xfrm>
        </p:grpSpPr>
        <p:cxnSp>
          <p:nvCxnSpPr>
            <p:cNvPr id="65562" name="AutoShape 13"/>
            <p:cNvCxnSpPr>
              <a:cxnSpLocks noChangeShapeType="1"/>
            </p:cNvCxnSpPr>
            <p:nvPr/>
          </p:nvCxnSpPr>
          <p:spPr bwMode="auto">
            <a:xfrm>
              <a:off x="7476" y="6348"/>
              <a:ext cx="12" cy="2712"/>
            </a:xfrm>
            <a:prstGeom prst="straightConnector1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</p:cxnSp>
        <p:cxnSp>
          <p:nvCxnSpPr>
            <p:cNvPr id="65563" name="AutoShape 12"/>
            <p:cNvCxnSpPr>
              <a:cxnSpLocks noChangeShapeType="1"/>
            </p:cNvCxnSpPr>
            <p:nvPr/>
          </p:nvCxnSpPr>
          <p:spPr bwMode="auto">
            <a:xfrm flipH="1">
              <a:off x="6096" y="6720"/>
              <a:ext cx="1380" cy="0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</p:cxnSp>
        <p:sp>
          <p:nvSpPr>
            <p:cNvPr id="65564" name="Text Box 11"/>
            <p:cNvSpPr txBox="1">
              <a:spLocks noChangeArrowheads="1"/>
            </p:cNvSpPr>
            <p:nvPr/>
          </p:nvSpPr>
          <p:spPr bwMode="auto">
            <a:xfrm>
              <a:off x="6372" y="6348"/>
              <a:ext cx="924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eaLnBrk="0" hangingPunct="0"/>
              <a:r>
                <a:rPr lang="en-US" altLang="ja-JP" sz="1000">
                  <a:solidFill>
                    <a:srgbClr val="FFFFFF"/>
                  </a:solidFill>
                  <a:latin typeface="Century" pitchFamily="18" charset="0"/>
                  <a:ea typeface="ＭＳ 明朝" pitchFamily="17" charset="-128"/>
                </a:rPr>
                <a:t>mask</a:t>
              </a:r>
              <a:endParaRPr lang="en-US" altLang="ja-JP" sz="1000">
                <a:latin typeface="Century" pitchFamily="18" charset="0"/>
                <a:ea typeface="ＭＳ 明朝" pitchFamily="17" charset="-128"/>
              </a:endParaRPr>
            </a:p>
            <a:p>
              <a:pPr eaLnBrk="0" hangingPunct="0"/>
              <a:endParaRPr lang="en-US" altLang="ja-JP"/>
            </a:p>
          </p:txBody>
        </p:sp>
      </p:grpSp>
      <p:sp>
        <p:nvSpPr>
          <p:cNvPr id="65541" name="Rectangle 14"/>
          <p:cNvSpPr>
            <a:spLocks noChangeArrowheads="1"/>
          </p:cNvSpPr>
          <p:nvPr/>
        </p:nvSpPr>
        <p:spPr bwMode="auto">
          <a:xfrm>
            <a:off x="0" y="2413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65542" name="Rectangle 17"/>
          <p:cNvSpPr>
            <a:spLocks noChangeArrowheads="1"/>
          </p:cNvSpPr>
          <p:nvPr/>
        </p:nvSpPr>
        <p:spPr bwMode="auto">
          <a:xfrm>
            <a:off x="0" y="24130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1000">
                <a:latin typeface="Century" pitchFamily="18" charset="0"/>
                <a:ea typeface="ＭＳ 明朝" pitchFamily="17" charset="-128"/>
              </a:rPr>
              <a:t>　　　　　</a:t>
            </a:r>
          </a:p>
          <a:p>
            <a:pPr eaLnBrk="0" hangingPunct="0"/>
            <a:endParaRPr lang="ja-JP" altLang="en-US"/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600200" y="1524000"/>
            <a:ext cx="6400800" cy="2438400"/>
            <a:chOff x="432" y="1392"/>
            <a:chExt cx="4416" cy="1776"/>
          </a:xfrm>
        </p:grpSpPr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432" y="1392"/>
              <a:ext cx="2016" cy="1776"/>
              <a:chOff x="432" y="1392"/>
              <a:chExt cx="2016" cy="1776"/>
            </a:xfrm>
          </p:grpSpPr>
          <p:pic>
            <p:nvPicPr>
              <p:cNvPr id="65558" name="図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1392"/>
                <a:ext cx="2016" cy="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559" name="Line 18"/>
              <p:cNvSpPr>
                <a:spLocks noChangeShapeType="1"/>
              </p:cNvSpPr>
              <p:nvPr/>
            </p:nvSpPr>
            <p:spPr bwMode="auto">
              <a:xfrm>
                <a:off x="1296" y="1392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560" name="Line 20"/>
              <p:cNvSpPr>
                <a:spLocks noChangeShapeType="1"/>
              </p:cNvSpPr>
              <p:nvPr/>
            </p:nvSpPr>
            <p:spPr bwMode="auto">
              <a:xfrm flipH="1">
                <a:off x="480" y="1680"/>
                <a:ext cx="81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561" name="Text Box 22"/>
              <p:cNvSpPr txBox="1">
                <a:spLocks noChangeArrowheads="1"/>
              </p:cNvSpPr>
              <p:nvPr/>
            </p:nvSpPr>
            <p:spPr bwMode="auto">
              <a:xfrm>
                <a:off x="577" y="1488"/>
                <a:ext cx="816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>
                    <a:solidFill>
                      <a:schemeClr val="bg1"/>
                    </a:solidFill>
                  </a:rPr>
                  <a:t>Masked</a:t>
                </a:r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2832" y="1392"/>
              <a:ext cx="2016" cy="1776"/>
              <a:chOff x="2832" y="1392"/>
              <a:chExt cx="2016" cy="1776"/>
            </a:xfrm>
          </p:grpSpPr>
          <p:pic>
            <p:nvPicPr>
              <p:cNvPr id="65554" name="図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32" y="1392"/>
                <a:ext cx="2016" cy="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555" name="Line 19"/>
              <p:cNvSpPr>
                <a:spLocks noChangeShapeType="1"/>
              </p:cNvSpPr>
              <p:nvPr/>
            </p:nvSpPr>
            <p:spPr bwMode="auto">
              <a:xfrm>
                <a:off x="3696" y="1440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556" name="Line 21"/>
              <p:cNvSpPr>
                <a:spLocks noChangeShapeType="1"/>
              </p:cNvSpPr>
              <p:nvPr/>
            </p:nvSpPr>
            <p:spPr bwMode="auto">
              <a:xfrm flipH="1">
                <a:off x="2880" y="1680"/>
                <a:ext cx="81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557" name="Text Box 23"/>
              <p:cNvSpPr txBox="1">
                <a:spLocks noChangeArrowheads="1"/>
              </p:cNvSpPr>
              <p:nvPr/>
            </p:nvSpPr>
            <p:spPr bwMode="auto">
              <a:xfrm>
                <a:off x="2976" y="1497"/>
                <a:ext cx="816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>
                    <a:solidFill>
                      <a:schemeClr val="bg1"/>
                    </a:solidFill>
                  </a:rPr>
                  <a:t>Masked</a:t>
                </a:r>
              </a:p>
            </p:txBody>
          </p:sp>
        </p:grpSp>
      </p:grpSp>
      <p:sp>
        <p:nvSpPr>
          <p:cNvPr id="65544" name="Text Box 24"/>
          <p:cNvSpPr txBox="1">
            <a:spLocks noChangeArrowheads="1"/>
          </p:cNvSpPr>
          <p:nvPr/>
        </p:nvSpPr>
        <p:spPr bwMode="auto">
          <a:xfrm>
            <a:off x="1676400" y="1066800"/>
            <a:ext cx="17526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内部潜像現像</a:t>
            </a:r>
          </a:p>
        </p:txBody>
      </p:sp>
      <p:sp>
        <p:nvSpPr>
          <p:cNvPr id="65545" name="Text Box 25"/>
          <p:cNvSpPr txBox="1">
            <a:spLocks noChangeArrowheads="1"/>
          </p:cNvSpPr>
          <p:nvPr/>
        </p:nvSpPr>
        <p:spPr bwMode="auto">
          <a:xfrm>
            <a:off x="5638800" y="1066800"/>
            <a:ext cx="1295400" cy="3762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0000FF"/>
                </a:solidFill>
              </a:rPr>
              <a:t>表面現像</a:t>
            </a:r>
          </a:p>
        </p:txBody>
      </p:sp>
      <p:sp>
        <p:nvSpPr>
          <p:cNvPr id="65546" name="Text Box 27"/>
          <p:cNvSpPr txBox="1">
            <a:spLocks noChangeArrowheads="1"/>
          </p:cNvSpPr>
          <p:nvPr/>
        </p:nvSpPr>
        <p:spPr bwMode="auto">
          <a:xfrm>
            <a:off x="1524000" y="36576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00FF00"/>
                </a:solidFill>
              </a:rPr>
              <a:t>内部潜像核の存在の証拠</a:t>
            </a:r>
          </a:p>
        </p:txBody>
      </p:sp>
      <p:pic>
        <p:nvPicPr>
          <p:cNvPr id="65547" name="図 1" descr="Contrast_alpha_Am30sec_MA115min"/>
          <p:cNvPicPr>
            <a:picLocks noChangeAspect="1" noChangeArrowheads="1"/>
          </p:cNvPicPr>
          <p:nvPr/>
        </p:nvPicPr>
        <p:blipFill>
          <a:blip r:embed="rId4" cstate="print"/>
          <a:srcRect b="5000"/>
          <a:stretch>
            <a:fillRect/>
          </a:stretch>
        </p:blipFill>
        <p:spPr bwMode="auto">
          <a:xfrm>
            <a:off x="5124450" y="4419600"/>
            <a:ext cx="280035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8" name="図 2" descr="alpha_Am30sec_BleachMA1+tio15min"/>
          <p:cNvPicPr>
            <a:picLocks noChangeAspect="1" noChangeArrowheads="1"/>
          </p:cNvPicPr>
          <p:nvPr/>
        </p:nvPicPr>
        <p:blipFill>
          <a:blip r:embed="rId5" cstate="print"/>
          <a:srcRect b="5000"/>
          <a:stretch>
            <a:fillRect/>
          </a:stretch>
        </p:blipFill>
        <p:spPr bwMode="auto">
          <a:xfrm>
            <a:off x="1676400" y="4419600"/>
            <a:ext cx="281940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9" name="Text Box 30"/>
          <p:cNvSpPr txBox="1">
            <a:spLocks noChangeArrowheads="1"/>
          </p:cNvSpPr>
          <p:nvPr/>
        </p:nvSpPr>
        <p:spPr bwMode="auto">
          <a:xfrm>
            <a:off x="76200" y="2286000"/>
            <a:ext cx="1524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/>
              <a:t>低速イオン</a:t>
            </a:r>
          </a:p>
          <a:p>
            <a:pPr>
              <a:spcBef>
                <a:spcPct val="50000"/>
              </a:spcBef>
            </a:pPr>
            <a:r>
              <a:rPr lang="ja-JP" altLang="en-US" b="1"/>
              <a:t>（反跳原子核)</a:t>
            </a:r>
          </a:p>
        </p:txBody>
      </p:sp>
      <p:sp>
        <p:nvSpPr>
          <p:cNvPr id="65550" name="Text Box 31"/>
          <p:cNvSpPr txBox="1">
            <a:spLocks noChangeArrowheads="1"/>
          </p:cNvSpPr>
          <p:nvPr/>
        </p:nvSpPr>
        <p:spPr bwMode="auto">
          <a:xfrm>
            <a:off x="304800" y="50292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/>
              <a:t>α</a:t>
            </a:r>
            <a:r>
              <a:rPr lang="ja-JP" altLang="en-US" b="1"/>
              <a:t>線</a:t>
            </a:r>
          </a:p>
        </p:txBody>
      </p:sp>
      <p:sp>
        <p:nvSpPr>
          <p:cNvPr id="65551" name="Text Box 27"/>
          <p:cNvSpPr txBox="1">
            <a:spLocks noChangeArrowheads="1"/>
          </p:cNvSpPr>
          <p:nvPr/>
        </p:nvSpPr>
        <p:spPr bwMode="auto">
          <a:xfrm>
            <a:off x="1828800" y="6186488"/>
            <a:ext cx="3352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00FF00"/>
                </a:solidFill>
              </a:rPr>
              <a:t>飛跡はまったく検出されず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3" cstate="print"/>
          <a:srcRect l="20923" t="19821" r="18403" b="19192"/>
          <a:stretch>
            <a:fillRect/>
          </a:stretch>
        </p:blipFill>
        <p:spPr bwMode="auto">
          <a:xfrm>
            <a:off x="7092280" y="260648"/>
            <a:ext cx="1399115" cy="19298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42" name="グループ化 41"/>
          <p:cNvGrpSpPr>
            <a:grpSpLocks noChangeAspect="1"/>
          </p:cNvGrpSpPr>
          <p:nvPr/>
        </p:nvGrpSpPr>
        <p:grpSpPr>
          <a:xfrm>
            <a:off x="259248" y="3501008"/>
            <a:ext cx="4800304" cy="3272223"/>
            <a:chOff x="607385" y="1466369"/>
            <a:chExt cx="8000504" cy="5453707"/>
          </a:xfrm>
        </p:grpSpPr>
        <p:pic>
          <p:nvPicPr>
            <p:cNvPr id="23" name="図プレースホルダ 2"/>
            <p:cNvPicPr>
              <a:picLocks noChangeAspect="1"/>
            </p:cNvPicPr>
            <p:nvPr/>
          </p:nvPicPr>
          <p:blipFill>
            <a:blip r:embed="rId4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607385" y="1466369"/>
              <a:ext cx="8000504" cy="5225367"/>
            </a:xfrm>
            <a:prstGeom prst="rect">
              <a:avLst/>
            </a:prstGeom>
          </p:spPr>
        </p:pic>
        <p:sp>
          <p:nvSpPr>
            <p:cNvPr id="25" name="正方形/長方形 24"/>
            <p:cNvSpPr/>
            <p:nvPr/>
          </p:nvSpPr>
          <p:spPr>
            <a:xfrm>
              <a:off x="4207784" y="1466369"/>
              <a:ext cx="3840425" cy="1306342"/>
            </a:xfrm>
            <a:prstGeom prst="rect">
              <a:avLst/>
            </a:prstGeom>
            <a:solidFill>
              <a:srgbClr val="FFFFFF"/>
            </a:solidFill>
            <a:ln w="36000">
              <a:solidFill>
                <a:srgbClr val="000000"/>
              </a:solidFill>
              <a:prstDash val="solid"/>
            </a:ln>
          </p:spPr>
          <p:txBody>
            <a:bodyPr vert="horz"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r>
                <a:rPr lang="en-US" b="1" dirty="0" smtClean="0"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Mangal" pitchFamily="2"/>
                </a:rPr>
                <a:t>Red</a:t>
              </a:r>
              <a:r>
                <a:rPr lang="en-US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Mangal" pitchFamily="2"/>
                </a:rPr>
                <a:t>: </a:t>
              </a:r>
              <a:r>
                <a:rPr lang="en-US" b="1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Mangal" pitchFamily="2"/>
                </a:rPr>
                <a:t>Track</a:t>
              </a:r>
              <a:endParaRPr lang="ja-JP" altLang="en-US" b="1" dirty="0">
                <a:solidFill>
                  <a:srgbClr val="000000"/>
                </a:solidFill>
                <a:latin typeface="Arial" pitchFamily="18"/>
                <a:ea typeface="ＭＳ Ｐゴシック" pitchFamily="2"/>
                <a:cs typeface="Mangal" pitchFamily="2"/>
              </a:endParaRPr>
            </a:p>
            <a:p>
              <a:pPr hangingPunct="0">
                <a:buNone/>
              </a:pPr>
              <a:r>
                <a:rPr lang="en-US" altLang="ja-JP" b="1" dirty="0" smtClean="0">
                  <a:solidFill>
                    <a:srgbClr val="0000FF"/>
                  </a:solidFill>
                  <a:latin typeface="Arial" pitchFamily="18"/>
                  <a:ea typeface="ＭＳ Ｐゴシック" pitchFamily="2"/>
                  <a:cs typeface="Mangal" pitchFamily="2"/>
                </a:rPr>
                <a:t>Blue</a:t>
              </a:r>
              <a:r>
                <a:rPr lang="ja-JP" altLang="en-US" dirty="0" smtClean="0">
                  <a:latin typeface="Arial" pitchFamily="18"/>
                  <a:ea typeface="ＭＳ Ｐゴシック" pitchFamily="2"/>
                  <a:cs typeface="Mangal" pitchFamily="2"/>
                </a:rPr>
                <a:t>：</a:t>
              </a:r>
              <a:r>
                <a:rPr lang="en-US" b="1" dirty="0">
                  <a:latin typeface="Arial" pitchFamily="18"/>
                  <a:ea typeface="ＭＳ Ｐゴシック" pitchFamily="2"/>
                  <a:cs typeface="Mangal" pitchFamily="2"/>
                </a:rPr>
                <a:t>Random fog</a:t>
              </a: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3607717" y="6266904"/>
              <a:ext cx="2520279" cy="653172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lIns="81639" tIns="40820" rIns="81639" bIns="4082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buNone/>
              </a:pPr>
              <a:r>
                <a:rPr lang="en-US" altLang="ja-JP" sz="2200" b="1" dirty="0" err="1" smtClean="0">
                  <a:latin typeface="Arial" pitchFamily="18"/>
                  <a:ea typeface="ＭＳ Ｐゴシック" pitchFamily="2"/>
                  <a:cs typeface="Mangal" pitchFamily="2"/>
                </a:rPr>
                <a:t>Elipticity</a:t>
              </a:r>
              <a:endParaRPr lang="ja-JP" altLang="en-US" sz="22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7020850" y="6368417"/>
              <a:ext cx="816378" cy="326585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lIns="81639" tIns="40820" rIns="81639" bIns="4082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2987824" y="2564904"/>
              <a:ext cx="0" cy="374441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>
              <a:off x="2987824" y="3356992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グループ化 14"/>
          <p:cNvGrpSpPr>
            <a:grpSpLocks noChangeAspect="1"/>
          </p:cNvGrpSpPr>
          <p:nvPr/>
        </p:nvGrpSpPr>
        <p:grpSpPr>
          <a:xfrm>
            <a:off x="199575" y="116631"/>
            <a:ext cx="4884209" cy="3437203"/>
            <a:chOff x="467542" y="1374520"/>
            <a:chExt cx="8140347" cy="5728669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607385" y="1466369"/>
              <a:ext cx="8000504" cy="5225367"/>
            </a:xfrm>
            <a:prstGeom prst="rect">
              <a:avLst/>
            </a:prstGeom>
          </p:spPr>
        </p:pic>
        <p:sp>
          <p:nvSpPr>
            <p:cNvPr id="10" name="直線コネクタ 9"/>
            <p:cNvSpPr/>
            <p:nvPr/>
          </p:nvSpPr>
          <p:spPr>
            <a:xfrm>
              <a:off x="2351169" y="1714574"/>
              <a:ext cx="0" cy="3429147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prstDash val="solid"/>
            </a:ln>
          </p:spPr>
          <p:txBody>
            <a:bodyPr vert="horz"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11" name="直線コネクタ 10"/>
            <p:cNvSpPr/>
            <p:nvPr/>
          </p:nvSpPr>
          <p:spPr>
            <a:xfrm flipV="1">
              <a:off x="2351168" y="3020915"/>
              <a:ext cx="6041197" cy="2122806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prstDash val="solid"/>
            </a:ln>
          </p:spPr>
          <p:txBody>
            <a:bodyPr vert="horz"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12" name="正方形/長方形 11"/>
            <p:cNvSpPr>
              <a:spLocks noChangeAspect="1"/>
            </p:cNvSpPr>
            <p:nvPr/>
          </p:nvSpPr>
          <p:spPr>
            <a:xfrm>
              <a:off x="2247183" y="1374520"/>
              <a:ext cx="3435823" cy="73632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81639" tIns="40820" rIns="81639" bIns="4082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buNone/>
              </a:pPr>
              <a:r>
                <a:rPr lang="en-US" b="1" i="1" dirty="0">
                  <a:solidFill>
                    <a:srgbClr val="FF0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Arial" pitchFamily="18"/>
                  <a:ea typeface="ＭＳ Ｐゴシック" pitchFamily="2"/>
                  <a:cs typeface="Mangal" pitchFamily="2"/>
                </a:rPr>
                <a:t>signal </a:t>
              </a:r>
              <a:r>
                <a:rPr lang="en-US" b="1" i="1" dirty="0" smtClean="0">
                  <a:solidFill>
                    <a:srgbClr val="FF0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Arial" pitchFamily="18"/>
                  <a:ea typeface="ＭＳ Ｐゴシック" pitchFamily="2"/>
                  <a:cs typeface="Mangal" pitchFamily="2"/>
                </a:rPr>
                <a:t>region</a:t>
              </a:r>
              <a:endParaRPr lang="en-US" b="1" i="1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13" name="正方形/長方形 12"/>
            <p:cNvSpPr>
              <a:spLocks noChangeAspect="1"/>
            </p:cNvSpPr>
            <p:nvPr/>
          </p:nvSpPr>
          <p:spPr>
            <a:xfrm>
              <a:off x="3251853" y="6387711"/>
              <a:ext cx="3216356" cy="715478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lIns="81639" tIns="40820" rIns="81639" bIns="4082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buNone/>
              </a:pPr>
              <a:r>
                <a:rPr lang="en-US" sz="2400" dirty="0">
                  <a:latin typeface="Arial" pitchFamily="18"/>
                  <a:ea typeface="ＭＳ Ｐゴシック" pitchFamily="2"/>
                  <a:cs typeface="Mangal" pitchFamily="2"/>
                </a:rPr>
                <a:t>Minor(pixel)</a:t>
              </a:r>
            </a:p>
          </p:txBody>
        </p:sp>
        <p:sp>
          <p:nvSpPr>
            <p:cNvPr id="14" name="正方形/長方形 13"/>
            <p:cNvSpPr>
              <a:spLocks noChangeAspect="1"/>
            </p:cNvSpPr>
            <p:nvPr/>
          </p:nvSpPr>
          <p:spPr>
            <a:xfrm rot="16200000">
              <a:off x="-711800" y="3753997"/>
              <a:ext cx="3030724" cy="672040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lIns="81639" tIns="40820" rIns="81639" bIns="4082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buNone/>
              </a:pPr>
              <a:r>
                <a:rPr lang="en-US" sz="2400" dirty="0">
                  <a:latin typeface="Arial" pitchFamily="18"/>
                  <a:ea typeface="ＭＳ Ｐゴシック" pitchFamily="2"/>
                  <a:cs typeface="Mangal" pitchFamily="2"/>
                </a:rPr>
                <a:t>Major(pixel)</a:t>
              </a: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3923928" y="46365"/>
            <a:ext cx="225254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b="1" dirty="0" smtClean="0"/>
              <a:t>Signal</a:t>
            </a:r>
            <a:r>
              <a:rPr lang="ja-JP" altLang="en-US" sz="3600" b="1" dirty="0" smtClean="0"/>
              <a:t>抽出</a:t>
            </a:r>
            <a:endParaRPr lang="ja-JP" altLang="en-US" sz="3600" b="1" dirty="0"/>
          </a:p>
        </p:txBody>
      </p:sp>
      <p:grpSp>
        <p:nvGrpSpPr>
          <p:cNvPr id="30" name="グループ化 29"/>
          <p:cNvGrpSpPr>
            <a:grpSpLocks noChangeAspect="1"/>
          </p:cNvGrpSpPr>
          <p:nvPr/>
        </p:nvGrpSpPr>
        <p:grpSpPr>
          <a:xfrm>
            <a:off x="4723744" y="3591047"/>
            <a:ext cx="4456768" cy="3294337"/>
            <a:chOff x="576064" y="1475264"/>
            <a:chExt cx="8913536" cy="6588674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6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669600" y="1583856"/>
              <a:ext cx="8820000" cy="5760000"/>
            </a:xfrm>
            <a:prstGeom prst="rect">
              <a:avLst/>
            </a:prstGeom>
          </p:spPr>
        </p:pic>
        <p:sp>
          <p:nvSpPr>
            <p:cNvPr id="27" name="正方形/長方形 26"/>
            <p:cNvSpPr/>
            <p:nvPr/>
          </p:nvSpPr>
          <p:spPr>
            <a:xfrm rot="16200000">
              <a:off x="-2239976" y="4543274"/>
              <a:ext cx="6336704" cy="704624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lIns="90000" tIns="45000" rIns="90000" bIns="45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600" b="0" i="0" u="none" strike="noStrike" kern="1200" dirty="0" err="1" smtClean="0">
                  <a:ln>
                    <a:noFill/>
                  </a:ln>
                  <a:latin typeface="Arial" pitchFamily="18"/>
                  <a:ea typeface="ＭＳ Ｐゴシック" pitchFamily="2"/>
                  <a:cs typeface="Mangal" pitchFamily="2"/>
                </a:rPr>
                <a:t>Ellipticity</a:t>
              </a:r>
              <a:r>
                <a:rPr lang="en-US" sz="2600" b="0" i="0" u="none" strike="noStrike" kern="1200" dirty="0" smtClean="0">
                  <a:ln>
                    <a:noFill/>
                  </a:ln>
                  <a:latin typeface="Arial" pitchFamily="18"/>
                  <a:ea typeface="ＭＳ Ｐゴシック" pitchFamily="2"/>
                  <a:cs typeface="Mangal" pitchFamily="2"/>
                </a:rPr>
                <a:t>(</a:t>
              </a:r>
              <a:r>
                <a:rPr lang="en-US" sz="2600" b="0" i="0" u="none" strike="noStrike" kern="1200" dirty="0" err="1" smtClean="0">
                  <a:ln>
                    <a:noFill/>
                  </a:ln>
                  <a:latin typeface="Arial" pitchFamily="18"/>
                  <a:ea typeface="ＭＳ Ｐゴシック" pitchFamily="2"/>
                  <a:cs typeface="Mangal" pitchFamily="2"/>
                </a:rPr>
                <a:t>Maj</a:t>
              </a:r>
              <a:r>
                <a:rPr lang="en-US" sz="2600" b="0" i="0" u="none" strike="noStrike" kern="1200" dirty="0" smtClean="0">
                  <a:ln>
                    <a:noFill/>
                  </a:ln>
                  <a:latin typeface="Arial" pitchFamily="18"/>
                  <a:ea typeface="ＭＳ Ｐゴシック" pitchFamily="2"/>
                  <a:cs typeface="Mangal" pitchFamily="2"/>
                </a:rPr>
                <a:t>/Min)</a:t>
              </a:r>
              <a:endParaRPr lang="en-US" sz="2600" b="0" i="0" u="none" strike="noStrike" kern="1200" dirty="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3976680" y="6902624"/>
              <a:ext cx="3352680" cy="1017296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lIns="90000" tIns="45000" rIns="90000" bIns="45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ja-JP" sz="2600" b="1" i="0" u="none" strike="noStrike" kern="1200" dirty="0">
                  <a:ln>
                    <a:noFill/>
                  </a:ln>
                  <a:latin typeface="Arial" pitchFamily="18"/>
                  <a:ea typeface="ＭＳ Ｐゴシック" pitchFamily="2"/>
                  <a:cs typeface="Mangal" pitchFamily="2"/>
                </a:rPr>
                <a:t>飛程</a:t>
              </a:r>
              <a:r>
                <a:rPr lang="en-US" sz="2600" b="0" i="0" u="none" strike="noStrike" kern="1200" dirty="0">
                  <a:ln>
                    <a:noFill/>
                  </a:ln>
                  <a:latin typeface="Arial" pitchFamily="18"/>
                  <a:ea typeface="ＭＳ Ｐゴシック" pitchFamily="2"/>
                  <a:cs typeface="Mangal" pitchFamily="2"/>
                </a:rPr>
                <a:t>(nm)</a:t>
              </a: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4016992" y="1475264"/>
              <a:ext cx="2340000" cy="540000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lIns="90000" tIns="45000" rIns="90000" bIns="45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</p:grpSp>
      <p:sp>
        <p:nvSpPr>
          <p:cNvPr id="31" name="正方形/長方形 30"/>
          <p:cNvSpPr/>
          <p:nvPr/>
        </p:nvSpPr>
        <p:spPr>
          <a:xfrm>
            <a:off x="5731856" y="3471391"/>
            <a:ext cx="289694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ja-JP" altLang="en-US" sz="2400" b="1" dirty="0" smtClean="0"/>
              <a:t>飛程と楕円率の対応</a:t>
            </a:r>
            <a:endParaRPr lang="en-US" altLang="ja-JP" sz="2400" b="1" dirty="0"/>
          </a:p>
        </p:txBody>
      </p:sp>
      <p:sp>
        <p:nvSpPr>
          <p:cNvPr id="54" name="線吹き出し 1 53"/>
          <p:cNvSpPr/>
          <p:nvPr/>
        </p:nvSpPr>
        <p:spPr>
          <a:xfrm>
            <a:off x="5868144" y="1268760"/>
            <a:ext cx="1296144" cy="432048"/>
          </a:xfrm>
          <a:prstGeom prst="callout1">
            <a:avLst>
              <a:gd name="adj1" fmla="val 54024"/>
              <a:gd name="adj2" fmla="val -4094"/>
              <a:gd name="adj3" fmla="val -41"/>
              <a:gd name="adj4" fmla="val -22157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2 or 3 grain</a:t>
            </a:r>
            <a:endParaRPr kumimoji="1" lang="ja-JP" altLang="en-US" dirty="0"/>
          </a:p>
        </p:txBody>
      </p:sp>
      <p:pic>
        <p:nvPicPr>
          <p:cNvPr id="91137" name="Picture 1" descr="C:\udd\asada\NIT\documents\ICEPP\57_x5124_y4618.jpg"/>
          <p:cNvPicPr>
            <a:picLocks noChangeAspect="1" noChangeArrowheads="1"/>
          </p:cNvPicPr>
          <p:nvPr/>
        </p:nvPicPr>
        <p:blipFill>
          <a:blip r:embed="rId7" cstate="print"/>
          <a:srcRect l="68083" t="75391" r="27509" b="19926"/>
          <a:stretch>
            <a:fillRect/>
          </a:stretch>
        </p:blipFill>
        <p:spPr bwMode="auto">
          <a:xfrm>
            <a:off x="5652120" y="2132856"/>
            <a:ext cx="1152128" cy="1224136"/>
          </a:xfrm>
          <a:prstGeom prst="rect">
            <a:avLst/>
          </a:prstGeom>
          <a:noFill/>
        </p:spPr>
      </p:pic>
      <p:sp>
        <p:nvSpPr>
          <p:cNvPr id="55" name="線吹き出し 1 54"/>
          <p:cNvSpPr/>
          <p:nvPr/>
        </p:nvSpPr>
        <p:spPr>
          <a:xfrm>
            <a:off x="4788024" y="2924944"/>
            <a:ext cx="1080120" cy="432048"/>
          </a:xfrm>
          <a:prstGeom prst="callout1">
            <a:avLst>
              <a:gd name="adj1" fmla="val 50496"/>
              <a:gd name="adj2" fmla="val -3798"/>
              <a:gd name="adj3" fmla="val -196735"/>
              <a:gd name="adj4" fmla="val -15742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1</a:t>
            </a:r>
            <a:r>
              <a:rPr kumimoji="1" lang="en-US" altLang="ja-JP" dirty="0" smtClean="0"/>
              <a:t>grain</a:t>
            </a:r>
            <a:endParaRPr kumimoji="1"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59832" y="44624"/>
            <a:ext cx="3384376" cy="854968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kumimoji="1" lang="en-US" altLang="ja-JP" sz="3600" dirty="0" smtClean="0"/>
              <a:t>X</a:t>
            </a:r>
            <a:r>
              <a:rPr kumimoji="1" lang="ja-JP" altLang="en-US" sz="3600" dirty="0" smtClean="0"/>
              <a:t>線顕微鏡開発</a:t>
            </a:r>
            <a:endParaRPr kumimoji="1" lang="ja-JP" altLang="en-US" sz="3600" dirty="0"/>
          </a:p>
        </p:txBody>
      </p:sp>
      <p:grpSp>
        <p:nvGrpSpPr>
          <p:cNvPr id="4" name="グループ化 13"/>
          <p:cNvGrpSpPr>
            <a:grpSpLocks/>
          </p:cNvGrpSpPr>
          <p:nvPr/>
        </p:nvGrpSpPr>
        <p:grpSpPr bwMode="auto">
          <a:xfrm>
            <a:off x="5940152" y="1052736"/>
            <a:ext cx="3024335" cy="2488342"/>
            <a:chOff x="584171" y="1029512"/>
            <a:chExt cx="4657109" cy="3220504"/>
          </a:xfrm>
        </p:grpSpPr>
        <p:pic>
          <p:nvPicPr>
            <p:cNvPr id="5" name="Picture 2" descr="C:\Users\naka\Pictures\091110\XrayMicroscope_SP8\PB10010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171" y="1029512"/>
              <a:ext cx="4657109" cy="2759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テキスト ボックス 8"/>
            <p:cNvSpPr txBox="1">
              <a:spLocks noChangeArrowheads="1"/>
            </p:cNvSpPr>
            <p:nvPr/>
          </p:nvSpPr>
          <p:spPr bwMode="auto">
            <a:xfrm>
              <a:off x="805938" y="3732179"/>
              <a:ext cx="3880925" cy="517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sz="2000" u="sng" dirty="0" smtClean="0">
                  <a:solidFill>
                    <a:srgbClr val="0070C0"/>
                  </a:solidFill>
                  <a:latin typeface="Calibri" pitchFamily="34" charset="0"/>
                </a:rPr>
                <a:t>　　</a:t>
              </a:r>
              <a:r>
                <a:rPr lang="en-US" altLang="ja-JP" sz="2000" u="sng" dirty="0" smtClean="0">
                  <a:solidFill>
                    <a:srgbClr val="0070C0"/>
                  </a:solidFill>
                  <a:latin typeface="Calibri" pitchFamily="34" charset="0"/>
                </a:rPr>
                <a:t>SPring-8 BL47XU</a:t>
              </a:r>
              <a:endParaRPr lang="ja-JP" altLang="en-US" sz="2000" u="sng" dirty="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179512" y="692696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 smtClean="0">
                <a:solidFill>
                  <a:srgbClr val="008000"/>
                </a:solidFill>
              </a:rPr>
              <a:t>結像原理</a:t>
            </a:r>
            <a:endParaRPr kumimoji="1" lang="ja-JP" altLang="en-US" sz="2400" b="1" u="sng" dirty="0">
              <a:solidFill>
                <a:srgbClr val="008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b="-1925"/>
          <a:stretch>
            <a:fillRect/>
          </a:stretch>
        </p:blipFill>
        <p:spPr bwMode="auto">
          <a:xfrm>
            <a:off x="35496" y="1052736"/>
            <a:ext cx="583264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31" y="3717032"/>
            <a:ext cx="3096333" cy="232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3635896" y="3861048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高輝度光科学研究センター</a:t>
            </a:r>
            <a:r>
              <a:rPr lang="en-US" altLang="ja-JP" sz="2000" dirty="0" smtClean="0"/>
              <a:t>(Spring-8)</a:t>
            </a:r>
            <a:r>
              <a:rPr lang="ja-JP" altLang="en-US" sz="2000" dirty="0" smtClean="0"/>
              <a:t>・</a:t>
            </a:r>
            <a:r>
              <a:rPr lang="en-US" altLang="ja-JP" sz="2000" dirty="0" smtClean="0"/>
              <a:t>BL47XU</a:t>
            </a:r>
            <a:r>
              <a:rPr lang="ja-JP" altLang="en-US" sz="2000" dirty="0" smtClean="0"/>
              <a:t>ステーションにおける硬</a:t>
            </a:r>
            <a:r>
              <a:rPr lang="en-US" altLang="ja-JP" sz="2000" dirty="0" smtClean="0"/>
              <a:t>X</a:t>
            </a:r>
            <a:r>
              <a:rPr lang="ja-JP" altLang="en-US" sz="2000" dirty="0" smtClean="0"/>
              <a:t>線顕微鏡</a:t>
            </a:r>
            <a:endParaRPr lang="en-US" altLang="ja-JP" sz="2000" dirty="0" smtClean="0"/>
          </a:p>
          <a:p>
            <a:endParaRPr lang="en-US" altLang="ja-JP" sz="2000" dirty="0" smtClean="0"/>
          </a:p>
          <a:p>
            <a:r>
              <a:rPr lang="en-US" altLang="ja-JP" sz="2000" dirty="0" smtClean="0"/>
              <a:t>X</a:t>
            </a:r>
            <a:r>
              <a:rPr lang="ja-JP" altLang="en-US" sz="2000" dirty="0" smtClean="0"/>
              <a:t>線顕微鏡は、</a:t>
            </a: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ja-JP" altLang="en-US" sz="2000" dirty="0" smtClean="0"/>
              <a:t>光学顕微鏡に比べて、高分解能</a:t>
            </a: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ja-JP" altLang="en-US" sz="2000" dirty="0" smtClean="0"/>
              <a:t>電子顕微鏡に比べて、非破壊</a:t>
            </a:r>
            <a:endParaRPr lang="en-US" altLang="ja-JP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5"/>
          <p:cNvGrpSpPr>
            <a:grpSpLocks/>
          </p:cNvGrpSpPr>
          <p:nvPr/>
        </p:nvGrpSpPr>
        <p:grpSpPr bwMode="auto">
          <a:xfrm>
            <a:off x="1601088" y="549275"/>
            <a:ext cx="5708000" cy="6840165"/>
            <a:chOff x="1186800" y="476820"/>
            <a:chExt cx="5708001" cy="6840165"/>
          </a:xfrm>
        </p:grpSpPr>
        <p:grpSp>
          <p:nvGrpSpPr>
            <p:cNvPr id="5" name="グループ化 30"/>
            <p:cNvGrpSpPr>
              <a:grpSpLocks/>
            </p:cNvGrpSpPr>
            <p:nvPr/>
          </p:nvGrpSpPr>
          <p:grpSpPr bwMode="auto">
            <a:xfrm>
              <a:off x="1186800" y="476820"/>
              <a:ext cx="5708001" cy="6840165"/>
              <a:chOff x="1167700" y="333375"/>
              <a:chExt cx="5708001" cy="6840165"/>
            </a:xfrm>
          </p:grpSpPr>
          <p:grpSp>
            <p:nvGrpSpPr>
              <p:cNvPr id="10" name="グループ化 29"/>
              <p:cNvGrpSpPr>
                <a:grpSpLocks/>
              </p:cNvGrpSpPr>
              <p:nvPr/>
            </p:nvGrpSpPr>
            <p:grpSpPr bwMode="auto">
              <a:xfrm>
                <a:off x="1167700" y="333375"/>
                <a:ext cx="5708001" cy="6840165"/>
                <a:chOff x="1167700" y="333375"/>
                <a:chExt cx="5708001" cy="6840165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3124" t="33896" r="37410" b="40678"/>
                <a:stretch>
                  <a:fillRect/>
                </a:stretch>
              </p:blipFill>
              <p:spPr bwMode="auto">
                <a:xfrm>
                  <a:off x="2195513" y="549275"/>
                  <a:ext cx="1387475" cy="1223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32722" t="31274" r="27950" b="31239"/>
                <a:stretch>
                  <a:fillRect/>
                </a:stretch>
              </p:blipFill>
              <p:spPr bwMode="auto">
                <a:xfrm>
                  <a:off x="4572000" y="549275"/>
                  <a:ext cx="1223963" cy="1223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34392" t="43135" r="32265" b="28397"/>
                <a:stretch>
                  <a:fillRect/>
                </a:stretch>
              </p:blipFill>
              <p:spPr bwMode="auto">
                <a:xfrm>
                  <a:off x="2195513" y="2060575"/>
                  <a:ext cx="1368425" cy="12969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6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24409" t="29411" r="32875" b="29411"/>
                <a:stretch>
                  <a:fillRect/>
                </a:stretch>
              </p:blipFill>
              <p:spPr bwMode="auto">
                <a:xfrm>
                  <a:off x="4500563" y="2060575"/>
                  <a:ext cx="1223962" cy="1223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7579" t="28197" r="34001" b="46428"/>
                <a:stretch>
                  <a:fillRect/>
                </a:stretch>
              </p:blipFill>
              <p:spPr bwMode="auto">
                <a:xfrm>
                  <a:off x="2195513" y="3573463"/>
                  <a:ext cx="1368425" cy="11509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7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29054" t="29411" r="32529" b="33987"/>
                <a:stretch>
                  <a:fillRect/>
                </a:stretch>
              </p:blipFill>
              <p:spPr bwMode="auto">
                <a:xfrm>
                  <a:off x="4500563" y="3573463"/>
                  <a:ext cx="1223962" cy="11509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" name="Picture 10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l="40326" t="33046" r="36015" b="43523"/>
                <a:stretch>
                  <a:fillRect/>
                </a:stretch>
              </p:blipFill>
              <p:spPr bwMode="auto">
                <a:xfrm>
                  <a:off x="2195513" y="5013325"/>
                  <a:ext cx="1368425" cy="1295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" name="Picture 11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l="19215" t="22511" r="22440" b="23689"/>
                <a:stretch>
                  <a:fillRect/>
                </a:stretch>
              </p:blipFill>
              <p:spPr bwMode="auto">
                <a:xfrm>
                  <a:off x="4500563" y="5013325"/>
                  <a:ext cx="1295400" cy="1223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1" name="テキスト ボックス 22"/>
                <p:cNvSpPr txBox="1">
                  <a:spLocks noChangeArrowheads="1"/>
                </p:cNvSpPr>
                <p:nvPr/>
              </p:nvSpPr>
              <p:spPr bwMode="auto">
                <a:xfrm>
                  <a:off x="4427538" y="4005263"/>
                  <a:ext cx="792162" cy="276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>
                      <a:solidFill>
                        <a:schemeClr val="bg1"/>
                      </a:solidFill>
                    </a:rPr>
                    <a:t>330nm</a:t>
                  </a:r>
                  <a:endParaRPr lang="ja-JP" altLang="en-US" sz="12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テキスト ボックス 26"/>
                <p:cNvSpPr txBox="1">
                  <a:spLocks noChangeArrowheads="1"/>
                </p:cNvSpPr>
                <p:nvPr/>
              </p:nvSpPr>
              <p:spPr bwMode="auto">
                <a:xfrm>
                  <a:off x="4643438" y="2276475"/>
                  <a:ext cx="792162" cy="2778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>
                      <a:solidFill>
                        <a:schemeClr val="bg1"/>
                      </a:solidFill>
                    </a:rPr>
                    <a:t>236nm</a:t>
                  </a:r>
                  <a:endParaRPr lang="ja-JP" altLang="en-US" sz="1200" b="1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3" name="直線コネクタ 22"/>
                <p:cNvCxnSpPr/>
                <p:nvPr/>
              </p:nvCxnSpPr>
              <p:spPr>
                <a:xfrm flipV="1">
                  <a:off x="5003801" y="1196975"/>
                  <a:ext cx="288925" cy="2159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テキスト ボックス 26"/>
                <p:cNvSpPr txBox="1">
                  <a:spLocks noChangeArrowheads="1"/>
                </p:cNvSpPr>
                <p:nvPr/>
              </p:nvSpPr>
              <p:spPr bwMode="auto">
                <a:xfrm>
                  <a:off x="5148263" y="1268413"/>
                  <a:ext cx="792162" cy="2778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>
                      <a:solidFill>
                        <a:schemeClr val="bg1"/>
                      </a:solidFill>
                    </a:rPr>
                    <a:t>486nm</a:t>
                  </a:r>
                  <a:endParaRPr lang="ja-JP" altLang="en-US" sz="1200" b="1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5" name="直線コネクタ 24"/>
                <p:cNvCxnSpPr/>
                <p:nvPr/>
              </p:nvCxnSpPr>
              <p:spPr>
                <a:xfrm rot="5400000">
                  <a:off x="4643438" y="5661025"/>
                  <a:ext cx="4318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テキスト ボックス 22"/>
                <p:cNvSpPr txBox="1">
                  <a:spLocks noChangeArrowheads="1"/>
                </p:cNvSpPr>
                <p:nvPr/>
              </p:nvSpPr>
              <p:spPr bwMode="auto">
                <a:xfrm>
                  <a:off x="4498579" y="5889203"/>
                  <a:ext cx="792162" cy="276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 dirty="0" smtClean="0">
                      <a:solidFill>
                        <a:schemeClr val="bg1"/>
                      </a:solidFill>
                    </a:rPr>
                    <a:t>600nm</a:t>
                  </a:r>
                  <a:r>
                    <a:rPr lang="ja-JP" altLang="en-US" sz="1200" b="1" dirty="0" smtClean="0">
                      <a:solidFill>
                        <a:schemeClr val="bg1"/>
                      </a:solidFill>
                    </a:rPr>
                    <a:t>　　　　</a:t>
                  </a:r>
                  <a:endParaRPr lang="ja-JP" alt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1835150" y="333375"/>
                  <a:ext cx="1873250" cy="6264275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4356101" y="333375"/>
                  <a:ext cx="1871662" cy="6264275"/>
                </a:xfrm>
                <a:prstGeom prst="rect">
                  <a:avLst/>
                </a:prstGeom>
                <a:noFill/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9" name="テキスト ボックス 29"/>
                <p:cNvSpPr txBox="1">
                  <a:spLocks noChangeArrowheads="1"/>
                </p:cNvSpPr>
                <p:nvPr/>
              </p:nvSpPr>
              <p:spPr bwMode="auto">
                <a:xfrm>
                  <a:off x="1167700" y="1124868"/>
                  <a:ext cx="738664" cy="5805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>
                  <a:spAutoFit/>
                </a:bodyPr>
                <a:lstStyle/>
                <a:p>
                  <a:r>
                    <a:rPr lang="en-US" altLang="ja-JP" sz="3600" dirty="0" smtClean="0">
                      <a:solidFill>
                        <a:srgbClr val="FF0000"/>
                      </a:solidFill>
                    </a:rPr>
                    <a:t>Optical microscope</a:t>
                  </a:r>
                  <a:endParaRPr lang="ja-JP" altLang="en-US" sz="3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0" name="テキスト ボックス 30"/>
                <p:cNvSpPr txBox="1">
                  <a:spLocks noChangeArrowheads="1"/>
                </p:cNvSpPr>
                <p:nvPr/>
              </p:nvSpPr>
              <p:spPr bwMode="auto">
                <a:xfrm>
                  <a:off x="6137037" y="1368053"/>
                  <a:ext cx="738664" cy="58054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>
                  <a:spAutoFit/>
                </a:bodyPr>
                <a:lstStyle/>
                <a:p>
                  <a:r>
                    <a:rPr lang="en-US" altLang="ja-JP" sz="3600" dirty="0" smtClean="0">
                      <a:solidFill>
                        <a:srgbClr val="0000FF"/>
                      </a:solidFill>
                    </a:rPr>
                    <a:t>X-ray microscope</a:t>
                  </a:r>
                  <a:endParaRPr lang="ja-JP" altLang="en-US" sz="3600" dirty="0">
                    <a:solidFill>
                      <a:srgbClr val="0000FF"/>
                    </a:solidFill>
                  </a:endParaRPr>
                </a:p>
              </p:txBody>
            </p:sp>
          </p:grpSp>
          <p:cxnSp>
            <p:nvCxnSpPr>
              <p:cNvPr id="11" name="直線コネクタ 10"/>
              <p:cNvCxnSpPr/>
              <p:nvPr/>
            </p:nvCxnSpPr>
            <p:spPr>
              <a:xfrm rot="5400000">
                <a:off x="4860132" y="4148932"/>
                <a:ext cx="28733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 rot="10800000" flipV="1">
                <a:off x="5003801" y="2565400"/>
                <a:ext cx="144462" cy="7143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左右矢印 5"/>
            <p:cNvSpPr/>
            <p:nvPr/>
          </p:nvSpPr>
          <p:spPr>
            <a:xfrm>
              <a:off x="3708450" y="981645"/>
              <a:ext cx="647700" cy="360363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" name="左右矢印 6"/>
            <p:cNvSpPr/>
            <p:nvPr/>
          </p:nvSpPr>
          <p:spPr>
            <a:xfrm>
              <a:off x="3708450" y="2492945"/>
              <a:ext cx="647700" cy="360363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" name="左右矢印 7"/>
            <p:cNvSpPr/>
            <p:nvPr/>
          </p:nvSpPr>
          <p:spPr>
            <a:xfrm>
              <a:off x="3708450" y="4005833"/>
              <a:ext cx="647700" cy="360362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" name="左右矢印 8"/>
            <p:cNvSpPr/>
            <p:nvPr/>
          </p:nvSpPr>
          <p:spPr>
            <a:xfrm>
              <a:off x="3708450" y="5445695"/>
              <a:ext cx="647700" cy="360363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31" name="テキスト ボックス 36"/>
          <p:cNvSpPr txBox="1">
            <a:spLocks noChangeArrowheads="1"/>
          </p:cNvSpPr>
          <p:nvPr/>
        </p:nvSpPr>
        <p:spPr bwMode="auto">
          <a:xfrm>
            <a:off x="1043608" y="107950"/>
            <a:ext cx="10620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 err="1" smtClean="0"/>
              <a:t>Maching</a:t>
            </a:r>
            <a:r>
              <a:rPr lang="en-US" altLang="ja-JP" sz="2000" b="1" dirty="0" smtClean="0"/>
              <a:t> of recoiled tracks between Optical and X-ray microscope</a:t>
            </a:r>
            <a:endParaRPr lang="ja-JP" altLang="en-US" sz="20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300192" y="581745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Success rate of matching </a:t>
            </a:r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     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　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 </a:t>
            </a:r>
            <a:r>
              <a:rPr lang="en-US" altLang="ja-JP" sz="2000" b="1" u="sng" dirty="0" smtClean="0">
                <a:solidFill>
                  <a:srgbClr val="FF0000"/>
                </a:solidFill>
              </a:rPr>
              <a:t>572/579=99% </a:t>
            </a:r>
            <a:endParaRPr kumimoji="1" lang="ja-JP" altLang="en-US" sz="20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/>
            <a:r>
              <a:rPr lang="ja-JP" altLang="en-US" dirty="0" smtClean="0">
                <a:latin typeface="+mn-ea"/>
                <a:ea typeface="+mn-ea"/>
              </a:rPr>
              <a:t>原子核乾板の開発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ja-JP" altLang="en-US" dirty="0" smtClean="0"/>
              <a:t>名古屋大学での乳剤開発</a:t>
            </a:r>
          </a:p>
        </p:txBody>
      </p:sp>
      <p:pic>
        <p:nvPicPr>
          <p:cNvPr id="11267" name="Picture 4" descr="C:\Users\naka\Pictures\乳剤仕込み装置\P3180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4438" y="908050"/>
            <a:ext cx="3240087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3"/>
          <p:cNvGrpSpPr>
            <a:grpSpLocks/>
          </p:cNvGrpSpPr>
          <p:nvPr/>
        </p:nvGrpSpPr>
        <p:grpSpPr bwMode="auto">
          <a:xfrm>
            <a:off x="1023938" y="4464050"/>
            <a:ext cx="7292975" cy="2349500"/>
            <a:chOff x="323528" y="980728"/>
            <a:chExt cx="8280920" cy="3353576"/>
          </a:xfrm>
        </p:grpSpPr>
        <p:grpSp>
          <p:nvGrpSpPr>
            <p:cNvPr id="3" name="グループ化 11"/>
            <p:cNvGrpSpPr>
              <a:grpSpLocks/>
            </p:cNvGrpSpPr>
            <p:nvPr/>
          </p:nvGrpSpPr>
          <p:grpSpPr bwMode="auto">
            <a:xfrm>
              <a:off x="323528" y="980728"/>
              <a:ext cx="8136904" cy="3353576"/>
              <a:chOff x="323528" y="980728"/>
              <a:chExt cx="8136904" cy="3353576"/>
            </a:xfrm>
          </p:grpSpPr>
          <p:grpSp>
            <p:nvGrpSpPr>
              <p:cNvPr id="4" name="グループ化 10"/>
              <p:cNvGrpSpPr>
                <a:grpSpLocks/>
              </p:cNvGrpSpPr>
              <p:nvPr/>
            </p:nvGrpSpPr>
            <p:grpSpPr bwMode="auto">
              <a:xfrm>
                <a:off x="323528" y="980728"/>
                <a:ext cx="8136904" cy="3353576"/>
                <a:chOff x="323528" y="908720"/>
                <a:chExt cx="8136904" cy="3353576"/>
              </a:xfrm>
            </p:grpSpPr>
            <p:pic>
              <p:nvPicPr>
                <p:cNvPr id="11281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8855" b="10353"/>
                <a:stretch>
                  <a:fillRect/>
                </a:stretch>
              </p:blipFill>
              <p:spPr bwMode="auto">
                <a:xfrm>
                  <a:off x="323528" y="908720"/>
                  <a:ext cx="2223956" cy="28803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82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20084" t="19064" r="23016" b="28828"/>
                <a:stretch>
                  <a:fillRect/>
                </a:stretch>
              </p:blipFill>
              <p:spPr bwMode="auto">
                <a:xfrm>
                  <a:off x="2339752" y="908720"/>
                  <a:ext cx="2388558" cy="28803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83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b="11111"/>
                <a:stretch>
                  <a:fillRect/>
                </a:stretch>
              </p:blipFill>
              <p:spPr bwMode="auto">
                <a:xfrm>
                  <a:off x="4274922" y="908720"/>
                  <a:ext cx="2457318" cy="28803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84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15575" t="10753" r="40532" b="46236"/>
                <a:stretch>
                  <a:fillRect/>
                </a:stretch>
              </p:blipFill>
              <p:spPr bwMode="auto">
                <a:xfrm>
                  <a:off x="6228184" y="908720"/>
                  <a:ext cx="2232248" cy="28803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テキスト ボックス 18"/>
                <p:cNvSpPr txBox="1">
                  <a:spLocks noChangeArrowheads="1"/>
                </p:cNvSpPr>
                <p:nvPr/>
              </p:nvSpPr>
              <p:spPr bwMode="auto">
                <a:xfrm>
                  <a:off x="3780821" y="3734335"/>
                  <a:ext cx="1584442" cy="5279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ja-JP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+mn-ea"/>
                    </a:rPr>
                    <a:t>500nm</a:t>
                  </a:r>
                  <a:endParaRPr lang="ja-JP" alt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ea typeface="+mn-ea"/>
                  </a:endParaRPr>
                </a:p>
              </p:txBody>
            </p:sp>
          </p:grpSp>
          <p:cxnSp>
            <p:nvCxnSpPr>
              <p:cNvPr id="16" name="直線コネクタ 15"/>
              <p:cNvCxnSpPr/>
              <p:nvPr/>
            </p:nvCxnSpPr>
            <p:spPr>
              <a:xfrm>
                <a:off x="3780821" y="4218742"/>
                <a:ext cx="865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75" name="テキスト ボックス 8"/>
            <p:cNvSpPr txBox="1">
              <a:spLocks noChangeArrowheads="1"/>
            </p:cNvSpPr>
            <p:nvPr/>
          </p:nvSpPr>
          <p:spPr bwMode="auto">
            <a:xfrm>
              <a:off x="611560" y="980728"/>
              <a:ext cx="20162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chemeClr val="bg1"/>
                  </a:solidFill>
                  <a:latin typeface="Calibri" pitchFamily="34" charset="0"/>
                </a:rPr>
                <a:t>35nm crystal</a:t>
              </a:r>
              <a:endParaRPr lang="ja-JP" altLang="en-US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276" name="テキスト ボックス 9"/>
            <p:cNvSpPr txBox="1">
              <a:spLocks noChangeArrowheads="1"/>
            </p:cNvSpPr>
            <p:nvPr/>
          </p:nvSpPr>
          <p:spPr bwMode="auto">
            <a:xfrm>
              <a:off x="2627784" y="980728"/>
              <a:ext cx="20162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chemeClr val="bg1"/>
                  </a:solidFill>
                  <a:latin typeface="Calibri" pitchFamily="34" charset="0"/>
                </a:rPr>
                <a:t>70nm crystal</a:t>
              </a:r>
              <a:endParaRPr lang="ja-JP" altLang="en-US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277" name="テキスト ボックス 10"/>
            <p:cNvSpPr txBox="1">
              <a:spLocks noChangeArrowheads="1"/>
            </p:cNvSpPr>
            <p:nvPr/>
          </p:nvSpPr>
          <p:spPr bwMode="auto">
            <a:xfrm>
              <a:off x="4499992" y="980728"/>
              <a:ext cx="20162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chemeClr val="bg1"/>
                  </a:solidFill>
                  <a:latin typeface="Calibri" pitchFamily="34" charset="0"/>
                </a:rPr>
                <a:t>100nm crystal</a:t>
              </a:r>
              <a:endParaRPr lang="ja-JP" altLang="en-US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278" name="テキスト ボックス 11"/>
            <p:cNvSpPr txBox="1">
              <a:spLocks noChangeArrowheads="1"/>
            </p:cNvSpPr>
            <p:nvPr/>
          </p:nvSpPr>
          <p:spPr bwMode="auto">
            <a:xfrm>
              <a:off x="6588224" y="980728"/>
              <a:ext cx="20162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chemeClr val="bg1"/>
                  </a:solidFill>
                  <a:latin typeface="Calibri" pitchFamily="34" charset="0"/>
                </a:rPr>
                <a:t>200nm crystal</a:t>
              </a:r>
              <a:endParaRPr lang="ja-JP" altLang="en-US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3" name="正方形/長方形 22"/>
          <p:cNvSpPr/>
          <p:nvPr/>
        </p:nvSpPr>
        <p:spPr>
          <a:xfrm>
            <a:off x="1042988" y="4437063"/>
            <a:ext cx="1728787" cy="2016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270" name="テキスト ボックス 22"/>
          <p:cNvSpPr txBox="1">
            <a:spLocks noChangeArrowheads="1"/>
          </p:cNvSpPr>
          <p:nvPr/>
        </p:nvSpPr>
        <p:spPr bwMode="auto">
          <a:xfrm>
            <a:off x="971550" y="6489700"/>
            <a:ext cx="1871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Calibri" pitchFamily="34" charset="0"/>
              </a:rPr>
              <a:t>For dark matter</a:t>
            </a:r>
            <a:endParaRPr lang="ja-JP" alt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271" name="テキスト ボックス 23"/>
          <p:cNvSpPr txBox="1">
            <a:spLocks noChangeArrowheads="1"/>
          </p:cNvSpPr>
          <p:nvPr/>
        </p:nvSpPr>
        <p:spPr bwMode="auto">
          <a:xfrm>
            <a:off x="4860032" y="3284984"/>
            <a:ext cx="4104456" cy="101566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Calibri" pitchFamily="34" charset="0"/>
              </a:rPr>
              <a:t>Production term: 4h</a:t>
            </a:r>
          </a:p>
          <a:p>
            <a:r>
              <a:rPr lang="en-US" altLang="ja-JP" sz="2000" dirty="0">
                <a:latin typeface="Calibri" pitchFamily="34" charset="0"/>
              </a:rPr>
              <a:t>Scale: 100g/badge (dry condition)</a:t>
            </a:r>
          </a:p>
          <a:p>
            <a:r>
              <a:rPr lang="ja-JP" altLang="en-US" sz="2000" dirty="0">
                <a:latin typeface="Calibri" pitchFamily="34" charset="0"/>
              </a:rPr>
              <a:t>⇒ </a:t>
            </a:r>
            <a:r>
              <a:rPr lang="en-US" altLang="ja-JP" sz="2000" dirty="0">
                <a:latin typeface="Calibri" pitchFamily="34" charset="0"/>
              </a:rPr>
              <a:t>3kg/week detector production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0" y="3357563"/>
            <a:ext cx="4932363" cy="10144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latin typeface="+mn-lt"/>
                <a:ea typeface="+mn-ea"/>
              </a:rPr>
              <a:t>2010</a:t>
            </a:r>
            <a:r>
              <a:rPr lang="ja-JP" altLang="en-US" sz="2000" dirty="0">
                <a:latin typeface="+mn-lt"/>
                <a:ea typeface="+mn-ea"/>
              </a:rPr>
              <a:t>年春より乳剤製造装置を導入</a:t>
            </a:r>
            <a:endParaRPr lang="en-US" altLang="ja-JP" sz="200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latin typeface="+mj-ea"/>
                <a:ea typeface="+mn-ea"/>
              </a:rPr>
              <a:t>Fuji Film OB</a:t>
            </a:r>
            <a:r>
              <a:rPr lang="ja-JP" altLang="en-US" sz="2000" dirty="0">
                <a:latin typeface="+mj-ea"/>
                <a:ea typeface="+mn-ea"/>
              </a:rPr>
              <a:t>の桑原謙一氏の協力により、</a:t>
            </a:r>
            <a:endParaRPr lang="en-US" altLang="ja-JP" sz="2000" dirty="0">
              <a:latin typeface="+mj-ea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latin typeface="+mj-ea"/>
                <a:ea typeface="+mn-ea"/>
              </a:rPr>
              <a:t>直に乳剤開発している。</a:t>
            </a:r>
            <a:endParaRPr lang="en-US" altLang="ja-JP" sz="2000" dirty="0">
              <a:latin typeface="+mj-ea"/>
              <a:ea typeface="+mn-ea"/>
            </a:endParaRPr>
          </a:p>
        </p:txBody>
      </p:sp>
      <p:pic>
        <p:nvPicPr>
          <p:cNvPr id="11273" name="Picture 13" descr="C:\Users\naka\Desktop\PROCEED\若手育成\slide\P11203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650" y="836613"/>
            <a:ext cx="3240088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>
          <a:xfrm>
            <a:off x="3203848" y="0"/>
            <a:ext cx="2664296" cy="692696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ja-JP" altLang="en-US" dirty="0" smtClean="0">
                <a:latin typeface="+mn-ea"/>
                <a:ea typeface="+mn-ea"/>
              </a:rPr>
              <a:t>製造過程</a:t>
            </a:r>
          </a:p>
        </p:txBody>
      </p:sp>
      <p:sp>
        <p:nvSpPr>
          <p:cNvPr id="33" name="正方形/長方形 32"/>
          <p:cNvSpPr>
            <a:spLocks noChangeAspect="1"/>
          </p:cNvSpPr>
          <p:nvPr/>
        </p:nvSpPr>
        <p:spPr>
          <a:xfrm>
            <a:off x="651215" y="836712"/>
            <a:ext cx="1832553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ja-JP" altLang="en-US" sz="3200" b="1" dirty="0" smtClean="0">
                <a:solidFill>
                  <a:srgbClr val="00B050"/>
                </a:solidFill>
                <a:latin typeface="+mn-ea"/>
              </a:rPr>
              <a:t>粒子形成</a:t>
            </a:r>
            <a:endParaRPr lang="ja-JP" altLang="en-US" sz="3200" b="1" dirty="0">
              <a:solidFill>
                <a:srgbClr val="00B050"/>
              </a:solidFill>
              <a:latin typeface="+mn-ea"/>
              <a:ea typeface="+mn-ea"/>
            </a:endParaRPr>
          </a:p>
        </p:txBody>
      </p:sp>
      <p:grpSp>
        <p:nvGrpSpPr>
          <p:cNvPr id="2" name="グループ化 5"/>
          <p:cNvGrpSpPr>
            <a:grpSpLocks noChangeAspect="1"/>
          </p:cNvGrpSpPr>
          <p:nvPr/>
        </p:nvGrpSpPr>
        <p:grpSpPr>
          <a:xfrm>
            <a:off x="323528" y="2852936"/>
            <a:ext cx="2419469" cy="2246650"/>
            <a:chOff x="2857500" y="4571999"/>
            <a:chExt cx="1285877" cy="1357315"/>
          </a:xfrm>
          <a:solidFill>
            <a:srgbClr val="00B0F0"/>
          </a:solidFill>
        </p:grpSpPr>
        <p:sp>
          <p:nvSpPr>
            <p:cNvPr id="7" name="フローチャート : 論理積ゲート 6"/>
            <p:cNvSpPr/>
            <p:nvPr/>
          </p:nvSpPr>
          <p:spPr bwMode="auto">
            <a:xfrm rot="5400000">
              <a:off x="3161507" y="4947444"/>
              <a:ext cx="677864" cy="1285876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ea"/>
              </a:endParaRPr>
            </a:p>
          </p:txBody>
        </p:sp>
        <p:sp>
          <p:nvSpPr>
            <p:cNvPr id="8" name="正方形/長方形 7"/>
            <p:cNvSpPr/>
            <p:nvPr/>
          </p:nvSpPr>
          <p:spPr bwMode="auto">
            <a:xfrm>
              <a:off x="2857500" y="4571999"/>
              <a:ext cx="1285876" cy="679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ea"/>
              </a:endParaRPr>
            </a:p>
          </p:txBody>
        </p:sp>
      </p:grp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553954" y="2507298"/>
            <a:ext cx="1947664" cy="2288284"/>
            <a:chOff x="2857500" y="4571999"/>
            <a:chExt cx="1285877" cy="1357315"/>
          </a:xfrm>
        </p:grpSpPr>
        <p:sp>
          <p:nvSpPr>
            <p:cNvPr id="3" name="フローチャート : 論理積ゲート 2"/>
            <p:cNvSpPr/>
            <p:nvPr/>
          </p:nvSpPr>
          <p:spPr bwMode="auto">
            <a:xfrm rot="5400000">
              <a:off x="3161507" y="4947444"/>
              <a:ext cx="677864" cy="1285876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ea"/>
              </a:endParaRPr>
            </a:p>
          </p:txBody>
        </p:sp>
        <p:sp>
          <p:nvSpPr>
            <p:cNvPr id="4" name="正方形/長方形 3"/>
            <p:cNvSpPr/>
            <p:nvPr/>
          </p:nvSpPr>
          <p:spPr bwMode="auto">
            <a:xfrm>
              <a:off x="2857500" y="4571999"/>
              <a:ext cx="1285876" cy="6794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ea"/>
              </a:endParaRPr>
            </a:p>
          </p:txBody>
        </p:sp>
      </p:grpSp>
      <p:sp>
        <p:nvSpPr>
          <p:cNvPr id="9" name="正方形/長方形 8"/>
          <p:cNvSpPr>
            <a:spLocks noChangeAspect="1"/>
          </p:cNvSpPr>
          <p:nvPr/>
        </p:nvSpPr>
        <p:spPr>
          <a:xfrm>
            <a:off x="971600" y="4725144"/>
            <a:ext cx="1028743" cy="29546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altLang="ja-JP" dirty="0" err="1">
                <a:solidFill>
                  <a:srgbClr val="FF0000"/>
                </a:solidFill>
                <a:latin typeface="+mn-ea"/>
                <a:ea typeface="+mn-ea"/>
              </a:rPr>
              <a:t>thermobath</a:t>
            </a:r>
            <a:endParaRPr lang="ja-JP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1" name="フローチャート : 論理積ゲート 20"/>
          <p:cNvSpPr/>
          <p:nvPr/>
        </p:nvSpPr>
        <p:spPr bwMode="auto">
          <a:xfrm rot="5400000">
            <a:off x="1173610" y="3472593"/>
            <a:ext cx="661699" cy="1670585"/>
          </a:xfrm>
          <a:prstGeom prst="flowChartDelay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ea"/>
            </a:endParaRPr>
          </a:p>
        </p:txBody>
      </p:sp>
      <p:grpSp>
        <p:nvGrpSpPr>
          <p:cNvPr id="10" name="グループ化 18"/>
          <p:cNvGrpSpPr>
            <a:grpSpLocks noChangeAspect="1"/>
          </p:cNvGrpSpPr>
          <p:nvPr/>
        </p:nvGrpSpPr>
        <p:grpSpPr>
          <a:xfrm>
            <a:off x="1187624" y="1700808"/>
            <a:ext cx="662488" cy="2678714"/>
            <a:chOff x="2339752" y="1988840"/>
            <a:chExt cx="828110" cy="3348392"/>
          </a:xfrm>
          <a:solidFill>
            <a:schemeClr val="tx1"/>
          </a:solidFill>
        </p:grpSpPr>
        <p:sp>
          <p:nvSpPr>
            <p:cNvPr id="15" name="正方形/長方形 14"/>
            <p:cNvSpPr/>
            <p:nvPr/>
          </p:nvSpPr>
          <p:spPr>
            <a:xfrm>
              <a:off x="2699792" y="1988840"/>
              <a:ext cx="72008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grpSp>
          <p:nvGrpSpPr>
            <p:cNvPr id="11" name="グループ化 17"/>
            <p:cNvGrpSpPr/>
            <p:nvPr/>
          </p:nvGrpSpPr>
          <p:grpSpPr>
            <a:xfrm>
              <a:off x="2339752" y="5013176"/>
              <a:ext cx="828110" cy="324056"/>
              <a:chOff x="6151245" y="4144148"/>
              <a:chExt cx="828110" cy="324056"/>
            </a:xfrm>
            <a:grpFill/>
          </p:grpSpPr>
          <p:sp>
            <p:nvSpPr>
              <p:cNvPr id="16" name="涙形 15"/>
              <p:cNvSpPr>
                <a:spLocks noChangeAspect="1"/>
              </p:cNvSpPr>
              <p:nvPr/>
            </p:nvSpPr>
            <p:spPr>
              <a:xfrm rot="2758755">
                <a:off x="6151245" y="4144148"/>
                <a:ext cx="324036" cy="324036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</a:endParaRPr>
              </a:p>
            </p:txBody>
          </p:sp>
          <p:sp>
            <p:nvSpPr>
              <p:cNvPr id="17" name="涙形 16"/>
              <p:cNvSpPr>
                <a:spLocks noChangeAspect="1"/>
              </p:cNvSpPr>
              <p:nvPr/>
            </p:nvSpPr>
            <p:spPr>
              <a:xfrm rot="13538753">
                <a:off x="6655319" y="4144168"/>
                <a:ext cx="324036" cy="324036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</a:endParaRPr>
              </a:p>
            </p:txBody>
          </p:sp>
        </p:grpSp>
      </p:grpSp>
      <p:sp>
        <p:nvSpPr>
          <p:cNvPr id="23" name="正方形/長方形 22"/>
          <p:cNvSpPr>
            <a:spLocks noChangeAspect="1"/>
          </p:cNvSpPr>
          <p:nvPr/>
        </p:nvSpPr>
        <p:spPr>
          <a:xfrm>
            <a:off x="1259632" y="2104053"/>
            <a:ext cx="115213" cy="1901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4" name="正方形/長方形 23"/>
          <p:cNvSpPr>
            <a:spLocks noChangeAspect="1"/>
          </p:cNvSpPr>
          <p:nvPr/>
        </p:nvSpPr>
        <p:spPr>
          <a:xfrm>
            <a:off x="1648475" y="2104053"/>
            <a:ext cx="115213" cy="1901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8" name="円形吹き出し 27"/>
          <p:cNvSpPr/>
          <p:nvPr/>
        </p:nvSpPr>
        <p:spPr>
          <a:xfrm>
            <a:off x="179512" y="1470383"/>
            <a:ext cx="1238538" cy="403245"/>
          </a:xfrm>
          <a:prstGeom prst="wedgeEllipseCallout">
            <a:avLst>
              <a:gd name="adj1" fmla="val 38139"/>
              <a:gd name="adj2" fmla="val 90956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latin typeface="+mn-ea"/>
              </a:rPr>
              <a:t>AgNO</a:t>
            </a:r>
            <a:r>
              <a:rPr lang="en-US" altLang="ja-JP" b="1" baseline="-25000" dirty="0" smtClean="0">
                <a:latin typeface="+mn-ea"/>
              </a:rPr>
              <a:t>3</a:t>
            </a:r>
            <a:endParaRPr lang="ja-JP" altLang="en-US" b="1" baseline="-25000" dirty="0" smtClean="0">
              <a:latin typeface="+mn-ea"/>
            </a:endParaRPr>
          </a:p>
        </p:txBody>
      </p:sp>
      <p:sp>
        <p:nvSpPr>
          <p:cNvPr id="29" name="円形吹き出し 28"/>
          <p:cNvSpPr/>
          <p:nvPr/>
        </p:nvSpPr>
        <p:spPr>
          <a:xfrm>
            <a:off x="1590869" y="1412776"/>
            <a:ext cx="1094522" cy="403245"/>
          </a:xfrm>
          <a:prstGeom prst="wedgeEllipseCallout">
            <a:avLst>
              <a:gd name="adj1" fmla="val -36559"/>
              <a:gd name="adj2" fmla="val 108741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 err="1" smtClean="0">
                <a:latin typeface="+mn-ea"/>
              </a:rPr>
              <a:t>KBr</a:t>
            </a:r>
            <a:endParaRPr lang="ja-JP" altLang="en-US" b="1" dirty="0" smtClean="0">
              <a:latin typeface="+mn-ea"/>
            </a:endParaRPr>
          </a:p>
        </p:txBody>
      </p:sp>
      <p:cxnSp>
        <p:nvCxnSpPr>
          <p:cNvPr id="36" name="直線矢印コネクタ 35"/>
          <p:cNvCxnSpPr>
            <a:cxnSpLocks noChangeAspect="1"/>
          </p:cNvCxnSpPr>
          <p:nvPr/>
        </p:nvCxnSpPr>
        <p:spPr>
          <a:xfrm rot="5400000">
            <a:off x="1533898" y="3140333"/>
            <a:ext cx="691277" cy="12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>
            <a:cxnSpLocks noChangeAspect="1"/>
          </p:cNvCxnSpPr>
          <p:nvPr/>
        </p:nvCxnSpPr>
        <p:spPr>
          <a:xfrm rot="5400000">
            <a:off x="785014" y="3140333"/>
            <a:ext cx="691277" cy="12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/>
          <p:cNvSpPr/>
          <p:nvPr/>
        </p:nvSpPr>
        <p:spPr>
          <a:xfrm>
            <a:off x="0" y="5229200"/>
            <a:ext cx="3491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 smtClean="0">
                <a:latin typeface="+mn-ea"/>
              </a:rPr>
              <a:t>AgBr</a:t>
            </a:r>
            <a:r>
              <a:rPr lang="ja-JP" altLang="en-US" b="1" dirty="0" smtClean="0">
                <a:latin typeface="+mn-ea"/>
              </a:rPr>
              <a:t>結晶粒子の</a:t>
            </a:r>
            <a:endParaRPr lang="en-US" altLang="ja-JP" b="1" dirty="0" smtClean="0">
              <a:latin typeface="+mn-ea"/>
            </a:endParaRPr>
          </a:p>
          <a:p>
            <a:r>
              <a:rPr lang="ja-JP" altLang="en-US" b="1" dirty="0" smtClean="0">
                <a:latin typeface="+mn-ea"/>
              </a:rPr>
              <a:t>サイズ・感度コントロール</a:t>
            </a:r>
            <a:endParaRPr lang="en-US" altLang="ja-JP" b="1" dirty="0" smtClean="0">
              <a:latin typeface="+mn-ea"/>
            </a:endParaRPr>
          </a:p>
          <a:p>
            <a:endParaRPr lang="en-US" altLang="ja-JP" dirty="0" smtClean="0">
              <a:latin typeface="+mn-ea"/>
            </a:endParaRPr>
          </a:p>
          <a:p>
            <a:r>
              <a:rPr lang="ja-JP" altLang="en-US" dirty="0" smtClean="0">
                <a:latin typeface="+mn-ea"/>
              </a:rPr>
              <a:t>温度・各液濃度・電位・添加速度・攪拌速度、増感・減感薬剤等</a:t>
            </a:r>
            <a:endParaRPr lang="en-US" altLang="ja-JP" dirty="0" smtClean="0">
              <a:latin typeface="+mn-ea"/>
            </a:endParaRPr>
          </a:p>
          <a:p>
            <a:endParaRPr lang="ja-JP" altLang="en-US" dirty="0" smtClean="0">
              <a:latin typeface="+mn-ea"/>
            </a:endParaRPr>
          </a:p>
        </p:txBody>
      </p:sp>
      <p:grpSp>
        <p:nvGrpSpPr>
          <p:cNvPr id="39" name="グループ化 23"/>
          <p:cNvGrpSpPr>
            <a:grpSpLocks noChangeAspect="1"/>
          </p:cNvGrpSpPr>
          <p:nvPr/>
        </p:nvGrpSpPr>
        <p:grpSpPr>
          <a:xfrm>
            <a:off x="3707905" y="2492896"/>
            <a:ext cx="2419469" cy="2592288"/>
            <a:chOff x="467544" y="2996952"/>
            <a:chExt cx="3024336" cy="3240360"/>
          </a:xfrm>
        </p:grpSpPr>
        <p:grpSp>
          <p:nvGrpSpPr>
            <p:cNvPr id="40" name="グループ化 39"/>
            <p:cNvGrpSpPr/>
            <p:nvPr/>
          </p:nvGrpSpPr>
          <p:grpSpPr>
            <a:xfrm>
              <a:off x="467544" y="3429000"/>
              <a:ext cx="3024336" cy="2808312"/>
              <a:chOff x="2857500" y="4571999"/>
              <a:chExt cx="1285877" cy="1357315"/>
            </a:xfrm>
            <a:solidFill>
              <a:srgbClr val="00B0F0"/>
            </a:solidFill>
          </p:grpSpPr>
          <p:sp>
            <p:nvSpPr>
              <p:cNvPr id="47" name="フローチャート : 論理積ゲート 3"/>
              <p:cNvSpPr/>
              <p:nvPr/>
            </p:nvSpPr>
            <p:spPr bwMode="auto">
              <a:xfrm rot="5400000">
                <a:off x="3161507" y="4947444"/>
                <a:ext cx="677864" cy="1285876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ea"/>
                </a:endParaRPr>
              </a:p>
            </p:txBody>
          </p:sp>
          <p:sp>
            <p:nvSpPr>
              <p:cNvPr id="48" name="正方形/長方形 4"/>
              <p:cNvSpPr/>
              <p:nvPr/>
            </p:nvSpPr>
            <p:spPr bwMode="auto">
              <a:xfrm>
                <a:off x="2857500" y="4571999"/>
                <a:ext cx="1285876" cy="679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ea"/>
                </a:endParaRPr>
              </a:p>
            </p:txBody>
          </p:sp>
        </p:grpSp>
        <p:grpSp>
          <p:nvGrpSpPr>
            <p:cNvPr id="41" name="グループ化 5"/>
            <p:cNvGrpSpPr/>
            <p:nvPr/>
          </p:nvGrpSpPr>
          <p:grpSpPr>
            <a:xfrm>
              <a:off x="755576" y="2996952"/>
              <a:ext cx="2434580" cy="2860355"/>
              <a:chOff x="2857500" y="4571999"/>
              <a:chExt cx="1285877" cy="1357315"/>
            </a:xfrm>
          </p:grpSpPr>
          <p:sp>
            <p:nvSpPr>
              <p:cNvPr id="45" name="フローチャート : 論理積ゲート 44"/>
              <p:cNvSpPr/>
              <p:nvPr/>
            </p:nvSpPr>
            <p:spPr bwMode="auto">
              <a:xfrm rot="5400000">
                <a:off x="3161507" y="4947444"/>
                <a:ext cx="677864" cy="1285876"/>
              </a:xfrm>
              <a:prstGeom prst="flowChartDelay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ea"/>
                </a:endParaRPr>
              </a:p>
            </p:txBody>
          </p:sp>
          <p:sp>
            <p:nvSpPr>
              <p:cNvPr id="46" name="正方形/長方形 45"/>
              <p:cNvSpPr/>
              <p:nvPr/>
            </p:nvSpPr>
            <p:spPr bwMode="auto">
              <a:xfrm>
                <a:off x="2857500" y="4571999"/>
                <a:ext cx="1285876" cy="67945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ea"/>
                </a:endParaRPr>
              </a:p>
            </p:txBody>
          </p:sp>
        </p:grpSp>
        <p:sp>
          <p:nvSpPr>
            <p:cNvPr id="44" name="フローチャート : 論理積ゲート 43"/>
            <p:cNvSpPr/>
            <p:nvPr/>
          </p:nvSpPr>
          <p:spPr bwMode="auto">
            <a:xfrm rot="5400000">
              <a:off x="1511661" y="4185085"/>
              <a:ext cx="864095" cy="2088230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ea"/>
              </a:endParaRPr>
            </a:p>
          </p:txBody>
        </p:sp>
      </p:grpSp>
      <p:sp>
        <p:nvSpPr>
          <p:cNvPr id="49" name="正方形/長方形 48"/>
          <p:cNvSpPr>
            <a:spLocks noChangeAspect="1"/>
          </p:cNvSpPr>
          <p:nvPr/>
        </p:nvSpPr>
        <p:spPr>
          <a:xfrm>
            <a:off x="3995936" y="836712"/>
            <a:ext cx="2039341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ja-JP" altLang="en-US" sz="3200" b="1" dirty="0">
                <a:solidFill>
                  <a:srgbClr val="FF0000"/>
                </a:solidFill>
                <a:latin typeface="+mn-ea"/>
                <a:ea typeface="+mn-ea"/>
              </a:rPr>
              <a:t>脱塩・分散</a:t>
            </a:r>
          </a:p>
        </p:txBody>
      </p:sp>
      <p:sp>
        <p:nvSpPr>
          <p:cNvPr id="51" name="円形吹き出し 50"/>
          <p:cNvSpPr/>
          <p:nvPr/>
        </p:nvSpPr>
        <p:spPr>
          <a:xfrm>
            <a:off x="3491880" y="1470382"/>
            <a:ext cx="1281742" cy="518458"/>
          </a:xfrm>
          <a:prstGeom prst="wedgeEllipseCallout">
            <a:avLst>
              <a:gd name="adj1" fmla="val 20202"/>
              <a:gd name="adj2" fmla="val 252603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b="1" dirty="0" smtClean="0">
                <a:latin typeface="+mn-ea"/>
              </a:rPr>
              <a:t>沈降剤</a:t>
            </a:r>
          </a:p>
        </p:txBody>
      </p:sp>
      <p:sp>
        <p:nvSpPr>
          <p:cNvPr id="54" name="正方形/長方形 53"/>
          <p:cNvSpPr>
            <a:spLocks noChangeAspect="1"/>
          </p:cNvSpPr>
          <p:nvPr/>
        </p:nvSpPr>
        <p:spPr>
          <a:xfrm>
            <a:off x="5220072" y="1412776"/>
            <a:ext cx="1656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latin typeface="+mn-ea"/>
                <a:ea typeface="+mn-ea"/>
              </a:rPr>
              <a:t>余分な成分を捨てる</a:t>
            </a:r>
            <a:endParaRPr lang="en-US" altLang="ja-JP" dirty="0" smtClean="0">
              <a:latin typeface="+mn-ea"/>
              <a:ea typeface="+mn-ea"/>
            </a:endParaRPr>
          </a:p>
        </p:txBody>
      </p:sp>
      <p:sp>
        <p:nvSpPr>
          <p:cNvPr id="68" name="正方形/長方形 67"/>
          <p:cNvSpPr/>
          <p:nvPr/>
        </p:nvSpPr>
        <p:spPr bwMode="auto">
          <a:xfrm>
            <a:off x="4053543" y="3284984"/>
            <a:ext cx="1670585" cy="6632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dirty="0" smtClean="0">
                <a:solidFill>
                  <a:schemeClr val="tx1"/>
                </a:solidFill>
                <a:latin typeface="+mn-ea"/>
              </a:rPr>
              <a:t>水を追加</a:t>
            </a:r>
            <a:endParaRPr lang="en-US" altLang="ja-JP" sz="1600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5" name="線吹き出し 1 64"/>
          <p:cNvSpPr>
            <a:spLocks noChangeAspect="1"/>
          </p:cNvSpPr>
          <p:nvPr/>
        </p:nvSpPr>
        <p:spPr>
          <a:xfrm>
            <a:off x="3419872" y="4653136"/>
            <a:ext cx="691277" cy="345638"/>
          </a:xfrm>
          <a:prstGeom prst="callout1">
            <a:avLst>
              <a:gd name="adj1" fmla="val 1113"/>
              <a:gd name="adj2" fmla="val 44577"/>
              <a:gd name="adj3" fmla="val -105022"/>
              <a:gd name="adj4" fmla="val 10423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乳剤</a:t>
            </a:r>
            <a:endParaRPr kumimoji="1" lang="ja-JP" altLang="en-US" dirty="0"/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4788024" y="4653136"/>
            <a:ext cx="2020192" cy="75238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ja-JP" altLang="en-US" dirty="0" smtClean="0">
                <a:latin typeface="+mn-ea"/>
              </a:rPr>
              <a:t>ゼラチンと共に</a:t>
            </a:r>
            <a:endParaRPr lang="en-US" altLang="ja-JP" dirty="0" smtClean="0">
              <a:latin typeface="+mn-ea"/>
            </a:endParaRPr>
          </a:p>
          <a:p>
            <a:pPr algn="ctr"/>
            <a:r>
              <a:rPr lang="en-US" altLang="ja-JP" dirty="0" err="1" smtClean="0">
                <a:latin typeface="+mn-ea"/>
              </a:rPr>
              <a:t>AgBr</a:t>
            </a:r>
            <a:r>
              <a:rPr lang="ja-JP" altLang="en-US" dirty="0" smtClean="0">
                <a:latin typeface="+mn-ea"/>
              </a:rPr>
              <a:t>が沈降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53" name="曲折矢印 52"/>
          <p:cNvSpPr>
            <a:spLocks noChangeAspect="1"/>
          </p:cNvSpPr>
          <p:nvPr/>
        </p:nvSpPr>
        <p:spPr>
          <a:xfrm>
            <a:off x="5364088" y="1988840"/>
            <a:ext cx="864096" cy="142575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67" name="線吹き出し 1 66"/>
          <p:cNvSpPr>
            <a:spLocks/>
          </p:cNvSpPr>
          <p:nvPr/>
        </p:nvSpPr>
        <p:spPr>
          <a:xfrm>
            <a:off x="2267744" y="4365104"/>
            <a:ext cx="1008112" cy="504056"/>
          </a:xfrm>
          <a:prstGeom prst="callout1">
            <a:avLst>
              <a:gd name="adj1" fmla="val 1113"/>
              <a:gd name="adj2" fmla="val 44577"/>
              <a:gd name="adj3" fmla="val -45275"/>
              <a:gd name="adj4" fmla="val -2217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ゼラチン溶液</a:t>
            </a:r>
            <a:endParaRPr kumimoji="1" lang="ja-JP" altLang="en-US" dirty="0"/>
          </a:p>
        </p:txBody>
      </p:sp>
      <p:sp>
        <p:nvSpPr>
          <p:cNvPr id="63" name="正方形/長方形 62"/>
          <p:cNvSpPr>
            <a:spLocks noChangeAspect="1"/>
          </p:cNvSpPr>
          <p:nvPr/>
        </p:nvSpPr>
        <p:spPr>
          <a:xfrm>
            <a:off x="4211960" y="4221088"/>
            <a:ext cx="533736" cy="295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+mn-ea"/>
                <a:ea typeface="+mn-ea"/>
              </a:rPr>
              <a:t>NO</a:t>
            </a:r>
            <a:r>
              <a:rPr lang="en-US" altLang="ja-JP" baseline="-25000" dirty="0" smtClean="0">
                <a:latin typeface="+mn-ea"/>
                <a:ea typeface="+mn-ea"/>
              </a:rPr>
              <a:t>3</a:t>
            </a:r>
            <a:r>
              <a:rPr lang="en-US" altLang="ja-JP" baseline="30000" dirty="0" smtClean="0">
                <a:latin typeface="+mn-ea"/>
                <a:ea typeface="+mn-ea"/>
              </a:rPr>
              <a:t>-</a:t>
            </a:r>
            <a:endParaRPr lang="ja-JP" altLang="en-US" dirty="0" smtClean="0">
              <a:latin typeface="+mn-ea"/>
              <a:ea typeface="+mn-ea"/>
            </a:endParaRPr>
          </a:p>
        </p:txBody>
      </p:sp>
      <p:sp>
        <p:nvSpPr>
          <p:cNvPr id="64" name="正方形/長方形 63"/>
          <p:cNvSpPr>
            <a:spLocks noChangeAspect="1"/>
          </p:cNvSpPr>
          <p:nvPr/>
        </p:nvSpPr>
        <p:spPr>
          <a:xfrm>
            <a:off x="5148064" y="4221088"/>
            <a:ext cx="393954" cy="295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+mn-ea"/>
                <a:ea typeface="+mn-ea"/>
              </a:rPr>
              <a:t>K</a:t>
            </a:r>
            <a:r>
              <a:rPr lang="ja-JP" altLang="en-US" baseline="30000" dirty="0" smtClean="0">
                <a:latin typeface="+mn-ea"/>
                <a:ea typeface="+mn-ea"/>
              </a:rPr>
              <a:t>＋</a:t>
            </a:r>
            <a:endParaRPr lang="ja-JP" altLang="en-US" dirty="0" smtClean="0">
              <a:latin typeface="+mn-ea"/>
              <a:ea typeface="+mn-ea"/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35496" y="764704"/>
            <a:ext cx="3312368" cy="5976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/>
          <p:cNvSpPr/>
          <p:nvPr/>
        </p:nvSpPr>
        <p:spPr>
          <a:xfrm>
            <a:off x="3347864" y="764704"/>
            <a:ext cx="3312368" cy="5976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/>
          <p:cNvSpPr/>
          <p:nvPr/>
        </p:nvSpPr>
        <p:spPr>
          <a:xfrm>
            <a:off x="6660232" y="764704"/>
            <a:ext cx="2448272" cy="5976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>
            <a:spLocks noChangeAspect="1"/>
          </p:cNvSpPr>
          <p:nvPr/>
        </p:nvSpPr>
        <p:spPr>
          <a:xfrm>
            <a:off x="7380312" y="836712"/>
            <a:ext cx="1008609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ja-JP" altLang="en-US" sz="3200" b="1" dirty="0" smtClean="0">
                <a:solidFill>
                  <a:srgbClr val="002060"/>
                </a:solidFill>
                <a:latin typeface="+mn-ea"/>
                <a:ea typeface="+mn-ea"/>
              </a:rPr>
              <a:t>塗布</a:t>
            </a:r>
            <a:endParaRPr lang="ja-JP" altLang="en-US" sz="3200" b="1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75" name="平行四辺形 74"/>
          <p:cNvSpPr/>
          <p:nvPr/>
        </p:nvSpPr>
        <p:spPr>
          <a:xfrm>
            <a:off x="6732240" y="3068960"/>
            <a:ext cx="2267744" cy="1080120"/>
          </a:xfrm>
          <a:prstGeom prst="parallelogram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ベースフィルム</a:t>
            </a:r>
            <a:endParaRPr kumimoji="1" lang="ja-JP" altLang="en-US" dirty="0"/>
          </a:p>
        </p:txBody>
      </p:sp>
      <p:grpSp>
        <p:nvGrpSpPr>
          <p:cNvPr id="81" name="グループ化 80"/>
          <p:cNvGrpSpPr/>
          <p:nvPr/>
        </p:nvGrpSpPr>
        <p:grpSpPr>
          <a:xfrm rot="20697946">
            <a:off x="7954662" y="2017677"/>
            <a:ext cx="864096" cy="655993"/>
            <a:chOff x="7920372" y="2024844"/>
            <a:chExt cx="864096" cy="655993"/>
          </a:xfrm>
        </p:grpSpPr>
        <p:sp>
          <p:nvSpPr>
            <p:cNvPr id="76" name="円柱 75"/>
            <p:cNvSpPr/>
            <p:nvPr/>
          </p:nvSpPr>
          <p:spPr>
            <a:xfrm rot="18383950">
              <a:off x="8028384" y="1916832"/>
              <a:ext cx="648072" cy="864096"/>
            </a:xfrm>
            <a:prstGeom prst="can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二等辺三角形 79"/>
            <p:cNvSpPr/>
            <p:nvPr/>
          </p:nvSpPr>
          <p:spPr>
            <a:xfrm rot="18383950">
              <a:off x="8074126" y="2016161"/>
              <a:ext cx="620885" cy="708468"/>
            </a:xfrm>
            <a:prstGeom prst="triangle">
              <a:avLst>
                <a:gd name="adj" fmla="val 0"/>
              </a:avLst>
            </a:prstGeom>
            <a:solidFill>
              <a:srgbClr val="AFFB3F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3" name="正方形/長方形 82"/>
          <p:cNvSpPr>
            <a:spLocks noChangeAspect="1"/>
          </p:cNvSpPr>
          <p:nvPr/>
        </p:nvSpPr>
        <p:spPr>
          <a:xfrm>
            <a:off x="1259632" y="2104053"/>
            <a:ext cx="115213" cy="19010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84" name="正方形/長方形 83"/>
          <p:cNvSpPr>
            <a:spLocks noChangeAspect="1"/>
          </p:cNvSpPr>
          <p:nvPr/>
        </p:nvSpPr>
        <p:spPr>
          <a:xfrm>
            <a:off x="1648475" y="2104053"/>
            <a:ext cx="115213" cy="19010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3635896" y="5589240"/>
            <a:ext cx="2909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沈降条件コントロール</a:t>
            </a:r>
            <a:endParaRPr kumimoji="1" lang="en-US" altLang="ja-JP" b="1" dirty="0" smtClean="0"/>
          </a:p>
          <a:p>
            <a:r>
              <a:rPr kumimoji="1" lang="ja-JP" altLang="en-US" dirty="0" smtClean="0"/>
              <a:t>形成乳剤の性質、乳剤の</a:t>
            </a:r>
            <a:r>
              <a:rPr kumimoji="1" lang="en-US" altLang="ja-JP" dirty="0" smtClean="0"/>
              <a:t>PH</a:t>
            </a:r>
            <a:endParaRPr lang="en-US" altLang="ja-JP" dirty="0" smtClean="0"/>
          </a:p>
          <a:p>
            <a:r>
              <a:rPr lang="ja-JP" altLang="en-US" dirty="0" smtClean="0"/>
              <a:t>沈降薬剤量</a:t>
            </a:r>
            <a:endParaRPr kumimoji="1" lang="ja-JP" altLang="en-US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6804248" y="5229200"/>
            <a:ext cx="22910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/>
              <a:t>乾燥条件コントロール</a:t>
            </a:r>
            <a:endParaRPr lang="en-US" altLang="ja-JP" b="1" dirty="0" smtClean="0"/>
          </a:p>
          <a:p>
            <a:r>
              <a:rPr kumimoji="1" lang="ja-JP" altLang="en-US" dirty="0" smtClean="0"/>
              <a:t>温度・湿度・厚み</a:t>
            </a:r>
            <a:endParaRPr kumimoji="1" lang="en-US" altLang="ja-JP" dirty="0" smtClean="0"/>
          </a:p>
          <a:p>
            <a:r>
              <a:rPr kumimoji="1" lang="ja-JP" altLang="en-US" dirty="0" smtClean="0"/>
              <a:t>フィルムの表面処理</a:t>
            </a:r>
            <a:endParaRPr kumimoji="1" lang="en-US" altLang="ja-JP" dirty="0" smtClean="0"/>
          </a:p>
          <a:p>
            <a:r>
              <a:rPr lang="ja-JP" altLang="en-US" dirty="0" smtClean="0"/>
              <a:t>塗布前</a:t>
            </a:r>
            <a:r>
              <a:rPr lang="en-US" altLang="ja-JP" dirty="0" smtClean="0"/>
              <a:t>or</a:t>
            </a:r>
            <a:r>
              <a:rPr lang="ja-JP" altLang="en-US" dirty="0" smtClean="0"/>
              <a:t>乾燥後に</a:t>
            </a:r>
            <a:endParaRPr lang="en-US" altLang="ja-JP" dirty="0" smtClean="0"/>
          </a:p>
          <a:p>
            <a:r>
              <a:rPr lang="ja-JP" altLang="en-US" dirty="0" smtClean="0"/>
              <a:t>増感処理することも</a:t>
            </a:r>
            <a:endParaRPr kumimoji="1" lang="ja-JP" altLang="en-US" dirty="0"/>
          </a:p>
        </p:txBody>
      </p:sp>
      <p:sp>
        <p:nvSpPr>
          <p:cNvPr id="87" name="正方形/長方形 86"/>
          <p:cNvSpPr/>
          <p:nvPr/>
        </p:nvSpPr>
        <p:spPr>
          <a:xfrm>
            <a:off x="6696744" y="4581128"/>
            <a:ext cx="2339752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ja-JP" altLang="en-US" dirty="0" smtClean="0"/>
              <a:t>原子核乾板の完成！</a:t>
            </a:r>
          </a:p>
        </p:txBody>
      </p:sp>
      <p:sp>
        <p:nvSpPr>
          <p:cNvPr id="88" name="線吹き出し 1 87"/>
          <p:cNvSpPr>
            <a:spLocks noChangeAspect="1"/>
          </p:cNvSpPr>
          <p:nvPr/>
        </p:nvSpPr>
        <p:spPr>
          <a:xfrm>
            <a:off x="6876256" y="1556792"/>
            <a:ext cx="691277" cy="345638"/>
          </a:xfrm>
          <a:prstGeom prst="callout1">
            <a:avLst>
              <a:gd name="adj1" fmla="val 53473"/>
              <a:gd name="adj2" fmla="val 106582"/>
              <a:gd name="adj3" fmla="val 231182"/>
              <a:gd name="adj4" fmla="val 2296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乳剤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0" y="3140968"/>
            <a:ext cx="32038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b="1" dirty="0" smtClean="0">
                <a:latin typeface="+mn-ea"/>
                <a:ea typeface="+mn-ea"/>
              </a:rPr>
              <a:t>AgNO</a:t>
            </a:r>
            <a:r>
              <a:rPr lang="en-US" altLang="ja-JP" b="1" baseline="-25000" dirty="0" smtClean="0">
                <a:latin typeface="+mn-ea"/>
                <a:ea typeface="+mn-ea"/>
              </a:rPr>
              <a:t>3</a:t>
            </a:r>
            <a:r>
              <a:rPr lang="en-US" altLang="ja-JP" b="1" dirty="0" smtClean="0">
                <a:latin typeface="+mn-ea"/>
                <a:ea typeface="+mn-ea"/>
              </a:rPr>
              <a:t>+KBr </a:t>
            </a:r>
            <a:r>
              <a:rPr lang="ja-JP" altLang="en-US" b="1" dirty="0" smtClean="0">
                <a:latin typeface="+mn-ea"/>
                <a:ea typeface="+mn-ea"/>
              </a:rPr>
              <a:t>→ </a:t>
            </a:r>
            <a:r>
              <a:rPr lang="en-US" altLang="ja-JP" b="1" dirty="0" err="1" smtClean="0">
                <a:solidFill>
                  <a:srgbClr val="FF0000"/>
                </a:solidFill>
                <a:latin typeface="+mn-ea"/>
                <a:ea typeface="+mn-ea"/>
              </a:rPr>
              <a:t>AgBr</a:t>
            </a:r>
            <a:r>
              <a:rPr lang="ja-JP" altLang="en-US" b="1" dirty="0" smtClean="0">
                <a:solidFill>
                  <a:srgbClr val="FF0000"/>
                </a:solidFill>
                <a:latin typeface="+mn-ea"/>
                <a:ea typeface="+mn-ea"/>
              </a:rPr>
              <a:t>↓</a:t>
            </a:r>
            <a:r>
              <a:rPr lang="en-US" altLang="ja-JP" b="1" dirty="0" smtClean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en-US" altLang="ja-JP" b="1" dirty="0" smtClean="0">
                <a:latin typeface="+mn-ea"/>
                <a:ea typeface="+mn-ea"/>
              </a:rPr>
              <a:t>+ KNO</a:t>
            </a:r>
            <a:r>
              <a:rPr lang="en-US" altLang="ja-JP" b="1" baseline="-25000" dirty="0" smtClean="0">
                <a:latin typeface="+mn-ea"/>
                <a:ea typeface="+mn-ea"/>
              </a:rPr>
              <a:t>3</a:t>
            </a:r>
            <a:r>
              <a:rPr lang="en-US" altLang="ja-JP" b="1" dirty="0" smtClean="0">
                <a:latin typeface="+mn-ea"/>
                <a:ea typeface="+mn-ea"/>
              </a:rPr>
              <a:t> </a:t>
            </a:r>
            <a:endParaRPr lang="en-US" altLang="ja-JP" b="1" dirty="0">
              <a:latin typeface="+mn-ea"/>
              <a:ea typeface="+mn-ea"/>
            </a:endParaRPr>
          </a:p>
        </p:txBody>
      </p:sp>
      <p:grpSp>
        <p:nvGrpSpPr>
          <p:cNvPr id="92" name="グループ化 91"/>
          <p:cNvGrpSpPr/>
          <p:nvPr/>
        </p:nvGrpSpPr>
        <p:grpSpPr>
          <a:xfrm>
            <a:off x="4053543" y="3212976"/>
            <a:ext cx="1670585" cy="735254"/>
            <a:chOff x="4053543" y="3212976"/>
            <a:chExt cx="1670585" cy="735254"/>
          </a:xfrm>
        </p:grpSpPr>
        <p:sp>
          <p:nvSpPr>
            <p:cNvPr id="56" name="正方形/長方形 55"/>
            <p:cNvSpPr>
              <a:spLocks noChangeAspect="1"/>
            </p:cNvSpPr>
            <p:nvPr/>
          </p:nvSpPr>
          <p:spPr bwMode="auto">
            <a:xfrm>
              <a:off x="4053543" y="3284984"/>
              <a:ext cx="1670585" cy="66324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b="1" dirty="0" smtClean="0">
                  <a:solidFill>
                    <a:schemeClr val="bg1"/>
                  </a:solidFill>
                  <a:latin typeface="+mn-ea"/>
                </a:rPr>
                <a:t>攪　拌</a:t>
              </a:r>
              <a:endParaRPr lang="ja-JP" altLang="en-US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0" name="正方形/長方形 89"/>
            <p:cNvSpPr>
              <a:spLocks noChangeAspect="1"/>
            </p:cNvSpPr>
            <p:nvPr/>
          </p:nvSpPr>
          <p:spPr>
            <a:xfrm>
              <a:off x="4139952" y="3429000"/>
              <a:ext cx="393954" cy="2954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+mn-ea"/>
                  <a:ea typeface="+mn-ea"/>
                </a:rPr>
                <a:t>K</a:t>
              </a:r>
              <a:r>
                <a:rPr lang="ja-JP" altLang="en-US" baseline="30000" dirty="0" smtClean="0">
                  <a:latin typeface="+mn-ea"/>
                  <a:ea typeface="+mn-ea"/>
                </a:rPr>
                <a:t>＋</a:t>
              </a:r>
              <a:endParaRPr lang="ja-JP" altLang="en-US" dirty="0" smtClean="0">
                <a:latin typeface="+mn-ea"/>
                <a:ea typeface="+mn-ea"/>
              </a:endParaRPr>
            </a:p>
          </p:txBody>
        </p:sp>
        <p:sp>
          <p:nvSpPr>
            <p:cNvPr id="91" name="正方形/長方形 90"/>
            <p:cNvSpPr>
              <a:spLocks noChangeAspect="1"/>
            </p:cNvSpPr>
            <p:nvPr/>
          </p:nvSpPr>
          <p:spPr>
            <a:xfrm>
              <a:off x="5076056" y="3212976"/>
              <a:ext cx="533736" cy="2954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+mn-ea"/>
                  <a:ea typeface="+mn-ea"/>
                </a:rPr>
                <a:t>NO</a:t>
              </a:r>
              <a:r>
                <a:rPr lang="en-US" altLang="ja-JP" baseline="-25000" dirty="0" smtClean="0">
                  <a:latin typeface="+mn-ea"/>
                  <a:ea typeface="+mn-ea"/>
                </a:rPr>
                <a:t>3</a:t>
              </a:r>
              <a:r>
                <a:rPr lang="en-US" altLang="ja-JP" baseline="30000" dirty="0" smtClean="0">
                  <a:latin typeface="+mn-ea"/>
                  <a:ea typeface="+mn-ea"/>
                </a:rPr>
                <a:t>-</a:t>
              </a:r>
              <a:endParaRPr lang="ja-JP" altLang="en-US" dirty="0" smtClean="0">
                <a:latin typeface="+mn-ea"/>
                <a:ea typeface="+mn-ea"/>
              </a:endParaRPr>
            </a:p>
          </p:txBody>
        </p:sp>
      </p:grpSp>
      <p:grpSp>
        <p:nvGrpSpPr>
          <p:cNvPr id="89" name="グループ化 88"/>
          <p:cNvGrpSpPr/>
          <p:nvPr/>
        </p:nvGrpSpPr>
        <p:grpSpPr>
          <a:xfrm>
            <a:off x="4053543" y="3212976"/>
            <a:ext cx="1670585" cy="735254"/>
            <a:chOff x="4053543" y="3212976"/>
            <a:chExt cx="1670585" cy="735254"/>
          </a:xfrm>
        </p:grpSpPr>
        <p:sp>
          <p:nvSpPr>
            <p:cNvPr id="70" name="正方形/長方形 69"/>
            <p:cNvSpPr/>
            <p:nvPr/>
          </p:nvSpPr>
          <p:spPr bwMode="auto">
            <a:xfrm>
              <a:off x="4053543" y="3284984"/>
              <a:ext cx="1670585" cy="66324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ea"/>
              </a:endParaRPr>
            </a:p>
          </p:txBody>
        </p:sp>
        <p:sp>
          <p:nvSpPr>
            <p:cNvPr id="61" name="正方形/長方形 60"/>
            <p:cNvSpPr>
              <a:spLocks noChangeAspect="1"/>
            </p:cNvSpPr>
            <p:nvPr/>
          </p:nvSpPr>
          <p:spPr>
            <a:xfrm>
              <a:off x="4139952" y="3429000"/>
              <a:ext cx="393954" cy="2954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+mn-ea"/>
                  <a:ea typeface="+mn-ea"/>
                </a:rPr>
                <a:t>K</a:t>
              </a:r>
              <a:r>
                <a:rPr lang="ja-JP" altLang="en-US" baseline="30000" dirty="0" smtClean="0">
                  <a:latin typeface="+mn-ea"/>
                  <a:ea typeface="+mn-ea"/>
                </a:rPr>
                <a:t>＋</a:t>
              </a:r>
              <a:endParaRPr lang="ja-JP" altLang="en-US" dirty="0" smtClean="0">
                <a:latin typeface="+mn-ea"/>
                <a:ea typeface="+mn-ea"/>
              </a:endParaRPr>
            </a:p>
          </p:txBody>
        </p:sp>
        <p:sp>
          <p:nvSpPr>
            <p:cNvPr id="62" name="正方形/長方形 61"/>
            <p:cNvSpPr>
              <a:spLocks noChangeAspect="1"/>
            </p:cNvSpPr>
            <p:nvPr/>
          </p:nvSpPr>
          <p:spPr>
            <a:xfrm>
              <a:off x="5076056" y="3212976"/>
              <a:ext cx="533736" cy="2954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+mn-ea"/>
                  <a:ea typeface="+mn-ea"/>
                </a:rPr>
                <a:t>NO</a:t>
              </a:r>
              <a:r>
                <a:rPr lang="en-US" altLang="ja-JP" baseline="-25000" dirty="0" smtClean="0">
                  <a:latin typeface="+mn-ea"/>
                  <a:ea typeface="+mn-ea"/>
                </a:rPr>
                <a:t>3</a:t>
              </a:r>
              <a:r>
                <a:rPr lang="en-US" altLang="ja-JP" baseline="30000" dirty="0" smtClean="0">
                  <a:latin typeface="+mn-ea"/>
                  <a:ea typeface="+mn-ea"/>
                </a:rPr>
                <a:t>-</a:t>
              </a:r>
              <a:endParaRPr lang="ja-JP" altLang="en-US" dirty="0" smtClean="0">
                <a:latin typeface="+mn-ea"/>
                <a:ea typeface="+mn-ea"/>
              </a:endParaRPr>
            </a:p>
          </p:txBody>
        </p:sp>
      </p:grpSp>
      <p:grpSp>
        <p:nvGrpSpPr>
          <p:cNvPr id="57" name="グループ化 48"/>
          <p:cNvGrpSpPr>
            <a:grpSpLocks noChangeAspect="1"/>
          </p:cNvGrpSpPr>
          <p:nvPr/>
        </p:nvGrpSpPr>
        <p:grpSpPr>
          <a:xfrm>
            <a:off x="4572000" y="1546321"/>
            <a:ext cx="662488" cy="2674767"/>
            <a:chOff x="1542734" y="1988840"/>
            <a:chExt cx="828110" cy="3343459"/>
          </a:xfrm>
        </p:grpSpPr>
        <p:sp>
          <p:nvSpPr>
            <p:cNvPr id="58" name="正方形/長方形 57"/>
            <p:cNvSpPr/>
            <p:nvPr/>
          </p:nvSpPr>
          <p:spPr>
            <a:xfrm>
              <a:off x="1907704" y="1988840"/>
              <a:ext cx="72008" cy="32403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59" name="涙形 58"/>
            <p:cNvSpPr>
              <a:spLocks noChangeAspect="1"/>
            </p:cNvSpPr>
            <p:nvPr/>
          </p:nvSpPr>
          <p:spPr>
            <a:xfrm rot="2758755">
              <a:off x="1542734" y="5008243"/>
              <a:ext cx="324036" cy="324036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60" name="涙形 59"/>
            <p:cNvSpPr>
              <a:spLocks noChangeAspect="1"/>
            </p:cNvSpPr>
            <p:nvPr/>
          </p:nvSpPr>
          <p:spPr>
            <a:xfrm rot="13538753">
              <a:off x="2046808" y="5008263"/>
              <a:ext cx="324036" cy="324036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66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66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8" grpId="0" animBg="1"/>
      <p:bldP spid="66" grpId="0" animBg="1"/>
      <p:bldP spid="53" grpId="0" animBg="1"/>
      <p:bldP spid="71" grpId="0" animBg="1"/>
      <p:bldP spid="72" grpId="0" animBg="1"/>
      <p:bldP spid="72" grpId="1" animBg="1"/>
      <p:bldP spid="73" grpId="0" animBg="1"/>
      <p:bldP spid="83" grpId="0" animBg="1"/>
      <p:bldP spid="84" grpId="0" animBg="1"/>
      <p:bldP spid="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グループ化 241"/>
          <p:cNvGrpSpPr/>
          <p:nvPr/>
        </p:nvGrpSpPr>
        <p:grpSpPr>
          <a:xfrm>
            <a:off x="1403648" y="4832821"/>
            <a:ext cx="2682205" cy="1881684"/>
            <a:chOff x="5093965" y="3915147"/>
            <a:chExt cx="2682205" cy="1881684"/>
          </a:xfrm>
        </p:grpSpPr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5651748" y="443778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5219552" y="443778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6" name="Oval 9"/>
            <p:cNvSpPr>
              <a:spLocks noChangeArrowheads="1"/>
            </p:cNvSpPr>
            <p:nvPr/>
          </p:nvSpPr>
          <p:spPr bwMode="auto">
            <a:xfrm>
              <a:off x="5760096" y="4167510"/>
              <a:ext cx="161925" cy="16311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7" name="Oval 9"/>
            <p:cNvSpPr>
              <a:spLocks noChangeArrowheads="1"/>
            </p:cNvSpPr>
            <p:nvPr/>
          </p:nvSpPr>
          <p:spPr bwMode="auto">
            <a:xfrm>
              <a:off x="5219552" y="459970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8" name="Oval 9"/>
            <p:cNvSpPr>
              <a:spLocks noChangeArrowheads="1"/>
            </p:cNvSpPr>
            <p:nvPr/>
          </p:nvSpPr>
          <p:spPr bwMode="auto">
            <a:xfrm>
              <a:off x="5813673" y="4599707"/>
              <a:ext cx="163116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0" name="Oval 9"/>
            <p:cNvSpPr>
              <a:spLocks noChangeArrowheads="1"/>
            </p:cNvSpPr>
            <p:nvPr/>
          </p:nvSpPr>
          <p:spPr bwMode="auto">
            <a:xfrm>
              <a:off x="5598170" y="411393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1" name="Oval 9"/>
            <p:cNvSpPr>
              <a:spLocks noChangeArrowheads="1"/>
            </p:cNvSpPr>
            <p:nvPr/>
          </p:nvSpPr>
          <p:spPr bwMode="auto">
            <a:xfrm>
              <a:off x="5219552" y="4167510"/>
              <a:ext cx="161925" cy="16311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2" name="Oval 9"/>
            <p:cNvSpPr>
              <a:spLocks noChangeArrowheads="1"/>
            </p:cNvSpPr>
            <p:nvPr/>
          </p:nvSpPr>
          <p:spPr bwMode="auto">
            <a:xfrm>
              <a:off x="6030367" y="395200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3" name="Oval 9"/>
            <p:cNvSpPr>
              <a:spLocks noChangeArrowheads="1"/>
            </p:cNvSpPr>
            <p:nvPr/>
          </p:nvSpPr>
          <p:spPr bwMode="auto">
            <a:xfrm>
              <a:off x="6083946" y="4761632"/>
              <a:ext cx="161925" cy="16311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4" name="Oval 9"/>
            <p:cNvSpPr>
              <a:spLocks noChangeArrowheads="1"/>
            </p:cNvSpPr>
            <p:nvPr/>
          </p:nvSpPr>
          <p:spPr bwMode="auto">
            <a:xfrm>
              <a:off x="6083946" y="427585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1" name="Oval 9"/>
            <p:cNvSpPr>
              <a:spLocks noChangeArrowheads="1"/>
            </p:cNvSpPr>
            <p:nvPr/>
          </p:nvSpPr>
          <p:spPr bwMode="auto">
            <a:xfrm>
              <a:off x="5489823" y="427585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2" name="Oval 9"/>
            <p:cNvSpPr>
              <a:spLocks noChangeArrowheads="1"/>
            </p:cNvSpPr>
            <p:nvPr/>
          </p:nvSpPr>
          <p:spPr bwMode="auto">
            <a:xfrm>
              <a:off x="5327898" y="427585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3" name="Oval 9"/>
            <p:cNvSpPr>
              <a:spLocks noChangeArrowheads="1"/>
            </p:cNvSpPr>
            <p:nvPr/>
          </p:nvSpPr>
          <p:spPr bwMode="auto">
            <a:xfrm>
              <a:off x="5813673" y="3952007"/>
              <a:ext cx="163116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4" name="Oval 9"/>
            <p:cNvSpPr>
              <a:spLocks noChangeArrowheads="1"/>
            </p:cNvSpPr>
            <p:nvPr/>
          </p:nvSpPr>
          <p:spPr bwMode="auto">
            <a:xfrm>
              <a:off x="5436245" y="4492551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5" name="Oval 9"/>
            <p:cNvSpPr>
              <a:spLocks noChangeArrowheads="1"/>
            </p:cNvSpPr>
            <p:nvPr/>
          </p:nvSpPr>
          <p:spPr bwMode="auto">
            <a:xfrm>
              <a:off x="5813673" y="4330626"/>
              <a:ext cx="163116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6" name="Oval 9"/>
            <p:cNvSpPr>
              <a:spLocks noChangeArrowheads="1"/>
            </p:cNvSpPr>
            <p:nvPr/>
          </p:nvSpPr>
          <p:spPr bwMode="auto">
            <a:xfrm>
              <a:off x="5598170" y="395200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7" name="Oval 9"/>
            <p:cNvSpPr>
              <a:spLocks noChangeArrowheads="1"/>
            </p:cNvSpPr>
            <p:nvPr/>
          </p:nvSpPr>
          <p:spPr bwMode="auto">
            <a:xfrm>
              <a:off x="5382667" y="4060354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71" name="Oval 9"/>
            <p:cNvSpPr>
              <a:spLocks noChangeArrowheads="1"/>
            </p:cNvSpPr>
            <p:nvPr/>
          </p:nvSpPr>
          <p:spPr bwMode="auto">
            <a:xfrm>
              <a:off x="5922020" y="411393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72" name="Oval 9"/>
            <p:cNvSpPr>
              <a:spLocks noChangeArrowheads="1"/>
            </p:cNvSpPr>
            <p:nvPr/>
          </p:nvSpPr>
          <p:spPr bwMode="auto">
            <a:xfrm>
              <a:off x="6138714" y="443778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73" name="Oval 9"/>
            <p:cNvSpPr>
              <a:spLocks noChangeArrowheads="1"/>
            </p:cNvSpPr>
            <p:nvPr/>
          </p:nvSpPr>
          <p:spPr bwMode="auto">
            <a:xfrm>
              <a:off x="6138714" y="411393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74" name="Oval 9"/>
            <p:cNvSpPr>
              <a:spLocks noChangeArrowheads="1"/>
            </p:cNvSpPr>
            <p:nvPr/>
          </p:nvSpPr>
          <p:spPr bwMode="auto">
            <a:xfrm>
              <a:off x="5381476" y="4708054"/>
              <a:ext cx="16311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75" name="Oval 9"/>
            <p:cNvSpPr>
              <a:spLocks noChangeArrowheads="1"/>
            </p:cNvSpPr>
            <p:nvPr/>
          </p:nvSpPr>
          <p:spPr bwMode="auto">
            <a:xfrm>
              <a:off x="5544592" y="4654476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77" name="Oval 9"/>
            <p:cNvSpPr>
              <a:spLocks noChangeArrowheads="1"/>
            </p:cNvSpPr>
            <p:nvPr/>
          </p:nvSpPr>
          <p:spPr bwMode="auto">
            <a:xfrm>
              <a:off x="6138714" y="459970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78" name="Oval 9"/>
            <p:cNvSpPr>
              <a:spLocks noChangeArrowheads="1"/>
            </p:cNvSpPr>
            <p:nvPr/>
          </p:nvSpPr>
          <p:spPr bwMode="auto">
            <a:xfrm>
              <a:off x="5813673" y="4492551"/>
              <a:ext cx="163116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79" name="Oval 9"/>
            <p:cNvSpPr>
              <a:spLocks noChangeArrowheads="1"/>
            </p:cNvSpPr>
            <p:nvPr/>
          </p:nvSpPr>
          <p:spPr bwMode="auto">
            <a:xfrm>
              <a:off x="5868442" y="4761632"/>
              <a:ext cx="161925" cy="16311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80" name="Oval 9"/>
            <p:cNvSpPr>
              <a:spLocks noChangeArrowheads="1"/>
            </p:cNvSpPr>
            <p:nvPr/>
          </p:nvSpPr>
          <p:spPr bwMode="auto">
            <a:xfrm>
              <a:off x="5976789" y="443778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81" name="Oval 9"/>
            <p:cNvSpPr>
              <a:spLocks noChangeArrowheads="1"/>
            </p:cNvSpPr>
            <p:nvPr/>
          </p:nvSpPr>
          <p:spPr bwMode="auto">
            <a:xfrm>
              <a:off x="5706517" y="4708054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84" name="Oval 9"/>
            <p:cNvSpPr>
              <a:spLocks noChangeArrowheads="1"/>
            </p:cNvSpPr>
            <p:nvPr/>
          </p:nvSpPr>
          <p:spPr bwMode="auto">
            <a:xfrm>
              <a:off x="5598170" y="4869979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85" name="Oval 9"/>
            <p:cNvSpPr>
              <a:spLocks noChangeArrowheads="1"/>
            </p:cNvSpPr>
            <p:nvPr/>
          </p:nvSpPr>
          <p:spPr bwMode="auto">
            <a:xfrm>
              <a:off x="5436245" y="4869979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86" name="Oval 9"/>
            <p:cNvSpPr>
              <a:spLocks noChangeArrowheads="1"/>
            </p:cNvSpPr>
            <p:nvPr/>
          </p:nvSpPr>
          <p:spPr bwMode="auto">
            <a:xfrm>
              <a:off x="5922020" y="492474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88" name="Oval 9"/>
            <p:cNvSpPr>
              <a:spLocks noChangeArrowheads="1"/>
            </p:cNvSpPr>
            <p:nvPr/>
          </p:nvSpPr>
          <p:spPr bwMode="auto">
            <a:xfrm>
              <a:off x="5165973" y="4816401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2" name="Oval 9"/>
            <p:cNvSpPr>
              <a:spLocks noChangeArrowheads="1"/>
            </p:cNvSpPr>
            <p:nvPr/>
          </p:nvSpPr>
          <p:spPr bwMode="auto">
            <a:xfrm>
              <a:off x="6408986" y="443778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3" name="Oval 9"/>
            <p:cNvSpPr>
              <a:spLocks noChangeArrowheads="1"/>
            </p:cNvSpPr>
            <p:nvPr/>
          </p:nvSpPr>
          <p:spPr bwMode="auto">
            <a:xfrm>
              <a:off x="5976789" y="443778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4" name="Oval 9"/>
            <p:cNvSpPr>
              <a:spLocks noChangeArrowheads="1"/>
            </p:cNvSpPr>
            <p:nvPr/>
          </p:nvSpPr>
          <p:spPr bwMode="auto">
            <a:xfrm>
              <a:off x="6516142" y="4167510"/>
              <a:ext cx="161925" cy="16311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5" name="Oval 9"/>
            <p:cNvSpPr>
              <a:spLocks noChangeArrowheads="1"/>
            </p:cNvSpPr>
            <p:nvPr/>
          </p:nvSpPr>
          <p:spPr bwMode="auto">
            <a:xfrm>
              <a:off x="6030367" y="4654476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6" name="Oval 9"/>
            <p:cNvSpPr>
              <a:spLocks noChangeArrowheads="1"/>
            </p:cNvSpPr>
            <p:nvPr/>
          </p:nvSpPr>
          <p:spPr bwMode="auto">
            <a:xfrm>
              <a:off x="6570911" y="459970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7" name="Oval 9"/>
            <p:cNvSpPr>
              <a:spLocks noChangeArrowheads="1"/>
            </p:cNvSpPr>
            <p:nvPr/>
          </p:nvSpPr>
          <p:spPr bwMode="auto">
            <a:xfrm>
              <a:off x="6354217" y="411393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8" name="Oval 9"/>
            <p:cNvSpPr>
              <a:spLocks noChangeArrowheads="1"/>
            </p:cNvSpPr>
            <p:nvPr/>
          </p:nvSpPr>
          <p:spPr bwMode="auto">
            <a:xfrm>
              <a:off x="5219552" y="4005585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9" name="Oval 9"/>
            <p:cNvSpPr>
              <a:spLocks noChangeArrowheads="1"/>
            </p:cNvSpPr>
            <p:nvPr/>
          </p:nvSpPr>
          <p:spPr bwMode="auto">
            <a:xfrm>
              <a:off x="6786414" y="395200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70" name="Oval 9"/>
            <p:cNvSpPr>
              <a:spLocks noChangeArrowheads="1"/>
            </p:cNvSpPr>
            <p:nvPr/>
          </p:nvSpPr>
          <p:spPr bwMode="auto">
            <a:xfrm>
              <a:off x="6841183" y="4761632"/>
              <a:ext cx="161925" cy="16311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71" name="Oval 9"/>
            <p:cNvSpPr>
              <a:spLocks noChangeArrowheads="1"/>
            </p:cNvSpPr>
            <p:nvPr/>
          </p:nvSpPr>
          <p:spPr bwMode="auto">
            <a:xfrm>
              <a:off x="6841183" y="427585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72" name="Oval 9"/>
            <p:cNvSpPr>
              <a:spLocks noChangeArrowheads="1"/>
            </p:cNvSpPr>
            <p:nvPr/>
          </p:nvSpPr>
          <p:spPr bwMode="auto">
            <a:xfrm>
              <a:off x="6245870" y="4275857"/>
              <a:ext cx="16311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73" name="Oval 9"/>
            <p:cNvSpPr>
              <a:spLocks noChangeArrowheads="1"/>
            </p:cNvSpPr>
            <p:nvPr/>
          </p:nvSpPr>
          <p:spPr bwMode="auto">
            <a:xfrm>
              <a:off x="6462564" y="4761632"/>
              <a:ext cx="161925" cy="16311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74" name="Oval 9"/>
            <p:cNvSpPr>
              <a:spLocks noChangeArrowheads="1"/>
            </p:cNvSpPr>
            <p:nvPr/>
          </p:nvSpPr>
          <p:spPr bwMode="auto">
            <a:xfrm>
              <a:off x="6570911" y="395200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75" name="Oval 9"/>
            <p:cNvSpPr>
              <a:spLocks noChangeArrowheads="1"/>
            </p:cNvSpPr>
            <p:nvPr/>
          </p:nvSpPr>
          <p:spPr bwMode="auto">
            <a:xfrm>
              <a:off x="5760096" y="492474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76" name="Oval 9"/>
            <p:cNvSpPr>
              <a:spLocks noChangeArrowheads="1"/>
            </p:cNvSpPr>
            <p:nvPr/>
          </p:nvSpPr>
          <p:spPr bwMode="auto">
            <a:xfrm>
              <a:off x="6570911" y="4330626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77" name="Oval 9"/>
            <p:cNvSpPr>
              <a:spLocks noChangeArrowheads="1"/>
            </p:cNvSpPr>
            <p:nvPr/>
          </p:nvSpPr>
          <p:spPr bwMode="auto">
            <a:xfrm>
              <a:off x="6354217" y="395200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78" name="Oval 9"/>
            <p:cNvSpPr>
              <a:spLocks noChangeArrowheads="1"/>
            </p:cNvSpPr>
            <p:nvPr/>
          </p:nvSpPr>
          <p:spPr bwMode="auto">
            <a:xfrm>
              <a:off x="6192292" y="395200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79" name="Oval 9"/>
            <p:cNvSpPr>
              <a:spLocks noChangeArrowheads="1"/>
            </p:cNvSpPr>
            <p:nvPr/>
          </p:nvSpPr>
          <p:spPr bwMode="auto">
            <a:xfrm>
              <a:off x="6678067" y="411393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80" name="Oval 9"/>
            <p:cNvSpPr>
              <a:spLocks noChangeArrowheads="1"/>
            </p:cNvSpPr>
            <p:nvPr/>
          </p:nvSpPr>
          <p:spPr bwMode="auto">
            <a:xfrm>
              <a:off x="6894761" y="443778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81" name="Oval 9"/>
            <p:cNvSpPr>
              <a:spLocks noChangeArrowheads="1"/>
            </p:cNvSpPr>
            <p:nvPr/>
          </p:nvSpPr>
          <p:spPr bwMode="auto">
            <a:xfrm>
              <a:off x="6894761" y="411393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82" name="Oval 9"/>
            <p:cNvSpPr>
              <a:spLocks noChangeArrowheads="1"/>
            </p:cNvSpPr>
            <p:nvPr/>
          </p:nvSpPr>
          <p:spPr bwMode="auto">
            <a:xfrm>
              <a:off x="6408986" y="4978326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83" name="Oval 9"/>
            <p:cNvSpPr>
              <a:spLocks noChangeArrowheads="1"/>
            </p:cNvSpPr>
            <p:nvPr/>
          </p:nvSpPr>
          <p:spPr bwMode="auto">
            <a:xfrm>
              <a:off x="6300640" y="4654476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84" name="Oval 9"/>
            <p:cNvSpPr>
              <a:spLocks noChangeArrowheads="1"/>
            </p:cNvSpPr>
            <p:nvPr/>
          </p:nvSpPr>
          <p:spPr bwMode="auto">
            <a:xfrm>
              <a:off x="6786414" y="459970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85" name="Oval 9"/>
            <p:cNvSpPr>
              <a:spLocks noChangeArrowheads="1"/>
            </p:cNvSpPr>
            <p:nvPr/>
          </p:nvSpPr>
          <p:spPr bwMode="auto">
            <a:xfrm>
              <a:off x="6624490" y="4761632"/>
              <a:ext cx="161925" cy="16311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86" name="Oval 9"/>
            <p:cNvSpPr>
              <a:spLocks noChangeArrowheads="1"/>
            </p:cNvSpPr>
            <p:nvPr/>
          </p:nvSpPr>
          <p:spPr bwMode="auto">
            <a:xfrm>
              <a:off x="6732836" y="443778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87" name="Oval 9"/>
            <p:cNvSpPr>
              <a:spLocks noChangeArrowheads="1"/>
            </p:cNvSpPr>
            <p:nvPr/>
          </p:nvSpPr>
          <p:spPr bwMode="auto">
            <a:xfrm>
              <a:off x="6192292" y="4869979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88" name="Oval 9"/>
            <p:cNvSpPr>
              <a:spLocks noChangeArrowheads="1"/>
            </p:cNvSpPr>
            <p:nvPr/>
          </p:nvSpPr>
          <p:spPr bwMode="auto">
            <a:xfrm>
              <a:off x="6678067" y="492474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89" name="Oval 9"/>
            <p:cNvSpPr>
              <a:spLocks noChangeArrowheads="1"/>
            </p:cNvSpPr>
            <p:nvPr/>
          </p:nvSpPr>
          <p:spPr bwMode="auto">
            <a:xfrm>
              <a:off x="6083946" y="4978326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15" name="Oval 9"/>
            <p:cNvSpPr>
              <a:spLocks noChangeArrowheads="1"/>
            </p:cNvSpPr>
            <p:nvPr/>
          </p:nvSpPr>
          <p:spPr bwMode="auto">
            <a:xfrm>
              <a:off x="5526161" y="504973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16" name="Oval 9"/>
            <p:cNvSpPr>
              <a:spLocks noChangeArrowheads="1"/>
            </p:cNvSpPr>
            <p:nvPr/>
          </p:nvSpPr>
          <p:spPr bwMode="auto">
            <a:xfrm>
              <a:off x="5093965" y="504973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17" name="Oval 9"/>
            <p:cNvSpPr>
              <a:spLocks noChangeArrowheads="1"/>
            </p:cNvSpPr>
            <p:nvPr/>
          </p:nvSpPr>
          <p:spPr bwMode="auto">
            <a:xfrm>
              <a:off x="5093965" y="5211663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18" name="Oval 9"/>
            <p:cNvSpPr>
              <a:spLocks noChangeArrowheads="1"/>
            </p:cNvSpPr>
            <p:nvPr/>
          </p:nvSpPr>
          <p:spPr bwMode="auto">
            <a:xfrm>
              <a:off x="5688086" y="5211663"/>
              <a:ext cx="163116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20" name="Oval 9"/>
            <p:cNvSpPr>
              <a:spLocks noChangeArrowheads="1"/>
            </p:cNvSpPr>
            <p:nvPr/>
          </p:nvSpPr>
          <p:spPr bwMode="auto">
            <a:xfrm>
              <a:off x="5958359" y="5373588"/>
              <a:ext cx="161925" cy="16311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21" name="Oval 9"/>
            <p:cNvSpPr>
              <a:spLocks noChangeArrowheads="1"/>
            </p:cNvSpPr>
            <p:nvPr/>
          </p:nvSpPr>
          <p:spPr bwMode="auto">
            <a:xfrm>
              <a:off x="5310658" y="510450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22" name="Oval 9"/>
            <p:cNvSpPr>
              <a:spLocks noChangeArrowheads="1"/>
            </p:cNvSpPr>
            <p:nvPr/>
          </p:nvSpPr>
          <p:spPr bwMode="auto">
            <a:xfrm>
              <a:off x="6013127" y="504973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23" name="Oval 9"/>
            <p:cNvSpPr>
              <a:spLocks noChangeArrowheads="1"/>
            </p:cNvSpPr>
            <p:nvPr/>
          </p:nvSpPr>
          <p:spPr bwMode="auto">
            <a:xfrm>
              <a:off x="5255889" y="5320010"/>
              <a:ext cx="16311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24" name="Oval 9"/>
            <p:cNvSpPr>
              <a:spLocks noChangeArrowheads="1"/>
            </p:cNvSpPr>
            <p:nvPr/>
          </p:nvSpPr>
          <p:spPr bwMode="auto">
            <a:xfrm>
              <a:off x="5419005" y="526643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25" name="Oval 9"/>
            <p:cNvSpPr>
              <a:spLocks noChangeArrowheads="1"/>
            </p:cNvSpPr>
            <p:nvPr/>
          </p:nvSpPr>
          <p:spPr bwMode="auto">
            <a:xfrm>
              <a:off x="6013127" y="5211663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26" name="Oval 9"/>
            <p:cNvSpPr>
              <a:spLocks noChangeArrowheads="1"/>
            </p:cNvSpPr>
            <p:nvPr/>
          </p:nvSpPr>
          <p:spPr bwMode="auto">
            <a:xfrm>
              <a:off x="5688086" y="5104507"/>
              <a:ext cx="163116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27" name="Oval 9"/>
            <p:cNvSpPr>
              <a:spLocks noChangeArrowheads="1"/>
            </p:cNvSpPr>
            <p:nvPr/>
          </p:nvSpPr>
          <p:spPr bwMode="auto">
            <a:xfrm>
              <a:off x="5742855" y="5373588"/>
              <a:ext cx="161925" cy="16311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28" name="Oval 9"/>
            <p:cNvSpPr>
              <a:spLocks noChangeArrowheads="1"/>
            </p:cNvSpPr>
            <p:nvPr/>
          </p:nvSpPr>
          <p:spPr bwMode="auto">
            <a:xfrm>
              <a:off x="5851202" y="504973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29" name="Oval 9"/>
            <p:cNvSpPr>
              <a:spLocks noChangeArrowheads="1"/>
            </p:cNvSpPr>
            <p:nvPr/>
          </p:nvSpPr>
          <p:spPr bwMode="auto">
            <a:xfrm>
              <a:off x="5580930" y="5320010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30" name="Oval 9"/>
            <p:cNvSpPr>
              <a:spLocks noChangeArrowheads="1"/>
            </p:cNvSpPr>
            <p:nvPr/>
          </p:nvSpPr>
          <p:spPr bwMode="auto">
            <a:xfrm>
              <a:off x="5472583" y="5481935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41" name="Oval 9"/>
            <p:cNvSpPr>
              <a:spLocks noChangeArrowheads="1"/>
            </p:cNvSpPr>
            <p:nvPr/>
          </p:nvSpPr>
          <p:spPr bwMode="auto">
            <a:xfrm>
              <a:off x="5310658" y="5481935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43" name="Oval 9"/>
            <p:cNvSpPr>
              <a:spLocks noChangeArrowheads="1"/>
            </p:cNvSpPr>
            <p:nvPr/>
          </p:nvSpPr>
          <p:spPr bwMode="auto">
            <a:xfrm>
              <a:off x="5796433" y="5536704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58" name="Oval 9"/>
            <p:cNvSpPr>
              <a:spLocks noChangeArrowheads="1"/>
            </p:cNvSpPr>
            <p:nvPr/>
          </p:nvSpPr>
          <p:spPr bwMode="auto">
            <a:xfrm>
              <a:off x="6283399" y="504973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59" name="Oval 9"/>
            <p:cNvSpPr>
              <a:spLocks noChangeArrowheads="1"/>
            </p:cNvSpPr>
            <p:nvPr/>
          </p:nvSpPr>
          <p:spPr bwMode="auto">
            <a:xfrm>
              <a:off x="5851202" y="504973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0" name="Oval 9"/>
            <p:cNvSpPr>
              <a:spLocks noChangeArrowheads="1"/>
            </p:cNvSpPr>
            <p:nvPr/>
          </p:nvSpPr>
          <p:spPr bwMode="auto">
            <a:xfrm>
              <a:off x="5904780" y="526643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1" name="Oval 9"/>
            <p:cNvSpPr>
              <a:spLocks noChangeArrowheads="1"/>
            </p:cNvSpPr>
            <p:nvPr/>
          </p:nvSpPr>
          <p:spPr bwMode="auto">
            <a:xfrm>
              <a:off x="6445324" y="5211663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90" name="Oval 9"/>
            <p:cNvSpPr>
              <a:spLocks noChangeArrowheads="1"/>
            </p:cNvSpPr>
            <p:nvPr/>
          </p:nvSpPr>
          <p:spPr bwMode="auto">
            <a:xfrm>
              <a:off x="6715596" y="5373588"/>
              <a:ext cx="161925" cy="16311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91" name="Oval 9"/>
            <p:cNvSpPr>
              <a:spLocks noChangeArrowheads="1"/>
            </p:cNvSpPr>
            <p:nvPr/>
          </p:nvSpPr>
          <p:spPr bwMode="auto">
            <a:xfrm>
              <a:off x="6336977" y="5373588"/>
              <a:ext cx="161925" cy="16311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92" name="Oval 9"/>
            <p:cNvSpPr>
              <a:spLocks noChangeArrowheads="1"/>
            </p:cNvSpPr>
            <p:nvPr/>
          </p:nvSpPr>
          <p:spPr bwMode="auto">
            <a:xfrm>
              <a:off x="5634509" y="5536704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93" name="Oval 9"/>
            <p:cNvSpPr>
              <a:spLocks noChangeArrowheads="1"/>
            </p:cNvSpPr>
            <p:nvPr/>
          </p:nvSpPr>
          <p:spPr bwMode="auto">
            <a:xfrm>
              <a:off x="6769174" y="504973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94" name="Oval 9"/>
            <p:cNvSpPr>
              <a:spLocks noChangeArrowheads="1"/>
            </p:cNvSpPr>
            <p:nvPr/>
          </p:nvSpPr>
          <p:spPr bwMode="auto">
            <a:xfrm>
              <a:off x="6283399" y="559028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96" name="Oval 9"/>
            <p:cNvSpPr>
              <a:spLocks noChangeArrowheads="1"/>
            </p:cNvSpPr>
            <p:nvPr/>
          </p:nvSpPr>
          <p:spPr bwMode="auto">
            <a:xfrm>
              <a:off x="6175053" y="526643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97" name="Oval 9"/>
            <p:cNvSpPr>
              <a:spLocks noChangeArrowheads="1"/>
            </p:cNvSpPr>
            <p:nvPr/>
          </p:nvSpPr>
          <p:spPr bwMode="auto">
            <a:xfrm>
              <a:off x="6660827" y="5211663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98" name="Oval 9"/>
            <p:cNvSpPr>
              <a:spLocks noChangeArrowheads="1"/>
            </p:cNvSpPr>
            <p:nvPr/>
          </p:nvSpPr>
          <p:spPr bwMode="auto">
            <a:xfrm>
              <a:off x="6498903" y="5373588"/>
              <a:ext cx="161925" cy="16311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99" name="Oval 9"/>
            <p:cNvSpPr>
              <a:spLocks noChangeArrowheads="1"/>
            </p:cNvSpPr>
            <p:nvPr/>
          </p:nvSpPr>
          <p:spPr bwMode="auto">
            <a:xfrm>
              <a:off x="6607249" y="504973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00" name="Oval 9"/>
            <p:cNvSpPr>
              <a:spLocks noChangeArrowheads="1"/>
            </p:cNvSpPr>
            <p:nvPr/>
          </p:nvSpPr>
          <p:spPr bwMode="auto">
            <a:xfrm>
              <a:off x="6066705" y="5481935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01" name="Oval 9"/>
            <p:cNvSpPr>
              <a:spLocks noChangeArrowheads="1"/>
            </p:cNvSpPr>
            <p:nvPr/>
          </p:nvSpPr>
          <p:spPr bwMode="auto">
            <a:xfrm>
              <a:off x="6552480" y="5536704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02" name="Oval 9"/>
            <p:cNvSpPr>
              <a:spLocks noChangeArrowheads="1"/>
            </p:cNvSpPr>
            <p:nvPr/>
          </p:nvSpPr>
          <p:spPr bwMode="auto">
            <a:xfrm>
              <a:off x="5958359" y="559028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03" name="Oval 9"/>
            <p:cNvSpPr>
              <a:spLocks noChangeArrowheads="1"/>
            </p:cNvSpPr>
            <p:nvPr/>
          </p:nvSpPr>
          <p:spPr bwMode="auto">
            <a:xfrm>
              <a:off x="7487988" y="4347344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04" name="Oval 9"/>
            <p:cNvSpPr>
              <a:spLocks noChangeArrowheads="1"/>
            </p:cNvSpPr>
            <p:nvPr/>
          </p:nvSpPr>
          <p:spPr bwMode="auto">
            <a:xfrm>
              <a:off x="7055792" y="4347344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05" name="Oval 9"/>
            <p:cNvSpPr>
              <a:spLocks noChangeArrowheads="1"/>
            </p:cNvSpPr>
            <p:nvPr/>
          </p:nvSpPr>
          <p:spPr bwMode="auto">
            <a:xfrm>
              <a:off x="7596336" y="4077072"/>
              <a:ext cx="161925" cy="16311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06" name="Oval 9"/>
            <p:cNvSpPr>
              <a:spLocks noChangeArrowheads="1"/>
            </p:cNvSpPr>
            <p:nvPr/>
          </p:nvSpPr>
          <p:spPr bwMode="auto">
            <a:xfrm>
              <a:off x="7055792" y="4509269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07" name="Oval 9"/>
            <p:cNvSpPr>
              <a:spLocks noChangeArrowheads="1"/>
            </p:cNvSpPr>
            <p:nvPr/>
          </p:nvSpPr>
          <p:spPr bwMode="auto">
            <a:xfrm>
              <a:off x="7434410" y="4023494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08" name="Oval 9"/>
            <p:cNvSpPr>
              <a:spLocks noChangeArrowheads="1"/>
            </p:cNvSpPr>
            <p:nvPr/>
          </p:nvSpPr>
          <p:spPr bwMode="auto">
            <a:xfrm>
              <a:off x="7055792" y="4077072"/>
              <a:ext cx="161925" cy="16311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09" name="Oval 9"/>
            <p:cNvSpPr>
              <a:spLocks noChangeArrowheads="1"/>
            </p:cNvSpPr>
            <p:nvPr/>
          </p:nvSpPr>
          <p:spPr bwMode="auto">
            <a:xfrm>
              <a:off x="7326063" y="4185419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10" name="Oval 9"/>
            <p:cNvSpPr>
              <a:spLocks noChangeArrowheads="1"/>
            </p:cNvSpPr>
            <p:nvPr/>
          </p:nvSpPr>
          <p:spPr bwMode="auto">
            <a:xfrm>
              <a:off x="7164138" y="4185419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11" name="Oval 9"/>
            <p:cNvSpPr>
              <a:spLocks noChangeArrowheads="1"/>
            </p:cNvSpPr>
            <p:nvPr/>
          </p:nvSpPr>
          <p:spPr bwMode="auto">
            <a:xfrm>
              <a:off x="7272485" y="4402113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12" name="Oval 9"/>
            <p:cNvSpPr>
              <a:spLocks noChangeArrowheads="1"/>
            </p:cNvSpPr>
            <p:nvPr/>
          </p:nvSpPr>
          <p:spPr bwMode="auto">
            <a:xfrm>
              <a:off x="7218907" y="3969916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13" name="Oval 9"/>
            <p:cNvSpPr>
              <a:spLocks noChangeArrowheads="1"/>
            </p:cNvSpPr>
            <p:nvPr/>
          </p:nvSpPr>
          <p:spPr bwMode="auto">
            <a:xfrm>
              <a:off x="7217716" y="4617616"/>
              <a:ext cx="16311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14" name="Oval 9"/>
            <p:cNvSpPr>
              <a:spLocks noChangeArrowheads="1"/>
            </p:cNvSpPr>
            <p:nvPr/>
          </p:nvSpPr>
          <p:spPr bwMode="auto">
            <a:xfrm>
              <a:off x="7380832" y="456403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15" name="Oval 9"/>
            <p:cNvSpPr>
              <a:spLocks noChangeArrowheads="1"/>
            </p:cNvSpPr>
            <p:nvPr/>
          </p:nvSpPr>
          <p:spPr bwMode="auto">
            <a:xfrm>
              <a:off x="7542757" y="4617616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16" name="Oval 9"/>
            <p:cNvSpPr>
              <a:spLocks noChangeArrowheads="1"/>
            </p:cNvSpPr>
            <p:nvPr/>
          </p:nvSpPr>
          <p:spPr bwMode="auto">
            <a:xfrm>
              <a:off x="7434410" y="4779541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17" name="Oval 9"/>
            <p:cNvSpPr>
              <a:spLocks noChangeArrowheads="1"/>
            </p:cNvSpPr>
            <p:nvPr/>
          </p:nvSpPr>
          <p:spPr bwMode="auto">
            <a:xfrm>
              <a:off x="7272485" y="4779541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18" name="Oval 9"/>
            <p:cNvSpPr>
              <a:spLocks noChangeArrowheads="1"/>
            </p:cNvSpPr>
            <p:nvPr/>
          </p:nvSpPr>
          <p:spPr bwMode="auto">
            <a:xfrm>
              <a:off x="7002213" y="4725963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19" name="Oval 9"/>
            <p:cNvSpPr>
              <a:spLocks noChangeArrowheads="1"/>
            </p:cNvSpPr>
            <p:nvPr/>
          </p:nvSpPr>
          <p:spPr bwMode="auto">
            <a:xfrm>
              <a:off x="7055792" y="391514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20" name="Oval 9"/>
            <p:cNvSpPr>
              <a:spLocks noChangeArrowheads="1"/>
            </p:cNvSpPr>
            <p:nvPr/>
          </p:nvSpPr>
          <p:spPr bwMode="auto">
            <a:xfrm>
              <a:off x="7596336" y="4834310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21" name="Oval 9"/>
            <p:cNvSpPr>
              <a:spLocks noChangeArrowheads="1"/>
            </p:cNvSpPr>
            <p:nvPr/>
          </p:nvSpPr>
          <p:spPr bwMode="auto">
            <a:xfrm>
              <a:off x="7362401" y="4959300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22" name="Oval 9"/>
            <p:cNvSpPr>
              <a:spLocks noChangeArrowheads="1"/>
            </p:cNvSpPr>
            <p:nvPr/>
          </p:nvSpPr>
          <p:spPr bwMode="auto">
            <a:xfrm>
              <a:off x="6930205" y="4959300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23" name="Oval 9"/>
            <p:cNvSpPr>
              <a:spLocks noChangeArrowheads="1"/>
            </p:cNvSpPr>
            <p:nvPr/>
          </p:nvSpPr>
          <p:spPr bwMode="auto">
            <a:xfrm>
              <a:off x="6930205" y="5121225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24" name="Oval 9"/>
            <p:cNvSpPr>
              <a:spLocks noChangeArrowheads="1"/>
            </p:cNvSpPr>
            <p:nvPr/>
          </p:nvSpPr>
          <p:spPr bwMode="auto">
            <a:xfrm>
              <a:off x="7524326" y="5121225"/>
              <a:ext cx="163116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25" name="Oval 9"/>
            <p:cNvSpPr>
              <a:spLocks noChangeArrowheads="1"/>
            </p:cNvSpPr>
            <p:nvPr/>
          </p:nvSpPr>
          <p:spPr bwMode="auto">
            <a:xfrm>
              <a:off x="7146898" y="5014069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26" name="Oval 9"/>
            <p:cNvSpPr>
              <a:spLocks noChangeArrowheads="1"/>
            </p:cNvSpPr>
            <p:nvPr/>
          </p:nvSpPr>
          <p:spPr bwMode="auto">
            <a:xfrm>
              <a:off x="7092129" y="5229572"/>
              <a:ext cx="16311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27" name="Oval 9"/>
            <p:cNvSpPr>
              <a:spLocks noChangeArrowheads="1"/>
            </p:cNvSpPr>
            <p:nvPr/>
          </p:nvSpPr>
          <p:spPr bwMode="auto">
            <a:xfrm>
              <a:off x="7255245" y="5175994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28" name="Oval 9"/>
            <p:cNvSpPr>
              <a:spLocks noChangeArrowheads="1"/>
            </p:cNvSpPr>
            <p:nvPr/>
          </p:nvSpPr>
          <p:spPr bwMode="auto">
            <a:xfrm>
              <a:off x="7524326" y="5014069"/>
              <a:ext cx="163116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29" name="Oval 9"/>
            <p:cNvSpPr>
              <a:spLocks noChangeArrowheads="1"/>
            </p:cNvSpPr>
            <p:nvPr/>
          </p:nvSpPr>
          <p:spPr bwMode="auto">
            <a:xfrm>
              <a:off x="7579095" y="5283150"/>
              <a:ext cx="161925" cy="16311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30" name="Oval 9"/>
            <p:cNvSpPr>
              <a:spLocks noChangeArrowheads="1"/>
            </p:cNvSpPr>
            <p:nvPr/>
          </p:nvSpPr>
          <p:spPr bwMode="auto">
            <a:xfrm>
              <a:off x="7417170" y="5229572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31" name="Oval 9"/>
            <p:cNvSpPr>
              <a:spLocks noChangeArrowheads="1"/>
            </p:cNvSpPr>
            <p:nvPr/>
          </p:nvSpPr>
          <p:spPr bwMode="auto">
            <a:xfrm>
              <a:off x="7308823" y="539149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32" name="Oval 9"/>
            <p:cNvSpPr>
              <a:spLocks noChangeArrowheads="1"/>
            </p:cNvSpPr>
            <p:nvPr/>
          </p:nvSpPr>
          <p:spPr bwMode="auto">
            <a:xfrm>
              <a:off x="7146898" y="5391497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33" name="Oval 9"/>
            <p:cNvSpPr>
              <a:spLocks noChangeArrowheads="1"/>
            </p:cNvSpPr>
            <p:nvPr/>
          </p:nvSpPr>
          <p:spPr bwMode="auto">
            <a:xfrm>
              <a:off x="7470749" y="5446266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34" name="Oval 9"/>
            <p:cNvSpPr>
              <a:spLocks noChangeArrowheads="1"/>
            </p:cNvSpPr>
            <p:nvPr/>
          </p:nvSpPr>
          <p:spPr bwMode="auto">
            <a:xfrm>
              <a:off x="7020123" y="5526559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35" name="Oval 9"/>
            <p:cNvSpPr>
              <a:spLocks noChangeArrowheads="1"/>
            </p:cNvSpPr>
            <p:nvPr/>
          </p:nvSpPr>
          <p:spPr bwMode="auto">
            <a:xfrm>
              <a:off x="6858198" y="5526559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36" name="Oval 9"/>
            <p:cNvSpPr>
              <a:spLocks noChangeArrowheads="1"/>
            </p:cNvSpPr>
            <p:nvPr/>
          </p:nvSpPr>
          <p:spPr bwMode="auto">
            <a:xfrm>
              <a:off x="7343973" y="558132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37" name="Oval 9"/>
            <p:cNvSpPr>
              <a:spLocks noChangeArrowheads="1"/>
            </p:cNvSpPr>
            <p:nvPr/>
          </p:nvSpPr>
          <p:spPr bwMode="auto">
            <a:xfrm>
              <a:off x="7182049" y="5581328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38" name="Oval 9"/>
            <p:cNvSpPr>
              <a:spLocks noChangeArrowheads="1"/>
            </p:cNvSpPr>
            <p:nvPr/>
          </p:nvSpPr>
          <p:spPr bwMode="auto">
            <a:xfrm>
              <a:off x="7614245" y="5526559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39" name="Oval 9"/>
            <p:cNvSpPr>
              <a:spLocks noChangeArrowheads="1"/>
            </p:cNvSpPr>
            <p:nvPr/>
          </p:nvSpPr>
          <p:spPr bwMode="auto">
            <a:xfrm>
              <a:off x="7505899" y="5634906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40" name="Oval 9"/>
            <p:cNvSpPr>
              <a:spLocks noChangeArrowheads="1"/>
            </p:cNvSpPr>
            <p:nvPr/>
          </p:nvSpPr>
          <p:spPr bwMode="auto">
            <a:xfrm>
              <a:off x="6894165" y="5320159"/>
              <a:ext cx="161925" cy="16311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43" name="Oval 9"/>
            <p:cNvSpPr>
              <a:spLocks noChangeArrowheads="1"/>
            </p:cNvSpPr>
            <p:nvPr/>
          </p:nvSpPr>
          <p:spPr bwMode="auto">
            <a:xfrm>
              <a:off x="7614245" y="4528071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44" name="Oval 9"/>
            <p:cNvSpPr>
              <a:spLocks noChangeArrowheads="1"/>
            </p:cNvSpPr>
            <p:nvPr/>
          </p:nvSpPr>
          <p:spPr bwMode="auto">
            <a:xfrm>
              <a:off x="7110189" y="4888111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45" name="Oval 9"/>
            <p:cNvSpPr>
              <a:spLocks noChangeArrowheads="1"/>
            </p:cNvSpPr>
            <p:nvPr/>
          </p:nvSpPr>
          <p:spPr bwMode="auto">
            <a:xfrm>
              <a:off x="7110189" y="4744095"/>
              <a:ext cx="161925" cy="16192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dirty="0" smtClean="0"/>
              <a:t>DM search</a:t>
            </a:r>
            <a:r>
              <a:rPr lang="ja-JP" altLang="en-US" dirty="0" smtClean="0"/>
              <a:t>に必要とされる乳剤の条件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10244" name="Text Box 24"/>
          <p:cNvSpPr txBox="1">
            <a:spLocks noChangeArrowheads="1"/>
          </p:cNvSpPr>
          <p:nvPr/>
        </p:nvSpPr>
        <p:spPr bwMode="auto">
          <a:xfrm>
            <a:off x="611188" y="5661993"/>
            <a:ext cx="9366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/>
            <a:r>
              <a:rPr lang="en-US" altLang="ja-JP" sz="1000" dirty="0">
                <a:latin typeface="Century" pitchFamily="18" charset="0"/>
                <a:ea typeface="ＭＳ 明朝" pitchFamily="17" charset="-128"/>
                <a:cs typeface="ＭＳ Ｐゴシック" charset="-128"/>
              </a:rPr>
              <a:t>Recoil </a:t>
            </a:r>
            <a:r>
              <a:rPr lang="ja-JP" altLang="en-US" sz="1000" dirty="0">
                <a:latin typeface="Century" pitchFamily="18" charset="0"/>
                <a:ea typeface="ＭＳ 明朝" pitchFamily="17" charset="-128"/>
                <a:cs typeface="ＭＳ Ｐゴシック" charset="-128"/>
              </a:rPr>
              <a:t> </a:t>
            </a:r>
            <a:r>
              <a:rPr lang="en-US" altLang="ja-JP" sz="1000" dirty="0">
                <a:latin typeface="Century" pitchFamily="18" charset="0"/>
                <a:ea typeface="ＭＳ 明朝" pitchFamily="17" charset="-128"/>
                <a:cs typeface="ＭＳ Ｐゴシック" charset="-128"/>
              </a:rPr>
              <a:t>Atom</a:t>
            </a:r>
            <a:endParaRPr lang="ja-JP" altLang="ja-JP" dirty="0">
              <a:ea typeface="ＭＳ 明朝" pitchFamily="17" charset="-128"/>
              <a:cs typeface="ＭＳ Ｐゴシック" charset="-128"/>
            </a:endParaRPr>
          </a:p>
        </p:txBody>
      </p:sp>
      <p:grpSp>
        <p:nvGrpSpPr>
          <p:cNvPr id="3" name="グループ化 192"/>
          <p:cNvGrpSpPr>
            <a:grpSpLocks/>
          </p:cNvGrpSpPr>
          <p:nvPr/>
        </p:nvGrpSpPr>
        <p:grpSpPr bwMode="auto">
          <a:xfrm>
            <a:off x="1401763" y="2348880"/>
            <a:ext cx="2406650" cy="2295525"/>
            <a:chOff x="1402543" y="2492896"/>
            <a:chExt cx="2405104" cy="2295701"/>
          </a:xfrm>
        </p:grpSpPr>
        <p:sp>
          <p:nvSpPr>
            <p:cNvPr id="76" name="Oval 9"/>
            <p:cNvSpPr>
              <a:spLocks noChangeAspect="1" noChangeArrowheads="1"/>
            </p:cNvSpPr>
            <p:nvPr/>
          </p:nvSpPr>
          <p:spPr bwMode="auto">
            <a:xfrm>
              <a:off x="1402543" y="2492896"/>
              <a:ext cx="1035971" cy="107164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2" name="Oval 9"/>
            <p:cNvSpPr>
              <a:spLocks noChangeAspect="1" noChangeArrowheads="1"/>
            </p:cNvSpPr>
            <p:nvPr/>
          </p:nvSpPr>
          <p:spPr bwMode="auto">
            <a:xfrm>
              <a:off x="1619890" y="3645509"/>
              <a:ext cx="1035972" cy="107164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5" name="Oval 9"/>
            <p:cNvSpPr>
              <a:spLocks noChangeAspect="1" noChangeArrowheads="1"/>
            </p:cNvSpPr>
            <p:nvPr/>
          </p:nvSpPr>
          <p:spPr bwMode="auto">
            <a:xfrm>
              <a:off x="2484523" y="2637370"/>
              <a:ext cx="1034385" cy="1071644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6" name="Oval 9"/>
            <p:cNvSpPr>
              <a:spLocks noChangeAspect="1" noChangeArrowheads="1"/>
            </p:cNvSpPr>
            <p:nvPr/>
          </p:nvSpPr>
          <p:spPr bwMode="auto">
            <a:xfrm>
              <a:off x="2771675" y="3716953"/>
              <a:ext cx="1035972" cy="1071644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10246" name="Text Box 24"/>
          <p:cNvSpPr txBox="1">
            <a:spLocks noChangeArrowheads="1"/>
          </p:cNvSpPr>
          <p:nvPr/>
        </p:nvSpPr>
        <p:spPr bwMode="auto">
          <a:xfrm>
            <a:off x="611188" y="3418855"/>
            <a:ext cx="93662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/>
            <a:r>
              <a:rPr lang="en-US" altLang="ja-JP" sz="1000">
                <a:latin typeface="Century" pitchFamily="18" charset="0"/>
                <a:ea typeface="ＭＳ 明朝" pitchFamily="17" charset="-128"/>
                <a:cs typeface="ＭＳ Ｐゴシック" charset="-128"/>
              </a:rPr>
              <a:t>Recoil </a:t>
            </a:r>
            <a:r>
              <a:rPr lang="ja-JP" altLang="en-US" sz="1000">
                <a:latin typeface="Century" pitchFamily="18" charset="0"/>
                <a:ea typeface="ＭＳ 明朝" pitchFamily="17" charset="-128"/>
                <a:cs typeface="ＭＳ Ｐゴシック" charset="-128"/>
              </a:rPr>
              <a:t> </a:t>
            </a:r>
            <a:r>
              <a:rPr lang="en-US" altLang="ja-JP" sz="1000">
                <a:latin typeface="Century" pitchFamily="18" charset="0"/>
                <a:ea typeface="ＭＳ 明朝" pitchFamily="17" charset="-128"/>
                <a:cs typeface="ＭＳ Ｐゴシック" charset="-128"/>
              </a:rPr>
              <a:t>Atom</a:t>
            </a:r>
            <a:endParaRPr lang="ja-JP" altLang="ja-JP">
              <a:ea typeface="ＭＳ 明朝" pitchFamily="17" charset="-128"/>
              <a:cs typeface="ＭＳ Ｐゴシック" charset="-128"/>
            </a:endParaRPr>
          </a:p>
        </p:txBody>
      </p:sp>
      <p:sp>
        <p:nvSpPr>
          <p:cNvPr id="119" name="正方形/長方形 118"/>
          <p:cNvSpPr/>
          <p:nvPr/>
        </p:nvSpPr>
        <p:spPr>
          <a:xfrm>
            <a:off x="1619250" y="4752355"/>
            <a:ext cx="1081088" cy="460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solidFill>
                  <a:srgbClr val="FF0000"/>
                </a:solidFill>
              </a:rPr>
              <a:t>200nm</a:t>
            </a:r>
            <a:r>
              <a:rPr lang="ja-JP" altLang="en-US" sz="1400" dirty="0">
                <a:solidFill>
                  <a:srgbClr val="FF0000"/>
                </a:solidFill>
              </a:rPr>
              <a:t>程度</a:t>
            </a:r>
            <a:endParaRPr lang="en-US" altLang="ja-JP" sz="1400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400" dirty="0">
              <a:solidFill>
                <a:srgbClr val="FF0000"/>
              </a:solidFill>
            </a:endParaRPr>
          </a:p>
        </p:txBody>
      </p:sp>
      <p:grpSp>
        <p:nvGrpSpPr>
          <p:cNvPr id="4" name="グループ化 126"/>
          <p:cNvGrpSpPr>
            <a:grpSpLocks/>
          </p:cNvGrpSpPr>
          <p:nvPr/>
        </p:nvGrpSpPr>
        <p:grpSpPr bwMode="auto">
          <a:xfrm>
            <a:off x="179388" y="908050"/>
            <a:ext cx="4392612" cy="1296814"/>
            <a:chOff x="0" y="309592"/>
            <a:chExt cx="5315907" cy="1480500"/>
          </a:xfrm>
        </p:grpSpPr>
        <p:sp>
          <p:nvSpPr>
            <p:cNvPr id="137" name="正方形/長方形 136"/>
            <p:cNvSpPr/>
            <p:nvPr/>
          </p:nvSpPr>
          <p:spPr>
            <a:xfrm>
              <a:off x="0" y="309592"/>
              <a:ext cx="4968174" cy="1480500"/>
            </a:xfrm>
            <a:prstGeom prst="re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8" name="正方形/長方形 137"/>
            <p:cNvSpPr/>
            <p:nvPr/>
          </p:nvSpPr>
          <p:spPr>
            <a:xfrm>
              <a:off x="0" y="309592"/>
              <a:ext cx="5315907" cy="1480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85615" tIns="416560" rIns="385615" bIns="142240" spcCol="1270"/>
            <a:lstStyle/>
            <a:p>
              <a:pPr marL="228600" lvl="1" indent="-228600" defTabSz="88900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ja-JP" altLang="en-US" sz="2400" dirty="0" smtClean="0"/>
                <a:t>極短の飛跡の</a:t>
              </a:r>
              <a:r>
                <a:rPr lang="en-US" altLang="ja-JP" sz="2400" dirty="0" smtClean="0"/>
                <a:t>Track</a:t>
              </a:r>
              <a:r>
                <a:rPr lang="ja-JP" altLang="en-US" sz="2400" dirty="0" smtClean="0"/>
                <a:t>検出</a:t>
              </a:r>
              <a:endParaRPr lang="en-US" altLang="ja-JP" sz="2400" dirty="0"/>
            </a:p>
          </p:txBody>
        </p:sp>
      </p:grpSp>
      <p:grpSp>
        <p:nvGrpSpPr>
          <p:cNvPr id="5" name="グループ化 127"/>
          <p:cNvGrpSpPr>
            <a:grpSpLocks/>
          </p:cNvGrpSpPr>
          <p:nvPr/>
        </p:nvGrpSpPr>
        <p:grpSpPr bwMode="auto">
          <a:xfrm>
            <a:off x="247650" y="612775"/>
            <a:ext cx="3259138" cy="590550"/>
            <a:chOff x="248427" y="14392"/>
            <a:chExt cx="3477986" cy="590400"/>
          </a:xfrm>
        </p:grpSpPr>
        <p:sp>
          <p:nvSpPr>
            <p:cNvPr id="135" name="角丸四角形 134"/>
            <p:cNvSpPr/>
            <p:nvPr/>
          </p:nvSpPr>
          <p:spPr>
            <a:xfrm>
              <a:off x="248427" y="14392"/>
              <a:ext cx="3477986" cy="590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6" name="角丸四角形 6"/>
            <p:cNvSpPr/>
            <p:nvPr/>
          </p:nvSpPr>
          <p:spPr>
            <a:xfrm>
              <a:off x="277227" y="42960"/>
              <a:ext cx="3420386" cy="5332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1460" tIns="0" rIns="131460" bIns="0" spcCol="1270" anchor="ctr"/>
            <a:lstStyle/>
            <a:p>
              <a:pPr defTabSz="8890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ja-JP" altLang="en-US" sz="2000" dirty="0"/>
                <a:t>微粒子であること</a:t>
              </a:r>
            </a:p>
          </p:txBody>
        </p:sp>
      </p:grpSp>
      <p:grpSp>
        <p:nvGrpSpPr>
          <p:cNvPr id="6" name="グループ化 128"/>
          <p:cNvGrpSpPr>
            <a:grpSpLocks/>
          </p:cNvGrpSpPr>
          <p:nvPr/>
        </p:nvGrpSpPr>
        <p:grpSpPr bwMode="auto">
          <a:xfrm>
            <a:off x="4643438" y="908050"/>
            <a:ext cx="4321175" cy="1296814"/>
            <a:chOff x="0" y="2193292"/>
            <a:chExt cx="4968551" cy="1480500"/>
          </a:xfrm>
        </p:grpSpPr>
        <p:sp>
          <p:nvSpPr>
            <p:cNvPr id="133" name="正方形/長方形 132"/>
            <p:cNvSpPr/>
            <p:nvPr/>
          </p:nvSpPr>
          <p:spPr>
            <a:xfrm>
              <a:off x="0" y="2193292"/>
              <a:ext cx="4968551" cy="1480500"/>
            </a:xfrm>
            <a:prstGeom prst="rect">
              <a:avLst/>
            </a:prstGeom>
          </p:spPr>
          <p:style>
            <a:lnRef idx="2">
              <a:schemeClr val="accent3">
                <a:hueOff val="11250264"/>
                <a:satOff val="-16880"/>
                <a:lumOff val="-274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4" name="正方形/長方形 133"/>
            <p:cNvSpPr/>
            <p:nvPr/>
          </p:nvSpPr>
          <p:spPr>
            <a:xfrm>
              <a:off x="0" y="2193292"/>
              <a:ext cx="4968551" cy="1224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85615" tIns="416560" rIns="385615" bIns="142240" spcCol="1270"/>
            <a:lstStyle/>
            <a:p>
              <a:pPr marL="228600" lvl="1" indent="-228600" defTabSz="88900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ja-JP" altLang="en-US" sz="2400" dirty="0"/>
                <a:t>光学スキャン環境下での</a:t>
              </a:r>
              <a:r>
                <a:rPr lang="ja-JP" altLang="en-US" sz="2400" dirty="0" smtClean="0"/>
                <a:t>低バックグラウンド</a:t>
              </a:r>
              <a:endParaRPr lang="en-US" altLang="ja-JP" sz="2400" dirty="0"/>
            </a:p>
          </p:txBody>
        </p:sp>
      </p:grpSp>
      <p:grpSp>
        <p:nvGrpSpPr>
          <p:cNvPr id="7" name="グループ化 129"/>
          <p:cNvGrpSpPr>
            <a:grpSpLocks/>
          </p:cNvGrpSpPr>
          <p:nvPr/>
        </p:nvGrpSpPr>
        <p:grpSpPr bwMode="auto">
          <a:xfrm>
            <a:off x="4532313" y="612775"/>
            <a:ext cx="3506787" cy="590550"/>
            <a:chOff x="248427" y="1898092"/>
            <a:chExt cx="3477986" cy="590400"/>
          </a:xfrm>
        </p:grpSpPr>
        <p:sp>
          <p:nvSpPr>
            <p:cNvPr id="131" name="角丸四角形 130"/>
            <p:cNvSpPr/>
            <p:nvPr/>
          </p:nvSpPr>
          <p:spPr>
            <a:xfrm>
              <a:off x="248427" y="1898092"/>
              <a:ext cx="3477986" cy="590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2" name="角丸四角形 10"/>
            <p:cNvSpPr/>
            <p:nvPr/>
          </p:nvSpPr>
          <p:spPr>
            <a:xfrm>
              <a:off x="276767" y="1926660"/>
              <a:ext cx="3421305" cy="5332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1460" tIns="0" rIns="131460" bIns="0" spcCol="1270" anchor="ctr"/>
            <a:lstStyle/>
            <a:p>
              <a:pPr defTabSz="8890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ja-JP" altLang="en-US" sz="2000" dirty="0"/>
                <a:t>低ノイズであること</a:t>
              </a:r>
            </a:p>
          </p:txBody>
        </p:sp>
      </p:grpSp>
      <p:sp>
        <p:nvSpPr>
          <p:cNvPr id="140" name="Oval 9"/>
          <p:cNvSpPr>
            <a:spLocks noChangeAspect="1" noChangeArrowheads="1"/>
          </p:cNvSpPr>
          <p:nvPr/>
        </p:nvSpPr>
        <p:spPr bwMode="auto">
          <a:xfrm rot="900000">
            <a:off x="6279489" y="4464692"/>
            <a:ext cx="270000" cy="432000"/>
          </a:xfrm>
          <a:prstGeom prst="ellipse">
            <a:avLst/>
          </a:prstGeom>
          <a:solidFill>
            <a:srgbClr val="FFFF00"/>
          </a:solidFill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2" name="Oval 9"/>
          <p:cNvSpPr>
            <a:spLocks noChangeAspect="1" noChangeArrowheads="1"/>
          </p:cNvSpPr>
          <p:nvPr/>
        </p:nvSpPr>
        <p:spPr bwMode="auto">
          <a:xfrm rot="-1500000">
            <a:off x="7458949" y="5194008"/>
            <a:ext cx="270000" cy="432000"/>
          </a:xfrm>
          <a:prstGeom prst="ellipse">
            <a:avLst/>
          </a:prstGeom>
          <a:solidFill>
            <a:srgbClr val="FFFF00"/>
          </a:solidFill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4" name="Oval 9"/>
          <p:cNvSpPr>
            <a:spLocks noChangeAspect="1" noChangeArrowheads="1"/>
          </p:cNvSpPr>
          <p:nvPr/>
        </p:nvSpPr>
        <p:spPr bwMode="auto">
          <a:xfrm>
            <a:off x="6876256" y="6093296"/>
            <a:ext cx="270000" cy="270000"/>
          </a:xfrm>
          <a:prstGeom prst="ellipse">
            <a:avLst/>
          </a:prstGeom>
          <a:solidFill>
            <a:srgbClr val="FFFF00"/>
          </a:solidFill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5" name="Oval 9"/>
          <p:cNvSpPr>
            <a:spLocks noChangeAspect="1" noChangeArrowheads="1"/>
          </p:cNvSpPr>
          <p:nvPr/>
        </p:nvSpPr>
        <p:spPr bwMode="auto">
          <a:xfrm>
            <a:off x="6876256" y="3356992"/>
            <a:ext cx="270000" cy="270000"/>
          </a:xfrm>
          <a:prstGeom prst="ellipse">
            <a:avLst/>
          </a:prstGeom>
          <a:solidFill>
            <a:srgbClr val="FFFF00"/>
          </a:solidFill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6" name="Oval 9"/>
          <p:cNvSpPr>
            <a:spLocks noChangeAspect="1" noChangeArrowheads="1"/>
          </p:cNvSpPr>
          <p:nvPr/>
        </p:nvSpPr>
        <p:spPr bwMode="auto">
          <a:xfrm>
            <a:off x="8028384" y="3789040"/>
            <a:ext cx="378012" cy="432048"/>
          </a:xfrm>
          <a:prstGeom prst="snip2DiagRect">
            <a:avLst>
              <a:gd name="adj1" fmla="val 0"/>
              <a:gd name="adj2" fmla="val 40591"/>
            </a:avLst>
          </a:prstGeom>
          <a:solidFill>
            <a:srgbClr val="FFFF00"/>
          </a:solidFill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8" name="Oval 9"/>
          <p:cNvSpPr>
            <a:spLocks noChangeAspect="1" noChangeArrowheads="1"/>
          </p:cNvSpPr>
          <p:nvPr/>
        </p:nvSpPr>
        <p:spPr bwMode="auto">
          <a:xfrm>
            <a:off x="7092280" y="4365104"/>
            <a:ext cx="270000" cy="270000"/>
          </a:xfrm>
          <a:prstGeom prst="ellipse">
            <a:avLst/>
          </a:prstGeom>
          <a:solidFill>
            <a:srgbClr val="FFFF00"/>
          </a:solidFill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9" name="Oval 9"/>
          <p:cNvSpPr>
            <a:spLocks noChangeAspect="1" noChangeArrowheads="1"/>
          </p:cNvSpPr>
          <p:nvPr/>
        </p:nvSpPr>
        <p:spPr bwMode="auto">
          <a:xfrm>
            <a:off x="8244408" y="5445224"/>
            <a:ext cx="270000" cy="270000"/>
          </a:xfrm>
          <a:prstGeom prst="ellipse">
            <a:avLst/>
          </a:prstGeom>
          <a:solidFill>
            <a:srgbClr val="FFFF00"/>
          </a:solidFill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0" name="Oval 9"/>
          <p:cNvSpPr>
            <a:spLocks noChangeAspect="1" noChangeArrowheads="1"/>
          </p:cNvSpPr>
          <p:nvPr/>
        </p:nvSpPr>
        <p:spPr bwMode="auto">
          <a:xfrm>
            <a:off x="5220072" y="4797152"/>
            <a:ext cx="270000" cy="270000"/>
          </a:xfrm>
          <a:prstGeom prst="ellipse">
            <a:avLst/>
          </a:prstGeom>
          <a:solidFill>
            <a:srgbClr val="FFFF00"/>
          </a:solidFill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2" name="Oval 9"/>
          <p:cNvSpPr>
            <a:spLocks noChangeAspect="1" noChangeArrowheads="1"/>
          </p:cNvSpPr>
          <p:nvPr/>
        </p:nvSpPr>
        <p:spPr bwMode="auto">
          <a:xfrm rot="9268003">
            <a:off x="5436096" y="5661248"/>
            <a:ext cx="378012" cy="432048"/>
          </a:xfrm>
          <a:prstGeom prst="snip2DiagRect">
            <a:avLst>
              <a:gd name="adj1" fmla="val 0"/>
              <a:gd name="adj2" fmla="val 40591"/>
            </a:avLst>
          </a:prstGeom>
          <a:solidFill>
            <a:srgbClr val="FFFF00"/>
          </a:solidFill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3" name="正方形/長方形 152"/>
          <p:cNvSpPr>
            <a:spLocks noChangeArrowheads="1"/>
          </p:cNvSpPr>
          <p:nvPr/>
        </p:nvSpPr>
        <p:spPr bwMode="auto">
          <a:xfrm>
            <a:off x="7885113" y="3419475"/>
            <a:ext cx="612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Calibri" pitchFamily="34" charset="0"/>
              </a:rPr>
              <a:t>Dust</a:t>
            </a:r>
            <a:endParaRPr lang="ja-JP" alt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4" name="正方形/長方形 153"/>
          <p:cNvSpPr>
            <a:spLocks noChangeArrowheads="1"/>
          </p:cNvSpPr>
          <p:nvPr/>
        </p:nvSpPr>
        <p:spPr bwMode="auto">
          <a:xfrm>
            <a:off x="6659563" y="2924175"/>
            <a:ext cx="720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Calibri" pitchFamily="34" charset="0"/>
              </a:rPr>
              <a:t>grain</a:t>
            </a:r>
            <a:endParaRPr lang="ja-JP" alt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5" name="正方形/長方形 154"/>
          <p:cNvSpPr>
            <a:spLocks noChangeArrowheads="1"/>
          </p:cNvSpPr>
          <p:nvPr/>
        </p:nvSpPr>
        <p:spPr bwMode="auto">
          <a:xfrm>
            <a:off x="5724128" y="4797152"/>
            <a:ext cx="1583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Calibri" pitchFamily="34" charset="0"/>
              </a:rPr>
              <a:t>signal (grains)</a:t>
            </a:r>
            <a:endParaRPr lang="ja-JP" alt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6" name="Oval 9"/>
          <p:cNvSpPr>
            <a:spLocks noChangeAspect="1" noChangeArrowheads="1"/>
          </p:cNvSpPr>
          <p:nvPr/>
        </p:nvSpPr>
        <p:spPr bwMode="auto">
          <a:xfrm>
            <a:off x="5220072" y="3645024"/>
            <a:ext cx="270000" cy="270000"/>
          </a:xfrm>
          <a:prstGeom prst="ellipse">
            <a:avLst/>
          </a:prstGeom>
          <a:solidFill>
            <a:srgbClr val="FFFF00"/>
          </a:solidFill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" name="Oval 22"/>
          <p:cNvSpPr>
            <a:spLocks noChangeArrowheads="1"/>
          </p:cNvSpPr>
          <p:nvPr/>
        </p:nvSpPr>
        <p:spPr bwMode="auto">
          <a:xfrm>
            <a:off x="755576" y="5806479"/>
            <a:ext cx="287338" cy="2873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3" name="Oval 22"/>
          <p:cNvSpPr>
            <a:spLocks noChangeArrowheads="1"/>
          </p:cNvSpPr>
          <p:nvPr/>
        </p:nvSpPr>
        <p:spPr bwMode="auto">
          <a:xfrm>
            <a:off x="755650" y="3564905"/>
            <a:ext cx="287338" cy="2873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pSp>
        <p:nvGrpSpPr>
          <p:cNvPr id="10" name="グループ化 193"/>
          <p:cNvGrpSpPr>
            <a:grpSpLocks/>
          </p:cNvGrpSpPr>
          <p:nvPr/>
        </p:nvGrpSpPr>
        <p:grpSpPr bwMode="auto">
          <a:xfrm>
            <a:off x="1187450" y="3636343"/>
            <a:ext cx="1584325" cy="142875"/>
            <a:chOff x="1187626" y="3780486"/>
            <a:chExt cx="1584174" cy="142875"/>
          </a:xfrm>
        </p:grpSpPr>
        <p:sp>
          <p:nvSpPr>
            <p:cNvPr id="82" name="AutoShape 11"/>
            <p:cNvSpPr>
              <a:spLocks noChangeArrowheads="1"/>
            </p:cNvSpPr>
            <p:nvPr/>
          </p:nvSpPr>
          <p:spPr bwMode="auto">
            <a:xfrm rot="16200000">
              <a:off x="1913038" y="3063011"/>
              <a:ext cx="133350" cy="1584174"/>
            </a:xfrm>
            <a:prstGeom prst="downArrow">
              <a:avLst>
                <a:gd name="adj1" fmla="val 50000"/>
                <a:gd name="adj2" fmla="val 61000"/>
              </a:avLst>
            </a:prstGeom>
            <a:solidFill>
              <a:srgbClr val="4BACC6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vert="eaVert"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87" name="Oval 22"/>
            <p:cNvSpPr>
              <a:spLocks noChangeArrowheads="1"/>
            </p:cNvSpPr>
            <p:nvPr/>
          </p:nvSpPr>
          <p:spPr bwMode="auto">
            <a:xfrm>
              <a:off x="2122575" y="3780486"/>
              <a:ext cx="142861" cy="14287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grpSp>
        <p:nvGrpSpPr>
          <p:cNvPr id="11" name="グループ化 190"/>
          <p:cNvGrpSpPr>
            <a:grpSpLocks/>
          </p:cNvGrpSpPr>
          <p:nvPr/>
        </p:nvGrpSpPr>
        <p:grpSpPr bwMode="auto">
          <a:xfrm>
            <a:off x="1187449" y="5805785"/>
            <a:ext cx="1728788" cy="214893"/>
            <a:chOff x="1187622" y="5949147"/>
            <a:chExt cx="1728191" cy="215016"/>
          </a:xfrm>
        </p:grpSpPr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 rot="16200000">
              <a:off x="1981034" y="5227897"/>
              <a:ext cx="141368" cy="1728191"/>
            </a:xfrm>
            <a:prstGeom prst="downArrow">
              <a:avLst>
                <a:gd name="adj1" fmla="val 50000"/>
                <a:gd name="adj2" fmla="val 61000"/>
              </a:avLst>
            </a:prstGeom>
            <a:solidFill>
              <a:srgbClr val="4BACC6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vert="eaVert"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45" name="Oval 22"/>
            <p:cNvSpPr>
              <a:spLocks noChangeArrowheads="1"/>
            </p:cNvSpPr>
            <p:nvPr/>
          </p:nvSpPr>
          <p:spPr bwMode="auto">
            <a:xfrm>
              <a:off x="2555476" y="5949147"/>
              <a:ext cx="142826" cy="142957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6" name="Oval 22"/>
            <p:cNvSpPr>
              <a:spLocks noChangeArrowheads="1"/>
            </p:cNvSpPr>
            <p:nvPr/>
          </p:nvSpPr>
          <p:spPr bwMode="auto">
            <a:xfrm>
              <a:off x="2267544" y="6021206"/>
              <a:ext cx="142826" cy="142957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7" name="Oval 22"/>
            <p:cNvSpPr>
              <a:spLocks noChangeArrowheads="1"/>
            </p:cNvSpPr>
            <p:nvPr/>
          </p:nvSpPr>
          <p:spPr bwMode="auto">
            <a:xfrm>
              <a:off x="1763662" y="5949154"/>
              <a:ext cx="142826" cy="142957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111" name="正方形/長方形 110"/>
          <p:cNvSpPr/>
          <p:nvPr/>
        </p:nvSpPr>
        <p:spPr>
          <a:xfrm>
            <a:off x="2267744" y="2349401"/>
            <a:ext cx="220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ja-JP" dirty="0" smtClean="0"/>
              <a:t>OPERA type </a:t>
            </a:r>
            <a:r>
              <a:rPr lang="en-US" altLang="ja-JP" dirty="0" err="1" smtClean="0"/>
              <a:t>Emulison</a:t>
            </a:r>
            <a:endParaRPr lang="ja-JP" altLang="en-US" dirty="0" smtClean="0"/>
          </a:p>
        </p:txBody>
      </p:sp>
      <p:sp>
        <p:nvSpPr>
          <p:cNvPr id="112" name="正方形/長方形 111"/>
          <p:cNvSpPr/>
          <p:nvPr/>
        </p:nvSpPr>
        <p:spPr>
          <a:xfrm>
            <a:off x="2987824" y="4869681"/>
            <a:ext cx="14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ja-JP" dirty="0" smtClean="0"/>
              <a:t>NIT </a:t>
            </a:r>
            <a:r>
              <a:rPr lang="en-US" altLang="ja-JP" dirty="0" err="1" smtClean="0"/>
              <a:t>Emulison</a:t>
            </a:r>
            <a:endParaRPr lang="ja-JP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7407E-6 L 0.20487 0.001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2.59259E-6 L 0.22066 -2.59259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54" grpId="0"/>
      <p:bldP spid="155" grpId="0"/>
      <p:bldP spid="12" grpId="0" animBg="1"/>
      <p:bldP spid="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過去の研究で、</a:t>
            </a:r>
            <a:r>
              <a:rPr kumimoji="1" lang="ja-JP" altLang="en-US" u="sng" dirty="0" smtClean="0">
                <a:uFill>
                  <a:solidFill>
                    <a:srgbClr val="FF0000"/>
                  </a:solidFill>
                </a:uFill>
              </a:rPr>
              <a:t>粒子サイズの成長抑制効果</a:t>
            </a:r>
            <a:r>
              <a:rPr kumimoji="1" lang="ja-JP" altLang="en-US" dirty="0" smtClean="0"/>
              <a:t>が報告されている。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生物由来のゼラチンに対し、</a:t>
            </a:r>
            <a:r>
              <a:rPr lang="ja-JP" altLang="en-US" u="sng" dirty="0" smtClean="0">
                <a:uFill>
                  <a:solidFill>
                    <a:srgbClr val="FF0000"/>
                  </a:solidFill>
                </a:uFill>
              </a:rPr>
              <a:t>組成が単純、不純物が少ない</a:t>
            </a:r>
            <a:endParaRPr lang="en-US" altLang="ja-JP" u="sng" dirty="0" smtClean="0">
              <a:uFill>
                <a:solidFill>
                  <a:srgbClr val="FF0000"/>
                </a:solidFill>
              </a:uFill>
            </a:endParaRPr>
          </a:p>
          <a:p>
            <a:r>
              <a:rPr lang="ja-JP" altLang="en-US" dirty="0" smtClean="0"/>
              <a:t>長期的に還元作用を示すゼラチンに対し優位である可能性がある</a:t>
            </a:r>
            <a:endParaRPr lang="en-US" altLang="ja-JP" dirty="0" smtClean="0"/>
          </a:p>
          <a:p>
            <a:endParaRPr lang="en-US" altLang="ja-JP" dirty="0" smtClean="0"/>
          </a:p>
          <a:p>
            <a:pPr lvl="1">
              <a:buNone/>
            </a:pPr>
            <a:r>
              <a:rPr lang="ja-JP" altLang="en-US" dirty="0" smtClean="0"/>
              <a:t>→</a:t>
            </a:r>
            <a:r>
              <a:rPr lang="ja-JP" altLang="en-US" dirty="0" smtClean="0">
                <a:solidFill>
                  <a:srgbClr val="FF0000"/>
                </a:solidFill>
              </a:rPr>
              <a:t>微粒子化＆低</a:t>
            </a:r>
            <a:r>
              <a:rPr lang="en-US" altLang="ja-JP" dirty="0" smtClean="0">
                <a:solidFill>
                  <a:srgbClr val="FF0000"/>
                </a:solidFill>
              </a:rPr>
              <a:t>dust</a:t>
            </a:r>
            <a:r>
              <a:rPr lang="ja-JP" altLang="en-US" dirty="0" smtClean="0">
                <a:solidFill>
                  <a:srgbClr val="FF0000"/>
                </a:solidFill>
              </a:rPr>
              <a:t>を実現できる可能性がある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 smtClean="0">
                <a:solidFill>
                  <a:srgbClr val="00B050"/>
                </a:solidFill>
              </a:rPr>
              <a:t>PVA</a:t>
            </a:r>
            <a:r>
              <a:rPr lang="ja-JP" altLang="en-US" b="1" dirty="0" smtClean="0">
                <a:solidFill>
                  <a:srgbClr val="00B050"/>
                </a:solidFill>
              </a:rPr>
              <a:t> （ポリビニルアルコール）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を用いれば解決できる？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過去の乳剤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（</a:t>
            </a:r>
            <a:r>
              <a:rPr kumimoji="1" lang="ja-JP" altLang="en-US" dirty="0" smtClean="0"/>
              <a:t>ゼラチン型微粒子乳剤）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kumimoji="1" lang="en-US" altLang="ja-JP" dirty="0" smtClean="0"/>
              <a:t>	</a:t>
            </a:r>
            <a:r>
              <a:rPr kumimoji="1" lang="ja-JP" altLang="en-US" dirty="0" smtClean="0"/>
              <a:t>ゼラチン型で平均サイズ</a:t>
            </a:r>
            <a:r>
              <a:rPr kumimoji="1" lang="ja-JP" altLang="en-US" dirty="0" smtClean="0">
                <a:solidFill>
                  <a:srgbClr val="FF0000"/>
                </a:solidFill>
              </a:rPr>
              <a:t>約</a:t>
            </a:r>
            <a:r>
              <a:rPr kumimoji="1" lang="en-US" altLang="ja-JP" dirty="0" smtClean="0">
                <a:solidFill>
                  <a:srgbClr val="FF0000"/>
                </a:solidFill>
              </a:rPr>
              <a:t>40nm</a:t>
            </a:r>
            <a:r>
              <a:rPr kumimoji="1" lang="ja-JP" altLang="en-US" dirty="0" smtClean="0"/>
              <a:t>の粒子の乳剤を作ることは成功。</a:t>
            </a:r>
            <a:endParaRPr kumimoji="1" lang="en-US" altLang="ja-JP" dirty="0" smtClean="0"/>
          </a:p>
          <a:p>
            <a:pPr lvl="1">
              <a:buNone/>
            </a:pPr>
            <a:endParaRPr lang="en-US" altLang="ja-JP" dirty="0" smtClean="0"/>
          </a:p>
          <a:p>
            <a:pPr lvl="1">
              <a:buNone/>
            </a:pPr>
            <a:r>
              <a:rPr lang="en-US" altLang="ja-JP" dirty="0" smtClean="0"/>
              <a:t>				</a:t>
            </a:r>
            <a:r>
              <a:rPr lang="ja-JP" altLang="en-US" dirty="0" smtClean="0"/>
              <a:t>しかし・・・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/>
              <a:t>	</a:t>
            </a:r>
            <a:r>
              <a:rPr kumimoji="1" lang="ja-JP" altLang="en-US" dirty="0" smtClean="0"/>
              <a:t>感度コントロール・サイズコントロールしようとすると粒子の凝集が起こってしまう、不安定なものだった</a:t>
            </a:r>
            <a:endParaRPr kumimoji="1"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下カーブ矢印 34"/>
          <p:cNvSpPr/>
          <p:nvPr/>
        </p:nvSpPr>
        <p:spPr>
          <a:xfrm flipH="1">
            <a:off x="7164288" y="2132856"/>
            <a:ext cx="504056" cy="432048"/>
          </a:xfrm>
          <a:prstGeom prst="curvedDownArrow">
            <a:avLst>
              <a:gd name="adj1" fmla="val 15068"/>
              <a:gd name="adj2" fmla="val 44335"/>
              <a:gd name="adj3" fmla="val 3582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80" name="正方形/長方形 160"/>
          <p:cNvSpPr>
            <a:spLocks noChangeArrowheads="1"/>
          </p:cNvSpPr>
          <p:nvPr/>
        </p:nvSpPr>
        <p:spPr bwMode="auto">
          <a:xfrm>
            <a:off x="539552" y="5157192"/>
            <a:ext cx="84604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altLang="ja-JP" sz="2000" dirty="0">
              <a:latin typeface="+mn-ea"/>
              <a:ea typeface="+mn-ea"/>
            </a:endParaRPr>
          </a:p>
          <a:p>
            <a:r>
              <a:rPr lang="en-US" altLang="ja-JP" sz="2000" dirty="0" smtClean="0">
                <a:latin typeface="+mn-ea"/>
                <a:ea typeface="+mn-ea"/>
              </a:rPr>
              <a:t>WIMP</a:t>
            </a:r>
            <a:r>
              <a:rPr lang="ja-JP" altLang="en-US" sz="2000" dirty="0" smtClean="0">
                <a:latin typeface="+mn-ea"/>
                <a:ea typeface="+mn-ea"/>
              </a:rPr>
              <a:t>の密度は</a:t>
            </a:r>
            <a:r>
              <a:rPr lang="en-US" altLang="ja-JP" sz="2000" dirty="0" smtClean="0">
                <a:latin typeface="+mn-ea"/>
                <a:ea typeface="+mn-ea"/>
              </a:rPr>
              <a:t>0.3GeV/cm</a:t>
            </a:r>
            <a:r>
              <a:rPr lang="en-US" altLang="ja-JP" sz="2000" baseline="30000" dirty="0" smtClean="0">
                <a:latin typeface="+mn-ea"/>
                <a:ea typeface="+mn-ea"/>
              </a:rPr>
              <a:t>3</a:t>
            </a:r>
            <a:r>
              <a:rPr lang="en-US" altLang="ja-JP" sz="2000" dirty="0" smtClean="0">
                <a:latin typeface="+mn-ea"/>
                <a:ea typeface="+mn-ea"/>
              </a:rPr>
              <a:t> </a:t>
            </a:r>
            <a:r>
              <a:rPr lang="ja-JP" altLang="en-US" sz="2000" dirty="0">
                <a:latin typeface="+mn-ea"/>
                <a:ea typeface="+mn-ea"/>
              </a:rPr>
              <a:t>程度</a:t>
            </a:r>
            <a:endParaRPr lang="en-US" altLang="ja-JP" sz="2000" dirty="0">
              <a:latin typeface="+mn-ea"/>
              <a:ea typeface="+mn-ea"/>
            </a:endParaRPr>
          </a:p>
          <a:p>
            <a:r>
              <a:rPr lang="en-US" altLang="ja-JP" sz="2000" dirty="0" smtClean="0">
                <a:latin typeface="+mn-ea"/>
                <a:ea typeface="+mn-ea"/>
              </a:rPr>
              <a:t>WIMP</a:t>
            </a:r>
            <a:r>
              <a:rPr lang="ja-JP" altLang="en-US" sz="2000" dirty="0" smtClean="0">
                <a:latin typeface="+mn-ea"/>
              </a:rPr>
              <a:t>質量が</a:t>
            </a:r>
            <a:r>
              <a:rPr lang="en-US" altLang="ja-JP" sz="2000" dirty="0" smtClean="0">
                <a:latin typeface="+mn-ea"/>
              </a:rPr>
              <a:t>100GeV</a:t>
            </a:r>
            <a:r>
              <a:rPr lang="ja-JP" altLang="en-US" sz="2000" dirty="0" smtClean="0">
                <a:latin typeface="+mn-ea"/>
              </a:rPr>
              <a:t>の仮定で、</a:t>
            </a:r>
            <a:r>
              <a:rPr lang="ja-JP" altLang="en-US" sz="2000" dirty="0" smtClean="0">
                <a:latin typeface="+mn-ea"/>
                <a:ea typeface="+mn-ea"/>
              </a:rPr>
              <a:t>地球上</a:t>
            </a:r>
            <a:r>
              <a:rPr lang="ja-JP" altLang="en-US" sz="2000" dirty="0">
                <a:latin typeface="+mn-ea"/>
                <a:ea typeface="+mn-ea"/>
              </a:rPr>
              <a:t>における</a:t>
            </a:r>
            <a:r>
              <a:rPr lang="en-US" altLang="ja-JP" sz="2000" dirty="0">
                <a:latin typeface="+mn-ea"/>
                <a:ea typeface="+mn-ea"/>
              </a:rPr>
              <a:t>flux</a:t>
            </a:r>
            <a:r>
              <a:rPr lang="ja-JP" altLang="en-US" sz="2000" dirty="0" smtClean="0">
                <a:latin typeface="+mn-ea"/>
                <a:ea typeface="+mn-ea"/>
              </a:rPr>
              <a:t>は約</a:t>
            </a:r>
            <a:r>
              <a:rPr lang="en-US" altLang="ja-JP" sz="2000" dirty="0" smtClean="0">
                <a:latin typeface="+mn-ea"/>
              </a:rPr>
              <a:t>10000/cm</a:t>
            </a:r>
            <a:r>
              <a:rPr lang="en-US" altLang="ja-JP" sz="2000" baseline="30000" dirty="0" smtClean="0">
                <a:latin typeface="+mn-ea"/>
              </a:rPr>
              <a:t>3</a:t>
            </a:r>
            <a:r>
              <a:rPr lang="en-US" altLang="ja-JP" sz="2000" dirty="0" smtClean="0">
                <a:latin typeface="+mn-ea"/>
                <a:ea typeface="+mn-ea"/>
              </a:rPr>
              <a:t>/sec</a:t>
            </a:r>
            <a:endParaRPr lang="en-US" altLang="ja-JP" sz="2000" dirty="0">
              <a:latin typeface="+mn-ea"/>
              <a:ea typeface="+mn-ea"/>
            </a:endParaRPr>
          </a:p>
          <a:p>
            <a:endParaRPr lang="en-US" altLang="ja-JP" sz="2000" dirty="0">
              <a:latin typeface="+mn-ea"/>
              <a:ea typeface="+mn-ea"/>
            </a:endParaRPr>
          </a:p>
        </p:txBody>
      </p:sp>
      <p:grpSp>
        <p:nvGrpSpPr>
          <p:cNvPr id="37" name="グループ化 36"/>
          <p:cNvGrpSpPr>
            <a:grpSpLocks noChangeAspect="1"/>
          </p:cNvGrpSpPr>
          <p:nvPr/>
        </p:nvGrpSpPr>
        <p:grpSpPr>
          <a:xfrm>
            <a:off x="4644008" y="2128888"/>
            <a:ext cx="4176464" cy="3011604"/>
            <a:chOff x="4908037" y="1567402"/>
            <a:chExt cx="3480387" cy="2509670"/>
          </a:xfrm>
        </p:grpSpPr>
        <p:grpSp>
          <p:nvGrpSpPr>
            <p:cNvPr id="4" name="グループ化 43"/>
            <p:cNvGrpSpPr>
              <a:grpSpLocks noChangeAspect="1"/>
            </p:cNvGrpSpPr>
            <p:nvPr/>
          </p:nvGrpSpPr>
          <p:grpSpPr bwMode="auto">
            <a:xfrm>
              <a:off x="5443961" y="1906746"/>
              <a:ext cx="2944463" cy="2170326"/>
              <a:chOff x="0" y="1714500"/>
              <a:chExt cx="3592384" cy="2650125"/>
            </a:xfrm>
          </p:grpSpPr>
          <p:cxnSp>
            <p:nvCxnSpPr>
              <p:cNvPr id="3131" name="AutoShape 7"/>
              <p:cNvCxnSpPr>
                <a:cxnSpLocks noChangeShapeType="1"/>
              </p:cNvCxnSpPr>
              <p:nvPr/>
            </p:nvCxnSpPr>
            <p:spPr bwMode="auto">
              <a:xfrm>
                <a:off x="1071563" y="1714500"/>
                <a:ext cx="642937" cy="1588"/>
              </a:xfrm>
              <a:prstGeom prst="straightConnector1">
                <a:avLst/>
              </a:prstGeom>
              <a:noFill/>
              <a:ln w="12700">
                <a:solidFill>
                  <a:srgbClr val="4A7EBB"/>
                </a:solidFill>
                <a:miter lim="800000"/>
                <a:headEnd/>
                <a:tailEnd type="triangle" w="med" len="med"/>
              </a:ln>
            </p:spPr>
          </p:cxnSp>
          <p:grpSp>
            <p:nvGrpSpPr>
              <p:cNvPr id="5" name="グループ化 42"/>
              <p:cNvGrpSpPr>
                <a:grpSpLocks/>
              </p:cNvGrpSpPr>
              <p:nvPr/>
            </p:nvGrpSpPr>
            <p:grpSpPr bwMode="auto">
              <a:xfrm>
                <a:off x="0" y="1794238"/>
                <a:ext cx="3592384" cy="2570387"/>
                <a:chOff x="0" y="1786862"/>
                <a:chExt cx="3592384" cy="2570387"/>
              </a:xfrm>
            </p:grpSpPr>
            <p:cxnSp>
              <p:nvCxnSpPr>
                <p:cNvPr id="3133" name="AutoShape 8"/>
                <p:cNvCxnSpPr>
                  <a:cxnSpLocks noChangeShapeType="1"/>
                </p:cNvCxnSpPr>
                <p:nvPr/>
              </p:nvCxnSpPr>
              <p:spPr bwMode="auto">
                <a:xfrm>
                  <a:off x="1071563" y="1868370"/>
                  <a:ext cx="571500" cy="1588"/>
                </a:xfrm>
                <a:prstGeom prst="straightConnector1">
                  <a:avLst/>
                </a:prstGeom>
                <a:noFill/>
                <a:ln w="12700">
                  <a:solidFill>
                    <a:srgbClr val="4A7EBB"/>
                  </a:solidFill>
                  <a:miter lim="800000"/>
                  <a:headEnd/>
                  <a:tailEnd type="triangle" w="med" len="med"/>
                </a:ln>
              </p:spPr>
            </p:cxnSp>
            <p:cxnSp>
              <p:nvCxnSpPr>
                <p:cNvPr id="3134" name="AutoShape 9"/>
                <p:cNvCxnSpPr>
                  <a:cxnSpLocks noChangeShapeType="1"/>
                </p:cNvCxnSpPr>
                <p:nvPr/>
              </p:nvCxnSpPr>
              <p:spPr bwMode="auto">
                <a:xfrm>
                  <a:off x="1143000" y="2000250"/>
                  <a:ext cx="642938" cy="1588"/>
                </a:xfrm>
                <a:prstGeom prst="straightConnector1">
                  <a:avLst/>
                </a:prstGeom>
                <a:noFill/>
                <a:ln w="12700">
                  <a:solidFill>
                    <a:srgbClr val="4A7EBB"/>
                  </a:solidFill>
                  <a:miter lim="800000"/>
                  <a:headEnd/>
                  <a:tailEnd type="triangle" w="med" len="med"/>
                </a:ln>
              </p:spPr>
            </p:cxnSp>
            <p:cxnSp>
              <p:nvCxnSpPr>
                <p:cNvPr id="3135" name="AutoShape 10"/>
                <p:cNvCxnSpPr>
                  <a:cxnSpLocks noChangeShapeType="1"/>
                </p:cNvCxnSpPr>
                <p:nvPr/>
              </p:nvCxnSpPr>
              <p:spPr bwMode="auto">
                <a:xfrm>
                  <a:off x="0" y="3057550"/>
                  <a:ext cx="642938" cy="1587"/>
                </a:xfrm>
                <a:prstGeom prst="straightConnector1">
                  <a:avLst/>
                </a:prstGeom>
                <a:noFill/>
                <a:ln w="12700">
                  <a:solidFill>
                    <a:srgbClr val="4A7EBB"/>
                  </a:solidFill>
                  <a:miter lim="800000"/>
                  <a:headEnd/>
                  <a:tailEnd type="triangle" w="med" len="med"/>
                </a:ln>
              </p:spPr>
            </p:cxnSp>
            <p:grpSp>
              <p:nvGrpSpPr>
                <p:cNvPr id="6" name="グループ化 41"/>
                <p:cNvGrpSpPr>
                  <a:grpSpLocks/>
                </p:cNvGrpSpPr>
                <p:nvPr/>
              </p:nvGrpSpPr>
              <p:grpSpPr bwMode="auto">
                <a:xfrm>
                  <a:off x="0" y="1786862"/>
                  <a:ext cx="3592384" cy="2570387"/>
                  <a:chOff x="0" y="1786862"/>
                  <a:chExt cx="3592384" cy="2570387"/>
                </a:xfrm>
              </p:grpSpPr>
              <p:sp>
                <p:nvSpPr>
                  <p:cNvPr id="69" name="Oval 2"/>
                  <p:cNvSpPr>
                    <a:spLocks noChangeArrowheads="1"/>
                  </p:cNvSpPr>
                  <p:nvPr/>
                </p:nvSpPr>
                <p:spPr bwMode="auto">
                  <a:xfrm>
                    <a:off x="1140557" y="1932246"/>
                    <a:ext cx="2431685" cy="2425003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dirty="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70" name="Oval 3"/>
                  <p:cNvSpPr>
                    <a:spLocks noChangeArrowheads="1"/>
                  </p:cNvSpPr>
                  <p:nvPr/>
                </p:nvSpPr>
                <p:spPr bwMode="auto">
                  <a:xfrm rot="2880000">
                    <a:off x="2178828" y="1927006"/>
                    <a:ext cx="377998" cy="2449115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>
                    <a:outerShdw dist="119334" dir="1510411" algn="ctr" rotWithShape="0">
                      <a:srgbClr val="000000">
                        <a:alpha val="55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dirty="0">
                      <a:latin typeface="+mn-ea"/>
                      <a:ea typeface="+mn-ea"/>
                    </a:endParaRPr>
                  </a:p>
                </p:txBody>
              </p:sp>
              <p:cxnSp>
                <p:nvCxnSpPr>
                  <p:cNvPr id="3139" name="AutoShape 4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1285875" y="2000250"/>
                    <a:ext cx="2000250" cy="2071688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 type="triangle" w="med" len="med"/>
                  </a:ln>
                </p:spPr>
              </p:cxnSp>
              <p:sp>
                <p:nvSpPr>
                  <p:cNvPr id="72" name="AutoShape 5"/>
                  <p:cNvSpPr>
                    <a:spLocks noChangeArrowheads="1"/>
                  </p:cNvSpPr>
                  <p:nvPr/>
                </p:nvSpPr>
                <p:spPr bwMode="auto">
                  <a:xfrm>
                    <a:off x="1924971" y="1786862"/>
                    <a:ext cx="572333" cy="287861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385D8A"/>
                    </a:solidFill>
                    <a:miter lim="800000"/>
                    <a:headEnd/>
                    <a:tailEnd/>
                  </a:ln>
                  <a:effectLst>
                    <a:outerShdw dist="119334" dir="1510411" algn="ctr" rotWithShape="0">
                      <a:srgbClr val="000000">
                        <a:alpha val="55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dirty="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73" name="AutoShape 6"/>
                  <p:cNvSpPr>
                    <a:spLocks noChangeArrowheads="1"/>
                  </p:cNvSpPr>
                  <p:nvPr/>
                </p:nvSpPr>
                <p:spPr bwMode="auto">
                  <a:xfrm>
                    <a:off x="858750" y="3133117"/>
                    <a:ext cx="572331" cy="28204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385D8A"/>
                    </a:solidFill>
                    <a:miter lim="800000"/>
                    <a:headEnd/>
                    <a:tailEnd/>
                  </a:ln>
                  <a:effectLst>
                    <a:outerShdw dist="119334" dir="1510411" algn="ctr" rotWithShape="0">
                      <a:srgbClr val="000000">
                        <a:alpha val="55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dirty="0">
                      <a:latin typeface="+mn-ea"/>
                      <a:ea typeface="+mn-ea"/>
                    </a:endParaRPr>
                  </a:p>
                </p:txBody>
              </p:sp>
              <p:cxnSp>
                <p:nvCxnSpPr>
                  <p:cNvPr id="3142" name="AutoShape 1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0" y="3271862"/>
                    <a:ext cx="490538" cy="9525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4A7EBB"/>
                    </a:solidFill>
                    <a:miter lim="800000"/>
                    <a:headEnd/>
                    <a:tailEnd type="triangle" w="med" len="med"/>
                  </a:ln>
                </p:spPr>
              </p:cxnSp>
              <p:cxnSp>
                <p:nvCxnSpPr>
                  <p:cNvPr id="3143" name="AutoShape 1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0" y="3486175"/>
                    <a:ext cx="642938" cy="1587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4A7EBB"/>
                    </a:solidFill>
                    <a:miter lim="800000"/>
                    <a:headEnd/>
                    <a:tailEnd type="triangle" w="med" len="med"/>
                  </a:ln>
                </p:spPr>
              </p:cxnSp>
            </p:grpSp>
          </p:grpSp>
        </p:grpSp>
        <p:sp>
          <p:nvSpPr>
            <p:cNvPr id="3078" name="正方形/長方形 90"/>
            <p:cNvSpPr>
              <a:spLocks noChangeAspect="1" noChangeArrowheads="1"/>
            </p:cNvSpPr>
            <p:nvPr/>
          </p:nvSpPr>
          <p:spPr bwMode="auto">
            <a:xfrm>
              <a:off x="6168507" y="1567402"/>
              <a:ext cx="1089722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+mn-ea"/>
                  <a:ea typeface="+mn-ea"/>
                </a:rPr>
                <a:t>WIMP</a:t>
              </a: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3079" name="正方形/長方形 91"/>
            <p:cNvSpPr>
              <a:spLocks noChangeAspect="1" noChangeArrowheads="1"/>
            </p:cNvSpPr>
            <p:nvPr/>
          </p:nvSpPr>
          <p:spPr bwMode="auto">
            <a:xfrm>
              <a:off x="5364088" y="2648892"/>
              <a:ext cx="1089722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+mn-ea"/>
                  <a:ea typeface="+mn-ea"/>
                </a:rPr>
                <a:t>WIMP</a:t>
              </a: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75" name="正方形/長方形 15"/>
            <p:cNvSpPr>
              <a:spLocks noChangeAspect="1" noChangeArrowheads="1"/>
            </p:cNvSpPr>
            <p:nvPr/>
          </p:nvSpPr>
          <p:spPr bwMode="auto">
            <a:xfrm>
              <a:off x="4908037" y="1810735"/>
              <a:ext cx="1888017" cy="5539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dirty="0">
                  <a:latin typeface="+mn-ea"/>
                  <a:ea typeface="+mn-ea"/>
                </a:rPr>
                <a:t>230km/sec</a:t>
              </a:r>
            </a:p>
          </p:txBody>
        </p:sp>
      </p:grpSp>
      <p:grpSp>
        <p:nvGrpSpPr>
          <p:cNvPr id="82" name="グループ化 81"/>
          <p:cNvGrpSpPr>
            <a:grpSpLocks noChangeAspect="1"/>
          </p:cNvGrpSpPr>
          <p:nvPr/>
        </p:nvGrpSpPr>
        <p:grpSpPr>
          <a:xfrm>
            <a:off x="165720" y="1729611"/>
            <a:ext cx="5054352" cy="3715613"/>
            <a:chOff x="1259632" y="476672"/>
            <a:chExt cx="4211960" cy="3096344"/>
          </a:xfrm>
        </p:grpSpPr>
        <p:sp>
          <p:nvSpPr>
            <p:cNvPr id="76" name="円/楕円 5"/>
            <p:cNvSpPr/>
            <p:nvPr/>
          </p:nvSpPr>
          <p:spPr bwMode="auto">
            <a:xfrm>
              <a:off x="1259632" y="476672"/>
              <a:ext cx="4211960" cy="3096344"/>
            </a:xfrm>
            <a:prstGeom prst="ellipse">
              <a:avLst/>
            </a:prstGeom>
            <a:solidFill>
              <a:schemeClr val="bg1">
                <a:lumMod val="65000"/>
                <a:alpha val="74902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317500"/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sp>
          <p:nvSpPr>
            <p:cNvPr id="3083" name="正方形/長方形 84"/>
            <p:cNvSpPr>
              <a:spLocks noChangeArrowheads="1"/>
            </p:cNvSpPr>
            <p:nvPr/>
          </p:nvSpPr>
          <p:spPr bwMode="auto">
            <a:xfrm>
              <a:off x="1583805" y="2982979"/>
              <a:ext cx="484321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+mn-ea"/>
                  <a:ea typeface="+mn-ea"/>
                </a:rPr>
                <a:t>WIMP</a:t>
              </a:r>
            </a:p>
            <a:p>
              <a:endParaRPr lang="ja-JP" altLang="en-US" dirty="0">
                <a:latin typeface="+mn-ea"/>
                <a:ea typeface="+mn-ea"/>
              </a:endParaRPr>
            </a:p>
          </p:txBody>
        </p:sp>
        <p:grpSp>
          <p:nvGrpSpPr>
            <p:cNvPr id="81" name="グループ化 80"/>
            <p:cNvGrpSpPr/>
            <p:nvPr/>
          </p:nvGrpSpPr>
          <p:grpSpPr>
            <a:xfrm>
              <a:off x="1604282" y="1284491"/>
              <a:ext cx="3167948" cy="1974674"/>
              <a:chOff x="1604282" y="1284491"/>
              <a:chExt cx="3167948" cy="1974674"/>
            </a:xfrm>
          </p:grpSpPr>
          <p:sp>
            <p:nvSpPr>
              <p:cNvPr id="77" name="円/楕円 5"/>
              <p:cNvSpPr/>
              <p:nvPr/>
            </p:nvSpPr>
            <p:spPr bwMode="auto">
              <a:xfrm rot="19449864">
                <a:off x="2663280" y="1556792"/>
                <a:ext cx="1584176" cy="8640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>
                  <a:solidFill>
                    <a:srgbClr val="FF0000"/>
                  </a:solidFill>
                  <a:latin typeface="+mn-ea"/>
                </a:endParaRPr>
              </a:p>
            </p:txBody>
          </p:sp>
          <p:sp>
            <p:nvSpPr>
              <p:cNvPr id="22" name="円/楕円 5"/>
              <p:cNvSpPr/>
              <p:nvPr/>
            </p:nvSpPr>
            <p:spPr bwMode="auto">
              <a:xfrm>
                <a:off x="3023320" y="1556792"/>
                <a:ext cx="719999" cy="7200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66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>
                  <a:solidFill>
                    <a:srgbClr val="FF0000"/>
                  </a:solidFill>
                  <a:latin typeface="+mn-ea"/>
                </a:endParaRPr>
              </a:p>
            </p:txBody>
          </p:sp>
          <p:sp>
            <p:nvSpPr>
              <p:cNvPr id="24" name="左矢印 23"/>
              <p:cNvSpPr/>
              <p:nvPr/>
            </p:nvSpPr>
            <p:spPr bwMode="auto">
              <a:xfrm>
                <a:off x="1799705" y="1573213"/>
                <a:ext cx="935037" cy="579437"/>
              </a:xfrm>
              <a:prstGeom prst="leftArrow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ja-JP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3093" name="正方形/長方形 15"/>
              <p:cNvSpPr>
                <a:spLocks noChangeArrowheads="1"/>
              </p:cNvSpPr>
              <p:nvPr/>
            </p:nvSpPr>
            <p:spPr bwMode="auto">
              <a:xfrm>
                <a:off x="1604282" y="1284491"/>
                <a:ext cx="1258678" cy="3693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dirty="0">
                    <a:latin typeface="+mn-ea"/>
                    <a:ea typeface="+mn-ea"/>
                  </a:rPr>
                  <a:t>230km/sec</a:t>
                </a:r>
              </a:p>
            </p:txBody>
          </p:sp>
          <p:cxnSp>
            <p:nvCxnSpPr>
              <p:cNvPr id="19" name="直線矢印コネクタ 18"/>
              <p:cNvCxnSpPr/>
              <p:nvPr/>
            </p:nvCxnSpPr>
            <p:spPr bwMode="auto">
              <a:xfrm flipV="1">
                <a:off x="3741216" y="2654302"/>
                <a:ext cx="436563" cy="288925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88" name="正方形/長方形 25"/>
              <p:cNvSpPr>
                <a:spLocks noChangeArrowheads="1"/>
              </p:cNvSpPr>
              <p:nvPr/>
            </p:nvSpPr>
            <p:spPr bwMode="auto">
              <a:xfrm>
                <a:off x="3628968" y="2889833"/>
                <a:ext cx="1143262" cy="3693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30000"/>
                  </a:spcBef>
                </a:pPr>
                <a:r>
                  <a:rPr lang="en-US" altLang="ja-JP">
                    <a:latin typeface="+mn-ea"/>
                    <a:ea typeface="+mn-ea"/>
                  </a:rPr>
                  <a:t>30km/sec</a:t>
                </a:r>
              </a:p>
            </p:txBody>
          </p:sp>
          <p:sp>
            <p:nvSpPr>
              <p:cNvPr id="78" name="円/楕円 5"/>
              <p:cNvSpPr/>
              <p:nvPr/>
            </p:nvSpPr>
            <p:spPr bwMode="auto">
              <a:xfrm rot="19449864">
                <a:off x="2493337" y="1500823"/>
                <a:ext cx="1963366" cy="103822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>
                  <a:solidFill>
                    <a:srgbClr val="FF0000"/>
                  </a:solidFill>
                  <a:latin typeface="+mn-ea"/>
                </a:endParaRPr>
              </a:p>
            </p:txBody>
          </p:sp>
          <p:sp>
            <p:nvSpPr>
              <p:cNvPr id="79" name="円/楕円 5"/>
              <p:cNvSpPr/>
              <p:nvPr/>
            </p:nvSpPr>
            <p:spPr bwMode="auto">
              <a:xfrm rot="19449864">
                <a:off x="2326823" y="1465052"/>
                <a:ext cx="2351240" cy="124996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>
                  <a:solidFill>
                    <a:srgbClr val="FF0000"/>
                  </a:solidFill>
                  <a:latin typeface="+mn-ea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 bwMode="auto">
              <a:xfrm>
                <a:off x="3743400" y="2564904"/>
                <a:ext cx="144462" cy="144462"/>
              </a:xfrm>
              <a:prstGeom prst="ellipse">
                <a:avLst/>
              </a:prstGeom>
              <a:ln/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latin typeface="+mn-ea"/>
                </a:endParaRPr>
              </a:p>
            </p:txBody>
          </p:sp>
        </p:grpSp>
      </p:grpSp>
      <p:sp>
        <p:nvSpPr>
          <p:cNvPr id="38" name="タイトル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暗黒物質の</a:t>
            </a:r>
            <a:r>
              <a:rPr lang="ja-JP" altLang="en-US" dirty="0" smtClean="0"/>
              <a:t>存在と探索</a:t>
            </a:r>
            <a:endParaRPr kumimoji="1" lang="ja-JP" altLang="en-US" dirty="0"/>
          </a:p>
        </p:txBody>
      </p:sp>
      <p:sp>
        <p:nvSpPr>
          <p:cNvPr id="57" name="下カーブ矢印 56"/>
          <p:cNvSpPr/>
          <p:nvPr/>
        </p:nvSpPr>
        <p:spPr>
          <a:xfrm rot="5400000">
            <a:off x="7776356" y="2600908"/>
            <a:ext cx="360040" cy="432048"/>
          </a:xfrm>
          <a:prstGeom prst="curvedDownArrow">
            <a:avLst>
              <a:gd name="adj1" fmla="val 15068"/>
              <a:gd name="adj2" fmla="val 43274"/>
              <a:gd name="adj3" fmla="val 24325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" name="線吹き出し 1 58"/>
          <p:cNvSpPr/>
          <p:nvPr/>
        </p:nvSpPr>
        <p:spPr>
          <a:xfrm>
            <a:off x="7308304" y="1484784"/>
            <a:ext cx="1584176" cy="504056"/>
          </a:xfrm>
          <a:prstGeom prst="callout1">
            <a:avLst>
              <a:gd name="adj1" fmla="val 101567"/>
              <a:gd name="adj2" fmla="val 55160"/>
              <a:gd name="adj3" fmla="val 234433"/>
              <a:gd name="adj4" fmla="val 2092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原子核乾板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9" name="Picture 7" descr="C:\udd\asada\NIT\data\sem\glaph\012diameter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1664477"/>
            <a:ext cx="4572000" cy="1800000"/>
          </a:xfrm>
          <a:prstGeom prst="rect">
            <a:avLst/>
          </a:prstGeom>
          <a:noFill/>
        </p:spPr>
      </p:pic>
      <p:pic>
        <p:nvPicPr>
          <p:cNvPr id="79880" name="Picture 8" descr="C:\udd\asada\NIT\data\sem\glaph\011diameter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0"/>
            <a:ext cx="4572000" cy="1800000"/>
          </a:xfrm>
          <a:prstGeom prst="rect">
            <a:avLst/>
          </a:prstGeom>
          <a:noFill/>
        </p:spPr>
      </p:pic>
      <p:pic>
        <p:nvPicPr>
          <p:cNvPr id="79873" name="Picture 1" descr="C:\udd\asada\NIT\data\sem\glaph\NNK023_PVAdiameter.pn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013176"/>
            <a:ext cx="4572000" cy="1800000"/>
          </a:xfrm>
          <a:prstGeom prst="rect">
            <a:avLst/>
          </a:prstGeom>
          <a:noFill/>
        </p:spPr>
      </p:pic>
      <p:pic>
        <p:nvPicPr>
          <p:cNvPr id="79874" name="Picture 2" descr="C:\udd\asada\NIT\data\sem\glaph\NNK017diameter.pn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3328954"/>
            <a:ext cx="4572000" cy="1800000"/>
          </a:xfrm>
          <a:prstGeom prst="rect">
            <a:avLst/>
          </a:prstGeom>
          <a:noFill/>
        </p:spPr>
      </p:pic>
      <p:pic>
        <p:nvPicPr>
          <p:cNvPr id="79875" name="Picture 3" descr="C:\udd\asada\NIT\data\sem\glaph\NNK019diameter.pn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0528" y="4993431"/>
            <a:ext cx="4572000" cy="1800000"/>
          </a:xfrm>
          <a:prstGeom prst="rect">
            <a:avLst/>
          </a:prstGeom>
          <a:noFill/>
        </p:spPr>
      </p:pic>
      <p:pic>
        <p:nvPicPr>
          <p:cNvPr id="79876" name="Picture 4" descr="C:\udd\asada\NIT\data\sem\glaph\NNK020diameter.pn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0"/>
            <a:ext cx="4572000" cy="1800000"/>
          </a:xfrm>
          <a:prstGeom prst="rect">
            <a:avLst/>
          </a:prstGeom>
          <a:noFill/>
        </p:spPr>
      </p:pic>
      <p:pic>
        <p:nvPicPr>
          <p:cNvPr id="79877" name="Picture 5" descr="C:\udd\asada\NIT\data\sem\glaph\NNK021diameter.png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1671125"/>
            <a:ext cx="4572000" cy="1800000"/>
          </a:xfrm>
          <a:prstGeom prst="rect">
            <a:avLst/>
          </a:prstGeom>
          <a:noFill/>
        </p:spPr>
      </p:pic>
      <p:pic>
        <p:nvPicPr>
          <p:cNvPr id="79878" name="Picture 6" descr="C:\udd\asada\NIT\data\sem\glaph\NNK022diameter.png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342250"/>
            <a:ext cx="4572000" cy="1800000"/>
          </a:xfrm>
          <a:prstGeom prst="rect">
            <a:avLst/>
          </a:prstGeom>
          <a:noFill/>
        </p:spPr>
      </p:pic>
      <p:sp>
        <p:nvSpPr>
          <p:cNvPr id="52" name="正方形/長方形 51"/>
          <p:cNvSpPr/>
          <p:nvPr/>
        </p:nvSpPr>
        <p:spPr>
          <a:xfrm>
            <a:off x="7416824" y="370295"/>
            <a:ext cx="1421904" cy="969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020</a:t>
            </a:r>
          </a:p>
          <a:p>
            <a:r>
              <a:rPr lang="ja-JP" altLang="en-US" dirty="0" smtClean="0"/>
              <a:t>平均</a:t>
            </a:r>
            <a:r>
              <a:rPr lang="en-US" altLang="ja-JP" dirty="0" smtClean="0"/>
              <a:t>79nm</a:t>
            </a:r>
          </a:p>
          <a:p>
            <a:r>
              <a:rPr lang="en-US" altLang="ja-JP" dirty="0" smtClean="0"/>
              <a:t>Fe</a:t>
            </a:r>
            <a:r>
              <a:rPr lang="ja-JP" altLang="en-US" dirty="0" smtClean="0"/>
              <a:t>ドープ</a:t>
            </a:r>
            <a:endParaRPr lang="ja-JP" altLang="en-US" dirty="0"/>
          </a:p>
        </p:txBody>
      </p:sp>
      <p:sp>
        <p:nvSpPr>
          <p:cNvPr id="53" name="正方形/長方形 52"/>
          <p:cNvSpPr/>
          <p:nvPr/>
        </p:nvSpPr>
        <p:spPr>
          <a:xfrm>
            <a:off x="7308304" y="2002976"/>
            <a:ext cx="1637928" cy="969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021</a:t>
            </a:r>
          </a:p>
          <a:p>
            <a:r>
              <a:rPr lang="ja-JP" altLang="en-US" dirty="0" smtClean="0"/>
              <a:t>平均</a:t>
            </a:r>
            <a:r>
              <a:rPr lang="en-US" altLang="ja-JP" dirty="0" smtClean="0"/>
              <a:t>82nm</a:t>
            </a:r>
          </a:p>
          <a:p>
            <a:r>
              <a:rPr lang="ja-JP" altLang="en-US" dirty="0" smtClean="0"/>
              <a:t>コアに</a:t>
            </a:r>
            <a:r>
              <a:rPr lang="en-US" altLang="ja-JP" dirty="0" smtClean="0"/>
              <a:t>I</a:t>
            </a:r>
            <a:r>
              <a:rPr lang="ja-JP" altLang="en-US" dirty="0" smtClean="0"/>
              <a:t>ドープ</a:t>
            </a:r>
            <a:endParaRPr lang="ja-JP" altLang="en-US" dirty="0"/>
          </a:p>
        </p:txBody>
      </p:sp>
      <p:sp>
        <p:nvSpPr>
          <p:cNvPr id="54" name="正方形/長方形 53"/>
          <p:cNvSpPr/>
          <p:nvPr/>
        </p:nvSpPr>
        <p:spPr>
          <a:xfrm>
            <a:off x="7164288" y="3658933"/>
            <a:ext cx="1686680" cy="969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022</a:t>
            </a:r>
          </a:p>
          <a:p>
            <a:r>
              <a:rPr lang="ja-JP" altLang="en-US" dirty="0" smtClean="0"/>
              <a:t>平均</a:t>
            </a:r>
            <a:r>
              <a:rPr lang="en-US" altLang="ja-JP" dirty="0" smtClean="0"/>
              <a:t>65nm</a:t>
            </a:r>
          </a:p>
          <a:p>
            <a:r>
              <a:rPr lang="ja-JP" altLang="en-US" dirty="0" smtClean="0"/>
              <a:t>基本形繰り返し</a:t>
            </a:r>
            <a:endParaRPr lang="ja-JP" altLang="en-US" dirty="0"/>
          </a:p>
        </p:txBody>
      </p:sp>
      <p:sp>
        <p:nvSpPr>
          <p:cNvPr id="55" name="正方形/長方形 54"/>
          <p:cNvSpPr/>
          <p:nvPr/>
        </p:nvSpPr>
        <p:spPr>
          <a:xfrm>
            <a:off x="7452320" y="5310097"/>
            <a:ext cx="1421904" cy="969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023</a:t>
            </a:r>
          </a:p>
          <a:p>
            <a:r>
              <a:rPr lang="ja-JP" altLang="en-US" dirty="0" smtClean="0"/>
              <a:t>平均</a:t>
            </a:r>
            <a:r>
              <a:rPr lang="en-US" altLang="ja-JP" dirty="0" smtClean="0"/>
              <a:t>42nm</a:t>
            </a:r>
          </a:p>
          <a:p>
            <a:r>
              <a:rPr lang="ja-JP" altLang="en-US" dirty="0" smtClean="0"/>
              <a:t>ＰＶＡタイプ</a:t>
            </a:r>
            <a:endParaRPr lang="en-US" altLang="ja-JP" dirty="0" smtClean="0"/>
          </a:p>
        </p:txBody>
      </p:sp>
      <p:sp>
        <p:nvSpPr>
          <p:cNvPr id="31" name="正方形/長方形 30"/>
          <p:cNvSpPr/>
          <p:nvPr/>
        </p:nvSpPr>
        <p:spPr>
          <a:xfrm>
            <a:off x="2843808" y="3583789"/>
            <a:ext cx="1319592" cy="969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017</a:t>
            </a:r>
          </a:p>
          <a:p>
            <a:r>
              <a:rPr lang="ja-JP" altLang="en-US" dirty="0" smtClean="0"/>
              <a:t>平均</a:t>
            </a:r>
            <a:r>
              <a:rPr lang="en-US" altLang="ja-JP" dirty="0" smtClean="0"/>
              <a:t>83nm</a:t>
            </a:r>
          </a:p>
          <a:p>
            <a:r>
              <a:rPr lang="ja-JP" altLang="en-US" dirty="0" smtClean="0"/>
              <a:t>温度↓</a:t>
            </a:r>
            <a:r>
              <a:rPr lang="en-US" altLang="ja-JP" dirty="0" smtClean="0"/>
              <a:t>30</a:t>
            </a:r>
            <a:r>
              <a:rPr lang="ja-JP" altLang="en-US" dirty="0" smtClean="0"/>
              <a:t>℃</a:t>
            </a:r>
            <a:endParaRPr lang="ja-JP" altLang="en-US" dirty="0"/>
          </a:p>
        </p:txBody>
      </p:sp>
      <p:sp>
        <p:nvSpPr>
          <p:cNvPr id="45" name="正方形/長方形 44"/>
          <p:cNvSpPr/>
          <p:nvPr/>
        </p:nvSpPr>
        <p:spPr>
          <a:xfrm>
            <a:off x="3025417" y="5177785"/>
            <a:ext cx="1186543" cy="969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019</a:t>
            </a:r>
          </a:p>
          <a:p>
            <a:r>
              <a:rPr lang="ja-JP" altLang="en-US" dirty="0" smtClean="0"/>
              <a:t>平均</a:t>
            </a:r>
            <a:r>
              <a:rPr lang="en-US" altLang="ja-JP" dirty="0" smtClean="0"/>
              <a:t>97nm</a:t>
            </a:r>
          </a:p>
          <a:p>
            <a:r>
              <a:rPr lang="en-US" altLang="ja-JP" dirty="0" err="1" smtClean="0"/>
              <a:t>AgCl</a:t>
            </a:r>
            <a:r>
              <a:rPr lang="ja-JP" altLang="en-US" dirty="0" smtClean="0"/>
              <a:t>型</a:t>
            </a:r>
            <a:endParaRPr lang="ja-JP" altLang="en-US" dirty="0"/>
          </a:p>
        </p:txBody>
      </p:sp>
      <p:sp>
        <p:nvSpPr>
          <p:cNvPr id="63" name="正方形/長方形 62"/>
          <p:cNvSpPr/>
          <p:nvPr/>
        </p:nvSpPr>
        <p:spPr>
          <a:xfrm>
            <a:off x="179512" y="6525344"/>
            <a:ext cx="460851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200" b="1" dirty="0" smtClean="0"/>
              <a:t>0		100		200(nm)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2771800" y="2060848"/>
            <a:ext cx="1285929" cy="969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012</a:t>
            </a:r>
          </a:p>
          <a:p>
            <a:r>
              <a:rPr lang="ja-JP" altLang="en-US" dirty="0" smtClean="0"/>
              <a:t>平均</a:t>
            </a:r>
            <a:r>
              <a:rPr lang="en-US" altLang="ja-JP" dirty="0" smtClean="0"/>
              <a:t>44nm</a:t>
            </a:r>
          </a:p>
          <a:p>
            <a:r>
              <a:rPr lang="ja-JP" altLang="en-US" dirty="0" smtClean="0"/>
              <a:t>表面</a:t>
            </a:r>
            <a:r>
              <a:rPr lang="en-US" altLang="ja-JP" dirty="0" smtClean="0"/>
              <a:t>KI</a:t>
            </a:r>
            <a:r>
              <a:rPr lang="ja-JP" altLang="en-US" dirty="0" smtClean="0"/>
              <a:t>増感</a:t>
            </a:r>
            <a:endParaRPr lang="ja-JP" altLang="en-US" dirty="0"/>
          </a:p>
        </p:txBody>
      </p:sp>
      <p:sp>
        <p:nvSpPr>
          <p:cNvPr id="35" name="正方形/長方形 34"/>
          <p:cNvSpPr/>
          <p:nvPr/>
        </p:nvSpPr>
        <p:spPr>
          <a:xfrm>
            <a:off x="2579440" y="314400"/>
            <a:ext cx="13901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011</a:t>
            </a:r>
            <a:r>
              <a:rPr lang="ja-JP" altLang="en-US" dirty="0" smtClean="0"/>
              <a:t>　</a:t>
            </a:r>
            <a:r>
              <a:rPr lang="ja-JP" altLang="en-US" sz="1200" dirty="0" smtClean="0"/>
              <a:t>（←バッチ）</a:t>
            </a:r>
            <a:endParaRPr lang="en-US" altLang="ja-JP" sz="1200" dirty="0" smtClean="0"/>
          </a:p>
          <a:p>
            <a:r>
              <a:rPr lang="ja-JP" altLang="en-US" dirty="0" smtClean="0"/>
              <a:t>平均</a:t>
            </a:r>
            <a:r>
              <a:rPr lang="en-US" altLang="ja-JP" dirty="0" smtClean="0"/>
              <a:t>40nm</a:t>
            </a:r>
          </a:p>
          <a:p>
            <a:r>
              <a:rPr lang="ja-JP" altLang="en-US" dirty="0" smtClean="0"/>
              <a:t>基本形</a:t>
            </a:r>
            <a:endParaRPr lang="ja-JP" altLang="en-US" dirty="0"/>
          </a:p>
        </p:txBody>
      </p:sp>
      <p:sp>
        <p:nvSpPr>
          <p:cNvPr id="39" name="正方形/長方形 38"/>
          <p:cNvSpPr/>
          <p:nvPr/>
        </p:nvSpPr>
        <p:spPr>
          <a:xfrm>
            <a:off x="0" y="44624"/>
            <a:ext cx="4572000" cy="3240360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259632" y="0"/>
            <a:ext cx="3005951" cy="369332"/>
          </a:xfrm>
          <a:prstGeom prst="rect">
            <a:avLst/>
          </a:prstGeom>
          <a:ln>
            <a:solidFill>
              <a:srgbClr val="FF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ゼラチン乳剤　微粒子化成功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/>
        </p:nvSpPr>
        <p:spPr>
          <a:xfrm>
            <a:off x="4644008" y="44624"/>
            <a:ext cx="4499992" cy="496855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580112" y="-27384"/>
            <a:ext cx="3005951" cy="369332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ゼラチン乳剤　微粒子化失敗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/>
        </p:nvSpPr>
        <p:spPr>
          <a:xfrm>
            <a:off x="0" y="3356992"/>
            <a:ext cx="4644008" cy="350100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4644008" y="5084984"/>
            <a:ext cx="4499992" cy="1772816"/>
          </a:xfrm>
          <a:prstGeom prst="rect">
            <a:avLst/>
          </a:prstGeom>
          <a:noFill/>
          <a:ln w="5715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976099" y="5013176"/>
            <a:ext cx="2556341" cy="369332"/>
          </a:xfrm>
          <a:prstGeom prst="rect">
            <a:avLst/>
          </a:prstGeom>
          <a:ln>
            <a:solidFill>
              <a:srgbClr val="FF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PVA</a:t>
            </a:r>
            <a:r>
              <a:rPr lang="ja-JP" altLang="en-US" dirty="0" smtClean="0"/>
              <a:t>乳剤　微粒子化成功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/>
        </p:nvSpPr>
        <p:spPr>
          <a:xfrm>
            <a:off x="5004048" y="6581001"/>
            <a:ext cx="460851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200" b="1" dirty="0" smtClean="0"/>
              <a:t>0		100		200(nm)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367590" y="2204864"/>
            <a:ext cx="492443" cy="27363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臭化銀結晶の直径分布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微粒子タイプの結晶サイズ</a:t>
            </a:r>
            <a:endParaRPr kumimoji="1" lang="ja-JP" altLang="en-US" dirty="0"/>
          </a:p>
        </p:txBody>
      </p:sp>
      <p:graphicFrame>
        <p:nvGraphicFramePr>
          <p:cNvPr id="8" name="コンテンツ プレースホルダ 7"/>
          <p:cNvGraphicFramePr>
            <a:graphicFrameLocks noGrp="1"/>
          </p:cNvGraphicFramePr>
          <p:nvPr>
            <p:ph idx="1"/>
          </p:nvPr>
        </p:nvGraphicFramePr>
        <p:xfrm>
          <a:off x="395536" y="1124744"/>
          <a:ext cx="8208913" cy="482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528"/>
                <a:gridCol w="4118081"/>
                <a:gridCol w="2736304"/>
              </a:tblGrid>
              <a:tr h="536060"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目的・概要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サイズ平均</a:t>
                      </a:r>
                      <a:r>
                        <a:rPr lang="ja-JP" altLang="en-US" sz="2400" dirty="0" smtClean="0"/>
                        <a:t>（直径）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011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微粒子化に成功した基本形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40nm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012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011</a:t>
                      </a:r>
                      <a:r>
                        <a:rPr kumimoji="1" lang="ja-JP" altLang="en-US" sz="2400" dirty="0" smtClean="0"/>
                        <a:t>に表面</a:t>
                      </a:r>
                      <a:r>
                        <a:rPr kumimoji="1" lang="en-US" altLang="ja-JP" sz="2400" dirty="0" smtClean="0"/>
                        <a:t>KI</a:t>
                      </a:r>
                      <a:r>
                        <a:rPr kumimoji="1" lang="ja-JP" altLang="en-US" sz="2400" dirty="0" smtClean="0"/>
                        <a:t>添加（増感）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43nm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017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温度↓</a:t>
                      </a:r>
                      <a:r>
                        <a:rPr kumimoji="1" lang="en-US" altLang="ja-JP" sz="2400" dirty="0" smtClean="0"/>
                        <a:t>(35</a:t>
                      </a:r>
                      <a:r>
                        <a:rPr kumimoji="1" lang="ja-JP" altLang="en-US" sz="2400" dirty="0" smtClean="0"/>
                        <a:t>℃→</a:t>
                      </a:r>
                      <a:r>
                        <a:rPr kumimoji="1" lang="en-US" altLang="ja-JP" sz="2400" dirty="0" smtClean="0"/>
                        <a:t>30</a:t>
                      </a:r>
                      <a:r>
                        <a:rPr kumimoji="1" lang="ja-JP" altLang="en-US" sz="2400" dirty="0" smtClean="0"/>
                        <a:t>℃</a:t>
                      </a:r>
                      <a:r>
                        <a:rPr kumimoji="1" lang="en-US" altLang="ja-JP" sz="2400" dirty="0" smtClean="0"/>
                        <a:t>)</a:t>
                      </a:r>
                      <a:r>
                        <a:rPr kumimoji="1" lang="ja-JP" altLang="en-US" sz="2400" dirty="0" smtClean="0"/>
                        <a:t>微粒子化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77nm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019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err="1" smtClean="0"/>
                        <a:t>AgBr</a:t>
                      </a:r>
                      <a:r>
                        <a:rPr kumimoji="1" lang="ja-JP" altLang="en-US" sz="2400" dirty="0" smtClean="0"/>
                        <a:t>型→</a:t>
                      </a:r>
                      <a:r>
                        <a:rPr kumimoji="1" lang="en-US" altLang="ja-JP" sz="2400" dirty="0" err="1" smtClean="0"/>
                        <a:t>AgCl</a:t>
                      </a:r>
                      <a:r>
                        <a:rPr kumimoji="1" lang="ja-JP" altLang="en-US" sz="2400" dirty="0" smtClean="0"/>
                        <a:t>型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94nm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020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Fe</a:t>
                      </a:r>
                      <a:r>
                        <a:rPr kumimoji="1" lang="ja-JP" altLang="en-US" sz="2400" dirty="0" smtClean="0"/>
                        <a:t>ドープでのアンチフォグ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73nm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コアに</a:t>
                      </a:r>
                      <a:r>
                        <a:rPr kumimoji="1" lang="en-US" altLang="ja-JP" sz="2400" dirty="0" smtClean="0"/>
                        <a:t>I</a:t>
                      </a:r>
                      <a:r>
                        <a:rPr kumimoji="1" lang="ja-JP" altLang="en-US" sz="2400" dirty="0" smtClean="0"/>
                        <a:t>ドープ　増感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76nm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011</a:t>
                      </a:r>
                      <a:r>
                        <a:rPr kumimoji="1" lang="ja-JP" altLang="en-US" sz="2400" dirty="0" smtClean="0"/>
                        <a:t>基本形繰り返し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59nm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PVA</a:t>
                      </a:r>
                      <a:r>
                        <a:rPr kumimoji="1" lang="ja-JP" altLang="en-US" sz="2400" dirty="0" smtClean="0"/>
                        <a:t>を使用した新型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36nm</a:t>
                      </a:r>
                      <a:endParaRPr kumimoji="1" lang="ja-JP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971600" y="6211669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800" dirty="0" smtClean="0"/>
              <a:t>ゼラチン型では微粒子の再現性が低い</a:t>
            </a:r>
          </a:p>
          <a:p>
            <a:endParaRPr lang="ja-JP" altLang="en-US" sz="2800" dirty="0"/>
          </a:p>
        </p:txBody>
      </p:sp>
      <p:sp>
        <p:nvSpPr>
          <p:cNvPr id="10" name="正方形/長方形 9"/>
          <p:cNvSpPr/>
          <p:nvPr/>
        </p:nvSpPr>
        <p:spPr>
          <a:xfrm>
            <a:off x="1691680" y="5445224"/>
            <a:ext cx="684076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691680" y="1700808"/>
            <a:ext cx="6840760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691680" y="2708920"/>
            <a:ext cx="6840760" cy="2736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PVA</a:t>
            </a:r>
            <a:r>
              <a:rPr kumimoji="1" lang="ja-JP" altLang="en-US" dirty="0" smtClean="0"/>
              <a:t>併用による安定微粒子化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1520" y="1124744"/>
            <a:ext cx="8892480" cy="5328592"/>
          </a:xfrm>
        </p:spPr>
        <p:txBody>
          <a:bodyPr>
            <a:noAutofit/>
          </a:bodyPr>
          <a:lstStyle/>
          <a:p>
            <a:pPr>
              <a:buNone/>
            </a:pPr>
            <a:endParaRPr lang="ja-JP" altLang="en-US" sz="2800" dirty="0" smtClean="0"/>
          </a:p>
          <a:p>
            <a:pPr>
              <a:buNone/>
            </a:pPr>
            <a:r>
              <a:rPr lang="en-US" altLang="ja-JP" sz="2800" dirty="0" smtClean="0"/>
              <a:t>PVA</a:t>
            </a:r>
            <a:r>
              <a:rPr lang="ja-JP" altLang="en-US" sz="2800" dirty="0" err="1" smtClean="0"/>
              <a:t>には</a:t>
            </a:r>
            <a:r>
              <a:rPr lang="ja-JP" altLang="en-US" sz="2800" dirty="0" smtClean="0"/>
              <a:t>結晶成長抑制効果がある？</a:t>
            </a:r>
            <a:endParaRPr lang="en-US" altLang="ja-JP" sz="2800" dirty="0" smtClean="0"/>
          </a:p>
          <a:p>
            <a:pPr>
              <a:buNone/>
            </a:pPr>
            <a:r>
              <a:rPr lang="en-US" altLang="ja-JP" sz="2000" dirty="0" smtClean="0"/>
              <a:t>		</a:t>
            </a:r>
            <a:r>
              <a:rPr lang="ja-JP" altLang="en-US" sz="2000" dirty="0" smtClean="0"/>
              <a:t>　　</a:t>
            </a:r>
            <a:r>
              <a:rPr lang="en-US" altLang="ja-JP" sz="2000" dirty="0" smtClean="0"/>
              <a:t>-</a:t>
            </a:r>
            <a:r>
              <a:rPr lang="ja-JP" altLang="en-US" sz="2000" dirty="0" smtClean="0"/>
              <a:t>過去の文献・研究。</a:t>
            </a:r>
            <a:r>
              <a:rPr lang="en-US" altLang="ja-JP" sz="2000" dirty="0" smtClean="0"/>
              <a:t>PVA</a:t>
            </a:r>
            <a:r>
              <a:rPr lang="ja-JP" altLang="en-US" sz="2000" dirty="0" smtClean="0"/>
              <a:t>微粒子化の乾板は存在しなかった</a:t>
            </a:r>
          </a:p>
          <a:p>
            <a:pPr>
              <a:buNone/>
            </a:pPr>
            <a:r>
              <a:rPr lang="ja-JP" altLang="en-US" sz="2800" dirty="0" smtClean="0"/>
              <a:t>					↓</a:t>
            </a:r>
            <a:endParaRPr lang="en-US" altLang="ja-JP" sz="2800" dirty="0" smtClean="0"/>
          </a:p>
          <a:p>
            <a:pPr>
              <a:buNone/>
            </a:pPr>
            <a:r>
              <a:rPr lang="en-US" altLang="ja-JP" sz="2800" dirty="0" smtClean="0"/>
              <a:t>PVA</a:t>
            </a:r>
            <a:r>
              <a:rPr lang="ja-JP" altLang="en-US" sz="2800" dirty="0" smtClean="0"/>
              <a:t>乳剤は実現に時間がかかる。</a:t>
            </a:r>
          </a:p>
          <a:p>
            <a:pPr>
              <a:buNone/>
            </a:pPr>
            <a:r>
              <a:rPr lang="ja-JP" altLang="en-US" sz="2800" dirty="0" smtClean="0"/>
              <a:t>既存乳剤（ゼラチンで作る）にＰＶＡを併用することによって</a:t>
            </a:r>
            <a:endParaRPr lang="en-US" altLang="ja-JP" sz="2800" dirty="0" smtClean="0"/>
          </a:p>
          <a:p>
            <a:pPr>
              <a:buNone/>
            </a:pPr>
            <a:r>
              <a:rPr lang="ja-JP" altLang="en-US" sz="2800" dirty="0" smtClean="0"/>
              <a:t>安定した微粒子結晶が得られないか？</a:t>
            </a:r>
          </a:p>
          <a:p>
            <a:pPr>
              <a:buNone/>
            </a:pPr>
            <a:r>
              <a:rPr lang="ja-JP" altLang="en-US" sz="2800" dirty="0" smtClean="0"/>
              <a:t>					↓</a:t>
            </a:r>
          </a:p>
          <a:p>
            <a:pPr>
              <a:buNone/>
            </a:pPr>
            <a:r>
              <a:rPr lang="ja-JP" altLang="en-US" sz="2800" dirty="0" smtClean="0"/>
              <a:t>ゼラチンに一定の割合の</a:t>
            </a:r>
            <a:r>
              <a:rPr lang="ja-JP" altLang="en-US" sz="2800" dirty="0" smtClean="0">
                <a:solidFill>
                  <a:srgbClr val="FF0000"/>
                </a:solidFill>
              </a:rPr>
              <a:t>ＰＶＡを混ぜた乳剤</a:t>
            </a:r>
          </a:p>
          <a:p>
            <a:pPr>
              <a:buNone/>
            </a:pPr>
            <a:endParaRPr lang="ja-JP" altLang="en-US" sz="2800" dirty="0" smtClean="0"/>
          </a:p>
          <a:p>
            <a:pPr>
              <a:buNone/>
            </a:pPr>
            <a:endParaRPr lang="en-US" altLang="ja-JP" sz="2800" dirty="0" smtClean="0"/>
          </a:p>
          <a:p>
            <a:pPr>
              <a:buNone/>
            </a:pPr>
            <a:endParaRPr lang="en-US" altLang="ja-JP" sz="2800" dirty="0" smtClean="0"/>
          </a:p>
          <a:p>
            <a:pPr>
              <a:buNone/>
            </a:pPr>
            <a:endParaRPr lang="en-US" altLang="ja-JP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r="44074" b="47593"/>
          <a:stretch>
            <a:fillRect/>
          </a:stretch>
        </p:blipFill>
        <p:spPr bwMode="auto">
          <a:xfrm>
            <a:off x="251520" y="260648"/>
            <a:ext cx="309634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E:\udd\asada\NIT\sem\20110415\NNK029_1_befwash\NNK029_1_befwashdiamet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95328"/>
            <a:ext cx="3048000" cy="2286000"/>
          </a:xfrm>
          <a:prstGeom prst="rect">
            <a:avLst/>
          </a:prstGeom>
          <a:noFill/>
        </p:spPr>
      </p:pic>
      <p:pic>
        <p:nvPicPr>
          <p:cNvPr id="4" name="Picture 9" descr="E:\udd\asada\NIT\sem\20110415\NNK029_2\NNK02902_008.bmp"/>
          <p:cNvPicPr>
            <a:picLocks noChangeAspect="1" noChangeArrowheads="1"/>
          </p:cNvPicPr>
          <p:nvPr/>
        </p:nvPicPr>
        <p:blipFill>
          <a:blip r:embed="rId5" cstate="print"/>
          <a:srcRect r="47976" b="49571"/>
          <a:stretch>
            <a:fillRect/>
          </a:stretch>
        </p:blipFill>
        <p:spPr bwMode="auto">
          <a:xfrm>
            <a:off x="6012160" y="260648"/>
            <a:ext cx="2880320" cy="3672408"/>
          </a:xfrm>
          <a:prstGeom prst="rect">
            <a:avLst/>
          </a:prstGeom>
          <a:noFill/>
        </p:spPr>
      </p:pic>
      <p:pic>
        <p:nvPicPr>
          <p:cNvPr id="5" name="Picture 10" descr="E:\udd\asada\NIT\sem\20110415\NNK029_2\NNK029_2diamet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095328"/>
            <a:ext cx="3048000" cy="2286000"/>
          </a:xfrm>
          <a:prstGeom prst="rect">
            <a:avLst/>
          </a:prstGeom>
          <a:noFill/>
        </p:spPr>
      </p:pic>
      <p:sp>
        <p:nvSpPr>
          <p:cNvPr id="6" name="正方形/長方形 5"/>
          <p:cNvSpPr/>
          <p:nvPr/>
        </p:nvSpPr>
        <p:spPr>
          <a:xfrm>
            <a:off x="3275856" y="0"/>
            <a:ext cx="2598404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4400" dirty="0" smtClean="0"/>
              <a:t>Gel-PVA</a:t>
            </a:r>
            <a:r>
              <a:rPr lang="ja-JP" altLang="en-US" sz="4400" dirty="0" smtClean="0"/>
              <a:t>型</a:t>
            </a:r>
            <a:endParaRPr lang="en-US" altLang="ja-JP" sz="4400" dirty="0" smtClean="0"/>
          </a:p>
          <a:p>
            <a:pPr algn="ctr"/>
            <a:r>
              <a:rPr lang="en-US" altLang="ja-JP" sz="4400" dirty="0" smtClean="0"/>
              <a:t>(029)</a:t>
            </a:r>
          </a:p>
          <a:p>
            <a:pPr algn="ctr"/>
            <a:r>
              <a:rPr lang="ja-JP" altLang="en-US" sz="4400" dirty="0" smtClean="0"/>
              <a:t>粒径測定</a:t>
            </a:r>
            <a:endParaRPr lang="ja-JP" altLang="en-US" sz="4400" dirty="0"/>
          </a:p>
        </p:txBody>
      </p:sp>
      <p:sp>
        <p:nvSpPr>
          <p:cNvPr id="7" name="正方形/長方形 6"/>
          <p:cNvSpPr/>
          <p:nvPr/>
        </p:nvSpPr>
        <p:spPr>
          <a:xfrm>
            <a:off x="3995936" y="2708920"/>
            <a:ext cx="80021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2400" dirty="0" smtClean="0"/>
              <a:t>水洗</a:t>
            </a:r>
            <a:endParaRPr lang="ja-JP" altLang="en-US" sz="2400" dirty="0"/>
          </a:p>
        </p:txBody>
      </p:sp>
      <p:sp>
        <p:nvSpPr>
          <p:cNvPr id="8" name="右矢印 7"/>
          <p:cNvSpPr/>
          <p:nvPr/>
        </p:nvSpPr>
        <p:spPr>
          <a:xfrm>
            <a:off x="3563888" y="3501008"/>
            <a:ext cx="1728192" cy="504056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755576" y="6300028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平均直径</a:t>
            </a:r>
            <a:r>
              <a:rPr lang="en-US" altLang="ja-JP" dirty="0" smtClean="0"/>
              <a:t>36nm</a:t>
            </a:r>
            <a:endParaRPr lang="nn-NO" altLang="ja-JP" dirty="0"/>
          </a:p>
        </p:txBody>
      </p:sp>
      <p:sp>
        <p:nvSpPr>
          <p:cNvPr id="10" name="正方形/長方形 9"/>
          <p:cNvSpPr/>
          <p:nvPr/>
        </p:nvSpPr>
        <p:spPr>
          <a:xfrm>
            <a:off x="6559586" y="6372036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平均直径</a:t>
            </a:r>
            <a:r>
              <a:rPr lang="nn-NO" altLang="ja-JP" dirty="0" smtClean="0"/>
              <a:t>58</a:t>
            </a:r>
            <a:r>
              <a:rPr lang="en-US" altLang="ja-JP" dirty="0" smtClean="0"/>
              <a:t>nm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971600" y="404664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</a:rPr>
              <a:t>水洗前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948264" y="404664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</a:rPr>
              <a:t>水洗後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50384" y="3789048"/>
            <a:ext cx="2772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100μm</a:t>
            </a:r>
          </a:p>
          <a:p>
            <a:pPr algn="ctr"/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372200" y="3717032"/>
            <a:ext cx="2772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100μm</a:t>
            </a:r>
          </a:p>
          <a:p>
            <a:pPr algn="ctr"/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131840" y="4581128"/>
            <a:ext cx="2520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粒子形成時は微粒子化に成功している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水洗工程</a:t>
            </a:r>
            <a:r>
              <a:rPr lang="ja-JP" altLang="en-US" dirty="0" smtClean="0"/>
              <a:t>で凝集（成長）してしまった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915816" y="4437112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 smtClean="0"/>
              <a:t>脱塩操作により乳剤中の</a:t>
            </a:r>
            <a:r>
              <a:rPr lang="en-US" altLang="ja-JP" sz="2000" dirty="0" smtClean="0"/>
              <a:t>PVA</a:t>
            </a:r>
            <a:r>
              <a:rPr lang="ja-JP" altLang="en-US" sz="2000" dirty="0" smtClean="0"/>
              <a:t>濃度が低下（約</a:t>
            </a:r>
            <a:r>
              <a:rPr lang="en-US" altLang="ja-JP" sz="2000" dirty="0" smtClean="0"/>
              <a:t>(1/4)</a:t>
            </a:r>
            <a:r>
              <a:rPr lang="en-US" altLang="ja-JP" sz="2000" baseline="30000" dirty="0" smtClean="0"/>
              <a:t>3</a:t>
            </a:r>
            <a:r>
              <a:rPr lang="ja-JP" altLang="en-US" sz="2000" dirty="0" smtClean="0"/>
              <a:t>）</a:t>
            </a:r>
            <a:endParaRPr lang="en-US" altLang="ja-JP" sz="2000" dirty="0" smtClean="0"/>
          </a:p>
          <a:p>
            <a:r>
              <a:rPr lang="en-US" altLang="ja-JP" sz="2000" dirty="0" smtClean="0"/>
              <a:t>	</a:t>
            </a:r>
            <a:r>
              <a:rPr lang="ja-JP" altLang="en-US" sz="2000" dirty="0" smtClean="0"/>
              <a:t>→成長抑制効果がなくなり粒子が成長</a:t>
            </a:r>
            <a:endParaRPr lang="en-US" altLang="ja-JP" sz="2000" dirty="0" smtClean="0"/>
          </a:p>
        </p:txBody>
      </p:sp>
      <p:sp>
        <p:nvSpPr>
          <p:cNvPr id="87" name="正方形/長方形 86"/>
          <p:cNvSpPr/>
          <p:nvPr/>
        </p:nvSpPr>
        <p:spPr>
          <a:xfrm>
            <a:off x="2267744" y="188640"/>
            <a:ext cx="4709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dirty="0" smtClean="0"/>
              <a:t>脱塩</a:t>
            </a:r>
            <a:r>
              <a:rPr lang="en-US" altLang="ja-JP" sz="3600" dirty="0" smtClean="0"/>
              <a:t>(</a:t>
            </a:r>
            <a:r>
              <a:rPr lang="ja-JP" altLang="en-US" sz="3600" dirty="0" smtClean="0"/>
              <a:t>水洗）方法の問題</a:t>
            </a:r>
            <a:endParaRPr lang="ja-JP" altLang="en-US" sz="3600" dirty="0"/>
          </a:p>
        </p:txBody>
      </p:sp>
      <p:sp>
        <p:nvSpPr>
          <p:cNvPr id="38" name="角丸四角形 37"/>
          <p:cNvSpPr>
            <a:spLocks noChangeAspect="1"/>
          </p:cNvSpPr>
          <p:nvPr/>
        </p:nvSpPr>
        <p:spPr>
          <a:xfrm>
            <a:off x="755576" y="1220370"/>
            <a:ext cx="1368152" cy="91248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右矢印 36"/>
          <p:cNvSpPr>
            <a:spLocks noChangeAspect="1"/>
          </p:cNvSpPr>
          <p:nvPr/>
        </p:nvSpPr>
        <p:spPr>
          <a:xfrm>
            <a:off x="5004048" y="2222146"/>
            <a:ext cx="509816" cy="414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正方形/長方形 88"/>
          <p:cNvSpPr/>
          <p:nvPr/>
        </p:nvSpPr>
        <p:spPr>
          <a:xfrm>
            <a:off x="3059832" y="53732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PVA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を追加して濃度を保てばいい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sada\Pictures\note\PH_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4221088"/>
            <a:ext cx="1950720" cy="2600960"/>
          </a:xfrm>
          <a:prstGeom prst="rect">
            <a:avLst/>
          </a:prstGeom>
          <a:noFill/>
        </p:spPr>
      </p:pic>
      <p:sp>
        <p:nvSpPr>
          <p:cNvPr id="99" name="正方形/長方形 98"/>
          <p:cNvSpPr/>
          <p:nvPr/>
        </p:nvSpPr>
        <p:spPr>
          <a:xfrm>
            <a:off x="0" y="393305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/>
              <a:t>脱塩装置</a:t>
            </a:r>
            <a:endParaRPr lang="ja-JP" altLang="en-US" sz="2400" dirty="0"/>
          </a:p>
        </p:txBody>
      </p:sp>
      <p:pic>
        <p:nvPicPr>
          <p:cNvPr id="52" name="Picture 2" descr="C:\Documents and Settings\浅田　貴志\My Documents\nagoya-u\Flab\NIT\PVI\PH_1189.jpg"/>
          <p:cNvPicPr preferRelativeResize="0">
            <a:picLocks noChangeAspect="1" noChangeArrowheads="1"/>
          </p:cNvPicPr>
          <p:nvPr/>
        </p:nvPicPr>
        <p:blipFill>
          <a:blip r:embed="rId5" cstate="print"/>
          <a:srcRect l="25628" t="11156" r="17807" b="63585"/>
          <a:stretch>
            <a:fillRect/>
          </a:stretch>
        </p:blipFill>
        <p:spPr bwMode="auto">
          <a:xfrm rot="16200000">
            <a:off x="2544651" y="1639927"/>
            <a:ext cx="2902572" cy="1728191"/>
          </a:xfrm>
          <a:prstGeom prst="rect">
            <a:avLst/>
          </a:prstGeom>
          <a:noFill/>
        </p:spPr>
      </p:pic>
      <p:pic>
        <p:nvPicPr>
          <p:cNvPr id="53" name="Picture 7" descr="C:\Documents and Settings\浅田　貴志\My Documents\nagoya-u\Flab\NIT\PVI\PH_1203.jpg"/>
          <p:cNvPicPr preferRelativeResize="0">
            <a:picLocks noChangeAspect="1" noChangeArrowheads="1"/>
          </p:cNvPicPr>
          <p:nvPr/>
        </p:nvPicPr>
        <p:blipFill>
          <a:blip r:embed="rId6" cstate="print"/>
          <a:srcRect l="23153" t="3187" r="13161" b="66363"/>
          <a:stretch>
            <a:fillRect/>
          </a:stretch>
        </p:blipFill>
        <p:spPr bwMode="auto">
          <a:xfrm rot="16200000">
            <a:off x="5130063" y="1574795"/>
            <a:ext cx="2880320" cy="1836203"/>
          </a:xfrm>
          <a:prstGeom prst="rect">
            <a:avLst/>
          </a:prstGeom>
          <a:noFill/>
        </p:spPr>
      </p:pic>
      <p:sp>
        <p:nvSpPr>
          <p:cNvPr id="56" name="角丸四角形 55"/>
          <p:cNvSpPr>
            <a:spLocks noChangeAspect="1"/>
          </p:cNvSpPr>
          <p:nvPr/>
        </p:nvSpPr>
        <p:spPr>
          <a:xfrm>
            <a:off x="323528" y="2564904"/>
            <a:ext cx="2051720" cy="91248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乳剤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PVA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＋ゼラチン）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十字形 56"/>
          <p:cNvSpPr/>
          <p:nvPr/>
        </p:nvSpPr>
        <p:spPr>
          <a:xfrm>
            <a:off x="1259632" y="2204864"/>
            <a:ext cx="288032" cy="288032"/>
          </a:xfrm>
          <a:prstGeom prst="plus">
            <a:avLst>
              <a:gd name="adj" fmla="val 453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右矢印 58"/>
          <p:cNvSpPr>
            <a:spLocks noChangeAspect="1"/>
          </p:cNvSpPr>
          <p:nvPr/>
        </p:nvSpPr>
        <p:spPr>
          <a:xfrm>
            <a:off x="2483768" y="2204864"/>
            <a:ext cx="509816" cy="414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3563888" y="285293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</a:rPr>
              <a:t>攪拌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63" name="環状矢印 62"/>
          <p:cNvSpPr>
            <a:spLocks noChangeAspect="1"/>
          </p:cNvSpPr>
          <p:nvPr/>
        </p:nvSpPr>
        <p:spPr>
          <a:xfrm rot="5400000" flipV="1">
            <a:off x="3645653" y="2358637"/>
            <a:ext cx="591618" cy="1405091"/>
          </a:xfrm>
          <a:prstGeom prst="circularArrow">
            <a:avLst>
              <a:gd name="adj1" fmla="val 6774"/>
              <a:gd name="adj2" fmla="val 1487904"/>
              <a:gd name="adj3" fmla="val 19835476"/>
              <a:gd name="adj4" fmla="val 3390313"/>
              <a:gd name="adj5" fmla="val 13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右矢印 63"/>
          <p:cNvSpPr>
            <a:spLocks noChangeAspect="1"/>
          </p:cNvSpPr>
          <p:nvPr/>
        </p:nvSpPr>
        <p:spPr>
          <a:xfrm rot="5400000">
            <a:off x="5460579" y="3038717"/>
            <a:ext cx="509816" cy="41476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5076056" y="3573016"/>
            <a:ext cx="1368152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乳剤は沈降</a:t>
            </a:r>
            <a:endParaRPr kumimoji="1" lang="ja-JP" altLang="en-US" dirty="0"/>
          </a:p>
        </p:txBody>
      </p:sp>
      <p:cxnSp>
        <p:nvCxnSpPr>
          <p:cNvPr id="66" name="直線コネクタ 65"/>
          <p:cNvCxnSpPr>
            <a:endCxn id="67" idx="2"/>
          </p:cNvCxnSpPr>
          <p:nvPr/>
        </p:nvCxnSpPr>
        <p:spPr>
          <a:xfrm flipV="1">
            <a:off x="6660232" y="1772816"/>
            <a:ext cx="1152128" cy="6480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/>
          <p:cNvSpPr/>
          <p:nvPr/>
        </p:nvSpPr>
        <p:spPr>
          <a:xfrm>
            <a:off x="7164288" y="1268760"/>
            <a:ext cx="1296144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PVA</a:t>
            </a:r>
            <a:r>
              <a:rPr lang="ja-JP" altLang="en-US" dirty="0" smtClean="0"/>
              <a:t>は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溶けたまま</a:t>
            </a:r>
            <a:endParaRPr kumimoji="1" lang="ja-JP" altLang="en-US" dirty="0"/>
          </a:p>
        </p:txBody>
      </p:sp>
      <p:sp>
        <p:nvSpPr>
          <p:cNvPr id="82" name="角丸四角形 81"/>
          <p:cNvSpPr>
            <a:spLocks noChangeAspect="1"/>
          </p:cNvSpPr>
          <p:nvPr/>
        </p:nvSpPr>
        <p:spPr>
          <a:xfrm>
            <a:off x="755576" y="1196752"/>
            <a:ext cx="1368152" cy="91248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乳剤と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同濃度の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PVA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溶液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1" name="グループ化 100"/>
          <p:cNvGrpSpPr/>
          <p:nvPr/>
        </p:nvGrpSpPr>
        <p:grpSpPr>
          <a:xfrm>
            <a:off x="6696744" y="2780928"/>
            <a:ext cx="2267744" cy="864096"/>
            <a:chOff x="6696744" y="2780928"/>
            <a:chExt cx="2267744" cy="864096"/>
          </a:xfrm>
        </p:grpSpPr>
        <p:sp>
          <p:nvSpPr>
            <p:cNvPr id="84" name="正方形/長方形 83"/>
            <p:cNvSpPr/>
            <p:nvPr/>
          </p:nvSpPr>
          <p:spPr>
            <a:xfrm>
              <a:off x="7668344" y="2780928"/>
              <a:ext cx="1296144" cy="86409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乳剤中の</a:t>
              </a:r>
              <a:r>
                <a:rPr kumimoji="1" lang="en-US" altLang="ja-JP" dirty="0" smtClean="0"/>
                <a:t>PVA</a:t>
              </a:r>
              <a:r>
                <a:rPr kumimoji="1" lang="ja-JP" altLang="en-US" dirty="0" smtClean="0"/>
                <a:t>濃度も変わらず</a:t>
              </a:r>
              <a:endParaRPr kumimoji="1" lang="ja-JP" altLang="en-US" dirty="0"/>
            </a:p>
          </p:txBody>
        </p:sp>
        <p:cxnSp>
          <p:nvCxnSpPr>
            <p:cNvPr id="95" name="直線コネクタ 94"/>
            <p:cNvCxnSpPr>
              <a:endCxn id="84" idx="1"/>
            </p:cNvCxnSpPr>
            <p:nvPr/>
          </p:nvCxnSpPr>
          <p:spPr>
            <a:xfrm>
              <a:off x="6696744" y="2996952"/>
              <a:ext cx="971600" cy="216024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sp>
        <p:nvSpPr>
          <p:cNvPr id="24" name="円形吹き出し 23"/>
          <p:cNvSpPr/>
          <p:nvPr/>
        </p:nvSpPr>
        <p:spPr>
          <a:xfrm>
            <a:off x="2051720" y="980728"/>
            <a:ext cx="1281742" cy="518458"/>
          </a:xfrm>
          <a:prstGeom prst="wedgeEllipseCallout">
            <a:avLst>
              <a:gd name="adj1" fmla="val -3981"/>
              <a:gd name="adj2" fmla="val 189828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b="1" dirty="0" smtClean="0">
                <a:latin typeface="+mn-ea"/>
              </a:rPr>
              <a:t>沈降剤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600" dirty="0" smtClean="0"/>
              <a:t>Gel- PVA</a:t>
            </a:r>
            <a:r>
              <a:rPr lang="ja-JP" altLang="en-US" sz="3600" dirty="0" smtClean="0"/>
              <a:t>型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PVA</a:t>
            </a:r>
            <a:r>
              <a:rPr lang="ja-JP" altLang="en-US" sz="3600" dirty="0" smtClean="0"/>
              <a:t>溶液水洗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(032 )</a:t>
            </a:r>
            <a:br>
              <a:rPr lang="en-US" altLang="ja-JP" sz="3600" dirty="0" smtClean="0"/>
            </a:br>
            <a:r>
              <a:rPr lang="ja-JP" altLang="en-US" sz="3600" dirty="0" smtClean="0"/>
              <a:t>粒径評価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endParaRPr lang="ja-JP" altLang="en-US" sz="3600" dirty="0" smtClean="0"/>
          </a:p>
        </p:txBody>
      </p:sp>
      <p:pic>
        <p:nvPicPr>
          <p:cNvPr id="34819" name="Picture 2" descr="E:\udd\asada\NIT\sem\20110516\bfwash\NNK032-01_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276225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 descr="E:\udd\asada\NIT\sem\20110516\afwash\NNK032-02_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88913"/>
            <a:ext cx="276225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正方形/長方形 6"/>
          <p:cNvSpPr>
            <a:spLocks noChangeArrowheads="1"/>
          </p:cNvSpPr>
          <p:nvPr/>
        </p:nvSpPr>
        <p:spPr bwMode="auto">
          <a:xfrm>
            <a:off x="971550" y="404813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chemeClr val="bg1"/>
                </a:solidFill>
                <a:latin typeface="Calibri" pitchFamily="34" charset="0"/>
              </a:rPr>
              <a:t>水洗前</a:t>
            </a:r>
          </a:p>
        </p:txBody>
      </p:sp>
      <p:sp>
        <p:nvSpPr>
          <p:cNvPr id="34822" name="正方形/長方形 7"/>
          <p:cNvSpPr>
            <a:spLocks noChangeArrowheads="1"/>
          </p:cNvSpPr>
          <p:nvPr/>
        </p:nvSpPr>
        <p:spPr bwMode="auto">
          <a:xfrm>
            <a:off x="6948488" y="333375"/>
            <a:ext cx="1108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chemeClr val="bg1"/>
                </a:solidFill>
                <a:latin typeface="Calibri" pitchFamily="34" charset="0"/>
              </a:rPr>
              <a:t>水洗後</a:t>
            </a:r>
          </a:p>
        </p:txBody>
      </p:sp>
      <p:pic>
        <p:nvPicPr>
          <p:cNvPr id="34823" name="Picture 4" descr="E:\udd\asada\NIT\sem\NNK032_afwashdiamet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3933825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5" descr="E:\udd\asada\NIT\sem\NNK032_bfwashdiamet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33825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正方形/長方形 21"/>
          <p:cNvSpPr>
            <a:spLocks noChangeArrowheads="1"/>
          </p:cNvSpPr>
          <p:nvPr/>
        </p:nvSpPr>
        <p:spPr bwMode="auto">
          <a:xfrm>
            <a:off x="6732588" y="6308725"/>
            <a:ext cx="12394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Calibri" pitchFamily="34" charset="0"/>
              </a:rPr>
              <a:t>平均</a:t>
            </a:r>
            <a:r>
              <a:rPr lang="nn-NO" altLang="ja-JP" dirty="0" smtClean="0">
                <a:latin typeface="Calibri" pitchFamily="34" charset="0"/>
              </a:rPr>
              <a:t>37 </a:t>
            </a:r>
            <a:r>
              <a:rPr lang="nn-NO" altLang="ja-JP" dirty="0">
                <a:latin typeface="Calibri" pitchFamily="34" charset="0"/>
              </a:rPr>
              <a:t>nm</a:t>
            </a:r>
          </a:p>
        </p:txBody>
      </p:sp>
      <p:sp>
        <p:nvSpPr>
          <p:cNvPr id="34826" name="正方形/長方形 22"/>
          <p:cNvSpPr>
            <a:spLocks noChangeArrowheads="1"/>
          </p:cNvSpPr>
          <p:nvPr/>
        </p:nvSpPr>
        <p:spPr bwMode="auto">
          <a:xfrm>
            <a:off x="900113" y="6308725"/>
            <a:ext cx="11865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Calibri" pitchFamily="34" charset="0"/>
              </a:rPr>
              <a:t>平均</a:t>
            </a:r>
            <a:r>
              <a:rPr lang="nn-NO" altLang="ja-JP" dirty="0" smtClean="0">
                <a:latin typeface="Calibri" pitchFamily="34" charset="0"/>
              </a:rPr>
              <a:t>38nm</a:t>
            </a:r>
            <a:endParaRPr lang="nn-NO" altLang="ja-JP" dirty="0">
              <a:latin typeface="Calibri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995738" y="2708275"/>
            <a:ext cx="8001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/>
              <a:t>水洗</a:t>
            </a:r>
          </a:p>
        </p:txBody>
      </p:sp>
      <p:sp>
        <p:nvSpPr>
          <p:cNvPr id="14" name="右矢印 13"/>
          <p:cNvSpPr/>
          <p:nvPr/>
        </p:nvSpPr>
        <p:spPr>
          <a:xfrm>
            <a:off x="3563938" y="3500438"/>
            <a:ext cx="1728787" cy="504825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550384" y="3356992"/>
            <a:ext cx="2772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100μm</a:t>
            </a:r>
          </a:p>
          <a:p>
            <a:pPr algn="ctr"/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516216" y="3212976"/>
            <a:ext cx="2772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100μm</a:t>
            </a:r>
          </a:p>
          <a:p>
            <a:pPr algn="ctr"/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419872" y="4437112"/>
            <a:ext cx="2448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ja-JP" altLang="en-US" sz="2800" dirty="0" smtClean="0">
                <a:solidFill>
                  <a:srgbClr val="FF0000"/>
                </a:solidFill>
              </a:rPr>
              <a:t>水洗しても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ja-JP" altLang="en-US" sz="2800" dirty="0" smtClean="0">
                <a:solidFill>
                  <a:srgbClr val="FF0000"/>
                </a:solidFill>
              </a:rPr>
              <a:t>粒子サイズが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ja-JP" altLang="en-US" sz="2800" dirty="0" smtClean="0">
                <a:solidFill>
                  <a:srgbClr val="FF0000"/>
                </a:solidFill>
              </a:rPr>
              <a:t>変わらない！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dd\asada\NIT\data\sem\glaph\NNK029_1_befwashdiameter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5880" y="1233056"/>
            <a:ext cx="5486400" cy="2700000"/>
          </a:xfrm>
          <a:prstGeom prst="rect">
            <a:avLst/>
          </a:prstGeom>
          <a:noFill/>
        </p:spPr>
      </p:pic>
      <p:pic>
        <p:nvPicPr>
          <p:cNvPr id="4" name="Picture 6" descr="C:\udd\asada\NIT\data\sem\glaph\NNK029_2_afwashdiameter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888" y="3897352"/>
            <a:ext cx="5486400" cy="2700000"/>
          </a:xfrm>
          <a:prstGeom prst="rect">
            <a:avLst/>
          </a:prstGeom>
          <a:noFill/>
        </p:spPr>
      </p:pic>
      <p:sp>
        <p:nvSpPr>
          <p:cNvPr id="8" name="下矢印 7"/>
          <p:cNvSpPr/>
          <p:nvPr/>
        </p:nvSpPr>
        <p:spPr>
          <a:xfrm>
            <a:off x="395536" y="2348880"/>
            <a:ext cx="1036915" cy="295232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b="1" dirty="0" smtClean="0"/>
              <a:t>粒子</a:t>
            </a:r>
            <a:endParaRPr kumimoji="1" lang="en-US" altLang="ja-JP" b="1" dirty="0" smtClean="0"/>
          </a:p>
          <a:p>
            <a:pPr algn="ctr"/>
            <a:r>
              <a:rPr kumimoji="1" lang="ja-JP" altLang="en-US" b="1" dirty="0" smtClean="0"/>
              <a:t>形成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直後</a:t>
            </a:r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endParaRPr lang="en-US" altLang="ja-JP" b="1" dirty="0" smtClean="0">
              <a:solidFill>
                <a:schemeClr val="tx1"/>
              </a:solidFill>
            </a:endParaRPr>
          </a:p>
          <a:p>
            <a:pPr algn="ctr"/>
            <a:endParaRPr lang="en-US" altLang="ja-JP" b="1" dirty="0" smtClean="0">
              <a:solidFill>
                <a:schemeClr val="tx1"/>
              </a:solidFill>
            </a:endParaRPr>
          </a:p>
          <a:p>
            <a:pPr algn="ctr"/>
            <a:endParaRPr lang="en-US" altLang="ja-JP" b="1" dirty="0" smtClean="0">
              <a:solidFill>
                <a:schemeClr val="tx1"/>
              </a:solidFill>
            </a:endParaRPr>
          </a:p>
          <a:p>
            <a:pPr algn="ctr"/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endParaRPr lang="en-US" altLang="ja-JP" b="1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b="1" dirty="0" smtClean="0">
                <a:solidFill>
                  <a:schemeClr val="tx1"/>
                </a:solidFill>
              </a:rPr>
              <a:t>水洗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後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195736" y="6309320"/>
            <a:ext cx="547260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200" b="1" dirty="0" smtClean="0"/>
              <a:t>0		</a:t>
            </a:r>
            <a:r>
              <a:rPr lang="ja-JP" altLang="en-US" sz="1200" b="1" dirty="0" smtClean="0"/>
              <a:t>　　　　</a:t>
            </a:r>
            <a:r>
              <a:rPr lang="en-US" altLang="ja-JP" sz="1200" b="1" dirty="0" smtClean="0"/>
              <a:t>100		</a:t>
            </a:r>
            <a:r>
              <a:rPr lang="ja-JP" altLang="en-US" sz="1200" b="1" dirty="0" smtClean="0"/>
              <a:t>　　　　　　　　</a:t>
            </a:r>
            <a:r>
              <a:rPr lang="en-US" altLang="ja-JP" sz="1200" b="1" dirty="0" smtClean="0"/>
              <a:t>200(nm)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ゼラチン＋</a:t>
            </a:r>
            <a:r>
              <a:rPr kumimoji="1" lang="en-US" altLang="ja-JP" dirty="0" smtClean="0"/>
              <a:t>PVA</a:t>
            </a:r>
            <a:r>
              <a:rPr kumimoji="1" lang="ja-JP" altLang="en-US" dirty="0" smtClean="0"/>
              <a:t>乳剤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通常水洗前後の粒子の直径分布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948264" y="2204864"/>
            <a:ext cx="2132315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029</a:t>
            </a:r>
          </a:p>
          <a:p>
            <a:r>
              <a:rPr lang="ja-JP" altLang="en-US" sz="2000" dirty="0" smtClean="0"/>
              <a:t>水で水洗した場合</a:t>
            </a:r>
            <a:endParaRPr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0" name="Picture 10" descr="C:\udd\asada\NIT\data\sem\glaph\NNK032_afwashdiameter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5880" y="1652869"/>
            <a:ext cx="5486400" cy="180000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8964" y="274638"/>
            <a:ext cx="8229600" cy="1143000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92162" name="Picture 2" descr="C:\udd\asada\NIT\data\sem\glaph\NNK032_bfwashdiameter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5880" y="-27384"/>
            <a:ext cx="5486400" cy="1800000"/>
          </a:xfrm>
          <a:prstGeom prst="rect">
            <a:avLst/>
          </a:prstGeom>
          <a:noFill/>
        </p:spPr>
      </p:pic>
      <p:pic>
        <p:nvPicPr>
          <p:cNvPr id="92168" name="Picture 8" descr="C:\udd\asada\NIT\data\sem\glaph\033_af-Desperisondiameter.pn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5880" y="3333122"/>
            <a:ext cx="5486400" cy="1800000"/>
          </a:xfrm>
          <a:prstGeom prst="rect">
            <a:avLst/>
          </a:prstGeom>
          <a:noFill/>
        </p:spPr>
      </p:pic>
      <p:pic>
        <p:nvPicPr>
          <p:cNvPr id="92169" name="Picture 9" descr="C:\udd\asada\NIT\data\sem\glaph\033_af-Growthdiameter.pn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5880" y="5013376"/>
            <a:ext cx="5486400" cy="1800000"/>
          </a:xfrm>
          <a:prstGeom prst="rect">
            <a:avLst/>
          </a:prstGeom>
          <a:noFill/>
        </p:spPr>
      </p:pic>
      <p:sp>
        <p:nvSpPr>
          <p:cNvPr id="22" name="正方形/長方形 21"/>
          <p:cNvSpPr/>
          <p:nvPr/>
        </p:nvSpPr>
        <p:spPr>
          <a:xfrm>
            <a:off x="6804248" y="692696"/>
            <a:ext cx="233975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032</a:t>
            </a:r>
          </a:p>
          <a:p>
            <a:pPr algn="ctr"/>
            <a:r>
              <a:rPr kumimoji="1" lang="en-US" altLang="ja-JP" dirty="0" smtClean="0"/>
              <a:t>PVA</a:t>
            </a:r>
            <a:r>
              <a:rPr kumimoji="1" lang="ja-JP" altLang="en-US" dirty="0" smtClean="0"/>
              <a:t>溶液水洗で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凝集防止に成功</a:t>
            </a:r>
            <a:endParaRPr kumimoji="1" lang="en-US" altLang="ja-JP" dirty="0" smtClean="0"/>
          </a:p>
        </p:txBody>
      </p:sp>
      <p:sp>
        <p:nvSpPr>
          <p:cNvPr id="25" name="正方形/長方形 24"/>
          <p:cNvSpPr/>
          <p:nvPr/>
        </p:nvSpPr>
        <p:spPr>
          <a:xfrm>
            <a:off x="7092281" y="3645024"/>
            <a:ext cx="2051719" cy="1224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029</a:t>
            </a:r>
          </a:p>
          <a:p>
            <a:pPr algn="ctr"/>
            <a:r>
              <a:rPr lang="en-US" altLang="ja-JP" dirty="0" smtClean="0"/>
              <a:t>032</a:t>
            </a:r>
            <a:r>
              <a:rPr lang="ja-JP" altLang="en-US" dirty="0" smtClean="0"/>
              <a:t>から保存剤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（減感作用有り）を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抜いたもの</a:t>
            </a:r>
            <a:endParaRPr kumimoji="1" lang="en-US" altLang="ja-JP" dirty="0" smtClean="0"/>
          </a:p>
        </p:txBody>
      </p:sp>
      <p:sp>
        <p:nvSpPr>
          <p:cNvPr id="26" name="下矢印 25"/>
          <p:cNvSpPr/>
          <p:nvPr/>
        </p:nvSpPr>
        <p:spPr>
          <a:xfrm>
            <a:off x="683568" y="4293096"/>
            <a:ext cx="864096" cy="165618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b="1" dirty="0" smtClean="0"/>
              <a:t>形成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直後</a:t>
            </a:r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endParaRPr lang="en-US" altLang="ja-JP" b="1" dirty="0" smtClean="0">
              <a:solidFill>
                <a:schemeClr val="tx1"/>
              </a:solidFill>
            </a:endParaRPr>
          </a:p>
          <a:p>
            <a:pPr algn="ctr"/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endParaRPr lang="en-US" altLang="ja-JP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水洗後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141476" y="6608385"/>
            <a:ext cx="502281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200" b="1" dirty="0" smtClean="0"/>
              <a:t>0	</a:t>
            </a:r>
            <a:r>
              <a:rPr lang="ja-JP" altLang="en-US" sz="1200" b="1" dirty="0" smtClean="0"/>
              <a:t>　　　　　　　　　　　　　</a:t>
            </a:r>
            <a:r>
              <a:rPr lang="en-US" altLang="ja-JP" sz="1200" b="1" dirty="0" smtClean="0"/>
              <a:t>100</a:t>
            </a:r>
            <a:r>
              <a:rPr lang="ja-JP" altLang="en-US" sz="1200" b="1" dirty="0" smtClean="0"/>
              <a:t>　　　　　　　　　　　　　　　　　　</a:t>
            </a:r>
            <a:r>
              <a:rPr lang="en-US" altLang="ja-JP" sz="1200" b="1" dirty="0" smtClean="0"/>
              <a:t>200(nm)</a:t>
            </a:r>
          </a:p>
        </p:txBody>
      </p:sp>
      <p:sp>
        <p:nvSpPr>
          <p:cNvPr id="29" name="下矢印 28"/>
          <p:cNvSpPr/>
          <p:nvPr/>
        </p:nvSpPr>
        <p:spPr>
          <a:xfrm>
            <a:off x="683568" y="980728"/>
            <a:ext cx="864096" cy="165618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b="1" dirty="0" smtClean="0"/>
              <a:t>形成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直後</a:t>
            </a:r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endParaRPr lang="en-US" altLang="ja-JP" b="1" dirty="0" smtClean="0">
              <a:solidFill>
                <a:schemeClr val="tx1"/>
              </a:solidFill>
            </a:endParaRPr>
          </a:p>
          <a:p>
            <a:pPr algn="ctr"/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endParaRPr lang="en-US" altLang="ja-JP" b="1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b="1" dirty="0" smtClean="0">
                <a:solidFill>
                  <a:schemeClr val="tx1"/>
                </a:solidFill>
              </a:rPr>
              <a:t>水洗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後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0" name="1 つの角を丸めた四角形 29"/>
          <p:cNvSpPr/>
          <p:nvPr/>
        </p:nvSpPr>
        <p:spPr>
          <a:xfrm>
            <a:off x="0" y="3356992"/>
            <a:ext cx="9144000" cy="72008"/>
          </a:xfrm>
          <a:prstGeom prst="round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3448" y="274638"/>
            <a:ext cx="8229600" cy="114300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93188" name="Picture 4" descr="C:\udd\asada\NIT\data\sem\glaph\035_af-Desperisondiameter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52936"/>
            <a:ext cx="5486400" cy="1800000"/>
          </a:xfrm>
          <a:prstGeom prst="rect">
            <a:avLst/>
          </a:prstGeom>
          <a:noFill/>
        </p:spPr>
      </p:pic>
      <p:pic>
        <p:nvPicPr>
          <p:cNvPr id="93189" name="Picture 5" descr="C:\udd\asada\NIT\data\sem\glaph\035_af-Growthdiameter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-27184"/>
            <a:ext cx="5486400" cy="1800000"/>
          </a:xfrm>
          <a:prstGeom prst="rect">
            <a:avLst/>
          </a:prstGeom>
          <a:noFill/>
        </p:spPr>
      </p:pic>
      <p:pic>
        <p:nvPicPr>
          <p:cNvPr id="93190" name="Picture 6" descr="C:\udd\asada\NIT\data\sem\glaph\036_af-Desperisondiameter.pn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5013176"/>
            <a:ext cx="5486400" cy="1800000"/>
          </a:xfrm>
          <a:prstGeom prst="rect">
            <a:avLst/>
          </a:prstGeom>
          <a:noFill/>
        </p:spPr>
      </p:pic>
      <p:pic>
        <p:nvPicPr>
          <p:cNvPr id="93191" name="Picture 7" descr="C:\udd\asada\NIT\data\sem\glaph\036_af-Growthdiameter.pn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333056"/>
            <a:ext cx="5486400" cy="1800000"/>
          </a:xfrm>
          <a:prstGeom prst="rect">
            <a:avLst/>
          </a:prstGeom>
          <a:noFill/>
        </p:spPr>
      </p:pic>
      <p:sp>
        <p:nvSpPr>
          <p:cNvPr id="14" name="正方形/長方形 13"/>
          <p:cNvSpPr/>
          <p:nvPr/>
        </p:nvSpPr>
        <p:spPr>
          <a:xfrm>
            <a:off x="7020272" y="620688"/>
            <a:ext cx="2123728" cy="10081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035</a:t>
            </a:r>
          </a:p>
          <a:p>
            <a:pPr algn="ctr"/>
            <a:r>
              <a:rPr kumimoji="1" lang="en-US" altLang="ja-JP" dirty="0" smtClean="0"/>
              <a:t>PH</a:t>
            </a:r>
            <a:r>
              <a:rPr kumimoji="1" lang="ja-JP" altLang="en-US" dirty="0" smtClean="0"/>
              <a:t>↓</a:t>
            </a:r>
            <a:r>
              <a:rPr lang="ja-JP" altLang="en-US" dirty="0" smtClean="0"/>
              <a:t>処方で</a:t>
            </a:r>
            <a:endParaRPr lang="en-US" altLang="ja-JP" dirty="0" smtClean="0"/>
          </a:p>
          <a:p>
            <a:pPr algn="ctr"/>
            <a:r>
              <a:rPr kumimoji="1" lang="ja-JP" altLang="en-US" dirty="0" smtClean="0"/>
              <a:t>微粒子化狙う</a:t>
            </a:r>
            <a:endParaRPr kumimoji="1" lang="en-US" altLang="ja-JP" dirty="0" smtClean="0"/>
          </a:p>
        </p:txBody>
      </p:sp>
      <p:sp>
        <p:nvSpPr>
          <p:cNvPr id="18" name="正方形/長方形 17"/>
          <p:cNvSpPr/>
          <p:nvPr/>
        </p:nvSpPr>
        <p:spPr>
          <a:xfrm>
            <a:off x="7164288" y="3645024"/>
            <a:ext cx="1979712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036</a:t>
            </a:r>
          </a:p>
          <a:p>
            <a:pPr algn="ctr"/>
            <a:r>
              <a:rPr lang="ja-JP" altLang="en-US" dirty="0" smtClean="0"/>
              <a:t>倍速滴下で</a:t>
            </a:r>
            <a:endParaRPr lang="en-US" altLang="ja-JP" dirty="0" smtClean="0"/>
          </a:p>
          <a:p>
            <a:pPr algn="ctr"/>
            <a:r>
              <a:rPr kumimoji="1" lang="ja-JP" altLang="en-US" dirty="0" smtClean="0"/>
              <a:t>微粒子化狙う</a:t>
            </a:r>
            <a:endParaRPr kumimoji="1" lang="en-US" altLang="ja-JP" dirty="0" smtClean="0"/>
          </a:p>
        </p:txBody>
      </p:sp>
      <p:sp>
        <p:nvSpPr>
          <p:cNvPr id="23" name="下矢印 22"/>
          <p:cNvSpPr/>
          <p:nvPr/>
        </p:nvSpPr>
        <p:spPr>
          <a:xfrm>
            <a:off x="683568" y="4293096"/>
            <a:ext cx="864096" cy="165618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b="1" dirty="0" smtClean="0"/>
              <a:t>形成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直後</a:t>
            </a:r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endParaRPr lang="en-US" altLang="ja-JP" b="1" dirty="0" smtClean="0">
              <a:solidFill>
                <a:schemeClr val="tx1"/>
              </a:solidFill>
            </a:endParaRPr>
          </a:p>
          <a:p>
            <a:pPr algn="ctr"/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endParaRPr lang="en-US" altLang="ja-JP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分散後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141476" y="6608385"/>
            <a:ext cx="502281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200" b="1" dirty="0" smtClean="0"/>
              <a:t>0	</a:t>
            </a:r>
            <a:r>
              <a:rPr lang="ja-JP" altLang="en-US" sz="1200" b="1" dirty="0" smtClean="0"/>
              <a:t>　　　　　　　　　　　　　</a:t>
            </a:r>
            <a:r>
              <a:rPr lang="en-US" altLang="ja-JP" sz="1200" b="1" dirty="0" smtClean="0"/>
              <a:t>100</a:t>
            </a:r>
            <a:r>
              <a:rPr lang="ja-JP" altLang="en-US" sz="1200" b="1" dirty="0" smtClean="0"/>
              <a:t>　　　　　　　　　　　　　　　　　　</a:t>
            </a:r>
            <a:r>
              <a:rPr lang="en-US" altLang="ja-JP" sz="1200" b="1" dirty="0" smtClean="0"/>
              <a:t>200(nm)</a:t>
            </a:r>
          </a:p>
        </p:txBody>
      </p:sp>
      <p:sp>
        <p:nvSpPr>
          <p:cNvPr id="25" name="下矢印 24"/>
          <p:cNvSpPr/>
          <p:nvPr/>
        </p:nvSpPr>
        <p:spPr>
          <a:xfrm>
            <a:off x="683568" y="980728"/>
            <a:ext cx="864096" cy="165618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b="1" dirty="0" smtClean="0"/>
              <a:t>形成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直後</a:t>
            </a:r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endParaRPr lang="en-US" altLang="ja-JP" b="1" dirty="0" smtClean="0">
              <a:solidFill>
                <a:schemeClr val="tx1"/>
              </a:solidFill>
            </a:endParaRPr>
          </a:p>
          <a:p>
            <a:pPr algn="ctr"/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endParaRPr lang="en-US" altLang="ja-JP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分散後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6" name="1 つの角を丸めた四角形 25"/>
          <p:cNvSpPr/>
          <p:nvPr/>
        </p:nvSpPr>
        <p:spPr>
          <a:xfrm>
            <a:off x="0" y="3356992"/>
            <a:ext cx="9144000" cy="72008"/>
          </a:xfrm>
          <a:prstGeom prst="round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3" name="コンテンツ プレースホルダ 7"/>
          <p:cNvGraphicFramePr>
            <a:graphicFrameLocks/>
          </p:cNvGraphicFramePr>
          <p:nvPr/>
        </p:nvGraphicFramePr>
        <p:xfrm>
          <a:off x="179512" y="642704"/>
          <a:ext cx="8640961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004"/>
                <a:gridCol w="4318597"/>
                <a:gridCol w="1620180"/>
                <a:gridCol w="1620180"/>
              </a:tblGrid>
              <a:tr h="591636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目的・概要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サイズ平均</a:t>
                      </a:r>
                      <a:endParaRPr kumimoji="1" lang="en-US" altLang="ja-JP" sz="2000" dirty="0" smtClean="0"/>
                    </a:p>
                    <a:p>
                      <a:r>
                        <a:rPr kumimoji="1" lang="ja-JP" altLang="en-US" sz="2000" dirty="0" smtClean="0"/>
                        <a:t>形成後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サイズ平均</a:t>
                      </a:r>
                      <a:endParaRPr kumimoji="1" lang="en-US" altLang="ja-JP" sz="2000" dirty="0" smtClean="0"/>
                    </a:p>
                    <a:p>
                      <a:r>
                        <a:rPr kumimoji="1" lang="ja-JP" altLang="en-US" sz="2000" dirty="0" smtClean="0"/>
                        <a:t>分散後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028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微粒子型、初の</a:t>
                      </a:r>
                      <a:r>
                        <a:rPr kumimoji="1" lang="en-US" altLang="ja-JP" sz="2000" dirty="0" smtClean="0"/>
                        <a:t>PVA+GEL</a:t>
                      </a:r>
                      <a:r>
                        <a:rPr kumimoji="1" lang="ja-JP" altLang="en-US" sz="2000" dirty="0" smtClean="0"/>
                        <a:t>タイプ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-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79nm</a:t>
                      </a:r>
                      <a:endParaRPr kumimoji="1" lang="ja-JP" altLang="en-US" sz="2000" dirty="0" smtClean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029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028Re</a:t>
                      </a:r>
                      <a:r>
                        <a:rPr kumimoji="1" lang="ja-JP" altLang="en-US" sz="2000" dirty="0" smtClean="0"/>
                        <a:t>　水洗時凝集を確認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37nm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58nm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032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029+</a:t>
                      </a:r>
                      <a:r>
                        <a:rPr kumimoji="1" lang="ja-JP" altLang="en-US" sz="2000" dirty="0" smtClean="0"/>
                        <a:t>水洗時</a:t>
                      </a:r>
                      <a:r>
                        <a:rPr kumimoji="1" lang="en-US" altLang="ja-JP" sz="2000" dirty="0" smtClean="0"/>
                        <a:t>PVA</a:t>
                      </a:r>
                      <a:r>
                        <a:rPr kumimoji="1" lang="ja-JP" altLang="en-US" sz="2000" dirty="0" smtClean="0"/>
                        <a:t>濃度保持　</a:t>
                      </a:r>
                      <a:endParaRPr kumimoji="1" lang="en-US" altLang="ja-JP" sz="2000" dirty="0" smtClean="0"/>
                    </a:p>
                    <a:p>
                      <a:r>
                        <a:rPr kumimoji="1" lang="ja-JP" altLang="en-US" sz="2000" dirty="0" smtClean="0"/>
                        <a:t>混合型基本形</a:t>
                      </a:r>
                      <a:r>
                        <a:rPr kumimoji="1" lang="en-US" altLang="ja-JP" sz="2000" dirty="0" smtClean="0"/>
                        <a:t>1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38nm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37nm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033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032</a:t>
                      </a:r>
                      <a:r>
                        <a:rPr kumimoji="1" lang="ja-JP" altLang="en-US" sz="2000" dirty="0" smtClean="0"/>
                        <a:t>の分散後</a:t>
                      </a:r>
                      <a:r>
                        <a:rPr kumimoji="1" lang="en-US" altLang="ja-JP" sz="2000" dirty="0" smtClean="0"/>
                        <a:t>PMT</a:t>
                      </a:r>
                      <a:r>
                        <a:rPr kumimoji="1" lang="ja-JP" altLang="en-US" sz="2000" dirty="0" smtClean="0"/>
                        <a:t>不使用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46nm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42nm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034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aseline="0" dirty="0" smtClean="0"/>
                        <a:t>増感剤添加</a:t>
                      </a:r>
                      <a:endParaRPr kumimoji="1" lang="en-US" altLang="ja-JP" sz="20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-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44nm</a:t>
                      </a:r>
                      <a:endParaRPr kumimoji="1" lang="ja-JP" altLang="en-US" sz="2000" dirty="0" smtClean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H</a:t>
                      </a:r>
                      <a:r>
                        <a:rPr kumimoji="1" lang="en-US" altLang="ja-JP" sz="2000" baseline="-25000" dirty="0" smtClean="0"/>
                        <a:t>2</a:t>
                      </a:r>
                      <a:r>
                        <a:rPr kumimoji="1" lang="en-US" altLang="ja-JP" sz="2000" dirty="0" smtClean="0"/>
                        <a:t>SO</a:t>
                      </a:r>
                      <a:r>
                        <a:rPr kumimoji="1" lang="en-US" altLang="ja-JP" sz="2000" baseline="-25000" dirty="0" smtClean="0"/>
                        <a:t>4</a:t>
                      </a:r>
                      <a:r>
                        <a:rPr kumimoji="1" lang="ja-JP" altLang="en-US" sz="2000" dirty="0" smtClean="0"/>
                        <a:t>添加、</a:t>
                      </a:r>
                      <a:r>
                        <a:rPr kumimoji="1" lang="en-US" altLang="ja-JP" sz="2000" dirty="0" smtClean="0"/>
                        <a:t>PH</a:t>
                      </a:r>
                      <a:r>
                        <a:rPr kumimoji="1" lang="ja-JP" altLang="en-US" sz="2000" dirty="0" smtClean="0"/>
                        <a:t>↓で微粒子化狙い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54nm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56nm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Rush</a:t>
                      </a:r>
                      <a:r>
                        <a:rPr kumimoji="1" lang="en-US" altLang="ja-JP" sz="2000" baseline="0" dirty="0" smtClean="0"/>
                        <a:t> addition</a:t>
                      </a:r>
                      <a:r>
                        <a:rPr kumimoji="1" lang="ja-JP" altLang="en-US" sz="2000" baseline="0" dirty="0" smtClean="0"/>
                        <a:t>（倍速）で微粒子化狙い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44nm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44nm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032Re </a:t>
                      </a:r>
                      <a:r>
                        <a:rPr kumimoji="1" lang="ja-JP" altLang="en-US" sz="2000" dirty="0" smtClean="0"/>
                        <a:t>分散水↑調整　基本形</a:t>
                      </a:r>
                      <a:r>
                        <a:rPr kumimoji="1" lang="en-US" altLang="ja-JP" sz="2000" dirty="0" smtClean="0"/>
                        <a:t>2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-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38nm</a:t>
                      </a:r>
                      <a:endParaRPr kumimoji="1" lang="ja-JP" altLang="en-US" sz="20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5580112" y="1340768"/>
            <a:ext cx="3168352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580112" y="2636912"/>
            <a:ext cx="3168352" cy="3816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角丸四角形 210"/>
          <p:cNvSpPr/>
          <p:nvPr/>
        </p:nvSpPr>
        <p:spPr>
          <a:xfrm>
            <a:off x="4788024" y="908720"/>
            <a:ext cx="4176464" cy="5877272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一般的現像プロセス</a:t>
            </a:r>
            <a:endParaRPr kumimoji="1" lang="en-US" altLang="ja-JP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ja-JP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ja-JP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kumimoji="1" lang="en-US" altLang="ja-JP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ja-JP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kumimoji="1" lang="en-US" altLang="ja-JP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ja-JP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kumimoji="1" lang="en-US" altLang="ja-JP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ja-JP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kumimoji="1" lang="en-US" altLang="ja-JP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ja-JP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kumimoji="1" lang="en-US" altLang="ja-JP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835696" y="123589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荷電</a:t>
            </a:r>
            <a:r>
              <a:rPr lang="ja-JP" altLang="en-US" b="1" dirty="0" smtClean="0"/>
              <a:t>粒子</a:t>
            </a:r>
            <a:endParaRPr kumimoji="1" lang="ja-JP" altLang="en-US" b="1" dirty="0"/>
          </a:p>
        </p:txBody>
      </p:sp>
      <p:sp>
        <p:nvSpPr>
          <p:cNvPr id="45" name="正方形/長方形 44"/>
          <p:cNvSpPr/>
          <p:nvPr/>
        </p:nvSpPr>
        <p:spPr>
          <a:xfrm>
            <a:off x="971600" y="2532037"/>
            <a:ext cx="2376264" cy="108012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1619672" y="1523925"/>
            <a:ext cx="288032" cy="7200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円/楕円 47"/>
          <p:cNvSpPr/>
          <p:nvPr/>
        </p:nvSpPr>
        <p:spPr>
          <a:xfrm>
            <a:off x="1475656" y="1307901"/>
            <a:ext cx="144016" cy="144016"/>
          </a:xfrm>
          <a:prstGeom prst="ellipse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253"/>
          <p:cNvGrpSpPr/>
          <p:nvPr/>
        </p:nvGrpSpPr>
        <p:grpSpPr>
          <a:xfrm>
            <a:off x="1043608" y="2604045"/>
            <a:ext cx="2286254" cy="990110"/>
            <a:chOff x="5364088" y="5301208"/>
            <a:chExt cx="2286254" cy="990110"/>
          </a:xfrm>
          <a:solidFill>
            <a:srgbClr val="FFFF00"/>
          </a:solidFill>
        </p:grpSpPr>
        <p:sp>
          <p:nvSpPr>
            <p:cNvPr id="97" name="円/楕円 96"/>
            <p:cNvSpPr>
              <a:spLocks/>
            </p:cNvSpPr>
            <p:nvPr/>
          </p:nvSpPr>
          <p:spPr>
            <a:xfrm>
              <a:off x="5364088" y="5301208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円/楕円 97"/>
            <p:cNvSpPr>
              <a:spLocks/>
            </p:cNvSpPr>
            <p:nvPr/>
          </p:nvSpPr>
          <p:spPr>
            <a:xfrm>
              <a:off x="5364088" y="5517232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円/楕円 98"/>
            <p:cNvSpPr>
              <a:spLocks/>
            </p:cNvSpPr>
            <p:nvPr/>
          </p:nvSpPr>
          <p:spPr>
            <a:xfrm>
              <a:off x="5364088" y="5733256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円/楕円 99"/>
            <p:cNvSpPr>
              <a:spLocks/>
            </p:cNvSpPr>
            <p:nvPr/>
          </p:nvSpPr>
          <p:spPr>
            <a:xfrm>
              <a:off x="5364088" y="5949280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円/楕円 100"/>
            <p:cNvSpPr>
              <a:spLocks/>
            </p:cNvSpPr>
            <p:nvPr/>
          </p:nvSpPr>
          <p:spPr>
            <a:xfrm>
              <a:off x="5364088" y="6165304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101"/>
            <p:cNvSpPr>
              <a:spLocks/>
            </p:cNvSpPr>
            <p:nvPr/>
          </p:nvSpPr>
          <p:spPr>
            <a:xfrm>
              <a:off x="5580112" y="5301208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円/楕円 102"/>
            <p:cNvSpPr>
              <a:spLocks/>
            </p:cNvSpPr>
            <p:nvPr/>
          </p:nvSpPr>
          <p:spPr>
            <a:xfrm>
              <a:off x="5580112" y="5517232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円/楕円 103"/>
            <p:cNvSpPr>
              <a:spLocks/>
            </p:cNvSpPr>
            <p:nvPr/>
          </p:nvSpPr>
          <p:spPr>
            <a:xfrm>
              <a:off x="5580112" y="5733256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円/楕円 104"/>
            <p:cNvSpPr>
              <a:spLocks/>
            </p:cNvSpPr>
            <p:nvPr/>
          </p:nvSpPr>
          <p:spPr>
            <a:xfrm>
              <a:off x="5580112" y="5949280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円/楕円 105"/>
            <p:cNvSpPr>
              <a:spLocks/>
            </p:cNvSpPr>
            <p:nvPr/>
          </p:nvSpPr>
          <p:spPr>
            <a:xfrm>
              <a:off x="5580112" y="6165304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>
              <a:spLocks/>
            </p:cNvSpPr>
            <p:nvPr/>
          </p:nvSpPr>
          <p:spPr>
            <a:xfrm>
              <a:off x="5796136" y="5301208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円/楕円 107"/>
            <p:cNvSpPr>
              <a:spLocks/>
            </p:cNvSpPr>
            <p:nvPr/>
          </p:nvSpPr>
          <p:spPr>
            <a:xfrm>
              <a:off x="5796136" y="5517232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円/楕円 108"/>
            <p:cNvSpPr>
              <a:spLocks/>
            </p:cNvSpPr>
            <p:nvPr/>
          </p:nvSpPr>
          <p:spPr>
            <a:xfrm>
              <a:off x="5796136" y="5733256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円/楕円 109"/>
            <p:cNvSpPr>
              <a:spLocks/>
            </p:cNvSpPr>
            <p:nvPr/>
          </p:nvSpPr>
          <p:spPr>
            <a:xfrm>
              <a:off x="5796136" y="5949280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円/楕円 110"/>
            <p:cNvSpPr>
              <a:spLocks/>
            </p:cNvSpPr>
            <p:nvPr/>
          </p:nvSpPr>
          <p:spPr>
            <a:xfrm>
              <a:off x="5796136" y="6165304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円/楕円 111"/>
            <p:cNvSpPr>
              <a:spLocks/>
            </p:cNvSpPr>
            <p:nvPr/>
          </p:nvSpPr>
          <p:spPr>
            <a:xfrm>
              <a:off x="6012160" y="5301208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円/楕円 112"/>
            <p:cNvSpPr>
              <a:spLocks/>
            </p:cNvSpPr>
            <p:nvPr/>
          </p:nvSpPr>
          <p:spPr>
            <a:xfrm>
              <a:off x="6012160" y="5517232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円/楕円 113"/>
            <p:cNvSpPr>
              <a:spLocks/>
            </p:cNvSpPr>
            <p:nvPr/>
          </p:nvSpPr>
          <p:spPr>
            <a:xfrm>
              <a:off x="6012160" y="5733256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円/楕円 114"/>
            <p:cNvSpPr>
              <a:spLocks/>
            </p:cNvSpPr>
            <p:nvPr/>
          </p:nvSpPr>
          <p:spPr>
            <a:xfrm>
              <a:off x="6012160" y="5949280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円/楕円 115"/>
            <p:cNvSpPr>
              <a:spLocks/>
            </p:cNvSpPr>
            <p:nvPr/>
          </p:nvSpPr>
          <p:spPr>
            <a:xfrm>
              <a:off x="6012160" y="6165304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3" name="円/楕円 212"/>
            <p:cNvSpPr>
              <a:spLocks/>
            </p:cNvSpPr>
            <p:nvPr/>
          </p:nvSpPr>
          <p:spPr>
            <a:xfrm>
              <a:off x="6228184" y="5301208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4" name="円/楕円 213"/>
            <p:cNvSpPr>
              <a:spLocks/>
            </p:cNvSpPr>
            <p:nvPr/>
          </p:nvSpPr>
          <p:spPr>
            <a:xfrm>
              <a:off x="6228184" y="5517232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5" name="円/楕円 214"/>
            <p:cNvSpPr>
              <a:spLocks/>
            </p:cNvSpPr>
            <p:nvPr/>
          </p:nvSpPr>
          <p:spPr>
            <a:xfrm>
              <a:off x="6228184" y="5733256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円/楕円 215"/>
            <p:cNvSpPr>
              <a:spLocks/>
            </p:cNvSpPr>
            <p:nvPr/>
          </p:nvSpPr>
          <p:spPr>
            <a:xfrm>
              <a:off x="6228184" y="5949280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円/楕円 216"/>
            <p:cNvSpPr>
              <a:spLocks/>
            </p:cNvSpPr>
            <p:nvPr/>
          </p:nvSpPr>
          <p:spPr>
            <a:xfrm>
              <a:off x="6228184" y="6165304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円/楕円 218"/>
            <p:cNvSpPr>
              <a:spLocks/>
            </p:cNvSpPr>
            <p:nvPr/>
          </p:nvSpPr>
          <p:spPr>
            <a:xfrm>
              <a:off x="6444208" y="5517232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円/楕円 227"/>
            <p:cNvSpPr>
              <a:spLocks/>
            </p:cNvSpPr>
            <p:nvPr/>
          </p:nvSpPr>
          <p:spPr>
            <a:xfrm>
              <a:off x="6876256" y="5301208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円/楕円 228"/>
            <p:cNvSpPr>
              <a:spLocks/>
            </p:cNvSpPr>
            <p:nvPr/>
          </p:nvSpPr>
          <p:spPr>
            <a:xfrm>
              <a:off x="6876256" y="5517232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0" name="円/楕円 229"/>
            <p:cNvSpPr>
              <a:spLocks/>
            </p:cNvSpPr>
            <p:nvPr/>
          </p:nvSpPr>
          <p:spPr>
            <a:xfrm>
              <a:off x="6876256" y="5733256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1" name="円/楕円 230"/>
            <p:cNvSpPr>
              <a:spLocks/>
            </p:cNvSpPr>
            <p:nvPr/>
          </p:nvSpPr>
          <p:spPr>
            <a:xfrm>
              <a:off x="6876256" y="5949280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4" name="円/楕円 233"/>
            <p:cNvSpPr>
              <a:spLocks/>
            </p:cNvSpPr>
            <p:nvPr/>
          </p:nvSpPr>
          <p:spPr>
            <a:xfrm>
              <a:off x="7092280" y="5301208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円/楕円 234"/>
            <p:cNvSpPr>
              <a:spLocks/>
            </p:cNvSpPr>
            <p:nvPr/>
          </p:nvSpPr>
          <p:spPr>
            <a:xfrm>
              <a:off x="7092280" y="5517232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円/楕円 235"/>
            <p:cNvSpPr>
              <a:spLocks/>
            </p:cNvSpPr>
            <p:nvPr/>
          </p:nvSpPr>
          <p:spPr>
            <a:xfrm>
              <a:off x="7092280" y="5733256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円/楕円 236"/>
            <p:cNvSpPr>
              <a:spLocks/>
            </p:cNvSpPr>
            <p:nvPr/>
          </p:nvSpPr>
          <p:spPr>
            <a:xfrm>
              <a:off x="7092280" y="5949280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円/楕円 237"/>
            <p:cNvSpPr>
              <a:spLocks/>
            </p:cNvSpPr>
            <p:nvPr/>
          </p:nvSpPr>
          <p:spPr>
            <a:xfrm>
              <a:off x="7092280" y="6165304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円/楕円 238"/>
            <p:cNvSpPr>
              <a:spLocks/>
            </p:cNvSpPr>
            <p:nvPr/>
          </p:nvSpPr>
          <p:spPr>
            <a:xfrm>
              <a:off x="7308304" y="5301208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0" name="円/楕円 239"/>
            <p:cNvSpPr>
              <a:spLocks/>
            </p:cNvSpPr>
            <p:nvPr/>
          </p:nvSpPr>
          <p:spPr>
            <a:xfrm>
              <a:off x="7308304" y="5517232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1" name="円/楕円 240"/>
            <p:cNvSpPr>
              <a:spLocks/>
            </p:cNvSpPr>
            <p:nvPr/>
          </p:nvSpPr>
          <p:spPr>
            <a:xfrm>
              <a:off x="7308304" y="5733256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2" name="円/楕円 241"/>
            <p:cNvSpPr>
              <a:spLocks/>
            </p:cNvSpPr>
            <p:nvPr/>
          </p:nvSpPr>
          <p:spPr>
            <a:xfrm>
              <a:off x="7308304" y="5949280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3" name="円/楕円 242"/>
            <p:cNvSpPr>
              <a:spLocks/>
            </p:cNvSpPr>
            <p:nvPr/>
          </p:nvSpPr>
          <p:spPr>
            <a:xfrm>
              <a:off x="7308304" y="6165304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4" name="円/楕円 243"/>
            <p:cNvSpPr>
              <a:spLocks/>
            </p:cNvSpPr>
            <p:nvPr/>
          </p:nvSpPr>
          <p:spPr>
            <a:xfrm>
              <a:off x="7524328" y="5301208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5" name="円/楕円 244"/>
            <p:cNvSpPr>
              <a:spLocks/>
            </p:cNvSpPr>
            <p:nvPr/>
          </p:nvSpPr>
          <p:spPr>
            <a:xfrm>
              <a:off x="7524328" y="5517232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6" name="円/楕円 245"/>
            <p:cNvSpPr>
              <a:spLocks/>
            </p:cNvSpPr>
            <p:nvPr/>
          </p:nvSpPr>
          <p:spPr>
            <a:xfrm>
              <a:off x="7524328" y="5733256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7" name="円/楕円 246"/>
            <p:cNvSpPr>
              <a:spLocks/>
            </p:cNvSpPr>
            <p:nvPr/>
          </p:nvSpPr>
          <p:spPr>
            <a:xfrm>
              <a:off x="7524328" y="5949280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8" name="円/楕円 247"/>
            <p:cNvSpPr>
              <a:spLocks/>
            </p:cNvSpPr>
            <p:nvPr/>
          </p:nvSpPr>
          <p:spPr>
            <a:xfrm>
              <a:off x="7524328" y="6165304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円/楕円 140"/>
            <p:cNvSpPr>
              <a:spLocks/>
            </p:cNvSpPr>
            <p:nvPr/>
          </p:nvSpPr>
          <p:spPr>
            <a:xfrm>
              <a:off x="6876256" y="6165304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円/楕円 141"/>
            <p:cNvSpPr>
              <a:spLocks/>
            </p:cNvSpPr>
            <p:nvPr/>
          </p:nvSpPr>
          <p:spPr>
            <a:xfrm>
              <a:off x="6660232" y="5301208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円/楕円 142"/>
            <p:cNvSpPr>
              <a:spLocks/>
            </p:cNvSpPr>
            <p:nvPr/>
          </p:nvSpPr>
          <p:spPr>
            <a:xfrm>
              <a:off x="6660232" y="5517232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円/楕円 143"/>
            <p:cNvSpPr>
              <a:spLocks/>
            </p:cNvSpPr>
            <p:nvPr/>
          </p:nvSpPr>
          <p:spPr>
            <a:xfrm>
              <a:off x="6660232" y="5733256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円/楕円 144"/>
            <p:cNvSpPr>
              <a:spLocks/>
            </p:cNvSpPr>
            <p:nvPr/>
          </p:nvSpPr>
          <p:spPr>
            <a:xfrm>
              <a:off x="6660232" y="5949280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円/楕円 145"/>
            <p:cNvSpPr>
              <a:spLocks/>
            </p:cNvSpPr>
            <p:nvPr/>
          </p:nvSpPr>
          <p:spPr>
            <a:xfrm>
              <a:off x="6660232" y="6165304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円/楕円 146"/>
            <p:cNvSpPr>
              <a:spLocks/>
            </p:cNvSpPr>
            <p:nvPr/>
          </p:nvSpPr>
          <p:spPr>
            <a:xfrm>
              <a:off x="6444208" y="5301208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円/楕円 147"/>
            <p:cNvSpPr>
              <a:spLocks/>
            </p:cNvSpPr>
            <p:nvPr/>
          </p:nvSpPr>
          <p:spPr>
            <a:xfrm>
              <a:off x="6444208" y="5517232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円/楕円 148"/>
            <p:cNvSpPr>
              <a:spLocks/>
            </p:cNvSpPr>
            <p:nvPr/>
          </p:nvSpPr>
          <p:spPr>
            <a:xfrm>
              <a:off x="6444208" y="5733256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円/楕円 149"/>
            <p:cNvSpPr>
              <a:spLocks/>
            </p:cNvSpPr>
            <p:nvPr/>
          </p:nvSpPr>
          <p:spPr>
            <a:xfrm>
              <a:off x="6444208" y="5949280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円/楕円 150"/>
            <p:cNvSpPr>
              <a:spLocks/>
            </p:cNvSpPr>
            <p:nvPr/>
          </p:nvSpPr>
          <p:spPr>
            <a:xfrm>
              <a:off x="6444208" y="6165304"/>
              <a:ext cx="126014" cy="1260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80"/>
          <p:cNvGrpSpPr/>
          <p:nvPr/>
        </p:nvGrpSpPr>
        <p:grpSpPr>
          <a:xfrm>
            <a:off x="2123728" y="2604045"/>
            <a:ext cx="495055" cy="927103"/>
            <a:chOff x="2339752" y="5373216"/>
            <a:chExt cx="495055" cy="927103"/>
          </a:xfrm>
        </p:grpSpPr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2339752" y="5373216"/>
              <a:ext cx="63007" cy="630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2411760" y="5661248"/>
              <a:ext cx="63007" cy="630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2555776" y="5805264"/>
              <a:ext cx="63007" cy="630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2627784" y="6093296"/>
              <a:ext cx="63007" cy="630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2771800" y="6237312"/>
              <a:ext cx="63007" cy="630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93" name="直線矢印コネクタ 92"/>
          <p:cNvCxnSpPr/>
          <p:nvPr/>
        </p:nvCxnSpPr>
        <p:spPr>
          <a:xfrm>
            <a:off x="1907704" y="2244005"/>
            <a:ext cx="936104" cy="180020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テキスト ボックス 315"/>
          <p:cNvSpPr txBox="1"/>
          <p:nvPr/>
        </p:nvSpPr>
        <p:spPr>
          <a:xfrm>
            <a:off x="2987824" y="1700808"/>
            <a:ext cx="181171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潜像核（</a:t>
            </a:r>
            <a:r>
              <a:rPr kumimoji="1" lang="en-US" altLang="ja-JP" dirty="0" smtClean="0"/>
              <a:t>Ag</a:t>
            </a:r>
            <a:r>
              <a:rPr kumimoji="1" lang="ja-JP" altLang="en-US" dirty="0" smtClean="0"/>
              <a:t>結晶）</a:t>
            </a:r>
            <a:endParaRPr kumimoji="1" lang="ja-JP" altLang="en-US" dirty="0"/>
          </a:p>
        </p:txBody>
      </p:sp>
      <p:sp>
        <p:nvSpPr>
          <p:cNvPr id="317" name="テキスト ボックス 316"/>
          <p:cNvSpPr txBox="1"/>
          <p:nvPr/>
        </p:nvSpPr>
        <p:spPr>
          <a:xfrm>
            <a:off x="3923928" y="2564904"/>
            <a:ext cx="1093569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AgBr</a:t>
            </a:r>
            <a:r>
              <a:rPr kumimoji="1" lang="ja-JP" altLang="en-US" dirty="0" smtClean="0"/>
              <a:t>結晶</a:t>
            </a:r>
            <a:endParaRPr kumimoji="1" lang="ja-JP" altLang="en-US" dirty="0"/>
          </a:p>
        </p:txBody>
      </p:sp>
      <p:cxnSp>
        <p:nvCxnSpPr>
          <p:cNvPr id="332" name="直線コネクタ 331"/>
          <p:cNvCxnSpPr>
            <a:stCxn id="316" idx="1"/>
            <a:endCxn id="144" idx="0"/>
          </p:cNvCxnSpPr>
          <p:nvPr/>
        </p:nvCxnSpPr>
        <p:spPr>
          <a:xfrm flipH="1">
            <a:off x="2402759" y="1885474"/>
            <a:ext cx="585065" cy="1150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直線コネクタ 333"/>
          <p:cNvCxnSpPr>
            <a:stCxn id="317" idx="1"/>
            <a:endCxn id="247" idx="2"/>
          </p:cNvCxnSpPr>
          <p:nvPr/>
        </p:nvCxnSpPr>
        <p:spPr>
          <a:xfrm flipH="1">
            <a:off x="3203848" y="2749570"/>
            <a:ext cx="720080" cy="565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正方形/長方形 172"/>
          <p:cNvSpPr/>
          <p:nvPr/>
        </p:nvSpPr>
        <p:spPr>
          <a:xfrm>
            <a:off x="1043608" y="5229200"/>
            <a:ext cx="2376264" cy="108012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4" name="円/楕円 273"/>
          <p:cNvSpPr>
            <a:spLocks noChangeAspect="1"/>
          </p:cNvSpPr>
          <p:nvPr/>
        </p:nvSpPr>
        <p:spPr>
          <a:xfrm>
            <a:off x="2195735" y="5319210"/>
            <a:ext cx="126014" cy="1260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7" name="円/楕円 276"/>
          <p:cNvSpPr>
            <a:spLocks noChangeAspect="1"/>
          </p:cNvSpPr>
          <p:nvPr/>
        </p:nvSpPr>
        <p:spPr>
          <a:xfrm>
            <a:off x="2267743" y="5556372"/>
            <a:ext cx="126014" cy="1260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9" name="円/楕円 278"/>
          <p:cNvSpPr>
            <a:spLocks noChangeAspect="1"/>
          </p:cNvSpPr>
          <p:nvPr/>
        </p:nvSpPr>
        <p:spPr>
          <a:xfrm>
            <a:off x="2411759" y="5751258"/>
            <a:ext cx="126014" cy="1260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1" name="円/楕円 280"/>
          <p:cNvSpPr>
            <a:spLocks noChangeAspect="1"/>
          </p:cNvSpPr>
          <p:nvPr/>
        </p:nvSpPr>
        <p:spPr>
          <a:xfrm>
            <a:off x="2483767" y="5988420"/>
            <a:ext cx="126014" cy="1260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3" name="円/楕円 282"/>
          <p:cNvSpPr>
            <a:spLocks noChangeAspect="1"/>
          </p:cNvSpPr>
          <p:nvPr/>
        </p:nvSpPr>
        <p:spPr>
          <a:xfrm>
            <a:off x="2627783" y="6132436"/>
            <a:ext cx="126014" cy="1260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5" name="下矢印 324"/>
          <p:cNvSpPr/>
          <p:nvPr/>
        </p:nvSpPr>
        <p:spPr>
          <a:xfrm>
            <a:off x="1403648" y="4077072"/>
            <a:ext cx="1584176" cy="864096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 smtClean="0"/>
              <a:t>現像</a:t>
            </a:r>
            <a:endParaRPr kumimoji="1" lang="ja-JP" altLang="en-US" sz="2000" b="1" dirty="0"/>
          </a:p>
        </p:txBody>
      </p:sp>
      <p:sp>
        <p:nvSpPr>
          <p:cNvPr id="118" name="タイトル 1"/>
          <p:cNvSpPr>
            <a:spLocks noGrp="1"/>
          </p:cNvSpPr>
          <p:nvPr>
            <p:ph type="title"/>
          </p:nvPr>
        </p:nvSpPr>
        <p:spPr>
          <a:xfrm>
            <a:off x="446856" y="44624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原子核乾板とは</a:t>
            </a:r>
            <a:endParaRPr kumimoji="1" lang="ja-JP" altLang="en-US" dirty="0"/>
          </a:p>
        </p:txBody>
      </p:sp>
      <p:sp>
        <p:nvSpPr>
          <p:cNvPr id="127" name="円/楕円 126"/>
          <p:cNvSpPr/>
          <p:nvPr/>
        </p:nvSpPr>
        <p:spPr>
          <a:xfrm>
            <a:off x="5868144" y="1700808"/>
            <a:ext cx="1080000" cy="108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円/楕円 127"/>
          <p:cNvSpPr/>
          <p:nvPr/>
        </p:nvSpPr>
        <p:spPr>
          <a:xfrm>
            <a:off x="5868144" y="1916872"/>
            <a:ext cx="360000" cy="36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円/楕円 159"/>
          <p:cNvSpPr/>
          <p:nvPr/>
        </p:nvSpPr>
        <p:spPr>
          <a:xfrm>
            <a:off x="5868144" y="3429000"/>
            <a:ext cx="1080000" cy="108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円/楕円 160"/>
          <p:cNvSpPr/>
          <p:nvPr/>
        </p:nvSpPr>
        <p:spPr>
          <a:xfrm>
            <a:off x="5796136" y="5013296"/>
            <a:ext cx="1080000" cy="1080000"/>
          </a:xfrm>
          <a:prstGeom prst="ellipse">
            <a:avLst/>
          </a:prstGeom>
          <a:solidFill>
            <a:srgbClr val="FFFF00"/>
          </a:solidFill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円/楕円 162"/>
          <p:cNvSpPr/>
          <p:nvPr/>
        </p:nvSpPr>
        <p:spPr>
          <a:xfrm>
            <a:off x="5868144" y="3429000"/>
            <a:ext cx="720000" cy="72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" name="円/楕円 163"/>
          <p:cNvSpPr/>
          <p:nvPr/>
        </p:nvSpPr>
        <p:spPr>
          <a:xfrm>
            <a:off x="5868224" y="5013296"/>
            <a:ext cx="720000" cy="72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6" name="図形 165"/>
          <p:cNvCxnSpPr>
            <a:stCxn id="161" idx="7"/>
          </p:cNvCxnSpPr>
          <p:nvPr/>
        </p:nvCxnSpPr>
        <p:spPr>
          <a:xfrm rot="5400000" flipH="1" flipV="1">
            <a:off x="6898054" y="4833216"/>
            <a:ext cx="158162" cy="518322"/>
          </a:xfrm>
          <a:prstGeom prst="curvedConnector4">
            <a:avLst>
              <a:gd name="adj1" fmla="val 144535"/>
              <a:gd name="adj2" fmla="val 65257"/>
            </a:avLst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図形 166"/>
          <p:cNvCxnSpPr>
            <a:stCxn id="161" idx="6"/>
          </p:cNvCxnSpPr>
          <p:nvPr/>
        </p:nvCxnSpPr>
        <p:spPr>
          <a:xfrm flipV="1">
            <a:off x="6876136" y="5517352"/>
            <a:ext cx="518442" cy="35944"/>
          </a:xfrm>
          <a:prstGeom prst="curvedConnector3">
            <a:avLst>
              <a:gd name="adj1" fmla="val 50000"/>
            </a:avLst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図形 166"/>
          <p:cNvCxnSpPr>
            <a:stCxn id="161" idx="5"/>
          </p:cNvCxnSpPr>
          <p:nvPr/>
        </p:nvCxnSpPr>
        <p:spPr>
          <a:xfrm rot="16200000" flipH="1">
            <a:off x="6645966" y="6007142"/>
            <a:ext cx="518322" cy="374306"/>
          </a:xfrm>
          <a:prstGeom prst="curvedConnector3">
            <a:avLst>
              <a:gd name="adj1" fmla="val 17657"/>
            </a:avLst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図形 166"/>
          <p:cNvCxnSpPr>
            <a:stCxn id="161" idx="4"/>
          </p:cNvCxnSpPr>
          <p:nvPr/>
        </p:nvCxnSpPr>
        <p:spPr>
          <a:xfrm rot="16200000" flipH="1">
            <a:off x="6210092" y="6219340"/>
            <a:ext cx="576184" cy="324096"/>
          </a:xfrm>
          <a:prstGeom prst="curvedConnector3">
            <a:avLst>
              <a:gd name="adj1" fmla="val 50000"/>
            </a:avLst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図形 166"/>
          <p:cNvCxnSpPr>
            <a:stCxn id="161" idx="3"/>
          </p:cNvCxnSpPr>
          <p:nvPr/>
        </p:nvCxnSpPr>
        <p:spPr>
          <a:xfrm rot="5400000">
            <a:off x="5508044" y="6007202"/>
            <a:ext cx="518322" cy="374186"/>
          </a:xfrm>
          <a:prstGeom prst="curvedConnector3">
            <a:avLst>
              <a:gd name="adj1" fmla="val 50000"/>
            </a:avLst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図形 166"/>
          <p:cNvCxnSpPr>
            <a:stCxn id="161" idx="2"/>
          </p:cNvCxnSpPr>
          <p:nvPr/>
        </p:nvCxnSpPr>
        <p:spPr>
          <a:xfrm rot="10800000" flipV="1">
            <a:off x="5292080" y="5553296"/>
            <a:ext cx="504056" cy="396104"/>
          </a:xfrm>
          <a:prstGeom prst="curvedConnector3">
            <a:avLst>
              <a:gd name="adj1" fmla="val 50000"/>
            </a:avLst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図形 190"/>
          <p:cNvCxnSpPr>
            <a:endCxn id="163" idx="1"/>
          </p:cNvCxnSpPr>
          <p:nvPr/>
        </p:nvCxnSpPr>
        <p:spPr>
          <a:xfrm rot="16200000" flipH="1">
            <a:off x="5472101" y="3032955"/>
            <a:ext cx="609497" cy="393474"/>
          </a:xfrm>
          <a:prstGeom prst="curvedConnector3">
            <a:avLst>
              <a:gd name="adj1" fmla="val 55001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図形 190"/>
          <p:cNvCxnSpPr>
            <a:endCxn id="163" idx="2"/>
          </p:cNvCxnSpPr>
          <p:nvPr/>
        </p:nvCxnSpPr>
        <p:spPr>
          <a:xfrm>
            <a:off x="5076056" y="3645024"/>
            <a:ext cx="792088" cy="143976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図形 190"/>
          <p:cNvCxnSpPr>
            <a:endCxn id="163" idx="3"/>
          </p:cNvCxnSpPr>
          <p:nvPr/>
        </p:nvCxnSpPr>
        <p:spPr>
          <a:xfrm rot="5400000" flipH="1" flipV="1">
            <a:off x="5544069" y="4079603"/>
            <a:ext cx="465561" cy="393474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図形 190"/>
          <p:cNvCxnSpPr/>
          <p:nvPr/>
        </p:nvCxnSpPr>
        <p:spPr>
          <a:xfrm rot="10800000" flipV="1">
            <a:off x="6386466" y="3140968"/>
            <a:ext cx="489790" cy="288032"/>
          </a:xfrm>
          <a:prstGeom prst="curvedConnector3">
            <a:avLst>
              <a:gd name="adj1" fmla="val 25108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図形 190"/>
          <p:cNvCxnSpPr>
            <a:endCxn id="163" idx="6"/>
          </p:cNvCxnSpPr>
          <p:nvPr/>
        </p:nvCxnSpPr>
        <p:spPr>
          <a:xfrm rot="10800000">
            <a:off x="6588144" y="3789000"/>
            <a:ext cx="648152" cy="216064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線コネクタ 219"/>
          <p:cNvCxnSpPr>
            <a:stCxn id="316" idx="3"/>
            <a:endCxn id="128" idx="2"/>
          </p:cNvCxnSpPr>
          <p:nvPr/>
        </p:nvCxnSpPr>
        <p:spPr>
          <a:xfrm>
            <a:off x="4799538" y="1885474"/>
            <a:ext cx="1068606" cy="211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線コネクタ 224"/>
          <p:cNvCxnSpPr>
            <a:stCxn id="317" idx="3"/>
            <a:endCxn id="127" idx="3"/>
          </p:cNvCxnSpPr>
          <p:nvPr/>
        </p:nvCxnSpPr>
        <p:spPr>
          <a:xfrm flipV="1">
            <a:off x="5017497" y="2622646"/>
            <a:ext cx="1008809" cy="126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正方形/長方形 231"/>
          <p:cNvSpPr/>
          <p:nvPr/>
        </p:nvSpPr>
        <p:spPr>
          <a:xfrm>
            <a:off x="7092280" y="2924944"/>
            <a:ext cx="17219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/>
              <a:t>現像</a:t>
            </a:r>
            <a:endParaRPr lang="en-US" altLang="ja-JP" b="1" dirty="0" smtClean="0"/>
          </a:p>
          <a:p>
            <a:r>
              <a:rPr lang="ja-JP" altLang="en-US" dirty="0" smtClean="0"/>
              <a:t>潜像核</a:t>
            </a:r>
            <a:r>
              <a:rPr lang="en-US" altLang="ja-JP" dirty="0" smtClean="0"/>
              <a:t>(Ag</a:t>
            </a:r>
            <a:r>
              <a:rPr lang="ja-JP" altLang="en-US" dirty="0" smtClean="0"/>
              <a:t>結晶</a:t>
            </a:r>
            <a:r>
              <a:rPr lang="en-US" altLang="ja-JP" dirty="0" smtClean="0"/>
              <a:t>)</a:t>
            </a:r>
          </a:p>
          <a:p>
            <a:r>
              <a:rPr lang="ja-JP" altLang="en-US" dirty="0" smtClean="0"/>
              <a:t>の成長</a:t>
            </a:r>
            <a:endParaRPr lang="ja-JP" altLang="en-US" dirty="0"/>
          </a:p>
        </p:txBody>
      </p:sp>
      <p:sp>
        <p:nvSpPr>
          <p:cNvPr id="252" name="正方形/長方形 251"/>
          <p:cNvSpPr/>
          <p:nvPr/>
        </p:nvSpPr>
        <p:spPr>
          <a:xfrm>
            <a:off x="7236296" y="5589240"/>
            <a:ext cx="17636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/>
              <a:t>定着</a:t>
            </a:r>
            <a:endParaRPr lang="en-US" altLang="ja-JP" sz="2400" b="1" dirty="0" smtClean="0"/>
          </a:p>
          <a:p>
            <a:r>
              <a:rPr lang="ja-JP" altLang="en-US" dirty="0" smtClean="0"/>
              <a:t>不要な</a:t>
            </a:r>
            <a:r>
              <a:rPr lang="en-US" altLang="ja-JP" dirty="0" err="1" smtClean="0"/>
              <a:t>AgBr</a:t>
            </a:r>
            <a:r>
              <a:rPr lang="ja-JP" altLang="en-US" dirty="0" smtClean="0"/>
              <a:t>結晶</a:t>
            </a:r>
            <a:endParaRPr lang="en-US" altLang="ja-JP" dirty="0" smtClean="0"/>
          </a:p>
          <a:p>
            <a:r>
              <a:rPr lang="ja-JP" altLang="en-US" dirty="0" smtClean="0"/>
              <a:t>を溶かす</a:t>
            </a:r>
            <a:endParaRPr lang="en-US" altLang="ja-JP" dirty="0" smtClean="0"/>
          </a:p>
        </p:txBody>
      </p:sp>
      <p:sp>
        <p:nvSpPr>
          <p:cNvPr id="122" name="二等辺三角形 121"/>
          <p:cNvSpPr/>
          <p:nvPr/>
        </p:nvSpPr>
        <p:spPr>
          <a:xfrm rot="16200000">
            <a:off x="2879812" y="3681028"/>
            <a:ext cx="1800200" cy="1296144"/>
          </a:xfrm>
          <a:prstGeom prst="triangle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</a:schemeClr>
              </a:gs>
              <a:gs pos="100000">
                <a:srgbClr val="FFD1D1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107504" y="2060848"/>
            <a:ext cx="100811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ゼラチン</a:t>
            </a:r>
            <a:endParaRPr kumimoji="1" lang="ja-JP" altLang="en-US" dirty="0"/>
          </a:p>
        </p:txBody>
      </p:sp>
      <p:cxnSp>
        <p:nvCxnSpPr>
          <p:cNvPr id="120" name="直線コネクタ 119"/>
          <p:cNvCxnSpPr>
            <a:stCxn id="119" idx="2"/>
            <a:endCxn id="45" idx="1"/>
          </p:cNvCxnSpPr>
          <p:nvPr/>
        </p:nvCxnSpPr>
        <p:spPr>
          <a:xfrm>
            <a:off x="611560" y="2430180"/>
            <a:ext cx="360040" cy="641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>Gel-PVA</a:t>
            </a:r>
            <a:r>
              <a:rPr kumimoji="1" lang="ja-JP" altLang="en-US" sz="4000" dirty="0" smtClean="0"/>
              <a:t>型、微粒子乳剤現像</a:t>
            </a:r>
            <a:r>
              <a:rPr lang="ja-JP" altLang="en-US" sz="4000" dirty="0" smtClean="0"/>
              <a:t>評価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kumimoji="1" lang="ja-JP" altLang="en-US" sz="2000" dirty="0" smtClean="0"/>
              <a:t>ゼラチン型微粒子乳剤</a:t>
            </a:r>
            <a:r>
              <a:rPr kumimoji="1" lang="en-US" altLang="ja-JP" sz="2000" dirty="0" smtClean="0"/>
              <a:t>(</a:t>
            </a:r>
            <a:r>
              <a:rPr lang="en-US" altLang="ja-JP" sz="2000" dirty="0" smtClean="0"/>
              <a:t>NNK011</a:t>
            </a:r>
            <a:r>
              <a:rPr kumimoji="1" lang="en-US" altLang="ja-JP" sz="2000" dirty="0" smtClean="0"/>
              <a:t>)</a:t>
            </a:r>
            <a:r>
              <a:rPr kumimoji="1" lang="ja-JP" altLang="en-US" sz="2000" dirty="0" smtClean="0"/>
              <a:t>と比較</a:t>
            </a:r>
            <a:r>
              <a:rPr kumimoji="1" lang="en-US" altLang="ja-JP" sz="2000" dirty="0" smtClean="0"/>
              <a:t>	</a:t>
            </a:r>
            <a:r>
              <a:rPr kumimoji="1" lang="ja-JP" altLang="en-US" sz="2000" dirty="0" smtClean="0"/>
              <a:t>性能評価用</a:t>
            </a:r>
            <a:r>
              <a:rPr kumimoji="1" lang="en-US" altLang="ja-JP" sz="2000" dirty="0" smtClean="0"/>
              <a:t>OPERA</a:t>
            </a:r>
            <a:r>
              <a:rPr kumimoji="1" lang="ja-JP" altLang="en-US" sz="2000" dirty="0" smtClean="0"/>
              <a:t>タイプ現像</a:t>
            </a:r>
            <a:endParaRPr kumimoji="1" lang="ja-JP" altLang="en-US" sz="3200" dirty="0"/>
          </a:p>
        </p:txBody>
      </p:sp>
      <p:graphicFrame>
        <p:nvGraphicFramePr>
          <p:cNvPr id="11" name="Chart 13"/>
          <p:cNvGraphicFramePr>
            <a:graphicFrameLocks noChangeAspect="1"/>
          </p:cNvGraphicFramePr>
          <p:nvPr/>
        </p:nvGraphicFramePr>
        <p:xfrm>
          <a:off x="4630826" y="1052736"/>
          <a:ext cx="4513174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4"/>
          <p:cNvGraphicFramePr>
            <a:graphicFrameLocks noChangeAspect="1"/>
          </p:cNvGraphicFramePr>
          <p:nvPr/>
        </p:nvGraphicFramePr>
        <p:xfrm>
          <a:off x="0" y="1052736"/>
          <a:ext cx="4513173" cy="3696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2627784" y="5086925"/>
            <a:ext cx="630019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dirty="0" smtClean="0"/>
              <a:t>性能評価のため、一般現像液（</a:t>
            </a:r>
            <a:r>
              <a:rPr lang="en-US" altLang="ja-JP" dirty="0" smtClean="0"/>
              <a:t>OPERA</a:t>
            </a:r>
            <a:r>
              <a:rPr lang="ja-JP" altLang="en-US" dirty="0" smtClean="0"/>
              <a:t>実験で用いている処方）と</a:t>
            </a:r>
            <a:endParaRPr lang="en-US" altLang="ja-JP" dirty="0" smtClean="0"/>
          </a:p>
          <a:p>
            <a:r>
              <a:rPr lang="en-US" altLang="ja-JP" dirty="0" smtClean="0"/>
              <a:t>Am</a:t>
            </a:r>
            <a:r>
              <a:rPr lang="en-US" altLang="ja-JP" baseline="30000" dirty="0" smtClean="0"/>
              <a:t>241</a:t>
            </a:r>
            <a:r>
              <a:rPr lang="ja-JP" altLang="en-US" dirty="0" smtClean="0"/>
              <a:t>の</a:t>
            </a:r>
            <a:r>
              <a:rPr lang="en-US" altLang="ja-JP" dirty="0" smtClean="0"/>
              <a:t>α</a:t>
            </a:r>
            <a:r>
              <a:rPr lang="ja-JP" altLang="en-US" dirty="0" smtClean="0"/>
              <a:t>線を用いて感度評価を行った。</a:t>
            </a:r>
            <a:endParaRPr lang="en-US" altLang="ja-JP" baseline="-250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4725144"/>
            <a:ext cx="2088232" cy="1323439"/>
          </a:xfrm>
          <a:prstGeom prst="rect">
            <a:avLst/>
          </a:prstGeom>
          <a:ln>
            <a:solidFill>
              <a:srgbClr val="62FC2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002060"/>
                </a:solidFill>
              </a:rPr>
              <a:t>―</a:t>
            </a:r>
            <a:r>
              <a:rPr lang="ja-JP" altLang="en-US" dirty="0" smtClean="0"/>
              <a:t> </a:t>
            </a:r>
            <a:r>
              <a:rPr lang="en-US" altLang="ja-JP" dirty="0" smtClean="0"/>
              <a:t>Gel-PVA</a:t>
            </a:r>
            <a:r>
              <a:rPr lang="ja-JP" altLang="en-US" dirty="0" smtClean="0"/>
              <a:t>型</a:t>
            </a:r>
            <a:endParaRPr lang="en-US" altLang="ja-JP" dirty="0" smtClean="0"/>
          </a:p>
          <a:p>
            <a:r>
              <a:rPr lang="en-US" altLang="ja-JP" sz="2000" b="1" dirty="0" smtClean="0">
                <a:solidFill>
                  <a:srgbClr val="00B0F0"/>
                </a:solidFill>
              </a:rPr>
              <a:t>―</a:t>
            </a:r>
            <a:r>
              <a:rPr lang="en-US" altLang="ja-JP" b="1" dirty="0" smtClean="0"/>
              <a:t> </a:t>
            </a:r>
            <a:r>
              <a:rPr lang="en-US" altLang="ja-JP" dirty="0" smtClean="0"/>
              <a:t>Gel-PVA</a:t>
            </a:r>
            <a:r>
              <a:rPr lang="ja-JP" altLang="en-US" dirty="0" smtClean="0"/>
              <a:t>型　増感</a:t>
            </a:r>
            <a:endParaRPr lang="en-US" altLang="ja-JP" dirty="0" smtClean="0"/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― </a:t>
            </a:r>
            <a:r>
              <a:rPr lang="en-US" altLang="ja-JP" dirty="0" smtClean="0"/>
              <a:t>Gel</a:t>
            </a:r>
            <a:r>
              <a:rPr lang="ja-JP" altLang="en-US" dirty="0" smtClean="0"/>
              <a:t>型</a:t>
            </a:r>
            <a:endParaRPr lang="en-US" altLang="ja-JP" dirty="0" smtClean="0"/>
          </a:p>
          <a:p>
            <a:r>
              <a:rPr lang="en-US" altLang="ja-JP" sz="2000" b="1" dirty="0" smtClean="0">
                <a:solidFill>
                  <a:srgbClr val="FFC000"/>
                </a:solidFill>
              </a:rPr>
              <a:t>―</a:t>
            </a:r>
            <a:r>
              <a:rPr lang="en-US" altLang="ja-JP" sz="2000" b="1" dirty="0" smtClean="0"/>
              <a:t> </a:t>
            </a:r>
            <a:r>
              <a:rPr lang="en-US" altLang="ja-JP" dirty="0" smtClean="0"/>
              <a:t>Gel</a:t>
            </a:r>
            <a:r>
              <a:rPr lang="ja-JP" altLang="en-US" dirty="0" smtClean="0"/>
              <a:t>型　　     増感</a:t>
            </a:r>
            <a:endParaRPr lang="en-US" altLang="ja-JP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1368152" y="6165304"/>
            <a:ext cx="6588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PVA</a:t>
            </a:r>
            <a:r>
              <a:rPr lang="ja-JP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併用型でも、感度、ノイズの性能はほとんど変化が無い</a:t>
            </a:r>
            <a:endParaRPr lang="en-US" altLang="ja-JP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微粒子乾板中の</a:t>
            </a:r>
            <a:r>
              <a:rPr kumimoji="1" lang="en-US" altLang="ja-JP" dirty="0" smtClean="0"/>
              <a:t>α</a:t>
            </a:r>
            <a:r>
              <a:rPr kumimoji="1" lang="ja-JP" altLang="en-US" dirty="0" smtClean="0"/>
              <a:t>線</a:t>
            </a:r>
            <a:endParaRPr kumimoji="1" lang="ja-JP" altLang="en-US" dirty="0"/>
          </a:p>
        </p:txBody>
      </p:sp>
      <p:pic>
        <p:nvPicPr>
          <p:cNvPr id="5" name="Picture 2" descr="C:\udd\asada\NIT\data\CCD\NNK032_Gel-PVA\dev10min_HA_alpha_cover_done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809" t="33958" r="22708" b="13679"/>
          <a:stretch>
            <a:fillRect/>
          </a:stretch>
        </p:blipFill>
        <p:spPr bwMode="auto">
          <a:xfrm>
            <a:off x="539552" y="792072"/>
            <a:ext cx="8207742" cy="5589256"/>
          </a:xfrm>
          <a:prstGeom prst="rect">
            <a:avLst/>
          </a:prstGeom>
          <a:noFill/>
        </p:spPr>
      </p:pic>
      <p:sp>
        <p:nvSpPr>
          <p:cNvPr id="11" name="正方形/長方形 10"/>
          <p:cNvSpPr/>
          <p:nvPr/>
        </p:nvSpPr>
        <p:spPr>
          <a:xfrm>
            <a:off x="1115616" y="5949280"/>
            <a:ext cx="1206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rgbClr val="FF0000"/>
                </a:solidFill>
              </a:rPr>
              <a:t>10μm</a:t>
            </a:r>
          </a:p>
          <a:p>
            <a:pPr algn="ctr"/>
            <a:endParaRPr lang="en-US" altLang="ja-JP" sz="2400" dirty="0" smtClean="0">
              <a:solidFill>
                <a:srgbClr val="FF0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123728" y="6488668"/>
            <a:ext cx="5230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032</a:t>
            </a:r>
            <a:r>
              <a:rPr lang="ja-JP" altLang="en-US" dirty="0" smtClean="0"/>
              <a:t>型（</a:t>
            </a:r>
            <a:r>
              <a:rPr lang="en-US" altLang="ja-JP" dirty="0" err="1" smtClean="0"/>
              <a:t>Gel+PVA</a:t>
            </a:r>
            <a:r>
              <a:rPr lang="ja-JP" altLang="en-US" dirty="0" smtClean="0"/>
              <a:t>）</a:t>
            </a:r>
            <a:r>
              <a:rPr lang="en-US" altLang="ja-JP" dirty="0" smtClean="0"/>
              <a:t>HA</a:t>
            </a:r>
            <a:r>
              <a:rPr lang="ja-JP" altLang="en-US" dirty="0" smtClean="0"/>
              <a:t>増感</a:t>
            </a:r>
            <a:r>
              <a:rPr lang="en-US" altLang="ja-JP" dirty="0" smtClean="0"/>
              <a:t>10min</a:t>
            </a:r>
            <a:r>
              <a:rPr lang="ja-JP" altLang="en-US" dirty="0" smtClean="0"/>
              <a:t>現像</a:t>
            </a:r>
            <a:r>
              <a:rPr lang="en-US" altLang="ja-JP" dirty="0" smtClean="0"/>
              <a:t>	 α</a:t>
            </a:r>
            <a:r>
              <a:rPr lang="ja-JP" altLang="en-US" dirty="0" smtClean="0"/>
              <a:t>線源　</a:t>
            </a:r>
            <a:r>
              <a:rPr lang="en-US" altLang="ja-JP" dirty="0" smtClean="0"/>
              <a:t>Am</a:t>
            </a:r>
            <a:r>
              <a:rPr lang="en-US" altLang="ja-JP" baseline="30000" dirty="0" smtClean="0"/>
              <a:t>241</a:t>
            </a:r>
            <a:endParaRPr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6012160" y="4149080"/>
            <a:ext cx="1152128" cy="1296144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>
            <a:stCxn id="7" idx="6"/>
            <a:endCxn id="10" idx="1"/>
          </p:cNvCxnSpPr>
          <p:nvPr/>
        </p:nvCxnSpPr>
        <p:spPr>
          <a:xfrm>
            <a:off x="7164288" y="4797152"/>
            <a:ext cx="576064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7740352" y="4725144"/>
            <a:ext cx="720080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fog</a:t>
            </a:r>
            <a:endParaRPr kumimoji="1" lang="ja-JP" altLang="en-US" dirty="0"/>
          </a:p>
        </p:txBody>
      </p:sp>
      <p:sp>
        <p:nvSpPr>
          <p:cNvPr id="21" name="円/楕円 20"/>
          <p:cNvSpPr/>
          <p:nvPr/>
        </p:nvSpPr>
        <p:spPr>
          <a:xfrm rot="13543778">
            <a:off x="1850518" y="2452072"/>
            <a:ext cx="678061" cy="1296144"/>
          </a:xfrm>
          <a:prstGeom prst="ellipse">
            <a:avLst/>
          </a:prstGeom>
          <a:noFill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>
            <a:stCxn id="21" idx="6"/>
            <a:endCxn id="23" idx="2"/>
          </p:cNvCxnSpPr>
          <p:nvPr/>
        </p:nvCxnSpPr>
        <p:spPr>
          <a:xfrm flipH="1" flipV="1">
            <a:off x="1727684" y="2348880"/>
            <a:ext cx="225206" cy="508500"/>
          </a:xfrm>
          <a:prstGeom prst="lin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cxnSp>
      <p:sp>
        <p:nvSpPr>
          <p:cNvPr id="23" name="正方形/長方形 22"/>
          <p:cNvSpPr/>
          <p:nvPr/>
        </p:nvSpPr>
        <p:spPr>
          <a:xfrm>
            <a:off x="1331640" y="1844824"/>
            <a:ext cx="792088" cy="5040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α-ray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800" smtClean="0"/>
              <a:t>PVA-</a:t>
            </a:r>
            <a:r>
              <a:rPr kumimoji="1" lang="ja-JP" altLang="en-US" sz="4800" smtClean="0"/>
              <a:t>ゼラチンタイプ乳剤まとめ</a:t>
            </a:r>
            <a:endParaRPr kumimoji="1" lang="ja-JP" altLang="en-US" sz="4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5256584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altLang="ja-JP" sz="2800" dirty="0" smtClean="0"/>
              <a:t>PVA</a:t>
            </a:r>
            <a:r>
              <a:rPr lang="ja-JP" altLang="en-US" sz="2800" dirty="0" smtClean="0"/>
              <a:t>の導入により、</a:t>
            </a:r>
            <a:endParaRPr lang="en-US" altLang="ja-JP" sz="2800" dirty="0" smtClean="0"/>
          </a:p>
          <a:p>
            <a:pPr>
              <a:buNone/>
            </a:pPr>
            <a:r>
              <a:rPr lang="en-US" altLang="ja-JP" sz="2800" dirty="0" smtClean="0">
                <a:solidFill>
                  <a:srgbClr val="FF0000"/>
                </a:solidFill>
              </a:rPr>
              <a:t>	</a:t>
            </a:r>
            <a:r>
              <a:rPr lang="ja-JP" altLang="en-US" sz="2800" dirty="0" smtClean="0">
                <a:solidFill>
                  <a:srgbClr val="FF0000"/>
                </a:solidFill>
              </a:rPr>
              <a:t>非常に安定した微粒子化に成功。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endParaRPr kumimoji="1" lang="en-US" altLang="ja-JP" sz="2800" dirty="0" smtClean="0"/>
          </a:p>
          <a:p>
            <a:r>
              <a:rPr kumimoji="1" lang="ja-JP" altLang="en-US" sz="2800" dirty="0" smtClean="0"/>
              <a:t>原子核乾板としての性能は、通常の</a:t>
            </a:r>
            <a:endParaRPr kumimoji="1" lang="en-US" altLang="ja-JP" sz="2800" dirty="0" smtClean="0"/>
          </a:p>
          <a:p>
            <a:pPr>
              <a:buNone/>
            </a:pPr>
            <a:r>
              <a:rPr lang="en-US" altLang="ja-JP" sz="2800" dirty="0" smtClean="0"/>
              <a:t>	</a:t>
            </a:r>
            <a:r>
              <a:rPr kumimoji="1" lang="ja-JP" altLang="en-US" sz="2800" dirty="0" smtClean="0"/>
              <a:t>純ゼラチン微粒子原子核乾板と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ほぼ同等</a:t>
            </a:r>
            <a:endParaRPr lang="en-US" altLang="ja-JP" sz="2800" dirty="0" smtClean="0"/>
          </a:p>
          <a:p>
            <a:endParaRPr kumimoji="1" lang="en-US" altLang="ja-JP" sz="2800" dirty="0" smtClean="0"/>
          </a:p>
          <a:p>
            <a:r>
              <a:rPr kumimoji="1" lang="ja-JP" altLang="en-US" sz="2800" dirty="0" smtClean="0"/>
              <a:t>イタリア</a:t>
            </a:r>
            <a:r>
              <a:rPr lang="ja-JP" altLang="en-US" sz="2800" dirty="0" smtClean="0"/>
              <a:t>の</a:t>
            </a:r>
            <a:r>
              <a:rPr kumimoji="1" lang="ja-JP" altLang="en-US" sz="2800" dirty="0" smtClean="0"/>
              <a:t>グランサッソ研究所で、</a:t>
            </a:r>
            <a:endParaRPr kumimoji="1" lang="en-US" altLang="ja-JP" sz="2800" dirty="0" smtClean="0"/>
          </a:p>
          <a:p>
            <a:pPr>
              <a:buNone/>
            </a:pPr>
            <a:r>
              <a:rPr lang="en-US" altLang="ja-JP" sz="2800" dirty="0" smtClean="0"/>
              <a:t>	</a:t>
            </a:r>
            <a:r>
              <a:rPr lang="ja-JP" altLang="en-US" sz="2800" dirty="0" smtClean="0"/>
              <a:t>この乳剤を使用した 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地下テスト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run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を準備中！</a:t>
            </a:r>
            <a:endParaRPr kumimoji="1" lang="en-US" altLang="ja-JP" sz="2800" dirty="0" smtClean="0">
              <a:solidFill>
                <a:srgbClr val="FF0000"/>
              </a:solidFill>
            </a:endParaRPr>
          </a:p>
          <a:p>
            <a:r>
              <a:rPr lang="ja-JP" altLang="en-US" sz="2800" dirty="0" smtClean="0"/>
              <a:t>感度を調整した微粒子乳剤で、中性子バックグラウンド</a:t>
            </a:r>
            <a:r>
              <a:rPr lang="en-US" altLang="ja-JP" sz="2800" dirty="0" smtClean="0"/>
              <a:t>flax</a:t>
            </a:r>
            <a:r>
              <a:rPr lang="ja-JP" altLang="en-US" sz="2800" dirty="0" smtClean="0"/>
              <a:t>の測定も計画</a:t>
            </a:r>
            <a:endParaRPr lang="en-US" altLang="ja-JP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乾板中の</a:t>
            </a:r>
            <a:r>
              <a:rPr kumimoji="1" lang="en-US" altLang="ja-JP" dirty="0" smtClean="0"/>
              <a:t>dust</a:t>
            </a:r>
            <a:r>
              <a:rPr kumimoji="1" lang="ja-JP" altLang="en-US" dirty="0" smtClean="0"/>
              <a:t>評価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ja-JP" altLang="en-US" dirty="0" smtClean="0"/>
              <a:t>原子核乾板には、現像によって生じる</a:t>
            </a:r>
            <a:r>
              <a:rPr lang="en-US" altLang="ja-JP" dirty="0" smtClean="0"/>
              <a:t>fog</a:t>
            </a:r>
            <a:r>
              <a:rPr lang="ja-JP" altLang="en-US" dirty="0" smtClean="0"/>
              <a:t>以外に、不純物による微小なゴミ（</a:t>
            </a:r>
            <a:r>
              <a:rPr lang="en-US" altLang="ja-JP" dirty="0" smtClean="0"/>
              <a:t>dust</a:t>
            </a:r>
            <a:r>
              <a:rPr lang="ja-JP" altLang="en-US" dirty="0" smtClean="0"/>
              <a:t>）が存在する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乾板材料である、バインダー（ゼラチンや</a:t>
            </a:r>
            <a:r>
              <a:rPr lang="en-US" altLang="ja-JP" dirty="0" smtClean="0"/>
              <a:t>PVA</a:t>
            </a:r>
            <a:r>
              <a:rPr lang="ja-JP" altLang="en-US" dirty="0" smtClean="0"/>
              <a:t>など）自体にも不純物が見つかる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ja-JP" altLang="en-US" dirty="0" smtClean="0"/>
              <a:t>→これらが最終的な</a:t>
            </a:r>
            <a:r>
              <a:rPr lang="en-US" altLang="ja-JP" dirty="0" smtClean="0"/>
              <a:t>back ground</a:t>
            </a:r>
            <a:r>
              <a:rPr lang="ja-JP" altLang="en-US" dirty="0" smtClean="0"/>
              <a:t>と成り得る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ja-JP" altLang="en-US" dirty="0" smtClean="0"/>
              <a:t>　 だろうか？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udd\DM\picture\PTS\PB290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846" y="1484784"/>
            <a:ext cx="5184650" cy="388784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3" name="線吹き出し 1 (枠付き) 22"/>
          <p:cNvSpPr/>
          <p:nvPr/>
        </p:nvSpPr>
        <p:spPr>
          <a:xfrm>
            <a:off x="0" y="0"/>
            <a:ext cx="3708400" cy="4292600"/>
          </a:xfrm>
          <a:prstGeom prst="borderCallout1">
            <a:avLst>
              <a:gd name="adj1" fmla="val 47484"/>
              <a:gd name="adj2" fmla="val 101874"/>
              <a:gd name="adj3" fmla="val 43864"/>
              <a:gd name="adj4" fmla="val 164082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dirty="0"/>
          </a:p>
        </p:txBody>
      </p:sp>
      <p:sp>
        <p:nvSpPr>
          <p:cNvPr id="16388" name="タイトル 1"/>
          <p:cNvSpPr>
            <a:spLocks noGrp="1"/>
          </p:cNvSpPr>
          <p:nvPr>
            <p:ph type="title"/>
          </p:nvPr>
        </p:nvSpPr>
        <p:spPr>
          <a:xfrm>
            <a:off x="3708400" y="-171400"/>
            <a:ext cx="4906963" cy="1157288"/>
          </a:xfrm>
        </p:spPr>
        <p:txBody>
          <a:bodyPr/>
          <a:lstStyle/>
          <a:p>
            <a:r>
              <a:rPr lang="en-US" altLang="ja-JP" sz="3200" dirty="0" smtClean="0"/>
              <a:t>dust </a:t>
            </a:r>
            <a:r>
              <a:rPr lang="ja-JP" altLang="en-US" sz="3200" dirty="0" smtClean="0"/>
              <a:t>測定</a:t>
            </a:r>
          </a:p>
        </p:txBody>
      </p:sp>
      <p:grpSp>
        <p:nvGrpSpPr>
          <p:cNvPr id="4" name="グループ化 16"/>
          <p:cNvGrpSpPr>
            <a:grpSpLocks/>
          </p:cNvGrpSpPr>
          <p:nvPr/>
        </p:nvGrpSpPr>
        <p:grpSpPr bwMode="auto">
          <a:xfrm>
            <a:off x="71438" y="188913"/>
            <a:ext cx="3708400" cy="3887787"/>
            <a:chOff x="-72008" y="1196752"/>
            <a:chExt cx="3707904" cy="3888432"/>
          </a:xfrm>
        </p:grpSpPr>
        <p:sp>
          <p:nvSpPr>
            <p:cNvPr id="14" name="角丸四角形 13"/>
            <p:cNvSpPr/>
            <p:nvPr/>
          </p:nvSpPr>
          <p:spPr>
            <a:xfrm>
              <a:off x="35928" y="1196752"/>
              <a:ext cx="3203147" cy="136865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pic>
          <p:nvPicPr>
            <p:cNvPr id="1639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9502" t="16252" r="21992" b="18741"/>
            <a:stretch>
              <a:fillRect/>
            </a:stretch>
          </p:blipFill>
          <p:spPr bwMode="auto">
            <a:xfrm>
              <a:off x="1979712" y="1484784"/>
              <a:ext cx="864096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7001" t="2" r="9001" b="1392"/>
            <a:stretch>
              <a:fillRect/>
            </a:stretch>
          </p:blipFill>
          <p:spPr bwMode="auto">
            <a:xfrm>
              <a:off x="323528" y="1484784"/>
              <a:ext cx="864096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左矢印 9"/>
            <p:cNvSpPr/>
            <p:nvPr/>
          </p:nvSpPr>
          <p:spPr>
            <a:xfrm>
              <a:off x="1188298" y="1700072"/>
              <a:ext cx="719041" cy="360423"/>
            </a:xfrm>
            <a:prstGeom prst="lef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400" name="正方形/長方形 10"/>
            <p:cNvSpPr>
              <a:spLocks noChangeArrowheads="1"/>
            </p:cNvSpPr>
            <p:nvPr/>
          </p:nvSpPr>
          <p:spPr bwMode="auto">
            <a:xfrm>
              <a:off x="179512" y="2577098"/>
              <a:ext cx="302433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ja-JP" altLang="en-US" sz="2000" dirty="0">
                  <a:latin typeface="Calibri" pitchFamily="34" charset="0"/>
                </a:rPr>
                <a:t>輪郭認識による</a:t>
              </a:r>
              <a:r>
                <a:rPr lang="en-US" altLang="ja-JP" sz="2000" dirty="0">
                  <a:latin typeface="Calibri" pitchFamily="34" charset="0"/>
                </a:rPr>
                <a:t>signal</a:t>
              </a:r>
              <a:r>
                <a:rPr lang="ja-JP" altLang="en-US" sz="2000" dirty="0">
                  <a:latin typeface="Calibri" pitchFamily="34" charset="0"/>
                </a:rPr>
                <a:t>抽出</a:t>
              </a:r>
              <a:endParaRPr lang="en-US" altLang="ja-JP" sz="2000" dirty="0">
                <a:latin typeface="Calibri" pitchFamily="34" charset="0"/>
              </a:endParaRPr>
            </a:p>
            <a:p>
              <a:r>
                <a:rPr lang="en-US" altLang="ja-JP" sz="2000" dirty="0">
                  <a:latin typeface="Calibri" pitchFamily="34" charset="0"/>
                </a:rPr>
                <a:t>(</a:t>
              </a:r>
              <a:r>
                <a:rPr lang="en-US" altLang="ja-JP" sz="2000" dirty="0" err="1">
                  <a:latin typeface="Calibri" pitchFamily="34" charset="0"/>
                </a:rPr>
                <a:t>OpenCV</a:t>
              </a:r>
              <a:endParaRPr lang="en-US" altLang="ja-JP" sz="2000" dirty="0">
                <a:latin typeface="Calibri" pitchFamily="34" charset="0"/>
              </a:endParaRPr>
            </a:p>
            <a:p>
              <a:r>
                <a:rPr lang="ja-JP" altLang="en-US" sz="2000" dirty="0">
                  <a:latin typeface="Calibri" pitchFamily="34" charset="0"/>
                </a:rPr>
                <a:t>楕円形</a:t>
              </a:r>
              <a:r>
                <a:rPr lang="en-US" altLang="ja-JP" sz="2000" dirty="0">
                  <a:latin typeface="Calibri" pitchFamily="34" charset="0"/>
                </a:rPr>
                <a:t>fitting</a:t>
              </a:r>
              <a:r>
                <a:rPr lang="ja-JP" altLang="en-US" sz="2000" dirty="0">
                  <a:latin typeface="Calibri" pitchFamily="34" charset="0"/>
                </a:rPr>
                <a:t>プログラム</a:t>
              </a:r>
              <a:r>
                <a:rPr lang="en-US" altLang="ja-JP" sz="2000" dirty="0">
                  <a:latin typeface="Calibri" pitchFamily="34" charset="0"/>
                </a:rPr>
                <a:t>)</a:t>
              </a:r>
            </a:p>
          </p:txBody>
        </p:sp>
        <p:sp>
          <p:nvSpPr>
            <p:cNvPr id="12" name="左矢印 11"/>
            <p:cNvSpPr/>
            <p:nvPr/>
          </p:nvSpPr>
          <p:spPr>
            <a:xfrm rot="16200000">
              <a:off x="1403304" y="3572921"/>
              <a:ext cx="468391" cy="539678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402" name="正方形/長方形 12"/>
            <p:cNvSpPr>
              <a:spLocks noChangeArrowheads="1"/>
            </p:cNvSpPr>
            <p:nvPr/>
          </p:nvSpPr>
          <p:spPr bwMode="auto">
            <a:xfrm>
              <a:off x="-72008" y="4069521"/>
              <a:ext cx="3707904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ja-JP" altLang="en-US" sz="2000" dirty="0">
                  <a:latin typeface="Calibri" pitchFamily="34" charset="0"/>
                </a:rPr>
                <a:t>画像をマニュアルチェック</a:t>
              </a:r>
              <a:endParaRPr lang="en-US" altLang="ja-JP" sz="2000" dirty="0">
                <a:latin typeface="Calibri" pitchFamily="34" charset="0"/>
              </a:endParaRPr>
            </a:p>
            <a:p>
              <a:r>
                <a:rPr lang="ja-JP" altLang="en-US" sz="2000" dirty="0">
                  <a:latin typeface="Calibri" pitchFamily="34" charset="0"/>
                </a:rPr>
                <a:t>（デフォーカスなもの、ノイズに</a:t>
              </a:r>
              <a:endParaRPr lang="en-US" altLang="ja-JP" sz="2000" dirty="0">
                <a:latin typeface="Calibri" pitchFamily="34" charset="0"/>
              </a:endParaRPr>
            </a:p>
            <a:p>
              <a:r>
                <a:rPr lang="ja-JP" altLang="en-US" sz="2000" dirty="0">
                  <a:latin typeface="Calibri" pitchFamily="34" charset="0"/>
                </a:rPr>
                <a:t>ならない明らかなゴミ等の除去）</a:t>
              </a:r>
              <a:endParaRPr lang="en-US" altLang="ja-JP" sz="2000" dirty="0">
                <a:latin typeface="Calibri" pitchFamily="34" charset="0"/>
              </a:endParaRP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3779838" y="764704"/>
            <a:ext cx="3168650" cy="83026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/>
              <a:t>落射型光学顕微鏡</a:t>
            </a:r>
            <a:endParaRPr lang="en-US" altLang="ja-JP" sz="2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/>
              <a:t>自動スキャニング装置</a:t>
            </a:r>
          </a:p>
        </p:txBody>
      </p:sp>
      <p:grpSp>
        <p:nvGrpSpPr>
          <p:cNvPr id="26" name="グループ化 25"/>
          <p:cNvGrpSpPr/>
          <p:nvPr/>
        </p:nvGrpSpPr>
        <p:grpSpPr>
          <a:xfrm>
            <a:off x="323850" y="5589241"/>
            <a:ext cx="8568630" cy="1080120"/>
            <a:chOff x="323850" y="5876652"/>
            <a:chExt cx="8568630" cy="1268760"/>
          </a:xfrm>
        </p:grpSpPr>
        <p:sp>
          <p:nvSpPr>
            <p:cNvPr id="21" name="正方形/長方形 20"/>
            <p:cNvSpPr/>
            <p:nvPr/>
          </p:nvSpPr>
          <p:spPr bwMode="auto">
            <a:xfrm>
              <a:off x="323850" y="5876652"/>
              <a:ext cx="8280598" cy="1268760"/>
            </a:xfrm>
            <a:prstGeom prst="rect">
              <a:avLst/>
            </a:prstGeom>
            <a:ln w="508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339752" y="5934669"/>
              <a:ext cx="4644008" cy="1193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000" dirty="0" smtClean="0">
                  <a:solidFill>
                    <a:srgbClr val="FF0000"/>
                  </a:solidFill>
                  <a:latin typeface="Calibri" pitchFamily="34" charset="0"/>
                </a:rPr>
                <a:t>現像によらない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Calibri" pitchFamily="34" charset="0"/>
                </a:rPr>
                <a:t>fog</a:t>
              </a:r>
              <a:r>
                <a:rPr lang="ja-JP" altLang="en-US" sz="2000" dirty="0" smtClean="0">
                  <a:solidFill>
                    <a:srgbClr val="FF0000"/>
                  </a:solidFill>
                  <a:latin typeface="Calibri" pitchFamily="34" charset="0"/>
                </a:rPr>
                <a:t>評価</a:t>
              </a:r>
              <a:endParaRPr lang="en-US" altLang="ja-JP" sz="2000" dirty="0" smtClean="0">
                <a:solidFill>
                  <a:srgbClr val="FF0000"/>
                </a:solidFill>
                <a:latin typeface="Calibri" pitchFamily="34" charset="0"/>
              </a:endParaRPr>
            </a:p>
            <a:p>
              <a:r>
                <a:rPr lang="ja-JP" altLang="en-US" sz="2000" dirty="0" smtClean="0">
                  <a:latin typeface="Calibri" pitchFamily="34" charset="0"/>
                </a:rPr>
                <a:t>乳剤のバインダー</a:t>
              </a:r>
              <a:r>
                <a:rPr lang="en-US" altLang="ja-JP" sz="2000" dirty="0" smtClean="0">
                  <a:latin typeface="Calibri" pitchFamily="34" charset="0"/>
                </a:rPr>
                <a:t>(</a:t>
              </a:r>
              <a:r>
                <a:rPr lang="ja-JP" altLang="en-US" sz="2000" dirty="0" smtClean="0">
                  <a:latin typeface="Calibri" pitchFamily="34" charset="0"/>
                </a:rPr>
                <a:t>ゼラチン・</a:t>
              </a:r>
              <a:r>
                <a:rPr lang="en-US" altLang="ja-JP" sz="2000" dirty="0" smtClean="0">
                  <a:latin typeface="Calibri" pitchFamily="34" charset="0"/>
                </a:rPr>
                <a:t>PVA</a:t>
              </a:r>
              <a:r>
                <a:rPr lang="ja-JP" altLang="en-US" sz="2000" dirty="0" smtClean="0">
                  <a:latin typeface="Calibri" pitchFamily="34" charset="0"/>
                </a:rPr>
                <a:t>単体</a:t>
              </a:r>
              <a:r>
                <a:rPr lang="en-US" altLang="ja-JP" sz="2000" dirty="0" smtClean="0">
                  <a:latin typeface="Calibri" pitchFamily="34" charset="0"/>
                </a:rPr>
                <a:t>)</a:t>
              </a:r>
            </a:p>
            <a:p>
              <a:r>
                <a:rPr lang="ja-JP" altLang="en-US" sz="2000" dirty="0" smtClean="0">
                  <a:latin typeface="Calibri" pitchFamily="34" charset="0"/>
                </a:rPr>
                <a:t>未現像定着乳剤</a:t>
              </a:r>
              <a:r>
                <a:rPr lang="en-US" altLang="ja-JP" sz="2000" dirty="0" smtClean="0">
                  <a:latin typeface="Calibri" pitchFamily="34" charset="0"/>
                </a:rPr>
                <a:t>(</a:t>
              </a:r>
              <a:r>
                <a:rPr lang="ja-JP" altLang="en-US" sz="2000" dirty="0" smtClean="0">
                  <a:latin typeface="Calibri" pitchFamily="34" charset="0"/>
                </a:rPr>
                <a:t>ゼラチン・</a:t>
              </a:r>
              <a:r>
                <a:rPr lang="en-US" altLang="ja-JP" sz="2000" dirty="0" smtClean="0">
                  <a:latin typeface="Calibri" pitchFamily="34" charset="0"/>
                </a:rPr>
                <a:t>PVA</a:t>
              </a:r>
              <a:r>
                <a:rPr lang="ja-JP" altLang="en-US" sz="2000" dirty="0" smtClean="0">
                  <a:latin typeface="Calibri" pitchFamily="34" charset="0"/>
                </a:rPr>
                <a:t>の乳剤</a:t>
              </a:r>
              <a:r>
                <a:rPr lang="en-US" altLang="ja-JP" sz="2000" dirty="0" smtClean="0">
                  <a:latin typeface="Calibri" pitchFamily="34" charset="0"/>
                </a:rPr>
                <a:t>)</a:t>
              </a:r>
              <a:endParaRPr lang="en-US" altLang="ja-JP" sz="2000" dirty="0">
                <a:latin typeface="Calibri" pitchFamily="34" charset="0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6588224" y="6045819"/>
              <a:ext cx="2304256" cy="9761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b="1" u="sng" dirty="0" smtClean="0">
                  <a:uFill>
                    <a:solidFill>
                      <a:srgbClr val="FF0000"/>
                    </a:solidFill>
                  </a:uFill>
                  <a:latin typeface="Calibri" pitchFamily="34" charset="0"/>
                </a:rPr>
                <a:t>Dust</a:t>
              </a:r>
              <a:r>
                <a:rPr lang="ja-JP" altLang="en-US" sz="2400" b="1" u="sng" dirty="0" smtClean="0">
                  <a:uFill>
                    <a:solidFill>
                      <a:srgbClr val="FF0000"/>
                    </a:solidFill>
                  </a:uFill>
                  <a:latin typeface="Calibri" pitchFamily="34" charset="0"/>
                </a:rPr>
                <a:t>の由来の</a:t>
              </a:r>
              <a:endParaRPr lang="en-US" altLang="ja-JP" sz="2400" b="1" u="sng" dirty="0" smtClean="0">
                <a:uFill>
                  <a:solidFill>
                    <a:srgbClr val="FF0000"/>
                  </a:solidFill>
                </a:uFill>
                <a:latin typeface="Calibri" pitchFamily="34" charset="0"/>
              </a:endParaRPr>
            </a:p>
            <a:p>
              <a:r>
                <a:rPr lang="ja-JP" altLang="en-US" sz="2400" b="1" u="sng" dirty="0" smtClean="0">
                  <a:uFill>
                    <a:solidFill>
                      <a:srgbClr val="FF0000"/>
                    </a:solidFill>
                  </a:uFill>
                  <a:latin typeface="Calibri" pitchFamily="34" charset="0"/>
                </a:rPr>
                <a:t>切り分け</a:t>
              </a:r>
              <a:endParaRPr lang="en-US" altLang="ja-JP" sz="2400" b="1" u="sng" dirty="0">
                <a:uFill>
                  <a:solidFill>
                    <a:srgbClr val="FF0000"/>
                  </a:solidFill>
                </a:uFill>
                <a:latin typeface="Calibri" pitchFamily="34" charset="0"/>
              </a:endParaRPr>
            </a:p>
          </p:txBody>
        </p:sp>
      </p:grpSp>
      <p:cxnSp>
        <p:nvCxnSpPr>
          <p:cNvPr id="29" name="直線コネクタ 28"/>
          <p:cNvCxnSpPr/>
          <p:nvPr/>
        </p:nvCxnSpPr>
        <p:spPr>
          <a:xfrm flipV="1">
            <a:off x="3348471" y="3789040"/>
            <a:ext cx="2303649" cy="18003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正方形/長方形 25"/>
          <p:cNvSpPr>
            <a:spLocks noChangeArrowheads="1"/>
          </p:cNvSpPr>
          <p:nvPr/>
        </p:nvSpPr>
        <p:spPr bwMode="auto">
          <a:xfrm>
            <a:off x="899592" y="5805264"/>
            <a:ext cx="190341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400" b="1" dirty="0">
                <a:latin typeface="Calibri" pitchFamily="34" charset="0"/>
              </a:rPr>
              <a:t>サンプル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Gelatin &amp;</a:t>
            </a:r>
            <a:r>
              <a:rPr lang="ja-JP" altLang="en-US" sz="3600" dirty="0" smtClean="0"/>
              <a:t>　</a:t>
            </a:r>
            <a:r>
              <a:rPr lang="en-US" altLang="ja-JP" sz="3600" dirty="0" smtClean="0"/>
              <a:t>PVA</a:t>
            </a:r>
            <a:r>
              <a:rPr lang="ja-JP" altLang="en-US" sz="3600" dirty="0" smtClean="0"/>
              <a:t>　</a:t>
            </a:r>
            <a:r>
              <a:rPr lang="en-US" altLang="ja-JP" sz="3600" dirty="0" smtClean="0"/>
              <a:t>Scan</a:t>
            </a:r>
            <a:r>
              <a:rPr lang="ja-JP" altLang="en-US" sz="3600" dirty="0" smtClean="0"/>
              <a:t>結果</a:t>
            </a:r>
          </a:p>
        </p:txBody>
      </p:sp>
      <p:sp>
        <p:nvSpPr>
          <p:cNvPr id="19459" name="コンテンツ プレースホルダ 2"/>
          <p:cNvSpPr txBox="1">
            <a:spLocks/>
          </p:cNvSpPr>
          <p:nvPr/>
        </p:nvSpPr>
        <p:spPr bwMode="auto">
          <a:xfrm>
            <a:off x="3717925" y="2289175"/>
            <a:ext cx="44275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altLang="ja-JP" sz="3200"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87624" y="4797152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/>
              <a:t>1000</a:t>
            </a:r>
            <a:r>
              <a:rPr kumimoji="1" lang="ja-JP" altLang="en-US" sz="3200" dirty="0" smtClean="0"/>
              <a:t>視野程度のチェック結果、</a:t>
            </a:r>
            <a:r>
              <a:rPr kumimoji="1" lang="en-US" altLang="ja-JP" sz="3200" dirty="0" smtClean="0"/>
              <a:t>PVA</a:t>
            </a:r>
            <a:r>
              <a:rPr lang="ja-JP" altLang="en-US" sz="3200" dirty="0" smtClean="0"/>
              <a:t>と</a:t>
            </a:r>
            <a:endParaRPr lang="en-US" altLang="ja-JP" sz="3200" dirty="0" smtClean="0"/>
          </a:p>
          <a:p>
            <a:pPr algn="ctr"/>
            <a:r>
              <a:rPr lang="ja-JP" altLang="en-US" sz="3200" dirty="0" smtClean="0"/>
              <a:t>ゼラチンで、単体、乳剤共に</a:t>
            </a:r>
            <a:endParaRPr lang="en-US" altLang="ja-JP" sz="3200" dirty="0" smtClean="0"/>
          </a:p>
          <a:p>
            <a:pPr algn="ctr"/>
            <a:r>
              <a:rPr lang="en-US" altLang="ja-JP" sz="3200" b="1" dirty="0" smtClean="0">
                <a:solidFill>
                  <a:srgbClr val="FF0000"/>
                </a:solidFill>
              </a:rPr>
              <a:t>1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～</a:t>
            </a:r>
            <a:r>
              <a:rPr lang="en-US" altLang="ja-JP" sz="3200" b="1" dirty="0" smtClean="0">
                <a:solidFill>
                  <a:srgbClr val="FF0000"/>
                </a:solidFill>
              </a:rPr>
              <a:t>2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桁程度ＰＶＡがノイズが少ない！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95536" y="3933056"/>
            <a:ext cx="481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※Rate</a:t>
            </a:r>
            <a:r>
              <a:rPr kumimoji="1" lang="ja-JP" altLang="en-US" dirty="0" smtClean="0"/>
              <a:t>は </a:t>
            </a:r>
            <a:r>
              <a:rPr kumimoji="1" lang="en-US" altLang="ja-JP" dirty="0" smtClean="0"/>
              <a:t>focused </a:t>
            </a:r>
            <a:r>
              <a:rPr kumimoji="1" lang="ja-JP" altLang="en-US" dirty="0" smtClean="0"/>
              <a:t>≒ 焦点深度 を</a:t>
            </a:r>
            <a:r>
              <a:rPr lang="en-US" altLang="ja-JP" dirty="0" smtClean="0"/>
              <a:t>1μm</a:t>
            </a:r>
            <a:r>
              <a:rPr lang="ja-JP" altLang="en-US" dirty="0" smtClean="0"/>
              <a:t>として計算</a:t>
            </a:r>
            <a:endParaRPr kumimoji="1" lang="ja-JP" altLang="en-US" dirty="0"/>
          </a:p>
        </p:txBody>
      </p:sp>
      <p:graphicFrame>
        <p:nvGraphicFramePr>
          <p:cNvPr id="14" name="表 13"/>
          <p:cNvGraphicFramePr>
            <a:graphicFrameLocks noGrp="1"/>
          </p:cNvGraphicFramePr>
          <p:nvPr/>
        </p:nvGraphicFramePr>
        <p:xfrm>
          <a:off x="467543" y="822722"/>
          <a:ext cx="8136905" cy="2540712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3744417"/>
                <a:gridCol w="1098122"/>
                <a:gridCol w="1098122"/>
                <a:gridCol w="1098122"/>
                <a:gridCol w="1098122"/>
              </a:tblGrid>
              <a:tr h="576537">
                <a:tc>
                  <a:txBody>
                    <a:bodyPr/>
                    <a:lstStyle/>
                    <a:p>
                      <a:pPr algn="ctr"/>
                      <a:endParaRPr lang="ja-JP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Gelatin</a:t>
                      </a:r>
                      <a:endParaRPr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PVA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Gelatin</a:t>
                      </a:r>
                      <a:r>
                        <a:rPr kumimoji="1" lang="ja-JP" altLang="en-US" dirty="0" smtClean="0"/>
                        <a:t>　</a:t>
                      </a:r>
                      <a:r>
                        <a:rPr kumimoji="1" lang="en-US" altLang="ja-JP" dirty="0" smtClean="0"/>
                        <a:t>Emulsion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PVA</a:t>
                      </a:r>
                      <a:r>
                        <a:rPr kumimoji="1" lang="ja-JP" altLang="en-US" dirty="0" smtClean="0"/>
                        <a:t>　</a:t>
                      </a:r>
                      <a:r>
                        <a:rPr kumimoji="1" lang="en-US" altLang="ja-JP" dirty="0" smtClean="0"/>
                        <a:t>Emulsion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751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Scan</a:t>
                      </a:r>
                      <a:r>
                        <a:rPr kumimoji="1" lang="en-US" altLang="ja-JP" baseline="0" dirty="0" smtClean="0"/>
                        <a:t> area(</a:t>
                      </a:r>
                      <a:r>
                        <a:rPr kumimoji="1" lang="en-US" altLang="ja-JP" dirty="0" smtClean="0"/>
                        <a:t>mm</a:t>
                      </a:r>
                      <a:r>
                        <a:rPr kumimoji="1" lang="en-US" altLang="ja-JP" baseline="30000" dirty="0" smtClean="0"/>
                        <a:t>2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4.5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4.4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4.5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3.9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7515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Focused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grain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178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7515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Defocused grain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7515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/>
                        <a:t>FogDensity</a:t>
                      </a:r>
                      <a:r>
                        <a:rPr kumimoji="1" lang="ja-JP" altLang="en-US" dirty="0" smtClean="0"/>
                        <a:t>　</a:t>
                      </a:r>
                      <a:r>
                        <a:rPr kumimoji="1" lang="en-US" altLang="ja-JP" dirty="0" smtClean="0"/>
                        <a:t>(focused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signal/(10μm)</a:t>
                      </a:r>
                      <a:r>
                        <a:rPr kumimoji="1" lang="en-US" altLang="ja-JP" baseline="30000" dirty="0" smtClean="0"/>
                        <a:t>3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r>
                        <a:rPr kumimoji="1" lang="en-US" altLang="ja-JP" baseline="0" dirty="0" smtClean="0"/>
                        <a:t> x 10</a:t>
                      </a:r>
                      <a:r>
                        <a:rPr kumimoji="1" lang="en-US" altLang="ja-JP" baseline="30000" dirty="0" smtClean="0"/>
                        <a:t>-2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7x 10</a:t>
                      </a:r>
                      <a:r>
                        <a:rPr kumimoji="1" lang="en-US" altLang="ja-JP" baseline="30000" dirty="0" smtClean="0"/>
                        <a:t>-4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4 x 10</a:t>
                      </a:r>
                      <a:r>
                        <a:rPr kumimoji="1" lang="en-US" altLang="ja-JP" baseline="30000" dirty="0" smtClean="0"/>
                        <a:t>-2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5 x 10</a:t>
                      </a:r>
                      <a:r>
                        <a:rPr kumimoji="1" lang="en-US" altLang="ja-JP" baseline="30000" dirty="0" smtClean="0"/>
                        <a:t>-4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4211960" y="2852936"/>
            <a:ext cx="1080120" cy="43204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444208" y="2852936"/>
            <a:ext cx="1008112" cy="43204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5364088" y="2852936"/>
            <a:ext cx="1008112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524328" y="2852936"/>
            <a:ext cx="1008112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S:\udd\asada\NIT\data\PTS\data\Green-IR-fileter_2\Gelatein\ModeV\2\Th-10\check\all_779_tru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24975" y="34290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7" descr="S:\udd\asada\NIT\data\PTS\data\Green-IR-fileter_2\Gelatein\ModeV\2\Th-10\check\all_51_def_ellipselik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73138" y="3429000"/>
            <a:ext cx="8286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正方形/長方形 25"/>
          <p:cNvSpPr>
            <a:spLocks noChangeArrowheads="1"/>
          </p:cNvSpPr>
          <p:nvPr/>
        </p:nvSpPr>
        <p:spPr bwMode="auto">
          <a:xfrm>
            <a:off x="1365250" y="692150"/>
            <a:ext cx="1911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Calibri" pitchFamily="34" charset="0"/>
              </a:rPr>
              <a:t>※defocus signal</a:t>
            </a:r>
            <a:endParaRPr lang="ja-JP" altLang="en-US" sz="2000">
              <a:latin typeface="Calibri" pitchFamily="34" charset="0"/>
            </a:endParaRPr>
          </a:p>
        </p:txBody>
      </p:sp>
      <p:grpSp>
        <p:nvGrpSpPr>
          <p:cNvPr id="2" name="グループ化 39"/>
          <p:cNvGrpSpPr>
            <a:grpSpLocks noChangeAspect="1"/>
          </p:cNvGrpSpPr>
          <p:nvPr/>
        </p:nvGrpSpPr>
        <p:grpSpPr bwMode="auto">
          <a:xfrm>
            <a:off x="250825" y="4076700"/>
            <a:ext cx="2808288" cy="2339975"/>
            <a:chOff x="395536" y="4365104"/>
            <a:chExt cx="2160240" cy="1800200"/>
          </a:xfrm>
        </p:grpSpPr>
        <p:pic>
          <p:nvPicPr>
            <p:cNvPr id="22552" name="Picture 4" descr="S:\udd\asada\NIT\data\PTS\data\Green-IR-fileter_2\Gelatein\ModeV\2\Th-10\check\Surface_Plot_of_all_51_def_ellipselike.tif"/>
            <p:cNvPicPr>
              <a:picLocks noChangeAspect="1" noChangeArrowheads="1"/>
            </p:cNvPicPr>
            <p:nvPr/>
          </p:nvPicPr>
          <p:blipFill>
            <a:blip r:embed="rId5" cstate="print"/>
            <a:srcRect l="14317" t="15750" r="-226" b="5501"/>
            <a:stretch>
              <a:fillRect/>
            </a:stretch>
          </p:blipFill>
          <p:spPr bwMode="auto">
            <a:xfrm>
              <a:off x="395536" y="4365104"/>
              <a:ext cx="2160240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正方形/長方形 18"/>
            <p:cNvSpPr/>
            <p:nvPr/>
          </p:nvSpPr>
          <p:spPr>
            <a:xfrm>
              <a:off x="611682" y="6021190"/>
              <a:ext cx="1295655" cy="537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solidFill>
                    <a:schemeClr val="tx1"/>
                  </a:solidFill>
                </a:rPr>
                <a:t>5μm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グループ化 38"/>
          <p:cNvGrpSpPr>
            <a:grpSpLocks noChangeAspect="1"/>
          </p:cNvGrpSpPr>
          <p:nvPr/>
        </p:nvGrpSpPr>
        <p:grpSpPr bwMode="auto">
          <a:xfrm>
            <a:off x="34925" y="1052513"/>
            <a:ext cx="3270250" cy="2971800"/>
            <a:chOff x="179512" y="1844824"/>
            <a:chExt cx="2514600" cy="2286000"/>
          </a:xfrm>
        </p:grpSpPr>
        <p:pic>
          <p:nvPicPr>
            <p:cNvPr id="22548" name="Picture 5" descr="S:\udd\asada\NIT\data\PTS\data\Green-IR-fileter_2\Gelatein\ModeV\2\Th-10\check\Surface_Plot_of_all_51_def_ellipselike_2.t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1844824"/>
              <a:ext cx="25146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正方形/長方形 19"/>
            <p:cNvSpPr/>
            <p:nvPr/>
          </p:nvSpPr>
          <p:spPr>
            <a:xfrm rot="597601">
              <a:off x="462710" y="3827978"/>
              <a:ext cx="1295141" cy="622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dirty="0"/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solidFill>
                    <a:schemeClr val="tx1"/>
                  </a:solidFill>
                </a:rPr>
                <a:t>5μm</a:t>
              </a: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907994" y="3212516"/>
              <a:ext cx="581043" cy="366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solidFill>
                    <a:srgbClr val="92D050"/>
                  </a:solidFill>
                </a:rPr>
                <a:t>50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dirty="0">
                <a:solidFill>
                  <a:srgbClr val="92D050"/>
                </a:solidFill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1907994" y="2637352"/>
              <a:ext cx="581043" cy="35414"/>
            </a:xfrm>
            <a:prstGeom prst="rect">
              <a:avLst/>
            </a:prstGeom>
            <a:solidFill>
              <a:srgbClr val="F828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solidFill>
                    <a:srgbClr val="F82881"/>
                  </a:solidFill>
                </a:rPr>
                <a:t>160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dirty="0">
                <a:solidFill>
                  <a:srgbClr val="F82881"/>
                </a:solidFill>
              </a:endParaRPr>
            </a:p>
          </p:txBody>
        </p:sp>
      </p:grpSp>
      <p:grpSp>
        <p:nvGrpSpPr>
          <p:cNvPr id="4" name="グループ化 40"/>
          <p:cNvGrpSpPr>
            <a:grpSpLocks noChangeAspect="1"/>
          </p:cNvGrpSpPr>
          <p:nvPr/>
        </p:nvGrpSpPr>
        <p:grpSpPr bwMode="auto">
          <a:xfrm>
            <a:off x="5926138" y="2636838"/>
            <a:ext cx="2894012" cy="2597150"/>
            <a:chOff x="5796136" y="4293096"/>
            <a:chExt cx="2226568" cy="1997968"/>
          </a:xfrm>
        </p:grpSpPr>
        <p:pic>
          <p:nvPicPr>
            <p:cNvPr id="22544" name="Picture 11" descr="S:\udd\asada\NIT\data\PTS\data\Green-IR-fileter_2\Gelatein\ModeV\2\Th-10\check\Surface_Plot_of_all_779_true.tif"/>
            <p:cNvPicPr>
              <a:picLocks noChangeAspect="1" noChangeArrowheads="1"/>
            </p:cNvPicPr>
            <p:nvPr/>
          </p:nvPicPr>
          <p:blipFill>
            <a:blip r:embed="rId7" cstate="print"/>
            <a:srcRect l="11453" t="12601"/>
            <a:stretch>
              <a:fillRect/>
            </a:stretch>
          </p:blipFill>
          <p:spPr bwMode="auto">
            <a:xfrm>
              <a:off x="5796136" y="4293096"/>
              <a:ext cx="2226568" cy="1997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正方形/長方形 32"/>
            <p:cNvSpPr/>
            <p:nvPr/>
          </p:nvSpPr>
          <p:spPr>
            <a:xfrm>
              <a:off x="7308199" y="4941580"/>
              <a:ext cx="581375" cy="35417"/>
            </a:xfrm>
            <a:prstGeom prst="rect">
              <a:avLst/>
            </a:prstGeom>
            <a:solidFill>
              <a:srgbClr val="F828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solidFill>
                    <a:srgbClr val="F82881"/>
                  </a:solidFill>
                </a:rPr>
                <a:t>90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dirty="0">
                <a:solidFill>
                  <a:schemeClr val="tx1"/>
                </a:solidFill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7308199" y="5372683"/>
              <a:ext cx="581375" cy="3663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solidFill>
                    <a:srgbClr val="00B0F0"/>
                  </a:solidFill>
                </a:rPr>
                <a:t>50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dirty="0">
                <a:solidFill>
                  <a:srgbClr val="00B0F0"/>
                </a:solidFill>
              </a:endParaRPr>
            </a:p>
          </p:txBody>
        </p:sp>
        <p:sp>
          <p:nvSpPr>
            <p:cNvPr id="35" name="正方形/長方形 34"/>
            <p:cNvSpPr>
              <a:spLocks noChangeAspect="1"/>
            </p:cNvSpPr>
            <p:nvPr/>
          </p:nvSpPr>
          <p:spPr>
            <a:xfrm rot="120000">
              <a:off x="5940258" y="6165275"/>
              <a:ext cx="1367941" cy="451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solidFill>
                    <a:schemeClr val="tx1"/>
                  </a:solidFill>
                </a:rPr>
                <a:t>7.5μm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dirty="0">
                <a:solidFill>
                  <a:schemeClr val="tx1"/>
                </a:solidFill>
              </a:endParaRPr>
            </a:p>
          </p:txBody>
        </p:sp>
      </p:grpSp>
      <p:sp>
        <p:nvSpPr>
          <p:cNvPr id="22536" name="タイトル 35"/>
          <p:cNvSpPr>
            <a:spLocks noGrp="1" noChangeAspect="1"/>
          </p:cNvSpPr>
          <p:nvPr>
            <p:ph type="title"/>
          </p:nvPr>
        </p:nvSpPr>
        <p:spPr>
          <a:xfrm>
            <a:off x="539750" y="-171450"/>
            <a:ext cx="8229600" cy="1143000"/>
          </a:xfrm>
        </p:spPr>
        <p:txBody>
          <a:bodyPr/>
          <a:lstStyle/>
          <a:p>
            <a:r>
              <a:rPr lang="ja-JP" altLang="en-US" smtClean="0"/>
              <a:t>ノイズになる</a:t>
            </a:r>
            <a:r>
              <a:rPr lang="en-US" altLang="ja-JP" smtClean="0"/>
              <a:t>dust</a:t>
            </a:r>
            <a:endParaRPr lang="ja-JP" altLang="en-US" smtClean="0"/>
          </a:p>
        </p:txBody>
      </p:sp>
      <p:sp>
        <p:nvSpPr>
          <p:cNvPr id="22537" name="正方形/長方形 36"/>
          <p:cNvSpPr>
            <a:spLocks noChangeArrowheads="1"/>
          </p:cNvSpPr>
          <p:nvPr/>
        </p:nvSpPr>
        <p:spPr bwMode="auto">
          <a:xfrm>
            <a:off x="3384550" y="98107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400">
                <a:latin typeface="Calibri" pitchFamily="34" charset="0"/>
              </a:rPr>
              <a:t>一部の</a:t>
            </a:r>
            <a:r>
              <a:rPr lang="en-US" altLang="ja-JP" sz="2400">
                <a:latin typeface="Calibri" pitchFamily="34" charset="0"/>
              </a:rPr>
              <a:t>dust</a:t>
            </a:r>
            <a:r>
              <a:rPr lang="ja-JP" altLang="en-US" sz="2400">
                <a:latin typeface="Calibri" pitchFamily="34" charset="0"/>
              </a:rPr>
              <a:t>は輝度が高く、形状を持っていればそのまま楕円認識されてしまう</a:t>
            </a:r>
            <a:endParaRPr lang="en-US" altLang="ja-JP" sz="2400">
              <a:latin typeface="Calibri" pitchFamily="34" charset="0"/>
            </a:endParaRPr>
          </a:p>
        </p:txBody>
      </p:sp>
      <p:sp>
        <p:nvSpPr>
          <p:cNvPr id="22538" name="正方形/長方形 41"/>
          <p:cNvSpPr>
            <a:spLocks noChangeArrowheads="1"/>
          </p:cNvSpPr>
          <p:nvPr/>
        </p:nvSpPr>
        <p:spPr bwMode="auto">
          <a:xfrm>
            <a:off x="3203575" y="5661025"/>
            <a:ext cx="49323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400">
                <a:latin typeface="Calibri" pitchFamily="34" charset="0"/>
              </a:rPr>
              <a:t>形状がなくノイズにならないが、</a:t>
            </a:r>
            <a:endParaRPr lang="en-US" altLang="ja-JP" sz="2400">
              <a:latin typeface="Calibri" pitchFamily="34" charset="0"/>
            </a:endParaRPr>
          </a:p>
          <a:p>
            <a:r>
              <a:rPr lang="ja-JP" altLang="en-US" sz="2400">
                <a:latin typeface="Calibri" pitchFamily="34" charset="0"/>
              </a:rPr>
              <a:t>多ければ確率的に複数で</a:t>
            </a:r>
            <a:r>
              <a:rPr lang="en-US" altLang="ja-JP" sz="2400">
                <a:latin typeface="Calibri" pitchFamily="34" charset="0"/>
              </a:rPr>
              <a:t>track</a:t>
            </a:r>
            <a:r>
              <a:rPr lang="ja-JP" altLang="en-US" sz="2400">
                <a:latin typeface="Calibri" pitchFamily="34" charset="0"/>
              </a:rPr>
              <a:t>を作る。</a:t>
            </a:r>
            <a:endParaRPr lang="en-US" altLang="ja-JP" sz="2400">
              <a:latin typeface="Calibri" pitchFamily="34" charset="0"/>
            </a:endParaRPr>
          </a:p>
        </p:txBody>
      </p:sp>
      <p:sp>
        <p:nvSpPr>
          <p:cNvPr id="43" name="下矢印 42"/>
          <p:cNvSpPr/>
          <p:nvPr/>
        </p:nvSpPr>
        <p:spPr>
          <a:xfrm rot="14616845">
            <a:off x="5130007" y="5250656"/>
            <a:ext cx="360362" cy="504825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540" name="正方形/長方形 26"/>
          <p:cNvSpPr>
            <a:spLocks noChangeArrowheads="1"/>
          </p:cNvSpPr>
          <p:nvPr/>
        </p:nvSpPr>
        <p:spPr bwMode="auto">
          <a:xfrm>
            <a:off x="468313" y="6372225"/>
            <a:ext cx="264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latin typeface="Calibri" pitchFamily="34" charset="0"/>
              </a:rPr>
              <a:t>楕円率</a:t>
            </a:r>
            <a:r>
              <a:rPr lang="en-US" altLang="ja-JP">
                <a:latin typeface="Calibri" pitchFamily="34" charset="0"/>
              </a:rPr>
              <a:t>1.8</a:t>
            </a:r>
            <a:r>
              <a:rPr lang="ja-JP" altLang="en-US">
                <a:latin typeface="Calibri" pitchFamily="34" charset="0"/>
              </a:rPr>
              <a:t>（</a:t>
            </a:r>
            <a:r>
              <a:rPr lang="en-US" altLang="ja-JP">
                <a:latin typeface="Calibri" pitchFamily="34" charset="0"/>
              </a:rPr>
              <a:t>threshold=50</a:t>
            </a:r>
            <a:r>
              <a:rPr lang="ja-JP" altLang="en-US">
                <a:latin typeface="Calibri" pitchFamily="34" charset="0"/>
              </a:rPr>
              <a:t>）</a:t>
            </a:r>
          </a:p>
        </p:txBody>
      </p:sp>
      <p:sp>
        <p:nvSpPr>
          <p:cNvPr id="22541" name="正方形/長方形 27"/>
          <p:cNvSpPr>
            <a:spLocks noChangeArrowheads="1"/>
          </p:cNvSpPr>
          <p:nvPr/>
        </p:nvSpPr>
        <p:spPr bwMode="auto">
          <a:xfrm>
            <a:off x="6011863" y="5300663"/>
            <a:ext cx="2649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latin typeface="Calibri" pitchFamily="34" charset="0"/>
              </a:rPr>
              <a:t>楕円率</a:t>
            </a:r>
            <a:r>
              <a:rPr lang="en-US" altLang="ja-JP">
                <a:latin typeface="Calibri" pitchFamily="34" charset="0"/>
              </a:rPr>
              <a:t>1.3</a:t>
            </a:r>
            <a:r>
              <a:rPr lang="ja-JP" altLang="en-US">
                <a:latin typeface="Calibri" pitchFamily="34" charset="0"/>
              </a:rPr>
              <a:t>（</a:t>
            </a:r>
            <a:r>
              <a:rPr lang="en-US" altLang="ja-JP">
                <a:latin typeface="Calibri" pitchFamily="34" charset="0"/>
              </a:rPr>
              <a:t>threshold=50</a:t>
            </a:r>
            <a:r>
              <a:rPr lang="ja-JP" altLang="en-US">
                <a:latin typeface="Calibri" pitchFamily="34" charset="0"/>
              </a:rPr>
              <a:t>）</a:t>
            </a:r>
          </a:p>
        </p:txBody>
      </p:sp>
      <p:pic>
        <p:nvPicPr>
          <p:cNvPr id="22542" name="Picture 2"/>
          <p:cNvPicPr>
            <a:picLocks noChangeAspect="1" noChangeArrowheads="1"/>
          </p:cNvPicPr>
          <p:nvPr/>
        </p:nvPicPr>
        <p:blipFill>
          <a:blip r:embed="rId8" cstate="print"/>
          <a:srcRect l="23260" t="17445" r="18587" b="24400"/>
          <a:stretch>
            <a:fillRect/>
          </a:stretch>
        </p:blipFill>
        <p:spPr bwMode="auto">
          <a:xfrm>
            <a:off x="6875463" y="1989138"/>
            <a:ext cx="9366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481013"/>
            <a:ext cx="110331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乾板中の</a:t>
            </a:r>
            <a:r>
              <a:rPr lang="en-US" altLang="ja-JP" dirty="0" smtClean="0"/>
              <a:t>Dust</a:t>
            </a:r>
            <a:r>
              <a:rPr lang="ja-JP" altLang="en-US" dirty="0" smtClean="0"/>
              <a:t>評価まとめ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r>
              <a:rPr kumimoji="1" lang="ja-JP" altLang="en-US" dirty="0" smtClean="0"/>
              <a:t>現像依存しない乾板中の</a:t>
            </a:r>
            <a:r>
              <a:rPr kumimoji="1" lang="en-US" altLang="ja-JP" dirty="0" smtClean="0"/>
              <a:t>dust</a:t>
            </a:r>
            <a:r>
              <a:rPr kumimoji="1" lang="ja-JP" altLang="en-US" dirty="0" smtClean="0"/>
              <a:t>を評価</a:t>
            </a:r>
            <a:endParaRPr lang="en-US" altLang="ja-JP" dirty="0" smtClean="0"/>
          </a:p>
          <a:p>
            <a:r>
              <a:rPr lang="ja-JP" altLang="en-US" dirty="0" smtClean="0"/>
              <a:t>ゼラチンに対し、</a:t>
            </a:r>
            <a:r>
              <a:rPr lang="en-US" altLang="ja-JP" dirty="0" smtClean="0"/>
              <a:t>PVA</a:t>
            </a:r>
            <a:r>
              <a:rPr lang="ja-JP" altLang="en-US" dirty="0" smtClean="0"/>
              <a:t>は</a:t>
            </a:r>
            <a:r>
              <a:rPr lang="en-US" altLang="ja-JP" dirty="0" smtClean="0">
                <a:solidFill>
                  <a:srgbClr val="FF0000"/>
                </a:solidFill>
              </a:rPr>
              <a:t>50</a:t>
            </a:r>
            <a:r>
              <a:rPr lang="ja-JP" altLang="en-US" dirty="0" smtClean="0">
                <a:solidFill>
                  <a:srgbClr val="FF0000"/>
                </a:solidFill>
              </a:rPr>
              <a:t>～</a:t>
            </a:r>
            <a:r>
              <a:rPr lang="en-US" altLang="ja-JP" dirty="0" smtClean="0">
                <a:solidFill>
                  <a:srgbClr val="FF0000"/>
                </a:solidFill>
              </a:rPr>
              <a:t>100</a:t>
            </a:r>
            <a:r>
              <a:rPr lang="ja-JP" altLang="en-US" dirty="0" smtClean="0">
                <a:solidFill>
                  <a:srgbClr val="FF0000"/>
                </a:solidFill>
              </a:rPr>
              <a:t>倍</a:t>
            </a:r>
            <a:r>
              <a:rPr lang="en-US" altLang="ja-JP" dirty="0" smtClean="0">
                <a:solidFill>
                  <a:srgbClr val="FF0000"/>
                </a:solidFill>
              </a:rPr>
              <a:t>dust</a:t>
            </a:r>
            <a:r>
              <a:rPr lang="ja-JP" altLang="en-US" dirty="0" smtClean="0">
                <a:solidFill>
                  <a:srgbClr val="FF0000"/>
                </a:solidFill>
              </a:rPr>
              <a:t>が少ない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kumimoji="1" lang="ja-JP" altLang="en-US" dirty="0" smtClean="0"/>
              <a:t>光学</a:t>
            </a:r>
            <a:r>
              <a:rPr lang="ja-JP" altLang="en-US" dirty="0" smtClean="0"/>
              <a:t>画像</a:t>
            </a:r>
            <a:r>
              <a:rPr kumimoji="1" lang="ja-JP" altLang="en-US" dirty="0" smtClean="0"/>
              <a:t>では除去できないノイズを作る可能性がある。</a:t>
            </a:r>
            <a:endParaRPr lang="en-US" altLang="ja-JP" dirty="0" smtClean="0"/>
          </a:p>
          <a:p>
            <a:pPr lvl="1"/>
            <a:r>
              <a:rPr kumimoji="1" lang="en-US" altLang="ja-JP" dirty="0" err="1" smtClean="0"/>
              <a:t>Xray</a:t>
            </a:r>
            <a:r>
              <a:rPr kumimoji="1" lang="ja-JP" altLang="en-US" dirty="0" smtClean="0"/>
              <a:t>画像で除去可能か。</a:t>
            </a:r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r>
              <a:rPr lang="ja-JP" altLang="en-US" dirty="0" smtClean="0"/>
              <a:t>究極的なノイズ低減のためには</a:t>
            </a:r>
            <a:r>
              <a:rPr lang="en-US" altLang="ja-JP" dirty="0" smtClean="0"/>
              <a:t>PVA</a:t>
            </a:r>
            <a:r>
              <a:rPr lang="ja-JP" altLang="en-US" dirty="0" smtClean="0"/>
              <a:t>もしくは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ja-JP" altLang="en-US" dirty="0" smtClean="0"/>
              <a:t>より低</a:t>
            </a:r>
            <a:r>
              <a:rPr lang="en-US" altLang="ja-JP" dirty="0" smtClean="0"/>
              <a:t>dust</a:t>
            </a:r>
            <a:r>
              <a:rPr lang="ja-JP" altLang="en-US" dirty="0" smtClean="0"/>
              <a:t>ゼラチンを用いた乾板の使用が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ja-JP" altLang="en-US" dirty="0" smtClean="0"/>
              <a:t>望ましい。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PVA</a:t>
            </a:r>
            <a:r>
              <a:rPr lang="ja-JP" altLang="en-US" dirty="0" smtClean="0"/>
              <a:t>バインダー乳剤</a:t>
            </a:r>
          </a:p>
        </p:txBody>
      </p:sp>
      <p:sp>
        <p:nvSpPr>
          <p:cNvPr id="24579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836712"/>
            <a:ext cx="8219256" cy="4525962"/>
          </a:xfrm>
        </p:spPr>
        <p:txBody>
          <a:bodyPr>
            <a:normAutofit/>
          </a:bodyPr>
          <a:lstStyle/>
          <a:p>
            <a:r>
              <a:rPr lang="en-US" altLang="ja-JP" sz="2800" b="1" dirty="0" smtClean="0"/>
              <a:t>PVA</a:t>
            </a:r>
            <a:r>
              <a:rPr lang="ja-JP" altLang="en-US" sz="2800" b="1" dirty="0" smtClean="0"/>
              <a:t>の抑制効果で微粒子化が見込める</a:t>
            </a:r>
            <a:endParaRPr lang="en-US" altLang="ja-JP" sz="2800" b="1" dirty="0" smtClean="0"/>
          </a:p>
          <a:p>
            <a:r>
              <a:rPr lang="ja-JP" altLang="en-US" sz="2800" b="1" dirty="0" smtClean="0">
                <a:solidFill>
                  <a:srgbClr val="FF0000"/>
                </a:solidFill>
              </a:rPr>
              <a:t>究極的なノイズが激減</a:t>
            </a:r>
            <a:r>
              <a:rPr lang="ja-JP" altLang="en-US" sz="2800" b="1" dirty="0" smtClean="0"/>
              <a:t>できる可能性がある</a:t>
            </a:r>
            <a:endParaRPr lang="en-US" altLang="ja-JP" sz="2800" b="1" dirty="0" smtClean="0"/>
          </a:p>
          <a:p>
            <a:endParaRPr lang="en-US" altLang="ja-JP" sz="2800" b="1" dirty="0" smtClean="0"/>
          </a:p>
          <a:p>
            <a:r>
              <a:rPr lang="en-US" altLang="ja-JP" sz="2800" b="1" dirty="0" smtClean="0"/>
              <a:t>Gelatin</a:t>
            </a:r>
            <a:r>
              <a:rPr lang="ja-JP" altLang="en-US" sz="2800" b="1" dirty="0" smtClean="0"/>
              <a:t>と性質が大きく異なり、塗布・現像の開発が必要</a:t>
            </a:r>
            <a:endParaRPr lang="en-US" altLang="ja-JP" sz="2800" b="1" dirty="0" smtClean="0"/>
          </a:p>
          <a:p>
            <a:r>
              <a:rPr lang="ja-JP" altLang="en-US" sz="2800" b="1" dirty="0" smtClean="0"/>
              <a:t>酵素で剥がせないので</a:t>
            </a:r>
            <a:r>
              <a:rPr lang="en-US" altLang="ja-JP" sz="2800" b="1" dirty="0" smtClean="0"/>
              <a:t>SEM</a:t>
            </a:r>
            <a:r>
              <a:rPr lang="ja-JP" altLang="en-US" sz="2800" b="1" dirty="0" smtClean="0"/>
              <a:t>測定が不適。</a:t>
            </a:r>
            <a:endParaRPr lang="en-US" altLang="ja-JP" sz="2800" b="1" dirty="0" smtClean="0"/>
          </a:p>
        </p:txBody>
      </p:sp>
      <p:pic>
        <p:nvPicPr>
          <p:cNvPr id="24580" name="Picture 4" descr="C:\Documents and Settings\浅田　貴志\My Documents\nagoya-u\Flab\NIT\sem\110215\NNK023_PVA\NNK023PVA.png"/>
          <p:cNvPicPr>
            <a:picLocks noChangeAspect="1" noChangeArrowheads="1"/>
          </p:cNvPicPr>
          <p:nvPr/>
        </p:nvPicPr>
        <p:blipFill>
          <a:blip r:embed="rId3" cstate="print"/>
          <a:srcRect l="5690" t="9216"/>
          <a:stretch>
            <a:fillRect/>
          </a:stretch>
        </p:blipFill>
        <p:spPr bwMode="auto">
          <a:xfrm>
            <a:off x="4824413" y="3816350"/>
            <a:ext cx="38512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C:\Documents and Settings\浅田　貴志\My Documents\nagoya-u\Flab\NIT\sem\110215\NNK023_PVA\NNK023PVA_08.bmp"/>
          <p:cNvPicPr>
            <a:picLocks noChangeAspect="1" noChangeArrowheads="1"/>
          </p:cNvPicPr>
          <p:nvPr/>
        </p:nvPicPr>
        <p:blipFill>
          <a:blip r:embed="rId4" cstate="print"/>
          <a:srcRect l="28392" t="51132" b="2869"/>
          <a:stretch>
            <a:fillRect/>
          </a:stretch>
        </p:blipFill>
        <p:spPr bwMode="auto">
          <a:xfrm>
            <a:off x="323528" y="3789040"/>
            <a:ext cx="4357498" cy="368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>
            <a:off x="3283104" y="6597360"/>
            <a:ext cx="4248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100nm</a:t>
            </a:r>
          </a:p>
          <a:p>
            <a:pPr algn="ctr"/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TEM</a:t>
            </a:r>
            <a:r>
              <a:rPr kumimoji="1" lang="ja-JP" altLang="en-US" dirty="0" smtClean="0"/>
              <a:t>による測定手法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436096" y="1124744"/>
            <a:ext cx="3816424" cy="5544616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SEM</a:t>
            </a:r>
            <a:r>
              <a:rPr lang="ja-JP" altLang="en-US" sz="2400" dirty="0" smtClean="0"/>
              <a:t>に比べ、</a:t>
            </a:r>
            <a:r>
              <a:rPr lang="en-US" altLang="ja-JP" sz="2400" dirty="0" smtClean="0"/>
              <a:t>coating</a:t>
            </a:r>
            <a:r>
              <a:rPr lang="ja-JP" altLang="en-US" sz="2400" dirty="0" smtClean="0"/>
              <a:t>等を必要としない乳剤の</a:t>
            </a:r>
            <a:r>
              <a:rPr lang="ja-JP" altLang="en-US" sz="2400" u="sng" dirty="0" smtClean="0">
                <a:uFill>
                  <a:solidFill>
                    <a:srgbClr val="FF0000"/>
                  </a:solidFill>
                </a:uFill>
              </a:rPr>
              <a:t>自然状態に近い測定が可能</a:t>
            </a:r>
            <a:endParaRPr lang="en-US" altLang="ja-JP" sz="2400" u="sng" dirty="0" smtClean="0">
              <a:uFill>
                <a:solidFill>
                  <a:srgbClr val="FF0000"/>
                </a:solidFill>
              </a:uFill>
            </a:endParaRPr>
          </a:p>
          <a:p>
            <a:pPr>
              <a:buNone/>
            </a:pPr>
            <a:endParaRPr lang="en-US" altLang="ja-JP" sz="2400" dirty="0" smtClean="0"/>
          </a:p>
          <a:p>
            <a:r>
              <a:rPr kumimoji="1" lang="ja-JP" altLang="en-US" sz="2400" dirty="0" smtClean="0"/>
              <a:t>分解能が高い</a:t>
            </a:r>
            <a:endParaRPr kumimoji="1" lang="en-US" altLang="ja-JP" sz="2400" dirty="0" smtClean="0"/>
          </a:p>
          <a:p>
            <a:pPr>
              <a:buNone/>
            </a:pPr>
            <a:r>
              <a:rPr lang="en-US" altLang="ja-JP" sz="2400" dirty="0" smtClean="0"/>
              <a:t>	SEM</a:t>
            </a:r>
            <a:r>
              <a:rPr lang="ja-JP" altLang="en-US" sz="2400" dirty="0" smtClean="0"/>
              <a:t>では見えていない、</a:t>
            </a:r>
            <a:r>
              <a:rPr lang="ja-JP" altLang="en-US" sz="2400" u="sng" dirty="0" smtClean="0">
                <a:uFill>
                  <a:solidFill>
                    <a:srgbClr val="FF0000"/>
                  </a:solidFill>
                </a:uFill>
              </a:rPr>
              <a:t>～数</a:t>
            </a:r>
            <a:r>
              <a:rPr lang="en-US" altLang="ja-JP" sz="2400" u="sng" dirty="0" smtClean="0">
                <a:uFill>
                  <a:solidFill>
                    <a:srgbClr val="FF0000"/>
                  </a:solidFill>
                </a:uFill>
              </a:rPr>
              <a:t>nm</a:t>
            </a:r>
            <a:r>
              <a:rPr lang="ja-JP" altLang="en-US" sz="2400" u="sng" dirty="0" smtClean="0">
                <a:uFill>
                  <a:solidFill>
                    <a:srgbClr val="FF0000"/>
                  </a:solidFill>
                </a:uFill>
              </a:rPr>
              <a:t>の粒子</a:t>
            </a:r>
            <a:r>
              <a:rPr lang="ja-JP" altLang="en-US" sz="2400" dirty="0" smtClean="0"/>
              <a:t>まで認識できる</a:t>
            </a:r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r>
              <a:rPr kumimoji="1" lang="ja-JP" altLang="en-US" sz="2400" dirty="0" smtClean="0"/>
              <a:t>粒子やフィルムが焼けやすく、対策が必要</a:t>
            </a:r>
            <a:endParaRPr kumimoji="1" lang="en-US" altLang="ja-JP" sz="2400" dirty="0" smtClean="0"/>
          </a:p>
          <a:p>
            <a:pPr lvl="1">
              <a:buNone/>
            </a:pPr>
            <a:r>
              <a:rPr lang="en-US" altLang="ja-JP" sz="1800" dirty="0" smtClean="0">
                <a:latin typeface="+mn-ea"/>
              </a:rPr>
              <a:t>(coating, </a:t>
            </a:r>
            <a:r>
              <a:rPr lang="ja-JP" altLang="en-US" sz="1800" dirty="0" smtClean="0">
                <a:latin typeface="+mn-ea"/>
              </a:rPr>
              <a:t>液体窒素冷却など。）</a:t>
            </a:r>
            <a:endParaRPr kumimoji="1" lang="ja-JP" altLang="en-US" sz="2000" dirty="0">
              <a:latin typeface="+mn-ea"/>
            </a:endParaRPr>
          </a:p>
        </p:txBody>
      </p:sp>
      <p:pic>
        <p:nvPicPr>
          <p:cNvPr id="1026" name="Picture 2" descr="C:\udd\asada\NIT\data\TEM\20111219\NNK049\PVA15%x5-H2Ox20\NNK049_PVA15%x5-H2Ox20_20111219_1151_08.bmp"/>
          <p:cNvPicPr>
            <a:picLocks noChangeAspect="1" noChangeArrowheads="1"/>
          </p:cNvPicPr>
          <p:nvPr/>
        </p:nvPicPr>
        <p:blipFill>
          <a:blip r:embed="rId2" cstate="print"/>
          <a:srcRect l="26154" t="23077"/>
          <a:stretch>
            <a:fillRect/>
          </a:stretch>
        </p:blipFill>
        <p:spPr bwMode="auto">
          <a:xfrm>
            <a:off x="-36512" y="1052704"/>
            <a:ext cx="5530240" cy="5760672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>
          <a:xfrm>
            <a:off x="3635896" y="6669360"/>
            <a:ext cx="144016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100nm</a:t>
            </a:r>
          </a:p>
          <a:p>
            <a:pPr algn="ctr"/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通常原子核乾板の顕微鏡イメージ</a:t>
            </a:r>
            <a:endParaRPr kumimoji="1" lang="ja-JP" altLang="en-US" dirty="0"/>
          </a:p>
        </p:txBody>
      </p:sp>
      <p:pic>
        <p:nvPicPr>
          <p:cNvPr id="96260" name="Picture 4" descr="http://flab.phys.nagoya-u.ac.jp/2011/wp-content/uploads/2011/09/pion_muon_electron_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0" y="1628800"/>
            <a:ext cx="8509000" cy="5530850"/>
          </a:xfrm>
          <a:prstGeom prst="rect">
            <a:avLst/>
          </a:prstGeom>
          <a:noFill/>
        </p:spPr>
      </p:pic>
      <p:pic>
        <p:nvPicPr>
          <p:cNvPr id="96258" name="Picture 2" descr="http://flab.phys.nagoya-u.ac.jp/2011/wp-content/uploads/2011/09/alpha1b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3810000" cy="2857500"/>
          </a:xfrm>
          <a:prstGeom prst="rect">
            <a:avLst/>
          </a:prstGeom>
          <a:noFill/>
        </p:spPr>
      </p:pic>
      <p:sp>
        <p:nvSpPr>
          <p:cNvPr id="7" name="正方形/長方形 6"/>
          <p:cNvSpPr/>
          <p:nvPr/>
        </p:nvSpPr>
        <p:spPr>
          <a:xfrm>
            <a:off x="6228184" y="5589240"/>
            <a:ext cx="158889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/>
            <a:r>
              <a:rPr lang="el-GR" altLang="ja-JP" sz="2000" dirty="0" smtClean="0"/>
              <a:t>π→μ→</a:t>
            </a:r>
            <a:r>
              <a:rPr lang="ja-JP" altLang="en-US" sz="2000" dirty="0" smtClean="0"/>
              <a:t>ｅ崩壊</a:t>
            </a:r>
            <a:endParaRPr lang="ja-JP" altLang="en-US" sz="2000" dirty="0"/>
          </a:p>
        </p:txBody>
      </p:sp>
      <p:sp>
        <p:nvSpPr>
          <p:cNvPr id="8" name="正方形/長方形 7"/>
          <p:cNvSpPr/>
          <p:nvPr/>
        </p:nvSpPr>
        <p:spPr>
          <a:xfrm>
            <a:off x="395536" y="1124744"/>
            <a:ext cx="220605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/>
            <a:r>
              <a:rPr lang="ja-JP" altLang="en-US" sz="2000" dirty="0" smtClean="0"/>
              <a:t>トリウム系列</a:t>
            </a:r>
            <a:r>
              <a:rPr lang="en-US" altLang="ja-JP" sz="2000" dirty="0" smtClean="0"/>
              <a:t>α</a:t>
            </a:r>
            <a:r>
              <a:rPr lang="ja-JP" altLang="en-US" sz="2000" dirty="0" smtClean="0"/>
              <a:t>壊変</a:t>
            </a:r>
            <a:endParaRPr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r>
              <a:rPr kumimoji="1" lang="ja-JP" altLang="en-US" dirty="0" smtClean="0"/>
              <a:t>原子核乾板を用いた暗黒物質探索実験が計画されている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en-US" altLang="ja-JP" dirty="0" smtClean="0"/>
              <a:t>PVA</a:t>
            </a:r>
            <a:r>
              <a:rPr kumimoji="1" lang="ja-JP" altLang="en-US" dirty="0" smtClean="0"/>
              <a:t>を用いることで非常に</a:t>
            </a:r>
            <a:r>
              <a:rPr lang="ja-JP" altLang="en-US" dirty="0" smtClean="0"/>
              <a:t>安定的な微粒子型原子核乾板をつくることができるようになった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この原子核乾板を用いたテスト</a:t>
            </a:r>
            <a:r>
              <a:rPr lang="ja-JP" altLang="en-US" dirty="0" smtClean="0"/>
              <a:t>ラン</a:t>
            </a:r>
            <a:r>
              <a:rPr kumimoji="1" lang="ja-JP" altLang="en-US" dirty="0" smtClean="0"/>
              <a:t>の準備が進められている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将来的・究極的なバックグラウンドになりうる</a:t>
            </a:r>
            <a:r>
              <a:rPr kumimoji="1" lang="en-US" altLang="ja-JP" dirty="0" smtClean="0"/>
              <a:t>dust</a:t>
            </a:r>
            <a:r>
              <a:rPr kumimoji="1" lang="ja-JP" altLang="en-US" dirty="0" smtClean="0"/>
              <a:t>の抑止として、</a:t>
            </a:r>
            <a:r>
              <a:rPr kumimoji="1" lang="en-US" altLang="ja-JP" dirty="0" smtClean="0"/>
              <a:t>PVA</a:t>
            </a:r>
            <a:r>
              <a:rPr kumimoji="1" lang="ja-JP" altLang="en-US" dirty="0" smtClean="0"/>
              <a:t>が有効。</a:t>
            </a:r>
            <a:r>
              <a:rPr kumimoji="1" lang="en-US" altLang="ja-JP" dirty="0" smtClean="0"/>
              <a:t>PVA</a:t>
            </a:r>
            <a:r>
              <a:rPr kumimoji="1" lang="ja-JP" altLang="en-US" dirty="0" smtClean="0"/>
              <a:t>を用いた原子核乾板の開発を進めている</a:t>
            </a:r>
            <a:endParaRPr kumimoji="1" lang="en-US" altLang="ja-JP" dirty="0" smtClean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フリーフォーム 19"/>
          <p:cNvSpPr/>
          <p:nvPr/>
        </p:nvSpPr>
        <p:spPr>
          <a:xfrm>
            <a:off x="4081053" y="1484784"/>
            <a:ext cx="3673714" cy="3673714"/>
          </a:xfrm>
          <a:custGeom>
            <a:avLst/>
            <a:gdLst>
              <a:gd name="connsiteX0" fmla="*/ 0 w 3673714"/>
              <a:gd name="connsiteY0" fmla="*/ 1836857 h 3673714"/>
              <a:gd name="connsiteX1" fmla="*/ 538005 w 3673714"/>
              <a:gd name="connsiteY1" fmla="*/ 538003 h 3673714"/>
              <a:gd name="connsiteX2" fmla="*/ 1836860 w 3673714"/>
              <a:gd name="connsiteY2" fmla="*/ 2 h 3673714"/>
              <a:gd name="connsiteX3" fmla="*/ 3135714 w 3673714"/>
              <a:gd name="connsiteY3" fmla="*/ 538007 h 3673714"/>
              <a:gd name="connsiteX4" fmla="*/ 3673715 w 3673714"/>
              <a:gd name="connsiteY4" fmla="*/ 1836862 h 3673714"/>
              <a:gd name="connsiteX5" fmla="*/ 3135712 w 3673714"/>
              <a:gd name="connsiteY5" fmla="*/ 3135716 h 3673714"/>
              <a:gd name="connsiteX6" fmla="*/ 1836857 w 3673714"/>
              <a:gd name="connsiteY6" fmla="*/ 3673719 h 3673714"/>
              <a:gd name="connsiteX7" fmla="*/ 538003 w 3673714"/>
              <a:gd name="connsiteY7" fmla="*/ 3135715 h 3673714"/>
              <a:gd name="connsiteX8" fmla="*/ 1 w 3673714"/>
              <a:gd name="connsiteY8" fmla="*/ 1836860 h 3673714"/>
              <a:gd name="connsiteX9" fmla="*/ 0 w 3673714"/>
              <a:gd name="connsiteY9" fmla="*/ 1836857 h 367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73714" h="3673714">
                <a:moveTo>
                  <a:pt x="0" y="1836857"/>
                </a:moveTo>
                <a:cubicBezTo>
                  <a:pt x="1" y="1349692"/>
                  <a:pt x="193527" y="882480"/>
                  <a:pt x="538005" y="538003"/>
                </a:cubicBezTo>
                <a:cubicBezTo>
                  <a:pt x="882483" y="193526"/>
                  <a:pt x="1349695" y="1"/>
                  <a:pt x="1836860" y="2"/>
                </a:cubicBezTo>
                <a:cubicBezTo>
                  <a:pt x="2324025" y="3"/>
                  <a:pt x="2791237" y="193529"/>
                  <a:pt x="3135714" y="538007"/>
                </a:cubicBezTo>
                <a:cubicBezTo>
                  <a:pt x="3480191" y="882485"/>
                  <a:pt x="3673716" y="1349697"/>
                  <a:pt x="3673715" y="1836862"/>
                </a:cubicBezTo>
                <a:cubicBezTo>
                  <a:pt x="3673715" y="2324027"/>
                  <a:pt x="3480189" y="2791239"/>
                  <a:pt x="3135712" y="3135716"/>
                </a:cubicBezTo>
                <a:cubicBezTo>
                  <a:pt x="2791234" y="3480194"/>
                  <a:pt x="2324022" y="3673719"/>
                  <a:pt x="1836857" y="3673719"/>
                </a:cubicBezTo>
                <a:cubicBezTo>
                  <a:pt x="1349692" y="3673719"/>
                  <a:pt x="882480" y="3480193"/>
                  <a:pt x="538003" y="3135715"/>
                </a:cubicBezTo>
                <a:cubicBezTo>
                  <a:pt x="193526" y="2791237"/>
                  <a:pt x="1" y="2324025"/>
                  <a:pt x="1" y="1836860"/>
                </a:cubicBezTo>
                <a:cubicBezTo>
                  <a:pt x="1" y="1836859"/>
                  <a:pt x="0" y="1836858"/>
                  <a:pt x="0" y="1836857"/>
                </a:cubicBezTo>
                <a:close/>
              </a:path>
            </a:pathLst>
          </a:custGeom>
          <a:solidFill>
            <a:srgbClr val="27D8EB">
              <a:alpha val="49804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884365" tIns="885000" rIns="884364" bIns="1619745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4700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Phonon</a:t>
            </a:r>
          </a:p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470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フリーフォーム 21"/>
          <p:cNvSpPr/>
          <p:nvPr/>
        </p:nvSpPr>
        <p:spPr>
          <a:xfrm>
            <a:off x="3493187" y="2923638"/>
            <a:ext cx="2244050" cy="3094946"/>
          </a:xfrm>
          <a:custGeom>
            <a:avLst/>
            <a:gdLst>
              <a:gd name="connsiteX0" fmla="*/ 0 w 2637742"/>
              <a:gd name="connsiteY0" fmla="*/ 0 h 3742516"/>
              <a:gd name="connsiteX1" fmla="*/ 1318871 w 2637742"/>
              <a:gd name="connsiteY1" fmla="*/ 0 h 3742516"/>
              <a:gd name="connsiteX2" fmla="*/ 2540474 w 2637742"/>
              <a:gd name="connsiteY2" fmla="*/ 1165966 h 3742516"/>
              <a:gd name="connsiteX3" fmla="*/ 2540473 w 2637742"/>
              <a:gd name="connsiteY3" fmla="*/ 2576554 h 3742516"/>
              <a:gd name="connsiteX4" fmla="*/ 1318865 w 2637742"/>
              <a:gd name="connsiteY4" fmla="*/ 3742515 h 3742516"/>
              <a:gd name="connsiteX5" fmla="*/ 0 w 2637742"/>
              <a:gd name="connsiteY5" fmla="*/ 3742516 h 3742516"/>
              <a:gd name="connsiteX6" fmla="*/ 0 w 2637742"/>
              <a:gd name="connsiteY6" fmla="*/ 0 h 374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7742" h="3742516">
                <a:moveTo>
                  <a:pt x="0" y="0"/>
                </a:moveTo>
                <a:lnTo>
                  <a:pt x="1318871" y="0"/>
                </a:lnTo>
                <a:cubicBezTo>
                  <a:pt x="1855302" y="1"/>
                  <a:pt x="2338289" y="460990"/>
                  <a:pt x="2540474" y="1165966"/>
                </a:cubicBezTo>
                <a:cubicBezTo>
                  <a:pt x="2670162" y="1618160"/>
                  <a:pt x="2670162" y="2124360"/>
                  <a:pt x="2540473" y="2576554"/>
                </a:cubicBezTo>
                <a:cubicBezTo>
                  <a:pt x="2338286" y="3281530"/>
                  <a:pt x="1855297" y="3742518"/>
                  <a:pt x="1318865" y="3742515"/>
                </a:cubicBezTo>
                <a:lnTo>
                  <a:pt x="0" y="3742516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49804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50000"/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alpha val="50000"/>
              <a:hueOff val="-9933876"/>
              <a:satOff val="39811"/>
              <a:lumOff val="8628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none" lIns="0" tIns="1268260" rIns="0" bIns="1018758" numCol="1" spcCol="1270" anchor="ctr" anchorCtr="1">
            <a:noAutofit/>
          </a:bodyPr>
          <a:lstStyle/>
          <a:p>
            <a:pPr marL="228600" lvl="1" indent="-228600" algn="ctr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altLang="ja-JP" sz="2000" kern="1200" dirty="0" smtClean="0">
              <a:solidFill>
                <a:schemeClr val="tx1"/>
              </a:solidFill>
            </a:endParaRPr>
          </a:p>
          <a:p>
            <a:pPr marL="228600" lvl="1" indent="-228600" algn="ctr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altLang="ja-JP" sz="2000" dirty="0" smtClean="0"/>
          </a:p>
          <a:p>
            <a:pPr marL="228600" lvl="1" indent="-228600" algn="ctr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ja-JP" sz="2000" kern="1200" dirty="0" smtClean="0">
                <a:solidFill>
                  <a:schemeClr val="tx1"/>
                </a:solidFill>
              </a:rPr>
              <a:t>COUPP		      </a:t>
            </a:r>
          </a:p>
        </p:txBody>
      </p:sp>
      <p:sp>
        <p:nvSpPr>
          <p:cNvPr id="23" name="フリーフォーム 22"/>
          <p:cNvSpPr/>
          <p:nvPr/>
        </p:nvSpPr>
        <p:spPr>
          <a:xfrm>
            <a:off x="4367779" y="3211670"/>
            <a:ext cx="3673714" cy="3673714"/>
          </a:xfrm>
          <a:custGeom>
            <a:avLst/>
            <a:gdLst>
              <a:gd name="connsiteX0" fmla="*/ 0 w 3673714"/>
              <a:gd name="connsiteY0" fmla="*/ 1836857 h 3673714"/>
              <a:gd name="connsiteX1" fmla="*/ 538005 w 3673714"/>
              <a:gd name="connsiteY1" fmla="*/ 538003 h 3673714"/>
              <a:gd name="connsiteX2" fmla="*/ 1836860 w 3673714"/>
              <a:gd name="connsiteY2" fmla="*/ 2 h 3673714"/>
              <a:gd name="connsiteX3" fmla="*/ 3135714 w 3673714"/>
              <a:gd name="connsiteY3" fmla="*/ 538007 h 3673714"/>
              <a:gd name="connsiteX4" fmla="*/ 3673715 w 3673714"/>
              <a:gd name="connsiteY4" fmla="*/ 1836862 h 3673714"/>
              <a:gd name="connsiteX5" fmla="*/ 3135712 w 3673714"/>
              <a:gd name="connsiteY5" fmla="*/ 3135716 h 3673714"/>
              <a:gd name="connsiteX6" fmla="*/ 1836857 w 3673714"/>
              <a:gd name="connsiteY6" fmla="*/ 3673719 h 3673714"/>
              <a:gd name="connsiteX7" fmla="*/ 538003 w 3673714"/>
              <a:gd name="connsiteY7" fmla="*/ 3135715 h 3673714"/>
              <a:gd name="connsiteX8" fmla="*/ 1 w 3673714"/>
              <a:gd name="connsiteY8" fmla="*/ 1836860 h 3673714"/>
              <a:gd name="connsiteX9" fmla="*/ 0 w 3673714"/>
              <a:gd name="connsiteY9" fmla="*/ 1836857 h 367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73714" h="3673714">
                <a:moveTo>
                  <a:pt x="0" y="1836857"/>
                </a:moveTo>
                <a:cubicBezTo>
                  <a:pt x="1" y="1349692"/>
                  <a:pt x="193527" y="882480"/>
                  <a:pt x="538005" y="538003"/>
                </a:cubicBezTo>
                <a:cubicBezTo>
                  <a:pt x="882483" y="193526"/>
                  <a:pt x="1349695" y="1"/>
                  <a:pt x="1836860" y="2"/>
                </a:cubicBezTo>
                <a:cubicBezTo>
                  <a:pt x="2324025" y="3"/>
                  <a:pt x="2791237" y="193529"/>
                  <a:pt x="3135714" y="538007"/>
                </a:cubicBezTo>
                <a:cubicBezTo>
                  <a:pt x="3480191" y="882485"/>
                  <a:pt x="3673716" y="1349697"/>
                  <a:pt x="3673715" y="1836862"/>
                </a:cubicBezTo>
                <a:cubicBezTo>
                  <a:pt x="3673715" y="2324027"/>
                  <a:pt x="3480189" y="2791239"/>
                  <a:pt x="3135712" y="3135716"/>
                </a:cubicBezTo>
                <a:cubicBezTo>
                  <a:pt x="2791234" y="3480194"/>
                  <a:pt x="2324022" y="3673719"/>
                  <a:pt x="1836857" y="3673719"/>
                </a:cubicBezTo>
                <a:cubicBezTo>
                  <a:pt x="1349692" y="3673719"/>
                  <a:pt x="882480" y="3480193"/>
                  <a:pt x="538003" y="3135715"/>
                </a:cubicBezTo>
                <a:cubicBezTo>
                  <a:pt x="193526" y="2791237"/>
                  <a:pt x="1" y="2324025"/>
                  <a:pt x="1" y="1836860"/>
                </a:cubicBezTo>
                <a:cubicBezTo>
                  <a:pt x="1" y="1836859"/>
                  <a:pt x="0" y="1836858"/>
                  <a:pt x="0" y="1836857"/>
                </a:cubicBezTo>
                <a:close/>
              </a:path>
            </a:pathLst>
          </a:custGeom>
          <a:solidFill>
            <a:srgbClr val="62FC2C">
              <a:alpha val="49804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50000"/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alpha val="50000"/>
              <a:hueOff val="-4966938"/>
              <a:satOff val="19906"/>
              <a:lumOff val="4314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none" lIns="1080000" tIns="1080000" rIns="1080000" bIns="1080000" numCol="1" spcCol="1270" anchor="ctr" anchorCtr="1">
            <a:noAutofit/>
          </a:bodyPr>
          <a:lstStyle/>
          <a:p>
            <a:pPr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4000" dirty="0" smtClean="0"/>
              <a:t>	</a:t>
            </a:r>
            <a:r>
              <a:rPr lang="en-US" altLang="ja-JP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</a:t>
            </a:r>
            <a:r>
              <a:rPr lang="en-US" altLang="ja-JP" sz="4000" dirty="0" smtClean="0">
                <a:solidFill>
                  <a:srgbClr val="FFFF00"/>
                </a:solidFill>
              </a:rPr>
              <a:t>   </a:t>
            </a:r>
            <a:endParaRPr lang="en-US" altLang="ja-JP" sz="2000" dirty="0" smtClean="0">
              <a:solidFill>
                <a:srgbClr val="FFFF00"/>
              </a:solidFill>
            </a:endParaRPr>
          </a:p>
          <a:p>
            <a:pPr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000" dirty="0" smtClean="0"/>
              <a:t>	</a:t>
            </a:r>
            <a:r>
              <a:rPr lang="en-US" altLang="ja-JP" sz="2000" b="1" dirty="0" smtClean="0"/>
              <a:t>X</a:t>
            </a:r>
            <a:r>
              <a:rPr lang="en-US" altLang="ja-JP" sz="2000" b="1" kern="1200" dirty="0" smtClean="0"/>
              <a:t>MASS</a:t>
            </a:r>
          </a:p>
          <a:p>
            <a:pPr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sz="2000" dirty="0" smtClean="0"/>
              <a:t>	</a:t>
            </a:r>
            <a:r>
              <a:rPr lang="en-US" altLang="ja-JP" sz="2000" kern="1200" dirty="0" smtClean="0"/>
              <a:t>DAMA</a:t>
            </a:r>
            <a:r>
              <a:rPr lang="ja-JP" altLang="en-US" sz="2000" dirty="0" smtClean="0"/>
              <a:t> </a:t>
            </a:r>
            <a:endParaRPr lang="ja-JP" altLang="en-US" sz="2000" kern="1200" dirty="0"/>
          </a:p>
        </p:txBody>
      </p:sp>
      <p:sp>
        <p:nvSpPr>
          <p:cNvPr id="13" name="コンテンツ プレースホルダ 12"/>
          <p:cNvSpPr>
            <a:spLocks noGrp="1"/>
          </p:cNvSpPr>
          <p:nvPr>
            <p:ph sz="quarter" idx="4"/>
          </p:nvPr>
        </p:nvSpPr>
        <p:spPr>
          <a:xfrm>
            <a:off x="72008" y="269800"/>
            <a:ext cx="8460432" cy="243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kumimoji="1" lang="en-US" altLang="ja-JP" sz="3600" dirty="0" smtClean="0"/>
              <a:t>	</a:t>
            </a:r>
            <a:r>
              <a:rPr kumimoji="1" lang="ja-JP" altLang="en-US" sz="3600" dirty="0" smtClean="0"/>
              <a:t>原子核乾板</a:t>
            </a:r>
            <a:r>
              <a:rPr lang="ja-JP" altLang="en-US" sz="3600" dirty="0" smtClean="0"/>
              <a:t>による暗黒物質の方向探索</a:t>
            </a:r>
            <a:endParaRPr kumimoji="1" lang="en-US" altLang="ja-JP" sz="3600" dirty="0" smtClean="0"/>
          </a:p>
          <a:p>
            <a:pPr lvl="1">
              <a:buNone/>
            </a:pPr>
            <a:r>
              <a:rPr lang="ja-JP" altLang="en-US" dirty="0" smtClean="0"/>
              <a:t>固体</a:t>
            </a:r>
            <a:r>
              <a:rPr kumimoji="1" lang="ja-JP" altLang="en-US" dirty="0" smtClean="0"/>
              <a:t>：</a:t>
            </a:r>
            <a:r>
              <a:rPr lang="ja-JP" altLang="en-US" dirty="0" smtClean="0"/>
              <a:t>コンパクトにできる</a:t>
            </a:r>
            <a:r>
              <a:rPr lang="en-US" altLang="ja-JP" dirty="0" smtClean="0"/>
              <a:t>/</a:t>
            </a:r>
            <a:r>
              <a:rPr kumimoji="1" lang="ja-JP" altLang="en-US" dirty="0" smtClean="0"/>
              <a:t>統計数を稼げる</a:t>
            </a:r>
            <a:endParaRPr kumimoji="1" lang="en-US" altLang="ja-JP" dirty="0" smtClean="0"/>
          </a:p>
          <a:p>
            <a:pPr lvl="2"/>
            <a:r>
              <a:rPr kumimoji="1" lang="en-US" altLang="ja-JP" dirty="0" smtClean="0"/>
              <a:t>1t</a:t>
            </a:r>
            <a:r>
              <a:rPr kumimoji="1" lang="ja-JP" altLang="en-US" dirty="0" smtClean="0"/>
              <a:t>スケール実験の実績がある（</a:t>
            </a:r>
            <a:r>
              <a:rPr kumimoji="1" lang="en-US" altLang="ja-JP" dirty="0" smtClean="0"/>
              <a:t>CHORUS</a:t>
            </a:r>
            <a:r>
              <a:rPr kumimoji="1" lang="ja-JP" altLang="en-US" dirty="0" smtClean="0"/>
              <a:t>など）</a:t>
            </a:r>
            <a:endParaRPr lang="en-US" altLang="ja-JP" dirty="0" smtClean="0"/>
          </a:p>
          <a:p>
            <a:pPr lvl="1">
              <a:buNone/>
            </a:pPr>
            <a:r>
              <a:rPr kumimoji="1" lang="en-US" altLang="ja-JP" dirty="0" err="1" smtClean="0"/>
              <a:t>Ag</a:t>
            </a:r>
            <a:r>
              <a:rPr lang="en-US" altLang="ja-JP" dirty="0" err="1" smtClean="0"/>
              <a:t>,</a:t>
            </a:r>
            <a:r>
              <a:rPr kumimoji="1" lang="en-US" altLang="ja-JP" dirty="0" err="1" smtClean="0"/>
              <a:t>Br</a:t>
            </a:r>
            <a:r>
              <a:rPr kumimoji="1" lang="ja-JP" altLang="en-US" dirty="0" smtClean="0"/>
              <a:t>など</a:t>
            </a:r>
            <a:r>
              <a:rPr kumimoji="1" lang="en-US" altLang="ja-JP" dirty="0" smtClean="0"/>
              <a:t>Spin independent</a:t>
            </a:r>
            <a:r>
              <a:rPr lang="ja-JP" altLang="en-US" dirty="0" smtClean="0"/>
              <a:t>な反応において有利なターゲット</a:t>
            </a:r>
            <a:endParaRPr kumimoji="1" lang="en-US" altLang="ja-JP" dirty="0" smtClean="0"/>
          </a:p>
          <a:p>
            <a:pPr lvl="2">
              <a:buNone/>
            </a:pP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081053" y="3009146"/>
            <a:ext cx="133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CDMS</a:t>
            </a:r>
          </a:p>
          <a:p>
            <a:r>
              <a:rPr lang="en-US" altLang="ja-JP" sz="2000" dirty="0" smtClean="0"/>
              <a:t>EDELWEISS</a:t>
            </a:r>
            <a:endParaRPr lang="ja-JP" altLang="en-US" sz="2000" dirty="0"/>
          </a:p>
        </p:txBody>
      </p:sp>
      <p:sp>
        <p:nvSpPr>
          <p:cNvPr id="9" name="正方形/長方形 8"/>
          <p:cNvSpPr/>
          <p:nvPr/>
        </p:nvSpPr>
        <p:spPr>
          <a:xfrm>
            <a:off x="6239987" y="3717032"/>
            <a:ext cx="1109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CRESST</a:t>
            </a:r>
          </a:p>
        </p:txBody>
      </p:sp>
      <p:sp>
        <p:nvSpPr>
          <p:cNvPr id="14" name="コンテンツ プレースホルダ 12"/>
          <p:cNvSpPr txBox="1">
            <a:spLocks/>
          </p:cNvSpPr>
          <p:nvPr/>
        </p:nvSpPr>
        <p:spPr>
          <a:xfrm>
            <a:off x="2486525" y="1843518"/>
            <a:ext cx="2736304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 rot="10800000">
            <a:off x="1115617" y="2923637"/>
            <a:ext cx="2524356" cy="3097650"/>
            <a:chOff x="-2317509" y="964556"/>
            <a:chExt cx="3900521" cy="3673714"/>
          </a:xfrm>
          <a:solidFill>
            <a:srgbClr val="FF5050">
              <a:alpha val="49804"/>
            </a:srgbClr>
          </a:solidFill>
        </p:grpSpPr>
        <p:sp>
          <p:nvSpPr>
            <p:cNvPr id="16" name="円/楕円 15"/>
            <p:cNvSpPr/>
            <p:nvPr/>
          </p:nvSpPr>
          <p:spPr>
            <a:xfrm>
              <a:off x="-2090702" y="964556"/>
              <a:ext cx="3673714" cy="3673714"/>
            </a:xfrm>
            <a:prstGeom prst="flowChartDelay">
              <a:avLst/>
            </a:prstGeom>
            <a:solidFill>
              <a:srgbClr val="FF5F5B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7" name="円/楕円 4"/>
            <p:cNvSpPr/>
            <p:nvPr/>
          </p:nvSpPr>
          <p:spPr>
            <a:xfrm rot="10800000">
              <a:off x="-2317509" y="1456525"/>
              <a:ext cx="3344205" cy="2497001"/>
            </a:xfrm>
            <a:prstGeom prst="flowChartDelay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altLang="ja-JP" sz="2800" b="1" dirty="0" smtClean="0">
                  <a:solidFill>
                    <a:srgbClr val="92D050"/>
                  </a:solidFill>
                </a:rPr>
                <a:t>Directional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altLang="ja-JP" sz="2000" b="1" dirty="0" smtClean="0">
                  <a:solidFill>
                    <a:srgbClr val="FFFF00"/>
                  </a:solidFill>
                </a:rPr>
                <a:t>	Gas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altLang="ja-JP" sz="2000" b="1" dirty="0" smtClean="0">
                  <a:solidFill>
                    <a:srgbClr val="FFFF00"/>
                  </a:solidFill>
                </a:rPr>
                <a:t>NEWAGE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altLang="ja-JP" sz="2000" b="1" dirty="0" smtClean="0">
                <a:solidFill>
                  <a:srgbClr val="AFFB3F"/>
                </a:solidFill>
              </a:endParaRP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altLang="ja-JP" sz="2000" b="1" dirty="0" smtClean="0">
                  <a:solidFill>
                    <a:srgbClr val="AFFB3F"/>
                  </a:solidFill>
                </a:rPr>
                <a:t>	Solid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ja-JP" altLang="en-US" sz="2000" b="1" dirty="0" smtClean="0">
                  <a:solidFill>
                    <a:srgbClr val="AFFB3F"/>
                  </a:solidFill>
                </a:rPr>
                <a:t>原子核乾板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altLang="ja-JP" sz="2000" kern="1200" dirty="0" smtClean="0">
                <a:solidFill>
                  <a:srgbClr val="00B050"/>
                </a:solidFill>
              </a:endParaRPr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2771800" y="4005064"/>
            <a:ext cx="20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Ionization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513101" y="4869160"/>
            <a:ext cx="942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XENON</a:t>
            </a:r>
            <a:endParaRPr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正方形/長方形 45"/>
          <p:cNvSpPr/>
          <p:nvPr/>
        </p:nvSpPr>
        <p:spPr>
          <a:xfrm>
            <a:off x="5782977" y="3275692"/>
            <a:ext cx="3253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Recoil atom</a:t>
            </a:r>
            <a:r>
              <a:rPr lang="ja-JP" altLang="en-US" dirty="0" smtClean="0"/>
              <a:t> </a:t>
            </a:r>
            <a:r>
              <a:rPr lang="en-US" altLang="ja-JP" dirty="0" smtClean="0"/>
              <a:t>Energy</a:t>
            </a:r>
            <a:r>
              <a:rPr lang="ja-JP" altLang="en-US" dirty="0" smtClean="0"/>
              <a:t>と</a:t>
            </a:r>
            <a:r>
              <a:rPr lang="en-US" altLang="ja-JP" dirty="0" smtClean="0"/>
              <a:t>track Range</a:t>
            </a:r>
            <a:endParaRPr lang="ja-JP" altLang="en-US" dirty="0"/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61664" y="341784"/>
            <a:ext cx="8686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1000kg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・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 90% C.L. upper limit for standard fine grain emulsion</a:t>
            </a: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-36512" y="1098396"/>
            <a:ext cx="6245225" cy="4274820"/>
            <a:chOff x="1495425" y="1196975"/>
            <a:chExt cx="6245225" cy="5343525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95425" y="1196975"/>
              <a:ext cx="6172200" cy="534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テキスト ボックス 3"/>
            <p:cNvSpPr txBox="1">
              <a:spLocks noChangeArrowheads="1"/>
            </p:cNvSpPr>
            <p:nvPr/>
          </p:nvSpPr>
          <p:spPr bwMode="auto">
            <a:xfrm>
              <a:off x="4500563" y="4652963"/>
              <a:ext cx="19431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dirty="0" err="1">
                  <a:solidFill>
                    <a:srgbClr val="00B0F0"/>
                  </a:solidFill>
                </a:rPr>
                <a:t>Rth</a:t>
              </a:r>
              <a:r>
                <a:rPr lang="en-US" altLang="ja-JP" dirty="0">
                  <a:solidFill>
                    <a:srgbClr val="00B0F0"/>
                  </a:solidFill>
                </a:rPr>
                <a:t> &gt; 50nm</a:t>
              </a:r>
              <a:endParaRPr lang="ja-JP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23" name="テキスト ボックス 4"/>
            <p:cNvSpPr txBox="1">
              <a:spLocks noChangeArrowheads="1"/>
            </p:cNvSpPr>
            <p:nvPr/>
          </p:nvSpPr>
          <p:spPr bwMode="auto">
            <a:xfrm>
              <a:off x="5148263" y="3860800"/>
              <a:ext cx="19446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>
                  <a:solidFill>
                    <a:srgbClr val="00CC66"/>
                  </a:solidFill>
                </a:rPr>
                <a:t>Rth &gt; 100nm</a:t>
              </a:r>
              <a:endParaRPr lang="ja-JP" altLang="en-US">
                <a:solidFill>
                  <a:srgbClr val="00CC66"/>
                </a:solidFill>
              </a:endParaRPr>
            </a:p>
          </p:txBody>
        </p:sp>
        <p:sp>
          <p:nvSpPr>
            <p:cNvPr id="24" name="テキスト ボックス 5"/>
            <p:cNvSpPr txBox="1">
              <a:spLocks noChangeArrowheads="1"/>
            </p:cNvSpPr>
            <p:nvPr/>
          </p:nvSpPr>
          <p:spPr bwMode="auto">
            <a:xfrm>
              <a:off x="5795963" y="3284538"/>
              <a:ext cx="19446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dirty="0" err="1">
                  <a:solidFill>
                    <a:srgbClr val="FF0000"/>
                  </a:solidFill>
                </a:rPr>
                <a:t>Rth</a:t>
              </a:r>
              <a:r>
                <a:rPr lang="en-US" altLang="ja-JP" dirty="0">
                  <a:solidFill>
                    <a:srgbClr val="FF0000"/>
                  </a:solidFill>
                </a:rPr>
                <a:t> &gt; 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200nm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r="47647"/>
          <a:stretch>
            <a:fillRect/>
          </a:stretch>
        </p:blipFill>
        <p:spPr bwMode="auto">
          <a:xfrm>
            <a:off x="5436096" y="3284984"/>
            <a:ext cx="4047063" cy="25741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" name="正方形/長方形 24"/>
          <p:cNvSpPr/>
          <p:nvPr/>
        </p:nvSpPr>
        <p:spPr>
          <a:xfrm>
            <a:off x="5178914" y="4895582"/>
            <a:ext cx="473206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100" b="1" dirty="0" smtClean="0"/>
              <a:t>1000</a:t>
            </a:r>
            <a:endParaRPr lang="ja-JP" altLang="en-US" sz="1100" b="1" dirty="0"/>
          </a:p>
        </p:txBody>
      </p:sp>
      <p:sp>
        <p:nvSpPr>
          <p:cNvPr id="11" name="円/楕円 10"/>
          <p:cNvSpPr/>
          <p:nvPr/>
        </p:nvSpPr>
        <p:spPr>
          <a:xfrm>
            <a:off x="755576" y="764704"/>
            <a:ext cx="2808312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DAMA,CREST,</a:t>
            </a:r>
          </a:p>
          <a:p>
            <a:pPr algn="ctr"/>
            <a:r>
              <a:rPr kumimoji="1" lang="en-US" altLang="ja-JP" dirty="0" err="1" smtClean="0">
                <a:solidFill>
                  <a:srgbClr val="FF0000"/>
                </a:solidFill>
              </a:rPr>
              <a:t>CoGent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が主張する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dirty="0" smtClean="0">
                <a:solidFill>
                  <a:srgbClr val="FF0000"/>
                </a:solidFill>
              </a:rPr>
              <a:t>シグナル領域</a:t>
            </a:r>
            <a:endParaRPr kumimoji="1"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13" name="左矢印 12"/>
          <p:cNvSpPr/>
          <p:nvPr/>
        </p:nvSpPr>
        <p:spPr>
          <a:xfrm>
            <a:off x="1475656" y="3356992"/>
            <a:ext cx="864096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CNO</a:t>
            </a:r>
            <a:endParaRPr kumimoji="1"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U ターン矢印 52"/>
          <p:cNvSpPr/>
          <p:nvPr/>
        </p:nvSpPr>
        <p:spPr>
          <a:xfrm rot="5400000">
            <a:off x="2303748" y="224644"/>
            <a:ext cx="5976664" cy="7200800"/>
          </a:xfrm>
          <a:prstGeom prst="uturnArrow">
            <a:avLst>
              <a:gd name="adj1" fmla="val 20251"/>
              <a:gd name="adj2" fmla="val 25000"/>
              <a:gd name="adj3" fmla="val 31658"/>
              <a:gd name="adj4" fmla="val 41745"/>
              <a:gd name="adj5" fmla="val 82408"/>
            </a:avLst>
          </a:prstGeom>
          <a:solidFill>
            <a:srgbClr val="62FC2C"/>
          </a:solidFill>
          <a:effectLst>
            <a:glow rad="101600">
              <a:schemeClr val="accent6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" name="グループ化 70"/>
          <p:cNvGrpSpPr>
            <a:grpSpLocks/>
          </p:cNvGrpSpPr>
          <p:nvPr/>
        </p:nvGrpSpPr>
        <p:grpSpPr bwMode="auto">
          <a:xfrm>
            <a:off x="5864746" y="404664"/>
            <a:ext cx="2379662" cy="1593850"/>
            <a:chOff x="897248" y="481616"/>
            <a:chExt cx="2378607" cy="1593644"/>
          </a:xfrm>
        </p:grpSpPr>
        <p:sp>
          <p:nvSpPr>
            <p:cNvPr id="140" name="AutoShape 17"/>
            <p:cNvSpPr>
              <a:spLocks noChangeArrowheads="1"/>
            </p:cNvSpPr>
            <p:nvPr/>
          </p:nvSpPr>
          <p:spPr bwMode="auto">
            <a:xfrm>
              <a:off x="897248" y="481616"/>
              <a:ext cx="2378607" cy="1593644"/>
            </a:xfrm>
            <a:prstGeom prst="cube">
              <a:avLst>
                <a:gd name="adj" fmla="val 19167"/>
              </a:avLst>
            </a:prstGeom>
            <a:solidFill>
              <a:srgbClr val="FFFF00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141" name="Oval 18"/>
            <p:cNvSpPr>
              <a:spLocks noChangeArrowheads="1"/>
            </p:cNvSpPr>
            <p:nvPr/>
          </p:nvSpPr>
          <p:spPr bwMode="auto">
            <a:xfrm>
              <a:off x="1025778" y="1346691"/>
              <a:ext cx="199936" cy="196825"/>
            </a:xfrm>
            <a:prstGeom prst="ellipse">
              <a:avLst/>
            </a:prstGeom>
            <a:solidFill>
              <a:srgbClr val="3333FF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142" name="Oval 19"/>
            <p:cNvSpPr>
              <a:spLocks noChangeArrowheads="1"/>
            </p:cNvSpPr>
            <p:nvPr/>
          </p:nvSpPr>
          <p:spPr bwMode="auto">
            <a:xfrm>
              <a:off x="1157483" y="1741928"/>
              <a:ext cx="199936" cy="203174"/>
            </a:xfrm>
            <a:prstGeom prst="ellipse">
              <a:avLst/>
            </a:prstGeom>
            <a:solidFill>
              <a:srgbClr val="3333FF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143" name="Oval 20"/>
            <p:cNvSpPr>
              <a:spLocks noChangeArrowheads="1"/>
            </p:cNvSpPr>
            <p:nvPr/>
          </p:nvSpPr>
          <p:spPr bwMode="auto">
            <a:xfrm>
              <a:off x="2679220" y="1078439"/>
              <a:ext cx="201524" cy="199999"/>
            </a:xfrm>
            <a:prstGeom prst="ellipse">
              <a:avLst/>
            </a:prstGeom>
            <a:solidFill>
              <a:srgbClr val="3333FF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144" name="Oval 21"/>
            <p:cNvSpPr>
              <a:spLocks noChangeArrowheads="1"/>
            </p:cNvSpPr>
            <p:nvPr/>
          </p:nvSpPr>
          <p:spPr bwMode="auto">
            <a:xfrm>
              <a:off x="2150817" y="1611770"/>
              <a:ext cx="199936" cy="198411"/>
            </a:xfrm>
            <a:prstGeom prst="ellipse">
              <a:avLst/>
            </a:prstGeom>
            <a:solidFill>
              <a:srgbClr val="3333FF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145" name="Oval 22"/>
            <p:cNvSpPr>
              <a:spLocks noChangeArrowheads="1"/>
            </p:cNvSpPr>
            <p:nvPr/>
          </p:nvSpPr>
          <p:spPr bwMode="auto">
            <a:xfrm>
              <a:off x="2084172" y="880027"/>
              <a:ext cx="198349" cy="198412"/>
            </a:xfrm>
            <a:prstGeom prst="ellipse">
              <a:avLst/>
            </a:prstGeom>
            <a:solidFill>
              <a:srgbClr val="3333FF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146" name="Oval 23"/>
            <p:cNvSpPr>
              <a:spLocks noChangeArrowheads="1"/>
            </p:cNvSpPr>
            <p:nvPr/>
          </p:nvSpPr>
          <p:spPr bwMode="auto">
            <a:xfrm>
              <a:off x="2679220" y="1413358"/>
              <a:ext cx="201524" cy="198412"/>
            </a:xfrm>
            <a:prstGeom prst="ellipse">
              <a:avLst/>
            </a:prstGeom>
            <a:solidFill>
              <a:srgbClr val="3333FF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147" name="Oval 24"/>
            <p:cNvSpPr>
              <a:spLocks noChangeArrowheads="1"/>
            </p:cNvSpPr>
            <p:nvPr/>
          </p:nvSpPr>
          <p:spPr bwMode="auto">
            <a:xfrm>
              <a:off x="1554182" y="880027"/>
              <a:ext cx="198349" cy="198412"/>
            </a:xfrm>
            <a:prstGeom prst="ellipse">
              <a:avLst/>
            </a:prstGeom>
            <a:solidFill>
              <a:srgbClr val="3333FF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148" name="Oval 25"/>
            <p:cNvSpPr>
              <a:spLocks noChangeArrowheads="1"/>
            </p:cNvSpPr>
            <p:nvPr/>
          </p:nvSpPr>
          <p:spPr bwMode="auto">
            <a:xfrm>
              <a:off x="1492296" y="1611770"/>
              <a:ext cx="196763" cy="198411"/>
            </a:xfrm>
            <a:prstGeom prst="ellipse">
              <a:avLst/>
            </a:prstGeom>
            <a:solidFill>
              <a:srgbClr val="3333FF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149" name="Oval 26"/>
            <p:cNvSpPr>
              <a:spLocks noChangeArrowheads="1"/>
            </p:cNvSpPr>
            <p:nvPr/>
          </p:nvSpPr>
          <p:spPr bwMode="auto">
            <a:xfrm>
              <a:off x="2282521" y="1213358"/>
              <a:ext cx="196763" cy="199999"/>
            </a:xfrm>
            <a:prstGeom prst="ellipse">
              <a:avLst/>
            </a:prstGeom>
            <a:solidFill>
              <a:srgbClr val="3333FF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153" name="Oval 32"/>
            <p:cNvSpPr>
              <a:spLocks noChangeArrowheads="1"/>
            </p:cNvSpPr>
            <p:nvPr/>
          </p:nvSpPr>
          <p:spPr bwMode="auto">
            <a:xfrm>
              <a:off x="1095597" y="1014947"/>
              <a:ext cx="196763" cy="198411"/>
            </a:xfrm>
            <a:prstGeom prst="ellipse">
              <a:avLst/>
            </a:prstGeom>
            <a:solidFill>
              <a:srgbClr val="3333FF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154" name="Oval 33"/>
            <p:cNvSpPr>
              <a:spLocks noChangeArrowheads="1"/>
            </p:cNvSpPr>
            <p:nvPr/>
          </p:nvSpPr>
          <p:spPr bwMode="auto">
            <a:xfrm>
              <a:off x="1627174" y="1213358"/>
              <a:ext cx="198349" cy="199999"/>
            </a:xfrm>
            <a:prstGeom prst="ellipse">
              <a:avLst/>
            </a:prstGeom>
            <a:solidFill>
              <a:srgbClr val="3333FF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ea"/>
                <a:ea typeface="+mn-ea"/>
              </a:endParaRPr>
            </a:p>
          </p:txBody>
        </p:sp>
        <p:sp>
          <p:nvSpPr>
            <p:cNvPr id="155" name="Oval 34"/>
            <p:cNvSpPr>
              <a:spLocks noChangeArrowheads="1"/>
            </p:cNvSpPr>
            <p:nvPr/>
          </p:nvSpPr>
          <p:spPr bwMode="auto">
            <a:xfrm>
              <a:off x="2479283" y="1741928"/>
              <a:ext cx="199936" cy="203174"/>
            </a:xfrm>
            <a:prstGeom prst="ellipse">
              <a:avLst/>
            </a:prstGeom>
            <a:solidFill>
              <a:srgbClr val="3333FF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+mn-ea"/>
                <a:ea typeface="+mn-ea"/>
              </a:endParaRPr>
            </a:p>
          </p:txBody>
        </p:sp>
      </p:grpSp>
      <p:sp>
        <p:nvSpPr>
          <p:cNvPr id="60423" name="AutoShape 7"/>
          <p:cNvSpPr>
            <a:spLocks noChangeAspect="1" noChangeArrowheads="1"/>
          </p:cNvSpPr>
          <p:nvPr/>
        </p:nvSpPr>
        <p:spPr bwMode="auto">
          <a:xfrm rot="16640700">
            <a:off x="5940667" y="2054366"/>
            <a:ext cx="357188" cy="871538"/>
          </a:xfrm>
          <a:prstGeom prst="downArrow">
            <a:avLst>
              <a:gd name="adj1" fmla="val 50000"/>
              <a:gd name="adj2" fmla="val 61000"/>
            </a:avLst>
          </a:prstGeom>
          <a:solidFill>
            <a:srgbClr val="4BACC6"/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eaVert"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60425" name="Oval 9"/>
          <p:cNvSpPr>
            <a:spLocks noChangeArrowheads="1"/>
          </p:cNvSpPr>
          <p:nvPr/>
        </p:nvSpPr>
        <p:spPr bwMode="auto">
          <a:xfrm>
            <a:off x="7181998" y="2468422"/>
            <a:ext cx="288000" cy="288000"/>
          </a:xfrm>
          <a:prstGeom prst="ellipse">
            <a:avLst/>
          </a:prstGeom>
          <a:gradFill rotWithShape="0">
            <a:gsLst>
              <a:gs pos="0">
                <a:srgbClr val="D99594"/>
              </a:gs>
              <a:gs pos="50000">
                <a:srgbClr val="C0504D"/>
              </a:gs>
              <a:gs pos="100000">
                <a:srgbClr val="D99594"/>
              </a:gs>
            </a:gsLst>
            <a:lin ang="5400000" scaled="1"/>
          </a:gradFill>
          <a:ln w="12700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60427" name="AutoShape 11"/>
          <p:cNvSpPr>
            <a:spLocks noChangeAspect="1" noChangeArrowheads="1"/>
          </p:cNvSpPr>
          <p:nvPr/>
        </p:nvSpPr>
        <p:spPr bwMode="auto">
          <a:xfrm rot="16200000">
            <a:off x="7967983" y="2212362"/>
            <a:ext cx="357188" cy="871538"/>
          </a:xfrm>
          <a:prstGeom prst="downArrow">
            <a:avLst>
              <a:gd name="adj1" fmla="val 50000"/>
              <a:gd name="adj2" fmla="val 61000"/>
            </a:avLst>
          </a:prstGeom>
          <a:solidFill>
            <a:srgbClr val="4BACC6"/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eaVert" lIns="74295" tIns="8890" rIns="74295" bIns="88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9222" name="Text Box 14"/>
          <p:cNvSpPr txBox="1">
            <a:spLocks noChangeAspect="1" noChangeArrowheads="1"/>
          </p:cNvSpPr>
          <p:nvPr/>
        </p:nvSpPr>
        <p:spPr bwMode="auto">
          <a:xfrm>
            <a:off x="6660232" y="2036374"/>
            <a:ext cx="1080120" cy="357188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/>
            <a:r>
              <a:rPr lang="en-US" altLang="ja-JP" sz="1400" b="1" dirty="0" smtClean="0">
                <a:solidFill>
                  <a:srgbClr val="000000"/>
                </a:solidFill>
                <a:latin typeface="Century" pitchFamily="18" charset="0"/>
                <a:ea typeface="ＭＳ 明朝" pitchFamily="17" charset="-128"/>
                <a:cs typeface="ＭＳ Ｐゴシック" charset="-128"/>
              </a:rPr>
              <a:t>Target</a:t>
            </a:r>
          </a:p>
          <a:p>
            <a:pPr algn="just"/>
            <a:r>
              <a:rPr lang="en-US" altLang="ja-JP" sz="1400" b="1" dirty="0" err="1" smtClean="0">
                <a:solidFill>
                  <a:srgbClr val="000000"/>
                </a:solidFill>
                <a:latin typeface="Century" pitchFamily="18" charset="0"/>
                <a:ea typeface="ＭＳ 明朝" pitchFamily="17" charset="-128"/>
                <a:cs typeface="ＭＳ Ｐゴシック" charset="-128"/>
              </a:rPr>
              <a:t>Ag,Br</a:t>
            </a:r>
            <a:r>
              <a:rPr lang="ja-JP" altLang="en-US" sz="1400" b="1" dirty="0">
                <a:solidFill>
                  <a:srgbClr val="000000"/>
                </a:solidFill>
                <a:latin typeface="Century" pitchFamily="18" charset="0"/>
                <a:ea typeface="ＭＳ 明朝" pitchFamily="17" charset="-128"/>
                <a:cs typeface="ＭＳ Ｐゴシック" charset="-128"/>
              </a:rPr>
              <a:t>など </a:t>
            </a:r>
            <a:endParaRPr lang="ja-JP" altLang="ja-JP" sz="4000" dirty="0">
              <a:ea typeface="ＭＳ 明朝" pitchFamily="17" charset="-128"/>
              <a:cs typeface="ＭＳ Ｐゴシック" charset="-128"/>
            </a:endParaRPr>
          </a:p>
        </p:txBody>
      </p:sp>
      <p:pic>
        <p:nvPicPr>
          <p:cNvPr id="9227" name="Picture 2" descr="E:\udd\DM\picture\PTS\PB290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653136"/>
            <a:ext cx="245903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グループ化 79"/>
          <p:cNvGrpSpPr>
            <a:grpSpLocks noChangeAspect="1"/>
          </p:cNvGrpSpPr>
          <p:nvPr/>
        </p:nvGrpSpPr>
        <p:grpSpPr bwMode="auto">
          <a:xfrm>
            <a:off x="7761485" y="2396413"/>
            <a:ext cx="842963" cy="875037"/>
            <a:chOff x="7020279" y="1067416"/>
            <a:chExt cx="1123951" cy="1166518"/>
          </a:xfrm>
        </p:grpSpPr>
        <p:sp>
          <p:nvSpPr>
            <p:cNvPr id="9249" name="Text Box 24"/>
            <p:cNvSpPr txBox="1">
              <a:spLocks noChangeArrowheads="1"/>
            </p:cNvSpPr>
            <p:nvPr/>
          </p:nvSpPr>
          <p:spPr bwMode="auto">
            <a:xfrm>
              <a:off x="7020279" y="1643384"/>
              <a:ext cx="1123951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/>
              <a:r>
                <a:rPr lang="en-US" altLang="ja-JP" sz="2000" dirty="0">
                  <a:latin typeface="Century" pitchFamily="18" charset="0"/>
                  <a:ea typeface="ＭＳ 明朝" pitchFamily="17" charset="-128"/>
                  <a:cs typeface="ＭＳ Ｐゴシック" charset="-128"/>
                </a:rPr>
                <a:t>Track</a:t>
              </a:r>
              <a:endParaRPr lang="ja-JP" altLang="ja-JP" sz="4400" dirty="0">
                <a:ea typeface="ＭＳ 明朝" pitchFamily="17" charset="-128"/>
                <a:cs typeface="ＭＳ Ｐゴシック" charset="-128"/>
              </a:endParaRPr>
            </a:p>
          </p:txBody>
        </p:sp>
        <p:sp>
          <p:nvSpPr>
            <p:cNvPr id="192" name="円/楕円 191"/>
            <p:cNvSpPr/>
            <p:nvPr/>
          </p:nvSpPr>
          <p:spPr>
            <a:xfrm>
              <a:off x="7088112" y="1067416"/>
              <a:ext cx="1056118" cy="49005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pic>
        <p:nvPicPr>
          <p:cNvPr id="9233" name="Picture 3" descr="E:\udd\DM\picture\X-ray_microscope\110420\P4210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013176"/>
            <a:ext cx="2411413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6" name="Picture 5" descr="E:\udd\DM\picture\X-ray_microscope\110420\P10102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38" y="3284984"/>
            <a:ext cx="2497138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" name="グループ化 79"/>
          <p:cNvGrpSpPr/>
          <p:nvPr/>
        </p:nvGrpSpPr>
        <p:grpSpPr>
          <a:xfrm>
            <a:off x="5004048" y="1010196"/>
            <a:ext cx="2508697" cy="1194668"/>
            <a:chOff x="4066629" y="881336"/>
            <a:chExt cx="2508697" cy="1194668"/>
          </a:xfrm>
        </p:grpSpPr>
        <p:sp>
          <p:nvSpPr>
            <p:cNvPr id="138" name="Text Box 31"/>
            <p:cNvSpPr txBox="1">
              <a:spLocks noChangeArrowheads="1"/>
            </p:cNvSpPr>
            <p:nvPr/>
          </p:nvSpPr>
          <p:spPr bwMode="auto">
            <a:xfrm>
              <a:off x="4066629" y="969517"/>
              <a:ext cx="1460500" cy="1106487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tabLst>
                  <a:tab pos="0" algn="l"/>
                  <a:tab pos="912813" algn="l"/>
                  <a:tab pos="1827213" algn="l"/>
                  <a:tab pos="2741613" algn="l"/>
                  <a:tab pos="3654425" algn="l"/>
                  <a:tab pos="4568825" algn="l"/>
                  <a:tab pos="5483225" algn="l"/>
                  <a:tab pos="6396038" algn="l"/>
                  <a:tab pos="7310438" algn="l"/>
                  <a:tab pos="8224838" algn="l"/>
                  <a:tab pos="9137650" algn="l"/>
                  <a:tab pos="10052050" algn="l"/>
                </a:tabLst>
                <a:defRPr/>
              </a:pPr>
              <a:r>
                <a:rPr lang="en-GB" altLang="ja-JP" b="1" dirty="0">
                  <a:solidFill>
                    <a:srgbClr val="FF0000"/>
                  </a:solidFill>
                  <a:latin typeface="+mn-ea"/>
                  <a:ea typeface="+mn-ea"/>
                </a:rPr>
                <a:t>WIMP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tabLst>
                  <a:tab pos="0" algn="l"/>
                  <a:tab pos="912813" algn="l"/>
                  <a:tab pos="1827213" algn="l"/>
                  <a:tab pos="2741613" algn="l"/>
                  <a:tab pos="3654425" algn="l"/>
                  <a:tab pos="4568825" algn="l"/>
                  <a:tab pos="5483225" algn="l"/>
                  <a:tab pos="6396038" algn="l"/>
                  <a:tab pos="7310438" algn="l"/>
                  <a:tab pos="8224838" algn="l"/>
                  <a:tab pos="9137650" algn="l"/>
                  <a:tab pos="10052050" algn="l"/>
                </a:tabLst>
                <a:defRPr/>
              </a:pPr>
              <a:endParaRPr lang="en-GB" altLang="ja-JP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cxnSp>
          <p:nvCxnSpPr>
            <p:cNvPr id="151" name="AutoShape 28"/>
            <p:cNvCxnSpPr>
              <a:cxnSpLocks noChangeAspect="1" noChangeShapeType="1"/>
            </p:cNvCxnSpPr>
            <p:nvPr/>
          </p:nvCxnSpPr>
          <p:spPr bwMode="auto">
            <a:xfrm>
              <a:off x="5732363" y="1601416"/>
              <a:ext cx="209550" cy="91678"/>
            </a:xfrm>
            <a:prstGeom prst="straightConnector1">
              <a:avLst/>
            </a:prstGeom>
            <a:ln w="12700">
              <a:headE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6" name="AutoShape 29"/>
            <p:cNvCxnSpPr>
              <a:cxnSpLocks noChangeAspect="1" noChangeShapeType="1"/>
            </p:cNvCxnSpPr>
            <p:nvPr/>
          </p:nvCxnSpPr>
          <p:spPr bwMode="auto">
            <a:xfrm flipV="1">
              <a:off x="5732363" y="881336"/>
              <a:ext cx="842963" cy="506015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9238" name="AutoShape 27"/>
            <p:cNvCxnSpPr>
              <a:cxnSpLocks noChangeShapeType="1"/>
            </p:cNvCxnSpPr>
            <p:nvPr/>
          </p:nvCxnSpPr>
          <p:spPr bwMode="auto">
            <a:xfrm>
              <a:off x="4139952" y="1430561"/>
              <a:ext cx="1323975" cy="1588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7" name="グループ化 73"/>
          <p:cNvGrpSpPr>
            <a:grpSpLocks/>
          </p:cNvGrpSpPr>
          <p:nvPr/>
        </p:nvGrpSpPr>
        <p:grpSpPr bwMode="auto">
          <a:xfrm>
            <a:off x="4644080" y="2085394"/>
            <a:ext cx="648000" cy="623526"/>
            <a:chOff x="3227851" y="440465"/>
            <a:chExt cx="1025349" cy="912101"/>
          </a:xfrm>
        </p:grpSpPr>
        <p:sp>
          <p:nvSpPr>
            <p:cNvPr id="60424" name="Oval 8"/>
            <p:cNvSpPr>
              <a:spLocks noChangeArrowheads="1"/>
            </p:cNvSpPr>
            <p:nvPr/>
          </p:nvSpPr>
          <p:spPr bwMode="auto">
            <a:xfrm>
              <a:off x="3227851" y="440465"/>
              <a:ext cx="1025349" cy="912101"/>
            </a:xfrm>
            <a:prstGeom prst="ellipse">
              <a:avLst/>
            </a:prstGeom>
            <a:gradFill rotWithShape="0">
              <a:gsLst>
                <a:gs pos="0">
                  <a:srgbClr val="666666"/>
                </a:gs>
                <a:gs pos="50000">
                  <a:srgbClr val="000000"/>
                </a:gs>
                <a:gs pos="100000">
                  <a:srgbClr val="666666"/>
                </a:gs>
              </a:gsLst>
              <a:lin ang="54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dist="28398" dir="3806097" algn="ctr" rotWithShape="0">
                <a:srgbClr val="7F7F7F"/>
              </a:outerShdw>
            </a:effectLst>
          </p:spPr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28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9244" name="正方形/長方形 72"/>
            <p:cNvSpPr>
              <a:spLocks noChangeArrowheads="1"/>
            </p:cNvSpPr>
            <p:nvPr/>
          </p:nvSpPr>
          <p:spPr bwMode="auto">
            <a:xfrm>
              <a:off x="3378054" y="615332"/>
              <a:ext cx="761320" cy="53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  <a:latin typeface="Calibri" pitchFamily="34" charset="0"/>
                </a:rPr>
                <a:t>DM</a:t>
              </a:r>
              <a:endParaRPr lang="ja-JP" altLang="en-US" sz="2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78" name="左矢印 77"/>
          <p:cNvSpPr/>
          <p:nvPr/>
        </p:nvSpPr>
        <p:spPr>
          <a:xfrm>
            <a:off x="4211960" y="4149080"/>
            <a:ext cx="2880320" cy="431800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5" name="左矢印 54"/>
          <p:cNvSpPr/>
          <p:nvPr/>
        </p:nvSpPr>
        <p:spPr>
          <a:xfrm rot="16200000">
            <a:off x="8046269" y="3279724"/>
            <a:ext cx="792162" cy="683915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"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dirty="0" smtClean="0"/>
              <a:t>現像</a:t>
            </a:r>
            <a:endParaRPr lang="ja-JP" altLang="en-US" sz="2000" b="1" dirty="0"/>
          </a:p>
        </p:txBody>
      </p:sp>
      <p:sp>
        <p:nvSpPr>
          <p:cNvPr id="56" name="正方形/長方形 55"/>
          <p:cNvSpPr/>
          <p:nvPr/>
        </p:nvSpPr>
        <p:spPr>
          <a:xfrm>
            <a:off x="7927000" y="908720"/>
            <a:ext cx="1217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dirty="0" smtClean="0"/>
              <a:t>乳剤中の</a:t>
            </a:r>
            <a:endParaRPr lang="en-US" altLang="ja-JP" sz="20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dirty="0" smtClean="0"/>
              <a:t>反応</a:t>
            </a:r>
            <a:endParaRPr lang="ja-JP" altLang="en-US" sz="2000" b="1" dirty="0"/>
          </a:p>
        </p:txBody>
      </p:sp>
      <p:sp>
        <p:nvSpPr>
          <p:cNvPr id="57" name="正方形/長方形 56"/>
          <p:cNvSpPr/>
          <p:nvPr/>
        </p:nvSpPr>
        <p:spPr>
          <a:xfrm>
            <a:off x="3923928" y="6334780"/>
            <a:ext cx="3632533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 smtClean="0"/>
              <a:t>光学スキャニング</a:t>
            </a:r>
            <a:r>
              <a:rPr lang="en-US" altLang="ja-JP" sz="2800" b="1" dirty="0" smtClean="0"/>
              <a:t>stage</a:t>
            </a:r>
            <a:endParaRPr lang="ja-JP" altLang="en-US" sz="2800" b="1" dirty="0"/>
          </a:p>
        </p:txBody>
      </p:sp>
      <p:sp>
        <p:nvSpPr>
          <p:cNvPr id="58" name="正方形/長方形 57"/>
          <p:cNvSpPr/>
          <p:nvPr/>
        </p:nvSpPr>
        <p:spPr>
          <a:xfrm>
            <a:off x="16157" y="6309320"/>
            <a:ext cx="1675523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/>
              <a:t>X-ray</a:t>
            </a:r>
            <a:r>
              <a:rPr lang="ja-JP" altLang="en-US" sz="2800" b="1" dirty="0" smtClean="0"/>
              <a:t>解析</a:t>
            </a:r>
            <a:endParaRPr lang="ja-JP" altLang="en-US" sz="2800" b="1" dirty="0"/>
          </a:p>
        </p:txBody>
      </p:sp>
      <p:sp>
        <p:nvSpPr>
          <p:cNvPr id="59" name="正方形/長方形 58"/>
          <p:cNvSpPr/>
          <p:nvPr/>
        </p:nvSpPr>
        <p:spPr>
          <a:xfrm>
            <a:off x="7092280" y="5373216"/>
            <a:ext cx="1792478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/>
              <a:t>Signal</a:t>
            </a:r>
            <a:r>
              <a:rPr lang="ja-JP" altLang="en-US" sz="2800" b="1" dirty="0" smtClean="0"/>
              <a:t>抽出</a:t>
            </a:r>
            <a:endParaRPr lang="ja-JP" altLang="en-US" sz="2800" b="1" dirty="0"/>
          </a:p>
        </p:txBody>
      </p:sp>
      <p:sp>
        <p:nvSpPr>
          <p:cNvPr id="50" name="正方形/長方形 49"/>
          <p:cNvSpPr/>
          <p:nvPr/>
        </p:nvSpPr>
        <p:spPr>
          <a:xfrm>
            <a:off x="6300192" y="3140968"/>
            <a:ext cx="1627369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 smtClean="0"/>
              <a:t>現像開発</a:t>
            </a:r>
            <a:endParaRPr lang="ja-JP" altLang="en-US" sz="2800" b="1" dirty="0"/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6" cstate="print"/>
          <a:srcRect l="23873" t="27853" r="36338" b="36338"/>
          <a:stretch>
            <a:fillRect/>
          </a:stretch>
        </p:blipFill>
        <p:spPr bwMode="auto">
          <a:xfrm rot="4800000">
            <a:off x="3059832" y="3933056"/>
            <a:ext cx="10801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7" cstate="print"/>
          <a:srcRect l="21456" t="21962" r="19636" b="36580"/>
          <a:stretch>
            <a:fillRect/>
          </a:stretch>
        </p:blipFill>
        <p:spPr bwMode="auto">
          <a:xfrm rot="4800000">
            <a:off x="7524328" y="4005064"/>
            <a:ext cx="108012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グループ化 74"/>
          <p:cNvGrpSpPr>
            <a:grpSpLocks noChangeAspect="1"/>
          </p:cNvGrpSpPr>
          <p:nvPr/>
        </p:nvGrpSpPr>
        <p:grpSpPr bwMode="auto">
          <a:xfrm>
            <a:off x="7884365" y="2540430"/>
            <a:ext cx="646926" cy="143421"/>
            <a:chOff x="7159143" y="1207062"/>
            <a:chExt cx="862568" cy="191228"/>
          </a:xfrm>
        </p:grpSpPr>
        <p:sp>
          <p:nvSpPr>
            <p:cNvPr id="60437" name="Oval 21"/>
            <p:cNvSpPr>
              <a:spLocks noChangeArrowheads="1"/>
            </p:cNvSpPr>
            <p:nvPr/>
          </p:nvSpPr>
          <p:spPr bwMode="auto">
            <a:xfrm>
              <a:off x="7831211" y="1207790"/>
              <a:ext cx="190500" cy="19050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9999"/>
                </a:gs>
              </a:gsLst>
              <a:lin ang="5400000" scaled="1"/>
            </a:gradFill>
            <a:ln w="12700">
              <a:solidFill>
                <a:srgbClr val="666666"/>
              </a:solidFill>
              <a:round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60438" name="Oval 22"/>
            <p:cNvSpPr>
              <a:spLocks noChangeArrowheads="1"/>
            </p:cNvSpPr>
            <p:nvPr/>
          </p:nvSpPr>
          <p:spPr bwMode="auto">
            <a:xfrm>
              <a:off x="7384926" y="1207790"/>
              <a:ext cx="190500" cy="19050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9999"/>
                </a:gs>
              </a:gsLst>
              <a:lin ang="5400000" scaled="1"/>
            </a:gradFill>
            <a:ln w="12700">
              <a:solidFill>
                <a:srgbClr val="666666"/>
              </a:solidFill>
              <a:round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61" name="Oval 22"/>
            <p:cNvSpPr>
              <a:spLocks noChangeArrowheads="1"/>
            </p:cNvSpPr>
            <p:nvPr/>
          </p:nvSpPr>
          <p:spPr bwMode="auto">
            <a:xfrm>
              <a:off x="7159143" y="1207062"/>
              <a:ext cx="190500" cy="19050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9999"/>
                </a:gs>
              </a:gsLst>
              <a:lin ang="5400000" scaled="1"/>
            </a:gradFill>
            <a:ln w="12700">
              <a:solidFill>
                <a:srgbClr val="666666"/>
              </a:solidFill>
              <a:round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62" name="Oval 21"/>
            <p:cNvSpPr>
              <a:spLocks noChangeArrowheads="1"/>
            </p:cNvSpPr>
            <p:nvPr/>
          </p:nvSpPr>
          <p:spPr bwMode="auto">
            <a:xfrm>
              <a:off x="7639190" y="1207062"/>
              <a:ext cx="190500" cy="19050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9999"/>
                </a:gs>
              </a:gsLst>
              <a:lin ang="5400000" scaled="1"/>
            </a:gradFill>
            <a:ln w="12700">
              <a:solidFill>
                <a:srgbClr val="666666"/>
              </a:solidFill>
              <a:round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lIns="74295" tIns="8890" rIns="74295" bIns="88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</p:grpSp>
      <p:sp>
        <p:nvSpPr>
          <p:cNvPr id="69" name="円/楕円 68"/>
          <p:cNvSpPr/>
          <p:nvPr/>
        </p:nvSpPr>
        <p:spPr>
          <a:xfrm>
            <a:off x="7727345" y="4412348"/>
            <a:ext cx="661079" cy="3127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4" name="グループ化 73"/>
          <p:cNvGrpSpPr/>
          <p:nvPr/>
        </p:nvGrpSpPr>
        <p:grpSpPr>
          <a:xfrm>
            <a:off x="1907704" y="110870"/>
            <a:ext cx="3096344" cy="1805962"/>
            <a:chOff x="0" y="548680"/>
            <a:chExt cx="3096344" cy="1805962"/>
          </a:xfrm>
        </p:grpSpPr>
        <p:pic>
          <p:nvPicPr>
            <p:cNvPr id="75" name="Picture 4" descr="DSCN3923"/>
            <p:cNvPicPr>
              <a:picLocks noChangeAspect="1" noChangeArrowheads="1"/>
            </p:cNvPicPr>
            <p:nvPr/>
          </p:nvPicPr>
          <p:blipFill>
            <a:blip r:embed="rId8" cstate="print"/>
            <a:srcRect l="27339" t="11026" r="23941" b="17925"/>
            <a:stretch>
              <a:fillRect/>
            </a:stretch>
          </p:blipFill>
          <p:spPr bwMode="auto">
            <a:xfrm>
              <a:off x="0" y="548681"/>
              <a:ext cx="1651336" cy="1805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 r="44341" b="56053"/>
            <a:stretch>
              <a:fillRect/>
            </a:stretch>
          </p:blipFill>
          <p:spPr bwMode="auto">
            <a:xfrm>
              <a:off x="1368152" y="548680"/>
              <a:ext cx="1728192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77" name="直線コネクタ 76"/>
            <p:cNvCxnSpPr>
              <a:cxnSpLocks noChangeAspect="1"/>
            </p:cNvCxnSpPr>
            <p:nvPr/>
          </p:nvCxnSpPr>
          <p:spPr>
            <a:xfrm flipV="1">
              <a:off x="1115616" y="620688"/>
              <a:ext cx="665354" cy="712879"/>
            </a:xfrm>
            <a:prstGeom prst="line">
              <a:avLst/>
            </a:prstGeom>
            <a:ln w="63500" cap="rnd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>
              <a:cxnSpLocks noChangeAspect="1"/>
            </p:cNvCxnSpPr>
            <p:nvPr/>
          </p:nvCxnSpPr>
          <p:spPr>
            <a:xfrm>
              <a:off x="1115616" y="1628800"/>
              <a:ext cx="712879" cy="570303"/>
            </a:xfrm>
            <a:prstGeom prst="line">
              <a:avLst/>
            </a:prstGeom>
            <a:ln w="63500" cap="rnd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C:\Users\asada\Pictures\note\PH_3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1000" y="116632"/>
            <a:ext cx="1950720" cy="2600960"/>
          </a:xfrm>
          <a:prstGeom prst="rect">
            <a:avLst/>
          </a:prstGeom>
          <a:noFill/>
        </p:spPr>
      </p:pic>
      <p:sp>
        <p:nvSpPr>
          <p:cNvPr id="54" name="正方形/長方形 53"/>
          <p:cNvSpPr/>
          <p:nvPr/>
        </p:nvSpPr>
        <p:spPr>
          <a:xfrm>
            <a:off x="251520" y="0"/>
            <a:ext cx="1627369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 smtClean="0"/>
              <a:t>乳剤開発</a:t>
            </a:r>
            <a:endParaRPr lang="ja-JP" altLang="en-US" sz="2800" b="1" dirty="0"/>
          </a:p>
        </p:txBody>
      </p:sp>
      <p:sp>
        <p:nvSpPr>
          <p:cNvPr id="63" name="正方形/長方形 62"/>
          <p:cNvSpPr/>
          <p:nvPr/>
        </p:nvSpPr>
        <p:spPr>
          <a:xfrm>
            <a:off x="6012160" y="0"/>
            <a:ext cx="2082621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/>
              <a:t>DM</a:t>
            </a:r>
            <a:r>
              <a:rPr lang="ja-JP" altLang="en-US" sz="2800" b="1" dirty="0" smtClean="0"/>
              <a:t>との反応</a:t>
            </a:r>
            <a:endParaRPr lang="ja-JP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7585E-6 L 0.21233 0.0282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33 0.02822 L 0.55972 0.511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4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5647E-6 L 0.25 -3.35647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851E-6 L -0.01962 0.2870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5" grpId="0" animBg="1"/>
      <p:bldP spid="78" grpId="0" animBg="1"/>
      <p:bldP spid="55" grpId="0" animBg="1"/>
      <p:bldP spid="57" grpId="0" animBg="1"/>
      <p:bldP spid="58" grpId="0" animBg="1"/>
      <p:bldP spid="59" grpId="0" animBg="1"/>
      <p:bldP spid="50" grpId="0" animBg="1"/>
      <p:bldP spid="69" grpId="0" animBg="1"/>
      <p:bldP spid="54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1043608" y="44624"/>
            <a:ext cx="8229600" cy="1143000"/>
          </a:xfrm>
        </p:spPr>
        <p:txBody>
          <a:bodyPr/>
          <a:lstStyle/>
          <a:p>
            <a:r>
              <a:rPr lang="ja-JP" altLang="en-US" sz="3200" dirty="0" smtClean="0"/>
              <a:t>潜像核</a:t>
            </a:r>
            <a:r>
              <a:rPr lang="ja-JP" altLang="en-US" sz="3200" dirty="0" smtClean="0"/>
              <a:t>形成の差異の利用</a:t>
            </a:r>
            <a:endParaRPr lang="ja-JP" altLang="en-US" sz="3200" dirty="0" smtClean="0"/>
          </a:p>
        </p:txBody>
      </p:sp>
      <p:sp>
        <p:nvSpPr>
          <p:cNvPr id="63491" name="Text Box 6"/>
          <p:cNvSpPr txBox="1">
            <a:spLocks noChangeArrowheads="1"/>
          </p:cNvSpPr>
          <p:nvPr/>
        </p:nvSpPr>
        <p:spPr bwMode="auto">
          <a:xfrm>
            <a:off x="2362200" y="14478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0000"/>
                </a:solidFill>
              </a:rPr>
              <a:t>高速荷電粒子</a:t>
            </a:r>
          </a:p>
        </p:txBody>
      </p:sp>
      <p:sp>
        <p:nvSpPr>
          <p:cNvPr id="63492" name="Text Box 14"/>
          <p:cNvSpPr txBox="1">
            <a:spLocks noChangeArrowheads="1"/>
          </p:cNvSpPr>
          <p:nvPr/>
        </p:nvSpPr>
        <p:spPr bwMode="auto">
          <a:xfrm>
            <a:off x="3336925" y="3298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en-US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762000" y="1676400"/>
            <a:ext cx="1752600" cy="1676400"/>
            <a:chOff x="1008" y="1152"/>
            <a:chExt cx="1104" cy="1056"/>
          </a:xfrm>
        </p:grpSpPr>
        <p:sp>
          <p:nvSpPr>
            <p:cNvPr id="63508" name="Oval 4"/>
            <p:cNvSpPr>
              <a:spLocks noChangeArrowheads="1"/>
            </p:cNvSpPr>
            <p:nvPr/>
          </p:nvSpPr>
          <p:spPr bwMode="auto">
            <a:xfrm>
              <a:off x="1248" y="1248"/>
              <a:ext cx="768" cy="72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3509" name="Line 5"/>
            <p:cNvSpPr>
              <a:spLocks noChangeShapeType="1"/>
            </p:cNvSpPr>
            <p:nvPr/>
          </p:nvSpPr>
          <p:spPr bwMode="auto">
            <a:xfrm flipH="1">
              <a:off x="1008" y="1152"/>
              <a:ext cx="1104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510" name="Oval 15"/>
            <p:cNvSpPr>
              <a:spLocks noChangeArrowheads="1"/>
            </p:cNvSpPr>
            <p:nvPr/>
          </p:nvSpPr>
          <p:spPr bwMode="auto">
            <a:xfrm>
              <a:off x="1296" y="12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63494" name="AutoShape 17"/>
          <p:cNvSpPr>
            <a:spLocks noChangeArrowheads="1"/>
          </p:cNvSpPr>
          <p:nvPr/>
        </p:nvSpPr>
        <p:spPr bwMode="auto">
          <a:xfrm>
            <a:off x="1676400" y="3352800"/>
            <a:ext cx="457200" cy="6858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63495" name="Text Box 18"/>
          <p:cNvSpPr txBox="1">
            <a:spLocks noChangeArrowheads="1"/>
          </p:cNvSpPr>
          <p:nvPr/>
        </p:nvSpPr>
        <p:spPr bwMode="auto">
          <a:xfrm>
            <a:off x="0" y="4191000"/>
            <a:ext cx="41910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 b="1"/>
              <a:t>高速の荷電粒子においては表面潜像形成</a:t>
            </a:r>
          </a:p>
          <a:p>
            <a:pPr>
              <a:spcBef>
                <a:spcPct val="50000"/>
              </a:spcBef>
            </a:pPr>
            <a:r>
              <a:rPr lang="ja-JP" altLang="en-US" sz="1600" b="1"/>
              <a:t>ｄ</a:t>
            </a:r>
            <a:r>
              <a:rPr lang="en-US" altLang="ja-JP" sz="1600" b="1"/>
              <a:t>E/dx : Bethe-Bloch mechanism (ionization)</a:t>
            </a:r>
          </a:p>
        </p:txBody>
      </p:sp>
      <p:sp>
        <p:nvSpPr>
          <p:cNvPr id="63496" name="Text Box 19"/>
          <p:cNvSpPr txBox="1">
            <a:spLocks noChangeArrowheads="1"/>
          </p:cNvSpPr>
          <p:nvPr/>
        </p:nvSpPr>
        <p:spPr bwMode="auto">
          <a:xfrm>
            <a:off x="2133600" y="26670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AgBr</a:t>
            </a:r>
            <a:r>
              <a:rPr lang="ja-JP" altLang="en-US"/>
              <a:t>結晶</a:t>
            </a:r>
          </a:p>
        </p:txBody>
      </p:sp>
      <p:sp>
        <p:nvSpPr>
          <p:cNvPr id="63497" name="Text Box 20"/>
          <p:cNvSpPr txBox="1">
            <a:spLocks noChangeArrowheads="1"/>
          </p:cNvSpPr>
          <p:nvPr/>
        </p:nvSpPr>
        <p:spPr bwMode="auto">
          <a:xfrm>
            <a:off x="6324600" y="26670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AgBr</a:t>
            </a:r>
            <a:r>
              <a:rPr lang="ja-JP" altLang="en-US"/>
              <a:t>結晶</a:t>
            </a:r>
          </a:p>
        </p:txBody>
      </p:sp>
      <p:sp>
        <p:nvSpPr>
          <p:cNvPr id="63498" name="Text Box 22"/>
          <p:cNvSpPr txBox="1">
            <a:spLocks noChangeArrowheads="1"/>
          </p:cNvSpPr>
          <p:nvPr/>
        </p:nvSpPr>
        <p:spPr bwMode="auto">
          <a:xfrm>
            <a:off x="6172200" y="13716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0000"/>
                </a:solidFill>
              </a:rPr>
              <a:t>低速イオン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029200" y="1676400"/>
            <a:ext cx="1447800" cy="1752600"/>
            <a:chOff x="3984" y="1104"/>
            <a:chExt cx="912" cy="1104"/>
          </a:xfrm>
        </p:grpSpPr>
        <p:sp>
          <p:nvSpPr>
            <p:cNvPr id="63505" name="Oval 16"/>
            <p:cNvSpPr>
              <a:spLocks noChangeArrowheads="1"/>
            </p:cNvSpPr>
            <p:nvPr/>
          </p:nvSpPr>
          <p:spPr bwMode="auto">
            <a:xfrm>
              <a:off x="4128" y="1248"/>
              <a:ext cx="768" cy="72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3506" name="Line 21"/>
            <p:cNvSpPr>
              <a:spLocks noChangeShapeType="1"/>
            </p:cNvSpPr>
            <p:nvPr/>
          </p:nvSpPr>
          <p:spPr bwMode="auto">
            <a:xfrm flipH="1">
              <a:off x="3984" y="1104"/>
              <a:ext cx="912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507" name="Oval 23"/>
            <p:cNvSpPr>
              <a:spLocks noChangeArrowheads="1"/>
            </p:cNvSpPr>
            <p:nvPr/>
          </p:nvSpPr>
          <p:spPr bwMode="auto">
            <a:xfrm>
              <a:off x="4560" y="153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63500" name="Text Box 24"/>
          <p:cNvSpPr txBox="1">
            <a:spLocks noChangeArrowheads="1"/>
          </p:cNvSpPr>
          <p:nvPr/>
        </p:nvSpPr>
        <p:spPr bwMode="auto">
          <a:xfrm>
            <a:off x="228600" y="1447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表面潜像</a:t>
            </a:r>
          </a:p>
        </p:txBody>
      </p:sp>
      <p:sp>
        <p:nvSpPr>
          <p:cNvPr id="63501" name="Text Box 25"/>
          <p:cNvSpPr txBox="1">
            <a:spLocks noChangeArrowheads="1"/>
          </p:cNvSpPr>
          <p:nvPr/>
        </p:nvSpPr>
        <p:spPr bwMode="auto">
          <a:xfrm>
            <a:off x="6400800" y="19812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内部潜像</a:t>
            </a:r>
          </a:p>
        </p:txBody>
      </p:sp>
      <p:sp>
        <p:nvSpPr>
          <p:cNvPr id="63502" name="Text Box 26"/>
          <p:cNvSpPr txBox="1">
            <a:spLocks noChangeArrowheads="1"/>
          </p:cNvSpPr>
          <p:nvPr/>
        </p:nvSpPr>
        <p:spPr bwMode="auto">
          <a:xfrm>
            <a:off x="4267200" y="4267200"/>
            <a:ext cx="41910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 b="1"/>
              <a:t>低速イオン</a:t>
            </a:r>
            <a:r>
              <a:rPr lang="en-US" altLang="ja-JP" sz="1600" b="1"/>
              <a:t> </a:t>
            </a:r>
          </a:p>
          <a:p>
            <a:pPr>
              <a:spcBef>
                <a:spcPct val="50000"/>
              </a:spcBef>
            </a:pPr>
            <a:r>
              <a:rPr lang="en-US" altLang="ja-JP" sz="1600" b="1"/>
              <a:t>Nuclear Stopping Power : </a:t>
            </a:r>
            <a:r>
              <a:rPr lang="ja-JP" altLang="en-US" sz="1600" b="1"/>
              <a:t>原子衝突</a:t>
            </a:r>
          </a:p>
          <a:p>
            <a:pPr>
              <a:spcBef>
                <a:spcPct val="50000"/>
              </a:spcBef>
            </a:pPr>
            <a:r>
              <a:rPr lang="ja-JP" altLang="en-US" sz="1600" b="1">
                <a:solidFill>
                  <a:srgbClr val="FF0000"/>
                </a:solidFill>
              </a:rPr>
              <a:t>⇒内部潜像形成に寄与</a:t>
            </a:r>
          </a:p>
          <a:p>
            <a:pPr>
              <a:spcBef>
                <a:spcPct val="50000"/>
              </a:spcBef>
            </a:pPr>
            <a:r>
              <a:rPr lang="ja-JP" altLang="en-US" sz="1600" b="1"/>
              <a:t> </a:t>
            </a:r>
            <a:r>
              <a:rPr lang="en-US" altLang="ja-JP" sz="1600" b="1"/>
              <a:t>Electron Stopping Power：</a:t>
            </a:r>
            <a:r>
              <a:rPr lang="ja-JP" altLang="en-US" sz="1600" b="1"/>
              <a:t>電離</a:t>
            </a:r>
          </a:p>
        </p:txBody>
      </p:sp>
      <p:sp>
        <p:nvSpPr>
          <p:cNvPr id="63503" name="AutoShape 27"/>
          <p:cNvSpPr>
            <a:spLocks noChangeArrowheads="1"/>
          </p:cNvSpPr>
          <p:nvPr/>
        </p:nvSpPr>
        <p:spPr bwMode="auto">
          <a:xfrm>
            <a:off x="5715000" y="3581400"/>
            <a:ext cx="457200" cy="6858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63504" name="Text Box 29"/>
          <p:cNvSpPr txBox="1">
            <a:spLocks noChangeArrowheads="1"/>
          </p:cNvSpPr>
          <p:nvPr/>
        </p:nvSpPr>
        <p:spPr bwMode="auto">
          <a:xfrm>
            <a:off x="3962400" y="5867400"/>
            <a:ext cx="4572000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0000"/>
                </a:solidFill>
              </a:rPr>
              <a:t>これが反跳原子核の特徴的なシグナルになるのではないか？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971600" y="332656"/>
            <a:ext cx="1627369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dirty="0" smtClean="0"/>
              <a:t>現像開発</a:t>
            </a:r>
            <a:endParaRPr lang="ja-JP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ja-JP" altLang="en-US" sz="3200" smtClean="0"/>
              <a:t>内部潜像が形成されることを直接的に確認</a:t>
            </a:r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457200" y="1660525"/>
            <a:ext cx="830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 b="1"/>
              <a:t>サンプル：</a:t>
            </a:r>
            <a:r>
              <a:rPr lang="en-US" altLang="ja-JP" sz="2000" b="1"/>
              <a:t>OPERA</a:t>
            </a:r>
            <a:r>
              <a:rPr lang="ja-JP" altLang="en-US" sz="2000" b="1"/>
              <a:t>乳剤タイプ（金＋硫黄増感処理）　⇒結晶サイズが大きいので内部と表面の違いが出やすい。</a:t>
            </a:r>
          </a:p>
        </p:txBody>
      </p:sp>
      <p:sp>
        <p:nvSpPr>
          <p:cNvPr id="64516" name="Text Box 14"/>
          <p:cNvSpPr txBox="1">
            <a:spLocks noChangeArrowheads="1"/>
          </p:cNvSpPr>
          <p:nvPr/>
        </p:nvSpPr>
        <p:spPr bwMode="auto">
          <a:xfrm>
            <a:off x="1371600" y="2743200"/>
            <a:ext cx="17526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内部潜像現像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600200" y="4343400"/>
            <a:ext cx="990600" cy="990600"/>
            <a:chOff x="1008" y="3168"/>
            <a:chExt cx="624" cy="624"/>
          </a:xfrm>
        </p:grpSpPr>
        <p:sp>
          <p:nvSpPr>
            <p:cNvPr id="64532" name="Oval 15"/>
            <p:cNvSpPr>
              <a:spLocks noChangeArrowheads="1"/>
            </p:cNvSpPr>
            <p:nvPr/>
          </p:nvSpPr>
          <p:spPr bwMode="auto">
            <a:xfrm>
              <a:off x="1008" y="3168"/>
              <a:ext cx="624" cy="62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4533" name="Line 16"/>
            <p:cNvSpPr>
              <a:spLocks noChangeShapeType="1"/>
            </p:cNvSpPr>
            <p:nvPr/>
          </p:nvSpPr>
          <p:spPr bwMode="auto">
            <a:xfrm flipV="1">
              <a:off x="1200" y="3648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534" name="Line 17"/>
            <p:cNvSpPr>
              <a:spLocks noChangeShapeType="1"/>
            </p:cNvSpPr>
            <p:nvPr/>
          </p:nvSpPr>
          <p:spPr bwMode="auto">
            <a:xfrm>
              <a:off x="1056" y="35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535" name="Line 18"/>
            <p:cNvSpPr>
              <a:spLocks noChangeShapeType="1"/>
            </p:cNvSpPr>
            <p:nvPr/>
          </p:nvSpPr>
          <p:spPr bwMode="auto">
            <a:xfrm>
              <a:off x="1152" y="3264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536" name="Line 19"/>
            <p:cNvSpPr>
              <a:spLocks noChangeShapeType="1"/>
            </p:cNvSpPr>
            <p:nvPr/>
          </p:nvSpPr>
          <p:spPr bwMode="auto">
            <a:xfrm flipH="1">
              <a:off x="1392" y="3264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537" name="Line 20"/>
            <p:cNvSpPr>
              <a:spLocks noChangeShapeType="1"/>
            </p:cNvSpPr>
            <p:nvPr/>
          </p:nvSpPr>
          <p:spPr bwMode="auto">
            <a:xfrm flipH="1" flipV="1">
              <a:off x="1392" y="360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538" name="Line 21"/>
            <p:cNvSpPr>
              <a:spLocks noChangeShapeType="1"/>
            </p:cNvSpPr>
            <p:nvPr/>
          </p:nvSpPr>
          <p:spPr bwMode="auto">
            <a:xfrm flipH="1">
              <a:off x="1488" y="345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4518" name="Oval 23"/>
          <p:cNvSpPr>
            <a:spLocks noChangeArrowheads="1"/>
          </p:cNvSpPr>
          <p:nvPr/>
        </p:nvSpPr>
        <p:spPr bwMode="auto">
          <a:xfrm>
            <a:off x="20574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4519" name="Oval 24"/>
          <p:cNvSpPr>
            <a:spLocks noChangeArrowheads="1"/>
          </p:cNvSpPr>
          <p:nvPr/>
        </p:nvSpPr>
        <p:spPr bwMode="auto">
          <a:xfrm>
            <a:off x="2133600" y="4267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4520" name="Line 26"/>
          <p:cNvSpPr>
            <a:spLocks noChangeShapeType="1"/>
          </p:cNvSpPr>
          <p:nvPr/>
        </p:nvSpPr>
        <p:spPr bwMode="auto">
          <a:xfrm>
            <a:off x="2209800" y="3962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4521" name="Text Box 27"/>
          <p:cNvSpPr txBox="1">
            <a:spLocks noChangeArrowheads="1"/>
          </p:cNvSpPr>
          <p:nvPr/>
        </p:nvSpPr>
        <p:spPr bwMode="auto">
          <a:xfrm>
            <a:off x="914400" y="3276600"/>
            <a:ext cx="3352800" cy="6334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400" b="1"/>
              <a:t>         漂白処理で表面を除去</a:t>
            </a:r>
          </a:p>
          <a:p>
            <a:pPr>
              <a:spcBef>
                <a:spcPct val="50000"/>
              </a:spcBef>
            </a:pPr>
            <a:r>
              <a:rPr lang="en-US" altLang="ja-JP" sz="1400" b="1"/>
              <a:t>AgN+[Fe(CN)</a:t>
            </a:r>
            <a:r>
              <a:rPr lang="en-US" altLang="ja-JP" sz="1400" b="1" baseline="-25000"/>
              <a:t>6</a:t>
            </a:r>
            <a:r>
              <a:rPr lang="en-US" altLang="ja-JP" sz="1400" b="1"/>
              <a:t>]</a:t>
            </a:r>
            <a:r>
              <a:rPr lang="en-US" altLang="ja-JP" sz="1400" b="1" baseline="30000"/>
              <a:t>3-</a:t>
            </a:r>
            <a:r>
              <a:rPr lang="ja-JP" altLang="en-US" sz="1400" b="1"/>
              <a:t>→</a:t>
            </a:r>
            <a:r>
              <a:rPr lang="en-US" altLang="ja-JP" sz="1400" b="1"/>
              <a:t>Ag</a:t>
            </a:r>
            <a:r>
              <a:rPr lang="en-US" altLang="ja-JP" sz="1400" b="1" baseline="-25000"/>
              <a:t>N</a:t>
            </a:r>
            <a:r>
              <a:rPr lang="en-US" altLang="ja-JP" sz="1400" b="1" baseline="30000"/>
              <a:t>+</a:t>
            </a:r>
            <a:r>
              <a:rPr lang="en-US" altLang="ja-JP" sz="1400" b="1"/>
              <a:t>+[Fe(CN)6]</a:t>
            </a:r>
            <a:r>
              <a:rPr lang="en-US" altLang="ja-JP" sz="1400" b="1" baseline="30000"/>
              <a:t>4-</a:t>
            </a:r>
          </a:p>
        </p:txBody>
      </p:sp>
      <p:sp>
        <p:nvSpPr>
          <p:cNvPr id="64522" name="Line 28"/>
          <p:cNvSpPr>
            <a:spLocks noChangeShapeType="1"/>
          </p:cNvSpPr>
          <p:nvPr/>
        </p:nvSpPr>
        <p:spPr bwMode="auto">
          <a:xfrm flipH="1">
            <a:off x="2057400" y="42672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4523" name="Line 29"/>
          <p:cNvSpPr>
            <a:spLocks noChangeShapeType="1"/>
          </p:cNvSpPr>
          <p:nvPr/>
        </p:nvSpPr>
        <p:spPr bwMode="auto">
          <a:xfrm>
            <a:off x="2057400" y="42672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4524" name="Text Box 30"/>
          <p:cNvSpPr txBox="1">
            <a:spLocks noChangeArrowheads="1"/>
          </p:cNvSpPr>
          <p:nvPr/>
        </p:nvSpPr>
        <p:spPr bwMode="auto">
          <a:xfrm>
            <a:off x="304800" y="5410200"/>
            <a:ext cx="50292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/>
              <a:t>チオ硫酸塩を含んだ現像液で溶解しながら現像</a:t>
            </a:r>
          </a:p>
          <a:p>
            <a:pPr>
              <a:spcBef>
                <a:spcPct val="50000"/>
              </a:spcBef>
            </a:pPr>
            <a:endParaRPr lang="ja-JP" altLang="en-US" b="1"/>
          </a:p>
          <a:p>
            <a:pPr>
              <a:spcBef>
                <a:spcPct val="50000"/>
              </a:spcBef>
            </a:pPr>
            <a:r>
              <a:rPr lang="ja-JP" altLang="en-US" b="1"/>
              <a:t>　　　　内部潜像があれば現像される</a:t>
            </a:r>
          </a:p>
        </p:txBody>
      </p:sp>
      <p:sp>
        <p:nvSpPr>
          <p:cNvPr id="64525" name="AutoShape 31"/>
          <p:cNvSpPr>
            <a:spLocks noChangeArrowheads="1"/>
          </p:cNvSpPr>
          <p:nvPr/>
        </p:nvSpPr>
        <p:spPr bwMode="auto">
          <a:xfrm>
            <a:off x="1981200" y="5867400"/>
            <a:ext cx="3810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64526" name="Oval 40"/>
          <p:cNvSpPr>
            <a:spLocks noChangeArrowheads="1"/>
          </p:cNvSpPr>
          <p:nvPr/>
        </p:nvSpPr>
        <p:spPr bwMode="auto">
          <a:xfrm>
            <a:off x="6400800" y="4191000"/>
            <a:ext cx="990600" cy="990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4527" name="Oval 41"/>
          <p:cNvSpPr>
            <a:spLocks noChangeArrowheads="1"/>
          </p:cNvSpPr>
          <p:nvPr/>
        </p:nvSpPr>
        <p:spPr bwMode="auto">
          <a:xfrm>
            <a:off x="6858000" y="4114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4528" name="Oval 42"/>
          <p:cNvSpPr>
            <a:spLocks noChangeArrowheads="1"/>
          </p:cNvSpPr>
          <p:nvPr/>
        </p:nvSpPr>
        <p:spPr bwMode="auto">
          <a:xfrm>
            <a:off x="6781800" y="4648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4529" name="Text Box 43"/>
          <p:cNvSpPr txBox="1">
            <a:spLocks noChangeArrowheads="1"/>
          </p:cNvSpPr>
          <p:nvPr/>
        </p:nvSpPr>
        <p:spPr bwMode="auto">
          <a:xfrm>
            <a:off x="6248400" y="2747963"/>
            <a:ext cx="1219200" cy="376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表面現像</a:t>
            </a:r>
          </a:p>
        </p:txBody>
      </p:sp>
      <p:sp>
        <p:nvSpPr>
          <p:cNvPr id="64530" name="Text Box 46"/>
          <p:cNvSpPr txBox="1">
            <a:spLocks noChangeArrowheads="1"/>
          </p:cNvSpPr>
          <p:nvPr/>
        </p:nvSpPr>
        <p:spPr bwMode="auto">
          <a:xfrm>
            <a:off x="6096000" y="5410200"/>
            <a:ext cx="3200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/>
              <a:t>溶解せずに現像</a:t>
            </a:r>
          </a:p>
          <a:p>
            <a:pPr>
              <a:spcBef>
                <a:spcPct val="50000"/>
              </a:spcBef>
            </a:pPr>
            <a:endParaRPr lang="ja-JP" altLang="en-US" b="1"/>
          </a:p>
          <a:p>
            <a:pPr>
              <a:spcBef>
                <a:spcPct val="50000"/>
              </a:spcBef>
            </a:pPr>
            <a:r>
              <a:rPr lang="ja-JP" altLang="en-US" b="1"/>
              <a:t>表面潜像のみ現像</a:t>
            </a:r>
          </a:p>
        </p:txBody>
      </p:sp>
      <p:sp>
        <p:nvSpPr>
          <p:cNvPr id="64531" name="AutoShape 47"/>
          <p:cNvSpPr>
            <a:spLocks noChangeArrowheads="1"/>
          </p:cNvSpPr>
          <p:nvPr/>
        </p:nvSpPr>
        <p:spPr bwMode="auto">
          <a:xfrm>
            <a:off x="6858000" y="5867400"/>
            <a:ext cx="3810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|1.2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8710</TotalTime>
  <Words>1930</Words>
  <Application>Microsoft Office PowerPoint</Application>
  <PresentationFormat>画面に合わせる (4:3)</PresentationFormat>
  <Paragraphs>612</Paragraphs>
  <Slides>40</Slides>
  <Notes>24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1" baseType="lpstr">
      <vt:lpstr>Office テーマ</vt:lpstr>
      <vt:lpstr>DMサーチに向けた 新型超微粒粒子乳剤開発</vt:lpstr>
      <vt:lpstr>暗黒物質の存在と探索</vt:lpstr>
      <vt:lpstr>原子核乾板とは</vt:lpstr>
      <vt:lpstr>通常原子核乾板の顕微鏡イメージ</vt:lpstr>
      <vt:lpstr>スライド 5</vt:lpstr>
      <vt:lpstr>スライド 6</vt:lpstr>
      <vt:lpstr>スライド 7</vt:lpstr>
      <vt:lpstr>潜像核形成の差異の利用</vt:lpstr>
      <vt:lpstr>内部潜像が形成されることを直接的に確認</vt:lpstr>
      <vt:lpstr>Krイオンにおける表面潜像と内部潜像現像</vt:lpstr>
      <vt:lpstr>スライド 11</vt:lpstr>
      <vt:lpstr>X線顕微鏡開発</vt:lpstr>
      <vt:lpstr>スライド 13</vt:lpstr>
      <vt:lpstr>原子核乾板の開発</vt:lpstr>
      <vt:lpstr>名古屋大学での乳剤開発</vt:lpstr>
      <vt:lpstr>製造過程</vt:lpstr>
      <vt:lpstr>DM searchに必要とされる乳剤の条件 </vt:lpstr>
      <vt:lpstr>PVA （ポリビニルアルコール） を用いれば解決できる？</vt:lpstr>
      <vt:lpstr>過去の乳剤 （ゼラチン型微粒子乳剤）</vt:lpstr>
      <vt:lpstr>スライド 20</vt:lpstr>
      <vt:lpstr>微粒子タイプの結晶サイズ</vt:lpstr>
      <vt:lpstr>PVA併用による安定微粒子化</vt:lpstr>
      <vt:lpstr>スライド 23</vt:lpstr>
      <vt:lpstr>スライド 24</vt:lpstr>
      <vt:lpstr>Gel- PVA型 PVA溶液水洗 (032 ) 粒径評価 </vt:lpstr>
      <vt:lpstr>ゼラチン＋PVA乳剤 通常水洗前後の粒子の直径分布</vt:lpstr>
      <vt:lpstr>スライド 27</vt:lpstr>
      <vt:lpstr>スライド 28</vt:lpstr>
      <vt:lpstr>スライド 29</vt:lpstr>
      <vt:lpstr>Gel-PVA型、微粒子乳剤現像評価 ゼラチン型微粒子乳剤(NNK011)と比較 性能評価用OPERAタイプ現像</vt:lpstr>
      <vt:lpstr>微粒子乾板中のα線</vt:lpstr>
      <vt:lpstr>PVA-ゼラチンタイプ乳剤まとめ</vt:lpstr>
      <vt:lpstr>乾板中のdust評価</vt:lpstr>
      <vt:lpstr>dust 測定</vt:lpstr>
      <vt:lpstr>Gelatin &amp;　PVA　Scan結果</vt:lpstr>
      <vt:lpstr>ノイズになるdust</vt:lpstr>
      <vt:lpstr>乾板中のDust評価まとめ</vt:lpstr>
      <vt:lpstr>PVAバインダー乳剤</vt:lpstr>
      <vt:lpstr>TEMによる測定手法</vt:lpstr>
      <vt:lpstr>まとめ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暗黒物質探索実験に向けた原子核乾板開発</dc:title>
  <dc:creator>asada</dc:creator>
  <cp:lastModifiedBy>asada</cp:lastModifiedBy>
  <cp:revision>646</cp:revision>
  <dcterms:created xsi:type="dcterms:W3CDTF">2012-02-13T03:18:38Z</dcterms:created>
  <dcterms:modified xsi:type="dcterms:W3CDTF">2012-02-20T13:40:19Z</dcterms:modified>
</cp:coreProperties>
</file>