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9" r:id="rId2"/>
    <p:sldId id="719" r:id="rId3"/>
    <p:sldId id="791" r:id="rId4"/>
    <p:sldId id="720" r:id="rId5"/>
    <p:sldId id="721" r:id="rId6"/>
    <p:sldId id="848" r:id="rId7"/>
    <p:sldId id="834" r:id="rId8"/>
    <p:sldId id="835" r:id="rId9"/>
    <p:sldId id="724" r:id="rId10"/>
    <p:sldId id="846" r:id="rId11"/>
    <p:sldId id="843" r:id="rId12"/>
    <p:sldId id="841" r:id="rId13"/>
    <p:sldId id="844" r:id="rId14"/>
    <p:sldId id="845" r:id="rId15"/>
    <p:sldId id="824" r:id="rId16"/>
    <p:sldId id="825" r:id="rId17"/>
    <p:sldId id="836" r:id="rId18"/>
    <p:sldId id="837" r:id="rId19"/>
    <p:sldId id="838" r:id="rId20"/>
    <p:sldId id="840" r:id="rId21"/>
    <p:sldId id="816" r:id="rId22"/>
    <p:sldId id="839" r:id="rId23"/>
    <p:sldId id="847" r:id="rId24"/>
    <p:sldId id="750" r:id="rId25"/>
    <p:sldId id="771" r:id="rId26"/>
    <p:sldId id="831" r:id="rId27"/>
    <p:sldId id="776" r:id="rId28"/>
    <p:sldId id="777" r:id="rId29"/>
    <p:sldId id="820" r:id="rId30"/>
    <p:sldId id="778" r:id="rId31"/>
    <p:sldId id="832" r:id="rId32"/>
    <p:sldId id="770" r:id="rId33"/>
    <p:sldId id="779" r:id="rId34"/>
    <p:sldId id="781" r:id="rId35"/>
    <p:sldId id="782" r:id="rId36"/>
  </p:sldIdLst>
  <p:sldSz cx="9144000" cy="6858000" type="screen4x3"/>
  <p:notesSz cx="6794500" cy="99187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F76E"/>
    <a:srgbClr val="D9D9D9"/>
    <a:srgbClr val="FFFF00"/>
    <a:srgbClr val="FF0505"/>
    <a:srgbClr val="0E02FE"/>
    <a:srgbClr val="F79646"/>
    <a:srgbClr val="FF9F9F"/>
    <a:srgbClr val="FF5757"/>
    <a:srgbClr val="FF8989"/>
    <a:srgbClr val="F3F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5" autoAdjust="0"/>
    <p:restoredTop sz="94889" autoAdjust="0"/>
  </p:normalViewPr>
  <p:slideViewPr>
    <p:cSldViewPr>
      <p:cViewPr varScale="1">
        <p:scale>
          <a:sx n="78" d="100"/>
          <a:sy n="78" d="100"/>
        </p:scale>
        <p:origin x="-5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96F1-1DE0-464C-BAAC-23E214EF0929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5C06-F116-41F3-9074-8DADE88C2A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6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51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0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0"/>
            <a:ext cx="9080500" cy="2420938"/>
          </a:xfrm>
        </p:spPr>
        <p:txBody>
          <a:bodyPr>
            <a:normAutofit/>
          </a:bodyPr>
          <a:lstStyle/>
          <a:p>
            <a:r>
              <a:rPr lang="en-US" altLang="ja-JP" sz="4000" u="sng" dirty="0" smtClean="0"/>
              <a:t>T2K</a:t>
            </a:r>
            <a:r>
              <a:rPr lang="ja-JP" altLang="en-US" sz="4000" u="sng" dirty="0" smtClean="0"/>
              <a:t>オフアクシスビームによる</a:t>
            </a:r>
            <a:r>
              <a:rPr lang="en-US" altLang="ja-JP" sz="4000" u="sng" dirty="0" smtClean="0"/>
              <a:t/>
            </a:r>
            <a:br>
              <a:rPr lang="en-US" altLang="ja-JP" sz="4000" u="sng" dirty="0" smtClean="0"/>
            </a:br>
            <a:r>
              <a:rPr lang="ja-JP" altLang="en-US" sz="4000" u="sng" dirty="0" smtClean="0"/>
              <a:t>ミューオンニュートリノ消失モードの測定</a:t>
            </a:r>
            <a:endParaRPr lang="ja-JP" altLang="en-US" sz="3200" u="sng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844" y="3137277"/>
            <a:ext cx="9001156" cy="374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大谷　将士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京大</a:t>
            </a:r>
            <a:r>
              <a:rPr kumimoji="1" lang="en-US" altLang="ja-JP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D3)</a:t>
            </a:r>
            <a:endParaRPr lang="en-US" altLang="ja-JP" sz="3200" dirty="0"/>
          </a:p>
          <a:p>
            <a:pPr marL="609600" marR="0" lvl="0" indent="-6096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 smtClean="0"/>
              <a:t>　　　　　　                                 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2012/2/22</a:t>
            </a:r>
            <a:endParaRPr kumimoji="1" lang="en-US" altLang="ja-JP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3200" dirty="0"/>
              <a:t>イントロ</a:t>
            </a:r>
            <a:endParaRPr lang="en-US" altLang="ja-JP" sz="32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3200" dirty="0" smtClean="0"/>
              <a:t>ニュートリノ振動実験</a:t>
            </a:r>
            <a:r>
              <a:rPr lang="en-US" altLang="ja-JP" sz="3200" dirty="0" smtClean="0"/>
              <a:t>T2K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altLang="ja-JP" sz="3200" dirty="0" err="1" smtClean="0"/>
              <a:t>ν</a:t>
            </a:r>
            <a:r>
              <a:rPr lang="en-US" altLang="ja-JP" sz="3200" baseline="-25000" dirty="0" err="1" smtClean="0"/>
              <a:t>μ</a:t>
            </a:r>
            <a:r>
              <a:rPr lang="en-US" altLang="ja-JP" sz="3200" baseline="-25000" dirty="0" smtClean="0"/>
              <a:t> </a:t>
            </a:r>
            <a:r>
              <a:rPr lang="ja-JP" altLang="en-US" sz="3200" dirty="0" smtClean="0"/>
              <a:t>→</a:t>
            </a:r>
            <a:r>
              <a:rPr lang="en-US" altLang="ja-JP" sz="3200" dirty="0" err="1" smtClean="0"/>
              <a:t>ν</a:t>
            </a:r>
            <a:r>
              <a:rPr lang="en-US" altLang="ja-JP" sz="3200" baseline="-25000" dirty="0" err="1" smtClean="0"/>
              <a:t>x</a:t>
            </a:r>
            <a:r>
              <a:rPr lang="ja-JP" altLang="en-US" sz="3200" dirty="0" smtClean="0"/>
              <a:t>振動モードの測定結果</a:t>
            </a:r>
            <a:endParaRPr lang="en-US" altLang="ja-JP" sz="32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3200" dirty="0" smtClean="0"/>
              <a:t>まとめ</a:t>
            </a:r>
            <a:endParaRPr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INGRID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 descr="C:\Users\chie\Desktop\無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00482"/>
            <a:ext cx="3384376" cy="36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>
            <a:off x="251520" y="6575668"/>
            <a:ext cx="3312368" cy="158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31640" y="649572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±5</a:t>
            </a:r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5400000">
            <a:off x="3218657" y="42620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±5</a:t>
            </a:r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475656" y="4509120"/>
            <a:ext cx="576064" cy="504056"/>
          </a:xfrm>
          <a:prstGeom prst="ellipse">
            <a:avLst/>
          </a:prstGeom>
          <a:noFill/>
          <a:ln w="57150">
            <a:solidFill>
              <a:srgbClr val="FFF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11" idx="3"/>
            <a:endCxn id="11" idx="7"/>
          </p:cNvCxnSpPr>
          <p:nvPr/>
        </p:nvCxnSpPr>
        <p:spPr>
          <a:xfrm rot="5400000" flipH="1" flipV="1">
            <a:off x="1585477" y="4557479"/>
            <a:ext cx="356422" cy="407338"/>
          </a:xfrm>
          <a:prstGeom prst="line">
            <a:avLst/>
          </a:prstGeom>
          <a:ln w="38100">
            <a:solidFill>
              <a:srgbClr val="FFF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11" idx="1"/>
            <a:endCxn id="11" idx="5"/>
          </p:cNvCxnSpPr>
          <p:nvPr/>
        </p:nvCxnSpPr>
        <p:spPr>
          <a:xfrm rot="16200000" flipH="1">
            <a:off x="1585477" y="4557479"/>
            <a:ext cx="356422" cy="407338"/>
          </a:xfrm>
          <a:prstGeom prst="line">
            <a:avLst/>
          </a:prstGeom>
          <a:ln w="38100">
            <a:solidFill>
              <a:srgbClr val="FFF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6200000" flipV="1">
            <a:off x="2051720" y="5042793"/>
            <a:ext cx="432048" cy="432048"/>
          </a:xfrm>
          <a:prstGeom prst="straightConnector1">
            <a:avLst/>
          </a:prstGeom>
          <a:ln w="57150">
            <a:solidFill>
              <a:srgbClr val="FF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636690" y="2960947"/>
            <a:ext cx="0" cy="3480912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0987"/>
            <a:ext cx="50405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直線矢印コネクタ 36"/>
          <p:cNvCxnSpPr/>
          <p:nvPr/>
        </p:nvCxnSpPr>
        <p:spPr>
          <a:xfrm flipV="1">
            <a:off x="4031464" y="4616337"/>
            <a:ext cx="648072" cy="576064"/>
          </a:xfrm>
          <a:prstGeom prst="straightConnector1">
            <a:avLst/>
          </a:prstGeom>
          <a:ln w="38100">
            <a:solidFill>
              <a:srgbClr val="FF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 rot="19069714">
            <a:off x="3892498" y="491992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ν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beam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rot="16200000" flipV="1">
            <a:off x="5759656" y="5049179"/>
            <a:ext cx="576064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940152" y="5409219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ysClr val="windowText" lastClr="000000"/>
                </a:solidFill>
              </a:rPr>
              <a:t>Tracking plane</a:t>
            </a:r>
            <a:endParaRPr kumimoji="1" lang="ja-JP" alt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35920" y="2960947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VETO</a:t>
            </a:r>
            <a:endParaRPr kumimoji="1" lang="ja-JP" altLang="en-US" sz="2200" dirty="0"/>
          </a:p>
        </p:txBody>
      </p:sp>
      <p:cxnSp>
        <p:nvCxnSpPr>
          <p:cNvPr id="42" name="直線矢印コネクタ 41"/>
          <p:cNvCxnSpPr/>
          <p:nvPr/>
        </p:nvCxnSpPr>
        <p:spPr>
          <a:xfrm rot="10800000" flipV="1">
            <a:off x="8207928" y="3392995"/>
            <a:ext cx="288032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16200000" flipH="1">
            <a:off x="8423952" y="3465003"/>
            <a:ext cx="576064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コンテンツ プレースホルダー 1"/>
          <p:cNvSpPr txBox="1">
            <a:spLocks/>
          </p:cNvSpPr>
          <p:nvPr/>
        </p:nvSpPr>
        <p:spPr>
          <a:xfrm>
            <a:off x="251520" y="850877"/>
            <a:ext cx="9094301" cy="200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目的</a:t>
            </a:r>
            <a:r>
              <a:rPr lang="en-US" altLang="ja-JP" sz="2400" dirty="0" smtClean="0"/>
              <a:t>: </a:t>
            </a:r>
            <a:r>
              <a:rPr lang="ja-JP" altLang="en-US" sz="2400" dirty="0" smtClean="0"/>
              <a:t>ビーム方向の測定・モニター</a:t>
            </a:r>
            <a:endParaRPr lang="en-US" altLang="ja-JP" sz="2400" dirty="0" smtClean="0"/>
          </a:p>
          <a:p>
            <a:r>
              <a:rPr lang="ja-JP" altLang="en-US" sz="2400" dirty="0"/>
              <a:t>同一</a:t>
            </a:r>
            <a:r>
              <a:rPr lang="ja-JP" altLang="en-US" sz="2400" dirty="0" smtClean="0"/>
              <a:t>構造モジュール</a:t>
            </a:r>
            <a:r>
              <a:rPr lang="en-US" altLang="ja-JP" sz="2400" dirty="0" smtClean="0"/>
              <a:t>×16</a:t>
            </a:r>
            <a:r>
              <a:rPr lang="ja-JP" altLang="en-US" sz="2400" dirty="0" smtClean="0"/>
              <a:t>台から構成</a:t>
            </a:r>
            <a:endParaRPr lang="en-US" altLang="ja-JP" sz="2400" dirty="0" smtClean="0"/>
          </a:p>
          <a:p>
            <a:r>
              <a:rPr lang="ja-JP" altLang="en-US" sz="2400" dirty="0" smtClean="0"/>
              <a:t>ビーム中心まわり</a:t>
            </a:r>
            <a:r>
              <a:rPr lang="en-US" altLang="ja-JP" sz="2400" dirty="0" smtClean="0"/>
              <a:t> (±5m) x (±5m) </a:t>
            </a:r>
            <a:r>
              <a:rPr lang="ja-JP" altLang="en-US" sz="2400" dirty="0" smtClean="0"/>
              <a:t>をカバー</a:t>
            </a:r>
            <a:endParaRPr lang="en-US" altLang="ja-JP" sz="2400" dirty="0"/>
          </a:p>
          <a:p>
            <a:r>
              <a:rPr lang="ja-JP" altLang="en-US" sz="2400" dirty="0" smtClean="0"/>
              <a:t>各モジュールは</a:t>
            </a:r>
            <a:r>
              <a:rPr lang="en-US" altLang="ja-JP" sz="2400" dirty="0" smtClean="0"/>
              <a:t> ~ 1m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, ~10 ton, </a:t>
            </a:r>
            <a:br>
              <a:rPr lang="en-US" altLang="ja-JP" sz="2400" dirty="0" smtClean="0"/>
            </a:br>
            <a:r>
              <a:rPr lang="ja-JP" altLang="en-US" sz="2400" dirty="0" smtClean="0"/>
              <a:t>鉄とシンチレータートラッキングプレーンのサンドイッチ構造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cxnSp>
        <p:nvCxnSpPr>
          <p:cNvPr id="45" name="直線矢印コネクタ 44"/>
          <p:cNvCxnSpPr/>
          <p:nvPr/>
        </p:nvCxnSpPr>
        <p:spPr>
          <a:xfrm rot="16200000" flipV="1">
            <a:off x="4860032" y="5213723"/>
            <a:ext cx="576064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170704" y="5445224"/>
            <a:ext cx="769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ysClr val="windowText" lastClr="000000"/>
                </a:solidFill>
              </a:rPr>
              <a:t>iron</a:t>
            </a:r>
            <a:endParaRPr kumimoji="1" lang="ja-JP" alt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17439" y="5241530"/>
            <a:ext cx="131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designed</a:t>
            </a:r>
          </a:p>
          <a:p>
            <a:r>
              <a:rPr kumimoji="1" lang="en-US" altLang="ja-JP" sz="2400" dirty="0" smtClean="0">
                <a:solidFill>
                  <a:schemeClr val="bg1"/>
                </a:solidFill>
              </a:rPr>
              <a:t>Beam center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14346" y="2060848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4400" dirty="0" smtClean="0"/>
              <a:t> </a:t>
            </a:r>
            <a:r>
              <a:rPr lang="en-US" altLang="ja-JP" sz="4400" dirty="0" err="1"/>
              <a:t>ν</a:t>
            </a:r>
            <a:r>
              <a:rPr lang="en-US" altLang="ja-JP" sz="4400" baseline="-25000" dirty="0" err="1"/>
              <a:t>μ</a:t>
            </a:r>
            <a:r>
              <a:rPr lang="ja-JP" altLang="en-US" sz="4400" dirty="0"/>
              <a:t>→</a:t>
            </a:r>
            <a:r>
              <a:rPr lang="en-US" altLang="ja-JP" sz="4400" dirty="0" err="1"/>
              <a:t>ν</a:t>
            </a:r>
            <a:r>
              <a:rPr lang="en-US" altLang="ja-JP" sz="4400" baseline="-25000" dirty="0" err="1"/>
              <a:t>x</a:t>
            </a:r>
            <a:r>
              <a:rPr lang="en-US" altLang="ja-JP" sz="4400" dirty="0"/>
              <a:t> </a:t>
            </a:r>
            <a:r>
              <a:rPr lang="ja-JP" altLang="en-US" sz="4400" dirty="0" smtClean="0"/>
              <a:t>振動モードの測定結果</a:t>
            </a:r>
            <a:endParaRPr lang="en-US" altLang="ja-JP" sz="4400" dirty="0"/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コンテンツ プレースホルダー 1"/>
          <p:cNvSpPr txBox="1">
            <a:spLocks/>
          </p:cNvSpPr>
          <p:nvPr/>
        </p:nvSpPr>
        <p:spPr>
          <a:xfrm>
            <a:off x="827584" y="3068960"/>
            <a:ext cx="7776864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データセット</a:t>
            </a:r>
            <a:endParaRPr lang="en-US" altLang="ja-JP" sz="2400" dirty="0" smtClean="0"/>
          </a:p>
          <a:p>
            <a:r>
              <a:rPr lang="en-US" altLang="ja-JP" sz="2400" dirty="0" smtClean="0"/>
              <a:t>INGRID</a:t>
            </a:r>
            <a:r>
              <a:rPr lang="ja-JP" altLang="en-US" sz="2400" dirty="0" smtClean="0"/>
              <a:t>のビーム中心測定</a:t>
            </a:r>
            <a:r>
              <a:rPr lang="ja-JP" altLang="en-US" sz="2400" dirty="0" smtClean="0"/>
              <a:t>結果</a:t>
            </a:r>
            <a:endParaRPr lang="en-US" altLang="ja-JP" sz="2400" dirty="0" smtClean="0"/>
          </a:p>
          <a:p>
            <a:r>
              <a:rPr lang="en-US" altLang="ja-JP" sz="2400" dirty="0" smtClean="0"/>
              <a:t>ND280</a:t>
            </a:r>
            <a:r>
              <a:rPr lang="ja-JP" altLang="en-US" sz="2400" dirty="0" smtClean="0"/>
              <a:t>のイベントレート測定結果</a:t>
            </a:r>
            <a:endParaRPr lang="en-US" altLang="ja-JP" sz="2400" dirty="0" smtClean="0"/>
          </a:p>
          <a:p>
            <a:r>
              <a:rPr lang="en-US" altLang="ja-JP" sz="2400" dirty="0" smtClean="0"/>
              <a:t>Super-K</a:t>
            </a:r>
            <a:r>
              <a:rPr lang="ja-JP" altLang="en-US" sz="2400" dirty="0" smtClean="0"/>
              <a:t>の</a:t>
            </a:r>
            <a:r>
              <a:rPr lang="en-US" altLang="ja-JP" sz="2400" dirty="0" err="1"/>
              <a:t>ν</a:t>
            </a:r>
            <a:r>
              <a:rPr lang="en-US" altLang="ja-JP" sz="2400" baseline="-25000" dirty="0" err="1"/>
              <a:t>μ</a:t>
            </a:r>
            <a:r>
              <a:rPr lang="en-US" altLang="ja-JP" sz="2400" baseline="-25000" dirty="0"/>
              <a:t> </a:t>
            </a:r>
            <a:r>
              <a:rPr lang="ja-JP" altLang="en-US" sz="2400" dirty="0" smtClean="0"/>
              <a:t>イベント測定結果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→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x</a:t>
            </a:r>
            <a:r>
              <a:rPr lang="ja-JP" altLang="en-US" sz="2400" dirty="0" smtClean="0"/>
              <a:t>振動モードの解析方法と結果</a:t>
            </a:r>
            <a:endParaRPr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59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データ</a:t>
            </a:r>
            <a:r>
              <a:rPr lang="ja-JP" altLang="en-US" sz="4400" u="sng" noProof="0" dirty="0">
                <a:latin typeface="+mj-lt"/>
                <a:ea typeface="+mj-ea"/>
                <a:cs typeface="+mj-cs"/>
              </a:rPr>
              <a:t>セット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C:\otani\paper\PhD\ver0.6\fig\chap03\accumulated_pot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0" y="1333465"/>
            <a:ext cx="8676456" cy="34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683568" y="475129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RUN-1(Jan. ‘10 – June ‘10)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20072" y="476218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RUN-2(Nov. ‘10 – Mar. ‘11)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225803" y="530120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FF00"/>
                </a:solidFill>
              </a:rPr>
              <a:t>・</a:t>
            </a:r>
            <a:r>
              <a:rPr lang="ja-JP" altLang="en-US" sz="2400" dirty="0" smtClean="0">
                <a:solidFill>
                  <a:srgbClr val="FFFF00"/>
                </a:solidFill>
              </a:rPr>
              <a:t>最大</a:t>
            </a:r>
            <a:r>
              <a:rPr lang="en-US" altLang="ja-JP" sz="2400" dirty="0" smtClean="0">
                <a:solidFill>
                  <a:srgbClr val="FFFF00"/>
                </a:solidFill>
              </a:rPr>
              <a:t>145kW</a:t>
            </a:r>
            <a:r>
              <a:rPr lang="ja-JP" altLang="en-US" sz="2400" dirty="0" smtClean="0">
                <a:solidFill>
                  <a:srgbClr val="FFFF00"/>
                </a:solidFill>
              </a:rPr>
              <a:t>運転</a:t>
            </a:r>
            <a:r>
              <a:rPr lang="en-US" altLang="ja-JP" sz="2400" dirty="0" smtClean="0">
                <a:solidFill>
                  <a:srgbClr val="FFFF00"/>
                </a:solidFill>
              </a:rPr>
              <a:t/>
            </a:r>
            <a:br>
              <a:rPr lang="en-US" altLang="ja-JP" sz="2400" dirty="0" smtClean="0">
                <a:solidFill>
                  <a:srgbClr val="FFFF00"/>
                </a:solidFill>
              </a:rPr>
            </a:br>
            <a:r>
              <a:rPr lang="ja-JP" altLang="en-US" sz="2400" dirty="0" smtClean="0">
                <a:solidFill>
                  <a:srgbClr val="FFFF00"/>
                </a:solidFill>
              </a:rPr>
              <a:t>・合計</a:t>
            </a:r>
            <a:r>
              <a:rPr lang="en-US" altLang="ja-JP" sz="2400" dirty="0" smtClean="0">
                <a:solidFill>
                  <a:srgbClr val="FFFF00"/>
                </a:solidFill>
              </a:rPr>
              <a:t>POT(protons on target) = 1.4x10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20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ビーム</a:t>
            </a:r>
            <a:r>
              <a:rPr lang="ja-JP" altLang="en-US" sz="4400" u="sng" dirty="0">
                <a:latin typeface="+mj-lt"/>
                <a:ea typeface="+mj-ea"/>
                <a:cs typeface="+mj-cs"/>
              </a:rPr>
              <a:t>中心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の測定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@INGRID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200206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ビームに同期した長い粒子飛跡を</a:t>
            </a:r>
            <a:r>
              <a:rPr lang="en-US" altLang="ja-JP" sz="2400" dirty="0" smtClean="0"/>
              <a:t>ν</a:t>
            </a:r>
            <a:r>
              <a:rPr lang="ja-JP" altLang="en-US" sz="2400" dirty="0" smtClean="0"/>
              <a:t>イベントと同定</a:t>
            </a:r>
            <a:r>
              <a:rPr lang="en-US" altLang="ja-JP" sz="2400" dirty="0" smtClean="0"/>
              <a:t> </a:t>
            </a:r>
          </a:p>
          <a:p>
            <a:r>
              <a:rPr lang="ja-JP" altLang="en-US" sz="2400" dirty="0" smtClean="0"/>
              <a:t>水平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垂直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モジュールで</a:t>
            </a:r>
            <a:r>
              <a:rPr kumimoji="1" lang="ja-JP" altLang="en-US" sz="2400" dirty="0" smtClean="0"/>
              <a:t>ニュートリノイベント</a:t>
            </a:r>
            <a:r>
              <a:rPr lang="ja-JP" altLang="en-US" sz="2400" dirty="0"/>
              <a:t>を</a:t>
            </a:r>
            <a:r>
              <a:rPr kumimoji="1" lang="ja-JP" altLang="en-US" sz="2400" dirty="0" smtClean="0"/>
              <a:t>数えて、</a:t>
            </a:r>
            <a:r>
              <a:rPr kumimoji="1" lang="en-US" altLang="ja-JP" sz="2400" dirty="0" smtClean="0"/>
              <a:t>X(Y)</a:t>
            </a:r>
            <a:r>
              <a:rPr kumimoji="1" lang="ja-JP" altLang="en-US" sz="2400" dirty="0" smtClean="0"/>
              <a:t>ビームプロファイルを</a:t>
            </a:r>
            <a:r>
              <a:rPr lang="ja-JP" altLang="en-US" sz="2400" dirty="0"/>
              <a:t>再構</a:t>
            </a:r>
            <a:r>
              <a:rPr lang="ja-JP" altLang="en-US" sz="2400" dirty="0" smtClean="0"/>
              <a:t>成</a:t>
            </a:r>
            <a:r>
              <a:rPr lang="ja-JP" altLang="en-US" sz="2400" dirty="0"/>
              <a:t>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プロファイル中心のピークをビーム中心と同定。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5544" y="2708920"/>
            <a:ext cx="4886496" cy="4127440"/>
            <a:chOff x="45544" y="2708920"/>
            <a:chExt cx="4886496" cy="4127440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45544" y="3933056"/>
              <a:ext cx="3098463" cy="2903304"/>
              <a:chOff x="623901" y="3284984"/>
              <a:chExt cx="3631183" cy="3447028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623901" y="3284984"/>
                <a:ext cx="3193153" cy="2592288"/>
                <a:chOff x="4870853" y="2492896"/>
                <a:chExt cx="3279269" cy="2952328"/>
              </a:xfrm>
            </p:grpSpPr>
            <p:pic>
              <p:nvPicPr>
                <p:cNvPr id="21" name="Picture 3" descr="C:\otani\pdfファイル\1007\100721_Angle33459_04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890" t="29593" r="56479" b="13721"/>
                <a:stretch>
                  <a:fillRect/>
                </a:stretch>
              </p:blipFill>
              <p:spPr bwMode="auto">
                <a:xfrm>
                  <a:off x="5552074" y="2492896"/>
                  <a:ext cx="2598048" cy="2952328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2" name="直線矢印コネクタ 21"/>
                <p:cNvCxnSpPr/>
                <p:nvPr/>
              </p:nvCxnSpPr>
              <p:spPr>
                <a:xfrm flipV="1">
                  <a:off x="5378745" y="3358580"/>
                  <a:ext cx="1473292" cy="45067"/>
                </a:xfrm>
                <a:prstGeom prst="straightConnector1">
                  <a:avLst/>
                </a:prstGeom>
                <a:ln w="28575">
                  <a:solidFill>
                    <a:srgbClr val="FFFC1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4870853" y="2986373"/>
                  <a:ext cx="648072" cy="707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800" dirty="0" err="1" smtClean="0">
                      <a:solidFill>
                        <a:srgbClr val="FFFC10"/>
                      </a:solidFill>
                    </a:rPr>
                    <a:t>ν</a:t>
                  </a:r>
                  <a:r>
                    <a:rPr kumimoji="1" lang="en-US" altLang="ja-JP" sz="2800" baseline="-25000" dirty="0" err="1" smtClean="0">
                      <a:solidFill>
                        <a:srgbClr val="FFFC10"/>
                      </a:solidFill>
                    </a:rPr>
                    <a:t>μ</a:t>
                  </a:r>
                  <a:endParaRPr kumimoji="1" lang="ja-JP" altLang="en-US" sz="2800" baseline="-25000" dirty="0">
                    <a:solidFill>
                      <a:srgbClr val="FFFC10"/>
                    </a:solidFill>
                  </a:endParaRPr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3004504" y="4339488"/>
                <a:ext cx="864096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bg1"/>
                    </a:solidFill>
                  </a:rPr>
                  <a:t>μ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>
                <a:off x="1259632" y="5877272"/>
                <a:ext cx="2995452" cy="854740"/>
                <a:chOff x="5652120" y="5751300"/>
                <a:chExt cx="2995452" cy="854740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5652120" y="5877272"/>
                  <a:ext cx="144016" cy="21602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5652120" y="6237312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5796136" y="5751300"/>
                  <a:ext cx="2851436" cy="51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200" dirty="0"/>
                    <a:t>シンチレーター</a:t>
                  </a:r>
                  <a:endParaRPr kumimoji="1" lang="ja-JP" altLang="en-US" sz="2200" dirty="0"/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5796136" y="6094457"/>
                  <a:ext cx="2616930" cy="511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200" dirty="0" smtClean="0"/>
                    <a:t>エネルギー損失</a:t>
                  </a:r>
                  <a:endParaRPr kumimoji="1" lang="ja-JP" altLang="en-US" sz="2200" dirty="0"/>
                </a:p>
              </p:txBody>
            </p:sp>
          </p:grpSp>
        </p:grpSp>
        <p:grpSp>
          <p:nvGrpSpPr>
            <p:cNvPr id="24" name="グループ化 23"/>
            <p:cNvGrpSpPr/>
            <p:nvPr/>
          </p:nvGrpSpPr>
          <p:grpSpPr>
            <a:xfrm>
              <a:off x="2915816" y="4210556"/>
              <a:ext cx="1656184" cy="1593468"/>
              <a:chOff x="3203848" y="3861048"/>
              <a:chExt cx="1944216" cy="1593468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3203848" y="3861048"/>
                <a:ext cx="1944216" cy="1593468"/>
                <a:chOff x="4788024" y="2492896"/>
                <a:chExt cx="1944216" cy="1593468"/>
              </a:xfrm>
            </p:grpSpPr>
            <p:grpSp>
              <p:nvGrpSpPr>
                <p:cNvPr id="27" name="グループ化 26"/>
                <p:cNvGrpSpPr/>
                <p:nvPr/>
              </p:nvGrpSpPr>
              <p:grpSpPr>
                <a:xfrm>
                  <a:off x="5148064" y="2708920"/>
                  <a:ext cx="1296144" cy="1152128"/>
                  <a:chOff x="4139952" y="2708920"/>
                  <a:chExt cx="1296144" cy="1152128"/>
                </a:xfrm>
              </p:grpSpPr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4139952" y="2708920"/>
                    <a:ext cx="648072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 flipV="1">
                    <a:off x="4788024" y="2708920"/>
                    <a:ext cx="648072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 rot="5400000">
                    <a:off x="4572000" y="3284984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" name="グループ化 35"/>
                  <p:cNvGrpSpPr/>
                  <p:nvPr/>
                </p:nvGrpSpPr>
                <p:grpSpPr>
                  <a:xfrm flipV="1">
                    <a:off x="4139952" y="3509392"/>
                    <a:ext cx="1296144" cy="351656"/>
                    <a:chOff x="4292352" y="2861320"/>
                    <a:chExt cx="1296144" cy="360040"/>
                  </a:xfrm>
                </p:grpSpPr>
                <p:cxnSp>
                  <p:nvCxnSpPr>
                    <p:cNvPr id="37" name="直線コネクタ 36"/>
                    <p:cNvCxnSpPr/>
                    <p:nvPr/>
                  </p:nvCxnSpPr>
                  <p:spPr>
                    <a:xfrm>
                      <a:off x="4292352" y="2861320"/>
                      <a:ext cx="648072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線コネクタ 37"/>
                    <p:cNvCxnSpPr/>
                    <p:nvPr/>
                  </p:nvCxnSpPr>
                  <p:spPr>
                    <a:xfrm flipV="1">
                      <a:off x="4940424" y="2861320"/>
                      <a:ext cx="648072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788024" y="2492896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err="1" smtClean="0"/>
                    <a:t>ν</a:t>
                  </a:r>
                  <a:r>
                    <a:rPr kumimoji="1" lang="en-US" altLang="ja-JP" baseline="-25000" dirty="0" err="1" smtClean="0"/>
                    <a:t>μ</a:t>
                  </a:r>
                  <a:endParaRPr kumimoji="1" lang="ja-JP" altLang="en-US" baseline="-25000" dirty="0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4860032" y="371703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n</a:t>
                  </a:r>
                  <a:endParaRPr kumimoji="1" lang="ja-JP" altLang="en-US" baseline="-25000" dirty="0"/>
                </a:p>
              </p:txBody>
            </p:sp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6444208" y="249289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μ</a:t>
                  </a:r>
                  <a:endParaRPr kumimoji="1" lang="ja-JP" altLang="en-US" baseline="-25000" dirty="0"/>
                </a:p>
              </p:txBody>
            </p: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6444208" y="371703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p</a:t>
                  </a:r>
                  <a:endParaRPr kumimoji="1" lang="ja-JP" altLang="en-US" baseline="-25000" dirty="0"/>
                </a:p>
              </p:txBody>
            </p:sp>
          </p:grpSp>
          <p:sp>
            <p:nvSpPr>
              <p:cNvPr id="26" name="テキスト ボックス 25"/>
              <p:cNvSpPr txBox="1"/>
              <p:nvPr/>
            </p:nvSpPr>
            <p:spPr>
              <a:xfrm>
                <a:off x="4283968" y="449982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W</a:t>
                </a:r>
                <a:r>
                  <a:rPr lang="en-US" altLang="ja-JP" baseline="30000" dirty="0" smtClean="0"/>
                  <a:t>±</a:t>
                </a:r>
                <a:endParaRPr kumimoji="1" lang="ja-JP" altLang="en-US" baseline="30000" dirty="0"/>
              </a:p>
            </p:txBody>
          </p:sp>
        </p:grpSp>
        <p:sp>
          <p:nvSpPr>
            <p:cNvPr id="39" name="角丸四角形 38"/>
            <p:cNvSpPr/>
            <p:nvPr/>
          </p:nvSpPr>
          <p:spPr>
            <a:xfrm>
              <a:off x="107504" y="2939752"/>
              <a:ext cx="4824536" cy="3853528"/>
            </a:xfrm>
            <a:prstGeom prst="roundRect">
              <a:avLst>
                <a:gd name="adj" fmla="val 5766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53283" y="2708920"/>
              <a:ext cx="295462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典型的</a:t>
              </a:r>
              <a:r>
                <a:rPr lang="ja-JP" altLang="en-US" sz="2400" dirty="0" smtClean="0"/>
                <a:t>な</a:t>
              </a:r>
              <a:r>
                <a:rPr lang="en-US" altLang="ja-JP" sz="2400" dirty="0" smtClean="0"/>
                <a:t>ν</a:t>
              </a:r>
              <a:r>
                <a:rPr lang="ja-JP" altLang="en-US" sz="2400" dirty="0" smtClean="0"/>
                <a:t>イベント</a:t>
              </a:r>
              <a:endParaRPr kumimoji="1" lang="ja-JP" altLang="en-US" sz="24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95536" y="3102059"/>
              <a:ext cx="39405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ビームに同期した粒子飛跡を再構成</a:t>
              </a:r>
              <a:endParaRPr kumimoji="1" lang="ja-JP" altLang="en-US" sz="2400" dirty="0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5083023" y="2793170"/>
            <a:ext cx="4077316" cy="2728939"/>
            <a:chOff x="4357181" y="3075052"/>
            <a:chExt cx="4683161" cy="2939460"/>
          </a:xfrm>
        </p:grpSpPr>
        <p:grpSp>
          <p:nvGrpSpPr>
            <p:cNvPr id="43" name="グループ化 34"/>
            <p:cNvGrpSpPr/>
            <p:nvPr/>
          </p:nvGrpSpPr>
          <p:grpSpPr>
            <a:xfrm>
              <a:off x="4860034" y="3140968"/>
              <a:ext cx="3672410" cy="2395672"/>
              <a:chOff x="4644010" y="3193568"/>
              <a:chExt cx="3672410" cy="2395672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620" t="7935" r="7937" b="11767"/>
              <a:stretch>
                <a:fillRect/>
              </a:stretch>
            </p:blipFill>
            <p:spPr bwMode="auto">
              <a:xfrm>
                <a:off x="4716016" y="3193568"/>
                <a:ext cx="3570904" cy="2395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" name="グループ化 21"/>
              <p:cNvGrpSpPr/>
              <p:nvPr/>
            </p:nvGrpSpPr>
            <p:grpSpPr>
              <a:xfrm>
                <a:off x="4644010" y="5085184"/>
                <a:ext cx="3672410" cy="504056"/>
                <a:chOff x="4139952" y="1772816"/>
                <a:chExt cx="4104456" cy="576064"/>
              </a:xfrm>
            </p:grpSpPr>
            <p:pic>
              <p:nvPicPr>
                <p:cNvPr id="51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4139952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4716016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5292080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5868144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6444208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7020272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7596336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0" name="フリーフォーム 49"/>
              <p:cNvSpPr/>
              <p:nvPr/>
            </p:nvSpPr>
            <p:spPr>
              <a:xfrm>
                <a:off x="4807974" y="3384755"/>
                <a:ext cx="3333136" cy="862780"/>
              </a:xfrm>
              <a:custGeom>
                <a:avLst/>
                <a:gdLst>
                  <a:gd name="connsiteX0" fmla="*/ 0 w 3333136"/>
                  <a:gd name="connsiteY0" fmla="*/ 862780 h 862780"/>
                  <a:gd name="connsiteX1" fmla="*/ 619432 w 3333136"/>
                  <a:gd name="connsiteY1" fmla="*/ 420329 h 862780"/>
                  <a:gd name="connsiteX2" fmla="*/ 1150374 w 3333136"/>
                  <a:gd name="connsiteY2" fmla="*/ 140110 h 862780"/>
                  <a:gd name="connsiteX3" fmla="*/ 1666568 w 3333136"/>
                  <a:gd name="connsiteY3" fmla="*/ 7374 h 862780"/>
                  <a:gd name="connsiteX4" fmla="*/ 2182761 w 3333136"/>
                  <a:gd name="connsiteY4" fmla="*/ 95864 h 862780"/>
                  <a:gd name="connsiteX5" fmla="*/ 2698955 w 3333136"/>
                  <a:gd name="connsiteY5" fmla="*/ 405580 h 862780"/>
                  <a:gd name="connsiteX6" fmla="*/ 3333136 w 3333136"/>
                  <a:gd name="connsiteY6" fmla="*/ 848032 h 86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3136" h="862780">
                    <a:moveTo>
                      <a:pt x="0" y="862780"/>
                    </a:moveTo>
                    <a:cubicBezTo>
                      <a:pt x="213851" y="701777"/>
                      <a:pt x="427703" y="540774"/>
                      <a:pt x="619432" y="420329"/>
                    </a:cubicBezTo>
                    <a:cubicBezTo>
                      <a:pt x="811161" y="299884"/>
                      <a:pt x="975851" y="208936"/>
                      <a:pt x="1150374" y="140110"/>
                    </a:cubicBezTo>
                    <a:cubicBezTo>
                      <a:pt x="1324897" y="71284"/>
                      <a:pt x="1494504" y="14748"/>
                      <a:pt x="1666568" y="7374"/>
                    </a:cubicBezTo>
                    <a:cubicBezTo>
                      <a:pt x="1838632" y="0"/>
                      <a:pt x="2010697" y="29496"/>
                      <a:pt x="2182761" y="95864"/>
                    </a:cubicBezTo>
                    <a:cubicBezTo>
                      <a:pt x="2354825" y="162232"/>
                      <a:pt x="2507226" y="280219"/>
                      <a:pt x="2698955" y="405580"/>
                    </a:cubicBezTo>
                    <a:cubicBezTo>
                      <a:pt x="2890684" y="530941"/>
                      <a:pt x="3111910" y="689486"/>
                      <a:pt x="3333136" y="848032"/>
                    </a:cubicBezTo>
                  </a:path>
                </a:pathLst>
              </a:custGeom>
              <a:ln w="6350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" name="テキスト ボックス 43"/>
            <p:cNvSpPr txBox="1"/>
            <p:nvPr/>
          </p:nvSpPr>
          <p:spPr>
            <a:xfrm>
              <a:off x="4644008" y="5517232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-5</a:t>
              </a:r>
              <a:r>
                <a:rPr kumimoji="1" lang="en-US" altLang="ja-JP" sz="2400" dirty="0" smtClean="0"/>
                <a:t>m</a:t>
              </a:r>
              <a:endParaRPr kumimoji="1" lang="ja-JP" altLang="en-US" sz="24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100391" y="5517232"/>
              <a:ext cx="939951" cy="4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+5</a:t>
              </a:r>
              <a:r>
                <a:rPr kumimoji="1" lang="en-US" altLang="ja-JP" sz="2400" dirty="0" smtClean="0"/>
                <a:t>m</a:t>
              </a:r>
              <a:endParaRPr kumimoji="1" lang="ja-JP" altLang="en-US" sz="24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444208" y="5517232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0</a:t>
              </a:r>
              <a:r>
                <a:rPr kumimoji="1" lang="en-US" altLang="ja-JP" sz="2400" dirty="0" smtClean="0"/>
                <a:t>m</a:t>
              </a:r>
              <a:endParaRPr kumimoji="1" lang="ja-JP" altLang="en-US" sz="24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3596987" y="3835246"/>
              <a:ext cx="2050652" cy="53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# of events</a:t>
              </a:r>
              <a:endParaRPr kumimoji="1" lang="ja-JP" altLang="en-US" sz="2400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5940153" y="5949280"/>
            <a:ext cx="281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プロファイル</a:t>
            </a:r>
            <a:r>
              <a:rPr lang="ja-JP" altLang="en-US" sz="2400" dirty="0"/>
              <a:t>ピーク</a:t>
            </a:r>
            <a:r>
              <a:rPr kumimoji="1" lang="en-US" altLang="ja-JP" sz="2400" dirty="0" smtClean="0"/>
              <a:t> </a:t>
            </a:r>
            <a:br>
              <a:rPr kumimoji="1" lang="en-US" altLang="ja-JP" sz="2400" dirty="0" smtClean="0"/>
            </a:br>
            <a:r>
              <a:rPr lang="ja-JP" altLang="en-US" sz="2400" dirty="0" smtClean="0"/>
              <a:t>→ビーム中心</a:t>
            </a:r>
            <a:endParaRPr kumimoji="1" lang="ja-JP" altLang="en-US" sz="2400" dirty="0"/>
          </a:p>
        </p:txBody>
      </p:sp>
      <p:sp>
        <p:nvSpPr>
          <p:cNvPr id="59" name="下矢印 58"/>
          <p:cNvSpPr/>
          <p:nvPr/>
        </p:nvSpPr>
        <p:spPr>
          <a:xfrm>
            <a:off x="6779446" y="5561079"/>
            <a:ext cx="633849" cy="38820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0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>
                <a:latin typeface="+mj-lt"/>
                <a:ea typeface="+mj-ea"/>
                <a:cs typeface="+mj-cs"/>
              </a:rPr>
              <a:t>結果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b="3585"/>
          <a:stretch/>
        </p:blipFill>
        <p:spPr bwMode="auto">
          <a:xfrm>
            <a:off x="3397474" y="1866985"/>
            <a:ext cx="5495005" cy="27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-36512" y="4941168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ビーム中心は安定。要求精度</a:t>
            </a:r>
            <a:r>
              <a:rPr lang="en-US" altLang="ja-JP" sz="2400" dirty="0" smtClean="0">
                <a:solidFill>
                  <a:srgbClr val="FFFF00"/>
                </a:solidFill>
              </a:rPr>
              <a:t>1mrad</a:t>
            </a:r>
            <a:r>
              <a:rPr lang="ja-JP" altLang="en-US" sz="2400" dirty="0" smtClean="0">
                <a:solidFill>
                  <a:srgbClr val="FFFF00"/>
                </a:solidFill>
              </a:rPr>
              <a:t>よりも十分良い精度の測定に成功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</a:rPr>
              <a:t>	X direction = -0.014±0.025(stat.)±0.33(syst.)</a:t>
            </a:r>
            <a:br>
              <a:rPr lang="en-US" altLang="ja-JP" sz="2400" dirty="0" smtClean="0">
                <a:solidFill>
                  <a:srgbClr val="FFFF00"/>
                </a:solidFill>
              </a:rPr>
            </a:br>
            <a:r>
              <a:rPr lang="en-US" altLang="ja-JP" sz="2400" dirty="0" smtClean="0">
                <a:solidFill>
                  <a:srgbClr val="FFFF00"/>
                </a:solidFill>
              </a:rPr>
              <a:t>	Y direction = -0.107±0.025(stat.)±0.37(syst.)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79512" y="1893455"/>
            <a:ext cx="2808312" cy="269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14127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 Profile in Apr. 2010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7984" y="14127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Monthly profile center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1563790" y="2165108"/>
            <a:ext cx="1188132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1"/>
          <p:cNvSpPr txBox="1">
            <a:spLocks/>
          </p:cNvSpPr>
          <p:nvPr/>
        </p:nvSpPr>
        <p:spPr>
          <a:xfrm>
            <a:off x="179511" y="850875"/>
            <a:ext cx="9094301" cy="633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99.6%</a:t>
            </a:r>
            <a:r>
              <a:rPr lang="ja-JP" altLang="en-US" sz="2400" dirty="0" smtClean="0"/>
              <a:t>のデータを安定して取得し、ビーム中心を測定した。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2090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ND280</a:t>
            </a:r>
            <a:r>
              <a:rPr lang="ja-JP" altLang="en-US" sz="4400" u="sng" dirty="0">
                <a:latin typeface="+mj-lt"/>
                <a:ea typeface="+mj-ea"/>
                <a:cs typeface="+mj-cs"/>
              </a:rPr>
              <a:t>に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よるイベントレートの測定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2062" y="1955410"/>
            <a:ext cx="3049151" cy="2350233"/>
            <a:chOff x="0" y="2241864"/>
            <a:chExt cx="3049151" cy="2350233"/>
          </a:xfrm>
        </p:grpSpPr>
        <p:pic>
          <p:nvPicPr>
            <p:cNvPr id="5" name="Picture 3" descr="ND280Exploded-Text-Black-Small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1" r="35421" b="43726"/>
            <a:stretch/>
          </p:blipFill>
          <p:spPr bwMode="auto">
            <a:xfrm>
              <a:off x="0" y="2241864"/>
              <a:ext cx="3049151" cy="2350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直角三角形 1"/>
            <p:cNvSpPr/>
            <p:nvPr/>
          </p:nvSpPr>
          <p:spPr>
            <a:xfrm flipH="1">
              <a:off x="1331639" y="4389112"/>
              <a:ext cx="1717509" cy="19301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7" name="直線矢印コネクタ 26"/>
          <p:cNvCxnSpPr/>
          <p:nvPr/>
        </p:nvCxnSpPr>
        <p:spPr>
          <a:xfrm flipV="1">
            <a:off x="332062" y="3793918"/>
            <a:ext cx="567530" cy="720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49368" y="3718610"/>
            <a:ext cx="60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FFFF00"/>
                </a:solidFill>
              </a:rPr>
              <a:t>ν</a:t>
            </a:r>
            <a:r>
              <a:rPr kumimoji="1" lang="en-US" altLang="ja-JP" sz="3200" baseline="-25000" dirty="0" err="1" smtClean="0">
                <a:solidFill>
                  <a:srgbClr val="FFFF00"/>
                </a:solidFill>
              </a:rPr>
              <a:t>μ</a:t>
            </a:r>
            <a:endParaRPr kumimoji="1" lang="ja-JP" altLang="en-US" sz="3200" baseline="-25000" dirty="0">
              <a:solidFill>
                <a:srgbClr val="FFFF00"/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3882064" y="1195496"/>
            <a:ext cx="4794392" cy="3745672"/>
            <a:chOff x="3882064" y="1052736"/>
            <a:chExt cx="4794392" cy="3745672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882064" y="1163574"/>
              <a:ext cx="4794392" cy="3634834"/>
              <a:chOff x="2051720" y="980728"/>
              <a:chExt cx="4794392" cy="3634834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051720" y="980728"/>
                <a:ext cx="4794392" cy="3634834"/>
                <a:chOff x="2123728" y="1220562"/>
                <a:chExt cx="4794392" cy="3634834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66" t="6492" r="17480" b="-3614"/>
                <a:stretch/>
              </p:blipFill>
              <p:spPr bwMode="auto">
                <a:xfrm>
                  <a:off x="2123728" y="1220562"/>
                  <a:ext cx="4794392" cy="3547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" name="正方形/長方形 25"/>
                <p:cNvSpPr/>
                <p:nvPr/>
              </p:nvSpPr>
              <p:spPr>
                <a:xfrm flipH="1">
                  <a:off x="2133775" y="4519167"/>
                  <a:ext cx="4784344" cy="33622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5076057" y="4207785"/>
                <a:ext cx="216024" cy="229327"/>
                <a:chOff x="4594640" y="3645024"/>
                <a:chExt cx="409408" cy="432048"/>
              </a:xfrm>
            </p:grpSpPr>
            <p:sp>
              <p:nvSpPr>
                <p:cNvPr id="21" name="円/楕円 20"/>
                <p:cNvSpPr/>
                <p:nvPr/>
              </p:nvSpPr>
              <p:spPr>
                <a:xfrm>
                  <a:off x="4594640" y="3645024"/>
                  <a:ext cx="409408" cy="43204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2" name="直線コネクタ 21"/>
                <p:cNvCxnSpPr>
                  <a:stCxn id="21" idx="7"/>
                  <a:endCxn id="21" idx="3"/>
                </p:cNvCxnSpPr>
                <p:nvPr/>
              </p:nvCxnSpPr>
              <p:spPr>
                <a:xfrm flipH="1">
                  <a:off x="4654596" y="3708296"/>
                  <a:ext cx="289496" cy="30550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>
                  <a:stCxn id="21" idx="5"/>
                  <a:endCxn id="21" idx="1"/>
                </p:cNvCxnSpPr>
                <p:nvPr/>
              </p:nvCxnSpPr>
              <p:spPr>
                <a:xfrm flipH="1" flipV="1">
                  <a:off x="4654596" y="3708296"/>
                  <a:ext cx="289496" cy="30550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テキスト ボックス 19"/>
              <p:cNvSpPr txBox="1"/>
              <p:nvPr/>
            </p:nvSpPr>
            <p:spPr>
              <a:xfrm>
                <a:off x="5282032" y="4097168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200" dirty="0" smtClean="0">
                    <a:solidFill>
                      <a:schemeClr val="bg1"/>
                    </a:solidFill>
                  </a:rPr>
                  <a:t>～</a:t>
                </a:r>
                <a:r>
                  <a:rPr lang="en-US" altLang="ja-JP" sz="2200" dirty="0" smtClean="0">
                    <a:solidFill>
                      <a:schemeClr val="bg1"/>
                    </a:solidFill>
                  </a:rPr>
                  <a:t>0.2T</a:t>
                </a:r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テキスト ボックス 29"/>
            <p:cNvSpPr txBox="1"/>
            <p:nvPr/>
          </p:nvSpPr>
          <p:spPr>
            <a:xfrm>
              <a:off x="4292502" y="3143802"/>
              <a:ext cx="607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err="1" smtClean="0">
                  <a:solidFill>
                    <a:schemeClr val="bg1"/>
                  </a:solidFill>
                </a:rPr>
                <a:t>ν</a:t>
              </a:r>
              <a:r>
                <a:rPr kumimoji="1" lang="en-US" altLang="ja-JP" sz="3200" baseline="-25000" dirty="0" err="1" smtClean="0">
                  <a:solidFill>
                    <a:schemeClr val="bg1"/>
                  </a:solidFill>
                </a:rPr>
                <a:t>μ</a:t>
              </a:r>
              <a:endParaRPr kumimoji="1" lang="ja-JP" altLang="en-US" sz="32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V="1">
              <a:off x="4094574" y="3252935"/>
              <a:ext cx="818321" cy="306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5086104" y="1262707"/>
              <a:ext cx="17583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solidFill>
                    <a:srgbClr val="00B050"/>
                  </a:solidFill>
                </a:rPr>
                <a:t>FGD1</a:t>
              </a:r>
              <a:endParaRPr kumimoji="1" lang="ja-JP" altLang="en-US" sz="2200" dirty="0">
                <a:solidFill>
                  <a:srgbClr val="00B050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722191" y="1272755"/>
              <a:ext cx="17583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solidFill>
                    <a:srgbClr val="00B050"/>
                  </a:solidFill>
                </a:rPr>
                <a:t>FGD2</a:t>
              </a:r>
              <a:endParaRPr kumimoji="1" lang="ja-JP" altLang="en-US" sz="2200" dirty="0">
                <a:solidFill>
                  <a:srgbClr val="00B050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223680" y="1052736"/>
              <a:ext cx="8791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solidFill>
                    <a:srgbClr val="FFC000"/>
                  </a:solidFill>
                </a:rPr>
                <a:t>TPC1</a:t>
              </a:r>
              <a:endParaRPr kumimoji="1" lang="ja-JP" altLang="en-US" sz="2200" dirty="0">
                <a:solidFill>
                  <a:srgbClr val="FFC000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868144" y="1055570"/>
              <a:ext cx="8791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solidFill>
                    <a:srgbClr val="FFC000"/>
                  </a:solidFill>
                </a:rPr>
                <a:t>TPC2</a:t>
              </a:r>
              <a:endParaRPr kumimoji="1" lang="ja-JP" altLang="en-US" sz="2200" dirty="0">
                <a:solidFill>
                  <a:srgbClr val="FFC000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653272" y="1055570"/>
              <a:ext cx="8791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solidFill>
                    <a:srgbClr val="FFC000"/>
                  </a:solidFill>
                </a:rPr>
                <a:t>TPC3</a:t>
              </a:r>
              <a:endParaRPr kumimoji="1" lang="ja-JP" altLang="en-US" sz="2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4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4872990"/>
            <a:ext cx="4411744" cy="1730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200" dirty="0"/>
              <a:t>FGD: </a:t>
            </a:r>
            <a:r>
              <a:rPr lang="en-US" altLang="ja-JP" sz="2200" dirty="0" smtClean="0"/>
              <a:t>Fine Grained Detector</a:t>
            </a:r>
            <a:endParaRPr lang="en-US" altLang="ja-JP" sz="2200" dirty="0"/>
          </a:p>
          <a:p>
            <a:pPr lvl="1"/>
            <a:r>
              <a:rPr lang="en-US" altLang="ja-JP" sz="2200" dirty="0" smtClean="0"/>
              <a:t>ν</a:t>
            </a:r>
            <a:r>
              <a:rPr lang="ja-JP" altLang="en-US" sz="2200" dirty="0" smtClean="0"/>
              <a:t>標的</a:t>
            </a:r>
            <a:r>
              <a:rPr lang="en-US" altLang="ja-JP" sz="2200" dirty="0"/>
              <a:t/>
            </a:r>
            <a:br>
              <a:rPr lang="en-US" altLang="ja-JP" sz="2200" dirty="0"/>
            </a:br>
            <a:r>
              <a:rPr lang="en-US" altLang="ja-JP" sz="2200" dirty="0" smtClean="0"/>
              <a:t>(</a:t>
            </a:r>
            <a:r>
              <a:rPr lang="ja-JP" altLang="en-US" sz="2200" dirty="0" smtClean="0"/>
              <a:t>有効質量</a:t>
            </a:r>
            <a:r>
              <a:rPr lang="en-US" altLang="ja-JP" sz="2200" dirty="0" smtClean="0"/>
              <a:t>= </a:t>
            </a:r>
            <a:r>
              <a:rPr lang="en-US" altLang="ja-JP" sz="2200" dirty="0"/>
              <a:t>1.6ton</a:t>
            </a:r>
            <a:r>
              <a:rPr lang="en-US" altLang="ja-JP" sz="2200" dirty="0" smtClean="0"/>
              <a:t>)</a:t>
            </a:r>
          </a:p>
          <a:p>
            <a:pPr lvl="1"/>
            <a:r>
              <a:rPr lang="en-US" altLang="ja-JP" sz="2200" dirty="0" smtClean="0"/>
              <a:t>ν</a:t>
            </a:r>
            <a:r>
              <a:rPr lang="ja-JP" altLang="en-US" sz="2200" dirty="0" smtClean="0"/>
              <a:t>反応点の同定</a:t>
            </a:r>
            <a:endParaRPr lang="en-US" altLang="ja-JP" sz="2200" dirty="0" smtClean="0"/>
          </a:p>
        </p:txBody>
      </p:sp>
      <p:sp>
        <p:nvSpPr>
          <p:cNvPr id="44" name="コンテンツ プレースホルダー 1"/>
          <p:cNvSpPr txBox="1">
            <a:spLocks/>
          </p:cNvSpPr>
          <p:nvPr/>
        </p:nvSpPr>
        <p:spPr>
          <a:xfrm>
            <a:off x="4503734" y="4869160"/>
            <a:ext cx="4532762" cy="173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TPC: Time Projection Chamber </a:t>
            </a:r>
          </a:p>
          <a:p>
            <a:pPr lvl="1"/>
            <a:r>
              <a:rPr lang="ja-JP" altLang="en-US" sz="2200" dirty="0" smtClean="0"/>
              <a:t>飛跡の再構成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曲率から運動量の測定、</a:t>
            </a:r>
            <a:r>
              <a:rPr lang="en-US" altLang="ja-JP" sz="2200" dirty="0" err="1" smtClean="0"/>
              <a:t>dE</a:t>
            </a:r>
            <a:r>
              <a:rPr lang="en-US" altLang="ja-JP" sz="2200" dirty="0" smtClean="0"/>
              <a:t>/dx</a:t>
            </a:r>
            <a:r>
              <a:rPr lang="ja-JP" altLang="en-US" sz="2200" dirty="0" smtClean="0"/>
              <a:t>測定と組み合わせて</a:t>
            </a:r>
            <a:r>
              <a:rPr lang="en-US" altLang="ja-JP" sz="2200" dirty="0" smtClean="0"/>
              <a:t>PID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951733" y="6423230"/>
            <a:ext cx="557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ν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μ</a:t>
            </a:r>
            <a:r>
              <a:rPr lang="en-US" altLang="ja-JP" sz="2400" dirty="0" smtClean="0">
                <a:solidFill>
                  <a:srgbClr val="FFFF00"/>
                </a:solidFill>
              </a:rPr>
              <a:t> CC</a:t>
            </a:r>
            <a:r>
              <a:rPr lang="ja-JP" altLang="en-US" sz="2400" dirty="0" smtClean="0">
                <a:solidFill>
                  <a:srgbClr val="FFFF00"/>
                </a:solidFill>
              </a:rPr>
              <a:t>イベントレート</a:t>
            </a:r>
            <a:r>
              <a:rPr lang="en-US" altLang="ja-JP" sz="2400" dirty="0" smtClean="0">
                <a:solidFill>
                  <a:srgbClr val="FFFF00"/>
                </a:solidFill>
              </a:rPr>
              <a:t>(purity~90%)</a:t>
            </a:r>
            <a:r>
              <a:rPr lang="ja-JP" altLang="en-US" sz="2400" dirty="0" smtClean="0">
                <a:solidFill>
                  <a:srgbClr val="FFFF00"/>
                </a:solidFill>
              </a:rPr>
              <a:t>を測定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22455" y="743010"/>
            <a:ext cx="624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FGD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TPC</a:t>
            </a:r>
            <a:r>
              <a:rPr lang="ja-JP" altLang="en-US" sz="2400" dirty="0" smtClean="0"/>
              <a:t>でイベントレートを測定。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17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イベントレートの測定結果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76" y="1499592"/>
            <a:ext cx="5554513" cy="377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720144" y="6169733"/>
            <a:ext cx="8030979" cy="646331"/>
            <a:chOff x="625381" y="5975119"/>
            <a:chExt cx="8030979" cy="64633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25381" y="6043505"/>
              <a:ext cx="4415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i="1" dirty="0">
                  <a:solidFill>
                    <a:srgbClr val="FFFF00"/>
                  </a:solidFill>
                </a:rPr>
                <a:t>データ</a:t>
              </a:r>
              <a:r>
                <a:rPr lang="en-US" altLang="ja-JP" sz="2400" i="1" dirty="0" smtClean="0">
                  <a:solidFill>
                    <a:srgbClr val="FFFF00"/>
                  </a:solidFill>
                </a:rPr>
                <a:t>/MC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 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= 1.036±0.028(stat.)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560017" y="6053553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FF00"/>
                  </a:solidFill>
                </a:rPr>
                <a:t>(syst.)±0.037(phys.)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819841" y="5975119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+0.042</a:t>
              </a:r>
              <a:br>
                <a:rPr kumimoji="1" lang="en-US" altLang="ja-JP" dirty="0" smtClean="0">
                  <a:solidFill>
                    <a:srgbClr val="FFFF00"/>
                  </a:solidFill>
                </a:rPr>
              </a:br>
              <a:r>
                <a:rPr kumimoji="1" lang="en-US" altLang="ja-JP" dirty="0" smtClean="0">
                  <a:solidFill>
                    <a:srgbClr val="FFFF00"/>
                  </a:solidFill>
                </a:rPr>
                <a:t>- 0.036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024558" y="5733256"/>
            <a:ext cx="721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データと</a:t>
            </a:r>
            <a:r>
              <a:rPr lang="en-US" altLang="ja-JP" sz="2400" dirty="0" smtClean="0"/>
              <a:t>MC</a:t>
            </a:r>
            <a:r>
              <a:rPr lang="ja-JP" altLang="en-US" sz="2400" dirty="0" smtClean="0"/>
              <a:t>はよく一致</a:t>
            </a:r>
            <a:endParaRPr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4558" y="1037927"/>
            <a:ext cx="744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CCQE</a:t>
            </a:r>
            <a:r>
              <a:rPr lang="ja-JP" altLang="en-US" sz="2400" i="1" dirty="0" smtClean="0"/>
              <a:t>反応を仮定して再構成したニュートリノエネルギー</a:t>
            </a:r>
            <a:endParaRPr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696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121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>
                <a:latin typeface="+mj-lt"/>
                <a:ea typeface="+mj-ea"/>
                <a:cs typeface="+mj-cs"/>
              </a:rPr>
              <a:t>後置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検出器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Super-K</a:t>
            </a: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3779912" y="3501008"/>
            <a:ext cx="2592288" cy="2459898"/>
            <a:chOff x="1279884" y="1712434"/>
            <a:chExt cx="4176464" cy="4032448"/>
          </a:xfrm>
        </p:grpSpPr>
        <p:sp>
          <p:nvSpPr>
            <p:cNvPr id="43" name="正方形/長方形 42"/>
            <p:cNvSpPr/>
            <p:nvPr/>
          </p:nvSpPr>
          <p:spPr>
            <a:xfrm>
              <a:off x="1279884" y="1712434"/>
              <a:ext cx="4176464" cy="40324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768243" y="2132857"/>
              <a:ext cx="3204356" cy="316835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207987" y="2571919"/>
              <a:ext cx="2320258" cy="22844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240"/>
            <p:cNvGrpSpPr/>
            <p:nvPr/>
          </p:nvGrpSpPr>
          <p:grpSpPr>
            <a:xfrm>
              <a:off x="1835696" y="1988840"/>
              <a:ext cx="3084718" cy="288160"/>
              <a:chOff x="1855948" y="2060720"/>
              <a:chExt cx="3084718" cy="288160"/>
            </a:xfrm>
          </p:grpSpPr>
          <p:sp>
            <p:nvSpPr>
              <p:cNvPr id="110" name="弦 109"/>
              <p:cNvSpPr/>
              <p:nvPr/>
            </p:nvSpPr>
            <p:spPr>
              <a:xfrm rot="5400000">
                <a:off x="1855948" y="2060880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弦 110"/>
              <p:cNvSpPr/>
              <p:nvPr/>
            </p:nvSpPr>
            <p:spPr>
              <a:xfrm rot="5400000">
                <a:off x="2323516" y="2060848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弦 111"/>
              <p:cNvSpPr/>
              <p:nvPr/>
            </p:nvSpPr>
            <p:spPr>
              <a:xfrm rot="5400000">
                <a:off x="2791084" y="2060816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弦 112"/>
              <p:cNvSpPr/>
              <p:nvPr/>
            </p:nvSpPr>
            <p:spPr>
              <a:xfrm rot="5400000">
                <a:off x="3258652" y="2060784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弦 113"/>
              <p:cNvSpPr/>
              <p:nvPr/>
            </p:nvSpPr>
            <p:spPr>
              <a:xfrm rot="5400000">
                <a:off x="3726220" y="2060752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弦 114"/>
              <p:cNvSpPr/>
              <p:nvPr/>
            </p:nvSpPr>
            <p:spPr>
              <a:xfrm rot="5400000">
                <a:off x="4193788" y="2060720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弦 115"/>
              <p:cNvSpPr/>
              <p:nvPr/>
            </p:nvSpPr>
            <p:spPr>
              <a:xfrm rot="5400000">
                <a:off x="4652666" y="2060848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149"/>
            <p:cNvGrpSpPr/>
            <p:nvPr/>
          </p:nvGrpSpPr>
          <p:grpSpPr>
            <a:xfrm>
              <a:off x="2018807" y="1916832"/>
              <a:ext cx="2659705" cy="438879"/>
              <a:chOff x="1894259" y="2006093"/>
              <a:chExt cx="2659705" cy="438879"/>
            </a:xfrm>
          </p:grpSpPr>
          <p:sp>
            <p:nvSpPr>
              <p:cNvPr id="104" name="弦 103"/>
              <p:cNvSpPr/>
              <p:nvPr/>
            </p:nvSpPr>
            <p:spPr>
              <a:xfrm rot="16200000">
                <a:off x="1894259" y="2007840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弦 104"/>
              <p:cNvSpPr/>
              <p:nvPr/>
            </p:nvSpPr>
            <p:spPr>
              <a:xfrm rot="16200000">
                <a:off x="2339800" y="2006093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弦 105"/>
              <p:cNvSpPr/>
              <p:nvPr/>
            </p:nvSpPr>
            <p:spPr>
              <a:xfrm rot="16200000">
                <a:off x="2785341" y="2012972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弦 106"/>
              <p:cNvSpPr/>
              <p:nvPr/>
            </p:nvSpPr>
            <p:spPr>
              <a:xfrm rot="16200000">
                <a:off x="3230882" y="2011225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弦 107"/>
              <p:cNvSpPr/>
              <p:nvPr/>
            </p:nvSpPr>
            <p:spPr>
              <a:xfrm rot="16200000">
                <a:off x="3676423" y="2009478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弦 108"/>
              <p:cNvSpPr/>
              <p:nvPr/>
            </p:nvSpPr>
            <p:spPr>
              <a:xfrm rot="16200000">
                <a:off x="4121964" y="2007731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150"/>
            <p:cNvGrpSpPr/>
            <p:nvPr/>
          </p:nvGrpSpPr>
          <p:grpSpPr>
            <a:xfrm rot="10800000">
              <a:off x="2025842" y="5086978"/>
              <a:ext cx="2659705" cy="438879"/>
              <a:chOff x="1894259" y="2006093"/>
              <a:chExt cx="2659705" cy="438879"/>
            </a:xfrm>
          </p:grpSpPr>
          <p:sp>
            <p:nvSpPr>
              <p:cNvPr id="98" name="弦 97"/>
              <p:cNvSpPr/>
              <p:nvPr/>
            </p:nvSpPr>
            <p:spPr>
              <a:xfrm rot="16200000">
                <a:off x="1894259" y="2007840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弦 98"/>
              <p:cNvSpPr/>
              <p:nvPr/>
            </p:nvSpPr>
            <p:spPr>
              <a:xfrm rot="16200000">
                <a:off x="2339800" y="2006093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弦 99"/>
              <p:cNvSpPr/>
              <p:nvPr/>
            </p:nvSpPr>
            <p:spPr>
              <a:xfrm rot="16200000">
                <a:off x="2785341" y="2012972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弦 100"/>
              <p:cNvSpPr/>
              <p:nvPr/>
            </p:nvSpPr>
            <p:spPr>
              <a:xfrm rot="16200000">
                <a:off x="3230882" y="2011225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弦 101"/>
              <p:cNvSpPr/>
              <p:nvPr/>
            </p:nvSpPr>
            <p:spPr>
              <a:xfrm rot="16200000">
                <a:off x="3676423" y="2009478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弦 102"/>
              <p:cNvSpPr/>
              <p:nvPr/>
            </p:nvSpPr>
            <p:spPr>
              <a:xfrm rot="16200000">
                <a:off x="4121964" y="2007731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157"/>
            <p:cNvGrpSpPr/>
            <p:nvPr/>
          </p:nvGrpSpPr>
          <p:grpSpPr>
            <a:xfrm rot="16200000">
              <a:off x="437255" y="3459297"/>
              <a:ext cx="2659705" cy="438879"/>
              <a:chOff x="1894259" y="2006093"/>
              <a:chExt cx="2659705" cy="438879"/>
            </a:xfrm>
          </p:grpSpPr>
          <p:sp>
            <p:nvSpPr>
              <p:cNvPr id="91" name="弦 90"/>
              <p:cNvSpPr/>
              <p:nvPr/>
            </p:nvSpPr>
            <p:spPr>
              <a:xfrm rot="16200000">
                <a:off x="1894259" y="2007840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弦 92"/>
              <p:cNvSpPr/>
              <p:nvPr/>
            </p:nvSpPr>
            <p:spPr>
              <a:xfrm rot="16200000">
                <a:off x="2339800" y="2006093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弦 93"/>
              <p:cNvSpPr/>
              <p:nvPr/>
            </p:nvSpPr>
            <p:spPr>
              <a:xfrm rot="16200000">
                <a:off x="2785341" y="2012972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弦 94"/>
              <p:cNvSpPr/>
              <p:nvPr/>
            </p:nvSpPr>
            <p:spPr>
              <a:xfrm rot="16200000">
                <a:off x="3230882" y="2011225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弦 95"/>
              <p:cNvSpPr/>
              <p:nvPr/>
            </p:nvSpPr>
            <p:spPr>
              <a:xfrm rot="16200000">
                <a:off x="3676423" y="2009478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弦 96"/>
              <p:cNvSpPr/>
              <p:nvPr/>
            </p:nvSpPr>
            <p:spPr>
              <a:xfrm rot="16200000">
                <a:off x="4121964" y="2007731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164"/>
            <p:cNvGrpSpPr/>
            <p:nvPr/>
          </p:nvGrpSpPr>
          <p:grpSpPr>
            <a:xfrm rot="5400000">
              <a:off x="3631485" y="3467923"/>
              <a:ext cx="2659705" cy="438879"/>
              <a:chOff x="1894259" y="2006093"/>
              <a:chExt cx="2659705" cy="438879"/>
            </a:xfrm>
          </p:grpSpPr>
          <p:sp>
            <p:nvSpPr>
              <p:cNvPr id="84" name="弦 83"/>
              <p:cNvSpPr/>
              <p:nvPr/>
            </p:nvSpPr>
            <p:spPr>
              <a:xfrm rot="16200000">
                <a:off x="1894259" y="2007840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弦 84"/>
              <p:cNvSpPr/>
              <p:nvPr/>
            </p:nvSpPr>
            <p:spPr>
              <a:xfrm rot="16200000">
                <a:off x="2339800" y="2006093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5"/>
              <p:cNvSpPr/>
              <p:nvPr/>
            </p:nvSpPr>
            <p:spPr>
              <a:xfrm rot="16200000">
                <a:off x="2785341" y="2012972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弦 86"/>
              <p:cNvSpPr/>
              <p:nvPr/>
            </p:nvSpPr>
            <p:spPr>
              <a:xfrm rot="16200000">
                <a:off x="3230882" y="2011225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弦 88"/>
              <p:cNvSpPr/>
              <p:nvPr/>
            </p:nvSpPr>
            <p:spPr>
              <a:xfrm rot="16200000">
                <a:off x="3676423" y="2009478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弦 89"/>
              <p:cNvSpPr/>
              <p:nvPr/>
            </p:nvSpPr>
            <p:spPr>
              <a:xfrm rot="16200000">
                <a:off x="4121964" y="2007731"/>
                <a:ext cx="432000" cy="432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241"/>
            <p:cNvGrpSpPr/>
            <p:nvPr/>
          </p:nvGrpSpPr>
          <p:grpSpPr>
            <a:xfrm rot="5400000">
              <a:off x="3444501" y="3594517"/>
              <a:ext cx="3084718" cy="288160"/>
              <a:chOff x="1855948" y="2060720"/>
              <a:chExt cx="3084718" cy="288160"/>
            </a:xfrm>
          </p:grpSpPr>
          <p:sp>
            <p:nvSpPr>
              <p:cNvPr id="77" name="弦 76"/>
              <p:cNvSpPr/>
              <p:nvPr/>
            </p:nvSpPr>
            <p:spPr>
              <a:xfrm rot="5400000">
                <a:off x="1855948" y="2060880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弦 77"/>
              <p:cNvSpPr/>
              <p:nvPr/>
            </p:nvSpPr>
            <p:spPr>
              <a:xfrm rot="5400000">
                <a:off x="2323516" y="2060848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弦 78"/>
              <p:cNvSpPr/>
              <p:nvPr/>
            </p:nvSpPr>
            <p:spPr>
              <a:xfrm rot="5400000">
                <a:off x="2791084" y="2060816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弦 79"/>
              <p:cNvSpPr/>
              <p:nvPr/>
            </p:nvSpPr>
            <p:spPr>
              <a:xfrm rot="5400000">
                <a:off x="3258652" y="2060784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弦 80"/>
              <p:cNvSpPr/>
              <p:nvPr/>
            </p:nvSpPr>
            <p:spPr>
              <a:xfrm rot="5400000">
                <a:off x="3726220" y="2060752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弦 81"/>
              <p:cNvSpPr/>
              <p:nvPr/>
            </p:nvSpPr>
            <p:spPr>
              <a:xfrm rot="5400000">
                <a:off x="4193788" y="2060720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弦 82"/>
              <p:cNvSpPr/>
              <p:nvPr/>
            </p:nvSpPr>
            <p:spPr>
              <a:xfrm rot="5400000">
                <a:off x="4652666" y="2060848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" name="グループ化 249"/>
            <p:cNvGrpSpPr/>
            <p:nvPr/>
          </p:nvGrpSpPr>
          <p:grpSpPr>
            <a:xfrm rot="16200000">
              <a:off x="212767" y="3603143"/>
              <a:ext cx="3084718" cy="288160"/>
              <a:chOff x="1855948" y="2060720"/>
              <a:chExt cx="3084718" cy="288160"/>
            </a:xfrm>
          </p:grpSpPr>
          <p:sp>
            <p:nvSpPr>
              <p:cNvPr id="69" name="弦 68"/>
              <p:cNvSpPr/>
              <p:nvPr/>
            </p:nvSpPr>
            <p:spPr>
              <a:xfrm rot="5400000">
                <a:off x="1855948" y="2060880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弦 70"/>
              <p:cNvSpPr/>
              <p:nvPr/>
            </p:nvSpPr>
            <p:spPr>
              <a:xfrm rot="5400000">
                <a:off x="2323516" y="2060848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弦 71"/>
              <p:cNvSpPr/>
              <p:nvPr/>
            </p:nvSpPr>
            <p:spPr>
              <a:xfrm rot="5400000">
                <a:off x="2791084" y="2060816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弦 72"/>
              <p:cNvSpPr/>
              <p:nvPr/>
            </p:nvSpPr>
            <p:spPr>
              <a:xfrm rot="5400000">
                <a:off x="3258652" y="2060784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弦 73"/>
              <p:cNvSpPr/>
              <p:nvPr/>
            </p:nvSpPr>
            <p:spPr>
              <a:xfrm rot="5400000">
                <a:off x="3726220" y="2060752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弦 74"/>
              <p:cNvSpPr/>
              <p:nvPr/>
            </p:nvSpPr>
            <p:spPr>
              <a:xfrm rot="5400000">
                <a:off x="4193788" y="2060720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弦 75"/>
              <p:cNvSpPr/>
              <p:nvPr/>
            </p:nvSpPr>
            <p:spPr>
              <a:xfrm rot="5400000">
                <a:off x="4652666" y="2060848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グループ化 258"/>
            <p:cNvGrpSpPr/>
            <p:nvPr/>
          </p:nvGrpSpPr>
          <p:grpSpPr>
            <a:xfrm rot="10800000">
              <a:off x="1835696" y="5157192"/>
              <a:ext cx="3084718" cy="288160"/>
              <a:chOff x="1855948" y="2060720"/>
              <a:chExt cx="3084718" cy="288160"/>
            </a:xfrm>
          </p:grpSpPr>
          <p:sp>
            <p:nvSpPr>
              <p:cNvPr id="57" name="弦 56"/>
              <p:cNvSpPr/>
              <p:nvPr/>
            </p:nvSpPr>
            <p:spPr>
              <a:xfrm rot="5400000">
                <a:off x="1855948" y="2060880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弦 57"/>
              <p:cNvSpPr/>
              <p:nvPr/>
            </p:nvSpPr>
            <p:spPr>
              <a:xfrm rot="5400000">
                <a:off x="2323516" y="2060848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弦 59"/>
              <p:cNvSpPr/>
              <p:nvPr/>
            </p:nvSpPr>
            <p:spPr>
              <a:xfrm rot="5400000">
                <a:off x="2791084" y="2060816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弦 60"/>
              <p:cNvSpPr/>
              <p:nvPr/>
            </p:nvSpPr>
            <p:spPr>
              <a:xfrm rot="5400000">
                <a:off x="3258652" y="2060784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弦 61"/>
              <p:cNvSpPr/>
              <p:nvPr/>
            </p:nvSpPr>
            <p:spPr>
              <a:xfrm rot="5400000">
                <a:off x="3726220" y="2060752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弦 65"/>
              <p:cNvSpPr/>
              <p:nvPr/>
            </p:nvSpPr>
            <p:spPr>
              <a:xfrm rot="5400000">
                <a:off x="4193788" y="2060720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弦 67"/>
              <p:cNvSpPr/>
              <p:nvPr/>
            </p:nvSpPr>
            <p:spPr>
              <a:xfrm rot="5400000">
                <a:off x="4652666" y="2060848"/>
                <a:ext cx="288000" cy="288000"/>
              </a:xfrm>
              <a:prstGeom prst="chord">
                <a:avLst>
                  <a:gd name="adj1" fmla="val 5673107"/>
                  <a:gd name="adj2" fmla="val 15842962"/>
                </a:avLst>
              </a:prstGeom>
              <a:solidFill>
                <a:srgbClr val="F3F31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117" name="直線矢印コネクタ 116"/>
          <p:cNvCxnSpPr>
            <a:stCxn id="120" idx="1"/>
          </p:cNvCxnSpPr>
          <p:nvPr/>
        </p:nvCxnSpPr>
        <p:spPr>
          <a:xfrm rot="10800000" flipV="1">
            <a:off x="6228184" y="3718048"/>
            <a:ext cx="396552" cy="142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>
            <a:stCxn id="121" idx="1"/>
          </p:cNvCxnSpPr>
          <p:nvPr/>
        </p:nvCxnSpPr>
        <p:spPr>
          <a:xfrm rot="10800000" flipV="1">
            <a:off x="5868144" y="4687108"/>
            <a:ext cx="756592" cy="38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stCxn id="122" idx="1"/>
          </p:cNvCxnSpPr>
          <p:nvPr/>
        </p:nvCxnSpPr>
        <p:spPr>
          <a:xfrm rot="10800000">
            <a:off x="5580112" y="5157193"/>
            <a:ext cx="1044624" cy="5791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6624736" y="3140968"/>
            <a:ext cx="26277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 smtClean="0">
                <a:solidFill>
                  <a:srgbClr val="FF0000"/>
                </a:solidFill>
              </a:rPr>
              <a:t>Outer Detector(OD)</a:t>
            </a:r>
            <a:br>
              <a:rPr kumimoji="1" lang="en-US" altLang="ja-JP" sz="2300" dirty="0" smtClean="0">
                <a:solidFill>
                  <a:srgbClr val="FF0000"/>
                </a:solidFill>
              </a:rPr>
            </a:br>
            <a:r>
              <a:rPr kumimoji="1" lang="en-US" altLang="ja-JP" sz="2300" dirty="0" smtClean="0">
                <a:solidFill>
                  <a:srgbClr val="FF0000"/>
                </a:solidFill>
              </a:rPr>
              <a:t>- 50kton</a:t>
            </a:r>
            <a:r>
              <a:rPr lang="en-US" altLang="ja-JP" sz="2300" dirty="0" smtClean="0">
                <a:solidFill>
                  <a:srgbClr val="FF0000"/>
                </a:solidFill>
              </a:rPr>
              <a:t/>
            </a:r>
            <a:br>
              <a:rPr lang="en-US" altLang="ja-JP" sz="2300" dirty="0" smtClean="0">
                <a:solidFill>
                  <a:srgbClr val="FF0000"/>
                </a:solidFill>
              </a:rPr>
            </a:br>
            <a:r>
              <a:rPr lang="en-US" altLang="ja-JP" sz="2300" dirty="0" smtClean="0">
                <a:solidFill>
                  <a:srgbClr val="FF0000"/>
                </a:solidFill>
              </a:rPr>
              <a:t>- 1185 PMTs</a:t>
            </a:r>
            <a:endParaRPr kumimoji="1" lang="en-US" altLang="ja-JP" sz="2300" dirty="0" smtClean="0">
              <a:solidFill>
                <a:srgbClr val="FF0000"/>
              </a:solidFill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624736" y="4286999"/>
            <a:ext cx="2627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300" dirty="0" smtClean="0">
                <a:solidFill>
                  <a:srgbClr val="FF0000"/>
                </a:solidFill>
              </a:rPr>
              <a:t>Inner</a:t>
            </a:r>
            <a:r>
              <a:rPr kumimoji="1" lang="en-US" altLang="ja-JP" sz="2300" dirty="0" smtClean="0">
                <a:solidFill>
                  <a:srgbClr val="FF0000"/>
                </a:solidFill>
              </a:rPr>
              <a:t> Detector(ID)</a:t>
            </a:r>
            <a:br>
              <a:rPr kumimoji="1" lang="en-US" altLang="ja-JP" sz="2300" dirty="0" smtClean="0">
                <a:solidFill>
                  <a:srgbClr val="FF0000"/>
                </a:solidFill>
              </a:rPr>
            </a:br>
            <a:r>
              <a:rPr kumimoji="1" lang="en-US" altLang="ja-JP" sz="2300" dirty="0" smtClean="0">
                <a:solidFill>
                  <a:srgbClr val="FF0000"/>
                </a:solidFill>
              </a:rPr>
              <a:t>- 11129 PMTs</a:t>
            </a:r>
            <a:endParaRPr kumimoji="1" lang="ja-JP" altLang="en-US" sz="2300" dirty="0">
              <a:solidFill>
                <a:srgbClr val="FF0000"/>
              </a:solidFill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624736" y="5159226"/>
            <a:ext cx="26277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300" dirty="0" err="1" smtClean="0">
                <a:solidFill>
                  <a:srgbClr val="FF0000"/>
                </a:solidFill>
              </a:rPr>
              <a:t>Fiducial</a:t>
            </a:r>
            <a:r>
              <a:rPr lang="en-US" altLang="ja-JP" sz="2300" dirty="0" smtClean="0">
                <a:solidFill>
                  <a:srgbClr val="FF0000"/>
                </a:solidFill>
              </a:rPr>
              <a:t> Volume(FV)</a:t>
            </a:r>
            <a:br>
              <a:rPr lang="en-US" altLang="ja-JP" sz="2300" dirty="0" smtClean="0">
                <a:solidFill>
                  <a:srgbClr val="FF0000"/>
                </a:solidFill>
              </a:rPr>
            </a:br>
            <a:r>
              <a:rPr lang="en-US" altLang="ja-JP" sz="2300" dirty="0" smtClean="0">
                <a:solidFill>
                  <a:srgbClr val="FF0000"/>
                </a:solidFill>
              </a:rPr>
              <a:t>- ID</a:t>
            </a:r>
            <a:r>
              <a:rPr lang="ja-JP" altLang="en-US" sz="2300" dirty="0" smtClean="0">
                <a:solidFill>
                  <a:srgbClr val="FF0000"/>
                </a:solidFill>
              </a:rPr>
              <a:t>壁から</a:t>
            </a:r>
            <a:r>
              <a:rPr lang="en-US" altLang="ja-JP" sz="2300" dirty="0" smtClean="0">
                <a:solidFill>
                  <a:srgbClr val="FF0000"/>
                </a:solidFill>
              </a:rPr>
              <a:t>2m</a:t>
            </a:r>
            <a:br>
              <a:rPr lang="en-US" altLang="ja-JP" sz="2300" dirty="0" smtClean="0">
                <a:solidFill>
                  <a:srgbClr val="FF0000"/>
                </a:solidFill>
              </a:rPr>
            </a:br>
            <a:r>
              <a:rPr lang="en-US" altLang="ja-JP" sz="2300" dirty="0" smtClean="0">
                <a:solidFill>
                  <a:srgbClr val="FF0000"/>
                </a:solidFill>
              </a:rPr>
              <a:t>- 22.5kton</a:t>
            </a:r>
            <a:endParaRPr kumimoji="1" lang="ja-JP" altLang="en-US" sz="2300" dirty="0">
              <a:solidFill>
                <a:srgbClr val="FF0000"/>
              </a:solidFill>
            </a:endParaRPr>
          </a:p>
        </p:txBody>
      </p:sp>
      <p:pic>
        <p:nvPicPr>
          <p:cNvPr id="123" name="Picture 4" descr="sk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605" r="13545" b="-1075"/>
          <a:stretch/>
        </p:blipFill>
        <p:spPr bwMode="auto">
          <a:xfrm>
            <a:off x="382062" y="2610675"/>
            <a:ext cx="2917199" cy="38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4" name="直線矢印コネクタ 123"/>
          <p:cNvCxnSpPr/>
          <p:nvPr/>
        </p:nvCxnSpPr>
        <p:spPr>
          <a:xfrm>
            <a:off x="528251" y="6325367"/>
            <a:ext cx="2138834" cy="0"/>
          </a:xfrm>
          <a:prstGeom prst="straightConnector1">
            <a:avLst/>
          </a:prstGeom>
          <a:ln w="38100" cmpd="sng">
            <a:solidFill>
              <a:srgbClr val="4BACC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rot="5400000">
            <a:off x="1457800" y="4878095"/>
            <a:ext cx="2628000" cy="0"/>
          </a:xfrm>
          <a:prstGeom prst="straightConnector1">
            <a:avLst/>
          </a:prstGeom>
          <a:ln w="38100" cmpd="sng">
            <a:solidFill>
              <a:srgbClr val="4BACC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/>
          <p:cNvSpPr txBox="1"/>
          <p:nvPr/>
        </p:nvSpPr>
        <p:spPr>
          <a:xfrm rot="16200000">
            <a:off x="2483591" y="4706555"/>
            <a:ext cx="1108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4BACC6"/>
                </a:solidFill>
              </a:rPr>
              <a:t>41</a:t>
            </a:r>
            <a:r>
              <a:rPr kumimoji="1" lang="en-US" altLang="ja-JP" sz="2800" dirty="0" smtClean="0">
                <a:solidFill>
                  <a:srgbClr val="4BACC6"/>
                </a:solidFill>
              </a:rPr>
              <a:t>.4m</a:t>
            </a:r>
            <a:endParaRPr kumimoji="1" lang="ja-JP" altLang="en-US" sz="2800" dirty="0">
              <a:solidFill>
                <a:srgbClr val="4BACC6"/>
              </a:solidFill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1087615" y="6362164"/>
            <a:ext cx="1108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4BACC6"/>
                </a:solidFill>
              </a:rPr>
              <a:t>39.3m</a:t>
            </a:r>
            <a:endParaRPr kumimoji="1" lang="ja-JP" altLang="en-US" sz="2800" dirty="0">
              <a:solidFill>
                <a:srgbClr val="4BACC6"/>
              </a:solidFill>
            </a:endParaRPr>
          </a:p>
        </p:txBody>
      </p:sp>
      <p:sp>
        <p:nvSpPr>
          <p:cNvPr id="88" name="コンテンツ プレースホルダ 30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149800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295km</a:t>
            </a:r>
            <a:r>
              <a:rPr lang="ja-JP" altLang="en-US" sz="2400" dirty="0" smtClean="0"/>
              <a:t>飛行後のビームニュートリノを観測</a:t>
            </a:r>
            <a:endParaRPr lang="en-US" altLang="ja-JP" sz="2400" dirty="0" smtClean="0"/>
          </a:p>
          <a:p>
            <a:r>
              <a:rPr lang="ja-JP" altLang="en-US" sz="2400" dirty="0" smtClean="0"/>
              <a:t>大型水チェレンコフ検出器</a:t>
            </a:r>
            <a:r>
              <a:rPr lang="en-US" altLang="ja-JP" sz="2400" dirty="0" smtClean="0"/>
              <a:t>@</a:t>
            </a:r>
            <a:r>
              <a:rPr lang="ja-JP" altLang="en-US" sz="2400" dirty="0" smtClean="0">
                <a:solidFill>
                  <a:schemeClr val="tx2"/>
                </a:solidFill>
              </a:rPr>
              <a:t>神岡鉱山内地下</a:t>
            </a:r>
            <a:r>
              <a:rPr lang="en-US" altLang="ja-JP" sz="2400" dirty="0" smtClean="0">
                <a:solidFill>
                  <a:schemeClr val="tx2"/>
                </a:solidFill>
              </a:rPr>
              <a:t>1km</a:t>
            </a:r>
            <a:endParaRPr lang="en-US" altLang="ja-JP" sz="2400" dirty="0" smtClean="0"/>
          </a:p>
          <a:p>
            <a:r>
              <a:rPr lang="ja-JP" altLang="en-US" sz="2400" dirty="0" smtClean="0"/>
              <a:t>ビームニュートリノ到達予想時間</a:t>
            </a:r>
            <a:r>
              <a:rPr lang="en-US" altLang="ja-JP" sz="2400" dirty="0" smtClean="0"/>
              <a:t>±500usec</a:t>
            </a:r>
            <a:r>
              <a:rPr lang="ja-JP" altLang="en-US" sz="2400" dirty="0" smtClean="0"/>
              <a:t>のデータ取得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9160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ニュートリノ</a:t>
            </a:r>
            <a:r>
              <a:rPr lang="ja-JP" altLang="en-US" sz="4400" u="sng" dirty="0">
                <a:latin typeface="+mj-lt"/>
                <a:ea typeface="+mj-ea"/>
                <a:cs typeface="+mj-cs"/>
              </a:rPr>
              <a:t>イベント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@Super-K</a:t>
            </a: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 30"/>
          <p:cNvSpPr>
            <a:spLocks noGrp="1"/>
          </p:cNvSpPr>
          <p:nvPr>
            <p:ph idx="1"/>
          </p:nvPr>
        </p:nvSpPr>
        <p:spPr>
          <a:xfrm>
            <a:off x="35496" y="692696"/>
            <a:ext cx="9108504" cy="8959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ν</a:t>
            </a:r>
            <a:r>
              <a:rPr lang="ja-JP" altLang="en-US" sz="2400" dirty="0" smtClean="0"/>
              <a:t>が水と反応して出てきた荷電粒子</a:t>
            </a:r>
            <a:r>
              <a:rPr lang="en-US" altLang="ja-JP" sz="2400" dirty="0" smtClean="0"/>
              <a:t>(</a:t>
            </a:r>
            <a:r>
              <a:rPr lang="en-US" altLang="ja-JP" sz="2200" dirty="0" err="1" smtClean="0"/>
              <a:t>μ,e,π</a:t>
            </a:r>
            <a:r>
              <a:rPr lang="en-US" altLang="ja-JP" sz="2200" dirty="0" smtClean="0"/>
              <a:t>…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のチェレンコフリングを観測</a:t>
            </a:r>
            <a:endParaRPr lang="en-US" altLang="ja-JP" sz="2400" dirty="0"/>
          </a:p>
        </p:txBody>
      </p:sp>
      <p:grpSp>
        <p:nvGrpSpPr>
          <p:cNvPr id="76" name="グループ化 75"/>
          <p:cNvGrpSpPr/>
          <p:nvPr/>
        </p:nvGrpSpPr>
        <p:grpSpPr>
          <a:xfrm>
            <a:off x="323528" y="1844824"/>
            <a:ext cx="2605043" cy="1742739"/>
            <a:chOff x="1259632" y="2132856"/>
            <a:chExt cx="2605043" cy="1742739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1453534" y="2629100"/>
              <a:ext cx="903627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2357161" y="2636912"/>
              <a:ext cx="990703" cy="20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>
              <a:off x="2086486" y="3107986"/>
              <a:ext cx="54135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1453534" y="3378662"/>
              <a:ext cx="903627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1453534" y="3420304"/>
              <a:ext cx="903627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1453534" y="3461946"/>
              <a:ext cx="903627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1403648" y="3573016"/>
              <a:ext cx="361451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n</a:t>
              </a:r>
              <a:endParaRPr kumimoji="1" lang="ja-JP" altLang="en-US" sz="28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358563" y="2838389"/>
              <a:ext cx="843385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W</a:t>
              </a:r>
              <a:endParaRPr kumimoji="1" lang="ja-JP" altLang="en-US" sz="28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612042" y="2179413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/>
                <a:t>μ</a:t>
              </a:r>
              <a:r>
                <a:rPr lang="en-US" altLang="ja-JP" sz="2400" dirty="0" smtClean="0"/>
                <a:t>(e)</a:t>
              </a:r>
              <a:endParaRPr kumimoji="1" lang="ja-JP" altLang="en-US" sz="2400" baseline="-24000" dirty="0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2357161" y="3461946"/>
              <a:ext cx="963869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357161" y="3420304"/>
              <a:ext cx="963869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357161" y="3378662"/>
              <a:ext cx="963869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058421" y="3558469"/>
              <a:ext cx="361451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</a:t>
              </a:r>
              <a:endParaRPr kumimoji="1" lang="ja-JP" altLang="en-US" sz="28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259632" y="2132856"/>
              <a:ext cx="97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ν</a:t>
              </a:r>
              <a:r>
                <a:rPr lang="en-US" altLang="ja-JP" sz="2400" baseline="-25000" dirty="0" err="1" smtClean="0"/>
                <a:t>μ</a:t>
              </a:r>
              <a:r>
                <a:rPr lang="en-US" altLang="ja-JP" sz="2400" dirty="0" smtClean="0"/>
                <a:t>(</a:t>
              </a:r>
              <a:r>
                <a:rPr kumimoji="1" lang="en-US" altLang="ja-JP" sz="2400" dirty="0" err="1" smtClean="0"/>
                <a:t>ν</a:t>
              </a:r>
              <a:r>
                <a:rPr kumimoji="1" lang="en-US" altLang="ja-JP" sz="2400" baseline="-25000" dirty="0" err="1" smtClean="0"/>
                <a:t>e</a:t>
              </a:r>
              <a:r>
                <a:rPr lang="en-US" altLang="ja-JP" sz="2400" dirty="0" smtClean="0"/>
                <a:t>)</a:t>
              </a:r>
              <a:endParaRPr kumimoji="1" lang="ja-JP" altLang="en-US" sz="2400" baseline="-25000" dirty="0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1475656" y="2636912"/>
              <a:ext cx="576064" cy="14401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2645036" y="2645538"/>
              <a:ext cx="576064" cy="14401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グループ化 65"/>
            <p:cNvGrpSpPr/>
            <p:nvPr/>
          </p:nvGrpSpPr>
          <p:grpSpPr>
            <a:xfrm>
              <a:off x="3116098" y="2179413"/>
              <a:ext cx="748577" cy="792088"/>
              <a:chOff x="3707904" y="3429000"/>
              <a:chExt cx="748577" cy="792088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 rot="5400000" flipH="1" flipV="1">
                <a:off x="3707903" y="3429002"/>
                <a:ext cx="504059" cy="50405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3707904" y="3933056"/>
                <a:ext cx="648072" cy="2880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円/楕円 54"/>
              <p:cNvSpPr/>
              <p:nvPr/>
            </p:nvSpPr>
            <p:spPr>
              <a:xfrm rot="21183984">
                <a:off x="4136848" y="3457242"/>
                <a:ext cx="319633" cy="732198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7" name="グループ化 76"/>
          <p:cNvGrpSpPr/>
          <p:nvPr/>
        </p:nvGrpSpPr>
        <p:grpSpPr>
          <a:xfrm>
            <a:off x="6055671" y="2179730"/>
            <a:ext cx="2620785" cy="1537302"/>
            <a:chOff x="5580112" y="3120833"/>
            <a:chExt cx="2620785" cy="1537302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5580112" y="3120833"/>
              <a:ext cx="2376264" cy="1537302"/>
              <a:chOff x="4860032" y="2118309"/>
              <a:chExt cx="2376264" cy="1537302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>
                <a:off x="5053934" y="2614553"/>
                <a:ext cx="903627" cy="2082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V="1">
                <a:off x="5957561" y="2622365"/>
                <a:ext cx="990703" cy="200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rot="5400000">
                <a:off x="5686886" y="3093439"/>
                <a:ext cx="5413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V="1">
                <a:off x="5053934" y="3364115"/>
                <a:ext cx="903627" cy="2082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V="1">
                <a:off x="5053934" y="3405757"/>
                <a:ext cx="903627" cy="2082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V="1">
                <a:off x="5053934" y="3447399"/>
                <a:ext cx="903627" cy="2082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テキスト ボックス 31"/>
              <p:cNvSpPr txBox="1"/>
              <p:nvPr/>
            </p:nvSpPr>
            <p:spPr>
              <a:xfrm>
                <a:off x="5958963" y="2823842"/>
                <a:ext cx="843385" cy="30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W</a:t>
                </a:r>
                <a:endParaRPr kumimoji="1" lang="ja-JP" altLang="en-US" sz="28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6228184" y="213844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μ</a:t>
                </a:r>
                <a:r>
                  <a:rPr lang="en-US" altLang="ja-JP" sz="2400" dirty="0" smtClean="0"/>
                  <a:t>(e)</a:t>
                </a:r>
                <a:endParaRPr kumimoji="1" lang="ja-JP" altLang="en-US" sz="2400" baseline="-24000" dirty="0"/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>
                <a:off x="5957561" y="3447399"/>
                <a:ext cx="963869" cy="2082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5957561" y="3405757"/>
                <a:ext cx="963869" cy="2082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>
                <a:off x="5957561" y="3364115"/>
                <a:ext cx="963869" cy="2082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4860032" y="2118309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err="1" smtClean="0"/>
                  <a:t>ν</a:t>
                </a:r>
                <a:r>
                  <a:rPr lang="en-US" altLang="ja-JP" sz="2400" baseline="-25000" dirty="0" err="1" smtClean="0"/>
                  <a:t>μ</a:t>
                </a:r>
                <a:r>
                  <a:rPr kumimoji="1" lang="en-US" altLang="ja-JP" sz="2400" dirty="0" smtClean="0"/>
                  <a:t>(</a:t>
                </a:r>
                <a:r>
                  <a:rPr kumimoji="1" lang="en-US" altLang="ja-JP" sz="2400" dirty="0" err="1" smtClean="0"/>
                  <a:t>ν</a:t>
                </a:r>
                <a:r>
                  <a:rPr kumimoji="1" lang="en-US" altLang="ja-JP" sz="2400" baseline="-25000" dirty="0" err="1" smtClean="0"/>
                  <a:t>e</a:t>
                </a:r>
                <a:r>
                  <a:rPr lang="en-US" altLang="ja-JP" sz="2400" dirty="0" smtClean="0"/>
                  <a:t>)</a:t>
                </a:r>
                <a:endParaRPr kumimoji="1" lang="ja-JP" altLang="en-US" sz="2400" baseline="-25000" dirty="0"/>
              </a:p>
            </p:txBody>
          </p:sp>
          <p:cxnSp>
            <p:nvCxnSpPr>
              <p:cNvPr id="38" name="直線コネクタ 37"/>
              <p:cNvCxnSpPr/>
              <p:nvPr/>
            </p:nvCxnSpPr>
            <p:spPr>
              <a:xfrm>
                <a:off x="5076056" y="2622365"/>
                <a:ext cx="57606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45436" y="2630991"/>
                <a:ext cx="57606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V="1">
                <a:off x="5940152" y="3126421"/>
                <a:ext cx="100811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6516216" y="3074548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π</a:t>
                </a:r>
                <a:r>
                  <a:rPr kumimoji="1" lang="en-US" altLang="ja-JP" sz="2800" baseline="30000" dirty="0" smtClean="0"/>
                  <a:t>±</a:t>
                </a:r>
                <a:endParaRPr kumimoji="1" lang="ja-JP" altLang="en-US" sz="2800" baseline="30000" dirty="0"/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7452320" y="3645024"/>
              <a:ext cx="748577" cy="792088"/>
              <a:chOff x="3707904" y="3429000"/>
              <a:chExt cx="748577" cy="792088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 rot="5400000" flipH="1" flipV="1">
                <a:off x="3707903" y="3429002"/>
                <a:ext cx="504059" cy="50405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3707904" y="3933056"/>
                <a:ext cx="648072" cy="2880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円/楕円 69"/>
              <p:cNvSpPr/>
              <p:nvPr/>
            </p:nvSpPr>
            <p:spPr>
              <a:xfrm rot="21183984">
                <a:off x="4136848" y="3457242"/>
                <a:ext cx="319633" cy="732198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>
              <a:off x="7380312" y="3140968"/>
              <a:ext cx="748577" cy="792088"/>
              <a:chOff x="3707904" y="3429000"/>
              <a:chExt cx="748577" cy="792088"/>
            </a:xfrm>
          </p:grpSpPr>
          <p:cxnSp>
            <p:nvCxnSpPr>
              <p:cNvPr id="72" name="直線コネクタ 71"/>
              <p:cNvCxnSpPr/>
              <p:nvPr/>
            </p:nvCxnSpPr>
            <p:spPr>
              <a:xfrm rot="5400000" flipH="1" flipV="1">
                <a:off x="3707903" y="3429002"/>
                <a:ext cx="504059" cy="50405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3707904" y="3933056"/>
                <a:ext cx="648072" cy="288032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円/楕円 73"/>
              <p:cNvSpPr/>
              <p:nvPr/>
            </p:nvSpPr>
            <p:spPr>
              <a:xfrm rot="21183984">
                <a:off x="4136848" y="3457242"/>
                <a:ext cx="319633" cy="732198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9" name="正方形/長方形 78"/>
          <p:cNvSpPr/>
          <p:nvPr/>
        </p:nvSpPr>
        <p:spPr>
          <a:xfrm>
            <a:off x="44122" y="1412776"/>
            <a:ext cx="5535990" cy="4936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619672" y="1052736"/>
            <a:ext cx="16561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CCQE</a:t>
            </a:r>
            <a:r>
              <a:rPr kumimoji="1" lang="ja-JP" altLang="en-US" sz="2400" b="1" i="1" dirty="0" smtClean="0"/>
              <a:t>反応</a:t>
            </a:r>
            <a:r>
              <a:rPr kumimoji="1" lang="en-US" altLang="ja-JP" sz="2400" b="1" i="1" dirty="0" smtClean="0"/>
              <a:t/>
            </a:r>
            <a:br>
              <a:rPr kumimoji="1" lang="en-US" altLang="ja-JP" sz="2400" b="1" i="1" dirty="0" smtClean="0"/>
            </a:br>
            <a:r>
              <a:rPr kumimoji="1" lang="en-US" altLang="ja-JP" sz="2400" b="1" i="1" dirty="0" smtClean="0"/>
              <a:t>(</a:t>
            </a:r>
            <a:r>
              <a:rPr lang="ja-JP" altLang="en-US" sz="2400" b="1" i="1" dirty="0"/>
              <a:t>シグナル</a:t>
            </a:r>
            <a:r>
              <a:rPr kumimoji="1" lang="en-US" altLang="ja-JP" sz="2400" b="1" i="1" dirty="0" smtClean="0"/>
              <a:t>)</a:t>
            </a:r>
            <a:endParaRPr kumimoji="1" lang="ja-JP" altLang="en-US" sz="2400" b="1" i="1" dirty="0"/>
          </a:p>
        </p:txBody>
      </p:sp>
      <p:sp>
        <p:nvSpPr>
          <p:cNvPr id="82" name="正方形/長方形 81"/>
          <p:cNvSpPr/>
          <p:nvPr/>
        </p:nvSpPr>
        <p:spPr>
          <a:xfrm>
            <a:off x="5652120" y="1412776"/>
            <a:ext cx="3384376" cy="4936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084168" y="1052736"/>
            <a:ext cx="25433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CC1π</a:t>
            </a:r>
            <a:r>
              <a:rPr kumimoji="1" lang="ja-JP" altLang="en-US" sz="2400" b="1" i="1" dirty="0" smtClean="0"/>
              <a:t>反応</a:t>
            </a:r>
            <a:r>
              <a:rPr kumimoji="1" lang="en-US" altLang="ja-JP" sz="2400" b="1" i="1" dirty="0" smtClean="0"/>
              <a:t/>
            </a:r>
            <a:br>
              <a:rPr kumimoji="1" lang="en-US" altLang="ja-JP" sz="2400" b="1" i="1" dirty="0" smtClean="0"/>
            </a:br>
            <a:r>
              <a:rPr kumimoji="1" lang="en-US" altLang="ja-JP" sz="2400" b="1" i="1" dirty="0" smtClean="0"/>
              <a:t>(</a:t>
            </a:r>
            <a:r>
              <a:rPr kumimoji="1" lang="ja-JP" altLang="en-US" sz="2400" b="1" i="1" dirty="0" smtClean="0"/>
              <a:t>バッググラウンド</a:t>
            </a:r>
            <a:r>
              <a:rPr kumimoji="1" lang="en-US" altLang="ja-JP" sz="2400" b="1" i="1" dirty="0" smtClean="0"/>
              <a:t>)</a:t>
            </a:r>
            <a:endParaRPr kumimoji="1" lang="ja-JP" altLang="en-US" sz="2400" b="1" i="1" dirty="0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107504" y="4293096"/>
            <a:ext cx="2448272" cy="2016225"/>
            <a:chOff x="755575" y="3573016"/>
            <a:chExt cx="2952329" cy="2448273"/>
          </a:xfrm>
        </p:grpSpPr>
        <p:pic>
          <p:nvPicPr>
            <p:cNvPr id="121" name="Picture 2" descr="C:\otani\pdfファイル\1109\110909\numu_ccqe_06.png"/>
            <p:cNvPicPr>
              <a:picLocks noChangeAspect="1" noChangeArrowheads="1"/>
            </p:cNvPicPr>
            <p:nvPr/>
          </p:nvPicPr>
          <p:blipFill>
            <a:blip r:embed="rId3" cstate="print"/>
            <a:srcRect l="17713" t="10626" r="3538" b="6251"/>
            <a:stretch>
              <a:fillRect/>
            </a:stretch>
          </p:blipFill>
          <p:spPr bwMode="auto">
            <a:xfrm>
              <a:off x="755576" y="3573016"/>
              <a:ext cx="2952328" cy="2448272"/>
            </a:xfrm>
            <a:prstGeom prst="rect">
              <a:avLst/>
            </a:prstGeom>
            <a:noFill/>
          </p:spPr>
        </p:pic>
        <p:grpSp>
          <p:nvGrpSpPr>
            <p:cNvPr id="122" name="グループ化 86"/>
            <p:cNvGrpSpPr/>
            <p:nvPr/>
          </p:nvGrpSpPr>
          <p:grpSpPr>
            <a:xfrm>
              <a:off x="3426818" y="4346155"/>
              <a:ext cx="281086" cy="869781"/>
              <a:chOff x="8134896" y="2564904"/>
              <a:chExt cx="685576" cy="1944216"/>
            </a:xfrm>
          </p:grpSpPr>
          <p:pic>
            <p:nvPicPr>
              <p:cNvPr id="153" name="Picture 2" descr="C:\otani\pdfファイル\1109\110909\numu_ccqe_0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283" t="10498" r="3346" b="67627"/>
              <a:stretch>
                <a:fillRect/>
              </a:stretch>
            </p:blipFill>
            <p:spPr bwMode="auto">
              <a:xfrm>
                <a:off x="8146522" y="2564904"/>
                <a:ext cx="673950" cy="1440160"/>
              </a:xfrm>
              <a:prstGeom prst="rect">
                <a:avLst/>
              </a:prstGeom>
              <a:noFill/>
            </p:spPr>
          </p:pic>
          <p:pic>
            <p:nvPicPr>
              <p:cNvPr id="154" name="Picture 2" descr="C:\otani\pdfファイル\1109\110909\numu_ccqe_0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283" t="10498" r="3346" b="67627"/>
              <a:stretch>
                <a:fillRect/>
              </a:stretch>
            </p:blipFill>
            <p:spPr bwMode="auto">
              <a:xfrm>
                <a:off x="8134896" y="3068960"/>
                <a:ext cx="673950" cy="1440160"/>
              </a:xfrm>
              <a:prstGeom prst="rect">
                <a:avLst/>
              </a:prstGeom>
              <a:noFill/>
            </p:spPr>
          </p:pic>
        </p:grpSp>
        <p:grpSp>
          <p:nvGrpSpPr>
            <p:cNvPr id="123" name="グループ化 96"/>
            <p:cNvGrpSpPr/>
            <p:nvPr/>
          </p:nvGrpSpPr>
          <p:grpSpPr>
            <a:xfrm>
              <a:off x="2674587" y="5312578"/>
              <a:ext cx="795896" cy="708711"/>
              <a:chOff x="6300195" y="4725144"/>
              <a:chExt cx="1941213" cy="1584178"/>
            </a:xfrm>
          </p:grpSpPr>
          <p:grpSp>
            <p:nvGrpSpPr>
              <p:cNvPr id="144" name="グループ化 87"/>
              <p:cNvGrpSpPr/>
              <p:nvPr/>
            </p:nvGrpSpPr>
            <p:grpSpPr>
              <a:xfrm>
                <a:off x="6300195" y="4725144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51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2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45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149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0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46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47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8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4" name="グループ化 97"/>
            <p:cNvGrpSpPr/>
            <p:nvPr/>
          </p:nvGrpSpPr>
          <p:grpSpPr>
            <a:xfrm>
              <a:off x="755570" y="4185084"/>
              <a:ext cx="383800" cy="1095281"/>
              <a:chOff x="6300195" y="4725144"/>
              <a:chExt cx="1941213" cy="1584178"/>
            </a:xfrm>
          </p:grpSpPr>
          <p:grpSp>
            <p:nvGrpSpPr>
              <p:cNvPr id="135" name="グループ化 87"/>
              <p:cNvGrpSpPr/>
              <p:nvPr/>
            </p:nvGrpSpPr>
            <p:grpSpPr>
              <a:xfrm>
                <a:off x="6300195" y="4725144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42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3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36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140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1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37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38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9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5" name="グループ化 107"/>
            <p:cNvGrpSpPr/>
            <p:nvPr/>
          </p:nvGrpSpPr>
          <p:grpSpPr>
            <a:xfrm>
              <a:off x="814626" y="3605230"/>
              <a:ext cx="915223" cy="612068"/>
              <a:chOff x="6300198" y="4725144"/>
              <a:chExt cx="1941210" cy="1584178"/>
            </a:xfrm>
          </p:grpSpPr>
          <p:grpSp>
            <p:nvGrpSpPr>
              <p:cNvPr id="126" name="グループ化 87"/>
              <p:cNvGrpSpPr/>
              <p:nvPr/>
            </p:nvGrpSpPr>
            <p:grpSpPr>
              <a:xfrm>
                <a:off x="6300198" y="4725144"/>
                <a:ext cx="648073" cy="1512168"/>
                <a:chOff x="8134897" y="2564904"/>
                <a:chExt cx="617019" cy="1944216"/>
              </a:xfrm>
            </p:grpSpPr>
            <p:pic>
              <p:nvPicPr>
                <p:cNvPr id="133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4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7" y="3068961"/>
                  <a:ext cx="617019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7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131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2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8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29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0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155" name="グループ化 154"/>
          <p:cNvGrpSpPr/>
          <p:nvPr/>
        </p:nvGrpSpPr>
        <p:grpSpPr>
          <a:xfrm>
            <a:off x="2610532" y="4293096"/>
            <a:ext cx="2448272" cy="2016224"/>
            <a:chOff x="2051719" y="2340255"/>
            <a:chExt cx="2304257" cy="1808830"/>
          </a:xfrm>
        </p:grpSpPr>
        <p:pic>
          <p:nvPicPr>
            <p:cNvPr id="156" name="Picture 2" descr="C:\otani\pdfファイル\1109\110909\nue_ccqe_04.png"/>
            <p:cNvPicPr>
              <a:picLocks noChangeAspect="1" noChangeArrowheads="1"/>
            </p:cNvPicPr>
            <p:nvPr/>
          </p:nvPicPr>
          <p:blipFill>
            <a:blip r:embed="rId4" cstate="print"/>
            <a:srcRect l="18500" t="10626" r="3538" b="6251"/>
            <a:stretch>
              <a:fillRect/>
            </a:stretch>
          </p:blipFill>
          <p:spPr bwMode="auto">
            <a:xfrm>
              <a:off x="2051720" y="2340255"/>
              <a:ext cx="2304256" cy="1808826"/>
            </a:xfrm>
            <a:prstGeom prst="rect">
              <a:avLst/>
            </a:prstGeom>
            <a:noFill/>
          </p:spPr>
        </p:pic>
        <p:grpSp>
          <p:nvGrpSpPr>
            <p:cNvPr id="157" name="グループ化 86"/>
            <p:cNvGrpSpPr/>
            <p:nvPr/>
          </p:nvGrpSpPr>
          <p:grpSpPr>
            <a:xfrm>
              <a:off x="4136592" y="2917365"/>
              <a:ext cx="219384" cy="639545"/>
              <a:chOff x="8134896" y="2564904"/>
              <a:chExt cx="685576" cy="1944216"/>
            </a:xfrm>
          </p:grpSpPr>
          <p:pic>
            <p:nvPicPr>
              <p:cNvPr id="188" name="Picture 2" descr="C:\otani\pdfファイル\1109\110909\numu_ccqe_0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283" t="10498" r="3346" b="67627"/>
              <a:stretch>
                <a:fillRect/>
              </a:stretch>
            </p:blipFill>
            <p:spPr bwMode="auto">
              <a:xfrm>
                <a:off x="8146522" y="2564904"/>
                <a:ext cx="673950" cy="1440160"/>
              </a:xfrm>
              <a:prstGeom prst="rect">
                <a:avLst/>
              </a:prstGeom>
              <a:noFill/>
            </p:spPr>
          </p:pic>
          <p:pic>
            <p:nvPicPr>
              <p:cNvPr id="189" name="Picture 2" descr="C:\otani\pdfファイル\1109\110909\numu_ccqe_0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283" t="10498" r="3346" b="67627"/>
              <a:stretch>
                <a:fillRect/>
              </a:stretch>
            </p:blipFill>
            <p:spPr bwMode="auto">
              <a:xfrm>
                <a:off x="8134896" y="3068960"/>
                <a:ext cx="673950" cy="1440160"/>
              </a:xfrm>
              <a:prstGeom prst="rect">
                <a:avLst/>
              </a:prstGeom>
              <a:noFill/>
            </p:spPr>
          </p:pic>
        </p:grpSp>
        <p:grpSp>
          <p:nvGrpSpPr>
            <p:cNvPr id="158" name="グループ化 96"/>
            <p:cNvGrpSpPr/>
            <p:nvPr/>
          </p:nvGrpSpPr>
          <p:grpSpPr>
            <a:xfrm>
              <a:off x="3549482" y="3627973"/>
              <a:ext cx="621186" cy="521112"/>
              <a:chOff x="6300195" y="4725144"/>
              <a:chExt cx="1941213" cy="1584178"/>
            </a:xfrm>
          </p:grpSpPr>
          <p:grpSp>
            <p:nvGrpSpPr>
              <p:cNvPr id="179" name="グループ化 87"/>
              <p:cNvGrpSpPr/>
              <p:nvPr/>
            </p:nvGrpSpPr>
            <p:grpSpPr>
              <a:xfrm>
                <a:off x="6300195" y="4725144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86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7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0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184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5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1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82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3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59" name="グループ化 97"/>
            <p:cNvGrpSpPr/>
            <p:nvPr/>
          </p:nvGrpSpPr>
          <p:grpSpPr>
            <a:xfrm>
              <a:off x="2051719" y="2798930"/>
              <a:ext cx="299551" cy="805354"/>
              <a:chOff x="6300195" y="4725144"/>
              <a:chExt cx="1941213" cy="1584178"/>
            </a:xfrm>
          </p:grpSpPr>
          <p:grpSp>
            <p:nvGrpSpPr>
              <p:cNvPr id="170" name="グループ化 87"/>
              <p:cNvGrpSpPr/>
              <p:nvPr/>
            </p:nvGrpSpPr>
            <p:grpSpPr>
              <a:xfrm>
                <a:off x="6300195" y="4725144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77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8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1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175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6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2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73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4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0" name="グループ化 107"/>
            <p:cNvGrpSpPr/>
            <p:nvPr/>
          </p:nvGrpSpPr>
          <p:grpSpPr>
            <a:xfrm>
              <a:off x="2097807" y="2372567"/>
              <a:ext cx="714320" cy="450050"/>
              <a:chOff x="6300198" y="4725144"/>
              <a:chExt cx="1941210" cy="1584178"/>
            </a:xfrm>
          </p:grpSpPr>
          <p:grpSp>
            <p:nvGrpSpPr>
              <p:cNvPr id="161" name="グループ化 87"/>
              <p:cNvGrpSpPr/>
              <p:nvPr/>
            </p:nvGrpSpPr>
            <p:grpSpPr>
              <a:xfrm>
                <a:off x="6300198" y="4725144"/>
                <a:ext cx="648073" cy="1512168"/>
                <a:chOff x="8134897" y="2564904"/>
                <a:chExt cx="617019" cy="1944216"/>
              </a:xfrm>
            </p:grpSpPr>
            <p:pic>
              <p:nvPicPr>
                <p:cNvPr id="168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9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7" y="3068961"/>
                  <a:ext cx="617019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2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166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7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3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164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5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191" name="グループ化 190"/>
          <p:cNvGrpSpPr/>
          <p:nvPr/>
        </p:nvGrpSpPr>
        <p:grpSpPr>
          <a:xfrm>
            <a:off x="6043595" y="4280155"/>
            <a:ext cx="2592288" cy="2042102"/>
            <a:chOff x="2051719" y="2348880"/>
            <a:chExt cx="2304257" cy="1826078"/>
          </a:xfrm>
        </p:grpSpPr>
        <p:pic>
          <p:nvPicPr>
            <p:cNvPr id="192" name="Picture 3" descr="C:\otani\pdfファイル\1109\110909\numu_cc1pi_02.png"/>
            <p:cNvPicPr>
              <a:picLocks noChangeAspect="1" noChangeArrowheads="1"/>
            </p:cNvPicPr>
            <p:nvPr/>
          </p:nvPicPr>
          <p:blipFill>
            <a:blip r:embed="rId5" cstate="print"/>
            <a:srcRect l="18500" t="10625" r="4326" b="5157"/>
            <a:stretch>
              <a:fillRect/>
            </a:stretch>
          </p:blipFill>
          <p:spPr bwMode="auto">
            <a:xfrm>
              <a:off x="2051720" y="2348880"/>
              <a:ext cx="2304256" cy="1826078"/>
            </a:xfrm>
            <a:prstGeom prst="rect">
              <a:avLst/>
            </a:prstGeom>
            <a:noFill/>
          </p:spPr>
        </p:pic>
        <p:grpSp>
          <p:nvGrpSpPr>
            <p:cNvPr id="193" name="グループ化 86"/>
            <p:cNvGrpSpPr/>
            <p:nvPr/>
          </p:nvGrpSpPr>
          <p:grpSpPr>
            <a:xfrm>
              <a:off x="4136592" y="2917365"/>
              <a:ext cx="219384" cy="639545"/>
              <a:chOff x="8134896" y="2564904"/>
              <a:chExt cx="685576" cy="1944216"/>
            </a:xfrm>
          </p:grpSpPr>
          <p:pic>
            <p:nvPicPr>
              <p:cNvPr id="224" name="Picture 2" descr="C:\otani\pdfファイル\1109\110909\numu_ccqe_0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283" t="10498" r="3346" b="67627"/>
              <a:stretch>
                <a:fillRect/>
              </a:stretch>
            </p:blipFill>
            <p:spPr bwMode="auto">
              <a:xfrm>
                <a:off x="8146522" y="2564904"/>
                <a:ext cx="673950" cy="1440160"/>
              </a:xfrm>
              <a:prstGeom prst="rect">
                <a:avLst/>
              </a:prstGeom>
              <a:noFill/>
            </p:spPr>
          </p:pic>
          <p:pic>
            <p:nvPicPr>
              <p:cNvPr id="225" name="Picture 2" descr="C:\otani\pdfファイル\1109\110909\numu_ccqe_0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283" t="10498" r="3346" b="67627"/>
              <a:stretch>
                <a:fillRect/>
              </a:stretch>
            </p:blipFill>
            <p:spPr bwMode="auto">
              <a:xfrm>
                <a:off x="8134896" y="3068960"/>
                <a:ext cx="673950" cy="1440160"/>
              </a:xfrm>
              <a:prstGeom prst="rect">
                <a:avLst/>
              </a:prstGeom>
              <a:noFill/>
            </p:spPr>
          </p:pic>
        </p:grpSp>
        <p:grpSp>
          <p:nvGrpSpPr>
            <p:cNvPr id="194" name="グループ化 96"/>
            <p:cNvGrpSpPr/>
            <p:nvPr/>
          </p:nvGrpSpPr>
          <p:grpSpPr>
            <a:xfrm>
              <a:off x="3549482" y="3627973"/>
              <a:ext cx="621186" cy="521112"/>
              <a:chOff x="6300195" y="4725144"/>
              <a:chExt cx="1941213" cy="1584178"/>
            </a:xfrm>
          </p:grpSpPr>
          <p:grpSp>
            <p:nvGrpSpPr>
              <p:cNvPr id="215" name="グループ化 87"/>
              <p:cNvGrpSpPr/>
              <p:nvPr/>
            </p:nvGrpSpPr>
            <p:grpSpPr>
              <a:xfrm>
                <a:off x="6300195" y="4725144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222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3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6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220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1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7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218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9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95" name="グループ化 97"/>
            <p:cNvGrpSpPr/>
            <p:nvPr/>
          </p:nvGrpSpPr>
          <p:grpSpPr>
            <a:xfrm>
              <a:off x="2051719" y="2798930"/>
              <a:ext cx="299551" cy="805354"/>
              <a:chOff x="6300195" y="4725144"/>
              <a:chExt cx="1941213" cy="1584178"/>
            </a:xfrm>
          </p:grpSpPr>
          <p:grpSp>
            <p:nvGrpSpPr>
              <p:cNvPr id="206" name="グループ化 87"/>
              <p:cNvGrpSpPr/>
              <p:nvPr/>
            </p:nvGrpSpPr>
            <p:grpSpPr>
              <a:xfrm>
                <a:off x="6300195" y="4725144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213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4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7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211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2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8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209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0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96" name="グループ化 107"/>
            <p:cNvGrpSpPr/>
            <p:nvPr/>
          </p:nvGrpSpPr>
          <p:grpSpPr>
            <a:xfrm>
              <a:off x="2097805" y="2372567"/>
              <a:ext cx="714320" cy="450050"/>
              <a:chOff x="6300198" y="4725144"/>
              <a:chExt cx="1941210" cy="1584178"/>
            </a:xfrm>
          </p:grpSpPr>
          <p:grpSp>
            <p:nvGrpSpPr>
              <p:cNvPr id="197" name="グループ化 87"/>
              <p:cNvGrpSpPr/>
              <p:nvPr/>
            </p:nvGrpSpPr>
            <p:grpSpPr>
              <a:xfrm>
                <a:off x="6300198" y="4725144"/>
                <a:ext cx="648073" cy="1512168"/>
                <a:chOff x="8134897" y="2564904"/>
                <a:chExt cx="617019" cy="1944216"/>
              </a:xfrm>
            </p:grpSpPr>
            <p:pic>
              <p:nvPicPr>
                <p:cNvPr id="204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7" y="3068961"/>
                  <a:ext cx="617019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98" name="グループ化 90"/>
              <p:cNvGrpSpPr/>
              <p:nvPr/>
            </p:nvGrpSpPr>
            <p:grpSpPr>
              <a:xfrm>
                <a:off x="6939636" y="4725145"/>
                <a:ext cx="728708" cy="1584177"/>
                <a:chOff x="8134895" y="2564904"/>
                <a:chExt cx="617020" cy="1944216"/>
              </a:xfrm>
            </p:grpSpPr>
            <p:pic>
              <p:nvPicPr>
                <p:cNvPr id="202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3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99" name="グループ化 93"/>
              <p:cNvGrpSpPr/>
              <p:nvPr/>
            </p:nvGrpSpPr>
            <p:grpSpPr>
              <a:xfrm>
                <a:off x="7593334" y="4779900"/>
                <a:ext cx="648074" cy="1512168"/>
                <a:chOff x="8134895" y="2564904"/>
                <a:chExt cx="617020" cy="1944216"/>
              </a:xfrm>
            </p:grpSpPr>
            <p:pic>
              <p:nvPicPr>
                <p:cNvPr id="200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4096" b="68408"/>
                <a:stretch>
                  <a:fillRect/>
                </a:stretch>
              </p:blipFill>
              <p:spPr bwMode="auto">
                <a:xfrm>
                  <a:off x="8146522" y="2564904"/>
                  <a:ext cx="605393" cy="13887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1" name="Picture 2" descr="C:\otani\pdfファイル\1109\110909\numu_ccqe_0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9283" t="10498" r="3969" b="67627"/>
                <a:stretch>
                  <a:fillRect/>
                </a:stretch>
              </p:blipFill>
              <p:spPr bwMode="auto">
                <a:xfrm>
                  <a:off x="8134895" y="3068961"/>
                  <a:ext cx="617018" cy="1440159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226" name="テキスト ボックス 225"/>
          <p:cNvSpPr txBox="1"/>
          <p:nvPr/>
        </p:nvSpPr>
        <p:spPr>
          <a:xfrm>
            <a:off x="827584" y="38418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 smtClean="0"/>
              <a:t>μ</a:t>
            </a:r>
            <a:r>
              <a:rPr lang="en-US" altLang="ja-JP" sz="2800" b="1" i="1" dirty="0" smtClean="0"/>
              <a:t>-like</a:t>
            </a:r>
            <a:endParaRPr kumimoji="1" lang="ja-JP" altLang="en-US" sz="2800" b="1" i="1" dirty="0"/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2555776" y="3501008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i="1" dirty="0" smtClean="0"/>
              <a:t>e-like</a:t>
            </a:r>
            <a:br>
              <a:rPr lang="en-US" altLang="ja-JP" sz="2800" b="1" i="1" dirty="0" smtClean="0"/>
            </a:br>
            <a:r>
              <a:rPr lang="en-US" altLang="ja-JP" sz="2400" dirty="0" smtClean="0"/>
              <a:t>(edge</a:t>
            </a:r>
            <a:r>
              <a:rPr lang="ja-JP" altLang="en-US" sz="2400" dirty="0" smtClean="0"/>
              <a:t>がぼやける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2915816" y="17745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3F319"/>
                </a:solidFill>
              </a:rPr>
              <a:t>チェレンコフ</a:t>
            </a:r>
            <a:r>
              <a:rPr kumimoji="1" lang="en-US" altLang="ja-JP" dirty="0" smtClean="0">
                <a:solidFill>
                  <a:srgbClr val="F3F319"/>
                </a:solidFill>
              </a:rPr>
              <a:t/>
            </a:r>
            <a:br>
              <a:rPr kumimoji="1" lang="en-US" altLang="ja-JP" dirty="0" smtClean="0">
                <a:solidFill>
                  <a:srgbClr val="F3F319"/>
                </a:solidFill>
              </a:rPr>
            </a:br>
            <a:r>
              <a:rPr kumimoji="1" lang="ja-JP" altLang="en-US" dirty="0" smtClean="0">
                <a:solidFill>
                  <a:srgbClr val="F3F319"/>
                </a:solidFill>
              </a:rPr>
              <a:t>リング</a:t>
            </a:r>
            <a:endParaRPr kumimoji="1" lang="ja-JP" altLang="en-US" dirty="0">
              <a:solidFill>
                <a:srgbClr val="F3F319"/>
              </a:solidFill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2890569" y="304637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 smtClean="0">
                <a:solidFill>
                  <a:srgbClr val="FFFF00"/>
                </a:solidFill>
              </a:rPr>
              <a:t>E</a:t>
            </a:r>
            <a:r>
              <a:rPr kumimoji="1" lang="en-US" altLang="ja-JP" sz="2400" baseline="-25000" dirty="0" err="1" smtClean="0">
                <a:solidFill>
                  <a:srgbClr val="FFFF00"/>
                </a:solidFill>
              </a:rPr>
              <a:t>ν</a:t>
            </a:r>
            <a:r>
              <a:rPr lang="ja-JP" altLang="en-US" sz="2400" dirty="0" smtClean="0">
                <a:solidFill>
                  <a:srgbClr val="FFFF00"/>
                </a:solidFill>
              </a:rPr>
              <a:t>再構成が可能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691383" y="6348555"/>
            <a:ext cx="770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　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ν</a:t>
            </a:r>
            <a:r>
              <a:rPr kumimoji="1" lang="en-US" altLang="ja-JP" sz="2400" baseline="-25000" dirty="0" err="1" smtClean="0">
                <a:solidFill>
                  <a:srgbClr val="FFFF00"/>
                </a:solidFill>
              </a:rPr>
              <a:t>μ</a:t>
            </a:r>
            <a:r>
              <a:rPr lang="ja-JP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(</a:t>
            </a:r>
            <a:r>
              <a:rPr lang="en-US" altLang="ja-JP" sz="2400" dirty="0" err="1">
                <a:solidFill>
                  <a:srgbClr val="FFFF00"/>
                </a:solidFill>
              </a:rPr>
              <a:t>ν</a:t>
            </a:r>
            <a:r>
              <a:rPr lang="en-US" altLang="ja-JP" sz="2400" baseline="-25000" dirty="0" err="1">
                <a:solidFill>
                  <a:srgbClr val="FFFF00"/>
                </a:solidFill>
              </a:rPr>
              <a:t>e</a:t>
            </a:r>
            <a:r>
              <a:rPr lang="ja-JP" altLang="en-US" sz="2400" dirty="0">
                <a:solidFill>
                  <a:srgbClr val="FFFF00"/>
                </a:solidFill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</a:rPr>
              <a:t>)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CCQE</a:t>
            </a:r>
            <a:r>
              <a:rPr lang="ja-JP" altLang="en-US" sz="2400" dirty="0" smtClean="0">
                <a:solidFill>
                  <a:srgbClr val="FFFF00"/>
                </a:solidFill>
              </a:rPr>
              <a:t>イベント数・エネルギーを</a:t>
            </a:r>
            <a:r>
              <a:rPr lang="ja-JP" altLang="en-US" sz="2400" dirty="0" smtClean="0">
                <a:solidFill>
                  <a:srgbClr val="FFFF00"/>
                </a:solidFill>
              </a:rPr>
              <a:t>測定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err="1" smtClean="0">
                <a:latin typeface="+mj-lt"/>
                <a:ea typeface="+mj-ea"/>
                <a:cs typeface="+mj-cs"/>
              </a:rPr>
              <a:t>ν</a:t>
            </a:r>
            <a:r>
              <a:rPr lang="en-US" altLang="ja-JP" sz="4400" u="sng" baseline="-25000" noProof="0" dirty="0" err="1" smtClean="0">
                <a:latin typeface="+mj-lt"/>
                <a:ea typeface="+mj-ea"/>
                <a:cs typeface="+mj-cs"/>
              </a:rPr>
              <a:t>μ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イベント選択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&amp;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結果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7" name="表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85476"/>
              </p:ext>
            </p:extLst>
          </p:nvPr>
        </p:nvGraphicFramePr>
        <p:xfrm>
          <a:off x="4261975" y="4255657"/>
          <a:ext cx="4131184" cy="2377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14281"/>
                <a:gridCol w="1516903"/>
              </a:tblGrid>
              <a:tr h="308639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Selection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# of events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248312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FCFV</a:t>
                      </a:r>
                      <a:r>
                        <a:rPr kumimoji="1" lang="ja-JP" altLang="en-US" sz="2100" dirty="0" smtClean="0"/>
                        <a:t>イベント</a:t>
                      </a:r>
                      <a:r>
                        <a:rPr kumimoji="1" lang="en-US" altLang="ja-JP" sz="2100" dirty="0" smtClean="0"/>
                        <a:t/>
                      </a:r>
                      <a:br>
                        <a:rPr kumimoji="1" lang="en-US" altLang="ja-JP" sz="2100" dirty="0" smtClean="0"/>
                      </a:br>
                      <a:r>
                        <a:rPr kumimoji="1" lang="en-US" altLang="ja-JP" sz="2100" dirty="0" smtClean="0"/>
                        <a:t>@</a:t>
                      </a:r>
                      <a:r>
                        <a:rPr kumimoji="1" lang="ja-JP" altLang="en-US" sz="2100" dirty="0" smtClean="0"/>
                        <a:t>ビームタイミング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88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226680">
                <a:tc>
                  <a:txBody>
                    <a:bodyPr/>
                    <a:lstStyle/>
                    <a:p>
                      <a:r>
                        <a:rPr kumimoji="1" lang="en-US" altLang="ja-JP" sz="2100" baseline="0" dirty="0" smtClean="0"/>
                        <a:t>Single μ-like </a:t>
                      </a:r>
                      <a:r>
                        <a:rPr kumimoji="1" lang="ja-JP" altLang="en-US" sz="2100" baseline="0" dirty="0" smtClean="0"/>
                        <a:t>リング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33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237336">
                <a:tc>
                  <a:txBody>
                    <a:bodyPr/>
                    <a:lstStyle/>
                    <a:p>
                      <a:r>
                        <a:rPr kumimoji="1" lang="en-US" altLang="ja-JP" sz="2100" i="1" dirty="0" err="1" smtClean="0"/>
                        <a:t>p</a:t>
                      </a:r>
                      <a:r>
                        <a:rPr kumimoji="1" lang="en-US" altLang="ja-JP" sz="2100" i="1" baseline="-25000" dirty="0" err="1" smtClean="0"/>
                        <a:t>μ</a:t>
                      </a:r>
                      <a:r>
                        <a:rPr kumimoji="1" lang="en-US" altLang="ja-JP" sz="2100" dirty="0" smtClean="0"/>
                        <a:t> &gt; 200 MeV/c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33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258576">
                <a:tc>
                  <a:txBody>
                    <a:bodyPr/>
                    <a:lstStyle/>
                    <a:p>
                      <a:r>
                        <a:rPr lang="ja-JP" altLang="en-US" sz="2100" baseline="0" dirty="0" smtClean="0"/>
                        <a:t>崩壊電子数</a:t>
                      </a:r>
                      <a:r>
                        <a:rPr lang="en-US" altLang="ja-JP" sz="2100" baseline="0" dirty="0" smtClean="0"/>
                        <a:t> &lt; 2</a:t>
                      </a:r>
                      <a:endParaRPr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31</a:t>
                      </a:r>
                      <a:endParaRPr kumimoji="1" lang="ja-JP" altLang="en-US" sz="2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764704"/>
            <a:ext cx="7200800" cy="35862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FCFV</a:t>
            </a:r>
            <a:r>
              <a:rPr lang="ja-JP" altLang="en-US" sz="2400" dirty="0" smtClean="0"/>
              <a:t>イベント</a:t>
            </a:r>
            <a:r>
              <a:rPr lang="en-US" altLang="ja-JP" sz="2400" dirty="0" smtClean="0"/>
              <a:t>@</a:t>
            </a:r>
            <a:r>
              <a:rPr lang="ja-JP" altLang="en-US" sz="2400" dirty="0" smtClean="0"/>
              <a:t>ビームタイミング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Single μ-like</a:t>
            </a:r>
            <a:r>
              <a:rPr kumimoji="1" lang="ja-JP" altLang="en-US" sz="2400" dirty="0" smtClean="0"/>
              <a:t>リング</a:t>
            </a:r>
            <a:endParaRPr lang="en-US" altLang="ja-JP" sz="22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i="1" dirty="0" err="1" smtClean="0"/>
              <a:t>p</a:t>
            </a:r>
            <a:r>
              <a:rPr kumimoji="1" lang="en-US" altLang="ja-JP" sz="2400" i="1" baseline="-25000" dirty="0" err="1" smtClean="0"/>
              <a:t>μ</a:t>
            </a:r>
            <a:r>
              <a:rPr kumimoji="1" lang="en-US" altLang="ja-JP" sz="2400" dirty="0" smtClean="0"/>
              <a:t> &gt; 200 MeV/c</a:t>
            </a:r>
          </a:p>
          <a:p>
            <a:pPr marL="857250" lvl="1" indent="-457200"/>
            <a:r>
              <a:rPr lang="ja-JP" altLang="en-US" sz="2200" dirty="0"/>
              <a:t>リング</a:t>
            </a:r>
            <a:r>
              <a:rPr lang="en-US" altLang="ja-JP" sz="2200" dirty="0" smtClean="0"/>
              <a:t>PID</a:t>
            </a:r>
            <a:r>
              <a:rPr lang="ja-JP" altLang="en-US" sz="2200" dirty="0" smtClean="0"/>
              <a:t>の性能を保障するため</a:t>
            </a:r>
            <a:endParaRPr kumimoji="1" lang="en-US" altLang="ja-JP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/>
              <a:t>崩壊電子数</a:t>
            </a:r>
            <a:r>
              <a:rPr lang="en-US" altLang="ja-JP" sz="2400" dirty="0" smtClean="0"/>
              <a:t> &lt; 2</a:t>
            </a:r>
          </a:p>
          <a:p>
            <a:pPr marL="857250" lvl="1" indent="-457200"/>
            <a:r>
              <a:rPr lang="ja-JP" altLang="en-US" sz="2200" dirty="0" smtClean="0"/>
              <a:t>再構成</a:t>
            </a:r>
            <a:r>
              <a:rPr lang="ja-JP" altLang="en-US" sz="2200" dirty="0"/>
              <a:t>できなかった</a:t>
            </a:r>
            <a:r>
              <a:rPr kumimoji="1" lang="en-US" altLang="ja-JP" sz="2200" dirty="0" smtClean="0"/>
              <a:t> π</a:t>
            </a:r>
            <a:r>
              <a:rPr kumimoji="1" lang="en-US" altLang="ja-JP" sz="2200" baseline="30000" dirty="0" smtClean="0"/>
              <a:t>±</a:t>
            </a:r>
            <a:r>
              <a:rPr kumimoji="1" lang="en-US" altLang="ja-JP" sz="2200" dirty="0" smtClean="0"/>
              <a:t>(</a:t>
            </a:r>
            <a:r>
              <a:rPr lang="ja-JP" altLang="en-US" sz="2200" dirty="0" smtClean="0"/>
              <a:t>→</a:t>
            </a:r>
            <a:r>
              <a:rPr lang="en-US" altLang="ja-JP" sz="2200" dirty="0" smtClean="0"/>
              <a:t>μ</a:t>
            </a:r>
            <a:r>
              <a:rPr lang="ja-JP" altLang="en-US" sz="2200" dirty="0" smtClean="0"/>
              <a:t>→</a:t>
            </a:r>
            <a:r>
              <a:rPr lang="en-US" altLang="ja-JP" sz="2200" dirty="0" smtClean="0"/>
              <a:t>e</a:t>
            </a:r>
            <a:r>
              <a:rPr kumimoji="1" lang="en-US" altLang="ja-JP" sz="2200" dirty="0" smtClean="0"/>
              <a:t>) </a:t>
            </a:r>
            <a:r>
              <a:rPr lang="ja-JP" altLang="en-US" sz="2200" dirty="0" smtClean="0"/>
              <a:t>イベント除去</a:t>
            </a:r>
            <a:endParaRPr kumimoji="1" lang="ja-JP" altLang="en-US" sz="2200" dirty="0"/>
          </a:p>
        </p:txBody>
      </p:sp>
      <p:pic>
        <p:nvPicPr>
          <p:cNvPr id="21507" name="Picture 3" descr="C:\otani\paper\PhD\ver1.0\fig\chap08\numu_cut_nm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84237"/>
            <a:ext cx="29210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88920" y="3789040"/>
            <a:ext cx="34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# of </a:t>
            </a:r>
            <a:r>
              <a:rPr kumimoji="1" lang="en-US" altLang="ja-JP" sz="2400" i="1" dirty="0" smtClean="0"/>
              <a:t>decay-e distribution</a:t>
            </a:r>
            <a:endParaRPr kumimoji="1" lang="ja-JP" altLang="en-US" sz="2400" i="1" dirty="0"/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4624059" y="3789040"/>
            <a:ext cx="340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Result of the </a:t>
            </a:r>
            <a:r>
              <a:rPr lang="en-US" altLang="ja-JP" sz="2400" i="1" dirty="0" err="1" smtClean="0"/>
              <a:t>ν</a:t>
            </a:r>
            <a:r>
              <a:rPr lang="en-US" altLang="ja-JP" sz="2400" i="1" baseline="-25000" dirty="0" err="1" smtClean="0"/>
              <a:t>μ</a:t>
            </a:r>
            <a:r>
              <a:rPr lang="en-US" altLang="ja-JP" sz="2400" i="1" dirty="0" smtClean="0"/>
              <a:t> selection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318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ニュートリノ質量と混合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64807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ν</a:t>
            </a:r>
            <a:r>
              <a:rPr lang="ja-JP" altLang="en-US" sz="2400" dirty="0" smtClean="0"/>
              <a:t>に質量がある場合、</a:t>
            </a:r>
            <a:endParaRPr kumimoji="1" lang="ja-JP" altLang="en-US" sz="2400" dirty="0"/>
          </a:p>
        </p:txBody>
      </p:sp>
      <p:sp>
        <p:nvSpPr>
          <p:cNvPr id="23" name="コンテンツ プレースホルダー 1"/>
          <p:cNvSpPr txBox="1">
            <a:spLocks/>
          </p:cNvSpPr>
          <p:nvPr/>
        </p:nvSpPr>
        <p:spPr>
          <a:xfrm>
            <a:off x="673304" y="3501008"/>
            <a:ext cx="8363192" cy="804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i="1" dirty="0" smtClean="0"/>
              <a:t>U</a:t>
            </a:r>
            <a:r>
              <a:rPr lang="en-US" altLang="ja-JP" sz="2400" i="1" baseline="-25000" dirty="0" smtClean="0"/>
              <a:t>PMNS</a:t>
            </a:r>
            <a:r>
              <a:rPr lang="ja-JP" altLang="en-US" sz="2400" dirty="0" smtClean="0"/>
              <a:t>は牧・中川・坂田行列で、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三つの混合角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12</a:t>
            </a:r>
            <a:r>
              <a:rPr lang="en-US" altLang="ja-JP" sz="2400" dirty="0" smtClean="0"/>
              <a:t>,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23</a:t>
            </a:r>
            <a:r>
              <a:rPr lang="en-US" altLang="ja-JP" sz="2400" dirty="0" smtClean="0"/>
              <a:t>,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13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CP</a:t>
            </a:r>
            <a:r>
              <a:rPr lang="ja-JP" altLang="en-US" sz="2400" dirty="0" smtClean="0"/>
              <a:t>位相</a:t>
            </a:r>
            <a:r>
              <a:rPr lang="en-US" altLang="ja-JP" sz="2400" dirty="0" smtClean="0"/>
              <a:t>δ</a:t>
            </a:r>
            <a:r>
              <a:rPr lang="ja-JP" altLang="en-US" sz="2400" dirty="0" smtClean="0"/>
              <a:t>で記述される。</a:t>
            </a:r>
            <a:endParaRPr lang="ja-JP" altLang="en-US" sz="2400" baseline="-25000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8199"/>
              </p:ext>
            </p:extLst>
          </p:nvPr>
        </p:nvGraphicFramePr>
        <p:xfrm>
          <a:off x="3094706" y="1705798"/>
          <a:ext cx="20574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7" name="数式" r:id="rId4" imgW="1206360" imgH="711000" progId="Equation.3">
                  <p:embed/>
                </p:oleObj>
              </mc:Choice>
              <mc:Fallback>
                <p:oleObj name="数式" r:id="rId4" imgW="1206360" imgH="7110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706" y="1705798"/>
                        <a:ext cx="2057400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97727" y="2180616"/>
            <a:ext cx="174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フレーバー固有状態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85396" y="2184612"/>
            <a:ext cx="174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質量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kumimoji="1" lang="ja-JP" altLang="en-US" sz="2400" dirty="0" smtClean="0"/>
              <a:t>固有状態</a:t>
            </a:r>
            <a:endParaRPr kumimoji="1" lang="ja-JP" altLang="en-US" sz="24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11560" y="2151274"/>
            <a:ext cx="1944216" cy="917686"/>
          </a:xfrm>
          <a:prstGeom prst="wedgeRoundRectCallout">
            <a:avLst>
              <a:gd name="adj1" fmla="val 72597"/>
              <a:gd name="adj2" fmla="val 438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5724128" y="2141482"/>
            <a:ext cx="1944216" cy="917686"/>
          </a:xfrm>
          <a:prstGeom prst="wedgeRoundRectCallout">
            <a:avLst>
              <a:gd name="adj1" fmla="val -76485"/>
              <a:gd name="adj2" fmla="val 438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77364"/>
              </p:ext>
            </p:extLst>
          </p:nvPr>
        </p:nvGraphicFramePr>
        <p:xfrm>
          <a:off x="797726" y="4509120"/>
          <a:ext cx="7560487" cy="151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8" name="数式" r:id="rId6" imgW="3898800" imgH="736560" progId="Equation.3">
                  <p:embed/>
                </p:oleObj>
              </mc:Choice>
              <mc:Fallback>
                <p:oleObj name="数式" r:id="rId6" imgW="3898800" imgH="73656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26" y="4509120"/>
                        <a:ext cx="7560487" cy="1518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317909"/>
              </p:ext>
            </p:extLst>
          </p:nvPr>
        </p:nvGraphicFramePr>
        <p:xfrm>
          <a:off x="4593170" y="6165304"/>
          <a:ext cx="3455285" cy="56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9" name="数式" r:id="rId8" imgW="1371600" imgH="241200" progId="Equation.3">
                  <p:embed/>
                </p:oleObj>
              </mc:Choice>
              <mc:Fallback>
                <p:oleObj name="数式" r:id="rId8" imgW="1371600" imgH="2412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170" y="6165304"/>
                        <a:ext cx="3455285" cy="568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400" u="sng" dirty="0" smtClean="0"/>
              <a:t> </a:t>
            </a:r>
            <a:r>
              <a:rPr lang="en-US" altLang="ja-JP" sz="4400" u="sng" dirty="0" err="1" smtClean="0"/>
              <a:t>ν</a:t>
            </a:r>
            <a:r>
              <a:rPr lang="en-US" altLang="ja-JP" sz="4400" u="sng" baseline="-25000" dirty="0" err="1" smtClean="0"/>
              <a:t>μ</a:t>
            </a:r>
            <a:r>
              <a:rPr lang="ja-JP" altLang="en-US" sz="4400" u="sng" dirty="0"/>
              <a:t>→</a:t>
            </a:r>
            <a:r>
              <a:rPr lang="en-US" altLang="ja-JP" sz="4400" u="sng" dirty="0" err="1"/>
              <a:t>ν</a:t>
            </a:r>
            <a:r>
              <a:rPr lang="en-US" altLang="ja-JP" sz="4400" u="sng" baseline="-25000" dirty="0" err="1"/>
              <a:t>x</a:t>
            </a:r>
            <a:r>
              <a:rPr lang="en-US" altLang="ja-JP" sz="4400" u="sng" dirty="0"/>
              <a:t> </a:t>
            </a:r>
            <a:r>
              <a:rPr lang="ja-JP" altLang="en-US" sz="4400" u="sng" dirty="0" smtClean="0"/>
              <a:t>振動の解析方法</a:t>
            </a:r>
            <a:endParaRPr lang="en-US" altLang="ja-JP" sz="4400" u="sng" baseline="-25000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8456"/>
              </p:ext>
            </p:extLst>
          </p:nvPr>
        </p:nvGraphicFramePr>
        <p:xfrm>
          <a:off x="971600" y="3057661"/>
          <a:ext cx="3652855" cy="57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数式" r:id="rId4" imgW="1612800" imgH="266400" progId="Equation.3">
                  <p:embed/>
                </p:oleObj>
              </mc:Choice>
              <mc:Fallback>
                <p:oleObj name="数式" r:id="rId4" imgW="1612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057661"/>
                        <a:ext cx="3652855" cy="570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783483"/>
              </p:ext>
            </p:extLst>
          </p:nvPr>
        </p:nvGraphicFramePr>
        <p:xfrm>
          <a:off x="611560" y="2200411"/>
          <a:ext cx="3784240" cy="5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name="数式" r:id="rId6" imgW="1612800" imgH="253800" progId="Equation.3">
                  <p:embed/>
                </p:oleObj>
              </mc:Choice>
              <mc:Fallback>
                <p:oleObj name="数式" r:id="rId6" imgW="1612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0411"/>
                        <a:ext cx="3784240" cy="56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880752"/>
              </p:ext>
            </p:extLst>
          </p:nvPr>
        </p:nvGraphicFramePr>
        <p:xfrm>
          <a:off x="1262084" y="3699953"/>
          <a:ext cx="1404640" cy="59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8" name="数式" r:id="rId8" imgW="596880" imgH="266400" progId="Equation.3">
                  <p:embed/>
                </p:oleObj>
              </mc:Choice>
              <mc:Fallback>
                <p:oleObj name="数式" r:id="rId8" imgW="596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4" y="3699953"/>
                        <a:ext cx="1404640" cy="593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04256"/>
              </p:ext>
            </p:extLst>
          </p:nvPr>
        </p:nvGraphicFramePr>
        <p:xfrm>
          <a:off x="107504" y="1540011"/>
          <a:ext cx="31321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9" name="数式" r:id="rId10" imgW="1295280" imgH="253800" progId="Equation.3">
                  <p:embed/>
                </p:oleObj>
              </mc:Choice>
              <mc:Fallback>
                <p:oleObj name="数式" r:id="rId10" imgW="1295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40011"/>
                        <a:ext cx="313213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899592" y="2763849"/>
            <a:ext cx="333500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262084" y="3627945"/>
            <a:ext cx="32379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486976" y="4293096"/>
            <a:ext cx="10801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501980" y="2115777"/>
            <a:ext cx="425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Likelihood for Number of events</a:t>
            </a:r>
            <a:br>
              <a:rPr kumimoji="1" lang="en-US" altLang="ja-JP" sz="2400" dirty="0" smtClean="0">
                <a:solidFill>
                  <a:srgbClr val="FFFF00"/>
                </a:solidFill>
              </a:rPr>
            </a:br>
            <a:r>
              <a:rPr kumimoji="1" lang="en-US" altLang="ja-JP" sz="2400" dirty="0" smtClean="0">
                <a:solidFill>
                  <a:srgbClr val="FFFF00"/>
                </a:solidFill>
              </a:rPr>
              <a:t>(Poisson probability)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94640" y="2979873"/>
            <a:ext cx="467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Likelihood for the energy spectrum</a:t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en-US" altLang="ja-JP" sz="2400" dirty="0" smtClean="0">
                <a:solidFill>
                  <a:srgbClr val="FF0000"/>
                </a:solidFill>
              </a:rPr>
              <a:t>(product of </a:t>
            </a:r>
            <a:r>
              <a:rPr lang="en-US" altLang="ja-JP" sz="2400" dirty="0" smtClean="0">
                <a:solidFill>
                  <a:srgbClr val="FF0000"/>
                </a:solidFill>
              </a:rPr>
              <a:t>PDF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 of the spectrum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69082" y="3831431"/>
            <a:ext cx="691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Constraint on </a:t>
            </a:r>
            <a:r>
              <a:rPr lang="en-US" altLang="ja-JP" sz="2400" i="1" dirty="0" smtClean="0">
                <a:solidFill>
                  <a:srgbClr val="0070C0"/>
                </a:solidFill>
              </a:rPr>
              <a:t>f</a:t>
            </a:r>
            <a:r>
              <a:rPr lang="en-US" altLang="ja-JP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(Gaussian</a:t>
            </a:r>
            <a:r>
              <a:rPr lang="ja-JP" altLang="en-US" sz="2400" dirty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of the estimated error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38079"/>
              </p:ext>
            </p:extLst>
          </p:nvPr>
        </p:nvGraphicFramePr>
        <p:xfrm>
          <a:off x="4261226" y="1467705"/>
          <a:ext cx="42783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数式" r:id="rId12" imgW="1892160" imgH="241200" progId="Equation.3">
                  <p:embed/>
                </p:oleObj>
              </mc:Choice>
              <mc:Fallback>
                <p:oleObj name="数式" r:id="rId12" imgW="1892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26" y="1467705"/>
                        <a:ext cx="42783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868395"/>
              </p:ext>
            </p:extLst>
          </p:nvPr>
        </p:nvGraphicFramePr>
        <p:xfrm>
          <a:off x="281112" y="765175"/>
          <a:ext cx="8755384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数式" r:id="rId14" imgW="4483080" imgH="241200" progId="Equation.3">
                  <p:embed/>
                </p:oleObj>
              </mc:Choice>
              <mc:Fallback>
                <p:oleObj name="数式" r:id="rId14" imgW="4483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12" y="765175"/>
                        <a:ext cx="8755384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1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400" u="sng" dirty="0" smtClean="0"/>
              <a:t>SK</a:t>
            </a:r>
            <a:r>
              <a:rPr lang="ja-JP" altLang="en-US" sz="4400" u="sng" dirty="0" err="1" smtClean="0"/>
              <a:t>での</a:t>
            </a:r>
            <a:r>
              <a:rPr lang="ja-JP" altLang="en-US" sz="4400" u="sng" dirty="0" smtClean="0"/>
              <a:t>予想イベント数</a:t>
            </a:r>
            <a:r>
              <a:rPr lang="en-US" altLang="ja-JP" sz="4400" u="sng" dirty="0"/>
              <a:t>:</a:t>
            </a:r>
            <a:r>
              <a:rPr lang="en-US" altLang="ja-JP" sz="4400" u="sng" dirty="0" err="1" smtClean="0"/>
              <a:t>N</a:t>
            </a:r>
            <a:r>
              <a:rPr lang="en-US" altLang="ja-JP" sz="4400" u="sng" baseline="-25000" dirty="0" err="1" smtClean="0"/>
              <a:t>SK</a:t>
            </a:r>
            <a:r>
              <a:rPr lang="en-US" altLang="ja-JP" sz="4400" u="sng" baseline="30000" dirty="0" err="1" smtClean="0"/>
              <a:t>exp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99954"/>
              </p:ext>
            </p:extLst>
          </p:nvPr>
        </p:nvGraphicFramePr>
        <p:xfrm>
          <a:off x="4606810" y="3646007"/>
          <a:ext cx="4392488" cy="2880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/>
                <a:gridCol w="864096"/>
                <a:gridCol w="864096"/>
              </a:tblGrid>
              <a:tr h="285558">
                <a:tc>
                  <a:txBody>
                    <a:bodyPr/>
                    <a:lstStyle/>
                    <a:p>
                      <a:endParaRPr kumimoji="1" lang="ja-JP" altLang="en-US" sz="2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Error[%]</a:t>
                      </a:r>
                      <a:endParaRPr kumimoji="1" lang="ja-JP" altLang="en-US" sz="2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87948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ν beam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+4.8  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-4.8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192492">
                <a:tc>
                  <a:txBody>
                    <a:bodyPr/>
                    <a:lstStyle/>
                    <a:p>
                      <a:r>
                        <a:rPr kumimoji="1" lang="en-US" altLang="ja-JP" sz="2100" baseline="0" dirty="0" smtClean="0"/>
                        <a:t>ν cross-section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+4.9 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-4.5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258632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Final state interaction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+6.7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-6.7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180756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Super-K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+10.3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-10.3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239556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Near</a:t>
                      </a:r>
                      <a:r>
                        <a:rPr kumimoji="1" lang="en-US" altLang="ja-JP" sz="2100" baseline="0" dirty="0" smtClean="0"/>
                        <a:t> detector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+6.2</a:t>
                      </a:r>
                      <a:endParaRPr kumimoji="1" lang="ja-JP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 smtClean="0"/>
                        <a:t>-5.9</a:t>
                      </a:r>
                      <a:endParaRPr kumimoji="1" lang="ja-JP" altLang="en-US" sz="2100" dirty="0"/>
                    </a:p>
                  </a:txBody>
                  <a:tcPr/>
                </a:tc>
              </a:tr>
              <a:tr h="260124">
                <a:tc>
                  <a:txBody>
                    <a:bodyPr/>
                    <a:lstStyle/>
                    <a:p>
                      <a:r>
                        <a:rPr kumimoji="1" lang="en-US" altLang="ja-JP" sz="2100" b="1" dirty="0" smtClean="0">
                          <a:solidFill>
                            <a:srgbClr val="FFFF00"/>
                          </a:solidFill>
                        </a:rPr>
                        <a:t>Total</a:t>
                      </a:r>
                      <a:endParaRPr kumimoji="1" lang="ja-JP" altLang="en-US" sz="21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 smtClean="0">
                          <a:solidFill>
                            <a:srgbClr val="FFFF00"/>
                          </a:solidFill>
                        </a:rPr>
                        <a:t>+15.4</a:t>
                      </a:r>
                      <a:endParaRPr kumimoji="1" lang="ja-JP" altLang="en-US" sz="21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 smtClean="0">
                          <a:solidFill>
                            <a:srgbClr val="FFFF00"/>
                          </a:solidFill>
                        </a:rPr>
                        <a:t>-15.1</a:t>
                      </a:r>
                      <a:endParaRPr kumimoji="1" lang="ja-JP" altLang="en-US" sz="21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157894" cy="312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014818"/>
              </p:ext>
            </p:extLst>
          </p:nvPr>
        </p:nvGraphicFramePr>
        <p:xfrm>
          <a:off x="467544" y="1340768"/>
          <a:ext cx="22352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7" name="数式" r:id="rId5" imgW="1117440" imgH="457200" progId="Equation.3">
                  <p:embed/>
                </p:oleObj>
              </mc:Choice>
              <mc:Fallback>
                <p:oleObj name="数式" r:id="rId5" imgW="1117440" imgH="4572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40768"/>
                        <a:ext cx="22352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03428"/>
              </p:ext>
            </p:extLst>
          </p:nvPr>
        </p:nvGraphicFramePr>
        <p:xfrm>
          <a:off x="3405124" y="1052736"/>
          <a:ext cx="4866334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8" name="数式" r:id="rId7" imgW="2336760" imgH="241200" progId="Equation.3">
                  <p:embed/>
                </p:oleObj>
              </mc:Choice>
              <mc:Fallback>
                <p:oleObj name="数式" r:id="rId7" imgW="2336760" imgH="241200" progId="Equation.3">
                  <p:embed/>
                  <p:pic>
                    <p:nvPicPr>
                      <p:cNvPr id="0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24" y="1052736"/>
                        <a:ext cx="4866334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65810"/>
              </p:ext>
            </p:extLst>
          </p:nvPr>
        </p:nvGraphicFramePr>
        <p:xfrm>
          <a:off x="3491880" y="1484313"/>
          <a:ext cx="49926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9" name="数式" r:id="rId9" imgW="2489040" imgH="241200" progId="Equation.3">
                  <p:embed/>
                </p:oleObj>
              </mc:Choice>
              <mc:Fallback>
                <p:oleObj name="数式" r:id="rId9" imgW="2489040" imgH="241200" progId="Equation.3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484313"/>
                        <a:ext cx="49926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34395"/>
              </p:ext>
            </p:extLst>
          </p:nvPr>
        </p:nvGraphicFramePr>
        <p:xfrm>
          <a:off x="3492822" y="2463800"/>
          <a:ext cx="53276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0" name="数式" r:id="rId11" imgW="2743200" imgH="241200" progId="Equation.3">
                  <p:embed/>
                </p:oleObj>
              </mc:Choice>
              <mc:Fallback>
                <p:oleObj name="数式" r:id="rId11" imgW="2743200" imgH="241200" progId="Equation.3">
                  <p:embed/>
                  <p:pic>
                    <p:nvPicPr>
                      <p:cNvPr id="0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822" y="2463800"/>
                        <a:ext cx="53276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030102"/>
              </p:ext>
            </p:extLst>
          </p:nvPr>
        </p:nvGraphicFramePr>
        <p:xfrm>
          <a:off x="3422696" y="1968962"/>
          <a:ext cx="4648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1" name="数式" r:id="rId13" imgW="2286000" imgH="241200" progId="Equation.3">
                  <p:embed/>
                </p:oleObj>
              </mc:Choice>
              <mc:Fallback>
                <p:oleObj name="数式" r:id="rId13" imgW="2286000" imgH="2412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96" y="1968962"/>
                        <a:ext cx="46482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角丸四角形吹き出し 11"/>
          <p:cNvSpPr/>
          <p:nvPr/>
        </p:nvSpPr>
        <p:spPr>
          <a:xfrm>
            <a:off x="3250502" y="980728"/>
            <a:ext cx="5688632" cy="2016224"/>
          </a:xfrm>
          <a:prstGeom prst="wedgeRoundRectCallout">
            <a:avLst>
              <a:gd name="adj1" fmla="val -56650"/>
              <a:gd name="adj2" fmla="val -1514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73757"/>
              </p:ext>
            </p:extLst>
          </p:nvPr>
        </p:nvGraphicFramePr>
        <p:xfrm>
          <a:off x="36513" y="3141663"/>
          <a:ext cx="43148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2" name="数式" r:id="rId15" imgW="2298600" imgH="241200" progId="Equation.3">
                  <p:embed/>
                </p:oleObj>
              </mc:Choice>
              <mc:Fallback>
                <p:oleObj name="数式" r:id="rId15" imgW="2298600" imgH="2412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3141663"/>
                        <a:ext cx="43148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834311"/>
              </p:ext>
            </p:extLst>
          </p:nvPr>
        </p:nvGraphicFramePr>
        <p:xfrm>
          <a:off x="5529263" y="3141663"/>
          <a:ext cx="25558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" name="数式" r:id="rId17" imgW="1346040" imgH="241200" progId="Equation.3">
                  <p:embed/>
                </p:oleObj>
              </mc:Choice>
              <mc:Fallback>
                <p:oleObj name="数式" r:id="rId17" imgW="1346040" imgH="241200" progId="Equation.3">
                  <p:embed/>
                  <p:pic>
                    <p:nvPicPr>
                      <p:cNvPr id="0" name="オブジェクト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3141663"/>
                        <a:ext cx="25558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6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エネルギー</a:t>
            </a:r>
            <a:r>
              <a:rPr lang="ja-JP" altLang="en-US" sz="4400" u="sng" noProof="0" dirty="0">
                <a:latin typeface="+mj-lt"/>
                <a:ea typeface="+mj-ea"/>
                <a:cs typeface="+mj-cs"/>
              </a:rPr>
              <a:t>分布</a:t>
            </a:r>
            <a:endParaRPr lang="en-US" altLang="ja-JP" sz="4400" u="sng" baseline="-25000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5172" y="2564904"/>
            <a:ext cx="42998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5172" y="5733256"/>
            <a:ext cx="880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データは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(sin</a:t>
            </a:r>
            <a:r>
              <a:rPr kumimoji="1" lang="en-US" altLang="ja-JP" sz="2400" baseline="30000" dirty="0" smtClean="0">
                <a:solidFill>
                  <a:srgbClr val="FFFF00"/>
                </a:solidFill>
              </a:rPr>
              <a:t>2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2θ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23</a:t>
            </a:r>
            <a:r>
              <a:rPr lang="en-US" altLang="ja-JP" sz="2400" dirty="0">
                <a:solidFill>
                  <a:srgbClr val="FFFF00"/>
                </a:solidFill>
              </a:rPr>
              <a:t>,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Δm</a:t>
            </a:r>
            <a:r>
              <a:rPr kumimoji="1" lang="en-US" altLang="ja-JP" sz="2400" baseline="30000" dirty="0" smtClean="0">
                <a:solidFill>
                  <a:srgbClr val="FFFF00"/>
                </a:solidFill>
              </a:rPr>
              <a:t>2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23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)=(0.99, 2.6×10</a:t>
            </a:r>
            <a:r>
              <a:rPr kumimoji="1" lang="en-US" altLang="ja-JP" sz="2400" baseline="30000" dirty="0" smtClean="0">
                <a:solidFill>
                  <a:srgbClr val="FFFF00"/>
                </a:solidFill>
              </a:rPr>
              <a:t>-3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eV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2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  <a:r>
              <a:rPr lang="ja-JP" altLang="en-US" sz="2400" dirty="0" err="1">
                <a:solidFill>
                  <a:srgbClr val="FFFF00"/>
                </a:solidFill>
              </a:rPr>
              <a:t>での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予想と良く一致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34" y="2539188"/>
            <a:ext cx="3981613" cy="27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14105" y="2096862"/>
            <a:ext cx="446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Reconstructed </a:t>
            </a:r>
            <a:r>
              <a:rPr kumimoji="1" lang="en-US" altLang="ja-JP" sz="2400" i="1" dirty="0" err="1" smtClean="0"/>
              <a:t>ν</a:t>
            </a:r>
            <a:r>
              <a:rPr kumimoji="1" lang="en-US" altLang="ja-JP" sz="2400" i="1" baseline="-25000" dirty="0" err="1" smtClean="0"/>
              <a:t>μ</a:t>
            </a:r>
            <a:r>
              <a:rPr kumimoji="1" lang="en-US" altLang="ja-JP" sz="2400" i="1" dirty="0" smtClean="0"/>
              <a:t> energy spectrum</a:t>
            </a:r>
            <a:endParaRPr kumimoji="1" lang="ja-JP" altLang="en-US" sz="2400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39849" y="2093113"/>
            <a:ext cx="334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Best fit syst. parameters 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099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ja-JP" sz="4400" u="sng" dirty="0" err="1"/>
              <a:t>ν</a:t>
            </a:r>
            <a:r>
              <a:rPr lang="en-US" altLang="ja-JP" sz="4400" u="sng" baseline="-25000" dirty="0" err="1"/>
              <a:t>μ</a:t>
            </a:r>
            <a:r>
              <a:rPr lang="ja-JP" altLang="en-US" sz="4400" u="sng" dirty="0"/>
              <a:t>→</a:t>
            </a:r>
            <a:r>
              <a:rPr lang="en-US" altLang="ja-JP" sz="4400" u="sng" dirty="0" err="1"/>
              <a:t>ν</a:t>
            </a:r>
            <a:r>
              <a:rPr lang="en-US" altLang="ja-JP" sz="4400" u="sng" baseline="-25000" dirty="0" err="1"/>
              <a:t>x</a:t>
            </a:r>
            <a:r>
              <a:rPr lang="en-US" altLang="ja-JP" sz="4400" u="sng" dirty="0"/>
              <a:t> </a:t>
            </a:r>
            <a:r>
              <a:rPr lang="ja-JP" altLang="en-US" sz="4400" u="sng" dirty="0"/>
              <a:t>振動の</a:t>
            </a:r>
            <a:r>
              <a:rPr lang="ja-JP" altLang="en-US" sz="4400" u="sng" dirty="0" smtClean="0"/>
              <a:t>解析結果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86684" y="1349146"/>
            <a:ext cx="393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90% confidence level contour</a:t>
            </a:r>
            <a:endParaRPr kumimoji="1" lang="ja-JP" altLang="en-US" sz="2400" i="1" dirty="0"/>
          </a:p>
        </p:txBody>
      </p:sp>
      <p:sp>
        <p:nvSpPr>
          <p:cNvPr id="1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605" y="778867"/>
            <a:ext cx="8229600" cy="921941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Feldman-Cousins</a:t>
            </a:r>
            <a:r>
              <a:rPr lang="ja-JP" altLang="en-US" sz="2400" dirty="0" smtClean="0"/>
              <a:t>法によって</a:t>
            </a:r>
            <a:r>
              <a:rPr lang="en-US" altLang="ja-JP" sz="2400" dirty="0" smtClean="0"/>
              <a:t>90%CL intervals</a:t>
            </a:r>
            <a:r>
              <a:rPr lang="ja-JP" altLang="en-US" sz="2400" dirty="0" smtClean="0"/>
              <a:t>を見積もった</a:t>
            </a:r>
            <a:endParaRPr lang="en-US" altLang="ja-JP" sz="2400" dirty="0" smtClean="0"/>
          </a:p>
        </p:txBody>
      </p:sp>
      <p:pic>
        <p:nvPicPr>
          <p:cNvPr id="20484" name="Picture 4" descr="C:\otani\pdfファイル\1202\120216\120216_contou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96" y="1827259"/>
            <a:ext cx="4911339" cy="39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475656" y="5991671"/>
            <a:ext cx="655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現行実験にならぶ高精度の測定に成功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64440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</a:t>
            </a:r>
            <a:r>
              <a:rPr lang="ja-JP" altLang="en-US" dirty="0" smtClean="0"/>
              <a:t>今回用いたデータは</a:t>
            </a:r>
            <a:r>
              <a:rPr lang="en-US" altLang="ja-JP" dirty="0" smtClean="0"/>
              <a:t>T2K goal</a:t>
            </a:r>
            <a:r>
              <a:rPr lang="ja-JP" altLang="en-US" dirty="0" smtClean="0"/>
              <a:t>の</a:t>
            </a:r>
            <a:r>
              <a:rPr lang="en-US" altLang="ja-JP" dirty="0" smtClean="0"/>
              <a:t>2%, </a:t>
            </a:r>
            <a:r>
              <a:rPr kumimoji="1" lang="en-US" altLang="ja-JP" dirty="0" smtClean="0"/>
              <a:t>MINOS(4003</a:t>
            </a:r>
            <a:r>
              <a:rPr kumimoji="1" lang="ja-JP" altLang="en-US" dirty="0" smtClean="0"/>
              <a:t>イベント</a:t>
            </a:r>
            <a:r>
              <a:rPr kumimoji="1" lang="en-US" altLang="ja-JP" dirty="0" smtClean="0"/>
              <a:t>), T2K(31</a:t>
            </a:r>
            <a:r>
              <a:rPr kumimoji="1" lang="ja-JP" altLang="en-US" dirty="0" smtClean="0"/>
              <a:t>イベント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31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まとめ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179512" y="758603"/>
            <a:ext cx="8817605" cy="5622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ν</a:t>
            </a:r>
            <a:r>
              <a:rPr lang="ja-JP" altLang="en-US" sz="2400" dirty="0" smtClean="0"/>
              <a:t>振動は素粒子標準模型の枠を超えた新現象であり、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新たな物理を切り開く鍵である。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混合角</a:t>
            </a:r>
            <a:r>
              <a:rPr lang="en-US" altLang="ja-JP" sz="2400" dirty="0"/>
              <a:t>θ</a:t>
            </a:r>
            <a:r>
              <a:rPr lang="en-US" altLang="ja-JP" sz="2400" baseline="-25000" dirty="0"/>
              <a:t>23</a:t>
            </a:r>
            <a:r>
              <a:rPr lang="ja-JP" altLang="en-US" sz="2400" dirty="0" smtClean="0"/>
              <a:t>の精密測定</a:t>
            </a:r>
            <a:r>
              <a:rPr lang="ja-JP" altLang="en-US" sz="2400" dirty="0"/>
              <a:t>は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CKM</a:t>
            </a:r>
            <a:r>
              <a:rPr lang="ja-JP" altLang="en-US" sz="2400" dirty="0" smtClean="0"/>
              <a:t>行列と</a:t>
            </a:r>
            <a:r>
              <a:rPr lang="en-US" altLang="ja-JP" sz="2400" dirty="0" smtClean="0"/>
              <a:t>PMNS</a:t>
            </a:r>
            <a:r>
              <a:rPr lang="ja-JP" altLang="en-US" sz="2400" dirty="0" smtClean="0"/>
              <a:t>行列の違いを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理解するキーポイントである。</a:t>
            </a:r>
            <a:endParaRPr lang="en-US" altLang="ja-JP" sz="2400" dirty="0" smtClean="0"/>
          </a:p>
          <a:p>
            <a:pPr lvl="1"/>
            <a:r>
              <a:rPr lang="ja-JP" altLang="en-US" sz="2400" dirty="0"/>
              <a:t>混合</a:t>
            </a:r>
            <a:r>
              <a:rPr lang="ja-JP" altLang="en-US" sz="2400" dirty="0" smtClean="0"/>
              <a:t>角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13</a:t>
            </a:r>
            <a:r>
              <a:rPr lang="ja-JP" altLang="en-US" sz="2400" dirty="0" smtClean="0"/>
              <a:t>の探索は新たな</a:t>
            </a:r>
            <a:r>
              <a:rPr lang="en-US" altLang="ja-JP" sz="2400" dirty="0" smtClean="0"/>
              <a:t>CP</a:t>
            </a:r>
            <a:r>
              <a:rPr lang="ja-JP" altLang="en-US" sz="2400" dirty="0" smtClean="0"/>
              <a:t>の破れを探索するために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必要不可欠である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ja-JP" altLang="en-US" sz="2400" dirty="0" smtClean="0"/>
              <a:t>長基線ニュートリノ振動実験</a:t>
            </a:r>
            <a:r>
              <a:rPr lang="en-US" altLang="ja-JP" sz="2400" dirty="0" smtClean="0"/>
              <a:t>T2K</a:t>
            </a:r>
            <a:r>
              <a:rPr lang="ja-JP" altLang="en-US" sz="2400" dirty="0" smtClean="0"/>
              <a:t>実験は、大強度オフアクシスビームによって世界最高精度の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23</a:t>
            </a:r>
            <a:r>
              <a:rPr lang="ja-JP" altLang="en-US" sz="2400" dirty="0" smtClean="0"/>
              <a:t>測定、世界最高感度の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13</a:t>
            </a:r>
            <a:r>
              <a:rPr lang="ja-JP" altLang="en-US" sz="2400" dirty="0" smtClean="0"/>
              <a:t>探索を目指す実験である。</a:t>
            </a:r>
            <a:endParaRPr lang="en-US" altLang="ja-JP" sz="2400" dirty="0" smtClean="0"/>
          </a:p>
          <a:p>
            <a:r>
              <a:rPr lang="en-US" altLang="ja-JP" sz="2400" dirty="0" smtClean="0"/>
              <a:t>T2K</a:t>
            </a:r>
            <a:r>
              <a:rPr lang="ja-JP" altLang="en-US" sz="2400" dirty="0" smtClean="0"/>
              <a:t>は、初物理データ</a:t>
            </a:r>
            <a:r>
              <a:rPr lang="en-US" altLang="ja-JP" sz="2400" dirty="0" smtClean="0"/>
              <a:t>(2010/1~2011/3)</a:t>
            </a:r>
            <a:r>
              <a:rPr lang="ja-JP" altLang="en-US" sz="2400" dirty="0" smtClean="0"/>
              <a:t>を用いて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→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x</a:t>
            </a:r>
            <a:r>
              <a:rPr lang="ja-JP" altLang="en-US" sz="2400" dirty="0" smtClean="0"/>
              <a:t>振動を測定し、これまでの実験に並ぶ高精度の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23</a:t>
            </a:r>
            <a:r>
              <a:rPr lang="ja-JP" altLang="en-US" sz="2400" dirty="0" smtClean="0"/>
              <a:t>測定に成功した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13</a:t>
            </a:r>
            <a:r>
              <a:rPr lang="ja-JP" altLang="en-US" sz="2400" dirty="0" smtClean="0"/>
              <a:t>については次の講演。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08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Backup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850876"/>
            <a:ext cx="8229600" cy="5275287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16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イベントレート測定</a:t>
            </a:r>
            <a:r>
              <a:rPr lang="ja-JP" altLang="en-US" sz="4400" u="sng" dirty="0">
                <a:latin typeface="+mj-lt"/>
                <a:ea typeface="+mj-ea"/>
                <a:cs typeface="+mj-cs"/>
              </a:rPr>
              <a:t>結果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299695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イベントレートは統計誤差</a:t>
            </a:r>
            <a:r>
              <a:rPr lang="en-US" altLang="ja-JP" sz="2400" dirty="0" smtClean="0">
                <a:solidFill>
                  <a:srgbClr val="FFFF00"/>
                </a:solidFill>
              </a:rPr>
              <a:t>(~1.7%)</a:t>
            </a:r>
            <a:r>
              <a:rPr lang="ja-JP" altLang="en-US" sz="2400" dirty="0" smtClean="0">
                <a:solidFill>
                  <a:srgbClr val="FFFF00"/>
                </a:solidFill>
              </a:rPr>
              <a:t>の範囲内で安定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67544" y="825515"/>
            <a:ext cx="8371498" cy="2171437"/>
            <a:chOff x="513313" y="1125415"/>
            <a:chExt cx="8371498" cy="228600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0" b="1"/>
            <a:stretch/>
          </p:blipFill>
          <p:spPr bwMode="auto">
            <a:xfrm>
              <a:off x="513313" y="1125415"/>
              <a:ext cx="8371498" cy="2286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9" t="8202" r="75611" b="86102"/>
            <a:stretch/>
          </p:blipFill>
          <p:spPr bwMode="auto">
            <a:xfrm>
              <a:off x="3802543" y="1337194"/>
              <a:ext cx="383445" cy="14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185988" y="118343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average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259582" y="3889504"/>
            <a:ext cx="6624786" cy="2243331"/>
            <a:chOff x="971600" y="4138491"/>
            <a:chExt cx="6624786" cy="224333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138491"/>
              <a:ext cx="3312418" cy="2243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138525"/>
              <a:ext cx="3312368" cy="2243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2051720" y="3458617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dirty="0" smtClean="0"/>
              <a:t>vertex and track angle of selected events</a:t>
            </a:r>
            <a:endParaRPr kumimoji="1" lang="ja-JP" altLang="en-US" sz="2200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54430" y="6054387"/>
            <a:ext cx="721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 smtClean="0"/>
              <a:t>データと</a:t>
            </a:r>
            <a:r>
              <a:rPr lang="en-US" altLang="ja-JP" sz="2400" i="1" dirty="0" smtClean="0"/>
              <a:t>MC</a:t>
            </a:r>
            <a:r>
              <a:rPr lang="ja-JP" altLang="en-US" sz="2400" i="1" dirty="0" smtClean="0"/>
              <a:t>で各分布はほぼ一致</a:t>
            </a:r>
            <a:r>
              <a:rPr lang="en-US" altLang="ja-JP" sz="2400" i="1" dirty="0" smtClean="0"/>
              <a:t/>
            </a:r>
            <a:br>
              <a:rPr lang="en-US" altLang="ja-JP" sz="2400" i="1" dirty="0" smtClean="0"/>
            </a:br>
            <a:r>
              <a:rPr lang="en-US" altLang="ja-JP" sz="2400" i="1" dirty="0" smtClean="0">
                <a:solidFill>
                  <a:srgbClr val="FFFF00"/>
                </a:solidFill>
              </a:rPr>
              <a:t>N</a:t>
            </a:r>
            <a:r>
              <a:rPr lang="en-US" altLang="ja-JP" sz="2400" i="1" baseline="30000" dirty="0" smtClean="0">
                <a:solidFill>
                  <a:srgbClr val="FFFF00"/>
                </a:solidFill>
              </a:rPr>
              <a:t>obs</a:t>
            </a:r>
            <a:r>
              <a:rPr lang="en-US" altLang="ja-JP" sz="2400" i="1" dirty="0" smtClean="0">
                <a:solidFill>
                  <a:srgbClr val="FFFF00"/>
                </a:solidFill>
              </a:rPr>
              <a:t>/N</a:t>
            </a:r>
            <a:r>
              <a:rPr lang="en-US" altLang="ja-JP" sz="2400" i="1" baseline="30000" dirty="0" smtClean="0">
                <a:solidFill>
                  <a:srgbClr val="FFFF00"/>
                </a:solidFill>
              </a:rPr>
              <a:t>MC</a:t>
            </a:r>
            <a:r>
              <a:rPr lang="en-US" altLang="ja-JP" sz="2400" dirty="0" smtClean="0">
                <a:solidFill>
                  <a:srgbClr val="FFFF00"/>
                </a:solidFill>
              </a:rPr>
              <a:t>= 1.06±0.001(stat.)±0.037(syst.)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図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06143"/>
            <a:ext cx="7344816" cy="24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テキスト ボックス 35"/>
          <p:cNvSpPr txBox="1"/>
          <p:nvPr/>
        </p:nvSpPr>
        <p:spPr>
          <a:xfrm>
            <a:off x="3419872" y="38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Horizontal profile</a:t>
            </a:r>
            <a:endParaRPr kumimoji="1" lang="ja-JP" altLang="en-US" sz="2400" b="1" i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39752" y="26879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Data </a:t>
            </a:r>
            <a:endParaRPr kumimoji="1" lang="ja-JP" altLang="en-US" sz="2400" b="1" i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84168" y="2606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MC </a:t>
            </a:r>
            <a:endParaRPr kumimoji="1" lang="ja-JP" altLang="en-US" sz="2400" b="1" i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75656" y="2391271"/>
            <a:ext cx="275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bg1"/>
                </a:solidFill>
              </a:rPr>
              <a:t>Width = 441.7cm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73842" y="2393994"/>
            <a:ext cx="275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bg1"/>
                </a:solidFill>
              </a:rPr>
              <a:t>Width = 433.2cm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41" name="図 4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7344816" cy="24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3419872" y="3491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Vertical profile</a:t>
            </a:r>
            <a:endParaRPr kumimoji="1" lang="ja-JP" altLang="en-US" sz="2400" b="1" i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39752" y="375942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Data </a:t>
            </a:r>
            <a:endParaRPr kumimoji="1" lang="ja-JP" altLang="en-US" sz="2400" b="1" i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84168" y="375127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MC </a:t>
            </a:r>
            <a:endParaRPr kumimoji="1" lang="ja-JP" altLang="en-US" sz="2400" b="1" i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547664" y="5772924"/>
            <a:ext cx="275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bg1"/>
                </a:solidFill>
              </a:rPr>
              <a:t>Width = 462.1cm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45850" y="5775647"/>
            <a:ext cx="275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bg1"/>
                </a:solidFill>
              </a:rPr>
              <a:t>Width = 457.0cm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90600"/>
            <a:ext cx="72009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4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>
                <a:latin typeface="+mj-lt"/>
                <a:ea typeface="+mj-ea"/>
                <a:cs typeface="+mj-cs"/>
              </a:rPr>
              <a:t>展望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62" y="980728"/>
            <a:ext cx="5292556" cy="42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54849" y="54452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今後のデータ取得によって、世界最高感度</a:t>
            </a:r>
            <a:r>
              <a:rPr lang="en-US" altLang="ja-JP" sz="2400" dirty="0" smtClean="0"/>
              <a:t>δ(sin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2θ</a:t>
            </a:r>
            <a:r>
              <a:rPr lang="en-US" altLang="ja-JP" sz="2400" baseline="-25000" dirty="0" smtClean="0"/>
              <a:t>23</a:t>
            </a:r>
            <a:r>
              <a:rPr lang="en-US" altLang="ja-JP" sz="2400" dirty="0" smtClean="0"/>
              <a:t>)~0.01</a:t>
            </a:r>
            <a:r>
              <a:rPr lang="ja-JP" altLang="en-US" sz="2400" dirty="0" smtClean="0"/>
              <a:t>で測定可能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もちろん、系統誤差の改善も必要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35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>
                <a:latin typeface="+mj-lt"/>
                <a:ea typeface="+mj-ea"/>
                <a:cs typeface="+mj-cs"/>
              </a:rPr>
              <a:t>ν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振動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467544" y="2689028"/>
            <a:ext cx="864847" cy="49229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1332390" y="2689028"/>
            <a:ext cx="5780519" cy="246146"/>
            <a:chOff x="1907704" y="2060848"/>
            <a:chExt cx="3962875" cy="0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907704" y="2060848"/>
              <a:ext cx="566125" cy="0"/>
              <a:chOff x="1907704" y="2060848"/>
              <a:chExt cx="566125" cy="0"/>
            </a:xfrm>
          </p:grpSpPr>
          <p:cxnSp>
            <p:nvCxnSpPr>
              <p:cNvPr id="7" name="直線コネクタ 6"/>
              <p:cNvCxnSpPr/>
              <p:nvPr/>
            </p:nvCxnSpPr>
            <p:spPr>
              <a:xfrm>
                <a:off x="1907704" y="2060848"/>
                <a:ext cx="288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2185797" y="2060848"/>
                <a:ext cx="288032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グループ化 15"/>
            <p:cNvGrpSpPr/>
            <p:nvPr/>
          </p:nvGrpSpPr>
          <p:grpSpPr>
            <a:xfrm>
              <a:off x="2473829" y="2060848"/>
              <a:ext cx="566125" cy="0"/>
              <a:chOff x="1907704" y="2060848"/>
              <a:chExt cx="566125" cy="0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>
                <a:off x="1907704" y="2060848"/>
                <a:ext cx="288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2185797" y="2060848"/>
                <a:ext cx="288032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グループ化 18"/>
            <p:cNvGrpSpPr/>
            <p:nvPr/>
          </p:nvGrpSpPr>
          <p:grpSpPr>
            <a:xfrm>
              <a:off x="3039954" y="2060848"/>
              <a:ext cx="566125" cy="0"/>
              <a:chOff x="1907704" y="2060848"/>
              <a:chExt cx="566125" cy="0"/>
            </a:xfrm>
          </p:grpSpPr>
          <p:cxnSp>
            <p:nvCxnSpPr>
              <p:cNvPr id="20" name="直線コネクタ 19"/>
              <p:cNvCxnSpPr/>
              <p:nvPr/>
            </p:nvCxnSpPr>
            <p:spPr>
              <a:xfrm>
                <a:off x="1907704" y="2060848"/>
                <a:ext cx="288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2185797" y="2060848"/>
                <a:ext cx="288032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グループ化 21"/>
            <p:cNvGrpSpPr/>
            <p:nvPr/>
          </p:nvGrpSpPr>
          <p:grpSpPr>
            <a:xfrm>
              <a:off x="3606079" y="2060848"/>
              <a:ext cx="566125" cy="0"/>
              <a:chOff x="1907704" y="2060848"/>
              <a:chExt cx="566125" cy="0"/>
            </a:xfrm>
          </p:grpSpPr>
          <p:cxnSp>
            <p:nvCxnSpPr>
              <p:cNvPr id="23" name="直線コネクタ 22"/>
              <p:cNvCxnSpPr/>
              <p:nvPr/>
            </p:nvCxnSpPr>
            <p:spPr>
              <a:xfrm>
                <a:off x="1907704" y="2060848"/>
                <a:ext cx="288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185797" y="2060848"/>
                <a:ext cx="288032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/>
            <p:cNvGrpSpPr/>
            <p:nvPr/>
          </p:nvGrpSpPr>
          <p:grpSpPr>
            <a:xfrm>
              <a:off x="4172204" y="2060848"/>
              <a:ext cx="566125" cy="0"/>
              <a:chOff x="1907704" y="2060848"/>
              <a:chExt cx="566125" cy="0"/>
            </a:xfrm>
          </p:grpSpPr>
          <p:cxnSp>
            <p:nvCxnSpPr>
              <p:cNvPr id="26" name="直線コネクタ 25"/>
              <p:cNvCxnSpPr/>
              <p:nvPr/>
            </p:nvCxnSpPr>
            <p:spPr>
              <a:xfrm>
                <a:off x="1907704" y="2060848"/>
                <a:ext cx="288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2185797" y="2060848"/>
                <a:ext cx="288032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グループ化 28"/>
            <p:cNvGrpSpPr/>
            <p:nvPr/>
          </p:nvGrpSpPr>
          <p:grpSpPr>
            <a:xfrm>
              <a:off x="4738329" y="2060848"/>
              <a:ext cx="566125" cy="0"/>
              <a:chOff x="1907704" y="2060848"/>
              <a:chExt cx="566125" cy="0"/>
            </a:xfrm>
          </p:grpSpPr>
          <p:cxnSp>
            <p:nvCxnSpPr>
              <p:cNvPr id="30" name="直線コネクタ 29"/>
              <p:cNvCxnSpPr/>
              <p:nvPr/>
            </p:nvCxnSpPr>
            <p:spPr>
              <a:xfrm>
                <a:off x="1907704" y="2060848"/>
                <a:ext cx="288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185797" y="2060848"/>
                <a:ext cx="288032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グループ化 31"/>
            <p:cNvGrpSpPr/>
            <p:nvPr/>
          </p:nvGrpSpPr>
          <p:grpSpPr>
            <a:xfrm>
              <a:off x="5304454" y="2060848"/>
              <a:ext cx="566125" cy="0"/>
              <a:chOff x="1907704" y="2060848"/>
              <a:chExt cx="566125" cy="0"/>
            </a:xfrm>
          </p:grpSpPr>
          <p:cxnSp>
            <p:nvCxnSpPr>
              <p:cNvPr id="33" name="直線コネクタ 32"/>
              <p:cNvCxnSpPr/>
              <p:nvPr/>
            </p:nvCxnSpPr>
            <p:spPr>
              <a:xfrm>
                <a:off x="1907704" y="2060848"/>
                <a:ext cx="288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2185797" y="2060848"/>
                <a:ext cx="288032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67759"/>
              </p:ext>
            </p:extLst>
          </p:nvPr>
        </p:nvGraphicFramePr>
        <p:xfrm>
          <a:off x="732536" y="3590251"/>
          <a:ext cx="2403325" cy="74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7" name="数式" r:id="rId4" imgW="1041120" imgH="342720" progId="Equation.3">
                  <p:embed/>
                </p:oleObj>
              </mc:Choice>
              <mc:Fallback>
                <p:oleObj name="数式" r:id="rId4" imgW="1041120" imgH="34272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536" y="3590251"/>
                        <a:ext cx="2403325" cy="743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06428"/>
              </p:ext>
            </p:extLst>
          </p:nvPr>
        </p:nvGraphicFramePr>
        <p:xfrm>
          <a:off x="4752975" y="3609689"/>
          <a:ext cx="41592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8" name="数式" r:id="rId6" imgW="1777680" imgH="342720" progId="Equation.3">
                  <p:embed/>
                </p:oleObj>
              </mc:Choice>
              <mc:Fallback>
                <p:oleObj name="数式" r:id="rId6" imgW="1777680" imgH="342720" progId="Equation.3">
                  <p:embed/>
                  <p:pic>
                    <p:nvPicPr>
                      <p:cNvPr id="0" name="オブジェクト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3609689"/>
                        <a:ext cx="41592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01807"/>
              </p:ext>
            </p:extLst>
          </p:nvPr>
        </p:nvGraphicFramePr>
        <p:xfrm>
          <a:off x="4677350" y="1556792"/>
          <a:ext cx="1317900" cy="58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" name="数式" r:id="rId8" imgW="533160" imgH="253800" progId="Equation.3">
                  <p:embed/>
                </p:oleObj>
              </mc:Choice>
              <mc:Fallback>
                <p:oleObj name="数式" r:id="rId8" imgW="533160" imgH="253800" progId="Equation.3">
                  <p:embed/>
                  <p:pic>
                    <p:nvPicPr>
                      <p:cNvPr id="0" name="オブジェクト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350" y="1556792"/>
                        <a:ext cx="1317900" cy="588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角丸四角形吹き出し 41"/>
          <p:cNvSpPr/>
          <p:nvPr/>
        </p:nvSpPr>
        <p:spPr>
          <a:xfrm>
            <a:off x="612311" y="2881013"/>
            <a:ext cx="2592288" cy="1452435"/>
          </a:xfrm>
          <a:custGeom>
            <a:avLst/>
            <a:gdLst>
              <a:gd name="connsiteX0" fmla="*/ 0 w 2592288"/>
              <a:gd name="connsiteY0" fmla="*/ 144019 h 864096"/>
              <a:gd name="connsiteX1" fmla="*/ 144019 w 2592288"/>
              <a:gd name="connsiteY1" fmla="*/ 0 h 864096"/>
              <a:gd name="connsiteX2" fmla="*/ 432048 w 2592288"/>
              <a:gd name="connsiteY2" fmla="*/ 0 h 864096"/>
              <a:gd name="connsiteX3" fmla="*/ 642291 w 2592288"/>
              <a:gd name="connsiteY3" fmla="*/ -578400 h 864096"/>
              <a:gd name="connsiteX4" fmla="*/ 1080120 w 2592288"/>
              <a:gd name="connsiteY4" fmla="*/ 0 h 864096"/>
              <a:gd name="connsiteX5" fmla="*/ 2448269 w 2592288"/>
              <a:gd name="connsiteY5" fmla="*/ 0 h 864096"/>
              <a:gd name="connsiteX6" fmla="*/ 2592288 w 2592288"/>
              <a:gd name="connsiteY6" fmla="*/ 144019 h 864096"/>
              <a:gd name="connsiteX7" fmla="*/ 2592288 w 2592288"/>
              <a:gd name="connsiteY7" fmla="*/ 144016 h 864096"/>
              <a:gd name="connsiteX8" fmla="*/ 2592288 w 2592288"/>
              <a:gd name="connsiteY8" fmla="*/ 144016 h 864096"/>
              <a:gd name="connsiteX9" fmla="*/ 2592288 w 2592288"/>
              <a:gd name="connsiteY9" fmla="*/ 360040 h 864096"/>
              <a:gd name="connsiteX10" fmla="*/ 2592288 w 2592288"/>
              <a:gd name="connsiteY10" fmla="*/ 720077 h 864096"/>
              <a:gd name="connsiteX11" fmla="*/ 2448269 w 2592288"/>
              <a:gd name="connsiteY11" fmla="*/ 864096 h 864096"/>
              <a:gd name="connsiteX12" fmla="*/ 1080120 w 2592288"/>
              <a:gd name="connsiteY12" fmla="*/ 864096 h 864096"/>
              <a:gd name="connsiteX13" fmla="*/ 432048 w 2592288"/>
              <a:gd name="connsiteY13" fmla="*/ 864096 h 864096"/>
              <a:gd name="connsiteX14" fmla="*/ 432048 w 2592288"/>
              <a:gd name="connsiteY14" fmla="*/ 864096 h 864096"/>
              <a:gd name="connsiteX15" fmla="*/ 144019 w 2592288"/>
              <a:gd name="connsiteY15" fmla="*/ 864096 h 864096"/>
              <a:gd name="connsiteX16" fmla="*/ 0 w 2592288"/>
              <a:gd name="connsiteY16" fmla="*/ 720077 h 864096"/>
              <a:gd name="connsiteX17" fmla="*/ 0 w 2592288"/>
              <a:gd name="connsiteY17" fmla="*/ 360040 h 864096"/>
              <a:gd name="connsiteX18" fmla="*/ 0 w 2592288"/>
              <a:gd name="connsiteY18" fmla="*/ 144016 h 864096"/>
              <a:gd name="connsiteX19" fmla="*/ 0 w 2592288"/>
              <a:gd name="connsiteY19" fmla="*/ 144016 h 864096"/>
              <a:gd name="connsiteX20" fmla="*/ 0 w 2592288"/>
              <a:gd name="connsiteY20" fmla="*/ 144019 h 864096"/>
              <a:gd name="connsiteX0" fmla="*/ 0 w 2592288"/>
              <a:gd name="connsiteY0" fmla="*/ 722419 h 1442496"/>
              <a:gd name="connsiteX1" fmla="*/ 144019 w 2592288"/>
              <a:gd name="connsiteY1" fmla="*/ 578400 h 1442496"/>
              <a:gd name="connsiteX2" fmla="*/ 660648 w 2592288"/>
              <a:gd name="connsiteY2" fmla="*/ 588340 h 1442496"/>
              <a:gd name="connsiteX3" fmla="*/ 642291 w 2592288"/>
              <a:gd name="connsiteY3" fmla="*/ 0 h 1442496"/>
              <a:gd name="connsiteX4" fmla="*/ 1080120 w 2592288"/>
              <a:gd name="connsiteY4" fmla="*/ 578400 h 1442496"/>
              <a:gd name="connsiteX5" fmla="*/ 2448269 w 2592288"/>
              <a:gd name="connsiteY5" fmla="*/ 578400 h 1442496"/>
              <a:gd name="connsiteX6" fmla="*/ 2592288 w 2592288"/>
              <a:gd name="connsiteY6" fmla="*/ 722419 h 1442496"/>
              <a:gd name="connsiteX7" fmla="*/ 2592288 w 2592288"/>
              <a:gd name="connsiteY7" fmla="*/ 722416 h 1442496"/>
              <a:gd name="connsiteX8" fmla="*/ 2592288 w 2592288"/>
              <a:gd name="connsiteY8" fmla="*/ 722416 h 1442496"/>
              <a:gd name="connsiteX9" fmla="*/ 2592288 w 2592288"/>
              <a:gd name="connsiteY9" fmla="*/ 938440 h 1442496"/>
              <a:gd name="connsiteX10" fmla="*/ 2592288 w 2592288"/>
              <a:gd name="connsiteY10" fmla="*/ 1298477 h 1442496"/>
              <a:gd name="connsiteX11" fmla="*/ 2448269 w 2592288"/>
              <a:gd name="connsiteY11" fmla="*/ 1442496 h 1442496"/>
              <a:gd name="connsiteX12" fmla="*/ 1080120 w 2592288"/>
              <a:gd name="connsiteY12" fmla="*/ 1442496 h 1442496"/>
              <a:gd name="connsiteX13" fmla="*/ 432048 w 2592288"/>
              <a:gd name="connsiteY13" fmla="*/ 1442496 h 1442496"/>
              <a:gd name="connsiteX14" fmla="*/ 432048 w 2592288"/>
              <a:gd name="connsiteY14" fmla="*/ 1442496 h 1442496"/>
              <a:gd name="connsiteX15" fmla="*/ 144019 w 2592288"/>
              <a:gd name="connsiteY15" fmla="*/ 1442496 h 1442496"/>
              <a:gd name="connsiteX16" fmla="*/ 0 w 2592288"/>
              <a:gd name="connsiteY16" fmla="*/ 1298477 h 1442496"/>
              <a:gd name="connsiteX17" fmla="*/ 0 w 2592288"/>
              <a:gd name="connsiteY17" fmla="*/ 938440 h 1442496"/>
              <a:gd name="connsiteX18" fmla="*/ 0 w 2592288"/>
              <a:gd name="connsiteY18" fmla="*/ 722416 h 1442496"/>
              <a:gd name="connsiteX19" fmla="*/ 0 w 2592288"/>
              <a:gd name="connsiteY19" fmla="*/ 722416 h 1442496"/>
              <a:gd name="connsiteX20" fmla="*/ 0 w 2592288"/>
              <a:gd name="connsiteY20" fmla="*/ 722419 h 1442496"/>
              <a:gd name="connsiteX0" fmla="*/ 0 w 2592288"/>
              <a:gd name="connsiteY0" fmla="*/ 732358 h 1452435"/>
              <a:gd name="connsiteX1" fmla="*/ 144019 w 2592288"/>
              <a:gd name="connsiteY1" fmla="*/ 588339 h 1452435"/>
              <a:gd name="connsiteX2" fmla="*/ 660648 w 2592288"/>
              <a:gd name="connsiteY2" fmla="*/ 598279 h 1452435"/>
              <a:gd name="connsiteX3" fmla="*/ 701926 w 2592288"/>
              <a:gd name="connsiteY3" fmla="*/ 0 h 1452435"/>
              <a:gd name="connsiteX4" fmla="*/ 1080120 w 2592288"/>
              <a:gd name="connsiteY4" fmla="*/ 588339 h 1452435"/>
              <a:gd name="connsiteX5" fmla="*/ 2448269 w 2592288"/>
              <a:gd name="connsiteY5" fmla="*/ 588339 h 1452435"/>
              <a:gd name="connsiteX6" fmla="*/ 2592288 w 2592288"/>
              <a:gd name="connsiteY6" fmla="*/ 732358 h 1452435"/>
              <a:gd name="connsiteX7" fmla="*/ 2592288 w 2592288"/>
              <a:gd name="connsiteY7" fmla="*/ 732355 h 1452435"/>
              <a:gd name="connsiteX8" fmla="*/ 2592288 w 2592288"/>
              <a:gd name="connsiteY8" fmla="*/ 732355 h 1452435"/>
              <a:gd name="connsiteX9" fmla="*/ 2592288 w 2592288"/>
              <a:gd name="connsiteY9" fmla="*/ 948379 h 1452435"/>
              <a:gd name="connsiteX10" fmla="*/ 2592288 w 2592288"/>
              <a:gd name="connsiteY10" fmla="*/ 1308416 h 1452435"/>
              <a:gd name="connsiteX11" fmla="*/ 2448269 w 2592288"/>
              <a:gd name="connsiteY11" fmla="*/ 1452435 h 1452435"/>
              <a:gd name="connsiteX12" fmla="*/ 1080120 w 2592288"/>
              <a:gd name="connsiteY12" fmla="*/ 1452435 h 1452435"/>
              <a:gd name="connsiteX13" fmla="*/ 432048 w 2592288"/>
              <a:gd name="connsiteY13" fmla="*/ 1452435 h 1452435"/>
              <a:gd name="connsiteX14" fmla="*/ 432048 w 2592288"/>
              <a:gd name="connsiteY14" fmla="*/ 1452435 h 1452435"/>
              <a:gd name="connsiteX15" fmla="*/ 144019 w 2592288"/>
              <a:gd name="connsiteY15" fmla="*/ 1452435 h 1452435"/>
              <a:gd name="connsiteX16" fmla="*/ 0 w 2592288"/>
              <a:gd name="connsiteY16" fmla="*/ 1308416 h 1452435"/>
              <a:gd name="connsiteX17" fmla="*/ 0 w 2592288"/>
              <a:gd name="connsiteY17" fmla="*/ 948379 h 1452435"/>
              <a:gd name="connsiteX18" fmla="*/ 0 w 2592288"/>
              <a:gd name="connsiteY18" fmla="*/ 732355 h 1452435"/>
              <a:gd name="connsiteX19" fmla="*/ 0 w 2592288"/>
              <a:gd name="connsiteY19" fmla="*/ 732355 h 1452435"/>
              <a:gd name="connsiteX20" fmla="*/ 0 w 2592288"/>
              <a:gd name="connsiteY20" fmla="*/ 732358 h 1452435"/>
              <a:gd name="connsiteX0" fmla="*/ 0 w 2592288"/>
              <a:gd name="connsiteY0" fmla="*/ 732358 h 1452435"/>
              <a:gd name="connsiteX1" fmla="*/ 144019 w 2592288"/>
              <a:gd name="connsiteY1" fmla="*/ 588339 h 1452435"/>
              <a:gd name="connsiteX2" fmla="*/ 809735 w 2592288"/>
              <a:gd name="connsiteY2" fmla="*/ 598279 h 1452435"/>
              <a:gd name="connsiteX3" fmla="*/ 701926 w 2592288"/>
              <a:gd name="connsiteY3" fmla="*/ 0 h 1452435"/>
              <a:gd name="connsiteX4" fmla="*/ 1080120 w 2592288"/>
              <a:gd name="connsiteY4" fmla="*/ 588339 h 1452435"/>
              <a:gd name="connsiteX5" fmla="*/ 2448269 w 2592288"/>
              <a:gd name="connsiteY5" fmla="*/ 588339 h 1452435"/>
              <a:gd name="connsiteX6" fmla="*/ 2592288 w 2592288"/>
              <a:gd name="connsiteY6" fmla="*/ 732358 h 1452435"/>
              <a:gd name="connsiteX7" fmla="*/ 2592288 w 2592288"/>
              <a:gd name="connsiteY7" fmla="*/ 732355 h 1452435"/>
              <a:gd name="connsiteX8" fmla="*/ 2592288 w 2592288"/>
              <a:gd name="connsiteY8" fmla="*/ 732355 h 1452435"/>
              <a:gd name="connsiteX9" fmla="*/ 2592288 w 2592288"/>
              <a:gd name="connsiteY9" fmla="*/ 948379 h 1452435"/>
              <a:gd name="connsiteX10" fmla="*/ 2592288 w 2592288"/>
              <a:gd name="connsiteY10" fmla="*/ 1308416 h 1452435"/>
              <a:gd name="connsiteX11" fmla="*/ 2448269 w 2592288"/>
              <a:gd name="connsiteY11" fmla="*/ 1452435 h 1452435"/>
              <a:gd name="connsiteX12" fmla="*/ 1080120 w 2592288"/>
              <a:gd name="connsiteY12" fmla="*/ 1452435 h 1452435"/>
              <a:gd name="connsiteX13" fmla="*/ 432048 w 2592288"/>
              <a:gd name="connsiteY13" fmla="*/ 1452435 h 1452435"/>
              <a:gd name="connsiteX14" fmla="*/ 432048 w 2592288"/>
              <a:gd name="connsiteY14" fmla="*/ 1452435 h 1452435"/>
              <a:gd name="connsiteX15" fmla="*/ 144019 w 2592288"/>
              <a:gd name="connsiteY15" fmla="*/ 1452435 h 1452435"/>
              <a:gd name="connsiteX16" fmla="*/ 0 w 2592288"/>
              <a:gd name="connsiteY16" fmla="*/ 1308416 h 1452435"/>
              <a:gd name="connsiteX17" fmla="*/ 0 w 2592288"/>
              <a:gd name="connsiteY17" fmla="*/ 948379 h 1452435"/>
              <a:gd name="connsiteX18" fmla="*/ 0 w 2592288"/>
              <a:gd name="connsiteY18" fmla="*/ 732355 h 1452435"/>
              <a:gd name="connsiteX19" fmla="*/ 0 w 2592288"/>
              <a:gd name="connsiteY19" fmla="*/ 732355 h 1452435"/>
              <a:gd name="connsiteX20" fmla="*/ 0 w 2592288"/>
              <a:gd name="connsiteY20" fmla="*/ 732358 h 1452435"/>
              <a:gd name="connsiteX0" fmla="*/ 0 w 2592288"/>
              <a:gd name="connsiteY0" fmla="*/ 732358 h 1452435"/>
              <a:gd name="connsiteX1" fmla="*/ 144019 w 2592288"/>
              <a:gd name="connsiteY1" fmla="*/ 588339 h 1452435"/>
              <a:gd name="connsiteX2" fmla="*/ 809735 w 2592288"/>
              <a:gd name="connsiteY2" fmla="*/ 578400 h 1452435"/>
              <a:gd name="connsiteX3" fmla="*/ 701926 w 2592288"/>
              <a:gd name="connsiteY3" fmla="*/ 0 h 1452435"/>
              <a:gd name="connsiteX4" fmla="*/ 1080120 w 2592288"/>
              <a:gd name="connsiteY4" fmla="*/ 588339 h 1452435"/>
              <a:gd name="connsiteX5" fmla="*/ 2448269 w 2592288"/>
              <a:gd name="connsiteY5" fmla="*/ 588339 h 1452435"/>
              <a:gd name="connsiteX6" fmla="*/ 2592288 w 2592288"/>
              <a:gd name="connsiteY6" fmla="*/ 732358 h 1452435"/>
              <a:gd name="connsiteX7" fmla="*/ 2592288 w 2592288"/>
              <a:gd name="connsiteY7" fmla="*/ 732355 h 1452435"/>
              <a:gd name="connsiteX8" fmla="*/ 2592288 w 2592288"/>
              <a:gd name="connsiteY8" fmla="*/ 732355 h 1452435"/>
              <a:gd name="connsiteX9" fmla="*/ 2592288 w 2592288"/>
              <a:gd name="connsiteY9" fmla="*/ 948379 h 1452435"/>
              <a:gd name="connsiteX10" fmla="*/ 2592288 w 2592288"/>
              <a:gd name="connsiteY10" fmla="*/ 1308416 h 1452435"/>
              <a:gd name="connsiteX11" fmla="*/ 2448269 w 2592288"/>
              <a:gd name="connsiteY11" fmla="*/ 1452435 h 1452435"/>
              <a:gd name="connsiteX12" fmla="*/ 1080120 w 2592288"/>
              <a:gd name="connsiteY12" fmla="*/ 1452435 h 1452435"/>
              <a:gd name="connsiteX13" fmla="*/ 432048 w 2592288"/>
              <a:gd name="connsiteY13" fmla="*/ 1452435 h 1452435"/>
              <a:gd name="connsiteX14" fmla="*/ 432048 w 2592288"/>
              <a:gd name="connsiteY14" fmla="*/ 1452435 h 1452435"/>
              <a:gd name="connsiteX15" fmla="*/ 144019 w 2592288"/>
              <a:gd name="connsiteY15" fmla="*/ 1452435 h 1452435"/>
              <a:gd name="connsiteX16" fmla="*/ 0 w 2592288"/>
              <a:gd name="connsiteY16" fmla="*/ 1308416 h 1452435"/>
              <a:gd name="connsiteX17" fmla="*/ 0 w 2592288"/>
              <a:gd name="connsiteY17" fmla="*/ 948379 h 1452435"/>
              <a:gd name="connsiteX18" fmla="*/ 0 w 2592288"/>
              <a:gd name="connsiteY18" fmla="*/ 732355 h 1452435"/>
              <a:gd name="connsiteX19" fmla="*/ 0 w 2592288"/>
              <a:gd name="connsiteY19" fmla="*/ 732355 h 1452435"/>
              <a:gd name="connsiteX20" fmla="*/ 0 w 2592288"/>
              <a:gd name="connsiteY20" fmla="*/ 732358 h 1452435"/>
              <a:gd name="connsiteX0" fmla="*/ 0 w 2592288"/>
              <a:gd name="connsiteY0" fmla="*/ 732358 h 1452435"/>
              <a:gd name="connsiteX1" fmla="*/ 144019 w 2592288"/>
              <a:gd name="connsiteY1" fmla="*/ 588339 h 1452435"/>
              <a:gd name="connsiteX2" fmla="*/ 809735 w 2592288"/>
              <a:gd name="connsiteY2" fmla="*/ 608218 h 1452435"/>
              <a:gd name="connsiteX3" fmla="*/ 701926 w 2592288"/>
              <a:gd name="connsiteY3" fmla="*/ 0 h 1452435"/>
              <a:gd name="connsiteX4" fmla="*/ 1080120 w 2592288"/>
              <a:gd name="connsiteY4" fmla="*/ 588339 h 1452435"/>
              <a:gd name="connsiteX5" fmla="*/ 2448269 w 2592288"/>
              <a:gd name="connsiteY5" fmla="*/ 588339 h 1452435"/>
              <a:gd name="connsiteX6" fmla="*/ 2592288 w 2592288"/>
              <a:gd name="connsiteY6" fmla="*/ 732358 h 1452435"/>
              <a:gd name="connsiteX7" fmla="*/ 2592288 w 2592288"/>
              <a:gd name="connsiteY7" fmla="*/ 732355 h 1452435"/>
              <a:gd name="connsiteX8" fmla="*/ 2592288 w 2592288"/>
              <a:gd name="connsiteY8" fmla="*/ 732355 h 1452435"/>
              <a:gd name="connsiteX9" fmla="*/ 2592288 w 2592288"/>
              <a:gd name="connsiteY9" fmla="*/ 948379 h 1452435"/>
              <a:gd name="connsiteX10" fmla="*/ 2592288 w 2592288"/>
              <a:gd name="connsiteY10" fmla="*/ 1308416 h 1452435"/>
              <a:gd name="connsiteX11" fmla="*/ 2448269 w 2592288"/>
              <a:gd name="connsiteY11" fmla="*/ 1452435 h 1452435"/>
              <a:gd name="connsiteX12" fmla="*/ 1080120 w 2592288"/>
              <a:gd name="connsiteY12" fmla="*/ 1452435 h 1452435"/>
              <a:gd name="connsiteX13" fmla="*/ 432048 w 2592288"/>
              <a:gd name="connsiteY13" fmla="*/ 1452435 h 1452435"/>
              <a:gd name="connsiteX14" fmla="*/ 432048 w 2592288"/>
              <a:gd name="connsiteY14" fmla="*/ 1452435 h 1452435"/>
              <a:gd name="connsiteX15" fmla="*/ 144019 w 2592288"/>
              <a:gd name="connsiteY15" fmla="*/ 1452435 h 1452435"/>
              <a:gd name="connsiteX16" fmla="*/ 0 w 2592288"/>
              <a:gd name="connsiteY16" fmla="*/ 1308416 h 1452435"/>
              <a:gd name="connsiteX17" fmla="*/ 0 w 2592288"/>
              <a:gd name="connsiteY17" fmla="*/ 948379 h 1452435"/>
              <a:gd name="connsiteX18" fmla="*/ 0 w 2592288"/>
              <a:gd name="connsiteY18" fmla="*/ 732355 h 1452435"/>
              <a:gd name="connsiteX19" fmla="*/ 0 w 2592288"/>
              <a:gd name="connsiteY19" fmla="*/ 732355 h 1452435"/>
              <a:gd name="connsiteX20" fmla="*/ 0 w 2592288"/>
              <a:gd name="connsiteY20" fmla="*/ 732358 h 14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92288" h="1452435">
                <a:moveTo>
                  <a:pt x="0" y="732358"/>
                </a:moveTo>
                <a:cubicBezTo>
                  <a:pt x="0" y="652819"/>
                  <a:pt x="64480" y="588339"/>
                  <a:pt x="144019" y="588339"/>
                </a:cubicBezTo>
                <a:lnTo>
                  <a:pt x="809735" y="608218"/>
                </a:lnTo>
                <a:lnTo>
                  <a:pt x="701926" y="0"/>
                </a:lnTo>
                <a:lnTo>
                  <a:pt x="1080120" y="588339"/>
                </a:lnTo>
                <a:lnTo>
                  <a:pt x="2448269" y="588339"/>
                </a:lnTo>
                <a:cubicBezTo>
                  <a:pt x="2527808" y="588339"/>
                  <a:pt x="2592288" y="652819"/>
                  <a:pt x="2592288" y="732358"/>
                </a:cubicBezTo>
                <a:lnTo>
                  <a:pt x="2592288" y="732355"/>
                </a:lnTo>
                <a:lnTo>
                  <a:pt x="2592288" y="732355"/>
                </a:lnTo>
                <a:lnTo>
                  <a:pt x="2592288" y="948379"/>
                </a:lnTo>
                <a:lnTo>
                  <a:pt x="2592288" y="1308416"/>
                </a:lnTo>
                <a:cubicBezTo>
                  <a:pt x="2592288" y="1387955"/>
                  <a:pt x="2527808" y="1452435"/>
                  <a:pt x="2448269" y="1452435"/>
                </a:cubicBezTo>
                <a:lnTo>
                  <a:pt x="1080120" y="1452435"/>
                </a:lnTo>
                <a:lnTo>
                  <a:pt x="432048" y="1452435"/>
                </a:lnTo>
                <a:lnTo>
                  <a:pt x="432048" y="1452435"/>
                </a:lnTo>
                <a:lnTo>
                  <a:pt x="144019" y="1452435"/>
                </a:lnTo>
                <a:cubicBezTo>
                  <a:pt x="64480" y="1452435"/>
                  <a:pt x="0" y="1387955"/>
                  <a:pt x="0" y="1308416"/>
                </a:cubicBezTo>
                <a:lnTo>
                  <a:pt x="0" y="948379"/>
                </a:lnTo>
                <a:lnTo>
                  <a:pt x="0" y="732355"/>
                </a:lnTo>
                <a:lnTo>
                  <a:pt x="0" y="732355"/>
                </a:lnTo>
                <a:lnTo>
                  <a:pt x="0" y="732358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 flipV="1">
            <a:off x="1306298" y="2101201"/>
            <a:ext cx="746173" cy="587828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7112910" y="2689031"/>
            <a:ext cx="422108" cy="34827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7115143" y="2101200"/>
            <a:ext cx="746173" cy="587828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角丸四角形吹き出し 54"/>
          <p:cNvSpPr/>
          <p:nvPr/>
        </p:nvSpPr>
        <p:spPr>
          <a:xfrm>
            <a:off x="4635543" y="2804813"/>
            <a:ext cx="4400953" cy="1528634"/>
          </a:xfrm>
          <a:custGeom>
            <a:avLst/>
            <a:gdLst>
              <a:gd name="connsiteX0" fmla="*/ 0 w 3312368"/>
              <a:gd name="connsiteY0" fmla="*/ 144019 h 864095"/>
              <a:gd name="connsiteX1" fmla="*/ 144019 w 3312368"/>
              <a:gd name="connsiteY1" fmla="*/ 0 h 864095"/>
              <a:gd name="connsiteX2" fmla="*/ 552061 w 3312368"/>
              <a:gd name="connsiteY2" fmla="*/ 0 h 864095"/>
              <a:gd name="connsiteX3" fmla="*/ 1135082 w 3312368"/>
              <a:gd name="connsiteY3" fmla="*/ -843443 h 864095"/>
              <a:gd name="connsiteX4" fmla="*/ 1380153 w 3312368"/>
              <a:gd name="connsiteY4" fmla="*/ 0 h 864095"/>
              <a:gd name="connsiteX5" fmla="*/ 3168349 w 3312368"/>
              <a:gd name="connsiteY5" fmla="*/ 0 h 864095"/>
              <a:gd name="connsiteX6" fmla="*/ 3312368 w 3312368"/>
              <a:gd name="connsiteY6" fmla="*/ 144019 h 864095"/>
              <a:gd name="connsiteX7" fmla="*/ 3312368 w 3312368"/>
              <a:gd name="connsiteY7" fmla="*/ 144016 h 864095"/>
              <a:gd name="connsiteX8" fmla="*/ 3312368 w 3312368"/>
              <a:gd name="connsiteY8" fmla="*/ 144016 h 864095"/>
              <a:gd name="connsiteX9" fmla="*/ 3312368 w 3312368"/>
              <a:gd name="connsiteY9" fmla="*/ 360040 h 864095"/>
              <a:gd name="connsiteX10" fmla="*/ 3312368 w 3312368"/>
              <a:gd name="connsiteY10" fmla="*/ 720076 h 864095"/>
              <a:gd name="connsiteX11" fmla="*/ 3168349 w 3312368"/>
              <a:gd name="connsiteY11" fmla="*/ 864095 h 864095"/>
              <a:gd name="connsiteX12" fmla="*/ 1380153 w 3312368"/>
              <a:gd name="connsiteY12" fmla="*/ 864095 h 864095"/>
              <a:gd name="connsiteX13" fmla="*/ 552061 w 3312368"/>
              <a:gd name="connsiteY13" fmla="*/ 864095 h 864095"/>
              <a:gd name="connsiteX14" fmla="*/ 552061 w 3312368"/>
              <a:gd name="connsiteY14" fmla="*/ 864095 h 864095"/>
              <a:gd name="connsiteX15" fmla="*/ 144019 w 3312368"/>
              <a:gd name="connsiteY15" fmla="*/ 864095 h 864095"/>
              <a:gd name="connsiteX16" fmla="*/ 0 w 3312368"/>
              <a:gd name="connsiteY16" fmla="*/ 720076 h 864095"/>
              <a:gd name="connsiteX17" fmla="*/ 0 w 3312368"/>
              <a:gd name="connsiteY17" fmla="*/ 360040 h 864095"/>
              <a:gd name="connsiteX18" fmla="*/ 0 w 3312368"/>
              <a:gd name="connsiteY18" fmla="*/ 144016 h 864095"/>
              <a:gd name="connsiteX19" fmla="*/ 0 w 3312368"/>
              <a:gd name="connsiteY19" fmla="*/ 144016 h 864095"/>
              <a:gd name="connsiteX20" fmla="*/ 0 w 3312368"/>
              <a:gd name="connsiteY20" fmla="*/ 144019 h 864095"/>
              <a:gd name="connsiteX0" fmla="*/ 0 w 3312368"/>
              <a:gd name="connsiteY0" fmla="*/ 808558 h 1528634"/>
              <a:gd name="connsiteX1" fmla="*/ 144019 w 3312368"/>
              <a:gd name="connsiteY1" fmla="*/ 664539 h 1528634"/>
              <a:gd name="connsiteX2" fmla="*/ 552061 w 3312368"/>
              <a:gd name="connsiteY2" fmla="*/ 664539 h 1528634"/>
              <a:gd name="connsiteX3" fmla="*/ 1433256 w 3312368"/>
              <a:gd name="connsiteY3" fmla="*/ 0 h 1528634"/>
              <a:gd name="connsiteX4" fmla="*/ 1380153 w 3312368"/>
              <a:gd name="connsiteY4" fmla="*/ 664539 h 1528634"/>
              <a:gd name="connsiteX5" fmla="*/ 3168349 w 3312368"/>
              <a:gd name="connsiteY5" fmla="*/ 664539 h 1528634"/>
              <a:gd name="connsiteX6" fmla="*/ 3312368 w 3312368"/>
              <a:gd name="connsiteY6" fmla="*/ 808558 h 1528634"/>
              <a:gd name="connsiteX7" fmla="*/ 3312368 w 3312368"/>
              <a:gd name="connsiteY7" fmla="*/ 808555 h 1528634"/>
              <a:gd name="connsiteX8" fmla="*/ 3312368 w 3312368"/>
              <a:gd name="connsiteY8" fmla="*/ 808555 h 1528634"/>
              <a:gd name="connsiteX9" fmla="*/ 3312368 w 3312368"/>
              <a:gd name="connsiteY9" fmla="*/ 1024579 h 1528634"/>
              <a:gd name="connsiteX10" fmla="*/ 3312368 w 3312368"/>
              <a:gd name="connsiteY10" fmla="*/ 1384615 h 1528634"/>
              <a:gd name="connsiteX11" fmla="*/ 3168349 w 3312368"/>
              <a:gd name="connsiteY11" fmla="*/ 1528634 h 1528634"/>
              <a:gd name="connsiteX12" fmla="*/ 1380153 w 3312368"/>
              <a:gd name="connsiteY12" fmla="*/ 1528634 h 1528634"/>
              <a:gd name="connsiteX13" fmla="*/ 552061 w 3312368"/>
              <a:gd name="connsiteY13" fmla="*/ 1528634 h 1528634"/>
              <a:gd name="connsiteX14" fmla="*/ 552061 w 3312368"/>
              <a:gd name="connsiteY14" fmla="*/ 1528634 h 1528634"/>
              <a:gd name="connsiteX15" fmla="*/ 144019 w 3312368"/>
              <a:gd name="connsiteY15" fmla="*/ 1528634 h 1528634"/>
              <a:gd name="connsiteX16" fmla="*/ 0 w 3312368"/>
              <a:gd name="connsiteY16" fmla="*/ 1384615 h 1528634"/>
              <a:gd name="connsiteX17" fmla="*/ 0 w 3312368"/>
              <a:gd name="connsiteY17" fmla="*/ 1024579 h 1528634"/>
              <a:gd name="connsiteX18" fmla="*/ 0 w 3312368"/>
              <a:gd name="connsiteY18" fmla="*/ 808555 h 1528634"/>
              <a:gd name="connsiteX19" fmla="*/ 0 w 3312368"/>
              <a:gd name="connsiteY19" fmla="*/ 808555 h 1528634"/>
              <a:gd name="connsiteX20" fmla="*/ 0 w 3312368"/>
              <a:gd name="connsiteY20" fmla="*/ 808558 h 1528634"/>
              <a:gd name="connsiteX0" fmla="*/ 0 w 3312368"/>
              <a:gd name="connsiteY0" fmla="*/ 808558 h 1528634"/>
              <a:gd name="connsiteX1" fmla="*/ 144019 w 3312368"/>
              <a:gd name="connsiteY1" fmla="*/ 664539 h 1528634"/>
              <a:gd name="connsiteX2" fmla="*/ 1068896 w 3312368"/>
              <a:gd name="connsiteY2" fmla="*/ 674479 h 1528634"/>
              <a:gd name="connsiteX3" fmla="*/ 1433256 w 3312368"/>
              <a:gd name="connsiteY3" fmla="*/ 0 h 1528634"/>
              <a:gd name="connsiteX4" fmla="*/ 1380153 w 3312368"/>
              <a:gd name="connsiteY4" fmla="*/ 664539 h 1528634"/>
              <a:gd name="connsiteX5" fmla="*/ 3168349 w 3312368"/>
              <a:gd name="connsiteY5" fmla="*/ 664539 h 1528634"/>
              <a:gd name="connsiteX6" fmla="*/ 3312368 w 3312368"/>
              <a:gd name="connsiteY6" fmla="*/ 808558 h 1528634"/>
              <a:gd name="connsiteX7" fmla="*/ 3312368 w 3312368"/>
              <a:gd name="connsiteY7" fmla="*/ 808555 h 1528634"/>
              <a:gd name="connsiteX8" fmla="*/ 3312368 w 3312368"/>
              <a:gd name="connsiteY8" fmla="*/ 808555 h 1528634"/>
              <a:gd name="connsiteX9" fmla="*/ 3312368 w 3312368"/>
              <a:gd name="connsiteY9" fmla="*/ 1024579 h 1528634"/>
              <a:gd name="connsiteX10" fmla="*/ 3312368 w 3312368"/>
              <a:gd name="connsiteY10" fmla="*/ 1384615 h 1528634"/>
              <a:gd name="connsiteX11" fmla="*/ 3168349 w 3312368"/>
              <a:gd name="connsiteY11" fmla="*/ 1528634 h 1528634"/>
              <a:gd name="connsiteX12" fmla="*/ 1380153 w 3312368"/>
              <a:gd name="connsiteY12" fmla="*/ 1528634 h 1528634"/>
              <a:gd name="connsiteX13" fmla="*/ 552061 w 3312368"/>
              <a:gd name="connsiteY13" fmla="*/ 1528634 h 1528634"/>
              <a:gd name="connsiteX14" fmla="*/ 552061 w 3312368"/>
              <a:gd name="connsiteY14" fmla="*/ 1528634 h 1528634"/>
              <a:gd name="connsiteX15" fmla="*/ 144019 w 3312368"/>
              <a:gd name="connsiteY15" fmla="*/ 1528634 h 1528634"/>
              <a:gd name="connsiteX16" fmla="*/ 0 w 3312368"/>
              <a:gd name="connsiteY16" fmla="*/ 1384615 h 1528634"/>
              <a:gd name="connsiteX17" fmla="*/ 0 w 3312368"/>
              <a:gd name="connsiteY17" fmla="*/ 1024579 h 1528634"/>
              <a:gd name="connsiteX18" fmla="*/ 0 w 3312368"/>
              <a:gd name="connsiteY18" fmla="*/ 808555 h 1528634"/>
              <a:gd name="connsiteX19" fmla="*/ 0 w 3312368"/>
              <a:gd name="connsiteY19" fmla="*/ 808555 h 1528634"/>
              <a:gd name="connsiteX20" fmla="*/ 0 w 3312368"/>
              <a:gd name="connsiteY20" fmla="*/ 808558 h 1528634"/>
              <a:gd name="connsiteX0" fmla="*/ 0 w 3312368"/>
              <a:gd name="connsiteY0" fmla="*/ 808558 h 1528634"/>
              <a:gd name="connsiteX1" fmla="*/ 144019 w 3312368"/>
              <a:gd name="connsiteY1" fmla="*/ 664539 h 1528634"/>
              <a:gd name="connsiteX2" fmla="*/ 1068896 w 3312368"/>
              <a:gd name="connsiteY2" fmla="*/ 674479 h 1528634"/>
              <a:gd name="connsiteX3" fmla="*/ 1433256 w 3312368"/>
              <a:gd name="connsiteY3" fmla="*/ 0 h 1528634"/>
              <a:gd name="connsiteX4" fmla="*/ 1320518 w 3312368"/>
              <a:gd name="connsiteY4" fmla="*/ 664539 h 1528634"/>
              <a:gd name="connsiteX5" fmla="*/ 3168349 w 3312368"/>
              <a:gd name="connsiteY5" fmla="*/ 664539 h 1528634"/>
              <a:gd name="connsiteX6" fmla="*/ 3312368 w 3312368"/>
              <a:gd name="connsiteY6" fmla="*/ 808558 h 1528634"/>
              <a:gd name="connsiteX7" fmla="*/ 3312368 w 3312368"/>
              <a:gd name="connsiteY7" fmla="*/ 808555 h 1528634"/>
              <a:gd name="connsiteX8" fmla="*/ 3312368 w 3312368"/>
              <a:gd name="connsiteY8" fmla="*/ 808555 h 1528634"/>
              <a:gd name="connsiteX9" fmla="*/ 3312368 w 3312368"/>
              <a:gd name="connsiteY9" fmla="*/ 1024579 h 1528634"/>
              <a:gd name="connsiteX10" fmla="*/ 3312368 w 3312368"/>
              <a:gd name="connsiteY10" fmla="*/ 1384615 h 1528634"/>
              <a:gd name="connsiteX11" fmla="*/ 3168349 w 3312368"/>
              <a:gd name="connsiteY11" fmla="*/ 1528634 h 1528634"/>
              <a:gd name="connsiteX12" fmla="*/ 1380153 w 3312368"/>
              <a:gd name="connsiteY12" fmla="*/ 1528634 h 1528634"/>
              <a:gd name="connsiteX13" fmla="*/ 552061 w 3312368"/>
              <a:gd name="connsiteY13" fmla="*/ 1528634 h 1528634"/>
              <a:gd name="connsiteX14" fmla="*/ 552061 w 3312368"/>
              <a:gd name="connsiteY14" fmla="*/ 1528634 h 1528634"/>
              <a:gd name="connsiteX15" fmla="*/ 144019 w 3312368"/>
              <a:gd name="connsiteY15" fmla="*/ 1528634 h 1528634"/>
              <a:gd name="connsiteX16" fmla="*/ 0 w 3312368"/>
              <a:gd name="connsiteY16" fmla="*/ 1384615 h 1528634"/>
              <a:gd name="connsiteX17" fmla="*/ 0 w 3312368"/>
              <a:gd name="connsiteY17" fmla="*/ 1024579 h 1528634"/>
              <a:gd name="connsiteX18" fmla="*/ 0 w 3312368"/>
              <a:gd name="connsiteY18" fmla="*/ 808555 h 1528634"/>
              <a:gd name="connsiteX19" fmla="*/ 0 w 3312368"/>
              <a:gd name="connsiteY19" fmla="*/ 808555 h 1528634"/>
              <a:gd name="connsiteX20" fmla="*/ 0 w 3312368"/>
              <a:gd name="connsiteY20" fmla="*/ 808558 h 1528634"/>
              <a:gd name="connsiteX0" fmla="*/ 0 w 3312368"/>
              <a:gd name="connsiteY0" fmla="*/ 808558 h 1528634"/>
              <a:gd name="connsiteX1" fmla="*/ 144019 w 3312368"/>
              <a:gd name="connsiteY1" fmla="*/ 664539 h 1528634"/>
              <a:gd name="connsiteX2" fmla="*/ 1068896 w 3312368"/>
              <a:gd name="connsiteY2" fmla="*/ 674479 h 1528634"/>
              <a:gd name="connsiteX3" fmla="*/ 1433256 w 3312368"/>
              <a:gd name="connsiteY3" fmla="*/ 0 h 1528634"/>
              <a:gd name="connsiteX4" fmla="*/ 1866607 w 3312368"/>
              <a:gd name="connsiteY4" fmla="*/ 664539 h 1528634"/>
              <a:gd name="connsiteX5" fmla="*/ 3168349 w 3312368"/>
              <a:gd name="connsiteY5" fmla="*/ 664539 h 1528634"/>
              <a:gd name="connsiteX6" fmla="*/ 3312368 w 3312368"/>
              <a:gd name="connsiteY6" fmla="*/ 808558 h 1528634"/>
              <a:gd name="connsiteX7" fmla="*/ 3312368 w 3312368"/>
              <a:gd name="connsiteY7" fmla="*/ 808555 h 1528634"/>
              <a:gd name="connsiteX8" fmla="*/ 3312368 w 3312368"/>
              <a:gd name="connsiteY8" fmla="*/ 808555 h 1528634"/>
              <a:gd name="connsiteX9" fmla="*/ 3312368 w 3312368"/>
              <a:gd name="connsiteY9" fmla="*/ 1024579 h 1528634"/>
              <a:gd name="connsiteX10" fmla="*/ 3312368 w 3312368"/>
              <a:gd name="connsiteY10" fmla="*/ 1384615 h 1528634"/>
              <a:gd name="connsiteX11" fmla="*/ 3168349 w 3312368"/>
              <a:gd name="connsiteY11" fmla="*/ 1528634 h 1528634"/>
              <a:gd name="connsiteX12" fmla="*/ 1380153 w 3312368"/>
              <a:gd name="connsiteY12" fmla="*/ 1528634 h 1528634"/>
              <a:gd name="connsiteX13" fmla="*/ 552061 w 3312368"/>
              <a:gd name="connsiteY13" fmla="*/ 1528634 h 1528634"/>
              <a:gd name="connsiteX14" fmla="*/ 552061 w 3312368"/>
              <a:gd name="connsiteY14" fmla="*/ 1528634 h 1528634"/>
              <a:gd name="connsiteX15" fmla="*/ 144019 w 3312368"/>
              <a:gd name="connsiteY15" fmla="*/ 1528634 h 1528634"/>
              <a:gd name="connsiteX16" fmla="*/ 0 w 3312368"/>
              <a:gd name="connsiteY16" fmla="*/ 1384615 h 1528634"/>
              <a:gd name="connsiteX17" fmla="*/ 0 w 3312368"/>
              <a:gd name="connsiteY17" fmla="*/ 1024579 h 1528634"/>
              <a:gd name="connsiteX18" fmla="*/ 0 w 3312368"/>
              <a:gd name="connsiteY18" fmla="*/ 808555 h 1528634"/>
              <a:gd name="connsiteX19" fmla="*/ 0 w 3312368"/>
              <a:gd name="connsiteY19" fmla="*/ 808555 h 1528634"/>
              <a:gd name="connsiteX20" fmla="*/ 0 w 3312368"/>
              <a:gd name="connsiteY20" fmla="*/ 808558 h 1528634"/>
              <a:gd name="connsiteX0" fmla="*/ 0 w 3312368"/>
              <a:gd name="connsiteY0" fmla="*/ 808558 h 1528634"/>
              <a:gd name="connsiteX1" fmla="*/ 144019 w 3312368"/>
              <a:gd name="connsiteY1" fmla="*/ 664539 h 1528634"/>
              <a:gd name="connsiteX2" fmla="*/ 1068896 w 3312368"/>
              <a:gd name="connsiteY2" fmla="*/ 674479 h 1528634"/>
              <a:gd name="connsiteX3" fmla="*/ 1837212 w 3312368"/>
              <a:gd name="connsiteY3" fmla="*/ 0 h 1528634"/>
              <a:gd name="connsiteX4" fmla="*/ 1866607 w 3312368"/>
              <a:gd name="connsiteY4" fmla="*/ 664539 h 1528634"/>
              <a:gd name="connsiteX5" fmla="*/ 3168349 w 3312368"/>
              <a:gd name="connsiteY5" fmla="*/ 664539 h 1528634"/>
              <a:gd name="connsiteX6" fmla="*/ 3312368 w 3312368"/>
              <a:gd name="connsiteY6" fmla="*/ 808558 h 1528634"/>
              <a:gd name="connsiteX7" fmla="*/ 3312368 w 3312368"/>
              <a:gd name="connsiteY7" fmla="*/ 808555 h 1528634"/>
              <a:gd name="connsiteX8" fmla="*/ 3312368 w 3312368"/>
              <a:gd name="connsiteY8" fmla="*/ 808555 h 1528634"/>
              <a:gd name="connsiteX9" fmla="*/ 3312368 w 3312368"/>
              <a:gd name="connsiteY9" fmla="*/ 1024579 h 1528634"/>
              <a:gd name="connsiteX10" fmla="*/ 3312368 w 3312368"/>
              <a:gd name="connsiteY10" fmla="*/ 1384615 h 1528634"/>
              <a:gd name="connsiteX11" fmla="*/ 3168349 w 3312368"/>
              <a:gd name="connsiteY11" fmla="*/ 1528634 h 1528634"/>
              <a:gd name="connsiteX12" fmla="*/ 1380153 w 3312368"/>
              <a:gd name="connsiteY12" fmla="*/ 1528634 h 1528634"/>
              <a:gd name="connsiteX13" fmla="*/ 552061 w 3312368"/>
              <a:gd name="connsiteY13" fmla="*/ 1528634 h 1528634"/>
              <a:gd name="connsiteX14" fmla="*/ 552061 w 3312368"/>
              <a:gd name="connsiteY14" fmla="*/ 1528634 h 1528634"/>
              <a:gd name="connsiteX15" fmla="*/ 144019 w 3312368"/>
              <a:gd name="connsiteY15" fmla="*/ 1528634 h 1528634"/>
              <a:gd name="connsiteX16" fmla="*/ 0 w 3312368"/>
              <a:gd name="connsiteY16" fmla="*/ 1384615 h 1528634"/>
              <a:gd name="connsiteX17" fmla="*/ 0 w 3312368"/>
              <a:gd name="connsiteY17" fmla="*/ 1024579 h 1528634"/>
              <a:gd name="connsiteX18" fmla="*/ 0 w 3312368"/>
              <a:gd name="connsiteY18" fmla="*/ 808555 h 1528634"/>
              <a:gd name="connsiteX19" fmla="*/ 0 w 3312368"/>
              <a:gd name="connsiteY19" fmla="*/ 808555 h 1528634"/>
              <a:gd name="connsiteX20" fmla="*/ 0 w 3312368"/>
              <a:gd name="connsiteY20" fmla="*/ 808558 h 1528634"/>
              <a:gd name="connsiteX0" fmla="*/ 0 w 3312368"/>
              <a:gd name="connsiteY0" fmla="*/ 808558 h 1528634"/>
              <a:gd name="connsiteX1" fmla="*/ 144019 w 3312368"/>
              <a:gd name="connsiteY1" fmla="*/ 664539 h 1528634"/>
              <a:gd name="connsiteX2" fmla="*/ 1487813 w 3312368"/>
              <a:gd name="connsiteY2" fmla="*/ 664540 h 1528634"/>
              <a:gd name="connsiteX3" fmla="*/ 1837212 w 3312368"/>
              <a:gd name="connsiteY3" fmla="*/ 0 h 1528634"/>
              <a:gd name="connsiteX4" fmla="*/ 1866607 w 3312368"/>
              <a:gd name="connsiteY4" fmla="*/ 664539 h 1528634"/>
              <a:gd name="connsiteX5" fmla="*/ 3168349 w 3312368"/>
              <a:gd name="connsiteY5" fmla="*/ 664539 h 1528634"/>
              <a:gd name="connsiteX6" fmla="*/ 3312368 w 3312368"/>
              <a:gd name="connsiteY6" fmla="*/ 808558 h 1528634"/>
              <a:gd name="connsiteX7" fmla="*/ 3312368 w 3312368"/>
              <a:gd name="connsiteY7" fmla="*/ 808555 h 1528634"/>
              <a:gd name="connsiteX8" fmla="*/ 3312368 w 3312368"/>
              <a:gd name="connsiteY8" fmla="*/ 808555 h 1528634"/>
              <a:gd name="connsiteX9" fmla="*/ 3312368 w 3312368"/>
              <a:gd name="connsiteY9" fmla="*/ 1024579 h 1528634"/>
              <a:gd name="connsiteX10" fmla="*/ 3312368 w 3312368"/>
              <a:gd name="connsiteY10" fmla="*/ 1384615 h 1528634"/>
              <a:gd name="connsiteX11" fmla="*/ 3168349 w 3312368"/>
              <a:gd name="connsiteY11" fmla="*/ 1528634 h 1528634"/>
              <a:gd name="connsiteX12" fmla="*/ 1380153 w 3312368"/>
              <a:gd name="connsiteY12" fmla="*/ 1528634 h 1528634"/>
              <a:gd name="connsiteX13" fmla="*/ 552061 w 3312368"/>
              <a:gd name="connsiteY13" fmla="*/ 1528634 h 1528634"/>
              <a:gd name="connsiteX14" fmla="*/ 552061 w 3312368"/>
              <a:gd name="connsiteY14" fmla="*/ 1528634 h 1528634"/>
              <a:gd name="connsiteX15" fmla="*/ 144019 w 3312368"/>
              <a:gd name="connsiteY15" fmla="*/ 1528634 h 1528634"/>
              <a:gd name="connsiteX16" fmla="*/ 0 w 3312368"/>
              <a:gd name="connsiteY16" fmla="*/ 1384615 h 1528634"/>
              <a:gd name="connsiteX17" fmla="*/ 0 w 3312368"/>
              <a:gd name="connsiteY17" fmla="*/ 1024579 h 1528634"/>
              <a:gd name="connsiteX18" fmla="*/ 0 w 3312368"/>
              <a:gd name="connsiteY18" fmla="*/ 808555 h 1528634"/>
              <a:gd name="connsiteX19" fmla="*/ 0 w 3312368"/>
              <a:gd name="connsiteY19" fmla="*/ 808555 h 1528634"/>
              <a:gd name="connsiteX20" fmla="*/ 0 w 3312368"/>
              <a:gd name="connsiteY20" fmla="*/ 808558 h 1528634"/>
              <a:gd name="connsiteX0" fmla="*/ 0 w 3312368"/>
              <a:gd name="connsiteY0" fmla="*/ 808558 h 1528634"/>
              <a:gd name="connsiteX1" fmla="*/ 144019 w 3312368"/>
              <a:gd name="connsiteY1" fmla="*/ 664539 h 1528634"/>
              <a:gd name="connsiteX2" fmla="*/ 1487813 w 3312368"/>
              <a:gd name="connsiteY2" fmla="*/ 664540 h 1528634"/>
              <a:gd name="connsiteX3" fmla="*/ 1837212 w 3312368"/>
              <a:gd name="connsiteY3" fmla="*/ 0 h 1528634"/>
              <a:gd name="connsiteX4" fmla="*/ 1746916 w 3312368"/>
              <a:gd name="connsiteY4" fmla="*/ 674478 h 1528634"/>
              <a:gd name="connsiteX5" fmla="*/ 3168349 w 3312368"/>
              <a:gd name="connsiteY5" fmla="*/ 664539 h 1528634"/>
              <a:gd name="connsiteX6" fmla="*/ 3312368 w 3312368"/>
              <a:gd name="connsiteY6" fmla="*/ 808558 h 1528634"/>
              <a:gd name="connsiteX7" fmla="*/ 3312368 w 3312368"/>
              <a:gd name="connsiteY7" fmla="*/ 808555 h 1528634"/>
              <a:gd name="connsiteX8" fmla="*/ 3312368 w 3312368"/>
              <a:gd name="connsiteY8" fmla="*/ 808555 h 1528634"/>
              <a:gd name="connsiteX9" fmla="*/ 3312368 w 3312368"/>
              <a:gd name="connsiteY9" fmla="*/ 1024579 h 1528634"/>
              <a:gd name="connsiteX10" fmla="*/ 3312368 w 3312368"/>
              <a:gd name="connsiteY10" fmla="*/ 1384615 h 1528634"/>
              <a:gd name="connsiteX11" fmla="*/ 3168349 w 3312368"/>
              <a:gd name="connsiteY11" fmla="*/ 1528634 h 1528634"/>
              <a:gd name="connsiteX12" fmla="*/ 1380153 w 3312368"/>
              <a:gd name="connsiteY12" fmla="*/ 1528634 h 1528634"/>
              <a:gd name="connsiteX13" fmla="*/ 552061 w 3312368"/>
              <a:gd name="connsiteY13" fmla="*/ 1528634 h 1528634"/>
              <a:gd name="connsiteX14" fmla="*/ 552061 w 3312368"/>
              <a:gd name="connsiteY14" fmla="*/ 1528634 h 1528634"/>
              <a:gd name="connsiteX15" fmla="*/ 144019 w 3312368"/>
              <a:gd name="connsiteY15" fmla="*/ 1528634 h 1528634"/>
              <a:gd name="connsiteX16" fmla="*/ 0 w 3312368"/>
              <a:gd name="connsiteY16" fmla="*/ 1384615 h 1528634"/>
              <a:gd name="connsiteX17" fmla="*/ 0 w 3312368"/>
              <a:gd name="connsiteY17" fmla="*/ 1024579 h 1528634"/>
              <a:gd name="connsiteX18" fmla="*/ 0 w 3312368"/>
              <a:gd name="connsiteY18" fmla="*/ 808555 h 1528634"/>
              <a:gd name="connsiteX19" fmla="*/ 0 w 3312368"/>
              <a:gd name="connsiteY19" fmla="*/ 808555 h 1528634"/>
              <a:gd name="connsiteX20" fmla="*/ 0 w 3312368"/>
              <a:gd name="connsiteY20" fmla="*/ 808558 h 1528634"/>
              <a:gd name="connsiteX0" fmla="*/ 0 w 3312368"/>
              <a:gd name="connsiteY0" fmla="*/ 808558 h 1528634"/>
              <a:gd name="connsiteX1" fmla="*/ 144019 w 3312368"/>
              <a:gd name="connsiteY1" fmla="*/ 664539 h 1528634"/>
              <a:gd name="connsiteX2" fmla="*/ 1487813 w 3312368"/>
              <a:gd name="connsiteY2" fmla="*/ 664540 h 1528634"/>
              <a:gd name="connsiteX3" fmla="*/ 1837212 w 3312368"/>
              <a:gd name="connsiteY3" fmla="*/ 0 h 1528634"/>
              <a:gd name="connsiteX4" fmla="*/ 1746916 w 3312368"/>
              <a:gd name="connsiteY4" fmla="*/ 644661 h 1528634"/>
              <a:gd name="connsiteX5" fmla="*/ 3168349 w 3312368"/>
              <a:gd name="connsiteY5" fmla="*/ 664539 h 1528634"/>
              <a:gd name="connsiteX6" fmla="*/ 3312368 w 3312368"/>
              <a:gd name="connsiteY6" fmla="*/ 808558 h 1528634"/>
              <a:gd name="connsiteX7" fmla="*/ 3312368 w 3312368"/>
              <a:gd name="connsiteY7" fmla="*/ 808555 h 1528634"/>
              <a:gd name="connsiteX8" fmla="*/ 3312368 w 3312368"/>
              <a:gd name="connsiteY8" fmla="*/ 808555 h 1528634"/>
              <a:gd name="connsiteX9" fmla="*/ 3312368 w 3312368"/>
              <a:gd name="connsiteY9" fmla="*/ 1024579 h 1528634"/>
              <a:gd name="connsiteX10" fmla="*/ 3312368 w 3312368"/>
              <a:gd name="connsiteY10" fmla="*/ 1384615 h 1528634"/>
              <a:gd name="connsiteX11" fmla="*/ 3168349 w 3312368"/>
              <a:gd name="connsiteY11" fmla="*/ 1528634 h 1528634"/>
              <a:gd name="connsiteX12" fmla="*/ 1380153 w 3312368"/>
              <a:gd name="connsiteY12" fmla="*/ 1528634 h 1528634"/>
              <a:gd name="connsiteX13" fmla="*/ 552061 w 3312368"/>
              <a:gd name="connsiteY13" fmla="*/ 1528634 h 1528634"/>
              <a:gd name="connsiteX14" fmla="*/ 552061 w 3312368"/>
              <a:gd name="connsiteY14" fmla="*/ 1528634 h 1528634"/>
              <a:gd name="connsiteX15" fmla="*/ 144019 w 3312368"/>
              <a:gd name="connsiteY15" fmla="*/ 1528634 h 1528634"/>
              <a:gd name="connsiteX16" fmla="*/ 0 w 3312368"/>
              <a:gd name="connsiteY16" fmla="*/ 1384615 h 1528634"/>
              <a:gd name="connsiteX17" fmla="*/ 0 w 3312368"/>
              <a:gd name="connsiteY17" fmla="*/ 1024579 h 1528634"/>
              <a:gd name="connsiteX18" fmla="*/ 0 w 3312368"/>
              <a:gd name="connsiteY18" fmla="*/ 808555 h 1528634"/>
              <a:gd name="connsiteX19" fmla="*/ 0 w 3312368"/>
              <a:gd name="connsiteY19" fmla="*/ 808555 h 1528634"/>
              <a:gd name="connsiteX20" fmla="*/ 0 w 3312368"/>
              <a:gd name="connsiteY20" fmla="*/ 808558 h 152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12368" h="1528634">
                <a:moveTo>
                  <a:pt x="0" y="808558"/>
                </a:moveTo>
                <a:cubicBezTo>
                  <a:pt x="0" y="729019"/>
                  <a:pt x="64480" y="664539"/>
                  <a:pt x="144019" y="664539"/>
                </a:cubicBezTo>
                <a:lnTo>
                  <a:pt x="1487813" y="664540"/>
                </a:lnTo>
                <a:lnTo>
                  <a:pt x="1837212" y="0"/>
                </a:lnTo>
                <a:lnTo>
                  <a:pt x="1746916" y="644661"/>
                </a:lnTo>
                <a:lnTo>
                  <a:pt x="3168349" y="664539"/>
                </a:lnTo>
                <a:cubicBezTo>
                  <a:pt x="3247888" y="664539"/>
                  <a:pt x="3312368" y="729019"/>
                  <a:pt x="3312368" y="808558"/>
                </a:cubicBezTo>
                <a:lnTo>
                  <a:pt x="3312368" y="808555"/>
                </a:lnTo>
                <a:lnTo>
                  <a:pt x="3312368" y="808555"/>
                </a:lnTo>
                <a:lnTo>
                  <a:pt x="3312368" y="1024579"/>
                </a:lnTo>
                <a:lnTo>
                  <a:pt x="3312368" y="1384615"/>
                </a:lnTo>
                <a:cubicBezTo>
                  <a:pt x="3312368" y="1464154"/>
                  <a:pt x="3247888" y="1528634"/>
                  <a:pt x="3168349" y="1528634"/>
                </a:cubicBezTo>
                <a:lnTo>
                  <a:pt x="1380153" y="1528634"/>
                </a:lnTo>
                <a:lnTo>
                  <a:pt x="552061" y="1528634"/>
                </a:lnTo>
                <a:lnTo>
                  <a:pt x="552061" y="1528634"/>
                </a:lnTo>
                <a:lnTo>
                  <a:pt x="144019" y="1528634"/>
                </a:lnTo>
                <a:cubicBezTo>
                  <a:pt x="64480" y="1528634"/>
                  <a:pt x="0" y="1464154"/>
                  <a:pt x="0" y="1384615"/>
                </a:cubicBezTo>
                <a:lnTo>
                  <a:pt x="0" y="1024579"/>
                </a:lnTo>
                <a:lnTo>
                  <a:pt x="0" y="808555"/>
                </a:lnTo>
                <a:lnTo>
                  <a:pt x="0" y="808555"/>
                </a:lnTo>
                <a:lnTo>
                  <a:pt x="0" y="808558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左中かっこ 55"/>
          <p:cNvSpPr/>
          <p:nvPr/>
        </p:nvSpPr>
        <p:spPr>
          <a:xfrm rot="5400000">
            <a:off x="4043771" y="-486041"/>
            <a:ext cx="357760" cy="57805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45231" y="258309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π</a:t>
            </a:r>
            <a:r>
              <a:rPr kumimoji="1" lang="en-US" altLang="ja-JP" sz="24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kumimoji="1" lang="ja-JP" altLang="en-US" sz="2400" baseline="30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051720" y="169166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μ</a:t>
            </a:r>
            <a:r>
              <a:rPr kumimoji="1" lang="en-US" altLang="ja-JP" sz="24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kumimoji="1" lang="ja-JP" altLang="en-US" sz="2400" baseline="30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861316" y="170146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kumimoji="1" lang="en-US" altLang="ja-JP" sz="24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kumimoji="1" lang="ja-JP" altLang="en-US" sz="2400" baseline="30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582426" y="283435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endParaRPr kumimoji="1" lang="ja-JP" altLang="en-US" sz="2400" baseline="30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95536" y="836712"/>
            <a:ext cx="6537726" cy="64807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ν</a:t>
            </a:r>
            <a:r>
              <a:rPr lang="ja-JP" altLang="en-US" sz="2400" dirty="0" smtClean="0"/>
              <a:t>が飛行中に、フレーバーが変化する現象</a:t>
            </a:r>
            <a:endParaRPr kumimoji="1" lang="ja-JP" altLang="en-US" sz="2400" dirty="0"/>
          </a:p>
        </p:txBody>
      </p:sp>
      <p:sp>
        <p:nvSpPr>
          <p:cNvPr id="62" name="コンテンツ プレースホルダー 1"/>
          <p:cNvSpPr txBox="1">
            <a:spLocks/>
          </p:cNvSpPr>
          <p:nvPr/>
        </p:nvSpPr>
        <p:spPr>
          <a:xfrm>
            <a:off x="405474" y="4543176"/>
            <a:ext cx="7851885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2</a:t>
            </a:r>
            <a:r>
              <a:rPr lang="ja-JP" altLang="en-US" sz="2400" dirty="0" smtClean="0"/>
              <a:t>世代近似の場合、フレーバー</a:t>
            </a:r>
            <a:r>
              <a:rPr lang="en-US" altLang="ja-JP" sz="2400" dirty="0" smtClean="0"/>
              <a:t>α</a:t>
            </a:r>
            <a:r>
              <a:rPr lang="ja-JP" altLang="en-US" sz="2400" dirty="0" smtClean="0"/>
              <a:t>から</a:t>
            </a:r>
            <a:r>
              <a:rPr lang="en-US" altLang="ja-JP" sz="2400" dirty="0" smtClean="0"/>
              <a:t>β</a:t>
            </a:r>
            <a:r>
              <a:rPr lang="ja-JP" altLang="en-US" sz="2400" dirty="0" smtClean="0"/>
              <a:t>へ変化する確率</a:t>
            </a:r>
            <a:r>
              <a:rPr lang="ja-JP" altLang="en-US" sz="2400" dirty="0"/>
              <a:t>は、</a:t>
            </a:r>
          </a:p>
        </p:txBody>
      </p:sp>
      <p:graphicFrame>
        <p:nvGraphicFramePr>
          <p:cNvPr id="63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519911"/>
              </p:ext>
            </p:extLst>
          </p:nvPr>
        </p:nvGraphicFramePr>
        <p:xfrm>
          <a:off x="865188" y="5190579"/>
          <a:ext cx="73088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" name="数式" r:id="rId10" imgW="3124080" imgH="444240" progId="Equation.3">
                  <p:embed/>
                </p:oleObj>
              </mc:Choice>
              <mc:Fallback>
                <p:oleObj name="数式" r:id="rId10" imgW="3124080" imgH="444240" progId="Equation.3">
                  <p:embed/>
                  <p:pic>
                    <p:nvPicPr>
                      <p:cNvPr id="0" name="オブジェクト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5190579"/>
                        <a:ext cx="73088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テキスト ボックス 64"/>
          <p:cNvSpPr txBox="1"/>
          <p:nvPr/>
        </p:nvSpPr>
        <p:spPr>
          <a:xfrm>
            <a:off x="3131840" y="1625742"/>
            <a:ext cx="165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時間発展：</a:t>
            </a:r>
            <a:endParaRPr kumimoji="1" lang="ja-JP" altLang="en-US" sz="2400" dirty="0"/>
          </a:p>
        </p:txBody>
      </p:sp>
      <p:cxnSp>
        <p:nvCxnSpPr>
          <p:cNvPr id="67" name="直線コネクタ 66"/>
          <p:cNvCxnSpPr/>
          <p:nvPr/>
        </p:nvCxnSpPr>
        <p:spPr>
          <a:xfrm>
            <a:off x="3578411" y="5820460"/>
            <a:ext cx="33170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5157968" y="5623296"/>
            <a:ext cx="61571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395022" y="258537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ν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μ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88224" y="26501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FF00"/>
                </a:solidFill>
              </a:rPr>
              <a:t>ν</a:t>
            </a:r>
            <a:r>
              <a:rPr kumimoji="1" lang="en-US" altLang="ja-JP" sz="2400" baseline="-25000" dirty="0" err="1" smtClean="0">
                <a:solidFill>
                  <a:srgbClr val="FFFF00"/>
                </a:solidFill>
              </a:rPr>
              <a:t>e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336247" y="6207695"/>
            <a:ext cx="734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ν</a:t>
            </a:r>
            <a:r>
              <a:rPr lang="ja-JP" altLang="en-US" sz="2400" dirty="0" smtClean="0">
                <a:solidFill>
                  <a:srgbClr val="FFFF00"/>
                </a:solidFill>
              </a:rPr>
              <a:t>振動の測定⇒混合角</a:t>
            </a:r>
            <a:r>
              <a:rPr lang="en-US" altLang="ja-JP" sz="2400" i="1" dirty="0" smtClean="0">
                <a:solidFill>
                  <a:srgbClr val="FFFF00"/>
                </a:solidFill>
                <a:latin typeface="Nyala" pitchFamily="2" charset="0"/>
              </a:rPr>
              <a:t>θ</a:t>
            </a:r>
            <a:r>
              <a:rPr lang="ja-JP" altLang="en-US" sz="2400" dirty="0" smtClean="0">
                <a:solidFill>
                  <a:srgbClr val="FFFF00"/>
                </a:solidFill>
              </a:rPr>
              <a:t>と質量二乗差</a:t>
            </a:r>
            <a:r>
              <a:rPr lang="en-US" altLang="ja-JP" sz="2400" i="1" dirty="0" smtClean="0">
                <a:solidFill>
                  <a:srgbClr val="FFFF00"/>
                </a:solidFill>
                <a:latin typeface="Nyala" pitchFamily="2" charset="0"/>
              </a:rPr>
              <a:t>Δm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Nyala" pitchFamily="2" charset="0"/>
              </a:rPr>
              <a:t>2</a:t>
            </a:r>
            <a:r>
              <a:rPr lang="ja-JP" altLang="en-US" sz="2400" dirty="0" smtClean="0">
                <a:solidFill>
                  <a:srgbClr val="FFFF00"/>
                </a:solidFill>
              </a:rPr>
              <a:t>の測定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90600"/>
            <a:ext cx="72009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72267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31905" y="61875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*200kW x 1day ~ 3.7e18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57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Event selection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2" descr="D:\otani_old\pdfファイル\1004\tracking_sample_03.png"/>
          <p:cNvPicPr>
            <a:picLocks noChangeAspect="1" noChangeArrowheads="1"/>
          </p:cNvPicPr>
          <p:nvPr/>
        </p:nvPicPr>
        <p:blipFill>
          <a:blip r:embed="rId3" cstate="print"/>
          <a:srcRect t="14359"/>
          <a:stretch>
            <a:fillRect/>
          </a:stretch>
        </p:blipFill>
        <p:spPr bwMode="auto">
          <a:xfrm>
            <a:off x="719573" y="5228193"/>
            <a:ext cx="2664296" cy="1629807"/>
          </a:xfrm>
          <a:prstGeom prst="rect">
            <a:avLst/>
          </a:prstGeom>
          <a:noFill/>
        </p:spPr>
      </p:pic>
      <p:pic>
        <p:nvPicPr>
          <p:cNvPr id="64" name="Picture 2" descr="D:\otani_old\pdfファイル\1004\tracking_sample_07.png"/>
          <p:cNvPicPr>
            <a:picLocks noChangeAspect="1" noChangeArrowheads="1"/>
          </p:cNvPicPr>
          <p:nvPr/>
        </p:nvPicPr>
        <p:blipFill>
          <a:blip r:embed="rId4" cstate="print"/>
          <a:srcRect t="14286"/>
          <a:stretch>
            <a:fillRect/>
          </a:stretch>
        </p:blipFill>
        <p:spPr bwMode="auto">
          <a:xfrm>
            <a:off x="6207214" y="4353134"/>
            <a:ext cx="2592288" cy="1543028"/>
          </a:xfrm>
          <a:prstGeom prst="rect">
            <a:avLst/>
          </a:prstGeom>
          <a:noFill/>
        </p:spPr>
      </p:pic>
      <p:sp>
        <p:nvSpPr>
          <p:cNvPr id="68" name="テキスト ボックス 67"/>
          <p:cNvSpPr txBox="1"/>
          <p:nvPr/>
        </p:nvSpPr>
        <p:spPr>
          <a:xfrm>
            <a:off x="4067944" y="1579439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Reject accidenta</a:t>
            </a:r>
            <a:r>
              <a:rPr lang="en-US" altLang="ja-JP" sz="2200" dirty="0" smtClean="0"/>
              <a:t>l noise event</a:t>
            </a:r>
            <a:endParaRPr kumimoji="1" lang="ja-JP" altLang="en-US" sz="22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07505" y="1556699"/>
            <a:ext cx="38884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Pre-selections</a:t>
            </a:r>
            <a:endParaRPr kumimoji="1" lang="en-US" altLang="ja-JP" sz="2400" dirty="0" smtClean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07504" y="2348693"/>
            <a:ext cx="38884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Tracking</a:t>
            </a:r>
            <a:endParaRPr kumimoji="1" lang="ja-JP" altLang="en-US" sz="24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7504" y="3161064"/>
            <a:ext cx="38884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iming cut</a:t>
            </a:r>
            <a:endParaRPr kumimoji="1" lang="ja-JP" altLang="en-US" sz="24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07504" y="3984968"/>
            <a:ext cx="38884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Veto and </a:t>
            </a:r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volume cuts</a:t>
            </a:r>
            <a:endParaRPr kumimoji="1" lang="ja-JP" altLang="en-US" sz="2400" dirty="0"/>
          </a:p>
        </p:txBody>
      </p:sp>
      <p:cxnSp>
        <p:nvCxnSpPr>
          <p:cNvPr id="72" name="直線矢印コネクタ 71"/>
          <p:cNvCxnSpPr>
            <a:stCxn id="77" idx="2"/>
            <a:endCxn id="78" idx="0"/>
          </p:cNvCxnSpPr>
          <p:nvPr/>
        </p:nvCxnSpPr>
        <p:spPr>
          <a:xfrm flipH="1">
            <a:off x="2051720" y="2018364"/>
            <a:ext cx="1" cy="33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4139952" y="386104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Reject beam induced </a:t>
            </a:r>
            <a:r>
              <a:rPr kumimoji="1" lang="en-US" altLang="ja-JP" sz="2200" dirty="0" err="1" smtClean="0"/>
              <a:t>muon</a:t>
            </a:r>
            <a:endParaRPr kumimoji="1" lang="ja-JP" altLang="en-US" sz="2200" dirty="0"/>
          </a:p>
        </p:txBody>
      </p:sp>
      <p:cxnSp>
        <p:nvCxnSpPr>
          <p:cNvPr id="86" name="直線矢印コネクタ 85"/>
          <p:cNvCxnSpPr>
            <a:stCxn id="78" idx="2"/>
            <a:endCxn id="79" idx="0"/>
          </p:cNvCxnSpPr>
          <p:nvPr/>
        </p:nvCxnSpPr>
        <p:spPr>
          <a:xfrm>
            <a:off x="2051720" y="2810357"/>
            <a:ext cx="0" cy="350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stCxn id="79" idx="2"/>
            <a:endCxn id="80" idx="0"/>
          </p:cNvCxnSpPr>
          <p:nvPr/>
        </p:nvCxnSpPr>
        <p:spPr>
          <a:xfrm>
            <a:off x="2051720" y="3622729"/>
            <a:ext cx="0" cy="362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>
            <a:stCxn id="80" idx="2"/>
            <a:endCxn id="15" idx="0"/>
          </p:cNvCxnSpPr>
          <p:nvPr/>
        </p:nvCxnSpPr>
        <p:spPr>
          <a:xfrm>
            <a:off x="2051720" y="4446633"/>
            <a:ext cx="1" cy="3322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575557" y="4778851"/>
            <a:ext cx="2952328" cy="410157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Neutrino event</a:t>
            </a:r>
            <a:endParaRPr kumimoji="1" lang="ja-JP" altLang="en-US" sz="2400" dirty="0"/>
          </a:p>
        </p:txBody>
      </p:sp>
      <p:sp>
        <p:nvSpPr>
          <p:cNvPr id="89" name="角丸四角形 88"/>
          <p:cNvSpPr/>
          <p:nvPr/>
        </p:nvSpPr>
        <p:spPr>
          <a:xfrm>
            <a:off x="571368" y="836712"/>
            <a:ext cx="2952328" cy="410157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Hit cluster</a:t>
            </a:r>
            <a:endParaRPr kumimoji="1" lang="ja-JP" altLang="en-US" sz="2400" dirty="0"/>
          </a:p>
        </p:txBody>
      </p:sp>
      <p:cxnSp>
        <p:nvCxnSpPr>
          <p:cNvPr id="90" name="直線矢印コネクタ 89"/>
          <p:cNvCxnSpPr>
            <a:stCxn id="89" idx="2"/>
            <a:endCxn id="77" idx="0"/>
          </p:cNvCxnSpPr>
          <p:nvPr/>
        </p:nvCxnSpPr>
        <p:spPr>
          <a:xfrm>
            <a:off x="2047532" y="1246869"/>
            <a:ext cx="4189" cy="309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4139952" y="299695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Reject cosmic-ray</a:t>
            </a:r>
            <a:endParaRPr kumimoji="1" lang="ja-JP" altLang="en-US" sz="22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207214" y="2622959"/>
            <a:ext cx="2589121" cy="1537873"/>
            <a:chOff x="0" y="1214422"/>
            <a:chExt cx="8875169" cy="5390301"/>
          </a:xfrm>
        </p:grpSpPr>
        <p:pic>
          <p:nvPicPr>
            <p:cNvPr id="27" name="Picture 1" descr="E:\100519_LstTPLcosmic_effsample0.png"/>
            <p:cNvPicPr>
              <a:picLocks noChangeAspect="1" noChangeArrowheads="1"/>
            </p:cNvPicPr>
            <p:nvPr/>
          </p:nvPicPr>
          <p:blipFill>
            <a:blip r:embed="rId5"/>
            <a:srcRect l="190" t="15133"/>
            <a:stretch>
              <a:fillRect/>
            </a:stretch>
          </p:blipFill>
          <p:spPr bwMode="auto">
            <a:xfrm>
              <a:off x="0" y="1214422"/>
              <a:ext cx="8875169" cy="5390301"/>
            </a:xfrm>
            <a:prstGeom prst="rect">
              <a:avLst/>
            </a:prstGeom>
            <a:noFill/>
          </p:spPr>
        </p:pic>
        <p:cxnSp>
          <p:nvCxnSpPr>
            <p:cNvPr id="29" name="直線コネクタ 28"/>
            <p:cNvCxnSpPr/>
            <p:nvPr/>
          </p:nvCxnSpPr>
          <p:spPr>
            <a:xfrm>
              <a:off x="1259632" y="2183528"/>
              <a:ext cx="2376265" cy="21438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円/楕円 29"/>
            <p:cNvSpPr/>
            <p:nvPr/>
          </p:nvSpPr>
          <p:spPr>
            <a:xfrm>
              <a:off x="3419873" y="4111356"/>
              <a:ext cx="216024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182283" y="850876"/>
            <a:ext cx="2614052" cy="1613672"/>
            <a:chOff x="-252536" y="1412776"/>
            <a:chExt cx="8752507" cy="4464496"/>
          </a:xfrm>
        </p:grpSpPr>
        <p:pic>
          <p:nvPicPr>
            <p:cNvPr id="32" name="Picture 1" descr="E:\100519_EvtDisp_NoHit.png"/>
            <p:cNvPicPr>
              <a:picLocks noChangeAspect="1" noChangeArrowheads="1"/>
            </p:cNvPicPr>
            <p:nvPr/>
          </p:nvPicPr>
          <p:blipFill>
            <a:blip r:embed="rId6" cstate="print"/>
            <a:srcRect l="-773" t="14072" r="16" b="1247"/>
            <a:stretch>
              <a:fillRect/>
            </a:stretch>
          </p:blipFill>
          <p:spPr bwMode="auto">
            <a:xfrm>
              <a:off x="-252536" y="1412776"/>
              <a:ext cx="8752507" cy="4464496"/>
            </a:xfrm>
            <a:prstGeom prst="rect">
              <a:avLst/>
            </a:prstGeom>
            <a:noFill/>
          </p:spPr>
        </p:pic>
        <p:sp>
          <p:nvSpPr>
            <p:cNvPr id="33" name="円/楕円 32"/>
            <p:cNvSpPr/>
            <p:nvPr/>
          </p:nvSpPr>
          <p:spPr>
            <a:xfrm>
              <a:off x="1015844" y="285293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4098180" y="5938847"/>
            <a:ext cx="4673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 smtClean="0"/>
              <a:t>Efficiency @ </a:t>
            </a:r>
            <a:r>
              <a:rPr lang="en-US" altLang="ja-JP" sz="2200" u="sng" dirty="0" err="1" smtClean="0"/>
              <a:t>Eν</a:t>
            </a:r>
            <a:r>
              <a:rPr lang="en-US" altLang="ja-JP" sz="2200" u="sng" dirty="0" smtClean="0"/>
              <a:t>=0.6 </a:t>
            </a:r>
            <a:r>
              <a:rPr lang="en-US" altLang="ja-JP" sz="2200" u="sng" dirty="0" err="1" smtClean="0"/>
              <a:t>GeV</a:t>
            </a:r>
            <a:r>
              <a:rPr lang="en-US" altLang="ja-JP" sz="2200" u="sng" dirty="0" smtClean="0"/>
              <a:t> ~ 40%</a:t>
            </a:r>
            <a:br>
              <a:rPr lang="en-US" altLang="ja-JP" sz="2200" u="sng" dirty="0" smtClean="0"/>
            </a:br>
            <a:r>
              <a:rPr lang="en-US" altLang="ja-JP" sz="2200" u="sng" dirty="0" smtClean="0"/>
              <a:t>BG contamination = 0.4%</a:t>
            </a:r>
            <a:endParaRPr kumimoji="1" lang="ja-JP" alt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34375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8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TPC(Time Projection Chamber)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グループ化 23"/>
          <p:cNvGrpSpPr/>
          <p:nvPr/>
        </p:nvGrpSpPr>
        <p:grpSpPr>
          <a:xfrm>
            <a:off x="5580112" y="1124744"/>
            <a:ext cx="3400228" cy="4328544"/>
            <a:chOff x="5580112" y="1124744"/>
            <a:chExt cx="3400228" cy="4328544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124744"/>
              <a:ext cx="3400228" cy="432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直角三角形 21"/>
            <p:cNvSpPr/>
            <p:nvPr/>
          </p:nvSpPr>
          <p:spPr>
            <a:xfrm rot="10800000" flipH="1">
              <a:off x="5580112" y="1484784"/>
              <a:ext cx="1656184" cy="345638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コンテンツ プレースホルダ 30"/>
          <p:cNvSpPr txBox="1">
            <a:spLocks/>
          </p:cNvSpPr>
          <p:nvPr/>
        </p:nvSpPr>
        <p:spPr>
          <a:xfrm>
            <a:off x="360040" y="1124744"/>
            <a:ext cx="5364088" cy="33843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ja-JP" sz="2400" dirty="0" err="1" smtClean="0"/>
              <a:t>MicroMEGAS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x,y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読み出し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ドリフト時間</a:t>
            </a:r>
            <a:r>
              <a:rPr lang="en-US" altLang="ja-JP" sz="2400" dirty="0" smtClean="0"/>
              <a:t>(z)</a:t>
            </a:r>
            <a:br>
              <a:rPr lang="en-US" altLang="ja-JP" sz="2400" dirty="0" smtClean="0"/>
            </a:br>
            <a:r>
              <a:rPr lang="ja-JP" altLang="en-US" sz="2400" dirty="0" smtClean="0"/>
              <a:t>→トラックを再構成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磁場</a:t>
            </a:r>
            <a:r>
              <a:rPr lang="en-US" altLang="ja-JP" sz="2400" dirty="0" smtClean="0"/>
              <a:t>(0.2T)</a:t>
            </a:r>
            <a:r>
              <a:rPr lang="ja-JP" altLang="en-US" sz="2400" dirty="0" smtClean="0"/>
              <a:t>で運動量測定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ガス中の</a:t>
            </a:r>
            <a:r>
              <a:rPr lang="en-US" altLang="ja-JP" sz="2400" dirty="0" err="1" smtClean="0"/>
              <a:t>dE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dx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μ/e</a:t>
            </a:r>
            <a:r>
              <a:rPr lang="ja-JP" altLang="en-US" sz="2400" dirty="0" smtClean="0"/>
              <a:t>識別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ビーム上流から</a:t>
            </a:r>
            <a:r>
              <a:rPr lang="en-US" altLang="ja-JP" sz="2400" dirty="0" smtClean="0"/>
              <a:t>TPC1, FGD1, TPC2, FDC2, TPC3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b="12338"/>
          <a:stretch>
            <a:fillRect/>
          </a:stretch>
        </p:blipFill>
        <p:spPr bwMode="auto">
          <a:xfrm>
            <a:off x="1979712" y="4509120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角丸四角形吹き出し 25"/>
          <p:cNvSpPr/>
          <p:nvPr/>
        </p:nvSpPr>
        <p:spPr>
          <a:xfrm>
            <a:off x="1619672" y="4221088"/>
            <a:ext cx="3744416" cy="2448272"/>
          </a:xfrm>
          <a:prstGeom prst="wedgeRoundRectCallout">
            <a:avLst>
              <a:gd name="adj1" fmla="val 98045"/>
              <a:gd name="adj2" fmla="val -27655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907704" y="6453336"/>
            <a:ext cx="31683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6200000" flipV="1">
            <a:off x="935596" y="5481228"/>
            <a:ext cx="1952600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619672" y="42930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16016" y="635171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y</a:t>
            </a:r>
            <a:endParaRPr kumimoji="1" lang="ja-JP" altLang="en-US" sz="2400" dirty="0"/>
          </a:p>
        </p:txBody>
      </p:sp>
      <p:cxnSp>
        <p:nvCxnSpPr>
          <p:cNvPr id="35" name="直線矢印コネクタ 34"/>
          <p:cNvCxnSpPr/>
          <p:nvPr/>
        </p:nvCxnSpPr>
        <p:spPr>
          <a:xfrm rot="10800000">
            <a:off x="5580112" y="5517232"/>
            <a:ext cx="33123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8388424" y="54452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z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62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FGD(Fine Grained Detector)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コンテンツ プレースホルダ 30"/>
          <p:cNvSpPr txBox="1">
            <a:spLocks/>
          </p:cNvSpPr>
          <p:nvPr/>
        </p:nvSpPr>
        <p:spPr>
          <a:xfrm>
            <a:off x="3131840" y="1412776"/>
            <a:ext cx="6012160" cy="2880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シンチレータートラッカーの多層構造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ja-JP" sz="2400" dirty="0" smtClean="0"/>
              <a:t>ν</a:t>
            </a:r>
            <a:r>
              <a:rPr lang="ja-JP" altLang="en-US" sz="2400" dirty="0" smtClean="0"/>
              <a:t>標的 </a:t>
            </a:r>
            <a:r>
              <a:rPr lang="en-US" altLang="ja-JP" sz="2400" dirty="0" smtClean="0"/>
              <a:t>&amp; </a:t>
            </a:r>
            <a:r>
              <a:rPr lang="ja-JP" altLang="en-US" sz="2400" dirty="0" smtClean="0"/>
              <a:t>シンチレーターでのエネルギー損失から反応点付近の粒子を識別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</a:t>
            </a:r>
            <a:r>
              <a:rPr lang="en-US" altLang="ja-JP" sz="2400" dirty="0" smtClean="0"/>
              <a:t>ν</a:t>
            </a:r>
            <a:r>
              <a:rPr lang="ja-JP" altLang="en-US" sz="2400" dirty="0" smtClean="0"/>
              <a:t>反応の識別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ja-JP" sz="2400" dirty="0" smtClean="0"/>
              <a:t>FGD1:</a:t>
            </a:r>
            <a:r>
              <a:rPr lang="ja-JP" altLang="en-US" sz="2400" dirty="0" smtClean="0"/>
              <a:t>シンチレーター</a:t>
            </a:r>
            <a:r>
              <a:rPr lang="en-US" altLang="ja-JP" sz="2400" dirty="0" smtClean="0"/>
              <a:t>1 ton</a:t>
            </a:r>
            <a:br>
              <a:rPr lang="en-US" altLang="ja-JP" sz="2400" dirty="0" smtClean="0"/>
            </a:br>
            <a:r>
              <a:rPr lang="en-US" altLang="ja-JP" sz="2400" dirty="0" smtClean="0"/>
              <a:t>FGD2:</a:t>
            </a:r>
            <a:r>
              <a:rPr lang="ja-JP" altLang="en-US" sz="2400" dirty="0" smtClean="0"/>
              <a:t>シンチレーター</a:t>
            </a:r>
            <a:r>
              <a:rPr lang="en-US" altLang="ja-JP" sz="2400" dirty="0" smtClean="0"/>
              <a:t>0.5ton +</a:t>
            </a:r>
            <a:r>
              <a:rPr lang="ja-JP" altLang="en-US" sz="2400" dirty="0" smtClean="0"/>
              <a:t> 水</a:t>
            </a:r>
            <a:r>
              <a:rPr lang="en-US" altLang="ja-JP" sz="2400" dirty="0" smtClean="0"/>
              <a:t>0.5ton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US" altLang="ja-JP" sz="2400" dirty="0" smtClean="0"/>
          </a:p>
        </p:txBody>
      </p:sp>
      <p:grpSp>
        <p:nvGrpSpPr>
          <p:cNvPr id="2" name="グループ化 21"/>
          <p:cNvGrpSpPr/>
          <p:nvPr/>
        </p:nvGrpSpPr>
        <p:grpSpPr>
          <a:xfrm>
            <a:off x="0" y="1340768"/>
            <a:ext cx="3131840" cy="4032448"/>
            <a:chOff x="225501" y="2276872"/>
            <a:chExt cx="3449342" cy="4188989"/>
          </a:xfrm>
        </p:grpSpPr>
        <p:grpSp>
          <p:nvGrpSpPr>
            <p:cNvPr id="3" name="グループ化 3"/>
            <p:cNvGrpSpPr/>
            <p:nvPr/>
          </p:nvGrpSpPr>
          <p:grpSpPr>
            <a:xfrm>
              <a:off x="225501" y="2276872"/>
              <a:ext cx="3449342" cy="4188989"/>
              <a:chOff x="6286821" y="1071546"/>
              <a:chExt cx="2501096" cy="3621936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86578" y="1071546"/>
                <a:ext cx="2001339" cy="3119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正方形/長方形 5"/>
              <p:cNvSpPr/>
              <p:nvPr/>
            </p:nvSpPr>
            <p:spPr>
              <a:xfrm rot="1353668">
                <a:off x="6905307" y="3774476"/>
                <a:ext cx="1506192" cy="222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 rot="5400000">
                <a:off x="5885593" y="2285993"/>
                <a:ext cx="2214579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右中かっこ 8"/>
              <p:cNvSpPr/>
              <p:nvPr/>
            </p:nvSpPr>
            <p:spPr>
              <a:xfrm flipH="1">
                <a:off x="6786578" y="1500174"/>
                <a:ext cx="285752" cy="1928826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5603769" y="2073830"/>
                <a:ext cx="1865095" cy="49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184cm</a:t>
                </a:r>
                <a:endParaRPr kumimoji="1" lang="ja-JP" altLang="en-US" sz="24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 rot="1495552">
                <a:off x="6861649" y="4011259"/>
                <a:ext cx="1793105" cy="682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1</a:t>
                </a:r>
                <a:r>
                  <a:rPr lang="ja-JP" altLang="en-US" sz="2400" dirty="0" smtClean="0"/>
                  <a:t>層</a:t>
                </a:r>
                <a:r>
                  <a:rPr lang="en-US" altLang="ja-JP" sz="2400" dirty="0" smtClean="0"/>
                  <a:t>192</a:t>
                </a:r>
                <a:r>
                  <a:rPr lang="ja-JP" altLang="en-US" sz="2400" dirty="0" smtClean="0"/>
                  <a:t>本</a:t>
                </a:r>
                <a:endParaRPr kumimoji="1" lang="ja-JP" altLang="en-US" sz="2400" dirty="0"/>
              </a:p>
            </p:txBody>
          </p:sp>
          <p:sp>
            <p:nvSpPr>
              <p:cNvPr id="12" name="右中かっこ 11"/>
              <p:cNvSpPr/>
              <p:nvPr/>
            </p:nvSpPr>
            <p:spPr>
              <a:xfrm rot="17688227" flipH="1">
                <a:off x="7534304" y="3181003"/>
                <a:ext cx="304433" cy="1463202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" name="直線矢印コネクタ 16"/>
            <p:cNvCxnSpPr/>
            <p:nvPr/>
          </p:nvCxnSpPr>
          <p:spPr>
            <a:xfrm flipV="1">
              <a:off x="827584" y="4509120"/>
              <a:ext cx="1080120" cy="792088"/>
            </a:xfrm>
            <a:prstGeom prst="straightConnector1">
              <a:avLst/>
            </a:prstGeom>
            <a:ln w="38100">
              <a:solidFill>
                <a:srgbClr val="FFFC1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467544" y="5085184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FC10"/>
                  </a:solidFill>
                </a:rPr>
                <a:t>ν</a:t>
              </a:r>
              <a:endParaRPr kumimoji="1" lang="ja-JP" altLang="en-US" sz="2800" dirty="0">
                <a:solidFill>
                  <a:srgbClr val="FFFC10"/>
                </a:solidFill>
              </a:endParaRPr>
            </a:p>
          </p:txBody>
        </p:sp>
      </p:grpSp>
      <p:grpSp>
        <p:nvGrpSpPr>
          <p:cNvPr id="4" name="グループ化 36"/>
          <p:cNvGrpSpPr/>
          <p:nvPr/>
        </p:nvGrpSpPr>
        <p:grpSpPr>
          <a:xfrm>
            <a:off x="827584" y="5157192"/>
            <a:ext cx="7704856" cy="1541785"/>
            <a:chOff x="683568" y="5229200"/>
            <a:chExt cx="7704856" cy="1541785"/>
          </a:xfrm>
        </p:grpSpPr>
        <p:sp>
          <p:nvSpPr>
            <p:cNvPr id="22" name="直方体 21"/>
            <p:cNvSpPr/>
            <p:nvPr/>
          </p:nvSpPr>
          <p:spPr>
            <a:xfrm>
              <a:off x="683568" y="5805264"/>
              <a:ext cx="5040560" cy="504056"/>
            </a:xfrm>
            <a:prstGeom prst="cube">
              <a:avLst/>
            </a:prstGeom>
            <a:solidFill>
              <a:srgbClr val="FFFFFF">
                <a:alpha val="6196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827584" y="6093296"/>
              <a:ext cx="511256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直方体 26"/>
            <p:cNvSpPr/>
            <p:nvPr/>
          </p:nvSpPr>
          <p:spPr>
            <a:xfrm>
              <a:off x="5940152" y="5805264"/>
              <a:ext cx="288032" cy="504056"/>
            </a:xfrm>
            <a:prstGeom prst="cube">
              <a:avLst>
                <a:gd name="adj" fmla="val 57067"/>
              </a:avLst>
            </a:prstGeom>
            <a:solidFill>
              <a:srgbClr val="262626">
                <a:alpha val="7490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83568" y="6309320"/>
              <a:ext cx="612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プラスチックシンチレーター</a:t>
              </a:r>
              <a:r>
                <a:rPr kumimoji="1" lang="en-US" altLang="ja-JP" sz="2400" dirty="0" smtClean="0"/>
                <a:t>(1cm</a:t>
              </a:r>
              <a:r>
                <a:rPr kumimoji="1" lang="en-US" altLang="ja-JP" sz="2400" baseline="30000" dirty="0" smtClean="0"/>
                <a:t>2</a:t>
              </a:r>
              <a:r>
                <a:rPr kumimoji="1" lang="ja-JP" altLang="en-US" sz="2400" dirty="0" smtClean="0"/>
                <a:t>断面</a:t>
              </a:r>
              <a:r>
                <a:rPr kumimoji="1" lang="en-US" altLang="ja-JP" sz="2400" dirty="0" smtClean="0"/>
                <a:t>)</a:t>
              </a:r>
              <a:endParaRPr kumimoji="1" lang="ja-JP" altLang="en-US" sz="2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220072" y="5229200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波長変換ファイバー</a:t>
              </a:r>
              <a:endParaRPr kumimoji="1" lang="ja-JP" altLang="en-US" sz="2400" dirty="0"/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 rot="10800000" flipV="1">
              <a:off x="4788024" y="5661248"/>
              <a:ext cx="360042" cy="36003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6372200" y="580526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MPPC</a:t>
              </a:r>
              <a:endParaRPr kumimoji="1" lang="ja-JP" altLang="en-US" sz="2400" dirty="0"/>
            </a:p>
          </p:txBody>
        </p:sp>
      </p:grpSp>
      <p:sp>
        <p:nvSpPr>
          <p:cNvPr id="38" name="角丸四角形吹き出し 37"/>
          <p:cNvSpPr/>
          <p:nvPr/>
        </p:nvSpPr>
        <p:spPr>
          <a:xfrm>
            <a:off x="395536" y="5229200"/>
            <a:ext cx="8208912" cy="1440160"/>
          </a:xfrm>
          <a:prstGeom prst="wedgeRoundRectCallout">
            <a:avLst>
              <a:gd name="adj1" fmla="val -19140"/>
              <a:gd name="adj2" fmla="val -934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07904" y="479715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チャンネルのコンポーネント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33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これまでの理解と未解決問題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18334"/>
              </p:ext>
            </p:extLst>
          </p:nvPr>
        </p:nvGraphicFramePr>
        <p:xfrm>
          <a:off x="3203848" y="1413073"/>
          <a:ext cx="583264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" name="数式" r:id="rId4" imgW="3441600" imgH="711000" progId="Equation.3">
                  <p:embed/>
                </p:oleObj>
              </mc:Choice>
              <mc:Fallback>
                <p:oleObj name="数式" r:id="rId4" imgW="3441600" imgH="7110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413073"/>
                        <a:ext cx="5832648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845303"/>
            <a:ext cx="864096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u="sng" dirty="0" smtClean="0"/>
              <a:t>これま</a:t>
            </a:r>
            <a:r>
              <a:rPr lang="ja-JP" altLang="en-US" sz="2400" u="sng" dirty="0"/>
              <a:t>で</a:t>
            </a:r>
            <a:r>
              <a:rPr lang="ja-JP" altLang="en-US" sz="2400" u="sng" dirty="0" smtClean="0"/>
              <a:t>の理解</a:t>
            </a:r>
            <a:r>
              <a:rPr lang="ja-JP" altLang="en-US" sz="2400" u="sng" dirty="0"/>
              <a:t>：</a:t>
            </a:r>
            <a:endParaRPr kumimoji="1" lang="ja-JP" altLang="en-US" sz="2400" u="sng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07616" y="1341065"/>
            <a:ext cx="2516857" cy="1470421"/>
            <a:chOff x="468313" y="1268413"/>
            <a:chExt cx="2516857" cy="1470421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347326"/>
                </p:ext>
              </p:extLst>
            </p:nvPr>
          </p:nvGraphicFramePr>
          <p:xfrm>
            <a:off x="623888" y="1828800"/>
            <a:ext cx="193675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94" name="数式" r:id="rId6" imgW="114120" imgH="215640" progId="Equation.3">
                    <p:embed/>
                  </p:oleObj>
                </mc:Choice>
                <mc:Fallback>
                  <p:oleObj name="数式" r:id="rId6" imgW="114120" imgH="215640" progId="Equation.3">
                    <p:embed/>
                    <p:pic>
                      <p:nvPicPr>
                        <p:cNvPr id="0" name="オブジェクト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888" y="1828800"/>
                          <a:ext cx="193675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250717"/>
                </p:ext>
              </p:extLst>
            </p:nvPr>
          </p:nvGraphicFramePr>
          <p:xfrm>
            <a:off x="468313" y="1758950"/>
            <a:ext cx="21701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95" name="数式" r:id="rId8" imgW="1091880" imgH="241200" progId="Equation.3">
                    <p:embed/>
                  </p:oleObj>
                </mc:Choice>
                <mc:Fallback>
                  <p:oleObj name="数式" r:id="rId8" imgW="1091880" imgH="241200" progId="Equation.3">
                    <p:embed/>
                    <p:pic>
                      <p:nvPicPr>
                        <p:cNvPr id="0" name="オブジェクト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1758950"/>
                          <a:ext cx="2170112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オブジェクト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86100"/>
                </p:ext>
              </p:extLst>
            </p:nvPr>
          </p:nvGraphicFramePr>
          <p:xfrm>
            <a:off x="468313" y="1268413"/>
            <a:ext cx="21701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96" name="数式" r:id="rId10" imgW="1091880" imgH="228600" progId="Equation.3">
                    <p:embed/>
                  </p:oleObj>
                </mc:Choice>
                <mc:Fallback>
                  <p:oleObj name="数式" r:id="rId10" imgW="1091880" imgH="228600" progId="Equation.3">
                    <p:embed/>
                    <p:pic>
                      <p:nvPicPr>
                        <p:cNvPr id="0" name="オブジェクト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1268413"/>
                          <a:ext cx="2170112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3105714"/>
                </p:ext>
              </p:extLst>
            </p:nvPr>
          </p:nvGraphicFramePr>
          <p:xfrm>
            <a:off x="487363" y="2249488"/>
            <a:ext cx="131286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97" name="数式" r:id="rId12" imgW="660240" imgH="241200" progId="Equation.3">
                    <p:embed/>
                  </p:oleObj>
                </mc:Choice>
                <mc:Fallback>
                  <p:oleObj name="数式" r:id="rId12" imgW="660240" imgH="241200" progId="Equation.3">
                    <p:embed/>
                    <p:pic>
                      <p:nvPicPr>
                        <p:cNvPr id="0" name="オブジェクト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63" y="2249488"/>
                          <a:ext cx="1312862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6544016"/>
                </p:ext>
              </p:extLst>
            </p:nvPr>
          </p:nvGraphicFramePr>
          <p:xfrm>
            <a:off x="2051720" y="2276872"/>
            <a:ext cx="933450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98" name="数式" r:id="rId14" imgW="469800" imgH="228600" progId="Equation.3">
                    <p:embed/>
                  </p:oleObj>
                </mc:Choice>
                <mc:Fallback>
                  <p:oleObj name="数式" r:id="rId14" imgW="469800" imgH="228600" progId="Equation.3">
                    <p:embed/>
                    <p:pic>
                      <p:nvPicPr>
                        <p:cNvPr id="0" name="オブジェクト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lum bright="100000" contrast="10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2276872"/>
                          <a:ext cx="933450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コンテンツ プレースホルダー 1"/>
          <p:cNvSpPr txBox="1">
            <a:spLocks/>
          </p:cNvSpPr>
          <p:nvPr/>
        </p:nvSpPr>
        <p:spPr>
          <a:xfrm>
            <a:off x="403920" y="3501008"/>
            <a:ext cx="874008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u="sng" dirty="0" smtClean="0"/>
              <a:t>問題</a:t>
            </a:r>
            <a:r>
              <a:rPr lang="en-US" altLang="ja-JP" sz="2400" u="sng" dirty="0" smtClean="0"/>
              <a:t>1:</a:t>
            </a:r>
            <a:r>
              <a:rPr lang="en-US" altLang="ja-JP" sz="2400" i="1" u="sng" dirty="0" smtClean="0"/>
              <a:t>U</a:t>
            </a:r>
            <a:r>
              <a:rPr lang="en-US" altLang="ja-JP" sz="2400" i="1" u="sng" baseline="-25000" dirty="0" smtClean="0"/>
              <a:t>PMNS</a:t>
            </a:r>
            <a:r>
              <a:rPr lang="ja-JP" altLang="en-US" sz="2400" u="sng" dirty="0" smtClean="0"/>
              <a:t>と小林・益川行列</a:t>
            </a:r>
            <a:r>
              <a:rPr lang="en-US" altLang="ja-JP" sz="2400" u="sng" dirty="0" smtClean="0"/>
              <a:t>(</a:t>
            </a:r>
            <a:r>
              <a:rPr lang="ja-JP" altLang="en-US" sz="2400" u="sng" dirty="0" smtClean="0"/>
              <a:t>≒単位行列</a:t>
            </a:r>
            <a:r>
              <a:rPr lang="en-US" altLang="ja-JP" sz="2400" u="sng" dirty="0" smtClean="0"/>
              <a:t>)</a:t>
            </a:r>
            <a:r>
              <a:rPr lang="ja-JP" altLang="en-US" sz="2400" u="sng" dirty="0" smtClean="0"/>
              <a:t>の違いの理解</a:t>
            </a:r>
            <a:endParaRPr lang="en-US" altLang="ja-JP" sz="2400" u="sng" dirty="0" smtClean="0"/>
          </a:p>
          <a:p>
            <a:r>
              <a:rPr lang="ja-JP" altLang="en-US" sz="2400" dirty="0" smtClean="0"/>
              <a:t>素粒子標準理論では理解不能で、新たな物理を切り開く鍵。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特に“最大混合”の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23</a:t>
            </a:r>
            <a:r>
              <a:rPr lang="ja-JP" altLang="en-US" sz="2400" dirty="0" smtClean="0"/>
              <a:t>が謎。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u="sng" dirty="0" smtClean="0"/>
              <a:t>問題</a:t>
            </a:r>
            <a:r>
              <a:rPr lang="en-US" altLang="ja-JP" sz="2400" u="sng" dirty="0" smtClean="0"/>
              <a:t>2:CP</a:t>
            </a:r>
            <a:r>
              <a:rPr lang="ja-JP" altLang="en-US" sz="2400" u="sng" dirty="0" smtClean="0"/>
              <a:t>は破れているのか</a:t>
            </a:r>
            <a:r>
              <a:rPr lang="en-US" altLang="ja-JP" sz="2400" u="sng" dirty="0" smtClean="0"/>
              <a:t>?</a:t>
            </a:r>
            <a:r>
              <a:rPr lang="ja-JP" altLang="en-US" sz="2400" u="sng" dirty="0" smtClean="0"/>
              <a:t>（</a:t>
            </a:r>
            <a:r>
              <a:rPr lang="en-US" altLang="ja-JP" sz="2400" u="sng" dirty="0" err="1" smtClean="0"/>
              <a:t>δ</a:t>
            </a:r>
            <a:r>
              <a:rPr lang="en-US" altLang="ja-JP" sz="2400" u="sng" baseline="-25000" dirty="0" err="1" smtClean="0"/>
              <a:t>CP</a:t>
            </a:r>
            <a:r>
              <a:rPr lang="ja-JP" altLang="en-US" sz="2400" u="sng" dirty="0" smtClean="0"/>
              <a:t>≠</a:t>
            </a:r>
            <a:r>
              <a:rPr lang="en-US" altLang="ja-JP" sz="2400" u="sng" dirty="0" smtClean="0"/>
              <a:t>0?</a:t>
            </a:r>
            <a:r>
              <a:rPr lang="ja-JP" altLang="en-US" sz="2400" u="sng" dirty="0" smtClean="0"/>
              <a:t>）</a:t>
            </a:r>
            <a:endParaRPr lang="en-US" altLang="ja-JP" sz="2400" u="sng" dirty="0" smtClean="0"/>
          </a:p>
          <a:p>
            <a:r>
              <a:rPr lang="ja-JP" altLang="en-US" sz="2400" dirty="0" smtClean="0"/>
              <a:t>物質優勢宇宙を説明する手がかり。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err="1" smtClean="0"/>
              <a:t>δ</a:t>
            </a:r>
            <a:r>
              <a:rPr lang="en-US" altLang="ja-JP" sz="2400" baseline="-25000" dirty="0" err="1" smtClean="0"/>
              <a:t>CP</a:t>
            </a:r>
            <a:r>
              <a:rPr lang="ja-JP" altLang="en-US" sz="2400" dirty="0" smtClean="0"/>
              <a:t>測定の第一歩は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13</a:t>
            </a:r>
            <a:r>
              <a:rPr lang="ja-JP" altLang="en-US" sz="2400" dirty="0" smtClean="0"/>
              <a:t> の探索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下式参照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17193"/>
              </p:ext>
            </p:extLst>
          </p:nvPr>
        </p:nvGraphicFramePr>
        <p:xfrm>
          <a:off x="982643" y="5949280"/>
          <a:ext cx="7375571" cy="55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9" name="数式" r:id="rId16" imgW="3416040" imgH="266400" progId="Equation.3">
                  <p:embed/>
                </p:oleObj>
              </mc:Choice>
              <mc:Fallback>
                <p:oleObj name="数式" r:id="rId16" imgW="3416040" imgH="266400" progId="Equation.3">
                  <p:embed/>
                  <p:pic>
                    <p:nvPicPr>
                      <p:cNvPr id="0" name="オブジェクト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43" y="5949280"/>
                        <a:ext cx="7375571" cy="55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04911"/>
              </p:ext>
            </p:extLst>
          </p:nvPr>
        </p:nvGraphicFramePr>
        <p:xfrm>
          <a:off x="839143" y="3081908"/>
          <a:ext cx="1936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" name="数式" r:id="rId18" imgW="114151" imgH="215619" progId="Equation.3">
                  <p:embed/>
                </p:oleObj>
              </mc:Choice>
              <mc:Fallback>
                <p:oleObj name="数式" r:id="rId18" imgW="114151" imgH="215619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143" y="3081908"/>
                        <a:ext cx="1936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28898"/>
              </p:ext>
            </p:extLst>
          </p:nvPr>
        </p:nvGraphicFramePr>
        <p:xfrm>
          <a:off x="377953" y="2924944"/>
          <a:ext cx="63087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" name="数式" r:id="rId19" imgW="3174840" imgH="241200" progId="Equation.3">
                  <p:embed/>
                </p:oleObj>
              </mc:Choice>
              <mc:Fallback>
                <p:oleObj name="数式" r:id="rId19" imgW="3174840" imgH="241200" progId="Equation.3">
                  <p:embed/>
                  <p:pic>
                    <p:nvPicPr>
                      <p:cNvPr id="0" name="オブジェクト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53" y="2924944"/>
                        <a:ext cx="63087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0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T2K(Tokai-to-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Kamioka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)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実験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95537" y="4061620"/>
            <a:ext cx="8229599" cy="798701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消失モード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→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x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によって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23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Δm</a:t>
            </a:r>
            <a:r>
              <a:rPr lang="en-US" altLang="ja-JP" sz="2400" baseline="30000" dirty="0" smtClean="0"/>
              <a:t>2</a:t>
            </a:r>
            <a:r>
              <a:rPr lang="en-US" altLang="ja-JP" sz="2400" baseline="-25000" dirty="0" smtClean="0"/>
              <a:t>32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を精密測定</a:t>
            </a:r>
            <a:endParaRPr kumimoji="1" lang="ja-JP" altLang="en-US" sz="2400" baseline="-25000" dirty="0"/>
          </a:p>
        </p:txBody>
      </p:sp>
      <p:sp>
        <p:nvSpPr>
          <p:cNvPr id="12" name="コンテンツ プレースホルダー 1"/>
          <p:cNvSpPr txBox="1">
            <a:spLocks/>
          </p:cNvSpPr>
          <p:nvPr/>
        </p:nvSpPr>
        <p:spPr>
          <a:xfrm>
            <a:off x="395536" y="5086757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en-US" altLang="ja-JP" sz="2400" baseline="-25000" dirty="0" smtClean="0"/>
              <a:t> </a:t>
            </a:r>
            <a:r>
              <a:rPr lang="ja-JP" altLang="en-US" sz="2400" dirty="0" smtClean="0"/>
              <a:t>出現モード</a:t>
            </a:r>
            <a:r>
              <a:rPr lang="en-US" altLang="ja-JP" sz="2400" dirty="0"/>
              <a:t>(</a:t>
            </a:r>
            <a:r>
              <a:rPr lang="en-US" altLang="ja-JP" sz="2400" dirty="0" err="1"/>
              <a:t>ν</a:t>
            </a:r>
            <a:r>
              <a:rPr lang="en-US" altLang="ja-JP" sz="2400" baseline="-25000" dirty="0" err="1"/>
              <a:t>μ</a:t>
            </a:r>
            <a:r>
              <a:rPr lang="en-US" altLang="ja-JP" sz="2400" baseline="-25000" dirty="0"/>
              <a:t> </a:t>
            </a:r>
            <a:r>
              <a:rPr lang="ja-JP" altLang="en-US" sz="2400" dirty="0" smtClean="0"/>
              <a:t>→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によって</a:t>
            </a:r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13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探索</a:t>
            </a:r>
            <a:endParaRPr lang="ja-JP" altLang="en-US" sz="2400" baseline="-250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10289"/>
              </p:ext>
            </p:extLst>
          </p:nvPr>
        </p:nvGraphicFramePr>
        <p:xfrm>
          <a:off x="1070421" y="4527972"/>
          <a:ext cx="67151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数式" r:id="rId4" imgW="2869920" imgH="253800" progId="Equation.3">
                  <p:embed/>
                </p:oleObj>
              </mc:Choice>
              <mc:Fallback>
                <p:oleObj name="数式" r:id="rId4" imgW="2869920" imgH="253800" progId="Equation.3">
                  <p:embed/>
                  <p:pic>
                    <p:nvPicPr>
                      <p:cNvPr id="0" name="オブジェクト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421" y="4527972"/>
                        <a:ext cx="67151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101389"/>
              </p:ext>
            </p:extLst>
          </p:nvPr>
        </p:nvGraphicFramePr>
        <p:xfrm>
          <a:off x="1018480" y="5518805"/>
          <a:ext cx="7874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数式" r:id="rId6" imgW="3365280" imgH="253800" progId="Equation.3">
                  <p:embed/>
                </p:oleObj>
              </mc:Choice>
              <mc:Fallback>
                <p:oleObj name="数式" r:id="rId6" imgW="3365280" imgH="2538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480" y="5518805"/>
                        <a:ext cx="78740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コネクタ 13"/>
          <p:cNvCxnSpPr/>
          <p:nvPr/>
        </p:nvCxnSpPr>
        <p:spPr>
          <a:xfrm>
            <a:off x="3923928" y="5013176"/>
            <a:ext cx="43204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012160" y="4995924"/>
            <a:ext cx="64807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842688" y="5993983"/>
            <a:ext cx="43204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otani\paper\PhD\ver0.6\fig\chap02\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9" y="872706"/>
            <a:ext cx="7969802" cy="31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5142494" y="314096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200" dirty="0" err="1" smtClean="0">
                <a:solidFill>
                  <a:srgbClr val="FFFF00"/>
                </a:solidFill>
              </a:rPr>
              <a:t>ν</a:t>
            </a:r>
            <a:r>
              <a:rPr kumimoji="1" lang="en-US" altLang="ja-JP" sz="4200" baseline="-25000" dirty="0" err="1" smtClean="0">
                <a:solidFill>
                  <a:srgbClr val="FFFF00"/>
                </a:solidFill>
              </a:rPr>
              <a:t>μ</a:t>
            </a:r>
            <a:endParaRPr kumimoji="1" lang="ja-JP" altLang="en-US" sz="4200" baseline="-25000" dirty="0">
              <a:solidFill>
                <a:srgbClr val="FFFF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75857" y="98072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200" dirty="0" err="1" smtClean="0">
                <a:solidFill>
                  <a:srgbClr val="FFFF00"/>
                </a:solidFill>
              </a:rPr>
              <a:t>ν</a:t>
            </a:r>
            <a:r>
              <a:rPr kumimoji="1" lang="en-US" altLang="ja-JP" sz="4200" baseline="-25000" dirty="0" err="1" smtClean="0">
                <a:solidFill>
                  <a:srgbClr val="FFFF00"/>
                </a:solidFill>
              </a:rPr>
              <a:t>μ</a:t>
            </a:r>
            <a:r>
              <a:rPr lang="en-US" altLang="ja-JP" sz="4200" dirty="0" smtClean="0">
                <a:solidFill>
                  <a:srgbClr val="FFFF00"/>
                </a:solidFill>
              </a:rPr>
              <a:t>?</a:t>
            </a:r>
            <a:r>
              <a:rPr lang="en-US" altLang="ja-JP" sz="4200" dirty="0">
                <a:solidFill>
                  <a:srgbClr val="FFFF00"/>
                </a:solidFill>
              </a:rPr>
              <a:t> </a:t>
            </a:r>
            <a:r>
              <a:rPr lang="en-US" altLang="ja-JP" sz="4200" dirty="0" err="1" smtClean="0">
                <a:solidFill>
                  <a:srgbClr val="FFFF00"/>
                </a:solidFill>
              </a:rPr>
              <a:t>ν</a:t>
            </a:r>
            <a:r>
              <a:rPr lang="en-US" altLang="ja-JP" sz="4200" baseline="-25000" dirty="0" err="1" smtClean="0">
                <a:solidFill>
                  <a:srgbClr val="FFFF00"/>
                </a:solidFill>
              </a:rPr>
              <a:t>e</a:t>
            </a:r>
            <a:r>
              <a:rPr lang="en-US" altLang="ja-JP" sz="4200" dirty="0" smtClean="0">
                <a:solidFill>
                  <a:srgbClr val="FFFF00"/>
                </a:solidFill>
              </a:rPr>
              <a:t>?</a:t>
            </a:r>
            <a:endParaRPr kumimoji="1" lang="ja-JP" altLang="en-US" sz="4200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86315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ν</a:t>
            </a:r>
            <a:r>
              <a:rPr lang="en-US" altLang="ja-JP" sz="4400" u="sng" baseline="-25000" dirty="0" err="1" smtClean="0">
                <a:latin typeface="+mj-lt"/>
                <a:ea typeface="+mj-ea"/>
                <a:cs typeface="+mj-cs"/>
              </a:rPr>
              <a:t>μ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→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ν</a:t>
            </a:r>
            <a:r>
              <a:rPr lang="en-US" altLang="ja-JP" sz="4400" u="sng" baseline="-25000" dirty="0" err="1" smtClean="0">
                <a:latin typeface="+mj-lt"/>
                <a:ea typeface="+mj-ea"/>
                <a:cs typeface="+mj-cs"/>
              </a:rPr>
              <a:t>x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測定原理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2" y="3166364"/>
            <a:ext cx="6355361" cy="234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1841132" y="908720"/>
            <a:ext cx="553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Super-K</a:t>
            </a:r>
            <a:r>
              <a:rPr lang="ja-JP" altLang="en-US" sz="2400" i="1" dirty="0" smtClean="0"/>
              <a:t>で予想される</a:t>
            </a:r>
            <a:r>
              <a:rPr kumimoji="1" lang="en-US" altLang="ja-JP" sz="2400" i="1" dirty="0" err="1" smtClean="0"/>
              <a:t>ν</a:t>
            </a:r>
            <a:r>
              <a:rPr kumimoji="1" lang="en-US" altLang="ja-JP" sz="2400" i="1" baseline="-25000" dirty="0" err="1" smtClean="0"/>
              <a:t>μ</a:t>
            </a:r>
            <a:r>
              <a:rPr kumimoji="1" lang="en-US" altLang="ja-JP" sz="2400" i="1" dirty="0" smtClean="0"/>
              <a:t> </a:t>
            </a:r>
            <a:r>
              <a:rPr kumimoji="1" lang="ja-JP" altLang="en-US" sz="2400" i="1" dirty="0" smtClean="0"/>
              <a:t>エネルギー分布</a:t>
            </a:r>
            <a:endParaRPr kumimoji="1" lang="ja-JP" altLang="en-US" sz="2400" i="1" dirty="0"/>
          </a:p>
        </p:txBody>
      </p:sp>
      <p:sp>
        <p:nvSpPr>
          <p:cNvPr id="53" name="コンテンツ プレースホルダー 1"/>
          <p:cNvSpPr txBox="1">
            <a:spLocks/>
          </p:cNvSpPr>
          <p:nvPr/>
        </p:nvSpPr>
        <p:spPr>
          <a:xfrm>
            <a:off x="3213171" y="5733256"/>
            <a:ext cx="5031237" cy="1094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ja-JP" altLang="en-US" sz="2400" dirty="0" smtClean="0">
                <a:solidFill>
                  <a:srgbClr val="FFFF00"/>
                </a:solidFill>
              </a:rPr>
              <a:t>・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ν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μ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ja-JP" altLang="en-US" sz="2400" dirty="0" smtClean="0">
                <a:solidFill>
                  <a:srgbClr val="FFFF00"/>
                </a:solidFill>
              </a:rPr>
              <a:t>イベント数</a:t>
            </a:r>
            <a:r>
              <a:rPr lang="en-US" altLang="ja-JP" sz="2400" dirty="0" smtClean="0">
                <a:solidFill>
                  <a:srgbClr val="FFFF00"/>
                </a:solidFill>
              </a:rPr>
              <a:t>(N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SK</a:t>
            </a:r>
            <a:r>
              <a:rPr lang="en-US" altLang="ja-JP" sz="2400" dirty="0" smtClean="0">
                <a:solidFill>
                  <a:srgbClr val="FFFF00"/>
                </a:solidFill>
              </a:rPr>
              <a:t>)</a:t>
            </a:r>
            <a:r>
              <a:rPr lang="ja-JP" altLang="en-US" sz="2400" dirty="0">
                <a:solidFill>
                  <a:srgbClr val="FFFF00"/>
                </a:solidFill>
              </a:rPr>
              <a:t>の</a:t>
            </a:r>
            <a:r>
              <a:rPr lang="ja-JP" altLang="en-US" sz="2400" dirty="0" smtClean="0">
                <a:solidFill>
                  <a:srgbClr val="FFFF00"/>
                </a:solidFill>
              </a:rPr>
              <a:t>減少</a:t>
            </a:r>
            <a:endParaRPr lang="en-US" altLang="ja-JP" sz="2400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ja-JP" altLang="en-US" sz="2400" dirty="0" smtClean="0">
                <a:solidFill>
                  <a:srgbClr val="FFFF00"/>
                </a:solidFill>
              </a:rPr>
              <a:t>・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ν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μ</a:t>
            </a:r>
            <a:r>
              <a:rPr lang="ja-JP" altLang="en-US" sz="2400" dirty="0" smtClean="0">
                <a:solidFill>
                  <a:srgbClr val="FFFF00"/>
                </a:solidFill>
              </a:rPr>
              <a:t>エネルギー分布</a:t>
            </a:r>
            <a:r>
              <a:rPr lang="en-US" altLang="ja-JP" sz="2400" dirty="0" smtClean="0">
                <a:solidFill>
                  <a:srgbClr val="FFFF00"/>
                </a:solidFill>
              </a:rPr>
              <a:t> (Φ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SK</a:t>
            </a:r>
            <a:r>
              <a:rPr lang="en-US" altLang="ja-JP" sz="2400" dirty="0" smtClean="0">
                <a:solidFill>
                  <a:srgbClr val="FFFF00"/>
                </a:solidFill>
              </a:rPr>
              <a:t>)</a:t>
            </a:r>
            <a:r>
              <a:rPr lang="ja-JP" altLang="en-US" sz="2400" dirty="0" smtClean="0">
                <a:solidFill>
                  <a:srgbClr val="FFFF00"/>
                </a:solidFill>
              </a:rPr>
              <a:t>の歪み</a:t>
            </a:r>
            <a:endParaRPr lang="ja-JP" altLang="en-US" sz="2400" baseline="-25000" dirty="0">
              <a:solidFill>
                <a:srgbClr val="FFFF00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b="13509"/>
          <a:stretch/>
        </p:blipFill>
        <p:spPr bwMode="auto">
          <a:xfrm>
            <a:off x="1306693" y="1412776"/>
            <a:ext cx="6361651" cy="19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 t="82383" r="71987" b="13976"/>
          <a:stretch/>
        </p:blipFill>
        <p:spPr bwMode="auto">
          <a:xfrm>
            <a:off x="3931132" y="4144525"/>
            <a:ext cx="235121" cy="27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正方形/長方形 56"/>
          <p:cNvSpPr/>
          <p:nvPr/>
        </p:nvSpPr>
        <p:spPr>
          <a:xfrm>
            <a:off x="3943324" y="3630722"/>
            <a:ext cx="216024" cy="27558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239960" y="350434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ν</a:t>
            </a:r>
            <a:r>
              <a:rPr lang="en-US" altLang="ja-JP" sz="2400" baseline="-25000" dirty="0" err="1">
                <a:solidFill>
                  <a:schemeClr val="bg1"/>
                </a:solidFill>
              </a:rPr>
              <a:t>μ</a:t>
            </a:r>
            <a:r>
              <a:rPr lang="ja-JP" altLang="en-US" sz="2400" dirty="0">
                <a:solidFill>
                  <a:schemeClr val="bg1"/>
                </a:solidFill>
              </a:rPr>
              <a:t>→</a:t>
            </a:r>
            <a:r>
              <a:rPr lang="en-US" altLang="ja-JP" sz="2400" dirty="0" err="1">
                <a:solidFill>
                  <a:schemeClr val="bg1"/>
                </a:solidFill>
              </a:rPr>
              <a:t>ν</a:t>
            </a:r>
            <a:r>
              <a:rPr lang="en-US" altLang="ja-JP" sz="2400" baseline="-25000" dirty="0" err="1">
                <a:solidFill>
                  <a:schemeClr val="bg1"/>
                </a:solidFill>
              </a:rPr>
              <a:t>x</a:t>
            </a:r>
            <a:r>
              <a:rPr lang="ja-JP" altLang="en-US" sz="2400" dirty="0" smtClean="0">
                <a:solidFill>
                  <a:schemeClr val="bg1"/>
                </a:solidFill>
              </a:rPr>
              <a:t>振動</a:t>
            </a:r>
            <a:r>
              <a:rPr lang="ja-JP" altLang="en-US" sz="2400" dirty="0">
                <a:solidFill>
                  <a:schemeClr val="bg1"/>
                </a:solidFill>
              </a:rPr>
              <a:t>ナシ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76835" y="4038386"/>
            <a:ext cx="232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ν</a:t>
            </a:r>
            <a:r>
              <a:rPr lang="en-US" altLang="ja-JP" sz="2400" baseline="-25000" dirty="0" err="1">
                <a:solidFill>
                  <a:schemeClr val="bg1"/>
                </a:solidFill>
              </a:rPr>
              <a:t>μ</a:t>
            </a:r>
            <a:r>
              <a:rPr lang="ja-JP" altLang="en-US" sz="2400" dirty="0">
                <a:solidFill>
                  <a:schemeClr val="bg1"/>
                </a:solidFill>
              </a:rPr>
              <a:t>→</a:t>
            </a:r>
            <a:r>
              <a:rPr lang="en-US" altLang="ja-JP" sz="2400" dirty="0" err="1">
                <a:solidFill>
                  <a:schemeClr val="bg1"/>
                </a:solidFill>
              </a:rPr>
              <a:t>ν</a:t>
            </a:r>
            <a:r>
              <a:rPr lang="en-US" altLang="ja-JP" sz="2400" baseline="-25000" dirty="0" err="1">
                <a:solidFill>
                  <a:schemeClr val="bg1"/>
                </a:solidFill>
              </a:rPr>
              <a:t>x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振動アリ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62854"/>
              </p:ext>
            </p:extLst>
          </p:nvPr>
        </p:nvGraphicFramePr>
        <p:xfrm>
          <a:off x="3350442" y="2555835"/>
          <a:ext cx="3860433" cy="39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数式" r:id="rId7" imgW="2869920" imgH="253800" progId="Equation.3">
                  <p:embed/>
                </p:oleObj>
              </mc:Choice>
              <mc:Fallback>
                <p:oleObj name="数式" r:id="rId7" imgW="2869920" imgH="2538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 contras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442" y="2555835"/>
                        <a:ext cx="3860433" cy="399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56129"/>
              </p:ext>
            </p:extLst>
          </p:nvPr>
        </p:nvGraphicFramePr>
        <p:xfrm>
          <a:off x="3887665" y="2949907"/>
          <a:ext cx="27876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数式" r:id="rId9" imgW="2070000" imgH="241200" progId="Equation.3">
                  <p:embed/>
                </p:oleObj>
              </mc:Choice>
              <mc:Fallback>
                <p:oleObj name="数式" r:id="rId9" imgW="2070000" imgH="2412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 contras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665" y="2949907"/>
                        <a:ext cx="27876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正方形/長方形 53"/>
          <p:cNvSpPr/>
          <p:nvPr/>
        </p:nvSpPr>
        <p:spPr>
          <a:xfrm>
            <a:off x="1181918" y="5978940"/>
            <a:ext cx="2746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solidFill>
                  <a:srgbClr val="FFFF00"/>
                </a:solidFill>
              </a:rPr>
              <a:t>ν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μ</a:t>
            </a:r>
            <a:r>
              <a:rPr lang="ja-JP" altLang="en-US" sz="2400" dirty="0">
                <a:solidFill>
                  <a:srgbClr val="FFFF00"/>
                </a:solidFill>
              </a:rPr>
              <a:t>→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ν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x</a:t>
            </a:r>
            <a:r>
              <a:rPr lang="ja-JP" altLang="en-US" sz="2400" dirty="0" smtClean="0">
                <a:solidFill>
                  <a:srgbClr val="FFFF00"/>
                </a:solidFill>
              </a:rPr>
              <a:t>の測定⇒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60" name="左中かっこ 59"/>
          <p:cNvSpPr/>
          <p:nvPr/>
        </p:nvSpPr>
        <p:spPr>
          <a:xfrm>
            <a:off x="3387120" y="5753033"/>
            <a:ext cx="288032" cy="911851"/>
          </a:xfrm>
          <a:prstGeom prst="lef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T2K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セットアップ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&amp;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実験感度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99670" y="1048258"/>
            <a:ext cx="8836826" cy="2668774"/>
            <a:chOff x="199670" y="1048258"/>
            <a:chExt cx="8836826" cy="266877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822">
              <a:off x="216949" y="1483119"/>
              <a:ext cx="821350" cy="415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 rot="330762">
              <a:off x="1446868" y="1655875"/>
              <a:ext cx="604650" cy="32996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905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矢印コネクタ 6"/>
            <p:cNvCxnSpPr>
              <a:stCxn id="5" idx="3"/>
            </p:cNvCxnSpPr>
            <p:nvPr/>
          </p:nvCxnSpPr>
          <p:spPr>
            <a:xfrm>
              <a:off x="1036578" y="1728432"/>
              <a:ext cx="439078" cy="45823"/>
            </a:xfrm>
            <a:prstGeom prst="straightConnector1">
              <a:avLst/>
            </a:prstGeom>
            <a:ln w="38100">
              <a:solidFill>
                <a:srgbClr val="FF05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1475657" y="1782701"/>
              <a:ext cx="1368151" cy="152618"/>
            </a:xfrm>
            <a:prstGeom prst="straightConnector1">
              <a:avLst/>
            </a:prstGeom>
            <a:ln w="28575">
              <a:solidFill>
                <a:srgbClr val="5BF76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365812" y="1176250"/>
              <a:ext cx="714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>
                  <a:solidFill>
                    <a:srgbClr val="5BF76E"/>
                  </a:solidFill>
                </a:rPr>
                <a:t>π</a:t>
              </a:r>
              <a:r>
                <a:rPr lang="en-US" altLang="ja-JP" sz="2400" i="1" baseline="30000" dirty="0" smtClean="0">
                  <a:solidFill>
                    <a:srgbClr val="5BF76E"/>
                  </a:solidFill>
                </a:rPr>
                <a:t>+</a:t>
              </a:r>
              <a:endParaRPr kumimoji="1" lang="ja-JP" altLang="en-US" sz="2400" i="1" baseline="30000" dirty="0">
                <a:solidFill>
                  <a:srgbClr val="5BF76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107933" y="1048258"/>
              <a:ext cx="1969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err="1" smtClean="0">
                  <a:solidFill>
                    <a:srgbClr val="FFFF00"/>
                  </a:solidFill>
                </a:rPr>
                <a:t>ν</a:t>
              </a:r>
              <a:r>
                <a:rPr lang="en-US" altLang="ja-JP" sz="2400" i="1" baseline="-25000" dirty="0" err="1" smtClean="0">
                  <a:solidFill>
                    <a:srgbClr val="FFFF00"/>
                  </a:solidFill>
                </a:rPr>
                <a:t>μ</a:t>
              </a:r>
              <a:r>
                <a:rPr lang="en-US" altLang="ja-JP" sz="2400" i="1" dirty="0">
                  <a:solidFill>
                    <a:srgbClr val="FFFF00"/>
                  </a:solidFill>
                </a:rPr>
                <a:t> </a:t>
              </a:r>
              <a:r>
                <a:rPr lang="en-US" altLang="ja-JP" sz="2400" i="1" dirty="0" smtClean="0">
                  <a:solidFill>
                    <a:srgbClr val="FFFF00"/>
                  </a:solidFill>
                </a:rPr>
                <a:t>(sub-</a:t>
              </a:r>
              <a:r>
                <a:rPr lang="en-US" altLang="ja-JP" sz="2400" i="1" dirty="0" err="1" smtClean="0">
                  <a:solidFill>
                    <a:srgbClr val="FFFF00"/>
                  </a:solidFill>
                </a:rPr>
                <a:t>GeV</a:t>
              </a:r>
              <a:r>
                <a:rPr lang="en-US" altLang="ja-JP" sz="2400" i="1" dirty="0" smtClean="0">
                  <a:solidFill>
                    <a:srgbClr val="FFFF00"/>
                  </a:solidFill>
                </a:rPr>
                <a:t>)</a:t>
              </a:r>
              <a:endParaRPr kumimoji="1" lang="ja-JP" altLang="en-US" sz="2400" i="1" dirty="0">
                <a:solidFill>
                  <a:srgbClr val="FFFF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27584" y="2077361"/>
              <a:ext cx="1907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i="1" dirty="0" smtClean="0"/>
                <a:t>陽子標的 </a:t>
              </a:r>
              <a:r>
                <a:rPr lang="en-US" altLang="ja-JP" sz="2400" i="1" dirty="0" smtClean="0"/>
                <a:t>&amp; </a:t>
              </a:r>
              <a:r>
                <a:rPr lang="ja-JP" altLang="en-US" sz="2400" i="1" dirty="0" smtClean="0"/>
                <a:t>電磁ホーン</a:t>
              </a:r>
              <a:endParaRPr kumimoji="1" lang="ja-JP" altLang="en-US" sz="2400" i="1" baseline="-25000" dirty="0"/>
            </a:p>
          </p:txBody>
        </p:sp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449" y="1407082"/>
              <a:ext cx="1168334" cy="864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5148064" y="1935318"/>
              <a:ext cx="302655" cy="260547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2843808" y="1940947"/>
              <a:ext cx="3233956" cy="254918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2915816" y="1627594"/>
              <a:ext cx="4785069" cy="76913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グループ化 16"/>
            <p:cNvGrpSpPr/>
            <p:nvPr/>
          </p:nvGrpSpPr>
          <p:grpSpPr>
            <a:xfrm>
              <a:off x="6939985" y="1509923"/>
              <a:ext cx="296311" cy="628938"/>
              <a:chOff x="5185672" y="1908206"/>
              <a:chExt cx="296311" cy="628938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5185672" y="1916832"/>
                <a:ext cx="178415" cy="620312"/>
              </a:xfrm>
              <a:custGeom>
                <a:avLst/>
                <a:gdLst>
                  <a:gd name="connsiteX0" fmla="*/ 164178 w 244485"/>
                  <a:gd name="connsiteY0" fmla="*/ 0 h 1414732"/>
                  <a:gd name="connsiteX1" fmla="*/ 276 w 244485"/>
                  <a:gd name="connsiteY1" fmla="*/ 448573 h 1414732"/>
                  <a:gd name="connsiteX2" fmla="*/ 198683 w 244485"/>
                  <a:gd name="connsiteY2" fmla="*/ 828136 h 1414732"/>
                  <a:gd name="connsiteX3" fmla="*/ 233189 w 244485"/>
                  <a:gd name="connsiteY3" fmla="*/ 1104181 h 1414732"/>
                  <a:gd name="connsiteX4" fmla="*/ 43408 w 244485"/>
                  <a:gd name="connsiteY4" fmla="*/ 1414732 h 14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85" h="1414732">
                    <a:moveTo>
                      <a:pt x="164178" y="0"/>
                    </a:moveTo>
                    <a:cubicBezTo>
                      <a:pt x="79351" y="155275"/>
                      <a:pt x="-5475" y="310550"/>
                      <a:pt x="276" y="448573"/>
                    </a:cubicBezTo>
                    <a:cubicBezTo>
                      <a:pt x="6027" y="586596"/>
                      <a:pt x="159864" y="718868"/>
                      <a:pt x="198683" y="828136"/>
                    </a:cubicBezTo>
                    <a:cubicBezTo>
                      <a:pt x="237502" y="937404"/>
                      <a:pt x="259068" y="1006415"/>
                      <a:pt x="233189" y="1104181"/>
                    </a:cubicBezTo>
                    <a:cubicBezTo>
                      <a:pt x="207310" y="1201947"/>
                      <a:pt x="125359" y="1308339"/>
                      <a:pt x="43408" y="141473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5303568" y="1908206"/>
                <a:ext cx="178415" cy="620312"/>
              </a:xfrm>
              <a:custGeom>
                <a:avLst/>
                <a:gdLst>
                  <a:gd name="connsiteX0" fmla="*/ 164178 w 244485"/>
                  <a:gd name="connsiteY0" fmla="*/ 0 h 1414732"/>
                  <a:gd name="connsiteX1" fmla="*/ 276 w 244485"/>
                  <a:gd name="connsiteY1" fmla="*/ 448573 h 1414732"/>
                  <a:gd name="connsiteX2" fmla="*/ 198683 w 244485"/>
                  <a:gd name="connsiteY2" fmla="*/ 828136 h 1414732"/>
                  <a:gd name="connsiteX3" fmla="*/ 233189 w 244485"/>
                  <a:gd name="connsiteY3" fmla="*/ 1104181 h 1414732"/>
                  <a:gd name="connsiteX4" fmla="*/ 43408 w 244485"/>
                  <a:gd name="connsiteY4" fmla="*/ 1414732 h 14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85" h="1414732">
                    <a:moveTo>
                      <a:pt x="164178" y="0"/>
                    </a:moveTo>
                    <a:cubicBezTo>
                      <a:pt x="79351" y="155275"/>
                      <a:pt x="-5475" y="310550"/>
                      <a:pt x="276" y="448573"/>
                    </a:cubicBezTo>
                    <a:cubicBezTo>
                      <a:pt x="6027" y="586596"/>
                      <a:pt x="159864" y="718868"/>
                      <a:pt x="198683" y="828136"/>
                    </a:cubicBezTo>
                    <a:cubicBezTo>
                      <a:pt x="237502" y="937404"/>
                      <a:pt x="259068" y="1006415"/>
                      <a:pt x="233189" y="1104181"/>
                    </a:cubicBezTo>
                    <a:cubicBezTo>
                      <a:pt x="207310" y="1201947"/>
                      <a:pt x="125359" y="1308339"/>
                      <a:pt x="43408" y="141473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4637082" y="2262026"/>
              <a:ext cx="202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i="1" dirty="0"/>
                <a:t>前置検出器</a:t>
              </a:r>
              <a:endParaRPr kumimoji="1" lang="ja-JP" altLang="en-US" sz="2400" i="1" dirty="0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483743" y="1525952"/>
              <a:ext cx="1432073" cy="249622"/>
            </a:xfrm>
            <a:custGeom>
              <a:avLst/>
              <a:gdLst>
                <a:gd name="connsiteX0" fmla="*/ 0 w 1889185"/>
                <a:gd name="connsiteY0" fmla="*/ 241660 h 241660"/>
                <a:gd name="connsiteX1" fmla="*/ 370936 w 1889185"/>
                <a:gd name="connsiteY1" fmla="*/ 86385 h 241660"/>
                <a:gd name="connsiteX2" fmla="*/ 897148 w 1889185"/>
                <a:gd name="connsiteY2" fmla="*/ 121 h 241660"/>
                <a:gd name="connsiteX3" fmla="*/ 1889185 w 1889185"/>
                <a:gd name="connsiteY3" fmla="*/ 103638 h 24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9185" h="241660">
                  <a:moveTo>
                    <a:pt x="0" y="241660"/>
                  </a:moveTo>
                  <a:cubicBezTo>
                    <a:pt x="110705" y="184150"/>
                    <a:pt x="221411" y="126641"/>
                    <a:pt x="370936" y="86385"/>
                  </a:cubicBezTo>
                  <a:cubicBezTo>
                    <a:pt x="520461" y="46129"/>
                    <a:pt x="644107" y="-2754"/>
                    <a:pt x="897148" y="121"/>
                  </a:cubicBezTo>
                  <a:cubicBezTo>
                    <a:pt x="1150189" y="2996"/>
                    <a:pt x="1519687" y="53317"/>
                    <a:pt x="1889185" y="103638"/>
                  </a:cubicBezTo>
                </a:path>
              </a:pathLst>
            </a:custGeom>
            <a:noFill/>
            <a:ln>
              <a:solidFill>
                <a:srgbClr val="5BF76E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599892" y="1407082"/>
              <a:ext cx="216024" cy="815592"/>
            </a:xfrm>
            <a:prstGeom prst="rect">
              <a:avLst/>
            </a:prstGeom>
            <a:solidFill>
              <a:srgbClr val="D9D9D9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flipV="1">
              <a:off x="2915816" y="1446433"/>
              <a:ext cx="1184364" cy="159039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V="1">
              <a:off x="2843808" y="1785284"/>
              <a:ext cx="1184364" cy="159039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056226" y="1151120"/>
              <a:ext cx="641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>
                  <a:solidFill>
                    <a:srgbClr val="FFFF00"/>
                  </a:solidFill>
                </a:rPr>
                <a:t>μ</a:t>
              </a:r>
              <a:endParaRPr kumimoji="1" lang="ja-JP" altLang="en-US" sz="2400" i="1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020365" y="2271650"/>
              <a:ext cx="1807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/>
                <a:t>μ</a:t>
              </a:r>
              <a:r>
                <a:rPr kumimoji="1" lang="ja-JP" altLang="en-US" sz="2400" i="1" dirty="0" smtClean="0"/>
                <a:t>モニター</a:t>
              </a:r>
              <a:endParaRPr kumimoji="1" lang="ja-JP" altLang="en-US" sz="2400" i="1" dirty="0"/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199670" y="3157481"/>
              <a:ext cx="8836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3707904" y="3009273"/>
              <a:ext cx="0" cy="29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1749193" y="3009273"/>
              <a:ext cx="0" cy="29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5450719" y="3013465"/>
              <a:ext cx="0" cy="29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8336910" y="3017657"/>
              <a:ext cx="0" cy="29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1576542" y="325536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smtClean="0"/>
                <a:t>0</a:t>
              </a:r>
              <a:endParaRPr kumimoji="1" lang="ja-JP" altLang="en-US" sz="2400" i="1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347864" y="3254628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/>
                <a:t>118m</a:t>
              </a:r>
              <a:endParaRPr kumimoji="1" lang="ja-JP" altLang="en-US" sz="2400" i="1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076056" y="3255367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/>
                <a:t>280m</a:t>
              </a:r>
              <a:endParaRPr kumimoji="1" lang="ja-JP" altLang="en-US" sz="2400" i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884368" y="3246741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/>
                <a:t>295km</a:t>
              </a:r>
              <a:endParaRPr kumimoji="1" lang="ja-JP" altLang="en-US" sz="2400" i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827584" y="1141257"/>
              <a:ext cx="136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>
                  <a:solidFill>
                    <a:srgbClr val="FF0000"/>
                  </a:solidFill>
                </a:rPr>
                <a:t>p</a:t>
              </a:r>
              <a:r>
                <a:rPr kumimoji="1" lang="en-US" altLang="ja-JP" sz="2400" i="1" dirty="0" smtClean="0">
                  <a:solidFill>
                    <a:srgbClr val="FF0000"/>
                  </a:solidFill>
                </a:rPr>
                <a:t>(30GeV)</a:t>
              </a:r>
              <a:endParaRPr kumimoji="1" lang="ja-JP" altLang="en-US" sz="24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6982176" y="2862131"/>
            <a:ext cx="296311" cy="628938"/>
            <a:chOff x="5185672" y="1908206"/>
            <a:chExt cx="296311" cy="628938"/>
          </a:xfrm>
        </p:grpSpPr>
        <p:sp>
          <p:nvSpPr>
            <p:cNvPr id="39" name="フリーフォーム 38"/>
            <p:cNvSpPr/>
            <p:nvPr/>
          </p:nvSpPr>
          <p:spPr>
            <a:xfrm>
              <a:off x="5185672" y="1916832"/>
              <a:ext cx="178415" cy="620312"/>
            </a:xfrm>
            <a:custGeom>
              <a:avLst/>
              <a:gdLst>
                <a:gd name="connsiteX0" fmla="*/ 164178 w 244485"/>
                <a:gd name="connsiteY0" fmla="*/ 0 h 1414732"/>
                <a:gd name="connsiteX1" fmla="*/ 276 w 244485"/>
                <a:gd name="connsiteY1" fmla="*/ 448573 h 1414732"/>
                <a:gd name="connsiteX2" fmla="*/ 198683 w 244485"/>
                <a:gd name="connsiteY2" fmla="*/ 828136 h 1414732"/>
                <a:gd name="connsiteX3" fmla="*/ 233189 w 244485"/>
                <a:gd name="connsiteY3" fmla="*/ 1104181 h 1414732"/>
                <a:gd name="connsiteX4" fmla="*/ 43408 w 244485"/>
                <a:gd name="connsiteY4" fmla="*/ 1414732 h 14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85" h="1414732">
                  <a:moveTo>
                    <a:pt x="164178" y="0"/>
                  </a:moveTo>
                  <a:cubicBezTo>
                    <a:pt x="79351" y="155275"/>
                    <a:pt x="-5475" y="310550"/>
                    <a:pt x="276" y="448573"/>
                  </a:cubicBezTo>
                  <a:cubicBezTo>
                    <a:pt x="6027" y="586596"/>
                    <a:pt x="159864" y="718868"/>
                    <a:pt x="198683" y="828136"/>
                  </a:cubicBezTo>
                  <a:cubicBezTo>
                    <a:pt x="237502" y="937404"/>
                    <a:pt x="259068" y="1006415"/>
                    <a:pt x="233189" y="1104181"/>
                  </a:cubicBezTo>
                  <a:cubicBezTo>
                    <a:pt x="207310" y="1201947"/>
                    <a:pt x="125359" y="1308339"/>
                    <a:pt x="43408" y="141473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5303568" y="1908206"/>
              <a:ext cx="178415" cy="620312"/>
            </a:xfrm>
            <a:custGeom>
              <a:avLst/>
              <a:gdLst>
                <a:gd name="connsiteX0" fmla="*/ 164178 w 244485"/>
                <a:gd name="connsiteY0" fmla="*/ 0 h 1414732"/>
                <a:gd name="connsiteX1" fmla="*/ 276 w 244485"/>
                <a:gd name="connsiteY1" fmla="*/ 448573 h 1414732"/>
                <a:gd name="connsiteX2" fmla="*/ 198683 w 244485"/>
                <a:gd name="connsiteY2" fmla="*/ 828136 h 1414732"/>
                <a:gd name="connsiteX3" fmla="*/ 233189 w 244485"/>
                <a:gd name="connsiteY3" fmla="*/ 1104181 h 1414732"/>
                <a:gd name="connsiteX4" fmla="*/ 43408 w 244485"/>
                <a:gd name="connsiteY4" fmla="*/ 1414732 h 14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85" h="1414732">
                  <a:moveTo>
                    <a:pt x="164178" y="0"/>
                  </a:moveTo>
                  <a:cubicBezTo>
                    <a:pt x="79351" y="155275"/>
                    <a:pt x="-5475" y="310550"/>
                    <a:pt x="276" y="448573"/>
                  </a:cubicBezTo>
                  <a:cubicBezTo>
                    <a:pt x="6027" y="586596"/>
                    <a:pt x="159864" y="718868"/>
                    <a:pt x="198683" y="828136"/>
                  </a:cubicBezTo>
                  <a:cubicBezTo>
                    <a:pt x="237502" y="937404"/>
                    <a:pt x="259068" y="1006415"/>
                    <a:pt x="233189" y="1104181"/>
                  </a:cubicBezTo>
                  <a:cubicBezTo>
                    <a:pt x="207310" y="1201947"/>
                    <a:pt x="125359" y="1308339"/>
                    <a:pt x="43408" y="141473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46971" y="5805264"/>
            <a:ext cx="9361040" cy="942206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実験</a:t>
            </a:r>
            <a:r>
              <a:rPr lang="ja-JP" altLang="en-US" sz="2400" dirty="0"/>
              <a:t>感度</a:t>
            </a:r>
            <a:r>
              <a:rPr lang="en-US" altLang="ja-JP" sz="2400" dirty="0" smtClean="0"/>
              <a:t>: </a:t>
            </a:r>
            <a:r>
              <a:rPr lang="ja-JP" altLang="en-US" sz="2400" dirty="0" smtClean="0"/>
              <a:t>これまでの実験から一桁以上の改善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δ(sin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2θ</a:t>
            </a:r>
            <a:r>
              <a:rPr lang="en-US" altLang="ja-JP" sz="2400" baseline="-25000" dirty="0"/>
              <a:t>23</a:t>
            </a:r>
            <a:r>
              <a:rPr lang="en-US" altLang="ja-JP" sz="2400" dirty="0"/>
              <a:t>)~0.01, δ(Δm</a:t>
            </a:r>
            <a:r>
              <a:rPr lang="en-US" altLang="ja-JP" sz="2400" baseline="30000" dirty="0"/>
              <a:t>2</a:t>
            </a:r>
            <a:r>
              <a:rPr lang="en-US" altLang="ja-JP" sz="2400" baseline="-25000" dirty="0"/>
              <a:t>23</a:t>
            </a:r>
            <a:r>
              <a:rPr lang="en-US" altLang="ja-JP" sz="2400" dirty="0"/>
              <a:t>)~1x10</a:t>
            </a:r>
            <a:r>
              <a:rPr lang="en-US" altLang="ja-JP" sz="2400" baseline="30000" dirty="0"/>
              <a:t>-4</a:t>
            </a:r>
            <a:r>
              <a:rPr lang="en-US" altLang="ja-JP" sz="2400" dirty="0"/>
              <a:t>eV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, search (sin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2θ</a:t>
            </a:r>
            <a:r>
              <a:rPr lang="en-US" altLang="ja-JP" sz="2400" baseline="-25000" dirty="0"/>
              <a:t>13</a:t>
            </a:r>
            <a:r>
              <a:rPr lang="en-US" altLang="ja-JP" sz="2400" dirty="0"/>
              <a:t>) &gt; 0.006</a:t>
            </a:r>
            <a:endParaRPr lang="ja-JP" altLang="en-US" sz="2400" dirty="0"/>
          </a:p>
          <a:p>
            <a:pPr lvl="1"/>
            <a:endParaRPr kumimoji="1" lang="ja-JP" altLang="en-US" sz="2400" baseline="-25000" dirty="0"/>
          </a:p>
        </p:txBody>
      </p:sp>
      <p:sp>
        <p:nvSpPr>
          <p:cNvPr id="43" name="コンテンツ プレースホルダー 1"/>
          <p:cNvSpPr txBox="1">
            <a:spLocks/>
          </p:cNvSpPr>
          <p:nvPr/>
        </p:nvSpPr>
        <p:spPr>
          <a:xfrm>
            <a:off x="107504" y="3789040"/>
            <a:ext cx="9166309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ja-JP" altLang="en-US" sz="2400" dirty="0" smtClean="0"/>
              <a:t>陽子を標的に照射し、生成</a:t>
            </a:r>
            <a:r>
              <a:rPr lang="en-US" altLang="ja-JP" sz="2400" dirty="0" smtClean="0"/>
              <a:t>π</a:t>
            </a:r>
            <a:r>
              <a:rPr lang="ja-JP" altLang="en-US" sz="2400" dirty="0" smtClean="0"/>
              <a:t>を電磁ホーンで収束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μ</a:t>
            </a:r>
            <a:r>
              <a:rPr lang="ja-JP" altLang="en-US" sz="2400" dirty="0" smtClean="0"/>
              <a:t>モニターで間接的に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ビームをモニター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前置検出器で生成直後の</a:t>
            </a:r>
            <a:r>
              <a:rPr lang="en-US" altLang="ja-JP" sz="2400" dirty="0" smtClean="0"/>
              <a:t>ν</a:t>
            </a:r>
            <a:r>
              <a:rPr lang="ja-JP" altLang="en-US" sz="2400" dirty="0" smtClean="0"/>
              <a:t>ビームを観測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後置検出器</a:t>
            </a:r>
            <a:r>
              <a:rPr lang="en-US" altLang="ja-JP" sz="2400" dirty="0" smtClean="0"/>
              <a:t>Super-K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295km</a:t>
            </a:r>
            <a:r>
              <a:rPr lang="ja-JP" altLang="en-US" sz="2400" dirty="0" smtClean="0"/>
              <a:t>飛行後の</a:t>
            </a:r>
            <a:r>
              <a:rPr lang="en-US" altLang="ja-JP" sz="2400" dirty="0" smtClean="0"/>
              <a:t>ν</a:t>
            </a:r>
            <a:r>
              <a:rPr lang="ja-JP" altLang="en-US" sz="2400" dirty="0" smtClean="0"/>
              <a:t>ビームを観測</a:t>
            </a:r>
            <a:endParaRPr lang="en-US" altLang="ja-JP" sz="2400" dirty="0" smtClean="0"/>
          </a:p>
          <a:p>
            <a:pPr lvl="1"/>
            <a:endParaRPr lang="en-US" altLang="ja-JP" sz="2400" dirty="0"/>
          </a:p>
        </p:txBody>
      </p:sp>
      <p:sp>
        <p:nvSpPr>
          <p:cNvPr id="55" name="正方形/長方形 54"/>
          <p:cNvSpPr/>
          <p:nvPr/>
        </p:nvSpPr>
        <p:spPr>
          <a:xfrm>
            <a:off x="5283782" y="1541602"/>
            <a:ext cx="302655" cy="260547"/>
          </a:xfrm>
          <a:prstGeom prst="rect">
            <a:avLst/>
          </a:prstGeom>
          <a:solidFill>
            <a:srgbClr val="D9D9D9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9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7897"/>
            <a:ext cx="3218451" cy="38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702039" y="1196752"/>
            <a:ext cx="7769923" cy="1107710"/>
            <a:chOff x="281778" y="1130391"/>
            <a:chExt cx="8298044" cy="1344407"/>
          </a:xfrm>
        </p:grpSpPr>
        <p:cxnSp>
          <p:nvCxnSpPr>
            <p:cNvPr id="14" name="直線矢印コネクタ 13"/>
            <p:cNvCxnSpPr/>
            <p:nvPr/>
          </p:nvCxnSpPr>
          <p:spPr>
            <a:xfrm flipV="1">
              <a:off x="1309215" y="1533541"/>
              <a:ext cx="6193564" cy="649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グループ化 54"/>
            <p:cNvGrpSpPr/>
            <p:nvPr/>
          </p:nvGrpSpPr>
          <p:grpSpPr>
            <a:xfrm>
              <a:off x="6579676" y="1347341"/>
              <a:ext cx="291960" cy="319033"/>
              <a:chOff x="3554506" y="937066"/>
              <a:chExt cx="315632" cy="353852"/>
            </a:xfrm>
          </p:grpSpPr>
          <p:sp>
            <p:nvSpPr>
              <p:cNvPr id="19" name="フリーフォーム 18"/>
              <p:cNvSpPr/>
              <p:nvPr/>
            </p:nvSpPr>
            <p:spPr>
              <a:xfrm>
                <a:off x="3554506" y="950259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3666938" y="937066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" name="直線矢印コネクタ 20"/>
            <p:cNvCxnSpPr>
              <a:endCxn id="22" idx="1"/>
            </p:cNvCxnSpPr>
            <p:nvPr/>
          </p:nvCxnSpPr>
          <p:spPr>
            <a:xfrm>
              <a:off x="1309215" y="1650518"/>
              <a:ext cx="1149207" cy="544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2458422" y="1914484"/>
              <a:ext cx="2958913" cy="560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ビーム</a:t>
              </a:r>
              <a:r>
                <a:rPr lang="ja-JP" altLang="en-US" sz="2400" dirty="0"/>
                <a:t>中心</a:t>
              </a:r>
              <a:endParaRPr kumimoji="1" lang="ja-JP" altLang="en-US" sz="2400" dirty="0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2049814" y="1540035"/>
              <a:ext cx="195928" cy="336853"/>
            </a:xfrm>
            <a:custGeom>
              <a:avLst/>
              <a:gdLst>
                <a:gd name="connsiteX0" fmla="*/ 206188 w 249518"/>
                <a:gd name="connsiteY0" fmla="*/ 0 h 349624"/>
                <a:gd name="connsiteX1" fmla="*/ 215153 w 249518"/>
                <a:gd name="connsiteY1" fmla="*/ 242047 h 349624"/>
                <a:gd name="connsiteX2" fmla="*/ 0 w 249518"/>
                <a:gd name="connsiteY2" fmla="*/ 349624 h 34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18" h="349624">
                  <a:moveTo>
                    <a:pt x="206188" y="0"/>
                  </a:moveTo>
                  <a:cubicBezTo>
                    <a:pt x="227853" y="91888"/>
                    <a:pt x="249518" y="183776"/>
                    <a:pt x="215153" y="242047"/>
                  </a:cubicBezTo>
                  <a:cubicBezTo>
                    <a:pt x="180788" y="300318"/>
                    <a:pt x="90394" y="324971"/>
                    <a:pt x="0" y="349624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261158" y="1529079"/>
              <a:ext cx="5112568" cy="560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オフアクシス</a:t>
              </a:r>
              <a:r>
                <a:rPr lang="ja-JP" altLang="en-US" sz="2400" dirty="0"/>
                <a:t>角</a:t>
              </a:r>
              <a:r>
                <a:rPr lang="en-US" altLang="ja-JP" sz="2400" dirty="0" smtClean="0"/>
                <a:t> </a:t>
              </a:r>
              <a:r>
                <a:rPr kumimoji="1" lang="en-US" altLang="ja-JP" sz="2400" dirty="0" err="1" smtClean="0"/>
                <a:t>θ</a:t>
              </a:r>
              <a:r>
                <a:rPr kumimoji="1" lang="en-US" altLang="ja-JP" sz="2400" baseline="-25000" dirty="0" err="1" smtClean="0"/>
                <a:t>OA</a:t>
              </a:r>
              <a:r>
                <a:rPr lang="en-US" altLang="ja-JP" sz="2400" dirty="0"/>
                <a:t> </a:t>
              </a:r>
              <a:r>
                <a:rPr lang="en-US" altLang="ja-JP" sz="2400" dirty="0" smtClean="0"/>
                <a:t>(2.5°</a:t>
              </a:r>
              <a:r>
                <a:rPr lang="ja-JP" altLang="en-US" sz="2400" dirty="0" smtClean="0"/>
                <a:t>に設定</a:t>
              </a:r>
              <a:r>
                <a:rPr lang="en-US" altLang="ja-JP" sz="2400" dirty="0" smtClean="0"/>
                <a:t>)</a:t>
              </a:r>
              <a:endParaRPr kumimoji="1" lang="ja-JP" altLang="en-US" sz="2400" baseline="-25000" dirty="0"/>
            </a:p>
          </p:txBody>
        </p:sp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7" y="1130391"/>
              <a:ext cx="1055495" cy="78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7676">
              <a:off x="281778" y="1245766"/>
              <a:ext cx="1054764" cy="415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20" name="テキスト ボックス 21519"/>
          <p:cNvSpPr txBox="1"/>
          <p:nvPr/>
        </p:nvSpPr>
        <p:spPr>
          <a:xfrm>
            <a:off x="3630827" y="5283785"/>
            <a:ext cx="5405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FF00"/>
                </a:solidFill>
              </a:rPr>
              <a:t>キーポイント</a:t>
            </a:r>
            <a:r>
              <a:rPr lang="en-US" altLang="ja-JP" sz="2400" dirty="0" smtClean="0">
                <a:solidFill>
                  <a:srgbClr val="FFFF00"/>
                </a:solidFill>
              </a:rPr>
              <a:t>: </a:t>
            </a:r>
            <a:r>
              <a:rPr lang="ja-JP" altLang="en-US" sz="2400" dirty="0" smtClean="0">
                <a:solidFill>
                  <a:srgbClr val="FFFF00"/>
                </a:solidFill>
              </a:rPr>
              <a:t>ビーム中心は</a:t>
            </a:r>
            <a:r>
              <a:rPr lang="en-US" altLang="ja-JP" sz="2400" dirty="0" smtClean="0">
                <a:solidFill>
                  <a:srgbClr val="FFFF00"/>
                </a:solidFill>
              </a:rPr>
              <a:t>T2K</a:t>
            </a:r>
            <a:r>
              <a:rPr lang="ja-JP" altLang="en-US" sz="2400" dirty="0" smtClean="0">
                <a:solidFill>
                  <a:srgbClr val="FFFF00"/>
                </a:solidFill>
              </a:rPr>
              <a:t>実験感度を左右する重要な測定。目標感度達成には</a:t>
            </a:r>
            <a:r>
              <a:rPr lang="en-US" altLang="ja-JP" sz="2400" dirty="0" smtClean="0">
                <a:solidFill>
                  <a:srgbClr val="FFFF00"/>
                </a:solidFill>
              </a:rPr>
              <a:t>1mrad</a:t>
            </a:r>
            <a:r>
              <a:rPr lang="ja-JP" altLang="en-US" sz="2400" dirty="0" smtClean="0">
                <a:solidFill>
                  <a:srgbClr val="FFFF00"/>
                </a:solidFill>
              </a:rPr>
              <a:t>精度のビーム中心の測定が必要</a:t>
            </a:r>
            <a:endParaRPr kumimoji="1" lang="ja-JP" altLang="en-US" sz="2200" dirty="0">
              <a:solidFill>
                <a:srgbClr val="FFFF00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51520" y="919188"/>
            <a:ext cx="8676456" cy="1357683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コンテンツ プレースホルダー 1"/>
          <p:cNvSpPr txBox="1">
            <a:spLocks/>
          </p:cNvSpPr>
          <p:nvPr/>
        </p:nvSpPr>
        <p:spPr>
          <a:xfrm>
            <a:off x="422398" y="676655"/>
            <a:ext cx="7935816" cy="4850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400" dirty="0" smtClean="0"/>
              <a:t>ビーム中心を</a:t>
            </a:r>
            <a:r>
              <a:rPr lang="en-US" altLang="ja-JP" sz="2400" dirty="0" smtClean="0"/>
              <a:t>Super-K</a:t>
            </a:r>
            <a:r>
              <a:rPr lang="ja-JP" altLang="en-US" sz="2400" dirty="0" smtClean="0"/>
              <a:t>から故意にズラ</a:t>
            </a:r>
            <a:r>
              <a:rPr lang="ja-JP" altLang="en-US" sz="2400" dirty="0" err="1" smtClean="0"/>
              <a:t>す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オフアクシスビーム</a:t>
            </a:r>
            <a:r>
              <a:rPr lang="en-US" altLang="ja-JP" sz="2400" dirty="0" smtClean="0"/>
              <a:t>)</a:t>
            </a:r>
            <a:endParaRPr lang="ja-JP" altLang="en-US" sz="2400" baseline="-25000" dirty="0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3987" y="-24"/>
            <a:ext cx="9084517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感度向上の手法＆キーポイント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1195857" y="2396398"/>
            <a:ext cx="504056" cy="4565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60745" y="2391270"/>
            <a:ext cx="695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ほぼ単色エネルギーのニュートリノビームを実現</a:t>
            </a:r>
            <a:endParaRPr kumimoji="1" lang="ja-JP" altLang="en-US" sz="2400" dirty="0"/>
          </a:p>
        </p:txBody>
      </p: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3635896" y="2996952"/>
            <a:ext cx="5220072" cy="187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ja-JP" sz="2400" dirty="0" smtClean="0">
                <a:sym typeface="Wingdings" pitchFamily="2" charset="2"/>
              </a:rPr>
              <a:t></a:t>
            </a:r>
            <a:r>
              <a:rPr lang="en-US" altLang="ja-JP" sz="2400" dirty="0" err="1" smtClean="0">
                <a:sym typeface="Wingdings" pitchFamily="2" charset="2"/>
              </a:rPr>
              <a:t>E</a:t>
            </a:r>
            <a:r>
              <a:rPr lang="en-US" altLang="ja-JP" sz="2400" baseline="-25000" dirty="0" err="1" smtClean="0">
                <a:sym typeface="Wingdings" pitchFamily="2" charset="2"/>
              </a:rPr>
              <a:t>ν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ja-JP" altLang="en-US" sz="2400" dirty="0" smtClean="0">
                <a:sym typeface="Wingdings" pitchFamily="2" charset="2"/>
              </a:rPr>
              <a:t>ピーク </a:t>
            </a:r>
            <a:r>
              <a:rPr lang="en-US" altLang="ja-JP" sz="2400" dirty="0">
                <a:sym typeface="Wingdings" pitchFamily="2" charset="2"/>
              </a:rPr>
              <a:t>=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ja-JP" altLang="en-US" sz="2400" dirty="0" smtClean="0">
                <a:sym typeface="Wingdings" pitchFamily="2" charset="2"/>
              </a:rPr>
              <a:t>振動確率最大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ja-JP" sz="2400" dirty="0" smtClean="0">
                <a:sym typeface="Wingdings" pitchFamily="2" charset="2"/>
              </a:rPr>
              <a:t></a:t>
            </a:r>
            <a:r>
              <a:rPr lang="ja-JP" altLang="en-US" sz="2400" dirty="0" smtClean="0">
                <a:sym typeface="Wingdings" pitchFamily="2" charset="2"/>
              </a:rPr>
              <a:t>バックグラウンド反応</a:t>
            </a:r>
            <a:r>
              <a:rPr lang="en-US" altLang="ja-JP" sz="2400" dirty="0" smtClean="0">
                <a:sym typeface="Wingdings" pitchFamily="2" charset="2"/>
              </a:rPr>
              <a:t> (CC1π, NC 1π)</a:t>
            </a:r>
            <a:r>
              <a:rPr lang="ja-JP" altLang="en-US" sz="2400" dirty="0">
                <a:sym typeface="Wingdings" pitchFamily="2" charset="2"/>
              </a:rPr>
              <a:t> </a:t>
            </a:r>
            <a:r>
              <a:rPr lang="ja-JP" altLang="en-US" sz="2400" dirty="0" smtClean="0">
                <a:sym typeface="Wingdings" pitchFamily="2" charset="2"/>
              </a:rPr>
              <a:t>を減少、シグナル反応</a:t>
            </a:r>
            <a:r>
              <a:rPr lang="en-US" altLang="ja-JP" sz="2400" dirty="0" smtClean="0">
                <a:sym typeface="Wingdings" pitchFamily="2" charset="2"/>
              </a:rPr>
              <a:t>(CCQE)</a:t>
            </a:r>
            <a:r>
              <a:rPr lang="ja-JP" altLang="en-US" sz="2400" dirty="0" smtClean="0">
                <a:sym typeface="Wingdings" pitchFamily="2" charset="2"/>
              </a:rPr>
              <a:t>を増加</a:t>
            </a:r>
            <a:endParaRPr lang="en-US" altLang="ja-JP" sz="2400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sz="2400" dirty="0" smtClean="0">
                <a:sym typeface="Wingdings" pitchFamily="2" charset="2"/>
              </a:rPr>
              <a:t></a:t>
            </a:r>
            <a:r>
              <a:rPr lang="en-US" altLang="ja-JP" sz="2400" dirty="0" err="1" smtClean="0">
                <a:sym typeface="Wingdings" pitchFamily="2" charset="2"/>
              </a:rPr>
              <a:t>E</a:t>
            </a:r>
            <a:r>
              <a:rPr lang="en-US" altLang="ja-JP" sz="2400" baseline="-25000" dirty="0" err="1" smtClean="0">
                <a:sym typeface="Wingdings" pitchFamily="2" charset="2"/>
              </a:rPr>
              <a:t>ν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ja-JP" altLang="en-US" sz="2400" dirty="0" smtClean="0">
                <a:sym typeface="Wingdings" pitchFamily="2" charset="2"/>
              </a:rPr>
              <a:t>ピークが</a:t>
            </a:r>
            <a:r>
              <a:rPr lang="en-US" altLang="ja-JP" sz="2400" dirty="0" err="1" smtClean="0">
                <a:sym typeface="Wingdings" pitchFamily="2" charset="2"/>
              </a:rPr>
              <a:t>θ</a:t>
            </a:r>
            <a:r>
              <a:rPr lang="en-US" altLang="ja-JP" sz="2400" baseline="-25000" dirty="0" err="1" smtClean="0">
                <a:sym typeface="Wingdings" pitchFamily="2" charset="2"/>
              </a:rPr>
              <a:t>OA</a:t>
            </a:r>
            <a:r>
              <a:rPr lang="ja-JP" altLang="en-US" sz="2400" dirty="0" smtClean="0">
                <a:sym typeface="Wingdings" pitchFamily="2" charset="2"/>
              </a:rPr>
              <a:t>に激しく依存</a:t>
            </a:r>
            <a:endParaRPr lang="ja-JP" altLang="en-US" sz="2400" baseline="-25000" dirty="0"/>
          </a:p>
        </p:txBody>
      </p:sp>
      <p:sp>
        <p:nvSpPr>
          <p:cNvPr id="29" name="下矢印 28"/>
          <p:cNvSpPr/>
          <p:nvPr/>
        </p:nvSpPr>
        <p:spPr>
          <a:xfrm>
            <a:off x="5580112" y="4773755"/>
            <a:ext cx="864096" cy="43204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4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400" u="sng" dirty="0" smtClean="0"/>
              <a:t>前置</a:t>
            </a:r>
            <a:r>
              <a:rPr lang="ja-JP" altLang="en-US" sz="4400" u="sng" dirty="0"/>
              <a:t>検出器</a:t>
            </a:r>
            <a:endParaRPr lang="en-US" altLang="ja-JP" sz="4400" u="sng" dirty="0"/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コンテンツ プレースホルダー 1"/>
          <p:cNvSpPr txBox="1">
            <a:spLocks/>
          </p:cNvSpPr>
          <p:nvPr/>
        </p:nvSpPr>
        <p:spPr>
          <a:xfrm>
            <a:off x="4157252" y="2169215"/>
            <a:ext cx="4727742" cy="319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INGRID(Interactive Neutrino GRID) @ </a:t>
            </a:r>
            <a:r>
              <a:rPr lang="ja-JP" altLang="en-US" sz="2400" dirty="0" smtClean="0"/>
              <a:t>ビーム中心軸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ビーム中心の測定 </a:t>
            </a:r>
            <a:r>
              <a:rPr lang="en-US" altLang="ja-JP" sz="2400" dirty="0" smtClean="0"/>
              <a:t>etc.</a:t>
            </a:r>
          </a:p>
          <a:p>
            <a:pPr lvl="1"/>
            <a:endParaRPr lang="en-US" altLang="ja-JP" sz="2400" dirty="0" smtClean="0"/>
          </a:p>
          <a:p>
            <a:r>
              <a:rPr lang="en-US" altLang="ja-JP" sz="2400" dirty="0" smtClean="0"/>
              <a:t>ND280 @ Super-K</a:t>
            </a:r>
            <a:r>
              <a:rPr lang="ja-JP" altLang="en-US" sz="2400" dirty="0" smtClean="0"/>
              <a:t>方向軸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イベントレートの測定 </a:t>
            </a:r>
            <a:r>
              <a:rPr lang="en-US" altLang="ja-JP" sz="2400" dirty="0" smtClean="0"/>
              <a:t>etc.</a:t>
            </a:r>
          </a:p>
          <a:p>
            <a:pPr lvl="1"/>
            <a:endParaRPr lang="ja-JP" altLang="en-US" sz="2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07367" y="1915118"/>
            <a:ext cx="4320617" cy="4290223"/>
            <a:chOff x="107367" y="1770160"/>
            <a:chExt cx="4483069" cy="44351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367" y="1770160"/>
              <a:ext cx="4142688" cy="427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直線矢印コネクタ 3"/>
            <p:cNvCxnSpPr/>
            <p:nvPr/>
          </p:nvCxnSpPr>
          <p:spPr>
            <a:xfrm flipH="1" flipV="1">
              <a:off x="2427215" y="5014617"/>
              <a:ext cx="1872208" cy="103182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H="1" flipV="1">
              <a:off x="2680967" y="3662318"/>
              <a:ext cx="1618456" cy="238412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 rot="1710660">
              <a:off x="2595852" y="5774455"/>
              <a:ext cx="1994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solidFill>
                    <a:srgbClr val="FFFF00"/>
                  </a:solidFill>
                </a:rPr>
                <a:t>ビーム</a:t>
              </a:r>
              <a:r>
                <a:rPr lang="ja-JP" altLang="en-US" sz="2200" dirty="0">
                  <a:solidFill>
                    <a:srgbClr val="FFFF00"/>
                  </a:solidFill>
                </a:rPr>
                <a:t>方向</a:t>
              </a:r>
              <a:endParaRPr kumimoji="1" lang="ja-JP" alt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3323778">
              <a:off x="2821686" y="4761913"/>
              <a:ext cx="1994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solidFill>
                    <a:srgbClr val="FFFF00"/>
                  </a:solidFill>
                </a:rPr>
                <a:t>Super-K</a:t>
              </a:r>
              <a:r>
                <a:rPr lang="ja-JP" altLang="en-US" sz="2200" dirty="0" smtClean="0">
                  <a:solidFill>
                    <a:srgbClr val="FFFF00"/>
                  </a:solidFill>
                </a:rPr>
                <a:t>方向</a:t>
              </a:r>
              <a:endParaRPr kumimoji="1" lang="ja-JP" alt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 rot="20748459">
              <a:off x="933622" y="4105446"/>
              <a:ext cx="2163550" cy="144408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661738" y="556189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INGRID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 rot="20748459">
              <a:off x="449178" y="2236802"/>
              <a:ext cx="2874099" cy="200843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280171" y="1770160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ND280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コンテンツ プレースホルダー 1"/>
          <p:cNvSpPr txBox="1">
            <a:spLocks/>
          </p:cNvSpPr>
          <p:nvPr/>
        </p:nvSpPr>
        <p:spPr>
          <a:xfrm>
            <a:off x="179512" y="830611"/>
            <a:ext cx="8817605" cy="303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ニュートリノ生成点から約</a:t>
            </a:r>
            <a:r>
              <a:rPr lang="en-US" altLang="ja-JP" sz="2400" dirty="0" smtClean="0"/>
              <a:t>280m</a:t>
            </a:r>
            <a:r>
              <a:rPr lang="ja-JP" altLang="en-US" sz="2400" dirty="0" smtClean="0"/>
              <a:t>下流に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台の前置検出器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2363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35425</TotalTime>
  <Words>1323</Words>
  <Application>Microsoft Office PowerPoint</Application>
  <PresentationFormat>画面に合わせる (4:3)</PresentationFormat>
  <Paragraphs>356</Paragraphs>
  <Slides>35</Slides>
  <Notes>35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7" baseType="lpstr">
      <vt:lpstr>Office テーマ</vt:lpstr>
      <vt:lpstr>数式</vt:lpstr>
      <vt:lpstr>T2Kオフアクシスビームによる ミューオンニュートリノ消失モードの測定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masashi.o</dc:creator>
  <cp:lastModifiedBy>masashi.o</cp:lastModifiedBy>
  <cp:revision>764</cp:revision>
  <cp:lastPrinted>2012-01-11T08:10:43Z</cp:lastPrinted>
  <dcterms:created xsi:type="dcterms:W3CDTF">2010-01-18T04:46:10Z</dcterms:created>
  <dcterms:modified xsi:type="dcterms:W3CDTF">2012-02-21T23:19:17Z</dcterms:modified>
</cp:coreProperties>
</file>