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  <p:sldMasterId id="2147483745" r:id="rId2"/>
  </p:sldMasterIdLst>
  <p:notesMasterIdLst>
    <p:notesMasterId r:id="rId65"/>
  </p:notesMasterIdLst>
  <p:sldIdLst>
    <p:sldId id="256" r:id="rId3"/>
    <p:sldId id="364" r:id="rId4"/>
    <p:sldId id="366" r:id="rId5"/>
    <p:sldId id="365" r:id="rId6"/>
    <p:sldId id="315" r:id="rId7"/>
    <p:sldId id="367" r:id="rId8"/>
    <p:sldId id="354" r:id="rId9"/>
    <p:sldId id="368" r:id="rId10"/>
    <p:sldId id="369" r:id="rId11"/>
    <p:sldId id="370" r:id="rId12"/>
    <p:sldId id="372" r:id="rId13"/>
    <p:sldId id="373" r:id="rId14"/>
    <p:sldId id="374" r:id="rId15"/>
    <p:sldId id="258" r:id="rId16"/>
    <p:sldId id="332" r:id="rId17"/>
    <p:sldId id="362" r:id="rId18"/>
    <p:sldId id="331" r:id="rId19"/>
    <p:sldId id="263" r:id="rId20"/>
    <p:sldId id="268" r:id="rId21"/>
    <p:sldId id="269" r:id="rId22"/>
    <p:sldId id="270" r:id="rId23"/>
    <p:sldId id="355" r:id="rId24"/>
    <p:sldId id="351" r:id="rId25"/>
    <p:sldId id="347" r:id="rId26"/>
    <p:sldId id="348" r:id="rId27"/>
    <p:sldId id="349" r:id="rId28"/>
    <p:sldId id="363" r:id="rId29"/>
    <p:sldId id="345" r:id="rId30"/>
    <p:sldId id="344" r:id="rId31"/>
    <p:sldId id="356" r:id="rId32"/>
    <p:sldId id="303" r:id="rId33"/>
    <p:sldId id="304" r:id="rId34"/>
    <p:sldId id="305" r:id="rId35"/>
    <p:sldId id="308" r:id="rId36"/>
    <p:sldId id="309" r:id="rId37"/>
    <p:sldId id="338" r:id="rId38"/>
    <p:sldId id="340" r:id="rId39"/>
    <p:sldId id="339" r:id="rId40"/>
    <p:sldId id="328" r:id="rId41"/>
    <p:sldId id="329" r:id="rId42"/>
    <p:sldId id="323" r:id="rId43"/>
    <p:sldId id="341" r:id="rId44"/>
    <p:sldId id="342" r:id="rId45"/>
    <p:sldId id="327" r:id="rId46"/>
    <p:sldId id="330" r:id="rId47"/>
    <p:sldId id="306" r:id="rId48"/>
    <p:sldId id="320" r:id="rId49"/>
    <p:sldId id="312" r:id="rId50"/>
    <p:sldId id="285" r:id="rId51"/>
    <p:sldId id="287" r:id="rId52"/>
    <p:sldId id="299" r:id="rId53"/>
    <p:sldId id="346" r:id="rId54"/>
    <p:sldId id="276" r:id="rId55"/>
    <p:sldId id="277" r:id="rId56"/>
    <p:sldId id="278" r:id="rId57"/>
    <p:sldId id="314" r:id="rId58"/>
    <p:sldId id="352" r:id="rId59"/>
    <p:sldId id="310" r:id="rId60"/>
    <p:sldId id="311" r:id="rId61"/>
    <p:sldId id="357" r:id="rId62"/>
    <p:sldId id="358" r:id="rId63"/>
    <p:sldId id="359" r:id="rId6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EAFF"/>
    <a:srgbClr val="FFFFCC"/>
    <a:srgbClr val="FFC5C5"/>
    <a:srgbClr val="FFD85B"/>
    <a:srgbClr val="93A3E5"/>
    <a:srgbClr val="FFC000"/>
    <a:srgbClr val="0099FF"/>
    <a:srgbClr val="969696"/>
    <a:srgbClr val="FFFFFF"/>
    <a:srgbClr val="FFF7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92" autoAdjust="0"/>
    <p:restoredTop sz="94334" autoAdjust="0"/>
  </p:normalViewPr>
  <p:slideViewPr>
    <p:cSldViewPr>
      <p:cViewPr varScale="1">
        <p:scale>
          <a:sx n="67" d="100"/>
          <a:sy n="67" d="100"/>
        </p:scale>
        <p:origin x="-7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9E5AC-92BA-4974-A6EA-15183AB616A6}" type="datetimeFigureOut">
              <a:rPr kumimoji="1" lang="ja-JP" altLang="en-US" smtClean="0"/>
              <a:pPr/>
              <a:t>2011/2/23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9EDC5-7681-473A-9429-C01F1F450E5A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4084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Threshold </a:t>
            </a:r>
            <a:r>
              <a:rPr kumimoji="1" lang="ja-JP" altLang="en-US" dirty="0" smtClean="0"/>
              <a:t>の値をメモしておく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9EDC5-7681-473A-9429-C01F1F450E5A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9EDC5-7681-473A-9429-C01F1F450E5A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88674-9702-4678-966D-4F910E95F20A}" type="slidenum">
              <a:rPr lang="en-US" altLang="ja-JP"/>
              <a:pPr/>
              <a:t>27</a:t>
            </a:fld>
            <a:endParaRPr lang="en-US" altLang="ja-JP" dirty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9EDC5-7681-473A-9429-C01F1F450E5A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07600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9EDC5-7681-473A-9429-C01F1F450E5A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07600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021C3-AF7E-4BF4-928F-79B54FB2F24C}" type="slidenum">
              <a:rPr lang="en-US" altLang="ja-JP"/>
              <a:pPr/>
              <a:t>38</a:t>
            </a:fld>
            <a:endParaRPr lang="en-US" altLang="ja-JP" dirty="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468"/>
            <a:ext cx="5486400" cy="4113254"/>
          </a:xfrm>
        </p:spPr>
        <p:txBody>
          <a:bodyPr/>
          <a:lstStyle/>
          <a:p>
            <a:pPr marL="228783" indent="-228783"/>
            <a:endParaRPr lang="ja-JP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0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defTabSz="9080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defTabSz="9080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defTabSz="9080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defTabSz="9080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fld id="{A63094A7-3490-4766-B3D9-DFABB217DF24}" type="slidenum">
              <a:rPr lang="en-US" altLang="ja-JP" b="0">
                <a:latin typeface="Arial" charset="0"/>
              </a:rPr>
              <a:pPr eaLnBrk="1" hangingPunct="1"/>
              <a:t>44</a:t>
            </a:fld>
            <a:endParaRPr lang="en-US" altLang="ja-JP" b="0" dirty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ja-JP" altLang="en-US" sz="1000" dirty="0" smtClean="0"/>
              <a:t>弦理論の話であったように、スピンと </a:t>
            </a:r>
            <a:r>
              <a:rPr lang="en-US" altLang="ja-JP" sz="1000" dirty="0" smtClean="0"/>
              <a:t>mass squared </a:t>
            </a:r>
            <a:r>
              <a:rPr lang="ja-JP" altLang="en-US" sz="1000" dirty="0" smtClean="0"/>
              <a:t>がだいたい比例している</a:t>
            </a:r>
            <a:endParaRPr lang="ja-JP" altLang="ja-JP" sz="100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9EDC5-7681-473A-9429-C01F1F450E5A}" type="slidenum">
              <a:rPr kumimoji="1" lang="ja-JP" altLang="en-US" smtClean="0"/>
              <a:pPr/>
              <a:t>52</a:t>
            </a:fld>
            <a:endParaRPr kumimoji="1" lang="ja-JP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C65F0-5A73-49B5-81D2-F48161971119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altLang="ja-JP" dirty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en-US" altLang="ja-JP" sz="1000" dirty="0" smtClean="0"/>
              <a:t>Here</a:t>
            </a:r>
            <a:r>
              <a:rPr lang="en-US" altLang="ja-JP" sz="1000" baseline="0" dirty="0" smtClean="0"/>
              <a:t> is a comparison of NKS2 to NKS</a:t>
            </a:r>
            <a:endParaRPr lang="en-US" altLang="ja-JP" sz="1000" dirty="0" smtClean="0"/>
          </a:p>
          <a:p>
            <a:pPr marL="228600" indent="-228600" eaLnBrk="1" hangingPunct="1">
              <a:spcBef>
                <a:spcPct val="0"/>
              </a:spcBef>
            </a:pPr>
            <a:endParaRPr lang="en-US" altLang="ja-JP" sz="1000" dirty="0" smtClean="0"/>
          </a:p>
          <a:p>
            <a:pPr marL="228600" indent="-228600" eaLnBrk="1" hangingPunct="1">
              <a:spcBef>
                <a:spcPct val="0"/>
              </a:spcBef>
            </a:pPr>
            <a:r>
              <a:rPr lang="en-US" altLang="ja-JP" sz="1000" dirty="0" smtClean="0"/>
              <a:t>The left-hand side is a schematic</a:t>
            </a:r>
            <a:r>
              <a:rPr lang="en-US" altLang="ja-JP" sz="1000" baseline="0" dirty="0" smtClean="0"/>
              <a:t> </a:t>
            </a:r>
            <a:r>
              <a:rPr lang="en-US" altLang="ja-JP" sz="1000" dirty="0" smtClean="0"/>
              <a:t>view of NKS, and the right-hand side is</a:t>
            </a:r>
            <a:r>
              <a:rPr lang="en-US" altLang="ja-JP" sz="1000" baseline="0" dirty="0" smtClean="0"/>
              <a:t> </a:t>
            </a:r>
            <a:r>
              <a:rPr lang="en-US" altLang="ja-JP" sz="1000" dirty="0" smtClean="0"/>
              <a:t>NKS2.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en-US" altLang="ja-JP" sz="1000" dirty="0" smtClean="0"/>
              <a:t>To avoid high rate back-ground,</a:t>
            </a:r>
            <a:r>
              <a:rPr lang="en-US" altLang="ja-JP" sz="1000" baseline="0" dirty="0" smtClean="0"/>
              <a:t> NKS is opened on beam line.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en-US" altLang="ja-JP" sz="1000" baseline="0" dirty="0" smtClean="0"/>
              <a:t>On the other hand, K zero acceptance become small due to this region.</a:t>
            </a:r>
          </a:p>
          <a:p>
            <a:pPr marL="228600" indent="-228600" eaLnBrk="1" hangingPunct="1">
              <a:spcBef>
                <a:spcPct val="0"/>
              </a:spcBef>
            </a:pPr>
            <a:endParaRPr lang="en-US" altLang="ja-JP" sz="1000" baseline="0" dirty="0" smtClean="0"/>
          </a:p>
          <a:p>
            <a:pPr marL="228600" indent="-228600" eaLnBrk="1" hangingPunct="1">
              <a:spcBef>
                <a:spcPct val="0"/>
              </a:spcBef>
            </a:pPr>
            <a:r>
              <a:rPr lang="en-US" altLang="ja-JP" sz="1000" baseline="0" dirty="0" smtClean="0"/>
              <a:t>It was necessary to cover this region to improve the acceptance.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en-US" altLang="ja-JP" sz="1000" baseline="0" dirty="0" smtClean="0"/>
              <a:t>The K zero acceptance in NKS2 becomes more than three times of NKS</a:t>
            </a:r>
            <a:endParaRPr lang="en-US" altLang="ja-JP" sz="1000" dirty="0" smtClean="0"/>
          </a:p>
          <a:p>
            <a:pPr marL="228600" indent="-228600" eaLnBrk="1" hangingPunct="1">
              <a:spcBef>
                <a:spcPct val="0"/>
              </a:spcBef>
            </a:pPr>
            <a:endParaRPr lang="en-US" altLang="ja-JP" sz="100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21590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97000" y="4419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4102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410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26263-EEC0-4C4A-9995-4A7E32356131}" type="slidenum">
              <a:rPr lang="en-US" altLang="ja-JP" smtClean="0"/>
              <a:pPr>
                <a:defRPr/>
              </a:pPr>
              <a:t>&lt;#&gt;</a:t>
            </a:fld>
            <a:endParaRPr lang="en-US" altLang="ja-JP" dirty="0"/>
          </a:p>
        </p:txBody>
      </p:sp>
    </p:spTree>
    <p:extLst>
      <p:ext uri="{BB962C8B-B14F-4D97-AF65-F5344CB8AC3E}">
        <p14:creationId xmlns="" xmlns:p14="http://schemas.microsoft.com/office/powerpoint/2010/main" val="679548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21590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97000" y="4419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71472" y="1285860"/>
            <a:ext cx="7772400" cy="411480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2ECA9-7081-432C-8EFD-37F6F5D978F8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1194087"/>
            <a:ext cx="7772400" cy="2825526"/>
          </a:xfrm>
        </p:spPr>
        <p:txBody>
          <a:bodyPr anchor="b"/>
          <a:lstStyle>
            <a:lvl1pPr marL="0" indent="0">
              <a:buNone/>
              <a:defRPr sz="8800">
                <a:latin typeface="HG行書体" pitchFamily="65" charset="-128"/>
                <a:ea typeface="HG行書体" pitchFamily="65" charset="-128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8F104-C952-4F7F-B8D8-BE5AB75F007F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A9313-CA48-4429-B3E7-F3F4F61A8129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B4E01-6D13-4B38-951E-6BF4C5136CFD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E8194-E8DA-4DA5-AC45-75A3CC741AA2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2B7B3-81C0-48BA-91FD-9131003370D6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71472" y="1285860"/>
            <a:ext cx="7772400" cy="411480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1B67E-E4EA-44C5-8BAE-02CEF55A9AB3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dirty="0" smtClean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79B9B-7CC5-49FE-A991-55F7920A36C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BA77A-11D4-4985-9585-1C48C9DEC813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4102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410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FE59-6879-495C-97EE-B8649CC0FE3A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2984971"/>
            <a:ext cx="7772400" cy="1362075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1484784"/>
            <a:ext cx="7772400" cy="1500187"/>
          </a:xfrm>
        </p:spPr>
        <p:txBody>
          <a:bodyPr anchor="b"/>
          <a:lstStyle>
            <a:lvl1pPr marL="0" indent="0">
              <a:buNone/>
              <a:defRPr sz="36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 smtClean="0"/>
              <a:t>アイコンをクリックして図を追加</a:t>
            </a:r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60C38"/>
            </a:gs>
            <a:gs pos="100000">
              <a:srgbClr val="3E54F4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720" y="6629400"/>
            <a:ext cx="2667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CC"/>
                </a:solidFill>
                <a:latin typeface="Berlin Sans FB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385" y="6519863"/>
            <a:ext cx="1115616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CCEC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</a:defRPr>
            </a:lvl1pPr>
          </a:lstStyle>
          <a:p>
            <a:fld id="{0D9A18CA-1263-4359-A0F5-58513D26C08C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bg1">
              <a:lumMod val="75000"/>
            </a:schemeClr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bg1">
              <a:lumMod val="65000"/>
            </a:schemeClr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bg1">
              <a:lumMod val="65000"/>
            </a:schemeClr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bg1">
              <a:lumMod val="65000"/>
            </a:schemeClr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50000">
              <a:srgbClr val="FCFFD5"/>
            </a:gs>
            <a:gs pos="100000">
              <a:schemeClr val="bg2">
                <a:lumMod val="40000"/>
                <a:lumOff val="60000"/>
              </a:scheme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750" y="6629400"/>
            <a:ext cx="5870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93804F"/>
                </a:solidFill>
                <a:latin typeface="Berlin Sans FB" pitchFamily="34" charset="0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5675" y="6519863"/>
            <a:ext cx="568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7DD04756-13A7-4C85-9C87-8820108C8490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29702" name="Picture 6" descr="yokikotowokiku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475" y="657225"/>
            <a:ext cx="626427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yokikotowokiku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038" b="-3857"/>
          <a:stretch>
            <a:fillRect/>
          </a:stretch>
        </p:blipFill>
        <p:spPr bwMode="auto">
          <a:xfrm>
            <a:off x="4530725" y="817563"/>
            <a:ext cx="4613275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28575" y="6238875"/>
            <a:ext cx="173038" cy="619125"/>
            <a:chOff x="18" y="2496"/>
            <a:chExt cx="438" cy="1566"/>
          </a:xfrm>
        </p:grpSpPr>
        <p:pic>
          <p:nvPicPr>
            <p:cNvPr id="29705" name="Picture 9" descr="footnote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l="14253" t="10527" r="81566"/>
            <a:stretch>
              <a:fillRect/>
            </a:stretch>
          </p:blipFill>
          <p:spPr bwMode="auto">
            <a:xfrm>
              <a:off x="72" y="3654"/>
              <a:ext cx="366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0" descr="footnote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l="9320" t="10527" r="85747"/>
            <a:stretch>
              <a:fillRect/>
            </a:stretch>
          </p:blipFill>
          <p:spPr bwMode="auto">
            <a:xfrm>
              <a:off x="24" y="3240"/>
              <a:ext cx="432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7" name="Picture 11" descr="footnote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 l="4935" t="21053" r="90680"/>
            <a:stretch>
              <a:fillRect/>
            </a:stretch>
          </p:blipFill>
          <p:spPr bwMode="auto">
            <a:xfrm>
              <a:off x="42" y="2898"/>
              <a:ext cx="384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12" descr="footnote"/>
            <p:cNvPicPr>
              <a:picLocks noChangeAspect="1" noChangeArrowheads="1"/>
            </p:cNvPicPr>
            <p:nvPr/>
          </p:nvPicPr>
          <p:blipFill>
            <a:blip r:embed="rId14" cstate="print"/>
            <a:srcRect r="95065"/>
            <a:stretch>
              <a:fillRect/>
            </a:stretch>
          </p:blipFill>
          <p:spPr bwMode="auto">
            <a:xfrm>
              <a:off x="18" y="2496"/>
              <a:ext cx="432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9933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0099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400">
          <a:solidFill>
            <a:schemeClr val="accent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879273"/>
          </a:xfrm>
        </p:spPr>
        <p:txBody>
          <a:bodyPr/>
          <a:lstStyle/>
          <a:p>
            <a:pPr>
              <a:lnSpc>
                <a:spcPts val="6400"/>
              </a:lnSpc>
            </a:pPr>
            <a:r>
              <a:rPr kumimoji="1" lang="en-US" altLang="ja-JP" sz="4800" dirty="0" smtClean="0"/>
              <a:t>Investigation of </a:t>
            </a:r>
            <a:br>
              <a:rPr kumimoji="1" lang="en-US" altLang="ja-JP" sz="4800" dirty="0" smtClean="0"/>
            </a:br>
            <a:r>
              <a:rPr kumimoji="1" lang="en-US" altLang="ja-JP" sz="4800" dirty="0" smtClean="0"/>
              <a:t>Strangeness Photo-Production</a:t>
            </a:r>
            <a:br>
              <a:rPr kumimoji="1" lang="en-US" altLang="ja-JP" sz="4800" dirty="0" smtClean="0"/>
            </a:br>
            <a:r>
              <a:rPr lang="en-US" altLang="ja-JP" sz="4800" dirty="0" smtClean="0"/>
              <a:t>near the Threshold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75656" y="4365104"/>
            <a:ext cx="6400800" cy="2304256"/>
          </a:xfrm>
        </p:spPr>
        <p:txBody>
          <a:bodyPr/>
          <a:lstStyle/>
          <a:p>
            <a:r>
              <a:rPr kumimoji="1" lang="en-US" altLang="ja-JP" dirty="0" smtClean="0"/>
              <a:t>Masashi Kaneta </a:t>
            </a:r>
          </a:p>
          <a:p>
            <a:r>
              <a:rPr kumimoji="1" lang="en-US" altLang="ja-JP" sz="2000" dirty="0" smtClean="0"/>
              <a:t>for the NKS2 collaboration</a:t>
            </a:r>
          </a:p>
          <a:p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r>
              <a:rPr lang="en-US" altLang="ja-JP" sz="2000" dirty="0" smtClean="0"/>
              <a:t>Department of Physics, Tohoku University</a:t>
            </a:r>
            <a:endParaRPr kumimoji="1" lang="ja-JP" altLang="en-US" sz="2000" dirty="0"/>
          </a:p>
        </p:txBody>
      </p:sp>
      <p:pic>
        <p:nvPicPr>
          <p:cNvPr id="4" name="Picture 3" descr="C:\Users\kaneta\Desktop\NKS2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5367906"/>
            <a:ext cx="581374" cy="581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円/楕円 54"/>
          <p:cNvSpPr/>
          <p:nvPr/>
        </p:nvSpPr>
        <p:spPr bwMode="auto">
          <a:xfrm>
            <a:off x="1259631" y="2492896"/>
            <a:ext cx="1028275" cy="648072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LHC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0" y="1113135"/>
            <a:ext cx="9144000" cy="574486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sp>
        <p:nvSpPr>
          <p:cNvPr id="7" name="Rectangle 94"/>
          <p:cNvSpPr>
            <a:spLocks noChangeArrowheads="1"/>
          </p:cNvSpPr>
          <p:nvPr/>
        </p:nvSpPr>
        <p:spPr bwMode="auto">
          <a:xfrm>
            <a:off x="4584357" y="1419307"/>
            <a:ext cx="4374111" cy="196644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pic>
        <p:nvPicPr>
          <p:cNvPr id="9" name="Picture 33" descr="nucleu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770" t="7628" r="7939" b="7796"/>
          <a:stretch>
            <a:fillRect/>
          </a:stretch>
        </p:blipFill>
        <p:spPr bwMode="auto">
          <a:xfrm>
            <a:off x="4651855" y="1839058"/>
            <a:ext cx="922714" cy="92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test-nst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7650" y="1853851"/>
            <a:ext cx="630551" cy="90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test-q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3565" y="1924118"/>
            <a:ext cx="541794" cy="8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47"/>
          <p:cNvSpPr>
            <a:spLocks noChangeShapeType="1"/>
          </p:cNvSpPr>
          <p:nvPr/>
        </p:nvSpPr>
        <p:spPr bwMode="auto">
          <a:xfrm>
            <a:off x="5790916" y="2036915"/>
            <a:ext cx="373523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7713952" y="1504367"/>
            <a:ext cx="1061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Quark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5975937" y="1504367"/>
            <a:ext cx="1220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Neutron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4777595" y="1502518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Stars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 flipH="1">
            <a:off x="5352674" y="1252886"/>
            <a:ext cx="149779" cy="373523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8" name="Rectangle 65"/>
          <p:cNvSpPr>
            <a:spLocks noChangeArrowheads="1"/>
          </p:cNvSpPr>
          <p:nvPr/>
        </p:nvSpPr>
        <p:spPr bwMode="auto">
          <a:xfrm flipV="1">
            <a:off x="4605627" y="2624937"/>
            <a:ext cx="902373" cy="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3" name="AutoShape 96"/>
          <p:cNvSpPr>
            <a:spLocks noChangeArrowheads="1"/>
          </p:cNvSpPr>
          <p:nvPr/>
        </p:nvSpPr>
        <p:spPr bwMode="auto">
          <a:xfrm>
            <a:off x="5166840" y="2871845"/>
            <a:ext cx="3657580" cy="210134"/>
          </a:xfrm>
          <a:prstGeom prst="rightArrow">
            <a:avLst>
              <a:gd name="adj1" fmla="val 53843"/>
              <a:gd name="adj2" fmla="val 126950"/>
            </a:avLst>
          </a:prstGeom>
          <a:gradFill rotWithShape="1">
            <a:gsLst>
              <a:gs pos="0">
                <a:srgbClr val="FF9900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6310062" y="3038206"/>
            <a:ext cx="10059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b="1" dirty="0" smtClean="0">
                <a:solidFill>
                  <a:srgbClr val="A0D6FE"/>
                </a:solidFill>
                <a:latin typeface="HG丸ｺﾞｼｯｸM-PRO" pitchFamily="50" charset="-128"/>
              </a:rPr>
              <a:t>compression</a:t>
            </a:r>
            <a:endParaRPr lang="ja-JP" altLang="en-US" sz="900" b="1" dirty="0">
              <a:solidFill>
                <a:srgbClr val="A0D6FE"/>
              </a:solidFill>
              <a:latin typeface="HG丸ｺﾞｼｯｸM-PRO" pitchFamily="50" charset="-128"/>
            </a:endParaRPr>
          </a:p>
        </p:txBody>
      </p:sp>
      <p:sp>
        <p:nvSpPr>
          <p:cNvPr id="45" name="AutoShape 97"/>
          <p:cNvSpPr>
            <a:spLocks noChangeArrowheads="1"/>
          </p:cNvSpPr>
          <p:nvPr/>
        </p:nvSpPr>
        <p:spPr bwMode="auto">
          <a:xfrm>
            <a:off x="7063393" y="1973328"/>
            <a:ext cx="798520" cy="783315"/>
          </a:xfrm>
          <a:prstGeom prst="rightArrow">
            <a:avLst>
              <a:gd name="adj1" fmla="val 54917"/>
              <a:gd name="adj2" fmla="val 58813"/>
            </a:avLst>
          </a:prstGeom>
          <a:gradFill rotWithShape="1">
            <a:gsLst>
              <a:gs pos="0">
                <a:srgbClr val="FFFF99">
                  <a:alpha val="67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 flipV="1">
            <a:off x="7137079" y="2036915"/>
            <a:ext cx="297710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47" name="Rectangle 72"/>
          <p:cNvSpPr>
            <a:spLocks noChangeArrowheads="1"/>
          </p:cNvSpPr>
          <p:nvPr/>
        </p:nvSpPr>
        <p:spPr bwMode="auto">
          <a:xfrm>
            <a:off x="6978054" y="2160806"/>
            <a:ext cx="839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phase</a:t>
            </a:r>
          </a:p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transition</a:t>
            </a:r>
            <a:endParaRPr lang="ja-JP" alt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3726" y="196015"/>
            <a:ext cx="779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My Phase Shift (Transition?)</a:t>
            </a:r>
            <a:endParaRPr kumimoji="1" lang="ja-JP" altLang="en-US" sz="4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8" name="グループ化 56"/>
          <p:cNvGrpSpPr/>
          <p:nvPr/>
        </p:nvGrpSpPr>
        <p:grpSpPr>
          <a:xfrm>
            <a:off x="-1051441" y="1231900"/>
            <a:ext cx="10036517" cy="5516224"/>
            <a:chOff x="-506625" y="1862437"/>
            <a:chExt cx="7049588" cy="3874562"/>
          </a:xfrm>
        </p:grpSpPr>
        <p:sp>
          <p:nvSpPr>
            <p:cNvPr id="27" name="Arc 53"/>
            <p:cNvSpPr>
              <a:spLocks/>
            </p:cNvSpPr>
            <p:nvPr/>
          </p:nvSpPr>
          <p:spPr bwMode="auto">
            <a:xfrm>
              <a:off x="-506625" y="3200394"/>
              <a:ext cx="5288692" cy="2051221"/>
            </a:xfrm>
            <a:custGeom>
              <a:avLst/>
              <a:gdLst>
                <a:gd name="G0" fmla="+- 0 0 0"/>
                <a:gd name="G1" fmla="+- 19666 0 0"/>
                <a:gd name="G2" fmla="+- 21600 0 0"/>
                <a:gd name="T0" fmla="*/ 8934 w 21589"/>
                <a:gd name="T1" fmla="*/ 0 h 19666"/>
                <a:gd name="T2" fmla="*/ 21589 w 21589"/>
                <a:gd name="T3" fmla="*/ 18963 h 19666"/>
                <a:gd name="T4" fmla="*/ 0 w 21589"/>
                <a:gd name="T5" fmla="*/ 19666 h 19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9" h="19666" fill="none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</a:path>
                <a:path w="21589" h="19666" stroke="0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  <a:lnTo>
                    <a:pt x="0" y="19666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" name="Line 109"/>
            <p:cNvSpPr>
              <a:spLocks noChangeShapeType="1"/>
            </p:cNvSpPr>
            <p:nvPr/>
          </p:nvSpPr>
          <p:spPr bwMode="auto">
            <a:xfrm flipV="1">
              <a:off x="913347" y="2324719"/>
              <a:ext cx="0" cy="2984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" name="Oval 83"/>
            <p:cNvSpPr>
              <a:spLocks noChangeArrowheads="1"/>
            </p:cNvSpPr>
            <p:nvPr/>
          </p:nvSpPr>
          <p:spPr bwMode="auto">
            <a:xfrm>
              <a:off x="3025049" y="5070669"/>
              <a:ext cx="502962" cy="41790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5" name="Rectangle 84"/>
            <p:cNvSpPr>
              <a:spLocks noChangeArrowheads="1"/>
            </p:cNvSpPr>
            <p:nvPr/>
          </p:nvSpPr>
          <p:spPr bwMode="auto">
            <a:xfrm>
              <a:off x="2829041" y="5268526"/>
              <a:ext cx="1005924" cy="33654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6" name="Line 108"/>
            <p:cNvSpPr>
              <a:spLocks noChangeShapeType="1"/>
            </p:cNvSpPr>
            <p:nvPr/>
          </p:nvSpPr>
          <p:spPr bwMode="auto">
            <a:xfrm flipV="1">
              <a:off x="889308" y="5275923"/>
              <a:ext cx="540684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pic>
          <p:nvPicPr>
            <p:cNvPr id="22" name="Picture 34" descr="qg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206"/>
            <a:stretch>
              <a:fillRect/>
            </a:stretch>
          </p:blipFill>
          <p:spPr bwMode="auto">
            <a:xfrm>
              <a:off x="1425555" y="2346908"/>
              <a:ext cx="893128" cy="852446"/>
            </a:xfrm>
            <a:prstGeom prst="rect">
              <a:avLst/>
            </a:prstGeom>
            <a:noFill/>
          </p:spPr>
        </p:pic>
        <p:sp>
          <p:nvSpPr>
            <p:cNvPr id="23" name="Rectangle 35"/>
            <p:cNvSpPr>
              <a:spLocks noChangeArrowheads="1"/>
            </p:cNvSpPr>
            <p:nvPr/>
          </p:nvSpPr>
          <p:spPr bwMode="auto">
            <a:xfrm>
              <a:off x="4684807" y="5364093"/>
              <a:ext cx="179486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rPr>
                <a:t>Baryon density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</p:txBody>
        </p:sp>
        <p:pic>
          <p:nvPicPr>
            <p:cNvPr id="24" name="Picture 41" descr="test6-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0791" b="32016"/>
            <a:stretch>
              <a:fillRect/>
            </a:stretch>
          </p:blipFill>
          <p:spPr bwMode="auto">
            <a:xfrm rot="500322">
              <a:off x="1656696" y="4399437"/>
              <a:ext cx="1505188" cy="362429"/>
            </a:xfrm>
            <a:prstGeom prst="rect">
              <a:avLst/>
            </a:prstGeom>
            <a:noFill/>
          </p:spPr>
        </p:pic>
        <p:sp>
          <p:nvSpPr>
            <p:cNvPr id="25" name="Text Box 44"/>
            <p:cNvSpPr txBox="1">
              <a:spLocks noChangeArrowheads="1"/>
            </p:cNvSpPr>
            <p:nvPr/>
          </p:nvSpPr>
          <p:spPr bwMode="auto">
            <a:xfrm>
              <a:off x="1639475" y="4255506"/>
              <a:ext cx="623385" cy="18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Baryon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Text Box 51"/>
            <p:cNvSpPr txBox="1">
              <a:spLocks noChangeArrowheads="1"/>
            </p:cNvSpPr>
            <p:nvPr/>
          </p:nvSpPr>
          <p:spPr bwMode="auto">
            <a:xfrm>
              <a:off x="880063" y="1862437"/>
              <a:ext cx="1845427" cy="25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b="1" dirty="0" smtClean="0">
                  <a:solidFill>
                    <a:srgbClr val="CDFFDA"/>
                  </a:solidFill>
                  <a:latin typeface="Times New Roman" pitchFamily="18" charset="0"/>
                  <a:ea typeface="ＭＳ Ｐゴシック" pitchFamily="50" charset="-128"/>
                </a:rPr>
                <a:t>Big bang</a:t>
              </a:r>
              <a:endParaRPr lang="ja-JP" altLang="en-US" b="1" dirty="0">
                <a:solidFill>
                  <a:srgbClr val="CDFFDA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 rot="16200000">
              <a:off x="-215957" y="2954130"/>
              <a:ext cx="1545901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Temperature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2172909" y="2167423"/>
              <a:ext cx="1218573" cy="67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Quark-Gluon Plasma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  <a:p>
              <a:r>
                <a:rPr lang="en-US" altLang="ja-JP" sz="1600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(QGP) </a:t>
              </a:r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0" name="Rectangle 59"/>
            <p:cNvSpPr>
              <a:spLocks noChangeArrowheads="1"/>
            </p:cNvSpPr>
            <p:nvPr/>
          </p:nvSpPr>
          <p:spPr bwMode="auto">
            <a:xfrm rot="16200000">
              <a:off x="597770" y="3064730"/>
              <a:ext cx="100777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cooling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1" name="Rectangle 60"/>
            <p:cNvSpPr>
              <a:spLocks noChangeArrowheads="1"/>
            </p:cNvSpPr>
            <p:nvPr/>
          </p:nvSpPr>
          <p:spPr bwMode="auto">
            <a:xfrm>
              <a:off x="1198607" y="4904248"/>
              <a:ext cx="1304988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element synthesis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2" name="Rectangle 63"/>
            <p:cNvSpPr>
              <a:spLocks noChangeArrowheads="1"/>
            </p:cNvSpPr>
            <p:nvPr/>
          </p:nvSpPr>
          <p:spPr bwMode="auto">
            <a:xfrm>
              <a:off x="586052" y="5177919"/>
              <a:ext cx="28770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0</a:t>
              </a:r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 flipV="1">
              <a:off x="911498" y="2341360"/>
              <a:ext cx="0" cy="2958601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34" name="Text Box 67"/>
            <p:cNvSpPr txBox="1">
              <a:spLocks noChangeArrowheads="1"/>
            </p:cNvSpPr>
            <p:nvPr/>
          </p:nvSpPr>
          <p:spPr bwMode="auto">
            <a:xfrm>
              <a:off x="2529264" y="4330337"/>
              <a:ext cx="837653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Meson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Rectangle 69"/>
            <p:cNvSpPr>
              <a:spLocks noChangeArrowheads="1"/>
            </p:cNvSpPr>
            <p:nvPr/>
          </p:nvSpPr>
          <p:spPr bwMode="auto">
            <a:xfrm rot="312541">
              <a:off x="1329292" y="3424690"/>
              <a:ext cx="1028339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phase transition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" name="Arc 78"/>
            <p:cNvSpPr>
              <a:spLocks/>
            </p:cNvSpPr>
            <p:nvPr/>
          </p:nvSpPr>
          <p:spPr bwMode="auto">
            <a:xfrm rot="11040135" flipV="1">
              <a:off x="4540568" y="4142408"/>
              <a:ext cx="1703045" cy="791426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75 w 19973"/>
                <a:gd name="T1" fmla="*/ 0 h 21598"/>
                <a:gd name="T2" fmla="*/ 19973 w 19973"/>
                <a:gd name="T3" fmla="*/ 13374 h 21598"/>
                <a:gd name="T4" fmla="*/ 0 w 19973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73" h="21598" fill="none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</a:path>
                <a:path w="19973" h="21598" stroke="0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7" name="Text Box 81"/>
            <p:cNvSpPr txBox="1">
              <a:spLocks noChangeArrowheads="1"/>
            </p:cNvSpPr>
            <p:nvPr/>
          </p:nvSpPr>
          <p:spPr bwMode="auto">
            <a:xfrm>
              <a:off x="4924100" y="4488195"/>
              <a:ext cx="1618863" cy="410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Color </a:t>
              </a:r>
            </a:p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superconductivity?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8" name="AutoShape 82"/>
            <p:cNvSpPr>
              <a:spLocks noChangeArrowheads="1"/>
            </p:cNvSpPr>
            <p:nvPr/>
          </p:nvSpPr>
          <p:spPr bwMode="auto">
            <a:xfrm>
              <a:off x="1151884" y="2311774"/>
              <a:ext cx="249633" cy="1664213"/>
            </a:xfrm>
            <a:prstGeom prst="downArrow">
              <a:avLst>
                <a:gd name="adj1" fmla="val 40741"/>
                <a:gd name="adj2" fmla="val 57376"/>
              </a:avLst>
            </a:prstGeom>
            <a:gradFill rotWithShape="1">
              <a:gsLst>
                <a:gs pos="0">
                  <a:srgbClr val="3366CC"/>
                </a:gs>
                <a:gs pos="100000">
                  <a:srgbClr val="66CC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 sz="2400" dirty="0"/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 flipV="1">
              <a:off x="911498" y="5277771"/>
              <a:ext cx="5368012" cy="0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0" name="Freeform 85"/>
            <p:cNvSpPr>
              <a:spLocks/>
            </p:cNvSpPr>
            <p:nvPr/>
          </p:nvSpPr>
          <p:spPr bwMode="auto">
            <a:xfrm>
              <a:off x="2337174" y="4819188"/>
              <a:ext cx="697120" cy="3402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5" y="160"/>
                </a:cxn>
                <a:cxn ang="0">
                  <a:pos x="467" y="256"/>
                </a:cxn>
                <a:cxn ang="0">
                  <a:pos x="453" y="273"/>
                </a:cxn>
              </a:cxnLst>
              <a:rect l="0" t="0" r="r" b="b"/>
              <a:pathLst>
                <a:path w="513" h="275">
                  <a:moveTo>
                    <a:pt x="0" y="0"/>
                  </a:moveTo>
                  <a:cubicBezTo>
                    <a:pt x="29" y="27"/>
                    <a:pt x="97" y="117"/>
                    <a:pt x="175" y="160"/>
                  </a:cubicBezTo>
                  <a:cubicBezTo>
                    <a:pt x="249" y="205"/>
                    <a:pt x="421" y="237"/>
                    <a:pt x="467" y="256"/>
                  </a:cubicBezTo>
                  <a:cubicBezTo>
                    <a:pt x="513" y="275"/>
                    <a:pt x="456" y="270"/>
                    <a:pt x="453" y="273"/>
                  </a:cubicBezTo>
                </a:path>
              </a:pathLst>
            </a:custGeom>
            <a:noFill/>
            <a:ln w="76200">
              <a:solidFill>
                <a:srgbClr val="C2E4F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1" name="Rectangle 86"/>
            <p:cNvSpPr>
              <a:spLocks noChangeArrowheads="1"/>
            </p:cNvSpPr>
            <p:nvPr/>
          </p:nvSpPr>
          <p:spPr bwMode="auto">
            <a:xfrm>
              <a:off x="2974605" y="5322150"/>
              <a:ext cx="685215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Our world</a:t>
              </a:r>
              <a:endParaRPr lang="ja-JP" altLang="en-US" sz="1100" b="1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2" name="Rectangle 88"/>
            <p:cNvSpPr>
              <a:spLocks noChangeArrowheads="1"/>
            </p:cNvSpPr>
            <p:nvPr/>
          </p:nvSpPr>
          <p:spPr bwMode="auto">
            <a:xfrm>
              <a:off x="3796133" y="4724883"/>
              <a:ext cx="1007774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FF9900"/>
                  </a:solidFill>
                  <a:latin typeface="Times New Roman" pitchFamily="18" charset="0"/>
                  <a:ea typeface="ＭＳ Ｐゴシック" pitchFamily="50" charset="-128"/>
                </a:rPr>
                <a:t>Neutron Star</a:t>
              </a:r>
              <a:endParaRPr lang="ja-JP" altLang="en-US" sz="1600" b="1" i="1" dirty="0">
                <a:solidFill>
                  <a:srgbClr val="FF99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8" name="Text Box 42"/>
            <p:cNvSpPr txBox="1">
              <a:spLocks noChangeArrowheads="1"/>
            </p:cNvSpPr>
            <p:nvPr/>
          </p:nvSpPr>
          <p:spPr bwMode="auto">
            <a:xfrm>
              <a:off x="1910025" y="3898324"/>
              <a:ext cx="141088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Hadron 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9" name="AutoShape 114"/>
            <p:cNvSpPr>
              <a:spLocks noChangeArrowheads="1"/>
            </p:cNvSpPr>
            <p:nvPr/>
          </p:nvSpPr>
          <p:spPr bwMode="auto">
            <a:xfrm>
              <a:off x="3773944" y="4952325"/>
              <a:ext cx="1486697" cy="297710"/>
            </a:xfrm>
            <a:prstGeom prst="rightArrow">
              <a:avLst>
                <a:gd name="adj1" fmla="val 50315"/>
                <a:gd name="adj2" fmla="val 89449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</p:grpSp>
      <p:sp>
        <p:nvSpPr>
          <p:cNvPr id="53" name="円/楕円 52"/>
          <p:cNvSpPr/>
          <p:nvPr/>
        </p:nvSpPr>
        <p:spPr bwMode="auto">
          <a:xfrm>
            <a:off x="2339752" y="2852936"/>
            <a:ext cx="864096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SPS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5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cxnSp>
        <p:nvCxnSpPr>
          <p:cNvPr id="72" name="直線矢印コネクタ 71"/>
          <p:cNvCxnSpPr/>
          <p:nvPr/>
        </p:nvCxnSpPr>
        <p:spPr bwMode="auto">
          <a:xfrm rot="16200000" flipV="1">
            <a:off x="2375756" y="4041068"/>
            <a:ext cx="2520280" cy="129614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101600">
              <a:srgbClr val="0099FF">
                <a:alpha val="60000"/>
              </a:srgbClr>
            </a:glow>
          </a:effectLst>
        </p:spPr>
      </p:cxnSp>
      <p:cxnSp>
        <p:nvCxnSpPr>
          <p:cNvPr id="73" name="直線矢印コネクタ 72"/>
          <p:cNvCxnSpPr/>
          <p:nvPr/>
        </p:nvCxnSpPr>
        <p:spPr bwMode="auto">
          <a:xfrm rot="10800000">
            <a:off x="2051721" y="2924944"/>
            <a:ext cx="504056" cy="2160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101600">
              <a:srgbClr val="0099FF">
                <a:alpha val="60000"/>
              </a:srgbClr>
            </a:glow>
          </a:effectLst>
        </p:spPr>
      </p:cxnSp>
      <p:sp>
        <p:nvSpPr>
          <p:cNvPr id="54" name="円/楕円 53"/>
          <p:cNvSpPr/>
          <p:nvPr/>
        </p:nvSpPr>
        <p:spPr bwMode="auto">
          <a:xfrm>
            <a:off x="1619672" y="2564904"/>
            <a:ext cx="936103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RHIC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BNL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2" name="円/楕円 61"/>
          <p:cNvSpPr/>
          <p:nvPr/>
        </p:nvSpPr>
        <p:spPr bwMode="auto">
          <a:xfrm>
            <a:off x="3419872" y="4869160"/>
            <a:ext cx="1512168" cy="720080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ELPH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Tohoku</a:t>
            </a:r>
            <a:r>
              <a:rPr kumimoji="0" lang="en-US" altLang="ja-JP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 U.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8" name="角丸四角形吹き出し 57"/>
          <p:cNvSpPr/>
          <p:nvPr/>
        </p:nvSpPr>
        <p:spPr bwMode="auto">
          <a:xfrm>
            <a:off x="323528" y="1340768"/>
            <a:ext cx="2952328" cy="1008112"/>
          </a:xfrm>
          <a:prstGeom prst="wedgeRoundRectCallout">
            <a:avLst>
              <a:gd name="adj1" fmla="val -5847"/>
              <a:gd name="adj2" fmla="val 87251"/>
              <a:gd name="adj3" fmla="val 16667"/>
            </a:avLst>
          </a:prstGeom>
          <a:solidFill>
            <a:srgbClr val="FFFFCC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-128"/>
              </a:rPr>
              <a:t>1999-2005</a:t>
            </a:r>
          </a:p>
          <a:p>
            <a:pPr marL="185738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err="1" smtClean="0">
                <a:latin typeface="+mj-lt"/>
                <a:ea typeface="ＭＳ Ｐゴシック" charset="-128"/>
              </a:rPr>
              <a:t>PostDoc</a:t>
            </a:r>
            <a:r>
              <a:rPr kumimoji="0" lang="en-US" altLang="ja-JP" sz="1400" dirty="0" smtClean="0">
                <a:latin typeface="+mj-lt"/>
                <a:ea typeface="ＭＳ Ｐゴシック" charset="-128"/>
              </a:rPr>
              <a:t> of LBNL and </a:t>
            </a:r>
          </a:p>
          <a:p>
            <a:pPr marL="185738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latin typeface="+mj-lt"/>
                <a:ea typeface="ＭＳ Ｐゴシック" charset="-128"/>
              </a:rPr>
              <a:t>RIKEN-BNL Research Center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pic>
        <p:nvPicPr>
          <p:cNvPr id="189442" name="Picture 2" descr="C:\Users\kaneta\Documents\My Dropbox\Documents\NKS2\2011_02_23_ICEPP_symposium\kaneta_lb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883007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テキスト ボックス 3"/>
          <p:cNvSpPr txBox="1"/>
          <p:nvPr/>
        </p:nvSpPr>
        <p:spPr>
          <a:xfrm>
            <a:off x="467544" y="332656"/>
            <a:ext cx="1548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2002,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RNC Group,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LBNL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89444" name="Picture 4" descr="C:\Users\kaneta\Documents\My Dropbox\Documents\NKS2\2011_02_23_ICEPP_symposium\DSC00435.JPG"/>
          <p:cNvPicPr>
            <a:picLocks noChangeAspect="1" noChangeArrowheads="1"/>
          </p:cNvPicPr>
          <p:nvPr/>
        </p:nvPicPr>
        <p:blipFill>
          <a:blip r:embed="rId3" cstate="print"/>
          <a:srcRect l="8800" t="8800"/>
          <a:stretch>
            <a:fillRect/>
          </a:stretch>
        </p:blipFill>
        <p:spPr bwMode="auto">
          <a:xfrm>
            <a:off x="3203848" y="3861048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9443" name="Picture 3" descr="C:\Users\kaneta\Documents\My Dropbox\Documents\NKS2\2011_02_23_ICEPP_symposium\DSC00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754512" cy="281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テキスト ボックス 6"/>
          <p:cNvSpPr txBox="1"/>
          <p:nvPr/>
        </p:nvSpPr>
        <p:spPr>
          <a:xfrm>
            <a:off x="7380312" y="3861048"/>
            <a:ext cx="13740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2004,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RBRC</a:t>
            </a:r>
          </a:p>
          <a:p>
            <a:r>
              <a:rPr kumimoji="1" lang="en-US" altLang="ja-JP" dirty="0" err="1" smtClean="0">
                <a:solidFill>
                  <a:schemeClr val="bg1"/>
                </a:solidFill>
              </a:rPr>
              <a:t>Chirstman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Party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hosted by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T.D. Lee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円/楕円 54"/>
          <p:cNvSpPr/>
          <p:nvPr/>
        </p:nvSpPr>
        <p:spPr bwMode="auto">
          <a:xfrm>
            <a:off x="1259631" y="2492896"/>
            <a:ext cx="1028275" cy="648072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LHC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0" y="1113135"/>
            <a:ext cx="9144000" cy="574486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  <p:sp>
        <p:nvSpPr>
          <p:cNvPr id="7" name="Rectangle 94"/>
          <p:cNvSpPr>
            <a:spLocks noChangeArrowheads="1"/>
          </p:cNvSpPr>
          <p:nvPr/>
        </p:nvSpPr>
        <p:spPr bwMode="auto">
          <a:xfrm>
            <a:off x="4584357" y="1419307"/>
            <a:ext cx="4374111" cy="196644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pic>
        <p:nvPicPr>
          <p:cNvPr id="9" name="Picture 33" descr="nucleu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770" t="7628" r="7939" b="7796"/>
          <a:stretch>
            <a:fillRect/>
          </a:stretch>
        </p:blipFill>
        <p:spPr bwMode="auto">
          <a:xfrm>
            <a:off x="4651855" y="1839058"/>
            <a:ext cx="922714" cy="92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test-nst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7650" y="1853851"/>
            <a:ext cx="630551" cy="90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test-q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3565" y="1924118"/>
            <a:ext cx="541794" cy="8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47"/>
          <p:cNvSpPr>
            <a:spLocks noChangeShapeType="1"/>
          </p:cNvSpPr>
          <p:nvPr/>
        </p:nvSpPr>
        <p:spPr bwMode="auto">
          <a:xfrm>
            <a:off x="5790916" y="2036915"/>
            <a:ext cx="373523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7713952" y="1504367"/>
            <a:ext cx="1061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Quark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5975937" y="1504367"/>
            <a:ext cx="1220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Neutron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4777595" y="1502518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Stars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 flipH="1">
            <a:off x="5352674" y="1252886"/>
            <a:ext cx="149779" cy="373523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8" name="Rectangle 65"/>
          <p:cNvSpPr>
            <a:spLocks noChangeArrowheads="1"/>
          </p:cNvSpPr>
          <p:nvPr/>
        </p:nvSpPr>
        <p:spPr bwMode="auto">
          <a:xfrm flipV="1">
            <a:off x="4605627" y="2624937"/>
            <a:ext cx="902373" cy="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3" name="AutoShape 96"/>
          <p:cNvSpPr>
            <a:spLocks noChangeArrowheads="1"/>
          </p:cNvSpPr>
          <p:nvPr/>
        </p:nvSpPr>
        <p:spPr bwMode="auto">
          <a:xfrm>
            <a:off x="5166840" y="2871845"/>
            <a:ext cx="3657580" cy="210134"/>
          </a:xfrm>
          <a:prstGeom prst="rightArrow">
            <a:avLst>
              <a:gd name="adj1" fmla="val 53843"/>
              <a:gd name="adj2" fmla="val 126950"/>
            </a:avLst>
          </a:prstGeom>
          <a:gradFill rotWithShape="1">
            <a:gsLst>
              <a:gs pos="0">
                <a:srgbClr val="FF9900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6310062" y="3038206"/>
            <a:ext cx="10059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b="1" dirty="0" smtClean="0">
                <a:solidFill>
                  <a:srgbClr val="A0D6FE"/>
                </a:solidFill>
                <a:latin typeface="HG丸ｺﾞｼｯｸM-PRO" pitchFamily="50" charset="-128"/>
              </a:rPr>
              <a:t>compression</a:t>
            </a:r>
            <a:endParaRPr lang="ja-JP" altLang="en-US" sz="900" b="1" dirty="0">
              <a:solidFill>
                <a:srgbClr val="A0D6FE"/>
              </a:solidFill>
              <a:latin typeface="HG丸ｺﾞｼｯｸM-PRO" pitchFamily="50" charset="-128"/>
            </a:endParaRPr>
          </a:p>
        </p:txBody>
      </p:sp>
      <p:sp>
        <p:nvSpPr>
          <p:cNvPr id="45" name="AutoShape 97"/>
          <p:cNvSpPr>
            <a:spLocks noChangeArrowheads="1"/>
          </p:cNvSpPr>
          <p:nvPr/>
        </p:nvSpPr>
        <p:spPr bwMode="auto">
          <a:xfrm>
            <a:off x="7063393" y="1973328"/>
            <a:ext cx="798520" cy="783315"/>
          </a:xfrm>
          <a:prstGeom prst="rightArrow">
            <a:avLst>
              <a:gd name="adj1" fmla="val 54917"/>
              <a:gd name="adj2" fmla="val 58813"/>
            </a:avLst>
          </a:prstGeom>
          <a:gradFill rotWithShape="1">
            <a:gsLst>
              <a:gs pos="0">
                <a:srgbClr val="FFFF99">
                  <a:alpha val="67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 flipV="1">
            <a:off x="7137079" y="2036915"/>
            <a:ext cx="297710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47" name="Rectangle 72"/>
          <p:cNvSpPr>
            <a:spLocks noChangeArrowheads="1"/>
          </p:cNvSpPr>
          <p:nvPr/>
        </p:nvSpPr>
        <p:spPr bwMode="auto">
          <a:xfrm>
            <a:off x="6978054" y="2160806"/>
            <a:ext cx="839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phase</a:t>
            </a:r>
          </a:p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transition</a:t>
            </a:r>
            <a:endParaRPr lang="ja-JP" alt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3726" y="196015"/>
            <a:ext cx="779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My Phase Shift (Transition?)</a:t>
            </a:r>
            <a:endParaRPr kumimoji="1" lang="ja-JP" altLang="en-US" sz="4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8" name="グループ化 56"/>
          <p:cNvGrpSpPr/>
          <p:nvPr/>
        </p:nvGrpSpPr>
        <p:grpSpPr>
          <a:xfrm>
            <a:off x="-1051441" y="1231900"/>
            <a:ext cx="10036517" cy="5516224"/>
            <a:chOff x="-506625" y="1862437"/>
            <a:chExt cx="7049588" cy="3874562"/>
          </a:xfrm>
        </p:grpSpPr>
        <p:sp>
          <p:nvSpPr>
            <p:cNvPr id="27" name="Arc 53"/>
            <p:cNvSpPr>
              <a:spLocks/>
            </p:cNvSpPr>
            <p:nvPr/>
          </p:nvSpPr>
          <p:spPr bwMode="auto">
            <a:xfrm>
              <a:off x="-506625" y="3200394"/>
              <a:ext cx="5288692" cy="2051221"/>
            </a:xfrm>
            <a:custGeom>
              <a:avLst/>
              <a:gdLst>
                <a:gd name="G0" fmla="+- 0 0 0"/>
                <a:gd name="G1" fmla="+- 19666 0 0"/>
                <a:gd name="G2" fmla="+- 21600 0 0"/>
                <a:gd name="T0" fmla="*/ 8934 w 21589"/>
                <a:gd name="T1" fmla="*/ 0 h 19666"/>
                <a:gd name="T2" fmla="*/ 21589 w 21589"/>
                <a:gd name="T3" fmla="*/ 18963 h 19666"/>
                <a:gd name="T4" fmla="*/ 0 w 21589"/>
                <a:gd name="T5" fmla="*/ 19666 h 19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9" h="19666" fill="none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</a:path>
                <a:path w="21589" h="19666" stroke="0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  <a:lnTo>
                    <a:pt x="0" y="19666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" name="Line 109"/>
            <p:cNvSpPr>
              <a:spLocks noChangeShapeType="1"/>
            </p:cNvSpPr>
            <p:nvPr/>
          </p:nvSpPr>
          <p:spPr bwMode="auto">
            <a:xfrm flipV="1">
              <a:off x="913347" y="2324719"/>
              <a:ext cx="0" cy="2984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" name="Oval 83"/>
            <p:cNvSpPr>
              <a:spLocks noChangeArrowheads="1"/>
            </p:cNvSpPr>
            <p:nvPr/>
          </p:nvSpPr>
          <p:spPr bwMode="auto">
            <a:xfrm>
              <a:off x="3025049" y="5070669"/>
              <a:ext cx="502962" cy="41790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5" name="Rectangle 84"/>
            <p:cNvSpPr>
              <a:spLocks noChangeArrowheads="1"/>
            </p:cNvSpPr>
            <p:nvPr/>
          </p:nvSpPr>
          <p:spPr bwMode="auto">
            <a:xfrm>
              <a:off x="2829041" y="5268526"/>
              <a:ext cx="1005924" cy="33654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6" name="Line 108"/>
            <p:cNvSpPr>
              <a:spLocks noChangeShapeType="1"/>
            </p:cNvSpPr>
            <p:nvPr/>
          </p:nvSpPr>
          <p:spPr bwMode="auto">
            <a:xfrm flipV="1">
              <a:off x="889308" y="5275923"/>
              <a:ext cx="540684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pic>
          <p:nvPicPr>
            <p:cNvPr id="22" name="Picture 34" descr="qg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206"/>
            <a:stretch>
              <a:fillRect/>
            </a:stretch>
          </p:blipFill>
          <p:spPr bwMode="auto">
            <a:xfrm>
              <a:off x="1425555" y="2346908"/>
              <a:ext cx="893128" cy="852446"/>
            </a:xfrm>
            <a:prstGeom prst="rect">
              <a:avLst/>
            </a:prstGeom>
            <a:noFill/>
          </p:spPr>
        </p:pic>
        <p:sp>
          <p:nvSpPr>
            <p:cNvPr id="23" name="Rectangle 35"/>
            <p:cNvSpPr>
              <a:spLocks noChangeArrowheads="1"/>
            </p:cNvSpPr>
            <p:nvPr/>
          </p:nvSpPr>
          <p:spPr bwMode="auto">
            <a:xfrm>
              <a:off x="4684807" y="5364093"/>
              <a:ext cx="179486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rPr>
                <a:t>Baryon density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</p:txBody>
        </p:sp>
        <p:pic>
          <p:nvPicPr>
            <p:cNvPr id="24" name="Picture 41" descr="test6-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0791" b="32016"/>
            <a:stretch>
              <a:fillRect/>
            </a:stretch>
          </p:blipFill>
          <p:spPr bwMode="auto">
            <a:xfrm rot="500322">
              <a:off x="1656696" y="4399437"/>
              <a:ext cx="1505188" cy="362429"/>
            </a:xfrm>
            <a:prstGeom prst="rect">
              <a:avLst/>
            </a:prstGeom>
            <a:noFill/>
          </p:spPr>
        </p:pic>
        <p:sp>
          <p:nvSpPr>
            <p:cNvPr id="25" name="Text Box 44"/>
            <p:cNvSpPr txBox="1">
              <a:spLocks noChangeArrowheads="1"/>
            </p:cNvSpPr>
            <p:nvPr/>
          </p:nvSpPr>
          <p:spPr bwMode="auto">
            <a:xfrm>
              <a:off x="1639475" y="4255506"/>
              <a:ext cx="623385" cy="18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Baryon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Text Box 51"/>
            <p:cNvSpPr txBox="1">
              <a:spLocks noChangeArrowheads="1"/>
            </p:cNvSpPr>
            <p:nvPr/>
          </p:nvSpPr>
          <p:spPr bwMode="auto">
            <a:xfrm>
              <a:off x="880063" y="1862437"/>
              <a:ext cx="1845427" cy="25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b="1" dirty="0" smtClean="0">
                  <a:solidFill>
                    <a:srgbClr val="CDFFDA"/>
                  </a:solidFill>
                  <a:latin typeface="Times New Roman" pitchFamily="18" charset="0"/>
                  <a:ea typeface="ＭＳ Ｐゴシック" pitchFamily="50" charset="-128"/>
                </a:rPr>
                <a:t>Big bang</a:t>
              </a:r>
              <a:endParaRPr lang="ja-JP" altLang="en-US" b="1" dirty="0">
                <a:solidFill>
                  <a:srgbClr val="CDFFDA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 rot="16200000">
              <a:off x="-215957" y="2954130"/>
              <a:ext cx="1545901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Temperature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2172909" y="2167423"/>
              <a:ext cx="1218573" cy="67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Quark-Gluon Plasma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  <a:p>
              <a:r>
                <a:rPr lang="en-US" altLang="ja-JP" sz="1600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(QGP) </a:t>
              </a:r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0" name="Rectangle 59"/>
            <p:cNvSpPr>
              <a:spLocks noChangeArrowheads="1"/>
            </p:cNvSpPr>
            <p:nvPr/>
          </p:nvSpPr>
          <p:spPr bwMode="auto">
            <a:xfrm rot="16200000">
              <a:off x="597770" y="3064730"/>
              <a:ext cx="100777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cooling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1" name="Rectangle 60"/>
            <p:cNvSpPr>
              <a:spLocks noChangeArrowheads="1"/>
            </p:cNvSpPr>
            <p:nvPr/>
          </p:nvSpPr>
          <p:spPr bwMode="auto">
            <a:xfrm>
              <a:off x="1198607" y="4904248"/>
              <a:ext cx="1304988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element synthesis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2" name="Rectangle 63"/>
            <p:cNvSpPr>
              <a:spLocks noChangeArrowheads="1"/>
            </p:cNvSpPr>
            <p:nvPr/>
          </p:nvSpPr>
          <p:spPr bwMode="auto">
            <a:xfrm>
              <a:off x="586052" y="5177919"/>
              <a:ext cx="28770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0</a:t>
              </a:r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 flipV="1">
              <a:off x="911498" y="2341360"/>
              <a:ext cx="0" cy="2958601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34" name="Text Box 67"/>
            <p:cNvSpPr txBox="1">
              <a:spLocks noChangeArrowheads="1"/>
            </p:cNvSpPr>
            <p:nvPr/>
          </p:nvSpPr>
          <p:spPr bwMode="auto">
            <a:xfrm>
              <a:off x="2529264" y="4330337"/>
              <a:ext cx="837653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Meson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Rectangle 69"/>
            <p:cNvSpPr>
              <a:spLocks noChangeArrowheads="1"/>
            </p:cNvSpPr>
            <p:nvPr/>
          </p:nvSpPr>
          <p:spPr bwMode="auto">
            <a:xfrm rot="312541">
              <a:off x="1329292" y="3424690"/>
              <a:ext cx="1028339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phase transition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" name="Arc 78"/>
            <p:cNvSpPr>
              <a:spLocks/>
            </p:cNvSpPr>
            <p:nvPr/>
          </p:nvSpPr>
          <p:spPr bwMode="auto">
            <a:xfrm rot="11040135" flipV="1">
              <a:off x="4540568" y="4142408"/>
              <a:ext cx="1703045" cy="791426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75 w 19973"/>
                <a:gd name="T1" fmla="*/ 0 h 21598"/>
                <a:gd name="T2" fmla="*/ 19973 w 19973"/>
                <a:gd name="T3" fmla="*/ 13374 h 21598"/>
                <a:gd name="T4" fmla="*/ 0 w 19973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73" h="21598" fill="none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</a:path>
                <a:path w="19973" h="21598" stroke="0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7" name="Text Box 81"/>
            <p:cNvSpPr txBox="1">
              <a:spLocks noChangeArrowheads="1"/>
            </p:cNvSpPr>
            <p:nvPr/>
          </p:nvSpPr>
          <p:spPr bwMode="auto">
            <a:xfrm>
              <a:off x="4924100" y="4488195"/>
              <a:ext cx="1618863" cy="410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Color </a:t>
              </a:r>
            </a:p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superconductivity?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8" name="AutoShape 82"/>
            <p:cNvSpPr>
              <a:spLocks noChangeArrowheads="1"/>
            </p:cNvSpPr>
            <p:nvPr/>
          </p:nvSpPr>
          <p:spPr bwMode="auto">
            <a:xfrm>
              <a:off x="1151884" y="2311774"/>
              <a:ext cx="249633" cy="1664213"/>
            </a:xfrm>
            <a:prstGeom prst="downArrow">
              <a:avLst>
                <a:gd name="adj1" fmla="val 40741"/>
                <a:gd name="adj2" fmla="val 57376"/>
              </a:avLst>
            </a:prstGeom>
            <a:gradFill rotWithShape="1">
              <a:gsLst>
                <a:gs pos="0">
                  <a:srgbClr val="3366CC"/>
                </a:gs>
                <a:gs pos="100000">
                  <a:srgbClr val="66CC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 sz="2400" dirty="0"/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 flipV="1">
              <a:off x="911498" y="5277771"/>
              <a:ext cx="5368012" cy="0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0" name="Freeform 85"/>
            <p:cNvSpPr>
              <a:spLocks/>
            </p:cNvSpPr>
            <p:nvPr/>
          </p:nvSpPr>
          <p:spPr bwMode="auto">
            <a:xfrm>
              <a:off x="2337174" y="4819188"/>
              <a:ext cx="697120" cy="3402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5" y="160"/>
                </a:cxn>
                <a:cxn ang="0">
                  <a:pos x="467" y="256"/>
                </a:cxn>
                <a:cxn ang="0">
                  <a:pos x="453" y="273"/>
                </a:cxn>
              </a:cxnLst>
              <a:rect l="0" t="0" r="r" b="b"/>
              <a:pathLst>
                <a:path w="513" h="275">
                  <a:moveTo>
                    <a:pt x="0" y="0"/>
                  </a:moveTo>
                  <a:cubicBezTo>
                    <a:pt x="29" y="27"/>
                    <a:pt x="97" y="117"/>
                    <a:pt x="175" y="160"/>
                  </a:cubicBezTo>
                  <a:cubicBezTo>
                    <a:pt x="249" y="205"/>
                    <a:pt x="421" y="237"/>
                    <a:pt x="467" y="256"/>
                  </a:cubicBezTo>
                  <a:cubicBezTo>
                    <a:pt x="513" y="275"/>
                    <a:pt x="456" y="270"/>
                    <a:pt x="453" y="273"/>
                  </a:cubicBezTo>
                </a:path>
              </a:pathLst>
            </a:custGeom>
            <a:noFill/>
            <a:ln w="76200">
              <a:solidFill>
                <a:srgbClr val="C2E4F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1" name="Rectangle 86"/>
            <p:cNvSpPr>
              <a:spLocks noChangeArrowheads="1"/>
            </p:cNvSpPr>
            <p:nvPr/>
          </p:nvSpPr>
          <p:spPr bwMode="auto">
            <a:xfrm>
              <a:off x="2974605" y="5322150"/>
              <a:ext cx="685215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Our world</a:t>
              </a:r>
              <a:endParaRPr lang="ja-JP" altLang="en-US" sz="1100" b="1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2" name="Rectangle 88"/>
            <p:cNvSpPr>
              <a:spLocks noChangeArrowheads="1"/>
            </p:cNvSpPr>
            <p:nvPr/>
          </p:nvSpPr>
          <p:spPr bwMode="auto">
            <a:xfrm>
              <a:off x="3796133" y="4724883"/>
              <a:ext cx="1007774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FF9900"/>
                  </a:solidFill>
                  <a:latin typeface="Times New Roman" pitchFamily="18" charset="0"/>
                  <a:ea typeface="ＭＳ Ｐゴシック" pitchFamily="50" charset="-128"/>
                </a:rPr>
                <a:t>Neutron Star</a:t>
              </a:r>
              <a:endParaRPr lang="ja-JP" altLang="en-US" sz="1600" b="1" i="1" dirty="0">
                <a:solidFill>
                  <a:srgbClr val="FF99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8" name="Text Box 42"/>
            <p:cNvSpPr txBox="1">
              <a:spLocks noChangeArrowheads="1"/>
            </p:cNvSpPr>
            <p:nvPr/>
          </p:nvSpPr>
          <p:spPr bwMode="auto">
            <a:xfrm>
              <a:off x="1910025" y="3898324"/>
              <a:ext cx="141088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Hadron 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9" name="AutoShape 114"/>
            <p:cNvSpPr>
              <a:spLocks noChangeArrowheads="1"/>
            </p:cNvSpPr>
            <p:nvPr/>
          </p:nvSpPr>
          <p:spPr bwMode="auto">
            <a:xfrm>
              <a:off x="3773944" y="4952325"/>
              <a:ext cx="1486697" cy="297710"/>
            </a:xfrm>
            <a:prstGeom prst="rightArrow">
              <a:avLst>
                <a:gd name="adj1" fmla="val 50315"/>
                <a:gd name="adj2" fmla="val 89449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</p:grpSp>
      <p:sp>
        <p:nvSpPr>
          <p:cNvPr id="53" name="円/楕円 52"/>
          <p:cNvSpPr/>
          <p:nvPr/>
        </p:nvSpPr>
        <p:spPr bwMode="auto">
          <a:xfrm>
            <a:off x="2339752" y="2852936"/>
            <a:ext cx="864096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SPS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5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cxnSp>
        <p:nvCxnSpPr>
          <p:cNvPr id="72" name="直線矢印コネクタ 71"/>
          <p:cNvCxnSpPr/>
          <p:nvPr/>
        </p:nvCxnSpPr>
        <p:spPr bwMode="auto">
          <a:xfrm rot="16200000" flipV="1">
            <a:off x="2375756" y="4041068"/>
            <a:ext cx="2520280" cy="129614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101600">
              <a:srgbClr val="0099FF">
                <a:alpha val="60000"/>
              </a:srgbClr>
            </a:glow>
          </a:effectLst>
        </p:spPr>
      </p:cxnSp>
      <p:cxnSp>
        <p:nvCxnSpPr>
          <p:cNvPr id="73" name="直線矢印コネクタ 72"/>
          <p:cNvCxnSpPr/>
          <p:nvPr/>
        </p:nvCxnSpPr>
        <p:spPr bwMode="auto">
          <a:xfrm rot="10800000">
            <a:off x="2051721" y="2924944"/>
            <a:ext cx="504056" cy="2160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101600">
              <a:srgbClr val="0099FF">
                <a:alpha val="60000"/>
              </a:srgbClr>
            </a:glow>
          </a:effectLst>
        </p:spPr>
      </p:cxnSp>
      <p:cxnSp>
        <p:nvCxnSpPr>
          <p:cNvPr id="77" name="直線矢印コネクタ 76"/>
          <p:cNvCxnSpPr/>
          <p:nvPr/>
        </p:nvCxnSpPr>
        <p:spPr bwMode="auto">
          <a:xfrm rot="16200000" flipH="1">
            <a:off x="1403648" y="3573016"/>
            <a:ext cx="1368152" cy="7200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101600">
              <a:srgbClr val="0099FF">
                <a:alpha val="60000"/>
              </a:srgbClr>
            </a:glow>
          </a:effectLst>
        </p:spPr>
      </p:cxnSp>
      <p:sp>
        <p:nvSpPr>
          <p:cNvPr id="54" name="円/楕円 53"/>
          <p:cNvSpPr/>
          <p:nvPr/>
        </p:nvSpPr>
        <p:spPr bwMode="auto">
          <a:xfrm>
            <a:off x="1619672" y="2564904"/>
            <a:ext cx="936103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RHIC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BNL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6" name="円/楕円 55"/>
          <p:cNvSpPr/>
          <p:nvPr/>
        </p:nvSpPr>
        <p:spPr bwMode="auto">
          <a:xfrm>
            <a:off x="1547664" y="4293096"/>
            <a:ext cx="1080121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JLab</a:t>
            </a:r>
            <a:endParaRPr kumimoji="0" lang="ja-JP" altLang="en-U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cxnSp>
        <p:nvCxnSpPr>
          <p:cNvPr id="80" name="直線矢印コネクタ 79"/>
          <p:cNvCxnSpPr/>
          <p:nvPr/>
        </p:nvCxnSpPr>
        <p:spPr bwMode="auto">
          <a:xfrm>
            <a:off x="2411760" y="4653136"/>
            <a:ext cx="1152128" cy="50405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101600">
              <a:srgbClr val="0099FF">
                <a:alpha val="60000"/>
              </a:srgbClr>
            </a:glow>
          </a:effectLst>
        </p:spPr>
      </p:cxnSp>
      <p:sp>
        <p:nvSpPr>
          <p:cNvPr id="62" name="円/楕円 61"/>
          <p:cNvSpPr/>
          <p:nvPr/>
        </p:nvSpPr>
        <p:spPr bwMode="auto">
          <a:xfrm>
            <a:off x="3419872" y="4869160"/>
            <a:ext cx="1512168" cy="720080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ELPH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Tohoku</a:t>
            </a:r>
            <a:r>
              <a:rPr kumimoji="0" lang="en-US" altLang="ja-JP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 U.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9" name="角丸四角形吹き出し 58"/>
          <p:cNvSpPr/>
          <p:nvPr/>
        </p:nvSpPr>
        <p:spPr bwMode="auto">
          <a:xfrm>
            <a:off x="1043608" y="5301208"/>
            <a:ext cx="2304256" cy="1008112"/>
          </a:xfrm>
          <a:prstGeom prst="wedgeRoundRectCallout">
            <a:avLst>
              <a:gd name="adj1" fmla="val 23458"/>
              <a:gd name="adj2" fmla="val -47478"/>
              <a:gd name="adj3" fmla="val 16667"/>
            </a:avLst>
          </a:prstGeom>
          <a:solidFill>
            <a:srgbClr val="FFFFCC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dirty="0" smtClean="0">
                <a:latin typeface="+mj-lt"/>
                <a:ea typeface="ＭＳ Ｐゴシック" charset="-128"/>
              </a:rPr>
              <a:t>2005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-128"/>
              </a:rPr>
              <a:t>-Present</a:t>
            </a:r>
          </a:p>
          <a:p>
            <a:pPr marL="185738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latin typeface="+mj-lt"/>
                <a:ea typeface="ＭＳ Ｐゴシック" charset="-128"/>
              </a:rPr>
              <a:t>Assistant Prof. </a:t>
            </a:r>
          </a:p>
          <a:p>
            <a:pPr marL="185738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latin typeface="+mj-lt"/>
                <a:ea typeface="ＭＳ Ｐゴシック" charset="-128"/>
              </a:rPr>
              <a:t>of Tohoku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8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2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36512" y="-4737"/>
            <a:ext cx="5606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Outlook of This Talk</a:t>
            </a:r>
            <a:endParaRPr kumimoji="1" lang="ja-JP" altLang="en-US" sz="4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90466" name="Picture 2" descr="C:\Users\kaneta\Documents\My Dropbox\Documents\NKS2\2011_02_23_ICEPP_symposium\2011_02_23_ICEPP_Symposium_Kaneta\スライド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75173"/>
            <a:ext cx="1097143" cy="822857"/>
          </a:xfrm>
          <a:prstGeom prst="rect">
            <a:avLst/>
          </a:prstGeom>
          <a:noFill/>
        </p:spPr>
      </p:pic>
      <p:pic>
        <p:nvPicPr>
          <p:cNvPr id="190467" name="Picture 3" descr="C:\Users\kaneta\Documents\My Dropbox\Documents\NKS2\2011_02_23_ICEPP_symposium\2011_02_23_ICEPP_Symposium_Kaneta\スライド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775173"/>
            <a:ext cx="1097143" cy="822857"/>
          </a:xfrm>
          <a:prstGeom prst="rect">
            <a:avLst/>
          </a:prstGeom>
          <a:noFill/>
        </p:spPr>
      </p:pic>
      <p:pic>
        <p:nvPicPr>
          <p:cNvPr id="190468" name="Picture 4" descr="C:\Users\kaneta\Documents\My Dropbox\Documents\NKS2\2011_02_23_ICEPP_symposium\2011_02_23_ICEPP_Symposium_Kaneta\スライド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775173"/>
            <a:ext cx="1097143" cy="822857"/>
          </a:xfrm>
          <a:prstGeom prst="rect">
            <a:avLst/>
          </a:prstGeom>
          <a:noFill/>
        </p:spPr>
      </p:pic>
      <p:pic>
        <p:nvPicPr>
          <p:cNvPr id="190469" name="Picture 5" descr="C:\Users\kaneta\Documents\My Dropbox\Documents\NKS2\2011_02_23_ICEPP_symposium\2011_02_23_ICEPP_Symposium_Kaneta\スライド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775173"/>
            <a:ext cx="1097143" cy="822857"/>
          </a:xfrm>
          <a:prstGeom prst="rect">
            <a:avLst/>
          </a:prstGeom>
          <a:noFill/>
        </p:spPr>
      </p:pic>
      <p:pic>
        <p:nvPicPr>
          <p:cNvPr id="190470" name="Picture 6" descr="C:\Users\kaneta\Documents\My Dropbox\Documents\NKS2\2011_02_23_ICEPP_symposium\2011_02_23_ICEPP_Symposium_Kaneta\スライド1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775173"/>
            <a:ext cx="1097143" cy="822857"/>
          </a:xfrm>
          <a:prstGeom prst="rect">
            <a:avLst/>
          </a:prstGeom>
          <a:noFill/>
        </p:spPr>
      </p:pic>
      <p:pic>
        <p:nvPicPr>
          <p:cNvPr id="190471" name="Picture 7" descr="C:\Users\kaneta\Documents\My Dropbox\Documents\NKS2\2011_02_23_ICEPP_symposium\2011_02_23_ICEPP_Symposium_Kaneta\スライド1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775173"/>
            <a:ext cx="1097143" cy="822857"/>
          </a:xfrm>
          <a:prstGeom prst="rect">
            <a:avLst/>
          </a:prstGeom>
          <a:noFill/>
        </p:spPr>
      </p:pic>
      <p:pic>
        <p:nvPicPr>
          <p:cNvPr id="190472" name="Picture 8" descr="C:\Users\kaneta\Documents\My Dropbox\Documents\NKS2\2011_02_23_ICEPP_symposium\2011_02_23_ICEPP_Symposium_Kaneta\スライド1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775173"/>
            <a:ext cx="1097143" cy="822857"/>
          </a:xfrm>
          <a:prstGeom prst="rect">
            <a:avLst/>
          </a:prstGeom>
          <a:noFill/>
        </p:spPr>
      </p:pic>
      <p:pic>
        <p:nvPicPr>
          <p:cNvPr id="190473" name="Picture 9" descr="C:\Users\kaneta\Documents\My Dropbox\Documents\NKS2\2011_02_23_ICEPP_symposium\2011_02_23_ICEPP_Symposium_Kaneta\スライド2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1855293"/>
            <a:ext cx="1097143" cy="822857"/>
          </a:xfrm>
          <a:prstGeom prst="rect">
            <a:avLst/>
          </a:prstGeom>
          <a:noFill/>
        </p:spPr>
      </p:pic>
      <p:pic>
        <p:nvPicPr>
          <p:cNvPr id="190474" name="Picture 10" descr="C:\Users\kaneta\Documents\My Dropbox\Documents\NKS2\2011_02_23_ICEPP_symposium\2011_02_23_ICEPP_Symposium_Kaneta\スライド2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672" y="1855293"/>
            <a:ext cx="1097143" cy="822857"/>
          </a:xfrm>
          <a:prstGeom prst="rect">
            <a:avLst/>
          </a:prstGeom>
          <a:noFill/>
        </p:spPr>
      </p:pic>
      <p:pic>
        <p:nvPicPr>
          <p:cNvPr id="190475" name="Picture 11" descr="C:\Users\kaneta\Documents\My Dropbox\Documents\NKS2\2011_02_23_ICEPP_symposium\2011_02_23_ICEPP_Symposium_Kaneta\スライド2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3808" y="1886062"/>
            <a:ext cx="1097143" cy="822857"/>
          </a:xfrm>
          <a:prstGeom prst="rect">
            <a:avLst/>
          </a:prstGeom>
          <a:noFill/>
        </p:spPr>
      </p:pic>
      <p:pic>
        <p:nvPicPr>
          <p:cNvPr id="190476" name="Picture 12" descr="C:\Users\kaneta\Documents\My Dropbox\Documents\NKS2\2011_02_23_ICEPP_symposium\2011_02_23_ICEPP_Symposium_Kaneta\スライド2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50921" y="1886062"/>
            <a:ext cx="1097143" cy="822857"/>
          </a:xfrm>
          <a:prstGeom prst="rect">
            <a:avLst/>
          </a:prstGeom>
          <a:noFill/>
        </p:spPr>
      </p:pic>
      <p:pic>
        <p:nvPicPr>
          <p:cNvPr id="190477" name="Picture 13" descr="C:\Users\kaneta\Documents\My Dropbox\Documents\NKS2\2011_02_23_ICEPP_symposium\2011_02_23_ICEPP_Symposium_Kaneta\スライド2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75057" y="1886062"/>
            <a:ext cx="1097143" cy="822857"/>
          </a:xfrm>
          <a:prstGeom prst="rect">
            <a:avLst/>
          </a:prstGeom>
          <a:noFill/>
        </p:spPr>
      </p:pic>
      <p:pic>
        <p:nvPicPr>
          <p:cNvPr id="190478" name="Picture 14" descr="C:\Users\kaneta\Documents\My Dropbox\Documents\NKS2\2011_02_23_ICEPP_symposium\2011_02_23_ICEPP_Symposium_Kaneta\スライド2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99193" y="1886062"/>
            <a:ext cx="1097143" cy="822857"/>
          </a:xfrm>
          <a:prstGeom prst="rect">
            <a:avLst/>
          </a:prstGeom>
          <a:noFill/>
        </p:spPr>
      </p:pic>
      <p:pic>
        <p:nvPicPr>
          <p:cNvPr id="190479" name="Picture 15" descr="C:\Users\kaneta\Documents\My Dropbox\Documents\NKS2\2011_02_23_ICEPP_symposium\2011_02_23_ICEPP_Symposium_Kaneta\スライド2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40352" y="1886062"/>
            <a:ext cx="1097143" cy="822857"/>
          </a:xfrm>
          <a:prstGeom prst="rect">
            <a:avLst/>
          </a:prstGeom>
          <a:noFill/>
        </p:spPr>
      </p:pic>
      <p:pic>
        <p:nvPicPr>
          <p:cNvPr id="190480" name="Picture 16" descr="C:\Users\kaneta\Documents\My Dropbox\Documents\NKS2\2011_02_23_ICEPP_symposium\2011_02_23_ICEPP_Symposium_Kaneta\スライド27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5536" y="2935413"/>
            <a:ext cx="1097143" cy="822857"/>
          </a:xfrm>
          <a:prstGeom prst="rect">
            <a:avLst/>
          </a:prstGeom>
          <a:noFill/>
        </p:spPr>
      </p:pic>
      <p:pic>
        <p:nvPicPr>
          <p:cNvPr id="190481" name="Picture 17" descr="C:\Users\kaneta\Documents\My Dropbox\Documents\NKS2\2011_02_23_ICEPP_symposium\2011_02_23_ICEPP_Symposium_Kaneta\スライド28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9672" y="2935413"/>
            <a:ext cx="1097143" cy="822857"/>
          </a:xfrm>
          <a:prstGeom prst="rect">
            <a:avLst/>
          </a:prstGeom>
          <a:noFill/>
        </p:spPr>
      </p:pic>
      <p:pic>
        <p:nvPicPr>
          <p:cNvPr id="190482" name="Picture 18" descr="C:\Users\kaneta\Documents\My Dropbox\Documents\NKS2\2011_02_23_ICEPP_symposium\2011_02_23_ICEPP_Symposium_Kaneta\スライド29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26785" y="2966182"/>
            <a:ext cx="1097143" cy="822857"/>
          </a:xfrm>
          <a:prstGeom prst="rect">
            <a:avLst/>
          </a:prstGeom>
          <a:noFill/>
        </p:spPr>
      </p:pic>
      <p:pic>
        <p:nvPicPr>
          <p:cNvPr id="190483" name="Picture 19" descr="C:\Users\kaneta\Documents\My Dropbox\Documents\NKS2\2011_02_23_ICEPP_symposium\2011_02_23_ICEPP_Symposium_Kaneta\スライド30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67944" y="2966182"/>
            <a:ext cx="1097143" cy="822857"/>
          </a:xfrm>
          <a:prstGeom prst="rect">
            <a:avLst/>
          </a:prstGeom>
          <a:noFill/>
        </p:spPr>
      </p:pic>
      <p:pic>
        <p:nvPicPr>
          <p:cNvPr id="190484" name="Picture 20" descr="C:\Users\kaneta\Documents\My Dropbox\Documents\NKS2\2011_02_23_ICEPP_symposium\2011_02_23_ICEPP_Symposium_Kaneta\スライド3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292080" y="2966182"/>
            <a:ext cx="1097143" cy="822857"/>
          </a:xfrm>
          <a:prstGeom prst="rect">
            <a:avLst/>
          </a:prstGeom>
          <a:noFill/>
        </p:spPr>
      </p:pic>
      <p:pic>
        <p:nvPicPr>
          <p:cNvPr id="190485" name="Picture 21" descr="C:\Users\kaneta\Documents\My Dropbox\Documents\NKS2\2011_02_23_ICEPP_symposium\2011_02_23_ICEPP_Symposium_Kaneta\スライド32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499193" y="2966182"/>
            <a:ext cx="1097143" cy="822857"/>
          </a:xfrm>
          <a:prstGeom prst="rect">
            <a:avLst/>
          </a:prstGeom>
          <a:noFill/>
        </p:spPr>
      </p:pic>
      <p:pic>
        <p:nvPicPr>
          <p:cNvPr id="190486" name="Picture 22" descr="C:\Users\kaneta\Documents\My Dropbox\Documents\NKS2\2011_02_23_ICEPP_symposium\2011_02_23_ICEPP_Symposium_Kaneta\スライド33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723329" y="2966182"/>
            <a:ext cx="1097143" cy="822857"/>
          </a:xfrm>
          <a:prstGeom prst="rect">
            <a:avLst/>
          </a:prstGeom>
          <a:noFill/>
        </p:spPr>
      </p:pic>
      <p:pic>
        <p:nvPicPr>
          <p:cNvPr id="190487" name="Picture 23" descr="C:\Users\kaneta\Documents\My Dropbox\Documents\NKS2\2011_02_23_ICEPP_symposium\2011_02_23_ICEPP_Symposium_Kaneta\スライド34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95536" y="3943525"/>
            <a:ext cx="1097143" cy="822857"/>
          </a:xfrm>
          <a:prstGeom prst="rect">
            <a:avLst/>
          </a:prstGeom>
          <a:noFill/>
        </p:spPr>
      </p:pic>
      <p:pic>
        <p:nvPicPr>
          <p:cNvPr id="190488" name="Picture 24" descr="C:\Users\kaneta\Documents\My Dropbox\Documents\NKS2\2011_02_23_ICEPP_symposium\2011_02_23_ICEPP_Symposium_Kaneta\スライド35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619672" y="3943525"/>
            <a:ext cx="1097143" cy="822857"/>
          </a:xfrm>
          <a:prstGeom prst="rect">
            <a:avLst/>
          </a:prstGeom>
          <a:noFill/>
        </p:spPr>
      </p:pic>
      <p:pic>
        <p:nvPicPr>
          <p:cNvPr id="190489" name="Picture 25" descr="C:\Users\kaneta\Documents\My Dropbox\Documents\NKS2\2011_02_23_ICEPP_symposium\2011_02_23_ICEPP_Symposium_Kaneta\スライド36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826785" y="3933055"/>
            <a:ext cx="1097143" cy="822857"/>
          </a:xfrm>
          <a:prstGeom prst="rect">
            <a:avLst/>
          </a:prstGeom>
          <a:noFill/>
        </p:spPr>
      </p:pic>
      <p:pic>
        <p:nvPicPr>
          <p:cNvPr id="190490" name="Picture 26" descr="C:\Users\kaneta\Documents\My Dropbox\Documents\NKS2\2011_02_23_ICEPP_symposium\2011_02_23_ICEPP_Symposium_Kaneta\スライド37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995936" y="3943525"/>
            <a:ext cx="1097143" cy="822857"/>
          </a:xfrm>
          <a:prstGeom prst="rect">
            <a:avLst/>
          </a:prstGeom>
          <a:noFill/>
        </p:spPr>
      </p:pic>
      <p:pic>
        <p:nvPicPr>
          <p:cNvPr id="190491" name="Picture 27" descr="C:\Users\kaneta\Documents\My Dropbox\Documents\NKS2\2011_02_23_ICEPP_symposium\2011_02_23_ICEPP_Symposium_Kaneta\スライド38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237095" y="3943525"/>
            <a:ext cx="1097143" cy="822857"/>
          </a:xfrm>
          <a:prstGeom prst="rect">
            <a:avLst/>
          </a:prstGeom>
          <a:noFill/>
        </p:spPr>
      </p:pic>
      <p:pic>
        <p:nvPicPr>
          <p:cNvPr id="190492" name="Picture 28" descr="C:\Users\kaneta\Documents\My Dropbox\Documents\NKS2\2011_02_23_ICEPP_symposium\2011_02_23_ICEPP_Symposium_Kaneta\スライド39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461231" y="3943525"/>
            <a:ext cx="1097143" cy="822857"/>
          </a:xfrm>
          <a:prstGeom prst="rect">
            <a:avLst/>
          </a:prstGeom>
          <a:noFill/>
        </p:spPr>
      </p:pic>
      <p:pic>
        <p:nvPicPr>
          <p:cNvPr id="190493" name="Picture 29" descr="C:\Users\kaneta\Documents\My Dropbox\Documents\NKS2\2011_02_23_ICEPP_symposium\2011_02_23_ICEPP_Symposium_Kaneta\スライド40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685367" y="3943525"/>
            <a:ext cx="1097143" cy="822857"/>
          </a:xfrm>
          <a:prstGeom prst="rect">
            <a:avLst/>
          </a:prstGeom>
          <a:noFill/>
        </p:spPr>
      </p:pic>
      <p:pic>
        <p:nvPicPr>
          <p:cNvPr id="190494" name="Picture 30" descr="C:\Users\kaneta\Documents\My Dropbox\Documents\NKS2\2011_02_23_ICEPP_symposium\2011_02_23_ICEPP_Symposium_Kaneta\スライド41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95536" y="4951637"/>
            <a:ext cx="1097143" cy="822857"/>
          </a:xfrm>
          <a:prstGeom prst="rect">
            <a:avLst/>
          </a:prstGeom>
          <a:noFill/>
        </p:spPr>
      </p:pic>
      <p:pic>
        <p:nvPicPr>
          <p:cNvPr id="190495" name="Picture 31" descr="C:\Users\kaneta\Documents\My Dropbox\Documents\NKS2\2011_02_23_ICEPP_symposium\2011_02_23_ICEPP_Symposium_Kaneta\スライド42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619672" y="4951637"/>
            <a:ext cx="1097143" cy="822857"/>
          </a:xfrm>
          <a:prstGeom prst="rect">
            <a:avLst/>
          </a:prstGeom>
          <a:noFill/>
        </p:spPr>
      </p:pic>
      <p:pic>
        <p:nvPicPr>
          <p:cNvPr id="190496" name="Picture 32" descr="C:\Users\kaneta\Documents\My Dropbox\Documents\NKS2\2011_02_23_ICEPP_symposium\2011_02_23_ICEPP_Symposium_Kaneta\スライド4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843808" y="4982406"/>
            <a:ext cx="1097143" cy="822857"/>
          </a:xfrm>
          <a:prstGeom prst="rect">
            <a:avLst/>
          </a:prstGeom>
          <a:noFill/>
        </p:spPr>
      </p:pic>
      <p:pic>
        <p:nvPicPr>
          <p:cNvPr id="190497" name="Picture 33" descr="C:\Users\kaneta\Documents\My Dropbox\Documents\NKS2\2011_02_23_ICEPP_symposium\2011_02_23_ICEPP_Symposium_Kaneta\スライド44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084967" y="4982406"/>
            <a:ext cx="1097143" cy="822857"/>
          </a:xfrm>
          <a:prstGeom prst="rect">
            <a:avLst/>
          </a:prstGeom>
          <a:noFill/>
        </p:spPr>
      </p:pic>
      <p:pic>
        <p:nvPicPr>
          <p:cNvPr id="190498" name="Picture 34" descr="C:\Users\kaneta\Documents\My Dropbox\Documents\NKS2\2011_02_23_ICEPP_symposium\2011_02_23_ICEPP_Symposium_Kaneta\スライド45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292080" y="4982407"/>
            <a:ext cx="1097143" cy="822857"/>
          </a:xfrm>
          <a:prstGeom prst="rect">
            <a:avLst/>
          </a:prstGeom>
          <a:noFill/>
        </p:spPr>
      </p:pic>
      <p:pic>
        <p:nvPicPr>
          <p:cNvPr id="190499" name="Picture 35" descr="C:\Users\kaneta\Documents\My Dropbox\Documents\NKS2\2011_02_23_ICEPP_symposium\2011_02_23_ICEPP_Symposium_Kaneta\スライド46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516216" y="4982407"/>
            <a:ext cx="1097143" cy="822857"/>
          </a:xfrm>
          <a:prstGeom prst="rect">
            <a:avLst/>
          </a:prstGeom>
          <a:noFill/>
        </p:spPr>
      </p:pic>
      <p:pic>
        <p:nvPicPr>
          <p:cNvPr id="190500" name="Picture 36" descr="C:\Users\kaneta\Documents\My Dropbox\Documents\NKS2\2011_02_23_ICEPP_symposium\2011_02_23_ICEPP_Symposium_Kaneta\スライド47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757375" y="4982407"/>
            <a:ext cx="1097143" cy="822857"/>
          </a:xfrm>
          <a:prstGeom prst="rect">
            <a:avLst/>
          </a:prstGeom>
          <a:noFill/>
        </p:spPr>
      </p:pic>
      <p:pic>
        <p:nvPicPr>
          <p:cNvPr id="190501" name="Picture 37" descr="C:\Users\kaneta\Documents\My Dropbox\Documents\NKS2\2011_02_23_ICEPP_symposium\2011_02_23_ICEPP_Symposium_Kaneta\スライド48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95536" y="5990519"/>
            <a:ext cx="1097143" cy="822857"/>
          </a:xfrm>
          <a:prstGeom prst="rect">
            <a:avLst/>
          </a:prstGeom>
          <a:noFill/>
        </p:spPr>
      </p:pic>
      <p:pic>
        <p:nvPicPr>
          <p:cNvPr id="190502" name="Picture 38" descr="C:\Users\kaneta\Documents\My Dropbox\Documents\NKS2\2011_02_23_ICEPP_symposium\2011_02_23_ICEPP_Symposium_Kaneta\スライド49.PN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619672" y="5990519"/>
            <a:ext cx="1097143" cy="822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6600" dirty="0" smtClean="0"/>
              <a:t>Introduction</a:t>
            </a:r>
            <a:endParaRPr kumimoji="1" lang="ja-JP" altLang="en-US" sz="6600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序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pic>
        <p:nvPicPr>
          <p:cNvPr id="135169" name="Picture 1" descr="C:\Users\kaneta\Pictures\iPhone_Album\研究\NKS2\iPhone 41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4361935"/>
            <a:ext cx="3328087" cy="249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193" name="Picture 1" descr="C:\Users\kaneta\Documents\My Dropbox\Documents\NKS2\2011_02_23_ICEPP_symposium\2009_12_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"/>
            <a:ext cx="3059832" cy="229487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  <p:sp>
        <p:nvSpPr>
          <p:cNvPr id="5" name="コンテンツ プレースホルダ 5"/>
          <p:cNvSpPr txBox="1">
            <a:spLocks/>
          </p:cNvSpPr>
          <p:nvPr/>
        </p:nvSpPr>
        <p:spPr>
          <a:xfrm>
            <a:off x="107504" y="1152115"/>
            <a:ext cx="8843604" cy="49411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800" dirty="0" smtClean="0"/>
              <a:t>General aim</a:t>
            </a:r>
          </a:p>
          <a:p>
            <a:pPr lvl="1"/>
            <a:r>
              <a:rPr lang="en-US" altLang="ja-JP" sz="2000" dirty="0" smtClean="0"/>
              <a:t>Understanding the mechanism of strangeness  production</a:t>
            </a:r>
          </a:p>
          <a:p>
            <a:pPr lvl="2"/>
            <a:r>
              <a:rPr lang="en-US" altLang="ja-JP" sz="1800" dirty="0" smtClean="0"/>
              <a:t>Reaction</a:t>
            </a:r>
          </a:p>
          <a:p>
            <a:pPr lvl="3"/>
            <a:r>
              <a:rPr lang="en-US" altLang="ja-JP" sz="1600" dirty="0" smtClean="0"/>
              <a:t>hadron-hadron</a:t>
            </a:r>
          </a:p>
          <a:p>
            <a:pPr lvl="3"/>
            <a:r>
              <a:rPr lang="en-US" altLang="ja-JP" sz="1600" dirty="0" smtClean="0"/>
              <a:t>gamma-</a:t>
            </a:r>
            <a:r>
              <a:rPr lang="en-US" altLang="ja-JP" sz="1600" dirty="0" err="1" smtClean="0"/>
              <a:t>nucleaon</a:t>
            </a:r>
            <a:endParaRPr lang="en-US" altLang="ja-JP" sz="1600" dirty="0" smtClean="0"/>
          </a:p>
          <a:p>
            <a:pPr lvl="2"/>
            <a:r>
              <a:rPr lang="en-US" altLang="ja-JP" sz="1800" dirty="0" smtClean="0"/>
              <a:t>Missing resonance search</a:t>
            </a:r>
            <a:r>
              <a:rPr lang="ja-JP" altLang="en-US" sz="1800" dirty="0" smtClean="0"/>
              <a:t>　</a:t>
            </a:r>
            <a:r>
              <a:rPr lang="en-US" altLang="ja-JP" sz="1800" dirty="0" smtClean="0"/>
              <a:t>w/ energy scan</a:t>
            </a:r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Characteristics of our experiment</a:t>
            </a:r>
          </a:p>
          <a:p>
            <a:pPr lvl="1"/>
            <a:r>
              <a:rPr lang="en-US" altLang="ja-JP" sz="2000" dirty="0" smtClean="0"/>
              <a:t>Neutral channel</a:t>
            </a:r>
          </a:p>
          <a:p>
            <a:pPr lvl="2"/>
            <a:r>
              <a:rPr lang="en-US" altLang="ja-JP" sz="1800" i="1" dirty="0" smtClean="0"/>
              <a:t>K</a:t>
            </a:r>
            <a:r>
              <a:rPr lang="en-US" altLang="ja-JP" sz="1800" baseline="30000" dirty="0" smtClean="0"/>
              <a:t> +</a:t>
            </a:r>
            <a:r>
              <a:rPr lang="en-US" altLang="ja-JP" sz="1800" dirty="0" smtClean="0"/>
              <a:t> data is not enough to make a model to predict cross section of neutral channel</a:t>
            </a:r>
          </a:p>
          <a:p>
            <a:pPr lvl="2"/>
            <a:r>
              <a:rPr lang="en-US" altLang="ja-JP" sz="1800" i="1" dirty="0" smtClean="0"/>
              <a:t>K</a:t>
            </a:r>
            <a:r>
              <a:rPr lang="en-US" altLang="ja-JP" sz="1800" baseline="30000" dirty="0" smtClean="0"/>
              <a:t> 0</a:t>
            </a:r>
            <a:r>
              <a:rPr lang="en-US" altLang="ja-JP" sz="1800" dirty="0" smtClean="0"/>
              <a:t> data is the KEY of the study</a:t>
            </a:r>
          </a:p>
          <a:p>
            <a:pPr lvl="1"/>
            <a:r>
              <a:rPr lang="en-US" altLang="ja-JP" sz="2000" dirty="0" smtClean="0"/>
              <a:t>Threshold region</a:t>
            </a:r>
          </a:p>
          <a:p>
            <a:pPr lvl="2"/>
            <a:r>
              <a:rPr lang="en-US" altLang="ja-JP" sz="1800" dirty="0" smtClean="0"/>
              <a:t>No resonance decay effect in the final products</a:t>
            </a:r>
          </a:p>
          <a:p>
            <a:pPr lvl="2"/>
            <a:endParaRPr lang="ja-JP" altLang="en-US" sz="1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52024" y="116632"/>
            <a:ext cx="723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Strangeness Photo-production</a:t>
            </a:r>
            <a:endParaRPr kumimoji="1" lang="ja-JP" altLang="en-US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3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2495646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115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115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1" lang="en-US" altLang="ja-JP" sz="115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115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kumimoji="1" lang="en-US" altLang="ja-JP" sz="115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kumimoji="1" lang="en-US" altLang="ja-JP" sz="115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115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Y</a:t>
            </a:r>
            <a:endParaRPr kumimoji="1" lang="en-US" altLang="ja-JP" sz="11500" i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86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6309" y="222975"/>
            <a:ext cx="46434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1"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1"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kumimoji="1"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kumimoji="1"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kumimoji="1"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kumimoji="1"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L</a:t>
            </a:r>
          </a:p>
          <a:p>
            <a:pPr algn="ctr"/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(Eg</a:t>
            </a:r>
            <a:r>
              <a:rPr lang="en-US" altLang="ja-JP" sz="2000" dirty="0" smtClean="0">
                <a:solidFill>
                  <a:srgbClr val="FFFF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/>
              </a:rPr>
              <a:t> threshold: 911.1 MeV</a:t>
            </a:r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)</a:t>
            </a:r>
          </a:p>
          <a:p>
            <a:pPr algn="ctr"/>
            <a:endParaRPr kumimoji="1" lang="en-US" altLang="ja-JP" sz="2000" dirty="0" smtClean="0">
              <a:solidFill>
                <a:srgbClr val="FFFFCC"/>
              </a:solidFill>
              <a:latin typeface="Symbol" pitchFamily="18" charset="2"/>
              <a:cs typeface="Times New Roman" pitchFamily="18" charset="0"/>
              <a:sym typeface="Symbol"/>
            </a:endParaRPr>
          </a:p>
          <a:p>
            <a:pPr algn="ctr"/>
            <a:endParaRPr lang="en-US" altLang="ja-JP" sz="4800" dirty="0" smtClean="0">
              <a:solidFill>
                <a:srgbClr val="FFFFCC"/>
              </a:solidFill>
              <a:latin typeface="Symbol" pitchFamily="18" charset="2"/>
              <a:cs typeface="Times New Roman" pitchFamily="18" charset="0"/>
            </a:endParaRPr>
          </a:p>
          <a:p>
            <a:pPr algn="ctr"/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S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</a:p>
          <a:p>
            <a:pPr lvl="0" algn="ctr"/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(Eg</a:t>
            </a:r>
            <a:r>
              <a:rPr lang="en-US" altLang="ja-JP" sz="2000" dirty="0" smtClean="0">
                <a:solidFill>
                  <a:srgbClr val="FFFF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/>
              </a:rPr>
              <a:t> threshold: 1046.2 MeV</a:t>
            </a:r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)</a:t>
            </a:r>
          </a:p>
          <a:p>
            <a:pPr algn="ctr"/>
            <a:endParaRPr lang="en-US" altLang="ja-JP" sz="4800" dirty="0" smtClean="0">
              <a:solidFill>
                <a:srgbClr val="FFFFCC"/>
              </a:solidFill>
              <a:latin typeface="Symbol" pitchFamily="18" charset="2"/>
              <a:cs typeface="Times New Roman" pitchFamily="18" charset="0"/>
            </a:endParaRPr>
          </a:p>
          <a:p>
            <a:pPr algn="ctr"/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S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</a:p>
          <a:p>
            <a:pPr algn="ctr"/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(Eg</a:t>
            </a:r>
            <a:r>
              <a:rPr lang="en-US" altLang="ja-JP" sz="2000" dirty="0" smtClean="0">
                <a:solidFill>
                  <a:srgbClr val="FFFF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/>
              </a:rPr>
              <a:t> threshold: 1047.5 MeV</a:t>
            </a:r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00562" y="91170"/>
            <a:ext cx="46434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L</a:t>
            </a:r>
          </a:p>
          <a:p>
            <a:pPr lvl="0" algn="ctr"/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(Eg</a:t>
            </a:r>
            <a:r>
              <a:rPr lang="en-US" altLang="ja-JP" sz="2000" dirty="0" smtClean="0">
                <a:solidFill>
                  <a:srgbClr val="FFFF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/>
              </a:rPr>
              <a:t> threshold: 915.3 MeV</a:t>
            </a:r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)</a:t>
            </a:r>
          </a:p>
          <a:p>
            <a:pPr lvl="0" algn="ctr"/>
            <a:endParaRPr lang="en-US" altLang="ja-JP" sz="2000" dirty="0" smtClean="0">
              <a:solidFill>
                <a:srgbClr val="FFFFCC"/>
              </a:solidFill>
              <a:latin typeface="Symbol" pitchFamily="18" charset="2"/>
              <a:cs typeface="Times New Roman" pitchFamily="18" charset="0"/>
              <a:sym typeface="Symbol"/>
            </a:endParaRPr>
          </a:p>
          <a:p>
            <a:pPr algn="ctr"/>
            <a:endParaRPr lang="en-US" altLang="ja-JP" sz="4800" dirty="0" smtClean="0">
              <a:solidFill>
                <a:srgbClr val="FFFFCC"/>
              </a:solidFill>
              <a:latin typeface="Symbol" pitchFamily="18" charset="2"/>
              <a:cs typeface="Times New Roman" pitchFamily="18" charset="0"/>
            </a:endParaRPr>
          </a:p>
          <a:p>
            <a:pPr algn="ctr"/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S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</a:p>
          <a:p>
            <a:pPr algn="ctr"/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(Eg</a:t>
            </a:r>
            <a:r>
              <a:rPr lang="en-US" altLang="ja-JP" sz="2000" dirty="0" smtClean="0">
                <a:solidFill>
                  <a:srgbClr val="FFFF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/>
              </a:rPr>
              <a:t> threshold: 1050.5 MeV</a:t>
            </a:r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)</a:t>
            </a:r>
          </a:p>
          <a:p>
            <a:pPr algn="ctr"/>
            <a:endParaRPr lang="en-US" altLang="ja-JP" sz="4800" dirty="0" smtClean="0">
              <a:solidFill>
                <a:srgbClr val="FFFFCC"/>
              </a:solidFill>
              <a:latin typeface="Symbol" pitchFamily="18" charset="2"/>
              <a:cs typeface="Times New Roman" pitchFamily="18" charset="0"/>
            </a:endParaRPr>
          </a:p>
          <a:p>
            <a:pPr algn="ctr"/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ja-JP" sz="4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48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48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S</a:t>
            </a:r>
            <a:r>
              <a:rPr lang="en-US" altLang="ja-JP" sz="4800" baseline="30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-</a:t>
            </a:r>
          </a:p>
          <a:p>
            <a:pPr algn="ctr"/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(Eg</a:t>
            </a:r>
            <a:r>
              <a:rPr lang="en-US" altLang="ja-JP" sz="2000" dirty="0" smtClean="0">
                <a:solidFill>
                  <a:srgbClr val="FFFF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/>
              </a:rPr>
              <a:t> threshold: 1052.1 MeV</a:t>
            </a:r>
            <a:r>
              <a:rPr lang="en-US" altLang="ja-JP" sz="20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  <a:sym typeface="Symbol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3886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Data in the Market</a:t>
            </a:r>
            <a:endParaRPr kumimoji="1" lang="ja-JP" altLang="en-US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71351" y="1191971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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+</a:t>
            </a:r>
            <a:r>
              <a:rPr lang="en-US" altLang="ja-JP" sz="1400" i="1" dirty="0">
                <a:solidFill>
                  <a:srgbClr val="FFFFFF"/>
                </a:solidFill>
              </a:rPr>
              <a:t>n</a:t>
            </a:r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</a:t>
            </a:r>
            <a:r>
              <a:rPr kumimoji="1" lang="en-US" altLang="ja-JP" sz="1400" i="1" dirty="0" smtClean="0">
                <a:solidFill>
                  <a:srgbClr val="FFFFFF"/>
                </a:solidFill>
                <a:sym typeface="Symbol"/>
              </a:rPr>
              <a:t>K</a:t>
            </a:r>
            <a:r>
              <a:rPr lang="en-US" altLang="ja-JP" sz="1400" baseline="30000" dirty="0" smtClean="0">
                <a:solidFill>
                  <a:srgbClr val="FFFFFF"/>
                </a:solidFill>
                <a:sym typeface="Symbol"/>
              </a:rPr>
              <a:t>0</a:t>
            </a:r>
            <a:r>
              <a:rPr lang="en-US" altLang="ja-JP" sz="1400" dirty="0" smtClean="0">
                <a:solidFill>
                  <a:srgbClr val="FFFFFF"/>
                </a:solidFill>
                <a:sym typeface="Symbol"/>
              </a:rPr>
              <a:t>+</a:t>
            </a:r>
            <a:r>
              <a:rPr lang="en-US" altLang="ja-JP" sz="1400" dirty="0" smtClean="0">
                <a:solidFill>
                  <a:srgbClr val="FFFFFF"/>
                </a:solidFill>
                <a:latin typeface="Symbol" pitchFamily="18" charset="2"/>
                <a:sym typeface="Symbol"/>
              </a:rPr>
              <a:t>L</a:t>
            </a:r>
            <a:endParaRPr kumimoji="1" lang="ja-JP" altLang="en-US" sz="1400" baseline="30000" dirty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95536" y="4625361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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+</a:t>
            </a:r>
            <a:r>
              <a:rPr kumimoji="1" lang="en-US" altLang="ja-JP" sz="1400" i="1" dirty="0" smtClean="0">
                <a:solidFill>
                  <a:srgbClr val="FFFFFF"/>
                </a:solidFill>
              </a:rPr>
              <a:t>n</a:t>
            </a:r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</a:t>
            </a:r>
            <a:r>
              <a:rPr kumimoji="1" lang="en-US" altLang="ja-JP" sz="1400" i="1" dirty="0" smtClean="0">
                <a:solidFill>
                  <a:srgbClr val="FFFFFF"/>
                </a:solidFill>
                <a:sym typeface="Symbol"/>
              </a:rPr>
              <a:t>K</a:t>
            </a:r>
            <a:r>
              <a:rPr lang="en-US" altLang="ja-JP" sz="1400" baseline="30000" dirty="0" smtClean="0">
                <a:solidFill>
                  <a:srgbClr val="FFFFFF"/>
                </a:solidFill>
                <a:sym typeface="Symbol"/>
              </a:rPr>
              <a:t>+</a:t>
            </a:r>
            <a:r>
              <a:rPr lang="en-US" altLang="ja-JP" sz="1400" dirty="0" smtClean="0">
                <a:solidFill>
                  <a:srgbClr val="FFFFFF"/>
                </a:solidFill>
                <a:sym typeface="Symbol"/>
              </a:rPr>
              <a:t>+</a:t>
            </a:r>
            <a:r>
              <a:rPr lang="en-US" altLang="ja-JP" sz="1400" dirty="0" smtClean="0">
                <a:solidFill>
                  <a:srgbClr val="FFFFFF"/>
                </a:solidFill>
                <a:latin typeface="Symbol" pitchFamily="18" charset="2"/>
                <a:sym typeface="Symbol"/>
              </a:rPr>
              <a:t>S</a:t>
            </a:r>
            <a:r>
              <a:rPr lang="en-US" altLang="ja-JP" sz="1400" baseline="30000" dirty="0" smtClean="0">
                <a:solidFill>
                  <a:srgbClr val="FFFFFF"/>
                </a:solidFill>
                <a:sym typeface="Symbol"/>
              </a:rPr>
              <a:t>-</a:t>
            </a:r>
            <a:endParaRPr kumimoji="1" lang="ja-JP" altLang="en-US" sz="1400" baseline="30000" dirty="0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91802" y="336791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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+</a:t>
            </a:r>
            <a:r>
              <a:rPr kumimoji="1" lang="en-US" altLang="ja-JP" sz="1400" i="1" dirty="0" smtClean="0">
                <a:solidFill>
                  <a:srgbClr val="FFFFFF"/>
                </a:solidFill>
              </a:rPr>
              <a:t>n</a:t>
            </a:r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</a:t>
            </a:r>
            <a:r>
              <a:rPr kumimoji="1" lang="en-US" altLang="ja-JP" sz="1400" i="1" dirty="0" smtClean="0">
                <a:solidFill>
                  <a:srgbClr val="FFFFFF"/>
                </a:solidFill>
                <a:sym typeface="Symbol"/>
              </a:rPr>
              <a:t>K</a:t>
            </a:r>
            <a:r>
              <a:rPr lang="en-US" altLang="ja-JP" sz="1400" baseline="30000" dirty="0" smtClean="0">
                <a:solidFill>
                  <a:srgbClr val="FFFFFF"/>
                </a:solidFill>
                <a:sym typeface="Symbol"/>
              </a:rPr>
              <a:t>0</a:t>
            </a:r>
            <a:r>
              <a:rPr lang="en-US" altLang="ja-JP" sz="1400" dirty="0" smtClean="0">
                <a:solidFill>
                  <a:srgbClr val="FFFFFF"/>
                </a:solidFill>
                <a:sym typeface="Symbol"/>
              </a:rPr>
              <a:t>+</a:t>
            </a:r>
            <a:r>
              <a:rPr lang="en-US" altLang="ja-JP" sz="1400" dirty="0" smtClean="0">
                <a:solidFill>
                  <a:srgbClr val="FFFFFF"/>
                </a:solidFill>
                <a:latin typeface="Symbol" pitchFamily="18" charset="2"/>
                <a:sym typeface="Symbol"/>
              </a:rPr>
              <a:t>S</a:t>
            </a:r>
            <a:r>
              <a:rPr lang="en-US" altLang="ja-JP" sz="1400" baseline="30000" dirty="0">
                <a:solidFill>
                  <a:srgbClr val="FFFFFF"/>
                </a:solidFill>
                <a:sym typeface="Symbol"/>
              </a:rPr>
              <a:t>0</a:t>
            </a:r>
            <a:endParaRPr kumimoji="1" lang="ja-JP" altLang="en-US" sz="1400" baseline="30000" dirty="0">
              <a:solidFill>
                <a:srgbClr val="FFFFFF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014350" y="4954081"/>
            <a:ext cx="3284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LEPS experiment:</a:t>
            </a:r>
          </a:p>
          <a:p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differencial cross section in E</a:t>
            </a:r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g</a:t>
            </a:r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=1.5-2.4 GeV</a:t>
            </a:r>
          </a:p>
          <a:p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with polarized photon beam</a:t>
            </a:r>
          </a:p>
          <a:p>
            <a:r>
              <a:rPr lang="en-US" altLang="ja-JP" sz="105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PRL97 (2006)082003</a:t>
            </a:r>
            <a:endParaRPr lang="ja-JP" altLang="en-US" sz="11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313477" y="1793835"/>
            <a:ext cx="2403222" cy="961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NKS</a:t>
            </a:r>
            <a:r>
              <a:rPr lang="en-US" altLang="ja-JP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experiment:</a:t>
            </a:r>
          </a:p>
          <a:p>
            <a:r>
              <a:rPr lang="en-US" altLang="ja-JP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differencial cross section</a:t>
            </a:r>
          </a:p>
          <a:p>
            <a:r>
              <a:rPr lang="en-US" altLang="ja-JP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 E</a:t>
            </a:r>
            <a:r>
              <a:rPr lang="en-US" altLang="ja-JP" sz="1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g</a:t>
            </a:r>
            <a:r>
              <a:rPr lang="en-US" altLang="ja-JP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=0.8-1.1 GeV</a:t>
            </a:r>
            <a:endParaRPr lang="en-US" altLang="ja-JP" sz="11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altLang="ja-JP" sz="105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PRC78(2008)014001</a:t>
            </a: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5017972" y="962240"/>
            <a:ext cx="3261048" cy="1953955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031547" y="5865397"/>
            <a:ext cx="32848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CLAS experiment:</a:t>
            </a:r>
          </a:p>
          <a:p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differencial cross section in E</a:t>
            </a:r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g</a:t>
            </a:r>
            <a:r>
              <a:rPr lang="en-US" altLang="ja-JP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=1.1-3.6 GeV</a:t>
            </a:r>
          </a:p>
          <a:p>
            <a:r>
              <a:rPr lang="en-US" altLang="ja-JP" sz="105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PLB688(2010)289</a:t>
            </a:r>
            <a:endParaRPr lang="en-US" altLang="ja-JP" sz="11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6194" name="Picture 2" descr="C:\Users\kaneta\Documents\My Dropbox\Documents\NKS2\2011_02_23_ICEPP_symposium\gamma_p_K0_Sigma+.pn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900486" y="5702040"/>
            <a:ext cx="2806758" cy="891030"/>
          </a:xfrm>
          <a:prstGeom prst="rect">
            <a:avLst/>
          </a:prstGeom>
          <a:noFill/>
        </p:spPr>
      </p:pic>
      <p:pic>
        <p:nvPicPr>
          <p:cNvPr id="136195" name="Picture 3" descr="C:\Users\kaneta\Documents\My Dropbox\Documents\NKS2\2011_02_23_ICEPP_symposium\gamma_p_Kplus_Sigma0.png"/>
          <p:cNvPicPr>
            <a:picLocks noChangeAspect="1" noChangeArrowheads="1"/>
          </p:cNvPicPr>
          <p:nvPr/>
        </p:nvPicPr>
        <p:blipFill>
          <a:blip r:embed="rId3" cstate="print"/>
          <a:srcRect t="10269"/>
          <a:stretch>
            <a:fillRect/>
          </a:stretch>
        </p:blipFill>
        <p:spPr bwMode="auto">
          <a:xfrm>
            <a:off x="851091" y="3274541"/>
            <a:ext cx="3325494" cy="1967463"/>
          </a:xfrm>
          <a:prstGeom prst="rect">
            <a:avLst/>
          </a:prstGeom>
          <a:noFill/>
        </p:spPr>
      </p:pic>
      <p:pic>
        <p:nvPicPr>
          <p:cNvPr id="136193" name="Picture 1" descr="C:\Users\kaneta\Documents\My Dropbox\Documents\NKS2\2011_02_23_ICEPP_symposium\gamma_p_Kplus_Lambda.png"/>
          <p:cNvPicPr>
            <a:picLocks noChangeAspect="1" noChangeArrowheads="1"/>
          </p:cNvPicPr>
          <p:nvPr/>
        </p:nvPicPr>
        <p:blipFill>
          <a:blip r:embed="rId4" cstate="print"/>
          <a:srcRect t="11042"/>
          <a:stretch>
            <a:fillRect/>
          </a:stretch>
        </p:blipFill>
        <p:spPr bwMode="auto">
          <a:xfrm>
            <a:off x="830550" y="939114"/>
            <a:ext cx="3164358" cy="2023252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842132" y="5237720"/>
            <a:ext cx="1205990" cy="304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sym typeface="Symbol"/>
              </a:rPr>
              <a:t>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+</a:t>
            </a:r>
            <a:r>
              <a:rPr kumimoji="1" lang="en-US" altLang="ja-JP" sz="1200" i="1" dirty="0" smtClean="0">
                <a:solidFill>
                  <a:schemeClr val="bg1"/>
                </a:solidFill>
              </a:rPr>
              <a:t>p</a:t>
            </a:r>
            <a:r>
              <a:rPr kumimoji="1" lang="en-US" altLang="ja-JP" sz="1200" dirty="0" smtClean="0">
                <a:solidFill>
                  <a:schemeClr val="bg1"/>
                </a:solidFill>
                <a:sym typeface="Symbol"/>
              </a:rPr>
              <a:t></a:t>
            </a:r>
            <a:r>
              <a:rPr kumimoji="1" lang="en-US" altLang="ja-JP" sz="1200" i="1" dirty="0" smtClean="0">
                <a:solidFill>
                  <a:schemeClr val="bg1"/>
                </a:solidFill>
                <a:sym typeface="Symbol"/>
              </a:rPr>
              <a:t>K</a:t>
            </a:r>
            <a:r>
              <a:rPr lang="en-US" altLang="ja-JP" sz="1200" baseline="30000" dirty="0" smtClean="0">
                <a:solidFill>
                  <a:schemeClr val="bg1"/>
                </a:solidFill>
                <a:sym typeface="Symbol"/>
              </a:rPr>
              <a:t>0</a:t>
            </a:r>
            <a:r>
              <a:rPr lang="en-US" altLang="ja-JP" sz="1200" dirty="0" smtClean="0">
                <a:solidFill>
                  <a:schemeClr val="bg1"/>
                </a:solidFill>
                <a:sym typeface="Symbol"/>
              </a:rPr>
              <a:t>+</a:t>
            </a:r>
            <a:r>
              <a:rPr lang="en-US" altLang="ja-JP" sz="1200" dirty="0" smtClean="0">
                <a:solidFill>
                  <a:schemeClr val="bg1"/>
                </a:solidFill>
                <a:latin typeface="Symbol" pitchFamily="18" charset="2"/>
                <a:sym typeface="Symbol"/>
              </a:rPr>
              <a:t>S</a:t>
            </a:r>
            <a:r>
              <a:rPr lang="en-US" altLang="ja-JP" sz="1200" baseline="30000" dirty="0" smtClean="0">
                <a:solidFill>
                  <a:schemeClr val="bg1"/>
                </a:solidFill>
                <a:sym typeface="Symbol"/>
              </a:rPr>
              <a:t>+</a:t>
            </a:r>
            <a:endParaRPr kumimoji="1" lang="ja-JP" altLang="en-US" sz="1200" baseline="300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228494" y="999388"/>
            <a:ext cx="1607869" cy="21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 smtClean="0">
                <a:solidFill>
                  <a:schemeClr val="bg1"/>
                </a:solidFill>
              </a:rPr>
              <a:t>Phys.Rev.C73(2006)035202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57705" y="3297789"/>
            <a:ext cx="1607869" cy="21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 smtClean="0">
                <a:solidFill>
                  <a:schemeClr val="bg1"/>
                </a:solidFill>
              </a:rPr>
              <a:t>Phys.Rev.C73(2006)035202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94671" y="5559293"/>
            <a:ext cx="1484485" cy="21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 smtClean="0">
                <a:solidFill>
                  <a:schemeClr val="bg1"/>
                </a:solidFill>
              </a:rPr>
              <a:t>Phys.Lett.B464(1999)331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703103" y="5563017"/>
            <a:ext cx="582020" cy="219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700" dirty="0" smtClean="0">
                <a:solidFill>
                  <a:schemeClr val="bg1"/>
                </a:solidFill>
              </a:rPr>
              <a:t>SAPHIR</a:t>
            </a:r>
            <a:endParaRPr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5022091" y="3005225"/>
            <a:ext cx="3244573" cy="1542062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5013853" y="4633784"/>
            <a:ext cx="3252811" cy="2038866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933664" y="677107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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+</a:t>
            </a:r>
            <a:r>
              <a:rPr lang="en-US" altLang="ja-JP" sz="1400" i="1" dirty="0">
                <a:solidFill>
                  <a:srgbClr val="FFFFFF"/>
                </a:solidFill>
              </a:rPr>
              <a:t>p</a:t>
            </a:r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</a:t>
            </a:r>
            <a:r>
              <a:rPr kumimoji="1" lang="en-US" altLang="ja-JP" sz="1400" i="1" dirty="0" smtClean="0">
                <a:solidFill>
                  <a:srgbClr val="FFFFFF"/>
                </a:solidFill>
                <a:sym typeface="Symbol"/>
              </a:rPr>
              <a:t>K</a:t>
            </a:r>
            <a:r>
              <a:rPr lang="en-US" altLang="ja-JP" sz="1400" baseline="30000" dirty="0" smtClean="0">
                <a:solidFill>
                  <a:srgbClr val="FFFFFF"/>
                </a:solidFill>
                <a:sym typeface="Symbol"/>
              </a:rPr>
              <a:t>+</a:t>
            </a:r>
            <a:r>
              <a:rPr lang="en-US" altLang="ja-JP" sz="1400" dirty="0" smtClean="0">
                <a:solidFill>
                  <a:srgbClr val="FFFFFF"/>
                </a:solidFill>
                <a:sym typeface="Symbol"/>
              </a:rPr>
              <a:t>+</a:t>
            </a:r>
            <a:r>
              <a:rPr lang="en-US" altLang="ja-JP" sz="1400" dirty="0" smtClean="0">
                <a:solidFill>
                  <a:srgbClr val="FFFFFF"/>
                </a:solidFill>
                <a:latin typeface="Symbol" pitchFamily="18" charset="2"/>
                <a:sym typeface="Symbol"/>
              </a:rPr>
              <a:t>L</a:t>
            </a:r>
            <a:endParaRPr kumimoji="1" lang="ja-JP" altLang="en-US" sz="1400" baseline="30000" dirty="0">
              <a:solidFill>
                <a:srgbClr val="FFFF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925428" y="299193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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+</a:t>
            </a:r>
            <a:r>
              <a:rPr lang="en-US" altLang="ja-JP" sz="1400" i="1" dirty="0">
                <a:solidFill>
                  <a:srgbClr val="FFFFFF"/>
                </a:solidFill>
              </a:rPr>
              <a:t>p</a:t>
            </a:r>
            <a:r>
              <a:rPr kumimoji="1" lang="en-US" altLang="ja-JP" sz="1400" dirty="0" smtClean="0">
                <a:solidFill>
                  <a:srgbClr val="FFFFFF"/>
                </a:solidFill>
                <a:sym typeface="Symbol"/>
              </a:rPr>
              <a:t></a:t>
            </a:r>
            <a:r>
              <a:rPr kumimoji="1" lang="en-US" altLang="ja-JP" sz="1400" i="1" dirty="0" smtClean="0">
                <a:solidFill>
                  <a:srgbClr val="FFFFFF"/>
                </a:solidFill>
                <a:sym typeface="Symbol"/>
              </a:rPr>
              <a:t>K</a:t>
            </a:r>
            <a:r>
              <a:rPr lang="en-US" altLang="ja-JP" sz="1400" baseline="30000" dirty="0" smtClean="0">
                <a:solidFill>
                  <a:srgbClr val="FFFFFF"/>
                </a:solidFill>
                <a:sym typeface="Symbol"/>
              </a:rPr>
              <a:t>+</a:t>
            </a:r>
            <a:r>
              <a:rPr lang="en-US" altLang="ja-JP" sz="1400" dirty="0" smtClean="0">
                <a:solidFill>
                  <a:srgbClr val="FFFFFF"/>
                </a:solidFill>
                <a:sym typeface="Symbol"/>
              </a:rPr>
              <a:t>+</a:t>
            </a:r>
            <a:r>
              <a:rPr lang="en-US" altLang="ja-JP" sz="1400" dirty="0" smtClean="0">
                <a:solidFill>
                  <a:srgbClr val="FFFFFF"/>
                </a:solidFill>
                <a:latin typeface="Symbol" pitchFamily="18" charset="2"/>
                <a:sym typeface="Symbol"/>
              </a:rPr>
              <a:t>S</a:t>
            </a:r>
            <a:r>
              <a:rPr lang="en-US" altLang="ja-JP" sz="1400" baseline="30000" dirty="0" smtClean="0">
                <a:solidFill>
                  <a:srgbClr val="FFFFFF"/>
                </a:solidFill>
                <a:latin typeface="Symbol" pitchFamily="18" charset="2"/>
                <a:sym typeface="Symbol"/>
              </a:rPr>
              <a:t>0</a:t>
            </a:r>
            <a:endParaRPr kumimoji="1" lang="ja-JP" altLang="en-US" sz="1400" baseline="30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73321" y="646675"/>
            <a:ext cx="74158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Experiments to investigate</a:t>
            </a:r>
          </a:p>
          <a:p>
            <a:pPr algn="ctr"/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Strangeness Photo-Production</a:t>
            </a:r>
          </a:p>
          <a:p>
            <a:pPr algn="ctr"/>
            <a:r>
              <a:rPr kumimoji="1"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 LNS/ELPH, Tohoku Univ.</a:t>
            </a:r>
            <a:endParaRPr kumimoji="1" lang="ja-JP" alt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49173" y="2788098"/>
            <a:ext cx="2630848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>
                <a:rot lat="730440" lon="20819898" rev="204796"/>
              </a:camera>
              <a:lightRig rig="threePt" dir="t"/>
            </a:scene3d>
          </a:bodyPr>
          <a:lstStyle/>
          <a:p>
            <a:r>
              <a:rPr kumimoji="1" lang="en-US" altLang="ja-JP" sz="8800" dirty="0" smtClean="0">
                <a:solidFill>
                  <a:srgbClr val="FFCC00"/>
                </a:solidFill>
                <a:effectLst>
                  <a:glow rad="101600">
                    <a:srgbClr val="CCFFCC">
                      <a:alpha val="6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Arial Rounded MT Bold" pitchFamily="34" charset="0"/>
              </a:rPr>
              <a:t>NKS</a:t>
            </a:r>
            <a:endParaRPr kumimoji="1" lang="ja-JP" altLang="en-US" sz="8800" dirty="0">
              <a:solidFill>
                <a:srgbClr val="FFCC00"/>
              </a:solidFill>
              <a:effectLst>
                <a:glow rad="101600">
                  <a:srgbClr val="CCFFCC">
                    <a:alpha val="60000"/>
                  </a:srgbClr>
                </a:glow>
                <a:reflection blurRad="6350" stA="60000" endA="900" endPos="60000" dist="29997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44235" y="4287226"/>
            <a:ext cx="3300904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perspectiveContrastingRightFacing">
                <a:rot lat="730440" lon="20819898" rev="204796"/>
              </a:camera>
              <a:lightRig rig="threePt" dir="t"/>
            </a:scene3d>
          </a:bodyPr>
          <a:lstStyle/>
          <a:p>
            <a:r>
              <a:rPr kumimoji="1" lang="en-US" altLang="ja-JP" sz="8800" dirty="0" smtClean="0">
                <a:solidFill>
                  <a:srgbClr val="FFCC00"/>
                </a:solidFill>
                <a:effectLst>
                  <a:glow rad="101600">
                    <a:srgbClr val="CCFFCC">
                      <a:alpha val="6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Arial Rounded MT Bold" pitchFamily="34" charset="0"/>
              </a:rPr>
              <a:t>NKS2</a:t>
            </a:r>
            <a:endParaRPr kumimoji="1" lang="ja-JP" altLang="en-US" sz="8800" dirty="0">
              <a:solidFill>
                <a:srgbClr val="FFCC00"/>
              </a:solidFill>
              <a:effectLst>
                <a:glow rad="101600">
                  <a:srgbClr val="CCFFCC">
                    <a:alpha val="60000"/>
                  </a:srgbClr>
                </a:glow>
                <a:reflection blurRad="6350" stA="60000" endA="900" endPos="60000" dist="29997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46912" y="3826997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>
                <a:rot lat="730440" lon="20819898" rev="204796"/>
              </a:camera>
              <a:lightRig rig="threePt" dir="t"/>
            </a:scene3d>
          </a:bodyPr>
          <a:lstStyle/>
          <a:p>
            <a:r>
              <a:rPr kumimoji="1" lang="en-US" altLang="ja-JP" sz="4000" dirty="0" smtClean="0">
                <a:solidFill>
                  <a:srgbClr val="FFCC00"/>
                </a:solidFill>
                <a:effectLst>
                  <a:glow rad="101600">
                    <a:srgbClr val="CCFFCC">
                      <a:alpha val="60000"/>
                    </a:srgbClr>
                  </a:glow>
                </a:effectLst>
                <a:latin typeface="Arial Rounded MT Bold" pitchFamily="34" charset="0"/>
              </a:rPr>
              <a:t>and</a:t>
            </a:r>
            <a:endParaRPr kumimoji="1" lang="ja-JP" altLang="en-US" sz="4000" dirty="0">
              <a:solidFill>
                <a:srgbClr val="FFCC00"/>
              </a:solidFill>
              <a:effectLst>
                <a:glow rad="101600">
                  <a:srgbClr val="CCFFCC">
                    <a:alpha val="60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1501041"/>
            <a:ext cx="85347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</a:t>
            </a:r>
            <a:endParaRPr kumimoji="1" lang="ja-JP" altLang="en-US" sz="13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7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149173" y="2788098"/>
            <a:ext cx="2630848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>
                <a:rot lat="730440" lon="20819898" rev="204796"/>
              </a:camera>
              <a:lightRig rig="threePt" dir="t"/>
            </a:scene3d>
          </a:bodyPr>
          <a:lstStyle/>
          <a:p>
            <a:r>
              <a:rPr kumimoji="1" lang="en-US" altLang="ja-JP" sz="8800" dirty="0" smtClean="0">
                <a:solidFill>
                  <a:srgbClr val="FFCC00"/>
                </a:solidFill>
                <a:effectLst>
                  <a:glow rad="101600">
                    <a:srgbClr val="CCFFCC">
                      <a:alpha val="6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Arial Rounded MT Bold" pitchFamily="34" charset="0"/>
              </a:rPr>
              <a:t>NKS</a:t>
            </a:r>
            <a:endParaRPr kumimoji="1" lang="ja-JP" altLang="en-US" sz="8800" dirty="0">
              <a:solidFill>
                <a:srgbClr val="FFCC00"/>
              </a:solidFill>
              <a:effectLst>
                <a:glow rad="101600">
                  <a:srgbClr val="CCFFCC">
                    <a:alpha val="60000"/>
                  </a:srgbClr>
                </a:glow>
                <a:reflection blurRad="6350" stA="60000" endA="900" endPos="60000" dist="29997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7842" y="4174197"/>
            <a:ext cx="586615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2000-2004:</a:t>
            </a:r>
          </a:p>
          <a:p>
            <a:pPr defTabSz="444500"/>
            <a:r>
              <a:rPr lang="en-US" altLang="ja-JP" sz="20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Using TAGX spectrometer</a:t>
            </a:r>
          </a:p>
          <a:p>
            <a:pPr defTabSz="444500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Reconstruct </a:t>
            </a:r>
            <a:r>
              <a:rPr lang="en-US" altLang="ja-JP" i="1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en-US" altLang="ja-JP" baseline="-25000" dirty="0" smtClean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sym typeface="Symbol"/>
              </a:rPr>
              <a:t>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from 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+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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-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decay</a:t>
            </a:r>
            <a:endParaRPr lang="en-US" altLang="ja-JP" baseline="30000" dirty="0" smtClean="0">
              <a:solidFill>
                <a:schemeClr val="bg1">
                  <a:lumMod val="75000"/>
                </a:schemeClr>
              </a:solidFill>
            </a:endParaRPr>
          </a:p>
          <a:p>
            <a:pPr defTabSz="444500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The first measurement of K</a:t>
            </a:r>
            <a:r>
              <a:rPr kumimoji="1"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 cross section</a:t>
            </a:r>
          </a:p>
          <a:p>
            <a:pPr defTabSz="444500"/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from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g+</a:t>
            </a:r>
            <a:r>
              <a:rPr lang="en-US" altLang="ja-JP" i="1" dirty="0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altLang="ja-JP" i="1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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en-US" altLang="ja-JP" baseline="3000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L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 reaction </a:t>
            </a:r>
            <a:r>
              <a:rPr lang="en-US" altLang="ja-JP" sz="1200" dirty="0" smtClean="0">
                <a:solidFill>
                  <a:schemeClr val="bg1">
                    <a:lumMod val="75000"/>
                  </a:schemeClr>
                </a:solidFill>
              </a:rPr>
              <a:t>[Phys.Rev.C78(2008)014001]</a:t>
            </a:r>
            <a:endParaRPr kumimoji="1" lang="en-US" altLang="ja-JP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791710" y="34613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Neutral Kaon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Spectrometer</a:t>
            </a:r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3321" y="646675"/>
            <a:ext cx="74158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Experiments to investigate</a:t>
            </a:r>
          </a:p>
          <a:p>
            <a:pPr algn="ctr"/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Strangeness Photo-Production</a:t>
            </a:r>
          </a:p>
          <a:p>
            <a:pPr algn="ctr"/>
            <a:r>
              <a:rPr kumimoji="1"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 LNS/ELPH</a:t>
            </a:r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Tohoku Univ.</a:t>
            </a:r>
            <a:endParaRPr kumimoji="1" lang="ja-JP" alt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5644235" y="4287226"/>
            <a:ext cx="3300904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perspectiveContrastingRightFacing">
                <a:rot lat="730440" lon="20819898" rev="204796"/>
              </a:camera>
              <a:lightRig rig="threePt" dir="t"/>
            </a:scene3d>
          </a:bodyPr>
          <a:lstStyle/>
          <a:p>
            <a:r>
              <a:rPr kumimoji="1" lang="en-US" altLang="ja-JP" sz="8800" dirty="0" smtClean="0">
                <a:solidFill>
                  <a:srgbClr val="FFCC00"/>
                </a:solidFill>
                <a:effectLst>
                  <a:glow rad="101600">
                    <a:srgbClr val="CCFFCC">
                      <a:alpha val="6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Arial Rounded MT Bold" pitchFamily="34" charset="0"/>
              </a:rPr>
              <a:t>NKS2</a:t>
            </a:r>
            <a:endParaRPr kumimoji="1" lang="ja-JP" altLang="en-US" sz="8800" dirty="0">
              <a:solidFill>
                <a:srgbClr val="FFCC00"/>
              </a:solidFill>
              <a:effectLst>
                <a:glow rad="101600">
                  <a:srgbClr val="CCFFCC">
                    <a:alpha val="60000"/>
                  </a:srgbClr>
                </a:glow>
                <a:reflection blurRad="6350" stA="60000" endA="900" endPos="60000" dist="29997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4529" y="2882887"/>
            <a:ext cx="598753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2005</a:t>
            </a:r>
          </a:p>
          <a:p>
            <a:r>
              <a:rPr kumimoji="1"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	Construction of </a:t>
            </a:r>
            <a:r>
              <a:rPr kumimoji="1"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new spectrometer</a:t>
            </a:r>
          </a:p>
          <a:p>
            <a:endParaRPr kumimoji="1" lang="en-US" altLang="ja-JP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2006-2007</a:t>
            </a:r>
          </a:p>
          <a:p>
            <a:r>
              <a:rPr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	Data taking</a:t>
            </a:r>
          </a:p>
          <a:p>
            <a:endParaRPr lang="en-US" altLang="ja-JP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2008-2009</a:t>
            </a:r>
          </a:p>
          <a:p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Upgrade inner detectors</a:t>
            </a:r>
          </a:p>
          <a:p>
            <a:endParaRPr lang="en-US" altLang="ja-JP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2010</a:t>
            </a:r>
          </a:p>
          <a:p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Data taking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	</a:t>
            </a:r>
            <a:endParaRPr kumimoji="1" lang="en-US" altLang="ja-JP" sz="2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73321" y="646675"/>
            <a:ext cx="74158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Experiments to investigate</a:t>
            </a:r>
          </a:p>
          <a:p>
            <a:pPr algn="ctr"/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Strangeness Photo-Production</a:t>
            </a:r>
          </a:p>
          <a:p>
            <a:pPr algn="ctr"/>
            <a:r>
              <a:rPr kumimoji="1"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 LNS/ELPH</a:t>
            </a:r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Tohoku Univ.</a:t>
            </a:r>
            <a:endParaRPr kumimoji="1" lang="ja-JP" alt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85993" y="325399"/>
            <a:ext cx="5941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NKS2 Collaboration</a:t>
            </a:r>
            <a:endParaRPr kumimoji="1" lang="ja-JP" alt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0" y="1293965"/>
            <a:ext cx="9143999" cy="48226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5738" marR="0" lvl="0" indent="-185738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0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of Physics, Tohoku University</a:t>
            </a:r>
          </a:p>
          <a:p>
            <a:pPr marL="742950" marR="0" lvl="1" indent="-2857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+mn-lt"/>
                <a:ea typeface="+mn-ea"/>
              </a:rPr>
              <a:t>B. Beckford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+mn-lt"/>
                <a:ea typeface="+mn-ea"/>
              </a:rPr>
              <a:t>T. Fujii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Y. Fujii, </a:t>
            </a:r>
            <a:r>
              <a:rPr kumimoji="1" lang="en-US" altLang="ja-JP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T.Fujibayashi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</a:t>
            </a:r>
            <a:r>
              <a:rPr kumimoji="1" lang="en-US" altLang="ja-JP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+mn-lt"/>
                <a:ea typeface="+mn-ea"/>
              </a:rPr>
              <a:t>K. Futatsukawa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</a:t>
            </a:r>
          </a:p>
          <a:p>
            <a:pPr marL="742950" marR="0" lvl="1" indent="-2857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O. Hashimoto, </a:t>
            </a:r>
            <a:r>
              <a:rPr kumimoji="1" lang="en-US" altLang="ja-JP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A. Iguchi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H. Kanda, Kaneko, M. Kaneta,</a:t>
            </a:r>
          </a:p>
          <a:p>
            <a:pPr marL="742950" marR="0" lvl="1" indent="-2857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T. Kawasaki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+mn-lt"/>
                <a:ea typeface="+mn-ea"/>
              </a:rPr>
              <a:t>C. Kimura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</a:t>
            </a:r>
            <a:r>
              <a:rPr kumimoji="1" lang="en-US" altLang="ja-JP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S. Kiyokawa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T. Koike, K. Maeda,</a:t>
            </a:r>
          </a:p>
          <a:p>
            <a:pPr marL="742950" marR="0" lvl="1" indent="-2857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N. Maruyama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Matsubara, </a:t>
            </a:r>
            <a:r>
              <a:rPr kumimoji="1" lang="en-US" altLang="ja-JP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Y. Miyagi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K. Miwa, S.N. Nakamura, </a:t>
            </a:r>
          </a:p>
          <a:p>
            <a:pPr marL="971550" lvl="1" indent="-514350" fontAlgn="base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+mn-lt"/>
                <a:ea typeface="+mn-ea"/>
              </a:rPr>
              <a:t>A. Okuyama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H. Tamura, K. Tsukada, </a:t>
            </a:r>
            <a:r>
              <a:rPr kumimoji="1" lang="en-US" altLang="ja-JP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</a:rPr>
              <a:t>N. Terada</a:t>
            </a:r>
            <a:r>
              <a:rPr lang="en-US" altLang="ja-JP" sz="1600" kern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altLang="ja-JP" sz="1600" kern="0" dirty="0" smtClean="0">
                <a:solidFill>
                  <a:srgbClr val="FFFF00"/>
                </a:solidFill>
              </a:rPr>
              <a:t>F. Yamamoto</a:t>
            </a:r>
          </a:p>
          <a:p>
            <a:pPr marL="971550" marR="0" lvl="1" indent="-5143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="0" i="0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185738" marR="0" lvl="0" indent="-185738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0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 Center of Electron-Photon Science, Tohoku University</a:t>
            </a:r>
          </a:p>
          <a:p>
            <a:pPr marL="742950" lvl="1" indent="-285750" fontAlgn="base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ja-JP" sz="1600" kern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K. Hirose,</a:t>
            </a:r>
            <a:r>
              <a:rPr lang="ja-JP" altLang="en-US" sz="1600" kern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　</a:t>
            </a:r>
            <a:r>
              <a:rPr lang="en-US" altLang="ja-JP" sz="1600" kern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. Ishikawa, T. Tamae, H. Yamazaki</a:t>
            </a:r>
          </a:p>
          <a:p>
            <a:pPr marL="742950" marR="0" lvl="1" indent="-2857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185738" marR="0" lvl="0" indent="-185738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0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of Nuclear Science, Lanzhou University, Lanzhou, China</a:t>
            </a:r>
          </a:p>
          <a:p>
            <a:pPr marL="742950" marR="0" lvl="1" indent="-2857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+mn-lt"/>
                <a:ea typeface="+mn-ea"/>
              </a:rPr>
              <a:t>Y.C. Han</a:t>
            </a: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, T.S. Wang</a:t>
            </a:r>
          </a:p>
          <a:p>
            <a:pPr marL="742950" marR="0" lvl="1" indent="-2857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185738" marR="0" lvl="0" indent="-185738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0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Institute, Czech Republic</a:t>
            </a:r>
          </a:p>
          <a:p>
            <a:pPr marL="742950" marR="0" lvl="1" indent="-285750" algn="l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P. Bydzovsky, M. Sotona</a:t>
            </a:r>
            <a:endParaRPr kumimoji="1" lang="ja-JP" altLang="en-US" sz="1600" b="0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96464" y="5634680"/>
            <a:ext cx="3277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博士課程前期　</a:t>
            </a:r>
            <a:r>
              <a:rPr lang="en-US" altLang="ja-JP" dirty="0" smtClean="0">
                <a:solidFill>
                  <a:srgbClr val="FFFF00"/>
                </a:solidFill>
              </a:rPr>
              <a:t>(</a:t>
            </a:r>
            <a:r>
              <a:rPr lang="ja-JP" altLang="en-US" u="sng" dirty="0" smtClean="0">
                <a:solidFill>
                  <a:srgbClr val="FFFF00"/>
                </a:solidFill>
              </a:rPr>
              <a:t>修士で卒業</a:t>
            </a:r>
            <a:r>
              <a:rPr lang="en-US" altLang="ja-JP" dirty="0" smtClean="0">
                <a:solidFill>
                  <a:srgbClr val="FFFF00"/>
                </a:solidFill>
              </a:rPr>
              <a:t>)</a:t>
            </a:r>
          </a:p>
          <a:p>
            <a:r>
              <a:rPr kumimoji="1" lang="ja-JP" altLang="en-US" dirty="0" smtClean="0">
                <a:solidFill>
                  <a:srgbClr val="FFC5C5"/>
                </a:solidFill>
              </a:rPr>
              <a:t>博士課程後期　</a:t>
            </a:r>
            <a:r>
              <a:rPr kumimoji="1" lang="en-US" altLang="ja-JP" dirty="0" smtClean="0">
                <a:solidFill>
                  <a:srgbClr val="FFC5C5"/>
                </a:solidFill>
              </a:rPr>
              <a:t>(</a:t>
            </a:r>
            <a:r>
              <a:rPr kumimoji="1" lang="en-US" altLang="ja-JP" u="sng" dirty="0" smtClean="0">
                <a:solidFill>
                  <a:srgbClr val="FFC5C5"/>
                </a:solidFill>
              </a:rPr>
              <a:t>Dr.Sc.</a:t>
            </a:r>
            <a:r>
              <a:rPr kumimoji="1" lang="ja-JP" altLang="en-US" u="sng" dirty="0" smtClean="0">
                <a:solidFill>
                  <a:srgbClr val="FFC5C5"/>
                </a:solidFill>
              </a:rPr>
              <a:t>を所得</a:t>
            </a:r>
            <a:r>
              <a:rPr lang="en-US" altLang="ja-JP" dirty="0" smtClean="0">
                <a:solidFill>
                  <a:srgbClr val="FFC5C5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</a:t>
            </a:r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実験</a:t>
            </a:r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  <p:pic>
        <p:nvPicPr>
          <p:cNvPr id="5" name="Picture 2" descr="C:\Users\kaneta\Pictures\iPhone_Album\研究\NKS2\iPhone 40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4455114"/>
            <a:ext cx="3203848" cy="24028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5953" name="Picture 1" descr="C:\Users\kaneta\Documents\My Dropbox\Documents\NKS2\2011_02_23_ICEPP_symposium\2010_02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0"/>
            <a:ext cx="3131840" cy="234888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5113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sp>
        <p:nvSpPr>
          <p:cNvPr id="8" name="スライド番号プレースホルダー 3"/>
          <p:cNvSpPr txBox="1">
            <a:spLocks/>
          </p:cNvSpPr>
          <p:nvPr/>
        </p:nvSpPr>
        <p:spPr bwMode="auto">
          <a:xfrm>
            <a:off x="8575675" y="6519863"/>
            <a:ext cx="568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18CA-1263-4359-A0F5-58513D26C08C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CEC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2" descr="http://www.lns.tohoku.ac.jp/images/layou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43" y="3175686"/>
            <a:ext cx="5712519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515" r="35825" b="4723"/>
          <a:stretch/>
        </p:blipFill>
        <p:spPr bwMode="auto">
          <a:xfrm>
            <a:off x="5859239" y="16795"/>
            <a:ext cx="3198442" cy="2911151"/>
          </a:xfrm>
          <a:prstGeom prst="rect">
            <a:avLst/>
          </a:prstGeom>
          <a:noFill/>
          <a:ln>
            <a:noFill/>
          </a:ln>
          <a:effectLst>
            <a:outerShdw blurRad="50800" dist="2032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円/楕円 10"/>
          <p:cNvSpPr/>
          <p:nvPr/>
        </p:nvSpPr>
        <p:spPr bwMode="auto">
          <a:xfrm>
            <a:off x="6647826" y="598916"/>
            <a:ext cx="405905" cy="3211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37959" y="177528"/>
            <a:ext cx="1415772" cy="2769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  <a:effectLst>
            <a:outerShdw blurRad="50800" dist="38100" dir="2940000" algn="tl" rotWithShape="0">
              <a:schemeClr val="tx2">
                <a:lumMod val="95000"/>
                <a:lumOff val="5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青葉山キャンパス</a:t>
            </a:r>
            <a:endParaRPr kumimoji="1" lang="ja-JP" altLang="en-US" sz="12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55553" y="1627305"/>
            <a:ext cx="1877437" cy="2769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  <a:effectLst>
            <a:outerShdw blurRad="50800" dist="38100" dir="2940000" algn="tl" rotWithShape="0">
              <a:schemeClr val="tx2">
                <a:lumMod val="95000"/>
                <a:lumOff val="5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電子光理学研究センター</a:t>
            </a:r>
            <a:endParaRPr kumimoji="1" lang="ja-JP" altLang="en-US" sz="12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4" name="円/楕円 13"/>
          <p:cNvSpPr/>
          <p:nvPr/>
        </p:nvSpPr>
        <p:spPr bwMode="auto">
          <a:xfrm>
            <a:off x="7296891" y="1982730"/>
            <a:ext cx="268659" cy="21256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15" name="Picture 7" descr="http://www.lns.tohoku.ac.jp/lns/images/st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1779372"/>
            <a:ext cx="2710347" cy="1998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http://www.lns.tohoku.ac.jp/lns/images/lin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3" y="4404014"/>
            <a:ext cx="2707504" cy="199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タイトル 1"/>
          <p:cNvSpPr txBox="1">
            <a:spLocks/>
          </p:cNvSpPr>
          <p:nvPr/>
        </p:nvSpPr>
        <p:spPr>
          <a:xfrm>
            <a:off x="-1" y="-1"/>
            <a:ext cx="5498757" cy="177937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Research Center of Electron-Photon Science</a:t>
            </a:r>
            <a:b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(ELPH), Tohoku Univ.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4779" y="6433591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</a:rPr>
              <a:t>Linac (Max 200 MeV)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9512" y="3789040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FF"/>
                </a:solidFill>
              </a:rPr>
              <a:t>Stretcher Booster Ring (Max 1.2 GeV)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3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pic>
        <p:nvPicPr>
          <p:cNvPr id="3" name="Picture 1" descr="C:\Users\kaneta\Desktop\図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623342" y="2208811"/>
            <a:ext cx="4315105" cy="3460470"/>
          </a:xfrm>
          <a:prstGeom prst="rect">
            <a:avLst/>
          </a:prstGeom>
          <a:noFill/>
        </p:spPr>
      </p:pic>
      <p:pic>
        <p:nvPicPr>
          <p:cNvPr id="4" name="Picture 3" descr="H:\Documents\Physics\talk\Masashi Kaneta\2008\2008_12_15-18_SENDAI08\Fig\The_2nd_Exp_Room_Hall_NKS2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759" r="9113"/>
          <a:stretch>
            <a:fillRect/>
          </a:stretch>
        </p:blipFill>
        <p:spPr bwMode="auto">
          <a:xfrm rot="10800000">
            <a:off x="5748759" y="1739620"/>
            <a:ext cx="3395241" cy="4500570"/>
          </a:xfrm>
          <a:prstGeom prst="rect">
            <a:avLst/>
          </a:prstGeom>
          <a:noFill/>
        </p:spPr>
      </p:pic>
      <p:cxnSp>
        <p:nvCxnSpPr>
          <p:cNvPr id="5" name="直線矢印コネクタ 4"/>
          <p:cNvCxnSpPr/>
          <p:nvPr/>
        </p:nvCxnSpPr>
        <p:spPr>
          <a:xfrm rot="5400000" flipV="1">
            <a:off x="7039447" y="1540983"/>
            <a:ext cx="571504" cy="500066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 rot="10983227">
            <a:off x="7581951" y="2490187"/>
            <a:ext cx="428628" cy="36261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67339" y="2739694"/>
            <a:ext cx="112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BM4 </a:t>
            </a:r>
          </a:p>
          <a:p>
            <a:r>
              <a:rPr lang="en-US" altLang="ja-JP" dirty="0" smtClean="0">
                <a:solidFill>
                  <a:srgbClr val="FFFFFF"/>
                </a:solidFill>
              </a:rPr>
              <a:t>tagger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23099" y="4437940"/>
            <a:ext cx="119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BM5 </a:t>
            </a:r>
          </a:p>
          <a:p>
            <a:r>
              <a:rPr lang="en-US" altLang="ja-JP" dirty="0" smtClean="0">
                <a:solidFill>
                  <a:srgbClr val="FFFFFF"/>
                </a:solidFill>
              </a:rPr>
              <a:t>tagger</a:t>
            </a:r>
            <a:endParaRPr lang="ja-JP" altLang="en-US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rot="5400000">
            <a:off x="6786578" y="2786058"/>
            <a:ext cx="701902" cy="70190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5400000">
            <a:off x="7086792" y="5838046"/>
            <a:ext cx="935385" cy="15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550828" y="5893051"/>
            <a:ext cx="203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FFFF"/>
                </a:solidFill>
              </a:rPr>
              <a:t>to the GeV </a:t>
            </a:r>
            <a:r>
              <a:rPr lang="en-US" altLang="ja-JP" sz="1600" b="1" dirty="0" smtClean="0">
                <a:solidFill>
                  <a:srgbClr val="FFFFFF"/>
                </a:solidFill>
                <a:latin typeface="Symbol" pitchFamily="18" charset="2"/>
              </a:rPr>
              <a:t>g</a:t>
            </a:r>
          </a:p>
          <a:p>
            <a:r>
              <a:rPr lang="en-US" altLang="ja-JP" sz="1600" dirty="0" smtClean="0">
                <a:solidFill>
                  <a:srgbClr val="FFFFFF"/>
                </a:solidFill>
              </a:rPr>
              <a:t>experimental hall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6331" y="44029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NKS2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43240" y="1142984"/>
            <a:ext cx="600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Radiator (Carbon wire) to make Bremsstrahlung</a:t>
            </a:r>
            <a:endParaRPr lang="ja-JP" altLang="en-US" dirty="0">
              <a:solidFill>
                <a:srgbClr val="FFFFFF"/>
              </a:solidFill>
            </a:endParaRPr>
          </a:p>
        </p:txBody>
      </p:sp>
      <p:grpSp>
        <p:nvGrpSpPr>
          <p:cNvPr id="15" name="グループ化 19"/>
          <p:cNvGrpSpPr/>
          <p:nvPr/>
        </p:nvGrpSpPr>
        <p:grpSpPr>
          <a:xfrm rot="10800000">
            <a:off x="0" y="2134522"/>
            <a:ext cx="7824652" cy="4357718"/>
            <a:chOff x="1176504" y="1214423"/>
            <a:chExt cx="7824652" cy="4357718"/>
          </a:xfrm>
        </p:grpSpPr>
        <p:cxnSp>
          <p:nvCxnSpPr>
            <p:cNvPr id="17" name="直線コネクタ 16"/>
            <p:cNvCxnSpPr/>
            <p:nvPr/>
          </p:nvCxnSpPr>
          <p:spPr>
            <a:xfrm flipV="1">
              <a:off x="1176504" y="1928802"/>
              <a:ext cx="3466933" cy="289097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>
              <a:endCxn id="16" idx="4"/>
            </p:cNvCxnSpPr>
            <p:nvPr/>
          </p:nvCxnSpPr>
          <p:spPr>
            <a:xfrm>
              <a:off x="1398572" y="5224719"/>
              <a:ext cx="5102253" cy="34742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円/楕円 15"/>
            <p:cNvSpPr/>
            <p:nvPr/>
          </p:nvSpPr>
          <p:spPr>
            <a:xfrm>
              <a:off x="4000496" y="1214423"/>
              <a:ext cx="5000660" cy="435771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2793802" y="260678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B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18730069">
            <a:off x="377135" y="4866615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Photon Beam</a:t>
            </a:r>
            <a:endParaRPr lang="ja-JP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8147883">
            <a:off x="984725" y="5120889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Orbit electron</a:t>
            </a:r>
            <a:r>
              <a:rPr lang="ja-JP" altLang="en-US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(1.2 GeV)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05249" y="4968615"/>
            <a:ext cx="1551288" cy="61264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tIns="90000" bIns="90000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Scattered electron</a:t>
            </a:r>
            <a:r>
              <a:rPr lang="ja-JP" alt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ja-JP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(0.1-0.4 GeV)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19366" y="4037589"/>
            <a:ext cx="504000" cy="2419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Tag  F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66252" y="3425157"/>
            <a:ext cx="504000" cy="2419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ja-JP" sz="1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Tag  B</a:t>
            </a:r>
          </a:p>
        </p:txBody>
      </p:sp>
      <p:sp>
        <p:nvSpPr>
          <p:cNvPr id="25" name="円/楕円 24"/>
          <p:cNvSpPr/>
          <p:nvPr/>
        </p:nvSpPr>
        <p:spPr>
          <a:xfrm rot="10983227">
            <a:off x="7418502" y="4957054"/>
            <a:ext cx="428628" cy="36261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rot="16200000" flipH="1">
            <a:off x="5972265" y="2112479"/>
            <a:ext cx="970736" cy="856051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4289946" y="1714298"/>
            <a:ext cx="1912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Sweep magnet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28" name="タイトル 12"/>
          <p:cNvSpPr txBox="1">
            <a:spLocks/>
          </p:cNvSpPr>
          <p:nvPr/>
        </p:nvSpPr>
        <p:spPr>
          <a:xfrm>
            <a:off x="0" y="0"/>
            <a:ext cx="3496962" cy="1136823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Photon Beam 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top view</a:t>
            </a: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3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pic>
        <p:nvPicPr>
          <p:cNvPr id="3" name="Picture 45" descr="BeamLineSetup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25177"/>
          <a:stretch/>
        </p:blipFill>
        <p:spPr bwMode="auto">
          <a:xfrm flipH="1">
            <a:off x="2361210" y="1628776"/>
            <a:ext cx="6524624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9"/>
          <p:cNvSpPr txBox="1">
            <a:spLocks noChangeArrowheads="1"/>
          </p:cNvSpPr>
          <p:nvPr/>
        </p:nvSpPr>
        <p:spPr bwMode="auto">
          <a:xfrm flipH="1">
            <a:off x="7662668" y="3851276"/>
            <a:ext cx="1152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altLang="ja-JP" sz="1400" dirty="0">
                <a:solidFill>
                  <a:srgbClr val="000000"/>
                </a:solidFill>
                <a:latin typeface="Verdana"/>
              </a:rPr>
              <a:t> beam</a:t>
            </a:r>
          </a:p>
        </p:txBody>
      </p:sp>
      <p:sp>
        <p:nvSpPr>
          <p:cNvPr id="5" name="AutoShape 22"/>
          <p:cNvSpPr>
            <a:spLocks/>
          </p:cNvSpPr>
          <p:nvPr/>
        </p:nvSpPr>
        <p:spPr bwMode="auto">
          <a:xfrm rot="5400000" flipH="1">
            <a:off x="8634218" y="3109120"/>
            <a:ext cx="71437" cy="431800"/>
          </a:xfrm>
          <a:prstGeom prst="rightBrace">
            <a:avLst>
              <a:gd name="adj1" fmla="val 5037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 flipH="1">
            <a:off x="7918449" y="2799094"/>
            <a:ext cx="1225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dirty="0">
                <a:solidFill>
                  <a:srgbClr val="000000"/>
                </a:solidFill>
                <a:latin typeface="Verdana"/>
              </a:rPr>
              <a:t>vacuum of </a:t>
            </a:r>
            <a:endParaRPr lang="en-US" altLang="ja-JP" sz="1200" dirty="0" smtClean="0">
              <a:solidFill>
                <a:srgbClr val="000000"/>
              </a:solidFill>
              <a:latin typeface="Verdana"/>
            </a:endParaRPr>
          </a:p>
          <a:p>
            <a:pPr eaLnBrk="1" hangingPunct="1"/>
            <a:r>
              <a:rPr lang="en-US" altLang="ja-JP" sz="1200" dirty="0" smtClean="0">
                <a:solidFill>
                  <a:srgbClr val="000000"/>
                </a:solidFill>
                <a:latin typeface="Verdana"/>
              </a:rPr>
              <a:t>STB-ring</a:t>
            </a:r>
            <a:endParaRPr lang="en-US" altLang="ja-JP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 flipH="1">
            <a:off x="6255486" y="4913178"/>
            <a:ext cx="28143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Collimator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en-US" altLang="ja-JP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Rejection of beam </a:t>
            </a:r>
            <a:r>
              <a:rPr lang="en-US" altLang="ja-JP" sz="1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halo</a:t>
            </a:r>
            <a:endParaRPr lang="en-US" altLang="ja-JP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Line 26"/>
          <p:cNvSpPr>
            <a:spLocks noChangeShapeType="1"/>
          </p:cNvSpPr>
          <p:nvPr/>
        </p:nvSpPr>
        <p:spPr bwMode="auto">
          <a:xfrm flipH="1" flipV="1">
            <a:off x="7157048" y="3792538"/>
            <a:ext cx="0" cy="1079500"/>
          </a:xfrm>
          <a:prstGeom prst="lin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6364885" y="2640013"/>
            <a:ext cx="0" cy="431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 flipH="1">
            <a:off x="5428261" y="2063750"/>
            <a:ext cx="3025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00"/>
                </a:solidFill>
              </a:rPr>
              <a:t>Sweep </a:t>
            </a:r>
            <a:r>
              <a:rPr lang="en-US" altLang="ja-JP" sz="1600" dirty="0" smtClean="0">
                <a:solidFill>
                  <a:srgbClr val="FFFF00"/>
                </a:solidFill>
              </a:rPr>
              <a:t>Magnet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FFFF00"/>
                </a:solidFill>
              </a:rPr>
              <a:t>	</a:t>
            </a:r>
            <a:r>
              <a:rPr lang="en-US" altLang="ja-JP" sz="1400" dirty="0" smtClean="0">
                <a:solidFill>
                  <a:srgbClr val="FFFF00"/>
                </a:solidFill>
              </a:rPr>
              <a:t>Rejection </a:t>
            </a:r>
            <a:r>
              <a:rPr lang="en-US" altLang="ja-JP" sz="1400" dirty="0">
                <a:solidFill>
                  <a:srgbClr val="FFFF00"/>
                </a:solidFill>
              </a:rPr>
              <a:t>of e</a:t>
            </a:r>
            <a:r>
              <a:rPr lang="en-US" altLang="ja-JP" sz="1400" baseline="30000" dirty="0">
                <a:solidFill>
                  <a:srgbClr val="FFFF00"/>
                </a:solidFill>
              </a:rPr>
              <a:t>+</a:t>
            </a:r>
            <a:r>
              <a:rPr lang="en-US" altLang="ja-JP" sz="1400" dirty="0">
                <a:solidFill>
                  <a:srgbClr val="FFFF00"/>
                </a:solidFill>
              </a:rPr>
              <a:t>e</a:t>
            </a:r>
            <a:r>
              <a:rPr lang="en-US" altLang="ja-JP" sz="1400" baseline="30000" dirty="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12" name="Freeform 30"/>
          <p:cNvSpPr>
            <a:spLocks/>
          </p:cNvSpPr>
          <p:nvPr/>
        </p:nvSpPr>
        <p:spPr bwMode="auto">
          <a:xfrm flipH="1">
            <a:off x="2437498" y="1775979"/>
            <a:ext cx="746232" cy="187822"/>
          </a:xfrm>
          <a:custGeom>
            <a:avLst/>
            <a:gdLst>
              <a:gd name="T0" fmla="*/ 155 w 155"/>
              <a:gd name="T1" fmla="*/ 0 h 182"/>
              <a:gd name="T2" fmla="*/ 23 w 155"/>
              <a:gd name="T3" fmla="*/ 38 h 182"/>
              <a:gd name="T4" fmla="*/ 11 w 155"/>
              <a:gd name="T5" fmla="*/ 182 h 182"/>
              <a:gd name="T6" fmla="*/ 0 60000 65536"/>
              <a:gd name="T7" fmla="*/ 0 60000 65536"/>
              <a:gd name="T8" fmla="*/ 0 60000 65536"/>
              <a:gd name="T9" fmla="*/ 0 w 155"/>
              <a:gd name="T10" fmla="*/ 0 h 182"/>
              <a:gd name="T11" fmla="*/ 155 w 155"/>
              <a:gd name="T12" fmla="*/ 182 h 182"/>
              <a:gd name="connsiteX0" fmla="*/ 9290 w 9290"/>
              <a:gd name="connsiteY0" fmla="*/ 0 h 10000"/>
              <a:gd name="connsiteX1" fmla="*/ 0 w 929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90" h="10000">
                <a:moveTo>
                  <a:pt x="9290" y="0"/>
                </a:moveTo>
                <a:lnTo>
                  <a:pt x="0" y="10000"/>
                </a:ln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 flipH="1">
            <a:off x="4059836" y="5951537"/>
            <a:ext cx="2069963" cy="28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C5C5"/>
                </a:solidFill>
              </a:rPr>
              <a:t>Dipole Magnet</a:t>
            </a:r>
            <a:endParaRPr lang="en-US" altLang="ja-JP" sz="1400" dirty="0">
              <a:solidFill>
                <a:srgbClr val="FFC5C5"/>
              </a:solidFill>
            </a:endParaRPr>
          </a:p>
        </p:txBody>
      </p:sp>
      <p:sp>
        <p:nvSpPr>
          <p:cNvPr id="14" name="Line 33"/>
          <p:cNvSpPr>
            <a:spLocks noChangeShapeType="1"/>
          </p:cNvSpPr>
          <p:nvPr/>
        </p:nvSpPr>
        <p:spPr bwMode="auto">
          <a:xfrm flipH="1" flipV="1">
            <a:off x="4564661" y="5016501"/>
            <a:ext cx="530157" cy="935036"/>
          </a:xfrm>
          <a:prstGeom prst="line">
            <a:avLst/>
          </a:prstGeom>
          <a:noFill/>
          <a:ln w="38100">
            <a:solidFill>
              <a:srgbClr val="FFC5C5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5" name="Rectangle 34"/>
          <p:cNvSpPr>
            <a:spLocks noChangeArrowheads="1"/>
          </p:cNvSpPr>
          <p:nvPr/>
        </p:nvSpPr>
        <p:spPr bwMode="auto">
          <a:xfrm flipH="1">
            <a:off x="460008" y="1199716"/>
            <a:ext cx="3025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600" dirty="0">
                <a:solidFill>
                  <a:schemeClr val="bg1">
                    <a:lumMod val="75000"/>
                  </a:schemeClr>
                </a:solidFill>
              </a:rPr>
              <a:t>Target </a:t>
            </a:r>
            <a:r>
              <a:rPr lang="en-US" altLang="ja-JP" sz="1600" dirty="0" smtClean="0">
                <a:solidFill>
                  <a:schemeClr val="bg1">
                    <a:lumMod val="75000"/>
                  </a:schemeClr>
                </a:solidFill>
              </a:rPr>
              <a:t>System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altLang="ja-JP" sz="1400" dirty="0" smtClean="0">
                <a:solidFill>
                  <a:schemeClr val="bg1">
                    <a:lumMod val="75000"/>
                  </a:schemeClr>
                </a:solidFill>
              </a:rPr>
              <a:t>Making 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</a:rPr>
              <a:t>of liq. D</a:t>
            </a:r>
            <a:r>
              <a:rPr lang="en-US" altLang="ja-JP" sz="1400" baseline="-25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altLang="ja-JP" sz="1400" dirty="0">
                <a:solidFill>
                  <a:schemeClr val="bg1">
                    <a:lumMod val="75000"/>
                  </a:schemeClr>
                </a:solidFill>
              </a:rPr>
              <a:t> target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 flipH="1">
            <a:off x="4059836" y="1111036"/>
            <a:ext cx="3168650" cy="7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0000"/>
                </a:solidFill>
              </a:rPr>
              <a:t>Vacuum Region</a:t>
            </a:r>
          </a:p>
          <a:p>
            <a:pPr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en-US" altLang="ja-JP" sz="1400" dirty="0" smtClean="0">
                <a:solidFill>
                  <a:srgbClr val="FF0000"/>
                </a:solidFill>
              </a:rPr>
              <a:t> Suppress </a:t>
            </a:r>
            <a:r>
              <a:rPr lang="en-US" altLang="ja-JP" sz="1400" dirty="0">
                <a:solidFill>
                  <a:srgbClr val="FF0000"/>
                </a:solidFill>
              </a:rPr>
              <a:t>of pair creation</a:t>
            </a:r>
          </a:p>
        </p:txBody>
      </p:sp>
      <p:sp>
        <p:nvSpPr>
          <p:cNvPr id="17" name="AutoShape 36"/>
          <p:cNvSpPr>
            <a:spLocks/>
          </p:cNvSpPr>
          <p:nvPr/>
        </p:nvSpPr>
        <p:spPr bwMode="auto">
          <a:xfrm rot="5400000" flipH="1">
            <a:off x="5500493" y="191295"/>
            <a:ext cx="71437" cy="2952750"/>
          </a:xfrm>
          <a:prstGeom prst="rightBrace">
            <a:avLst>
              <a:gd name="adj1" fmla="val 34444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8" name="Rectangle 38"/>
          <p:cNvSpPr>
            <a:spLocks noChangeArrowheads="1"/>
          </p:cNvSpPr>
          <p:nvPr/>
        </p:nvSpPr>
        <p:spPr bwMode="auto">
          <a:xfrm flipH="1">
            <a:off x="1636517" y="5879307"/>
            <a:ext cx="24368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AFEAFF"/>
                </a:solidFill>
              </a:rPr>
              <a:t>Liquid D</a:t>
            </a:r>
            <a:r>
              <a:rPr lang="en-US" altLang="ja-JP" sz="1600" baseline="-25000" dirty="0">
                <a:solidFill>
                  <a:srgbClr val="AFEAFF"/>
                </a:solidFill>
              </a:rPr>
              <a:t>2</a:t>
            </a:r>
            <a:r>
              <a:rPr lang="en-US" altLang="ja-JP" sz="1600" dirty="0">
                <a:solidFill>
                  <a:srgbClr val="AFEAFF"/>
                </a:solidFill>
              </a:rPr>
              <a:t> Target</a:t>
            </a:r>
          </a:p>
        </p:txBody>
      </p:sp>
      <p:sp>
        <p:nvSpPr>
          <p:cNvPr id="19" name="Freeform 39"/>
          <p:cNvSpPr>
            <a:spLocks/>
          </p:cNvSpPr>
          <p:nvPr/>
        </p:nvSpPr>
        <p:spPr bwMode="auto">
          <a:xfrm flipH="1">
            <a:off x="3183730" y="3806161"/>
            <a:ext cx="626887" cy="2073145"/>
          </a:xfrm>
          <a:custGeom>
            <a:avLst/>
            <a:gdLst>
              <a:gd name="T0" fmla="*/ 795 w 829"/>
              <a:gd name="T1" fmla="*/ 1152 h 1152"/>
              <a:gd name="T2" fmla="*/ 720 w 829"/>
              <a:gd name="T3" fmla="*/ 213 h 1152"/>
              <a:gd name="T4" fmla="*/ 144 w 829"/>
              <a:gd name="T5" fmla="*/ 125 h 1152"/>
              <a:gd name="T6" fmla="*/ 0 w 829"/>
              <a:gd name="T7" fmla="*/ 0 h 1152"/>
              <a:gd name="T8" fmla="*/ 0 60000 65536"/>
              <a:gd name="T9" fmla="*/ 0 60000 65536"/>
              <a:gd name="T10" fmla="*/ 0 60000 65536"/>
              <a:gd name="T11" fmla="*/ 0 60000 65536"/>
              <a:gd name="T12" fmla="*/ 0 w 829"/>
              <a:gd name="T13" fmla="*/ 0 h 1152"/>
              <a:gd name="T14" fmla="*/ 829 w 829"/>
              <a:gd name="T15" fmla="*/ 1152 h 1152"/>
              <a:gd name="connsiteX0" fmla="*/ 9590 w 9590"/>
              <a:gd name="connsiteY0" fmla="*/ 10000 h 10000"/>
              <a:gd name="connsiteX1" fmla="*/ 8685 w 9590"/>
              <a:gd name="connsiteY1" fmla="*/ 1849 h 10000"/>
              <a:gd name="connsiteX2" fmla="*/ 0 w 9590"/>
              <a:gd name="connsiteY2" fmla="*/ 0 h 10000"/>
              <a:gd name="connsiteX0" fmla="*/ 10000 w 10000"/>
              <a:gd name="connsiteY0" fmla="*/ 10000 h 10000"/>
              <a:gd name="connsiteX1" fmla="*/ 0 w 10000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00B0F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22" name="Rectangle 43"/>
          <p:cNvSpPr>
            <a:spLocks noChangeArrowheads="1"/>
          </p:cNvSpPr>
          <p:nvPr/>
        </p:nvSpPr>
        <p:spPr bwMode="auto">
          <a:xfrm flipH="1">
            <a:off x="-7340" y="5036621"/>
            <a:ext cx="2195659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600" dirty="0">
                <a:solidFill>
                  <a:schemeClr val="bg1"/>
                </a:solidFill>
              </a:rPr>
              <a:t>Lead glass </a:t>
            </a:r>
            <a:r>
              <a:rPr lang="en-US" altLang="ja-JP" sz="1600" dirty="0" smtClean="0">
                <a:solidFill>
                  <a:schemeClr val="bg1"/>
                </a:solidFill>
              </a:rPr>
              <a:t>counter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400" dirty="0">
                <a:solidFill>
                  <a:schemeClr val="bg1"/>
                </a:solidFill>
              </a:rPr>
              <a:t>	</a:t>
            </a:r>
            <a:r>
              <a:rPr lang="en-US" altLang="ja-JP" sz="1400" dirty="0" smtClean="0">
                <a:solidFill>
                  <a:schemeClr val="bg1"/>
                </a:solidFill>
              </a:rPr>
              <a:t>Measurement </a:t>
            </a:r>
            <a:r>
              <a:rPr lang="en-US" altLang="ja-JP" sz="1400" dirty="0">
                <a:solidFill>
                  <a:schemeClr val="bg1"/>
                </a:solidFill>
              </a:rPr>
              <a:t>of tagging efficiency</a:t>
            </a:r>
          </a:p>
        </p:txBody>
      </p:sp>
      <p:pic>
        <p:nvPicPr>
          <p:cNvPr id="24" name="Picture 45" descr="BeamLineSetup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10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883" t="41224"/>
          <a:stretch/>
        </p:blipFill>
        <p:spPr bwMode="auto">
          <a:xfrm flipH="1">
            <a:off x="170958" y="3024316"/>
            <a:ext cx="2190252" cy="199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正方形/長方形 26"/>
          <p:cNvSpPr/>
          <p:nvPr/>
        </p:nvSpPr>
        <p:spPr bwMode="auto">
          <a:xfrm>
            <a:off x="3072063" y="2362712"/>
            <a:ext cx="1620587" cy="264501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8" name="タイトル 12"/>
          <p:cNvSpPr txBox="1">
            <a:spLocks/>
          </p:cNvSpPr>
          <p:nvPr/>
        </p:nvSpPr>
        <p:spPr>
          <a:xfrm>
            <a:off x="5647038" y="37071"/>
            <a:ext cx="3496962" cy="1136823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Photon Beam 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kumimoji="1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side view</a:t>
            </a: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40"/>
          <p:cNvSpPr>
            <a:spLocks noChangeArrowheads="1"/>
          </p:cNvSpPr>
          <p:nvPr/>
        </p:nvSpPr>
        <p:spPr bwMode="auto">
          <a:xfrm flipH="1">
            <a:off x="1276948" y="4437112"/>
            <a:ext cx="7191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SzPct val="5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92D050"/>
                </a:solidFill>
              </a:rPr>
              <a:t>BPM</a:t>
            </a:r>
            <a:endParaRPr lang="en-US" altLang="ja-JP" sz="1600" baseline="30000" dirty="0">
              <a:solidFill>
                <a:srgbClr val="92D050"/>
              </a:solidFill>
            </a:endParaRPr>
          </a:p>
        </p:txBody>
      </p:sp>
      <p:sp>
        <p:nvSpPr>
          <p:cNvPr id="21" name="Freeform 41"/>
          <p:cNvSpPr>
            <a:spLocks/>
          </p:cNvSpPr>
          <p:nvPr/>
        </p:nvSpPr>
        <p:spPr bwMode="auto">
          <a:xfrm flipH="1">
            <a:off x="683568" y="3993753"/>
            <a:ext cx="566758" cy="587375"/>
          </a:xfrm>
          <a:custGeom>
            <a:avLst/>
            <a:gdLst>
              <a:gd name="T0" fmla="*/ 0 w 370"/>
              <a:gd name="T1" fmla="*/ 338 h 338"/>
              <a:gd name="T2" fmla="*/ 301 w 370"/>
              <a:gd name="T3" fmla="*/ 281 h 338"/>
              <a:gd name="T4" fmla="*/ 357 w 370"/>
              <a:gd name="T5" fmla="*/ 0 h 338"/>
              <a:gd name="T6" fmla="*/ 0 60000 65536"/>
              <a:gd name="T7" fmla="*/ 0 60000 65536"/>
              <a:gd name="T8" fmla="*/ 0 60000 65536"/>
              <a:gd name="T9" fmla="*/ 0 w 370"/>
              <a:gd name="T10" fmla="*/ 0 h 338"/>
              <a:gd name="T11" fmla="*/ 370 w 370"/>
              <a:gd name="T12" fmla="*/ 338 h 338"/>
              <a:gd name="connsiteX0" fmla="*/ 0 w 9649"/>
              <a:gd name="connsiteY0" fmla="*/ 10000 h 10000"/>
              <a:gd name="connsiteX1" fmla="*/ 9649 w 9649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49" h="10000">
                <a:moveTo>
                  <a:pt x="0" y="10000"/>
                </a:moveTo>
                <a:lnTo>
                  <a:pt x="9649" y="0"/>
                </a:lnTo>
              </a:path>
            </a:pathLst>
          </a:custGeom>
          <a:noFill/>
          <a:ln w="38100">
            <a:solidFill>
              <a:srgbClr val="92D05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23" name="Line 44"/>
          <p:cNvSpPr>
            <a:spLocks noChangeShapeType="1"/>
          </p:cNvSpPr>
          <p:nvPr/>
        </p:nvSpPr>
        <p:spPr bwMode="auto">
          <a:xfrm flipH="1" flipV="1">
            <a:off x="316511" y="3790951"/>
            <a:ext cx="0" cy="12239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614795" y="3541222"/>
            <a:ext cx="140001" cy="285958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181979" y="3613820"/>
            <a:ext cx="280209" cy="140208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3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65B1F0-93C0-495E-8CC1-0B874102E056}" type="slidenum">
              <a:rPr lang="en-US" altLang="ja-JP"/>
              <a:pPr/>
              <a:t>27</a:t>
            </a:fld>
            <a:endParaRPr lang="en-US" altLang="ja-JP" dirty="0"/>
          </a:p>
        </p:txBody>
      </p:sp>
      <p:pic>
        <p:nvPicPr>
          <p:cNvPr id="70681" name="Picture 25" descr="NKS2_birdview_all_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-6000"/>
          </a:blip>
          <a:srcRect r="7361"/>
          <a:stretch>
            <a:fillRect/>
          </a:stretch>
        </p:blipFill>
        <p:spPr bwMode="auto">
          <a:xfrm>
            <a:off x="2915816" y="1385888"/>
            <a:ext cx="6234112" cy="5472112"/>
          </a:xfrm>
          <a:prstGeom prst="rect">
            <a:avLst/>
          </a:prstGeom>
          <a:noFill/>
        </p:spPr>
      </p:pic>
      <p:sp>
        <p:nvSpPr>
          <p:cNvPr id="70689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57150"/>
            <a:ext cx="6438900" cy="609600"/>
          </a:xfrm>
        </p:spPr>
        <p:txBody>
          <a:bodyPr/>
          <a:lstStyle/>
          <a:p>
            <a:r>
              <a:rPr lang="en-US" altLang="ja-JP" sz="4000" dirty="0"/>
              <a:t>NKS2 Detector Setup</a:t>
            </a:r>
          </a:p>
        </p:txBody>
      </p:sp>
      <p:sp>
        <p:nvSpPr>
          <p:cNvPr id="70690" name="Rectangle 34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3143250" cy="5619750"/>
          </a:xfrm>
        </p:spPr>
        <p:txBody>
          <a:bodyPr/>
          <a:lstStyle/>
          <a:p>
            <a:pPr marL="266700" indent="-266700"/>
            <a:r>
              <a:rPr lang="en-US" altLang="ja-JP" sz="2000" dirty="0"/>
              <a:t>Dipole Magnet</a:t>
            </a:r>
          </a:p>
          <a:p>
            <a:pPr lvl="1"/>
            <a:r>
              <a:rPr lang="en-US" altLang="ja-JP" sz="1600" dirty="0"/>
              <a:t>B=0.42 [T] at the center</a:t>
            </a:r>
          </a:p>
          <a:p>
            <a:pPr marL="266700" indent="-266700"/>
            <a:r>
              <a:rPr lang="en-US" altLang="ja-JP" sz="2000" dirty="0"/>
              <a:t>Inner Hodoscope</a:t>
            </a:r>
          </a:p>
          <a:p>
            <a:pPr lvl="1"/>
            <a:r>
              <a:rPr lang="en-US" altLang="ja-JP" sz="1600" dirty="0"/>
              <a:t>Trigger</a:t>
            </a:r>
          </a:p>
          <a:p>
            <a:pPr lvl="1"/>
            <a:r>
              <a:rPr lang="en-US" altLang="ja-JP" sz="1600" dirty="0"/>
              <a:t>Start timing of TOF</a:t>
            </a:r>
          </a:p>
          <a:p>
            <a:pPr marL="266700" indent="-266700"/>
            <a:r>
              <a:rPr lang="en-US" altLang="ja-JP" sz="2000" dirty="0"/>
              <a:t>Outer Hodoscope</a:t>
            </a:r>
          </a:p>
          <a:p>
            <a:pPr lvl="1"/>
            <a:r>
              <a:rPr lang="en-US" altLang="ja-JP" sz="1600" dirty="0"/>
              <a:t>Trigger</a:t>
            </a:r>
          </a:p>
          <a:p>
            <a:pPr lvl="1"/>
            <a:r>
              <a:rPr lang="en-US" altLang="ja-JP" sz="1600" dirty="0"/>
              <a:t>Stop timing of TOF</a:t>
            </a:r>
          </a:p>
          <a:p>
            <a:pPr marL="266700" indent="-266700"/>
            <a:r>
              <a:rPr lang="en-US" altLang="ja-JP" sz="2000" dirty="0"/>
              <a:t>Straw Drift Chamber</a:t>
            </a:r>
          </a:p>
          <a:p>
            <a:pPr lvl="1"/>
            <a:r>
              <a:rPr lang="en-US" altLang="ja-JP" sz="1600" dirty="0"/>
              <a:t>Tracking (2D)</a:t>
            </a:r>
          </a:p>
          <a:p>
            <a:pPr marL="266700" indent="-266700"/>
            <a:r>
              <a:rPr lang="en-US" altLang="ja-JP" sz="2000" dirty="0"/>
              <a:t>Cylindrical Drift Chamber</a:t>
            </a:r>
          </a:p>
          <a:p>
            <a:pPr lvl="1"/>
            <a:r>
              <a:rPr lang="en-US" altLang="ja-JP" sz="1600" dirty="0"/>
              <a:t>Tracking (3D)</a:t>
            </a:r>
          </a:p>
          <a:p>
            <a:pPr marL="266700" indent="-266700"/>
            <a:r>
              <a:rPr lang="en-US" altLang="ja-JP" sz="2000" dirty="0"/>
              <a:t>Electron Veto Counter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 rot="200308" flipH="1">
            <a:off x="8070538" y="4172624"/>
            <a:ext cx="955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2065338" eaLnBrk="0" hangingPunct="0"/>
            <a:r>
              <a:rPr lang="en-US" altLang="ja-JP" sz="1900" b="0" dirty="0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US" altLang="ja-JP" sz="1900" b="0" dirty="0">
                <a:solidFill>
                  <a:srgbClr val="FFFFFF"/>
                </a:solidFill>
                <a:latin typeface="Arial" charset="0"/>
              </a:rPr>
              <a:t> beam</a:t>
            </a:r>
          </a:p>
        </p:txBody>
      </p:sp>
      <p:pic>
        <p:nvPicPr>
          <p:cNvPr id="70693" name="Picture 37" descr="NKS2_birdview_all_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61"/>
          <a:stretch>
            <a:fillRect/>
          </a:stretch>
        </p:blipFill>
        <p:spPr bwMode="auto">
          <a:xfrm>
            <a:off x="2915816" y="1385888"/>
            <a:ext cx="6234112" cy="5472112"/>
          </a:xfrm>
          <a:prstGeom prst="rect">
            <a:avLst/>
          </a:prstGeom>
          <a:noFill/>
        </p:spPr>
      </p:pic>
      <p:pic>
        <p:nvPicPr>
          <p:cNvPr id="70682" name="Picture 26" descr="NKS2_birdview_magn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61"/>
          <a:stretch>
            <a:fillRect/>
          </a:stretch>
        </p:blipFill>
        <p:spPr bwMode="auto">
          <a:xfrm>
            <a:off x="2915816" y="1385888"/>
            <a:ext cx="6234112" cy="5472112"/>
          </a:xfrm>
          <a:prstGeom prst="rect">
            <a:avLst/>
          </a:prstGeom>
          <a:noFill/>
        </p:spPr>
      </p:pic>
      <p:pic>
        <p:nvPicPr>
          <p:cNvPr id="70683" name="Picture 27" descr="NKS2_birdview_IH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61"/>
          <a:stretch>
            <a:fillRect/>
          </a:stretch>
        </p:blipFill>
        <p:spPr bwMode="auto">
          <a:xfrm>
            <a:off x="2915816" y="1385888"/>
            <a:ext cx="6234112" cy="5472112"/>
          </a:xfrm>
          <a:prstGeom prst="rect">
            <a:avLst/>
          </a:prstGeom>
          <a:noFill/>
        </p:spPr>
      </p:pic>
      <p:pic>
        <p:nvPicPr>
          <p:cNvPr id="70686" name="Picture 30" descr="NKS2_birdview_OH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61"/>
          <a:stretch>
            <a:fillRect/>
          </a:stretch>
        </p:blipFill>
        <p:spPr bwMode="auto">
          <a:xfrm>
            <a:off x="2915816" y="1385888"/>
            <a:ext cx="6234112" cy="5472112"/>
          </a:xfrm>
          <a:prstGeom prst="rect">
            <a:avLst/>
          </a:prstGeom>
          <a:noFill/>
        </p:spPr>
      </p:pic>
      <p:pic>
        <p:nvPicPr>
          <p:cNvPr id="70684" name="Picture 28" descr="NKS2_birdview_SDC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61"/>
          <a:stretch>
            <a:fillRect/>
          </a:stretch>
        </p:blipFill>
        <p:spPr bwMode="auto">
          <a:xfrm>
            <a:off x="2915816" y="1385888"/>
            <a:ext cx="6234112" cy="5472112"/>
          </a:xfrm>
          <a:prstGeom prst="rect">
            <a:avLst/>
          </a:prstGeom>
          <a:noFill/>
        </p:spPr>
      </p:pic>
      <p:pic>
        <p:nvPicPr>
          <p:cNvPr id="70685" name="Picture 29" descr="NKS2_birdview_CDC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61"/>
          <a:stretch>
            <a:fillRect/>
          </a:stretch>
        </p:blipFill>
        <p:spPr bwMode="auto">
          <a:xfrm>
            <a:off x="2915816" y="1385888"/>
            <a:ext cx="6234112" cy="5472112"/>
          </a:xfrm>
          <a:prstGeom prst="rect">
            <a:avLst/>
          </a:prstGeom>
          <a:noFill/>
        </p:spPr>
      </p:pic>
      <p:pic>
        <p:nvPicPr>
          <p:cNvPr id="70687" name="Picture 31" descr="NKS2_birdview_EV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61"/>
          <a:stretch>
            <a:fillRect/>
          </a:stretch>
        </p:blipFill>
        <p:spPr bwMode="auto">
          <a:xfrm>
            <a:off x="2915816" y="1385888"/>
            <a:ext cx="6234112" cy="5472112"/>
          </a:xfrm>
          <a:prstGeom prst="rect">
            <a:avLst/>
          </a:prstGeom>
          <a:noFill/>
        </p:spPr>
      </p:pic>
      <p:pic>
        <p:nvPicPr>
          <p:cNvPr id="70691" name="Picture 35" descr="NKS2_birdview_IH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86" t="34381" r="49467" b="39670"/>
          <a:stretch>
            <a:fillRect/>
          </a:stretch>
        </p:blipFill>
        <p:spPr bwMode="auto">
          <a:xfrm>
            <a:off x="6602413" y="114300"/>
            <a:ext cx="2436812" cy="265906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0692" name="Picture 36" descr="NKS2_birdview_SDC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86" t="34381" r="49467" b="39670"/>
          <a:stretch>
            <a:fillRect/>
          </a:stretch>
        </p:blipFill>
        <p:spPr bwMode="auto">
          <a:xfrm>
            <a:off x="6602413" y="114300"/>
            <a:ext cx="2436812" cy="265906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70660" name="Line 4"/>
          <p:cNvSpPr>
            <a:spLocks noChangeShapeType="1"/>
          </p:cNvSpPr>
          <p:nvPr/>
        </p:nvSpPr>
        <p:spPr bwMode="auto">
          <a:xfrm flipH="1" flipV="1">
            <a:off x="5724128" y="4077072"/>
            <a:ext cx="3181350" cy="1206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arrow" w="sm" len="sm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70680" name="Text Box 24"/>
          <p:cNvSpPr txBox="1">
            <a:spLocks noChangeArrowheads="1"/>
          </p:cNvSpPr>
          <p:nvPr/>
        </p:nvSpPr>
        <p:spPr bwMode="auto">
          <a:xfrm rot="21414014">
            <a:off x="3984244" y="1078855"/>
            <a:ext cx="869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0" dirty="0">
                <a:solidFill>
                  <a:srgbClr val="FFF7D9"/>
                </a:solidFill>
              </a:rPr>
              <a:t>1.0 m</a:t>
            </a: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4067944" y="1412776"/>
            <a:ext cx="1519238" cy="10001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70702" name="Text Box 46"/>
          <p:cNvSpPr txBox="1">
            <a:spLocks noChangeArrowheads="1"/>
          </p:cNvSpPr>
          <p:nvPr/>
        </p:nvSpPr>
        <p:spPr bwMode="auto">
          <a:xfrm>
            <a:off x="2915816" y="6550223"/>
            <a:ext cx="4326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b="0" i="1" dirty="0">
                <a:solidFill>
                  <a:srgbClr val="FFFFFF"/>
                </a:solidFill>
                <a:latin typeface="Arial" charset="0"/>
              </a:rPr>
              <a:t>A </a:t>
            </a:r>
            <a:r>
              <a:rPr lang="en-US" altLang="ja-JP" sz="1400" b="0" i="1" dirty="0" smtClean="0">
                <a:solidFill>
                  <a:srgbClr val="FFFFFF"/>
                </a:solidFill>
                <a:latin typeface="Arial" charset="0"/>
              </a:rPr>
              <a:t>vertical cross section along </a:t>
            </a:r>
            <a:r>
              <a:rPr lang="en-US" altLang="ja-JP" sz="1400" b="0" i="1" dirty="0">
                <a:solidFill>
                  <a:srgbClr val="FFFFFF"/>
                </a:solidFill>
                <a:latin typeface="Arial" charset="0"/>
              </a:rPr>
              <a:t>beam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0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0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0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0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0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70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0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0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0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70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0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0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70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0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0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70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0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0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70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0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0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70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0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0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decel="100000" fill="hold"/>
                                        <p:tgtEl>
                                          <p:spTgt spid="70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0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0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decel="100000" fill="hold"/>
                                        <p:tgtEl>
                                          <p:spTgt spid="70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0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0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70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/>
                                        <p:tgtEl>
                                          <p:spTgt spid="70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9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  <p:pic>
        <p:nvPicPr>
          <p:cNvPr id="8" name="Picture 2" descr="C:\Users\kaneta\Desktop\IMG_5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3698" y="2767571"/>
            <a:ext cx="5287500" cy="3529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kaneta\Desktop\N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804" y="284847"/>
            <a:ext cx="3187700" cy="327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595003" y="489357"/>
            <a:ext cx="1648116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3200" b="1" dirty="0">
                <a:solidFill>
                  <a:srgbClr val="FFFF00"/>
                </a:solidFill>
                <a:latin typeface="Times New Roman" pitchFamily="18" charset="0"/>
              </a:rPr>
              <a:t>NKS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153816" y="5232079"/>
            <a:ext cx="141989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3200" b="1" dirty="0">
                <a:solidFill>
                  <a:srgbClr val="FFFF00"/>
                </a:solidFill>
                <a:latin typeface="Times New Roman" pitchFamily="18" charset="0"/>
              </a:rPr>
              <a:t>NKS2</a:t>
            </a:r>
          </a:p>
        </p:txBody>
      </p:sp>
    </p:spTree>
    <p:extLst>
      <p:ext uri="{BB962C8B-B14F-4D97-AF65-F5344CB8AC3E}">
        <p14:creationId xmlns="" xmlns:p14="http://schemas.microsoft.com/office/powerpoint/2010/main" val="5113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29</a:t>
            </a:fld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25679" y="786364"/>
            <a:ext cx="5166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 err="1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1" lang="en-US" altLang="ja-JP" sz="5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kumimoji="1" lang="en-US" altLang="ja-JP" sz="5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kumimoji="1" lang="en-US" altLang="ja-JP" sz="54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kumimoji="1" lang="en-US" altLang="ja-JP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kumimoji="1" lang="en-US" altLang="ja-JP" sz="54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  <a:sym typeface="Symbol"/>
              </a:rPr>
              <a:t>L</a:t>
            </a:r>
            <a:r>
              <a:rPr kumimoji="1" lang="en-US" altLang="ja-JP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+(</a:t>
            </a:r>
            <a:r>
              <a:rPr kumimoji="1" lang="en-US" altLang="ja-JP" sz="5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</a:t>
            </a:r>
            <a:r>
              <a:rPr kumimoji="1" lang="en-US" altLang="ja-JP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kumimoji="1" lang="en-US" altLang="ja-JP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1" lang="ja-JP" altLang="en-US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255129" y="2424539"/>
            <a:ext cx="3504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lang="en-US" altLang="ja-JP" sz="4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altLang="ja-JP" sz="4800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 </a:t>
            </a:r>
            <a:r>
              <a:rPr kumimoji="1" lang="en-US" altLang="ja-JP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altLang="ja-JP" sz="48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kumimoji="1" lang="en-US" altLang="ja-JP" sz="4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kumimoji="1" lang="en-US" altLang="ja-JP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ja-JP" sz="48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ja-JP" sz="4800" baseline="300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  <a:sym typeface="Symbol"/>
              </a:rPr>
              <a:t>-</a:t>
            </a:r>
            <a:r>
              <a:rPr kumimoji="1" lang="en-US" altLang="ja-JP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1" lang="ja-JP" alt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81225" y="3227496"/>
            <a:ext cx="2885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  <a:sym typeface="Symbol"/>
              </a:rPr>
              <a:t>L </a:t>
            </a:r>
            <a:r>
              <a:rPr kumimoji="1" lang="en-US" altLang="ja-JP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altLang="ja-JP" sz="48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ja-JP" sz="4800" baseline="300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  <a:sym typeface="Symbol"/>
              </a:rPr>
              <a:t>-</a:t>
            </a:r>
            <a:r>
              <a:rPr lang="en-US" altLang="ja-JP" sz="4800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  <a:sym typeface="Symbol"/>
              </a:rPr>
              <a:t>+</a:t>
            </a:r>
            <a:r>
              <a:rPr lang="en-US" altLang="ja-JP" sz="4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</a:t>
            </a:r>
            <a:r>
              <a:rPr kumimoji="1" lang="en-US" altLang="ja-JP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1" lang="ja-JP" alt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タイトル 12"/>
          <p:cNvSpPr txBox="1">
            <a:spLocks/>
          </p:cNvSpPr>
          <p:nvPr/>
        </p:nvSpPr>
        <p:spPr>
          <a:xfrm>
            <a:off x="386263" y="414177"/>
            <a:ext cx="2456502" cy="8138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Reaction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タイトル 12"/>
          <p:cNvSpPr txBox="1">
            <a:spLocks/>
          </p:cNvSpPr>
          <p:nvPr/>
        </p:nvSpPr>
        <p:spPr>
          <a:xfrm>
            <a:off x="415093" y="2049394"/>
            <a:ext cx="4453467" cy="81382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Decay Mode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タイトル 12"/>
          <p:cNvSpPr txBox="1">
            <a:spLocks/>
          </p:cNvSpPr>
          <p:nvPr/>
        </p:nvSpPr>
        <p:spPr>
          <a:xfrm>
            <a:off x="419209" y="3968845"/>
            <a:ext cx="4453467" cy="81382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Trigger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507523" y="4930345"/>
            <a:ext cx="60789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Photon: Tagger hit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r>
              <a:rPr kumimoji="1" lang="en-US" altLang="ja-JP" dirty="0" smtClean="0">
                <a:solidFill>
                  <a:srgbClr val="FFFFFF"/>
                </a:solidFill>
              </a:rPr>
              <a:t>2 charged particle: nHit on IH</a:t>
            </a:r>
            <a:r>
              <a:rPr kumimoji="1" lang="en-US" altLang="ja-JP" dirty="0" smtClean="0">
                <a:solidFill>
                  <a:srgbClr val="FFFFFF"/>
                </a:solidFill>
                <a:sym typeface="Symbol"/>
              </a:rPr>
              <a:t></a:t>
            </a:r>
            <a:r>
              <a:rPr lang="en-US" altLang="ja-JP" dirty="0" smtClean="0">
                <a:solidFill>
                  <a:srgbClr val="FFFFFF"/>
                </a:solidFill>
                <a:sym typeface="Symbol"/>
              </a:rPr>
              <a:t>2 and </a:t>
            </a:r>
            <a:r>
              <a:rPr lang="en-US" altLang="ja-JP" dirty="0" smtClean="0">
                <a:solidFill>
                  <a:srgbClr val="FFFFFF"/>
                </a:solidFill>
              </a:rPr>
              <a:t>nHit on OH</a:t>
            </a:r>
            <a:r>
              <a:rPr lang="en-US" altLang="ja-JP" dirty="0" smtClean="0">
                <a:solidFill>
                  <a:srgbClr val="FFFFFF"/>
                </a:solidFill>
                <a:sym typeface="Symbol"/>
              </a:rPr>
              <a:t>2</a:t>
            </a:r>
          </a:p>
          <a:p>
            <a:r>
              <a:rPr lang="en-US" altLang="ja-JP" dirty="0" smtClean="0">
                <a:solidFill>
                  <a:srgbClr val="FFFFFF"/>
                </a:solidFill>
                <a:sym typeface="Symbol"/>
              </a:rPr>
              <a:t>Background rejection: Veto of </a:t>
            </a:r>
            <a:r>
              <a:rPr lang="en-US" altLang="ja-JP" i="1" dirty="0" smtClean="0">
                <a:solidFill>
                  <a:srgbClr val="FFFFFF"/>
                </a:solidFill>
                <a:sym typeface="Symbol"/>
              </a:rPr>
              <a:t>e</a:t>
            </a:r>
            <a:r>
              <a:rPr lang="en-US" altLang="ja-JP" baseline="30000" dirty="0" smtClean="0">
                <a:solidFill>
                  <a:srgbClr val="FFFFFF"/>
                </a:solidFill>
                <a:sym typeface="Symbol"/>
              </a:rPr>
              <a:t></a:t>
            </a:r>
            <a:r>
              <a:rPr lang="en-US" altLang="ja-JP" dirty="0" smtClean="0">
                <a:solidFill>
                  <a:srgbClr val="FFFFFF"/>
                </a:solidFill>
                <a:sym typeface="Symbol"/>
              </a:rPr>
              <a:t> from upstream</a:t>
            </a:r>
          </a:p>
          <a:p>
            <a:endParaRPr kumimoji="1" lang="en-US" altLang="ja-JP" dirty="0" smtClean="0">
              <a:solidFill>
                <a:srgbClr val="FFFFFF"/>
              </a:solidFill>
              <a:sym typeface="Symbol"/>
            </a:endParaRPr>
          </a:p>
          <a:p>
            <a:r>
              <a:rPr lang="en-US" altLang="ja-JP" dirty="0" smtClean="0">
                <a:solidFill>
                  <a:srgbClr val="FFFFFF"/>
                </a:solidFill>
                <a:sym typeface="Symbol"/>
              </a:rPr>
              <a:t>Trigger rate:</a:t>
            </a:r>
            <a:r>
              <a:rPr lang="en-US" altLang="ja-JP" sz="1600" dirty="0" smtClean="0">
                <a:solidFill>
                  <a:srgbClr val="FFFFFF"/>
                </a:solidFill>
                <a:sym typeface="Symbol"/>
              </a:rPr>
              <a:t> ~1 kHz at 2 MHz tagger rate</a:t>
            </a:r>
          </a:p>
          <a:p>
            <a:r>
              <a:rPr lang="en-US" altLang="ja-JP" sz="1600" dirty="0" smtClean="0">
                <a:solidFill>
                  <a:srgbClr val="FFFFFF"/>
                </a:solidFill>
                <a:sym typeface="Symbol"/>
              </a:rPr>
              <a:t>		DAQ efficiency ~70%</a:t>
            </a:r>
            <a:r>
              <a:rPr lang="en-US" altLang="ja-JP" dirty="0" smtClean="0">
                <a:solidFill>
                  <a:srgbClr val="FFFFFF"/>
                </a:solidFill>
                <a:sym typeface="Symbol"/>
              </a:rPr>
              <a:t> 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3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1499" y="566718"/>
            <a:ext cx="17716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Q. 1</a:t>
            </a:r>
            <a:endParaRPr kumimoji="1" lang="ja-JP" altLang="en-US" sz="6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3221" y="2060848"/>
            <a:ext cx="760323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chemeClr val="bg1">
                    <a:lumMod val="85000"/>
                  </a:schemeClr>
                </a:solidFill>
              </a:rPr>
              <a:t>You are:</a:t>
            </a:r>
          </a:p>
          <a:p>
            <a:endParaRPr lang="en-US" altLang="ja-JP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ja-JP" sz="3600" dirty="0" smtClean="0">
                <a:solidFill>
                  <a:schemeClr val="bg1">
                    <a:lumMod val="85000"/>
                  </a:schemeClr>
                </a:solidFill>
              </a:rPr>
              <a:t> (1) an under graduate student,</a:t>
            </a:r>
          </a:p>
          <a:p>
            <a:r>
              <a:rPr lang="en-US" altLang="ja-JP" sz="3600" dirty="0" smtClean="0">
                <a:solidFill>
                  <a:schemeClr val="bg1">
                    <a:lumMod val="85000"/>
                  </a:schemeClr>
                </a:solidFill>
              </a:rPr>
              <a:t> (2) a master course student,</a:t>
            </a:r>
          </a:p>
          <a:p>
            <a:r>
              <a:rPr lang="en-US" altLang="ja-JP" sz="3600" dirty="0" smtClean="0">
                <a:solidFill>
                  <a:schemeClr val="bg1">
                    <a:lumMod val="85000"/>
                  </a:schemeClr>
                </a:solidFill>
              </a:rPr>
              <a:t> (3) a doctor course student, or</a:t>
            </a:r>
          </a:p>
          <a:p>
            <a:r>
              <a:rPr lang="en-US" altLang="ja-JP" sz="3600" dirty="0" smtClean="0">
                <a:solidFill>
                  <a:schemeClr val="bg1">
                    <a:lumMod val="85000"/>
                  </a:schemeClr>
                </a:solidFill>
              </a:rPr>
              <a:t> (4) not a student</a:t>
            </a:r>
          </a:p>
        </p:txBody>
      </p:sp>
    </p:spTree>
    <p:extLst>
      <p:ext uri="{BB962C8B-B14F-4D97-AF65-F5344CB8AC3E}">
        <p14:creationId xmlns="" xmlns:p14="http://schemas.microsoft.com/office/powerpoint/2010/main" val="9117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3"/>
          <p:cNvSpPr>
            <a:spLocks noGrp="1"/>
          </p:cNvSpPr>
          <p:nvPr>
            <p:ph type="title"/>
          </p:nvPr>
        </p:nvSpPr>
        <p:spPr>
          <a:xfrm>
            <a:off x="722312" y="2984971"/>
            <a:ext cx="8421687" cy="1362075"/>
          </a:xfrm>
        </p:spPr>
        <p:txBody>
          <a:bodyPr/>
          <a:lstStyle/>
          <a:p>
            <a:r>
              <a:rPr kumimoji="1" lang="en-US" altLang="ja-JP" sz="6600" dirty="0" smtClean="0"/>
              <a:t>Recent Results</a:t>
            </a:r>
            <a:endParaRPr kumimoji="1" lang="ja-JP" altLang="en-US" sz="6600" dirty="0"/>
          </a:p>
        </p:txBody>
      </p:sp>
      <p:sp>
        <p:nvSpPr>
          <p:cNvPr id="22" name="テキスト プレースホルダ 2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最近の結果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  <p:pic>
        <p:nvPicPr>
          <p:cNvPr id="21" name="Picture 1" descr="C:\Users\kaneta\Pictures\iPhone_Album\研究\NKS2\iPhone 404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25038" b="22914"/>
          <a:stretch>
            <a:fillRect/>
          </a:stretch>
        </p:blipFill>
        <p:spPr bwMode="auto">
          <a:xfrm>
            <a:off x="1" y="4442552"/>
            <a:ext cx="3131840" cy="2415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37" name="Picture 1" descr="C:\Users\kaneta\Documents\My Dropbox\Documents\NKS2\2011_02_23_ICEPP_symposium\2005_05_15.jpg"/>
          <p:cNvPicPr>
            <a:picLocks noChangeAspect="1" noChangeArrowheads="1"/>
          </p:cNvPicPr>
          <p:nvPr/>
        </p:nvPicPr>
        <p:blipFill>
          <a:blip r:embed="rId4" cstate="print"/>
          <a:srcRect t="4725" r="10226" b="7158"/>
          <a:stretch>
            <a:fillRect/>
          </a:stretch>
        </p:blipFill>
        <p:spPr bwMode="auto">
          <a:xfrm>
            <a:off x="5868144" y="0"/>
            <a:ext cx="3293961" cy="242487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2045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 bwMode="auto">
          <a:xfrm>
            <a:off x="4814596" y="2321572"/>
            <a:ext cx="3881534" cy="4077477"/>
          </a:xfrm>
          <a:prstGeom prst="roundRect">
            <a:avLst>
              <a:gd name="adj" fmla="val 3852"/>
            </a:avLst>
          </a:prstGeom>
          <a:solidFill>
            <a:srgbClr val="E5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131300" y="831396"/>
            <a:ext cx="4208106" cy="4077477"/>
          </a:xfrm>
          <a:prstGeom prst="roundRect">
            <a:avLst>
              <a:gd name="adj" fmla="val 3852"/>
            </a:avLst>
          </a:prstGeom>
          <a:solidFill>
            <a:srgbClr val="E5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773"/>
          <a:stretch/>
        </p:blipFill>
        <p:spPr bwMode="auto">
          <a:xfrm>
            <a:off x="436108" y="958330"/>
            <a:ext cx="3731840" cy="35763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5243" r="2151" b="3185"/>
          <a:stretch/>
        </p:blipFill>
        <p:spPr bwMode="auto">
          <a:xfrm>
            <a:off x="4885820" y="2565919"/>
            <a:ext cx="3605038" cy="338701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9" name="テキスト ボックス 8"/>
          <p:cNvSpPr txBox="1"/>
          <p:nvPr/>
        </p:nvSpPr>
        <p:spPr>
          <a:xfrm>
            <a:off x="5014858" y="322104"/>
            <a:ext cx="4021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Particle Identification</a:t>
            </a:r>
            <a:endParaRPr kumimoji="1" lang="ja-JP" alt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11724" y="4369641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1/</a:t>
            </a:r>
            <a:r>
              <a:rPr kumimoji="1" lang="en-US" altLang="ja-JP" dirty="0" smtClean="0">
                <a:latin typeface="Symbol" pitchFamily="18" charset="2"/>
              </a:rPr>
              <a:t>b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-967057" y="2578585"/>
            <a:ext cx="2784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charge×momentum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[G</a:t>
            </a:r>
            <a:r>
              <a:rPr kumimoji="1" lang="en-US" altLang="ja-JP" sz="1400" dirty="0" smtClean="0"/>
              <a:t>eV/</a:t>
            </a:r>
            <a:r>
              <a:rPr kumimoji="1" lang="en-US" altLang="ja-JP" sz="1400" i="1" dirty="0" smtClean="0"/>
              <a:t>c</a:t>
            </a:r>
            <a:r>
              <a:rPr kumimoji="1" lang="en-US" altLang="ja-JP" sz="1400" dirty="0" smtClean="0"/>
              <a:t>]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97115" y="59436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Mass square [GeV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/</a:t>
            </a:r>
            <a:r>
              <a:rPr kumimoji="1" lang="en-US" altLang="ja-JP" i="1" dirty="0" smtClean="0"/>
              <a:t>c</a:t>
            </a:r>
            <a:r>
              <a:rPr kumimoji="1" lang="en-US" altLang="ja-JP" baseline="30000" dirty="0" smtClean="0"/>
              <a:t>4</a:t>
            </a:r>
            <a:r>
              <a:rPr kumimoji="1" lang="en-US" altLang="ja-JP" dirty="0" smtClean="0"/>
              <a:t>]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99617" y="99315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>
                <a:latin typeface="Symbol" pitchFamily="18" charset="2"/>
              </a:rPr>
              <a:t>+</a:t>
            </a:r>
            <a:endParaRPr kumimoji="1" lang="ja-JP" altLang="en-US" baseline="30000" dirty="0">
              <a:latin typeface="Symbol" pitchFamily="18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92155" y="349986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>
                <a:latin typeface="Symbol" pitchFamily="18" charset="2"/>
              </a:rPr>
              <a:t>-</a:t>
            </a:r>
            <a:endParaRPr kumimoji="1" lang="ja-JP" altLang="en-US" baseline="30000" dirty="0">
              <a:latin typeface="Symbol" pitchFamily="18" charset="2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38865" y="96516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kumimoji="1" lang="ja-JP" altLang="en-US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09001" y="10211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kumimoji="1" lang="ja-JP" altLang="en-US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24438" y="238650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p</a:t>
            </a:r>
            <a:r>
              <a:rPr kumimoji="1" lang="en-US" altLang="ja-JP" baseline="30000" dirty="0" smtClean="0">
                <a:latin typeface="Symbol" pitchFamily="18" charset="2"/>
              </a:rPr>
              <a:t>+</a:t>
            </a:r>
            <a:endParaRPr kumimoji="1" lang="ja-JP" altLang="en-US" baseline="30000" dirty="0">
              <a:latin typeface="Symbol" pitchFamily="18" charset="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77942" y="280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p</a:t>
            </a:r>
            <a:endParaRPr kumimoji="1" lang="ja-JP" altLang="en-US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75690" y="37014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kumimoji="1" lang="ja-JP" altLang="en-US" i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5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352982" y="765110"/>
            <a:ext cx="3118016" cy="3135086"/>
          </a:xfrm>
          <a:prstGeom prst="roundRect">
            <a:avLst>
              <a:gd name="adj" fmla="val 3852"/>
            </a:avLst>
          </a:prstGeom>
          <a:solidFill>
            <a:srgbClr val="FFFFE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 bwMode="auto">
          <a:xfrm>
            <a:off x="3967037" y="2754390"/>
            <a:ext cx="4411863" cy="3534444"/>
          </a:xfrm>
          <a:prstGeom prst="roundRect">
            <a:avLst>
              <a:gd name="adj" fmla="val 3852"/>
            </a:avLst>
          </a:prstGeom>
          <a:gradFill>
            <a:gsLst>
              <a:gs pos="0">
                <a:srgbClr val="C3F9E2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5" name="Picture 17" descr="DecayVolumeSelecti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604" t="-1133" r="-1409" b="-1478"/>
          <a:stretch/>
        </p:blipFill>
        <p:spPr bwMode="auto">
          <a:xfrm>
            <a:off x="4086818" y="2892490"/>
            <a:ext cx="4133461" cy="32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4" descr="VertexDistributi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07" t="-3155" r="-2856" b="-2803"/>
          <a:stretch/>
        </p:blipFill>
        <p:spPr bwMode="auto">
          <a:xfrm>
            <a:off x="522524" y="965028"/>
            <a:ext cx="2733870" cy="27112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4236098" y="200806"/>
            <a:ext cx="4907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Background Rejection</a:t>
            </a:r>
          </a:p>
          <a:p>
            <a:r>
              <a:rPr kumimoji="1" lang="en-US" altLang="ja-JP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kumimoji="1"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kumimoji="1" lang="en-US" altLang="ja-JP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decay volume cut</a:t>
            </a:r>
            <a:endParaRPr kumimoji="1" lang="ja-JP" alt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3" name="直線矢印コネクタ 2"/>
          <p:cNvCxnSpPr/>
          <p:nvPr/>
        </p:nvCxnSpPr>
        <p:spPr bwMode="auto">
          <a:xfrm flipV="1">
            <a:off x="1082361" y="2892490"/>
            <a:ext cx="578498" cy="16421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テキスト ボックス 10"/>
          <p:cNvSpPr txBox="1"/>
          <p:nvPr/>
        </p:nvSpPr>
        <p:spPr>
          <a:xfrm>
            <a:off x="653151" y="4627983"/>
            <a:ext cx="137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Target cell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4833267" y="4310742"/>
            <a:ext cx="3303037" cy="136226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>
            <a:off x="2677896" y="2892490"/>
            <a:ext cx="2463281" cy="2174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テキスト ボックス 18"/>
          <p:cNvSpPr txBox="1"/>
          <p:nvPr/>
        </p:nvSpPr>
        <p:spPr>
          <a:xfrm>
            <a:off x="7090023" y="3516868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cut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43697" y="5231197"/>
            <a:ext cx="237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Decay vertex resolution</a:t>
            </a:r>
          </a:p>
          <a:p>
            <a:pPr defTabSz="358775"/>
            <a:r>
              <a:rPr lang="en-US" altLang="ja-JP" sz="1200" dirty="0" smtClean="0">
                <a:solidFill>
                  <a:schemeClr val="bg1"/>
                </a:solidFill>
              </a:rPr>
              <a:t>	1.1mm for horizontal</a:t>
            </a:r>
          </a:p>
          <a:p>
            <a:pPr defTabSz="358775"/>
            <a:r>
              <a:rPr lang="en-US" altLang="ja-JP" sz="1200" dirty="0" smtClean="0">
                <a:solidFill>
                  <a:schemeClr val="bg1"/>
                </a:solidFill>
              </a:rPr>
              <a:t>	4.2mm for vertical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40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4823926" y="1121531"/>
            <a:ext cx="4047958" cy="4934034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E7E7"/>
              </a:gs>
              <a:gs pos="50000">
                <a:srgbClr val="FFE5E5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253453" y="1112200"/>
            <a:ext cx="4047958" cy="4934034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F3B7"/>
              </a:gs>
              <a:gs pos="50000">
                <a:srgbClr val="FFF7D9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  <p:pic>
        <p:nvPicPr>
          <p:cNvPr id="3" name="Picture 13" descr="SingleLamI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75" y="1345002"/>
            <a:ext cx="370363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SingleK0I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0" y="1345002"/>
            <a:ext cx="3641725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017035" y="270984"/>
            <a:ext cx="752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Invariant Mass Distributions</a:t>
            </a:r>
            <a:endParaRPr kumimoji="1" lang="ja-JP" alt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40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 bwMode="auto">
          <a:xfrm>
            <a:off x="672632" y="1500820"/>
            <a:ext cx="7579828" cy="4717100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F3B7"/>
              </a:gs>
              <a:gs pos="50000">
                <a:srgbClr val="FFF7D9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939252" y="6482455"/>
            <a:ext cx="2780525" cy="265339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kumimoji="0" lang="en-US" altLang="ja-JP" sz="1400" dirty="0" smtClean="0"/>
              <a:t>Error bars : statistical only</a:t>
            </a:r>
            <a:endParaRPr kumimoji="0" lang="en-US" altLang="ja-JP" sz="1400" dirty="0"/>
          </a:p>
        </p:txBody>
      </p:sp>
      <p:pic>
        <p:nvPicPr>
          <p:cNvPr id="5" name="Picture 9" descr="SingleK0CS21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37" t="15850" r="50000" b="15906"/>
          <a:stretch/>
        </p:blipFill>
        <p:spPr bwMode="auto">
          <a:xfrm>
            <a:off x="4781006" y="1758115"/>
            <a:ext cx="2959346" cy="1726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ingleK0CS2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0" t="16910" r="50000" b="9877"/>
          <a:stretch/>
        </p:blipFill>
        <p:spPr bwMode="auto">
          <a:xfrm>
            <a:off x="4777740" y="3736927"/>
            <a:ext cx="2962611" cy="18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79916" y="140356"/>
            <a:ext cx="613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Differential Cross Section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 rot="5400000">
            <a:off x="6907664" y="2452275"/>
            <a:ext cx="197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0.90 – 1.00 GeV</a:t>
            </a:r>
            <a:endParaRPr kumimoji="1" lang="ja-JP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5400000">
            <a:off x="6916996" y="4500695"/>
            <a:ext cx="197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1.00 – 1.08 GeV</a:t>
            </a:r>
            <a:endParaRPr kumimoji="1" lang="ja-JP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3153" y="3452078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i="1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/dp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kumimoji="1" lang="en-US" altLang="ja-JP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b/(GeV/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49942" y="5698557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 descr="SingleK0CS21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002" t="15850" b="16029"/>
          <a:stretch/>
        </p:blipFill>
        <p:spPr bwMode="auto">
          <a:xfrm>
            <a:off x="1331640" y="1758115"/>
            <a:ext cx="3168352" cy="1723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ingleK0CS2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138" t="16910" b="10000"/>
          <a:stretch/>
        </p:blipFill>
        <p:spPr bwMode="auto">
          <a:xfrm>
            <a:off x="1331640" y="3743163"/>
            <a:ext cx="3159021" cy="184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2027059" y="826845"/>
            <a:ext cx="2396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kumimoji="1" lang="en-US" altLang="ja-JP" sz="2800" i="1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76880" y="813935"/>
            <a:ext cx="3709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(mainly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i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kumimoji="1" lang="en-US" altLang="ja-JP" sz="2800" i="1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69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 bwMode="auto">
          <a:xfrm>
            <a:off x="651976" y="1693031"/>
            <a:ext cx="7611914" cy="4831337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E7E7"/>
              </a:gs>
              <a:gs pos="50000">
                <a:srgbClr val="FFE5E5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765556" y="6499530"/>
            <a:ext cx="2780525" cy="265339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kumimoji="0" lang="en-US" altLang="ja-JP" sz="1400" dirty="0" smtClean="0"/>
              <a:t>Error bars : statistical only</a:t>
            </a:r>
            <a:endParaRPr kumimoji="0" lang="en-US" altLang="ja-JP" sz="1400" dirty="0"/>
          </a:p>
        </p:txBody>
      </p:sp>
      <p:sp>
        <p:nvSpPr>
          <p:cNvPr id="13" name="テキスト ボックス 12"/>
          <p:cNvSpPr txBox="1"/>
          <p:nvPr/>
        </p:nvSpPr>
        <p:spPr>
          <a:xfrm rot="5400000">
            <a:off x="6826910" y="2596771"/>
            <a:ext cx="19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0.90 – 1.00 GeV</a:t>
            </a:r>
            <a:endParaRPr kumimoji="1" lang="ja-JP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5400000">
            <a:off x="6836242" y="4768761"/>
            <a:ext cx="19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1.00 – 1.08 GeV</a:t>
            </a:r>
            <a:endParaRPr kumimoji="1" lang="ja-JP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-162048" y="3596574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i="1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/dp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kumimoji="1" lang="en-US" altLang="ja-JP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b/(GeV/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56364" y="5966623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35</a:t>
            </a:fld>
            <a:endParaRPr kumimoji="1" lang="ja-JP" altLang="en-US" dirty="0"/>
          </a:p>
        </p:txBody>
      </p:sp>
      <p:pic>
        <p:nvPicPr>
          <p:cNvPr id="3" name="Picture 12" descr="SingleLamCS2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32" t="16007" r="50640" b="8035"/>
          <a:stretch/>
        </p:blipFill>
        <p:spPr bwMode="auto">
          <a:xfrm>
            <a:off x="4453935" y="3988314"/>
            <a:ext cx="3144416" cy="192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SingleLamCS21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5" t="15928" r="50233" b="14968"/>
          <a:stretch/>
        </p:blipFill>
        <p:spPr bwMode="auto">
          <a:xfrm>
            <a:off x="4427984" y="2057275"/>
            <a:ext cx="3196318" cy="174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79916" y="140356"/>
            <a:ext cx="613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Differential Cross Section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7059" y="799597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  <a:cs typeface="Times New Roman" pitchFamily="18" charset="0"/>
                <a:sym typeface="Symbol"/>
              </a:rPr>
              <a:t>L</a:t>
            </a:r>
            <a:r>
              <a:rPr kumimoji="1" lang="en-US" altLang="ja-JP" sz="2800" i="1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6880" y="786687"/>
            <a:ext cx="3190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(mainly </a:t>
            </a:r>
            <a:r>
              <a:rPr kumimoji="1" lang="en-US" altLang="ja-JP" sz="24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 </a:t>
            </a:r>
            <a:r>
              <a:rPr kumimoji="1" lang="en-US" altLang="ja-JP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400" i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1" lang="en-US" altLang="ja-JP" sz="24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kumimoji="1" lang="en-US" altLang="ja-JP" sz="24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kumimoji="1" lang="en-US" altLang="ja-JP" sz="2400" i="1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kumimoji="1" lang="en-US" altLang="ja-JP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</a:p>
          <a:p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and 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 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4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altLang="ja-JP" sz="24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400" i="1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ingleLamCS21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83" t="15928" b="16442"/>
          <a:stretch/>
        </p:blipFill>
        <p:spPr bwMode="auto">
          <a:xfrm>
            <a:off x="1171028" y="2051221"/>
            <a:ext cx="3184948" cy="171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SingleLamCS2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55" t="16007" b="8035"/>
          <a:stretch/>
        </p:blipFill>
        <p:spPr bwMode="auto">
          <a:xfrm>
            <a:off x="1293122" y="3988314"/>
            <a:ext cx="3062853" cy="192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173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22312" y="2984971"/>
            <a:ext cx="8421687" cy="876077"/>
          </a:xfrm>
        </p:spPr>
        <p:txBody>
          <a:bodyPr/>
          <a:lstStyle/>
          <a:p>
            <a:r>
              <a:rPr kumimoji="1" lang="en-US" altLang="ja-JP" sz="4000" dirty="0" smtClean="0"/>
              <a:t>Comparison </a:t>
            </a:r>
            <a:r>
              <a:rPr lang="en-US" altLang="ja-JP" sz="4000" dirty="0" smtClean="0"/>
              <a:t>with models</a:t>
            </a:r>
            <a:endParaRPr kumimoji="1" lang="ja-JP" altLang="en-US" sz="4000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800" dirty="0" smtClean="0"/>
              <a:t>モデルとの比較</a:t>
            </a:r>
            <a:endParaRPr kumimoji="1" lang="ja-JP" altLang="en-US" sz="28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36</a:t>
            </a:fld>
            <a:endParaRPr kumimoji="1" lang="ja-JP" altLang="en-US" dirty="0"/>
          </a:p>
        </p:txBody>
      </p:sp>
      <p:pic>
        <p:nvPicPr>
          <p:cNvPr id="108545" name="Picture 1" descr="C:\Users\kaneta\Pictures\iPhone_Album\研究\NKS2\iPhone 006 (3)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4181168"/>
            <a:ext cx="3569110" cy="267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C:\Users\kaneta\Documents\My Dropbox\Documents\NKS2\2011_02_23_ICEPP_symposium\2008_02_29.jpg"/>
          <p:cNvPicPr>
            <a:picLocks noChangeAspect="1" noChangeArrowheads="1"/>
          </p:cNvPicPr>
          <p:nvPr/>
        </p:nvPicPr>
        <p:blipFill>
          <a:blip r:embed="rId3" cstate="print"/>
          <a:srcRect l="13374" t="36141" r="33471" b="29079"/>
          <a:stretch>
            <a:fillRect/>
          </a:stretch>
        </p:blipFill>
        <p:spPr bwMode="auto">
          <a:xfrm>
            <a:off x="4788024" y="-27384"/>
            <a:ext cx="2232248" cy="194741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Picture 1" descr="C:\Users\kaneta\Documents\My Dropbox\Documents\NKS2\2011_02_23_ICEPP_symposium\2008_02_29.jpg"/>
          <p:cNvPicPr>
            <a:picLocks noChangeAspect="1" noChangeArrowheads="1"/>
          </p:cNvPicPr>
          <p:nvPr/>
        </p:nvPicPr>
        <p:blipFill>
          <a:blip r:embed="rId3" cstate="print"/>
          <a:srcRect l="41011" t="7383" r="12785" b="61339"/>
          <a:stretch>
            <a:fillRect/>
          </a:stretch>
        </p:blipFill>
        <p:spPr bwMode="auto">
          <a:xfrm>
            <a:off x="7020272" y="0"/>
            <a:ext cx="2123728" cy="191683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1728192"/>
          </a:xfrm>
        </p:spPr>
        <p:txBody>
          <a:bodyPr/>
          <a:lstStyle/>
          <a:p>
            <a:pPr algn="l"/>
            <a:r>
              <a:rPr kumimoji="1" lang="en-US" altLang="ja-JP" sz="6600" dirty="0" smtClean="0"/>
              <a:t>Models </a:t>
            </a:r>
            <a:r>
              <a:rPr lang="en-US" altLang="ja-JP" sz="6600" dirty="0" smtClean="0"/>
              <a:t>near </a:t>
            </a:r>
            <a:br>
              <a:rPr lang="en-US" altLang="ja-JP" sz="6600" dirty="0" smtClean="0"/>
            </a:br>
            <a:r>
              <a:rPr lang="en-US" altLang="ja-JP" sz="6600" dirty="0" smtClean="0"/>
              <a:t>the threshold</a:t>
            </a:r>
            <a:endParaRPr kumimoji="1" lang="ja-JP" altLang="en-US" sz="6600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749617" y="2598587"/>
            <a:ext cx="8208912" cy="1550493"/>
          </a:xfrm>
        </p:spPr>
        <p:txBody>
          <a:bodyPr/>
          <a:lstStyle/>
          <a:p>
            <a:pPr>
              <a:buNone/>
            </a:pPr>
            <a:r>
              <a:rPr kumimoji="1" lang="en-US" altLang="ja-JP" sz="3600" dirty="0" smtClean="0"/>
              <a:t>Effective Lagrangian Approach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	also knows as Isobar model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37</a:t>
            </a:fld>
            <a:endParaRPr kumimoji="1" lang="ja-JP" altLang="en-US" dirty="0"/>
          </a:p>
        </p:txBody>
      </p:sp>
      <p:sp>
        <p:nvSpPr>
          <p:cNvPr id="7" name="コンテンツ プレースホルダ 5"/>
          <p:cNvSpPr txBox="1">
            <a:spLocks/>
          </p:cNvSpPr>
          <p:nvPr/>
        </p:nvSpPr>
        <p:spPr bwMode="auto">
          <a:xfrm>
            <a:off x="755576" y="4149080"/>
            <a:ext cx="770485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Rigge Plus Resonance Model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Theoretical Study: Effective Lagrangian Approach</a:t>
            </a:r>
            <a:endParaRPr lang="en-US" altLang="ja-JP" sz="2800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103313"/>
            <a:ext cx="4641850" cy="2829743"/>
          </a:xfrm>
        </p:spPr>
        <p:txBody>
          <a:bodyPr/>
          <a:lstStyle/>
          <a:p>
            <a:pPr marL="182563" indent="-182563">
              <a:lnSpc>
                <a:spcPct val="120000"/>
              </a:lnSpc>
              <a:tabLst>
                <a:tab pos="895350" algn="l"/>
              </a:tabLst>
            </a:pPr>
            <a:r>
              <a:rPr lang="en-US" altLang="ja-JP" sz="2000" dirty="0"/>
              <a:t>Hadron coupling</a:t>
            </a:r>
          </a:p>
          <a:p>
            <a:pPr marL="539750" lvl="1" indent="-177800">
              <a:lnSpc>
                <a:spcPct val="120000"/>
              </a:lnSpc>
              <a:tabLst>
                <a:tab pos="895350" algn="l"/>
              </a:tabLst>
            </a:pPr>
            <a:r>
              <a:rPr lang="en-US" altLang="ja-JP" sz="1600" dirty="0"/>
              <a:t>Isospin symmetry</a:t>
            </a:r>
          </a:p>
          <a:p>
            <a:pPr marL="182563" indent="-182563">
              <a:lnSpc>
                <a:spcPct val="120000"/>
              </a:lnSpc>
              <a:tabLst>
                <a:tab pos="895350" algn="l"/>
              </a:tabLst>
            </a:pPr>
            <a:r>
              <a:rPr lang="en-US" altLang="ja-JP" sz="2000" dirty="0"/>
              <a:t>Electromagnetic (photo) coupling</a:t>
            </a:r>
          </a:p>
          <a:p>
            <a:pPr marL="539750" lvl="1" indent="-177800">
              <a:lnSpc>
                <a:spcPct val="120000"/>
              </a:lnSpc>
              <a:tabLst>
                <a:tab pos="895350" algn="l"/>
              </a:tabLst>
            </a:pPr>
            <a:r>
              <a:rPr lang="en-US" altLang="ja-JP" sz="1600" dirty="0"/>
              <a:t>Helicity amplitude</a:t>
            </a:r>
          </a:p>
          <a:p>
            <a:pPr marL="979488" lvl="2" indent="-171450">
              <a:lnSpc>
                <a:spcPct val="120000"/>
              </a:lnSpc>
              <a:tabLst>
                <a:tab pos="979488" algn="l"/>
              </a:tabLst>
            </a:pPr>
            <a:r>
              <a:rPr lang="en-US" altLang="ja-JP" sz="1400" dirty="0"/>
              <a:t>Charged and neutral nucleon resonances</a:t>
            </a:r>
          </a:p>
          <a:p>
            <a:pPr marL="539750" lvl="1" indent="-177800">
              <a:lnSpc>
                <a:spcPct val="120000"/>
              </a:lnSpc>
              <a:tabLst>
                <a:tab pos="895350" algn="l"/>
              </a:tabLst>
            </a:pPr>
            <a:r>
              <a:rPr lang="en-US" altLang="ja-JP" sz="1600" dirty="0"/>
              <a:t>Decay width</a:t>
            </a:r>
          </a:p>
          <a:p>
            <a:pPr marL="979488" lvl="2" indent="-171450">
              <a:lnSpc>
                <a:spcPct val="120000"/>
              </a:lnSpc>
              <a:tabLst>
                <a:tab pos="895350" algn="l"/>
              </a:tabLst>
            </a:pPr>
            <a:r>
              <a:rPr lang="en-US" altLang="ja-JP" sz="1400" dirty="0"/>
              <a:t>Charged and neutral Kaon </a:t>
            </a:r>
            <a:r>
              <a:rPr lang="en-US" altLang="ja-JP" sz="1400" dirty="0" smtClean="0"/>
              <a:t>resonances</a:t>
            </a:r>
          </a:p>
        </p:txBody>
      </p:sp>
      <p:sp>
        <p:nvSpPr>
          <p:cNvPr id="133124" name="Line 4"/>
          <p:cNvSpPr>
            <a:spLocks noChangeShapeType="1"/>
          </p:cNvSpPr>
          <p:nvPr/>
        </p:nvSpPr>
        <p:spPr bwMode="auto">
          <a:xfrm flipV="1">
            <a:off x="6851650" y="1447329"/>
            <a:ext cx="261938" cy="3492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 flipV="1">
            <a:off x="7110413" y="1445742"/>
            <a:ext cx="293687" cy="1587"/>
          </a:xfrm>
          <a:prstGeom prst="line">
            <a:avLst/>
          </a:prstGeom>
          <a:noFill/>
          <a:ln w="28575">
            <a:solidFill>
              <a:srgbClr val="FFE7E7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 flipH="1" flipV="1">
            <a:off x="7399338" y="1444154"/>
            <a:ext cx="276225" cy="3540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27" name="Line 7"/>
          <p:cNvSpPr>
            <a:spLocks noChangeShapeType="1"/>
          </p:cNvSpPr>
          <p:nvPr/>
        </p:nvSpPr>
        <p:spPr bwMode="auto">
          <a:xfrm flipH="1">
            <a:off x="7391400" y="1075854"/>
            <a:ext cx="285750" cy="37465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3231280">
            <a:off x="6754812" y="1234605"/>
            <a:ext cx="460375" cy="44450"/>
            <a:chOff x="3216" y="723"/>
            <a:chExt cx="567" cy="52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216" y="725"/>
              <a:ext cx="283" cy="50"/>
              <a:chOff x="3255" y="752"/>
              <a:chExt cx="306" cy="50"/>
            </a:xfrm>
          </p:grpSpPr>
          <p:sp>
            <p:nvSpPr>
              <p:cNvPr id="133130" name="Freeform 10"/>
              <p:cNvSpPr>
                <a:spLocks/>
              </p:cNvSpPr>
              <p:nvPr/>
            </p:nvSpPr>
            <p:spPr bwMode="auto">
              <a:xfrm rot="21495122" flipV="1">
                <a:off x="3255" y="756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31" name="Freeform 11"/>
              <p:cNvSpPr>
                <a:spLocks/>
              </p:cNvSpPr>
              <p:nvPr/>
            </p:nvSpPr>
            <p:spPr bwMode="auto">
              <a:xfrm rot="21495122" flipV="1">
                <a:off x="3330" y="754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32" name="Freeform 12"/>
              <p:cNvSpPr>
                <a:spLocks/>
              </p:cNvSpPr>
              <p:nvPr/>
            </p:nvSpPr>
            <p:spPr bwMode="auto">
              <a:xfrm rot="21495122" flipV="1">
                <a:off x="3406" y="752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33" name="Freeform 13"/>
              <p:cNvSpPr>
                <a:spLocks/>
              </p:cNvSpPr>
              <p:nvPr/>
            </p:nvSpPr>
            <p:spPr bwMode="auto">
              <a:xfrm rot="21495122" flipV="1">
                <a:off x="3484" y="753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500" y="723"/>
              <a:ext cx="283" cy="50"/>
              <a:chOff x="3255" y="752"/>
              <a:chExt cx="306" cy="50"/>
            </a:xfrm>
          </p:grpSpPr>
          <p:sp>
            <p:nvSpPr>
              <p:cNvPr id="133135" name="Freeform 15"/>
              <p:cNvSpPr>
                <a:spLocks/>
              </p:cNvSpPr>
              <p:nvPr/>
            </p:nvSpPr>
            <p:spPr bwMode="auto">
              <a:xfrm rot="21495122" flipV="1">
                <a:off x="3255" y="756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36" name="Freeform 16"/>
              <p:cNvSpPr>
                <a:spLocks/>
              </p:cNvSpPr>
              <p:nvPr/>
            </p:nvSpPr>
            <p:spPr bwMode="auto">
              <a:xfrm rot="21495122" flipV="1">
                <a:off x="3330" y="754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37" name="Freeform 17"/>
              <p:cNvSpPr>
                <a:spLocks/>
              </p:cNvSpPr>
              <p:nvPr/>
            </p:nvSpPr>
            <p:spPr bwMode="auto">
              <a:xfrm rot="21495122" flipV="1">
                <a:off x="3406" y="752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38" name="Freeform 18"/>
              <p:cNvSpPr>
                <a:spLocks/>
              </p:cNvSpPr>
              <p:nvPr/>
            </p:nvSpPr>
            <p:spPr bwMode="auto">
              <a:xfrm rot="21495122" flipV="1">
                <a:off x="3484" y="753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</p:grpSp>
      <p:sp>
        <p:nvSpPr>
          <p:cNvPr id="133139" name="Line 19"/>
          <p:cNvSpPr>
            <a:spLocks noChangeShapeType="1"/>
          </p:cNvSpPr>
          <p:nvPr/>
        </p:nvSpPr>
        <p:spPr bwMode="auto">
          <a:xfrm flipV="1">
            <a:off x="6867525" y="4673208"/>
            <a:ext cx="265113" cy="3206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40" name="Line 20"/>
          <p:cNvSpPr>
            <a:spLocks noChangeShapeType="1"/>
          </p:cNvSpPr>
          <p:nvPr/>
        </p:nvSpPr>
        <p:spPr bwMode="auto">
          <a:xfrm flipV="1">
            <a:off x="7129463" y="4677971"/>
            <a:ext cx="293687" cy="15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41" name="Line 21"/>
          <p:cNvSpPr>
            <a:spLocks noChangeShapeType="1"/>
          </p:cNvSpPr>
          <p:nvPr/>
        </p:nvSpPr>
        <p:spPr bwMode="auto">
          <a:xfrm flipH="1" flipV="1">
            <a:off x="7416800" y="4674796"/>
            <a:ext cx="274638" cy="3206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42" name="Line 22"/>
          <p:cNvSpPr>
            <a:spLocks noChangeShapeType="1"/>
          </p:cNvSpPr>
          <p:nvPr/>
        </p:nvSpPr>
        <p:spPr bwMode="auto">
          <a:xfrm flipH="1">
            <a:off x="7129463" y="4273158"/>
            <a:ext cx="563562" cy="404813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 rot="-1052935">
            <a:off x="6988175" y="4184258"/>
            <a:ext cx="254000" cy="623888"/>
            <a:chOff x="4750" y="732"/>
            <a:chExt cx="160" cy="393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 rot="3231280">
              <a:off x="4751" y="966"/>
              <a:ext cx="290" cy="28"/>
              <a:chOff x="3216" y="723"/>
              <a:chExt cx="567" cy="52"/>
            </a:xfrm>
          </p:grpSpPr>
          <p:grpSp>
            <p:nvGrpSpPr>
              <p:cNvPr id="7" name="Group 25"/>
              <p:cNvGrpSpPr>
                <a:grpSpLocks/>
              </p:cNvGrpSpPr>
              <p:nvPr/>
            </p:nvGrpSpPr>
            <p:grpSpPr bwMode="auto">
              <a:xfrm>
                <a:off x="3216" y="725"/>
                <a:ext cx="283" cy="50"/>
                <a:chOff x="3255" y="752"/>
                <a:chExt cx="306" cy="50"/>
              </a:xfrm>
            </p:grpSpPr>
            <p:sp>
              <p:nvSpPr>
                <p:cNvPr id="133146" name="Freeform 26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33147" name="Freeform 27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33148" name="Freeform 28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33149" name="Freeform 29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</p:grpSp>
          <p:grpSp>
            <p:nvGrpSpPr>
              <p:cNvPr id="8" name="Group 30"/>
              <p:cNvGrpSpPr>
                <a:grpSpLocks/>
              </p:cNvGrpSpPr>
              <p:nvPr/>
            </p:nvGrpSpPr>
            <p:grpSpPr bwMode="auto">
              <a:xfrm>
                <a:off x="3500" y="723"/>
                <a:ext cx="283" cy="50"/>
                <a:chOff x="3255" y="752"/>
                <a:chExt cx="306" cy="50"/>
              </a:xfrm>
            </p:grpSpPr>
            <p:sp>
              <p:nvSpPr>
                <p:cNvPr id="133151" name="Freeform 31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33152" name="Freeform 32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33153" name="Freeform 33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33154" name="Freeform 34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</p:grpSp>
        </p:grpSp>
        <p:grpSp>
          <p:nvGrpSpPr>
            <p:cNvPr id="9" name="Group 35"/>
            <p:cNvGrpSpPr>
              <a:grpSpLocks/>
            </p:cNvGrpSpPr>
            <p:nvPr/>
          </p:nvGrpSpPr>
          <p:grpSpPr bwMode="auto">
            <a:xfrm rot="3231280">
              <a:off x="4691" y="791"/>
              <a:ext cx="145" cy="27"/>
              <a:chOff x="3255" y="752"/>
              <a:chExt cx="306" cy="50"/>
            </a:xfrm>
          </p:grpSpPr>
          <p:sp>
            <p:nvSpPr>
              <p:cNvPr id="133156" name="Freeform 36"/>
              <p:cNvSpPr>
                <a:spLocks/>
              </p:cNvSpPr>
              <p:nvPr/>
            </p:nvSpPr>
            <p:spPr bwMode="auto">
              <a:xfrm rot="21495122" flipV="1">
                <a:off x="3255" y="756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57" name="Freeform 37"/>
              <p:cNvSpPr>
                <a:spLocks/>
              </p:cNvSpPr>
              <p:nvPr/>
            </p:nvSpPr>
            <p:spPr bwMode="auto">
              <a:xfrm rot="21495122" flipV="1">
                <a:off x="3330" y="754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58" name="Freeform 38"/>
              <p:cNvSpPr>
                <a:spLocks/>
              </p:cNvSpPr>
              <p:nvPr/>
            </p:nvSpPr>
            <p:spPr bwMode="auto">
              <a:xfrm rot="21495122" flipV="1">
                <a:off x="3406" y="752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59" name="Freeform 39"/>
              <p:cNvSpPr>
                <a:spLocks/>
              </p:cNvSpPr>
              <p:nvPr/>
            </p:nvSpPr>
            <p:spPr bwMode="auto">
              <a:xfrm rot="21495122" flipV="1">
                <a:off x="3484" y="753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</p:grpSp>
      <p:sp>
        <p:nvSpPr>
          <p:cNvPr id="133160" name="Line 40"/>
          <p:cNvSpPr>
            <a:spLocks noChangeShapeType="1"/>
          </p:cNvSpPr>
          <p:nvPr/>
        </p:nvSpPr>
        <p:spPr bwMode="auto">
          <a:xfrm flipV="1">
            <a:off x="6845300" y="3219058"/>
            <a:ext cx="376238" cy="2921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61" name="Line 41"/>
          <p:cNvSpPr>
            <a:spLocks noChangeShapeType="1"/>
          </p:cNvSpPr>
          <p:nvPr/>
        </p:nvSpPr>
        <p:spPr bwMode="auto">
          <a:xfrm flipH="1" flipV="1">
            <a:off x="7240588" y="3219058"/>
            <a:ext cx="428625" cy="2936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62" name="Line 42"/>
          <p:cNvSpPr>
            <a:spLocks noChangeShapeType="1"/>
          </p:cNvSpPr>
          <p:nvPr/>
        </p:nvSpPr>
        <p:spPr bwMode="auto">
          <a:xfrm flipH="1">
            <a:off x="7227888" y="2790433"/>
            <a:ext cx="442912" cy="2667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0" name="Group 43"/>
          <p:cNvGrpSpPr>
            <a:grpSpLocks/>
          </p:cNvGrpSpPr>
          <p:nvPr/>
        </p:nvGrpSpPr>
        <p:grpSpPr bwMode="auto">
          <a:xfrm rot="2028135">
            <a:off x="6804025" y="2893621"/>
            <a:ext cx="460375" cy="44450"/>
            <a:chOff x="3216" y="723"/>
            <a:chExt cx="567" cy="52"/>
          </a:xfrm>
        </p:grpSpPr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3216" y="725"/>
              <a:ext cx="283" cy="50"/>
              <a:chOff x="3255" y="752"/>
              <a:chExt cx="306" cy="50"/>
            </a:xfrm>
          </p:grpSpPr>
          <p:sp>
            <p:nvSpPr>
              <p:cNvPr id="133165" name="Freeform 45"/>
              <p:cNvSpPr>
                <a:spLocks/>
              </p:cNvSpPr>
              <p:nvPr/>
            </p:nvSpPr>
            <p:spPr bwMode="auto">
              <a:xfrm rot="21495122" flipV="1">
                <a:off x="3255" y="756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66" name="Freeform 46"/>
              <p:cNvSpPr>
                <a:spLocks/>
              </p:cNvSpPr>
              <p:nvPr/>
            </p:nvSpPr>
            <p:spPr bwMode="auto">
              <a:xfrm rot="21495122" flipV="1">
                <a:off x="3330" y="754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67" name="Freeform 47"/>
              <p:cNvSpPr>
                <a:spLocks/>
              </p:cNvSpPr>
              <p:nvPr/>
            </p:nvSpPr>
            <p:spPr bwMode="auto">
              <a:xfrm rot="21495122" flipV="1">
                <a:off x="3406" y="752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68" name="Freeform 48"/>
              <p:cNvSpPr>
                <a:spLocks/>
              </p:cNvSpPr>
              <p:nvPr/>
            </p:nvSpPr>
            <p:spPr bwMode="auto">
              <a:xfrm rot="21495122" flipV="1">
                <a:off x="3484" y="753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>
              <a:off x="3500" y="723"/>
              <a:ext cx="283" cy="50"/>
              <a:chOff x="3255" y="752"/>
              <a:chExt cx="306" cy="50"/>
            </a:xfrm>
          </p:grpSpPr>
          <p:sp>
            <p:nvSpPr>
              <p:cNvPr id="133170" name="Freeform 50"/>
              <p:cNvSpPr>
                <a:spLocks/>
              </p:cNvSpPr>
              <p:nvPr/>
            </p:nvSpPr>
            <p:spPr bwMode="auto">
              <a:xfrm rot="21495122" flipV="1">
                <a:off x="3255" y="756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71" name="Freeform 51"/>
              <p:cNvSpPr>
                <a:spLocks/>
              </p:cNvSpPr>
              <p:nvPr/>
            </p:nvSpPr>
            <p:spPr bwMode="auto">
              <a:xfrm rot="21495122" flipV="1">
                <a:off x="3330" y="754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72" name="Freeform 52"/>
              <p:cNvSpPr>
                <a:spLocks/>
              </p:cNvSpPr>
              <p:nvPr/>
            </p:nvSpPr>
            <p:spPr bwMode="auto">
              <a:xfrm rot="21495122" flipV="1">
                <a:off x="3406" y="752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173" name="Freeform 53"/>
              <p:cNvSpPr>
                <a:spLocks/>
              </p:cNvSpPr>
              <p:nvPr/>
            </p:nvSpPr>
            <p:spPr bwMode="auto">
              <a:xfrm rot="21495122" flipV="1">
                <a:off x="3484" y="753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</p:grpSp>
      <p:sp>
        <p:nvSpPr>
          <p:cNvPr id="133174" name="Line 54"/>
          <p:cNvSpPr>
            <a:spLocks noChangeShapeType="1"/>
          </p:cNvSpPr>
          <p:nvPr/>
        </p:nvSpPr>
        <p:spPr bwMode="auto">
          <a:xfrm flipH="1">
            <a:off x="7231063" y="3053958"/>
            <a:ext cx="1587" cy="174625"/>
          </a:xfrm>
          <a:prstGeom prst="line">
            <a:avLst/>
          </a:prstGeom>
          <a:noFill/>
          <a:ln w="28575">
            <a:solidFill>
              <a:srgbClr val="92D05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33175" name="Text Box 55"/>
          <p:cNvSpPr txBox="1">
            <a:spLocks noChangeArrowheads="1"/>
          </p:cNvSpPr>
          <p:nvPr/>
        </p:nvSpPr>
        <p:spPr bwMode="auto">
          <a:xfrm>
            <a:off x="6567488" y="764704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33176" name="Text Box 56"/>
          <p:cNvSpPr txBox="1">
            <a:spLocks noChangeArrowheads="1"/>
          </p:cNvSpPr>
          <p:nvPr/>
        </p:nvSpPr>
        <p:spPr bwMode="auto">
          <a:xfrm>
            <a:off x="6575425" y="2516896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33177" name="Text Box 57"/>
          <p:cNvSpPr txBox="1">
            <a:spLocks noChangeArrowheads="1"/>
          </p:cNvSpPr>
          <p:nvPr/>
        </p:nvSpPr>
        <p:spPr bwMode="auto">
          <a:xfrm>
            <a:off x="6600825" y="3955658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33178" name="Text Box 58"/>
          <p:cNvSpPr txBox="1">
            <a:spLocks noChangeArrowheads="1"/>
          </p:cNvSpPr>
          <p:nvPr/>
        </p:nvSpPr>
        <p:spPr bwMode="auto">
          <a:xfrm>
            <a:off x="6538913" y="1701329"/>
            <a:ext cx="357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33179" name="Text Box 59"/>
          <p:cNvSpPr txBox="1">
            <a:spLocks noChangeArrowheads="1"/>
          </p:cNvSpPr>
          <p:nvPr/>
        </p:nvSpPr>
        <p:spPr bwMode="auto">
          <a:xfrm>
            <a:off x="6543675" y="3404796"/>
            <a:ext cx="357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33180" name="Text Box 60"/>
          <p:cNvSpPr txBox="1">
            <a:spLocks noChangeArrowheads="1"/>
          </p:cNvSpPr>
          <p:nvPr/>
        </p:nvSpPr>
        <p:spPr bwMode="auto">
          <a:xfrm>
            <a:off x="6581775" y="4900221"/>
            <a:ext cx="357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33181" name="Text Box 61"/>
          <p:cNvSpPr txBox="1">
            <a:spLocks noChangeArrowheads="1"/>
          </p:cNvSpPr>
          <p:nvPr/>
        </p:nvSpPr>
        <p:spPr bwMode="auto">
          <a:xfrm>
            <a:off x="7675563" y="786929"/>
            <a:ext cx="36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33182" name="Text Box 62"/>
          <p:cNvSpPr txBox="1">
            <a:spLocks noChangeArrowheads="1"/>
          </p:cNvSpPr>
          <p:nvPr/>
        </p:nvSpPr>
        <p:spPr bwMode="auto">
          <a:xfrm>
            <a:off x="7640638" y="2524834"/>
            <a:ext cx="36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33183" name="Text Box 63"/>
          <p:cNvSpPr txBox="1">
            <a:spLocks noChangeArrowheads="1"/>
          </p:cNvSpPr>
          <p:nvPr/>
        </p:nvSpPr>
        <p:spPr bwMode="auto">
          <a:xfrm>
            <a:off x="7651750" y="3971533"/>
            <a:ext cx="36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33184" name="Text Box 64"/>
          <p:cNvSpPr txBox="1">
            <a:spLocks noChangeArrowheads="1"/>
          </p:cNvSpPr>
          <p:nvPr/>
        </p:nvSpPr>
        <p:spPr bwMode="auto">
          <a:xfrm>
            <a:off x="8270875" y="1283817"/>
            <a:ext cx="833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latin typeface="Arial" pitchFamily="34" charset="0"/>
              </a:rPr>
              <a:t>s channel</a:t>
            </a:r>
          </a:p>
        </p:txBody>
      </p:sp>
      <p:sp>
        <p:nvSpPr>
          <p:cNvPr id="133185" name="Text Box 65"/>
          <p:cNvSpPr txBox="1">
            <a:spLocks noChangeArrowheads="1"/>
          </p:cNvSpPr>
          <p:nvPr/>
        </p:nvSpPr>
        <p:spPr bwMode="auto">
          <a:xfrm>
            <a:off x="8304213" y="3004746"/>
            <a:ext cx="800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latin typeface="Arial" pitchFamily="34" charset="0"/>
              </a:rPr>
              <a:t>t channel</a:t>
            </a:r>
          </a:p>
        </p:txBody>
      </p:sp>
      <p:sp>
        <p:nvSpPr>
          <p:cNvPr id="133186" name="Text Box 66"/>
          <p:cNvSpPr txBox="1">
            <a:spLocks noChangeArrowheads="1"/>
          </p:cNvSpPr>
          <p:nvPr/>
        </p:nvSpPr>
        <p:spPr bwMode="auto">
          <a:xfrm>
            <a:off x="8261350" y="4481121"/>
            <a:ext cx="8413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latin typeface="Arial" pitchFamily="34" charset="0"/>
              </a:rPr>
              <a:t>u channel</a:t>
            </a:r>
          </a:p>
        </p:txBody>
      </p:sp>
      <p:sp>
        <p:nvSpPr>
          <p:cNvPr id="133187" name="Text Box 67"/>
          <p:cNvSpPr txBox="1">
            <a:spLocks noChangeArrowheads="1"/>
          </p:cNvSpPr>
          <p:nvPr/>
        </p:nvSpPr>
        <p:spPr bwMode="auto">
          <a:xfrm>
            <a:off x="7623175" y="1685454"/>
            <a:ext cx="341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33188" name="Text Box 68"/>
          <p:cNvSpPr txBox="1">
            <a:spLocks noChangeArrowheads="1"/>
          </p:cNvSpPr>
          <p:nvPr/>
        </p:nvSpPr>
        <p:spPr bwMode="auto">
          <a:xfrm>
            <a:off x="7092280" y="1500704"/>
            <a:ext cx="4122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i="1" dirty="0">
                <a:solidFill>
                  <a:srgbClr val="FFC5C5"/>
                </a:solidFill>
                <a:latin typeface="Arial" pitchFamily="34" charset="0"/>
              </a:rPr>
              <a:t>N</a:t>
            </a:r>
          </a:p>
          <a:p>
            <a:r>
              <a:rPr lang="en-US" altLang="ja-JP" sz="1600" i="1" dirty="0">
                <a:solidFill>
                  <a:srgbClr val="FFC5C5"/>
                </a:solidFill>
                <a:latin typeface="Arial" pitchFamily="34" charset="0"/>
              </a:rPr>
              <a:t>N</a:t>
            </a:r>
            <a:r>
              <a:rPr lang="en-US" altLang="ja-JP" sz="1600" i="1" baseline="30000" dirty="0" smtClean="0">
                <a:solidFill>
                  <a:srgbClr val="FFC5C5"/>
                </a:solidFill>
                <a:latin typeface="Arial" pitchFamily="34" charset="0"/>
              </a:rPr>
              <a:t>*</a:t>
            </a:r>
          </a:p>
          <a:p>
            <a:r>
              <a:rPr lang="en-US" altLang="ja-JP" sz="1600" i="1" dirty="0" smtClean="0">
                <a:solidFill>
                  <a:srgbClr val="FFC5C5"/>
                </a:solidFill>
                <a:latin typeface="Symbol" pitchFamily="18" charset="2"/>
              </a:rPr>
              <a:t>D, </a:t>
            </a:r>
          </a:p>
          <a:p>
            <a:r>
              <a:rPr lang="en-US" altLang="ja-JP" sz="1600" i="1" dirty="0" smtClean="0">
                <a:solidFill>
                  <a:srgbClr val="FFC5C5"/>
                </a:solidFill>
                <a:latin typeface="Symbol" pitchFamily="18" charset="2"/>
              </a:rPr>
              <a:t>D</a:t>
            </a:r>
            <a:r>
              <a:rPr lang="en-US" altLang="ja-JP" sz="1600" i="1" baseline="30000" dirty="0" smtClean="0">
                <a:solidFill>
                  <a:srgbClr val="FFC5C5"/>
                </a:solidFill>
                <a:latin typeface="Arial" pitchFamily="34" charset="0"/>
              </a:rPr>
              <a:t>*</a:t>
            </a:r>
            <a:endParaRPr lang="en-US" altLang="ja-JP" sz="1600" i="1" baseline="30000" dirty="0">
              <a:solidFill>
                <a:srgbClr val="FFC5C5"/>
              </a:solidFill>
              <a:latin typeface="Arial" pitchFamily="34" charset="0"/>
            </a:endParaRPr>
          </a:p>
        </p:txBody>
      </p:sp>
      <p:sp>
        <p:nvSpPr>
          <p:cNvPr id="133189" name="Text Box 69"/>
          <p:cNvSpPr txBox="1">
            <a:spLocks noChangeArrowheads="1"/>
          </p:cNvSpPr>
          <p:nvPr/>
        </p:nvSpPr>
        <p:spPr bwMode="auto">
          <a:xfrm>
            <a:off x="7335311" y="2957121"/>
            <a:ext cx="8370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i="1" dirty="0" smtClean="0">
                <a:solidFill>
                  <a:srgbClr val="92D050"/>
                </a:solidFill>
                <a:latin typeface="Arial" pitchFamily="34" charset="0"/>
              </a:rPr>
              <a:t>K,K</a:t>
            </a:r>
            <a:r>
              <a:rPr lang="en-US" altLang="ja-JP" sz="1600" i="1" baseline="30000" dirty="0" smtClean="0">
                <a:solidFill>
                  <a:srgbClr val="92D050"/>
                </a:solidFill>
                <a:latin typeface="Arial" pitchFamily="34" charset="0"/>
              </a:rPr>
              <a:t>*</a:t>
            </a:r>
            <a:r>
              <a:rPr lang="en-US" altLang="ja-JP" sz="1600" i="1" dirty="0" smtClean="0">
                <a:solidFill>
                  <a:srgbClr val="92D050"/>
                </a:solidFill>
                <a:latin typeface="Arial" pitchFamily="34" charset="0"/>
              </a:rPr>
              <a:t>,K</a:t>
            </a:r>
            <a:r>
              <a:rPr lang="en-US" altLang="ja-JP" sz="1600" i="1" baseline="-25000" dirty="0" smtClean="0">
                <a:solidFill>
                  <a:srgbClr val="92D050"/>
                </a:solidFill>
                <a:latin typeface="Arial" pitchFamily="34" charset="0"/>
              </a:rPr>
              <a:t>1</a:t>
            </a:r>
            <a:endParaRPr lang="en-US" altLang="ja-JP" sz="1600" i="1" baseline="30000" dirty="0">
              <a:solidFill>
                <a:srgbClr val="92D050"/>
              </a:solidFill>
              <a:latin typeface="Arial" pitchFamily="34" charset="0"/>
            </a:endParaRPr>
          </a:p>
        </p:txBody>
      </p:sp>
      <p:sp>
        <p:nvSpPr>
          <p:cNvPr id="133190" name="Text Box 70"/>
          <p:cNvSpPr txBox="1">
            <a:spLocks noChangeArrowheads="1"/>
          </p:cNvSpPr>
          <p:nvPr/>
        </p:nvSpPr>
        <p:spPr bwMode="auto">
          <a:xfrm>
            <a:off x="7629525" y="3377808"/>
            <a:ext cx="341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33191" name="Text Box 71"/>
          <p:cNvSpPr txBox="1">
            <a:spLocks noChangeArrowheads="1"/>
          </p:cNvSpPr>
          <p:nvPr/>
        </p:nvSpPr>
        <p:spPr bwMode="auto">
          <a:xfrm>
            <a:off x="7654925" y="4870058"/>
            <a:ext cx="341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33198" name="Text Box 78"/>
          <p:cNvSpPr txBox="1">
            <a:spLocks noChangeArrowheads="1"/>
          </p:cNvSpPr>
          <p:nvPr/>
        </p:nvSpPr>
        <p:spPr bwMode="auto">
          <a:xfrm>
            <a:off x="7092950" y="4697021"/>
            <a:ext cx="3730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i="1" dirty="0">
                <a:solidFill>
                  <a:srgbClr val="FFFF00"/>
                </a:solidFill>
                <a:latin typeface="Arial" pitchFamily="34" charset="0"/>
              </a:rPr>
              <a:t>Y</a:t>
            </a:r>
          </a:p>
          <a:p>
            <a:r>
              <a:rPr lang="en-US" altLang="ja-JP" sz="1600" i="1" dirty="0">
                <a:solidFill>
                  <a:srgbClr val="FFFF00"/>
                </a:solidFill>
                <a:latin typeface="Arial" pitchFamily="34" charset="0"/>
              </a:rPr>
              <a:t>Y</a:t>
            </a:r>
            <a:r>
              <a:rPr lang="en-US" altLang="ja-JP" sz="1600" i="1" baseline="30000" dirty="0">
                <a:solidFill>
                  <a:srgbClr val="FFFF00"/>
                </a:solidFill>
                <a:latin typeface="Arial" pitchFamily="34" charset="0"/>
              </a:rPr>
              <a:t>*</a:t>
            </a:r>
          </a:p>
        </p:txBody>
      </p:sp>
      <p:sp>
        <p:nvSpPr>
          <p:cNvPr id="133199" name="Oval 79"/>
          <p:cNvSpPr>
            <a:spLocks noChangeArrowheads="1"/>
          </p:cNvSpPr>
          <p:nvPr/>
        </p:nvSpPr>
        <p:spPr bwMode="auto">
          <a:xfrm>
            <a:off x="7315200" y="1348904"/>
            <a:ext cx="176213" cy="176213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3200" name="Oval 80"/>
          <p:cNvSpPr>
            <a:spLocks noChangeArrowheads="1"/>
          </p:cNvSpPr>
          <p:nvPr/>
        </p:nvSpPr>
        <p:spPr bwMode="auto">
          <a:xfrm>
            <a:off x="7146925" y="3152383"/>
            <a:ext cx="176213" cy="176213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3201" name="Oval 81"/>
          <p:cNvSpPr>
            <a:spLocks noChangeArrowheads="1"/>
          </p:cNvSpPr>
          <p:nvPr/>
        </p:nvSpPr>
        <p:spPr bwMode="auto">
          <a:xfrm>
            <a:off x="7050088" y="4604946"/>
            <a:ext cx="176212" cy="176212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3202" name="Oval 82"/>
          <p:cNvSpPr>
            <a:spLocks noChangeArrowheads="1"/>
          </p:cNvSpPr>
          <p:nvPr/>
        </p:nvSpPr>
        <p:spPr bwMode="auto">
          <a:xfrm>
            <a:off x="7021513" y="1369542"/>
            <a:ext cx="176212" cy="176212"/>
          </a:xfrm>
          <a:prstGeom prst="ellipse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3203" name="Oval 83"/>
          <p:cNvSpPr>
            <a:spLocks noChangeArrowheads="1"/>
          </p:cNvSpPr>
          <p:nvPr/>
        </p:nvSpPr>
        <p:spPr bwMode="auto">
          <a:xfrm>
            <a:off x="7138988" y="2928546"/>
            <a:ext cx="176212" cy="176212"/>
          </a:xfrm>
          <a:prstGeom prst="ellipse">
            <a:avLst/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3204" name="Rectangle 84"/>
          <p:cNvSpPr>
            <a:spLocks noChangeArrowheads="1"/>
          </p:cNvSpPr>
          <p:nvPr/>
        </p:nvSpPr>
        <p:spPr bwMode="auto">
          <a:xfrm>
            <a:off x="889000" y="2363788"/>
            <a:ext cx="3611562" cy="850898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3205" name="Rectangle 85"/>
          <p:cNvSpPr>
            <a:spLocks noChangeArrowheads="1"/>
          </p:cNvSpPr>
          <p:nvPr/>
        </p:nvSpPr>
        <p:spPr bwMode="auto">
          <a:xfrm>
            <a:off x="857224" y="1571612"/>
            <a:ext cx="2087589" cy="315926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3206" name="Rectangle 86"/>
          <p:cNvSpPr>
            <a:spLocks noChangeArrowheads="1"/>
          </p:cNvSpPr>
          <p:nvPr/>
        </p:nvSpPr>
        <p:spPr bwMode="auto">
          <a:xfrm>
            <a:off x="882650" y="3214685"/>
            <a:ext cx="3975102" cy="642943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90" name="Line 40"/>
          <p:cNvSpPr>
            <a:spLocks noChangeShapeType="1"/>
          </p:cNvSpPr>
          <p:nvPr/>
        </p:nvSpPr>
        <p:spPr bwMode="auto">
          <a:xfrm flipV="1">
            <a:off x="6802450" y="6239207"/>
            <a:ext cx="412755" cy="37941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91" name="Line 41"/>
          <p:cNvSpPr>
            <a:spLocks noChangeShapeType="1"/>
          </p:cNvSpPr>
          <p:nvPr/>
        </p:nvSpPr>
        <p:spPr bwMode="auto">
          <a:xfrm flipH="1" flipV="1">
            <a:off x="7215205" y="6239207"/>
            <a:ext cx="411158" cy="38100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92" name="Line 42"/>
          <p:cNvSpPr>
            <a:spLocks noChangeShapeType="1"/>
          </p:cNvSpPr>
          <p:nvPr/>
        </p:nvSpPr>
        <p:spPr bwMode="auto">
          <a:xfrm flipH="1">
            <a:off x="7215205" y="5897899"/>
            <a:ext cx="412745" cy="341308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3" name="Group 43"/>
          <p:cNvGrpSpPr>
            <a:grpSpLocks/>
          </p:cNvGrpSpPr>
          <p:nvPr/>
        </p:nvGrpSpPr>
        <p:grpSpPr bwMode="auto">
          <a:xfrm rot="2447197">
            <a:off x="6743041" y="6038084"/>
            <a:ext cx="540701" cy="45719"/>
            <a:chOff x="3216" y="723"/>
            <a:chExt cx="567" cy="52"/>
          </a:xfrm>
        </p:grpSpPr>
        <p:grpSp>
          <p:nvGrpSpPr>
            <p:cNvPr id="14" name="Group 44"/>
            <p:cNvGrpSpPr>
              <a:grpSpLocks/>
            </p:cNvGrpSpPr>
            <p:nvPr/>
          </p:nvGrpSpPr>
          <p:grpSpPr bwMode="auto">
            <a:xfrm>
              <a:off x="3207" y="725"/>
              <a:ext cx="282" cy="50"/>
              <a:chOff x="3255" y="752"/>
              <a:chExt cx="306" cy="50"/>
            </a:xfrm>
          </p:grpSpPr>
          <p:sp>
            <p:nvSpPr>
              <p:cNvPr id="100" name="Freeform 45"/>
              <p:cNvSpPr>
                <a:spLocks/>
              </p:cNvSpPr>
              <p:nvPr/>
            </p:nvSpPr>
            <p:spPr bwMode="auto">
              <a:xfrm rot="21495122" flipV="1">
                <a:off x="3255" y="756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1" name="Freeform 46"/>
              <p:cNvSpPr>
                <a:spLocks/>
              </p:cNvSpPr>
              <p:nvPr/>
            </p:nvSpPr>
            <p:spPr bwMode="auto">
              <a:xfrm rot="21495122" flipV="1">
                <a:off x="3330" y="754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2" name="Freeform 47"/>
              <p:cNvSpPr>
                <a:spLocks/>
              </p:cNvSpPr>
              <p:nvPr/>
            </p:nvSpPr>
            <p:spPr bwMode="auto">
              <a:xfrm rot="21495122" flipV="1">
                <a:off x="3406" y="752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3" name="Freeform 48"/>
              <p:cNvSpPr>
                <a:spLocks/>
              </p:cNvSpPr>
              <p:nvPr/>
            </p:nvSpPr>
            <p:spPr bwMode="auto">
              <a:xfrm rot="21495122" flipV="1">
                <a:off x="3484" y="753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15" name="Group 49"/>
            <p:cNvGrpSpPr>
              <a:grpSpLocks/>
            </p:cNvGrpSpPr>
            <p:nvPr/>
          </p:nvGrpSpPr>
          <p:grpSpPr bwMode="auto">
            <a:xfrm>
              <a:off x="3491" y="723"/>
              <a:ext cx="282" cy="50"/>
              <a:chOff x="3255" y="752"/>
              <a:chExt cx="306" cy="50"/>
            </a:xfrm>
          </p:grpSpPr>
          <p:sp>
            <p:nvSpPr>
              <p:cNvPr id="96" name="Freeform 50"/>
              <p:cNvSpPr>
                <a:spLocks/>
              </p:cNvSpPr>
              <p:nvPr/>
            </p:nvSpPr>
            <p:spPr bwMode="auto">
              <a:xfrm rot="21495122" flipV="1">
                <a:off x="3255" y="756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7" name="Freeform 51"/>
              <p:cNvSpPr>
                <a:spLocks/>
              </p:cNvSpPr>
              <p:nvPr/>
            </p:nvSpPr>
            <p:spPr bwMode="auto">
              <a:xfrm rot="21495122" flipV="1">
                <a:off x="3330" y="754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8" name="Freeform 52"/>
              <p:cNvSpPr>
                <a:spLocks/>
              </p:cNvSpPr>
              <p:nvPr/>
            </p:nvSpPr>
            <p:spPr bwMode="auto">
              <a:xfrm rot="21495122" flipV="1">
                <a:off x="3406" y="752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9" name="Freeform 53"/>
              <p:cNvSpPr>
                <a:spLocks/>
              </p:cNvSpPr>
              <p:nvPr/>
            </p:nvSpPr>
            <p:spPr bwMode="auto">
              <a:xfrm rot="21495122" flipV="1">
                <a:off x="3484" y="753"/>
                <a:ext cx="77" cy="46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6" y="7"/>
                  </a:cxn>
                  <a:cxn ang="0">
                    <a:pos x="91" y="7"/>
                  </a:cxn>
                  <a:cxn ang="0">
                    <a:pos x="134" y="52"/>
                  </a:cxn>
                  <a:cxn ang="0">
                    <a:pos x="179" y="98"/>
                  </a:cxn>
                  <a:cxn ang="0">
                    <a:pos x="226" y="98"/>
                  </a:cxn>
                  <a:cxn ang="0">
                    <a:pos x="271" y="49"/>
                  </a:cxn>
                </a:cxnLst>
                <a:rect l="0" t="0" r="r" b="b"/>
                <a:pathLst>
                  <a:path w="271" h="106">
                    <a:moveTo>
                      <a:pt x="0" y="52"/>
                    </a:moveTo>
                    <a:cubicBezTo>
                      <a:pt x="8" y="45"/>
                      <a:pt x="31" y="14"/>
                      <a:pt x="46" y="7"/>
                    </a:cubicBezTo>
                    <a:cubicBezTo>
                      <a:pt x="61" y="0"/>
                      <a:pt x="76" y="0"/>
                      <a:pt x="91" y="7"/>
                    </a:cubicBezTo>
                    <a:cubicBezTo>
                      <a:pt x="106" y="14"/>
                      <a:pt x="119" y="37"/>
                      <a:pt x="134" y="52"/>
                    </a:cubicBezTo>
                    <a:cubicBezTo>
                      <a:pt x="149" y="67"/>
                      <a:pt x="164" y="90"/>
                      <a:pt x="179" y="98"/>
                    </a:cubicBezTo>
                    <a:cubicBezTo>
                      <a:pt x="194" y="106"/>
                      <a:pt x="211" y="106"/>
                      <a:pt x="226" y="98"/>
                    </a:cubicBezTo>
                    <a:cubicBezTo>
                      <a:pt x="241" y="90"/>
                      <a:pt x="262" y="59"/>
                      <a:pt x="271" y="49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</p:grpSp>
      <p:sp>
        <p:nvSpPr>
          <p:cNvPr id="105" name="Text Box 56"/>
          <p:cNvSpPr txBox="1">
            <a:spLocks noChangeArrowheads="1"/>
          </p:cNvSpPr>
          <p:nvPr/>
        </p:nvSpPr>
        <p:spPr bwMode="auto">
          <a:xfrm>
            <a:off x="6532576" y="5602624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06" name="Text Box 59"/>
          <p:cNvSpPr txBox="1">
            <a:spLocks noChangeArrowheads="1"/>
          </p:cNvSpPr>
          <p:nvPr/>
        </p:nvSpPr>
        <p:spPr bwMode="auto">
          <a:xfrm>
            <a:off x="6500826" y="6512262"/>
            <a:ext cx="357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07" name="Text Box 62"/>
          <p:cNvSpPr txBox="1">
            <a:spLocks noChangeArrowheads="1"/>
          </p:cNvSpPr>
          <p:nvPr/>
        </p:nvSpPr>
        <p:spPr bwMode="auto">
          <a:xfrm>
            <a:off x="7597789" y="5610562"/>
            <a:ext cx="36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08" name="Text Box 65"/>
          <p:cNvSpPr txBox="1">
            <a:spLocks noChangeArrowheads="1"/>
          </p:cNvSpPr>
          <p:nvPr/>
        </p:nvSpPr>
        <p:spPr bwMode="auto">
          <a:xfrm>
            <a:off x="8079285" y="6096331"/>
            <a:ext cx="10647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  <a:latin typeface="Arial" pitchFamily="34" charset="0"/>
              </a:rPr>
              <a:t>Contact term</a:t>
            </a:r>
            <a:endParaRPr lang="en-US" altLang="ja-JP" sz="1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0" name="Text Box 70"/>
          <p:cNvSpPr txBox="1">
            <a:spLocks noChangeArrowheads="1"/>
          </p:cNvSpPr>
          <p:nvPr/>
        </p:nvSpPr>
        <p:spPr bwMode="auto">
          <a:xfrm>
            <a:off x="7586676" y="6485274"/>
            <a:ext cx="341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09" name="スライド番号プレースホルダ 108"/>
          <p:cNvSpPr>
            <a:spLocks noGrp="1"/>
          </p:cNvSpPr>
          <p:nvPr>
            <p:ph type="sldNum" sz="quarter" idx="11"/>
          </p:nvPr>
        </p:nvSpPr>
        <p:spPr>
          <a:xfrm>
            <a:off x="8575675" y="6506416"/>
            <a:ext cx="568325" cy="338137"/>
          </a:xfrm>
        </p:spPr>
        <p:txBody>
          <a:bodyPr/>
          <a:lstStyle/>
          <a:p>
            <a:fld id="{C1CE1D6C-158D-46E6-9E1B-CF9880E9086E}" type="slidenum">
              <a:rPr kumimoji="1" lang="ja-JP" altLang="en-US" smtClean="0"/>
              <a:pPr/>
              <a:t>38</a:t>
            </a:fld>
            <a:endParaRPr kumimoji="1" lang="ja-JP" altLang="en-US" dirty="0"/>
          </a:p>
        </p:txBody>
      </p:sp>
      <p:grpSp>
        <p:nvGrpSpPr>
          <p:cNvPr id="116" name="グループ化 115"/>
          <p:cNvGrpSpPr/>
          <p:nvPr/>
        </p:nvGrpSpPr>
        <p:grpSpPr>
          <a:xfrm>
            <a:off x="290190" y="3861048"/>
            <a:ext cx="5649962" cy="2664296"/>
            <a:chOff x="290190" y="3861048"/>
            <a:chExt cx="5649962" cy="2664296"/>
          </a:xfrm>
        </p:grpSpPr>
        <p:sp>
          <p:nvSpPr>
            <p:cNvPr id="118" name="正方形/長方形 117"/>
            <p:cNvSpPr/>
            <p:nvPr/>
          </p:nvSpPr>
          <p:spPr bwMode="auto">
            <a:xfrm>
              <a:off x="971600" y="4509120"/>
              <a:ext cx="4968552" cy="2016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104" name="グループ化 113"/>
            <p:cNvGrpSpPr/>
            <p:nvPr/>
          </p:nvGrpSpPr>
          <p:grpSpPr>
            <a:xfrm>
              <a:off x="1254144" y="4633490"/>
              <a:ext cx="4503740" cy="1747838"/>
              <a:chOff x="1254144" y="4491046"/>
              <a:chExt cx="4503740" cy="1747838"/>
            </a:xfrm>
          </p:grpSpPr>
          <p:grpSp>
            <p:nvGrpSpPr>
              <p:cNvPr id="111" name="Group 72"/>
              <p:cNvGrpSpPr>
                <a:grpSpLocks/>
              </p:cNvGrpSpPr>
              <p:nvPr/>
            </p:nvGrpSpPr>
            <p:grpSpPr bwMode="auto">
              <a:xfrm>
                <a:off x="1254143" y="4491046"/>
                <a:ext cx="4503739" cy="1747838"/>
                <a:chOff x="798" y="2801"/>
                <a:chExt cx="2837" cy="1101"/>
              </a:xfrm>
            </p:grpSpPr>
            <p:sp>
              <p:nvSpPr>
                <p:cNvPr id="113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436" y="3264"/>
                  <a:ext cx="2199" cy="63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kumimoji="1" lang="en-US" altLang="ja-JP" sz="1400" dirty="0"/>
                    <a:t>   </a:t>
                  </a:r>
                  <a:r>
                    <a:rPr kumimoji="1" lang="en-US" altLang="ja-JP" sz="1400" dirty="0">
                      <a:latin typeface="Symbol" pitchFamily="18" charset="2"/>
                    </a:rPr>
                    <a:t>- </a:t>
                  </a:r>
                  <a:r>
                    <a:rPr kumimoji="1" lang="en-US" altLang="ja-JP" sz="1400" dirty="0"/>
                    <a:t>0.45</a:t>
                  </a:r>
                  <a:r>
                    <a:rPr kumimoji="1" lang="en-US" altLang="ja-JP" sz="1800" dirty="0"/>
                    <a:t> </a:t>
                  </a:r>
                  <a:r>
                    <a:rPr kumimoji="1" lang="en-US" altLang="ja-JP" sz="1800" dirty="0" smtClean="0"/>
                    <a:t>  </a:t>
                  </a:r>
                  <a:r>
                    <a:rPr kumimoji="1" lang="en-US" altLang="ja-JP" sz="1400" dirty="0"/>
                    <a:t>in </a:t>
                  </a:r>
                  <a:r>
                    <a:rPr kumimoji="1" lang="en-US" altLang="ja-JP" sz="1400" dirty="0">
                      <a:solidFill>
                        <a:srgbClr val="CC6600"/>
                      </a:solidFill>
                    </a:rPr>
                    <a:t>Kaon-MAID</a:t>
                  </a:r>
                  <a:r>
                    <a:rPr kumimoji="1" lang="en-US" altLang="ja-JP" sz="1400" dirty="0"/>
                    <a:t>, </a:t>
                  </a:r>
                  <a:r>
                    <a:rPr kumimoji="1" lang="en-US" altLang="ja-JP" sz="1400" dirty="0" smtClean="0"/>
                    <a:t>estimated 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altLang="ja-JP" sz="1400" dirty="0" smtClean="0"/>
                    <a:t>                </a:t>
                  </a:r>
                  <a:r>
                    <a:rPr kumimoji="1" lang="en-US" altLang="ja-JP" sz="1400" dirty="0" smtClean="0"/>
                    <a:t>from </a:t>
                  </a:r>
                  <a:r>
                    <a:rPr lang="en-US" altLang="ja-JP" sz="1400" dirty="0" smtClean="0">
                      <a:latin typeface="Symbol" pitchFamily="18" charset="2"/>
                    </a:rPr>
                    <a:t>g</a:t>
                  </a:r>
                  <a:r>
                    <a:rPr kumimoji="1" lang="en-US" altLang="ja-JP" sz="1400" i="1" dirty="0" smtClean="0"/>
                    <a:t>p</a:t>
                  </a:r>
                  <a:r>
                    <a:rPr kumimoji="1" lang="en-US" altLang="ja-JP" sz="1400" dirty="0" smtClean="0">
                      <a:sym typeface="Symbol"/>
                    </a:rPr>
                    <a:t></a:t>
                  </a:r>
                  <a:r>
                    <a:rPr kumimoji="1" lang="en-US" altLang="ja-JP" sz="1400" i="1" dirty="0" smtClean="0"/>
                    <a:t>K</a:t>
                  </a:r>
                  <a:r>
                    <a:rPr kumimoji="1" lang="en-US" altLang="ja-JP" sz="1400" baseline="30000" dirty="0" smtClean="0"/>
                    <a:t>0</a:t>
                  </a:r>
                  <a:r>
                    <a:rPr kumimoji="1" lang="en-US" altLang="ja-JP" sz="1400" dirty="0" smtClean="0">
                      <a:latin typeface="Symbol" pitchFamily="18" charset="2"/>
                    </a:rPr>
                    <a:t>S</a:t>
                  </a:r>
                  <a:r>
                    <a:rPr kumimoji="1" lang="en-US" altLang="ja-JP" sz="1400" baseline="30000" dirty="0"/>
                    <a:t>+  </a:t>
                  </a:r>
                  <a:r>
                    <a:rPr kumimoji="1" lang="en-US" altLang="ja-JP" sz="1400" dirty="0"/>
                    <a:t>data</a:t>
                  </a:r>
                  <a:endParaRPr kumimoji="1" lang="en-US" altLang="ja-JP" sz="1400" baseline="30000" dirty="0"/>
                </a:p>
                <a:p>
                  <a:pPr>
                    <a:lnSpc>
                      <a:spcPct val="130000"/>
                    </a:lnSpc>
                  </a:pPr>
                  <a:r>
                    <a:rPr kumimoji="1" lang="en-US" altLang="ja-JP" sz="1400" dirty="0"/>
                    <a:t>   Free </a:t>
                  </a:r>
                  <a:r>
                    <a:rPr kumimoji="1" lang="en-US" altLang="ja-JP" sz="1400" dirty="0" smtClean="0"/>
                    <a:t>parameter in </a:t>
                  </a:r>
                  <a:r>
                    <a:rPr kumimoji="1" lang="en-US" altLang="ja-JP" sz="1400" dirty="0" smtClean="0">
                      <a:solidFill>
                        <a:srgbClr val="CC6600"/>
                      </a:solidFill>
                    </a:rPr>
                    <a:t>Saclay-Lyon A</a:t>
                  </a:r>
                  <a:endParaRPr kumimoji="1" lang="en-US" altLang="ja-JP" sz="1400" dirty="0">
                    <a:solidFill>
                      <a:srgbClr val="CC6600"/>
                    </a:solidFill>
                  </a:endParaRPr>
                </a:p>
              </p:txBody>
            </p:sp>
            <p:graphicFrame>
              <p:nvGraphicFramePr>
                <p:cNvPr id="114" name="Object 7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="" xmlns:p14="http://schemas.microsoft.com/office/powerpoint/2010/main" val="373219284"/>
                    </p:ext>
                  </p:extLst>
                </p:nvPr>
              </p:nvGraphicFramePr>
              <p:xfrm>
                <a:off x="798" y="2801"/>
                <a:ext cx="1762" cy="398"/>
              </p:xfrm>
              <a:graphic>
                <a:graphicData uri="http://schemas.openxmlformats.org/presentationml/2006/ole">
                  <p:oleObj spid="_x0000_s106498" name="数式" r:id="rId4" imgW="1968480" imgH="444240" progId="Equation.3">
                    <p:embed/>
                  </p:oleObj>
                </a:graphicData>
              </a:graphic>
            </p:graphicFrame>
            <p:graphicFrame>
              <p:nvGraphicFramePr>
                <p:cNvPr id="115" name="Object 76"/>
                <p:cNvGraphicFramePr>
                  <a:graphicFrameLocks noChangeAspect="1"/>
                </p:cNvGraphicFramePr>
                <p:nvPr/>
              </p:nvGraphicFramePr>
              <p:xfrm>
                <a:off x="821" y="3424"/>
                <a:ext cx="614" cy="193"/>
              </p:xfrm>
              <a:graphic>
                <a:graphicData uri="http://schemas.openxmlformats.org/presentationml/2006/ole">
                  <p:oleObj spid="_x0000_s106499" name="数式" r:id="rId5" imgW="685502" imgH="215806" progId="Equation.3">
                    <p:embed/>
                  </p:oleObj>
                </a:graphicData>
              </a:graphic>
            </p:graphicFrame>
          </p:grpSp>
          <p:sp>
            <p:nvSpPr>
              <p:cNvPr id="112" name="左中かっこ 111"/>
              <p:cNvSpPr/>
              <p:nvPr/>
            </p:nvSpPr>
            <p:spPr bwMode="auto">
              <a:xfrm>
                <a:off x="2285984" y="5429264"/>
                <a:ext cx="214314" cy="714380"/>
              </a:xfrm>
              <a:prstGeom prst="leftBrace">
                <a:avLst>
                  <a:gd name="adj1" fmla="val 49726"/>
                  <a:gd name="adj2" fmla="val 2994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 dirty="0" smtClean="0">
                  <a:ln>
                    <a:solidFill>
                      <a:schemeClr val="bg1"/>
                    </a:solidFill>
                  </a:ln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sp>
          <p:nvSpPr>
            <p:cNvPr id="122" name="Rectangle 3"/>
            <p:cNvSpPr txBox="1">
              <a:spLocks noChangeArrowheads="1"/>
            </p:cNvSpPr>
            <p:nvPr/>
          </p:nvSpPr>
          <p:spPr bwMode="auto">
            <a:xfrm>
              <a:off x="290190" y="3861048"/>
              <a:ext cx="4641850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979488" marR="0" lvl="2" indent="-171450" algn="l" defTabSz="914400" rtl="0" eaLnBrk="1" fontAlgn="base" latinLnBrk="0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895350" algn="l"/>
                </a:tabLst>
                <a:defRPr/>
              </a:pP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+mn-lt"/>
                  <a:ea typeface="+mn-ea"/>
                </a:rPr>
                <a:t>However, the decay width of </a:t>
              </a:r>
              <a:r>
                <a:rPr kumimoji="1" lang="en-US" altLang="ja-JP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+mn-lt"/>
                  <a:ea typeface="+mn-ea"/>
                </a:rPr>
                <a:t>K</a:t>
              </a:r>
              <a:r>
                <a:rPr kumimoji="1" lang="en-US" altLang="ja-JP" sz="1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+mn-lt"/>
                  <a:ea typeface="+mn-ea"/>
                </a:rPr>
                <a:t>1</a:t>
              </a:r>
              <a:r>
                <a:rPr kumimoji="1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+mn-lt"/>
                  <a:ea typeface="+mn-ea"/>
                </a:rPr>
                <a:t> resonance is not known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9" grpId="0" animBg="1"/>
      <p:bldP spid="133199" grpId="1" animBg="1"/>
      <p:bldP spid="133200" grpId="0" animBg="1"/>
      <p:bldP spid="133200" grpId="1" animBg="1"/>
      <p:bldP spid="133201" grpId="0" animBg="1"/>
      <p:bldP spid="133201" grpId="1" animBg="1"/>
      <p:bldP spid="133202" grpId="0" animBg="1"/>
      <p:bldP spid="133202" grpId="1" animBg="1"/>
      <p:bldP spid="133203" grpId="0" animBg="1"/>
      <p:bldP spid="133203" grpId="1" animBg="1"/>
      <p:bldP spid="133204" grpId="0" animBg="1"/>
      <p:bldP spid="133204" grpId="1" animBg="1"/>
      <p:bldP spid="133205" grpId="0" animBg="1"/>
      <p:bldP spid="133205" grpId="1" animBg="1"/>
      <p:bldP spid="133206" grpId="0" animBg="1"/>
      <p:bldP spid="13320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86351" y="470680"/>
            <a:ext cx="533992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Characteristics </a:t>
            </a:r>
          </a:p>
          <a:p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</a:t>
            </a:r>
            <a:r>
              <a:rPr lang="en-US" altLang="ja-JP" sz="48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Channel</a:t>
            </a:r>
          </a:p>
          <a:p>
            <a:r>
              <a:rPr kumimoji="1"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- comparison with </a:t>
            </a:r>
            <a:r>
              <a:rPr kumimoji="1" lang="en-US" altLang="ja-JP" sz="40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kumimoji="1" lang="en-US" altLang="ja-JP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S</a:t>
            </a:r>
            <a:endParaRPr kumimoji="1" lang="ja-JP" alt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39</a:t>
            </a:fld>
            <a:endParaRPr kumimoji="1" lang="ja-JP" altLang="en-US" dirty="0"/>
          </a:p>
        </p:txBody>
      </p:sp>
      <p:grpSp>
        <p:nvGrpSpPr>
          <p:cNvPr id="97" name="グループ化 96"/>
          <p:cNvGrpSpPr/>
          <p:nvPr/>
        </p:nvGrpSpPr>
        <p:grpSpPr>
          <a:xfrm>
            <a:off x="5584645" y="3605737"/>
            <a:ext cx="3184840" cy="3015977"/>
            <a:chOff x="505603" y="4900894"/>
            <a:chExt cx="1977504" cy="1872655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V="1">
              <a:off x="818340" y="5583519"/>
              <a:ext cx="261938" cy="3492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1077103" y="5581932"/>
              <a:ext cx="293687" cy="1587"/>
            </a:xfrm>
            <a:prstGeom prst="line">
              <a:avLst/>
            </a:prstGeom>
            <a:noFill/>
            <a:ln w="28575">
              <a:solidFill>
                <a:srgbClr val="FF5D5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 flipV="1">
              <a:off x="1366028" y="5580344"/>
              <a:ext cx="276225" cy="35401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1358090" y="5212044"/>
              <a:ext cx="285750" cy="3746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 rot="3231280">
              <a:off x="721502" y="5370795"/>
              <a:ext cx="460375" cy="44450"/>
              <a:chOff x="3216" y="723"/>
              <a:chExt cx="567" cy="52"/>
            </a:xfrm>
          </p:grpSpPr>
          <p:grpSp>
            <p:nvGrpSpPr>
              <p:cNvPr id="13" name="Group 9"/>
              <p:cNvGrpSpPr>
                <a:grpSpLocks/>
              </p:cNvGrpSpPr>
              <p:nvPr/>
            </p:nvGrpSpPr>
            <p:grpSpPr bwMode="auto">
              <a:xfrm>
                <a:off x="3216" y="725"/>
                <a:ext cx="283" cy="50"/>
                <a:chOff x="3255" y="752"/>
                <a:chExt cx="306" cy="50"/>
              </a:xfrm>
            </p:grpSpPr>
            <p:sp>
              <p:nvSpPr>
                <p:cNvPr id="19" name="Freeform 10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20" name="Freeform 11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21" name="Freeform 12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22" name="Freeform 13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</p:grpSp>
          <p:grpSp>
            <p:nvGrpSpPr>
              <p:cNvPr id="14" name="Group 14"/>
              <p:cNvGrpSpPr>
                <a:grpSpLocks/>
              </p:cNvGrpSpPr>
              <p:nvPr/>
            </p:nvGrpSpPr>
            <p:grpSpPr bwMode="auto">
              <a:xfrm>
                <a:off x="3500" y="723"/>
                <a:ext cx="283" cy="50"/>
                <a:chOff x="3255" y="752"/>
                <a:chExt cx="306" cy="50"/>
              </a:xfrm>
            </p:grpSpPr>
            <p:sp>
              <p:nvSpPr>
                <p:cNvPr id="15" name="Freeform 15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16" name="Freeform 16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17" name="Freeform 17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18" name="Freeform 18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</p:grpSp>
        </p:grpSp>
        <p:sp>
          <p:nvSpPr>
            <p:cNvPr id="59" name="Text Box 55"/>
            <p:cNvSpPr txBox="1">
              <a:spLocks noChangeArrowheads="1"/>
            </p:cNvSpPr>
            <p:nvPr/>
          </p:nvSpPr>
          <p:spPr bwMode="auto">
            <a:xfrm>
              <a:off x="534178" y="4900894"/>
              <a:ext cx="206231" cy="32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62" name="Text Box 58"/>
            <p:cNvSpPr txBox="1">
              <a:spLocks noChangeArrowheads="1"/>
            </p:cNvSpPr>
            <p:nvPr/>
          </p:nvSpPr>
          <p:spPr bwMode="auto">
            <a:xfrm>
              <a:off x="505603" y="5837519"/>
              <a:ext cx="257987" cy="286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i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5" name="Text Box 61"/>
            <p:cNvSpPr txBox="1">
              <a:spLocks noChangeArrowheads="1"/>
            </p:cNvSpPr>
            <p:nvPr/>
          </p:nvSpPr>
          <p:spPr bwMode="auto">
            <a:xfrm>
              <a:off x="1642253" y="4923119"/>
              <a:ext cx="268937" cy="32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i="1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71" name="Text Box 67"/>
            <p:cNvSpPr txBox="1">
              <a:spLocks noChangeArrowheads="1"/>
            </p:cNvSpPr>
            <p:nvPr/>
          </p:nvSpPr>
          <p:spPr bwMode="auto">
            <a:xfrm>
              <a:off x="1589865" y="5821644"/>
              <a:ext cx="252016" cy="32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i="1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72" name="Text Box 68"/>
            <p:cNvSpPr txBox="1">
              <a:spLocks noChangeArrowheads="1"/>
            </p:cNvSpPr>
            <p:nvPr/>
          </p:nvSpPr>
          <p:spPr bwMode="auto">
            <a:xfrm>
              <a:off x="920101" y="6190132"/>
              <a:ext cx="1563006" cy="248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N, N</a:t>
              </a:r>
              <a:r>
                <a:rPr lang="en-US" altLang="ja-JP" sz="2000" i="1" baseline="30000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*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, 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Symbol" pitchFamily="18" charset="2"/>
                </a:rPr>
                <a:t>D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, 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Symbol" pitchFamily="18" charset="2"/>
                </a:rPr>
                <a:t>D</a:t>
              </a:r>
              <a:r>
                <a:rPr lang="en-US" altLang="ja-JP" sz="2000" i="1" baseline="30000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*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 , ....</a:t>
              </a:r>
              <a:endParaRPr lang="en-US" altLang="ja-JP" sz="2000" i="1" dirty="0">
                <a:solidFill>
                  <a:srgbClr val="FF5D5D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</a:endParaRPr>
            </a:p>
          </p:txBody>
        </p:sp>
        <p:sp>
          <p:nvSpPr>
            <p:cNvPr id="68" name="Text Box 64"/>
            <p:cNvSpPr txBox="1">
              <a:spLocks noChangeArrowheads="1"/>
            </p:cNvSpPr>
            <p:nvPr/>
          </p:nvSpPr>
          <p:spPr bwMode="auto">
            <a:xfrm>
              <a:off x="953025" y="6563337"/>
              <a:ext cx="659103" cy="21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bg1"/>
                  </a:solidFill>
                  <a:latin typeface="Arial" pitchFamily="34" charset="0"/>
                </a:rPr>
                <a:t>s channel</a:t>
              </a:r>
            </a:p>
          </p:txBody>
        </p:sp>
      </p:grpSp>
      <p:sp>
        <p:nvSpPr>
          <p:cNvPr id="98" name="正方形/長方形 97"/>
          <p:cNvSpPr/>
          <p:nvPr/>
        </p:nvSpPr>
        <p:spPr>
          <a:xfrm>
            <a:off x="561164" y="3792791"/>
            <a:ext cx="4932041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US" altLang="ja-JP" sz="2400" dirty="0" smtClean="0">
                <a:solidFill>
                  <a:srgbClr val="FFFFFF"/>
                </a:solidFill>
              </a:rPr>
              <a:t>In </a:t>
            </a:r>
            <a:r>
              <a:rPr lang="en-US" altLang="ja-JP" sz="2400" dirty="0">
                <a:solidFill>
                  <a:srgbClr val="FFFFFF"/>
                </a:solidFill>
              </a:rPr>
              <a:t>the </a:t>
            </a:r>
            <a:r>
              <a:rPr lang="en-US" altLang="ja-JP" sz="2400" i="1" dirty="0">
                <a:solidFill>
                  <a:srgbClr val="FFFFFF"/>
                </a:solidFill>
              </a:rPr>
              <a:t>s</a:t>
            </a:r>
            <a:r>
              <a:rPr lang="en-US" altLang="ja-JP" sz="2400" dirty="0">
                <a:solidFill>
                  <a:srgbClr val="FFFFFF"/>
                </a:solidFill>
              </a:rPr>
              <a:t>-channel </a:t>
            </a:r>
            <a:r>
              <a:rPr lang="en-US" altLang="ja-JP" sz="2400" dirty="0" smtClean="0">
                <a:solidFill>
                  <a:srgbClr val="FFFFFF"/>
                </a:solidFill>
              </a:rPr>
              <a:t>exchange</a:t>
            </a:r>
            <a:r>
              <a:rPr lang="en-US" altLang="ja-JP" sz="3200" dirty="0" smtClean="0">
                <a:solidFill>
                  <a:srgbClr val="FFFFFF"/>
                </a:solidFill>
                <a:latin typeface="Times New Roman" pitchFamily="18" charset="0"/>
              </a:rPr>
              <a:t>, </a:t>
            </a:r>
            <a:endParaRPr lang="en-US" altLang="ja-JP" sz="3200" dirty="0">
              <a:solidFill>
                <a:srgbClr val="FFFFFF"/>
              </a:solidFill>
              <a:latin typeface="Times New Roman" pitchFamily="18" charset="0"/>
            </a:endParaRPr>
          </a:p>
          <a:p>
            <a:pPr marL="0" lvl="1">
              <a:lnSpc>
                <a:spcPct val="80000"/>
              </a:lnSpc>
            </a:pPr>
            <a:r>
              <a:rPr lang="en-US" altLang="ja-JP" sz="3200" i="1" dirty="0" smtClean="0">
                <a:solidFill>
                  <a:srgbClr val="FFFFFF"/>
                </a:solidFill>
                <a:latin typeface="Times New Roman" pitchFamily="18" charset="0"/>
              </a:rPr>
              <a:t>	K</a:t>
            </a:r>
            <a:r>
              <a:rPr lang="en-US" altLang="ja-JP" sz="3200" dirty="0" smtClean="0">
                <a:solidFill>
                  <a:srgbClr val="FFFFFF"/>
                </a:solidFill>
                <a:latin typeface="Symbol" pitchFamily="18" charset="2"/>
              </a:rPr>
              <a:t>L</a:t>
            </a:r>
            <a:r>
              <a:rPr lang="en-US" altLang="ja-JP" sz="3200" dirty="0">
                <a:solidFill>
                  <a:srgbClr val="FFFFFF"/>
                </a:solidFill>
                <a:latin typeface="Times New Roman" pitchFamily="18" charset="0"/>
              </a:rPr>
              <a:t>: </a:t>
            </a:r>
            <a:r>
              <a:rPr lang="en-US" altLang="ja-JP" sz="32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sz="3200" i="1" dirty="0" smtClean="0">
                <a:solidFill>
                  <a:srgbClr val="FFFFFF"/>
                </a:solidFill>
                <a:latin typeface="Times New Roman" pitchFamily="18" charset="0"/>
              </a:rPr>
              <a:t>N</a:t>
            </a:r>
            <a:r>
              <a:rPr lang="en-US" altLang="ja-JP" sz="3200" i="1" dirty="0">
                <a:solidFill>
                  <a:srgbClr val="FFFFFF"/>
                </a:solidFill>
                <a:latin typeface="Times New Roman" pitchFamily="18" charset="0"/>
              </a:rPr>
              <a:t>*</a:t>
            </a:r>
            <a:r>
              <a:rPr lang="en-US" altLang="ja-JP" sz="32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en-US" altLang="ja-JP" sz="3200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 marL="0" lvl="1">
              <a:lnSpc>
                <a:spcPct val="80000"/>
              </a:lnSpc>
            </a:pPr>
            <a:r>
              <a:rPr lang="en-US" altLang="ja-JP" sz="3200" i="1" dirty="0" smtClean="0">
                <a:solidFill>
                  <a:srgbClr val="FFFFFF"/>
                </a:solidFill>
                <a:latin typeface="Times New Roman" pitchFamily="18" charset="0"/>
              </a:rPr>
              <a:t>	K</a:t>
            </a:r>
            <a:r>
              <a:rPr lang="en-US" altLang="ja-JP" sz="3200" dirty="0" smtClean="0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altLang="ja-JP" sz="3200" dirty="0" smtClean="0">
                <a:solidFill>
                  <a:srgbClr val="FFFFFF"/>
                </a:solidFill>
                <a:latin typeface="Times New Roman" pitchFamily="18" charset="0"/>
              </a:rPr>
              <a:t>:  </a:t>
            </a:r>
            <a:r>
              <a:rPr lang="en-US" altLang="ja-JP" sz="3200" i="1" dirty="0" smtClean="0">
                <a:solidFill>
                  <a:srgbClr val="FFFFFF"/>
                </a:solidFill>
                <a:latin typeface="Times New Roman" pitchFamily="18" charset="0"/>
              </a:rPr>
              <a:t>N*</a:t>
            </a:r>
            <a:r>
              <a:rPr lang="en-US" altLang="ja-JP" sz="3200" dirty="0" smtClean="0">
                <a:solidFill>
                  <a:srgbClr val="FFFFFF"/>
                </a:solidFill>
                <a:latin typeface="Times New Roman" pitchFamily="18" charset="0"/>
              </a:rPr>
              <a:t> and </a:t>
            </a:r>
            <a:r>
              <a:rPr lang="en-US" altLang="ja-JP" sz="3200" dirty="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altLang="ja-JP" sz="3200" dirty="0" smtClean="0">
                <a:solidFill>
                  <a:srgbClr val="FFFFFF"/>
                </a:solidFill>
                <a:latin typeface="Times New Roman" pitchFamily="18" charset="0"/>
              </a:rPr>
              <a:t>*</a:t>
            </a:r>
            <a:endParaRPr lang="en-US" altLang="ja-JP" sz="32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3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1499" y="566718"/>
            <a:ext cx="19062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Q. 2</a:t>
            </a:r>
            <a:endParaRPr kumimoji="1" lang="ja-JP" altLang="en-US" sz="6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2492896"/>
            <a:ext cx="80899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chemeClr val="bg1">
                    <a:lumMod val="85000"/>
                  </a:schemeClr>
                </a:solidFill>
              </a:rPr>
              <a:t>Have you ever taken </a:t>
            </a:r>
          </a:p>
          <a:p>
            <a:r>
              <a:rPr lang="en-US" altLang="ja-JP" sz="4400" dirty="0" smtClean="0">
                <a:solidFill>
                  <a:schemeClr val="bg1">
                    <a:lumMod val="85000"/>
                  </a:schemeClr>
                </a:solidFill>
              </a:rPr>
              <a:t>  a class of nuclear physics?</a:t>
            </a:r>
          </a:p>
        </p:txBody>
      </p:sp>
    </p:spTree>
    <p:extLst>
      <p:ext uri="{BB962C8B-B14F-4D97-AF65-F5344CB8AC3E}">
        <p14:creationId xmlns="" xmlns:p14="http://schemas.microsoft.com/office/powerpoint/2010/main" val="9117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86351" y="470680"/>
            <a:ext cx="551785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Characteristics </a:t>
            </a:r>
          </a:p>
          <a:p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</a:t>
            </a:r>
            <a:r>
              <a:rPr lang="en-US" altLang="ja-JP" sz="48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4800" i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Channel</a:t>
            </a:r>
          </a:p>
          <a:p>
            <a:r>
              <a:rPr lang="en-US" altLang="ja-JP" sz="400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- comparison with </a:t>
            </a:r>
            <a:r>
              <a:rPr lang="en-US" altLang="ja-JP" sz="4000" i="1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2400" i="1" baseline="3000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4000" baseline="3000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+</a:t>
            </a:r>
            <a:r>
              <a:rPr lang="en-US" altLang="ja-JP" sz="400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L</a:t>
            </a:r>
            <a:endParaRPr kumimoji="1" lang="ja-JP" altLang="en-US" sz="4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3770286" y="4029805"/>
            <a:ext cx="2111013" cy="2697852"/>
            <a:chOff x="562753" y="3193314"/>
            <a:chExt cx="2111013" cy="2697852"/>
          </a:xfrm>
        </p:grpSpPr>
        <p:sp>
          <p:nvSpPr>
            <p:cNvPr id="44" name="Line 40"/>
            <p:cNvSpPr>
              <a:spLocks noChangeShapeType="1"/>
            </p:cNvSpPr>
            <p:nvPr/>
          </p:nvSpPr>
          <p:spPr bwMode="auto">
            <a:xfrm flipV="1">
              <a:off x="864378" y="3917214"/>
              <a:ext cx="376238" cy="2921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 flipH="1" flipV="1">
              <a:off x="1259666" y="3917214"/>
              <a:ext cx="428625" cy="29368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 flipH="1">
              <a:off x="1246966" y="3488589"/>
              <a:ext cx="442912" cy="2667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47" name="Group 43"/>
            <p:cNvGrpSpPr>
              <a:grpSpLocks/>
            </p:cNvGrpSpPr>
            <p:nvPr/>
          </p:nvGrpSpPr>
          <p:grpSpPr bwMode="auto">
            <a:xfrm rot="2028135">
              <a:off x="823103" y="3591777"/>
              <a:ext cx="460375" cy="44450"/>
              <a:chOff x="3216" y="723"/>
              <a:chExt cx="567" cy="52"/>
            </a:xfrm>
          </p:grpSpPr>
          <p:grpSp>
            <p:nvGrpSpPr>
              <p:cNvPr id="48" name="Group 44"/>
              <p:cNvGrpSpPr>
                <a:grpSpLocks/>
              </p:cNvGrpSpPr>
              <p:nvPr/>
            </p:nvGrpSpPr>
            <p:grpSpPr bwMode="auto">
              <a:xfrm>
                <a:off x="3216" y="725"/>
                <a:ext cx="283" cy="50"/>
                <a:chOff x="3255" y="752"/>
                <a:chExt cx="306" cy="50"/>
              </a:xfrm>
            </p:grpSpPr>
            <p:sp>
              <p:nvSpPr>
                <p:cNvPr id="54" name="Freeform 45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55" name="Freeform 46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56" name="Freeform 47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57" name="Freeform 48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</p:grpSp>
          <p:grpSp>
            <p:nvGrpSpPr>
              <p:cNvPr id="49" name="Group 49"/>
              <p:cNvGrpSpPr>
                <a:grpSpLocks/>
              </p:cNvGrpSpPr>
              <p:nvPr/>
            </p:nvGrpSpPr>
            <p:grpSpPr bwMode="auto">
              <a:xfrm>
                <a:off x="3500" y="723"/>
                <a:ext cx="283" cy="50"/>
                <a:chOff x="3255" y="752"/>
                <a:chExt cx="306" cy="50"/>
              </a:xfrm>
            </p:grpSpPr>
            <p:sp>
              <p:nvSpPr>
                <p:cNvPr id="50" name="Freeform 50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51" name="Freeform 51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52" name="Freeform 52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53" name="Freeform 53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</p:grpSp>
        </p:grp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 flipH="1">
              <a:off x="1250141" y="3752114"/>
              <a:ext cx="1587" cy="174625"/>
            </a:xfrm>
            <a:prstGeom prst="line">
              <a:avLst/>
            </a:prstGeom>
            <a:noFill/>
            <a:ln w="28575">
              <a:solidFill>
                <a:srgbClr val="92D05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0" name="Text Box 56"/>
            <p:cNvSpPr txBox="1">
              <a:spLocks noChangeArrowheads="1"/>
            </p:cNvSpPr>
            <p:nvPr/>
          </p:nvSpPr>
          <p:spPr bwMode="auto">
            <a:xfrm>
              <a:off x="594503" y="3193314"/>
              <a:ext cx="2889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63" name="Text Box 59"/>
            <p:cNvSpPr txBox="1">
              <a:spLocks noChangeArrowheads="1"/>
            </p:cNvSpPr>
            <p:nvPr/>
          </p:nvSpPr>
          <p:spPr bwMode="auto">
            <a:xfrm>
              <a:off x="562753" y="4102952"/>
              <a:ext cx="3577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800" i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6" name="Text Box 62"/>
            <p:cNvSpPr txBox="1">
              <a:spLocks noChangeArrowheads="1"/>
            </p:cNvSpPr>
            <p:nvPr/>
          </p:nvSpPr>
          <p:spPr bwMode="auto">
            <a:xfrm>
              <a:off x="1659716" y="3201252"/>
              <a:ext cx="362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69" name="Text Box 65"/>
            <p:cNvSpPr txBox="1">
              <a:spLocks noChangeArrowheads="1"/>
            </p:cNvSpPr>
            <p:nvPr/>
          </p:nvSpPr>
          <p:spPr bwMode="auto">
            <a:xfrm>
              <a:off x="775226" y="5521834"/>
              <a:ext cx="11208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Arial" pitchFamily="34" charset="0"/>
                </a:rPr>
                <a:t>t channel</a:t>
              </a:r>
            </a:p>
          </p:txBody>
        </p:sp>
        <p:sp>
          <p:nvSpPr>
            <p:cNvPr id="73" name="Text Box 69"/>
            <p:cNvSpPr txBox="1">
              <a:spLocks noChangeArrowheads="1"/>
            </p:cNvSpPr>
            <p:nvPr/>
          </p:nvSpPr>
          <p:spPr bwMode="auto">
            <a:xfrm>
              <a:off x="1317304" y="3655277"/>
              <a:ext cx="13564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i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K, K</a:t>
              </a:r>
              <a:r>
                <a:rPr lang="en-US" altLang="ja-JP" sz="1600" i="1" baseline="30000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*</a:t>
              </a:r>
              <a:r>
                <a:rPr lang="en-US" altLang="ja-JP" sz="1600" i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, K</a:t>
              </a:r>
              <a:r>
                <a:rPr lang="en-US" altLang="ja-JP" sz="1600" i="1" baseline="-25000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1</a:t>
              </a:r>
              <a:r>
                <a:rPr lang="en-US" altLang="ja-JP" sz="1600" i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, </a:t>
              </a:r>
              <a:r>
                <a:rPr lang="en-US" altLang="ja-JP" sz="1600" b="1" dirty="0" smtClean="0">
                  <a:solidFill>
                    <a:srgbClr val="92D05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. . .</a:t>
              </a:r>
              <a:endParaRPr lang="en-US" altLang="ja-JP" sz="1600" b="1" dirty="0">
                <a:solidFill>
                  <a:srgbClr val="92D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</a:endParaRPr>
            </a:p>
          </p:txBody>
        </p:sp>
        <p:sp>
          <p:nvSpPr>
            <p:cNvPr id="74" name="Text Box 70"/>
            <p:cNvSpPr txBox="1">
              <a:spLocks noChangeArrowheads="1"/>
            </p:cNvSpPr>
            <p:nvPr/>
          </p:nvSpPr>
          <p:spPr bwMode="auto">
            <a:xfrm>
              <a:off x="1648603" y="4075964"/>
              <a:ext cx="3417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solidFill>
                    <a:schemeClr val="bg1"/>
                  </a:solidFill>
                </a:rPr>
                <a:t>Y</a:t>
              </a:r>
            </a:p>
          </p:txBody>
        </p:sp>
      </p:grpSp>
      <p:grpSp>
        <p:nvGrpSpPr>
          <p:cNvPr id="96" name="グループ化 95"/>
          <p:cNvGrpSpPr/>
          <p:nvPr/>
        </p:nvGrpSpPr>
        <p:grpSpPr>
          <a:xfrm>
            <a:off x="6313362" y="3974575"/>
            <a:ext cx="1432575" cy="2761510"/>
            <a:chOff x="600853" y="4653814"/>
            <a:chExt cx="1432575" cy="2761510"/>
          </a:xfrm>
        </p:grpSpPr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886603" y="5371364"/>
              <a:ext cx="265113" cy="32067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1148541" y="5376127"/>
              <a:ext cx="293687" cy="158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H="1" flipV="1">
              <a:off x="1435878" y="5372952"/>
              <a:ext cx="274638" cy="32067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1148541" y="4971314"/>
              <a:ext cx="563562" cy="40481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27" name="Group 23"/>
            <p:cNvGrpSpPr>
              <a:grpSpLocks/>
            </p:cNvGrpSpPr>
            <p:nvPr/>
          </p:nvGrpSpPr>
          <p:grpSpPr bwMode="auto">
            <a:xfrm rot="-1052935">
              <a:off x="1007253" y="4882414"/>
              <a:ext cx="254000" cy="623888"/>
              <a:chOff x="4750" y="732"/>
              <a:chExt cx="160" cy="393"/>
            </a:xfrm>
          </p:grpSpPr>
          <p:grpSp>
            <p:nvGrpSpPr>
              <p:cNvPr id="28" name="Group 24"/>
              <p:cNvGrpSpPr>
                <a:grpSpLocks/>
              </p:cNvGrpSpPr>
              <p:nvPr/>
            </p:nvGrpSpPr>
            <p:grpSpPr bwMode="auto">
              <a:xfrm rot="3231280">
                <a:off x="4751" y="966"/>
                <a:ext cx="290" cy="28"/>
                <a:chOff x="3216" y="723"/>
                <a:chExt cx="567" cy="52"/>
              </a:xfrm>
            </p:grpSpPr>
            <p:grpSp>
              <p:nvGrpSpPr>
                <p:cNvPr id="34" name="Group 25"/>
                <p:cNvGrpSpPr>
                  <a:grpSpLocks/>
                </p:cNvGrpSpPr>
                <p:nvPr/>
              </p:nvGrpSpPr>
              <p:grpSpPr bwMode="auto">
                <a:xfrm>
                  <a:off x="3216" y="725"/>
                  <a:ext cx="283" cy="50"/>
                  <a:chOff x="3255" y="752"/>
                  <a:chExt cx="306" cy="50"/>
                </a:xfrm>
              </p:grpSpPr>
              <p:sp>
                <p:nvSpPr>
                  <p:cNvPr id="40" name="Freeform 26"/>
                  <p:cNvSpPr>
                    <a:spLocks/>
                  </p:cNvSpPr>
                  <p:nvPr/>
                </p:nvSpPr>
                <p:spPr bwMode="auto">
                  <a:xfrm rot="21495122" flipV="1">
                    <a:off x="3255" y="756"/>
                    <a:ext cx="77" cy="46"/>
                  </a:xfrm>
                  <a:custGeom>
                    <a:avLst/>
                    <a:gdLst/>
                    <a:ahLst/>
                    <a:cxnLst>
                      <a:cxn ang="0">
                        <a:pos x="0" y="52"/>
                      </a:cxn>
                      <a:cxn ang="0">
                        <a:pos x="46" y="7"/>
                      </a:cxn>
                      <a:cxn ang="0">
                        <a:pos x="91" y="7"/>
                      </a:cxn>
                      <a:cxn ang="0">
                        <a:pos x="134" y="52"/>
                      </a:cxn>
                      <a:cxn ang="0">
                        <a:pos x="179" y="98"/>
                      </a:cxn>
                      <a:cxn ang="0">
                        <a:pos x="226" y="98"/>
                      </a:cxn>
                      <a:cxn ang="0">
                        <a:pos x="271" y="49"/>
                      </a:cxn>
                    </a:cxnLst>
                    <a:rect l="0" t="0" r="r" b="b"/>
                    <a:pathLst>
                      <a:path w="271" h="106">
                        <a:moveTo>
                          <a:pt x="0" y="52"/>
                        </a:moveTo>
                        <a:cubicBezTo>
                          <a:pt x="8" y="45"/>
                          <a:pt x="31" y="14"/>
                          <a:pt x="46" y="7"/>
                        </a:cubicBezTo>
                        <a:cubicBezTo>
                          <a:pt x="61" y="0"/>
                          <a:pt x="76" y="0"/>
                          <a:pt x="91" y="7"/>
                        </a:cubicBezTo>
                        <a:cubicBezTo>
                          <a:pt x="106" y="14"/>
                          <a:pt x="119" y="37"/>
                          <a:pt x="134" y="52"/>
                        </a:cubicBezTo>
                        <a:cubicBezTo>
                          <a:pt x="149" y="67"/>
                          <a:pt x="164" y="90"/>
                          <a:pt x="179" y="98"/>
                        </a:cubicBezTo>
                        <a:cubicBezTo>
                          <a:pt x="194" y="106"/>
                          <a:pt x="211" y="106"/>
                          <a:pt x="226" y="98"/>
                        </a:cubicBezTo>
                        <a:cubicBezTo>
                          <a:pt x="241" y="90"/>
                          <a:pt x="262" y="59"/>
                          <a:pt x="271" y="4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41" name="Freeform 27"/>
                  <p:cNvSpPr>
                    <a:spLocks/>
                  </p:cNvSpPr>
                  <p:nvPr/>
                </p:nvSpPr>
                <p:spPr bwMode="auto">
                  <a:xfrm rot="21495122" flipV="1">
                    <a:off x="3330" y="754"/>
                    <a:ext cx="77" cy="46"/>
                  </a:xfrm>
                  <a:custGeom>
                    <a:avLst/>
                    <a:gdLst/>
                    <a:ahLst/>
                    <a:cxnLst>
                      <a:cxn ang="0">
                        <a:pos x="0" y="52"/>
                      </a:cxn>
                      <a:cxn ang="0">
                        <a:pos x="46" y="7"/>
                      </a:cxn>
                      <a:cxn ang="0">
                        <a:pos x="91" y="7"/>
                      </a:cxn>
                      <a:cxn ang="0">
                        <a:pos x="134" y="52"/>
                      </a:cxn>
                      <a:cxn ang="0">
                        <a:pos x="179" y="98"/>
                      </a:cxn>
                      <a:cxn ang="0">
                        <a:pos x="226" y="98"/>
                      </a:cxn>
                      <a:cxn ang="0">
                        <a:pos x="271" y="49"/>
                      </a:cxn>
                    </a:cxnLst>
                    <a:rect l="0" t="0" r="r" b="b"/>
                    <a:pathLst>
                      <a:path w="271" h="106">
                        <a:moveTo>
                          <a:pt x="0" y="52"/>
                        </a:moveTo>
                        <a:cubicBezTo>
                          <a:pt x="8" y="45"/>
                          <a:pt x="31" y="14"/>
                          <a:pt x="46" y="7"/>
                        </a:cubicBezTo>
                        <a:cubicBezTo>
                          <a:pt x="61" y="0"/>
                          <a:pt x="76" y="0"/>
                          <a:pt x="91" y="7"/>
                        </a:cubicBezTo>
                        <a:cubicBezTo>
                          <a:pt x="106" y="14"/>
                          <a:pt x="119" y="37"/>
                          <a:pt x="134" y="52"/>
                        </a:cubicBezTo>
                        <a:cubicBezTo>
                          <a:pt x="149" y="67"/>
                          <a:pt x="164" y="90"/>
                          <a:pt x="179" y="98"/>
                        </a:cubicBezTo>
                        <a:cubicBezTo>
                          <a:pt x="194" y="106"/>
                          <a:pt x="211" y="106"/>
                          <a:pt x="226" y="98"/>
                        </a:cubicBezTo>
                        <a:cubicBezTo>
                          <a:pt x="241" y="90"/>
                          <a:pt x="262" y="59"/>
                          <a:pt x="271" y="4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42" name="Freeform 28"/>
                  <p:cNvSpPr>
                    <a:spLocks/>
                  </p:cNvSpPr>
                  <p:nvPr/>
                </p:nvSpPr>
                <p:spPr bwMode="auto">
                  <a:xfrm rot="21495122" flipV="1">
                    <a:off x="3406" y="752"/>
                    <a:ext cx="77" cy="46"/>
                  </a:xfrm>
                  <a:custGeom>
                    <a:avLst/>
                    <a:gdLst/>
                    <a:ahLst/>
                    <a:cxnLst>
                      <a:cxn ang="0">
                        <a:pos x="0" y="52"/>
                      </a:cxn>
                      <a:cxn ang="0">
                        <a:pos x="46" y="7"/>
                      </a:cxn>
                      <a:cxn ang="0">
                        <a:pos x="91" y="7"/>
                      </a:cxn>
                      <a:cxn ang="0">
                        <a:pos x="134" y="52"/>
                      </a:cxn>
                      <a:cxn ang="0">
                        <a:pos x="179" y="98"/>
                      </a:cxn>
                      <a:cxn ang="0">
                        <a:pos x="226" y="98"/>
                      </a:cxn>
                      <a:cxn ang="0">
                        <a:pos x="271" y="49"/>
                      </a:cxn>
                    </a:cxnLst>
                    <a:rect l="0" t="0" r="r" b="b"/>
                    <a:pathLst>
                      <a:path w="271" h="106">
                        <a:moveTo>
                          <a:pt x="0" y="52"/>
                        </a:moveTo>
                        <a:cubicBezTo>
                          <a:pt x="8" y="45"/>
                          <a:pt x="31" y="14"/>
                          <a:pt x="46" y="7"/>
                        </a:cubicBezTo>
                        <a:cubicBezTo>
                          <a:pt x="61" y="0"/>
                          <a:pt x="76" y="0"/>
                          <a:pt x="91" y="7"/>
                        </a:cubicBezTo>
                        <a:cubicBezTo>
                          <a:pt x="106" y="14"/>
                          <a:pt x="119" y="37"/>
                          <a:pt x="134" y="52"/>
                        </a:cubicBezTo>
                        <a:cubicBezTo>
                          <a:pt x="149" y="67"/>
                          <a:pt x="164" y="90"/>
                          <a:pt x="179" y="98"/>
                        </a:cubicBezTo>
                        <a:cubicBezTo>
                          <a:pt x="194" y="106"/>
                          <a:pt x="211" y="106"/>
                          <a:pt x="226" y="98"/>
                        </a:cubicBezTo>
                        <a:cubicBezTo>
                          <a:pt x="241" y="90"/>
                          <a:pt x="262" y="59"/>
                          <a:pt x="271" y="4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43" name="Freeform 29"/>
                  <p:cNvSpPr>
                    <a:spLocks/>
                  </p:cNvSpPr>
                  <p:nvPr/>
                </p:nvSpPr>
                <p:spPr bwMode="auto">
                  <a:xfrm rot="21495122" flipV="1">
                    <a:off x="3484" y="753"/>
                    <a:ext cx="77" cy="46"/>
                  </a:xfrm>
                  <a:custGeom>
                    <a:avLst/>
                    <a:gdLst/>
                    <a:ahLst/>
                    <a:cxnLst>
                      <a:cxn ang="0">
                        <a:pos x="0" y="52"/>
                      </a:cxn>
                      <a:cxn ang="0">
                        <a:pos x="46" y="7"/>
                      </a:cxn>
                      <a:cxn ang="0">
                        <a:pos x="91" y="7"/>
                      </a:cxn>
                      <a:cxn ang="0">
                        <a:pos x="134" y="52"/>
                      </a:cxn>
                      <a:cxn ang="0">
                        <a:pos x="179" y="98"/>
                      </a:cxn>
                      <a:cxn ang="0">
                        <a:pos x="226" y="98"/>
                      </a:cxn>
                      <a:cxn ang="0">
                        <a:pos x="271" y="49"/>
                      </a:cxn>
                    </a:cxnLst>
                    <a:rect l="0" t="0" r="r" b="b"/>
                    <a:pathLst>
                      <a:path w="271" h="106">
                        <a:moveTo>
                          <a:pt x="0" y="52"/>
                        </a:moveTo>
                        <a:cubicBezTo>
                          <a:pt x="8" y="45"/>
                          <a:pt x="31" y="14"/>
                          <a:pt x="46" y="7"/>
                        </a:cubicBezTo>
                        <a:cubicBezTo>
                          <a:pt x="61" y="0"/>
                          <a:pt x="76" y="0"/>
                          <a:pt x="91" y="7"/>
                        </a:cubicBezTo>
                        <a:cubicBezTo>
                          <a:pt x="106" y="14"/>
                          <a:pt x="119" y="37"/>
                          <a:pt x="134" y="52"/>
                        </a:cubicBezTo>
                        <a:cubicBezTo>
                          <a:pt x="149" y="67"/>
                          <a:pt x="164" y="90"/>
                          <a:pt x="179" y="98"/>
                        </a:cubicBezTo>
                        <a:cubicBezTo>
                          <a:pt x="194" y="106"/>
                          <a:pt x="211" y="106"/>
                          <a:pt x="226" y="98"/>
                        </a:cubicBezTo>
                        <a:cubicBezTo>
                          <a:pt x="241" y="90"/>
                          <a:pt x="262" y="59"/>
                          <a:pt x="271" y="4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</p:grpSp>
            <p:grpSp>
              <p:nvGrpSpPr>
                <p:cNvPr id="35" name="Group 30"/>
                <p:cNvGrpSpPr>
                  <a:grpSpLocks/>
                </p:cNvGrpSpPr>
                <p:nvPr/>
              </p:nvGrpSpPr>
              <p:grpSpPr bwMode="auto">
                <a:xfrm>
                  <a:off x="3500" y="723"/>
                  <a:ext cx="283" cy="50"/>
                  <a:chOff x="3255" y="752"/>
                  <a:chExt cx="306" cy="50"/>
                </a:xfrm>
              </p:grpSpPr>
              <p:sp>
                <p:nvSpPr>
                  <p:cNvPr id="36" name="Freeform 31"/>
                  <p:cNvSpPr>
                    <a:spLocks/>
                  </p:cNvSpPr>
                  <p:nvPr/>
                </p:nvSpPr>
                <p:spPr bwMode="auto">
                  <a:xfrm rot="21495122" flipV="1">
                    <a:off x="3255" y="756"/>
                    <a:ext cx="77" cy="46"/>
                  </a:xfrm>
                  <a:custGeom>
                    <a:avLst/>
                    <a:gdLst/>
                    <a:ahLst/>
                    <a:cxnLst>
                      <a:cxn ang="0">
                        <a:pos x="0" y="52"/>
                      </a:cxn>
                      <a:cxn ang="0">
                        <a:pos x="46" y="7"/>
                      </a:cxn>
                      <a:cxn ang="0">
                        <a:pos x="91" y="7"/>
                      </a:cxn>
                      <a:cxn ang="0">
                        <a:pos x="134" y="52"/>
                      </a:cxn>
                      <a:cxn ang="0">
                        <a:pos x="179" y="98"/>
                      </a:cxn>
                      <a:cxn ang="0">
                        <a:pos x="226" y="98"/>
                      </a:cxn>
                      <a:cxn ang="0">
                        <a:pos x="271" y="49"/>
                      </a:cxn>
                    </a:cxnLst>
                    <a:rect l="0" t="0" r="r" b="b"/>
                    <a:pathLst>
                      <a:path w="271" h="106">
                        <a:moveTo>
                          <a:pt x="0" y="52"/>
                        </a:moveTo>
                        <a:cubicBezTo>
                          <a:pt x="8" y="45"/>
                          <a:pt x="31" y="14"/>
                          <a:pt x="46" y="7"/>
                        </a:cubicBezTo>
                        <a:cubicBezTo>
                          <a:pt x="61" y="0"/>
                          <a:pt x="76" y="0"/>
                          <a:pt x="91" y="7"/>
                        </a:cubicBezTo>
                        <a:cubicBezTo>
                          <a:pt x="106" y="14"/>
                          <a:pt x="119" y="37"/>
                          <a:pt x="134" y="52"/>
                        </a:cubicBezTo>
                        <a:cubicBezTo>
                          <a:pt x="149" y="67"/>
                          <a:pt x="164" y="90"/>
                          <a:pt x="179" y="98"/>
                        </a:cubicBezTo>
                        <a:cubicBezTo>
                          <a:pt x="194" y="106"/>
                          <a:pt x="211" y="106"/>
                          <a:pt x="226" y="98"/>
                        </a:cubicBezTo>
                        <a:cubicBezTo>
                          <a:pt x="241" y="90"/>
                          <a:pt x="262" y="59"/>
                          <a:pt x="271" y="4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37" name="Freeform 32"/>
                  <p:cNvSpPr>
                    <a:spLocks/>
                  </p:cNvSpPr>
                  <p:nvPr/>
                </p:nvSpPr>
                <p:spPr bwMode="auto">
                  <a:xfrm rot="21495122" flipV="1">
                    <a:off x="3330" y="754"/>
                    <a:ext cx="77" cy="46"/>
                  </a:xfrm>
                  <a:custGeom>
                    <a:avLst/>
                    <a:gdLst/>
                    <a:ahLst/>
                    <a:cxnLst>
                      <a:cxn ang="0">
                        <a:pos x="0" y="52"/>
                      </a:cxn>
                      <a:cxn ang="0">
                        <a:pos x="46" y="7"/>
                      </a:cxn>
                      <a:cxn ang="0">
                        <a:pos x="91" y="7"/>
                      </a:cxn>
                      <a:cxn ang="0">
                        <a:pos x="134" y="52"/>
                      </a:cxn>
                      <a:cxn ang="0">
                        <a:pos x="179" y="98"/>
                      </a:cxn>
                      <a:cxn ang="0">
                        <a:pos x="226" y="98"/>
                      </a:cxn>
                      <a:cxn ang="0">
                        <a:pos x="271" y="49"/>
                      </a:cxn>
                    </a:cxnLst>
                    <a:rect l="0" t="0" r="r" b="b"/>
                    <a:pathLst>
                      <a:path w="271" h="106">
                        <a:moveTo>
                          <a:pt x="0" y="52"/>
                        </a:moveTo>
                        <a:cubicBezTo>
                          <a:pt x="8" y="45"/>
                          <a:pt x="31" y="14"/>
                          <a:pt x="46" y="7"/>
                        </a:cubicBezTo>
                        <a:cubicBezTo>
                          <a:pt x="61" y="0"/>
                          <a:pt x="76" y="0"/>
                          <a:pt x="91" y="7"/>
                        </a:cubicBezTo>
                        <a:cubicBezTo>
                          <a:pt x="106" y="14"/>
                          <a:pt x="119" y="37"/>
                          <a:pt x="134" y="52"/>
                        </a:cubicBezTo>
                        <a:cubicBezTo>
                          <a:pt x="149" y="67"/>
                          <a:pt x="164" y="90"/>
                          <a:pt x="179" y="98"/>
                        </a:cubicBezTo>
                        <a:cubicBezTo>
                          <a:pt x="194" y="106"/>
                          <a:pt x="211" y="106"/>
                          <a:pt x="226" y="98"/>
                        </a:cubicBezTo>
                        <a:cubicBezTo>
                          <a:pt x="241" y="90"/>
                          <a:pt x="262" y="59"/>
                          <a:pt x="271" y="4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38" name="Freeform 33"/>
                  <p:cNvSpPr>
                    <a:spLocks/>
                  </p:cNvSpPr>
                  <p:nvPr/>
                </p:nvSpPr>
                <p:spPr bwMode="auto">
                  <a:xfrm rot="21495122" flipV="1">
                    <a:off x="3406" y="752"/>
                    <a:ext cx="77" cy="46"/>
                  </a:xfrm>
                  <a:custGeom>
                    <a:avLst/>
                    <a:gdLst/>
                    <a:ahLst/>
                    <a:cxnLst>
                      <a:cxn ang="0">
                        <a:pos x="0" y="52"/>
                      </a:cxn>
                      <a:cxn ang="0">
                        <a:pos x="46" y="7"/>
                      </a:cxn>
                      <a:cxn ang="0">
                        <a:pos x="91" y="7"/>
                      </a:cxn>
                      <a:cxn ang="0">
                        <a:pos x="134" y="52"/>
                      </a:cxn>
                      <a:cxn ang="0">
                        <a:pos x="179" y="98"/>
                      </a:cxn>
                      <a:cxn ang="0">
                        <a:pos x="226" y="98"/>
                      </a:cxn>
                      <a:cxn ang="0">
                        <a:pos x="271" y="49"/>
                      </a:cxn>
                    </a:cxnLst>
                    <a:rect l="0" t="0" r="r" b="b"/>
                    <a:pathLst>
                      <a:path w="271" h="106">
                        <a:moveTo>
                          <a:pt x="0" y="52"/>
                        </a:moveTo>
                        <a:cubicBezTo>
                          <a:pt x="8" y="45"/>
                          <a:pt x="31" y="14"/>
                          <a:pt x="46" y="7"/>
                        </a:cubicBezTo>
                        <a:cubicBezTo>
                          <a:pt x="61" y="0"/>
                          <a:pt x="76" y="0"/>
                          <a:pt x="91" y="7"/>
                        </a:cubicBezTo>
                        <a:cubicBezTo>
                          <a:pt x="106" y="14"/>
                          <a:pt x="119" y="37"/>
                          <a:pt x="134" y="52"/>
                        </a:cubicBezTo>
                        <a:cubicBezTo>
                          <a:pt x="149" y="67"/>
                          <a:pt x="164" y="90"/>
                          <a:pt x="179" y="98"/>
                        </a:cubicBezTo>
                        <a:cubicBezTo>
                          <a:pt x="194" y="106"/>
                          <a:pt x="211" y="106"/>
                          <a:pt x="226" y="98"/>
                        </a:cubicBezTo>
                        <a:cubicBezTo>
                          <a:pt x="241" y="90"/>
                          <a:pt x="262" y="59"/>
                          <a:pt x="271" y="4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39" name="Freeform 34"/>
                  <p:cNvSpPr>
                    <a:spLocks/>
                  </p:cNvSpPr>
                  <p:nvPr/>
                </p:nvSpPr>
                <p:spPr bwMode="auto">
                  <a:xfrm rot="21495122" flipV="1">
                    <a:off x="3484" y="753"/>
                    <a:ext cx="77" cy="46"/>
                  </a:xfrm>
                  <a:custGeom>
                    <a:avLst/>
                    <a:gdLst/>
                    <a:ahLst/>
                    <a:cxnLst>
                      <a:cxn ang="0">
                        <a:pos x="0" y="52"/>
                      </a:cxn>
                      <a:cxn ang="0">
                        <a:pos x="46" y="7"/>
                      </a:cxn>
                      <a:cxn ang="0">
                        <a:pos x="91" y="7"/>
                      </a:cxn>
                      <a:cxn ang="0">
                        <a:pos x="134" y="52"/>
                      </a:cxn>
                      <a:cxn ang="0">
                        <a:pos x="179" y="98"/>
                      </a:cxn>
                      <a:cxn ang="0">
                        <a:pos x="226" y="98"/>
                      </a:cxn>
                      <a:cxn ang="0">
                        <a:pos x="271" y="49"/>
                      </a:cxn>
                    </a:cxnLst>
                    <a:rect l="0" t="0" r="r" b="b"/>
                    <a:pathLst>
                      <a:path w="271" h="106">
                        <a:moveTo>
                          <a:pt x="0" y="52"/>
                        </a:moveTo>
                        <a:cubicBezTo>
                          <a:pt x="8" y="45"/>
                          <a:pt x="31" y="14"/>
                          <a:pt x="46" y="7"/>
                        </a:cubicBezTo>
                        <a:cubicBezTo>
                          <a:pt x="61" y="0"/>
                          <a:pt x="76" y="0"/>
                          <a:pt x="91" y="7"/>
                        </a:cubicBezTo>
                        <a:cubicBezTo>
                          <a:pt x="106" y="14"/>
                          <a:pt x="119" y="37"/>
                          <a:pt x="134" y="52"/>
                        </a:cubicBezTo>
                        <a:cubicBezTo>
                          <a:pt x="149" y="67"/>
                          <a:pt x="164" y="90"/>
                          <a:pt x="179" y="98"/>
                        </a:cubicBezTo>
                        <a:cubicBezTo>
                          <a:pt x="194" y="106"/>
                          <a:pt x="211" y="106"/>
                          <a:pt x="226" y="98"/>
                        </a:cubicBezTo>
                        <a:cubicBezTo>
                          <a:pt x="241" y="90"/>
                          <a:pt x="262" y="59"/>
                          <a:pt x="271" y="49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</p:grpSp>
          </p:grpSp>
          <p:grpSp>
            <p:nvGrpSpPr>
              <p:cNvPr id="29" name="Group 35"/>
              <p:cNvGrpSpPr>
                <a:grpSpLocks/>
              </p:cNvGrpSpPr>
              <p:nvPr/>
            </p:nvGrpSpPr>
            <p:grpSpPr bwMode="auto">
              <a:xfrm rot="3231280">
                <a:off x="4691" y="791"/>
                <a:ext cx="145" cy="27"/>
                <a:chOff x="3255" y="752"/>
                <a:chExt cx="306" cy="50"/>
              </a:xfrm>
            </p:grpSpPr>
            <p:sp>
              <p:nvSpPr>
                <p:cNvPr id="30" name="Freeform 36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31" name="Freeform 37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32" name="Freeform 38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33" name="Freeform 39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</p:grpSp>
        </p:grpSp>
        <p:sp>
          <p:nvSpPr>
            <p:cNvPr id="61" name="Text Box 57"/>
            <p:cNvSpPr txBox="1">
              <a:spLocks noChangeArrowheads="1"/>
            </p:cNvSpPr>
            <p:nvPr/>
          </p:nvSpPr>
          <p:spPr bwMode="auto">
            <a:xfrm>
              <a:off x="619903" y="4653814"/>
              <a:ext cx="2889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64" name="Text Box 60"/>
            <p:cNvSpPr txBox="1">
              <a:spLocks noChangeArrowheads="1"/>
            </p:cNvSpPr>
            <p:nvPr/>
          </p:nvSpPr>
          <p:spPr bwMode="auto">
            <a:xfrm>
              <a:off x="600853" y="5598377"/>
              <a:ext cx="3577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800" i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7" name="Text Box 63"/>
            <p:cNvSpPr txBox="1">
              <a:spLocks noChangeArrowheads="1"/>
            </p:cNvSpPr>
            <p:nvPr/>
          </p:nvSpPr>
          <p:spPr bwMode="auto">
            <a:xfrm>
              <a:off x="1670828" y="4669689"/>
              <a:ext cx="362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70" name="Text Box 66"/>
            <p:cNvSpPr txBox="1">
              <a:spLocks noChangeArrowheads="1"/>
            </p:cNvSpPr>
            <p:nvPr/>
          </p:nvSpPr>
          <p:spPr bwMode="auto">
            <a:xfrm>
              <a:off x="718778" y="7045992"/>
              <a:ext cx="11849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Arial" pitchFamily="34" charset="0"/>
                </a:rPr>
                <a:t>u channel</a:t>
              </a:r>
            </a:p>
          </p:txBody>
        </p:sp>
        <p:sp>
          <p:nvSpPr>
            <p:cNvPr id="75" name="Text Box 71"/>
            <p:cNvSpPr txBox="1">
              <a:spLocks noChangeArrowheads="1"/>
            </p:cNvSpPr>
            <p:nvPr/>
          </p:nvSpPr>
          <p:spPr bwMode="auto">
            <a:xfrm>
              <a:off x="1674003" y="5568214"/>
              <a:ext cx="3417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76" name="Text Box 78"/>
            <p:cNvSpPr txBox="1">
              <a:spLocks noChangeArrowheads="1"/>
            </p:cNvSpPr>
            <p:nvPr/>
          </p:nvSpPr>
          <p:spPr bwMode="auto">
            <a:xfrm>
              <a:off x="1112028" y="5395177"/>
              <a:ext cx="37382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i="1" dirty="0">
                  <a:solidFill>
                    <a:srgbClr val="FFFF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Y</a:t>
              </a:r>
            </a:p>
            <a:p>
              <a:r>
                <a:rPr lang="en-US" altLang="ja-JP" sz="1600" i="1" dirty="0">
                  <a:solidFill>
                    <a:srgbClr val="FFFF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Y</a:t>
              </a:r>
              <a:r>
                <a:rPr lang="en-US" altLang="ja-JP" sz="1600" i="1" baseline="30000" dirty="0" smtClean="0">
                  <a:solidFill>
                    <a:srgbClr val="FFFF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*</a:t>
              </a:r>
            </a:p>
            <a:p>
              <a:r>
                <a:rPr lang="en-US" altLang="ja-JP" sz="1600" b="1" dirty="0" smtClean="0">
                  <a:solidFill>
                    <a:srgbClr val="FFFF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sym typeface="Symbol"/>
                </a:rPr>
                <a:t>.</a:t>
              </a:r>
            </a:p>
            <a:p>
              <a:r>
                <a:rPr lang="en-US" altLang="ja-JP" sz="1600" b="1" dirty="0" smtClean="0">
                  <a:solidFill>
                    <a:srgbClr val="FFFF00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sym typeface="Symbol"/>
                </a:rPr>
                <a:t>.</a:t>
              </a:r>
            </a:p>
            <a:p>
              <a:endParaRPr lang="en-US" altLang="ja-JP" sz="1600" dirty="0" smtClean="0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1340837" y="4017313"/>
            <a:ext cx="1499250" cy="2751306"/>
            <a:chOff x="505603" y="4900894"/>
            <a:chExt cx="1499250" cy="2751306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V="1">
              <a:off x="818340" y="5583519"/>
              <a:ext cx="261938" cy="3492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1077103" y="5581932"/>
              <a:ext cx="293687" cy="1587"/>
            </a:xfrm>
            <a:prstGeom prst="line">
              <a:avLst/>
            </a:prstGeom>
            <a:noFill/>
            <a:ln w="28575">
              <a:solidFill>
                <a:srgbClr val="FF5D5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 flipV="1">
              <a:off x="1366028" y="5580344"/>
              <a:ext cx="276225" cy="35401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1358090" y="5212044"/>
              <a:ext cx="285750" cy="3746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 rot="3231280">
              <a:off x="721502" y="5370795"/>
              <a:ext cx="460375" cy="44450"/>
              <a:chOff x="3216" y="723"/>
              <a:chExt cx="567" cy="52"/>
            </a:xfrm>
          </p:grpSpPr>
          <p:grpSp>
            <p:nvGrpSpPr>
              <p:cNvPr id="13" name="Group 9"/>
              <p:cNvGrpSpPr>
                <a:grpSpLocks/>
              </p:cNvGrpSpPr>
              <p:nvPr/>
            </p:nvGrpSpPr>
            <p:grpSpPr bwMode="auto">
              <a:xfrm>
                <a:off x="3216" y="725"/>
                <a:ext cx="283" cy="50"/>
                <a:chOff x="3255" y="752"/>
                <a:chExt cx="306" cy="50"/>
              </a:xfrm>
            </p:grpSpPr>
            <p:sp>
              <p:nvSpPr>
                <p:cNvPr id="19" name="Freeform 10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20" name="Freeform 11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21" name="Freeform 12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22" name="Freeform 13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</p:grpSp>
          <p:grpSp>
            <p:nvGrpSpPr>
              <p:cNvPr id="14" name="Group 14"/>
              <p:cNvGrpSpPr>
                <a:grpSpLocks/>
              </p:cNvGrpSpPr>
              <p:nvPr/>
            </p:nvGrpSpPr>
            <p:grpSpPr bwMode="auto">
              <a:xfrm>
                <a:off x="3500" y="723"/>
                <a:ext cx="283" cy="50"/>
                <a:chOff x="3255" y="752"/>
                <a:chExt cx="306" cy="50"/>
              </a:xfrm>
            </p:grpSpPr>
            <p:sp>
              <p:nvSpPr>
                <p:cNvPr id="15" name="Freeform 15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6" name="Freeform 16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7" name="Freeform 17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  <p:sp>
              <p:nvSpPr>
                <p:cNvPr id="18" name="Freeform 18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dirty="0"/>
                </a:p>
              </p:txBody>
            </p:sp>
          </p:grpSp>
        </p:grpSp>
        <p:sp>
          <p:nvSpPr>
            <p:cNvPr id="59" name="Text Box 55"/>
            <p:cNvSpPr txBox="1">
              <a:spLocks noChangeArrowheads="1"/>
            </p:cNvSpPr>
            <p:nvPr/>
          </p:nvSpPr>
          <p:spPr bwMode="auto">
            <a:xfrm>
              <a:off x="534178" y="4900894"/>
              <a:ext cx="2889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62" name="Text Box 58"/>
            <p:cNvSpPr txBox="1">
              <a:spLocks noChangeArrowheads="1"/>
            </p:cNvSpPr>
            <p:nvPr/>
          </p:nvSpPr>
          <p:spPr bwMode="auto">
            <a:xfrm>
              <a:off x="505603" y="5837519"/>
              <a:ext cx="3577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800" i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5" name="Text Box 61"/>
            <p:cNvSpPr txBox="1">
              <a:spLocks noChangeArrowheads="1"/>
            </p:cNvSpPr>
            <p:nvPr/>
          </p:nvSpPr>
          <p:spPr bwMode="auto">
            <a:xfrm>
              <a:off x="1642253" y="4923119"/>
              <a:ext cx="362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71" name="Text Box 67"/>
            <p:cNvSpPr txBox="1">
              <a:spLocks noChangeArrowheads="1"/>
            </p:cNvSpPr>
            <p:nvPr/>
          </p:nvSpPr>
          <p:spPr bwMode="auto">
            <a:xfrm>
              <a:off x="1589865" y="5821644"/>
              <a:ext cx="3417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72" name="Text Box 68"/>
            <p:cNvSpPr txBox="1">
              <a:spLocks noChangeArrowheads="1"/>
            </p:cNvSpPr>
            <p:nvPr/>
          </p:nvSpPr>
          <p:spPr bwMode="auto">
            <a:xfrm>
              <a:off x="1029399" y="5696586"/>
              <a:ext cx="385042" cy="1733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N</a:t>
              </a:r>
            </a:p>
            <a:p>
              <a:r>
                <a:rPr lang="en-US" altLang="ja-JP" sz="16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N</a:t>
              </a:r>
              <a:r>
                <a:rPr lang="en-US" altLang="ja-JP" sz="1600" i="1" baseline="30000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*</a:t>
              </a:r>
            </a:p>
            <a:p>
              <a:r>
                <a:rPr lang="en-US" altLang="ja-JP" sz="16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Symbol" pitchFamily="18" charset="2"/>
                </a:rPr>
                <a:t>D</a:t>
              </a:r>
              <a:endParaRPr lang="en-US" altLang="ja-JP" sz="1600" i="1" dirty="0" smtClean="0">
                <a:solidFill>
                  <a:srgbClr val="FF5D5D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</a:endParaRPr>
            </a:p>
            <a:p>
              <a:r>
                <a:rPr lang="en-US" altLang="ja-JP" sz="16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Symbol" pitchFamily="18" charset="2"/>
                </a:rPr>
                <a:t>D</a:t>
              </a:r>
              <a:r>
                <a:rPr lang="en-US" altLang="ja-JP" sz="1600" i="1" baseline="30000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*</a:t>
              </a:r>
            </a:p>
            <a:p>
              <a:r>
                <a:rPr lang="en-US" altLang="ja-JP" sz="1600" b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.</a:t>
              </a:r>
            </a:p>
            <a:p>
              <a:r>
                <a:rPr lang="en-US" altLang="ja-JP" sz="1600" b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.</a:t>
              </a:r>
            </a:p>
            <a:p>
              <a:endParaRPr lang="en-US" altLang="ja-JP" sz="1600" i="1" baseline="30000" dirty="0">
                <a:solidFill>
                  <a:srgbClr val="FF5D5D"/>
                </a:solidFill>
                <a:latin typeface="Arial" pitchFamily="34" charset="0"/>
              </a:endParaRPr>
            </a:p>
          </p:txBody>
        </p:sp>
        <p:sp>
          <p:nvSpPr>
            <p:cNvPr id="68" name="Text Box 64"/>
            <p:cNvSpPr txBox="1">
              <a:spLocks noChangeArrowheads="1"/>
            </p:cNvSpPr>
            <p:nvPr/>
          </p:nvSpPr>
          <p:spPr bwMode="auto">
            <a:xfrm>
              <a:off x="670824" y="7282868"/>
              <a:ext cx="11721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Arial" pitchFamily="34" charset="0"/>
                </a:rPr>
                <a:t>s channel</a:t>
              </a:r>
            </a:p>
          </p:txBody>
        </p:sp>
      </p:grpSp>
      <p:sp>
        <p:nvSpPr>
          <p:cNvPr id="77" name="テキスト ボックス 76"/>
          <p:cNvSpPr txBox="1"/>
          <p:nvPr/>
        </p:nvSpPr>
        <p:spPr>
          <a:xfrm>
            <a:off x="819650" y="3179389"/>
            <a:ext cx="7007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No contribution of charge term in coupling constants</a:t>
            </a:r>
          </a:p>
        </p:txBody>
      </p:sp>
    </p:spTree>
    <p:extLst>
      <p:ext uri="{BB962C8B-B14F-4D97-AF65-F5344CB8AC3E}">
        <p14:creationId xmlns="" xmlns:p14="http://schemas.microsoft.com/office/powerpoint/2010/main" val="9444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6572" y="102635"/>
            <a:ext cx="2883160" cy="1035699"/>
          </a:xfrm>
        </p:spPr>
        <p:txBody>
          <a:bodyPr/>
          <a:lstStyle/>
          <a:p>
            <a:pPr algn="l"/>
            <a:r>
              <a:rPr lang="en-US" altLang="ja-JP" dirty="0" smtClean="0"/>
              <a:t>Models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41157"/>
            <a:ext cx="3995936" cy="3024336"/>
          </a:xfrm>
        </p:spPr>
        <p:txBody>
          <a:bodyPr/>
          <a:lstStyle/>
          <a:p>
            <a:r>
              <a:rPr kumimoji="1" lang="en-US" altLang="ja-JP" sz="2400" dirty="0" smtClean="0"/>
              <a:t>Kaon-MAID</a:t>
            </a:r>
          </a:p>
          <a:p>
            <a:pPr lvl="1"/>
            <a:r>
              <a:rPr lang="en-US" altLang="ja-JP" sz="1800" dirty="0" smtClean="0"/>
              <a:t>T.Mart, C.Bennhold</a:t>
            </a:r>
          </a:p>
          <a:p>
            <a:pPr lvl="1"/>
            <a:r>
              <a:rPr lang="en-US" altLang="ja-JP" sz="1800" dirty="0" smtClean="0"/>
              <a:t>PRC61 (2000) 012201(R)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Saclay-Lyon A</a:t>
            </a:r>
          </a:p>
          <a:p>
            <a:pPr lvl="1"/>
            <a:r>
              <a:rPr kumimoji="1" lang="en-US" altLang="ja-JP" sz="1800" dirty="0" smtClean="0"/>
              <a:t>T. Mizutani </a:t>
            </a:r>
            <a:r>
              <a:rPr kumimoji="1" lang="en-US" altLang="ja-JP" sz="1800" i="1" dirty="0" smtClean="0"/>
              <a:t>et al</a:t>
            </a:r>
            <a:r>
              <a:rPr kumimoji="1" lang="en-US" altLang="ja-JP" sz="1800" dirty="0" smtClean="0"/>
              <a:t>. </a:t>
            </a:r>
          </a:p>
          <a:p>
            <a:pPr lvl="1"/>
            <a:r>
              <a:rPr kumimoji="1" lang="en-US" altLang="ja-JP" sz="1800" dirty="0" smtClean="0"/>
              <a:t>PRC58 (1998) 75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CE1D6C-158D-46E6-9E1B-CF9880E9086E}" type="slidenum">
              <a:rPr kumimoji="1" lang="ja-JP" altLang="en-US" smtClean="0"/>
              <a:pPr/>
              <a:t>41</a:t>
            </a:fld>
            <a:endParaRPr kumimoji="1" lang="ja-JP" altLang="en-US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4090088" y="321041"/>
          <a:ext cx="4942702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383"/>
                <a:gridCol w="1285103"/>
                <a:gridCol w="1050324"/>
                <a:gridCol w="1173892"/>
              </a:tblGrid>
              <a:tr h="447189">
                <a:tc gridSpan="2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Kaon</a:t>
                      </a:r>
                    </a:p>
                    <a:p>
                      <a:r>
                        <a:rPr kumimoji="1" lang="en-US" altLang="ja-JP" sz="1400" dirty="0" smtClean="0"/>
                        <a:t>-MAID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Saclay</a:t>
                      </a:r>
                    </a:p>
                    <a:p>
                      <a:r>
                        <a:rPr kumimoji="1" lang="en-US" altLang="ja-JP" sz="1400" dirty="0" smtClean="0"/>
                        <a:t>-Lyon A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14688">
                <a:tc rowSpan="3"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Input</a:t>
                      </a:r>
                    </a:p>
                    <a:p>
                      <a:r>
                        <a:rPr kumimoji="1" lang="en-US" altLang="ja-JP" sz="1600" dirty="0" smtClean="0"/>
                        <a:t>data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Symbol" pitchFamily="18" charset="2"/>
                        </a:rPr>
                        <a:t>g+</a:t>
                      </a:r>
                      <a:r>
                        <a:rPr lang="en-US" altLang="ja-JP" sz="1600" i="1" dirty="0" smtClean="0"/>
                        <a:t>p</a:t>
                      </a:r>
                      <a:r>
                        <a:rPr lang="en-US" altLang="ja-JP" sz="1600" dirty="0" smtClean="0">
                          <a:sym typeface="Symbol"/>
                        </a:rPr>
                        <a:t></a:t>
                      </a:r>
                      <a:r>
                        <a:rPr lang="en-US" altLang="ja-JP" sz="1600" i="1" dirty="0" smtClean="0"/>
                        <a:t>K</a:t>
                      </a:r>
                      <a:r>
                        <a:rPr lang="en-US" altLang="ja-JP" sz="1600" baseline="30000" dirty="0" smtClean="0"/>
                        <a:t>+</a:t>
                      </a:r>
                      <a:r>
                        <a:rPr lang="en-US" altLang="ja-JP" sz="1600" dirty="0" smtClean="0">
                          <a:latin typeface="Symbol" pitchFamily="18" charset="2"/>
                        </a:rPr>
                        <a:t>+L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○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○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1468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Symbol" pitchFamily="18" charset="2"/>
                        </a:rPr>
                        <a:t>g+</a:t>
                      </a:r>
                      <a:r>
                        <a:rPr lang="en-US" altLang="ja-JP" sz="1600" i="1" dirty="0" smtClean="0"/>
                        <a:t>p</a:t>
                      </a:r>
                      <a:r>
                        <a:rPr lang="en-US" altLang="ja-JP" sz="1600" dirty="0" smtClean="0">
                          <a:sym typeface="Symbol"/>
                        </a:rPr>
                        <a:t></a:t>
                      </a:r>
                      <a:r>
                        <a:rPr lang="en-US" altLang="ja-JP" sz="1600" i="1" dirty="0" smtClean="0"/>
                        <a:t>K</a:t>
                      </a:r>
                      <a:r>
                        <a:rPr lang="en-US" altLang="ja-JP" sz="1600" baseline="30000" dirty="0" smtClean="0"/>
                        <a:t>+</a:t>
                      </a:r>
                      <a:r>
                        <a:rPr lang="en-US" altLang="ja-JP" sz="1600" dirty="0" smtClean="0">
                          <a:latin typeface="Symbol" pitchFamily="18" charset="2"/>
                        </a:rPr>
                        <a:t>+S</a:t>
                      </a:r>
                      <a:r>
                        <a:rPr lang="en-US" altLang="ja-JP" sz="1600" baseline="30000" dirty="0" smtClean="0"/>
                        <a:t>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○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31468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Symbol" pitchFamily="18" charset="2"/>
                        </a:rPr>
                        <a:t>g+</a:t>
                      </a:r>
                      <a:r>
                        <a:rPr lang="en-US" altLang="ja-JP" sz="1600" i="1" dirty="0" smtClean="0"/>
                        <a:t>p</a:t>
                      </a:r>
                      <a:r>
                        <a:rPr lang="en-US" altLang="ja-JP" sz="1600" dirty="0" smtClean="0">
                          <a:sym typeface="Symbol"/>
                        </a:rPr>
                        <a:t></a:t>
                      </a:r>
                      <a:r>
                        <a:rPr lang="en-US" altLang="ja-JP" sz="1600" i="1" dirty="0" smtClean="0"/>
                        <a:t>K</a:t>
                      </a:r>
                      <a:r>
                        <a:rPr lang="en-US" altLang="ja-JP" sz="1600" baseline="30000" dirty="0" smtClean="0"/>
                        <a:t>0</a:t>
                      </a:r>
                      <a:r>
                        <a:rPr lang="en-US" altLang="ja-JP" sz="1600" dirty="0" smtClean="0">
                          <a:latin typeface="Symbol" pitchFamily="18" charset="2"/>
                        </a:rPr>
                        <a:t>+S</a:t>
                      </a:r>
                      <a:r>
                        <a:rPr lang="en-US" altLang="ja-JP" sz="1600" baseline="30000" dirty="0" smtClean="0"/>
                        <a:t>+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○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rowSpan="11"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Resonances</a:t>
                      </a:r>
                    </a:p>
                    <a:p>
                      <a:r>
                        <a:rPr kumimoji="1" lang="en-US" altLang="ja-JP" sz="1600" dirty="0" smtClean="0"/>
                        <a:t>included</a:t>
                      </a:r>
                      <a:r>
                        <a:rPr kumimoji="1" lang="en-US" altLang="ja-JP" sz="1600" baseline="0" dirty="0" smtClean="0"/>
                        <a:t> in the model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14400" lvl="2" indent="-914400"/>
                      <a:r>
                        <a:rPr lang="en-US" altLang="ja-JP" sz="1400" i="1" dirty="0" smtClean="0"/>
                        <a:t>N</a:t>
                      </a:r>
                      <a:r>
                        <a:rPr lang="en-US" altLang="ja-JP" sz="1200" dirty="0" smtClean="0"/>
                        <a:t>(1650)</a:t>
                      </a:r>
                      <a:r>
                        <a:rPr lang="en-US" altLang="ja-JP" sz="1400" dirty="0" smtClean="0"/>
                        <a:t> </a:t>
                      </a:r>
                      <a:r>
                        <a:rPr lang="en-US" altLang="ja-JP" sz="1400" i="1" dirty="0" smtClean="0"/>
                        <a:t>S</a:t>
                      </a:r>
                      <a:r>
                        <a:rPr lang="en-US" altLang="ja-JP" sz="1400" baseline="-25000" dirty="0" smtClean="0"/>
                        <a:t>11</a:t>
                      </a:r>
                      <a:r>
                        <a:rPr lang="en-US" altLang="ja-JP" sz="1400" dirty="0" smtClean="0"/>
                        <a:t>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2" indent="0"/>
                      <a:r>
                        <a:rPr lang="en-US" altLang="ja-JP" sz="1400" i="1" dirty="0" smtClean="0"/>
                        <a:t>N</a:t>
                      </a:r>
                      <a:r>
                        <a:rPr lang="en-US" altLang="ja-JP" sz="1200" dirty="0" smtClean="0"/>
                        <a:t>(1710)</a:t>
                      </a:r>
                      <a:r>
                        <a:rPr lang="en-US" altLang="ja-JP" sz="1400" dirty="0" smtClean="0"/>
                        <a:t> </a:t>
                      </a:r>
                      <a:r>
                        <a:rPr lang="en-US" altLang="ja-JP" sz="1400" i="1" dirty="0" smtClean="0"/>
                        <a:t>P</a:t>
                      </a:r>
                      <a:r>
                        <a:rPr lang="en-US" altLang="ja-JP" sz="1400" baseline="-25000" dirty="0" smtClean="0"/>
                        <a:t>11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2" indent="0"/>
                      <a:r>
                        <a:rPr lang="en-US" altLang="ja-JP" sz="1400" i="1" dirty="0" smtClean="0"/>
                        <a:t>N</a:t>
                      </a:r>
                      <a:r>
                        <a:rPr lang="en-US" altLang="ja-JP" sz="1200" dirty="0" smtClean="0"/>
                        <a:t>(1720)</a:t>
                      </a:r>
                      <a:r>
                        <a:rPr lang="en-US" altLang="ja-JP" sz="1400" dirty="0" smtClean="0"/>
                        <a:t> </a:t>
                      </a:r>
                      <a:r>
                        <a:rPr lang="en-US" altLang="ja-JP" sz="1400" i="1" dirty="0" smtClean="0"/>
                        <a:t>P</a:t>
                      </a:r>
                      <a:r>
                        <a:rPr lang="en-US" altLang="ja-JP" sz="1400" baseline="-25000" dirty="0" smtClean="0"/>
                        <a:t>13</a:t>
                      </a:r>
                      <a:r>
                        <a:rPr lang="en-US" altLang="ja-JP" sz="140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i="1" dirty="0" smtClean="0">
                          <a:sym typeface="Symbol"/>
                        </a:rPr>
                        <a:t></a:t>
                      </a:r>
                      <a:r>
                        <a:rPr lang="en-US" altLang="ja-JP" sz="1200" dirty="0" smtClean="0"/>
                        <a:t>(1900)</a:t>
                      </a:r>
                      <a:r>
                        <a:rPr lang="en-US" altLang="ja-JP" sz="1400" dirty="0" smtClean="0"/>
                        <a:t> </a:t>
                      </a:r>
                      <a:r>
                        <a:rPr lang="en-US" altLang="ja-JP" sz="1400" i="1" dirty="0" smtClean="0"/>
                        <a:t>S</a:t>
                      </a:r>
                      <a:r>
                        <a:rPr lang="en-US" altLang="ja-JP" sz="1400" baseline="-25000" dirty="0" smtClean="0"/>
                        <a:t>31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i="1" dirty="0" smtClean="0">
                          <a:sym typeface="Symbol"/>
                        </a:rPr>
                        <a:t></a:t>
                      </a:r>
                      <a:r>
                        <a:rPr lang="en-US" altLang="ja-JP" sz="1200" dirty="0" smtClean="0"/>
                        <a:t>(1910) </a:t>
                      </a:r>
                      <a:r>
                        <a:rPr lang="en-US" altLang="ja-JP" sz="1400" i="1" dirty="0" smtClean="0"/>
                        <a:t>P</a:t>
                      </a:r>
                      <a:r>
                        <a:rPr lang="en-US" altLang="ja-JP" sz="1400" baseline="-25000" dirty="0" smtClean="0"/>
                        <a:t>31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i="1" dirty="0" smtClean="0"/>
                        <a:t>K</a:t>
                      </a:r>
                      <a:r>
                        <a:rPr lang="en-US" altLang="ja-JP" sz="1600" dirty="0" smtClean="0"/>
                        <a:t>*</a:t>
                      </a:r>
                      <a:r>
                        <a:rPr lang="en-US" altLang="ja-JP" sz="1200" dirty="0" smtClean="0"/>
                        <a:t>(892)</a:t>
                      </a:r>
                      <a:endParaRPr lang="en-US" altLang="ja-JP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i="1" dirty="0" smtClean="0"/>
                        <a:t>K</a:t>
                      </a:r>
                      <a:r>
                        <a:rPr lang="en-US" altLang="ja-JP" sz="1600" baseline="-25000" dirty="0" smtClean="0"/>
                        <a:t>1 </a:t>
                      </a:r>
                      <a:r>
                        <a:rPr lang="en-US" altLang="ja-JP" sz="1200" dirty="0" smtClean="0"/>
                        <a:t>(1270)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ym typeface="Symbol"/>
                        </a:rPr>
                        <a:t></a:t>
                      </a:r>
                      <a:r>
                        <a:rPr lang="en-US" altLang="ja-JP" sz="1200" dirty="0" smtClean="0"/>
                        <a:t>(1405)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○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ym typeface="Symbol"/>
                        </a:rPr>
                        <a:t></a:t>
                      </a:r>
                      <a:r>
                        <a:rPr lang="en-US" altLang="ja-JP" sz="1200" dirty="0" smtClean="0"/>
                        <a:t>(1670)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○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ym typeface="Symbol"/>
                        </a:rPr>
                        <a:t></a:t>
                      </a:r>
                      <a:r>
                        <a:rPr lang="en-US" altLang="ja-JP" sz="1200" dirty="0" smtClean="0"/>
                        <a:t>(1810)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○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vMerge="1"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ym typeface="Symbol"/>
                        </a:rPr>
                        <a:t></a:t>
                      </a:r>
                      <a:r>
                        <a:rPr lang="en-US" altLang="ja-JP" sz="1200" dirty="0" smtClean="0"/>
                        <a:t>(1660)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○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gridSpan="2"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Hadronic form</a:t>
                      </a:r>
                      <a:r>
                        <a:rPr kumimoji="1" lang="en-US" altLang="ja-JP" sz="1600" baseline="0" dirty="0" smtClean="0"/>
                        <a:t> factor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244691">
                <a:tc gridSpan="2"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contact term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/>
                        <a:t>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43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 bwMode="auto">
          <a:xfrm>
            <a:off x="226969" y="1516188"/>
            <a:ext cx="8762652" cy="4865140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F3B7"/>
              </a:gs>
              <a:gs pos="50000">
                <a:srgbClr val="FFF7D9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42</a:t>
            </a:fld>
            <a:endParaRPr kumimoji="1" lang="ja-JP" altLang="en-US" dirty="0"/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0" y="6592661"/>
            <a:ext cx="2780525" cy="265339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kumimoji="0" lang="en-US" altLang="ja-JP" sz="1400" dirty="0" smtClean="0"/>
              <a:t>Error bars : statistical only</a:t>
            </a:r>
            <a:endParaRPr kumimoji="0" lang="en-US" altLang="ja-JP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9916" y="140356"/>
            <a:ext cx="748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Comparison with Isobar Models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555047" y="3452078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i="1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/dp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kumimoji="1" lang="en-US" altLang="ja-JP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b/(GeV/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58067" y="593998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98459" y="815415"/>
            <a:ext cx="5748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kumimoji="1" lang="en-US" altLang="ja-JP" sz="2800" i="1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X,  </a:t>
            </a:r>
            <a:r>
              <a:rPr lang="en-US" altLang="ja-JP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2800" baseline="-25000" dirty="0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= 0.90 – 1.00 GeV</a:t>
            </a:r>
            <a:endParaRPr lang="ja-JP" alt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2" descr="SingleK0CSwTheo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3" t="17507" r="50704" b="10378"/>
          <a:stretch>
            <a:fillRect/>
          </a:stretch>
        </p:blipFill>
        <p:spPr bwMode="auto">
          <a:xfrm>
            <a:off x="4260135" y="3980426"/>
            <a:ext cx="2946250" cy="182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SingleK0CSwTheo2KM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055" t="15030" b="16436"/>
          <a:stretch>
            <a:fillRect/>
          </a:stretch>
        </p:blipFill>
        <p:spPr bwMode="auto">
          <a:xfrm>
            <a:off x="914114" y="1828800"/>
            <a:ext cx="3164890" cy="173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SingleK0CSwTheo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522" t="17507" r="-73" b="7350"/>
          <a:stretch>
            <a:fillRect/>
          </a:stretch>
        </p:blipFill>
        <p:spPr bwMode="auto">
          <a:xfrm>
            <a:off x="865425" y="3975784"/>
            <a:ext cx="3206451" cy="190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 descr="SingleK0CSwTheo2KM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84" t="14228" r="50364" b="15392"/>
          <a:stretch>
            <a:fillRect/>
          </a:stretch>
        </p:blipFill>
        <p:spPr bwMode="auto">
          <a:xfrm>
            <a:off x="4256869" y="1806283"/>
            <a:ext cx="2944810" cy="17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252536" y="1933203"/>
            <a:ext cx="12586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Kaon-MAID</a:t>
            </a:r>
          </a:p>
          <a:p>
            <a:r>
              <a:rPr lang="en-US" altLang="ja-JP" sz="1400" b="1" dirty="0" smtClean="0">
                <a:latin typeface="Symbol" pitchFamily="18" charset="2"/>
              </a:rPr>
              <a:t>         </a:t>
            </a:r>
            <a:r>
              <a:rPr lang="en-US" altLang="ja-JP" sz="1400" dirty="0" smtClean="0"/>
              <a:t>All</a:t>
            </a:r>
          </a:p>
          <a:p>
            <a:r>
              <a:rPr lang="en-US" altLang="ja-JP" sz="1400" b="1" dirty="0" smtClean="0">
                <a:latin typeface="Symbol" pitchFamily="18" charset="2"/>
              </a:rPr>
              <a:t>              </a:t>
            </a:r>
            <a:r>
              <a:rPr kumimoji="1" lang="en-US" altLang="ja-JP" sz="1400" i="1" dirty="0" smtClean="0"/>
              <a:t>K</a:t>
            </a:r>
            <a:r>
              <a:rPr kumimoji="1" lang="en-US" altLang="ja-JP" sz="1400" baseline="30000" dirty="0" smtClean="0"/>
              <a:t>0 </a:t>
            </a:r>
            <a:r>
              <a:rPr kumimoji="1" lang="en-US" altLang="ja-JP" sz="1400" dirty="0" smtClean="0">
                <a:latin typeface="Symbol" pitchFamily="18" charset="2"/>
              </a:rPr>
              <a:t>L</a:t>
            </a:r>
          </a:p>
          <a:p>
            <a:r>
              <a:rPr lang="en-US" altLang="ja-JP" sz="1400" b="1" dirty="0" smtClean="0">
                <a:latin typeface="Symbol" pitchFamily="18" charset="2"/>
              </a:rPr>
              <a:t>              </a:t>
            </a:r>
            <a:r>
              <a:rPr lang="en-US" altLang="ja-JP" sz="1400" i="1" dirty="0" smtClean="0"/>
              <a:t>K</a:t>
            </a:r>
            <a:r>
              <a:rPr lang="en-US" altLang="ja-JP" sz="1400" baseline="30000" dirty="0" smtClean="0"/>
              <a:t>0 </a:t>
            </a:r>
            <a:r>
              <a:rPr lang="en-US" altLang="ja-JP" sz="1400" dirty="0" smtClean="0">
                <a:latin typeface="Symbol" pitchFamily="18" charset="2"/>
              </a:rPr>
              <a:t>S</a:t>
            </a:r>
            <a:r>
              <a:rPr lang="en-US" altLang="ja-JP" sz="1400" baseline="30000" dirty="0" smtClean="0"/>
              <a:t>0</a:t>
            </a:r>
          </a:p>
          <a:p>
            <a:r>
              <a:rPr lang="en-US" altLang="ja-JP" sz="1400" b="1" dirty="0" smtClean="0">
                <a:latin typeface="Symbol" pitchFamily="18" charset="2"/>
              </a:rPr>
              <a:t>              </a:t>
            </a:r>
            <a:r>
              <a:rPr kumimoji="1" lang="en-US" altLang="ja-JP" sz="1400" i="1" dirty="0" smtClean="0"/>
              <a:t>K</a:t>
            </a:r>
            <a:r>
              <a:rPr kumimoji="1" lang="en-US" altLang="ja-JP" sz="1400" baseline="30000" dirty="0" smtClean="0"/>
              <a:t>0 </a:t>
            </a:r>
            <a:r>
              <a:rPr lang="en-US" altLang="ja-JP" sz="1400" dirty="0" smtClean="0">
                <a:latin typeface="Symbol" pitchFamily="18" charset="2"/>
              </a:rPr>
              <a:t>S</a:t>
            </a:r>
            <a:r>
              <a:rPr kumimoji="1" lang="en-US" altLang="ja-JP" sz="1400" baseline="30000" dirty="0" smtClean="0"/>
              <a:t>+</a:t>
            </a:r>
            <a:endParaRPr kumimoji="1" lang="ja-JP" altLang="en-US" sz="1400" baseline="30000" dirty="0"/>
          </a:p>
        </p:txBody>
      </p:sp>
      <p:cxnSp>
        <p:nvCxnSpPr>
          <p:cNvPr id="25" name="直線コネクタ 24"/>
          <p:cNvCxnSpPr/>
          <p:nvPr/>
        </p:nvCxnSpPr>
        <p:spPr bwMode="auto">
          <a:xfrm>
            <a:off x="7432089" y="2298142"/>
            <a:ext cx="2411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グループ化 28"/>
          <p:cNvGrpSpPr/>
          <p:nvPr/>
        </p:nvGrpSpPr>
        <p:grpSpPr>
          <a:xfrm>
            <a:off x="7522182" y="2520878"/>
            <a:ext cx="382915" cy="405283"/>
            <a:chOff x="7479331" y="2558978"/>
            <a:chExt cx="249528" cy="405283"/>
          </a:xfrm>
        </p:grpSpPr>
        <p:cxnSp>
          <p:nvCxnSpPr>
            <p:cNvPr id="26" name="直線コネクタ 25"/>
            <p:cNvCxnSpPr/>
            <p:nvPr/>
          </p:nvCxnSpPr>
          <p:spPr bwMode="auto">
            <a:xfrm>
              <a:off x="7487699" y="2558978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線コネクタ 26"/>
            <p:cNvCxnSpPr/>
            <p:nvPr/>
          </p:nvCxnSpPr>
          <p:spPr bwMode="auto">
            <a:xfrm>
              <a:off x="7479331" y="2746546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>
              <a:off x="7481006" y="2964261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テキスト ボックス 29"/>
          <p:cNvSpPr txBox="1"/>
          <p:nvPr/>
        </p:nvSpPr>
        <p:spPr>
          <a:xfrm>
            <a:off x="7257342" y="3799417"/>
            <a:ext cx="1632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400" dirty="0" smtClean="0"/>
          </a:p>
          <a:p>
            <a:r>
              <a:rPr lang="en-US" altLang="ja-JP" sz="1400" dirty="0" smtClean="0"/>
              <a:t>Saclay-Lyon A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-1.0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-1.5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-2.0</a:t>
            </a:r>
          </a:p>
          <a:p>
            <a:endParaRPr lang="en-US" altLang="ja-JP" sz="1400" dirty="0" smtClean="0"/>
          </a:p>
          <a:p>
            <a:r>
              <a:rPr lang="en-US" altLang="ja-JP" sz="1400" dirty="0" smtClean="0"/>
              <a:t>Kaon-MAID</a:t>
            </a:r>
          </a:p>
          <a:p>
            <a:pPr>
              <a:buFont typeface="Symbol"/>
              <a:buChar char=" "/>
            </a:pPr>
            <a:r>
              <a:rPr lang="en-US" altLang="ja-JP" sz="1400" dirty="0" smtClean="0"/>
              <a:t>    All</a:t>
            </a:r>
          </a:p>
        </p:txBody>
      </p:sp>
      <p:cxnSp>
        <p:nvCxnSpPr>
          <p:cNvPr id="31" name="直線コネクタ 30"/>
          <p:cNvCxnSpPr/>
          <p:nvPr/>
        </p:nvCxnSpPr>
        <p:spPr bwMode="auto">
          <a:xfrm>
            <a:off x="7381289" y="5435042"/>
            <a:ext cx="2411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グループ化 31"/>
          <p:cNvGrpSpPr/>
          <p:nvPr/>
        </p:nvGrpSpPr>
        <p:grpSpPr>
          <a:xfrm>
            <a:off x="7433283" y="4400478"/>
            <a:ext cx="351474" cy="405283"/>
            <a:chOff x="7479331" y="2558978"/>
            <a:chExt cx="249528" cy="405283"/>
          </a:xfrm>
        </p:grpSpPr>
        <p:cxnSp>
          <p:nvCxnSpPr>
            <p:cNvPr id="33" name="直線コネクタ 32"/>
            <p:cNvCxnSpPr/>
            <p:nvPr/>
          </p:nvCxnSpPr>
          <p:spPr bwMode="auto">
            <a:xfrm>
              <a:off x="7487699" y="2558978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/>
            <p:cNvCxnSpPr/>
            <p:nvPr/>
          </p:nvCxnSpPr>
          <p:spPr bwMode="auto">
            <a:xfrm>
              <a:off x="7479331" y="2746546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 bwMode="auto">
            <a:xfrm>
              <a:off x="7481006" y="2964261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="" xmlns:p14="http://schemas.microsoft.com/office/powerpoint/2010/main" val="10969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 bwMode="auto">
          <a:xfrm>
            <a:off x="226969" y="1516188"/>
            <a:ext cx="8762652" cy="4621722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F3B7"/>
              </a:gs>
              <a:gs pos="50000">
                <a:srgbClr val="FFF7D9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39938" name="Picture 13" descr="SingleK0CSwTheo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58" t="15665" b="8674"/>
          <a:stretch>
            <a:fillRect/>
          </a:stretch>
        </p:blipFill>
        <p:spPr bwMode="auto">
          <a:xfrm>
            <a:off x="755576" y="3831279"/>
            <a:ext cx="3185224" cy="19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4" descr="SingleK0CSwTheo2KM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068" t="15848" b="16248"/>
          <a:stretch>
            <a:fillRect/>
          </a:stretch>
        </p:blipFill>
        <p:spPr bwMode="auto">
          <a:xfrm>
            <a:off x="782620" y="1791044"/>
            <a:ext cx="3163888" cy="171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  <p:pic>
        <p:nvPicPr>
          <p:cNvPr id="11" name="Picture 13" descr="SingleK0CSwTheo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1" t="15665" r="51006" b="10274"/>
          <a:stretch>
            <a:fillRect/>
          </a:stretch>
        </p:blipFill>
        <p:spPr bwMode="auto">
          <a:xfrm>
            <a:off x="4067944" y="3831438"/>
            <a:ext cx="3150108" cy="187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SingleK0CSwTheo2KM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0" t="15848" r="49620" b="15746"/>
          <a:stretch>
            <a:fillRect/>
          </a:stretch>
        </p:blipFill>
        <p:spPr bwMode="auto">
          <a:xfrm>
            <a:off x="4071994" y="1789442"/>
            <a:ext cx="3251200" cy="17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 rot="16200000">
            <a:off x="-555047" y="3452078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i="1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/dp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kumimoji="1" lang="en-US" altLang="ja-JP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b/(GeV/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58067" y="5698557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52536" y="1933203"/>
            <a:ext cx="12586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Kaon-MAID</a:t>
            </a:r>
          </a:p>
          <a:p>
            <a:r>
              <a:rPr lang="en-US" altLang="ja-JP" sz="1400" b="1" dirty="0" smtClean="0">
                <a:latin typeface="Symbol" pitchFamily="18" charset="2"/>
              </a:rPr>
              <a:t>         </a:t>
            </a:r>
            <a:r>
              <a:rPr lang="en-US" altLang="ja-JP" sz="1400" dirty="0" smtClean="0"/>
              <a:t>All</a:t>
            </a:r>
          </a:p>
          <a:p>
            <a:r>
              <a:rPr lang="en-US" altLang="ja-JP" sz="1400" b="1" dirty="0" smtClean="0">
                <a:latin typeface="Symbol" pitchFamily="18" charset="2"/>
              </a:rPr>
              <a:t>              </a:t>
            </a:r>
            <a:r>
              <a:rPr kumimoji="1" lang="en-US" altLang="ja-JP" sz="1400" i="1" dirty="0" smtClean="0"/>
              <a:t>K</a:t>
            </a:r>
            <a:r>
              <a:rPr kumimoji="1" lang="en-US" altLang="ja-JP" sz="1400" baseline="30000" dirty="0" smtClean="0"/>
              <a:t>0 </a:t>
            </a:r>
            <a:r>
              <a:rPr kumimoji="1" lang="en-US" altLang="ja-JP" sz="1400" dirty="0" smtClean="0">
                <a:latin typeface="Symbol" pitchFamily="18" charset="2"/>
              </a:rPr>
              <a:t>L</a:t>
            </a:r>
          </a:p>
          <a:p>
            <a:r>
              <a:rPr lang="en-US" altLang="ja-JP" sz="1400" b="1" dirty="0" smtClean="0">
                <a:latin typeface="Symbol" pitchFamily="18" charset="2"/>
              </a:rPr>
              <a:t>              </a:t>
            </a:r>
            <a:r>
              <a:rPr lang="en-US" altLang="ja-JP" sz="1400" i="1" dirty="0" smtClean="0"/>
              <a:t>K</a:t>
            </a:r>
            <a:r>
              <a:rPr lang="en-US" altLang="ja-JP" sz="1400" baseline="30000" dirty="0" smtClean="0"/>
              <a:t>0 </a:t>
            </a:r>
            <a:r>
              <a:rPr lang="en-US" altLang="ja-JP" sz="1400" dirty="0" smtClean="0">
                <a:latin typeface="Symbol" pitchFamily="18" charset="2"/>
              </a:rPr>
              <a:t>S</a:t>
            </a:r>
            <a:r>
              <a:rPr lang="en-US" altLang="ja-JP" sz="1400" baseline="30000" dirty="0" smtClean="0"/>
              <a:t>0</a:t>
            </a:r>
          </a:p>
          <a:p>
            <a:r>
              <a:rPr lang="en-US" altLang="ja-JP" sz="1400" b="1" dirty="0" smtClean="0">
                <a:latin typeface="Symbol" pitchFamily="18" charset="2"/>
              </a:rPr>
              <a:t>              </a:t>
            </a:r>
            <a:r>
              <a:rPr kumimoji="1" lang="en-US" altLang="ja-JP" sz="1400" i="1" dirty="0" smtClean="0"/>
              <a:t>K</a:t>
            </a:r>
            <a:r>
              <a:rPr kumimoji="1" lang="en-US" altLang="ja-JP" sz="1400" baseline="30000" dirty="0" smtClean="0"/>
              <a:t>0 </a:t>
            </a:r>
            <a:r>
              <a:rPr lang="en-US" altLang="ja-JP" sz="1400" dirty="0" smtClean="0">
                <a:latin typeface="Symbol" pitchFamily="18" charset="2"/>
              </a:rPr>
              <a:t>S</a:t>
            </a:r>
            <a:r>
              <a:rPr kumimoji="1" lang="en-US" altLang="ja-JP" sz="1400" baseline="30000" dirty="0" smtClean="0"/>
              <a:t>+</a:t>
            </a:r>
            <a:endParaRPr kumimoji="1" lang="ja-JP" altLang="en-US" sz="1400" baseline="30000" dirty="0"/>
          </a:p>
        </p:txBody>
      </p:sp>
      <p:cxnSp>
        <p:nvCxnSpPr>
          <p:cNvPr id="18" name="直線コネクタ 17"/>
          <p:cNvCxnSpPr/>
          <p:nvPr/>
        </p:nvCxnSpPr>
        <p:spPr bwMode="auto">
          <a:xfrm>
            <a:off x="7432089" y="2298142"/>
            <a:ext cx="2411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グループ化 18"/>
          <p:cNvGrpSpPr/>
          <p:nvPr/>
        </p:nvGrpSpPr>
        <p:grpSpPr>
          <a:xfrm>
            <a:off x="7522182" y="2520878"/>
            <a:ext cx="382915" cy="405283"/>
            <a:chOff x="7479331" y="2558978"/>
            <a:chExt cx="249528" cy="405283"/>
          </a:xfrm>
        </p:grpSpPr>
        <p:cxnSp>
          <p:nvCxnSpPr>
            <p:cNvPr id="20" name="直線コネクタ 19"/>
            <p:cNvCxnSpPr/>
            <p:nvPr/>
          </p:nvCxnSpPr>
          <p:spPr bwMode="auto">
            <a:xfrm>
              <a:off x="7487699" y="2558978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/>
            <p:cNvCxnSpPr/>
            <p:nvPr/>
          </p:nvCxnSpPr>
          <p:spPr bwMode="auto">
            <a:xfrm>
              <a:off x="7479331" y="2746546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線コネクタ 21"/>
            <p:cNvCxnSpPr/>
            <p:nvPr/>
          </p:nvCxnSpPr>
          <p:spPr bwMode="auto">
            <a:xfrm>
              <a:off x="7481006" y="2964261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テキスト ボックス 22"/>
          <p:cNvSpPr txBox="1"/>
          <p:nvPr/>
        </p:nvSpPr>
        <p:spPr>
          <a:xfrm>
            <a:off x="7257342" y="3799417"/>
            <a:ext cx="1632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400" dirty="0" smtClean="0"/>
          </a:p>
          <a:p>
            <a:r>
              <a:rPr lang="en-US" altLang="ja-JP" sz="1400" dirty="0" smtClean="0"/>
              <a:t>Saclay-Lyon A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-1.0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-1.5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-2.0</a:t>
            </a:r>
          </a:p>
          <a:p>
            <a:endParaRPr lang="en-US" altLang="ja-JP" sz="1400" dirty="0" smtClean="0"/>
          </a:p>
          <a:p>
            <a:r>
              <a:rPr lang="en-US" altLang="ja-JP" sz="1400" dirty="0" smtClean="0"/>
              <a:t>Kaon-MAID</a:t>
            </a:r>
          </a:p>
          <a:p>
            <a:pPr>
              <a:buFont typeface="Symbol"/>
              <a:buChar char=" "/>
            </a:pPr>
            <a:r>
              <a:rPr lang="en-US" altLang="ja-JP" sz="1400" dirty="0" smtClean="0"/>
              <a:t>    All</a:t>
            </a:r>
          </a:p>
        </p:txBody>
      </p:sp>
      <p:cxnSp>
        <p:nvCxnSpPr>
          <p:cNvPr id="24" name="直線コネクタ 23"/>
          <p:cNvCxnSpPr/>
          <p:nvPr/>
        </p:nvCxnSpPr>
        <p:spPr bwMode="auto">
          <a:xfrm>
            <a:off x="7381289" y="5435042"/>
            <a:ext cx="2411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グループ化 24"/>
          <p:cNvGrpSpPr/>
          <p:nvPr/>
        </p:nvGrpSpPr>
        <p:grpSpPr>
          <a:xfrm>
            <a:off x="7433283" y="4400478"/>
            <a:ext cx="326760" cy="405283"/>
            <a:chOff x="7479331" y="2558978"/>
            <a:chExt cx="249528" cy="405283"/>
          </a:xfrm>
        </p:grpSpPr>
        <p:cxnSp>
          <p:nvCxnSpPr>
            <p:cNvPr id="26" name="直線コネクタ 25"/>
            <p:cNvCxnSpPr/>
            <p:nvPr/>
          </p:nvCxnSpPr>
          <p:spPr bwMode="auto">
            <a:xfrm>
              <a:off x="7487699" y="2558978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線コネクタ 26"/>
            <p:cNvCxnSpPr/>
            <p:nvPr/>
          </p:nvCxnSpPr>
          <p:spPr bwMode="auto">
            <a:xfrm>
              <a:off x="7479331" y="2746546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>
              <a:off x="7481006" y="2964261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テキスト ボックス 29"/>
          <p:cNvSpPr txBox="1"/>
          <p:nvPr/>
        </p:nvSpPr>
        <p:spPr>
          <a:xfrm>
            <a:off x="279916" y="140356"/>
            <a:ext cx="748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Comparison with Isobar Models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98459" y="815415"/>
            <a:ext cx="5748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kumimoji="1" lang="en-US" altLang="ja-JP" sz="2800" i="1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X,  </a:t>
            </a:r>
            <a:r>
              <a:rPr lang="en-US" altLang="ja-JP" sz="2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2800" baseline="-25000" dirty="0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= 1.08 – 1.08 GeV</a:t>
            </a:r>
            <a:endParaRPr lang="ja-JP" alt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7"/>
          <p:cNvSpPr txBox="1">
            <a:spLocks noChangeArrowheads="1"/>
          </p:cNvSpPr>
          <p:nvPr/>
        </p:nvSpPr>
        <p:spPr>
          <a:xfrm>
            <a:off x="0" y="6592661"/>
            <a:ext cx="2780525" cy="265339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kumimoji="0" lang="en-US" altLang="ja-JP" sz="1400" dirty="0" smtClean="0"/>
              <a:t>Error bars : statistical only</a:t>
            </a:r>
            <a:endParaRPr kumimoji="0" lang="en-US" altLang="ja-JP" sz="1400" dirty="0"/>
          </a:p>
        </p:txBody>
      </p:sp>
    </p:spTree>
    <p:extLst>
      <p:ext uri="{BB962C8B-B14F-4D97-AF65-F5344CB8AC3E}">
        <p14:creationId xmlns="" xmlns:p14="http://schemas.microsoft.com/office/powerpoint/2010/main" val="143837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407988" y="1235075"/>
            <a:ext cx="45247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Invariant Amplitude</a:t>
            </a:r>
          </a:p>
        </p:txBody>
      </p:sp>
      <p:sp>
        <p:nvSpPr>
          <p:cNvPr id="9220" name="Text Box 11"/>
          <p:cNvSpPr txBox="1">
            <a:spLocks noChangeArrowheads="1"/>
          </p:cNvSpPr>
          <p:nvPr/>
        </p:nvSpPr>
        <p:spPr bwMode="auto">
          <a:xfrm>
            <a:off x="1060450" y="1738313"/>
            <a:ext cx="5832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HGP創英角ﾎﾟｯﾌﾟ体" pitchFamily="50" charset="-128"/>
                <a:cs typeface="Times New Roman" pitchFamily="18" charset="0"/>
              </a:rPr>
              <a:t>M</a:t>
            </a:r>
            <a:r>
              <a:rPr lang="en-US" altLang="ja-JP" sz="2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ja-JP" sz="2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HGP創英角ﾎﾟｯﾌﾟ体" pitchFamily="50" charset="-128"/>
                <a:cs typeface="Times New Roman" pitchFamily="18" charset="0"/>
              </a:rPr>
              <a:t>M</a:t>
            </a:r>
            <a:r>
              <a:rPr lang="en-US" altLang="ja-JP" sz="2400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background</a:t>
            </a:r>
            <a:r>
              <a:rPr lang="ja-JP" altLang="en-US" sz="2400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(Regge</a:t>
            </a:r>
            <a:r>
              <a:rPr lang="en-US" altLang="ja-JP" sz="24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ja-JP" sz="2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altLang="ja-JP" sz="2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ja-JP" sz="2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Symbol" pitchFamily="18" charset="2"/>
              </a:rPr>
              <a:t>S</a:t>
            </a:r>
            <a:r>
              <a:rPr lang="en-US" altLang="ja-JP" sz="2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ja-JP" sz="2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HGP創英角ﾎﾟｯﾌﾟ体" pitchFamily="50" charset="-128"/>
                <a:cs typeface="Times New Roman" pitchFamily="18" charset="0"/>
              </a:rPr>
              <a:t>M</a:t>
            </a:r>
            <a:r>
              <a:rPr lang="en-US" altLang="ja-JP" sz="2800" b="0" i="1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4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(Isobar)</a:t>
            </a:r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28" name="Text Box 22"/>
          <p:cNvSpPr txBox="1">
            <a:spLocks noChangeArrowheads="1"/>
          </p:cNvSpPr>
          <p:nvPr/>
        </p:nvSpPr>
        <p:spPr bwMode="auto">
          <a:xfrm>
            <a:off x="6672263" y="1354138"/>
            <a:ext cx="2160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Phys.Rev.C73 045207</a:t>
            </a:r>
          </a:p>
          <a:p>
            <a:pPr eaLnBrk="1" hangingPunct="1"/>
            <a:r>
              <a:rPr lang="en-US" altLang="ja-JP" sz="16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T. Corthals et al.</a:t>
            </a: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44</a:t>
            </a:fld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9916" y="140356"/>
            <a:ext cx="764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Regge Plus Resonance (RPR) Model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5959160" y="2604838"/>
            <a:ext cx="3184840" cy="3015977"/>
            <a:chOff x="505603" y="4900894"/>
            <a:chExt cx="1977504" cy="1872655"/>
          </a:xfrm>
        </p:grpSpPr>
        <p:sp>
          <p:nvSpPr>
            <p:cNvPr id="17" name="Line 4"/>
            <p:cNvSpPr>
              <a:spLocks noChangeShapeType="1"/>
            </p:cNvSpPr>
            <p:nvPr/>
          </p:nvSpPr>
          <p:spPr bwMode="auto">
            <a:xfrm flipV="1">
              <a:off x="818340" y="5583519"/>
              <a:ext cx="261938" cy="3492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 flipV="1">
              <a:off x="1077103" y="5581932"/>
              <a:ext cx="293687" cy="1587"/>
            </a:xfrm>
            <a:prstGeom prst="line">
              <a:avLst/>
            </a:prstGeom>
            <a:noFill/>
            <a:ln w="28575">
              <a:solidFill>
                <a:srgbClr val="FF5D5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 flipV="1">
              <a:off x="1366028" y="5580344"/>
              <a:ext cx="276225" cy="35401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 flipH="1">
              <a:off x="1358090" y="5212044"/>
              <a:ext cx="285750" cy="37465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grpSp>
          <p:nvGrpSpPr>
            <p:cNvPr id="21" name="Group 8"/>
            <p:cNvGrpSpPr>
              <a:grpSpLocks/>
            </p:cNvGrpSpPr>
            <p:nvPr/>
          </p:nvGrpSpPr>
          <p:grpSpPr bwMode="auto">
            <a:xfrm rot="3231280">
              <a:off x="717372" y="5364585"/>
              <a:ext cx="459567" cy="44450"/>
              <a:chOff x="3207" y="723"/>
              <a:chExt cx="566" cy="52"/>
            </a:xfrm>
          </p:grpSpPr>
          <p:grpSp>
            <p:nvGrpSpPr>
              <p:cNvPr id="28" name="Group 9"/>
              <p:cNvGrpSpPr>
                <a:grpSpLocks/>
              </p:cNvGrpSpPr>
              <p:nvPr/>
            </p:nvGrpSpPr>
            <p:grpSpPr bwMode="auto">
              <a:xfrm>
                <a:off x="3207" y="725"/>
                <a:ext cx="282" cy="50"/>
                <a:chOff x="3255" y="752"/>
                <a:chExt cx="306" cy="50"/>
              </a:xfrm>
            </p:grpSpPr>
            <p:sp>
              <p:nvSpPr>
                <p:cNvPr id="34" name="Freeform 10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35" name="Freeform 11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36" name="Freeform 12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37" name="Freeform 13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</p:grpSp>
          <p:grpSp>
            <p:nvGrpSpPr>
              <p:cNvPr id="29" name="Group 14"/>
              <p:cNvGrpSpPr>
                <a:grpSpLocks/>
              </p:cNvGrpSpPr>
              <p:nvPr/>
            </p:nvGrpSpPr>
            <p:grpSpPr bwMode="auto">
              <a:xfrm>
                <a:off x="3491" y="723"/>
                <a:ext cx="282" cy="50"/>
                <a:chOff x="3255" y="752"/>
                <a:chExt cx="306" cy="50"/>
              </a:xfrm>
            </p:grpSpPr>
            <p:sp>
              <p:nvSpPr>
                <p:cNvPr id="30" name="Freeform 15"/>
                <p:cNvSpPr>
                  <a:spLocks/>
                </p:cNvSpPr>
                <p:nvPr/>
              </p:nvSpPr>
              <p:spPr bwMode="auto">
                <a:xfrm rot="21495122" flipV="1">
                  <a:off x="3255" y="756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31" name="Freeform 16"/>
                <p:cNvSpPr>
                  <a:spLocks/>
                </p:cNvSpPr>
                <p:nvPr/>
              </p:nvSpPr>
              <p:spPr bwMode="auto">
                <a:xfrm rot="21495122" flipV="1">
                  <a:off x="3330" y="754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32" name="Freeform 17"/>
                <p:cNvSpPr>
                  <a:spLocks/>
                </p:cNvSpPr>
                <p:nvPr/>
              </p:nvSpPr>
              <p:spPr bwMode="auto">
                <a:xfrm rot="21495122" flipV="1">
                  <a:off x="3406" y="752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  <p:sp>
              <p:nvSpPr>
                <p:cNvPr id="33" name="Freeform 18"/>
                <p:cNvSpPr>
                  <a:spLocks/>
                </p:cNvSpPr>
                <p:nvPr/>
              </p:nvSpPr>
              <p:spPr bwMode="auto">
                <a:xfrm rot="21495122" flipV="1">
                  <a:off x="3484" y="753"/>
                  <a:ext cx="77" cy="46"/>
                </a:xfrm>
                <a:custGeom>
                  <a:avLst/>
                  <a:gdLst/>
                  <a:ahLst/>
                  <a:cxnLst>
                    <a:cxn ang="0">
                      <a:pos x="0" y="52"/>
                    </a:cxn>
                    <a:cxn ang="0">
                      <a:pos x="46" y="7"/>
                    </a:cxn>
                    <a:cxn ang="0">
                      <a:pos x="91" y="7"/>
                    </a:cxn>
                    <a:cxn ang="0">
                      <a:pos x="134" y="52"/>
                    </a:cxn>
                    <a:cxn ang="0">
                      <a:pos x="179" y="98"/>
                    </a:cxn>
                    <a:cxn ang="0">
                      <a:pos x="226" y="98"/>
                    </a:cxn>
                    <a:cxn ang="0">
                      <a:pos x="271" y="49"/>
                    </a:cxn>
                  </a:cxnLst>
                  <a:rect l="0" t="0" r="r" b="b"/>
                  <a:pathLst>
                    <a:path w="271" h="106">
                      <a:moveTo>
                        <a:pt x="0" y="52"/>
                      </a:moveTo>
                      <a:cubicBezTo>
                        <a:pt x="8" y="45"/>
                        <a:pt x="31" y="14"/>
                        <a:pt x="46" y="7"/>
                      </a:cubicBezTo>
                      <a:cubicBezTo>
                        <a:pt x="61" y="0"/>
                        <a:pt x="76" y="0"/>
                        <a:pt x="91" y="7"/>
                      </a:cubicBezTo>
                      <a:cubicBezTo>
                        <a:pt x="106" y="14"/>
                        <a:pt x="119" y="37"/>
                        <a:pt x="134" y="52"/>
                      </a:cubicBezTo>
                      <a:cubicBezTo>
                        <a:pt x="149" y="67"/>
                        <a:pt x="164" y="90"/>
                        <a:pt x="179" y="98"/>
                      </a:cubicBezTo>
                      <a:cubicBezTo>
                        <a:pt x="194" y="106"/>
                        <a:pt x="211" y="106"/>
                        <a:pt x="226" y="98"/>
                      </a:cubicBezTo>
                      <a:cubicBezTo>
                        <a:pt x="241" y="90"/>
                        <a:pt x="262" y="59"/>
                        <a:pt x="271" y="49"/>
                      </a:cubicBez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 sz="2400" dirty="0"/>
                </a:p>
              </p:txBody>
            </p:sp>
          </p:grpSp>
        </p:grpSp>
        <p:sp>
          <p:nvSpPr>
            <p:cNvPr id="22" name="Text Box 55"/>
            <p:cNvSpPr txBox="1">
              <a:spLocks noChangeArrowheads="1"/>
            </p:cNvSpPr>
            <p:nvPr/>
          </p:nvSpPr>
          <p:spPr bwMode="auto">
            <a:xfrm>
              <a:off x="534178" y="4900894"/>
              <a:ext cx="206231" cy="32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505603" y="5837519"/>
              <a:ext cx="257987" cy="286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i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24" name="Text Box 61"/>
            <p:cNvSpPr txBox="1">
              <a:spLocks noChangeArrowheads="1"/>
            </p:cNvSpPr>
            <p:nvPr/>
          </p:nvSpPr>
          <p:spPr bwMode="auto">
            <a:xfrm>
              <a:off x="1642253" y="4923119"/>
              <a:ext cx="268937" cy="32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i="1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1589865" y="5821644"/>
              <a:ext cx="252016" cy="324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i="1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26" name="Text Box 68"/>
            <p:cNvSpPr txBox="1">
              <a:spLocks noChangeArrowheads="1"/>
            </p:cNvSpPr>
            <p:nvPr/>
          </p:nvSpPr>
          <p:spPr bwMode="auto">
            <a:xfrm>
              <a:off x="920101" y="6190132"/>
              <a:ext cx="1563006" cy="248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N, N</a:t>
              </a:r>
              <a:r>
                <a:rPr lang="en-US" altLang="ja-JP" sz="2000" i="1" baseline="30000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*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, 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Symbol" pitchFamily="18" charset="2"/>
                </a:rPr>
                <a:t>D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, 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Symbol" pitchFamily="18" charset="2"/>
                </a:rPr>
                <a:t>D</a:t>
              </a:r>
              <a:r>
                <a:rPr lang="en-US" altLang="ja-JP" sz="2000" i="1" baseline="30000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*</a:t>
              </a:r>
              <a:r>
                <a:rPr lang="en-US" altLang="ja-JP" sz="2000" i="1" dirty="0" smtClean="0">
                  <a:solidFill>
                    <a:srgbClr val="FF5D5D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</a:rPr>
                <a:t> , ....</a:t>
              </a:r>
              <a:endParaRPr lang="en-US" altLang="ja-JP" sz="2000" i="1" dirty="0">
                <a:solidFill>
                  <a:srgbClr val="FF5D5D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</a:endParaRPr>
            </a:p>
          </p:txBody>
        </p:sp>
        <p:sp>
          <p:nvSpPr>
            <p:cNvPr id="27" name="Text Box 64"/>
            <p:cNvSpPr txBox="1">
              <a:spLocks noChangeArrowheads="1"/>
            </p:cNvSpPr>
            <p:nvPr/>
          </p:nvSpPr>
          <p:spPr bwMode="auto">
            <a:xfrm>
              <a:off x="953025" y="6563337"/>
              <a:ext cx="659103" cy="21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bg1"/>
                  </a:solidFill>
                  <a:latin typeface="Arial" pitchFamily="34" charset="0"/>
                </a:rPr>
                <a:t>s channel</a:t>
              </a:r>
            </a:p>
          </p:txBody>
        </p:sp>
      </p:grpSp>
      <p:sp>
        <p:nvSpPr>
          <p:cNvPr id="40" name="正方形/長方形 39"/>
          <p:cNvSpPr/>
          <p:nvPr/>
        </p:nvSpPr>
        <p:spPr>
          <a:xfrm>
            <a:off x="5722951" y="5722436"/>
            <a:ext cx="3421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defRPr/>
            </a:pP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</a:t>
            </a:r>
            <a:r>
              <a:rPr lang="en-US" altLang="ja-JP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(1650) 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</a:t>
            </a:r>
            <a:r>
              <a:rPr lang="en-US" altLang="ja-JP" sz="12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11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, N</a:t>
            </a:r>
            <a:r>
              <a:rPr lang="en-US" altLang="ja-JP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(1710) 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lang="en-US" altLang="ja-JP" sz="12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11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N</a:t>
            </a:r>
            <a:r>
              <a:rPr lang="en-US" altLang="ja-JP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(1720)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lang="en-US" altLang="ja-JP" sz="12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13,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0" lvl="2">
              <a:defRPr/>
            </a:pP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</a:t>
            </a:r>
            <a:r>
              <a:rPr lang="en-US" altLang="ja-JP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(1720) 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lang="en-US" altLang="ja-JP" sz="12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13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sym typeface="Symbol"/>
              </a:rPr>
              <a:t> 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N</a:t>
            </a:r>
            <a:r>
              <a:rPr lang="en-US" altLang="ja-JP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(1900) 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</a:t>
            </a:r>
            <a:r>
              <a:rPr lang="en-US" altLang="ja-JP" sz="12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13</a:t>
            </a:r>
            <a:endParaRPr lang="en-US" altLang="ja-JP" sz="1200" i="1" dirty="0" smtClean="0">
              <a:solidFill>
                <a:schemeClr val="accent5">
                  <a:lumMod val="20000"/>
                  <a:lumOff val="80000"/>
                </a:schemeClr>
              </a:solidFill>
              <a:sym typeface="Symbol"/>
            </a:endParaRPr>
          </a:p>
          <a:p>
            <a:pPr marL="0" lvl="2">
              <a:defRPr/>
            </a:pP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sym typeface="Symbol"/>
              </a:rPr>
              <a:t></a:t>
            </a:r>
            <a:r>
              <a:rPr lang="en-US" altLang="ja-JP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(1900) 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</a:t>
            </a:r>
            <a:r>
              <a:rPr lang="en-US" altLang="ja-JP" sz="12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31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sym typeface="Symbol"/>
              </a:rPr>
              <a:t> </a:t>
            </a:r>
            <a:r>
              <a:rPr lang="en-US" altLang="ja-JP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(1910) </a:t>
            </a:r>
            <a:r>
              <a:rPr lang="en-US" altLang="ja-JP" sz="12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lang="en-US" altLang="ja-JP" sz="1200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31 </a:t>
            </a:r>
          </a:p>
        </p:txBody>
      </p:sp>
      <p:pic>
        <p:nvPicPr>
          <p:cNvPr id="158722" name="Picture 2" descr="C:\Users\kaneta\Documents\My Dropbox\Documents\NKS2\2011_02_23_ICEPP_symposium\Rigge_pole.png"/>
          <p:cNvPicPr>
            <a:picLocks noChangeAspect="1" noChangeArrowheads="1"/>
          </p:cNvPicPr>
          <p:nvPr/>
        </p:nvPicPr>
        <p:blipFill>
          <a:blip r:embed="rId3" cstate="print"/>
          <a:srcRect l="12949" b="13707"/>
          <a:stretch>
            <a:fillRect/>
          </a:stretch>
        </p:blipFill>
        <p:spPr bwMode="auto">
          <a:xfrm>
            <a:off x="908858" y="2832100"/>
            <a:ext cx="3310716" cy="3069936"/>
          </a:xfrm>
          <a:prstGeom prst="rect">
            <a:avLst/>
          </a:prstGeom>
          <a:noFill/>
        </p:spPr>
      </p:pic>
      <p:sp>
        <p:nvSpPr>
          <p:cNvPr id="9226" name="Text Box 20"/>
          <p:cNvSpPr txBox="1">
            <a:spLocks noChangeArrowheads="1"/>
          </p:cNvSpPr>
          <p:nvPr/>
        </p:nvSpPr>
        <p:spPr bwMode="auto">
          <a:xfrm>
            <a:off x="3149600" y="2533908"/>
            <a:ext cx="1853514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i="1" dirty="0" smtClean="0">
                <a:latin typeface="Times New Roman" pitchFamily="18" charset="0"/>
              </a:rPr>
              <a:t>K</a:t>
            </a:r>
            <a:r>
              <a:rPr lang="en-US" altLang="ja-JP" sz="1600" i="1" dirty="0">
                <a:latin typeface="Times New Roman" pitchFamily="18" charset="0"/>
              </a:rPr>
              <a:t>*</a:t>
            </a:r>
            <a:r>
              <a:rPr lang="en-US" altLang="ja-JP" sz="1600" dirty="0">
                <a:latin typeface="Times New Roman" pitchFamily="18" charset="0"/>
              </a:rPr>
              <a:t>(892) </a:t>
            </a:r>
            <a:r>
              <a:rPr lang="en-US" altLang="ja-JP" sz="1600" dirty="0" smtClean="0">
                <a:latin typeface="Times New Roman" pitchFamily="18" charset="0"/>
              </a:rPr>
              <a:t>Trajectory</a:t>
            </a:r>
          </a:p>
          <a:p>
            <a:pPr eaLnBrk="1" hangingPunct="1"/>
            <a:r>
              <a:rPr lang="en-US" altLang="ja-JP" sz="1600" i="1" dirty="0" smtClean="0">
                <a:latin typeface="Times New Roman" pitchFamily="18" charset="0"/>
              </a:rPr>
              <a:t>K</a:t>
            </a:r>
            <a:r>
              <a:rPr lang="en-US" altLang="ja-JP" sz="1600" dirty="0" smtClean="0">
                <a:latin typeface="Times New Roman" pitchFamily="18" charset="0"/>
              </a:rPr>
              <a:t>(494) Trajectory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82840" y="3006586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68987" y="3602333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77299" y="4209163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74528" y="4821532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66215" y="5428361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 rot="16200000">
            <a:off x="-112430" y="4107303"/>
            <a:ext cx="92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kumimoji="1" lang="en-US" altLang="ja-JP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(t)</a:t>
            </a:r>
            <a:endParaRPr kumimoji="1" lang="ja-JP" altLang="en-US" sz="2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07532" y="5846768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0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325704" y="5860618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838322" y="5846763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362023" y="5843992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874641" y="5852305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387260" y="5849534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899879" y="5852305"/>
            <a:ext cx="2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490750" y="6232591"/>
            <a:ext cx="1995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[GeV/</a:t>
            </a:r>
            <a:r>
              <a:rPr lang="en-US" altLang="ja-JP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2800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kumimoji="1" lang="ja-JP" altLang="en-US" sz="2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864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4233905" y="1322858"/>
            <a:ext cx="4910095" cy="3212072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F3B7"/>
              </a:gs>
              <a:gs pos="50000">
                <a:srgbClr val="FFF7D9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55515" y="1546097"/>
            <a:ext cx="7993063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Calculation of RPR Model</a:t>
            </a:r>
          </a:p>
          <a:p>
            <a:pPr eaLnBrk="1" hangingPunct="1"/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  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E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Symbol" pitchFamily="18" charset="2"/>
              </a:rPr>
              <a:t>g 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= 0.9-1.0 </a:t>
            </a:r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GeV,  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cos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Symbol" pitchFamily="18" charset="2"/>
              </a:rPr>
              <a:t>q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K0</a:t>
            </a:r>
            <a:r>
              <a:rPr lang="en-US" altLang="ja-JP" b="0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Lab  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= 0.9-1.0</a:t>
            </a:r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Nucleon Resonances in the </a:t>
            </a:r>
            <a:r>
              <a:rPr lang="en-US" altLang="ja-JP" b="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K</a:t>
            </a:r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Symbol" pitchFamily="18" charset="2"/>
              </a:rPr>
              <a:t>L</a:t>
            </a:r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process</a:t>
            </a:r>
          </a:p>
          <a:p>
            <a:pPr eaLnBrk="1" hangingPunct="1"/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  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N</a:t>
            </a:r>
            <a:r>
              <a:rPr lang="en-US" altLang="ja-JP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(1650)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S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11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N</a:t>
            </a:r>
            <a:r>
              <a:rPr lang="en-US" altLang="ja-JP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(1710)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P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11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N</a:t>
            </a:r>
            <a:r>
              <a:rPr lang="en-US" altLang="ja-JP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(1720)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P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13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</a:t>
            </a:r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  N</a:t>
            </a:r>
            <a:r>
              <a:rPr lang="en-US" altLang="ja-JP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(1900)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P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11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(1900)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D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13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(1900)</a:t>
            </a:r>
            <a:r>
              <a:rPr lang="en-US" altLang="ja-JP" sz="1400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D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13 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Missing Resonance</a:t>
            </a:r>
          </a:p>
          <a:p>
            <a:pPr eaLnBrk="1" hangingPunct="1"/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No data to helicity amplitude of 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N</a:t>
            </a:r>
            <a:r>
              <a:rPr lang="en-US" altLang="ja-JP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(1900)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D</a:t>
            </a:r>
            <a:r>
              <a:rPr lang="en-US" altLang="ja-JP" b="0" i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13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endParaRPr lang="en-US" altLang="ja-JP" b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   →  </a:t>
            </a:r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1013298" y="5149850"/>
            <a:ext cx="410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HGP創英角ﾎﾟｯﾌﾟ体" pitchFamily="50" charset="-128"/>
              </a:rPr>
              <a:t>From -2.0 To 2.0 (Cyan Line 0.0)</a:t>
            </a:r>
          </a:p>
        </p:txBody>
      </p:sp>
      <p:sp>
        <p:nvSpPr>
          <p:cNvPr id="37895" name="Text Box 10"/>
          <p:cNvSpPr txBox="1">
            <a:spLocks noChangeArrowheads="1"/>
          </p:cNvSpPr>
          <p:nvPr/>
        </p:nvSpPr>
        <p:spPr bwMode="auto">
          <a:xfrm>
            <a:off x="3839820" y="6335841"/>
            <a:ext cx="467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P.Vancraeyveld </a:t>
            </a:r>
            <a:r>
              <a:rPr lang="en-US" altLang="ja-JP" b="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et al</a:t>
            </a:r>
            <a:r>
              <a:rPr lang="en-US" altLang="ja-JP" b="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.</a:t>
            </a:r>
            <a:r>
              <a:rPr lang="en-US" altLang="ja-JP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: </a:t>
            </a:r>
            <a:r>
              <a:rPr lang="en-US" altLang="ja-JP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private communication</a:t>
            </a:r>
            <a:r>
              <a:rPr lang="en-US" altLang="ja-JP" b="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7896" name="Picture 11" descr="SingleK0CSwTheo2RP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35" y="1544981"/>
            <a:ext cx="450532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678377" y="5802784"/>
            <a:ext cx="7704137" cy="400110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OCRB" pitchFamily="49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HGP創英角ﾎﾟｯﾌﾟ体" pitchFamily="50" charset="-128"/>
              </a:rPr>
              <a:t>Our results </a:t>
            </a:r>
            <a:r>
              <a:rPr lang="en-US" altLang="ja-JP" sz="20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HGP創英角ﾎﾟｯﾌﾟ体" pitchFamily="50" charset="-128"/>
              </a:rPr>
              <a:t>are</a:t>
            </a:r>
            <a:r>
              <a:rPr lang="en-US" altLang="ja-JP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HGP創英角ﾎﾟｯﾌﾟ体" pitchFamily="50" charset="-128"/>
              </a:rPr>
              <a:t> two times larger than the calculations of RPR at least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26263-EEC0-4C4A-9995-4A7E32356131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1127" y="387491"/>
            <a:ext cx="748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Comparison with RPR Model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69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 bwMode="auto">
          <a:xfrm>
            <a:off x="683568" y="952155"/>
            <a:ext cx="7863359" cy="4410677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F3B7"/>
              </a:gs>
              <a:gs pos="50000">
                <a:srgbClr val="FFF7D9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46</a:t>
            </a:fld>
            <a:endParaRPr kumimoji="1" lang="ja-JP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57465" y="5352795"/>
            <a:ext cx="5905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K</a:t>
            </a:r>
            <a:r>
              <a:rPr lang="en-US" altLang="ja-JP" i="1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0</a:t>
            </a:r>
            <a:r>
              <a:rPr lang="en-US" altLang="ja-JP" dirty="0">
                <a:solidFill>
                  <a:schemeClr val="accent5">
                    <a:lumMod val="20000"/>
                    <a:lumOff val="80000"/>
                  </a:schemeClr>
                </a:solidFill>
                <a:latin typeface="Symbol" pitchFamily="18" charset="2"/>
              </a:rPr>
              <a:t>L</a:t>
            </a:r>
            <a:r>
              <a:rPr lang="en-US" altLang="ja-JP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: Backward Distributions  (fitting results)</a:t>
            </a:r>
          </a:p>
          <a:p>
            <a:r>
              <a:rPr lang="en-US" altLang="ja-JP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K</a:t>
            </a:r>
            <a:r>
              <a:rPr lang="en-US" altLang="ja-JP" i="1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+</a:t>
            </a:r>
            <a:r>
              <a:rPr lang="en-US" altLang="ja-JP" dirty="0">
                <a:solidFill>
                  <a:schemeClr val="accent5">
                    <a:lumMod val="20000"/>
                    <a:lumOff val="80000"/>
                  </a:schemeClr>
                </a:solidFill>
                <a:latin typeface="Symbol" pitchFamily="18" charset="2"/>
              </a:rPr>
              <a:t>L</a:t>
            </a:r>
            <a:r>
              <a:rPr lang="en-US" altLang="ja-JP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: Forward Distributions  (</a:t>
            </a:r>
            <a:r>
              <a:rPr lang="en-US" altLang="ja-JP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SAPHIR, CLAS)</a:t>
            </a:r>
            <a:endParaRPr lang="en-US" altLang="ja-JP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87481" y="6128695"/>
            <a:ext cx="570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SAPHIR: K</a:t>
            </a:r>
            <a:r>
              <a:rPr lang="en-US" altLang="ja-JP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. H. Glander </a:t>
            </a:r>
            <a:r>
              <a:rPr lang="en-US" altLang="ja-JP" sz="1600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et al.</a:t>
            </a:r>
            <a:r>
              <a:rPr lang="en-US" altLang="ja-JP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 Eur. Phys. J., </a:t>
            </a:r>
            <a:r>
              <a:rPr lang="en-US" altLang="ja-JP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A19:251–273</a:t>
            </a:r>
            <a:r>
              <a:rPr lang="en-US" altLang="ja-JP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 </a:t>
            </a:r>
            <a:r>
              <a:rPr lang="en-US" altLang="ja-JP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2004</a:t>
            </a:r>
            <a:r>
              <a:rPr lang="en-US" altLang="ja-JP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.</a:t>
            </a:r>
          </a:p>
          <a:p>
            <a:r>
              <a:rPr lang="en-US" altLang="ja-JP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CLAS:     R. Bradford </a:t>
            </a:r>
            <a:r>
              <a:rPr lang="en-US" altLang="ja-JP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et al</a:t>
            </a:r>
            <a:r>
              <a:rPr lang="en-US" altLang="ja-JP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., Phys. Rev., C73:035202, 2006</a:t>
            </a:r>
            <a:r>
              <a:rPr lang="en-US" altLang="ja-JP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.</a:t>
            </a:r>
            <a:endParaRPr lang="en-US" altLang="ja-JP" sz="1600" i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" name="Picture 5" descr="EstimateK0LCSwSAPHIRA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268413"/>
            <a:ext cx="6924675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79916" y="140356"/>
            <a:ext cx="764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Kaon Angle distribution in CM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40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lang="ja-JP" altLang="en-US" smtClean="0">
                <a:solidFill>
                  <a:srgbClr val="000000"/>
                </a:solidFill>
              </a:rPr>
              <a:pPr/>
              <a:t>47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59747" name="Picture 3" descr="C:\Users\kaneta\Pictures\2010\2010-09-07 iPhone\iPhone 37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" y="4455114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8418" name="Picture 2" descr="C:\Users\kaneta\Documents\My Dropbox\Documents\NKS2\2011_02_23_ICEPP_symposium\2009_12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"/>
            <a:ext cx="3347864" cy="2510898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9925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48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8165" y="236433"/>
            <a:ext cx="78161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bg1">
                    <a:lumMod val="85000"/>
                  </a:schemeClr>
                </a:solidFill>
              </a:rPr>
              <a:t>Investigating strangeness photo-production</a:t>
            </a:r>
          </a:p>
          <a:p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via  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ja-JP" sz="20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altLang="ja-JP" sz="20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1100" i="1" baseline="30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baseline="30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2000" baseline="-25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 channel</a:t>
            </a:r>
          </a:p>
          <a:p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using the NKS2 spectrometer at ELPH, Tohoku Univ.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71626" y="1763459"/>
            <a:ext cx="7496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7675" algn="l"/>
              </a:tabLst>
            </a:pPr>
            <a:r>
              <a:rPr lang="en-US" altLang="ja-JP" sz="2400" dirty="0" smtClean="0">
                <a:solidFill>
                  <a:schemeClr val="bg1">
                    <a:lumMod val="85000"/>
                  </a:schemeClr>
                </a:solidFill>
              </a:rPr>
              <a:t>Differential cross sections of </a:t>
            </a:r>
            <a:r>
              <a:rPr lang="en-US" altLang="ja-JP" sz="24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1200" i="1" baseline="30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baseline="30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2400" baseline="-25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4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altLang="ja-JP" sz="2400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altLang="ja-JP" sz="2400" dirty="0" smtClean="0">
                <a:solidFill>
                  <a:schemeClr val="bg1">
                    <a:lumMod val="85000"/>
                  </a:schemeClr>
                </a:solidFill>
                <a:cs typeface="Times New Roman" pitchFamily="18" charset="0"/>
              </a:rPr>
              <a:t> in </a:t>
            </a:r>
            <a:r>
              <a:rPr lang="en-US" altLang="ja-JP" sz="2400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ja-JP" sz="24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+d</a:t>
            </a:r>
          </a:p>
          <a:p>
            <a:pPr>
              <a:tabLst>
                <a:tab pos="447675" algn="l"/>
              </a:tabLst>
            </a:pP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i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i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1200" i="1" baseline="30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baseline="30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2000" baseline="-25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altLang="ja-JP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tabLst>
                <a:tab pos="447675" algn="l"/>
              </a:tabLst>
            </a:pP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Larger angle coverage than previous experiment</a:t>
            </a:r>
          </a:p>
          <a:p>
            <a:pPr>
              <a:tabLst>
                <a:tab pos="447675" algn="l"/>
              </a:tabLst>
            </a:pP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 L</a:t>
            </a:r>
            <a:endParaRPr lang="en-US" altLang="ja-JP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tabLst>
                <a:tab pos="447675" algn="l"/>
              </a:tabLst>
            </a:pP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	The first measurement </a:t>
            </a:r>
          </a:p>
          <a:p>
            <a:pPr>
              <a:tabLst>
                <a:tab pos="447675" algn="l"/>
              </a:tabLst>
            </a:pP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i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1100" i="1" baseline="30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baseline="30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2000" baseline="-25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t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otal cross section estimated</a:t>
            </a:r>
          </a:p>
          <a:p>
            <a:pPr>
              <a:tabLst>
                <a:tab pos="447675" algn="l"/>
              </a:tabLst>
            </a:pP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		similar shape to </a:t>
            </a:r>
            <a:r>
              <a:rPr lang="en-US" altLang="ja-JP" sz="2000" i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1100" i="1" baseline="30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baseline="30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2000" baseline="-25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 as a function of </a:t>
            </a:r>
            <a:r>
              <a:rPr lang="en-US" altLang="ja-JP" sz="2000" i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2000" baseline="-25000" dirty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g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en-US" altLang="ja-JP" sz="20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7331" y="4277392"/>
            <a:ext cx="652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47675" algn="l"/>
              </a:tabLst>
            </a:pP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Suggestion from comparison of data with models</a:t>
            </a:r>
          </a:p>
          <a:p>
            <a:pPr>
              <a:tabLst>
                <a:tab pos="447675" algn="l"/>
              </a:tabLst>
            </a:pP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	Angular distribution</a:t>
            </a:r>
          </a:p>
          <a:p>
            <a:pPr>
              <a:tabLst>
                <a:tab pos="447675" algn="l"/>
              </a:tabLst>
            </a:pP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	backward enhance in </a:t>
            </a:r>
            <a:r>
              <a:rPr lang="en-US" altLang="ja-JP" sz="2000" i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1100" i="1" baseline="30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baseline="30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2000" baseline="-25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  <a:endParaRPr lang="en-US" altLang="ja-JP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tabLst>
                <a:tab pos="447675" algn="l"/>
              </a:tabLst>
            </a:pP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	(</a:t>
            </a:r>
            <a:r>
              <a:rPr lang="en-US" altLang="ja-JP" sz="2000" i="1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1100" i="1" baseline="30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baseline="30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: slightly forward peak)</a:t>
            </a: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endParaRPr lang="en-US" altLang="ja-JP" sz="20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0631" y="6010811"/>
            <a:ext cx="6677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47675" algn="l"/>
              </a:tabLst>
            </a:pP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Detector upgrade was done and we took new data</a:t>
            </a:r>
          </a:p>
          <a:p>
            <a:pPr>
              <a:tabLst>
                <a:tab pos="447675" algn="l"/>
              </a:tabLst>
            </a:pPr>
            <a:r>
              <a:rPr lang="en-US" altLang="ja-JP" sz="20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="" xmlns:p14="http://schemas.microsoft.com/office/powerpoint/2010/main" val="24676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49</a:t>
            </a:fld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20656" y="308188"/>
            <a:ext cx="3733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+mj-cs"/>
              </a:rPr>
              <a:t>Upgrade Project</a:t>
            </a:r>
            <a:endParaRPr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13523" y="3634366"/>
            <a:ext cx="4120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To increase acceptance</a:t>
            </a:r>
          </a:p>
          <a:p>
            <a:r>
              <a:rPr lang="en-US" altLang="ja-JP" sz="20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 Inner detectors are replaced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-2901"/>
          <a:stretch>
            <a:fillRect/>
          </a:stretch>
        </p:blipFill>
        <p:spPr bwMode="auto">
          <a:xfrm>
            <a:off x="1031846" y="1110384"/>
            <a:ext cx="3959735" cy="25603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r="-1649"/>
          <a:stretch>
            <a:fillRect/>
          </a:stretch>
        </p:blipFill>
        <p:spPr bwMode="auto">
          <a:xfrm>
            <a:off x="1065709" y="4303553"/>
            <a:ext cx="3942519" cy="2522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円/楕円 7"/>
          <p:cNvSpPr/>
          <p:nvPr/>
        </p:nvSpPr>
        <p:spPr bwMode="auto">
          <a:xfrm>
            <a:off x="3498209" y="5427677"/>
            <a:ext cx="1375795" cy="109895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433493" y="4318126"/>
            <a:ext cx="34451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by</a:t>
            </a:r>
          </a:p>
          <a:p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Vertex Drift Chamber (VDC)</a:t>
            </a:r>
          </a:p>
          <a:p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New Inner Hodoscope (IH)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21499" y="566718"/>
            <a:ext cx="19062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Q. 3</a:t>
            </a:r>
            <a:endParaRPr kumimoji="1" lang="ja-JP" altLang="en-US" sz="6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5576" y="2348880"/>
            <a:ext cx="772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</a:rPr>
              <a:t>Do you think that</a:t>
            </a:r>
          </a:p>
          <a:p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</a:rPr>
              <a:t>	QCD can calculate </a:t>
            </a:r>
          </a:p>
          <a:p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</a:rPr>
              <a:t>		everything of hadron?</a:t>
            </a:r>
          </a:p>
        </p:txBody>
      </p:sp>
    </p:spTree>
    <p:extLst>
      <p:ext uri="{BB962C8B-B14F-4D97-AF65-F5344CB8AC3E}">
        <p14:creationId xmlns="" xmlns:p14="http://schemas.microsoft.com/office/powerpoint/2010/main" val="9117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  <p:pic>
        <p:nvPicPr>
          <p:cNvPr id="13315" name="Picture 3" descr="\\172.25.17.1\kaneta\latex\NKS2\proposal\2010_08\Final_version\jpg\IH_picture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977849" y="1610686"/>
            <a:ext cx="3973204" cy="384364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正方形/長方形 4"/>
          <p:cNvSpPr/>
          <p:nvPr/>
        </p:nvSpPr>
        <p:spPr>
          <a:xfrm>
            <a:off x="1596387" y="0"/>
            <a:ext cx="1096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+mj-cs"/>
              </a:rPr>
              <a:t>VDC</a:t>
            </a:r>
            <a:endParaRPr lang="ja-JP" altLang="en-US" sz="1400" dirty="0"/>
          </a:p>
        </p:txBody>
      </p:sp>
      <p:sp>
        <p:nvSpPr>
          <p:cNvPr id="6" name="正方形/長方形 5"/>
          <p:cNvSpPr/>
          <p:nvPr/>
        </p:nvSpPr>
        <p:spPr>
          <a:xfrm>
            <a:off x="6362127" y="678702"/>
            <a:ext cx="790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+mj-cs"/>
              </a:rPr>
              <a:t>IH</a:t>
            </a:r>
            <a:endParaRPr lang="ja-JP" altLang="en-US" sz="1400" dirty="0"/>
          </a:p>
        </p:txBody>
      </p:sp>
      <p:pic>
        <p:nvPicPr>
          <p:cNvPr id="13316" name="Picture 4" descr="C:\Users\kaneta\Desktop\Image_IMG_051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686612"/>
            <a:ext cx="4741755" cy="35563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90466" name="Picture 2" descr="http://lambda.phys.tohoku.ac.jp/~k0/Photos/VDC_2010_04/thumb_IMG_0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066" y="4114092"/>
            <a:ext cx="3378457" cy="2533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 up</a:t>
            </a:r>
            <a:endParaRPr kumimoji="1" lang="ja-JP" altLang="en-US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予備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51</a:t>
            </a:fld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52</a:t>
            </a:fld>
            <a:endParaRPr kumimoji="1" lang="ja-JP" altLang="en-US" dirty="0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7425"/>
            <a:ext cx="3171327" cy="354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直線矢印コネクタ 14"/>
          <p:cNvCxnSpPr/>
          <p:nvPr/>
        </p:nvCxnSpPr>
        <p:spPr bwMode="auto">
          <a:xfrm flipH="1">
            <a:off x="2561948" y="4526953"/>
            <a:ext cx="821094" cy="949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テキスト ボックス 15"/>
          <p:cNvSpPr txBox="1"/>
          <p:nvPr/>
        </p:nvSpPr>
        <p:spPr>
          <a:xfrm>
            <a:off x="3223680" y="4466402"/>
            <a:ext cx="26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Symbol" pitchFamily="18" charset="2"/>
              </a:rPr>
              <a:t>g</a:t>
            </a:r>
            <a:endParaRPr kumimoji="1" lang="ja-JP" altLang="en-US" sz="1600" dirty="0">
              <a:solidFill>
                <a:srgbClr val="00B050"/>
              </a:solidFill>
              <a:latin typeface="Symbol" pitchFamily="18" charset="2"/>
            </a:endParaRPr>
          </a:p>
        </p:txBody>
      </p:sp>
      <p:pic>
        <p:nvPicPr>
          <p:cNvPr id="190467" name="Picture 3" descr="C:\Users\kaneta\Documents\My Dropbox\Documents\NKS2\2011_02_23_ICEPP_symposium\NKS2_cross_s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500000">
            <a:off x="3916234" y="745947"/>
            <a:ext cx="4552950" cy="5138738"/>
          </a:xfrm>
          <a:prstGeom prst="rect">
            <a:avLst/>
          </a:prstGeom>
          <a:noFill/>
        </p:spPr>
      </p:pic>
      <p:cxnSp>
        <p:nvCxnSpPr>
          <p:cNvPr id="21" name="直線矢印コネクタ 20"/>
          <p:cNvCxnSpPr/>
          <p:nvPr/>
        </p:nvCxnSpPr>
        <p:spPr bwMode="auto">
          <a:xfrm>
            <a:off x="6614005" y="6228152"/>
            <a:ext cx="1125094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6877685" y="5873645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1 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2437" y="1555714"/>
            <a:ext cx="3160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Drift chambers</a:t>
            </a:r>
          </a:p>
          <a:p>
            <a:pPr defTabSz="269875"/>
            <a:r>
              <a:rPr lang="en-US" altLang="ja-JP" sz="1600" dirty="0">
                <a:solidFill>
                  <a:schemeClr val="bg1"/>
                </a:solidFill>
              </a:rPr>
              <a:t>	</a:t>
            </a:r>
            <a:r>
              <a:rPr lang="en-US" altLang="ja-JP" sz="1600" dirty="0" smtClean="0">
                <a:solidFill>
                  <a:schemeClr val="bg1"/>
                </a:solidFill>
              </a:rPr>
              <a:t>CDC: Honeycomb cell</a:t>
            </a:r>
          </a:p>
          <a:p>
            <a:pPr defTabSz="269875"/>
            <a:r>
              <a:rPr kumimoji="1" lang="en-US" altLang="ja-JP" sz="1600" dirty="0">
                <a:solidFill>
                  <a:schemeClr val="bg1"/>
                </a:solidFill>
              </a:rPr>
              <a:t>	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SDC: Straw Drift chamber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82955" y="538154"/>
            <a:ext cx="3315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Counters</a:t>
            </a:r>
          </a:p>
          <a:p>
            <a:pPr defTabSz="269875"/>
            <a:r>
              <a:rPr lang="en-US" altLang="ja-JP" sz="1600" dirty="0">
                <a:solidFill>
                  <a:schemeClr val="bg1"/>
                </a:solidFill>
              </a:rPr>
              <a:t>	</a:t>
            </a:r>
            <a:r>
              <a:rPr lang="en-US" altLang="ja-JP" sz="1600" dirty="0" smtClean="0">
                <a:solidFill>
                  <a:schemeClr val="bg1"/>
                </a:solidFill>
              </a:rPr>
              <a:t>Inner and Outer Hodoscope</a:t>
            </a:r>
          </a:p>
          <a:p>
            <a:pPr defTabSz="269875"/>
            <a:r>
              <a:rPr kumimoji="1" lang="en-US" altLang="ja-JP" sz="1600" dirty="0">
                <a:solidFill>
                  <a:schemeClr val="bg1"/>
                </a:solidFill>
              </a:rPr>
              <a:t>	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Electron Veto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8900000">
            <a:off x="7941713" y="147638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altLang="ja-JP" dirty="0" smtClean="0">
                <a:solidFill>
                  <a:schemeClr val="bg1"/>
                </a:solidFill>
              </a:rPr>
              <a:t> beam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タイトル 12"/>
          <p:cNvSpPr txBox="1">
            <a:spLocks/>
          </p:cNvSpPr>
          <p:nvPr/>
        </p:nvSpPr>
        <p:spPr>
          <a:xfrm>
            <a:off x="4633782" y="210063"/>
            <a:ext cx="4287795" cy="66726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Detector Setup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343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20656" y="308188"/>
            <a:ext cx="3485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+mj-cs"/>
              </a:rPr>
              <a:t>Results of NKS</a:t>
            </a:r>
            <a:endParaRPr lang="ja-JP" alt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42" t="-4920" r="1905" b="-6967"/>
          <a:stretch>
            <a:fillRect/>
          </a:stretch>
        </p:blipFill>
        <p:spPr bwMode="auto">
          <a:xfrm>
            <a:off x="520117" y="1249960"/>
            <a:ext cx="5880683" cy="22901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283" r="3834"/>
          <a:stretch>
            <a:fillRect/>
          </a:stretch>
        </p:blipFill>
        <p:spPr bwMode="auto">
          <a:xfrm>
            <a:off x="1954634" y="3898187"/>
            <a:ext cx="6367244" cy="237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53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565" y="5734464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>
                <a:rot lat="730440" lon="20819898" rev="204796"/>
              </a:camera>
              <a:lightRig rig="threePt" dir="t"/>
            </a:scene3d>
          </a:bodyPr>
          <a:lstStyle/>
          <a:p>
            <a:r>
              <a:rPr kumimoji="1" lang="en-US" altLang="ja-JP" sz="4000" dirty="0" smtClean="0">
                <a:effectLst>
                  <a:glow rad="101600">
                    <a:srgbClr val="CCFFCC">
                      <a:alpha val="6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Arial Rounded MT Bold" pitchFamily="34" charset="0"/>
              </a:rPr>
              <a:t>NKS</a:t>
            </a:r>
            <a:endParaRPr kumimoji="1" lang="ja-JP" altLang="en-US" sz="4000" dirty="0">
              <a:effectLst>
                <a:glow rad="101600">
                  <a:srgbClr val="CCFFCC">
                    <a:alpha val="60000"/>
                  </a:srgbClr>
                </a:glow>
                <a:reflection blurRad="6350" stA="60000" endA="900" endPos="60000" dist="29997" dir="5400000" sy="-100000" algn="bl" rotWithShape="0"/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20656" y="308188"/>
            <a:ext cx="6821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+mj-cs"/>
              </a:rPr>
              <a:t>Suggestion from NKS Results</a:t>
            </a:r>
            <a:endParaRPr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61935" y="2074014"/>
            <a:ext cx="482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>
                    <a:lumMod val="75000"/>
                  </a:schemeClr>
                </a:solidFill>
              </a:rPr>
              <a:t>backward angular distribution in CM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438" y="2632290"/>
            <a:ext cx="8384486" cy="259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9" name="スライド番号プレースホルダ 4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54</a:t>
            </a:fld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1565" y="5734464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>
                <a:rot lat="730440" lon="20819898" rev="204796"/>
              </a:camera>
              <a:lightRig rig="threePt" dir="t"/>
            </a:scene3d>
          </a:bodyPr>
          <a:lstStyle/>
          <a:p>
            <a:r>
              <a:rPr kumimoji="1" lang="en-US" altLang="ja-JP" sz="4000" dirty="0" smtClean="0">
                <a:effectLst>
                  <a:glow rad="101600">
                    <a:srgbClr val="CCFFCC">
                      <a:alpha val="6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Arial Rounded MT Bold" pitchFamily="34" charset="0"/>
              </a:rPr>
              <a:t>NKS</a:t>
            </a:r>
            <a:endParaRPr kumimoji="1" lang="ja-JP" altLang="en-US" sz="4000" dirty="0">
              <a:effectLst>
                <a:glow rad="101600">
                  <a:srgbClr val="CCFFCC">
                    <a:alpha val="60000"/>
                  </a:srgbClr>
                </a:glow>
                <a:reflection blurRad="6350" stA="60000" endA="900" endPos="60000" dist="29997" dir="5400000" sy="-100000" algn="bl" rotWithShape="0"/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3023" r="2164"/>
          <a:stretch>
            <a:fillRect/>
          </a:stretch>
        </p:blipFill>
        <p:spPr bwMode="auto">
          <a:xfrm>
            <a:off x="4184080" y="3785222"/>
            <a:ext cx="4807527" cy="292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正方形/長方形 2"/>
          <p:cNvSpPr/>
          <p:nvPr/>
        </p:nvSpPr>
        <p:spPr bwMode="auto">
          <a:xfrm>
            <a:off x="4883259" y="4830413"/>
            <a:ext cx="1266131" cy="1344449"/>
          </a:xfrm>
          <a:prstGeom prst="rect">
            <a:avLst/>
          </a:prstGeom>
          <a:solidFill>
            <a:srgbClr val="FFC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692728" y="1149927"/>
            <a:ext cx="3962401" cy="2618509"/>
            <a:chOff x="1039091" y="789709"/>
            <a:chExt cx="3962401" cy="2618509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1039091" y="789709"/>
              <a:ext cx="3962401" cy="26185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042865" y="2660456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1</a:t>
              </a:r>
              <a:r>
                <a:rPr kumimoji="1" lang="en-US" altLang="ja-JP" sz="1200" dirty="0" smtClean="0"/>
                <a:t>.0</a:t>
              </a:r>
              <a:endParaRPr kumimoji="1" lang="ja-JP" altLang="en-US" sz="12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551315" y="2660456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1</a:t>
              </a:r>
              <a:r>
                <a:rPr kumimoji="1" lang="en-US" altLang="ja-JP" sz="1200" dirty="0" smtClean="0"/>
                <a:t>.1</a:t>
              </a:r>
              <a:endParaRPr kumimoji="1" lang="ja-JP" altLang="en-US" sz="12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993543" y="2659684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1</a:t>
              </a:r>
              <a:r>
                <a:rPr kumimoji="1" lang="en-US" altLang="ja-JP" sz="1200" dirty="0" smtClean="0"/>
                <a:t>.2</a:t>
              </a:r>
              <a:endParaRPr kumimoji="1" lang="ja-JP" altLang="en-US" sz="12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471125" y="2659009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1</a:t>
              </a:r>
              <a:r>
                <a:rPr kumimoji="1" lang="en-US" altLang="ja-JP" sz="1200" dirty="0" smtClean="0"/>
                <a:t>.3</a:t>
              </a:r>
              <a:endParaRPr kumimoji="1" lang="ja-JP" altLang="en-US" sz="12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912463" y="2650620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1</a:t>
              </a:r>
              <a:r>
                <a:rPr kumimoji="1" lang="en-US" altLang="ja-JP" sz="1200" dirty="0" smtClean="0"/>
                <a:t>.4</a:t>
              </a:r>
              <a:endParaRPr kumimoji="1" lang="ja-JP" altLang="en-US" sz="12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355929" y="2652067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1</a:t>
              </a:r>
              <a:r>
                <a:rPr kumimoji="1" lang="en-US" altLang="ja-JP" sz="1200" dirty="0" smtClean="0"/>
                <a:t>.5</a:t>
              </a:r>
              <a:endParaRPr kumimoji="1" lang="ja-JP" altLang="en-US" sz="12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775052" y="2985403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E</a:t>
              </a:r>
              <a:r>
                <a:rPr kumimoji="1" lang="en-US" altLang="ja-JP" sz="1200" baseline="-25000" dirty="0" smtClean="0">
                  <a:latin typeface="Symbol" pitchFamily="18" charset="2"/>
                </a:rPr>
                <a:t>g</a:t>
              </a:r>
              <a:r>
                <a:rPr kumimoji="1" lang="en-US" altLang="ja-JP" sz="1200" dirty="0" smtClean="0"/>
                <a:t> [GeV]</a:t>
              </a:r>
              <a:endParaRPr kumimoji="1" lang="ja-JP" altLang="en-US" sz="1200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214042" y="1079242"/>
              <a:ext cx="13292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Symbol" pitchFamily="18" charset="2"/>
                  <a:cs typeface="Times New Roman" pitchFamily="18" charset="0"/>
                </a:rPr>
                <a:t>g</a:t>
              </a:r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altLang="ja-JP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</a:t>
              </a:r>
              <a:r>
                <a:rPr lang="en-US" altLang="ja-JP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K</a:t>
              </a:r>
              <a:r>
                <a:rPr lang="en-US" altLang="ja-JP" baseline="30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0</a:t>
              </a:r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+</a:t>
              </a:r>
              <a:r>
                <a:rPr lang="en-US" altLang="ja-JP" dirty="0" smtClean="0">
                  <a:latin typeface="Symbol" pitchFamily="18" charset="2"/>
                  <a:cs typeface="Times New Roman" pitchFamily="18" charset="0"/>
                  <a:sym typeface="Symbol"/>
                </a:rPr>
                <a:t>L</a:t>
              </a:r>
              <a:endParaRPr lang="ja-JP" alt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6200000">
              <a:off x="935742" y="1574241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Symbol" pitchFamily="18" charset="2"/>
                </a:rPr>
                <a:t>s</a:t>
              </a:r>
              <a:r>
                <a:rPr kumimoji="1" lang="en-US" altLang="ja-JP" sz="1400" dirty="0" smtClean="0"/>
                <a:t> [</a:t>
              </a:r>
              <a:r>
                <a:rPr kumimoji="1" lang="en-US" altLang="ja-JP" sz="1400" dirty="0" smtClean="0">
                  <a:latin typeface="Symbol" pitchFamily="18" charset="2"/>
                </a:rPr>
                <a:t>m</a:t>
              </a:r>
              <a:r>
                <a:rPr kumimoji="1" lang="en-US" altLang="ja-JP" sz="1400" dirty="0" smtClean="0"/>
                <a:t>b]</a:t>
              </a:r>
              <a:endParaRPr kumimoji="1" lang="ja-JP" altLang="en-US" sz="14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453673" y="1155599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10</a:t>
              </a:r>
              <a:endParaRPr kumimoji="1" lang="ja-JP" altLang="en-US" sz="12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528471" y="2099856"/>
              <a:ext cx="2824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5</a:t>
              </a:r>
              <a:endParaRPr kumimoji="1" lang="ja-JP" altLang="en-US" sz="12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902175" y="1541693"/>
              <a:ext cx="12736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rgbClr val="FF0000"/>
                  </a:solidFill>
                </a:rPr>
                <a:t>Saclay-Lyon A</a:t>
              </a:r>
            </a:p>
            <a:p>
              <a:r>
                <a:rPr lang="en-US" altLang="ja-JP" sz="1200" dirty="0" smtClean="0"/>
                <a:t>Kaon-MAID</a:t>
              </a:r>
              <a:endParaRPr lang="en-US" altLang="ja-JP" sz="12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608035" y="2661854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0</a:t>
              </a:r>
              <a:r>
                <a:rPr kumimoji="1" lang="en-US" altLang="ja-JP" sz="1200" dirty="0" smtClean="0"/>
                <a:t>.9</a:t>
              </a:r>
              <a:endParaRPr kumimoji="1" lang="ja-JP" altLang="en-US" sz="1200" dirty="0"/>
            </a:p>
          </p:txBody>
        </p:sp>
        <p:pic>
          <p:nvPicPr>
            <p:cNvPr id="20" name="Picture 5" descr="H:\Documents\Physics\talk\Masashi Kaneta\2009\2009_10_13-17_HAWAII09\KM_SLA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4882" r="56031"/>
            <a:stretch>
              <a:fillRect/>
            </a:stretch>
          </p:blipFill>
          <p:spPr bwMode="auto">
            <a:xfrm>
              <a:off x="1790973" y="914401"/>
              <a:ext cx="2822591" cy="1730851"/>
            </a:xfrm>
            <a:prstGeom prst="rect">
              <a:avLst/>
            </a:prstGeom>
            <a:noFill/>
          </p:spPr>
        </p:pic>
        <p:sp>
          <p:nvSpPr>
            <p:cNvPr id="21" name="正方形/長方形 20"/>
            <p:cNvSpPr/>
            <p:nvPr/>
          </p:nvSpPr>
          <p:spPr bwMode="auto">
            <a:xfrm>
              <a:off x="1807544" y="964987"/>
              <a:ext cx="921802" cy="1639668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23" name="正方形/長方形 22"/>
          <p:cNvSpPr/>
          <p:nvPr/>
        </p:nvSpPr>
        <p:spPr>
          <a:xfrm>
            <a:off x="1512147" y="405169"/>
            <a:ext cx="6821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+mj-cs"/>
              </a:rPr>
              <a:t>Suggestion from NKS Results</a:t>
            </a:r>
            <a:endParaRPr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10545" y="1898072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before</a:t>
            </a:r>
            <a:endParaRPr kumimoji="1" lang="ja-JP" altLang="en-US" sz="3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840182" y="5029200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after</a:t>
            </a:r>
            <a:endParaRPr kumimoji="1" lang="ja-JP" altLang="en-US" sz="3600" dirty="0"/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55</a:t>
            </a:fld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565" y="5734464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>
                <a:rot lat="730440" lon="20819898" rev="204796"/>
              </a:camera>
              <a:lightRig rig="threePt" dir="t"/>
            </a:scene3d>
          </a:bodyPr>
          <a:lstStyle/>
          <a:p>
            <a:r>
              <a:rPr kumimoji="1" lang="en-US" altLang="ja-JP" sz="4000" dirty="0" smtClean="0">
                <a:effectLst>
                  <a:glow rad="101600">
                    <a:srgbClr val="CCFFCC">
                      <a:alpha val="60000"/>
                    </a:srgbClr>
                  </a:glow>
                  <a:reflection blurRad="6350" stA="60000" endA="900" endPos="60000" dist="29997" dir="5400000" sy="-100000" algn="bl" rotWithShape="0"/>
                </a:effectLst>
                <a:latin typeface="Arial Rounded MT Bold" pitchFamily="34" charset="0"/>
              </a:rPr>
              <a:t>NKS</a:t>
            </a:r>
            <a:endParaRPr kumimoji="1" lang="ja-JP" altLang="en-US" sz="4000" dirty="0">
              <a:effectLst>
                <a:glow rad="101600">
                  <a:srgbClr val="CCFFCC">
                    <a:alpha val="60000"/>
                  </a:srgbClr>
                </a:glow>
                <a:reflection blurRad="6350" stA="60000" endA="900" endPos="60000" dist="29997" dir="5400000" sy="-100000" algn="bl" rotWithShape="0"/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kaneta\Desktop\図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00000">
            <a:off x="40445" y="1500532"/>
            <a:ext cx="4029075" cy="3071813"/>
          </a:xfrm>
          <a:prstGeom prst="rect">
            <a:avLst/>
          </a:prstGeom>
          <a:noFill/>
        </p:spPr>
      </p:pic>
      <p:pic>
        <p:nvPicPr>
          <p:cNvPr id="15362" name="Picture 13" descr="NKS2SchematicView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8400" y="1098550"/>
            <a:ext cx="5040313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835025" y="1219200"/>
            <a:ext cx="7826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2000" b="1" dirty="0">
                <a:solidFill>
                  <a:srgbClr val="FFFFFF"/>
                </a:solidFill>
                <a:latin typeface="Times New Roman" pitchFamily="18" charset="0"/>
              </a:rPr>
              <a:t>NKS</a:t>
            </a:r>
          </a:p>
        </p:txBody>
      </p:sp>
      <p:sp>
        <p:nvSpPr>
          <p:cNvPr id="15366" name="Rectangle 11"/>
          <p:cNvSpPr>
            <a:spLocks noChangeArrowheads="1"/>
          </p:cNvSpPr>
          <p:nvPr/>
        </p:nvSpPr>
        <p:spPr bwMode="auto">
          <a:xfrm>
            <a:off x="5022850" y="1196975"/>
            <a:ext cx="990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2000" b="1" dirty="0">
                <a:solidFill>
                  <a:srgbClr val="FFFFFF"/>
                </a:solidFill>
                <a:latin typeface="Times New Roman" pitchFamily="18" charset="0"/>
              </a:rPr>
              <a:t>NKS2</a:t>
            </a:r>
          </a:p>
        </p:txBody>
      </p:sp>
      <p:grpSp>
        <p:nvGrpSpPr>
          <p:cNvPr id="2" name="グループ化 17"/>
          <p:cNvGrpSpPr/>
          <p:nvPr/>
        </p:nvGrpSpPr>
        <p:grpSpPr>
          <a:xfrm>
            <a:off x="1619250" y="1773238"/>
            <a:ext cx="5329238" cy="4751387"/>
            <a:chOff x="1619250" y="1773238"/>
            <a:chExt cx="5329238" cy="4751387"/>
          </a:xfrm>
        </p:grpSpPr>
        <p:grpSp>
          <p:nvGrpSpPr>
            <p:cNvPr id="3" name="グループ化 16"/>
            <p:cNvGrpSpPr/>
            <p:nvPr/>
          </p:nvGrpSpPr>
          <p:grpSpPr>
            <a:xfrm>
              <a:off x="1619250" y="1773238"/>
              <a:ext cx="5329238" cy="3816350"/>
              <a:chOff x="1619250" y="1773238"/>
              <a:chExt cx="5329238" cy="3816350"/>
            </a:xfrm>
          </p:grpSpPr>
          <p:sp>
            <p:nvSpPr>
              <p:cNvPr id="15368" name="Oval 15"/>
              <p:cNvSpPr>
                <a:spLocks noChangeArrowheads="1"/>
              </p:cNvSpPr>
              <p:nvPr/>
            </p:nvSpPr>
            <p:spPr bwMode="auto">
              <a:xfrm>
                <a:off x="1619250" y="2060575"/>
                <a:ext cx="576263" cy="1368425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15369" name="Oval 16"/>
              <p:cNvSpPr>
                <a:spLocks noChangeArrowheads="1"/>
              </p:cNvSpPr>
              <p:nvPr/>
            </p:nvSpPr>
            <p:spPr bwMode="auto">
              <a:xfrm>
                <a:off x="6372225" y="1773238"/>
                <a:ext cx="576263" cy="151130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15370" name="Line 17"/>
              <p:cNvSpPr>
                <a:spLocks noChangeShapeType="1"/>
              </p:cNvSpPr>
              <p:nvPr/>
            </p:nvSpPr>
            <p:spPr bwMode="auto">
              <a:xfrm flipH="1" flipV="1">
                <a:off x="2103119" y="3291840"/>
                <a:ext cx="1676718" cy="2297748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371" name="Line 18"/>
              <p:cNvSpPr>
                <a:spLocks noChangeShapeType="1"/>
              </p:cNvSpPr>
              <p:nvPr/>
            </p:nvSpPr>
            <p:spPr bwMode="auto">
              <a:xfrm flipV="1">
                <a:off x="3779839" y="3148148"/>
                <a:ext cx="2686276" cy="2441439"/>
              </a:xfrm>
              <a:prstGeom prst="line">
                <a:avLst/>
              </a:prstGeom>
              <a:noFill/>
              <a:ln w="38100">
                <a:solidFill>
                  <a:srgbClr val="00B0F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2287588" y="5664200"/>
              <a:ext cx="4013200" cy="860425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114800"/>
              <a:r>
                <a:rPr lang="en-US" altLang="ja-JP" sz="2400" b="1" dirty="0">
                  <a:solidFill>
                    <a:srgbClr val="FFFFFF"/>
                  </a:solidFill>
                  <a:latin typeface="Times New Roman" pitchFamily="18" charset="0"/>
                </a:rPr>
                <a:t>Improved Acceptance</a:t>
              </a:r>
            </a:p>
            <a:p>
              <a:pPr defTabSz="4114800"/>
              <a:r>
                <a:rPr lang="en-US" altLang="ja-JP" sz="2400" b="1" dirty="0">
                  <a:solidFill>
                    <a:srgbClr val="FFFFFF"/>
                  </a:solidFill>
                  <a:latin typeface="Times New Roman" pitchFamily="18" charset="0"/>
                </a:rPr>
                <a:t>   by covering forward region</a:t>
              </a:r>
            </a:p>
          </p:txBody>
        </p:sp>
      </p:grpSp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496905" y="142613"/>
            <a:ext cx="8229600" cy="70485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NKS to </a:t>
            </a:r>
            <a:r>
              <a:rPr kumimoji="1" lang="en-US" altLang="ja-JP" dirty="0" smtClean="0">
                <a:solidFill>
                  <a:srgbClr val="FFFF00"/>
                </a:solidFill>
              </a:rPr>
              <a:t>NKS2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CE1D6C-158D-46E6-9E1B-CF9880E9086E}" type="slidenum">
              <a:rPr kumimoji="1" lang="ja-JP" altLang="en-US" smtClean="0"/>
              <a:pPr/>
              <a:t>56</a:t>
            </a:fld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10667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 bwMode="auto">
          <a:xfrm>
            <a:off x="207133" y="1495323"/>
            <a:ext cx="8788586" cy="4831337"/>
          </a:xfrm>
          <a:prstGeom prst="roundRect">
            <a:avLst>
              <a:gd name="adj" fmla="val 3852"/>
            </a:avLst>
          </a:prstGeom>
          <a:gradFill flip="none" rotWithShape="1">
            <a:gsLst>
              <a:gs pos="0">
                <a:srgbClr val="FFE7E7"/>
              </a:gs>
              <a:gs pos="50000">
                <a:srgbClr val="FFE5E5"/>
              </a:gs>
              <a:gs pos="100000">
                <a:srgbClr val="FFFFFF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40962" name="Picture 16" descr="SingleLamCSwTheo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780" t="13895" b="8462"/>
          <a:stretch>
            <a:fillRect/>
          </a:stretch>
        </p:blipFill>
        <p:spPr bwMode="auto">
          <a:xfrm>
            <a:off x="701590" y="3856337"/>
            <a:ext cx="3116263" cy="196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7" descr="SingleLamCSwTheo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74" t="15692" b="7669"/>
          <a:stretch>
            <a:fillRect/>
          </a:stretch>
        </p:blipFill>
        <p:spPr bwMode="auto">
          <a:xfrm>
            <a:off x="624359" y="1742303"/>
            <a:ext cx="3192463" cy="193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57</a:t>
            </a:fld>
            <a:endParaRPr kumimoji="1" lang="ja-JP" altLang="en-US" dirty="0"/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>
          <a:xfrm>
            <a:off x="0" y="6592661"/>
            <a:ext cx="2780525" cy="265339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kumimoji="0" lang="en-US" altLang="ja-JP" sz="1400" dirty="0" smtClean="0"/>
              <a:t>Error bars : statistical only</a:t>
            </a:r>
            <a:endParaRPr kumimoji="0" lang="en-US" altLang="ja-JP" sz="1400" dirty="0"/>
          </a:p>
        </p:txBody>
      </p:sp>
      <p:pic>
        <p:nvPicPr>
          <p:cNvPr id="15" name="Picture 17" descr="SingleLamCSwTheo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97" t="13549" r="49962" b="7669"/>
          <a:stretch>
            <a:fillRect/>
          </a:stretch>
        </p:blipFill>
        <p:spPr bwMode="auto">
          <a:xfrm>
            <a:off x="3825441" y="1705233"/>
            <a:ext cx="3200400" cy="199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SingleLamCSwTheo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6" t="13895" r="50749" b="8462"/>
          <a:stretch>
            <a:fillRect/>
          </a:stretch>
        </p:blipFill>
        <p:spPr bwMode="auto">
          <a:xfrm>
            <a:off x="3850155" y="3857027"/>
            <a:ext cx="3124200" cy="196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279916" y="140356"/>
            <a:ext cx="748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Comparison with Isobar Models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98459" y="815415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</a:rPr>
              <a:t>g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2800" i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Symbol" pitchFamily="18" charset="2"/>
                <a:cs typeface="Times New Roman" pitchFamily="18" charset="0"/>
                <a:sym typeface="Symbol"/>
              </a:rPr>
              <a:t>L</a:t>
            </a:r>
            <a:r>
              <a:rPr kumimoji="1" lang="en-US" altLang="ja-JP" sz="2800" i="1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ja-JP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ja-JP" alt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5400000">
            <a:off x="6209060" y="2559700"/>
            <a:ext cx="19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1600" baseline="-25000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 = 0.90 – 1.00 GeV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5400000">
            <a:off x="6218392" y="4731690"/>
            <a:ext cx="19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1" lang="en-US" altLang="ja-JP" sz="1600" baseline="-25000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 = 1.00 – 1.08 GeV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-641544" y="3439721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i="1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/dp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kumimoji="1" lang="en-US" altLang="ja-JP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b/(GeV/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34500" y="5834481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1" lang="en-US" altLang="ja-JP" i="1" baseline="-25000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[GeV/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30339" y="2885017"/>
            <a:ext cx="1632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400" dirty="0" smtClean="0"/>
          </a:p>
          <a:p>
            <a:r>
              <a:rPr lang="en-US" altLang="ja-JP" sz="1400" dirty="0" smtClean="0"/>
              <a:t>Saclay-Lyon A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-1.0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-1.5</a:t>
            </a:r>
          </a:p>
          <a:p>
            <a:r>
              <a:rPr lang="en-US" altLang="ja-JP" sz="1400" dirty="0" smtClean="0"/>
              <a:t>        </a:t>
            </a:r>
            <a:r>
              <a:rPr lang="en-US" altLang="ja-JP" sz="1400" i="1" dirty="0" smtClean="0"/>
              <a:t>rkk</a:t>
            </a:r>
            <a:r>
              <a:rPr lang="en-US" altLang="ja-JP" sz="1400" dirty="0" smtClean="0"/>
              <a:t> = -2.0</a:t>
            </a:r>
          </a:p>
          <a:p>
            <a:endParaRPr lang="en-US" altLang="ja-JP" sz="1400" dirty="0" smtClean="0"/>
          </a:p>
          <a:p>
            <a:r>
              <a:rPr lang="en-US" altLang="ja-JP" sz="1400" dirty="0" smtClean="0"/>
              <a:t>Kaon-MAID</a:t>
            </a:r>
          </a:p>
          <a:p>
            <a:pPr>
              <a:buFont typeface="Symbol"/>
              <a:buChar char=" "/>
            </a:pPr>
            <a:r>
              <a:rPr lang="en-US" altLang="ja-JP" sz="1400" dirty="0" smtClean="0"/>
              <a:t>    All</a:t>
            </a:r>
          </a:p>
        </p:txBody>
      </p:sp>
      <p:cxnSp>
        <p:nvCxnSpPr>
          <p:cNvPr id="25" name="直線コネクタ 24"/>
          <p:cNvCxnSpPr/>
          <p:nvPr/>
        </p:nvCxnSpPr>
        <p:spPr bwMode="auto">
          <a:xfrm>
            <a:off x="7554286" y="4520642"/>
            <a:ext cx="2411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グループ化 25"/>
          <p:cNvGrpSpPr/>
          <p:nvPr/>
        </p:nvGrpSpPr>
        <p:grpSpPr>
          <a:xfrm>
            <a:off x="7606280" y="3486078"/>
            <a:ext cx="326760" cy="405283"/>
            <a:chOff x="7479331" y="2558978"/>
            <a:chExt cx="249528" cy="405283"/>
          </a:xfrm>
        </p:grpSpPr>
        <p:cxnSp>
          <p:nvCxnSpPr>
            <p:cNvPr id="27" name="直線コネクタ 26"/>
            <p:cNvCxnSpPr/>
            <p:nvPr/>
          </p:nvCxnSpPr>
          <p:spPr bwMode="auto">
            <a:xfrm>
              <a:off x="7487699" y="2558978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>
              <a:off x="7479331" y="2746546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/>
            <p:nvPr/>
          </p:nvCxnSpPr>
          <p:spPr bwMode="auto">
            <a:xfrm>
              <a:off x="7481006" y="2964261"/>
              <a:ext cx="24116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="" xmlns:p14="http://schemas.microsoft.com/office/powerpoint/2010/main" val="3218466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>
                <a:solidFill>
                  <a:schemeClr val="bg1"/>
                </a:solidFill>
              </a:rPr>
              <a:pPr/>
              <a:t>58</a:t>
            </a:fld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5613" y="274638"/>
            <a:ext cx="8229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Integral Cross Section : Inclusive </a:t>
            </a:r>
            <a:r>
              <a:rPr lang="en-US" altLang="ja-JP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L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700338" y="5589588"/>
            <a:ext cx="36734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Times New Roman" pitchFamily="18" charset="0"/>
              </a:rPr>
              <a:t>Integral Region :   cos</a:t>
            </a:r>
            <a:r>
              <a:rPr lang="en-US" altLang="ja-JP" dirty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US" altLang="ja-JP" baseline="-25000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altLang="ja-JP" baseline="30000" dirty="0">
                <a:solidFill>
                  <a:schemeClr val="bg1"/>
                </a:solidFill>
                <a:latin typeface="Times New Roman" pitchFamily="18" charset="0"/>
              </a:rPr>
              <a:t>Lab</a:t>
            </a:r>
            <a:r>
              <a:rPr lang="en-US" altLang="ja-JP" dirty="0">
                <a:solidFill>
                  <a:schemeClr val="bg1"/>
                </a:solidFill>
                <a:latin typeface="Times New Roman" pitchFamily="18" charset="0"/>
              </a:rPr>
              <a:t>=0.9-1.0</a:t>
            </a:r>
          </a:p>
          <a:p>
            <a:endParaRPr lang="en-US" altLang="ja-JP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altLang="ja-JP" dirty="0">
                <a:solidFill>
                  <a:schemeClr val="bg1"/>
                </a:solidFill>
                <a:latin typeface="Times New Roman" pitchFamily="18" charset="0"/>
              </a:rPr>
              <a:t>Error : statistical error</a:t>
            </a:r>
          </a:p>
          <a:p>
            <a:r>
              <a:rPr lang="en-US" altLang="ja-JP" dirty="0">
                <a:solidFill>
                  <a:schemeClr val="bg1"/>
                </a:solidFill>
                <a:latin typeface="Times New Roman" pitchFamily="18" charset="0"/>
              </a:rPr>
              <a:t>Systematic Uncertainty : &lt; 14 %</a:t>
            </a:r>
          </a:p>
        </p:txBody>
      </p:sp>
      <p:pic>
        <p:nvPicPr>
          <p:cNvPr id="6" name="Picture 18" descr="SingleLamCSTot"/>
          <p:cNvPicPr>
            <a:picLocks noChangeAspect="1" noChangeArrowheads="1"/>
          </p:cNvPicPr>
          <p:nvPr/>
        </p:nvPicPr>
        <p:blipFill>
          <a:blip r:embed="rId2" cstate="print">
            <a:lum bright="-40000" contrast="6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062038"/>
            <a:ext cx="7050087" cy="4598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82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59</a:t>
            </a:fld>
            <a:endParaRPr kumimoji="1" lang="ja-JP" alt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24300" y="6165850"/>
            <a:ext cx="5145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Times New Roman" pitchFamily="18" charset="0"/>
              </a:rPr>
              <a:t>[1] K. H. Glander </a:t>
            </a:r>
            <a:r>
              <a:rPr lang="en-US" altLang="ja-JP" sz="1600" i="1" dirty="0">
                <a:solidFill>
                  <a:schemeClr val="bg1"/>
                </a:solidFill>
                <a:latin typeface="Times New Roman" pitchFamily="18" charset="0"/>
              </a:rPr>
              <a:t>et al.</a:t>
            </a:r>
            <a:r>
              <a:rPr lang="en-US" altLang="ja-JP" sz="16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ja-JP" sz="1600" i="1" dirty="0">
                <a:solidFill>
                  <a:schemeClr val="bg1"/>
                </a:solidFill>
                <a:latin typeface="Times New Roman" pitchFamily="18" charset="0"/>
              </a:rPr>
              <a:t>Eur. Phys. J., A19:251–273, 2004.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Times New Roman" pitchFamily="18" charset="0"/>
              </a:rPr>
              <a:t>[2] M. Q. Tran </a:t>
            </a:r>
            <a:r>
              <a:rPr lang="en-US" altLang="ja-JP" sz="1600" i="1" dirty="0">
                <a:solidFill>
                  <a:schemeClr val="bg1"/>
                </a:solidFill>
                <a:latin typeface="Times New Roman" pitchFamily="18" charset="0"/>
              </a:rPr>
              <a:t>et al.</a:t>
            </a:r>
            <a:r>
              <a:rPr lang="en-US" altLang="ja-JP" sz="16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ja-JP" sz="1600" i="1" dirty="0">
                <a:solidFill>
                  <a:schemeClr val="bg1"/>
                </a:solidFill>
                <a:latin typeface="Times New Roman" pitchFamily="18" charset="0"/>
              </a:rPr>
              <a:t>Phys. Lett., B445:20–26, 1998.</a:t>
            </a:r>
          </a:p>
        </p:txBody>
      </p:sp>
      <p:pic>
        <p:nvPicPr>
          <p:cNvPr id="5" name="Picture 5" descr="EstimateK0LCSwSAPHIRT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423" t="-6640" r="-2925" b="-5843"/>
          <a:stretch>
            <a:fillRect/>
          </a:stretch>
        </p:blipFill>
        <p:spPr bwMode="auto">
          <a:xfrm>
            <a:off x="288032" y="836712"/>
            <a:ext cx="8604448" cy="521745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5496" y="140356"/>
            <a:ext cx="910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Total Cross Section </a:t>
            </a:r>
            <a:r>
              <a:rPr lang="en-US" altLang="ja-JP" sz="32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altLang="ja-JP" sz="32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3200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ja-JP" sz="3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ja-JP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ja-JP" sz="3200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32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L</a:t>
            </a:r>
            <a:r>
              <a:rPr lang="en-US" altLang="ja-JP" sz="32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sz="3200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ja-JP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Estimated</a:t>
            </a:r>
            <a:endParaRPr kumimoji="1" lang="ja-JP" alt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7625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/>
        </p:nvSpPr>
        <p:spPr bwMode="auto">
          <a:xfrm>
            <a:off x="0" y="1113135"/>
            <a:ext cx="9144000" cy="574486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7" name="Rectangle 94"/>
          <p:cNvSpPr>
            <a:spLocks noChangeArrowheads="1"/>
          </p:cNvSpPr>
          <p:nvPr/>
        </p:nvSpPr>
        <p:spPr bwMode="auto">
          <a:xfrm>
            <a:off x="4584357" y="1419307"/>
            <a:ext cx="4374111" cy="196644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pic>
        <p:nvPicPr>
          <p:cNvPr id="9" name="Picture 33" descr="nucleu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770" t="7628" r="7939" b="7796"/>
          <a:stretch>
            <a:fillRect/>
          </a:stretch>
        </p:blipFill>
        <p:spPr bwMode="auto">
          <a:xfrm>
            <a:off x="4651855" y="1839058"/>
            <a:ext cx="922714" cy="92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test-nst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7650" y="1853851"/>
            <a:ext cx="630551" cy="90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test-q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3565" y="1924118"/>
            <a:ext cx="541794" cy="8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47"/>
          <p:cNvSpPr>
            <a:spLocks noChangeShapeType="1"/>
          </p:cNvSpPr>
          <p:nvPr/>
        </p:nvSpPr>
        <p:spPr bwMode="auto">
          <a:xfrm>
            <a:off x="5790916" y="2036915"/>
            <a:ext cx="373523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7713952" y="1504367"/>
            <a:ext cx="1061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Quark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5975937" y="1504367"/>
            <a:ext cx="1220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Neutron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4777595" y="1502518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Stars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 flipH="1">
            <a:off x="5352674" y="1252886"/>
            <a:ext cx="149779" cy="373523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8" name="Rectangle 65"/>
          <p:cNvSpPr>
            <a:spLocks noChangeArrowheads="1"/>
          </p:cNvSpPr>
          <p:nvPr/>
        </p:nvSpPr>
        <p:spPr bwMode="auto">
          <a:xfrm flipV="1">
            <a:off x="4605627" y="2624937"/>
            <a:ext cx="902373" cy="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3" name="AutoShape 96"/>
          <p:cNvSpPr>
            <a:spLocks noChangeArrowheads="1"/>
          </p:cNvSpPr>
          <p:nvPr/>
        </p:nvSpPr>
        <p:spPr bwMode="auto">
          <a:xfrm>
            <a:off x="5166840" y="2871845"/>
            <a:ext cx="3657580" cy="210134"/>
          </a:xfrm>
          <a:prstGeom prst="rightArrow">
            <a:avLst>
              <a:gd name="adj1" fmla="val 53843"/>
              <a:gd name="adj2" fmla="val 126950"/>
            </a:avLst>
          </a:prstGeom>
          <a:gradFill rotWithShape="1">
            <a:gsLst>
              <a:gs pos="0">
                <a:srgbClr val="FF9900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6310062" y="3038206"/>
            <a:ext cx="10059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b="1" dirty="0" smtClean="0">
                <a:solidFill>
                  <a:srgbClr val="A0D6FE"/>
                </a:solidFill>
                <a:latin typeface="HG丸ｺﾞｼｯｸM-PRO" pitchFamily="50" charset="-128"/>
              </a:rPr>
              <a:t>compression</a:t>
            </a:r>
            <a:endParaRPr lang="ja-JP" altLang="en-US" sz="900" b="1" dirty="0">
              <a:solidFill>
                <a:srgbClr val="A0D6FE"/>
              </a:solidFill>
              <a:latin typeface="HG丸ｺﾞｼｯｸM-PRO" pitchFamily="50" charset="-128"/>
            </a:endParaRPr>
          </a:p>
        </p:txBody>
      </p:sp>
      <p:sp>
        <p:nvSpPr>
          <p:cNvPr id="45" name="AutoShape 97"/>
          <p:cNvSpPr>
            <a:spLocks noChangeArrowheads="1"/>
          </p:cNvSpPr>
          <p:nvPr/>
        </p:nvSpPr>
        <p:spPr bwMode="auto">
          <a:xfrm>
            <a:off x="7063393" y="1973328"/>
            <a:ext cx="798520" cy="783315"/>
          </a:xfrm>
          <a:prstGeom prst="rightArrow">
            <a:avLst>
              <a:gd name="adj1" fmla="val 54917"/>
              <a:gd name="adj2" fmla="val 58813"/>
            </a:avLst>
          </a:prstGeom>
          <a:gradFill rotWithShape="1">
            <a:gsLst>
              <a:gs pos="0">
                <a:srgbClr val="FFFF99">
                  <a:alpha val="67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 flipV="1">
            <a:off x="7137079" y="2036915"/>
            <a:ext cx="297710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47" name="Rectangle 72"/>
          <p:cNvSpPr>
            <a:spLocks noChangeArrowheads="1"/>
          </p:cNvSpPr>
          <p:nvPr/>
        </p:nvSpPr>
        <p:spPr bwMode="auto">
          <a:xfrm>
            <a:off x="6978054" y="2160806"/>
            <a:ext cx="839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phase</a:t>
            </a:r>
          </a:p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transition</a:t>
            </a:r>
            <a:endParaRPr lang="ja-JP" alt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3726" y="196015"/>
            <a:ext cx="5886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QCD Phase Diagram</a:t>
            </a:r>
            <a:endParaRPr kumimoji="1" lang="ja-JP" altLang="en-US" sz="4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8" name="グループ化 56"/>
          <p:cNvGrpSpPr/>
          <p:nvPr/>
        </p:nvGrpSpPr>
        <p:grpSpPr>
          <a:xfrm>
            <a:off x="-1051441" y="1231900"/>
            <a:ext cx="10036517" cy="5516224"/>
            <a:chOff x="-506625" y="1862437"/>
            <a:chExt cx="7049588" cy="3874562"/>
          </a:xfrm>
        </p:grpSpPr>
        <p:sp>
          <p:nvSpPr>
            <p:cNvPr id="27" name="Arc 53"/>
            <p:cNvSpPr>
              <a:spLocks/>
            </p:cNvSpPr>
            <p:nvPr/>
          </p:nvSpPr>
          <p:spPr bwMode="auto">
            <a:xfrm>
              <a:off x="-506625" y="3200394"/>
              <a:ext cx="5288692" cy="2051221"/>
            </a:xfrm>
            <a:custGeom>
              <a:avLst/>
              <a:gdLst>
                <a:gd name="G0" fmla="+- 0 0 0"/>
                <a:gd name="G1" fmla="+- 19666 0 0"/>
                <a:gd name="G2" fmla="+- 21600 0 0"/>
                <a:gd name="T0" fmla="*/ 8934 w 21589"/>
                <a:gd name="T1" fmla="*/ 0 h 19666"/>
                <a:gd name="T2" fmla="*/ 21589 w 21589"/>
                <a:gd name="T3" fmla="*/ 18963 h 19666"/>
                <a:gd name="T4" fmla="*/ 0 w 21589"/>
                <a:gd name="T5" fmla="*/ 19666 h 19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9" h="19666" fill="none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</a:path>
                <a:path w="21589" h="19666" stroke="0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  <a:lnTo>
                    <a:pt x="0" y="19666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" name="Line 109"/>
            <p:cNvSpPr>
              <a:spLocks noChangeShapeType="1"/>
            </p:cNvSpPr>
            <p:nvPr/>
          </p:nvSpPr>
          <p:spPr bwMode="auto">
            <a:xfrm flipV="1">
              <a:off x="913347" y="2324719"/>
              <a:ext cx="0" cy="2984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" name="Oval 83"/>
            <p:cNvSpPr>
              <a:spLocks noChangeArrowheads="1"/>
            </p:cNvSpPr>
            <p:nvPr/>
          </p:nvSpPr>
          <p:spPr bwMode="auto">
            <a:xfrm>
              <a:off x="3025049" y="5070669"/>
              <a:ext cx="502962" cy="41790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5" name="Rectangle 84"/>
            <p:cNvSpPr>
              <a:spLocks noChangeArrowheads="1"/>
            </p:cNvSpPr>
            <p:nvPr/>
          </p:nvSpPr>
          <p:spPr bwMode="auto">
            <a:xfrm>
              <a:off x="2829041" y="5268526"/>
              <a:ext cx="1005924" cy="33654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6" name="Line 108"/>
            <p:cNvSpPr>
              <a:spLocks noChangeShapeType="1"/>
            </p:cNvSpPr>
            <p:nvPr/>
          </p:nvSpPr>
          <p:spPr bwMode="auto">
            <a:xfrm flipV="1">
              <a:off x="889308" y="5275923"/>
              <a:ext cx="540684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pic>
          <p:nvPicPr>
            <p:cNvPr id="22" name="Picture 34" descr="qg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206"/>
            <a:stretch>
              <a:fillRect/>
            </a:stretch>
          </p:blipFill>
          <p:spPr bwMode="auto">
            <a:xfrm>
              <a:off x="1425555" y="2346908"/>
              <a:ext cx="893128" cy="852446"/>
            </a:xfrm>
            <a:prstGeom prst="rect">
              <a:avLst/>
            </a:prstGeom>
            <a:noFill/>
          </p:spPr>
        </p:pic>
        <p:sp>
          <p:nvSpPr>
            <p:cNvPr id="23" name="Rectangle 35"/>
            <p:cNvSpPr>
              <a:spLocks noChangeArrowheads="1"/>
            </p:cNvSpPr>
            <p:nvPr/>
          </p:nvSpPr>
          <p:spPr bwMode="auto">
            <a:xfrm>
              <a:off x="4684807" y="5364093"/>
              <a:ext cx="179486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rPr>
                <a:t>Baryon density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</p:txBody>
        </p:sp>
        <p:pic>
          <p:nvPicPr>
            <p:cNvPr id="24" name="Picture 41" descr="test6-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0791" b="32016"/>
            <a:stretch>
              <a:fillRect/>
            </a:stretch>
          </p:blipFill>
          <p:spPr bwMode="auto">
            <a:xfrm rot="500322">
              <a:off x="1656696" y="4399437"/>
              <a:ext cx="1505188" cy="362429"/>
            </a:xfrm>
            <a:prstGeom prst="rect">
              <a:avLst/>
            </a:prstGeom>
            <a:noFill/>
          </p:spPr>
        </p:pic>
        <p:sp>
          <p:nvSpPr>
            <p:cNvPr id="25" name="Text Box 44"/>
            <p:cNvSpPr txBox="1">
              <a:spLocks noChangeArrowheads="1"/>
            </p:cNvSpPr>
            <p:nvPr/>
          </p:nvSpPr>
          <p:spPr bwMode="auto">
            <a:xfrm>
              <a:off x="1639475" y="4255506"/>
              <a:ext cx="623385" cy="18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Baryon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Text Box 51"/>
            <p:cNvSpPr txBox="1">
              <a:spLocks noChangeArrowheads="1"/>
            </p:cNvSpPr>
            <p:nvPr/>
          </p:nvSpPr>
          <p:spPr bwMode="auto">
            <a:xfrm>
              <a:off x="880063" y="1862437"/>
              <a:ext cx="1845427" cy="25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b="1" dirty="0" smtClean="0">
                  <a:solidFill>
                    <a:srgbClr val="CDFFDA"/>
                  </a:solidFill>
                  <a:latin typeface="Times New Roman" pitchFamily="18" charset="0"/>
                  <a:ea typeface="ＭＳ Ｐゴシック" pitchFamily="50" charset="-128"/>
                </a:rPr>
                <a:t>Big bang</a:t>
              </a:r>
              <a:endParaRPr lang="ja-JP" altLang="en-US" b="1" dirty="0">
                <a:solidFill>
                  <a:srgbClr val="CDFFDA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 rot="16200000">
              <a:off x="-215957" y="2954130"/>
              <a:ext cx="1545901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Temperature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2172909" y="2167423"/>
              <a:ext cx="1218573" cy="67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Quark-Gluon Plasma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  <a:p>
              <a:r>
                <a:rPr lang="en-US" altLang="ja-JP" sz="1600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(QGP) </a:t>
              </a:r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0" name="Rectangle 59"/>
            <p:cNvSpPr>
              <a:spLocks noChangeArrowheads="1"/>
            </p:cNvSpPr>
            <p:nvPr/>
          </p:nvSpPr>
          <p:spPr bwMode="auto">
            <a:xfrm rot="16200000">
              <a:off x="597770" y="3064730"/>
              <a:ext cx="100777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cooling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1" name="Rectangle 60"/>
            <p:cNvSpPr>
              <a:spLocks noChangeArrowheads="1"/>
            </p:cNvSpPr>
            <p:nvPr/>
          </p:nvSpPr>
          <p:spPr bwMode="auto">
            <a:xfrm>
              <a:off x="1198607" y="4904248"/>
              <a:ext cx="1304988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element synthesis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2" name="Rectangle 63"/>
            <p:cNvSpPr>
              <a:spLocks noChangeArrowheads="1"/>
            </p:cNvSpPr>
            <p:nvPr/>
          </p:nvSpPr>
          <p:spPr bwMode="auto">
            <a:xfrm>
              <a:off x="586052" y="5177919"/>
              <a:ext cx="28770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0</a:t>
              </a:r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 flipV="1">
              <a:off x="911498" y="2341360"/>
              <a:ext cx="0" cy="2958601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34" name="Text Box 67"/>
            <p:cNvSpPr txBox="1">
              <a:spLocks noChangeArrowheads="1"/>
            </p:cNvSpPr>
            <p:nvPr/>
          </p:nvSpPr>
          <p:spPr bwMode="auto">
            <a:xfrm>
              <a:off x="2529264" y="4330337"/>
              <a:ext cx="837653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Meson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Rectangle 69"/>
            <p:cNvSpPr>
              <a:spLocks noChangeArrowheads="1"/>
            </p:cNvSpPr>
            <p:nvPr/>
          </p:nvSpPr>
          <p:spPr bwMode="auto">
            <a:xfrm rot="312541">
              <a:off x="1329292" y="3424690"/>
              <a:ext cx="1028339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phase transition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" name="Arc 78"/>
            <p:cNvSpPr>
              <a:spLocks/>
            </p:cNvSpPr>
            <p:nvPr/>
          </p:nvSpPr>
          <p:spPr bwMode="auto">
            <a:xfrm rot="11040135" flipV="1">
              <a:off x="4540568" y="4142408"/>
              <a:ext cx="1703045" cy="791426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75 w 19973"/>
                <a:gd name="T1" fmla="*/ 0 h 21598"/>
                <a:gd name="T2" fmla="*/ 19973 w 19973"/>
                <a:gd name="T3" fmla="*/ 13374 h 21598"/>
                <a:gd name="T4" fmla="*/ 0 w 19973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73" h="21598" fill="none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</a:path>
                <a:path w="19973" h="21598" stroke="0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7" name="Text Box 81"/>
            <p:cNvSpPr txBox="1">
              <a:spLocks noChangeArrowheads="1"/>
            </p:cNvSpPr>
            <p:nvPr/>
          </p:nvSpPr>
          <p:spPr bwMode="auto">
            <a:xfrm>
              <a:off x="4924100" y="4488195"/>
              <a:ext cx="1618863" cy="410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Color </a:t>
              </a:r>
            </a:p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superconductivity?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8" name="AutoShape 82"/>
            <p:cNvSpPr>
              <a:spLocks noChangeArrowheads="1"/>
            </p:cNvSpPr>
            <p:nvPr/>
          </p:nvSpPr>
          <p:spPr bwMode="auto">
            <a:xfrm>
              <a:off x="1151884" y="2311774"/>
              <a:ext cx="249633" cy="1664213"/>
            </a:xfrm>
            <a:prstGeom prst="downArrow">
              <a:avLst>
                <a:gd name="adj1" fmla="val 40741"/>
                <a:gd name="adj2" fmla="val 57376"/>
              </a:avLst>
            </a:prstGeom>
            <a:gradFill rotWithShape="1">
              <a:gsLst>
                <a:gs pos="0">
                  <a:srgbClr val="3366CC"/>
                </a:gs>
                <a:gs pos="100000">
                  <a:srgbClr val="66CC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 sz="2400" dirty="0"/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 flipV="1">
              <a:off x="911498" y="5277771"/>
              <a:ext cx="5368012" cy="0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0" name="Freeform 85"/>
            <p:cNvSpPr>
              <a:spLocks/>
            </p:cNvSpPr>
            <p:nvPr/>
          </p:nvSpPr>
          <p:spPr bwMode="auto">
            <a:xfrm>
              <a:off x="2337174" y="4819188"/>
              <a:ext cx="697120" cy="3402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5" y="160"/>
                </a:cxn>
                <a:cxn ang="0">
                  <a:pos x="467" y="256"/>
                </a:cxn>
                <a:cxn ang="0">
                  <a:pos x="453" y="273"/>
                </a:cxn>
              </a:cxnLst>
              <a:rect l="0" t="0" r="r" b="b"/>
              <a:pathLst>
                <a:path w="513" h="275">
                  <a:moveTo>
                    <a:pt x="0" y="0"/>
                  </a:moveTo>
                  <a:cubicBezTo>
                    <a:pt x="29" y="27"/>
                    <a:pt x="97" y="117"/>
                    <a:pt x="175" y="160"/>
                  </a:cubicBezTo>
                  <a:cubicBezTo>
                    <a:pt x="249" y="205"/>
                    <a:pt x="421" y="237"/>
                    <a:pt x="467" y="256"/>
                  </a:cubicBezTo>
                  <a:cubicBezTo>
                    <a:pt x="513" y="275"/>
                    <a:pt x="456" y="270"/>
                    <a:pt x="453" y="273"/>
                  </a:cubicBezTo>
                </a:path>
              </a:pathLst>
            </a:custGeom>
            <a:noFill/>
            <a:ln w="76200">
              <a:solidFill>
                <a:srgbClr val="C2E4F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1" name="Rectangle 86"/>
            <p:cNvSpPr>
              <a:spLocks noChangeArrowheads="1"/>
            </p:cNvSpPr>
            <p:nvPr/>
          </p:nvSpPr>
          <p:spPr bwMode="auto">
            <a:xfrm>
              <a:off x="2974605" y="5322150"/>
              <a:ext cx="685215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Our world</a:t>
              </a:r>
              <a:endParaRPr lang="ja-JP" altLang="en-US" sz="1100" b="1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2" name="Rectangle 88"/>
            <p:cNvSpPr>
              <a:spLocks noChangeArrowheads="1"/>
            </p:cNvSpPr>
            <p:nvPr/>
          </p:nvSpPr>
          <p:spPr bwMode="auto">
            <a:xfrm>
              <a:off x="3796133" y="4724883"/>
              <a:ext cx="1007774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FF9900"/>
                  </a:solidFill>
                  <a:latin typeface="Times New Roman" pitchFamily="18" charset="0"/>
                  <a:ea typeface="ＭＳ Ｐゴシック" pitchFamily="50" charset="-128"/>
                </a:rPr>
                <a:t>Neutron Star</a:t>
              </a:r>
              <a:endParaRPr lang="ja-JP" altLang="en-US" sz="1600" b="1" i="1" dirty="0">
                <a:solidFill>
                  <a:srgbClr val="FF99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8" name="Text Box 42"/>
            <p:cNvSpPr txBox="1">
              <a:spLocks noChangeArrowheads="1"/>
            </p:cNvSpPr>
            <p:nvPr/>
          </p:nvSpPr>
          <p:spPr bwMode="auto">
            <a:xfrm>
              <a:off x="1910025" y="3898324"/>
              <a:ext cx="141088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Hadron 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9" name="AutoShape 114"/>
            <p:cNvSpPr>
              <a:spLocks noChangeArrowheads="1"/>
            </p:cNvSpPr>
            <p:nvPr/>
          </p:nvSpPr>
          <p:spPr bwMode="auto">
            <a:xfrm>
              <a:off x="3773944" y="4952325"/>
              <a:ext cx="1486697" cy="297710"/>
            </a:xfrm>
            <a:prstGeom prst="rightArrow">
              <a:avLst>
                <a:gd name="adj1" fmla="val 50315"/>
                <a:gd name="adj2" fmla="val 89449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7" t="40105" r="53586" b="42072"/>
          <a:stretch>
            <a:fillRect/>
          </a:stretch>
        </p:blipFill>
        <p:spPr bwMode="auto">
          <a:xfrm>
            <a:off x="2976563" y="3122613"/>
            <a:ext cx="305593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Strange TDC distribution</a:t>
            </a:r>
            <a:endParaRPr lang="ja-JP" altLang="en-US" dirty="0"/>
          </a:p>
        </p:txBody>
      </p:sp>
      <p:sp>
        <p:nvSpPr>
          <p:cNvPr id="60419" name="コンテンツ プレースホルダ 5"/>
          <p:cNvSpPr>
            <a:spLocks noGrp="1"/>
          </p:cNvSpPr>
          <p:nvPr>
            <p:ph idx="1"/>
          </p:nvPr>
        </p:nvSpPr>
        <p:spPr>
          <a:xfrm>
            <a:off x="179512" y="5013176"/>
            <a:ext cx="3573462" cy="1844824"/>
          </a:xfrm>
        </p:spPr>
        <p:txBody>
          <a:bodyPr/>
          <a:lstStyle/>
          <a:p>
            <a:pPr marL="157163" indent="-157163"/>
            <a:r>
              <a:rPr lang="en-US" altLang="ja-JP" sz="1600" dirty="0" smtClean="0"/>
              <a:t>0xFxxxx is continued in negative region as accidental coincidence </a:t>
            </a:r>
            <a:r>
              <a:rPr lang="en-US" altLang="ja-JP" sz="1600" dirty="0" smtClean="0"/>
              <a:t>distribution</a:t>
            </a:r>
          </a:p>
          <a:p>
            <a:pPr marL="157163" indent="-157163"/>
            <a:r>
              <a:rPr lang="en-US" altLang="ja-JP" sz="1600" dirty="0" smtClean="0"/>
              <a:t>The module recorded hit after common stop</a:t>
            </a:r>
          </a:p>
          <a:p>
            <a:pPr marL="557213" lvl="1" indent="-157163"/>
            <a:r>
              <a:rPr lang="en-US" altLang="ja-JP" sz="1600" dirty="0" smtClean="0"/>
              <a:t>Program is needed to be modified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976" r="53586" b="60439"/>
          <a:stretch>
            <a:fillRect/>
          </a:stretch>
        </p:blipFill>
        <p:spPr bwMode="auto">
          <a:xfrm>
            <a:off x="3576638" y="4930775"/>
            <a:ext cx="3719512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0" t="3043" r="54453" b="79134"/>
          <a:stretch>
            <a:fillRect/>
          </a:stretch>
        </p:blipFill>
        <p:spPr bwMode="auto">
          <a:xfrm>
            <a:off x="687388" y="992188"/>
            <a:ext cx="33924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0" t="77147" r="55663" b="4668"/>
          <a:stretch>
            <a:fillRect/>
          </a:stretch>
        </p:blipFill>
        <p:spPr bwMode="auto">
          <a:xfrm>
            <a:off x="0" y="3100388"/>
            <a:ext cx="2906713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5" t="58672" r="54195" b="22835"/>
          <a:stretch>
            <a:fillRect/>
          </a:stretch>
        </p:blipFill>
        <p:spPr bwMode="auto">
          <a:xfrm>
            <a:off x="5962650" y="3111500"/>
            <a:ext cx="30130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424" name="直線矢印コネクタ 15"/>
          <p:cNvCxnSpPr>
            <a:cxnSpLocks noChangeShapeType="1"/>
          </p:cNvCxnSpPr>
          <p:nvPr/>
        </p:nvCxnSpPr>
        <p:spPr bwMode="auto">
          <a:xfrm>
            <a:off x="3844925" y="2479675"/>
            <a:ext cx="3870325" cy="1092200"/>
          </a:xfrm>
          <a:prstGeom prst="straightConnector1">
            <a:avLst/>
          </a:prstGeom>
          <a:noFill/>
          <a:ln w="28575" algn="ctr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60425" name="直線矢印コネクタ 18"/>
          <p:cNvCxnSpPr>
            <a:cxnSpLocks noChangeShapeType="1"/>
          </p:cNvCxnSpPr>
          <p:nvPr/>
        </p:nvCxnSpPr>
        <p:spPr bwMode="auto">
          <a:xfrm>
            <a:off x="1579563" y="2514600"/>
            <a:ext cx="2500312" cy="1498600"/>
          </a:xfrm>
          <a:prstGeom prst="straightConnector1">
            <a:avLst/>
          </a:prstGeom>
          <a:noFill/>
          <a:ln w="28575" algn="ctr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60426" name="直線矢印コネクタ 21"/>
          <p:cNvCxnSpPr>
            <a:cxnSpLocks noChangeShapeType="1"/>
          </p:cNvCxnSpPr>
          <p:nvPr/>
        </p:nvCxnSpPr>
        <p:spPr bwMode="auto">
          <a:xfrm rot="5400000">
            <a:off x="440532" y="2863056"/>
            <a:ext cx="1295400" cy="554037"/>
          </a:xfrm>
          <a:prstGeom prst="straightConnector1">
            <a:avLst/>
          </a:prstGeom>
          <a:noFill/>
          <a:ln w="28575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60427" name="円/楕円 24"/>
          <p:cNvSpPr>
            <a:spLocks noChangeArrowheads="1"/>
          </p:cNvSpPr>
          <p:nvPr/>
        </p:nvSpPr>
        <p:spPr bwMode="auto">
          <a:xfrm>
            <a:off x="8678863" y="4070350"/>
            <a:ext cx="100012" cy="461963"/>
          </a:xfrm>
          <a:prstGeom prst="ellipse">
            <a:avLst/>
          </a:prstGeom>
          <a:solidFill>
            <a:srgbClr val="FFFFFF">
              <a:alpha val="10196"/>
            </a:srgb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lIns="82296" tIns="41148" rIns="82296" bIns="4114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200" dirty="0">
              <a:solidFill>
                <a:srgbClr val="000000"/>
              </a:solidFill>
            </a:endParaRPr>
          </a:p>
        </p:txBody>
      </p:sp>
      <p:sp>
        <p:nvSpPr>
          <p:cNvPr id="60428" name="円/楕円 25"/>
          <p:cNvSpPr>
            <a:spLocks noChangeArrowheads="1"/>
          </p:cNvSpPr>
          <p:nvPr/>
        </p:nvSpPr>
        <p:spPr bwMode="auto">
          <a:xfrm>
            <a:off x="4456113" y="6178550"/>
            <a:ext cx="1284287" cy="450850"/>
          </a:xfrm>
          <a:prstGeom prst="ellipse">
            <a:avLst/>
          </a:prstGeom>
          <a:solidFill>
            <a:srgbClr val="FFFFFF">
              <a:alpha val="10196"/>
            </a:srgb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lIns="82296" tIns="41148" rIns="82296" bIns="4114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200" dirty="0">
              <a:solidFill>
                <a:srgbClr val="000000"/>
              </a:solidFill>
            </a:endParaRPr>
          </a:p>
        </p:txBody>
      </p:sp>
      <p:cxnSp>
        <p:nvCxnSpPr>
          <p:cNvPr id="60429" name="直線矢印コネクタ 26"/>
          <p:cNvCxnSpPr>
            <a:cxnSpLocks noChangeShapeType="1"/>
            <a:stCxn id="60427" idx="2"/>
          </p:cNvCxnSpPr>
          <p:nvPr/>
        </p:nvCxnSpPr>
        <p:spPr bwMode="auto">
          <a:xfrm rot="10800000" flipV="1">
            <a:off x="4957763" y="4300538"/>
            <a:ext cx="3721100" cy="18684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0430" name="テキスト ボックス 29"/>
          <p:cNvSpPr txBox="1">
            <a:spLocks noChangeArrowheads="1"/>
          </p:cNvSpPr>
          <p:nvPr/>
        </p:nvSpPr>
        <p:spPr bwMode="auto">
          <a:xfrm rot="-1361747">
            <a:off x="6948488" y="5118100"/>
            <a:ext cx="1946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300" dirty="0">
                <a:solidFill>
                  <a:srgbClr val="000000"/>
                </a:solidFill>
              </a:rPr>
              <a:t>When this range is treated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300" dirty="0">
                <a:solidFill>
                  <a:srgbClr val="000000"/>
                </a:solidFill>
              </a:rPr>
              <a:t>as negative value</a:t>
            </a:r>
            <a:endParaRPr lang="ja-JP" altLang="en-US" sz="1300" dirty="0">
              <a:solidFill>
                <a:srgbClr val="000000"/>
              </a:solidFill>
            </a:endParaRPr>
          </a:p>
        </p:txBody>
      </p:sp>
      <p:cxnSp>
        <p:nvCxnSpPr>
          <p:cNvPr id="60431" name="直線矢印コネクタ 32"/>
          <p:cNvCxnSpPr>
            <a:cxnSpLocks noChangeShapeType="1"/>
            <a:stCxn id="60433" idx="3"/>
          </p:cNvCxnSpPr>
          <p:nvPr/>
        </p:nvCxnSpPr>
        <p:spPr bwMode="auto">
          <a:xfrm>
            <a:off x="2779713" y="3943350"/>
            <a:ext cx="2951162" cy="1620838"/>
          </a:xfrm>
          <a:prstGeom prst="straightConnector1">
            <a:avLst/>
          </a:prstGeom>
          <a:noFill/>
          <a:ln w="28575" algn="ctr">
            <a:solidFill>
              <a:srgbClr val="7030A0"/>
            </a:solidFill>
            <a:round/>
            <a:headEnd/>
            <a:tailEnd type="arrow" w="med" len="med"/>
          </a:ln>
        </p:spPr>
      </p:cxnSp>
      <p:sp>
        <p:nvSpPr>
          <p:cNvPr id="60432" name="Rectangle 19"/>
          <p:cNvSpPr>
            <a:spLocks noChangeArrowheads="1"/>
          </p:cNvSpPr>
          <p:nvPr/>
        </p:nvSpPr>
        <p:spPr bwMode="auto">
          <a:xfrm>
            <a:off x="5768975" y="5362575"/>
            <a:ext cx="1212850" cy="1116013"/>
          </a:xfrm>
          <a:prstGeom prst="rect">
            <a:avLst/>
          </a:prstGeom>
          <a:noFill/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none" lIns="82296" tIns="41148" rIns="82296" bIns="411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60433" name="Rectangle 20"/>
          <p:cNvSpPr>
            <a:spLocks noChangeArrowheads="1"/>
          </p:cNvSpPr>
          <p:nvPr/>
        </p:nvSpPr>
        <p:spPr bwMode="auto">
          <a:xfrm>
            <a:off x="619125" y="3433763"/>
            <a:ext cx="2160588" cy="1017587"/>
          </a:xfrm>
          <a:prstGeom prst="rect">
            <a:avLst/>
          </a:prstGeom>
          <a:noFill/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none" lIns="82296" tIns="41148" rIns="82296" bIns="411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60434" name="テキスト ボックス 18"/>
          <p:cNvSpPr txBox="1">
            <a:spLocks noChangeArrowheads="1"/>
          </p:cNvSpPr>
          <p:nvPr/>
        </p:nvSpPr>
        <p:spPr bwMode="auto">
          <a:xfrm>
            <a:off x="4429125" y="1214438"/>
            <a:ext cx="4419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We found that there are many hits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in unexpected TDC range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60435" name="テキスト ボックス 19"/>
          <p:cNvSpPr txBox="1">
            <a:spLocks noChangeArrowheads="1"/>
          </p:cNvSpPr>
          <p:nvPr/>
        </p:nvSpPr>
        <p:spPr bwMode="auto">
          <a:xfrm>
            <a:off x="4430713" y="3624263"/>
            <a:ext cx="2928937" cy="523875"/>
          </a:xfrm>
          <a:prstGeom prst="rect">
            <a:avLst/>
          </a:prstGeom>
          <a:gradFill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16200000" scaled="1"/>
          </a:gra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0000"/>
                </a:solidFill>
              </a:rPr>
              <a:t>Negative value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0000"/>
                </a:solidFill>
              </a:rPr>
              <a:t>hit time after common stop</a:t>
            </a:r>
            <a:endParaRPr lang="ja-JP" altLang="en-US" sz="1400" dirty="0">
              <a:solidFill>
                <a:srgbClr val="000000"/>
              </a:solidFill>
            </a:endParaRPr>
          </a:p>
        </p:txBody>
      </p:sp>
      <p:sp>
        <p:nvSpPr>
          <p:cNvPr id="60437" name="スライド番号プレースホルダ 2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2E95F6-AFD7-4A27-A303-5B7A331221C4}" type="slidenum">
              <a:rPr lang="ja-JP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60438" name="円/楕円 24"/>
          <p:cNvSpPr>
            <a:spLocks noChangeArrowheads="1"/>
          </p:cNvSpPr>
          <p:nvPr/>
        </p:nvSpPr>
        <p:spPr bwMode="auto">
          <a:xfrm>
            <a:off x="5662613" y="4119563"/>
            <a:ext cx="100012" cy="461962"/>
          </a:xfrm>
          <a:prstGeom prst="ellipse">
            <a:avLst/>
          </a:prstGeom>
          <a:solidFill>
            <a:srgbClr val="FFFFFF">
              <a:alpha val="10196"/>
            </a:srgb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lIns="82296" tIns="41148" rIns="82296" bIns="4114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200" dirty="0">
              <a:solidFill>
                <a:srgbClr val="000000"/>
              </a:solidFill>
            </a:endParaRPr>
          </a:p>
        </p:txBody>
      </p:sp>
      <p:cxnSp>
        <p:nvCxnSpPr>
          <p:cNvPr id="60439" name="直線矢印コネクタ 26"/>
          <p:cNvCxnSpPr>
            <a:cxnSpLocks noChangeShapeType="1"/>
            <a:stCxn id="60438" idx="3"/>
          </p:cNvCxnSpPr>
          <p:nvPr/>
        </p:nvCxnSpPr>
        <p:spPr bwMode="auto">
          <a:xfrm rot="5400000">
            <a:off x="4470401" y="4937125"/>
            <a:ext cx="1630362" cy="78263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Beam Test in 2010/4/26-28</a:t>
            </a:r>
            <a:endParaRPr lang="ja-JP" altLang="en-US" dirty="0"/>
          </a:p>
        </p:txBody>
      </p:sp>
      <p:sp>
        <p:nvSpPr>
          <p:cNvPr id="61442" name="コンテンツ プレースホルダ 2"/>
          <p:cNvSpPr>
            <a:spLocks noGrp="1"/>
          </p:cNvSpPr>
          <p:nvPr>
            <p:ph idx="1"/>
          </p:nvPr>
        </p:nvSpPr>
        <p:spPr>
          <a:xfrm>
            <a:off x="755650" y="1125538"/>
            <a:ext cx="7272338" cy="1727200"/>
          </a:xfrm>
        </p:spPr>
        <p:txBody>
          <a:bodyPr/>
          <a:lstStyle/>
          <a:p>
            <a:r>
              <a:rPr lang="en-US" altLang="ja-JP" sz="2400" dirty="0" smtClean="0"/>
              <a:t>Changing TDC module parameters</a:t>
            </a:r>
          </a:p>
          <a:p>
            <a:pPr lvl="1"/>
            <a:r>
              <a:rPr lang="en-US" altLang="ja-JP" sz="1600" dirty="0" smtClean="0"/>
              <a:t>Set a time window not to measure a time after </a:t>
            </a:r>
            <a:r>
              <a:rPr lang="en-US" altLang="ja-JP" sz="1600" dirty="0" smtClean="0"/>
              <a:t>Common Stop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One trigger configuration was tested (as the result)</a:t>
            </a:r>
          </a:p>
          <a:p>
            <a:r>
              <a:rPr lang="en-US" altLang="ja-JP" sz="2400" dirty="0" smtClean="0"/>
              <a:t>Test was terminated due to a wire broken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" t="10434" r="53154" b="62279"/>
          <a:stretch>
            <a:fillRect/>
          </a:stretch>
        </p:blipFill>
        <p:spPr bwMode="auto">
          <a:xfrm>
            <a:off x="3303588" y="3190875"/>
            <a:ext cx="26987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726" r="52052" b="3206"/>
          <a:stretch>
            <a:fillRect/>
          </a:stretch>
        </p:blipFill>
        <p:spPr bwMode="auto">
          <a:xfrm>
            <a:off x="26988" y="3190875"/>
            <a:ext cx="31321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" t="39745" r="51492" b="32968"/>
          <a:stretch>
            <a:fillRect/>
          </a:stretch>
        </p:blipFill>
        <p:spPr bwMode="auto">
          <a:xfrm>
            <a:off x="6183313" y="3190875"/>
            <a:ext cx="28082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46" name="直線矢印コネクタ 8"/>
          <p:cNvCxnSpPr>
            <a:cxnSpLocks noChangeShapeType="1"/>
            <a:stCxn id="61447" idx="3"/>
          </p:cNvCxnSpPr>
          <p:nvPr/>
        </p:nvCxnSpPr>
        <p:spPr bwMode="auto">
          <a:xfrm>
            <a:off x="6713538" y="3097213"/>
            <a:ext cx="450850" cy="6429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447" name="テキスト ボックス 10"/>
          <p:cNvSpPr txBox="1">
            <a:spLocks noChangeArrowheads="1"/>
          </p:cNvSpPr>
          <p:nvPr/>
        </p:nvSpPr>
        <p:spPr bwMode="auto">
          <a:xfrm>
            <a:off x="5629275" y="2913063"/>
            <a:ext cx="1084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Original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61448" name="テキスト ボックス 11"/>
          <p:cNvSpPr txBox="1">
            <a:spLocks noChangeArrowheads="1"/>
          </p:cNvSpPr>
          <p:nvPr/>
        </p:nvSpPr>
        <p:spPr bwMode="auto">
          <a:xfrm>
            <a:off x="4238625" y="5829300"/>
            <a:ext cx="4441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Set a time window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</a:rPr>
              <a:t>Red and Blue: different time window</a:t>
            </a:r>
            <a:endParaRPr lang="ja-JP" altLang="en-US" dirty="0">
              <a:solidFill>
                <a:srgbClr val="000000"/>
              </a:solidFill>
            </a:endParaRPr>
          </a:p>
        </p:txBody>
      </p:sp>
      <p:cxnSp>
        <p:nvCxnSpPr>
          <p:cNvPr id="61449" name="直線矢印コネクタ 12"/>
          <p:cNvCxnSpPr>
            <a:cxnSpLocks noChangeShapeType="1"/>
          </p:cNvCxnSpPr>
          <p:nvPr/>
        </p:nvCxnSpPr>
        <p:spPr bwMode="auto">
          <a:xfrm rot="16200000" flipV="1">
            <a:off x="7443788" y="5027613"/>
            <a:ext cx="1800225" cy="142875"/>
          </a:xfrm>
          <a:prstGeom prst="straightConnector1">
            <a:avLst/>
          </a:prstGeom>
          <a:noFill/>
          <a:ln w="28575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61451" name="スライド番号プレースホルダ 1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DD65DA-36A1-4648-A39D-FB2E6DBF776A}" type="slidenum">
              <a:rPr lang="ja-JP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Beam Test in 2010/</a:t>
            </a:r>
            <a:r>
              <a:rPr lang="ja-JP" altLang="en-US" dirty="0" smtClean="0"/>
              <a:t>６</a:t>
            </a:r>
            <a:r>
              <a:rPr lang="en-US" altLang="ja-JP" dirty="0" smtClean="0"/>
              <a:t>/1-4</a:t>
            </a:r>
            <a:endParaRPr lang="ja-JP" altLang="en-US" dirty="0"/>
          </a:p>
        </p:txBody>
      </p:sp>
      <p:sp>
        <p:nvSpPr>
          <p:cNvPr id="62466" name="コンテンツ プレースホルダ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805487"/>
          </a:xfrm>
        </p:spPr>
        <p:txBody>
          <a:bodyPr/>
          <a:lstStyle/>
          <a:p>
            <a:r>
              <a:rPr lang="en-US" altLang="ja-JP" sz="2400" dirty="0" smtClean="0"/>
              <a:t>Trigger Combination Check</a:t>
            </a:r>
          </a:p>
          <a:p>
            <a:pPr lvl="1"/>
            <a:r>
              <a:rPr lang="en-US" altLang="ja-JP" sz="1600" dirty="0" smtClean="0"/>
              <a:t>w/ or w/o Electron Veto Counter in downstream region</a:t>
            </a:r>
          </a:p>
          <a:p>
            <a:pPr lvl="1"/>
            <a:r>
              <a:rPr lang="en-US" altLang="ja-JP" sz="1600" dirty="0" smtClean="0"/>
              <a:t>To be biased or not to be</a:t>
            </a:r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r>
              <a:rPr lang="en-US" altLang="ja-JP" sz="1600" dirty="0" smtClean="0"/>
              <a:t>At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~2MHz beam rate, DAQ efficiency is ~65% (same order with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run-2007)</a:t>
            </a:r>
          </a:p>
          <a:p>
            <a:pPr lvl="2"/>
            <a:r>
              <a:rPr lang="en-US" altLang="ja-JP" sz="1400" dirty="0" smtClean="0"/>
              <a:t>Now, 29 AMT-VME boards</a:t>
            </a:r>
          </a:p>
          <a:p>
            <a:pPr lvl="2"/>
            <a:r>
              <a:rPr lang="en-US" altLang="ja-JP" sz="1400" dirty="0" smtClean="0"/>
              <a:t>It was 21 in 2007</a:t>
            </a:r>
            <a:endParaRPr lang="en-US" altLang="ja-JP" sz="1600" dirty="0" smtClean="0"/>
          </a:p>
          <a:p>
            <a:r>
              <a:rPr lang="en-US" altLang="ja-JP" sz="2400" dirty="0" smtClean="0"/>
              <a:t>Test for reducing number of TDC modules</a:t>
            </a:r>
          </a:p>
          <a:p>
            <a:pPr lvl="1"/>
            <a:r>
              <a:rPr lang="en-US" altLang="ja-JP" sz="1600" dirty="0" smtClean="0"/>
              <a:t>How effective to increase number of DAQ PC</a:t>
            </a:r>
          </a:p>
          <a:p>
            <a:pPr lvl="1"/>
            <a:r>
              <a:rPr lang="en-US" altLang="ja-JP" sz="1600" dirty="0" smtClean="0"/>
              <a:t>results: about 1.15 times better at 2.0MHz beam rate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985" t="11945" b="61945"/>
          <a:stretch>
            <a:fillRect/>
          </a:stretch>
        </p:blipFill>
        <p:spPr bwMode="auto">
          <a:xfrm>
            <a:off x="3168650" y="2349500"/>
            <a:ext cx="28400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726" t="11241" b="62061"/>
          <a:stretch>
            <a:fillRect/>
          </a:stretch>
        </p:blipFill>
        <p:spPr bwMode="auto">
          <a:xfrm>
            <a:off x="5976938" y="2276475"/>
            <a:ext cx="291623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716" t="11945" b="62029"/>
          <a:stretch>
            <a:fillRect/>
          </a:stretch>
        </p:blipFill>
        <p:spPr bwMode="auto">
          <a:xfrm>
            <a:off x="504825" y="2343150"/>
            <a:ext cx="27955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スライド番号プレースホルダ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4E7494-5A46-4099-8FF7-F67ED18A8643}" type="slidenum">
              <a:rPr lang="ja-JP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円/楕円 54"/>
          <p:cNvSpPr/>
          <p:nvPr/>
        </p:nvSpPr>
        <p:spPr bwMode="auto">
          <a:xfrm>
            <a:off x="1259631" y="2492896"/>
            <a:ext cx="1028275" cy="648072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LHC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0" y="1113135"/>
            <a:ext cx="9144000" cy="574486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7" name="Rectangle 94"/>
          <p:cNvSpPr>
            <a:spLocks noChangeArrowheads="1"/>
          </p:cNvSpPr>
          <p:nvPr/>
        </p:nvSpPr>
        <p:spPr bwMode="auto">
          <a:xfrm>
            <a:off x="4584357" y="1419307"/>
            <a:ext cx="4374111" cy="196644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pic>
        <p:nvPicPr>
          <p:cNvPr id="9" name="Picture 33" descr="nucleu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770" t="7628" r="7939" b="7796"/>
          <a:stretch>
            <a:fillRect/>
          </a:stretch>
        </p:blipFill>
        <p:spPr bwMode="auto">
          <a:xfrm>
            <a:off x="4651855" y="1839058"/>
            <a:ext cx="922714" cy="92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test-nst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7650" y="1853851"/>
            <a:ext cx="630551" cy="90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test-q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3565" y="1924118"/>
            <a:ext cx="541794" cy="8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47"/>
          <p:cNvSpPr>
            <a:spLocks noChangeShapeType="1"/>
          </p:cNvSpPr>
          <p:nvPr/>
        </p:nvSpPr>
        <p:spPr bwMode="auto">
          <a:xfrm>
            <a:off x="5790916" y="2036915"/>
            <a:ext cx="373523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7713952" y="1504367"/>
            <a:ext cx="1061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Quark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5975937" y="1504367"/>
            <a:ext cx="1220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Neutron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4777595" y="1502518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Stars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 flipH="1">
            <a:off x="5352674" y="1252886"/>
            <a:ext cx="149779" cy="373523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8" name="Rectangle 65"/>
          <p:cNvSpPr>
            <a:spLocks noChangeArrowheads="1"/>
          </p:cNvSpPr>
          <p:nvPr/>
        </p:nvSpPr>
        <p:spPr bwMode="auto">
          <a:xfrm flipV="1">
            <a:off x="4605627" y="2624937"/>
            <a:ext cx="902373" cy="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3" name="AutoShape 96"/>
          <p:cNvSpPr>
            <a:spLocks noChangeArrowheads="1"/>
          </p:cNvSpPr>
          <p:nvPr/>
        </p:nvSpPr>
        <p:spPr bwMode="auto">
          <a:xfrm>
            <a:off x="5166840" y="2871845"/>
            <a:ext cx="3657580" cy="210134"/>
          </a:xfrm>
          <a:prstGeom prst="rightArrow">
            <a:avLst>
              <a:gd name="adj1" fmla="val 53843"/>
              <a:gd name="adj2" fmla="val 126950"/>
            </a:avLst>
          </a:prstGeom>
          <a:gradFill rotWithShape="1">
            <a:gsLst>
              <a:gs pos="0">
                <a:srgbClr val="FF9900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6310062" y="3038206"/>
            <a:ext cx="10059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b="1" dirty="0" smtClean="0">
                <a:solidFill>
                  <a:srgbClr val="A0D6FE"/>
                </a:solidFill>
                <a:latin typeface="HG丸ｺﾞｼｯｸM-PRO" pitchFamily="50" charset="-128"/>
              </a:rPr>
              <a:t>compression</a:t>
            </a:r>
            <a:endParaRPr lang="ja-JP" altLang="en-US" sz="900" b="1" dirty="0">
              <a:solidFill>
                <a:srgbClr val="A0D6FE"/>
              </a:solidFill>
              <a:latin typeface="HG丸ｺﾞｼｯｸM-PRO" pitchFamily="50" charset="-128"/>
            </a:endParaRPr>
          </a:p>
        </p:txBody>
      </p:sp>
      <p:sp>
        <p:nvSpPr>
          <p:cNvPr id="45" name="AutoShape 97"/>
          <p:cNvSpPr>
            <a:spLocks noChangeArrowheads="1"/>
          </p:cNvSpPr>
          <p:nvPr/>
        </p:nvSpPr>
        <p:spPr bwMode="auto">
          <a:xfrm>
            <a:off x="7063393" y="1973328"/>
            <a:ext cx="798520" cy="783315"/>
          </a:xfrm>
          <a:prstGeom prst="rightArrow">
            <a:avLst>
              <a:gd name="adj1" fmla="val 54917"/>
              <a:gd name="adj2" fmla="val 58813"/>
            </a:avLst>
          </a:prstGeom>
          <a:gradFill rotWithShape="1">
            <a:gsLst>
              <a:gs pos="0">
                <a:srgbClr val="FFFF99">
                  <a:alpha val="67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 flipV="1">
            <a:off x="7137079" y="2036915"/>
            <a:ext cx="297710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47" name="Rectangle 72"/>
          <p:cNvSpPr>
            <a:spLocks noChangeArrowheads="1"/>
          </p:cNvSpPr>
          <p:nvPr/>
        </p:nvSpPr>
        <p:spPr bwMode="auto">
          <a:xfrm>
            <a:off x="6978054" y="2160806"/>
            <a:ext cx="839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phase</a:t>
            </a:r>
          </a:p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transition</a:t>
            </a:r>
            <a:endParaRPr lang="ja-JP" alt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3726" y="196015"/>
            <a:ext cx="7919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Accelerators and Facilities</a:t>
            </a:r>
            <a:endParaRPr kumimoji="1" lang="ja-JP" altLang="en-US" sz="4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7" name="グループ化 56"/>
          <p:cNvGrpSpPr/>
          <p:nvPr/>
        </p:nvGrpSpPr>
        <p:grpSpPr>
          <a:xfrm>
            <a:off x="-1051441" y="1231900"/>
            <a:ext cx="10036517" cy="5516224"/>
            <a:chOff x="-506625" y="1862437"/>
            <a:chExt cx="7049588" cy="3874562"/>
          </a:xfrm>
        </p:grpSpPr>
        <p:sp>
          <p:nvSpPr>
            <p:cNvPr id="27" name="Arc 53"/>
            <p:cNvSpPr>
              <a:spLocks/>
            </p:cNvSpPr>
            <p:nvPr/>
          </p:nvSpPr>
          <p:spPr bwMode="auto">
            <a:xfrm>
              <a:off x="-506625" y="3200394"/>
              <a:ext cx="5288692" cy="2051221"/>
            </a:xfrm>
            <a:custGeom>
              <a:avLst/>
              <a:gdLst>
                <a:gd name="G0" fmla="+- 0 0 0"/>
                <a:gd name="G1" fmla="+- 19666 0 0"/>
                <a:gd name="G2" fmla="+- 21600 0 0"/>
                <a:gd name="T0" fmla="*/ 8934 w 21589"/>
                <a:gd name="T1" fmla="*/ 0 h 19666"/>
                <a:gd name="T2" fmla="*/ 21589 w 21589"/>
                <a:gd name="T3" fmla="*/ 18963 h 19666"/>
                <a:gd name="T4" fmla="*/ 0 w 21589"/>
                <a:gd name="T5" fmla="*/ 19666 h 19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9" h="19666" fill="none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</a:path>
                <a:path w="21589" h="19666" stroke="0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  <a:lnTo>
                    <a:pt x="0" y="19666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" name="Line 109"/>
            <p:cNvSpPr>
              <a:spLocks noChangeShapeType="1"/>
            </p:cNvSpPr>
            <p:nvPr/>
          </p:nvSpPr>
          <p:spPr bwMode="auto">
            <a:xfrm flipV="1">
              <a:off x="913347" y="2324719"/>
              <a:ext cx="0" cy="2984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" name="Oval 83"/>
            <p:cNvSpPr>
              <a:spLocks noChangeArrowheads="1"/>
            </p:cNvSpPr>
            <p:nvPr/>
          </p:nvSpPr>
          <p:spPr bwMode="auto">
            <a:xfrm>
              <a:off x="3025049" y="5070669"/>
              <a:ext cx="502962" cy="41790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5" name="Rectangle 84"/>
            <p:cNvSpPr>
              <a:spLocks noChangeArrowheads="1"/>
            </p:cNvSpPr>
            <p:nvPr/>
          </p:nvSpPr>
          <p:spPr bwMode="auto">
            <a:xfrm>
              <a:off x="2829041" y="5268526"/>
              <a:ext cx="1005924" cy="33654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6" name="Line 108"/>
            <p:cNvSpPr>
              <a:spLocks noChangeShapeType="1"/>
            </p:cNvSpPr>
            <p:nvPr/>
          </p:nvSpPr>
          <p:spPr bwMode="auto">
            <a:xfrm flipV="1">
              <a:off x="889308" y="5275923"/>
              <a:ext cx="540684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pic>
          <p:nvPicPr>
            <p:cNvPr id="22" name="Picture 34" descr="qg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206"/>
            <a:stretch>
              <a:fillRect/>
            </a:stretch>
          </p:blipFill>
          <p:spPr bwMode="auto">
            <a:xfrm>
              <a:off x="1425555" y="2346908"/>
              <a:ext cx="893128" cy="852446"/>
            </a:xfrm>
            <a:prstGeom prst="rect">
              <a:avLst/>
            </a:prstGeom>
            <a:noFill/>
          </p:spPr>
        </p:pic>
        <p:sp>
          <p:nvSpPr>
            <p:cNvPr id="23" name="Rectangle 35"/>
            <p:cNvSpPr>
              <a:spLocks noChangeArrowheads="1"/>
            </p:cNvSpPr>
            <p:nvPr/>
          </p:nvSpPr>
          <p:spPr bwMode="auto">
            <a:xfrm>
              <a:off x="4684807" y="5364093"/>
              <a:ext cx="179486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rPr>
                <a:t>Baryon density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</p:txBody>
        </p:sp>
        <p:pic>
          <p:nvPicPr>
            <p:cNvPr id="24" name="Picture 41" descr="test6-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0791" b="32016"/>
            <a:stretch>
              <a:fillRect/>
            </a:stretch>
          </p:blipFill>
          <p:spPr bwMode="auto">
            <a:xfrm rot="500322">
              <a:off x="1656696" y="4399437"/>
              <a:ext cx="1505188" cy="362429"/>
            </a:xfrm>
            <a:prstGeom prst="rect">
              <a:avLst/>
            </a:prstGeom>
            <a:noFill/>
          </p:spPr>
        </p:pic>
        <p:sp>
          <p:nvSpPr>
            <p:cNvPr id="25" name="Text Box 44"/>
            <p:cNvSpPr txBox="1">
              <a:spLocks noChangeArrowheads="1"/>
            </p:cNvSpPr>
            <p:nvPr/>
          </p:nvSpPr>
          <p:spPr bwMode="auto">
            <a:xfrm>
              <a:off x="1639475" y="4255506"/>
              <a:ext cx="623385" cy="18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Baryon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Text Box 51"/>
            <p:cNvSpPr txBox="1">
              <a:spLocks noChangeArrowheads="1"/>
            </p:cNvSpPr>
            <p:nvPr/>
          </p:nvSpPr>
          <p:spPr bwMode="auto">
            <a:xfrm>
              <a:off x="880063" y="1862437"/>
              <a:ext cx="1845427" cy="25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b="1" dirty="0" smtClean="0">
                  <a:solidFill>
                    <a:srgbClr val="CDFFDA"/>
                  </a:solidFill>
                  <a:latin typeface="Times New Roman" pitchFamily="18" charset="0"/>
                  <a:ea typeface="ＭＳ Ｐゴシック" pitchFamily="50" charset="-128"/>
                </a:rPr>
                <a:t>Big bang</a:t>
              </a:r>
              <a:endParaRPr lang="ja-JP" altLang="en-US" b="1" dirty="0">
                <a:solidFill>
                  <a:srgbClr val="CDFFDA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 rot="16200000">
              <a:off x="-215957" y="2954130"/>
              <a:ext cx="1545901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Temperature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2172909" y="2167423"/>
              <a:ext cx="1218573" cy="67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Quark-Gluon Plasma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  <a:p>
              <a:r>
                <a:rPr lang="en-US" altLang="ja-JP" sz="1600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(QGP) </a:t>
              </a:r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0" name="Rectangle 59"/>
            <p:cNvSpPr>
              <a:spLocks noChangeArrowheads="1"/>
            </p:cNvSpPr>
            <p:nvPr/>
          </p:nvSpPr>
          <p:spPr bwMode="auto">
            <a:xfrm rot="16200000">
              <a:off x="597770" y="3064730"/>
              <a:ext cx="100777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cooling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1" name="Rectangle 60"/>
            <p:cNvSpPr>
              <a:spLocks noChangeArrowheads="1"/>
            </p:cNvSpPr>
            <p:nvPr/>
          </p:nvSpPr>
          <p:spPr bwMode="auto">
            <a:xfrm>
              <a:off x="1198607" y="4904248"/>
              <a:ext cx="1304988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element synthesis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2" name="Rectangle 63"/>
            <p:cNvSpPr>
              <a:spLocks noChangeArrowheads="1"/>
            </p:cNvSpPr>
            <p:nvPr/>
          </p:nvSpPr>
          <p:spPr bwMode="auto">
            <a:xfrm>
              <a:off x="586052" y="5177919"/>
              <a:ext cx="28770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0</a:t>
              </a:r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 flipV="1">
              <a:off x="911498" y="2341360"/>
              <a:ext cx="0" cy="2958601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34" name="Text Box 67"/>
            <p:cNvSpPr txBox="1">
              <a:spLocks noChangeArrowheads="1"/>
            </p:cNvSpPr>
            <p:nvPr/>
          </p:nvSpPr>
          <p:spPr bwMode="auto">
            <a:xfrm>
              <a:off x="2529264" y="4330337"/>
              <a:ext cx="837653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Meson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Rectangle 69"/>
            <p:cNvSpPr>
              <a:spLocks noChangeArrowheads="1"/>
            </p:cNvSpPr>
            <p:nvPr/>
          </p:nvSpPr>
          <p:spPr bwMode="auto">
            <a:xfrm rot="312541">
              <a:off x="1329292" y="3424690"/>
              <a:ext cx="1028339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phase transition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" name="Arc 78"/>
            <p:cNvSpPr>
              <a:spLocks/>
            </p:cNvSpPr>
            <p:nvPr/>
          </p:nvSpPr>
          <p:spPr bwMode="auto">
            <a:xfrm rot="11040135" flipV="1">
              <a:off x="4540568" y="4142408"/>
              <a:ext cx="1703045" cy="791426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75 w 19973"/>
                <a:gd name="T1" fmla="*/ 0 h 21598"/>
                <a:gd name="T2" fmla="*/ 19973 w 19973"/>
                <a:gd name="T3" fmla="*/ 13374 h 21598"/>
                <a:gd name="T4" fmla="*/ 0 w 19973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73" h="21598" fill="none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</a:path>
                <a:path w="19973" h="21598" stroke="0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7" name="Text Box 81"/>
            <p:cNvSpPr txBox="1">
              <a:spLocks noChangeArrowheads="1"/>
            </p:cNvSpPr>
            <p:nvPr/>
          </p:nvSpPr>
          <p:spPr bwMode="auto">
            <a:xfrm>
              <a:off x="4924100" y="4488195"/>
              <a:ext cx="1618863" cy="410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Color </a:t>
              </a:r>
            </a:p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superconductivity?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8" name="AutoShape 82"/>
            <p:cNvSpPr>
              <a:spLocks noChangeArrowheads="1"/>
            </p:cNvSpPr>
            <p:nvPr/>
          </p:nvSpPr>
          <p:spPr bwMode="auto">
            <a:xfrm>
              <a:off x="1151884" y="2311774"/>
              <a:ext cx="249633" cy="1664213"/>
            </a:xfrm>
            <a:prstGeom prst="downArrow">
              <a:avLst>
                <a:gd name="adj1" fmla="val 40741"/>
                <a:gd name="adj2" fmla="val 57376"/>
              </a:avLst>
            </a:prstGeom>
            <a:gradFill rotWithShape="1">
              <a:gsLst>
                <a:gs pos="0">
                  <a:srgbClr val="3366CC"/>
                </a:gs>
                <a:gs pos="100000">
                  <a:srgbClr val="66CC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 sz="2400" dirty="0"/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 flipV="1">
              <a:off x="911498" y="5277771"/>
              <a:ext cx="5368012" cy="0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0" name="Freeform 85"/>
            <p:cNvSpPr>
              <a:spLocks/>
            </p:cNvSpPr>
            <p:nvPr/>
          </p:nvSpPr>
          <p:spPr bwMode="auto">
            <a:xfrm>
              <a:off x="2337174" y="4819188"/>
              <a:ext cx="697120" cy="3402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5" y="160"/>
                </a:cxn>
                <a:cxn ang="0">
                  <a:pos x="467" y="256"/>
                </a:cxn>
                <a:cxn ang="0">
                  <a:pos x="453" y="273"/>
                </a:cxn>
              </a:cxnLst>
              <a:rect l="0" t="0" r="r" b="b"/>
              <a:pathLst>
                <a:path w="513" h="275">
                  <a:moveTo>
                    <a:pt x="0" y="0"/>
                  </a:moveTo>
                  <a:cubicBezTo>
                    <a:pt x="29" y="27"/>
                    <a:pt x="97" y="117"/>
                    <a:pt x="175" y="160"/>
                  </a:cubicBezTo>
                  <a:cubicBezTo>
                    <a:pt x="249" y="205"/>
                    <a:pt x="421" y="237"/>
                    <a:pt x="467" y="256"/>
                  </a:cubicBezTo>
                  <a:cubicBezTo>
                    <a:pt x="513" y="275"/>
                    <a:pt x="456" y="270"/>
                    <a:pt x="453" y="273"/>
                  </a:cubicBezTo>
                </a:path>
              </a:pathLst>
            </a:custGeom>
            <a:noFill/>
            <a:ln w="76200">
              <a:solidFill>
                <a:srgbClr val="C2E4F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1" name="Rectangle 86"/>
            <p:cNvSpPr>
              <a:spLocks noChangeArrowheads="1"/>
            </p:cNvSpPr>
            <p:nvPr/>
          </p:nvSpPr>
          <p:spPr bwMode="auto">
            <a:xfrm>
              <a:off x="2974605" y="5322150"/>
              <a:ext cx="685215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Our world</a:t>
              </a:r>
              <a:endParaRPr lang="ja-JP" altLang="en-US" sz="1100" b="1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2" name="Rectangle 88"/>
            <p:cNvSpPr>
              <a:spLocks noChangeArrowheads="1"/>
            </p:cNvSpPr>
            <p:nvPr/>
          </p:nvSpPr>
          <p:spPr bwMode="auto">
            <a:xfrm>
              <a:off x="3796133" y="4724883"/>
              <a:ext cx="1007774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FF9900"/>
                  </a:solidFill>
                  <a:latin typeface="Times New Roman" pitchFamily="18" charset="0"/>
                  <a:ea typeface="ＭＳ Ｐゴシック" pitchFamily="50" charset="-128"/>
                </a:rPr>
                <a:t>Neutron Star</a:t>
              </a:r>
              <a:endParaRPr lang="ja-JP" altLang="en-US" sz="1600" b="1" i="1" dirty="0">
                <a:solidFill>
                  <a:srgbClr val="FF99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8" name="Text Box 42"/>
            <p:cNvSpPr txBox="1">
              <a:spLocks noChangeArrowheads="1"/>
            </p:cNvSpPr>
            <p:nvPr/>
          </p:nvSpPr>
          <p:spPr bwMode="auto">
            <a:xfrm>
              <a:off x="1910025" y="3898324"/>
              <a:ext cx="141088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Hadron 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9" name="AutoShape 114"/>
            <p:cNvSpPr>
              <a:spLocks noChangeArrowheads="1"/>
            </p:cNvSpPr>
            <p:nvPr/>
          </p:nvSpPr>
          <p:spPr bwMode="auto">
            <a:xfrm>
              <a:off x="3773944" y="4952325"/>
              <a:ext cx="1486697" cy="297710"/>
            </a:xfrm>
            <a:prstGeom prst="rightArrow">
              <a:avLst>
                <a:gd name="adj1" fmla="val 50315"/>
                <a:gd name="adj2" fmla="val 89449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</p:grpSp>
      <p:sp>
        <p:nvSpPr>
          <p:cNvPr id="56" name="円/楕円 55"/>
          <p:cNvSpPr/>
          <p:nvPr/>
        </p:nvSpPr>
        <p:spPr bwMode="auto">
          <a:xfrm>
            <a:off x="1547664" y="4293096"/>
            <a:ext cx="1080121" cy="576064"/>
          </a:xfrm>
          <a:prstGeom prst="ellipse">
            <a:avLst/>
          </a:prstGeom>
          <a:solidFill>
            <a:srgbClr val="FFC5C5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JLab</a:t>
            </a:r>
            <a:endParaRPr kumimoji="0" lang="ja-JP" altLang="en-U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1" name="円/楕円 60"/>
          <p:cNvSpPr/>
          <p:nvPr/>
        </p:nvSpPr>
        <p:spPr bwMode="auto">
          <a:xfrm>
            <a:off x="4427984" y="1844824"/>
            <a:ext cx="1080120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RCNP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Osaka U.</a:t>
            </a:r>
            <a:endParaRPr kumimoji="0" lang="ja-JP" alt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2" name="円/楕円 61"/>
          <p:cNvSpPr/>
          <p:nvPr/>
        </p:nvSpPr>
        <p:spPr bwMode="auto">
          <a:xfrm>
            <a:off x="3419872" y="4941168"/>
            <a:ext cx="1512168" cy="720080"/>
          </a:xfrm>
          <a:prstGeom prst="ellipse">
            <a:avLst/>
          </a:prstGeom>
          <a:solidFill>
            <a:srgbClr val="FFC5C5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ELPH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Tohoku</a:t>
            </a:r>
            <a:r>
              <a:rPr kumimoji="0" lang="en-US" altLang="ja-JP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 U.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0" name="円/楕円 59"/>
          <p:cNvSpPr/>
          <p:nvPr/>
        </p:nvSpPr>
        <p:spPr bwMode="auto">
          <a:xfrm>
            <a:off x="4860032" y="2420888"/>
            <a:ext cx="1008112" cy="648072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RIBF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RIKEN</a:t>
            </a:r>
            <a:endParaRPr kumimoji="0" lang="ja-JP" altLang="en-U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9" name="円/楕円 58"/>
          <p:cNvSpPr/>
          <p:nvPr/>
        </p:nvSpPr>
        <p:spPr bwMode="auto">
          <a:xfrm>
            <a:off x="5292080" y="1916832"/>
            <a:ext cx="1080120" cy="648072"/>
          </a:xfrm>
          <a:prstGeom prst="ellipse">
            <a:avLst/>
          </a:prstGeom>
          <a:solidFill>
            <a:srgbClr val="FFD85B">
              <a:alpha val="60000"/>
            </a:srgbClr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FAIR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GSI</a:t>
            </a:r>
            <a:endParaRPr kumimoji="0" lang="ja-JP" alt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3" name="円/楕円 62"/>
          <p:cNvSpPr/>
          <p:nvPr/>
        </p:nvSpPr>
        <p:spPr bwMode="auto">
          <a:xfrm>
            <a:off x="6444208" y="2564904"/>
            <a:ext cx="1368152" cy="504056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J-PARC</a:t>
            </a:r>
            <a:endParaRPr kumimoji="0" lang="ja-JP" altLang="en-US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4" name="円/楕円 63"/>
          <p:cNvSpPr/>
          <p:nvPr/>
        </p:nvSpPr>
        <p:spPr bwMode="auto">
          <a:xfrm>
            <a:off x="2123728" y="4797152"/>
            <a:ext cx="1512168" cy="576064"/>
          </a:xfrm>
          <a:prstGeom prst="ellipse">
            <a:avLst/>
          </a:prstGeom>
          <a:solidFill>
            <a:srgbClr val="FFC5C5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Spring-8</a:t>
            </a:r>
            <a:endParaRPr kumimoji="0" lang="ja-JP" altLang="en-U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6" name="円/楕円 65"/>
          <p:cNvSpPr/>
          <p:nvPr/>
        </p:nvSpPr>
        <p:spPr bwMode="auto">
          <a:xfrm>
            <a:off x="4499992" y="4005064"/>
            <a:ext cx="792088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SIS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5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GSI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5" name="円/楕円 64"/>
          <p:cNvSpPr/>
          <p:nvPr/>
        </p:nvSpPr>
        <p:spPr bwMode="auto">
          <a:xfrm>
            <a:off x="3923928" y="3573016"/>
            <a:ext cx="864096" cy="648072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AGS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5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BNL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3" name="円/楕円 52"/>
          <p:cNvSpPr/>
          <p:nvPr/>
        </p:nvSpPr>
        <p:spPr bwMode="auto">
          <a:xfrm>
            <a:off x="2339752" y="2852936"/>
            <a:ext cx="864096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SPS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5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4" name="円/楕円 53"/>
          <p:cNvSpPr/>
          <p:nvPr/>
        </p:nvSpPr>
        <p:spPr bwMode="auto">
          <a:xfrm>
            <a:off x="1619672" y="2564904"/>
            <a:ext cx="936103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RHIC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BNL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7" name="円/楕円 66"/>
          <p:cNvSpPr/>
          <p:nvPr/>
        </p:nvSpPr>
        <p:spPr bwMode="auto">
          <a:xfrm>
            <a:off x="971601" y="2348880"/>
            <a:ext cx="864095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LHC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5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8" name="円/楕円 67"/>
          <p:cNvSpPr/>
          <p:nvPr/>
        </p:nvSpPr>
        <p:spPr bwMode="auto">
          <a:xfrm>
            <a:off x="3131840" y="3068960"/>
            <a:ext cx="936104" cy="792088"/>
          </a:xfrm>
          <a:prstGeom prst="ellipse">
            <a:avLst/>
          </a:prstGeom>
          <a:solidFill>
            <a:srgbClr val="FFD85B">
              <a:alpha val="60000"/>
            </a:srgbClr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SIS </a:t>
            </a:r>
            <a:r>
              <a:rPr kumimoji="0" lang="en-US" altLang="ja-JP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200/300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GSI</a:t>
            </a:r>
            <a:endParaRPr kumimoji="0" lang="ja-JP" altLang="en-U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9" name="円/楕円 68"/>
          <p:cNvSpPr/>
          <p:nvPr/>
        </p:nvSpPr>
        <p:spPr bwMode="auto">
          <a:xfrm>
            <a:off x="3491880" y="4437112"/>
            <a:ext cx="1080120" cy="504056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AGS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8" name="円/楕円 57"/>
          <p:cNvSpPr/>
          <p:nvPr/>
        </p:nvSpPr>
        <p:spPr bwMode="auto">
          <a:xfrm>
            <a:off x="2555776" y="4149080"/>
            <a:ext cx="1296144" cy="504056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J-PARC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77" name="グループ化 76"/>
          <p:cNvGrpSpPr/>
          <p:nvPr/>
        </p:nvGrpSpPr>
        <p:grpSpPr>
          <a:xfrm>
            <a:off x="7380312" y="3501008"/>
            <a:ext cx="1728192" cy="1368152"/>
            <a:chOff x="7380312" y="3501008"/>
            <a:chExt cx="1728192" cy="1368152"/>
          </a:xfrm>
        </p:grpSpPr>
        <p:sp>
          <p:nvSpPr>
            <p:cNvPr id="70" name="角丸四角形 69"/>
            <p:cNvSpPr/>
            <p:nvPr/>
          </p:nvSpPr>
          <p:spPr bwMode="auto">
            <a:xfrm>
              <a:off x="7380312" y="3501008"/>
              <a:ext cx="1728192" cy="136815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2" name="円/楕円 71"/>
            <p:cNvSpPr/>
            <p:nvPr/>
          </p:nvSpPr>
          <p:spPr bwMode="auto">
            <a:xfrm>
              <a:off x="7668344" y="3933056"/>
              <a:ext cx="360040" cy="216024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73" name="円/楕円 72"/>
            <p:cNvSpPr/>
            <p:nvPr/>
          </p:nvSpPr>
          <p:spPr bwMode="auto">
            <a:xfrm>
              <a:off x="7668344" y="4221088"/>
              <a:ext cx="360040" cy="216024"/>
            </a:xfrm>
            <a:prstGeom prst="ellipse">
              <a:avLst/>
            </a:prstGeom>
            <a:solidFill>
              <a:srgbClr val="92D050"/>
            </a:solidFill>
            <a:ln w="3810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74" name="円/楕円 73"/>
            <p:cNvSpPr/>
            <p:nvPr/>
          </p:nvSpPr>
          <p:spPr bwMode="auto">
            <a:xfrm>
              <a:off x="7668344" y="4509120"/>
              <a:ext cx="360040" cy="216024"/>
            </a:xfrm>
            <a:prstGeom prst="ellipse">
              <a:avLst/>
            </a:prstGeom>
            <a:solidFill>
              <a:srgbClr val="FFC5C5"/>
            </a:solidFill>
            <a:ln w="3810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7513195" y="3501008"/>
              <a:ext cx="1595309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Beam</a:t>
              </a:r>
            </a:p>
            <a:p>
              <a:endParaRPr kumimoji="1" lang="en-US" altLang="ja-JP" sz="600" dirty="0" smtClean="0"/>
            </a:p>
            <a:p>
              <a:r>
                <a:rPr kumimoji="1" lang="en-US" altLang="ja-JP" dirty="0" smtClean="0"/>
                <a:t>      Ion</a:t>
              </a:r>
            </a:p>
            <a:p>
              <a:r>
                <a:rPr lang="en-US" altLang="ja-JP" dirty="0" smtClean="0"/>
                <a:t>      Hadron </a:t>
              </a:r>
            </a:p>
            <a:p>
              <a:r>
                <a:rPr kumimoji="1" lang="en-US" altLang="ja-JP" dirty="0" smtClean="0"/>
                <a:t>      Photon</a:t>
              </a:r>
              <a:endParaRPr kumimoji="1"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1" grpId="0" animBg="1"/>
      <p:bldP spid="60" grpId="0" animBg="1"/>
      <p:bldP spid="59" grpId="0" animBg="1"/>
      <p:bldP spid="63" grpId="0" animBg="1"/>
      <p:bldP spid="66" grpId="0" animBg="1"/>
      <p:bldP spid="65" grpId="0" animBg="1"/>
      <p:bldP spid="53" grpId="0" animBg="1"/>
      <p:bldP spid="54" grpId="0" animBg="1"/>
      <p:bldP spid="67" grpId="0" animBg="1"/>
      <p:bldP spid="68" grpId="0" animBg="1"/>
      <p:bldP spid="69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円/楕円 54"/>
          <p:cNvSpPr/>
          <p:nvPr/>
        </p:nvSpPr>
        <p:spPr bwMode="auto">
          <a:xfrm>
            <a:off x="1259631" y="2492896"/>
            <a:ext cx="1028275" cy="648072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LHC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0" y="1113135"/>
            <a:ext cx="9144000" cy="574486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7" name="Rectangle 94"/>
          <p:cNvSpPr>
            <a:spLocks noChangeArrowheads="1"/>
          </p:cNvSpPr>
          <p:nvPr/>
        </p:nvSpPr>
        <p:spPr bwMode="auto">
          <a:xfrm>
            <a:off x="4584357" y="1419307"/>
            <a:ext cx="4374111" cy="196644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pic>
        <p:nvPicPr>
          <p:cNvPr id="9" name="Picture 33" descr="nucleu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770" t="7628" r="7939" b="7796"/>
          <a:stretch>
            <a:fillRect/>
          </a:stretch>
        </p:blipFill>
        <p:spPr bwMode="auto">
          <a:xfrm>
            <a:off x="4651855" y="1839058"/>
            <a:ext cx="922714" cy="92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test-nst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7650" y="1853851"/>
            <a:ext cx="630551" cy="90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test-q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3565" y="1924118"/>
            <a:ext cx="541794" cy="8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47"/>
          <p:cNvSpPr>
            <a:spLocks noChangeShapeType="1"/>
          </p:cNvSpPr>
          <p:nvPr/>
        </p:nvSpPr>
        <p:spPr bwMode="auto">
          <a:xfrm>
            <a:off x="5790916" y="2036915"/>
            <a:ext cx="373523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7713952" y="1504367"/>
            <a:ext cx="1061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Quark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5975937" y="1504367"/>
            <a:ext cx="1220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Neutron Star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4777595" y="1502518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CDFFDA"/>
                </a:solidFill>
                <a:latin typeface="HG丸ｺﾞｼｯｸM-PRO" pitchFamily="50" charset="-128"/>
              </a:rPr>
              <a:t>Stars</a:t>
            </a:r>
            <a:endParaRPr lang="ja-JP" altLang="en-US" sz="1200" b="1" dirty="0">
              <a:solidFill>
                <a:srgbClr val="CDFFDA"/>
              </a:solidFill>
              <a:latin typeface="HG丸ｺﾞｼｯｸM-PRO" pitchFamily="50" charset="-128"/>
            </a:endParaRPr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 flipH="1">
            <a:off x="5352674" y="1252886"/>
            <a:ext cx="149779" cy="373523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18" name="Rectangle 65"/>
          <p:cNvSpPr>
            <a:spLocks noChangeArrowheads="1"/>
          </p:cNvSpPr>
          <p:nvPr/>
        </p:nvSpPr>
        <p:spPr bwMode="auto">
          <a:xfrm flipV="1">
            <a:off x="4605627" y="2624937"/>
            <a:ext cx="902373" cy="4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3" name="AutoShape 96"/>
          <p:cNvSpPr>
            <a:spLocks noChangeArrowheads="1"/>
          </p:cNvSpPr>
          <p:nvPr/>
        </p:nvSpPr>
        <p:spPr bwMode="auto">
          <a:xfrm>
            <a:off x="5166840" y="2871845"/>
            <a:ext cx="3657580" cy="210134"/>
          </a:xfrm>
          <a:prstGeom prst="rightArrow">
            <a:avLst>
              <a:gd name="adj1" fmla="val 53843"/>
              <a:gd name="adj2" fmla="val 126950"/>
            </a:avLst>
          </a:prstGeom>
          <a:gradFill rotWithShape="1">
            <a:gsLst>
              <a:gs pos="0">
                <a:srgbClr val="FF9900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6310062" y="3038206"/>
            <a:ext cx="10059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900" b="1" dirty="0" smtClean="0">
                <a:solidFill>
                  <a:srgbClr val="A0D6FE"/>
                </a:solidFill>
                <a:latin typeface="HG丸ｺﾞｼｯｸM-PRO" pitchFamily="50" charset="-128"/>
              </a:rPr>
              <a:t>compression</a:t>
            </a:r>
            <a:endParaRPr lang="ja-JP" altLang="en-US" sz="900" b="1" dirty="0">
              <a:solidFill>
                <a:srgbClr val="A0D6FE"/>
              </a:solidFill>
              <a:latin typeface="HG丸ｺﾞｼｯｸM-PRO" pitchFamily="50" charset="-128"/>
            </a:endParaRPr>
          </a:p>
        </p:txBody>
      </p:sp>
      <p:sp>
        <p:nvSpPr>
          <p:cNvPr id="45" name="AutoShape 97"/>
          <p:cNvSpPr>
            <a:spLocks noChangeArrowheads="1"/>
          </p:cNvSpPr>
          <p:nvPr/>
        </p:nvSpPr>
        <p:spPr bwMode="auto">
          <a:xfrm>
            <a:off x="7063393" y="1973328"/>
            <a:ext cx="798520" cy="783315"/>
          </a:xfrm>
          <a:prstGeom prst="rightArrow">
            <a:avLst>
              <a:gd name="adj1" fmla="val 54917"/>
              <a:gd name="adj2" fmla="val 58813"/>
            </a:avLst>
          </a:prstGeom>
          <a:gradFill rotWithShape="1">
            <a:gsLst>
              <a:gs pos="0">
                <a:srgbClr val="FFFF99">
                  <a:alpha val="67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 flipV="1">
            <a:off x="7137079" y="2036915"/>
            <a:ext cx="297710" cy="0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47" name="Rectangle 72"/>
          <p:cNvSpPr>
            <a:spLocks noChangeArrowheads="1"/>
          </p:cNvSpPr>
          <p:nvPr/>
        </p:nvSpPr>
        <p:spPr bwMode="auto">
          <a:xfrm>
            <a:off x="6978054" y="2160806"/>
            <a:ext cx="839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phase</a:t>
            </a:r>
          </a:p>
          <a:p>
            <a:pPr algn="ctr"/>
            <a:r>
              <a:rPr lang="en-US" altLang="ja-JP" sz="900" b="1" dirty="0" smtClean="0">
                <a:latin typeface="Arial" pitchFamily="34" charset="0"/>
                <a:cs typeface="Arial" pitchFamily="34" charset="0"/>
              </a:rPr>
              <a:t>transition</a:t>
            </a:r>
            <a:endParaRPr lang="ja-JP" alt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3726" y="196015"/>
            <a:ext cx="779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My Phase Shift (Transition?)</a:t>
            </a:r>
            <a:endParaRPr kumimoji="1" lang="ja-JP" altLang="en-US" sz="4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8" name="グループ化 56"/>
          <p:cNvGrpSpPr/>
          <p:nvPr/>
        </p:nvGrpSpPr>
        <p:grpSpPr>
          <a:xfrm>
            <a:off x="-1051441" y="1231900"/>
            <a:ext cx="10036517" cy="5516224"/>
            <a:chOff x="-506625" y="1862437"/>
            <a:chExt cx="7049588" cy="3874562"/>
          </a:xfrm>
        </p:grpSpPr>
        <p:sp>
          <p:nvSpPr>
            <p:cNvPr id="27" name="Arc 53"/>
            <p:cNvSpPr>
              <a:spLocks/>
            </p:cNvSpPr>
            <p:nvPr/>
          </p:nvSpPr>
          <p:spPr bwMode="auto">
            <a:xfrm>
              <a:off x="-506625" y="3200394"/>
              <a:ext cx="5288692" cy="2051221"/>
            </a:xfrm>
            <a:custGeom>
              <a:avLst/>
              <a:gdLst>
                <a:gd name="G0" fmla="+- 0 0 0"/>
                <a:gd name="G1" fmla="+- 19666 0 0"/>
                <a:gd name="G2" fmla="+- 21600 0 0"/>
                <a:gd name="T0" fmla="*/ 8934 w 21589"/>
                <a:gd name="T1" fmla="*/ 0 h 19666"/>
                <a:gd name="T2" fmla="*/ 21589 w 21589"/>
                <a:gd name="T3" fmla="*/ 18963 h 19666"/>
                <a:gd name="T4" fmla="*/ 0 w 21589"/>
                <a:gd name="T5" fmla="*/ 19666 h 19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9" h="19666" fill="none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</a:path>
                <a:path w="21589" h="19666" stroke="0" extrusionOk="0">
                  <a:moveTo>
                    <a:pt x="8933" y="0"/>
                  </a:moveTo>
                  <a:cubicBezTo>
                    <a:pt x="16415" y="3399"/>
                    <a:pt x="21321" y="10749"/>
                    <a:pt x="21588" y="18963"/>
                  </a:cubicBezTo>
                  <a:lnTo>
                    <a:pt x="0" y="19666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" name="Line 109"/>
            <p:cNvSpPr>
              <a:spLocks noChangeShapeType="1"/>
            </p:cNvSpPr>
            <p:nvPr/>
          </p:nvSpPr>
          <p:spPr bwMode="auto">
            <a:xfrm flipV="1">
              <a:off x="913347" y="2324719"/>
              <a:ext cx="0" cy="29844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" name="Oval 83"/>
            <p:cNvSpPr>
              <a:spLocks noChangeArrowheads="1"/>
            </p:cNvSpPr>
            <p:nvPr/>
          </p:nvSpPr>
          <p:spPr bwMode="auto">
            <a:xfrm>
              <a:off x="3025049" y="5070669"/>
              <a:ext cx="502962" cy="41790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5" name="Rectangle 84"/>
            <p:cNvSpPr>
              <a:spLocks noChangeArrowheads="1"/>
            </p:cNvSpPr>
            <p:nvPr/>
          </p:nvSpPr>
          <p:spPr bwMode="auto">
            <a:xfrm>
              <a:off x="2829041" y="5268526"/>
              <a:ext cx="1005924" cy="33654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6" name="Line 108"/>
            <p:cNvSpPr>
              <a:spLocks noChangeShapeType="1"/>
            </p:cNvSpPr>
            <p:nvPr/>
          </p:nvSpPr>
          <p:spPr bwMode="auto">
            <a:xfrm flipV="1">
              <a:off x="889308" y="5275923"/>
              <a:ext cx="540684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pic>
          <p:nvPicPr>
            <p:cNvPr id="22" name="Picture 34" descr="qg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206"/>
            <a:stretch>
              <a:fillRect/>
            </a:stretch>
          </p:blipFill>
          <p:spPr bwMode="auto">
            <a:xfrm>
              <a:off x="1425555" y="2346908"/>
              <a:ext cx="893128" cy="852446"/>
            </a:xfrm>
            <a:prstGeom prst="rect">
              <a:avLst/>
            </a:prstGeom>
            <a:noFill/>
          </p:spPr>
        </p:pic>
        <p:sp>
          <p:nvSpPr>
            <p:cNvPr id="23" name="Rectangle 35"/>
            <p:cNvSpPr>
              <a:spLocks noChangeArrowheads="1"/>
            </p:cNvSpPr>
            <p:nvPr/>
          </p:nvSpPr>
          <p:spPr bwMode="auto">
            <a:xfrm>
              <a:off x="4684807" y="5364093"/>
              <a:ext cx="179486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rPr>
                <a:t>Baryon density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</p:txBody>
        </p:sp>
        <p:pic>
          <p:nvPicPr>
            <p:cNvPr id="24" name="Picture 41" descr="test6-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30791" b="32016"/>
            <a:stretch>
              <a:fillRect/>
            </a:stretch>
          </p:blipFill>
          <p:spPr bwMode="auto">
            <a:xfrm rot="500322">
              <a:off x="1656696" y="4399437"/>
              <a:ext cx="1505188" cy="362429"/>
            </a:xfrm>
            <a:prstGeom prst="rect">
              <a:avLst/>
            </a:prstGeom>
            <a:noFill/>
          </p:spPr>
        </p:pic>
        <p:sp>
          <p:nvSpPr>
            <p:cNvPr id="25" name="Text Box 44"/>
            <p:cNvSpPr txBox="1">
              <a:spLocks noChangeArrowheads="1"/>
            </p:cNvSpPr>
            <p:nvPr/>
          </p:nvSpPr>
          <p:spPr bwMode="auto">
            <a:xfrm>
              <a:off x="1639475" y="4255506"/>
              <a:ext cx="623385" cy="18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Baryon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Text Box 51"/>
            <p:cNvSpPr txBox="1">
              <a:spLocks noChangeArrowheads="1"/>
            </p:cNvSpPr>
            <p:nvPr/>
          </p:nvSpPr>
          <p:spPr bwMode="auto">
            <a:xfrm>
              <a:off x="880063" y="1862437"/>
              <a:ext cx="1845427" cy="25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b="1" dirty="0" smtClean="0">
                  <a:solidFill>
                    <a:srgbClr val="CDFFDA"/>
                  </a:solidFill>
                  <a:latin typeface="Times New Roman" pitchFamily="18" charset="0"/>
                  <a:ea typeface="ＭＳ Ｐゴシック" pitchFamily="50" charset="-128"/>
                </a:rPr>
                <a:t>Big bang</a:t>
              </a:r>
              <a:endParaRPr lang="ja-JP" altLang="en-US" b="1" dirty="0">
                <a:solidFill>
                  <a:srgbClr val="CDFFDA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 rot="16200000">
              <a:off x="-215957" y="2954130"/>
              <a:ext cx="1545901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Temperature</a:t>
              </a:r>
              <a:endParaRPr lang="ja-JP" altLang="en-US" sz="2400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2172909" y="2167423"/>
              <a:ext cx="1218573" cy="671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Quark-Gluon Plasma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  <a:p>
              <a:r>
                <a:rPr lang="en-US" altLang="ja-JP" sz="1600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(QGP) </a:t>
              </a:r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0" name="Rectangle 59"/>
            <p:cNvSpPr>
              <a:spLocks noChangeArrowheads="1"/>
            </p:cNvSpPr>
            <p:nvPr/>
          </p:nvSpPr>
          <p:spPr bwMode="auto">
            <a:xfrm rot="16200000">
              <a:off x="597770" y="3064730"/>
              <a:ext cx="100777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cooling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1" name="Rectangle 60"/>
            <p:cNvSpPr>
              <a:spLocks noChangeArrowheads="1"/>
            </p:cNvSpPr>
            <p:nvPr/>
          </p:nvSpPr>
          <p:spPr bwMode="auto">
            <a:xfrm>
              <a:off x="1198607" y="4904248"/>
              <a:ext cx="1304988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A0D6FE"/>
                  </a:solidFill>
                  <a:latin typeface="Times New Roman" pitchFamily="18" charset="0"/>
                  <a:ea typeface="ＭＳ Ｐゴシック" pitchFamily="50" charset="-128"/>
                </a:rPr>
                <a:t>element synthesis</a:t>
              </a:r>
              <a:endParaRPr lang="ja-JP" altLang="en-US" sz="1600" b="1" i="1" dirty="0">
                <a:solidFill>
                  <a:srgbClr val="A0D6FE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2" name="Rectangle 63"/>
            <p:cNvSpPr>
              <a:spLocks noChangeArrowheads="1"/>
            </p:cNvSpPr>
            <p:nvPr/>
          </p:nvSpPr>
          <p:spPr bwMode="auto">
            <a:xfrm>
              <a:off x="586052" y="5177919"/>
              <a:ext cx="287708" cy="37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0</a:t>
              </a:r>
            </a:p>
          </p:txBody>
        </p:sp>
        <p:sp>
          <p:nvSpPr>
            <p:cNvPr id="33" name="Line 64"/>
            <p:cNvSpPr>
              <a:spLocks noChangeShapeType="1"/>
            </p:cNvSpPr>
            <p:nvPr/>
          </p:nvSpPr>
          <p:spPr bwMode="auto">
            <a:xfrm flipV="1">
              <a:off x="911498" y="2341360"/>
              <a:ext cx="0" cy="2958601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34" name="Text Box 67"/>
            <p:cNvSpPr txBox="1">
              <a:spLocks noChangeArrowheads="1"/>
            </p:cNvSpPr>
            <p:nvPr/>
          </p:nvSpPr>
          <p:spPr bwMode="auto">
            <a:xfrm>
              <a:off x="2529264" y="4330337"/>
              <a:ext cx="837653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Meson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Rectangle 69"/>
            <p:cNvSpPr>
              <a:spLocks noChangeArrowheads="1"/>
            </p:cNvSpPr>
            <p:nvPr/>
          </p:nvSpPr>
          <p:spPr bwMode="auto">
            <a:xfrm rot="312541">
              <a:off x="1329292" y="3424690"/>
              <a:ext cx="1028339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50" charset="-128"/>
                </a:rPr>
                <a:t>phase transition</a:t>
              </a:r>
              <a:endParaRPr lang="ja-JP" altLang="en-US" sz="1100" b="1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" name="Arc 78"/>
            <p:cNvSpPr>
              <a:spLocks/>
            </p:cNvSpPr>
            <p:nvPr/>
          </p:nvSpPr>
          <p:spPr bwMode="auto">
            <a:xfrm rot="11040135" flipV="1">
              <a:off x="4540568" y="4142408"/>
              <a:ext cx="1703045" cy="791426"/>
            </a:xfrm>
            <a:custGeom>
              <a:avLst/>
              <a:gdLst>
                <a:gd name="G0" fmla="+- 0 0 0"/>
                <a:gd name="G1" fmla="+- 21598 0 0"/>
                <a:gd name="G2" fmla="+- 21600 0 0"/>
                <a:gd name="T0" fmla="*/ 275 w 19973"/>
                <a:gd name="T1" fmla="*/ 0 h 21598"/>
                <a:gd name="T2" fmla="*/ 19973 w 19973"/>
                <a:gd name="T3" fmla="*/ 13374 h 21598"/>
                <a:gd name="T4" fmla="*/ 0 w 19973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973" h="21598" fill="none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</a:path>
                <a:path w="19973" h="21598" stroke="0" extrusionOk="0">
                  <a:moveTo>
                    <a:pt x="275" y="-1"/>
                  </a:moveTo>
                  <a:cubicBezTo>
                    <a:pt x="8927" y="109"/>
                    <a:pt x="16678" y="5372"/>
                    <a:pt x="19973" y="13373"/>
                  </a:cubicBezTo>
                  <a:lnTo>
                    <a:pt x="0" y="21598"/>
                  </a:lnTo>
                  <a:close/>
                </a:path>
              </a:pathLst>
            </a:custGeom>
            <a:noFill/>
            <a:ln w="38100">
              <a:solidFill>
                <a:srgbClr val="FF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  <p:sp>
          <p:nvSpPr>
            <p:cNvPr id="37" name="Text Box 81"/>
            <p:cNvSpPr txBox="1">
              <a:spLocks noChangeArrowheads="1"/>
            </p:cNvSpPr>
            <p:nvPr/>
          </p:nvSpPr>
          <p:spPr bwMode="auto">
            <a:xfrm>
              <a:off x="4924100" y="4488195"/>
              <a:ext cx="1618863" cy="410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Color </a:t>
              </a:r>
            </a:p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superconductivity?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8" name="AutoShape 82"/>
            <p:cNvSpPr>
              <a:spLocks noChangeArrowheads="1"/>
            </p:cNvSpPr>
            <p:nvPr/>
          </p:nvSpPr>
          <p:spPr bwMode="auto">
            <a:xfrm>
              <a:off x="1151884" y="2311774"/>
              <a:ext cx="249633" cy="1664213"/>
            </a:xfrm>
            <a:prstGeom prst="downArrow">
              <a:avLst>
                <a:gd name="adj1" fmla="val 40741"/>
                <a:gd name="adj2" fmla="val 57376"/>
              </a:avLst>
            </a:prstGeom>
            <a:gradFill rotWithShape="1">
              <a:gsLst>
                <a:gs pos="0">
                  <a:srgbClr val="3366CC"/>
                </a:gs>
                <a:gs pos="100000">
                  <a:srgbClr val="66CC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 sz="2400" dirty="0"/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 flipV="1">
              <a:off x="911498" y="5277771"/>
              <a:ext cx="5368012" cy="0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0" name="Freeform 85"/>
            <p:cNvSpPr>
              <a:spLocks/>
            </p:cNvSpPr>
            <p:nvPr/>
          </p:nvSpPr>
          <p:spPr bwMode="auto">
            <a:xfrm>
              <a:off x="2337174" y="4819188"/>
              <a:ext cx="697120" cy="3402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5" y="160"/>
                </a:cxn>
                <a:cxn ang="0">
                  <a:pos x="467" y="256"/>
                </a:cxn>
                <a:cxn ang="0">
                  <a:pos x="453" y="273"/>
                </a:cxn>
              </a:cxnLst>
              <a:rect l="0" t="0" r="r" b="b"/>
              <a:pathLst>
                <a:path w="513" h="275">
                  <a:moveTo>
                    <a:pt x="0" y="0"/>
                  </a:moveTo>
                  <a:cubicBezTo>
                    <a:pt x="29" y="27"/>
                    <a:pt x="97" y="117"/>
                    <a:pt x="175" y="160"/>
                  </a:cubicBezTo>
                  <a:cubicBezTo>
                    <a:pt x="249" y="205"/>
                    <a:pt x="421" y="237"/>
                    <a:pt x="467" y="256"/>
                  </a:cubicBezTo>
                  <a:cubicBezTo>
                    <a:pt x="513" y="275"/>
                    <a:pt x="456" y="270"/>
                    <a:pt x="453" y="273"/>
                  </a:cubicBezTo>
                </a:path>
              </a:pathLst>
            </a:custGeom>
            <a:noFill/>
            <a:ln w="76200">
              <a:solidFill>
                <a:srgbClr val="C2E4F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 sz="2400" dirty="0"/>
            </a:p>
          </p:txBody>
        </p:sp>
        <p:sp>
          <p:nvSpPr>
            <p:cNvPr id="41" name="Rectangle 86"/>
            <p:cNvSpPr>
              <a:spLocks noChangeArrowheads="1"/>
            </p:cNvSpPr>
            <p:nvPr/>
          </p:nvSpPr>
          <p:spPr bwMode="auto">
            <a:xfrm>
              <a:off x="2974605" y="5322150"/>
              <a:ext cx="685215" cy="2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100" b="1" dirty="0" smtClean="0">
                  <a:solidFill>
                    <a:srgbClr val="FFFF99"/>
                  </a:solidFill>
                  <a:latin typeface="Arial" pitchFamily="34" charset="0"/>
                  <a:ea typeface="ＭＳ Ｐゴシック" pitchFamily="50" charset="-128"/>
                </a:rPr>
                <a:t>Our world</a:t>
              </a:r>
              <a:endParaRPr lang="ja-JP" altLang="en-US" sz="1100" b="1" dirty="0">
                <a:solidFill>
                  <a:srgbClr val="FFFF99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2" name="Rectangle 88"/>
            <p:cNvSpPr>
              <a:spLocks noChangeArrowheads="1"/>
            </p:cNvSpPr>
            <p:nvPr/>
          </p:nvSpPr>
          <p:spPr bwMode="auto">
            <a:xfrm>
              <a:off x="3796133" y="4724883"/>
              <a:ext cx="1007774" cy="472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i="1" dirty="0" smtClean="0">
                  <a:solidFill>
                    <a:srgbClr val="FF9900"/>
                  </a:solidFill>
                  <a:latin typeface="Times New Roman" pitchFamily="18" charset="0"/>
                  <a:ea typeface="ＭＳ Ｐゴシック" pitchFamily="50" charset="-128"/>
                </a:rPr>
                <a:t>Neutron Star</a:t>
              </a:r>
              <a:endParaRPr lang="ja-JP" altLang="en-US" sz="1600" b="1" i="1" dirty="0">
                <a:solidFill>
                  <a:srgbClr val="FF99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8" name="Text Box 42"/>
            <p:cNvSpPr txBox="1">
              <a:spLocks noChangeArrowheads="1"/>
            </p:cNvSpPr>
            <p:nvPr/>
          </p:nvSpPr>
          <p:spPr bwMode="auto">
            <a:xfrm>
              <a:off x="1910025" y="3898324"/>
              <a:ext cx="1410883" cy="273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Hadron Phase</a:t>
              </a:r>
              <a:endParaRPr lang="ja-JP" altLang="en-US" sz="1600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49" name="AutoShape 114"/>
            <p:cNvSpPr>
              <a:spLocks noChangeArrowheads="1"/>
            </p:cNvSpPr>
            <p:nvPr/>
          </p:nvSpPr>
          <p:spPr bwMode="auto">
            <a:xfrm>
              <a:off x="3773944" y="4952325"/>
              <a:ext cx="1486697" cy="297710"/>
            </a:xfrm>
            <a:prstGeom prst="rightArrow">
              <a:avLst>
                <a:gd name="adj1" fmla="val 50315"/>
                <a:gd name="adj2" fmla="val 89449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FF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400" dirty="0"/>
            </a:p>
          </p:txBody>
        </p:sp>
      </p:grpSp>
      <p:sp>
        <p:nvSpPr>
          <p:cNvPr id="53" name="円/楕円 52"/>
          <p:cNvSpPr/>
          <p:nvPr/>
        </p:nvSpPr>
        <p:spPr bwMode="auto">
          <a:xfrm>
            <a:off x="2339752" y="2852936"/>
            <a:ext cx="864096" cy="5760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charset="-128"/>
                <a:cs typeface="Arial" pitchFamily="34" charset="0"/>
              </a:rPr>
              <a:t>SPS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5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t>CERN</a:t>
            </a:r>
            <a:endParaRPr kumimoji="0" lang="ja-JP" altLang="en-US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cxnSp>
        <p:nvCxnSpPr>
          <p:cNvPr id="72" name="直線矢印コネクタ 71"/>
          <p:cNvCxnSpPr/>
          <p:nvPr/>
        </p:nvCxnSpPr>
        <p:spPr bwMode="auto">
          <a:xfrm rot="16200000" flipV="1">
            <a:off x="2375756" y="4041068"/>
            <a:ext cx="2520280" cy="129614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101600">
              <a:srgbClr val="0099FF">
                <a:alpha val="60000"/>
              </a:srgbClr>
            </a:glow>
          </a:effectLst>
        </p:spPr>
      </p:cxnSp>
      <p:sp>
        <p:nvSpPr>
          <p:cNvPr id="57" name="角丸四角形吹き出し 56"/>
          <p:cNvSpPr/>
          <p:nvPr/>
        </p:nvSpPr>
        <p:spPr bwMode="auto">
          <a:xfrm>
            <a:off x="3491880" y="1916832"/>
            <a:ext cx="2952328" cy="1152128"/>
          </a:xfrm>
          <a:prstGeom prst="wedgeRoundRectCallout">
            <a:avLst>
              <a:gd name="adj1" fmla="val -66117"/>
              <a:gd name="adj2" fmla="val 73308"/>
              <a:gd name="adj3" fmla="val 16667"/>
            </a:avLst>
          </a:prstGeom>
          <a:solidFill>
            <a:srgbClr val="FFFFCC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-128"/>
              </a:rPr>
              <a:t>1994-1999</a:t>
            </a:r>
          </a:p>
          <a:p>
            <a:pPr marL="185738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dirty="0" smtClean="0">
                <a:latin typeface="+mj-lt"/>
                <a:ea typeface="ＭＳ Ｐゴシック" charset="-128"/>
              </a:rPr>
              <a:t>Graduate student</a:t>
            </a:r>
          </a:p>
          <a:p>
            <a:pPr marL="185738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-128"/>
              </a:rPr>
              <a:t>of Hiroshima Univ.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A18CA-1263-4359-A0F5-58513D26C08C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pic>
        <p:nvPicPr>
          <p:cNvPr id="3" name="Picture 1" descr="C:\Users\kaneta\Documents\My Dropbox\Documents\NKS2\2011_02_23_ICEPP_symposium\zone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132856"/>
            <a:ext cx="4063558" cy="2839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kaneta\Documents\My Dropbox\Documents\NKS2\2011_02_23_ICEPP_symposium\zone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933056"/>
            <a:ext cx="3396605" cy="233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8418" name="Picture 2" descr="C:\Users\kaneta\Documents\My Dropbox\Documents\NKS2\2011_02_23_ICEPP_symposium\midrun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4498975" cy="310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テキスト ボックス 6"/>
          <p:cNvSpPr txBox="1"/>
          <p:nvPr/>
        </p:nvSpPr>
        <p:spPr>
          <a:xfrm>
            <a:off x="5580112" y="908720"/>
            <a:ext cx="257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Pictures of NA44 Era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">
  <a:themeElements>
    <a:clrScheme name="1_defaul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">
      <a:majorFont>
        <a:latin typeface="Comic Sans MS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1_defaul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">
  <a:themeElements>
    <a:clrScheme name="1_defaul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">
      <a:majorFont>
        <a:latin typeface="Comic Sans MS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1_defaul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2715</TotalTime>
  <Words>2396</Words>
  <Application>Microsoft Office PowerPoint</Application>
  <PresentationFormat>画面に合わせる (4:3)</PresentationFormat>
  <Paragraphs>862</Paragraphs>
  <Slides>62</Slides>
  <Notes>9</Notes>
  <HiddenSlides>12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65" baseType="lpstr">
      <vt:lpstr>1_default</vt:lpstr>
      <vt:lpstr>2_default</vt:lpstr>
      <vt:lpstr>数式</vt:lpstr>
      <vt:lpstr>Investigation of  Strangeness Photo-Production near the Threshold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Introduction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Experiment</vt:lpstr>
      <vt:lpstr>スライド 24</vt:lpstr>
      <vt:lpstr>スライド 25</vt:lpstr>
      <vt:lpstr>スライド 26</vt:lpstr>
      <vt:lpstr>NKS2 Detector Setup</vt:lpstr>
      <vt:lpstr>スライド 28</vt:lpstr>
      <vt:lpstr>スライド 29</vt:lpstr>
      <vt:lpstr>Recent Results</vt:lpstr>
      <vt:lpstr>スライド 31</vt:lpstr>
      <vt:lpstr>スライド 32</vt:lpstr>
      <vt:lpstr>スライド 33</vt:lpstr>
      <vt:lpstr>スライド 34</vt:lpstr>
      <vt:lpstr>スライド 35</vt:lpstr>
      <vt:lpstr>Comparison with models</vt:lpstr>
      <vt:lpstr>Models near  the threshold</vt:lpstr>
      <vt:lpstr>Theoretical Study: Effective Lagrangian Approach</vt:lpstr>
      <vt:lpstr>スライド 39</vt:lpstr>
      <vt:lpstr>スライド 40</vt:lpstr>
      <vt:lpstr>Models</vt:lpstr>
      <vt:lpstr>スライド 42</vt:lpstr>
      <vt:lpstr>スライド 43</vt:lpstr>
      <vt:lpstr>スライド 44</vt:lpstr>
      <vt:lpstr>スライド 45</vt:lpstr>
      <vt:lpstr>スライド 46</vt:lpstr>
      <vt:lpstr>Summary</vt:lpstr>
      <vt:lpstr>スライド 48</vt:lpstr>
      <vt:lpstr>スライド 49</vt:lpstr>
      <vt:lpstr>スライド 50</vt:lpstr>
      <vt:lpstr>Back up</vt:lpstr>
      <vt:lpstr>スライド 52</vt:lpstr>
      <vt:lpstr>スライド 53</vt:lpstr>
      <vt:lpstr>スライド 54</vt:lpstr>
      <vt:lpstr>スライド 55</vt:lpstr>
      <vt:lpstr>NKS to NKS2</vt:lpstr>
      <vt:lpstr>スライド 57</vt:lpstr>
      <vt:lpstr>スライド 58</vt:lpstr>
      <vt:lpstr>スライド 59</vt:lpstr>
      <vt:lpstr>Strange TDC distribution</vt:lpstr>
      <vt:lpstr>Beam Test in 2010/4/26-28</vt:lpstr>
      <vt:lpstr>Beam Test in 2010/６/1-4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Photo-Production of a Neutral Kaon and/or  a Lambda Hyperon on a Deuteron near the Threshold</dc:title>
  <dc:creator>Kaneta</dc:creator>
  <cp:lastModifiedBy>Kaneta</cp:lastModifiedBy>
  <cp:revision>230</cp:revision>
  <dcterms:created xsi:type="dcterms:W3CDTF">2010-08-25T04:43:44Z</dcterms:created>
  <dcterms:modified xsi:type="dcterms:W3CDTF">2011-02-23T01:30:12Z</dcterms:modified>
</cp:coreProperties>
</file>