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434" r:id="rId3"/>
    <p:sldId id="399" r:id="rId4"/>
    <p:sldId id="308" r:id="rId5"/>
    <p:sldId id="422" r:id="rId6"/>
    <p:sldId id="373" r:id="rId7"/>
    <p:sldId id="423" r:id="rId8"/>
    <p:sldId id="425" r:id="rId9"/>
    <p:sldId id="421" r:id="rId10"/>
    <p:sldId id="429" r:id="rId11"/>
    <p:sldId id="433" r:id="rId12"/>
    <p:sldId id="391" r:id="rId13"/>
    <p:sldId id="368" r:id="rId14"/>
    <p:sldId id="438" r:id="rId15"/>
    <p:sldId id="435" r:id="rId16"/>
    <p:sldId id="439" r:id="rId17"/>
    <p:sldId id="345" r:id="rId18"/>
    <p:sldId id="426" r:id="rId19"/>
    <p:sldId id="430" r:id="rId20"/>
    <p:sldId id="436" r:id="rId21"/>
    <p:sldId id="356" r:id="rId22"/>
    <p:sldId id="362" r:id="rId23"/>
    <p:sldId id="369" r:id="rId24"/>
    <p:sldId id="357" r:id="rId25"/>
    <p:sldId id="370" r:id="rId26"/>
    <p:sldId id="390" r:id="rId27"/>
    <p:sldId id="352" r:id="rId28"/>
    <p:sldId id="437" r:id="rId29"/>
    <p:sldId id="405" r:id="rId30"/>
    <p:sldId id="404" r:id="rId31"/>
    <p:sldId id="415" r:id="rId32"/>
    <p:sldId id="408" r:id="rId33"/>
    <p:sldId id="364" r:id="rId34"/>
    <p:sldId id="325" r:id="rId35"/>
    <p:sldId id="323" r:id="rId36"/>
    <p:sldId id="401" r:id="rId37"/>
    <p:sldId id="418" r:id="rId38"/>
    <p:sldId id="281" r:id="rId39"/>
    <p:sldId id="400" r:id="rId4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80810" autoAdjust="0"/>
  </p:normalViewPr>
  <p:slideViewPr>
    <p:cSldViewPr>
      <p:cViewPr varScale="1">
        <p:scale>
          <a:sx n="56" d="100"/>
          <a:sy n="56" d="100"/>
        </p:scale>
        <p:origin x="-8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425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2F52FD7-A8DB-4458-A070-64718D668C67}" type="datetimeFigureOut">
              <a:rPr lang="ja-JP" altLang="en-US"/>
              <a:pPr>
                <a:defRPr/>
              </a:pPr>
              <a:t>2011/2/20</a:t>
            </a:fld>
            <a:endParaRPr lang="en-US" altLang="ja-JP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FBF1443-9E73-408D-89DC-23561300AF42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所属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面白い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聞き取り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トラブルを解決した例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何が起こっている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イタリア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表現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この実験器具の役割はこれ、この技術はこのために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聞き取り</a:t>
            </a:r>
            <a:endParaRPr kumimoji="1" lang="en-US" altLang="ja-JP" dirty="0" smtClean="0"/>
          </a:p>
          <a:p>
            <a:r>
              <a:rPr kumimoji="1" lang="ja-JP" altLang="en-US" dirty="0" smtClean="0"/>
              <a:t>よく分かっているもの、よく分かっている人たち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32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○○実験とは何なのか？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37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38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機会</a:t>
            </a:r>
            <a:endParaRPr kumimoji="1" lang="en-US" altLang="ja-JP" dirty="0" smtClean="0"/>
          </a:p>
          <a:p>
            <a:r>
              <a:rPr kumimoji="1" lang="ja-JP" altLang="en-US" dirty="0" smtClean="0"/>
              <a:t>説明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問題</a:t>
            </a:r>
            <a:endParaRPr kumimoji="1" lang="en-US" altLang="ja-JP" dirty="0" smtClean="0"/>
          </a:p>
          <a:p>
            <a:r>
              <a:rPr kumimoji="1" lang="ja-JP" altLang="en-US" dirty="0" smtClean="0"/>
              <a:t>教科書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私がやっているのか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とくに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もってるから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二つ発見した。それを紹介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発表の構成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説明</a:t>
            </a:r>
            <a:endParaRPr kumimoji="1" lang="en-US" altLang="ja-JP" dirty="0" smtClean="0"/>
          </a:p>
          <a:p>
            <a:r>
              <a:rPr kumimoji="1" lang="ja-JP" altLang="en-US" dirty="0" smtClean="0"/>
              <a:t>コンプトン・アラインメント→</a:t>
            </a:r>
            <a:r>
              <a:rPr kumimoji="1" lang="en-US" altLang="ja-JP" dirty="0" smtClean="0"/>
              <a:t>CS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コンプトントラックを使っている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1443-9E73-408D-89DC-23561300AF42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D95A-635A-4DD9-83F3-138BBF5096F2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30E9-31E4-4376-B92F-1F98D809F28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CFC9-A4E4-4BFC-81BC-46F14B3FC107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5436-7182-4CD2-98B4-D7A197CC126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24BD-C7FC-4E34-9DDD-DB2674FC448F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E528-4045-44EE-8B95-B2009596612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2E31-6553-4B5E-B8C9-561E9EC89CE0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EE2A-F62E-43AF-9759-8A5AB537C91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CD3EA-8F88-45FF-9365-496A05FA2739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30BD-8D6B-4AE6-853E-81A17755E2C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57A2-C790-4120-BBA5-EC77FAE13CAB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B835-6A04-4028-8936-064C422C691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9EDD-200C-4A1D-B6B7-6B6092EE5E13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8C40-08B0-4327-A6B6-64C577E3372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419D-AF38-4318-A57B-4A910CC1AC87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13FE-B923-4262-AECC-BCD32858D20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F2DC-32D0-4AD8-AC48-797F3D7A5150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809C-EC63-428E-BE29-23B39EE0642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4DEE-05D5-482D-A531-9CD307F0C076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FCE6-2CCA-476C-A3C3-8346284D536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67BB4-3D96-412B-8C63-47EE1AF77206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7CFD-A2C8-4A10-9575-8391B9EBF4B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E6BA15-76D3-4972-A970-B826DACD41D1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A0F95E-0924-4624-9123-C2068FC47FE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hedanire@yahoo.co.jp" TargetMode="External"/><Relationship Id="rId2" Type="http://schemas.openxmlformats.org/officeDocument/2006/relationships/hyperlink" Target="http://nove-creamu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428625" y="1143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OPERA</a:t>
            </a:r>
            <a:r>
              <a:rPr lang="ja-JP" altLang="en-US" dirty="0" smtClean="0"/>
              <a:t>実験に見る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実験の方法論</a:t>
            </a:r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1"/>
          </p:nvPr>
        </p:nvSpPr>
        <p:spPr>
          <a:xfrm>
            <a:off x="857224" y="3786190"/>
            <a:ext cx="8001000" cy="17526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</a:rPr>
              <a:t>鈴木 秀憲（名古屋大学 情報科学研究科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ja-JP" altLang="en-US" dirty="0" smtClean="0">
                <a:solidFill>
                  <a:schemeClr val="tx1"/>
                </a:solidFill>
              </a:rPr>
              <a:t>　　　　分析哲学・科学哲学）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endParaRPr lang="ja-JP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dirty="0" smtClean="0">
                <a:solidFill>
                  <a:schemeClr val="tx1"/>
                </a:solidFill>
              </a:rPr>
              <a:t>ICEPP</a:t>
            </a:r>
            <a:r>
              <a:rPr lang="ja-JP" altLang="en-US" dirty="0" smtClean="0">
                <a:solidFill>
                  <a:schemeClr val="tx1"/>
                </a:solidFill>
              </a:rPr>
              <a:t>シンポジウム</a:t>
            </a:r>
            <a:r>
              <a:rPr lang="en-US" altLang="ja-JP" dirty="0" smtClean="0">
                <a:solidFill>
                  <a:schemeClr val="tx1"/>
                </a:solidFill>
              </a:rPr>
              <a:t>@</a:t>
            </a:r>
            <a:r>
              <a:rPr lang="ja-JP" altLang="en-US" dirty="0" smtClean="0">
                <a:solidFill>
                  <a:schemeClr val="tx1"/>
                </a:solidFill>
              </a:rPr>
              <a:t>長野　</a:t>
            </a:r>
            <a:r>
              <a:rPr lang="en-US" altLang="ja-JP" dirty="0" smtClean="0">
                <a:solidFill>
                  <a:schemeClr val="tx1"/>
                </a:solidFill>
              </a:rPr>
              <a:t>2011/2/22</a:t>
            </a:r>
          </a:p>
          <a:p>
            <a:pPr eaLnBrk="1" hangingPunct="1"/>
            <a:endParaRPr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内容</a:t>
            </a:r>
          </a:p>
        </p:txBody>
      </p:sp>
      <p:sp>
        <p:nvSpPr>
          <p:cNvPr id="409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ja-JP" sz="36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3600" dirty="0" smtClean="0"/>
              <a:t>　</a:t>
            </a:r>
            <a:r>
              <a:rPr lang="en-US" altLang="ja-JP" sz="3600" dirty="0" smtClean="0"/>
              <a:t>1.</a:t>
            </a:r>
            <a:r>
              <a:rPr lang="ja-JP" altLang="en-US" sz="3600" dirty="0" smtClean="0"/>
              <a:t>背景</a:t>
            </a:r>
            <a:endParaRPr lang="en-US" altLang="ja-JP" sz="36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　</a:t>
            </a:r>
            <a:r>
              <a:rPr lang="en-US" altLang="ja-JP" sz="3600" dirty="0" smtClean="0">
                <a:solidFill>
                  <a:srgbClr val="FF0000"/>
                </a:solidFill>
              </a:rPr>
              <a:t>2.</a:t>
            </a:r>
            <a:r>
              <a:rPr lang="ja-JP" altLang="en-US" sz="3600" dirty="0" smtClean="0">
                <a:solidFill>
                  <a:srgbClr val="FF0000"/>
                </a:solidFill>
              </a:rPr>
              <a:t>方法論</a:t>
            </a:r>
            <a:r>
              <a:rPr lang="en-US" altLang="ja-JP" sz="3600" dirty="0" smtClean="0">
                <a:solidFill>
                  <a:srgbClr val="FF0000"/>
                </a:solidFill>
              </a:rPr>
              <a:t>1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3600" dirty="0" smtClean="0"/>
              <a:t>　</a:t>
            </a:r>
            <a:r>
              <a:rPr lang="en-US" altLang="ja-JP" sz="3600" dirty="0" smtClean="0"/>
              <a:t>3.</a:t>
            </a:r>
            <a:r>
              <a:rPr lang="ja-JP" altLang="en-US" sz="3600" dirty="0" smtClean="0"/>
              <a:t>方法論</a:t>
            </a:r>
            <a:r>
              <a:rPr lang="en-US" altLang="ja-JP" sz="3600" dirty="0" smtClean="0"/>
              <a:t>2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3600" dirty="0" smtClean="0"/>
              <a:t>　</a:t>
            </a:r>
            <a:r>
              <a:rPr lang="en-US" altLang="ja-JP" sz="3600" dirty="0" smtClean="0"/>
              <a:t>4.</a:t>
            </a:r>
            <a:r>
              <a:rPr lang="ja-JP" altLang="en-US" sz="3600" dirty="0" smtClean="0"/>
              <a:t>結論</a:t>
            </a:r>
            <a:endParaRPr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2.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1</a:t>
            </a:r>
            <a:endParaRPr lang="ja-JP" altLang="en-US" dirty="0" smtClean="0"/>
          </a:p>
        </p:txBody>
      </p:sp>
      <p:sp>
        <p:nvSpPr>
          <p:cNvPr id="3174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 dirty="0" smtClean="0"/>
              <a:t>「コンプトン・アラインメント」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　（</a:t>
            </a:r>
            <a:r>
              <a:rPr lang="en-US" altLang="ja-JP" sz="2800" dirty="0" smtClean="0"/>
              <a:t>CS</a:t>
            </a:r>
            <a:r>
              <a:rPr lang="ja-JP" altLang="en-US" sz="2800" dirty="0" smtClean="0"/>
              <a:t>のアラインメントをとる技術）を例にとる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リソース節約の技術として注目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　　　↓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他の実験から生まれた技術であることが判明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　　　↓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（ある程度）想定していた　→方法論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</a:t>
            </a:r>
          </a:p>
          <a:p>
            <a:pPr eaLnBrk="1" hangingPunct="1">
              <a:defRPr/>
            </a:pP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1</a:t>
            </a:r>
            <a:r>
              <a:rPr lang="ja-JP" altLang="en-US" dirty="0" smtClean="0"/>
              <a:t>（実例）</a:t>
            </a:r>
          </a:p>
        </p:txBody>
      </p:sp>
      <p:sp>
        <p:nvSpPr>
          <p:cNvPr id="40963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ja-JP" altLang="en-US" dirty="0" smtClean="0"/>
              <a:t>　　</a:t>
            </a:r>
          </a:p>
        </p:txBody>
      </p:sp>
      <p:pic>
        <p:nvPicPr>
          <p:cNvPr id="40964" name="Picture 2" descr="DSCN3583"/>
          <p:cNvPicPr>
            <a:picLocks noChangeAspect="1" noChangeArrowheads="1"/>
          </p:cNvPicPr>
          <p:nvPr/>
        </p:nvPicPr>
        <p:blipFill>
          <a:blip r:embed="rId3"/>
          <a:srcRect l="13670"/>
          <a:stretch>
            <a:fillRect/>
          </a:stretch>
        </p:blipFill>
        <p:spPr bwMode="auto">
          <a:xfrm>
            <a:off x="900113" y="1484313"/>
            <a:ext cx="5456237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Line 3"/>
          <p:cNvSpPr>
            <a:spLocks noChangeShapeType="1"/>
          </p:cNvSpPr>
          <p:nvPr/>
        </p:nvSpPr>
        <p:spPr bwMode="auto">
          <a:xfrm flipV="1">
            <a:off x="1074738" y="3894138"/>
            <a:ext cx="1600200" cy="746125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922338" y="4548188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00FFFF"/>
                </a:solidFill>
              </a:rPr>
              <a:t>νBeam</a:t>
            </a:r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 flipH="1">
            <a:off x="5875338" y="2354263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7154863" y="1908175"/>
            <a:ext cx="1555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Changeable</a:t>
            </a:r>
          </a:p>
          <a:p>
            <a:r>
              <a:rPr lang="en-US" altLang="ja-JP" sz="2000" dirty="0"/>
              <a:t>Sheet (CS)</a:t>
            </a:r>
          </a:p>
        </p:txBody>
      </p:sp>
      <p:sp>
        <p:nvSpPr>
          <p:cNvPr id="40969" name="AutoShape 8"/>
          <p:cNvSpPr>
            <a:spLocks noChangeArrowheads="1"/>
          </p:cNvSpPr>
          <p:nvPr/>
        </p:nvSpPr>
        <p:spPr bwMode="auto">
          <a:xfrm rot="5400000">
            <a:off x="6865938" y="2659063"/>
            <a:ext cx="762000" cy="457200"/>
          </a:xfrm>
          <a:prstGeom prst="parallelogram">
            <a:avLst>
              <a:gd name="adj" fmla="val 512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0" name="AutoShape 9"/>
          <p:cNvSpPr>
            <a:spLocks noChangeArrowheads="1"/>
          </p:cNvSpPr>
          <p:nvPr/>
        </p:nvSpPr>
        <p:spPr bwMode="auto">
          <a:xfrm rot="5400000">
            <a:off x="6713538" y="2659063"/>
            <a:ext cx="762000" cy="457200"/>
          </a:xfrm>
          <a:prstGeom prst="parallelogram">
            <a:avLst>
              <a:gd name="adj" fmla="val 512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7459663" y="2643188"/>
            <a:ext cx="121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2</a:t>
            </a:r>
            <a:r>
              <a:rPr lang="ja-JP" altLang="en-US" sz="1600"/>
              <a:t>枚パックの</a:t>
            </a:r>
          </a:p>
          <a:p>
            <a:r>
              <a:rPr lang="ja-JP" altLang="en-US" sz="1600"/>
              <a:t>原子核乾板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071670" y="6215082"/>
            <a:ext cx="5638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OPERA</a:t>
            </a:r>
            <a:r>
              <a:rPr lang="ja-JP" altLang="en-US" sz="2000" dirty="0" err="1" smtClean="0"/>
              <a:t>の検</a:t>
            </a:r>
            <a:r>
              <a:rPr lang="ja-JP" altLang="en-US" sz="2000" dirty="0" smtClean="0"/>
              <a:t>出器　</a:t>
            </a:r>
            <a:r>
              <a:rPr lang="en-US" altLang="ja-JP" sz="2000" dirty="0" smtClean="0"/>
              <a:t>ECC</a:t>
            </a:r>
            <a:r>
              <a:rPr lang="ja-JP" altLang="en-US" sz="2000" dirty="0" smtClean="0"/>
              <a:t>（鉛板＋原子核乾板）</a:t>
            </a:r>
            <a:r>
              <a:rPr lang="en-US" altLang="ja-JP" sz="2000" dirty="0" smtClean="0"/>
              <a:t>+CS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1</a:t>
            </a:r>
            <a:r>
              <a:rPr lang="ja-JP" altLang="en-US" dirty="0" smtClean="0"/>
              <a:t>（実例）</a:t>
            </a:r>
          </a:p>
        </p:txBody>
      </p:sp>
      <p:pic>
        <p:nvPicPr>
          <p:cNvPr id="501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1322388"/>
            <a:ext cx="5500687" cy="5016500"/>
          </a:xfr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643702" y="2786058"/>
            <a:ext cx="20649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コンプトン電子の</a:t>
            </a:r>
            <a:endParaRPr lang="en-US" altLang="ja-JP" sz="2000" dirty="0" smtClean="0"/>
          </a:p>
          <a:p>
            <a:r>
              <a:rPr lang="ja-JP" altLang="en-US" sz="2000" dirty="0" smtClean="0"/>
              <a:t>飛跡による</a:t>
            </a:r>
            <a:endParaRPr lang="en-US" altLang="ja-JP" sz="2000" dirty="0" smtClean="0"/>
          </a:p>
          <a:p>
            <a:r>
              <a:rPr lang="ja-JP" altLang="en-US" sz="2000" dirty="0" smtClean="0"/>
              <a:t>アラインメント法</a:t>
            </a:r>
            <a:endParaRPr lang="en-US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2.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1</a:t>
            </a:r>
            <a:r>
              <a:rPr lang="ja-JP" altLang="en-US" dirty="0" smtClean="0"/>
              <a:t>（実例）</a:t>
            </a:r>
          </a:p>
        </p:txBody>
      </p:sp>
      <p:sp>
        <p:nvSpPr>
          <p:cNvPr id="5120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ja-JP" altLang="en-US" sz="2800" dirty="0" smtClean="0"/>
              <a:t>・この手法によりリソースの大幅な節約が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可能になった</a:t>
            </a: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精度　</a:t>
            </a:r>
            <a:r>
              <a:rPr lang="en-US" altLang="ja-JP" sz="2800" dirty="0" smtClean="0"/>
              <a:t>X</a:t>
            </a:r>
            <a:r>
              <a:rPr lang="ja-JP" altLang="en-US" sz="2800" dirty="0" smtClean="0"/>
              <a:t>線照射によるアラインメント </a:t>
            </a:r>
            <a:r>
              <a:rPr lang="en-US" altLang="ja-JP" sz="2800" dirty="0" smtClean="0"/>
              <a:t>8μm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　　　　→　コンプトン・アラインメント </a:t>
            </a:r>
            <a:r>
              <a:rPr lang="en-US" altLang="ja-JP" sz="2800" dirty="0" smtClean="0"/>
              <a:t>2μm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トラック候補を約</a:t>
            </a:r>
            <a:r>
              <a:rPr lang="en-US" altLang="ja-JP" sz="2800" dirty="0" smtClean="0"/>
              <a:t>1/16</a:t>
            </a:r>
            <a:r>
              <a:rPr lang="ja-JP" altLang="en-US" sz="2800" dirty="0" smtClean="0"/>
              <a:t>にしぼれる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方向</a:t>
            </a:r>
            <a:r>
              <a:rPr lang="en-US" altLang="ja-JP" sz="2400" dirty="0" smtClean="0"/>
              <a:t>1/4×Y</a:t>
            </a:r>
            <a:r>
              <a:rPr lang="ja-JP" altLang="en-US" sz="2400" dirty="0" smtClean="0"/>
              <a:t>方向</a:t>
            </a:r>
            <a:r>
              <a:rPr lang="en-US" altLang="ja-JP" sz="2400" dirty="0" smtClean="0"/>
              <a:t>1/4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eaLnBrk="1" hangingPunct="1">
              <a:buFont typeface="Arial" charset="0"/>
              <a:buNone/>
            </a:pPr>
            <a:endParaRPr lang="en-US" altLang="ja-JP" sz="10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→</a:t>
            </a:r>
            <a:r>
              <a:rPr lang="en-US" altLang="ja-JP" sz="2800" dirty="0" smtClean="0"/>
              <a:t>CS</a:t>
            </a:r>
            <a:r>
              <a:rPr lang="ja-JP" altLang="en-US" sz="2800" dirty="0" smtClean="0"/>
              <a:t>マニュアルチェック </a:t>
            </a:r>
            <a:r>
              <a:rPr lang="en-US" altLang="ja-JP" sz="2800" dirty="0" smtClean="0"/>
              <a:t>1/16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2.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1</a:t>
            </a:r>
            <a:r>
              <a:rPr lang="ja-JP" altLang="en-US" dirty="0" smtClean="0"/>
              <a:t>（実例）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 smtClean="0"/>
              <a:t>・「コンプトン・アラインメント」は他実験から生まれた</a:t>
            </a: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MSC</a:t>
            </a:r>
            <a:r>
              <a:rPr lang="ja-JP" altLang="en-US" sz="2800" dirty="0" smtClean="0"/>
              <a:t>実験という</a:t>
            </a:r>
            <a:r>
              <a:rPr lang="en-US" altLang="ja-JP" sz="2800" dirty="0" smtClean="0"/>
              <a:t>OPERA</a:t>
            </a:r>
            <a:r>
              <a:rPr lang="ja-JP" altLang="en-US" sz="2800" dirty="0" smtClean="0"/>
              <a:t>と並行して行われていた</a:t>
            </a: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 smtClean="0"/>
              <a:t>別の実験（気球に原子核乾板をつみ宇宙線を</a:t>
            </a: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 smtClean="0"/>
              <a:t>観測する）でコンプトンがノイズになっていた</a:t>
            </a: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 smtClean="0"/>
              <a:t>→</a:t>
            </a:r>
            <a:r>
              <a:rPr lang="en-US" altLang="ja-JP" sz="2800" dirty="0" smtClean="0"/>
              <a:t>OPERA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CS</a:t>
            </a:r>
            <a:r>
              <a:rPr lang="ja-JP" altLang="en-US" sz="2800" dirty="0" smtClean="0"/>
              <a:t>のアラインメントに使える</a:t>
            </a:r>
            <a:r>
              <a:rPr lang="en-US" altLang="ja-JP" sz="2800" dirty="0" smtClean="0"/>
              <a:t>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2.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1</a:t>
            </a:r>
            <a:r>
              <a:rPr lang="ja-JP" altLang="en-US" dirty="0" smtClean="0"/>
              <a:t>（実例）</a:t>
            </a:r>
          </a:p>
        </p:txBody>
      </p:sp>
      <p:sp>
        <p:nvSpPr>
          <p:cNvPr id="5120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ja-JP" altLang="en-US" sz="2800" dirty="0" smtClean="0"/>
              <a:t>・ボスはこのような形での技術開発があるだろうという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ことを予期していた</a:t>
            </a:r>
            <a:endParaRPr lang="en-US" altLang="ja-JP" sz="2800" dirty="0" smtClean="0"/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他実験からの技術流入はめずらしいことではない</a:t>
            </a:r>
            <a:endParaRPr lang="en-US" altLang="ja-JP" sz="2800" dirty="0" smtClean="0"/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600" dirty="0" smtClean="0"/>
              <a:t>　単に複数の実験を並行させればいいというわけではない</a:t>
            </a:r>
            <a:endParaRPr lang="en-US" altLang="ja-JP" sz="26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600" dirty="0" smtClean="0"/>
              <a:t>　→どのような条件が必要？</a:t>
            </a:r>
            <a:endParaRPr lang="en-US" altLang="ja-JP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1</a:t>
            </a:r>
            <a:r>
              <a:rPr lang="ja-JP" altLang="en-US" dirty="0" smtClean="0"/>
              <a:t>（分析）</a:t>
            </a:r>
          </a:p>
        </p:txBody>
      </p:sp>
      <p:sp>
        <p:nvSpPr>
          <p:cNvPr id="5222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 smtClean="0"/>
              <a:t>MSC</a:t>
            </a:r>
            <a:r>
              <a:rPr lang="ja-JP" altLang="en-US" sz="2400" dirty="0" smtClean="0"/>
              <a:t>実験が</a:t>
            </a:r>
            <a:r>
              <a:rPr lang="en-US" altLang="ja-JP" sz="2400" dirty="0" smtClean="0"/>
              <a:t>OPERA</a:t>
            </a:r>
            <a:r>
              <a:rPr lang="ja-JP" altLang="en-US" sz="2400" dirty="0" smtClean="0"/>
              <a:t>のテスト実験ではなく、</a:t>
            </a:r>
            <a:endParaRPr lang="en-US" altLang="ja-JP" sz="2400" dirty="0" smtClean="0"/>
          </a:p>
          <a:p>
            <a:pPr>
              <a:buFont typeface="Arial" charset="0"/>
              <a:buNone/>
            </a:pPr>
            <a:r>
              <a:rPr lang="ja-JP" altLang="en-US" sz="2400" dirty="0" smtClean="0"/>
              <a:t>　独立の物理的目的をもっている（上空での</a:t>
            </a:r>
            <a:r>
              <a:rPr lang="en-US" altLang="ja-JP" sz="2400" dirty="0" err="1" smtClean="0"/>
              <a:t>μuon</a:t>
            </a:r>
            <a:r>
              <a:rPr lang="en-US" altLang="ja-JP" sz="2400" dirty="0" smtClean="0"/>
              <a:t> flux</a:t>
            </a:r>
            <a:r>
              <a:rPr lang="ja-JP" altLang="en-US" sz="2400" dirty="0" smtClean="0"/>
              <a:t>の実測に</a:t>
            </a:r>
            <a:endParaRPr lang="en-US" altLang="ja-JP" sz="2400" dirty="0" smtClean="0"/>
          </a:p>
          <a:p>
            <a:pPr>
              <a:buFont typeface="Arial" charset="0"/>
              <a:buNone/>
            </a:pPr>
            <a:r>
              <a:rPr lang="ja-JP" altLang="en-US" sz="2400" dirty="0" smtClean="0"/>
              <a:t>　よる</a:t>
            </a:r>
            <a:r>
              <a:rPr lang="en-US" altLang="ja-JP" sz="2400" dirty="0" smtClean="0"/>
              <a:t>Super-</a:t>
            </a:r>
            <a:r>
              <a:rPr lang="en-US" altLang="ja-JP" sz="2400" dirty="0" err="1" smtClean="0"/>
              <a:t>Kamiokande</a:t>
            </a:r>
            <a:r>
              <a:rPr lang="ja-JP" altLang="en-US" sz="2400" dirty="0" smtClean="0"/>
              <a:t>のシミュレーションデータの検証）</a:t>
            </a:r>
            <a:endParaRPr lang="en-US" altLang="ja-JP" sz="2400" dirty="0" smtClean="0"/>
          </a:p>
          <a:p>
            <a:pPr>
              <a:buFont typeface="Arial" charset="0"/>
              <a:buNone/>
            </a:pPr>
            <a:r>
              <a:rPr lang="ja-JP" altLang="en-US" sz="2400" dirty="0" smtClean="0"/>
              <a:t>　ということが重要</a:t>
            </a:r>
            <a:endParaRPr lang="en-US" altLang="ja-JP" sz="2400" dirty="0" smtClean="0"/>
          </a:p>
          <a:p>
            <a:pPr>
              <a:buFont typeface="Arial" charset="0"/>
              <a:buNone/>
            </a:pPr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motivation</a:t>
            </a:r>
            <a:r>
              <a:rPr lang="ja-JP" altLang="en-US" sz="2400" dirty="0" smtClean="0"/>
              <a:t>の問題、意外なことが起こる可能性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他方、実験デザインのある程度の類似性と</a:t>
            </a:r>
            <a:r>
              <a:rPr lang="en-US" altLang="ja-JP" sz="2400" dirty="0" smtClean="0"/>
              <a:t>OPERA</a:t>
            </a:r>
            <a:r>
              <a:rPr lang="ja-JP" altLang="en-US" sz="2400" dirty="0" smtClean="0"/>
              <a:t>に利用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　しようという視点がなければこの手法は生まれなかった</a:t>
            </a:r>
            <a:endParaRPr lang="en-US" altLang="ja-JP" sz="2400" dirty="0" smtClean="0"/>
          </a:p>
          <a:p>
            <a:pPr>
              <a:buFont typeface="Arial" charset="0"/>
              <a:buNone/>
            </a:pPr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MSC</a:t>
            </a:r>
            <a:r>
              <a:rPr lang="ja-JP" altLang="en-US" sz="2400" dirty="0" err="1" smtClean="0"/>
              <a:t>での</a:t>
            </a:r>
            <a:r>
              <a:rPr lang="ja-JP" altLang="en-US" sz="2400" dirty="0" smtClean="0"/>
              <a:t>ノイズ → </a:t>
            </a:r>
            <a:r>
              <a:rPr lang="en-US" altLang="ja-JP" sz="2400" dirty="0" smtClean="0"/>
              <a:t>OPERA</a:t>
            </a:r>
            <a:r>
              <a:rPr lang="ja-JP" altLang="en-US" sz="2400" dirty="0" err="1" smtClean="0"/>
              <a:t>での</a:t>
            </a:r>
            <a:r>
              <a:rPr lang="ja-JP" altLang="en-US" sz="2400" dirty="0" smtClean="0"/>
              <a:t>アラインメント</a:t>
            </a:r>
            <a:endParaRPr lang="en-US" altLang="ja-JP" sz="2400" dirty="0" smtClean="0"/>
          </a:p>
          <a:p>
            <a:pPr>
              <a:buFont typeface="Arial" charset="0"/>
              <a:buNone/>
            </a:pPr>
            <a:r>
              <a:rPr lang="ja-JP" altLang="en-US" sz="2400" dirty="0" smtClean="0"/>
              <a:t>　　発案者は</a:t>
            </a:r>
            <a:r>
              <a:rPr lang="en-US" altLang="ja-JP" sz="2400" dirty="0" smtClean="0"/>
              <a:t>OPERA</a:t>
            </a:r>
            <a:r>
              <a:rPr lang="ja-JP" altLang="en-US" sz="2400" dirty="0" smtClean="0"/>
              <a:t>のリーダー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pPr>
              <a:buFont typeface="Arial" charset="0"/>
              <a:buNone/>
            </a:pP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1</a:t>
            </a:r>
            <a:r>
              <a:rPr lang="ja-JP" altLang="en-US" dirty="0" smtClean="0"/>
              <a:t>（分析）</a:t>
            </a:r>
          </a:p>
        </p:txBody>
      </p:sp>
      <p:sp>
        <p:nvSpPr>
          <p:cNvPr id="5222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>
                <a:solidFill>
                  <a:srgbClr val="FF0000"/>
                </a:solidFill>
              </a:rPr>
              <a:t>　「構造的に類似した複数の実験を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800" dirty="0" smtClean="0">
                <a:solidFill>
                  <a:srgbClr val="FF0000"/>
                </a:solidFill>
              </a:rPr>
              <a:t>　　独立の目的をもたせてはしらせる」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ja-JP" sz="28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ja-JP" altLang="en-US" sz="2800" dirty="0" smtClean="0"/>
              <a:t>　実験の方法論の一つと言える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　　（技術開発→リソース節約→その分他の箇所に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　　　リソースを向けられる→イベント処理能力</a:t>
            </a:r>
            <a:r>
              <a:rPr lang="en-US" altLang="ja-JP" sz="2800" dirty="0" smtClean="0"/>
              <a:t>UP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>
              <a:buNone/>
            </a:pPr>
            <a:endParaRPr lang="ja-JP" altLang="en-US" sz="2400" dirty="0" smtClean="0"/>
          </a:p>
          <a:p>
            <a:endParaRPr lang="en-US" altLang="ja-JP" sz="2400" dirty="0" smtClean="0"/>
          </a:p>
          <a:p>
            <a:pPr>
              <a:buFont typeface="Arial" charset="0"/>
              <a:buNone/>
            </a:pP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内容</a:t>
            </a:r>
          </a:p>
        </p:txBody>
      </p:sp>
      <p:sp>
        <p:nvSpPr>
          <p:cNvPr id="409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sz="3600" dirty="0" smtClean="0"/>
              <a:t>　</a:t>
            </a:r>
            <a:endParaRPr lang="en-US" altLang="ja-JP" sz="36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3600" dirty="0" smtClean="0"/>
              <a:t>　</a:t>
            </a:r>
            <a:r>
              <a:rPr lang="en-US" altLang="ja-JP" sz="3600" dirty="0" smtClean="0"/>
              <a:t>1.</a:t>
            </a:r>
            <a:r>
              <a:rPr lang="ja-JP" altLang="en-US" sz="3600" dirty="0" smtClean="0"/>
              <a:t>背景</a:t>
            </a:r>
            <a:endParaRPr lang="en-US" altLang="ja-JP" sz="36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3600" dirty="0" smtClean="0"/>
              <a:t>　</a:t>
            </a:r>
            <a:r>
              <a:rPr lang="en-US" altLang="ja-JP" sz="3600" dirty="0" smtClean="0"/>
              <a:t>2.</a:t>
            </a:r>
            <a:r>
              <a:rPr lang="ja-JP" altLang="en-US" sz="3600" dirty="0" smtClean="0"/>
              <a:t>方法論</a:t>
            </a:r>
            <a:r>
              <a:rPr lang="en-US" altLang="ja-JP" sz="3600" dirty="0" smtClean="0"/>
              <a:t>1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　</a:t>
            </a:r>
            <a:r>
              <a:rPr lang="en-US" altLang="ja-JP" sz="3600" dirty="0" smtClean="0">
                <a:solidFill>
                  <a:srgbClr val="FF0000"/>
                </a:solidFill>
              </a:rPr>
              <a:t>3.</a:t>
            </a:r>
            <a:r>
              <a:rPr lang="ja-JP" altLang="en-US" sz="3600" dirty="0" smtClean="0">
                <a:solidFill>
                  <a:srgbClr val="FF0000"/>
                </a:solidFill>
              </a:rPr>
              <a:t>方法論</a:t>
            </a:r>
            <a:r>
              <a:rPr lang="en-US" altLang="ja-JP" sz="3600" dirty="0" smtClean="0">
                <a:solidFill>
                  <a:srgbClr val="FF0000"/>
                </a:solidFill>
              </a:rPr>
              <a:t>2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3600" dirty="0" smtClean="0"/>
              <a:t>　</a:t>
            </a:r>
            <a:r>
              <a:rPr lang="en-US" altLang="ja-JP" sz="3600" dirty="0" smtClean="0"/>
              <a:t>4.</a:t>
            </a:r>
            <a:r>
              <a:rPr lang="ja-JP" altLang="en-US" sz="3600" dirty="0" smtClean="0"/>
              <a:t>結論</a:t>
            </a:r>
            <a:endParaRPr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私は何者か</a:t>
            </a:r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 smtClean="0"/>
              <a:t>物理屋ではなく科学哲学者です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　（長縄さんとの共同研究）</a:t>
            </a:r>
            <a:endParaRPr lang="en-US" altLang="ja-JP" sz="2800" dirty="0" smtClean="0"/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OPERA</a:t>
            </a:r>
            <a:r>
              <a:rPr lang="ja-JP" altLang="en-US" sz="2800" dirty="0" smtClean="0"/>
              <a:t>実験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Vμ</a:t>
            </a:r>
            <a:r>
              <a:rPr lang="ja-JP" altLang="en-US" sz="2800" dirty="0" smtClean="0"/>
              <a:t>→</a:t>
            </a:r>
            <a:r>
              <a:rPr lang="en-US" altLang="ja-JP" sz="2800" dirty="0" err="1" smtClean="0"/>
              <a:t>Vτ</a:t>
            </a:r>
            <a:r>
              <a:rPr lang="ja-JP" altLang="en-US" sz="2800" dirty="0" smtClean="0"/>
              <a:t>検出実験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に密着して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実験の方法論を分析しています</a:t>
            </a:r>
            <a:endParaRPr lang="en-US" altLang="ja-JP" sz="2800" dirty="0" smtClean="0"/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→「実験の方法論」って何？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　　まずは科学哲学の背景から・・・</a:t>
            </a:r>
            <a:r>
              <a:rPr lang="en-US" altLang="ja-JP" sz="2800" dirty="0" smtClean="0"/>
              <a:t> </a:t>
            </a:r>
          </a:p>
          <a:p>
            <a:pPr eaLnBrk="1" hangingPunct="1">
              <a:buNone/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 dirty="0" smtClean="0"/>
              <a:t>実験では重大なトラブルがしばしば起こる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実験家たちはそうしたトラブルにその都度対処し、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実験を成立させ続けている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</a:t>
            </a:r>
            <a:r>
              <a:rPr lang="ja-JP" altLang="en-US" sz="2800" dirty="0" smtClean="0"/>
              <a:t>→方法論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（実例）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400" dirty="0" err="1" smtClean="0"/>
              <a:t>BlackCS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CS</a:t>
            </a:r>
            <a:r>
              <a:rPr lang="ja-JP" altLang="en-US" sz="2400" dirty="0" smtClean="0"/>
              <a:t>が化学的に黒化するという現象</a:t>
            </a:r>
            <a:endParaRPr lang="en-US" altLang="ja-JP" sz="2400" dirty="0" smtClean="0"/>
          </a:p>
          <a:p>
            <a:pPr eaLnBrk="1" hangingPunct="1">
              <a:buNone/>
              <a:defRPr/>
            </a:pPr>
            <a:r>
              <a:rPr lang="ja-JP" altLang="en-US" sz="2400" dirty="0" smtClean="0"/>
              <a:t>　　　　　　　　　（重大なトラブル→解決済み）</a:t>
            </a:r>
            <a:endParaRPr lang="en-US" altLang="ja-JP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800" dirty="0" smtClean="0"/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571750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（実例）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原因：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枚の</a:t>
            </a:r>
            <a:r>
              <a:rPr lang="en-US" altLang="ja-JP" sz="2800" dirty="0" smtClean="0"/>
              <a:t>CS</a:t>
            </a:r>
            <a:r>
              <a:rPr lang="ja-JP" altLang="en-US" sz="2800" dirty="0" smtClean="0"/>
              <a:t>が密着してズレないように真空パック</a:t>
            </a: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 smtClean="0"/>
              <a:t>　　　　　→その袋から予想外の時間差をおいて</a:t>
            </a: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 smtClean="0"/>
              <a:t>　　　 　　　ガス（水素？）発生、充満</a:t>
            </a: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 smtClean="0"/>
              <a:t>　対処：真空パックに穴をあける</a:t>
            </a:r>
            <a:r>
              <a:rPr lang="en-US" altLang="ja-JP" sz="2800" dirty="0" smtClean="0"/>
              <a:t>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（実例）</a:t>
            </a:r>
          </a:p>
        </p:txBody>
      </p:sp>
      <p:sp>
        <p:nvSpPr>
          <p:cNvPr id="6041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smtClean="0"/>
              <a:t>真空パックへの穴あけ</a:t>
            </a:r>
            <a:endParaRPr lang="en-US" altLang="ja-JP" sz="2800" smtClean="0"/>
          </a:p>
          <a:p>
            <a:pPr>
              <a:buFont typeface="Arial" charset="0"/>
              <a:buNone/>
            </a:pPr>
            <a:endParaRPr lang="ja-JP" altLang="en-US" sz="2800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143125"/>
            <a:ext cx="357346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14813"/>
            <a:ext cx="58578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（実例）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 smtClean="0"/>
              <a:t>　「そんなことをしたら</a:t>
            </a:r>
            <a:r>
              <a:rPr lang="en-US" altLang="ja-JP" sz="2800" dirty="0" smtClean="0"/>
              <a:t>CS</a:t>
            </a:r>
            <a:r>
              <a:rPr lang="ja-JP" altLang="en-US" sz="2800" dirty="0" smtClean="0"/>
              <a:t>がズレ</a:t>
            </a:r>
            <a:r>
              <a:rPr lang="ja-JP" altLang="en-US" sz="2800" dirty="0" err="1" smtClean="0"/>
              <a:t>て</a:t>
            </a:r>
            <a:r>
              <a:rPr lang="ja-JP" altLang="en-US" sz="2800" dirty="0" smtClean="0"/>
              <a:t>しまうのでは？</a:t>
            </a: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 smtClean="0"/>
              <a:t>　　また</a:t>
            </a:r>
            <a:r>
              <a:rPr lang="en-US" altLang="ja-JP" sz="2800" dirty="0" smtClean="0"/>
              <a:t>CS</a:t>
            </a:r>
            <a:r>
              <a:rPr lang="ja-JP" altLang="en-US" sz="2800" dirty="0" smtClean="0"/>
              <a:t>同士の間に隙間ができて、コンプトン・</a:t>
            </a: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 smtClean="0"/>
              <a:t>　　アラインメントが使えなくなるのでは？」</a:t>
            </a: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 smtClean="0"/>
              <a:t>　→</a:t>
            </a:r>
            <a:r>
              <a:rPr lang="en-US" altLang="ja-JP" sz="2800" dirty="0" smtClean="0"/>
              <a:t>CS</a:t>
            </a:r>
            <a:r>
              <a:rPr lang="ja-JP" altLang="en-US" sz="2800" dirty="0" smtClean="0"/>
              <a:t>パックをホールドしていたプラスチック容器</a:t>
            </a: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 smtClean="0"/>
              <a:t>　　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CSbox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により、隙間・ズレは小さくて済んだ</a:t>
            </a: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 smtClean="0"/>
              <a:t>　そしてそのことは他ならぬコンプトン・アラインメント</a:t>
            </a: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 smtClean="0"/>
              <a:t>　によって評価される</a:t>
            </a:r>
            <a:endParaRPr lang="en-US" altLang="ja-JP" sz="2800" dirty="0" smtClean="0"/>
          </a:p>
          <a:p>
            <a:pPr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（実例）</a:t>
            </a:r>
          </a:p>
        </p:txBody>
      </p:sp>
      <p:sp>
        <p:nvSpPr>
          <p:cNvPr id="6246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smtClean="0"/>
              <a:t>CSbox</a:t>
            </a:r>
          </a:p>
          <a:p>
            <a:pPr>
              <a:buFont typeface="Arial" charset="0"/>
              <a:buNone/>
            </a:pPr>
            <a:endParaRPr lang="ja-JP" altLang="en-US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958975"/>
            <a:ext cx="571500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（実例）</a:t>
            </a:r>
          </a:p>
        </p:txBody>
      </p:sp>
      <p:sp>
        <p:nvSpPr>
          <p:cNvPr id="6349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smtClean="0"/>
              <a:t>CS box</a:t>
            </a:r>
            <a:r>
              <a:rPr lang="ja-JP" altLang="en-US" sz="2000" smtClean="0"/>
              <a:t>（白、奥） と蓋（白、手前）とその間に挟まるパックされた</a:t>
            </a:r>
            <a:r>
              <a:rPr lang="en-US" altLang="ja-JP" sz="2000" smtClean="0"/>
              <a:t>CS</a:t>
            </a:r>
            <a:r>
              <a:rPr lang="ja-JP" altLang="en-US" sz="2000" smtClean="0"/>
              <a:t>の写真</a:t>
            </a:r>
            <a:endParaRPr lang="en-US" altLang="ja-JP" sz="2000" smtClean="0"/>
          </a:p>
          <a:p>
            <a:endParaRPr lang="ja-JP" altLang="en-US" sz="2000" smtClean="0"/>
          </a:p>
          <a:p>
            <a:pPr>
              <a:buFont typeface="Arial" charset="0"/>
              <a:buNone/>
            </a:pPr>
            <a:endParaRPr lang="ja-JP" alt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133600"/>
            <a:ext cx="554355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（分析）</a:t>
            </a:r>
          </a:p>
        </p:txBody>
      </p:sp>
      <p:sp>
        <p:nvSpPr>
          <p:cNvPr id="6451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ja-JP" altLang="en-US" sz="2800" smtClean="0"/>
              <a:t>　最初こういうつもりで導入した</a:t>
            </a:r>
            <a:endParaRPr lang="en-US" altLang="ja-JP" sz="2800" smtClean="0"/>
          </a:p>
          <a:p>
            <a:pPr>
              <a:buFont typeface="Arial" charset="0"/>
              <a:buNone/>
            </a:pPr>
            <a:r>
              <a:rPr lang="ja-JP" altLang="en-US" sz="2800" smtClean="0"/>
              <a:t>　　　　　　　　↓　</a:t>
            </a:r>
            <a:endParaRPr lang="en-US" altLang="ja-JP" sz="2800" smtClean="0"/>
          </a:p>
          <a:p>
            <a:pPr>
              <a:buFont typeface="Arial" charset="0"/>
              <a:buNone/>
            </a:pPr>
            <a:r>
              <a:rPr lang="ja-JP" altLang="en-US" sz="2800" smtClean="0"/>
              <a:t>　結果的にこういう役割を果たすようになった</a:t>
            </a:r>
            <a:endParaRPr lang="en-US" altLang="ja-JP" sz="2800" smtClean="0"/>
          </a:p>
          <a:p>
            <a:pPr>
              <a:buFont typeface="Arial" charset="0"/>
              <a:buNone/>
            </a:pPr>
            <a:endParaRPr lang="en-US" altLang="ja-JP" sz="2800" smtClean="0"/>
          </a:p>
          <a:p>
            <a:pPr>
              <a:buFont typeface="Arial" charset="0"/>
              <a:buNone/>
            </a:pPr>
            <a:r>
              <a:rPr lang="ja-JP" altLang="en-US" sz="2800" smtClean="0"/>
              <a:t> ・真空パック＜</a:t>
            </a:r>
            <a:r>
              <a:rPr lang="en-US" altLang="ja-JP" sz="2800" smtClean="0"/>
              <a:t>CSbox</a:t>
            </a:r>
          </a:p>
          <a:p>
            <a:pPr>
              <a:buFont typeface="Arial" charset="0"/>
              <a:buNone/>
            </a:pPr>
            <a:r>
              <a:rPr lang="ja-JP" altLang="en-US" sz="2800" smtClean="0"/>
              <a:t> ・コンプトン・アラインメントが「真空パックに穴を空け</a:t>
            </a:r>
            <a:endParaRPr lang="en-US" altLang="ja-JP" sz="2800" smtClean="0"/>
          </a:p>
          <a:p>
            <a:pPr>
              <a:buFont typeface="Arial" charset="0"/>
              <a:buNone/>
            </a:pPr>
            <a:r>
              <a:rPr lang="ja-JP" altLang="en-US" sz="2800" smtClean="0"/>
              <a:t>　ても大丈夫」という正当化の役割を果たすことに</a:t>
            </a:r>
            <a:endParaRPr lang="en-US" altLang="ja-JP" sz="2800" smtClean="0"/>
          </a:p>
          <a:p>
            <a:pPr>
              <a:buFont typeface="Arial" charset="0"/>
              <a:buNone/>
            </a:pPr>
            <a:r>
              <a:rPr lang="ja-JP" altLang="en-US" sz="2800" smtClean="0"/>
              <a:t>　</a:t>
            </a:r>
            <a:endParaRPr lang="en-US" altLang="ja-JP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（分析）</a:t>
            </a:r>
          </a:p>
        </p:txBody>
      </p:sp>
      <p:sp>
        <p:nvSpPr>
          <p:cNvPr id="7065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実験の正当化の構造はトラブル</a:t>
            </a:r>
            <a:r>
              <a:rPr lang="ja-JP" altLang="en-US" sz="2800" dirty="0" smtClean="0">
                <a:solidFill>
                  <a:srgbClr val="FF0000"/>
                </a:solidFill>
              </a:rPr>
              <a:t>や</a:t>
            </a:r>
            <a:r>
              <a:rPr lang="ja-JP" altLang="en-US" sz="2800" dirty="0" smtClean="0">
                <a:solidFill>
                  <a:srgbClr val="FF0000"/>
                </a:solidFill>
              </a:rPr>
              <a:t>それ</a:t>
            </a:r>
            <a:r>
              <a:rPr lang="ja-JP" altLang="en-US" sz="2800" dirty="0" smtClean="0">
                <a:solidFill>
                  <a:srgbClr val="FF0000"/>
                </a:solidFill>
              </a:rPr>
              <a:t>に対する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800" dirty="0" smtClean="0">
                <a:solidFill>
                  <a:srgbClr val="FF0000"/>
                </a:solidFill>
              </a:rPr>
              <a:t>　 </a:t>
            </a:r>
            <a:r>
              <a:rPr lang="ja-JP" altLang="en-US" sz="2800" dirty="0" smtClean="0">
                <a:solidFill>
                  <a:srgbClr val="FF0000"/>
                </a:solidFill>
              </a:rPr>
              <a:t>対処</a:t>
            </a:r>
            <a:r>
              <a:rPr lang="ja-JP" altLang="en-US" sz="2800" dirty="0" smtClean="0">
                <a:solidFill>
                  <a:srgbClr val="FF0000"/>
                </a:solidFill>
              </a:rPr>
              <a:t>と</a:t>
            </a:r>
            <a:r>
              <a:rPr lang="ja-JP" altLang="en-US" sz="2800" dirty="0" smtClean="0">
                <a:solidFill>
                  <a:srgbClr val="FF0000"/>
                </a:solidFill>
              </a:rPr>
              <a:t>ともにダイナミックに変化していく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（</a:t>
            </a:r>
            <a:r>
              <a:rPr lang="en-US" altLang="ja-JP" sz="2800" dirty="0" smtClean="0"/>
              <a:t>A</a:t>
            </a:r>
            <a:r>
              <a:rPr lang="ja-JP" altLang="en-US" sz="2800" dirty="0" smtClean="0"/>
              <a:t>が</a:t>
            </a:r>
            <a:r>
              <a:rPr lang="en-US" altLang="ja-JP" sz="2800" dirty="0" smtClean="0"/>
              <a:t>B</a:t>
            </a:r>
            <a:r>
              <a:rPr lang="ja-JP" altLang="en-US" sz="2800" dirty="0" smtClean="0"/>
              <a:t>を正当化する⇔</a:t>
            </a:r>
            <a:r>
              <a:rPr lang="en-US" altLang="ja-JP" sz="2800" dirty="0" smtClean="0"/>
              <a:t>A</a:t>
            </a:r>
            <a:r>
              <a:rPr lang="ja-JP" altLang="en-US" sz="2800" dirty="0" smtClean="0"/>
              <a:t>が</a:t>
            </a:r>
            <a:r>
              <a:rPr lang="en-US" altLang="ja-JP" sz="2800" dirty="0" smtClean="0"/>
              <a:t>B</a:t>
            </a:r>
            <a:r>
              <a:rPr lang="ja-JP" altLang="en-US" sz="2800" dirty="0" err="1" smtClean="0"/>
              <a:t>を保</a:t>
            </a:r>
            <a:r>
              <a:rPr lang="ja-JP" altLang="en-US" sz="2800" dirty="0" smtClean="0"/>
              <a:t>証している）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公にされる情報は整理されたものなので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その変化のプロセスは見えてこない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（方法論）</a:t>
            </a:r>
          </a:p>
        </p:txBody>
      </p:sp>
      <p:sp>
        <p:nvSpPr>
          <p:cNvPr id="7065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/>
              <a:t>こうした構造の変化は</a:t>
            </a:r>
            <a:r>
              <a:rPr lang="ja-JP" altLang="en-US" sz="2800" dirty="0" smtClean="0"/>
              <a:t>想定外かつ</a:t>
            </a:r>
            <a:r>
              <a:rPr lang="ja-JP" altLang="en-US" sz="2800" dirty="0" smtClean="0"/>
              <a:t>頻繁</a:t>
            </a:r>
            <a:r>
              <a:rPr lang="ja-JP" altLang="en-US" sz="2800" dirty="0" smtClean="0"/>
              <a:t>に</a:t>
            </a:r>
            <a:r>
              <a:rPr lang="ja-JP" altLang="en-US" sz="2800" dirty="0" smtClean="0"/>
              <a:t>起こる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実験は一見すると行き当たりばったり（綱渡り的）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r>
              <a:rPr lang="ja-JP" altLang="en-US" sz="2800" dirty="0" smtClean="0"/>
              <a:t>しかし、そんな中でも実験がうまくいっている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のは、単に運がいいからというわけではなく、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トラブル対処を可能にする何らかの構造がある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からではないだろうか？　→方法論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1.</a:t>
            </a:r>
            <a:r>
              <a:rPr lang="ja-JP" altLang="en-US" dirty="0" smtClean="0"/>
              <a:t>背景</a:t>
            </a:r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ja-JP" altLang="en-US" sz="2800" dirty="0" smtClean="0"/>
              <a:t>　科学哲学の問題意識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・科学理論とは何か（文の集まり？モデル？）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・科学的説明とは何か（原因の特定？統合？）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・境界設定問題（科学と疑似科学を分けるものは？）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・科学的実在論論争（ミクロな対象は存在する？）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</a:t>
            </a:r>
            <a:endParaRPr lang="en-US" altLang="ja-JP" sz="2800" dirty="0" smtClean="0"/>
          </a:p>
        </p:txBody>
      </p:sp>
      <p:pic>
        <p:nvPicPr>
          <p:cNvPr id="4" name="図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357694"/>
            <a:ext cx="1524003" cy="1524003"/>
          </a:xfrm>
          <a:prstGeom prst="rect">
            <a:avLst/>
          </a:prstGeom>
        </p:spPr>
      </p:pic>
      <p:pic>
        <p:nvPicPr>
          <p:cNvPr id="5" name="図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286256"/>
            <a:ext cx="1571636" cy="1571636"/>
          </a:xfrm>
          <a:prstGeom prst="rect">
            <a:avLst/>
          </a:prstGeom>
        </p:spPr>
      </p:pic>
      <p:pic>
        <p:nvPicPr>
          <p:cNvPr id="6" name="図 5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357694"/>
            <a:ext cx="1452565" cy="1452565"/>
          </a:xfrm>
          <a:prstGeom prst="rect">
            <a:avLst/>
          </a:prstGeom>
        </p:spPr>
      </p:pic>
      <p:pic>
        <p:nvPicPr>
          <p:cNvPr id="7" name="図 6" descr="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4286256"/>
            <a:ext cx="1595441" cy="1595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（方法論）</a:t>
            </a:r>
          </a:p>
        </p:txBody>
      </p:sp>
      <p:sp>
        <p:nvSpPr>
          <p:cNvPr id="7065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/>
              <a:t>まず</a:t>
            </a:r>
            <a:r>
              <a:rPr lang="ja-JP" altLang="en-US" sz="2800" dirty="0" smtClean="0"/>
              <a:t>注目</a:t>
            </a:r>
            <a:r>
              <a:rPr lang="ja-JP" altLang="en-US" sz="2800" dirty="0" smtClean="0"/>
              <a:t>すべき点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時間・金が限られているので、やり直しはきかない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→そのときその場にあるもの・人で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何とかしなければならない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(1)</a:t>
            </a:r>
            <a:r>
              <a:rPr lang="ja-JP" altLang="en-US" sz="2800" dirty="0" smtClean="0"/>
              <a:t>そのときその場で何とかし得るような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「もの」がなければならない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検出器の「あそび」（柔軟性・多機能性）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実験器具の複合性（</a:t>
            </a:r>
            <a:r>
              <a:rPr lang="en-US" altLang="ja-JP" sz="2800" dirty="0" err="1" smtClean="0"/>
              <a:t>CSbox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（方法論）</a:t>
            </a:r>
          </a:p>
        </p:txBody>
      </p:sp>
      <p:sp>
        <p:nvSpPr>
          <p:cNvPr id="7065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sz="2800" dirty="0" smtClean="0"/>
              <a:t>　検出器の「あそび」（柔軟性・多機能性）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ECC</a:t>
            </a:r>
            <a:r>
              <a:rPr lang="ja-JP" altLang="en-US" sz="2800" dirty="0" smtClean="0"/>
              <a:t>＋</a:t>
            </a:r>
            <a:r>
              <a:rPr lang="en-US" altLang="ja-JP" sz="2800" dirty="0" smtClean="0"/>
              <a:t>CS</a:t>
            </a:r>
          </a:p>
          <a:p>
            <a:pPr>
              <a:buNone/>
            </a:pPr>
            <a:r>
              <a:rPr lang="ja-JP" altLang="en-US" sz="2800" dirty="0" smtClean="0"/>
              <a:t>　・ノイズをアラインメントに使える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・</a:t>
            </a:r>
            <a:r>
              <a:rPr lang="en-US" altLang="ja-JP" sz="2800" dirty="0" smtClean="0"/>
              <a:t>CS</a:t>
            </a:r>
            <a:r>
              <a:rPr lang="ja-JP" altLang="en-US" sz="2800" dirty="0" smtClean="0"/>
              <a:t>は現に複数の機能を果たしている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リソース節約と反応点探索　（過去の実験では・・・）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・もし</a:t>
            </a:r>
            <a:r>
              <a:rPr lang="en-US" altLang="ja-JP" sz="2800" dirty="0" err="1" smtClean="0"/>
              <a:t>BlackCS</a:t>
            </a:r>
            <a:r>
              <a:rPr lang="ja-JP" altLang="en-US" sz="2800" dirty="0" smtClean="0"/>
              <a:t>が解決不能だったら？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</a:t>
            </a:r>
            <a:r>
              <a:rPr lang="en-US" altLang="ja-JP" sz="2800" dirty="0" smtClean="0"/>
              <a:t>ECC</a:t>
            </a:r>
            <a:r>
              <a:rPr lang="ja-JP" altLang="en-US" sz="2800" dirty="0" smtClean="0"/>
              <a:t>下流</a:t>
            </a:r>
            <a:r>
              <a:rPr lang="ja-JP" altLang="en-US" sz="2800" dirty="0" smtClean="0"/>
              <a:t>の原子核</a:t>
            </a:r>
            <a:r>
              <a:rPr lang="ja-JP" altLang="en-US" sz="2800" dirty="0" smtClean="0"/>
              <a:t>乾板数枚を</a:t>
            </a:r>
            <a:r>
              <a:rPr lang="en-US" altLang="ja-JP" sz="2800" dirty="0" smtClean="0"/>
              <a:t>CS</a:t>
            </a:r>
            <a:r>
              <a:rPr lang="ja-JP" altLang="en-US" sz="2800" dirty="0" smtClean="0"/>
              <a:t>の代わりに使う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（他の検出器はどうだろう？）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（方法論）</a:t>
            </a:r>
          </a:p>
        </p:txBody>
      </p:sp>
      <p:sp>
        <p:nvSpPr>
          <p:cNvPr id="7065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2800" dirty="0" smtClean="0"/>
              <a:t>(2)</a:t>
            </a:r>
            <a:r>
              <a:rPr lang="ja-JP" altLang="en-US" sz="2800" dirty="0" smtClean="0"/>
              <a:t>実験グループの複合性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600" dirty="0" smtClean="0"/>
              <a:t>　「コンプトン・アラインメントがなかったら</a:t>
            </a:r>
            <a:endParaRPr lang="en-US" altLang="ja-JP" sz="2600" dirty="0" smtClean="0"/>
          </a:p>
          <a:p>
            <a:pPr>
              <a:buNone/>
            </a:pPr>
            <a:r>
              <a:rPr lang="ja-JP" altLang="en-US" sz="2600" dirty="0" smtClean="0"/>
              <a:t>　　なかった</a:t>
            </a:r>
            <a:r>
              <a:rPr lang="ja-JP" altLang="en-US" sz="2600" dirty="0" err="1" smtClean="0"/>
              <a:t>で</a:t>
            </a:r>
            <a:r>
              <a:rPr lang="ja-JP" altLang="en-US" sz="2600" dirty="0" smtClean="0"/>
              <a:t>何か別の方法を考えただろう」</a:t>
            </a:r>
            <a:endParaRPr lang="en-US" altLang="ja-JP" sz="2600" dirty="0" smtClean="0"/>
          </a:p>
          <a:p>
            <a:pPr>
              <a:buNone/>
            </a:pPr>
            <a:r>
              <a:rPr lang="ja-JP" altLang="en-US" sz="2600" dirty="0" smtClean="0"/>
              <a:t>　「隙間・ズレがあっても解析で何とかする」</a:t>
            </a:r>
            <a:endParaRPr lang="en-US" altLang="ja-JP" sz="2600" dirty="0" smtClean="0"/>
          </a:p>
          <a:p>
            <a:pPr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>
                <a:solidFill>
                  <a:srgbClr val="FF0000"/>
                </a:solidFill>
              </a:rPr>
              <a:t>OPERA</a:t>
            </a:r>
            <a:r>
              <a:rPr lang="ja-JP" altLang="en-US" sz="2800" dirty="0" smtClean="0">
                <a:solidFill>
                  <a:srgbClr val="FF0000"/>
                </a:solidFill>
              </a:rPr>
              <a:t>における分業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400" dirty="0" smtClean="0"/>
              <a:t>　</a:t>
            </a:r>
            <a:r>
              <a:rPr lang="ja-JP" altLang="en-US" sz="2400" dirty="0" smtClean="0"/>
              <a:t>　原子核</a:t>
            </a:r>
            <a:r>
              <a:rPr lang="ja-JP" altLang="en-US" sz="2400" dirty="0" smtClean="0"/>
              <a:t>乾板、</a:t>
            </a:r>
            <a:r>
              <a:rPr lang="en-US" altLang="ja-JP" sz="2400" dirty="0" smtClean="0"/>
              <a:t>CS</a:t>
            </a:r>
            <a:r>
              <a:rPr lang="ja-JP" altLang="en-US" sz="2400" dirty="0" err="1" smtClean="0"/>
              <a:t>、</a:t>
            </a:r>
            <a:r>
              <a:rPr lang="en-US" altLang="ja-JP" sz="2400" dirty="0" err="1" smtClean="0"/>
              <a:t>scanback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ECC</a:t>
            </a:r>
            <a:r>
              <a:rPr lang="ja-JP" altLang="en-US" sz="2400" dirty="0" smtClean="0"/>
              <a:t>スキャンマシン、解析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600" dirty="0" smtClean="0"/>
              <a:t>　「どこかがダメでも他の場所で何とかする」</a:t>
            </a:r>
            <a:endParaRPr lang="en-US" altLang="ja-JP" sz="2600" dirty="0" smtClean="0"/>
          </a:p>
          <a:p>
            <a:pPr>
              <a:buNone/>
            </a:pPr>
            <a:r>
              <a:rPr lang="ja-JP" altLang="en-US" sz="2600" dirty="0" smtClean="0"/>
              <a:t>　→それぞれにおいてスペシャリストがいてこそ可能</a:t>
            </a:r>
            <a:endParaRPr lang="en-US" altLang="ja-JP" sz="2600" dirty="0" smtClean="0"/>
          </a:p>
          <a:p>
            <a:pPr>
              <a:buNone/>
            </a:pPr>
            <a:r>
              <a:rPr lang="ja-JP" altLang="en-US" sz="2400" dirty="0" smtClean="0"/>
              <a:t>　　　過去の実験からの技術的蓄積や他実験での経験</a:t>
            </a:r>
            <a:endParaRPr lang="en-US" altLang="ja-JP" sz="2400" dirty="0" smtClean="0"/>
          </a:p>
          <a:p>
            <a:pPr>
              <a:buFont typeface="Arial" charset="0"/>
              <a:buNone/>
            </a:pPr>
            <a:endParaRPr lang="en-US" altLang="ja-JP" sz="2800" dirty="0" smtClean="0"/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方法論</a:t>
            </a:r>
            <a:r>
              <a:rPr lang="en-US" altLang="ja-JP" dirty="0" smtClean="0"/>
              <a:t>2 </a:t>
            </a:r>
            <a:r>
              <a:rPr lang="ja-JP" altLang="en-US" dirty="0" smtClean="0"/>
              <a:t>（方法論）</a:t>
            </a:r>
          </a:p>
        </p:txBody>
      </p:sp>
      <p:sp>
        <p:nvSpPr>
          <p:cNvPr id="7168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「検出器の「あそび」・実験器具の複合性と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ja-JP" altLang="en-US" sz="2800" dirty="0" smtClean="0">
                <a:solidFill>
                  <a:srgbClr val="FF0000"/>
                </a:solidFill>
              </a:rPr>
              <a:t>　専門的分業化による、実験のロバストさの確保」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 smtClean="0"/>
              <a:t>　　これも実験の方法論（限られたリソースの中で実験</a:t>
            </a: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 smtClean="0"/>
              <a:t>　　を成立させ続けるための戦術）の一つと言える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ja-JP" altLang="en-US" sz="2600" dirty="0" smtClean="0">
                <a:solidFill>
                  <a:srgbClr val="FF0000"/>
                </a:solidFill>
              </a:rPr>
              <a:t>　</a:t>
            </a:r>
            <a:r>
              <a:rPr lang="ja-JP" altLang="en-US" sz="2600" dirty="0" smtClean="0"/>
              <a:t>リソースが限られているので何かあるたびに</a:t>
            </a:r>
            <a:endParaRPr lang="en-US" altLang="ja-JP" sz="2600" dirty="0" smtClean="0"/>
          </a:p>
          <a:p>
            <a:pPr>
              <a:buFont typeface="Arial" charset="0"/>
              <a:buNone/>
            </a:pPr>
            <a:r>
              <a:rPr lang="ja-JP" altLang="en-US" sz="2600" dirty="0" smtClean="0"/>
              <a:t>　新しいものを導入するというわけにはいかない</a:t>
            </a:r>
            <a:endParaRPr lang="en-US" altLang="ja-JP" sz="2600" dirty="0" smtClean="0"/>
          </a:p>
          <a:p>
            <a:pPr>
              <a:buFont typeface="Arial" charset="0"/>
              <a:buNone/>
            </a:pPr>
            <a:r>
              <a:rPr lang="ja-JP" altLang="en-US" sz="2600" dirty="0" smtClean="0"/>
              <a:t>　</a:t>
            </a:r>
            <a:r>
              <a:rPr lang="ja-JP" altLang="en-US" sz="2600" dirty="0" smtClean="0"/>
              <a:t>→</a:t>
            </a:r>
            <a:r>
              <a:rPr lang="ja-JP" altLang="en-US" sz="2600" dirty="0" smtClean="0"/>
              <a:t>想定外の</a:t>
            </a:r>
            <a:r>
              <a:rPr lang="ja-JP" altLang="en-US" sz="2600" dirty="0" smtClean="0"/>
              <a:t>状況に柔軟に対応</a:t>
            </a:r>
            <a:r>
              <a:rPr lang="ja-JP" altLang="en-US" sz="2600" dirty="0" smtClean="0"/>
              <a:t>できるような</a:t>
            </a:r>
            <a:endParaRPr lang="en-US" altLang="ja-JP" sz="2600" dirty="0" smtClean="0"/>
          </a:p>
          <a:p>
            <a:pPr>
              <a:buFont typeface="Arial" charset="0"/>
              <a:buNone/>
            </a:pPr>
            <a:r>
              <a:rPr lang="ja-JP" altLang="en-US" sz="2600" dirty="0" smtClean="0"/>
              <a:t>　　</a:t>
            </a:r>
            <a:r>
              <a:rPr lang="ja-JP" altLang="en-US" sz="2600" dirty="0" smtClean="0"/>
              <a:t>自由度の高い</a:t>
            </a:r>
            <a:r>
              <a:rPr lang="ja-JP" altLang="en-US" sz="2600" dirty="0" smtClean="0"/>
              <a:t>「もの」・</a:t>
            </a:r>
            <a:r>
              <a:rPr lang="ja-JP" altLang="en-US" sz="2600" dirty="0" smtClean="0"/>
              <a:t>グループにしておく</a:t>
            </a:r>
            <a:endParaRPr lang="en-US" altLang="ja-JP" sz="2600" dirty="0" smtClean="0"/>
          </a:p>
          <a:p>
            <a:pPr>
              <a:buFont typeface="Arial" charset="0"/>
              <a:buNone/>
            </a:pPr>
            <a:endParaRPr lang="en-US" altLang="ja-JP" sz="2800" dirty="0" smtClean="0"/>
          </a:p>
          <a:p>
            <a:pPr>
              <a:buFont typeface="Arial" charset="0"/>
              <a:buNone/>
            </a:pP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>
              <a:buFont typeface="Arial" charset="0"/>
              <a:buNone/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4.</a:t>
            </a:r>
            <a:r>
              <a:rPr lang="ja-JP" altLang="en-US" dirty="0" smtClean="0"/>
              <a:t>結論</a:t>
            </a:r>
          </a:p>
        </p:txBody>
      </p:sp>
      <p:sp>
        <p:nvSpPr>
          <p:cNvPr id="7373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sz="2800" dirty="0" smtClean="0"/>
              <a:t>　本研究では</a:t>
            </a:r>
            <a:r>
              <a:rPr lang="en-US" altLang="ja-JP" sz="2800" dirty="0" smtClean="0"/>
              <a:t>OPERA</a:t>
            </a:r>
            <a:r>
              <a:rPr lang="ja-JP" altLang="en-US" sz="2800" dirty="0" smtClean="0"/>
              <a:t>実験における実践から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</a:t>
            </a:r>
            <a:r>
              <a:rPr lang="ja-JP" altLang="en-US" sz="2800" dirty="0" smtClean="0"/>
              <a:t>「実験</a:t>
            </a:r>
            <a:r>
              <a:rPr lang="ja-JP" altLang="en-US" sz="2800" dirty="0" smtClean="0"/>
              <a:t>の</a:t>
            </a:r>
            <a:r>
              <a:rPr lang="ja-JP" altLang="en-US" sz="2800" dirty="0" smtClean="0"/>
              <a:t>方法論」を</a:t>
            </a:r>
            <a:r>
              <a:rPr lang="ja-JP" altLang="en-US" sz="2800" dirty="0" smtClean="0"/>
              <a:t>二つ取り出した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・方法論</a:t>
            </a:r>
            <a:r>
              <a:rPr lang="en-US" altLang="ja-JP" sz="2800" dirty="0" smtClean="0"/>
              <a:t>1</a:t>
            </a:r>
          </a:p>
          <a:p>
            <a:pPr>
              <a:buNone/>
            </a:pPr>
            <a:r>
              <a:rPr lang="ja-JP" altLang="en-US" sz="2800" dirty="0" smtClean="0"/>
              <a:t>　「構造的に類似した複数の実験を独立の目的を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もたせてはしらせる」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・方法論</a:t>
            </a:r>
            <a:r>
              <a:rPr lang="en-US" altLang="ja-JP" sz="2800" dirty="0" smtClean="0"/>
              <a:t>2</a:t>
            </a:r>
          </a:p>
          <a:p>
            <a:pPr>
              <a:buNone/>
            </a:pPr>
            <a:r>
              <a:rPr lang="ja-JP" altLang="en-US" sz="2800" dirty="0" smtClean="0"/>
              <a:t>　「検出器の「あそび」・実験器具の複合性と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専門的分業化による、実験のロバストさの確保」</a:t>
            </a:r>
            <a:endParaRPr lang="en-US" altLang="ja-JP" dirty="0" smtClean="0"/>
          </a:p>
          <a:p>
            <a:pPr>
              <a:buFont typeface="Arial" charset="0"/>
              <a:buNone/>
            </a:pPr>
            <a:r>
              <a:rPr lang="ja-JP" altLang="en-US" dirty="0" smtClean="0"/>
              <a:t>　</a:t>
            </a:r>
            <a:endParaRPr lang="en-US" altLang="ja-JP" dirty="0" smtClean="0"/>
          </a:p>
          <a:p>
            <a:pPr>
              <a:buFont typeface="Arial" charset="0"/>
              <a:buNone/>
            </a:pPr>
            <a:endParaRPr lang="en-US" altLang="ja-JP" dirty="0" smtClean="0"/>
          </a:p>
          <a:p>
            <a:pPr>
              <a:buFont typeface="Arial" charset="0"/>
              <a:buNone/>
            </a:pPr>
            <a:endParaRPr lang="en-US" altLang="ja-JP" dirty="0" smtClean="0"/>
          </a:p>
          <a:p>
            <a:pPr>
              <a:buFont typeface="Arial" charset="0"/>
              <a:buNone/>
            </a:pP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dirty="0" smtClean="0"/>
              <a:t>最後に</a:t>
            </a:r>
            <a:r>
              <a:rPr lang="ja-JP" altLang="en-US" sz="4000" dirty="0" smtClean="0"/>
              <a:t>現在</a:t>
            </a:r>
            <a:r>
              <a:rPr lang="ja-JP" altLang="en-US" sz="4000" dirty="0" smtClean="0"/>
              <a:t>の</a:t>
            </a:r>
            <a:r>
              <a:rPr lang="ja-JP" altLang="en-US" sz="4000" dirty="0" smtClean="0"/>
              <a:t>研究を少し・・・</a:t>
            </a:r>
            <a:endParaRPr lang="ja-JP" altLang="en-US" sz="4000" dirty="0" smtClean="0"/>
          </a:p>
        </p:txBody>
      </p:sp>
      <p:sp>
        <p:nvSpPr>
          <p:cNvPr id="7475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ja-JP" altLang="en-US" sz="2800" dirty="0" smtClean="0"/>
              <a:t>　今回は並行実験からの技術流入に注目した。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「実験は単独の実験としてあるのではない」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→</a:t>
            </a:r>
            <a:r>
              <a:rPr lang="ja-JP" altLang="en-US" sz="2800" dirty="0" smtClean="0">
                <a:solidFill>
                  <a:srgbClr val="FF0000"/>
                </a:solidFill>
              </a:rPr>
              <a:t>関連する他実験も調査することが重要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ja-JP" altLang="en-US" sz="2800" dirty="0" smtClean="0"/>
              <a:t>　　過去の実験や競合する実験</a:t>
            </a:r>
            <a:endParaRPr lang="en-US" altLang="ja-JP" sz="2800" dirty="0" smtClean="0"/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/>
            <a:r>
              <a:rPr lang="en-US" altLang="ja-JP" sz="2800" dirty="0" smtClean="0"/>
              <a:t>DONUT</a:t>
            </a:r>
            <a:r>
              <a:rPr lang="ja-JP" altLang="en-US" sz="2800" dirty="0" smtClean="0"/>
              <a:t>実験（世界で初めて</a:t>
            </a:r>
            <a:r>
              <a:rPr lang="en-US" altLang="ja-JP" sz="2800" dirty="0" err="1" smtClean="0"/>
              <a:t>Vt</a:t>
            </a:r>
            <a:r>
              <a:rPr lang="ja-JP" altLang="en-US" sz="2800" dirty="0" err="1" smtClean="0"/>
              <a:t>を検</a:t>
            </a:r>
            <a:r>
              <a:rPr lang="ja-JP" altLang="en-US" sz="2800" dirty="0" smtClean="0"/>
              <a:t>出）の聞き取り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→二つのテーマ</a:t>
            </a:r>
            <a:endParaRPr lang="en-US" altLang="ja-JP" sz="2800" dirty="0" smtClean="0"/>
          </a:p>
          <a:p>
            <a:pPr>
              <a:buFont typeface="Arial" charset="0"/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dirty="0" smtClean="0"/>
              <a:t>最後に現在の研究を少し・・・</a:t>
            </a:r>
            <a:endParaRPr lang="ja-JP" altLang="en-US" sz="4000" dirty="0" smtClean="0"/>
          </a:p>
        </p:txBody>
      </p:sp>
      <p:sp>
        <p:nvSpPr>
          <p:cNvPr id="7475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ja-JP" altLang="en-US" sz="2600" dirty="0" smtClean="0"/>
              <a:t>　</a:t>
            </a:r>
            <a:r>
              <a:rPr lang="en-US" altLang="ja-JP" sz="2600" dirty="0" smtClean="0"/>
              <a:t>(1)</a:t>
            </a:r>
            <a:r>
              <a:rPr lang="ja-JP" altLang="en-US" sz="2600" dirty="0" smtClean="0"/>
              <a:t>方法論の多様性</a:t>
            </a:r>
            <a:endParaRPr lang="en-US" altLang="ja-JP" sz="26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600" dirty="0" smtClean="0"/>
              <a:t>　　・トラブル対処　</a:t>
            </a:r>
            <a:r>
              <a:rPr lang="en-US" altLang="ja-JP" sz="2600" dirty="0" smtClean="0"/>
              <a:t>DONUT</a:t>
            </a:r>
            <a:r>
              <a:rPr lang="ja-JP" altLang="en-US" sz="2600" dirty="0" smtClean="0"/>
              <a:t>と</a:t>
            </a:r>
            <a:r>
              <a:rPr lang="en-US" altLang="ja-JP" sz="2600" dirty="0" smtClean="0"/>
              <a:t>OPERA</a:t>
            </a:r>
            <a:r>
              <a:rPr lang="ja-JP" altLang="en-US" sz="2600" dirty="0" err="1" smtClean="0"/>
              <a:t>とでの</a:t>
            </a:r>
            <a:r>
              <a:rPr lang="ja-JP" altLang="en-US" sz="2600" dirty="0" smtClean="0"/>
              <a:t>状況の違い</a:t>
            </a:r>
            <a:endParaRPr lang="en-US" altLang="ja-JP" sz="2600" dirty="0" smtClean="0"/>
          </a:p>
          <a:p>
            <a:pPr eaLnBrk="1" hangingPunct="1">
              <a:buNone/>
            </a:pPr>
            <a:r>
              <a:rPr lang="ja-JP" altLang="en-US" sz="2600" dirty="0" smtClean="0"/>
              <a:t>　　　 （プレッシャー、技術の確立、マンパワー）</a:t>
            </a:r>
            <a:endParaRPr lang="en-US" altLang="ja-JP" sz="26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600" dirty="0" smtClean="0"/>
              <a:t>　　・「競争的」協力関係におけるイニシアチブの取り方</a:t>
            </a:r>
            <a:endParaRPr lang="en-US" altLang="ja-JP" sz="26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600" dirty="0" smtClean="0"/>
              <a:t>　　・実験結果の公表の仕方（学会、メディア、研究費）</a:t>
            </a:r>
            <a:endParaRPr lang="en-US" altLang="ja-JP" sz="2600" dirty="0" smtClean="0"/>
          </a:p>
          <a:p>
            <a:pPr eaLnBrk="1" hangingPunct="1">
              <a:buNone/>
            </a:pPr>
            <a:r>
              <a:rPr lang="ja-JP" altLang="en-US" sz="2600" dirty="0" smtClean="0"/>
              <a:t>　　　</a:t>
            </a:r>
            <a:r>
              <a:rPr lang="en-US" altLang="ja-JP" sz="2600" dirty="0" smtClean="0"/>
              <a:t>DONUT</a:t>
            </a:r>
            <a:r>
              <a:rPr lang="ja-JP" altLang="en-US" sz="2600" dirty="0" smtClean="0"/>
              <a:t>：</a:t>
            </a:r>
            <a:r>
              <a:rPr lang="en-US" altLang="ja-JP" sz="2600" dirty="0" smtClean="0"/>
              <a:t>98</a:t>
            </a:r>
            <a:r>
              <a:rPr lang="ja-JP" altLang="en-US" sz="2600" dirty="0" smtClean="0"/>
              <a:t> </a:t>
            </a:r>
            <a:r>
              <a:rPr lang="en-US" altLang="ja-JP" sz="2600" dirty="0" err="1" smtClean="0"/>
              <a:t>Vt</a:t>
            </a:r>
            <a:r>
              <a:rPr lang="ja-JP" altLang="en-US" sz="2600" dirty="0" smtClean="0"/>
              <a:t>一例目検出を報告</a:t>
            </a:r>
            <a:endParaRPr lang="en-US" altLang="ja-JP" sz="2600" dirty="0" smtClean="0"/>
          </a:p>
          <a:p>
            <a:pPr eaLnBrk="1" hangingPunct="1">
              <a:buNone/>
            </a:pPr>
            <a:r>
              <a:rPr lang="ja-JP" altLang="en-US" sz="2600" dirty="0" smtClean="0"/>
              <a:t>　　　</a:t>
            </a:r>
            <a:r>
              <a:rPr lang="en-US" altLang="ja-JP" sz="2600" dirty="0" smtClean="0"/>
              <a:t>OPERA</a:t>
            </a:r>
            <a:r>
              <a:rPr lang="ja-JP" altLang="en-US" sz="2600" dirty="0" smtClean="0"/>
              <a:t>：</a:t>
            </a:r>
            <a:r>
              <a:rPr lang="en-US" altLang="ja-JP" sz="2600" dirty="0" smtClean="0"/>
              <a:t>2010.5 </a:t>
            </a:r>
            <a:r>
              <a:rPr lang="en-US" altLang="ja-JP" sz="2600" dirty="0" err="1" smtClean="0"/>
              <a:t>Vt</a:t>
            </a:r>
            <a:r>
              <a:rPr lang="ja-JP" altLang="en-US" sz="2600" dirty="0" smtClean="0"/>
              <a:t>反応候補一例目を報告</a:t>
            </a:r>
            <a:endParaRPr lang="en-US" altLang="ja-JP" sz="2600" dirty="0" smtClean="0"/>
          </a:p>
          <a:p>
            <a:pPr eaLnBrk="1" hangingPunct="1">
              <a:buFont typeface="Arial" charset="0"/>
              <a:buNone/>
            </a:pPr>
            <a:endParaRPr lang="en-US" altLang="ja-JP" sz="26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600" dirty="0" smtClean="0"/>
              <a:t>　　それらは実験の質に（どう）影響するのだろうか？</a:t>
            </a:r>
            <a:endParaRPr lang="en-US" altLang="ja-JP" sz="2600" dirty="0" smtClean="0"/>
          </a:p>
          <a:p>
            <a:pPr>
              <a:buFont typeface="Arial" charset="0"/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dirty="0" smtClean="0"/>
              <a:t>最後に現在の研究を少し・・・</a:t>
            </a:r>
            <a:endParaRPr lang="ja-JP" altLang="en-US" sz="4000" dirty="0" smtClean="0"/>
          </a:p>
        </p:txBody>
      </p:sp>
      <p:sp>
        <p:nvSpPr>
          <p:cNvPr id="7475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(2)</a:t>
            </a:r>
            <a:r>
              <a:rPr lang="ja-JP" altLang="en-US" sz="2800" dirty="0" smtClean="0"/>
              <a:t>実験同士の複雑な関係性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　　　　　　</a:t>
            </a:r>
            <a:r>
              <a:rPr lang="en-US" altLang="ja-JP" sz="2800" dirty="0" smtClean="0"/>
              <a:t>Super-Kamiokande</a:t>
            </a:r>
          </a:p>
          <a:p>
            <a:pPr eaLnBrk="1" hangingPunct="1">
              <a:buNone/>
            </a:pPr>
            <a:r>
              <a:rPr lang="ja-JP" altLang="en-US" sz="2800" dirty="0" smtClean="0"/>
              <a:t>　　　　　　　　　　　</a:t>
            </a:r>
            <a:r>
              <a:rPr lang="ja-JP" altLang="en-US" sz="2400" dirty="0" smtClean="0"/>
              <a:t>（検証？相補的？</a:t>
            </a:r>
            <a:r>
              <a:rPr lang="en-US" altLang="ja-JP" sz="2400" dirty="0" smtClean="0"/>
              <a:t>LFV</a:t>
            </a:r>
            <a:r>
              <a:rPr lang="ja-JP" altLang="en-US" sz="2400" dirty="0" smtClean="0"/>
              <a:t>実験？）</a:t>
            </a:r>
            <a:endParaRPr lang="en-US" altLang="ja-JP" sz="24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　　</a:t>
            </a:r>
            <a:r>
              <a:rPr lang="en-US" altLang="ja-JP" sz="2800" dirty="0" smtClean="0"/>
              <a:t>CHORUS</a:t>
            </a:r>
            <a:r>
              <a:rPr lang="ja-JP" altLang="en-US" sz="2800" dirty="0" smtClean="0"/>
              <a:t>　（連続性）　</a:t>
            </a:r>
            <a:r>
              <a:rPr lang="en-US" altLang="ja-JP" sz="2800" dirty="0" smtClean="0"/>
              <a:t>OPERA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　　　　（補強→独立）　　（相補的、競合）</a:t>
            </a: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　　　　　</a:t>
            </a:r>
            <a:r>
              <a:rPr lang="en-US" altLang="ja-JP" sz="2800" dirty="0" smtClean="0"/>
              <a:t>DONUT</a:t>
            </a:r>
            <a:r>
              <a:rPr lang="ja-JP" altLang="en-US" sz="2800" dirty="0" smtClean="0"/>
              <a:t>　　　　　　　</a:t>
            </a:r>
            <a:r>
              <a:rPr lang="en-US" altLang="ja-JP" sz="2800" dirty="0" smtClean="0"/>
              <a:t>T2K</a:t>
            </a:r>
          </a:p>
          <a:p>
            <a:pPr eaLnBrk="1" hangingPunct="1">
              <a:buFont typeface="Arial" charset="0"/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　実験の位置づけは常に変化し続ける。</a:t>
            </a: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　それらはどのように影響し合っているのだろうか？</a:t>
            </a:r>
            <a:endParaRPr lang="en-US" altLang="ja-JP" sz="2800" dirty="0" smtClean="0"/>
          </a:p>
          <a:p>
            <a:pPr>
              <a:buFont typeface="Arial" charset="0"/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ja-JP" altLang="en-US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071670" y="2143116"/>
            <a:ext cx="300039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142976" y="3214686"/>
            <a:ext cx="1428760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286248" y="3214686"/>
            <a:ext cx="121444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57356" y="4214818"/>
            <a:ext cx="1357322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72000" y="4214818"/>
            <a:ext cx="785818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>
            <a:stCxn id="4" idx="2"/>
            <a:endCxn id="5" idx="0"/>
          </p:cNvCxnSpPr>
          <p:nvPr/>
        </p:nvCxnSpPr>
        <p:spPr>
          <a:xfrm rot="5400000">
            <a:off x="2393141" y="2035959"/>
            <a:ext cx="642942" cy="1714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5" idx="3"/>
            <a:endCxn id="6" idx="1"/>
          </p:cNvCxnSpPr>
          <p:nvPr/>
        </p:nvCxnSpPr>
        <p:spPr>
          <a:xfrm>
            <a:off x="2571736" y="3429000"/>
            <a:ext cx="171451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6" idx="2"/>
            <a:endCxn id="8" idx="0"/>
          </p:cNvCxnSpPr>
          <p:nvPr/>
        </p:nvCxnSpPr>
        <p:spPr>
          <a:xfrm rot="16200000" flipH="1">
            <a:off x="4643438" y="3893347"/>
            <a:ext cx="571504" cy="714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4" idx="2"/>
            <a:endCxn id="6" idx="0"/>
          </p:cNvCxnSpPr>
          <p:nvPr/>
        </p:nvCxnSpPr>
        <p:spPr>
          <a:xfrm rot="16200000" flipH="1">
            <a:off x="3911198" y="2232413"/>
            <a:ext cx="642942" cy="132160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7" idx="3"/>
            <a:endCxn id="6" idx="1"/>
          </p:cNvCxnSpPr>
          <p:nvPr/>
        </p:nvCxnSpPr>
        <p:spPr>
          <a:xfrm flipV="1">
            <a:off x="3214678" y="3429000"/>
            <a:ext cx="1071570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5" idx="2"/>
            <a:endCxn id="7" idx="0"/>
          </p:cNvCxnSpPr>
          <p:nvPr/>
        </p:nvCxnSpPr>
        <p:spPr>
          <a:xfrm rot="16200000" flipH="1">
            <a:off x="1910934" y="3589735"/>
            <a:ext cx="571504" cy="6786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タイトル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pPr eaLnBrk="1" hangingPunct="1"/>
            <a:r>
              <a:rPr lang="ja-JP" altLang="en-US" smtClean="0"/>
              <a:t>参考文献</a:t>
            </a:r>
          </a:p>
        </p:txBody>
      </p:sp>
      <p:sp>
        <p:nvSpPr>
          <p:cNvPr id="75779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25538"/>
            <a:ext cx="8435975" cy="5040312"/>
          </a:xfrm>
        </p:spPr>
        <p:txBody>
          <a:bodyPr/>
          <a:lstStyle/>
          <a:p>
            <a:pPr eaLnBrk="1" hangingPunct="1"/>
            <a:r>
              <a:rPr lang="en-US" altLang="ja-JP" sz="1400" dirty="0" err="1" smtClean="0"/>
              <a:t>Agafonova,N</a:t>
            </a:r>
            <a:r>
              <a:rPr lang="en-US" altLang="ja-JP" sz="1400" dirty="0" smtClean="0"/>
              <a:t>. et al., the OPERA Collaboration(2010)”Observation of a first </a:t>
            </a:r>
            <a:r>
              <a:rPr lang="en-US" altLang="ja-JP" sz="1400" dirty="0" err="1" smtClean="0"/>
              <a:t>ν</a:t>
            </a:r>
            <a:r>
              <a:rPr lang="en-US" altLang="ja-JP" sz="1400" baseline="-25000" dirty="0" err="1" smtClean="0"/>
              <a:t>τ</a:t>
            </a:r>
            <a:r>
              <a:rPr lang="en-US" altLang="ja-JP" sz="1400" dirty="0" smtClean="0"/>
              <a:t> candidate event in the OPERA experiment in the CNGS </a:t>
            </a:r>
            <a:r>
              <a:rPr lang="en-US" altLang="ja-JP" sz="1400" dirty="0" err="1" smtClean="0"/>
              <a:t>beam”</a:t>
            </a:r>
            <a:r>
              <a:rPr lang="en-US" altLang="ja-JP" sz="1400" i="1" dirty="0" err="1" smtClean="0"/>
              <a:t>Physics</a:t>
            </a:r>
            <a:r>
              <a:rPr lang="en-US" altLang="ja-JP" sz="1400" i="1" dirty="0" smtClean="0"/>
              <a:t> Letters B  </a:t>
            </a:r>
            <a:r>
              <a:rPr lang="en-US" altLang="ja-JP" sz="1400" dirty="0" smtClean="0"/>
              <a:t>691 138-145.</a:t>
            </a:r>
            <a:endParaRPr lang="ja-JP" altLang="en-US" sz="1400" i="1" baseline="-25000" dirty="0" smtClean="0"/>
          </a:p>
          <a:p>
            <a:pPr eaLnBrk="1" hangingPunct="1"/>
            <a:r>
              <a:rPr lang="ja-JP" altLang="en-US" sz="1400" dirty="0" smtClean="0"/>
              <a:t>有賀昭貴</a:t>
            </a:r>
            <a:r>
              <a:rPr lang="en-US" altLang="ja-JP" sz="1400" dirty="0" smtClean="0"/>
              <a:t>(2008)</a:t>
            </a:r>
            <a:r>
              <a:rPr lang="ja-JP" altLang="en-US" sz="1400" dirty="0" smtClean="0"/>
              <a:t>「</a:t>
            </a:r>
            <a:r>
              <a:rPr lang="en-US" altLang="ja-JP" sz="1400" dirty="0" smtClean="0"/>
              <a:t>OPERA</a:t>
            </a:r>
            <a:r>
              <a:rPr lang="ja-JP" altLang="en-US" sz="1400" dirty="0" smtClean="0"/>
              <a:t>実験におけるニュートリノ反応点探索の為の超低バックグランド・インターフェース検出器の開発と実用化」博士論文　名古屋大学</a:t>
            </a:r>
            <a:endParaRPr lang="en-US" altLang="ja-JP" sz="1400" dirty="0" smtClean="0"/>
          </a:p>
          <a:p>
            <a:pPr eaLnBrk="1" hangingPunct="1"/>
            <a:r>
              <a:rPr lang="en-US" altLang="ja-JP" sz="1400" dirty="0" err="1" smtClean="0"/>
              <a:t>Ariga,A</a:t>
            </a:r>
            <a:r>
              <a:rPr lang="en-US" altLang="ja-JP" sz="1400" dirty="0" smtClean="0"/>
              <a:t>. et al.(2008)”Emulsion sheet doublets as interface trackers for the OPERA </a:t>
            </a:r>
            <a:r>
              <a:rPr lang="en-US" altLang="ja-JP" sz="1400" dirty="0" err="1" smtClean="0"/>
              <a:t>experiment”</a:t>
            </a:r>
            <a:r>
              <a:rPr lang="en-US" altLang="ja-JP" sz="1400" i="1" dirty="0" err="1" smtClean="0"/>
              <a:t>JINST</a:t>
            </a:r>
            <a:r>
              <a:rPr lang="en-US" altLang="ja-JP" sz="1400" i="1" dirty="0" smtClean="0"/>
              <a:t> </a:t>
            </a:r>
            <a:r>
              <a:rPr lang="en-US" altLang="ja-JP" sz="1400" dirty="0" smtClean="0"/>
              <a:t>Vol.3, P07005.</a:t>
            </a:r>
          </a:p>
          <a:p>
            <a:pPr eaLnBrk="1" hangingPunct="1"/>
            <a:r>
              <a:rPr lang="en-US" altLang="ja-JP" sz="1400" dirty="0" err="1" smtClean="0"/>
              <a:t>Franklin,A</a:t>
            </a:r>
            <a:r>
              <a:rPr lang="en-US" altLang="ja-JP" sz="1400" dirty="0" smtClean="0"/>
              <a:t>.(</a:t>
            </a:r>
            <a:r>
              <a:rPr lang="en-US" altLang="ja-JP" sz="1400" i="1" dirty="0" smtClean="0"/>
              <a:t>1986)The Neglect of </a:t>
            </a:r>
            <a:r>
              <a:rPr lang="en-US" altLang="ja-JP" sz="1400" i="1" dirty="0" err="1" smtClean="0"/>
              <a:t>Experiment</a:t>
            </a:r>
            <a:r>
              <a:rPr lang="en-US" altLang="ja-JP" sz="1400" dirty="0" err="1" smtClean="0"/>
              <a:t>.Cambridge:Cambridge</a:t>
            </a:r>
            <a:r>
              <a:rPr lang="en-US" altLang="ja-JP" sz="1400" dirty="0" smtClean="0"/>
              <a:t> University Press.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1400" dirty="0" smtClean="0"/>
              <a:t>　　</a:t>
            </a:r>
            <a:r>
              <a:rPr lang="en-US" altLang="ja-JP" sz="1400" dirty="0" smtClean="0"/>
              <a:t>―Experiment in Physics. </a:t>
            </a:r>
            <a:r>
              <a:rPr lang="en-US" altLang="ja-JP" sz="1400" i="1" dirty="0" smtClean="0"/>
              <a:t>The Stanford encyclopedia of philosophy.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1400" dirty="0" smtClean="0"/>
              <a:t>　　　</a:t>
            </a:r>
            <a:r>
              <a:rPr lang="en-US" altLang="ja-JP" sz="1400" dirty="0" smtClean="0"/>
              <a:t>http://plato.stanford.edu/entries/physics-experiment/</a:t>
            </a:r>
          </a:p>
          <a:p>
            <a:pPr eaLnBrk="1" hangingPunct="1"/>
            <a:r>
              <a:rPr lang="en-US" altLang="ja-JP" sz="1400" dirty="0" err="1" smtClean="0"/>
              <a:t>Galison,P</a:t>
            </a:r>
            <a:r>
              <a:rPr lang="en-US" altLang="ja-JP" sz="1400" dirty="0" smtClean="0"/>
              <a:t>.(1987)</a:t>
            </a:r>
            <a:r>
              <a:rPr lang="en-US" altLang="ja-JP" sz="1400" i="1" dirty="0" smtClean="0"/>
              <a:t>How Experiments End</a:t>
            </a:r>
            <a:r>
              <a:rPr lang="en-US" altLang="ja-JP" sz="1400" dirty="0" smtClean="0"/>
              <a:t>. </a:t>
            </a:r>
            <a:r>
              <a:rPr lang="en-US" altLang="ja-JP" sz="1400" dirty="0" err="1" smtClean="0"/>
              <a:t>Chicago:University</a:t>
            </a:r>
            <a:r>
              <a:rPr lang="en-US" altLang="ja-JP" sz="1400" dirty="0" smtClean="0"/>
              <a:t> of Chicago Press.</a:t>
            </a:r>
          </a:p>
          <a:p>
            <a:pPr eaLnBrk="1" hangingPunct="1"/>
            <a:r>
              <a:rPr lang="en-US" altLang="ja-JP" sz="1400" dirty="0" err="1" smtClean="0"/>
              <a:t>Guler,M</a:t>
            </a:r>
            <a:r>
              <a:rPr lang="en-US" altLang="ja-JP" sz="1400" dirty="0" smtClean="0"/>
              <a:t>. et al., the OPERA Collaboration(2000)”An appearance experiment to search for </a:t>
            </a:r>
            <a:r>
              <a:rPr lang="en-US" altLang="ja-JP" sz="1400" dirty="0" err="1" smtClean="0"/>
              <a:t>ν</a:t>
            </a:r>
            <a:r>
              <a:rPr lang="en-US" altLang="ja-JP" sz="1400" baseline="-25000" dirty="0" err="1" smtClean="0"/>
              <a:t>μ</a:t>
            </a:r>
            <a:r>
              <a:rPr lang="ja-JP" altLang="en-US" sz="1400" dirty="0" smtClean="0"/>
              <a:t>→</a:t>
            </a:r>
            <a:r>
              <a:rPr lang="en-US" altLang="ja-JP" sz="1400" dirty="0" err="1" smtClean="0"/>
              <a:t>ν</a:t>
            </a:r>
            <a:r>
              <a:rPr lang="en-US" altLang="ja-JP" sz="1400" baseline="-25000" dirty="0" err="1" smtClean="0"/>
              <a:t>τ</a:t>
            </a:r>
            <a:r>
              <a:rPr lang="en-US" altLang="ja-JP" sz="1400" dirty="0" smtClean="0"/>
              <a:t> oscillation in the CNGS beam, Experiment proposal”</a:t>
            </a:r>
            <a:r>
              <a:rPr lang="en-US" altLang="ja-JP" sz="1400" i="1" dirty="0" smtClean="0"/>
              <a:t>CERN-SPSC-2000-028</a:t>
            </a:r>
            <a:r>
              <a:rPr lang="en-US" altLang="ja-JP" sz="1400" dirty="0" smtClean="0"/>
              <a:t>, CERN-SPSC-318, LNGS-P25-00</a:t>
            </a:r>
          </a:p>
          <a:p>
            <a:pPr eaLnBrk="1" hangingPunct="1"/>
            <a:r>
              <a:rPr lang="en-US" altLang="ja-JP" sz="1400" dirty="0" err="1" smtClean="0"/>
              <a:t>Hacking,I</a:t>
            </a:r>
            <a:r>
              <a:rPr lang="en-US" altLang="ja-JP" sz="1400" dirty="0" smtClean="0"/>
              <a:t>.(1983)</a:t>
            </a:r>
            <a:r>
              <a:rPr lang="en-US" altLang="ja-JP" sz="1400" i="1" dirty="0" smtClean="0"/>
              <a:t>Representing and Intervening. </a:t>
            </a:r>
            <a:r>
              <a:rPr lang="en-US" altLang="ja-JP" sz="1400" dirty="0" err="1" smtClean="0"/>
              <a:t>Cambridge:Cambridge</a:t>
            </a:r>
            <a:r>
              <a:rPr lang="en-US" altLang="ja-JP" sz="1400" dirty="0" smtClean="0"/>
              <a:t> University Press.</a:t>
            </a:r>
          </a:p>
          <a:p>
            <a:pPr eaLnBrk="1" hangingPunct="1">
              <a:buNone/>
            </a:pPr>
            <a:r>
              <a:rPr lang="ja-JP" altLang="en-US" sz="1400" dirty="0" smtClean="0"/>
              <a:t>　　　ハッキング </a:t>
            </a:r>
            <a:r>
              <a:rPr lang="en-US" altLang="ja-JP" sz="1400" dirty="0" smtClean="0"/>
              <a:t>『</a:t>
            </a:r>
            <a:r>
              <a:rPr lang="ja-JP" altLang="en-US" sz="1400" dirty="0" smtClean="0"/>
              <a:t>表現と介入</a:t>
            </a:r>
            <a:r>
              <a:rPr lang="en-US" altLang="ja-JP" sz="1400" dirty="0" smtClean="0"/>
              <a:t>―</a:t>
            </a:r>
            <a:r>
              <a:rPr lang="ja-JP" altLang="en-US" sz="1400" dirty="0" smtClean="0"/>
              <a:t>ボルヘス的幻想と新ベーコン主義</a:t>
            </a:r>
            <a:r>
              <a:rPr lang="en-US" altLang="ja-JP" sz="1400" dirty="0" smtClean="0"/>
              <a:t>』</a:t>
            </a:r>
            <a:r>
              <a:rPr lang="ja-JP" altLang="en-US" sz="1400" dirty="0" smtClean="0"/>
              <a:t>　産業図書　渡辺博訳</a:t>
            </a:r>
            <a:endParaRPr lang="en-US" altLang="ja-JP" sz="1400" dirty="0" smtClean="0"/>
          </a:p>
          <a:p>
            <a:pPr eaLnBrk="1" hangingPunct="1"/>
            <a:r>
              <a:rPr lang="en-US" altLang="ja-JP" sz="1400" dirty="0" err="1" smtClean="0"/>
              <a:t>Latour,B</a:t>
            </a:r>
            <a:r>
              <a:rPr lang="en-US" altLang="ja-JP" sz="1400" dirty="0" smtClean="0"/>
              <a:t>. and </a:t>
            </a:r>
            <a:r>
              <a:rPr lang="en-US" altLang="ja-JP" sz="1400" dirty="0" err="1" smtClean="0"/>
              <a:t>S.Woolgar</a:t>
            </a:r>
            <a:r>
              <a:rPr lang="en-US" altLang="ja-JP" sz="1400" dirty="0" smtClean="0"/>
              <a:t>(1979)</a:t>
            </a:r>
            <a:r>
              <a:rPr lang="en-US" altLang="ja-JP" sz="1400" i="1" dirty="0" smtClean="0"/>
              <a:t>Laboratory </a:t>
            </a:r>
            <a:r>
              <a:rPr lang="en-US" altLang="ja-JP" sz="1400" i="1" dirty="0" err="1" smtClean="0"/>
              <a:t>Life:The</a:t>
            </a:r>
            <a:r>
              <a:rPr lang="en-US" altLang="ja-JP" sz="1400" i="1" dirty="0" smtClean="0"/>
              <a:t> Social Construction of Scientific Facts. </a:t>
            </a:r>
            <a:r>
              <a:rPr lang="en-US" altLang="ja-JP" sz="1400" dirty="0" smtClean="0"/>
              <a:t>Beverly Hills: Sage.</a:t>
            </a:r>
          </a:p>
          <a:p>
            <a:pPr eaLnBrk="1" hangingPunct="1"/>
            <a:r>
              <a:rPr lang="ja-JP" altLang="en-US" sz="1400" dirty="0" smtClean="0"/>
              <a:t>宮本成悟</a:t>
            </a:r>
            <a:r>
              <a:rPr lang="en-US" altLang="ja-JP" sz="1400" dirty="0" smtClean="0"/>
              <a:t>(2009)</a:t>
            </a:r>
            <a:r>
              <a:rPr lang="ja-JP" altLang="en-US" sz="1400" dirty="0" smtClean="0"/>
              <a:t>「写真乾板の</a:t>
            </a:r>
            <a:r>
              <a:rPr lang="en-US" altLang="ja-JP" sz="1400" dirty="0" err="1" smtClean="0"/>
              <a:t>MeV</a:t>
            </a:r>
            <a:r>
              <a:rPr lang="ja-JP" altLang="en-US" sz="1400" dirty="0" smtClean="0"/>
              <a:t>電子飛跡の自動読み取りと応用」博士論文　名古屋大学</a:t>
            </a:r>
            <a:endParaRPr lang="en-US" altLang="ja-JP" sz="1400" dirty="0" smtClean="0"/>
          </a:p>
          <a:p>
            <a:pPr eaLnBrk="1" hangingPunct="1"/>
            <a:r>
              <a:rPr lang="en-US" altLang="ja-JP" sz="1400" dirty="0" err="1" smtClean="0"/>
              <a:t>Miyamoto,S</a:t>
            </a:r>
            <a:r>
              <a:rPr lang="en-US" altLang="ja-JP" sz="1400" dirty="0" smtClean="0"/>
              <a:t>. et al.(2007)”Sub-micron alignment for nuclear emulsion plates using low energy electrons caused by radioactive </a:t>
            </a:r>
            <a:r>
              <a:rPr lang="en-US" altLang="ja-JP" sz="1400" dirty="0" err="1" smtClean="0"/>
              <a:t>isotopes</a:t>
            </a:r>
            <a:r>
              <a:rPr lang="en-US" altLang="ja-JP" sz="1400" i="1" dirty="0" err="1" smtClean="0"/>
              <a:t>”Nucl</a:t>
            </a:r>
            <a:r>
              <a:rPr lang="en-US" altLang="ja-JP" sz="1400" dirty="0" smtClean="0"/>
              <a:t>. </a:t>
            </a:r>
            <a:r>
              <a:rPr lang="en-US" altLang="ja-JP" sz="1400" i="1" dirty="0" smtClean="0"/>
              <a:t>Inst. Meth</a:t>
            </a:r>
            <a:r>
              <a:rPr lang="en-US" altLang="ja-JP" sz="1400" dirty="0" smtClean="0"/>
              <a:t>. A575 466</a:t>
            </a:r>
          </a:p>
          <a:p>
            <a:pPr eaLnBrk="1" hangingPunct="1"/>
            <a:r>
              <a:rPr lang="en-US" altLang="ja-JP" sz="1400" dirty="0" err="1" smtClean="0"/>
              <a:t>Pickering,A</a:t>
            </a:r>
            <a:r>
              <a:rPr lang="en-US" altLang="ja-JP" sz="1400" dirty="0" smtClean="0"/>
              <a:t>.(1984)</a:t>
            </a:r>
            <a:r>
              <a:rPr lang="en-US" altLang="ja-JP" sz="1400" i="1" dirty="0" smtClean="0"/>
              <a:t>Constructing Quarks</a:t>
            </a:r>
            <a:r>
              <a:rPr lang="en-US" altLang="ja-JP" sz="1400" dirty="0" smtClean="0"/>
              <a:t>. </a:t>
            </a:r>
            <a:r>
              <a:rPr lang="en-US" altLang="ja-JP" sz="1400" dirty="0" err="1" smtClean="0"/>
              <a:t>Chicago:University</a:t>
            </a:r>
            <a:r>
              <a:rPr lang="en-US" altLang="ja-JP" sz="1400" dirty="0" smtClean="0"/>
              <a:t> of Chicago Press.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smtClean="0"/>
              <a:t>Contact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「科学哲学をつくる会」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われわれの共同研究はここから始まった・・・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>
                <a:hlinkClick r:id="rId2"/>
              </a:rPr>
              <a:t>http://nove-creamus.com/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r>
              <a:rPr lang="ja-JP" altLang="en-US" smtClean="0"/>
              <a:t>発表者の連絡先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質問、ご意見、お叱り歓迎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</a:t>
            </a:r>
            <a:r>
              <a:rPr kumimoji="1" lang="en-US" altLang="ja-JP" dirty="0" smtClean="0">
                <a:hlinkClick r:id="rId3"/>
              </a:rPr>
              <a:t>hedanire@yahoo.co.jp</a:t>
            </a: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1.</a:t>
            </a:r>
            <a:r>
              <a:rPr lang="ja-JP" altLang="en-US" smtClean="0"/>
              <a:t>背景</a:t>
            </a:r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 smtClean="0"/>
              <a:t>実験の哲学</a:t>
            </a: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伝統的な科学哲学（論理実証主義～クーン）</a:t>
            </a: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においては実験が実際にどのように行われているか</a:t>
            </a: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はほとんど注目されてこなかった。（理論偏重）</a:t>
            </a: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その傾向が</a:t>
            </a:r>
            <a:r>
              <a:rPr lang="en-US" altLang="ja-JP" sz="2800" dirty="0" smtClean="0"/>
              <a:t>80</a:t>
            </a:r>
            <a:r>
              <a:rPr lang="ja-JP" altLang="en-US" sz="2800" dirty="0" smtClean="0"/>
              <a:t>年代、新実験主義者と呼ばれる人</a:t>
            </a: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/>
              <a:t>　たちによって見直されてきた。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　</a:t>
            </a:r>
            <a:r>
              <a:rPr lang="en-US" altLang="ja-JP" sz="2800" dirty="0" smtClean="0"/>
              <a:t>Hacking(1983)</a:t>
            </a:r>
            <a:r>
              <a:rPr lang="ja-JP" altLang="en-US" sz="2800" dirty="0" smtClean="0"/>
              <a:t>　実験の独立性、介入実在論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　</a:t>
            </a:r>
            <a:r>
              <a:rPr lang="en-US" altLang="ja-JP" sz="2800" dirty="0" smtClean="0"/>
              <a:t>Franklin(1986)</a:t>
            </a:r>
            <a:r>
              <a:rPr lang="ja-JP" altLang="en-US" sz="2800" dirty="0" smtClean="0"/>
              <a:t>　実験の認識論　→</a:t>
            </a:r>
            <a:endParaRPr lang="en-US" altLang="ja-JP" sz="2800" dirty="0" smtClean="0"/>
          </a:p>
          <a:p>
            <a:pPr eaLnBrk="1" hangingPunct="1">
              <a:buFont typeface="Arial" charset="0"/>
              <a:buNone/>
            </a:pPr>
            <a:r>
              <a:rPr lang="en-US" altLang="ja-JP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1.</a:t>
            </a:r>
            <a:r>
              <a:rPr lang="ja-JP" altLang="en-US" dirty="0" smtClean="0"/>
              <a:t>背景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実験の認識論</a:t>
            </a:r>
            <a:r>
              <a:rPr lang="en-US" altLang="ja-JP" dirty="0" smtClean="0"/>
              <a:t>(Franklin)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　：実験家たちによる実験結果を信じる理由を与える戦略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100" dirty="0" smtClean="0"/>
              <a:t>　　キャリブレーション</a:t>
            </a:r>
            <a:endParaRPr lang="en-US" altLang="ja-JP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100" dirty="0" smtClean="0"/>
              <a:t>　　アーティファクトの再現</a:t>
            </a:r>
            <a:endParaRPr lang="en-US" altLang="ja-JP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100" dirty="0" smtClean="0"/>
              <a:t>　　代替説明の消去</a:t>
            </a:r>
            <a:endParaRPr lang="en-US" altLang="ja-JP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100" dirty="0" smtClean="0"/>
              <a:t>　　結果自身による妥当化</a:t>
            </a:r>
            <a:endParaRPr lang="en-US" altLang="ja-JP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100" dirty="0" smtClean="0"/>
              <a:t>　　独立によく確かめられた理論を使う</a:t>
            </a:r>
            <a:endParaRPr lang="en-US" altLang="ja-JP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100" dirty="0" smtClean="0"/>
              <a:t>　　よく確かめられた理論に基づいた装置を使う</a:t>
            </a:r>
            <a:endParaRPr lang="en-US" altLang="ja-JP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100" dirty="0" smtClean="0"/>
              <a:t>　　統計的な議論を使う</a:t>
            </a:r>
            <a:endParaRPr lang="en-US" altLang="ja-JP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　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　　この研究は公刊された論文の分析に基づいている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　　　→見逃されている部分があるのでは？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</a:t>
            </a:r>
            <a:r>
              <a:rPr lang="ja-JP" altLang="en-US" dirty="0" smtClean="0"/>
              <a:t>背景</a:t>
            </a:r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 smtClean="0"/>
              <a:t>哲学者（鈴木）が</a:t>
            </a:r>
            <a:r>
              <a:rPr lang="en-US" altLang="ja-JP" sz="2400" dirty="0" smtClean="0"/>
              <a:t>OPERA</a:t>
            </a:r>
            <a:r>
              <a:rPr lang="ja-JP" altLang="en-US" sz="2400" dirty="0" smtClean="0"/>
              <a:t>の現場に飛び込んでみた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：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約一年間にわたり、名大・</a:t>
            </a:r>
            <a:r>
              <a:rPr lang="en-US" altLang="ja-JP" sz="2400" dirty="0" smtClean="0"/>
              <a:t>F</a:t>
            </a:r>
            <a:r>
              <a:rPr lang="ja-JP" altLang="en-US" sz="2400" dirty="0" smtClean="0"/>
              <a:t>研の方々に密着</a:t>
            </a:r>
            <a:endParaRPr lang="en-US" altLang="ja-JP" sz="2400" dirty="0" smtClean="0"/>
          </a:p>
          <a:p>
            <a:pPr>
              <a:buFont typeface="Arial" charset="0"/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　　　実験家からの聞き取り　　　　　　　　約</a:t>
            </a:r>
            <a:r>
              <a:rPr lang="en-US" altLang="ja-JP" sz="2400" dirty="0" smtClean="0"/>
              <a:t>100</a:t>
            </a:r>
            <a:r>
              <a:rPr lang="ja-JP" altLang="en-US" sz="2400" dirty="0" smtClean="0"/>
              <a:t>時間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　　　実験作業の観察　　　　　　　　　　　　約</a:t>
            </a:r>
            <a:r>
              <a:rPr lang="en-US" altLang="ja-JP" sz="2400" dirty="0" smtClean="0"/>
              <a:t>20</a:t>
            </a:r>
            <a:r>
              <a:rPr lang="ja-JP" altLang="en-US" sz="2400" dirty="0" smtClean="0"/>
              <a:t>時間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　　　研究室会議への出席　　　　　　　　　　　</a:t>
            </a:r>
            <a:r>
              <a:rPr lang="en-US" altLang="ja-JP" sz="2400" dirty="0" smtClean="0"/>
              <a:t>4</a:t>
            </a:r>
            <a:r>
              <a:rPr lang="ja-JP" altLang="en-US" sz="2400" dirty="0" smtClean="0"/>
              <a:t>回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　　　解析ビデオミーティングへの参加　　　　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回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　　　日本物理学会</a:t>
            </a:r>
            <a:r>
              <a:rPr lang="en-US" altLang="ja-JP" sz="2400" dirty="0" smtClean="0"/>
              <a:t>2010</a:t>
            </a:r>
            <a:r>
              <a:rPr lang="ja-JP" altLang="en-US" sz="2400" dirty="0" smtClean="0"/>
              <a:t>秋</a:t>
            </a:r>
            <a:r>
              <a:rPr lang="en-US" altLang="ja-JP" sz="2400" dirty="0" smtClean="0"/>
              <a:t>@</a:t>
            </a:r>
            <a:r>
              <a:rPr lang="ja-JP" altLang="en-US" sz="2400" dirty="0" smtClean="0"/>
              <a:t>九工大への同行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dirty="0" smtClean="0"/>
              <a:t>　実のところ実験家たちは実験を成功させるために</a:t>
            </a:r>
            <a:endParaRPr lang="en-US" altLang="ja-JP" sz="24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dirty="0" smtClean="0"/>
              <a:t>　日々もっとさまざまなことを考え、行っている</a:t>
            </a:r>
            <a:endParaRPr lang="en-US" altLang="ja-JP" sz="24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071538" y="2857496"/>
            <a:ext cx="6143668" cy="2357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715008" y="2857496"/>
            <a:ext cx="1509722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1.</a:t>
            </a:r>
            <a:r>
              <a:rPr lang="ja-JP" altLang="en-US" dirty="0" smtClean="0"/>
              <a:t>背景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限られたリソース（金・時間・マンパワー）でのやりくり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ja-JP" altLang="en-US" dirty="0" smtClean="0"/>
              <a:t>　「そんなギリギリの状況でなぜ実験はうまくいくのか？」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　実験の方法論　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　：限られたリソースの中で実験を成立させ続ける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　　（</a:t>
            </a:r>
            <a:r>
              <a:rPr lang="en-US" altLang="ja-JP" dirty="0" smtClean="0">
                <a:solidFill>
                  <a:srgbClr val="FF0000"/>
                </a:solidFill>
              </a:rPr>
              <a:t>or</a:t>
            </a:r>
            <a:r>
              <a:rPr lang="ja-JP" altLang="en-US" dirty="0" smtClean="0">
                <a:solidFill>
                  <a:srgbClr val="FF0000"/>
                </a:solidFill>
              </a:rPr>
              <a:t>実験の質を高める）ための戦術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　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　</a:t>
            </a:r>
            <a:r>
              <a:rPr lang="en-US" altLang="ja-JP" dirty="0" smtClean="0"/>
              <a:t>Franklin</a:t>
            </a:r>
            <a:r>
              <a:rPr lang="ja-JP" altLang="en-US" dirty="0" smtClean="0"/>
              <a:t>による実験の認識論はそれ自体として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　重要な考察ではある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vs</a:t>
            </a:r>
            <a:r>
              <a:rPr lang="ja-JP" altLang="en-US" dirty="0" smtClean="0"/>
              <a:t>社会構成主義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が、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　「実験の方法論</a:t>
            </a:r>
            <a:r>
              <a:rPr lang="ja-JP" altLang="en-US" smtClean="0"/>
              <a:t>」と呼ぶ</a:t>
            </a:r>
            <a:r>
              <a:rPr lang="ja-JP" altLang="en-US" dirty="0" smtClean="0"/>
              <a:t>には狭すぎる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1.</a:t>
            </a:r>
            <a:r>
              <a:rPr lang="ja-JP" altLang="en-US" dirty="0" smtClean="0"/>
              <a:t>背景</a:t>
            </a:r>
          </a:p>
        </p:txBody>
      </p:sp>
      <p:sp>
        <p:nvSpPr>
          <p:cNvPr id="3174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 dirty="0" smtClean="0"/>
              <a:t>実験の方法論は物理的な主張の信頼性に関わる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「</a:t>
            </a:r>
            <a:r>
              <a:rPr lang="en-US" altLang="ja-JP" sz="2800" dirty="0" err="1" smtClean="0"/>
              <a:t>Vμ</a:t>
            </a:r>
            <a:r>
              <a:rPr lang="ja-JP" altLang="en-US" sz="2800" dirty="0" smtClean="0"/>
              <a:t>→</a:t>
            </a:r>
            <a:r>
              <a:rPr lang="en-US" altLang="ja-JP" sz="2800" dirty="0" err="1" smtClean="0"/>
              <a:t>Vτ</a:t>
            </a:r>
            <a:r>
              <a:rPr lang="ja-JP" altLang="en-US" sz="2800" dirty="0" err="1" smtClean="0"/>
              <a:t>を検</a:t>
            </a:r>
            <a:r>
              <a:rPr lang="ja-JP" altLang="en-US" sz="2800" dirty="0" smtClean="0"/>
              <a:t>出できる」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↑　信頼性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「多くのイベントを処理可能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（一万個以上の</a:t>
            </a:r>
            <a:r>
              <a:rPr lang="en-US" altLang="ja-JP" sz="2800" dirty="0" smtClean="0"/>
              <a:t>V</a:t>
            </a:r>
            <a:r>
              <a:rPr lang="ja-JP" altLang="en-US" sz="2800" dirty="0" smtClean="0"/>
              <a:t>反応候補を解析できる）」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｜　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限られたリソースで実現する　→実験の方法論</a:t>
            </a:r>
            <a:endParaRPr lang="en-US" altLang="ja-JP" sz="2800" dirty="0" smtClean="0"/>
          </a:p>
          <a:p>
            <a:pPr eaLnBrk="1" hangingPunct="1">
              <a:buFont typeface="Arial" charset="0"/>
              <a:buNone/>
              <a:defRPr/>
            </a:pPr>
            <a:endParaRPr lang="ja-JP" altLang="en-US" sz="2800" dirty="0" smtClean="0"/>
          </a:p>
          <a:p>
            <a:pPr eaLnBrk="1" hangingPunct="1">
              <a:defRPr/>
            </a:pPr>
            <a:endParaRPr lang="en-US" altLang="ja-JP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1.</a:t>
            </a:r>
            <a:r>
              <a:rPr lang="ja-JP" altLang="en-US" smtClean="0"/>
              <a:t>背景</a:t>
            </a:r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sz="2800" dirty="0" smtClean="0"/>
              <a:t>本研究では実験の方法論を二つ取り出す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・方法論</a:t>
            </a:r>
            <a:r>
              <a:rPr lang="en-US" altLang="ja-JP" sz="2800" dirty="0" smtClean="0"/>
              <a:t>1</a:t>
            </a:r>
          </a:p>
          <a:p>
            <a:pPr>
              <a:buNone/>
            </a:pPr>
            <a:r>
              <a:rPr lang="ja-JP" altLang="en-US" sz="2800" dirty="0" smtClean="0"/>
              <a:t>　技術開発に関わる方法論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－「コンプトン・アラインメント」を例に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・方法論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想定外の出来事へ対応するための方法論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－トラブル対処の事例から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644</Words>
  <Application>Microsoft Office PowerPoint</Application>
  <PresentationFormat>画面に合わせる (4:3)</PresentationFormat>
  <Paragraphs>391</Paragraphs>
  <Slides>39</Slides>
  <Notes>17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0" baseType="lpstr">
      <vt:lpstr>Office テーマ</vt:lpstr>
      <vt:lpstr>OPERA実験に見る 実験の方法論</vt:lpstr>
      <vt:lpstr>私は何者か</vt:lpstr>
      <vt:lpstr>1.背景</vt:lpstr>
      <vt:lpstr>1.背景</vt:lpstr>
      <vt:lpstr>1.背景</vt:lpstr>
      <vt:lpstr>1.背景</vt:lpstr>
      <vt:lpstr>1.背景</vt:lpstr>
      <vt:lpstr>1.背景</vt:lpstr>
      <vt:lpstr>1.背景</vt:lpstr>
      <vt:lpstr>内容</vt:lpstr>
      <vt:lpstr>2.方法論1</vt:lpstr>
      <vt:lpstr>2.方法論1（実例）</vt:lpstr>
      <vt:lpstr>2.方法論1（実例）</vt:lpstr>
      <vt:lpstr>2.方法論1（実例）</vt:lpstr>
      <vt:lpstr>2.方法論1（実例）</vt:lpstr>
      <vt:lpstr>2.方法論1（実例）</vt:lpstr>
      <vt:lpstr>2.方法論1（分析）</vt:lpstr>
      <vt:lpstr>2.方法論1（分析）</vt:lpstr>
      <vt:lpstr>内容</vt:lpstr>
      <vt:lpstr>3.方法論2 </vt:lpstr>
      <vt:lpstr>3.方法論2 （実例）</vt:lpstr>
      <vt:lpstr>3.方法論2 （実例）</vt:lpstr>
      <vt:lpstr>3.方法論2 （実例）</vt:lpstr>
      <vt:lpstr>3.方法論2 （実例）</vt:lpstr>
      <vt:lpstr>3.方法論2 （実例）</vt:lpstr>
      <vt:lpstr>3.方法論2 （実例）</vt:lpstr>
      <vt:lpstr>3.方法論2 （分析）</vt:lpstr>
      <vt:lpstr>3.方法論2 （分析）</vt:lpstr>
      <vt:lpstr>3.方法論2 （方法論）</vt:lpstr>
      <vt:lpstr>3.方法論2 （方法論）</vt:lpstr>
      <vt:lpstr>3.方法論2 （方法論）</vt:lpstr>
      <vt:lpstr>3.方法論2 （方法論）</vt:lpstr>
      <vt:lpstr>3.方法論2 （方法論）</vt:lpstr>
      <vt:lpstr>4.結論</vt:lpstr>
      <vt:lpstr>最後に現在の研究を少し・・・</vt:lpstr>
      <vt:lpstr>最後に現在の研究を少し・・・</vt:lpstr>
      <vt:lpstr>最後に現在の研究を少し・・・</vt:lpstr>
      <vt:lpstr>参考文献</vt:lpstr>
      <vt:lpstr>Contact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科学哲学会・構想</dc:title>
  <dc:creator>鈴木秀憲</dc:creator>
  <cp:lastModifiedBy>鈴木秀憲</cp:lastModifiedBy>
  <cp:revision>356</cp:revision>
  <dcterms:created xsi:type="dcterms:W3CDTF">2010-09-23T10:51:13Z</dcterms:created>
  <dcterms:modified xsi:type="dcterms:W3CDTF">2011-02-20T13:34:42Z</dcterms:modified>
</cp:coreProperties>
</file>