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56" r:id="rId3"/>
    <p:sldId id="260" r:id="rId4"/>
    <p:sldId id="261" r:id="rId5"/>
    <p:sldId id="267" r:id="rId6"/>
    <p:sldId id="276" r:id="rId7"/>
    <p:sldId id="262" r:id="rId8"/>
    <p:sldId id="275" r:id="rId9"/>
    <p:sldId id="277" r:id="rId10"/>
    <p:sldId id="278" r:id="rId11"/>
    <p:sldId id="269" r:id="rId12"/>
    <p:sldId id="268" r:id="rId13"/>
    <p:sldId id="266" r:id="rId14"/>
    <p:sldId id="271" r:id="rId15"/>
    <p:sldId id="287" r:id="rId16"/>
    <p:sldId id="288" r:id="rId17"/>
    <p:sldId id="283" r:id="rId18"/>
    <p:sldId id="272" r:id="rId19"/>
    <p:sldId id="273" r:id="rId20"/>
    <p:sldId id="270" r:id="rId21"/>
    <p:sldId id="274" r:id="rId22"/>
    <p:sldId id="264" r:id="rId23"/>
    <p:sldId id="280" r:id="rId24"/>
    <p:sldId id="284" r:id="rId25"/>
    <p:sldId id="285" r:id="rId26"/>
    <p:sldId id="279" r:id="rId27"/>
    <p:sldId id="286" r:id="rId28"/>
    <p:sldId id="282" r:id="rId29"/>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autoAdjust="0"/>
    <p:restoredTop sz="81573" autoAdjust="0"/>
  </p:normalViewPr>
  <p:slideViewPr>
    <p:cSldViewPr>
      <p:cViewPr varScale="1">
        <p:scale>
          <a:sx n="49" d="100"/>
          <a:sy n="49" d="100"/>
        </p:scale>
        <p:origin x="-70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I:\naka\&#20083;&#21092;&#38283;&#30330;\&#20083;&#21092;&#35413;&#20385;.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I:\naka\&#20083;&#21092;&#38283;&#30330;\&#20083;&#21092;&#35413;&#20385;.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27973;&#30000;&#12288;&#36020;&#24535;\My%20Documents\nagoya-u\Flab\NIT\E013_NNK019_PH&#25391;&#12426;.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27973;&#30000;&#12288;&#36020;&#24535;\My%20Documents\nagoya-u\Flab\NIT\E017NNK023PVA.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27973;&#30000;&#12288;&#36020;&#24535;\My%20Documents\nagoya-u\Flab\NIT\E017NNK023PVA.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15579615048119"/>
          <c:y val="0.16531277340332493"/>
          <c:w val="0.55590726159230097"/>
          <c:h val="0.64169692330125405"/>
        </c:manualLayout>
      </c:layout>
      <c:scatterChart>
        <c:scatterStyle val="lineMarker"/>
        <c:ser>
          <c:idx val="3"/>
          <c:order val="0"/>
          <c:tx>
            <c:v>NNK011</c:v>
          </c:tx>
          <c:spPr>
            <a:ln w="15875">
              <a:solidFill>
                <a:srgbClr val="0404FC"/>
              </a:solidFill>
              <a:prstDash val="sysDot"/>
            </a:ln>
          </c:spPr>
          <c:marker>
            <c:symbol val="x"/>
            <c:size val="5"/>
            <c:spPr>
              <a:noFill/>
              <a:ln>
                <a:solidFill>
                  <a:srgbClr val="0404FC"/>
                </a:solidFill>
              </a:ln>
            </c:spPr>
          </c:marker>
          <c:errBars>
            <c:errDir val="y"/>
            <c:errBarType val="both"/>
            <c:errValType val="cust"/>
            <c:plus>
              <c:numRef>
                <c:f>'NNK011_012 Asada'!$R$2:$R$6</c:f>
                <c:numCache>
                  <c:formatCode>General</c:formatCode>
                  <c:ptCount val="5"/>
                  <c:pt idx="0">
                    <c:v>2.7538958536637112E-2</c:v>
                  </c:pt>
                  <c:pt idx="1">
                    <c:v>7.1598604810746147E-2</c:v>
                  </c:pt>
                  <c:pt idx="2">
                    <c:v>0.12334647869719788</c:v>
                  </c:pt>
                  <c:pt idx="3">
                    <c:v>0.48229918937970717</c:v>
                  </c:pt>
                  <c:pt idx="4">
                    <c:v>1.4555991599013176</c:v>
                  </c:pt>
                </c:numCache>
              </c:numRef>
            </c:plus>
            <c:minus>
              <c:numRef>
                <c:f>'NNK011_012 Asada'!$R$2:$R$6</c:f>
                <c:numCache>
                  <c:formatCode>General</c:formatCode>
                  <c:ptCount val="5"/>
                  <c:pt idx="0">
                    <c:v>2.7538958536637112E-2</c:v>
                  </c:pt>
                  <c:pt idx="1">
                    <c:v>7.1598604810746147E-2</c:v>
                  </c:pt>
                  <c:pt idx="2">
                    <c:v>0.12334647869719788</c:v>
                  </c:pt>
                  <c:pt idx="3">
                    <c:v>0.48229918937970717</c:v>
                  </c:pt>
                  <c:pt idx="4">
                    <c:v>1.4555991599013176</c:v>
                  </c:pt>
                </c:numCache>
              </c:numRef>
            </c:minus>
            <c:spPr>
              <a:ln w="3175">
                <a:solidFill>
                  <a:srgbClr val="000000"/>
                </a:solidFill>
                <a:prstDash val="solid"/>
              </a:ln>
            </c:spPr>
          </c:errBars>
          <c:xVal>
            <c:numRef>
              <c:f>'NNK011_012 Asada'!$P$2:$P$6</c:f>
              <c:numCache>
                <c:formatCode>General</c:formatCode>
                <c:ptCount val="5"/>
                <c:pt idx="0">
                  <c:v>2</c:v>
                </c:pt>
                <c:pt idx="1">
                  <c:v>5</c:v>
                </c:pt>
                <c:pt idx="2">
                  <c:v>7</c:v>
                </c:pt>
                <c:pt idx="3">
                  <c:v>10</c:v>
                </c:pt>
                <c:pt idx="4">
                  <c:v>15</c:v>
                </c:pt>
              </c:numCache>
            </c:numRef>
          </c:xVal>
          <c:yVal>
            <c:numRef>
              <c:f>'NNK011_012 Asada'!$Q$2:$Q$6</c:f>
              <c:numCache>
                <c:formatCode>General</c:formatCode>
                <c:ptCount val="5"/>
                <c:pt idx="0">
                  <c:v>0.11780753177226</c:v>
                </c:pt>
                <c:pt idx="1">
                  <c:v>0.31372936752594865</c:v>
                </c:pt>
                <c:pt idx="2">
                  <c:v>0.57193409310030063</c:v>
                </c:pt>
                <c:pt idx="3">
                  <c:v>2.4114959468985178</c:v>
                </c:pt>
                <c:pt idx="4">
                  <c:v>9.489345544239626</c:v>
                </c:pt>
              </c:numCache>
            </c:numRef>
          </c:yVal>
        </c:ser>
        <c:ser>
          <c:idx val="0"/>
          <c:order val="1"/>
          <c:tx>
            <c:v>NITa</c:v>
          </c:tx>
          <c:spPr>
            <a:ln w="15875">
              <a:solidFill>
                <a:srgbClr val="FF0000"/>
              </a:solidFill>
              <a:prstDash val="dash"/>
            </a:ln>
          </c:spPr>
          <c:marker>
            <c:symbol val="plus"/>
            <c:size val="9"/>
            <c:spPr>
              <a:noFill/>
              <a:ln>
                <a:solidFill>
                  <a:srgbClr val="FF0000"/>
                </a:solidFill>
              </a:ln>
            </c:spPr>
          </c:marker>
          <c:xVal>
            <c:numRef>
              <c:f>'NNK011_012 Asada'!$V$27:$V$31</c:f>
              <c:numCache>
                <c:formatCode>General</c:formatCode>
                <c:ptCount val="5"/>
                <c:pt idx="0">
                  <c:v>0</c:v>
                </c:pt>
                <c:pt idx="1">
                  <c:v>3</c:v>
                </c:pt>
                <c:pt idx="2">
                  <c:v>6</c:v>
                </c:pt>
                <c:pt idx="3">
                  <c:v>9</c:v>
                </c:pt>
                <c:pt idx="4">
                  <c:v>12</c:v>
                </c:pt>
              </c:numCache>
            </c:numRef>
          </c:xVal>
          <c:yVal>
            <c:numRef>
              <c:f>'NNK011_012 Asada'!$W$27:$W$31</c:f>
              <c:numCache>
                <c:formatCode>General</c:formatCode>
                <c:ptCount val="5"/>
                <c:pt idx="0">
                  <c:v>0.15000000000000024</c:v>
                </c:pt>
                <c:pt idx="1">
                  <c:v>0.2</c:v>
                </c:pt>
                <c:pt idx="2">
                  <c:v>2.29</c:v>
                </c:pt>
                <c:pt idx="3">
                  <c:v>13.47</c:v>
                </c:pt>
                <c:pt idx="4">
                  <c:v>41.01</c:v>
                </c:pt>
              </c:numCache>
            </c:numRef>
          </c:yVal>
        </c:ser>
        <c:ser>
          <c:idx val="1"/>
          <c:order val="2"/>
          <c:tx>
            <c:v>NITb</c:v>
          </c:tx>
          <c:spPr>
            <a:ln w="15875">
              <a:solidFill>
                <a:srgbClr val="00FF00"/>
              </a:solidFill>
              <a:prstDash val="dash"/>
            </a:ln>
          </c:spPr>
          <c:marker>
            <c:symbol val="x"/>
            <c:size val="9"/>
            <c:spPr>
              <a:noFill/>
              <a:ln>
                <a:solidFill>
                  <a:srgbClr val="00FF00"/>
                </a:solidFill>
              </a:ln>
            </c:spPr>
          </c:marker>
          <c:xVal>
            <c:numRef>
              <c:f>'NNK011_012 Asada'!$T$27:$T$31</c:f>
              <c:numCache>
                <c:formatCode>General</c:formatCode>
                <c:ptCount val="5"/>
                <c:pt idx="0">
                  <c:v>0</c:v>
                </c:pt>
                <c:pt idx="1">
                  <c:v>3</c:v>
                </c:pt>
                <c:pt idx="2">
                  <c:v>6</c:v>
                </c:pt>
                <c:pt idx="3">
                  <c:v>9</c:v>
                </c:pt>
                <c:pt idx="4">
                  <c:v>12</c:v>
                </c:pt>
              </c:numCache>
            </c:numRef>
          </c:xVal>
          <c:yVal>
            <c:numRef>
              <c:f>'NNK011_012 Asada'!$U$27:$U$31</c:f>
              <c:numCache>
                <c:formatCode>General</c:formatCode>
                <c:ptCount val="5"/>
                <c:pt idx="0">
                  <c:v>0.11000000000000013</c:v>
                </c:pt>
                <c:pt idx="1">
                  <c:v>0.24000000000000021</c:v>
                </c:pt>
                <c:pt idx="2">
                  <c:v>1.36</c:v>
                </c:pt>
                <c:pt idx="3">
                  <c:v>11.33</c:v>
                </c:pt>
                <c:pt idx="4">
                  <c:v>20.830000000000005</c:v>
                </c:pt>
              </c:numCache>
            </c:numRef>
          </c:yVal>
        </c:ser>
        <c:axId val="76348416"/>
        <c:axId val="78280192"/>
      </c:scatterChart>
      <c:valAx>
        <c:axId val="76348416"/>
        <c:scaling>
          <c:orientation val="minMax"/>
          <c:max val="17"/>
          <c:min val="0"/>
        </c:scaling>
        <c:axPos val="b"/>
        <c:title>
          <c:tx>
            <c:rich>
              <a:bodyPr/>
              <a:lstStyle/>
              <a:p>
                <a:pPr>
                  <a:defRPr/>
                </a:pPr>
                <a:r>
                  <a:rPr lang="en-US" altLang="ja-JP"/>
                  <a:t>Dev. time [min]</a:t>
                </a:r>
                <a:endParaRPr lang="ja-JP" altLang="en-US"/>
              </a:p>
            </c:rich>
          </c:tx>
          <c:layout>
            <c:manualLayout>
              <c:xMode val="edge"/>
              <c:yMode val="edge"/>
              <c:x val="0.34840726159230506"/>
              <c:y val="0.90182852143482062"/>
            </c:manualLayout>
          </c:layout>
        </c:title>
        <c:numFmt formatCode="General" sourceLinked="1"/>
        <c:tickLblPos val="nextTo"/>
        <c:txPr>
          <a:bodyPr rot="0" vert="horz"/>
          <a:lstStyle/>
          <a:p>
            <a:pPr>
              <a:defRPr sz="1000" b="0" i="0" u="none" strike="noStrike" baseline="0">
                <a:solidFill>
                  <a:srgbClr val="000000"/>
                </a:solidFill>
                <a:latin typeface="ＭＳ Ｐゴシック"/>
                <a:ea typeface="ＭＳ Ｐゴシック"/>
                <a:cs typeface="ＭＳ Ｐゴシック"/>
              </a:defRPr>
            </a:pPr>
            <a:endParaRPr lang="ja-JP"/>
          </a:p>
        </c:txPr>
        <c:crossAx val="78280192"/>
        <c:crosses val="autoZero"/>
        <c:crossBetween val="midCat"/>
        <c:majorUnit val="2"/>
      </c:valAx>
      <c:valAx>
        <c:axId val="78280192"/>
        <c:scaling>
          <c:orientation val="minMax"/>
          <c:max val="45"/>
          <c:min val="0"/>
        </c:scaling>
        <c:axPos val="l"/>
        <c:title>
          <c:tx>
            <c:rich>
              <a:bodyPr rot="-5400000" vert="horz"/>
              <a:lstStyle/>
              <a:p>
                <a:pPr>
                  <a:defRPr/>
                </a:pPr>
                <a:r>
                  <a:rPr lang="en-US" altLang="en-US"/>
                  <a:t>Fog density [fog/(10um)^3]</a:t>
                </a:r>
              </a:p>
            </c:rich>
          </c:tx>
          <c:layout/>
        </c:title>
        <c:numFmt formatCode="General" sourceLinked="1"/>
        <c:tickLblPos val="nextTo"/>
        <c:crossAx val="76348416"/>
        <c:crosses val="autoZero"/>
        <c:crossBetween val="midCat"/>
      </c:valAx>
      <c:spPr>
        <a:ln>
          <a:solidFill>
            <a:schemeClr val="tx1"/>
          </a:solidFill>
        </a:ln>
      </c:spPr>
    </c:plotArea>
    <c:legend>
      <c:legendPos val="r"/>
      <c:layout>
        <c:manualLayout>
          <c:xMode val="edge"/>
          <c:yMode val="edge"/>
          <c:x val="0.21436288825051181"/>
          <c:y val="0.22466999551490233"/>
          <c:w val="0.17842283397083025"/>
          <c:h val="0.17718170203310737"/>
        </c:manualLayout>
      </c:layout>
    </c:legend>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15579615048119"/>
          <c:y val="0.11973768825755222"/>
          <c:w val="0.55590726159230097"/>
          <c:h val="0.68727212438922158"/>
        </c:manualLayout>
      </c:layout>
      <c:scatterChart>
        <c:scatterStyle val="lineMarker"/>
        <c:ser>
          <c:idx val="0"/>
          <c:order val="0"/>
          <c:tx>
            <c:v>NNK001</c:v>
          </c:tx>
          <c:spPr>
            <a:ln w="12700">
              <a:solidFill>
                <a:srgbClr val="FF0000"/>
              </a:solidFill>
              <a:prstDash val="sysDot"/>
            </a:ln>
          </c:spPr>
          <c:marker>
            <c:symbol val="diamond"/>
            <c:size val="5"/>
            <c:spPr>
              <a:solidFill>
                <a:srgbClr val="FF0000"/>
              </a:solidFill>
              <a:ln>
                <a:solidFill>
                  <a:srgbClr val="FF0000"/>
                </a:solidFill>
              </a:ln>
            </c:spPr>
          </c:marker>
          <c:errBars>
            <c:errDir val="y"/>
            <c:errBarType val="both"/>
            <c:errValType val="cust"/>
            <c:plus>
              <c:numRef>
                <c:f>'NNK-001'!$C$160:$C$164</c:f>
                <c:numCache>
                  <c:formatCode>General</c:formatCode>
                  <c:ptCount val="5"/>
                  <c:pt idx="0">
                    <c:v>6.0000000000000032E-2</c:v>
                  </c:pt>
                  <c:pt idx="1">
                    <c:v>7.0000000000000021E-2</c:v>
                  </c:pt>
                  <c:pt idx="2">
                    <c:v>0.18000000000000024</c:v>
                  </c:pt>
                  <c:pt idx="3">
                    <c:v>6.6</c:v>
                  </c:pt>
                  <c:pt idx="4">
                    <c:v>19</c:v>
                  </c:pt>
                </c:numCache>
              </c:numRef>
            </c:plus>
            <c:minus>
              <c:numRef>
                <c:f>'NNK-001'!$C$160:$C$164</c:f>
                <c:numCache>
                  <c:formatCode>General</c:formatCode>
                  <c:ptCount val="5"/>
                  <c:pt idx="0">
                    <c:v>6.0000000000000032E-2</c:v>
                  </c:pt>
                  <c:pt idx="1">
                    <c:v>7.0000000000000021E-2</c:v>
                  </c:pt>
                  <c:pt idx="2">
                    <c:v>0.18000000000000024</c:v>
                  </c:pt>
                  <c:pt idx="3">
                    <c:v>6.6</c:v>
                  </c:pt>
                  <c:pt idx="4">
                    <c:v>19</c:v>
                  </c:pt>
                </c:numCache>
              </c:numRef>
            </c:minus>
          </c:errBars>
          <c:xVal>
            <c:numRef>
              <c:f>'NNK-001'!$A$160:$A$164</c:f>
              <c:numCache>
                <c:formatCode>General</c:formatCode>
                <c:ptCount val="5"/>
                <c:pt idx="0">
                  <c:v>1</c:v>
                </c:pt>
                <c:pt idx="1">
                  <c:v>2</c:v>
                </c:pt>
                <c:pt idx="2">
                  <c:v>5</c:v>
                </c:pt>
                <c:pt idx="3">
                  <c:v>10</c:v>
                </c:pt>
                <c:pt idx="4">
                  <c:v>20</c:v>
                </c:pt>
              </c:numCache>
            </c:numRef>
          </c:xVal>
          <c:yVal>
            <c:numRef>
              <c:f>'NNK-001'!$B$160:$B$164</c:f>
              <c:numCache>
                <c:formatCode>General</c:formatCode>
                <c:ptCount val="5"/>
                <c:pt idx="0">
                  <c:v>0.26</c:v>
                </c:pt>
                <c:pt idx="1">
                  <c:v>0.30000000000000032</c:v>
                </c:pt>
                <c:pt idx="2">
                  <c:v>1.36</c:v>
                </c:pt>
                <c:pt idx="3">
                  <c:v>45.6</c:v>
                </c:pt>
                <c:pt idx="4">
                  <c:v>176</c:v>
                </c:pt>
              </c:numCache>
            </c:numRef>
          </c:yVal>
        </c:ser>
        <c:ser>
          <c:idx val="1"/>
          <c:order val="1"/>
          <c:tx>
            <c:v>NNK004</c:v>
          </c:tx>
          <c:spPr>
            <a:ln w="15875">
              <a:solidFill>
                <a:srgbClr val="FFC000"/>
              </a:solidFill>
              <a:prstDash val="sysDot"/>
            </a:ln>
          </c:spPr>
          <c:marker>
            <c:symbol val="square"/>
            <c:size val="5"/>
            <c:spPr>
              <a:solidFill>
                <a:srgbClr val="FFC000"/>
              </a:solidFill>
              <a:ln>
                <a:solidFill>
                  <a:srgbClr val="FFC000"/>
                </a:solidFill>
              </a:ln>
            </c:spPr>
          </c:marker>
          <c:errBars>
            <c:errDir val="y"/>
            <c:errBarType val="both"/>
            <c:errValType val="cust"/>
            <c:plus>
              <c:numRef>
                <c:f>'NNK-004'!$C$198:$C$203</c:f>
                <c:numCache>
                  <c:formatCode>General</c:formatCode>
                  <c:ptCount val="6"/>
                  <c:pt idx="0">
                    <c:v>0.1</c:v>
                  </c:pt>
                  <c:pt idx="1">
                    <c:v>2.4</c:v>
                  </c:pt>
                  <c:pt idx="2">
                    <c:v>5.4</c:v>
                  </c:pt>
                  <c:pt idx="3">
                    <c:v>9.1</c:v>
                  </c:pt>
                  <c:pt idx="4">
                    <c:v>15</c:v>
                  </c:pt>
                  <c:pt idx="5">
                    <c:v>30</c:v>
                  </c:pt>
                </c:numCache>
              </c:numRef>
            </c:plus>
            <c:minus>
              <c:numRef>
                <c:f>'NNK-004'!$C$198:$C$203</c:f>
                <c:numCache>
                  <c:formatCode>General</c:formatCode>
                  <c:ptCount val="6"/>
                  <c:pt idx="0">
                    <c:v>0.1</c:v>
                  </c:pt>
                  <c:pt idx="1">
                    <c:v>2.4</c:v>
                  </c:pt>
                  <c:pt idx="2">
                    <c:v>5.4</c:v>
                  </c:pt>
                  <c:pt idx="3">
                    <c:v>9.1</c:v>
                  </c:pt>
                  <c:pt idx="4">
                    <c:v>15</c:v>
                  </c:pt>
                  <c:pt idx="5">
                    <c:v>30</c:v>
                  </c:pt>
                </c:numCache>
              </c:numRef>
            </c:minus>
          </c:errBars>
          <c:xVal>
            <c:numRef>
              <c:f>'NNK-004'!$A$198:$A$203</c:f>
              <c:numCache>
                <c:formatCode>General</c:formatCode>
                <c:ptCount val="6"/>
                <c:pt idx="0">
                  <c:v>2</c:v>
                </c:pt>
                <c:pt idx="1">
                  <c:v>5</c:v>
                </c:pt>
                <c:pt idx="2">
                  <c:v>7</c:v>
                </c:pt>
                <c:pt idx="3">
                  <c:v>10</c:v>
                </c:pt>
                <c:pt idx="4">
                  <c:v>15</c:v>
                </c:pt>
                <c:pt idx="5">
                  <c:v>20</c:v>
                </c:pt>
              </c:numCache>
            </c:numRef>
          </c:xVal>
          <c:yVal>
            <c:numRef>
              <c:f>'NNK-004'!$B$198:$B$203</c:f>
              <c:numCache>
                <c:formatCode>General</c:formatCode>
                <c:ptCount val="6"/>
                <c:pt idx="0">
                  <c:v>0.54519999999999991</c:v>
                </c:pt>
                <c:pt idx="1">
                  <c:v>25.867999999999999</c:v>
                </c:pt>
                <c:pt idx="2">
                  <c:v>42.63000000000001</c:v>
                </c:pt>
                <c:pt idx="3">
                  <c:v>70.179999999999978</c:v>
                </c:pt>
                <c:pt idx="4">
                  <c:v>84.1</c:v>
                </c:pt>
                <c:pt idx="5">
                  <c:v>160.66</c:v>
                </c:pt>
              </c:numCache>
            </c:numRef>
          </c:yVal>
        </c:ser>
        <c:ser>
          <c:idx val="2"/>
          <c:order val="2"/>
          <c:tx>
            <c:v>NNK008</c:v>
          </c:tx>
          <c:spPr>
            <a:ln w="15875">
              <a:solidFill>
                <a:srgbClr val="05FB2E"/>
              </a:solidFill>
              <a:prstDash val="sysDot"/>
            </a:ln>
          </c:spPr>
          <c:marker>
            <c:symbol val="triangle"/>
            <c:size val="5"/>
            <c:spPr>
              <a:solidFill>
                <a:srgbClr val="05FB2E"/>
              </a:solidFill>
              <a:ln>
                <a:solidFill>
                  <a:srgbClr val="05FB2E"/>
                </a:solidFill>
              </a:ln>
            </c:spPr>
          </c:marker>
          <c:errBars>
            <c:errDir val="y"/>
            <c:errBarType val="both"/>
            <c:errValType val="cust"/>
            <c:plus>
              <c:numRef>
                <c:f>'NNK-007,8,9'!$E$161:$E$165</c:f>
                <c:numCache>
                  <c:formatCode>General</c:formatCode>
                  <c:ptCount val="5"/>
                  <c:pt idx="0">
                    <c:v>0.128</c:v>
                  </c:pt>
                  <c:pt idx="1">
                    <c:v>0.504</c:v>
                  </c:pt>
                  <c:pt idx="2">
                    <c:v>1.6800000000000141</c:v>
                  </c:pt>
                  <c:pt idx="3">
                    <c:v>2.4800000000000004</c:v>
                  </c:pt>
                  <c:pt idx="4">
                    <c:v>5.28</c:v>
                  </c:pt>
                </c:numCache>
              </c:numRef>
            </c:plus>
            <c:minus>
              <c:numRef>
                <c:f>'NNK-007,8,9'!$E$161:$E$165</c:f>
                <c:numCache>
                  <c:formatCode>General</c:formatCode>
                  <c:ptCount val="5"/>
                  <c:pt idx="0">
                    <c:v>0.128</c:v>
                  </c:pt>
                  <c:pt idx="1">
                    <c:v>0.504</c:v>
                  </c:pt>
                  <c:pt idx="2">
                    <c:v>1.6800000000000141</c:v>
                  </c:pt>
                  <c:pt idx="3">
                    <c:v>2.4800000000000004</c:v>
                  </c:pt>
                  <c:pt idx="4">
                    <c:v>5.28</c:v>
                  </c:pt>
                </c:numCache>
              </c:numRef>
            </c:minus>
          </c:errBars>
          <c:xVal>
            <c:numRef>
              <c:f>'NNK-007,8,9'!$A$161:$A$165</c:f>
              <c:numCache>
                <c:formatCode>General</c:formatCode>
                <c:ptCount val="5"/>
                <c:pt idx="0">
                  <c:v>2</c:v>
                </c:pt>
                <c:pt idx="1">
                  <c:v>5</c:v>
                </c:pt>
                <c:pt idx="2">
                  <c:v>7.5</c:v>
                </c:pt>
                <c:pt idx="3">
                  <c:v>10</c:v>
                </c:pt>
                <c:pt idx="4">
                  <c:v>15</c:v>
                </c:pt>
              </c:numCache>
            </c:numRef>
          </c:xVal>
          <c:yVal>
            <c:numRef>
              <c:f>'NNK-007,8,9'!$D$161:$D$165</c:f>
              <c:numCache>
                <c:formatCode>General</c:formatCode>
                <c:ptCount val="5"/>
                <c:pt idx="0">
                  <c:v>0.59199999999999997</c:v>
                </c:pt>
                <c:pt idx="1">
                  <c:v>3.3280000000000003</c:v>
                </c:pt>
                <c:pt idx="2">
                  <c:v>12.4</c:v>
                </c:pt>
                <c:pt idx="3">
                  <c:v>22.400000000000002</c:v>
                </c:pt>
                <c:pt idx="4">
                  <c:v>43.360000000000007</c:v>
                </c:pt>
              </c:numCache>
            </c:numRef>
          </c:yVal>
        </c:ser>
        <c:ser>
          <c:idx val="3"/>
          <c:order val="3"/>
          <c:tx>
            <c:v>NNK011</c:v>
          </c:tx>
          <c:spPr>
            <a:ln w="15875">
              <a:solidFill>
                <a:srgbClr val="0404FC"/>
              </a:solidFill>
              <a:prstDash val="sysDot"/>
            </a:ln>
          </c:spPr>
          <c:marker>
            <c:symbol val="x"/>
            <c:size val="5"/>
            <c:spPr>
              <a:noFill/>
              <a:ln>
                <a:solidFill>
                  <a:srgbClr val="0404FC"/>
                </a:solidFill>
              </a:ln>
            </c:spPr>
          </c:marker>
          <c:errBars>
            <c:errDir val="y"/>
            <c:errBarType val="both"/>
            <c:errValType val="cust"/>
            <c:plus>
              <c:numRef>
                <c:f>'NNK011_012 Asada'!$R$2:$R$6</c:f>
                <c:numCache>
                  <c:formatCode>General</c:formatCode>
                  <c:ptCount val="5"/>
                  <c:pt idx="0">
                    <c:v>2.7538958536637112E-2</c:v>
                  </c:pt>
                  <c:pt idx="1">
                    <c:v>7.1598604810746314E-2</c:v>
                  </c:pt>
                  <c:pt idx="2">
                    <c:v>0.12334647869719788</c:v>
                  </c:pt>
                  <c:pt idx="3">
                    <c:v>0.48229918937970789</c:v>
                  </c:pt>
                  <c:pt idx="4">
                    <c:v>1.4555991599013176</c:v>
                  </c:pt>
                </c:numCache>
              </c:numRef>
            </c:plus>
            <c:minus>
              <c:numRef>
                <c:f>'NNK011_012 Asada'!$R$2:$R$6</c:f>
                <c:numCache>
                  <c:formatCode>General</c:formatCode>
                  <c:ptCount val="5"/>
                  <c:pt idx="0">
                    <c:v>2.7538958536637112E-2</c:v>
                  </c:pt>
                  <c:pt idx="1">
                    <c:v>7.1598604810746314E-2</c:v>
                  </c:pt>
                  <c:pt idx="2">
                    <c:v>0.12334647869719788</c:v>
                  </c:pt>
                  <c:pt idx="3">
                    <c:v>0.48229918937970789</c:v>
                  </c:pt>
                  <c:pt idx="4">
                    <c:v>1.4555991599013176</c:v>
                  </c:pt>
                </c:numCache>
              </c:numRef>
            </c:minus>
          </c:errBars>
          <c:xVal>
            <c:numRef>
              <c:f>'NNK011_012 Asada'!$P$2:$P$6</c:f>
              <c:numCache>
                <c:formatCode>General</c:formatCode>
                <c:ptCount val="5"/>
                <c:pt idx="0">
                  <c:v>2</c:v>
                </c:pt>
                <c:pt idx="1">
                  <c:v>5</c:v>
                </c:pt>
                <c:pt idx="2">
                  <c:v>7</c:v>
                </c:pt>
                <c:pt idx="3">
                  <c:v>10</c:v>
                </c:pt>
                <c:pt idx="4">
                  <c:v>15</c:v>
                </c:pt>
              </c:numCache>
            </c:numRef>
          </c:xVal>
          <c:yVal>
            <c:numRef>
              <c:f>'NNK011_012 Asada'!$Q$2:$Q$6</c:f>
              <c:numCache>
                <c:formatCode>General</c:formatCode>
                <c:ptCount val="5"/>
                <c:pt idx="0">
                  <c:v>0.11780753177225962</c:v>
                </c:pt>
                <c:pt idx="1">
                  <c:v>0.31372936752594976</c:v>
                </c:pt>
                <c:pt idx="2">
                  <c:v>0.57193409310030063</c:v>
                </c:pt>
                <c:pt idx="3">
                  <c:v>2.4114959468985178</c:v>
                </c:pt>
                <c:pt idx="4">
                  <c:v>9.489345544239626</c:v>
                </c:pt>
              </c:numCache>
            </c:numRef>
          </c:yVal>
        </c:ser>
        <c:axId val="78472320"/>
        <c:axId val="78474240"/>
      </c:scatterChart>
      <c:valAx>
        <c:axId val="78472320"/>
        <c:scaling>
          <c:orientation val="minMax"/>
        </c:scaling>
        <c:axPos val="b"/>
        <c:title>
          <c:tx>
            <c:rich>
              <a:bodyPr/>
              <a:lstStyle/>
              <a:p>
                <a:pPr>
                  <a:defRPr/>
                </a:pPr>
                <a:r>
                  <a:rPr lang="en-US"/>
                  <a:t>Dev. time [min]</a:t>
                </a:r>
                <a:endParaRPr lang="ja-JP"/>
              </a:p>
            </c:rich>
          </c:tx>
          <c:layout>
            <c:manualLayout>
              <c:xMode val="edge"/>
              <c:yMode val="edge"/>
              <c:x val="0.34840726159230562"/>
              <c:y val="0.90182852143482062"/>
            </c:manualLayout>
          </c:layout>
        </c:title>
        <c:numFmt formatCode="General" sourceLinked="1"/>
        <c:tickLblPos val="nextTo"/>
        <c:txPr>
          <a:bodyPr rot="0" vert="horz"/>
          <a:lstStyle/>
          <a:p>
            <a:pPr>
              <a:defRPr/>
            </a:pPr>
            <a:endParaRPr lang="ja-JP"/>
          </a:p>
        </c:txPr>
        <c:crossAx val="78474240"/>
        <c:crosses val="autoZero"/>
        <c:crossBetween val="midCat"/>
      </c:valAx>
      <c:valAx>
        <c:axId val="78474240"/>
        <c:scaling>
          <c:orientation val="minMax"/>
          <c:max val="200"/>
          <c:min val="0"/>
        </c:scaling>
        <c:axPos val="l"/>
        <c:title>
          <c:tx>
            <c:rich>
              <a:bodyPr rot="-5400000" vert="horz"/>
              <a:lstStyle/>
              <a:p>
                <a:pPr>
                  <a:defRPr/>
                </a:pPr>
                <a:r>
                  <a:rPr lang="en-US"/>
                  <a:t>Fog density [fog/(10um)^3]</a:t>
                </a:r>
              </a:p>
            </c:rich>
          </c:tx>
          <c:layout/>
        </c:title>
        <c:numFmt formatCode="General" sourceLinked="1"/>
        <c:tickLblPos val="nextTo"/>
        <c:crossAx val="78472320"/>
        <c:crosses val="autoZero"/>
        <c:crossBetween val="midCat"/>
      </c:valAx>
      <c:spPr>
        <a:ln>
          <a:solidFill>
            <a:schemeClr val="tx1"/>
          </a:solidFill>
        </a:ln>
      </c:spPr>
    </c:plotArea>
    <c:legend>
      <c:legendPos val="r"/>
      <c:layout>
        <c:manualLayout>
          <c:xMode val="edge"/>
          <c:yMode val="edge"/>
          <c:x val="0.55918847576840369"/>
          <c:y val="0.54902878338108563"/>
          <c:w val="0.15467670566415187"/>
          <c:h val="0.21976826306391348"/>
        </c:manualLayout>
      </c:layout>
    </c:legend>
    <c:plotVisOnly val="1"/>
    <c:dispBlanksAs val="gap"/>
  </c:chart>
  <c:txPr>
    <a:bodyPr/>
    <a:lstStyle/>
    <a:p>
      <a:pPr>
        <a:defRPr sz="1000"/>
      </a:pPr>
      <a:endParaRPr lang="ja-JP"/>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ja-JP"/>
  <c:chart>
    <c:title>
      <c:tx>
        <c:rich>
          <a:bodyPr/>
          <a:lstStyle/>
          <a:p>
            <a:pPr>
              <a:defRPr sz="1100" b="0" i="0" u="none" strike="noStrike" baseline="0">
                <a:solidFill>
                  <a:srgbClr val="000000"/>
                </a:solidFill>
                <a:latin typeface="ＭＳ Ｐゴシック"/>
                <a:ea typeface="ＭＳ Ｐゴシック"/>
                <a:cs typeface="ＭＳ Ｐゴシック"/>
              </a:defRPr>
            </a:pPr>
            <a:r>
              <a:rPr lang="en-US" altLang="en-US"/>
              <a:t>NNK019　FD/PH　dev2min</a:t>
            </a:r>
          </a:p>
        </c:rich>
      </c:tx>
      <c:layout>
        <c:manualLayout>
          <c:xMode val="edge"/>
          <c:yMode val="edge"/>
          <c:x val="0.36025882063611181"/>
          <c:y val="3.2338308457711455E-2"/>
        </c:manualLayout>
      </c:layout>
      <c:spPr>
        <a:noFill/>
        <a:ln w="25400">
          <a:noFill/>
        </a:ln>
      </c:spPr>
    </c:title>
    <c:plotArea>
      <c:layout>
        <c:manualLayout>
          <c:layoutTarget val="inner"/>
          <c:xMode val="edge"/>
          <c:yMode val="edge"/>
          <c:x val="0.10985469085619672"/>
          <c:y val="0.11378661608904725"/>
          <c:w val="0.80775696524616636"/>
          <c:h val="0.71457363450006728"/>
        </c:manualLayout>
      </c:layout>
      <c:scatterChart>
        <c:scatterStyle val="lineMarker"/>
        <c:ser>
          <c:idx val="0"/>
          <c:order val="0"/>
          <c:tx>
            <c:v>noHA表面fog</c:v>
          </c:tx>
          <c:spPr>
            <a:ln w="28575">
              <a:noFill/>
            </a:ln>
          </c:spPr>
          <c:marker>
            <c:symbol val="diamond"/>
            <c:size val="5"/>
            <c:spPr>
              <a:solidFill>
                <a:srgbClr val="000080"/>
              </a:solidFill>
              <a:ln>
                <a:solidFill>
                  <a:srgbClr val="000080"/>
                </a:solidFill>
                <a:prstDash val="solid"/>
              </a:ln>
            </c:spPr>
          </c:marker>
          <c:errBars>
            <c:errDir val="y"/>
            <c:errBarType val="both"/>
            <c:errValType val="cust"/>
            <c:plus>
              <c:numRef>
                <c:f>GRAPH!$C$2:$C$5</c:f>
                <c:numCache>
                  <c:formatCode>General</c:formatCode>
                  <c:ptCount val="4"/>
                  <c:pt idx="0">
                    <c:v>0.16743605559597211</c:v>
                  </c:pt>
                  <c:pt idx="1">
                    <c:v>1.8477468728195547</c:v>
                  </c:pt>
                  <c:pt idx="2">
                    <c:v>3.4658360934159758</c:v>
                  </c:pt>
                  <c:pt idx="3">
                    <c:v>2.8715046636551671</c:v>
                  </c:pt>
                </c:numCache>
              </c:numRef>
            </c:plus>
            <c:minus>
              <c:numRef>
                <c:f>GRAPH!$C$2:$C$5</c:f>
                <c:numCache>
                  <c:formatCode>General</c:formatCode>
                  <c:ptCount val="4"/>
                  <c:pt idx="0">
                    <c:v>0.16743605559597211</c:v>
                  </c:pt>
                  <c:pt idx="1">
                    <c:v>1.8477468728195547</c:v>
                  </c:pt>
                  <c:pt idx="2">
                    <c:v>3.4658360934159758</c:v>
                  </c:pt>
                  <c:pt idx="3">
                    <c:v>2.8715046636551671</c:v>
                  </c:pt>
                </c:numCache>
              </c:numRef>
            </c:minus>
          </c:errBars>
          <c:xVal>
            <c:numRef>
              <c:f>GRAPH!$A$2:$A$5</c:f>
              <c:numCache>
                <c:formatCode>General</c:formatCode>
                <c:ptCount val="4"/>
                <c:pt idx="0">
                  <c:v>6</c:v>
                </c:pt>
                <c:pt idx="1">
                  <c:v>7</c:v>
                </c:pt>
                <c:pt idx="2">
                  <c:v>8</c:v>
                </c:pt>
                <c:pt idx="3">
                  <c:v>9</c:v>
                </c:pt>
              </c:numCache>
            </c:numRef>
          </c:xVal>
          <c:yVal>
            <c:numRef>
              <c:f>GRAPH!$B$2:$B$5</c:f>
              <c:numCache>
                <c:formatCode>General</c:formatCode>
                <c:ptCount val="4"/>
                <c:pt idx="0">
                  <c:v>0.56367375678379594</c:v>
                </c:pt>
                <c:pt idx="1">
                  <c:v>10.98334893733132</c:v>
                </c:pt>
                <c:pt idx="2">
                  <c:v>21.736438987087556</c:v>
                </c:pt>
                <c:pt idx="3">
                  <c:v>14.920775914865189</c:v>
                </c:pt>
              </c:numCache>
            </c:numRef>
          </c:yVal>
        </c:ser>
        <c:ser>
          <c:idx val="1"/>
          <c:order val="1"/>
          <c:tx>
            <c:v>noHAベースfog</c:v>
          </c:tx>
          <c:spPr>
            <a:ln w="28575">
              <a:noFill/>
            </a:ln>
          </c:spPr>
          <c:marker>
            <c:symbol val="square"/>
            <c:size val="5"/>
            <c:spPr>
              <a:solidFill>
                <a:srgbClr val="FF0000"/>
              </a:solidFill>
              <a:ln>
                <a:solidFill>
                  <a:srgbClr val="FF0000"/>
                </a:solidFill>
                <a:prstDash val="solid"/>
              </a:ln>
            </c:spPr>
          </c:marker>
          <c:errBars>
            <c:errDir val="y"/>
            <c:errBarType val="both"/>
            <c:errValType val="cust"/>
            <c:plus>
              <c:numRef>
                <c:f>GRAPH!$C$13:$C$16</c:f>
                <c:numCache>
                  <c:formatCode>General</c:formatCode>
                  <c:ptCount val="4"/>
                  <c:pt idx="0">
                    <c:v>0.317168056726082</c:v>
                  </c:pt>
                  <c:pt idx="1">
                    <c:v>2.1006312737697264</c:v>
                  </c:pt>
                  <c:pt idx="2">
                    <c:v>4.2567389534510331</c:v>
                  </c:pt>
                  <c:pt idx="3">
                    <c:v>4.817641064600962</c:v>
                  </c:pt>
                </c:numCache>
              </c:numRef>
            </c:plus>
            <c:minus>
              <c:numRef>
                <c:f>GRAPH!$C$13:$C$16</c:f>
                <c:numCache>
                  <c:formatCode>General</c:formatCode>
                  <c:ptCount val="4"/>
                  <c:pt idx="0">
                    <c:v>0.317168056726082</c:v>
                  </c:pt>
                  <c:pt idx="1">
                    <c:v>2.1006312737697264</c:v>
                  </c:pt>
                  <c:pt idx="2">
                    <c:v>4.2567389534510331</c:v>
                  </c:pt>
                  <c:pt idx="3">
                    <c:v>4.817641064600962</c:v>
                  </c:pt>
                </c:numCache>
              </c:numRef>
            </c:minus>
          </c:errBars>
          <c:xVal>
            <c:numRef>
              <c:f>GRAPH!$A$13:$A$16</c:f>
              <c:numCache>
                <c:formatCode>General</c:formatCode>
                <c:ptCount val="4"/>
                <c:pt idx="0">
                  <c:v>6</c:v>
                </c:pt>
                <c:pt idx="1">
                  <c:v>7</c:v>
                </c:pt>
                <c:pt idx="2">
                  <c:v>8</c:v>
                </c:pt>
                <c:pt idx="3">
                  <c:v>9</c:v>
                </c:pt>
              </c:numCache>
            </c:numRef>
          </c:xVal>
          <c:yVal>
            <c:numRef>
              <c:f>GRAPH!$B$13:$B$16</c:f>
              <c:numCache>
                <c:formatCode>General</c:formatCode>
                <c:ptCount val="4"/>
                <c:pt idx="0">
                  <c:v>2.0225940684595032</c:v>
                </c:pt>
                <c:pt idx="1">
                  <c:v>14.195460419003687</c:v>
                </c:pt>
                <c:pt idx="2">
                  <c:v>32.788865590691394</c:v>
                </c:pt>
                <c:pt idx="3">
                  <c:v>41.999221093694601</c:v>
                </c:pt>
              </c:numCache>
            </c:numRef>
          </c:yVal>
        </c:ser>
        <c:ser>
          <c:idx val="2"/>
          <c:order val="2"/>
          <c:tx>
            <c:v>HA表面fog</c:v>
          </c:tx>
          <c:spPr>
            <a:ln w="28575">
              <a:noFill/>
            </a:ln>
          </c:spPr>
          <c:marker>
            <c:symbol val="square"/>
            <c:size val="5"/>
            <c:spPr>
              <a:solidFill>
                <a:srgbClr val="00B0F0"/>
              </a:solidFill>
              <a:ln>
                <a:solidFill>
                  <a:srgbClr val="00B0F0"/>
                </a:solidFill>
                <a:prstDash val="solid"/>
              </a:ln>
            </c:spPr>
          </c:marker>
          <c:errBars>
            <c:errDir val="y"/>
            <c:errBarType val="both"/>
            <c:errValType val="cust"/>
            <c:plus>
              <c:numRef>
                <c:f>GRAPH!$C$24:$C$28</c:f>
                <c:numCache>
                  <c:formatCode>General</c:formatCode>
                  <c:ptCount val="5"/>
                  <c:pt idx="0">
                    <c:v>0.15727878782652197</c:v>
                  </c:pt>
                  <c:pt idx="1">
                    <c:v>1.4131406457426514</c:v>
                  </c:pt>
                  <c:pt idx="2">
                    <c:v>1.3907331827531806</c:v>
                  </c:pt>
                  <c:pt idx="3">
                    <c:v>2.9241972176930027</c:v>
                  </c:pt>
                  <c:pt idx="4">
                    <c:v>0</c:v>
                  </c:pt>
                </c:numCache>
              </c:numRef>
            </c:plus>
            <c:minus>
              <c:numRef>
                <c:f>GRAPH!$C$24:$C$28</c:f>
                <c:numCache>
                  <c:formatCode>General</c:formatCode>
                  <c:ptCount val="5"/>
                  <c:pt idx="0">
                    <c:v>0.15727878782652197</c:v>
                  </c:pt>
                  <c:pt idx="1">
                    <c:v>1.4131406457426514</c:v>
                  </c:pt>
                  <c:pt idx="2">
                    <c:v>1.3907331827531806</c:v>
                  </c:pt>
                  <c:pt idx="3">
                    <c:v>2.9241972176930027</c:v>
                  </c:pt>
                  <c:pt idx="4">
                    <c:v>0</c:v>
                  </c:pt>
                </c:numCache>
              </c:numRef>
            </c:minus>
          </c:errBars>
          <c:xVal>
            <c:numRef>
              <c:f>GRAPH!$A$24:$A$27</c:f>
              <c:numCache>
                <c:formatCode>General</c:formatCode>
                <c:ptCount val="4"/>
                <c:pt idx="0">
                  <c:v>6</c:v>
                </c:pt>
                <c:pt idx="1">
                  <c:v>7</c:v>
                </c:pt>
                <c:pt idx="2">
                  <c:v>8</c:v>
                </c:pt>
                <c:pt idx="3">
                  <c:v>9</c:v>
                </c:pt>
              </c:numCache>
            </c:numRef>
          </c:xVal>
          <c:yVal>
            <c:numRef>
              <c:f>GRAPH!$B$24:$B$27</c:f>
              <c:numCache>
                <c:formatCode>General</c:formatCode>
                <c:ptCount val="4"/>
                <c:pt idx="0">
                  <c:v>0.49735919716217286</c:v>
                </c:pt>
                <c:pt idx="1">
                  <c:v>6.4242229633447332</c:v>
                </c:pt>
                <c:pt idx="2">
                  <c:v>3.4999350911412166</c:v>
                </c:pt>
                <c:pt idx="3">
                  <c:v>15.473397245045382</c:v>
                </c:pt>
              </c:numCache>
            </c:numRef>
          </c:yVal>
        </c:ser>
        <c:ser>
          <c:idx val="3"/>
          <c:order val="3"/>
          <c:tx>
            <c:v>HAベースfog</c:v>
          </c:tx>
          <c:spPr>
            <a:ln w="28575">
              <a:noFill/>
            </a:ln>
          </c:spPr>
          <c:marker>
            <c:symbol val="x"/>
            <c:size val="5"/>
            <c:spPr>
              <a:solidFill>
                <a:srgbClr val="EB05BF"/>
              </a:solidFill>
              <a:ln>
                <a:solidFill>
                  <a:srgbClr val="EB05BF"/>
                </a:solidFill>
                <a:prstDash val="solid"/>
              </a:ln>
            </c:spPr>
          </c:marker>
          <c:errBars>
            <c:errDir val="y"/>
            <c:errBarType val="both"/>
            <c:errValType val="cust"/>
            <c:plus>
              <c:numRef>
                <c:f>GRAPH!$C$35:$C$38</c:f>
                <c:numCache>
                  <c:formatCode>General</c:formatCode>
                  <c:ptCount val="4"/>
                  <c:pt idx="0">
                    <c:v>0.30389148914374969</c:v>
                  </c:pt>
                  <c:pt idx="1">
                    <c:v>2.2630185061155967</c:v>
                  </c:pt>
                  <c:pt idx="2">
                    <c:v>4.7538284317157729</c:v>
                  </c:pt>
                  <c:pt idx="3">
                    <c:v>5.590314025557312</c:v>
                  </c:pt>
                </c:numCache>
              </c:numRef>
            </c:plus>
            <c:minus>
              <c:numRef>
                <c:f>GRAPH!$C$35:$C$38</c:f>
                <c:numCache>
                  <c:formatCode>General</c:formatCode>
                  <c:ptCount val="4"/>
                  <c:pt idx="0">
                    <c:v>0.30389148914374969</c:v>
                  </c:pt>
                  <c:pt idx="1">
                    <c:v>2.2630185061155967</c:v>
                  </c:pt>
                  <c:pt idx="2">
                    <c:v>4.7538284317157729</c:v>
                  </c:pt>
                  <c:pt idx="3">
                    <c:v>5.590314025557312</c:v>
                  </c:pt>
                </c:numCache>
              </c:numRef>
            </c:minus>
          </c:errBars>
          <c:xVal>
            <c:numRef>
              <c:f>GRAPH!$A$35:$A$38</c:f>
              <c:numCache>
                <c:formatCode>General</c:formatCode>
                <c:ptCount val="4"/>
                <c:pt idx="0">
                  <c:v>6</c:v>
                </c:pt>
                <c:pt idx="1">
                  <c:v>7</c:v>
                </c:pt>
                <c:pt idx="2">
                  <c:v>8</c:v>
                </c:pt>
                <c:pt idx="3">
                  <c:v>9</c:v>
                </c:pt>
              </c:numCache>
            </c:numRef>
          </c:xVal>
          <c:yVal>
            <c:numRef>
              <c:f>GRAPH!$B$35:$B$38</c:f>
              <c:numCache>
                <c:formatCode>General</c:formatCode>
                <c:ptCount val="4"/>
                <c:pt idx="0">
                  <c:v>1.8568076694054454</c:v>
                </c:pt>
                <c:pt idx="1">
                  <c:v>16.475023405996978</c:v>
                </c:pt>
                <c:pt idx="2">
                  <c:v>40.893978433334219</c:v>
                </c:pt>
                <c:pt idx="3">
                  <c:v>56.551582788439667</c:v>
                </c:pt>
              </c:numCache>
            </c:numRef>
          </c:yVal>
        </c:ser>
        <c:axId val="112872064"/>
        <c:axId val="177992832"/>
      </c:scatterChart>
      <c:valAx>
        <c:axId val="112872064"/>
        <c:scaling>
          <c:orientation val="minMax"/>
          <c:max val="10"/>
          <c:min val="5"/>
        </c:scaling>
        <c:axPos val="b"/>
        <c:title>
          <c:tx>
            <c:rich>
              <a:bodyPr/>
              <a:lstStyle/>
              <a:p>
                <a:pPr>
                  <a:defRPr sz="1100" b="0" i="0" u="none" strike="noStrike" baseline="0">
                    <a:solidFill>
                      <a:srgbClr val="000000"/>
                    </a:solidFill>
                    <a:latin typeface="ＭＳ Ｐゴシック"/>
                    <a:ea typeface="ＭＳ Ｐゴシック"/>
                    <a:cs typeface="ＭＳ Ｐゴシック"/>
                  </a:defRPr>
                </a:pPr>
                <a:r>
                  <a:rPr lang="en-US" altLang="en-US"/>
                  <a:t>PH</a:t>
                </a:r>
              </a:p>
            </c:rich>
          </c:tx>
          <c:layout>
            <c:manualLayout>
              <c:xMode val="edge"/>
              <c:yMode val="edge"/>
              <c:x val="0.41680163162157235"/>
              <c:y val="0.90796228829605219"/>
            </c:manualLayout>
          </c:layout>
          <c:spPr>
            <a:noFill/>
            <a:ln w="25400">
              <a:noFill/>
            </a:ln>
          </c:spPr>
        </c:title>
        <c:numFmt formatCode="General" sourceLinked="1"/>
        <c:majorTickMark val="in"/>
        <c:tickLblPos val="nextTo"/>
        <c:spPr>
          <a:ln w="3175">
            <a:solidFill>
              <a:srgbClr val="000000"/>
            </a:solidFill>
            <a:prstDash val="solid"/>
          </a:ln>
        </c:spPr>
        <c:txPr>
          <a:bodyPr rot="0" vert="horz"/>
          <a:lstStyle/>
          <a:p>
            <a:pPr>
              <a:defRPr sz="1100" b="0" i="0" u="none" strike="noStrike" baseline="0">
                <a:solidFill>
                  <a:srgbClr val="000000"/>
                </a:solidFill>
                <a:latin typeface="ＭＳ Ｐゴシック"/>
                <a:ea typeface="ＭＳ Ｐゴシック"/>
                <a:cs typeface="ＭＳ Ｐゴシック"/>
              </a:defRPr>
            </a:pPr>
            <a:endParaRPr lang="ja-JP"/>
          </a:p>
        </c:txPr>
        <c:crossAx val="177992832"/>
        <c:crosses val="autoZero"/>
        <c:crossBetween val="midCat"/>
      </c:valAx>
      <c:valAx>
        <c:axId val="177992832"/>
        <c:scaling>
          <c:orientation val="minMax"/>
        </c:scaling>
        <c:axPos val="l"/>
        <c:title>
          <c:tx>
            <c:rich>
              <a:bodyPr/>
              <a:lstStyle/>
              <a:p>
                <a:pPr>
                  <a:defRPr sz="1100" b="0" i="0" u="none" strike="noStrike" baseline="0">
                    <a:solidFill>
                      <a:srgbClr val="000000"/>
                    </a:solidFill>
                    <a:latin typeface="ＭＳ Ｐゴシック"/>
                    <a:ea typeface="ＭＳ Ｐゴシック"/>
                    <a:cs typeface="ＭＳ Ｐゴシック"/>
                  </a:defRPr>
                </a:pPr>
                <a:r>
                  <a:rPr lang="en-US" altLang="en-US"/>
                  <a:t>FD</a:t>
                </a:r>
              </a:p>
            </c:rich>
          </c:tx>
          <c:layout>
            <c:manualLayout>
              <c:xMode val="edge"/>
              <c:yMode val="edge"/>
              <c:x val="2.5848142164781918E-2"/>
              <c:y val="0.46517517399877262"/>
            </c:manualLayout>
          </c:layout>
          <c:spPr>
            <a:noFill/>
            <a:ln w="25400">
              <a:noFill/>
            </a:ln>
          </c:spPr>
        </c:title>
        <c:numFmt formatCode="General" sourceLinked="1"/>
        <c:majorTickMark val="in"/>
        <c:tickLblPos val="nextTo"/>
        <c:spPr>
          <a:ln w="3175">
            <a:solidFill>
              <a:srgbClr val="000000"/>
            </a:solidFill>
            <a:prstDash val="solid"/>
          </a:ln>
        </c:spPr>
        <c:txPr>
          <a:bodyPr rot="0" vert="horz"/>
          <a:lstStyle/>
          <a:p>
            <a:pPr>
              <a:defRPr sz="1100" b="0" i="0" u="none" strike="noStrike" baseline="0">
                <a:solidFill>
                  <a:srgbClr val="000000"/>
                </a:solidFill>
                <a:latin typeface="ＭＳ Ｐゴシック"/>
                <a:ea typeface="ＭＳ Ｐゴシック"/>
                <a:cs typeface="ＭＳ Ｐゴシック"/>
              </a:defRPr>
            </a:pPr>
            <a:endParaRPr lang="ja-JP"/>
          </a:p>
        </c:txPr>
        <c:crossAx val="112872064"/>
        <c:crosses val="autoZero"/>
        <c:crossBetween val="midCat"/>
      </c:valAx>
      <c:spPr>
        <a:noFill/>
        <a:ln w="25400">
          <a:noFill/>
        </a:ln>
      </c:spPr>
    </c:plotArea>
    <c:legend>
      <c:legendPos val="r"/>
      <c:layout>
        <c:manualLayout>
          <c:xMode val="edge"/>
          <c:yMode val="edge"/>
          <c:x val="0.12569608928124695"/>
          <c:y val="0.16594742821326441"/>
          <c:w val="0.19386123584309642"/>
          <c:h val="0.20149305963620226"/>
        </c:manualLayout>
      </c:layout>
      <c:spPr>
        <a:solidFill>
          <a:srgbClr val="FFFFFF"/>
        </a:solidFill>
        <a:ln w="3175">
          <a:solidFill>
            <a:srgbClr val="000000"/>
          </a:solidFill>
          <a:prstDash val="solid"/>
        </a:ln>
      </c:spPr>
      <c:txPr>
        <a:bodyPr/>
        <a:lstStyle/>
        <a:p>
          <a:pPr>
            <a:defRPr sz="1010" b="0" i="0" u="none" strike="noStrike" baseline="0">
              <a:solidFill>
                <a:srgbClr val="000000"/>
              </a:solidFill>
              <a:latin typeface="ＭＳ Ｐゴシック"/>
              <a:ea typeface="ＭＳ Ｐゴシック"/>
              <a:cs typeface="ＭＳ Ｐゴシック"/>
            </a:defRPr>
          </a:pPr>
          <a:endParaRPr lang="ja-JP"/>
        </a:p>
      </c:txPr>
    </c:legend>
    <c:plotVisOnly val="1"/>
    <c:dispBlanksAs val="gap"/>
  </c:chart>
  <c:spPr>
    <a:solidFill>
      <a:srgbClr val="FFFFFF"/>
    </a:solidFill>
    <a:ln w="3175">
      <a:solidFill>
        <a:srgbClr val="000000"/>
      </a:solidFill>
      <a:prstDash val="solid"/>
    </a:ln>
  </c:spPr>
  <c:txPr>
    <a:bodyPr/>
    <a:lstStyle/>
    <a:p>
      <a:pPr>
        <a:defRPr sz="1100" b="0" i="0" u="none" strike="noStrike" baseline="0">
          <a:solidFill>
            <a:srgbClr val="000000"/>
          </a:solidFill>
          <a:latin typeface="ＭＳ Ｐゴシック"/>
          <a:ea typeface="ＭＳ Ｐゴシック"/>
          <a:cs typeface="ＭＳ Ｐゴシック"/>
        </a:defRPr>
      </a:pPr>
      <a:endParaRPr lang="ja-JP"/>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ja-JP"/>
  <c:chart>
    <c:title>
      <c:tx>
        <c:rich>
          <a:bodyPr/>
          <a:lstStyle/>
          <a:p>
            <a:pPr>
              <a:defRPr sz="1000" b="1" i="0" u="none" strike="noStrike" baseline="0">
                <a:solidFill>
                  <a:srgbClr val="000000"/>
                </a:solidFill>
                <a:latin typeface="Arial"/>
                <a:ea typeface="Arial"/>
                <a:cs typeface="Arial"/>
              </a:defRPr>
            </a:pPr>
            <a:r>
              <a:rPr lang="en-US" altLang="en-US"/>
              <a:t>GD </a:t>
            </a:r>
          </a:p>
        </c:rich>
      </c:tx>
      <c:layout/>
      <c:spPr>
        <a:noFill/>
        <a:ln w="25400">
          <a:noFill/>
        </a:ln>
      </c:spPr>
    </c:title>
    <c:plotArea>
      <c:layout>
        <c:manualLayout>
          <c:layoutTarget val="inner"/>
          <c:xMode val="edge"/>
          <c:yMode val="edge"/>
          <c:x val="9.8417894712742482E-2"/>
          <c:y val="6.719409349673508E-2"/>
          <c:w val="0.75986993086891952"/>
          <c:h val="0.82867581808707147"/>
        </c:manualLayout>
      </c:layout>
      <c:scatterChart>
        <c:scatterStyle val="lineMarker"/>
        <c:ser>
          <c:idx val="0"/>
          <c:order val="0"/>
          <c:tx>
            <c:strRef>
              <c:f>GRAPH!$G$1</c:f>
              <c:strCache>
                <c:ptCount val="1"/>
                <c:pt idx="0">
                  <c:v>NNK023</c:v>
                </c:pt>
              </c:strCache>
            </c:strRef>
          </c:tx>
          <c:spPr>
            <a:ln w="28575">
              <a:noFill/>
            </a:ln>
          </c:spPr>
          <c:marker>
            <c:symbol val="diamond"/>
            <c:size val="5"/>
            <c:spPr>
              <a:solidFill>
                <a:srgbClr val="0000FF"/>
              </a:solidFill>
              <a:ln w="9525">
                <a:noFill/>
              </a:ln>
            </c:spPr>
          </c:marker>
          <c:xVal>
            <c:numRef>
              <c:f>GRAPH!$I$2:$I$6</c:f>
              <c:numCache>
                <c:formatCode>General</c:formatCode>
                <c:ptCount val="5"/>
                <c:pt idx="0">
                  <c:v>2</c:v>
                </c:pt>
                <c:pt idx="1">
                  <c:v>5</c:v>
                </c:pt>
                <c:pt idx="2">
                  <c:v>7</c:v>
                </c:pt>
                <c:pt idx="3">
                  <c:v>10</c:v>
                </c:pt>
                <c:pt idx="4">
                  <c:v>15</c:v>
                </c:pt>
              </c:numCache>
            </c:numRef>
          </c:xVal>
          <c:yVal>
            <c:numRef>
              <c:f>GRAPH!$J$2:$J$6</c:f>
              <c:numCache>
                <c:formatCode>General</c:formatCode>
                <c:ptCount val="5"/>
                <c:pt idx="0">
                  <c:v>0</c:v>
                </c:pt>
                <c:pt idx="1">
                  <c:v>1.1264511483636115</c:v>
                </c:pt>
                <c:pt idx="2">
                  <c:v>1.2889313630817076</c:v>
                </c:pt>
                <c:pt idx="3">
                  <c:v>1.4012612979732286</c:v>
                </c:pt>
                <c:pt idx="4">
                  <c:v>1.2382565901419629</c:v>
                </c:pt>
              </c:numCache>
            </c:numRef>
          </c:yVal>
        </c:ser>
        <c:ser>
          <c:idx val="1"/>
          <c:order val="1"/>
          <c:tx>
            <c:strRef>
              <c:f>GRAPH!$G$19</c:f>
              <c:strCache>
                <c:ptCount val="1"/>
                <c:pt idx="0">
                  <c:v>NNK011</c:v>
                </c:pt>
              </c:strCache>
            </c:strRef>
          </c:tx>
          <c:spPr>
            <a:ln w="28575">
              <a:noFill/>
            </a:ln>
          </c:spPr>
          <c:marker>
            <c:symbol val="diamond"/>
            <c:size val="5"/>
            <c:spPr>
              <a:solidFill>
                <a:srgbClr val="00FFFF"/>
              </a:solidFill>
              <a:ln w="9525">
                <a:noFill/>
              </a:ln>
            </c:spPr>
          </c:marker>
          <c:xVal>
            <c:numRef>
              <c:f>GRAPH!$I$20:$I$24</c:f>
              <c:numCache>
                <c:formatCode>General</c:formatCode>
                <c:ptCount val="5"/>
                <c:pt idx="0">
                  <c:v>2</c:v>
                </c:pt>
                <c:pt idx="1">
                  <c:v>5</c:v>
                </c:pt>
                <c:pt idx="2">
                  <c:v>7</c:v>
                </c:pt>
                <c:pt idx="3">
                  <c:v>10</c:v>
                </c:pt>
                <c:pt idx="4">
                  <c:v>15</c:v>
                </c:pt>
              </c:numCache>
            </c:numRef>
          </c:xVal>
          <c:yVal>
            <c:numRef>
              <c:f>GRAPH!$J$20:$J$24</c:f>
              <c:numCache>
                <c:formatCode>General</c:formatCode>
                <c:ptCount val="5"/>
                <c:pt idx="4">
                  <c:v>0.8113268890552171</c:v>
                </c:pt>
              </c:numCache>
            </c:numRef>
          </c:yVal>
        </c:ser>
        <c:ser>
          <c:idx val="2"/>
          <c:order val="2"/>
          <c:tx>
            <c:strRef>
              <c:f>GRAPH!$G$37</c:f>
              <c:strCache>
                <c:ptCount val="1"/>
                <c:pt idx="0">
                  <c:v>NNK011HA</c:v>
                </c:pt>
              </c:strCache>
            </c:strRef>
          </c:tx>
          <c:spPr>
            <a:ln w="28575">
              <a:noFill/>
            </a:ln>
          </c:spPr>
          <c:marker>
            <c:symbol val="diamond"/>
            <c:size val="5"/>
            <c:spPr>
              <a:solidFill>
                <a:srgbClr val="FF0000"/>
              </a:solidFill>
              <a:ln w="9525">
                <a:noFill/>
              </a:ln>
            </c:spPr>
          </c:marker>
          <c:xVal>
            <c:numRef>
              <c:f>GRAPH!$I$38:$I$42</c:f>
              <c:numCache>
                <c:formatCode>General</c:formatCode>
                <c:ptCount val="5"/>
                <c:pt idx="0">
                  <c:v>1.8</c:v>
                </c:pt>
                <c:pt idx="1">
                  <c:v>4.9000000000000004</c:v>
                </c:pt>
                <c:pt idx="2">
                  <c:v>6.9</c:v>
                </c:pt>
                <c:pt idx="3">
                  <c:v>9.9</c:v>
                </c:pt>
                <c:pt idx="4">
                  <c:v>14.9</c:v>
                </c:pt>
              </c:numCache>
            </c:numRef>
          </c:xVal>
          <c:yVal>
            <c:numRef>
              <c:f>GRAPH!$J$38:$J$42</c:f>
              <c:numCache>
                <c:formatCode>General</c:formatCode>
                <c:ptCount val="5"/>
                <c:pt idx="2">
                  <c:v>1.2259348818271403</c:v>
                </c:pt>
                <c:pt idx="3">
                  <c:v>1.36624713551344</c:v>
                </c:pt>
                <c:pt idx="4">
                  <c:v>1.595670533170533</c:v>
                </c:pt>
              </c:numCache>
            </c:numRef>
          </c:yVal>
        </c:ser>
        <c:ser>
          <c:idx val="3"/>
          <c:order val="3"/>
          <c:tx>
            <c:strRef>
              <c:f>GRAPH!$G$55</c:f>
              <c:strCache>
                <c:ptCount val="1"/>
                <c:pt idx="0">
                  <c:v>0</c:v>
                </c:pt>
              </c:strCache>
            </c:strRef>
          </c:tx>
          <c:spPr>
            <a:ln w="28575">
              <a:noFill/>
            </a:ln>
          </c:spPr>
          <c:marker>
            <c:symbol val="diamond"/>
            <c:size val="5"/>
            <c:spPr>
              <a:solidFill>
                <a:srgbClr val="FF99CC"/>
              </a:solidFill>
              <a:ln w="9525">
                <a:noFill/>
              </a:ln>
            </c:spPr>
          </c:marker>
          <c:xVal>
            <c:numRef>
              <c:f>GRAPH!$I$56:$I$60</c:f>
              <c:numCache>
                <c:formatCode>General</c:formatCode>
                <c:ptCount val="5"/>
                <c:pt idx="0">
                  <c:v>0</c:v>
                </c:pt>
                <c:pt idx="1">
                  <c:v>0</c:v>
                </c:pt>
                <c:pt idx="2">
                  <c:v>0</c:v>
                </c:pt>
                <c:pt idx="3">
                  <c:v>0</c:v>
                </c:pt>
                <c:pt idx="4">
                  <c:v>0</c:v>
                </c:pt>
              </c:numCache>
            </c:numRef>
          </c:xVal>
          <c:yVal>
            <c:numRef>
              <c:f>GRAPH!$J$56:$J$60</c:f>
              <c:numCache>
                <c:formatCode>General</c:formatCode>
                <c:ptCount val="5"/>
                <c:pt idx="0">
                  <c:v>0</c:v>
                </c:pt>
                <c:pt idx="1">
                  <c:v>0</c:v>
                </c:pt>
                <c:pt idx="2">
                  <c:v>0</c:v>
                </c:pt>
                <c:pt idx="3">
                  <c:v>0</c:v>
                </c:pt>
                <c:pt idx="4">
                  <c:v>0</c:v>
                </c:pt>
              </c:numCache>
            </c:numRef>
          </c:yVal>
        </c:ser>
        <c:axId val="78672256"/>
        <c:axId val="78674560"/>
      </c:scatterChart>
      <c:valAx>
        <c:axId val="78672256"/>
        <c:scaling>
          <c:orientation val="minMax"/>
        </c:scaling>
        <c:axPos val="b"/>
        <c:title>
          <c:tx>
            <c:rich>
              <a:bodyPr/>
              <a:lstStyle/>
              <a:p>
                <a:pPr>
                  <a:defRPr sz="1000" b="1" i="0" u="none" strike="noStrike" baseline="0">
                    <a:solidFill>
                      <a:srgbClr val="000000"/>
                    </a:solidFill>
                    <a:latin typeface="Arial"/>
                    <a:ea typeface="Arial"/>
                    <a:cs typeface="Arial"/>
                  </a:defRPr>
                </a:pPr>
                <a:r>
                  <a:rPr lang="en-US" altLang="en-US"/>
                  <a:t>min</a:t>
                </a:r>
              </a:p>
            </c:rich>
          </c:tx>
          <c:layout>
            <c:manualLayout>
              <c:xMode val="edge"/>
              <c:yMode val="edge"/>
              <c:x val="7.8607556867891521E-3"/>
              <c:y val="0.94058274361274419"/>
            </c:manualLayout>
          </c:layout>
          <c:spPr>
            <a:noFill/>
            <a:ln w="25400">
              <a:noFill/>
            </a:ln>
          </c:spPr>
        </c:title>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MS Pゴシック"/>
                <a:ea typeface="MS Pゴシック"/>
                <a:cs typeface="MS Pゴシック"/>
              </a:defRPr>
            </a:pPr>
            <a:endParaRPr lang="ja-JP"/>
          </a:p>
        </c:txPr>
        <c:crossAx val="78674560"/>
        <c:crosses val="autoZero"/>
        <c:crossBetween val="midCat"/>
      </c:valAx>
      <c:valAx>
        <c:axId val="78674560"/>
        <c:scaling>
          <c:orientation val="minMax"/>
        </c:scaling>
        <c:axPos val="l"/>
        <c:title>
          <c:tx>
            <c:rich>
              <a:bodyPr/>
              <a:lstStyle/>
              <a:p>
                <a:pPr>
                  <a:defRPr sz="1100" b="0" i="0" u="none" strike="noStrike" baseline="0">
                    <a:solidFill>
                      <a:srgbClr val="000000"/>
                    </a:solidFill>
                    <a:latin typeface="ＭＳ Ｐゴシック"/>
                    <a:ea typeface="ＭＳ Ｐゴシック"/>
                    <a:cs typeface="ＭＳ Ｐゴシック"/>
                  </a:defRPr>
                </a:pPr>
                <a:r>
                  <a:rPr lang="ja-JP" altLang="en-US" sz="1000" b="1" i="0" u="none" strike="noStrike" baseline="0">
                    <a:solidFill>
                      <a:srgbClr val="000000"/>
                    </a:solidFill>
                    <a:latin typeface="Arial"/>
                    <a:cs typeface="Arial"/>
                  </a:rPr>
                  <a:t>個</a:t>
                </a:r>
                <a:r>
                  <a:rPr lang="en-US" altLang="ja-JP" sz="1000" b="1" i="0" u="none" strike="noStrike" baseline="0">
                    <a:solidFill>
                      <a:srgbClr val="000000"/>
                    </a:solidFill>
                    <a:latin typeface="Arial"/>
                    <a:cs typeface="Arial"/>
                  </a:rPr>
                  <a:t>/</a:t>
                </a:r>
                <a:r>
                  <a:rPr lang="el-GR" altLang="ja-JP" sz="1000" b="1" i="0" u="none" strike="noStrike" baseline="0">
                    <a:solidFill>
                      <a:srgbClr val="000000"/>
                    </a:solidFill>
                    <a:latin typeface="Arial"/>
                    <a:cs typeface="Arial"/>
                  </a:rPr>
                  <a:t>μ</a:t>
                </a:r>
                <a:r>
                  <a:rPr lang="en-US" altLang="ja-JP" sz="1000" b="1" i="0" u="none" strike="noStrike" baseline="0">
                    <a:solidFill>
                      <a:srgbClr val="000000"/>
                    </a:solidFill>
                    <a:latin typeface="Arial"/>
                    <a:cs typeface="Arial"/>
                  </a:rPr>
                  <a:t>m</a:t>
                </a:r>
              </a:p>
            </c:rich>
          </c:tx>
          <c:layout/>
          <c:spPr>
            <a:noFill/>
            <a:ln w="25400">
              <a:noFill/>
            </a:ln>
          </c:spPr>
        </c:title>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MS Pゴシック"/>
                <a:ea typeface="MS Pゴシック"/>
                <a:cs typeface="MS Pゴシック"/>
              </a:defRPr>
            </a:pPr>
            <a:endParaRPr lang="ja-JP"/>
          </a:p>
        </c:txPr>
        <c:crossAx val="78672256"/>
        <c:crosses val="autoZero"/>
        <c:crossBetween val="midCat"/>
      </c:valAx>
      <c:spPr>
        <a:solidFill>
          <a:srgbClr val="FFFFFF"/>
        </a:solidFill>
        <a:ln w="3175">
          <a:solidFill>
            <a:srgbClr val="000000"/>
          </a:solidFill>
          <a:prstDash val="solid"/>
        </a:ln>
      </c:spPr>
    </c:plotArea>
    <c:legend>
      <c:legendPos val="r"/>
      <c:legendEntry>
        <c:idx val="3"/>
        <c:delete val="1"/>
      </c:legendEntry>
      <c:layout>
        <c:manualLayout>
          <c:xMode val="edge"/>
          <c:yMode val="edge"/>
          <c:x val="0.87887057086614173"/>
          <c:y val="0.44311222964218083"/>
          <c:w val="0.1126710137795276"/>
          <c:h val="0.14022093757267687"/>
        </c:manualLayout>
      </c:layout>
      <c:spPr>
        <a:solidFill>
          <a:srgbClr val="FFFFFF"/>
        </a:solidFill>
        <a:ln w="3175">
          <a:solidFill>
            <a:srgbClr val="000000"/>
          </a:solidFill>
          <a:prstDash val="solid"/>
        </a:ln>
      </c:spPr>
      <c:txPr>
        <a:bodyPr/>
        <a:lstStyle/>
        <a:p>
          <a:pPr>
            <a:defRPr sz="920" b="0" i="0" u="none" strike="noStrike" baseline="0">
              <a:solidFill>
                <a:srgbClr val="000000"/>
              </a:solidFill>
              <a:latin typeface="MS Pゴシック"/>
              <a:ea typeface="MS Pゴシック"/>
              <a:cs typeface="MS Pゴシック"/>
            </a:defRPr>
          </a:pPr>
          <a:endParaRPr lang="ja-JP"/>
        </a:p>
      </c:txPr>
    </c:legend>
    <c:plotVisOnly val="1"/>
    <c:dispBlanksAs val="gap"/>
  </c:chart>
  <c:spPr>
    <a:solidFill>
      <a:srgbClr val="FFFFFF"/>
    </a:solidFill>
    <a:ln w="3175">
      <a:solidFill>
        <a:srgbClr val="000000"/>
      </a:solidFill>
      <a:prstDash val="solid"/>
    </a:ln>
  </c:spPr>
  <c:txPr>
    <a:bodyPr/>
    <a:lstStyle/>
    <a:p>
      <a:pPr>
        <a:defRPr sz="1000" b="0" i="0" u="none" strike="noStrike" baseline="0">
          <a:solidFill>
            <a:srgbClr val="000000"/>
          </a:solidFill>
          <a:latin typeface="MS Pゴシック"/>
          <a:ea typeface="MS Pゴシック"/>
          <a:cs typeface="MS Pゴシック"/>
        </a:defRPr>
      </a:pPr>
      <a:endParaRPr lang="ja-JP"/>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ja-JP"/>
  <c:chart>
    <c:title>
      <c:tx>
        <c:rich>
          <a:bodyPr/>
          <a:lstStyle/>
          <a:p>
            <a:pPr>
              <a:defRPr sz="1000" b="1" i="0" u="none" strike="noStrike" baseline="0">
                <a:solidFill>
                  <a:srgbClr val="000000"/>
                </a:solidFill>
                <a:latin typeface="Arial"/>
                <a:ea typeface="Arial"/>
                <a:cs typeface="Arial"/>
              </a:defRPr>
            </a:pPr>
            <a:r>
              <a:rPr lang="en-US" altLang="en-US"/>
              <a:t>FD</a:t>
            </a:r>
          </a:p>
        </c:rich>
      </c:tx>
      <c:layout>
        <c:manualLayout>
          <c:xMode val="edge"/>
          <c:yMode val="edge"/>
          <c:x val="0.48736753608923888"/>
          <c:y val="2.8295619199019691E-2"/>
        </c:manualLayout>
      </c:layout>
      <c:spPr>
        <a:noFill/>
        <a:ln w="25400">
          <a:noFill/>
        </a:ln>
      </c:spPr>
    </c:title>
    <c:plotArea>
      <c:layout>
        <c:manualLayout>
          <c:layoutTarget val="inner"/>
          <c:xMode val="edge"/>
          <c:yMode val="edge"/>
          <c:x val="8.515831298430783E-2"/>
          <c:y val="0.11632620517980592"/>
          <c:w val="0.76511468896670376"/>
          <c:h val="0.77498404261681575"/>
        </c:manualLayout>
      </c:layout>
      <c:scatterChart>
        <c:scatterStyle val="lineMarker"/>
        <c:ser>
          <c:idx val="0"/>
          <c:order val="0"/>
          <c:tx>
            <c:strRef>
              <c:f>GRAPH!$A$1</c:f>
              <c:strCache>
                <c:ptCount val="1"/>
                <c:pt idx="0">
                  <c:v>NNK023</c:v>
                </c:pt>
              </c:strCache>
            </c:strRef>
          </c:tx>
          <c:spPr>
            <a:ln w="28575">
              <a:noFill/>
            </a:ln>
          </c:spPr>
          <c:marker>
            <c:symbol val="diamond"/>
            <c:size val="5"/>
            <c:spPr>
              <a:solidFill>
                <a:srgbClr val="0000FF"/>
              </a:solidFill>
              <a:ln w="9525">
                <a:noFill/>
              </a:ln>
            </c:spPr>
          </c:marker>
          <c:xVal>
            <c:numRef>
              <c:f>GRAPH!$C$2:$C$6</c:f>
              <c:numCache>
                <c:formatCode>General</c:formatCode>
                <c:ptCount val="5"/>
                <c:pt idx="0">
                  <c:v>2</c:v>
                </c:pt>
                <c:pt idx="1">
                  <c:v>5</c:v>
                </c:pt>
                <c:pt idx="2">
                  <c:v>7</c:v>
                </c:pt>
                <c:pt idx="3">
                  <c:v>10</c:v>
                </c:pt>
                <c:pt idx="4">
                  <c:v>15</c:v>
                </c:pt>
              </c:numCache>
            </c:numRef>
          </c:xVal>
          <c:yVal>
            <c:numRef>
              <c:f>GRAPH!$D$2:$D$6</c:f>
              <c:numCache>
                <c:formatCode>General</c:formatCode>
                <c:ptCount val="5"/>
                <c:pt idx="0">
                  <c:v>1.6548794322697589</c:v>
                </c:pt>
                <c:pt idx="1">
                  <c:v>3.5483530992116692</c:v>
                </c:pt>
                <c:pt idx="2">
                  <c:v>7.9870150603712764</c:v>
                </c:pt>
                <c:pt idx="3">
                  <c:v>23.108058149380469</c:v>
                </c:pt>
                <c:pt idx="4">
                  <c:v>44.144318884578624</c:v>
                </c:pt>
              </c:numCache>
            </c:numRef>
          </c:yVal>
        </c:ser>
        <c:ser>
          <c:idx val="1"/>
          <c:order val="1"/>
          <c:tx>
            <c:strRef>
              <c:f>GRAPH!$A$19</c:f>
              <c:strCache>
                <c:ptCount val="1"/>
                <c:pt idx="0">
                  <c:v>NNK011</c:v>
                </c:pt>
              </c:strCache>
            </c:strRef>
          </c:tx>
          <c:spPr>
            <a:ln w="28575">
              <a:noFill/>
            </a:ln>
          </c:spPr>
          <c:marker>
            <c:symbol val="diamond"/>
            <c:size val="5"/>
            <c:spPr>
              <a:solidFill>
                <a:srgbClr val="00FFFF"/>
              </a:solidFill>
              <a:ln w="9525">
                <a:noFill/>
              </a:ln>
            </c:spPr>
          </c:marker>
          <c:xVal>
            <c:numRef>
              <c:f>GRAPH!$C$20:$C$24</c:f>
              <c:numCache>
                <c:formatCode>General</c:formatCode>
                <c:ptCount val="5"/>
                <c:pt idx="0">
                  <c:v>2</c:v>
                </c:pt>
                <c:pt idx="1">
                  <c:v>5</c:v>
                </c:pt>
                <c:pt idx="2">
                  <c:v>7</c:v>
                </c:pt>
                <c:pt idx="3">
                  <c:v>10</c:v>
                </c:pt>
                <c:pt idx="4">
                  <c:v>15</c:v>
                </c:pt>
              </c:numCache>
            </c:numRef>
          </c:xVal>
          <c:yVal>
            <c:numRef>
              <c:f>GRAPH!$D$20:$D$24</c:f>
              <c:numCache>
                <c:formatCode>General</c:formatCode>
                <c:ptCount val="5"/>
                <c:pt idx="0">
                  <c:v>5.8903765886129701E-2</c:v>
                </c:pt>
                <c:pt idx="1">
                  <c:v>0.15686468376297177</c:v>
                </c:pt>
                <c:pt idx="2">
                  <c:v>0.28596704655015026</c:v>
                </c:pt>
                <c:pt idx="3">
                  <c:v>1.20574797344926</c:v>
                </c:pt>
                <c:pt idx="4">
                  <c:v>4.744672772119813</c:v>
                </c:pt>
              </c:numCache>
            </c:numRef>
          </c:yVal>
        </c:ser>
        <c:ser>
          <c:idx val="2"/>
          <c:order val="2"/>
          <c:tx>
            <c:strRef>
              <c:f>GRAPH!$A$37</c:f>
              <c:strCache>
                <c:ptCount val="1"/>
                <c:pt idx="0">
                  <c:v>NNK011HA</c:v>
                </c:pt>
              </c:strCache>
            </c:strRef>
          </c:tx>
          <c:spPr>
            <a:ln w="28575">
              <a:noFill/>
            </a:ln>
          </c:spPr>
          <c:marker>
            <c:symbol val="diamond"/>
            <c:size val="5"/>
            <c:spPr>
              <a:solidFill>
                <a:srgbClr val="FF0000"/>
              </a:solidFill>
              <a:ln w="9525">
                <a:noFill/>
              </a:ln>
            </c:spPr>
          </c:marker>
          <c:xVal>
            <c:numRef>
              <c:f>GRAPH!$C$38:$C$42</c:f>
              <c:numCache>
                <c:formatCode>General</c:formatCode>
                <c:ptCount val="5"/>
                <c:pt idx="0">
                  <c:v>1.9000000000000001</c:v>
                </c:pt>
                <c:pt idx="1">
                  <c:v>4.9000000000000004</c:v>
                </c:pt>
                <c:pt idx="2">
                  <c:v>6.9</c:v>
                </c:pt>
                <c:pt idx="3">
                  <c:v>9.9</c:v>
                </c:pt>
                <c:pt idx="4">
                  <c:v>14.9</c:v>
                </c:pt>
              </c:numCache>
            </c:numRef>
          </c:xVal>
          <c:yVal>
            <c:numRef>
              <c:f>GRAPH!$D$38:$D$42</c:f>
              <c:numCache>
                <c:formatCode>General</c:formatCode>
                <c:ptCount val="5"/>
                <c:pt idx="0">
                  <c:v>6.7899857174867226E-2</c:v>
                </c:pt>
                <c:pt idx="1">
                  <c:v>0.16962631679838164</c:v>
                </c:pt>
                <c:pt idx="2">
                  <c:v>0.24278185604646046</c:v>
                </c:pt>
                <c:pt idx="3">
                  <c:v>0.78956526124036086</c:v>
                </c:pt>
                <c:pt idx="4">
                  <c:v>5.8277204079603715</c:v>
                </c:pt>
              </c:numCache>
            </c:numRef>
          </c:yVal>
        </c:ser>
        <c:ser>
          <c:idx val="3"/>
          <c:order val="3"/>
          <c:tx>
            <c:strRef>
              <c:f>GRAPH!$A$55</c:f>
              <c:strCache>
                <c:ptCount val="1"/>
                <c:pt idx="0">
                  <c:v>0</c:v>
                </c:pt>
              </c:strCache>
            </c:strRef>
          </c:tx>
          <c:spPr>
            <a:ln w="28575">
              <a:noFill/>
            </a:ln>
          </c:spPr>
          <c:marker>
            <c:symbol val="diamond"/>
            <c:size val="5"/>
            <c:spPr>
              <a:solidFill>
                <a:srgbClr val="FF99CC"/>
              </a:solidFill>
              <a:ln w="9525">
                <a:noFill/>
              </a:ln>
            </c:spPr>
          </c:marker>
          <c:xVal>
            <c:numRef>
              <c:f>GRAPH!$C$56:$C$60</c:f>
              <c:numCache>
                <c:formatCode>General</c:formatCode>
                <c:ptCount val="5"/>
                <c:pt idx="0">
                  <c:v>2.2000000000000002</c:v>
                </c:pt>
                <c:pt idx="1">
                  <c:v>5.2</c:v>
                </c:pt>
                <c:pt idx="2">
                  <c:v>7.2</c:v>
                </c:pt>
                <c:pt idx="3">
                  <c:v>10.200000000000001</c:v>
                </c:pt>
                <c:pt idx="4">
                  <c:v>15.2</c:v>
                </c:pt>
              </c:numCache>
            </c:numRef>
          </c:xVal>
          <c:yVal>
            <c:numRef>
              <c:f>GRAPH!$D$56:$D$60</c:f>
              <c:numCache>
                <c:formatCode>General</c:formatCode>
                <c:ptCount val="5"/>
                <c:pt idx="0">
                  <c:v>0</c:v>
                </c:pt>
                <c:pt idx="1">
                  <c:v>0</c:v>
                </c:pt>
                <c:pt idx="2">
                  <c:v>0</c:v>
                </c:pt>
                <c:pt idx="3">
                  <c:v>0</c:v>
                </c:pt>
                <c:pt idx="4">
                  <c:v>0</c:v>
                </c:pt>
              </c:numCache>
            </c:numRef>
          </c:yVal>
        </c:ser>
        <c:axId val="77534720"/>
        <c:axId val="77536640"/>
      </c:scatterChart>
      <c:valAx>
        <c:axId val="77534720"/>
        <c:scaling>
          <c:orientation val="minMax"/>
        </c:scaling>
        <c:axPos val="b"/>
        <c:title>
          <c:tx>
            <c:rich>
              <a:bodyPr/>
              <a:lstStyle/>
              <a:p>
                <a:pPr>
                  <a:defRPr sz="1000" b="1" i="0" u="none" strike="noStrike" baseline="0">
                    <a:solidFill>
                      <a:srgbClr val="000000"/>
                    </a:solidFill>
                    <a:latin typeface="Arial"/>
                    <a:ea typeface="Arial"/>
                    <a:cs typeface="Arial"/>
                  </a:defRPr>
                </a:pPr>
                <a:r>
                  <a:rPr lang="en-US" altLang="en-US"/>
                  <a:t>min</a:t>
                </a:r>
              </a:p>
            </c:rich>
          </c:tx>
          <c:layout>
            <c:manualLayout>
              <c:xMode val="edge"/>
              <c:yMode val="edge"/>
              <c:x val="0.44937390638670183"/>
              <c:y val="0.94004156420510554"/>
            </c:manualLayout>
          </c:layout>
          <c:spPr>
            <a:noFill/>
            <a:ln w="25400">
              <a:noFill/>
            </a:ln>
          </c:spPr>
        </c:title>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MS Pゴシック"/>
                <a:ea typeface="MS Pゴシック"/>
                <a:cs typeface="MS Pゴシック"/>
              </a:defRPr>
            </a:pPr>
            <a:endParaRPr lang="ja-JP"/>
          </a:p>
        </c:txPr>
        <c:crossAx val="77536640"/>
        <c:crosses val="autoZero"/>
        <c:crossBetween val="midCat"/>
      </c:valAx>
      <c:valAx>
        <c:axId val="77536640"/>
        <c:scaling>
          <c:orientation val="minMax"/>
        </c:scaling>
        <c:axPos val="l"/>
        <c:title>
          <c:tx>
            <c:rich>
              <a:bodyPr/>
              <a:lstStyle/>
              <a:p>
                <a:pPr>
                  <a:defRPr sz="1100" b="0" i="0" u="none" strike="noStrike" baseline="0">
                    <a:solidFill>
                      <a:srgbClr val="000000"/>
                    </a:solidFill>
                    <a:latin typeface="ＭＳ Ｐゴシック"/>
                    <a:ea typeface="ＭＳ Ｐゴシック"/>
                    <a:cs typeface="ＭＳ Ｐゴシック"/>
                  </a:defRPr>
                </a:pPr>
                <a:r>
                  <a:rPr lang="ja-JP" altLang="en-US" sz="1000" b="1" i="0" u="none" strike="noStrike" baseline="0">
                    <a:solidFill>
                      <a:srgbClr val="000000"/>
                    </a:solidFill>
                    <a:latin typeface="Arial"/>
                    <a:cs typeface="Arial"/>
                  </a:rPr>
                  <a:t>個</a:t>
                </a:r>
                <a:r>
                  <a:rPr lang="en-US" altLang="ja-JP" sz="1000" b="1" i="0" u="none" strike="noStrike" baseline="0">
                    <a:solidFill>
                      <a:srgbClr val="000000"/>
                    </a:solidFill>
                    <a:latin typeface="Arial"/>
                    <a:cs typeface="Arial"/>
                  </a:rPr>
                  <a:t>/1000</a:t>
                </a:r>
                <a:r>
                  <a:rPr lang="el-GR" altLang="ja-JP" sz="1000" b="1" i="0" u="none" strike="noStrike" baseline="0">
                    <a:solidFill>
                      <a:srgbClr val="000000"/>
                    </a:solidFill>
                    <a:latin typeface="Arial"/>
                    <a:cs typeface="Arial"/>
                  </a:rPr>
                  <a:t>μ</a:t>
                </a:r>
                <a:r>
                  <a:rPr lang="en-US" altLang="ja-JP" sz="1000" b="1" i="0" u="none" strike="noStrike" baseline="0">
                    <a:solidFill>
                      <a:srgbClr val="000000"/>
                    </a:solidFill>
                    <a:latin typeface="Arial"/>
                    <a:cs typeface="Arial"/>
                  </a:rPr>
                  <a:t>m^3</a:t>
                </a:r>
              </a:p>
            </c:rich>
          </c:tx>
          <c:layout>
            <c:manualLayout>
              <c:xMode val="edge"/>
              <c:yMode val="edge"/>
              <c:x val="2.0962106299212597E-2"/>
              <c:y val="0.4370091987712893"/>
            </c:manualLayout>
          </c:layout>
          <c:spPr>
            <a:noFill/>
            <a:ln w="25400">
              <a:noFill/>
            </a:ln>
          </c:spPr>
        </c:title>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MS Pゴシック"/>
                <a:ea typeface="MS Pゴシック"/>
                <a:cs typeface="MS Pゴシック"/>
              </a:defRPr>
            </a:pPr>
            <a:endParaRPr lang="ja-JP"/>
          </a:p>
        </c:txPr>
        <c:crossAx val="77534720"/>
        <c:crosses val="autoZero"/>
        <c:crossBetween val="midCat"/>
      </c:valAx>
      <c:spPr>
        <a:solidFill>
          <a:srgbClr val="FFFFFF"/>
        </a:solidFill>
        <a:ln w="3175">
          <a:solidFill>
            <a:srgbClr val="000000"/>
          </a:solidFill>
          <a:prstDash val="solid"/>
        </a:ln>
      </c:spPr>
    </c:plotArea>
    <c:legend>
      <c:legendPos val="r"/>
      <c:legendEntry>
        <c:idx val="3"/>
        <c:delete val="1"/>
      </c:legendEntry>
      <c:layout>
        <c:manualLayout>
          <c:xMode val="edge"/>
          <c:yMode val="edge"/>
          <c:x val="0.87647555774278252"/>
          <c:y val="0.43386538827756965"/>
          <c:w val="0.1126710137795276"/>
          <c:h val="0.13990577676213198"/>
        </c:manualLayout>
      </c:layout>
      <c:spPr>
        <a:solidFill>
          <a:srgbClr val="FFFFFF"/>
        </a:solidFill>
        <a:ln w="3175">
          <a:solidFill>
            <a:srgbClr val="000000"/>
          </a:solidFill>
          <a:prstDash val="solid"/>
        </a:ln>
      </c:spPr>
      <c:txPr>
        <a:bodyPr/>
        <a:lstStyle/>
        <a:p>
          <a:pPr>
            <a:defRPr sz="920" b="0" i="0" u="none" strike="noStrike" baseline="0">
              <a:solidFill>
                <a:srgbClr val="000000"/>
              </a:solidFill>
              <a:latin typeface="MS Pゴシック"/>
              <a:ea typeface="MS Pゴシック"/>
              <a:cs typeface="MS Pゴシック"/>
            </a:defRPr>
          </a:pPr>
          <a:endParaRPr lang="ja-JP"/>
        </a:p>
      </c:txPr>
    </c:legend>
    <c:plotVisOnly val="1"/>
    <c:dispBlanksAs val="gap"/>
  </c:chart>
  <c:spPr>
    <a:solidFill>
      <a:srgbClr val="FFFFFF"/>
    </a:solidFill>
    <a:ln w="3175">
      <a:solidFill>
        <a:srgbClr val="000000"/>
      </a:solidFill>
      <a:prstDash val="solid"/>
    </a:ln>
  </c:spPr>
  <c:txPr>
    <a:bodyPr/>
    <a:lstStyle/>
    <a:p>
      <a:pPr>
        <a:defRPr sz="1000" b="0" i="0" u="none" strike="noStrike" baseline="0">
          <a:solidFill>
            <a:srgbClr val="000000"/>
          </a:solidFill>
          <a:latin typeface="MS Pゴシック"/>
          <a:ea typeface="MS Pゴシック"/>
          <a:cs typeface="MS Pゴシック"/>
        </a:defRPr>
      </a:pPr>
      <a:endParaRPr lang="ja-JP"/>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3E7C6B9C-530D-41FC-BDA9-659B0210F17D}" type="datetimeFigureOut">
              <a:rPr lang="ja-JP" altLang="en-US"/>
              <a:pPr>
                <a:defRPr/>
              </a:pPr>
              <a:t>2011/2/21</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05DFF362-9028-4DFA-B5D7-393AC37DCB28}"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945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パウエルの時代から</a:t>
            </a:r>
            <a:r>
              <a:rPr lang="en-US" altLang="ja-JP" dirty="0" smtClean="0"/>
              <a:t>OPERA</a:t>
            </a:r>
            <a:r>
              <a:rPr lang="ja-JP" altLang="en-US" dirty="0" smtClean="0"/>
              <a:t>実験に至るまで企業任せ、</a:t>
            </a:r>
            <a:endParaRPr lang="en-US" altLang="ja-JP" dirty="0" smtClean="0"/>
          </a:p>
          <a:p>
            <a:pPr eaLnBrk="1" hangingPunct="1">
              <a:spcBef>
                <a:spcPct val="0"/>
              </a:spcBef>
            </a:pPr>
            <a:r>
              <a:rPr lang="ja-JP" altLang="en-US" dirty="0" smtClean="0"/>
              <a:t>研究者の手で開発することが必要。原子核乾板の可能性を引き出す様々な開発をしたい。</a:t>
            </a:r>
            <a:endParaRPr lang="en-US" altLang="ja-JP" dirty="0" smtClean="0"/>
          </a:p>
          <a:p>
            <a:pPr eaLnBrk="1" hangingPunct="1">
              <a:spcBef>
                <a:spcPct val="0"/>
              </a:spcBef>
            </a:pPr>
            <a:r>
              <a:rPr lang="ja-JP" altLang="en-US" dirty="0" smtClean="0"/>
              <a:t>ダークマターサーチ実験のため</a:t>
            </a:r>
            <a:r>
              <a:rPr lang="en-US" altLang="ja-JP" dirty="0" smtClean="0"/>
              <a:t>(</a:t>
            </a:r>
            <a:r>
              <a:rPr lang="ja-JP" altLang="en-US" dirty="0" smtClean="0"/>
              <a:t>企業にはない）地下製造のためのノウハウ</a:t>
            </a:r>
          </a:p>
        </p:txBody>
      </p:sp>
      <p:sp>
        <p:nvSpPr>
          <p:cNvPr id="1843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F3D2F5-B6AF-425F-A050-EEE0DD956ACA}" type="slidenum">
              <a:rPr lang="ja-JP" altLang="en-US" smtClean="0"/>
              <a:pPr fontAlgn="base">
                <a:spcBef>
                  <a:spcPct val="0"/>
                </a:spcBef>
                <a:spcAft>
                  <a:spcPct val="0"/>
                </a:spcAft>
                <a:defRPr/>
              </a:pPr>
              <a:t>2</a:t>
            </a:fld>
            <a:endParaRPr lang="ja-JP"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5DFF362-9028-4DFA-B5D7-393AC37DCB28}" type="slidenum">
              <a:rPr lang="ja-JP" altLang="en-US" smtClean="0"/>
              <a:pPr>
                <a:defRPr/>
              </a:pPr>
              <a:t>15</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638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536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2719F3-E54A-416E-BBFE-DD18050073BD}" type="slidenum">
              <a:rPr lang="ja-JP" altLang="en-US" smtClean="0"/>
              <a:pPr fontAlgn="base">
                <a:spcBef>
                  <a:spcPct val="0"/>
                </a:spcBef>
                <a:spcAft>
                  <a:spcPct val="0"/>
                </a:spcAft>
                <a:defRPr/>
              </a:pPr>
              <a:t>17</a:t>
            </a:fld>
            <a:endParaRPr lang="ja-JP"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741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ja-JP" smtClean="0"/>
          </a:p>
        </p:txBody>
      </p:sp>
      <p:sp>
        <p:nvSpPr>
          <p:cNvPr id="1638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BFC7AB-3823-43BE-8FAE-A328DEB25512}" type="slidenum">
              <a:rPr lang="ja-JP" altLang="en-US" smtClean="0"/>
              <a:pPr fontAlgn="base">
                <a:spcBef>
                  <a:spcPct val="0"/>
                </a:spcBef>
                <a:spcAft>
                  <a:spcPct val="0"/>
                </a:spcAft>
                <a:defRPr/>
              </a:pPr>
              <a:t>18</a:t>
            </a:fld>
            <a:endParaRPr lang="ja-JP"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5DFF362-9028-4DFA-B5D7-393AC37DCB28}" type="slidenum">
              <a:rPr lang="ja-JP" altLang="en-US" smtClean="0"/>
              <a:pPr>
                <a:defRPr/>
              </a:pPr>
              <a:t>19</a:t>
            </a:fld>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84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741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C50D56-3FF3-4D28-881A-0CEA80093BEF}" type="slidenum">
              <a:rPr lang="ja-JP" altLang="en-US" smtClean="0"/>
              <a:pPr fontAlgn="base">
                <a:spcBef>
                  <a:spcPct val="0"/>
                </a:spcBef>
                <a:spcAft>
                  <a:spcPct val="0"/>
                </a:spcAft>
                <a:defRPr/>
              </a:pPr>
              <a:t>20</a:t>
            </a:fld>
            <a:endParaRPr lang="ja-JP"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5DFF362-9028-4DFA-B5D7-393AC37DCB28}" type="slidenum">
              <a:rPr lang="ja-JP" altLang="en-US" smtClean="0"/>
              <a:pPr>
                <a:defRPr/>
              </a:pPr>
              <a:t>21</a:t>
            </a:fld>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5DFF362-9028-4DFA-B5D7-393AC37DCB28}" type="slidenum">
              <a:rPr lang="ja-JP" altLang="en-US" smtClean="0"/>
              <a:pPr>
                <a:defRPr/>
              </a:pPr>
              <a:t>22</a:t>
            </a:fld>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pPr>
              <a:defRPr/>
            </a:pPr>
            <a:fld id="{05DFF362-9028-4DFA-B5D7-393AC37DCB28}" type="slidenum">
              <a:rPr lang="ja-JP" altLang="en-US" smtClean="0"/>
              <a:pPr>
                <a:defRPr/>
              </a:pPr>
              <a:t>25</a:t>
            </a:fld>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pPr>
              <a:defRPr/>
            </a:pPr>
            <a:fld id="{05DFF362-9028-4DFA-B5D7-393AC37DCB28}" type="slidenum">
              <a:rPr lang="ja-JP" altLang="en-US" smtClean="0"/>
              <a:pPr>
                <a:defRPr/>
              </a:pPr>
              <a:t>27</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048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ja-JP" altLang="en-US" dirty="0" smtClean="0"/>
          </a:p>
        </p:txBody>
      </p:sp>
      <p:sp>
        <p:nvSpPr>
          <p:cNvPr id="4" name="スライド番号プレースホルダ 3"/>
          <p:cNvSpPr>
            <a:spLocks noGrp="1"/>
          </p:cNvSpPr>
          <p:nvPr>
            <p:ph type="sldNum" sz="quarter" idx="5"/>
          </p:nvPr>
        </p:nvSpPr>
        <p:spPr/>
        <p:txBody>
          <a:bodyPr/>
          <a:lstStyle/>
          <a:p>
            <a:pPr>
              <a:defRPr/>
            </a:pPr>
            <a:fld id="{2B0CEE5C-F030-4A80-B168-D9925A6ADD5C}" type="slidenum">
              <a:rPr lang="ja-JP" altLang="en-US" smtClean="0"/>
              <a:pPr>
                <a:defRPr/>
              </a:pPr>
              <a:t>3</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15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1946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781382-A54A-4AA1-8CCE-53AD7CA17455}" type="slidenum">
              <a:rPr lang="ja-JP" altLang="en-US" smtClean="0"/>
              <a:pPr fontAlgn="base">
                <a:spcBef>
                  <a:spcPct val="0"/>
                </a:spcBef>
                <a:spcAft>
                  <a:spcPct val="0"/>
                </a:spcAft>
                <a:defRPr/>
              </a:pPr>
              <a:t>4</a:t>
            </a:fld>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5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ja-JP" dirty="0" smtClean="0"/>
          </a:p>
        </p:txBody>
      </p:sp>
      <p:sp>
        <p:nvSpPr>
          <p:cNvPr id="2048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16832E-4299-4593-A1A2-65FE775A4359}" type="slidenum">
              <a:rPr lang="ja-JP" altLang="en-US" smtClean="0"/>
              <a:pPr fontAlgn="base">
                <a:spcBef>
                  <a:spcPct val="0"/>
                </a:spcBef>
                <a:spcAft>
                  <a:spcPct val="0"/>
                </a:spcAft>
                <a:defRPr/>
              </a:pPr>
              <a:t>6</a:t>
            </a:fld>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457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2253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D60402-4A5C-4093-9160-448104AC68FF}" type="slidenum">
              <a:rPr lang="ja-JP" altLang="en-US" smtClean="0"/>
              <a:pPr fontAlgn="base">
                <a:spcBef>
                  <a:spcPct val="0"/>
                </a:spcBef>
                <a:spcAft>
                  <a:spcPct val="0"/>
                </a:spcAft>
                <a:defRPr/>
              </a:pPr>
              <a:t>10</a:t>
            </a:fld>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662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dirty="0" smtClean="0"/>
          </a:p>
        </p:txBody>
      </p:sp>
      <p:sp>
        <p:nvSpPr>
          <p:cNvPr id="4" name="スライド番号プレースホルダ 3"/>
          <p:cNvSpPr>
            <a:spLocks noGrp="1"/>
          </p:cNvSpPr>
          <p:nvPr>
            <p:ph type="sldNum" sz="quarter" idx="5"/>
          </p:nvPr>
        </p:nvSpPr>
        <p:spPr/>
        <p:txBody>
          <a:bodyPr/>
          <a:lstStyle/>
          <a:p>
            <a:pPr>
              <a:defRPr/>
            </a:pPr>
            <a:fld id="{D60F86E4-C340-42DB-8B47-5A2B4EE7BB08}" type="slidenum">
              <a:rPr lang="ja-JP" altLang="en-US" smtClean="0"/>
              <a:pPr>
                <a:defRPr/>
              </a:pPr>
              <a:t>11</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56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ja-JP" dirty="0" smtClean="0"/>
          </a:p>
        </p:txBody>
      </p:sp>
      <p:sp>
        <p:nvSpPr>
          <p:cNvPr id="2355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CC4664-6A93-422F-8D67-A694CCEAFB62}" type="slidenum">
              <a:rPr lang="ja-JP" altLang="en-US" smtClean="0"/>
              <a:pPr fontAlgn="base">
                <a:spcBef>
                  <a:spcPct val="0"/>
                </a:spcBef>
                <a:spcAft>
                  <a:spcPct val="0"/>
                </a:spcAft>
                <a:defRPr/>
              </a:pPr>
              <a:t>12</a:t>
            </a:fld>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pPr>
              <a:defRPr/>
            </a:pPr>
            <a:fld id="{05DFF362-9028-4DFA-B5D7-393AC37DCB28}" type="slidenum">
              <a:rPr lang="ja-JP" altLang="en-US" smtClean="0"/>
              <a:pPr>
                <a:defRPr/>
              </a:pPr>
              <a:t>13</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energy </a:t>
            </a:r>
            <a:r>
              <a:rPr lang="en-US" altLang="ja-JP" dirty="0" err="1" smtClean="0"/>
              <a:t>thershold</a:t>
            </a:r>
            <a:r>
              <a:rPr lang="ja-JP" altLang="en-US" dirty="0" smtClean="0"/>
              <a:t>を下げることができる</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5DFF362-9028-4DFA-B5D7-393AC37DCB28}" type="slidenum">
              <a:rPr lang="ja-JP" altLang="en-US" smtClean="0"/>
              <a:pPr>
                <a:defRPr/>
              </a:pPr>
              <a:t>14</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C7194B9-DFA8-496C-84C1-90A893D26B2C}" type="datetimeFigureOut">
              <a:rPr lang="ja-JP" altLang="en-US"/>
              <a:pPr>
                <a:defRPr/>
              </a:pPr>
              <a:t>2011/2/21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7E5B9E1-83BE-4C48-AEA2-4A4087B0DC7F}" type="slidenum">
              <a:rPr lang="ja-JP" altLang="en-US"/>
              <a:pPr>
                <a:defRPr/>
              </a:pPr>
              <a:t>&lt;#&gt;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377F0565-D437-473C-9AFB-2CE00FE4E3A8}" type="datetimeFigureOut">
              <a:rPr lang="ja-JP" altLang="en-US"/>
              <a:pPr>
                <a:defRPr/>
              </a:pPr>
              <a:t>2011/2/21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D76D7AB-5552-4E13-9891-C880462F3CFB}" type="slidenum">
              <a:rPr lang="ja-JP" altLang="en-US"/>
              <a:pPr>
                <a:defRPr/>
              </a:pPr>
              <a:t>&lt;#&gt;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E81F3E29-C270-4576-9FA2-B4D4E23D7F40}" type="datetimeFigureOut">
              <a:rPr lang="ja-JP" altLang="en-US"/>
              <a:pPr>
                <a:defRPr/>
              </a:pPr>
              <a:t>2011/2/21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F00563B-8652-4995-A868-3501C1DA0C1C}" type="slidenum">
              <a:rPr lang="ja-JP" altLang="en-US"/>
              <a:pPr>
                <a:defRPr/>
              </a:pPr>
              <a:t>&lt;#&gt;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2">
        <a:schemeClr val="bg2"/>
      </p:bgRef>
    </p:bg>
    <p:spTree>
      <p:nvGrpSpPr>
        <p:cNvPr id="1" name=""/>
        <p:cNvGrpSpPr/>
        <p:nvPr/>
      </p:nvGrpSpPr>
      <p:grpSpPr>
        <a:xfrm>
          <a:off x="0" y="0"/>
          <a:ext cx="0" cy="0"/>
          <a:chOff x="0" y="0"/>
          <a:chExt cx="0" cy="0"/>
        </a:xfrm>
      </p:grpSpPr>
      <p:sp>
        <p:nvSpPr>
          <p:cNvPr id="9" name="正方形/長方形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タイトル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ja-JP" altLang="en-US" smtClean="0"/>
              <a:t>マスタ タイトルの書式設定</a:t>
            </a:r>
            <a:endParaRPr kumimoji="0" lang="en-US"/>
          </a:p>
        </p:txBody>
      </p:sp>
      <p:sp>
        <p:nvSpPr>
          <p:cNvPr id="3" name="サブタイトル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ja-JP" altLang="en-US" smtClean="0"/>
              <a:t>マスタ サブタイトルの書式設定</a:t>
            </a:r>
            <a:endParaRPr kumimoji="0" lang="en-US"/>
          </a:p>
        </p:txBody>
      </p:sp>
      <p:sp>
        <p:nvSpPr>
          <p:cNvPr id="4" name="日付プレースホルダ 3"/>
          <p:cNvSpPr>
            <a:spLocks noGrp="1"/>
          </p:cNvSpPr>
          <p:nvPr>
            <p:ph type="dt" sz="half" idx="10"/>
          </p:nvPr>
        </p:nvSpPr>
        <p:spPr/>
        <p:txBody>
          <a:bodyPr/>
          <a:lstStyle/>
          <a:p>
            <a:pPr>
              <a:defRPr/>
            </a:pPr>
            <a:fld id="{AC7194B9-DFA8-496C-84C1-90A893D26B2C}" type="datetimeFigureOut">
              <a:rPr lang="ja-JP" altLang="en-US" smtClean="0"/>
              <a:pPr>
                <a:defRPr/>
              </a:pPr>
              <a:t>2011/2/21</a:t>
            </a:fld>
            <a:endParaRPr lang="ja-JP" altLang="en-US"/>
          </a:p>
        </p:txBody>
      </p:sp>
      <p:sp>
        <p:nvSpPr>
          <p:cNvPr id="5" name="フッター プレースホルダ 4"/>
          <p:cNvSpPr>
            <a:spLocks noGrp="1"/>
          </p:cNvSpPr>
          <p:nvPr>
            <p:ph type="ftr" sz="quarter" idx="11"/>
          </p:nvPr>
        </p:nvSpPr>
        <p:spPr/>
        <p:txBody>
          <a:bodyPr/>
          <a:lstStyle/>
          <a:p>
            <a:pPr>
              <a:defRPr/>
            </a:pPr>
            <a:endParaRPr lang="ja-JP" altLang="en-US"/>
          </a:p>
        </p:txBody>
      </p:sp>
      <p:sp>
        <p:nvSpPr>
          <p:cNvPr id="6" name="スライド番号プレースホルダ 5"/>
          <p:cNvSpPr>
            <a:spLocks noGrp="1"/>
          </p:cNvSpPr>
          <p:nvPr>
            <p:ph type="sldNum" sz="quarter" idx="12"/>
          </p:nvPr>
        </p:nvSpPr>
        <p:spPr/>
        <p:txBody>
          <a:bodyPr/>
          <a:lstStyle/>
          <a:p>
            <a:pPr>
              <a:defRPr/>
            </a:pPr>
            <a:fld id="{77E5B9E1-83BE-4C48-AEA2-4A4087B0DC7F}" type="slidenum">
              <a:rPr lang="ja-JP" altLang="en-US" smtClean="0"/>
              <a:pPr>
                <a:defRPr/>
              </a:pPr>
              <a:t>&lt;#&gt;</a:t>
            </a:fld>
            <a:endParaRPr lang="ja-JP" altLang="en-US"/>
          </a:p>
        </p:txBody>
      </p:sp>
      <p:sp>
        <p:nvSpPr>
          <p:cNvPr id="10" name="正方形/長方形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5448"/>
            <a:ext cx="8229600" cy="1252728"/>
          </a:xfrm>
        </p:spPr>
        <p:txBody>
          <a:bodyPr/>
          <a:lstStyle>
            <a:extLst/>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p:txBody>
          <a:bodyPr/>
          <a:lstStyle>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pPr>
              <a:defRPr/>
            </a:pPr>
            <a:fld id="{96EC2CF2-7E8F-463A-89CA-B7FBEC5B56E3}" type="datetimeFigureOut">
              <a:rPr lang="ja-JP" altLang="en-US" smtClean="0"/>
              <a:pPr>
                <a:defRPr/>
              </a:pPr>
              <a:t>2011/2/21</a:t>
            </a:fld>
            <a:endParaRPr lang="ja-JP" altLang="en-US"/>
          </a:p>
        </p:txBody>
      </p:sp>
      <p:sp>
        <p:nvSpPr>
          <p:cNvPr id="5" name="フッター プレースホルダ 4"/>
          <p:cNvSpPr>
            <a:spLocks noGrp="1"/>
          </p:cNvSpPr>
          <p:nvPr>
            <p:ph type="ftr" sz="quarter" idx="11"/>
          </p:nvPr>
        </p:nvSpPr>
        <p:spPr/>
        <p:txBody>
          <a:bodyPr/>
          <a:lstStyle/>
          <a:p>
            <a:pPr>
              <a:defRPr/>
            </a:pPr>
            <a:endParaRPr lang="ja-JP" altLang="en-US"/>
          </a:p>
        </p:txBody>
      </p:sp>
      <p:sp>
        <p:nvSpPr>
          <p:cNvPr id="6" name="スライド番号プレースホルダ 5"/>
          <p:cNvSpPr>
            <a:spLocks noGrp="1"/>
          </p:cNvSpPr>
          <p:nvPr>
            <p:ph type="sldNum" sz="quarter" idx="12"/>
          </p:nvPr>
        </p:nvSpPr>
        <p:spPr/>
        <p:txBody>
          <a:bodyPr/>
          <a:lstStyle/>
          <a:p>
            <a:pPr>
              <a:defRPr/>
            </a:pPr>
            <a:fld id="{CCB91E80-8B27-4A10-BDC5-3679C4E244A8}" type="slidenum">
              <a:rPr lang="ja-JP" altLang="en-US" smtClean="0"/>
              <a:pPr>
                <a:defRPr/>
              </a:pPr>
              <a:t>&lt;#&gt;</a:t>
            </a:fld>
            <a:endParaRPr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2">
        <a:schemeClr val="bg2"/>
      </p:bgRef>
    </p:bg>
    <p:spTree>
      <p:nvGrpSpPr>
        <p:cNvPr id="1" name=""/>
        <p:cNvGrpSpPr/>
        <p:nvPr/>
      </p:nvGrpSpPr>
      <p:grpSpPr>
        <a:xfrm>
          <a:off x="0" y="0"/>
          <a:ext cx="0" cy="0"/>
          <a:chOff x="0" y="0"/>
          <a:chExt cx="0" cy="0"/>
        </a:xfrm>
      </p:grpSpPr>
      <p:sp>
        <p:nvSpPr>
          <p:cNvPr id="9" name="正方形/長方形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正方形/長方形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タイトル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p:txBody>
          <a:bodyPr/>
          <a:lstStyle/>
          <a:p>
            <a:pPr>
              <a:defRPr/>
            </a:pPr>
            <a:fld id="{1FC93A0A-D6FE-4C1A-9E6E-92A18C621102}" type="datetimeFigureOut">
              <a:rPr lang="ja-JP" altLang="en-US" smtClean="0"/>
              <a:pPr>
                <a:defRPr/>
              </a:pPr>
              <a:t>2011/2/21</a:t>
            </a:fld>
            <a:endParaRPr lang="ja-JP" altLang="en-US"/>
          </a:p>
        </p:txBody>
      </p:sp>
      <p:sp>
        <p:nvSpPr>
          <p:cNvPr id="5" name="フッター プレースホルダ 4"/>
          <p:cNvSpPr>
            <a:spLocks noGrp="1"/>
          </p:cNvSpPr>
          <p:nvPr>
            <p:ph type="ftr" sz="quarter" idx="11"/>
          </p:nvPr>
        </p:nvSpPr>
        <p:spPr/>
        <p:txBody>
          <a:bodyPr/>
          <a:lstStyle/>
          <a:p>
            <a:pPr>
              <a:defRPr/>
            </a:pPr>
            <a:endParaRPr lang="ja-JP" altLang="en-US"/>
          </a:p>
        </p:txBody>
      </p:sp>
      <p:sp>
        <p:nvSpPr>
          <p:cNvPr id="6" name="スライド番号プレースホルダ 5"/>
          <p:cNvSpPr>
            <a:spLocks noGrp="1"/>
          </p:cNvSpPr>
          <p:nvPr>
            <p:ph type="sldNum" sz="quarter" idx="12"/>
          </p:nvPr>
        </p:nvSpPr>
        <p:spPr/>
        <p:txBody>
          <a:bodyPr/>
          <a:lstStyle/>
          <a:p>
            <a:pPr>
              <a:defRPr/>
            </a:pPr>
            <a:fld id="{FD819DEB-340D-4943-9BF7-E87F84B62B6E}" type="slidenum">
              <a:rPr lang="ja-JP" altLang="en-US" smtClean="0"/>
              <a:pPr>
                <a:defRPr/>
              </a:pPr>
              <a:t>&lt;#&gt;</a:t>
            </a:fld>
            <a:endParaRPr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pPr>
              <a:defRPr/>
            </a:pPr>
            <a:fld id="{0A4F3A79-2E01-4728-85EF-C3236A9BF2EE}" type="datetimeFigureOut">
              <a:rPr lang="ja-JP" altLang="en-US" smtClean="0"/>
              <a:pPr>
                <a:defRPr/>
              </a:pPr>
              <a:t>2011/2/21</a:t>
            </a:fld>
            <a:endParaRPr lang="ja-JP" altLang="en-US"/>
          </a:p>
        </p:txBody>
      </p:sp>
      <p:sp>
        <p:nvSpPr>
          <p:cNvPr id="6" name="フッター プレースホルダ 5"/>
          <p:cNvSpPr>
            <a:spLocks noGrp="1"/>
          </p:cNvSpPr>
          <p:nvPr>
            <p:ph type="ftr" sz="quarter" idx="11"/>
          </p:nvPr>
        </p:nvSpPr>
        <p:spPr/>
        <p:txBody>
          <a:bodyPr/>
          <a:lstStyle/>
          <a:p>
            <a:pPr>
              <a:defRPr/>
            </a:pPr>
            <a:endParaRPr lang="ja-JP" altLang="en-US"/>
          </a:p>
        </p:txBody>
      </p:sp>
      <p:sp>
        <p:nvSpPr>
          <p:cNvPr id="7" name="スライド番号プレースホルダ 6"/>
          <p:cNvSpPr>
            <a:spLocks noGrp="1"/>
          </p:cNvSpPr>
          <p:nvPr>
            <p:ph type="sldNum" sz="quarter" idx="12"/>
          </p:nvPr>
        </p:nvSpPr>
        <p:spPr/>
        <p:txBody>
          <a:bodyPr/>
          <a:lstStyle/>
          <a:p>
            <a:pPr>
              <a:defRPr/>
            </a:pPr>
            <a:fld id="{92D502F5-C8FA-40E2-B70C-9579042C09F7}" type="slidenum">
              <a:rPr lang="ja-JP" altLang="en-US" smtClean="0"/>
              <a:pPr>
                <a:defRPr/>
              </a:pPr>
              <a:t>&lt;#&gt;</a:t>
            </a:fld>
            <a:endParaRPr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extLst/>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テキスト プレースホルダ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ja-JP" altLang="en-US" smtClean="0"/>
              <a:t>マスタ テキストの書式設定</a:t>
            </a:r>
          </a:p>
        </p:txBody>
      </p:sp>
      <p:sp>
        <p:nvSpPr>
          <p:cNvPr id="6" name="コンテンツ プレースホルダ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p:txBody>
          <a:bodyPr/>
          <a:lstStyle/>
          <a:p>
            <a:pPr>
              <a:defRPr/>
            </a:pPr>
            <a:fld id="{F295D624-95FC-4F6D-B94F-F396B47D71C6}" type="datetimeFigureOut">
              <a:rPr lang="ja-JP" altLang="en-US" smtClean="0"/>
              <a:pPr>
                <a:defRPr/>
              </a:pPr>
              <a:t>2011/2/21</a:t>
            </a:fld>
            <a:endParaRPr lang="ja-JP" altLang="en-US"/>
          </a:p>
        </p:txBody>
      </p:sp>
      <p:sp>
        <p:nvSpPr>
          <p:cNvPr id="8" name="フッター プレースホルダ 7"/>
          <p:cNvSpPr>
            <a:spLocks noGrp="1"/>
          </p:cNvSpPr>
          <p:nvPr>
            <p:ph type="ftr" sz="quarter" idx="11"/>
          </p:nvPr>
        </p:nvSpPr>
        <p:spPr/>
        <p:txBody>
          <a:bodyPr/>
          <a:lstStyle/>
          <a:p>
            <a:pPr>
              <a:defRPr/>
            </a:pPr>
            <a:endParaRPr lang="ja-JP" altLang="en-US"/>
          </a:p>
        </p:txBody>
      </p:sp>
      <p:sp>
        <p:nvSpPr>
          <p:cNvPr id="9" name="スライド番号プレースホルダ 8"/>
          <p:cNvSpPr>
            <a:spLocks noGrp="1"/>
          </p:cNvSpPr>
          <p:nvPr>
            <p:ph type="sldNum" sz="quarter" idx="12"/>
          </p:nvPr>
        </p:nvSpPr>
        <p:spPr/>
        <p:txBody>
          <a:bodyPr/>
          <a:lstStyle/>
          <a:p>
            <a:pPr>
              <a:defRPr/>
            </a:pPr>
            <a:fld id="{1EEE3D25-A20B-4AD5-AF2C-8B5B325CB5A8}" type="slidenum">
              <a:rPr lang="ja-JP" altLang="en-US" smtClean="0"/>
              <a:pPr>
                <a:defRPr/>
              </a:pPr>
              <a:t>&lt;#&gt;</a:t>
            </a:fld>
            <a:endParaRPr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p>
            <a:pPr>
              <a:defRPr/>
            </a:pPr>
            <a:fld id="{EB571874-1508-4224-80ED-923D41BDCB54}" type="datetimeFigureOut">
              <a:rPr lang="ja-JP" altLang="en-US" smtClean="0"/>
              <a:pPr>
                <a:defRPr/>
              </a:pPr>
              <a:t>2011/2/21</a:t>
            </a:fld>
            <a:endParaRPr lang="ja-JP" altLang="en-US"/>
          </a:p>
        </p:txBody>
      </p:sp>
      <p:sp>
        <p:nvSpPr>
          <p:cNvPr id="4" name="フッター プレースホルダ 3"/>
          <p:cNvSpPr>
            <a:spLocks noGrp="1"/>
          </p:cNvSpPr>
          <p:nvPr>
            <p:ph type="ftr" sz="quarter" idx="11"/>
          </p:nvPr>
        </p:nvSpPr>
        <p:spPr/>
        <p:txBody>
          <a:bodyPr/>
          <a:lstStyle/>
          <a:p>
            <a:pPr>
              <a:defRPr/>
            </a:pPr>
            <a:endParaRPr lang="ja-JP" altLang="en-US"/>
          </a:p>
        </p:txBody>
      </p:sp>
      <p:sp>
        <p:nvSpPr>
          <p:cNvPr id="5" name="スライド番号プレースホルダ 4"/>
          <p:cNvSpPr>
            <a:spLocks noGrp="1"/>
          </p:cNvSpPr>
          <p:nvPr>
            <p:ph type="sldNum" sz="quarter" idx="12"/>
          </p:nvPr>
        </p:nvSpPr>
        <p:spPr/>
        <p:txBody>
          <a:bodyPr/>
          <a:lstStyle/>
          <a:p>
            <a:pPr>
              <a:defRPr/>
            </a:pPr>
            <a:fld id="{229CF45C-C28A-4C46-AFB5-917250E448BF}" type="slidenum">
              <a:rPr lang="ja-JP" altLang="en-US" smtClean="0"/>
              <a:pPr>
                <a:defRPr/>
              </a:pPr>
              <a:t>&lt;#&gt;</a:t>
            </a:fld>
            <a:endParaRPr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fld id="{A757CBA4-6387-427B-A314-0EB576F3C142}" type="datetimeFigureOut">
              <a:rPr lang="ja-JP" altLang="en-US" smtClean="0"/>
              <a:pPr>
                <a:defRPr/>
              </a:pPr>
              <a:t>2011/2/21</a:t>
            </a:fld>
            <a:endParaRPr lang="ja-JP" altLang="en-US"/>
          </a:p>
        </p:txBody>
      </p:sp>
      <p:sp>
        <p:nvSpPr>
          <p:cNvPr id="3" name="フッター プレースホルダ 2"/>
          <p:cNvSpPr>
            <a:spLocks noGrp="1"/>
          </p:cNvSpPr>
          <p:nvPr>
            <p:ph type="ftr" sz="quarter" idx="11"/>
          </p:nvPr>
        </p:nvSpPr>
        <p:spPr/>
        <p:txBody>
          <a:bodyPr/>
          <a:lstStyle/>
          <a:p>
            <a:pPr>
              <a:defRPr/>
            </a:pPr>
            <a:endParaRPr lang="ja-JP" altLang="en-US"/>
          </a:p>
        </p:txBody>
      </p:sp>
      <p:sp>
        <p:nvSpPr>
          <p:cNvPr id="4" name="スライド番号プレースホルダ 3"/>
          <p:cNvSpPr>
            <a:spLocks noGrp="1"/>
          </p:cNvSpPr>
          <p:nvPr>
            <p:ph type="sldNum" sz="quarter" idx="12"/>
          </p:nvPr>
        </p:nvSpPr>
        <p:spPr/>
        <p:txBody>
          <a:bodyPr/>
          <a:lstStyle/>
          <a:p>
            <a:pPr>
              <a:defRPr/>
            </a:pPr>
            <a:fld id="{F1CC8654-67EE-4A45-9BEA-84D04AD93B4D}" type="slidenum">
              <a:rPr lang="ja-JP" altLang="en-US" smtClean="0"/>
              <a:pPr>
                <a:defRPr/>
              </a:pPr>
              <a:t>&lt;#&gt;</a:t>
            </a:fld>
            <a:endParaRPr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テキスト プレースホルダ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fld id="{D0912E45-2D94-4DB7-969B-B182C414BD41}" type="datetimeFigureOut">
              <a:rPr lang="ja-JP" altLang="en-US" smtClean="0"/>
              <a:pPr>
                <a:defRPr/>
              </a:pPr>
              <a:t>2011/2/21</a:t>
            </a:fld>
            <a:endParaRPr lang="ja-JP" altLang="en-US"/>
          </a:p>
        </p:txBody>
      </p:sp>
      <p:sp>
        <p:nvSpPr>
          <p:cNvPr id="6" name="フッター プレースホルダ 5"/>
          <p:cNvSpPr>
            <a:spLocks noGrp="1"/>
          </p:cNvSpPr>
          <p:nvPr>
            <p:ph type="ftr" sz="quarter" idx="11"/>
          </p:nvPr>
        </p:nvSpPr>
        <p:spPr/>
        <p:txBody>
          <a:bodyPr/>
          <a:lstStyle/>
          <a:p>
            <a:pPr>
              <a:defRPr/>
            </a:pPr>
            <a:endParaRPr lang="ja-JP" altLang="en-US"/>
          </a:p>
        </p:txBody>
      </p:sp>
      <p:sp>
        <p:nvSpPr>
          <p:cNvPr id="7" name="スライド番号プレースホルダ 6"/>
          <p:cNvSpPr>
            <a:spLocks noGrp="1"/>
          </p:cNvSpPr>
          <p:nvPr>
            <p:ph type="sldNum" sz="quarter" idx="12"/>
          </p:nvPr>
        </p:nvSpPr>
        <p:spPr/>
        <p:txBody>
          <a:bodyPr/>
          <a:lstStyle/>
          <a:p>
            <a:pPr>
              <a:defRPr/>
            </a:pPr>
            <a:fld id="{3FCF5CCC-E5A7-4210-9F81-07F3D18AB0E0}" type="slidenum">
              <a:rPr lang="ja-JP" altLang="en-US" smtClean="0"/>
              <a:pPr>
                <a:defRPr/>
              </a:pPr>
              <a:t>&lt;#&gt;</a:t>
            </a:fld>
            <a:endParaRPr lang="ja-JP" altLang="en-US"/>
          </a:p>
        </p:txBody>
      </p:sp>
      <p:sp>
        <p:nvSpPr>
          <p:cNvPr id="12" name="正方形/長方形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正方形/長方形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6EC2CF2-7E8F-463A-89CA-B7FBEC5B56E3}" type="datetimeFigureOut">
              <a:rPr lang="ja-JP" altLang="en-US"/>
              <a:pPr>
                <a:defRPr/>
              </a:pPr>
              <a:t>2011/2/21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CB91E80-8B27-4A10-BDC5-3679C4E244A8}" type="slidenum">
              <a:rPr lang="ja-JP" altLang="en-US"/>
              <a:pPr>
                <a:defRPr/>
              </a:pPr>
              <a:t>&lt;#&gt;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ja-JP" altLang="en-US" smtClean="0"/>
              <a:t>アイコンをクリックして図を追加</a:t>
            </a:r>
            <a:endParaRPr kumimoji="0" lang="en-US" dirty="0"/>
          </a:p>
        </p:txBody>
      </p:sp>
      <p:sp>
        <p:nvSpPr>
          <p:cNvPr id="4" name="テキスト プレースホルダ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a:xfrm>
            <a:off x="164592" y="1170432"/>
            <a:ext cx="2523744" cy="201168"/>
          </a:xfrm>
        </p:spPr>
        <p:txBody>
          <a:bodyPr/>
          <a:lstStyle/>
          <a:p>
            <a:pPr>
              <a:defRPr/>
            </a:pPr>
            <a:fld id="{38DB3F97-EFC4-4F60-94F7-D0977A5CE089}" type="datetimeFigureOut">
              <a:rPr lang="ja-JP" altLang="en-US" smtClean="0"/>
              <a:pPr>
                <a:defRPr/>
              </a:pPr>
              <a:t>2011/2/21</a:t>
            </a:fld>
            <a:endParaRPr lang="ja-JP" altLang="en-US"/>
          </a:p>
        </p:txBody>
      </p:sp>
      <p:sp>
        <p:nvSpPr>
          <p:cNvPr id="11" name="正方形/長方形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正方形/長方形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フッター プレースホルダ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endParaRPr lang="ja-JP" altLang="en-US"/>
          </a:p>
        </p:txBody>
      </p:sp>
      <p:sp>
        <p:nvSpPr>
          <p:cNvPr id="7" name="スライド番号プレースホルダ 6"/>
          <p:cNvSpPr>
            <a:spLocks noGrp="1"/>
          </p:cNvSpPr>
          <p:nvPr>
            <p:ph type="sldNum" sz="quarter" idx="12"/>
          </p:nvPr>
        </p:nvSpPr>
        <p:spPr>
          <a:xfrm>
            <a:off x="8339328" y="1170432"/>
            <a:ext cx="733864" cy="201168"/>
          </a:xfrm>
        </p:spPr>
        <p:txBody>
          <a:bodyPr/>
          <a:lstStyle/>
          <a:p>
            <a:pPr>
              <a:defRPr/>
            </a:pPr>
            <a:fld id="{E78E6CCF-580A-4BCE-A630-D7422D98A3D1}" type="slidenum">
              <a:rPr lang="ja-JP" altLang="en-US" smtClean="0"/>
              <a:pPr>
                <a:defRPr/>
              </a:pPr>
              <a:t>&lt;#&gt;</a:t>
            </a:fld>
            <a:endParaRPr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pPr>
              <a:defRPr/>
            </a:pPr>
            <a:fld id="{377F0565-D437-473C-9AFB-2CE00FE4E3A8}" type="datetimeFigureOut">
              <a:rPr lang="ja-JP" altLang="en-US" smtClean="0"/>
              <a:pPr>
                <a:defRPr/>
              </a:pPr>
              <a:t>2011/2/21</a:t>
            </a:fld>
            <a:endParaRPr lang="ja-JP" altLang="en-US"/>
          </a:p>
        </p:txBody>
      </p:sp>
      <p:sp>
        <p:nvSpPr>
          <p:cNvPr id="5" name="フッター プレースホルダ 4"/>
          <p:cNvSpPr>
            <a:spLocks noGrp="1"/>
          </p:cNvSpPr>
          <p:nvPr>
            <p:ph type="ftr" sz="quarter" idx="11"/>
          </p:nvPr>
        </p:nvSpPr>
        <p:spPr/>
        <p:txBody>
          <a:bodyPr/>
          <a:lstStyle/>
          <a:p>
            <a:pPr>
              <a:defRPr/>
            </a:pPr>
            <a:endParaRPr lang="ja-JP" altLang="en-US"/>
          </a:p>
        </p:txBody>
      </p:sp>
      <p:sp>
        <p:nvSpPr>
          <p:cNvPr id="6" name="スライド番号プレースホルダ 5"/>
          <p:cNvSpPr>
            <a:spLocks noGrp="1"/>
          </p:cNvSpPr>
          <p:nvPr>
            <p:ph type="sldNum" sz="quarter" idx="12"/>
          </p:nvPr>
        </p:nvSpPr>
        <p:spPr/>
        <p:txBody>
          <a:bodyPr/>
          <a:lstStyle/>
          <a:p>
            <a:pPr>
              <a:defRPr/>
            </a:pPr>
            <a:fld id="{9D76D7AB-5552-4E13-9891-C880462F3CFB}" type="slidenum">
              <a:rPr lang="ja-JP" altLang="en-US" smtClean="0"/>
              <a:pPr>
                <a:defRPr/>
              </a:pPr>
              <a:t>&lt;#&gt;</a:t>
            </a:fld>
            <a:endParaRPr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9" name="正方形/長方形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正方形/長方形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縦書きタイトル 1"/>
          <p:cNvSpPr>
            <a:spLocks noGrp="1"/>
          </p:cNvSpPr>
          <p:nvPr>
            <p:ph type="title" orient="vert"/>
          </p:nvPr>
        </p:nvSpPr>
        <p:spPr>
          <a:xfrm>
            <a:off x="6781800" y="274640"/>
            <a:ext cx="1905000" cy="5851525"/>
          </a:xfrm>
        </p:spPr>
        <p:txBody>
          <a:bodyPr vert="eaVert"/>
          <a:lstStyle>
            <a:extLs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304800"/>
            <a:ext cx="6019800" cy="5851525"/>
          </a:xfrm>
        </p:spPr>
        <p:txBody>
          <a:bodyPr vert="eaVert"/>
          <a:lstStyle>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pPr>
              <a:defRPr/>
            </a:pPr>
            <a:fld id="{E81F3E29-C270-4576-9FA2-B4D4E23D7F40}" type="datetimeFigureOut">
              <a:rPr lang="ja-JP" altLang="en-US" smtClean="0"/>
              <a:pPr>
                <a:defRPr/>
              </a:pPr>
              <a:t>2011/2/21</a:t>
            </a:fld>
            <a:endParaRPr lang="ja-JP" altLang="en-US"/>
          </a:p>
        </p:txBody>
      </p:sp>
      <p:sp>
        <p:nvSpPr>
          <p:cNvPr id="5" name="フッター プレースホルダ 4"/>
          <p:cNvSpPr>
            <a:spLocks noGrp="1"/>
          </p:cNvSpPr>
          <p:nvPr>
            <p:ph type="ftr" sz="quarter" idx="11"/>
          </p:nvPr>
        </p:nvSpPr>
        <p:spPr>
          <a:xfrm>
            <a:off x="2640597" y="6377459"/>
            <a:ext cx="3836404" cy="365125"/>
          </a:xfrm>
        </p:spPr>
        <p:txBody>
          <a:bodyPr/>
          <a:lstStyle/>
          <a:p>
            <a:pPr>
              <a:defRPr/>
            </a:pPr>
            <a:endParaRPr lang="ja-JP" altLang="en-US"/>
          </a:p>
        </p:txBody>
      </p:sp>
      <p:sp>
        <p:nvSpPr>
          <p:cNvPr id="6" name="スライド番号プレースホルダ 5"/>
          <p:cNvSpPr>
            <a:spLocks noGrp="1"/>
          </p:cNvSpPr>
          <p:nvPr>
            <p:ph type="sldNum" sz="quarter" idx="12"/>
          </p:nvPr>
        </p:nvSpPr>
        <p:spPr/>
        <p:txBody>
          <a:bodyPr/>
          <a:lstStyle/>
          <a:p>
            <a:pPr>
              <a:defRPr/>
            </a:pPr>
            <a:fld id="{1F00563B-8652-4995-A868-3501C1DA0C1C}" type="slidenum">
              <a:rPr lang="ja-JP" altLang="en-US" smtClean="0"/>
              <a:pPr>
                <a:defRPr/>
              </a:pPr>
              <a:t>&lt;#&gt;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1FC93A0A-D6FE-4C1A-9E6E-92A18C621102}" type="datetimeFigureOut">
              <a:rPr lang="ja-JP" altLang="en-US"/>
              <a:pPr>
                <a:defRPr/>
              </a:pPr>
              <a:t>2011/2/21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FD819DEB-340D-4943-9BF7-E87F84B62B6E}" type="slidenum">
              <a:rPr lang="ja-JP" altLang="en-US"/>
              <a:pPr>
                <a:defRPr/>
              </a:pPr>
              <a:t>&lt;#&gt;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0A4F3A79-2E01-4728-85EF-C3236A9BF2EE}" type="datetimeFigureOut">
              <a:rPr lang="ja-JP" altLang="en-US"/>
              <a:pPr>
                <a:defRPr/>
              </a:pPr>
              <a:t>2011/2/21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2D502F5-C8FA-40E2-B70C-9579042C09F7}" type="slidenum">
              <a:rPr lang="ja-JP" altLang="en-US"/>
              <a:pPr>
                <a:defRPr/>
              </a:pPr>
              <a:t>&lt;#&gt;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F295D624-95FC-4F6D-B94F-F396B47D71C6}" type="datetimeFigureOut">
              <a:rPr lang="ja-JP" altLang="en-US"/>
              <a:pPr>
                <a:defRPr/>
              </a:pPr>
              <a:t>2011/2/21</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1EEE3D25-A20B-4AD5-AF2C-8B5B325CB5A8}" type="slidenum">
              <a:rPr lang="ja-JP" altLang="en-US"/>
              <a:pPr>
                <a:defRPr/>
              </a:pPr>
              <a:t>&lt;#&gt;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EB571874-1508-4224-80ED-923D41BDCB54}" type="datetimeFigureOut">
              <a:rPr lang="ja-JP" altLang="en-US"/>
              <a:pPr>
                <a:defRPr/>
              </a:pPr>
              <a:t>2011/2/21</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229CF45C-C28A-4C46-AFB5-917250E448BF}" type="slidenum">
              <a:rPr lang="ja-JP" altLang="en-US"/>
              <a:pPr>
                <a:defRPr/>
              </a:pPr>
              <a:t>&lt;#&gt;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A757CBA4-6387-427B-A314-0EB576F3C142}" type="datetimeFigureOut">
              <a:rPr lang="ja-JP" altLang="en-US"/>
              <a:pPr>
                <a:defRPr/>
              </a:pPr>
              <a:t>2011/2/21</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F1CC8654-67EE-4A45-9BEA-84D04AD93B4D}" type="slidenum">
              <a:rPr lang="ja-JP" altLang="en-US"/>
              <a:pPr>
                <a:defRPr/>
              </a:pPr>
              <a:t>&lt;#&gt;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D0912E45-2D94-4DB7-969B-B182C414BD41}" type="datetimeFigureOut">
              <a:rPr lang="ja-JP" altLang="en-US"/>
              <a:pPr>
                <a:defRPr/>
              </a:pPr>
              <a:t>2011/2/21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FCF5CCC-E5A7-4210-9F81-07F3D18AB0E0}" type="slidenum">
              <a:rPr lang="ja-JP" altLang="en-US"/>
              <a:pPr>
                <a:defRPr/>
              </a:pPr>
              <a:t>&lt;#&gt;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38DB3F97-EFC4-4F60-94F7-D0977A5CE089}" type="datetimeFigureOut">
              <a:rPr lang="ja-JP" altLang="en-US"/>
              <a:pPr>
                <a:defRPr/>
              </a:pPr>
              <a:t>2011/2/21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E78E6CCF-580A-4BCE-A630-D7422D98A3D1}" type="slidenum">
              <a:rPr lang="ja-JP" altLang="en-US"/>
              <a:pPr>
                <a:defRPr/>
              </a:pPr>
              <a:t>&lt;#&gt;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788AC00D-E0C5-448F-A9FC-3F75460D7F14}" type="datetimeFigureOut">
              <a:rPr lang="ja-JP" altLang="en-US"/>
              <a:pPr>
                <a:defRPr/>
              </a:pPr>
              <a:t>2011/2/21</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E1620F95-95BE-46AC-87D5-73350C49AA9E}"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正方形/長方形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正方形/長方形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タイトル プレースホルダ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4" name="日付プレースホルダ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fld id="{788AC00D-E0C5-448F-A9FC-3F75460D7F14}" type="datetimeFigureOut">
              <a:rPr lang="ja-JP" altLang="en-US" smtClean="0"/>
              <a:pPr>
                <a:defRPr/>
              </a:pPr>
              <a:t>2011/2/21</a:t>
            </a:fld>
            <a:endParaRPr lang="ja-JP" altLang="en-US"/>
          </a:p>
        </p:txBody>
      </p:sp>
      <p:sp>
        <p:nvSpPr>
          <p:cNvPr id="5" name="フッター プレースホルダ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ja-JP" altLang="en-US"/>
          </a:p>
        </p:txBody>
      </p:sp>
      <p:sp>
        <p:nvSpPr>
          <p:cNvPr id="6" name="スライド番号プレースホルダ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E1620F95-95BE-46AC-87D5-73350C49AA9E}" type="slidenum">
              <a:rPr lang="ja-JP" altLang="en-US" smtClean="0"/>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1"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1"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1"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1"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1"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1"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1"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1"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1"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1" sz="1800" kern="1200" baseline="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a:spLocks noGrp="1"/>
          </p:cNvSpPr>
          <p:nvPr>
            <p:ph type="ctrTitle"/>
          </p:nvPr>
        </p:nvSpPr>
        <p:spPr>
          <a:xfrm>
            <a:off x="683568" y="2204864"/>
            <a:ext cx="8077200" cy="1673352"/>
          </a:xfrm>
        </p:spPr>
        <p:txBody>
          <a:bodyPr>
            <a:normAutofit/>
          </a:bodyPr>
          <a:lstStyle/>
          <a:p>
            <a:pPr eaLnBrk="1" hangingPunct="1"/>
            <a:r>
              <a:rPr lang="ja-JP" altLang="en-US" sz="4800" dirty="0" smtClean="0">
                <a:latin typeface="+mn-ea"/>
                <a:ea typeface="+mn-ea"/>
              </a:rPr>
              <a:t>暗黒物質探索に向けた</a:t>
            </a:r>
            <a:r>
              <a:rPr lang="en-US" altLang="ja-JP" sz="4800" dirty="0" smtClean="0">
                <a:latin typeface="+mn-ea"/>
                <a:ea typeface="+mn-ea"/>
              </a:rPr>
              <a:t/>
            </a:r>
            <a:br>
              <a:rPr lang="en-US" altLang="ja-JP" sz="4800" dirty="0" smtClean="0">
                <a:latin typeface="+mn-ea"/>
                <a:ea typeface="+mn-ea"/>
              </a:rPr>
            </a:br>
            <a:r>
              <a:rPr lang="ja-JP" altLang="en-US" sz="4800" dirty="0" smtClean="0">
                <a:latin typeface="+mn-ea"/>
                <a:ea typeface="+mn-ea"/>
              </a:rPr>
              <a:t>原子核乾板開発</a:t>
            </a:r>
          </a:p>
        </p:txBody>
      </p:sp>
      <p:sp>
        <p:nvSpPr>
          <p:cNvPr id="3" name="サブタイトル 2"/>
          <p:cNvSpPr>
            <a:spLocks noGrp="1"/>
          </p:cNvSpPr>
          <p:nvPr>
            <p:ph type="subTitle" idx="1"/>
          </p:nvPr>
        </p:nvSpPr>
        <p:spPr>
          <a:xfrm>
            <a:off x="395536" y="4653136"/>
            <a:ext cx="8077200" cy="1499616"/>
          </a:xfrm>
        </p:spPr>
        <p:txBody>
          <a:bodyPr rtlCol="0">
            <a:normAutofit/>
          </a:bodyPr>
          <a:lstStyle/>
          <a:p>
            <a:pPr eaLnBrk="1" fontAlgn="auto" hangingPunct="1">
              <a:spcAft>
                <a:spcPts val="0"/>
              </a:spcAft>
              <a:buFont typeface="Arial" pitchFamily="34" charset="0"/>
              <a:buNone/>
              <a:defRPr/>
            </a:pPr>
            <a:r>
              <a:rPr lang="ja-JP" altLang="en-US" sz="2800" dirty="0" smtClean="0">
                <a:solidFill>
                  <a:schemeClr val="tx1"/>
                </a:solidFill>
                <a:latin typeface="+mn-ea"/>
              </a:rPr>
              <a:t>名古屋大学　Ｆ研究室</a:t>
            </a:r>
            <a:endParaRPr lang="en-US" altLang="ja-JP" sz="2800" dirty="0" smtClean="0">
              <a:solidFill>
                <a:schemeClr val="tx1"/>
              </a:solidFill>
              <a:latin typeface="+mn-ea"/>
            </a:endParaRPr>
          </a:p>
          <a:p>
            <a:pPr eaLnBrk="1" fontAlgn="auto" hangingPunct="1">
              <a:spcAft>
                <a:spcPts val="0"/>
              </a:spcAft>
              <a:buFont typeface="Arial" pitchFamily="34" charset="0"/>
              <a:buNone/>
              <a:defRPr/>
            </a:pPr>
            <a:r>
              <a:rPr lang="ja-JP" altLang="en-US" sz="2800" dirty="0" smtClean="0">
                <a:solidFill>
                  <a:schemeClr val="tx1"/>
                </a:solidFill>
                <a:latin typeface="+mn-ea"/>
              </a:rPr>
              <a:t>Ｂ４　浅田貴志</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p:nvPr>
        </p:nvSpPr>
        <p:spPr/>
        <p:txBody>
          <a:bodyPr/>
          <a:lstStyle/>
          <a:p>
            <a:pPr eaLnBrk="1" hangingPunct="1"/>
            <a:r>
              <a:rPr lang="en-US" altLang="ja-JP" dirty="0" smtClean="0">
                <a:latin typeface="+mn-ea"/>
                <a:ea typeface="+mn-ea"/>
              </a:rPr>
              <a:t>PVA</a:t>
            </a:r>
            <a:r>
              <a:rPr lang="ja-JP" altLang="en-US" dirty="0" smtClean="0">
                <a:latin typeface="+mn-ea"/>
                <a:ea typeface="+mn-ea"/>
              </a:rPr>
              <a:t>原子核乾板の開発</a:t>
            </a:r>
          </a:p>
        </p:txBody>
      </p:sp>
      <p:sp>
        <p:nvSpPr>
          <p:cNvPr id="11267" name="正方形/長方形 3"/>
          <p:cNvSpPr>
            <a:spLocks noChangeArrowheads="1"/>
          </p:cNvSpPr>
          <p:nvPr/>
        </p:nvSpPr>
        <p:spPr bwMode="auto">
          <a:xfrm>
            <a:off x="395288" y="1196975"/>
            <a:ext cx="8388350" cy="1138773"/>
          </a:xfrm>
          <a:prstGeom prst="rect">
            <a:avLst/>
          </a:prstGeom>
          <a:noFill/>
          <a:ln w="9525">
            <a:noFill/>
            <a:miter lim="800000"/>
            <a:headEnd/>
            <a:tailEnd/>
          </a:ln>
        </p:spPr>
        <p:txBody>
          <a:bodyPr>
            <a:spAutoFit/>
          </a:bodyPr>
          <a:lstStyle/>
          <a:p>
            <a:r>
              <a:rPr lang="ja-JP" altLang="en-US" sz="3200" dirty="0" smtClean="0">
                <a:latin typeface="+mn-ea"/>
                <a:ea typeface="+mn-ea"/>
              </a:rPr>
              <a:t>既存乳剤の問題点</a:t>
            </a:r>
            <a:endParaRPr lang="en-US" altLang="ja-JP" sz="3200" dirty="0" smtClean="0">
              <a:latin typeface="+mn-ea"/>
              <a:ea typeface="+mn-ea"/>
            </a:endParaRPr>
          </a:p>
          <a:p>
            <a:r>
              <a:rPr lang="ja-JP" altLang="en-US" dirty="0" smtClean="0">
                <a:latin typeface="+mn-ea"/>
                <a:ea typeface="+mn-ea"/>
              </a:rPr>
              <a:t>・ゼラチン自体に</a:t>
            </a:r>
            <a:r>
              <a:rPr lang="ja-JP" altLang="en-US" dirty="0" smtClean="0">
                <a:solidFill>
                  <a:srgbClr val="00B050"/>
                </a:solidFill>
                <a:latin typeface="+mn-ea"/>
                <a:ea typeface="+mn-ea"/>
              </a:rPr>
              <a:t>飛跡に見えてしまうようなゴミ</a:t>
            </a:r>
            <a:r>
              <a:rPr lang="ja-JP" altLang="en-US" dirty="0" smtClean="0">
                <a:latin typeface="+mn-ea"/>
                <a:ea typeface="+mn-ea"/>
              </a:rPr>
              <a:t>がある</a:t>
            </a:r>
            <a:endParaRPr lang="en-US" altLang="ja-JP" dirty="0" smtClean="0">
              <a:latin typeface="+mn-ea"/>
              <a:ea typeface="+mn-ea"/>
            </a:endParaRPr>
          </a:p>
          <a:p>
            <a:r>
              <a:rPr lang="ja-JP" altLang="en-US" dirty="0" smtClean="0">
                <a:latin typeface="+mn-ea"/>
                <a:ea typeface="+mn-ea"/>
              </a:rPr>
              <a:t>・ゼラチンに含まれるトリウムに</a:t>
            </a:r>
            <a:r>
              <a:rPr lang="ja-JP" altLang="en-US" dirty="0" smtClean="0">
                <a:latin typeface="+mn-ea"/>
                <a:ea typeface="+mn-ea"/>
              </a:rPr>
              <a:t>よる</a:t>
            </a:r>
            <a:r>
              <a:rPr lang="en-US" altLang="ja-JP" dirty="0" smtClean="0">
                <a:solidFill>
                  <a:srgbClr val="00B050"/>
                </a:solidFill>
                <a:latin typeface="+mn-ea"/>
                <a:ea typeface="+mn-ea"/>
              </a:rPr>
              <a:t>β</a:t>
            </a:r>
            <a:r>
              <a:rPr lang="ja-JP" altLang="en-US" dirty="0" smtClean="0">
                <a:solidFill>
                  <a:srgbClr val="00B050"/>
                </a:solidFill>
                <a:latin typeface="+mn-ea"/>
                <a:ea typeface="+mn-ea"/>
              </a:rPr>
              <a:t>線</a:t>
            </a:r>
            <a:r>
              <a:rPr lang="en-US" altLang="ja-JP" dirty="0" smtClean="0">
                <a:solidFill>
                  <a:srgbClr val="00B050"/>
                </a:solidFill>
                <a:latin typeface="+mn-ea"/>
                <a:ea typeface="+mn-ea"/>
              </a:rPr>
              <a:t>,</a:t>
            </a:r>
            <a:r>
              <a:rPr lang="en-US" altLang="ja-JP" dirty="0" smtClean="0">
                <a:solidFill>
                  <a:srgbClr val="00B050"/>
                </a:solidFill>
                <a:latin typeface="+mn-ea"/>
                <a:ea typeface="+mn-ea"/>
              </a:rPr>
              <a:t>γ</a:t>
            </a:r>
            <a:r>
              <a:rPr lang="ja-JP" altLang="en-US" dirty="0" smtClean="0">
                <a:solidFill>
                  <a:srgbClr val="00B050"/>
                </a:solidFill>
                <a:latin typeface="+mn-ea"/>
                <a:ea typeface="+mn-ea"/>
              </a:rPr>
              <a:t>線の</a:t>
            </a:r>
            <a:r>
              <a:rPr lang="ja-JP" altLang="en-US" dirty="0" smtClean="0">
                <a:solidFill>
                  <a:srgbClr val="00B050"/>
                </a:solidFill>
                <a:latin typeface="+mn-ea"/>
                <a:ea typeface="+mn-ea"/>
              </a:rPr>
              <a:t>飛跡が蓄積</a:t>
            </a:r>
            <a:r>
              <a:rPr lang="ja-JP" altLang="en-US" dirty="0" smtClean="0">
                <a:latin typeface="+mn-ea"/>
                <a:ea typeface="+mn-ea"/>
              </a:rPr>
              <a:t>する</a:t>
            </a:r>
          </a:p>
        </p:txBody>
      </p:sp>
      <p:sp>
        <p:nvSpPr>
          <p:cNvPr id="11268" name="正方形/長方形 4"/>
          <p:cNvSpPr>
            <a:spLocks noChangeArrowheads="1"/>
          </p:cNvSpPr>
          <p:nvPr/>
        </p:nvSpPr>
        <p:spPr bwMode="auto">
          <a:xfrm>
            <a:off x="683568" y="3501008"/>
            <a:ext cx="6912768" cy="1631216"/>
          </a:xfrm>
          <a:prstGeom prst="rect">
            <a:avLst/>
          </a:prstGeom>
          <a:noFill/>
          <a:ln w="9525">
            <a:solidFill>
              <a:srgbClr val="00B050"/>
            </a:solidFill>
            <a:miter lim="800000"/>
            <a:headEnd/>
            <a:tailEnd/>
          </a:ln>
        </p:spPr>
        <p:txBody>
          <a:bodyPr wrap="square">
            <a:spAutoFit/>
          </a:bodyPr>
          <a:lstStyle/>
          <a:p>
            <a:r>
              <a:rPr lang="ja-JP" altLang="en-US" sz="2800" b="1" dirty="0" smtClean="0">
                <a:solidFill>
                  <a:srgbClr val="0070C0"/>
                </a:solidFill>
                <a:latin typeface="+mn-ea"/>
                <a:ea typeface="+mn-ea"/>
              </a:rPr>
              <a:t>ポリビニルアルコール</a:t>
            </a:r>
            <a:r>
              <a:rPr lang="ja-JP" altLang="en-US" dirty="0">
                <a:latin typeface="+mn-ea"/>
                <a:ea typeface="+mn-ea"/>
              </a:rPr>
              <a:t>　</a:t>
            </a:r>
            <a:r>
              <a:rPr lang="en-US" altLang="ja-JP" dirty="0">
                <a:latin typeface="+mn-ea"/>
                <a:ea typeface="+mn-ea"/>
              </a:rPr>
              <a:t>(−CH2CH(OH)−)</a:t>
            </a:r>
            <a:r>
              <a:rPr lang="en-US" altLang="ja-JP" dirty="0" smtClean="0">
                <a:latin typeface="+mn-ea"/>
                <a:ea typeface="+mn-ea"/>
              </a:rPr>
              <a:t>n</a:t>
            </a:r>
          </a:p>
          <a:p>
            <a:r>
              <a:rPr lang="ja-JP" altLang="en-US" dirty="0" smtClean="0">
                <a:latin typeface="+mn-ea"/>
                <a:ea typeface="+mn-ea"/>
              </a:rPr>
              <a:t>・親水性を持つ特殊な合成高分子</a:t>
            </a:r>
            <a:endParaRPr lang="en-US" altLang="ja-JP" dirty="0" smtClean="0">
              <a:latin typeface="+mn-ea"/>
              <a:ea typeface="+mn-ea"/>
            </a:endParaRPr>
          </a:p>
          <a:p>
            <a:r>
              <a:rPr lang="ja-JP" altLang="en-US" dirty="0" smtClean="0">
                <a:latin typeface="+mn-ea"/>
                <a:ea typeface="+mn-ea"/>
              </a:rPr>
              <a:t>　→　</a:t>
            </a:r>
            <a:r>
              <a:rPr lang="ja-JP" altLang="en-US" dirty="0" smtClean="0">
                <a:solidFill>
                  <a:srgbClr val="FF0000"/>
                </a:solidFill>
                <a:latin typeface="+mn-ea"/>
                <a:ea typeface="+mn-ea"/>
              </a:rPr>
              <a:t>保護コロイド性</a:t>
            </a:r>
            <a:endParaRPr lang="en-US" altLang="ja-JP" dirty="0" smtClean="0">
              <a:solidFill>
                <a:srgbClr val="FF0000"/>
              </a:solidFill>
              <a:latin typeface="+mn-ea"/>
              <a:ea typeface="+mn-ea"/>
            </a:endParaRPr>
          </a:p>
          <a:p>
            <a:r>
              <a:rPr lang="ja-JP" altLang="en-US" dirty="0" smtClean="0">
                <a:latin typeface="+mn-ea"/>
                <a:ea typeface="+mn-ea"/>
              </a:rPr>
              <a:t>　→　飛跡に誤認するようなゴミが少ない？</a:t>
            </a:r>
            <a:endParaRPr lang="en-US" altLang="ja-JP" dirty="0" smtClean="0">
              <a:latin typeface="+mn-ea"/>
              <a:ea typeface="+mn-ea"/>
            </a:endParaRPr>
          </a:p>
          <a:p>
            <a:r>
              <a:rPr lang="ja-JP" altLang="en-US" dirty="0" smtClean="0">
                <a:latin typeface="+mn-ea"/>
                <a:ea typeface="+mn-ea"/>
              </a:rPr>
              <a:t>　→　動物由来のゼラチンより</a:t>
            </a:r>
            <a:r>
              <a:rPr lang="ja-JP" altLang="en-US" dirty="0" smtClean="0">
                <a:solidFill>
                  <a:srgbClr val="FF0000"/>
                </a:solidFill>
                <a:latin typeface="+mn-ea"/>
                <a:ea typeface="+mn-ea"/>
              </a:rPr>
              <a:t>トリウムが少ない</a:t>
            </a:r>
            <a:r>
              <a:rPr lang="ja-JP" altLang="en-US" dirty="0" smtClean="0">
                <a:latin typeface="+mn-ea"/>
                <a:ea typeface="+mn-ea"/>
              </a:rPr>
              <a:t>？</a:t>
            </a:r>
            <a:endParaRPr lang="en-US" altLang="ja-JP" dirty="0" smtClean="0">
              <a:latin typeface="+mn-ea"/>
              <a:ea typeface="+mn-ea"/>
            </a:endParaRPr>
          </a:p>
        </p:txBody>
      </p:sp>
      <p:grpSp>
        <p:nvGrpSpPr>
          <p:cNvPr id="2" name="グループ化 7"/>
          <p:cNvGrpSpPr/>
          <p:nvPr/>
        </p:nvGrpSpPr>
        <p:grpSpPr>
          <a:xfrm>
            <a:off x="6300192" y="1268760"/>
            <a:ext cx="1590675" cy="1219200"/>
            <a:chOff x="5256213" y="2924622"/>
            <a:chExt cx="1590675" cy="1219200"/>
          </a:xfrm>
        </p:grpSpPr>
        <p:pic>
          <p:nvPicPr>
            <p:cNvPr id="11269" name="Picture 7" descr="C:\Documents and Settings\浅田　貴志\My Documents\nagoya-u\Flab\NIT\CCD\ゼラチン\ゼラチン中擬似飛跡.jpg"/>
            <p:cNvPicPr>
              <a:picLocks noChangeAspect="1" noChangeArrowheads="1"/>
            </p:cNvPicPr>
            <p:nvPr/>
          </p:nvPicPr>
          <p:blipFill>
            <a:blip r:embed="rId3" cstate="print"/>
            <a:srcRect/>
            <a:stretch>
              <a:fillRect/>
            </a:stretch>
          </p:blipFill>
          <p:spPr bwMode="auto">
            <a:xfrm>
              <a:off x="5256213" y="2924622"/>
              <a:ext cx="1590675" cy="1219200"/>
            </a:xfrm>
            <a:prstGeom prst="rect">
              <a:avLst/>
            </a:prstGeom>
            <a:noFill/>
            <a:ln w="9525">
              <a:noFill/>
              <a:miter lim="800000"/>
              <a:headEnd/>
              <a:tailEnd/>
            </a:ln>
          </p:spPr>
        </p:pic>
        <p:sp>
          <p:nvSpPr>
            <p:cNvPr id="11270" name="正方形/長方形 7"/>
            <p:cNvSpPr>
              <a:spLocks noChangeArrowheads="1"/>
            </p:cNvSpPr>
            <p:nvPr/>
          </p:nvSpPr>
          <p:spPr bwMode="auto">
            <a:xfrm>
              <a:off x="5292080" y="2924944"/>
              <a:ext cx="1440159" cy="646331"/>
            </a:xfrm>
            <a:prstGeom prst="rect">
              <a:avLst/>
            </a:prstGeom>
            <a:noFill/>
            <a:ln w="9525">
              <a:noFill/>
              <a:miter lim="800000"/>
              <a:headEnd/>
              <a:tailEnd/>
            </a:ln>
          </p:spPr>
          <p:txBody>
            <a:bodyPr wrap="square">
              <a:spAutoFit/>
            </a:bodyPr>
            <a:lstStyle/>
            <a:p>
              <a:r>
                <a:rPr lang="ja-JP" altLang="en-US" sz="1200" dirty="0">
                  <a:solidFill>
                    <a:schemeClr val="bg1"/>
                  </a:solidFill>
                  <a:latin typeface="+mn-ea"/>
                  <a:ea typeface="+mn-ea"/>
                </a:rPr>
                <a:t>飛跡に見えてしまう</a:t>
              </a:r>
              <a:endParaRPr lang="en-US" altLang="ja-JP" sz="1200" dirty="0">
                <a:solidFill>
                  <a:schemeClr val="bg1"/>
                </a:solidFill>
                <a:latin typeface="+mn-ea"/>
                <a:ea typeface="+mn-ea"/>
              </a:endParaRPr>
            </a:p>
            <a:p>
              <a:r>
                <a:rPr lang="ja-JP" altLang="en-US" sz="1200" dirty="0">
                  <a:solidFill>
                    <a:schemeClr val="bg1"/>
                  </a:solidFill>
                  <a:latin typeface="+mn-ea"/>
                  <a:ea typeface="+mn-ea"/>
                </a:rPr>
                <a:t>ゼラチン中の</a:t>
              </a:r>
              <a:r>
                <a:rPr lang="en-US" altLang="ja-JP" sz="1200" dirty="0">
                  <a:solidFill>
                    <a:schemeClr val="bg1"/>
                  </a:solidFill>
                  <a:latin typeface="+mn-ea"/>
                  <a:ea typeface="+mn-ea"/>
                </a:rPr>
                <a:t>fog</a:t>
              </a:r>
            </a:p>
            <a:p>
              <a:endParaRPr lang="ja-JP" altLang="en-US" sz="1200" dirty="0">
                <a:solidFill>
                  <a:schemeClr val="bg1"/>
                </a:solidFill>
                <a:latin typeface="+mn-ea"/>
                <a:ea typeface="+mn-ea"/>
              </a:endParaRPr>
            </a:p>
          </p:txBody>
        </p:sp>
      </p:grpSp>
      <p:sp>
        <p:nvSpPr>
          <p:cNvPr id="9" name="正方形/長方形 8"/>
          <p:cNvSpPr/>
          <p:nvPr/>
        </p:nvSpPr>
        <p:spPr>
          <a:xfrm>
            <a:off x="539552" y="2708920"/>
            <a:ext cx="5628464" cy="584775"/>
          </a:xfrm>
          <a:prstGeom prst="rect">
            <a:avLst/>
          </a:prstGeom>
        </p:spPr>
        <p:txBody>
          <a:bodyPr wrap="none">
            <a:spAutoFit/>
          </a:bodyPr>
          <a:lstStyle/>
          <a:p>
            <a:pPr>
              <a:spcBef>
                <a:spcPct val="0"/>
              </a:spcBef>
            </a:pPr>
            <a:r>
              <a:rPr lang="ja-JP" altLang="en-US" sz="3200" b="1" dirty="0" smtClean="0">
                <a:solidFill>
                  <a:srgbClr val="FF0000"/>
                </a:solidFill>
                <a:latin typeface="+mn-ea"/>
                <a:ea typeface="+mn-ea"/>
              </a:rPr>
              <a:t>ゼラチンを使わない乳剤の開発</a:t>
            </a:r>
          </a:p>
        </p:txBody>
      </p:sp>
      <p:sp>
        <p:nvSpPr>
          <p:cNvPr id="10" name="下矢印 9"/>
          <p:cNvSpPr/>
          <p:nvPr/>
        </p:nvSpPr>
        <p:spPr>
          <a:xfrm>
            <a:off x="2987824" y="2348880"/>
            <a:ext cx="360040"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1" name="正方形/長方形 10"/>
          <p:cNvSpPr/>
          <p:nvPr/>
        </p:nvSpPr>
        <p:spPr>
          <a:xfrm>
            <a:off x="899592" y="5085184"/>
            <a:ext cx="6984776" cy="1538883"/>
          </a:xfrm>
          <a:prstGeom prst="rect">
            <a:avLst/>
          </a:prstGeom>
        </p:spPr>
        <p:txBody>
          <a:bodyPr wrap="square">
            <a:spAutoFit/>
          </a:bodyPr>
          <a:lstStyle/>
          <a:p>
            <a:endParaRPr lang="en-US" altLang="ja-JP" dirty="0" smtClean="0">
              <a:latin typeface="+mn-ea"/>
              <a:ea typeface="+mn-ea"/>
            </a:endParaRPr>
          </a:p>
          <a:p>
            <a:r>
              <a:rPr lang="ja-JP" altLang="en-US" dirty="0" smtClean="0">
                <a:latin typeface="+mn-ea"/>
                <a:ea typeface="+mn-ea"/>
              </a:rPr>
              <a:t>さらに・・・</a:t>
            </a:r>
            <a:endParaRPr lang="en-US" altLang="ja-JP" dirty="0" smtClean="0">
              <a:latin typeface="+mn-ea"/>
              <a:ea typeface="+mn-ea"/>
            </a:endParaRPr>
          </a:p>
          <a:p>
            <a:endParaRPr lang="en-US" altLang="ja-JP" dirty="0" smtClean="0">
              <a:latin typeface="+mn-ea"/>
              <a:ea typeface="+mn-ea"/>
            </a:endParaRPr>
          </a:p>
          <a:p>
            <a:r>
              <a:rPr lang="ja-JP" altLang="en-US" dirty="0" smtClean="0">
                <a:latin typeface="+mn-ea"/>
                <a:ea typeface="+mn-ea"/>
              </a:rPr>
              <a:t>過去、</a:t>
            </a:r>
            <a:r>
              <a:rPr lang="ja-JP" altLang="en-US" dirty="0" smtClean="0">
                <a:solidFill>
                  <a:srgbClr val="00B050"/>
                </a:solidFill>
                <a:latin typeface="+mn-ea"/>
                <a:ea typeface="+mn-ea"/>
              </a:rPr>
              <a:t>結晶成長しにくい</a:t>
            </a:r>
            <a:r>
              <a:rPr lang="ja-JP" altLang="en-US" dirty="0" smtClean="0">
                <a:latin typeface="+mn-ea"/>
                <a:ea typeface="+mn-ea"/>
              </a:rPr>
              <a:t>という理由で使用されなかった。</a:t>
            </a:r>
            <a:endParaRPr lang="en-US" altLang="ja-JP" sz="2000" dirty="0" smtClean="0">
              <a:latin typeface="+mn-ea"/>
              <a:ea typeface="+mn-ea"/>
            </a:endParaRPr>
          </a:p>
          <a:p>
            <a:r>
              <a:rPr lang="en-US" altLang="ja-JP" sz="2000" dirty="0" smtClean="0">
                <a:latin typeface="+mn-ea"/>
                <a:ea typeface="+mn-ea"/>
              </a:rPr>
              <a:t>		</a:t>
            </a:r>
            <a:r>
              <a:rPr lang="ja-JP" altLang="en-US" sz="2000" dirty="0" smtClean="0">
                <a:latin typeface="+mn-ea"/>
                <a:ea typeface="+mn-ea"/>
              </a:rPr>
              <a:t>　</a:t>
            </a:r>
            <a:r>
              <a:rPr lang="en-US" altLang="ja-JP" sz="2000" dirty="0" smtClean="0">
                <a:latin typeface="+mn-ea"/>
                <a:ea typeface="+mn-ea"/>
              </a:rPr>
              <a:t>	</a:t>
            </a:r>
            <a:r>
              <a:rPr lang="ja-JP" altLang="en-US" sz="2000" dirty="0" smtClean="0">
                <a:latin typeface="+mn-ea"/>
                <a:ea typeface="+mn-ea"/>
              </a:rPr>
              <a:t>→　逆に</a:t>
            </a:r>
            <a:r>
              <a:rPr lang="ja-JP" altLang="en-US" sz="2000" b="1" dirty="0" smtClean="0">
                <a:solidFill>
                  <a:srgbClr val="FF0000"/>
                </a:solidFill>
                <a:latin typeface="+mn-ea"/>
                <a:ea typeface="+mn-ea"/>
              </a:rPr>
              <a:t>超微粒子化が可能</a:t>
            </a:r>
            <a:r>
              <a:rPr lang="ja-JP" altLang="en-US" sz="2000" dirty="0" smtClean="0">
                <a:latin typeface="+mn-ea"/>
                <a:ea typeface="+mn-ea"/>
              </a:rPr>
              <a:t>では！？</a:t>
            </a:r>
            <a:endParaRPr lang="ja-JP" altLang="en-US" sz="2000" dirty="0">
              <a:latin typeface="+mn-ea"/>
              <a:ea typeface="+mn-e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p:nvPr>
        </p:nvSpPr>
        <p:spPr>
          <a:xfrm>
            <a:off x="611560" y="0"/>
            <a:ext cx="8229600" cy="1143000"/>
          </a:xfrm>
        </p:spPr>
        <p:txBody>
          <a:bodyPr/>
          <a:lstStyle/>
          <a:p>
            <a:pPr eaLnBrk="1" hangingPunct="1"/>
            <a:r>
              <a:rPr lang="en-US" altLang="ja-JP" sz="3200" dirty="0" smtClean="0">
                <a:latin typeface="+mn-ea"/>
                <a:ea typeface="+mn-ea"/>
              </a:rPr>
              <a:t>NNK023</a:t>
            </a:r>
            <a:r>
              <a:rPr lang="ja-JP" altLang="en-US" sz="3200" dirty="0" smtClean="0">
                <a:latin typeface="+mn-ea"/>
                <a:ea typeface="+mn-ea"/>
              </a:rPr>
              <a:t>（</a:t>
            </a:r>
            <a:r>
              <a:rPr lang="en-US" altLang="ja-JP" sz="3200" dirty="0" smtClean="0">
                <a:latin typeface="+mn-ea"/>
                <a:ea typeface="+mn-ea"/>
              </a:rPr>
              <a:t>PVA</a:t>
            </a:r>
            <a:r>
              <a:rPr lang="ja-JP" altLang="en-US" sz="3200" dirty="0" smtClean="0">
                <a:latin typeface="+mn-ea"/>
                <a:ea typeface="+mn-ea"/>
              </a:rPr>
              <a:t>）　評価　</a:t>
            </a:r>
          </a:p>
        </p:txBody>
      </p:sp>
      <p:pic>
        <p:nvPicPr>
          <p:cNvPr id="13315" name="Picture 4" descr="C:\Documents and Settings\浅田　貴志\My Documents\nagoya-u\Flab\NIT\sem\110215\NNK023_PVA\NNK023PVA.png"/>
          <p:cNvPicPr>
            <a:picLocks noChangeAspect="1" noChangeArrowheads="1"/>
          </p:cNvPicPr>
          <p:nvPr/>
        </p:nvPicPr>
        <p:blipFill>
          <a:blip r:embed="rId3" cstate="print"/>
          <a:srcRect/>
          <a:stretch>
            <a:fillRect/>
          </a:stretch>
        </p:blipFill>
        <p:spPr bwMode="auto">
          <a:xfrm>
            <a:off x="3707904" y="1412776"/>
            <a:ext cx="5184576" cy="3888432"/>
          </a:xfrm>
          <a:prstGeom prst="rect">
            <a:avLst/>
          </a:prstGeom>
          <a:noFill/>
          <a:ln w="9525">
            <a:noFill/>
            <a:miter lim="800000"/>
            <a:headEnd/>
            <a:tailEnd/>
          </a:ln>
        </p:spPr>
      </p:pic>
      <p:pic>
        <p:nvPicPr>
          <p:cNvPr id="13316" name="Picture 2" descr="C:\Documents and Settings\浅田　貴志\My Documents\nagoya-u\Flab\NIT\sem\110215\NNK023_PVA\NNK023PVA_08.bmp"/>
          <p:cNvPicPr>
            <a:picLocks noChangeAspect="1" noChangeArrowheads="1"/>
          </p:cNvPicPr>
          <p:nvPr/>
        </p:nvPicPr>
        <p:blipFill>
          <a:blip r:embed="rId4" cstate="print"/>
          <a:srcRect/>
          <a:stretch>
            <a:fillRect/>
          </a:stretch>
        </p:blipFill>
        <p:spPr bwMode="auto">
          <a:xfrm>
            <a:off x="323354" y="1268313"/>
            <a:ext cx="3041650" cy="4005263"/>
          </a:xfrm>
          <a:prstGeom prst="rect">
            <a:avLst/>
          </a:prstGeom>
          <a:noFill/>
          <a:ln w="9525">
            <a:noFill/>
            <a:miter lim="800000"/>
            <a:headEnd/>
            <a:tailEnd/>
          </a:ln>
        </p:spPr>
      </p:pic>
      <p:sp>
        <p:nvSpPr>
          <p:cNvPr id="13317" name="正方形/長方形 4"/>
          <p:cNvSpPr>
            <a:spLocks noChangeArrowheads="1"/>
          </p:cNvSpPr>
          <p:nvPr/>
        </p:nvSpPr>
        <p:spPr bwMode="auto">
          <a:xfrm>
            <a:off x="323529" y="5301208"/>
            <a:ext cx="3312368" cy="461665"/>
          </a:xfrm>
          <a:prstGeom prst="rect">
            <a:avLst/>
          </a:prstGeom>
          <a:noFill/>
          <a:ln w="9525">
            <a:noFill/>
            <a:miter lim="800000"/>
            <a:headEnd/>
            <a:tailEnd/>
          </a:ln>
        </p:spPr>
        <p:txBody>
          <a:bodyPr wrap="square">
            <a:spAutoFit/>
          </a:bodyPr>
          <a:lstStyle/>
          <a:p>
            <a:r>
              <a:rPr lang="ja-JP" altLang="en-US" sz="1200" dirty="0">
                <a:latin typeface="+mn-ea"/>
                <a:ea typeface="+mn-ea"/>
              </a:rPr>
              <a:t>粒径のピークはおよそ</a:t>
            </a:r>
            <a:r>
              <a:rPr lang="en-US" altLang="ja-JP" sz="1200" dirty="0">
                <a:latin typeface="+mn-ea"/>
                <a:ea typeface="+mn-ea"/>
              </a:rPr>
              <a:t>30nm</a:t>
            </a:r>
            <a:r>
              <a:rPr lang="ja-JP" altLang="en-US" sz="1200" dirty="0">
                <a:latin typeface="+mn-ea"/>
                <a:ea typeface="+mn-ea"/>
              </a:rPr>
              <a:t>程度。</a:t>
            </a:r>
            <a:endParaRPr lang="en-US" altLang="ja-JP" sz="1200" dirty="0">
              <a:latin typeface="+mn-ea"/>
              <a:ea typeface="+mn-ea"/>
            </a:endParaRPr>
          </a:p>
          <a:p>
            <a:r>
              <a:rPr lang="ja-JP" altLang="en-US" sz="1200" dirty="0">
                <a:latin typeface="+mn-ea"/>
                <a:ea typeface="+mn-ea"/>
              </a:rPr>
              <a:t>一部方形の</a:t>
            </a:r>
            <a:r>
              <a:rPr lang="en-US" altLang="ja-JP" sz="1200" dirty="0">
                <a:latin typeface="+mn-ea"/>
                <a:ea typeface="+mn-ea"/>
              </a:rPr>
              <a:t>80nm</a:t>
            </a:r>
            <a:r>
              <a:rPr lang="ja-JP" altLang="en-US" sz="1200" dirty="0">
                <a:latin typeface="+mn-ea"/>
                <a:ea typeface="+mn-ea"/>
              </a:rPr>
              <a:t>前後の大きな結晶も見られる</a:t>
            </a:r>
            <a:r>
              <a:rPr lang="ja-JP" altLang="en-US" sz="1200" dirty="0" smtClean="0">
                <a:latin typeface="+mn-ea"/>
                <a:ea typeface="+mn-ea"/>
              </a:rPr>
              <a:t>。</a:t>
            </a:r>
            <a:endParaRPr lang="en-US" altLang="ja-JP" sz="1200" dirty="0">
              <a:latin typeface="+mn-ea"/>
              <a:ea typeface="+mn-ea"/>
            </a:endParaRPr>
          </a:p>
        </p:txBody>
      </p:sp>
      <p:sp>
        <p:nvSpPr>
          <p:cNvPr id="6" name="正方形/長方形 5"/>
          <p:cNvSpPr/>
          <p:nvPr/>
        </p:nvSpPr>
        <p:spPr>
          <a:xfrm>
            <a:off x="4860032" y="1196752"/>
            <a:ext cx="2876108" cy="369332"/>
          </a:xfrm>
          <a:prstGeom prst="rect">
            <a:avLst/>
          </a:prstGeom>
        </p:spPr>
        <p:txBody>
          <a:bodyPr wrap="none">
            <a:spAutoFit/>
          </a:bodyPr>
          <a:lstStyle/>
          <a:p>
            <a:pPr eaLnBrk="1" hangingPunct="1"/>
            <a:r>
              <a:rPr lang="en-US" altLang="ja-JP" dirty="0" smtClean="0">
                <a:latin typeface="+mn-ea"/>
                <a:ea typeface="+mn-ea"/>
              </a:rPr>
              <a:t>NNK023(PVA)</a:t>
            </a:r>
            <a:r>
              <a:rPr lang="ja-JP" altLang="en-US" dirty="0" smtClean="0">
                <a:latin typeface="+mn-ea"/>
                <a:ea typeface="+mn-ea"/>
              </a:rPr>
              <a:t>の粒子サイズ</a:t>
            </a:r>
          </a:p>
        </p:txBody>
      </p:sp>
      <p:sp>
        <p:nvSpPr>
          <p:cNvPr id="7" name="正方形/長方形 6"/>
          <p:cNvSpPr/>
          <p:nvPr/>
        </p:nvSpPr>
        <p:spPr>
          <a:xfrm>
            <a:off x="827584" y="836712"/>
            <a:ext cx="1800493" cy="369332"/>
          </a:xfrm>
          <a:prstGeom prst="rect">
            <a:avLst/>
          </a:prstGeom>
        </p:spPr>
        <p:txBody>
          <a:bodyPr wrap="none">
            <a:spAutoFit/>
          </a:bodyPr>
          <a:lstStyle/>
          <a:p>
            <a:pPr eaLnBrk="1" hangingPunct="1"/>
            <a:r>
              <a:rPr lang="ja-JP" altLang="en-US" dirty="0" smtClean="0">
                <a:latin typeface="+mn-ea"/>
                <a:ea typeface="+mn-ea"/>
              </a:rPr>
              <a:t>電子顕微鏡写真</a:t>
            </a:r>
          </a:p>
        </p:txBody>
      </p:sp>
      <p:sp>
        <p:nvSpPr>
          <p:cNvPr id="8" name="正方形/長方形 7"/>
          <p:cNvSpPr/>
          <p:nvPr/>
        </p:nvSpPr>
        <p:spPr>
          <a:xfrm>
            <a:off x="755576" y="5805264"/>
            <a:ext cx="8640960" cy="461665"/>
          </a:xfrm>
          <a:prstGeom prst="rect">
            <a:avLst/>
          </a:prstGeom>
        </p:spPr>
        <p:txBody>
          <a:bodyPr wrap="square">
            <a:spAutoFit/>
          </a:bodyPr>
          <a:lstStyle/>
          <a:p>
            <a:pPr>
              <a:spcBef>
                <a:spcPct val="30000"/>
              </a:spcBef>
              <a:defRPr/>
            </a:pPr>
            <a:r>
              <a:rPr lang="en-US" altLang="ja-JP" sz="2400" dirty="0" smtClean="0">
                <a:solidFill>
                  <a:srgbClr val="FF0000"/>
                </a:solidFill>
                <a:latin typeface="+mn-ea"/>
                <a:ea typeface="+mn-ea"/>
              </a:rPr>
              <a:t>60 </a:t>
            </a:r>
            <a:r>
              <a:rPr lang="en-US" altLang="ja-JP" sz="2400" dirty="0" smtClean="0">
                <a:solidFill>
                  <a:srgbClr val="FF0000"/>
                </a:solidFill>
                <a:latin typeface="+mn-ea"/>
                <a:ea typeface="+mn-ea"/>
              </a:rPr>
              <a:t>°</a:t>
            </a:r>
            <a:r>
              <a:rPr lang="ja-JP" altLang="en-US" sz="2400" dirty="0" smtClean="0">
                <a:solidFill>
                  <a:srgbClr val="FF0000"/>
                </a:solidFill>
                <a:latin typeface="+mn-ea"/>
                <a:ea typeface="+mn-ea"/>
              </a:rPr>
              <a:t>と</a:t>
            </a:r>
            <a:r>
              <a:rPr lang="ja-JP" altLang="en-US" sz="2400" dirty="0">
                <a:solidFill>
                  <a:srgbClr val="FF0000"/>
                </a:solidFill>
                <a:latin typeface="+mn-ea"/>
                <a:ea typeface="+mn-ea"/>
              </a:rPr>
              <a:t>いう</a:t>
            </a:r>
            <a:r>
              <a:rPr lang="ja-JP" altLang="en-US" sz="2400" dirty="0" smtClean="0">
                <a:solidFill>
                  <a:srgbClr val="FF0000"/>
                </a:solidFill>
                <a:latin typeface="+mn-ea"/>
                <a:ea typeface="+mn-ea"/>
              </a:rPr>
              <a:t>高温</a:t>
            </a:r>
            <a:r>
              <a:rPr lang="en-US" altLang="ja-JP" sz="2400" baseline="30000" dirty="0" smtClean="0">
                <a:latin typeface="+mn-ea"/>
                <a:ea typeface="+mn-ea"/>
              </a:rPr>
              <a:t>※</a:t>
            </a:r>
            <a:r>
              <a:rPr lang="ja-JP" altLang="en-US" sz="2400" dirty="0" err="1" smtClean="0">
                <a:latin typeface="+mn-ea"/>
                <a:ea typeface="+mn-ea"/>
              </a:rPr>
              <a:t>での</a:t>
            </a:r>
            <a:r>
              <a:rPr lang="ja-JP" altLang="en-US" sz="2400" dirty="0" smtClean="0">
                <a:latin typeface="+mn-ea"/>
                <a:ea typeface="+mn-ea"/>
              </a:rPr>
              <a:t>粒子形成に対し、</a:t>
            </a:r>
            <a:r>
              <a:rPr lang="ja-JP" altLang="en-US" sz="2400" dirty="0" smtClean="0">
                <a:solidFill>
                  <a:srgbClr val="FF0000"/>
                </a:solidFill>
                <a:latin typeface="+mn-ea"/>
                <a:ea typeface="+mn-ea"/>
              </a:rPr>
              <a:t>小さい粒子サイズ</a:t>
            </a:r>
          </a:p>
        </p:txBody>
      </p:sp>
      <p:sp>
        <p:nvSpPr>
          <p:cNvPr id="9" name="正方形/長方形 8"/>
          <p:cNvSpPr/>
          <p:nvPr/>
        </p:nvSpPr>
        <p:spPr>
          <a:xfrm>
            <a:off x="899592" y="6309320"/>
            <a:ext cx="3417923" cy="307777"/>
          </a:xfrm>
          <a:prstGeom prst="rect">
            <a:avLst/>
          </a:prstGeom>
        </p:spPr>
        <p:txBody>
          <a:bodyPr wrap="none">
            <a:spAutoFit/>
          </a:bodyPr>
          <a:lstStyle/>
          <a:p>
            <a:pPr eaLnBrk="1" hangingPunct="1"/>
            <a:r>
              <a:rPr lang="en-US" altLang="ja-JP" sz="1400" dirty="0" smtClean="0">
                <a:latin typeface="+mn-ea"/>
                <a:ea typeface="+mn-ea"/>
              </a:rPr>
              <a:t>※</a:t>
            </a:r>
            <a:r>
              <a:rPr lang="ja-JP" altLang="en-US" sz="1400" dirty="0" smtClean="0">
                <a:latin typeface="+mn-ea"/>
                <a:ea typeface="+mn-ea"/>
              </a:rPr>
              <a:t>通常の超微粒子乳剤は</a:t>
            </a:r>
            <a:r>
              <a:rPr lang="en-US" altLang="ja-JP" sz="1400" dirty="0" smtClean="0">
                <a:latin typeface="+mn-ea"/>
                <a:ea typeface="+mn-ea"/>
              </a:rPr>
              <a:t>35°</a:t>
            </a:r>
            <a:r>
              <a:rPr lang="ja-JP" altLang="en-US" sz="1400" dirty="0" err="1" smtClean="0">
                <a:latin typeface="+mn-ea"/>
                <a:ea typeface="+mn-ea"/>
              </a:rPr>
              <a:t>での</a:t>
            </a:r>
            <a:r>
              <a:rPr lang="ja-JP" altLang="en-US" sz="1400" dirty="0" smtClean="0">
                <a:latin typeface="+mn-ea"/>
                <a:ea typeface="+mn-ea"/>
              </a:rPr>
              <a:t>仕込み</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467544" y="2204864"/>
            <a:ext cx="184731" cy="461665"/>
          </a:xfrm>
          <a:prstGeom prst="rect">
            <a:avLst/>
          </a:prstGeom>
        </p:spPr>
        <p:txBody>
          <a:bodyPr wrap="none">
            <a:spAutoFit/>
          </a:bodyPr>
          <a:lstStyle/>
          <a:p>
            <a:endParaRPr lang="en-US" altLang="ja-JP" sz="2400" dirty="0" smtClean="0">
              <a:latin typeface="+mn-ea"/>
              <a:ea typeface="+mn-ea"/>
            </a:endParaRPr>
          </a:p>
        </p:txBody>
      </p:sp>
      <p:sp>
        <p:nvSpPr>
          <p:cNvPr id="15" name="正方形/長方形 14"/>
          <p:cNvSpPr/>
          <p:nvPr/>
        </p:nvSpPr>
        <p:spPr>
          <a:xfrm>
            <a:off x="0" y="3429000"/>
            <a:ext cx="5148064" cy="2492990"/>
          </a:xfrm>
          <a:prstGeom prst="rect">
            <a:avLst/>
          </a:prstGeom>
          <a:ln>
            <a:solidFill>
              <a:srgbClr val="FF0000"/>
            </a:solidFill>
          </a:ln>
        </p:spPr>
        <p:txBody>
          <a:bodyPr wrap="square">
            <a:spAutoFit/>
          </a:bodyPr>
          <a:lstStyle/>
          <a:p>
            <a:r>
              <a:rPr lang="ja-JP" altLang="en-US" sz="3600" dirty="0" smtClean="0">
                <a:latin typeface="+mn-ea"/>
                <a:ea typeface="+mn-ea"/>
              </a:rPr>
              <a:t>原子核乾板としての性能</a:t>
            </a:r>
            <a:endParaRPr lang="en-US" altLang="ja-JP" sz="3600" dirty="0" smtClean="0">
              <a:latin typeface="+mn-ea"/>
              <a:ea typeface="+mn-ea"/>
            </a:endParaRPr>
          </a:p>
          <a:p>
            <a:endParaRPr lang="en-US" altLang="ja-JP" sz="2400" dirty="0" smtClean="0">
              <a:latin typeface="+mn-ea"/>
              <a:ea typeface="+mn-ea"/>
            </a:endParaRPr>
          </a:p>
          <a:p>
            <a:r>
              <a:rPr lang="ja-JP" altLang="en-US" sz="2400" dirty="0" smtClean="0">
                <a:latin typeface="+mn-ea"/>
                <a:ea typeface="+mn-ea"/>
              </a:rPr>
              <a:t>現像による</a:t>
            </a:r>
            <a:r>
              <a:rPr lang="en-US" altLang="ja-JP" sz="2400" dirty="0" smtClean="0">
                <a:latin typeface="+mn-ea"/>
                <a:ea typeface="+mn-ea"/>
              </a:rPr>
              <a:t>fog</a:t>
            </a:r>
            <a:r>
              <a:rPr lang="ja-JP" altLang="en-US" sz="2400" dirty="0" smtClean="0">
                <a:latin typeface="+mn-ea"/>
                <a:ea typeface="+mn-ea"/>
              </a:rPr>
              <a:t>は</a:t>
            </a:r>
            <a:r>
              <a:rPr lang="en-US" altLang="ja-JP" sz="2400" dirty="0" smtClean="0">
                <a:latin typeface="+mn-ea"/>
                <a:ea typeface="+mn-ea"/>
              </a:rPr>
              <a:t>10</a:t>
            </a:r>
            <a:r>
              <a:rPr lang="ja-JP" altLang="en-US" sz="2400" dirty="0" smtClean="0">
                <a:latin typeface="+mn-ea"/>
                <a:ea typeface="+mn-ea"/>
              </a:rPr>
              <a:t>倍程度　</a:t>
            </a:r>
            <a:endParaRPr lang="en-US" altLang="ja-JP" sz="2400" dirty="0" smtClean="0">
              <a:latin typeface="+mn-ea"/>
              <a:ea typeface="+mn-ea"/>
            </a:endParaRPr>
          </a:p>
          <a:p>
            <a:r>
              <a:rPr lang="en-US" altLang="ja-JP" sz="2400" b="1" dirty="0" smtClean="0">
                <a:solidFill>
                  <a:srgbClr val="FF0000"/>
                </a:solidFill>
                <a:latin typeface="+mn-ea"/>
                <a:ea typeface="+mn-ea"/>
              </a:rPr>
              <a:t>α</a:t>
            </a:r>
            <a:r>
              <a:rPr lang="ja-JP" altLang="en-US" sz="2400" b="1" dirty="0" smtClean="0">
                <a:solidFill>
                  <a:srgbClr val="FF0000"/>
                </a:solidFill>
                <a:latin typeface="+mn-ea"/>
                <a:ea typeface="+mn-ea"/>
              </a:rPr>
              <a:t>線の飛跡</a:t>
            </a:r>
            <a:r>
              <a:rPr lang="ja-JP" altLang="en-US" sz="2400" dirty="0" smtClean="0">
                <a:latin typeface="+mn-ea"/>
                <a:ea typeface="+mn-ea"/>
              </a:rPr>
              <a:t>を確認</a:t>
            </a:r>
            <a:endParaRPr lang="en-US" altLang="ja-JP" sz="2400" dirty="0" smtClean="0">
              <a:latin typeface="+mn-ea"/>
              <a:ea typeface="+mn-ea"/>
            </a:endParaRPr>
          </a:p>
          <a:p>
            <a:r>
              <a:rPr lang="ja-JP" altLang="en-US" sz="2400" dirty="0" smtClean="0">
                <a:latin typeface="+mn-ea"/>
                <a:ea typeface="+mn-ea"/>
              </a:rPr>
              <a:t>しかも</a:t>
            </a:r>
            <a:r>
              <a:rPr lang="en-US" altLang="ja-JP" sz="2400" dirty="0" smtClean="0">
                <a:latin typeface="+mn-ea"/>
                <a:ea typeface="+mn-ea"/>
              </a:rPr>
              <a:t>Grain</a:t>
            </a:r>
            <a:r>
              <a:rPr lang="ja-JP" altLang="en-US" sz="2400" dirty="0" smtClean="0">
                <a:latin typeface="+mn-ea"/>
                <a:ea typeface="+mn-ea"/>
              </a:rPr>
              <a:t> </a:t>
            </a:r>
            <a:r>
              <a:rPr lang="en-US" altLang="ja-JP" sz="2400" dirty="0" smtClean="0">
                <a:latin typeface="+mn-ea"/>
                <a:ea typeface="+mn-ea"/>
              </a:rPr>
              <a:t>Density</a:t>
            </a:r>
            <a:r>
              <a:rPr lang="ja-JP" altLang="en-US" sz="2400" dirty="0" smtClean="0">
                <a:latin typeface="+mn-ea"/>
                <a:ea typeface="+mn-ea"/>
              </a:rPr>
              <a:t>が</a:t>
            </a:r>
            <a:endParaRPr lang="en-US" altLang="ja-JP" sz="2400" dirty="0" smtClean="0">
              <a:latin typeface="+mn-ea"/>
              <a:ea typeface="+mn-ea"/>
            </a:endParaRPr>
          </a:p>
          <a:p>
            <a:r>
              <a:rPr lang="ja-JP" altLang="en-US" sz="2400" dirty="0" smtClean="0">
                <a:latin typeface="+mn-ea"/>
                <a:ea typeface="+mn-ea"/>
              </a:rPr>
              <a:t>未増感</a:t>
            </a:r>
            <a:r>
              <a:rPr lang="ja-JP" altLang="en-US" sz="2400" dirty="0" smtClean="0">
                <a:latin typeface="+mn-ea"/>
                <a:ea typeface="+mn-ea"/>
              </a:rPr>
              <a:t>のわりに</a:t>
            </a:r>
            <a:r>
              <a:rPr lang="ja-JP" altLang="en-US" sz="2400" dirty="0" smtClean="0">
                <a:solidFill>
                  <a:srgbClr val="FF0000"/>
                </a:solidFill>
                <a:latin typeface="+mn-ea"/>
                <a:ea typeface="+mn-ea"/>
              </a:rPr>
              <a:t>高い</a:t>
            </a:r>
            <a:endParaRPr lang="ja-JP" altLang="en-US" sz="2400" dirty="0">
              <a:latin typeface="+mn-ea"/>
              <a:ea typeface="+mn-ea"/>
            </a:endParaRPr>
          </a:p>
        </p:txBody>
      </p:sp>
      <p:sp>
        <p:nvSpPr>
          <p:cNvPr id="17" name="正方形/長方形 16"/>
          <p:cNvSpPr/>
          <p:nvPr/>
        </p:nvSpPr>
        <p:spPr>
          <a:xfrm>
            <a:off x="251520" y="1124744"/>
            <a:ext cx="8604448" cy="1754326"/>
          </a:xfrm>
          <a:prstGeom prst="rect">
            <a:avLst/>
          </a:prstGeom>
          <a:ln>
            <a:solidFill>
              <a:srgbClr val="FF0000"/>
            </a:solidFill>
          </a:ln>
        </p:spPr>
        <p:txBody>
          <a:bodyPr wrap="square">
            <a:spAutoFit/>
          </a:bodyPr>
          <a:lstStyle/>
          <a:p>
            <a:r>
              <a:rPr lang="ja-JP" altLang="en-US" sz="3600" dirty="0" smtClean="0">
                <a:latin typeface="+mn-ea"/>
                <a:ea typeface="+mn-ea"/>
              </a:rPr>
              <a:t>ゼラチン、</a:t>
            </a:r>
            <a:r>
              <a:rPr lang="en-US" altLang="ja-JP" sz="3600" dirty="0" smtClean="0">
                <a:latin typeface="+mn-ea"/>
                <a:ea typeface="+mn-ea"/>
              </a:rPr>
              <a:t>PVA</a:t>
            </a:r>
            <a:r>
              <a:rPr lang="ja-JP" altLang="en-US" sz="3600" dirty="0" smtClean="0">
                <a:latin typeface="+mn-ea"/>
                <a:ea typeface="+mn-ea"/>
              </a:rPr>
              <a:t>由来の</a:t>
            </a:r>
            <a:r>
              <a:rPr lang="en-US" altLang="ja-JP" sz="3600" dirty="0" smtClean="0">
                <a:latin typeface="+mn-ea"/>
                <a:ea typeface="+mn-ea"/>
              </a:rPr>
              <a:t>fog</a:t>
            </a:r>
          </a:p>
          <a:p>
            <a:endParaRPr lang="en-US" altLang="ja-JP" sz="2400" dirty="0" smtClean="0">
              <a:latin typeface="+mn-ea"/>
              <a:ea typeface="+mn-ea"/>
            </a:endParaRPr>
          </a:p>
          <a:p>
            <a:r>
              <a:rPr lang="en-US" altLang="ja-JP" sz="2400" dirty="0" smtClean="0">
                <a:latin typeface="+mn-ea"/>
                <a:ea typeface="+mn-ea"/>
              </a:rPr>
              <a:t>PVA</a:t>
            </a:r>
            <a:r>
              <a:rPr lang="ja-JP" altLang="en-US" sz="2400" dirty="0" smtClean="0">
                <a:latin typeface="+mn-ea"/>
                <a:ea typeface="+mn-ea"/>
              </a:rPr>
              <a:t>自体の</a:t>
            </a:r>
            <a:r>
              <a:rPr lang="en-US" altLang="ja-JP" sz="2400" dirty="0" smtClean="0">
                <a:latin typeface="+mn-ea"/>
                <a:ea typeface="+mn-ea"/>
              </a:rPr>
              <a:t>fog</a:t>
            </a:r>
            <a:r>
              <a:rPr lang="ja-JP" altLang="en-US" sz="2400" dirty="0" smtClean="0">
                <a:latin typeface="+mn-ea"/>
                <a:ea typeface="+mn-ea"/>
              </a:rPr>
              <a:t>はゼラチンのおよそ</a:t>
            </a:r>
            <a:r>
              <a:rPr lang="en-US" altLang="ja-JP" sz="2400" b="1" dirty="0" smtClean="0">
                <a:solidFill>
                  <a:srgbClr val="FF0000"/>
                </a:solidFill>
                <a:latin typeface="+mn-ea"/>
                <a:ea typeface="+mn-ea"/>
              </a:rPr>
              <a:t>1/4</a:t>
            </a:r>
            <a:endParaRPr lang="en-US" altLang="ja-JP" sz="2400" b="1" dirty="0" smtClean="0">
              <a:solidFill>
                <a:srgbClr val="FF0000"/>
              </a:solidFill>
              <a:latin typeface="+mn-ea"/>
              <a:ea typeface="+mn-ea"/>
            </a:endParaRPr>
          </a:p>
          <a:p>
            <a:r>
              <a:rPr lang="ja-JP" altLang="en-US" sz="2400" dirty="0" smtClean="0">
                <a:latin typeface="+mn-ea"/>
                <a:ea typeface="+mn-ea"/>
              </a:rPr>
              <a:t>しかも</a:t>
            </a:r>
            <a:r>
              <a:rPr lang="en-US" altLang="ja-JP" sz="2400" dirty="0" smtClean="0">
                <a:latin typeface="+mn-ea"/>
                <a:ea typeface="+mn-ea"/>
              </a:rPr>
              <a:t>grain</a:t>
            </a:r>
            <a:r>
              <a:rPr lang="ja-JP" altLang="en-US" sz="2400" dirty="0" smtClean="0">
                <a:latin typeface="+mn-ea"/>
                <a:ea typeface="+mn-ea"/>
              </a:rPr>
              <a:t>が</a:t>
            </a:r>
            <a:r>
              <a:rPr lang="ja-JP" altLang="en-US" sz="2400" b="1" dirty="0" smtClean="0">
                <a:solidFill>
                  <a:srgbClr val="FF0000"/>
                </a:solidFill>
                <a:latin typeface="+mn-ea"/>
                <a:ea typeface="+mn-ea"/>
              </a:rPr>
              <a:t>非常に小さく</a:t>
            </a:r>
            <a:r>
              <a:rPr lang="ja-JP" altLang="en-US" sz="2400" dirty="0" smtClean="0">
                <a:latin typeface="+mn-ea"/>
                <a:ea typeface="+mn-ea"/>
              </a:rPr>
              <a:t>、画像認識で飛跡と誤認されにくいもの</a:t>
            </a:r>
            <a:endParaRPr lang="en-US" altLang="ja-JP" sz="3200" dirty="0" smtClean="0">
              <a:latin typeface="+mn-ea"/>
              <a:ea typeface="+mn-ea"/>
            </a:endParaRPr>
          </a:p>
        </p:txBody>
      </p:sp>
      <p:pic>
        <p:nvPicPr>
          <p:cNvPr id="9" name="Picture 2" descr="C:\Documents and Settings\浅田　貴志\My Documents\nagoya-u\Flab\NIT\CCD\NNK023PVA\XAA10minalpha.jpg"/>
          <p:cNvPicPr>
            <a:picLocks noChangeAspect="1" noChangeArrowheads="1"/>
          </p:cNvPicPr>
          <p:nvPr/>
        </p:nvPicPr>
        <p:blipFill>
          <a:blip r:embed="rId3" cstate="print"/>
          <a:srcRect/>
          <a:stretch>
            <a:fillRect/>
          </a:stretch>
        </p:blipFill>
        <p:spPr bwMode="auto">
          <a:xfrm>
            <a:off x="5324994" y="3284984"/>
            <a:ext cx="3819006" cy="2808312"/>
          </a:xfrm>
          <a:prstGeom prst="rect">
            <a:avLst/>
          </a:prstGeom>
          <a:noFill/>
        </p:spPr>
      </p:pic>
      <p:grpSp>
        <p:nvGrpSpPr>
          <p:cNvPr id="10" name="グループ化 9"/>
          <p:cNvGrpSpPr/>
          <p:nvPr/>
        </p:nvGrpSpPr>
        <p:grpSpPr>
          <a:xfrm>
            <a:off x="8100392" y="5013176"/>
            <a:ext cx="816249" cy="369332"/>
            <a:chOff x="5459058" y="5350661"/>
            <a:chExt cx="1434320" cy="611846"/>
          </a:xfrm>
        </p:grpSpPr>
        <p:cxnSp>
          <p:nvCxnSpPr>
            <p:cNvPr id="12" name="直線コネクタ 11"/>
            <p:cNvCxnSpPr/>
            <p:nvPr/>
          </p:nvCxnSpPr>
          <p:spPr>
            <a:xfrm>
              <a:off x="5580112" y="5949280"/>
              <a:ext cx="108012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5459058" y="5350661"/>
              <a:ext cx="1434320" cy="611846"/>
            </a:xfrm>
            <a:prstGeom prst="rect">
              <a:avLst/>
            </a:prstGeom>
            <a:ln>
              <a:noFill/>
            </a:ln>
          </p:spPr>
          <p:txBody>
            <a:bodyPr wrap="none">
              <a:spAutoFit/>
            </a:bodyPr>
            <a:lstStyle/>
            <a:p>
              <a:r>
                <a:rPr lang="en-US" altLang="ja-JP" b="1" dirty="0" smtClean="0">
                  <a:solidFill>
                    <a:schemeClr val="bg1"/>
                  </a:solidFill>
                  <a:latin typeface="+mn-ea"/>
                  <a:ea typeface="+mn-ea"/>
                </a:rPr>
                <a:t>10μm</a:t>
              </a:r>
              <a:endParaRPr lang="ja-JP" altLang="en-US" b="1" dirty="0">
                <a:solidFill>
                  <a:schemeClr val="bg1"/>
                </a:solidFill>
                <a:latin typeface="+mn-ea"/>
                <a:ea typeface="+mn-ea"/>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mn-ea"/>
                <a:ea typeface="+mn-ea"/>
              </a:rPr>
              <a:t>PVA</a:t>
            </a:r>
            <a:r>
              <a:rPr kumimoji="1" lang="ja-JP" altLang="en-US" dirty="0" smtClean="0">
                <a:latin typeface="+mn-ea"/>
                <a:ea typeface="+mn-ea"/>
              </a:rPr>
              <a:t>の今後の課題</a:t>
            </a:r>
            <a:endParaRPr kumimoji="1" lang="ja-JP" altLang="en-US" dirty="0">
              <a:latin typeface="+mn-ea"/>
              <a:ea typeface="+mn-ea"/>
            </a:endParaRPr>
          </a:p>
        </p:txBody>
      </p:sp>
      <p:sp>
        <p:nvSpPr>
          <p:cNvPr id="3" name="正方形/長方形 2"/>
          <p:cNvSpPr/>
          <p:nvPr/>
        </p:nvSpPr>
        <p:spPr>
          <a:xfrm>
            <a:off x="1115616" y="2204864"/>
            <a:ext cx="7128792" cy="3108543"/>
          </a:xfrm>
          <a:prstGeom prst="rect">
            <a:avLst/>
          </a:prstGeom>
          <a:ln>
            <a:solidFill>
              <a:srgbClr val="FF0000"/>
            </a:solidFill>
          </a:ln>
        </p:spPr>
        <p:txBody>
          <a:bodyPr wrap="square">
            <a:spAutoFit/>
          </a:bodyPr>
          <a:lstStyle/>
          <a:p>
            <a:r>
              <a:rPr lang="ja-JP" altLang="en-US" sz="2800" dirty="0" smtClean="0">
                <a:latin typeface="+mn-ea"/>
                <a:ea typeface="+mn-ea"/>
              </a:rPr>
              <a:t>・</a:t>
            </a:r>
            <a:r>
              <a:rPr lang="en-US" altLang="ja-JP" sz="2800" dirty="0" smtClean="0">
                <a:latin typeface="+mn-ea"/>
                <a:ea typeface="+mn-ea"/>
              </a:rPr>
              <a:t>PVA</a:t>
            </a:r>
            <a:r>
              <a:rPr lang="ja-JP" altLang="en-US" sz="2800" dirty="0" smtClean="0">
                <a:latin typeface="+mn-ea"/>
                <a:ea typeface="+mn-ea"/>
              </a:rPr>
              <a:t>による</a:t>
            </a:r>
            <a:r>
              <a:rPr lang="en-US" altLang="ja-JP" sz="2800" dirty="0" smtClean="0">
                <a:latin typeface="+mn-ea"/>
                <a:ea typeface="+mn-ea"/>
              </a:rPr>
              <a:t>BG</a:t>
            </a:r>
            <a:r>
              <a:rPr lang="ja-JP" altLang="en-US" sz="2800" dirty="0" smtClean="0">
                <a:latin typeface="+mn-ea"/>
                <a:ea typeface="+mn-ea"/>
              </a:rPr>
              <a:t>の定量評価</a:t>
            </a:r>
            <a:endParaRPr lang="en-US" altLang="ja-JP" sz="2800" dirty="0" smtClean="0">
              <a:latin typeface="+mn-ea"/>
              <a:ea typeface="+mn-ea"/>
            </a:endParaRPr>
          </a:p>
          <a:p>
            <a:endParaRPr lang="en-US" altLang="ja-JP" sz="2800" dirty="0" smtClean="0">
              <a:latin typeface="+mn-ea"/>
              <a:ea typeface="+mn-ea"/>
            </a:endParaRPr>
          </a:p>
          <a:p>
            <a:r>
              <a:rPr lang="ja-JP" altLang="en-US" sz="2800" dirty="0" smtClean="0">
                <a:latin typeface="+mn-ea"/>
                <a:ea typeface="+mn-ea"/>
              </a:rPr>
              <a:t>・</a:t>
            </a:r>
            <a:r>
              <a:rPr lang="en-US" altLang="ja-JP" sz="2800" dirty="0" smtClean="0">
                <a:latin typeface="+mn-ea"/>
                <a:ea typeface="+mn-ea"/>
              </a:rPr>
              <a:t>fog</a:t>
            </a:r>
            <a:r>
              <a:rPr lang="ja-JP" altLang="en-US" sz="2800" dirty="0">
                <a:latin typeface="+mn-ea"/>
                <a:ea typeface="+mn-ea"/>
              </a:rPr>
              <a:t>を抑える調整、現像方法の</a:t>
            </a:r>
            <a:r>
              <a:rPr lang="ja-JP" altLang="en-US" sz="2800" dirty="0" smtClean="0">
                <a:latin typeface="+mn-ea"/>
                <a:ea typeface="+mn-ea"/>
              </a:rPr>
              <a:t>開発</a:t>
            </a:r>
            <a:endParaRPr lang="en-US" altLang="ja-JP" sz="2800" dirty="0" smtClean="0">
              <a:latin typeface="+mn-ea"/>
              <a:ea typeface="+mn-ea"/>
            </a:endParaRPr>
          </a:p>
          <a:p>
            <a:endParaRPr lang="en-US" altLang="ja-JP" sz="2800" dirty="0">
              <a:latin typeface="+mn-ea"/>
              <a:ea typeface="+mn-ea"/>
            </a:endParaRPr>
          </a:p>
          <a:p>
            <a:r>
              <a:rPr lang="ja-JP" altLang="en-US" sz="2800" dirty="0" smtClean="0">
                <a:latin typeface="+mn-ea"/>
                <a:ea typeface="+mn-ea"/>
              </a:rPr>
              <a:t>・</a:t>
            </a:r>
            <a:r>
              <a:rPr lang="en-US" altLang="ja-JP" sz="2800" dirty="0" smtClean="0">
                <a:latin typeface="+mn-ea"/>
                <a:ea typeface="+mn-ea"/>
              </a:rPr>
              <a:t>PVA</a:t>
            </a:r>
            <a:r>
              <a:rPr lang="ja-JP" altLang="en-US" sz="2800" dirty="0" smtClean="0">
                <a:latin typeface="+mn-ea"/>
                <a:ea typeface="+mn-ea"/>
              </a:rPr>
              <a:t>のハンドリングの確立</a:t>
            </a:r>
            <a:endParaRPr lang="en-US" altLang="ja-JP" sz="2800" dirty="0" smtClean="0">
              <a:latin typeface="+mn-ea"/>
              <a:ea typeface="+mn-ea"/>
            </a:endParaRPr>
          </a:p>
          <a:p>
            <a:endParaRPr lang="en-US" altLang="ja-JP" sz="2800" dirty="0" smtClean="0">
              <a:latin typeface="+mn-ea"/>
              <a:ea typeface="+mn-ea"/>
            </a:endParaRPr>
          </a:p>
          <a:p>
            <a:r>
              <a:rPr lang="ja-JP" altLang="en-US" sz="2800" dirty="0" smtClean="0">
                <a:latin typeface="+mn-ea"/>
                <a:ea typeface="+mn-ea"/>
              </a:rPr>
              <a:t>・長期ランでの安定性やトリウム</a:t>
            </a:r>
            <a:r>
              <a:rPr lang="en-US" altLang="ja-JP" sz="2800" dirty="0" smtClean="0">
                <a:latin typeface="+mn-ea"/>
                <a:ea typeface="+mn-ea"/>
              </a:rPr>
              <a:t>α</a:t>
            </a:r>
            <a:r>
              <a:rPr lang="ja-JP" altLang="en-US" sz="2800" dirty="0" smtClean="0">
                <a:latin typeface="+mn-ea"/>
                <a:ea typeface="+mn-ea"/>
              </a:rPr>
              <a:t>線の</a:t>
            </a:r>
            <a:r>
              <a:rPr lang="ja-JP" altLang="en-US" sz="2800" dirty="0">
                <a:latin typeface="+mn-ea"/>
                <a:ea typeface="+mn-ea"/>
              </a:rPr>
              <a:t>検証</a:t>
            </a:r>
            <a:endParaRPr lang="en-US" altLang="ja-JP" sz="2800" dirty="0">
              <a:latin typeface="+mn-ea"/>
              <a:ea typeface="+mn-e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latin typeface="+mn-ea"/>
                <a:ea typeface="+mn-ea"/>
              </a:rPr>
              <a:t>AgCl</a:t>
            </a:r>
            <a:r>
              <a:rPr lang="ja-JP" altLang="en-US" dirty="0" smtClean="0">
                <a:latin typeface="+mn-ea"/>
                <a:ea typeface="+mn-ea"/>
              </a:rPr>
              <a:t>乳剤</a:t>
            </a:r>
            <a:r>
              <a:rPr lang="ja-JP" altLang="en-US" dirty="0" smtClean="0">
                <a:latin typeface="+mn-ea"/>
                <a:ea typeface="+mn-ea"/>
              </a:rPr>
              <a:t>の開発</a:t>
            </a:r>
            <a:endParaRPr kumimoji="1" lang="ja-JP" altLang="en-US" dirty="0">
              <a:latin typeface="+mn-ea"/>
              <a:ea typeface="+mn-ea"/>
            </a:endParaRPr>
          </a:p>
        </p:txBody>
      </p:sp>
      <p:sp>
        <p:nvSpPr>
          <p:cNvPr id="3" name="正方形/長方形 2"/>
          <p:cNvSpPr/>
          <p:nvPr/>
        </p:nvSpPr>
        <p:spPr>
          <a:xfrm>
            <a:off x="1403648" y="1628800"/>
            <a:ext cx="6017994" cy="461665"/>
          </a:xfrm>
          <a:prstGeom prst="rect">
            <a:avLst/>
          </a:prstGeom>
        </p:spPr>
        <p:txBody>
          <a:bodyPr wrap="none">
            <a:spAutoFit/>
          </a:bodyPr>
          <a:lstStyle/>
          <a:p>
            <a:r>
              <a:rPr lang="ja-JP" altLang="en-US" sz="2400" dirty="0" smtClean="0">
                <a:latin typeface="+mn-ea"/>
                <a:ea typeface="+mn-ea"/>
              </a:rPr>
              <a:t>ダークマターサーチのターゲットは</a:t>
            </a:r>
            <a:r>
              <a:rPr lang="en-US" altLang="ja-JP" sz="2400" dirty="0" smtClean="0">
                <a:latin typeface="+mn-ea"/>
                <a:ea typeface="+mn-ea"/>
              </a:rPr>
              <a:t>Ag</a:t>
            </a:r>
            <a:r>
              <a:rPr lang="ja-JP" altLang="en-US" sz="2400" dirty="0" err="1" smtClean="0">
                <a:latin typeface="+mn-ea"/>
                <a:ea typeface="+mn-ea"/>
              </a:rPr>
              <a:t>、</a:t>
            </a:r>
            <a:r>
              <a:rPr lang="en-US" altLang="ja-JP" sz="2400" dirty="0" smtClean="0">
                <a:latin typeface="+mn-ea"/>
                <a:ea typeface="+mn-ea"/>
              </a:rPr>
              <a:t>Br</a:t>
            </a:r>
            <a:r>
              <a:rPr lang="ja-JP" altLang="en-US" sz="2400" dirty="0" smtClean="0">
                <a:latin typeface="+mn-ea"/>
                <a:ea typeface="+mn-ea"/>
              </a:rPr>
              <a:t>など</a:t>
            </a:r>
            <a:endParaRPr lang="ja-JP" altLang="en-US" sz="2400" dirty="0">
              <a:latin typeface="+mn-ea"/>
              <a:ea typeface="+mn-ea"/>
            </a:endParaRPr>
          </a:p>
        </p:txBody>
      </p:sp>
      <p:sp>
        <p:nvSpPr>
          <p:cNvPr id="4" name="正方形/長方形 3"/>
          <p:cNvSpPr/>
          <p:nvPr/>
        </p:nvSpPr>
        <p:spPr>
          <a:xfrm>
            <a:off x="1691680" y="2852936"/>
            <a:ext cx="5479385" cy="461665"/>
          </a:xfrm>
          <a:prstGeom prst="rect">
            <a:avLst/>
          </a:prstGeom>
        </p:spPr>
        <p:txBody>
          <a:bodyPr wrap="none">
            <a:spAutoFit/>
          </a:bodyPr>
          <a:lstStyle/>
          <a:p>
            <a:r>
              <a:rPr lang="en-US" altLang="ja-JP" sz="2400" dirty="0" smtClean="0">
                <a:latin typeface="+mn-ea"/>
                <a:ea typeface="+mn-ea"/>
              </a:rPr>
              <a:t>Br</a:t>
            </a:r>
            <a:r>
              <a:rPr lang="ja-JP" altLang="en-US" sz="2400" dirty="0" smtClean="0">
                <a:latin typeface="+mn-ea"/>
                <a:ea typeface="+mn-ea"/>
              </a:rPr>
              <a:t>を</a:t>
            </a:r>
            <a:r>
              <a:rPr lang="en-US" altLang="ja-JP" sz="2400" dirty="0" err="1" smtClean="0">
                <a:latin typeface="+mn-ea"/>
                <a:ea typeface="+mn-ea"/>
              </a:rPr>
              <a:t>Cl</a:t>
            </a:r>
            <a:r>
              <a:rPr lang="ja-JP" altLang="en-US" sz="2400" dirty="0" smtClean="0">
                <a:latin typeface="+mn-ea"/>
                <a:ea typeface="+mn-ea"/>
              </a:rPr>
              <a:t>にすれば、反跳の飛跡が伸びる！</a:t>
            </a:r>
            <a:endParaRPr lang="ja-JP" altLang="en-US" sz="2400" dirty="0">
              <a:latin typeface="+mn-ea"/>
              <a:ea typeface="+mn-ea"/>
            </a:endParaRPr>
          </a:p>
        </p:txBody>
      </p:sp>
      <p:sp>
        <p:nvSpPr>
          <p:cNvPr id="5" name="正方形/長方形 4"/>
          <p:cNvSpPr/>
          <p:nvPr/>
        </p:nvSpPr>
        <p:spPr>
          <a:xfrm>
            <a:off x="1691680" y="4293096"/>
            <a:ext cx="5404043" cy="461665"/>
          </a:xfrm>
          <a:prstGeom prst="rect">
            <a:avLst/>
          </a:prstGeom>
        </p:spPr>
        <p:txBody>
          <a:bodyPr wrap="none">
            <a:spAutoFit/>
          </a:bodyPr>
          <a:lstStyle/>
          <a:p>
            <a:r>
              <a:rPr lang="en-US" altLang="ja-JP" sz="2400" b="1" dirty="0" smtClean="0">
                <a:solidFill>
                  <a:srgbClr val="FF0000"/>
                </a:solidFill>
                <a:latin typeface="+mn-ea"/>
                <a:ea typeface="+mn-ea"/>
              </a:rPr>
              <a:t>energy </a:t>
            </a:r>
            <a:r>
              <a:rPr lang="en-US" altLang="ja-JP" sz="2400" b="1" dirty="0" err="1" smtClean="0">
                <a:solidFill>
                  <a:srgbClr val="FF0000"/>
                </a:solidFill>
                <a:latin typeface="+mn-ea"/>
                <a:ea typeface="+mn-ea"/>
              </a:rPr>
              <a:t>thershold</a:t>
            </a:r>
            <a:r>
              <a:rPr lang="ja-JP" altLang="en-US" sz="2400" b="1" dirty="0" smtClean="0">
                <a:solidFill>
                  <a:srgbClr val="FF0000"/>
                </a:solidFill>
                <a:latin typeface="+mn-ea"/>
                <a:ea typeface="+mn-ea"/>
              </a:rPr>
              <a:t>を下げることが</a:t>
            </a:r>
            <a:r>
              <a:rPr lang="ja-JP" altLang="en-US" sz="2400" b="1" dirty="0" smtClean="0">
                <a:solidFill>
                  <a:srgbClr val="FF0000"/>
                </a:solidFill>
                <a:latin typeface="+mn-ea"/>
                <a:ea typeface="+mn-ea"/>
              </a:rPr>
              <a:t>できる！</a:t>
            </a:r>
            <a:endParaRPr lang="ja-JP" altLang="en-US" sz="2400" b="1" dirty="0">
              <a:solidFill>
                <a:srgbClr val="FF0000"/>
              </a:solidFill>
              <a:latin typeface="+mn-ea"/>
              <a:ea typeface="+mn-ea"/>
            </a:endParaRPr>
          </a:p>
        </p:txBody>
      </p:sp>
      <p:sp>
        <p:nvSpPr>
          <p:cNvPr id="6" name="下矢印 5"/>
          <p:cNvSpPr/>
          <p:nvPr/>
        </p:nvSpPr>
        <p:spPr>
          <a:xfrm>
            <a:off x="3995936" y="2132856"/>
            <a:ext cx="648072" cy="504056"/>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 name="下矢印 6"/>
          <p:cNvSpPr/>
          <p:nvPr/>
        </p:nvSpPr>
        <p:spPr>
          <a:xfrm>
            <a:off x="3995936" y="3645024"/>
            <a:ext cx="648072" cy="504056"/>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mn-ea"/>
                <a:ea typeface="+mn-ea"/>
              </a:rPr>
              <a:t>まとめ</a:t>
            </a:r>
            <a:endParaRPr kumimoji="1" lang="ja-JP" altLang="en-US" dirty="0">
              <a:latin typeface="+mn-ea"/>
              <a:ea typeface="+mn-ea"/>
            </a:endParaRPr>
          </a:p>
        </p:txBody>
      </p:sp>
      <p:sp>
        <p:nvSpPr>
          <p:cNvPr id="3" name="正方形/長方形 2"/>
          <p:cNvSpPr/>
          <p:nvPr/>
        </p:nvSpPr>
        <p:spPr>
          <a:xfrm>
            <a:off x="539552" y="1844824"/>
            <a:ext cx="8064896" cy="3970318"/>
          </a:xfrm>
          <a:prstGeom prst="rect">
            <a:avLst/>
          </a:prstGeom>
          <a:ln>
            <a:solidFill>
              <a:srgbClr val="FF0000"/>
            </a:solidFill>
          </a:ln>
        </p:spPr>
        <p:txBody>
          <a:bodyPr wrap="square">
            <a:spAutoFit/>
          </a:bodyPr>
          <a:lstStyle/>
          <a:p>
            <a:r>
              <a:rPr lang="ja-JP" altLang="en-US" sz="2800" dirty="0" smtClean="0">
                <a:latin typeface="+mn-ea"/>
                <a:ea typeface="+mn-ea"/>
              </a:rPr>
              <a:t>・</a:t>
            </a:r>
            <a:r>
              <a:rPr lang="ja-JP" altLang="en-US" sz="2800" dirty="0" smtClean="0">
                <a:latin typeface="+mn-ea"/>
                <a:ea typeface="+mn-ea"/>
              </a:rPr>
              <a:t>乳剤製造装置導入、研究室での開発</a:t>
            </a:r>
            <a:r>
              <a:rPr lang="ja-JP" altLang="en-US" sz="2800" dirty="0" smtClean="0">
                <a:latin typeface="+mn-ea"/>
                <a:ea typeface="+mn-ea"/>
              </a:rPr>
              <a:t>を</a:t>
            </a:r>
            <a:r>
              <a:rPr lang="ja-JP" altLang="en-US" sz="2800" dirty="0" smtClean="0">
                <a:latin typeface="+mn-ea"/>
                <a:ea typeface="+mn-ea"/>
              </a:rPr>
              <a:t>始めた。</a:t>
            </a:r>
            <a:endParaRPr lang="en-US" altLang="ja-JP" sz="2800" dirty="0" smtClean="0">
              <a:latin typeface="+mn-ea"/>
              <a:ea typeface="+mn-ea"/>
            </a:endParaRPr>
          </a:p>
          <a:p>
            <a:endParaRPr lang="en-US" altLang="ja-JP" sz="2800" dirty="0" smtClean="0">
              <a:latin typeface="+mn-ea"/>
              <a:ea typeface="+mn-ea"/>
            </a:endParaRPr>
          </a:p>
          <a:p>
            <a:r>
              <a:rPr lang="ja-JP" altLang="en-US" sz="2800" dirty="0" smtClean="0">
                <a:latin typeface="+mn-ea"/>
                <a:ea typeface="+mn-ea"/>
              </a:rPr>
              <a:t>・</a:t>
            </a:r>
            <a:r>
              <a:rPr lang="ja-JP" altLang="en-US" sz="2800" dirty="0" smtClean="0">
                <a:latin typeface="+mn-ea"/>
                <a:ea typeface="+mn-ea"/>
              </a:rPr>
              <a:t>月平均</a:t>
            </a:r>
            <a:r>
              <a:rPr lang="en-US" altLang="ja-JP" sz="2800" dirty="0" smtClean="0">
                <a:latin typeface="+mn-ea"/>
                <a:ea typeface="+mn-ea"/>
              </a:rPr>
              <a:t>2</a:t>
            </a:r>
            <a:r>
              <a:rPr lang="ja-JP" altLang="en-US" sz="2800" dirty="0" smtClean="0">
                <a:latin typeface="+mn-ea"/>
                <a:ea typeface="+mn-ea"/>
              </a:rPr>
              <a:t>バッチ作り、現在</a:t>
            </a:r>
            <a:r>
              <a:rPr lang="en-US" altLang="ja-JP" sz="2800" dirty="0" smtClean="0">
                <a:latin typeface="+mn-ea"/>
                <a:ea typeface="+mn-ea"/>
              </a:rPr>
              <a:t>23</a:t>
            </a:r>
            <a:r>
              <a:rPr lang="ja-JP" altLang="en-US" sz="2800" dirty="0" smtClean="0">
                <a:latin typeface="+mn-ea"/>
                <a:ea typeface="+mn-ea"/>
              </a:rPr>
              <a:t>バッチ作成。</a:t>
            </a:r>
            <a:endParaRPr lang="en-US" altLang="ja-JP" sz="2800" dirty="0" smtClean="0">
              <a:latin typeface="+mn-ea"/>
              <a:ea typeface="+mn-ea"/>
            </a:endParaRPr>
          </a:p>
          <a:p>
            <a:endParaRPr lang="en-US" altLang="ja-JP" sz="2800" dirty="0" smtClean="0">
              <a:latin typeface="+mn-ea"/>
              <a:ea typeface="+mn-ea"/>
            </a:endParaRPr>
          </a:p>
          <a:p>
            <a:r>
              <a:rPr lang="ja-JP" altLang="en-US" sz="2800" dirty="0" smtClean="0">
                <a:latin typeface="+mn-ea"/>
                <a:ea typeface="+mn-ea"/>
              </a:rPr>
              <a:t>・既に</a:t>
            </a:r>
            <a:r>
              <a:rPr lang="en-US" altLang="ja-JP" sz="2800" dirty="0" err="1" smtClean="0">
                <a:latin typeface="+mn-ea"/>
                <a:ea typeface="+mn-ea"/>
              </a:rPr>
              <a:t>FujiFilm</a:t>
            </a:r>
            <a:r>
              <a:rPr lang="ja-JP" altLang="en-US" sz="2800" dirty="0" smtClean="0">
                <a:latin typeface="+mn-ea"/>
                <a:ea typeface="+mn-ea"/>
              </a:rPr>
              <a:t>製の性能を追い抜き、さらなる性能</a:t>
            </a:r>
            <a:endParaRPr lang="en-US" altLang="ja-JP" sz="2800" dirty="0" smtClean="0">
              <a:latin typeface="+mn-ea"/>
              <a:ea typeface="+mn-ea"/>
            </a:endParaRPr>
          </a:p>
          <a:p>
            <a:r>
              <a:rPr lang="ja-JP" altLang="en-US" sz="2800" dirty="0" smtClean="0">
                <a:latin typeface="+mn-ea"/>
                <a:ea typeface="+mn-ea"/>
              </a:rPr>
              <a:t>　</a:t>
            </a:r>
            <a:r>
              <a:rPr lang="ja-JP" altLang="en-US" sz="2800" dirty="0" smtClean="0">
                <a:latin typeface="+mn-ea"/>
                <a:ea typeface="+mn-ea"/>
              </a:rPr>
              <a:t>向上のため調整を行っている。</a:t>
            </a:r>
            <a:endParaRPr lang="en-US" altLang="ja-JP" sz="2800" dirty="0" smtClean="0">
              <a:latin typeface="+mn-ea"/>
              <a:ea typeface="+mn-ea"/>
            </a:endParaRPr>
          </a:p>
          <a:p>
            <a:endParaRPr lang="en-US" altLang="ja-JP" sz="2800" dirty="0" smtClean="0">
              <a:latin typeface="+mn-ea"/>
              <a:ea typeface="+mn-ea"/>
            </a:endParaRPr>
          </a:p>
          <a:p>
            <a:r>
              <a:rPr lang="ja-JP" altLang="en-US" sz="2800" dirty="0" smtClean="0">
                <a:latin typeface="+mn-ea"/>
                <a:ea typeface="+mn-ea"/>
              </a:rPr>
              <a:t>・全く新しい種類の乾板として、</a:t>
            </a:r>
            <a:r>
              <a:rPr lang="en-US" altLang="ja-JP" sz="2800" dirty="0" smtClean="0">
                <a:latin typeface="+mn-ea"/>
                <a:ea typeface="+mn-ea"/>
              </a:rPr>
              <a:t>PVA</a:t>
            </a:r>
            <a:r>
              <a:rPr lang="ja-JP" altLang="en-US" sz="2800" dirty="0" smtClean="0">
                <a:latin typeface="+mn-ea"/>
                <a:ea typeface="+mn-ea"/>
              </a:rPr>
              <a:t>原子核乾板、</a:t>
            </a:r>
            <a:endParaRPr lang="en-US" altLang="ja-JP" sz="2800" dirty="0" smtClean="0">
              <a:latin typeface="+mn-ea"/>
              <a:ea typeface="+mn-ea"/>
            </a:endParaRPr>
          </a:p>
          <a:p>
            <a:r>
              <a:rPr lang="ja-JP" altLang="en-US" sz="2800" dirty="0" smtClean="0">
                <a:latin typeface="+mn-ea"/>
                <a:ea typeface="+mn-ea"/>
              </a:rPr>
              <a:t>　</a:t>
            </a:r>
            <a:r>
              <a:rPr lang="en-US" altLang="ja-JP" sz="2800" dirty="0" err="1" smtClean="0">
                <a:latin typeface="+mn-ea"/>
                <a:ea typeface="+mn-ea"/>
              </a:rPr>
              <a:t>AgCl</a:t>
            </a:r>
            <a:r>
              <a:rPr lang="ja-JP" altLang="en-US" sz="2800" dirty="0" smtClean="0">
                <a:latin typeface="+mn-ea"/>
                <a:ea typeface="+mn-ea"/>
              </a:rPr>
              <a:t>原子核乾板の開発を始めた。</a:t>
            </a:r>
            <a:endParaRPr lang="ja-JP" altLang="en-US" sz="2800" dirty="0">
              <a:latin typeface="+mn-ea"/>
              <a:ea typeface="+mn-e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3140968"/>
            <a:ext cx="8229600" cy="1143000"/>
          </a:xfrm>
        </p:spPr>
        <p:txBody>
          <a:bodyPr/>
          <a:lstStyle/>
          <a:p>
            <a:r>
              <a:rPr kumimoji="1" lang="en-US" altLang="ja-JP" dirty="0" smtClean="0">
                <a:latin typeface="+mn-ea"/>
                <a:ea typeface="+mn-ea"/>
              </a:rPr>
              <a:t>Back</a:t>
            </a:r>
            <a:r>
              <a:rPr kumimoji="1" lang="ja-JP" altLang="en-US" dirty="0" smtClean="0">
                <a:latin typeface="+mn-ea"/>
                <a:ea typeface="+mn-ea"/>
              </a:rPr>
              <a:t>　</a:t>
            </a:r>
            <a:r>
              <a:rPr kumimoji="1" lang="en-US" altLang="ja-JP" dirty="0" smtClean="0">
                <a:latin typeface="+mn-ea"/>
                <a:ea typeface="+mn-ea"/>
              </a:rPr>
              <a:t>up</a:t>
            </a:r>
            <a:endParaRPr kumimoji="1" lang="ja-JP" altLang="en-US" dirty="0">
              <a:latin typeface="+mn-ea"/>
              <a:ea typeface="+mn-e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65"/>
          <p:cNvGrpSpPr>
            <a:grpSpLocks noChangeAspect="1"/>
          </p:cNvGrpSpPr>
          <p:nvPr/>
        </p:nvGrpSpPr>
        <p:grpSpPr bwMode="auto">
          <a:xfrm>
            <a:off x="684213" y="836613"/>
            <a:ext cx="8062912" cy="5599112"/>
            <a:chOff x="766509" y="5059133"/>
            <a:chExt cx="4826418" cy="3353079"/>
          </a:xfrm>
        </p:grpSpPr>
        <p:grpSp>
          <p:nvGrpSpPr>
            <p:cNvPr id="3" name="グループ化 64"/>
            <p:cNvGrpSpPr>
              <a:grpSpLocks/>
            </p:cNvGrpSpPr>
            <p:nvPr/>
          </p:nvGrpSpPr>
          <p:grpSpPr bwMode="auto">
            <a:xfrm>
              <a:off x="3022841" y="5307811"/>
              <a:ext cx="2570086" cy="866153"/>
              <a:chOff x="0" y="1130823"/>
              <a:chExt cx="7857466" cy="2649126"/>
            </a:xfrm>
          </p:grpSpPr>
          <p:grpSp>
            <p:nvGrpSpPr>
              <p:cNvPr id="4" name="グループ化 43"/>
              <p:cNvGrpSpPr>
                <a:grpSpLocks/>
              </p:cNvGrpSpPr>
              <p:nvPr/>
            </p:nvGrpSpPr>
            <p:grpSpPr bwMode="auto">
              <a:xfrm>
                <a:off x="0" y="1130823"/>
                <a:ext cx="3571700" cy="2649126"/>
                <a:chOff x="0" y="1714500"/>
                <a:chExt cx="3571700" cy="2649126"/>
              </a:xfrm>
            </p:grpSpPr>
            <p:cxnSp>
              <p:nvCxnSpPr>
                <p:cNvPr id="3131" name="AutoShape 7"/>
                <p:cNvCxnSpPr>
                  <a:cxnSpLocks noChangeShapeType="1"/>
                </p:cNvCxnSpPr>
                <p:nvPr/>
              </p:nvCxnSpPr>
              <p:spPr bwMode="auto">
                <a:xfrm>
                  <a:off x="1071563" y="1714500"/>
                  <a:ext cx="642937" cy="1588"/>
                </a:xfrm>
                <a:prstGeom prst="straightConnector1">
                  <a:avLst/>
                </a:prstGeom>
                <a:noFill/>
                <a:ln w="12700">
                  <a:solidFill>
                    <a:srgbClr val="4A7EBB"/>
                  </a:solidFill>
                  <a:miter lim="800000"/>
                  <a:headEnd/>
                  <a:tailEnd type="triangle" w="med" len="med"/>
                </a:ln>
              </p:spPr>
            </p:cxnSp>
            <p:grpSp>
              <p:nvGrpSpPr>
                <p:cNvPr id="5" name="グループ化 42"/>
                <p:cNvGrpSpPr>
                  <a:grpSpLocks/>
                </p:cNvGrpSpPr>
                <p:nvPr/>
              </p:nvGrpSpPr>
              <p:grpSpPr bwMode="auto">
                <a:xfrm>
                  <a:off x="0" y="1794399"/>
                  <a:ext cx="3571700" cy="2569227"/>
                  <a:chOff x="0" y="1787023"/>
                  <a:chExt cx="3571700" cy="2569227"/>
                </a:xfrm>
              </p:grpSpPr>
              <p:cxnSp>
                <p:nvCxnSpPr>
                  <p:cNvPr id="3133" name="AutoShape 8"/>
                  <p:cNvCxnSpPr>
                    <a:cxnSpLocks noChangeShapeType="1"/>
                  </p:cNvCxnSpPr>
                  <p:nvPr/>
                </p:nvCxnSpPr>
                <p:spPr bwMode="auto">
                  <a:xfrm>
                    <a:off x="1071563" y="1857375"/>
                    <a:ext cx="571500" cy="1588"/>
                  </a:xfrm>
                  <a:prstGeom prst="straightConnector1">
                    <a:avLst/>
                  </a:prstGeom>
                  <a:noFill/>
                  <a:ln w="12700">
                    <a:solidFill>
                      <a:srgbClr val="4A7EBB"/>
                    </a:solidFill>
                    <a:miter lim="800000"/>
                    <a:headEnd/>
                    <a:tailEnd type="triangle" w="med" len="med"/>
                  </a:ln>
                </p:spPr>
              </p:cxnSp>
              <p:cxnSp>
                <p:nvCxnSpPr>
                  <p:cNvPr id="3134" name="AutoShape 9"/>
                  <p:cNvCxnSpPr>
                    <a:cxnSpLocks noChangeShapeType="1"/>
                  </p:cNvCxnSpPr>
                  <p:nvPr/>
                </p:nvCxnSpPr>
                <p:spPr bwMode="auto">
                  <a:xfrm>
                    <a:off x="1143000" y="2000250"/>
                    <a:ext cx="642938" cy="1588"/>
                  </a:xfrm>
                  <a:prstGeom prst="straightConnector1">
                    <a:avLst/>
                  </a:prstGeom>
                  <a:noFill/>
                  <a:ln w="12700">
                    <a:solidFill>
                      <a:srgbClr val="4A7EBB"/>
                    </a:solidFill>
                    <a:miter lim="800000"/>
                    <a:headEnd/>
                    <a:tailEnd type="triangle" w="med" len="med"/>
                  </a:ln>
                </p:spPr>
              </p:cxnSp>
              <p:cxnSp>
                <p:nvCxnSpPr>
                  <p:cNvPr id="3135" name="AutoShape 10"/>
                  <p:cNvCxnSpPr>
                    <a:cxnSpLocks noChangeShapeType="1"/>
                  </p:cNvCxnSpPr>
                  <p:nvPr/>
                </p:nvCxnSpPr>
                <p:spPr bwMode="auto">
                  <a:xfrm>
                    <a:off x="0" y="3057550"/>
                    <a:ext cx="642938" cy="1587"/>
                  </a:xfrm>
                  <a:prstGeom prst="straightConnector1">
                    <a:avLst/>
                  </a:prstGeom>
                  <a:noFill/>
                  <a:ln w="12700">
                    <a:solidFill>
                      <a:srgbClr val="4A7EBB"/>
                    </a:solidFill>
                    <a:miter lim="800000"/>
                    <a:headEnd/>
                    <a:tailEnd type="triangle" w="med" len="med"/>
                  </a:ln>
                </p:spPr>
              </p:cxnSp>
              <p:grpSp>
                <p:nvGrpSpPr>
                  <p:cNvPr id="6" name="グループ化 41"/>
                  <p:cNvGrpSpPr>
                    <a:grpSpLocks/>
                  </p:cNvGrpSpPr>
                  <p:nvPr/>
                </p:nvGrpSpPr>
                <p:grpSpPr bwMode="auto">
                  <a:xfrm>
                    <a:off x="0" y="1787023"/>
                    <a:ext cx="3571700" cy="2569227"/>
                    <a:chOff x="0" y="1787023"/>
                    <a:chExt cx="3571700" cy="2569227"/>
                  </a:xfrm>
                </p:grpSpPr>
                <p:sp>
                  <p:nvSpPr>
                    <p:cNvPr id="69" name="Oval 2"/>
                    <p:cNvSpPr>
                      <a:spLocks noChangeArrowheads="1"/>
                    </p:cNvSpPr>
                    <p:nvPr/>
                  </p:nvSpPr>
                  <p:spPr bwMode="auto">
                    <a:xfrm>
                      <a:off x="1140557" y="1932246"/>
                      <a:ext cx="2431685" cy="2425003"/>
                    </a:xfrm>
                    <a:prstGeom prst="ellipse">
                      <a:avLst/>
                    </a:prstGeom>
                    <a:noFill/>
                    <a:ln w="12700">
                      <a:solidFill>
                        <a:srgbClr val="000000"/>
                      </a:solidFill>
                      <a:miter lim="800000"/>
                      <a:headEnd/>
                      <a:tailEnd/>
                    </a:ln>
                    <a:effectLst>
                      <a:outerShdw dist="119334" dir="1510411" algn="ctr" rotWithShape="0">
                        <a:srgbClr val="000000">
                          <a:alpha val="55"/>
                        </a:srgbClr>
                      </a:outerShdw>
                    </a:effectLst>
                  </p:spPr>
                  <p:txBody>
                    <a:bodyPr wrap="none" anchor="ctr"/>
                    <a:lstStyle/>
                    <a:p>
                      <a:pPr fontAlgn="auto">
                        <a:spcBef>
                          <a:spcPts val="0"/>
                        </a:spcBef>
                        <a:spcAft>
                          <a:spcPts val="0"/>
                        </a:spcAft>
                        <a:defRPr/>
                      </a:pPr>
                      <a:endParaRPr lang="ja-JP" altLang="en-US" dirty="0">
                        <a:latin typeface="+mn-ea"/>
                        <a:ea typeface="+mn-ea"/>
                      </a:endParaRPr>
                    </a:p>
                  </p:txBody>
                </p:sp>
                <p:sp>
                  <p:nvSpPr>
                    <p:cNvPr id="70" name="Oval 3"/>
                    <p:cNvSpPr>
                      <a:spLocks noChangeArrowheads="1"/>
                    </p:cNvSpPr>
                    <p:nvPr/>
                  </p:nvSpPr>
                  <p:spPr bwMode="auto">
                    <a:xfrm rot="2880000">
                      <a:off x="2057000" y="1879483"/>
                      <a:ext cx="377998" cy="2449114"/>
                    </a:xfrm>
                    <a:prstGeom prst="ellipse">
                      <a:avLst/>
                    </a:prstGeom>
                    <a:noFill/>
                    <a:ln w="12700">
                      <a:solidFill>
                        <a:srgbClr val="385D8A"/>
                      </a:solidFill>
                      <a:miter lim="800000"/>
                      <a:headEnd/>
                      <a:tailEnd/>
                    </a:ln>
                    <a:effectLst>
                      <a:outerShdw dist="119334" dir="1510411" algn="ctr" rotWithShape="0">
                        <a:srgbClr val="000000">
                          <a:alpha val="55"/>
                        </a:srgbClr>
                      </a:outerShdw>
                    </a:effectLst>
                  </p:spPr>
                  <p:txBody>
                    <a:bodyPr wrap="none" anchor="ctr"/>
                    <a:lstStyle/>
                    <a:p>
                      <a:pPr fontAlgn="auto">
                        <a:spcBef>
                          <a:spcPts val="0"/>
                        </a:spcBef>
                        <a:spcAft>
                          <a:spcPts val="0"/>
                        </a:spcAft>
                        <a:defRPr/>
                      </a:pPr>
                      <a:endParaRPr lang="ja-JP" altLang="en-US" dirty="0">
                        <a:latin typeface="+mn-ea"/>
                        <a:ea typeface="+mn-ea"/>
                      </a:endParaRPr>
                    </a:p>
                  </p:txBody>
                </p:sp>
                <p:cxnSp>
                  <p:nvCxnSpPr>
                    <p:cNvPr id="3139" name="AutoShape 4"/>
                    <p:cNvCxnSpPr>
                      <a:cxnSpLocks noChangeShapeType="1"/>
                    </p:cNvCxnSpPr>
                    <p:nvPr/>
                  </p:nvCxnSpPr>
                  <p:spPr bwMode="auto">
                    <a:xfrm flipH="1" flipV="1">
                      <a:off x="1285875" y="2000250"/>
                      <a:ext cx="2000250" cy="2071688"/>
                    </a:xfrm>
                    <a:prstGeom prst="straightConnector1">
                      <a:avLst/>
                    </a:prstGeom>
                    <a:noFill/>
                    <a:ln w="12700">
                      <a:solidFill>
                        <a:srgbClr val="000000"/>
                      </a:solidFill>
                      <a:miter lim="800000"/>
                      <a:headEnd/>
                      <a:tailEnd type="triangle" w="med" len="med"/>
                    </a:ln>
                  </p:spPr>
                </p:cxnSp>
                <p:sp>
                  <p:nvSpPr>
                    <p:cNvPr id="72" name="AutoShape 5"/>
                    <p:cNvSpPr>
                      <a:spLocks noChangeArrowheads="1"/>
                    </p:cNvSpPr>
                    <p:nvPr/>
                  </p:nvSpPr>
                  <p:spPr bwMode="auto">
                    <a:xfrm>
                      <a:off x="1924971" y="1786862"/>
                      <a:ext cx="572333" cy="287861"/>
                    </a:xfrm>
                    <a:prstGeom prst="cube">
                      <a:avLst>
                        <a:gd name="adj" fmla="val 25000"/>
                      </a:avLst>
                    </a:prstGeom>
                    <a:solidFill>
                      <a:srgbClr val="FFFF00"/>
                    </a:solidFill>
                    <a:ln w="12700">
                      <a:solidFill>
                        <a:srgbClr val="385D8A"/>
                      </a:solidFill>
                      <a:miter lim="800000"/>
                      <a:headEnd/>
                      <a:tailEnd/>
                    </a:ln>
                    <a:effectLst>
                      <a:outerShdw dist="119334" dir="1510411" algn="ctr" rotWithShape="0">
                        <a:srgbClr val="000000">
                          <a:alpha val="55"/>
                        </a:srgbClr>
                      </a:outerShdw>
                    </a:effectLst>
                  </p:spPr>
                  <p:txBody>
                    <a:bodyPr wrap="none" anchor="ctr"/>
                    <a:lstStyle/>
                    <a:p>
                      <a:pPr fontAlgn="auto">
                        <a:spcBef>
                          <a:spcPts val="0"/>
                        </a:spcBef>
                        <a:spcAft>
                          <a:spcPts val="0"/>
                        </a:spcAft>
                        <a:defRPr/>
                      </a:pPr>
                      <a:endParaRPr lang="ja-JP" altLang="en-US" dirty="0">
                        <a:latin typeface="+mn-ea"/>
                        <a:ea typeface="+mn-ea"/>
                      </a:endParaRPr>
                    </a:p>
                  </p:txBody>
                </p:sp>
                <p:sp>
                  <p:nvSpPr>
                    <p:cNvPr id="73" name="AutoShape 6"/>
                    <p:cNvSpPr>
                      <a:spLocks noChangeArrowheads="1"/>
                    </p:cNvSpPr>
                    <p:nvPr/>
                  </p:nvSpPr>
                  <p:spPr bwMode="auto">
                    <a:xfrm>
                      <a:off x="858750" y="3133117"/>
                      <a:ext cx="572331" cy="282044"/>
                    </a:xfrm>
                    <a:prstGeom prst="cube">
                      <a:avLst>
                        <a:gd name="adj" fmla="val 25000"/>
                      </a:avLst>
                    </a:prstGeom>
                    <a:solidFill>
                      <a:srgbClr val="FFFF00"/>
                    </a:solidFill>
                    <a:ln w="12700">
                      <a:solidFill>
                        <a:srgbClr val="385D8A"/>
                      </a:solidFill>
                      <a:miter lim="800000"/>
                      <a:headEnd/>
                      <a:tailEnd/>
                    </a:ln>
                    <a:effectLst>
                      <a:outerShdw dist="119334" dir="1510411" algn="ctr" rotWithShape="0">
                        <a:srgbClr val="000000">
                          <a:alpha val="55"/>
                        </a:srgbClr>
                      </a:outerShdw>
                    </a:effectLst>
                  </p:spPr>
                  <p:txBody>
                    <a:bodyPr wrap="none" anchor="ctr"/>
                    <a:lstStyle/>
                    <a:p>
                      <a:pPr fontAlgn="auto">
                        <a:spcBef>
                          <a:spcPts val="0"/>
                        </a:spcBef>
                        <a:spcAft>
                          <a:spcPts val="0"/>
                        </a:spcAft>
                        <a:defRPr/>
                      </a:pPr>
                      <a:endParaRPr lang="ja-JP" altLang="en-US" dirty="0">
                        <a:latin typeface="+mn-ea"/>
                        <a:ea typeface="+mn-ea"/>
                      </a:endParaRPr>
                    </a:p>
                  </p:txBody>
                </p:sp>
                <p:cxnSp>
                  <p:nvCxnSpPr>
                    <p:cNvPr id="3142" name="AutoShape 11"/>
                    <p:cNvCxnSpPr>
                      <a:cxnSpLocks noChangeShapeType="1"/>
                    </p:cNvCxnSpPr>
                    <p:nvPr/>
                  </p:nvCxnSpPr>
                  <p:spPr bwMode="auto">
                    <a:xfrm flipV="1">
                      <a:off x="0" y="3271862"/>
                      <a:ext cx="490538" cy="9525"/>
                    </a:xfrm>
                    <a:prstGeom prst="straightConnector1">
                      <a:avLst/>
                    </a:prstGeom>
                    <a:noFill/>
                    <a:ln w="12700">
                      <a:solidFill>
                        <a:srgbClr val="4A7EBB"/>
                      </a:solidFill>
                      <a:miter lim="800000"/>
                      <a:headEnd/>
                      <a:tailEnd type="triangle" w="med" len="med"/>
                    </a:ln>
                  </p:spPr>
                </p:cxnSp>
                <p:cxnSp>
                  <p:nvCxnSpPr>
                    <p:cNvPr id="3143" name="AutoShape 12"/>
                    <p:cNvCxnSpPr>
                      <a:cxnSpLocks noChangeShapeType="1"/>
                    </p:cNvCxnSpPr>
                    <p:nvPr/>
                  </p:nvCxnSpPr>
                  <p:spPr bwMode="auto">
                    <a:xfrm>
                      <a:off x="0" y="3486175"/>
                      <a:ext cx="642938" cy="1587"/>
                    </a:xfrm>
                    <a:prstGeom prst="straightConnector1">
                      <a:avLst/>
                    </a:prstGeom>
                    <a:noFill/>
                    <a:ln w="12700">
                      <a:solidFill>
                        <a:srgbClr val="4A7EBB"/>
                      </a:solidFill>
                      <a:miter lim="800000"/>
                      <a:headEnd/>
                      <a:tailEnd type="triangle" w="med" len="med"/>
                    </a:ln>
                  </p:spPr>
                </p:cxnSp>
              </p:grpSp>
            </p:grpSp>
          </p:grpSp>
          <p:sp>
            <p:nvSpPr>
              <p:cNvPr id="3111" name="Line 15"/>
              <p:cNvSpPr>
                <a:spLocks noChangeShapeType="1"/>
              </p:cNvSpPr>
              <p:nvPr/>
            </p:nvSpPr>
            <p:spPr bwMode="auto">
              <a:xfrm>
                <a:off x="2357438" y="1268409"/>
                <a:ext cx="2726530" cy="2070619"/>
              </a:xfrm>
              <a:prstGeom prst="line">
                <a:avLst/>
              </a:prstGeom>
              <a:noFill/>
              <a:ln w="12700">
                <a:solidFill>
                  <a:srgbClr val="000000"/>
                </a:solidFill>
                <a:miter lim="800000"/>
                <a:headEnd/>
                <a:tailEnd/>
              </a:ln>
            </p:spPr>
            <p:txBody>
              <a:bodyPr/>
              <a:lstStyle/>
              <a:p>
                <a:endParaRPr lang="ja-JP" altLang="en-US">
                  <a:latin typeface="+mn-ea"/>
                  <a:ea typeface="+mn-ea"/>
                </a:endParaRPr>
              </a:p>
            </p:txBody>
          </p:sp>
          <p:sp>
            <p:nvSpPr>
              <p:cNvPr id="3112" name="Line 16"/>
              <p:cNvSpPr>
                <a:spLocks noChangeShapeType="1"/>
              </p:cNvSpPr>
              <p:nvPr/>
            </p:nvSpPr>
            <p:spPr bwMode="auto">
              <a:xfrm flipV="1">
                <a:off x="2428875" y="1162212"/>
                <a:ext cx="2727973" cy="34763"/>
              </a:xfrm>
              <a:prstGeom prst="line">
                <a:avLst/>
              </a:prstGeom>
              <a:noFill/>
              <a:ln w="12700">
                <a:solidFill>
                  <a:srgbClr val="000000"/>
                </a:solidFill>
                <a:miter lim="800000"/>
                <a:headEnd/>
                <a:tailEnd/>
              </a:ln>
            </p:spPr>
            <p:txBody>
              <a:bodyPr/>
              <a:lstStyle/>
              <a:p>
                <a:endParaRPr lang="ja-JP" altLang="en-US">
                  <a:latin typeface="+mn-ea"/>
                  <a:ea typeface="+mn-ea"/>
                </a:endParaRPr>
              </a:p>
            </p:txBody>
          </p:sp>
          <p:sp>
            <p:nvSpPr>
              <p:cNvPr id="3113" name="Text Box 31"/>
              <p:cNvSpPr txBox="1">
                <a:spLocks noChangeArrowheads="1"/>
              </p:cNvSpPr>
              <p:nvPr/>
            </p:nvSpPr>
            <p:spPr bwMode="auto">
              <a:xfrm>
                <a:off x="4125538" y="2007954"/>
                <a:ext cx="1576747" cy="1187820"/>
              </a:xfrm>
              <a:prstGeom prst="rect">
                <a:avLst/>
              </a:prstGeom>
              <a:noFill/>
              <a:ln w="12700">
                <a:noFill/>
                <a:round/>
                <a:headEnd/>
                <a:tailEnd/>
              </a:ln>
            </p:spPr>
            <p:txBody>
              <a:bodyPr lIns="90000" tIns="46800" rIns="90000" bIns="46800">
                <a:spAutoFit/>
              </a:bodyPr>
              <a:lstStyle/>
              <a:p>
                <a:pPr>
                  <a:buClr>
                    <a:srgbClr val="FF0000"/>
                  </a:buClr>
                  <a:tabLst>
                    <a:tab pos="0" algn="l"/>
                    <a:tab pos="912813" algn="l"/>
                    <a:tab pos="1827213" algn="l"/>
                    <a:tab pos="2741613" algn="l"/>
                    <a:tab pos="3654425" algn="l"/>
                    <a:tab pos="4568825" algn="l"/>
                    <a:tab pos="5483225" algn="l"/>
                    <a:tab pos="6396038" algn="l"/>
                    <a:tab pos="7310438" algn="l"/>
                    <a:tab pos="8224838" algn="l"/>
                    <a:tab pos="9137650" algn="l"/>
                    <a:tab pos="10052050" algn="l"/>
                  </a:tabLst>
                </a:pPr>
                <a:r>
                  <a:rPr lang="en-GB" altLang="ja-JP" b="1">
                    <a:solidFill>
                      <a:srgbClr val="FF0000"/>
                    </a:solidFill>
                    <a:latin typeface="+mn-ea"/>
                    <a:ea typeface="+mn-ea"/>
                  </a:rPr>
                  <a:t>WIMP</a:t>
                </a:r>
              </a:p>
              <a:p>
                <a:pPr>
                  <a:buClr>
                    <a:srgbClr val="FF0000"/>
                  </a:buClr>
                  <a:tabLst>
                    <a:tab pos="0" algn="l"/>
                    <a:tab pos="912813" algn="l"/>
                    <a:tab pos="1827213" algn="l"/>
                    <a:tab pos="2741613" algn="l"/>
                    <a:tab pos="3654425" algn="l"/>
                    <a:tab pos="4568825" algn="l"/>
                    <a:tab pos="5483225" algn="l"/>
                    <a:tab pos="6396038" algn="l"/>
                    <a:tab pos="7310438" algn="l"/>
                    <a:tab pos="8224838" algn="l"/>
                    <a:tab pos="9137650" algn="l"/>
                    <a:tab pos="10052050" algn="l"/>
                  </a:tabLst>
                </a:pPr>
                <a:endParaRPr lang="en-GB" altLang="ja-JP" b="1">
                  <a:solidFill>
                    <a:srgbClr val="FF0000"/>
                  </a:solidFill>
                  <a:latin typeface="+mn-ea"/>
                  <a:ea typeface="+mn-ea"/>
                </a:endParaRPr>
              </a:p>
            </p:txBody>
          </p:sp>
          <p:grpSp>
            <p:nvGrpSpPr>
              <p:cNvPr id="7" name="グループ化 44"/>
              <p:cNvGrpSpPr>
                <a:grpSpLocks/>
              </p:cNvGrpSpPr>
              <p:nvPr/>
            </p:nvGrpSpPr>
            <p:grpSpPr bwMode="auto">
              <a:xfrm>
                <a:off x="4429125" y="1341917"/>
                <a:ext cx="3428341" cy="1713729"/>
                <a:chOff x="4429125" y="1930879"/>
                <a:chExt cx="3428341" cy="1713729"/>
              </a:xfrm>
            </p:grpSpPr>
            <p:sp>
              <p:nvSpPr>
                <p:cNvPr id="47" name="AutoShape 17"/>
                <p:cNvSpPr>
                  <a:spLocks noChangeArrowheads="1"/>
                </p:cNvSpPr>
                <p:nvPr/>
              </p:nvSpPr>
              <p:spPr bwMode="auto">
                <a:xfrm>
                  <a:off x="5289236" y="1936183"/>
                  <a:ext cx="2568230" cy="1709714"/>
                </a:xfrm>
                <a:prstGeom prst="cube">
                  <a:avLst>
                    <a:gd name="adj" fmla="val 19167"/>
                  </a:avLst>
                </a:prstGeom>
                <a:solidFill>
                  <a:srgbClr val="FFFF00">
                    <a:alpha val="45999"/>
                  </a:srgbClr>
                </a:solidFill>
                <a:ln w="12700">
                  <a:solidFill>
                    <a:srgbClr val="385D8A"/>
                  </a:solidFill>
                  <a:miter lim="800000"/>
                  <a:headEnd/>
                  <a:tailEnd/>
                </a:ln>
                <a:effectLst>
                  <a:outerShdw dist="119334" dir="1510411" algn="ctr" rotWithShape="0">
                    <a:srgbClr val="000000">
                      <a:alpha val="55"/>
                    </a:srgbClr>
                  </a:outerShdw>
                </a:effectLst>
              </p:spPr>
              <p:txBody>
                <a:bodyPr wrap="none" anchor="ctr"/>
                <a:lstStyle/>
                <a:p>
                  <a:pPr fontAlgn="auto">
                    <a:spcBef>
                      <a:spcPts val="0"/>
                    </a:spcBef>
                    <a:spcAft>
                      <a:spcPts val="0"/>
                    </a:spcAft>
                    <a:defRPr/>
                  </a:pPr>
                  <a:endParaRPr lang="ja-JP" altLang="en-US" dirty="0">
                    <a:latin typeface="+mn-ea"/>
                    <a:ea typeface="+mn-ea"/>
                  </a:endParaRPr>
                </a:p>
              </p:txBody>
            </p:sp>
            <p:sp>
              <p:nvSpPr>
                <p:cNvPr id="48" name="Oval 18"/>
                <p:cNvSpPr>
                  <a:spLocks noChangeArrowheads="1"/>
                </p:cNvSpPr>
                <p:nvPr/>
              </p:nvSpPr>
              <p:spPr bwMode="auto">
                <a:xfrm>
                  <a:off x="5428688" y="2863731"/>
                  <a:ext cx="214988" cy="212261"/>
                </a:xfrm>
                <a:prstGeom prst="ellipse">
                  <a:avLst/>
                </a:prstGeom>
                <a:solidFill>
                  <a:srgbClr val="3333FF"/>
                </a:solidFill>
                <a:ln w="12700">
                  <a:solidFill>
                    <a:srgbClr val="385D8A"/>
                  </a:solidFill>
                  <a:miter lim="800000"/>
                  <a:headEnd/>
                  <a:tailEnd/>
                </a:ln>
                <a:effectLst>
                  <a:outerShdw dist="119334" dir="1510411" algn="ctr" rotWithShape="0">
                    <a:srgbClr val="000000">
                      <a:alpha val="55"/>
                    </a:srgbClr>
                  </a:outerShdw>
                </a:effectLst>
              </p:spPr>
              <p:txBody>
                <a:bodyPr wrap="none" anchor="ctr"/>
                <a:lstStyle/>
                <a:p>
                  <a:pPr fontAlgn="auto">
                    <a:spcBef>
                      <a:spcPts val="0"/>
                    </a:spcBef>
                    <a:spcAft>
                      <a:spcPts val="0"/>
                    </a:spcAft>
                    <a:defRPr/>
                  </a:pPr>
                  <a:endParaRPr lang="ja-JP" altLang="en-US" dirty="0">
                    <a:latin typeface="+mn-ea"/>
                    <a:ea typeface="+mn-ea"/>
                  </a:endParaRPr>
                </a:p>
              </p:txBody>
            </p:sp>
            <p:sp>
              <p:nvSpPr>
                <p:cNvPr id="49" name="Oval 19"/>
                <p:cNvSpPr>
                  <a:spLocks noChangeArrowheads="1"/>
                </p:cNvSpPr>
                <p:nvPr/>
              </p:nvSpPr>
              <p:spPr bwMode="auto">
                <a:xfrm>
                  <a:off x="5571045" y="3288252"/>
                  <a:ext cx="214988" cy="218077"/>
                </a:xfrm>
                <a:prstGeom prst="ellipse">
                  <a:avLst/>
                </a:prstGeom>
                <a:solidFill>
                  <a:srgbClr val="3333FF"/>
                </a:solidFill>
                <a:ln w="12700">
                  <a:solidFill>
                    <a:srgbClr val="385D8A"/>
                  </a:solidFill>
                  <a:miter lim="800000"/>
                  <a:headEnd/>
                  <a:tailEnd/>
                </a:ln>
                <a:effectLst>
                  <a:outerShdw dist="119334" dir="1510411" algn="ctr" rotWithShape="0">
                    <a:srgbClr val="000000">
                      <a:alpha val="55"/>
                    </a:srgbClr>
                  </a:outerShdw>
                </a:effectLst>
              </p:spPr>
              <p:txBody>
                <a:bodyPr wrap="none" anchor="ctr"/>
                <a:lstStyle/>
                <a:p>
                  <a:pPr fontAlgn="auto">
                    <a:spcBef>
                      <a:spcPts val="0"/>
                    </a:spcBef>
                    <a:spcAft>
                      <a:spcPts val="0"/>
                    </a:spcAft>
                    <a:defRPr/>
                  </a:pPr>
                  <a:endParaRPr lang="ja-JP" altLang="en-US" dirty="0">
                    <a:latin typeface="+mn-ea"/>
                    <a:ea typeface="+mn-ea"/>
                  </a:endParaRPr>
                </a:p>
              </p:txBody>
            </p:sp>
            <p:sp>
              <p:nvSpPr>
                <p:cNvPr id="50" name="Oval 20"/>
                <p:cNvSpPr>
                  <a:spLocks noChangeArrowheads="1"/>
                </p:cNvSpPr>
                <p:nvPr/>
              </p:nvSpPr>
              <p:spPr bwMode="auto">
                <a:xfrm>
                  <a:off x="7212503" y="2575872"/>
                  <a:ext cx="217894" cy="215168"/>
                </a:xfrm>
                <a:prstGeom prst="ellipse">
                  <a:avLst/>
                </a:prstGeom>
                <a:solidFill>
                  <a:srgbClr val="3333FF"/>
                </a:solidFill>
                <a:ln w="12700">
                  <a:solidFill>
                    <a:srgbClr val="385D8A"/>
                  </a:solidFill>
                  <a:miter lim="800000"/>
                  <a:headEnd/>
                  <a:tailEnd/>
                </a:ln>
                <a:effectLst>
                  <a:outerShdw dist="119334" dir="1510411" algn="ctr" rotWithShape="0">
                    <a:srgbClr val="000000">
                      <a:alpha val="55"/>
                    </a:srgbClr>
                  </a:outerShdw>
                </a:effectLst>
              </p:spPr>
              <p:txBody>
                <a:bodyPr wrap="none" anchor="ctr"/>
                <a:lstStyle/>
                <a:p>
                  <a:pPr fontAlgn="auto">
                    <a:spcBef>
                      <a:spcPts val="0"/>
                    </a:spcBef>
                    <a:spcAft>
                      <a:spcPts val="0"/>
                    </a:spcAft>
                    <a:defRPr/>
                  </a:pPr>
                  <a:endParaRPr lang="ja-JP" altLang="en-US" dirty="0">
                    <a:latin typeface="+mn-ea"/>
                    <a:ea typeface="+mn-ea"/>
                  </a:endParaRPr>
                </a:p>
              </p:txBody>
            </p:sp>
            <p:sp>
              <p:nvSpPr>
                <p:cNvPr id="51" name="Oval 21"/>
                <p:cNvSpPr>
                  <a:spLocks noChangeArrowheads="1"/>
                </p:cNvSpPr>
                <p:nvPr/>
              </p:nvSpPr>
              <p:spPr bwMode="auto">
                <a:xfrm>
                  <a:off x="6643077" y="3148684"/>
                  <a:ext cx="214988" cy="212261"/>
                </a:xfrm>
                <a:prstGeom prst="ellipse">
                  <a:avLst/>
                </a:prstGeom>
                <a:solidFill>
                  <a:srgbClr val="3333FF"/>
                </a:solidFill>
                <a:ln w="12700">
                  <a:solidFill>
                    <a:srgbClr val="385D8A"/>
                  </a:solidFill>
                  <a:miter lim="800000"/>
                  <a:headEnd/>
                  <a:tailEnd/>
                </a:ln>
                <a:effectLst>
                  <a:outerShdw dist="119334" dir="1510411" algn="ctr" rotWithShape="0">
                    <a:srgbClr val="000000">
                      <a:alpha val="55"/>
                    </a:srgbClr>
                  </a:outerShdw>
                </a:effectLst>
              </p:spPr>
              <p:txBody>
                <a:bodyPr wrap="none" anchor="ctr"/>
                <a:lstStyle/>
                <a:p>
                  <a:pPr fontAlgn="auto">
                    <a:spcBef>
                      <a:spcPts val="0"/>
                    </a:spcBef>
                    <a:spcAft>
                      <a:spcPts val="0"/>
                    </a:spcAft>
                    <a:defRPr/>
                  </a:pPr>
                  <a:endParaRPr lang="ja-JP" altLang="en-US" dirty="0">
                    <a:latin typeface="+mn-ea"/>
                    <a:ea typeface="+mn-ea"/>
                  </a:endParaRPr>
                </a:p>
              </p:txBody>
            </p:sp>
            <p:sp>
              <p:nvSpPr>
                <p:cNvPr id="52" name="Oval 22"/>
                <p:cNvSpPr>
                  <a:spLocks noChangeArrowheads="1"/>
                </p:cNvSpPr>
                <p:nvPr/>
              </p:nvSpPr>
              <p:spPr bwMode="auto">
                <a:xfrm>
                  <a:off x="6570447" y="2363611"/>
                  <a:ext cx="214988" cy="212261"/>
                </a:xfrm>
                <a:prstGeom prst="ellipse">
                  <a:avLst/>
                </a:prstGeom>
                <a:solidFill>
                  <a:srgbClr val="3333FF"/>
                </a:solidFill>
                <a:ln w="12700">
                  <a:solidFill>
                    <a:srgbClr val="385D8A"/>
                  </a:solidFill>
                  <a:miter lim="800000"/>
                  <a:headEnd/>
                  <a:tailEnd/>
                </a:ln>
                <a:effectLst>
                  <a:outerShdw dist="119334" dir="1510411" algn="ctr" rotWithShape="0">
                    <a:srgbClr val="000000">
                      <a:alpha val="55"/>
                    </a:srgbClr>
                  </a:outerShdw>
                </a:effectLst>
              </p:spPr>
              <p:txBody>
                <a:bodyPr wrap="none" anchor="ctr"/>
                <a:lstStyle/>
                <a:p>
                  <a:pPr fontAlgn="auto">
                    <a:spcBef>
                      <a:spcPts val="0"/>
                    </a:spcBef>
                    <a:spcAft>
                      <a:spcPts val="0"/>
                    </a:spcAft>
                    <a:defRPr/>
                  </a:pPr>
                  <a:endParaRPr lang="ja-JP" altLang="en-US" dirty="0">
                    <a:latin typeface="+mn-ea"/>
                    <a:ea typeface="+mn-ea"/>
                  </a:endParaRPr>
                </a:p>
              </p:txBody>
            </p:sp>
            <p:sp>
              <p:nvSpPr>
                <p:cNvPr id="53" name="Oval 23"/>
                <p:cNvSpPr>
                  <a:spLocks noChangeArrowheads="1"/>
                </p:cNvSpPr>
                <p:nvPr/>
              </p:nvSpPr>
              <p:spPr bwMode="auto">
                <a:xfrm>
                  <a:off x="7212503" y="2936424"/>
                  <a:ext cx="217894" cy="212260"/>
                </a:xfrm>
                <a:prstGeom prst="ellipse">
                  <a:avLst/>
                </a:prstGeom>
                <a:solidFill>
                  <a:srgbClr val="3333FF"/>
                </a:solidFill>
                <a:ln w="12700">
                  <a:solidFill>
                    <a:srgbClr val="385D8A"/>
                  </a:solidFill>
                  <a:miter lim="800000"/>
                  <a:headEnd/>
                  <a:tailEnd/>
                </a:ln>
                <a:effectLst>
                  <a:outerShdw dist="119334" dir="1510411" algn="ctr" rotWithShape="0">
                    <a:srgbClr val="000000">
                      <a:alpha val="55"/>
                    </a:srgbClr>
                  </a:outerShdw>
                </a:effectLst>
              </p:spPr>
              <p:txBody>
                <a:bodyPr wrap="none" anchor="ctr"/>
                <a:lstStyle/>
                <a:p>
                  <a:pPr fontAlgn="auto">
                    <a:spcBef>
                      <a:spcPts val="0"/>
                    </a:spcBef>
                    <a:spcAft>
                      <a:spcPts val="0"/>
                    </a:spcAft>
                    <a:defRPr/>
                  </a:pPr>
                  <a:endParaRPr lang="ja-JP" altLang="en-US" dirty="0">
                    <a:latin typeface="+mn-ea"/>
                    <a:ea typeface="+mn-ea"/>
                  </a:endParaRPr>
                </a:p>
              </p:txBody>
            </p:sp>
            <p:sp>
              <p:nvSpPr>
                <p:cNvPr id="54" name="Oval 24"/>
                <p:cNvSpPr>
                  <a:spLocks noChangeArrowheads="1"/>
                </p:cNvSpPr>
                <p:nvPr/>
              </p:nvSpPr>
              <p:spPr bwMode="auto">
                <a:xfrm>
                  <a:off x="5998114" y="2363611"/>
                  <a:ext cx="214988" cy="212261"/>
                </a:xfrm>
                <a:prstGeom prst="ellipse">
                  <a:avLst/>
                </a:prstGeom>
                <a:solidFill>
                  <a:srgbClr val="3333FF"/>
                </a:solidFill>
                <a:ln w="12700">
                  <a:solidFill>
                    <a:srgbClr val="385D8A"/>
                  </a:solidFill>
                  <a:miter lim="800000"/>
                  <a:headEnd/>
                  <a:tailEnd/>
                </a:ln>
                <a:effectLst>
                  <a:outerShdw dist="119334" dir="1510411" algn="ctr" rotWithShape="0">
                    <a:srgbClr val="000000">
                      <a:alpha val="55"/>
                    </a:srgbClr>
                  </a:outerShdw>
                </a:effectLst>
              </p:spPr>
              <p:txBody>
                <a:bodyPr wrap="none" anchor="ctr"/>
                <a:lstStyle/>
                <a:p>
                  <a:pPr fontAlgn="auto">
                    <a:spcBef>
                      <a:spcPts val="0"/>
                    </a:spcBef>
                    <a:spcAft>
                      <a:spcPts val="0"/>
                    </a:spcAft>
                    <a:defRPr/>
                  </a:pPr>
                  <a:endParaRPr lang="ja-JP" altLang="en-US" dirty="0">
                    <a:latin typeface="+mn-ea"/>
                    <a:ea typeface="+mn-ea"/>
                  </a:endParaRPr>
                </a:p>
              </p:txBody>
            </p:sp>
            <p:sp>
              <p:nvSpPr>
                <p:cNvPr id="55" name="Oval 25"/>
                <p:cNvSpPr>
                  <a:spLocks noChangeArrowheads="1"/>
                </p:cNvSpPr>
                <p:nvPr/>
              </p:nvSpPr>
              <p:spPr bwMode="auto">
                <a:xfrm>
                  <a:off x="5931295" y="3148684"/>
                  <a:ext cx="212081" cy="212261"/>
                </a:xfrm>
                <a:prstGeom prst="ellipse">
                  <a:avLst/>
                </a:prstGeom>
                <a:solidFill>
                  <a:srgbClr val="3333FF"/>
                </a:solidFill>
                <a:ln w="12700">
                  <a:solidFill>
                    <a:srgbClr val="385D8A"/>
                  </a:solidFill>
                  <a:miter lim="800000"/>
                  <a:headEnd/>
                  <a:tailEnd/>
                </a:ln>
                <a:effectLst>
                  <a:outerShdw dist="119334" dir="1510411" algn="ctr" rotWithShape="0">
                    <a:srgbClr val="000000">
                      <a:alpha val="55"/>
                    </a:srgbClr>
                  </a:outerShdw>
                </a:effectLst>
              </p:spPr>
              <p:txBody>
                <a:bodyPr wrap="none" anchor="ctr"/>
                <a:lstStyle/>
                <a:p>
                  <a:pPr fontAlgn="auto">
                    <a:spcBef>
                      <a:spcPts val="0"/>
                    </a:spcBef>
                    <a:spcAft>
                      <a:spcPts val="0"/>
                    </a:spcAft>
                    <a:defRPr/>
                  </a:pPr>
                  <a:endParaRPr lang="ja-JP" altLang="en-US" dirty="0">
                    <a:latin typeface="+mn-ea"/>
                    <a:ea typeface="+mn-ea"/>
                  </a:endParaRPr>
                </a:p>
              </p:txBody>
            </p:sp>
            <p:sp>
              <p:nvSpPr>
                <p:cNvPr id="56" name="Oval 26"/>
                <p:cNvSpPr>
                  <a:spLocks noChangeArrowheads="1"/>
                </p:cNvSpPr>
                <p:nvPr/>
              </p:nvSpPr>
              <p:spPr bwMode="auto">
                <a:xfrm>
                  <a:off x="6785434" y="2721256"/>
                  <a:ext cx="212081" cy="215168"/>
                </a:xfrm>
                <a:prstGeom prst="ellipse">
                  <a:avLst/>
                </a:prstGeom>
                <a:solidFill>
                  <a:srgbClr val="3333FF"/>
                </a:solidFill>
                <a:ln w="12700">
                  <a:solidFill>
                    <a:srgbClr val="385D8A"/>
                  </a:solidFill>
                  <a:miter lim="800000"/>
                  <a:headEnd/>
                  <a:tailEnd/>
                </a:ln>
                <a:effectLst>
                  <a:outerShdw dist="119334" dir="1510411" algn="ctr" rotWithShape="0">
                    <a:srgbClr val="000000">
                      <a:alpha val="55"/>
                    </a:srgbClr>
                  </a:outerShdw>
                </a:effectLst>
              </p:spPr>
              <p:txBody>
                <a:bodyPr wrap="none" anchor="ctr"/>
                <a:lstStyle/>
                <a:p>
                  <a:pPr fontAlgn="auto">
                    <a:spcBef>
                      <a:spcPts val="0"/>
                    </a:spcBef>
                    <a:spcAft>
                      <a:spcPts val="0"/>
                    </a:spcAft>
                    <a:defRPr/>
                  </a:pPr>
                  <a:endParaRPr lang="ja-JP" altLang="en-US" dirty="0">
                    <a:latin typeface="+mn-ea"/>
                    <a:ea typeface="+mn-ea"/>
                  </a:endParaRPr>
                </a:p>
              </p:txBody>
            </p:sp>
            <p:cxnSp>
              <p:nvCxnSpPr>
                <p:cNvPr id="3125" name="AutoShape 27"/>
                <p:cNvCxnSpPr>
                  <a:cxnSpLocks noChangeShapeType="1"/>
                </p:cNvCxnSpPr>
                <p:nvPr/>
              </p:nvCxnSpPr>
              <p:spPr bwMode="auto">
                <a:xfrm>
                  <a:off x="4429125" y="3214688"/>
                  <a:ext cx="1428750" cy="1587"/>
                </a:xfrm>
                <a:prstGeom prst="straightConnector1">
                  <a:avLst/>
                </a:prstGeom>
                <a:noFill/>
                <a:ln w="12700">
                  <a:solidFill>
                    <a:srgbClr val="FF0000"/>
                  </a:solidFill>
                  <a:miter lim="800000"/>
                  <a:headEnd/>
                  <a:tailEnd type="triangle" w="med" len="med"/>
                </a:ln>
              </p:spPr>
            </p:cxnSp>
            <p:cxnSp>
              <p:nvCxnSpPr>
                <p:cNvPr id="58" name="AutoShape 28"/>
                <p:cNvCxnSpPr>
                  <a:cxnSpLocks noChangeShapeType="1"/>
                </p:cNvCxnSpPr>
                <p:nvPr/>
              </p:nvCxnSpPr>
              <p:spPr bwMode="auto">
                <a:xfrm>
                  <a:off x="6143376" y="3288252"/>
                  <a:ext cx="302145" cy="130846"/>
                </a:xfrm>
                <a:prstGeom prst="straightConnector1">
                  <a:avLst/>
                </a:prstGeom>
                <a:ln w="12700">
                  <a:headEnd/>
                  <a:tailEnd type="triangle" w="med" len="med"/>
                </a:ln>
              </p:spPr>
              <p:style>
                <a:lnRef idx="1">
                  <a:schemeClr val="accent1"/>
                </a:lnRef>
                <a:fillRef idx="0">
                  <a:schemeClr val="accent1"/>
                </a:fillRef>
                <a:effectRef idx="0">
                  <a:schemeClr val="accent1"/>
                </a:effectRef>
                <a:fontRef idx="minor">
                  <a:schemeClr val="tx1"/>
                </a:fontRef>
              </p:style>
            </p:cxnSp>
            <p:cxnSp>
              <p:nvCxnSpPr>
                <p:cNvPr id="3127" name="AutoShape 29"/>
                <p:cNvCxnSpPr>
                  <a:cxnSpLocks noChangeShapeType="1"/>
                </p:cNvCxnSpPr>
                <p:nvPr/>
              </p:nvCxnSpPr>
              <p:spPr bwMode="auto">
                <a:xfrm flipV="1">
                  <a:off x="6143625" y="2428875"/>
                  <a:ext cx="1214438" cy="723900"/>
                </a:xfrm>
                <a:prstGeom prst="straightConnector1">
                  <a:avLst/>
                </a:prstGeom>
                <a:noFill/>
                <a:ln w="12700">
                  <a:solidFill>
                    <a:srgbClr val="FF0000"/>
                  </a:solidFill>
                  <a:miter lim="800000"/>
                  <a:headEnd/>
                  <a:tailEnd type="triangle" w="med" len="med"/>
                </a:ln>
              </p:spPr>
            </p:cxnSp>
            <p:sp>
              <p:nvSpPr>
                <p:cNvPr id="60" name="Oval 32"/>
                <p:cNvSpPr>
                  <a:spLocks noChangeArrowheads="1"/>
                </p:cNvSpPr>
                <p:nvPr/>
              </p:nvSpPr>
              <p:spPr bwMode="auto">
                <a:xfrm>
                  <a:off x="5504224" y="2508995"/>
                  <a:ext cx="212083" cy="212261"/>
                </a:xfrm>
                <a:prstGeom prst="ellipse">
                  <a:avLst/>
                </a:prstGeom>
                <a:solidFill>
                  <a:srgbClr val="3333FF"/>
                </a:solidFill>
                <a:ln w="12700">
                  <a:solidFill>
                    <a:srgbClr val="385D8A"/>
                  </a:solidFill>
                  <a:miter lim="800000"/>
                  <a:headEnd/>
                  <a:tailEnd/>
                </a:ln>
                <a:effectLst>
                  <a:outerShdw dist="119334" dir="1510411" algn="ctr" rotWithShape="0">
                    <a:srgbClr val="000000">
                      <a:alpha val="55"/>
                    </a:srgbClr>
                  </a:outerShdw>
                </a:effectLst>
              </p:spPr>
              <p:txBody>
                <a:bodyPr wrap="none" anchor="ctr"/>
                <a:lstStyle/>
                <a:p>
                  <a:pPr fontAlgn="auto">
                    <a:spcBef>
                      <a:spcPts val="0"/>
                    </a:spcBef>
                    <a:spcAft>
                      <a:spcPts val="0"/>
                    </a:spcAft>
                    <a:defRPr/>
                  </a:pPr>
                  <a:endParaRPr lang="ja-JP" altLang="en-US" dirty="0">
                    <a:latin typeface="+mn-ea"/>
                    <a:ea typeface="+mn-ea"/>
                  </a:endParaRPr>
                </a:p>
              </p:txBody>
            </p:sp>
            <p:sp>
              <p:nvSpPr>
                <p:cNvPr id="61" name="Oval 33"/>
                <p:cNvSpPr>
                  <a:spLocks noChangeArrowheads="1"/>
                </p:cNvSpPr>
                <p:nvPr/>
              </p:nvSpPr>
              <p:spPr bwMode="auto">
                <a:xfrm>
                  <a:off x="6076556" y="2721256"/>
                  <a:ext cx="214988" cy="215168"/>
                </a:xfrm>
                <a:prstGeom prst="ellipse">
                  <a:avLst/>
                </a:prstGeom>
                <a:solidFill>
                  <a:srgbClr val="3333FF"/>
                </a:solidFill>
                <a:ln w="12700">
                  <a:solidFill>
                    <a:srgbClr val="385D8A"/>
                  </a:solidFill>
                  <a:miter lim="800000"/>
                  <a:headEnd/>
                  <a:tailEnd/>
                </a:ln>
                <a:effectLst>
                  <a:outerShdw dist="119334" dir="1510411" algn="ctr" rotWithShape="0">
                    <a:srgbClr val="000000">
                      <a:alpha val="55"/>
                    </a:srgbClr>
                  </a:outerShdw>
                </a:effectLst>
              </p:spPr>
              <p:txBody>
                <a:bodyPr wrap="none" anchor="ctr"/>
                <a:lstStyle/>
                <a:p>
                  <a:pPr fontAlgn="auto">
                    <a:spcBef>
                      <a:spcPts val="0"/>
                    </a:spcBef>
                    <a:spcAft>
                      <a:spcPts val="0"/>
                    </a:spcAft>
                    <a:defRPr/>
                  </a:pPr>
                  <a:endParaRPr lang="ja-JP" altLang="en-US" dirty="0">
                    <a:latin typeface="+mn-ea"/>
                    <a:ea typeface="+mn-ea"/>
                  </a:endParaRPr>
                </a:p>
              </p:txBody>
            </p:sp>
            <p:sp>
              <p:nvSpPr>
                <p:cNvPr id="62" name="Oval 34"/>
                <p:cNvSpPr>
                  <a:spLocks noChangeArrowheads="1"/>
                </p:cNvSpPr>
                <p:nvPr/>
              </p:nvSpPr>
              <p:spPr bwMode="auto">
                <a:xfrm>
                  <a:off x="6997516" y="3288252"/>
                  <a:ext cx="214988" cy="218077"/>
                </a:xfrm>
                <a:prstGeom prst="ellipse">
                  <a:avLst/>
                </a:prstGeom>
                <a:solidFill>
                  <a:srgbClr val="3333FF"/>
                </a:solidFill>
                <a:ln w="12700">
                  <a:solidFill>
                    <a:srgbClr val="385D8A"/>
                  </a:solidFill>
                  <a:miter lim="800000"/>
                  <a:headEnd/>
                  <a:tailEnd/>
                </a:ln>
                <a:effectLst>
                  <a:outerShdw dist="119334" dir="1510411" algn="ctr" rotWithShape="0">
                    <a:srgbClr val="000000">
                      <a:alpha val="55"/>
                    </a:srgbClr>
                  </a:outerShdw>
                </a:effectLst>
              </p:spPr>
              <p:txBody>
                <a:bodyPr wrap="none" anchor="ctr"/>
                <a:lstStyle/>
                <a:p>
                  <a:pPr fontAlgn="auto">
                    <a:spcBef>
                      <a:spcPts val="0"/>
                    </a:spcBef>
                    <a:spcAft>
                      <a:spcPts val="0"/>
                    </a:spcAft>
                    <a:defRPr/>
                  </a:pPr>
                  <a:endParaRPr lang="ja-JP" altLang="en-US" dirty="0">
                    <a:latin typeface="+mn-ea"/>
                    <a:ea typeface="+mn-ea"/>
                  </a:endParaRPr>
                </a:p>
              </p:txBody>
            </p:sp>
          </p:grpSp>
        </p:grpSp>
        <p:grpSp>
          <p:nvGrpSpPr>
            <p:cNvPr id="8" name="グループ化 67"/>
            <p:cNvGrpSpPr>
              <a:grpSpLocks/>
            </p:cNvGrpSpPr>
            <p:nvPr/>
          </p:nvGrpSpPr>
          <p:grpSpPr bwMode="auto">
            <a:xfrm rot="-3050507">
              <a:off x="2312119" y="5563271"/>
              <a:ext cx="994727" cy="740693"/>
              <a:chOff x="1069150" y="3467425"/>
              <a:chExt cx="2381384" cy="1487617"/>
            </a:xfrm>
          </p:grpSpPr>
          <p:sp>
            <p:nvSpPr>
              <p:cNvPr id="3108" name="Line 15"/>
              <p:cNvSpPr>
                <a:spLocks noChangeShapeType="1"/>
              </p:cNvSpPr>
              <p:nvPr/>
            </p:nvSpPr>
            <p:spPr bwMode="auto">
              <a:xfrm>
                <a:off x="1069150" y="3572970"/>
                <a:ext cx="1415436" cy="1382072"/>
              </a:xfrm>
              <a:prstGeom prst="line">
                <a:avLst/>
              </a:prstGeom>
              <a:noFill/>
              <a:ln w="12700">
                <a:solidFill>
                  <a:srgbClr val="000000"/>
                </a:solidFill>
                <a:miter lim="800000"/>
                <a:headEnd/>
                <a:tailEnd/>
              </a:ln>
            </p:spPr>
            <p:txBody>
              <a:bodyPr/>
              <a:lstStyle/>
              <a:p>
                <a:endParaRPr lang="ja-JP" altLang="en-US">
                  <a:latin typeface="+mn-ea"/>
                  <a:ea typeface="+mn-ea"/>
                </a:endParaRPr>
              </a:p>
            </p:txBody>
          </p:sp>
          <p:sp>
            <p:nvSpPr>
              <p:cNvPr id="3109" name="Line 16"/>
              <p:cNvSpPr>
                <a:spLocks noChangeShapeType="1"/>
              </p:cNvSpPr>
              <p:nvPr/>
            </p:nvSpPr>
            <p:spPr bwMode="auto">
              <a:xfrm>
                <a:off x="1170860" y="3467425"/>
                <a:ext cx="2279674" cy="215375"/>
              </a:xfrm>
              <a:prstGeom prst="line">
                <a:avLst/>
              </a:prstGeom>
              <a:noFill/>
              <a:ln w="12700">
                <a:solidFill>
                  <a:srgbClr val="000000"/>
                </a:solidFill>
                <a:miter lim="800000"/>
                <a:headEnd/>
                <a:tailEnd/>
              </a:ln>
            </p:spPr>
            <p:txBody>
              <a:bodyPr/>
              <a:lstStyle/>
              <a:p>
                <a:endParaRPr lang="ja-JP" altLang="en-US">
                  <a:latin typeface="+mn-ea"/>
                  <a:ea typeface="+mn-ea"/>
                </a:endParaRPr>
              </a:p>
            </p:txBody>
          </p:sp>
        </p:grpSp>
        <p:grpSp>
          <p:nvGrpSpPr>
            <p:cNvPr id="9" name="グループ化 225"/>
            <p:cNvGrpSpPr>
              <a:grpSpLocks noChangeAspect="1"/>
            </p:cNvGrpSpPr>
            <p:nvPr/>
          </p:nvGrpSpPr>
          <p:grpSpPr bwMode="auto">
            <a:xfrm>
              <a:off x="766509" y="5059133"/>
              <a:ext cx="1908575" cy="1553157"/>
              <a:chOff x="836710" y="4499670"/>
              <a:chExt cx="1769334" cy="1440548"/>
            </a:xfrm>
          </p:grpSpPr>
          <p:grpSp>
            <p:nvGrpSpPr>
              <p:cNvPr id="10" name="グループ化 111"/>
              <p:cNvGrpSpPr>
                <a:grpSpLocks/>
              </p:cNvGrpSpPr>
              <p:nvPr/>
            </p:nvGrpSpPr>
            <p:grpSpPr bwMode="auto">
              <a:xfrm>
                <a:off x="836887" y="4499670"/>
                <a:ext cx="1769036" cy="1440548"/>
                <a:chOff x="254" y="2339283"/>
                <a:chExt cx="2565106" cy="2088795"/>
              </a:xfrm>
            </p:grpSpPr>
            <p:cxnSp>
              <p:nvCxnSpPr>
                <p:cNvPr id="26" name="直線コネクタ 25"/>
                <p:cNvCxnSpPr/>
                <p:nvPr/>
              </p:nvCxnSpPr>
              <p:spPr>
                <a:xfrm rot="5400000">
                  <a:off x="-85348" y="2424629"/>
                  <a:ext cx="864302" cy="69361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rot="5400000">
                  <a:off x="-157686" y="2569844"/>
                  <a:ext cx="1223576" cy="90820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rot="5400000">
                  <a:off x="-159131" y="2498411"/>
                  <a:ext cx="1585406" cy="126714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rot="5400000">
                  <a:off x="-230193" y="2569473"/>
                  <a:ext cx="1945958" cy="148557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rot="5400000">
                  <a:off x="-99295" y="2628970"/>
                  <a:ext cx="2016279" cy="158265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rot="5400000">
                  <a:off x="296083" y="2592466"/>
                  <a:ext cx="1945958" cy="143959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rot="5400000">
                  <a:off x="441033" y="2664736"/>
                  <a:ext cx="2016279" cy="151112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rot="5400000">
                  <a:off x="691362" y="2627659"/>
                  <a:ext cx="2089156" cy="151240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rot="5400000">
                  <a:off x="1030707" y="2960610"/>
                  <a:ext cx="1650612" cy="127225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rot="5400000">
                  <a:off x="1377744" y="3384295"/>
                  <a:ext cx="1151977" cy="93631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rot="5400000">
                  <a:off x="1773929" y="3707601"/>
                  <a:ext cx="719825" cy="57609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rot="5400000">
                  <a:off x="2061436" y="3924855"/>
                  <a:ext cx="503750" cy="357663"/>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rot="5400000">
                  <a:off x="2385382" y="4175991"/>
                  <a:ext cx="216075" cy="14306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rot="5400000">
                  <a:off x="-27700" y="2366980"/>
                  <a:ext cx="503750" cy="448356"/>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11" name="グループ化 27"/>
              <p:cNvGrpSpPr>
                <a:grpSpLocks/>
              </p:cNvGrpSpPr>
              <p:nvPr/>
            </p:nvGrpSpPr>
            <p:grpSpPr bwMode="auto">
              <a:xfrm>
                <a:off x="848073" y="4748440"/>
                <a:ext cx="1757971" cy="1096812"/>
                <a:chOff x="497159" y="3779502"/>
                <a:chExt cx="3171321" cy="1979954"/>
              </a:xfrm>
            </p:grpSpPr>
            <p:sp>
              <p:nvSpPr>
                <p:cNvPr id="16" name="円弧 9"/>
                <p:cNvSpPr/>
                <p:nvPr/>
              </p:nvSpPr>
              <p:spPr>
                <a:xfrm rot="19108131">
                  <a:off x="1555719" y="3955982"/>
                  <a:ext cx="1563763" cy="1010759"/>
                </a:xfrm>
                <a:prstGeom prst="arc">
                  <a:avLst>
                    <a:gd name="adj1" fmla="val 16108060"/>
                    <a:gd name="adj2" fmla="val 15968109"/>
                  </a:avLst>
                </a:prstGeom>
                <a:ln w="127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latin typeface="+mn-ea"/>
                  </a:endParaRPr>
                </a:p>
              </p:txBody>
            </p:sp>
            <p:sp>
              <p:nvSpPr>
                <p:cNvPr id="17" name="円弧 12"/>
                <p:cNvSpPr/>
                <p:nvPr/>
              </p:nvSpPr>
              <p:spPr>
                <a:xfrm rot="19108131">
                  <a:off x="1255363" y="3897088"/>
                  <a:ext cx="2248703" cy="1259071"/>
                </a:xfrm>
                <a:prstGeom prst="arc">
                  <a:avLst>
                    <a:gd name="adj1" fmla="val 16108060"/>
                    <a:gd name="adj2" fmla="val 15968109"/>
                  </a:avLst>
                </a:prstGeom>
                <a:ln w="127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latin typeface="+mn-ea"/>
                  </a:endParaRPr>
                </a:p>
              </p:txBody>
            </p:sp>
            <p:grpSp>
              <p:nvGrpSpPr>
                <p:cNvPr id="12" name="グループ化 16"/>
                <p:cNvGrpSpPr>
                  <a:grpSpLocks/>
                </p:cNvGrpSpPr>
                <p:nvPr/>
              </p:nvGrpSpPr>
              <p:grpSpPr bwMode="auto">
                <a:xfrm>
                  <a:off x="497159" y="3779502"/>
                  <a:ext cx="2461816" cy="1085367"/>
                  <a:chOff x="497159" y="3779502"/>
                  <a:chExt cx="2461816" cy="1085367"/>
                </a:xfrm>
              </p:grpSpPr>
              <p:sp>
                <p:nvSpPr>
                  <p:cNvPr id="22" name="円/楕円 5"/>
                  <p:cNvSpPr/>
                  <p:nvPr/>
                </p:nvSpPr>
                <p:spPr>
                  <a:xfrm>
                    <a:off x="1924411" y="3995776"/>
                    <a:ext cx="864519" cy="869093"/>
                  </a:xfrm>
                  <a:prstGeom prst="ellipse">
                    <a:avLst/>
                  </a:prstGeom>
                  <a:solidFill>
                    <a:srgbClr val="FF0000"/>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latin typeface="+mn-ea"/>
                    </a:endParaRPr>
                  </a:p>
                </p:txBody>
              </p:sp>
              <p:sp>
                <p:nvSpPr>
                  <p:cNvPr id="23" name="円弧 7"/>
                  <p:cNvSpPr/>
                  <p:nvPr/>
                </p:nvSpPr>
                <p:spPr>
                  <a:xfrm rot="19108131">
                    <a:off x="1727352" y="4019652"/>
                    <a:ext cx="1231623" cy="759263"/>
                  </a:xfrm>
                  <a:prstGeom prst="arc">
                    <a:avLst>
                      <a:gd name="adj1" fmla="val 18138805"/>
                      <a:gd name="adj2" fmla="val 13692214"/>
                    </a:avLst>
                  </a:prstGeom>
                  <a:ln w="127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latin typeface="+mn-ea"/>
                    </a:endParaRPr>
                  </a:p>
                </p:txBody>
              </p:sp>
              <p:sp>
                <p:nvSpPr>
                  <p:cNvPr id="24" name="左矢印 23"/>
                  <p:cNvSpPr/>
                  <p:nvPr/>
                </p:nvSpPr>
                <p:spPr>
                  <a:xfrm>
                    <a:off x="692790" y="4068996"/>
                    <a:ext cx="936032" cy="580987"/>
                  </a:xfrm>
                  <a:prstGeom prst="leftArrow">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tLang="ja-JP" dirty="0">
                      <a:solidFill>
                        <a:schemeClr val="tx1"/>
                      </a:solidFill>
                      <a:latin typeface="+mn-ea"/>
                    </a:endParaRPr>
                  </a:p>
                </p:txBody>
              </p:sp>
              <p:sp>
                <p:nvSpPr>
                  <p:cNvPr id="3093" name="正方形/長方形 15"/>
                  <p:cNvSpPr>
                    <a:spLocks noChangeArrowheads="1"/>
                  </p:cNvSpPr>
                  <p:nvPr/>
                </p:nvSpPr>
                <p:spPr bwMode="auto">
                  <a:xfrm>
                    <a:off x="497159" y="3779502"/>
                    <a:ext cx="1260018" cy="370320"/>
                  </a:xfrm>
                  <a:prstGeom prst="rect">
                    <a:avLst/>
                  </a:prstGeom>
                  <a:noFill/>
                  <a:ln w="12700">
                    <a:noFill/>
                    <a:miter lim="800000"/>
                    <a:headEnd/>
                    <a:tailEnd/>
                  </a:ln>
                </p:spPr>
                <p:txBody>
                  <a:bodyPr wrap="none">
                    <a:spAutoFit/>
                  </a:bodyPr>
                  <a:lstStyle/>
                  <a:p>
                    <a:pPr algn="ctr"/>
                    <a:r>
                      <a:rPr lang="en-US" altLang="ja-JP">
                        <a:latin typeface="+mn-ea"/>
                        <a:ea typeface="+mn-ea"/>
                      </a:rPr>
                      <a:t>230km/sec</a:t>
                    </a:r>
                  </a:p>
                </p:txBody>
              </p:sp>
            </p:grpSp>
            <p:cxnSp>
              <p:nvCxnSpPr>
                <p:cNvPr id="19" name="直線矢印コネクタ 18"/>
                <p:cNvCxnSpPr/>
                <p:nvPr/>
              </p:nvCxnSpPr>
              <p:spPr>
                <a:xfrm flipV="1">
                  <a:off x="2636368" y="5152975"/>
                  <a:ext cx="437028" cy="289698"/>
                </a:xfrm>
                <a:prstGeom prst="straightConnector1">
                  <a:avLst/>
                </a:prstGeom>
                <a:ln w="12700">
                  <a:tailEnd type="arrow"/>
                </a:ln>
              </p:spPr>
              <p:style>
                <a:lnRef idx="2">
                  <a:schemeClr val="dk1"/>
                </a:lnRef>
                <a:fillRef idx="0">
                  <a:schemeClr val="dk1"/>
                </a:fillRef>
                <a:effectRef idx="1">
                  <a:schemeClr val="dk1"/>
                </a:effectRef>
                <a:fontRef idx="minor">
                  <a:schemeClr val="tx1"/>
                </a:fontRef>
              </p:style>
            </p:cxnSp>
            <p:sp>
              <p:nvSpPr>
                <p:cNvPr id="3088" name="正方形/長方形 25"/>
                <p:cNvSpPr>
                  <a:spLocks noChangeArrowheads="1"/>
                </p:cNvSpPr>
                <p:nvPr/>
              </p:nvSpPr>
              <p:spPr bwMode="auto">
                <a:xfrm>
                  <a:off x="2524001" y="5389136"/>
                  <a:ext cx="1144479" cy="370320"/>
                </a:xfrm>
                <a:prstGeom prst="rect">
                  <a:avLst/>
                </a:prstGeom>
                <a:noFill/>
                <a:ln w="12700">
                  <a:noFill/>
                  <a:miter lim="800000"/>
                  <a:headEnd/>
                  <a:tailEnd/>
                </a:ln>
              </p:spPr>
              <p:txBody>
                <a:bodyPr wrap="none">
                  <a:spAutoFit/>
                </a:bodyPr>
                <a:lstStyle/>
                <a:p>
                  <a:pPr eaLnBrk="0" hangingPunct="0">
                    <a:spcBef>
                      <a:spcPct val="30000"/>
                    </a:spcBef>
                  </a:pPr>
                  <a:r>
                    <a:rPr lang="en-US" altLang="ja-JP">
                      <a:latin typeface="+mn-ea"/>
                      <a:ea typeface="+mn-ea"/>
                    </a:rPr>
                    <a:t>30km/sec</a:t>
                  </a:r>
                </a:p>
              </p:txBody>
            </p:sp>
            <p:sp>
              <p:nvSpPr>
                <p:cNvPr id="21" name="円/楕円 20"/>
                <p:cNvSpPr/>
                <p:nvPr/>
              </p:nvSpPr>
              <p:spPr>
                <a:xfrm>
                  <a:off x="2637958" y="5004943"/>
                  <a:ext cx="144616" cy="144848"/>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endParaRPr>
                </a:p>
              </p:txBody>
            </p:sp>
          </p:grpSp>
          <p:sp>
            <p:nvSpPr>
              <p:cNvPr id="3083" name="正方形/長方形 84"/>
              <p:cNvSpPr>
                <a:spLocks noChangeArrowheads="1"/>
              </p:cNvSpPr>
              <p:nvPr/>
            </p:nvSpPr>
            <p:spPr bwMode="auto">
              <a:xfrm>
                <a:off x="836710" y="5691847"/>
                <a:ext cx="403142" cy="205142"/>
              </a:xfrm>
              <a:prstGeom prst="rect">
                <a:avLst/>
              </a:prstGeom>
              <a:noFill/>
              <a:ln w="9525">
                <a:noFill/>
                <a:miter lim="800000"/>
                <a:headEnd/>
                <a:tailEnd/>
              </a:ln>
            </p:spPr>
            <p:txBody>
              <a:bodyPr wrap="none">
                <a:spAutoFit/>
              </a:bodyPr>
              <a:lstStyle/>
              <a:p>
                <a:r>
                  <a:rPr lang="en-US" altLang="ja-JP">
                    <a:latin typeface="+mn-ea"/>
                    <a:ea typeface="+mn-ea"/>
                  </a:rPr>
                  <a:t>WIMP</a:t>
                </a:r>
                <a:endParaRPr lang="ja-JP" altLang="en-US">
                  <a:latin typeface="+mn-ea"/>
                  <a:ea typeface="+mn-ea"/>
                </a:endParaRPr>
              </a:p>
            </p:txBody>
          </p:sp>
        </p:grpSp>
        <p:sp>
          <p:nvSpPr>
            <p:cNvPr id="3078" name="正方形/長方形 90"/>
            <p:cNvSpPr>
              <a:spLocks noChangeArrowheads="1"/>
            </p:cNvSpPr>
            <p:nvPr/>
          </p:nvSpPr>
          <p:spPr bwMode="auto">
            <a:xfrm>
              <a:off x="3068958" y="5364088"/>
              <a:ext cx="434868" cy="221178"/>
            </a:xfrm>
            <a:prstGeom prst="rect">
              <a:avLst/>
            </a:prstGeom>
            <a:noFill/>
            <a:ln w="9525">
              <a:noFill/>
              <a:miter lim="800000"/>
              <a:headEnd/>
              <a:tailEnd/>
            </a:ln>
          </p:spPr>
          <p:txBody>
            <a:bodyPr wrap="none">
              <a:spAutoFit/>
            </a:bodyPr>
            <a:lstStyle/>
            <a:p>
              <a:r>
                <a:rPr lang="en-US" altLang="ja-JP">
                  <a:latin typeface="+mn-ea"/>
                  <a:ea typeface="+mn-ea"/>
                </a:rPr>
                <a:t>WIMP</a:t>
              </a:r>
              <a:endParaRPr lang="ja-JP" altLang="en-US">
                <a:latin typeface="+mn-ea"/>
                <a:ea typeface="+mn-ea"/>
              </a:endParaRPr>
            </a:p>
          </p:txBody>
        </p:sp>
        <p:sp>
          <p:nvSpPr>
            <p:cNvPr id="3079" name="正方形/長方形 91"/>
            <p:cNvSpPr>
              <a:spLocks noChangeArrowheads="1"/>
            </p:cNvSpPr>
            <p:nvPr/>
          </p:nvSpPr>
          <p:spPr bwMode="auto">
            <a:xfrm>
              <a:off x="2708918" y="5796135"/>
              <a:ext cx="434868" cy="221178"/>
            </a:xfrm>
            <a:prstGeom prst="rect">
              <a:avLst/>
            </a:prstGeom>
            <a:noFill/>
            <a:ln w="9525">
              <a:noFill/>
              <a:miter lim="800000"/>
              <a:headEnd/>
              <a:tailEnd/>
            </a:ln>
          </p:spPr>
          <p:txBody>
            <a:bodyPr wrap="none">
              <a:spAutoFit/>
            </a:bodyPr>
            <a:lstStyle/>
            <a:p>
              <a:r>
                <a:rPr lang="en-US" altLang="ja-JP">
                  <a:latin typeface="+mn-ea"/>
                  <a:ea typeface="+mn-ea"/>
                </a:rPr>
                <a:t>WIMP</a:t>
              </a:r>
              <a:endParaRPr lang="ja-JP" altLang="en-US">
                <a:latin typeface="+mn-ea"/>
                <a:ea typeface="+mn-ea"/>
              </a:endParaRPr>
            </a:p>
          </p:txBody>
        </p:sp>
        <p:sp>
          <p:nvSpPr>
            <p:cNvPr id="3080" name="正方形/長方形 160"/>
            <p:cNvSpPr>
              <a:spLocks noChangeArrowheads="1"/>
            </p:cNvSpPr>
            <p:nvPr/>
          </p:nvSpPr>
          <p:spPr bwMode="auto">
            <a:xfrm>
              <a:off x="938922" y="6697936"/>
              <a:ext cx="4525834" cy="1714276"/>
            </a:xfrm>
            <a:prstGeom prst="rect">
              <a:avLst/>
            </a:prstGeom>
            <a:noFill/>
            <a:ln w="9525">
              <a:noFill/>
              <a:miter lim="800000"/>
              <a:headEnd/>
              <a:tailEnd/>
            </a:ln>
          </p:spPr>
          <p:txBody>
            <a:bodyPr>
              <a:spAutoFit/>
            </a:bodyPr>
            <a:lstStyle/>
            <a:p>
              <a:r>
                <a:rPr lang="ja-JP" altLang="en-US">
                  <a:latin typeface="+mn-ea"/>
                  <a:ea typeface="+mn-ea"/>
                </a:rPr>
                <a:t>ダークマターは、</a:t>
              </a:r>
              <a:r>
                <a:rPr lang="en-US" altLang="ja-JP">
                  <a:latin typeface="+mn-ea"/>
                  <a:ea typeface="+mn-ea"/>
                </a:rPr>
                <a:t>WIMP</a:t>
              </a:r>
              <a:r>
                <a:rPr lang="ja-JP" altLang="en-US">
                  <a:latin typeface="+mn-ea"/>
                  <a:ea typeface="+mn-ea"/>
                </a:rPr>
                <a:t>（</a:t>
              </a:r>
              <a:r>
                <a:rPr lang="en-US" altLang="ja-JP">
                  <a:latin typeface="+mn-ea"/>
                  <a:ea typeface="+mn-ea"/>
                </a:rPr>
                <a:t>Weakly</a:t>
              </a:r>
              <a:r>
                <a:rPr lang="ja-JP" altLang="en-US">
                  <a:latin typeface="+mn-ea"/>
                  <a:ea typeface="+mn-ea"/>
                </a:rPr>
                <a:t>　</a:t>
              </a:r>
              <a:r>
                <a:rPr lang="en-US" altLang="ja-JP">
                  <a:latin typeface="+mn-ea"/>
                  <a:ea typeface="+mn-ea"/>
                </a:rPr>
                <a:t>Interacting</a:t>
              </a:r>
              <a:r>
                <a:rPr lang="ja-JP" altLang="en-US">
                  <a:latin typeface="+mn-ea"/>
                  <a:ea typeface="+mn-ea"/>
                </a:rPr>
                <a:t>　</a:t>
              </a:r>
              <a:r>
                <a:rPr lang="en-US" altLang="ja-JP">
                  <a:latin typeface="+mn-ea"/>
                  <a:ea typeface="+mn-ea"/>
                </a:rPr>
                <a:t>Massive Particle</a:t>
              </a:r>
              <a:r>
                <a:rPr lang="ja-JP" altLang="en-US">
                  <a:latin typeface="+mn-ea"/>
                  <a:ea typeface="+mn-ea"/>
                </a:rPr>
                <a:t>）と呼ばれる、質量を持っているが相互作用しにくい未知の粒子として予想されている。</a:t>
              </a:r>
              <a:endParaRPr lang="en-US" altLang="ja-JP">
                <a:latin typeface="+mn-ea"/>
                <a:ea typeface="+mn-ea"/>
              </a:endParaRPr>
            </a:p>
            <a:p>
              <a:endParaRPr lang="en-US" altLang="ja-JP">
                <a:latin typeface="+mn-ea"/>
                <a:ea typeface="+mn-ea"/>
              </a:endParaRPr>
            </a:p>
            <a:p>
              <a:r>
                <a:rPr lang="ja-JP" altLang="en-US">
                  <a:latin typeface="+mn-ea"/>
                  <a:ea typeface="+mn-ea"/>
                </a:rPr>
                <a:t>太陽系周辺における暗黒物質密度は、</a:t>
              </a:r>
              <a:r>
                <a:rPr lang="en-US" altLang="ja-JP">
                  <a:latin typeface="+mn-ea"/>
                  <a:ea typeface="+mn-ea"/>
                </a:rPr>
                <a:t>0.3GeV/c2/cm3 </a:t>
              </a:r>
              <a:r>
                <a:rPr lang="ja-JP" altLang="en-US">
                  <a:latin typeface="+mn-ea"/>
                  <a:ea typeface="+mn-ea"/>
                </a:rPr>
                <a:t>程度</a:t>
              </a:r>
              <a:endParaRPr lang="en-US" altLang="ja-JP">
                <a:latin typeface="+mn-ea"/>
                <a:ea typeface="+mn-ea"/>
              </a:endParaRPr>
            </a:p>
            <a:p>
              <a:r>
                <a:rPr lang="en-US" altLang="ja-JP">
                  <a:latin typeface="+mn-ea"/>
                  <a:ea typeface="+mn-ea"/>
                </a:rPr>
                <a:t>WIMP</a:t>
              </a:r>
              <a:r>
                <a:rPr lang="ja-JP" altLang="en-US">
                  <a:latin typeface="+mn-ea"/>
                  <a:ea typeface="+mn-ea"/>
                </a:rPr>
                <a:t>が水素の</a:t>
              </a:r>
              <a:r>
                <a:rPr lang="en-US" altLang="ja-JP">
                  <a:latin typeface="+mn-ea"/>
                  <a:ea typeface="+mn-ea"/>
                </a:rPr>
                <a:t>100</a:t>
              </a:r>
              <a:r>
                <a:rPr lang="ja-JP" altLang="en-US">
                  <a:latin typeface="+mn-ea"/>
                  <a:ea typeface="+mn-ea"/>
                </a:rPr>
                <a:t>倍の質量をもつ粒子であった場合、</a:t>
              </a:r>
              <a:endParaRPr lang="en-US" altLang="ja-JP">
                <a:latin typeface="+mn-ea"/>
                <a:ea typeface="+mn-ea"/>
              </a:endParaRPr>
            </a:p>
            <a:p>
              <a:r>
                <a:rPr lang="ja-JP" altLang="en-US">
                  <a:latin typeface="+mn-ea"/>
                  <a:ea typeface="+mn-ea"/>
                </a:rPr>
                <a:t>地球上における</a:t>
              </a:r>
              <a:r>
                <a:rPr lang="en-US" altLang="ja-JP">
                  <a:latin typeface="+mn-ea"/>
                  <a:ea typeface="+mn-ea"/>
                </a:rPr>
                <a:t>flux</a:t>
              </a:r>
              <a:r>
                <a:rPr lang="ja-JP" altLang="en-US">
                  <a:latin typeface="+mn-ea"/>
                  <a:ea typeface="+mn-ea"/>
                </a:rPr>
                <a:t>は約</a:t>
              </a:r>
              <a:r>
                <a:rPr lang="en-US" altLang="ja-JP">
                  <a:latin typeface="+mn-ea"/>
                  <a:ea typeface="+mn-ea"/>
                </a:rPr>
                <a:t>10000/cm2/sec</a:t>
              </a:r>
            </a:p>
            <a:p>
              <a:endParaRPr lang="en-US" altLang="ja-JP">
                <a:latin typeface="+mn-ea"/>
                <a:ea typeface="+mn-ea"/>
              </a:endParaRPr>
            </a:p>
            <a:p>
              <a:r>
                <a:rPr lang="ja-JP" altLang="en-US">
                  <a:latin typeface="+mn-ea"/>
                  <a:ea typeface="+mn-ea"/>
                </a:rPr>
                <a:t>数</a:t>
              </a:r>
              <a:r>
                <a:rPr lang="en-US" altLang="ja-JP">
                  <a:latin typeface="+mn-ea"/>
                  <a:ea typeface="+mn-ea"/>
                </a:rPr>
                <a:t>GeV</a:t>
              </a:r>
              <a:r>
                <a:rPr lang="ja-JP" altLang="en-US">
                  <a:latin typeface="+mn-ea"/>
                  <a:ea typeface="+mn-ea"/>
                </a:rPr>
                <a:t>以上の原子核とは散乱が期待され、反跳原子核があれば飛跡が乳剤中で観測できる。</a:t>
              </a:r>
              <a:endParaRPr lang="en-US" altLang="ja-JP">
                <a:latin typeface="+mn-ea"/>
                <a:ea typeface="+mn-ea"/>
              </a:endParaRPr>
            </a:p>
            <a:p>
              <a:endParaRPr lang="en-US" altLang="ja-JP">
                <a:latin typeface="+mn-ea"/>
                <a:ea typeface="+mn-ea"/>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cstate="print"/>
          <a:srcRect r="47647"/>
          <a:stretch>
            <a:fillRect/>
          </a:stretch>
        </p:blipFill>
        <p:spPr>
          <a:xfrm>
            <a:off x="4356100" y="3213100"/>
            <a:ext cx="5059363" cy="3217863"/>
          </a:xfrm>
          <a:noFill/>
        </p:spPr>
      </p:pic>
      <p:grpSp>
        <p:nvGrpSpPr>
          <p:cNvPr id="2" name="Group 16"/>
          <p:cNvGrpSpPr>
            <a:grpSpLocks/>
          </p:cNvGrpSpPr>
          <p:nvPr/>
        </p:nvGrpSpPr>
        <p:grpSpPr bwMode="auto">
          <a:xfrm>
            <a:off x="5148263" y="404813"/>
            <a:ext cx="3505200" cy="2743200"/>
            <a:chOff x="4105" y="981"/>
            <a:chExt cx="1965" cy="1678"/>
          </a:xfrm>
        </p:grpSpPr>
        <p:pic>
          <p:nvPicPr>
            <p:cNvPr id="4101" name="Picture 3"/>
            <p:cNvPicPr>
              <a:picLocks noChangeAspect="1" noChangeArrowheads="1"/>
            </p:cNvPicPr>
            <p:nvPr/>
          </p:nvPicPr>
          <p:blipFill>
            <a:blip r:embed="rId4" cstate="print"/>
            <a:srcRect l="46428"/>
            <a:stretch>
              <a:fillRect/>
            </a:stretch>
          </p:blipFill>
          <p:spPr bwMode="auto">
            <a:xfrm>
              <a:off x="4105" y="981"/>
              <a:ext cx="1965" cy="1678"/>
            </a:xfrm>
            <a:prstGeom prst="rect">
              <a:avLst/>
            </a:prstGeom>
            <a:noFill/>
            <a:ln w="9525">
              <a:noFill/>
              <a:round/>
              <a:headEnd/>
              <a:tailEnd/>
            </a:ln>
          </p:spPr>
        </p:pic>
        <p:sp>
          <p:nvSpPr>
            <p:cNvPr id="4102" name="テキスト ボックス 15"/>
            <p:cNvSpPr txBox="1">
              <a:spLocks noChangeArrowheads="1"/>
            </p:cNvSpPr>
            <p:nvPr/>
          </p:nvSpPr>
          <p:spPr bwMode="auto">
            <a:xfrm>
              <a:off x="5126" y="1346"/>
              <a:ext cx="612" cy="187"/>
            </a:xfrm>
            <a:prstGeom prst="rect">
              <a:avLst/>
            </a:prstGeom>
            <a:noFill/>
            <a:ln w="9525">
              <a:noFill/>
              <a:miter lim="800000"/>
              <a:headEnd/>
              <a:tailEnd/>
            </a:ln>
          </p:spPr>
          <p:txBody>
            <a:bodyPr>
              <a:spAutoFit/>
            </a:bodyPr>
            <a:lstStyle/>
            <a:p>
              <a:r>
                <a:rPr lang="en-US" altLang="ja-JP" sz="1400">
                  <a:latin typeface="+mn-ea"/>
                  <a:ea typeface="+mn-ea"/>
                </a:rPr>
                <a:t>@earth</a:t>
              </a:r>
              <a:endParaRPr lang="ja-JP" altLang="en-US" sz="1400">
                <a:latin typeface="+mn-ea"/>
                <a:ea typeface="+mn-ea"/>
              </a:endParaRPr>
            </a:p>
          </p:txBody>
        </p:sp>
      </p:grpSp>
      <p:sp>
        <p:nvSpPr>
          <p:cNvPr id="4100" name="正方形/長方形 7"/>
          <p:cNvSpPr>
            <a:spLocks noChangeArrowheads="1"/>
          </p:cNvSpPr>
          <p:nvPr/>
        </p:nvSpPr>
        <p:spPr bwMode="auto">
          <a:xfrm>
            <a:off x="468313" y="1916113"/>
            <a:ext cx="4103687" cy="2586037"/>
          </a:xfrm>
          <a:prstGeom prst="rect">
            <a:avLst/>
          </a:prstGeom>
          <a:noFill/>
          <a:ln w="9525">
            <a:noFill/>
            <a:miter lim="800000"/>
            <a:headEnd/>
            <a:tailEnd/>
          </a:ln>
        </p:spPr>
        <p:txBody>
          <a:bodyPr>
            <a:spAutoFit/>
          </a:bodyPr>
          <a:lstStyle/>
          <a:p>
            <a:r>
              <a:rPr lang="ja-JP" altLang="en-US" dirty="0">
                <a:latin typeface="+mn-ea"/>
                <a:ea typeface="+mn-ea"/>
              </a:rPr>
              <a:t>太陽系の速度</a:t>
            </a:r>
            <a:r>
              <a:rPr lang="en-US" altLang="ja-JP" dirty="0">
                <a:latin typeface="+mn-ea"/>
                <a:ea typeface="+mn-ea"/>
              </a:rPr>
              <a:t>230km/s</a:t>
            </a:r>
            <a:r>
              <a:rPr lang="ja-JP" altLang="en-US" dirty="0">
                <a:latin typeface="+mn-ea"/>
                <a:ea typeface="+mn-ea"/>
              </a:rPr>
              <a:t>より、</a:t>
            </a:r>
            <a:endParaRPr lang="en-US" altLang="ja-JP" dirty="0">
              <a:latin typeface="+mn-ea"/>
              <a:ea typeface="+mn-ea"/>
            </a:endParaRPr>
          </a:p>
          <a:p>
            <a:r>
              <a:rPr lang="en-US" altLang="ja-JP" dirty="0">
                <a:latin typeface="+mn-ea"/>
                <a:ea typeface="+mn-ea"/>
              </a:rPr>
              <a:t>WIMP</a:t>
            </a:r>
            <a:r>
              <a:rPr lang="ja-JP" altLang="en-US" dirty="0">
                <a:latin typeface="+mn-ea"/>
                <a:ea typeface="+mn-ea"/>
              </a:rPr>
              <a:t>の最大速度＜</a:t>
            </a:r>
            <a:r>
              <a:rPr lang="en-US" altLang="ja-JP" dirty="0">
                <a:latin typeface="+mn-ea"/>
                <a:ea typeface="+mn-ea"/>
              </a:rPr>
              <a:t>800km/s</a:t>
            </a:r>
          </a:p>
          <a:p>
            <a:endParaRPr lang="en-US" altLang="ja-JP" dirty="0">
              <a:latin typeface="+mn-ea"/>
              <a:ea typeface="+mn-ea"/>
            </a:endParaRPr>
          </a:p>
          <a:p>
            <a:r>
              <a:rPr lang="ja-JP" altLang="en-US" dirty="0">
                <a:latin typeface="+mn-ea"/>
                <a:ea typeface="+mn-ea"/>
              </a:rPr>
              <a:t>→反跳原子核エネルギー</a:t>
            </a:r>
            <a:endParaRPr lang="en-US" altLang="ja-JP" dirty="0">
              <a:latin typeface="+mn-ea"/>
              <a:ea typeface="+mn-ea"/>
            </a:endParaRPr>
          </a:p>
          <a:p>
            <a:r>
              <a:rPr lang="ja-JP" altLang="en-US" dirty="0">
                <a:latin typeface="+mn-ea"/>
                <a:ea typeface="+mn-ea"/>
              </a:rPr>
              <a:t>　　＜　</a:t>
            </a:r>
            <a:r>
              <a:rPr lang="en-US" altLang="ja-JP" dirty="0">
                <a:latin typeface="+mn-ea"/>
                <a:ea typeface="+mn-ea"/>
              </a:rPr>
              <a:t>WIMP</a:t>
            </a:r>
            <a:r>
              <a:rPr lang="ja-JP" altLang="en-US" dirty="0">
                <a:latin typeface="+mn-ea"/>
                <a:ea typeface="+mn-ea"/>
              </a:rPr>
              <a:t>のエネルギー</a:t>
            </a:r>
            <a:endParaRPr lang="en-US" altLang="ja-JP" dirty="0">
              <a:latin typeface="+mn-ea"/>
              <a:ea typeface="+mn-ea"/>
            </a:endParaRPr>
          </a:p>
          <a:p>
            <a:r>
              <a:rPr lang="ja-JP" altLang="en-US" dirty="0">
                <a:latin typeface="+mn-ea"/>
                <a:ea typeface="+mn-ea"/>
              </a:rPr>
              <a:t>　　＝　数</a:t>
            </a:r>
            <a:r>
              <a:rPr lang="en-US" altLang="ja-JP" dirty="0">
                <a:latin typeface="+mn-ea"/>
                <a:ea typeface="+mn-ea"/>
              </a:rPr>
              <a:t>100keV</a:t>
            </a:r>
          </a:p>
          <a:p>
            <a:endParaRPr lang="en-US" altLang="ja-JP" dirty="0">
              <a:latin typeface="+mn-ea"/>
              <a:ea typeface="+mn-ea"/>
            </a:endParaRPr>
          </a:p>
          <a:p>
            <a:r>
              <a:rPr lang="ja-JP" altLang="en-US" dirty="0">
                <a:latin typeface="+mn-ea"/>
                <a:ea typeface="+mn-ea"/>
              </a:rPr>
              <a:t>→乳剤中の</a:t>
            </a:r>
            <a:r>
              <a:rPr lang="en-US" altLang="ja-JP" dirty="0">
                <a:latin typeface="+mn-ea"/>
                <a:ea typeface="+mn-ea"/>
              </a:rPr>
              <a:t>Track</a:t>
            </a:r>
            <a:r>
              <a:rPr lang="ja-JP" altLang="en-US" dirty="0">
                <a:latin typeface="+mn-ea"/>
                <a:ea typeface="+mn-ea"/>
              </a:rPr>
              <a:t>の</a:t>
            </a:r>
            <a:r>
              <a:rPr lang="en-US" altLang="ja-JP" dirty="0">
                <a:latin typeface="+mn-ea"/>
                <a:ea typeface="+mn-ea"/>
              </a:rPr>
              <a:t>Range</a:t>
            </a:r>
            <a:r>
              <a:rPr lang="ja-JP" altLang="en-US" dirty="0">
                <a:latin typeface="+mn-ea"/>
                <a:ea typeface="+mn-ea"/>
              </a:rPr>
              <a:t>　数</a:t>
            </a:r>
            <a:r>
              <a:rPr lang="en-US" altLang="ja-JP" dirty="0">
                <a:latin typeface="+mn-ea"/>
                <a:ea typeface="+mn-ea"/>
              </a:rPr>
              <a:t>100nm</a:t>
            </a:r>
          </a:p>
          <a:p>
            <a:r>
              <a:rPr lang="ja-JP" altLang="en-US" dirty="0">
                <a:latin typeface="+mn-ea"/>
                <a:ea typeface="+mn-ea"/>
              </a:rPr>
              <a:t>これを認識出来る原子核乾板が必要！</a:t>
            </a:r>
            <a:endParaRPr lang="en-US" altLang="ja-JP" dirty="0">
              <a:latin typeface="+mn-ea"/>
              <a:ea typeface="+mn-e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mn-ea"/>
                <a:ea typeface="+mn-ea"/>
              </a:rPr>
              <a:t>PVA</a:t>
            </a:r>
            <a:r>
              <a:rPr lang="ja-JP" altLang="en-US" dirty="0" smtClean="0">
                <a:latin typeface="+mn-ea"/>
                <a:ea typeface="+mn-ea"/>
              </a:rPr>
              <a:t>原子核乾板中の</a:t>
            </a:r>
            <a:r>
              <a:rPr lang="en-US" altLang="ja-JP" dirty="0" smtClean="0">
                <a:latin typeface="+mn-ea"/>
                <a:ea typeface="+mn-ea"/>
              </a:rPr>
              <a:t>α</a:t>
            </a:r>
            <a:r>
              <a:rPr lang="ja-JP" altLang="en-US" dirty="0" smtClean="0">
                <a:latin typeface="+mn-ea"/>
                <a:ea typeface="+mn-ea"/>
              </a:rPr>
              <a:t>線</a:t>
            </a:r>
            <a:endParaRPr kumimoji="1" lang="ja-JP" altLang="en-US" dirty="0">
              <a:latin typeface="+mn-ea"/>
              <a:ea typeface="+mn-ea"/>
            </a:endParaRPr>
          </a:p>
        </p:txBody>
      </p:sp>
      <p:pic>
        <p:nvPicPr>
          <p:cNvPr id="3" name="Picture 2" descr="C:\Documents and Settings\浅田　貴志\My Documents\nagoya-u\Flab\NIT\CCD\NNK023PVA\XAA10minalpha.jpg"/>
          <p:cNvPicPr>
            <a:picLocks noChangeAspect="1" noChangeArrowheads="1"/>
          </p:cNvPicPr>
          <p:nvPr/>
        </p:nvPicPr>
        <p:blipFill>
          <a:blip r:embed="rId3" cstate="print"/>
          <a:srcRect/>
          <a:stretch>
            <a:fillRect/>
          </a:stretch>
        </p:blipFill>
        <p:spPr bwMode="auto">
          <a:xfrm>
            <a:off x="1331640" y="1412776"/>
            <a:ext cx="6326660" cy="4652319"/>
          </a:xfrm>
          <a:prstGeom prst="rect">
            <a:avLst/>
          </a:prstGeom>
          <a:noFill/>
        </p:spPr>
      </p:pic>
      <p:grpSp>
        <p:nvGrpSpPr>
          <p:cNvPr id="11" name="グループ化 10"/>
          <p:cNvGrpSpPr/>
          <p:nvPr/>
        </p:nvGrpSpPr>
        <p:grpSpPr>
          <a:xfrm>
            <a:off x="5580112" y="5589240"/>
            <a:ext cx="1080120" cy="369332"/>
            <a:chOff x="5580112" y="5589240"/>
            <a:chExt cx="1080120" cy="369332"/>
          </a:xfrm>
        </p:grpSpPr>
        <p:cxnSp>
          <p:nvCxnSpPr>
            <p:cNvPr id="6" name="直線コネクタ 5"/>
            <p:cNvCxnSpPr/>
            <p:nvPr/>
          </p:nvCxnSpPr>
          <p:spPr>
            <a:xfrm>
              <a:off x="5580112" y="5949280"/>
              <a:ext cx="10801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5724128" y="5589240"/>
              <a:ext cx="816249" cy="369332"/>
            </a:xfrm>
            <a:prstGeom prst="rect">
              <a:avLst/>
            </a:prstGeom>
          </p:spPr>
          <p:txBody>
            <a:bodyPr wrap="none">
              <a:spAutoFit/>
            </a:bodyPr>
            <a:lstStyle/>
            <a:p>
              <a:r>
                <a:rPr lang="en-US" altLang="ja-JP" dirty="0">
                  <a:solidFill>
                    <a:srgbClr val="FF0000"/>
                  </a:solidFill>
                  <a:latin typeface="+mn-ea"/>
                  <a:ea typeface="+mn-ea"/>
                </a:rPr>
                <a:t>10μm</a:t>
              </a:r>
              <a:endParaRPr lang="ja-JP" altLang="en-US" dirty="0">
                <a:solidFill>
                  <a:srgbClr val="FF0000"/>
                </a:solidFill>
                <a:latin typeface="+mn-ea"/>
                <a:ea typeface="+mn-ea"/>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naka\Pictures\乳剤仕込み装置\P3180226.JPG"/>
          <p:cNvPicPr>
            <a:picLocks noChangeAspect="1" noChangeArrowheads="1"/>
          </p:cNvPicPr>
          <p:nvPr/>
        </p:nvPicPr>
        <p:blipFill>
          <a:blip r:embed="rId3" cstate="print"/>
          <a:srcRect/>
          <a:stretch>
            <a:fillRect/>
          </a:stretch>
        </p:blipFill>
        <p:spPr bwMode="auto">
          <a:xfrm>
            <a:off x="-1" y="1124743"/>
            <a:ext cx="4355977" cy="3265666"/>
          </a:xfrm>
          <a:prstGeom prst="rect">
            <a:avLst/>
          </a:prstGeom>
          <a:noFill/>
          <a:ln w="9525">
            <a:noFill/>
            <a:miter lim="800000"/>
            <a:headEnd/>
            <a:tailEnd/>
          </a:ln>
        </p:spPr>
      </p:pic>
      <p:pic>
        <p:nvPicPr>
          <p:cNvPr id="6147" name="Picture 4" descr="C:\Users\naka\Pictures\乳剤仕込み装置\P3180221.JPG"/>
          <p:cNvPicPr>
            <a:picLocks noChangeAspect="1" noChangeArrowheads="1"/>
          </p:cNvPicPr>
          <p:nvPr/>
        </p:nvPicPr>
        <p:blipFill>
          <a:blip r:embed="rId4" cstate="print"/>
          <a:srcRect/>
          <a:stretch>
            <a:fillRect/>
          </a:stretch>
        </p:blipFill>
        <p:spPr bwMode="auto">
          <a:xfrm>
            <a:off x="4572000" y="1124744"/>
            <a:ext cx="4572000" cy="3273078"/>
          </a:xfrm>
          <a:prstGeom prst="rect">
            <a:avLst/>
          </a:prstGeom>
          <a:noFill/>
          <a:ln w="9525">
            <a:noFill/>
            <a:miter lim="800000"/>
            <a:headEnd/>
            <a:tailEnd/>
          </a:ln>
        </p:spPr>
      </p:pic>
      <p:sp>
        <p:nvSpPr>
          <p:cNvPr id="6148" name="正方形/長方形 5"/>
          <p:cNvSpPr>
            <a:spLocks noChangeArrowheads="1"/>
          </p:cNvSpPr>
          <p:nvPr/>
        </p:nvSpPr>
        <p:spPr bwMode="auto">
          <a:xfrm>
            <a:off x="1619250" y="333375"/>
            <a:ext cx="5570538" cy="830263"/>
          </a:xfrm>
          <a:prstGeom prst="rect">
            <a:avLst/>
          </a:prstGeom>
          <a:noFill/>
          <a:ln w="9525">
            <a:noFill/>
            <a:miter lim="800000"/>
            <a:headEnd/>
            <a:tailEnd/>
          </a:ln>
        </p:spPr>
        <p:txBody>
          <a:bodyPr wrap="none">
            <a:spAutoFit/>
          </a:bodyPr>
          <a:lstStyle/>
          <a:p>
            <a:r>
              <a:rPr lang="ja-JP" altLang="en-US" sz="4800" dirty="0">
                <a:latin typeface="+mj-ea"/>
                <a:ea typeface="+mj-ea"/>
              </a:rPr>
              <a:t>乳剤製造ファシリティ</a:t>
            </a:r>
          </a:p>
        </p:txBody>
      </p:sp>
      <p:sp>
        <p:nvSpPr>
          <p:cNvPr id="6149" name="正方形/長方形 7"/>
          <p:cNvSpPr>
            <a:spLocks noChangeArrowheads="1"/>
          </p:cNvSpPr>
          <p:nvPr/>
        </p:nvSpPr>
        <p:spPr bwMode="auto">
          <a:xfrm>
            <a:off x="323528" y="4509120"/>
            <a:ext cx="4896544" cy="1200329"/>
          </a:xfrm>
          <a:prstGeom prst="rect">
            <a:avLst/>
          </a:prstGeom>
          <a:noFill/>
          <a:ln w="9525">
            <a:noFill/>
            <a:miter lim="800000"/>
            <a:headEnd/>
            <a:tailEnd/>
          </a:ln>
        </p:spPr>
        <p:txBody>
          <a:bodyPr wrap="square">
            <a:spAutoFit/>
          </a:bodyPr>
          <a:lstStyle/>
          <a:p>
            <a:r>
              <a:rPr lang="ja-JP" altLang="en-US" sz="2400" dirty="0">
                <a:latin typeface="+mj-ea"/>
                <a:ea typeface="+mj-ea"/>
              </a:rPr>
              <a:t>研究室への乳剤製造装置の導入</a:t>
            </a:r>
            <a:r>
              <a:rPr lang="ja-JP" altLang="en-US" sz="2400" dirty="0" smtClean="0">
                <a:latin typeface="+mj-ea"/>
                <a:ea typeface="+mj-ea"/>
              </a:rPr>
              <a:t>と、</a:t>
            </a:r>
            <a:endParaRPr lang="en-US" altLang="ja-JP" sz="2400" dirty="0" smtClean="0">
              <a:latin typeface="+mj-ea"/>
              <a:ea typeface="+mj-ea"/>
            </a:endParaRPr>
          </a:p>
          <a:p>
            <a:r>
              <a:rPr lang="en-US" altLang="ja-JP" sz="2400" dirty="0" smtClean="0">
                <a:latin typeface="+mj-ea"/>
                <a:ea typeface="+mj-ea"/>
              </a:rPr>
              <a:t>Fuji </a:t>
            </a:r>
            <a:r>
              <a:rPr lang="en-US" altLang="ja-JP" sz="2400" dirty="0">
                <a:latin typeface="+mj-ea"/>
                <a:ea typeface="+mj-ea"/>
              </a:rPr>
              <a:t>Film OB</a:t>
            </a:r>
            <a:r>
              <a:rPr lang="ja-JP" altLang="en-US" sz="2400" dirty="0" smtClean="0">
                <a:latin typeface="+mj-ea"/>
                <a:ea typeface="+mj-ea"/>
              </a:rPr>
              <a:t>の桑原</a:t>
            </a:r>
            <a:r>
              <a:rPr lang="ja-JP" altLang="en-US" sz="2400" dirty="0">
                <a:latin typeface="+mj-ea"/>
                <a:ea typeface="+mj-ea"/>
              </a:rPr>
              <a:t>謙一氏の</a:t>
            </a:r>
            <a:r>
              <a:rPr lang="ja-JP" altLang="en-US" sz="2400" dirty="0" smtClean="0">
                <a:latin typeface="+mj-ea"/>
                <a:ea typeface="+mj-ea"/>
              </a:rPr>
              <a:t>協力に</a:t>
            </a:r>
            <a:endParaRPr lang="en-US" altLang="ja-JP" sz="2400" dirty="0" smtClean="0">
              <a:latin typeface="+mj-ea"/>
              <a:ea typeface="+mj-ea"/>
            </a:endParaRPr>
          </a:p>
          <a:p>
            <a:r>
              <a:rPr lang="ja-JP" altLang="en-US" sz="2400" dirty="0" smtClean="0">
                <a:latin typeface="+mj-ea"/>
                <a:ea typeface="+mj-ea"/>
              </a:rPr>
              <a:t>より、乳剤</a:t>
            </a:r>
            <a:r>
              <a:rPr lang="ja-JP" altLang="en-US" sz="2400" dirty="0">
                <a:latin typeface="+mj-ea"/>
                <a:ea typeface="+mj-ea"/>
              </a:rPr>
              <a:t>を開発できる環境</a:t>
            </a:r>
            <a:r>
              <a:rPr lang="ja-JP" altLang="en-US" sz="2400" dirty="0" smtClean="0">
                <a:latin typeface="+mj-ea"/>
                <a:ea typeface="+mj-ea"/>
              </a:rPr>
              <a:t>に</a:t>
            </a:r>
            <a:endParaRPr lang="ja-JP" altLang="en-US" sz="2400" dirty="0">
              <a:latin typeface="+mj-ea"/>
              <a:ea typeface="+mj-ea"/>
            </a:endParaRPr>
          </a:p>
        </p:txBody>
      </p:sp>
      <p:sp>
        <p:nvSpPr>
          <p:cNvPr id="7" name="正方形/長方形 6"/>
          <p:cNvSpPr/>
          <p:nvPr/>
        </p:nvSpPr>
        <p:spPr>
          <a:xfrm>
            <a:off x="5255569" y="4509120"/>
            <a:ext cx="3492895" cy="830997"/>
          </a:xfrm>
          <a:prstGeom prst="rect">
            <a:avLst/>
          </a:prstGeom>
          <a:ln>
            <a:solidFill>
              <a:srgbClr val="FF0000"/>
            </a:solidFill>
          </a:ln>
        </p:spPr>
        <p:txBody>
          <a:bodyPr wrap="square">
            <a:spAutoFit/>
          </a:bodyPr>
          <a:lstStyle/>
          <a:p>
            <a:r>
              <a:rPr lang="ja-JP" altLang="en-US" sz="2400" dirty="0" smtClean="0">
                <a:latin typeface="+mj-ea"/>
                <a:ea typeface="+mj-ea"/>
              </a:rPr>
              <a:t>・安定した乳剤の供給</a:t>
            </a:r>
            <a:endParaRPr lang="en-US" altLang="ja-JP" sz="2400" dirty="0" smtClean="0">
              <a:latin typeface="+mj-ea"/>
              <a:ea typeface="+mj-ea"/>
            </a:endParaRPr>
          </a:p>
          <a:p>
            <a:r>
              <a:rPr lang="ja-JP" altLang="en-US" sz="2400" dirty="0" smtClean="0">
                <a:latin typeface="+mj-ea"/>
                <a:ea typeface="+mj-ea"/>
              </a:rPr>
              <a:t>・</a:t>
            </a:r>
            <a:r>
              <a:rPr lang="ja-JP" altLang="en-US" sz="2400" dirty="0" smtClean="0">
                <a:latin typeface="+mj-ea"/>
                <a:ea typeface="+mj-ea"/>
              </a:rPr>
              <a:t>地下製造に向けたテスト</a:t>
            </a:r>
            <a:endParaRPr lang="en-US" altLang="ja-JP" sz="2400" dirty="0" smtClean="0">
              <a:latin typeface="+mj-ea"/>
              <a:ea typeface="+mj-ea"/>
            </a:endParaRPr>
          </a:p>
        </p:txBody>
      </p:sp>
      <p:sp>
        <p:nvSpPr>
          <p:cNvPr id="9" name="正方形/長方形 8"/>
          <p:cNvSpPr/>
          <p:nvPr/>
        </p:nvSpPr>
        <p:spPr>
          <a:xfrm>
            <a:off x="1403648" y="5661248"/>
            <a:ext cx="6829114" cy="461665"/>
          </a:xfrm>
          <a:prstGeom prst="rect">
            <a:avLst/>
          </a:prstGeom>
        </p:spPr>
        <p:txBody>
          <a:bodyPr wrap="none">
            <a:spAutoFit/>
          </a:bodyPr>
          <a:lstStyle/>
          <a:p>
            <a:r>
              <a:rPr lang="ja-JP" altLang="en-US" sz="2400" dirty="0" smtClean="0">
                <a:latin typeface="+mj-ea"/>
                <a:ea typeface="+mj-ea"/>
              </a:rPr>
              <a:t>・</a:t>
            </a:r>
            <a:r>
              <a:rPr lang="ja-JP" altLang="en-US" sz="2400" dirty="0" smtClean="0">
                <a:latin typeface="+mj-ea"/>
                <a:ea typeface="+mj-ea"/>
              </a:rPr>
              <a:t>企業任せ</a:t>
            </a:r>
            <a:r>
              <a:rPr lang="ja-JP" altLang="en-US" sz="2400" dirty="0" smtClean="0">
                <a:latin typeface="+mj-ea"/>
                <a:ea typeface="+mj-ea"/>
              </a:rPr>
              <a:t>でなく</a:t>
            </a:r>
            <a:r>
              <a:rPr lang="ja-JP" altLang="en-US" sz="2400" dirty="0" smtClean="0">
                <a:latin typeface="+mj-ea"/>
                <a:ea typeface="+mj-ea"/>
              </a:rPr>
              <a:t>、研究者の手で乳剤開発をできる　</a:t>
            </a:r>
            <a:endParaRPr lang="ja-JP" altLang="en-US" sz="2400" dirty="0">
              <a:latin typeface="+mj-ea"/>
              <a:ea typeface="+mj-ea"/>
            </a:endParaRPr>
          </a:p>
        </p:txBody>
      </p:sp>
      <p:sp>
        <p:nvSpPr>
          <p:cNvPr id="10" name="正方形/長方形 9"/>
          <p:cNvSpPr/>
          <p:nvPr/>
        </p:nvSpPr>
        <p:spPr>
          <a:xfrm>
            <a:off x="2123728" y="6211669"/>
            <a:ext cx="5107488" cy="646331"/>
          </a:xfrm>
          <a:prstGeom prst="rect">
            <a:avLst/>
          </a:prstGeom>
        </p:spPr>
        <p:txBody>
          <a:bodyPr wrap="none">
            <a:spAutoFit/>
          </a:bodyPr>
          <a:lstStyle/>
          <a:p>
            <a:r>
              <a:rPr lang="ja-JP" altLang="en-US" sz="3600" dirty="0" smtClean="0">
                <a:latin typeface="+mj-ea"/>
                <a:ea typeface="+mj-ea"/>
              </a:rPr>
              <a:t>→</a:t>
            </a:r>
            <a:r>
              <a:rPr lang="ja-JP" altLang="en-US" sz="3600" dirty="0" smtClean="0">
                <a:solidFill>
                  <a:srgbClr val="FF0000"/>
                </a:solidFill>
                <a:latin typeface="+mj-ea"/>
                <a:ea typeface="+mj-ea"/>
              </a:rPr>
              <a:t>　原子核乾板業界初！</a:t>
            </a:r>
            <a:endParaRPr lang="ja-JP" altLang="en-US" sz="3600" dirty="0">
              <a:solidFill>
                <a:srgbClr val="FF0000"/>
              </a:solidFill>
              <a:latin typeface="+mj-ea"/>
              <a:ea typeface="+mj-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3"/>
          <p:cNvGrpSpPr>
            <a:grpSpLocks/>
          </p:cNvGrpSpPr>
          <p:nvPr/>
        </p:nvGrpSpPr>
        <p:grpSpPr bwMode="auto">
          <a:xfrm>
            <a:off x="0" y="620713"/>
            <a:ext cx="9561513" cy="4962525"/>
            <a:chOff x="142875" y="1066800"/>
            <a:chExt cx="9561513" cy="4962525"/>
          </a:xfrm>
        </p:grpSpPr>
        <p:sp>
          <p:nvSpPr>
            <p:cNvPr id="5124" name="Text Box 5"/>
            <p:cNvSpPr txBox="1">
              <a:spLocks noChangeArrowheads="1"/>
            </p:cNvSpPr>
            <p:nvPr/>
          </p:nvSpPr>
          <p:spPr bwMode="auto">
            <a:xfrm>
              <a:off x="6248400" y="1066800"/>
              <a:ext cx="3455988" cy="520700"/>
            </a:xfrm>
            <a:prstGeom prst="rect">
              <a:avLst/>
            </a:prstGeom>
            <a:noFill/>
            <a:ln w="9525">
              <a:noFill/>
              <a:round/>
              <a:headEnd/>
              <a:tailEnd/>
            </a:ln>
          </p:spPr>
          <p:txBody>
            <a:bodyPr lIns="90000" tIns="46800" rIns="90000" bIns="46800">
              <a:spAutoFit/>
            </a:bodyPr>
            <a:lstStyle/>
            <a:p>
              <a:pPr>
                <a:spcBef>
                  <a:spcPts val="1750"/>
                </a:spcBef>
                <a:buClr>
                  <a:srgbClr val="3333CC"/>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ja-JP" sz="2800" b="1">
                  <a:solidFill>
                    <a:srgbClr val="3333CC"/>
                  </a:solidFill>
                  <a:latin typeface="+mn-ea"/>
                  <a:ea typeface="+mn-ea"/>
                </a:rPr>
                <a:t>NIT</a:t>
              </a:r>
            </a:p>
          </p:txBody>
        </p:sp>
        <p:grpSp>
          <p:nvGrpSpPr>
            <p:cNvPr id="3" name="グループ化 12"/>
            <p:cNvGrpSpPr>
              <a:grpSpLocks/>
            </p:cNvGrpSpPr>
            <p:nvPr/>
          </p:nvGrpSpPr>
          <p:grpSpPr bwMode="auto">
            <a:xfrm>
              <a:off x="142875" y="1214438"/>
              <a:ext cx="8772525" cy="4814887"/>
              <a:chOff x="142875" y="1214438"/>
              <a:chExt cx="8772525" cy="4814887"/>
            </a:xfrm>
          </p:grpSpPr>
          <p:pic>
            <p:nvPicPr>
              <p:cNvPr id="5126" name="Picture 2"/>
              <p:cNvPicPr>
                <a:picLocks noChangeAspect="1" noChangeArrowheads="1"/>
              </p:cNvPicPr>
              <p:nvPr/>
            </p:nvPicPr>
            <p:blipFill>
              <a:blip r:embed="rId3" cstate="print">
                <a:lum bright="-18000" contrast="6000"/>
              </a:blip>
              <a:srcRect/>
              <a:stretch>
                <a:fillRect/>
              </a:stretch>
            </p:blipFill>
            <p:spPr bwMode="auto">
              <a:xfrm>
                <a:off x="228600" y="1531938"/>
                <a:ext cx="4267200" cy="3040062"/>
              </a:xfrm>
              <a:prstGeom prst="rect">
                <a:avLst/>
              </a:prstGeom>
              <a:noFill/>
              <a:ln w="9525">
                <a:noFill/>
                <a:round/>
                <a:headEnd/>
                <a:tailEnd/>
              </a:ln>
            </p:spPr>
          </p:pic>
          <p:pic>
            <p:nvPicPr>
              <p:cNvPr id="5127" name="Picture 3"/>
              <p:cNvPicPr>
                <a:picLocks noChangeAspect="1" noChangeArrowheads="1"/>
              </p:cNvPicPr>
              <p:nvPr/>
            </p:nvPicPr>
            <p:blipFill>
              <a:blip r:embed="rId4" cstate="print"/>
              <a:srcRect/>
              <a:stretch>
                <a:fillRect/>
              </a:stretch>
            </p:blipFill>
            <p:spPr bwMode="auto">
              <a:xfrm>
                <a:off x="4648200" y="1524000"/>
                <a:ext cx="4267200" cy="3086100"/>
              </a:xfrm>
              <a:prstGeom prst="rect">
                <a:avLst/>
              </a:prstGeom>
              <a:noFill/>
              <a:ln w="9525">
                <a:noFill/>
                <a:round/>
                <a:headEnd/>
                <a:tailEnd/>
              </a:ln>
            </p:spPr>
          </p:pic>
          <p:sp>
            <p:nvSpPr>
              <p:cNvPr id="5128" name="Text Box 4"/>
              <p:cNvSpPr txBox="1">
                <a:spLocks noChangeArrowheads="1"/>
              </p:cNvSpPr>
              <p:nvPr/>
            </p:nvSpPr>
            <p:spPr bwMode="auto">
              <a:xfrm>
                <a:off x="142875" y="1214438"/>
                <a:ext cx="4446588" cy="368300"/>
              </a:xfrm>
              <a:prstGeom prst="rect">
                <a:avLst/>
              </a:prstGeom>
              <a:noFill/>
              <a:ln w="9525">
                <a:noFill/>
                <a:round/>
                <a:headEnd/>
                <a:tailEnd/>
              </a:ln>
            </p:spPr>
            <p:txBody>
              <a:bodyPr lIns="90000" tIns="46800" rIns="90000" bIns="46800">
                <a:spAutoFit/>
              </a:bodyPr>
              <a:lstStyle/>
              <a:p>
                <a:pPr>
                  <a:spcBef>
                    <a:spcPts val="1500"/>
                  </a:spcBef>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ja-JP">
                    <a:solidFill>
                      <a:srgbClr val="000000"/>
                    </a:solidFill>
                    <a:latin typeface="+mn-ea"/>
                    <a:ea typeface="+mn-ea"/>
                  </a:rPr>
                  <a:t>     normal emulsion(OPERA  emulsion)</a:t>
                </a:r>
                <a:r>
                  <a:rPr lang="ar-SA" altLang="ja-JP">
                    <a:solidFill>
                      <a:srgbClr val="000000"/>
                    </a:solidFill>
                    <a:latin typeface="+mn-ea"/>
                    <a:ea typeface="+mn-ea"/>
                  </a:rPr>
                  <a:t>‏</a:t>
                </a:r>
                <a:endParaRPr lang="en-GB" altLang="ja-JP">
                  <a:solidFill>
                    <a:srgbClr val="000000"/>
                  </a:solidFill>
                  <a:latin typeface="+mn-ea"/>
                  <a:ea typeface="+mn-ea"/>
                </a:endParaRPr>
              </a:p>
            </p:txBody>
          </p:sp>
          <p:sp>
            <p:nvSpPr>
              <p:cNvPr id="5129" name="Line 6"/>
              <p:cNvSpPr>
                <a:spLocks noChangeShapeType="1"/>
              </p:cNvSpPr>
              <p:nvPr/>
            </p:nvSpPr>
            <p:spPr bwMode="auto">
              <a:xfrm>
                <a:off x="3962400" y="3581400"/>
                <a:ext cx="457200" cy="1588"/>
              </a:xfrm>
              <a:prstGeom prst="line">
                <a:avLst/>
              </a:prstGeom>
              <a:noFill/>
              <a:ln w="57240">
                <a:solidFill>
                  <a:srgbClr val="66FF66"/>
                </a:solidFill>
                <a:miter lim="800000"/>
                <a:headEnd/>
                <a:tailEnd/>
              </a:ln>
            </p:spPr>
            <p:txBody>
              <a:bodyPr/>
              <a:lstStyle/>
              <a:p>
                <a:endParaRPr lang="ja-JP" altLang="en-US">
                  <a:latin typeface="+mn-ea"/>
                  <a:ea typeface="+mn-ea"/>
                </a:endParaRPr>
              </a:p>
            </p:txBody>
          </p:sp>
          <p:sp>
            <p:nvSpPr>
              <p:cNvPr id="5130" name="Text Box 7"/>
              <p:cNvSpPr txBox="1">
                <a:spLocks noChangeArrowheads="1"/>
              </p:cNvSpPr>
              <p:nvPr/>
            </p:nvSpPr>
            <p:spPr bwMode="auto">
              <a:xfrm>
                <a:off x="3657600" y="3657600"/>
                <a:ext cx="1219200" cy="368300"/>
              </a:xfrm>
              <a:prstGeom prst="rect">
                <a:avLst/>
              </a:prstGeom>
              <a:noFill/>
              <a:ln w="9525">
                <a:noFill/>
                <a:round/>
                <a:headEnd/>
                <a:tailEnd/>
              </a:ln>
            </p:spPr>
            <p:txBody>
              <a:bodyPr lIns="90000" tIns="46800" rIns="90000" bIns="46800">
                <a:spAutoFit/>
              </a:bodyPr>
              <a:lstStyle/>
              <a:p>
                <a:pPr>
                  <a:spcBef>
                    <a:spcPts val="1500"/>
                  </a:spcBef>
                  <a:buClr>
                    <a:srgbClr val="66FF66"/>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ja-JP" b="1">
                    <a:solidFill>
                      <a:srgbClr val="66FF66"/>
                    </a:solidFill>
                    <a:latin typeface="+mn-ea"/>
                    <a:ea typeface="+mn-ea"/>
                  </a:rPr>
                  <a:t>200nm</a:t>
                </a:r>
              </a:p>
            </p:txBody>
          </p:sp>
          <p:sp>
            <p:nvSpPr>
              <p:cNvPr id="5131" name="Rectangle 10"/>
              <p:cNvSpPr>
                <a:spLocks noChangeArrowheads="1"/>
              </p:cNvSpPr>
              <p:nvPr/>
            </p:nvSpPr>
            <p:spPr bwMode="auto">
              <a:xfrm>
                <a:off x="503238" y="4724400"/>
                <a:ext cx="3667125" cy="1228725"/>
              </a:xfrm>
              <a:prstGeom prst="rect">
                <a:avLst/>
              </a:prstGeom>
              <a:noFill/>
              <a:ln w="9525">
                <a:noFill/>
                <a:round/>
                <a:headEnd/>
                <a:tailEnd/>
              </a:ln>
            </p:spPr>
            <p:txBody>
              <a:bodyPr wrap="none"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ja-JP">
                    <a:solidFill>
                      <a:srgbClr val="000000"/>
                    </a:solidFill>
                    <a:latin typeface="+mn-ea"/>
                    <a:ea typeface="+mn-ea"/>
                  </a:rPr>
                  <a:t>size  200±16 nm</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ja-JP">
                    <a:solidFill>
                      <a:srgbClr val="000000"/>
                    </a:solidFill>
                    <a:latin typeface="+mn-ea"/>
                    <a:ea typeface="+mn-ea"/>
                  </a:rPr>
                  <a:t>density 2.8g/cc →V</a:t>
                </a:r>
                <a:r>
                  <a:rPr lang="en-GB" altLang="ja-JP" baseline="-25000">
                    <a:solidFill>
                      <a:srgbClr val="000000"/>
                    </a:solidFill>
                    <a:latin typeface="+mn-ea"/>
                    <a:ea typeface="+mn-ea"/>
                  </a:rPr>
                  <a:t>AgBr</a:t>
                </a:r>
                <a:r>
                  <a:rPr lang="en-GB" altLang="ja-JP">
                    <a:solidFill>
                      <a:srgbClr val="000000"/>
                    </a:solidFill>
                    <a:latin typeface="+mn-ea"/>
                    <a:ea typeface="+mn-ea"/>
                  </a:rPr>
                  <a:t> : V</a:t>
                </a:r>
                <a:r>
                  <a:rPr lang="en-GB" altLang="ja-JP" baseline="-25000">
                    <a:solidFill>
                      <a:srgbClr val="000000"/>
                    </a:solidFill>
                    <a:latin typeface="+mn-ea"/>
                    <a:ea typeface="+mn-ea"/>
                  </a:rPr>
                  <a:t>gel</a:t>
                </a:r>
                <a:r>
                  <a:rPr lang="en-GB" altLang="ja-JP">
                    <a:solidFill>
                      <a:srgbClr val="000000"/>
                    </a:solidFill>
                    <a:latin typeface="+mn-ea"/>
                    <a:ea typeface="+mn-ea"/>
                  </a:rPr>
                  <a:t> = 3 : 7</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ja-JP">
                    <a:solidFill>
                      <a:srgbClr val="000000"/>
                    </a:solidFill>
                    <a:latin typeface="+mn-ea"/>
                    <a:ea typeface="+mn-ea"/>
                  </a:rPr>
                  <a:t>↓</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ja-JP" b="1">
                    <a:solidFill>
                      <a:srgbClr val="000000"/>
                    </a:solidFill>
                    <a:latin typeface="+mn-ea"/>
                    <a:ea typeface="+mn-ea"/>
                  </a:rPr>
                  <a:t>2.3 grains/μm</a:t>
                </a:r>
                <a:r>
                  <a:rPr lang="en-GB" altLang="ja-JP">
                    <a:solidFill>
                      <a:srgbClr val="000000"/>
                    </a:solidFill>
                    <a:latin typeface="+mn-ea"/>
                    <a:ea typeface="+mn-ea"/>
                  </a:rPr>
                  <a:t> </a:t>
                </a:r>
              </a:p>
            </p:txBody>
          </p:sp>
          <p:sp>
            <p:nvSpPr>
              <p:cNvPr id="5132" name="Rectangle 11"/>
              <p:cNvSpPr>
                <a:spLocks noChangeArrowheads="1"/>
              </p:cNvSpPr>
              <p:nvPr/>
            </p:nvSpPr>
            <p:spPr bwMode="auto">
              <a:xfrm>
                <a:off x="4999038" y="4800600"/>
                <a:ext cx="3667125" cy="1228725"/>
              </a:xfrm>
              <a:prstGeom prst="rect">
                <a:avLst/>
              </a:prstGeom>
              <a:noFill/>
              <a:ln w="9525">
                <a:noFill/>
                <a:round/>
                <a:headEnd/>
                <a:tailEnd/>
              </a:ln>
            </p:spPr>
            <p:txBody>
              <a:bodyPr wrap="none"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ja-JP">
                    <a:solidFill>
                      <a:srgbClr val="000000"/>
                    </a:solidFill>
                    <a:latin typeface="+mn-ea"/>
                    <a:ea typeface="+mn-ea"/>
                  </a:rPr>
                  <a:t>size  40±9 nm</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ja-JP">
                    <a:solidFill>
                      <a:srgbClr val="000000"/>
                    </a:solidFill>
                    <a:latin typeface="+mn-ea"/>
                    <a:ea typeface="+mn-ea"/>
                  </a:rPr>
                  <a:t>density 2.8g/cc →V</a:t>
                </a:r>
                <a:r>
                  <a:rPr lang="en-GB" altLang="ja-JP" baseline="-25000">
                    <a:solidFill>
                      <a:srgbClr val="000000"/>
                    </a:solidFill>
                    <a:latin typeface="+mn-ea"/>
                    <a:ea typeface="+mn-ea"/>
                  </a:rPr>
                  <a:t>AgBr</a:t>
                </a:r>
                <a:r>
                  <a:rPr lang="en-GB" altLang="ja-JP">
                    <a:solidFill>
                      <a:srgbClr val="000000"/>
                    </a:solidFill>
                    <a:latin typeface="+mn-ea"/>
                    <a:ea typeface="+mn-ea"/>
                  </a:rPr>
                  <a:t> : V</a:t>
                </a:r>
                <a:r>
                  <a:rPr lang="en-GB" altLang="ja-JP" baseline="-25000">
                    <a:solidFill>
                      <a:srgbClr val="000000"/>
                    </a:solidFill>
                    <a:latin typeface="+mn-ea"/>
                    <a:ea typeface="+mn-ea"/>
                  </a:rPr>
                  <a:t>gel</a:t>
                </a:r>
                <a:r>
                  <a:rPr lang="en-GB" altLang="ja-JP">
                    <a:solidFill>
                      <a:srgbClr val="000000"/>
                    </a:solidFill>
                    <a:latin typeface="+mn-ea"/>
                    <a:ea typeface="+mn-ea"/>
                  </a:rPr>
                  <a:t> = 3 : 7</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ja-JP">
                    <a:solidFill>
                      <a:srgbClr val="000000"/>
                    </a:solidFill>
                    <a:latin typeface="+mn-ea"/>
                    <a:ea typeface="+mn-ea"/>
                  </a:rPr>
                  <a:t>↓</a:t>
                </a:r>
              </a:p>
              <a:p>
                <a:pPr algn="ctr">
                  <a:buClr>
                    <a:srgbClr val="FF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ja-JP" b="1">
                    <a:solidFill>
                      <a:srgbClr val="FF0000"/>
                    </a:solidFill>
                    <a:latin typeface="+mn-ea"/>
                    <a:ea typeface="+mn-ea"/>
                  </a:rPr>
                  <a:t>11 grains/μm</a:t>
                </a:r>
              </a:p>
            </p:txBody>
          </p:sp>
        </p:grpSp>
      </p:grpSp>
      <p:sp>
        <p:nvSpPr>
          <p:cNvPr id="5123" name="正方形/長方形 13"/>
          <p:cNvSpPr>
            <a:spLocks noChangeArrowheads="1"/>
          </p:cNvSpPr>
          <p:nvPr/>
        </p:nvSpPr>
        <p:spPr bwMode="auto">
          <a:xfrm>
            <a:off x="971550" y="5661025"/>
            <a:ext cx="7345363" cy="923925"/>
          </a:xfrm>
          <a:prstGeom prst="rect">
            <a:avLst/>
          </a:prstGeom>
          <a:noFill/>
          <a:ln w="9525">
            <a:noFill/>
            <a:miter lim="800000"/>
            <a:headEnd/>
            <a:tailEnd/>
          </a:ln>
        </p:spPr>
        <p:txBody>
          <a:bodyPr>
            <a:spAutoFit/>
          </a:bodyPr>
          <a:lstStyle/>
          <a:p>
            <a:r>
              <a:rPr lang="ja-JP" altLang="en-US">
                <a:latin typeface="+mn-ea"/>
                <a:ea typeface="+mn-ea"/>
              </a:rPr>
              <a:t>従来型では期待される飛跡より結晶のほうが大きく不可能であったが、</a:t>
            </a:r>
            <a:endParaRPr lang="en-US" altLang="ja-JP">
              <a:latin typeface="+mn-ea"/>
              <a:ea typeface="+mn-ea"/>
            </a:endParaRPr>
          </a:p>
          <a:p>
            <a:r>
              <a:rPr lang="en-US" altLang="ja-JP">
                <a:latin typeface="+mn-ea"/>
                <a:ea typeface="+mn-ea"/>
              </a:rPr>
              <a:t>NIT(Nano Imaging Tracker)</a:t>
            </a:r>
            <a:r>
              <a:rPr lang="ja-JP" altLang="en-US">
                <a:latin typeface="+mn-ea"/>
                <a:ea typeface="+mn-ea"/>
              </a:rPr>
              <a:t>の開発により、原子核乾板の分解能は</a:t>
            </a:r>
            <a:endParaRPr lang="en-US" altLang="ja-JP">
              <a:latin typeface="+mn-ea"/>
              <a:ea typeface="+mn-ea"/>
            </a:endParaRPr>
          </a:p>
          <a:p>
            <a:r>
              <a:rPr lang="en-US" altLang="ja-JP">
                <a:latin typeface="+mn-ea"/>
                <a:ea typeface="+mn-ea"/>
              </a:rPr>
              <a:t>track</a:t>
            </a:r>
            <a:r>
              <a:rPr lang="ja-JP" altLang="en-US">
                <a:latin typeface="+mn-ea"/>
                <a:ea typeface="+mn-ea"/>
              </a:rPr>
              <a:t>をつくる事が可能なラインに達している。</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395536" y="0"/>
            <a:ext cx="8229600" cy="1143000"/>
          </a:xfrm>
        </p:spPr>
        <p:txBody>
          <a:bodyPr/>
          <a:lstStyle/>
          <a:p>
            <a:pPr eaLnBrk="1" hangingPunct="1"/>
            <a:r>
              <a:rPr lang="en-US" altLang="ja-JP" dirty="0" err="1" smtClean="0">
                <a:latin typeface="+mn-ea"/>
                <a:ea typeface="+mn-ea"/>
              </a:rPr>
              <a:t>AgCl</a:t>
            </a:r>
            <a:r>
              <a:rPr lang="ja-JP" altLang="en-US" dirty="0" smtClean="0">
                <a:latin typeface="+mn-ea"/>
                <a:ea typeface="+mn-ea"/>
              </a:rPr>
              <a:t>原子核乾板の開発</a:t>
            </a:r>
          </a:p>
        </p:txBody>
      </p:sp>
      <p:pic>
        <p:nvPicPr>
          <p:cNvPr id="14339" name="Picture 3"/>
          <p:cNvPicPr>
            <a:picLocks noChangeAspect="1" noChangeArrowheads="1"/>
          </p:cNvPicPr>
          <p:nvPr/>
        </p:nvPicPr>
        <p:blipFill>
          <a:blip r:embed="rId3" cstate="print"/>
          <a:srcRect/>
          <a:stretch>
            <a:fillRect/>
          </a:stretch>
        </p:blipFill>
        <p:spPr bwMode="auto">
          <a:xfrm>
            <a:off x="4788024" y="1052736"/>
            <a:ext cx="4000500" cy="3724275"/>
          </a:xfrm>
          <a:prstGeom prst="rect">
            <a:avLst/>
          </a:prstGeom>
          <a:noFill/>
          <a:ln w="9525">
            <a:noFill/>
            <a:miter lim="800000"/>
            <a:headEnd/>
            <a:tailEnd/>
          </a:ln>
        </p:spPr>
      </p:pic>
      <p:sp>
        <p:nvSpPr>
          <p:cNvPr id="4" name="正方形/長方形 3"/>
          <p:cNvSpPr/>
          <p:nvPr/>
        </p:nvSpPr>
        <p:spPr>
          <a:xfrm>
            <a:off x="899592" y="1556792"/>
            <a:ext cx="3600400" cy="1754326"/>
          </a:xfrm>
          <a:prstGeom prst="rect">
            <a:avLst/>
          </a:prstGeom>
        </p:spPr>
        <p:txBody>
          <a:bodyPr wrap="square">
            <a:spAutoFit/>
          </a:bodyPr>
          <a:lstStyle/>
          <a:p>
            <a:r>
              <a:rPr lang="ja-JP" altLang="en-US" dirty="0">
                <a:latin typeface="+mn-ea"/>
                <a:ea typeface="+mn-ea"/>
              </a:rPr>
              <a:t>暗黒物質探索でのターゲットは主に</a:t>
            </a:r>
            <a:r>
              <a:rPr lang="en-US" altLang="ja-JP" dirty="0">
                <a:latin typeface="+mn-ea"/>
                <a:ea typeface="+mn-ea"/>
              </a:rPr>
              <a:t>Ag</a:t>
            </a:r>
            <a:r>
              <a:rPr lang="ja-JP" altLang="en-US" dirty="0" err="1">
                <a:latin typeface="+mn-ea"/>
                <a:ea typeface="+mn-ea"/>
              </a:rPr>
              <a:t>、</a:t>
            </a:r>
            <a:r>
              <a:rPr lang="en-US" altLang="ja-JP" dirty="0">
                <a:latin typeface="+mn-ea"/>
                <a:ea typeface="+mn-ea"/>
              </a:rPr>
              <a:t>B</a:t>
            </a:r>
            <a:r>
              <a:rPr lang="ja-JP" altLang="en-US" dirty="0" err="1">
                <a:latin typeface="+mn-ea"/>
                <a:ea typeface="+mn-ea"/>
              </a:rPr>
              <a:t>ｒ</a:t>
            </a:r>
            <a:r>
              <a:rPr lang="ja-JP" altLang="en-US" dirty="0">
                <a:latin typeface="+mn-ea"/>
                <a:ea typeface="+mn-ea"/>
              </a:rPr>
              <a:t>など</a:t>
            </a:r>
            <a:endParaRPr lang="en-US" altLang="ja-JP" dirty="0">
              <a:latin typeface="+mn-ea"/>
              <a:ea typeface="+mn-ea"/>
            </a:endParaRPr>
          </a:p>
          <a:p>
            <a:r>
              <a:rPr lang="ja-JP" altLang="en-US" dirty="0">
                <a:latin typeface="+mn-ea"/>
                <a:ea typeface="+mn-ea"/>
              </a:rPr>
              <a:t>　→重いため飛跡が短い</a:t>
            </a:r>
            <a:endParaRPr lang="en-US" altLang="ja-JP" dirty="0">
              <a:latin typeface="+mn-ea"/>
              <a:ea typeface="+mn-ea"/>
            </a:endParaRPr>
          </a:p>
          <a:p>
            <a:r>
              <a:rPr lang="en-US" altLang="ja-JP" dirty="0">
                <a:latin typeface="+mn-ea"/>
                <a:ea typeface="+mn-ea"/>
              </a:rPr>
              <a:t>Br</a:t>
            </a:r>
            <a:r>
              <a:rPr lang="ja-JP" altLang="en-US" dirty="0">
                <a:latin typeface="+mn-ea"/>
                <a:ea typeface="+mn-ea"/>
              </a:rPr>
              <a:t>を</a:t>
            </a:r>
            <a:r>
              <a:rPr lang="en-US" altLang="ja-JP" dirty="0" err="1">
                <a:latin typeface="+mn-ea"/>
                <a:ea typeface="+mn-ea"/>
              </a:rPr>
              <a:t>Cl</a:t>
            </a:r>
            <a:r>
              <a:rPr lang="ja-JP" altLang="en-US" dirty="0">
                <a:latin typeface="+mn-ea"/>
                <a:ea typeface="+mn-ea"/>
              </a:rPr>
              <a:t>にすれば、検出閾値がおなじならば、ターゲットが軽い分</a:t>
            </a:r>
            <a:r>
              <a:rPr lang="en-US" altLang="ja-JP" dirty="0">
                <a:latin typeface="+mn-ea"/>
                <a:ea typeface="+mn-ea"/>
              </a:rPr>
              <a:t>energy </a:t>
            </a:r>
            <a:r>
              <a:rPr lang="en-US" altLang="ja-JP" dirty="0" err="1">
                <a:latin typeface="+mn-ea"/>
                <a:ea typeface="+mn-ea"/>
              </a:rPr>
              <a:t>thershold</a:t>
            </a:r>
            <a:r>
              <a:rPr lang="ja-JP" altLang="en-US" dirty="0">
                <a:latin typeface="+mn-ea"/>
                <a:ea typeface="+mn-ea"/>
              </a:rPr>
              <a:t>を下げることができる。</a:t>
            </a:r>
            <a:r>
              <a:rPr lang="en-US" altLang="ja-JP" dirty="0">
                <a:latin typeface="+mn-ea"/>
                <a:ea typeface="+mn-ea"/>
              </a:rPr>
              <a:t> </a:t>
            </a:r>
            <a:endParaRPr lang="ja-JP" altLang="en-US" dirty="0">
              <a:latin typeface="+mn-ea"/>
              <a:ea typeface="+mn-ea"/>
            </a:endParaRPr>
          </a:p>
        </p:txBody>
      </p:sp>
      <p:sp>
        <p:nvSpPr>
          <p:cNvPr id="5" name="正方形/長方形 4"/>
          <p:cNvSpPr/>
          <p:nvPr/>
        </p:nvSpPr>
        <p:spPr>
          <a:xfrm>
            <a:off x="4211960" y="4797152"/>
            <a:ext cx="4932040" cy="415498"/>
          </a:xfrm>
          <a:prstGeom prst="rect">
            <a:avLst/>
          </a:prstGeom>
        </p:spPr>
        <p:txBody>
          <a:bodyPr wrap="square">
            <a:spAutoFit/>
          </a:bodyPr>
          <a:lstStyle/>
          <a:p>
            <a:pPr algn="ctr"/>
            <a:r>
              <a:rPr lang="ja-JP" altLang="en-US" sz="1050" dirty="0" smtClean="0">
                <a:latin typeface="+mn-ea"/>
                <a:ea typeface="+mn-ea"/>
              </a:rPr>
              <a:t> </a:t>
            </a:r>
            <a:r>
              <a:rPr lang="en-US" altLang="ja-JP" sz="1050" dirty="0" err="1" smtClean="0">
                <a:latin typeface="+mn-ea"/>
                <a:ea typeface="+mn-ea"/>
              </a:rPr>
              <a:t>AgBr</a:t>
            </a:r>
            <a:r>
              <a:rPr lang="ja-JP" altLang="en-US" sz="1050" dirty="0" smtClean="0">
                <a:latin typeface="+mn-ea"/>
                <a:ea typeface="+mn-ea"/>
              </a:rPr>
              <a:t>と</a:t>
            </a:r>
            <a:r>
              <a:rPr lang="en-US" altLang="ja-JP" sz="1050" dirty="0" err="1" smtClean="0">
                <a:latin typeface="+mn-ea"/>
                <a:ea typeface="+mn-ea"/>
              </a:rPr>
              <a:t>AgCl</a:t>
            </a:r>
            <a:r>
              <a:rPr lang="ja-JP" altLang="en-US" sz="1050" dirty="0" smtClean="0">
                <a:latin typeface="+mn-ea"/>
                <a:ea typeface="+mn-ea"/>
              </a:rPr>
              <a:t>を</a:t>
            </a:r>
            <a:r>
              <a:rPr lang="en-US" altLang="ja-JP" sz="1050" dirty="0" smtClean="0">
                <a:latin typeface="+mn-ea"/>
                <a:ea typeface="+mn-ea"/>
              </a:rPr>
              <a:t>target</a:t>
            </a:r>
            <a:r>
              <a:rPr lang="ja-JP" altLang="en-US" sz="1050" dirty="0" smtClean="0">
                <a:latin typeface="+mn-ea"/>
                <a:ea typeface="+mn-ea"/>
              </a:rPr>
              <a:t>にした場合の</a:t>
            </a:r>
            <a:r>
              <a:rPr lang="en-US" altLang="ja-JP" sz="1050" dirty="0" smtClean="0">
                <a:latin typeface="+mn-ea"/>
                <a:ea typeface="+mn-ea"/>
              </a:rPr>
              <a:t>spin independent interaction</a:t>
            </a:r>
            <a:r>
              <a:rPr lang="ja-JP" altLang="en-US" sz="1050" dirty="0" err="1" smtClean="0">
                <a:latin typeface="+mn-ea"/>
                <a:ea typeface="+mn-ea"/>
              </a:rPr>
              <a:t>、</a:t>
            </a:r>
            <a:endParaRPr lang="ja-JP" altLang="en-US" sz="1050" dirty="0" smtClean="0">
              <a:latin typeface="+mn-ea"/>
              <a:ea typeface="+mn-ea"/>
            </a:endParaRPr>
          </a:p>
          <a:p>
            <a:pPr algn="ctr"/>
            <a:r>
              <a:rPr lang="en-US" altLang="ja-JP" sz="1050" dirty="0" smtClean="0">
                <a:latin typeface="+mn-ea"/>
                <a:ea typeface="+mn-ea"/>
              </a:rPr>
              <a:t>1000kg</a:t>
            </a:r>
            <a:r>
              <a:rPr lang="ja-JP" altLang="en-US" sz="1050" dirty="0" smtClean="0">
                <a:latin typeface="+mn-ea"/>
                <a:ea typeface="+mn-ea"/>
              </a:rPr>
              <a:t>・</a:t>
            </a:r>
            <a:r>
              <a:rPr lang="en-US" altLang="ja-JP" sz="1050" dirty="0" smtClean="0">
                <a:latin typeface="+mn-ea"/>
                <a:ea typeface="+mn-ea"/>
              </a:rPr>
              <a:t>year exposure </a:t>
            </a:r>
            <a:r>
              <a:rPr lang="ja-JP" altLang="en-US" sz="1050" dirty="0" smtClean="0">
                <a:latin typeface="+mn-ea"/>
                <a:ea typeface="+mn-ea"/>
              </a:rPr>
              <a:t>かつ </a:t>
            </a:r>
            <a:r>
              <a:rPr lang="en-US" altLang="ja-JP" sz="1050" dirty="0" smtClean="0">
                <a:latin typeface="+mn-ea"/>
                <a:ea typeface="+mn-ea"/>
              </a:rPr>
              <a:t>0 background </a:t>
            </a:r>
            <a:r>
              <a:rPr lang="ja-JP" altLang="en-US" sz="1050" dirty="0" smtClean="0">
                <a:latin typeface="+mn-ea"/>
                <a:ea typeface="+mn-ea"/>
              </a:rPr>
              <a:t>に対する </a:t>
            </a:r>
            <a:r>
              <a:rPr lang="en-US" altLang="ja-JP" sz="1050" dirty="0" smtClean="0">
                <a:latin typeface="+mn-ea"/>
                <a:ea typeface="+mn-ea"/>
              </a:rPr>
              <a:t>90% </a:t>
            </a:r>
            <a:r>
              <a:rPr lang="en-US" altLang="ja-JP" sz="1050" dirty="0" err="1" smtClean="0">
                <a:latin typeface="+mn-ea"/>
                <a:ea typeface="+mn-ea"/>
              </a:rPr>
              <a:t>C.L.cross</a:t>
            </a:r>
            <a:r>
              <a:rPr lang="en-US" altLang="ja-JP" sz="1050" dirty="0" smtClean="0">
                <a:latin typeface="+mn-ea"/>
                <a:ea typeface="+mn-ea"/>
              </a:rPr>
              <a:t> section limit </a:t>
            </a:r>
            <a:endParaRPr lang="ja-JP" altLang="en-US" sz="1050" dirty="0">
              <a:latin typeface="+mn-ea"/>
              <a:ea typeface="+mn-ea"/>
            </a:endParaRPr>
          </a:p>
        </p:txBody>
      </p:sp>
      <p:sp>
        <p:nvSpPr>
          <p:cNvPr id="6" name="正方形/長方形 5"/>
          <p:cNvSpPr/>
          <p:nvPr/>
        </p:nvSpPr>
        <p:spPr>
          <a:xfrm>
            <a:off x="611560" y="4149080"/>
            <a:ext cx="3960440" cy="707886"/>
          </a:xfrm>
          <a:prstGeom prst="rect">
            <a:avLst/>
          </a:prstGeom>
          <a:ln>
            <a:solidFill>
              <a:srgbClr val="FF0000"/>
            </a:solidFill>
          </a:ln>
        </p:spPr>
        <p:txBody>
          <a:bodyPr wrap="square">
            <a:spAutoFit/>
          </a:bodyPr>
          <a:lstStyle/>
          <a:p>
            <a:r>
              <a:rPr lang="ja-JP" altLang="en-US" sz="2000" dirty="0" smtClean="0">
                <a:latin typeface="+mn-ea"/>
                <a:ea typeface="+mn-ea"/>
              </a:rPr>
              <a:t>同条件で</a:t>
            </a:r>
            <a:r>
              <a:rPr lang="en-US" altLang="ja-JP" sz="2000" dirty="0" err="1" smtClean="0">
                <a:latin typeface="+mn-ea"/>
                <a:ea typeface="+mn-ea"/>
              </a:rPr>
              <a:t>Cl</a:t>
            </a:r>
            <a:r>
              <a:rPr lang="ja-JP" altLang="en-US" sz="2000" dirty="0" smtClean="0">
                <a:latin typeface="+mn-ea"/>
                <a:ea typeface="+mn-ea"/>
              </a:rPr>
              <a:t>ならば、</a:t>
            </a:r>
            <a:r>
              <a:rPr lang="en-US" altLang="ja-JP" sz="2000" dirty="0" smtClean="0">
                <a:latin typeface="+mn-ea"/>
                <a:ea typeface="+mn-ea"/>
              </a:rPr>
              <a:t>2</a:t>
            </a:r>
            <a:r>
              <a:rPr lang="ja-JP" altLang="en-US" sz="2000" dirty="0">
                <a:latin typeface="+mn-ea"/>
                <a:ea typeface="+mn-ea"/>
              </a:rPr>
              <a:t>桁</a:t>
            </a:r>
            <a:r>
              <a:rPr lang="ja-JP" altLang="en-US" sz="2000" dirty="0" smtClean="0">
                <a:latin typeface="+mn-ea"/>
                <a:ea typeface="+mn-ea"/>
              </a:rPr>
              <a:t>近く</a:t>
            </a:r>
            <a:endParaRPr lang="en-US" altLang="ja-JP" sz="2000" dirty="0" smtClean="0">
              <a:latin typeface="+mn-ea"/>
              <a:ea typeface="+mn-ea"/>
            </a:endParaRPr>
          </a:p>
          <a:p>
            <a:r>
              <a:rPr lang="ja-JP" altLang="en-US" sz="2000" dirty="0" smtClean="0">
                <a:latin typeface="+mn-ea"/>
                <a:ea typeface="+mn-ea"/>
              </a:rPr>
              <a:t>暗黒</a:t>
            </a:r>
            <a:r>
              <a:rPr lang="ja-JP" altLang="en-US" sz="2000" dirty="0">
                <a:latin typeface="+mn-ea"/>
                <a:ea typeface="+mn-ea"/>
              </a:rPr>
              <a:t>物質に対する感度が</a:t>
            </a:r>
            <a:r>
              <a:rPr lang="ja-JP" altLang="en-US" sz="2000" dirty="0" smtClean="0">
                <a:latin typeface="+mn-ea"/>
                <a:ea typeface="+mn-ea"/>
              </a:rPr>
              <a:t>上がる！</a:t>
            </a:r>
            <a:endParaRPr lang="ja-JP" altLang="en-US" sz="2000" dirty="0">
              <a:latin typeface="+mn-ea"/>
              <a:ea typeface="+mn-ea"/>
            </a:endParaRPr>
          </a:p>
        </p:txBody>
      </p:sp>
      <p:sp>
        <p:nvSpPr>
          <p:cNvPr id="7" name="正方形/長方形 6"/>
          <p:cNvSpPr/>
          <p:nvPr/>
        </p:nvSpPr>
        <p:spPr>
          <a:xfrm>
            <a:off x="683568" y="5445224"/>
            <a:ext cx="4572000" cy="646331"/>
          </a:xfrm>
          <a:prstGeom prst="rect">
            <a:avLst/>
          </a:prstGeom>
          <a:ln>
            <a:solidFill>
              <a:srgbClr val="FF0000"/>
            </a:solidFill>
          </a:ln>
        </p:spPr>
        <p:txBody>
          <a:bodyPr>
            <a:spAutoFit/>
          </a:bodyPr>
          <a:lstStyle/>
          <a:p>
            <a:r>
              <a:rPr lang="en-US" altLang="ja-JP" dirty="0" smtClean="0">
                <a:latin typeface="+mn-ea"/>
                <a:ea typeface="+mn-ea"/>
              </a:rPr>
              <a:t>DAMA </a:t>
            </a:r>
            <a:r>
              <a:rPr lang="ja-JP" altLang="en-US" dirty="0" smtClean="0">
                <a:latin typeface="+mn-ea"/>
                <a:ea typeface="+mn-ea"/>
              </a:rPr>
              <a:t>領域は、</a:t>
            </a:r>
            <a:r>
              <a:rPr lang="en-US" altLang="ja-JP" dirty="0" smtClean="0">
                <a:latin typeface="+mn-ea"/>
                <a:ea typeface="+mn-ea"/>
              </a:rPr>
              <a:t>0.1-1kg</a:t>
            </a:r>
            <a:r>
              <a:rPr lang="ja-JP" altLang="en-US" dirty="0" smtClean="0">
                <a:latin typeface="+mn-ea"/>
                <a:ea typeface="+mn-ea"/>
              </a:rPr>
              <a:t>・</a:t>
            </a:r>
            <a:r>
              <a:rPr lang="en-US" altLang="ja-JP" dirty="0" smtClean="0">
                <a:latin typeface="+mn-ea"/>
                <a:ea typeface="+mn-ea"/>
              </a:rPr>
              <a:t>year </a:t>
            </a:r>
            <a:r>
              <a:rPr lang="ja-JP" altLang="en-US" dirty="0" smtClean="0">
                <a:latin typeface="+mn-ea"/>
                <a:ea typeface="+mn-ea"/>
              </a:rPr>
              <a:t>の </a:t>
            </a:r>
            <a:r>
              <a:rPr lang="en-US" altLang="ja-JP" dirty="0" smtClean="0">
                <a:latin typeface="+mn-ea"/>
                <a:ea typeface="+mn-ea"/>
              </a:rPr>
              <a:t>run </a:t>
            </a:r>
            <a:r>
              <a:rPr lang="ja-JP" altLang="en-US" dirty="0" smtClean="0">
                <a:latin typeface="+mn-ea"/>
                <a:ea typeface="+mn-ea"/>
              </a:rPr>
              <a:t>で </a:t>
            </a:r>
            <a:r>
              <a:rPr lang="en-US" altLang="ja-JP" dirty="0" smtClean="0">
                <a:latin typeface="+mn-ea"/>
                <a:ea typeface="+mn-ea"/>
              </a:rPr>
              <a:t>cover </a:t>
            </a:r>
            <a:r>
              <a:rPr lang="ja-JP" altLang="en-US" dirty="0" smtClean="0">
                <a:latin typeface="+mn-ea"/>
                <a:ea typeface="+mn-ea"/>
              </a:rPr>
              <a:t>できる！</a:t>
            </a:r>
            <a:endParaRPr lang="ja-JP" altLang="en-US" dirty="0">
              <a:latin typeface="+mn-ea"/>
              <a:ea typeface="+mn-ea"/>
            </a:endParaRPr>
          </a:p>
        </p:txBody>
      </p:sp>
      <p:sp>
        <p:nvSpPr>
          <p:cNvPr id="8" name="下矢印 7"/>
          <p:cNvSpPr/>
          <p:nvPr/>
        </p:nvSpPr>
        <p:spPr>
          <a:xfrm>
            <a:off x="2339752" y="4941168"/>
            <a:ext cx="28803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mn-ea"/>
                <a:ea typeface="+mn-ea"/>
              </a:rPr>
              <a:t>現在の開発状況</a:t>
            </a:r>
            <a:endParaRPr kumimoji="1" lang="ja-JP" altLang="en-US" dirty="0">
              <a:latin typeface="+mn-ea"/>
              <a:ea typeface="+mn-ea"/>
            </a:endParaRPr>
          </a:p>
        </p:txBody>
      </p:sp>
      <p:pic>
        <p:nvPicPr>
          <p:cNvPr id="3" name="Picture 4" descr="C:\Documents and Settings\浅田　貴志\My Documents\nagoya-u\Flab\NIT\NNK019\XAA2min-α：深さ３μ拡大.jpg"/>
          <p:cNvPicPr>
            <a:picLocks noChangeAspect="1" noChangeArrowheads="1"/>
          </p:cNvPicPr>
          <p:nvPr/>
        </p:nvPicPr>
        <p:blipFill>
          <a:blip r:embed="rId3" cstate="print"/>
          <a:srcRect/>
          <a:stretch>
            <a:fillRect/>
          </a:stretch>
        </p:blipFill>
        <p:spPr bwMode="auto">
          <a:xfrm>
            <a:off x="4859338" y="1844675"/>
            <a:ext cx="3948112" cy="2959100"/>
          </a:xfrm>
          <a:prstGeom prst="rect">
            <a:avLst/>
          </a:prstGeom>
          <a:noFill/>
          <a:ln w="9525">
            <a:noFill/>
            <a:miter lim="800000"/>
            <a:headEnd/>
            <a:tailEnd/>
          </a:ln>
        </p:spPr>
      </p:pic>
      <p:sp>
        <p:nvSpPr>
          <p:cNvPr id="4" name="正方形/長方形 3"/>
          <p:cNvSpPr/>
          <p:nvPr/>
        </p:nvSpPr>
        <p:spPr>
          <a:xfrm>
            <a:off x="323528" y="2204864"/>
            <a:ext cx="4176464" cy="2862322"/>
          </a:xfrm>
          <a:prstGeom prst="rect">
            <a:avLst/>
          </a:prstGeom>
        </p:spPr>
        <p:txBody>
          <a:bodyPr wrap="square">
            <a:spAutoFit/>
          </a:bodyPr>
          <a:lstStyle/>
          <a:p>
            <a:r>
              <a:rPr lang="ja-JP" altLang="en-US" dirty="0" smtClean="0">
                <a:latin typeface="+mn-ea"/>
                <a:ea typeface="+mn-ea"/>
              </a:rPr>
              <a:t>・乳剤作成成功</a:t>
            </a:r>
            <a:endParaRPr lang="en-US" altLang="ja-JP" dirty="0" smtClean="0">
              <a:latin typeface="+mn-ea"/>
              <a:ea typeface="+mn-ea"/>
            </a:endParaRPr>
          </a:p>
          <a:p>
            <a:endParaRPr lang="en-US" altLang="ja-JP" dirty="0" smtClean="0">
              <a:latin typeface="+mn-ea"/>
              <a:ea typeface="+mn-ea"/>
            </a:endParaRPr>
          </a:p>
          <a:p>
            <a:r>
              <a:rPr lang="ja-JP" altLang="en-US" dirty="0" smtClean="0">
                <a:latin typeface="+mn-ea"/>
                <a:ea typeface="+mn-ea"/>
              </a:rPr>
              <a:t>・</a:t>
            </a:r>
            <a:r>
              <a:rPr lang="en-US" altLang="ja-JP" dirty="0" smtClean="0">
                <a:latin typeface="+mn-ea"/>
                <a:ea typeface="+mn-ea"/>
              </a:rPr>
              <a:t>α</a:t>
            </a:r>
            <a:r>
              <a:rPr lang="ja-JP" altLang="en-US" dirty="0" smtClean="0">
                <a:latin typeface="+mn-ea"/>
                <a:ea typeface="+mn-ea"/>
              </a:rPr>
              <a:t>線の飛跡を確認</a:t>
            </a:r>
            <a:endParaRPr lang="en-US" altLang="ja-JP" dirty="0">
              <a:latin typeface="+mn-ea"/>
              <a:ea typeface="+mn-ea"/>
            </a:endParaRPr>
          </a:p>
          <a:p>
            <a:endParaRPr lang="en-US" altLang="ja-JP" dirty="0" smtClean="0">
              <a:latin typeface="+mn-ea"/>
              <a:ea typeface="+mn-ea"/>
            </a:endParaRPr>
          </a:p>
          <a:p>
            <a:r>
              <a:rPr lang="ja-JP" altLang="en-US" dirty="0" smtClean="0">
                <a:latin typeface="+mn-ea"/>
                <a:ea typeface="+mn-ea"/>
              </a:rPr>
              <a:t>・</a:t>
            </a:r>
            <a:r>
              <a:rPr lang="en-US" altLang="ja-JP" dirty="0" smtClean="0">
                <a:latin typeface="+mn-ea"/>
                <a:ea typeface="+mn-ea"/>
              </a:rPr>
              <a:t>fog</a:t>
            </a:r>
            <a:r>
              <a:rPr lang="ja-JP" altLang="en-US" dirty="0" smtClean="0">
                <a:latin typeface="+mn-ea"/>
                <a:ea typeface="+mn-ea"/>
              </a:rPr>
              <a:t>が多くでてしまう</a:t>
            </a:r>
            <a:endParaRPr lang="en-US" altLang="ja-JP" dirty="0" smtClean="0">
              <a:latin typeface="+mn-ea"/>
              <a:ea typeface="+mn-ea"/>
            </a:endParaRPr>
          </a:p>
          <a:p>
            <a:endParaRPr lang="en-US" altLang="ja-JP" dirty="0">
              <a:latin typeface="+mn-ea"/>
              <a:ea typeface="+mn-ea"/>
            </a:endParaRPr>
          </a:p>
          <a:p>
            <a:endParaRPr lang="en-US" altLang="ja-JP" dirty="0">
              <a:latin typeface="+mn-ea"/>
              <a:ea typeface="+mn-ea"/>
            </a:endParaRPr>
          </a:p>
          <a:p>
            <a:r>
              <a:rPr lang="en-US" altLang="ja-JP" dirty="0" err="1" smtClean="0">
                <a:latin typeface="+mn-ea"/>
                <a:ea typeface="+mn-ea"/>
              </a:rPr>
              <a:t>AgBr</a:t>
            </a:r>
            <a:r>
              <a:rPr lang="ja-JP" altLang="en-US" dirty="0">
                <a:latin typeface="+mn-ea"/>
                <a:ea typeface="+mn-ea"/>
              </a:rPr>
              <a:t>乳剤に対して非常に現像が</a:t>
            </a:r>
            <a:r>
              <a:rPr lang="ja-JP" altLang="en-US" dirty="0" smtClean="0">
                <a:latin typeface="+mn-ea"/>
                <a:ea typeface="+mn-ea"/>
              </a:rPr>
              <a:t>早く進むため、</a:t>
            </a:r>
            <a:r>
              <a:rPr lang="en-US" altLang="ja-JP" dirty="0" err="1" smtClean="0">
                <a:latin typeface="+mn-ea"/>
                <a:ea typeface="+mn-ea"/>
              </a:rPr>
              <a:t>AgCl</a:t>
            </a:r>
            <a:r>
              <a:rPr lang="ja-JP" altLang="en-US" dirty="0" smtClean="0">
                <a:latin typeface="+mn-ea"/>
                <a:ea typeface="+mn-ea"/>
              </a:rPr>
              <a:t>乳剤のための現像</a:t>
            </a:r>
            <a:r>
              <a:rPr lang="ja-JP" altLang="en-US" dirty="0">
                <a:latin typeface="+mn-ea"/>
                <a:ea typeface="+mn-ea"/>
              </a:rPr>
              <a:t>手法の開発の必要がある。</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latin typeface="+mn-ea"/>
                <a:ea typeface="+mn-ea"/>
              </a:rPr>
              <a:t>AgCl</a:t>
            </a:r>
            <a:r>
              <a:rPr kumimoji="1" lang="ja-JP" altLang="en-US" dirty="0" smtClean="0">
                <a:latin typeface="+mn-ea"/>
                <a:ea typeface="+mn-ea"/>
              </a:rPr>
              <a:t>　</a:t>
            </a:r>
            <a:r>
              <a:rPr kumimoji="1" lang="en-US" altLang="ja-JP" dirty="0" smtClean="0">
                <a:latin typeface="+mn-ea"/>
                <a:ea typeface="+mn-ea"/>
              </a:rPr>
              <a:t>SEM</a:t>
            </a:r>
            <a:endParaRPr kumimoji="1" lang="ja-JP" altLang="en-US" dirty="0">
              <a:latin typeface="+mn-ea"/>
              <a:ea typeface="+mn-ea"/>
            </a:endParaRPr>
          </a:p>
        </p:txBody>
      </p:sp>
      <p:pic>
        <p:nvPicPr>
          <p:cNvPr id="40962" name="Picture 2" descr="C:\Documents and Settings\浅田　貴志\My Documents\nagoya-u\Flab\NIT\sem\20110120NNK019AgCl\6-NNK019\NNK019AgCl_43micron_2.jpg"/>
          <p:cNvPicPr>
            <a:picLocks noChangeAspect="1" noChangeArrowheads="1"/>
          </p:cNvPicPr>
          <p:nvPr/>
        </p:nvPicPr>
        <p:blipFill>
          <a:blip r:embed="rId2" cstate="print"/>
          <a:srcRect/>
          <a:stretch>
            <a:fillRect/>
          </a:stretch>
        </p:blipFill>
        <p:spPr bwMode="auto">
          <a:xfrm>
            <a:off x="323528" y="1628800"/>
            <a:ext cx="3457575" cy="4552950"/>
          </a:xfrm>
          <a:prstGeom prst="rect">
            <a:avLst/>
          </a:prstGeom>
          <a:noFill/>
        </p:spPr>
      </p:pic>
      <p:pic>
        <p:nvPicPr>
          <p:cNvPr id="40963" name="Picture 3" descr="C:\Documents and Settings\浅田　貴志\My Documents\nagoya-u\Flab\NIT\sem\20110120NNK019AgCl\6-NNK019\NNK019resultaplha.png"/>
          <p:cNvPicPr>
            <a:picLocks noChangeAspect="1" noChangeArrowheads="1"/>
          </p:cNvPicPr>
          <p:nvPr/>
        </p:nvPicPr>
        <p:blipFill>
          <a:blip r:embed="rId3" cstate="print"/>
          <a:srcRect/>
          <a:stretch>
            <a:fillRect/>
          </a:stretch>
        </p:blipFill>
        <p:spPr bwMode="auto">
          <a:xfrm>
            <a:off x="3959424" y="1916832"/>
            <a:ext cx="5184576" cy="388843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332656"/>
            <a:ext cx="8568952" cy="1143000"/>
          </a:xfrm>
        </p:spPr>
        <p:txBody>
          <a:bodyPr/>
          <a:lstStyle/>
          <a:p>
            <a:r>
              <a:rPr kumimoji="1" lang="en-US" altLang="ja-JP" dirty="0" smtClean="0">
                <a:latin typeface="+mn-ea"/>
                <a:ea typeface="+mn-ea"/>
              </a:rPr>
              <a:t>PH</a:t>
            </a:r>
            <a:r>
              <a:rPr kumimoji="1" lang="ja-JP" altLang="en-US" dirty="0" smtClean="0">
                <a:latin typeface="+mn-ea"/>
                <a:ea typeface="+mn-ea"/>
              </a:rPr>
              <a:t>調整による通常現像液での現像</a:t>
            </a:r>
            <a:endParaRPr kumimoji="1" lang="ja-JP" altLang="en-US" dirty="0">
              <a:latin typeface="+mn-ea"/>
              <a:ea typeface="+mn-ea"/>
            </a:endParaRPr>
          </a:p>
        </p:txBody>
      </p:sp>
      <p:pic>
        <p:nvPicPr>
          <p:cNvPr id="1026" name="Picture 2" descr="C:\Documents and Settings\浅田　貴志\My Documents\nagoya-u\Flab\NIT\NNK019\PH_275.jpg"/>
          <p:cNvPicPr>
            <a:picLocks noChangeAspect="1" noChangeArrowheads="1"/>
          </p:cNvPicPr>
          <p:nvPr/>
        </p:nvPicPr>
        <p:blipFill>
          <a:blip r:embed="rId2" cstate="print"/>
          <a:srcRect/>
          <a:stretch>
            <a:fillRect/>
          </a:stretch>
        </p:blipFill>
        <p:spPr bwMode="auto">
          <a:xfrm>
            <a:off x="251520" y="3429000"/>
            <a:ext cx="2600960" cy="1950720"/>
          </a:xfrm>
          <a:prstGeom prst="rect">
            <a:avLst/>
          </a:prstGeom>
          <a:noFill/>
        </p:spPr>
      </p:pic>
      <p:graphicFrame>
        <p:nvGraphicFramePr>
          <p:cNvPr id="5" name="Chart 1"/>
          <p:cNvGraphicFramePr>
            <a:graphicFrameLocks/>
          </p:cNvGraphicFramePr>
          <p:nvPr/>
        </p:nvGraphicFramePr>
        <p:xfrm>
          <a:off x="2987824" y="2060848"/>
          <a:ext cx="5936007" cy="39147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Documents and Settings\浅田　貴志\My Documents\nagoya-u\Flab\NIT\sem\110218\NNK023PVA_HA_Kr400_MF2d20APD10m_01.bmp"/>
          <p:cNvPicPr>
            <a:picLocks noChangeAspect="1" noChangeArrowheads="1"/>
          </p:cNvPicPr>
          <p:nvPr/>
        </p:nvPicPr>
        <p:blipFill>
          <a:blip r:embed="rId3" cstate="print"/>
          <a:srcRect/>
          <a:stretch>
            <a:fillRect/>
          </a:stretch>
        </p:blipFill>
        <p:spPr bwMode="auto">
          <a:xfrm>
            <a:off x="467544" y="1340768"/>
            <a:ext cx="3457575" cy="4552950"/>
          </a:xfrm>
          <a:prstGeom prst="rect">
            <a:avLst/>
          </a:prstGeom>
          <a:noFill/>
        </p:spPr>
      </p:pic>
      <p:sp>
        <p:nvSpPr>
          <p:cNvPr id="5" name="正方形/長方形 4"/>
          <p:cNvSpPr/>
          <p:nvPr/>
        </p:nvSpPr>
        <p:spPr>
          <a:xfrm>
            <a:off x="4499992" y="2132856"/>
            <a:ext cx="3600400" cy="1477328"/>
          </a:xfrm>
          <a:prstGeom prst="rect">
            <a:avLst/>
          </a:prstGeom>
        </p:spPr>
        <p:txBody>
          <a:bodyPr wrap="square">
            <a:spAutoFit/>
          </a:bodyPr>
          <a:lstStyle/>
          <a:p>
            <a:r>
              <a:rPr lang="en-US" altLang="ja-JP" dirty="0">
                <a:latin typeface="+mn-ea"/>
                <a:ea typeface="+mn-ea"/>
              </a:rPr>
              <a:t>NNK023(PVA) </a:t>
            </a:r>
            <a:r>
              <a:rPr lang="ja-JP" altLang="en-US" dirty="0">
                <a:latin typeface="+mn-ea"/>
                <a:ea typeface="+mn-ea"/>
              </a:rPr>
              <a:t>に対して</a:t>
            </a:r>
            <a:r>
              <a:rPr lang="en-US" altLang="ja-JP" dirty="0">
                <a:latin typeface="+mn-ea"/>
                <a:ea typeface="+mn-ea"/>
              </a:rPr>
              <a:t>400keV</a:t>
            </a:r>
            <a:r>
              <a:rPr lang="ja-JP" altLang="en-US" dirty="0">
                <a:latin typeface="+mn-ea"/>
                <a:ea typeface="+mn-ea"/>
              </a:rPr>
              <a:t>の</a:t>
            </a:r>
            <a:r>
              <a:rPr lang="en-US" altLang="ja-JP" dirty="0">
                <a:latin typeface="+mn-ea"/>
                <a:ea typeface="+mn-ea"/>
              </a:rPr>
              <a:t>Kr</a:t>
            </a:r>
            <a:r>
              <a:rPr lang="ja-JP" altLang="en-US" dirty="0">
                <a:latin typeface="+mn-ea"/>
                <a:ea typeface="+mn-ea"/>
              </a:rPr>
              <a:t>イオンを</a:t>
            </a:r>
            <a:r>
              <a:rPr lang="ja-JP" altLang="en-US" dirty="0" smtClean="0">
                <a:latin typeface="+mn-ea"/>
                <a:ea typeface="+mn-ea"/>
              </a:rPr>
              <a:t>注入</a:t>
            </a:r>
            <a:endParaRPr lang="en-US" altLang="ja-JP" dirty="0" smtClean="0">
              <a:latin typeface="+mn-ea"/>
              <a:ea typeface="+mn-ea"/>
            </a:endParaRPr>
          </a:p>
          <a:p>
            <a:endParaRPr lang="en-US" altLang="ja-JP" dirty="0">
              <a:latin typeface="+mn-ea"/>
              <a:ea typeface="+mn-ea"/>
            </a:endParaRPr>
          </a:p>
          <a:p>
            <a:r>
              <a:rPr lang="en-US" altLang="ja-JP" dirty="0">
                <a:latin typeface="+mn-ea"/>
                <a:ea typeface="+mn-ea"/>
              </a:rPr>
              <a:t>Kr</a:t>
            </a:r>
            <a:r>
              <a:rPr lang="ja-JP" altLang="en-US" dirty="0">
                <a:latin typeface="+mn-ea"/>
                <a:ea typeface="+mn-ea"/>
              </a:rPr>
              <a:t>イオンが作ったと思われる</a:t>
            </a:r>
            <a:r>
              <a:rPr lang="en-US" altLang="ja-JP" dirty="0">
                <a:latin typeface="+mn-ea"/>
                <a:ea typeface="+mn-ea"/>
              </a:rPr>
              <a:t>Track</a:t>
            </a:r>
            <a:r>
              <a:rPr lang="ja-JP" altLang="en-US" dirty="0">
                <a:latin typeface="+mn-ea"/>
                <a:ea typeface="+mn-ea"/>
              </a:rPr>
              <a:t>が確認された。</a:t>
            </a:r>
            <a:endParaRPr lang="en-US" altLang="ja-JP" dirty="0">
              <a:latin typeface="+mn-ea"/>
              <a:ea typeface="+mn-ea"/>
            </a:endParaRPr>
          </a:p>
        </p:txBody>
      </p:sp>
      <p:sp>
        <p:nvSpPr>
          <p:cNvPr id="4" name="正方形/長方形 3"/>
          <p:cNvSpPr/>
          <p:nvPr/>
        </p:nvSpPr>
        <p:spPr>
          <a:xfrm>
            <a:off x="1043608" y="260648"/>
            <a:ext cx="6696744" cy="646331"/>
          </a:xfrm>
          <a:prstGeom prst="rect">
            <a:avLst/>
          </a:prstGeom>
        </p:spPr>
        <p:txBody>
          <a:bodyPr wrap="square">
            <a:spAutoFit/>
          </a:bodyPr>
          <a:lstStyle/>
          <a:p>
            <a:r>
              <a:rPr lang="en-US" altLang="ja-JP" sz="3600" dirty="0" smtClean="0">
                <a:latin typeface="+mn-ea"/>
                <a:ea typeface="+mn-ea"/>
              </a:rPr>
              <a:t>NNK023(PVA)</a:t>
            </a:r>
            <a:r>
              <a:rPr lang="ja-JP" altLang="en-US" sz="3600" dirty="0" err="1" smtClean="0">
                <a:latin typeface="+mn-ea"/>
                <a:ea typeface="+mn-ea"/>
              </a:rPr>
              <a:t>での</a:t>
            </a:r>
            <a:r>
              <a:rPr lang="en-US" altLang="ja-JP" sz="3600" dirty="0" smtClean="0">
                <a:latin typeface="+mn-ea"/>
                <a:ea typeface="+mn-ea"/>
              </a:rPr>
              <a:t>Kr</a:t>
            </a:r>
            <a:r>
              <a:rPr lang="ja-JP" altLang="en-US" sz="3600" dirty="0" smtClean="0">
                <a:latin typeface="+mn-ea"/>
                <a:ea typeface="+mn-ea"/>
              </a:rPr>
              <a:t>イオン飛跡</a:t>
            </a:r>
            <a:endParaRPr lang="en-US" altLang="ja-JP" sz="3600" dirty="0" smtClean="0">
              <a:latin typeface="+mn-ea"/>
              <a:ea typeface="+mn-ea"/>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mn-ea"/>
                <a:ea typeface="+mn-ea"/>
              </a:rPr>
              <a:t>NNK023(PVA</a:t>
            </a:r>
            <a:r>
              <a:rPr kumimoji="1" lang="ja-JP" altLang="en-US" dirty="0" smtClean="0">
                <a:latin typeface="+mn-ea"/>
                <a:ea typeface="+mn-ea"/>
              </a:rPr>
              <a:t>）評価</a:t>
            </a:r>
            <a:endParaRPr kumimoji="1" lang="ja-JP" altLang="en-US" dirty="0">
              <a:latin typeface="+mn-ea"/>
              <a:ea typeface="+mn-ea"/>
            </a:endParaRPr>
          </a:p>
        </p:txBody>
      </p:sp>
      <p:graphicFrame>
        <p:nvGraphicFramePr>
          <p:cNvPr id="6" name="Chart 13"/>
          <p:cNvGraphicFramePr>
            <a:graphicFrameLocks noChangeAspect="1"/>
          </p:cNvGraphicFramePr>
          <p:nvPr/>
        </p:nvGraphicFramePr>
        <p:xfrm>
          <a:off x="4644008" y="2132856"/>
          <a:ext cx="4108121" cy="33174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14"/>
          <p:cNvGraphicFramePr>
            <a:graphicFrameLocks noChangeAspect="1"/>
          </p:cNvGraphicFramePr>
          <p:nvPr/>
        </p:nvGraphicFramePr>
        <p:xfrm>
          <a:off x="323528" y="2132856"/>
          <a:ext cx="4108121" cy="332815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smtClean="0">
                <a:latin typeface="+mn-ea"/>
                <a:ea typeface="+mn-ea"/>
              </a:rPr>
              <a:t>AgCl</a:t>
            </a:r>
            <a:r>
              <a:rPr lang="ja-JP" altLang="en-US" dirty="0" smtClean="0">
                <a:latin typeface="+mn-ea"/>
                <a:ea typeface="+mn-ea"/>
              </a:rPr>
              <a:t>乳剤</a:t>
            </a:r>
            <a:r>
              <a:rPr kumimoji="1" lang="ja-JP" altLang="en-US" dirty="0" smtClean="0">
                <a:latin typeface="+mn-ea"/>
                <a:ea typeface="+mn-ea"/>
              </a:rPr>
              <a:t>の今後の課題</a:t>
            </a:r>
            <a:endParaRPr kumimoji="1" lang="ja-JP" altLang="en-US" dirty="0">
              <a:latin typeface="+mn-ea"/>
              <a:ea typeface="+mn-ea"/>
            </a:endParaRPr>
          </a:p>
        </p:txBody>
      </p:sp>
      <p:sp>
        <p:nvSpPr>
          <p:cNvPr id="3" name="正方形/長方形 2"/>
          <p:cNvSpPr/>
          <p:nvPr/>
        </p:nvSpPr>
        <p:spPr>
          <a:xfrm>
            <a:off x="827584" y="2204864"/>
            <a:ext cx="7776864" cy="1384995"/>
          </a:xfrm>
          <a:prstGeom prst="rect">
            <a:avLst/>
          </a:prstGeom>
          <a:ln>
            <a:solidFill>
              <a:srgbClr val="FF0000"/>
            </a:solidFill>
          </a:ln>
        </p:spPr>
        <p:txBody>
          <a:bodyPr wrap="square">
            <a:spAutoFit/>
          </a:bodyPr>
          <a:lstStyle/>
          <a:p>
            <a:r>
              <a:rPr lang="ja-JP" altLang="en-US" sz="2800" dirty="0" smtClean="0">
                <a:latin typeface="+mn-ea"/>
                <a:ea typeface="+mn-ea"/>
              </a:rPr>
              <a:t>・</a:t>
            </a:r>
            <a:r>
              <a:rPr lang="en-US" altLang="ja-JP" sz="2800" dirty="0" smtClean="0">
                <a:latin typeface="+mn-ea"/>
                <a:ea typeface="+mn-ea"/>
              </a:rPr>
              <a:t>fog</a:t>
            </a:r>
            <a:r>
              <a:rPr lang="ja-JP" altLang="en-US" sz="2800" dirty="0">
                <a:latin typeface="+mn-ea"/>
                <a:ea typeface="+mn-ea"/>
              </a:rPr>
              <a:t>を</a:t>
            </a:r>
            <a:r>
              <a:rPr lang="ja-JP" altLang="en-US" sz="2800" dirty="0" smtClean="0">
                <a:latin typeface="+mn-ea"/>
                <a:ea typeface="+mn-ea"/>
              </a:rPr>
              <a:t>抑えるよう調整しての製造</a:t>
            </a:r>
            <a:endParaRPr lang="en-US" altLang="ja-JP" sz="2800" dirty="0">
              <a:latin typeface="+mn-ea"/>
              <a:ea typeface="+mn-ea"/>
            </a:endParaRPr>
          </a:p>
          <a:p>
            <a:endParaRPr lang="en-US" altLang="ja-JP" sz="2800" dirty="0" smtClean="0">
              <a:latin typeface="+mn-ea"/>
              <a:ea typeface="+mn-ea"/>
            </a:endParaRPr>
          </a:p>
          <a:p>
            <a:r>
              <a:rPr lang="ja-JP" altLang="en-US" sz="2800" dirty="0" smtClean="0">
                <a:latin typeface="+mn-ea"/>
                <a:ea typeface="+mn-ea"/>
              </a:rPr>
              <a:t>・</a:t>
            </a:r>
            <a:r>
              <a:rPr lang="en-US" altLang="ja-JP" sz="2800" dirty="0" err="1" smtClean="0">
                <a:latin typeface="+mn-ea"/>
                <a:ea typeface="+mn-ea"/>
              </a:rPr>
              <a:t>AgCl</a:t>
            </a:r>
            <a:r>
              <a:rPr lang="ja-JP" altLang="en-US" sz="2800" dirty="0" smtClean="0">
                <a:latin typeface="+mn-ea"/>
                <a:ea typeface="+mn-ea"/>
              </a:rPr>
              <a:t>乳剤を安定的に現像できる現像手法の開発</a:t>
            </a:r>
            <a:endParaRPr lang="en-US" altLang="ja-JP" sz="2800" dirty="0" smtClean="0">
              <a:latin typeface="+mn-ea"/>
              <a:ea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1259632" y="3429000"/>
            <a:ext cx="3024336" cy="2808312"/>
            <a:chOff x="2857500" y="4571999"/>
            <a:chExt cx="1285877" cy="1357315"/>
          </a:xfrm>
          <a:solidFill>
            <a:srgbClr val="00B0F0"/>
          </a:solidFill>
        </p:grpSpPr>
        <p:sp>
          <p:nvSpPr>
            <p:cNvPr id="7" name="フローチャート : 論理積ゲート 6"/>
            <p:cNvSpPr/>
            <p:nvPr/>
          </p:nvSpPr>
          <p:spPr bwMode="auto">
            <a:xfrm rot="5400000">
              <a:off x="3161507" y="4947444"/>
              <a:ext cx="677864" cy="1285876"/>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endParaRPr>
            </a:p>
          </p:txBody>
        </p:sp>
        <p:sp>
          <p:nvSpPr>
            <p:cNvPr id="8" name="正方形/長方形 7"/>
            <p:cNvSpPr/>
            <p:nvPr/>
          </p:nvSpPr>
          <p:spPr bwMode="auto">
            <a:xfrm>
              <a:off x="2857500" y="4571999"/>
              <a:ext cx="1285876" cy="6794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endParaRPr>
            </a:p>
          </p:txBody>
        </p:sp>
      </p:grpSp>
      <p:sp>
        <p:nvSpPr>
          <p:cNvPr id="7170" name="タイトル 1"/>
          <p:cNvSpPr>
            <a:spLocks noGrp="1"/>
          </p:cNvSpPr>
          <p:nvPr>
            <p:ph type="title"/>
          </p:nvPr>
        </p:nvSpPr>
        <p:spPr/>
        <p:txBody>
          <a:bodyPr/>
          <a:lstStyle/>
          <a:p>
            <a:pPr eaLnBrk="1" hangingPunct="1"/>
            <a:r>
              <a:rPr lang="ja-JP" altLang="en-US" dirty="0" smtClean="0">
                <a:latin typeface="+mn-ea"/>
                <a:ea typeface="+mn-ea"/>
              </a:rPr>
              <a:t>製造過程</a:t>
            </a:r>
          </a:p>
        </p:txBody>
      </p:sp>
      <p:grpSp>
        <p:nvGrpSpPr>
          <p:cNvPr id="5" name="グループ化 4"/>
          <p:cNvGrpSpPr/>
          <p:nvPr/>
        </p:nvGrpSpPr>
        <p:grpSpPr>
          <a:xfrm>
            <a:off x="1547664" y="2996952"/>
            <a:ext cx="2434580" cy="2860355"/>
            <a:chOff x="2857500" y="4571999"/>
            <a:chExt cx="1285877" cy="1357315"/>
          </a:xfrm>
        </p:grpSpPr>
        <p:sp>
          <p:nvSpPr>
            <p:cNvPr id="3" name="フローチャート : 論理積ゲート 2"/>
            <p:cNvSpPr/>
            <p:nvPr/>
          </p:nvSpPr>
          <p:spPr bwMode="auto">
            <a:xfrm rot="5400000">
              <a:off x="3161507" y="4947444"/>
              <a:ext cx="677864" cy="1285876"/>
            </a:xfrm>
            <a:prstGeom prst="flowChartDelay">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endParaRPr>
            </a:p>
          </p:txBody>
        </p:sp>
        <p:sp>
          <p:nvSpPr>
            <p:cNvPr id="4" name="正方形/長方形 3"/>
            <p:cNvSpPr/>
            <p:nvPr/>
          </p:nvSpPr>
          <p:spPr bwMode="auto">
            <a:xfrm>
              <a:off x="2857500" y="4571999"/>
              <a:ext cx="1285876" cy="67945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endParaRPr>
            </a:p>
          </p:txBody>
        </p:sp>
      </p:grpSp>
      <p:sp>
        <p:nvSpPr>
          <p:cNvPr id="9" name="正方形/長方形 8"/>
          <p:cNvSpPr/>
          <p:nvPr/>
        </p:nvSpPr>
        <p:spPr>
          <a:xfrm>
            <a:off x="2123728" y="5949280"/>
            <a:ext cx="1285929" cy="369332"/>
          </a:xfrm>
          <a:prstGeom prst="rect">
            <a:avLst/>
          </a:prstGeom>
          <a:noFill/>
          <a:ln>
            <a:noFill/>
          </a:ln>
        </p:spPr>
        <p:txBody>
          <a:bodyPr wrap="none">
            <a:spAutoFit/>
          </a:bodyPr>
          <a:lstStyle/>
          <a:p>
            <a:pPr>
              <a:spcBef>
                <a:spcPct val="30000"/>
              </a:spcBef>
              <a:defRPr/>
            </a:pPr>
            <a:r>
              <a:rPr lang="en-US" altLang="ja-JP" dirty="0" err="1">
                <a:solidFill>
                  <a:srgbClr val="FF0000"/>
                </a:solidFill>
                <a:latin typeface="+mn-ea"/>
                <a:ea typeface="+mn-ea"/>
              </a:rPr>
              <a:t>thermobath</a:t>
            </a:r>
            <a:endParaRPr lang="ja-JP" altLang="en-US" dirty="0">
              <a:solidFill>
                <a:srgbClr val="FF0000"/>
              </a:solidFill>
              <a:latin typeface="+mn-ea"/>
              <a:ea typeface="+mn-ea"/>
            </a:endParaRPr>
          </a:p>
        </p:txBody>
      </p:sp>
      <p:grpSp>
        <p:nvGrpSpPr>
          <p:cNvPr id="20" name="グループ化 19"/>
          <p:cNvGrpSpPr/>
          <p:nvPr/>
        </p:nvGrpSpPr>
        <p:grpSpPr>
          <a:xfrm>
            <a:off x="1691680" y="4005064"/>
            <a:ext cx="2088232" cy="1656184"/>
            <a:chOff x="2857500" y="4571999"/>
            <a:chExt cx="1285877" cy="1357315"/>
          </a:xfrm>
          <a:solidFill>
            <a:schemeClr val="tx2">
              <a:lumMod val="40000"/>
              <a:lumOff val="60000"/>
            </a:schemeClr>
          </a:solidFill>
        </p:grpSpPr>
        <p:sp>
          <p:nvSpPr>
            <p:cNvPr id="21" name="フローチャート : 論理積ゲート 20"/>
            <p:cNvSpPr/>
            <p:nvPr/>
          </p:nvSpPr>
          <p:spPr bwMode="auto">
            <a:xfrm rot="5400000">
              <a:off x="3161507" y="4947444"/>
              <a:ext cx="677864" cy="1285876"/>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endParaRPr>
            </a:p>
          </p:txBody>
        </p:sp>
        <p:sp>
          <p:nvSpPr>
            <p:cNvPr id="22" name="正方形/長方形 21"/>
            <p:cNvSpPr/>
            <p:nvPr/>
          </p:nvSpPr>
          <p:spPr bwMode="auto">
            <a:xfrm>
              <a:off x="2857500" y="4571999"/>
              <a:ext cx="1285876" cy="6794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endParaRPr>
            </a:p>
          </p:txBody>
        </p:sp>
      </p:grpSp>
      <p:grpSp>
        <p:nvGrpSpPr>
          <p:cNvPr id="19" name="グループ化 18"/>
          <p:cNvGrpSpPr/>
          <p:nvPr/>
        </p:nvGrpSpPr>
        <p:grpSpPr>
          <a:xfrm>
            <a:off x="2339752" y="1988840"/>
            <a:ext cx="828110" cy="3348392"/>
            <a:chOff x="2339752" y="1988840"/>
            <a:chExt cx="828110" cy="3348392"/>
          </a:xfrm>
          <a:solidFill>
            <a:schemeClr val="tx1"/>
          </a:solidFill>
        </p:grpSpPr>
        <p:sp>
          <p:nvSpPr>
            <p:cNvPr id="15" name="正方形/長方形 14"/>
            <p:cNvSpPr/>
            <p:nvPr/>
          </p:nvSpPr>
          <p:spPr>
            <a:xfrm>
              <a:off x="2699792" y="1988840"/>
              <a:ext cx="72008" cy="3240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18" name="グループ化 17"/>
            <p:cNvGrpSpPr/>
            <p:nvPr/>
          </p:nvGrpSpPr>
          <p:grpSpPr>
            <a:xfrm>
              <a:off x="2339752" y="5013176"/>
              <a:ext cx="828110" cy="324056"/>
              <a:chOff x="6151245" y="4144148"/>
              <a:chExt cx="828110" cy="324056"/>
            </a:xfrm>
            <a:grpFill/>
          </p:grpSpPr>
          <p:sp>
            <p:nvSpPr>
              <p:cNvPr id="16" name="涙形 15"/>
              <p:cNvSpPr>
                <a:spLocks noChangeAspect="1"/>
              </p:cNvSpPr>
              <p:nvPr/>
            </p:nvSpPr>
            <p:spPr>
              <a:xfrm rot="2758755">
                <a:off x="6151245" y="4144148"/>
                <a:ext cx="324036" cy="32403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7" name="涙形 16"/>
              <p:cNvSpPr>
                <a:spLocks noChangeAspect="1"/>
              </p:cNvSpPr>
              <p:nvPr/>
            </p:nvSpPr>
            <p:spPr>
              <a:xfrm rot="13538753">
                <a:off x="6655319" y="4144168"/>
                <a:ext cx="324036" cy="32403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grpSp>
      <p:sp>
        <p:nvSpPr>
          <p:cNvPr id="23" name="正方形/長方形 22"/>
          <p:cNvSpPr/>
          <p:nvPr/>
        </p:nvSpPr>
        <p:spPr>
          <a:xfrm>
            <a:off x="2411760" y="2492896"/>
            <a:ext cx="144016"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4" name="正方形/長方形 23"/>
          <p:cNvSpPr/>
          <p:nvPr/>
        </p:nvSpPr>
        <p:spPr>
          <a:xfrm>
            <a:off x="2915816" y="2492896"/>
            <a:ext cx="144016"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30" name="グループ化 29"/>
          <p:cNvGrpSpPr/>
          <p:nvPr/>
        </p:nvGrpSpPr>
        <p:grpSpPr>
          <a:xfrm>
            <a:off x="1259632" y="1700808"/>
            <a:ext cx="1368152" cy="504056"/>
            <a:chOff x="1259632" y="1700808"/>
            <a:chExt cx="1368152" cy="504056"/>
          </a:xfrm>
          <a:solidFill>
            <a:schemeClr val="bg1">
              <a:lumMod val="75000"/>
            </a:schemeClr>
          </a:solidFill>
        </p:grpSpPr>
        <p:sp>
          <p:nvSpPr>
            <p:cNvPr id="28" name="円形吹き出し 27"/>
            <p:cNvSpPr/>
            <p:nvPr/>
          </p:nvSpPr>
          <p:spPr>
            <a:xfrm>
              <a:off x="1259632" y="1700808"/>
              <a:ext cx="1368152" cy="504056"/>
            </a:xfrm>
            <a:prstGeom prst="wedgeEllipseCallout">
              <a:avLst>
                <a:gd name="adj1" fmla="val 38139"/>
                <a:gd name="adj2" fmla="val 909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5" name="正方形/長方形 24"/>
            <p:cNvSpPr/>
            <p:nvPr/>
          </p:nvSpPr>
          <p:spPr>
            <a:xfrm>
              <a:off x="1475656" y="1772816"/>
              <a:ext cx="862737" cy="369332"/>
            </a:xfrm>
            <a:prstGeom prst="rect">
              <a:avLst/>
            </a:prstGeom>
            <a:grpFill/>
            <a:ln>
              <a:noFill/>
            </a:ln>
          </p:spPr>
          <p:txBody>
            <a:bodyPr wrap="none">
              <a:spAutoFit/>
            </a:bodyPr>
            <a:lstStyle/>
            <a:p>
              <a:pPr>
                <a:spcBef>
                  <a:spcPct val="30000"/>
                </a:spcBef>
                <a:defRPr/>
              </a:pPr>
              <a:r>
                <a:rPr lang="en-US" altLang="ja-JP" dirty="0">
                  <a:latin typeface="+mn-ea"/>
                  <a:ea typeface="+mn-ea"/>
                </a:rPr>
                <a:t>AgNO3</a:t>
              </a:r>
              <a:endParaRPr lang="ja-JP" altLang="en-US" dirty="0">
                <a:latin typeface="+mn-ea"/>
                <a:ea typeface="+mn-ea"/>
              </a:endParaRPr>
            </a:p>
          </p:txBody>
        </p:sp>
      </p:grpSp>
      <p:grpSp>
        <p:nvGrpSpPr>
          <p:cNvPr id="31" name="グループ化 30"/>
          <p:cNvGrpSpPr/>
          <p:nvPr/>
        </p:nvGrpSpPr>
        <p:grpSpPr>
          <a:xfrm>
            <a:off x="2843808" y="1628800"/>
            <a:ext cx="1368152" cy="504056"/>
            <a:chOff x="2843808" y="1628800"/>
            <a:chExt cx="1368152" cy="504056"/>
          </a:xfrm>
          <a:solidFill>
            <a:srgbClr val="00B050"/>
          </a:solidFill>
        </p:grpSpPr>
        <p:sp>
          <p:nvSpPr>
            <p:cNvPr id="29" name="円形吹き出し 28"/>
            <p:cNvSpPr/>
            <p:nvPr/>
          </p:nvSpPr>
          <p:spPr>
            <a:xfrm>
              <a:off x="2843808" y="1628800"/>
              <a:ext cx="1368152" cy="504056"/>
            </a:xfrm>
            <a:prstGeom prst="wedgeEllipseCallout">
              <a:avLst>
                <a:gd name="adj1" fmla="val -36559"/>
                <a:gd name="adj2" fmla="val 1087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6" name="正方形/長方形 25"/>
            <p:cNvSpPr/>
            <p:nvPr/>
          </p:nvSpPr>
          <p:spPr>
            <a:xfrm>
              <a:off x="3203848" y="1700808"/>
              <a:ext cx="569387" cy="369332"/>
            </a:xfrm>
            <a:prstGeom prst="rect">
              <a:avLst/>
            </a:prstGeom>
            <a:grpFill/>
            <a:ln>
              <a:noFill/>
            </a:ln>
          </p:spPr>
          <p:txBody>
            <a:bodyPr wrap="square">
              <a:spAutoFit/>
            </a:bodyPr>
            <a:lstStyle/>
            <a:p>
              <a:pPr>
                <a:spcBef>
                  <a:spcPct val="30000"/>
                </a:spcBef>
                <a:defRPr/>
              </a:pPr>
              <a:r>
                <a:rPr lang="en-US" altLang="ja-JP" dirty="0" err="1">
                  <a:latin typeface="+mn-ea"/>
                  <a:ea typeface="+mn-ea"/>
                </a:rPr>
                <a:t>KBr</a:t>
              </a:r>
              <a:endParaRPr lang="ja-JP" altLang="en-US" dirty="0">
                <a:latin typeface="+mn-ea"/>
                <a:ea typeface="+mn-ea"/>
              </a:endParaRPr>
            </a:p>
          </p:txBody>
        </p:sp>
      </p:grpSp>
      <p:sp>
        <p:nvSpPr>
          <p:cNvPr id="32" name="正方形/長方形 31"/>
          <p:cNvSpPr/>
          <p:nvPr/>
        </p:nvSpPr>
        <p:spPr>
          <a:xfrm>
            <a:off x="4536504" y="3933056"/>
            <a:ext cx="4572000" cy="646331"/>
          </a:xfrm>
          <a:prstGeom prst="rect">
            <a:avLst/>
          </a:prstGeom>
        </p:spPr>
        <p:txBody>
          <a:bodyPr>
            <a:spAutoFit/>
          </a:bodyPr>
          <a:lstStyle/>
          <a:p>
            <a:r>
              <a:rPr lang="ja-JP" altLang="en-US" dirty="0" smtClean="0">
                <a:latin typeface="+mn-ea"/>
                <a:ea typeface="+mn-ea"/>
              </a:rPr>
              <a:t>硝酸銀、臭化カリウム精密添加</a:t>
            </a:r>
            <a:endParaRPr lang="en-US" altLang="ja-JP" dirty="0" smtClean="0">
              <a:latin typeface="+mn-ea"/>
              <a:ea typeface="+mn-ea"/>
            </a:endParaRPr>
          </a:p>
          <a:p>
            <a:r>
              <a:rPr lang="en-US" altLang="ja-JP" dirty="0" smtClean="0">
                <a:latin typeface="+mn-ea"/>
                <a:ea typeface="+mn-ea"/>
              </a:rPr>
              <a:t>AgNO</a:t>
            </a:r>
            <a:r>
              <a:rPr lang="en-US" altLang="ja-JP" baseline="-25000" dirty="0" smtClean="0">
                <a:latin typeface="+mn-ea"/>
                <a:ea typeface="+mn-ea"/>
              </a:rPr>
              <a:t>3</a:t>
            </a:r>
            <a:r>
              <a:rPr lang="en-US" altLang="ja-JP" dirty="0" smtClean="0">
                <a:latin typeface="+mn-ea"/>
                <a:ea typeface="+mn-ea"/>
              </a:rPr>
              <a:t>+KBr </a:t>
            </a:r>
            <a:r>
              <a:rPr lang="ja-JP" altLang="en-US" dirty="0" smtClean="0">
                <a:latin typeface="+mn-ea"/>
                <a:ea typeface="+mn-ea"/>
              </a:rPr>
              <a:t>→ </a:t>
            </a:r>
            <a:r>
              <a:rPr lang="en-US" altLang="ja-JP" dirty="0" err="1" smtClean="0">
                <a:latin typeface="+mn-ea"/>
                <a:ea typeface="+mn-ea"/>
              </a:rPr>
              <a:t>AgBr</a:t>
            </a:r>
            <a:r>
              <a:rPr lang="ja-JP" altLang="en-US" dirty="0" smtClean="0">
                <a:latin typeface="+mn-ea"/>
                <a:ea typeface="+mn-ea"/>
              </a:rPr>
              <a:t>↓</a:t>
            </a:r>
            <a:r>
              <a:rPr lang="en-US" altLang="ja-JP" dirty="0" smtClean="0">
                <a:latin typeface="+mn-ea"/>
                <a:ea typeface="+mn-ea"/>
              </a:rPr>
              <a:t> + KNO</a:t>
            </a:r>
            <a:r>
              <a:rPr lang="en-US" altLang="ja-JP" baseline="-25000" dirty="0" smtClean="0">
                <a:latin typeface="+mn-ea"/>
                <a:ea typeface="+mn-ea"/>
              </a:rPr>
              <a:t>3</a:t>
            </a:r>
            <a:r>
              <a:rPr lang="en-US" altLang="ja-JP" dirty="0" smtClean="0">
                <a:latin typeface="+mn-ea"/>
                <a:ea typeface="+mn-ea"/>
              </a:rPr>
              <a:t> </a:t>
            </a:r>
            <a:endParaRPr lang="en-US" altLang="ja-JP" dirty="0">
              <a:latin typeface="+mn-ea"/>
              <a:ea typeface="+mn-ea"/>
            </a:endParaRPr>
          </a:p>
        </p:txBody>
      </p:sp>
      <p:sp>
        <p:nvSpPr>
          <p:cNvPr id="33" name="正方形/長方形 32"/>
          <p:cNvSpPr/>
          <p:nvPr/>
        </p:nvSpPr>
        <p:spPr>
          <a:xfrm>
            <a:off x="4572000" y="1484784"/>
            <a:ext cx="2501006" cy="646331"/>
          </a:xfrm>
          <a:prstGeom prst="rect">
            <a:avLst/>
          </a:prstGeom>
          <a:ln>
            <a:solidFill>
              <a:srgbClr val="FF0000"/>
            </a:solidFill>
          </a:ln>
        </p:spPr>
        <p:txBody>
          <a:bodyPr wrap="none">
            <a:spAutoFit/>
          </a:bodyPr>
          <a:lstStyle/>
          <a:p>
            <a:pPr>
              <a:spcBef>
                <a:spcPct val="30000"/>
              </a:spcBef>
              <a:defRPr/>
            </a:pPr>
            <a:r>
              <a:rPr lang="ja-JP" altLang="en-US" sz="3600" b="1" dirty="0">
                <a:solidFill>
                  <a:srgbClr val="00B050"/>
                </a:solidFill>
                <a:latin typeface="+mn-ea"/>
                <a:ea typeface="+mn-ea"/>
              </a:rPr>
              <a:t>乳剤仕込み</a:t>
            </a:r>
          </a:p>
        </p:txBody>
      </p:sp>
      <p:sp>
        <p:nvSpPr>
          <p:cNvPr id="34" name="テキスト ボックス 7"/>
          <p:cNvSpPr txBox="1">
            <a:spLocks noChangeArrowheads="1"/>
          </p:cNvSpPr>
          <p:nvPr/>
        </p:nvSpPr>
        <p:spPr bwMode="auto">
          <a:xfrm>
            <a:off x="4355976" y="2348880"/>
            <a:ext cx="4248472" cy="954107"/>
          </a:xfrm>
          <a:prstGeom prst="rect">
            <a:avLst/>
          </a:prstGeom>
          <a:noFill/>
          <a:ln w="9525">
            <a:noFill/>
            <a:miter lim="800000"/>
            <a:headEnd/>
            <a:tailEnd/>
          </a:ln>
        </p:spPr>
        <p:txBody>
          <a:bodyPr wrap="square">
            <a:spAutoFit/>
          </a:bodyPr>
          <a:lstStyle/>
          <a:p>
            <a:r>
              <a:rPr lang="ja-JP" altLang="en-US" sz="2800" baseline="-25000" dirty="0">
                <a:latin typeface="+mn-ea"/>
                <a:ea typeface="+mn-ea"/>
              </a:rPr>
              <a:t>・</a:t>
            </a:r>
            <a:r>
              <a:rPr lang="en-US" altLang="ja-JP" sz="2800" baseline="-25000" dirty="0" err="1">
                <a:latin typeface="+mn-ea"/>
                <a:ea typeface="+mn-ea"/>
              </a:rPr>
              <a:t>AgBr</a:t>
            </a:r>
            <a:r>
              <a:rPr lang="ja-JP" altLang="en-US" sz="2800" baseline="-25000" dirty="0">
                <a:latin typeface="+mn-ea"/>
                <a:ea typeface="+mn-ea"/>
              </a:rPr>
              <a:t>結晶粒子形成</a:t>
            </a:r>
            <a:endParaRPr lang="en-US" altLang="ja-JP" sz="2800" baseline="-25000" dirty="0">
              <a:latin typeface="+mn-ea"/>
              <a:ea typeface="+mn-ea"/>
            </a:endParaRPr>
          </a:p>
          <a:p>
            <a:r>
              <a:rPr lang="ja-JP" altLang="en-US" sz="2800" baseline="-25000" dirty="0">
                <a:latin typeface="+mn-ea"/>
                <a:ea typeface="+mn-ea"/>
              </a:rPr>
              <a:t>・粒子サイズコントロール</a:t>
            </a:r>
            <a:r>
              <a:rPr lang="en-US" altLang="ja-JP" sz="2800" baseline="-25000" dirty="0">
                <a:latin typeface="+mn-ea"/>
                <a:ea typeface="+mn-ea"/>
              </a:rPr>
              <a:t> </a:t>
            </a:r>
            <a:r>
              <a:rPr lang="en-US" altLang="ja-JP" sz="2800" baseline="-25000" dirty="0" smtClean="0">
                <a:latin typeface="+mn-ea"/>
                <a:ea typeface="+mn-ea"/>
              </a:rPr>
              <a:t>  </a:t>
            </a:r>
          </a:p>
          <a:p>
            <a:endParaRPr lang="en-US" altLang="ja-JP" sz="2800" baseline="-25000" dirty="0">
              <a:latin typeface="+mn-ea"/>
              <a:ea typeface="+mn-ea"/>
            </a:endParaRPr>
          </a:p>
        </p:txBody>
      </p:sp>
      <p:cxnSp>
        <p:nvCxnSpPr>
          <p:cNvPr id="36" name="直線矢印コネクタ 35"/>
          <p:cNvCxnSpPr/>
          <p:nvPr/>
        </p:nvCxnSpPr>
        <p:spPr>
          <a:xfrm rot="5400000">
            <a:off x="2772594" y="3788246"/>
            <a:ext cx="86409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rot="5400000">
            <a:off x="1836490" y="3788246"/>
            <a:ext cx="86409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グループ化 23"/>
          <p:cNvGrpSpPr/>
          <p:nvPr/>
        </p:nvGrpSpPr>
        <p:grpSpPr>
          <a:xfrm>
            <a:off x="467544" y="1988840"/>
            <a:ext cx="3024336" cy="4248472"/>
            <a:chOff x="467544" y="1988840"/>
            <a:chExt cx="3024336" cy="4248472"/>
          </a:xfrm>
        </p:grpSpPr>
        <p:grpSp>
          <p:nvGrpSpPr>
            <p:cNvPr id="3" name="グループ化 2"/>
            <p:cNvGrpSpPr/>
            <p:nvPr/>
          </p:nvGrpSpPr>
          <p:grpSpPr>
            <a:xfrm>
              <a:off x="467544" y="3429000"/>
              <a:ext cx="3024336" cy="2808312"/>
              <a:chOff x="2857500" y="4571999"/>
              <a:chExt cx="1285877" cy="1357315"/>
            </a:xfrm>
            <a:solidFill>
              <a:srgbClr val="00B0F0"/>
            </a:solidFill>
          </p:grpSpPr>
          <p:sp>
            <p:nvSpPr>
              <p:cNvPr id="4" name="フローチャート : 論理積ゲート 3"/>
              <p:cNvSpPr/>
              <p:nvPr/>
            </p:nvSpPr>
            <p:spPr bwMode="auto">
              <a:xfrm rot="5400000">
                <a:off x="3161507" y="4947444"/>
                <a:ext cx="677864" cy="1285876"/>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endParaRPr>
              </a:p>
            </p:txBody>
          </p:sp>
          <p:sp>
            <p:nvSpPr>
              <p:cNvPr id="5" name="正方形/長方形 4"/>
              <p:cNvSpPr/>
              <p:nvPr/>
            </p:nvSpPr>
            <p:spPr bwMode="auto">
              <a:xfrm>
                <a:off x="2857500" y="4571999"/>
                <a:ext cx="1285876" cy="6794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endParaRPr>
              </a:p>
            </p:txBody>
          </p:sp>
        </p:grpSp>
        <p:grpSp>
          <p:nvGrpSpPr>
            <p:cNvPr id="6" name="グループ化 5"/>
            <p:cNvGrpSpPr/>
            <p:nvPr/>
          </p:nvGrpSpPr>
          <p:grpSpPr>
            <a:xfrm>
              <a:off x="755576" y="2996952"/>
              <a:ext cx="2434580" cy="2860355"/>
              <a:chOff x="2857500" y="4571999"/>
              <a:chExt cx="1285877" cy="1357315"/>
            </a:xfrm>
          </p:grpSpPr>
          <p:sp>
            <p:nvSpPr>
              <p:cNvPr id="7" name="フローチャート : 論理積ゲート 6"/>
              <p:cNvSpPr/>
              <p:nvPr/>
            </p:nvSpPr>
            <p:spPr bwMode="auto">
              <a:xfrm rot="5400000">
                <a:off x="3161507" y="4947444"/>
                <a:ext cx="677864" cy="1285876"/>
              </a:xfrm>
              <a:prstGeom prst="flowChartDelay">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endParaRPr>
              </a:p>
            </p:txBody>
          </p:sp>
          <p:sp>
            <p:nvSpPr>
              <p:cNvPr id="8" name="正方形/長方形 7"/>
              <p:cNvSpPr/>
              <p:nvPr/>
            </p:nvSpPr>
            <p:spPr bwMode="auto">
              <a:xfrm>
                <a:off x="2857500" y="4571999"/>
                <a:ext cx="1285876" cy="67945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endParaRPr>
              </a:p>
            </p:txBody>
          </p:sp>
        </p:grpSp>
        <p:grpSp>
          <p:nvGrpSpPr>
            <p:cNvPr id="9" name="グループ化 8"/>
            <p:cNvGrpSpPr/>
            <p:nvPr/>
          </p:nvGrpSpPr>
          <p:grpSpPr>
            <a:xfrm>
              <a:off x="899592" y="4005064"/>
              <a:ext cx="2088232" cy="1656184"/>
              <a:chOff x="2857500" y="4571999"/>
              <a:chExt cx="1285877" cy="1357315"/>
            </a:xfrm>
            <a:solidFill>
              <a:schemeClr val="tx2">
                <a:lumMod val="40000"/>
                <a:lumOff val="60000"/>
              </a:schemeClr>
            </a:solidFill>
          </p:grpSpPr>
          <p:sp>
            <p:nvSpPr>
              <p:cNvPr id="10" name="フローチャート : 論理積ゲート 9"/>
              <p:cNvSpPr/>
              <p:nvPr/>
            </p:nvSpPr>
            <p:spPr bwMode="auto">
              <a:xfrm rot="5400000">
                <a:off x="3146357" y="4932294"/>
                <a:ext cx="708164" cy="1285876"/>
              </a:xfrm>
              <a:prstGeom prst="flowChartDela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endParaRPr>
              </a:p>
            </p:txBody>
          </p:sp>
          <p:sp>
            <p:nvSpPr>
              <p:cNvPr id="11" name="正方形/長方形 10"/>
              <p:cNvSpPr/>
              <p:nvPr/>
            </p:nvSpPr>
            <p:spPr bwMode="auto">
              <a:xfrm>
                <a:off x="2857500" y="4571999"/>
                <a:ext cx="1285876" cy="6794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endParaRPr>
              </a:p>
            </p:txBody>
          </p:sp>
        </p:grpSp>
        <p:grpSp>
          <p:nvGrpSpPr>
            <p:cNvPr id="12" name="グループ化 11"/>
            <p:cNvGrpSpPr/>
            <p:nvPr/>
          </p:nvGrpSpPr>
          <p:grpSpPr>
            <a:xfrm>
              <a:off x="1542734" y="1988840"/>
              <a:ext cx="828110" cy="3343459"/>
              <a:chOff x="2334822" y="1988840"/>
              <a:chExt cx="828110" cy="3343459"/>
            </a:xfrm>
            <a:solidFill>
              <a:schemeClr val="tx1"/>
            </a:solidFill>
          </p:grpSpPr>
          <p:sp>
            <p:nvSpPr>
              <p:cNvPr id="13" name="正方形/長方形 12"/>
              <p:cNvSpPr/>
              <p:nvPr/>
            </p:nvSpPr>
            <p:spPr>
              <a:xfrm>
                <a:off x="2699792" y="1988840"/>
                <a:ext cx="72008" cy="3240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14" name="グループ化 17"/>
              <p:cNvGrpSpPr/>
              <p:nvPr/>
            </p:nvGrpSpPr>
            <p:grpSpPr>
              <a:xfrm>
                <a:off x="2334822" y="5008243"/>
                <a:ext cx="828110" cy="324056"/>
                <a:chOff x="6146315" y="4139215"/>
                <a:chExt cx="828110" cy="324056"/>
              </a:xfrm>
              <a:grpFill/>
            </p:grpSpPr>
            <p:sp>
              <p:nvSpPr>
                <p:cNvPr id="15" name="涙形 14"/>
                <p:cNvSpPr>
                  <a:spLocks noChangeAspect="1"/>
                </p:cNvSpPr>
                <p:nvPr/>
              </p:nvSpPr>
              <p:spPr>
                <a:xfrm rot="2758755">
                  <a:off x="6146315" y="4139215"/>
                  <a:ext cx="324036" cy="32403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6" name="涙形 15"/>
                <p:cNvSpPr>
                  <a:spLocks noChangeAspect="1"/>
                </p:cNvSpPr>
                <p:nvPr/>
              </p:nvSpPr>
              <p:spPr>
                <a:xfrm rot="13538753">
                  <a:off x="6650389" y="4139235"/>
                  <a:ext cx="324036" cy="32403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grpSp>
      </p:grpSp>
      <p:sp>
        <p:nvSpPr>
          <p:cNvPr id="17" name="正方形/長方形 16"/>
          <p:cNvSpPr/>
          <p:nvPr/>
        </p:nvSpPr>
        <p:spPr>
          <a:xfrm>
            <a:off x="1043608" y="1052736"/>
            <a:ext cx="2270173" cy="646331"/>
          </a:xfrm>
          <a:prstGeom prst="rect">
            <a:avLst/>
          </a:prstGeom>
          <a:ln>
            <a:solidFill>
              <a:srgbClr val="FF0000"/>
            </a:solidFill>
          </a:ln>
        </p:spPr>
        <p:txBody>
          <a:bodyPr wrap="none">
            <a:spAutoFit/>
          </a:bodyPr>
          <a:lstStyle/>
          <a:p>
            <a:pPr>
              <a:spcBef>
                <a:spcPct val="30000"/>
              </a:spcBef>
              <a:defRPr/>
            </a:pPr>
            <a:r>
              <a:rPr lang="ja-JP" altLang="en-US" sz="3600" b="1" dirty="0">
                <a:solidFill>
                  <a:srgbClr val="00B050"/>
                </a:solidFill>
                <a:latin typeface="+mn-ea"/>
                <a:ea typeface="+mn-ea"/>
              </a:rPr>
              <a:t>脱塩・分散</a:t>
            </a:r>
          </a:p>
        </p:txBody>
      </p:sp>
      <p:grpSp>
        <p:nvGrpSpPr>
          <p:cNvPr id="29" name="グループ化 28"/>
          <p:cNvGrpSpPr/>
          <p:nvPr/>
        </p:nvGrpSpPr>
        <p:grpSpPr>
          <a:xfrm>
            <a:off x="683568" y="1916832"/>
            <a:ext cx="1152128" cy="648072"/>
            <a:chOff x="2692592" y="2132856"/>
            <a:chExt cx="1094522" cy="504056"/>
          </a:xfrm>
        </p:grpSpPr>
        <p:sp>
          <p:nvSpPr>
            <p:cNvPr id="27" name="円形吹き出し 26"/>
            <p:cNvSpPr/>
            <p:nvPr/>
          </p:nvSpPr>
          <p:spPr>
            <a:xfrm>
              <a:off x="2692592" y="2132856"/>
              <a:ext cx="1094522" cy="504056"/>
            </a:xfrm>
            <a:prstGeom prst="wedgeEllipseCallout">
              <a:avLst>
                <a:gd name="adj1" fmla="val 20202"/>
                <a:gd name="adj2" fmla="val 25260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5" name="正方形/長方形 24"/>
            <p:cNvSpPr/>
            <p:nvPr/>
          </p:nvSpPr>
          <p:spPr>
            <a:xfrm>
              <a:off x="2771800" y="2204864"/>
              <a:ext cx="833305" cy="287258"/>
            </a:xfrm>
            <a:prstGeom prst="rect">
              <a:avLst/>
            </a:prstGeom>
          </p:spPr>
          <p:txBody>
            <a:bodyPr wrap="none">
              <a:spAutoFit/>
            </a:bodyPr>
            <a:lstStyle/>
            <a:p>
              <a:r>
                <a:rPr lang="ja-JP" altLang="en-US" dirty="0" smtClean="0">
                  <a:latin typeface="+mn-ea"/>
                  <a:ea typeface="+mn-ea"/>
                </a:rPr>
                <a:t>沈降剤</a:t>
              </a:r>
            </a:p>
          </p:txBody>
        </p:sp>
      </p:grpSp>
      <p:grpSp>
        <p:nvGrpSpPr>
          <p:cNvPr id="35" name="グループ化 34"/>
          <p:cNvGrpSpPr/>
          <p:nvPr/>
        </p:nvGrpSpPr>
        <p:grpSpPr>
          <a:xfrm>
            <a:off x="2411760" y="5013176"/>
            <a:ext cx="1800200" cy="441340"/>
            <a:chOff x="2411760" y="5013176"/>
            <a:chExt cx="1800200" cy="441340"/>
          </a:xfrm>
        </p:grpSpPr>
        <p:sp>
          <p:nvSpPr>
            <p:cNvPr id="33" name="円/楕円 32"/>
            <p:cNvSpPr/>
            <p:nvPr/>
          </p:nvSpPr>
          <p:spPr>
            <a:xfrm>
              <a:off x="2411760" y="5013176"/>
              <a:ext cx="1800200" cy="43204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4" name="正方形/長方形 33"/>
            <p:cNvSpPr/>
            <p:nvPr/>
          </p:nvSpPr>
          <p:spPr>
            <a:xfrm>
              <a:off x="2627784" y="5085184"/>
              <a:ext cx="1390124" cy="369332"/>
            </a:xfrm>
            <a:prstGeom prst="rect">
              <a:avLst/>
            </a:prstGeom>
          </p:spPr>
          <p:txBody>
            <a:bodyPr wrap="none">
              <a:spAutoFit/>
            </a:bodyPr>
            <a:lstStyle/>
            <a:p>
              <a:r>
                <a:rPr lang="en-US" altLang="ja-JP" dirty="0" err="1" smtClean="0">
                  <a:latin typeface="+mn-ea"/>
                  <a:ea typeface="+mn-ea"/>
                </a:rPr>
                <a:t>AgBr</a:t>
              </a:r>
              <a:r>
                <a:rPr lang="ja-JP" altLang="en-US" dirty="0" smtClean="0">
                  <a:latin typeface="+mn-ea"/>
                  <a:ea typeface="+mn-ea"/>
                </a:rPr>
                <a:t>が沈降</a:t>
              </a:r>
            </a:p>
          </p:txBody>
        </p:sp>
      </p:grpSp>
      <p:sp>
        <p:nvSpPr>
          <p:cNvPr id="36" name="曲折矢印 35"/>
          <p:cNvSpPr/>
          <p:nvPr/>
        </p:nvSpPr>
        <p:spPr>
          <a:xfrm>
            <a:off x="2411760" y="2132856"/>
            <a:ext cx="1080120" cy="223224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n-ea"/>
            </a:endParaRPr>
          </a:p>
        </p:txBody>
      </p:sp>
      <p:sp>
        <p:nvSpPr>
          <p:cNvPr id="37" name="正方形/長方形 36"/>
          <p:cNvSpPr/>
          <p:nvPr/>
        </p:nvSpPr>
        <p:spPr>
          <a:xfrm>
            <a:off x="1115616" y="4221088"/>
            <a:ext cx="492443" cy="369332"/>
          </a:xfrm>
          <a:prstGeom prst="rect">
            <a:avLst/>
          </a:prstGeom>
        </p:spPr>
        <p:txBody>
          <a:bodyPr wrap="none">
            <a:spAutoFit/>
          </a:bodyPr>
          <a:lstStyle/>
          <a:p>
            <a:r>
              <a:rPr lang="en-US" altLang="ja-JP" dirty="0" smtClean="0">
                <a:latin typeface="+mn-ea"/>
                <a:ea typeface="+mn-ea"/>
              </a:rPr>
              <a:t>K</a:t>
            </a:r>
            <a:r>
              <a:rPr lang="ja-JP" altLang="en-US" baseline="30000" dirty="0" smtClean="0">
                <a:latin typeface="+mn-ea"/>
                <a:ea typeface="+mn-ea"/>
              </a:rPr>
              <a:t>＋</a:t>
            </a:r>
            <a:endParaRPr lang="ja-JP" altLang="en-US" dirty="0" smtClean="0">
              <a:latin typeface="+mn-ea"/>
              <a:ea typeface="+mn-ea"/>
            </a:endParaRPr>
          </a:p>
        </p:txBody>
      </p:sp>
      <p:sp>
        <p:nvSpPr>
          <p:cNvPr id="38" name="正方形/長方形 37"/>
          <p:cNvSpPr/>
          <p:nvPr/>
        </p:nvSpPr>
        <p:spPr>
          <a:xfrm>
            <a:off x="2051720" y="4437112"/>
            <a:ext cx="667170" cy="369332"/>
          </a:xfrm>
          <a:prstGeom prst="rect">
            <a:avLst/>
          </a:prstGeom>
        </p:spPr>
        <p:txBody>
          <a:bodyPr wrap="none">
            <a:spAutoFit/>
          </a:bodyPr>
          <a:lstStyle/>
          <a:p>
            <a:r>
              <a:rPr lang="en-US" altLang="ja-JP" dirty="0" smtClean="0">
                <a:latin typeface="+mn-ea"/>
                <a:ea typeface="+mn-ea"/>
              </a:rPr>
              <a:t>NO</a:t>
            </a:r>
            <a:r>
              <a:rPr lang="en-US" altLang="ja-JP" baseline="-25000" dirty="0" smtClean="0">
                <a:latin typeface="+mn-ea"/>
                <a:ea typeface="+mn-ea"/>
              </a:rPr>
              <a:t>3</a:t>
            </a:r>
            <a:r>
              <a:rPr lang="en-US" altLang="ja-JP" baseline="30000" dirty="0" smtClean="0">
                <a:latin typeface="+mn-ea"/>
                <a:ea typeface="+mn-ea"/>
              </a:rPr>
              <a:t>-</a:t>
            </a:r>
            <a:endParaRPr lang="ja-JP" altLang="en-US" dirty="0" smtClean="0">
              <a:latin typeface="+mn-ea"/>
              <a:ea typeface="+mn-ea"/>
            </a:endParaRPr>
          </a:p>
        </p:txBody>
      </p:sp>
      <p:sp>
        <p:nvSpPr>
          <p:cNvPr id="39" name="正方形/長方形 38"/>
          <p:cNvSpPr/>
          <p:nvPr/>
        </p:nvSpPr>
        <p:spPr>
          <a:xfrm>
            <a:off x="2267744" y="1628800"/>
            <a:ext cx="2808312" cy="646331"/>
          </a:xfrm>
          <a:prstGeom prst="rect">
            <a:avLst/>
          </a:prstGeom>
        </p:spPr>
        <p:txBody>
          <a:bodyPr wrap="square">
            <a:spAutoFit/>
          </a:bodyPr>
          <a:lstStyle/>
          <a:p>
            <a:r>
              <a:rPr lang="ja-JP" altLang="en-US" dirty="0" smtClean="0">
                <a:latin typeface="+mn-ea"/>
                <a:ea typeface="+mn-ea"/>
              </a:rPr>
              <a:t>水ごと余分な成分を捨てる</a:t>
            </a:r>
            <a:r>
              <a:rPr lang="en-US" altLang="ja-JP" dirty="0" smtClean="0">
                <a:latin typeface="+mn-ea"/>
                <a:ea typeface="+mn-ea"/>
              </a:rPr>
              <a:t>	</a:t>
            </a:r>
            <a:r>
              <a:rPr lang="ja-JP" altLang="en-US" dirty="0" smtClean="0">
                <a:latin typeface="+mn-ea"/>
                <a:ea typeface="+mn-ea"/>
              </a:rPr>
              <a:t>＆濃縮</a:t>
            </a:r>
            <a:endParaRPr lang="en-US" altLang="ja-JP" dirty="0" smtClean="0">
              <a:latin typeface="+mn-ea"/>
              <a:ea typeface="+mn-ea"/>
            </a:endParaRPr>
          </a:p>
        </p:txBody>
      </p:sp>
      <p:sp>
        <p:nvSpPr>
          <p:cNvPr id="41" name="正方形/長方形 40"/>
          <p:cNvSpPr/>
          <p:nvPr/>
        </p:nvSpPr>
        <p:spPr>
          <a:xfrm>
            <a:off x="5796136" y="1052736"/>
            <a:ext cx="2037737" cy="646331"/>
          </a:xfrm>
          <a:prstGeom prst="rect">
            <a:avLst/>
          </a:prstGeom>
          <a:ln>
            <a:solidFill>
              <a:srgbClr val="FF0000"/>
            </a:solidFill>
          </a:ln>
        </p:spPr>
        <p:txBody>
          <a:bodyPr wrap="none">
            <a:spAutoFit/>
          </a:bodyPr>
          <a:lstStyle/>
          <a:p>
            <a:pPr>
              <a:spcBef>
                <a:spcPct val="30000"/>
              </a:spcBef>
              <a:defRPr/>
            </a:pPr>
            <a:r>
              <a:rPr lang="ja-JP" altLang="en-US" sz="3600" b="1" dirty="0" smtClean="0">
                <a:solidFill>
                  <a:srgbClr val="00B050"/>
                </a:solidFill>
                <a:latin typeface="+mn-ea"/>
                <a:ea typeface="+mn-ea"/>
              </a:rPr>
              <a:t>増感処理</a:t>
            </a:r>
            <a:endParaRPr lang="ja-JP" altLang="en-US" sz="3600" b="1" dirty="0">
              <a:solidFill>
                <a:srgbClr val="00B050"/>
              </a:solidFill>
              <a:latin typeface="+mn-ea"/>
              <a:ea typeface="+mn-ea"/>
            </a:endParaRPr>
          </a:p>
        </p:txBody>
      </p:sp>
      <p:sp>
        <p:nvSpPr>
          <p:cNvPr id="57" name="正方形/長方形 56"/>
          <p:cNvSpPr/>
          <p:nvPr/>
        </p:nvSpPr>
        <p:spPr>
          <a:xfrm>
            <a:off x="2843808" y="6237312"/>
            <a:ext cx="1787669" cy="369332"/>
          </a:xfrm>
          <a:prstGeom prst="rect">
            <a:avLst/>
          </a:prstGeom>
        </p:spPr>
        <p:txBody>
          <a:bodyPr wrap="none">
            <a:spAutoFit/>
          </a:bodyPr>
          <a:lstStyle/>
          <a:p>
            <a:r>
              <a:rPr lang="ja-JP" altLang="en-US" dirty="0" smtClean="0">
                <a:latin typeface="+mn-ea"/>
                <a:ea typeface="+mn-ea"/>
              </a:rPr>
              <a:t>脱塩後に再分散</a:t>
            </a:r>
          </a:p>
        </p:txBody>
      </p:sp>
      <p:sp>
        <p:nvSpPr>
          <p:cNvPr id="58" name="正方形/長方形 57"/>
          <p:cNvSpPr/>
          <p:nvPr/>
        </p:nvSpPr>
        <p:spPr>
          <a:xfrm>
            <a:off x="4283968" y="2348880"/>
            <a:ext cx="4608512" cy="2862322"/>
          </a:xfrm>
          <a:prstGeom prst="rect">
            <a:avLst/>
          </a:prstGeom>
          <a:ln>
            <a:solidFill>
              <a:schemeClr val="tx1"/>
            </a:solidFill>
          </a:ln>
        </p:spPr>
        <p:txBody>
          <a:bodyPr wrap="square">
            <a:spAutoFit/>
          </a:bodyPr>
          <a:lstStyle/>
          <a:p>
            <a:r>
              <a:rPr lang="ja-JP" altLang="en-US" sz="2000" dirty="0" smtClean="0">
                <a:latin typeface="+mn-ea"/>
                <a:ea typeface="+mn-ea"/>
              </a:rPr>
              <a:t>・化学増感（金硫黄増感）によって</a:t>
            </a:r>
            <a:endParaRPr lang="en-US" altLang="ja-JP" sz="2000" dirty="0" smtClean="0">
              <a:latin typeface="+mn-ea"/>
              <a:ea typeface="+mn-ea"/>
            </a:endParaRPr>
          </a:p>
          <a:p>
            <a:r>
              <a:rPr lang="ja-JP" altLang="en-US" sz="2000" dirty="0" smtClean="0">
                <a:latin typeface="+mn-ea"/>
                <a:ea typeface="+mn-ea"/>
              </a:rPr>
              <a:t>　感度を高める。</a:t>
            </a:r>
            <a:endParaRPr lang="en-US" altLang="ja-JP" sz="2000" dirty="0" smtClean="0">
              <a:latin typeface="+mn-ea"/>
              <a:ea typeface="+mn-ea"/>
            </a:endParaRPr>
          </a:p>
          <a:p>
            <a:endParaRPr lang="en-US" altLang="ja-JP" sz="2000" dirty="0" smtClean="0">
              <a:latin typeface="+mn-ea"/>
              <a:ea typeface="+mn-ea"/>
            </a:endParaRPr>
          </a:p>
          <a:p>
            <a:r>
              <a:rPr lang="ja-JP" altLang="en-US" sz="2000" dirty="0" smtClean="0">
                <a:latin typeface="+mn-ea"/>
                <a:ea typeface="+mn-ea"/>
              </a:rPr>
              <a:t>　　通常乳剤ではこの段階で</a:t>
            </a:r>
            <a:r>
              <a:rPr lang="en-US" altLang="ja-JP" sz="2000" dirty="0" smtClean="0">
                <a:latin typeface="+mn-ea"/>
                <a:ea typeface="+mn-ea"/>
              </a:rPr>
              <a:t>MIP</a:t>
            </a:r>
            <a:r>
              <a:rPr lang="ja-JP" altLang="en-US" sz="2000" dirty="0" smtClean="0">
                <a:latin typeface="+mn-ea"/>
                <a:ea typeface="+mn-ea"/>
              </a:rPr>
              <a:t>に</a:t>
            </a:r>
            <a:endParaRPr lang="en-US" altLang="ja-JP" sz="2000" dirty="0" smtClean="0">
              <a:latin typeface="+mn-ea"/>
              <a:ea typeface="+mn-ea"/>
            </a:endParaRPr>
          </a:p>
          <a:p>
            <a:r>
              <a:rPr lang="ja-JP" altLang="en-US" sz="2000" dirty="0" smtClean="0">
                <a:latin typeface="+mn-ea"/>
                <a:ea typeface="+mn-ea"/>
              </a:rPr>
              <a:t>　　感度を持つ</a:t>
            </a:r>
            <a:endParaRPr lang="en-US" altLang="ja-JP" sz="2000" dirty="0" smtClean="0">
              <a:latin typeface="+mn-ea"/>
              <a:ea typeface="+mn-ea"/>
            </a:endParaRPr>
          </a:p>
          <a:p>
            <a:endParaRPr lang="en-US" altLang="ja-JP" sz="2000" dirty="0" smtClean="0">
              <a:latin typeface="+mn-ea"/>
              <a:ea typeface="+mn-ea"/>
            </a:endParaRPr>
          </a:p>
          <a:p>
            <a:r>
              <a:rPr lang="ja-JP" altLang="en-US" sz="2000" dirty="0" smtClean="0">
                <a:latin typeface="+mn-ea"/>
                <a:ea typeface="+mn-ea"/>
              </a:rPr>
              <a:t>　　</a:t>
            </a:r>
            <a:r>
              <a:rPr lang="en-US" altLang="ja-JP" sz="2000" dirty="0" smtClean="0">
                <a:latin typeface="+mn-ea"/>
                <a:ea typeface="+mn-ea"/>
              </a:rPr>
              <a:t>NIT</a:t>
            </a:r>
            <a:r>
              <a:rPr lang="ja-JP" altLang="en-US" sz="2000" dirty="0" smtClean="0">
                <a:latin typeface="+mn-ea"/>
                <a:ea typeface="+mn-ea"/>
              </a:rPr>
              <a:t>に関しては、より抑えた増感処理</a:t>
            </a:r>
            <a:endParaRPr lang="en-US" altLang="ja-JP" sz="2000" dirty="0" smtClean="0">
              <a:latin typeface="+mn-ea"/>
              <a:ea typeface="+mn-ea"/>
            </a:endParaRPr>
          </a:p>
          <a:p>
            <a:r>
              <a:rPr lang="ja-JP" altLang="en-US" sz="2000" dirty="0" smtClean="0">
                <a:latin typeface="+mn-ea"/>
                <a:ea typeface="+mn-ea"/>
              </a:rPr>
              <a:t>　　</a:t>
            </a:r>
            <a:r>
              <a:rPr lang="en-US" altLang="ja-JP" sz="2000" dirty="0" smtClean="0">
                <a:latin typeface="+mn-ea"/>
                <a:ea typeface="+mn-ea"/>
              </a:rPr>
              <a:t>(</a:t>
            </a:r>
            <a:r>
              <a:rPr lang="ja-JP" altLang="en-US" sz="2000" dirty="0" smtClean="0">
                <a:latin typeface="+mn-ea"/>
                <a:ea typeface="+mn-ea"/>
              </a:rPr>
              <a:t>今までできなかった</a:t>
            </a:r>
            <a:r>
              <a:rPr lang="en-US" altLang="ja-JP" sz="2000" dirty="0" smtClean="0">
                <a:latin typeface="+mn-ea"/>
                <a:ea typeface="+mn-ea"/>
              </a:rPr>
              <a:t>fine tuning</a:t>
            </a:r>
            <a:r>
              <a:rPr lang="ja-JP" altLang="en-US" sz="2000" dirty="0" smtClean="0">
                <a:latin typeface="+mn-ea"/>
                <a:ea typeface="+mn-ea"/>
              </a:rPr>
              <a:t>が</a:t>
            </a:r>
            <a:endParaRPr lang="en-US" altLang="ja-JP" sz="2000" dirty="0" smtClean="0">
              <a:latin typeface="+mn-ea"/>
              <a:ea typeface="+mn-ea"/>
            </a:endParaRPr>
          </a:p>
          <a:p>
            <a:r>
              <a:rPr lang="ja-JP" altLang="en-US" sz="2000" dirty="0" smtClean="0">
                <a:latin typeface="+mn-ea"/>
                <a:ea typeface="+mn-ea"/>
              </a:rPr>
              <a:t>　　可能になる）</a:t>
            </a:r>
            <a:endParaRPr lang="en-US" altLang="ja-JP" sz="2000" dirty="0">
              <a:latin typeface="+mn-ea"/>
              <a:ea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1"/>
          <p:cNvSpPr>
            <a:spLocks noGrp="1"/>
          </p:cNvSpPr>
          <p:nvPr>
            <p:ph type="title" idx="4294967295"/>
          </p:nvPr>
        </p:nvSpPr>
        <p:spPr>
          <a:xfrm>
            <a:off x="0" y="-76200"/>
            <a:ext cx="8610600" cy="1143000"/>
          </a:xfrm>
        </p:spPr>
        <p:txBody>
          <a:bodyPr/>
          <a:lstStyle/>
          <a:p>
            <a:r>
              <a:rPr lang="ja-JP" altLang="en-US" sz="3200" dirty="0" smtClean="0">
                <a:latin typeface="+mn-ea"/>
                <a:ea typeface="+mn-ea"/>
              </a:rPr>
              <a:t>これまでの開発状況</a:t>
            </a:r>
            <a:endParaRPr lang="en-US" altLang="ja-JP" sz="3200" dirty="0" smtClean="0">
              <a:latin typeface="+mn-ea"/>
              <a:ea typeface="+mn-ea"/>
            </a:endParaRPr>
          </a:p>
        </p:txBody>
      </p:sp>
      <p:pic>
        <p:nvPicPr>
          <p:cNvPr id="27651" name="Picture 14"/>
          <p:cNvPicPr>
            <a:picLocks noChangeAspect="1" noChangeArrowheads="1"/>
          </p:cNvPicPr>
          <p:nvPr/>
        </p:nvPicPr>
        <p:blipFill>
          <a:blip r:embed="rId2" cstate="print"/>
          <a:srcRect/>
          <a:stretch>
            <a:fillRect/>
          </a:stretch>
        </p:blipFill>
        <p:spPr bwMode="auto">
          <a:xfrm>
            <a:off x="381000" y="1066800"/>
            <a:ext cx="6705600" cy="5257800"/>
          </a:xfrm>
          <a:prstGeom prst="rect">
            <a:avLst/>
          </a:prstGeom>
          <a:noFill/>
          <a:ln w="9525">
            <a:noFill/>
            <a:miter lim="800000"/>
            <a:headEnd/>
            <a:tailEnd/>
          </a:ln>
        </p:spPr>
      </p:pic>
      <p:sp>
        <p:nvSpPr>
          <p:cNvPr id="27652" name="Text Box 15"/>
          <p:cNvSpPr txBox="1">
            <a:spLocks noChangeArrowheads="1"/>
          </p:cNvSpPr>
          <p:nvPr/>
        </p:nvSpPr>
        <p:spPr bwMode="auto">
          <a:xfrm>
            <a:off x="7391400" y="1396008"/>
            <a:ext cx="1752600" cy="304800"/>
          </a:xfrm>
          <a:prstGeom prst="rect">
            <a:avLst/>
          </a:prstGeom>
          <a:noFill/>
          <a:ln w="9525">
            <a:noFill/>
            <a:miter lim="800000"/>
            <a:headEnd/>
            <a:tailEnd/>
          </a:ln>
        </p:spPr>
        <p:txBody>
          <a:bodyPr>
            <a:spAutoFit/>
          </a:bodyPr>
          <a:lstStyle/>
          <a:p>
            <a:pPr>
              <a:spcBef>
                <a:spcPct val="50000"/>
              </a:spcBef>
            </a:pPr>
            <a:r>
              <a:rPr lang="en-US" altLang="ja-JP" sz="1400" dirty="0">
                <a:latin typeface="+mn-ea"/>
                <a:ea typeface="+mn-ea"/>
              </a:rPr>
              <a:t>α</a:t>
            </a:r>
            <a:r>
              <a:rPr lang="ja-JP" altLang="en-US" sz="1400" dirty="0">
                <a:latin typeface="+mn-ea"/>
                <a:ea typeface="+mn-ea"/>
              </a:rPr>
              <a:t>線初検出</a:t>
            </a:r>
          </a:p>
        </p:txBody>
      </p:sp>
      <p:sp>
        <p:nvSpPr>
          <p:cNvPr id="27653" name="Line 16"/>
          <p:cNvSpPr>
            <a:spLocks noChangeShapeType="1"/>
          </p:cNvSpPr>
          <p:nvPr/>
        </p:nvSpPr>
        <p:spPr bwMode="auto">
          <a:xfrm flipH="1">
            <a:off x="6781800" y="1524000"/>
            <a:ext cx="609600" cy="0"/>
          </a:xfrm>
          <a:prstGeom prst="line">
            <a:avLst/>
          </a:prstGeom>
          <a:noFill/>
          <a:ln w="9525">
            <a:solidFill>
              <a:schemeClr val="tx1"/>
            </a:solidFill>
            <a:round/>
            <a:headEnd/>
            <a:tailEnd type="triangle" w="med" len="med"/>
          </a:ln>
        </p:spPr>
        <p:txBody>
          <a:bodyPr/>
          <a:lstStyle/>
          <a:p>
            <a:endParaRPr lang="ja-JP" altLang="en-US">
              <a:latin typeface="+mn-ea"/>
              <a:ea typeface="+mn-ea"/>
            </a:endParaRPr>
          </a:p>
        </p:txBody>
      </p:sp>
      <p:sp>
        <p:nvSpPr>
          <p:cNvPr id="27654" name="Text Box 17"/>
          <p:cNvSpPr txBox="1">
            <a:spLocks noChangeArrowheads="1"/>
          </p:cNvSpPr>
          <p:nvPr/>
        </p:nvSpPr>
        <p:spPr bwMode="auto">
          <a:xfrm>
            <a:off x="7391400" y="1600200"/>
            <a:ext cx="1752600" cy="304800"/>
          </a:xfrm>
          <a:prstGeom prst="rect">
            <a:avLst/>
          </a:prstGeom>
          <a:noFill/>
          <a:ln w="9525">
            <a:noFill/>
            <a:miter lim="800000"/>
            <a:headEnd/>
            <a:tailEnd/>
          </a:ln>
        </p:spPr>
        <p:txBody>
          <a:bodyPr>
            <a:spAutoFit/>
          </a:bodyPr>
          <a:lstStyle/>
          <a:p>
            <a:pPr>
              <a:spcBef>
                <a:spcPct val="50000"/>
              </a:spcBef>
            </a:pPr>
            <a:r>
              <a:rPr lang="ja-JP" altLang="en-US" sz="1400">
                <a:latin typeface="+mn-ea"/>
                <a:ea typeface="+mn-ea"/>
              </a:rPr>
              <a:t>ヨウ素添加</a:t>
            </a:r>
          </a:p>
        </p:txBody>
      </p:sp>
      <p:sp>
        <p:nvSpPr>
          <p:cNvPr id="27655" name="Line 18"/>
          <p:cNvSpPr>
            <a:spLocks noChangeShapeType="1"/>
          </p:cNvSpPr>
          <p:nvPr/>
        </p:nvSpPr>
        <p:spPr bwMode="auto">
          <a:xfrm flipH="1">
            <a:off x="6781800" y="1752600"/>
            <a:ext cx="609600" cy="0"/>
          </a:xfrm>
          <a:prstGeom prst="line">
            <a:avLst/>
          </a:prstGeom>
          <a:noFill/>
          <a:ln w="9525">
            <a:solidFill>
              <a:schemeClr val="tx1"/>
            </a:solidFill>
            <a:round/>
            <a:headEnd/>
            <a:tailEnd type="triangle" w="med" len="med"/>
          </a:ln>
        </p:spPr>
        <p:txBody>
          <a:bodyPr/>
          <a:lstStyle/>
          <a:p>
            <a:endParaRPr lang="ja-JP" altLang="en-US">
              <a:latin typeface="+mn-ea"/>
              <a:ea typeface="+mn-ea"/>
            </a:endParaRPr>
          </a:p>
        </p:txBody>
      </p:sp>
      <p:sp>
        <p:nvSpPr>
          <p:cNvPr id="27656" name="Line 19"/>
          <p:cNvSpPr>
            <a:spLocks noChangeShapeType="1"/>
          </p:cNvSpPr>
          <p:nvPr/>
        </p:nvSpPr>
        <p:spPr bwMode="auto">
          <a:xfrm flipH="1">
            <a:off x="6781800" y="2057400"/>
            <a:ext cx="609600" cy="0"/>
          </a:xfrm>
          <a:prstGeom prst="line">
            <a:avLst/>
          </a:prstGeom>
          <a:noFill/>
          <a:ln w="9525">
            <a:solidFill>
              <a:schemeClr val="tx1"/>
            </a:solidFill>
            <a:round/>
            <a:headEnd/>
            <a:tailEnd type="triangle" w="med" len="med"/>
          </a:ln>
        </p:spPr>
        <p:txBody>
          <a:bodyPr/>
          <a:lstStyle/>
          <a:p>
            <a:endParaRPr lang="ja-JP" altLang="en-US">
              <a:latin typeface="+mn-ea"/>
              <a:ea typeface="+mn-ea"/>
            </a:endParaRPr>
          </a:p>
        </p:txBody>
      </p:sp>
      <p:sp>
        <p:nvSpPr>
          <p:cNvPr id="27657" name="Text Box 20"/>
          <p:cNvSpPr txBox="1">
            <a:spLocks noChangeArrowheads="1"/>
          </p:cNvSpPr>
          <p:nvPr/>
        </p:nvSpPr>
        <p:spPr bwMode="auto">
          <a:xfrm>
            <a:off x="7391400" y="1873250"/>
            <a:ext cx="1676400" cy="336550"/>
          </a:xfrm>
          <a:prstGeom prst="rect">
            <a:avLst/>
          </a:prstGeom>
          <a:noFill/>
          <a:ln w="9525">
            <a:noFill/>
            <a:miter lim="800000"/>
            <a:headEnd/>
            <a:tailEnd/>
          </a:ln>
        </p:spPr>
        <p:txBody>
          <a:bodyPr>
            <a:spAutoFit/>
          </a:bodyPr>
          <a:lstStyle/>
          <a:p>
            <a:pPr>
              <a:spcBef>
                <a:spcPct val="50000"/>
              </a:spcBef>
            </a:pPr>
            <a:r>
              <a:rPr lang="ja-JP" altLang="en-US" sz="1600" dirty="0">
                <a:latin typeface="+mn-ea"/>
                <a:ea typeface="+mn-ea"/>
              </a:rPr>
              <a:t>沈降失敗</a:t>
            </a:r>
          </a:p>
        </p:txBody>
      </p:sp>
      <p:sp>
        <p:nvSpPr>
          <p:cNvPr id="27658" name="Text Box 21"/>
          <p:cNvSpPr txBox="1">
            <a:spLocks noChangeArrowheads="1"/>
          </p:cNvSpPr>
          <p:nvPr/>
        </p:nvSpPr>
        <p:spPr bwMode="auto">
          <a:xfrm>
            <a:off x="7391400" y="2133600"/>
            <a:ext cx="1676400" cy="336550"/>
          </a:xfrm>
          <a:prstGeom prst="rect">
            <a:avLst/>
          </a:prstGeom>
          <a:noFill/>
          <a:ln w="9525">
            <a:noFill/>
            <a:miter lim="800000"/>
            <a:headEnd/>
            <a:tailEnd/>
          </a:ln>
        </p:spPr>
        <p:txBody>
          <a:bodyPr>
            <a:spAutoFit/>
          </a:bodyPr>
          <a:lstStyle/>
          <a:p>
            <a:pPr>
              <a:spcBef>
                <a:spcPct val="50000"/>
              </a:spcBef>
            </a:pPr>
            <a:r>
              <a:rPr lang="ja-JP" altLang="en-US" sz="1600" dirty="0">
                <a:latin typeface="+mn-ea"/>
                <a:ea typeface="+mn-ea"/>
              </a:rPr>
              <a:t>沈降条件出し</a:t>
            </a:r>
          </a:p>
        </p:txBody>
      </p:sp>
      <p:sp>
        <p:nvSpPr>
          <p:cNvPr id="27659" name="Line 22"/>
          <p:cNvSpPr>
            <a:spLocks noChangeShapeType="1"/>
          </p:cNvSpPr>
          <p:nvPr/>
        </p:nvSpPr>
        <p:spPr bwMode="auto">
          <a:xfrm flipH="1">
            <a:off x="6781800" y="2286000"/>
            <a:ext cx="609600" cy="0"/>
          </a:xfrm>
          <a:prstGeom prst="line">
            <a:avLst/>
          </a:prstGeom>
          <a:noFill/>
          <a:ln w="9525">
            <a:solidFill>
              <a:schemeClr val="tx1"/>
            </a:solidFill>
            <a:round/>
            <a:headEnd/>
            <a:tailEnd type="triangle" w="med" len="med"/>
          </a:ln>
        </p:spPr>
        <p:txBody>
          <a:bodyPr/>
          <a:lstStyle/>
          <a:p>
            <a:endParaRPr lang="ja-JP" altLang="en-US">
              <a:latin typeface="+mn-ea"/>
              <a:ea typeface="+mn-ea"/>
            </a:endParaRPr>
          </a:p>
        </p:txBody>
      </p:sp>
      <p:sp>
        <p:nvSpPr>
          <p:cNvPr id="27660" name="AutoShape 23"/>
          <p:cNvSpPr>
            <a:spLocks/>
          </p:cNvSpPr>
          <p:nvPr/>
        </p:nvSpPr>
        <p:spPr bwMode="auto">
          <a:xfrm>
            <a:off x="6629400" y="2514600"/>
            <a:ext cx="457200" cy="685800"/>
          </a:xfrm>
          <a:prstGeom prst="rightBrace">
            <a:avLst>
              <a:gd name="adj1" fmla="val 12500"/>
              <a:gd name="adj2" fmla="val 50000"/>
            </a:avLst>
          </a:prstGeom>
          <a:noFill/>
          <a:ln w="9525">
            <a:solidFill>
              <a:schemeClr val="tx1"/>
            </a:solidFill>
            <a:round/>
            <a:headEnd/>
            <a:tailEnd/>
          </a:ln>
        </p:spPr>
        <p:txBody>
          <a:bodyPr wrap="none" anchor="ctr"/>
          <a:lstStyle/>
          <a:p>
            <a:endParaRPr lang="ja-JP" altLang="en-US">
              <a:latin typeface="+mn-ea"/>
              <a:ea typeface="+mn-ea"/>
            </a:endParaRPr>
          </a:p>
        </p:txBody>
      </p:sp>
      <p:sp>
        <p:nvSpPr>
          <p:cNvPr id="27661" name="Text Box 24"/>
          <p:cNvSpPr txBox="1">
            <a:spLocks noChangeArrowheads="1"/>
          </p:cNvSpPr>
          <p:nvPr/>
        </p:nvSpPr>
        <p:spPr bwMode="auto">
          <a:xfrm>
            <a:off x="7162800" y="2667000"/>
            <a:ext cx="1828800" cy="366713"/>
          </a:xfrm>
          <a:prstGeom prst="rect">
            <a:avLst/>
          </a:prstGeom>
          <a:noFill/>
          <a:ln w="9525">
            <a:noFill/>
            <a:miter lim="800000"/>
            <a:headEnd/>
            <a:tailEnd/>
          </a:ln>
        </p:spPr>
        <p:txBody>
          <a:bodyPr>
            <a:spAutoFit/>
          </a:bodyPr>
          <a:lstStyle/>
          <a:p>
            <a:pPr>
              <a:spcBef>
                <a:spcPct val="50000"/>
              </a:spcBef>
            </a:pPr>
            <a:r>
              <a:rPr lang="ja-JP" altLang="en-US" dirty="0">
                <a:latin typeface="+mn-ea"/>
                <a:ea typeface="+mn-ea"/>
              </a:rPr>
              <a:t>条件再チェック</a:t>
            </a:r>
          </a:p>
        </p:txBody>
      </p:sp>
      <p:sp>
        <p:nvSpPr>
          <p:cNvPr id="27662" name="Text Box 26"/>
          <p:cNvSpPr txBox="1">
            <a:spLocks noChangeArrowheads="1"/>
          </p:cNvSpPr>
          <p:nvPr/>
        </p:nvSpPr>
        <p:spPr bwMode="auto">
          <a:xfrm>
            <a:off x="7391400" y="3276600"/>
            <a:ext cx="2057400" cy="336550"/>
          </a:xfrm>
          <a:prstGeom prst="rect">
            <a:avLst/>
          </a:prstGeom>
          <a:noFill/>
          <a:ln w="9525">
            <a:noFill/>
            <a:miter lim="800000"/>
            <a:headEnd/>
            <a:tailEnd/>
          </a:ln>
        </p:spPr>
        <p:txBody>
          <a:bodyPr>
            <a:spAutoFit/>
          </a:bodyPr>
          <a:lstStyle/>
          <a:p>
            <a:pPr>
              <a:spcBef>
                <a:spcPct val="50000"/>
              </a:spcBef>
            </a:pPr>
            <a:r>
              <a:rPr lang="ja-JP" altLang="en-US" sz="1600" dirty="0">
                <a:latin typeface="+mn-ea"/>
                <a:ea typeface="+mn-ea"/>
              </a:rPr>
              <a:t>低速イオン初検出</a:t>
            </a:r>
          </a:p>
        </p:txBody>
      </p:sp>
      <p:sp>
        <p:nvSpPr>
          <p:cNvPr id="27663" name="Line 27"/>
          <p:cNvSpPr>
            <a:spLocks noChangeShapeType="1"/>
          </p:cNvSpPr>
          <p:nvPr/>
        </p:nvSpPr>
        <p:spPr bwMode="auto">
          <a:xfrm flipH="1">
            <a:off x="6781800" y="3429000"/>
            <a:ext cx="609600" cy="0"/>
          </a:xfrm>
          <a:prstGeom prst="line">
            <a:avLst/>
          </a:prstGeom>
          <a:noFill/>
          <a:ln w="9525">
            <a:solidFill>
              <a:schemeClr val="tx1"/>
            </a:solidFill>
            <a:round/>
            <a:headEnd/>
            <a:tailEnd type="triangle" w="med" len="med"/>
          </a:ln>
        </p:spPr>
        <p:txBody>
          <a:bodyPr/>
          <a:lstStyle/>
          <a:p>
            <a:endParaRPr lang="ja-JP" altLang="en-US">
              <a:latin typeface="+mn-ea"/>
              <a:ea typeface="+mn-ea"/>
            </a:endParaRPr>
          </a:p>
        </p:txBody>
      </p:sp>
      <p:sp>
        <p:nvSpPr>
          <p:cNvPr id="27664" name="AutoShape 28"/>
          <p:cNvSpPr>
            <a:spLocks/>
          </p:cNvSpPr>
          <p:nvPr/>
        </p:nvSpPr>
        <p:spPr bwMode="auto">
          <a:xfrm>
            <a:off x="6781800" y="3810000"/>
            <a:ext cx="228600" cy="914400"/>
          </a:xfrm>
          <a:prstGeom prst="rightBrace">
            <a:avLst>
              <a:gd name="adj1" fmla="val 33333"/>
              <a:gd name="adj2" fmla="val 50000"/>
            </a:avLst>
          </a:prstGeom>
          <a:noFill/>
          <a:ln w="9525">
            <a:solidFill>
              <a:schemeClr val="tx1"/>
            </a:solidFill>
            <a:round/>
            <a:headEnd/>
            <a:tailEnd/>
          </a:ln>
        </p:spPr>
        <p:txBody>
          <a:bodyPr wrap="none" anchor="ctr"/>
          <a:lstStyle/>
          <a:p>
            <a:endParaRPr lang="ja-JP" altLang="en-US">
              <a:latin typeface="+mn-ea"/>
              <a:ea typeface="+mn-ea"/>
            </a:endParaRPr>
          </a:p>
        </p:txBody>
      </p:sp>
      <p:sp>
        <p:nvSpPr>
          <p:cNvPr id="27665" name="Text Box 29"/>
          <p:cNvSpPr txBox="1">
            <a:spLocks noChangeArrowheads="1"/>
          </p:cNvSpPr>
          <p:nvPr/>
        </p:nvSpPr>
        <p:spPr bwMode="auto">
          <a:xfrm>
            <a:off x="7162800" y="3868738"/>
            <a:ext cx="2209800" cy="703262"/>
          </a:xfrm>
          <a:prstGeom prst="rect">
            <a:avLst/>
          </a:prstGeom>
          <a:noFill/>
          <a:ln w="9525">
            <a:noFill/>
            <a:miter lim="800000"/>
            <a:headEnd/>
            <a:tailEnd/>
          </a:ln>
        </p:spPr>
        <p:txBody>
          <a:bodyPr>
            <a:spAutoFit/>
          </a:bodyPr>
          <a:lstStyle/>
          <a:p>
            <a:pPr>
              <a:spcBef>
                <a:spcPct val="50000"/>
              </a:spcBef>
            </a:pPr>
            <a:r>
              <a:rPr lang="ja-JP" altLang="en-US" sz="1600">
                <a:latin typeface="+mn-ea"/>
                <a:ea typeface="+mn-ea"/>
              </a:rPr>
              <a:t>調合条件再検討</a:t>
            </a:r>
          </a:p>
          <a:p>
            <a:pPr>
              <a:spcBef>
                <a:spcPct val="50000"/>
              </a:spcBef>
            </a:pPr>
            <a:r>
              <a:rPr lang="ja-JP" altLang="en-US" sz="1600">
                <a:latin typeface="+mn-ea"/>
                <a:ea typeface="+mn-ea"/>
              </a:rPr>
              <a:t>ベンチオスルホン酸</a:t>
            </a:r>
          </a:p>
        </p:txBody>
      </p:sp>
      <p:sp>
        <p:nvSpPr>
          <p:cNvPr id="27666" name="Text Box 31"/>
          <p:cNvSpPr txBox="1">
            <a:spLocks noChangeArrowheads="1"/>
          </p:cNvSpPr>
          <p:nvPr/>
        </p:nvSpPr>
        <p:spPr bwMode="auto">
          <a:xfrm>
            <a:off x="7162800" y="5410200"/>
            <a:ext cx="1752600" cy="336550"/>
          </a:xfrm>
          <a:prstGeom prst="rect">
            <a:avLst/>
          </a:prstGeom>
          <a:noFill/>
          <a:ln w="9525">
            <a:noFill/>
            <a:miter lim="800000"/>
            <a:headEnd/>
            <a:tailEnd/>
          </a:ln>
        </p:spPr>
        <p:txBody>
          <a:bodyPr>
            <a:spAutoFit/>
          </a:bodyPr>
          <a:lstStyle/>
          <a:p>
            <a:pPr>
              <a:spcBef>
                <a:spcPct val="50000"/>
              </a:spcBef>
            </a:pPr>
            <a:r>
              <a:rPr lang="ja-JP" altLang="en-US" sz="1600">
                <a:latin typeface="+mn-ea"/>
                <a:ea typeface="+mn-ea"/>
              </a:rPr>
              <a:t>中性子モニター用</a:t>
            </a:r>
          </a:p>
        </p:txBody>
      </p:sp>
      <p:sp>
        <p:nvSpPr>
          <p:cNvPr id="27667" name="AutoShape 32"/>
          <p:cNvSpPr>
            <a:spLocks/>
          </p:cNvSpPr>
          <p:nvPr/>
        </p:nvSpPr>
        <p:spPr bwMode="auto">
          <a:xfrm>
            <a:off x="6934200" y="5257800"/>
            <a:ext cx="228600" cy="609600"/>
          </a:xfrm>
          <a:prstGeom prst="rightBrace">
            <a:avLst>
              <a:gd name="adj1" fmla="val 22222"/>
              <a:gd name="adj2" fmla="val 50000"/>
            </a:avLst>
          </a:prstGeom>
          <a:noFill/>
          <a:ln w="9525">
            <a:solidFill>
              <a:schemeClr val="tx1"/>
            </a:solidFill>
            <a:round/>
            <a:headEnd/>
            <a:tailEnd/>
          </a:ln>
        </p:spPr>
        <p:txBody>
          <a:bodyPr wrap="none" anchor="ctr"/>
          <a:lstStyle/>
          <a:p>
            <a:endParaRPr lang="ja-JP" altLang="en-US">
              <a:latin typeface="+mn-ea"/>
              <a:ea typeface="+mn-ea"/>
            </a:endParaRPr>
          </a:p>
        </p:txBody>
      </p:sp>
      <p:sp>
        <p:nvSpPr>
          <p:cNvPr id="27668" name="Line 33"/>
          <p:cNvSpPr>
            <a:spLocks noChangeShapeType="1"/>
          </p:cNvSpPr>
          <p:nvPr/>
        </p:nvSpPr>
        <p:spPr bwMode="auto">
          <a:xfrm flipH="1">
            <a:off x="6858000" y="6019800"/>
            <a:ext cx="609600" cy="0"/>
          </a:xfrm>
          <a:prstGeom prst="line">
            <a:avLst/>
          </a:prstGeom>
          <a:noFill/>
          <a:ln w="9525">
            <a:solidFill>
              <a:schemeClr val="tx1"/>
            </a:solidFill>
            <a:round/>
            <a:headEnd/>
            <a:tailEnd type="triangle" w="med" len="med"/>
          </a:ln>
        </p:spPr>
        <p:txBody>
          <a:bodyPr/>
          <a:lstStyle/>
          <a:p>
            <a:endParaRPr lang="ja-JP" altLang="en-US">
              <a:latin typeface="+mn-ea"/>
              <a:ea typeface="+mn-ea"/>
            </a:endParaRPr>
          </a:p>
        </p:txBody>
      </p:sp>
      <p:sp>
        <p:nvSpPr>
          <p:cNvPr id="27669" name="Text Box 34"/>
          <p:cNvSpPr txBox="1">
            <a:spLocks noChangeArrowheads="1"/>
          </p:cNvSpPr>
          <p:nvPr/>
        </p:nvSpPr>
        <p:spPr bwMode="auto">
          <a:xfrm>
            <a:off x="7467600" y="5791200"/>
            <a:ext cx="2057400" cy="366713"/>
          </a:xfrm>
          <a:prstGeom prst="rect">
            <a:avLst/>
          </a:prstGeom>
          <a:noFill/>
          <a:ln w="9525">
            <a:noFill/>
            <a:miter lim="800000"/>
            <a:headEnd/>
            <a:tailEnd/>
          </a:ln>
        </p:spPr>
        <p:txBody>
          <a:bodyPr>
            <a:spAutoFit/>
          </a:bodyPr>
          <a:lstStyle/>
          <a:p>
            <a:pPr>
              <a:spcBef>
                <a:spcPct val="50000"/>
              </a:spcBef>
            </a:pPr>
            <a:r>
              <a:rPr lang="ja-JP" altLang="en-US">
                <a:latin typeface="+mn-ea"/>
                <a:ea typeface="+mn-ea"/>
              </a:rPr>
              <a:t>チャレンジ</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グループ化 7"/>
          <p:cNvGrpSpPr>
            <a:grpSpLocks noChangeAspect="1"/>
          </p:cNvGrpSpPr>
          <p:nvPr/>
        </p:nvGrpSpPr>
        <p:grpSpPr bwMode="auto">
          <a:xfrm>
            <a:off x="5219700" y="4076700"/>
            <a:ext cx="3600450" cy="2495550"/>
            <a:chOff x="-50800" y="1989559"/>
            <a:chExt cx="4464496" cy="3095625"/>
          </a:xfrm>
        </p:grpSpPr>
        <p:pic>
          <p:nvPicPr>
            <p:cNvPr id="9226" name="Picture 2"/>
            <p:cNvPicPr>
              <a:picLocks noChangeAspect="1" noChangeArrowheads="1"/>
            </p:cNvPicPr>
            <p:nvPr/>
          </p:nvPicPr>
          <p:blipFill>
            <a:blip r:embed="rId3" cstate="print"/>
            <a:srcRect l="3415" t="54230" r="55350" b="5286"/>
            <a:stretch>
              <a:fillRect/>
            </a:stretch>
          </p:blipFill>
          <p:spPr bwMode="auto">
            <a:xfrm>
              <a:off x="-50800" y="1989559"/>
              <a:ext cx="4464496" cy="3095625"/>
            </a:xfrm>
            <a:prstGeom prst="rect">
              <a:avLst/>
            </a:prstGeom>
            <a:noFill/>
            <a:ln w="9525">
              <a:noFill/>
              <a:miter lim="800000"/>
              <a:headEnd/>
              <a:tailEnd/>
            </a:ln>
          </p:spPr>
        </p:pic>
        <p:sp>
          <p:nvSpPr>
            <p:cNvPr id="9227" name="テキスト ボックス 4"/>
            <p:cNvSpPr txBox="1">
              <a:spLocks noChangeArrowheads="1"/>
            </p:cNvSpPr>
            <p:nvPr/>
          </p:nvSpPr>
          <p:spPr bwMode="auto">
            <a:xfrm>
              <a:off x="2195513" y="2997200"/>
              <a:ext cx="1800226" cy="801746"/>
            </a:xfrm>
            <a:prstGeom prst="rect">
              <a:avLst/>
            </a:prstGeom>
            <a:noFill/>
            <a:ln w="9525">
              <a:noFill/>
              <a:miter lim="800000"/>
              <a:headEnd/>
              <a:tailEnd/>
            </a:ln>
          </p:spPr>
          <p:txBody>
            <a:bodyPr>
              <a:spAutoFit/>
            </a:bodyPr>
            <a:lstStyle/>
            <a:p>
              <a:r>
                <a:rPr lang="en-US" altLang="ja-JP" u="sng">
                  <a:latin typeface="+mn-ea"/>
                  <a:ea typeface="+mn-ea"/>
                </a:rPr>
                <a:t>40.4+-7.9 [nm]</a:t>
              </a:r>
            </a:p>
          </p:txBody>
        </p:sp>
      </p:grpSp>
      <p:pic>
        <p:nvPicPr>
          <p:cNvPr id="9219" name="Picture 10"/>
          <p:cNvPicPr>
            <a:picLocks noChangeAspect="1" noChangeArrowheads="1"/>
          </p:cNvPicPr>
          <p:nvPr/>
        </p:nvPicPr>
        <p:blipFill>
          <a:blip r:embed="rId4" cstate="print"/>
          <a:srcRect/>
          <a:stretch>
            <a:fillRect/>
          </a:stretch>
        </p:blipFill>
        <p:spPr bwMode="auto">
          <a:xfrm>
            <a:off x="0" y="4005263"/>
            <a:ext cx="3800475" cy="2852737"/>
          </a:xfrm>
          <a:prstGeom prst="rect">
            <a:avLst/>
          </a:prstGeom>
          <a:noFill/>
          <a:ln w="9525">
            <a:noFill/>
            <a:miter lim="800000"/>
            <a:headEnd/>
            <a:tailEnd/>
          </a:ln>
        </p:spPr>
      </p:pic>
      <p:sp>
        <p:nvSpPr>
          <p:cNvPr id="9220" name="Text Box 11"/>
          <p:cNvSpPr txBox="1">
            <a:spLocks noChangeArrowheads="1"/>
          </p:cNvSpPr>
          <p:nvPr/>
        </p:nvSpPr>
        <p:spPr bwMode="auto">
          <a:xfrm>
            <a:off x="0" y="3500438"/>
            <a:ext cx="3505200" cy="366712"/>
          </a:xfrm>
          <a:prstGeom prst="rect">
            <a:avLst/>
          </a:prstGeom>
          <a:noFill/>
          <a:ln w="9525">
            <a:noFill/>
            <a:miter lim="800000"/>
            <a:headEnd/>
            <a:tailEnd/>
          </a:ln>
        </p:spPr>
        <p:txBody>
          <a:bodyPr>
            <a:spAutoFit/>
          </a:bodyPr>
          <a:lstStyle/>
          <a:p>
            <a:pPr>
              <a:spcBef>
                <a:spcPct val="50000"/>
              </a:spcBef>
            </a:pPr>
            <a:r>
              <a:rPr lang="en-US" altLang="ja-JP" b="1" u="sng">
                <a:latin typeface="+mn-ea"/>
                <a:ea typeface="+mn-ea"/>
              </a:rPr>
              <a:t>Fuji Film</a:t>
            </a:r>
            <a:r>
              <a:rPr lang="ja-JP" altLang="en-US" b="1" u="sng">
                <a:latin typeface="+mn-ea"/>
                <a:ea typeface="+mn-ea"/>
              </a:rPr>
              <a:t>製造超微粒子乳剤(</a:t>
            </a:r>
            <a:r>
              <a:rPr lang="en-US" altLang="ja-JP" b="1" u="sng">
                <a:latin typeface="+mn-ea"/>
                <a:ea typeface="+mn-ea"/>
              </a:rPr>
              <a:t>NIT)</a:t>
            </a:r>
          </a:p>
        </p:txBody>
      </p:sp>
      <p:sp>
        <p:nvSpPr>
          <p:cNvPr id="9221" name="Text Box 12"/>
          <p:cNvSpPr txBox="1">
            <a:spLocks noChangeArrowheads="1"/>
          </p:cNvSpPr>
          <p:nvPr/>
        </p:nvSpPr>
        <p:spPr bwMode="auto">
          <a:xfrm>
            <a:off x="5759450" y="3721100"/>
            <a:ext cx="3340100" cy="368300"/>
          </a:xfrm>
          <a:prstGeom prst="rect">
            <a:avLst/>
          </a:prstGeom>
          <a:noFill/>
          <a:ln w="9525">
            <a:noFill/>
            <a:miter lim="800000"/>
            <a:headEnd/>
            <a:tailEnd/>
          </a:ln>
        </p:spPr>
        <p:txBody>
          <a:bodyPr>
            <a:spAutoFit/>
          </a:bodyPr>
          <a:lstStyle/>
          <a:p>
            <a:pPr>
              <a:spcBef>
                <a:spcPct val="50000"/>
              </a:spcBef>
            </a:pPr>
            <a:r>
              <a:rPr lang="en-US" altLang="ja-JP" b="1" u="sng" dirty="0">
                <a:solidFill>
                  <a:srgbClr val="FF0000"/>
                </a:solidFill>
                <a:latin typeface="+mn-ea"/>
                <a:ea typeface="+mn-ea"/>
              </a:rPr>
              <a:t>F</a:t>
            </a:r>
            <a:r>
              <a:rPr lang="ja-JP" altLang="en-US" b="1" u="sng" dirty="0">
                <a:solidFill>
                  <a:srgbClr val="FF0000"/>
                </a:solidFill>
                <a:latin typeface="+mn-ea"/>
                <a:ea typeface="+mn-ea"/>
              </a:rPr>
              <a:t>研製造超微粒子乳剤(</a:t>
            </a:r>
            <a:r>
              <a:rPr lang="en-US" altLang="ja-JP" b="1" u="sng" dirty="0">
                <a:solidFill>
                  <a:srgbClr val="FF0000"/>
                </a:solidFill>
                <a:latin typeface="+mn-ea"/>
                <a:ea typeface="+mn-ea"/>
              </a:rPr>
              <a:t>NNK011)</a:t>
            </a:r>
          </a:p>
        </p:txBody>
      </p:sp>
      <p:sp>
        <p:nvSpPr>
          <p:cNvPr id="9222" name="正方形/長方形 34"/>
          <p:cNvSpPr>
            <a:spLocks noChangeArrowheads="1"/>
          </p:cNvSpPr>
          <p:nvPr/>
        </p:nvSpPr>
        <p:spPr bwMode="auto">
          <a:xfrm>
            <a:off x="250824" y="476250"/>
            <a:ext cx="3529087" cy="2031325"/>
          </a:xfrm>
          <a:prstGeom prst="rect">
            <a:avLst/>
          </a:prstGeom>
          <a:noFill/>
          <a:ln w="9525">
            <a:noFill/>
            <a:miter lim="800000"/>
            <a:headEnd/>
            <a:tailEnd/>
          </a:ln>
        </p:spPr>
        <p:txBody>
          <a:bodyPr wrap="square">
            <a:spAutoFit/>
          </a:bodyPr>
          <a:lstStyle/>
          <a:p>
            <a:r>
              <a:rPr lang="ja-JP" altLang="en-US" dirty="0" smtClean="0">
                <a:latin typeface="+mn-ea"/>
                <a:ea typeface="+mn-ea"/>
              </a:rPr>
              <a:t>粒径</a:t>
            </a:r>
            <a:r>
              <a:rPr lang="ja-JP" altLang="en-US" dirty="0">
                <a:latin typeface="+mn-ea"/>
                <a:ea typeface="+mn-ea"/>
              </a:rPr>
              <a:t>は</a:t>
            </a:r>
            <a:r>
              <a:rPr lang="en-US" altLang="ja-JP" dirty="0">
                <a:latin typeface="+mn-ea"/>
                <a:ea typeface="+mn-ea"/>
              </a:rPr>
              <a:t>Fuji Film</a:t>
            </a:r>
            <a:r>
              <a:rPr lang="ja-JP" altLang="en-US" dirty="0">
                <a:latin typeface="+mn-ea"/>
                <a:ea typeface="+mn-ea"/>
              </a:rPr>
              <a:t>製造超微粒子乳剤</a:t>
            </a:r>
            <a:r>
              <a:rPr lang="en-US" altLang="ja-JP" dirty="0">
                <a:latin typeface="+mn-ea"/>
                <a:ea typeface="+mn-ea"/>
              </a:rPr>
              <a:t>(NIT)</a:t>
            </a:r>
            <a:r>
              <a:rPr lang="ja-JP" altLang="en-US" dirty="0">
                <a:latin typeface="+mn-ea"/>
                <a:ea typeface="+mn-ea"/>
              </a:rPr>
              <a:t>と同じ水準のもの</a:t>
            </a:r>
            <a:r>
              <a:rPr lang="en-US" altLang="ja-JP" dirty="0">
                <a:latin typeface="+mn-ea"/>
                <a:ea typeface="+mn-ea"/>
              </a:rPr>
              <a:t>(NNK011</a:t>
            </a:r>
            <a:r>
              <a:rPr lang="en-US" altLang="ja-JP" dirty="0" smtClean="0">
                <a:latin typeface="+mn-ea"/>
                <a:ea typeface="+mn-ea"/>
              </a:rPr>
              <a:t>,</a:t>
            </a:r>
          </a:p>
          <a:p>
            <a:r>
              <a:rPr lang="ja-JP" altLang="en-US" dirty="0" smtClean="0">
                <a:latin typeface="+mn-ea"/>
                <a:ea typeface="+mn-ea"/>
              </a:rPr>
              <a:t>粒径</a:t>
            </a:r>
            <a:r>
              <a:rPr lang="ja-JP" altLang="en-US" dirty="0">
                <a:latin typeface="+mn-ea"/>
                <a:ea typeface="+mn-ea"/>
              </a:rPr>
              <a:t>約</a:t>
            </a:r>
            <a:r>
              <a:rPr lang="en-US" altLang="ja-JP" dirty="0">
                <a:latin typeface="+mn-ea"/>
                <a:ea typeface="+mn-ea"/>
              </a:rPr>
              <a:t>40nm)</a:t>
            </a:r>
            <a:r>
              <a:rPr lang="ja-JP" altLang="en-US" dirty="0">
                <a:latin typeface="+mn-ea"/>
                <a:ea typeface="+mn-ea"/>
              </a:rPr>
              <a:t>を安定的につくることができるようになっている。</a:t>
            </a:r>
            <a:endParaRPr lang="en-US" altLang="ja-JP" dirty="0">
              <a:latin typeface="+mn-ea"/>
              <a:ea typeface="+mn-ea"/>
            </a:endParaRPr>
          </a:p>
          <a:p>
            <a:endParaRPr lang="en-US" altLang="ja-JP" dirty="0">
              <a:latin typeface="+mn-ea"/>
              <a:ea typeface="+mn-ea"/>
            </a:endParaRPr>
          </a:p>
          <a:p>
            <a:r>
              <a:rPr lang="ja-JP" altLang="en-US" dirty="0">
                <a:latin typeface="+mn-ea"/>
                <a:ea typeface="+mn-ea"/>
              </a:rPr>
              <a:t>最終的には</a:t>
            </a:r>
            <a:r>
              <a:rPr lang="en-US" altLang="ja-JP" dirty="0">
                <a:latin typeface="+mn-ea"/>
                <a:ea typeface="+mn-ea"/>
              </a:rPr>
              <a:t>20nm</a:t>
            </a:r>
            <a:r>
              <a:rPr lang="ja-JP" altLang="en-US" dirty="0">
                <a:latin typeface="+mn-ea"/>
                <a:ea typeface="+mn-ea"/>
              </a:rPr>
              <a:t>程度の粒径を目標としている。</a:t>
            </a:r>
            <a:endParaRPr lang="en-US" altLang="ja-JP" dirty="0">
              <a:latin typeface="+mn-ea"/>
              <a:ea typeface="+mn-ea"/>
            </a:endParaRPr>
          </a:p>
        </p:txBody>
      </p:sp>
      <p:pic>
        <p:nvPicPr>
          <p:cNvPr id="9228" name="Picture 12" descr="C:\Documents and Settings\浅田　貴志\デスクトップ\図1.png"/>
          <p:cNvPicPr>
            <a:picLocks noChangeAspect="1" noChangeArrowheads="1"/>
          </p:cNvPicPr>
          <p:nvPr/>
        </p:nvPicPr>
        <p:blipFill>
          <a:blip r:embed="rId5" cstate="print"/>
          <a:srcRect/>
          <a:stretch>
            <a:fillRect/>
          </a:stretch>
        </p:blipFill>
        <p:spPr bwMode="auto">
          <a:xfrm>
            <a:off x="4139952" y="260648"/>
            <a:ext cx="4619625" cy="34258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タイトル 1"/>
          <p:cNvSpPr>
            <a:spLocks noGrp="1"/>
          </p:cNvSpPr>
          <p:nvPr>
            <p:ph type="title" idx="4294967295"/>
          </p:nvPr>
        </p:nvSpPr>
        <p:spPr>
          <a:xfrm>
            <a:off x="457200" y="59125"/>
            <a:ext cx="8229600" cy="1143000"/>
          </a:xfrm>
        </p:spPr>
        <p:txBody>
          <a:bodyPr/>
          <a:lstStyle/>
          <a:p>
            <a:pPr eaLnBrk="1" hangingPunct="1"/>
            <a:r>
              <a:rPr lang="en-US" altLang="ja-JP" sz="3600" smtClean="0">
                <a:latin typeface="+mn-ea"/>
                <a:ea typeface="+mn-ea"/>
              </a:rPr>
              <a:t>XAA</a:t>
            </a:r>
            <a:r>
              <a:rPr lang="ja-JP" altLang="en-US" sz="3600" smtClean="0">
                <a:latin typeface="+mn-ea"/>
                <a:ea typeface="+mn-ea"/>
              </a:rPr>
              <a:t>現像液による</a:t>
            </a:r>
            <a:r>
              <a:rPr lang="en-US" altLang="ja-JP" sz="3600" smtClean="0">
                <a:latin typeface="+mn-ea"/>
                <a:ea typeface="+mn-ea"/>
              </a:rPr>
              <a:t>fog density</a:t>
            </a:r>
            <a:r>
              <a:rPr lang="ja-JP" altLang="en-US" sz="3600" smtClean="0">
                <a:latin typeface="+mn-ea"/>
                <a:ea typeface="+mn-ea"/>
              </a:rPr>
              <a:t>評価</a:t>
            </a:r>
          </a:p>
        </p:txBody>
      </p:sp>
      <p:graphicFrame>
        <p:nvGraphicFramePr>
          <p:cNvPr id="4" name="グラフ 3"/>
          <p:cNvGraphicFramePr>
            <a:graphicFrameLocks/>
          </p:cNvGraphicFramePr>
          <p:nvPr/>
        </p:nvGraphicFramePr>
        <p:xfrm>
          <a:off x="2147408075" y="2147467200"/>
          <a:ext cx="0" cy="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p:cNvGraphicFramePr>
            <a:graphicFrameLocks/>
          </p:cNvGraphicFramePr>
          <p:nvPr/>
        </p:nvGraphicFramePr>
        <p:xfrm>
          <a:off x="2147408075" y="2147467200"/>
          <a:ext cx="0" cy="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グループ化 5"/>
          <p:cNvGrpSpPr>
            <a:grpSpLocks/>
          </p:cNvGrpSpPr>
          <p:nvPr/>
        </p:nvGrpSpPr>
        <p:grpSpPr bwMode="auto">
          <a:xfrm>
            <a:off x="34925" y="1125925"/>
            <a:ext cx="10188575" cy="4752975"/>
            <a:chOff x="0" y="836712"/>
            <a:chExt cx="9756576" cy="4464496"/>
          </a:xfrm>
        </p:grpSpPr>
        <p:pic>
          <p:nvPicPr>
            <p:cNvPr id="26639" name="グラフ 6"/>
            <p:cNvPicPr>
              <a:picLocks noChangeArrowheads="1"/>
            </p:cNvPicPr>
            <p:nvPr/>
          </p:nvPicPr>
          <p:blipFill>
            <a:blip r:embed="rId4" cstate="print"/>
            <a:srcRect/>
            <a:stretch>
              <a:fillRect/>
            </a:stretch>
          </p:blipFill>
          <p:spPr bwMode="auto">
            <a:xfrm>
              <a:off x="-4257" y="1044816"/>
              <a:ext cx="5592351" cy="4191437"/>
            </a:xfrm>
            <a:prstGeom prst="rect">
              <a:avLst/>
            </a:prstGeom>
            <a:solidFill>
              <a:schemeClr val="bg1"/>
            </a:solidFill>
            <a:ln w="9525">
              <a:noFill/>
              <a:miter lim="800000"/>
              <a:headEnd/>
              <a:tailEnd/>
            </a:ln>
          </p:spPr>
        </p:pic>
        <p:pic>
          <p:nvPicPr>
            <p:cNvPr id="26640" name="グラフ 7"/>
            <p:cNvPicPr>
              <a:picLocks noChangeArrowheads="1"/>
            </p:cNvPicPr>
            <p:nvPr/>
          </p:nvPicPr>
          <p:blipFill>
            <a:blip r:embed="rId5" cstate="print"/>
            <a:srcRect/>
            <a:stretch>
              <a:fillRect/>
            </a:stretch>
          </p:blipFill>
          <p:spPr bwMode="auto">
            <a:xfrm>
              <a:off x="4134551" y="832954"/>
              <a:ext cx="5627377" cy="4472011"/>
            </a:xfrm>
            <a:prstGeom prst="rect">
              <a:avLst/>
            </a:prstGeom>
            <a:solidFill>
              <a:schemeClr val="bg1"/>
            </a:solidFill>
            <a:ln w="9525">
              <a:noFill/>
              <a:miter lim="800000"/>
              <a:headEnd/>
              <a:tailEnd/>
            </a:ln>
          </p:spPr>
        </p:pic>
      </p:grpSp>
      <p:sp>
        <p:nvSpPr>
          <p:cNvPr id="26630" name="Line 8"/>
          <p:cNvSpPr>
            <a:spLocks noChangeShapeType="1"/>
          </p:cNvSpPr>
          <p:nvPr/>
        </p:nvSpPr>
        <p:spPr bwMode="auto">
          <a:xfrm flipH="1">
            <a:off x="5715000" y="4859725"/>
            <a:ext cx="1447800" cy="1066800"/>
          </a:xfrm>
          <a:prstGeom prst="line">
            <a:avLst/>
          </a:prstGeom>
          <a:noFill/>
          <a:ln w="9525">
            <a:solidFill>
              <a:srgbClr val="FF0000"/>
            </a:solidFill>
            <a:round/>
            <a:headEnd/>
            <a:tailEnd type="triangle" w="med" len="med"/>
          </a:ln>
        </p:spPr>
        <p:txBody>
          <a:bodyPr/>
          <a:lstStyle/>
          <a:p>
            <a:endParaRPr lang="ja-JP" altLang="en-US">
              <a:latin typeface="+mn-ea"/>
              <a:ea typeface="+mn-ea"/>
            </a:endParaRPr>
          </a:p>
        </p:txBody>
      </p:sp>
      <p:sp>
        <p:nvSpPr>
          <p:cNvPr id="26631" name="Text Box 9"/>
          <p:cNvSpPr txBox="1">
            <a:spLocks noChangeArrowheads="1"/>
          </p:cNvSpPr>
          <p:nvPr/>
        </p:nvSpPr>
        <p:spPr bwMode="auto">
          <a:xfrm>
            <a:off x="3581400" y="5926525"/>
            <a:ext cx="4648200" cy="646331"/>
          </a:xfrm>
          <a:prstGeom prst="rect">
            <a:avLst/>
          </a:prstGeom>
          <a:noFill/>
          <a:ln w="9525">
            <a:noFill/>
            <a:miter lim="800000"/>
            <a:headEnd/>
            <a:tailEnd/>
          </a:ln>
        </p:spPr>
        <p:txBody>
          <a:bodyPr>
            <a:spAutoFit/>
          </a:bodyPr>
          <a:lstStyle/>
          <a:p>
            <a:pPr>
              <a:spcBef>
                <a:spcPct val="50000"/>
              </a:spcBef>
            </a:pPr>
            <a:r>
              <a:rPr lang="en-US" altLang="ja-JP" b="1">
                <a:solidFill>
                  <a:srgbClr val="FF0000"/>
                </a:solidFill>
                <a:latin typeface="+mn-ea"/>
                <a:ea typeface="+mn-ea"/>
              </a:rPr>
              <a:t>Fuji Film</a:t>
            </a:r>
            <a:r>
              <a:rPr lang="ja-JP" altLang="en-US" b="1">
                <a:solidFill>
                  <a:srgbClr val="FF0000"/>
                </a:solidFill>
                <a:latin typeface="+mn-ea"/>
                <a:ea typeface="+mn-ea"/>
              </a:rPr>
              <a:t>で製造されたものに対して1/5に低下！</a:t>
            </a:r>
          </a:p>
        </p:txBody>
      </p:sp>
      <p:sp>
        <p:nvSpPr>
          <p:cNvPr id="26632" name="Text Box 10"/>
          <p:cNvSpPr txBox="1">
            <a:spLocks noChangeArrowheads="1"/>
          </p:cNvSpPr>
          <p:nvPr/>
        </p:nvSpPr>
        <p:spPr bwMode="auto">
          <a:xfrm>
            <a:off x="990600" y="1521213"/>
            <a:ext cx="3200400" cy="366712"/>
          </a:xfrm>
          <a:prstGeom prst="rect">
            <a:avLst/>
          </a:prstGeom>
          <a:noFill/>
          <a:ln w="9525">
            <a:noFill/>
            <a:miter lim="800000"/>
            <a:headEnd/>
            <a:tailEnd/>
          </a:ln>
        </p:spPr>
        <p:txBody>
          <a:bodyPr>
            <a:spAutoFit/>
          </a:bodyPr>
          <a:lstStyle/>
          <a:p>
            <a:pPr>
              <a:spcBef>
                <a:spcPct val="50000"/>
              </a:spcBef>
            </a:pPr>
            <a:r>
              <a:rPr lang="ja-JP" altLang="en-US" b="1">
                <a:latin typeface="+mn-ea"/>
                <a:ea typeface="+mn-ea"/>
              </a:rPr>
              <a:t>バッジごとの</a:t>
            </a:r>
            <a:r>
              <a:rPr lang="en-US" altLang="ja-JP" b="1">
                <a:latin typeface="+mn-ea"/>
                <a:ea typeface="+mn-ea"/>
              </a:rPr>
              <a:t>Fog density</a:t>
            </a:r>
            <a:r>
              <a:rPr lang="ja-JP" altLang="en-US" b="1">
                <a:latin typeface="+mn-ea"/>
                <a:ea typeface="+mn-ea"/>
              </a:rPr>
              <a:t>比較</a:t>
            </a:r>
          </a:p>
        </p:txBody>
      </p:sp>
      <p:sp>
        <p:nvSpPr>
          <p:cNvPr id="26633" name="AutoShape 14"/>
          <p:cNvSpPr>
            <a:spLocks noChangeArrowheads="1"/>
          </p:cNvSpPr>
          <p:nvPr/>
        </p:nvSpPr>
        <p:spPr bwMode="auto">
          <a:xfrm>
            <a:off x="4191000" y="3640525"/>
            <a:ext cx="228600" cy="914400"/>
          </a:xfrm>
          <a:prstGeom prst="downArrow">
            <a:avLst>
              <a:gd name="adj1" fmla="val 50000"/>
              <a:gd name="adj2" fmla="val 100000"/>
            </a:avLst>
          </a:prstGeom>
          <a:solidFill>
            <a:schemeClr val="bg1"/>
          </a:solidFill>
          <a:ln w="9525">
            <a:solidFill>
              <a:schemeClr val="tx1"/>
            </a:solidFill>
            <a:miter lim="800000"/>
            <a:headEnd/>
            <a:tailEnd/>
          </a:ln>
        </p:spPr>
        <p:txBody>
          <a:bodyPr vert="eaVert" wrap="none" anchor="ctr"/>
          <a:lstStyle/>
          <a:p>
            <a:endParaRPr lang="ja-JP" altLang="en-US">
              <a:latin typeface="+mn-ea"/>
              <a:ea typeface="+mn-ea"/>
            </a:endParaRPr>
          </a:p>
        </p:txBody>
      </p:sp>
      <p:sp>
        <p:nvSpPr>
          <p:cNvPr id="26634" name="Text Box 15"/>
          <p:cNvSpPr txBox="1">
            <a:spLocks noChangeArrowheads="1"/>
          </p:cNvSpPr>
          <p:nvPr/>
        </p:nvSpPr>
        <p:spPr bwMode="auto">
          <a:xfrm>
            <a:off x="4114800" y="4478725"/>
            <a:ext cx="685800" cy="366713"/>
          </a:xfrm>
          <a:prstGeom prst="rect">
            <a:avLst/>
          </a:prstGeom>
          <a:noFill/>
          <a:ln w="9525">
            <a:noFill/>
            <a:miter lim="800000"/>
            <a:headEnd/>
            <a:tailEnd/>
          </a:ln>
        </p:spPr>
        <p:txBody>
          <a:bodyPr>
            <a:spAutoFit/>
          </a:bodyPr>
          <a:lstStyle/>
          <a:p>
            <a:pPr>
              <a:spcBef>
                <a:spcPct val="50000"/>
              </a:spcBef>
            </a:pPr>
            <a:r>
              <a:rPr lang="ja-JP" altLang="en-US">
                <a:latin typeface="+mn-ea"/>
                <a:ea typeface="+mn-ea"/>
              </a:rPr>
              <a:t>新</a:t>
            </a:r>
          </a:p>
        </p:txBody>
      </p:sp>
      <p:sp>
        <p:nvSpPr>
          <p:cNvPr id="26635" name="Text Box 16"/>
          <p:cNvSpPr txBox="1">
            <a:spLocks noChangeArrowheads="1"/>
          </p:cNvSpPr>
          <p:nvPr/>
        </p:nvSpPr>
        <p:spPr bwMode="auto">
          <a:xfrm>
            <a:off x="8077200" y="2649925"/>
            <a:ext cx="1447800" cy="366713"/>
          </a:xfrm>
          <a:prstGeom prst="rect">
            <a:avLst/>
          </a:prstGeom>
          <a:noFill/>
          <a:ln w="9525">
            <a:noFill/>
            <a:miter lim="800000"/>
            <a:headEnd/>
            <a:tailEnd/>
          </a:ln>
        </p:spPr>
        <p:txBody>
          <a:bodyPr>
            <a:spAutoFit/>
          </a:bodyPr>
          <a:lstStyle/>
          <a:p>
            <a:pPr>
              <a:spcBef>
                <a:spcPct val="50000"/>
              </a:spcBef>
            </a:pPr>
            <a:r>
              <a:rPr lang="en-US" altLang="ja-JP">
                <a:latin typeface="+mn-ea"/>
                <a:ea typeface="+mn-ea"/>
              </a:rPr>
              <a:t>Fuji Film</a:t>
            </a:r>
          </a:p>
        </p:txBody>
      </p:sp>
      <p:sp>
        <p:nvSpPr>
          <p:cNvPr id="26636" name="AutoShape 17"/>
          <p:cNvSpPr>
            <a:spLocks/>
          </p:cNvSpPr>
          <p:nvPr/>
        </p:nvSpPr>
        <p:spPr bwMode="auto">
          <a:xfrm>
            <a:off x="7772400" y="2040325"/>
            <a:ext cx="228600" cy="1676400"/>
          </a:xfrm>
          <a:prstGeom prst="rightBrace">
            <a:avLst>
              <a:gd name="adj1" fmla="val 61111"/>
              <a:gd name="adj2" fmla="val 50000"/>
            </a:avLst>
          </a:prstGeom>
          <a:noFill/>
          <a:ln w="9525">
            <a:solidFill>
              <a:schemeClr val="tx1"/>
            </a:solidFill>
            <a:round/>
            <a:headEnd/>
            <a:tailEnd/>
          </a:ln>
        </p:spPr>
        <p:txBody>
          <a:bodyPr wrap="none" anchor="ctr"/>
          <a:lstStyle/>
          <a:p>
            <a:endParaRPr lang="ja-JP" altLang="en-US">
              <a:latin typeface="+mn-ea"/>
              <a:ea typeface="+mn-ea"/>
            </a:endParaRPr>
          </a:p>
        </p:txBody>
      </p:sp>
      <p:sp>
        <p:nvSpPr>
          <p:cNvPr id="26637" name="Text Box 18"/>
          <p:cNvSpPr txBox="1">
            <a:spLocks noChangeArrowheads="1"/>
          </p:cNvSpPr>
          <p:nvPr/>
        </p:nvSpPr>
        <p:spPr bwMode="auto">
          <a:xfrm>
            <a:off x="5410200" y="1521213"/>
            <a:ext cx="3200400" cy="366712"/>
          </a:xfrm>
          <a:prstGeom prst="rect">
            <a:avLst/>
          </a:prstGeom>
          <a:noFill/>
          <a:ln w="9525">
            <a:noFill/>
            <a:miter lim="800000"/>
            <a:headEnd/>
            <a:tailEnd/>
          </a:ln>
        </p:spPr>
        <p:txBody>
          <a:bodyPr>
            <a:spAutoFit/>
          </a:bodyPr>
          <a:lstStyle/>
          <a:p>
            <a:pPr>
              <a:spcBef>
                <a:spcPct val="50000"/>
              </a:spcBef>
            </a:pPr>
            <a:r>
              <a:rPr lang="en-US" altLang="ja-JP" b="1">
                <a:latin typeface="+mn-ea"/>
                <a:ea typeface="+mn-ea"/>
              </a:rPr>
              <a:t>Fuji NIT</a:t>
            </a:r>
            <a:r>
              <a:rPr lang="ja-JP" altLang="en-US" b="1">
                <a:latin typeface="+mn-ea"/>
                <a:ea typeface="+mn-ea"/>
              </a:rPr>
              <a:t>との</a:t>
            </a:r>
            <a:r>
              <a:rPr lang="en-US" altLang="ja-JP" b="1">
                <a:latin typeface="+mn-ea"/>
                <a:ea typeface="+mn-ea"/>
              </a:rPr>
              <a:t>Fog density</a:t>
            </a:r>
            <a:r>
              <a:rPr lang="ja-JP" altLang="en-US" b="1">
                <a:latin typeface="+mn-ea"/>
                <a:ea typeface="+mn-ea"/>
              </a:rPr>
              <a:t>比較</a:t>
            </a:r>
          </a:p>
        </p:txBody>
      </p:sp>
      <p:sp>
        <p:nvSpPr>
          <p:cNvPr id="26638" name="Text Box 16"/>
          <p:cNvSpPr txBox="1">
            <a:spLocks noChangeArrowheads="1"/>
          </p:cNvSpPr>
          <p:nvPr/>
        </p:nvSpPr>
        <p:spPr bwMode="auto">
          <a:xfrm>
            <a:off x="381000" y="973525"/>
            <a:ext cx="4495800" cy="376238"/>
          </a:xfrm>
          <a:prstGeom prst="rect">
            <a:avLst/>
          </a:prstGeom>
          <a:noFill/>
          <a:ln w="9525">
            <a:solidFill>
              <a:schemeClr val="tx1"/>
            </a:solidFill>
            <a:miter lim="800000"/>
            <a:headEnd/>
            <a:tailEnd/>
          </a:ln>
        </p:spPr>
        <p:txBody>
          <a:bodyPr>
            <a:spAutoFit/>
          </a:bodyPr>
          <a:lstStyle/>
          <a:p>
            <a:pPr>
              <a:spcBef>
                <a:spcPct val="50000"/>
              </a:spcBef>
            </a:pPr>
            <a:r>
              <a:rPr lang="en-US" altLang="ja-JP">
                <a:latin typeface="+mn-ea"/>
                <a:ea typeface="+mn-ea"/>
              </a:rPr>
              <a:t>Fog: </a:t>
            </a:r>
            <a:r>
              <a:rPr lang="ja-JP" altLang="en-US">
                <a:latin typeface="+mn-ea"/>
                <a:ea typeface="+mn-ea"/>
              </a:rPr>
              <a:t>現像によって生じる飛跡でないノイズ</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a:spLocks noGrp="1"/>
          </p:cNvSpPr>
          <p:nvPr>
            <p:ph type="title" idx="4294967295"/>
          </p:nvPr>
        </p:nvSpPr>
        <p:spPr>
          <a:xfrm>
            <a:off x="0" y="-171400"/>
            <a:ext cx="8610600" cy="1143000"/>
          </a:xfrm>
        </p:spPr>
        <p:txBody>
          <a:bodyPr/>
          <a:lstStyle/>
          <a:p>
            <a:r>
              <a:rPr lang="en-US" altLang="ja-JP" sz="3200" smtClean="0">
                <a:latin typeface="+mn-ea"/>
                <a:ea typeface="+mn-ea"/>
              </a:rPr>
              <a:t>α-ray Grain density</a:t>
            </a:r>
            <a:r>
              <a:rPr lang="ja-JP" altLang="en-US" sz="3200" smtClean="0">
                <a:latin typeface="+mn-ea"/>
                <a:ea typeface="+mn-ea"/>
              </a:rPr>
              <a:t>評価 </a:t>
            </a:r>
            <a:r>
              <a:rPr lang="en-US" altLang="ja-JP" sz="3200" smtClean="0">
                <a:latin typeface="+mn-ea"/>
                <a:ea typeface="+mn-ea"/>
              </a:rPr>
              <a:t>with XAA developer</a:t>
            </a:r>
          </a:p>
        </p:txBody>
      </p:sp>
      <p:grpSp>
        <p:nvGrpSpPr>
          <p:cNvPr id="2" name="グループ化 12"/>
          <p:cNvGrpSpPr>
            <a:grpSpLocks/>
          </p:cNvGrpSpPr>
          <p:nvPr/>
        </p:nvGrpSpPr>
        <p:grpSpPr bwMode="auto">
          <a:xfrm>
            <a:off x="1360488" y="1201788"/>
            <a:ext cx="6335712" cy="2589212"/>
            <a:chOff x="107504" y="1598222"/>
            <a:chExt cx="8928992" cy="4229041"/>
          </a:xfrm>
        </p:grpSpPr>
        <p:pic>
          <p:nvPicPr>
            <p:cNvPr id="28682" name="Picture 3"/>
            <p:cNvPicPr>
              <a:picLocks noChangeAspect="1" noChangeArrowheads="1"/>
            </p:cNvPicPr>
            <p:nvPr/>
          </p:nvPicPr>
          <p:blipFill>
            <a:blip r:embed="rId2" cstate="print"/>
            <a:srcRect/>
            <a:stretch>
              <a:fillRect/>
            </a:stretch>
          </p:blipFill>
          <p:spPr bwMode="auto">
            <a:xfrm>
              <a:off x="142875" y="2071689"/>
              <a:ext cx="4046684" cy="3085503"/>
            </a:xfrm>
            <a:prstGeom prst="rect">
              <a:avLst/>
            </a:prstGeom>
            <a:noFill/>
            <a:ln w="9525">
              <a:noFill/>
              <a:miter lim="800000"/>
              <a:headEnd/>
              <a:tailEnd/>
            </a:ln>
          </p:spPr>
        </p:pic>
        <p:cxnSp>
          <p:nvCxnSpPr>
            <p:cNvPr id="6" name="直線矢印コネクタ 5"/>
            <p:cNvCxnSpPr/>
            <p:nvPr/>
          </p:nvCxnSpPr>
          <p:spPr>
            <a:xfrm>
              <a:off x="179097" y="5228301"/>
              <a:ext cx="3959989" cy="2592"/>
            </a:xfrm>
            <a:prstGeom prst="straightConnector1">
              <a:avLst/>
            </a:prstGeom>
            <a:ln>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8684" name="テキスト ボックス 5"/>
            <p:cNvSpPr txBox="1">
              <a:spLocks noChangeArrowheads="1"/>
            </p:cNvSpPr>
            <p:nvPr/>
          </p:nvSpPr>
          <p:spPr bwMode="auto">
            <a:xfrm>
              <a:off x="1635568" y="5220521"/>
              <a:ext cx="2071723" cy="598963"/>
            </a:xfrm>
            <a:prstGeom prst="rect">
              <a:avLst/>
            </a:prstGeom>
            <a:noFill/>
            <a:ln w="9525">
              <a:noFill/>
              <a:miter lim="800000"/>
              <a:headEnd/>
              <a:tailEnd/>
            </a:ln>
          </p:spPr>
          <p:txBody>
            <a:bodyPr>
              <a:spAutoFit/>
            </a:bodyPr>
            <a:lstStyle/>
            <a:p>
              <a:r>
                <a:rPr lang="en-US" altLang="ja-JP">
                  <a:solidFill>
                    <a:srgbClr val="0000FF"/>
                  </a:solidFill>
                  <a:latin typeface="+mn-ea"/>
                  <a:ea typeface="+mn-ea"/>
                </a:rPr>
                <a:t>60μm</a:t>
              </a:r>
              <a:endParaRPr lang="ja-JP" altLang="en-US">
                <a:solidFill>
                  <a:srgbClr val="0000FF"/>
                </a:solidFill>
                <a:latin typeface="+mn-ea"/>
                <a:ea typeface="+mn-ea"/>
              </a:endParaRPr>
            </a:p>
          </p:txBody>
        </p:sp>
        <p:pic>
          <p:nvPicPr>
            <p:cNvPr id="28685" name="Picture 2"/>
            <p:cNvPicPr>
              <a:picLocks noChangeAspect="1" noChangeArrowheads="1"/>
            </p:cNvPicPr>
            <p:nvPr/>
          </p:nvPicPr>
          <p:blipFill>
            <a:blip r:embed="rId3" cstate="print"/>
            <a:srcRect/>
            <a:stretch>
              <a:fillRect/>
            </a:stretch>
          </p:blipFill>
          <p:spPr bwMode="auto">
            <a:xfrm>
              <a:off x="4946550" y="2060849"/>
              <a:ext cx="4089946" cy="3096344"/>
            </a:xfrm>
            <a:prstGeom prst="rect">
              <a:avLst/>
            </a:prstGeom>
            <a:noFill/>
            <a:ln w="9525">
              <a:noFill/>
              <a:miter lim="800000"/>
              <a:headEnd/>
              <a:tailEnd/>
            </a:ln>
          </p:spPr>
        </p:pic>
        <p:cxnSp>
          <p:nvCxnSpPr>
            <p:cNvPr id="9" name="直線矢印コネクタ 8"/>
            <p:cNvCxnSpPr/>
            <p:nvPr/>
          </p:nvCxnSpPr>
          <p:spPr>
            <a:xfrm>
              <a:off x="5004914" y="5238672"/>
              <a:ext cx="3959989" cy="2592"/>
            </a:xfrm>
            <a:prstGeom prst="straightConnector1">
              <a:avLst/>
            </a:prstGeom>
            <a:ln>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8687" name="テキスト ボックス 9"/>
            <p:cNvSpPr txBox="1">
              <a:spLocks noChangeArrowheads="1"/>
            </p:cNvSpPr>
            <p:nvPr/>
          </p:nvSpPr>
          <p:spPr bwMode="auto">
            <a:xfrm>
              <a:off x="6461385" y="5228300"/>
              <a:ext cx="2071723" cy="598963"/>
            </a:xfrm>
            <a:prstGeom prst="rect">
              <a:avLst/>
            </a:prstGeom>
            <a:noFill/>
            <a:ln w="9525">
              <a:noFill/>
              <a:miter lim="800000"/>
              <a:headEnd/>
              <a:tailEnd/>
            </a:ln>
          </p:spPr>
          <p:txBody>
            <a:bodyPr>
              <a:spAutoFit/>
            </a:bodyPr>
            <a:lstStyle/>
            <a:p>
              <a:r>
                <a:rPr lang="en-US" altLang="ja-JP">
                  <a:solidFill>
                    <a:srgbClr val="0000FF"/>
                  </a:solidFill>
                  <a:latin typeface="+mn-ea"/>
                  <a:ea typeface="+mn-ea"/>
                </a:rPr>
                <a:t>60μm</a:t>
              </a:r>
              <a:endParaRPr lang="ja-JP" altLang="en-US">
                <a:solidFill>
                  <a:srgbClr val="0000FF"/>
                </a:solidFill>
                <a:latin typeface="+mn-ea"/>
                <a:ea typeface="+mn-ea"/>
              </a:endParaRPr>
            </a:p>
          </p:txBody>
        </p:sp>
        <p:sp>
          <p:nvSpPr>
            <p:cNvPr id="28688" name="テキスト ボックス 10"/>
            <p:cNvSpPr txBox="1">
              <a:spLocks noChangeArrowheads="1"/>
            </p:cNvSpPr>
            <p:nvPr/>
          </p:nvSpPr>
          <p:spPr bwMode="auto">
            <a:xfrm>
              <a:off x="107504" y="1598222"/>
              <a:ext cx="2879382" cy="598963"/>
            </a:xfrm>
            <a:prstGeom prst="rect">
              <a:avLst/>
            </a:prstGeom>
            <a:noFill/>
            <a:ln w="9525">
              <a:noFill/>
              <a:miter lim="800000"/>
              <a:headEnd/>
              <a:tailEnd/>
            </a:ln>
          </p:spPr>
          <p:txBody>
            <a:bodyPr>
              <a:spAutoFit/>
            </a:bodyPr>
            <a:lstStyle/>
            <a:p>
              <a:r>
                <a:rPr lang="en-US" altLang="ja-JP">
                  <a:solidFill>
                    <a:srgbClr val="0000FF"/>
                  </a:solidFill>
                  <a:latin typeface="+mn-ea"/>
                  <a:ea typeface="+mn-ea"/>
                </a:rPr>
                <a:t>a). No-sensitized</a:t>
              </a:r>
              <a:endParaRPr lang="ja-JP" altLang="en-US">
                <a:solidFill>
                  <a:srgbClr val="0000FF"/>
                </a:solidFill>
                <a:latin typeface="+mn-ea"/>
                <a:ea typeface="+mn-ea"/>
              </a:endParaRPr>
            </a:p>
          </p:txBody>
        </p:sp>
        <p:sp>
          <p:nvSpPr>
            <p:cNvPr id="28689" name="テキスト ボックス 11"/>
            <p:cNvSpPr txBox="1">
              <a:spLocks noChangeArrowheads="1"/>
            </p:cNvSpPr>
            <p:nvPr/>
          </p:nvSpPr>
          <p:spPr bwMode="auto">
            <a:xfrm>
              <a:off x="4859491" y="1598222"/>
              <a:ext cx="3024805" cy="598963"/>
            </a:xfrm>
            <a:prstGeom prst="rect">
              <a:avLst/>
            </a:prstGeom>
            <a:noFill/>
            <a:ln w="9525">
              <a:noFill/>
              <a:miter lim="800000"/>
              <a:headEnd/>
              <a:tailEnd/>
            </a:ln>
          </p:spPr>
          <p:txBody>
            <a:bodyPr>
              <a:spAutoFit/>
            </a:bodyPr>
            <a:lstStyle/>
            <a:p>
              <a:r>
                <a:rPr lang="en-US" altLang="ja-JP">
                  <a:solidFill>
                    <a:srgbClr val="FF0000"/>
                  </a:solidFill>
                  <a:latin typeface="+mn-ea"/>
                  <a:ea typeface="+mn-ea"/>
                </a:rPr>
                <a:t>b). HA sensitized</a:t>
              </a:r>
              <a:endParaRPr lang="ja-JP" altLang="en-US">
                <a:solidFill>
                  <a:srgbClr val="FF0000"/>
                </a:solidFill>
                <a:latin typeface="+mn-ea"/>
                <a:ea typeface="+mn-ea"/>
              </a:endParaRPr>
            </a:p>
          </p:txBody>
        </p:sp>
      </p:grpSp>
      <p:sp>
        <p:nvSpPr>
          <p:cNvPr id="28676" name="Text Box 13"/>
          <p:cNvSpPr txBox="1">
            <a:spLocks noChangeArrowheads="1"/>
          </p:cNvSpPr>
          <p:nvPr/>
        </p:nvSpPr>
        <p:spPr bwMode="auto">
          <a:xfrm>
            <a:off x="1371600" y="4095800"/>
            <a:ext cx="6400800" cy="1192213"/>
          </a:xfrm>
          <a:prstGeom prst="rect">
            <a:avLst/>
          </a:prstGeom>
          <a:noFill/>
          <a:ln w="9525">
            <a:noFill/>
            <a:miter lim="800000"/>
            <a:headEnd/>
            <a:tailEnd/>
          </a:ln>
        </p:spPr>
        <p:txBody>
          <a:bodyPr>
            <a:spAutoFit/>
          </a:bodyPr>
          <a:lstStyle/>
          <a:p>
            <a:pPr>
              <a:spcBef>
                <a:spcPct val="50000"/>
              </a:spcBef>
            </a:pPr>
            <a:r>
              <a:rPr lang="ja-JP" altLang="en-US">
                <a:latin typeface="+mn-ea"/>
                <a:ea typeface="+mn-ea"/>
              </a:rPr>
              <a:t> </a:t>
            </a:r>
            <a:r>
              <a:rPr lang="ja-JP" altLang="en-US">
                <a:solidFill>
                  <a:srgbClr val="FF0000"/>
                </a:solidFill>
                <a:latin typeface="+mn-ea"/>
                <a:ea typeface="+mn-ea"/>
              </a:rPr>
              <a:t>現状の</a:t>
            </a:r>
            <a:r>
              <a:rPr lang="en-US" altLang="ja-JP">
                <a:solidFill>
                  <a:srgbClr val="FF0000"/>
                </a:solidFill>
                <a:latin typeface="+mn-ea"/>
                <a:ea typeface="+mn-ea"/>
              </a:rPr>
              <a:t>α</a:t>
            </a:r>
            <a:r>
              <a:rPr lang="ja-JP" altLang="en-US">
                <a:solidFill>
                  <a:srgbClr val="FF0000"/>
                </a:solidFill>
                <a:latin typeface="+mn-ea"/>
                <a:ea typeface="+mn-ea"/>
              </a:rPr>
              <a:t>線 </a:t>
            </a:r>
            <a:r>
              <a:rPr lang="en-US" altLang="ja-JP">
                <a:solidFill>
                  <a:srgbClr val="FF0000"/>
                </a:solidFill>
                <a:latin typeface="+mn-ea"/>
                <a:ea typeface="+mn-ea"/>
              </a:rPr>
              <a:t>Grain density</a:t>
            </a:r>
          </a:p>
          <a:p>
            <a:pPr>
              <a:spcBef>
                <a:spcPct val="50000"/>
              </a:spcBef>
            </a:pPr>
            <a:r>
              <a:rPr lang="en-US" altLang="ja-JP">
                <a:latin typeface="+mn-ea"/>
                <a:ea typeface="+mn-ea"/>
              </a:rPr>
              <a:t>               </a:t>
            </a:r>
            <a:r>
              <a:rPr lang="ja-JP" altLang="en-US">
                <a:latin typeface="+mn-ea"/>
                <a:ea typeface="+mn-ea"/>
              </a:rPr>
              <a:t>未増感                                          </a:t>
            </a:r>
            <a:r>
              <a:rPr lang="en-US" altLang="ja-JP">
                <a:latin typeface="+mn-ea"/>
                <a:ea typeface="+mn-ea"/>
              </a:rPr>
              <a:t>HA</a:t>
            </a:r>
            <a:r>
              <a:rPr lang="ja-JP" altLang="en-US">
                <a:latin typeface="+mn-ea"/>
                <a:ea typeface="+mn-ea"/>
              </a:rPr>
              <a:t>増感</a:t>
            </a:r>
          </a:p>
          <a:p>
            <a:pPr>
              <a:spcBef>
                <a:spcPct val="50000"/>
              </a:spcBef>
            </a:pPr>
            <a:r>
              <a:rPr lang="en-US" altLang="ja-JP">
                <a:latin typeface="+mn-ea"/>
                <a:ea typeface="+mn-ea"/>
              </a:rPr>
              <a:t>   　 1.0+-0.3 grains/μm　　　　　　　　　　1.9+-0.3grains/μm</a:t>
            </a:r>
          </a:p>
        </p:txBody>
      </p:sp>
      <p:sp>
        <p:nvSpPr>
          <p:cNvPr id="28677" name="Line 14"/>
          <p:cNvSpPr>
            <a:spLocks noChangeShapeType="1"/>
          </p:cNvSpPr>
          <p:nvPr/>
        </p:nvSpPr>
        <p:spPr bwMode="auto">
          <a:xfrm>
            <a:off x="1676400" y="4857800"/>
            <a:ext cx="5638800" cy="0"/>
          </a:xfrm>
          <a:prstGeom prst="line">
            <a:avLst/>
          </a:prstGeom>
          <a:noFill/>
          <a:ln w="9525">
            <a:solidFill>
              <a:schemeClr val="tx1"/>
            </a:solidFill>
            <a:round/>
            <a:headEnd/>
            <a:tailEnd/>
          </a:ln>
        </p:spPr>
        <p:txBody>
          <a:bodyPr/>
          <a:lstStyle/>
          <a:p>
            <a:endParaRPr lang="ja-JP" altLang="en-US">
              <a:latin typeface="+mn-ea"/>
              <a:ea typeface="+mn-ea"/>
            </a:endParaRPr>
          </a:p>
        </p:txBody>
      </p:sp>
      <p:sp>
        <p:nvSpPr>
          <p:cNvPr id="28678" name="Line 15"/>
          <p:cNvSpPr>
            <a:spLocks noChangeShapeType="1"/>
          </p:cNvSpPr>
          <p:nvPr/>
        </p:nvSpPr>
        <p:spPr bwMode="auto">
          <a:xfrm>
            <a:off x="1828800" y="5391200"/>
            <a:ext cx="5486400" cy="0"/>
          </a:xfrm>
          <a:prstGeom prst="line">
            <a:avLst/>
          </a:prstGeom>
          <a:noFill/>
          <a:ln w="9525">
            <a:solidFill>
              <a:schemeClr val="tx1"/>
            </a:solidFill>
            <a:round/>
            <a:headEnd/>
            <a:tailEnd/>
          </a:ln>
        </p:spPr>
        <p:txBody>
          <a:bodyPr/>
          <a:lstStyle/>
          <a:p>
            <a:endParaRPr lang="ja-JP" altLang="en-US">
              <a:latin typeface="+mn-ea"/>
              <a:ea typeface="+mn-ea"/>
            </a:endParaRPr>
          </a:p>
        </p:txBody>
      </p:sp>
      <p:sp>
        <p:nvSpPr>
          <p:cNvPr id="28679" name="Text Box 16"/>
          <p:cNvSpPr txBox="1">
            <a:spLocks noChangeArrowheads="1"/>
          </p:cNvSpPr>
          <p:nvPr/>
        </p:nvSpPr>
        <p:spPr bwMode="auto">
          <a:xfrm>
            <a:off x="3429000" y="5467400"/>
            <a:ext cx="2286000" cy="366713"/>
          </a:xfrm>
          <a:prstGeom prst="rect">
            <a:avLst/>
          </a:prstGeom>
          <a:noFill/>
          <a:ln w="9525">
            <a:noFill/>
            <a:miter lim="800000"/>
            <a:headEnd/>
            <a:tailEnd/>
          </a:ln>
        </p:spPr>
        <p:txBody>
          <a:bodyPr>
            <a:spAutoFit/>
          </a:bodyPr>
          <a:lstStyle/>
          <a:p>
            <a:pPr>
              <a:spcBef>
                <a:spcPct val="50000"/>
              </a:spcBef>
            </a:pPr>
            <a:r>
              <a:rPr lang="en-US" altLang="ja-JP">
                <a:solidFill>
                  <a:srgbClr val="0033CC"/>
                </a:solidFill>
                <a:latin typeface="+mn-ea"/>
                <a:ea typeface="+mn-ea"/>
              </a:rPr>
              <a:t>Fuji Film</a:t>
            </a:r>
            <a:r>
              <a:rPr lang="ja-JP" altLang="en-US">
                <a:solidFill>
                  <a:srgbClr val="0033CC"/>
                </a:solidFill>
                <a:latin typeface="+mn-ea"/>
                <a:ea typeface="+mn-ea"/>
              </a:rPr>
              <a:t>と同等感度</a:t>
            </a:r>
          </a:p>
        </p:txBody>
      </p:sp>
      <p:sp>
        <p:nvSpPr>
          <p:cNvPr id="28680" name="AutoShape 19"/>
          <p:cNvSpPr>
            <a:spLocks noChangeArrowheads="1"/>
          </p:cNvSpPr>
          <p:nvPr/>
        </p:nvSpPr>
        <p:spPr bwMode="auto">
          <a:xfrm>
            <a:off x="6019800" y="5467400"/>
            <a:ext cx="304800" cy="609600"/>
          </a:xfrm>
          <a:prstGeom prst="downArrow">
            <a:avLst>
              <a:gd name="adj1" fmla="val 50000"/>
              <a:gd name="adj2" fmla="val 50000"/>
            </a:avLst>
          </a:prstGeom>
          <a:solidFill>
            <a:srgbClr val="FFFF00"/>
          </a:solidFill>
          <a:ln w="9525">
            <a:solidFill>
              <a:schemeClr val="tx1"/>
            </a:solidFill>
            <a:miter lim="800000"/>
            <a:headEnd/>
            <a:tailEnd/>
          </a:ln>
        </p:spPr>
        <p:txBody>
          <a:bodyPr vert="eaVert" wrap="none" anchor="ctr"/>
          <a:lstStyle/>
          <a:p>
            <a:endParaRPr lang="ja-JP" altLang="en-US">
              <a:latin typeface="+mn-ea"/>
              <a:ea typeface="+mn-ea"/>
            </a:endParaRPr>
          </a:p>
        </p:txBody>
      </p:sp>
      <p:sp>
        <p:nvSpPr>
          <p:cNvPr id="28681" name="Text Box 20"/>
          <p:cNvSpPr txBox="1">
            <a:spLocks noChangeArrowheads="1"/>
          </p:cNvSpPr>
          <p:nvPr/>
        </p:nvSpPr>
        <p:spPr bwMode="auto">
          <a:xfrm>
            <a:off x="4953000" y="6077000"/>
            <a:ext cx="2667000" cy="641350"/>
          </a:xfrm>
          <a:prstGeom prst="rect">
            <a:avLst/>
          </a:prstGeom>
          <a:noFill/>
          <a:ln w="9525">
            <a:noFill/>
            <a:miter lim="800000"/>
            <a:headEnd/>
            <a:tailEnd/>
          </a:ln>
        </p:spPr>
        <p:txBody>
          <a:bodyPr>
            <a:spAutoFit/>
          </a:bodyPr>
          <a:lstStyle/>
          <a:p>
            <a:pPr>
              <a:spcBef>
                <a:spcPct val="50000"/>
              </a:spcBef>
            </a:pPr>
            <a:r>
              <a:rPr lang="ja-JP" altLang="en-US">
                <a:solidFill>
                  <a:srgbClr val="FF0000"/>
                </a:solidFill>
                <a:latin typeface="+mn-ea"/>
                <a:ea typeface="+mn-ea"/>
              </a:rPr>
              <a:t>通常、一環してこの増感処理したサンプルを使用</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p:cNvSpPr>
            <a:spLocks noGrp="1"/>
          </p:cNvSpPr>
          <p:nvPr>
            <p:ph type="title" idx="4294967295"/>
          </p:nvPr>
        </p:nvSpPr>
        <p:spPr>
          <a:xfrm>
            <a:off x="457200" y="48344"/>
            <a:ext cx="8229600" cy="1143000"/>
          </a:xfrm>
        </p:spPr>
        <p:txBody>
          <a:bodyPr/>
          <a:lstStyle/>
          <a:p>
            <a:r>
              <a:rPr lang="ja-JP" altLang="en-US" sz="3600" smtClean="0">
                <a:latin typeface="+mn-ea"/>
                <a:ea typeface="+mn-ea"/>
              </a:rPr>
              <a:t>サブミクロン飛跡の検出[</a:t>
            </a:r>
            <a:r>
              <a:rPr lang="en-US" altLang="ja-JP" sz="3600" smtClean="0">
                <a:latin typeface="+mn-ea"/>
                <a:ea typeface="+mn-ea"/>
              </a:rPr>
              <a:t>NNK008</a:t>
            </a:r>
            <a:r>
              <a:rPr lang="ja-JP" altLang="en-US" sz="3600" smtClean="0">
                <a:latin typeface="+mn-ea"/>
                <a:ea typeface="+mn-ea"/>
              </a:rPr>
              <a:t>以降]</a:t>
            </a:r>
          </a:p>
        </p:txBody>
      </p:sp>
      <p:grpSp>
        <p:nvGrpSpPr>
          <p:cNvPr id="2" name="グループ化 4"/>
          <p:cNvGrpSpPr>
            <a:grpSpLocks/>
          </p:cNvGrpSpPr>
          <p:nvPr/>
        </p:nvGrpSpPr>
        <p:grpSpPr bwMode="auto">
          <a:xfrm>
            <a:off x="565150" y="3621807"/>
            <a:ext cx="8328025" cy="2903537"/>
            <a:chOff x="251520" y="1340768"/>
            <a:chExt cx="10153128" cy="3920455"/>
          </a:xfrm>
        </p:grpSpPr>
        <p:grpSp>
          <p:nvGrpSpPr>
            <p:cNvPr id="3" name="グループ化 6"/>
            <p:cNvGrpSpPr>
              <a:grpSpLocks/>
            </p:cNvGrpSpPr>
            <p:nvPr/>
          </p:nvGrpSpPr>
          <p:grpSpPr bwMode="auto">
            <a:xfrm>
              <a:off x="251520" y="1340768"/>
              <a:ext cx="5670376" cy="3920455"/>
              <a:chOff x="1907704" y="1340768"/>
              <a:chExt cx="5670376" cy="3920455"/>
            </a:xfrm>
          </p:grpSpPr>
          <p:pic>
            <p:nvPicPr>
              <p:cNvPr id="29713" name="グラフ 10"/>
              <p:cNvPicPr>
                <a:picLocks noChangeArrowheads="1"/>
              </p:cNvPicPr>
              <p:nvPr/>
            </p:nvPicPr>
            <p:blipFill>
              <a:blip r:embed="rId2" cstate="print"/>
              <a:srcRect/>
              <a:stretch>
                <a:fillRect/>
              </a:stretch>
            </p:blipFill>
            <p:spPr bwMode="auto">
              <a:xfrm>
                <a:off x="1903386" y="1332257"/>
                <a:ext cx="5682068" cy="3932840"/>
              </a:xfrm>
              <a:prstGeom prst="rect">
                <a:avLst/>
              </a:prstGeom>
              <a:solidFill>
                <a:schemeClr val="bg1"/>
              </a:solidFill>
              <a:ln w="9525">
                <a:noFill/>
                <a:miter lim="800000"/>
                <a:headEnd/>
                <a:tailEnd/>
              </a:ln>
            </p:spPr>
          </p:pic>
          <p:cxnSp>
            <p:nvCxnSpPr>
              <p:cNvPr id="12" name="直線コネクタ 3"/>
              <p:cNvCxnSpPr/>
              <p:nvPr/>
            </p:nvCxnSpPr>
            <p:spPr>
              <a:xfrm>
                <a:off x="2699285" y="3788641"/>
                <a:ext cx="865125"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rot="5400000" flipH="1" flipV="1">
                <a:off x="2773403" y="3644060"/>
                <a:ext cx="287229" cy="1935"/>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グループ化 7"/>
            <p:cNvGrpSpPr>
              <a:grpSpLocks/>
            </p:cNvGrpSpPr>
            <p:nvPr/>
          </p:nvGrpSpPr>
          <p:grpSpPr bwMode="auto">
            <a:xfrm>
              <a:off x="4427984" y="1340768"/>
              <a:ext cx="5976664" cy="3888432"/>
              <a:chOff x="1619672" y="1412776"/>
              <a:chExt cx="6048672" cy="4107904"/>
            </a:xfrm>
          </p:grpSpPr>
          <p:pic>
            <p:nvPicPr>
              <p:cNvPr id="29710" name="グラフ 7"/>
              <p:cNvPicPr>
                <a:picLocks noChangeArrowheads="1"/>
              </p:cNvPicPr>
              <p:nvPr/>
            </p:nvPicPr>
            <p:blipFill>
              <a:blip r:embed="rId3" cstate="print"/>
              <a:srcRect/>
              <a:stretch>
                <a:fillRect/>
              </a:stretch>
            </p:blipFill>
            <p:spPr bwMode="auto">
              <a:xfrm>
                <a:off x="1615032" y="1403785"/>
                <a:ext cx="6059031" cy="4122611"/>
              </a:xfrm>
              <a:prstGeom prst="rect">
                <a:avLst/>
              </a:prstGeom>
              <a:solidFill>
                <a:schemeClr val="bg1"/>
              </a:solidFill>
              <a:ln w="9525">
                <a:noFill/>
                <a:miter lim="800000"/>
                <a:headEnd/>
                <a:tailEnd/>
              </a:ln>
            </p:spPr>
          </p:pic>
          <p:cxnSp>
            <p:nvCxnSpPr>
              <p:cNvPr id="9" name="直線コネクタ 8"/>
              <p:cNvCxnSpPr/>
              <p:nvPr/>
            </p:nvCxnSpPr>
            <p:spPr>
              <a:xfrm>
                <a:off x="2413094" y="3502891"/>
                <a:ext cx="1292756"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rot="5400000" flipH="1" flipV="1">
                <a:off x="2556253" y="3358117"/>
                <a:ext cx="287588" cy="195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pic>
        <p:nvPicPr>
          <p:cNvPr id="29700" name="Picture 14"/>
          <p:cNvPicPr>
            <a:picLocks noChangeAspect="1" noChangeArrowheads="1"/>
          </p:cNvPicPr>
          <p:nvPr/>
        </p:nvPicPr>
        <p:blipFill>
          <a:blip r:embed="rId4" cstate="print"/>
          <a:srcRect/>
          <a:stretch>
            <a:fillRect/>
          </a:stretch>
        </p:blipFill>
        <p:spPr bwMode="auto">
          <a:xfrm>
            <a:off x="1187450" y="1456457"/>
            <a:ext cx="2808288" cy="2020887"/>
          </a:xfrm>
          <a:prstGeom prst="rect">
            <a:avLst/>
          </a:prstGeom>
          <a:noFill/>
          <a:ln w="9525">
            <a:noFill/>
            <a:miter lim="800000"/>
            <a:headEnd/>
            <a:tailEnd/>
          </a:ln>
        </p:spPr>
      </p:pic>
      <p:pic>
        <p:nvPicPr>
          <p:cNvPr id="29701" name="Picture 16"/>
          <p:cNvPicPr>
            <a:picLocks noChangeAspect="1" noChangeArrowheads="1"/>
          </p:cNvPicPr>
          <p:nvPr/>
        </p:nvPicPr>
        <p:blipFill>
          <a:blip r:embed="rId5" cstate="print"/>
          <a:srcRect/>
          <a:stretch>
            <a:fillRect/>
          </a:stretch>
        </p:blipFill>
        <p:spPr bwMode="auto">
          <a:xfrm>
            <a:off x="4643438" y="1461219"/>
            <a:ext cx="2738437" cy="1944688"/>
          </a:xfrm>
          <a:prstGeom prst="rect">
            <a:avLst/>
          </a:prstGeom>
          <a:noFill/>
          <a:ln w="9525">
            <a:noFill/>
            <a:miter lim="800000"/>
            <a:headEnd/>
            <a:tailEnd/>
          </a:ln>
        </p:spPr>
      </p:pic>
      <p:cxnSp>
        <p:nvCxnSpPr>
          <p:cNvPr id="19" name="直線コネクタ 18"/>
          <p:cNvCxnSpPr/>
          <p:nvPr/>
        </p:nvCxnSpPr>
        <p:spPr>
          <a:xfrm rot="5400000">
            <a:off x="5868988" y="2613744"/>
            <a:ext cx="431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rot="5400000">
            <a:off x="2124075" y="2397844"/>
            <a:ext cx="431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9704" name="Text Box 16"/>
          <p:cNvSpPr txBox="1">
            <a:spLocks noChangeArrowheads="1"/>
          </p:cNvSpPr>
          <p:nvPr/>
        </p:nvSpPr>
        <p:spPr bwMode="auto">
          <a:xfrm>
            <a:off x="6096000" y="2410544"/>
            <a:ext cx="1295400" cy="366713"/>
          </a:xfrm>
          <a:prstGeom prst="rect">
            <a:avLst/>
          </a:prstGeom>
          <a:noFill/>
          <a:ln w="9525">
            <a:noFill/>
            <a:miter lim="800000"/>
            <a:headEnd/>
            <a:tailEnd/>
          </a:ln>
        </p:spPr>
        <p:txBody>
          <a:bodyPr>
            <a:spAutoFit/>
          </a:bodyPr>
          <a:lstStyle/>
          <a:p>
            <a:pPr>
              <a:spcBef>
                <a:spcPct val="50000"/>
              </a:spcBef>
            </a:pPr>
            <a:r>
              <a:rPr lang="ja-JP" altLang="en-US">
                <a:solidFill>
                  <a:schemeClr val="bg2"/>
                </a:solidFill>
                <a:latin typeface="+mn-ea"/>
                <a:ea typeface="+mn-ea"/>
              </a:rPr>
              <a:t>300</a:t>
            </a:r>
            <a:r>
              <a:rPr lang="en-US" altLang="ja-JP">
                <a:solidFill>
                  <a:schemeClr val="bg2"/>
                </a:solidFill>
                <a:latin typeface="+mn-ea"/>
                <a:ea typeface="+mn-ea"/>
              </a:rPr>
              <a:t>nm</a:t>
            </a:r>
          </a:p>
        </p:txBody>
      </p:sp>
      <p:sp>
        <p:nvSpPr>
          <p:cNvPr id="29705" name="Text Box 17"/>
          <p:cNvSpPr txBox="1">
            <a:spLocks noChangeArrowheads="1"/>
          </p:cNvSpPr>
          <p:nvPr/>
        </p:nvSpPr>
        <p:spPr bwMode="auto">
          <a:xfrm>
            <a:off x="1447800" y="2258144"/>
            <a:ext cx="1295400" cy="366713"/>
          </a:xfrm>
          <a:prstGeom prst="rect">
            <a:avLst/>
          </a:prstGeom>
          <a:noFill/>
          <a:ln w="9525">
            <a:noFill/>
            <a:miter lim="800000"/>
            <a:headEnd/>
            <a:tailEnd/>
          </a:ln>
        </p:spPr>
        <p:txBody>
          <a:bodyPr>
            <a:spAutoFit/>
          </a:bodyPr>
          <a:lstStyle/>
          <a:p>
            <a:pPr>
              <a:spcBef>
                <a:spcPct val="50000"/>
              </a:spcBef>
            </a:pPr>
            <a:r>
              <a:rPr lang="ja-JP" altLang="en-US">
                <a:solidFill>
                  <a:schemeClr val="bg2"/>
                </a:solidFill>
                <a:latin typeface="+mn-ea"/>
                <a:ea typeface="+mn-ea"/>
              </a:rPr>
              <a:t>300</a:t>
            </a:r>
            <a:r>
              <a:rPr lang="en-US" altLang="ja-JP">
                <a:solidFill>
                  <a:schemeClr val="bg2"/>
                </a:solidFill>
                <a:latin typeface="+mn-ea"/>
                <a:ea typeface="+mn-ea"/>
              </a:rPr>
              <a:t>nm</a:t>
            </a:r>
          </a:p>
        </p:txBody>
      </p:sp>
      <p:sp>
        <p:nvSpPr>
          <p:cNvPr id="29706" name="Text Box 18"/>
          <p:cNvSpPr txBox="1">
            <a:spLocks noChangeArrowheads="1"/>
          </p:cNvSpPr>
          <p:nvPr/>
        </p:nvSpPr>
        <p:spPr bwMode="auto">
          <a:xfrm>
            <a:off x="1981200" y="1038944"/>
            <a:ext cx="1295400" cy="376238"/>
          </a:xfrm>
          <a:prstGeom prst="rect">
            <a:avLst/>
          </a:prstGeom>
          <a:noFill/>
          <a:ln w="9525">
            <a:solidFill>
              <a:srgbClr val="FF0000"/>
            </a:solidFill>
            <a:miter lim="800000"/>
            <a:headEnd/>
            <a:tailEnd/>
          </a:ln>
        </p:spPr>
        <p:txBody>
          <a:bodyPr>
            <a:spAutoFit/>
          </a:bodyPr>
          <a:lstStyle/>
          <a:p>
            <a:pPr>
              <a:spcBef>
                <a:spcPct val="50000"/>
              </a:spcBef>
            </a:pPr>
            <a:r>
              <a:rPr lang="en-US" altLang="ja-JP">
                <a:solidFill>
                  <a:srgbClr val="FF0000"/>
                </a:solidFill>
                <a:latin typeface="+mn-ea"/>
                <a:ea typeface="+mn-ea"/>
              </a:rPr>
              <a:t>NNK008</a:t>
            </a:r>
          </a:p>
        </p:txBody>
      </p:sp>
      <p:sp>
        <p:nvSpPr>
          <p:cNvPr id="29707" name="Text Box 19"/>
          <p:cNvSpPr txBox="1">
            <a:spLocks noChangeArrowheads="1"/>
          </p:cNvSpPr>
          <p:nvPr/>
        </p:nvSpPr>
        <p:spPr bwMode="auto">
          <a:xfrm>
            <a:off x="5410200" y="1038944"/>
            <a:ext cx="1295400" cy="376238"/>
          </a:xfrm>
          <a:prstGeom prst="rect">
            <a:avLst/>
          </a:prstGeom>
          <a:noFill/>
          <a:ln w="9525">
            <a:solidFill>
              <a:srgbClr val="FF0000"/>
            </a:solidFill>
            <a:miter lim="800000"/>
            <a:headEnd/>
            <a:tailEnd/>
          </a:ln>
        </p:spPr>
        <p:txBody>
          <a:bodyPr>
            <a:spAutoFit/>
          </a:bodyPr>
          <a:lstStyle/>
          <a:p>
            <a:pPr>
              <a:spcBef>
                <a:spcPct val="50000"/>
              </a:spcBef>
            </a:pPr>
            <a:r>
              <a:rPr lang="en-US" altLang="ja-JP">
                <a:solidFill>
                  <a:srgbClr val="FF0000"/>
                </a:solidFill>
                <a:latin typeface="+mn-ea"/>
                <a:ea typeface="+mn-ea"/>
              </a:rPr>
              <a:t>NNK012</a:t>
            </a: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モジュール">
  <a:themeElements>
    <a:clrScheme name="モジュール">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モジュール">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モジュール">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Module</Template>
  <TotalTime>2809</TotalTime>
  <Words>1038</Words>
  <Application>Microsoft Office PowerPoint</Application>
  <PresentationFormat>画面に合わせる (4:3)</PresentationFormat>
  <Paragraphs>238</Paragraphs>
  <Slides>27</Slides>
  <Notes>18</Notes>
  <HiddenSlides>0</HiddenSlides>
  <MMClips>0</MMClips>
  <ScaleCrop>false</ScaleCrop>
  <HeadingPairs>
    <vt:vector size="4" baseType="variant">
      <vt:variant>
        <vt:lpstr>テーマ</vt:lpstr>
      </vt:variant>
      <vt:variant>
        <vt:i4>2</vt:i4>
      </vt:variant>
      <vt:variant>
        <vt:lpstr>スライド タイトル</vt:lpstr>
      </vt:variant>
      <vt:variant>
        <vt:i4>27</vt:i4>
      </vt:variant>
    </vt:vector>
  </HeadingPairs>
  <TitlesOfParts>
    <vt:vector size="29" baseType="lpstr">
      <vt:lpstr>Office テーマ</vt:lpstr>
      <vt:lpstr>モジュール</vt:lpstr>
      <vt:lpstr>暗黒物質探索に向けた 原子核乾板開発</vt:lpstr>
      <vt:lpstr>スライド 2</vt:lpstr>
      <vt:lpstr>製造過程</vt:lpstr>
      <vt:lpstr>スライド 4</vt:lpstr>
      <vt:lpstr>これまでの開発状況</vt:lpstr>
      <vt:lpstr>スライド 6</vt:lpstr>
      <vt:lpstr>XAA現像液によるfog density評価</vt:lpstr>
      <vt:lpstr>α-ray Grain density評価 with XAA developer</vt:lpstr>
      <vt:lpstr>サブミクロン飛跡の検出[NNK008以降]</vt:lpstr>
      <vt:lpstr>PVA原子核乾板の開発</vt:lpstr>
      <vt:lpstr>NNK023（PVA）　評価　</vt:lpstr>
      <vt:lpstr>スライド 12</vt:lpstr>
      <vt:lpstr>PVAの今後の課題</vt:lpstr>
      <vt:lpstr>AgCl乳剤の開発</vt:lpstr>
      <vt:lpstr>まとめ</vt:lpstr>
      <vt:lpstr>Back　up</vt:lpstr>
      <vt:lpstr>スライド 17</vt:lpstr>
      <vt:lpstr>スライド 18</vt:lpstr>
      <vt:lpstr>PVA原子核乾板中のα線</vt:lpstr>
      <vt:lpstr>スライド 20</vt:lpstr>
      <vt:lpstr>AgCl原子核乾板の開発</vt:lpstr>
      <vt:lpstr>現在の開発状況</vt:lpstr>
      <vt:lpstr>AgCl　SEM</vt:lpstr>
      <vt:lpstr>PH調整による通常現像液での現像</vt:lpstr>
      <vt:lpstr>スライド 25</vt:lpstr>
      <vt:lpstr>NNK023(PVA）評価</vt:lpstr>
      <vt:lpstr>AgCl乳剤の今後の課題</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暗黒物質探索に向けた 原子核乾板開発</dc:title>
  <dc:creator>Takashi Asada</dc:creator>
  <cp:lastModifiedBy>Takashi Asada</cp:lastModifiedBy>
  <cp:revision>187</cp:revision>
  <dcterms:created xsi:type="dcterms:W3CDTF">2011-02-18T08:27:42Z</dcterms:created>
  <dcterms:modified xsi:type="dcterms:W3CDTF">2011-02-21T13:09:22Z</dcterms:modified>
</cp:coreProperties>
</file>