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67" r:id="rId3"/>
    <p:sldId id="258" r:id="rId4"/>
    <p:sldId id="270" r:id="rId5"/>
    <p:sldId id="272" r:id="rId6"/>
    <p:sldId id="260" r:id="rId7"/>
    <p:sldId id="261" r:id="rId8"/>
    <p:sldId id="262" r:id="rId9"/>
    <p:sldId id="268" r:id="rId10"/>
    <p:sldId id="263" r:id="rId11"/>
    <p:sldId id="269" r:id="rId12"/>
    <p:sldId id="271" r:id="rId13"/>
    <p:sldId id="265" r:id="rId14"/>
    <p:sldId id="266" r:id="rId15"/>
    <p:sldId id="281" r:id="rId16"/>
    <p:sldId id="273" r:id="rId17"/>
    <p:sldId id="274" r:id="rId18"/>
    <p:sldId id="279" r:id="rId19"/>
    <p:sldId id="276" r:id="rId20"/>
    <p:sldId id="277" r:id="rId21"/>
    <p:sldId id="278" r:id="rId22"/>
    <p:sldId id="280"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0F4"/>
    <a:srgbClr val="90BFF8"/>
    <a:srgbClr val="8DF8FD"/>
    <a:srgbClr val="0066FF"/>
    <a:srgbClr val="24FC3E"/>
    <a:srgbClr val="FF7C80"/>
    <a:srgbClr val="FFFF9F"/>
    <a:srgbClr val="C2FBFE"/>
    <a:srgbClr val="FF99CC"/>
    <a:srgbClr val="15A7DB"/>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5" autoAdjust="0"/>
    <p:restoredTop sz="94660"/>
  </p:normalViewPr>
  <p:slideViewPr>
    <p:cSldViewPr>
      <p:cViewPr varScale="1">
        <p:scale>
          <a:sx n="64" d="100"/>
          <a:sy n="64" d="100"/>
        </p:scale>
        <p:origin x="-11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1C977-7CEA-4D03-841B-9E3C907FE1FE}" type="datetimeFigureOut">
              <a:rPr kumimoji="1" lang="ja-JP" altLang="en-US" smtClean="0"/>
              <a:pPr/>
              <a:t>2011/2/21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6F73C6-0270-4C33-93AF-5F3EB7F0B04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96F73C6-0270-4C33-93AF-5F3EB7F0B045}" type="slidenum">
              <a:rPr kumimoji="1" lang="ja-JP" altLang="en-US" smtClean="0"/>
              <a:pPr/>
              <a:t>19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1454919"/>
            <a:ext cx="7200800" cy="1254001"/>
          </a:xfrm>
        </p:spPr>
        <p:txBody>
          <a:bodyPr>
            <a:normAutofit/>
          </a:bodyPr>
          <a:lstStyle>
            <a:lvl1pPr>
              <a:defRPr sz="3600" b="1">
                <a:latin typeface="メイリオ" pitchFamily="50" charset="-128"/>
                <a:ea typeface="メイリオ" pitchFamily="50" charset="-128"/>
                <a:cs typeface="メイリオ" pitchFamily="50" charset="-128"/>
              </a:defRPr>
            </a:lvl1pPr>
          </a:lstStyle>
          <a:p>
            <a:r>
              <a:rPr kumimoji="1" lang="ja-JP" altLang="en-US" dirty="0" smtClean="0"/>
              <a:t>マスタ タイトルの書式設定</a:t>
            </a:r>
            <a:endParaRPr kumimoji="1" lang="ja-JP" altLang="en-US" dirty="0"/>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&lt;#&gt;</a:t>
            </a:fld>
            <a:endParaRPr kumimoji="1" lang="ja-JP" altLang="en-US"/>
          </a:p>
        </p:txBody>
      </p:sp>
      <p:sp>
        <p:nvSpPr>
          <p:cNvPr id="7" name="日付プレースホルダ 3"/>
          <p:cNvSpPr>
            <a:spLocks noGrp="1"/>
          </p:cNvSpPr>
          <p:nvPr>
            <p:ph type="dt" sz="half" idx="2"/>
          </p:nvPr>
        </p:nvSpPr>
        <p:spPr>
          <a:xfrm>
            <a:off x="2339752" y="6492875"/>
            <a:ext cx="1224136" cy="365125"/>
          </a:xfrm>
          <a:prstGeom prst="rect">
            <a:avLst/>
          </a:prstGeom>
        </p:spPr>
        <p:txBody>
          <a:bodyPr vert="horz" lIns="91440" tIns="45720" rIns="91440" bIns="45720" rtlCol="0" anchor="ctr"/>
          <a:lstStyle>
            <a:lvl1pPr algn="l">
              <a:defRPr sz="1800">
                <a:solidFill>
                  <a:schemeClr val="tx1"/>
                </a:solidFill>
              </a:defRPr>
            </a:lvl1pPr>
          </a:lstStyle>
          <a:p>
            <a:fld id="{3929A095-EAC9-4AB3-8EC9-025EAA633E0D}" type="datetime1">
              <a:rPr kumimoji="1" lang="ja-JP" altLang="en-US" smtClean="0"/>
              <a:pPr/>
              <a:t>2011/2/21</a:t>
            </a:fld>
            <a:endParaRPr kumimoji="1" lang="ja-JP" altLang="en-US"/>
          </a:p>
        </p:txBody>
      </p:sp>
      <p:sp>
        <p:nvSpPr>
          <p:cNvPr id="3" name="サブタイトル 2"/>
          <p:cNvSpPr>
            <a:spLocks noGrp="1"/>
          </p:cNvSpPr>
          <p:nvPr>
            <p:ph type="subTitle" idx="1"/>
          </p:nvPr>
        </p:nvSpPr>
        <p:spPr>
          <a:xfrm>
            <a:off x="5292080" y="4509120"/>
            <a:ext cx="3528392" cy="1080120"/>
          </a:xfr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lvl1pPr marL="0" indent="0" algn="ctr">
              <a:buNone/>
              <a:defRPr sz="2400" b="1">
                <a:solidFill>
                  <a:schemeClr val="tx1">
                    <a:tint val="75000"/>
                  </a:schemeClr>
                </a:solidFill>
                <a:latin typeface="メイリオ" pitchFamily="50" charset="-128"/>
                <a:ea typeface="メイリオ" pitchFamily="50" charset="-128"/>
                <a:cs typeface="メイリオ"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grpSp>
        <p:nvGrpSpPr>
          <p:cNvPr id="12" name="グループ化 11"/>
          <p:cNvGrpSpPr/>
          <p:nvPr userDrawn="1"/>
        </p:nvGrpSpPr>
        <p:grpSpPr>
          <a:xfrm>
            <a:off x="1403350" y="2420888"/>
            <a:ext cx="6294736" cy="216024"/>
            <a:chOff x="1403350" y="2420888"/>
            <a:chExt cx="6294736" cy="216024"/>
          </a:xfrm>
          <a:effectLst>
            <a:outerShdw blurRad="63500" dist="38100" dir="2700000" sx="102000" sy="102000" algn="tl" rotWithShape="0">
              <a:schemeClr val="tx1">
                <a:alpha val="24000"/>
              </a:schemeClr>
            </a:outerShdw>
          </a:effectLst>
        </p:grpSpPr>
        <p:sp>
          <p:nvSpPr>
            <p:cNvPr id="10" name="フリーフォーム 9"/>
            <p:cNvSpPr>
              <a:spLocks/>
            </p:cNvSpPr>
            <p:nvPr userDrawn="1"/>
          </p:nvSpPr>
          <p:spPr bwMode="auto">
            <a:xfrm>
              <a:off x="1403350" y="2420888"/>
              <a:ext cx="6294438" cy="71438"/>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solidFill>
              <a:srgbClr val="FF99CC"/>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ja-JP" altLang="en-US">
                <a:latin typeface="+mn-lt"/>
                <a:ea typeface="+mn-ea"/>
              </a:endParaRPr>
            </a:p>
          </p:txBody>
        </p:sp>
        <p:sp>
          <p:nvSpPr>
            <p:cNvPr id="11" name="フリーフォーム 10"/>
            <p:cNvSpPr>
              <a:spLocks/>
            </p:cNvSpPr>
            <p:nvPr userDrawn="1"/>
          </p:nvSpPr>
          <p:spPr bwMode="auto">
            <a:xfrm>
              <a:off x="1403648" y="2565474"/>
              <a:ext cx="6294438" cy="71438"/>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solidFill>
              <a:srgbClr val="81DEFF"/>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ja-JP" altLang="en-US">
                <a:latin typeface="+mn-lt"/>
                <a:ea typeface="+mn-ea"/>
              </a:endParaRPr>
            </a:p>
          </p:txBody>
        </p:sp>
      </p:grpSp>
      <p:pic>
        <p:nvPicPr>
          <p:cNvPr id="13" name="図 7" descr="DSC_4365_mod_back.jpg"/>
          <p:cNvPicPr>
            <a:picLocks noChangeAspect="1"/>
          </p:cNvPicPr>
          <p:nvPr userDrawn="1"/>
        </p:nvPicPr>
        <p:blipFill>
          <a:blip r:embed="rId2" cstate="print"/>
          <a:srcRect/>
          <a:stretch>
            <a:fillRect/>
          </a:stretch>
        </p:blipFill>
        <p:spPr bwMode="auto">
          <a:xfrm>
            <a:off x="611560" y="2924944"/>
            <a:ext cx="4138038" cy="3096344"/>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8FCC6C8-3DB2-4AFB-BB66-0E784FF85A72}"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B905887-1353-45AD-B256-98A194654021}"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50106"/>
          </a:xfrm>
        </p:spPr>
        <p:txBody>
          <a:bodyPr>
            <a:normAutofit/>
          </a:bodyPr>
          <a:lstStyle>
            <a:lvl1pPr>
              <a:defRPr sz="3600" b="1">
                <a:latin typeface="HG丸ｺﾞｼｯｸM-PRO" pitchFamily="50" charset="-128"/>
                <a:ea typeface="HG丸ｺﾞｼｯｸM-PRO" pitchFamily="50" charset="-128"/>
                <a:cs typeface="メイリオ" pitchFamily="50" charset="-128"/>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457200" y="1196752"/>
            <a:ext cx="8229600" cy="4896544"/>
          </a:xfrm>
        </p:spPr>
        <p:txBody>
          <a:bodyPr>
            <a:normAutofit/>
          </a:bodyPr>
          <a:lstStyle>
            <a:lvl1pPr>
              <a:defRPr sz="2400">
                <a:latin typeface="メイリオ" pitchFamily="50" charset="-128"/>
                <a:ea typeface="メイリオ" pitchFamily="50" charset="-128"/>
                <a:cs typeface="メイリオ" pitchFamily="50" charset="-128"/>
              </a:defRPr>
            </a:lvl1pPr>
            <a:lvl2pPr>
              <a:defRPr sz="2400">
                <a:latin typeface="メイリオ" pitchFamily="50" charset="-128"/>
                <a:ea typeface="メイリオ" pitchFamily="50" charset="-128"/>
                <a:cs typeface="メイリオ" pitchFamily="50" charset="-128"/>
              </a:defRPr>
            </a:lvl2pPr>
            <a:lvl3pPr>
              <a:defRPr sz="2400">
                <a:latin typeface="メイリオ" pitchFamily="50" charset="-128"/>
                <a:ea typeface="メイリオ" pitchFamily="50" charset="-128"/>
                <a:cs typeface="メイリオ" pitchFamily="50" charset="-128"/>
              </a:defRPr>
            </a:lvl3pPr>
            <a:lvl4pPr>
              <a:defRPr sz="2400">
                <a:latin typeface="メイリオ" pitchFamily="50" charset="-128"/>
                <a:ea typeface="メイリオ" pitchFamily="50" charset="-128"/>
                <a:cs typeface="メイリオ" pitchFamily="50" charset="-128"/>
              </a:defRPr>
            </a:lvl4pPr>
            <a:lvl5pPr>
              <a:defRPr sz="2400">
                <a:latin typeface="メイリオ" pitchFamily="50" charset="-128"/>
                <a:ea typeface="メイリオ" pitchFamily="50" charset="-128"/>
                <a:cs typeface="メイリオ" pitchFamily="50" charset="-128"/>
              </a:defRPr>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&lt;#&gt;</a:t>
            </a:fld>
            <a:endParaRPr kumimoji="1" lang="ja-JP" altLang="en-US"/>
          </a:p>
        </p:txBody>
      </p:sp>
      <p:sp>
        <p:nvSpPr>
          <p:cNvPr id="9" name="フリーフォーム 8"/>
          <p:cNvSpPr>
            <a:spLocks/>
          </p:cNvSpPr>
          <p:nvPr userDrawn="1"/>
        </p:nvSpPr>
        <p:spPr bwMode="auto">
          <a:xfrm>
            <a:off x="1403350" y="836712"/>
            <a:ext cx="6294438" cy="71438"/>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solidFill>
            <a:srgbClr val="FF99CC"/>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ja-JP" altLang="en-US">
              <a:latin typeface="+mn-lt"/>
              <a:ea typeface="+mn-ea"/>
            </a:endParaRPr>
          </a:p>
        </p:txBody>
      </p:sp>
      <p:sp>
        <p:nvSpPr>
          <p:cNvPr id="10" name="フリーフォーム 9"/>
          <p:cNvSpPr>
            <a:spLocks/>
          </p:cNvSpPr>
          <p:nvPr userDrawn="1"/>
        </p:nvSpPr>
        <p:spPr bwMode="auto">
          <a:xfrm>
            <a:off x="1403648" y="908720"/>
            <a:ext cx="6294438" cy="71438"/>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solidFill>
            <a:srgbClr val="81DEFF"/>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ja-JP" altLang="en-US">
              <a:latin typeface="+mn-lt"/>
              <a:ea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4241" y="1700808"/>
            <a:ext cx="7018039" cy="678284"/>
          </a:xfrm>
        </p:spPr>
        <p:txBody>
          <a:bodyPr anchor="t">
            <a:normAutofit/>
          </a:bodyPr>
          <a:lstStyle>
            <a:lvl1pPr algn="ctr">
              <a:defRPr sz="3600" b="1" cap="all">
                <a:latin typeface="HG丸ｺﾞｼｯｸM-PRO" pitchFamily="50" charset="-128"/>
                <a:ea typeface="HG丸ｺﾞｼｯｸM-PRO" pitchFamily="50" charset="-128"/>
              </a:defRPr>
            </a:lvl1pPr>
          </a:lstStyle>
          <a:p>
            <a:r>
              <a:rPr kumimoji="1" lang="ja-JP" altLang="en-US" smtClean="0"/>
              <a:t>マスタ タイトルの書式設定</a:t>
            </a:r>
            <a:endParaRPr kumimoji="1" lang="ja-JP" altLang="en-US" dirty="0"/>
          </a:p>
        </p:txBody>
      </p:sp>
      <p:sp>
        <p:nvSpPr>
          <p:cNvPr id="4" name="日付プレースホルダ 3"/>
          <p:cNvSpPr>
            <a:spLocks noGrp="1"/>
          </p:cNvSpPr>
          <p:nvPr>
            <p:ph type="dt" sz="half" idx="10"/>
          </p:nvPr>
        </p:nvSpPr>
        <p:spPr/>
        <p:txBody>
          <a:bodyPr/>
          <a:lstStyle/>
          <a:p>
            <a:fld id="{A59CFD55-5B4E-4D85-8EDD-B34E0AF3F44D}"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&lt;#&gt;</a:t>
            </a:fld>
            <a:endParaRPr kumimoji="1" lang="ja-JP" altLang="en-US"/>
          </a:p>
        </p:txBody>
      </p:sp>
      <p:grpSp>
        <p:nvGrpSpPr>
          <p:cNvPr id="7" name="グループ化 6"/>
          <p:cNvGrpSpPr/>
          <p:nvPr userDrawn="1"/>
        </p:nvGrpSpPr>
        <p:grpSpPr>
          <a:xfrm>
            <a:off x="437504" y="2420888"/>
            <a:ext cx="6294736" cy="216024"/>
            <a:chOff x="1403350" y="2420888"/>
            <a:chExt cx="6294736" cy="216024"/>
          </a:xfrm>
          <a:effectLst>
            <a:outerShdw blurRad="63500" dist="38100" dir="2700000" sx="102000" sy="102000" algn="tl" rotWithShape="0">
              <a:schemeClr val="tx1">
                <a:alpha val="24000"/>
              </a:schemeClr>
            </a:outerShdw>
          </a:effectLst>
        </p:grpSpPr>
        <p:sp>
          <p:nvSpPr>
            <p:cNvPr id="8" name="フリーフォーム 7"/>
            <p:cNvSpPr>
              <a:spLocks/>
            </p:cNvSpPr>
            <p:nvPr userDrawn="1"/>
          </p:nvSpPr>
          <p:spPr bwMode="auto">
            <a:xfrm>
              <a:off x="1403350" y="2420888"/>
              <a:ext cx="6294438" cy="71438"/>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solidFill>
              <a:srgbClr val="FF99CC"/>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ja-JP" altLang="en-US">
                <a:latin typeface="+mn-lt"/>
                <a:ea typeface="+mn-ea"/>
              </a:endParaRPr>
            </a:p>
          </p:txBody>
        </p:sp>
        <p:sp>
          <p:nvSpPr>
            <p:cNvPr id="9" name="フリーフォーム 8"/>
            <p:cNvSpPr>
              <a:spLocks/>
            </p:cNvSpPr>
            <p:nvPr userDrawn="1"/>
          </p:nvSpPr>
          <p:spPr bwMode="auto">
            <a:xfrm>
              <a:off x="1403648" y="2565474"/>
              <a:ext cx="6294438" cy="71438"/>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solidFill>
              <a:srgbClr val="81DEFF"/>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ja-JP" altLang="en-US">
                <a:latin typeface="+mn-lt"/>
                <a:ea typeface="+mn-ea"/>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457200" y="1124744"/>
            <a:ext cx="4038600" cy="5001419"/>
          </a:xfrm>
        </p:spPr>
        <p:txBody>
          <a:bodyPr>
            <a:normAutofit/>
          </a:bodyPr>
          <a:lstStyle>
            <a:lvl1pPr>
              <a:defRPr sz="2400">
                <a:latin typeface="メイリオ" pitchFamily="50" charset="-128"/>
                <a:ea typeface="メイリオ" pitchFamily="50" charset="-128"/>
                <a:cs typeface="メイリオ" pitchFamily="50" charset="-128"/>
              </a:defRPr>
            </a:lvl1pPr>
            <a:lvl2pPr>
              <a:defRPr sz="2400">
                <a:latin typeface="メイリオ" pitchFamily="50" charset="-128"/>
                <a:ea typeface="メイリオ" pitchFamily="50" charset="-128"/>
                <a:cs typeface="メイリオ" pitchFamily="50" charset="-128"/>
              </a:defRPr>
            </a:lvl2pPr>
            <a:lvl3pPr>
              <a:defRPr sz="2400">
                <a:latin typeface="メイリオ" pitchFamily="50" charset="-128"/>
                <a:ea typeface="メイリオ" pitchFamily="50" charset="-128"/>
                <a:cs typeface="メイリオ" pitchFamily="50" charset="-128"/>
              </a:defRPr>
            </a:lvl3pPr>
            <a:lvl4pPr>
              <a:defRPr sz="2400">
                <a:latin typeface="メイリオ" pitchFamily="50" charset="-128"/>
                <a:ea typeface="メイリオ" pitchFamily="50" charset="-128"/>
                <a:cs typeface="メイリオ" pitchFamily="50" charset="-128"/>
              </a:defRPr>
            </a:lvl4pPr>
            <a:lvl5pPr>
              <a:defRPr sz="2400">
                <a:latin typeface="メイリオ" pitchFamily="50" charset="-128"/>
                <a:ea typeface="メイリオ" pitchFamily="50" charset="-128"/>
                <a:cs typeface="メイリオ" pitchFamily="50" charset="-128"/>
              </a:defRPr>
            </a:lvl5pPr>
            <a:lvl6pPr>
              <a:defRPr sz="1800"/>
            </a:lvl6pPr>
            <a:lvl7pPr>
              <a:defRPr sz="1800"/>
            </a:lvl7pPr>
            <a:lvl8pPr>
              <a:defRPr sz="1800"/>
            </a:lvl8pPr>
            <a:lvl9pPr>
              <a:defRPr sz="1800"/>
            </a:lvl9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 3"/>
          <p:cNvSpPr>
            <a:spLocks noGrp="1"/>
          </p:cNvSpPr>
          <p:nvPr>
            <p:ph sz="half" idx="2"/>
          </p:nvPr>
        </p:nvSpPr>
        <p:spPr>
          <a:xfrm>
            <a:off x="4648200" y="1124744"/>
            <a:ext cx="4038600" cy="5001419"/>
          </a:xfrm>
        </p:spPr>
        <p:txBody>
          <a:bodyPr>
            <a:normAutofit/>
          </a:bodyPr>
          <a:lstStyle>
            <a:lvl1pPr>
              <a:defRPr sz="2400">
                <a:latin typeface="メイリオ" pitchFamily="50" charset="-128"/>
                <a:ea typeface="メイリオ" pitchFamily="50" charset="-128"/>
                <a:cs typeface="メイリオ" pitchFamily="50" charset="-128"/>
              </a:defRPr>
            </a:lvl1pPr>
            <a:lvl2pPr>
              <a:defRPr sz="2400">
                <a:latin typeface="メイリオ" pitchFamily="50" charset="-128"/>
                <a:ea typeface="メイリオ" pitchFamily="50" charset="-128"/>
                <a:cs typeface="メイリオ" pitchFamily="50" charset="-128"/>
              </a:defRPr>
            </a:lvl2pPr>
            <a:lvl3pPr>
              <a:defRPr sz="2400">
                <a:latin typeface="メイリオ" pitchFamily="50" charset="-128"/>
                <a:ea typeface="メイリオ" pitchFamily="50" charset="-128"/>
                <a:cs typeface="メイリオ" pitchFamily="50" charset="-128"/>
              </a:defRPr>
            </a:lvl3pPr>
            <a:lvl4pPr>
              <a:defRPr sz="2400">
                <a:latin typeface="メイリオ" pitchFamily="50" charset="-128"/>
                <a:ea typeface="メイリオ" pitchFamily="50" charset="-128"/>
                <a:cs typeface="メイリオ" pitchFamily="50" charset="-128"/>
              </a:defRPr>
            </a:lvl4pPr>
            <a:lvl5pPr>
              <a:defRPr sz="2400">
                <a:latin typeface="メイリオ" pitchFamily="50" charset="-128"/>
                <a:ea typeface="メイリオ" pitchFamily="50" charset="-128"/>
                <a:cs typeface="メイリオ" pitchFamily="50" charset="-128"/>
              </a:defRPr>
            </a:lvl5pPr>
            <a:lvl6pPr>
              <a:defRPr sz="1800"/>
            </a:lvl6pPr>
            <a:lvl7pPr>
              <a:defRPr sz="1800"/>
            </a:lvl7pPr>
            <a:lvl8pPr>
              <a:defRPr sz="1800"/>
            </a:lvl8pPr>
            <a:lvl9pPr>
              <a:defRPr sz="1800"/>
            </a:lvl9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日付プレースホルダ 4"/>
          <p:cNvSpPr>
            <a:spLocks noGrp="1"/>
          </p:cNvSpPr>
          <p:nvPr>
            <p:ph type="dt" sz="half" idx="10"/>
          </p:nvPr>
        </p:nvSpPr>
        <p:spPr/>
        <p:txBody>
          <a:bodyPr/>
          <a:lstStyle/>
          <a:p>
            <a:fld id="{F6E88030-A9BC-4396-B36A-22D1406291A6}" type="datetime1">
              <a:rPr kumimoji="1" lang="ja-JP" altLang="en-US" smtClean="0"/>
              <a:pPr/>
              <a:t>2011/2/21</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7" name="スライド番号プレースホルダ 6"/>
          <p:cNvSpPr>
            <a:spLocks noGrp="1"/>
          </p:cNvSpPr>
          <p:nvPr>
            <p:ph type="sldNum" sz="quarter" idx="12"/>
          </p:nvPr>
        </p:nvSpPr>
        <p:spPr/>
        <p:txBody>
          <a:bodyPr/>
          <a:lstStyle/>
          <a:p>
            <a:fld id="{875DDACB-1633-4313-AD7C-2F6157754ED3}" type="slidenum">
              <a:rPr kumimoji="1" lang="ja-JP" altLang="en-US" smtClean="0"/>
              <a:pPr/>
              <a:t>&lt;#&gt;</a:t>
            </a:fld>
            <a:endParaRPr kumimoji="1" lang="ja-JP" altLang="en-US"/>
          </a:p>
        </p:txBody>
      </p:sp>
      <p:sp>
        <p:nvSpPr>
          <p:cNvPr id="8" name="タイトル 1"/>
          <p:cNvSpPr>
            <a:spLocks noGrp="1"/>
          </p:cNvSpPr>
          <p:nvPr>
            <p:ph type="title"/>
          </p:nvPr>
        </p:nvSpPr>
        <p:spPr>
          <a:xfrm>
            <a:off x="457200" y="116632"/>
            <a:ext cx="8229600" cy="850106"/>
          </a:xfrm>
        </p:spPr>
        <p:txBody>
          <a:bodyPr>
            <a:normAutofit/>
          </a:bodyPr>
          <a:lstStyle>
            <a:lvl1pPr>
              <a:defRPr sz="3600" b="1">
                <a:latin typeface="HG丸ｺﾞｼｯｸM-PRO" pitchFamily="50" charset="-128"/>
                <a:ea typeface="HG丸ｺﾞｼｯｸM-PRO" pitchFamily="50" charset="-128"/>
                <a:cs typeface="メイリオ" pitchFamily="50" charset="-128"/>
              </a:defRPr>
            </a:lvl1pPr>
          </a:lstStyle>
          <a:p>
            <a:r>
              <a:rPr kumimoji="1" lang="ja-JP" altLang="en-US" dirty="0" smtClean="0"/>
              <a:t>マスタ タイトルの書式設定</a:t>
            </a:r>
            <a:endParaRPr kumimoji="1" lang="ja-JP" altLang="en-US" dirty="0"/>
          </a:p>
        </p:txBody>
      </p:sp>
      <p:sp>
        <p:nvSpPr>
          <p:cNvPr id="9" name="フリーフォーム 8"/>
          <p:cNvSpPr>
            <a:spLocks/>
          </p:cNvSpPr>
          <p:nvPr userDrawn="1"/>
        </p:nvSpPr>
        <p:spPr bwMode="auto">
          <a:xfrm>
            <a:off x="1403350" y="836712"/>
            <a:ext cx="6294438" cy="71438"/>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solidFill>
            <a:srgbClr val="FF99CC"/>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ja-JP" altLang="en-US">
              <a:latin typeface="+mn-lt"/>
              <a:ea typeface="+mn-ea"/>
            </a:endParaRPr>
          </a:p>
        </p:txBody>
      </p:sp>
      <p:sp>
        <p:nvSpPr>
          <p:cNvPr id="10" name="フリーフォーム 9"/>
          <p:cNvSpPr>
            <a:spLocks/>
          </p:cNvSpPr>
          <p:nvPr userDrawn="1"/>
        </p:nvSpPr>
        <p:spPr bwMode="auto">
          <a:xfrm>
            <a:off x="1403648" y="908720"/>
            <a:ext cx="6294438" cy="71438"/>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solidFill>
            <a:srgbClr val="81DEFF"/>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ja-JP" altLang="en-US">
              <a:latin typeface="+mn-lt"/>
              <a:ea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DAE7DB9-7B51-48B6-B902-884A722DA7D1}" type="datetime1">
              <a:rPr kumimoji="1" lang="ja-JP" altLang="en-US" smtClean="0"/>
              <a:pPr/>
              <a:t>2011/2/21</a:t>
            </a:fld>
            <a:endParaRPr kumimoji="1" lang="ja-JP" altLang="en-US"/>
          </a:p>
        </p:txBody>
      </p:sp>
      <p:sp>
        <p:nvSpPr>
          <p:cNvPr id="8" name="フッター プレースホルダ 7"/>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9" name="スライド番号プレースホルダ 8"/>
          <p:cNvSpPr>
            <a:spLocks noGrp="1"/>
          </p:cNvSpPr>
          <p:nvPr>
            <p:ph type="sldNum" sz="quarter" idx="12"/>
          </p:nvPr>
        </p:nvSpPr>
        <p:spPr/>
        <p:txBody>
          <a:bodyPr/>
          <a:lstStyle/>
          <a:p>
            <a:fld id="{875DDACB-1633-4313-AD7C-2F6157754ED3}"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2F1805A-9178-4CA4-A8C6-DBA9F6644635}" type="datetime1">
              <a:rPr kumimoji="1" lang="ja-JP" altLang="en-US" smtClean="0"/>
              <a:pPr/>
              <a:t>2011/2/21</a:t>
            </a:fld>
            <a:endParaRPr kumimoji="1" lang="ja-JP" altLang="en-US"/>
          </a:p>
        </p:txBody>
      </p:sp>
      <p:sp>
        <p:nvSpPr>
          <p:cNvPr id="4" name="フッター プレースホルダ 3"/>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5" name="スライド番号プレースホルダ 4"/>
          <p:cNvSpPr>
            <a:spLocks noGrp="1"/>
          </p:cNvSpPr>
          <p:nvPr>
            <p:ph type="sldNum" sz="quarter" idx="12"/>
          </p:nvPr>
        </p:nvSpPr>
        <p:spPr/>
        <p:txBody>
          <a:bodyPr/>
          <a:lstStyle/>
          <a:p>
            <a:fld id="{875DDACB-1633-4313-AD7C-2F6157754ED3}"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2DBB8C6-7D14-47EF-90CA-728C8EABA31C}" type="datetime1">
              <a:rPr kumimoji="1" lang="ja-JP" altLang="en-US" smtClean="0"/>
              <a:pPr/>
              <a:t>2011/2/21</a:t>
            </a:fld>
            <a:endParaRPr kumimoji="1" lang="ja-JP" altLang="en-US"/>
          </a:p>
        </p:txBody>
      </p:sp>
      <p:sp>
        <p:nvSpPr>
          <p:cNvPr id="3" name="フッター プレースホルダ 2"/>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4" name="スライド番号プレースホルダ 3"/>
          <p:cNvSpPr>
            <a:spLocks noGrp="1"/>
          </p:cNvSpPr>
          <p:nvPr>
            <p:ph type="sldNum" sz="quarter" idx="12"/>
          </p:nvPr>
        </p:nvSpPr>
        <p:spPr/>
        <p:txBody>
          <a:bodyPr/>
          <a:lstStyle/>
          <a:p>
            <a:fld id="{875DDACB-1633-4313-AD7C-2F6157754ED3}"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F830145-F249-4756-8FFB-07D77BBD8443}" type="datetime1">
              <a:rPr kumimoji="1" lang="ja-JP" altLang="en-US" smtClean="0"/>
              <a:pPr/>
              <a:t>2011/2/21</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7" name="スライド番号プレースホルダ 6"/>
          <p:cNvSpPr>
            <a:spLocks noGrp="1"/>
          </p:cNvSpPr>
          <p:nvPr>
            <p:ph type="sldNum" sz="quarter" idx="12"/>
          </p:nvPr>
        </p:nvSpPr>
        <p:spPr/>
        <p:txBody>
          <a:bodyPr/>
          <a:lstStyle/>
          <a:p>
            <a:fld id="{875DDACB-1633-4313-AD7C-2F6157754ED3}"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2E48202-2C64-49A8-AD08-D58E75F9A153}" type="datetime1">
              <a:rPr kumimoji="1" lang="ja-JP" altLang="en-US" smtClean="0"/>
              <a:pPr/>
              <a:t>2011/2/21</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7" name="スライド番号プレースホルダ 6"/>
          <p:cNvSpPr>
            <a:spLocks noGrp="1"/>
          </p:cNvSpPr>
          <p:nvPr>
            <p:ph type="sldNum" sz="quarter" idx="12"/>
          </p:nvPr>
        </p:nvSpPr>
        <p:spPr/>
        <p:txBody>
          <a:bodyPr/>
          <a:lstStyle/>
          <a:p>
            <a:fld id="{875DDACB-1633-4313-AD7C-2F6157754ED3}"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2339752" y="6492875"/>
            <a:ext cx="1296144" cy="365125"/>
          </a:xfrm>
          <a:prstGeom prst="rect">
            <a:avLst/>
          </a:prstGeom>
        </p:spPr>
        <p:txBody>
          <a:bodyPr vert="horz" lIns="91440" tIns="45720" rIns="91440" bIns="45720" rtlCol="0" anchor="ctr"/>
          <a:lstStyle>
            <a:lvl1pPr algn="l">
              <a:defRPr sz="1800">
                <a:solidFill>
                  <a:schemeClr val="tx1"/>
                </a:solidFill>
              </a:defRPr>
            </a:lvl1pPr>
          </a:lstStyle>
          <a:p>
            <a:fld id="{F2C85CE5-5AA2-49FE-9D1E-ED2F50D5944E}" type="datetime1">
              <a:rPr kumimoji="1" lang="ja-JP" altLang="en-US" smtClean="0"/>
              <a:pPr/>
              <a:t>2011/2/21</a:t>
            </a:fld>
            <a:endParaRPr kumimoji="1" lang="ja-JP" altLang="en-US"/>
          </a:p>
        </p:txBody>
      </p:sp>
      <p:sp>
        <p:nvSpPr>
          <p:cNvPr id="5" name="フッター プレースホルダ 4"/>
          <p:cNvSpPr>
            <a:spLocks noGrp="1"/>
          </p:cNvSpPr>
          <p:nvPr>
            <p:ph type="ftr" sz="quarter" idx="3"/>
          </p:nvPr>
        </p:nvSpPr>
        <p:spPr>
          <a:xfrm>
            <a:off x="3203848" y="6492875"/>
            <a:ext cx="3600000" cy="365125"/>
          </a:xfrm>
          <a:prstGeom prst="rect">
            <a:avLst/>
          </a:prstGeom>
        </p:spPr>
        <p:txBody>
          <a:bodyPr vert="horz" lIns="91440" tIns="45720" rIns="91440" bIns="45720" rtlCol="0" anchor="ctr"/>
          <a:lstStyle>
            <a:lvl1pPr algn="ctr">
              <a:defRPr sz="1800">
                <a:solidFill>
                  <a:schemeClr val="tx1"/>
                </a:solidFill>
              </a:defRPr>
            </a:lvl1p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dirty="0"/>
          </a:p>
        </p:txBody>
      </p:sp>
      <p:sp>
        <p:nvSpPr>
          <p:cNvPr id="6" name="スライド番号プレースホルダ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800">
                <a:solidFill>
                  <a:schemeClr val="tx1"/>
                </a:solidFill>
              </a:defRPr>
            </a:lvl1pPr>
          </a:lstStyle>
          <a:p>
            <a:fld id="{875DDACB-1633-4313-AD7C-2F6157754ED3}" type="slidenum">
              <a:rPr kumimoji="1" lang="ja-JP" altLang="en-US" smtClean="0"/>
              <a:pPr/>
              <a:t>&lt;#&gt;</a:t>
            </a:fld>
            <a:endParaRPr kumimoji="1" lang="ja-JP" altLang="en-US"/>
          </a:p>
        </p:txBody>
      </p:sp>
      <p:grpSp>
        <p:nvGrpSpPr>
          <p:cNvPr id="7" name="グループ化 6"/>
          <p:cNvGrpSpPr/>
          <p:nvPr/>
        </p:nvGrpSpPr>
        <p:grpSpPr>
          <a:xfrm>
            <a:off x="-118973" y="0"/>
            <a:ext cx="615553" cy="6858000"/>
            <a:chOff x="-118973" y="0"/>
            <a:chExt cx="615553" cy="6858000"/>
          </a:xfrm>
        </p:grpSpPr>
        <p:sp>
          <p:nvSpPr>
            <p:cNvPr id="8" name="正方形/長方形 7"/>
            <p:cNvSpPr/>
            <p:nvPr userDrawn="1"/>
          </p:nvSpPr>
          <p:spPr>
            <a:xfrm>
              <a:off x="0" y="0"/>
              <a:ext cx="395536" cy="6858000"/>
            </a:xfrm>
            <a:prstGeom prst="rect">
              <a:avLst/>
            </a:prstGeom>
            <a:gradFill flip="none" rotWithShape="1">
              <a:gsLst>
                <a:gs pos="0">
                  <a:schemeClr val="bg1">
                    <a:alpha val="15000"/>
                  </a:schemeClr>
                </a:gs>
                <a:gs pos="39999">
                  <a:srgbClr val="FFCCCC">
                    <a:alpha val="63000"/>
                  </a:srgbClr>
                </a:gs>
                <a:gs pos="70000">
                  <a:srgbClr val="FECFCA">
                    <a:alpha val="85000"/>
                  </a:srgbClr>
                </a:gs>
                <a:gs pos="100000">
                  <a:srgbClr val="FF7C80">
                    <a:alpha val="66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userDrawn="1"/>
          </p:nvSpPr>
          <p:spPr>
            <a:xfrm>
              <a:off x="-118973" y="72008"/>
              <a:ext cx="615553" cy="908720"/>
            </a:xfrm>
            <a:prstGeom prst="rect">
              <a:avLst/>
            </a:prstGeom>
            <a:noFill/>
          </p:spPr>
          <p:txBody>
            <a:bodyPr vert="eaVert" wrap="square" rtlCol="0">
              <a:spAutoFit/>
            </a:bodyPr>
            <a:lstStyle/>
            <a:p>
              <a:r>
                <a:rPr kumimoji="1" lang="en-US" altLang="ja-JP" sz="2800" dirty="0" smtClean="0">
                  <a:solidFill>
                    <a:schemeClr val="bg1"/>
                  </a:solidFill>
                  <a:latin typeface="メイリオ" pitchFamily="50" charset="-128"/>
                  <a:ea typeface="メイリオ" pitchFamily="50" charset="-128"/>
                  <a:cs typeface="メイリオ" pitchFamily="50" charset="-128"/>
                </a:rPr>
                <a:t>SOI</a:t>
              </a:r>
              <a:endParaRPr kumimoji="1" lang="ja-JP" altLang="en-US" sz="2800" dirty="0">
                <a:solidFill>
                  <a:schemeClr val="bg1"/>
                </a:solidFill>
                <a:latin typeface="メイリオ" pitchFamily="50" charset="-128"/>
                <a:ea typeface="メイリオ" pitchFamily="50" charset="-128"/>
                <a:cs typeface="メイリオ" pitchFamily="50" charset="-128"/>
              </a:endParaRPr>
            </a:p>
          </p:txBody>
        </p:sp>
      </p:grpSp>
      <p:sp>
        <p:nvSpPr>
          <p:cNvPr id="10" name="テキスト ボックス 9"/>
          <p:cNvSpPr txBox="1"/>
          <p:nvPr/>
        </p:nvSpPr>
        <p:spPr>
          <a:xfrm>
            <a:off x="395536" y="6263734"/>
            <a:ext cx="8352928" cy="261610"/>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smtClean="0">
                <a:solidFill>
                  <a:srgbClr val="00B0F0"/>
                </a:solidFill>
                <a:latin typeface="Century" pitchFamily="18" charset="0"/>
              </a:rPr>
              <a:t>SOISOISOISOISOISOISOISOISOISOISOISOISOISOISOISOISOISOISOISOISOISOISOISOISOISOISOISOISOISOISOISOI</a:t>
            </a:r>
            <a:endParaRPr kumimoji="1" lang="ja-JP" altLang="en-US" sz="1100" b="1" baseline="0" dirty="0" smtClean="0">
              <a:solidFill>
                <a:srgbClr val="00B0F0"/>
              </a:solidFill>
              <a:latin typeface="Century" pitchFamily="18" charset="0"/>
            </a:endParaRPr>
          </a:p>
        </p:txBody>
      </p:sp>
      <p:grpSp>
        <p:nvGrpSpPr>
          <p:cNvPr id="11" name="グループ化 10"/>
          <p:cNvGrpSpPr/>
          <p:nvPr userDrawn="1"/>
        </p:nvGrpSpPr>
        <p:grpSpPr>
          <a:xfrm>
            <a:off x="-118973" y="0"/>
            <a:ext cx="615553" cy="6858000"/>
            <a:chOff x="-118973" y="0"/>
            <a:chExt cx="615553" cy="6858000"/>
          </a:xfrm>
        </p:grpSpPr>
        <p:sp>
          <p:nvSpPr>
            <p:cNvPr id="12" name="正方形/長方形 11"/>
            <p:cNvSpPr/>
            <p:nvPr userDrawn="1"/>
          </p:nvSpPr>
          <p:spPr>
            <a:xfrm>
              <a:off x="0" y="0"/>
              <a:ext cx="395536" cy="6858000"/>
            </a:xfrm>
            <a:prstGeom prst="rect">
              <a:avLst/>
            </a:prstGeom>
            <a:gradFill flip="none" rotWithShape="1">
              <a:gsLst>
                <a:gs pos="0">
                  <a:schemeClr val="bg1">
                    <a:alpha val="15000"/>
                  </a:schemeClr>
                </a:gs>
                <a:gs pos="39999">
                  <a:srgbClr val="FFCCCC">
                    <a:alpha val="63000"/>
                  </a:srgbClr>
                </a:gs>
                <a:gs pos="70000">
                  <a:srgbClr val="FECFCA">
                    <a:alpha val="85000"/>
                  </a:srgbClr>
                </a:gs>
                <a:gs pos="100000">
                  <a:srgbClr val="FF7C80">
                    <a:alpha val="66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userDrawn="1"/>
          </p:nvSpPr>
          <p:spPr>
            <a:xfrm>
              <a:off x="-118973" y="72008"/>
              <a:ext cx="615553" cy="5949280"/>
            </a:xfrm>
            <a:prstGeom prst="rect">
              <a:avLst/>
            </a:prstGeom>
            <a:noFill/>
          </p:spPr>
          <p:txBody>
            <a:bodyPr vert="eaVert" wrap="square" rtlCol="0">
              <a:spAutoFit/>
            </a:bodyPr>
            <a:lstStyle/>
            <a:p>
              <a:r>
                <a:rPr kumimoji="1" lang="en-US" altLang="ja-JP" sz="2800" b="0" dirty="0" smtClean="0">
                  <a:solidFill>
                    <a:schemeClr val="bg1"/>
                  </a:solidFill>
                  <a:latin typeface="メイリオ" pitchFamily="50" charset="-128"/>
                  <a:ea typeface="メイリオ" pitchFamily="50" charset="-128"/>
                  <a:cs typeface="メイリオ" pitchFamily="50" charset="-128"/>
                </a:rPr>
                <a:t>SOI</a:t>
              </a:r>
              <a:r>
                <a:rPr kumimoji="1" lang="ja-JP" altLang="en-US" sz="2800" b="0" dirty="0" smtClean="0">
                  <a:solidFill>
                    <a:schemeClr val="bg1"/>
                  </a:solidFill>
                  <a:latin typeface="メイリオ" pitchFamily="50" charset="-128"/>
                  <a:ea typeface="メイリオ" pitchFamily="50" charset="-128"/>
                  <a:cs typeface="メイリオ" pitchFamily="50" charset="-128"/>
                </a:rPr>
                <a:t>　　</a:t>
              </a:r>
              <a:r>
                <a:rPr kumimoji="1" lang="en-US" altLang="ja-JP" sz="2800" b="1" dirty="0" smtClean="0">
                  <a:solidFill>
                    <a:schemeClr val="bg1"/>
                  </a:solidFill>
                  <a:latin typeface="メイリオ" pitchFamily="50" charset="-128"/>
                  <a:ea typeface="メイリオ" pitchFamily="50" charset="-128"/>
                  <a:cs typeface="メイリオ" pitchFamily="50" charset="-128"/>
                </a:rPr>
                <a:t>S</a:t>
              </a:r>
              <a:r>
                <a:rPr kumimoji="1" lang="en-US" altLang="ja-JP" sz="2800" b="0" dirty="0" smtClean="0">
                  <a:solidFill>
                    <a:schemeClr val="bg1"/>
                  </a:solidFill>
                  <a:latin typeface="メイリオ" pitchFamily="50" charset="-128"/>
                  <a:ea typeface="メイリオ" pitchFamily="50" charset="-128"/>
                  <a:cs typeface="メイリオ" pitchFamily="50" charset="-128"/>
                </a:rPr>
                <a:t>ilicon </a:t>
              </a:r>
              <a:r>
                <a:rPr kumimoji="1" lang="en-US" altLang="ja-JP" sz="2800" b="1" dirty="0" smtClean="0">
                  <a:solidFill>
                    <a:schemeClr val="bg1"/>
                  </a:solidFill>
                  <a:latin typeface="メイリオ" pitchFamily="50" charset="-128"/>
                  <a:ea typeface="メイリオ" pitchFamily="50" charset="-128"/>
                  <a:cs typeface="メイリオ" pitchFamily="50" charset="-128"/>
                </a:rPr>
                <a:t>O</a:t>
              </a:r>
              <a:r>
                <a:rPr kumimoji="1" lang="en-US" altLang="ja-JP" sz="2800" b="0" dirty="0" smtClean="0">
                  <a:solidFill>
                    <a:schemeClr val="bg1"/>
                  </a:solidFill>
                  <a:latin typeface="メイリオ" pitchFamily="50" charset="-128"/>
                  <a:ea typeface="メイリオ" pitchFamily="50" charset="-128"/>
                  <a:cs typeface="メイリオ" pitchFamily="50" charset="-128"/>
                </a:rPr>
                <a:t>n </a:t>
              </a:r>
              <a:r>
                <a:rPr kumimoji="1" lang="en-US" altLang="ja-JP" sz="2800" b="1" dirty="0" smtClean="0">
                  <a:solidFill>
                    <a:schemeClr val="bg1"/>
                  </a:solidFill>
                  <a:latin typeface="メイリオ" pitchFamily="50" charset="-128"/>
                  <a:ea typeface="メイリオ" pitchFamily="50" charset="-128"/>
                  <a:cs typeface="メイリオ" pitchFamily="50" charset="-128"/>
                </a:rPr>
                <a:t>I</a:t>
              </a:r>
              <a:r>
                <a:rPr kumimoji="1" lang="en-US" altLang="ja-JP" sz="2800" b="0" dirty="0" smtClean="0">
                  <a:solidFill>
                    <a:schemeClr val="bg1"/>
                  </a:solidFill>
                  <a:latin typeface="メイリオ" pitchFamily="50" charset="-128"/>
                  <a:ea typeface="メイリオ" pitchFamily="50" charset="-128"/>
                  <a:cs typeface="メイリオ" pitchFamily="50" charset="-128"/>
                </a:rPr>
                <a:t>nsulator</a:t>
              </a:r>
              <a:endParaRPr kumimoji="1" lang="ja-JP" altLang="en-US" sz="2800" b="0" dirty="0">
                <a:solidFill>
                  <a:schemeClr val="bg1"/>
                </a:solidFill>
                <a:latin typeface="メイリオ" pitchFamily="50" charset="-128"/>
                <a:ea typeface="メイリオ" pitchFamily="50" charset="-128"/>
                <a:cs typeface="メイリオ" pitchFamily="50" charset="-128"/>
              </a:endParaRPr>
            </a:p>
          </p:txBody>
        </p:sp>
      </p:grpSp>
      <p:sp>
        <p:nvSpPr>
          <p:cNvPr id="14" name="テキスト ボックス 13"/>
          <p:cNvSpPr txBox="1"/>
          <p:nvPr userDrawn="1"/>
        </p:nvSpPr>
        <p:spPr>
          <a:xfrm>
            <a:off x="395536" y="6263734"/>
            <a:ext cx="8352928" cy="261610"/>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smtClean="0">
                <a:solidFill>
                  <a:srgbClr val="00B0F0"/>
                </a:solidFill>
                <a:latin typeface="Century" pitchFamily="18" charset="0"/>
              </a:rPr>
              <a:t>SOISOISOISOISOISOISOISOISOISOISOISOISOISOISOISOISOISOISOISOISOISOISOISOISOISOISOISOISOISOISOISOI</a:t>
            </a:r>
            <a:endParaRPr kumimoji="1" lang="ja-JP" altLang="en-US" sz="1100" b="1" baseline="0" dirty="0" smtClean="0">
              <a:solidFill>
                <a:srgbClr val="00B0F0"/>
              </a:solidFill>
              <a:latin typeface="Century"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rd.kek.jp/project/so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SOI</a:t>
            </a:r>
            <a:r>
              <a:rPr kumimoji="1" lang="ja-JP" altLang="en-US" dirty="0" smtClean="0"/>
              <a:t>検出器における電荷収集</a:t>
            </a:r>
            <a:endParaRPr kumimoji="1" lang="ja-JP" altLang="en-US" dirty="0"/>
          </a:p>
        </p:txBody>
      </p:sp>
      <p:sp>
        <p:nvSpPr>
          <p:cNvPr id="6" name="フッター プレースホルダ 5"/>
          <p:cNvSpPr>
            <a:spLocks noGrp="1"/>
          </p:cNvSpPr>
          <p:nvPr>
            <p:ph type="ftr" sz="quarter" idx="11"/>
          </p:nvPr>
        </p:nvSpPr>
        <p:spPr/>
        <p:txBody>
          <a:bodyPr/>
          <a:lstStyle/>
          <a:p>
            <a:r>
              <a:rPr kumimoji="1" lang="ja-JP" altLang="en-US" dirty="0" smtClean="0"/>
              <a:t>第</a:t>
            </a:r>
            <a:r>
              <a:rPr kumimoji="1" lang="en-US" altLang="ja-JP" dirty="0" smtClean="0"/>
              <a:t>17</a:t>
            </a:r>
            <a:r>
              <a:rPr kumimoji="1" lang="ja-JP" altLang="en-US" dirty="0" smtClean="0"/>
              <a:t>回　</a:t>
            </a:r>
            <a:r>
              <a:rPr kumimoji="1" lang="en-US" altLang="ja-JP" dirty="0" smtClean="0"/>
              <a:t>ICEPP</a:t>
            </a:r>
            <a:r>
              <a:rPr kumimoji="1" lang="ja-JP" altLang="en-US" dirty="0" smtClean="0"/>
              <a:t>シンポジウム</a:t>
            </a:r>
            <a:endParaRPr kumimoji="1" lang="ja-JP" altLang="en-US" dirty="0"/>
          </a:p>
        </p:txBody>
      </p:sp>
      <p:sp>
        <p:nvSpPr>
          <p:cNvPr id="5" name="スライド番号プレースホルダ 4"/>
          <p:cNvSpPr>
            <a:spLocks noGrp="1"/>
          </p:cNvSpPr>
          <p:nvPr>
            <p:ph type="sldNum" sz="quarter" idx="12"/>
          </p:nvPr>
        </p:nvSpPr>
        <p:spPr/>
        <p:txBody>
          <a:bodyPr/>
          <a:lstStyle/>
          <a:p>
            <a:fld id="{875DDACB-1633-4313-AD7C-2F6157754ED3}" type="slidenum">
              <a:rPr kumimoji="1" lang="ja-JP" altLang="en-US" smtClean="0"/>
              <a:pPr/>
              <a:t>1</a:t>
            </a:fld>
            <a:endParaRPr kumimoji="1" lang="ja-JP" altLang="en-US"/>
          </a:p>
        </p:txBody>
      </p:sp>
      <p:sp>
        <p:nvSpPr>
          <p:cNvPr id="4" name="日付プレースホルダ 3"/>
          <p:cNvSpPr>
            <a:spLocks noGrp="1"/>
          </p:cNvSpPr>
          <p:nvPr>
            <p:ph type="dt" sz="half" idx="2"/>
          </p:nvPr>
        </p:nvSpPr>
        <p:spPr/>
        <p:txBody>
          <a:bodyPr/>
          <a:lstStyle/>
          <a:p>
            <a:fld id="{4395A6B0-4DD4-4092-9504-63AAC58A512A}" type="datetime1">
              <a:rPr kumimoji="1" lang="ja-JP" altLang="en-US" smtClean="0"/>
              <a:pPr/>
              <a:t>2011/2/21</a:t>
            </a:fld>
            <a:endParaRPr kumimoji="1" lang="ja-JP" altLang="en-US"/>
          </a:p>
        </p:txBody>
      </p:sp>
      <p:sp>
        <p:nvSpPr>
          <p:cNvPr id="3" name="サブタイトル 2"/>
          <p:cNvSpPr>
            <a:spLocks noGrp="1"/>
          </p:cNvSpPr>
          <p:nvPr>
            <p:ph type="subTitle" idx="1"/>
          </p:nvPr>
        </p:nvSpPr>
        <p:spPr/>
        <p:txBody>
          <a:bodyPr>
            <a:normAutofit/>
          </a:bodyPr>
          <a:lstStyle/>
          <a:p>
            <a:r>
              <a:rPr kumimoji="1" lang="ja-JP" altLang="en-US" b="1" dirty="0" smtClean="0"/>
              <a:t>東北大 </a:t>
            </a:r>
            <a:r>
              <a:rPr kumimoji="1" lang="en-US" altLang="ja-JP" b="1" dirty="0" smtClean="0"/>
              <a:t>M1</a:t>
            </a:r>
          </a:p>
          <a:p>
            <a:r>
              <a:rPr kumimoji="1" lang="ja-JP" altLang="en-US" b="1" dirty="0" smtClean="0"/>
              <a:t>小野　善将</a:t>
            </a:r>
            <a:endParaRPr kumimoji="1" lang="ja-JP" altLang="en-US" b="1" dirty="0"/>
          </a:p>
        </p:txBody>
      </p:sp>
      <p:sp>
        <p:nvSpPr>
          <p:cNvPr id="9" name="テキスト ボックス 8"/>
          <p:cNvSpPr txBox="1"/>
          <p:nvPr/>
        </p:nvSpPr>
        <p:spPr>
          <a:xfrm>
            <a:off x="5364088" y="3068960"/>
            <a:ext cx="3312368" cy="830997"/>
          </a:xfrm>
          <a:prstGeom prst="rect">
            <a:avLst/>
          </a:prstGeom>
          <a:noFill/>
        </p:spPr>
        <p:txBody>
          <a:bodyPr wrap="square" rtlCol="0">
            <a:spAutoFit/>
          </a:bodyPr>
          <a:lstStyle/>
          <a:p>
            <a:pPr algn="ctr"/>
            <a:r>
              <a:rPr kumimoji="1" lang="en-US" altLang="ja-JP" sz="2400" b="1" dirty="0" smtClean="0">
                <a:latin typeface="メイリオ" pitchFamily="50" charset="-128"/>
                <a:ea typeface="メイリオ" pitchFamily="50" charset="-128"/>
                <a:cs typeface="メイリオ" pitchFamily="50" charset="-128"/>
              </a:rPr>
              <a:t>SOI</a:t>
            </a:r>
          </a:p>
          <a:p>
            <a:pPr algn="ctr"/>
            <a:r>
              <a:rPr lang="en-US" altLang="ja-JP" sz="2400" b="1" dirty="0" smtClean="0">
                <a:latin typeface="メイリオ" pitchFamily="50" charset="-128"/>
                <a:ea typeface="メイリオ" pitchFamily="50" charset="-128"/>
                <a:cs typeface="メイリオ" pitchFamily="50" charset="-128"/>
              </a:rPr>
              <a:t>     S</a:t>
            </a:r>
            <a:r>
              <a:rPr lang="en-US" altLang="ja-JP" sz="2000" dirty="0" smtClean="0">
                <a:latin typeface="メイリオ" pitchFamily="50" charset="-128"/>
                <a:ea typeface="メイリオ" pitchFamily="50" charset="-128"/>
                <a:cs typeface="メイリオ" pitchFamily="50" charset="-128"/>
              </a:rPr>
              <a:t>ilicon </a:t>
            </a:r>
            <a:r>
              <a:rPr lang="en-US" altLang="ja-JP" sz="2400" b="1" dirty="0" smtClean="0">
                <a:latin typeface="メイリオ" pitchFamily="50" charset="-128"/>
                <a:ea typeface="メイリオ" pitchFamily="50" charset="-128"/>
                <a:cs typeface="メイリオ" pitchFamily="50" charset="-128"/>
              </a:rPr>
              <a:t>O</a:t>
            </a:r>
            <a:r>
              <a:rPr lang="en-US" altLang="ja-JP" sz="2000" dirty="0" smtClean="0">
                <a:latin typeface="メイリオ" pitchFamily="50" charset="-128"/>
                <a:ea typeface="メイリオ" pitchFamily="50" charset="-128"/>
                <a:cs typeface="メイリオ" pitchFamily="50" charset="-128"/>
              </a:rPr>
              <a:t>n </a:t>
            </a:r>
            <a:r>
              <a:rPr lang="en-US" altLang="ja-JP" sz="2400" b="1" dirty="0" smtClean="0">
                <a:latin typeface="メイリオ" pitchFamily="50" charset="-128"/>
                <a:ea typeface="メイリオ" pitchFamily="50" charset="-128"/>
                <a:cs typeface="メイリオ" pitchFamily="50" charset="-128"/>
              </a:rPr>
              <a:t>I</a:t>
            </a:r>
            <a:r>
              <a:rPr lang="en-US" altLang="ja-JP" sz="2000" dirty="0" smtClean="0">
                <a:latin typeface="メイリオ" pitchFamily="50" charset="-128"/>
                <a:ea typeface="メイリオ" pitchFamily="50" charset="-128"/>
                <a:cs typeface="メイリオ" pitchFamily="50" charset="-128"/>
              </a:rPr>
              <a:t>nsulator</a:t>
            </a:r>
            <a:endParaRPr kumimoji="1" lang="ja-JP" altLang="en-US" sz="2000" dirty="0">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5580112" y="3789040"/>
            <a:ext cx="3096344" cy="369332"/>
          </a:xfrm>
          <a:prstGeom prst="rect">
            <a:avLst/>
          </a:prstGeom>
          <a:noFill/>
        </p:spPr>
        <p:txBody>
          <a:bodyPr wrap="square" rtlCol="0">
            <a:spAutoFit/>
          </a:bodyPr>
          <a:lstStyle/>
          <a:p>
            <a:pPr algn="ctr"/>
            <a:r>
              <a:rPr lang="en-US" altLang="ja-JP" dirty="0" smtClean="0"/>
              <a:t>(</a:t>
            </a:r>
            <a:r>
              <a:rPr lang="en-US" altLang="ja-JP" dirty="0" smtClean="0">
                <a:hlinkClick r:id="rId2"/>
              </a:rPr>
              <a:t>http://rd.kek.jp/project/soi/</a:t>
            </a:r>
            <a:r>
              <a:rPr lang="en-US" altLang="ja-JP" dirty="0" smtClean="0"/>
              <a:t>)</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2D_3psub_NHR50um_QPsub2eff_wBNW_x.png"/>
          <p:cNvPicPr>
            <a:picLocks noChangeAspect="1"/>
          </p:cNvPicPr>
          <p:nvPr/>
        </p:nvPicPr>
        <p:blipFill>
          <a:blip r:embed="rId2" cstate="print"/>
          <a:stretch>
            <a:fillRect/>
          </a:stretch>
        </p:blipFill>
        <p:spPr>
          <a:xfrm>
            <a:off x="445835" y="1268760"/>
            <a:ext cx="4342189" cy="4212000"/>
          </a:xfrm>
          <a:prstGeom prst="rect">
            <a:avLst/>
          </a:prstGeom>
        </p:spPr>
      </p:pic>
      <p:sp>
        <p:nvSpPr>
          <p:cNvPr id="2" name="タイトル 1"/>
          <p:cNvSpPr>
            <a:spLocks noGrp="1"/>
          </p:cNvSpPr>
          <p:nvPr>
            <p:ph type="title"/>
          </p:nvPr>
        </p:nvSpPr>
        <p:spPr/>
        <p:txBody>
          <a:bodyPr/>
          <a:lstStyle/>
          <a:p>
            <a:r>
              <a:rPr kumimoji="1" lang="en-US" altLang="ja-JP" dirty="0" smtClean="0"/>
              <a:t>BNW</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10</a:t>
            </a:fld>
            <a:endParaRPr kumimoji="1" lang="ja-JP" altLang="en-US"/>
          </a:p>
        </p:txBody>
      </p:sp>
      <p:sp>
        <p:nvSpPr>
          <p:cNvPr id="8" name="コンテンツ プレースホルダ 2"/>
          <p:cNvSpPr>
            <a:spLocks noGrp="1"/>
          </p:cNvSpPr>
          <p:nvPr>
            <p:ph idx="1"/>
          </p:nvPr>
        </p:nvSpPr>
        <p:spPr>
          <a:xfrm>
            <a:off x="590872" y="5589240"/>
            <a:ext cx="8229600" cy="648072"/>
          </a:xfrm>
        </p:spPr>
        <p:txBody>
          <a:bodyPr>
            <a:normAutofit fontScale="77500" lnSpcReduction="20000"/>
          </a:bodyPr>
          <a:lstStyle/>
          <a:p>
            <a:r>
              <a:rPr kumimoji="1" lang="en-US" altLang="ja-JP" dirty="0" smtClean="0"/>
              <a:t>BNW</a:t>
            </a:r>
            <a:r>
              <a:rPr lang="en-US" altLang="ja-JP" dirty="0" smtClean="0"/>
              <a:t>:10um</a:t>
            </a:r>
            <a:r>
              <a:rPr lang="ja-JP" altLang="en-US" dirty="0" smtClean="0"/>
              <a:t>まで</a:t>
            </a:r>
            <a:r>
              <a:rPr kumimoji="1" lang="ja-JP" altLang="en-US" dirty="0" smtClean="0"/>
              <a:t>　→　収集効率がよい、収集時間短い</a:t>
            </a:r>
            <a:endParaRPr kumimoji="1" lang="en-US" altLang="ja-JP" dirty="0" smtClean="0"/>
          </a:p>
          <a:p>
            <a:r>
              <a:rPr kumimoji="1" lang="en-US" altLang="ja-JP" dirty="0" smtClean="0"/>
              <a:t>BNW:10um</a:t>
            </a:r>
            <a:r>
              <a:rPr kumimoji="1" lang="ja-JP" altLang="en-US" dirty="0" smtClean="0"/>
              <a:t>で最大</a:t>
            </a:r>
            <a:r>
              <a:rPr kumimoji="1" lang="en-US" altLang="ja-JP" dirty="0" smtClean="0"/>
              <a:t>4</a:t>
            </a:r>
            <a:r>
              <a:rPr kumimoji="1" lang="ja-JP" altLang="en-US" dirty="0" smtClean="0"/>
              <a:t>倍はやくなる</a:t>
            </a:r>
            <a:r>
              <a:rPr kumimoji="1" lang="ja-JP" altLang="en-US" sz="2300" dirty="0" smtClean="0"/>
              <a:t>（</a:t>
            </a:r>
            <a:r>
              <a:rPr kumimoji="1" lang="en-US" altLang="ja-JP" sz="2300" dirty="0" smtClean="0"/>
              <a:t>90%</a:t>
            </a:r>
            <a:r>
              <a:rPr kumimoji="1" lang="ja-JP" altLang="en-US" sz="2300" dirty="0" smtClean="0"/>
              <a:t>収集、ないときに比べて）</a:t>
            </a:r>
            <a:endParaRPr kumimoji="1" lang="ja-JP" altLang="en-US" sz="2300" dirty="0"/>
          </a:p>
        </p:txBody>
      </p:sp>
      <p:pic>
        <p:nvPicPr>
          <p:cNvPr id="9" name="図 8" descr="2D_3psub_NHR50um_QPsub2_wBNW_x10.png"/>
          <p:cNvPicPr>
            <a:picLocks noChangeAspect="1"/>
          </p:cNvPicPr>
          <p:nvPr/>
        </p:nvPicPr>
        <p:blipFill>
          <a:blip r:embed="rId3" cstate="print"/>
          <a:stretch>
            <a:fillRect/>
          </a:stretch>
        </p:blipFill>
        <p:spPr>
          <a:xfrm>
            <a:off x="4694306" y="1268760"/>
            <a:ext cx="4342190" cy="4212000"/>
          </a:xfrm>
          <a:prstGeom prst="rect">
            <a:avLst/>
          </a:prstGeom>
        </p:spPr>
      </p:pic>
      <p:sp>
        <p:nvSpPr>
          <p:cNvPr id="10" name="テキスト ボックス 9"/>
          <p:cNvSpPr txBox="1"/>
          <p:nvPr/>
        </p:nvSpPr>
        <p:spPr>
          <a:xfrm>
            <a:off x="4716016" y="1124744"/>
            <a:ext cx="4176464" cy="369332"/>
          </a:xfrm>
          <a:prstGeom prst="rect">
            <a:avLst/>
          </a:prstGeom>
          <a:solidFill>
            <a:schemeClr val="bg1"/>
          </a:solidFill>
          <a:ln>
            <a:solidFill>
              <a:schemeClr val="tx1"/>
            </a:solidFill>
          </a:ln>
        </p:spPr>
        <p:txBody>
          <a:bodyPr wrap="square" rtlCol="0">
            <a:spAutoFit/>
          </a:bodyPr>
          <a:lstStyle/>
          <a:p>
            <a:pPr algn="ctr"/>
            <a:r>
              <a:rPr lang="en-US" altLang="ja-JP" dirty="0" smtClean="0">
                <a:latin typeface="メイリオ" pitchFamily="50" charset="-128"/>
                <a:ea typeface="メイリオ" pitchFamily="50" charset="-128"/>
                <a:cs typeface="メイリオ" pitchFamily="50" charset="-128"/>
              </a:rPr>
              <a:t>Psub2</a:t>
            </a:r>
            <a:r>
              <a:rPr lang="ja-JP" altLang="en-US" dirty="0" err="1" smtClean="0">
                <a:latin typeface="メイリオ" pitchFamily="50" charset="-128"/>
                <a:ea typeface="メイリオ" pitchFamily="50" charset="-128"/>
                <a:cs typeface="メイリオ" pitchFamily="50" charset="-128"/>
              </a:rPr>
              <a:t>での</a:t>
            </a:r>
            <a:r>
              <a:rPr lang="ja-JP" altLang="en-US" dirty="0" smtClean="0">
                <a:latin typeface="メイリオ" pitchFamily="50" charset="-128"/>
                <a:ea typeface="メイリオ" pitchFamily="50" charset="-128"/>
                <a:cs typeface="メイリオ" pitchFamily="50" charset="-128"/>
              </a:rPr>
              <a:t>収集時間</a:t>
            </a:r>
            <a:r>
              <a:rPr lang="en-US" altLang="ja-JP" dirty="0" smtClean="0">
                <a:latin typeface="メイリオ" pitchFamily="50" charset="-128"/>
                <a:ea typeface="メイリオ" pitchFamily="50" charset="-128"/>
                <a:cs typeface="メイリオ" pitchFamily="50" charset="-128"/>
              </a:rPr>
              <a:t>(</a:t>
            </a:r>
            <a:r>
              <a:rPr lang="en-US" altLang="ja-JP" dirty="0" err="1" smtClean="0">
                <a:latin typeface="メイリオ" pitchFamily="50" charset="-128"/>
                <a:ea typeface="メイリオ" pitchFamily="50" charset="-128"/>
                <a:cs typeface="メイリオ" pitchFamily="50" charset="-128"/>
              </a:rPr>
              <a:t>depo_x</a:t>
            </a:r>
            <a:r>
              <a:rPr lang="en-US" altLang="ja-JP" dirty="0" smtClean="0">
                <a:latin typeface="メイリオ" pitchFamily="50" charset="-128"/>
                <a:ea typeface="メイリオ" pitchFamily="50" charset="-128"/>
                <a:cs typeface="メイリオ" pitchFamily="50" charset="-128"/>
              </a:rPr>
              <a:t>=10um)</a:t>
            </a:r>
            <a:endParaRPr kumimoji="1" lang="ja-JP" altLang="en-US" dirty="0">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539552" y="1124744"/>
            <a:ext cx="3960440" cy="400110"/>
          </a:xfrm>
          <a:prstGeom prst="rect">
            <a:avLst/>
          </a:prstGeom>
          <a:solidFill>
            <a:schemeClr val="bg1"/>
          </a:solidFill>
          <a:ln>
            <a:solidFill>
              <a:schemeClr val="tx1"/>
            </a:solidFill>
          </a:ln>
        </p:spPr>
        <p:txBody>
          <a:bodyPr wrap="square" rtlCol="0">
            <a:spAutoFit/>
          </a:bodyPr>
          <a:lstStyle/>
          <a:p>
            <a:pPr algn="ctr"/>
            <a:r>
              <a:rPr lang="ja-JP" altLang="en-US" sz="2000" dirty="0" smtClean="0">
                <a:latin typeface="メイリオ" pitchFamily="50" charset="-128"/>
                <a:ea typeface="メイリオ" pitchFamily="50" charset="-128"/>
                <a:cs typeface="メイリオ" pitchFamily="50" charset="-128"/>
              </a:rPr>
              <a:t>電荷収集効率</a:t>
            </a:r>
            <a:endParaRPr kumimoji="1" lang="ja-JP" altLang="en-US" sz="2000" dirty="0">
              <a:latin typeface="メイリオ" pitchFamily="50" charset="-128"/>
              <a:ea typeface="メイリオ" pitchFamily="50" charset="-128"/>
              <a:cs typeface="メイリオ"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BNW</a:t>
            </a:r>
            <a:r>
              <a:rPr kumimoji="1" lang="ja-JP" altLang="en-US" dirty="0" smtClean="0"/>
              <a:t>　（動画）</a:t>
            </a:r>
            <a:endParaRPr kumimoji="1" lang="ja-JP" altLang="en-US" dirty="0"/>
          </a:p>
        </p:txBody>
      </p:sp>
      <p:sp>
        <p:nvSpPr>
          <p:cNvPr id="3" name="コンテンツ プレースホルダ 2"/>
          <p:cNvSpPr>
            <a:spLocks noGrp="1"/>
          </p:cNvSpPr>
          <p:nvPr>
            <p:ph idx="1"/>
          </p:nvPr>
        </p:nvSpPr>
        <p:spPr>
          <a:xfrm>
            <a:off x="457200" y="1052736"/>
            <a:ext cx="8229600" cy="504056"/>
          </a:xfrm>
        </p:spPr>
        <p:txBody>
          <a:bodyPr/>
          <a:lstStyle/>
          <a:p>
            <a:r>
              <a:rPr kumimoji="1" lang="en-US" altLang="ja-JP" dirty="0" smtClean="0"/>
              <a:t>BNW6um</a:t>
            </a:r>
            <a:r>
              <a:rPr kumimoji="1" lang="ja-JP" altLang="en-US" dirty="0" err="1" smtClean="0"/>
              <a:t>での</a:t>
            </a:r>
            <a:r>
              <a:rPr kumimoji="1" lang="ja-JP" altLang="en-US" dirty="0" smtClean="0"/>
              <a:t>電荷収集です。</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11</a:t>
            </a:fld>
            <a:endParaRPr kumimoji="1" lang="ja-JP" altLang="en-US"/>
          </a:p>
        </p:txBody>
      </p:sp>
      <p:graphicFrame>
        <p:nvGraphicFramePr>
          <p:cNvPr id="4098" name="Object 2"/>
          <p:cNvGraphicFramePr>
            <a:graphicFrameLocks noChangeAspect="1"/>
          </p:cNvGraphicFramePr>
          <p:nvPr/>
        </p:nvGraphicFramePr>
        <p:xfrm>
          <a:off x="2267744" y="2132856"/>
          <a:ext cx="4827588" cy="723900"/>
        </p:xfrm>
        <a:graphic>
          <a:graphicData uri="http://schemas.openxmlformats.org/presentationml/2006/ole">
            <p:oleObj spid="_x0000_s4098" name="パッケージャー シェル オブジェクト" showAsIcon="1" r:id="rId3" imgW="4826880" imgH="723960" progId="Package">
              <p:embed/>
            </p:oleObj>
          </a:graphicData>
        </a:graphic>
      </p:graphicFrame>
      <p:graphicFrame>
        <p:nvGraphicFramePr>
          <p:cNvPr id="4099" name="Object 3"/>
          <p:cNvGraphicFramePr>
            <a:graphicFrameLocks noChangeAspect="1"/>
          </p:cNvGraphicFramePr>
          <p:nvPr/>
        </p:nvGraphicFramePr>
        <p:xfrm>
          <a:off x="2195736" y="4221088"/>
          <a:ext cx="5157788" cy="723900"/>
        </p:xfrm>
        <a:graphic>
          <a:graphicData uri="http://schemas.openxmlformats.org/presentationml/2006/ole">
            <p:oleObj spid="_x0000_s4099" name="パッケージャー シェル オブジェクト" showAsIcon="1" r:id="rId4" imgW="5157360" imgH="723960" progId="Package">
              <p:embed/>
            </p:oleObj>
          </a:graphicData>
        </a:graphic>
      </p:graphicFrame>
      <p:sp>
        <p:nvSpPr>
          <p:cNvPr id="9" name="テキスト ボックス 8"/>
          <p:cNvSpPr txBox="1"/>
          <p:nvPr/>
        </p:nvSpPr>
        <p:spPr>
          <a:xfrm>
            <a:off x="1691680" y="1599183"/>
            <a:ext cx="2520280" cy="461665"/>
          </a:xfrm>
          <a:prstGeom prst="rect">
            <a:avLst/>
          </a:prstGeom>
          <a:noFill/>
        </p:spPr>
        <p:txBody>
          <a:bodyPr wrap="square" rtlCol="0">
            <a:spAutoFit/>
          </a:bodyPr>
          <a:lstStyle/>
          <a:p>
            <a:pPr algn="ctr"/>
            <a:r>
              <a:rPr lang="ja-JP" altLang="en-US" sz="2400" u="sng" dirty="0" smtClean="0"/>
              <a:t>全体像</a:t>
            </a:r>
            <a:endParaRPr kumimoji="1" lang="ja-JP" altLang="en-US" sz="2400" u="sng" dirty="0"/>
          </a:p>
        </p:txBody>
      </p:sp>
      <p:sp>
        <p:nvSpPr>
          <p:cNvPr id="10" name="テキスト ボックス 9"/>
          <p:cNvSpPr txBox="1"/>
          <p:nvPr/>
        </p:nvSpPr>
        <p:spPr>
          <a:xfrm>
            <a:off x="1691680" y="3687415"/>
            <a:ext cx="2520280" cy="461665"/>
          </a:xfrm>
          <a:prstGeom prst="rect">
            <a:avLst/>
          </a:prstGeom>
          <a:noFill/>
        </p:spPr>
        <p:txBody>
          <a:bodyPr wrap="square" rtlCol="0">
            <a:spAutoFit/>
          </a:bodyPr>
          <a:lstStyle/>
          <a:p>
            <a:pPr algn="ctr"/>
            <a:r>
              <a:rPr lang="ja-JP" altLang="en-US" sz="2400" u="sng" dirty="0" smtClean="0"/>
              <a:t>センサー間</a:t>
            </a:r>
            <a:endParaRPr kumimoji="1" lang="ja-JP" altLang="en-US" sz="2400"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考えるべきこと</a:t>
            </a:r>
            <a:endParaRPr kumimoji="1" lang="ja-JP" altLang="en-US" dirty="0"/>
          </a:p>
        </p:txBody>
      </p:sp>
      <p:sp>
        <p:nvSpPr>
          <p:cNvPr id="3" name="コンテンツ プレースホルダ 2"/>
          <p:cNvSpPr>
            <a:spLocks noGrp="1"/>
          </p:cNvSpPr>
          <p:nvPr>
            <p:ph idx="1"/>
          </p:nvPr>
        </p:nvSpPr>
        <p:spPr>
          <a:xfrm>
            <a:off x="457200" y="1196752"/>
            <a:ext cx="8229600" cy="504056"/>
          </a:xfrm>
        </p:spPr>
        <p:txBody>
          <a:bodyPr>
            <a:normAutofit/>
          </a:bodyPr>
          <a:lstStyle/>
          <a:p>
            <a:r>
              <a:rPr kumimoji="1" lang="en-US" altLang="ja-JP" dirty="0" smtClean="0"/>
              <a:t>BPW</a:t>
            </a:r>
            <a:r>
              <a:rPr kumimoji="1" lang="ja-JP" altLang="en-US" dirty="0" smtClean="0"/>
              <a:t>はセンサーとつながっている。</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12</a:t>
            </a:fld>
            <a:endParaRPr kumimoji="1" lang="ja-JP" altLang="en-US"/>
          </a:p>
        </p:txBody>
      </p:sp>
      <p:sp>
        <p:nvSpPr>
          <p:cNvPr id="7" name="右矢印 6"/>
          <p:cNvSpPr/>
          <p:nvPr/>
        </p:nvSpPr>
        <p:spPr>
          <a:xfrm>
            <a:off x="1475656" y="1772816"/>
            <a:ext cx="360040" cy="288032"/>
          </a:xfrm>
          <a:prstGeom prst="rightArrow">
            <a:avLst/>
          </a:prstGeom>
          <a:solidFill>
            <a:srgbClr val="24F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979712" y="1700808"/>
            <a:ext cx="6480720" cy="461665"/>
          </a:xfrm>
          <a:prstGeom prst="rect">
            <a:avLst/>
          </a:prstGeom>
          <a:noFill/>
        </p:spPr>
        <p:txBody>
          <a:bodyPr wrap="square" rtlCol="0">
            <a:spAutoFit/>
          </a:bodyPr>
          <a:lstStyle/>
          <a:p>
            <a:r>
              <a:rPr kumimoji="1" lang="en-US" altLang="ja-JP" sz="2400" dirty="0" smtClean="0">
                <a:solidFill>
                  <a:srgbClr val="FF0000"/>
                </a:solidFill>
                <a:latin typeface="メイリオ" pitchFamily="50" charset="-128"/>
                <a:ea typeface="メイリオ" pitchFamily="50" charset="-128"/>
                <a:cs typeface="メイリオ" pitchFamily="50" charset="-128"/>
              </a:rPr>
              <a:t>BPW</a:t>
            </a:r>
            <a:r>
              <a:rPr kumimoji="1" lang="ja-JP" altLang="en-US" sz="2400" dirty="0" smtClean="0">
                <a:solidFill>
                  <a:srgbClr val="FF0000"/>
                </a:solidFill>
                <a:latin typeface="メイリオ" pitchFamily="50" charset="-128"/>
                <a:ea typeface="メイリオ" pitchFamily="50" charset="-128"/>
                <a:cs typeface="メイリオ" pitchFamily="50" charset="-128"/>
              </a:rPr>
              <a:t>が大きいとセンサー周りの寄生容量増加。</a:t>
            </a:r>
            <a:endParaRPr kumimoji="1" lang="ja-JP" altLang="en-US" sz="2400" dirty="0">
              <a:solidFill>
                <a:srgbClr val="FF0000"/>
              </a:solidFill>
              <a:latin typeface="メイリオ" pitchFamily="50" charset="-128"/>
              <a:ea typeface="メイリオ" pitchFamily="50" charset="-128"/>
              <a:cs typeface="メイリオ" pitchFamily="50" charset="-128"/>
            </a:endParaRPr>
          </a:p>
        </p:txBody>
      </p:sp>
      <p:grpSp>
        <p:nvGrpSpPr>
          <p:cNvPr id="22" name="グループ化 21"/>
          <p:cNvGrpSpPr/>
          <p:nvPr/>
        </p:nvGrpSpPr>
        <p:grpSpPr>
          <a:xfrm>
            <a:off x="827584" y="2780928"/>
            <a:ext cx="4464496" cy="1850991"/>
            <a:chOff x="899592" y="2874153"/>
            <a:chExt cx="5183142" cy="1946504"/>
          </a:xfrm>
        </p:grpSpPr>
        <p:sp>
          <p:nvSpPr>
            <p:cNvPr id="11" name="正方形/長方形 10"/>
            <p:cNvSpPr/>
            <p:nvPr/>
          </p:nvSpPr>
          <p:spPr>
            <a:xfrm>
              <a:off x="899592" y="3217614"/>
              <a:ext cx="5183142" cy="1603043"/>
            </a:xfrm>
            <a:prstGeom prst="rect">
              <a:avLst/>
            </a:prstGeom>
            <a:solidFill>
              <a:srgbClr val="C2FBF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157144" y="3133922"/>
              <a:ext cx="1211014" cy="182329"/>
            </a:xfrm>
            <a:prstGeom prst="roundRect">
              <a:avLst>
                <a:gd name="adj" fmla="val 50000"/>
              </a:avLst>
            </a:prstGeom>
            <a:solidFill>
              <a:srgbClr val="FFE1E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859048" y="3124942"/>
              <a:ext cx="1211014" cy="182329"/>
            </a:xfrm>
            <a:prstGeom prst="roundRect">
              <a:avLst>
                <a:gd name="adj" fmla="val 50000"/>
              </a:avLst>
            </a:prstGeom>
            <a:solidFill>
              <a:srgbClr val="FFE1E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587240" y="3124942"/>
              <a:ext cx="1211014" cy="182329"/>
            </a:xfrm>
            <a:prstGeom prst="roundRect">
              <a:avLst>
                <a:gd name="adj" fmla="val 50000"/>
              </a:avLst>
            </a:prstGeom>
            <a:solidFill>
              <a:srgbClr val="FFE1E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パイ 11"/>
            <p:cNvSpPr/>
            <p:nvPr/>
          </p:nvSpPr>
          <p:spPr>
            <a:xfrm>
              <a:off x="3316106" y="2995723"/>
              <a:ext cx="257820" cy="421295"/>
            </a:xfrm>
            <a:prstGeom prst="pie">
              <a:avLst>
                <a:gd name="adj1" fmla="val 0"/>
                <a:gd name="adj2" fmla="val 10829414"/>
              </a:avLst>
            </a:prstGeom>
            <a:gradFill>
              <a:gsLst>
                <a:gs pos="0">
                  <a:srgbClr val="FF0000"/>
                </a:gs>
                <a:gs pos="50000">
                  <a:srgbClr val="FFAFAF"/>
                </a:gs>
                <a:gs pos="100000">
                  <a:schemeClr val="bg1"/>
                </a:gs>
              </a:gsLst>
              <a:lin ang="54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パイ 12"/>
            <p:cNvSpPr/>
            <p:nvPr/>
          </p:nvSpPr>
          <p:spPr>
            <a:xfrm>
              <a:off x="1620686" y="2995723"/>
              <a:ext cx="257820" cy="421295"/>
            </a:xfrm>
            <a:prstGeom prst="pie">
              <a:avLst>
                <a:gd name="adj1" fmla="val 0"/>
                <a:gd name="adj2" fmla="val 10829414"/>
              </a:avLst>
            </a:prstGeom>
            <a:gradFill>
              <a:gsLst>
                <a:gs pos="0">
                  <a:srgbClr val="FF0000"/>
                </a:gs>
                <a:gs pos="50000">
                  <a:srgbClr val="FFAFAF"/>
                </a:gs>
                <a:gs pos="100000">
                  <a:schemeClr val="bg1"/>
                </a:gs>
              </a:gsLst>
              <a:lin ang="54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パイ 13"/>
            <p:cNvSpPr/>
            <p:nvPr/>
          </p:nvSpPr>
          <p:spPr>
            <a:xfrm>
              <a:off x="5059967" y="2995723"/>
              <a:ext cx="257820" cy="421295"/>
            </a:xfrm>
            <a:prstGeom prst="pie">
              <a:avLst>
                <a:gd name="adj1" fmla="val 0"/>
                <a:gd name="adj2" fmla="val 10829414"/>
              </a:avLst>
            </a:prstGeom>
            <a:gradFill>
              <a:gsLst>
                <a:gs pos="0">
                  <a:srgbClr val="FF0000"/>
                </a:gs>
                <a:gs pos="50000">
                  <a:srgbClr val="FFAFAF"/>
                </a:gs>
                <a:gs pos="100000">
                  <a:schemeClr val="bg1"/>
                </a:gs>
              </a:gsLst>
              <a:lin ang="54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正方形/長方形 14"/>
            <p:cNvSpPr/>
            <p:nvPr/>
          </p:nvSpPr>
          <p:spPr>
            <a:xfrm>
              <a:off x="899593" y="2918514"/>
              <a:ext cx="5183141" cy="299103"/>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99593" y="2874153"/>
              <a:ext cx="5183141" cy="107560"/>
            </a:xfrm>
            <a:prstGeom prst="rect">
              <a:avLst/>
            </a:prstGeom>
            <a:solidFill>
              <a:srgbClr val="FFFF9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フリーフォーム 22"/>
          <p:cNvSpPr/>
          <p:nvPr/>
        </p:nvSpPr>
        <p:spPr>
          <a:xfrm>
            <a:off x="3419872" y="3140968"/>
            <a:ext cx="288032" cy="360040"/>
          </a:xfrm>
          <a:custGeom>
            <a:avLst/>
            <a:gdLst>
              <a:gd name="connsiteX0" fmla="*/ 0 w 391886"/>
              <a:gd name="connsiteY0" fmla="*/ 0 h 104019"/>
              <a:gd name="connsiteX1" fmla="*/ 116114 w 391886"/>
              <a:gd name="connsiteY1" fmla="*/ 87086 h 104019"/>
              <a:gd name="connsiteX2" fmla="*/ 391886 w 391886"/>
              <a:gd name="connsiteY2" fmla="*/ 101600 h 104019"/>
            </a:gdLst>
            <a:ahLst/>
            <a:cxnLst>
              <a:cxn ang="0">
                <a:pos x="connsiteX0" y="connsiteY0"/>
              </a:cxn>
              <a:cxn ang="0">
                <a:pos x="connsiteX1" y="connsiteY1"/>
              </a:cxn>
              <a:cxn ang="0">
                <a:pos x="connsiteX2" y="connsiteY2"/>
              </a:cxn>
            </a:cxnLst>
            <a:rect l="l" t="t" r="r" b="b"/>
            <a:pathLst>
              <a:path w="391886" h="104019">
                <a:moveTo>
                  <a:pt x="0" y="0"/>
                </a:moveTo>
                <a:cubicBezTo>
                  <a:pt x="25400" y="35076"/>
                  <a:pt x="50800" y="70153"/>
                  <a:pt x="116114" y="87086"/>
                </a:cubicBezTo>
                <a:cubicBezTo>
                  <a:pt x="181428" y="104019"/>
                  <a:pt x="286657" y="102809"/>
                  <a:pt x="391886" y="1016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フリーフォーム 23"/>
          <p:cNvSpPr/>
          <p:nvPr/>
        </p:nvSpPr>
        <p:spPr>
          <a:xfrm rot="10800000" flipV="1">
            <a:off x="3851919" y="3140968"/>
            <a:ext cx="288031" cy="360040"/>
          </a:xfrm>
          <a:custGeom>
            <a:avLst/>
            <a:gdLst>
              <a:gd name="connsiteX0" fmla="*/ 0 w 391886"/>
              <a:gd name="connsiteY0" fmla="*/ 0 h 104019"/>
              <a:gd name="connsiteX1" fmla="*/ 116114 w 391886"/>
              <a:gd name="connsiteY1" fmla="*/ 87086 h 104019"/>
              <a:gd name="connsiteX2" fmla="*/ 391886 w 391886"/>
              <a:gd name="connsiteY2" fmla="*/ 101600 h 104019"/>
            </a:gdLst>
            <a:ahLst/>
            <a:cxnLst>
              <a:cxn ang="0">
                <a:pos x="connsiteX0" y="connsiteY0"/>
              </a:cxn>
              <a:cxn ang="0">
                <a:pos x="connsiteX1" y="connsiteY1"/>
              </a:cxn>
              <a:cxn ang="0">
                <a:pos x="connsiteX2" y="connsiteY2"/>
              </a:cxn>
            </a:cxnLst>
            <a:rect l="l" t="t" r="r" b="b"/>
            <a:pathLst>
              <a:path w="391886" h="104019">
                <a:moveTo>
                  <a:pt x="0" y="0"/>
                </a:moveTo>
                <a:cubicBezTo>
                  <a:pt x="25400" y="35076"/>
                  <a:pt x="50800" y="70153"/>
                  <a:pt x="116114" y="87086"/>
                </a:cubicBezTo>
                <a:cubicBezTo>
                  <a:pt x="181428" y="104019"/>
                  <a:pt x="286657" y="102809"/>
                  <a:pt x="391886" y="1016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5" name="直線コネクタ 24"/>
          <p:cNvCxnSpPr/>
          <p:nvPr/>
        </p:nvCxnSpPr>
        <p:spPr>
          <a:xfrm rot="16200000" flipH="1">
            <a:off x="3671921" y="3464984"/>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a:off x="3569431" y="3464984"/>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フリーフォーム 29"/>
          <p:cNvSpPr/>
          <p:nvPr/>
        </p:nvSpPr>
        <p:spPr>
          <a:xfrm>
            <a:off x="1907704" y="3141007"/>
            <a:ext cx="288032" cy="360040"/>
          </a:xfrm>
          <a:custGeom>
            <a:avLst/>
            <a:gdLst>
              <a:gd name="connsiteX0" fmla="*/ 0 w 391886"/>
              <a:gd name="connsiteY0" fmla="*/ 0 h 104019"/>
              <a:gd name="connsiteX1" fmla="*/ 116114 w 391886"/>
              <a:gd name="connsiteY1" fmla="*/ 87086 h 104019"/>
              <a:gd name="connsiteX2" fmla="*/ 391886 w 391886"/>
              <a:gd name="connsiteY2" fmla="*/ 101600 h 104019"/>
            </a:gdLst>
            <a:ahLst/>
            <a:cxnLst>
              <a:cxn ang="0">
                <a:pos x="connsiteX0" y="connsiteY0"/>
              </a:cxn>
              <a:cxn ang="0">
                <a:pos x="connsiteX1" y="connsiteY1"/>
              </a:cxn>
              <a:cxn ang="0">
                <a:pos x="connsiteX2" y="connsiteY2"/>
              </a:cxn>
            </a:cxnLst>
            <a:rect l="l" t="t" r="r" b="b"/>
            <a:pathLst>
              <a:path w="391886" h="104019">
                <a:moveTo>
                  <a:pt x="0" y="0"/>
                </a:moveTo>
                <a:cubicBezTo>
                  <a:pt x="25400" y="35076"/>
                  <a:pt x="50800" y="70153"/>
                  <a:pt x="116114" y="87086"/>
                </a:cubicBezTo>
                <a:cubicBezTo>
                  <a:pt x="181428" y="104019"/>
                  <a:pt x="286657" y="102809"/>
                  <a:pt x="391886" y="1016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フリーフォーム 30"/>
          <p:cNvSpPr/>
          <p:nvPr/>
        </p:nvSpPr>
        <p:spPr>
          <a:xfrm rot="10800000" flipV="1">
            <a:off x="2339751" y="3141007"/>
            <a:ext cx="288031" cy="360040"/>
          </a:xfrm>
          <a:custGeom>
            <a:avLst/>
            <a:gdLst>
              <a:gd name="connsiteX0" fmla="*/ 0 w 391886"/>
              <a:gd name="connsiteY0" fmla="*/ 0 h 104019"/>
              <a:gd name="connsiteX1" fmla="*/ 116114 w 391886"/>
              <a:gd name="connsiteY1" fmla="*/ 87086 h 104019"/>
              <a:gd name="connsiteX2" fmla="*/ 391886 w 391886"/>
              <a:gd name="connsiteY2" fmla="*/ 101600 h 104019"/>
            </a:gdLst>
            <a:ahLst/>
            <a:cxnLst>
              <a:cxn ang="0">
                <a:pos x="connsiteX0" y="connsiteY0"/>
              </a:cxn>
              <a:cxn ang="0">
                <a:pos x="connsiteX1" y="connsiteY1"/>
              </a:cxn>
              <a:cxn ang="0">
                <a:pos x="connsiteX2" y="connsiteY2"/>
              </a:cxn>
            </a:cxnLst>
            <a:rect l="l" t="t" r="r" b="b"/>
            <a:pathLst>
              <a:path w="391886" h="104019">
                <a:moveTo>
                  <a:pt x="0" y="0"/>
                </a:moveTo>
                <a:cubicBezTo>
                  <a:pt x="25400" y="35076"/>
                  <a:pt x="50800" y="70153"/>
                  <a:pt x="116114" y="87086"/>
                </a:cubicBezTo>
                <a:cubicBezTo>
                  <a:pt x="181428" y="104019"/>
                  <a:pt x="286657" y="102809"/>
                  <a:pt x="391886" y="10160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コネクタ 31"/>
          <p:cNvCxnSpPr/>
          <p:nvPr/>
        </p:nvCxnSpPr>
        <p:spPr>
          <a:xfrm rot="16200000" flipH="1">
            <a:off x="2159753" y="3465023"/>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a:off x="2057263" y="3465023"/>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フリーフォーム 33"/>
          <p:cNvSpPr/>
          <p:nvPr/>
        </p:nvSpPr>
        <p:spPr>
          <a:xfrm>
            <a:off x="3275856" y="2481580"/>
            <a:ext cx="116840" cy="673100"/>
          </a:xfrm>
          <a:custGeom>
            <a:avLst/>
            <a:gdLst>
              <a:gd name="connsiteX0" fmla="*/ 55880 w 116840"/>
              <a:gd name="connsiteY0" fmla="*/ 673100 h 673100"/>
              <a:gd name="connsiteX1" fmla="*/ 10160 w 116840"/>
              <a:gd name="connsiteY1" fmla="*/ 109220 h 673100"/>
              <a:gd name="connsiteX2" fmla="*/ 116840 w 116840"/>
              <a:gd name="connsiteY2" fmla="*/ 17780 h 673100"/>
            </a:gdLst>
            <a:ahLst/>
            <a:cxnLst>
              <a:cxn ang="0">
                <a:pos x="connsiteX0" y="connsiteY0"/>
              </a:cxn>
              <a:cxn ang="0">
                <a:pos x="connsiteX1" y="connsiteY1"/>
              </a:cxn>
              <a:cxn ang="0">
                <a:pos x="connsiteX2" y="connsiteY2"/>
              </a:cxn>
            </a:cxnLst>
            <a:rect l="l" t="t" r="r" b="b"/>
            <a:pathLst>
              <a:path w="116840" h="673100">
                <a:moveTo>
                  <a:pt x="55880" y="673100"/>
                </a:moveTo>
                <a:cubicBezTo>
                  <a:pt x="27940" y="445770"/>
                  <a:pt x="0" y="218440"/>
                  <a:pt x="10160" y="109220"/>
                </a:cubicBezTo>
                <a:cubicBezTo>
                  <a:pt x="20320" y="0"/>
                  <a:pt x="68580" y="8890"/>
                  <a:pt x="116840" y="1778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フリーフォーム 34"/>
          <p:cNvSpPr/>
          <p:nvPr/>
        </p:nvSpPr>
        <p:spPr>
          <a:xfrm>
            <a:off x="3528824" y="2484120"/>
            <a:ext cx="266700" cy="350520"/>
          </a:xfrm>
          <a:custGeom>
            <a:avLst/>
            <a:gdLst>
              <a:gd name="connsiteX0" fmla="*/ 228600 w 266700"/>
              <a:gd name="connsiteY0" fmla="*/ 350520 h 350520"/>
              <a:gd name="connsiteX1" fmla="*/ 228600 w 266700"/>
              <a:gd name="connsiteY1" fmla="*/ 91440 h 350520"/>
              <a:gd name="connsiteX2" fmla="*/ 0 w 266700"/>
              <a:gd name="connsiteY2" fmla="*/ 0 h 350520"/>
            </a:gdLst>
            <a:ahLst/>
            <a:cxnLst>
              <a:cxn ang="0">
                <a:pos x="connsiteX0" y="connsiteY0"/>
              </a:cxn>
              <a:cxn ang="0">
                <a:pos x="connsiteX1" y="connsiteY1"/>
              </a:cxn>
              <a:cxn ang="0">
                <a:pos x="connsiteX2" y="connsiteY2"/>
              </a:cxn>
            </a:cxnLst>
            <a:rect l="l" t="t" r="r" b="b"/>
            <a:pathLst>
              <a:path w="266700" h="350520">
                <a:moveTo>
                  <a:pt x="228600" y="350520"/>
                </a:moveTo>
                <a:cubicBezTo>
                  <a:pt x="247650" y="250190"/>
                  <a:pt x="266700" y="149860"/>
                  <a:pt x="228600" y="91440"/>
                </a:cubicBezTo>
                <a:cubicBezTo>
                  <a:pt x="190500" y="33020"/>
                  <a:pt x="95250" y="16510"/>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6" name="直線コネクタ 35"/>
          <p:cNvCxnSpPr/>
          <p:nvPr/>
        </p:nvCxnSpPr>
        <p:spPr>
          <a:xfrm rot="16200000" flipH="1">
            <a:off x="3342362" y="2528919"/>
            <a:ext cx="36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3239872" y="2528919"/>
            <a:ext cx="36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右矢印 37"/>
          <p:cNvSpPr/>
          <p:nvPr/>
        </p:nvSpPr>
        <p:spPr>
          <a:xfrm>
            <a:off x="1547664" y="5157192"/>
            <a:ext cx="360040" cy="288032"/>
          </a:xfrm>
          <a:prstGeom prst="rightArrow">
            <a:avLst/>
          </a:prstGeom>
          <a:solidFill>
            <a:srgbClr val="24F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979712" y="5055567"/>
            <a:ext cx="6480720" cy="461665"/>
          </a:xfrm>
          <a:prstGeom prst="rect">
            <a:avLst/>
          </a:prstGeom>
          <a:noFill/>
        </p:spPr>
        <p:txBody>
          <a:bodyPr wrap="square" rtlCol="0">
            <a:spAutoFit/>
          </a:bodyPr>
          <a:lstStyle/>
          <a:p>
            <a:r>
              <a:rPr kumimoji="1" lang="ja-JP" altLang="en-US" sz="2400" dirty="0" smtClean="0"/>
              <a:t>なるべく</a:t>
            </a:r>
            <a:r>
              <a:rPr kumimoji="1" lang="en-US" altLang="ja-JP" sz="2400" dirty="0" smtClean="0"/>
              <a:t>BPW</a:t>
            </a:r>
            <a:r>
              <a:rPr kumimoji="1" lang="ja-JP" altLang="en-US" sz="2400" dirty="0" smtClean="0"/>
              <a:t>が小さくなるようにしたい（最小限に）。</a:t>
            </a:r>
            <a:endParaRPr kumimoji="1" lang="ja-JP" altLang="en-US" sz="2400" dirty="0"/>
          </a:p>
        </p:txBody>
      </p:sp>
      <p:sp>
        <p:nvSpPr>
          <p:cNvPr id="40" name="右矢印 39"/>
          <p:cNvSpPr/>
          <p:nvPr/>
        </p:nvSpPr>
        <p:spPr>
          <a:xfrm>
            <a:off x="1547664" y="5733256"/>
            <a:ext cx="360040" cy="288032"/>
          </a:xfrm>
          <a:prstGeom prst="rightArrow">
            <a:avLst/>
          </a:prstGeom>
          <a:solidFill>
            <a:srgbClr val="24F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979712" y="5631631"/>
            <a:ext cx="6480720" cy="461665"/>
          </a:xfrm>
          <a:prstGeom prst="rect">
            <a:avLst/>
          </a:prstGeom>
          <a:noFill/>
        </p:spPr>
        <p:txBody>
          <a:bodyPr wrap="square" rtlCol="0">
            <a:spAutoFit/>
          </a:bodyPr>
          <a:lstStyle/>
          <a:p>
            <a:r>
              <a:rPr lang="en-US" altLang="ja-JP" sz="2400" dirty="0" smtClean="0"/>
              <a:t>BNW</a:t>
            </a:r>
            <a:r>
              <a:rPr lang="ja-JP" altLang="en-US" sz="2400" dirty="0" smtClean="0"/>
              <a:t>を使うと効果的。</a:t>
            </a:r>
            <a:endParaRPr kumimoji="1" lang="ja-JP" altLang="en-US" sz="2400" dirty="0"/>
          </a:p>
        </p:txBody>
      </p:sp>
      <p:sp>
        <p:nvSpPr>
          <p:cNvPr id="42" name="テキスト ボックス 41"/>
          <p:cNvSpPr txBox="1"/>
          <p:nvPr/>
        </p:nvSpPr>
        <p:spPr>
          <a:xfrm>
            <a:off x="5364088" y="3596823"/>
            <a:ext cx="3779912" cy="1200329"/>
          </a:xfrm>
          <a:prstGeom prst="rect">
            <a:avLst/>
          </a:prstGeom>
          <a:noFill/>
        </p:spPr>
        <p:txBody>
          <a:bodyPr wrap="square" rtlCol="0">
            <a:spAutoFit/>
          </a:bodyPr>
          <a:lstStyle/>
          <a:p>
            <a:r>
              <a:rPr lang="ja-JP" altLang="en-US" dirty="0" smtClean="0"/>
              <a:t>例</a:t>
            </a:r>
            <a:r>
              <a:rPr lang="ja-JP" altLang="en-US" dirty="0" smtClean="0">
                <a:sym typeface="Wingdings" pitchFamily="2" charset="2"/>
              </a:rPr>
              <a:t>：）</a:t>
            </a:r>
            <a:endParaRPr lang="en-US" altLang="ja-JP" dirty="0" smtClean="0">
              <a:sym typeface="Wingdings" pitchFamily="2" charset="2"/>
            </a:endParaRPr>
          </a:p>
          <a:p>
            <a:r>
              <a:rPr lang="en-US" altLang="ja-JP" dirty="0" smtClean="0"/>
              <a:t>BPW 3um</a:t>
            </a:r>
            <a:r>
              <a:rPr lang="ja-JP" altLang="en-US" dirty="0" smtClean="0"/>
              <a:t>　⇒　</a:t>
            </a:r>
            <a:r>
              <a:rPr lang="en-US" altLang="ja-JP" dirty="0" smtClean="0"/>
              <a:t> C </a:t>
            </a:r>
            <a:r>
              <a:rPr lang="ja-JP" altLang="en-US" dirty="0" smtClean="0"/>
              <a:t>≈ </a:t>
            </a:r>
            <a:r>
              <a:rPr lang="en-US" altLang="ja-JP" dirty="0" smtClean="0"/>
              <a:t>8e-18 (F)</a:t>
            </a:r>
          </a:p>
          <a:p>
            <a:r>
              <a:rPr lang="en-US" altLang="ja-JP" dirty="0" smtClean="0"/>
              <a:t>BPW 8um</a:t>
            </a:r>
            <a:r>
              <a:rPr lang="ja-JP" altLang="en-US" dirty="0" smtClean="0"/>
              <a:t>　⇒　</a:t>
            </a:r>
            <a:r>
              <a:rPr lang="en-US" altLang="ja-JP" dirty="0" smtClean="0"/>
              <a:t> C </a:t>
            </a:r>
            <a:r>
              <a:rPr lang="ja-JP" altLang="en-US" dirty="0" smtClean="0"/>
              <a:t>≈ </a:t>
            </a:r>
            <a:r>
              <a:rPr lang="en-US" altLang="ja-JP" dirty="0" smtClean="0"/>
              <a:t>1e-16</a:t>
            </a:r>
            <a:r>
              <a:rPr lang="ja-JP" altLang="en-US" dirty="0" smtClean="0"/>
              <a:t> </a:t>
            </a:r>
            <a:r>
              <a:rPr lang="en-US" altLang="ja-JP" dirty="0" smtClean="0"/>
              <a:t>(F)</a:t>
            </a:r>
          </a:p>
          <a:p>
            <a:r>
              <a:rPr lang="ja-JP" altLang="en-US" dirty="0" smtClean="0"/>
              <a:t>→ センサー間の容量が約</a:t>
            </a:r>
            <a:r>
              <a:rPr lang="en-US" altLang="ja-JP" dirty="0" smtClean="0"/>
              <a:t>10</a:t>
            </a:r>
            <a:r>
              <a:rPr lang="ja-JP" altLang="en-US" dirty="0" smtClean="0"/>
              <a:t>倍になる</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まとめ</a:t>
            </a:r>
            <a:r>
              <a:rPr lang="ja-JP" altLang="en-US" dirty="0" smtClean="0"/>
              <a:t>と今後</a:t>
            </a:r>
            <a:endParaRPr kumimoji="1" lang="ja-JP" altLang="en-US" dirty="0"/>
          </a:p>
        </p:txBody>
      </p:sp>
      <p:sp>
        <p:nvSpPr>
          <p:cNvPr id="3" name="コンテンツ プレースホルダ 2"/>
          <p:cNvSpPr>
            <a:spLocks noGrp="1"/>
          </p:cNvSpPr>
          <p:nvPr>
            <p:ph idx="1"/>
          </p:nvPr>
        </p:nvSpPr>
        <p:spPr>
          <a:xfrm>
            <a:off x="457200" y="1628800"/>
            <a:ext cx="8229600" cy="4320480"/>
          </a:xfrm>
        </p:spPr>
        <p:txBody>
          <a:bodyPr/>
          <a:lstStyle/>
          <a:p>
            <a:r>
              <a:rPr lang="ja-JP" altLang="en-US" dirty="0" smtClean="0"/>
              <a:t>電荷収集という観点からセンサー構造を最適化している。</a:t>
            </a:r>
            <a:endParaRPr kumimoji="1" lang="en-US" altLang="ja-JP" dirty="0" smtClean="0"/>
          </a:p>
          <a:p>
            <a:r>
              <a:rPr kumimoji="1" lang="en-US" altLang="ja-JP" dirty="0" smtClean="0"/>
              <a:t>BPW</a:t>
            </a:r>
            <a:r>
              <a:rPr kumimoji="1" lang="ja-JP" altLang="en-US" dirty="0" err="1" smtClean="0"/>
              <a:t>、</a:t>
            </a:r>
            <a:r>
              <a:rPr lang="en-US" altLang="ja-JP" dirty="0" smtClean="0"/>
              <a:t>BNW</a:t>
            </a:r>
            <a:r>
              <a:rPr lang="ja-JP" altLang="en-US" dirty="0" smtClean="0"/>
              <a:t>を大きくすることにより電荷収集効率がよく、電荷収集時間が短くなることが分かった。</a:t>
            </a:r>
            <a:endParaRPr lang="en-US" altLang="ja-JP" dirty="0" smtClean="0"/>
          </a:p>
          <a:p>
            <a:r>
              <a:rPr kumimoji="1" lang="en-US" altLang="ja-JP" dirty="0" smtClean="0"/>
              <a:t>BPW</a:t>
            </a:r>
            <a:r>
              <a:rPr kumimoji="1" lang="ja-JP" altLang="en-US" dirty="0" smtClean="0"/>
              <a:t>は回路、センサー間との容量を生むため好ましくない。→　</a:t>
            </a:r>
            <a:r>
              <a:rPr kumimoji="1" lang="en-US" altLang="ja-JP" b="1" dirty="0" smtClean="0">
                <a:solidFill>
                  <a:srgbClr val="FF0000"/>
                </a:solidFill>
              </a:rPr>
              <a:t>BNW</a:t>
            </a:r>
            <a:r>
              <a:rPr lang="ja-JP" altLang="en-US" b="1" dirty="0" smtClean="0">
                <a:solidFill>
                  <a:srgbClr val="FF0000"/>
                </a:solidFill>
              </a:rPr>
              <a:t>を使うといい。</a:t>
            </a:r>
            <a:endParaRPr lang="en-US" altLang="ja-JP" b="1" dirty="0" smtClean="0">
              <a:solidFill>
                <a:srgbClr val="FF0000"/>
              </a:solidFill>
            </a:endParaRPr>
          </a:p>
          <a:p>
            <a:endParaRPr kumimoji="1" lang="en-US" altLang="ja-JP" dirty="0" smtClean="0"/>
          </a:p>
          <a:p>
            <a:endParaRPr lang="en-US" altLang="ja-JP" dirty="0" smtClean="0"/>
          </a:p>
          <a:p>
            <a:endParaRPr kumimoji="1" lang="en-US" altLang="ja-JP" dirty="0" smtClean="0"/>
          </a:p>
          <a:p>
            <a:r>
              <a:rPr lang="en-US" altLang="ja-JP" dirty="0" smtClean="0"/>
              <a:t>TCAD</a:t>
            </a:r>
            <a:r>
              <a:rPr lang="ja-JP" altLang="en-US" dirty="0" smtClean="0"/>
              <a:t>シミュレーションがどれほど再現できているものかを実際の値と比較する。現在、実験中</a:t>
            </a:r>
            <a:r>
              <a:rPr lang="en-US" altLang="ja-JP" dirty="0" smtClean="0"/>
              <a:t>…</a:t>
            </a:r>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13</a:t>
            </a:fld>
            <a:endParaRPr kumimoji="1" lang="ja-JP" altLang="en-US"/>
          </a:p>
        </p:txBody>
      </p:sp>
      <p:sp>
        <p:nvSpPr>
          <p:cNvPr id="7" name="テキスト ボックス 6"/>
          <p:cNvSpPr txBox="1"/>
          <p:nvPr/>
        </p:nvSpPr>
        <p:spPr>
          <a:xfrm>
            <a:off x="539552" y="1052736"/>
            <a:ext cx="1296144" cy="523220"/>
          </a:xfrm>
          <a:prstGeom prst="rect">
            <a:avLst/>
          </a:prstGeom>
          <a:noFill/>
        </p:spPr>
        <p:txBody>
          <a:bodyPr wrap="square" rtlCol="0">
            <a:spAutoFit/>
          </a:bodyPr>
          <a:lstStyle/>
          <a:p>
            <a:r>
              <a:rPr kumimoji="1" lang="ja-JP" altLang="en-US" sz="2800" u="sng" dirty="0" smtClean="0"/>
              <a:t>まとめ</a:t>
            </a:r>
            <a:endParaRPr kumimoji="1" lang="ja-JP" altLang="en-US" sz="2800" u="sng" dirty="0"/>
          </a:p>
        </p:txBody>
      </p:sp>
      <p:sp>
        <p:nvSpPr>
          <p:cNvPr id="8" name="テキスト ボックス 7"/>
          <p:cNvSpPr txBox="1"/>
          <p:nvPr/>
        </p:nvSpPr>
        <p:spPr>
          <a:xfrm>
            <a:off x="539552" y="4345940"/>
            <a:ext cx="1296144" cy="523220"/>
          </a:xfrm>
          <a:prstGeom prst="rect">
            <a:avLst/>
          </a:prstGeom>
          <a:noFill/>
        </p:spPr>
        <p:txBody>
          <a:bodyPr wrap="square" rtlCol="0">
            <a:spAutoFit/>
          </a:bodyPr>
          <a:lstStyle/>
          <a:p>
            <a:r>
              <a:rPr lang="ja-JP" altLang="en-US" sz="2800" u="sng" dirty="0" smtClean="0"/>
              <a:t>今後</a:t>
            </a:r>
            <a:endParaRPr kumimoji="1" lang="ja-JP" altLang="en-US" sz="2800" u="sn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バックアップ</a:t>
            </a:r>
            <a:endParaRPr kumimoji="1" lang="ja-JP" altLang="en-US" dirty="0"/>
          </a:p>
        </p:txBody>
      </p:sp>
      <p:sp>
        <p:nvSpPr>
          <p:cNvPr id="3" name="日付プレースホルダ 2"/>
          <p:cNvSpPr>
            <a:spLocks noGrp="1"/>
          </p:cNvSpPr>
          <p:nvPr>
            <p:ph type="dt" sz="half" idx="10"/>
          </p:nvPr>
        </p:nvSpPr>
        <p:spPr/>
        <p:txBody>
          <a:bodyPr/>
          <a:lstStyle/>
          <a:p>
            <a:fld id="{A59CFD55-5B4E-4D85-8EDD-B34E0AF3F44D}" type="datetime1">
              <a:rPr kumimoji="1" lang="ja-JP" altLang="en-US" smtClean="0"/>
              <a:pPr/>
              <a:t>2011/2/21</a:t>
            </a:fld>
            <a:endParaRPr kumimoji="1" lang="ja-JP" altLang="en-US"/>
          </a:p>
        </p:txBody>
      </p:sp>
      <p:sp>
        <p:nvSpPr>
          <p:cNvPr id="4" name="フッター プレースホルダ 3"/>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5" name="スライド番号プレースホルダ 4"/>
          <p:cNvSpPr>
            <a:spLocks noGrp="1"/>
          </p:cNvSpPr>
          <p:nvPr>
            <p:ph type="sldNum" sz="quarter" idx="12"/>
          </p:nvPr>
        </p:nvSpPr>
        <p:spPr/>
        <p:txBody>
          <a:bodyPr/>
          <a:lstStyle/>
          <a:p>
            <a:fld id="{875DDACB-1633-4313-AD7C-2F6157754ED3}" type="slidenum">
              <a:rPr kumimoji="1" lang="ja-JP" altLang="en-US" smtClean="0"/>
              <a:pPr/>
              <a:t>14</a:t>
            </a:fld>
            <a:endParaRPr kumimoji="1" lang="ja-JP" altLang="en-US"/>
          </a:p>
        </p:txBody>
      </p:sp>
      <p:sp>
        <p:nvSpPr>
          <p:cNvPr id="6" name="テキスト ボックス 5"/>
          <p:cNvSpPr txBox="1"/>
          <p:nvPr/>
        </p:nvSpPr>
        <p:spPr>
          <a:xfrm>
            <a:off x="1043608" y="2996952"/>
            <a:ext cx="5472608" cy="2677656"/>
          </a:xfrm>
          <a:prstGeom prst="rect">
            <a:avLst/>
          </a:prstGeom>
          <a:noFill/>
        </p:spPr>
        <p:txBody>
          <a:bodyPr wrap="square" rtlCol="0">
            <a:spAutoFit/>
          </a:bodyPr>
          <a:lstStyle/>
          <a:p>
            <a:pPr>
              <a:buBlip>
                <a:blip r:embed="rId2"/>
              </a:buBlip>
            </a:pPr>
            <a:r>
              <a:rPr lang="ja-JP" altLang="en-US" sz="2400" dirty="0" smtClean="0"/>
              <a:t>回路層なしでの電荷収集</a:t>
            </a:r>
            <a:endParaRPr lang="en-US" altLang="ja-JP" sz="2400" dirty="0" smtClean="0"/>
          </a:p>
          <a:p>
            <a:pPr>
              <a:buBlip>
                <a:blip r:embed="rId2"/>
              </a:buBlip>
            </a:pPr>
            <a:r>
              <a:rPr lang="ja-JP" altLang="en-US" sz="2400" dirty="0" smtClean="0"/>
              <a:t>分布図の見方</a:t>
            </a:r>
            <a:endParaRPr lang="en-US" altLang="ja-JP" sz="2400" dirty="0" smtClean="0"/>
          </a:p>
          <a:p>
            <a:pPr>
              <a:buBlip>
                <a:blip r:embed="rId2"/>
              </a:buBlip>
            </a:pPr>
            <a:r>
              <a:rPr lang="ja-JP" altLang="en-US" sz="2400" dirty="0" smtClean="0"/>
              <a:t>電界分布</a:t>
            </a:r>
            <a:endParaRPr lang="en-US" altLang="ja-JP" sz="2400" dirty="0" smtClean="0"/>
          </a:p>
          <a:p>
            <a:pPr>
              <a:buBlip>
                <a:blip r:embed="rId2"/>
              </a:buBlip>
            </a:pPr>
            <a:r>
              <a:rPr lang="ja-JP" altLang="en-US" sz="2400" dirty="0" smtClean="0"/>
              <a:t>空乏層</a:t>
            </a:r>
            <a:endParaRPr lang="en-US" altLang="ja-JP" sz="2400" dirty="0" smtClean="0"/>
          </a:p>
          <a:p>
            <a:pPr>
              <a:buBlip>
                <a:blip r:embed="rId2"/>
              </a:buBlip>
            </a:pPr>
            <a:r>
              <a:rPr lang="en-US" altLang="ja-JP" sz="2400" dirty="0" smtClean="0"/>
              <a:t>BPW</a:t>
            </a:r>
            <a:r>
              <a:rPr lang="ja-JP" altLang="en-US" sz="2400" dirty="0" smtClean="0"/>
              <a:t>の目的</a:t>
            </a:r>
            <a:endParaRPr lang="en-US" altLang="ja-JP" sz="2400" dirty="0" smtClean="0"/>
          </a:p>
          <a:p>
            <a:pPr>
              <a:buBlip>
                <a:blip r:embed="rId2"/>
              </a:buBlip>
            </a:pPr>
            <a:r>
              <a:rPr lang="en-US" altLang="ja-JP" sz="2400" dirty="0" smtClean="0"/>
              <a:t>BNW</a:t>
            </a:r>
            <a:r>
              <a:rPr lang="ja-JP" altLang="en-US" sz="2400" dirty="0" smtClean="0"/>
              <a:t>の目的</a:t>
            </a:r>
            <a:endParaRPr lang="en-US" altLang="ja-JP" sz="2400" dirty="0" smtClean="0"/>
          </a:p>
          <a:p>
            <a:pPr>
              <a:buBlip>
                <a:blip r:embed="rId2"/>
              </a:buBlip>
            </a:pPr>
            <a:r>
              <a:rPr lang="en-US" altLang="ja-JP" sz="2400" dirty="0" smtClean="0"/>
              <a:t>2</a:t>
            </a:r>
            <a:r>
              <a:rPr lang="ja-JP" altLang="en-US" sz="2400" dirty="0" smtClean="0"/>
              <a:t>層</a:t>
            </a:r>
            <a:r>
              <a:rPr lang="en-US" altLang="ja-JP" sz="2400" dirty="0" smtClean="0"/>
              <a:t>SOI </a:t>
            </a:r>
            <a:r>
              <a:rPr lang="ja-JP" altLang="en-US" sz="2400" dirty="0" smtClean="0"/>
              <a:t>構造</a:t>
            </a:r>
            <a:endParaRPr lang="en-US" altLang="ja-JP" sz="2400" dirty="0" smtClean="0"/>
          </a:p>
        </p:txBody>
      </p:sp>
      <p:sp>
        <p:nvSpPr>
          <p:cNvPr id="9" name="正方形/長方形 8"/>
          <p:cNvSpPr/>
          <p:nvPr/>
        </p:nvSpPr>
        <p:spPr>
          <a:xfrm>
            <a:off x="0" y="0"/>
            <a:ext cx="395536" cy="6858000"/>
          </a:xfrm>
          <a:prstGeom prst="rect">
            <a:avLst/>
          </a:prstGeom>
          <a:gradFill flip="none" rotWithShape="1">
            <a:gsLst>
              <a:gs pos="0">
                <a:schemeClr val="bg1">
                  <a:alpha val="15000"/>
                </a:schemeClr>
              </a:gs>
              <a:gs pos="39999">
                <a:srgbClr val="8DF8FD"/>
              </a:gs>
              <a:gs pos="70000">
                <a:srgbClr val="90BFF8"/>
              </a:gs>
              <a:gs pos="100000">
                <a:srgbClr val="5AA0F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18973" y="72008"/>
            <a:ext cx="615553" cy="5949280"/>
          </a:xfrm>
          <a:prstGeom prst="rect">
            <a:avLst/>
          </a:prstGeom>
          <a:noFill/>
        </p:spPr>
        <p:txBody>
          <a:bodyPr vert="eaVert" wrap="square" rtlCol="0">
            <a:spAutoFit/>
          </a:bodyPr>
          <a:lstStyle/>
          <a:p>
            <a:r>
              <a:rPr kumimoji="1" lang="en-US" altLang="ja-JP" sz="2800" b="0" dirty="0" smtClean="0">
                <a:solidFill>
                  <a:schemeClr val="bg1"/>
                </a:solidFill>
                <a:latin typeface="メイリオ" pitchFamily="50" charset="-128"/>
                <a:ea typeface="メイリオ" pitchFamily="50" charset="-128"/>
                <a:cs typeface="メイリオ" pitchFamily="50" charset="-128"/>
              </a:rPr>
              <a:t>SOI</a:t>
            </a:r>
            <a:r>
              <a:rPr kumimoji="1" lang="ja-JP" altLang="en-US" sz="2800" b="0" dirty="0" smtClean="0">
                <a:solidFill>
                  <a:schemeClr val="bg1"/>
                </a:solidFill>
                <a:latin typeface="メイリオ" pitchFamily="50" charset="-128"/>
                <a:ea typeface="メイリオ" pitchFamily="50" charset="-128"/>
                <a:cs typeface="メイリオ" pitchFamily="50" charset="-128"/>
              </a:rPr>
              <a:t>　　</a:t>
            </a:r>
            <a:r>
              <a:rPr kumimoji="1" lang="en-US" altLang="ja-JP" sz="2800" b="1" dirty="0" smtClean="0">
                <a:solidFill>
                  <a:schemeClr val="bg1"/>
                </a:solidFill>
                <a:latin typeface="メイリオ" pitchFamily="50" charset="-128"/>
                <a:ea typeface="メイリオ" pitchFamily="50" charset="-128"/>
                <a:cs typeface="メイリオ" pitchFamily="50" charset="-128"/>
              </a:rPr>
              <a:t>S</a:t>
            </a:r>
            <a:r>
              <a:rPr kumimoji="1" lang="en-US" altLang="ja-JP" sz="2800" b="0" dirty="0" smtClean="0">
                <a:solidFill>
                  <a:schemeClr val="bg1"/>
                </a:solidFill>
                <a:latin typeface="メイリオ" pitchFamily="50" charset="-128"/>
                <a:ea typeface="メイリオ" pitchFamily="50" charset="-128"/>
                <a:cs typeface="メイリオ" pitchFamily="50" charset="-128"/>
              </a:rPr>
              <a:t>ilicon </a:t>
            </a:r>
            <a:r>
              <a:rPr kumimoji="1" lang="en-US" altLang="ja-JP" sz="2800" b="1" dirty="0" smtClean="0">
                <a:solidFill>
                  <a:schemeClr val="bg1"/>
                </a:solidFill>
                <a:latin typeface="メイリオ" pitchFamily="50" charset="-128"/>
                <a:ea typeface="メイリオ" pitchFamily="50" charset="-128"/>
                <a:cs typeface="メイリオ" pitchFamily="50" charset="-128"/>
              </a:rPr>
              <a:t>O</a:t>
            </a:r>
            <a:r>
              <a:rPr kumimoji="1" lang="en-US" altLang="ja-JP" sz="2800" b="0" dirty="0" smtClean="0">
                <a:solidFill>
                  <a:schemeClr val="bg1"/>
                </a:solidFill>
                <a:latin typeface="メイリオ" pitchFamily="50" charset="-128"/>
                <a:ea typeface="メイリオ" pitchFamily="50" charset="-128"/>
                <a:cs typeface="メイリオ" pitchFamily="50" charset="-128"/>
              </a:rPr>
              <a:t>n </a:t>
            </a:r>
            <a:r>
              <a:rPr kumimoji="1" lang="en-US" altLang="ja-JP" sz="2800" b="1" dirty="0" smtClean="0">
                <a:solidFill>
                  <a:schemeClr val="bg1"/>
                </a:solidFill>
                <a:latin typeface="メイリオ" pitchFamily="50" charset="-128"/>
                <a:ea typeface="メイリオ" pitchFamily="50" charset="-128"/>
                <a:cs typeface="メイリオ" pitchFamily="50" charset="-128"/>
              </a:rPr>
              <a:t>I</a:t>
            </a:r>
            <a:r>
              <a:rPr kumimoji="1" lang="en-US" altLang="ja-JP" sz="2800" b="0" dirty="0" smtClean="0">
                <a:solidFill>
                  <a:schemeClr val="bg1"/>
                </a:solidFill>
                <a:latin typeface="メイリオ" pitchFamily="50" charset="-128"/>
                <a:ea typeface="メイリオ" pitchFamily="50" charset="-128"/>
                <a:cs typeface="メイリオ" pitchFamily="50" charset="-128"/>
              </a:rPr>
              <a:t>nsulator</a:t>
            </a:r>
            <a:endParaRPr kumimoji="1" lang="ja-JP" altLang="en-US" sz="2800" b="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回路層なしでの電荷収集</a:t>
            </a:r>
            <a:endParaRPr kumimoji="1" lang="ja-JP" altLang="en-US" dirty="0"/>
          </a:p>
        </p:txBody>
      </p:sp>
      <p:sp>
        <p:nvSpPr>
          <p:cNvPr id="3" name="コンテンツ プレースホルダ 2"/>
          <p:cNvSpPr>
            <a:spLocks noGrp="1"/>
          </p:cNvSpPr>
          <p:nvPr>
            <p:ph idx="1"/>
          </p:nvPr>
        </p:nvSpPr>
        <p:spPr>
          <a:xfrm>
            <a:off x="457200" y="5661248"/>
            <a:ext cx="8229600" cy="504056"/>
          </a:xfrm>
        </p:spPr>
        <p:txBody>
          <a:bodyPr>
            <a:normAutofit/>
          </a:bodyPr>
          <a:lstStyle/>
          <a:p>
            <a:r>
              <a:rPr lang="ja-JP" altLang="en-US" dirty="0" smtClean="0"/>
              <a:t>ホールは</a:t>
            </a:r>
            <a:r>
              <a:rPr lang="en-US" altLang="ja-JP" dirty="0" smtClean="0"/>
              <a:t>BOX/Si</a:t>
            </a:r>
            <a:r>
              <a:rPr lang="ja-JP" altLang="en-US" dirty="0" smtClean="0"/>
              <a:t>界面でたまらず、</a:t>
            </a:r>
            <a:r>
              <a:rPr lang="en-US" altLang="ja-JP" dirty="0" err="1" smtClean="0"/>
              <a:t>Psub</a:t>
            </a:r>
            <a:r>
              <a:rPr lang="ja-JP" altLang="en-US" dirty="0" smtClean="0"/>
              <a:t>に回収されます。</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15</a:t>
            </a:fld>
            <a:endParaRPr kumimoji="1" lang="ja-JP" altLang="en-US"/>
          </a:p>
        </p:txBody>
      </p:sp>
      <p:sp>
        <p:nvSpPr>
          <p:cNvPr id="11" name="正方形/長方形 10"/>
          <p:cNvSpPr/>
          <p:nvPr/>
        </p:nvSpPr>
        <p:spPr>
          <a:xfrm>
            <a:off x="0" y="0"/>
            <a:ext cx="395536" cy="6858000"/>
          </a:xfrm>
          <a:prstGeom prst="rect">
            <a:avLst/>
          </a:prstGeom>
          <a:gradFill flip="none" rotWithShape="1">
            <a:gsLst>
              <a:gs pos="0">
                <a:schemeClr val="bg1">
                  <a:alpha val="15000"/>
                </a:schemeClr>
              </a:gs>
              <a:gs pos="39999">
                <a:srgbClr val="8DF8FD"/>
              </a:gs>
              <a:gs pos="70000">
                <a:srgbClr val="90BFF8"/>
              </a:gs>
              <a:gs pos="100000">
                <a:srgbClr val="5AA0F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74" name="Object 2"/>
          <p:cNvGraphicFramePr>
            <a:graphicFrameLocks noChangeAspect="1"/>
          </p:cNvGraphicFramePr>
          <p:nvPr/>
        </p:nvGraphicFramePr>
        <p:xfrm>
          <a:off x="2339752" y="1484784"/>
          <a:ext cx="4573587" cy="723900"/>
        </p:xfrm>
        <a:graphic>
          <a:graphicData uri="http://schemas.openxmlformats.org/presentationml/2006/ole">
            <p:oleObj spid="_x0000_s3074" name="パッケージャー シェル オブジェクト" showAsIcon="1" r:id="rId3" imgW="4573080" imgH="723960" progId="Package">
              <p:embed/>
            </p:oleObj>
          </a:graphicData>
        </a:graphic>
      </p:graphicFrame>
      <p:graphicFrame>
        <p:nvGraphicFramePr>
          <p:cNvPr id="3075" name="Object 3"/>
          <p:cNvGraphicFramePr>
            <a:graphicFrameLocks noChangeAspect="1"/>
          </p:cNvGraphicFramePr>
          <p:nvPr/>
        </p:nvGraphicFramePr>
        <p:xfrm>
          <a:off x="2267744" y="3137148"/>
          <a:ext cx="4903787" cy="723900"/>
        </p:xfrm>
        <a:graphic>
          <a:graphicData uri="http://schemas.openxmlformats.org/presentationml/2006/ole">
            <p:oleObj spid="_x0000_s3075" name="パッケージャー シェル オブジェクト" showAsIcon="1" r:id="rId4" imgW="4903200" imgH="723960" progId="Package">
              <p:embed/>
            </p:oleObj>
          </a:graphicData>
        </a:graphic>
      </p:graphicFrame>
      <p:sp>
        <p:nvSpPr>
          <p:cNvPr id="33" name="テキスト ボックス 32"/>
          <p:cNvSpPr txBox="1"/>
          <p:nvPr/>
        </p:nvSpPr>
        <p:spPr>
          <a:xfrm>
            <a:off x="1691680" y="1052736"/>
            <a:ext cx="2520280" cy="461665"/>
          </a:xfrm>
          <a:prstGeom prst="rect">
            <a:avLst/>
          </a:prstGeom>
          <a:noFill/>
        </p:spPr>
        <p:txBody>
          <a:bodyPr wrap="square" rtlCol="0">
            <a:spAutoFit/>
          </a:bodyPr>
          <a:lstStyle/>
          <a:p>
            <a:pPr algn="ctr"/>
            <a:r>
              <a:rPr lang="ja-JP" altLang="en-US" sz="2400" u="sng" dirty="0" smtClean="0"/>
              <a:t>全体像</a:t>
            </a:r>
            <a:endParaRPr kumimoji="1" lang="ja-JP" altLang="en-US" sz="2400" u="sng" dirty="0"/>
          </a:p>
        </p:txBody>
      </p:sp>
      <p:sp>
        <p:nvSpPr>
          <p:cNvPr id="34" name="テキスト ボックス 33"/>
          <p:cNvSpPr txBox="1"/>
          <p:nvPr/>
        </p:nvSpPr>
        <p:spPr>
          <a:xfrm>
            <a:off x="1691680" y="2535287"/>
            <a:ext cx="2520280" cy="461665"/>
          </a:xfrm>
          <a:prstGeom prst="rect">
            <a:avLst/>
          </a:prstGeom>
          <a:noFill/>
        </p:spPr>
        <p:txBody>
          <a:bodyPr wrap="square" rtlCol="0">
            <a:spAutoFit/>
          </a:bodyPr>
          <a:lstStyle/>
          <a:p>
            <a:pPr algn="ctr"/>
            <a:r>
              <a:rPr lang="ja-JP" altLang="en-US" sz="2400" u="sng" dirty="0" smtClean="0"/>
              <a:t>センサー間</a:t>
            </a:r>
            <a:endParaRPr kumimoji="1" lang="ja-JP" altLang="en-US" sz="2400" u="sng" dirty="0"/>
          </a:p>
        </p:txBody>
      </p:sp>
      <p:sp>
        <p:nvSpPr>
          <p:cNvPr id="14" name="テキスト ボックス 13"/>
          <p:cNvSpPr txBox="1"/>
          <p:nvPr/>
        </p:nvSpPr>
        <p:spPr>
          <a:xfrm>
            <a:off x="-118973" y="72008"/>
            <a:ext cx="615553" cy="5949280"/>
          </a:xfrm>
          <a:prstGeom prst="rect">
            <a:avLst/>
          </a:prstGeom>
          <a:noFill/>
        </p:spPr>
        <p:txBody>
          <a:bodyPr vert="eaVert" wrap="square" rtlCol="0">
            <a:spAutoFit/>
          </a:bodyPr>
          <a:lstStyle/>
          <a:p>
            <a:r>
              <a:rPr kumimoji="1" lang="en-US" altLang="ja-JP" sz="2800" b="0" dirty="0" smtClean="0">
                <a:solidFill>
                  <a:schemeClr val="bg1"/>
                </a:solidFill>
                <a:latin typeface="メイリオ" pitchFamily="50" charset="-128"/>
                <a:ea typeface="メイリオ" pitchFamily="50" charset="-128"/>
                <a:cs typeface="メイリオ" pitchFamily="50" charset="-128"/>
              </a:rPr>
              <a:t>SOI</a:t>
            </a:r>
            <a:r>
              <a:rPr kumimoji="1" lang="ja-JP" altLang="en-US" sz="2800" b="0" dirty="0" smtClean="0">
                <a:solidFill>
                  <a:schemeClr val="bg1"/>
                </a:solidFill>
                <a:latin typeface="メイリオ" pitchFamily="50" charset="-128"/>
                <a:ea typeface="メイリオ" pitchFamily="50" charset="-128"/>
                <a:cs typeface="メイリオ" pitchFamily="50" charset="-128"/>
              </a:rPr>
              <a:t>　　</a:t>
            </a:r>
            <a:r>
              <a:rPr kumimoji="1" lang="en-US" altLang="ja-JP" sz="2800" b="1" dirty="0" smtClean="0">
                <a:solidFill>
                  <a:schemeClr val="bg1"/>
                </a:solidFill>
                <a:latin typeface="メイリオ" pitchFamily="50" charset="-128"/>
                <a:ea typeface="メイリオ" pitchFamily="50" charset="-128"/>
                <a:cs typeface="メイリオ" pitchFamily="50" charset="-128"/>
              </a:rPr>
              <a:t>S</a:t>
            </a:r>
            <a:r>
              <a:rPr kumimoji="1" lang="en-US" altLang="ja-JP" sz="2800" b="0" dirty="0" smtClean="0">
                <a:solidFill>
                  <a:schemeClr val="bg1"/>
                </a:solidFill>
                <a:latin typeface="メイリオ" pitchFamily="50" charset="-128"/>
                <a:ea typeface="メイリオ" pitchFamily="50" charset="-128"/>
                <a:cs typeface="メイリオ" pitchFamily="50" charset="-128"/>
              </a:rPr>
              <a:t>ilicon </a:t>
            </a:r>
            <a:r>
              <a:rPr kumimoji="1" lang="en-US" altLang="ja-JP" sz="2800" b="1" dirty="0" smtClean="0">
                <a:solidFill>
                  <a:schemeClr val="bg1"/>
                </a:solidFill>
                <a:latin typeface="メイリオ" pitchFamily="50" charset="-128"/>
                <a:ea typeface="メイリオ" pitchFamily="50" charset="-128"/>
                <a:cs typeface="メイリオ" pitchFamily="50" charset="-128"/>
              </a:rPr>
              <a:t>O</a:t>
            </a:r>
            <a:r>
              <a:rPr kumimoji="1" lang="en-US" altLang="ja-JP" sz="2800" b="0" dirty="0" smtClean="0">
                <a:solidFill>
                  <a:schemeClr val="bg1"/>
                </a:solidFill>
                <a:latin typeface="メイリオ" pitchFamily="50" charset="-128"/>
                <a:ea typeface="メイリオ" pitchFamily="50" charset="-128"/>
                <a:cs typeface="メイリオ" pitchFamily="50" charset="-128"/>
              </a:rPr>
              <a:t>n </a:t>
            </a:r>
            <a:r>
              <a:rPr kumimoji="1" lang="en-US" altLang="ja-JP" sz="2800" b="1" dirty="0" smtClean="0">
                <a:solidFill>
                  <a:schemeClr val="bg1"/>
                </a:solidFill>
                <a:latin typeface="メイリオ" pitchFamily="50" charset="-128"/>
                <a:ea typeface="メイリオ" pitchFamily="50" charset="-128"/>
                <a:cs typeface="メイリオ" pitchFamily="50" charset="-128"/>
              </a:rPr>
              <a:t>I</a:t>
            </a:r>
            <a:r>
              <a:rPr kumimoji="1" lang="en-US" altLang="ja-JP" sz="2800" b="0" dirty="0" smtClean="0">
                <a:solidFill>
                  <a:schemeClr val="bg1"/>
                </a:solidFill>
                <a:latin typeface="メイリオ" pitchFamily="50" charset="-128"/>
                <a:ea typeface="メイリオ" pitchFamily="50" charset="-128"/>
                <a:cs typeface="メイリオ" pitchFamily="50" charset="-128"/>
              </a:rPr>
              <a:t>nsulator</a:t>
            </a:r>
            <a:endParaRPr kumimoji="1" lang="ja-JP" altLang="en-US" sz="2800" b="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分布図の見方</a:t>
            </a:r>
            <a:endParaRPr kumimoji="1" lang="ja-JP" altLang="en-US" dirty="0"/>
          </a:p>
        </p:txBody>
      </p:sp>
      <p:sp>
        <p:nvSpPr>
          <p:cNvPr id="3" name="コンテンツ プレースホルダ 2"/>
          <p:cNvSpPr>
            <a:spLocks noGrp="1"/>
          </p:cNvSpPr>
          <p:nvPr>
            <p:ph idx="1"/>
          </p:nvPr>
        </p:nvSpPr>
        <p:spPr>
          <a:xfrm>
            <a:off x="457200" y="1196752"/>
            <a:ext cx="8229600" cy="504056"/>
          </a:xfrm>
        </p:spPr>
        <p:txBody>
          <a:bodyPr/>
          <a:lstStyle/>
          <a:p>
            <a:r>
              <a:rPr kumimoji="1" lang="ja-JP" altLang="en-US" dirty="0" smtClean="0"/>
              <a:t>ホール分布、電子分布、電場分布すべてに共通。</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16</a:t>
            </a:fld>
            <a:endParaRPr kumimoji="1" lang="ja-JP" altLang="en-US"/>
          </a:p>
        </p:txBody>
      </p:sp>
      <p:sp>
        <p:nvSpPr>
          <p:cNvPr id="11" name="正方形/長方形 10"/>
          <p:cNvSpPr/>
          <p:nvPr/>
        </p:nvSpPr>
        <p:spPr>
          <a:xfrm>
            <a:off x="0" y="0"/>
            <a:ext cx="395536" cy="6858000"/>
          </a:xfrm>
          <a:prstGeom prst="rect">
            <a:avLst/>
          </a:prstGeom>
          <a:gradFill flip="none" rotWithShape="1">
            <a:gsLst>
              <a:gs pos="0">
                <a:schemeClr val="bg1">
                  <a:alpha val="15000"/>
                </a:schemeClr>
              </a:gs>
              <a:gs pos="39999">
                <a:srgbClr val="8DF8FD"/>
              </a:gs>
              <a:gs pos="70000">
                <a:srgbClr val="90BFF8"/>
              </a:gs>
              <a:gs pos="100000">
                <a:srgbClr val="5AA0F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71600" y="1700808"/>
            <a:ext cx="2520280" cy="461665"/>
          </a:xfrm>
          <a:prstGeom prst="rect">
            <a:avLst/>
          </a:prstGeom>
          <a:noFill/>
        </p:spPr>
        <p:txBody>
          <a:bodyPr wrap="square" rtlCol="0">
            <a:spAutoFit/>
          </a:bodyPr>
          <a:lstStyle/>
          <a:p>
            <a:pPr algn="ctr"/>
            <a:r>
              <a:rPr lang="ja-JP" altLang="en-US" sz="2400" u="sng" dirty="0" smtClean="0"/>
              <a:t>全体像</a:t>
            </a:r>
            <a:endParaRPr kumimoji="1" lang="ja-JP" altLang="en-US" sz="2400" u="sng" dirty="0"/>
          </a:p>
        </p:txBody>
      </p:sp>
      <p:sp>
        <p:nvSpPr>
          <p:cNvPr id="15" name="テキスト ボックス 14"/>
          <p:cNvSpPr txBox="1"/>
          <p:nvPr/>
        </p:nvSpPr>
        <p:spPr>
          <a:xfrm>
            <a:off x="5148064" y="1772816"/>
            <a:ext cx="3024336" cy="461665"/>
          </a:xfrm>
          <a:prstGeom prst="rect">
            <a:avLst/>
          </a:prstGeom>
          <a:noFill/>
        </p:spPr>
        <p:txBody>
          <a:bodyPr wrap="square" rtlCol="0">
            <a:spAutoFit/>
          </a:bodyPr>
          <a:lstStyle/>
          <a:p>
            <a:pPr algn="ctr"/>
            <a:r>
              <a:rPr lang="ja-JP" altLang="en-US" sz="2400" u="sng" dirty="0" smtClean="0"/>
              <a:t>センサー間</a:t>
            </a:r>
            <a:endParaRPr kumimoji="1" lang="ja-JP" altLang="en-US" sz="2400" u="sng" dirty="0"/>
          </a:p>
        </p:txBody>
      </p:sp>
      <p:pic>
        <p:nvPicPr>
          <p:cNvPr id="18" name="図 17" descr="Efield_NHR50um_back30_noleg.png"/>
          <p:cNvPicPr>
            <a:picLocks noChangeAspect="1"/>
          </p:cNvPicPr>
          <p:nvPr/>
        </p:nvPicPr>
        <p:blipFill>
          <a:blip r:embed="rId2" cstate="print"/>
          <a:stretch>
            <a:fillRect/>
          </a:stretch>
        </p:blipFill>
        <p:spPr>
          <a:xfrm>
            <a:off x="611560" y="2780928"/>
            <a:ext cx="3822798" cy="3168352"/>
          </a:xfrm>
          <a:prstGeom prst="rect">
            <a:avLst/>
          </a:prstGeom>
        </p:spPr>
      </p:pic>
      <p:pic>
        <p:nvPicPr>
          <p:cNvPr id="19" name="図 18" descr="Efield_NHR50um_back30_up_noleg.png"/>
          <p:cNvPicPr>
            <a:picLocks noChangeAspect="1"/>
          </p:cNvPicPr>
          <p:nvPr/>
        </p:nvPicPr>
        <p:blipFill>
          <a:blip r:embed="rId3" cstate="print"/>
          <a:stretch>
            <a:fillRect/>
          </a:stretch>
        </p:blipFill>
        <p:spPr>
          <a:xfrm>
            <a:off x="4499992" y="3068960"/>
            <a:ext cx="4419234" cy="2592288"/>
          </a:xfrm>
          <a:prstGeom prst="rect">
            <a:avLst/>
          </a:prstGeom>
        </p:spPr>
      </p:pic>
      <p:sp>
        <p:nvSpPr>
          <p:cNvPr id="20" name="テキスト ボックス 19"/>
          <p:cNvSpPr txBox="1"/>
          <p:nvPr/>
        </p:nvSpPr>
        <p:spPr>
          <a:xfrm>
            <a:off x="827584" y="2247255"/>
            <a:ext cx="1368152" cy="461665"/>
          </a:xfrm>
          <a:prstGeom prst="rect">
            <a:avLst/>
          </a:prstGeom>
          <a:noFill/>
        </p:spPr>
        <p:txBody>
          <a:bodyPr wrap="square" rtlCol="0">
            <a:spAutoFit/>
          </a:bodyPr>
          <a:lstStyle/>
          <a:p>
            <a:pPr algn="ctr"/>
            <a:r>
              <a:rPr kumimoji="1" lang="en-US" altLang="ja-JP" sz="2400" b="1" dirty="0" smtClean="0">
                <a:solidFill>
                  <a:srgbClr val="FF0000"/>
                </a:solidFill>
              </a:rPr>
              <a:t>Psub1</a:t>
            </a:r>
            <a:endParaRPr kumimoji="1" lang="ja-JP" altLang="en-US" sz="2400" b="1" dirty="0">
              <a:solidFill>
                <a:srgbClr val="FF0000"/>
              </a:solidFill>
            </a:endParaRPr>
          </a:p>
        </p:txBody>
      </p:sp>
      <p:sp>
        <p:nvSpPr>
          <p:cNvPr id="21" name="テキスト ボックス 20"/>
          <p:cNvSpPr txBox="1"/>
          <p:nvPr/>
        </p:nvSpPr>
        <p:spPr>
          <a:xfrm>
            <a:off x="1907704" y="2247255"/>
            <a:ext cx="1368152" cy="461665"/>
          </a:xfrm>
          <a:prstGeom prst="rect">
            <a:avLst/>
          </a:prstGeom>
          <a:noFill/>
        </p:spPr>
        <p:txBody>
          <a:bodyPr wrap="square" rtlCol="0">
            <a:spAutoFit/>
          </a:bodyPr>
          <a:lstStyle/>
          <a:p>
            <a:pPr algn="ctr"/>
            <a:r>
              <a:rPr kumimoji="1" lang="en-US" altLang="ja-JP" sz="2400" b="1" dirty="0" smtClean="0">
                <a:solidFill>
                  <a:srgbClr val="FF0000"/>
                </a:solidFill>
              </a:rPr>
              <a:t>Psub2</a:t>
            </a:r>
            <a:endParaRPr kumimoji="1" lang="ja-JP" altLang="en-US" sz="2400" b="1" dirty="0">
              <a:solidFill>
                <a:srgbClr val="FF0000"/>
              </a:solidFill>
            </a:endParaRPr>
          </a:p>
        </p:txBody>
      </p:sp>
      <p:sp>
        <p:nvSpPr>
          <p:cNvPr id="22" name="テキスト ボックス 21"/>
          <p:cNvSpPr txBox="1"/>
          <p:nvPr/>
        </p:nvSpPr>
        <p:spPr>
          <a:xfrm>
            <a:off x="2987824" y="2247255"/>
            <a:ext cx="1368152" cy="461665"/>
          </a:xfrm>
          <a:prstGeom prst="rect">
            <a:avLst/>
          </a:prstGeom>
          <a:noFill/>
        </p:spPr>
        <p:txBody>
          <a:bodyPr wrap="square" rtlCol="0">
            <a:spAutoFit/>
          </a:bodyPr>
          <a:lstStyle/>
          <a:p>
            <a:pPr algn="ctr"/>
            <a:r>
              <a:rPr kumimoji="1" lang="en-US" altLang="ja-JP" sz="2400" b="1" dirty="0" smtClean="0">
                <a:solidFill>
                  <a:srgbClr val="FF0000"/>
                </a:solidFill>
              </a:rPr>
              <a:t>Psub3</a:t>
            </a:r>
            <a:endParaRPr kumimoji="1" lang="ja-JP" altLang="en-US" sz="2400" b="1" dirty="0">
              <a:solidFill>
                <a:srgbClr val="FF0000"/>
              </a:solidFill>
            </a:endParaRPr>
          </a:p>
        </p:txBody>
      </p:sp>
      <p:sp>
        <p:nvSpPr>
          <p:cNvPr id="23" name="テキスト ボックス 22"/>
          <p:cNvSpPr txBox="1"/>
          <p:nvPr/>
        </p:nvSpPr>
        <p:spPr>
          <a:xfrm>
            <a:off x="4427984" y="2535287"/>
            <a:ext cx="1368152" cy="461665"/>
          </a:xfrm>
          <a:prstGeom prst="rect">
            <a:avLst/>
          </a:prstGeom>
          <a:noFill/>
        </p:spPr>
        <p:txBody>
          <a:bodyPr wrap="square" rtlCol="0">
            <a:spAutoFit/>
          </a:bodyPr>
          <a:lstStyle/>
          <a:p>
            <a:pPr algn="ctr"/>
            <a:r>
              <a:rPr kumimoji="1" lang="en-US" altLang="ja-JP" sz="2400" b="1" dirty="0" smtClean="0">
                <a:solidFill>
                  <a:srgbClr val="FF0000"/>
                </a:solidFill>
              </a:rPr>
              <a:t>Psub2</a:t>
            </a:r>
            <a:endParaRPr kumimoji="1" lang="ja-JP" altLang="en-US" sz="2400" b="1" dirty="0">
              <a:solidFill>
                <a:srgbClr val="FF0000"/>
              </a:solidFill>
            </a:endParaRPr>
          </a:p>
        </p:txBody>
      </p:sp>
      <p:sp>
        <p:nvSpPr>
          <p:cNvPr id="24" name="テキスト ボックス 23"/>
          <p:cNvSpPr txBox="1"/>
          <p:nvPr/>
        </p:nvSpPr>
        <p:spPr>
          <a:xfrm>
            <a:off x="7740352" y="2535287"/>
            <a:ext cx="1368152" cy="461665"/>
          </a:xfrm>
          <a:prstGeom prst="rect">
            <a:avLst/>
          </a:prstGeom>
          <a:noFill/>
        </p:spPr>
        <p:txBody>
          <a:bodyPr wrap="square" rtlCol="0">
            <a:spAutoFit/>
          </a:bodyPr>
          <a:lstStyle/>
          <a:p>
            <a:pPr algn="ctr"/>
            <a:r>
              <a:rPr kumimoji="1" lang="en-US" altLang="ja-JP" sz="2400" b="1" dirty="0" smtClean="0">
                <a:solidFill>
                  <a:srgbClr val="FF0000"/>
                </a:solidFill>
              </a:rPr>
              <a:t>Psub3</a:t>
            </a:r>
            <a:endParaRPr kumimoji="1" lang="ja-JP" altLang="en-US" sz="2400" b="1" dirty="0">
              <a:solidFill>
                <a:srgbClr val="FF0000"/>
              </a:solidFill>
            </a:endParaRPr>
          </a:p>
        </p:txBody>
      </p:sp>
      <p:cxnSp>
        <p:nvCxnSpPr>
          <p:cNvPr id="25" name="直線コネクタ 24"/>
          <p:cNvCxnSpPr/>
          <p:nvPr/>
        </p:nvCxnSpPr>
        <p:spPr>
          <a:xfrm rot="5400000">
            <a:off x="2375756" y="3969060"/>
            <a:ext cx="42484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907704" y="5847655"/>
            <a:ext cx="1368152" cy="461665"/>
          </a:xfrm>
          <a:prstGeom prst="rect">
            <a:avLst/>
          </a:prstGeom>
          <a:noFill/>
        </p:spPr>
        <p:txBody>
          <a:bodyPr wrap="square" rtlCol="0">
            <a:spAutoFit/>
          </a:bodyPr>
          <a:lstStyle/>
          <a:p>
            <a:pPr algn="ctr"/>
            <a:r>
              <a:rPr lang="en-US" altLang="ja-JP" sz="2400" b="1" dirty="0" smtClean="0">
                <a:solidFill>
                  <a:srgbClr val="FF0000"/>
                </a:solidFill>
              </a:rPr>
              <a:t>Back</a:t>
            </a:r>
            <a:endParaRPr kumimoji="1" lang="ja-JP" altLang="en-US" sz="2400" b="1" dirty="0">
              <a:solidFill>
                <a:srgbClr val="FF0000"/>
              </a:solidFill>
            </a:endParaRPr>
          </a:p>
        </p:txBody>
      </p:sp>
      <p:cxnSp>
        <p:nvCxnSpPr>
          <p:cNvPr id="28" name="直線矢印コネクタ 27"/>
          <p:cNvCxnSpPr/>
          <p:nvPr/>
        </p:nvCxnSpPr>
        <p:spPr>
          <a:xfrm rot="5400000">
            <a:off x="1326910" y="2816138"/>
            <a:ext cx="36004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5400000">
            <a:off x="2391790" y="2816138"/>
            <a:ext cx="36004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a:off x="3455082" y="2816138"/>
            <a:ext cx="36004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rot="5400000">
            <a:off x="4896830" y="3104170"/>
            <a:ext cx="36004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5400000">
            <a:off x="8423634" y="3104170"/>
            <a:ext cx="36004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18973" y="72008"/>
            <a:ext cx="615553" cy="5949280"/>
          </a:xfrm>
          <a:prstGeom prst="rect">
            <a:avLst/>
          </a:prstGeom>
          <a:noFill/>
        </p:spPr>
        <p:txBody>
          <a:bodyPr vert="eaVert" wrap="square" rtlCol="0">
            <a:spAutoFit/>
          </a:bodyPr>
          <a:lstStyle/>
          <a:p>
            <a:r>
              <a:rPr kumimoji="1" lang="en-US" altLang="ja-JP" sz="2800" b="0" dirty="0" smtClean="0">
                <a:solidFill>
                  <a:schemeClr val="bg1"/>
                </a:solidFill>
                <a:latin typeface="メイリオ" pitchFamily="50" charset="-128"/>
                <a:ea typeface="メイリオ" pitchFamily="50" charset="-128"/>
                <a:cs typeface="メイリオ" pitchFamily="50" charset="-128"/>
              </a:rPr>
              <a:t>SOI</a:t>
            </a:r>
            <a:r>
              <a:rPr kumimoji="1" lang="ja-JP" altLang="en-US" sz="2800" b="0" dirty="0" smtClean="0">
                <a:solidFill>
                  <a:schemeClr val="bg1"/>
                </a:solidFill>
                <a:latin typeface="メイリオ" pitchFamily="50" charset="-128"/>
                <a:ea typeface="メイリオ" pitchFamily="50" charset="-128"/>
                <a:cs typeface="メイリオ" pitchFamily="50" charset="-128"/>
              </a:rPr>
              <a:t>　　</a:t>
            </a:r>
            <a:r>
              <a:rPr kumimoji="1" lang="en-US" altLang="ja-JP" sz="2800" b="1" dirty="0" smtClean="0">
                <a:solidFill>
                  <a:schemeClr val="bg1"/>
                </a:solidFill>
                <a:latin typeface="メイリオ" pitchFamily="50" charset="-128"/>
                <a:ea typeface="メイリオ" pitchFamily="50" charset="-128"/>
                <a:cs typeface="メイリオ" pitchFamily="50" charset="-128"/>
              </a:rPr>
              <a:t>S</a:t>
            </a:r>
            <a:r>
              <a:rPr kumimoji="1" lang="en-US" altLang="ja-JP" sz="2800" b="0" dirty="0" smtClean="0">
                <a:solidFill>
                  <a:schemeClr val="bg1"/>
                </a:solidFill>
                <a:latin typeface="メイリオ" pitchFamily="50" charset="-128"/>
                <a:ea typeface="メイリオ" pitchFamily="50" charset="-128"/>
                <a:cs typeface="メイリオ" pitchFamily="50" charset="-128"/>
              </a:rPr>
              <a:t>ilicon </a:t>
            </a:r>
            <a:r>
              <a:rPr kumimoji="1" lang="en-US" altLang="ja-JP" sz="2800" b="1" dirty="0" smtClean="0">
                <a:solidFill>
                  <a:schemeClr val="bg1"/>
                </a:solidFill>
                <a:latin typeface="メイリオ" pitchFamily="50" charset="-128"/>
                <a:ea typeface="メイリオ" pitchFamily="50" charset="-128"/>
                <a:cs typeface="メイリオ" pitchFamily="50" charset="-128"/>
              </a:rPr>
              <a:t>O</a:t>
            </a:r>
            <a:r>
              <a:rPr kumimoji="1" lang="en-US" altLang="ja-JP" sz="2800" b="0" dirty="0" smtClean="0">
                <a:solidFill>
                  <a:schemeClr val="bg1"/>
                </a:solidFill>
                <a:latin typeface="メイリオ" pitchFamily="50" charset="-128"/>
                <a:ea typeface="メイリオ" pitchFamily="50" charset="-128"/>
                <a:cs typeface="メイリオ" pitchFamily="50" charset="-128"/>
              </a:rPr>
              <a:t>n </a:t>
            </a:r>
            <a:r>
              <a:rPr kumimoji="1" lang="en-US" altLang="ja-JP" sz="2800" b="1" dirty="0" smtClean="0">
                <a:solidFill>
                  <a:schemeClr val="bg1"/>
                </a:solidFill>
                <a:latin typeface="メイリオ" pitchFamily="50" charset="-128"/>
                <a:ea typeface="メイリオ" pitchFamily="50" charset="-128"/>
                <a:cs typeface="メイリオ" pitchFamily="50" charset="-128"/>
              </a:rPr>
              <a:t>I</a:t>
            </a:r>
            <a:r>
              <a:rPr kumimoji="1" lang="en-US" altLang="ja-JP" sz="2800" b="0" dirty="0" smtClean="0">
                <a:solidFill>
                  <a:schemeClr val="bg1"/>
                </a:solidFill>
                <a:latin typeface="メイリオ" pitchFamily="50" charset="-128"/>
                <a:ea typeface="メイリオ" pitchFamily="50" charset="-128"/>
                <a:cs typeface="メイリオ" pitchFamily="50" charset="-128"/>
              </a:rPr>
              <a:t>nsulator</a:t>
            </a:r>
            <a:endParaRPr kumimoji="1" lang="ja-JP" altLang="en-US" sz="2800" b="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電界分布 </a:t>
            </a:r>
            <a:r>
              <a:rPr kumimoji="1" lang="en-US" altLang="ja-JP" sz="2400" dirty="0" smtClean="0"/>
              <a:t>(</a:t>
            </a:r>
            <a:r>
              <a:rPr kumimoji="1" lang="ja-JP" altLang="en-US" sz="2400" dirty="0" smtClean="0"/>
              <a:t>回路層あり、なし</a:t>
            </a:r>
            <a:r>
              <a:rPr kumimoji="1" lang="en-US" altLang="ja-JP" sz="2400" dirty="0" smtClean="0"/>
              <a:t>)</a:t>
            </a:r>
            <a:endParaRPr kumimoji="1" lang="ja-JP" altLang="en-US" sz="2400"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17</a:t>
            </a:fld>
            <a:endParaRPr kumimoji="1" lang="ja-JP" altLang="en-US"/>
          </a:p>
        </p:txBody>
      </p:sp>
      <p:pic>
        <p:nvPicPr>
          <p:cNvPr id="7" name="図 6" descr="Efield_NHR50um_back30_noleg.png"/>
          <p:cNvPicPr>
            <a:picLocks noChangeAspect="1"/>
          </p:cNvPicPr>
          <p:nvPr/>
        </p:nvPicPr>
        <p:blipFill>
          <a:blip r:embed="rId2" cstate="print"/>
          <a:stretch>
            <a:fillRect/>
          </a:stretch>
        </p:blipFill>
        <p:spPr>
          <a:xfrm>
            <a:off x="1315113" y="1052737"/>
            <a:ext cx="3040863" cy="2520280"/>
          </a:xfrm>
          <a:prstGeom prst="rect">
            <a:avLst/>
          </a:prstGeom>
        </p:spPr>
      </p:pic>
      <p:pic>
        <p:nvPicPr>
          <p:cNvPr id="8" name="図 7" descr="Efield_woSOI_NHR50um_back30_noleg.png"/>
          <p:cNvPicPr>
            <a:picLocks noChangeAspect="1"/>
          </p:cNvPicPr>
          <p:nvPr/>
        </p:nvPicPr>
        <p:blipFill>
          <a:blip r:embed="rId3" cstate="print"/>
          <a:stretch>
            <a:fillRect/>
          </a:stretch>
        </p:blipFill>
        <p:spPr>
          <a:xfrm>
            <a:off x="1331640" y="3717032"/>
            <a:ext cx="2999546" cy="2520280"/>
          </a:xfrm>
          <a:prstGeom prst="rect">
            <a:avLst/>
          </a:prstGeom>
        </p:spPr>
      </p:pic>
      <p:cxnSp>
        <p:nvCxnSpPr>
          <p:cNvPr id="9" name="直線コネクタ 8"/>
          <p:cNvCxnSpPr/>
          <p:nvPr/>
        </p:nvCxnSpPr>
        <p:spPr>
          <a:xfrm>
            <a:off x="683568" y="3645024"/>
            <a:ext cx="76328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2" name="図 11" descr="Efield_NHR50um_back30_up_noleg.png"/>
          <p:cNvPicPr>
            <a:picLocks noChangeAspect="1"/>
          </p:cNvPicPr>
          <p:nvPr/>
        </p:nvPicPr>
        <p:blipFill>
          <a:blip r:embed="rId4" cstate="print"/>
          <a:stretch>
            <a:fillRect/>
          </a:stretch>
        </p:blipFill>
        <p:spPr>
          <a:xfrm>
            <a:off x="4499992" y="1268760"/>
            <a:ext cx="3559935" cy="2088232"/>
          </a:xfrm>
          <a:prstGeom prst="rect">
            <a:avLst/>
          </a:prstGeom>
        </p:spPr>
      </p:pic>
      <p:pic>
        <p:nvPicPr>
          <p:cNvPr id="13" name="図 12" descr="Efield_woSOI_NHR50um_back30_up_noleg.png"/>
          <p:cNvPicPr>
            <a:picLocks noChangeAspect="1"/>
          </p:cNvPicPr>
          <p:nvPr/>
        </p:nvPicPr>
        <p:blipFill>
          <a:blip r:embed="rId5" cstate="print"/>
          <a:stretch>
            <a:fillRect/>
          </a:stretch>
        </p:blipFill>
        <p:spPr>
          <a:xfrm>
            <a:off x="4541013" y="3933288"/>
            <a:ext cx="3622436" cy="2088000"/>
          </a:xfrm>
          <a:prstGeom prst="rect">
            <a:avLst/>
          </a:prstGeom>
        </p:spPr>
      </p:pic>
      <p:sp>
        <p:nvSpPr>
          <p:cNvPr id="15" name="テキスト ボックス 14"/>
          <p:cNvSpPr txBox="1"/>
          <p:nvPr/>
        </p:nvSpPr>
        <p:spPr>
          <a:xfrm>
            <a:off x="467544" y="4005064"/>
            <a:ext cx="615553" cy="1944216"/>
          </a:xfrm>
          <a:prstGeom prst="rect">
            <a:avLst/>
          </a:prstGeom>
          <a:noFill/>
        </p:spPr>
        <p:txBody>
          <a:bodyPr vert="eaVert" wrap="square" rtlCol="0">
            <a:spAutoFit/>
          </a:bodyPr>
          <a:lstStyle/>
          <a:p>
            <a:r>
              <a:rPr kumimoji="1" lang="ja-JP" altLang="en-US" sz="2800" dirty="0" smtClean="0"/>
              <a:t>回路層なし</a:t>
            </a:r>
            <a:endParaRPr kumimoji="1" lang="ja-JP" altLang="en-US" sz="2800" dirty="0"/>
          </a:p>
        </p:txBody>
      </p:sp>
      <p:sp>
        <p:nvSpPr>
          <p:cNvPr id="16" name="テキスト ボックス 15"/>
          <p:cNvSpPr txBox="1"/>
          <p:nvPr/>
        </p:nvSpPr>
        <p:spPr>
          <a:xfrm>
            <a:off x="467544" y="1340768"/>
            <a:ext cx="615553" cy="1944216"/>
          </a:xfrm>
          <a:prstGeom prst="rect">
            <a:avLst/>
          </a:prstGeom>
          <a:noFill/>
        </p:spPr>
        <p:txBody>
          <a:bodyPr vert="eaVert" wrap="square" rtlCol="0">
            <a:spAutoFit/>
          </a:bodyPr>
          <a:lstStyle/>
          <a:p>
            <a:r>
              <a:rPr kumimoji="1" lang="ja-JP" altLang="en-US" sz="2800" dirty="0" smtClean="0"/>
              <a:t>回路層あり</a:t>
            </a:r>
            <a:endParaRPr kumimoji="1" lang="ja-JP" altLang="en-US" sz="2800" dirty="0"/>
          </a:p>
        </p:txBody>
      </p:sp>
      <p:sp>
        <p:nvSpPr>
          <p:cNvPr id="18" name="正方形/長方形 17"/>
          <p:cNvSpPr/>
          <p:nvPr/>
        </p:nvSpPr>
        <p:spPr>
          <a:xfrm>
            <a:off x="0" y="0"/>
            <a:ext cx="395536" cy="6858000"/>
          </a:xfrm>
          <a:prstGeom prst="rect">
            <a:avLst/>
          </a:prstGeom>
          <a:gradFill flip="none" rotWithShape="1">
            <a:gsLst>
              <a:gs pos="0">
                <a:schemeClr val="bg1">
                  <a:alpha val="15000"/>
                </a:schemeClr>
              </a:gs>
              <a:gs pos="39999">
                <a:srgbClr val="8DF8FD"/>
              </a:gs>
              <a:gs pos="70000">
                <a:srgbClr val="90BFF8"/>
              </a:gs>
              <a:gs pos="100000">
                <a:srgbClr val="5AA0F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descr="Efield_NHR50um_BPW6um_back30_up_leg.png"/>
          <p:cNvPicPr>
            <a:picLocks noChangeAspect="1"/>
          </p:cNvPicPr>
          <p:nvPr/>
        </p:nvPicPr>
        <p:blipFill>
          <a:blip r:embed="rId6" cstate="print"/>
          <a:stretch>
            <a:fillRect/>
          </a:stretch>
        </p:blipFill>
        <p:spPr>
          <a:xfrm>
            <a:off x="8160209" y="2132856"/>
            <a:ext cx="948295" cy="2952328"/>
          </a:xfrm>
          <a:prstGeom prst="rect">
            <a:avLst/>
          </a:prstGeom>
        </p:spPr>
      </p:pic>
      <p:sp>
        <p:nvSpPr>
          <p:cNvPr id="21" name="テキスト ボックス 20"/>
          <p:cNvSpPr txBox="1"/>
          <p:nvPr/>
        </p:nvSpPr>
        <p:spPr>
          <a:xfrm>
            <a:off x="-118973" y="72008"/>
            <a:ext cx="615553" cy="5949280"/>
          </a:xfrm>
          <a:prstGeom prst="rect">
            <a:avLst/>
          </a:prstGeom>
          <a:noFill/>
        </p:spPr>
        <p:txBody>
          <a:bodyPr vert="eaVert" wrap="square" rtlCol="0">
            <a:spAutoFit/>
          </a:bodyPr>
          <a:lstStyle/>
          <a:p>
            <a:r>
              <a:rPr kumimoji="1" lang="en-US" altLang="ja-JP" sz="2800" b="0" dirty="0" smtClean="0">
                <a:solidFill>
                  <a:schemeClr val="bg1"/>
                </a:solidFill>
                <a:latin typeface="メイリオ" pitchFamily="50" charset="-128"/>
                <a:ea typeface="メイリオ" pitchFamily="50" charset="-128"/>
                <a:cs typeface="メイリオ" pitchFamily="50" charset="-128"/>
              </a:rPr>
              <a:t>SOI</a:t>
            </a:r>
            <a:r>
              <a:rPr kumimoji="1" lang="ja-JP" altLang="en-US" sz="2800" b="0" dirty="0" smtClean="0">
                <a:solidFill>
                  <a:schemeClr val="bg1"/>
                </a:solidFill>
                <a:latin typeface="メイリオ" pitchFamily="50" charset="-128"/>
                <a:ea typeface="メイリオ" pitchFamily="50" charset="-128"/>
                <a:cs typeface="メイリオ" pitchFamily="50" charset="-128"/>
              </a:rPr>
              <a:t>　　</a:t>
            </a:r>
            <a:r>
              <a:rPr kumimoji="1" lang="en-US" altLang="ja-JP" sz="2800" b="1" dirty="0" smtClean="0">
                <a:solidFill>
                  <a:schemeClr val="bg1"/>
                </a:solidFill>
                <a:latin typeface="メイリオ" pitchFamily="50" charset="-128"/>
                <a:ea typeface="メイリオ" pitchFamily="50" charset="-128"/>
                <a:cs typeface="メイリオ" pitchFamily="50" charset="-128"/>
              </a:rPr>
              <a:t>S</a:t>
            </a:r>
            <a:r>
              <a:rPr kumimoji="1" lang="en-US" altLang="ja-JP" sz="2800" b="0" dirty="0" smtClean="0">
                <a:solidFill>
                  <a:schemeClr val="bg1"/>
                </a:solidFill>
                <a:latin typeface="メイリオ" pitchFamily="50" charset="-128"/>
                <a:ea typeface="メイリオ" pitchFamily="50" charset="-128"/>
                <a:cs typeface="メイリオ" pitchFamily="50" charset="-128"/>
              </a:rPr>
              <a:t>ilicon </a:t>
            </a:r>
            <a:r>
              <a:rPr kumimoji="1" lang="en-US" altLang="ja-JP" sz="2800" b="1" dirty="0" smtClean="0">
                <a:solidFill>
                  <a:schemeClr val="bg1"/>
                </a:solidFill>
                <a:latin typeface="メイリオ" pitchFamily="50" charset="-128"/>
                <a:ea typeface="メイリオ" pitchFamily="50" charset="-128"/>
                <a:cs typeface="メイリオ" pitchFamily="50" charset="-128"/>
              </a:rPr>
              <a:t>O</a:t>
            </a:r>
            <a:r>
              <a:rPr kumimoji="1" lang="en-US" altLang="ja-JP" sz="2800" b="0" dirty="0" smtClean="0">
                <a:solidFill>
                  <a:schemeClr val="bg1"/>
                </a:solidFill>
                <a:latin typeface="メイリオ" pitchFamily="50" charset="-128"/>
                <a:ea typeface="メイリオ" pitchFamily="50" charset="-128"/>
                <a:cs typeface="メイリオ" pitchFamily="50" charset="-128"/>
              </a:rPr>
              <a:t>n </a:t>
            </a:r>
            <a:r>
              <a:rPr kumimoji="1" lang="en-US" altLang="ja-JP" sz="2800" b="1" dirty="0" smtClean="0">
                <a:solidFill>
                  <a:schemeClr val="bg1"/>
                </a:solidFill>
                <a:latin typeface="メイリオ" pitchFamily="50" charset="-128"/>
                <a:ea typeface="メイリオ" pitchFamily="50" charset="-128"/>
                <a:cs typeface="メイリオ" pitchFamily="50" charset="-128"/>
              </a:rPr>
              <a:t>I</a:t>
            </a:r>
            <a:r>
              <a:rPr kumimoji="1" lang="en-US" altLang="ja-JP" sz="2800" b="0" dirty="0" smtClean="0">
                <a:solidFill>
                  <a:schemeClr val="bg1"/>
                </a:solidFill>
                <a:latin typeface="メイリオ" pitchFamily="50" charset="-128"/>
                <a:ea typeface="メイリオ" pitchFamily="50" charset="-128"/>
                <a:cs typeface="メイリオ" pitchFamily="50" charset="-128"/>
              </a:rPr>
              <a:t>nsulator</a:t>
            </a:r>
            <a:endParaRPr kumimoji="1" lang="ja-JP" altLang="en-US" sz="2800" b="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電界分布 </a:t>
            </a:r>
            <a:r>
              <a:rPr kumimoji="1" lang="en-US" altLang="ja-JP" sz="2400" dirty="0" smtClean="0"/>
              <a:t>(</a:t>
            </a:r>
            <a:r>
              <a:rPr lang="en-US" altLang="ja-JP" sz="2400" dirty="0" smtClean="0"/>
              <a:t>BPW:6um, BNW:6um</a:t>
            </a:r>
            <a:r>
              <a:rPr kumimoji="1" lang="en-US" altLang="ja-JP" sz="2400" dirty="0" smtClean="0"/>
              <a:t>)</a:t>
            </a:r>
            <a:endParaRPr kumimoji="1" lang="ja-JP" altLang="en-US" sz="2400"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18</a:t>
            </a:fld>
            <a:endParaRPr kumimoji="1" lang="ja-JP" altLang="en-US"/>
          </a:p>
        </p:txBody>
      </p:sp>
      <p:cxnSp>
        <p:nvCxnSpPr>
          <p:cNvPr id="9" name="直線コネクタ 8"/>
          <p:cNvCxnSpPr/>
          <p:nvPr/>
        </p:nvCxnSpPr>
        <p:spPr>
          <a:xfrm>
            <a:off x="683568" y="3645024"/>
            <a:ext cx="76328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67544" y="4005064"/>
            <a:ext cx="615553" cy="1944216"/>
          </a:xfrm>
          <a:prstGeom prst="rect">
            <a:avLst/>
          </a:prstGeom>
          <a:noFill/>
        </p:spPr>
        <p:txBody>
          <a:bodyPr vert="eaVert" wrap="square" rtlCol="0">
            <a:spAutoFit/>
          </a:bodyPr>
          <a:lstStyle/>
          <a:p>
            <a:r>
              <a:rPr lang="en-US" altLang="ja-JP" sz="2800" dirty="0" smtClean="0"/>
              <a:t>BNW</a:t>
            </a:r>
            <a:endParaRPr kumimoji="1" lang="ja-JP" altLang="en-US" sz="2800" dirty="0"/>
          </a:p>
        </p:txBody>
      </p:sp>
      <p:sp>
        <p:nvSpPr>
          <p:cNvPr id="16" name="テキスト ボックス 15"/>
          <p:cNvSpPr txBox="1"/>
          <p:nvPr/>
        </p:nvSpPr>
        <p:spPr>
          <a:xfrm>
            <a:off x="467544" y="1340768"/>
            <a:ext cx="615553" cy="1944216"/>
          </a:xfrm>
          <a:prstGeom prst="rect">
            <a:avLst/>
          </a:prstGeom>
          <a:noFill/>
        </p:spPr>
        <p:txBody>
          <a:bodyPr vert="eaVert" wrap="square" rtlCol="0">
            <a:spAutoFit/>
          </a:bodyPr>
          <a:lstStyle/>
          <a:p>
            <a:r>
              <a:rPr lang="en-US" altLang="ja-JP" sz="2800" dirty="0" smtClean="0"/>
              <a:t>BPW</a:t>
            </a:r>
            <a:endParaRPr kumimoji="1" lang="ja-JP" altLang="en-US" sz="2800" dirty="0"/>
          </a:p>
        </p:txBody>
      </p:sp>
      <p:pic>
        <p:nvPicPr>
          <p:cNvPr id="17" name="図 16" descr="Efield_NHR50um_BPW6um_back30_nolrg.png"/>
          <p:cNvPicPr>
            <a:picLocks noChangeAspect="1"/>
          </p:cNvPicPr>
          <p:nvPr/>
        </p:nvPicPr>
        <p:blipFill>
          <a:blip r:embed="rId2" cstate="print"/>
          <a:stretch>
            <a:fillRect/>
          </a:stretch>
        </p:blipFill>
        <p:spPr>
          <a:xfrm>
            <a:off x="1312209" y="1125024"/>
            <a:ext cx="3043767" cy="2520000"/>
          </a:xfrm>
          <a:prstGeom prst="rect">
            <a:avLst/>
          </a:prstGeom>
        </p:spPr>
      </p:pic>
      <p:pic>
        <p:nvPicPr>
          <p:cNvPr id="18" name="図 17" descr="Efield_NHR50um_BNW6um_back30_noleg.png"/>
          <p:cNvPicPr>
            <a:picLocks noChangeAspect="1"/>
          </p:cNvPicPr>
          <p:nvPr/>
        </p:nvPicPr>
        <p:blipFill>
          <a:blip r:embed="rId3" cstate="print"/>
          <a:stretch>
            <a:fillRect/>
          </a:stretch>
        </p:blipFill>
        <p:spPr>
          <a:xfrm>
            <a:off x="1356766" y="3717032"/>
            <a:ext cx="2999210" cy="2520000"/>
          </a:xfrm>
          <a:prstGeom prst="rect">
            <a:avLst/>
          </a:prstGeom>
        </p:spPr>
      </p:pic>
      <p:pic>
        <p:nvPicPr>
          <p:cNvPr id="21" name="図 20" descr="Efield_NHR50um_BPW6um_back30_up_noleg.png"/>
          <p:cNvPicPr>
            <a:picLocks noChangeAspect="1"/>
          </p:cNvPicPr>
          <p:nvPr/>
        </p:nvPicPr>
        <p:blipFill>
          <a:blip r:embed="rId4" cstate="print"/>
          <a:stretch>
            <a:fillRect/>
          </a:stretch>
        </p:blipFill>
        <p:spPr>
          <a:xfrm>
            <a:off x="4499992" y="1268992"/>
            <a:ext cx="3697285" cy="2088000"/>
          </a:xfrm>
          <a:prstGeom prst="rect">
            <a:avLst/>
          </a:prstGeom>
        </p:spPr>
      </p:pic>
      <p:pic>
        <p:nvPicPr>
          <p:cNvPr id="22" name="図 21" descr="Efield_NHR50um_BNW6um_back30_up_noleg.png"/>
          <p:cNvPicPr>
            <a:picLocks noChangeAspect="1"/>
          </p:cNvPicPr>
          <p:nvPr/>
        </p:nvPicPr>
        <p:blipFill>
          <a:blip r:embed="rId5" cstate="print"/>
          <a:stretch>
            <a:fillRect/>
          </a:stretch>
        </p:blipFill>
        <p:spPr>
          <a:xfrm>
            <a:off x="4427984" y="3918575"/>
            <a:ext cx="3816424" cy="2102713"/>
          </a:xfrm>
          <a:prstGeom prst="rect">
            <a:avLst/>
          </a:prstGeom>
        </p:spPr>
      </p:pic>
      <p:sp>
        <p:nvSpPr>
          <p:cNvPr id="24" name="正方形/長方形 23"/>
          <p:cNvSpPr/>
          <p:nvPr/>
        </p:nvSpPr>
        <p:spPr>
          <a:xfrm>
            <a:off x="0" y="0"/>
            <a:ext cx="395536" cy="6858000"/>
          </a:xfrm>
          <a:prstGeom prst="rect">
            <a:avLst/>
          </a:prstGeom>
          <a:gradFill flip="none" rotWithShape="1">
            <a:gsLst>
              <a:gs pos="0">
                <a:schemeClr val="bg1">
                  <a:alpha val="15000"/>
                </a:schemeClr>
              </a:gs>
              <a:gs pos="39999">
                <a:srgbClr val="8DF8FD"/>
              </a:gs>
              <a:gs pos="70000">
                <a:srgbClr val="90BFF8"/>
              </a:gs>
              <a:gs pos="100000">
                <a:srgbClr val="5AA0F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Efield_NHR50um_BPW6um_back30_up_leg.png"/>
          <p:cNvPicPr>
            <a:picLocks noChangeAspect="1"/>
          </p:cNvPicPr>
          <p:nvPr/>
        </p:nvPicPr>
        <p:blipFill>
          <a:blip r:embed="rId6" cstate="print"/>
          <a:stretch>
            <a:fillRect/>
          </a:stretch>
        </p:blipFill>
        <p:spPr>
          <a:xfrm>
            <a:off x="8160209" y="2132856"/>
            <a:ext cx="948295" cy="2952328"/>
          </a:xfrm>
          <a:prstGeom prst="rect">
            <a:avLst/>
          </a:prstGeom>
        </p:spPr>
      </p:pic>
      <p:sp>
        <p:nvSpPr>
          <p:cNvPr id="19" name="テキスト ボックス 18"/>
          <p:cNvSpPr txBox="1"/>
          <p:nvPr/>
        </p:nvSpPr>
        <p:spPr>
          <a:xfrm>
            <a:off x="-118973" y="72008"/>
            <a:ext cx="615553" cy="5949280"/>
          </a:xfrm>
          <a:prstGeom prst="rect">
            <a:avLst/>
          </a:prstGeom>
          <a:noFill/>
        </p:spPr>
        <p:txBody>
          <a:bodyPr vert="eaVert" wrap="square" rtlCol="0">
            <a:spAutoFit/>
          </a:bodyPr>
          <a:lstStyle/>
          <a:p>
            <a:r>
              <a:rPr kumimoji="1" lang="en-US" altLang="ja-JP" sz="2800" b="0" dirty="0" smtClean="0">
                <a:solidFill>
                  <a:schemeClr val="bg1"/>
                </a:solidFill>
                <a:latin typeface="メイリオ" pitchFamily="50" charset="-128"/>
                <a:ea typeface="メイリオ" pitchFamily="50" charset="-128"/>
                <a:cs typeface="メイリオ" pitchFamily="50" charset="-128"/>
              </a:rPr>
              <a:t>SOI</a:t>
            </a:r>
            <a:r>
              <a:rPr kumimoji="1" lang="ja-JP" altLang="en-US" sz="2800" b="0" dirty="0" smtClean="0">
                <a:solidFill>
                  <a:schemeClr val="bg1"/>
                </a:solidFill>
                <a:latin typeface="メイリオ" pitchFamily="50" charset="-128"/>
                <a:ea typeface="メイリオ" pitchFamily="50" charset="-128"/>
                <a:cs typeface="メイリオ" pitchFamily="50" charset="-128"/>
              </a:rPr>
              <a:t>　　</a:t>
            </a:r>
            <a:r>
              <a:rPr kumimoji="1" lang="en-US" altLang="ja-JP" sz="2800" b="1" dirty="0" smtClean="0">
                <a:solidFill>
                  <a:schemeClr val="bg1"/>
                </a:solidFill>
                <a:latin typeface="メイリオ" pitchFamily="50" charset="-128"/>
                <a:ea typeface="メイリオ" pitchFamily="50" charset="-128"/>
                <a:cs typeface="メイリオ" pitchFamily="50" charset="-128"/>
              </a:rPr>
              <a:t>S</a:t>
            </a:r>
            <a:r>
              <a:rPr kumimoji="1" lang="en-US" altLang="ja-JP" sz="2800" b="0" dirty="0" smtClean="0">
                <a:solidFill>
                  <a:schemeClr val="bg1"/>
                </a:solidFill>
                <a:latin typeface="メイリオ" pitchFamily="50" charset="-128"/>
                <a:ea typeface="メイリオ" pitchFamily="50" charset="-128"/>
                <a:cs typeface="メイリオ" pitchFamily="50" charset="-128"/>
              </a:rPr>
              <a:t>ilicon </a:t>
            </a:r>
            <a:r>
              <a:rPr kumimoji="1" lang="en-US" altLang="ja-JP" sz="2800" b="1" dirty="0" smtClean="0">
                <a:solidFill>
                  <a:schemeClr val="bg1"/>
                </a:solidFill>
                <a:latin typeface="メイリオ" pitchFamily="50" charset="-128"/>
                <a:ea typeface="メイリオ" pitchFamily="50" charset="-128"/>
                <a:cs typeface="メイリオ" pitchFamily="50" charset="-128"/>
              </a:rPr>
              <a:t>O</a:t>
            </a:r>
            <a:r>
              <a:rPr kumimoji="1" lang="en-US" altLang="ja-JP" sz="2800" b="0" dirty="0" smtClean="0">
                <a:solidFill>
                  <a:schemeClr val="bg1"/>
                </a:solidFill>
                <a:latin typeface="メイリオ" pitchFamily="50" charset="-128"/>
                <a:ea typeface="メイリオ" pitchFamily="50" charset="-128"/>
                <a:cs typeface="メイリオ" pitchFamily="50" charset="-128"/>
              </a:rPr>
              <a:t>n </a:t>
            </a:r>
            <a:r>
              <a:rPr kumimoji="1" lang="en-US" altLang="ja-JP" sz="2800" b="1" dirty="0" smtClean="0">
                <a:solidFill>
                  <a:schemeClr val="bg1"/>
                </a:solidFill>
                <a:latin typeface="メイリオ" pitchFamily="50" charset="-128"/>
                <a:ea typeface="メイリオ" pitchFamily="50" charset="-128"/>
                <a:cs typeface="メイリオ" pitchFamily="50" charset="-128"/>
              </a:rPr>
              <a:t>I</a:t>
            </a:r>
            <a:r>
              <a:rPr kumimoji="1" lang="en-US" altLang="ja-JP" sz="2800" b="0" dirty="0" smtClean="0">
                <a:solidFill>
                  <a:schemeClr val="bg1"/>
                </a:solidFill>
                <a:latin typeface="メイリオ" pitchFamily="50" charset="-128"/>
                <a:ea typeface="メイリオ" pitchFamily="50" charset="-128"/>
                <a:cs typeface="メイリオ" pitchFamily="50" charset="-128"/>
              </a:rPr>
              <a:t>nsulator</a:t>
            </a:r>
            <a:endParaRPr kumimoji="1" lang="ja-JP" altLang="en-US" sz="2800" b="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空乏層</a:t>
            </a:r>
            <a:endParaRPr kumimoji="1" lang="ja-JP" altLang="en-US" dirty="0"/>
          </a:p>
        </p:txBody>
      </p:sp>
      <p:sp>
        <p:nvSpPr>
          <p:cNvPr id="3" name="コンテンツ プレースホルダ 2"/>
          <p:cNvSpPr>
            <a:spLocks noGrp="1"/>
          </p:cNvSpPr>
          <p:nvPr>
            <p:ph idx="1"/>
          </p:nvPr>
        </p:nvSpPr>
        <p:spPr>
          <a:xfrm>
            <a:off x="457200" y="1196752"/>
            <a:ext cx="8229600" cy="576064"/>
          </a:xfrm>
        </p:spPr>
        <p:txBody>
          <a:bodyPr>
            <a:normAutofit/>
          </a:bodyPr>
          <a:lstStyle/>
          <a:p>
            <a:r>
              <a:rPr kumimoji="1" lang="en-US" altLang="ja-JP" dirty="0" err="1" smtClean="0"/>
              <a:t>Vback</a:t>
            </a:r>
            <a:r>
              <a:rPr kumimoji="1" lang="en-US" altLang="ja-JP" dirty="0" smtClean="0"/>
              <a:t>=30V</a:t>
            </a:r>
            <a:r>
              <a:rPr kumimoji="1" lang="ja-JP" altLang="en-US" dirty="0" smtClean="0"/>
              <a:t>では全空乏化している。</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19</a:t>
            </a:fld>
            <a:endParaRPr kumimoji="1" lang="ja-JP" altLang="en-US"/>
          </a:p>
        </p:txBody>
      </p:sp>
      <p:pic>
        <p:nvPicPr>
          <p:cNvPr id="7" name="図 6" descr="Elec_NHR50um_back30.png"/>
          <p:cNvPicPr>
            <a:picLocks noChangeAspect="1"/>
          </p:cNvPicPr>
          <p:nvPr/>
        </p:nvPicPr>
        <p:blipFill>
          <a:blip r:embed="rId3" cstate="print"/>
          <a:stretch>
            <a:fillRect/>
          </a:stretch>
        </p:blipFill>
        <p:spPr>
          <a:xfrm>
            <a:off x="755575" y="1700808"/>
            <a:ext cx="5595021" cy="4320480"/>
          </a:xfrm>
          <a:prstGeom prst="rect">
            <a:avLst/>
          </a:prstGeom>
        </p:spPr>
      </p:pic>
      <p:pic>
        <p:nvPicPr>
          <p:cNvPr id="8" name="図 7" descr="Elec_NHR50um_back5.png"/>
          <p:cNvPicPr>
            <a:picLocks noChangeAspect="1"/>
          </p:cNvPicPr>
          <p:nvPr/>
        </p:nvPicPr>
        <p:blipFill>
          <a:blip r:embed="rId4" cstate="print"/>
          <a:stretch>
            <a:fillRect/>
          </a:stretch>
        </p:blipFill>
        <p:spPr>
          <a:xfrm>
            <a:off x="6166977" y="3861048"/>
            <a:ext cx="2797511" cy="2160240"/>
          </a:xfrm>
          <a:prstGeom prst="rect">
            <a:avLst/>
          </a:prstGeom>
        </p:spPr>
      </p:pic>
      <p:sp>
        <p:nvSpPr>
          <p:cNvPr id="10" name="正方形/長方形 9"/>
          <p:cNvSpPr/>
          <p:nvPr/>
        </p:nvSpPr>
        <p:spPr>
          <a:xfrm>
            <a:off x="6084168" y="3356992"/>
            <a:ext cx="2880320" cy="273630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444208" y="3183359"/>
            <a:ext cx="2339752" cy="461665"/>
          </a:xfrm>
          <a:prstGeom prst="rect">
            <a:avLst/>
          </a:prstGeom>
          <a:solidFill>
            <a:schemeClr val="bg1"/>
          </a:solidFill>
          <a:ln>
            <a:solidFill>
              <a:schemeClr val="tx1"/>
            </a:solidFill>
          </a:ln>
        </p:spPr>
        <p:txBody>
          <a:bodyPr wrap="square" rtlCol="0">
            <a:spAutoFit/>
          </a:bodyPr>
          <a:lstStyle/>
          <a:p>
            <a:pPr algn="ctr"/>
            <a:r>
              <a:rPr kumimoji="1" lang="en-US" altLang="ja-JP" sz="2400" u="sng" dirty="0" err="1" smtClean="0"/>
              <a:t>Vback</a:t>
            </a:r>
            <a:r>
              <a:rPr kumimoji="1" lang="en-US" altLang="ja-JP" sz="2400" u="sng" dirty="0" smtClean="0"/>
              <a:t> = 5V</a:t>
            </a:r>
            <a:endParaRPr kumimoji="1" lang="ja-JP" altLang="en-US" sz="2400" u="sng" dirty="0"/>
          </a:p>
        </p:txBody>
      </p:sp>
      <p:sp>
        <p:nvSpPr>
          <p:cNvPr id="12" name="正方形/長方形 11"/>
          <p:cNvSpPr/>
          <p:nvPr/>
        </p:nvSpPr>
        <p:spPr>
          <a:xfrm>
            <a:off x="0" y="0"/>
            <a:ext cx="395536" cy="6858000"/>
          </a:xfrm>
          <a:prstGeom prst="rect">
            <a:avLst/>
          </a:prstGeom>
          <a:gradFill flip="none" rotWithShape="1">
            <a:gsLst>
              <a:gs pos="0">
                <a:schemeClr val="bg1">
                  <a:alpha val="15000"/>
                </a:schemeClr>
              </a:gs>
              <a:gs pos="39999">
                <a:srgbClr val="8DF8FD"/>
              </a:gs>
              <a:gs pos="70000">
                <a:srgbClr val="90BFF8"/>
              </a:gs>
              <a:gs pos="100000">
                <a:srgbClr val="5AA0F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8973" y="72008"/>
            <a:ext cx="615553" cy="5949280"/>
          </a:xfrm>
          <a:prstGeom prst="rect">
            <a:avLst/>
          </a:prstGeom>
          <a:noFill/>
        </p:spPr>
        <p:txBody>
          <a:bodyPr vert="eaVert" wrap="square" rtlCol="0">
            <a:spAutoFit/>
          </a:bodyPr>
          <a:lstStyle/>
          <a:p>
            <a:r>
              <a:rPr kumimoji="1" lang="en-US" altLang="ja-JP" sz="2800" b="0" dirty="0" smtClean="0">
                <a:solidFill>
                  <a:schemeClr val="bg1"/>
                </a:solidFill>
                <a:latin typeface="メイリオ" pitchFamily="50" charset="-128"/>
                <a:ea typeface="メイリオ" pitchFamily="50" charset="-128"/>
                <a:cs typeface="メイリオ" pitchFamily="50" charset="-128"/>
              </a:rPr>
              <a:t>SOI</a:t>
            </a:r>
            <a:r>
              <a:rPr kumimoji="1" lang="ja-JP" altLang="en-US" sz="2800" b="0" dirty="0" smtClean="0">
                <a:solidFill>
                  <a:schemeClr val="bg1"/>
                </a:solidFill>
                <a:latin typeface="メイリオ" pitchFamily="50" charset="-128"/>
                <a:ea typeface="メイリオ" pitchFamily="50" charset="-128"/>
                <a:cs typeface="メイリオ" pitchFamily="50" charset="-128"/>
              </a:rPr>
              <a:t>　　</a:t>
            </a:r>
            <a:r>
              <a:rPr kumimoji="1" lang="en-US" altLang="ja-JP" sz="2800" b="1" dirty="0" smtClean="0">
                <a:solidFill>
                  <a:schemeClr val="bg1"/>
                </a:solidFill>
                <a:latin typeface="メイリオ" pitchFamily="50" charset="-128"/>
                <a:ea typeface="メイリオ" pitchFamily="50" charset="-128"/>
                <a:cs typeface="メイリオ" pitchFamily="50" charset="-128"/>
              </a:rPr>
              <a:t>S</a:t>
            </a:r>
            <a:r>
              <a:rPr kumimoji="1" lang="en-US" altLang="ja-JP" sz="2800" b="0" dirty="0" smtClean="0">
                <a:solidFill>
                  <a:schemeClr val="bg1"/>
                </a:solidFill>
                <a:latin typeface="メイリオ" pitchFamily="50" charset="-128"/>
                <a:ea typeface="メイリオ" pitchFamily="50" charset="-128"/>
                <a:cs typeface="メイリオ" pitchFamily="50" charset="-128"/>
              </a:rPr>
              <a:t>ilicon </a:t>
            </a:r>
            <a:r>
              <a:rPr kumimoji="1" lang="en-US" altLang="ja-JP" sz="2800" b="1" dirty="0" smtClean="0">
                <a:solidFill>
                  <a:schemeClr val="bg1"/>
                </a:solidFill>
                <a:latin typeface="メイリオ" pitchFamily="50" charset="-128"/>
                <a:ea typeface="メイリオ" pitchFamily="50" charset="-128"/>
                <a:cs typeface="メイリオ" pitchFamily="50" charset="-128"/>
              </a:rPr>
              <a:t>O</a:t>
            </a:r>
            <a:r>
              <a:rPr kumimoji="1" lang="en-US" altLang="ja-JP" sz="2800" b="0" dirty="0" smtClean="0">
                <a:solidFill>
                  <a:schemeClr val="bg1"/>
                </a:solidFill>
                <a:latin typeface="メイリオ" pitchFamily="50" charset="-128"/>
                <a:ea typeface="メイリオ" pitchFamily="50" charset="-128"/>
                <a:cs typeface="メイリオ" pitchFamily="50" charset="-128"/>
              </a:rPr>
              <a:t>n </a:t>
            </a:r>
            <a:r>
              <a:rPr kumimoji="1" lang="en-US" altLang="ja-JP" sz="2800" b="1" dirty="0" smtClean="0">
                <a:solidFill>
                  <a:schemeClr val="bg1"/>
                </a:solidFill>
                <a:latin typeface="メイリオ" pitchFamily="50" charset="-128"/>
                <a:ea typeface="メイリオ" pitchFamily="50" charset="-128"/>
                <a:cs typeface="メイリオ" pitchFamily="50" charset="-128"/>
              </a:rPr>
              <a:t>I</a:t>
            </a:r>
            <a:r>
              <a:rPr kumimoji="1" lang="en-US" altLang="ja-JP" sz="2800" b="0" dirty="0" smtClean="0">
                <a:solidFill>
                  <a:schemeClr val="bg1"/>
                </a:solidFill>
                <a:latin typeface="メイリオ" pitchFamily="50" charset="-128"/>
                <a:ea typeface="メイリオ" pitchFamily="50" charset="-128"/>
                <a:cs typeface="メイリオ" pitchFamily="50" charset="-128"/>
              </a:rPr>
              <a:t>nsulator</a:t>
            </a:r>
            <a:endParaRPr kumimoji="1" lang="ja-JP" altLang="en-US" sz="2800" b="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研究目的</a:t>
            </a:r>
            <a:endParaRPr kumimoji="1" lang="ja-JP" altLang="en-US" dirty="0"/>
          </a:p>
        </p:txBody>
      </p:sp>
      <p:sp>
        <p:nvSpPr>
          <p:cNvPr id="3" name="コンテンツ プレースホルダ 2"/>
          <p:cNvSpPr>
            <a:spLocks noGrp="1"/>
          </p:cNvSpPr>
          <p:nvPr>
            <p:ph idx="1"/>
          </p:nvPr>
        </p:nvSpPr>
        <p:spPr>
          <a:xfrm>
            <a:off x="457200" y="1196752"/>
            <a:ext cx="8435280" cy="504056"/>
          </a:xfrm>
        </p:spPr>
        <p:txBody>
          <a:bodyPr>
            <a:normAutofit/>
          </a:bodyPr>
          <a:lstStyle/>
          <a:p>
            <a:r>
              <a:rPr kumimoji="1" lang="en-US" altLang="ja-JP" u="sng" dirty="0" smtClean="0"/>
              <a:t>SOI</a:t>
            </a:r>
            <a:r>
              <a:rPr kumimoji="1" lang="ja-JP" altLang="en-US" u="sng" dirty="0" smtClean="0"/>
              <a:t>検出器</a:t>
            </a:r>
            <a:r>
              <a:rPr lang="ja-JP" altLang="en-US" dirty="0" smtClean="0"/>
              <a:t>：</a:t>
            </a:r>
            <a:r>
              <a:rPr kumimoji="1" lang="ja-JP" altLang="en-US" dirty="0" smtClean="0"/>
              <a:t>センサーと読み出し回路が一体</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dirty="0"/>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2</a:t>
            </a:fld>
            <a:endParaRPr kumimoji="1" lang="ja-JP" altLang="en-US"/>
          </a:p>
        </p:txBody>
      </p:sp>
      <p:sp>
        <p:nvSpPr>
          <p:cNvPr id="7" name="右矢印 6"/>
          <p:cNvSpPr/>
          <p:nvPr/>
        </p:nvSpPr>
        <p:spPr>
          <a:xfrm>
            <a:off x="899592" y="1772816"/>
            <a:ext cx="360040" cy="288032"/>
          </a:xfrm>
          <a:prstGeom prst="rightArrow">
            <a:avLst/>
          </a:prstGeom>
          <a:solidFill>
            <a:srgbClr val="24F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15616" y="1671191"/>
            <a:ext cx="5760640" cy="461665"/>
          </a:xfrm>
          <a:prstGeom prst="rect">
            <a:avLst/>
          </a:prstGeom>
          <a:noFill/>
        </p:spPr>
        <p:txBody>
          <a:bodyPr wrap="square" rtlCol="0">
            <a:spAutoFit/>
          </a:bodyPr>
          <a:lstStyle/>
          <a:p>
            <a:pPr algn="ctr"/>
            <a:r>
              <a:rPr lang="ja-JP" altLang="en-US" sz="2400" dirty="0" smtClean="0"/>
              <a:t>従来の</a:t>
            </a:r>
            <a:r>
              <a:rPr lang="en-US" altLang="ja-JP" sz="2400" dirty="0" smtClean="0"/>
              <a:t>Hybrid</a:t>
            </a:r>
            <a:r>
              <a:rPr lang="ja-JP" altLang="en-US" sz="2400" dirty="0" smtClean="0"/>
              <a:t>型のセンサー構造と違う。</a:t>
            </a:r>
            <a:endParaRPr lang="en-US" altLang="ja-JP" sz="2400" dirty="0" smtClean="0"/>
          </a:p>
        </p:txBody>
      </p:sp>
      <p:sp>
        <p:nvSpPr>
          <p:cNvPr id="9" name="右矢印 8"/>
          <p:cNvSpPr/>
          <p:nvPr/>
        </p:nvSpPr>
        <p:spPr>
          <a:xfrm>
            <a:off x="6588224" y="1772816"/>
            <a:ext cx="331985" cy="288032"/>
          </a:xfrm>
          <a:prstGeom prst="rightArrow">
            <a:avLst/>
          </a:prstGeom>
          <a:solidFill>
            <a:srgbClr val="24F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948264" y="1700808"/>
            <a:ext cx="2123728" cy="461665"/>
          </a:xfrm>
          <a:prstGeom prst="rect">
            <a:avLst/>
          </a:prstGeom>
          <a:noFill/>
        </p:spPr>
        <p:txBody>
          <a:bodyPr wrap="square" rtlCol="0">
            <a:spAutoFit/>
          </a:bodyPr>
          <a:lstStyle/>
          <a:p>
            <a:pPr algn="ctr"/>
            <a:r>
              <a:rPr lang="ja-JP" altLang="en-US" sz="2400" b="1" dirty="0" smtClean="0"/>
              <a:t>最適化が必要</a:t>
            </a:r>
            <a:endParaRPr lang="en-US" altLang="ja-JP" sz="2400" dirty="0" smtClean="0"/>
          </a:p>
        </p:txBody>
      </p:sp>
      <p:pic>
        <p:nvPicPr>
          <p:cNvPr id="11" name="Picture 5" descr="Hybrid"/>
          <p:cNvPicPr>
            <a:picLocks noChangeAspect="1" noChangeArrowheads="1"/>
          </p:cNvPicPr>
          <p:nvPr/>
        </p:nvPicPr>
        <p:blipFill>
          <a:blip r:embed="rId2" cstate="print"/>
          <a:srcRect/>
          <a:stretch>
            <a:fillRect/>
          </a:stretch>
        </p:blipFill>
        <p:spPr bwMode="auto">
          <a:xfrm>
            <a:off x="827584" y="2276872"/>
            <a:ext cx="2306073" cy="2736304"/>
          </a:xfrm>
          <a:prstGeom prst="rect">
            <a:avLst/>
          </a:prstGeom>
          <a:noFill/>
          <a:ln w="9525">
            <a:noFill/>
            <a:miter lim="800000"/>
            <a:headEnd/>
            <a:tailEnd/>
          </a:ln>
        </p:spPr>
      </p:pic>
      <p:sp>
        <p:nvSpPr>
          <p:cNvPr id="12" name="テキスト ボックス 11"/>
          <p:cNvSpPr txBox="1"/>
          <p:nvPr/>
        </p:nvSpPr>
        <p:spPr>
          <a:xfrm>
            <a:off x="107504" y="5085184"/>
            <a:ext cx="2160240" cy="461665"/>
          </a:xfrm>
          <a:prstGeom prst="rect">
            <a:avLst/>
          </a:prstGeom>
          <a:noFill/>
        </p:spPr>
        <p:txBody>
          <a:bodyPr wrap="square" rtlCol="0">
            <a:spAutoFit/>
          </a:bodyPr>
          <a:lstStyle/>
          <a:p>
            <a:pPr algn="ctr"/>
            <a:r>
              <a:rPr kumimoji="1" lang="en-US" altLang="ja-JP" sz="2400" u="sng" dirty="0" smtClean="0"/>
              <a:t>Hybrid</a:t>
            </a:r>
            <a:r>
              <a:rPr kumimoji="1" lang="ja-JP" altLang="en-US" sz="2400" u="sng" dirty="0" smtClean="0"/>
              <a:t>型</a:t>
            </a:r>
            <a:endParaRPr kumimoji="1" lang="ja-JP" altLang="en-US" sz="2400" u="sng" dirty="0"/>
          </a:p>
        </p:txBody>
      </p:sp>
      <p:sp>
        <p:nvSpPr>
          <p:cNvPr id="13" name="テキスト ボックス 12"/>
          <p:cNvSpPr txBox="1"/>
          <p:nvPr/>
        </p:nvSpPr>
        <p:spPr>
          <a:xfrm>
            <a:off x="4716016" y="5085184"/>
            <a:ext cx="3528392" cy="461665"/>
          </a:xfrm>
          <a:prstGeom prst="rect">
            <a:avLst/>
          </a:prstGeom>
          <a:noFill/>
        </p:spPr>
        <p:txBody>
          <a:bodyPr wrap="square" rtlCol="0">
            <a:spAutoFit/>
          </a:bodyPr>
          <a:lstStyle/>
          <a:p>
            <a:pPr algn="ctr"/>
            <a:r>
              <a:rPr kumimoji="1" lang="en-US" altLang="ja-JP" sz="2400" u="sng" dirty="0" smtClean="0"/>
              <a:t>SOI</a:t>
            </a:r>
            <a:r>
              <a:rPr lang="ja-JP" altLang="en-US" sz="2400" u="sng" dirty="0" smtClean="0"/>
              <a:t>検出器（</a:t>
            </a:r>
            <a:r>
              <a:rPr lang="en-US" altLang="ja-JP" sz="2400" u="sng" dirty="0" smtClean="0"/>
              <a:t>Monolithic</a:t>
            </a:r>
            <a:r>
              <a:rPr lang="ja-JP" altLang="en-US" sz="2400" u="sng" dirty="0" smtClean="0"/>
              <a:t>型）</a:t>
            </a:r>
            <a:endParaRPr kumimoji="1" lang="ja-JP" altLang="en-US" sz="2400" u="sng" dirty="0"/>
          </a:p>
        </p:txBody>
      </p:sp>
      <p:grpSp>
        <p:nvGrpSpPr>
          <p:cNvPr id="22" name="グループ化 21"/>
          <p:cNvGrpSpPr>
            <a:grpSpLocks noChangeAspect="1"/>
          </p:cNvGrpSpPr>
          <p:nvPr/>
        </p:nvGrpSpPr>
        <p:grpSpPr>
          <a:xfrm>
            <a:off x="4748019" y="2348880"/>
            <a:ext cx="3928438" cy="2722772"/>
            <a:chOff x="4748018" y="2348880"/>
            <a:chExt cx="4155749" cy="2880320"/>
          </a:xfrm>
        </p:grpSpPr>
        <p:pic>
          <p:nvPicPr>
            <p:cNvPr id="17" name="図 1" descr="SOI_110110.JPG"/>
            <p:cNvPicPr>
              <a:picLocks noChangeAspect="1"/>
            </p:cNvPicPr>
            <p:nvPr/>
          </p:nvPicPr>
          <p:blipFill>
            <a:blip r:embed="rId3" cstate="print"/>
            <a:srcRect/>
            <a:stretch>
              <a:fillRect/>
            </a:stretch>
          </p:blipFill>
          <p:spPr bwMode="auto">
            <a:xfrm>
              <a:off x="4748018" y="2348880"/>
              <a:ext cx="4072454" cy="288032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300192" y="4653136"/>
              <a:ext cx="2603575" cy="288031"/>
            </a:xfrm>
            <a:prstGeom prst="rect">
              <a:avLst/>
            </a:prstGeom>
            <a:noFill/>
            <a:ln w="9525">
              <a:noFill/>
              <a:miter lim="800000"/>
              <a:headEnd/>
              <a:tailEnd/>
            </a:ln>
          </p:spPr>
        </p:pic>
      </p:grpSp>
      <p:cxnSp>
        <p:nvCxnSpPr>
          <p:cNvPr id="20" name="直線コネクタ 19"/>
          <p:cNvCxnSpPr/>
          <p:nvPr/>
        </p:nvCxnSpPr>
        <p:spPr>
          <a:xfrm rot="5400000">
            <a:off x="2591780" y="4185084"/>
            <a:ext cx="38164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67544" y="5517232"/>
            <a:ext cx="3312368" cy="707886"/>
          </a:xfrm>
          <a:prstGeom prst="rect">
            <a:avLst/>
          </a:prstGeom>
          <a:noFill/>
        </p:spPr>
        <p:txBody>
          <a:bodyPr wrap="square" rtlCol="0">
            <a:spAutoFit/>
          </a:bodyPr>
          <a:lstStyle/>
          <a:p>
            <a:pPr algn="ctr"/>
            <a:r>
              <a:rPr kumimoji="1" lang="ja-JP" altLang="en-US" sz="2000" dirty="0" smtClean="0"/>
              <a:t>センサーと回路が分離</a:t>
            </a:r>
            <a:endParaRPr kumimoji="1" lang="en-US" altLang="ja-JP" sz="2000" dirty="0" smtClean="0"/>
          </a:p>
          <a:p>
            <a:pPr algn="ctr"/>
            <a:r>
              <a:rPr lang="ja-JP" altLang="en-US" sz="2000" dirty="0" smtClean="0"/>
              <a:t>金属バンプでコンタクト</a:t>
            </a:r>
            <a:endParaRPr kumimoji="1" lang="ja-JP" altLang="en-US" sz="2000" dirty="0"/>
          </a:p>
        </p:txBody>
      </p:sp>
      <p:sp>
        <p:nvSpPr>
          <p:cNvPr id="25" name="テキスト ボックス 24"/>
          <p:cNvSpPr txBox="1"/>
          <p:nvPr/>
        </p:nvSpPr>
        <p:spPr>
          <a:xfrm>
            <a:off x="4644008" y="5517232"/>
            <a:ext cx="4283968" cy="707886"/>
          </a:xfrm>
          <a:prstGeom prst="rect">
            <a:avLst/>
          </a:prstGeom>
          <a:noFill/>
        </p:spPr>
        <p:txBody>
          <a:bodyPr wrap="square" rtlCol="0">
            <a:spAutoFit/>
          </a:bodyPr>
          <a:lstStyle/>
          <a:p>
            <a:r>
              <a:rPr lang="ja-JP" altLang="en-US" sz="2000" dirty="0" smtClean="0"/>
              <a:t>センサーと回路が半導体プロセスによりミクロン以下の大きさで形成できる</a:t>
            </a:r>
            <a:endParaRPr kumimoji="1" lang="en-US" altLang="ja-JP" sz="2000" dirty="0" smtClean="0"/>
          </a:p>
        </p:txBody>
      </p:sp>
      <p:sp>
        <p:nvSpPr>
          <p:cNvPr id="26" name="フリーフォーム 25"/>
          <p:cNvSpPr/>
          <p:nvPr/>
        </p:nvSpPr>
        <p:spPr>
          <a:xfrm>
            <a:off x="2555776" y="3337560"/>
            <a:ext cx="914400" cy="548640"/>
          </a:xfrm>
          <a:custGeom>
            <a:avLst/>
            <a:gdLst>
              <a:gd name="connsiteX0" fmla="*/ 0 w 914400"/>
              <a:gd name="connsiteY0" fmla="*/ 91440 h 548640"/>
              <a:gd name="connsiteX1" fmla="*/ 685800 w 914400"/>
              <a:gd name="connsiteY1" fmla="*/ 76200 h 548640"/>
              <a:gd name="connsiteX2" fmla="*/ 914400 w 914400"/>
              <a:gd name="connsiteY2" fmla="*/ 548640 h 548640"/>
            </a:gdLst>
            <a:ahLst/>
            <a:cxnLst>
              <a:cxn ang="0">
                <a:pos x="connsiteX0" y="connsiteY0"/>
              </a:cxn>
              <a:cxn ang="0">
                <a:pos x="connsiteX1" y="connsiteY1"/>
              </a:cxn>
              <a:cxn ang="0">
                <a:pos x="connsiteX2" y="connsiteY2"/>
              </a:cxn>
            </a:cxnLst>
            <a:rect l="l" t="t" r="r" b="b"/>
            <a:pathLst>
              <a:path w="914400" h="548640">
                <a:moveTo>
                  <a:pt x="0" y="91440"/>
                </a:moveTo>
                <a:cubicBezTo>
                  <a:pt x="266700" y="45720"/>
                  <a:pt x="533400" y="0"/>
                  <a:pt x="685800" y="76200"/>
                </a:cubicBezTo>
                <a:cubicBezTo>
                  <a:pt x="838200" y="152400"/>
                  <a:pt x="876300" y="350520"/>
                  <a:pt x="914400" y="54864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2771800" y="3933056"/>
            <a:ext cx="1512168" cy="400110"/>
          </a:xfrm>
          <a:prstGeom prst="rect">
            <a:avLst/>
          </a:prstGeom>
          <a:noFill/>
        </p:spPr>
        <p:txBody>
          <a:bodyPr wrap="square" rtlCol="0">
            <a:spAutoFit/>
          </a:bodyPr>
          <a:lstStyle/>
          <a:p>
            <a:r>
              <a:rPr kumimoji="1" lang="ja-JP" altLang="en-US" sz="2000" dirty="0" smtClean="0"/>
              <a:t>金属バンプ</a:t>
            </a:r>
            <a:endParaRPr kumimoji="1" lang="ja-JP" altLang="en-US" sz="2000" dirty="0"/>
          </a:p>
        </p:txBody>
      </p:sp>
      <p:cxnSp>
        <p:nvCxnSpPr>
          <p:cNvPr id="28" name="直線コネクタ 27"/>
          <p:cNvCxnSpPr/>
          <p:nvPr/>
        </p:nvCxnSpPr>
        <p:spPr>
          <a:xfrm>
            <a:off x="611560" y="2204864"/>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BPW</a:t>
            </a:r>
            <a:r>
              <a:rPr kumimoji="1" lang="ja-JP" altLang="en-US" dirty="0" smtClean="0"/>
              <a:t>の目的</a:t>
            </a:r>
            <a:endParaRPr kumimoji="1" lang="ja-JP" altLang="en-US" dirty="0"/>
          </a:p>
        </p:txBody>
      </p:sp>
      <p:sp>
        <p:nvSpPr>
          <p:cNvPr id="3" name="コンテンツ プレースホルダ 2"/>
          <p:cNvSpPr>
            <a:spLocks noGrp="1"/>
          </p:cNvSpPr>
          <p:nvPr>
            <p:ph idx="1"/>
          </p:nvPr>
        </p:nvSpPr>
        <p:spPr>
          <a:xfrm>
            <a:off x="2185392" y="5805264"/>
            <a:ext cx="5770984" cy="504056"/>
          </a:xfrm>
        </p:spPr>
        <p:txBody>
          <a:bodyPr>
            <a:normAutofit/>
          </a:bodyPr>
          <a:lstStyle/>
          <a:p>
            <a:r>
              <a:rPr kumimoji="1" lang="en-US" altLang="ja-JP" dirty="0" err="1" smtClean="0"/>
              <a:t>Backgate</a:t>
            </a:r>
            <a:r>
              <a:rPr kumimoji="1" lang="ja-JP" altLang="en-US" dirty="0" smtClean="0"/>
              <a:t>効果抑制のため付けられた。</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20</a:t>
            </a:fld>
            <a:endParaRPr kumimoji="1" lang="ja-JP" altLang="en-US"/>
          </a:p>
        </p:txBody>
      </p:sp>
      <p:sp>
        <p:nvSpPr>
          <p:cNvPr id="8" name="正方形/長方形 7"/>
          <p:cNvSpPr/>
          <p:nvPr/>
        </p:nvSpPr>
        <p:spPr>
          <a:xfrm>
            <a:off x="0" y="0"/>
            <a:ext cx="395536" cy="6858000"/>
          </a:xfrm>
          <a:prstGeom prst="rect">
            <a:avLst/>
          </a:prstGeom>
          <a:gradFill flip="none" rotWithShape="1">
            <a:gsLst>
              <a:gs pos="0">
                <a:schemeClr val="bg1">
                  <a:alpha val="15000"/>
                </a:schemeClr>
              </a:gs>
              <a:gs pos="39999">
                <a:srgbClr val="8DF8FD"/>
              </a:gs>
              <a:gs pos="70000">
                <a:srgbClr val="90BFF8"/>
              </a:gs>
              <a:gs pos="100000">
                <a:srgbClr val="5AA0F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1763688" y="5877272"/>
            <a:ext cx="360040" cy="288032"/>
          </a:xfrm>
          <a:prstGeom prst="rightArrow">
            <a:avLst/>
          </a:prstGeom>
          <a:solidFill>
            <a:srgbClr val="24F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p:cNvGrpSpPr/>
          <p:nvPr/>
        </p:nvGrpSpPr>
        <p:grpSpPr>
          <a:xfrm>
            <a:off x="683568" y="2276872"/>
            <a:ext cx="3888432" cy="2355047"/>
            <a:chOff x="827584" y="2276872"/>
            <a:chExt cx="4464496" cy="2355047"/>
          </a:xfrm>
        </p:grpSpPr>
        <p:grpSp>
          <p:nvGrpSpPr>
            <p:cNvPr id="38" name="グループ化 37"/>
            <p:cNvGrpSpPr/>
            <p:nvPr/>
          </p:nvGrpSpPr>
          <p:grpSpPr>
            <a:xfrm>
              <a:off x="3635896" y="2276872"/>
              <a:ext cx="829426" cy="593122"/>
              <a:chOff x="4576518" y="3991209"/>
              <a:chExt cx="829426" cy="593122"/>
            </a:xfrm>
          </p:grpSpPr>
          <p:sp>
            <p:nvSpPr>
              <p:cNvPr id="39" name="正方形/長方形 38"/>
              <p:cNvSpPr/>
              <p:nvPr/>
            </p:nvSpPr>
            <p:spPr>
              <a:xfrm>
                <a:off x="4829589" y="3991209"/>
                <a:ext cx="275600" cy="288032"/>
              </a:xfrm>
              <a:prstGeom prst="rect">
                <a:avLst/>
              </a:prstGeom>
              <a:solidFill>
                <a:srgbClr val="AFDD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576518" y="4332331"/>
                <a:ext cx="275599" cy="252000"/>
              </a:xfrm>
              <a:prstGeom prst="rect">
                <a:avLst/>
              </a:prstGeom>
              <a:solidFill>
                <a:srgbClr val="AFDD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078632" y="4336259"/>
                <a:ext cx="327312" cy="235952"/>
              </a:xfrm>
              <a:prstGeom prst="rect">
                <a:avLst/>
              </a:prstGeom>
              <a:solidFill>
                <a:srgbClr val="AFDD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p:cNvSpPr/>
              <p:nvPr/>
            </p:nvSpPr>
            <p:spPr>
              <a:xfrm>
                <a:off x="4841060" y="4332331"/>
                <a:ext cx="275599" cy="252000"/>
              </a:xfrm>
              <a:prstGeom prst="rect">
                <a:avLst/>
              </a:prstGeom>
              <a:solidFill>
                <a:srgbClr val="FF7D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827584" y="3107536"/>
              <a:ext cx="4464496" cy="1524383"/>
            </a:xfrm>
            <a:prstGeom prst="rect">
              <a:avLst/>
            </a:prstGeom>
            <a:solidFill>
              <a:srgbClr val="C2FBF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203848" y="3019410"/>
              <a:ext cx="1619170" cy="193565"/>
            </a:xfrm>
            <a:prstGeom prst="roundRect">
              <a:avLst>
                <a:gd name="adj" fmla="val 50000"/>
              </a:avLst>
            </a:prstGeom>
            <a:solidFill>
              <a:srgbClr val="FFE1E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1579233" y="2276872"/>
              <a:ext cx="819191" cy="593122"/>
              <a:chOff x="4576518" y="3991209"/>
              <a:chExt cx="819191" cy="593122"/>
            </a:xfrm>
          </p:grpSpPr>
          <p:sp>
            <p:nvSpPr>
              <p:cNvPr id="32" name="正方形/長方形 31"/>
              <p:cNvSpPr/>
              <p:nvPr/>
            </p:nvSpPr>
            <p:spPr>
              <a:xfrm>
                <a:off x="4829589" y="3991209"/>
                <a:ext cx="275600" cy="288032"/>
              </a:xfrm>
              <a:prstGeom prst="rect">
                <a:avLst/>
              </a:prstGeom>
              <a:solidFill>
                <a:srgbClr val="AFDD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576518" y="4332331"/>
                <a:ext cx="275599" cy="252000"/>
              </a:xfrm>
              <a:prstGeom prst="rect">
                <a:avLst/>
              </a:prstGeom>
              <a:solidFill>
                <a:srgbClr val="AFDD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078631" y="4336259"/>
                <a:ext cx="317078" cy="235952"/>
              </a:xfrm>
              <a:prstGeom prst="rect">
                <a:avLst/>
              </a:prstGeom>
              <a:solidFill>
                <a:srgbClr val="AFDD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正方形/長方形 34"/>
              <p:cNvSpPr/>
              <p:nvPr/>
            </p:nvSpPr>
            <p:spPr>
              <a:xfrm>
                <a:off x="4841060" y="4332331"/>
                <a:ext cx="275599" cy="252000"/>
              </a:xfrm>
              <a:prstGeom prst="rect">
                <a:avLst/>
              </a:prstGeom>
              <a:solidFill>
                <a:srgbClr val="FF7D7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p:cNvSpPr/>
            <p:nvPr/>
          </p:nvSpPr>
          <p:spPr>
            <a:xfrm>
              <a:off x="827585" y="2823112"/>
              <a:ext cx="4464495" cy="284426"/>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p:cNvSpPr txBox="1"/>
          <p:nvPr/>
        </p:nvSpPr>
        <p:spPr>
          <a:xfrm>
            <a:off x="2627784" y="3212976"/>
            <a:ext cx="1728192" cy="523220"/>
          </a:xfrm>
          <a:prstGeom prst="rect">
            <a:avLst/>
          </a:prstGeom>
          <a:noFill/>
        </p:spPr>
        <p:txBody>
          <a:bodyPr wrap="square" rtlCol="0">
            <a:spAutoFit/>
          </a:bodyPr>
          <a:lstStyle/>
          <a:p>
            <a:pPr algn="ctr"/>
            <a:r>
              <a:rPr kumimoji="1" lang="en-US" altLang="ja-JP" sz="2800" b="1" dirty="0" smtClean="0">
                <a:solidFill>
                  <a:srgbClr val="FF7C80"/>
                </a:solidFill>
              </a:rPr>
              <a:t>BPW = 0V</a:t>
            </a:r>
            <a:endParaRPr kumimoji="1" lang="ja-JP" altLang="en-US" sz="2800" b="1" dirty="0">
              <a:solidFill>
                <a:srgbClr val="FF7C80"/>
              </a:solidFill>
            </a:endParaRPr>
          </a:p>
        </p:txBody>
      </p:sp>
      <p:sp>
        <p:nvSpPr>
          <p:cNvPr id="45" name="テキスト ボックス 44"/>
          <p:cNvSpPr txBox="1"/>
          <p:nvPr/>
        </p:nvSpPr>
        <p:spPr>
          <a:xfrm>
            <a:off x="3044200" y="4623519"/>
            <a:ext cx="936104" cy="461665"/>
          </a:xfrm>
          <a:prstGeom prst="rect">
            <a:avLst/>
          </a:prstGeom>
          <a:noFill/>
        </p:spPr>
        <p:txBody>
          <a:bodyPr wrap="square" rtlCol="0">
            <a:spAutoFit/>
          </a:bodyPr>
          <a:lstStyle/>
          <a:p>
            <a:r>
              <a:rPr lang="en-US" altLang="ja-JP" sz="2400" dirty="0" smtClean="0"/>
              <a:t>+H</a:t>
            </a:r>
            <a:r>
              <a:rPr kumimoji="1" lang="en-US" altLang="ja-JP" sz="2400" dirty="0" smtClean="0"/>
              <a:t>V</a:t>
            </a:r>
            <a:endParaRPr kumimoji="1" lang="ja-JP" altLang="en-US" sz="2400" dirty="0"/>
          </a:p>
        </p:txBody>
      </p:sp>
      <p:sp>
        <p:nvSpPr>
          <p:cNvPr id="46" name="フリーフォーム 45"/>
          <p:cNvSpPr/>
          <p:nvPr/>
        </p:nvSpPr>
        <p:spPr>
          <a:xfrm>
            <a:off x="2483768" y="4639816"/>
            <a:ext cx="548640" cy="254000"/>
          </a:xfrm>
          <a:custGeom>
            <a:avLst/>
            <a:gdLst>
              <a:gd name="connsiteX0" fmla="*/ 548640 w 548640"/>
              <a:gd name="connsiteY0" fmla="*/ 243840 h 254000"/>
              <a:gd name="connsiteX1" fmla="*/ 152400 w 548640"/>
              <a:gd name="connsiteY1" fmla="*/ 213360 h 254000"/>
              <a:gd name="connsiteX2" fmla="*/ 0 w 548640"/>
              <a:gd name="connsiteY2" fmla="*/ 0 h 254000"/>
            </a:gdLst>
            <a:ahLst/>
            <a:cxnLst>
              <a:cxn ang="0">
                <a:pos x="connsiteX0" y="connsiteY0"/>
              </a:cxn>
              <a:cxn ang="0">
                <a:pos x="connsiteX1" y="connsiteY1"/>
              </a:cxn>
              <a:cxn ang="0">
                <a:pos x="connsiteX2" y="connsiteY2"/>
              </a:cxn>
            </a:cxnLst>
            <a:rect l="l" t="t" r="r" b="b"/>
            <a:pathLst>
              <a:path w="548640" h="254000">
                <a:moveTo>
                  <a:pt x="548640" y="243840"/>
                </a:moveTo>
                <a:cubicBezTo>
                  <a:pt x="396240" y="248920"/>
                  <a:pt x="243840" y="254000"/>
                  <a:pt x="152400" y="213360"/>
                </a:cubicBezTo>
                <a:cubicBezTo>
                  <a:pt x="60960" y="172720"/>
                  <a:pt x="30480" y="86360"/>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7" name="図 46" descr="plotA_N_log_N5.png"/>
          <p:cNvPicPr>
            <a:picLocks noChangeAspect="1"/>
          </p:cNvPicPr>
          <p:nvPr/>
        </p:nvPicPr>
        <p:blipFill>
          <a:blip r:embed="rId2" cstate="print"/>
          <a:stretch>
            <a:fillRect/>
          </a:stretch>
        </p:blipFill>
        <p:spPr>
          <a:xfrm>
            <a:off x="5148064" y="1052736"/>
            <a:ext cx="3353850" cy="3132000"/>
          </a:xfrm>
          <a:prstGeom prst="rect">
            <a:avLst/>
          </a:prstGeom>
        </p:spPr>
      </p:pic>
      <p:grpSp>
        <p:nvGrpSpPr>
          <p:cNvPr id="48" name="グループ化 47"/>
          <p:cNvGrpSpPr/>
          <p:nvPr/>
        </p:nvGrpSpPr>
        <p:grpSpPr>
          <a:xfrm>
            <a:off x="7179278" y="1916832"/>
            <a:ext cx="1656184" cy="1908215"/>
            <a:chOff x="2684802" y="4149080"/>
            <a:chExt cx="1656184" cy="1908215"/>
          </a:xfrm>
        </p:grpSpPr>
        <p:sp>
          <p:nvSpPr>
            <p:cNvPr id="49" name="テキスト ボックス 48"/>
            <p:cNvSpPr txBox="1"/>
            <p:nvPr/>
          </p:nvSpPr>
          <p:spPr>
            <a:xfrm>
              <a:off x="2684802" y="4149080"/>
              <a:ext cx="1656184" cy="1908215"/>
            </a:xfrm>
            <a:prstGeom prst="rect">
              <a:avLst/>
            </a:prstGeom>
            <a:solidFill>
              <a:schemeClr val="bg1"/>
            </a:solidFill>
            <a:ln>
              <a:solidFill>
                <a:schemeClr val="tx1"/>
              </a:solidFill>
            </a:ln>
          </p:spPr>
          <p:txBody>
            <a:bodyPr wrap="square" rtlCol="0">
              <a:spAutoFit/>
            </a:bodyPr>
            <a:lstStyle/>
            <a:p>
              <a:pPr algn="ctr"/>
              <a:r>
                <a:rPr lang="en-US" altLang="ja-JP" dirty="0" smtClean="0"/>
                <a:t>+HV</a:t>
              </a:r>
              <a:r>
                <a:rPr lang="ja-JP" altLang="en-US" dirty="0" smtClean="0"/>
                <a:t>電圧</a:t>
              </a:r>
              <a:endParaRPr kumimoji="1" lang="en-US" altLang="ja-JP" dirty="0" smtClean="0"/>
            </a:p>
            <a:p>
              <a:r>
                <a:rPr lang="ja-JP" altLang="en-US" sz="2000" dirty="0" smtClean="0"/>
                <a:t>　　　   </a:t>
              </a:r>
              <a:r>
                <a:rPr lang="en-US" altLang="ja-JP" sz="2000" dirty="0" smtClean="0"/>
                <a:t>0V</a:t>
              </a:r>
            </a:p>
            <a:p>
              <a:r>
                <a:rPr kumimoji="1" lang="ja-JP" altLang="en-US" sz="2000" dirty="0" smtClean="0"/>
                <a:t>　　　   </a:t>
              </a:r>
              <a:r>
                <a:rPr lang="en-US" altLang="ja-JP" sz="2000" dirty="0" smtClean="0"/>
                <a:t>5V</a:t>
              </a:r>
              <a:endParaRPr kumimoji="1" lang="en-US" altLang="ja-JP" sz="2000" dirty="0" smtClean="0"/>
            </a:p>
            <a:p>
              <a:r>
                <a:rPr lang="ja-JP" altLang="en-US" sz="2000" dirty="0" smtClean="0"/>
                <a:t>　　　   </a:t>
              </a:r>
              <a:r>
                <a:rPr lang="en-US" altLang="ja-JP" sz="2000" dirty="0" smtClean="0"/>
                <a:t>10V</a:t>
              </a:r>
            </a:p>
            <a:p>
              <a:r>
                <a:rPr lang="en-US" altLang="ja-JP" sz="2000" dirty="0" smtClean="0"/>
                <a:t>            50V</a:t>
              </a:r>
            </a:p>
            <a:p>
              <a:r>
                <a:rPr kumimoji="1" lang="en-US" altLang="ja-JP" sz="2000" dirty="0" smtClean="0"/>
                <a:t>            100V</a:t>
              </a:r>
              <a:endParaRPr kumimoji="1" lang="ja-JP" altLang="en-US" sz="2000" dirty="0"/>
            </a:p>
          </p:txBody>
        </p:sp>
        <p:cxnSp>
          <p:nvCxnSpPr>
            <p:cNvPr id="50" name="直線コネクタ 49"/>
            <p:cNvCxnSpPr/>
            <p:nvPr/>
          </p:nvCxnSpPr>
          <p:spPr>
            <a:xfrm>
              <a:off x="2828818" y="4622252"/>
              <a:ext cx="43204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828818" y="4940264"/>
              <a:ext cx="432048" cy="0"/>
            </a:xfrm>
            <a:prstGeom prst="line">
              <a:avLst/>
            </a:prstGeom>
            <a:ln w="31750">
              <a:solidFill>
                <a:srgbClr val="00EE6C"/>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828818" y="5240344"/>
              <a:ext cx="432048" cy="0"/>
            </a:xfrm>
            <a:prstGeom prst="line">
              <a:avLst/>
            </a:prstGeom>
            <a:ln w="31750">
              <a:solidFill>
                <a:srgbClr val="2602BE"/>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843808" y="5532222"/>
              <a:ext cx="432048" cy="0"/>
            </a:xfrm>
            <a:prstGeom prst="line">
              <a:avLst/>
            </a:prstGeom>
            <a:ln w="31750">
              <a:solidFill>
                <a:srgbClr val="FEA8C9"/>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843808" y="5850234"/>
              <a:ext cx="43204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円/楕円 54"/>
          <p:cNvSpPr/>
          <p:nvPr/>
        </p:nvSpPr>
        <p:spPr>
          <a:xfrm>
            <a:off x="1115616" y="1988840"/>
            <a:ext cx="1224136" cy="122413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2053652" y="1349115"/>
            <a:ext cx="2848132" cy="734518"/>
          </a:xfrm>
          <a:custGeom>
            <a:avLst/>
            <a:gdLst>
              <a:gd name="connsiteX0" fmla="*/ 0 w 2848132"/>
              <a:gd name="connsiteY0" fmla="*/ 734518 h 734518"/>
              <a:gd name="connsiteX1" fmla="*/ 1004341 w 2848132"/>
              <a:gd name="connsiteY1" fmla="*/ 104931 h 734518"/>
              <a:gd name="connsiteX2" fmla="*/ 2848132 w 2848132"/>
              <a:gd name="connsiteY2" fmla="*/ 104931 h 734518"/>
            </a:gdLst>
            <a:ahLst/>
            <a:cxnLst>
              <a:cxn ang="0">
                <a:pos x="connsiteX0" y="connsiteY0"/>
              </a:cxn>
              <a:cxn ang="0">
                <a:pos x="connsiteX1" y="connsiteY1"/>
              </a:cxn>
              <a:cxn ang="0">
                <a:pos x="connsiteX2" y="connsiteY2"/>
              </a:cxn>
            </a:cxnLst>
            <a:rect l="l" t="t" r="r" b="b"/>
            <a:pathLst>
              <a:path w="2848132" h="734518">
                <a:moveTo>
                  <a:pt x="0" y="734518"/>
                </a:moveTo>
                <a:cubicBezTo>
                  <a:pt x="264826" y="472190"/>
                  <a:pt x="529652" y="209862"/>
                  <a:pt x="1004341" y="104931"/>
                </a:cubicBezTo>
                <a:cubicBezTo>
                  <a:pt x="1479030" y="0"/>
                  <a:pt x="2163581" y="52465"/>
                  <a:pt x="2848132" y="104931"/>
                </a:cubicBezTo>
              </a:path>
            </a:pathLst>
          </a:cu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p:cNvSpPr txBox="1"/>
          <p:nvPr/>
        </p:nvSpPr>
        <p:spPr>
          <a:xfrm>
            <a:off x="5580112" y="4254187"/>
            <a:ext cx="2736304" cy="830997"/>
          </a:xfrm>
          <a:prstGeom prst="rect">
            <a:avLst/>
          </a:prstGeom>
          <a:noFill/>
        </p:spPr>
        <p:txBody>
          <a:bodyPr wrap="square" rtlCol="0">
            <a:spAutoFit/>
          </a:bodyPr>
          <a:lstStyle/>
          <a:p>
            <a:r>
              <a:rPr kumimoji="1" lang="en-US" altLang="ja-JP" sz="2400" dirty="0" err="1" smtClean="0"/>
              <a:t>Tr</a:t>
            </a:r>
            <a:r>
              <a:rPr kumimoji="1" lang="ja-JP" altLang="en-US" sz="2400" dirty="0" smtClean="0"/>
              <a:t>が常時</a:t>
            </a:r>
            <a:r>
              <a:rPr kumimoji="1" lang="en-US" altLang="ja-JP" sz="2400" dirty="0" smtClean="0"/>
              <a:t>ON</a:t>
            </a:r>
          </a:p>
          <a:p>
            <a:r>
              <a:rPr lang="ja-JP" altLang="en-US" sz="2400" dirty="0" smtClean="0"/>
              <a:t>⇒　</a:t>
            </a:r>
            <a:r>
              <a:rPr lang="en-US" altLang="ja-JP" sz="2400" dirty="0" err="1" smtClean="0"/>
              <a:t>Backgate</a:t>
            </a:r>
            <a:r>
              <a:rPr lang="ja-JP" altLang="en-US" sz="2400" dirty="0" smtClean="0"/>
              <a:t>効果</a:t>
            </a:r>
            <a:endParaRPr kumimoji="1" lang="ja-JP" altLang="en-US" sz="2400" dirty="0"/>
          </a:p>
        </p:txBody>
      </p:sp>
      <p:sp>
        <p:nvSpPr>
          <p:cNvPr id="58" name="テキスト ボックス 57"/>
          <p:cNvSpPr txBox="1"/>
          <p:nvPr/>
        </p:nvSpPr>
        <p:spPr>
          <a:xfrm>
            <a:off x="539552" y="1340768"/>
            <a:ext cx="1872208" cy="369332"/>
          </a:xfrm>
          <a:prstGeom prst="rect">
            <a:avLst/>
          </a:prstGeom>
          <a:noFill/>
        </p:spPr>
        <p:txBody>
          <a:bodyPr wrap="square" rtlCol="0">
            <a:spAutoFit/>
          </a:bodyPr>
          <a:lstStyle/>
          <a:p>
            <a:pPr algn="ctr"/>
            <a:r>
              <a:rPr kumimoji="1" lang="en-US" altLang="ja-JP" dirty="0" smtClean="0"/>
              <a:t>Back channel ON</a:t>
            </a:r>
            <a:endParaRPr kumimoji="1" lang="ja-JP" altLang="en-US" dirty="0"/>
          </a:p>
        </p:txBody>
      </p:sp>
      <p:sp>
        <p:nvSpPr>
          <p:cNvPr id="59" name="テキスト ボックス 58"/>
          <p:cNvSpPr txBox="1"/>
          <p:nvPr/>
        </p:nvSpPr>
        <p:spPr>
          <a:xfrm>
            <a:off x="-118973" y="72008"/>
            <a:ext cx="615553" cy="5949280"/>
          </a:xfrm>
          <a:prstGeom prst="rect">
            <a:avLst/>
          </a:prstGeom>
          <a:noFill/>
        </p:spPr>
        <p:txBody>
          <a:bodyPr vert="eaVert" wrap="square" rtlCol="0">
            <a:spAutoFit/>
          </a:bodyPr>
          <a:lstStyle/>
          <a:p>
            <a:r>
              <a:rPr kumimoji="1" lang="en-US" altLang="ja-JP" sz="2800" b="0" dirty="0" smtClean="0">
                <a:solidFill>
                  <a:schemeClr val="bg1"/>
                </a:solidFill>
                <a:latin typeface="メイリオ" pitchFamily="50" charset="-128"/>
                <a:ea typeface="メイリオ" pitchFamily="50" charset="-128"/>
                <a:cs typeface="メイリオ" pitchFamily="50" charset="-128"/>
              </a:rPr>
              <a:t>SOI</a:t>
            </a:r>
            <a:r>
              <a:rPr kumimoji="1" lang="ja-JP" altLang="en-US" sz="2800" b="0" dirty="0" smtClean="0">
                <a:solidFill>
                  <a:schemeClr val="bg1"/>
                </a:solidFill>
                <a:latin typeface="メイリオ" pitchFamily="50" charset="-128"/>
                <a:ea typeface="メイリオ" pitchFamily="50" charset="-128"/>
                <a:cs typeface="メイリオ" pitchFamily="50" charset="-128"/>
              </a:rPr>
              <a:t>　　</a:t>
            </a:r>
            <a:r>
              <a:rPr kumimoji="1" lang="en-US" altLang="ja-JP" sz="2800" b="1" dirty="0" smtClean="0">
                <a:solidFill>
                  <a:schemeClr val="bg1"/>
                </a:solidFill>
                <a:latin typeface="メイリオ" pitchFamily="50" charset="-128"/>
                <a:ea typeface="メイリオ" pitchFamily="50" charset="-128"/>
                <a:cs typeface="メイリオ" pitchFamily="50" charset="-128"/>
              </a:rPr>
              <a:t>S</a:t>
            </a:r>
            <a:r>
              <a:rPr kumimoji="1" lang="en-US" altLang="ja-JP" sz="2800" b="0" dirty="0" smtClean="0">
                <a:solidFill>
                  <a:schemeClr val="bg1"/>
                </a:solidFill>
                <a:latin typeface="メイリオ" pitchFamily="50" charset="-128"/>
                <a:ea typeface="メイリオ" pitchFamily="50" charset="-128"/>
                <a:cs typeface="メイリオ" pitchFamily="50" charset="-128"/>
              </a:rPr>
              <a:t>ilicon </a:t>
            </a:r>
            <a:r>
              <a:rPr kumimoji="1" lang="en-US" altLang="ja-JP" sz="2800" b="1" dirty="0" smtClean="0">
                <a:solidFill>
                  <a:schemeClr val="bg1"/>
                </a:solidFill>
                <a:latin typeface="メイリオ" pitchFamily="50" charset="-128"/>
                <a:ea typeface="メイリオ" pitchFamily="50" charset="-128"/>
                <a:cs typeface="メイリオ" pitchFamily="50" charset="-128"/>
              </a:rPr>
              <a:t>O</a:t>
            </a:r>
            <a:r>
              <a:rPr kumimoji="1" lang="en-US" altLang="ja-JP" sz="2800" b="0" dirty="0" smtClean="0">
                <a:solidFill>
                  <a:schemeClr val="bg1"/>
                </a:solidFill>
                <a:latin typeface="メイリオ" pitchFamily="50" charset="-128"/>
                <a:ea typeface="メイリオ" pitchFamily="50" charset="-128"/>
                <a:cs typeface="メイリオ" pitchFamily="50" charset="-128"/>
              </a:rPr>
              <a:t>n </a:t>
            </a:r>
            <a:r>
              <a:rPr kumimoji="1" lang="en-US" altLang="ja-JP" sz="2800" b="1" dirty="0" smtClean="0">
                <a:solidFill>
                  <a:schemeClr val="bg1"/>
                </a:solidFill>
                <a:latin typeface="メイリオ" pitchFamily="50" charset="-128"/>
                <a:ea typeface="メイリオ" pitchFamily="50" charset="-128"/>
                <a:cs typeface="メイリオ" pitchFamily="50" charset="-128"/>
              </a:rPr>
              <a:t>I</a:t>
            </a:r>
            <a:r>
              <a:rPr kumimoji="1" lang="en-US" altLang="ja-JP" sz="2800" b="0" dirty="0" smtClean="0">
                <a:solidFill>
                  <a:schemeClr val="bg1"/>
                </a:solidFill>
                <a:latin typeface="メイリオ" pitchFamily="50" charset="-128"/>
                <a:ea typeface="メイリオ" pitchFamily="50" charset="-128"/>
                <a:cs typeface="メイリオ" pitchFamily="50" charset="-128"/>
              </a:rPr>
              <a:t>nsulator</a:t>
            </a:r>
            <a:endParaRPr kumimoji="1" lang="ja-JP" altLang="en-US" sz="2800" b="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BNW</a:t>
            </a:r>
            <a:r>
              <a:rPr kumimoji="1" lang="ja-JP" altLang="en-US" dirty="0" smtClean="0"/>
              <a:t>の目的</a:t>
            </a:r>
            <a:endParaRPr kumimoji="1" lang="ja-JP" altLang="en-US" dirty="0"/>
          </a:p>
        </p:txBody>
      </p:sp>
      <p:sp>
        <p:nvSpPr>
          <p:cNvPr id="3" name="コンテンツ プレースホルダ 2"/>
          <p:cNvSpPr>
            <a:spLocks noGrp="1"/>
          </p:cNvSpPr>
          <p:nvPr>
            <p:ph idx="1"/>
          </p:nvPr>
        </p:nvSpPr>
        <p:spPr>
          <a:xfrm>
            <a:off x="457200" y="1196752"/>
            <a:ext cx="8229600" cy="504056"/>
          </a:xfrm>
        </p:spPr>
        <p:txBody>
          <a:bodyPr/>
          <a:lstStyle/>
          <a:p>
            <a:r>
              <a:rPr kumimoji="1" lang="en-US" altLang="ja-JP" u="sng" dirty="0" smtClean="0"/>
              <a:t>Nested Well </a:t>
            </a:r>
            <a:r>
              <a:rPr kumimoji="1" lang="ja-JP" altLang="en-US" u="sng" dirty="0" smtClean="0"/>
              <a:t>構造</a:t>
            </a:r>
            <a:endParaRPr kumimoji="1" lang="ja-JP" altLang="en-US" u="sng"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21</a:t>
            </a:fld>
            <a:endParaRPr kumimoji="1" lang="ja-JP" altLang="en-US"/>
          </a:p>
        </p:txBody>
      </p:sp>
      <p:pic>
        <p:nvPicPr>
          <p:cNvPr id="7" name="図 1" descr="BNWStructure.gif"/>
          <p:cNvPicPr>
            <a:picLocks noChangeAspect="1"/>
          </p:cNvPicPr>
          <p:nvPr/>
        </p:nvPicPr>
        <p:blipFill>
          <a:blip r:embed="rId2" cstate="print"/>
          <a:srcRect/>
          <a:stretch>
            <a:fillRect/>
          </a:stretch>
        </p:blipFill>
        <p:spPr bwMode="auto">
          <a:xfrm>
            <a:off x="611188" y="2133501"/>
            <a:ext cx="4294187" cy="3887787"/>
          </a:xfrm>
          <a:prstGeom prst="rect">
            <a:avLst/>
          </a:prstGeom>
          <a:noFill/>
          <a:ln w="9525">
            <a:noFill/>
            <a:miter lim="800000"/>
            <a:headEnd/>
            <a:tailEnd/>
          </a:ln>
        </p:spPr>
      </p:pic>
      <p:sp>
        <p:nvSpPr>
          <p:cNvPr id="8" name="テキスト ボックス 7"/>
          <p:cNvSpPr txBox="1">
            <a:spLocks noChangeArrowheads="1"/>
          </p:cNvSpPr>
          <p:nvPr/>
        </p:nvSpPr>
        <p:spPr bwMode="auto">
          <a:xfrm>
            <a:off x="5257800" y="1944588"/>
            <a:ext cx="3733800" cy="28321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spAutoFit/>
          </a:bodyPr>
          <a:lstStyle/>
          <a:p>
            <a:pPr marL="179388" indent="-179388">
              <a:spcAft>
                <a:spcPts val="600"/>
              </a:spcAft>
              <a:buFont typeface="Arial" charset="0"/>
              <a:buChar char="•"/>
              <a:defRPr/>
            </a:pPr>
            <a:r>
              <a:rPr lang="en-US" altLang="ja-JP" dirty="0">
                <a:solidFill>
                  <a:srgbClr val="000000"/>
                </a:solidFill>
                <a:latin typeface="Arial" charset="0"/>
              </a:rPr>
              <a:t>Signal is collected with the deep Buried P-well.</a:t>
            </a:r>
          </a:p>
          <a:p>
            <a:pPr marL="179388" indent="-179388">
              <a:spcAft>
                <a:spcPts val="600"/>
              </a:spcAft>
              <a:buFont typeface="Arial" charset="0"/>
              <a:buChar char="•"/>
              <a:defRPr/>
            </a:pPr>
            <a:r>
              <a:rPr lang="en-US" altLang="ja-JP" dirty="0">
                <a:solidFill>
                  <a:srgbClr val="000000"/>
                </a:solidFill>
                <a:latin typeface="Arial" charset="0"/>
              </a:rPr>
              <a:t>Back gate and Cross Talk are shielded with the Buried N-well.</a:t>
            </a:r>
          </a:p>
          <a:p>
            <a:pPr marL="179388" indent="-179388">
              <a:spcAft>
                <a:spcPts val="600"/>
              </a:spcAft>
              <a:buFont typeface="Arial" charset="0"/>
              <a:buChar char="•"/>
              <a:defRPr/>
            </a:pPr>
            <a:r>
              <a:rPr lang="en-US" altLang="ja-JP" dirty="0">
                <a:solidFill>
                  <a:srgbClr val="000000"/>
                </a:solidFill>
                <a:latin typeface="Arial" charset="0"/>
              </a:rPr>
              <a:t>Test chip is under process.</a:t>
            </a:r>
            <a:endParaRPr lang="ja-JP" altLang="en-US" dirty="0">
              <a:solidFill>
                <a:srgbClr val="000000"/>
              </a:solidFill>
              <a:latin typeface="Arial" charset="0"/>
            </a:endParaRPr>
          </a:p>
        </p:txBody>
      </p:sp>
      <p:cxnSp>
        <p:nvCxnSpPr>
          <p:cNvPr id="9" name="直線矢印コネクタ 8"/>
          <p:cNvCxnSpPr/>
          <p:nvPr/>
        </p:nvCxnSpPr>
        <p:spPr>
          <a:xfrm rot="5400000">
            <a:off x="2915444" y="2421632"/>
            <a:ext cx="431800" cy="1588"/>
          </a:xfrm>
          <a:prstGeom prst="straightConnector1">
            <a:avLst/>
          </a:prstGeom>
          <a:ln>
            <a:solidFill>
              <a:srgbClr val="15F740"/>
            </a:solidFill>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rot="5400000">
            <a:off x="3635375" y="2422426"/>
            <a:ext cx="431800" cy="0"/>
          </a:xfrm>
          <a:prstGeom prst="straightConnector1">
            <a:avLst/>
          </a:prstGeom>
          <a:ln>
            <a:solidFill>
              <a:srgbClr val="E943DD"/>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8"/>
          <p:cNvSpPr txBox="1">
            <a:spLocks noChangeArrowheads="1"/>
          </p:cNvSpPr>
          <p:nvPr/>
        </p:nvSpPr>
        <p:spPr bwMode="auto">
          <a:xfrm>
            <a:off x="2987675" y="1774726"/>
            <a:ext cx="1223963" cy="460375"/>
          </a:xfrm>
          <a:prstGeom prst="rect">
            <a:avLst/>
          </a:prstGeom>
          <a:noFill/>
          <a:ln w="9525">
            <a:noFill/>
            <a:miter lim="800000"/>
            <a:headEnd/>
            <a:tailEnd/>
          </a:ln>
        </p:spPr>
        <p:txBody>
          <a:bodyPr wrap="none">
            <a:spAutoFit/>
          </a:bodyPr>
          <a:lstStyle/>
          <a:p>
            <a:r>
              <a:rPr lang="en-US" altLang="ja-JP"/>
              <a:t>implant</a:t>
            </a:r>
            <a:endParaRPr lang="ja-JP" altLang="en-US"/>
          </a:p>
        </p:txBody>
      </p:sp>
      <p:sp>
        <p:nvSpPr>
          <p:cNvPr id="13" name="正方形/長方形 12"/>
          <p:cNvSpPr/>
          <p:nvPr/>
        </p:nvSpPr>
        <p:spPr>
          <a:xfrm>
            <a:off x="0" y="0"/>
            <a:ext cx="395536" cy="6858000"/>
          </a:xfrm>
          <a:prstGeom prst="rect">
            <a:avLst/>
          </a:prstGeom>
          <a:gradFill flip="none" rotWithShape="1">
            <a:gsLst>
              <a:gs pos="0">
                <a:schemeClr val="bg1">
                  <a:alpha val="15000"/>
                </a:schemeClr>
              </a:gs>
              <a:gs pos="39999">
                <a:srgbClr val="8DF8FD"/>
              </a:gs>
              <a:gs pos="70000">
                <a:srgbClr val="90BFF8"/>
              </a:gs>
              <a:gs pos="100000">
                <a:srgbClr val="5AA0F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8973" y="72008"/>
            <a:ext cx="615553" cy="5949280"/>
          </a:xfrm>
          <a:prstGeom prst="rect">
            <a:avLst/>
          </a:prstGeom>
          <a:noFill/>
        </p:spPr>
        <p:txBody>
          <a:bodyPr vert="eaVert" wrap="square" rtlCol="0">
            <a:spAutoFit/>
          </a:bodyPr>
          <a:lstStyle/>
          <a:p>
            <a:r>
              <a:rPr kumimoji="1" lang="en-US" altLang="ja-JP" sz="2800" b="0" dirty="0" smtClean="0">
                <a:solidFill>
                  <a:schemeClr val="bg1"/>
                </a:solidFill>
                <a:latin typeface="メイリオ" pitchFamily="50" charset="-128"/>
                <a:ea typeface="メイリオ" pitchFamily="50" charset="-128"/>
                <a:cs typeface="メイリオ" pitchFamily="50" charset="-128"/>
              </a:rPr>
              <a:t>SOI</a:t>
            </a:r>
            <a:r>
              <a:rPr kumimoji="1" lang="ja-JP" altLang="en-US" sz="2800" b="0" dirty="0" smtClean="0">
                <a:solidFill>
                  <a:schemeClr val="bg1"/>
                </a:solidFill>
                <a:latin typeface="メイリオ" pitchFamily="50" charset="-128"/>
                <a:ea typeface="メイリオ" pitchFamily="50" charset="-128"/>
                <a:cs typeface="メイリオ" pitchFamily="50" charset="-128"/>
              </a:rPr>
              <a:t>　　</a:t>
            </a:r>
            <a:r>
              <a:rPr kumimoji="1" lang="en-US" altLang="ja-JP" sz="2800" b="1" dirty="0" smtClean="0">
                <a:solidFill>
                  <a:schemeClr val="bg1"/>
                </a:solidFill>
                <a:latin typeface="メイリオ" pitchFamily="50" charset="-128"/>
                <a:ea typeface="メイリオ" pitchFamily="50" charset="-128"/>
                <a:cs typeface="メイリオ" pitchFamily="50" charset="-128"/>
              </a:rPr>
              <a:t>S</a:t>
            </a:r>
            <a:r>
              <a:rPr kumimoji="1" lang="en-US" altLang="ja-JP" sz="2800" b="0" dirty="0" smtClean="0">
                <a:solidFill>
                  <a:schemeClr val="bg1"/>
                </a:solidFill>
                <a:latin typeface="メイリオ" pitchFamily="50" charset="-128"/>
                <a:ea typeface="メイリオ" pitchFamily="50" charset="-128"/>
                <a:cs typeface="メイリオ" pitchFamily="50" charset="-128"/>
              </a:rPr>
              <a:t>ilicon </a:t>
            </a:r>
            <a:r>
              <a:rPr kumimoji="1" lang="en-US" altLang="ja-JP" sz="2800" b="1" dirty="0" smtClean="0">
                <a:solidFill>
                  <a:schemeClr val="bg1"/>
                </a:solidFill>
                <a:latin typeface="メイリオ" pitchFamily="50" charset="-128"/>
                <a:ea typeface="メイリオ" pitchFamily="50" charset="-128"/>
                <a:cs typeface="メイリオ" pitchFamily="50" charset="-128"/>
              </a:rPr>
              <a:t>O</a:t>
            </a:r>
            <a:r>
              <a:rPr kumimoji="1" lang="en-US" altLang="ja-JP" sz="2800" b="0" dirty="0" smtClean="0">
                <a:solidFill>
                  <a:schemeClr val="bg1"/>
                </a:solidFill>
                <a:latin typeface="メイリオ" pitchFamily="50" charset="-128"/>
                <a:ea typeface="メイリオ" pitchFamily="50" charset="-128"/>
                <a:cs typeface="メイリオ" pitchFamily="50" charset="-128"/>
              </a:rPr>
              <a:t>n </a:t>
            </a:r>
            <a:r>
              <a:rPr kumimoji="1" lang="en-US" altLang="ja-JP" sz="2800" b="1" dirty="0" smtClean="0">
                <a:solidFill>
                  <a:schemeClr val="bg1"/>
                </a:solidFill>
                <a:latin typeface="メイリオ" pitchFamily="50" charset="-128"/>
                <a:ea typeface="メイリオ" pitchFamily="50" charset="-128"/>
                <a:cs typeface="メイリオ" pitchFamily="50" charset="-128"/>
              </a:rPr>
              <a:t>I</a:t>
            </a:r>
            <a:r>
              <a:rPr kumimoji="1" lang="en-US" altLang="ja-JP" sz="2800" b="0" dirty="0" smtClean="0">
                <a:solidFill>
                  <a:schemeClr val="bg1"/>
                </a:solidFill>
                <a:latin typeface="メイリオ" pitchFamily="50" charset="-128"/>
                <a:ea typeface="メイリオ" pitchFamily="50" charset="-128"/>
                <a:cs typeface="メイリオ" pitchFamily="50" charset="-128"/>
              </a:rPr>
              <a:t>nsulator</a:t>
            </a:r>
            <a:endParaRPr kumimoji="1" lang="ja-JP" altLang="en-US" sz="2800" b="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a:t>
            </a:r>
            <a:r>
              <a:rPr lang="ja-JP" altLang="en-US" dirty="0" smtClean="0"/>
              <a:t>層 </a:t>
            </a:r>
            <a:r>
              <a:rPr kumimoji="1" lang="en-US" altLang="ja-JP" dirty="0" smtClean="0"/>
              <a:t>SOI </a:t>
            </a:r>
            <a:r>
              <a:rPr kumimoji="1" lang="ja-JP" altLang="en-US" dirty="0" smtClean="0"/>
              <a:t>構造</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22</a:t>
            </a:fld>
            <a:endParaRPr kumimoji="1" lang="ja-JP" altLang="en-US"/>
          </a:p>
        </p:txBody>
      </p:sp>
      <p:sp>
        <p:nvSpPr>
          <p:cNvPr id="7" name="正方形/長方形 6"/>
          <p:cNvSpPr>
            <a:spLocks noChangeArrowheads="1"/>
          </p:cNvSpPr>
          <p:nvPr/>
        </p:nvSpPr>
        <p:spPr bwMode="auto">
          <a:xfrm>
            <a:off x="1400175" y="2246313"/>
            <a:ext cx="6672263" cy="6858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8" name="正方形/長方形 7"/>
          <p:cNvSpPr>
            <a:spLocks noChangeArrowheads="1"/>
          </p:cNvSpPr>
          <p:nvPr/>
        </p:nvSpPr>
        <p:spPr bwMode="auto">
          <a:xfrm>
            <a:off x="1400175" y="1941513"/>
            <a:ext cx="6664325" cy="304800"/>
          </a:xfrm>
          <a:prstGeom prst="rect">
            <a:avLst/>
          </a:prstGeom>
          <a:solidFill>
            <a:schemeClr val="bg2"/>
          </a:solidFill>
          <a:ln w="9525">
            <a:solidFill>
              <a:srgbClr val="4A7EBB"/>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9" name="正方形/長方形 8"/>
          <p:cNvSpPr>
            <a:spLocks noChangeArrowheads="1"/>
          </p:cNvSpPr>
          <p:nvPr/>
        </p:nvSpPr>
        <p:spPr bwMode="auto">
          <a:xfrm>
            <a:off x="2847975" y="1941513"/>
            <a:ext cx="304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sz="1600">
              <a:solidFill>
                <a:srgbClr val="FFFFFF"/>
              </a:solidFill>
              <a:latin typeface="Arial" charset="0"/>
            </a:endParaRPr>
          </a:p>
        </p:txBody>
      </p:sp>
      <p:sp>
        <p:nvSpPr>
          <p:cNvPr id="10" name="正方形/長方形 9"/>
          <p:cNvSpPr>
            <a:spLocks noChangeArrowheads="1"/>
          </p:cNvSpPr>
          <p:nvPr/>
        </p:nvSpPr>
        <p:spPr bwMode="auto">
          <a:xfrm>
            <a:off x="4143375" y="1789113"/>
            <a:ext cx="58738" cy="304800"/>
          </a:xfrm>
          <a:prstGeom prst="rect">
            <a:avLst/>
          </a:prstGeom>
          <a:solidFill>
            <a:srgbClr val="403152"/>
          </a:solidFill>
          <a:ln w="9525">
            <a:solidFill>
              <a:srgbClr val="4A7EBB"/>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11" name="正方形/長方形 10"/>
          <p:cNvSpPr>
            <a:spLocks noChangeArrowheads="1"/>
          </p:cNvSpPr>
          <p:nvPr/>
        </p:nvSpPr>
        <p:spPr bwMode="auto">
          <a:xfrm>
            <a:off x="1400175" y="2105025"/>
            <a:ext cx="3810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12" name="正方形/長方形 11"/>
          <p:cNvSpPr>
            <a:spLocks noChangeArrowheads="1"/>
          </p:cNvSpPr>
          <p:nvPr/>
        </p:nvSpPr>
        <p:spPr bwMode="auto">
          <a:xfrm>
            <a:off x="2847975" y="2093913"/>
            <a:ext cx="1447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13" name="正方形/長方形 12"/>
          <p:cNvSpPr>
            <a:spLocks noChangeArrowheads="1"/>
          </p:cNvSpPr>
          <p:nvPr/>
        </p:nvSpPr>
        <p:spPr bwMode="auto">
          <a:xfrm>
            <a:off x="1882775" y="1789113"/>
            <a:ext cx="58738" cy="446087"/>
          </a:xfrm>
          <a:prstGeom prst="rect">
            <a:avLst/>
          </a:prstGeom>
          <a:solidFill>
            <a:srgbClr val="403152"/>
          </a:solidFill>
          <a:ln w="9525">
            <a:solidFill>
              <a:srgbClr val="4A7EBB"/>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14" name="正方形/長方形 13"/>
          <p:cNvSpPr>
            <a:spLocks noChangeArrowheads="1"/>
          </p:cNvSpPr>
          <p:nvPr/>
        </p:nvSpPr>
        <p:spPr bwMode="auto">
          <a:xfrm>
            <a:off x="3287713" y="1941513"/>
            <a:ext cx="304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sz="1600">
              <a:solidFill>
                <a:srgbClr val="FFFFFF"/>
              </a:solidFill>
              <a:latin typeface="Arial" charset="0"/>
            </a:endParaRPr>
          </a:p>
        </p:txBody>
      </p:sp>
      <p:sp>
        <p:nvSpPr>
          <p:cNvPr id="15" name="正方形/長方形 14"/>
          <p:cNvSpPr>
            <a:spLocks noChangeArrowheads="1"/>
          </p:cNvSpPr>
          <p:nvPr/>
        </p:nvSpPr>
        <p:spPr bwMode="auto">
          <a:xfrm>
            <a:off x="3686175" y="1941513"/>
            <a:ext cx="304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sz="1600">
              <a:solidFill>
                <a:srgbClr val="FFFFFF"/>
              </a:solidFill>
              <a:latin typeface="Arial" charset="0"/>
            </a:endParaRPr>
          </a:p>
        </p:txBody>
      </p:sp>
      <p:sp>
        <p:nvSpPr>
          <p:cNvPr id="16" name="正方形/長方形 15"/>
          <p:cNvSpPr>
            <a:spLocks noChangeArrowheads="1"/>
          </p:cNvSpPr>
          <p:nvPr/>
        </p:nvSpPr>
        <p:spPr bwMode="auto">
          <a:xfrm>
            <a:off x="1400175" y="1941513"/>
            <a:ext cx="304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17" name="正方形/長方形 16"/>
          <p:cNvSpPr>
            <a:spLocks noChangeArrowheads="1"/>
          </p:cNvSpPr>
          <p:nvPr/>
        </p:nvSpPr>
        <p:spPr bwMode="auto">
          <a:xfrm>
            <a:off x="4524375" y="2093913"/>
            <a:ext cx="15240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18" name="正方形/長方形 17"/>
          <p:cNvSpPr>
            <a:spLocks noChangeArrowheads="1"/>
          </p:cNvSpPr>
          <p:nvPr/>
        </p:nvSpPr>
        <p:spPr bwMode="auto">
          <a:xfrm>
            <a:off x="4600575" y="1789113"/>
            <a:ext cx="58738" cy="304800"/>
          </a:xfrm>
          <a:prstGeom prst="rect">
            <a:avLst/>
          </a:prstGeom>
          <a:solidFill>
            <a:srgbClr val="403152"/>
          </a:solidFill>
          <a:ln w="9525">
            <a:solidFill>
              <a:srgbClr val="4A7EBB"/>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19" name="正方形/長方形 18"/>
          <p:cNvSpPr>
            <a:spLocks noChangeArrowheads="1"/>
          </p:cNvSpPr>
          <p:nvPr/>
        </p:nvSpPr>
        <p:spPr bwMode="auto">
          <a:xfrm>
            <a:off x="4752975" y="1941513"/>
            <a:ext cx="304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sz="1600">
              <a:solidFill>
                <a:srgbClr val="FFFFFF"/>
              </a:solidFill>
              <a:latin typeface="Arial" charset="0"/>
            </a:endParaRPr>
          </a:p>
        </p:txBody>
      </p:sp>
      <p:sp>
        <p:nvSpPr>
          <p:cNvPr id="20" name="正方形/長方形 19"/>
          <p:cNvSpPr>
            <a:spLocks noChangeArrowheads="1"/>
          </p:cNvSpPr>
          <p:nvPr/>
        </p:nvSpPr>
        <p:spPr bwMode="auto">
          <a:xfrm>
            <a:off x="5192713" y="1941513"/>
            <a:ext cx="304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sz="1600">
              <a:solidFill>
                <a:srgbClr val="FFFFFF"/>
              </a:solidFill>
              <a:latin typeface="Arial" charset="0"/>
            </a:endParaRPr>
          </a:p>
        </p:txBody>
      </p:sp>
      <p:sp>
        <p:nvSpPr>
          <p:cNvPr id="21" name="正方形/長方形 20"/>
          <p:cNvSpPr>
            <a:spLocks noChangeArrowheads="1"/>
          </p:cNvSpPr>
          <p:nvPr/>
        </p:nvSpPr>
        <p:spPr bwMode="auto">
          <a:xfrm>
            <a:off x="5591175" y="1941513"/>
            <a:ext cx="304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sz="1600">
              <a:solidFill>
                <a:srgbClr val="FFFFFF"/>
              </a:solidFill>
              <a:latin typeface="Arial" charset="0"/>
            </a:endParaRPr>
          </a:p>
        </p:txBody>
      </p:sp>
      <p:sp>
        <p:nvSpPr>
          <p:cNvPr id="22" name="正方形/長方形 21"/>
          <p:cNvSpPr>
            <a:spLocks noChangeArrowheads="1"/>
          </p:cNvSpPr>
          <p:nvPr/>
        </p:nvSpPr>
        <p:spPr bwMode="auto">
          <a:xfrm>
            <a:off x="2009775" y="2093913"/>
            <a:ext cx="685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23" name="正方形/長方形 22"/>
          <p:cNvSpPr>
            <a:spLocks noChangeArrowheads="1"/>
          </p:cNvSpPr>
          <p:nvPr/>
        </p:nvSpPr>
        <p:spPr bwMode="auto">
          <a:xfrm>
            <a:off x="2162175" y="1941513"/>
            <a:ext cx="304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24" name="正方形/長方形 23"/>
          <p:cNvSpPr>
            <a:spLocks noChangeArrowheads="1"/>
          </p:cNvSpPr>
          <p:nvPr/>
        </p:nvSpPr>
        <p:spPr bwMode="auto">
          <a:xfrm>
            <a:off x="2560638" y="1789113"/>
            <a:ext cx="58737" cy="304800"/>
          </a:xfrm>
          <a:prstGeom prst="rect">
            <a:avLst/>
          </a:prstGeom>
          <a:solidFill>
            <a:srgbClr val="403152"/>
          </a:solidFill>
          <a:ln w="9525">
            <a:solidFill>
              <a:srgbClr val="4A7EBB"/>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cxnSp>
        <p:nvCxnSpPr>
          <p:cNvPr id="25" name="直線コネクタ 24"/>
          <p:cNvCxnSpPr>
            <a:cxnSpLocks noChangeShapeType="1"/>
          </p:cNvCxnSpPr>
          <p:nvPr/>
        </p:nvCxnSpPr>
        <p:spPr bwMode="auto">
          <a:xfrm rot="5400000">
            <a:off x="2200276" y="1984375"/>
            <a:ext cx="157162" cy="122237"/>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26" name="正方形/長方形 25"/>
          <p:cNvSpPr>
            <a:spLocks noChangeArrowheads="1"/>
          </p:cNvSpPr>
          <p:nvPr/>
        </p:nvSpPr>
        <p:spPr bwMode="auto">
          <a:xfrm>
            <a:off x="6235700" y="2093913"/>
            <a:ext cx="1425575" cy="82550"/>
          </a:xfrm>
          <a:prstGeom prst="rect">
            <a:avLst/>
          </a:prstGeom>
          <a:solidFill>
            <a:srgbClr val="C6D9F1"/>
          </a:solidFill>
          <a:ln w="9525">
            <a:no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27" name="正方形/長方形 26"/>
          <p:cNvSpPr>
            <a:spLocks noChangeArrowheads="1"/>
          </p:cNvSpPr>
          <p:nvPr/>
        </p:nvSpPr>
        <p:spPr bwMode="auto">
          <a:xfrm>
            <a:off x="6311900" y="1789113"/>
            <a:ext cx="58738" cy="304800"/>
          </a:xfrm>
          <a:prstGeom prst="rect">
            <a:avLst/>
          </a:prstGeom>
          <a:solidFill>
            <a:srgbClr val="403152"/>
          </a:solidFill>
          <a:ln w="9525">
            <a:solidFill>
              <a:srgbClr val="4A7EBB"/>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28" name="正方形/長方形 27"/>
          <p:cNvSpPr>
            <a:spLocks noChangeArrowheads="1"/>
          </p:cNvSpPr>
          <p:nvPr/>
        </p:nvSpPr>
        <p:spPr bwMode="auto">
          <a:xfrm>
            <a:off x="6464300" y="1941513"/>
            <a:ext cx="304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sz="1600">
              <a:solidFill>
                <a:srgbClr val="FFFFFF"/>
              </a:solidFill>
              <a:latin typeface="Arial" charset="0"/>
            </a:endParaRPr>
          </a:p>
        </p:txBody>
      </p:sp>
      <p:sp>
        <p:nvSpPr>
          <p:cNvPr id="29" name="正方形/長方形 28"/>
          <p:cNvSpPr>
            <a:spLocks noChangeArrowheads="1"/>
          </p:cNvSpPr>
          <p:nvPr/>
        </p:nvSpPr>
        <p:spPr bwMode="auto">
          <a:xfrm>
            <a:off x="6904038" y="1941513"/>
            <a:ext cx="304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sz="1600">
              <a:solidFill>
                <a:srgbClr val="FFFFFF"/>
              </a:solidFill>
              <a:latin typeface="Arial" charset="0"/>
            </a:endParaRPr>
          </a:p>
        </p:txBody>
      </p:sp>
      <p:sp>
        <p:nvSpPr>
          <p:cNvPr id="30" name="正方形/長方形 29"/>
          <p:cNvSpPr>
            <a:spLocks noChangeArrowheads="1"/>
          </p:cNvSpPr>
          <p:nvPr/>
        </p:nvSpPr>
        <p:spPr bwMode="auto">
          <a:xfrm>
            <a:off x="7302500" y="1941513"/>
            <a:ext cx="304800" cy="76200"/>
          </a:xfrm>
          <a:prstGeom prst="rect">
            <a:avLst/>
          </a:prstGeom>
          <a:solidFill>
            <a:srgbClr val="FFFF00"/>
          </a:solidFill>
          <a:ln w="9525">
            <a:solidFill>
              <a:srgbClr val="CB94BD"/>
            </a:solidFill>
            <a:miter lim="800000"/>
            <a:headEnd/>
            <a:tailEnd/>
          </a:ln>
          <a:effectLst>
            <a:outerShdw dist="23000" dir="5400000" rotWithShape="0">
              <a:srgbClr val="808080">
                <a:alpha val="34999"/>
              </a:srgbClr>
            </a:outerShdw>
          </a:effectLst>
        </p:spPr>
        <p:txBody>
          <a:bodyPr anchor="ctr"/>
          <a:lstStyle/>
          <a:p>
            <a:endParaRPr lang="ja-JP" altLang="en-US" sz="1600">
              <a:solidFill>
                <a:srgbClr val="FFFFFF"/>
              </a:solidFill>
              <a:latin typeface="Arial" charset="0"/>
            </a:endParaRPr>
          </a:p>
        </p:txBody>
      </p:sp>
      <p:sp>
        <p:nvSpPr>
          <p:cNvPr id="31" name="正方形/長方形 30"/>
          <p:cNvSpPr>
            <a:spLocks noChangeArrowheads="1"/>
          </p:cNvSpPr>
          <p:nvPr/>
        </p:nvSpPr>
        <p:spPr bwMode="auto">
          <a:xfrm>
            <a:off x="7750175" y="1781175"/>
            <a:ext cx="58738" cy="304800"/>
          </a:xfrm>
          <a:prstGeom prst="rect">
            <a:avLst/>
          </a:prstGeom>
          <a:solidFill>
            <a:srgbClr val="403152"/>
          </a:solidFill>
          <a:ln w="9525">
            <a:solidFill>
              <a:srgbClr val="4A7EBB"/>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32" name="正方形/長方形 31"/>
          <p:cNvSpPr>
            <a:spLocks noChangeArrowheads="1"/>
          </p:cNvSpPr>
          <p:nvPr/>
        </p:nvSpPr>
        <p:spPr bwMode="auto">
          <a:xfrm>
            <a:off x="7654925" y="2093913"/>
            <a:ext cx="241300" cy="88900"/>
          </a:xfrm>
          <a:prstGeom prst="rect">
            <a:avLst/>
          </a:prstGeom>
          <a:solidFill>
            <a:srgbClr val="E6B9B8"/>
          </a:solidFill>
          <a:ln w="9525">
            <a:noFill/>
            <a:miter lim="800000"/>
            <a:headEnd/>
            <a:tailEnd/>
          </a:ln>
          <a:effectLst>
            <a:outerShdw dist="23000" dir="5400000" rotWithShape="0">
              <a:srgbClr val="808080">
                <a:alpha val="34999"/>
              </a:srgbClr>
            </a:outerShdw>
          </a:effectLst>
        </p:spPr>
        <p:txBody>
          <a:bodyPr anchor="ctr"/>
          <a:lstStyle/>
          <a:p>
            <a:endParaRPr lang="ja-JP" altLang="en-US" sz="1600">
              <a:solidFill>
                <a:srgbClr val="FFFFFF"/>
              </a:solidFill>
              <a:latin typeface="Arial" charset="0"/>
            </a:endParaRPr>
          </a:p>
        </p:txBody>
      </p:sp>
      <p:sp>
        <p:nvSpPr>
          <p:cNvPr id="33" name="テキスト ボックス 32"/>
          <p:cNvSpPr txBox="1">
            <a:spLocks noChangeArrowheads="1"/>
          </p:cNvSpPr>
          <p:nvPr/>
        </p:nvSpPr>
        <p:spPr bwMode="auto">
          <a:xfrm>
            <a:off x="566738" y="1084734"/>
            <a:ext cx="1889125" cy="400050"/>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dist="20000" dir="5400000" rotWithShape="0">
              <a:srgbClr val="808080">
                <a:alpha val="37999"/>
              </a:srgbClr>
            </a:outerShdw>
          </a:effectLst>
        </p:spPr>
        <p:txBody>
          <a:bodyPr wrap="none">
            <a:spAutoFit/>
          </a:bodyPr>
          <a:lstStyle/>
          <a:p>
            <a:r>
              <a:rPr lang="ja-JP" altLang="en-US" sz="2000">
                <a:solidFill>
                  <a:srgbClr val="000000"/>
                </a:solidFill>
                <a:latin typeface="Arial" charset="0"/>
              </a:rPr>
              <a:t>２層</a:t>
            </a:r>
            <a:r>
              <a:rPr lang="en-US" altLang="ja-JP" sz="2000">
                <a:solidFill>
                  <a:srgbClr val="000000"/>
                </a:solidFill>
                <a:latin typeface="Arial" charset="0"/>
              </a:rPr>
              <a:t> SOI Wafer</a:t>
            </a:r>
            <a:endParaRPr lang="ja-JP" altLang="en-US" sz="2000">
              <a:solidFill>
                <a:srgbClr val="000000"/>
              </a:solidFill>
              <a:latin typeface="Arial" charset="0"/>
            </a:endParaRPr>
          </a:p>
        </p:txBody>
      </p:sp>
      <p:sp>
        <p:nvSpPr>
          <p:cNvPr id="34" name="正方形/長方形 33"/>
          <p:cNvSpPr>
            <a:spLocks noChangeArrowheads="1"/>
          </p:cNvSpPr>
          <p:nvPr/>
        </p:nvSpPr>
        <p:spPr bwMode="auto">
          <a:xfrm>
            <a:off x="4402138" y="1801813"/>
            <a:ext cx="58737" cy="446087"/>
          </a:xfrm>
          <a:prstGeom prst="rect">
            <a:avLst/>
          </a:prstGeom>
          <a:solidFill>
            <a:srgbClr val="403152"/>
          </a:solidFill>
          <a:ln w="9525">
            <a:solidFill>
              <a:srgbClr val="4A7EBB"/>
            </a:solidFill>
            <a:miter lim="800000"/>
            <a:headEnd/>
            <a:tailEnd/>
          </a:ln>
          <a:effectLst>
            <a:outerShdw dist="23000" dir="5400000" rotWithShape="0">
              <a:srgbClr val="808080">
                <a:alpha val="34999"/>
              </a:srgbClr>
            </a:outerShdw>
          </a:effectLst>
        </p:spPr>
        <p:txBody>
          <a:bodyPr anchor="ctr"/>
          <a:lstStyle/>
          <a:p>
            <a:endParaRPr lang="ja-JP" altLang="en-US">
              <a:solidFill>
                <a:srgbClr val="FFFFFF"/>
              </a:solidFill>
              <a:latin typeface="Arial" charset="0"/>
            </a:endParaRPr>
          </a:p>
        </p:txBody>
      </p:sp>
      <p:sp>
        <p:nvSpPr>
          <p:cNvPr id="35" name="弦 44"/>
          <p:cNvSpPr>
            <a:spLocks noChangeArrowheads="1"/>
          </p:cNvSpPr>
          <p:nvPr/>
        </p:nvSpPr>
        <p:spPr bwMode="auto">
          <a:xfrm rot="16200000">
            <a:off x="4373563" y="1843088"/>
            <a:ext cx="142875" cy="955675"/>
          </a:xfrm>
          <a:custGeom>
            <a:avLst/>
            <a:gdLst>
              <a:gd name="T0" fmla="*/ 142875 w 101600"/>
              <a:gd name="T1" fmla="*/ 0 h 198439"/>
              <a:gd name="T2" fmla="*/ 142875 w 101600"/>
              <a:gd name="T3" fmla="*/ 955670 h 198439"/>
              <a:gd name="T4" fmla="*/ 0 w 101600"/>
              <a:gd name="T5" fmla="*/ 477840 h 198439"/>
              <a:gd name="T6" fmla="*/ 142875 w 101600"/>
              <a:gd name="T7" fmla="*/ 0 h 198439"/>
              <a:gd name="T8" fmla="*/ 0 60000 65536"/>
              <a:gd name="T9" fmla="*/ 0 60000 65536"/>
              <a:gd name="T10" fmla="*/ 0 60000 65536"/>
              <a:gd name="T11" fmla="*/ 0 60000 65536"/>
              <a:gd name="T12" fmla="*/ 0 w 101600"/>
              <a:gd name="T13" fmla="*/ 0 h 198439"/>
              <a:gd name="T14" fmla="*/ 101600 w 101600"/>
              <a:gd name="T15" fmla="*/ 198439 h 198439"/>
            </a:gdLst>
            <a:ahLst/>
            <a:cxnLst>
              <a:cxn ang="T8">
                <a:pos x="T0" y="T1"/>
              </a:cxn>
              <a:cxn ang="T9">
                <a:pos x="T2" y="T3"/>
              </a:cxn>
              <a:cxn ang="T10">
                <a:pos x="T4" y="T5"/>
              </a:cxn>
              <a:cxn ang="T11">
                <a:pos x="T6" y="T7"/>
              </a:cxn>
            </a:cxnLst>
            <a:rect l="T12" t="T13" r="T14" b="T15"/>
            <a:pathLst>
              <a:path w="101600" h="198439">
                <a:moveTo>
                  <a:pt x="101600" y="0"/>
                </a:moveTo>
                <a:lnTo>
                  <a:pt x="101600" y="198438"/>
                </a:lnTo>
                <a:cubicBezTo>
                  <a:pt x="45487" y="198439"/>
                  <a:pt x="0" y="154017"/>
                  <a:pt x="0" y="99220"/>
                </a:cubicBezTo>
                <a:cubicBezTo>
                  <a:pt x="0" y="44422"/>
                  <a:pt x="45487" y="0"/>
                  <a:pt x="101600" y="0"/>
                </a:cubicBezTo>
                <a:close/>
              </a:path>
            </a:pathLst>
          </a:custGeom>
          <a:solidFill>
            <a:srgbClr val="FFD9F6"/>
          </a:solidFill>
          <a:ln w="9525">
            <a:noFill/>
            <a:miter lim="800000"/>
            <a:headEnd/>
            <a:tailEnd/>
          </a:ln>
          <a:effectLst>
            <a:outerShdw dist="23000" dir="5400000" rotWithShape="0">
              <a:srgbClr val="808080">
                <a:alpha val="34998"/>
              </a:srgbClr>
            </a:outerShdw>
          </a:effectLst>
        </p:spPr>
        <p:txBody>
          <a:bodyPr vert="eaVert" anchor="ctr"/>
          <a:lstStyle/>
          <a:p>
            <a:endParaRPr lang="ja-JP" altLang="en-US">
              <a:solidFill>
                <a:srgbClr val="FFFFFF"/>
              </a:solidFill>
              <a:latin typeface="Arial" charset="0"/>
            </a:endParaRPr>
          </a:p>
        </p:txBody>
      </p:sp>
      <p:sp>
        <p:nvSpPr>
          <p:cNvPr id="36" name="弦 44"/>
          <p:cNvSpPr>
            <a:spLocks noChangeArrowheads="1"/>
          </p:cNvSpPr>
          <p:nvPr/>
        </p:nvSpPr>
        <p:spPr bwMode="auto">
          <a:xfrm rot="16200000">
            <a:off x="4332288" y="2252663"/>
            <a:ext cx="179387" cy="185737"/>
          </a:xfrm>
          <a:custGeom>
            <a:avLst/>
            <a:gdLst>
              <a:gd name="T0" fmla="*/ 179387 w 101600"/>
              <a:gd name="T1" fmla="*/ 185736 h 198439"/>
              <a:gd name="T2" fmla="*/ 0 w 101600"/>
              <a:gd name="T3" fmla="*/ 92869 h 198439"/>
              <a:gd name="T4" fmla="*/ 179387 w 101600"/>
              <a:gd name="T5" fmla="*/ 0 h 198439"/>
              <a:gd name="T6" fmla="*/ 0 60000 65536"/>
              <a:gd name="T7" fmla="*/ 0 60000 65536"/>
              <a:gd name="T8" fmla="*/ 0 60000 65536"/>
              <a:gd name="T9" fmla="*/ 0 w 101600"/>
              <a:gd name="T10" fmla="*/ 0 h 198439"/>
              <a:gd name="T11" fmla="*/ 101600 w 101600"/>
              <a:gd name="T12" fmla="*/ 198439 h 198439"/>
            </a:gdLst>
            <a:ahLst/>
            <a:cxnLst>
              <a:cxn ang="T6">
                <a:pos x="T0" y="T1"/>
              </a:cxn>
              <a:cxn ang="T7">
                <a:pos x="T2" y="T3"/>
              </a:cxn>
              <a:cxn ang="T8">
                <a:pos x="T4" y="T5"/>
              </a:cxn>
            </a:cxnLst>
            <a:rect l="T9" t="T10" r="T11" b="T12"/>
            <a:pathLst>
              <a:path w="101600" h="198439">
                <a:moveTo>
                  <a:pt x="101600" y="198438"/>
                </a:moveTo>
                <a:cubicBezTo>
                  <a:pt x="45487" y="198439"/>
                  <a:pt x="0" y="154017"/>
                  <a:pt x="0" y="99220"/>
                </a:cubicBezTo>
                <a:cubicBezTo>
                  <a:pt x="0" y="44422"/>
                  <a:pt x="45487" y="0"/>
                  <a:pt x="101600" y="0"/>
                </a:cubicBezTo>
              </a:path>
            </a:pathLst>
          </a:custGeom>
          <a:solidFill>
            <a:srgbClr val="CB50A1"/>
          </a:solidFill>
          <a:ln w="9525">
            <a:noFill/>
            <a:miter lim="800000"/>
            <a:headEnd/>
            <a:tailEnd/>
          </a:ln>
          <a:effectLst>
            <a:outerShdw dist="23000" dir="5400000" rotWithShape="0">
              <a:srgbClr val="808080">
                <a:alpha val="34998"/>
              </a:srgbClr>
            </a:outerShdw>
          </a:effectLst>
        </p:spPr>
        <p:txBody>
          <a:bodyPr vert="eaVert" anchor="ctr"/>
          <a:lstStyle/>
          <a:p>
            <a:endParaRPr lang="ja-JP" altLang="en-US">
              <a:solidFill>
                <a:srgbClr val="FFFFFF"/>
              </a:solidFill>
              <a:latin typeface="Arial" charset="0"/>
            </a:endParaRPr>
          </a:p>
        </p:txBody>
      </p:sp>
      <p:sp>
        <p:nvSpPr>
          <p:cNvPr id="37" name="弦 44"/>
          <p:cNvSpPr>
            <a:spLocks noChangeArrowheads="1"/>
          </p:cNvSpPr>
          <p:nvPr/>
        </p:nvSpPr>
        <p:spPr bwMode="auto">
          <a:xfrm rot="16200000">
            <a:off x="1864519" y="1847056"/>
            <a:ext cx="142875" cy="957263"/>
          </a:xfrm>
          <a:custGeom>
            <a:avLst/>
            <a:gdLst>
              <a:gd name="T0" fmla="*/ 142875 w 101600"/>
              <a:gd name="T1" fmla="*/ 0 h 198439"/>
              <a:gd name="T2" fmla="*/ 142875 w 101600"/>
              <a:gd name="T3" fmla="*/ 957258 h 198439"/>
              <a:gd name="T4" fmla="*/ 0 w 101600"/>
              <a:gd name="T5" fmla="*/ 478634 h 198439"/>
              <a:gd name="T6" fmla="*/ 142875 w 101600"/>
              <a:gd name="T7" fmla="*/ 0 h 198439"/>
              <a:gd name="T8" fmla="*/ 0 60000 65536"/>
              <a:gd name="T9" fmla="*/ 0 60000 65536"/>
              <a:gd name="T10" fmla="*/ 0 60000 65536"/>
              <a:gd name="T11" fmla="*/ 0 60000 65536"/>
              <a:gd name="T12" fmla="*/ 0 w 101600"/>
              <a:gd name="T13" fmla="*/ 0 h 198439"/>
              <a:gd name="T14" fmla="*/ 101600 w 101600"/>
              <a:gd name="T15" fmla="*/ 198439 h 198439"/>
            </a:gdLst>
            <a:ahLst/>
            <a:cxnLst>
              <a:cxn ang="T8">
                <a:pos x="T0" y="T1"/>
              </a:cxn>
              <a:cxn ang="T9">
                <a:pos x="T2" y="T3"/>
              </a:cxn>
              <a:cxn ang="T10">
                <a:pos x="T4" y="T5"/>
              </a:cxn>
              <a:cxn ang="T11">
                <a:pos x="T6" y="T7"/>
              </a:cxn>
            </a:cxnLst>
            <a:rect l="T12" t="T13" r="T14" b="T15"/>
            <a:pathLst>
              <a:path w="101600" h="198439">
                <a:moveTo>
                  <a:pt x="101600" y="0"/>
                </a:moveTo>
                <a:lnTo>
                  <a:pt x="101600" y="198438"/>
                </a:lnTo>
                <a:cubicBezTo>
                  <a:pt x="45487" y="198439"/>
                  <a:pt x="0" y="154017"/>
                  <a:pt x="0" y="99220"/>
                </a:cubicBezTo>
                <a:cubicBezTo>
                  <a:pt x="0" y="44422"/>
                  <a:pt x="45487" y="0"/>
                  <a:pt x="101600" y="0"/>
                </a:cubicBezTo>
                <a:close/>
              </a:path>
            </a:pathLst>
          </a:custGeom>
          <a:solidFill>
            <a:srgbClr val="FFD9F6"/>
          </a:solidFill>
          <a:ln w="9525">
            <a:noFill/>
            <a:miter lim="800000"/>
            <a:headEnd/>
            <a:tailEnd/>
          </a:ln>
          <a:effectLst>
            <a:outerShdw dist="23000" dir="5400000" rotWithShape="0">
              <a:srgbClr val="808080">
                <a:alpha val="34998"/>
              </a:srgbClr>
            </a:outerShdw>
          </a:effectLst>
        </p:spPr>
        <p:txBody>
          <a:bodyPr vert="eaVert" anchor="ctr"/>
          <a:lstStyle/>
          <a:p>
            <a:endParaRPr lang="ja-JP" altLang="en-US">
              <a:solidFill>
                <a:srgbClr val="FFFFFF"/>
              </a:solidFill>
              <a:latin typeface="Arial" charset="0"/>
            </a:endParaRPr>
          </a:p>
        </p:txBody>
      </p:sp>
      <p:sp>
        <p:nvSpPr>
          <p:cNvPr id="38" name="弦 44"/>
          <p:cNvSpPr>
            <a:spLocks noChangeArrowheads="1"/>
          </p:cNvSpPr>
          <p:nvPr/>
        </p:nvSpPr>
        <p:spPr bwMode="auto">
          <a:xfrm rot="16200000">
            <a:off x="1823244" y="2258219"/>
            <a:ext cx="179388" cy="184150"/>
          </a:xfrm>
          <a:custGeom>
            <a:avLst/>
            <a:gdLst>
              <a:gd name="T0" fmla="*/ 179388 w 101600"/>
              <a:gd name="T1" fmla="*/ 184149 h 198439"/>
              <a:gd name="T2" fmla="*/ 0 w 101600"/>
              <a:gd name="T3" fmla="*/ 92075 h 198439"/>
              <a:gd name="T4" fmla="*/ 179388 w 101600"/>
              <a:gd name="T5" fmla="*/ 0 h 198439"/>
              <a:gd name="T6" fmla="*/ 0 60000 65536"/>
              <a:gd name="T7" fmla="*/ 0 60000 65536"/>
              <a:gd name="T8" fmla="*/ 0 60000 65536"/>
              <a:gd name="T9" fmla="*/ 0 w 101600"/>
              <a:gd name="T10" fmla="*/ 0 h 198439"/>
              <a:gd name="T11" fmla="*/ 101600 w 101600"/>
              <a:gd name="T12" fmla="*/ 198439 h 198439"/>
            </a:gdLst>
            <a:ahLst/>
            <a:cxnLst>
              <a:cxn ang="T6">
                <a:pos x="T0" y="T1"/>
              </a:cxn>
              <a:cxn ang="T7">
                <a:pos x="T2" y="T3"/>
              </a:cxn>
              <a:cxn ang="T8">
                <a:pos x="T4" y="T5"/>
              </a:cxn>
            </a:cxnLst>
            <a:rect l="T9" t="T10" r="T11" b="T12"/>
            <a:pathLst>
              <a:path w="101600" h="198439">
                <a:moveTo>
                  <a:pt x="101600" y="198438"/>
                </a:moveTo>
                <a:cubicBezTo>
                  <a:pt x="45487" y="198439"/>
                  <a:pt x="0" y="154017"/>
                  <a:pt x="0" y="99220"/>
                </a:cubicBezTo>
                <a:cubicBezTo>
                  <a:pt x="0" y="44422"/>
                  <a:pt x="45487" y="0"/>
                  <a:pt x="101600" y="0"/>
                </a:cubicBezTo>
              </a:path>
            </a:pathLst>
          </a:custGeom>
          <a:solidFill>
            <a:srgbClr val="CB50A1"/>
          </a:solidFill>
          <a:ln w="9525">
            <a:noFill/>
            <a:miter lim="800000"/>
            <a:headEnd/>
            <a:tailEnd/>
          </a:ln>
          <a:effectLst>
            <a:outerShdw dist="23000" dir="5400000" rotWithShape="0">
              <a:srgbClr val="808080">
                <a:alpha val="34998"/>
              </a:srgbClr>
            </a:outerShdw>
          </a:effectLst>
        </p:spPr>
        <p:txBody>
          <a:bodyPr vert="eaVert" anchor="ctr"/>
          <a:lstStyle/>
          <a:p>
            <a:endParaRPr lang="ja-JP" altLang="en-US">
              <a:solidFill>
                <a:srgbClr val="FFFFFF"/>
              </a:solidFill>
              <a:latin typeface="Arial" charset="0"/>
            </a:endParaRPr>
          </a:p>
        </p:txBody>
      </p:sp>
      <p:cxnSp>
        <p:nvCxnSpPr>
          <p:cNvPr id="39" name="直線コネクタ 38"/>
          <p:cNvCxnSpPr>
            <a:cxnSpLocks noChangeShapeType="1"/>
          </p:cNvCxnSpPr>
          <p:nvPr/>
        </p:nvCxnSpPr>
        <p:spPr bwMode="auto">
          <a:xfrm>
            <a:off x="2111375" y="2047875"/>
            <a:ext cx="190500" cy="15240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40" name="直線コネクタ 39"/>
          <p:cNvCxnSpPr>
            <a:cxnSpLocks noChangeShapeType="1"/>
          </p:cNvCxnSpPr>
          <p:nvPr/>
        </p:nvCxnSpPr>
        <p:spPr bwMode="auto">
          <a:xfrm>
            <a:off x="2052638" y="2106613"/>
            <a:ext cx="190500" cy="152400"/>
          </a:xfrm>
          <a:prstGeom prst="line">
            <a:avLst/>
          </a:prstGeom>
          <a:noFill/>
          <a:ln w="25400">
            <a:solidFill>
              <a:schemeClr val="tx1"/>
            </a:solidFill>
            <a:round/>
            <a:headEnd/>
            <a:tailEnd/>
          </a:ln>
          <a:effectLst>
            <a:outerShdw dist="20000" dir="5400000" rotWithShape="0">
              <a:srgbClr val="808080">
                <a:alpha val="37999"/>
              </a:srgbClr>
            </a:outerShdw>
          </a:effectLst>
        </p:spPr>
      </p:cxnSp>
      <p:cxnSp>
        <p:nvCxnSpPr>
          <p:cNvPr id="41" name="直線コネクタ 40"/>
          <p:cNvCxnSpPr>
            <a:cxnSpLocks noChangeShapeType="1"/>
          </p:cNvCxnSpPr>
          <p:nvPr/>
        </p:nvCxnSpPr>
        <p:spPr bwMode="auto">
          <a:xfrm rot="16200000" flipH="1">
            <a:off x="1984376" y="2136775"/>
            <a:ext cx="334962" cy="20637"/>
          </a:xfrm>
          <a:prstGeom prst="line">
            <a:avLst/>
          </a:prstGeom>
          <a:noFill/>
          <a:ln w="12700">
            <a:solidFill>
              <a:srgbClr val="FF0000"/>
            </a:solidFill>
            <a:round/>
            <a:headEnd/>
            <a:tailEnd/>
          </a:ln>
          <a:effectLst>
            <a:outerShdw dist="20000" dir="5400000" rotWithShape="0">
              <a:srgbClr val="808080">
                <a:alpha val="37999"/>
              </a:srgbClr>
            </a:outerShdw>
          </a:effectLst>
        </p:spPr>
      </p:cxnSp>
      <p:cxnSp>
        <p:nvCxnSpPr>
          <p:cNvPr id="42" name="直線コネクタ 41"/>
          <p:cNvCxnSpPr>
            <a:cxnSpLocks noChangeShapeType="1"/>
          </p:cNvCxnSpPr>
          <p:nvPr/>
        </p:nvCxnSpPr>
        <p:spPr bwMode="auto">
          <a:xfrm flipV="1">
            <a:off x="1971675" y="2114550"/>
            <a:ext cx="355600" cy="60325"/>
          </a:xfrm>
          <a:prstGeom prst="line">
            <a:avLst/>
          </a:prstGeom>
          <a:noFill/>
          <a:ln w="12700">
            <a:solidFill>
              <a:srgbClr val="FF0000"/>
            </a:solidFill>
            <a:round/>
            <a:headEnd/>
            <a:tailEnd/>
          </a:ln>
          <a:effectLst>
            <a:outerShdw dist="20000" dir="5400000" rotWithShape="0">
              <a:srgbClr val="808080">
                <a:alpha val="37999"/>
              </a:srgbClr>
            </a:outerShdw>
          </a:effectLst>
        </p:spPr>
      </p:cxnSp>
      <p:cxnSp>
        <p:nvCxnSpPr>
          <p:cNvPr id="43" name="直線コネクタ 42"/>
          <p:cNvCxnSpPr>
            <a:cxnSpLocks noChangeShapeType="1"/>
          </p:cNvCxnSpPr>
          <p:nvPr/>
        </p:nvCxnSpPr>
        <p:spPr bwMode="auto">
          <a:xfrm flipV="1">
            <a:off x="1943100" y="2182813"/>
            <a:ext cx="193675" cy="134937"/>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45" name="テキスト ボックス 44"/>
          <p:cNvSpPr txBox="1">
            <a:spLocks noChangeArrowheads="1"/>
          </p:cNvSpPr>
          <p:nvPr/>
        </p:nvSpPr>
        <p:spPr bwMode="auto">
          <a:xfrm>
            <a:off x="4638426" y="3424238"/>
            <a:ext cx="4110038" cy="26320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spAutoFit/>
          </a:bodyPr>
          <a:lstStyle/>
          <a:p>
            <a:pPr>
              <a:spcAft>
                <a:spcPts val="600"/>
              </a:spcAft>
              <a:buFont typeface="Arial" charset="0"/>
              <a:buChar char="•"/>
            </a:pPr>
            <a:r>
              <a:rPr lang="en-US" altLang="ja-JP" sz="2000">
                <a:solidFill>
                  <a:srgbClr val="000000"/>
                </a:solidFill>
                <a:latin typeface="Arial" charset="0"/>
              </a:rPr>
              <a:t>Back Gate</a:t>
            </a:r>
            <a:r>
              <a:rPr lang="ja-JP" altLang="en-US" sz="2000">
                <a:solidFill>
                  <a:srgbClr val="000000"/>
                </a:solidFill>
                <a:latin typeface="Arial" charset="0"/>
              </a:rPr>
              <a:t>は抑制</a:t>
            </a:r>
            <a:endParaRPr lang="en-US" altLang="ja-JP" sz="2000">
              <a:solidFill>
                <a:srgbClr val="000000"/>
              </a:solidFill>
              <a:latin typeface="Arial" charset="0"/>
            </a:endParaRPr>
          </a:p>
          <a:p>
            <a:pPr>
              <a:spcAft>
                <a:spcPts val="600"/>
              </a:spcAft>
              <a:buFont typeface="Arial" charset="0"/>
              <a:buChar char="•"/>
            </a:pPr>
            <a:r>
              <a:rPr lang="ja-JP" altLang="en-US" sz="2000">
                <a:solidFill>
                  <a:srgbClr val="000000"/>
                </a:solidFill>
                <a:latin typeface="Arial" charset="0"/>
              </a:rPr>
              <a:t>クロストークは改善</a:t>
            </a:r>
            <a:endParaRPr lang="en-US" altLang="ja-JP" sz="2000">
              <a:solidFill>
                <a:srgbClr val="000000"/>
              </a:solidFill>
              <a:latin typeface="Arial" charset="0"/>
            </a:endParaRPr>
          </a:p>
          <a:p>
            <a:pPr>
              <a:spcAft>
                <a:spcPts val="600"/>
              </a:spcAft>
              <a:buFont typeface="Arial" charset="0"/>
              <a:buChar char="•"/>
            </a:pPr>
            <a:r>
              <a:rPr lang="ja-JP" altLang="en-US" sz="2000">
                <a:solidFill>
                  <a:srgbClr val="000000"/>
                </a:solidFill>
                <a:latin typeface="Arial" charset="0"/>
              </a:rPr>
              <a:t>放射線耐性改善</a:t>
            </a:r>
            <a:endParaRPr lang="en-US" altLang="ja-JP" sz="2000">
              <a:solidFill>
                <a:srgbClr val="000000"/>
              </a:solidFill>
              <a:latin typeface="Arial" charset="0"/>
            </a:endParaRPr>
          </a:p>
          <a:p>
            <a:pPr>
              <a:spcAft>
                <a:spcPts val="600"/>
              </a:spcAft>
              <a:buFont typeface="Arial" charset="0"/>
              <a:buChar char="•"/>
            </a:pPr>
            <a:r>
              <a:rPr lang="en-US" altLang="ja-JP" sz="2000">
                <a:solidFill>
                  <a:srgbClr val="000000"/>
                </a:solidFill>
                <a:latin typeface="Arial" charset="0"/>
              </a:rPr>
              <a:t>BOX</a:t>
            </a:r>
            <a:r>
              <a:rPr lang="ja-JP" altLang="en-US" sz="2000">
                <a:solidFill>
                  <a:srgbClr val="000000"/>
                </a:solidFill>
                <a:latin typeface="Arial" charset="0"/>
              </a:rPr>
              <a:t>電荷の補償可能</a:t>
            </a:r>
            <a:endParaRPr lang="en-US" altLang="ja-JP" sz="2000">
              <a:solidFill>
                <a:srgbClr val="000000"/>
              </a:solidFill>
              <a:latin typeface="Arial" charset="0"/>
            </a:endParaRPr>
          </a:p>
          <a:p>
            <a:pPr>
              <a:spcAft>
                <a:spcPts val="600"/>
              </a:spcAft>
              <a:buFont typeface="Arial" charset="0"/>
              <a:buChar char="•"/>
            </a:pPr>
            <a:r>
              <a:rPr lang="ja-JP" altLang="en-US" sz="2000">
                <a:solidFill>
                  <a:srgbClr val="000000"/>
                </a:solidFill>
                <a:latin typeface="Arial" charset="0"/>
              </a:rPr>
              <a:t>センサー容量増加小</a:t>
            </a:r>
            <a:endParaRPr lang="en-US" altLang="ja-JP" sz="2000">
              <a:solidFill>
                <a:srgbClr val="000000"/>
              </a:solidFill>
              <a:latin typeface="Arial" charset="0"/>
            </a:endParaRPr>
          </a:p>
          <a:p>
            <a:pPr>
              <a:spcAft>
                <a:spcPts val="600"/>
              </a:spcAft>
              <a:buFont typeface="Arial" charset="0"/>
              <a:buChar char="•"/>
            </a:pPr>
            <a:r>
              <a:rPr lang="ja-JP" altLang="en-US" sz="2000">
                <a:solidFill>
                  <a:srgbClr val="000000"/>
                </a:solidFill>
                <a:latin typeface="Arial" charset="0"/>
              </a:rPr>
              <a:t>埋込み</a:t>
            </a:r>
            <a:r>
              <a:rPr lang="en-US" altLang="ja-JP" sz="2000">
                <a:solidFill>
                  <a:srgbClr val="000000"/>
                </a:solidFill>
                <a:latin typeface="Arial" charset="0"/>
              </a:rPr>
              <a:t>SOI</a:t>
            </a:r>
            <a:r>
              <a:rPr lang="ja-JP" altLang="en-US" sz="2000">
                <a:solidFill>
                  <a:srgbClr val="000000"/>
                </a:solidFill>
                <a:latin typeface="Arial" charset="0"/>
              </a:rPr>
              <a:t>層を使った新デバイスの可能性</a:t>
            </a:r>
            <a:endParaRPr lang="en-US" altLang="ja-JP" sz="2000">
              <a:solidFill>
                <a:srgbClr val="000000"/>
              </a:solidFill>
              <a:latin typeface="Arial" charset="0"/>
            </a:endParaRPr>
          </a:p>
        </p:txBody>
      </p:sp>
      <p:sp>
        <p:nvSpPr>
          <p:cNvPr id="47" name="正方形/長方形 46"/>
          <p:cNvSpPr/>
          <p:nvPr/>
        </p:nvSpPr>
        <p:spPr>
          <a:xfrm>
            <a:off x="0" y="0"/>
            <a:ext cx="395536" cy="6858000"/>
          </a:xfrm>
          <a:prstGeom prst="rect">
            <a:avLst/>
          </a:prstGeom>
          <a:gradFill flip="none" rotWithShape="1">
            <a:gsLst>
              <a:gs pos="0">
                <a:schemeClr val="bg1">
                  <a:alpha val="15000"/>
                </a:schemeClr>
              </a:gs>
              <a:gs pos="39999">
                <a:srgbClr val="8DF8FD"/>
              </a:gs>
              <a:gs pos="70000">
                <a:srgbClr val="90BFF8"/>
              </a:gs>
              <a:gs pos="100000">
                <a:srgbClr val="5AA0F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118973" y="72008"/>
            <a:ext cx="615553" cy="5949280"/>
          </a:xfrm>
          <a:prstGeom prst="rect">
            <a:avLst/>
          </a:prstGeom>
          <a:noFill/>
        </p:spPr>
        <p:txBody>
          <a:bodyPr vert="eaVert" wrap="square" rtlCol="0">
            <a:spAutoFit/>
          </a:bodyPr>
          <a:lstStyle/>
          <a:p>
            <a:r>
              <a:rPr kumimoji="1" lang="en-US" altLang="ja-JP" sz="2800" b="0" dirty="0" smtClean="0">
                <a:solidFill>
                  <a:schemeClr val="bg1"/>
                </a:solidFill>
                <a:latin typeface="メイリオ" pitchFamily="50" charset="-128"/>
                <a:ea typeface="メイリオ" pitchFamily="50" charset="-128"/>
                <a:cs typeface="メイリオ" pitchFamily="50" charset="-128"/>
              </a:rPr>
              <a:t>SOI</a:t>
            </a:r>
            <a:r>
              <a:rPr kumimoji="1" lang="ja-JP" altLang="en-US" sz="2800" b="0" dirty="0" smtClean="0">
                <a:solidFill>
                  <a:schemeClr val="bg1"/>
                </a:solidFill>
                <a:latin typeface="メイリオ" pitchFamily="50" charset="-128"/>
                <a:ea typeface="メイリオ" pitchFamily="50" charset="-128"/>
                <a:cs typeface="メイリオ" pitchFamily="50" charset="-128"/>
              </a:rPr>
              <a:t>　　</a:t>
            </a:r>
            <a:r>
              <a:rPr kumimoji="1" lang="en-US" altLang="ja-JP" sz="2800" b="1" dirty="0" smtClean="0">
                <a:solidFill>
                  <a:schemeClr val="bg1"/>
                </a:solidFill>
                <a:latin typeface="メイリオ" pitchFamily="50" charset="-128"/>
                <a:ea typeface="メイリオ" pitchFamily="50" charset="-128"/>
                <a:cs typeface="メイリオ" pitchFamily="50" charset="-128"/>
              </a:rPr>
              <a:t>S</a:t>
            </a:r>
            <a:r>
              <a:rPr kumimoji="1" lang="en-US" altLang="ja-JP" sz="2800" b="0" dirty="0" smtClean="0">
                <a:solidFill>
                  <a:schemeClr val="bg1"/>
                </a:solidFill>
                <a:latin typeface="メイリオ" pitchFamily="50" charset="-128"/>
                <a:ea typeface="メイリオ" pitchFamily="50" charset="-128"/>
                <a:cs typeface="メイリオ" pitchFamily="50" charset="-128"/>
              </a:rPr>
              <a:t>ilicon </a:t>
            </a:r>
            <a:r>
              <a:rPr kumimoji="1" lang="en-US" altLang="ja-JP" sz="2800" b="1" dirty="0" smtClean="0">
                <a:solidFill>
                  <a:schemeClr val="bg1"/>
                </a:solidFill>
                <a:latin typeface="メイリオ" pitchFamily="50" charset="-128"/>
                <a:ea typeface="メイリオ" pitchFamily="50" charset="-128"/>
                <a:cs typeface="メイリオ" pitchFamily="50" charset="-128"/>
              </a:rPr>
              <a:t>O</a:t>
            </a:r>
            <a:r>
              <a:rPr kumimoji="1" lang="en-US" altLang="ja-JP" sz="2800" b="0" dirty="0" smtClean="0">
                <a:solidFill>
                  <a:schemeClr val="bg1"/>
                </a:solidFill>
                <a:latin typeface="メイリオ" pitchFamily="50" charset="-128"/>
                <a:ea typeface="メイリオ" pitchFamily="50" charset="-128"/>
                <a:cs typeface="メイリオ" pitchFamily="50" charset="-128"/>
              </a:rPr>
              <a:t>n </a:t>
            </a:r>
            <a:r>
              <a:rPr kumimoji="1" lang="en-US" altLang="ja-JP" sz="2800" b="1" dirty="0" smtClean="0">
                <a:solidFill>
                  <a:schemeClr val="bg1"/>
                </a:solidFill>
                <a:latin typeface="メイリオ" pitchFamily="50" charset="-128"/>
                <a:ea typeface="メイリオ" pitchFamily="50" charset="-128"/>
                <a:cs typeface="メイリオ" pitchFamily="50" charset="-128"/>
              </a:rPr>
              <a:t>I</a:t>
            </a:r>
            <a:r>
              <a:rPr kumimoji="1" lang="en-US" altLang="ja-JP" sz="2800" b="0" dirty="0" smtClean="0">
                <a:solidFill>
                  <a:schemeClr val="bg1"/>
                </a:solidFill>
                <a:latin typeface="メイリオ" pitchFamily="50" charset="-128"/>
                <a:ea typeface="メイリオ" pitchFamily="50" charset="-128"/>
                <a:cs typeface="メイリオ" pitchFamily="50" charset="-128"/>
              </a:rPr>
              <a:t>nsulator</a:t>
            </a:r>
            <a:endParaRPr kumimoji="1" lang="ja-JP" altLang="en-US" sz="2800" b="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センサー構造の形成</a:t>
            </a:r>
            <a:endParaRPr kumimoji="1" lang="ja-JP" altLang="en-US" dirty="0"/>
          </a:p>
        </p:txBody>
      </p:sp>
      <p:sp>
        <p:nvSpPr>
          <p:cNvPr id="3" name="コンテンツ プレースホルダ 2"/>
          <p:cNvSpPr>
            <a:spLocks noGrp="1"/>
          </p:cNvSpPr>
          <p:nvPr>
            <p:ph idx="1"/>
          </p:nvPr>
        </p:nvSpPr>
        <p:spPr>
          <a:xfrm>
            <a:off x="457200" y="1196752"/>
            <a:ext cx="8229600" cy="504056"/>
          </a:xfrm>
        </p:spPr>
        <p:txBody>
          <a:bodyPr/>
          <a:lstStyle/>
          <a:p>
            <a:r>
              <a:rPr lang="ja-JP" altLang="en-US" dirty="0" smtClean="0"/>
              <a:t>センサー：</a:t>
            </a:r>
            <a:r>
              <a:rPr lang="en-US" altLang="ja-JP" dirty="0" smtClean="0"/>
              <a:t>PN</a:t>
            </a:r>
            <a:r>
              <a:rPr lang="ja-JP" altLang="en-US" dirty="0" smtClean="0"/>
              <a:t>接合を不純物インプラントで形成</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3</a:t>
            </a:fld>
            <a:endParaRPr kumimoji="1" lang="ja-JP" altLang="en-US"/>
          </a:p>
        </p:txBody>
      </p:sp>
      <p:sp>
        <p:nvSpPr>
          <p:cNvPr id="7" name="テキスト ボックス 6"/>
          <p:cNvSpPr txBox="1"/>
          <p:nvPr/>
        </p:nvSpPr>
        <p:spPr>
          <a:xfrm>
            <a:off x="539552" y="1772816"/>
            <a:ext cx="3672408" cy="461665"/>
          </a:xfrm>
          <a:prstGeom prst="rect">
            <a:avLst/>
          </a:prstGeom>
          <a:noFill/>
        </p:spPr>
        <p:txBody>
          <a:bodyPr wrap="square" rtlCol="0">
            <a:spAutoFit/>
          </a:bodyPr>
          <a:lstStyle/>
          <a:p>
            <a:pPr algn="ctr"/>
            <a:r>
              <a:rPr kumimoji="1" lang="ja-JP" altLang="en-US" sz="2400" u="sng" dirty="0" smtClean="0"/>
              <a:t>センサー端子</a:t>
            </a:r>
            <a:r>
              <a:rPr kumimoji="1" lang="en-US" altLang="ja-JP" sz="2400" u="sng" dirty="0" err="1" smtClean="0"/>
              <a:t>Psub</a:t>
            </a:r>
            <a:r>
              <a:rPr kumimoji="1" lang="ja-JP" altLang="en-US" sz="2400" u="sng" dirty="0" smtClean="0"/>
              <a:t>の形成</a:t>
            </a:r>
            <a:endParaRPr kumimoji="1" lang="ja-JP" altLang="en-US" sz="2400" u="sng" dirty="0"/>
          </a:p>
        </p:txBody>
      </p:sp>
      <p:sp>
        <p:nvSpPr>
          <p:cNvPr id="8" name="テキスト ボックス 7"/>
          <p:cNvSpPr txBox="1"/>
          <p:nvPr/>
        </p:nvSpPr>
        <p:spPr>
          <a:xfrm>
            <a:off x="5580112" y="1772816"/>
            <a:ext cx="2808312" cy="461665"/>
          </a:xfrm>
          <a:prstGeom prst="rect">
            <a:avLst/>
          </a:prstGeom>
          <a:noFill/>
        </p:spPr>
        <p:txBody>
          <a:bodyPr wrap="square" rtlCol="0">
            <a:spAutoFit/>
          </a:bodyPr>
          <a:lstStyle/>
          <a:p>
            <a:pPr algn="ctr"/>
            <a:r>
              <a:rPr lang="en-US" altLang="ja-JP" sz="2400" u="sng" dirty="0" smtClean="0"/>
              <a:t>BPW</a:t>
            </a:r>
            <a:r>
              <a:rPr lang="ja-JP" altLang="en-US" sz="2400" u="sng" dirty="0" smtClean="0"/>
              <a:t>と</a:t>
            </a:r>
            <a:r>
              <a:rPr lang="en-US" altLang="ja-JP" sz="2400" u="sng" dirty="0" smtClean="0"/>
              <a:t>BNW</a:t>
            </a:r>
            <a:endParaRPr kumimoji="1" lang="ja-JP" altLang="en-US" sz="2400" u="sng" dirty="0"/>
          </a:p>
        </p:txBody>
      </p:sp>
      <p:sp>
        <p:nvSpPr>
          <p:cNvPr id="19" name="テキスト ボックス 18"/>
          <p:cNvSpPr txBox="1"/>
          <p:nvPr/>
        </p:nvSpPr>
        <p:spPr>
          <a:xfrm>
            <a:off x="611560" y="4953362"/>
            <a:ext cx="4032448" cy="707886"/>
          </a:xfrm>
          <a:prstGeom prst="rect">
            <a:avLst/>
          </a:prstGeom>
          <a:noFill/>
        </p:spPr>
        <p:txBody>
          <a:bodyPr wrap="square" rtlCol="0">
            <a:spAutoFit/>
          </a:bodyPr>
          <a:lstStyle/>
          <a:p>
            <a:r>
              <a:rPr kumimoji="1" lang="en-US" altLang="ja-JP" sz="2000" u="sng" dirty="0" err="1" smtClean="0">
                <a:solidFill>
                  <a:srgbClr val="FF0000"/>
                </a:solidFill>
              </a:rPr>
              <a:t>Psub</a:t>
            </a:r>
            <a:r>
              <a:rPr lang="ja-JP" altLang="en-US" sz="2000" dirty="0" smtClean="0"/>
              <a:t>：センサー・回路間のコンタクト</a:t>
            </a:r>
            <a:endParaRPr lang="en-US" altLang="ja-JP" sz="2000" dirty="0" smtClean="0"/>
          </a:p>
          <a:p>
            <a:r>
              <a:rPr lang="ja-JP" altLang="en-US" sz="2000" dirty="0" smtClean="0"/>
              <a:t>　　　　回路部分が削られる</a:t>
            </a:r>
            <a:endParaRPr kumimoji="1" lang="ja-JP" altLang="en-US" sz="2000" dirty="0"/>
          </a:p>
        </p:txBody>
      </p:sp>
      <p:cxnSp>
        <p:nvCxnSpPr>
          <p:cNvPr id="21" name="直線コネクタ 20"/>
          <p:cNvCxnSpPr/>
          <p:nvPr/>
        </p:nvCxnSpPr>
        <p:spPr>
          <a:xfrm rot="5400000">
            <a:off x="2519772" y="3969060"/>
            <a:ext cx="42484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右矢印 24"/>
          <p:cNvSpPr/>
          <p:nvPr/>
        </p:nvSpPr>
        <p:spPr>
          <a:xfrm>
            <a:off x="1547664" y="5805264"/>
            <a:ext cx="360040" cy="288032"/>
          </a:xfrm>
          <a:prstGeom prst="rightArrow">
            <a:avLst/>
          </a:prstGeom>
          <a:solidFill>
            <a:srgbClr val="24F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979712" y="5733256"/>
            <a:ext cx="2520280" cy="461665"/>
          </a:xfrm>
          <a:prstGeom prst="rect">
            <a:avLst/>
          </a:prstGeom>
          <a:noFill/>
        </p:spPr>
        <p:txBody>
          <a:bodyPr wrap="square" rtlCol="0">
            <a:spAutoFit/>
          </a:bodyPr>
          <a:lstStyle/>
          <a:p>
            <a:r>
              <a:rPr kumimoji="1" lang="ja-JP" altLang="en-US" sz="2400" dirty="0" smtClean="0"/>
              <a:t>小さくする（固定）。</a:t>
            </a:r>
            <a:endParaRPr kumimoji="1" lang="ja-JP" altLang="en-US" sz="2400" dirty="0"/>
          </a:p>
        </p:txBody>
      </p:sp>
      <p:grpSp>
        <p:nvGrpSpPr>
          <p:cNvPr id="48" name="グループ化 47"/>
          <p:cNvGrpSpPr/>
          <p:nvPr/>
        </p:nvGrpSpPr>
        <p:grpSpPr>
          <a:xfrm>
            <a:off x="827584" y="2348880"/>
            <a:ext cx="2592288" cy="2376264"/>
            <a:chOff x="1187624" y="2348880"/>
            <a:chExt cx="2592288" cy="2376264"/>
          </a:xfrm>
        </p:grpSpPr>
        <p:sp>
          <p:nvSpPr>
            <p:cNvPr id="9" name="正方形/長方形 8"/>
            <p:cNvSpPr/>
            <p:nvPr/>
          </p:nvSpPr>
          <p:spPr>
            <a:xfrm>
              <a:off x="1187624" y="3501008"/>
              <a:ext cx="2592288" cy="1224136"/>
            </a:xfrm>
            <a:prstGeom prst="rect">
              <a:avLst/>
            </a:prstGeom>
            <a:solidFill>
              <a:srgbClr val="C2FB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187624" y="3284984"/>
              <a:ext cx="1008112" cy="216024"/>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771800" y="3284984"/>
              <a:ext cx="1008112" cy="216024"/>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187624" y="3068960"/>
              <a:ext cx="1008112" cy="216024"/>
            </a:xfrm>
            <a:prstGeom prst="rect">
              <a:avLst/>
            </a:prstGeom>
            <a:solidFill>
              <a:srgbClr val="FFFF9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771800" y="3068960"/>
              <a:ext cx="1008112" cy="216024"/>
            </a:xfrm>
            <a:prstGeom prst="rect">
              <a:avLst/>
            </a:prstGeom>
            <a:solidFill>
              <a:srgbClr val="FFFF9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パイ 21"/>
            <p:cNvSpPr/>
            <p:nvPr/>
          </p:nvSpPr>
          <p:spPr>
            <a:xfrm>
              <a:off x="2195736" y="3225016"/>
              <a:ext cx="576064" cy="564024"/>
            </a:xfrm>
            <a:prstGeom prst="pie">
              <a:avLst>
                <a:gd name="adj1" fmla="val 0"/>
                <a:gd name="adj2" fmla="val 10829414"/>
              </a:avLst>
            </a:prstGeom>
            <a:gradFill>
              <a:gsLst>
                <a:gs pos="0">
                  <a:srgbClr val="FF0000"/>
                </a:gs>
                <a:gs pos="50000">
                  <a:srgbClr val="FFAFAF"/>
                </a:gs>
                <a:gs pos="100000">
                  <a:schemeClr val="bg1"/>
                </a:gs>
              </a:gsLst>
              <a:lin ang="54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p:cNvSpPr txBox="1"/>
            <p:nvPr/>
          </p:nvSpPr>
          <p:spPr>
            <a:xfrm>
              <a:off x="2699792" y="3501008"/>
              <a:ext cx="792088" cy="461665"/>
            </a:xfrm>
            <a:prstGeom prst="rect">
              <a:avLst/>
            </a:prstGeom>
            <a:noFill/>
          </p:spPr>
          <p:txBody>
            <a:bodyPr wrap="square" rtlCol="0">
              <a:spAutoFit/>
            </a:bodyPr>
            <a:lstStyle/>
            <a:p>
              <a:pPr algn="ctr"/>
              <a:r>
                <a:rPr kumimoji="1" lang="en-US" altLang="ja-JP" sz="2400" b="1" dirty="0" smtClean="0">
                  <a:solidFill>
                    <a:srgbClr val="FF0000"/>
                  </a:solidFill>
                </a:rPr>
                <a:t>P++</a:t>
              </a:r>
              <a:endParaRPr kumimoji="1" lang="ja-JP" altLang="en-US" sz="2400" b="1" dirty="0">
                <a:solidFill>
                  <a:srgbClr val="FF0000"/>
                </a:solidFill>
              </a:endParaRPr>
            </a:p>
          </p:txBody>
        </p:sp>
        <p:sp>
          <p:nvSpPr>
            <p:cNvPr id="24" name="テキスト ボックス 23"/>
            <p:cNvSpPr txBox="1"/>
            <p:nvPr/>
          </p:nvSpPr>
          <p:spPr>
            <a:xfrm>
              <a:off x="2699792" y="4263479"/>
              <a:ext cx="648072" cy="461665"/>
            </a:xfrm>
            <a:prstGeom prst="rect">
              <a:avLst/>
            </a:prstGeom>
            <a:noFill/>
          </p:spPr>
          <p:txBody>
            <a:bodyPr wrap="square" rtlCol="0">
              <a:spAutoFit/>
            </a:bodyPr>
            <a:lstStyle/>
            <a:p>
              <a:pPr algn="ctr"/>
              <a:r>
                <a:rPr kumimoji="1" lang="en-US" altLang="ja-JP" sz="2400" b="1" dirty="0" smtClean="0">
                  <a:solidFill>
                    <a:srgbClr val="0066FF"/>
                  </a:solidFill>
                </a:rPr>
                <a:t>N-</a:t>
              </a:r>
              <a:endParaRPr kumimoji="1" lang="ja-JP" altLang="en-US" sz="2400" b="1" dirty="0">
                <a:solidFill>
                  <a:srgbClr val="0066FF"/>
                </a:solidFill>
              </a:endParaRPr>
            </a:p>
          </p:txBody>
        </p:sp>
        <p:cxnSp>
          <p:nvCxnSpPr>
            <p:cNvPr id="28" name="直線矢印コネクタ 27"/>
            <p:cNvCxnSpPr/>
            <p:nvPr/>
          </p:nvCxnSpPr>
          <p:spPr>
            <a:xfrm rot="5400000">
              <a:off x="2015716" y="2672916"/>
              <a:ext cx="504056" cy="1588"/>
            </a:xfrm>
            <a:prstGeom prst="straightConnector1">
              <a:avLst/>
            </a:prstGeom>
            <a:ln w="317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5400000">
              <a:off x="2230946" y="2672122"/>
              <a:ext cx="504056" cy="1588"/>
            </a:xfrm>
            <a:prstGeom prst="straightConnector1">
              <a:avLst/>
            </a:prstGeom>
            <a:ln w="317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a:off x="2446970" y="2672122"/>
              <a:ext cx="504056" cy="1588"/>
            </a:xfrm>
            <a:prstGeom prst="straightConnector1">
              <a:avLst/>
            </a:prstGeom>
            <a:ln w="317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31640" y="2348880"/>
              <a:ext cx="1080120" cy="400110"/>
            </a:xfrm>
            <a:prstGeom prst="rect">
              <a:avLst/>
            </a:prstGeom>
            <a:noFill/>
          </p:spPr>
          <p:txBody>
            <a:bodyPr wrap="square" rtlCol="0">
              <a:spAutoFit/>
            </a:bodyPr>
            <a:lstStyle/>
            <a:p>
              <a:pPr algn="ctr"/>
              <a:r>
                <a:rPr kumimoji="1" lang="en-US" altLang="ja-JP" sz="2000" dirty="0" smtClean="0">
                  <a:solidFill>
                    <a:srgbClr val="FF0000"/>
                  </a:solidFill>
                </a:rPr>
                <a:t>P</a:t>
              </a:r>
              <a:r>
                <a:rPr kumimoji="1" lang="ja-JP" altLang="en-US" sz="2000" dirty="0" smtClean="0">
                  <a:solidFill>
                    <a:srgbClr val="FF0000"/>
                  </a:solidFill>
                </a:rPr>
                <a:t>型</a:t>
              </a:r>
              <a:endParaRPr kumimoji="1" lang="ja-JP" altLang="en-US" sz="2000" dirty="0">
                <a:solidFill>
                  <a:srgbClr val="FF0000"/>
                </a:solidFill>
              </a:endParaRPr>
            </a:p>
          </p:txBody>
        </p:sp>
      </p:grpSp>
      <p:sp>
        <p:nvSpPr>
          <p:cNvPr id="43" name="テキスト ボックス 42"/>
          <p:cNvSpPr txBox="1"/>
          <p:nvPr/>
        </p:nvSpPr>
        <p:spPr>
          <a:xfrm>
            <a:off x="4932040" y="4941168"/>
            <a:ext cx="4032448" cy="707886"/>
          </a:xfrm>
          <a:prstGeom prst="rect">
            <a:avLst/>
          </a:prstGeom>
          <a:noFill/>
        </p:spPr>
        <p:txBody>
          <a:bodyPr wrap="square" rtlCol="0">
            <a:spAutoFit/>
          </a:bodyPr>
          <a:lstStyle/>
          <a:p>
            <a:r>
              <a:rPr kumimoji="1" lang="en-US" altLang="ja-JP" sz="2000" b="1" u="sng" dirty="0" smtClean="0">
                <a:solidFill>
                  <a:srgbClr val="FF7C80"/>
                </a:solidFill>
              </a:rPr>
              <a:t>BPW</a:t>
            </a:r>
            <a:r>
              <a:rPr lang="ja-JP" altLang="en-US" sz="2000" u="sng" dirty="0" smtClean="0"/>
              <a:t>と</a:t>
            </a:r>
            <a:r>
              <a:rPr kumimoji="1" lang="en-US" altLang="ja-JP" sz="2000" b="1" u="sng" dirty="0" smtClean="0">
                <a:solidFill>
                  <a:srgbClr val="5AA0F4"/>
                </a:solidFill>
              </a:rPr>
              <a:t>BNW</a:t>
            </a:r>
            <a:r>
              <a:rPr kumimoji="1" lang="ja-JP" altLang="en-US" sz="2000" b="1" dirty="0" smtClean="0"/>
              <a:t>：</a:t>
            </a:r>
            <a:endParaRPr kumimoji="1" lang="en-US" altLang="ja-JP" sz="2000" b="1" dirty="0" smtClean="0"/>
          </a:p>
          <a:p>
            <a:r>
              <a:rPr kumimoji="1" lang="en-US" altLang="ja-JP" sz="2000" dirty="0" smtClean="0"/>
              <a:t>	</a:t>
            </a:r>
            <a:r>
              <a:rPr kumimoji="1" lang="ja-JP" altLang="en-US" sz="2000" dirty="0" smtClean="0"/>
              <a:t>回路の</a:t>
            </a:r>
            <a:r>
              <a:rPr lang="ja-JP" altLang="en-US" sz="2000" dirty="0" smtClean="0"/>
              <a:t>上からインプラント</a:t>
            </a:r>
            <a:endParaRPr kumimoji="1" lang="ja-JP" altLang="en-US" sz="2000" dirty="0"/>
          </a:p>
        </p:txBody>
      </p:sp>
      <p:grpSp>
        <p:nvGrpSpPr>
          <p:cNvPr id="49" name="グループ化 48"/>
          <p:cNvGrpSpPr/>
          <p:nvPr/>
        </p:nvGrpSpPr>
        <p:grpSpPr>
          <a:xfrm>
            <a:off x="5292080" y="2348880"/>
            <a:ext cx="3672408" cy="2405881"/>
            <a:chOff x="5004048" y="2348880"/>
            <a:chExt cx="3672408" cy="2405881"/>
          </a:xfrm>
        </p:grpSpPr>
        <p:sp>
          <p:nvSpPr>
            <p:cNvPr id="14" name="正方形/長方形 13"/>
            <p:cNvSpPr/>
            <p:nvPr/>
          </p:nvSpPr>
          <p:spPr>
            <a:xfrm>
              <a:off x="5580112" y="3501008"/>
              <a:ext cx="2592288" cy="1224136"/>
            </a:xfrm>
            <a:prstGeom prst="rect">
              <a:avLst/>
            </a:prstGeom>
            <a:solidFill>
              <a:srgbClr val="C2FB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580112" y="3068960"/>
              <a:ext cx="2592288" cy="216024"/>
            </a:xfrm>
            <a:prstGeom prst="rect">
              <a:avLst/>
            </a:prstGeom>
            <a:solidFill>
              <a:srgbClr val="FFFF9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p:cNvCxnSpPr/>
            <p:nvPr/>
          </p:nvCxnSpPr>
          <p:spPr>
            <a:xfrm rot="5400000">
              <a:off x="5760132" y="2672916"/>
              <a:ext cx="504056" cy="1588"/>
            </a:xfrm>
            <a:prstGeom prst="straightConnector1">
              <a:avLst/>
            </a:prstGeom>
            <a:ln w="31750">
              <a:solidFill>
                <a:srgbClr val="FF7C8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5400000">
              <a:off x="5975362" y="2672122"/>
              <a:ext cx="504056" cy="1588"/>
            </a:xfrm>
            <a:prstGeom prst="straightConnector1">
              <a:avLst/>
            </a:prstGeom>
            <a:ln w="31750">
              <a:solidFill>
                <a:srgbClr val="FF7C8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5400000">
              <a:off x="6191386" y="2672122"/>
              <a:ext cx="504056" cy="1588"/>
            </a:xfrm>
            <a:prstGeom prst="straightConnector1">
              <a:avLst/>
            </a:prstGeom>
            <a:ln w="31750">
              <a:solidFill>
                <a:srgbClr val="FF7C80"/>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004048" y="2348880"/>
              <a:ext cx="1224136" cy="400110"/>
            </a:xfrm>
            <a:prstGeom prst="rect">
              <a:avLst/>
            </a:prstGeom>
            <a:noFill/>
          </p:spPr>
          <p:txBody>
            <a:bodyPr wrap="square" rtlCol="0">
              <a:spAutoFit/>
            </a:bodyPr>
            <a:lstStyle/>
            <a:p>
              <a:pPr algn="ctr"/>
              <a:r>
                <a:rPr kumimoji="1" lang="en-US" altLang="ja-JP" sz="2000" dirty="0" smtClean="0">
                  <a:solidFill>
                    <a:srgbClr val="FF7C80"/>
                  </a:solidFill>
                </a:rPr>
                <a:t>P</a:t>
              </a:r>
              <a:r>
                <a:rPr kumimoji="1" lang="ja-JP" altLang="en-US" sz="2000" dirty="0" smtClean="0">
                  <a:solidFill>
                    <a:srgbClr val="FF7C80"/>
                  </a:solidFill>
                </a:rPr>
                <a:t>型</a:t>
              </a:r>
              <a:endParaRPr kumimoji="1" lang="ja-JP" altLang="en-US" sz="2000" dirty="0">
                <a:solidFill>
                  <a:srgbClr val="FF7C80"/>
                </a:solidFill>
              </a:endParaRPr>
            </a:p>
          </p:txBody>
        </p:sp>
        <p:cxnSp>
          <p:nvCxnSpPr>
            <p:cNvPr id="36" name="直線矢印コネクタ 35"/>
            <p:cNvCxnSpPr/>
            <p:nvPr/>
          </p:nvCxnSpPr>
          <p:spPr>
            <a:xfrm rot="5400000">
              <a:off x="6984268" y="2672916"/>
              <a:ext cx="504056" cy="1588"/>
            </a:xfrm>
            <a:prstGeom prst="straightConnector1">
              <a:avLst/>
            </a:prstGeom>
            <a:ln w="31750">
              <a:solidFill>
                <a:srgbClr val="5AA0F4"/>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5400000">
              <a:off x="7199498" y="2672122"/>
              <a:ext cx="504056" cy="1588"/>
            </a:xfrm>
            <a:prstGeom prst="straightConnector1">
              <a:avLst/>
            </a:prstGeom>
            <a:ln w="31750">
              <a:solidFill>
                <a:srgbClr val="5AA0F4"/>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5400000">
              <a:off x="7415522" y="2672122"/>
              <a:ext cx="504056" cy="1588"/>
            </a:xfrm>
            <a:prstGeom prst="straightConnector1">
              <a:avLst/>
            </a:prstGeom>
            <a:ln w="31750">
              <a:solidFill>
                <a:srgbClr val="5AA0F4"/>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7524328" y="2348880"/>
              <a:ext cx="1152128" cy="400110"/>
            </a:xfrm>
            <a:prstGeom prst="rect">
              <a:avLst/>
            </a:prstGeom>
            <a:noFill/>
          </p:spPr>
          <p:txBody>
            <a:bodyPr wrap="square" rtlCol="0">
              <a:spAutoFit/>
            </a:bodyPr>
            <a:lstStyle/>
            <a:p>
              <a:pPr algn="ctr"/>
              <a:r>
                <a:rPr lang="en-US" altLang="ja-JP" sz="2000" dirty="0" smtClean="0">
                  <a:solidFill>
                    <a:srgbClr val="5AA0F4"/>
                  </a:solidFill>
                </a:rPr>
                <a:t>N</a:t>
              </a:r>
              <a:r>
                <a:rPr lang="ja-JP" altLang="en-US" sz="2000" dirty="0" smtClean="0">
                  <a:solidFill>
                    <a:srgbClr val="5AA0F4"/>
                  </a:solidFill>
                </a:rPr>
                <a:t>型</a:t>
              </a:r>
              <a:endParaRPr kumimoji="1" lang="ja-JP" altLang="en-US" sz="2000" dirty="0">
                <a:solidFill>
                  <a:srgbClr val="5AA0F4"/>
                </a:solidFill>
              </a:endParaRPr>
            </a:p>
          </p:txBody>
        </p:sp>
        <p:sp>
          <p:nvSpPr>
            <p:cNvPr id="40" name="テキスト ボックス 39"/>
            <p:cNvSpPr txBox="1"/>
            <p:nvPr/>
          </p:nvSpPr>
          <p:spPr>
            <a:xfrm>
              <a:off x="6588224" y="4293096"/>
              <a:ext cx="648072" cy="461665"/>
            </a:xfrm>
            <a:prstGeom prst="rect">
              <a:avLst/>
            </a:prstGeom>
            <a:noFill/>
          </p:spPr>
          <p:txBody>
            <a:bodyPr wrap="square" rtlCol="0">
              <a:spAutoFit/>
            </a:bodyPr>
            <a:lstStyle/>
            <a:p>
              <a:pPr algn="ctr"/>
              <a:r>
                <a:rPr kumimoji="1" lang="en-US" altLang="ja-JP" sz="2400" b="1" dirty="0" smtClean="0">
                  <a:solidFill>
                    <a:srgbClr val="0066FF"/>
                  </a:solidFill>
                </a:rPr>
                <a:t>N-</a:t>
              </a:r>
              <a:endParaRPr kumimoji="1" lang="ja-JP" altLang="en-US" sz="2400" b="1" dirty="0">
                <a:solidFill>
                  <a:srgbClr val="0066FF"/>
                </a:solidFill>
              </a:endParaRPr>
            </a:p>
          </p:txBody>
        </p:sp>
        <p:sp>
          <p:nvSpPr>
            <p:cNvPr id="41" name="角丸四角形 40"/>
            <p:cNvSpPr/>
            <p:nvPr/>
          </p:nvSpPr>
          <p:spPr>
            <a:xfrm>
              <a:off x="5868224" y="3402712"/>
              <a:ext cx="720000" cy="216000"/>
            </a:xfrm>
            <a:prstGeom prst="roundRect">
              <a:avLst>
                <a:gd name="adj" fmla="val 50000"/>
              </a:avLst>
            </a:prstGeom>
            <a:solidFill>
              <a:srgbClr val="FF7C8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7092360" y="3402712"/>
              <a:ext cx="720000" cy="216000"/>
            </a:xfrm>
            <a:prstGeom prst="roundRect">
              <a:avLst>
                <a:gd name="adj" fmla="val 50000"/>
              </a:avLst>
            </a:prstGeom>
            <a:solidFill>
              <a:srgbClr val="5AA0F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580112" y="3284984"/>
              <a:ext cx="2592288" cy="216024"/>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6372200" y="3543399"/>
              <a:ext cx="648072" cy="461665"/>
            </a:xfrm>
            <a:prstGeom prst="rect">
              <a:avLst/>
            </a:prstGeom>
            <a:noFill/>
          </p:spPr>
          <p:txBody>
            <a:bodyPr wrap="square" rtlCol="0">
              <a:spAutoFit/>
            </a:bodyPr>
            <a:lstStyle/>
            <a:p>
              <a:pPr algn="ctr"/>
              <a:r>
                <a:rPr kumimoji="1" lang="en-US" altLang="ja-JP" sz="2400" b="1" dirty="0" smtClean="0">
                  <a:solidFill>
                    <a:srgbClr val="FF0000"/>
                  </a:solidFill>
                </a:rPr>
                <a:t>P+</a:t>
              </a:r>
              <a:endParaRPr kumimoji="1" lang="ja-JP" altLang="en-US" sz="2400" b="1" dirty="0">
                <a:solidFill>
                  <a:srgbClr val="FF0000"/>
                </a:solidFill>
              </a:endParaRPr>
            </a:p>
          </p:txBody>
        </p:sp>
        <p:sp>
          <p:nvSpPr>
            <p:cNvPr id="47" name="テキスト ボックス 46"/>
            <p:cNvSpPr txBox="1"/>
            <p:nvPr/>
          </p:nvSpPr>
          <p:spPr>
            <a:xfrm>
              <a:off x="7524328" y="3573016"/>
              <a:ext cx="648072" cy="461665"/>
            </a:xfrm>
            <a:prstGeom prst="rect">
              <a:avLst/>
            </a:prstGeom>
            <a:noFill/>
          </p:spPr>
          <p:txBody>
            <a:bodyPr wrap="square" rtlCol="0">
              <a:spAutoFit/>
            </a:bodyPr>
            <a:lstStyle/>
            <a:p>
              <a:pPr algn="ctr"/>
              <a:r>
                <a:rPr lang="en-US" altLang="ja-JP" sz="2400" b="1" dirty="0" smtClean="0">
                  <a:solidFill>
                    <a:srgbClr val="0066FF"/>
                  </a:solidFill>
                </a:rPr>
                <a:t>N+</a:t>
              </a:r>
              <a:endParaRPr kumimoji="1" lang="ja-JP" altLang="en-US" sz="2400" b="1" dirty="0">
                <a:solidFill>
                  <a:srgbClr val="0066FF"/>
                </a:solidFill>
              </a:endParaRPr>
            </a:p>
          </p:txBody>
        </p:sp>
      </p:grpSp>
      <p:sp>
        <p:nvSpPr>
          <p:cNvPr id="50" name="右矢印 49"/>
          <p:cNvSpPr/>
          <p:nvPr/>
        </p:nvSpPr>
        <p:spPr>
          <a:xfrm>
            <a:off x="5076056" y="5805264"/>
            <a:ext cx="360040" cy="288032"/>
          </a:xfrm>
          <a:prstGeom prst="rightArrow">
            <a:avLst/>
          </a:prstGeom>
          <a:solidFill>
            <a:srgbClr val="24F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508104" y="5805264"/>
            <a:ext cx="3635896" cy="369332"/>
          </a:xfrm>
          <a:prstGeom prst="rect">
            <a:avLst/>
          </a:prstGeom>
          <a:noFill/>
        </p:spPr>
        <p:txBody>
          <a:bodyPr wrap="square" rtlCol="0">
            <a:spAutoFit/>
          </a:bodyPr>
          <a:lstStyle/>
          <a:p>
            <a:r>
              <a:rPr kumimoji="1" lang="ja-JP" altLang="en-US" dirty="0" smtClean="0"/>
              <a:t>本来の目的はバックアップに記載。</a:t>
            </a:r>
            <a:endParaRPr kumimoji="1" lang="ja-JP" altLang="en-US" dirty="0"/>
          </a:p>
        </p:txBody>
      </p:sp>
      <p:sp>
        <p:nvSpPr>
          <p:cNvPr id="53" name="テキスト ボックス 52"/>
          <p:cNvSpPr txBox="1"/>
          <p:nvPr/>
        </p:nvSpPr>
        <p:spPr>
          <a:xfrm>
            <a:off x="576064" y="4964975"/>
            <a:ext cx="8244408" cy="1200329"/>
          </a:xfrm>
          <a:prstGeom prst="rect">
            <a:avLst/>
          </a:prstGeom>
          <a:solidFill>
            <a:schemeClr val="bg1"/>
          </a:solidFill>
          <a:ln>
            <a:solidFill>
              <a:schemeClr val="tx1"/>
            </a:solidFill>
          </a:ln>
        </p:spPr>
        <p:txBody>
          <a:bodyPr wrap="square" rtlCol="0">
            <a:spAutoFit/>
          </a:bodyPr>
          <a:lstStyle/>
          <a:p>
            <a:pPr algn="ctr"/>
            <a:r>
              <a:rPr kumimoji="1" lang="ja-JP" altLang="en-US" sz="2400" u="sng" dirty="0" smtClean="0">
                <a:latin typeface="メイリオ" pitchFamily="50" charset="-128"/>
                <a:ea typeface="メイリオ" pitchFamily="50" charset="-128"/>
                <a:cs typeface="メイリオ" pitchFamily="50" charset="-128"/>
              </a:rPr>
              <a:t>今回の研究内容</a:t>
            </a:r>
            <a:endParaRPr kumimoji="1" lang="en-US" altLang="ja-JP" sz="2400" u="sng" dirty="0" smtClean="0">
              <a:latin typeface="メイリオ" pitchFamily="50" charset="-128"/>
              <a:ea typeface="メイリオ" pitchFamily="50" charset="-128"/>
              <a:cs typeface="メイリオ" pitchFamily="50" charset="-128"/>
            </a:endParaRPr>
          </a:p>
          <a:p>
            <a:pPr algn="ctr"/>
            <a:r>
              <a:rPr kumimoji="1" lang="en-US" altLang="ja-JP" sz="2400" dirty="0" smtClean="0">
                <a:latin typeface="メイリオ" pitchFamily="50" charset="-128"/>
                <a:ea typeface="メイリオ" pitchFamily="50" charset="-128"/>
                <a:cs typeface="メイリオ" pitchFamily="50" charset="-128"/>
              </a:rPr>
              <a:t>BPW</a:t>
            </a:r>
            <a:r>
              <a:rPr kumimoji="1" lang="ja-JP" altLang="en-US" sz="2400" dirty="0" smtClean="0">
                <a:latin typeface="メイリオ" pitchFamily="50" charset="-128"/>
                <a:ea typeface="メイリオ" pitchFamily="50" charset="-128"/>
                <a:cs typeface="メイリオ" pitchFamily="50" charset="-128"/>
              </a:rPr>
              <a:t>と</a:t>
            </a:r>
            <a:r>
              <a:rPr kumimoji="1" lang="en-US" altLang="ja-JP" sz="2400" dirty="0" smtClean="0">
                <a:latin typeface="メイリオ" pitchFamily="50" charset="-128"/>
                <a:ea typeface="メイリオ" pitchFamily="50" charset="-128"/>
                <a:cs typeface="メイリオ" pitchFamily="50" charset="-128"/>
              </a:rPr>
              <a:t>BNW</a:t>
            </a:r>
            <a:r>
              <a:rPr kumimoji="1" lang="ja-JP" altLang="en-US" sz="2400" dirty="0" smtClean="0">
                <a:latin typeface="メイリオ" pitchFamily="50" charset="-128"/>
                <a:ea typeface="メイリオ" pitchFamily="50" charset="-128"/>
                <a:cs typeface="メイリオ" pitchFamily="50" charset="-128"/>
              </a:rPr>
              <a:t>をうまく使</a:t>
            </a:r>
            <a:r>
              <a:rPr lang="ja-JP" altLang="en-US" sz="2400" dirty="0" smtClean="0">
                <a:latin typeface="メイリオ" pitchFamily="50" charset="-128"/>
                <a:ea typeface="メイリオ" pitchFamily="50" charset="-128"/>
                <a:cs typeface="メイリオ" pitchFamily="50" charset="-128"/>
              </a:rPr>
              <a:t>い</a:t>
            </a:r>
            <a:r>
              <a:rPr kumimoji="1" lang="ja-JP" altLang="en-US" sz="2400" dirty="0" smtClean="0">
                <a:latin typeface="メイリオ" pitchFamily="50" charset="-128"/>
                <a:ea typeface="メイリオ" pitchFamily="50" charset="-128"/>
                <a:cs typeface="メイリオ" pitchFamily="50" charset="-128"/>
              </a:rPr>
              <a:t>、電荷収集という観点から、</a:t>
            </a:r>
            <a:endParaRPr kumimoji="1" lang="en-US" altLang="ja-JP" sz="2400" dirty="0" smtClean="0">
              <a:latin typeface="メイリオ" pitchFamily="50" charset="-128"/>
              <a:ea typeface="メイリオ" pitchFamily="50" charset="-128"/>
              <a:cs typeface="メイリオ" pitchFamily="50" charset="-128"/>
            </a:endParaRPr>
          </a:p>
          <a:p>
            <a:pPr algn="ctr"/>
            <a:r>
              <a:rPr kumimoji="1" lang="ja-JP" altLang="en-US" sz="2400" dirty="0" smtClean="0">
                <a:latin typeface="メイリオ" pitchFamily="50" charset="-128"/>
                <a:ea typeface="メイリオ" pitchFamily="50" charset="-128"/>
                <a:cs typeface="メイリオ" pitchFamily="50" charset="-128"/>
              </a:rPr>
              <a:t>センサー構造を最適化する。</a:t>
            </a:r>
            <a:endParaRPr kumimoji="1" lang="ja-JP" altLang="en-US" sz="2400" dirty="0">
              <a:latin typeface="メイリオ" pitchFamily="50" charset="-128"/>
              <a:ea typeface="メイリオ" pitchFamily="50" charset="-128"/>
              <a:cs typeface="メイリオ" pitchFamily="50" charset="-128"/>
            </a:endParaRPr>
          </a:p>
        </p:txBody>
      </p:sp>
      <p:sp>
        <p:nvSpPr>
          <p:cNvPr id="54" name="テキスト ボックス 53"/>
          <p:cNvSpPr txBox="1"/>
          <p:nvPr/>
        </p:nvSpPr>
        <p:spPr>
          <a:xfrm>
            <a:off x="4037464" y="2708921"/>
            <a:ext cx="1182608" cy="461665"/>
          </a:xfrm>
          <a:prstGeom prst="rect">
            <a:avLst/>
          </a:prstGeom>
          <a:solidFill>
            <a:schemeClr val="bg1"/>
          </a:solidFill>
          <a:ln>
            <a:solidFill>
              <a:schemeClr val="tx1"/>
            </a:solidFill>
          </a:ln>
        </p:spPr>
        <p:txBody>
          <a:bodyPr wrap="square" rtlCol="0">
            <a:spAutoFit/>
          </a:bodyPr>
          <a:lstStyle/>
          <a:p>
            <a:pPr algn="ctr"/>
            <a:r>
              <a:rPr lang="ja-JP" altLang="en-US" sz="2400" dirty="0" smtClean="0">
                <a:latin typeface="メイリオ" pitchFamily="50" charset="-128"/>
                <a:ea typeface="メイリオ" pitchFamily="50" charset="-128"/>
                <a:cs typeface="メイリオ" pitchFamily="50" charset="-128"/>
              </a:rPr>
              <a:t>回路</a:t>
            </a:r>
            <a:endParaRPr kumimoji="1" lang="ja-JP" altLang="en-US" sz="2400" dirty="0">
              <a:latin typeface="メイリオ" pitchFamily="50" charset="-128"/>
              <a:ea typeface="メイリオ" pitchFamily="50" charset="-128"/>
              <a:cs typeface="メイリオ" pitchFamily="50" charset="-128"/>
            </a:endParaRPr>
          </a:p>
        </p:txBody>
      </p:sp>
      <p:sp>
        <p:nvSpPr>
          <p:cNvPr id="55" name="テキスト ボックス 54"/>
          <p:cNvSpPr txBox="1"/>
          <p:nvPr/>
        </p:nvSpPr>
        <p:spPr>
          <a:xfrm>
            <a:off x="4037464" y="3356993"/>
            <a:ext cx="1182608" cy="461665"/>
          </a:xfrm>
          <a:prstGeom prst="rect">
            <a:avLst/>
          </a:prstGeom>
          <a:solidFill>
            <a:schemeClr val="bg1"/>
          </a:solidFill>
          <a:ln>
            <a:solidFill>
              <a:schemeClr val="tx1"/>
            </a:solidFill>
          </a:ln>
        </p:spPr>
        <p:txBody>
          <a:bodyPr wrap="square" rtlCol="0">
            <a:spAutoFit/>
          </a:bodyPr>
          <a:lstStyle/>
          <a:p>
            <a:pPr algn="ctr"/>
            <a:r>
              <a:rPr lang="en-US" altLang="ja-JP" sz="2400" dirty="0" smtClean="0">
                <a:latin typeface="メイリオ" pitchFamily="50" charset="-128"/>
                <a:ea typeface="メイリオ" pitchFamily="50" charset="-128"/>
                <a:cs typeface="メイリオ" pitchFamily="50" charset="-128"/>
              </a:rPr>
              <a:t>BOX</a:t>
            </a:r>
            <a:endParaRPr kumimoji="1" lang="ja-JP" altLang="en-US" sz="2400" dirty="0">
              <a:latin typeface="メイリオ" pitchFamily="50" charset="-128"/>
              <a:ea typeface="メイリオ" pitchFamily="50" charset="-128"/>
              <a:cs typeface="メイリオ" pitchFamily="50" charset="-128"/>
            </a:endParaRPr>
          </a:p>
        </p:txBody>
      </p:sp>
      <p:cxnSp>
        <p:nvCxnSpPr>
          <p:cNvPr id="57" name="直線矢印コネクタ 56"/>
          <p:cNvCxnSpPr>
            <a:stCxn id="54" idx="1"/>
            <a:endCxn id="13" idx="3"/>
          </p:cNvCxnSpPr>
          <p:nvPr/>
        </p:nvCxnSpPr>
        <p:spPr>
          <a:xfrm rot="10800000" flipV="1">
            <a:off x="3419872" y="2939754"/>
            <a:ext cx="617592" cy="2372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54" idx="3"/>
            <a:endCxn id="17" idx="1"/>
          </p:cNvCxnSpPr>
          <p:nvPr/>
        </p:nvCxnSpPr>
        <p:spPr>
          <a:xfrm>
            <a:off x="5220072" y="2939754"/>
            <a:ext cx="648072" cy="2372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55" idx="1"/>
            <a:endCxn id="11" idx="3"/>
          </p:cNvCxnSpPr>
          <p:nvPr/>
        </p:nvCxnSpPr>
        <p:spPr>
          <a:xfrm rot="10800000">
            <a:off x="3419872" y="3392996"/>
            <a:ext cx="617592" cy="1948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55" idx="3"/>
            <a:endCxn id="15" idx="1"/>
          </p:cNvCxnSpPr>
          <p:nvPr/>
        </p:nvCxnSpPr>
        <p:spPr>
          <a:xfrm flipV="1">
            <a:off x="5220072" y="3392996"/>
            <a:ext cx="648072" cy="1948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1"/>
          <p:cNvSpPr>
            <a:spLocks noGrp="1"/>
          </p:cNvSpPr>
          <p:nvPr>
            <p:ph sz="half" idx="1"/>
          </p:nvPr>
        </p:nvSpPr>
        <p:spPr>
          <a:xfrm>
            <a:off x="457200" y="1052736"/>
            <a:ext cx="4038600" cy="504056"/>
          </a:xfrm>
        </p:spPr>
        <p:txBody>
          <a:bodyPr>
            <a:noAutofit/>
          </a:bodyPr>
          <a:lstStyle/>
          <a:p>
            <a:r>
              <a:rPr kumimoji="1" lang="ja-JP" altLang="en-US" sz="2800" u="sng" dirty="0" smtClean="0"/>
              <a:t>電荷収集効率</a:t>
            </a:r>
            <a:endParaRPr kumimoji="1" lang="ja-JP" altLang="en-US" sz="2800" u="sng" dirty="0"/>
          </a:p>
        </p:txBody>
      </p:sp>
      <p:sp>
        <p:nvSpPr>
          <p:cNvPr id="3" name="コンテンツ プレースホルダ 2"/>
          <p:cNvSpPr>
            <a:spLocks noGrp="1"/>
          </p:cNvSpPr>
          <p:nvPr>
            <p:ph sz="half" idx="2"/>
          </p:nvPr>
        </p:nvSpPr>
        <p:spPr>
          <a:xfrm>
            <a:off x="4648200" y="1052736"/>
            <a:ext cx="4038600" cy="504055"/>
          </a:xfrm>
        </p:spPr>
        <p:txBody>
          <a:bodyPr>
            <a:noAutofit/>
          </a:bodyPr>
          <a:lstStyle/>
          <a:p>
            <a:r>
              <a:rPr kumimoji="1" lang="ja-JP" altLang="en-US" sz="2800" u="sng" dirty="0" smtClean="0"/>
              <a:t>電荷収集時間</a:t>
            </a:r>
            <a:endParaRPr kumimoji="1" lang="ja-JP" altLang="en-US" sz="2800" u="sng" dirty="0"/>
          </a:p>
        </p:txBody>
      </p:sp>
      <p:sp>
        <p:nvSpPr>
          <p:cNvPr id="4" name="日付プレースホルダ 3"/>
          <p:cNvSpPr>
            <a:spLocks noGrp="1"/>
          </p:cNvSpPr>
          <p:nvPr>
            <p:ph type="dt" sz="half" idx="10"/>
          </p:nvPr>
        </p:nvSpPr>
        <p:spPr/>
        <p:txBody>
          <a:bodyPr/>
          <a:lstStyle/>
          <a:p>
            <a:fld id="{F6E88030-A9BC-4396-B36A-22D1406291A6}"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4</a:t>
            </a:fld>
            <a:endParaRPr kumimoji="1" lang="ja-JP" altLang="en-US"/>
          </a:p>
        </p:txBody>
      </p:sp>
      <p:sp>
        <p:nvSpPr>
          <p:cNvPr id="7" name="タイトル 6"/>
          <p:cNvSpPr>
            <a:spLocks noGrp="1"/>
          </p:cNvSpPr>
          <p:nvPr>
            <p:ph type="title"/>
          </p:nvPr>
        </p:nvSpPr>
        <p:spPr/>
        <p:txBody>
          <a:bodyPr/>
          <a:lstStyle/>
          <a:p>
            <a:r>
              <a:rPr kumimoji="1" lang="ja-JP" altLang="en-US" dirty="0" smtClean="0"/>
              <a:t>最適化すること</a:t>
            </a:r>
            <a:endParaRPr kumimoji="1" lang="ja-JP" altLang="en-US" dirty="0"/>
          </a:p>
        </p:txBody>
      </p:sp>
      <p:cxnSp>
        <p:nvCxnSpPr>
          <p:cNvPr id="8" name="直線コネクタ 7"/>
          <p:cNvCxnSpPr/>
          <p:nvPr/>
        </p:nvCxnSpPr>
        <p:spPr>
          <a:xfrm rot="5400000">
            <a:off x="3635896" y="1988839"/>
            <a:ext cx="172819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55576" y="1556791"/>
            <a:ext cx="3528392" cy="707886"/>
          </a:xfrm>
          <a:prstGeom prst="rect">
            <a:avLst/>
          </a:prstGeom>
          <a:noFill/>
        </p:spPr>
        <p:txBody>
          <a:bodyPr wrap="square" rtlCol="0">
            <a:spAutoFit/>
          </a:bodyPr>
          <a:lstStyle/>
          <a:p>
            <a:r>
              <a:rPr lang="ja-JP" altLang="en-US" sz="2000" dirty="0" smtClean="0"/>
              <a:t>電荷がどの程度、そのピクセルで回収されるか？</a:t>
            </a:r>
            <a:endParaRPr kumimoji="1" lang="ja-JP" altLang="en-US" sz="2000" dirty="0"/>
          </a:p>
        </p:txBody>
      </p:sp>
      <p:sp>
        <p:nvSpPr>
          <p:cNvPr id="11" name="テキスト ボックス 10"/>
          <p:cNvSpPr txBox="1"/>
          <p:nvPr/>
        </p:nvSpPr>
        <p:spPr>
          <a:xfrm>
            <a:off x="5004048" y="1568985"/>
            <a:ext cx="3528392" cy="707886"/>
          </a:xfrm>
          <a:prstGeom prst="rect">
            <a:avLst/>
          </a:prstGeom>
          <a:noFill/>
        </p:spPr>
        <p:txBody>
          <a:bodyPr wrap="square" rtlCol="0">
            <a:spAutoFit/>
          </a:bodyPr>
          <a:lstStyle/>
          <a:p>
            <a:r>
              <a:rPr lang="ja-JP" altLang="en-US" sz="2000" dirty="0" smtClean="0"/>
              <a:t>電荷がどの程度の時間で回収されるか？</a:t>
            </a:r>
            <a:endParaRPr kumimoji="1" lang="ja-JP" altLang="en-US" sz="2000" dirty="0"/>
          </a:p>
        </p:txBody>
      </p:sp>
      <p:pic>
        <p:nvPicPr>
          <p:cNvPr id="2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19672" y="2317676"/>
            <a:ext cx="1656184" cy="607267"/>
          </a:xfrm>
          <a:prstGeom prst="rect">
            <a:avLst/>
          </a:prstGeom>
          <a:noFill/>
        </p:spPr>
      </p:pic>
      <p:pic>
        <p:nvPicPr>
          <p:cNvPr id="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2080" y="2281435"/>
            <a:ext cx="3352800" cy="571500"/>
          </a:xfrm>
          <a:prstGeom prst="rect">
            <a:avLst/>
          </a:prstGeom>
          <a:noFill/>
        </p:spPr>
      </p:pic>
      <p:grpSp>
        <p:nvGrpSpPr>
          <p:cNvPr id="75" name="グループ化 74"/>
          <p:cNvGrpSpPr/>
          <p:nvPr/>
        </p:nvGrpSpPr>
        <p:grpSpPr>
          <a:xfrm>
            <a:off x="827584" y="3645024"/>
            <a:ext cx="2448272" cy="2088232"/>
            <a:chOff x="1187624" y="3068960"/>
            <a:chExt cx="2592288" cy="1905926"/>
          </a:xfrm>
        </p:grpSpPr>
        <p:sp>
          <p:nvSpPr>
            <p:cNvPr id="76" name="正方形/長方形 75"/>
            <p:cNvSpPr/>
            <p:nvPr/>
          </p:nvSpPr>
          <p:spPr>
            <a:xfrm>
              <a:off x="1187624" y="3501008"/>
              <a:ext cx="2592288" cy="1473878"/>
            </a:xfrm>
            <a:prstGeom prst="rect">
              <a:avLst/>
            </a:prstGeom>
            <a:solidFill>
              <a:srgbClr val="C2FBF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1187624" y="3068960"/>
              <a:ext cx="2592288" cy="216024"/>
            </a:xfrm>
            <a:prstGeom prst="rect">
              <a:avLst/>
            </a:prstGeom>
            <a:solidFill>
              <a:srgbClr val="FFFF9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パイ 77"/>
            <p:cNvSpPr/>
            <p:nvPr/>
          </p:nvSpPr>
          <p:spPr>
            <a:xfrm>
              <a:off x="2339752" y="3225016"/>
              <a:ext cx="432048" cy="494588"/>
            </a:xfrm>
            <a:prstGeom prst="pie">
              <a:avLst>
                <a:gd name="adj1" fmla="val 0"/>
                <a:gd name="adj2" fmla="val 10829414"/>
              </a:avLst>
            </a:prstGeom>
            <a:gradFill>
              <a:gsLst>
                <a:gs pos="0">
                  <a:srgbClr val="FF0000"/>
                </a:gs>
                <a:gs pos="50000">
                  <a:srgbClr val="FFAFAF"/>
                </a:gs>
                <a:gs pos="100000">
                  <a:schemeClr val="bg1"/>
                </a:gs>
              </a:gsLst>
              <a:lin ang="54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正方形/長方形 78"/>
            <p:cNvSpPr/>
            <p:nvPr/>
          </p:nvSpPr>
          <p:spPr>
            <a:xfrm>
              <a:off x="1187624" y="3284984"/>
              <a:ext cx="2592288" cy="216024"/>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0" name="テキスト ボックス 79"/>
          <p:cNvSpPr txBox="1"/>
          <p:nvPr/>
        </p:nvSpPr>
        <p:spPr>
          <a:xfrm>
            <a:off x="1043608" y="4149080"/>
            <a:ext cx="936104" cy="461665"/>
          </a:xfrm>
          <a:prstGeom prst="rect">
            <a:avLst/>
          </a:prstGeom>
          <a:noFill/>
        </p:spPr>
        <p:txBody>
          <a:bodyPr wrap="square" rtlCol="0">
            <a:spAutoFit/>
          </a:bodyPr>
          <a:lstStyle/>
          <a:p>
            <a:pPr algn="ctr"/>
            <a:r>
              <a:rPr kumimoji="1" lang="en-US" altLang="ja-JP" sz="2400" dirty="0" err="1" smtClean="0">
                <a:solidFill>
                  <a:srgbClr val="FF0000"/>
                </a:solidFill>
              </a:rPr>
              <a:t>Psub</a:t>
            </a:r>
            <a:endParaRPr kumimoji="1" lang="ja-JP" altLang="en-US" sz="2400" dirty="0">
              <a:solidFill>
                <a:srgbClr val="FF0000"/>
              </a:solidFill>
            </a:endParaRPr>
          </a:p>
        </p:txBody>
      </p:sp>
      <p:sp>
        <p:nvSpPr>
          <p:cNvPr id="81" name="円/楕円 80"/>
          <p:cNvSpPr/>
          <p:nvPr/>
        </p:nvSpPr>
        <p:spPr>
          <a:xfrm>
            <a:off x="2555776" y="4725144"/>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2771800" y="4437112"/>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2339752" y="5013176"/>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2915816" y="4509120"/>
            <a:ext cx="144016" cy="144016"/>
          </a:xfrm>
          <a:prstGeom prst="ellipse">
            <a:avLst/>
          </a:prstGeom>
          <a:gradFill flip="none" rotWithShape="1">
            <a:gsLst>
              <a:gs pos="0">
                <a:srgbClr val="24FC3E"/>
              </a:gs>
              <a:gs pos="50000">
                <a:srgbClr val="24FC3E"/>
              </a:gs>
              <a:gs pos="100000">
                <a:srgbClr val="24FC3E"/>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2699792" y="4797152"/>
            <a:ext cx="144016" cy="144016"/>
          </a:xfrm>
          <a:prstGeom prst="ellipse">
            <a:avLst/>
          </a:prstGeom>
          <a:gradFill flip="none" rotWithShape="1">
            <a:gsLst>
              <a:gs pos="0">
                <a:srgbClr val="24FC3E"/>
              </a:gs>
              <a:gs pos="50000">
                <a:srgbClr val="24FC3E"/>
              </a:gs>
              <a:gs pos="100000">
                <a:srgbClr val="24FC3E"/>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2483768" y="5085184"/>
            <a:ext cx="144016" cy="144016"/>
          </a:xfrm>
          <a:prstGeom prst="ellipse">
            <a:avLst/>
          </a:prstGeom>
          <a:gradFill flip="none" rotWithShape="1">
            <a:gsLst>
              <a:gs pos="0">
                <a:srgbClr val="24FC3E"/>
              </a:gs>
              <a:gs pos="50000">
                <a:srgbClr val="24FC3E"/>
              </a:gs>
              <a:gs pos="100000">
                <a:srgbClr val="24FC3E"/>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リーフォーム 86"/>
          <p:cNvSpPr/>
          <p:nvPr/>
        </p:nvSpPr>
        <p:spPr>
          <a:xfrm>
            <a:off x="2544728" y="5316448"/>
            <a:ext cx="0" cy="335280"/>
          </a:xfrm>
          <a:custGeom>
            <a:avLst/>
            <a:gdLst>
              <a:gd name="connsiteX0" fmla="*/ 0 w 0"/>
              <a:gd name="connsiteY0" fmla="*/ 0 h 335280"/>
              <a:gd name="connsiteX1" fmla="*/ 0 w 0"/>
              <a:gd name="connsiteY1" fmla="*/ 335280 h 335280"/>
            </a:gdLst>
            <a:ahLst/>
            <a:cxnLst>
              <a:cxn ang="0">
                <a:pos x="connsiteX0" y="connsiteY0"/>
              </a:cxn>
              <a:cxn ang="0">
                <a:pos x="connsiteX1" y="connsiteY1"/>
              </a:cxn>
            </a:cxnLst>
            <a:rect l="l" t="t" r="r" b="b"/>
            <a:pathLst>
              <a:path h="335280">
                <a:moveTo>
                  <a:pt x="0" y="0"/>
                </a:moveTo>
                <a:lnTo>
                  <a:pt x="0" y="335280"/>
                </a:ln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フリーフォーム 87"/>
          <p:cNvSpPr/>
          <p:nvPr/>
        </p:nvSpPr>
        <p:spPr>
          <a:xfrm flipH="1">
            <a:off x="2726081" y="5037936"/>
            <a:ext cx="45719" cy="623312"/>
          </a:xfrm>
          <a:custGeom>
            <a:avLst/>
            <a:gdLst>
              <a:gd name="connsiteX0" fmla="*/ 0 w 0"/>
              <a:gd name="connsiteY0" fmla="*/ 0 h 335280"/>
              <a:gd name="connsiteX1" fmla="*/ 0 w 0"/>
              <a:gd name="connsiteY1" fmla="*/ 335280 h 335280"/>
            </a:gdLst>
            <a:ahLst/>
            <a:cxnLst>
              <a:cxn ang="0">
                <a:pos x="connsiteX0" y="connsiteY0"/>
              </a:cxn>
              <a:cxn ang="0">
                <a:pos x="connsiteX1" y="connsiteY1"/>
              </a:cxn>
            </a:cxnLst>
            <a:rect l="l" t="t" r="r" b="b"/>
            <a:pathLst>
              <a:path h="335280">
                <a:moveTo>
                  <a:pt x="0" y="0"/>
                </a:moveTo>
                <a:lnTo>
                  <a:pt x="0" y="335280"/>
                </a:ln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9" name="フリーフォーム 88"/>
          <p:cNvSpPr/>
          <p:nvPr/>
        </p:nvSpPr>
        <p:spPr>
          <a:xfrm flipH="1">
            <a:off x="2942105" y="4725144"/>
            <a:ext cx="45719" cy="911344"/>
          </a:xfrm>
          <a:custGeom>
            <a:avLst/>
            <a:gdLst>
              <a:gd name="connsiteX0" fmla="*/ 0 w 0"/>
              <a:gd name="connsiteY0" fmla="*/ 0 h 335280"/>
              <a:gd name="connsiteX1" fmla="*/ 0 w 0"/>
              <a:gd name="connsiteY1" fmla="*/ 335280 h 335280"/>
            </a:gdLst>
            <a:ahLst/>
            <a:cxnLst>
              <a:cxn ang="0">
                <a:pos x="connsiteX0" y="connsiteY0"/>
              </a:cxn>
              <a:cxn ang="0">
                <a:pos x="connsiteX1" y="connsiteY1"/>
              </a:cxn>
            </a:cxnLst>
            <a:rect l="l" t="t" r="r" b="b"/>
            <a:pathLst>
              <a:path h="335280">
                <a:moveTo>
                  <a:pt x="0" y="0"/>
                </a:moveTo>
                <a:lnTo>
                  <a:pt x="0" y="335280"/>
                </a:ln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0" name="フリーフォーム 89"/>
          <p:cNvSpPr/>
          <p:nvPr/>
        </p:nvSpPr>
        <p:spPr>
          <a:xfrm>
            <a:off x="2280672" y="4378424"/>
            <a:ext cx="106680" cy="533400"/>
          </a:xfrm>
          <a:custGeom>
            <a:avLst/>
            <a:gdLst>
              <a:gd name="connsiteX0" fmla="*/ 91440 w 106680"/>
              <a:gd name="connsiteY0" fmla="*/ 533400 h 533400"/>
              <a:gd name="connsiteX1" fmla="*/ 91440 w 106680"/>
              <a:gd name="connsiteY1" fmla="*/ 228600 h 533400"/>
              <a:gd name="connsiteX2" fmla="*/ 0 w 106680"/>
              <a:gd name="connsiteY2" fmla="*/ 0 h 533400"/>
            </a:gdLst>
            <a:ahLst/>
            <a:cxnLst>
              <a:cxn ang="0">
                <a:pos x="connsiteX0" y="connsiteY0"/>
              </a:cxn>
              <a:cxn ang="0">
                <a:pos x="connsiteX1" y="connsiteY1"/>
              </a:cxn>
              <a:cxn ang="0">
                <a:pos x="connsiteX2" y="connsiteY2"/>
              </a:cxn>
            </a:cxnLst>
            <a:rect l="l" t="t" r="r" b="b"/>
            <a:pathLst>
              <a:path w="106680" h="533400">
                <a:moveTo>
                  <a:pt x="91440" y="533400"/>
                </a:moveTo>
                <a:cubicBezTo>
                  <a:pt x="99060" y="425450"/>
                  <a:pt x="106680" y="317500"/>
                  <a:pt x="91440" y="228600"/>
                </a:cubicBezTo>
                <a:cubicBezTo>
                  <a:pt x="76200" y="139700"/>
                  <a:pt x="38100" y="69850"/>
                  <a:pt x="0" y="0"/>
                </a:cubicBezTo>
              </a:path>
            </a:pathLst>
          </a:custGeom>
          <a:ln>
            <a:solidFill>
              <a:schemeClr val="tx1"/>
            </a:solidFill>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フリーフォーム 90"/>
          <p:cNvSpPr/>
          <p:nvPr/>
        </p:nvSpPr>
        <p:spPr>
          <a:xfrm>
            <a:off x="2372112" y="4317464"/>
            <a:ext cx="213360" cy="350520"/>
          </a:xfrm>
          <a:custGeom>
            <a:avLst/>
            <a:gdLst>
              <a:gd name="connsiteX0" fmla="*/ 213360 w 213360"/>
              <a:gd name="connsiteY0" fmla="*/ 350520 h 350520"/>
              <a:gd name="connsiteX1" fmla="*/ 167640 w 213360"/>
              <a:gd name="connsiteY1" fmla="*/ 182880 h 350520"/>
              <a:gd name="connsiteX2" fmla="*/ 0 w 213360"/>
              <a:gd name="connsiteY2" fmla="*/ 0 h 350520"/>
            </a:gdLst>
            <a:ahLst/>
            <a:cxnLst>
              <a:cxn ang="0">
                <a:pos x="connsiteX0" y="connsiteY0"/>
              </a:cxn>
              <a:cxn ang="0">
                <a:pos x="connsiteX1" y="connsiteY1"/>
              </a:cxn>
              <a:cxn ang="0">
                <a:pos x="connsiteX2" y="connsiteY2"/>
              </a:cxn>
            </a:cxnLst>
            <a:rect l="l" t="t" r="r" b="b"/>
            <a:pathLst>
              <a:path w="213360" h="350520">
                <a:moveTo>
                  <a:pt x="213360" y="350520"/>
                </a:moveTo>
                <a:cubicBezTo>
                  <a:pt x="208280" y="295910"/>
                  <a:pt x="203200" y="241300"/>
                  <a:pt x="167640" y="182880"/>
                </a:cubicBezTo>
                <a:cubicBezTo>
                  <a:pt x="132080" y="124460"/>
                  <a:pt x="66040" y="62230"/>
                  <a:pt x="0" y="0"/>
                </a:cubicBez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 name="フリーフォーム 91"/>
          <p:cNvSpPr/>
          <p:nvPr/>
        </p:nvSpPr>
        <p:spPr>
          <a:xfrm>
            <a:off x="2433072" y="4187924"/>
            <a:ext cx="338728" cy="249188"/>
          </a:xfrm>
          <a:custGeom>
            <a:avLst/>
            <a:gdLst>
              <a:gd name="connsiteX0" fmla="*/ 335280 w 335280"/>
              <a:gd name="connsiteY0" fmla="*/ 144780 h 144780"/>
              <a:gd name="connsiteX1" fmla="*/ 167640 w 335280"/>
              <a:gd name="connsiteY1" fmla="*/ 22860 h 144780"/>
              <a:gd name="connsiteX2" fmla="*/ 0 w 335280"/>
              <a:gd name="connsiteY2" fmla="*/ 7620 h 144780"/>
            </a:gdLst>
            <a:ahLst/>
            <a:cxnLst>
              <a:cxn ang="0">
                <a:pos x="connsiteX0" y="connsiteY0"/>
              </a:cxn>
              <a:cxn ang="0">
                <a:pos x="connsiteX1" y="connsiteY1"/>
              </a:cxn>
              <a:cxn ang="0">
                <a:pos x="connsiteX2" y="connsiteY2"/>
              </a:cxn>
            </a:cxnLst>
            <a:rect l="l" t="t" r="r" b="b"/>
            <a:pathLst>
              <a:path w="335280" h="144780">
                <a:moveTo>
                  <a:pt x="335280" y="144780"/>
                </a:moveTo>
                <a:cubicBezTo>
                  <a:pt x="279400" y="95250"/>
                  <a:pt x="223520" y="45720"/>
                  <a:pt x="167640" y="22860"/>
                </a:cubicBezTo>
                <a:cubicBezTo>
                  <a:pt x="111760" y="0"/>
                  <a:pt x="55880" y="3810"/>
                  <a:pt x="0" y="7620"/>
                </a:cubicBez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3" name="円/楕円 92"/>
          <p:cNvSpPr/>
          <p:nvPr/>
        </p:nvSpPr>
        <p:spPr>
          <a:xfrm>
            <a:off x="3563888" y="4365104"/>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3563888" y="4725144"/>
            <a:ext cx="144016" cy="144016"/>
          </a:xfrm>
          <a:prstGeom prst="ellipse">
            <a:avLst/>
          </a:prstGeom>
          <a:gradFill flip="none" rotWithShape="1">
            <a:gsLst>
              <a:gs pos="0">
                <a:srgbClr val="24FC3E"/>
              </a:gs>
              <a:gs pos="50000">
                <a:srgbClr val="24FC3E"/>
              </a:gs>
              <a:gs pos="100000">
                <a:srgbClr val="24FC3E"/>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3779912" y="4221088"/>
            <a:ext cx="864096" cy="369332"/>
          </a:xfrm>
          <a:prstGeom prst="rect">
            <a:avLst/>
          </a:prstGeom>
          <a:noFill/>
        </p:spPr>
        <p:txBody>
          <a:bodyPr wrap="square" rtlCol="0">
            <a:spAutoFit/>
          </a:bodyPr>
          <a:lstStyle/>
          <a:p>
            <a:r>
              <a:rPr lang="ja-JP" altLang="en-US" dirty="0" smtClean="0"/>
              <a:t>ホール</a:t>
            </a:r>
            <a:endParaRPr kumimoji="1" lang="ja-JP" altLang="en-US" dirty="0"/>
          </a:p>
        </p:txBody>
      </p:sp>
      <p:sp>
        <p:nvSpPr>
          <p:cNvPr id="96" name="テキスト ボックス 95"/>
          <p:cNvSpPr txBox="1"/>
          <p:nvPr/>
        </p:nvSpPr>
        <p:spPr>
          <a:xfrm>
            <a:off x="3779912" y="4643844"/>
            <a:ext cx="864096" cy="369332"/>
          </a:xfrm>
          <a:prstGeom prst="rect">
            <a:avLst/>
          </a:prstGeom>
          <a:noFill/>
        </p:spPr>
        <p:txBody>
          <a:bodyPr wrap="square" rtlCol="0">
            <a:spAutoFit/>
          </a:bodyPr>
          <a:lstStyle/>
          <a:p>
            <a:r>
              <a:rPr lang="ja-JP" altLang="en-US" dirty="0" smtClean="0"/>
              <a:t>電子</a:t>
            </a:r>
            <a:endParaRPr kumimoji="1" lang="ja-JP" altLang="en-US" dirty="0"/>
          </a:p>
        </p:txBody>
      </p:sp>
      <p:sp>
        <p:nvSpPr>
          <p:cNvPr id="97" name="フリーフォーム 96"/>
          <p:cNvSpPr/>
          <p:nvPr/>
        </p:nvSpPr>
        <p:spPr>
          <a:xfrm>
            <a:off x="2066548" y="3140968"/>
            <a:ext cx="2577460" cy="963136"/>
          </a:xfrm>
          <a:custGeom>
            <a:avLst/>
            <a:gdLst>
              <a:gd name="connsiteX0" fmla="*/ 22860 w 3726180"/>
              <a:gd name="connsiteY0" fmla="*/ 980440 h 980440"/>
              <a:gd name="connsiteX1" fmla="*/ 160020 w 3726180"/>
              <a:gd name="connsiteY1" fmla="*/ 401320 h 980440"/>
              <a:gd name="connsiteX2" fmla="*/ 982980 w 3726180"/>
              <a:gd name="connsiteY2" fmla="*/ 66040 h 980440"/>
              <a:gd name="connsiteX3" fmla="*/ 3726180 w 3726180"/>
              <a:gd name="connsiteY3" fmla="*/ 5080 h 980440"/>
            </a:gdLst>
            <a:ahLst/>
            <a:cxnLst>
              <a:cxn ang="0">
                <a:pos x="connsiteX0" y="connsiteY0"/>
              </a:cxn>
              <a:cxn ang="0">
                <a:pos x="connsiteX1" y="connsiteY1"/>
              </a:cxn>
              <a:cxn ang="0">
                <a:pos x="connsiteX2" y="connsiteY2"/>
              </a:cxn>
              <a:cxn ang="0">
                <a:pos x="connsiteX3" y="connsiteY3"/>
              </a:cxn>
            </a:cxnLst>
            <a:rect l="l" t="t" r="r" b="b"/>
            <a:pathLst>
              <a:path w="3726180" h="980440">
                <a:moveTo>
                  <a:pt x="22860" y="980440"/>
                </a:moveTo>
                <a:cubicBezTo>
                  <a:pt x="11430" y="767080"/>
                  <a:pt x="0" y="553720"/>
                  <a:pt x="160020" y="401320"/>
                </a:cubicBezTo>
                <a:cubicBezTo>
                  <a:pt x="320040" y="248920"/>
                  <a:pt x="388620" y="132080"/>
                  <a:pt x="982980" y="66040"/>
                </a:cubicBezTo>
                <a:cubicBezTo>
                  <a:pt x="1577340" y="0"/>
                  <a:pt x="2651760" y="2540"/>
                  <a:pt x="3726180" y="5080"/>
                </a:cubicBezTo>
              </a:path>
            </a:pathLst>
          </a:cu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8" name="直線コネクタ 97"/>
          <p:cNvCxnSpPr/>
          <p:nvPr/>
        </p:nvCxnSpPr>
        <p:spPr>
          <a:xfrm>
            <a:off x="1994952" y="4118600"/>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27584" y="5733256"/>
            <a:ext cx="24482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図 45" descr="2D_3psub_NHR50um_x0_Vback30.png"/>
          <p:cNvPicPr>
            <a:picLocks noChangeAspect="1"/>
          </p:cNvPicPr>
          <p:nvPr/>
        </p:nvPicPr>
        <p:blipFill>
          <a:blip r:embed="rId4" cstate="print"/>
          <a:stretch>
            <a:fillRect/>
          </a:stretch>
        </p:blipFill>
        <p:spPr>
          <a:xfrm>
            <a:off x="4860032" y="3068960"/>
            <a:ext cx="3312368" cy="3197566"/>
          </a:xfrm>
          <a:prstGeom prst="rect">
            <a:avLst/>
          </a:prstGeom>
        </p:spPr>
      </p:pic>
      <p:sp>
        <p:nvSpPr>
          <p:cNvPr id="74" name="テキスト ボックス 73"/>
          <p:cNvSpPr txBox="1"/>
          <p:nvPr/>
        </p:nvSpPr>
        <p:spPr>
          <a:xfrm>
            <a:off x="5364088" y="3316922"/>
            <a:ext cx="2736304" cy="400110"/>
          </a:xfrm>
          <a:prstGeom prst="rect">
            <a:avLst/>
          </a:prstGeom>
          <a:solidFill>
            <a:schemeClr val="bg1"/>
          </a:solidFill>
        </p:spPr>
        <p:txBody>
          <a:bodyPr wrap="square" rtlCol="0">
            <a:spAutoFit/>
          </a:bodyPr>
          <a:lstStyle/>
          <a:p>
            <a:pPr algn="ctr"/>
            <a:r>
              <a:rPr lang="ja-JP" altLang="en-US" sz="2000" b="1" dirty="0" smtClean="0"/>
              <a:t>収集による</a:t>
            </a:r>
            <a:r>
              <a:rPr kumimoji="1" lang="ja-JP" altLang="en-US" sz="2000" b="1" dirty="0" smtClean="0"/>
              <a:t>電流変化</a:t>
            </a:r>
            <a:endParaRPr kumimoji="1" lang="ja-JP" altLang="en-US" sz="2000" b="1" dirty="0"/>
          </a:p>
        </p:txBody>
      </p:sp>
      <p:sp>
        <p:nvSpPr>
          <p:cNvPr id="47" name="テキスト ボックス 46"/>
          <p:cNvSpPr txBox="1"/>
          <p:nvPr/>
        </p:nvSpPr>
        <p:spPr>
          <a:xfrm>
            <a:off x="4499992" y="2852936"/>
            <a:ext cx="1080120" cy="461665"/>
          </a:xfrm>
          <a:prstGeom prst="rect">
            <a:avLst/>
          </a:prstGeom>
          <a:solidFill>
            <a:schemeClr val="bg1"/>
          </a:solidFill>
        </p:spPr>
        <p:txBody>
          <a:bodyPr wrap="square" rtlCol="0">
            <a:spAutoFit/>
          </a:bodyPr>
          <a:lstStyle/>
          <a:p>
            <a:pPr algn="ctr"/>
            <a:r>
              <a:rPr kumimoji="1" lang="en-US" altLang="ja-JP" sz="2400" dirty="0" smtClean="0">
                <a:latin typeface="Cambria Math" pitchFamily="18" charset="0"/>
                <a:ea typeface="Cambria Math" pitchFamily="18" charset="0"/>
              </a:rPr>
              <a:t>I (</a:t>
            </a:r>
            <a:r>
              <a:rPr kumimoji="1" lang="en-US" altLang="ja-JP" sz="2400" dirty="0" err="1" smtClean="0">
                <a:latin typeface="Cambria Math" pitchFamily="18" charset="0"/>
                <a:ea typeface="Cambria Math" pitchFamily="18" charset="0"/>
              </a:rPr>
              <a:t>μA</a:t>
            </a:r>
            <a:r>
              <a:rPr kumimoji="1" lang="en-US" altLang="ja-JP" sz="2400" dirty="0" smtClean="0">
                <a:latin typeface="Cambria Math" pitchFamily="18" charset="0"/>
                <a:ea typeface="Cambria Math" pitchFamily="18" charset="0"/>
              </a:rPr>
              <a:t>)</a:t>
            </a:r>
            <a:endParaRPr kumimoji="1" lang="ja-JP" altLang="en-US" sz="2400" dirty="0">
              <a:latin typeface="Cambria Math" pitchFamily="18" charset="0"/>
            </a:endParaRPr>
          </a:p>
        </p:txBody>
      </p:sp>
      <p:sp>
        <p:nvSpPr>
          <p:cNvPr id="48" name="テキスト ボックス 47"/>
          <p:cNvSpPr txBox="1"/>
          <p:nvPr/>
        </p:nvSpPr>
        <p:spPr>
          <a:xfrm>
            <a:off x="8100392" y="5733256"/>
            <a:ext cx="899592" cy="461665"/>
          </a:xfrm>
          <a:prstGeom prst="rect">
            <a:avLst/>
          </a:prstGeom>
          <a:solidFill>
            <a:schemeClr val="bg1"/>
          </a:solidFill>
        </p:spPr>
        <p:txBody>
          <a:bodyPr wrap="square" rtlCol="0">
            <a:spAutoFit/>
          </a:bodyPr>
          <a:lstStyle/>
          <a:p>
            <a:pPr algn="ctr"/>
            <a:r>
              <a:rPr lang="en-US" altLang="ja-JP" sz="2400" dirty="0" smtClean="0">
                <a:latin typeface="Cambria Math" pitchFamily="18" charset="0"/>
                <a:ea typeface="Cambria Math" pitchFamily="18" charset="0"/>
              </a:rPr>
              <a:t>t</a:t>
            </a:r>
            <a:r>
              <a:rPr kumimoji="1" lang="en-US" altLang="ja-JP" sz="2400" dirty="0" smtClean="0">
                <a:latin typeface="Cambria Math" pitchFamily="18" charset="0"/>
                <a:ea typeface="Cambria Math" pitchFamily="18" charset="0"/>
              </a:rPr>
              <a:t>(ns)</a:t>
            </a:r>
            <a:endParaRPr kumimoji="1" lang="ja-JP" altLang="en-US" sz="2400" dirty="0">
              <a:latin typeface="Cambria Math"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検証方法 </a:t>
            </a:r>
            <a:endParaRPr kumimoji="1" lang="ja-JP" altLang="en-US" dirty="0"/>
          </a:p>
        </p:txBody>
      </p:sp>
      <p:sp>
        <p:nvSpPr>
          <p:cNvPr id="3" name="コンテンツ プレースホルダ 2"/>
          <p:cNvSpPr>
            <a:spLocks noGrp="1"/>
          </p:cNvSpPr>
          <p:nvPr>
            <p:ph idx="1"/>
          </p:nvPr>
        </p:nvSpPr>
        <p:spPr>
          <a:xfrm>
            <a:off x="457200" y="1196752"/>
            <a:ext cx="8229600" cy="504056"/>
          </a:xfrm>
        </p:spPr>
        <p:txBody>
          <a:bodyPr/>
          <a:lstStyle/>
          <a:p>
            <a:r>
              <a:rPr lang="ja-JP" altLang="en-US" b="1" u="sng" dirty="0" smtClean="0"/>
              <a:t>半導体シミュレーションソフト</a:t>
            </a:r>
            <a:r>
              <a:rPr lang="en-US" altLang="ja-JP" b="1" u="sng" dirty="0" smtClean="0"/>
              <a:t>:TCAD(2</a:t>
            </a:r>
            <a:r>
              <a:rPr lang="ja-JP" altLang="en-US" b="1" u="sng" dirty="0" smtClean="0"/>
              <a:t>次元</a:t>
            </a:r>
            <a:r>
              <a:rPr lang="en-US" altLang="ja-JP" b="1" u="sng" dirty="0" smtClean="0"/>
              <a:t>)</a:t>
            </a:r>
            <a:r>
              <a:rPr lang="ja-JP" altLang="en-US" u="sng" dirty="0" smtClean="0"/>
              <a:t>で検証。</a:t>
            </a:r>
            <a:endParaRPr kumimoji="1" lang="ja-JP" altLang="en-US" u="sng"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5</a:t>
            </a:fld>
            <a:endParaRPr kumimoji="1" lang="ja-JP" altLang="en-US"/>
          </a:p>
        </p:txBody>
      </p:sp>
      <p:grpSp>
        <p:nvGrpSpPr>
          <p:cNvPr id="7" name="グループ化 6"/>
          <p:cNvGrpSpPr/>
          <p:nvPr/>
        </p:nvGrpSpPr>
        <p:grpSpPr>
          <a:xfrm>
            <a:off x="899592" y="2874153"/>
            <a:ext cx="5183142" cy="1946504"/>
            <a:chOff x="1475655" y="3284984"/>
            <a:chExt cx="5976665" cy="2605956"/>
          </a:xfrm>
        </p:grpSpPr>
        <p:sp>
          <p:nvSpPr>
            <p:cNvPr id="8" name="正方形/長方形 7"/>
            <p:cNvSpPr/>
            <p:nvPr/>
          </p:nvSpPr>
          <p:spPr>
            <a:xfrm>
              <a:off x="1475655" y="3744806"/>
              <a:ext cx="5976665" cy="2146134"/>
            </a:xfrm>
            <a:prstGeom prst="rect">
              <a:avLst/>
            </a:prstGeom>
            <a:solidFill>
              <a:srgbClr val="C2FBF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パイ 8"/>
            <p:cNvSpPr/>
            <p:nvPr/>
          </p:nvSpPr>
          <p:spPr>
            <a:xfrm>
              <a:off x="4262130" y="3447741"/>
              <a:ext cx="297291" cy="564024"/>
            </a:xfrm>
            <a:prstGeom prst="pie">
              <a:avLst>
                <a:gd name="adj1" fmla="val 0"/>
                <a:gd name="adj2" fmla="val 10829414"/>
              </a:avLst>
            </a:prstGeom>
            <a:gradFill>
              <a:gsLst>
                <a:gs pos="0">
                  <a:srgbClr val="FF0000"/>
                </a:gs>
                <a:gs pos="50000">
                  <a:srgbClr val="FFAFAF"/>
                </a:gs>
                <a:gs pos="100000">
                  <a:schemeClr val="bg1"/>
                </a:gs>
              </a:gsLst>
              <a:lin ang="54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パイ 9"/>
            <p:cNvSpPr/>
            <p:nvPr/>
          </p:nvSpPr>
          <p:spPr>
            <a:xfrm>
              <a:off x="2307146" y="3447741"/>
              <a:ext cx="297291" cy="564024"/>
            </a:xfrm>
            <a:prstGeom prst="pie">
              <a:avLst>
                <a:gd name="adj1" fmla="val 0"/>
                <a:gd name="adj2" fmla="val 10829414"/>
              </a:avLst>
            </a:prstGeom>
            <a:gradFill>
              <a:gsLst>
                <a:gs pos="0">
                  <a:srgbClr val="FF0000"/>
                </a:gs>
                <a:gs pos="50000">
                  <a:srgbClr val="FFAFAF"/>
                </a:gs>
                <a:gs pos="100000">
                  <a:schemeClr val="bg1"/>
                </a:gs>
              </a:gsLst>
              <a:lin ang="54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パイ 35"/>
            <p:cNvSpPr/>
            <p:nvPr/>
          </p:nvSpPr>
          <p:spPr>
            <a:xfrm>
              <a:off x="6272971" y="3447740"/>
              <a:ext cx="297291" cy="564024"/>
            </a:xfrm>
            <a:prstGeom prst="pie">
              <a:avLst>
                <a:gd name="adj1" fmla="val 0"/>
                <a:gd name="adj2" fmla="val 10829414"/>
              </a:avLst>
            </a:prstGeom>
            <a:gradFill>
              <a:gsLst>
                <a:gs pos="0">
                  <a:srgbClr val="FF0000"/>
                </a:gs>
                <a:gs pos="50000">
                  <a:srgbClr val="FFAFAF"/>
                </a:gs>
                <a:gs pos="100000">
                  <a:schemeClr val="bg1"/>
                </a:gs>
              </a:gsLst>
              <a:lin ang="54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正方形/長方形 22"/>
            <p:cNvSpPr/>
            <p:nvPr/>
          </p:nvSpPr>
          <p:spPr>
            <a:xfrm>
              <a:off x="1475656" y="3344374"/>
              <a:ext cx="5976664" cy="400435"/>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a:off x="4464814" y="5184648"/>
              <a:ext cx="664258"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1475656" y="3284984"/>
              <a:ext cx="5976664" cy="144000"/>
            </a:xfrm>
            <a:prstGeom prst="rect">
              <a:avLst/>
            </a:prstGeom>
            <a:solidFill>
              <a:srgbClr val="FFFF9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rot="5400000">
              <a:off x="3453001" y="4702738"/>
              <a:ext cx="1927855"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9" name="テキスト ボックス 38"/>
          <p:cNvSpPr txBox="1"/>
          <p:nvPr/>
        </p:nvSpPr>
        <p:spPr>
          <a:xfrm>
            <a:off x="827584" y="1628800"/>
            <a:ext cx="6552728" cy="461665"/>
          </a:xfrm>
          <a:prstGeom prst="rect">
            <a:avLst/>
          </a:prstGeom>
          <a:noFill/>
        </p:spPr>
        <p:txBody>
          <a:bodyPr wrap="square" rtlCol="0">
            <a:spAutoFit/>
          </a:bodyPr>
          <a:lstStyle/>
          <a:p>
            <a:r>
              <a:rPr lang="ja-JP" altLang="en-US" sz="2400" dirty="0" smtClean="0"/>
              <a:t>中央のピクセル領域に電荷ペア（線上）</a:t>
            </a:r>
            <a:r>
              <a:rPr lang="ja-JP" altLang="en-US" sz="2400" dirty="0" smtClean="0"/>
              <a:t>を</a:t>
            </a:r>
            <a:r>
              <a:rPr lang="ja-JP" altLang="en-US" sz="2400" dirty="0" smtClean="0"/>
              <a:t>置く</a:t>
            </a:r>
            <a:r>
              <a:rPr lang="ja-JP" altLang="en-US" sz="2400" dirty="0" smtClean="0"/>
              <a:t>。</a:t>
            </a:r>
            <a:endParaRPr lang="en-US" altLang="ja-JP" sz="2400" dirty="0" smtClean="0"/>
          </a:p>
        </p:txBody>
      </p:sp>
      <p:sp>
        <p:nvSpPr>
          <p:cNvPr id="37" name="テキスト ボックス 36"/>
          <p:cNvSpPr txBox="1"/>
          <p:nvPr/>
        </p:nvSpPr>
        <p:spPr>
          <a:xfrm>
            <a:off x="1979712" y="2060848"/>
            <a:ext cx="6264696" cy="461665"/>
          </a:xfrm>
          <a:prstGeom prst="rect">
            <a:avLst/>
          </a:prstGeom>
          <a:noFill/>
        </p:spPr>
        <p:txBody>
          <a:bodyPr wrap="square" rtlCol="0">
            <a:spAutoFit/>
          </a:bodyPr>
          <a:lstStyle/>
          <a:p>
            <a:r>
              <a:rPr lang="ja-JP" altLang="en-US" sz="2400" dirty="0" smtClean="0"/>
              <a:t>センサー電圧、中央の</a:t>
            </a:r>
            <a:r>
              <a:rPr lang="en-US" altLang="ja-JP" sz="2400" dirty="0" err="1" smtClean="0"/>
              <a:t>Psub</a:t>
            </a:r>
            <a:r>
              <a:rPr lang="ja-JP" altLang="en-US" sz="2400" dirty="0" smtClean="0"/>
              <a:t>に回収される電荷</a:t>
            </a:r>
            <a:endParaRPr lang="en-US" altLang="ja-JP" sz="2400" dirty="0" smtClean="0"/>
          </a:p>
        </p:txBody>
      </p:sp>
      <p:sp>
        <p:nvSpPr>
          <p:cNvPr id="38" name="右矢印 37"/>
          <p:cNvSpPr/>
          <p:nvPr/>
        </p:nvSpPr>
        <p:spPr>
          <a:xfrm>
            <a:off x="1403648" y="2132856"/>
            <a:ext cx="360040" cy="288032"/>
          </a:xfrm>
          <a:prstGeom prst="rightArrow">
            <a:avLst/>
          </a:prstGeom>
          <a:solidFill>
            <a:srgbClr val="24F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156176" y="2852936"/>
            <a:ext cx="2915816" cy="400110"/>
          </a:xfrm>
          <a:prstGeom prst="rect">
            <a:avLst/>
          </a:prstGeom>
          <a:noFill/>
        </p:spPr>
        <p:txBody>
          <a:bodyPr wrap="square" rtlCol="0">
            <a:spAutoFit/>
          </a:bodyPr>
          <a:lstStyle/>
          <a:p>
            <a:r>
              <a:rPr lang="en-US" altLang="ja-JP" sz="2000" dirty="0" smtClean="0"/>
              <a:t>100(pair/um) : MIP</a:t>
            </a:r>
            <a:r>
              <a:rPr lang="ja-JP" altLang="en-US" sz="2000" dirty="0" smtClean="0"/>
              <a:t>を想定</a:t>
            </a:r>
            <a:endParaRPr lang="en-US" altLang="ja-JP" sz="2000" dirty="0" smtClean="0"/>
          </a:p>
        </p:txBody>
      </p:sp>
      <p:sp>
        <p:nvSpPr>
          <p:cNvPr id="44" name="コンテンツ プレースホルダ 1"/>
          <p:cNvSpPr txBox="1">
            <a:spLocks/>
          </p:cNvSpPr>
          <p:nvPr/>
        </p:nvSpPr>
        <p:spPr>
          <a:xfrm>
            <a:off x="457200" y="5085184"/>
            <a:ext cx="4038600"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2400" b="0" i="0" u="sng"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電荷収集効率</a:t>
            </a:r>
            <a:endParaRPr kumimoji="1" lang="ja-JP" altLang="en-US" sz="2400" b="0" i="0" u="sng"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p:txBody>
      </p:sp>
      <p:sp>
        <p:nvSpPr>
          <p:cNvPr id="46" name="コンテンツ プレースホルダ 2"/>
          <p:cNvSpPr txBox="1">
            <a:spLocks/>
          </p:cNvSpPr>
          <p:nvPr/>
        </p:nvSpPr>
        <p:spPr>
          <a:xfrm>
            <a:off x="4572000" y="5085185"/>
            <a:ext cx="4038600" cy="504055"/>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2400" b="0" i="0" u="sng"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電荷収集時間</a:t>
            </a:r>
            <a:endParaRPr kumimoji="1" lang="ja-JP" altLang="en-US" sz="2400" b="0" i="0" u="sng"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p:txBody>
      </p:sp>
      <p:cxnSp>
        <p:nvCxnSpPr>
          <p:cNvPr id="47" name="直線コネクタ 46"/>
          <p:cNvCxnSpPr/>
          <p:nvPr/>
        </p:nvCxnSpPr>
        <p:spPr>
          <a:xfrm rot="5400000">
            <a:off x="3995936" y="5661248"/>
            <a:ext cx="10081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9" name="グループ化 58"/>
          <p:cNvGrpSpPr/>
          <p:nvPr/>
        </p:nvGrpSpPr>
        <p:grpSpPr>
          <a:xfrm>
            <a:off x="4022224" y="3356993"/>
            <a:ext cx="152400" cy="1394440"/>
            <a:chOff x="4022224" y="3501008"/>
            <a:chExt cx="152400" cy="1394440"/>
          </a:xfrm>
        </p:grpSpPr>
        <p:sp>
          <p:nvSpPr>
            <p:cNvPr id="49" name="円/楕円 48"/>
            <p:cNvSpPr/>
            <p:nvPr/>
          </p:nvSpPr>
          <p:spPr>
            <a:xfrm>
              <a:off x="4022224" y="3501008"/>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4022224" y="3653408"/>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4026416" y="3805808"/>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4022224" y="3973056"/>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4022224" y="4125456"/>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4026416" y="4277856"/>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4026416" y="4446632"/>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4026416" y="4599032"/>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030608" y="4751432"/>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p:nvGrpSpPr>
        <p:grpSpPr>
          <a:xfrm>
            <a:off x="4174624" y="3356993"/>
            <a:ext cx="152400" cy="1394440"/>
            <a:chOff x="4022224" y="3501008"/>
            <a:chExt cx="152400" cy="1394440"/>
          </a:xfrm>
          <a:solidFill>
            <a:srgbClr val="24FC3E"/>
          </a:solidFill>
        </p:grpSpPr>
        <p:sp>
          <p:nvSpPr>
            <p:cNvPr id="61" name="円/楕円 60"/>
            <p:cNvSpPr/>
            <p:nvPr/>
          </p:nvSpPr>
          <p:spPr>
            <a:xfrm>
              <a:off x="4022224" y="3501008"/>
              <a:ext cx="144016" cy="144016"/>
            </a:xfrm>
            <a:prstGeom prst="ellipse">
              <a:avLst/>
            </a:prstGeom>
            <a:grp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4022224" y="3653408"/>
              <a:ext cx="144016" cy="144016"/>
            </a:xfrm>
            <a:prstGeom prst="ellipse">
              <a:avLst/>
            </a:prstGeom>
            <a:grp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4026416" y="3805808"/>
              <a:ext cx="144016" cy="144016"/>
            </a:xfrm>
            <a:prstGeom prst="ellipse">
              <a:avLst/>
            </a:prstGeom>
            <a:grp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4022224" y="3973056"/>
              <a:ext cx="144016" cy="144016"/>
            </a:xfrm>
            <a:prstGeom prst="ellipse">
              <a:avLst/>
            </a:prstGeom>
            <a:grp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4022224" y="4125456"/>
              <a:ext cx="144016" cy="144016"/>
            </a:xfrm>
            <a:prstGeom prst="ellipse">
              <a:avLst/>
            </a:prstGeom>
            <a:grp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4026416" y="4277856"/>
              <a:ext cx="144016" cy="144016"/>
            </a:xfrm>
            <a:prstGeom prst="ellipse">
              <a:avLst/>
            </a:prstGeom>
            <a:grp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4026416" y="4446632"/>
              <a:ext cx="144016" cy="144016"/>
            </a:xfrm>
            <a:prstGeom prst="ellipse">
              <a:avLst/>
            </a:prstGeom>
            <a:grp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4026416" y="4599032"/>
              <a:ext cx="144016" cy="144016"/>
            </a:xfrm>
            <a:prstGeom prst="ellipse">
              <a:avLst/>
            </a:prstGeom>
            <a:grp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030608" y="4751432"/>
              <a:ext cx="144016" cy="144016"/>
            </a:xfrm>
            <a:prstGeom prst="ellipse">
              <a:avLst/>
            </a:prstGeom>
            <a:grp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1" name="直線コネクタ 70"/>
          <p:cNvCxnSpPr/>
          <p:nvPr/>
        </p:nvCxnSpPr>
        <p:spPr>
          <a:xfrm rot="5400000">
            <a:off x="3419951" y="3861128"/>
            <a:ext cx="144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467544" y="5517232"/>
            <a:ext cx="4032448" cy="400110"/>
          </a:xfrm>
          <a:prstGeom prst="rect">
            <a:avLst/>
          </a:prstGeom>
          <a:noFill/>
        </p:spPr>
        <p:txBody>
          <a:bodyPr wrap="square" rtlCol="0">
            <a:spAutoFit/>
          </a:bodyPr>
          <a:lstStyle/>
          <a:p>
            <a:pPr algn="ctr"/>
            <a:r>
              <a:rPr kumimoji="1" lang="ja-JP" altLang="en-US" sz="2000" dirty="0" smtClean="0"/>
              <a:t>落とした電荷位置の依存性を見る</a:t>
            </a:r>
            <a:endParaRPr kumimoji="1" lang="ja-JP" altLang="en-US" sz="2000" dirty="0"/>
          </a:p>
        </p:txBody>
      </p:sp>
      <p:sp>
        <p:nvSpPr>
          <p:cNvPr id="73" name="テキスト ボックス 72"/>
          <p:cNvSpPr txBox="1"/>
          <p:nvPr/>
        </p:nvSpPr>
        <p:spPr>
          <a:xfrm>
            <a:off x="539552" y="5877272"/>
            <a:ext cx="2880320" cy="400110"/>
          </a:xfrm>
          <a:prstGeom prst="rect">
            <a:avLst/>
          </a:prstGeom>
          <a:noFill/>
        </p:spPr>
        <p:txBody>
          <a:bodyPr wrap="square" rtlCol="0">
            <a:spAutoFit/>
          </a:bodyPr>
          <a:lstStyle/>
          <a:p>
            <a:pPr algn="ctr"/>
            <a:r>
              <a:rPr kumimoji="1" lang="en-US" altLang="ja-JP" sz="2000" dirty="0" err="1" smtClean="0"/>
              <a:t>depo_x</a:t>
            </a:r>
            <a:r>
              <a:rPr kumimoji="1" lang="en-US" altLang="ja-JP" sz="2000" dirty="0" smtClean="0"/>
              <a:t> = [0, 5, 10]</a:t>
            </a:r>
            <a:r>
              <a:rPr kumimoji="1" lang="ja-JP" altLang="en-US" sz="2000" dirty="0" smtClean="0"/>
              <a:t>　</a:t>
            </a:r>
            <a:r>
              <a:rPr kumimoji="1" lang="en-US" altLang="ja-JP" sz="2000" dirty="0" smtClean="0"/>
              <a:t>(um)</a:t>
            </a:r>
            <a:endParaRPr kumimoji="1" lang="ja-JP" altLang="en-US" sz="2000" dirty="0"/>
          </a:p>
        </p:txBody>
      </p:sp>
      <p:sp>
        <p:nvSpPr>
          <p:cNvPr id="74" name="テキスト ボックス 73"/>
          <p:cNvSpPr txBox="1"/>
          <p:nvPr/>
        </p:nvSpPr>
        <p:spPr>
          <a:xfrm>
            <a:off x="4716016" y="5517232"/>
            <a:ext cx="4032448" cy="400110"/>
          </a:xfrm>
          <a:prstGeom prst="rect">
            <a:avLst/>
          </a:prstGeom>
          <a:noFill/>
        </p:spPr>
        <p:txBody>
          <a:bodyPr wrap="square" rtlCol="0">
            <a:spAutoFit/>
          </a:bodyPr>
          <a:lstStyle/>
          <a:p>
            <a:pPr algn="ctr"/>
            <a:r>
              <a:rPr lang="ja-JP" altLang="en-US" sz="2000" dirty="0" smtClean="0"/>
              <a:t>ピクセル間の中央に落とした場合</a:t>
            </a:r>
            <a:endParaRPr kumimoji="1" lang="ja-JP" altLang="en-US" sz="2000" dirty="0"/>
          </a:p>
        </p:txBody>
      </p:sp>
      <p:sp>
        <p:nvSpPr>
          <p:cNvPr id="75" name="円/楕円 74"/>
          <p:cNvSpPr/>
          <p:nvPr/>
        </p:nvSpPr>
        <p:spPr>
          <a:xfrm>
            <a:off x="6516216" y="4077073"/>
            <a:ext cx="144016" cy="144016"/>
          </a:xfrm>
          <a:prstGeom prst="ellipse">
            <a:avLst/>
          </a:prstGeom>
          <a:gradFill flip="none" rotWithShape="1">
            <a:gsLst>
              <a:gs pos="0">
                <a:srgbClr val="FFC000"/>
              </a:gs>
              <a:gs pos="50000">
                <a:srgbClr val="FFC000"/>
              </a:gs>
              <a:gs pos="100000">
                <a:srgbClr val="FFC000"/>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6516216" y="4437113"/>
            <a:ext cx="144016" cy="144016"/>
          </a:xfrm>
          <a:prstGeom prst="ellipse">
            <a:avLst/>
          </a:prstGeom>
          <a:gradFill flip="none" rotWithShape="1">
            <a:gsLst>
              <a:gs pos="0">
                <a:srgbClr val="24FC3E"/>
              </a:gs>
              <a:gs pos="50000">
                <a:srgbClr val="24FC3E"/>
              </a:gs>
              <a:gs pos="100000">
                <a:srgbClr val="24FC3E"/>
              </a:gs>
            </a:gsLst>
            <a:path path="circle">
              <a:fillToRect r="100000" b="100000"/>
            </a:path>
            <a:tileRect l="-100000" t="-100000"/>
          </a:grad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6732240" y="3933057"/>
            <a:ext cx="864096" cy="369332"/>
          </a:xfrm>
          <a:prstGeom prst="rect">
            <a:avLst/>
          </a:prstGeom>
          <a:noFill/>
        </p:spPr>
        <p:txBody>
          <a:bodyPr wrap="square" rtlCol="0">
            <a:spAutoFit/>
          </a:bodyPr>
          <a:lstStyle/>
          <a:p>
            <a:r>
              <a:rPr lang="ja-JP" altLang="en-US" dirty="0" smtClean="0"/>
              <a:t>ホール</a:t>
            </a:r>
            <a:endParaRPr kumimoji="1" lang="ja-JP" altLang="en-US" dirty="0"/>
          </a:p>
        </p:txBody>
      </p:sp>
      <p:sp>
        <p:nvSpPr>
          <p:cNvPr id="78" name="テキスト ボックス 77"/>
          <p:cNvSpPr txBox="1"/>
          <p:nvPr/>
        </p:nvSpPr>
        <p:spPr>
          <a:xfrm>
            <a:off x="6732240" y="4355813"/>
            <a:ext cx="864096" cy="369332"/>
          </a:xfrm>
          <a:prstGeom prst="rect">
            <a:avLst/>
          </a:prstGeom>
          <a:noFill/>
        </p:spPr>
        <p:txBody>
          <a:bodyPr wrap="square" rtlCol="0">
            <a:spAutoFit/>
          </a:bodyPr>
          <a:lstStyle/>
          <a:p>
            <a:r>
              <a:rPr lang="ja-JP" altLang="en-US" dirty="0" smtClean="0"/>
              <a:t>電子</a:t>
            </a:r>
            <a:endParaRPr kumimoji="1" lang="ja-JP" altLang="en-US" dirty="0"/>
          </a:p>
        </p:txBody>
      </p:sp>
      <p:sp>
        <p:nvSpPr>
          <p:cNvPr id="79" name="テキスト ボックス 78"/>
          <p:cNvSpPr txBox="1"/>
          <p:nvPr/>
        </p:nvSpPr>
        <p:spPr>
          <a:xfrm>
            <a:off x="4716016" y="5877272"/>
            <a:ext cx="2304256" cy="400110"/>
          </a:xfrm>
          <a:prstGeom prst="rect">
            <a:avLst/>
          </a:prstGeom>
          <a:noFill/>
        </p:spPr>
        <p:txBody>
          <a:bodyPr wrap="square" rtlCol="0">
            <a:spAutoFit/>
          </a:bodyPr>
          <a:lstStyle/>
          <a:p>
            <a:pPr algn="ctr"/>
            <a:r>
              <a:rPr kumimoji="1" lang="en-US" altLang="ja-JP" sz="2000" dirty="0" err="1" smtClean="0"/>
              <a:t>depo_x</a:t>
            </a:r>
            <a:r>
              <a:rPr kumimoji="1" lang="en-US" altLang="ja-JP" sz="2000" dirty="0" smtClean="0"/>
              <a:t> = 10 (um)</a:t>
            </a:r>
            <a:endParaRPr kumimoji="1" lang="ja-JP" altLang="en-US" sz="2000" dirty="0"/>
          </a:p>
        </p:txBody>
      </p:sp>
      <p:sp>
        <p:nvSpPr>
          <p:cNvPr id="80" name="テキスト ボックス 79"/>
          <p:cNvSpPr txBox="1"/>
          <p:nvPr/>
        </p:nvSpPr>
        <p:spPr>
          <a:xfrm>
            <a:off x="2843808" y="4407495"/>
            <a:ext cx="1224136" cy="461665"/>
          </a:xfrm>
          <a:prstGeom prst="rect">
            <a:avLst/>
          </a:prstGeom>
          <a:noFill/>
        </p:spPr>
        <p:txBody>
          <a:bodyPr wrap="square" rtlCol="0">
            <a:spAutoFit/>
          </a:bodyPr>
          <a:lstStyle/>
          <a:p>
            <a:pPr algn="ctr"/>
            <a:r>
              <a:rPr kumimoji="1" lang="en-US" altLang="ja-JP" sz="2400" b="1" dirty="0" err="1" smtClean="0">
                <a:solidFill>
                  <a:srgbClr val="FF0000"/>
                </a:solidFill>
              </a:rPr>
              <a:t>depo_x</a:t>
            </a:r>
            <a:endParaRPr kumimoji="1" lang="ja-JP" altLang="en-US" sz="2400" b="1" dirty="0">
              <a:solidFill>
                <a:srgbClr val="FF0000"/>
              </a:solidFill>
            </a:endParaRPr>
          </a:p>
        </p:txBody>
      </p:sp>
      <p:cxnSp>
        <p:nvCxnSpPr>
          <p:cNvPr id="82" name="直線コネクタ 81"/>
          <p:cNvCxnSpPr/>
          <p:nvPr/>
        </p:nvCxnSpPr>
        <p:spPr>
          <a:xfrm rot="5400000">
            <a:off x="1017400" y="3933136"/>
            <a:ext cx="144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1763688" y="3715846"/>
            <a:ext cx="1584176" cy="118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1907704" y="3687415"/>
            <a:ext cx="1224136" cy="461665"/>
          </a:xfrm>
          <a:prstGeom prst="rect">
            <a:avLst/>
          </a:prstGeom>
          <a:noFill/>
        </p:spPr>
        <p:txBody>
          <a:bodyPr wrap="square" rtlCol="0">
            <a:spAutoFit/>
          </a:bodyPr>
          <a:lstStyle/>
          <a:p>
            <a:pPr algn="ctr"/>
            <a:r>
              <a:rPr lang="en-US" altLang="ja-JP" sz="2400" dirty="0" smtClean="0"/>
              <a:t>20um</a:t>
            </a:r>
            <a:endParaRPr kumimoji="1" lang="ja-JP" alt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検証構造</a:t>
            </a:r>
            <a:endParaRPr kumimoji="1" lang="ja-JP" altLang="en-US" dirty="0"/>
          </a:p>
        </p:txBody>
      </p:sp>
      <p:sp>
        <p:nvSpPr>
          <p:cNvPr id="3" name="コンテンツ プレースホルダ 2"/>
          <p:cNvSpPr>
            <a:spLocks noGrp="1"/>
          </p:cNvSpPr>
          <p:nvPr>
            <p:ph idx="1"/>
          </p:nvPr>
        </p:nvSpPr>
        <p:spPr>
          <a:xfrm>
            <a:off x="457200" y="1196752"/>
            <a:ext cx="8686800" cy="504056"/>
          </a:xfrm>
        </p:spPr>
        <p:txBody>
          <a:bodyPr>
            <a:normAutofit fontScale="92500"/>
          </a:bodyPr>
          <a:lstStyle/>
          <a:p>
            <a:r>
              <a:rPr lang="ja-JP" altLang="en-US" dirty="0" smtClean="0"/>
              <a:t>回路の代わりに</a:t>
            </a:r>
            <a:r>
              <a:rPr lang="en-US" altLang="ja-JP" dirty="0" smtClean="0">
                <a:solidFill>
                  <a:srgbClr val="FF0000"/>
                </a:solidFill>
              </a:rPr>
              <a:t>BOX</a:t>
            </a:r>
            <a:r>
              <a:rPr lang="ja-JP" altLang="en-US" dirty="0" smtClean="0">
                <a:solidFill>
                  <a:srgbClr val="FF0000"/>
                </a:solidFill>
              </a:rPr>
              <a:t>層の上を</a:t>
            </a:r>
            <a:r>
              <a:rPr lang="en-US" altLang="ja-JP" dirty="0" smtClean="0">
                <a:solidFill>
                  <a:srgbClr val="FF0000"/>
                </a:solidFill>
              </a:rPr>
              <a:t>0V</a:t>
            </a:r>
            <a:r>
              <a:rPr lang="ja-JP" altLang="en-US" dirty="0" smtClean="0">
                <a:solidFill>
                  <a:srgbClr val="FF0000"/>
                </a:solidFill>
              </a:rPr>
              <a:t>におとす（</a:t>
            </a:r>
            <a:r>
              <a:rPr lang="en-US" altLang="ja-JP" dirty="0" smtClean="0">
                <a:solidFill>
                  <a:srgbClr val="FF0000"/>
                </a:solidFill>
              </a:rPr>
              <a:t>Hybrid</a:t>
            </a:r>
            <a:r>
              <a:rPr lang="ja-JP" altLang="en-US" dirty="0" smtClean="0">
                <a:solidFill>
                  <a:srgbClr val="FF0000"/>
                </a:solidFill>
              </a:rPr>
              <a:t>型との違い）</a:t>
            </a:r>
            <a:r>
              <a:rPr lang="ja-JP" altLang="en-US" dirty="0" smtClean="0"/>
              <a:t>。</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6</a:t>
            </a:fld>
            <a:endParaRPr kumimoji="1" lang="ja-JP" altLang="en-US"/>
          </a:p>
        </p:txBody>
      </p:sp>
      <p:grpSp>
        <p:nvGrpSpPr>
          <p:cNvPr id="7" name="グループ化 6"/>
          <p:cNvGrpSpPr/>
          <p:nvPr/>
        </p:nvGrpSpPr>
        <p:grpSpPr>
          <a:xfrm>
            <a:off x="539552" y="1874441"/>
            <a:ext cx="5868592" cy="2615794"/>
            <a:chOff x="685265" y="2388950"/>
            <a:chExt cx="6767055" cy="3501991"/>
          </a:xfrm>
        </p:grpSpPr>
        <p:sp>
          <p:nvSpPr>
            <p:cNvPr id="8" name="正方形/長方形 7"/>
            <p:cNvSpPr/>
            <p:nvPr/>
          </p:nvSpPr>
          <p:spPr>
            <a:xfrm>
              <a:off x="1475655" y="3744806"/>
              <a:ext cx="5976665" cy="2146134"/>
            </a:xfrm>
            <a:prstGeom prst="rect">
              <a:avLst/>
            </a:prstGeom>
            <a:solidFill>
              <a:srgbClr val="C2FBF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パイ 8"/>
            <p:cNvSpPr/>
            <p:nvPr/>
          </p:nvSpPr>
          <p:spPr>
            <a:xfrm>
              <a:off x="4262130" y="3447741"/>
              <a:ext cx="297291" cy="564024"/>
            </a:xfrm>
            <a:prstGeom prst="pie">
              <a:avLst>
                <a:gd name="adj1" fmla="val 0"/>
                <a:gd name="adj2" fmla="val 10829414"/>
              </a:avLst>
            </a:prstGeom>
            <a:gradFill>
              <a:gsLst>
                <a:gs pos="0">
                  <a:srgbClr val="FF0000"/>
                </a:gs>
                <a:gs pos="50000">
                  <a:srgbClr val="FFAFAF"/>
                </a:gs>
                <a:gs pos="100000">
                  <a:schemeClr val="bg1"/>
                </a:gs>
              </a:gsLst>
              <a:lin ang="54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パイ 9"/>
            <p:cNvSpPr/>
            <p:nvPr/>
          </p:nvSpPr>
          <p:spPr>
            <a:xfrm>
              <a:off x="2307146" y="3447741"/>
              <a:ext cx="297291" cy="564024"/>
            </a:xfrm>
            <a:prstGeom prst="pie">
              <a:avLst>
                <a:gd name="adj1" fmla="val 0"/>
                <a:gd name="adj2" fmla="val 10829414"/>
              </a:avLst>
            </a:prstGeom>
            <a:gradFill>
              <a:gsLst>
                <a:gs pos="0">
                  <a:srgbClr val="FF0000"/>
                </a:gs>
                <a:gs pos="50000">
                  <a:srgbClr val="FFAFAF"/>
                </a:gs>
                <a:gs pos="100000">
                  <a:schemeClr val="bg1"/>
                </a:gs>
              </a:gsLst>
              <a:lin ang="54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1" name="グループ化 56"/>
            <p:cNvGrpSpPr/>
            <p:nvPr/>
          </p:nvGrpSpPr>
          <p:grpSpPr>
            <a:xfrm>
              <a:off x="5720762" y="3447741"/>
              <a:ext cx="1396416" cy="564024"/>
              <a:chOff x="1200281" y="3649301"/>
              <a:chExt cx="1800200" cy="608552"/>
            </a:xfrm>
          </p:grpSpPr>
          <p:sp>
            <p:nvSpPr>
              <p:cNvPr id="35" name="角丸四角形 34"/>
              <p:cNvSpPr/>
              <p:nvPr/>
            </p:nvSpPr>
            <p:spPr>
              <a:xfrm>
                <a:off x="1200281" y="3888754"/>
                <a:ext cx="1800200" cy="263371"/>
              </a:xfrm>
              <a:prstGeom prst="roundRect">
                <a:avLst>
                  <a:gd name="adj" fmla="val 50000"/>
                </a:avLst>
              </a:prstGeom>
              <a:solidFill>
                <a:srgbClr val="FFE1E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パイ 35"/>
              <p:cNvSpPr/>
              <p:nvPr/>
            </p:nvSpPr>
            <p:spPr>
              <a:xfrm>
                <a:off x="1912165" y="3649301"/>
                <a:ext cx="383255" cy="608552"/>
              </a:xfrm>
              <a:prstGeom prst="pie">
                <a:avLst>
                  <a:gd name="adj1" fmla="val 0"/>
                  <a:gd name="adj2" fmla="val 10829414"/>
                </a:avLst>
              </a:prstGeom>
              <a:gradFill>
                <a:gsLst>
                  <a:gs pos="0">
                    <a:srgbClr val="FF0000"/>
                  </a:gs>
                  <a:gs pos="50000">
                    <a:srgbClr val="FFAFAF"/>
                  </a:gs>
                  <a:gs pos="100000">
                    <a:schemeClr val="bg1"/>
                  </a:gs>
                </a:gsLst>
                <a:lin ang="540000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12" name="直線矢印コネクタ 11"/>
            <p:cNvCxnSpPr/>
            <p:nvPr/>
          </p:nvCxnSpPr>
          <p:spPr>
            <a:xfrm rot="5400000">
              <a:off x="326264" y="4800479"/>
              <a:ext cx="1879657" cy="79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85265" y="3747512"/>
              <a:ext cx="81196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85265" y="5890941"/>
              <a:ext cx="81196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2370232" y="3067372"/>
              <a:ext cx="288032"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522632" y="2564904"/>
              <a:ext cx="1761336"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762992" y="2554932"/>
              <a:ext cx="468000"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4932040" y="3614544"/>
              <a:ext cx="432000" cy="244100"/>
            </a:xfrm>
            <a:prstGeom prst="roundRect">
              <a:avLst>
                <a:gd name="adj" fmla="val 50000"/>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475656" y="3344374"/>
              <a:ext cx="5976664" cy="400435"/>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rot="5400000">
              <a:off x="4266040" y="4419184"/>
              <a:ext cx="1332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4698088" y="4383032"/>
              <a:ext cx="1332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901560" y="4508236"/>
              <a:ext cx="468001"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1475656" y="3284984"/>
              <a:ext cx="5976664" cy="144000"/>
            </a:xfrm>
            <a:prstGeom prst="rect">
              <a:avLst/>
            </a:prstGeom>
            <a:solidFill>
              <a:srgbClr val="FFFF9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rot="5400000">
              <a:off x="5634192" y="3158896"/>
              <a:ext cx="1332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5058128" y="3158896"/>
              <a:ext cx="1332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3735696" y="3086888"/>
              <a:ext cx="1332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a:off x="1787288" y="3054950"/>
              <a:ext cx="1332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2252544" y="3356952"/>
              <a:ext cx="72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9" name="テキスト ボックス 38"/>
          <p:cNvSpPr txBox="1"/>
          <p:nvPr/>
        </p:nvSpPr>
        <p:spPr>
          <a:xfrm>
            <a:off x="899592" y="5013176"/>
            <a:ext cx="7632848" cy="1200329"/>
          </a:xfrm>
          <a:prstGeom prst="rect">
            <a:avLst/>
          </a:prstGeom>
          <a:noFill/>
        </p:spPr>
        <p:txBody>
          <a:bodyPr wrap="square" rtlCol="0">
            <a:spAutoFit/>
          </a:bodyPr>
          <a:lstStyle/>
          <a:p>
            <a:r>
              <a:rPr lang="en-US" altLang="ja-JP" sz="2400" dirty="0" smtClean="0"/>
              <a:t>3</a:t>
            </a:r>
            <a:r>
              <a:rPr lang="ja-JP" altLang="en-US" sz="2400" dirty="0" smtClean="0"/>
              <a:t>ピクセル</a:t>
            </a:r>
            <a:r>
              <a:rPr lang="en-US" altLang="ja-JP" sz="2400" dirty="0" smtClean="0"/>
              <a:t>(3</a:t>
            </a:r>
            <a:r>
              <a:rPr lang="ja-JP" altLang="en-US" sz="2400" dirty="0" err="1" smtClean="0"/>
              <a:t>つの</a:t>
            </a:r>
            <a:r>
              <a:rPr lang="en-US" altLang="ja-JP" sz="2400" dirty="0" err="1" smtClean="0"/>
              <a:t>Psub</a:t>
            </a:r>
            <a:r>
              <a:rPr lang="en-US" altLang="ja-JP" sz="2400" dirty="0" smtClean="0"/>
              <a:t>)</a:t>
            </a:r>
            <a:r>
              <a:rPr lang="ja-JP" altLang="en-US" sz="2400" dirty="0" smtClean="0"/>
              <a:t>、</a:t>
            </a:r>
            <a:r>
              <a:rPr lang="en-US" altLang="ja-JP" sz="2400" dirty="0" smtClean="0"/>
              <a:t>N</a:t>
            </a:r>
            <a:r>
              <a:rPr lang="ja-JP" altLang="en-US" sz="2400" dirty="0" smtClean="0"/>
              <a:t>基板の構造。</a:t>
            </a:r>
            <a:endParaRPr lang="en-US" altLang="ja-JP" sz="2400" dirty="0" smtClean="0"/>
          </a:p>
          <a:p>
            <a:r>
              <a:rPr lang="en-US" altLang="ja-JP" sz="2400" dirty="0" smtClean="0"/>
              <a:t>	</a:t>
            </a:r>
            <a:r>
              <a:rPr lang="en-US" altLang="ja-JP" sz="2400" b="1" dirty="0" smtClean="0"/>
              <a:t>BPW</a:t>
            </a:r>
            <a:r>
              <a:rPr lang="ja-JP" altLang="en-US" sz="2400" b="1" dirty="0" smtClean="0"/>
              <a:t>：</a:t>
            </a:r>
            <a:r>
              <a:rPr lang="en-US" altLang="ja-JP" sz="2400" b="1" dirty="0" err="1" smtClean="0"/>
              <a:t>Psub</a:t>
            </a:r>
            <a:r>
              <a:rPr lang="ja-JP" altLang="en-US" sz="2400" b="1" dirty="0" smtClean="0"/>
              <a:t>に接する形</a:t>
            </a:r>
            <a:r>
              <a:rPr lang="ja-JP" altLang="en-US" sz="2400" dirty="0" smtClean="0"/>
              <a:t>、　</a:t>
            </a:r>
            <a:r>
              <a:rPr lang="en-US" altLang="ja-JP" sz="2400" b="1" dirty="0" smtClean="0"/>
              <a:t>BNW</a:t>
            </a:r>
            <a:r>
              <a:rPr lang="ja-JP" altLang="en-US" sz="2400" b="1" dirty="0" smtClean="0"/>
              <a:t>：ピクセル</a:t>
            </a:r>
            <a:r>
              <a:rPr lang="en-US" altLang="ja-JP" sz="2400" b="1" dirty="0" smtClean="0"/>
              <a:t>(</a:t>
            </a:r>
            <a:r>
              <a:rPr lang="en-US" altLang="ja-JP" sz="2400" b="1" dirty="0" err="1" smtClean="0"/>
              <a:t>Psub</a:t>
            </a:r>
            <a:r>
              <a:rPr lang="en-US" altLang="ja-JP" sz="2400" b="1" dirty="0" smtClean="0"/>
              <a:t>)</a:t>
            </a:r>
            <a:r>
              <a:rPr lang="ja-JP" altLang="en-US" sz="2400" b="1" dirty="0" smtClean="0"/>
              <a:t>間</a:t>
            </a:r>
            <a:endParaRPr lang="en-US" altLang="ja-JP" sz="2400" b="1" dirty="0" smtClean="0"/>
          </a:p>
          <a:p>
            <a:r>
              <a:rPr lang="ja-JP" altLang="en-US" sz="2400" b="1" dirty="0" smtClean="0">
                <a:solidFill>
                  <a:srgbClr val="FF0000"/>
                </a:solidFill>
              </a:rPr>
              <a:t>それぞれの幅を変えてシミュレーション。</a:t>
            </a:r>
            <a:endParaRPr lang="en-US" altLang="ja-JP" sz="2400" b="1" dirty="0" smtClean="0">
              <a:solidFill>
                <a:srgbClr val="FF0000"/>
              </a:solidFill>
            </a:endParaRPr>
          </a:p>
        </p:txBody>
      </p:sp>
      <p:graphicFrame>
        <p:nvGraphicFramePr>
          <p:cNvPr id="41" name="表 40"/>
          <p:cNvGraphicFramePr>
            <a:graphicFrameLocks noGrp="1"/>
          </p:cNvGraphicFramePr>
          <p:nvPr/>
        </p:nvGraphicFramePr>
        <p:xfrm>
          <a:off x="6732240" y="2564904"/>
          <a:ext cx="2304256" cy="1828800"/>
        </p:xfrm>
        <a:graphic>
          <a:graphicData uri="http://schemas.openxmlformats.org/drawingml/2006/table">
            <a:tbl>
              <a:tblPr firstRow="1" bandRow="1">
                <a:tableStyleId>{5940675A-B579-460E-94D1-54222C63F5DA}</a:tableStyleId>
              </a:tblPr>
              <a:tblGrid>
                <a:gridCol w="1152128"/>
                <a:gridCol w="1152128"/>
              </a:tblGrid>
              <a:tr h="370840">
                <a:tc>
                  <a:txBody>
                    <a:bodyPr/>
                    <a:lstStyle/>
                    <a:p>
                      <a:pPr algn="ctr"/>
                      <a:r>
                        <a:rPr kumimoji="1" lang="en-US" altLang="ja-JP" sz="2400" dirty="0" err="1" smtClean="0"/>
                        <a:t>Tbulk</a:t>
                      </a:r>
                      <a:endParaRPr kumimoji="1" lang="ja-JP" altLang="en-US" sz="2400" dirty="0"/>
                    </a:p>
                  </a:txBody>
                  <a:tcPr/>
                </a:tc>
                <a:tc>
                  <a:txBody>
                    <a:bodyPr/>
                    <a:lstStyle/>
                    <a:p>
                      <a:pPr algn="ctr"/>
                      <a:r>
                        <a:rPr kumimoji="1" lang="en-US" altLang="ja-JP" sz="2400" dirty="0" smtClean="0"/>
                        <a:t>50um</a:t>
                      </a:r>
                      <a:endParaRPr kumimoji="1" lang="ja-JP" altLang="en-US" sz="2400" dirty="0"/>
                    </a:p>
                  </a:txBody>
                  <a:tcPr/>
                </a:tc>
              </a:tr>
              <a:tr h="370840">
                <a:tc>
                  <a:txBody>
                    <a:bodyPr/>
                    <a:lstStyle/>
                    <a:p>
                      <a:pPr algn="ctr"/>
                      <a:r>
                        <a:rPr kumimoji="1" lang="en-US" altLang="ja-JP" sz="2400" dirty="0" err="1" smtClean="0"/>
                        <a:t>Tbox</a:t>
                      </a:r>
                      <a:endParaRPr kumimoji="1" lang="ja-JP" altLang="en-US" sz="2400" dirty="0"/>
                    </a:p>
                  </a:txBody>
                  <a:tcPr/>
                </a:tc>
                <a:tc>
                  <a:txBody>
                    <a:bodyPr/>
                    <a:lstStyle/>
                    <a:p>
                      <a:pPr algn="ctr"/>
                      <a:r>
                        <a:rPr kumimoji="1" lang="en-US" altLang="ja-JP" sz="2400" dirty="0" smtClean="0"/>
                        <a:t>0.2um</a:t>
                      </a:r>
                      <a:endParaRPr kumimoji="1" lang="ja-JP" altLang="en-US" sz="2400" dirty="0"/>
                    </a:p>
                  </a:txBody>
                  <a:tcPr/>
                </a:tc>
              </a:tr>
              <a:tr h="370840">
                <a:tc>
                  <a:txBody>
                    <a:bodyPr/>
                    <a:lstStyle/>
                    <a:p>
                      <a:pPr algn="ctr"/>
                      <a:r>
                        <a:rPr kumimoji="1" lang="en-US" altLang="ja-JP" sz="2400" dirty="0" smtClean="0"/>
                        <a:t>W</a:t>
                      </a:r>
                      <a:endParaRPr kumimoji="1" lang="ja-JP" altLang="en-US" sz="2400" dirty="0"/>
                    </a:p>
                  </a:txBody>
                  <a:tcPr/>
                </a:tc>
                <a:tc>
                  <a:txBody>
                    <a:bodyPr/>
                    <a:lstStyle/>
                    <a:p>
                      <a:pPr algn="ctr"/>
                      <a:r>
                        <a:rPr kumimoji="1" lang="en-US" altLang="ja-JP" sz="2400" dirty="0" smtClean="0"/>
                        <a:t>1um</a:t>
                      </a:r>
                      <a:endParaRPr kumimoji="1" lang="ja-JP" altLang="en-US" sz="2400" dirty="0"/>
                    </a:p>
                  </a:txBody>
                  <a:tcPr/>
                </a:tc>
              </a:tr>
              <a:tr h="370840">
                <a:tc>
                  <a:txBody>
                    <a:bodyPr/>
                    <a:lstStyle/>
                    <a:p>
                      <a:pPr algn="ctr"/>
                      <a:r>
                        <a:rPr kumimoji="1" lang="en-US" altLang="ja-JP" sz="2400" dirty="0" smtClean="0"/>
                        <a:t>P</a:t>
                      </a:r>
                      <a:endParaRPr kumimoji="1" lang="ja-JP" altLang="en-US" sz="2400" dirty="0"/>
                    </a:p>
                  </a:txBody>
                  <a:tcPr/>
                </a:tc>
                <a:tc>
                  <a:txBody>
                    <a:bodyPr/>
                    <a:lstStyle/>
                    <a:p>
                      <a:pPr algn="ctr"/>
                      <a:r>
                        <a:rPr kumimoji="1" lang="en-US" altLang="ja-JP" sz="2400" dirty="0" smtClean="0"/>
                        <a:t>20um</a:t>
                      </a:r>
                      <a:endParaRPr kumimoji="1" lang="ja-JP" altLang="en-US" sz="2400" dirty="0"/>
                    </a:p>
                  </a:txBody>
                  <a:tcPr/>
                </a:tc>
              </a:tr>
            </a:tbl>
          </a:graphicData>
        </a:graphic>
      </p:graphicFrame>
      <p:sp>
        <p:nvSpPr>
          <p:cNvPr id="42" name="テキスト ボックス 41"/>
          <p:cNvSpPr txBox="1"/>
          <p:nvPr/>
        </p:nvSpPr>
        <p:spPr>
          <a:xfrm>
            <a:off x="251520" y="3890665"/>
            <a:ext cx="936104" cy="461665"/>
          </a:xfrm>
          <a:prstGeom prst="rect">
            <a:avLst/>
          </a:prstGeom>
          <a:noFill/>
        </p:spPr>
        <p:txBody>
          <a:bodyPr wrap="square" rtlCol="0">
            <a:spAutoFit/>
          </a:bodyPr>
          <a:lstStyle/>
          <a:p>
            <a:pPr algn="ctr"/>
            <a:r>
              <a:rPr kumimoji="1" lang="en-US" altLang="ja-JP" sz="2400" dirty="0" err="1" smtClean="0"/>
              <a:t>Tbulk</a:t>
            </a:r>
            <a:endParaRPr kumimoji="1" lang="ja-JP" altLang="en-US" sz="2400" dirty="0"/>
          </a:p>
        </p:txBody>
      </p:sp>
      <p:sp>
        <p:nvSpPr>
          <p:cNvPr id="43" name="テキスト ボックス 42"/>
          <p:cNvSpPr txBox="1"/>
          <p:nvPr/>
        </p:nvSpPr>
        <p:spPr>
          <a:xfrm>
            <a:off x="2483768" y="1484784"/>
            <a:ext cx="936104" cy="461665"/>
          </a:xfrm>
          <a:prstGeom prst="rect">
            <a:avLst/>
          </a:prstGeom>
          <a:noFill/>
        </p:spPr>
        <p:txBody>
          <a:bodyPr wrap="square" rtlCol="0">
            <a:spAutoFit/>
          </a:bodyPr>
          <a:lstStyle/>
          <a:p>
            <a:pPr algn="ctr"/>
            <a:r>
              <a:rPr lang="en-US" altLang="ja-JP" sz="2400" dirty="0" smtClean="0"/>
              <a:t>P</a:t>
            </a:r>
            <a:endParaRPr kumimoji="1" lang="ja-JP" altLang="en-US" sz="2400" dirty="0"/>
          </a:p>
        </p:txBody>
      </p:sp>
      <p:sp>
        <p:nvSpPr>
          <p:cNvPr id="44" name="テキスト ボックス 43"/>
          <p:cNvSpPr txBox="1"/>
          <p:nvPr/>
        </p:nvSpPr>
        <p:spPr>
          <a:xfrm>
            <a:off x="1403648" y="2132856"/>
            <a:ext cx="936104" cy="461665"/>
          </a:xfrm>
          <a:prstGeom prst="rect">
            <a:avLst/>
          </a:prstGeom>
          <a:noFill/>
        </p:spPr>
        <p:txBody>
          <a:bodyPr wrap="square" rtlCol="0">
            <a:spAutoFit/>
          </a:bodyPr>
          <a:lstStyle/>
          <a:p>
            <a:pPr algn="ctr"/>
            <a:r>
              <a:rPr lang="en-US" altLang="ja-JP" sz="2400" dirty="0" smtClean="0"/>
              <a:t>W</a:t>
            </a:r>
            <a:endParaRPr kumimoji="1" lang="ja-JP" altLang="en-US" sz="2400" dirty="0"/>
          </a:p>
        </p:txBody>
      </p:sp>
      <p:sp>
        <p:nvSpPr>
          <p:cNvPr id="45" name="テキスト ボックス 44"/>
          <p:cNvSpPr txBox="1"/>
          <p:nvPr/>
        </p:nvSpPr>
        <p:spPr>
          <a:xfrm>
            <a:off x="8172400" y="4397042"/>
            <a:ext cx="864096" cy="400110"/>
          </a:xfrm>
          <a:prstGeom prst="rect">
            <a:avLst/>
          </a:prstGeom>
          <a:noFill/>
        </p:spPr>
        <p:txBody>
          <a:bodyPr wrap="square" rtlCol="0">
            <a:spAutoFit/>
          </a:bodyPr>
          <a:lstStyle/>
          <a:p>
            <a:pPr algn="ctr"/>
            <a:r>
              <a:rPr lang="ja-JP" altLang="en-US" sz="2000" dirty="0" smtClean="0"/>
              <a:t>固定</a:t>
            </a:r>
            <a:endParaRPr kumimoji="1" lang="en-US" altLang="ja-JP" sz="2000" dirty="0" smtClean="0"/>
          </a:p>
        </p:txBody>
      </p:sp>
      <p:sp>
        <p:nvSpPr>
          <p:cNvPr id="46" name="テキスト ボックス 45"/>
          <p:cNvSpPr txBox="1"/>
          <p:nvPr/>
        </p:nvSpPr>
        <p:spPr>
          <a:xfrm>
            <a:off x="3779912" y="3530625"/>
            <a:ext cx="1368152" cy="523220"/>
          </a:xfrm>
          <a:prstGeom prst="rect">
            <a:avLst/>
          </a:prstGeom>
          <a:noFill/>
        </p:spPr>
        <p:txBody>
          <a:bodyPr wrap="square" rtlCol="0">
            <a:spAutoFit/>
          </a:bodyPr>
          <a:lstStyle/>
          <a:p>
            <a:pPr algn="ctr"/>
            <a:r>
              <a:rPr kumimoji="1" lang="en-US" altLang="ja-JP" sz="2800" b="1" dirty="0" smtClean="0">
                <a:solidFill>
                  <a:srgbClr val="0066FF"/>
                </a:solidFill>
              </a:rPr>
              <a:t>BNW</a:t>
            </a:r>
            <a:endParaRPr kumimoji="1" lang="ja-JP" altLang="en-US" sz="2800" b="1" dirty="0">
              <a:solidFill>
                <a:srgbClr val="0066FF"/>
              </a:solidFill>
            </a:endParaRPr>
          </a:p>
        </p:txBody>
      </p:sp>
      <p:sp>
        <p:nvSpPr>
          <p:cNvPr id="47" name="テキスト ボックス 46"/>
          <p:cNvSpPr txBox="1"/>
          <p:nvPr/>
        </p:nvSpPr>
        <p:spPr>
          <a:xfrm>
            <a:off x="4499992" y="1514401"/>
            <a:ext cx="1368152" cy="523220"/>
          </a:xfrm>
          <a:prstGeom prst="rect">
            <a:avLst/>
          </a:prstGeom>
          <a:noFill/>
        </p:spPr>
        <p:txBody>
          <a:bodyPr wrap="square" rtlCol="0">
            <a:spAutoFit/>
          </a:bodyPr>
          <a:lstStyle/>
          <a:p>
            <a:pPr algn="ctr"/>
            <a:r>
              <a:rPr kumimoji="1" lang="en-US" altLang="ja-JP" sz="2800" b="1" dirty="0" smtClean="0">
                <a:solidFill>
                  <a:srgbClr val="FF7C80"/>
                </a:solidFill>
              </a:rPr>
              <a:t>BPW</a:t>
            </a:r>
            <a:endParaRPr kumimoji="1" lang="ja-JP" altLang="en-US" sz="2800" b="1" dirty="0">
              <a:solidFill>
                <a:srgbClr val="FF7C80"/>
              </a:solidFill>
            </a:endParaRPr>
          </a:p>
        </p:txBody>
      </p:sp>
      <p:sp>
        <p:nvSpPr>
          <p:cNvPr id="48" name="フリーフォーム 47"/>
          <p:cNvSpPr/>
          <p:nvPr/>
        </p:nvSpPr>
        <p:spPr>
          <a:xfrm>
            <a:off x="6126480" y="1912521"/>
            <a:ext cx="548640" cy="609600"/>
          </a:xfrm>
          <a:custGeom>
            <a:avLst/>
            <a:gdLst>
              <a:gd name="connsiteX0" fmla="*/ 0 w 548640"/>
              <a:gd name="connsiteY0" fmla="*/ 609600 h 609600"/>
              <a:gd name="connsiteX1" fmla="*/ 45720 w 548640"/>
              <a:gd name="connsiteY1" fmla="*/ 335280 h 609600"/>
              <a:gd name="connsiteX2" fmla="*/ 259080 w 548640"/>
              <a:gd name="connsiteY2" fmla="*/ 106680 h 609600"/>
              <a:gd name="connsiteX3" fmla="*/ 548640 w 548640"/>
              <a:gd name="connsiteY3" fmla="*/ 0 h 609600"/>
            </a:gdLst>
            <a:ahLst/>
            <a:cxnLst>
              <a:cxn ang="0">
                <a:pos x="connsiteX0" y="connsiteY0"/>
              </a:cxn>
              <a:cxn ang="0">
                <a:pos x="connsiteX1" y="connsiteY1"/>
              </a:cxn>
              <a:cxn ang="0">
                <a:pos x="connsiteX2" y="connsiteY2"/>
              </a:cxn>
              <a:cxn ang="0">
                <a:pos x="connsiteX3" y="connsiteY3"/>
              </a:cxn>
            </a:cxnLst>
            <a:rect l="l" t="t" r="r" b="b"/>
            <a:pathLst>
              <a:path w="548640" h="609600">
                <a:moveTo>
                  <a:pt x="0" y="609600"/>
                </a:moveTo>
                <a:cubicBezTo>
                  <a:pt x="1270" y="514350"/>
                  <a:pt x="2540" y="419100"/>
                  <a:pt x="45720" y="335280"/>
                </a:cubicBezTo>
                <a:cubicBezTo>
                  <a:pt x="88900" y="251460"/>
                  <a:pt x="175260" y="162560"/>
                  <a:pt x="259080" y="106680"/>
                </a:cubicBezTo>
                <a:cubicBezTo>
                  <a:pt x="342900" y="50800"/>
                  <a:pt x="445770" y="25400"/>
                  <a:pt x="54864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テキスト ボックス 48"/>
          <p:cNvSpPr txBox="1"/>
          <p:nvPr/>
        </p:nvSpPr>
        <p:spPr>
          <a:xfrm>
            <a:off x="6660232" y="1658417"/>
            <a:ext cx="576064" cy="461665"/>
          </a:xfrm>
          <a:prstGeom prst="rect">
            <a:avLst/>
          </a:prstGeom>
          <a:noFill/>
        </p:spPr>
        <p:txBody>
          <a:bodyPr wrap="square" rtlCol="0">
            <a:spAutoFit/>
          </a:bodyPr>
          <a:lstStyle/>
          <a:p>
            <a:r>
              <a:rPr kumimoji="1" lang="en-US" altLang="ja-JP" sz="2400" dirty="0" smtClean="0">
                <a:solidFill>
                  <a:srgbClr val="FF0000"/>
                </a:solidFill>
              </a:rPr>
              <a:t>0V</a:t>
            </a:r>
            <a:endParaRPr kumimoji="1" lang="ja-JP" altLang="en-US" sz="2400" dirty="0">
              <a:solidFill>
                <a:srgbClr val="FF0000"/>
              </a:solidFill>
            </a:endParaRPr>
          </a:p>
        </p:txBody>
      </p:sp>
      <p:sp>
        <p:nvSpPr>
          <p:cNvPr id="50" name="テキスト ボックス 49"/>
          <p:cNvSpPr txBox="1"/>
          <p:nvPr/>
        </p:nvSpPr>
        <p:spPr>
          <a:xfrm>
            <a:off x="5940152" y="4479503"/>
            <a:ext cx="936104" cy="461665"/>
          </a:xfrm>
          <a:prstGeom prst="rect">
            <a:avLst/>
          </a:prstGeom>
          <a:noFill/>
        </p:spPr>
        <p:txBody>
          <a:bodyPr wrap="square" rtlCol="0">
            <a:spAutoFit/>
          </a:bodyPr>
          <a:lstStyle/>
          <a:p>
            <a:r>
              <a:rPr lang="en-US" altLang="ja-JP" sz="2400" dirty="0" smtClean="0"/>
              <a:t>3</a:t>
            </a:r>
            <a:r>
              <a:rPr kumimoji="1" lang="en-US" altLang="ja-JP" sz="2400" dirty="0" smtClean="0"/>
              <a:t>0V</a:t>
            </a:r>
            <a:endParaRPr kumimoji="1" lang="ja-JP" altLang="en-US" sz="2400" dirty="0"/>
          </a:p>
        </p:txBody>
      </p:sp>
      <p:sp>
        <p:nvSpPr>
          <p:cNvPr id="51" name="フリーフォーム 50"/>
          <p:cNvSpPr/>
          <p:nvPr/>
        </p:nvSpPr>
        <p:spPr>
          <a:xfrm>
            <a:off x="5379720" y="4495800"/>
            <a:ext cx="548640" cy="254000"/>
          </a:xfrm>
          <a:custGeom>
            <a:avLst/>
            <a:gdLst>
              <a:gd name="connsiteX0" fmla="*/ 548640 w 548640"/>
              <a:gd name="connsiteY0" fmla="*/ 243840 h 254000"/>
              <a:gd name="connsiteX1" fmla="*/ 152400 w 548640"/>
              <a:gd name="connsiteY1" fmla="*/ 213360 h 254000"/>
              <a:gd name="connsiteX2" fmla="*/ 0 w 548640"/>
              <a:gd name="connsiteY2" fmla="*/ 0 h 254000"/>
            </a:gdLst>
            <a:ahLst/>
            <a:cxnLst>
              <a:cxn ang="0">
                <a:pos x="connsiteX0" y="connsiteY0"/>
              </a:cxn>
              <a:cxn ang="0">
                <a:pos x="connsiteX1" y="connsiteY1"/>
              </a:cxn>
              <a:cxn ang="0">
                <a:pos x="connsiteX2" y="connsiteY2"/>
              </a:cxn>
            </a:cxnLst>
            <a:rect l="l" t="t" r="r" b="b"/>
            <a:pathLst>
              <a:path w="548640" h="254000">
                <a:moveTo>
                  <a:pt x="548640" y="243840"/>
                </a:moveTo>
                <a:cubicBezTo>
                  <a:pt x="396240" y="248920"/>
                  <a:pt x="243840" y="254000"/>
                  <a:pt x="152400" y="213360"/>
                </a:cubicBezTo>
                <a:cubicBezTo>
                  <a:pt x="60960" y="172720"/>
                  <a:pt x="30480" y="86360"/>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p:cNvCxnSpPr/>
          <p:nvPr/>
        </p:nvCxnSpPr>
        <p:spPr>
          <a:xfrm>
            <a:off x="539552" y="2651902"/>
            <a:ext cx="704162"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rot="5400000">
            <a:off x="935953" y="2744568"/>
            <a:ext cx="216000" cy="68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251520" y="2535287"/>
            <a:ext cx="936104" cy="461665"/>
          </a:xfrm>
          <a:prstGeom prst="rect">
            <a:avLst/>
          </a:prstGeom>
          <a:noFill/>
        </p:spPr>
        <p:txBody>
          <a:bodyPr wrap="square" rtlCol="0">
            <a:spAutoFit/>
          </a:bodyPr>
          <a:lstStyle/>
          <a:p>
            <a:pPr algn="ctr"/>
            <a:r>
              <a:rPr kumimoji="1" lang="en-US" altLang="ja-JP" sz="2400" dirty="0" err="1" smtClean="0"/>
              <a:t>Tbox</a:t>
            </a:r>
            <a:endParaRPr kumimoji="1" lang="ja-JP"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smtClean="0"/>
              <a:t>BOX</a:t>
            </a:r>
            <a:r>
              <a:rPr kumimoji="1" lang="ja-JP" altLang="en-US" sz="3200" dirty="0" smtClean="0"/>
              <a:t>層の上を</a:t>
            </a:r>
            <a:r>
              <a:rPr kumimoji="1" lang="en-US" altLang="ja-JP" sz="3200" dirty="0" smtClean="0"/>
              <a:t>0V</a:t>
            </a:r>
            <a:r>
              <a:rPr kumimoji="1" lang="ja-JP" altLang="en-US" sz="3200" dirty="0" smtClean="0"/>
              <a:t>に落とすと</a:t>
            </a:r>
            <a:r>
              <a:rPr kumimoji="1" lang="en-US" altLang="ja-JP" sz="3200" dirty="0" smtClean="0"/>
              <a:t>…</a:t>
            </a:r>
            <a:r>
              <a:rPr lang="en-US" altLang="ja-JP" sz="2200" dirty="0" smtClean="0"/>
              <a:t>(SOI</a:t>
            </a:r>
            <a:r>
              <a:rPr lang="ja-JP" altLang="en-US" sz="2200" dirty="0" smtClean="0"/>
              <a:t>検出器では</a:t>
            </a:r>
            <a:r>
              <a:rPr lang="en-US" altLang="ja-JP" sz="2200" dirty="0" smtClean="0"/>
              <a:t>)</a:t>
            </a:r>
            <a:endParaRPr kumimoji="1" lang="ja-JP" altLang="en-US" sz="2200" dirty="0"/>
          </a:p>
        </p:txBody>
      </p:sp>
      <p:sp>
        <p:nvSpPr>
          <p:cNvPr id="3" name="コンテンツ プレースホルダ 2"/>
          <p:cNvSpPr>
            <a:spLocks noGrp="1"/>
          </p:cNvSpPr>
          <p:nvPr>
            <p:ph idx="1"/>
          </p:nvPr>
        </p:nvSpPr>
        <p:spPr>
          <a:xfrm>
            <a:off x="457200" y="5517232"/>
            <a:ext cx="8229600" cy="648072"/>
          </a:xfrm>
        </p:spPr>
        <p:txBody>
          <a:bodyPr>
            <a:normAutofit fontScale="92500" lnSpcReduction="20000"/>
          </a:bodyPr>
          <a:lstStyle/>
          <a:p>
            <a:r>
              <a:rPr lang="ja-JP" altLang="en-US" dirty="0" smtClean="0"/>
              <a:t>ホール</a:t>
            </a:r>
            <a:r>
              <a:rPr kumimoji="1" lang="ja-JP" altLang="en-US" dirty="0" smtClean="0"/>
              <a:t>が</a:t>
            </a:r>
            <a:r>
              <a:rPr kumimoji="1" lang="en-US" altLang="ja-JP" dirty="0" smtClean="0"/>
              <a:t>BOX</a:t>
            </a:r>
            <a:r>
              <a:rPr kumimoji="1" lang="ja-JP" altLang="en-US" dirty="0" smtClean="0"/>
              <a:t>層とセンサー界面に行ってから、</a:t>
            </a:r>
            <a:r>
              <a:rPr kumimoji="1" lang="en-US" altLang="ja-JP" dirty="0" err="1" smtClean="0"/>
              <a:t>Psub</a:t>
            </a:r>
            <a:r>
              <a:rPr lang="ja-JP" altLang="en-US" dirty="0" smtClean="0"/>
              <a:t>端子に回収されることが分かります。</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7</a:t>
            </a:fld>
            <a:endParaRPr kumimoji="1" lang="ja-JP" altLang="en-US"/>
          </a:p>
        </p:txBody>
      </p:sp>
      <p:graphicFrame>
        <p:nvGraphicFramePr>
          <p:cNvPr id="1026" name="Object 2"/>
          <p:cNvGraphicFramePr>
            <a:graphicFrameLocks noChangeAspect="1"/>
          </p:cNvGraphicFramePr>
          <p:nvPr/>
        </p:nvGraphicFramePr>
        <p:xfrm>
          <a:off x="2608808" y="1696988"/>
          <a:ext cx="3835400" cy="723900"/>
        </p:xfrm>
        <a:graphic>
          <a:graphicData uri="http://schemas.openxmlformats.org/presentationml/2006/ole">
            <p:oleObj spid="_x0000_s1026" name="パッケージャー シェル オブジェクト" showAsIcon="1" r:id="rId3" imgW="3836160" imgH="723960" progId="Package">
              <p:embed/>
            </p:oleObj>
          </a:graphicData>
        </a:graphic>
      </p:graphicFrame>
      <p:graphicFrame>
        <p:nvGraphicFramePr>
          <p:cNvPr id="1027" name="Object 3"/>
          <p:cNvGraphicFramePr>
            <a:graphicFrameLocks noChangeAspect="1"/>
          </p:cNvGraphicFramePr>
          <p:nvPr/>
        </p:nvGraphicFramePr>
        <p:xfrm>
          <a:off x="2555776" y="3501008"/>
          <a:ext cx="4167188" cy="723900"/>
        </p:xfrm>
        <a:graphic>
          <a:graphicData uri="http://schemas.openxmlformats.org/presentationml/2006/ole">
            <p:oleObj spid="_x0000_s1027" name="パッケージャー シェル オブジェクト" showAsIcon="1" r:id="rId4" imgW="4166640" imgH="723960" progId="Package">
              <p:embed/>
            </p:oleObj>
          </a:graphicData>
        </a:graphic>
      </p:graphicFrame>
      <p:sp>
        <p:nvSpPr>
          <p:cNvPr id="9" name="テキスト ボックス 8"/>
          <p:cNvSpPr txBox="1"/>
          <p:nvPr/>
        </p:nvSpPr>
        <p:spPr>
          <a:xfrm>
            <a:off x="1691680" y="1167135"/>
            <a:ext cx="2520280" cy="461665"/>
          </a:xfrm>
          <a:prstGeom prst="rect">
            <a:avLst/>
          </a:prstGeom>
          <a:noFill/>
        </p:spPr>
        <p:txBody>
          <a:bodyPr wrap="square" rtlCol="0">
            <a:spAutoFit/>
          </a:bodyPr>
          <a:lstStyle/>
          <a:p>
            <a:pPr algn="ctr"/>
            <a:r>
              <a:rPr lang="ja-JP" altLang="en-US" sz="2400" u="sng" dirty="0" smtClean="0"/>
              <a:t>全体像</a:t>
            </a:r>
            <a:endParaRPr kumimoji="1" lang="ja-JP" altLang="en-US" sz="2400" u="sng" dirty="0"/>
          </a:p>
        </p:txBody>
      </p:sp>
      <p:sp>
        <p:nvSpPr>
          <p:cNvPr id="10" name="テキスト ボックス 9"/>
          <p:cNvSpPr txBox="1"/>
          <p:nvPr/>
        </p:nvSpPr>
        <p:spPr>
          <a:xfrm>
            <a:off x="1691680" y="2823319"/>
            <a:ext cx="2520280" cy="461665"/>
          </a:xfrm>
          <a:prstGeom prst="rect">
            <a:avLst/>
          </a:prstGeom>
          <a:noFill/>
        </p:spPr>
        <p:txBody>
          <a:bodyPr wrap="square" rtlCol="0">
            <a:spAutoFit/>
          </a:bodyPr>
          <a:lstStyle/>
          <a:p>
            <a:pPr algn="ctr"/>
            <a:r>
              <a:rPr lang="ja-JP" altLang="en-US" sz="2400" u="sng" dirty="0" smtClean="0"/>
              <a:t>センサー間</a:t>
            </a:r>
            <a:endParaRPr kumimoji="1" lang="ja-JP" altLang="en-US" sz="2400"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BPW</a:t>
            </a:r>
            <a:endParaRPr kumimoji="1" lang="ja-JP" altLang="en-US" dirty="0"/>
          </a:p>
        </p:txBody>
      </p:sp>
      <p:sp>
        <p:nvSpPr>
          <p:cNvPr id="3" name="コンテンツ プレースホルダ 2"/>
          <p:cNvSpPr>
            <a:spLocks noGrp="1"/>
          </p:cNvSpPr>
          <p:nvPr>
            <p:ph idx="1"/>
          </p:nvPr>
        </p:nvSpPr>
        <p:spPr>
          <a:xfrm>
            <a:off x="590872" y="5589240"/>
            <a:ext cx="8229600" cy="720080"/>
          </a:xfrm>
        </p:spPr>
        <p:txBody>
          <a:bodyPr>
            <a:normAutofit fontScale="92500" lnSpcReduction="20000"/>
          </a:bodyPr>
          <a:lstStyle/>
          <a:p>
            <a:r>
              <a:rPr kumimoji="1" lang="en-US" altLang="ja-JP" dirty="0" smtClean="0"/>
              <a:t>BPW</a:t>
            </a:r>
            <a:r>
              <a:rPr kumimoji="1" lang="ja-JP" altLang="en-US" dirty="0" smtClean="0"/>
              <a:t>大きい　→　収集効率がよい、収集時間短い</a:t>
            </a:r>
            <a:endParaRPr kumimoji="1" lang="en-US" altLang="ja-JP" dirty="0" smtClean="0"/>
          </a:p>
          <a:p>
            <a:r>
              <a:rPr kumimoji="1" lang="en-US" altLang="ja-JP" dirty="0" smtClean="0"/>
              <a:t>BPW8um</a:t>
            </a:r>
            <a:r>
              <a:rPr kumimoji="1" lang="ja-JP" altLang="en-US" dirty="0" smtClean="0"/>
              <a:t>で最大</a:t>
            </a:r>
            <a:r>
              <a:rPr lang="en-US" altLang="ja-JP" dirty="0" smtClean="0"/>
              <a:t>8</a:t>
            </a:r>
            <a:r>
              <a:rPr kumimoji="1" lang="ja-JP" altLang="en-US" dirty="0" smtClean="0"/>
              <a:t>倍速くなる</a:t>
            </a:r>
            <a:r>
              <a:rPr kumimoji="1" lang="ja-JP" altLang="en-US" sz="2100" dirty="0" smtClean="0"/>
              <a:t>（</a:t>
            </a:r>
            <a:r>
              <a:rPr kumimoji="1" lang="en-US" altLang="ja-JP" sz="2100" dirty="0" smtClean="0"/>
              <a:t>90%</a:t>
            </a:r>
            <a:r>
              <a:rPr kumimoji="1" lang="ja-JP" altLang="en-US" sz="2100" dirty="0" smtClean="0"/>
              <a:t>収集、ないときに比べて）</a:t>
            </a:r>
            <a:r>
              <a:rPr kumimoji="1" lang="ja-JP" altLang="en-US" dirty="0" smtClean="0"/>
              <a:t>。</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8</a:t>
            </a:fld>
            <a:endParaRPr kumimoji="1" lang="ja-JP" altLang="en-US"/>
          </a:p>
        </p:txBody>
      </p:sp>
      <p:pic>
        <p:nvPicPr>
          <p:cNvPr id="7" name="図 6" descr="2D_3psub_NHR50um_QPsub2eff_wBPW_x.png"/>
          <p:cNvPicPr>
            <a:picLocks noChangeAspect="1"/>
          </p:cNvPicPr>
          <p:nvPr/>
        </p:nvPicPr>
        <p:blipFill>
          <a:blip r:embed="rId2" cstate="print"/>
          <a:stretch>
            <a:fillRect/>
          </a:stretch>
        </p:blipFill>
        <p:spPr>
          <a:xfrm>
            <a:off x="467544" y="1268760"/>
            <a:ext cx="4342189" cy="4212000"/>
          </a:xfrm>
          <a:prstGeom prst="rect">
            <a:avLst/>
          </a:prstGeom>
        </p:spPr>
      </p:pic>
      <p:sp>
        <p:nvSpPr>
          <p:cNvPr id="8" name="テキスト ボックス 7"/>
          <p:cNvSpPr txBox="1"/>
          <p:nvPr/>
        </p:nvSpPr>
        <p:spPr>
          <a:xfrm>
            <a:off x="539552" y="1124744"/>
            <a:ext cx="3960440" cy="400110"/>
          </a:xfrm>
          <a:prstGeom prst="rect">
            <a:avLst/>
          </a:prstGeom>
          <a:solidFill>
            <a:schemeClr val="bg1"/>
          </a:solidFill>
          <a:ln>
            <a:solidFill>
              <a:schemeClr val="tx1"/>
            </a:solidFill>
          </a:ln>
        </p:spPr>
        <p:txBody>
          <a:bodyPr wrap="square" rtlCol="0">
            <a:spAutoFit/>
          </a:bodyPr>
          <a:lstStyle/>
          <a:p>
            <a:pPr algn="ctr"/>
            <a:r>
              <a:rPr lang="ja-JP" altLang="en-US" sz="2000" dirty="0" smtClean="0">
                <a:latin typeface="メイリオ" pitchFamily="50" charset="-128"/>
                <a:ea typeface="メイリオ" pitchFamily="50" charset="-128"/>
                <a:cs typeface="メイリオ" pitchFamily="50" charset="-128"/>
              </a:rPr>
              <a:t>電荷収集効率</a:t>
            </a:r>
            <a:endParaRPr kumimoji="1" lang="ja-JP" altLang="en-US" sz="2000" dirty="0">
              <a:latin typeface="メイリオ" pitchFamily="50" charset="-128"/>
              <a:ea typeface="メイリオ" pitchFamily="50" charset="-128"/>
              <a:cs typeface="メイリオ" pitchFamily="50" charset="-128"/>
            </a:endParaRPr>
          </a:p>
        </p:txBody>
      </p:sp>
      <p:pic>
        <p:nvPicPr>
          <p:cNvPr id="9" name="図 8" descr="2D_3psub_NHR50um_QPsub2_wBPW_x10.png"/>
          <p:cNvPicPr>
            <a:picLocks noChangeAspect="1"/>
          </p:cNvPicPr>
          <p:nvPr/>
        </p:nvPicPr>
        <p:blipFill>
          <a:blip r:embed="rId3" cstate="print"/>
          <a:stretch>
            <a:fillRect/>
          </a:stretch>
        </p:blipFill>
        <p:spPr>
          <a:xfrm>
            <a:off x="4788024" y="1268760"/>
            <a:ext cx="4342188" cy="4212000"/>
          </a:xfrm>
          <a:prstGeom prst="rect">
            <a:avLst/>
          </a:prstGeom>
        </p:spPr>
      </p:pic>
      <p:sp>
        <p:nvSpPr>
          <p:cNvPr id="10" name="テキスト ボックス 9"/>
          <p:cNvSpPr txBox="1"/>
          <p:nvPr/>
        </p:nvSpPr>
        <p:spPr>
          <a:xfrm>
            <a:off x="4809732" y="1124744"/>
            <a:ext cx="4176464" cy="369332"/>
          </a:xfrm>
          <a:prstGeom prst="rect">
            <a:avLst/>
          </a:prstGeom>
          <a:solidFill>
            <a:schemeClr val="bg1"/>
          </a:solidFill>
          <a:ln>
            <a:solidFill>
              <a:schemeClr val="tx1"/>
            </a:solidFill>
          </a:ln>
        </p:spPr>
        <p:txBody>
          <a:bodyPr wrap="square" rtlCol="0">
            <a:spAutoFit/>
          </a:bodyPr>
          <a:lstStyle/>
          <a:p>
            <a:pPr algn="ctr"/>
            <a:r>
              <a:rPr lang="en-US" altLang="ja-JP" dirty="0" smtClean="0">
                <a:latin typeface="メイリオ" pitchFamily="50" charset="-128"/>
                <a:ea typeface="メイリオ" pitchFamily="50" charset="-128"/>
                <a:cs typeface="メイリオ" pitchFamily="50" charset="-128"/>
              </a:rPr>
              <a:t>Psub2</a:t>
            </a:r>
            <a:r>
              <a:rPr lang="ja-JP" altLang="en-US" dirty="0" err="1" smtClean="0">
                <a:latin typeface="メイリオ" pitchFamily="50" charset="-128"/>
                <a:ea typeface="メイリオ" pitchFamily="50" charset="-128"/>
                <a:cs typeface="メイリオ" pitchFamily="50" charset="-128"/>
              </a:rPr>
              <a:t>での</a:t>
            </a:r>
            <a:r>
              <a:rPr lang="ja-JP" altLang="en-US" dirty="0" smtClean="0">
                <a:latin typeface="メイリオ" pitchFamily="50" charset="-128"/>
                <a:ea typeface="メイリオ" pitchFamily="50" charset="-128"/>
                <a:cs typeface="メイリオ" pitchFamily="50" charset="-128"/>
              </a:rPr>
              <a:t>収集時間</a:t>
            </a:r>
            <a:r>
              <a:rPr lang="en-US" altLang="ja-JP" dirty="0" smtClean="0">
                <a:latin typeface="メイリオ" pitchFamily="50" charset="-128"/>
                <a:ea typeface="メイリオ" pitchFamily="50" charset="-128"/>
                <a:cs typeface="メイリオ" pitchFamily="50" charset="-128"/>
              </a:rPr>
              <a:t>(</a:t>
            </a:r>
            <a:r>
              <a:rPr lang="en-US" altLang="ja-JP" dirty="0" err="1" smtClean="0">
                <a:latin typeface="メイリオ" pitchFamily="50" charset="-128"/>
                <a:ea typeface="メイリオ" pitchFamily="50" charset="-128"/>
                <a:cs typeface="メイリオ" pitchFamily="50" charset="-128"/>
              </a:rPr>
              <a:t>depo_x</a:t>
            </a:r>
            <a:r>
              <a:rPr lang="en-US" altLang="ja-JP" dirty="0" smtClean="0">
                <a:latin typeface="メイリオ" pitchFamily="50" charset="-128"/>
                <a:ea typeface="メイリオ" pitchFamily="50" charset="-128"/>
                <a:cs typeface="メイリオ" pitchFamily="50" charset="-128"/>
              </a:rPr>
              <a:t>=10um)</a:t>
            </a:r>
            <a:endParaRPr kumimoji="1" lang="ja-JP" altLang="en-US" dirty="0">
              <a:latin typeface="メイリオ" pitchFamily="50" charset="-128"/>
              <a:ea typeface="メイリオ" pitchFamily="50" charset="-128"/>
              <a:cs typeface="メイリオ"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BPW</a:t>
            </a:r>
            <a:r>
              <a:rPr kumimoji="1" lang="ja-JP" altLang="en-US" dirty="0" smtClean="0"/>
              <a:t>　（動画）</a:t>
            </a:r>
            <a:endParaRPr kumimoji="1" lang="ja-JP" altLang="en-US" dirty="0"/>
          </a:p>
        </p:txBody>
      </p:sp>
      <p:sp>
        <p:nvSpPr>
          <p:cNvPr id="3" name="コンテンツ プレースホルダ 2"/>
          <p:cNvSpPr>
            <a:spLocks noGrp="1"/>
          </p:cNvSpPr>
          <p:nvPr>
            <p:ph idx="1"/>
          </p:nvPr>
        </p:nvSpPr>
        <p:spPr>
          <a:xfrm>
            <a:off x="457200" y="1052736"/>
            <a:ext cx="8229600" cy="504056"/>
          </a:xfrm>
        </p:spPr>
        <p:txBody>
          <a:bodyPr/>
          <a:lstStyle/>
          <a:p>
            <a:r>
              <a:rPr kumimoji="1" lang="en-US" altLang="ja-JP" dirty="0" smtClean="0"/>
              <a:t>BPW:6um</a:t>
            </a:r>
            <a:r>
              <a:rPr kumimoji="1" lang="ja-JP" altLang="en-US" dirty="0" err="1" smtClean="0"/>
              <a:t>での</a:t>
            </a:r>
            <a:r>
              <a:rPr kumimoji="1" lang="ja-JP" altLang="en-US" dirty="0" smtClean="0"/>
              <a:t>電荷収集です。</a:t>
            </a:r>
            <a:endParaRPr kumimoji="1" lang="ja-JP" altLang="en-US" dirty="0"/>
          </a:p>
        </p:txBody>
      </p:sp>
      <p:sp>
        <p:nvSpPr>
          <p:cNvPr id="4" name="日付プレースホルダ 3"/>
          <p:cNvSpPr>
            <a:spLocks noGrp="1"/>
          </p:cNvSpPr>
          <p:nvPr>
            <p:ph type="dt" sz="half" idx="10"/>
          </p:nvPr>
        </p:nvSpPr>
        <p:spPr/>
        <p:txBody>
          <a:bodyPr/>
          <a:lstStyle/>
          <a:p>
            <a:fld id="{11A42BC4-DFEC-4B99-920F-140DC0275C60}" type="datetime1">
              <a:rPr kumimoji="1" lang="ja-JP" altLang="en-US" smtClean="0"/>
              <a:pPr/>
              <a:t>2011/2/21</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第</a:t>
            </a:r>
            <a:r>
              <a:rPr kumimoji="1" lang="en-US" altLang="ja-JP" smtClean="0"/>
              <a:t>17</a:t>
            </a:r>
            <a:r>
              <a:rPr kumimoji="1" lang="ja-JP" altLang="en-US" smtClean="0"/>
              <a:t>回　</a:t>
            </a:r>
            <a:r>
              <a:rPr kumimoji="1" lang="en-US" altLang="ja-JP" smtClean="0"/>
              <a:t>ICEPP</a:t>
            </a:r>
            <a:r>
              <a:rPr kumimoji="1" lang="ja-JP" altLang="en-US" smtClean="0"/>
              <a:t>シンポジウム</a:t>
            </a:r>
            <a:endParaRPr kumimoji="1" lang="ja-JP" altLang="en-US"/>
          </a:p>
        </p:txBody>
      </p:sp>
      <p:sp>
        <p:nvSpPr>
          <p:cNvPr id="6" name="スライド番号プレースホルダ 5"/>
          <p:cNvSpPr>
            <a:spLocks noGrp="1"/>
          </p:cNvSpPr>
          <p:nvPr>
            <p:ph type="sldNum" sz="quarter" idx="12"/>
          </p:nvPr>
        </p:nvSpPr>
        <p:spPr/>
        <p:txBody>
          <a:bodyPr/>
          <a:lstStyle/>
          <a:p>
            <a:fld id="{875DDACB-1633-4313-AD7C-2F6157754ED3}" type="slidenum">
              <a:rPr kumimoji="1" lang="ja-JP" altLang="en-US" smtClean="0"/>
              <a:pPr/>
              <a:t>9</a:t>
            </a:fld>
            <a:endParaRPr kumimoji="1" lang="ja-JP" altLang="en-US"/>
          </a:p>
        </p:txBody>
      </p:sp>
      <p:graphicFrame>
        <p:nvGraphicFramePr>
          <p:cNvPr id="2050" name="Object 2"/>
          <p:cNvGraphicFramePr>
            <a:graphicFrameLocks noChangeAspect="1"/>
          </p:cNvGraphicFramePr>
          <p:nvPr/>
        </p:nvGraphicFramePr>
        <p:xfrm>
          <a:off x="2195736" y="1916832"/>
          <a:ext cx="4789488" cy="723900"/>
        </p:xfrm>
        <a:graphic>
          <a:graphicData uri="http://schemas.openxmlformats.org/presentationml/2006/ole">
            <p:oleObj spid="_x0000_s2050" name="パッケージャー シェル オブジェクト" showAsIcon="1" r:id="rId3" imgW="4789080" imgH="723960" progId="Package">
              <p:embed/>
            </p:oleObj>
          </a:graphicData>
        </a:graphic>
      </p:graphicFrame>
      <p:graphicFrame>
        <p:nvGraphicFramePr>
          <p:cNvPr id="2051" name="Object 3"/>
          <p:cNvGraphicFramePr>
            <a:graphicFrameLocks noChangeAspect="1"/>
          </p:cNvGraphicFramePr>
          <p:nvPr/>
        </p:nvGraphicFramePr>
        <p:xfrm>
          <a:off x="2051720" y="4149080"/>
          <a:ext cx="5119688" cy="723900"/>
        </p:xfrm>
        <a:graphic>
          <a:graphicData uri="http://schemas.openxmlformats.org/presentationml/2006/ole">
            <p:oleObj spid="_x0000_s2051" name="パッケージャー シェル オブジェクト" showAsIcon="1" r:id="rId4" imgW="5119200" imgH="723960" progId="Package">
              <p:embed/>
            </p:oleObj>
          </a:graphicData>
        </a:graphic>
      </p:graphicFrame>
      <p:sp>
        <p:nvSpPr>
          <p:cNvPr id="9" name="テキスト ボックス 8"/>
          <p:cNvSpPr txBox="1"/>
          <p:nvPr/>
        </p:nvSpPr>
        <p:spPr>
          <a:xfrm>
            <a:off x="1691680" y="1527175"/>
            <a:ext cx="2520280" cy="461665"/>
          </a:xfrm>
          <a:prstGeom prst="rect">
            <a:avLst/>
          </a:prstGeom>
          <a:noFill/>
        </p:spPr>
        <p:txBody>
          <a:bodyPr wrap="square" rtlCol="0">
            <a:spAutoFit/>
          </a:bodyPr>
          <a:lstStyle/>
          <a:p>
            <a:pPr algn="ctr"/>
            <a:r>
              <a:rPr lang="ja-JP" altLang="en-US" sz="2400" u="sng" dirty="0" smtClean="0"/>
              <a:t>全体像</a:t>
            </a:r>
            <a:endParaRPr kumimoji="1" lang="ja-JP" altLang="en-US" sz="2400" u="sng" dirty="0"/>
          </a:p>
        </p:txBody>
      </p:sp>
      <p:sp>
        <p:nvSpPr>
          <p:cNvPr id="10" name="テキスト ボックス 9"/>
          <p:cNvSpPr txBox="1"/>
          <p:nvPr/>
        </p:nvSpPr>
        <p:spPr>
          <a:xfrm>
            <a:off x="1691680" y="3501008"/>
            <a:ext cx="2520280" cy="461665"/>
          </a:xfrm>
          <a:prstGeom prst="rect">
            <a:avLst/>
          </a:prstGeom>
          <a:noFill/>
        </p:spPr>
        <p:txBody>
          <a:bodyPr wrap="square" rtlCol="0">
            <a:spAutoFit/>
          </a:bodyPr>
          <a:lstStyle/>
          <a:p>
            <a:pPr algn="ctr"/>
            <a:r>
              <a:rPr lang="ja-JP" altLang="en-US" sz="2400" u="sng" dirty="0" smtClean="0"/>
              <a:t>センサー間</a:t>
            </a:r>
            <a:endParaRPr kumimoji="1" lang="ja-JP" altLang="en-US" sz="2400" u="sng" dirty="0"/>
          </a:p>
        </p:txBody>
      </p:sp>
    </p:spTree>
  </p:cSld>
  <p:clrMapOvr>
    <a:masterClrMapping/>
  </p:clrMapOvr>
</p:sld>
</file>

<file path=ppt/theme/theme1.xml><?xml version="1.0" encoding="utf-8"?>
<a:theme xmlns:a="http://schemas.openxmlformats.org/drawingml/2006/main" name="SOIだらけ">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SOIだらけ</Template>
  <TotalTime>1450</TotalTime>
  <Words>820</Words>
  <Application>Microsoft Office PowerPoint</Application>
  <PresentationFormat>画面に合わせる (4:3)</PresentationFormat>
  <Paragraphs>262</Paragraphs>
  <Slides>22</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22</vt:i4>
      </vt:variant>
    </vt:vector>
  </HeadingPairs>
  <TitlesOfParts>
    <vt:vector size="25" baseType="lpstr">
      <vt:lpstr>SOIだらけ</vt:lpstr>
      <vt:lpstr>パッケージ</vt:lpstr>
      <vt:lpstr>パッケージャー シェル オブジェクト</vt:lpstr>
      <vt:lpstr>SOI検出器における電荷収集</vt:lpstr>
      <vt:lpstr>研究目的</vt:lpstr>
      <vt:lpstr>センサー構造の形成</vt:lpstr>
      <vt:lpstr>最適化すること</vt:lpstr>
      <vt:lpstr>検証方法 </vt:lpstr>
      <vt:lpstr>検証構造</vt:lpstr>
      <vt:lpstr>BOX層の上を0Vに落とすと…(SOI検出器では)</vt:lpstr>
      <vt:lpstr>BPW</vt:lpstr>
      <vt:lpstr>BPW　（動画）</vt:lpstr>
      <vt:lpstr>BNW</vt:lpstr>
      <vt:lpstr>BNW　（動画）</vt:lpstr>
      <vt:lpstr>考えるべきこと</vt:lpstr>
      <vt:lpstr>まとめと今後</vt:lpstr>
      <vt:lpstr>バックアップ</vt:lpstr>
      <vt:lpstr>回路層なしでの電荷収集</vt:lpstr>
      <vt:lpstr>分布図の見方</vt:lpstr>
      <vt:lpstr>電界分布 (回路層あり、なし)</vt:lpstr>
      <vt:lpstr>電界分布 (BPW:6um, BNW:6um)</vt:lpstr>
      <vt:lpstr>空乏層</vt:lpstr>
      <vt:lpstr>BPWの目的</vt:lpstr>
      <vt:lpstr>BNWの目的</vt:lpstr>
      <vt:lpstr>2層 SOI 構造</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SOI検出器におけるでんかしゅう</dc:title>
  <dc:creator>ono3</dc:creator>
  <cp:lastModifiedBy>ono3</cp:lastModifiedBy>
  <cp:revision>176</cp:revision>
  <dcterms:created xsi:type="dcterms:W3CDTF">2011-02-18T08:32:13Z</dcterms:created>
  <dcterms:modified xsi:type="dcterms:W3CDTF">2011-02-21T07:57:51Z</dcterms:modified>
</cp:coreProperties>
</file>