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9" r:id="rId3"/>
    <p:sldId id="278" r:id="rId4"/>
    <p:sldId id="282" r:id="rId5"/>
    <p:sldId id="280" r:id="rId6"/>
    <p:sldId id="271" r:id="rId7"/>
    <p:sldId id="270" r:id="rId8"/>
    <p:sldId id="305" r:id="rId9"/>
    <p:sldId id="273" r:id="rId10"/>
    <p:sldId id="301" r:id="rId11"/>
    <p:sldId id="257" r:id="rId12"/>
    <p:sldId id="308" r:id="rId13"/>
    <p:sldId id="309" r:id="rId14"/>
    <p:sldId id="311" r:id="rId15"/>
    <p:sldId id="290" r:id="rId16"/>
    <p:sldId id="295" r:id="rId17"/>
    <p:sldId id="294" r:id="rId18"/>
    <p:sldId id="314" r:id="rId19"/>
    <p:sldId id="315" r:id="rId20"/>
    <p:sldId id="318" r:id="rId21"/>
    <p:sldId id="291" r:id="rId22"/>
    <p:sldId id="292" r:id="rId23"/>
    <p:sldId id="293" r:id="rId24"/>
    <p:sldId id="299" r:id="rId25"/>
    <p:sldId id="296" r:id="rId26"/>
    <p:sldId id="297" r:id="rId27"/>
    <p:sldId id="300" r:id="rId28"/>
    <p:sldId id="307" r:id="rId29"/>
    <p:sldId id="261" r:id="rId30"/>
    <p:sldId id="281" r:id="rId31"/>
    <p:sldId id="303" r:id="rId32"/>
    <p:sldId id="317" r:id="rId33"/>
    <p:sldId id="313" r:id="rId34"/>
    <p:sldId id="316" r:id="rId35"/>
    <p:sldId id="306" r:id="rId36"/>
    <p:sldId id="312" r:id="rId37"/>
    <p:sldId id="286" r:id="rId3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94660"/>
  </p:normalViewPr>
  <p:slideViewPr>
    <p:cSldViewPr>
      <p:cViewPr varScale="1">
        <p:scale>
          <a:sx n="70" d="100"/>
          <a:sy n="70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9E62A-4F65-405D-A5C6-AF7A9EDA9E90}" type="doc">
      <dgm:prSet loTypeId="urn:microsoft.com/office/officeart/2005/8/layout/funnel1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95B1D882-F7AB-4FE1-8B92-0351FA4B8531}">
      <dgm:prSet phldrT="[テキスト]"/>
      <dgm:spPr/>
      <dgm:t>
        <a:bodyPr/>
        <a:lstStyle/>
        <a:p>
          <a:r>
            <a:rPr kumimoji="1" lang="ja-JP" altLang="en-US" b="1" dirty="0" smtClean="0"/>
            <a:t>計数型</a:t>
          </a:r>
          <a:endParaRPr kumimoji="1" lang="ja-JP" altLang="en-US" b="1" dirty="0"/>
        </a:p>
      </dgm:t>
    </dgm:pt>
    <dgm:pt modelId="{7FF0B271-C019-4B77-898C-A0AD2CE2E9DB}" type="parTrans" cxnId="{00480EA1-0FB6-4404-BB1C-D743BB073DB7}">
      <dgm:prSet/>
      <dgm:spPr/>
      <dgm:t>
        <a:bodyPr/>
        <a:lstStyle/>
        <a:p>
          <a:endParaRPr kumimoji="1" lang="ja-JP" altLang="en-US"/>
        </a:p>
      </dgm:t>
    </dgm:pt>
    <dgm:pt modelId="{216D94A8-95E2-42E8-8C0E-C05419C12A14}" type="sibTrans" cxnId="{00480EA1-0FB6-4404-BB1C-D743BB073DB7}">
      <dgm:prSet/>
      <dgm:spPr/>
      <dgm:t>
        <a:bodyPr/>
        <a:lstStyle/>
        <a:p>
          <a:endParaRPr kumimoji="1" lang="ja-JP" altLang="en-US"/>
        </a:p>
      </dgm:t>
    </dgm:pt>
    <dgm:pt modelId="{6474D0EB-D380-4C7B-A7C6-630AEF167551}">
      <dgm:prSet phldrT="[テキスト]"/>
      <dgm:spPr/>
      <dgm:t>
        <a:bodyPr/>
        <a:lstStyle/>
        <a:p>
          <a:r>
            <a:rPr kumimoji="1" lang="ja-JP" altLang="en-US" b="1" dirty="0" smtClean="0"/>
            <a:t>積分型</a:t>
          </a:r>
          <a:endParaRPr kumimoji="1" lang="ja-JP" altLang="en-US" b="1" dirty="0"/>
        </a:p>
      </dgm:t>
    </dgm:pt>
    <dgm:pt modelId="{784F616E-43A8-487C-B757-260324A86DB2}" type="parTrans" cxnId="{69D5329D-3A17-4062-AFFA-5E7845D0DB4F}">
      <dgm:prSet/>
      <dgm:spPr/>
      <dgm:t>
        <a:bodyPr/>
        <a:lstStyle/>
        <a:p>
          <a:endParaRPr kumimoji="1" lang="ja-JP" altLang="en-US"/>
        </a:p>
      </dgm:t>
    </dgm:pt>
    <dgm:pt modelId="{9B5BD2FF-3CEC-4E20-A4E4-F3C1DD96EC44}" type="sibTrans" cxnId="{69D5329D-3A17-4062-AFFA-5E7845D0DB4F}">
      <dgm:prSet/>
      <dgm:spPr/>
      <dgm:t>
        <a:bodyPr/>
        <a:lstStyle/>
        <a:p>
          <a:endParaRPr kumimoji="1" lang="ja-JP" altLang="en-US"/>
        </a:p>
      </dgm:t>
    </dgm:pt>
    <dgm:pt modelId="{3599C5C6-323A-44B5-8587-2F5E4DB0E425}">
      <dgm:prSet phldrT="[テキスト]"/>
      <dgm:spPr/>
      <dgm:t>
        <a:bodyPr/>
        <a:lstStyle/>
        <a:p>
          <a:r>
            <a:rPr kumimoji="1" lang="ja-JP" altLang="en-US" dirty="0" smtClean="0"/>
            <a:t>センサ基礎構造</a:t>
          </a:r>
          <a:endParaRPr kumimoji="1" lang="ja-JP" altLang="en-US" dirty="0"/>
        </a:p>
      </dgm:t>
    </dgm:pt>
    <dgm:pt modelId="{65CDDFE3-F766-4516-8433-49489D01AFEF}" type="parTrans" cxnId="{65C5C46E-8473-4D78-8537-D7AC77928FDB}">
      <dgm:prSet/>
      <dgm:spPr/>
      <dgm:t>
        <a:bodyPr/>
        <a:lstStyle/>
        <a:p>
          <a:endParaRPr kumimoji="1" lang="ja-JP" altLang="en-US"/>
        </a:p>
      </dgm:t>
    </dgm:pt>
    <dgm:pt modelId="{3C6E93CC-8631-4108-95D3-29075F4BAF59}" type="sibTrans" cxnId="{65C5C46E-8473-4D78-8537-D7AC77928FDB}">
      <dgm:prSet/>
      <dgm:spPr/>
      <dgm:t>
        <a:bodyPr/>
        <a:lstStyle/>
        <a:p>
          <a:endParaRPr kumimoji="1" lang="ja-JP" altLang="en-US"/>
        </a:p>
      </dgm:t>
    </dgm:pt>
    <dgm:pt modelId="{A8F93094-FEA1-4B9B-9CA1-245B30925A0F}">
      <dgm:prSet phldrT="[テキスト]" custT="1"/>
      <dgm:spPr/>
      <dgm:t>
        <a:bodyPr/>
        <a:lstStyle/>
        <a:p>
          <a:r>
            <a:rPr kumimoji="1" lang="en-US" altLang="ja-JP" sz="2400" b="1" u="sng" dirty="0" smtClean="0"/>
            <a:t>SOIPIX R&amp;D</a:t>
          </a:r>
          <a:endParaRPr kumimoji="1" lang="ja-JP" altLang="en-US" sz="2400" b="1" u="sng" dirty="0"/>
        </a:p>
      </dgm:t>
    </dgm:pt>
    <dgm:pt modelId="{B8FDAED4-0156-4999-ADDF-A79C987A91E8}" type="parTrans" cxnId="{D7FEB68A-6B52-41FB-A4C8-D4FC721BF115}">
      <dgm:prSet/>
      <dgm:spPr/>
      <dgm:t>
        <a:bodyPr/>
        <a:lstStyle/>
        <a:p>
          <a:endParaRPr kumimoji="1" lang="ja-JP" altLang="en-US"/>
        </a:p>
      </dgm:t>
    </dgm:pt>
    <dgm:pt modelId="{F9B31EDC-F404-4B4F-9932-73534F68F960}" type="sibTrans" cxnId="{D7FEB68A-6B52-41FB-A4C8-D4FC721BF115}">
      <dgm:prSet/>
      <dgm:spPr/>
      <dgm:t>
        <a:bodyPr/>
        <a:lstStyle/>
        <a:p>
          <a:endParaRPr kumimoji="1" lang="ja-JP" altLang="en-US"/>
        </a:p>
      </dgm:t>
    </dgm:pt>
    <dgm:pt modelId="{9C137BF3-04B1-4E90-BD97-B6E36F6CB802}" type="pres">
      <dgm:prSet presAssocID="{CE49E62A-4F65-405D-A5C6-AF7A9EDA9E9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B5DA7F0-20D7-45CF-9755-8139BBAF342D}" type="pres">
      <dgm:prSet presAssocID="{CE49E62A-4F65-405D-A5C6-AF7A9EDA9E90}" presName="ellipse" presStyleLbl="trBgShp" presStyleIdx="0" presStyleCnt="1"/>
      <dgm:spPr/>
    </dgm:pt>
    <dgm:pt modelId="{3E6B15BE-4C94-4D3D-B78F-26EFFC953C7E}" type="pres">
      <dgm:prSet presAssocID="{CE49E62A-4F65-405D-A5C6-AF7A9EDA9E90}" presName="arrow1" presStyleLbl="fgShp" presStyleIdx="0" presStyleCnt="1"/>
      <dgm:spPr/>
    </dgm:pt>
    <dgm:pt modelId="{5F0191FA-988A-4A2C-B877-DA884E7EBDFD}" type="pres">
      <dgm:prSet presAssocID="{CE49E62A-4F65-405D-A5C6-AF7A9EDA9E90}" presName="rectangle" presStyleLbl="revTx" presStyleIdx="0" presStyleCnt="1" custScaleY="6690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5F8BE0-AEFF-44F7-BE61-9D245B24AC98}" type="pres">
      <dgm:prSet presAssocID="{6474D0EB-D380-4C7B-A7C6-630AEF16755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BF14B49-865F-47F5-918C-BFFD2025ADCF}" type="pres">
      <dgm:prSet presAssocID="{3599C5C6-323A-44B5-8587-2F5E4DB0E42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AEE2B6-E563-4430-8170-0DA5743BB4A5}" type="pres">
      <dgm:prSet presAssocID="{A8F93094-FEA1-4B9B-9CA1-245B30925A0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A6388B4-70AB-4165-9674-B76252927207}" type="pres">
      <dgm:prSet presAssocID="{CE49E62A-4F65-405D-A5C6-AF7A9EDA9E90}" presName="funnel" presStyleLbl="trAlignAcc1" presStyleIdx="0" presStyleCnt="1"/>
      <dgm:spPr/>
    </dgm:pt>
  </dgm:ptLst>
  <dgm:cxnLst>
    <dgm:cxn modelId="{20369A1C-BFB6-4384-98ED-8064191B809D}" type="presOf" srcId="{CE49E62A-4F65-405D-A5C6-AF7A9EDA9E90}" destId="{9C137BF3-04B1-4E90-BD97-B6E36F6CB802}" srcOrd="0" destOrd="0" presId="urn:microsoft.com/office/officeart/2005/8/layout/funnel1"/>
    <dgm:cxn modelId="{00480EA1-0FB6-4404-BB1C-D743BB073DB7}" srcId="{CE49E62A-4F65-405D-A5C6-AF7A9EDA9E90}" destId="{95B1D882-F7AB-4FE1-8B92-0351FA4B8531}" srcOrd="0" destOrd="0" parTransId="{7FF0B271-C019-4B77-898C-A0AD2CE2E9DB}" sibTransId="{216D94A8-95E2-42E8-8C0E-C05419C12A14}"/>
    <dgm:cxn modelId="{65C5C46E-8473-4D78-8537-D7AC77928FDB}" srcId="{CE49E62A-4F65-405D-A5C6-AF7A9EDA9E90}" destId="{3599C5C6-323A-44B5-8587-2F5E4DB0E425}" srcOrd="2" destOrd="0" parTransId="{65CDDFE3-F766-4516-8433-49489D01AFEF}" sibTransId="{3C6E93CC-8631-4108-95D3-29075F4BAF59}"/>
    <dgm:cxn modelId="{A84CF714-AEB8-4809-86AC-92D53AF370AA}" type="presOf" srcId="{3599C5C6-323A-44B5-8587-2F5E4DB0E425}" destId="{305F8BE0-AEFF-44F7-BE61-9D245B24AC98}" srcOrd="0" destOrd="0" presId="urn:microsoft.com/office/officeart/2005/8/layout/funnel1"/>
    <dgm:cxn modelId="{17F534F0-9EF2-45CF-B09B-029C57192A11}" type="presOf" srcId="{95B1D882-F7AB-4FE1-8B92-0351FA4B8531}" destId="{70AEE2B6-E563-4430-8170-0DA5743BB4A5}" srcOrd="0" destOrd="0" presId="urn:microsoft.com/office/officeart/2005/8/layout/funnel1"/>
    <dgm:cxn modelId="{14C0D94A-7BA3-4647-B3DC-713C54097B43}" type="presOf" srcId="{6474D0EB-D380-4C7B-A7C6-630AEF167551}" destId="{7BF14B49-865F-47F5-918C-BFFD2025ADCF}" srcOrd="0" destOrd="0" presId="urn:microsoft.com/office/officeart/2005/8/layout/funnel1"/>
    <dgm:cxn modelId="{1FC9DB87-6196-4470-9988-8226A934049C}" type="presOf" srcId="{A8F93094-FEA1-4B9B-9CA1-245B30925A0F}" destId="{5F0191FA-988A-4A2C-B877-DA884E7EBDFD}" srcOrd="0" destOrd="0" presId="urn:microsoft.com/office/officeart/2005/8/layout/funnel1"/>
    <dgm:cxn modelId="{D7FEB68A-6B52-41FB-A4C8-D4FC721BF115}" srcId="{CE49E62A-4F65-405D-A5C6-AF7A9EDA9E90}" destId="{A8F93094-FEA1-4B9B-9CA1-245B30925A0F}" srcOrd="3" destOrd="0" parTransId="{B8FDAED4-0156-4999-ADDF-A79C987A91E8}" sibTransId="{F9B31EDC-F404-4B4F-9932-73534F68F960}"/>
    <dgm:cxn modelId="{69D5329D-3A17-4062-AFFA-5E7845D0DB4F}" srcId="{CE49E62A-4F65-405D-A5C6-AF7A9EDA9E90}" destId="{6474D0EB-D380-4C7B-A7C6-630AEF167551}" srcOrd="1" destOrd="0" parTransId="{784F616E-43A8-487C-B757-260324A86DB2}" sibTransId="{9B5BD2FF-3CEC-4E20-A4E4-F3C1DD96EC44}"/>
    <dgm:cxn modelId="{8BD0076B-E7BC-4396-B98F-A1C36EAFE1EC}" type="presParOf" srcId="{9C137BF3-04B1-4E90-BD97-B6E36F6CB802}" destId="{DB5DA7F0-20D7-45CF-9755-8139BBAF342D}" srcOrd="0" destOrd="0" presId="urn:microsoft.com/office/officeart/2005/8/layout/funnel1"/>
    <dgm:cxn modelId="{FAFF8D61-F627-49CB-A726-6F5855ADD56F}" type="presParOf" srcId="{9C137BF3-04B1-4E90-BD97-B6E36F6CB802}" destId="{3E6B15BE-4C94-4D3D-B78F-26EFFC953C7E}" srcOrd="1" destOrd="0" presId="urn:microsoft.com/office/officeart/2005/8/layout/funnel1"/>
    <dgm:cxn modelId="{07D6583C-1DAA-45F9-9BE7-7B2C3510AABD}" type="presParOf" srcId="{9C137BF3-04B1-4E90-BD97-B6E36F6CB802}" destId="{5F0191FA-988A-4A2C-B877-DA884E7EBDFD}" srcOrd="2" destOrd="0" presId="urn:microsoft.com/office/officeart/2005/8/layout/funnel1"/>
    <dgm:cxn modelId="{BECCC31C-760A-456F-BC3F-CB56206C5C76}" type="presParOf" srcId="{9C137BF3-04B1-4E90-BD97-B6E36F6CB802}" destId="{305F8BE0-AEFF-44F7-BE61-9D245B24AC98}" srcOrd="3" destOrd="0" presId="urn:microsoft.com/office/officeart/2005/8/layout/funnel1"/>
    <dgm:cxn modelId="{F3BE65AC-8AA6-4F3E-A417-1BF5537C5597}" type="presParOf" srcId="{9C137BF3-04B1-4E90-BD97-B6E36F6CB802}" destId="{7BF14B49-865F-47F5-918C-BFFD2025ADCF}" srcOrd="4" destOrd="0" presId="urn:microsoft.com/office/officeart/2005/8/layout/funnel1"/>
    <dgm:cxn modelId="{C19404F3-B89C-4D31-97D6-0D0AA1059FBE}" type="presParOf" srcId="{9C137BF3-04B1-4E90-BD97-B6E36F6CB802}" destId="{70AEE2B6-E563-4430-8170-0DA5743BB4A5}" srcOrd="5" destOrd="0" presId="urn:microsoft.com/office/officeart/2005/8/layout/funnel1"/>
    <dgm:cxn modelId="{C26EFF02-329E-470F-8AEB-AA709074FAA0}" type="presParOf" srcId="{9C137BF3-04B1-4E90-BD97-B6E36F6CB802}" destId="{6A6388B4-70AB-4165-9674-B7625292720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5DA7F0-20D7-45CF-9755-8139BBAF342D}">
      <dsp:nvSpPr>
        <dsp:cNvPr id="0" name=""/>
        <dsp:cNvSpPr/>
      </dsp:nvSpPr>
      <dsp:spPr>
        <a:xfrm>
          <a:off x="1196329" y="150457"/>
          <a:ext cx="2160808" cy="7504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B15BE-4C94-4D3D-B78F-26EFFC953C7E}">
      <dsp:nvSpPr>
        <dsp:cNvPr id="0" name=""/>
        <dsp:cNvSpPr/>
      </dsp:nvSpPr>
      <dsp:spPr>
        <a:xfrm>
          <a:off x="2070703" y="1987981"/>
          <a:ext cx="418761" cy="268007"/>
        </a:xfrm>
        <a:prstGeom prst="down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0191FA-988A-4A2C-B877-DA884E7EBDFD}">
      <dsp:nvSpPr>
        <dsp:cNvPr id="0" name=""/>
        <dsp:cNvSpPr/>
      </dsp:nvSpPr>
      <dsp:spPr>
        <a:xfrm>
          <a:off x="1275057" y="2285545"/>
          <a:ext cx="2010054" cy="3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u="sng" kern="1200" dirty="0" smtClean="0"/>
            <a:t>SOIPIX R&amp;D</a:t>
          </a:r>
          <a:endParaRPr kumimoji="1" lang="ja-JP" altLang="en-US" sz="2400" b="1" u="sng" kern="1200" dirty="0"/>
        </a:p>
      </dsp:txBody>
      <dsp:txXfrm>
        <a:off x="1275057" y="2285545"/>
        <a:ext cx="2010054" cy="336196"/>
      </dsp:txXfrm>
    </dsp:sp>
    <dsp:sp modelId="{305F8BE0-AEFF-44F7-BE61-9D245B24AC98}">
      <dsp:nvSpPr>
        <dsp:cNvPr id="0" name=""/>
        <dsp:cNvSpPr/>
      </dsp:nvSpPr>
      <dsp:spPr>
        <a:xfrm>
          <a:off x="1981925" y="958833"/>
          <a:ext cx="753770" cy="75377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100" kern="1200" dirty="0" smtClean="0"/>
            <a:t>センサ基礎構造</a:t>
          </a:r>
          <a:endParaRPr kumimoji="1" lang="ja-JP" altLang="en-US" sz="1100" kern="1200" dirty="0"/>
        </a:p>
      </dsp:txBody>
      <dsp:txXfrm>
        <a:off x="1981925" y="958833"/>
        <a:ext cx="753770" cy="753770"/>
      </dsp:txXfrm>
    </dsp:sp>
    <dsp:sp modelId="{7BF14B49-865F-47F5-918C-BFFD2025ADCF}">
      <dsp:nvSpPr>
        <dsp:cNvPr id="0" name=""/>
        <dsp:cNvSpPr/>
      </dsp:nvSpPr>
      <dsp:spPr>
        <a:xfrm>
          <a:off x="1442561" y="393338"/>
          <a:ext cx="753770" cy="75377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100" b="1" kern="1200" dirty="0" smtClean="0"/>
            <a:t>積分型</a:t>
          </a:r>
          <a:endParaRPr kumimoji="1" lang="ja-JP" altLang="en-US" sz="1100" b="1" kern="1200" dirty="0"/>
        </a:p>
      </dsp:txBody>
      <dsp:txXfrm>
        <a:off x="1442561" y="393338"/>
        <a:ext cx="753770" cy="753770"/>
      </dsp:txXfrm>
    </dsp:sp>
    <dsp:sp modelId="{70AEE2B6-E563-4430-8170-0DA5743BB4A5}">
      <dsp:nvSpPr>
        <dsp:cNvPr id="0" name=""/>
        <dsp:cNvSpPr/>
      </dsp:nvSpPr>
      <dsp:spPr>
        <a:xfrm>
          <a:off x="2213082" y="211093"/>
          <a:ext cx="753770" cy="75377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100" b="1" kern="1200" dirty="0" smtClean="0"/>
            <a:t>計数型</a:t>
          </a:r>
          <a:endParaRPr kumimoji="1" lang="ja-JP" altLang="en-US" sz="1100" b="1" kern="1200" dirty="0"/>
        </a:p>
      </dsp:txBody>
      <dsp:txXfrm>
        <a:off x="2213082" y="211093"/>
        <a:ext cx="753770" cy="753770"/>
      </dsp:txXfrm>
    </dsp:sp>
    <dsp:sp modelId="{6A6388B4-70AB-4165-9674-B76252927207}">
      <dsp:nvSpPr>
        <dsp:cNvPr id="0" name=""/>
        <dsp:cNvSpPr/>
      </dsp:nvSpPr>
      <dsp:spPr>
        <a:xfrm>
          <a:off x="1107552" y="58329"/>
          <a:ext cx="2345063" cy="187605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C4A80-2E91-40F0-B5E7-38FF36E01E92}" type="datetimeFigureOut">
              <a:rPr kumimoji="1" lang="ja-JP" altLang="en-US" smtClean="0"/>
              <a:pPr/>
              <a:t>2011/2/20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3F1D6-5674-4767-A1D1-CB67F968A8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12329-C0B2-451E-83E2-32E1C4D597C5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E3B92-BB0D-47C0-81B4-AE0DB9D44752}" type="slidenum">
              <a:rPr lang="en-US" altLang="ja-JP"/>
              <a:pPr/>
              <a:t>31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83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356368-58BE-4820-B9A8-32A9DEFD383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45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5D6544-BCCB-443C-987F-E13013F5399C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ja-JP" alt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27652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4790" y="9439828"/>
            <a:ext cx="2949302" cy="4979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1474" tIns="50737" rIns="101474" bIns="50737"/>
          <a:lstStyle/>
          <a:p>
            <a:fld id="{2E21314F-FA30-4738-B7BD-D0E2E46A789A}" type="slidenum">
              <a:rPr lang="en-US" altLang="ja-JP"/>
              <a:pPr/>
              <a:t>35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C43AE-79DF-4345-B31F-6477E14D43A8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C067-FFBE-449C-A1DE-46E528711B9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27ED-CDA9-4807-8706-2520BE7193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27ED-CDA9-4807-8706-2520BE7193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27ED-CDA9-4807-8706-2520BE7193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914BA2-2E90-4BEC-AF2E-B7EB0BA287A9}" type="slidenum">
              <a:rPr lang="ja-JP" altLang="en-US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27ED-CDA9-4807-8706-2520BE7193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27ED-CDA9-4807-8706-2520BE7193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27ED-CDA9-4807-8706-2520BE7193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27ED-CDA9-4807-8706-2520BE7193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27ED-CDA9-4807-8706-2520BE7193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27ED-CDA9-4807-8706-2520BE7193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27ED-CDA9-4807-8706-2520BE7193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27ED-CDA9-4807-8706-2520BE7193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27ED-CDA9-4807-8706-2520BE7193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MPWwaferPhotoSmoke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-27384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640960" cy="1470025"/>
          </a:xfrm>
        </p:spPr>
        <p:txBody>
          <a:bodyPr>
            <a:normAutofit/>
          </a:bodyPr>
          <a:lstStyle/>
          <a:p>
            <a:r>
              <a:rPr lang="ja-JP" altLang="en-US" sz="4000" u="sng" dirty="0" smtClean="0"/>
              <a:t>積分型</a:t>
            </a:r>
            <a:r>
              <a:rPr lang="en-US" altLang="ja-JP" sz="4000" u="sng" dirty="0" smtClean="0"/>
              <a:t>SOI</a:t>
            </a:r>
            <a:r>
              <a:rPr lang="ja-JP" altLang="en-US" sz="4000" u="sng" dirty="0" smtClean="0"/>
              <a:t>ピクセル検出器の性能評価</a:t>
            </a:r>
            <a:endParaRPr kumimoji="1" lang="ja-JP" altLang="en-US" sz="4000" u="sng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4149080"/>
            <a:ext cx="7992888" cy="2160240"/>
          </a:xfrm>
        </p:spPr>
        <p:txBody>
          <a:bodyPr>
            <a:normAutofit lnSpcReduction="10000"/>
          </a:bodyPr>
          <a:lstStyle/>
          <a:p>
            <a:pPr algn="l"/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武田　彩希 </a:t>
            </a:r>
            <a:r>
              <a:rPr lang="en-US" altLang="ja-JP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ja-JP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Ayaki</a:t>
            </a:r>
            <a:r>
              <a:rPr lang="en-US" altLang="ja-JP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TAKEDA</a:t>
            </a:r>
            <a:r>
              <a:rPr lang="en-US" altLang="ja-JP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  atakeda@post.kek.jp</a:t>
            </a:r>
            <a:endParaRPr lang="en-US" altLang="ja-JP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総合研究大学院大学　</a:t>
            </a:r>
            <a:r>
              <a:rPr kumimoji="1"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高エネルギー加速器科学</a:t>
            </a:r>
            <a:r>
              <a:rPr kumimoji="1"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研究科　</a:t>
            </a:r>
            <a:r>
              <a:rPr kumimoji="1"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 KEK )</a:t>
            </a:r>
          </a:p>
          <a:p>
            <a:pPr algn="l"/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博士課程１年    </a:t>
            </a:r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SOIPIX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グループ</a:t>
            </a:r>
            <a:endParaRPr kumimoji="1" lang="en-US" altLang="ja-JP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2011.02/21  -  17th  ICEPP 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シンポジウム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endParaRPr lang="en-US" altLang="ja-JP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27ED-CDA9-4807-8706-2520BE71934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992888" cy="1470025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b="1" i="1" u="sng" dirty="0" smtClean="0"/>
              <a:t>積分型 </a:t>
            </a:r>
            <a:r>
              <a:rPr lang="en-US" altLang="ja-JP" sz="4000" b="1" i="1" u="sng" dirty="0" smtClean="0"/>
              <a:t>SOI</a:t>
            </a:r>
            <a:r>
              <a:rPr lang="ja-JP" altLang="en-US" sz="3200" b="1" i="1" u="sng" dirty="0" smtClean="0"/>
              <a:t>ピクセル検出器について</a:t>
            </a:r>
            <a:endParaRPr kumimoji="1" lang="ja-JP" altLang="en-US" sz="3200" b="1" i="1" u="sng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263914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　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843808" y="6309320"/>
            <a:ext cx="3456384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図 4" descr="SOIdpix1_final_bk_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503" y="2708920"/>
            <a:ext cx="4728093" cy="336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soipix\My Documents\My Pictures\Copy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93296"/>
            <a:ext cx="112395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251520" y="2060848"/>
            <a:ext cx="8568952" cy="3816424"/>
          </a:xfrm>
          <a:prstGeom prst="roundRect">
            <a:avLst>
              <a:gd name="adj" fmla="val 79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79388">
              <a:spcAft>
                <a:spcPts val="600"/>
              </a:spcAft>
              <a:buFont typeface="Arial" charset="0"/>
              <a:buChar char="•"/>
            </a:pP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積分型</a:t>
            </a:r>
            <a:r>
              <a:rPr lang="en-US" altLang="ja-JP" sz="3200" b="1" dirty="0" smtClean="0"/>
              <a:t>SOI</a:t>
            </a:r>
            <a:r>
              <a:rPr lang="ja-JP" altLang="en-US" sz="2800" b="1" dirty="0" smtClean="0"/>
              <a:t>ピクセル検出器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433467"/>
          </a:xfrm>
        </p:spPr>
        <p:txBody>
          <a:bodyPr/>
          <a:lstStyle/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95536" y="836712"/>
            <a:ext cx="4608512" cy="1080120"/>
          </a:xfrm>
          <a:prstGeom prst="roundRect">
            <a:avLst>
              <a:gd name="adj" fmla="val 79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179388">
              <a:spcAft>
                <a:spcPts val="600"/>
              </a:spcAft>
              <a:buFont typeface="Arial" charset="0"/>
              <a:buChar char="•"/>
            </a:pP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電荷蓄積型の基本的な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SOI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ピクセル検出器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アナログ出力を外部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ADC</a:t>
            </a:r>
            <a:r>
              <a:rPr lang="ja-JP" altLang="en-US" dirty="0" err="1" smtClean="0">
                <a:solidFill>
                  <a:srgbClr val="000000"/>
                </a:solidFill>
                <a:latin typeface="Arial" charset="0"/>
              </a:rPr>
              <a:t>にて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変換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8367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u="sng" dirty="0" smtClean="0">
                <a:solidFill>
                  <a:srgbClr val="0070C0"/>
                </a:solidFill>
              </a:rPr>
              <a:t>基本構造</a:t>
            </a:r>
            <a:endParaRPr kumimoji="1" lang="ja-JP" altLang="en-US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95536" y="2924944"/>
            <a:ext cx="3600400" cy="1008112"/>
          </a:xfrm>
          <a:prstGeom prst="roundRect">
            <a:avLst>
              <a:gd name="adj" fmla="val 79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179388">
              <a:spcAft>
                <a:spcPts val="600"/>
              </a:spcAft>
              <a:buFont typeface="Arial" charset="0"/>
              <a:buChar char="•"/>
            </a:pP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CDS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回路　（ノイズ低減）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トリガ＆ヒットパターン出力機能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2636912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XRPIX1</a:t>
            </a: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京都大らと共同開発</a:t>
            </a:r>
            <a:r>
              <a:rPr kumimoji="1"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kumimoji="1" lang="ja-JP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2924944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u="sng" dirty="0" smtClean="0"/>
              <a:t>主な特徴</a:t>
            </a:r>
            <a:r>
              <a:rPr kumimoji="1" lang="ja-JP" altLang="en-US" sz="1600" b="1" dirty="0" smtClean="0"/>
              <a:t>（評価中）</a:t>
            </a:r>
            <a:endParaRPr kumimoji="1" lang="ja-JP" altLang="en-US" sz="1600" b="1" dirty="0"/>
          </a:p>
        </p:txBody>
      </p:sp>
      <p:sp>
        <p:nvSpPr>
          <p:cNvPr id="15" name="角丸四角形 14"/>
          <p:cNvSpPr/>
          <p:nvPr/>
        </p:nvSpPr>
        <p:spPr>
          <a:xfrm>
            <a:off x="5796136" y="2348880"/>
            <a:ext cx="2808312" cy="1008112"/>
          </a:xfrm>
          <a:prstGeom prst="roundRect">
            <a:avLst>
              <a:gd name="adj" fmla="val 79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79388">
              <a:spcAft>
                <a:spcPts val="600"/>
              </a:spcAft>
              <a:buFont typeface="Arial" charset="0"/>
              <a:buChar char="•"/>
            </a:pP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CDS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回路　（ノイズ低減）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大面積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96136" y="206084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INTPIX4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68144" y="2348880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u="sng" dirty="0" smtClean="0"/>
              <a:t>主な特徴</a:t>
            </a:r>
            <a:r>
              <a:rPr kumimoji="1" lang="ja-JP" altLang="en-US" sz="1600" b="1" dirty="0" smtClean="0"/>
              <a:t>（評価中）</a:t>
            </a:r>
            <a:endParaRPr kumimoji="1" lang="ja-JP" altLang="en-US" sz="1600" b="1" dirty="0"/>
          </a:p>
        </p:txBody>
      </p:sp>
      <p:sp>
        <p:nvSpPr>
          <p:cNvPr id="18" name="コンテンツ プレースホルダ 2"/>
          <p:cNvSpPr txBox="1">
            <a:spLocks/>
          </p:cNvSpPr>
          <p:nvPr/>
        </p:nvSpPr>
        <p:spPr>
          <a:xfrm>
            <a:off x="403920" y="845096"/>
            <a:ext cx="8568952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355976" y="4149080"/>
            <a:ext cx="4248472" cy="1584176"/>
          </a:xfrm>
          <a:prstGeom prst="roundRect">
            <a:avLst>
              <a:gd name="adj" fmla="val 79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179388">
              <a:spcAft>
                <a:spcPts val="600"/>
              </a:spcAft>
              <a:buFont typeface="Arial" charset="0"/>
              <a:buChar char="•"/>
            </a:pP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CDS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回路　（ノイズ低減）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各列に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10bit 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の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ADC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を搭載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ピクセルサイズが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14um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角（現在最小）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55976" y="386104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DIPIX1</a:t>
            </a:r>
            <a:endParaRPr kumimoji="1" lang="ja-JP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27984" y="4293096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u="sng" dirty="0" smtClean="0"/>
              <a:t>主な特徴</a:t>
            </a:r>
            <a:r>
              <a:rPr kumimoji="1" lang="ja-JP" altLang="en-US" sz="1600" b="1" dirty="0" smtClean="0"/>
              <a:t>（未評価）</a:t>
            </a:r>
            <a:endParaRPr kumimoji="1" lang="ja-JP" altLang="en-US" sz="1600" b="1" dirty="0"/>
          </a:p>
        </p:txBody>
      </p:sp>
      <p:sp>
        <p:nvSpPr>
          <p:cNvPr id="22" name="ストライプ矢印 21"/>
          <p:cNvSpPr/>
          <p:nvPr/>
        </p:nvSpPr>
        <p:spPr>
          <a:xfrm rot="5400000">
            <a:off x="1544814" y="1991690"/>
            <a:ext cx="720080" cy="71438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ストライプ矢印 22"/>
          <p:cNvSpPr/>
          <p:nvPr/>
        </p:nvSpPr>
        <p:spPr>
          <a:xfrm rot="4472089">
            <a:off x="3384775" y="2630295"/>
            <a:ext cx="1938829" cy="71438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トライプ矢印 23"/>
          <p:cNvSpPr/>
          <p:nvPr/>
        </p:nvSpPr>
        <p:spPr>
          <a:xfrm rot="2433565">
            <a:off x="5078477" y="1703229"/>
            <a:ext cx="714380" cy="71438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1560" y="4941168"/>
            <a:ext cx="31999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2060"/>
                </a:solidFill>
              </a:rPr>
              <a:t>KEK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が開発を進める</a:t>
            </a:r>
            <a:endParaRPr kumimoji="1" lang="en-US" altLang="ja-JP" b="1" dirty="0" smtClean="0">
              <a:solidFill>
                <a:srgbClr val="002060"/>
              </a:solidFill>
            </a:endParaRPr>
          </a:p>
          <a:p>
            <a:r>
              <a:rPr kumimoji="1" lang="ja-JP" altLang="en-US" b="1" dirty="0" smtClean="0">
                <a:solidFill>
                  <a:srgbClr val="002060"/>
                </a:solidFill>
              </a:rPr>
              <a:t>積分型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SOI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ピクセル検出器の例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9552" y="5949280"/>
            <a:ext cx="7059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 smtClean="0">
                <a:solidFill>
                  <a:srgbClr val="FF0000"/>
                </a:solidFill>
              </a:rPr>
              <a:t>XRPIX1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のトリガ＆ヒットパターン出力機能</a:t>
            </a:r>
            <a:r>
              <a:rPr kumimoji="1" lang="ja-JP" altLang="en-US" sz="2000" b="1" u="sng" dirty="0" smtClean="0">
                <a:solidFill>
                  <a:srgbClr val="FF0000"/>
                </a:solidFill>
              </a:rPr>
              <a:t>、</a:t>
            </a:r>
            <a:r>
              <a:rPr kumimoji="1" lang="en-US" altLang="ja-JP" sz="2000" b="1" u="sng" dirty="0" smtClean="0">
                <a:solidFill>
                  <a:srgbClr val="FF0000"/>
                </a:solidFill>
              </a:rPr>
              <a:t>INTPIX4</a:t>
            </a:r>
            <a:r>
              <a:rPr kumimoji="1" lang="ja-JP" altLang="en-US" sz="2000" b="1" u="sng" dirty="0" smtClean="0">
                <a:solidFill>
                  <a:srgbClr val="FF0000"/>
                </a:solidFill>
              </a:rPr>
              <a:t>について紹介</a:t>
            </a:r>
            <a:endParaRPr kumimoji="1" lang="ja-JP" alt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95536" y="4365104"/>
            <a:ext cx="3694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※ CDS : Correlated Double Sampling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US" altLang="ja-JP" sz="3200" b="1" dirty="0" smtClean="0"/>
              <a:t>XRPIX1</a:t>
            </a:r>
            <a:r>
              <a:rPr kumimoji="1" lang="ja-JP" altLang="en-US" sz="2800" b="1" dirty="0" smtClean="0"/>
              <a:t>の概要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433467"/>
          </a:xfrm>
        </p:spPr>
        <p:txBody>
          <a:bodyPr/>
          <a:lstStyle/>
          <a:p>
            <a:r>
              <a:rPr lang="ja-JP" altLang="en-US" sz="2400" dirty="0" smtClean="0"/>
              <a:t>京都大学、</a:t>
            </a:r>
            <a:r>
              <a:rPr lang="en-US" altLang="ja-JP" sz="2400" dirty="0" smtClean="0"/>
              <a:t>A-R-Tech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KEK</a:t>
            </a:r>
            <a:r>
              <a:rPr lang="ja-JP" altLang="en-US" sz="2400" dirty="0" smtClean="0"/>
              <a:t>が共同で設計開発したピクセル半導体放射線検出器</a:t>
            </a:r>
            <a:endParaRPr lang="en-US" altLang="ja-JP" sz="2400" dirty="0" smtClean="0"/>
          </a:p>
          <a:p>
            <a:r>
              <a:rPr lang="en-US" altLang="ja-JP" sz="2400" dirty="0" smtClean="0"/>
              <a:t>30.6 x 30.6um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,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32 x 32 (= 1,024)</a:t>
            </a:r>
            <a:r>
              <a:rPr lang="ja-JP" altLang="en-US" sz="2400" dirty="0" smtClean="0"/>
              <a:t>のピクセル</a:t>
            </a:r>
            <a:endParaRPr lang="en-US" altLang="ja-JP" sz="2400" dirty="0" smtClean="0"/>
          </a:p>
          <a:p>
            <a:r>
              <a:rPr lang="ja-JP" altLang="en-US" sz="2400" dirty="0" smtClean="0"/>
              <a:t>各ピクセルに</a:t>
            </a:r>
            <a:r>
              <a:rPr lang="en-US" altLang="ja-JP" sz="2400" dirty="0" smtClean="0"/>
              <a:t> CDS</a:t>
            </a:r>
            <a:r>
              <a:rPr lang="ja-JP" altLang="en-US" sz="2400" dirty="0" smtClean="0"/>
              <a:t>回路を持つ積分型</a:t>
            </a:r>
            <a:endParaRPr lang="en-US" altLang="ja-JP" sz="2400" dirty="0" smtClean="0"/>
          </a:p>
          <a:p>
            <a:r>
              <a:rPr lang="ja-JP" altLang="en-US" sz="2400" dirty="0" smtClean="0"/>
              <a:t>チップ面積は</a:t>
            </a:r>
            <a:r>
              <a:rPr lang="en-US" altLang="ja-JP" sz="2400" dirty="0" smtClean="0"/>
              <a:t>2.5 x 2.5 mm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 </a:t>
            </a:r>
            <a:r>
              <a:rPr lang="ja-JP" altLang="en-US" sz="2000" dirty="0" smtClean="0"/>
              <a:t>（有効面積：</a:t>
            </a:r>
            <a:r>
              <a:rPr lang="en-US" altLang="ja-JP" sz="2000" dirty="0" smtClean="0"/>
              <a:t>980 x 980 um</a:t>
            </a:r>
            <a:r>
              <a:rPr lang="en-US" altLang="ja-JP" sz="2000" baseline="30000" dirty="0" smtClean="0"/>
              <a:t>2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ja-JP" altLang="en-US" sz="2400" dirty="0" smtClean="0"/>
              <a:t>厚さは</a:t>
            </a:r>
            <a:r>
              <a:rPr lang="en-US" altLang="ja-JP" sz="2400" dirty="0" smtClean="0"/>
              <a:t>260um(+10um -20um)</a:t>
            </a:r>
            <a:endParaRPr lang="en-US" altLang="ja-JP" sz="2400" dirty="0"/>
          </a:p>
          <a:p>
            <a:endParaRPr lang="en-US" altLang="ja-JP" sz="2400" u="sng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トリガ＆ヒットパターン出力機能搭載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796136" y="6021288"/>
            <a:ext cx="309634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5400000">
            <a:off x="4067944" y="4437112"/>
            <a:ext cx="3024336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804248" y="6093296"/>
            <a:ext cx="1077539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2</a:t>
            </a:r>
            <a:r>
              <a:rPr kumimoji="1" lang="en-US" altLang="ja-JP" sz="2400" b="1" dirty="0" smtClean="0"/>
              <a:t>.5mm</a:t>
            </a:r>
            <a:endParaRPr kumimoji="1"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99992" y="4293096"/>
            <a:ext cx="1077539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2</a:t>
            </a:r>
            <a:r>
              <a:rPr kumimoji="1" lang="en-US" altLang="ja-JP" sz="2400" b="1" dirty="0" smtClean="0"/>
              <a:t>.5mm</a:t>
            </a:r>
            <a:endParaRPr kumimoji="1" lang="ja-JP" altLang="en-US" sz="2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24128" y="645789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XRPIX1</a:t>
            </a:r>
            <a:endParaRPr kumimoji="1" lang="ja-JP" altLang="en-US" sz="2000" b="1" dirty="0"/>
          </a:p>
        </p:txBody>
      </p:sp>
      <p:pic>
        <p:nvPicPr>
          <p:cNvPr id="22" name="Picture 2" descr="C:\Documents and Settings\soipix\My Documents\My Pictures\XRPIX1_Micro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96136" y="2924944"/>
            <a:ext cx="3003823" cy="2984190"/>
          </a:xfrm>
          <a:prstGeom prst="rect">
            <a:avLst/>
          </a:prstGeom>
          <a:noFill/>
        </p:spPr>
      </p:pic>
      <p:sp>
        <p:nvSpPr>
          <p:cNvPr id="20" name="テキスト ボックス 19"/>
          <p:cNvSpPr txBox="1"/>
          <p:nvPr/>
        </p:nvSpPr>
        <p:spPr>
          <a:xfrm>
            <a:off x="6012160" y="4149080"/>
            <a:ext cx="2733312" cy="461665"/>
          </a:xfrm>
          <a:prstGeom prst="rect">
            <a:avLst/>
          </a:prstGeom>
          <a:noFill/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XRPIX1 TOP View !!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27584" y="4149080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u="sng" dirty="0" smtClean="0">
                <a:solidFill>
                  <a:srgbClr val="FF0000"/>
                </a:solidFill>
                <a:latin typeface="Arial" charset="0"/>
              </a:rPr>
              <a:t>↑　</a:t>
            </a:r>
            <a:r>
              <a:rPr lang="en-US" altLang="ja-JP" sz="2400" u="sng" dirty="0" smtClean="0">
                <a:solidFill>
                  <a:srgbClr val="FF0000"/>
                </a:solidFill>
                <a:latin typeface="Arial" charset="0"/>
              </a:rPr>
              <a:t>Intelligent !!</a:t>
            </a:r>
            <a:endParaRPr lang="ja-JP" altLang="en-US" sz="2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入射ヒットパターン読み出し機能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433467"/>
          </a:xfrm>
          <a:effectLst/>
        </p:spPr>
        <p:txBody>
          <a:bodyPr/>
          <a:lstStyle/>
          <a:p>
            <a:r>
              <a:rPr lang="ja-JP" altLang="en-US" sz="2400" dirty="0" smtClean="0"/>
              <a:t>例えば、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    Column Address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(CA)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23</a:t>
            </a:r>
          </a:p>
          <a:p>
            <a:pPr>
              <a:buNone/>
            </a:pPr>
            <a:r>
              <a:rPr lang="en-US" altLang="ja-JP" sz="2400" dirty="0" smtClean="0"/>
              <a:t>    Row Address (RA)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24</a:t>
            </a:r>
          </a:p>
          <a:p>
            <a:pPr>
              <a:buNone/>
            </a:pPr>
            <a:r>
              <a:rPr lang="ja-JP" altLang="en-US" sz="2400" dirty="0" smtClean="0"/>
              <a:t>    のピクセルに照射すると</a:t>
            </a:r>
            <a:r>
              <a:rPr lang="en-US" altLang="ja-JP" sz="2400" dirty="0" smtClean="0"/>
              <a:t>…</a:t>
            </a:r>
          </a:p>
          <a:p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C:\Documents and Settings\soipix\My Documents\My Pictures\XRPIX1_Layer1pix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1560" y="3068960"/>
            <a:ext cx="2624832" cy="2624832"/>
          </a:xfrm>
          <a:prstGeom prst="rect">
            <a:avLst/>
          </a:prstGeom>
          <a:noFill/>
        </p:spPr>
      </p:pic>
      <p:pic>
        <p:nvPicPr>
          <p:cNvPr id="2055" name="Picture 7" descr="C:\Documents and Settings\soipix\My Documents\My Pictures\XRPIX1_Layout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72406" y="1092291"/>
            <a:ext cx="4543603" cy="4608512"/>
          </a:xfrm>
          <a:prstGeom prst="rect">
            <a:avLst/>
          </a:prstGeom>
          <a:noFill/>
        </p:spPr>
      </p:pic>
      <p:sp>
        <p:nvSpPr>
          <p:cNvPr id="59" name="テキスト ボックス 58"/>
          <p:cNvSpPr txBox="1"/>
          <p:nvPr/>
        </p:nvSpPr>
        <p:spPr>
          <a:xfrm>
            <a:off x="3995936" y="1412776"/>
            <a:ext cx="396044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E61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22   23  24  25  26  27  28  29  30  31</a:t>
            </a:r>
            <a:endParaRPr kumimoji="1" lang="ja-JP" altLang="en-US" sz="2000" b="1" dirty="0">
              <a:solidFill>
                <a:srgbClr val="E61E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 rot="5400000">
            <a:off x="6356231" y="3516977"/>
            <a:ext cx="403244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29E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31   30  29  28  27  26  25  24  23  22</a:t>
            </a:r>
            <a:endParaRPr kumimoji="1" lang="ja-JP" altLang="en-US" sz="2000" b="1" dirty="0">
              <a:solidFill>
                <a:srgbClr val="29E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 rot="5400000" flipH="1" flipV="1">
            <a:off x="3311860" y="3104964"/>
            <a:ext cx="2664296" cy="0"/>
          </a:xfrm>
          <a:prstGeom prst="line">
            <a:avLst/>
          </a:prstGeom>
          <a:ln w="38100">
            <a:solidFill>
              <a:srgbClr val="E61EBB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4860032" y="4653136"/>
            <a:ext cx="3303984" cy="0"/>
          </a:xfrm>
          <a:prstGeom prst="line">
            <a:avLst/>
          </a:prstGeom>
          <a:ln w="38100">
            <a:solidFill>
              <a:srgbClr val="29E31B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4499992" y="4437112"/>
            <a:ext cx="36004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611560" y="3068960"/>
            <a:ext cx="2592288" cy="25922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/>
          <p:nvPr/>
        </p:nvCxnSpPr>
        <p:spPr>
          <a:xfrm rot="16200000" flipV="1">
            <a:off x="3167844" y="3104964"/>
            <a:ext cx="1368152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rot="10800000" flipV="1">
            <a:off x="3203848" y="4797152"/>
            <a:ext cx="1296144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rot="5400000">
            <a:off x="-900608" y="4365104"/>
            <a:ext cx="259228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611560" y="2852936"/>
            <a:ext cx="259228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1259632" y="24208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30.6 um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 rot="16200000">
            <a:off x="-417238" y="406226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30.6 um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83568" y="314096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 [</a:t>
            </a:r>
            <a:r>
              <a:rPr lang="en-US" altLang="ja-JP" sz="2400" b="1" dirty="0" smtClean="0">
                <a:solidFill>
                  <a:srgbClr val="E61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][</a:t>
            </a:r>
            <a:r>
              <a:rPr lang="en-US" altLang="ja-JP" sz="2400" b="1" dirty="0" smtClean="0">
                <a:solidFill>
                  <a:srgbClr val="29E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1600" y="5157192"/>
            <a:ext cx="16196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Spot</a:t>
            </a:r>
            <a:endParaRPr kumimoji="1" lang="ja-JP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652120" y="1052736"/>
            <a:ext cx="108012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E61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endParaRPr kumimoji="1" lang="ja-JP" altLang="en-US" sz="2800" b="1" dirty="0">
              <a:solidFill>
                <a:srgbClr val="E61E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 rot="5400000">
            <a:off x="8357809" y="3315599"/>
            <a:ext cx="72846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29E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endParaRPr kumimoji="1" lang="ja-JP" altLang="en-US" sz="2800" b="1" dirty="0">
              <a:solidFill>
                <a:srgbClr val="29E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3" name="直線コネクタ 92"/>
          <p:cNvCxnSpPr/>
          <p:nvPr/>
        </p:nvCxnSpPr>
        <p:spPr>
          <a:xfrm rot="5400000">
            <a:off x="1727684" y="4977172"/>
            <a:ext cx="360040" cy="144016"/>
          </a:xfrm>
          <a:prstGeom prst="line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2411760" y="602128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1pixel </a:t>
            </a:r>
            <a:r>
              <a:rPr lang="ja-JP" altLang="en-US" sz="2000" b="1" dirty="0" smtClean="0"/>
              <a:t>照射の顕微鏡写真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14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20272" y="5805264"/>
            <a:ext cx="212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/>
              <a:t>←</a:t>
            </a:r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出力波形</a:t>
            </a:r>
            <a:endParaRPr lang="en-US" altLang="ja-JP" sz="2000" b="1" dirty="0" smtClean="0"/>
          </a:p>
        </p:txBody>
      </p:sp>
      <p:pic>
        <p:nvPicPr>
          <p:cNvPr id="2051" name="Picture 3" descr="C:\Documents and Settings\soipix\My Documents\My Pictures\XRPIX1_1p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48680"/>
            <a:ext cx="3168353" cy="2736304"/>
          </a:xfrm>
          <a:prstGeom prst="rect">
            <a:avLst/>
          </a:prstGeom>
          <a:noFill/>
        </p:spPr>
      </p:pic>
      <p:grpSp>
        <p:nvGrpSpPr>
          <p:cNvPr id="7" name="グループ化 49"/>
          <p:cNvGrpSpPr/>
          <p:nvPr/>
        </p:nvGrpSpPr>
        <p:grpSpPr>
          <a:xfrm>
            <a:off x="179512" y="3140968"/>
            <a:ext cx="6876128" cy="3287316"/>
            <a:chOff x="2915816" y="2852936"/>
            <a:chExt cx="6012032" cy="3359324"/>
          </a:xfrm>
        </p:grpSpPr>
        <p:pic>
          <p:nvPicPr>
            <p:cNvPr id="2053" name="Picture 5" descr="C:\Documents and Settings\soipix\My Documents\My Pictures\44M_r8c9_1pix_osc_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2852936"/>
              <a:ext cx="5724000" cy="3359324"/>
            </a:xfrm>
            <a:prstGeom prst="rect">
              <a:avLst/>
            </a:prstGeom>
            <a:noFill/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4174997" y="2924944"/>
              <a:ext cx="1584176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TRIG OUT</a:t>
              </a:r>
            </a:p>
            <a:p>
              <a:pPr algn="r"/>
              <a:r>
                <a:rPr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(from XRPIX)</a:t>
              </a:r>
              <a:endParaRPr kumimoji="1" lang="ja-JP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104693" y="3588789"/>
              <a:ext cx="975421" cy="7233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ReadOut</a:t>
              </a:r>
              <a:r>
                <a:rPr lang="en-US" altLang="ja-JP" sz="20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CLK</a:t>
              </a:r>
              <a:endParaRPr kumimoji="1" lang="en-US" altLang="ja-JP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230611" y="4692569"/>
              <a:ext cx="2304256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400" b="1" dirty="0" smtClean="0">
                  <a:solidFill>
                    <a:srgbClr val="E61E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 Hit Pattern</a:t>
              </a:r>
              <a:endParaRPr kumimoji="1" lang="ja-JP" altLang="en-US" sz="2000" b="1" dirty="0">
                <a:solidFill>
                  <a:srgbClr val="E61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230611" y="5281252"/>
              <a:ext cx="2304256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400" b="1" dirty="0" smtClean="0">
                  <a:solidFill>
                    <a:srgbClr val="29E3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 Hit Pattern</a:t>
              </a:r>
              <a:endParaRPr kumimoji="1" lang="ja-JP" altLang="en-US" sz="2000" b="1" dirty="0">
                <a:solidFill>
                  <a:srgbClr val="29E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008153" y="5229200"/>
              <a:ext cx="43204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solidFill>
                    <a:srgbClr val="29E3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</a:t>
              </a:r>
              <a:endParaRPr kumimoji="1" lang="ja-JP" altLang="en-US" b="1" dirty="0">
                <a:solidFill>
                  <a:srgbClr val="29E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882235" y="4581128"/>
              <a:ext cx="43204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solidFill>
                    <a:srgbClr val="E61E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</a:t>
              </a:r>
              <a:endParaRPr kumimoji="1" lang="ja-JP" altLang="en-US" b="1" dirty="0">
                <a:solidFill>
                  <a:srgbClr val="E61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915816" y="4293096"/>
              <a:ext cx="115212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ADDR=00</a:t>
              </a:r>
              <a:endParaRPr kumimoji="1" lang="ja-JP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355976" y="4293096"/>
              <a:ext cx="43204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05</a:t>
              </a:r>
              <a:endParaRPr kumimoji="1" lang="ja-JP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076056" y="4293096"/>
              <a:ext cx="43204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kumimoji="1" lang="ja-JP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796136" y="4293096"/>
              <a:ext cx="43204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kumimoji="1" lang="ja-JP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516216" y="4293096"/>
              <a:ext cx="43204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kumimoji="1" lang="ja-JP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236296" y="4293096"/>
              <a:ext cx="43204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</a:t>
              </a:r>
              <a:endParaRPr kumimoji="1" lang="ja-JP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8100392" y="4293096"/>
              <a:ext cx="43204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endParaRPr kumimoji="1" lang="ja-JP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40" name="直線コネクタ 39"/>
          <p:cNvCxnSpPr/>
          <p:nvPr/>
        </p:nvCxnSpPr>
        <p:spPr>
          <a:xfrm rot="5400000">
            <a:off x="7092280" y="2204864"/>
            <a:ext cx="1584176" cy="0"/>
          </a:xfrm>
          <a:prstGeom prst="line">
            <a:avLst/>
          </a:prstGeom>
          <a:ln w="38100">
            <a:solidFill>
              <a:srgbClr val="E61E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6156176" y="1340768"/>
            <a:ext cx="1736576" cy="8384"/>
          </a:xfrm>
          <a:prstGeom prst="line">
            <a:avLst/>
          </a:prstGeom>
          <a:ln w="38100">
            <a:solidFill>
              <a:srgbClr val="29E31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7812360" y="2636912"/>
            <a:ext cx="50405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 smtClean="0">
                <a:solidFill>
                  <a:srgbClr val="E61EBB"/>
                </a:solidFill>
              </a:rPr>
              <a:t>23</a:t>
            </a:r>
            <a:endParaRPr kumimoji="1" lang="ja-JP" altLang="en-US" sz="2000" b="1" dirty="0">
              <a:solidFill>
                <a:srgbClr val="E61EBB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84168" y="1340768"/>
            <a:ext cx="50405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 smtClean="0">
                <a:solidFill>
                  <a:srgbClr val="29E31B"/>
                </a:solidFill>
              </a:rPr>
              <a:t>24</a:t>
            </a:r>
            <a:endParaRPr kumimoji="1" lang="ja-JP" altLang="en-US" sz="2000" b="1" dirty="0">
              <a:solidFill>
                <a:srgbClr val="29E31B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7740352" y="1124744"/>
            <a:ext cx="28803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804248" y="16288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 rot="5400000">
            <a:off x="7380312" y="1484784"/>
            <a:ext cx="360040" cy="36004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入射ヒットパターン読み出し機能</a:t>
            </a:r>
            <a:endParaRPr kumimoji="1" lang="ja-JP" altLang="en-US" sz="280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020272" y="3356992"/>
            <a:ext cx="212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/>
              <a:t>↑</a:t>
            </a:r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照射位置</a:t>
            </a:r>
            <a:endParaRPr kumimoji="1" lang="ja-JP" altLang="en-US" sz="20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548680"/>
            <a:ext cx="5616624" cy="5433467"/>
          </a:xfrm>
          <a:effectLst/>
        </p:spPr>
        <p:txBody>
          <a:bodyPr/>
          <a:lstStyle/>
          <a:p>
            <a:r>
              <a:rPr lang="en-US" altLang="ja-JP" sz="2400" dirty="0" smtClean="0"/>
              <a:t>XRPIX1</a:t>
            </a:r>
            <a:r>
              <a:rPr lang="ja-JP" altLang="en-US" sz="2400" dirty="0" smtClean="0"/>
              <a:t>がトリガと</a:t>
            </a:r>
            <a:r>
              <a:rPr lang="ja-JP" altLang="en-US" sz="2400" dirty="0" smtClean="0"/>
              <a:t>ヒット</a:t>
            </a:r>
            <a:r>
              <a:rPr lang="ja-JP" altLang="en-US" sz="2400" dirty="0" smtClean="0"/>
              <a:t>した</a:t>
            </a:r>
            <a:r>
              <a:rPr lang="ja-JP" altLang="en-US" sz="2400" dirty="0" smtClean="0"/>
              <a:t>位置を出力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（ヒットパターンはシリアルに読み出し）</a:t>
            </a:r>
            <a:endParaRPr lang="en-US" altLang="ja-JP" sz="2400" dirty="0" smtClean="0"/>
          </a:p>
          <a:p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u="sng" dirty="0" smtClean="0">
                <a:uFill>
                  <a:solidFill>
                    <a:srgbClr val="FF0000"/>
                  </a:solidFill>
                </a:uFill>
              </a:rPr>
              <a:t>ヒットパターンを利用することで、ヒット</a:t>
            </a:r>
            <a:r>
              <a:rPr lang="ja-JP" altLang="en-US" sz="2400" u="sng" dirty="0" smtClean="0">
                <a:uFill>
                  <a:solidFill>
                    <a:srgbClr val="FF0000"/>
                  </a:solidFill>
                </a:uFill>
              </a:rPr>
              <a:t>周辺</a:t>
            </a:r>
            <a:r>
              <a:rPr lang="ja-JP" altLang="en-US" sz="2400" u="sng" dirty="0" smtClean="0">
                <a:uFill>
                  <a:solidFill>
                    <a:srgbClr val="FF0000"/>
                  </a:solidFill>
                </a:uFill>
              </a:rPr>
              <a:t>のみの読み出し</a:t>
            </a:r>
            <a:r>
              <a:rPr lang="ja-JP" altLang="en-US" sz="2400" u="sng" dirty="0" smtClean="0">
                <a:uFill>
                  <a:solidFill>
                    <a:srgbClr val="FF0000"/>
                  </a:solidFill>
                </a:uFill>
              </a:rPr>
              <a:t>が実現可</a:t>
            </a:r>
            <a:endParaRPr lang="en-US" altLang="ja-JP" sz="2400" u="sng" dirty="0" smtClean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547664" y="2708920"/>
            <a:ext cx="4355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高機能なピクセル検出器の例！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kumimoji="1" lang="en-US" altLang="ja-JP" sz="3200" b="1" dirty="0" smtClean="0"/>
              <a:t>INTPIX4</a:t>
            </a:r>
            <a:r>
              <a:rPr kumimoji="1" lang="ja-JP" altLang="en-US" sz="2800" b="1" dirty="0" smtClean="0"/>
              <a:t>の概要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433467"/>
          </a:xfrm>
        </p:spPr>
        <p:txBody>
          <a:bodyPr/>
          <a:lstStyle/>
          <a:p>
            <a:r>
              <a:rPr lang="en-US" altLang="ja-JP" sz="2400" dirty="0" smtClean="0"/>
              <a:t>17 x 17um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,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512 x 832 (= 425,984)</a:t>
            </a:r>
            <a:r>
              <a:rPr lang="ja-JP" altLang="en-US" sz="2400" dirty="0" smtClean="0"/>
              <a:t>のピクセル</a:t>
            </a:r>
            <a:endParaRPr lang="en-US" altLang="ja-JP" sz="2400" dirty="0" smtClean="0"/>
          </a:p>
          <a:p>
            <a:r>
              <a:rPr lang="ja-JP" altLang="en-US" sz="2400" dirty="0" smtClean="0"/>
              <a:t>各ピクセルに</a:t>
            </a:r>
            <a:r>
              <a:rPr lang="en-US" altLang="ja-JP" sz="2400" dirty="0" smtClean="0"/>
              <a:t> CDS</a:t>
            </a:r>
            <a:r>
              <a:rPr lang="ja-JP" altLang="en-US" sz="2400" dirty="0" smtClean="0"/>
              <a:t>回路を持つ積分型</a:t>
            </a:r>
            <a:endParaRPr lang="en-US" altLang="ja-JP" sz="2400" dirty="0" smtClean="0"/>
          </a:p>
          <a:p>
            <a:r>
              <a:rPr lang="ja-JP" altLang="en-US" sz="2400" dirty="0" smtClean="0"/>
              <a:t>チップ面積は</a:t>
            </a:r>
            <a:r>
              <a:rPr lang="en-US" altLang="ja-JP" sz="2400" dirty="0" smtClean="0"/>
              <a:t>10.3 x 15.5 mm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 </a:t>
            </a:r>
            <a:r>
              <a:rPr lang="ja-JP" altLang="en-US" sz="2000" dirty="0" smtClean="0"/>
              <a:t>（有効面積：</a:t>
            </a:r>
            <a:r>
              <a:rPr lang="en-US" altLang="ja-JP" sz="2000" dirty="0" smtClean="0"/>
              <a:t>8.7 x 14.1 mm</a:t>
            </a:r>
            <a:r>
              <a:rPr lang="en-US" altLang="ja-JP" sz="2000" baseline="30000" dirty="0" smtClean="0"/>
              <a:t>2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ja-JP" altLang="en-US" sz="2400" dirty="0" smtClean="0"/>
              <a:t>厚さは</a:t>
            </a:r>
            <a:r>
              <a:rPr lang="en-US" altLang="ja-JP" sz="2400" dirty="0" smtClean="0"/>
              <a:t>260um(+10um -20um)</a:t>
            </a:r>
            <a:endParaRPr lang="en-US" altLang="ja-JP" sz="2400" dirty="0"/>
          </a:p>
          <a:p>
            <a:r>
              <a:rPr lang="en-US" altLang="ja-JP" sz="2400" dirty="0" smtClean="0"/>
              <a:t>KEK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SOI</a:t>
            </a:r>
            <a:r>
              <a:rPr lang="ja-JP" altLang="en-US" sz="2400" dirty="0" smtClean="0"/>
              <a:t>ピクセル検出器の中で面積・ピクセル数共に最大</a:t>
            </a:r>
            <a:endParaRPr lang="en-US" altLang="ja-JP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NTPIX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4345814" cy="28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直線矢印コネクタ 9"/>
          <p:cNvCxnSpPr/>
          <p:nvPr/>
        </p:nvCxnSpPr>
        <p:spPr>
          <a:xfrm>
            <a:off x="4572000" y="6021288"/>
            <a:ext cx="43204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5400000">
            <a:off x="2880606" y="4400314"/>
            <a:ext cx="2952328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228184" y="6036295"/>
            <a:ext cx="123303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15.5mm</a:t>
            </a:r>
            <a:endParaRPr kumimoji="1"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31840" y="4221088"/>
            <a:ext cx="123303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10.3mm</a:t>
            </a:r>
            <a:endParaRPr kumimoji="1" lang="ja-JP" altLang="en-US" sz="2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08104" y="4077072"/>
            <a:ext cx="2826287" cy="461665"/>
          </a:xfrm>
          <a:prstGeom prst="rect">
            <a:avLst/>
          </a:prstGeom>
          <a:noFill/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INTPIX4  TOP View !!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594928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INTPIX3 </a:t>
            </a:r>
            <a:r>
              <a:rPr lang="en-US" altLang="ja-JP" sz="2000" b="1" dirty="0" err="1" smtClean="0"/>
              <a:t>vs</a:t>
            </a:r>
            <a:r>
              <a:rPr lang="en-US" altLang="ja-JP" sz="2000" b="1" dirty="0" smtClean="0"/>
              <a:t> INTPIX4</a:t>
            </a:r>
            <a:endParaRPr kumimoji="1" lang="ja-JP" altLang="en-US" sz="20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4509120"/>
            <a:ext cx="1077539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5.0</a:t>
            </a:r>
            <a:r>
              <a:rPr kumimoji="1" lang="en-US" altLang="ja-JP" sz="2400" b="1" dirty="0" smtClean="0"/>
              <a:t>mm</a:t>
            </a:r>
            <a:endParaRPr kumimoji="1" lang="ja-JP" altLang="en-US" sz="2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19672" y="5589240"/>
            <a:ext cx="1077539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5.0mm</a:t>
            </a:r>
            <a:endParaRPr kumimoji="1" lang="ja-JP" altLang="en-US" sz="2400" b="1" dirty="0"/>
          </a:p>
        </p:txBody>
      </p:sp>
      <p:cxnSp>
        <p:nvCxnSpPr>
          <p:cNvPr id="19" name="直線矢印コネクタ 18"/>
          <p:cNvCxnSpPr/>
          <p:nvPr/>
        </p:nvCxnSpPr>
        <p:spPr>
          <a:xfrm rot="5400000">
            <a:off x="539552" y="4725144"/>
            <a:ext cx="14401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1475656" y="5589240"/>
            <a:ext cx="14401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331640" y="328498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20 x 20 um</a:t>
            </a:r>
            <a:r>
              <a:rPr kumimoji="1" lang="en-US" altLang="ja-JP" sz="2000" b="1" baseline="30000" dirty="0" smtClean="0"/>
              <a:t>2</a:t>
            </a:r>
          </a:p>
          <a:p>
            <a:r>
              <a:rPr kumimoji="1" lang="en-US" altLang="ja-JP" sz="2000" b="1" dirty="0" smtClean="0"/>
              <a:t>128x128 pixels</a:t>
            </a:r>
          </a:p>
        </p:txBody>
      </p:sp>
      <p:pic>
        <p:nvPicPr>
          <p:cNvPr id="1027" name="Picture 3" descr="C:\Documents and Settings\soipix\My Documents\My Pictures\INTPIX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05064"/>
            <a:ext cx="1456448" cy="1450479"/>
          </a:xfrm>
          <a:prstGeom prst="rect">
            <a:avLst/>
          </a:prstGeom>
          <a:noFill/>
        </p:spPr>
      </p:pic>
      <p:sp>
        <p:nvSpPr>
          <p:cNvPr id="26" name="テキスト ボックス 25"/>
          <p:cNvSpPr txBox="1"/>
          <p:nvPr/>
        </p:nvSpPr>
        <p:spPr>
          <a:xfrm>
            <a:off x="1619672" y="450912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INTPIX3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チップ制御＆データ読み出しシステム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433467"/>
          </a:xfrm>
        </p:spPr>
        <p:txBody>
          <a:bodyPr/>
          <a:lstStyle/>
          <a:p>
            <a:r>
              <a:rPr lang="en-US" altLang="ja-JP" sz="2400" dirty="0" smtClean="0"/>
              <a:t>FPGA</a:t>
            </a:r>
            <a:r>
              <a:rPr lang="ja-JP" altLang="en-US" sz="2400" dirty="0" smtClean="0"/>
              <a:t>でチップ読み出しを制御できる汎用ボード（</a:t>
            </a:r>
            <a:r>
              <a:rPr lang="en-US" altLang="ja-JP" sz="2400" dirty="0" smtClean="0"/>
              <a:t>SEABAS</a:t>
            </a:r>
            <a:r>
              <a:rPr lang="ja-JP" altLang="en-US" sz="2400" dirty="0" smtClean="0"/>
              <a:t>）を利用</a:t>
            </a:r>
            <a:endParaRPr lang="en-US" altLang="ja-JP" sz="2400" dirty="0" smtClean="0"/>
          </a:p>
          <a:p>
            <a:r>
              <a:rPr lang="en-US" altLang="ja-JP" sz="2400" dirty="0" smtClean="0"/>
              <a:t>Sub Board </a:t>
            </a:r>
            <a:r>
              <a:rPr lang="ja-JP" altLang="en-US" sz="2400" dirty="0" smtClean="0"/>
              <a:t>に</a:t>
            </a:r>
            <a:r>
              <a:rPr lang="en-US" altLang="ja-JP" sz="2400" dirty="0" smtClean="0"/>
              <a:t>Wire Bonding </a:t>
            </a:r>
            <a:r>
              <a:rPr lang="ja-JP" altLang="en-US" sz="2400" dirty="0" smtClean="0"/>
              <a:t>した</a:t>
            </a:r>
            <a:r>
              <a:rPr lang="en-US" altLang="ja-JP" sz="2400" dirty="0" smtClean="0"/>
              <a:t>INTPIX4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>SEABAS</a:t>
            </a:r>
            <a:r>
              <a:rPr lang="ja-JP" altLang="en-US" sz="2400" dirty="0" smtClean="0"/>
              <a:t>へ接続</a:t>
            </a:r>
            <a:endParaRPr lang="en-US" altLang="ja-JP" sz="2400" dirty="0" smtClean="0"/>
          </a:p>
          <a:p>
            <a:r>
              <a:rPr lang="en-US" altLang="ja-JP" sz="2400" dirty="0" smtClean="0"/>
              <a:t>Ethernet </a:t>
            </a:r>
            <a:r>
              <a:rPr lang="ja-JP" altLang="en-US" sz="2400" dirty="0" smtClean="0"/>
              <a:t>経由で読み出しデータを</a:t>
            </a:r>
            <a:r>
              <a:rPr lang="en-US" altLang="ja-JP" sz="2400" dirty="0" smtClean="0"/>
              <a:t>PC</a:t>
            </a:r>
            <a:r>
              <a:rPr lang="ja-JP" altLang="en-US" sz="2400" dirty="0" smtClean="0"/>
              <a:t>へ転送</a:t>
            </a:r>
            <a:endParaRPr lang="en-US" altLang="ja-JP" sz="2400" dirty="0" smtClean="0"/>
          </a:p>
          <a:p>
            <a:pPr>
              <a:buNone/>
            </a:pPr>
            <a:r>
              <a:rPr kumimoji="1" lang="ja-JP" altLang="en-US" sz="2000" dirty="0" smtClean="0"/>
              <a:t>　　</a:t>
            </a:r>
            <a:r>
              <a:rPr kumimoji="1" lang="en-US" altLang="ja-JP" sz="2000" dirty="0" smtClean="0"/>
              <a:t>※</a:t>
            </a:r>
            <a:r>
              <a:rPr kumimoji="1" lang="ja-JP" altLang="en-US" sz="2000" dirty="0" smtClean="0"/>
              <a:t>　</a:t>
            </a:r>
            <a:r>
              <a:rPr kumimoji="1" lang="en-US" altLang="ja-JP" sz="2000" dirty="0" smtClean="0"/>
              <a:t>SEABAS</a:t>
            </a:r>
            <a:r>
              <a:rPr kumimoji="1" lang="ja-JP" altLang="en-US" sz="2000" dirty="0" smtClean="0"/>
              <a:t>は、他のチップでも使用している</a:t>
            </a:r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16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55976" y="6021288"/>
            <a:ext cx="478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/>
              <a:t> </a:t>
            </a:r>
            <a:r>
              <a:rPr lang="en-US" altLang="ja-JP" sz="2000" b="1" dirty="0" smtClean="0"/>
              <a:t>INTPIX4 </a:t>
            </a:r>
            <a:r>
              <a:rPr lang="ja-JP" altLang="en-US" sz="2000" b="1" dirty="0" smtClean="0"/>
              <a:t>のデータ読み出しセットアップ</a:t>
            </a:r>
            <a:endParaRPr kumimoji="1" lang="ja-JP" altLang="en-US" sz="2000" b="1" dirty="0"/>
          </a:p>
        </p:txBody>
      </p:sp>
      <p:pic>
        <p:nvPicPr>
          <p:cNvPr id="14338" name="Picture 2" descr="C:\Documents and Settings\soipix\My Documents\My Pictures\INTPIX4onSEABA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8229600" cy="3419475"/>
          </a:xfrm>
          <a:prstGeom prst="rect">
            <a:avLst/>
          </a:prstGeom>
          <a:noFill/>
        </p:spPr>
      </p:pic>
      <p:sp>
        <p:nvSpPr>
          <p:cNvPr id="20" name="右矢印 19"/>
          <p:cNvSpPr/>
          <p:nvPr/>
        </p:nvSpPr>
        <p:spPr>
          <a:xfrm>
            <a:off x="8172400" y="4077072"/>
            <a:ext cx="827584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79512" y="3645024"/>
            <a:ext cx="1080120" cy="1296144"/>
          </a:xfrm>
          <a:prstGeom prst="ellipse">
            <a:avLst/>
          </a:prstGeom>
          <a:noFill/>
          <a:ln w="635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 rot="5400000" flipH="1" flipV="1">
            <a:off x="539552" y="3140968"/>
            <a:ext cx="936104" cy="216024"/>
          </a:xfrm>
          <a:prstGeom prst="line">
            <a:avLst/>
          </a:prstGeom>
          <a:ln w="508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67544" y="2348880"/>
            <a:ext cx="144016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INTPIX4</a:t>
            </a:r>
            <a:endParaRPr kumimoji="1" lang="ja-JP" alt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0" y="6021288"/>
            <a:ext cx="324036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Board for 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INTPIX4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V="1">
            <a:off x="7308304" y="2348880"/>
            <a:ext cx="432048" cy="288032"/>
          </a:xfrm>
          <a:prstGeom prst="line">
            <a:avLst/>
          </a:prstGeom>
          <a:ln w="508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7740352" y="1988840"/>
            <a:ext cx="140364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SEABAS</a:t>
            </a:r>
            <a:endParaRPr kumimoji="1" lang="ja-JP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16216" y="3573016"/>
            <a:ext cx="244827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en-US" altLang="ja-JP" sz="3200" dirty="0" smtClean="0">
                <a:solidFill>
                  <a:srgbClr val="FFFF00"/>
                </a:solidFill>
              </a:rPr>
              <a:t> </a:t>
            </a:r>
            <a:r>
              <a:rPr lang="en-US" altLang="ja-JP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</a:t>
            </a:r>
            <a:endParaRPr kumimoji="1" lang="ja-JP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516216" y="4005064"/>
            <a:ext cx="18002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</a:t>
            </a:r>
          </a:p>
          <a:p>
            <a:r>
              <a:rPr lang="en-US" altLang="ja-JP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67944" y="5373216"/>
            <a:ext cx="187220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ADC &amp; DAC</a:t>
            </a:r>
            <a:endParaRPr kumimoji="1" lang="ja-JP" alt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339752" y="4869160"/>
            <a:ext cx="1080120" cy="936104"/>
          </a:xfrm>
          <a:prstGeom prst="ellipse">
            <a:avLst/>
          </a:prstGeom>
          <a:noFill/>
          <a:ln w="63500">
            <a:solidFill>
              <a:srgbClr val="FFC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/>
          <p:cNvCxnSpPr/>
          <p:nvPr/>
        </p:nvCxnSpPr>
        <p:spPr>
          <a:xfrm>
            <a:off x="3419872" y="5445224"/>
            <a:ext cx="648072" cy="117594"/>
          </a:xfrm>
          <a:prstGeom prst="line">
            <a:avLst/>
          </a:prstGeom>
          <a:ln w="635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3995936" y="3789040"/>
            <a:ext cx="864096" cy="792088"/>
          </a:xfrm>
          <a:prstGeom prst="rect">
            <a:avLst/>
          </a:prstGeom>
          <a:noFill/>
          <a:ln w="63500">
            <a:solidFill>
              <a:srgbClr val="00B0F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/>
          <p:nvPr/>
        </p:nvCxnSpPr>
        <p:spPr>
          <a:xfrm flipV="1">
            <a:off x="4860032" y="3645024"/>
            <a:ext cx="432048" cy="288032"/>
          </a:xfrm>
          <a:prstGeom prst="line">
            <a:avLst/>
          </a:prstGeom>
          <a:ln w="635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5292080" y="2852936"/>
            <a:ext cx="1224136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</a:p>
          <a:p>
            <a:r>
              <a:rPr lang="en-US" altLang="ja-JP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FPGA</a:t>
            </a:r>
            <a:endParaRPr kumimoji="1" lang="ja-JP" alt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251520" y="6021288"/>
            <a:ext cx="8064896" cy="1588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131840" y="5949280"/>
            <a:ext cx="123303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r>
              <a:rPr kumimoji="1" lang="en-US" altLang="ja-JP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</a:t>
            </a:r>
            <a:endParaRPr kumimoji="1" lang="ja-JP" altLang="en-US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rot="5400000">
            <a:off x="683568" y="5589240"/>
            <a:ext cx="864096" cy="288032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チップ制御＆データ読み出しシステム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433467"/>
          </a:xfrm>
        </p:spPr>
        <p:txBody>
          <a:bodyPr/>
          <a:lstStyle/>
          <a:p>
            <a:r>
              <a:rPr lang="en-US" altLang="ja-JP" sz="2400" dirty="0" smtClean="0"/>
              <a:t>INTPIX4</a:t>
            </a:r>
            <a:r>
              <a:rPr lang="ja-JP" altLang="en-US" sz="2400" dirty="0" smtClean="0"/>
              <a:t>の各パラメータが設定可能</a:t>
            </a:r>
            <a:endParaRPr lang="en-US" altLang="ja-JP" sz="2400" dirty="0" smtClean="0"/>
          </a:p>
          <a:p>
            <a:r>
              <a:rPr lang="ja-JP" altLang="en-US" sz="2400" dirty="0" smtClean="0"/>
              <a:t>リアルタイムなモニタリング</a:t>
            </a:r>
            <a:endParaRPr lang="en-US" altLang="ja-JP" sz="2400" dirty="0" smtClean="0"/>
          </a:p>
          <a:p>
            <a:r>
              <a:rPr lang="ja-JP" altLang="en-US" sz="2400" dirty="0" smtClean="0"/>
              <a:t>取得データの保存（</a:t>
            </a:r>
            <a:r>
              <a:rPr lang="en-US" altLang="ja-JP" sz="2400" dirty="0" smtClean="0"/>
              <a:t>ROOT</a:t>
            </a:r>
            <a:r>
              <a:rPr lang="ja-JP" altLang="en-US" sz="2400" dirty="0" smtClean="0"/>
              <a:t>形式）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解析に利用</a:t>
            </a:r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17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608" y="587727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DAQ</a:t>
            </a:r>
            <a:r>
              <a:rPr lang="ja-JP" altLang="en-US" sz="2000" b="1" dirty="0" smtClean="0"/>
              <a:t>ソフト画面（左）とレーザー光によるフォトマスク画像（右）</a:t>
            </a:r>
            <a:endParaRPr kumimoji="1" lang="ja-JP" altLang="en-US" sz="2000" b="1" dirty="0"/>
          </a:p>
        </p:txBody>
      </p:sp>
      <p:pic>
        <p:nvPicPr>
          <p:cNvPr id="1026" name="Picture 2" descr="INTPIX4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868788" cy="2284016"/>
          </a:xfrm>
          <a:prstGeom prst="rect">
            <a:avLst/>
          </a:prstGeom>
          <a:noFill/>
        </p:spPr>
      </p:pic>
      <p:pic>
        <p:nvPicPr>
          <p:cNvPr id="1027" name="Picture 3" descr="C:\Documents and Settings\soipix\My Documents\My Pictures\INTPIX4_tmp\PhotoMask_INTPIX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92696"/>
            <a:ext cx="2556285" cy="1499687"/>
          </a:xfrm>
          <a:prstGeom prst="rect">
            <a:avLst/>
          </a:prstGeom>
          <a:noFill/>
        </p:spPr>
      </p:pic>
      <p:pic>
        <p:nvPicPr>
          <p:cNvPr id="10" name="Picture 3" descr="C:\Documents and Settings\soipix\My Documents\My Pictures\INTPIX4_DAQ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24944"/>
            <a:ext cx="4139952" cy="2744934"/>
          </a:xfrm>
          <a:prstGeom prst="rect">
            <a:avLst/>
          </a:prstGeom>
          <a:noFill/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ストライプ矢印 10"/>
          <p:cNvSpPr/>
          <p:nvPr/>
        </p:nvSpPr>
        <p:spPr>
          <a:xfrm rot="5400000">
            <a:off x="6696236" y="2240868"/>
            <a:ext cx="936104" cy="100811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504" y="242088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u="sng" dirty="0" smtClean="0">
                <a:solidFill>
                  <a:srgbClr val="FF0000"/>
                </a:solidFill>
              </a:rPr>
              <a:t>大面積の</a:t>
            </a:r>
            <a:r>
              <a:rPr lang="en-US" altLang="ja-JP" sz="2400" b="1" u="sng" dirty="0" smtClean="0">
                <a:solidFill>
                  <a:srgbClr val="FF0000"/>
                </a:solidFill>
              </a:rPr>
              <a:t>INTPIX4</a:t>
            </a:r>
            <a:r>
              <a:rPr lang="ja-JP" altLang="en-US" sz="2400" b="1" u="sng" dirty="0" smtClean="0">
                <a:solidFill>
                  <a:srgbClr val="FF0000"/>
                </a:solidFill>
              </a:rPr>
              <a:t>からのデータ読み出しは良好</a:t>
            </a:r>
            <a:endParaRPr lang="en-US" altLang="ja-JP" sz="2400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ここまで</a:t>
            </a:r>
            <a:r>
              <a:rPr lang="ja-JP" altLang="en-US" sz="2800" b="1" dirty="0" smtClean="0"/>
              <a:t>の道のり</a:t>
            </a:r>
            <a:r>
              <a:rPr lang="en-US" altLang="ja-JP" sz="2800" b="1" dirty="0" smtClean="0"/>
              <a:t>…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433467"/>
          </a:xfrm>
        </p:spPr>
        <p:txBody>
          <a:bodyPr/>
          <a:lstStyle/>
          <a:p>
            <a:r>
              <a:rPr lang="ja-JP" altLang="en-US" sz="2400" dirty="0" smtClean="0"/>
              <a:t>現在は良好だが、ここまでの道のりはストレートではなかった</a:t>
            </a:r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608" y="602128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INTPIX4 </a:t>
            </a:r>
            <a:r>
              <a:rPr lang="ja-JP" altLang="en-US" sz="2000" b="1" dirty="0" smtClean="0"/>
              <a:t>フォトマスク画像</a:t>
            </a:r>
            <a:r>
              <a:rPr lang="ja-JP" altLang="en-US" sz="2000" b="1" dirty="0" smtClean="0"/>
              <a:t> </a:t>
            </a:r>
            <a:r>
              <a:rPr lang="ja-JP" altLang="en-US" sz="2000" b="1" dirty="0" smtClean="0"/>
              <a:t>の歴史</a:t>
            </a:r>
            <a:endParaRPr kumimoji="1" lang="ja-JP" altLang="en-US" sz="2000" b="1" dirty="0"/>
          </a:p>
        </p:txBody>
      </p:sp>
      <p:pic>
        <p:nvPicPr>
          <p:cNvPr id="1026" name="Picture 2" descr="INTPIX4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17032"/>
            <a:ext cx="3415188" cy="2016224"/>
          </a:xfrm>
          <a:prstGeom prst="rect">
            <a:avLst/>
          </a:prstGeom>
          <a:noFill/>
        </p:spPr>
      </p:pic>
      <p:sp>
        <p:nvSpPr>
          <p:cNvPr id="11" name="ストライプ矢印 10"/>
          <p:cNvSpPr/>
          <p:nvPr/>
        </p:nvSpPr>
        <p:spPr>
          <a:xfrm>
            <a:off x="3995936" y="1628800"/>
            <a:ext cx="936104" cy="100811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2" descr="C:\Documents and Settings\soipix\My Documents\My Pictures\INTPIX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3275087" cy="184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971600" y="3140968"/>
            <a:ext cx="198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2010</a:t>
            </a:r>
            <a:r>
              <a:rPr kumimoji="1" lang="ja-JP" altLang="en-US" sz="2000" b="1" dirty="0" smtClean="0"/>
              <a:t>年秋学会時</a:t>
            </a:r>
            <a:endParaRPr kumimoji="1" lang="ja-JP" altLang="en-US" sz="20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40152" y="3140968"/>
            <a:ext cx="198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2010</a:t>
            </a:r>
            <a:r>
              <a:rPr kumimoji="1" lang="ja-JP" altLang="en-US" sz="2000" b="1" dirty="0" smtClean="0"/>
              <a:t>年</a:t>
            </a:r>
            <a:r>
              <a:rPr kumimoji="1" lang="en-US" altLang="ja-JP" sz="2000" b="1" dirty="0" smtClean="0"/>
              <a:t>10</a:t>
            </a:r>
            <a:r>
              <a:rPr kumimoji="1" lang="ja-JP" altLang="en-US" sz="2000" b="1" dirty="0" smtClean="0"/>
              <a:t>月</a:t>
            </a:r>
            <a:endParaRPr kumimoji="1" lang="ja-JP" altLang="en-US" sz="2000" b="1" dirty="0"/>
          </a:p>
        </p:txBody>
      </p:sp>
      <p:sp>
        <p:nvSpPr>
          <p:cNvPr id="20" name="ストライプ矢印 19"/>
          <p:cNvSpPr/>
          <p:nvPr/>
        </p:nvSpPr>
        <p:spPr>
          <a:xfrm rot="7763309">
            <a:off x="5788416" y="3590182"/>
            <a:ext cx="936104" cy="100811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J:\OS\2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340768"/>
            <a:ext cx="3312368" cy="1843286"/>
          </a:xfrm>
          <a:prstGeom prst="rect">
            <a:avLst/>
          </a:prstGeom>
          <a:noFill/>
        </p:spPr>
      </p:pic>
      <p:sp>
        <p:nvSpPr>
          <p:cNvPr id="22" name="テキスト ボックス 21"/>
          <p:cNvSpPr txBox="1"/>
          <p:nvPr/>
        </p:nvSpPr>
        <p:spPr>
          <a:xfrm>
            <a:off x="3059832" y="5733256"/>
            <a:ext cx="198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2010</a:t>
            </a:r>
            <a:r>
              <a:rPr kumimoji="1" lang="ja-JP" altLang="en-US" sz="2000" b="1" dirty="0" smtClean="0"/>
              <a:t>年</a:t>
            </a:r>
            <a:r>
              <a:rPr kumimoji="1" lang="en-US" altLang="ja-JP" sz="2000" b="1" dirty="0" smtClean="0"/>
              <a:t>11</a:t>
            </a:r>
            <a:r>
              <a:rPr kumimoji="1" lang="ja-JP" altLang="en-US" sz="2000" b="1" dirty="0" smtClean="0"/>
              <a:t>月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ここまで</a:t>
            </a:r>
            <a:r>
              <a:rPr lang="ja-JP" altLang="en-US" sz="2800" b="1" dirty="0" smtClean="0"/>
              <a:t>の道のり</a:t>
            </a:r>
            <a:r>
              <a:rPr lang="en-US" altLang="ja-JP" sz="2800" b="1" dirty="0" smtClean="0"/>
              <a:t>…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577483"/>
          </a:xfrm>
        </p:spPr>
        <p:txBody>
          <a:bodyPr/>
          <a:lstStyle/>
          <a:p>
            <a:r>
              <a:rPr lang="ja-JP" altLang="en-US" sz="2400" dirty="0" smtClean="0"/>
              <a:t>センサ部のリセット時間が足りていなかった</a:t>
            </a:r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19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608" y="602128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</a:t>
            </a:r>
            <a:r>
              <a:rPr lang="ja-JP" altLang="en-US" sz="2000" b="1" dirty="0" smtClean="0"/>
              <a:t>センサ部のリセット時間の違いとアナログ出力分布</a:t>
            </a:r>
            <a:endParaRPr kumimoji="1" lang="ja-JP" altLang="en-US" sz="2000" b="1" dirty="0"/>
          </a:p>
        </p:txBody>
      </p:sp>
      <p:pic>
        <p:nvPicPr>
          <p:cNvPr id="1028" name="Picture 4" descr="J:\OS\2010090381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564434" cy="2114550"/>
          </a:xfrm>
          <a:prstGeom prst="rect">
            <a:avLst/>
          </a:prstGeom>
          <a:noFill/>
        </p:spPr>
      </p:pic>
      <p:pic>
        <p:nvPicPr>
          <p:cNvPr id="1029" name="Picture 5" descr="J:\OS\2010090392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645024"/>
            <a:ext cx="3564434" cy="2133600"/>
          </a:xfrm>
          <a:prstGeom prst="rect">
            <a:avLst/>
          </a:prstGeom>
          <a:noFill/>
        </p:spPr>
      </p:pic>
      <p:sp>
        <p:nvSpPr>
          <p:cNvPr id="16" name="正方形/長方形 15"/>
          <p:cNvSpPr/>
          <p:nvPr/>
        </p:nvSpPr>
        <p:spPr>
          <a:xfrm>
            <a:off x="611560" y="1556792"/>
            <a:ext cx="3816424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327576" y="1196752"/>
            <a:ext cx="3636912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364088" y="3501008"/>
            <a:ext cx="3636912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トライプ矢印 10"/>
          <p:cNvSpPr/>
          <p:nvPr/>
        </p:nvSpPr>
        <p:spPr>
          <a:xfrm rot="18487207">
            <a:off x="3996355" y="3192843"/>
            <a:ext cx="2014992" cy="43204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ストライプ矢印 19"/>
          <p:cNvSpPr/>
          <p:nvPr/>
        </p:nvSpPr>
        <p:spPr>
          <a:xfrm rot="5400000">
            <a:off x="6948880" y="3356376"/>
            <a:ext cx="574832" cy="43204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908720"/>
            <a:ext cx="464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 smtClean="0">
                <a:solidFill>
                  <a:srgbClr val="FF0000"/>
                </a:solidFill>
              </a:rPr>
              <a:t>過去のもの（チップ面積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5mm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角）は</a:t>
            </a:r>
            <a:endParaRPr lang="en-US" altLang="ja-JP" sz="2000" b="1" u="sng" dirty="0" smtClean="0">
              <a:solidFill>
                <a:srgbClr val="FF0000"/>
              </a:solidFill>
            </a:endParaRPr>
          </a:p>
          <a:p>
            <a:r>
              <a:rPr lang="en-US" altLang="ja-JP" sz="2000" b="1" u="sng" dirty="0" smtClean="0">
                <a:solidFill>
                  <a:srgbClr val="FF0000"/>
                </a:solidFill>
              </a:rPr>
              <a:t>1us 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もあれば十分だったが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…</a:t>
            </a:r>
            <a:endParaRPr lang="en-US" altLang="ja-JP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23720" y="8367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RST Time =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2.5us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23720" y="56612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RST Time =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3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.5us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J:\OS\2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628800"/>
            <a:ext cx="3600400" cy="2131318"/>
          </a:xfrm>
          <a:prstGeom prst="rect">
            <a:avLst/>
          </a:prstGeom>
          <a:noFill/>
        </p:spPr>
      </p:pic>
      <p:pic>
        <p:nvPicPr>
          <p:cNvPr id="8" name="Picture 3" descr="J:\OS\2010090396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717032"/>
            <a:ext cx="3578721" cy="2114550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395536" y="551723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RST Time = 1us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ピクセル検出器の現状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433467"/>
          </a:xfrm>
        </p:spPr>
        <p:txBody>
          <a:bodyPr/>
          <a:lstStyle/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 descr="Hyb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3709988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web_flipc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0"/>
            <a:ext cx="5867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角丸四角形 11"/>
          <p:cNvSpPr/>
          <p:nvPr/>
        </p:nvSpPr>
        <p:spPr>
          <a:xfrm>
            <a:off x="251520" y="4149080"/>
            <a:ext cx="5040560" cy="2016224"/>
          </a:xfrm>
          <a:prstGeom prst="roundRect">
            <a:avLst>
              <a:gd name="adj" fmla="val 79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90500" indent="-190500" defTabSz="7620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Times" pitchFamily="-106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検出器と読出しエレクトロニクスを別々に作り、金属バンプにより接合する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190500" indent="-190500" defTabSz="7620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Times" pitchFamily="-106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位置分解能に制限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190500" indent="-190500" defTabSz="7620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Times" pitchFamily="-106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余分な物質が大量にある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190500" indent="-190500" defTabSz="7620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Times" pitchFamily="-106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寄生容量によるスピ</a:t>
            </a:r>
            <a:r>
              <a:rPr lang="en-US" altLang="ja-JP" dirty="0" smtClean="0">
                <a:solidFill>
                  <a:schemeClr val="tx1"/>
                </a:solidFill>
              </a:rPr>
              <a:t>-</a:t>
            </a:r>
            <a:r>
              <a:rPr lang="ja-JP" altLang="en-US" dirty="0" smtClean="0">
                <a:solidFill>
                  <a:schemeClr val="tx1"/>
                </a:solidFill>
              </a:rPr>
              <a:t>ドの低下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ここまで</a:t>
            </a:r>
            <a:r>
              <a:rPr lang="ja-JP" altLang="en-US" sz="2800" b="1" dirty="0" smtClean="0"/>
              <a:t>の道のり</a:t>
            </a:r>
            <a:r>
              <a:rPr lang="en-US" altLang="ja-JP" sz="2800" b="1" dirty="0" smtClean="0"/>
              <a:t>…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577483"/>
          </a:xfrm>
        </p:spPr>
        <p:txBody>
          <a:bodyPr/>
          <a:lstStyle/>
          <a:p>
            <a:pPr>
              <a:buNone/>
            </a:pPr>
            <a:r>
              <a:rPr lang="ja-JP" altLang="en-US" sz="2400" dirty="0" smtClean="0"/>
              <a:t>　</a:t>
            </a:r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20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608" y="602128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</a:t>
            </a:r>
            <a:r>
              <a:rPr lang="ja-JP" altLang="en-US" sz="2000" b="1" dirty="0" smtClean="0"/>
              <a:t>センサ部のリセット時間の違いとアナログ出力分布</a:t>
            </a:r>
            <a:endParaRPr kumimoji="1" lang="ja-JP" altLang="en-US" sz="2000" b="1" dirty="0"/>
          </a:p>
        </p:txBody>
      </p:sp>
      <p:pic>
        <p:nvPicPr>
          <p:cNvPr id="1028" name="Picture 4" descr="J:\OS\2010090381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564434" cy="2114550"/>
          </a:xfrm>
          <a:prstGeom prst="rect">
            <a:avLst/>
          </a:prstGeom>
          <a:noFill/>
        </p:spPr>
      </p:pic>
      <p:pic>
        <p:nvPicPr>
          <p:cNvPr id="1029" name="Picture 5" descr="J:\OS\2010090392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645024"/>
            <a:ext cx="3564434" cy="2133600"/>
          </a:xfrm>
          <a:prstGeom prst="rect">
            <a:avLst/>
          </a:prstGeom>
          <a:noFill/>
        </p:spPr>
      </p:pic>
      <p:sp>
        <p:nvSpPr>
          <p:cNvPr id="16" name="正方形/長方形 15"/>
          <p:cNvSpPr/>
          <p:nvPr/>
        </p:nvSpPr>
        <p:spPr>
          <a:xfrm>
            <a:off x="611560" y="1556792"/>
            <a:ext cx="3816424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327576" y="1196752"/>
            <a:ext cx="3636912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364088" y="3501008"/>
            <a:ext cx="3636912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トライプ矢印 10"/>
          <p:cNvSpPr/>
          <p:nvPr/>
        </p:nvSpPr>
        <p:spPr>
          <a:xfrm rot="18487207">
            <a:off x="3996355" y="3192843"/>
            <a:ext cx="2014992" cy="43204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ストライプ矢印 19"/>
          <p:cNvSpPr/>
          <p:nvPr/>
        </p:nvSpPr>
        <p:spPr>
          <a:xfrm rot="5400000">
            <a:off x="6948880" y="3356376"/>
            <a:ext cx="574832" cy="43204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83671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 smtClean="0">
                <a:solidFill>
                  <a:srgbClr val="FF0000"/>
                </a:solidFill>
              </a:rPr>
              <a:t>リセット時間を長くすると、</a:t>
            </a:r>
            <a:endParaRPr lang="en-US" altLang="ja-JP" sz="2000" b="1" u="sng" dirty="0" smtClean="0">
              <a:solidFill>
                <a:srgbClr val="FF0000"/>
              </a:solidFill>
            </a:endParaRPr>
          </a:p>
          <a:p>
            <a:r>
              <a:rPr lang="ja-JP" altLang="en-US" sz="2000" b="1" u="sng" dirty="0" smtClean="0">
                <a:solidFill>
                  <a:srgbClr val="FF0000"/>
                </a:solidFill>
              </a:rPr>
              <a:t>感度がない領域がなくなってきた</a:t>
            </a:r>
            <a:endParaRPr lang="en-US" altLang="ja-JP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23720" y="8367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RST Time =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2.5us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23720" y="56612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RST Time =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3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.5us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J:\OS\2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628800"/>
            <a:ext cx="3600400" cy="2131318"/>
          </a:xfrm>
          <a:prstGeom prst="rect">
            <a:avLst/>
          </a:prstGeom>
          <a:noFill/>
        </p:spPr>
      </p:pic>
      <p:pic>
        <p:nvPicPr>
          <p:cNvPr id="8" name="Picture 3" descr="J:\OS\2010090396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717032"/>
            <a:ext cx="3578721" cy="2114550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395536" y="551723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RST Time = 1us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5724128" y="1268760"/>
            <a:ext cx="792088" cy="187220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20072" y="177281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rgbClr val="FF0000"/>
                </a:solidFill>
              </a:rPr>
              <a:t>感度が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rgbClr val="FF0000"/>
                </a:solidFill>
              </a:rPr>
              <a:t>ない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rgbClr val="FF0000"/>
                </a:solidFill>
              </a:rPr>
              <a:t>領域</a:t>
            </a:r>
            <a:endParaRPr lang="en-US" altLang="ja-JP" sz="2000" b="1" dirty="0" smtClean="0">
              <a:solidFill>
                <a:srgbClr val="FF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971600" y="3717032"/>
            <a:ext cx="1800200" cy="194421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71600" y="436510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rgbClr val="FF0000"/>
                </a:solidFill>
              </a:rPr>
              <a:t>感度がない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rgbClr val="FF0000"/>
                </a:solidFill>
              </a:rPr>
              <a:t>領域</a:t>
            </a:r>
            <a:endParaRPr lang="en-US" altLang="ja-JP" sz="2000" b="1" dirty="0" smtClean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27984" y="47667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 smtClean="0">
                <a:solidFill>
                  <a:srgbClr val="FF0000"/>
                </a:solidFill>
              </a:rPr>
              <a:t>大面積の場合はアナログ入力に時間がかかる</a:t>
            </a:r>
            <a:endParaRPr lang="en-US" altLang="ja-JP" sz="2000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kumimoji="1" lang="en-US" altLang="ja-JP" sz="3200" b="1" dirty="0" smtClean="0"/>
              <a:t>INTPIX4</a:t>
            </a:r>
            <a:r>
              <a:rPr kumimoji="1" lang="ja-JP" altLang="en-US" sz="2800" b="1" dirty="0" smtClean="0"/>
              <a:t>の</a:t>
            </a:r>
            <a:r>
              <a:rPr kumimoji="1" lang="en-US" altLang="ja-JP" sz="3200" b="1" dirty="0" smtClean="0"/>
              <a:t>X</a:t>
            </a:r>
            <a:r>
              <a:rPr kumimoji="1" lang="ja-JP" altLang="en-US" sz="2800" b="1" dirty="0" smtClean="0"/>
              <a:t>線照射試験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5184576" cy="5433467"/>
          </a:xfrm>
        </p:spPr>
        <p:txBody>
          <a:bodyPr/>
          <a:lstStyle/>
          <a:p>
            <a:r>
              <a:rPr lang="en-US" altLang="ja-JP" sz="2400" dirty="0" smtClean="0"/>
              <a:t>INTPIX4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X</a:t>
            </a:r>
            <a:r>
              <a:rPr lang="ja-JP" altLang="en-US" sz="2400" dirty="0" smtClean="0"/>
              <a:t>線照射試験を行っている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X</a:t>
            </a:r>
            <a:r>
              <a:rPr lang="ja-JP" altLang="en-US" sz="2400" dirty="0" smtClean="0"/>
              <a:t>線テストチャート（</a:t>
            </a:r>
            <a:r>
              <a:rPr lang="en-US" altLang="ja-JP" sz="2400" dirty="0" smtClean="0"/>
              <a:t>Type14</a:t>
            </a:r>
            <a:r>
              <a:rPr lang="ja-JP" altLang="en-US" sz="2400" dirty="0" smtClean="0"/>
              <a:t>）により、空間分解能の評価を進めている</a:t>
            </a:r>
            <a:endParaRPr lang="en-US" altLang="ja-JP" sz="24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35696" y="5877272"/>
            <a:ext cx="414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X</a:t>
            </a:r>
            <a:r>
              <a:rPr lang="ja-JP" altLang="en-US" sz="2000" b="1" dirty="0" smtClean="0"/>
              <a:t>線照射セットアップ</a:t>
            </a:r>
            <a:endParaRPr kumimoji="1" lang="ja-JP" altLang="en-US" sz="2000" b="1" dirty="0"/>
          </a:p>
        </p:txBody>
      </p:sp>
      <p:pic>
        <p:nvPicPr>
          <p:cNvPr id="1028" name="Picture 4" descr="I:\Resized\P1070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57207" y="1007689"/>
            <a:ext cx="3096004" cy="2322003"/>
          </a:xfrm>
          <a:prstGeom prst="rect">
            <a:avLst/>
          </a:prstGeom>
          <a:noFill/>
        </p:spPr>
      </p:pic>
      <p:sp>
        <p:nvSpPr>
          <p:cNvPr id="30" name="角丸四角形 29"/>
          <p:cNvSpPr/>
          <p:nvPr/>
        </p:nvSpPr>
        <p:spPr>
          <a:xfrm>
            <a:off x="5652120" y="548680"/>
            <a:ext cx="3240360" cy="3888432"/>
          </a:xfrm>
          <a:prstGeom prst="roundRect">
            <a:avLst>
              <a:gd name="adj" fmla="val 977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217501">
            <a:off x="6963551" y="1864807"/>
            <a:ext cx="648072" cy="504056"/>
          </a:xfrm>
          <a:prstGeom prst="ellipse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rot="9530620">
            <a:off x="5208813" y="2195932"/>
            <a:ext cx="1667657" cy="6480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5652120" y="3717032"/>
            <a:ext cx="32403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封入型</a:t>
            </a:r>
            <a:r>
              <a:rPr lang="en-US" altLang="ja-JP" b="1" dirty="0" smtClean="0"/>
              <a:t>X</a:t>
            </a:r>
            <a:r>
              <a:rPr lang="ja-JP" altLang="en-US" b="1" dirty="0" smtClean="0"/>
              <a:t>線発生装置</a:t>
            </a:r>
            <a:r>
              <a:rPr lang="en-US" altLang="ja-JP" b="1" dirty="0" smtClean="0"/>
              <a:t>(SA-HFM3)</a:t>
            </a:r>
            <a:endParaRPr lang="en-US" altLang="ja-JP" b="1" dirty="0"/>
          </a:p>
          <a:p>
            <a:r>
              <a:rPr lang="en-US" altLang="ja-JP" b="1" dirty="0" smtClean="0"/>
              <a:t>Mo</a:t>
            </a:r>
            <a:r>
              <a:rPr lang="ja-JP" altLang="en-US" b="1" dirty="0" smtClean="0"/>
              <a:t>ターゲット　　　　　　　</a:t>
            </a:r>
            <a:r>
              <a:rPr lang="en-US" altLang="ja-JP" sz="2000" b="1" dirty="0" smtClean="0"/>
              <a:t>@KEK</a:t>
            </a:r>
          </a:p>
        </p:txBody>
      </p:sp>
      <p:pic>
        <p:nvPicPr>
          <p:cNvPr id="21" name="Picture 2" descr="C:\Documents and Settings\soipix\My Documents\My Pictures\resized\P1070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36912"/>
            <a:ext cx="3456384" cy="2592288"/>
          </a:xfrm>
          <a:prstGeom prst="rect">
            <a:avLst/>
          </a:prstGeom>
          <a:noFill/>
        </p:spPr>
      </p:pic>
      <p:sp>
        <p:nvSpPr>
          <p:cNvPr id="22" name="正方形/長方形 21"/>
          <p:cNvSpPr/>
          <p:nvPr/>
        </p:nvSpPr>
        <p:spPr>
          <a:xfrm>
            <a:off x="1691680" y="2636912"/>
            <a:ext cx="3456384" cy="25922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21376918">
            <a:off x="2283043" y="3532657"/>
            <a:ext cx="992500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右矢印 34"/>
          <p:cNvSpPr/>
          <p:nvPr/>
        </p:nvSpPr>
        <p:spPr>
          <a:xfrm rot="1116412">
            <a:off x="3157960" y="3955752"/>
            <a:ext cx="2956572" cy="64807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Picture 2" descr="C:\Documents and Settings\soipix\My Documents\My Pictures\XT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1083" y="3743453"/>
            <a:ext cx="1628262" cy="999356"/>
          </a:xfrm>
          <a:prstGeom prst="rect">
            <a:avLst/>
          </a:prstGeom>
          <a:noFill/>
        </p:spPr>
      </p:pic>
      <p:pic>
        <p:nvPicPr>
          <p:cNvPr id="28" name="Picture 5" descr="I:\Resized\P10702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904148" y="4833156"/>
            <a:ext cx="2016224" cy="1512168"/>
          </a:xfrm>
          <a:prstGeom prst="rect">
            <a:avLst/>
          </a:prstGeom>
          <a:noFill/>
        </p:spPr>
      </p:pic>
      <p:cxnSp>
        <p:nvCxnSpPr>
          <p:cNvPr id="29" name="直線矢印コネクタ 28"/>
          <p:cNvCxnSpPr/>
          <p:nvPr/>
        </p:nvCxnSpPr>
        <p:spPr>
          <a:xfrm flipV="1">
            <a:off x="6516216" y="5373216"/>
            <a:ext cx="936104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 rot="20435405">
            <a:off x="6630152" y="557743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156176" y="4581128"/>
            <a:ext cx="1512168" cy="2016224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 rot="5400000" flipH="1" flipV="1">
            <a:off x="360326" y="5264410"/>
            <a:ext cx="36004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0" y="5445224"/>
            <a:ext cx="3159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/>
              <a:t>X</a:t>
            </a:r>
            <a:r>
              <a:rPr lang="ja-JP" altLang="en-US" sz="2000" b="1" dirty="0" smtClean="0"/>
              <a:t>線テストチャート（</a:t>
            </a:r>
            <a:r>
              <a:rPr lang="en-US" altLang="ja-JP" sz="2000" b="1" dirty="0" smtClean="0"/>
              <a:t>Type14</a:t>
            </a:r>
            <a:r>
              <a:rPr lang="ja-JP" altLang="en-US" sz="2000" b="1" dirty="0" smtClean="0"/>
              <a:t>）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US" altLang="ja-JP" sz="3200" b="1" dirty="0" smtClean="0"/>
              <a:t>X</a:t>
            </a:r>
            <a:r>
              <a:rPr lang="ja-JP" altLang="en-US" sz="2800" b="1" dirty="0" smtClean="0"/>
              <a:t>線</a:t>
            </a:r>
            <a:r>
              <a:rPr kumimoji="1" lang="ja-JP" altLang="en-US" sz="2800" b="1" dirty="0" smtClean="0"/>
              <a:t>テストチャートの画像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3816424" cy="5433467"/>
          </a:xfrm>
        </p:spPr>
        <p:txBody>
          <a:bodyPr>
            <a:normAutofit lnSpcReduction="10000"/>
          </a:bodyPr>
          <a:lstStyle/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ja-JP" altLang="en-US" sz="2400" dirty="0" smtClean="0"/>
              <a:t>チャートのプロファイル（例は</a:t>
            </a:r>
            <a:r>
              <a:rPr lang="en-US" altLang="ja-JP" sz="2400" dirty="0" smtClean="0"/>
              <a:t>RA300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鮮明なラインの識別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pPr>
              <a:buNone/>
            </a:pPr>
            <a:r>
              <a:rPr lang="en-US" altLang="ja-JP" sz="2400" u="sng" dirty="0" smtClean="0"/>
              <a:t>※</a:t>
            </a:r>
            <a:r>
              <a:rPr lang="ja-JP" altLang="en-US" sz="2400" u="sng" dirty="0" smtClean="0"/>
              <a:t>　</a:t>
            </a:r>
            <a:r>
              <a:rPr lang="en-US" altLang="ja-JP" sz="2400" u="sng" dirty="0" smtClean="0"/>
              <a:t>Type14</a:t>
            </a:r>
            <a:endParaRPr lang="en-US" altLang="ja-JP" sz="2400" u="sng" dirty="0" smtClean="0"/>
          </a:p>
          <a:p>
            <a:pPr lvl="1">
              <a:buNone/>
            </a:pPr>
            <a:r>
              <a:rPr lang="ja-JP" altLang="en-US" sz="2400" dirty="0" smtClean="0"/>
              <a:t>（左より）</a:t>
            </a:r>
            <a:r>
              <a:rPr lang="en-US" altLang="ja-JP" sz="2400" dirty="0" smtClean="0"/>
              <a:t>2.0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, 2.5 , 3.2 , 4.0 , 5.0 , 6.3 , 8.0 , 10.0 , 12.5 , 16 ,</a:t>
            </a:r>
          </a:p>
          <a:p>
            <a:pPr lvl="1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 20 [</a:t>
            </a:r>
            <a:r>
              <a:rPr lang="en-US" altLang="ja-JP" sz="2400" dirty="0" err="1" smtClean="0"/>
              <a:t>lp</a:t>
            </a:r>
            <a:r>
              <a:rPr lang="en-US" altLang="ja-JP" sz="2400" dirty="0" smtClean="0"/>
              <a:t> / mm</a:t>
            </a:r>
            <a:r>
              <a:rPr lang="en-US" altLang="ja-JP" sz="2400" dirty="0" smtClean="0"/>
              <a:t>]</a:t>
            </a:r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23928" y="5733256"/>
            <a:ext cx="522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テストチャートイメージ（</a:t>
            </a:r>
            <a:r>
              <a:rPr lang="ja-JP" altLang="en-US" sz="2000" b="1" dirty="0"/>
              <a:t>上</a:t>
            </a:r>
            <a:r>
              <a:rPr lang="ja-JP" altLang="en-US" sz="2000" b="1" dirty="0" smtClean="0"/>
              <a:t>）と</a:t>
            </a:r>
            <a:endParaRPr lang="en-US" altLang="ja-JP" sz="2000" b="1" dirty="0" smtClean="0"/>
          </a:p>
          <a:p>
            <a:pPr algn="ctr"/>
            <a:r>
              <a:rPr lang="en-US" altLang="ja-JP" sz="2000" b="1" dirty="0" smtClean="0"/>
              <a:t>RA300</a:t>
            </a:r>
            <a:r>
              <a:rPr lang="ja-JP" altLang="en-US" sz="2000" b="1" dirty="0" err="1" smtClean="0"/>
              <a:t>での</a:t>
            </a:r>
            <a:r>
              <a:rPr lang="ja-JP" altLang="en-US" sz="2000" b="1" dirty="0" smtClean="0"/>
              <a:t>アナログ</a:t>
            </a:r>
            <a:r>
              <a:rPr lang="ja-JP" altLang="en-US" sz="2000" b="1" dirty="0"/>
              <a:t>出力</a:t>
            </a:r>
            <a:r>
              <a:rPr lang="ja-JP" altLang="en-US" sz="2000" b="1" dirty="0" smtClean="0"/>
              <a:t>（下）</a:t>
            </a:r>
            <a:endParaRPr kumimoji="1" lang="ja-JP" altLang="en-US" sz="2000" b="1" dirty="0"/>
          </a:p>
        </p:txBody>
      </p:sp>
      <p:pic>
        <p:nvPicPr>
          <p:cNvPr id="1027" name="Picture 3" descr="D:\cygwin\home\soipix\int4\2010122108_RAR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620687"/>
            <a:ext cx="4978543" cy="3279889"/>
          </a:xfrm>
          <a:prstGeom prst="rect">
            <a:avLst/>
          </a:prstGeom>
          <a:noFill/>
        </p:spPr>
      </p:pic>
      <p:pic>
        <p:nvPicPr>
          <p:cNvPr id="15" name="Picture 2" descr="D:\cygwin\home\soipix\int4\2010122108_RAR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852936"/>
            <a:ext cx="5004048" cy="2907446"/>
          </a:xfrm>
          <a:prstGeom prst="rect">
            <a:avLst/>
          </a:prstGeom>
          <a:noFill/>
        </p:spPr>
      </p:pic>
      <p:pic>
        <p:nvPicPr>
          <p:cNvPr id="16" name="Picture 2" descr="C:\Documents and Settings\soipix\My Documents\My Pictures\XT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20688"/>
            <a:ext cx="2393657" cy="1469123"/>
          </a:xfrm>
          <a:prstGeom prst="rect">
            <a:avLst/>
          </a:prstGeom>
          <a:noFill/>
        </p:spPr>
      </p:pic>
      <p:sp>
        <p:nvSpPr>
          <p:cNvPr id="21" name="正方形/長方形 20"/>
          <p:cNvSpPr/>
          <p:nvPr/>
        </p:nvSpPr>
        <p:spPr>
          <a:xfrm>
            <a:off x="1115616" y="1124744"/>
            <a:ext cx="108012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rot="10800000">
            <a:off x="2195736" y="1556792"/>
            <a:ext cx="2232248" cy="108012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10800000">
            <a:off x="2195736" y="1124744"/>
            <a:ext cx="2232248" cy="72008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4427984" y="1196752"/>
            <a:ext cx="3960440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7380312" y="2636912"/>
            <a:ext cx="1252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20</a:t>
            </a:r>
            <a:r>
              <a:rPr lang="en-US" altLang="ja-JP" sz="1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600" i="1" kern="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lp</a:t>
            </a:r>
            <a:r>
              <a:rPr lang="en-US" altLang="ja-JP" sz="1600" i="1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/mm</a:t>
            </a:r>
          </a:p>
          <a:p>
            <a:r>
              <a:rPr lang="en-US" altLang="ja-JP" sz="1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(25um</a:t>
            </a:r>
            <a:r>
              <a:rPr lang="ja-JP" altLang="en-US" sz="1600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間隔</a:t>
            </a:r>
            <a:r>
              <a:rPr lang="en-US" altLang="ja-JP" sz="1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) </a:t>
            </a:r>
            <a:endParaRPr lang="ja-JP" altLang="en-US" sz="1600" dirty="0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1115616" y="1700808"/>
            <a:ext cx="108012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5508104" y="2636912"/>
            <a:ext cx="1354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2 </a:t>
            </a:r>
            <a:r>
              <a:rPr lang="en-US" altLang="ja-JP" sz="1600" i="1" kern="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lp</a:t>
            </a:r>
            <a:r>
              <a:rPr lang="en-US" altLang="ja-JP" sz="1600" i="1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/mm</a:t>
            </a:r>
          </a:p>
          <a:p>
            <a:r>
              <a:rPr lang="en-US" altLang="ja-JP" sz="1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(250um</a:t>
            </a:r>
            <a:r>
              <a:rPr lang="ja-JP" altLang="en-US" sz="1600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間隔</a:t>
            </a:r>
            <a:r>
              <a:rPr lang="en-US" altLang="ja-JP" sz="1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) </a:t>
            </a:r>
            <a:endParaRPr lang="ja-JP" altLang="en-US" sz="1600" dirty="0"/>
          </a:p>
        </p:txBody>
      </p:sp>
      <p:cxnSp>
        <p:nvCxnSpPr>
          <p:cNvPr id="39" name="直線コネクタ 38"/>
          <p:cNvCxnSpPr/>
          <p:nvPr/>
        </p:nvCxnSpPr>
        <p:spPr>
          <a:xfrm rot="10800000">
            <a:off x="4427984" y="2060848"/>
            <a:ext cx="3960440" cy="0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下カーブ矢印 42"/>
          <p:cNvSpPr/>
          <p:nvPr/>
        </p:nvSpPr>
        <p:spPr>
          <a:xfrm rot="4950296">
            <a:off x="7968025" y="2312679"/>
            <a:ext cx="1512168" cy="648072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右矢印 43"/>
          <p:cNvSpPr/>
          <p:nvPr/>
        </p:nvSpPr>
        <p:spPr>
          <a:xfrm>
            <a:off x="3779912" y="1844824"/>
            <a:ext cx="432048" cy="432048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987824" y="162880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0070C0"/>
                </a:solidFill>
              </a:rPr>
              <a:t>RA : 300 </a:t>
            </a:r>
            <a:endParaRPr kumimoji="1" lang="ja-JP" altLang="en-US" b="1" dirty="0"/>
          </a:p>
        </p:txBody>
      </p:sp>
      <p:sp>
        <p:nvSpPr>
          <p:cNvPr id="52" name="正方形/長方形 51"/>
          <p:cNvSpPr/>
          <p:nvPr/>
        </p:nvSpPr>
        <p:spPr>
          <a:xfrm>
            <a:off x="5508104" y="2708920"/>
            <a:ext cx="1224136" cy="43204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7308304" y="2708920"/>
            <a:ext cx="1224136" cy="43204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矢印コネクタ 45"/>
          <p:cNvCxnSpPr/>
          <p:nvPr/>
        </p:nvCxnSpPr>
        <p:spPr>
          <a:xfrm rot="10800000" flipV="1">
            <a:off x="5004048" y="3068960"/>
            <a:ext cx="504056" cy="21602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0800000">
            <a:off x="4932040" y="2492896"/>
            <a:ext cx="576064" cy="288032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5400000" flipH="1" flipV="1">
            <a:off x="7848364" y="2456892"/>
            <a:ext cx="288032" cy="21602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53" idx="2"/>
          </p:cNvCxnSpPr>
          <p:nvPr/>
        </p:nvCxnSpPr>
        <p:spPr>
          <a:xfrm rot="16200000" flipH="1">
            <a:off x="7722350" y="3338990"/>
            <a:ext cx="648072" cy="25202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043608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14 mm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D:\cygwin\home\soipix\int4\2010122108_RAR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173119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過去のチップとの比較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4464496" cy="5433467"/>
          </a:xfrm>
        </p:spPr>
        <p:txBody>
          <a:bodyPr/>
          <a:lstStyle/>
          <a:p>
            <a:r>
              <a:rPr lang="ja-JP" altLang="en-US" sz="2400" dirty="0" smtClean="0"/>
              <a:t>過去の積分型</a:t>
            </a:r>
            <a:r>
              <a:rPr lang="en-US" altLang="ja-JP" sz="2400" dirty="0" smtClean="0"/>
              <a:t>(INTPIX2)</a:t>
            </a:r>
            <a:r>
              <a:rPr lang="ja-JP" altLang="en-US" sz="2400" dirty="0" smtClean="0"/>
              <a:t>と比較すると違いがわかる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‐ </a:t>
            </a:r>
            <a:r>
              <a:rPr lang="ja-JP" altLang="en-US" sz="2400" dirty="0" smtClean="0"/>
              <a:t>ピクセルサイズの違い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000" dirty="0" smtClean="0"/>
              <a:t>　</a:t>
            </a:r>
            <a:r>
              <a:rPr lang="en-US" altLang="ja-JP" sz="2000" dirty="0" smtClean="0"/>
              <a:t>20um</a:t>
            </a:r>
            <a:r>
              <a:rPr lang="ja-JP" altLang="en-US" sz="2000" dirty="0" smtClean="0"/>
              <a:t>角</a:t>
            </a:r>
            <a:r>
              <a:rPr lang="en-US" altLang="ja-JP" sz="2000" dirty="0" smtClean="0"/>
              <a:t> (INTPIX2)</a:t>
            </a:r>
          </a:p>
          <a:p>
            <a:pPr>
              <a:buNone/>
            </a:pPr>
            <a:r>
              <a:rPr lang="en-US" altLang="ja-JP" sz="2000" dirty="0" smtClean="0"/>
              <a:t> 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17um</a:t>
            </a:r>
            <a:r>
              <a:rPr lang="ja-JP" altLang="en-US" sz="2000" dirty="0" smtClean="0"/>
              <a:t>角 </a:t>
            </a:r>
            <a:r>
              <a:rPr lang="en-US" altLang="ja-JP" sz="2000" dirty="0" smtClean="0"/>
              <a:t>(INTPIX4)</a:t>
            </a:r>
          </a:p>
          <a:p>
            <a:pPr>
              <a:buNone/>
            </a:pPr>
            <a:r>
              <a:rPr lang="en-US" altLang="ja-JP" sz="2400" dirty="0" smtClean="0"/>
              <a:t> </a:t>
            </a:r>
          </a:p>
          <a:p>
            <a:pPr>
              <a:buNone/>
            </a:pPr>
            <a:r>
              <a:rPr lang="en-US" altLang="ja-JP" sz="2400" dirty="0" smtClean="0"/>
              <a:t>‐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Back </a:t>
            </a:r>
            <a:r>
              <a:rPr lang="en-US" altLang="ja-JP" sz="2400" dirty="0" err="1" smtClean="0"/>
              <a:t>Vias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の違い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000" dirty="0" smtClean="0"/>
              <a:t>   10V  (INTPIX2)</a:t>
            </a:r>
          </a:p>
          <a:p>
            <a:pPr>
              <a:buNone/>
            </a:pPr>
            <a:r>
              <a:rPr lang="en-US" altLang="ja-JP" sz="2000" dirty="0" smtClean="0"/>
              <a:t>   200V  (INTPIX4)</a:t>
            </a:r>
          </a:p>
          <a:p>
            <a:pPr>
              <a:buNone/>
            </a:pP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今後</a:t>
            </a:r>
            <a:r>
              <a:rPr lang="ja-JP" altLang="en-US" sz="2400" dirty="0" smtClean="0"/>
              <a:t>定量的な評価を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     進めていく</a:t>
            </a:r>
            <a:endParaRPr lang="en-US" altLang="ja-JP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23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63888" y="587727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INTPIX2</a:t>
            </a:r>
            <a:r>
              <a:rPr lang="ja-JP" altLang="en-US" sz="2000" b="1" dirty="0" smtClean="0"/>
              <a:t>（左）と</a:t>
            </a:r>
            <a:r>
              <a:rPr lang="en-US" altLang="ja-JP" sz="2000" b="1" dirty="0" smtClean="0"/>
              <a:t>4</a:t>
            </a:r>
            <a:r>
              <a:rPr lang="ja-JP" altLang="en-US" sz="2000" b="1" dirty="0" smtClean="0"/>
              <a:t>（右）の比較画像</a:t>
            </a:r>
            <a:endParaRPr kumimoji="1" lang="ja-JP" altLang="en-US" sz="2000" b="1" dirty="0"/>
          </a:p>
        </p:txBody>
      </p:sp>
      <p:pic>
        <p:nvPicPr>
          <p:cNvPr id="10" name="Picture 3" descr="C:\Documents and Settings\miyoshi\My Documents\SOI実験Ｘ線\int2-31-1567to1570avesub-c0to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2304220" cy="246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ocuments and Settings\miyoshi\My Documents\SOI実験Ｘ線\int2-31-1567to1570avesub-c0to1000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2520280" cy="125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3491880" y="4797152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2008.08</a:t>
            </a:r>
            <a:r>
              <a:rPr kumimoji="1" lang="ja-JP" altLang="en-US" sz="1400" dirty="0" smtClean="0"/>
              <a:t>　三好・廣瀬</a:t>
            </a:r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大阪大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19872" y="5085184"/>
            <a:ext cx="275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回転陰極型</a:t>
            </a:r>
            <a:r>
              <a:rPr lang="en-US" altLang="ja-JP" sz="1600" dirty="0" smtClean="0"/>
              <a:t>X</a:t>
            </a:r>
            <a:r>
              <a:rPr lang="ja-JP" altLang="en-US" sz="1600" dirty="0" smtClean="0"/>
              <a:t>線発生装置使用</a:t>
            </a:r>
            <a:endParaRPr lang="en-US" altLang="ja-JP" sz="1600" dirty="0" smtClean="0"/>
          </a:p>
          <a:p>
            <a:r>
              <a:rPr kumimoji="1" lang="en-US" altLang="ja-JP" sz="1600" dirty="0" smtClean="0"/>
              <a:t>(Cu</a:t>
            </a:r>
            <a:r>
              <a:rPr kumimoji="1" lang="ja-JP" altLang="en-US" sz="1600" dirty="0" smtClean="0"/>
              <a:t>ターゲット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19" name="正方形/長方形 18"/>
          <p:cNvSpPr/>
          <p:nvPr/>
        </p:nvSpPr>
        <p:spPr>
          <a:xfrm>
            <a:off x="3707904" y="4365104"/>
            <a:ext cx="915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12.5 </a:t>
            </a:r>
            <a:r>
              <a:rPr lang="en-US" altLang="ja-JP" sz="1200" i="1" kern="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lp</a:t>
            </a:r>
            <a:r>
              <a:rPr lang="en-US" altLang="ja-JP" sz="1200" i="1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/mm</a:t>
            </a:r>
            <a:r>
              <a:rPr lang="en-US" altLang="ja-JP" sz="1200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endParaRPr lang="ja-JP" altLang="en-US" sz="1200" dirty="0"/>
          </a:p>
        </p:txBody>
      </p:sp>
      <p:sp>
        <p:nvSpPr>
          <p:cNvPr id="20" name="正方形/長方形 19"/>
          <p:cNvSpPr/>
          <p:nvPr/>
        </p:nvSpPr>
        <p:spPr>
          <a:xfrm>
            <a:off x="4572000" y="4365104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16</a:t>
            </a:r>
            <a:r>
              <a:rPr lang="en-US" altLang="ja-JP" sz="12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200" i="1" kern="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lp</a:t>
            </a:r>
            <a:r>
              <a:rPr lang="en-US" altLang="ja-JP" sz="1200" i="1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/mm</a:t>
            </a:r>
            <a:r>
              <a:rPr lang="en-US" altLang="ja-JP" sz="1200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endParaRPr lang="ja-JP" altLang="en-US" sz="1200" dirty="0"/>
          </a:p>
        </p:txBody>
      </p:sp>
      <p:pic>
        <p:nvPicPr>
          <p:cNvPr id="2050" name="Picture 2" descr="D:\cygwin\home\soipix\int4\2010122108_RAR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340768"/>
            <a:ext cx="2376264" cy="3374341"/>
          </a:xfrm>
          <a:prstGeom prst="rect">
            <a:avLst/>
          </a:prstGeom>
          <a:noFill/>
        </p:spPr>
      </p:pic>
      <p:pic>
        <p:nvPicPr>
          <p:cNvPr id="2051" name="Picture 3" descr="D:\cygwin\home\soipix\int4\2010122108_RAR0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284984"/>
            <a:ext cx="2304256" cy="2187739"/>
          </a:xfrm>
          <a:prstGeom prst="rect">
            <a:avLst/>
          </a:prstGeom>
          <a:noFill/>
        </p:spPr>
      </p:pic>
      <p:sp>
        <p:nvSpPr>
          <p:cNvPr id="24" name="正方形/長方形 23"/>
          <p:cNvSpPr/>
          <p:nvPr/>
        </p:nvSpPr>
        <p:spPr>
          <a:xfrm>
            <a:off x="6804248" y="2348880"/>
            <a:ext cx="1728192" cy="6480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8388424" y="476672"/>
            <a:ext cx="432048" cy="21602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/>
          <p:nvPr/>
        </p:nvCxnSpPr>
        <p:spPr>
          <a:xfrm rot="5400000" flipH="1" flipV="1">
            <a:off x="6768244" y="728700"/>
            <a:ext cx="1656184" cy="158417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5400000" flipH="1" flipV="1">
            <a:off x="7848364" y="1376772"/>
            <a:ext cx="1656184" cy="288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右矢印 34"/>
          <p:cNvSpPr/>
          <p:nvPr/>
        </p:nvSpPr>
        <p:spPr>
          <a:xfrm rot="5400000">
            <a:off x="7488324" y="3392996"/>
            <a:ext cx="720080" cy="64807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35896" y="2348880"/>
            <a:ext cx="2232248" cy="6480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矢印 36"/>
          <p:cNvSpPr/>
          <p:nvPr/>
        </p:nvSpPr>
        <p:spPr>
          <a:xfrm rot="5400000">
            <a:off x="4608004" y="3104964"/>
            <a:ext cx="720080" cy="64807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364088" y="4365104"/>
            <a:ext cx="761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i="1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20lp/mm</a:t>
            </a:r>
            <a:r>
              <a:rPr lang="en-US" altLang="ja-JP" sz="12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endParaRPr lang="ja-JP" altLang="en-US" sz="1200" dirty="0"/>
          </a:p>
        </p:txBody>
      </p:sp>
      <p:sp>
        <p:nvSpPr>
          <p:cNvPr id="39" name="正方形/長方形 38"/>
          <p:cNvSpPr/>
          <p:nvPr/>
        </p:nvSpPr>
        <p:spPr>
          <a:xfrm>
            <a:off x="7524328" y="530120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16</a:t>
            </a:r>
            <a:r>
              <a:rPr lang="en-US" altLang="ja-JP" sz="12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200" i="1" kern="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lp</a:t>
            </a:r>
            <a:r>
              <a:rPr lang="en-US" altLang="ja-JP" sz="1200" i="1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/mm</a:t>
            </a:r>
            <a:r>
              <a:rPr lang="en-US" altLang="ja-JP" sz="1200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endParaRPr lang="ja-JP" altLang="en-US" sz="1200" dirty="0"/>
          </a:p>
        </p:txBody>
      </p:sp>
      <p:sp>
        <p:nvSpPr>
          <p:cNvPr id="40" name="正方形/長方形 39"/>
          <p:cNvSpPr/>
          <p:nvPr/>
        </p:nvSpPr>
        <p:spPr>
          <a:xfrm>
            <a:off x="6732240" y="5301208"/>
            <a:ext cx="915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12.5</a:t>
            </a:r>
            <a:r>
              <a:rPr lang="en-US" altLang="ja-JP" sz="12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200" i="1" kern="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lp</a:t>
            </a:r>
            <a:r>
              <a:rPr lang="en-US" altLang="ja-JP" sz="1200" i="1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/mm</a:t>
            </a:r>
            <a:r>
              <a:rPr lang="en-US" altLang="ja-JP" sz="1200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endParaRPr lang="ja-JP" altLang="en-US" sz="1200" dirty="0"/>
          </a:p>
        </p:txBody>
      </p:sp>
      <p:sp>
        <p:nvSpPr>
          <p:cNvPr id="41" name="正方形/長方形 40"/>
          <p:cNvSpPr/>
          <p:nvPr/>
        </p:nvSpPr>
        <p:spPr>
          <a:xfrm>
            <a:off x="8172400" y="530120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20 </a:t>
            </a:r>
            <a:r>
              <a:rPr lang="en-US" altLang="ja-JP" sz="1200" i="1" kern="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lp</a:t>
            </a:r>
            <a:r>
              <a:rPr lang="en-US" altLang="ja-JP" sz="1200" i="1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/mm</a:t>
            </a:r>
            <a:r>
              <a:rPr lang="en-US" altLang="ja-JP" sz="1200" kern="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endParaRPr lang="ja-JP" altLang="en-US" sz="1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707904" y="98072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/>
              <a:t>INTPIX2</a:t>
            </a:r>
            <a:endParaRPr kumimoji="1" lang="ja-JP" altLang="en-US" sz="20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804248" y="98072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/>
              <a:t>INTPIX4</a:t>
            </a:r>
            <a:endParaRPr kumimoji="1" lang="ja-JP" altLang="en-US" sz="2000" b="1" dirty="0"/>
          </a:p>
        </p:txBody>
      </p:sp>
      <p:sp>
        <p:nvSpPr>
          <p:cNvPr id="45" name="角丸四角形 44"/>
          <p:cNvSpPr/>
          <p:nvPr/>
        </p:nvSpPr>
        <p:spPr>
          <a:xfrm>
            <a:off x="3419872" y="1268760"/>
            <a:ext cx="2664296" cy="4464496"/>
          </a:xfrm>
          <a:prstGeom prst="roundRect">
            <a:avLst>
              <a:gd name="adj" fmla="val 977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6444208" y="1268760"/>
            <a:ext cx="2592288" cy="4464496"/>
          </a:xfrm>
          <a:prstGeom prst="roundRect">
            <a:avLst>
              <a:gd name="adj" fmla="val 977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796136" y="314096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/>
              <a:t>V.S.</a:t>
            </a:r>
            <a:endParaRPr kumimoji="1" lang="ja-JP" altLang="en-US" sz="3200" b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251520" y="1484784"/>
            <a:ext cx="3060848" cy="122413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251520" y="3140968"/>
            <a:ext cx="3024336" cy="10801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kumimoji="1" lang="en-US" altLang="ja-JP" sz="3200" b="1" dirty="0" smtClean="0"/>
              <a:t>INTPIX4</a:t>
            </a:r>
            <a:r>
              <a:rPr kumimoji="1" lang="ja-JP" altLang="en-US" sz="2800" b="1" dirty="0" smtClean="0"/>
              <a:t>の</a:t>
            </a:r>
            <a:r>
              <a:rPr lang="en-US" altLang="ja-JP" sz="3200" b="1" dirty="0" smtClean="0"/>
              <a:t>X</a:t>
            </a:r>
            <a:r>
              <a:rPr lang="ja-JP" altLang="en-US" sz="2800" b="1" dirty="0" smtClean="0"/>
              <a:t>線照射試験２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5256584" cy="5433467"/>
          </a:xfrm>
        </p:spPr>
        <p:txBody>
          <a:bodyPr/>
          <a:lstStyle/>
          <a:p>
            <a:pPr>
              <a:buNone/>
            </a:pPr>
            <a:r>
              <a:rPr lang="ja-JP" altLang="en-US" sz="2400" dirty="0" smtClean="0"/>
              <a:t>次は</a:t>
            </a:r>
            <a:r>
              <a:rPr lang="en-US" altLang="ja-JP" sz="2400" dirty="0" smtClean="0"/>
              <a:t>…</a:t>
            </a:r>
          </a:p>
          <a:p>
            <a:r>
              <a:rPr lang="ja-JP" altLang="en-US" sz="2400" dirty="0" smtClean="0"/>
              <a:t>内部構造を持つ対象の撮像を行った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撮像標的は「煮干し（体長</a:t>
            </a:r>
            <a:r>
              <a:rPr lang="en-US" altLang="ja-JP" sz="2400" dirty="0" smtClean="0"/>
              <a:t>44mm</a:t>
            </a:r>
            <a:r>
              <a:rPr lang="ja-JP" altLang="en-US" sz="2400" dirty="0" smtClean="0"/>
              <a:t>）」</a:t>
            </a:r>
            <a:endParaRPr lang="en-US" altLang="ja-JP" sz="2400" dirty="0" smtClean="0"/>
          </a:p>
          <a:p>
            <a:endParaRPr lang="en-US" altLang="ja-JP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24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5576" y="306896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セットアップの様子</a:t>
            </a:r>
            <a:endParaRPr kumimoji="1" lang="ja-JP" altLang="en-US" sz="2000" b="1" dirty="0"/>
          </a:p>
        </p:txBody>
      </p:sp>
      <p:pic>
        <p:nvPicPr>
          <p:cNvPr id="4099" name="Picture 3" descr="C:\Documents and Settings\soipix\My Documents\My Pictures\resized\P1070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810000" cy="2857500"/>
          </a:xfrm>
          <a:prstGeom prst="rect">
            <a:avLst/>
          </a:prstGeom>
          <a:noFill/>
        </p:spPr>
      </p:pic>
      <p:pic>
        <p:nvPicPr>
          <p:cNvPr id="4100" name="Picture 4" descr="C:\Documents and Settings\soipix\My Documents\My Pictures\resized\P1070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3810000" cy="2857500"/>
          </a:xfrm>
          <a:prstGeom prst="rect">
            <a:avLst/>
          </a:prstGeom>
          <a:noFill/>
        </p:spPr>
      </p:pic>
      <p:cxnSp>
        <p:nvCxnSpPr>
          <p:cNvPr id="15" name="直線矢印コネクタ 14"/>
          <p:cNvCxnSpPr/>
          <p:nvPr/>
        </p:nvCxnSpPr>
        <p:spPr>
          <a:xfrm flipV="1">
            <a:off x="6804248" y="4653136"/>
            <a:ext cx="1584176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9825559">
            <a:off x="7293935" y="512433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123728" y="4509120"/>
            <a:ext cx="1368152" cy="648072"/>
          </a:xfrm>
          <a:prstGeom prst="ellipse">
            <a:avLst/>
          </a:prstGeom>
          <a:noFill/>
          <a:ln w="508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63688" y="3429000"/>
            <a:ext cx="290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INTPIX4 &amp; NIBOSHI</a:t>
            </a:r>
            <a:endParaRPr kumimoji="1" lang="ja-JP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 rot="5400000" flipH="1" flipV="1">
            <a:off x="2699792" y="4077072"/>
            <a:ext cx="576064" cy="288032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C:\Documents and Settings\soipix\My Documents\My Pictures\resized\P10701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20688"/>
            <a:ext cx="3456384" cy="2592288"/>
          </a:xfrm>
          <a:prstGeom prst="rect">
            <a:avLst/>
          </a:prstGeom>
          <a:noFill/>
        </p:spPr>
      </p:pic>
      <p:cxnSp>
        <p:nvCxnSpPr>
          <p:cNvPr id="24" name="直線矢印コネクタ 23"/>
          <p:cNvCxnSpPr/>
          <p:nvPr/>
        </p:nvCxnSpPr>
        <p:spPr>
          <a:xfrm>
            <a:off x="6588224" y="2492896"/>
            <a:ext cx="1368152" cy="158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804248" y="249289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kumimoji="1" lang="en-US" altLang="ja-JP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4mm</a:t>
            </a:r>
            <a:endParaRPr kumimoji="1" lang="ja-JP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kumimoji="1" lang="en-US" altLang="ja-JP" sz="3200" b="1" dirty="0" smtClean="0"/>
              <a:t>INTPIX4</a:t>
            </a:r>
            <a:r>
              <a:rPr kumimoji="1" lang="ja-JP" altLang="en-US" sz="2800" b="1" dirty="0" smtClean="0"/>
              <a:t>の</a:t>
            </a:r>
            <a:r>
              <a:rPr lang="en-US" altLang="ja-JP" sz="3200" b="1" dirty="0" smtClean="0"/>
              <a:t>X</a:t>
            </a:r>
            <a:r>
              <a:rPr lang="ja-JP" altLang="en-US" sz="2800" b="1" dirty="0" smtClean="0"/>
              <a:t>線照射試験</a:t>
            </a:r>
            <a:endParaRPr kumimoji="1" lang="ja-JP" altLang="en-US" sz="2800" b="1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25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32040" y="645789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煮干しの頭部</a:t>
            </a:r>
            <a:r>
              <a:rPr lang="en-US" altLang="ja-JP" sz="2000" b="1" dirty="0" smtClean="0"/>
              <a:t>X</a:t>
            </a:r>
            <a:r>
              <a:rPr lang="ja-JP" altLang="en-US" sz="2000" b="1" dirty="0" smtClean="0"/>
              <a:t>線画像</a:t>
            </a:r>
            <a:endParaRPr kumimoji="1" lang="ja-JP" altLang="en-US" sz="2000" b="1" dirty="0"/>
          </a:p>
        </p:txBody>
      </p:sp>
      <p:pic>
        <p:nvPicPr>
          <p:cNvPr id="5122" name="Picture 2" descr="I:\2010121903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534667" cy="2736000"/>
          </a:xfrm>
          <a:prstGeom prst="rect">
            <a:avLst/>
          </a:prstGeom>
          <a:noFill/>
        </p:spPr>
      </p:pic>
      <p:pic>
        <p:nvPicPr>
          <p:cNvPr id="5123" name="Picture 3" descr="C:\Documents and Settings\soipix\My Documents\My Pictures\resized\P1070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0688"/>
            <a:ext cx="3810000" cy="2857500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6300192" y="2204864"/>
            <a:ext cx="576064" cy="36004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788024" y="3861048"/>
            <a:ext cx="3672408" cy="216024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rot="5400000" flipH="1" flipV="1">
            <a:off x="4716016" y="2276872"/>
            <a:ext cx="1656184" cy="151216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6200000" flipV="1">
            <a:off x="6840252" y="2240868"/>
            <a:ext cx="1656184" cy="158417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35"/>
          <p:cNvGrpSpPr/>
          <p:nvPr/>
        </p:nvGrpSpPr>
        <p:grpSpPr>
          <a:xfrm>
            <a:off x="5004048" y="5517232"/>
            <a:ext cx="1368152" cy="400110"/>
            <a:chOff x="1331640" y="4437112"/>
            <a:chExt cx="1368152" cy="400110"/>
          </a:xfrm>
        </p:grpSpPr>
        <p:cxnSp>
          <p:nvCxnSpPr>
            <p:cNvPr id="21" name="直線コネクタ 20"/>
            <p:cNvCxnSpPr/>
            <p:nvPr/>
          </p:nvCxnSpPr>
          <p:spPr>
            <a:xfrm>
              <a:off x="1331640" y="4797152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 flipV="1">
              <a:off x="1223628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 flipV="1">
              <a:off x="2591780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1619672" y="443711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5mm</a:t>
              </a:r>
              <a:endPara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4752528" cy="5433467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煮干しの頭部</a:t>
            </a:r>
            <a:r>
              <a:rPr lang="en-US" altLang="ja-JP" sz="2400" dirty="0" smtClean="0"/>
              <a:t>X</a:t>
            </a:r>
            <a:r>
              <a:rPr lang="ja-JP" altLang="en-US" sz="2400" dirty="0" smtClean="0"/>
              <a:t>線画像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～</a:t>
            </a:r>
            <a:r>
              <a:rPr lang="en-US" altLang="ja-JP" sz="2400" dirty="0" smtClean="0"/>
              <a:t>10keV </a:t>
            </a:r>
            <a:r>
              <a:rPr lang="ja-JP" altLang="en-US" sz="2400" dirty="0" smtClean="0"/>
              <a:t>の低エネルギー</a:t>
            </a:r>
            <a:r>
              <a:rPr lang="en-US" altLang="ja-JP" sz="2400" dirty="0" smtClean="0"/>
              <a:t>X</a:t>
            </a:r>
            <a:r>
              <a:rPr lang="ja-JP" altLang="en-US" sz="2400" dirty="0" smtClean="0"/>
              <a:t>線のため、骨以外の内部構造が鮮明に確認できる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　　</a:t>
            </a:r>
            <a:r>
              <a:rPr lang="en-US" altLang="ja-JP" sz="1800" dirty="0" err="1" smtClean="0"/>
              <a:t>VBack</a:t>
            </a:r>
            <a:r>
              <a:rPr lang="en-US" altLang="ja-JP" sz="1800" dirty="0" smtClean="0"/>
              <a:t> : 200V ,  500 frame </a:t>
            </a:r>
            <a:r>
              <a:rPr lang="ja-JP" altLang="en-US" sz="1800" dirty="0" smtClean="0"/>
              <a:t>を平均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　　積分時間 </a:t>
            </a:r>
            <a:r>
              <a:rPr lang="en-US" altLang="ja-JP" sz="1800" dirty="0" smtClean="0"/>
              <a:t>: 250us</a:t>
            </a:r>
          </a:p>
          <a:p>
            <a:pPr>
              <a:buNone/>
            </a:pPr>
            <a:r>
              <a:rPr lang="ja-JP" altLang="en-US" sz="1800" dirty="0" smtClean="0"/>
              <a:t>　　管電圧</a:t>
            </a:r>
            <a:r>
              <a:rPr lang="en-US" altLang="ja-JP" sz="1800" dirty="0" smtClean="0"/>
              <a:t>: 20kV ,  </a:t>
            </a:r>
            <a:r>
              <a:rPr lang="ja-JP" altLang="en-US" sz="1800" dirty="0" smtClean="0"/>
              <a:t>管電流</a:t>
            </a:r>
            <a:r>
              <a:rPr lang="en-US" altLang="ja-JP" sz="1800" dirty="0" smtClean="0"/>
              <a:t>: 5mA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000" dirty="0" smtClean="0"/>
              <a:t>1frame</a:t>
            </a:r>
            <a:r>
              <a:rPr lang="ja-JP" altLang="en-US" sz="2000" dirty="0" err="1" smtClean="0"/>
              <a:t>だけ</a:t>
            </a:r>
            <a:r>
              <a:rPr lang="ja-JP" altLang="en-US" sz="2000" dirty="0" smtClean="0"/>
              <a:t>でも画像としては荒いが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感度があることは確認できる</a:t>
            </a:r>
            <a:endParaRPr lang="en-US" altLang="ja-JP" sz="2000" dirty="0" smtClean="0"/>
          </a:p>
          <a:p>
            <a:endParaRPr lang="en-US" altLang="ja-JP" sz="2000" dirty="0"/>
          </a:p>
        </p:txBody>
      </p:sp>
      <p:sp>
        <p:nvSpPr>
          <p:cNvPr id="19" name="正方形/長方形 18"/>
          <p:cNvSpPr/>
          <p:nvPr/>
        </p:nvSpPr>
        <p:spPr>
          <a:xfrm>
            <a:off x="539552" y="3429000"/>
            <a:ext cx="3312368" cy="11521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kumimoji="1" lang="en-US" altLang="ja-JP" sz="3200" b="1" dirty="0" smtClean="0"/>
              <a:t>INTPIX4</a:t>
            </a:r>
            <a:r>
              <a:rPr kumimoji="1" lang="ja-JP" altLang="en-US" sz="2800" b="1" dirty="0" smtClean="0"/>
              <a:t>の</a:t>
            </a:r>
            <a:r>
              <a:rPr lang="en-US" altLang="ja-JP" sz="3200" b="1" dirty="0" smtClean="0"/>
              <a:t>X</a:t>
            </a:r>
            <a:r>
              <a:rPr lang="ja-JP" altLang="en-US" sz="2800" b="1" dirty="0" smtClean="0"/>
              <a:t>線照射試験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4824536" cy="5433467"/>
          </a:xfrm>
        </p:spPr>
        <p:txBody>
          <a:bodyPr/>
          <a:lstStyle/>
          <a:p>
            <a:r>
              <a:rPr lang="ja-JP" altLang="en-US" sz="2400" dirty="0" smtClean="0"/>
              <a:t>煮干しの胸部・腹部</a:t>
            </a:r>
            <a:r>
              <a:rPr lang="en-US" altLang="ja-JP" sz="2400" dirty="0" smtClean="0"/>
              <a:t>X</a:t>
            </a:r>
            <a:r>
              <a:rPr lang="ja-JP" altLang="en-US" sz="2400" dirty="0" smtClean="0"/>
              <a:t>線画像</a:t>
            </a:r>
          </a:p>
          <a:p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26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32040" y="645789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煮干しの胸部・腹部</a:t>
            </a:r>
            <a:r>
              <a:rPr lang="en-US" altLang="ja-JP" sz="2000" b="1" dirty="0" smtClean="0"/>
              <a:t>X</a:t>
            </a:r>
            <a:r>
              <a:rPr lang="ja-JP" altLang="en-US" sz="2000" b="1" dirty="0" smtClean="0"/>
              <a:t>線画像</a:t>
            </a:r>
            <a:endParaRPr kumimoji="1" lang="ja-JP" altLang="en-US" sz="2000" b="1" dirty="0"/>
          </a:p>
        </p:txBody>
      </p:sp>
      <p:pic>
        <p:nvPicPr>
          <p:cNvPr id="5123" name="Picture 3" descr="C:\Documents and Settings\soipix\My Documents\My Pictures\resized\P1070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810000" cy="2857500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6804248" y="2204864"/>
            <a:ext cx="432048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 descr="I:\2010121905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534654" cy="2736000"/>
          </a:xfrm>
          <a:prstGeom prst="rect">
            <a:avLst/>
          </a:prstGeom>
          <a:noFill/>
        </p:spPr>
      </p:pic>
      <p:pic>
        <p:nvPicPr>
          <p:cNvPr id="6147" name="Picture 3" descr="I:\2010121802_09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73016"/>
            <a:ext cx="4534654" cy="2736000"/>
          </a:xfrm>
          <a:prstGeom prst="rect">
            <a:avLst/>
          </a:prstGeom>
          <a:noFill/>
        </p:spPr>
      </p:pic>
      <p:sp>
        <p:nvSpPr>
          <p:cNvPr id="12" name="正方形/長方形 11"/>
          <p:cNvSpPr/>
          <p:nvPr/>
        </p:nvSpPr>
        <p:spPr>
          <a:xfrm>
            <a:off x="683568" y="3861048"/>
            <a:ext cx="3672408" cy="216024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683568" y="2204864"/>
            <a:ext cx="6120680" cy="1656184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4355976" y="2204864"/>
            <a:ext cx="2880320" cy="1656184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7236296" y="2204864"/>
            <a:ext cx="432048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148064" y="3861048"/>
            <a:ext cx="3312368" cy="21602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 rot="16200000" flipV="1">
            <a:off x="7236296" y="2636912"/>
            <a:ext cx="1656184" cy="792088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5148064" y="2204864"/>
            <a:ext cx="2088232" cy="1656184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31"/>
          <p:cNvGrpSpPr/>
          <p:nvPr/>
        </p:nvGrpSpPr>
        <p:grpSpPr>
          <a:xfrm>
            <a:off x="6876256" y="5589240"/>
            <a:ext cx="1368152" cy="400110"/>
            <a:chOff x="1331640" y="4437112"/>
            <a:chExt cx="1368152" cy="400110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1331640" y="4797152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5400000" flipH="1" flipV="1">
              <a:off x="1223628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5400000" flipH="1" flipV="1">
              <a:off x="2591780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1619672" y="443711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5mm</a:t>
              </a:r>
              <a:endPara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グループ化 36"/>
          <p:cNvGrpSpPr/>
          <p:nvPr/>
        </p:nvGrpSpPr>
        <p:grpSpPr>
          <a:xfrm>
            <a:off x="2915816" y="5589240"/>
            <a:ext cx="1368152" cy="400110"/>
            <a:chOff x="1331640" y="4437112"/>
            <a:chExt cx="1368152" cy="400110"/>
          </a:xfrm>
        </p:grpSpPr>
        <p:cxnSp>
          <p:nvCxnSpPr>
            <p:cNvPr id="38" name="直線コネクタ 37"/>
            <p:cNvCxnSpPr/>
            <p:nvPr/>
          </p:nvCxnSpPr>
          <p:spPr>
            <a:xfrm>
              <a:off x="1331640" y="4797152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5400000" flipH="1" flipV="1">
              <a:off x="1223628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5400000" flipH="1" flipV="1">
              <a:off x="2591780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テキスト ボックス 40"/>
            <p:cNvSpPr txBox="1"/>
            <p:nvPr/>
          </p:nvSpPr>
          <p:spPr>
            <a:xfrm>
              <a:off x="1619672" y="443711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5mm</a:t>
              </a:r>
              <a:endPara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煮干し全体のレントゲン写真（おまけ）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4824536" cy="5433467"/>
          </a:xfrm>
        </p:spPr>
        <p:txBody>
          <a:bodyPr/>
          <a:lstStyle/>
          <a:p>
            <a:endParaRPr lang="en-US" altLang="ja-JP" sz="2400" dirty="0" smtClean="0"/>
          </a:p>
          <a:p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27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87624" y="6021288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INTPIX4 </a:t>
            </a:r>
            <a:r>
              <a:rPr lang="ja-JP" altLang="en-US" sz="2000" b="1" dirty="0" smtClean="0"/>
              <a:t>で撮影した煮干しの画像（３枚を簡易合成）</a:t>
            </a:r>
            <a:endParaRPr kumimoji="1" lang="ja-JP" altLang="en-US" sz="2000" b="1" dirty="0"/>
          </a:p>
        </p:txBody>
      </p:sp>
      <p:pic>
        <p:nvPicPr>
          <p:cNvPr id="5123" name="Picture 3" descr="C:\Documents and Settings\soipix\My Documents\My Pictures\resized\P1070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810000" cy="2857500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6300192" y="2204864"/>
            <a:ext cx="136815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179512" y="2204864"/>
            <a:ext cx="6120680" cy="1656184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6200000" flipV="1">
            <a:off x="7344308" y="2528900"/>
            <a:ext cx="1656184" cy="100811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cygwin\home\soipix\int4\Niboshi_Larg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3861048"/>
            <a:ext cx="8899075" cy="1944216"/>
          </a:xfrm>
          <a:prstGeom prst="rect">
            <a:avLst/>
          </a:prstGeom>
          <a:noFill/>
        </p:spPr>
      </p:pic>
      <p:sp>
        <p:nvSpPr>
          <p:cNvPr id="12" name="正方形/長方形 11"/>
          <p:cNvSpPr/>
          <p:nvPr/>
        </p:nvSpPr>
        <p:spPr>
          <a:xfrm>
            <a:off x="179512" y="3861048"/>
            <a:ext cx="8496944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C:\Documents and Settings\soipix\My Documents\My Pictures\Niboshi_fac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08720"/>
            <a:ext cx="1624642" cy="1080000"/>
          </a:xfrm>
          <a:prstGeom prst="rect">
            <a:avLst/>
          </a:prstGeom>
          <a:noFill/>
        </p:spPr>
      </p:pic>
      <p:pic>
        <p:nvPicPr>
          <p:cNvPr id="1027" name="Picture 3" descr="C:\Documents and Settings\soipix\My Documents\My Pictures\Niboshi_fac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908720"/>
            <a:ext cx="1676381" cy="1080000"/>
          </a:xfrm>
          <a:prstGeom prst="rect">
            <a:avLst/>
          </a:prstGeom>
          <a:noFill/>
        </p:spPr>
      </p:pic>
      <p:sp>
        <p:nvSpPr>
          <p:cNvPr id="17" name="円/楕円 16"/>
          <p:cNvSpPr/>
          <p:nvPr/>
        </p:nvSpPr>
        <p:spPr>
          <a:xfrm>
            <a:off x="1259632" y="1052736"/>
            <a:ext cx="576064" cy="5543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2627784" y="1124744"/>
            <a:ext cx="576064" cy="5543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11760" y="198884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/>
              <a:t>煮干し（表）</a:t>
            </a:r>
            <a:endParaRPr kumimoji="1" lang="ja-JP" altLang="en-US" sz="20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5536" y="198884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/>
              <a:t>煮干し（裏）</a:t>
            </a:r>
            <a:endParaRPr kumimoji="1" lang="ja-JP" altLang="en-US" sz="2000" b="1" dirty="0"/>
          </a:p>
        </p:txBody>
      </p:sp>
      <p:cxnSp>
        <p:nvCxnSpPr>
          <p:cNvPr id="21" name="直線矢印コネクタ 20"/>
          <p:cNvCxnSpPr>
            <a:stCxn id="17" idx="4"/>
          </p:cNvCxnSpPr>
          <p:nvPr/>
        </p:nvCxnSpPr>
        <p:spPr>
          <a:xfrm rot="5400000">
            <a:off x="60648" y="2590056"/>
            <a:ext cx="2469976" cy="504056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5400000">
            <a:off x="863588" y="2024844"/>
            <a:ext cx="2376264" cy="1728192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619672" y="342900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煮干しの目玉もわかる！</a:t>
            </a:r>
            <a:endParaRPr kumimoji="1" lang="ja-JP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まとめ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433467"/>
          </a:xfrm>
        </p:spPr>
        <p:txBody>
          <a:bodyPr/>
          <a:lstStyle/>
          <a:p>
            <a:r>
              <a:rPr lang="en-US" altLang="ja-JP" sz="2400" dirty="0" smtClean="0"/>
              <a:t>SOIPIX</a:t>
            </a:r>
            <a:r>
              <a:rPr lang="ja-JP" altLang="en-US" sz="2400" dirty="0" smtClean="0"/>
              <a:t>グループにて、</a:t>
            </a:r>
            <a:r>
              <a:rPr lang="en-US" altLang="ja-JP" sz="2400" dirty="0" smtClean="0"/>
              <a:t>SOI</a:t>
            </a:r>
            <a:r>
              <a:rPr lang="ja-JP" altLang="en-US" sz="2400" dirty="0" smtClean="0"/>
              <a:t>技術を利用した次</a:t>
            </a:r>
            <a:r>
              <a:rPr lang="ja-JP" altLang="en-US" sz="2400" dirty="0" smtClean="0"/>
              <a:t>世代ピクセル放射線検出器</a:t>
            </a:r>
            <a:r>
              <a:rPr lang="ja-JP" altLang="en-US" sz="2400" dirty="0" smtClean="0"/>
              <a:t>の研究開発が進んでいる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将来的に要求される性能を達成できる可能性が高い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トリガ</a:t>
            </a:r>
            <a:r>
              <a:rPr lang="ja-JP" altLang="en-US" sz="2400" dirty="0" smtClean="0"/>
              <a:t>＆ヒットパターン出力機能等、高機能な検出器が</a:t>
            </a:r>
            <a:r>
              <a:rPr lang="ja-JP" altLang="en-US" sz="2400" dirty="0" smtClean="0"/>
              <a:t>実現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積分型は大面積の</a:t>
            </a:r>
            <a:r>
              <a:rPr lang="en-US" altLang="ja-JP" sz="2400" dirty="0" smtClean="0"/>
              <a:t>INTPIX4</a:t>
            </a:r>
            <a:r>
              <a:rPr lang="ja-JP" altLang="en-US" sz="2400" dirty="0" smtClean="0"/>
              <a:t>の動作試験が進み、実用化に近づく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28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1362135">
            <a:off x="549945" y="479219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u="sng" dirty="0" smtClean="0">
                <a:solidFill>
                  <a:srgbClr val="FF0000"/>
                </a:solidFill>
              </a:rPr>
              <a:t>これからも</a:t>
            </a:r>
            <a:r>
              <a:rPr kumimoji="1" lang="en-US" altLang="ja-JP" sz="3200" b="1" u="sng" dirty="0" smtClean="0">
                <a:solidFill>
                  <a:srgbClr val="FF0000"/>
                </a:solidFill>
              </a:rPr>
              <a:t>SOI</a:t>
            </a:r>
            <a:r>
              <a:rPr lang="en-US" altLang="ja-JP" sz="3200" b="1" u="sng" dirty="0" smtClean="0">
                <a:solidFill>
                  <a:srgbClr val="FF0000"/>
                </a:solidFill>
              </a:rPr>
              <a:t>PIX </a:t>
            </a:r>
            <a:r>
              <a:rPr lang="ja-JP" altLang="en-US" sz="3200" b="1" u="sng" dirty="0" smtClean="0">
                <a:solidFill>
                  <a:srgbClr val="FF0000"/>
                </a:solidFill>
              </a:rPr>
              <a:t>の </a:t>
            </a:r>
            <a:r>
              <a:rPr lang="en-US" altLang="ja-JP" sz="3200" b="1" u="sng" dirty="0" smtClean="0">
                <a:solidFill>
                  <a:srgbClr val="FF0000"/>
                </a:solidFill>
              </a:rPr>
              <a:t>R&amp;D </a:t>
            </a:r>
            <a:r>
              <a:rPr lang="ja-JP" altLang="en-US" sz="3200" b="1" u="sng" dirty="0" smtClean="0">
                <a:solidFill>
                  <a:srgbClr val="FF0000"/>
                </a:solidFill>
              </a:rPr>
              <a:t>にご期待ください！</a:t>
            </a:r>
            <a:endParaRPr kumimoji="1" lang="ja-JP" altLang="en-US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8640960" cy="1470025"/>
          </a:xfrm>
        </p:spPr>
        <p:txBody>
          <a:bodyPr>
            <a:normAutofit/>
          </a:bodyPr>
          <a:lstStyle/>
          <a:p>
            <a:r>
              <a:rPr lang="en-US" altLang="ja-JP" sz="3600" b="1" dirty="0" smtClean="0"/>
              <a:t>Backup</a:t>
            </a:r>
            <a:endParaRPr kumimoji="1" lang="ja-JP" altLang="en-US" sz="3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263914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　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29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843808" y="6309320"/>
            <a:ext cx="3456384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次世代ピクセル検出器へ向けて</a:t>
            </a:r>
            <a:r>
              <a:rPr lang="en-US" altLang="ja-JP" sz="2800" b="1" dirty="0" smtClean="0"/>
              <a:t>…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433467"/>
          </a:xfrm>
        </p:spPr>
        <p:txBody>
          <a:bodyPr/>
          <a:lstStyle/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51520" y="692696"/>
            <a:ext cx="6768752" cy="2808312"/>
          </a:xfrm>
          <a:prstGeom prst="roundRect">
            <a:avLst>
              <a:gd name="adj" fmla="val 79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位置分解能を上げたい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 (~10 um)</a:t>
            </a: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検出効率・感度を上げたい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同時にエネルギー測定も行いたい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ピクセル毎に高度な信号処理を行いたい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 (intelligent)</a:t>
            </a: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測定レート・読み出し速度を上げたい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 (~frame/100ns)</a:t>
            </a: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価格を下げたい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 (monolithic)</a:t>
            </a: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余分な物質を減らしたい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厚さ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50um~600um)　</a:t>
            </a:r>
            <a:endParaRPr lang="en-US" altLang="ja-JP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547664" y="3861048"/>
            <a:ext cx="5688632" cy="1008112"/>
          </a:xfrm>
          <a:prstGeom prst="roundRect">
            <a:avLst>
              <a:gd name="adj" fmla="val 79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 smtClean="0">
                <a:solidFill>
                  <a:srgbClr val="00B050"/>
                </a:solidFill>
              </a:rPr>
              <a:t>Silicon-On-Insulator (SOI) 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技術を利用した</a:t>
            </a:r>
            <a:endParaRPr lang="en-US" altLang="ja-JP" sz="2400" b="1" dirty="0" smtClean="0">
              <a:solidFill>
                <a:srgbClr val="00B050"/>
              </a:solidFill>
            </a:endParaRPr>
          </a:p>
          <a:p>
            <a:r>
              <a:rPr lang="en-US" altLang="ja-JP" sz="2400" b="1" dirty="0" smtClean="0">
                <a:solidFill>
                  <a:srgbClr val="00B050"/>
                </a:solidFill>
              </a:rPr>
              <a:t>Monolithic Pixel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検出器</a:t>
            </a:r>
            <a:endParaRPr lang="en-US" altLang="ja-JP" sz="24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8" name="ストライプ矢印 17"/>
          <p:cNvSpPr/>
          <p:nvPr/>
        </p:nvSpPr>
        <p:spPr>
          <a:xfrm>
            <a:off x="611560" y="3933056"/>
            <a:ext cx="714380" cy="71438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139952" y="5085184"/>
            <a:ext cx="446449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dirty="0" smtClean="0"/>
          </a:p>
          <a:p>
            <a:pPr>
              <a:buFont typeface="Wingdings" pitchFamily="2" charset="2"/>
              <a:buChar char="Ø"/>
            </a:pPr>
            <a:r>
              <a:rPr kumimoji="1"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 SOIPIX</a:t>
            </a:r>
            <a:r>
              <a:rPr kumimoji="1" lang="ja-JP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グループでの</a:t>
            </a:r>
            <a:r>
              <a:rPr kumimoji="1"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R&amp;D</a:t>
            </a:r>
          </a:p>
          <a:p>
            <a:pPr>
              <a:buFont typeface="Wingdings" pitchFamily="2" charset="2"/>
              <a:buChar char="Ø"/>
            </a:pPr>
            <a:r>
              <a:rPr kumimoji="1" lang="ja-JP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積分型</a:t>
            </a:r>
            <a:r>
              <a:rPr kumimoji="1"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</a:t>
            </a:r>
            <a:r>
              <a:rPr kumimoji="1" lang="ja-JP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ピクセル検出器について</a:t>
            </a:r>
            <a:endParaRPr kumimoji="1" lang="ja-JP" alt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39952" y="5013176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OUTLINE...</a:t>
            </a:r>
            <a:endParaRPr kumimoji="1" lang="ja-JP" altLang="en-US" sz="2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UNIB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74725"/>
            <a:ext cx="77724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7"/>
          <p:cNvSpPr txBox="1">
            <a:spLocks noChangeArrowheads="1"/>
          </p:cNvSpPr>
          <p:nvPr/>
        </p:nvSpPr>
        <p:spPr bwMode="auto">
          <a:xfrm>
            <a:off x="7885113" y="4213225"/>
            <a:ext cx="1114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20C"/>
                </a:solidFill>
                <a:latin typeface="Arial" charset="0"/>
              </a:rPr>
              <a:t>CMOS</a:t>
            </a:r>
          </a:p>
          <a:p>
            <a:r>
              <a:rPr lang="en-US" altLang="ja-JP" sz="2000" b="1">
                <a:solidFill>
                  <a:srgbClr val="FF020C"/>
                </a:solidFill>
                <a:latin typeface="Arial" charset="0"/>
              </a:rPr>
              <a:t>(Low R)</a:t>
            </a:r>
          </a:p>
        </p:txBody>
      </p:sp>
      <p:sp>
        <p:nvSpPr>
          <p:cNvPr id="69636" name="Text Box 8"/>
          <p:cNvSpPr txBox="1">
            <a:spLocks noChangeArrowheads="1"/>
          </p:cNvSpPr>
          <p:nvPr/>
        </p:nvSpPr>
        <p:spPr bwMode="auto">
          <a:xfrm>
            <a:off x="7772400" y="5851525"/>
            <a:ext cx="1171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20C"/>
                </a:solidFill>
                <a:latin typeface="Arial" charset="0"/>
              </a:rPr>
              <a:t>Sensor</a:t>
            </a:r>
          </a:p>
          <a:p>
            <a:r>
              <a:rPr lang="en-US" altLang="ja-JP" sz="2000" b="1">
                <a:solidFill>
                  <a:srgbClr val="FF020C"/>
                </a:solidFill>
                <a:latin typeface="Arial" charset="0"/>
              </a:rPr>
              <a:t>(High R)</a:t>
            </a:r>
          </a:p>
        </p:txBody>
      </p:sp>
      <p:sp>
        <p:nvSpPr>
          <p:cNvPr id="69637" name="Line 12"/>
          <p:cNvSpPr>
            <a:spLocks noChangeShapeType="1"/>
          </p:cNvSpPr>
          <p:nvPr/>
        </p:nvSpPr>
        <p:spPr bwMode="auto">
          <a:xfrm flipH="1">
            <a:off x="7543800" y="4645025"/>
            <a:ext cx="341313" cy="368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38" name="Line 14"/>
          <p:cNvSpPr>
            <a:spLocks noChangeShapeType="1"/>
          </p:cNvSpPr>
          <p:nvPr/>
        </p:nvSpPr>
        <p:spPr bwMode="auto">
          <a:xfrm flipH="1" flipV="1">
            <a:off x="7848600" y="5318125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39" name="Text Box 15"/>
          <p:cNvSpPr txBox="1">
            <a:spLocks noChangeArrowheads="1"/>
          </p:cNvSpPr>
          <p:nvPr/>
        </p:nvSpPr>
        <p:spPr bwMode="auto">
          <a:xfrm>
            <a:off x="6300788" y="21971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0000FF"/>
                </a:solidFill>
                <a:latin typeface="Arial" charset="0"/>
              </a:rPr>
              <a:t>microbubbles</a:t>
            </a:r>
          </a:p>
        </p:txBody>
      </p:sp>
      <p:sp>
        <p:nvSpPr>
          <p:cNvPr id="69640" name="Text Box 16"/>
          <p:cNvSpPr txBox="1">
            <a:spLocks noChangeArrowheads="1"/>
          </p:cNvSpPr>
          <p:nvPr/>
        </p:nvSpPr>
        <p:spPr bwMode="auto">
          <a:xfrm>
            <a:off x="7242175" y="2982913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800">
                <a:solidFill>
                  <a:srgbClr val="0000FF"/>
                </a:solidFill>
                <a:latin typeface="Arial" charset="0"/>
              </a:rPr>
              <a:t>hydrophilic</a:t>
            </a:r>
          </a:p>
          <a:p>
            <a:pPr algn="ctr"/>
            <a:r>
              <a:rPr lang="en-US" altLang="ja-JP" sz="1800">
                <a:solidFill>
                  <a:srgbClr val="0000FF"/>
                </a:solidFill>
                <a:latin typeface="Arial" charset="0"/>
              </a:rPr>
              <a:t>bonding</a:t>
            </a:r>
          </a:p>
        </p:txBody>
      </p:sp>
      <p:sp>
        <p:nvSpPr>
          <p:cNvPr id="69641" name="Text Box 17"/>
          <p:cNvSpPr txBox="1">
            <a:spLocks noChangeArrowheads="1"/>
          </p:cNvSpPr>
          <p:nvPr/>
        </p:nvSpPr>
        <p:spPr bwMode="auto">
          <a:xfrm>
            <a:off x="7164388" y="4064000"/>
            <a:ext cx="94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0000FF"/>
                </a:solidFill>
                <a:latin typeface="Arial" charset="0"/>
              </a:rPr>
              <a:t>~500</a:t>
            </a:r>
            <a:r>
              <a:rPr lang="en-US" altLang="ja-JP" sz="1800" baseline="30000">
                <a:solidFill>
                  <a:srgbClr val="0000FF"/>
                </a:solidFill>
                <a:latin typeface="Arial" charset="0"/>
                <a:ea typeface="HG正楷書体-PRO" pitchFamily="66" charset="-128"/>
              </a:rPr>
              <a:t>o</a:t>
            </a:r>
            <a:r>
              <a:rPr lang="en-US" altLang="ja-JP" sz="1800">
                <a:solidFill>
                  <a:srgbClr val="0000FF"/>
                </a:solidFill>
                <a:latin typeface="Arial" charset="0"/>
                <a:ea typeface="HG正楷書体-PRO" pitchFamily="66" charset="-128"/>
              </a:rPr>
              <a:t>C</a:t>
            </a:r>
          </a:p>
        </p:txBody>
      </p:sp>
      <p:sp>
        <p:nvSpPr>
          <p:cNvPr id="69642" name="Rectangle 18" descr="ピンクの画用紙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04800"/>
            <a:ext cx="8001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ja-JP" sz="2400" u="sng" smtClean="0"/>
              <a:t>UNIBOND</a:t>
            </a:r>
            <a:r>
              <a:rPr lang="en-US" altLang="ja-JP" sz="2400" u="sng" baseline="30000" smtClean="0"/>
              <a:t>TM</a:t>
            </a:r>
            <a:r>
              <a:rPr lang="en-US" altLang="ja-JP" sz="2400" u="sng" smtClean="0"/>
              <a:t> Process (1995, France LETI)</a:t>
            </a:r>
            <a:r>
              <a:rPr lang="en-US" altLang="ja-JP" sz="2400" smtClean="0"/>
              <a:t> -&gt; SOITEC</a:t>
            </a:r>
            <a:endParaRPr lang="en-US" altLang="ja-JP" u="sng" smtClean="0"/>
          </a:p>
        </p:txBody>
      </p:sp>
      <p:sp>
        <p:nvSpPr>
          <p:cNvPr id="69643" name="スライド番号プレースホルダ 1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9656DA-298F-4264-B3EE-B6DC24019C27}" type="slidenum">
              <a:rPr lang="ja-JP" altLang="en-US"/>
              <a:pPr/>
              <a:t>30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番号プレースホルダ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C1FA87-10B6-4497-BD5B-75B9F5F13A86}" type="slidenum">
              <a:rPr lang="ja-JP" altLang="en-US"/>
              <a:pPr/>
              <a:t>31</a:t>
            </a:fld>
            <a:endParaRPr lang="ja-JP" altLang="en-US"/>
          </a:p>
        </p:txBody>
      </p:sp>
      <p:sp>
        <p:nvSpPr>
          <p:cNvPr id="22531" name="Text Box 53"/>
          <p:cNvSpPr txBox="1">
            <a:spLocks noChangeArrowheads="1"/>
          </p:cNvSpPr>
          <p:nvPr/>
        </p:nvSpPr>
        <p:spPr bwMode="auto">
          <a:xfrm>
            <a:off x="3886200" y="228600"/>
            <a:ext cx="268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X</a:t>
            </a:r>
            <a:r>
              <a:rPr lang="ja-JP" altLang="en-US">
                <a:solidFill>
                  <a:srgbClr val="0000FF"/>
                </a:solidFill>
              </a:rPr>
              <a:t>線イメージ検出器</a:t>
            </a:r>
          </a:p>
        </p:txBody>
      </p:sp>
      <p:sp>
        <p:nvSpPr>
          <p:cNvPr id="22532" name="Freeform 54"/>
          <p:cNvSpPr>
            <a:spLocks/>
          </p:cNvSpPr>
          <p:nvPr/>
        </p:nvSpPr>
        <p:spPr bwMode="auto">
          <a:xfrm>
            <a:off x="4038600" y="914400"/>
            <a:ext cx="3429000" cy="165100"/>
          </a:xfrm>
          <a:custGeom>
            <a:avLst/>
            <a:gdLst>
              <a:gd name="T0" fmla="*/ 0 w 3456"/>
              <a:gd name="T1" fmla="*/ 2147483647 h 240"/>
              <a:gd name="T2" fmla="*/ 0 w 3456"/>
              <a:gd name="T3" fmla="*/ 2147483647 h 240"/>
              <a:gd name="T4" fmla="*/ 2147483647 w 3456"/>
              <a:gd name="T5" fmla="*/ 0 h 240"/>
              <a:gd name="T6" fmla="*/ 2147483647 w 345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240"/>
              <a:gd name="T14" fmla="*/ 3456 w 345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240">
                <a:moveTo>
                  <a:pt x="0" y="240"/>
                </a:moveTo>
                <a:cubicBezTo>
                  <a:pt x="0" y="162"/>
                  <a:pt x="0" y="85"/>
                  <a:pt x="0" y="8"/>
                </a:cubicBezTo>
                <a:lnTo>
                  <a:pt x="3456" y="0"/>
                </a:lnTo>
                <a:lnTo>
                  <a:pt x="3456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3" name="Line 55"/>
          <p:cNvSpPr>
            <a:spLocks noChangeShapeType="1"/>
          </p:cNvSpPr>
          <p:nvPr/>
        </p:nvSpPr>
        <p:spPr bwMode="auto">
          <a:xfrm>
            <a:off x="5105400" y="698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4" name="Text Box 56"/>
          <p:cNvSpPr txBox="1">
            <a:spLocks noChangeArrowheads="1"/>
          </p:cNvSpPr>
          <p:nvPr/>
        </p:nvSpPr>
        <p:spPr bwMode="auto">
          <a:xfrm>
            <a:off x="2819400" y="1079500"/>
            <a:ext cx="221456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Direct Detection</a:t>
            </a:r>
          </a:p>
        </p:txBody>
      </p:sp>
      <p:sp>
        <p:nvSpPr>
          <p:cNvPr id="22535" name="Text Box 57"/>
          <p:cNvSpPr txBox="1">
            <a:spLocks noChangeArrowheads="1"/>
          </p:cNvSpPr>
          <p:nvPr/>
        </p:nvSpPr>
        <p:spPr bwMode="auto">
          <a:xfrm>
            <a:off x="6172200" y="1079500"/>
            <a:ext cx="24558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Indirect Detection</a:t>
            </a:r>
          </a:p>
        </p:txBody>
      </p:sp>
      <p:sp>
        <p:nvSpPr>
          <p:cNvPr id="22536" name="Text Box 59"/>
          <p:cNvSpPr txBox="1">
            <a:spLocks noChangeArrowheads="1"/>
          </p:cNvSpPr>
          <p:nvPr/>
        </p:nvSpPr>
        <p:spPr bwMode="auto">
          <a:xfrm>
            <a:off x="4800600" y="2603500"/>
            <a:ext cx="22510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No On-Chip Logic</a:t>
            </a:r>
          </a:p>
        </p:txBody>
      </p:sp>
      <p:sp>
        <p:nvSpPr>
          <p:cNvPr id="22537" name="Freeform 62"/>
          <p:cNvSpPr>
            <a:spLocks/>
          </p:cNvSpPr>
          <p:nvPr/>
        </p:nvSpPr>
        <p:spPr bwMode="auto">
          <a:xfrm>
            <a:off x="2794000" y="2374900"/>
            <a:ext cx="3073400" cy="228600"/>
          </a:xfrm>
          <a:custGeom>
            <a:avLst/>
            <a:gdLst>
              <a:gd name="T0" fmla="*/ 0 w 3456"/>
              <a:gd name="T1" fmla="*/ 2147483647 h 240"/>
              <a:gd name="T2" fmla="*/ 0 w 3456"/>
              <a:gd name="T3" fmla="*/ 2147483647 h 240"/>
              <a:gd name="T4" fmla="*/ 2147483647 w 3456"/>
              <a:gd name="T5" fmla="*/ 0 h 240"/>
              <a:gd name="T6" fmla="*/ 2147483647 w 345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240"/>
              <a:gd name="T14" fmla="*/ 3456 w 345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240">
                <a:moveTo>
                  <a:pt x="0" y="240"/>
                </a:moveTo>
                <a:cubicBezTo>
                  <a:pt x="0" y="162"/>
                  <a:pt x="0" y="85"/>
                  <a:pt x="0" y="8"/>
                </a:cubicBezTo>
                <a:lnTo>
                  <a:pt x="3456" y="0"/>
                </a:lnTo>
                <a:lnTo>
                  <a:pt x="3456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8" name="Line 63"/>
          <p:cNvSpPr>
            <a:spLocks noChangeShapeType="1"/>
          </p:cNvSpPr>
          <p:nvPr/>
        </p:nvSpPr>
        <p:spPr bwMode="auto">
          <a:xfrm>
            <a:off x="4038600" y="15367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9" name="Freeform 64"/>
          <p:cNvSpPr>
            <a:spLocks/>
          </p:cNvSpPr>
          <p:nvPr/>
        </p:nvSpPr>
        <p:spPr bwMode="auto">
          <a:xfrm>
            <a:off x="1295400" y="4800600"/>
            <a:ext cx="2286000" cy="228600"/>
          </a:xfrm>
          <a:custGeom>
            <a:avLst/>
            <a:gdLst>
              <a:gd name="T0" fmla="*/ 0 w 3456"/>
              <a:gd name="T1" fmla="*/ 2147483647 h 240"/>
              <a:gd name="T2" fmla="*/ 0 w 3456"/>
              <a:gd name="T3" fmla="*/ 2147483647 h 240"/>
              <a:gd name="T4" fmla="*/ 2147483647 w 3456"/>
              <a:gd name="T5" fmla="*/ 0 h 240"/>
              <a:gd name="T6" fmla="*/ 2147483647 w 345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240"/>
              <a:gd name="T14" fmla="*/ 3456 w 345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240">
                <a:moveTo>
                  <a:pt x="0" y="240"/>
                </a:moveTo>
                <a:cubicBezTo>
                  <a:pt x="0" y="162"/>
                  <a:pt x="0" y="85"/>
                  <a:pt x="0" y="8"/>
                </a:cubicBezTo>
                <a:lnTo>
                  <a:pt x="3456" y="0"/>
                </a:lnTo>
                <a:lnTo>
                  <a:pt x="3456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0" name="Line 65"/>
          <p:cNvSpPr>
            <a:spLocks noChangeShapeType="1"/>
          </p:cNvSpPr>
          <p:nvPr/>
        </p:nvSpPr>
        <p:spPr bwMode="auto">
          <a:xfrm>
            <a:off x="2819400" y="29845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1" name="Text Box 66"/>
          <p:cNvSpPr txBox="1">
            <a:spLocks noChangeArrowheads="1"/>
          </p:cNvSpPr>
          <p:nvPr/>
        </p:nvSpPr>
        <p:spPr bwMode="auto">
          <a:xfrm>
            <a:off x="5910263" y="1536700"/>
            <a:ext cx="3081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/>
              <a:t>シンチレータ</a:t>
            </a:r>
            <a:r>
              <a:rPr lang="en-US" altLang="ja-JP" sz="2000" dirty="0"/>
              <a:t> + </a:t>
            </a:r>
            <a:r>
              <a:rPr lang="ja-JP" altLang="en-US" sz="2000" dirty="0"/>
              <a:t>光検出器</a:t>
            </a:r>
            <a:endParaRPr lang="en-US" altLang="ja-JP" sz="2000" dirty="0"/>
          </a:p>
          <a:p>
            <a:pPr algn="ctr"/>
            <a:r>
              <a:rPr lang="ja-JP" altLang="en-US" sz="1800" dirty="0"/>
              <a:t>（高感度だが位置・エネルギー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sz="1800" dirty="0"/>
              <a:t>分解能に難）</a:t>
            </a:r>
            <a:endParaRPr lang="ja-JP" altLang="en-US" sz="2000" dirty="0"/>
          </a:p>
        </p:txBody>
      </p:sp>
      <p:sp>
        <p:nvSpPr>
          <p:cNvPr id="22542" name="Text Box 67"/>
          <p:cNvSpPr txBox="1">
            <a:spLocks noChangeArrowheads="1"/>
          </p:cNvSpPr>
          <p:nvPr/>
        </p:nvSpPr>
        <p:spPr bwMode="auto">
          <a:xfrm>
            <a:off x="4826000" y="3048000"/>
            <a:ext cx="2352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X</a:t>
            </a:r>
            <a:r>
              <a:rPr lang="ja-JP" altLang="en-US" sz="2000" dirty="0"/>
              <a:t>線用</a:t>
            </a:r>
            <a:r>
              <a:rPr lang="en-US" altLang="ja-JP" sz="2000" dirty="0"/>
              <a:t>CCD...</a:t>
            </a:r>
          </a:p>
          <a:p>
            <a:r>
              <a:rPr lang="en-US" altLang="ja-JP" sz="2000" dirty="0"/>
              <a:t>(</a:t>
            </a:r>
            <a:r>
              <a:rPr lang="ja-JP" altLang="en-US" sz="2000" dirty="0"/>
              <a:t>読出し速度に制限）</a:t>
            </a:r>
          </a:p>
        </p:txBody>
      </p:sp>
      <p:sp>
        <p:nvSpPr>
          <p:cNvPr id="22543" name="Text Box 68"/>
          <p:cNvSpPr txBox="1">
            <a:spLocks noChangeArrowheads="1"/>
          </p:cNvSpPr>
          <p:nvPr/>
        </p:nvSpPr>
        <p:spPr bwMode="auto">
          <a:xfrm>
            <a:off x="2667000" y="5486400"/>
            <a:ext cx="324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CMOS APS...</a:t>
            </a:r>
          </a:p>
          <a:p>
            <a:r>
              <a:rPr lang="en-US" altLang="ja-JP" sz="2000" dirty="0"/>
              <a:t>(</a:t>
            </a:r>
            <a:r>
              <a:rPr lang="ja-JP" altLang="en-US" sz="2000" dirty="0"/>
              <a:t>空乏層が薄く、感度が悪い）</a:t>
            </a:r>
          </a:p>
        </p:txBody>
      </p:sp>
      <p:sp>
        <p:nvSpPr>
          <p:cNvPr id="22544" name="Freeform 70"/>
          <p:cNvSpPr>
            <a:spLocks/>
          </p:cNvSpPr>
          <p:nvPr/>
        </p:nvSpPr>
        <p:spPr bwMode="auto">
          <a:xfrm>
            <a:off x="1828800" y="3352800"/>
            <a:ext cx="2286000" cy="257175"/>
          </a:xfrm>
          <a:custGeom>
            <a:avLst/>
            <a:gdLst>
              <a:gd name="T0" fmla="*/ 0 w 3456"/>
              <a:gd name="T1" fmla="*/ 2147483647 h 240"/>
              <a:gd name="T2" fmla="*/ 0 w 3456"/>
              <a:gd name="T3" fmla="*/ 2147483647 h 240"/>
              <a:gd name="T4" fmla="*/ 2147483647 w 3456"/>
              <a:gd name="T5" fmla="*/ 0 h 240"/>
              <a:gd name="T6" fmla="*/ 2147483647 w 345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240"/>
              <a:gd name="T14" fmla="*/ 3456 w 345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240">
                <a:moveTo>
                  <a:pt x="0" y="240"/>
                </a:moveTo>
                <a:cubicBezTo>
                  <a:pt x="0" y="162"/>
                  <a:pt x="0" y="85"/>
                  <a:pt x="0" y="8"/>
                </a:cubicBezTo>
                <a:lnTo>
                  <a:pt x="3456" y="0"/>
                </a:lnTo>
                <a:lnTo>
                  <a:pt x="3456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5" name="Line 71"/>
          <p:cNvSpPr>
            <a:spLocks noChangeShapeType="1"/>
          </p:cNvSpPr>
          <p:nvPr/>
        </p:nvSpPr>
        <p:spPr bwMode="auto">
          <a:xfrm>
            <a:off x="1828800" y="3962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6" name="Text Box 72"/>
          <p:cNvSpPr txBox="1">
            <a:spLocks noChangeArrowheads="1"/>
          </p:cNvSpPr>
          <p:nvPr/>
        </p:nvSpPr>
        <p:spPr bwMode="auto">
          <a:xfrm>
            <a:off x="3581400" y="3581400"/>
            <a:ext cx="11430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/>
              <a:t>Hybrid</a:t>
            </a:r>
          </a:p>
        </p:txBody>
      </p:sp>
      <p:sp>
        <p:nvSpPr>
          <p:cNvPr id="22547" name="Text Box 73"/>
          <p:cNvSpPr txBox="1">
            <a:spLocks noChangeArrowheads="1"/>
          </p:cNvSpPr>
          <p:nvPr/>
        </p:nvSpPr>
        <p:spPr bwMode="auto">
          <a:xfrm>
            <a:off x="1025525" y="3581400"/>
            <a:ext cx="1430338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Monolithic</a:t>
            </a:r>
          </a:p>
        </p:txBody>
      </p:sp>
      <p:sp>
        <p:nvSpPr>
          <p:cNvPr id="22548" name="Text Box 74"/>
          <p:cNvSpPr txBox="1">
            <a:spLocks noChangeArrowheads="1"/>
          </p:cNvSpPr>
          <p:nvPr/>
        </p:nvSpPr>
        <p:spPr bwMode="auto">
          <a:xfrm>
            <a:off x="3581400" y="3962400"/>
            <a:ext cx="3340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err="1"/>
              <a:t>Medipix</a:t>
            </a:r>
            <a:r>
              <a:rPr lang="en-US" altLang="ja-JP" sz="2000" dirty="0"/>
              <a:t>, Pilatus ...</a:t>
            </a:r>
          </a:p>
          <a:p>
            <a:r>
              <a:rPr lang="en-US" altLang="ja-JP" sz="2000" dirty="0"/>
              <a:t>(Mechanical Bonding</a:t>
            </a:r>
            <a:r>
              <a:rPr lang="ja-JP" altLang="en-US" sz="2000" dirty="0"/>
              <a:t>で性能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>                              </a:t>
            </a:r>
            <a:r>
              <a:rPr lang="ja-JP" altLang="en-US" sz="2000" dirty="0"/>
              <a:t>に制限）</a:t>
            </a:r>
          </a:p>
        </p:txBody>
      </p:sp>
      <p:sp>
        <p:nvSpPr>
          <p:cNvPr id="22549" name="Text Box 75"/>
          <p:cNvSpPr txBox="1">
            <a:spLocks noChangeArrowheads="1"/>
          </p:cNvSpPr>
          <p:nvPr/>
        </p:nvSpPr>
        <p:spPr bwMode="auto">
          <a:xfrm>
            <a:off x="381000" y="315277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chemeClr val="hlink"/>
                </a:solidFill>
              </a:rPr>
              <a:t>小型、安価</a:t>
            </a:r>
          </a:p>
        </p:txBody>
      </p:sp>
      <p:sp>
        <p:nvSpPr>
          <p:cNvPr id="22550" name="Text Box 76"/>
          <p:cNvSpPr txBox="1">
            <a:spLocks noChangeArrowheads="1"/>
          </p:cNvSpPr>
          <p:nvPr/>
        </p:nvSpPr>
        <p:spPr bwMode="auto">
          <a:xfrm>
            <a:off x="2438400" y="6223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chemeClr val="hlink"/>
                </a:solidFill>
              </a:rPr>
              <a:t>高精度</a:t>
            </a:r>
          </a:p>
        </p:txBody>
      </p:sp>
      <p:sp>
        <p:nvSpPr>
          <p:cNvPr id="22551" name="Text Box 77"/>
          <p:cNvSpPr txBox="1">
            <a:spLocks noChangeArrowheads="1"/>
          </p:cNvSpPr>
          <p:nvPr/>
        </p:nvSpPr>
        <p:spPr bwMode="auto">
          <a:xfrm>
            <a:off x="1371600" y="21463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chemeClr val="hlink"/>
                </a:solidFill>
              </a:rPr>
              <a:t>高機能</a:t>
            </a:r>
          </a:p>
        </p:txBody>
      </p:sp>
      <p:sp>
        <p:nvSpPr>
          <p:cNvPr id="22552" name="Text Box 78"/>
          <p:cNvSpPr txBox="1">
            <a:spLocks noChangeArrowheads="1"/>
          </p:cNvSpPr>
          <p:nvPr/>
        </p:nvSpPr>
        <p:spPr bwMode="auto">
          <a:xfrm>
            <a:off x="152400" y="45720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chemeClr val="hlink"/>
                </a:solidFill>
              </a:rPr>
              <a:t>高感度</a:t>
            </a:r>
          </a:p>
        </p:txBody>
      </p:sp>
      <p:sp>
        <p:nvSpPr>
          <p:cNvPr id="28" name="Text Box 79"/>
          <p:cNvSpPr txBox="1">
            <a:spLocks noChangeArrowheads="1"/>
          </p:cNvSpPr>
          <p:nvPr/>
        </p:nvSpPr>
        <p:spPr bwMode="auto">
          <a:xfrm>
            <a:off x="381000" y="5638800"/>
            <a:ext cx="1828800" cy="461963"/>
          </a:xfrm>
          <a:prstGeom prst="rect">
            <a:avLst/>
          </a:prstGeom>
          <a:gradFill rotWithShape="1">
            <a:gsLst>
              <a:gs pos="0">
                <a:srgbClr val="FFB977"/>
              </a:gs>
              <a:gs pos="100000">
                <a:srgbClr val="FF932B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>
                <a:solidFill>
                  <a:srgbClr val="0000FF"/>
                </a:solidFill>
                <a:latin typeface="+mn-lt"/>
                <a:ea typeface="+mn-ea"/>
              </a:rPr>
              <a:t> SOI Pixel !</a:t>
            </a:r>
          </a:p>
        </p:txBody>
      </p:sp>
      <p:sp>
        <p:nvSpPr>
          <p:cNvPr id="22554" name="Text Box 58"/>
          <p:cNvSpPr txBox="1">
            <a:spLocks noChangeArrowheads="1"/>
          </p:cNvSpPr>
          <p:nvPr/>
        </p:nvSpPr>
        <p:spPr bwMode="auto">
          <a:xfrm>
            <a:off x="1727200" y="2603500"/>
            <a:ext cx="183515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On-Chip Logic</a:t>
            </a:r>
          </a:p>
        </p:txBody>
      </p:sp>
      <p:sp>
        <p:nvSpPr>
          <p:cNvPr id="22555" name="Text Box 61"/>
          <p:cNvSpPr txBox="1">
            <a:spLocks noChangeArrowheads="1"/>
          </p:cNvSpPr>
          <p:nvPr/>
        </p:nvSpPr>
        <p:spPr bwMode="auto">
          <a:xfrm>
            <a:off x="2667000" y="5000625"/>
            <a:ext cx="19050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/>
              <a:t>Bulk CMOS</a:t>
            </a:r>
          </a:p>
        </p:txBody>
      </p:sp>
      <p:pic>
        <p:nvPicPr>
          <p:cNvPr id="22556" name="図 31" descr="x-ray-photo-nick-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505200"/>
            <a:ext cx="13192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7" name="Text Box 60"/>
          <p:cNvSpPr txBox="1">
            <a:spLocks noChangeArrowheads="1"/>
          </p:cNvSpPr>
          <p:nvPr/>
        </p:nvSpPr>
        <p:spPr bwMode="auto">
          <a:xfrm>
            <a:off x="398463" y="5000625"/>
            <a:ext cx="1547812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SOI CMOS</a:t>
            </a:r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31" name="フッター プレースホルダ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US" altLang="ja-JP" sz="3200" b="1" dirty="0" smtClean="0"/>
              <a:t>XRPIX1</a:t>
            </a:r>
            <a:r>
              <a:rPr lang="ja-JP" altLang="en-US" sz="2800" b="1" dirty="0" smtClean="0"/>
              <a:t>のトリガ出力機能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5433467"/>
          </a:xfrm>
        </p:spPr>
        <p:txBody>
          <a:bodyPr/>
          <a:lstStyle/>
          <a:p>
            <a:r>
              <a:rPr lang="en-US" altLang="ja-JP" sz="2400" dirty="0" smtClean="0"/>
              <a:t>XRPIX1</a:t>
            </a:r>
            <a:r>
              <a:rPr lang="ja-JP" altLang="en-US" sz="2400" dirty="0" smtClean="0"/>
              <a:t>は、比較器によってトリガを出力することができる</a:t>
            </a:r>
            <a:endParaRPr lang="en-US" altLang="ja-JP" sz="2400" dirty="0" smtClean="0"/>
          </a:p>
          <a:p>
            <a:r>
              <a:rPr lang="ja-JP" altLang="en-US" sz="2400" dirty="0" smtClean="0"/>
              <a:t>閾値（</a:t>
            </a:r>
            <a:r>
              <a:rPr lang="en-US" altLang="ja-JP" sz="2400" dirty="0" smtClean="0"/>
              <a:t>VTH</a:t>
            </a:r>
            <a:r>
              <a:rPr lang="ja-JP" altLang="en-US" sz="2400" dirty="0" smtClean="0"/>
              <a:t>）をセットし、入力（</a:t>
            </a:r>
            <a:r>
              <a:rPr lang="en-US" altLang="ja-JP" sz="2400" dirty="0" smtClean="0"/>
              <a:t>SIG</a:t>
            </a:r>
            <a:r>
              <a:rPr lang="ja-JP" altLang="en-US" sz="2400" dirty="0" smtClean="0"/>
              <a:t>）が</a:t>
            </a:r>
            <a:r>
              <a:rPr lang="en-US" altLang="ja-JP" sz="2400" dirty="0" smtClean="0"/>
              <a:t>VTH</a:t>
            </a:r>
            <a:r>
              <a:rPr lang="ja-JP" altLang="en-US" sz="2400" dirty="0" smtClean="0"/>
              <a:t>を越えると</a:t>
            </a:r>
            <a:r>
              <a:rPr lang="en-US" altLang="ja-JP" sz="2400" dirty="0" smtClean="0"/>
              <a:t>TRIG</a:t>
            </a:r>
            <a:r>
              <a:rPr lang="ja-JP" altLang="en-US" sz="2400" dirty="0" smtClean="0"/>
              <a:t>出力が</a:t>
            </a:r>
            <a:r>
              <a:rPr lang="en-US" altLang="ja-JP" sz="2400" dirty="0" smtClean="0"/>
              <a:t>HI</a:t>
            </a:r>
            <a:r>
              <a:rPr lang="ja-JP" altLang="en-US" sz="2400" dirty="0" smtClean="0"/>
              <a:t>に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32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soipix\My Documents\My Pictures\XRPIX1_Circu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998593" cy="4656580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1619672" y="609329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XRPIX1 1pixel </a:t>
            </a:r>
            <a:r>
              <a:rPr lang="ja-JP" altLang="en-US" sz="2000" b="1" dirty="0" smtClean="0"/>
              <a:t>の回路図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oipix\My Documents\My Pictures\INTPIX4_Circuit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484313"/>
            <a:ext cx="755967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INTPIX4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回路図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775" y="6308725"/>
            <a:ext cx="3608388" cy="365125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CD343-350C-48F0-8A1C-8F6A79C57712}" type="slidenum">
              <a:rPr lang="ja-JP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33</a:t>
            </a:fld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95513" y="5805488"/>
            <a:ext cx="4679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Fig.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INTPIX4 CDS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付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Pixel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回路ブロック図</a:t>
            </a:r>
            <a:endParaRPr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900113" y="4724400"/>
            <a:ext cx="1008062" cy="649288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555875" y="4005263"/>
            <a:ext cx="503238" cy="1008062"/>
          </a:xfrm>
          <a:prstGeom prst="ellipse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508625" y="3429000"/>
            <a:ext cx="503238" cy="1008063"/>
          </a:xfrm>
          <a:prstGeom prst="ellipse">
            <a:avLst/>
          </a:prstGeom>
          <a:noFill/>
          <a:ln w="635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787900" y="2781300"/>
            <a:ext cx="504825" cy="719138"/>
          </a:xfrm>
          <a:prstGeom prst="ellipse">
            <a:avLst/>
          </a:prstGeom>
          <a:noFill/>
          <a:ln w="635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779838" y="2852738"/>
            <a:ext cx="863600" cy="576262"/>
          </a:xfrm>
          <a:prstGeom prst="ellipse">
            <a:avLst/>
          </a:prstGeom>
          <a:noFill/>
          <a:ln w="635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3933825"/>
            <a:ext cx="1223963" cy="460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センサ</a:t>
            </a:r>
            <a:endParaRPr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48038" y="5084763"/>
            <a:ext cx="1223962" cy="461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Reset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95963" y="4652963"/>
            <a:ext cx="1871662" cy="461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Reset CDS</a:t>
            </a:r>
            <a:endParaRPr lang="ja-JP" alt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00563" y="1916113"/>
            <a:ext cx="2663825" cy="461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CDS </a:t>
            </a:r>
            <a:r>
              <a:rPr lang="ja-JP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機能用コンデンサ</a:t>
            </a:r>
            <a:endParaRPr lang="ja-JP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3938" y="3860800"/>
            <a:ext cx="1152525" cy="461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STORE </a:t>
            </a:r>
            <a:endParaRPr lang="ja-JP" alt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rot="16200000" flipV="1">
            <a:off x="611188" y="4437063"/>
            <a:ext cx="431800" cy="4318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16200000" flipV="1">
            <a:off x="3059112" y="4797426"/>
            <a:ext cx="360363" cy="360362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 flipH="1" flipV="1">
            <a:off x="3779044" y="3645694"/>
            <a:ext cx="504825" cy="71437"/>
          </a:xfrm>
          <a:prstGeom prst="line">
            <a:avLst/>
          </a:prstGeom>
          <a:ln w="508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16200000" flipH="1">
            <a:off x="5903913" y="4329113"/>
            <a:ext cx="576262" cy="360362"/>
          </a:xfrm>
          <a:prstGeom prst="line">
            <a:avLst/>
          </a:prstGeom>
          <a:ln w="508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5400000">
            <a:off x="7165182" y="3572669"/>
            <a:ext cx="143986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380288" y="4437063"/>
            <a:ext cx="1763712" cy="461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信号出力</a:t>
            </a:r>
            <a:endParaRPr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0" y="5373688"/>
            <a:ext cx="15478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10 </a:t>
            </a: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fF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（設計値）</a:t>
            </a:r>
            <a:endParaRPr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56100" y="2276475"/>
            <a:ext cx="16557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100 </a:t>
            </a: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fF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（設計値）</a:t>
            </a:r>
            <a:endParaRPr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cxnSp>
        <p:nvCxnSpPr>
          <p:cNvPr id="29" name="直線コネクタ 28"/>
          <p:cNvCxnSpPr>
            <a:endCxn id="18" idx="2"/>
          </p:cNvCxnSpPr>
          <p:nvPr/>
        </p:nvCxnSpPr>
        <p:spPr>
          <a:xfrm rot="5400000" flipH="1" flipV="1">
            <a:off x="5253037" y="2417763"/>
            <a:ext cx="619125" cy="539750"/>
          </a:xfrm>
          <a:prstGeom prst="line">
            <a:avLst/>
          </a:prstGeom>
          <a:ln w="508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200" b="1" dirty="0" smtClean="0"/>
              <a:t>INTPIX4</a:t>
            </a:r>
            <a:r>
              <a:rPr lang="ja-JP" altLang="en-US" sz="2800" b="1" dirty="0" smtClean="0"/>
              <a:t>からのデータ読み出し</a:t>
            </a:r>
            <a:endParaRPr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0825" y="692150"/>
            <a:ext cx="8642350" cy="54340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400" dirty="0" smtClean="0"/>
              <a:t>Timing Diagram</a:t>
            </a:r>
            <a:r>
              <a:rPr lang="ja-JP" altLang="en-US" sz="2400" dirty="0" smtClean="0"/>
              <a:t>に従い</a:t>
            </a:r>
            <a:r>
              <a:rPr lang="en-US" altLang="ja-JP" sz="2400" dirty="0" smtClean="0"/>
              <a:t>FPGA</a:t>
            </a:r>
            <a:r>
              <a:rPr lang="ja-JP" altLang="en-US" sz="2400" dirty="0" smtClean="0"/>
              <a:t>の制御を行い、データを読み出す</a:t>
            </a:r>
            <a:endParaRPr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775" y="6308725"/>
            <a:ext cx="3608388" cy="365125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D450F-91A2-497D-8884-F51628A18965}" type="slidenum">
              <a:rPr lang="ja-JP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34</a:t>
            </a:fld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1" name="Picture 2" descr="C:\Documents and Settings\soipix\My Documents\My Pictures\INTPIX4_TimingDiagra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86423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コネクタ 11"/>
          <p:cNvCxnSpPr/>
          <p:nvPr/>
        </p:nvCxnSpPr>
        <p:spPr>
          <a:xfrm rot="5400000">
            <a:off x="-611188" y="3429001"/>
            <a:ext cx="4606925" cy="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612775" y="3429001"/>
            <a:ext cx="4606925" cy="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684212" y="3429001"/>
            <a:ext cx="4606925" cy="0"/>
          </a:xfrm>
          <a:prstGeom prst="line">
            <a:avLst/>
          </a:prstGeom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2413000" y="3429001"/>
            <a:ext cx="4606925" cy="0"/>
          </a:xfrm>
          <a:prstGeom prst="line">
            <a:avLst/>
          </a:prstGeom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>
            <a:off x="2484437" y="3429001"/>
            <a:ext cx="4606925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1692275" y="1916113"/>
            <a:ext cx="1223963" cy="1587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2987675" y="1916113"/>
            <a:ext cx="1728788" cy="1587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9467850" y="522922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0800000">
            <a:off x="4787900" y="1916113"/>
            <a:ext cx="4094163" cy="190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619250" y="2060575"/>
            <a:ext cx="1368425" cy="36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リセット期間</a:t>
            </a:r>
            <a:endParaRPr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76600" y="2060575"/>
            <a:ext cx="1223963" cy="36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積分期間</a:t>
            </a:r>
            <a:endParaRPr lang="en-US" altLang="ja-JP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580063" y="2060575"/>
            <a:ext cx="2879725" cy="36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データ読み出し期間</a:t>
            </a:r>
            <a:endParaRPr lang="en-US" altLang="ja-JP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95513" y="6021388"/>
            <a:ext cx="51133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 smtClean="0">
                <a:latin typeface="+mn-lt"/>
                <a:ea typeface="+mn-ea"/>
              </a:rPr>
              <a:t>Fig.</a:t>
            </a:r>
            <a:r>
              <a:rPr lang="ja-JP" altLang="en-US" sz="2000" b="1" dirty="0" smtClean="0">
                <a:latin typeface="+mn-lt"/>
                <a:ea typeface="+mn-ea"/>
              </a:rPr>
              <a:t> </a:t>
            </a:r>
            <a:r>
              <a:rPr lang="en-US" altLang="ja-JP" sz="2000" b="1" dirty="0">
                <a:latin typeface="+mn-lt"/>
                <a:ea typeface="+mn-ea"/>
              </a:rPr>
              <a:t>INTPIX4</a:t>
            </a:r>
            <a:r>
              <a:rPr lang="ja-JP" altLang="en-US" sz="2000" b="1" dirty="0">
                <a:latin typeface="+mn-lt"/>
                <a:ea typeface="+mn-ea"/>
              </a:rPr>
              <a:t>の読み出し</a:t>
            </a:r>
            <a:r>
              <a:rPr lang="en-US" altLang="ja-JP" sz="2000" b="1" dirty="0">
                <a:latin typeface="+mn-lt"/>
                <a:ea typeface="+mn-ea"/>
              </a:rPr>
              <a:t>Timing Diagram</a:t>
            </a:r>
            <a:endParaRPr lang="ja-JP" altLang="en-US" sz="2000" b="1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番号プレースホルダ 1"/>
          <p:cNvSpPr>
            <a:spLocks noGrp="1"/>
          </p:cNvSpPr>
          <p:nvPr>
            <p:ph type="sldNum" sz="quarter" idx="11"/>
          </p:nvPr>
        </p:nvSpPr>
        <p:spPr bwMode="auto">
          <a:xfrm>
            <a:off x="6084168" y="6381328"/>
            <a:ext cx="2592288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AD241129-59B8-4D07-9296-B4050C6B136B}" type="slidenum">
              <a:rPr lang="ja-JP" altLang="en-US">
                <a:solidFill>
                  <a:schemeClr val="tx1"/>
                </a:solidFill>
              </a:rPr>
              <a:pPr algn="r"/>
              <a:t>35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6627" name="テキスト ボックス 3"/>
          <p:cNvSpPr txBox="1">
            <a:spLocks noChangeArrowheads="1"/>
          </p:cNvSpPr>
          <p:nvPr/>
        </p:nvSpPr>
        <p:spPr bwMode="auto">
          <a:xfrm>
            <a:off x="971600" y="1484784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/>
              <a:t>Energy Resolution</a:t>
            </a:r>
            <a:endParaRPr lang="ja-JP" altLang="en-US" sz="2400" dirty="0"/>
          </a:p>
        </p:txBody>
      </p:sp>
      <p:pic>
        <p:nvPicPr>
          <p:cNvPr id="26629" name="図 8" descr="101217XRPIX_CZ_liniarit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38084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テキスト ボックス 3"/>
          <p:cNvSpPr txBox="1">
            <a:spLocks noChangeArrowheads="1"/>
          </p:cNvSpPr>
          <p:nvPr/>
        </p:nvSpPr>
        <p:spPr bwMode="auto">
          <a:xfrm>
            <a:off x="5436096" y="1700808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err="1"/>
              <a:t>Liniarity</a:t>
            </a:r>
            <a:endParaRPr lang="ja-JP" altLang="en-US" sz="2400" dirty="0"/>
          </a:p>
        </p:txBody>
      </p:sp>
      <p:sp>
        <p:nvSpPr>
          <p:cNvPr id="26631" name="テキスト ボックス 11"/>
          <p:cNvSpPr txBox="1">
            <a:spLocks noChangeArrowheads="1"/>
          </p:cNvSpPr>
          <p:nvPr/>
        </p:nvSpPr>
        <p:spPr bwMode="auto">
          <a:xfrm>
            <a:off x="179512" y="692696"/>
            <a:ext cx="51443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+mn-ea"/>
              </a:rPr>
              <a:t>INTPIX4</a:t>
            </a:r>
            <a:r>
              <a:rPr lang="ja-JP" altLang="en-US" sz="2400" dirty="0" smtClean="0">
                <a:latin typeface="+mn-ea"/>
              </a:rPr>
              <a:t>と類似したピクセル構造である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sz="2400" b="1" u="sng" dirty="0" smtClean="0">
                <a:solidFill>
                  <a:srgbClr val="FF0000"/>
                </a:solidFill>
                <a:latin typeface="+mn-ea"/>
              </a:rPr>
              <a:t>XRPIX1</a:t>
            </a:r>
            <a:r>
              <a:rPr lang="ja-JP" altLang="en-US" sz="2400" dirty="0" smtClean="0">
                <a:latin typeface="+mn-ea"/>
              </a:rPr>
              <a:t>のエネルギー</a:t>
            </a:r>
            <a:r>
              <a:rPr lang="ja-JP" altLang="en-US" sz="2400" dirty="0">
                <a:latin typeface="+mn-ea"/>
              </a:rPr>
              <a:t>分解</a:t>
            </a:r>
            <a:r>
              <a:rPr lang="ja-JP" altLang="en-US" sz="2400" dirty="0" smtClean="0">
                <a:latin typeface="+mn-ea"/>
              </a:rPr>
              <a:t>能</a:t>
            </a:r>
            <a:endParaRPr lang="ja-JP" altLang="en-US" sz="2400" dirty="0">
              <a:latin typeface="+mn-ea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5292080" y="1052736"/>
            <a:ext cx="3600400" cy="646331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ノイズレベル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は、読み出し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回路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の</a:t>
            </a:r>
            <a:endParaRPr lang="en-US" altLang="ja-JP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algn="l"/>
            <a:r>
              <a:rPr lang="ja-JP" altLang="en-US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ノイズ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が大きいので改善の余地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大</a:t>
            </a:r>
            <a:endParaRPr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17th ICEPP Symposium - A.TAKEDA</a:t>
            </a:r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57200" y="0"/>
            <a:ext cx="8229600" cy="692696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積分型のエネルギー分解能（参考）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テキスト ボックス 3"/>
          <p:cNvSpPr txBox="1">
            <a:spLocks noChangeArrowheads="1"/>
          </p:cNvSpPr>
          <p:nvPr/>
        </p:nvSpPr>
        <p:spPr bwMode="auto">
          <a:xfrm>
            <a:off x="6156176" y="6093296"/>
            <a:ext cx="2857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/>
              <a:t>劉・中島（京都大理）</a:t>
            </a:r>
            <a:endParaRPr lang="ja-JP" altLang="en-US" sz="2000" dirty="0"/>
          </a:p>
        </p:txBody>
      </p:sp>
      <p:pic>
        <p:nvPicPr>
          <p:cNvPr id="2050" name="Picture 2" descr="C:\Documents and Settings\soipix\My Documents\My Pictures\XRPIX1_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4724295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使用する枚数と</a:t>
            </a:r>
            <a:r>
              <a:rPr lang="en-US" altLang="ja-JP" sz="3200" b="1" dirty="0" smtClean="0"/>
              <a:t>X</a:t>
            </a:r>
            <a:r>
              <a:rPr lang="ja-JP" altLang="en-US" sz="2800" b="1" dirty="0" smtClean="0"/>
              <a:t>線画像の解像度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548680"/>
            <a:ext cx="8352928" cy="1152129"/>
          </a:xfrm>
        </p:spPr>
        <p:txBody>
          <a:bodyPr/>
          <a:lstStyle/>
          <a:p>
            <a:r>
              <a:rPr lang="en-US" altLang="ja-JP" sz="2400" dirty="0" smtClean="0"/>
              <a:t>10 , 25 , 50 , 75 frame </a:t>
            </a:r>
            <a:r>
              <a:rPr lang="ja-JP" altLang="en-US" sz="2400" dirty="0" smtClean="0"/>
              <a:t>の平均を取ったときの画像</a:t>
            </a:r>
            <a:endParaRPr lang="en-US" altLang="ja-JP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36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I:\2010121903_10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534654" cy="2736000"/>
          </a:xfrm>
          <a:prstGeom prst="rect">
            <a:avLst/>
          </a:prstGeom>
          <a:noFill/>
        </p:spPr>
      </p:pic>
      <p:pic>
        <p:nvPicPr>
          <p:cNvPr id="7171" name="Picture 3" descr="I:\2010121903_25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9333" y="980728"/>
            <a:ext cx="4534667" cy="2736000"/>
          </a:xfrm>
          <a:prstGeom prst="rect">
            <a:avLst/>
          </a:prstGeom>
          <a:noFill/>
        </p:spPr>
      </p:pic>
      <p:pic>
        <p:nvPicPr>
          <p:cNvPr id="7172" name="Picture 4" descr="I:\2010121903_50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4534667" cy="2736000"/>
          </a:xfrm>
          <a:prstGeom prst="rect">
            <a:avLst/>
          </a:prstGeom>
          <a:noFill/>
        </p:spPr>
      </p:pic>
      <p:grpSp>
        <p:nvGrpSpPr>
          <p:cNvPr id="7" name="グループ化 35"/>
          <p:cNvGrpSpPr/>
          <p:nvPr/>
        </p:nvGrpSpPr>
        <p:grpSpPr>
          <a:xfrm>
            <a:off x="611560" y="2924944"/>
            <a:ext cx="1368152" cy="400110"/>
            <a:chOff x="1331640" y="4437112"/>
            <a:chExt cx="1368152" cy="400110"/>
          </a:xfrm>
        </p:grpSpPr>
        <p:cxnSp>
          <p:nvCxnSpPr>
            <p:cNvPr id="23" name="直線コネクタ 22"/>
            <p:cNvCxnSpPr/>
            <p:nvPr/>
          </p:nvCxnSpPr>
          <p:spPr>
            <a:xfrm>
              <a:off x="1331640" y="4797152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5400000" flipH="1" flipV="1">
              <a:off x="1223628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 flipH="1" flipV="1">
              <a:off x="2591780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1619672" y="443711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5mm</a:t>
              </a:r>
              <a:endPara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グループ化 35"/>
          <p:cNvGrpSpPr/>
          <p:nvPr/>
        </p:nvGrpSpPr>
        <p:grpSpPr>
          <a:xfrm>
            <a:off x="5220072" y="2924944"/>
            <a:ext cx="1368152" cy="400110"/>
            <a:chOff x="1331640" y="4437112"/>
            <a:chExt cx="1368152" cy="400110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1331640" y="4797152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 flipH="1" flipV="1">
              <a:off x="1223628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5400000" flipH="1" flipV="1">
              <a:off x="2591780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1619672" y="443711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5mm</a:t>
              </a:r>
              <a:endPara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グループ化 35"/>
          <p:cNvGrpSpPr/>
          <p:nvPr/>
        </p:nvGrpSpPr>
        <p:grpSpPr>
          <a:xfrm>
            <a:off x="611560" y="5661248"/>
            <a:ext cx="1368152" cy="400110"/>
            <a:chOff x="1331640" y="4437112"/>
            <a:chExt cx="1368152" cy="400110"/>
          </a:xfrm>
        </p:grpSpPr>
        <p:cxnSp>
          <p:nvCxnSpPr>
            <p:cNvPr id="36" name="直線コネクタ 35"/>
            <p:cNvCxnSpPr/>
            <p:nvPr/>
          </p:nvCxnSpPr>
          <p:spPr>
            <a:xfrm>
              <a:off x="1331640" y="4797152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 flipH="1" flipV="1">
              <a:off x="1223628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 flipH="1" flipV="1">
              <a:off x="2591780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1619672" y="443711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5mm</a:t>
              </a:r>
              <a:endPara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174" name="Picture 6" descr="I:\2010121903_75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9333" y="3717032"/>
            <a:ext cx="4534667" cy="2736000"/>
          </a:xfrm>
          <a:prstGeom prst="rect">
            <a:avLst/>
          </a:prstGeom>
          <a:noFill/>
        </p:spPr>
      </p:pic>
      <p:grpSp>
        <p:nvGrpSpPr>
          <p:cNvPr id="10" name="グループ化 35"/>
          <p:cNvGrpSpPr/>
          <p:nvPr/>
        </p:nvGrpSpPr>
        <p:grpSpPr>
          <a:xfrm>
            <a:off x="5220072" y="5661248"/>
            <a:ext cx="1368152" cy="400110"/>
            <a:chOff x="1331640" y="4437112"/>
            <a:chExt cx="1368152" cy="400110"/>
          </a:xfrm>
        </p:grpSpPr>
        <p:cxnSp>
          <p:nvCxnSpPr>
            <p:cNvPr id="41" name="直線コネクタ 40"/>
            <p:cNvCxnSpPr/>
            <p:nvPr/>
          </p:nvCxnSpPr>
          <p:spPr>
            <a:xfrm>
              <a:off x="1331640" y="4797152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5400000" flipH="1" flipV="1">
              <a:off x="1223628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rot="5400000" flipH="1" flipV="1">
              <a:off x="2591780" y="468914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1619672" y="443711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5mm</a:t>
              </a:r>
              <a:endPara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467544" y="126876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frame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076056" y="126876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frame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67544" y="400506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frame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76056" y="400506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frame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入射ヒットパターン読み出し試験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433467"/>
          </a:xfrm>
          <a:effectLst/>
        </p:spPr>
        <p:txBody>
          <a:bodyPr/>
          <a:lstStyle/>
          <a:p>
            <a:r>
              <a:rPr lang="ja-JP" altLang="en-US" sz="2400" dirty="0" smtClean="0"/>
              <a:t>レーザー光照射実験（</a:t>
            </a:r>
            <a:r>
              <a:rPr lang="en-US" altLang="ja-JP" sz="2400" dirty="0" smtClean="0"/>
              <a:t>1pixel</a:t>
            </a:r>
            <a:r>
              <a:rPr lang="ja-JP" altLang="en-US" sz="2400" dirty="0" smtClean="0"/>
              <a:t>毎）のセットアップ</a:t>
            </a:r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37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602128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Fig.</a:t>
            </a:r>
            <a:r>
              <a:rPr lang="ja-JP" altLang="en-US" sz="2000" b="1" dirty="0" smtClean="0"/>
              <a:t> 照射部 詳細</a:t>
            </a:r>
            <a:endParaRPr kumimoji="1" lang="ja-JP" altLang="en-US" sz="2000" b="1" dirty="0"/>
          </a:p>
        </p:txBody>
      </p:sp>
      <p:cxnSp>
        <p:nvCxnSpPr>
          <p:cNvPr id="16" name="直線コネクタ 15"/>
          <p:cNvCxnSpPr/>
          <p:nvPr/>
        </p:nvCxnSpPr>
        <p:spPr>
          <a:xfrm rot="10800000">
            <a:off x="2784661" y="1844824"/>
            <a:ext cx="141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soipix\My Documents\My Pictures\XRPIX1\resized\P107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480000" cy="4860000"/>
          </a:xfrm>
          <a:prstGeom prst="rect">
            <a:avLst/>
          </a:prstGeom>
          <a:noFill/>
        </p:spPr>
      </p:pic>
      <p:sp>
        <p:nvSpPr>
          <p:cNvPr id="33" name="円/楕円 32"/>
          <p:cNvSpPr/>
          <p:nvPr/>
        </p:nvSpPr>
        <p:spPr>
          <a:xfrm>
            <a:off x="2699792" y="1412776"/>
            <a:ext cx="648072" cy="144016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 rot="10800000" flipV="1">
            <a:off x="3347864" y="1628800"/>
            <a:ext cx="504056" cy="4689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10800000" flipV="1">
            <a:off x="2411760" y="3356992"/>
            <a:ext cx="37829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907704" y="3573016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XRPIX1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779912" y="1196752"/>
            <a:ext cx="208823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レーザー光 照射口</a:t>
            </a:r>
            <a:endParaRPr kumimoji="1" lang="en-US" altLang="ja-JP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（顕微鏡）</a:t>
            </a:r>
            <a:endParaRPr kumimoji="1" lang="ja-JP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427984" y="23488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SESBAS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475656" y="2060848"/>
            <a:ext cx="151216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C8E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レーザー光</a:t>
            </a:r>
            <a:endParaRPr kumimoji="1" lang="ja-JP" altLang="en-US" b="1" dirty="0">
              <a:solidFill>
                <a:srgbClr val="FC8E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直線コネクタ 49"/>
          <p:cNvCxnSpPr>
            <a:endCxn id="10" idx="3"/>
          </p:cNvCxnSpPr>
          <p:nvPr/>
        </p:nvCxnSpPr>
        <p:spPr>
          <a:xfrm>
            <a:off x="1763688" y="3645024"/>
            <a:ext cx="4392488" cy="2576319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rot="5400000" flipH="1" flipV="1">
            <a:off x="6264188" y="4833156"/>
            <a:ext cx="1872208" cy="1224136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3203848" y="2996952"/>
            <a:ext cx="4536504" cy="1512168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endCxn id="32" idx="0"/>
          </p:cNvCxnSpPr>
          <p:nvPr/>
        </p:nvCxnSpPr>
        <p:spPr>
          <a:xfrm flipV="1">
            <a:off x="1763688" y="2996952"/>
            <a:ext cx="1296144" cy="616714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1"/>
          <p:cNvSpPr/>
          <p:nvPr/>
        </p:nvSpPr>
        <p:spPr>
          <a:xfrm>
            <a:off x="2627784" y="2996952"/>
            <a:ext cx="86409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矢印コネクタ 47"/>
          <p:cNvCxnSpPr/>
          <p:nvPr/>
        </p:nvCxnSpPr>
        <p:spPr>
          <a:xfrm rot="16200000" flipH="1">
            <a:off x="2411760" y="2420888"/>
            <a:ext cx="1224136" cy="72008"/>
          </a:xfrm>
          <a:prstGeom prst="straightConnector1">
            <a:avLst/>
          </a:prstGeom>
          <a:ln w="38100">
            <a:solidFill>
              <a:srgbClr val="FC8EF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5400000">
            <a:off x="4247964" y="3104964"/>
            <a:ext cx="93610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rot="10800000" flipV="1">
            <a:off x="5868144" y="3501008"/>
            <a:ext cx="648072" cy="39139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5796136" y="3212976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ステージ用治具</a:t>
            </a:r>
            <a:endParaRPr kumimoji="1" lang="ja-JP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547664" y="537321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ステージコントロール用</a:t>
            </a:r>
            <a:endParaRPr kumimoji="1" lang="en-US" altLang="ja-JP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ステッピングモータ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 rot="5400000" flipH="1" flipV="1">
            <a:off x="3275856" y="4941168"/>
            <a:ext cx="576064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rot="5400000" flipH="1" flipV="1">
            <a:off x="2087724" y="4833156"/>
            <a:ext cx="936104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rot="5400000" flipH="1" flipV="1">
            <a:off x="2699792" y="5013176"/>
            <a:ext cx="648072" cy="7200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6048672" cy="1470025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i="1" u="sng" dirty="0" smtClean="0"/>
              <a:t>KEK</a:t>
            </a:r>
            <a:r>
              <a:rPr lang="ja-JP" altLang="en-US" sz="3600" b="1" i="1" u="sng" dirty="0" smtClean="0"/>
              <a:t> </a:t>
            </a:r>
            <a:r>
              <a:rPr lang="en-US" altLang="ja-JP" sz="3600" b="1" i="1" u="sng" dirty="0" smtClean="0"/>
              <a:t>SOIPIX </a:t>
            </a:r>
            <a:r>
              <a:rPr lang="ja-JP" altLang="en-US" sz="3200" b="1" i="1" u="sng" dirty="0" smtClean="0"/>
              <a:t>グループでの</a:t>
            </a:r>
            <a:r>
              <a:rPr lang="ja-JP" altLang="en-US" sz="3600" b="1" i="1" u="sng" dirty="0" smtClean="0"/>
              <a:t> </a:t>
            </a:r>
            <a:r>
              <a:rPr lang="en-US" altLang="ja-JP" sz="3600" b="1" i="1" u="sng" dirty="0" smtClean="0"/>
              <a:t>R&amp;D</a:t>
            </a:r>
            <a:endParaRPr kumimoji="1" lang="ja-JP" altLang="en-US" sz="3600" b="1" i="1" u="sng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263914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　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843808" y="6309320"/>
            <a:ext cx="3456384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図 4" descr="SOIdpix1_final_bk_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503" y="2708920"/>
            <a:ext cx="4728093" cy="336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soipix\My Documents\My Pictures\Copy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93296"/>
            <a:ext cx="112395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US" altLang="ja-JP" sz="3200" b="1" dirty="0" smtClean="0"/>
              <a:t>Silicon-On-Insulator (SOI)</a:t>
            </a:r>
            <a:r>
              <a:rPr lang="en-US" altLang="ja-JP" sz="3200" b="1" dirty="0" smtClean="0">
                <a:solidFill>
                  <a:srgbClr val="00B050"/>
                </a:solidFill>
              </a:rPr>
              <a:t> </a:t>
            </a:r>
            <a:r>
              <a:rPr lang="ja-JP" altLang="en-US" sz="2800" b="1" dirty="0" smtClean="0"/>
              <a:t>技術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433467"/>
          </a:xfrm>
        </p:spPr>
        <p:txBody>
          <a:bodyPr/>
          <a:lstStyle/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971600" y="548680"/>
            <a:ext cx="7274248" cy="4047431"/>
            <a:chOff x="838200" y="1447800"/>
            <a:chExt cx="7634288" cy="4335463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990600" y="2438400"/>
              <a:ext cx="2971800" cy="2209800"/>
            </a:xfrm>
            <a:prstGeom prst="rect">
              <a:avLst/>
            </a:prstGeom>
            <a:solidFill>
              <a:srgbClr val="FEFF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407025" y="2438400"/>
              <a:ext cx="2971800" cy="2209800"/>
            </a:xfrm>
            <a:prstGeom prst="rect">
              <a:avLst/>
            </a:prstGeom>
            <a:solidFill>
              <a:srgbClr val="FFA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407025" y="2438400"/>
              <a:ext cx="2971800" cy="304800"/>
            </a:xfrm>
            <a:prstGeom prst="rect">
              <a:avLst/>
            </a:prstGeom>
            <a:solidFill>
              <a:srgbClr val="FFF9A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407025" y="2743200"/>
              <a:ext cx="29718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5275263" y="4114800"/>
              <a:ext cx="246062" cy="236538"/>
              <a:chOff x="2941" y="2256"/>
              <a:chExt cx="155" cy="149"/>
            </a:xfrm>
          </p:grpSpPr>
          <p:sp>
            <p:nvSpPr>
              <p:cNvPr id="12" name="AutoShape 26"/>
              <p:cNvSpPr>
                <a:spLocks noChangeArrowheads="1"/>
              </p:cNvSpPr>
              <p:nvPr/>
            </p:nvSpPr>
            <p:spPr bwMode="auto">
              <a:xfrm rot="5400000" flipH="1">
                <a:off x="2952" y="2256"/>
                <a:ext cx="144" cy="144"/>
              </a:xfrm>
              <a:prstGeom prst="parallelogram">
                <a:avLst>
                  <a:gd name="adj" fmla="val 34722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Line 16"/>
              <p:cNvSpPr>
                <a:spLocks noChangeShapeType="1"/>
              </p:cNvSpPr>
              <p:nvPr/>
            </p:nvSpPr>
            <p:spPr bwMode="auto">
              <a:xfrm flipV="1">
                <a:off x="2942" y="2258"/>
                <a:ext cx="154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 flipV="1">
                <a:off x="2941" y="2349"/>
                <a:ext cx="154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8226425" y="4114800"/>
              <a:ext cx="246063" cy="236538"/>
              <a:chOff x="2941" y="2256"/>
              <a:chExt cx="155" cy="149"/>
            </a:xfrm>
          </p:grpSpPr>
          <p:sp>
            <p:nvSpPr>
              <p:cNvPr id="16" name="AutoShape 29"/>
              <p:cNvSpPr>
                <a:spLocks noChangeArrowheads="1"/>
              </p:cNvSpPr>
              <p:nvPr/>
            </p:nvSpPr>
            <p:spPr bwMode="auto">
              <a:xfrm rot="5400000" flipH="1">
                <a:off x="2952" y="2256"/>
                <a:ext cx="144" cy="144"/>
              </a:xfrm>
              <a:prstGeom prst="parallelogram">
                <a:avLst>
                  <a:gd name="adj" fmla="val 34722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Line 30"/>
              <p:cNvSpPr>
                <a:spLocks noChangeShapeType="1"/>
              </p:cNvSpPr>
              <p:nvPr/>
            </p:nvSpPr>
            <p:spPr bwMode="auto">
              <a:xfrm flipV="1">
                <a:off x="2942" y="2258"/>
                <a:ext cx="154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Line 31"/>
              <p:cNvSpPr>
                <a:spLocks noChangeShapeType="1"/>
              </p:cNvSpPr>
              <p:nvPr/>
            </p:nvSpPr>
            <p:spPr bwMode="auto">
              <a:xfrm flipV="1">
                <a:off x="2941" y="2349"/>
                <a:ext cx="154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914400" y="4191000"/>
              <a:ext cx="246063" cy="236538"/>
              <a:chOff x="2941" y="2256"/>
              <a:chExt cx="155" cy="149"/>
            </a:xfrm>
          </p:grpSpPr>
          <p:sp>
            <p:nvSpPr>
              <p:cNvPr id="20" name="AutoShape 33"/>
              <p:cNvSpPr>
                <a:spLocks noChangeArrowheads="1"/>
              </p:cNvSpPr>
              <p:nvPr/>
            </p:nvSpPr>
            <p:spPr bwMode="auto">
              <a:xfrm rot="5400000" flipH="1">
                <a:off x="2952" y="2256"/>
                <a:ext cx="144" cy="144"/>
              </a:xfrm>
              <a:prstGeom prst="parallelogram">
                <a:avLst>
                  <a:gd name="adj" fmla="val 34722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Line 34"/>
              <p:cNvSpPr>
                <a:spLocks noChangeShapeType="1"/>
              </p:cNvSpPr>
              <p:nvPr/>
            </p:nvSpPr>
            <p:spPr bwMode="auto">
              <a:xfrm flipV="1">
                <a:off x="2942" y="2258"/>
                <a:ext cx="154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Line 35"/>
              <p:cNvSpPr>
                <a:spLocks noChangeShapeType="1"/>
              </p:cNvSpPr>
              <p:nvPr/>
            </p:nvSpPr>
            <p:spPr bwMode="auto">
              <a:xfrm flipV="1">
                <a:off x="2941" y="2349"/>
                <a:ext cx="154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3" name="Group 36"/>
            <p:cNvGrpSpPr>
              <a:grpSpLocks/>
            </p:cNvGrpSpPr>
            <p:nvPr/>
          </p:nvGrpSpPr>
          <p:grpSpPr bwMode="auto">
            <a:xfrm>
              <a:off x="3865563" y="4191000"/>
              <a:ext cx="246062" cy="236538"/>
              <a:chOff x="2941" y="2256"/>
              <a:chExt cx="155" cy="149"/>
            </a:xfrm>
          </p:grpSpPr>
          <p:sp>
            <p:nvSpPr>
              <p:cNvPr id="24" name="AutoShape 37"/>
              <p:cNvSpPr>
                <a:spLocks noChangeArrowheads="1"/>
              </p:cNvSpPr>
              <p:nvPr/>
            </p:nvSpPr>
            <p:spPr bwMode="auto">
              <a:xfrm rot="5400000" flipH="1">
                <a:off x="2952" y="2256"/>
                <a:ext cx="144" cy="144"/>
              </a:xfrm>
              <a:prstGeom prst="parallelogram">
                <a:avLst>
                  <a:gd name="adj" fmla="val 34722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Line 38"/>
              <p:cNvSpPr>
                <a:spLocks noChangeShapeType="1"/>
              </p:cNvSpPr>
              <p:nvPr/>
            </p:nvSpPr>
            <p:spPr bwMode="auto">
              <a:xfrm flipV="1">
                <a:off x="2942" y="2258"/>
                <a:ext cx="154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Line 39"/>
              <p:cNvSpPr>
                <a:spLocks noChangeShapeType="1"/>
              </p:cNvSpPr>
              <p:nvPr/>
            </p:nvSpPr>
            <p:spPr bwMode="auto">
              <a:xfrm flipV="1">
                <a:off x="2941" y="2349"/>
                <a:ext cx="154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>
              <a:off x="1828800" y="24384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1524000" y="3276600"/>
              <a:ext cx="1323975" cy="466725"/>
            </a:xfrm>
            <a:prstGeom prst="rect">
              <a:avLst/>
            </a:prstGeom>
            <a:solidFill>
              <a:srgbClr val="FFF9A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Symbol" pitchFamily="-106" charset="2"/>
                  <a:sym typeface="Symbol" pitchFamily="-106" charset="2"/>
                </a:rPr>
                <a:t></a:t>
              </a:r>
              <a:r>
                <a:rPr lang="en-US" altLang="ja-JP">
                  <a:latin typeface="Arial" charset="0"/>
                </a:rPr>
                <a:t>m</a:t>
              </a:r>
              <a:endParaRPr lang="en-US" altLang="ja-JP">
                <a:latin typeface="Symbol" pitchFamily="-106" charset="2"/>
                <a:sym typeface="Symbol" pitchFamily="-106" charset="2"/>
              </a:endParaRPr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auto">
            <a:xfrm>
              <a:off x="6003925" y="4999038"/>
              <a:ext cx="18383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SOI Wafer</a:t>
              </a:r>
            </a:p>
          </p:txBody>
        </p:sp>
        <p:sp>
          <p:nvSpPr>
            <p:cNvPr id="30" name="Line 45"/>
            <p:cNvSpPr>
              <a:spLocks noChangeShapeType="1"/>
            </p:cNvSpPr>
            <p:nvPr/>
          </p:nvSpPr>
          <p:spPr bwMode="auto">
            <a:xfrm>
              <a:off x="5867400" y="2743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 flipV="1">
              <a:off x="5867400" y="2438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Text Box 48"/>
            <p:cNvSpPr txBox="1">
              <a:spLocks noChangeArrowheads="1"/>
            </p:cNvSpPr>
            <p:nvPr/>
          </p:nvSpPr>
          <p:spPr bwMode="auto">
            <a:xfrm>
              <a:off x="6019800" y="2743200"/>
              <a:ext cx="2235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/>
                <a:t>BOX(</a:t>
              </a:r>
              <a:r>
                <a:rPr lang="ja-JP" altLang="en-US" sz="1800"/>
                <a:t>埋込み酸化膜</a:t>
              </a:r>
              <a:r>
                <a:rPr lang="en-US" altLang="ja-JP" sz="1800"/>
                <a:t>)</a:t>
              </a:r>
            </a:p>
          </p:txBody>
        </p:sp>
        <p:sp>
          <p:nvSpPr>
            <p:cNvPr id="33" name="Text Box 50"/>
            <p:cNvSpPr txBox="1">
              <a:spLocks noChangeArrowheads="1"/>
            </p:cNvSpPr>
            <p:nvPr/>
          </p:nvSpPr>
          <p:spPr bwMode="auto">
            <a:xfrm>
              <a:off x="6019800" y="2387600"/>
              <a:ext cx="22399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/>
                <a:t>Top Si (SOI Layer)</a:t>
              </a:r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5905500" y="1689100"/>
              <a:ext cx="482600" cy="889000"/>
            </a:xfrm>
            <a:custGeom>
              <a:avLst/>
              <a:gdLst>
                <a:gd name="T0" fmla="*/ 0 w 304"/>
                <a:gd name="T1" fmla="*/ 2147483647 h 560"/>
                <a:gd name="T2" fmla="*/ 2147483647 w 304"/>
                <a:gd name="T3" fmla="*/ 2147483647 h 560"/>
                <a:gd name="T4" fmla="*/ 2147483647 w 304"/>
                <a:gd name="T5" fmla="*/ 2147483647 h 560"/>
                <a:gd name="T6" fmla="*/ 2147483647 w 304"/>
                <a:gd name="T7" fmla="*/ 0 h 5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"/>
                <a:gd name="T13" fmla="*/ 0 h 560"/>
                <a:gd name="T14" fmla="*/ 304 w 304"/>
                <a:gd name="T15" fmla="*/ 560 h 5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" h="560">
                  <a:moveTo>
                    <a:pt x="0" y="560"/>
                  </a:moveTo>
                  <a:cubicBezTo>
                    <a:pt x="31" y="517"/>
                    <a:pt x="172" y="377"/>
                    <a:pt x="184" y="304"/>
                  </a:cubicBezTo>
                  <a:cubicBezTo>
                    <a:pt x="196" y="231"/>
                    <a:pt x="52" y="171"/>
                    <a:pt x="72" y="120"/>
                  </a:cubicBezTo>
                  <a:cubicBezTo>
                    <a:pt x="92" y="69"/>
                    <a:pt x="256" y="25"/>
                    <a:pt x="30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Text Box 53"/>
            <p:cNvSpPr txBox="1">
              <a:spLocks noChangeArrowheads="1"/>
            </p:cNvSpPr>
            <p:nvPr/>
          </p:nvSpPr>
          <p:spPr bwMode="auto">
            <a:xfrm>
              <a:off x="6400800" y="1447800"/>
              <a:ext cx="1471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/>
                <a:t>20-200 nm</a:t>
              </a:r>
            </a:p>
          </p:txBody>
        </p:sp>
        <p:sp>
          <p:nvSpPr>
            <p:cNvPr id="36" name="Freeform 54"/>
            <p:cNvSpPr>
              <a:spLocks/>
            </p:cNvSpPr>
            <p:nvPr/>
          </p:nvSpPr>
          <p:spPr bwMode="auto">
            <a:xfrm>
              <a:off x="5041900" y="1981200"/>
              <a:ext cx="749300" cy="990600"/>
            </a:xfrm>
            <a:custGeom>
              <a:avLst/>
              <a:gdLst>
                <a:gd name="T0" fmla="*/ 2147483647 w 472"/>
                <a:gd name="T1" fmla="*/ 2147483647 h 624"/>
                <a:gd name="T2" fmla="*/ 2147483647 w 472"/>
                <a:gd name="T3" fmla="*/ 2147483647 h 624"/>
                <a:gd name="T4" fmla="*/ 2147483647 w 472"/>
                <a:gd name="T5" fmla="*/ 2147483647 h 624"/>
                <a:gd name="T6" fmla="*/ 2147483647 w 472"/>
                <a:gd name="T7" fmla="*/ 0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2"/>
                <a:gd name="T13" fmla="*/ 0 h 624"/>
                <a:gd name="T14" fmla="*/ 472 w 472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2" h="624">
                  <a:moveTo>
                    <a:pt x="472" y="624"/>
                  </a:moveTo>
                  <a:cubicBezTo>
                    <a:pt x="276" y="540"/>
                    <a:pt x="80" y="456"/>
                    <a:pt x="40" y="384"/>
                  </a:cubicBezTo>
                  <a:cubicBezTo>
                    <a:pt x="0" y="312"/>
                    <a:pt x="232" y="256"/>
                    <a:pt x="232" y="192"/>
                  </a:cubicBezTo>
                  <a:cubicBezTo>
                    <a:pt x="232" y="128"/>
                    <a:pt x="136" y="64"/>
                    <a:pt x="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Text Box 55"/>
            <p:cNvSpPr txBox="1">
              <a:spLocks noChangeArrowheads="1"/>
            </p:cNvSpPr>
            <p:nvPr/>
          </p:nvSpPr>
          <p:spPr bwMode="auto">
            <a:xfrm>
              <a:off x="4267200" y="1600200"/>
              <a:ext cx="1471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/>
                <a:t>50-400 nm</a:t>
              </a:r>
            </a:p>
          </p:txBody>
        </p:sp>
        <p:grpSp>
          <p:nvGrpSpPr>
            <p:cNvPr id="38" name="Group 60"/>
            <p:cNvGrpSpPr>
              <a:grpSpLocks/>
            </p:cNvGrpSpPr>
            <p:nvPr/>
          </p:nvGrpSpPr>
          <p:grpSpPr bwMode="auto">
            <a:xfrm>
              <a:off x="1066800" y="2362200"/>
              <a:ext cx="7239000" cy="457200"/>
              <a:chOff x="672" y="1488"/>
              <a:chExt cx="4560" cy="288"/>
            </a:xfrm>
          </p:grpSpPr>
          <p:sp>
            <p:nvSpPr>
              <p:cNvPr id="39" name="Oval 56"/>
              <p:cNvSpPr>
                <a:spLocks noChangeArrowheads="1"/>
              </p:cNvSpPr>
              <p:nvPr/>
            </p:nvSpPr>
            <p:spPr bwMode="auto">
              <a:xfrm>
                <a:off x="672" y="1536"/>
                <a:ext cx="1776" cy="19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0" name="Oval 57"/>
              <p:cNvSpPr>
                <a:spLocks noChangeArrowheads="1"/>
              </p:cNvSpPr>
              <p:nvPr/>
            </p:nvSpPr>
            <p:spPr bwMode="auto">
              <a:xfrm>
                <a:off x="3456" y="1536"/>
                <a:ext cx="1776" cy="192"/>
              </a:xfrm>
              <a:prstGeom prst="ellipse">
                <a:avLst/>
              </a:prstGeom>
              <a:solidFill>
                <a:srgbClr val="FFF9A3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" name="Text Box 58"/>
              <p:cNvSpPr txBox="1">
                <a:spLocks noChangeArrowheads="1"/>
              </p:cNvSpPr>
              <p:nvPr/>
            </p:nvSpPr>
            <p:spPr bwMode="auto">
              <a:xfrm>
                <a:off x="1152" y="1488"/>
                <a:ext cx="70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rgbClr val="FF0000"/>
                    </a:solidFill>
                  </a:rPr>
                  <a:t>circuit</a:t>
                </a:r>
              </a:p>
            </p:txBody>
          </p:sp>
          <p:sp>
            <p:nvSpPr>
              <p:cNvPr id="42" name="Text Box 59"/>
              <p:cNvSpPr txBox="1">
                <a:spLocks noChangeArrowheads="1"/>
              </p:cNvSpPr>
              <p:nvPr/>
            </p:nvSpPr>
            <p:spPr bwMode="auto">
              <a:xfrm>
                <a:off x="3936" y="1488"/>
                <a:ext cx="70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rgbClr val="FF0000"/>
                    </a:solidFill>
                  </a:rPr>
                  <a:t>circuit</a:t>
                </a:r>
              </a:p>
            </p:txBody>
          </p:sp>
        </p:grpSp>
        <p:sp>
          <p:nvSpPr>
            <p:cNvPr id="43" name="AutoShape 61"/>
            <p:cNvSpPr>
              <a:spLocks noChangeArrowheads="1"/>
            </p:cNvSpPr>
            <p:nvPr/>
          </p:nvSpPr>
          <p:spPr bwMode="auto">
            <a:xfrm>
              <a:off x="5562600" y="3200400"/>
              <a:ext cx="2667000" cy="1371600"/>
            </a:xfrm>
            <a:prstGeom prst="roundRect">
              <a:avLst>
                <a:gd name="adj" fmla="val 16667"/>
              </a:avLst>
            </a:prstGeom>
            <a:solidFill>
              <a:srgbClr val="FFA0CC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solidFill>
                    <a:schemeClr val="accent2"/>
                  </a:solidFill>
                </a:rPr>
                <a:t>Physical</a:t>
              </a:r>
              <a:br>
                <a:rPr lang="en-US" altLang="ja-JP">
                  <a:solidFill>
                    <a:schemeClr val="accent2"/>
                  </a:solidFill>
                </a:rPr>
              </a:br>
              <a:r>
                <a:rPr lang="en-US" altLang="ja-JP">
                  <a:solidFill>
                    <a:schemeClr val="accent2"/>
                  </a:solidFill>
                </a:rPr>
                <a:t>Support</a:t>
              </a:r>
            </a:p>
          </p:txBody>
        </p:sp>
        <p:sp>
          <p:nvSpPr>
            <p:cNvPr id="44" name="AutoShape 61"/>
            <p:cNvSpPr>
              <a:spLocks noChangeArrowheads="1"/>
            </p:cNvSpPr>
            <p:nvPr/>
          </p:nvSpPr>
          <p:spPr bwMode="auto">
            <a:xfrm>
              <a:off x="5562600" y="3200400"/>
              <a:ext cx="2667000" cy="1371600"/>
            </a:xfrm>
            <a:prstGeom prst="roundRect">
              <a:avLst>
                <a:gd name="adj" fmla="val 16667"/>
              </a:avLst>
            </a:prstGeom>
            <a:solidFill>
              <a:srgbClr val="FFA0CC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ja-JP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Comic Sans MS" pitchFamily="-112" charset="0"/>
                  <a:ea typeface="+mn-ea"/>
                </a:rPr>
                <a:t>Radiation</a:t>
              </a:r>
            </a:p>
            <a:p>
              <a:pPr algn="ctr">
                <a:defRPr/>
              </a:pPr>
              <a:r>
                <a:rPr lang="en-US" altLang="ja-JP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Comic Sans MS" pitchFamily="-112" charset="0"/>
                  <a:ea typeface="+mn-ea"/>
                </a:rPr>
                <a:t>Sensor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838200" y="4953000"/>
              <a:ext cx="32004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/>
                <a:t>通常の半導体ウエハー</a:t>
              </a:r>
              <a:endParaRPr lang="en-US" altLang="ja-JP"/>
            </a:p>
            <a:p>
              <a:pPr algn="ctr"/>
              <a:r>
                <a:rPr lang="en-US" altLang="ja-JP"/>
                <a:t>(Bulk Wafer)</a:t>
              </a:r>
            </a:p>
          </p:txBody>
        </p:sp>
      </p:grpSp>
      <p:sp>
        <p:nvSpPr>
          <p:cNvPr id="52" name="角丸四角形 51"/>
          <p:cNvSpPr/>
          <p:nvPr/>
        </p:nvSpPr>
        <p:spPr>
          <a:xfrm>
            <a:off x="251520" y="4509120"/>
            <a:ext cx="6480720" cy="1872208"/>
          </a:xfrm>
          <a:prstGeom prst="roundRect">
            <a:avLst>
              <a:gd name="adj" fmla="val 79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SOI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技術とは？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→　２枚のウエハーを酸化膜（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BOX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）層を介し貼り合わせる技術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産業界では上部ウエハー（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circuit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）のみ使用されている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下部ウェハ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―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をセンサ（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Radiation sensor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）として使用すれば、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  <a:p>
            <a:pPr indent="179388">
              <a:spcAft>
                <a:spcPts val="600"/>
              </a:spcAft>
            </a:pP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１枚の半導体ウェハ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―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上で検出器が実現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</a:rPr>
              <a:t>する</a:t>
            </a:r>
            <a:endParaRPr lang="en-US" altLang="ja-JP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660232" y="1052736"/>
            <a:ext cx="2237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※ </a:t>
            </a:r>
            <a:r>
              <a:rPr lang="en-US" altLang="ja-JP" dirty="0" smtClean="0"/>
              <a:t>BOX</a:t>
            </a:r>
            <a:r>
              <a:rPr lang="en-US" altLang="ja-JP" dirty="0" smtClean="0"/>
              <a:t> : </a:t>
            </a:r>
            <a:r>
              <a:rPr lang="en-US" altLang="ja-JP" dirty="0" smtClean="0">
                <a:solidFill>
                  <a:srgbClr val="000000"/>
                </a:solidFill>
                <a:ea typeface="ＭＳ ゴシック" pitchFamily="-106" charset="-128"/>
              </a:rPr>
              <a:t>Buried Oxide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US" altLang="ja-JP" sz="3200" b="1" dirty="0" smtClean="0"/>
              <a:t>SOI</a:t>
            </a:r>
            <a:r>
              <a:rPr lang="ja-JP" altLang="en-US" sz="2800" b="1" dirty="0" smtClean="0"/>
              <a:t>ピクセル検出器</a:t>
            </a:r>
            <a:r>
              <a:rPr lang="en-US" altLang="ja-JP" sz="2800" b="1" dirty="0" smtClean="0"/>
              <a:t> 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433467"/>
          </a:xfrm>
        </p:spPr>
        <p:txBody>
          <a:bodyPr/>
          <a:lstStyle/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838200"/>
            <a:ext cx="7696200" cy="125730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193675" indent="-193675">
              <a:lnSpc>
                <a:spcPct val="110000"/>
              </a:lnSpc>
              <a:spcAft>
                <a:spcPts val="600"/>
              </a:spcAft>
              <a:buFont typeface="Times" pitchFamily="-106" charset="0"/>
              <a:buChar char="•"/>
            </a:pPr>
            <a:r>
              <a:rPr lang="ja-JP" altLang="en-US" sz="2000" dirty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高抵抗率</a:t>
            </a:r>
            <a:r>
              <a:rPr lang="en-US" altLang="ja-JP" sz="2000" dirty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Si</a:t>
            </a:r>
            <a:r>
              <a:rPr lang="ja-JP" altLang="en-US" sz="2000" dirty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基板と低抵抗率</a:t>
            </a:r>
            <a:r>
              <a:rPr lang="en-US" altLang="ja-JP" sz="2000" dirty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Si</a:t>
            </a:r>
            <a:r>
              <a:rPr lang="ja-JP" altLang="en-US" sz="2000" dirty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基板を絶縁層を介して</a:t>
            </a:r>
            <a:r>
              <a:rPr lang="ja-JP" altLang="en-US" sz="2000" dirty="0" smtClean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張合わせ</a:t>
            </a:r>
            <a:endParaRPr lang="en-US" altLang="ja-JP" sz="2000" dirty="0">
              <a:solidFill>
                <a:srgbClr val="000000"/>
              </a:solidFill>
              <a:latin typeface="ＭＳ ゴシック" pitchFamily="-106" charset="-128"/>
              <a:ea typeface="ＭＳ ゴシック" pitchFamily="-106" charset="-128"/>
            </a:endParaRPr>
          </a:p>
          <a:p>
            <a:pPr marL="193675" indent="-193675">
              <a:lnSpc>
                <a:spcPct val="110000"/>
              </a:lnSpc>
              <a:spcAft>
                <a:spcPts val="600"/>
              </a:spcAft>
              <a:buFont typeface="Times" pitchFamily="-106" charset="0"/>
              <a:buChar char="•"/>
            </a:pPr>
            <a:r>
              <a:rPr lang="ja-JP" altLang="en-US" sz="2000" dirty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高抵抗率部に</a:t>
            </a:r>
            <a:r>
              <a:rPr lang="en-US" altLang="ja-JP" sz="2000" dirty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p-n junction</a:t>
            </a:r>
            <a:r>
              <a:rPr lang="ja-JP" altLang="en-US" sz="2000" dirty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を生成し、センサーと</a:t>
            </a:r>
            <a:r>
              <a:rPr lang="ja-JP" altLang="en-US" sz="2000" dirty="0" smtClean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する</a:t>
            </a:r>
            <a:endParaRPr lang="en-US" altLang="ja-JP" sz="2000" dirty="0">
              <a:solidFill>
                <a:srgbClr val="000000"/>
              </a:solidFill>
              <a:latin typeface="ＭＳ ゴシック" pitchFamily="-106" charset="-128"/>
              <a:ea typeface="ＭＳ ゴシック" pitchFamily="-106" charset="-128"/>
            </a:endParaRPr>
          </a:p>
          <a:p>
            <a:pPr marL="193675" indent="-193675">
              <a:lnSpc>
                <a:spcPct val="110000"/>
              </a:lnSpc>
              <a:spcAft>
                <a:spcPts val="600"/>
              </a:spcAft>
              <a:buFont typeface="Times" pitchFamily="-106" charset="0"/>
              <a:buChar char="•"/>
            </a:pPr>
            <a:r>
              <a:rPr lang="ja-JP" altLang="en-US" sz="2000" dirty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絶縁層</a:t>
            </a:r>
            <a:r>
              <a:rPr lang="en-US" altLang="ja-JP" sz="2000" dirty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(</a:t>
            </a:r>
            <a:r>
              <a:rPr lang="en-US" altLang="ja-JP" sz="2000" dirty="0" smtClean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BOX)</a:t>
            </a:r>
            <a:r>
              <a:rPr lang="ja-JP" altLang="en-US" sz="2000" dirty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に穴を開けセンサーと回路を</a:t>
            </a:r>
            <a:r>
              <a:rPr lang="ja-JP" altLang="en-US" sz="2000" dirty="0" smtClean="0">
                <a:solidFill>
                  <a:srgbClr val="000000"/>
                </a:solidFill>
                <a:latin typeface="ＭＳ ゴシック" pitchFamily="-106" charset="-128"/>
                <a:ea typeface="ＭＳ ゴシック" pitchFamily="-106" charset="-128"/>
              </a:rPr>
              <a:t>接続</a:t>
            </a:r>
            <a:endParaRPr lang="en-US" altLang="ja-JP" sz="2000" dirty="0">
              <a:solidFill>
                <a:srgbClr val="000000"/>
              </a:solidFill>
              <a:latin typeface="ＭＳ ゴシック" pitchFamily="-106" charset="-128"/>
              <a:ea typeface="ＭＳ ゴシック" pitchFamily="-106" charset="-128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572000" y="2438400"/>
            <a:ext cx="3657600" cy="708025"/>
          </a:xfrm>
          <a:prstGeom prst="rect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ja-JP" sz="2000">
                <a:solidFill>
                  <a:srgbClr val="000000"/>
                </a:solidFill>
                <a:latin typeface="Arial" charset="0"/>
              </a:rPr>
              <a:t>Monolithic Radiation Sensor　</a:t>
            </a:r>
            <a:r>
              <a:rPr lang="ja-JP" altLang="en-US" sz="2000">
                <a:solidFill>
                  <a:srgbClr val="000000"/>
                </a:solidFill>
                <a:latin typeface="Arial" charset="0"/>
              </a:rPr>
              <a:t>として理想的な構造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2438400"/>
            <a:ext cx="3695328" cy="382428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marL="193675" indent="-193675">
              <a:lnSpc>
                <a:spcPct val="110000"/>
              </a:lnSpc>
              <a:spcAft>
                <a:spcPts val="600"/>
              </a:spcAft>
              <a:buFont typeface="Times" pitchFamily="-106" charset="0"/>
              <a:buChar char="•"/>
            </a:pPr>
            <a:r>
              <a:rPr lang="ja-JP" altLang="en-US" sz="1800" dirty="0">
                <a:solidFill>
                  <a:srgbClr val="000000"/>
                </a:solidFill>
              </a:rPr>
              <a:t>余分な物質が少なく、多重散乱を</a:t>
            </a:r>
            <a:r>
              <a:rPr lang="ja-JP" altLang="en-US" sz="1800" dirty="0" smtClean="0">
                <a:solidFill>
                  <a:srgbClr val="000000"/>
                </a:solidFill>
              </a:rPr>
              <a:t>おさえられる</a:t>
            </a:r>
            <a:endParaRPr lang="en-US" altLang="ja-JP" sz="1800" dirty="0">
              <a:solidFill>
                <a:srgbClr val="000000"/>
              </a:solidFill>
            </a:endParaRPr>
          </a:p>
          <a:p>
            <a:pPr marL="193675" indent="-193675">
              <a:lnSpc>
                <a:spcPct val="110000"/>
              </a:lnSpc>
              <a:spcAft>
                <a:spcPts val="600"/>
              </a:spcAft>
              <a:buFont typeface="Times" pitchFamily="-106" charset="0"/>
              <a:buChar char="•"/>
            </a:pPr>
            <a:r>
              <a:rPr lang="ja-JP" altLang="en-US" sz="1800" dirty="0">
                <a:solidFill>
                  <a:srgbClr val="000000"/>
                </a:solidFill>
              </a:rPr>
              <a:t>電極容量が小さく、少ない電荷で大きな</a:t>
            </a:r>
            <a:r>
              <a:rPr lang="en-US" altLang="ja-JP" sz="1800" dirty="0">
                <a:solidFill>
                  <a:srgbClr val="000000"/>
                </a:solidFill>
              </a:rPr>
              <a:t>S/N</a:t>
            </a:r>
            <a:r>
              <a:rPr lang="ja-JP" altLang="en-US" sz="1800" dirty="0">
                <a:solidFill>
                  <a:srgbClr val="000000"/>
                </a:solidFill>
              </a:rPr>
              <a:t>が</a:t>
            </a:r>
            <a:r>
              <a:rPr lang="ja-JP" altLang="en-US" sz="1800" dirty="0" smtClean="0">
                <a:solidFill>
                  <a:srgbClr val="000000"/>
                </a:solidFill>
              </a:rPr>
              <a:t>得られる</a:t>
            </a:r>
            <a:endParaRPr lang="en-US" altLang="ja-JP" sz="1800" dirty="0">
              <a:solidFill>
                <a:srgbClr val="000000"/>
              </a:solidFill>
            </a:endParaRPr>
          </a:p>
          <a:p>
            <a:pPr marL="193675" indent="-193675">
              <a:lnSpc>
                <a:spcPct val="110000"/>
              </a:lnSpc>
              <a:spcAft>
                <a:spcPts val="600"/>
              </a:spcAft>
              <a:buFont typeface="Times" pitchFamily="-106" charset="0"/>
              <a:buChar char="•"/>
            </a:pPr>
            <a:r>
              <a:rPr lang="ja-JP" altLang="en-US" sz="1800" dirty="0">
                <a:solidFill>
                  <a:srgbClr val="000000"/>
                </a:solidFill>
              </a:rPr>
              <a:t>複雑な信号処理回路を各ピクセルに</a:t>
            </a:r>
            <a:r>
              <a:rPr lang="ja-JP" altLang="en-US" sz="1800" dirty="0" smtClean="0">
                <a:solidFill>
                  <a:srgbClr val="000000"/>
                </a:solidFill>
              </a:rPr>
              <a:t>持たせられる</a:t>
            </a:r>
            <a:endParaRPr lang="en-US" altLang="ja-JP" sz="1800" dirty="0">
              <a:solidFill>
                <a:srgbClr val="000000"/>
              </a:solidFill>
            </a:endParaRPr>
          </a:p>
          <a:p>
            <a:pPr marL="193675" indent="-193675">
              <a:lnSpc>
                <a:spcPct val="110000"/>
              </a:lnSpc>
              <a:spcAft>
                <a:spcPts val="600"/>
              </a:spcAft>
              <a:buFont typeface="Times" pitchFamily="-106" charset="0"/>
              <a:buChar char="•"/>
            </a:pPr>
            <a:r>
              <a:rPr lang="ja-JP" altLang="en-US" sz="1800" dirty="0">
                <a:solidFill>
                  <a:srgbClr val="000000"/>
                </a:solidFill>
              </a:rPr>
              <a:t>高レート、高速読み出しが</a:t>
            </a:r>
            <a:r>
              <a:rPr lang="ja-JP" altLang="en-US" sz="1800" dirty="0" smtClean="0">
                <a:solidFill>
                  <a:srgbClr val="000000"/>
                </a:solidFill>
              </a:rPr>
              <a:t>可能</a:t>
            </a:r>
            <a:endParaRPr lang="en-US" altLang="ja-JP" sz="1800" dirty="0">
              <a:solidFill>
                <a:srgbClr val="000000"/>
              </a:solidFill>
            </a:endParaRPr>
          </a:p>
          <a:p>
            <a:pPr marL="193675" indent="-193675">
              <a:lnSpc>
                <a:spcPct val="110000"/>
              </a:lnSpc>
              <a:spcAft>
                <a:spcPts val="600"/>
              </a:spcAft>
              <a:buFont typeface="Times" pitchFamily="-106" charset="0"/>
              <a:buChar char="•"/>
            </a:pPr>
            <a:r>
              <a:rPr lang="ja-JP" altLang="en-US" sz="1800" dirty="0">
                <a:solidFill>
                  <a:srgbClr val="000000"/>
                </a:solidFill>
              </a:rPr>
              <a:t>機械的接合がなく、高分解能化、低価格化が</a:t>
            </a:r>
            <a:r>
              <a:rPr lang="ja-JP" altLang="en-US" sz="1800" dirty="0" smtClean="0">
                <a:solidFill>
                  <a:srgbClr val="000000"/>
                </a:solidFill>
              </a:rPr>
              <a:t>望める</a:t>
            </a:r>
            <a:endParaRPr lang="en-US" altLang="ja-JP" sz="1800" dirty="0">
              <a:solidFill>
                <a:srgbClr val="000000"/>
              </a:solidFill>
            </a:endParaRPr>
          </a:p>
          <a:p>
            <a:pPr marL="193675" indent="-193675">
              <a:lnSpc>
                <a:spcPct val="110000"/>
              </a:lnSpc>
              <a:spcAft>
                <a:spcPts val="600"/>
              </a:spcAft>
              <a:buFont typeface="Times" pitchFamily="-106" charset="0"/>
              <a:buChar char="•"/>
            </a:pPr>
            <a:r>
              <a:rPr lang="ja-JP" altLang="en-US" sz="1800" dirty="0">
                <a:solidFill>
                  <a:srgbClr val="000000"/>
                </a:solidFill>
              </a:rPr>
              <a:t>産業界の標準プロセスを基本</a:t>
            </a:r>
            <a:r>
              <a:rPr lang="ja-JP" altLang="en-US" sz="1800" dirty="0" smtClean="0">
                <a:solidFill>
                  <a:srgbClr val="000000"/>
                </a:solidFill>
              </a:rPr>
              <a:t>に 開発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pic>
        <p:nvPicPr>
          <p:cNvPr id="10" name="図 9" descr="SOIPIXcross_X2_BPW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49530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US" altLang="ja-JP" sz="3200" b="1" dirty="0" smtClean="0"/>
              <a:t>SOIPIX </a:t>
            </a:r>
            <a:r>
              <a:rPr lang="ja-JP" altLang="en-US" sz="2800" b="1" dirty="0" smtClean="0"/>
              <a:t>グループ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433467"/>
          </a:xfrm>
        </p:spPr>
        <p:txBody>
          <a:bodyPr/>
          <a:lstStyle/>
          <a:p>
            <a:r>
              <a:rPr lang="en-US" altLang="ja-JP" sz="2400" dirty="0" smtClean="0"/>
              <a:t>SOIPIX</a:t>
            </a:r>
            <a:r>
              <a:rPr lang="ja-JP" altLang="en-US" sz="2400" dirty="0" smtClean="0"/>
              <a:t>グループ（</a:t>
            </a:r>
            <a:r>
              <a:rPr lang="en-US" altLang="ja-JP" sz="2400" dirty="0" smtClean="0"/>
              <a:t> http://rd.kek.jp/project/soi/ 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2005</a:t>
            </a:r>
            <a:r>
              <a:rPr lang="ja-JP" altLang="en-US" sz="2400" dirty="0" smtClean="0"/>
              <a:t>年７月にプロジェクトスタート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KEK</a:t>
            </a:r>
            <a:r>
              <a:rPr lang="ja-JP" altLang="en-US" sz="2400" dirty="0" smtClean="0"/>
              <a:t>測定器開発室（</a:t>
            </a:r>
            <a:r>
              <a:rPr lang="en-US" altLang="ja-JP" sz="2400" dirty="0" smtClean="0"/>
              <a:t>DTP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http://rd.kek.jp/ </a:t>
            </a:r>
            <a:r>
              <a:rPr lang="ja-JP" altLang="en-US" sz="2400" dirty="0" smtClean="0"/>
              <a:t>）に属する</a:t>
            </a:r>
            <a:endParaRPr lang="en-US" altLang="ja-JP" sz="2400" dirty="0" smtClean="0"/>
          </a:p>
          <a:p>
            <a:pPr lvl="1">
              <a:buNone/>
            </a:pPr>
            <a:endParaRPr lang="en-US" altLang="ja-JP" sz="2000" dirty="0" smtClean="0"/>
          </a:p>
          <a:p>
            <a:r>
              <a:rPr lang="en-US" altLang="ja-JP" sz="2400" dirty="0" smtClean="0"/>
              <a:t>Collaboration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Member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Supporting Companies</a:t>
            </a:r>
            <a:endParaRPr lang="ja-JP" altLang="en-US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http://image.pixta.jp/graphic/thumb/81/f066b808f77532c16d4e1d714be82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653136"/>
            <a:ext cx="1671067" cy="167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2852936"/>
            <a:ext cx="8305800" cy="1656184"/>
          </a:xfrm>
          <a:prstGeom prst="rect">
            <a:avLst/>
          </a:prstGeom>
          <a:solidFill>
            <a:srgbClr val="DBEEF4"/>
          </a:solidFill>
          <a:ln w="9525">
            <a:solidFill>
              <a:srgbClr val="46AAC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marL="92075">
              <a:spcAft>
                <a:spcPts val="1200"/>
              </a:spcAft>
              <a:defRPr/>
            </a:pPr>
            <a:r>
              <a:rPr lang="en-US" altLang="ja-JP" dirty="0">
                <a:latin typeface="Arial" charset="0"/>
              </a:rPr>
              <a:t>KEK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ja-JP" altLang="en-US" dirty="0" smtClean="0">
                <a:latin typeface="Arial" charset="0"/>
              </a:rPr>
              <a:t>筑波大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ja-JP" altLang="en-US" dirty="0" smtClean="0">
                <a:latin typeface="Arial" charset="0"/>
              </a:rPr>
              <a:t>東北大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ja-JP" altLang="en-US" dirty="0" smtClean="0">
                <a:latin typeface="Arial" charset="0"/>
              </a:rPr>
              <a:t>京都大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ja-JP" altLang="en-US" dirty="0" smtClean="0">
                <a:latin typeface="Arial" charset="0"/>
              </a:rPr>
              <a:t>大阪大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ja-JP" altLang="en-US" dirty="0" smtClean="0">
                <a:latin typeface="Arial" charset="0"/>
              </a:rPr>
              <a:t>京教大</a:t>
            </a:r>
            <a:r>
              <a:rPr lang="en-US" altLang="ja-JP" dirty="0" smtClean="0">
                <a:latin typeface="Arial" charset="0"/>
              </a:rPr>
              <a:t>,  </a:t>
            </a:r>
            <a:r>
              <a:rPr lang="en-US" altLang="ja-JP" dirty="0">
                <a:latin typeface="Arial" charset="0"/>
              </a:rPr>
              <a:t>JAXA/ISAS, </a:t>
            </a:r>
            <a:r>
              <a:rPr lang="ja-JP" altLang="en-US" dirty="0" smtClean="0">
                <a:latin typeface="Arial" charset="0"/>
              </a:rPr>
              <a:t>理研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ja-JP" altLang="en-US" dirty="0" smtClean="0">
                <a:latin typeface="Arial" charset="0"/>
              </a:rPr>
              <a:t>産総研</a:t>
            </a:r>
            <a:endParaRPr lang="en-US" altLang="ja-JP" dirty="0">
              <a:latin typeface="Arial" charset="0"/>
            </a:endParaRPr>
          </a:p>
          <a:p>
            <a:pPr marL="92075">
              <a:spcAft>
                <a:spcPts val="1200"/>
              </a:spcAft>
              <a:defRPr/>
            </a:pPr>
            <a:r>
              <a:rPr lang="en-US" altLang="ja-JP" dirty="0">
                <a:solidFill>
                  <a:srgbClr val="660066"/>
                </a:solidFill>
                <a:latin typeface="Arial" charset="0"/>
              </a:rPr>
              <a:t>LBNL, FNAL, Univ. of Hawaii</a:t>
            </a:r>
          </a:p>
          <a:p>
            <a:pPr marL="92075">
              <a:spcAft>
                <a:spcPts val="1200"/>
              </a:spcAft>
              <a:defRPr/>
            </a:pPr>
            <a:r>
              <a:rPr lang="en-US" altLang="ja-JP" dirty="0">
                <a:solidFill>
                  <a:srgbClr val="660066"/>
                </a:solidFill>
                <a:latin typeface="Arial" charset="0"/>
              </a:rPr>
              <a:t>INP Krakow, INFN </a:t>
            </a:r>
            <a:r>
              <a:rPr lang="en-US" altLang="ja-JP" dirty="0" err="1">
                <a:solidFill>
                  <a:srgbClr val="660066"/>
                </a:solidFill>
                <a:latin typeface="Arial" charset="0"/>
              </a:rPr>
              <a:t>Padova</a:t>
            </a:r>
            <a:r>
              <a:rPr lang="en-US" altLang="ja-JP" dirty="0">
                <a:solidFill>
                  <a:srgbClr val="660066"/>
                </a:solidFill>
                <a:latin typeface="Arial" charset="0"/>
              </a:rPr>
              <a:t>, Louvain-la-</a:t>
            </a:r>
            <a:r>
              <a:rPr lang="en-US" altLang="ja-JP" dirty="0" err="1">
                <a:solidFill>
                  <a:srgbClr val="660066"/>
                </a:solidFill>
                <a:latin typeface="Arial" charset="0"/>
              </a:rPr>
              <a:t>Neuve</a:t>
            </a:r>
            <a:r>
              <a:rPr lang="en-US" altLang="ja-JP" dirty="0">
                <a:solidFill>
                  <a:srgbClr val="660066"/>
                </a:solidFill>
                <a:latin typeface="Arial" charset="0"/>
              </a:rPr>
              <a:t> Univ., </a:t>
            </a:r>
            <a:r>
              <a:rPr lang="en-US" altLang="ja-JP" dirty="0" err="1">
                <a:solidFill>
                  <a:srgbClr val="660066"/>
                </a:solidFill>
                <a:latin typeface="Arial" charset="0"/>
              </a:rPr>
              <a:t>Universität</a:t>
            </a:r>
            <a:r>
              <a:rPr lang="en-US" altLang="ja-JP" dirty="0">
                <a:solidFill>
                  <a:srgbClr val="660066"/>
                </a:solidFill>
                <a:latin typeface="Arial" charset="0"/>
              </a:rPr>
              <a:t> Heidelberg </a:t>
            </a:r>
          </a:p>
          <a:p>
            <a:pPr marL="92075">
              <a:spcAft>
                <a:spcPts val="1200"/>
              </a:spcAft>
              <a:defRPr/>
            </a:pPr>
            <a:r>
              <a:rPr lang="en-US" altLang="ja-JP" dirty="0">
                <a:solidFill>
                  <a:srgbClr val="660066"/>
                </a:solidFill>
                <a:latin typeface="Arial" charset="0"/>
              </a:rPr>
              <a:t>IHEP </a:t>
            </a:r>
            <a:r>
              <a:rPr lang="en-US" altLang="ja-JP" dirty="0" smtClean="0">
                <a:solidFill>
                  <a:srgbClr val="660066"/>
                </a:solidFill>
                <a:latin typeface="Arial" charset="0"/>
              </a:rPr>
              <a:t>China, </a:t>
            </a:r>
            <a:r>
              <a:rPr lang="ja-JP" altLang="en-US" dirty="0" smtClean="0">
                <a:solidFill>
                  <a:srgbClr val="660066"/>
                </a:solidFill>
                <a:latin typeface="Arial" charset="0"/>
              </a:rPr>
              <a:t>Budker </a:t>
            </a:r>
            <a:r>
              <a:rPr lang="ja-JP" altLang="en-US" dirty="0">
                <a:solidFill>
                  <a:srgbClr val="660066"/>
                </a:solidFill>
                <a:latin typeface="Arial" charset="0"/>
              </a:rPr>
              <a:t>Institute of Nucl. Phys.</a:t>
            </a:r>
            <a:endParaRPr lang="en-US" altLang="ja-JP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5013176"/>
            <a:ext cx="5246687" cy="9366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00FF"/>
                </a:solidFill>
              </a:rPr>
              <a:t>OKI Semiconductor Co. Ltd. ,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en-US" altLang="ja-JP" dirty="0">
                <a:solidFill>
                  <a:srgbClr val="0000FF"/>
                </a:solidFill>
              </a:rPr>
              <a:t>OKI Semiconductor Miyagi Co. Ltd. , 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en-US" altLang="ja-JP" dirty="0">
                <a:solidFill>
                  <a:srgbClr val="0000FF"/>
                </a:solidFill>
              </a:rPr>
              <a:t>T-Micro Co. Ltd., </a:t>
            </a:r>
            <a:r>
              <a:rPr lang="en-US" altLang="ja-JP" dirty="0" err="1">
                <a:solidFill>
                  <a:srgbClr val="0000FF"/>
                </a:solidFill>
              </a:rPr>
              <a:t>Rigaku</a:t>
            </a:r>
            <a:r>
              <a:rPr lang="en-US" altLang="ja-JP" dirty="0">
                <a:solidFill>
                  <a:srgbClr val="0000FF"/>
                </a:solidFill>
              </a:rPr>
              <a:t> Co. Ltd.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ja-JP" altLang="en-US" sz="3200" b="1" dirty="0" smtClean="0"/>
              <a:t>開発状況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832648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KEK </a:t>
            </a:r>
            <a:r>
              <a:rPr lang="ja-JP" altLang="en-US" sz="2400" dirty="0" smtClean="0"/>
              <a:t>を中心に </a:t>
            </a:r>
            <a:r>
              <a:rPr lang="en-US" altLang="ja-JP" sz="2400" dirty="0" smtClean="0"/>
              <a:t>Multi Project Wafer (MPW) Run</a:t>
            </a:r>
            <a:r>
              <a:rPr lang="ja-JP" altLang="en-US" sz="2400" dirty="0" smtClean="0"/>
              <a:t>　→　</a:t>
            </a:r>
            <a:r>
              <a:rPr lang="ja-JP" altLang="en-US" sz="2000" dirty="0" smtClean="0"/>
              <a:t>年２回</a:t>
            </a:r>
            <a:endParaRPr lang="en-US" altLang="ja-JP" sz="20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開発の主なスタイル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  </a:t>
            </a:r>
            <a:r>
              <a:rPr lang="ja-JP" altLang="en-US" sz="2400" dirty="0" smtClean="0"/>
              <a:t>　試験結果を設計にフィードバック</a:t>
            </a:r>
            <a:endParaRPr lang="en-US" altLang="ja-JP" sz="2400" dirty="0" smtClean="0"/>
          </a:p>
          <a:p>
            <a:r>
              <a:rPr lang="ja-JP" altLang="en-US" sz="2400" dirty="0" smtClean="0"/>
              <a:t>素粒子実験だけではない、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　汎用検出器</a:t>
            </a:r>
            <a:r>
              <a:rPr lang="ja-JP" altLang="en-US" sz="2400" dirty="0" smtClean="0"/>
              <a:t>として開発</a:t>
            </a:r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02 / 21 MON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608040" cy="365125"/>
          </a:xfrm>
        </p:spPr>
        <p:txBody>
          <a:bodyPr/>
          <a:lstStyle/>
          <a:p>
            <a:r>
              <a:rPr kumimoji="1" lang="en-US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ICEPP Symposium - A.TAKEDA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896C-9ED3-4E5E-9ED3-CF412EAE8211}" type="slidenum">
              <a:rPr kumimoji="1" lang="ja-JP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331640" y="1988840"/>
            <a:ext cx="3240360" cy="2952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3" name="図表 32"/>
          <p:cNvGraphicFramePr/>
          <p:nvPr/>
        </p:nvGraphicFramePr>
        <p:xfrm>
          <a:off x="683568" y="2276872"/>
          <a:ext cx="4560168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正方形/長方形 34"/>
          <p:cNvSpPr/>
          <p:nvPr/>
        </p:nvSpPr>
        <p:spPr>
          <a:xfrm>
            <a:off x="5724128" y="1628800"/>
            <a:ext cx="3240360" cy="47525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 descr="C:\Documents and Settings\soipix\My Documents\My Pictures\SOIJP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772816"/>
            <a:ext cx="2304256" cy="3254257"/>
          </a:xfrm>
          <a:prstGeom prst="rect">
            <a:avLst/>
          </a:prstGeom>
          <a:noFill/>
        </p:spPr>
      </p:pic>
      <p:sp>
        <p:nvSpPr>
          <p:cNvPr id="31" name="テキスト ボックス 30"/>
          <p:cNvSpPr txBox="1">
            <a:spLocks noChangeArrowheads="1"/>
          </p:cNvSpPr>
          <p:nvPr/>
        </p:nvSpPr>
        <p:spPr bwMode="auto">
          <a:xfrm>
            <a:off x="5868144" y="5157192"/>
            <a:ext cx="2971800" cy="1077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ja-JP" altLang="en-US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日本物理学会誌、</a:t>
            </a:r>
            <a:r>
              <a:rPr lang="en-US" altLang="ja-JP" sz="1600" dirty="0">
                <a:solidFill>
                  <a:srgbClr val="000000"/>
                </a:solidFill>
                <a:latin typeface="Arial" charset="0"/>
              </a:rPr>
              <a:t>2010 Vol. 65, No. 9, </a:t>
            </a:r>
            <a:r>
              <a:rPr lang="ja-JP" altLang="en-US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実験技術</a:t>
            </a:r>
            <a:r>
              <a:rPr lang="en-US" altLang="ja-JP" sz="1600" dirty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ja-JP" altLang="en-US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「</a:t>
            </a:r>
            <a:r>
              <a:rPr lang="en-US" altLang="ja-JP" sz="1600" dirty="0">
                <a:solidFill>
                  <a:srgbClr val="000000"/>
                </a:solidFill>
                <a:latin typeface="Arial" charset="0"/>
              </a:rPr>
              <a:t>SOI</a:t>
            </a:r>
            <a:r>
              <a:rPr lang="ja-JP" altLang="en-US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技術を用いた放射線イメージセンサーの開発」</a:t>
            </a:r>
            <a:r>
              <a:rPr lang="ja-JP" altLang="ja-JP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endParaRPr lang="ja-JP" altLang="en-US" sz="16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619672" y="2132856"/>
            <a:ext cx="806896" cy="4823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/>
              <a:t>その他</a:t>
            </a:r>
            <a:endParaRPr kumimoji="1" lang="en-US" altLang="ja-JP" sz="1200" b="1" dirty="0" smtClean="0"/>
          </a:p>
          <a:p>
            <a:pPr algn="ctr"/>
            <a:r>
              <a:rPr kumimoji="1" lang="ja-JP" altLang="en-US" sz="1200" b="1" dirty="0" smtClean="0"/>
              <a:t>付加機能</a:t>
            </a:r>
            <a:endParaRPr kumimoji="1" lang="ja-JP" altLang="en-US" sz="1200" b="1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2195736" y="2060848"/>
            <a:ext cx="2232248" cy="408204"/>
            <a:chOff x="1224142" y="2232246"/>
            <a:chExt cx="2232248" cy="408204"/>
          </a:xfrm>
        </p:grpSpPr>
        <p:sp>
          <p:nvSpPr>
            <p:cNvPr id="14" name="正方形/長方形 13"/>
            <p:cNvSpPr/>
            <p:nvPr/>
          </p:nvSpPr>
          <p:spPr>
            <a:xfrm>
              <a:off x="1224142" y="2304254"/>
              <a:ext cx="2010054" cy="3361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正方形/長方形 14"/>
            <p:cNvSpPr/>
            <p:nvPr/>
          </p:nvSpPr>
          <p:spPr>
            <a:xfrm>
              <a:off x="1728198" y="2232246"/>
              <a:ext cx="1728192" cy="36004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b="1" dirty="0" smtClean="0"/>
                <a:t>様々な試験</a:t>
              </a:r>
              <a:r>
                <a:rPr lang="en-US" altLang="ja-JP" b="1" dirty="0" smtClean="0"/>
                <a:t>…</a:t>
              </a:r>
              <a:endParaRPr kumimoji="1" lang="ja-JP" altLang="en-US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5" descr="FY07MPWchip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28194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図 4" descr="FY08-MaskAre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803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図 8" descr="DSCN2092_2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52400"/>
            <a:ext cx="2884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図 6" descr="MX1350_top_all_plus3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733800"/>
            <a:ext cx="299243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9600" y="228600"/>
            <a:ext cx="50292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dirty="0">
                <a:solidFill>
                  <a:srgbClr val="0000FF"/>
                </a:solidFill>
                <a:latin typeface="Arial" pitchFamily="-106" charset="0"/>
                <a:ea typeface="+mn-ea"/>
              </a:rPr>
              <a:t>MPW (Multi Project Wafer) run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6172200" y="457200"/>
            <a:ext cx="2749550" cy="523875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>
                <a:solidFill>
                  <a:srgbClr val="000000"/>
                </a:solidFill>
                <a:latin typeface="Arial" charset="0"/>
              </a:rPr>
              <a:t>~Twice per Year</a:t>
            </a:r>
            <a:endParaRPr lang="ja-JP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 02 / 21 MON</a:t>
            </a:r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17th ICEPP Symposium - A.TAKEDA</a:t>
            </a:r>
            <a:endParaRPr kumimoji="1" lang="ja-JP" altLang="en-US" dirty="0"/>
          </a:p>
        </p:txBody>
      </p:sp>
      <p:sp>
        <p:nvSpPr>
          <p:cNvPr id="9224" name="スライド番号プレースホルダ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C1E7F1-96C0-4601-AADC-88B3168BC758}" type="slidenum">
              <a:rPr lang="ja-JP" altLang="en-US" smtClean="0">
                <a:latin typeface="Comic Sans MS" pitchFamily="66" charset="0"/>
              </a:rPr>
              <a:pPr/>
              <a:t>9</a:t>
            </a:fld>
            <a:endParaRPr lang="ja-JP" altLang="en-US" dirty="0" smtClean="0">
              <a:latin typeface="Comic Sans MS" pitchFamily="66" charset="0"/>
            </a:endParaRPr>
          </a:p>
        </p:txBody>
      </p:sp>
      <p:pic>
        <p:nvPicPr>
          <p:cNvPr id="9225" name="図 9" descr="MX1378_text4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143000"/>
            <a:ext cx="4973638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2275</Words>
  <Application>Microsoft Office PowerPoint</Application>
  <PresentationFormat>画面に合わせる (4:3)</PresentationFormat>
  <Paragraphs>608</Paragraphs>
  <Slides>37</Slides>
  <Notes>28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Office テーマ</vt:lpstr>
      <vt:lpstr>積分型SOIピクセル検出器の性能評価</vt:lpstr>
      <vt:lpstr>ピクセル検出器の現状</vt:lpstr>
      <vt:lpstr>次世代ピクセル検出器へ向けて…</vt:lpstr>
      <vt:lpstr>KEK SOIPIX グループでの R&amp;D</vt:lpstr>
      <vt:lpstr>Silicon-On-Insulator (SOI) 技術</vt:lpstr>
      <vt:lpstr>SOIピクセル検出器 </vt:lpstr>
      <vt:lpstr>SOIPIX グループ</vt:lpstr>
      <vt:lpstr>開発状況</vt:lpstr>
      <vt:lpstr>スライド 9</vt:lpstr>
      <vt:lpstr>積分型 SOIピクセル検出器について</vt:lpstr>
      <vt:lpstr>積分型SOIピクセル検出器</vt:lpstr>
      <vt:lpstr>XRPIX1の概要</vt:lpstr>
      <vt:lpstr>入射ヒットパターン読み出し機能</vt:lpstr>
      <vt:lpstr>入射ヒットパターン読み出し機能</vt:lpstr>
      <vt:lpstr>INTPIX4の概要</vt:lpstr>
      <vt:lpstr>チップ制御＆データ読み出しシステム</vt:lpstr>
      <vt:lpstr>チップ制御＆データ読み出しシステム</vt:lpstr>
      <vt:lpstr>ここまでの道のり…</vt:lpstr>
      <vt:lpstr>ここまでの道のり…</vt:lpstr>
      <vt:lpstr>ここまでの道のり…</vt:lpstr>
      <vt:lpstr>INTPIX4のX線照射試験</vt:lpstr>
      <vt:lpstr>X線テストチャートの画像</vt:lpstr>
      <vt:lpstr>過去のチップとの比較</vt:lpstr>
      <vt:lpstr>INTPIX4のX線照射試験２</vt:lpstr>
      <vt:lpstr>INTPIX4のX線照射試験</vt:lpstr>
      <vt:lpstr>INTPIX4のX線照射試験</vt:lpstr>
      <vt:lpstr>煮干し全体のレントゲン写真（おまけ）</vt:lpstr>
      <vt:lpstr>まとめ</vt:lpstr>
      <vt:lpstr>Backup</vt:lpstr>
      <vt:lpstr>UNIBONDTM Process (1995, France LETI) -&gt; SOITEC</vt:lpstr>
      <vt:lpstr>スライド 31</vt:lpstr>
      <vt:lpstr>XRPIX1のトリガ出力機能</vt:lpstr>
      <vt:lpstr>INTPIX4　回路図</vt:lpstr>
      <vt:lpstr>INTPIX4からのデータ読み出し</vt:lpstr>
      <vt:lpstr>スライド 35</vt:lpstr>
      <vt:lpstr>使用する枚数とX線画像の解像度</vt:lpstr>
      <vt:lpstr>入射ヒットパターン読み出し試験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AyakiTAKEDA</dc:creator>
  <cp:lastModifiedBy>AyakiTAKEDA</cp:lastModifiedBy>
  <cp:revision>26</cp:revision>
  <dcterms:created xsi:type="dcterms:W3CDTF">2011-01-28T01:53:18Z</dcterms:created>
  <dcterms:modified xsi:type="dcterms:W3CDTF">2011-02-21T08:06:49Z</dcterms:modified>
</cp:coreProperties>
</file>