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8"/>
  </p:notesMasterIdLst>
  <p:sldIdLst>
    <p:sldId id="259" r:id="rId2"/>
    <p:sldId id="399" r:id="rId3"/>
    <p:sldId id="334" r:id="rId4"/>
    <p:sldId id="360" r:id="rId5"/>
    <p:sldId id="335" r:id="rId6"/>
    <p:sldId id="393" r:id="rId7"/>
    <p:sldId id="396" r:id="rId8"/>
    <p:sldId id="397" r:id="rId9"/>
    <p:sldId id="339" r:id="rId10"/>
    <p:sldId id="382" r:id="rId11"/>
    <p:sldId id="349" r:id="rId12"/>
    <p:sldId id="381" r:id="rId13"/>
    <p:sldId id="406" r:id="rId14"/>
    <p:sldId id="402" r:id="rId15"/>
    <p:sldId id="383" r:id="rId16"/>
    <p:sldId id="367" r:id="rId17"/>
    <p:sldId id="401" r:id="rId18"/>
    <p:sldId id="357" r:id="rId19"/>
    <p:sldId id="407" r:id="rId20"/>
    <p:sldId id="408" r:id="rId21"/>
    <p:sldId id="358" r:id="rId22"/>
    <p:sldId id="359" r:id="rId23"/>
    <p:sldId id="404" r:id="rId24"/>
    <p:sldId id="400" r:id="rId25"/>
    <p:sldId id="405" r:id="rId26"/>
    <p:sldId id="373" r:id="rId27"/>
    <p:sldId id="414" r:id="rId28"/>
    <p:sldId id="422" r:id="rId29"/>
    <p:sldId id="421" r:id="rId30"/>
    <p:sldId id="417" r:id="rId31"/>
    <p:sldId id="419" r:id="rId32"/>
    <p:sldId id="418" r:id="rId33"/>
    <p:sldId id="424" r:id="rId34"/>
    <p:sldId id="425" r:id="rId35"/>
    <p:sldId id="426" r:id="rId36"/>
    <p:sldId id="427" r:id="rId37"/>
    <p:sldId id="428" r:id="rId38"/>
    <p:sldId id="429" r:id="rId39"/>
    <p:sldId id="430" r:id="rId40"/>
    <p:sldId id="431" r:id="rId41"/>
    <p:sldId id="411" r:id="rId42"/>
    <p:sldId id="412" r:id="rId43"/>
    <p:sldId id="413" r:id="rId44"/>
    <p:sldId id="409" r:id="rId45"/>
    <p:sldId id="410" r:id="rId46"/>
    <p:sldId id="423" r:id="rId4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10"/>
    <a:srgbClr val="FFFFFF"/>
    <a:srgbClr val="262626"/>
    <a:srgbClr val="FB3823"/>
    <a:srgbClr val="0E02FE"/>
    <a:srgbClr val="000000"/>
    <a:srgbClr val="FF0000"/>
    <a:srgbClr val="FD260F"/>
    <a:srgbClr val="FF1515"/>
    <a:srgbClr val="C7F61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67" d="100"/>
          <a:sy n="67" d="100"/>
        </p:scale>
        <p:origin x="-5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996F1-1DE0-464C-BAAC-23E214EF0929}" type="datetimeFigureOut">
              <a:rPr kumimoji="1" lang="ja-JP" altLang="en-US" smtClean="0"/>
              <a:pPr/>
              <a:t>2011/2/21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55C06-F116-41F3-9074-8DADE88C2A1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45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46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55C06-F116-41F3-9074-8DADE88C2A1B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2011/2/21</a:t>
            </a:fld>
            <a:endParaRPr kumimoji="1" lang="ja-JP" altLang="en-US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2011/2/21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2011/2/21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2011/2/21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フリーフォーム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2011/2/21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2011/2/21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2011/2/21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2011/2/21</a:t>
            </a:fld>
            <a:endParaRPr kumimoji="1" lang="ja-JP" altLang="en-US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2011/2/21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2011/2/21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2011/2/21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リーフォーム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フリーフォーム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タイトル プレースホル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0" name="テキスト プレースホル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2011/2/21</a:t>
            </a:fld>
            <a:endParaRPr kumimoji="1" lang="ja-JP" altLang="en-US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1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1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58214" y="6492899"/>
            <a:ext cx="785818" cy="365125"/>
          </a:xfrm>
        </p:spPr>
        <p:txBody>
          <a:bodyPr/>
          <a:lstStyle/>
          <a:p>
            <a:pPr>
              <a:defRPr/>
            </a:pPr>
            <a:fld id="{FE6AD9D3-E02D-4CBC-B79A-9E5537066F9B}" type="slidenum">
              <a:rPr lang="en-US" altLang="ja-JP"/>
              <a:pPr>
                <a:defRPr/>
              </a:pPr>
              <a:t>1</a:t>
            </a:fld>
            <a:endParaRPr lang="en-US" altLang="ja-JP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0"/>
            <a:ext cx="8786812" cy="2420938"/>
          </a:xfrm>
        </p:spPr>
        <p:txBody>
          <a:bodyPr>
            <a:normAutofit/>
          </a:bodyPr>
          <a:lstStyle/>
          <a:p>
            <a:r>
              <a:rPr lang="en-US" altLang="ja-JP" sz="4000" u="sng" dirty="0" smtClean="0"/>
              <a:t>T2K</a:t>
            </a:r>
            <a:r>
              <a:rPr lang="ja-JP" altLang="en-US" sz="4000" u="sng" dirty="0" smtClean="0"/>
              <a:t>実験前置</a:t>
            </a:r>
            <a:r>
              <a:rPr lang="en-US" altLang="ja-JP" sz="4000" u="sng" dirty="0" smtClean="0"/>
              <a:t>on-axis</a:t>
            </a:r>
            <a:r>
              <a:rPr lang="ja-JP" altLang="en-US" sz="4000" u="sng" dirty="0" smtClean="0"/>
              <a:t>検出器</a:t>
            </a:r>
            <a:r>
              <a:rPr lang="en-US" altLang="ja-JP" sz="4000" u="sng" dirty="0" smtClean="0"/>
              <a:t>INGRID</a:t>
            </a:r>
            <a:br>
              <a:rPr lang="en-US" altLang="ja-JP" sz="4000" u="sng" dirty="0" smtClean="0"/>
            </a:br>
            <a:r>
              <a:rPr lang="ja-JP" altLang="en-US" sz="4000" u="sng" dirty="0" smtClean="0"/>
              <a:t>によるニュートリノビーム測定</a:t>
            </a:r>
            <a:endParaRPr lang="ja-JP" altLang="en-US" sz="4000" u="sng" baseline="-25000" dirty="0" smtClean="0"/>
          </a:p>
        </p:txBody>
      </p:sp>
      <p:pic>
        <p:nvPicPr>
          <p:cNvPr id="2051" name="Picture 2" descr="mag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23528" y="3109893"/>
            <a:ext cx="8496944" cy="3748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09600" marR="0" lvl="0" indent="-6096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</a:t>
            </a: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　　</a:t>
            </a:r>
            <a:r>
              <a:rPr lang="ja-JP" altLang="en-US" sz="3200" b="1" dirty="0" smtClean="0"/>
              <a:t>京都大学</a:t>
            </a:r>
            <a:r>
              <a:rPr lang="en-US" altLang="ja-JP" sz="3200" b="1" dirty="0" smtClean="0"/>
              <a:t>: </a:t>
            </a:r>
            <a:r>
              <a:rPr lang="ja-JP" altLang="en-US" sz="3200" b="1" dirty="0" smtClean="0"/>
              <a:t>大谷　将士</a:t>
            </a:r>
            <a:endParaRPr kumimoji="1" lang="en-US" altLang="ja-JP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2011</a:t>
            </a:r>
            <a:r>
              <a:rPr lang="en-US" altLang="ja-JP" sz="2800" noProof="0" dirty="0" smtClean="0"/>
              <a:t>/</a:t>
            </a:r>
            <a:r>
              <a:rPr lang="en-US" altLang="ja-JP" sz="2800" dirty="0" smtClean="0"/>
              <a:t>2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/20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endParaRPr lang="en-US" altLang="ja-JP" sz="3200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noProof="0" dirty="0" smtClean="0">
                <a:latin typeface="+mj-lt"/>
                <a:ea typeface="+mj-ea"/>
                <a:cs typeface="+mj-cs"/>
              </a:rPr>
              <a:t>INGRID</a:t>
            </a:r>
            <a:r>
              <a:rPr lang="ja-JP" altLang="en-US" sz="4400" u="sng" noProof="0" dirty="0" smtClean="0">
                <a:latin typeface="+mj-lt"/>
                <a:ea typeface="+mj-ea"/>
                <a:cs typeface="+mj-cs"/>
              </a:rPr>
              <a:t>モジュール</a:t>
            </a:r>
            <a:endParaRPr kumimoji="1" lang="ja-JP" altLang="en-US" sz="4400" b="0" i="0" u="sng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コンテンツ プレースホルダ 30"/>
          <p:cNvSpPr>
            <a:spLocks noGrp="1"/>
          </p:cNvSpPr>
          <p:nvPr>
            <p:ph idx="1"/>
          </p:nvPr>
        </p:nvSpPr>
        <p:spPr>
          <a:xfrm>
            <a:off x="216024" y="980728"/>
            <a:ext cx="8676456" cy="2880320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~1m</a:t>
            </a:r>
            <a:r>
              <a:rPr kumimoji="1" lang="en-US" altLang="ja-JP" sz="2400" baseline="30000" dirty="0" smtClean="0"/>
              <a:t>3</a:t>
            </a:r>
            <a:r>
              <a:rPr lang="en-US" altLang="ja-JP" sz="2400" dirty="0" smtClean="0"/>
              <a:t>, </a:t>
            </a:r>
            <a:r>
              <a:rPr lang="ja-JP" altLang="en-US" sz="2400" dirty="0" smtClean="0"/>
              <a:t>総重量 </a:t>
            </a:r>
            <a:r>
              <a:rPr lang="en-US" altLang="ja-JP" sz="2400" dirty="0" smtClean="0"/>
              <a:t>~10ton</a:t>
            </a:r>
            <a:endParaRPr kumimoji="1" lang="en-US" altLang="ja-JP" sz="2400" baseline="30000" dirty="0" smtClean="0"/>
          </a:p>
          <a:p>
            <a:r>
              <a:rPr lang="ja-JP" altLang="en-US" sz="2400" dirty="0" smtClean="0"/>
              <a:t>鉄</a:t>
            </a:r>
            <a:r>
              <a:rPr kumimoji="1" lang="en-US" altLang="ja-JP" sz="2400" dirty="0" smtClean="0"/>
              <a:t>9</a:t>
            </a:r>
            <a:r>
              <a:rPr lang="ja-JP" altLang="en-US" sz="2400" dirty="0" smtClean="0"/>
              <a:t>枚と</a:t>
            </a:r>
            <a:r>
              <a:rPr kumimoji="1" lang="ja-JP" altLang="en-US" sz="2400" dirty="0" smtClean="0"/>
              <a:t>シンチレータートラッカー</a:t>
            </a:r>
            <a:r>
              <a:rPr kumimoji="1" lang="en-US" altLang="ja-JP" sz="2400" dirty="0" smtClean="0"/>
              <a:t>11</a:t>
            </a:r>
            <a:r>
              <a:rPr kumimoji="1" lang="ja-JP" altLang="en-US" sz="2400" dirty="0" smtClean="0"/>
              <a:t>枚のサンドイッチ。</a:t>
            </a:r>
            <a:endParaRPr kumimoji="1" lang="en-US" altLang="ja-JP" sz="2400" dirty="0" smtClean="0"/>
          </a:p>
          <a:p>
            <a:pPr lvl="1"/>
            <a:r>
              <a:rPr lang="ja-JP" altLang="en-US" sz="2200" dirty="0" smtClean="0"/>
              <a:t>トラッカー </a:t>
            </a:r>
            <a:r>
              <a:rPr lang="en-US" altLang="ja-JP" sz="2200" dirty="0" smtClean="0"/>
              <a:t>: </a:t>
            </a:r>
            <a:r>
              <a:rPr lang="ja-JP" altLang="en-US" sz="2200" dirty="0" smtClean="0"/>
              <a:t>縦横</a:t>
            </a:r>
            <a:r>
              <a:rPr lang="en-US" altLang="ja-JP" sz="2200" dirty="0" smtClean="0"/>
              <a:t>24</a:t>
            </a:r>
            <a:r>
              <a:rPr lang="ja-JP" altLang="en-US" sz="2200" dirty="0" smtClean="0"/>
              <a:t>枚のシンチレーター</a:t>
            </a:r>
            <a:r>
              <a:rPr lang="en-US" altLang="ja-JP" sz="2200" dirty="0" smtClean="0"/>
              <a:t>(</a:t>
            </a:r>
            <a:r>
              <a:rPr lang="ja-JP" altLang="en-US" sz="2200" dirty="0" smtClean="0"/>
              <a:t>長さ</a:t>
            </a:r>
            <a:r>
              <a:rPr lang="en-US" altLang="ja-JP" sz="2200" dirty="0" smtClean="0"/>
              <a:t>120cm, </a:t>
            </a:r>
            <a:r>
              <a:rPr lang="ja-JP" altLang="en-US" sz="2200" dirty="0" smtClean="0"/>
              <a:t>幅</a:t>
            </a:r>
            <a:r>
              <a:rPr lang="en-US" altLang="ja-JP" sz="2200" dirty="0" smtClean="0"/>
              <a:t>5cm, </a:t>
            </a:r>
            <a:r>
              <a:rPr lang="ja-JP" altLang="en-US" sz="2200" dirty="0" smtClean="0"/>
              <a:t>厚み</a:t>
            </a:r>
            <a:r>
              <a:rPr lang="en-US" altLang="ja-JP" sz="2200" dirty="0" smtClean="0"/>
              <a:t>1cm)</a:t>
            </a:r>
          </a:p>
          <a:p>
            <a:pPr lvl="1"/>
            <a:r>
              <a:rPr lang="ja-JP" altLang="en-US" sz="2200" dirty="0" smtClean="0"/>
              <a:t>シンチレーター </a:t>
            </a:r>
            <a:r>
              <a:rPr lang="en-US" altLang="ja-JP" sz="2200" dirty="0" smtClean="0"/>
              <a:t>+ </a:t>
            </a:r>
            <a:r>
              <a:rPr lang="ja-JP" altLang="en-US" sz="2200" dirty="0" smtClean="0"/>
              <a:t>ファイバー </a:t>
            </a:r>
            <a:r>
              <a:rPr lang="en-US" altLang="ja-JP" sz="2200" dirty="0" smtClean="0"/>
              <a:t>+ MPPC</a:t>
            </a:r>
            <a:r>
              <a:rPr lang="ja-JP" altLang="en-US" sz="2200" dirty="0" smtClean="0"/>
              <a:t>読み出し</a:t>
            </a:r>
            <a:endParaRPr lang="en-US" altLang="ja-JP" sz="2200" dirty="0" smtClean="0"/>
          </a:p>
          <a:p>
            <a:pPr lvl="1"/>
            <a:r>
              <a:rPr lang="ja-JP" altLang="en-US" sz="2200" dirty="0" smtClean="0"/>
              <a:t>総チャンネル数</a:t>
            </a:r>
            <a:r>
              <a:rPr lang="en-US" altLang="ja-JP" sz="2200" dirty="0" smtClean="0"/>
              <a:t>~10’000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周りをシンチレーター</a:t>
            </a:r>
            <a:r>
              <a:rPr lang="en-US" altLang="ja-JP" sz="2400" dirty="0" smtClean="0"/>
              <a:t>VETO</a:t>
            </a:r>
            <a:r>
              <a:rPr lang="ja-JP" altLang="en-US" sz="2400" dirty="0" smtClean="0"/>
              <a:t>トラッカーで覆う</a:t>
            </a:r>
            <a:endParaRPr lang="en-US" altLang="ja-JP" sz="2400" dirty="0" smtClean="0"/>
          </a:p>
          <a:p>
            <a:endParaRPr kumimoji="1" lang="en-US" altLang="ja-JP" sz="2400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221088"/>
            <a:ext cx="504056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直線矢印コネクタ 15"/>
          <p:cNvCxnSpPr/>
          <p:nvPr/>
        </p:nvCxnSpPr>
        <p:spPr>
          <a:xfrm flipV="1">
            <a:off x="1691680" y="5661248"/>
            <a:ext cx="648072" cy="576064"/>
          </a:xfrm>
          <a:prstGeom prst="straightConnector1">
            <a:avLst/>
          </a:prstGeom>
          <a:ln w="38100">
            <a:solidFill>
              <a:srgbClr val="FFFC1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 rot="19069714">
            <a:off x="868161" y="5712013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FC10"/>
                </a:solidFill>
              </a:rPr>
              <a:t>ν</a:t>
            </a:r>
            <a:r>
              <a:rPr kumimoji="1" lang="en-US" altLang="ja-JP" sz="2400" dirty="0" smtClean="0">
                <a:solidFill>
                  <a:srgbClr val="FFFC10"/>
                </a:solidFill>
              </a:rPr>
              <a:t> beam</a:t>
            </a:r>
            <a:endParaRPr kumimoji="1" lang="ja-JP" altLang="en-US" sz="2400" dirty="0">
              <a:solidFill>
                <a:srgbClr val="FFFC10"/>
              </a:solidFill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 rot="16200000" flipV="1">
            <a:off x="3563888" y="5949280"/>
            <a:ext cx="576064" cy="14401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275856" y="6309320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 smtClean="0">
                <a:solidFill>
                  <a:sysClr val="windowText" lastClr="000000"/>
                </a:solidFill>
              </a:rPr>
              <a:t>トラッカー</a:t>
            </a:r>
            <a:endParaRPr kumimoji="1" lang="ja-JP" altLang="en-US" sz="2200" dirty="0">
              <a:solidFill>
                <a:sysClr val="windowText" lastClr="00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940152" y="3861048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VETO</a:t>
            </a:r>
            <a:endParaRPr kumimoji="1" lang="ja-JP" altLang="en-US" sz="2200" dirty="0"/>
          </a:p>
        </p:txBody>
      </p:sp>
      <p:cxnSp>
        <p:nvCxnSpPr>
          <p:cNvPr id="24" name="直線矢印コネクタ 23"/>
          <p:cNvCxnSpPr/>
          <p:nvPr/>
        </p:nvCxnSpPr>
        <p:spPr>
          <a:xfrm rot="10800000" flipV="1">
            <a:off x="6012160" y="4293096"/>
            <a:ext cx="288032" cy="7200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rot="16200000" flipH="1">
            <a:off x="6228184" y="4365104"/>
            <a:ext cx="576064" cy="4320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dirty="0" smtClean="0">
                <a:latin typeface="+mj-lt"/>
                <a:ea typeface="+mj-ea"/>
                <a:cs typeface="+mj-cs"/>
              </a:rPr>
              <a:t>ビーム方向の測定原理</a:t>
            </a:r>
            <a:endParaRPr kumimoji="1" lang="ja-JP" altLang="en-US" sz="4400" b="0" i="0" u="sng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コンテンツ プレースホルダ 30"/>
          <p:cNvSpPr>
            <a:spLocks noGrp="1"/>
          </p:cNvSpPr>
          <p:nvPr>
            <p:ph idx="1"/>
          </p:nvPr>
        </p:nvSpPr>
        <p:spPr>
          <a:xfrm>
            <a:off x="179512" y="836712"/>
            <a:ext cx="8640960" cy="2232248"/>
          </a:xfrm>
        </p:spPr>
        <p:txBody>
          <a:bodyPr>
            <a:normAutofit/>
          </a:bodyPr>
          <a:lstStyle/>
          <a:p>
            <a:r>
              <a:rPr lang="ja-JP" altLang="en-US" sz="2400" dirty="0" smtClean="0"/>
              <a:t>鉄で</a:t>
            </a:r>
            <a:r>
              <a:rPr lang="en-US" altLang="ja-JP" sz="2400" dirty="0" smtClean="0"/>
              <a:t>ν</a:t>
            </a:r>
            <a:r>
              <a:rPr lang="ja-JP" altLang="en-US" sz="2400" dirty="0" smtClean="0"/>
              <a:t>反応⇒</a:t>
            </a:r>
            <a:r>
              <a:rPr lang="en-US" altLang="ja-JP" sz="2400" dirty="0" smtClean="0"/>
              <a:t>μ</a:t>
            </a:r>
            <a:r>
              <a:rPr lang="ja-JP" altLang="en-US" sz="2400" dirty="0" smtClean="0"/>
              <a:t>飛跡を検出⇒</a:t>
            </a:r>
            <a:r>
              <a:rPr lang="en-US" altLang="ja-JP" sz="2400" dirty="0" smtClean="0"/>
              <a:t>ν</a:t>
            </a:r>
            <a:r>
              <a:rPr lang="ja-JP" altLang="en-US" sz="2400" dirty="0" smtClean="0"/>
              <a:t>イベントを同定</a:t>
            </a:r>
            <a:endParaRPr lang="en-US" altLang="ja-JP" sz="2400" dirty="0" smtClean="0"/>
          </a:p>
          <a:p>
            <a:r>
              <a:rPr lang="ja-JP" altLang="en-US" sz="2400" dirty="0" smtClean="0"/>
              <a:t>一定期間での各モジュールでのイベント数からプロファイルを再構成⇒ビーム中心を測定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⇒陽子標的とを結んでビーム方向を同定</a:t>
            </a:r>
            <a:endParaRPr lang="en-US" altLang="ja-JP" sz="2400" dirty="0" smtClean="0"/>
          </a:p>
          <a:p>
            <a:r>
              <a:rPr lang="ja-JP" altLang="en-US" sz="2400" dirty="0" smtClean="0"/>
              <a:t>ビーム中心測定の要求精度 </a:t>
            </a:r>
            <a:r>
              <a:rPr lang="en-US" altLang="ja-JP" sz="2400" dirty="0" smtClean="0"/>
              <a:t>&lt;&lt; 28cm (=280m x 1mrad)</a:t>
            </a:r>
          </a:p>
        </p:txBody>
      </p:sp>
      <p:grpSp>
        <p:nvGrpSpPr>
          <p:cNvPr id="61" name="グループ化 60"/>
          <p:cNvGrpSpPr/>
          <p:nvPr/>
        </p:nvGrpSpPr>
        <p:grpSpPr>
          <a:xfrm>
            <a:off x="323529" y="3573016"/>
            <a:ext cx="3096343" cy="3177959"/>
            <a:chOff x="893831" y="3284984"/>
            <a:chExt cx="3361253" cy="3395879"/>
          </a:xfrm>
        </p:grpSpPr>
        <p:grpSp>
          <p:nvGrpSpPr>
            <p:cNvPr id="21" name="グループ化 20"/>
            <p:cNvGrpSpPr/>
            <p:nvPr/>
          </p:nvGrpSpPr>
          <p:grpSpPr>
            <a:xfrm>
              <a:off x="893831" y="3284984"/>
              <a:ext cx="2670057" cy="2592288"/>
              <a:chOff x="5148064" y="2492896"/>
              <a:chExt cx="2742065" cy="2952328"/>
            </a:xfrm>
          </p:grpSpPr>
          <p:pic>
            <p:nvPicPr>
              <p:cNvPr id="3075" name="Picture 3" descr="C:\otani\pdfファイル\1007\100721_Angle33459_04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890" t="29593" r="56479" b="13721"/>
              <a:stretch>
                <a:fillRect/>
              </a:stretch>
            </p:blipFill>
            <p:spPr bwMode="auto">
              <a:xfrm>
                <a:off x="5292080" y="2492896"/>
                <a:ext cx="2598049" cy="2952328"/>
              </a:xfrm>
              <a:prstGeom prst="rect">
                <a:avLst/>
              </a:prstGeom>
              <a:noFill/>
            </p:spPr>
          </p:pic>
          <p:cxnSp>
            <p:nvCxnSpPr>
              <p:cNvPr id="50" name="直線矢印コネクタ 49"/>
              <p:cNvCxnSpPr/>
              <p:nvPr/>
            </p:nvCxnSpPr>
            <p:spPr>
              <a:xfrm>
                <a:off x="5148064" y="3356992"/>
                <a:ext cx="1512168" cy="1588"/>
              </a:xfrm>
              <a:prstGeom prst="straightConnector1">
                <a:avLst/>
              </a:prstGeom>
              <a:ln w="28575">
                <a:solidFill>
                  <a:srgbClr val="FFFC1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テキスト ボックス 54"/>
              <p:cNvSpPr txBox="1"/>
              <p:nvPr/>
            </p:nvSpPr>
            <p:spPr>
              <a:xfrm>
                <a:off x="5657881" y="2924944"/>
                <a:ext cx="6480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 smtClean="0">
                    <a:solidFill>
                      <a:srgbClr val="FFFC10"/>
                    </a:solidFill>
                  </a:rPr>
                  <a:t>ν</a:t>
                </a:r>
                <a:endParaRPr kumimoji="1" lang="ja-JP" altLang="en-US" sz="2800" dirty="0">
                  <a:solidFill>
                    <a:srgbClr val="FFFC10"/>
                  </a:solidFill>
                </a:endParaRPr>
              </a:p>
            </p:txBody>
          </p:sp>
        </p:grpSp>
        <p:sp>
          <p:nvSpPr>
            <p:cNvPr id="22" name="テキスト ボックス 21"/>
            <p:cNvSpPr txBox="1"/>
            <p:nvPr/>
          </p:nvSpPr>
          <p:spPr>
            <a:xfrm>
              <a:off x="2843808" y="4509120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</a:rPr>
                <a:t>μ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35" name="グループ化 34"/>
            <p:cNvGrpSpPr/>
            <p:nvPr/>
          </p:nvGrpSpPr>
          <p:grpSpPr>
            <a:xfrm>
              <a:off x="1259632" y="5877272"/>
              <a:ext cx="2995452" cy="803591"/>
              <a:chOff x="5652120" y="5751300"/>
              <a:chExt cx="2995452" cy="803591"/>
            </a:xfrm>
          </p:grpSpPr>
          <p:sp>
            <p:nvSpPr>
              <p:cNvPr id="24" name="正方形/長方形 23"/>
              <p:cNvSpPr/>
              <p:nvPr/>
            </p:nvSpPr>
            <p:spPr>
              <a:xfrm>
                <a:off x="5652120" y="5877272"/>
                <a:ext cx="144016" cy="216024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円/楕円 25"/>
              <p:cNvSpPr/>
              <p:nvPr/>
            </p:nvSpPr>
            <p:spPr>
              <a:xfrm>
                <a:off x="5652120" y="6237312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テキスト ボックス 26"/>
              <p:cNvSpPr txBox="1"/>
              <p:nvPr/>
            </p:nvSpPr>
            <p:spPr>
              <a:xfrm>
                <a:off x="5796136" y="5751300"/>
                <a:ext cx="2851436" cy="460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200" dirty="0" smtClean="0"/>
                  <a:t>シンチレーター</a:t>
                </a:r>
                <a:endParaRPr kumimoji="1" lang="ja-JP" altLang="en-US" sz="2200" dirty="0"/>
              </a:p>
            </p:txBody>
          </p:sp>
          <p:sp>
            <p:nvSpPr>
              <p:cNvPr id="29" name="テキスト ボックス 28"/>
              <p:cNvSpPr txBox="1"/>
              <p:nvPr/>
            </p:nvSpPr>
            <p:spPr>
              <a:xfrm>
                <a:off x="5796136" y="6094457"/>
                <a:ext cx="2616930" cy="460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200" dirty="0" smtClean="0"/>
                  <a:t>エネルギー損失</a:t>
                </a:r>
                <a:endParaRPr kumimoji="1" lang="ja-JP" altLang="en-US" sz="2200" dirty="0"/>
              </a:p>
            </p:txBody>
          </p:sp>
        </p:grpSp>
      </p:grpSp>
      <p:sp>
        <p:nvSpPr>
          <p:cNvPr id="30" name="角丸四角形 29"/>
          <p:cNvSpPr/>
          <p:nvPr/>
        </p:nvSpPr>
        <p:spPr>
          <a:xfrm>
            <a:off x="72008" y="3212976"/>
            <a:ext cx="5292080" cy="35283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475656" y="2996952"/>
            <a:ext cx="1368152" cy="46166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 smtClean="0"/>
              <a:t>ν</a:t>
            </a:r>
            <a:r>
              <a:rPr kumimoji="1" lang="ja-JP" altLang="en-US" sz="2400" b="1" i="1" dirty="0" smtClean="0"/>
              <a:t>反応例</a:t>
            </a:r>
            <a:endParaRPr kumimoji="1" lang="ja-JP" altLang="en-US" sz="2400" b="1" i="1" dirty="0"/>
          </a:p>
        </p:txBody>
      </p:sp>
      <p:grpSp>
        <p:nvGrpSpPr>
          <p:cNvPr id="32" name="グループ化 31"/>
          <p:cNvGrpSpPr/>
          <p:nvPr/>
        </p:nvGrpSpPr>
        <p:grpSpPr>
          <a:xfrm>
            <a:off x="5472608" y="3645024"/>
            <a:ext cx="3779912" cy="2692542"/>
            <a:chOff x="4362892" y="3140968"/>
            <a:chExt cx="4529588" cy="2868016"/>
          </a:xfrm>
        </p:grpSpPr>
        <p:grpSp>
          <p:nvGrpSpPr>
            <p:cNvPr id="42" name="グループ化 34"/>
            <p:cNvGrpSpPr/>
            <p:nvPr/>
          </p:nvGrpSpPr>
          <p:grpSpPr>
            <a:xfrm>
              <a:off x="4860034" y="3140968"/>
              <a:ext cx="3672410" cy="2395672"/>
              <a:chOff x="4644010" y="3193568"/>
              <a:chExt cx="3672410" cy="2395672"/>
            </a:xfrm>
          </p:grpSpPr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1620" t="7935" r="7937" b="11767"/>
              <a:stretch>
                <a:fillRect/>
              </a:stretch>
            </p:blipFill>
            <p:spPr bwMode="auto">
              <a:xfrm>
                <a:off x="4716016" y="3193568"/>
                <a:ext cx="3570904" cy="23956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1" name="グループ化 21"/>
              <p:cNvGrpSpPr/>
              <p:nvPr/>
            </p:nvGrpSpPr>
            <p:grpSpPr>
              <a:xfrm>
                <a:off x="4644010" y="5085184"/>
                <a:ext cx="3672410" cy="504056"/>
                <a:chOff x="4139952" y="1772816"/>
                <a:chExt cx="4104456" cy="576064"/>
              </a:xfrm>
            </p:grpSpPr>
            <p:pic>
              <p:nvPicPr>
                <p:cNvPr id="53" name="Picture 1" descr="C:\Users\chie\Desktop\無題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67997" t="23937" r="15175" b="62270"/>
                <a:stretch>
                  <a:fillRect/>
                </a:stretch>
              </p:blipFill>
              <p:spPr bwMode="auto">
                <a:xfrm>
                  <a:off x="4139952" y="1772816"/>
                  <a:ext cx="648072" cy="5760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" name="Picture 1" descr="C:\Users\chie\Desktop\無題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67997" t="23937" r="15175" b="62270"/>
                <a:stretch>
                  <a:fillRect/>
                </a:stretch>
              </p:blipFill>
              <p:spPr bwMode="auto">
                <a:xfrm>
                  <a:off x="4716016" y="1772816"/>
                  <a:ext cx="648072" cy="5760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6" name="Picture 1" descr="C:\Users\chie\Desktop\無題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67997" t="23937" r="15175" b="62270"/>
                <a:stretch>
                  <a:fillRect/>
                </a:stretch>
              </p:blipFill>
              <p:spPr bwMode="auto">
                <a:xfrm>
                  <a:off x="5292080" y="1772816"/>
                  <a:ext cx="648072" cy="5760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7" name="Picture 1" descr="C:\Users\chie\Desktop\無題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67997" t="23937" r="15175" b="62270"/>
                <a:stretch>
                  <a:fillRect/>
                </a:stretch>
              </p:blipFill>
              <p:spPr bwMode="auto">
                <a:xfrm>
                  <a:off x="5868144" y="1772816"/>
                  <a:ext cx="648072" cy="5760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8" name="Picture 1" descr="C:\Users\chie\Desktop\無題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67997" t="23937" r="15175" b="62270"/>
                <a:stretch>
                  <a:fillRect/>
                </a:stretch>
              </p:blipFill>
              <p:spPr bwMode="auto">
                <a:xfrm>
                  <a:off x="6444208" y="1772816"/>
                  <a:ext cx="648072" cy="5760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9" name="Picture 1" descr="C:\Users\chie\Desktop\無題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67997" t="23937" r="15175" b="62270"/>
                <a:stretch>
                  <a:fillRect/>
                </a:stretch>
              </p:blipFill>
              <p:spPr bwMode="auto">
                <a:xfrm>
                  <a:off x="7020272" y="1772816"/>
                  <a:ext cx="648072" cy="5760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" name="Picture 1" descr="C:\Users\chie\Desktop\無題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67997" t="23937" r="15175" b="62270"/>
                <a:stretch>
                  <a:fillRect/>
                </a:stretch>
              </p:blipFill>
              <p:spPr bwMode="auto">
                <a:xfrm>
                  <a:off x="7596336" y="1772816"/>
                  <a:ext cx="648072" cy="5760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52" name="フリーフォーム 51"/>
              <p:cNvSpPr/>
              <p:nvPr/>
            </p:nvSpPr>
            <p:spPr>
              <a:xfrm>
                <a:off x="4807974" y="3384755"/>
                <a:ext cx="3333136" cy="862780"/>
              </a:xfrm>
              <a:custGeom>
                <a:avLst/>
                <a:gdLst>
                  <a:gd name="connsiteX0" fmla="*/ 0 w 3333136"/>
                  <a:gd name="connsiteY0" fmla="*/ 862780 h 862780"/>
                  <a:gd name="connsiteX1" fmla="*/ 619432 w 3333136"/>
                  <a:gd name="connsiteY1" fmla="*/ 420329 h 862780"/>
                  <a:gd name="connsiteX2" fmla="*/ 1150374 w 3333136"/>
                  <a:gd name="connsiteY2" fmla="*/ 140110 h 862780"/>
                  <a:gd name="connsiteX3" fmla="*/ 1666568 w 3333136"/>
                  <a:gd name="connsiteY3" fmla="*/ 7374 h 862780"/>
                  <a:gd name="connsiteX4" fmla="*/ 2182761 w 3333136"/>
                  <a:gd name="connsiteY4" fmla="*/ 95864 h 862780"/>
                  <a:gd name="connsiteX5" fmla="*/ 2698955 w 3333136"/>
                  <a:gd name="connsiteY5" fmla="*/ 405580 h 862780"/>
                  <a:gd name="connsiteX6" fmla="*/ 3333136 w 3333136"/>
                  <a:gd name="connsiteY6" fmla="*/ 848032 h 862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33136" h="862780">
                    <a:moveTo>
                      <a:pt x="0" y="862780"/>
                    </a:moveTo>
                    <a:cubicBezTo>
                      <a:pt x="213851" y="701777"/>
                      <a:pt x="427703" y="540774"/>
                      <a:pt x="619432" y="420329"/>
                    </a:cubicBezTo>
                    <a:cubicBezTo>
                      <a:pt x="811161" y="299884"/>
                      <a:pt x="975851" y="208936"/>
                      <a:pt x="1150374" y="140110"/>
                    </a:cubicBezTo>
                    <a:cubicBezTo>
                      <a:pt x="1324897" y="71284"/>
                      <a:pt x="1494504" y="14748"/>
                      <a:pt x="1666568" y="7374"/>
                    </a:cubicBezTo>
                    <a:cubicBezTo>
                      <a:pt x="1838632" y="0"/>
                      <a:pt x="2010697" y="29496"/>
                      <a:pt x="2182761" y="95864"/>
                    </a:cubicBezTo>
                    <a:cubicBezTo>
                      <a:pt x="2354825" y="162232"/>
                      <a:pt x="2507226" y="280219"/>
                      <a:pt x="2698955" y="405580"/>
                    </a:cubicBezTo>
                    <a:cubicBezTo>
                      <a:pt x="2890684" y="530941"/>
                      <a:pt x="3111910" y="689486"/>
                      <a:pt x="3333136" y="848032"/>
                    </a:cubicBezTo>
                  </a:path>
                </a:pathLst>
              </a:custGeom>
              <a:ln w="6350">
                <a:solidFill>
                  <a:srgbClr val="FF0000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3" name="テキスト ボックス 42"/>
            <p:cNvSpPr txBox="1"/>
            <p:nvPr/>
          </p:nvSpPr>
          <p:spPr>
            <a:xfrm>
              <a:off x="4644008" y="5517232"/>
              <a:ext cx="1013225" cy="49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-5</a:t>
              </a:r>
              <a:r>
                <a:rPr kumimoji="1" lang="en-US" altLang="ja-JP" sz="2400" dirty="0" smtClean="0"/>
                <a:t>m</a:t>
              </a:r>
              <a:endParaRPr kumimoji="1" lang="ja-JP" altLang="en-US" sz="2400" dirty="0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7814470" y="5517232"/>
              <a:ext cx="1078010" cy="49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+5</a:t>
              </a:r>
              <a:r>
                <a:rPr kumimoji="1" lang="en-US" altLang="ja-JP" sz="2400" dirty="0" smtClean="0"/>
                <a:t>m</a:t>
              </a:r>
              <a:endParaRPr kumimoji="1" lang="ja-JP" altLang="en-US" sz="2400" dirty="0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6444208" y="5517232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0</a:t>
              </a:r>
              <a:r>
                <a:rPr kumimoji="1" lang="en-US" altLang="ja-JP" sz="2400" dirty="0" smtClean="0"/>
                <a:t>m</a:t>
              </a:r>
              <a:endParaRPr kumimoji="1" lang="ja-JP" altLang="en-US" sz="2400" dirty="0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 rot="16200000">
              <a:off x="3669744" y="3910816"/>
              <a:ext cx="1939524" cy="553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 smtClean="0"/>
                <a:t>イベント数</a:t>
              </a:r>
              <a:endParaRPr kumimoji="1" lang="ja-JP" altLang="en-US" sz="2400" dirty="0"/>
            </a:p>
          </p:txBody>
        </p:sp>
      </p:grpSp>
      <p:grpSp>
        <p:nvGrpSpPr>
          <p:cNvPr id="81" name="グループ化 80"/>
          <p:cNvGrpSpPr/>
          <p:nvPr/>
        </p:nvGrpSpPr>
        <p:grpSpPr>
          <a:xfrm>
            <a:off x="3203848" y="3933056"/>
            <a:ext cx="1944216" cy="1593468"/>
            <a:chOff x="3203848" y="3861048"/>
            <a:chExt cx="1944216" cy="1593468"/>
          </a:xfrm>
        </p:grpSpPr>
        <p:grpSp>
          <p:nvGrpSpPr>
            <p:cNvPr id="79" name="グループ化 78"/>
            <p:cNvGrpSpPr/>
            <p:nvPr/>
          </p:nvGrpSpPr>
          <p:grpSpPr>
            <a:xfrm>
              <a:off x="3203848" y="3861048"/>
              <a:ext cx="1944216" cy="1593468"/>
              <a:chOff x="4788024" y="2492896"/>
              <a:chExt cx="1944216" cy="1593468"/>
            </a:xfrm>
          </p:grpSpPr>
          <p:grpSp>
            <p:nvGrpSpPr>
              <p:cNvPr id="74" name="グループ化 73"/>
              <p:cNvGrpSpPr/>
              <p:nvPr/>
            </p:nvGrpSpPr>
            <p:grpSpPr>
              <a:xfrm>
                <a:off x="5148064" y="2708920"/>
                <a:ext cx="1296144" cy="1152128"/>
                <a:chOff x="4139952" y="2708920"/>
                <a:chExt cx="1296144" cy="1152128"/>
              </a:xfrm>
            </p:grpSpPr>
            <p:cxnSp>
              <p:nvCxnSpPr>
                <p:cNvPr id="63" name="直線コネクタ 62"/>
                <p:cNvCxnSpPr/>
                <p:nvPr/>
              </p:nvCxnSpPr>
              <p:spPr>
                <a:xfrm>
                  <a:off x="4139952" y="2708920"/>
                  <a:ext cx="648072" cy="360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線コネクタ 63"/>
                <p:cNvCxnSpPr/>
                <p:nvPr/>
              </p:nvCxnSpPr>
              <p:spPr>
                <a:xfrm flipV="1">
                  <a:off x="4788024" y="2708920"/>
                  <a:ext cx="648072" cy="360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線コネクタ 69"/>
                <p:cNvCxnSpPr/>
                <p:nvPr/>
              </p:nvCxnSpPr>
              <p:spPr>
                <a:xfrm rot="5400000">
                  <a:off x="4572000" y="328498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3" name="グループ化 72"/>
                <p:cNvGrpSpPr/>
                <p:nvPr/>
              </p:nvGrpSpPr>
              <p:grpSpPr>
                <a:xfrm flipV="1">
                  <a:off x="4139952" y="3509392"/>
                  <a:ext cx="1296144" cy="351656"/>
                  <a:chOff x="4292352" y="2861320"/>
                  <a:chExt cx="1296144" cy="360040"/>
                </a:xfrm>
              </p:grpSpPr>
              <p:cxnSp>
                <p:nvCxnSpPr>
                  <p:cNvPr id="71" name="直線コネクタ 70"/>
                  <p:cNvCxnSpPr/>
                  <p:nvPr/>
                </p:nvCxnSpPr>
                <p:spPr>
                  <a:xfrm>
                    <a:off x="4292352" y="2861320"/>
                    <a:ext cx="648072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直線コネクタ 71"/>
                  <p:cNvCxnSpPr/>
                  <p:nvPr/>
                </p:nvCxnSpPr>
                <p:spPr>
                  <a:xfrm flipV="1">
                    <a:off x="4940424" y="2861320"/>
                    <a:ext cx="648072" cy="3600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5" name="テキスト ボックス 74"/>
              <p:cNvSpPr txBox="1"/>
              <p:nvPr/>
            </p:nvSpPr>
            <p:spPr>
              <a:xfrm>
                <a:off x="4788024" y="2492896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err="1" smtClean="0"/>
                  <a:t>ν</a:t>
                </a:r>
                <a:r>
                  <a:rPr kumimoji="1" lang="en-US" altLang="ja-JP" baseline="-25000" dirty="0" err="1" smtClean="0"/>
                  <a:t>μ</a:t>
                </a:r>
                <a:endParaRPr kumimoji="1" lang="ja-JP" altLang="en-US" baseline="-25000" dirty="0"/>
              </a:p>
            </p:txBody>
          </p:sp>
          <p:sp>
            <p:nvSpPr>
              <p:cNvPr id="76" name="テキスト ボックス 75"/>
              <p:cNvSpPr txBox="1"/>
              <p:nvPr/>
            </p:nvSpPr>
            <p:spPr>
              <a:xfrm>
                <a:off x="4860032" y="371703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n</a:t>
                </a:r>
                <a:endParaRPr kumimoji="1" lang="ja-JP" altLang="en-US" baseline="-25000" dirty="0"/>
              </a:p>
            </p:txBody>
          </p:sp>
          <p:sp>
            <p:nvSpPr>
              <p:cNvPr id="77" name="テキスト ボックス 76"/>
              <p:cNvSpPr txBox="1"/>
              <p:nvPr/>
            </p:nvSpPr>
            <p:spPr>
              <a:xfrm>
                <a:off x="6444208" y="249289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μ</a:t>
                </a:r>
                <a:endParaRPr kumimoji="1" lang="ja-JP" altLang="en-US" baseline="-25000" dirty="0"/>
              </a:p>
            </p:txBody>
          </p:sp>
          <p:sp>
            <p:nvSpPr>
              <p:cNvPr id="78" name="テキスト ボックス 77"/>
              <p:cNvSpPr txBox="1"/>
              <p:nvPr/>
            </p:nvSpPr>
            <p:spPr>
              <a:xfrm>
                <a:off x="6444208" y="371703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p</a:t>
                </a:r>
                <a:endParaRPr kumimoji="1" lang="ja-JP" altLang="en-US" baseline="-25000" dirty="0"/>
              </a:p>
            </p:txBody>
          </p:sp>
        </p:grpSp>
        <p:sp>
          <p:nvSpPr>
            <p:cNvPr id="80" name="テキスト ボックス 79"/>
            <p:cNvSpPr txBox="1"/>
            <p:nvPr/>
          </p:nvSpPr>
          <p:spPr>
            <a:xfrm>
              <a:off x="4283968" y="449982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W</a:t>
              </a:r>
              <a:r>
                <a:rPr lang="en-US" altLang="ja-JP" baseline="30000" dirty="0" smtClean="0"/>
                <a:t>±</a:t>
              </a:r>
              <a:endParaRPr kumimoji="1" lang="ja-JP" altLang="en-US" baseline="30000" dirty="0"/>
            </a:p>
          </p:txBody>
        </p:sp>
      </p:grpSp>
      <p:sp>
        <p:nvSpPr>
          <p:cNvPr id="62" name="テキスト ボックス 61"/>
          <p:cNvSpPr txBox="1"/>
          <p:nvPr/>
        </p:nvSpPr>
        <p:spPr>
          <a:xfrm>
            <a:off x="5868144" y="3183359"/>
            <a:ext cx="3096344" cy="46166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i="1" dirty="0" smtClean="0"/>
              <a:t>プロファイル再構成</a:t>
            </a:r>
            <a:endParaRPr kumimoji="1" lang="ja-JP" alt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noProof="0" dirty="0" smtClean="0">
                <a:latin typeface="+mj-lt"/>
                <a:ea typeface="+mj-ea"/>
                <a:cs typeface="+mj-cs"/>
              </a:rPr>
              <a:t>T2K &amp; INGRID history</a:t>
            </a:r>
            <a:endParaRPr kumimoji="1" lang="ja-JP" altLang="en-US" sz="4400" b="0" i="0" u="sng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5" name="表 34"/>
          <p:cNvGraphicFramePr>
            <a:graphicFrameLocks noGrp="1"/>
          </p:cNvGraphicFramePr>
          <p:nvPr/>
        </p:nvGraphicFramePr>
        <p:xfrm>
          <a:off x="395536" y="1430947"/>
          <a:ext cx="8496944" cy="4446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0524"/>
                <a:gridCol w="1182184"/>
                <a:gridCol w="2659913"/>
                <a:gridCol w="3694323"/>
              </a:tblGrid>
              <a:tr h="393579"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2004</a:t>
                      </a:r>
                      <a:endParaRPr kumimoji="1" lang="ja-JP" altLang="en-US" sz="2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Proto-type test @ K2K</a:t>
                      </a:r>
                      <a:endParaRPr kumimoji="1" lang="ja-JP" alt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4566"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…</a:t>
                      </a:r>
                      <a:endParaRPr kumimoji="1" lang="ja-JP" altLang="en-US" sz="2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2820"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2008</a:t>
                      </a:r>
                      <a:endParaRPr kumimoji="1" lang="ja-JP" altLang="en-US" sz="2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Aug. ~ Dec</a:t>
                      </a:r>
                      <a:endParaRPr kumimoji="1" lang="ja-JP" altLang="en-US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Assembly</a:t>
                      </a:r>
                      <a:r>
                        <a:rPr kumimoji="1" lang="en-US" altLang="ja-JP" sz="2200" baseline="0" dirty="0" smtClean="0"/>
                        <a:t> of </a:t>
                      </a:r>
                      <a:r>
                        <a:rPr kumimoji="1" lang="en-US" altLang="ja-JP" sz="2200" baseline="0" dirty="0" err="1" smtClean="0"/>
                        <a:t>scintillator</a:t>
                      </a:r>
                      <a:r>
                        <a:rPr kumimoji="1" lang="en-US" altLang="ja-JP" sz="2200" baseline="0" dirty="0" smtClean="0"/>
                        <a:t> plane</a:t>
                      </a:r>
                      <a:endParaRPr kumimoji="1" lang="ja-JP" alt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2820"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2009</a:t>
                      </a:r>
                      <a:endParaRPr kumimoji="1" lang="ja-JP" altLang="en-US" sz="2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Apr.~ May</a:t>
                      </a:r>
                      <a:endParaRPr kumimoji="1" lang="ja-JP" altLang="en-US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First beam</a:t>
                      </a:r>
                      <a:r>
                        <a:rPr kumimoji="1" lang="en-US" altLang="ja-JP" sz="2200" baseline="0" dirty="0" smtClean="0"/>
                        <a:t> commissioning</a:t>
                      </a:r>
                      <a:endParaRPr kumimoji="1" lang="ja-JP" alt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With</a:t>
                      </a:r>
                      <a:r>
                        <a:rPr kumimoji="1" lang="en-US" altLang="ja-JP" sz="2200" baseline="0" dirty="0" smtClean="0"/>
                        <a:t> 1 module</a:t>
                      </a:r>
                      <a:endParaRPr kumimoji="1" lang="ja-JP" alt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2820"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2009</a:t>
                      </a:r>
                      <a:endParaRPr kumimoji="1" lang="ja-JP" altLang="en-US" sz="2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Jun.~</a:t>
                      </a:r>
                      <a:r>
                        <a:rPr kumimoji="1" lang="en-US" altLang="ja-JP" sz="2200" baseline="0" dirty="0" smtClean="0"/>
                        <a:t> Oct,</a:t>
                      </a:r>
                      <a:endParaRPr kumimoji="1" lang="ja-JP" altLang="en-US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200" dirty="0" smtClean="0"/>
                        <a:t>Assembly</a:t>
                      </a:r>
                      <a:r>
                        <a:rPr lang="en-US" altLang="ja-JP" sz="2200" baseline="0" dirty="0" smtClean="0"/>
                        <a:t> and installation of all* modules</a:t>
                      </a:r>
                      <a:endParaRPr lang="ja-JP" alt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2820"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2009</a:t>
                      </a:r>
                      <a:endParaRPr kumimoji="1" lang="ja-JP" altLang="en-US" sz="22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Nov. ~</a:t>
                      </a:r>
                      <a:endParaRPr kumimoji="1" lang="ja-JP" altLang="en-US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200" dirty="0" smtClean="0"/>
                        <a:t>Resume beam</a:t>
                      </a:r>
                      <a:r>
                        <a:rPr kumimoji="1" lang="en-US" altLang="ja-JP" sz="2200" baseline="0" dirty="0" smtClean="0"/>
                        <a:t> commissioning</a:t>
                      </a:r>
                      <a:endParaRPr kumimoji="1" lang="ja-JP" altLang="en-US" sz="2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200" b="1" dirty="0" smtClean="0">
                          <a:solidFill>
                            <a:srgbClr val="FFFC10"/>
                          </a:solidFill>
                        </a:rPr>
                        <a:t>T2K first neutrino at INGRID(Nov. 22</a:t>
                      </a:r>
                      <a:r>
                        <a:rPr lang="en-US" altLang="ja-JP" sz="2200" b="1" baseline="30000" dirty="0" smtClean="0">
                          <a:solidFill>
                            <a:srgbClr val="FFFC10"/>
                          </a:solidFill>
                        </a:rPr>
                        <a:t>nd</a:t>
                      </a:r>
                      <a:r>
                        <a:rPr lang="en-US" altLang="ja-JP" sz="2200" b="1" baseline="0" dirty="0" smtClean="0">
                          <a:solidFill>
                            <a:srgbClr val="FFFC10"/>
                          </a:solidFill>
                        </a:rPr>
                        <a:t> </a:t>
                      </a:r>
                      <a:r>
                        <a:rPr lang="en-US" altLang="ja-JP" sz="2200" b="1" dirty="0" smtClean="0">
                          <a:solidFill>
                            <a:srgbClr val="FFFC10"/>
                          </a:solidFill>
                        </a:rPr>
                        <a:t>)</a:t>
                      </a:r>
                      <a:r>
                        <a:rPr lang="en-US" altLang="ja-JP" sz="2200" b="1" baseline="0" dirty="0" smtClean="0">
                          <a:solidFill>
                            <a:srgbClr val="FFFC10"/>
                          </a:solidFill>
                        </a:rPr>
                        <a:t> </a:t>
                      </a:r>
                      <a:endParaRPr lang="ja-JP" altLang="en-US" sz="2200" b="1" dirty="0">
                        <a:solidFill>
                          <a:srgbClr val="FFFC1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7039">
                <a:tc>
                  <a:txBody>
                    <a:bodyPr/>
                    <a:lstStyle/>
                    <a:p>
                      <a:r>
                        <a:rPr kumimoji="1" lang="en-US" altLang="ja-JP" sz="2200" b="1" dirty="0" smtClean="0">
                          <a:solidFill>
                            <a:srgbClr val="FFFC10"/>
                          </a:solidFill>
                        </a:rPr>
                        <a:t>2010</a:t>
                      </a:r>
                      <a:endParaRPr kumimoji="1" lang="ja-JP" altLang="en-US" sz="2200" b="1" dirty="0">
                        <a:solidFill>
                          <a:srgbClr val="FFFC1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b="1" dirty="0" smtClean="0">
                          <a:solidFill>
                            <a:srgbClr val="FFFC10"/>
                          </a:solidFill>
                        </a:rPr>
                        <a:t>Jan.</a:t>
                      </a:r>
                      <a:endParaRPr kumimoji="1" lang="ja-JP" altLang="en-US" sz="2200" b="1" dirty="0">
                        <a:solidFill>
                          <a:srgbClr val="FFFC1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b="1" dirty="0" smtClean="0">
                          <a:solidFill>
                            <a:srgbClr val="FFFC10"/>
                          </a:solidFill>
                        </a:rPr>
                        <a:t>Start</a:t>
                      </a:r>
                      <a:r>
                        <a:rPr kumimoji="1" lang="en-US" altLang="ja-JP" sz="2200" b="1" baseline="0" dirty="0" smtClean="0">
                          <a:solidFill>
                            <a:srgbClr val="FFFC10"/>
                          </a:solidFill>
                        </a:rPr>
                        <a:t> physics run</a:t>
                      </a:r>
                      <a:endParaRPr kumimoji="1" lang="ja-JP" altLang="en-US" sz="2200" b="1" dirty="0">
                        <a:solidFill>
                          <a:srgbClr val="FFFC1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ja-JP" altLang="en-US" b="1" dirty="0">
                        <a:solidFill>
                          <a:srgbClr val="FFFC1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4283968" y="644404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* Not include shoulder and proton modules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INGRID</a:t>
            </a:r>
            <a:r>
              <a:rPr lang="ja-JP" altLang="en-US" sz="4400" u="sng" dirty="0" smtClean="0">
                <a:latin typeface="+mj-lt"/>
                <a:ea typeface="+mj-ea"/>
                <a:cs typeface="+mj-cs"/>
              </a:rPr>
              <a:t>組織図</a:t>
            </a:r>
            <a:endParaRPr kumimoji="1" lang="ja-JP" altLang="en-US" sz="4400" b="0" i="0" u="sng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691680" y="4365104"/>
            <a:ext cx="3312368" cy="23042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5796136" y="2348880"/>
            <a:ext cx="2448272" cy="15121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4716016" y="4869160"/>
            <a:ext cx="2232248" cy="13681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 rot="3354724">
            <a:off x="6410573" y="1041017"/>
            <a:ext cx="898668" cy="109130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452320" y="2132856"/>
            <a:ext cx="792088" cy="46166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A.M.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452320" y="188640"/>
            <a:ext cx="792088" cy="46166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T.N</a:t>
            </a:r>
            <a:endParaRPr kumimoji="1" lang="ja-JP" altLang="en-US" sz="2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452320" y="776615"/>
            <a:ext cx="792088" cy="46166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M.Y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452320" y="1340768"/>
            <a:ext cx="1008112" cy="46166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A.K.I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364088" y="836712"/>
            <a:ext cx="3779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プレッシャー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483768" y="6396335"/>
            <a:ext cx="1512168" cy="46166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村上くん</a:t>
            </a:r>
            <a:endParaRPr kumimoji="1" lang="ja-JP" altLang="en-US" sz="2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148064" y="6021288"/>
            <a:ext cx="2160240" cy="46166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フランス人達</a:t>
            </a:r>
            <a:endParaRPr kumimoji="1" lang="ja-JP" altLang="en-US" sz="2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55576" y="413978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プロトタイプ試験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724128" y="328498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建設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652120" y="27809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インストール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228184" y="320368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シフトアレンジ</a:t>
            </a:r>
            <a:endParaRPr kumimoji="1" lang="ja-JP" altLang="en-US" dirty="0"/>
          </a:p>
        </p:txBody>
      </p:sp>
      <p:sp>
        <p:nvSpPr>
          <p:cNvPr id="36" name="円/楕円 35"/>
          <p:cNvSpPr/>
          <p:nvPr/>
        </p:nvSpPr>
        <p:spPr>
          <a:xfrm>
            <a:off x="539552" y="4653136"/>
            <a:ext cx="1800200" cy="15121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23528" y="5877272"/>
            <a:ext cx="1152128" cy="46166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先輩方</a:t>
            </a:r>
            <a:endParaRPr kumimoji="1" lang="ja-JP" altLang="en-US" sz="24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11560" y="4941168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基本デザインの決定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076056" y="558924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鉄・構造体作り</a:t>
            </a:r>
            <a:endParaRPr lang="en-US" altLang="ja-JP" dirty="0" smtClean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39552" y="3212976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scinti</a:t>
            </a:r>
            <a:r>
              <a:rPr lang="en-US" altLang="ja-JP" dirty="0" smtClean="0"/>
              <a:t>. plane</a:t>
            </a:r>
            <a:r>
              <a:rPr lang="ja-JP" altLang="en-US" dirty="0" smtClean="0"/>
              <a:t>試験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(3</a:t>
            </a:r>
            <a:r>
              <a:rPr lang="ja-JP" altLang="en-US" dirty="0" smtClean="0"/>
              <a:t>カ月でビームテスト</a:t>
            </a:r>
            <a:r>
              <a:rPr lang="en-US" altLang="ja-JP" dirty="0" smtClean="0"/>
              <a:t>3</a:t>
            </a:r>
            <a:r>
              <a:rPr lang="ja-JP" altLang="en-US" dirty="0" smtClean="0"/>
              <a:t>回</a:t>
            </a:r>
            <a:r>
              <a:rPr lang="en-US" altLang="ja-JP" dirty="0" smtClean="0"/>
              <a:t>@Fuji beam test)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131840" y="1628800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コミッショニング</a:t>
            </a:r>
            <a:endParaRPr lang="en-US" altLang="ja-JP" dirty="0" smtClean="0"/>
          </a:p>
          <a:p>
            <a:r>
              <a:rPr lang="ja-JP" altLang="en-US" dirty="0" smtClean="0"/>
              <a:t>・インストール後試験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・エレキ読み出し試験</a:t>
            </a:r>
            <a:endParaRPr lang="en-US" altLang="ja-JP" dirty="0" smtClean="0"/>
          </a:p>
          <a:p>
            <a:r>
              <a:rPr lang="ja-JP" altLang="en-US" dirty="0" smtClean="0"/>
              <a:t>・オンラインモニター開発・整備</a:t>
            </a:r>
            <a:endParaRPr lang="en-US" altLang="ja-JP" dirty="0" smtClean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411760" y="5097958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MC</a:t>
            </a:r>
            <a:r>
              <a:rPr lang="ja-JP" altLang="en-US" dirty="0" smtClean="0"/>
              <a:t>の開発・整備</a:t>
            </a:r>
            <a:endParaRPr lang="en-US" altLang="ja-JP" dirty="0" smtClean="0"/>
          </a:p>
          <a:p>
            <a:r>
              <a:rPr lang="en-US" altLang="ja-JP" dirty="0" smtClean="0"/>
              <a:t>ν </a:t>
            </a:r>
            <a:r>
              <a:rPr lang="ja-JP" altLang="en-US" dirty="0" smtClean="0"/>
              <a:t>ビーム</a:t>
            </a:r>
            <a:r>
              <a:rPr lang="en-US" altLang="ja-JP" dirty="0" smtClean="0"/>
              <a:t> simulation</a:t>
            </a:r>
          </a:p>
          <a:p>
            <a:r>
              <a:rPr lang="en-US" altLang="ja-JP" dirty="0" smtClean="0"/>
              <a:t>ν </a:t>
            </a:r>
            <a:r>
              <a:rPr lang="ja-JP" altLang="en-US" dirty="0" smtClean="0"/>
              <a:t>反応</a:t>
            </a:r>
            <a:r>
              <a:rPr lang="en-US" altLang="ja-JP" dirty="0" smtClean="0"/>
              <a:t> simulation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899592" y="21328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・製作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全</a:t>
            </a:r>
            <a:r>
              <a:rPr kumimoji="1" lang="en-US" altLang="ja-JP" dirty="0" smtClean="0"/>
              <a:t>~10’000ch)</a:t>
            </a:r>
            <a:br>
              <a:rPr kumimoji="1" lang="en-US" altLang="ja-JP" dirty="0" smtClean="0"/>
            </a:br>
            <a:r>
              <a:rPr kumimoji="1" lang="ja-JP" altLang="en-US" dirty="0" smtClean="0"/>
              <a:t>・製作即座に試験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292080" y="3717032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キャリブレーション</a:t>
            </a:r>
            <a:endParaRPr lang="en-US" altLang="ja-JP" dirty="0" smtClean="0"/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MPPC</a:t>
            </a:r>
            <a:r>
              <a:rPr lang="ja-JP" altLang="en-US" dirty="0" smtClean="0"/>
              <a:t>ゲイン</a:t>
            </a:r>
            <a:endParaRPr lang="en-US" altLang="ja-JP" dirty="0" smtClean="0"/>
          </a:p>
          <a:p>
            <a:r>
              <a:rPr lang="ja-JP" altLang="en-US" dirty="0" smtClean="0"/>
              <a:t>・宇宙線光量</a:t>
            </a:r>
            <a:endParaRPr lang="en-US" altLang="ja-JP" dirty="0" smtClean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059832" y="3356992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データ解析</a:t>
            </a:r>
            <a:endParaRPr lang="en-US" altLang="ja-JP" dirty="0" smtClean="0"/>
          </a:p>
          <a:p>
            <a:r>
              <a:rPr lang="ja-JP" altLang="en-US" dirty="0" smtClean="0"/>
              <a:t>・データ構造の整備</a:t>
            </a:r>
            <a:endParaRPr lang="en-US" altLang="ja-JP" dirty="0" smtClean="0"/>
          </a:p>
          <a:p>
            <a:r>
              <a:rPr lang="ja-JP" altLang="en-US" dirty="0" smtClean="0"/>
              <a:t>・解析手法の開発・確立・整備</a:t>
            </a:r>
            <a:endParaRPr lang="en-US" altLang="ja-JP" dirty="0" smtClean="0"/>
          </a:p>
        </p:txBody>
      </p:sp>
      <p:sp>
        <p:nvSpPr>
          <p:cNvPr id="49" name="円/楕円 48"/>
          <p:cNvSpPr/>
          <p:nvPr/>
        </p:nvSpPr>
        <p:spPr>
          <a:xfrm>
            <a:off x="7199784" y="4653136"/>
            <a:ext cx="1944216" cy="1440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948264" y="5589240"/>
            <a:ext cx="2195736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T2K</a:t>
            </a:r>
            <a:r>
              <a:rPr lang="ja-JP" altLang="en-US" dirty="0" smtClean="0"/>
              <a:t>その他約</a:t>
            </a:r>
            <a:r>
              <a:rPr lang="en-US" altLang="ja-JP" dirty="0" smtClean="0"/>
              <a:t>500</a:t>
            </a:r>
            <a:r>
              <a:rPr lang="ja-JP" altLang="en-US" dirty="0" smtClean="0"/>
              <a:t>人</a:t>
            </a:r>
            <a:endParaRPr lang="en-US" altLang="ja-JP" dirty="0" smtClean="0"/>
          </a:p>
        </p:txBody>
      </p:sp>
      <p:sp>
        <p:nvSpPr>
          <p:cNvPr id="51" name="フリーフォーム 50"/>
          <p:cNvSpPr/>
          <p:nvPr/>
        </p:nvSpPr>
        <p:spPr>
          <a:xfrm>
            <a:off x="6720840" y="4201160"/>
            <a:ext cx="1310640" cy="858520"/>
          </a:xfrm>
          <a:custGeom>
            <a:avLst/>
            <a:gdLst>
              <a:gd name="connsiteX0" fmla="*/ 579120 w 1310640"/>
              <a:gd name="connsiteY0" fmla="*/ 858520 h 858520"/>
              <a:gd name="connsiteX1" fmla="*/ 121920 w 1310640"/>
              <a:gd name="connsiteY1" fmla="*/ 66040 h 858520"/>
              <a:gd name="connsiteX2" fmla="*/ 1310640 w 1310640"/>
              <a:gd name="connsiteY2" fmla="*/ 462280 h 85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0640" h="858520">
                <a:moveTo>
                  <a:pt x="579120" y="858520"/>
                </a:moveTo>
                <a:cubicBezTo>
                  <a:pt x="289560" y="495300"/>
                  <a:pt x="0" y="132080"/>
                  <a:pt x="121920" y="66040"/>
                </a:cubicBezTo>
                <a:cubicBezTo>
                  <a:pt x="243840" y="0"/>
                  <a:pt x="777240" y="231140"/>
                  <a:pt x="1310640" y="462280"/>
                </a:cubicBezTo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940152" y="242088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MPPC</a:t>
            </a:r>
            <a:r>
              <a:rPr kumimoji="1" lang="ja-JP" altLang="en-US" dirty="0" smtClean="0"/>
              <a:t>試験</a:t>
            </a:r>
            <a:endParaRPr kumimoji="1" lang="ja-JP" altLang="en-US" dirty="0"/>
          </a:p>
        </p:txBody>
      </p:sp>
      <p:sp>
        <p:nvSpPr>
          <p:cNvPr id="53" name="円/楕円 52"/>
          <p:cNvSpPr/>
          <p:nvPr/>
        </p:nvSpPr>
        <p:spPr>
          <a:xfrm>
            <a:off x="251520" y="1268760"/>
            <a:ext cx="7344816" cy="43924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6876256" y="4293096"/>
            <a:ext cx="147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エレキ</a:t>
            </a:r>
            <a:endParaRPr lang="en-US" altLang="ja-JP" dirty="0" smtClean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7308304" y="1772816"/>
            <a:ext cx="16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(INGRID</a:t>
            </a:r>
            <a:r>
              <a:rPr kumimoji="1" lang="ja-JP" altLang="en-US" dirty="0" smtClean="0">
                <a:solidFill>
                  <a:srgbClr val="00B050"/>
                </a:solidFill>
              </a:rPr>
              <a:t>の親</a:t>
            </a:r>
            <a:r>
              <a:rPr kumimoji="1" lang="en-US" altLang="ja-JP" dirty="0" smtClean="0">
                <a:solidFill>
                  <a:srgbClr val="00B050"/>
                </a:solidFill>
              </a:rPr>
              <a:t>)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707904" y="1023119"/>
            <a:ext cx="576064" cy="46166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俺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Run 2010(Jan.-Jun.) summary</a:t>
            </a:r>
            <a:endParaRPr kumimoji="1" lang="ja-JP" altLang="en-US" sz="4400" b="0" i="0" u="sng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3600400" cy="225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角丸四角形 18"/>
          <p:cNvSpPr/>
          <p:nvPr/>
        </p:nvSpPr>
        <p:spPr>
          <a:xfrm>
            <a:off x="323528" y="1052736"/>
            <a:ext cx="4176464" cy="266429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331640" y="807095"/>
            <a:ext cx="2376264" cy="46166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 smtClean="0"/>
              <a:t>Delivered POT</a:t>
            </a:r>
            <a:endParaRPr kumimoji="1" lang="ja-JP" altLang="en-US" sz="2400" b="1" i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83568" y="3429001"/>
            <a:ext cx="3744416" cy="80021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Total POT = 3.28x10</a:t>
            </a:r>
            <a:r>
              <a:rPr kumimoji="1" lang="en-US" altLang="ja-JP" sz="2400" baseline="30000" dirty="0" smtClean="0"/>
              <a:t>19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en-US" altLang="ja-JP" sz="2200" dirty="0" smtClean="0"/>
              <a:t>(Max. intensity = 100kW)</a:t>
            </a:r>
          </a:p>
        </p:txBody>
      </p:sp>
      <p:grpSp>
        <p:nvGrpSpPr>
          <p:cNvPr id="39" name="グループ化 38"/>
          <p:cNvGrpSpPr/>
          <p:nvPr/>
        </p:nvGrpSpPr>
        <p:grpSpPr>
          <a:xfrm>
            <a:off x="5076056" y="1268472"/>
            <a:ext cx="3528392" cy="2088520"/>
            <a:chOff x="5436096" y="1412776"/>
            <a:chExt cx="2952328" cy="2644078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36096" y="1412776"/>
              <a:ext cx="2952328" cy="26440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cxnSp>
          <p:nvCxnSpPr>
            <p:cNvPr id="25" name="直線矢印コネクタ 24"/>
            <p:cNvCxnSpPr/>
            <p:nvPr/>
          </p:nvCxnSpPr>
          <p:spPr>
            <a:xfrm rot="5400000" flipH="1" flipV="1">
              <a:off x="6479418" y="1952836"/>
              <a:ext cx="792088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/>
            <p:nvPr/>
          </p:nvCxnSpPr>
          <p:spPr>
            <a:xfrm rot="5400000" flipH="1" flipV="1">
              <a:off x="6479418" y="3248186"/>
              <a:ext cx="792088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/>
            <p:cNvSpPr txBox="1"/>
            <p:nvPr/>
          </p:nvSpPr>
          <p:spPr>
            <a:xfrm>
              <a:off x="6876256" y="1484784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target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6876256" y="2753418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target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40" name="角丸四角形 39"/>
          <p:cNvSpPr/>
          <p:nvPr/>
        </p:nvSpPr>
        <p:spPr>
          <a:xfrm>
            <a:off x="4716016" y="1052736"/>
            <a:ext cx="4176464" cy="266429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860032" y="764704"/>
            <a:ext cx="3960440" cy="46166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b="1" i="1" dirty="0" smtClean="0"/>
              <a:t>p beam position @ Target</a:t>
            </a:r>
            <a:endParaRPr kumimoji="1" lang="ja-JP" altLang="en-US" sz="2400" b="1" i="1" dirty="0"/>
          </a:p>
        </p:txBody>
      </p:sp>
      <p:grpSp>
        <p:nvGrpSpPr>
          <p:cNvPr id="44" name="グループ化 43"/>
          <p:cNvGrpSpPr/>
          <p:nvPr/>
        </p:nvGrpSpPr>
        <p:grpSpPr>
          <a:xfrm>
            <a:off x="467544" y="4653136"/>
            <a:ext cx="8112582" cy="1842998"/>
            <a:chOff x="395536" y="4689284"/>
            <a:chExt cx="8112582" cy="1842998"/>
          </a:xfrm>
        </p:grpSpPr>
        <p:pic>
          <p:nvPicPr>
            <p:cNvPr id="34" name="図 3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536" y="4725144"/>
              <a:ext cx="4032448" cy="1807138"/>
            </a:xfrm>
            <a:prstGeom prst="rect">
              <a:avLst/>
            </a:prstGeom>
          </p:spPr>
        </p:pic>
        <p:pic>
          <p:nvPicPr>
            <p:cNvPr id="43" name="図 42"/>
            <p:cNvPicPr>
              <a:picLocks noChangeAspect="1"/>
            </p:cNvPicPr>
            <p:nvPr/>
          </p:nvPicPr>
          <p:blipFill>
            <a:blip r:embed="rId6" cstate="print"/>
            <a:srcRect l="3905" b="935"/>
            <a:stretch>
              <a:fillRect/>
            </a:stretch>
          </p:blipFill>
          <p:spPr>
            <a:xfrm>
              <a:off x="4427984" y="4689284"/>
              <a:ext cx="4080134" cy="1836060"/>
            </a:xfrm>
            <a:prstGeom prst="rect">
              <a:avLst/>
            </a:prstGeom>
          </p:spPr>
        </p:pic>
      </p:grpSp>
      <p:sp>
        <p:nvSpPr>
          <p:cNvPr id="45" name="テキスト ボックス 44"/>
          <p:cNvSpPr txBox="1"/>
          <p:nvPr/>
        </p:nvSpPr>
        <p:spPr>
          <a:xfrm>
            <a:off x="5292080" y="3429000"/>
            <a:ext cx="3168352" cy="430887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200" dirty="0" smtClean="0"/>
              <a:t>Well controlled p beam </a:t>
            </a:r>
            <a:endParaRPr kumimoji="1" lang="en-US" altLang="ja-JP" sz="2200" dirty="0" smtClean="0"/>
          </a:p>
        </p:txBody>
      </p:sp>
      <p:sp>
        <p:nvSpPr>
          <p:cNvPr id="47" name="角丸四角形 46"/>
          <p:cNvSpPr/>
          <p:nvPr/>
        </p:nvSpPr>
        <p:spPr>
          <a:xfrm>
            <a:off x="179512" y="4509120"/>
            <a:ext cx="8784976" cy="21602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491880" y="4256948"/>
            <a:ext cx="2376264" cy="46166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 smtClean="0"/>
              <a:t>MUMON center</a:t>
            </a:r>
            <a:endParaRPr kumimoji="1" lang="ja-JP" altLang="en-US" sz="2400" b="1" i="1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617678" y="6454497"/>
            <a:ext cx="2232248" cy="430887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200" dirty="0" smtClean="0"/>
              <a:t>Within 1 </a:t>
            </a:r>
            <a:r>
              <a:rPr lang="en-US" altLang="ja-JP" sz="2200" dirty="0" err="1" smtClean="0"/>
              <a:t>mrad</a:t>
            </a:r>
            <a:r>
              <a:rPr lang="en-US" altLang="ja-JP" sz="2200" dirty="0" smtClean="0"/>
              <a:t> </a:t>
            </a:r>
            <a:endParaRPr kumimoji="1" lang="en-US" altLang="ja-JP" sz="2200" dirty="0" smtClean="0"/>
          </a:p>
        </p:txBody>
      </p:sp>
      <p:sp>
        <p:nvSpPr>
          <p:cNvPr id="23" name="円/楕円 22"/>
          <p:cNvSpPr/>
          <p:nvPr/>
        </p:nvSpPr>
        <p:spPr>
          <a:xfrm>
            <a:off x="6300192" y="4941168"/>
            <a:ext cx="144016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6300192" y="5157192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444208" y="482664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X center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444208" y="504812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Y</a:t>
            </a:r>
            <a:r>
              <a:rPr kumimoji="1" lang="en-US" altLang="ja-JP" dirty="0" smtClean="0">
                <a:solidFill>
                  <a:srgbClr val="FF0000"/>
                </a:solidFill>
              </a:rPr>
              <a:t> center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INGRID data taking summary </a:t>
            </a:r>
            <a:endParaRPr kumimoji="1" lang="ja-JP" altLang="en-US" sz="4400" b="0" i="0" u="sng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コンテンツ プレースホルダ 30"/>
          <p:cNvSpPr>
            <a:spLocks noGrp="1"/>
          </p:cNvSpPr>
          <p:nvPr>
            <p:ph idx="1"/>
          </p:nvPr>
        </p:nvSpPr>
        <p:spPr>
          <a:xfrm>
            <a:off x="179512" y="836712"/>
            <a:ext cx="7704856" cy="1368152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2009</a:t>
            </a:r>
            <a:r>
              <a:rPr lang="ja-JP" altLang="en-US" sz="2400" dirty="0" smtClean="0"/>
              <a:t>年</a:t>
            </a:r>
            <a:r>
              <a:rPr lang="en-US" altLang="ja-JP" sz="2400" dirty="0" smtClean="0"/>
              <a:t>9</a:t>
            </a:r>
            <a:r>
              <a:rPr lang="ja-JP" altLang="en-US" sz="2400" dirty="0" smtClean="0"/>
              <a:t>月に全モジュールのインストール完了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⇒</a:t>
            </a:r>
            <a:r>
              <a:rPr lang="en-US" altLang="ja-JP" sz="2400" dirty="0" smtClean="0"/>
              <a:t>11</a:t>
            </a:r>
            <a:r>
              <a:rPr lang="ja-JP" altLang="en-US" sz="2400" dirty="0" smtClean="0"/>
              <a:t>月</a:t>
            </a:r>
            <a:r>
              <a:rPr lang="en-US" altLang="ja-JP" sz="2400" dirty="0" smtClean="0"/>
              <a:t>22</a:t>
            </a:r>
            <a:r>
              <a:rPr lang="ja-JP" altLang="en-US" sz="2400" dirty="0" smtClean="0"/>
              <a:t>日に</a:t>
            </a:r>
            <a:r>
              <a:rPr lang="en-US" altLang="ja-JP" sz="2400" dirty="0" smtClean="0"/>
              <a:t>T2K</a:t>
            </a:r>
            <a:r>
              <a:rPr lang="ja-JP" altLang="en-US" sz="2400" dirty="0" smtClean="0"/>
              <a:t>初ニュートリノ観測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⇒</a:t>
            </a:r>
            <a:r>
              <a:rPr lang="en-US" altLang="ja-JP" sz="2400" dirty="0" smtClean="0"/>
              <a:t>99%</a:t>
            </a:r>
            <a:r>
              <a:rPr lang="ja-JP" altLang="en-US" sz="2400" dirty="0" smtClean="0"/>
              <a:t>以上の物理データを取得</a:t>
            </a:r>
            <a:endParaRPr lang="en-US" altLang="ja-JP" sz="2400" dirty="0" smtClean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/>
          <a:srcRect t="12297" b="19592"/>
          <a:stretch>
            <a:fillRect/>
          </a:stretch>
        </p:blipFill>
        <p:spPr bwMode="auto">
          <a:xfrm>
            <a:off x="395536" y="2636912"/>
            <a:ext cx="3629892" cy="194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683568" y="4509120"/>
            <a:ext cx="2736304" cy="205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4355976" y="3212976"/>
          <a:ext cx="4320480" cy="2879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0839"/>
                <a:gridCol w="968383"/>
                <a:gridCol w="1051151"/>
                <a:gridCol w="960107"/>
              </a:tblGrid>
              <a:tr h="60946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期間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Good spill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INGRID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efficiency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48263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1/23 ~ 2/5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26813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26813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1" dirty="0" smtClean="0"/>
                        <a:t>100%</a:t>
                      </a:r>
                      <a:endParaRPr kumimoji="1" lang="ja-JP" altLang="en-US" b="1" dirty="0"/>
                    </a:p>
                  </a:txBody>
                  <a:tcPr/>
                </a:tc>
              </a:tr>
              <a:tr h="410428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2/24 ~ 2/28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59256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59070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1" dirty="0" smtClean="0"/>
                        <a:t>99.7%</a:t>
                      </a:r>
                      <a:endParaRPr kumimoji="1" lang="ja-JP" altLang="en-US" b="1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3/19 ~ 3/25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86980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86935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1" dirty="0" smtClean="0"/>
                        <a:t>99.9%</a:t>
                      </a:r>
                      <a:endParaRPr kumimoji="1" lang="ja-JP" altLang="en-US" b="1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4/14 ~ 5/1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237350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236647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1" dirty="0" smtClean="0"/>
                        <a:t>99.7%</a:t>
                      </a:r>
                      <a:endParaRPr kumimoji="1" lang="ja-JP" altLang="en-US" b="1" dirty="0"/>
                    </a:p>
                  </a:txBody>
                  <a:tcPr/>
                </a:tc>
              </a:tr>
              <a:tr h="132576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5/9   ~ 6/1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350079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350012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1" dirty="0" smtClean="0"/>
                        <a:t>99.9%</a:t>
                      </a:r>
                      <a:endParaRPr kumimoji="1" lang="ja-JP" altLang="en-US" b="1" dirty="0"/>
                    </a:p>
                  </a:txBody>
                  <a:tcPr/>
                </a:tc>
              </a:tr>
              <a:tr h="126856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6/7   ~ 6/26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246504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246410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1" dirty="0" smtClean="0"/>
                        <a:t>99.9%</a:t>
                      </a:r>
                      <a:endParaRPr kumimoji="1" lang="ja-JP" alt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4932040" y="2751311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 smtClean="0"/>
              <a:t>Data taking efficiency</a:t>
            </a:r>
            <a:endParaRPr kumimoji="1" lang="ja-JP" altLang="en-US" sz="2400" b="1" i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27584" y="213285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 smtClean="0"/>
              <a:t>T2K first neutrino</a:t>
            </a:r>
            <a:endParaRPr kumimoji="1" lang="ja-JP" alt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noProof="0" dirty="0" smtClean="0">
                <a:latin typeface="+mj-lt"/>
                <a:ea typeface="+mj-ea"/>
                <a:cs typeface="+mj-cs"/>
              </a:rPr>
              <a:t>INGRID detector performance</a:t>
            </a:r>
            <a:endParaRPr kumimoji="1" lang="ja-JP" altLang="en-US" sz="4400" b="0" i="0" u="sng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403648" y="6381328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solidFill>
                  <a:srgbClr val="FFFC10"/>
                </a:solidFill>
              </a:rPr>
              <a:t>全チャンネル</a:t>
            </a:r>
            <a:r>
              <a:rPr lang="en-US" altLang="ja-JP" sz="2800" b="1" dirty="0" smtClean="0">
                <a:solidFill>
                  <a:srgbClr val="FFFC10"/>
                </a:solidFill>
              </a:rPr>
              <a:t>(~10’000)</a:t>
            </a:r>
            <a:r>
              <a:rPr lang="ja-JP" altLang="en-US" sz="2800" b="1" dirty="0" smtClean="0">
                <a:solidFill>
                  <a:srgbClr val="FFFC10"/>
                </a:solidFill>
              </a:rPr>
              <a:t>が安定して動作</a:t>
            </a:r>
            <a:endParaRPr kumimoji="1" lang="ja-JP" altLang="en-US" sz="2800" b="1" dirty="0">
              <a:solidFill>
                <a:srgbClr val="FFFC10"/>
              </a:solidFill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179512" y="764704"/>
            <a:ext cx="3672408" cy="2736304"/>
            <a:chOff x="251520" y="908720"/>
            <a:chExt cx="4104456" cy="2592288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1484784"/>
              <a:ext cx="3312368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角丸四角形 31"/>
            <p:cNvSpPr/>
            <p:nvPr/>
          </p:nvSpPr>
          <p:spPr>
            <a:xfrm>
              <a:off x="251520" y="1196752"/>
              <a:ext cx="4104456" cy="230425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1043608" y="908720"/>
              <a:ext cx="2990450" cy="437367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MPPC</a:t>
              </a:r>
              <a:r>
                <a:rPr kumimoji="1" lang="ja-JP" altLang="en-US" sz="2400" dirty="0" smtClean="0"/>
                <a:t>ゲイン分布</a:t>
              </a:r>
              <a:endParaRPr kumimoji="1" lang="ja-JP" altLang="en-US" sz="2400" dirty="0"/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3894310" y="836712"/>
            <a:ext cx="5214194" cy="2621905"/>
            <a:chOff x="491834" y="3543399"/>
            <a:chExt cx="8400646" cy="283792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902" t="5737"/>
            <a:stretch>
              <a:fillRect/>
            </a:stretch>
          </p:blipFill>
          <p:spPr bwMode="auto">
            <a:xfrm>
              <a:off x="1187624" y="3933056"/>
              <a:ext cx="6984776" cy="2366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角丸四角形 35"/>
            <p:cNvSpPr/>
            <p:nvPr/>
          </p:nvSpPr>
          <p:spPr>
            <a:xfrm>
              <a:off x="539552" y="3789040"/>
              <a:ext cx="8352928" cy="259228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2511771" y="3543399"/>
              <a:ext cx="4292475" cy="499703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/>
                <a:t>ゲインヒストリー</a:t>
              </a:r>
              <a:endParaRPr kumimoji="1" lang="ja-JP" altLang="en-US" sz="2400" dirty="0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 rot="16200000">
              <a:off x="71666" y="4561781"/>
              <a:ext cx="1584130" cy="743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/>
                <a:t>ゲイン</a:t>
              </a:r>
              <a:endParaRPr kumimoji="1" lang="ja-JP" altLang="en-US" sz="2400" dirty="0"/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221088"/>
            <a:ext cx="2880320" cy="195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 cstate="print"/>
          <a:srcRect r="-21" b="50000"/>
          <a:stretch>
            <a:fillRect/>
          </a:stretch>
        </p:blipFill>
        <p:spPr bwMode="auto">
          <a:xfrm>
            <a:off x="3203848" y="4365104"/>
            <a:ext cx="5328592" cy="180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テキスト ボックス 39"/>
          <p:cNvSpPr txBox="1"/>
          <p:nvPr/>
        </p:nvSpPr>
        <p:spPr>
          <a:xfrm>
            <a:off x="539552" y="3717032"/>
            <a:ext cx="2160240" cy="46166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宇宙線光量</a:t>
            </a:r>
            <a:endParaRPr kumimoji="1" lang="ja-JP" altLang="en-US" sz="24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563888" y="3789040"/>
            <a:ext cx="4392488" cy="46166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全チャンネルの平均光量分布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604448" y="5013176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…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noProof="0" dirty="0" smtClean="0">
                <a:latin typeface="+mj-lt"/>
                <a:ea typeface="+mj-ea"/>
                <a:cs typeface="+mj-cs"/>
              </a:rPr>
              <a:t>イベントセレクション</a:t>
            </a:r>
            <a:endParaRPr kumimoji="1" lang="ja-JP" altLang="en-US" sz="4400" b="0" i="0" u="sng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D:\otani_old\pdfファイル\1004\tracking_sample_03.png"/>
          <p:cNvPicPr>
            <a:picLocks noChangeAspect="1" noChangeArrowheads="1"/>
          </p:cNvPicPr>
          <p:nvPr/>
        </p:nvPicPr>
        <p:blipFill>
          <a:blip r:embed="rId3" cstate="print"/>
          <a:srcRect t="14359"/>
          <a:stretch>
            <a:fillRect/>
          </a:stretch>
        </p:blipFill>
        <p:spPr bwMode="auto">
          <a:xfrm>
            <a:off x="5292080" y="5228193"/>
            <a:ext cx="2664296" cy="1629807"/>
          </a:xfrm>
          <a:prstGeom prst="rect">
            <a:avLst/>
          </a:prstGeom>
          <a:noFill/>
        </p:spPr>
      </p:pic>
      <p:pic>
        <p:nvPicPr>
          <p:cNvPr id="9" name="Picture 2" descr="D:\otani_old\pdfファイル\1004\tracking_sample_07.png"/>
          <p:cNvPicPr>
            <a:picLocks noChangeAspect="1" noChangeArrowheads="1"/>
          </p:cNvPicPr>
          <p:nvPr/>
        </p:nvPicPr>
        <p:blipFill>
          <a:blip r:embed="rId4" cstate="print"/>
          <a:srcRect t="14286"/>
          <a:stretch>
            <a:fillRect/>
          </a:stretch>
        </p:blipFill>
        <p:spPr bwMode="auto">
          <a:xfrm>
            <a:off x="6372200" y="3542156"/>
            <a:ext cx="2592288" cy="1543028"/>
          </a:xfrm>
          <a:prstGeom prst="rect">
            <a:avLst/>
          </a:prstGeom>
          <a:noFill/>
        </p:spPr>
      </p:pic>
      <p:grpSp>
        <p:nvGrpSpPr>
          <p:cNvPr id="14" name="グループ化 13"/>
          <p:cNvGrpSpPr/>
          <p:nvPr/>
        </p:nvGrpSpPr>
        <p:grpSpPr>
          <a:xfrm>
            <a:off x="6350436" y="980728"/>
            <a:ext cx="2614052" cy="1613672"/>
            <a:chOff x="-252536" y="1412776"/>
            <a:chExt cx="8752507" cy="4464496"/>
          </a:xfrm>
        </p:grpSpPr>
        <p:pic>
          <p:nvPicPr>
            <p:cNvPr id="10" name="Picture 1" descr="E:\100519_EvtDisp_NoHit.png"/>
            <p:cNvPicPr>
              <a:picLocks noChangeAspect="1" noChangeArrowheads="1"/>
            </p:cNvPicPr>
            <p:nvPr/>
          </p:nvPicPr>
          <p:blipFill>
            <a:blip r:embed="rId5" cstate="print"/>
            <a:srcRect l="-773" t="14072" r="16" b="1247"/>
            <a:stretch>
              <a:fillRect/>
            </a:stretch>
          </p:blipFill>
          <p:spPr bwMode="auto">
            <a:xfrm>
              <a:off x="-252536" y="1412776"/>
              <a:ext cx="8752507" cy="4464496"/>
            </a:xfrm>
            <a:prstGeom prst="rect">
              <a:avLst/>
            </a:prstGeom>
            <a:noFill/>
          </p:spPr>
        </p:pic>
        <p:sp>
          <p:nvSpPr>
            <p:cNvPr id="12" name="円/楕円 11"/>
            <p:cNvSpPr/>
            <p:nvPr/>
          </p:nvSpPr>
          <p:spPr>
            <a:xfrm>
              <a:off x="1015844" y="285293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ボックス 24"/>
          <p:cNvSpPr txBox="1"/>
          <p:nvPr/>
        </p:nvSpPr>
        <p:spPr>
          <a:xfrm>
            <a:off x="4644008" y="1052736"/>
            <a:ext cx="20882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Reject accidenta</a:t>
            </a:r>
            <a:r>
              <a:rPr lang="en-US" altLang="ja-JP" sz="2200" dirty="0" smtClean="0"/>
              <a:t>l noise event</a:t>
            </a:r>
            <a:endParaRPr kumimoji="1" lang="ja-JP" altLang="en-US" sz="22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203848" y="5805264"/>
            <a:ext cx="24482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/>
              <a:t>Signal</a:t>
            </a:r>
            <a:br>
              <a:rPr lang="en-US" altLang="ja-JP" sz="2200" dirty="0" smtClean="0"/>
            </a:br>
            <a:r>
              <a:rPr lang="en-US" altLang="ja-JP" sz="2200" dirty="0" smtClean="0"/>
              <a:t>(ν</a:t>
            </a:r>
            <a:r>
              <a:rPr kumimoji="1" lang="en-US" altLang="ja-JP" sz="2200" dirty="0" smtClean="0"/>
              <a:t> interaction within module)</a:t>
            </a:r>
            <a:endParaRPr kumimoji="1" lang="ja-JP" altLang="en-US" sz="2200" dirty="0"/>
          </a:p>
        </p:txBody>
      </p:sp>
      <p:grpSp>
        <p:nvGrpSpPr>
          <p:cNvPr id="46" name="グループ化 45"/>
          <p:cNvGrpSpPr/>
          <p:nvPr/>
        </p:nvGrpSpPr>
        <p:grpSpPr>
          <a:xfrm>
            <a:off x="251520" y="908720"/>
            <a:ext cx="3744416" cy="4680520"/>
            <a:chOff x="251520" y="1196752"/>
            <a:chExt cx="3456384" cy="5400600"/>
          </a:xfrm>
        </p:grpSpPr>
        <p:grpSp>
          <p:nvGrpSpPr>
            <p:cNvPr id="24" name="グループ化 23"/>
            <p:cNvGrpSpPr/>
            <p:nvPr/>
          </p:nvGrpSpPr>
          <p:grpSpPr>
            <a:xfrm>
              <a:off x="251520" y="1196752"/>
              <a:ext cx="3456384" cy="5400600"/>
              <a:chOff x="755576" y="1052737"/>
              <a:chExt cx="3456384" cy="4506041"/>
            </a:xfrm>
          </p:grpSpPr>
          <p:sp>
            <p:nvSpPr>
              <p:cNvPr id="15" name="テキスト ボックス 14"/>
              <p:cNvSpPr txBox="1"/>
              <p:nvPr/>
            </p:nvSpPr>
            <p:spPr>
              <a:xfrm>
                <a:off x="755576" y="1052737"/>
                <a:ext cx="3456384" cy="3801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/>
                  <a:t>Hit timing clustering</a:t>
                </a:r>
                <a:endParaRPr kumimoji="1" lang="ja-JP" altLang="en-US" sz="2400" dirty="0"/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755576" y="1815208"/>
                <a:ext cx="3456384" cy="3801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/>
                  <a:t>Activity &amp; PE cut</a:t>
                </a:r>
                <a:endParaRPr kumimoji="1" lang="ja-JP" altLang="en-US" sz="2400" dirty="0"/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755576" y="2577678"/>
                <a:ext cx="3456384" cy="6843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/>
                  <a:t>XZ and YZ Tracking &amp; track matching </a:t>
                </a:r>
                <a:endParaRPr kumimoji="1" lang="ja-JP" altLang="en-US" sz="2400" dirty="0"/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>
                <a:off x="755576" y="3687416"/>
                <a:ext cx="3456384" cy="3801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/>
                  <a:t>Beam timing cut</a:t>
                </a:r>
                <a:endParaRPr kumimoji="1" lang="ja-JP" altLang="en-US" sz="2400" dirty="0"/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755576" y="4437112"/>
                <a:ext cx="3456384" cy="3801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/>
                  <a:t>Upstream VETO</a:t>
                </a:r>
                <a:endParaRPr kumimoji="1" lang="ja-JP" altLang="en-US" sz="2400" dirty="0"/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755576" y="5173583"/>
                <a:ext cx="3456384" cy="38519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err="1" smtClean="0"/>
                  <a:t>Fiducial</a:t>
                </a:r>
                <a:r>
                  <a:rPr lang="en-US" altLang="ja-JP" sz="2400" dirty="0" smtClean="0"/>
                  <a:t> cut</a:t>
                </a:r>
                <a:endParaRPr kumimoji="1" lang="ja-JP" altLang="en-US" sz="2400" dirty="0"/>
              </a:p>
            </p:txBody>
          </p:sp>
        </p:grpSp>
        <p:cxnSp>
          <p:nvCxnSpPr>
            <p:cNvPr id="30" name="直線矢印コネクタ 29"/>
            <p:cNvCxnSpPr/>
            <p:nvPr/>
          </p:nvCxnSpPr>
          <p:spPr>
            <a:xfrm rot="5400000">
              <a:off x="1750627" y="1881506"/>
              <a:ext cx="458171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/>
            <p:nvPr/>
          </p:nvCxnSpPr>
          <p:spPr>
            <a:xfrm rot="5400000">
              <a:off x="1751421" y="2767072"/>
              <a:ext cx="458171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>
            <a:xfrm rot="5400000">
              <a:off x="1751421" y="4089340"/>
              <a:ext cx="458171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矢印コネクタ 32"/>
            <p:cNvCxnSpPr/>
            <p:nvPr/>
          </p:nvCxnSpPr>
          <p:spPr>
            <a:xfrm rot="5400000">
              <a:off x="1751421" y="4999320"/>
              <a:ext cx="458171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矢印コネクタ 33"/>
            <p:cNvCxnSpPr/>
            <p:nvPr/>
          </p:nvCxnSpPr>
          <p:spPr>
            <a:xfrm rot="5400000">
              <a:off x="1751421" y="5909300"/>
              <a:ext cx="458171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右中かっこ 34"/>
          <p:cNvSpPr/>
          <p:nvPr/>
        </p:nvSpPr>
        <p:spPr>
          <a:xfrm>
            <a:off x="4139952" y="908720"/>
            <a:ext cx="360040" cy="129614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右中かっこ 37"/>
          <p:cNvSpPr/>
          <p:nvPr/>
        </p:nvSpPr>
        <p:spPr>
          <a:xfrm>
            <a:off x="4211960" y="4437112"/>
            <a:ext cx="288032" cy="1152128"/>
          </a:xfrm>
          <a:prstGeom prst="rightBrace">
            <a:avLst>
              <a:gd name="adj1" fmla="val 8333"/>
              <a:gd name="adj2" fmla="val 494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644008" y="4221088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Reject background</a:t>
            </a:r>
            <a:endParaRPr kumimoji="1" lang="ja-JP" altLang="en-US" sz="2200" dirty="0"/>
          </a:p>
        </p:txBody>
      </p:sp>
      <p:cxnSp>
        <p:nvCxnSpPr>
          <p:cNvPr id="55" name="カギ線コネクタ 54"/>
          <p:cNvCxnSpPr>
            <a:stCxn id="23" idx="2"/>
          </p:cNvCxnSpPr>
          <p:nvPr/>
        </p:nvCxnSpPr>
        <p:spPr>
          <a:xfrm rot="16200000" flipH="1">
            <a:off x="2303748" y="5409220"/>
            <a:ext cx="648072" cy="100811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dirty="0" smtClean="0">
                <a:latin typeface="+mj-lt"/>
                <a:ea typeface="+mj-ea"/>
                <a:cs typeface="+mj-cs"/>
              </a:rPr>
              <a:t>イベントレートのモニター結果</a:t>
            </a:r>
            <a:endParaRPr kumimoji="1" lang="ja-JP" altLang="en-US" sz="4400" b="0" i="0" u="sng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71600" y="76470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1</a:t>
            </a:r>
            <a:r>
              <a:rPr kumimoji="1" lang="ja-JP" altLang="en-US" sz="2400" dirty="0" smtClean="0"/>
              <a:t>日毎にイベントレートを測定</a:t>
            </a:r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統計誤差</a:t>
            </a:r>
            <a:r>
              <a:rPr kumimoji="1" lang="en-US" altLang="ja-JP" sz="2400" dirty="0" smtClean="0"/>
              <a:t>~1.7%/day)</a:t>
            </a:r>
            <a:endParaRPr kumimoji="1" lang="ja-JP" altLang="en-US" sz="2400" dirty="0"/>
          </a:p>
        </p:txBody>
      </p:sp>
      <p:grpSp>
        <p:nvGrpSpPr>
          <p:cNvPr id="21" name="グループ化 20"/>
          <p:cNvGrpSpPr/>
          <p:nvPr/>
        </p:nvGrpSpPr>
        <p:grpSpPr>
          <a:xfrm>
            <a:off x="899592" y="1282516"/>
            <a:ext cx="7416824" cy="4162708"/>
            <a:chOff x="683568" y="1282516"/>
            <a:chExt cx="7488832" cy="481916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1550" y="1282516"/>
              <a:ext cx="7199313" cy="4663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正方形/長方形 8"/>
            <p:cNvSpPr/>
            <p:nvPr/>
          </p:nvSpPr>
          <p:spPr>
            <a:xfrm>
              <a:off x="971600" y="1283573"/>
              <a:ext cx="2304256" cy="2732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4716016" y="4897736"/>
              <a:ext cx="936104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11"/>
            <p:cNvSpPr txBox="1"/>
            <p:nvPr/>
          </p:nvSpPr>
          <p:spPr>
            <a:xfrm>
              <a:off x="5571147" y="4653136"/>
              <a:ext cx="13051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solidFill>
                    <a:srgbClr val="FF0000"/>
                  </a:solidFill>
                </a:rPr>
                <a:t>平均値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683568" y="1283048"/>
              <a:ext cx="432048" cy="46085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 rot="16200000">
              <a:off x="-614742" y="3109184"/>
              <a:ext cx="3202303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2400" dirty="0" smtClean="0">
                  <a:solidFill>
                    <a:schemeClr val="bg1"/>
                  </a:solidFill>
                </a:rPr>
                <a:t>イベント数</a:t>
              </a:r>
              <a:r>
                <a:rPr kumimoji="1" lang="en-US" altLang="ja-JP" sz="2400" dirty="0" smtClean="0">
                  <a:solidFill>
                    <a:schemeClr val="bg1"/>
                  </a:solidFill>
                </a:rPr>
                <a:t>/10</a:t>
              </a:r>
              <a:r>
                <a:rPr kumimoji="1" lang="en-US" altLang="ja-JP" sz="2400" baseline="30000" dirty="0" smtClean="0">
                  <a:solidFill>
                    <a:schemeClr val="bg1"/>
                  </a:solidFill>
                </a:rPr>
                <a:t>14</a:t>
              </a:r>
              <a:r>
                <a:rPr kumimoji="1" lang="en-US" altLang="ja-JP" sz="2400" dirty="0" smtClean="0">
                  <a:solidFill>
                    <a:schemeClr val="bg1"/>
                  </a:solidFill>
                </a:rPr>
                <a:t> pot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683568" y="5733256"/>
              <a:ext cx="7488832" cy="3684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292080" y="5589240"/>
              <a:ext cx="2664296" cy="49244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600" dirty="0" smtClean="0">
                  <a:solidFill>
                    <a:schemeClr val="bg1"/>
                  </a:solidFill>
                </a:rPr>
                <a:t>Integrated day</a:t>
              </a:r>
              <a:endParaRPr kumimoji="1" lang="ja-JP" altLang="en-US" sz="2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1834680" y="5903893"/>
            <a:ext cx="7309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FC10"/>
                </a:solidFill>
              </a:rPr>
              <a:t>・イベントレート</a:t>
            </a:r>
            <a:r>
              <a:rPr lang="ja-JP" altLang="en-US" sz="2800" b="1" dirty="0" smtClean="0">
                <a:solidFill>
                  <a:srgbClr val="FFFC10"/>
                </a:solidFill>
              </a:rPr>
              <a:t>は</a:t>
            </a:r>
            <a:r>
              <a:rPr kumimoji="1" lang="ja-JP" altLang="en-US" sz="2800" b="1" dirty="0" smtClean="0">
                <a:solidFill>
                  <a:srgbClr val="FFFC10"/>
                </a:solidFill>
              </a:rPr>
              <a:t>安定</a:t>
            </a:r>
            <a:r>
              <a:rPr kumimoji="1" lang="en-US" altLang="ja-JP" sz="2800" b="1" dirty="0" smtClean="0">
                <a:solidFill>
                  <a:srgbClr val="FFFC10"/>
                </a:solidFill>
              </a:rPr>
              <a:t/>
            </a:r>
            <a:br>
              <a:rPr kumimoji="1" lang="en-US" altLang="ja-JP" sz="2800" b="1" dirty="0" smtClean="0">
                <a:solidFill>
                  <a:srgbClr val="FFFC10"/>
                </a:solidFill>
              </a:rPr>
            </a:br>
            <a:endParaRPr kumimoji="1" lang="ja-JP" altLang="en-US" sz="2800" b="1" dirty="0">
              <a:solidFill>
                <a:srgbClr val="FFFC1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MC expectation</a:t>
            </a:r>
            <a:endParaRPr kumimoji="1" lang="ja-JP" altLang="en-US" sz="4400" b="0" i="0" u="sng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115616" y="3543399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INGRID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259632" y="5301208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Super </a:t>
            </a:r>
            <a:br>
              <a:rPr lang="en-US" altLang="ja-JP" sz="2400" dirty="0" smtClean="0"/>
            </a:br>
            <a:r>
              <a:rPr lang="en-US" altLang="ja-JP" sz="2400" dirty="0" err="1" smtClean="0"/>
              <a:t>Kamiokande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(SK)</a:t>
            </a:r>
            <a:endParaRPr kumimoji="1" lang="ja-JP" altLang="en-US" sz="2400" dirty="0"/>
          </a:p>
        </p:txBody>
      </p:sp>
      <p:grpSp>
        <p:nvGrpSpPr>
          <p:cNvPr id="5" name="グループ化 84"/>
          <p:cNvGrpSpPr/>
          <p:nvPr/>
        </p:nvGrpSpPr>
        <p:grpSpPr>
          <a:xfrm>
            <a:off x="350423" y="764703"/>
            <a:ext cx="1917321" cy="5977459"/>
            <a:chOff x="638455" y="764703"/>
            <a:chExt cx="1917321" cy="5977459"/>
          </a:xfrm>
        </p:grpSpPr>
        <p:cxnSp>
          <p:nvCxnSpPr>
            <p:cNvPr id="22" name="直線矢印コネクタ 21"/>
            <p:cNvCxnSpPr/>
            <p:nvPr/>
          </p:nvCxnSpPr>
          <p:spPr>
            <a:xfrm rot="16200000" flipH="1">
              <a:off x="-1605485" y="4205885"/>
              <a:ext cx="5041354" cy="31200"/>
            </a:xfrm>
            <a:prstGeom prst="straightConnector1">
              <a:avLst/>
            </a:prstGeom>
            <a:ln w="28575">
              <a:solidFill>
                <a:srgbClr val="FFFC1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4"/>
            <p:cNvGrpSpPr/>
            <p:nvPr/>
          </p:nvGrpSpPr>
          <p:grpSpPr>
            <a:xfrm rot="16200000">
              <a:off x="905362" y="4442882"/>
              <a:ext cx="291960" cy="560596"/>
              <a:chOff x="3554506" y="937066"/>
              <a:chExt cx="315632" cy="353852"/>
            </a:xfrm>
          </p:grpSpPr>
          <p:sp>
            <p:nvSpPr>
              <p:cNvPr id="31" name="フリーフォーム 30"/>
              <p:cNvSpPr/>
              <p:nvPr/>
            </p:nvSpPr>
            <p:spPr>
              <a:xfrm>
                <a:off x="3554506" y="950259"/>
                <a:ext cx="203200" cy="340659"/>
              </a:xfrm>
              <a:custGeom>
                <a:avLst/>
                <a:gdLst>
                  <a:gd name="connsiteX0" fmla="*/ 121023 w 203200"/>
                  <a:gd name="connsiteY0" fmla="*/ 0 h 340659"/>
                  <a:gd name="connsiteX1" fmla="*/ 13447 w 203200"/>
                  <a:gd name="connsiteY1" fmla="*/ 107576 h 340659"/>
                  <a:gd name="connsiteX2" fmla="*/ 201706 w 203200"/>
                  <a:gd name="connsiteY2" fmla="*/ 224117 h 340659"/>
                  <a:gd name="connsiteX3" fmla="*/ 22412 w 203200"/>
                  <a:gd name="connsiteY3" fmla="*/ 340659 h 340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200" h="340659">
                    <a:moveTo>
                      <a:pt x="121023" y="0"/>
                    </a:moveTo>
                    <a:cubicBezTo>
                      <a:pt x="60511" y="35111"/>
                      <a:pt x="0" y="70223"/>
                      <a:pt x="13447" y="107576"/>
                    </a:cubicBezTo>
                    <a:cubicBezTo>
                      <a:pt x="26894" y="144929"/>
                      <a:pt x="200212" y="185270"/>
                      <a:pt x="201706" y="224117"/>
                    </a:cubicBezTo>
                    <a:cubicBezTo>
                      <a:pt x="203200" y="262964"/>
                      <a:pt x="112806" y="301811"/>
                      <a:pt x="22412" y="340659"/>
                    </a:cubicBezTo>
                  </a:path>
                </a:pathLst>
              </a:cu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 31"/>
              <p:cNvSpPr/>
              <p:nvPr/>
            </p:nvSpPr>
            <p:spPr>
              <a:xfrm>
                <a:off x="3666938" y="937066"/>
                <a:ext cx="203200" cy="340659"/>
              </a:xfrm>
              <a:custGeom>
                <a:avLst/>
                <a:gdLst>
                  <a:gd name="connsiteX0" fmla="*/ 121023 w 203200"/>
                  <a:gd name="connsiteY0" fmla="*/ 0 h 340659"/>
                  <a:gd name="connsiteX1" fmla="*/ 13447 w 203200"/>
                  <a:gd name="connsiteY1" fmla="*/ 107576 h 340659"/>
                  <a:gd name="connsiteX2" fmla="*/ 201706 w 203200"/>
                  <a:gd name="connsiteY2" fmla="*/ 224117 h 340659"/>
                  <a:gd name="connsiteX3" fmla="*/ 22412 w 203200"/>
                  <a:gd name="connsiteY3" fmla="*/ 340659 h 340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200" h="340659">
                    <a:moveTo>
                      <a:pt x="121023" y="0"/>
                    </a:moveTo>
                    <a:cubicBezTo>
                      <a:pt x="60511" y="35111"/>
                      <a:pt x="0" y="70223"/>
                      <a:pt x="13447" y="107576"/>
                    </a:cubicBezTo>
                    <a:cubicBezTo>
                      <a:pt x="26894" y="144929"/>
                      <a:pt x="200212" y="185270"/>
                      <a:pt x="201706" y="224117"/>
                    </a:cubicBezTo>
                    <a:cubicBezTo>
                      <a:pt x="203200" y="262964"/>
                      <a:pt x="112806" y="301811"/>
                      <a:pt x="22412" y="340659"/>
                    </a:cubicBezTo>
                  </a:path>
                </a:pathLst>
              </a:cu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FFFC10"/>
                  </a:solidFill>
                </a:endParaRPr>
              </a:p>
            </p:txBody>
          </p:sp>
        </p:grpSp>
        <p:sp>
          <p:nvSpPr>
            <p:cNvPr id="24" name="直方体 23"/>
            <p:cNvSpPr/>
            <p:nvPr/>
          </p:nvSpPr>
          <p:spPr>
            <a:xfrm rot="3354595">
              <a:off x="1021676" y="3741418"/>
              <a:ext cx="136253" cy="317921"/>
            </a:xfrm>
            <a:prstGeom prst="cube">
              <a:avLst>
                <a:gd name="adj" fmla="val 75764"/>
              </a:avLst>
            </a:prstGeom>
            <a:solidFill>
              <a:schemeClr val="accent1">
                <a:lumMod val="60000"/>
                <a:lumOff val="40000"/>
                <a:alpha val="4902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柱 24"/>
            <p:cNvSpPr/>
            <p:nvPr/>
          </p:nvSpPr>
          <p:spPr>
            <a:xfrm>
              <a:off x="1075603" y="5589240"/>
              <a:ext cx="399645" cy="454456"/>
            </a:xfrm>
            <a:prstGeom prst="can">
              <a:avLst/>
            </a:prstGeom>
            <a:solidFill>
              <a:schemeClr val="accent1">
                <a:alpha val="4902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1403648" y="4437112"/>
              <a:ext cx="1152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295km</a:t>
              </a:r>
              <a:endParaRPr kumimoji="1" lang="ja-JP" altLang="en-US" sz="2400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115616" y="2420888"/>
              <a:ext cx="1440160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FFFF00"/>
                  </a:solidFill>
                </a:rPr>
                <a:t>ν</a:t>
              </a:r>
              <a:r>
                <a:rPr kumimoji="1" lang="ja-JP" altLang="en-US" sz="2400" dirty="0" smtClean="0">
                  <a:solidFill>
                    <a:srgbClr val="FFFF00"/>
                  </a:solidFill>
                </a:rPr>
                <a:t>ビーム</a:t>
              </a:r>
              <a:endParaRPr kumimoji="1" lang="ja-JP" altLang="en-US" sz="2400" dirty="0">
                <a:solidFill>
                  <a:srgbClr val="FFFF00"/>
                </a:solidFill>
              </a:endParaRPr>
            </a:p>
          </p:txBody>
        </p:sp>
        <p:cxnSp>
          <p:nvCxnSpPr>
            <p:cNvPr id="62" name="直線矢印コネクタ 61"/>
            <p:cNvCxnSpPr>
              <a:endCxn id="74" idx="0"/>
            </p:cNvCxnSpPr>
            <p:nvPr/>
          </p:nvCxnSpPr>
          <p:spPr>
            <a:xfrm rot="5400000">
              <a:off x="468339" y="1195957"/>
              <a:ext cx="864095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円柱 71"/>
            <p:cNvSpPr/>
            <p:nvPr/>
          </p:nvSpPr>
          <p:spPr>
            <a:xfrm>
              <a:off x="800401" y="1556792"/>
              <a:ext cx="189129" cy="216024"/>
            </a:xfrm>
            <a:prstGeom prst="can">
              <a:avLst/>
            </a:prstGeom>
            <a:solidFill>
              <a:srgbClr val="4F81BD">
                <a:alpha val="49020"/>
              </a:srgb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円柱 72"/>
            <p:cNvSpPr/>
            <p:nvPr/>
          </p:nvSpPr>
          <p:spPr>
            <a:xfrm>
              <a:off x="638455" y="2096996"/>
              <a:ext cx="540204" cy="251884"/>
            </a:xfrm>
            <a:prstGeom prst="can">
              <a:avLst/>
            </a:prstGeom>
            <a:solidFill>
              <a:srgbClr val="4F81BD">
                <a:alpha val="49020"/>
              </a:srgb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/>
            <p:cNvSpPr/>
            <p:nvPr/>
          </p:nvSpPr>
          <p:spPr>
            <a:xfrm>
              <a:off x="899592" y="1628799"/>
              <a:ext cx="144016" cy="845459"/>
            </a:xfrm>
            <a:custGeom>
              <a:avLst/>
              <a:gdLst>
                <a:gd name="connsiteX0" fmla="*/ 0 w 297328"/>
                <a:gd name="connsiteY0" fmla="*/ 0 h 1084730"/>
                <a:gd name="connsiteX1" fmla="*/ 251011 w 297328"/>
                <a:gd name="connsiteY1" fmla="*/ 519953 h 1084730"/>
                <a:gd name="connsiteX2" fmla="*/ 277905 w 297328"/>
                <a:gd name="connsiteY2" fmla="*/ 1084730 h 108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7328" h="1084730">
                  <a:moveTo>
                    <a:pt x="0" y="0"/>
                  </a:moveTo>
                  <a:cubicBezTo>
                    <a:pt x="102347" y="169582"/>
                    <a:pt x="204694" y="339165"/>
                    <a:pt x="251011" y="519953"/>
                  </a:cubicBezTo>
                  <a:cubicBezTo>
                    <a:pt x="297328" y="700741"/>
                    <a:pt x="287616" y="892735"/>
                    <a:pt x="277905" y="1084730"/>
                  </a:cubicBezTo>
                </a:path>
              </a:pathLst>
            </a:custGeom>
            <a:ln w="19050">
              <a:solidFill>
                <a:srgbClr val="FFFC1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6" name="直線矢印コネクタ 75"/>
            <p:cNvCxnSpPr>
              <a:stCxn id="74" idx="2"/>
            </p:cNvCxnSpPr>
            <p:nvPr/>
          </p:nvCxnSpPr>
          <p:spPr>
            <a:xfrm>
              <a:off x="1034200" y="2474258"/>
              <a:ext cx="225432" cy="4195102"/>
            </a:xfrm>
            <a:prstGeom prst="straightConnector1">
              <a:avLst/>
            </a:prstGeom>
            <a:ln w="28575">
              <a:solidFill>
                <a:srgbClr val="FFFC1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直方体 79"/>
            <p:cNvSpPr/>
            <p:nvPr/>
          </p:nvSpPr>
          <p:spPr>
            <a:xfrm rot="3354595">
              <a:off x="821398" y="2908132"/>
              <a:ext cx="228397" cy="454068"/>
            </a:xfrm>
            <a:prstGeom prst="cube">
              <a:avLst>
                <a:gd name="adj" fmla="val 75764"/>
              </a:avLst>
            </a:prstGeom>
            <a:solidFill>
              <a:srgbClr val="1C8BF0">
                <a:alpha val="49020"/>
              </a:srgb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" name="直方体 60"/>
          <p:cNvSpPr/>
          <p:nvPr/>
        </p:nvSpPr>
        <p:spPr>
          <a:xfrm rot="3354595">
            <a:off x="517620" y="3628579"/>
            <a:ext cx="136253" cy="317921"/>
          </a:xfrm>
          <a:prstGeom prst="cube">
            <a:avLst>
              <a:gd name="adj" fmla="val 75764"/>
            </a:avLst>
          </a:prstGeom>
          <a:solidFill>
            <a:srgbClr val="FFFC10">
              <a:alpha val="49020"/>
            </a:srgbClr>
          </a:solidFill>
          <a:ln w="19050">
            <a:solidFill>
              <a:srgbClr val="FFFC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6" name="直線矢印コネクタ 65"/>
          <p:cNvCxnSpPr>
            <a:stCxn id="74" idx="0"/>
          </p:cNvCxnSpPr>
          <p:nvPr/>
        </p:nvCxnSpPr>
        <p:spPr>
          <a:xfrm>
            <a:off x="611560" y="1628799"/>
            <a:ext cx="1588" cy="936105"/>
          </a:xfrm>
          <a:prstGeom prst="straightConnector1">
            <a:avLst/>
          </a:prstGeom>
          <a:ln w="6350">
            <a:solidFill>
              <a:srgbClr val="FFFC1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右矢印 69"/>
          <p:cNvSpPr/>
          <p:nvPr/>
        </p:nvSpPr>
        <p:spPr>
          <a:xfrm>
            <a:off x="2195736" y="2348880"/>
            <a:ext cx="2304256" cy="576064"/>
          </a:xfrm>
          <a:prstGeom prst="rightArrow">
            <a:avLst/>
          </a:prstGeom>
          <a:solidFill>
            <a:srgbClr val="FFFC10"/>
          </a:solidFill>
          <a:ln>
            <a:solidFill>
              <a:srgbClr val="FFFC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右矢印 70"/>
          <p:cNvSpPr/>
          <p:nvPr/>
        </p:nvSpPr>
        <p:spPr>
          <a:xfrm>
            <a:off x="2843808" y="3356992"/>
            <a:ext cx="1656184" cy="576064"/>
          </a:xfrm>
          <a:prstGeom prst="rightArrow">
            <a:avLst/>
          </a:prstGeom>
          <a:solidFill>
            <a:srgbClr val="FFFC10"/>
          </a:solidFill>
          <a:ln>
            <a:solidFill>
              <a:srgbClr val="FFFC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1187624" y="836712"/>
            <a:ext cx="7956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(</a:t>
            </a:r>
            <a:r>
              <a:rPr kumimoji="1" lang="ja-JP" altLang="en-US" sz="2200" dirty="0" smtClean="0"/>
              <a:t>イベント数</a:t>
            </a:r>
            <a:r>
              <a:rPr lang="en-US" altLang="ja-JP" sz="2200" dirty="0" smtClean="0"/>
              <a:t> = ν</a:t>
            </a:r>
            <a:r>
              <a:rPr lang="ja-JP" altLang="en-US" sz="2200" dirty="0" smtClean="0"/>
              <a:t>ビームフラックス </a:t>
            </a:r>
            <a:r>
              <a:rPr lang="en-US" altLang="ja-JP" sz="2200" dirty="0" smtClean="0"/>
              <a:t>x </a:t>
            </a:r>
            <a:r>
              <a:rPr lang="ja-JP" altLang="en-US" sz="2200" dirty="0" smtClean="0"/>
              <a:t>反応断面積 </a:t>
            </a:r>
            <a:r>
              <a:rPr lang="en-US" altLang="ja-JP" sz="2200" dirty="0" smtClean="0"/>
              <a:t>x </a:t>
            </a:r>
            <a:r>
              <a:rPr lang="ja-JP" altLang="en-US" sz="2200" dirty="0" smtClean="0"/>
              <a:t>検出効率</a:t>
            </a:r>
            <a:r>
              <a:rPr lang="en-US" altLang="ja-JP" sz="2200" dirty="0" smtClean="0"/>
              <a:t>)</a:t>
            </a:r>
            <a:endParaRPr kumimoji="1" lang="ja-JP" altLang="en-US" sz="2200" dirty="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4572000" y="2420888"/>
            <a:ext cx="4283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FFFF00"/>
                </a:solidFill>
              </a:rPr>
              <a:t>フラックス不定性 </a:t>
            </a:r>
            <a:r>
              <a:rPr lang="en-US" altLang="ja-JP" sz="2800" dirty="0" smtClean="0">
                <a:solidFill>
                  <a:srgbClr val="FFFF00"/>
                </a:solidFill>
              </a:rPr>
              <a:t>~ 20%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4572000" y="3356992"/>
            <a:ext cx="4283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FF00"/>
                </a:solidFill>
              </a:rPr>
              <a:t>断面積</a:t>
            </a:r>
            <a:r>
              <a:rPr lang="ja-JP" altLang="en-US" sz="2800" dirty="0" smtClean="0">
                <a:solidFill>
                  <a:srgbClr val="FFFF00"/>
                </a:solidFill>
              </a:rPr>
              <a:t>不定性 </a:t>
            </a:r>
            <a:r>
              <a:rPr lang="en-US" altLang="ja-JP" sz="2800" dirty="0" smtClean="0">
                <a:solidFill>
                  <a:srgbClr val="FFFF00"/>
                </a:solidFill>
              </a:rPr>
              <a:t>~ 20%</a:t>
            </a:r>
            <a:br>
              <a:rPr lang="en-US" altLang="ja-JP" sz="2800" dirty="0" smtClean="0">
                <a:solidFill>
                  <a:srgbClr val="FFFF00"/>
                </a:solidFill>
              </a:rPr>
            </a:br>
            <a:r>
              <a:rPr lang="ja-JP" altLang="en-US" sz="2800" dirty="0" smtClean="0"/>
              <a:t>検出効率の不定性 </a:t>
            </a:r>
            <a:r>
              <a:rPr lang="en-US" altLang="ja-JP" sz="2800" dirty="0" smtClean="0"/>
              <a:t>&lt; 5%</a:t>
            </a:r>
            <a:endParaRPr kumimoji="1" lang="en-US" altLang="ja-JP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dirty="0" smtClean="0">
                <a:latin typeface="+mj-lt"/>
                <a:ea typeface="+mj-ea"/>
                <a:cs typeface="+mj-cs"/>
              </a:rPr>
              <a:t>目次</a:t>
            </a:r>
            <a:endParaRPr kumimoji="1" lang="ja-JP" altLang="en-US" sz="4400" b="0" i="0" u="sng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コンテンツ プレースホルダ 2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688632"/>
          </a:xfrm>
        </p:spPr>
        <p:txBody>
          <a:bodyPr/>
          <a:lstStyle/>
          <a:p>
            <a:r>
              <a:rPr kumimoji="1" lang="ja-JP" altLang="en-US" dirty="0" smtClean="0"/>
              <a:t>ニュートリノ振動</a:t>
            </a:r>
            <a:endParaRPr kumimoji="1" lang="en-US" altLang="ja-JP" dirty="0" smtClean="0"/>
          </a:p>
          <a:p>
            <a:r>
              <a:rPr kumimoji="1" lang="en-US" altLang="ja-JP" dirty="0" smtClean="0"/>
              <a:t>T2K</a:t>
            </a:r>
            <a:r>
              <a:rPr kumimoji="1" lang="ja-JP" altLang="en-US" dirty="0" smtClean="0"/>
              <a:t>実験</a:t>
            </a:r>
            <a:endParaRPr kumimoji="1" lang="en-US" altLang="ja-JP" dirty="0" smtClean="0"/>
          </a:p>
          <a:p>
            <a:r>
              <a:rPr lang="ja-JP" altLang="en-US" dirty="0" smtClean="0"/>
              <a:t>ニュートリノビームモニター</a:t>
            </a:r>
            <a:r>
              <a:rPr lang="en-US" altLang="ja-JP" dirty="0" smtClean="0"/>
              <a:t>INGRID</a:t>
            </a:r>
          </a:p>
          <a:p>
            <a:r>
              <a:rPr lang="en-US" altLang="ja-JP" dirty="0" smtClean="0"/>
              <a:t>RUN2010(2010/1~2010/6)</a:t>
            </a:r>
            <a:r>
              <a:rPr lang="ja-JP" altLang="en-US" dirty="0" smtClean="0"/>
              <a:t>の結果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INGRID</a:t>
            </a:r>
            <a:r>
              <a:rPr lang="ja-JP" altLang="en-US" dirty="0" smtClean="0"/>
              <a:t>によるビーム方向測定結果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etc.</a:t>
            </a:r>
          </a:p>
          <a:p>
            <a:r>
              <a:rPr lang="en-US" altLang="ja-JP" dirty="0" smtClean="0"/>
              <a:t>Current status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noProof="0" dirty="0" smtClean="0">
                <a:latin typeface="+mj-lt"/>
                <a:ea typeface="+mj-ea"/>
                <a:cs typeface="+mj-cs"/>
              </a:rPr>
              <a:t>DATA/MC</a:t>
            </a:r>
            <a:endParaRPr kumimoji="1" lang="ja-JP" altLang="en-US" sz="4400" b="0" i="0" u="sng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3384376" cy="229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175840"/>
            <a:ext cx="3456384" cy="234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130" y="4053842"/>
            <a:ext cx="3459806" cy="234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テキスト ボックス 32"/>
          <p:cNvSpPr txBox="1"/>
          <p:nvPr/>
        </p:nvSpPr>
        <p:spPr>
          <a:xfrm>
            <a:off x="1691680" y="76470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 smtClean="0"/>
              <a:t>Vertex X</a:t>
            </a:r>
            <a:endParaRPr kumimoji="1" lang="ja-JP" altLang="en-US" sz="2400" b="1" i="1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860032" y="76470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 smtClean="0"/>
              <a:t># of active planes</a:t>
            </a:r>
            <a:endParaRPr kumimoji="1" lang="ja-JP" altLang="en-US" sz="2400" b="1" i="1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59632" y="3615407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i="1" dirty="0" smtClean="0"/>
              <a:t>Track angle</a:t>
            </a:r>
            <a:endParaRPr kumimoji="1" lang="ja-JP" altLang="en-US" sz="2400" b="1" i="1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588224" y="191683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Normalized</a:t>
            </a:r>
            <a:br>
              <a:rPr kumimoji="1" lang="en-US" altLang="ja-JP" dirty="0" smtClean="0">
                <a:solidFill>
                  <a:schemeClr val="bg1"/>
                </a:solidFill>
              </a:rPr>
            </a:br>
            <a:r>
              <a:rPr kumimoji="1" lang="en-US" altLang="ja-JP" dirty="0" smtClean="0">
                <a:solidFill>
                  <a:schemeClr val="bg1"/>
                </a:solidFill>
              </a:rPr>
              <a:t> by pot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555776" y="2206605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Normalized</a:t>
            </a:r>
            <a:br>
              <a:rPr kumimoji="1" lang="en-US" altLang="ja-JP" dirty="0" smtClean="0">
                <a:solidFill>
                  <a:schemeClr val="bg1"/>
                </a:solidFill>
              </a:rPr>
            </a:br>
            <a:r>
              <a:rPr kumimoji="1" lang="en-US" altLang="ja-JP" dirty="0" smtClean="0">
                <a:solidFill>
                  <a:schemeClr val="bg1"/>
                </a:solidFill>
              </a:rPr>
              <a:t> by pot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555776" y="4942909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Normalized</a:t>
            </a:r>
            <a:br>
              <a:rPr kumimoji="1" lang="en-US" altLang="ja-JP" dirty="0" smtClean="0">
                <a:solidFill>
                  <a:schemeClr val="bg1"/>
                </a:solidFill>
              </a:rPr>
            </a:br>
            <a:r>
              <a:rPr kumimoji="1" lang="en-US" altLang="ja-JP" dirty="0" smtClean="0">
                <a:solidFill>
                  <a:schemeClr val="bg1"/>
                </a:solidFill>
              </a:rPr>
              <a:t> by pot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211960" y="4797152"/>
            <a:ext cx="4644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FF00"/>
                </a:solidFill>
              </a:rPr>
              <a:t>MC</a:t>
            </a:r>
            <a:r>
              <a:rPr kumimoji="1" lang="ja-JP" altLang="en-US" sz="2800" dirty="0" smtClean="0">
                <a:solidFill>
                  <a:srgbClr val="FFFF00"/>
                </a:solidFill>
              </a:rPr>
              <a:t>で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data</a:t>
            </a:r>
            <a:r>
              <a:rPr kumimoji="1" lang="ja-JP" altLang="en-US" sz="2800" dirty="0" smtClean="0">
                <a:solidFill>
                  <a:srgbClr val="FFFF00"/>
                </a:solidFill>
              </a:rPr>
              <a:t>を非常に良く再現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1475656" y="6396335"/>
            <a:ext cx="7380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srgbClr val="FFFC10"/>
                </a:solidFill>
              </a:rPr>
              <a:t>data/MC  = 1.073±0.001(stat.)±0.040(syst.*)</a:t>
            </a:r>
            <a:endParaRPr lang="ja-JP" altLang="en-US" sz="2400" b="1" dirty="0">
              <a:solidFill>
                <a:srgbClr val="FFFC1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940152" y="609329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*only detector error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ν</a:t>
            </a:r>
            <a:r>
              <a:rPr lang="ja-JP" altLang="en-US" sz="4400" u="sng" dirty="0" smtClean="0">
                <a:latin typeface="+mj-lt"/>
                <a:ea typeface="+mj-ea"/>
                <a:cs typeface="+mj-cs"/>
              </a:rPr>
              <a:t>ビームプロファイル</a:t>
            </a:r>
            <a:endParaRPr kumimoji="1" lang="ja-JP" altLang="en-US" sz="4400" b="0" i="0" u="sng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411760" y="6021288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FC10"/>
                </a:solidFill>
              </a:rPr>
              <a:t>ビームプロファイルを観測</a:t>
            </a:r>
            <a:endParaRPr kumimoji="1" lang="ja-JP" altLang="en-US" sz="2800" b="1" dirty="0">
              <a:solidFill>
                <a:srgbClr val="FFFC1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041" y="1871715"/>
            <a:ext cx="4466835" cy="302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7288" y="1823773"/>
            <a:ext cx="4576712" cy="310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テキスト ボックス 18"/>
          <p:cNvSpPr txBox="1"/>
          <p:nvPr/>
        </p:nvSpPr>
        <p:spPr>
          <a:xfrm>
            <a:off x="1500166" y="1268760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i="1" dirty="0" smtClean="0"/>
              <a:t>水平方向</a:t>
            </a:r>
            <a:r>
              <a:rPr kumimoji="1" lang="en-US" altLang="ja-JP" sz="2400" i="1" dirty="0" smtClean="0"/>
              <a:t> </a:t>
            </a:r>
            <a:endParaRPr kumimoji="1" lang="ja-JP" altLang="en-US" sz="2400" i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857884" y="1275293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i="1" dirty="0" smtClean="0"/>
              <a:t>垂直方向</a:t>
            </a:r>
            <a:r>
              <a:rPr kumimoji="1" lang="en-US" altLang="ja-JP" sz="2400" i="1" dirty="0" smtClean="0"/>
              <a:t> </a:t>
            </a:r>
            <a:endParaRPr kumimoji="1" lang="ja-JP" altLang="en-US" sz="2400" i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786182" y="465152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南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85720" y="465152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北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000100" y="5066904"/>
            <a:ext cx="34998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600" dirty="0" smtClean="0"/>
              <a:t>中心</a:t>
            </a:r>
            <a:r>
              <a:rPr kumimoji="1" lang="en-US" altLang="ja-JP" sz="2600" dirty="0" smtClean="0"/>
              <a:t>: </a:t>
            </a:r>
            <a:r>
              <a:rPr lang="en-US" altLang="ja-JP" sz="2600" dirty="0" smtClean="0"/>
              <a:t> 0.1</a:t>
            </a:r>
            <a:r>
              <a:rPr kumimoji="1" lang="en-US" altLang="ja-JP" sz="2600" dirty="0" smtClean="0"/>
              <a:t> +- </a:t>
            </a:r>
            <a:r>
              <a:rPr lang="en-US" altLang="ja-JP" sz="2600" dirty="0" smtClean="0"/>
              <a:t>2.9</a:t>
            </a:r>
            <a:r>
              <a:rPr kumimoji="1" lang="en-US" altLang="ja-JP" sz="2600" dirty="0" smtClean="0"/>
              <a:t> cm</a:t>
            </a:r>
            <a:endParaRPr kumimoji="1" lang="ja-JP" altLang="en-US" sz="2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357818" y="5066904"/>
            <a:ext cx="3462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600" dirty="0" smtClean="0"/>
              <a:t>中心</a:t>
            </a:r>
            <a:r>
              <a:rPr kumimoji="1" lang="en-US" altLang="ja-JP" sz="2600" dirty="0" smtClean="0"/>
              <a:t>: </a:t>
            </a:r>
            <a:r>
              <a:rPr lang="en-US" altLang="ja-JP" sz="2600" dirty="0" smtClean="0"/>
              <a:t> -10.9</a:t>
            </a:r>
            <a:r>
              <a:rPr kumimoji="1" lang="en-US" altLang="ja-JP" sz="2600" dirty="0" smtClean="0"/>
              <a:t> +- </a:t>
            </a:r>
            <a:r>
              <a:rPr lang="en-US" altLang="ja-JP" sz="2600" dirty="0" smtClean="0"/>
              <a:t>3.2</a:t>
            </a:r>
            <a:r>
              <a:rPr kumimoji="1" lang="en-US" altLang="ja-JP" sz="2600" dirty="0" smtClean="0"/>
              <a:t> cm</a:t>
            </a:r>
            <a:endParaRPr kumimoji="1" lang="ja-JP" altLang="en-US" sz="2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843808" y="836712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2009</a:t>
            </a:r>
            <a:r>
              <a:rPr lang="ja-JP" altLang="en-US" sz="2800" dirty="0" smtClean="0"/>
              <a:t>年</a:t>
            </a:r>
            <a:r>
              <a:rPr lang="en-US" altLang="ja-JP" sz="2800" dirty="0" smtClean="0"/>
              <a:t>4</a:t>
            </a:r>
            <a:r>
              <a:rPr lang="ja-JP" altLang="en-US" sz="2800" dirty="0" smtClean="0"/>
              <a:t>月のデータ</a:t>
            </a:r>
            <a:r>
              <a:rPr kumimoji="1" lang="en-US" altLang="ja-JP" sz="2800" dirty="0" smtClean="0"/>
              <a:t> </a:t>
            </a:r>
            <a:endParaRPr kumimoji="1" lang="ja-JP" altLang="en-US" sz="28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940590" y="4667884"/>
            <a:ext cx="567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下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612998" y="4667884"/>
            <a:ext cx="567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上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dirty="0" smtClean="0">
                <a:latin typeface="+mj-lt"/>
                <a:ea typeface="+mj-ea"/>
                <a:cs typeface="+mj-cs"/>
              </a:rPr>
              <a:t>ビーム中心・方向の測定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00166" y="1196752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i="1" dirty="0" smtClean="0"/>
              <a:t>水平方向</a:t>
            </a:r>
            <a:r>
              <a:rPr kumimoji="1" lang="en-US" altLang="ja-JP" sz="2400" i="1" dirty="0" smtClean="0"/>
              <a:t> </a:t>
            </a:r>
            <a:endParaRPr kumimoji="1" lang="ja-JP" altLang="en-US" sz="2400" i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57884" y="1203285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i="1" dirty="0" smtClean="0"/>
              <a:t>垂直方向</a:t>
            </a:r>
            <a:r>
              <a:rPr kumimoji="1" lang="en-US" altLang="ja-JP" sz="2400" i="1" dirty="0" smtClean="0"/>
              <a:t> </a:t>
            </a:r>
            <a:endParaRPr kumimoji="1" lang="ja-JP" altLang="en-US" sz="2400" i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259632" y="76470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約</a:t>
            </a:r>
            <a:r>
              <a:rPr kumimoji="1" lang="en-US" altLang="ja-JP" sz="2400" dirty="0" smtClean="0"/>
              <a:t>1</a:t>
            </a:r>
            <a:r>
              <a:rPr lang="ja-JP" altLang="en-US" sz="2400" dirty="0" smtClean="0"/>
              <a:t>月</a:t>
            </a:r>
            <a:r>
              <a:rPr kumimoji="1" lang="ja-JP" altLang="en-US" sz="2400" dirty="0" smtClean="0"/>
              <a:t>毎にビーム中心を測定</a:t>
            </a:r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統計誤差</a:t>
            </a:r>
            <a:r>
              <a:rPr kumimoji="1" lang="en-US" altLang="ja-JP" sz="2400" dirty="0" smtClean="0"/>
              <a:t>~4.2cm)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9552" y="4869160"/>
            <a:ext cx="817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solidFill>
                  <a:srgbClr val="FFFC10"/>
                </a:solidFill>
              </a:rPr>
              <a:t>・ビーム中心は安定</a:t>
            </a:r>
            <a:endParaRPr lang="en-US" altLang="ja-JP" sz="2800" b="1" dirty="0" smtClean="0">
              <a:solidFill>
                <a:srgbClr val="FFFC10"/>
              </a:solidFill>
            </a:endParaRPr>
          </a:p>
          <a:p>
            <a:r>
              <a:rPr kumimoji="1" lang="ja-JP" altLang="en-US" sz="2800" b="1" dirty="0" smtClean="0">
                <a:solidFill>
                  <a:srgbClr val="FFFC10"/>
                </a:solidFill>
              </a:rPr>
              <a:t>・</a:t>
            </a:r>
            <a:r>
              <a:rPr kumimoji="1" lang="en-US" altLang="ja-JP" sz="2800" b="1" dirty="0" smtClean="0">
                <a:solidFill>
                  <a:srgbClr val="FFFC10"/>
                </a:solidFill>
              </a:rPr>
              <a:t>X center =  0.2 </a:t>
            </a:r>
            <a:r>
              <a:rPr lang="en-US" altLang="ja-JP" sz="2800" b="1" dirty="0" smtClean="0">
                <a:solidFill>
                  <a:srgbClr val="FFFC10"/>
                </a:solidFill>
              </a:rPr>
              <a:t>± 1.4(stat.) ±   9.2 (syst.) cm </a:t>
            </a:r>
          </a:p>
          <a:p>
            <a:r>
              <a:rPr kumimoji="1" lang="ja-JP" altLang="en-US" sz="2800" b="1" dirty="0" smtClean="0">
                <a:solidFill>
                  <a:srgbClr val="FFFC10"/>
                </a:solidFill>
              </a:rPr>
              <a:t>　</a:t>
            </a:r>
            <a:r>
              <a:rPr kumimoji="1" lang="en-US" altLang="ja-JP" sz="2800" b="1" dirty="0" smtClean="0">
                <a:solidFill>
                  <a:srgbClr val="FFFC10"/>
                </a:solidFill>
              </a:rPr>
              <a:t>Y center = </a:t>
            </a:r>
            <a:r>
              <a:rPr lang="en-US" altLang="ja-JP" sz="2800" b="1" dirty="0" smtClean="0">
                <a:solidFill>
                  <a:srgbClr val="FFFC10"/>
                </a:solidFill>
              </a:rPr>
              <a:t>-6.6 ± 1.5(stat.) ± 10.4 (syst.) cm</a:t>
            </a:r>
          </a:p>
          <a:p>
            <a:r>
              <a:rPr lang="ja-JP" altLang="en-US" sz="2800" b="1" dirty="0" smtClean="0">
                <a:solidFill>
                  <a:srgbClr val="FFFC10"/>
                </a:solidFill>
              </a:rPr>
              <a:t>　⇒ 要求精度</a:t>
            </a:r>
            <a:r>
              <a:rPr lang="en-US" altLang="ja-JP" sz="2800" b="1" dirty="0" smtClean="0">
                <a:solidFill>
                  <a:srgbClr val="FFFC10"/>
                </a:solidFill>
              </a:rPr>
              <a:t>(&lt;&lt;28cm)</a:t>
            </a:r>
            <a:r>
              <a:rPr lang="ja-JP" altLang="en-US" sz="2800" b="1" dirty="0" smtClean="0">
                <a:solidFill>
                  <a:srgbClr val="FFFC10"/>
                </a:solidFill>
              </a:rPr>
              <a:t>で測定</a:t>
            </a:r>
            <a:r>
              <a:rPr lang="en-US" altLang="ja-JP" sz="2800" b="1" dirty="0" smtClean="0">
                <a:solidFill>
                  <a:srgbClr val="FFFC10"/>
                </a:solidFill>
              </a:rPr>
              <a:t>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4290812" cy="2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3" y="1700808"/>
            <a:ext cx="425203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noProof="0" dirty="0" smtClean="0">
                <a:latin typeface="+mj-lt"/>
                <a:ea typeface="+mj-ea"/>
                <a:cs typeface="+mj-cs"/>
              </a:rPr>
              <a:t>Comment to physics result</a:t>
            </a:r>
            <a:endParaRPr kumimoji="1" lang="ja-JP" altLang="en-US" sz="4400" b="0" i="0" u="sng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 l="13402" r="11340" b="4900"/>
          <a:stretch>
            <a:fillRect/>
          </a:stretch>
        </p:blipFill>
        <p:spPr bwMode="auto">
          <a:xfrm>
            <a:off x="467544" y="2276872"/>
            <a:ext cx="4752528" cy="424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コンテンツ プレースホルダ 30"/>
          <p:cNvSpPr>
            <a:spLocks noGrp="1"/>
          </p:cNvSpPr>
          <p:nvPr>
            <p:ph idx="1"/>
          </p:nvPr>
        </p:nvSpPr>
        <p:spPr>
          <a:xfrm>
            <a:off x="35496" y="836712"/>
            <a:ext cx="9361040" cy="2232248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Will be </a:t>
            </a:r>
            <a:r>
              <a:rPr lang="en-US" altLang="ja-JP" sz="2400" dirty="0" err="1" smtClean="0"/>
              <a:t>officialized</a:t>
            </a:r>
            <a:r>
              <a:rPr lang="en-US" altLang="ja-JP" sz="2400" dirty="0" smtClean="0"/>
              <a:t> and published soon.</a:t>
            </a:r>
            <a:br>
              <a:rPr lang="en-US" altLang="ja-JP" sz="2400" dirty="0" smtClean="0"/>
            </a:br>
            <a:r>
              <a:rPr lang="en-US" altLang="ja-JP" sz="2200" dirty="0" smtClean="0"/>
              <a:t>( expected </a:t>
            </a:r>
            <a:r>
              <a:rPr lang="en-US" altLang="ja-JP" sz="2200" dirty="0" err="1" smtClean="0"/>
              <a:t>ν</a:t>
            </a:r>
            <a:r>
              <a:rPr lang="en-US" altLang="ja-JP" sz="2200" baseline="-25000" dirty="0" err="1" smtClean="0"/>
              <a:t>μ</a:t>
            </a:r>
            <a:r>
              <a:rPr lang="en-US" altLang="ja-JP" sz="2200" dirty="0" smtClean="0"/>
              <a:t> events at SK(FCFV μ like) ~ 28 w/o </a:t>
            </a:r>
            <a:r>
              <a:rPr lang="en-US" altLang="ja-JP" sz="2200" dirty="0" err="1" smtClean="0"/>
              <a:t>osc</a:t>
            </a:r>
            <a:r>
              <a:rPr lang="en-US" altLang="ja-JP" sz="2200" dirty="0" smtClean="0"/>
              <a:t>. and 6 w/ </a:t>
            </a:r>
            <a:r>
              <a:rPr lang="en-US" altLang="ja-JP" sz="2200" dirty="0" err="1" smtClean="0"/>
              <a:t>osc</a:t>
            </a:r>
            <a:r>
              <a:rPr lang="en-US" altLang="ja-JP" sz="2200" dirty="0" smtClean="0"/>
              <a:t>.</a:t>
            </a:r>
            <a:br>
              <a:rPr lang="en-US" altLang="ja-JP" sz="2200" dirty="0" smtClean="0"/>
            </a:br>
            <a:r>
              <a:rPr lang="en-US" altLang="ja-JP" sz="2200" dirty="0" smtClean="0"/>
              <a:t>  Observed </a:t>
            </a:r>
            <a:r>
              <a:rPr lang="en-US" altLang="ja-JP" sz="2200" dirty="0" err="1" smtClean="0"/>
              <a:t>ν</a:t>
            </a:r>
            <a:r>
              <a:rPr lang="en-US" altLang="ja-JP" sz="2200" baseline="-25000" dirty="0" err="1" smtClean="0"/>
              <a:t>μ</a:t>
            </a:r>
            <a:r>
              <a:rPr lang="en-US" altLang="ja-JP" sz="2200" dirty="0" smtClean="0"/>
              <a:t> events = ?, </a:t>
            </a:r>
            <a:r>
              <a:rPr lang="en-US" altLang="ja-JP" sz="2200" dirty="0" err="1" smtClean="0"/>
              <a:t>ν</a:t>
            </a:r>
            <a:r>
              <a:rPr lang="en-US" altLang="ja-JP" sz="2200" baseline="-25000" dirty="0" err="1" smtClean="0"/>
              <a:t>e</a:t>
            </a:r>
            <a:r>
              <a:rPr lang="en-US" altLang="ja-JP" sz="2200" dirty="0" smtClean="0"/>
              <a:t> events(FCFV e like) = ? 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87624" y="5661248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 smtClean="0">
                <a:solidFill>
                  <a:srgbClr val="FF0000">
                    <a:alpha val="34000"/>
                  </a:srgbClr>
                </a:solidFill>
              </a:rPr>
              <a:t>preliminary</a:t>
            </a:r>
            <a:endParaRPr kumimoji="1" lang="ja-JP" altLang="en-US" sz="4800" dirty="0">
              <a:solidFill>
                <a:srgbClr val="FF0000">
                  <a:alpha val="34000"/>
                </a:srgb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64088" y="3284984"/>
            <a:ext cx="3491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+ N</a:t>
            </a:r>
            <a:r>
              <a:rPr kumimoji="1" lang="en-US" altLang="ja-JP" sz="2800" baseline="-25000" dirty="0" smtClean="0"/>
              <a:t>ND</a:t>
            </a:r>
            <a:r>
              <a:rPr kumimoji="1" lang="en-US" altLang="ja-JP" sz="2800" dirty="0" smtClean="0"/>
              <a:t> error(~5%)</a:t>
            </a:r>
            <a:br>
              <a:rPr kumimoji="1" lang="en-US" altLang="ja-JP" sz="2800" dirty="0" smtClean="0"/>
            </a:br>
            <a:r>
              <a:rPr kumimoji="1" lang="en-US" altLang="ja-JP" sz="2800" dirty="0" smtClean="0"/>
              <a:t>+ N</a:t>
            </a:r>
            <a:r>
              <a:rPr kumimoji="1" lang="en-US" altLang="ja-JP" sz="2800" baseline="-25000" dirty="0" smtClean="0"/>
              <a:t>SK</a:t>
            </a:r>
            <a:r>
              <a:rPr kumimoji="1" lang="en-US" altLang="ja-JP" sz="2800" dirty="0" smtClean="0"/>
              <a:t> error</a:t>
            </a:r>
            <a:br>
              <a:rPr kumimoji="1" lang="en-US" altLang="ja-JP" sz="2800" dirty="0" smtClean="0"/>
            </a:br>
            <a:r>
              <a:rPr kumimoji="1" lang="en-US" altLang="ja-JP" sz="2800" dirty="0" smtClean="0"/>
              <a:t>+ cross-section error</a:t>
            </a:r>
            <a:br>
              <a:rPr kumimoji="1" lang="en-US" altLang="ja-JP" sz="2800" dirty="0" smtClean="0"/>
            </a:br>
            <a:r>
              <a:rPr kumimoji="1" lang="en-US" altLang="ja-JP" sz="2800" dirty="0" smtClean="0"/>
              <a:t>…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Current status</a:t>
            </a:r>
            <a:endParaRPr kumimoji="1" lang="ja-JP" altLang="en-US" sz="4400" b="0" i="0" u="sng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45052"/>
            <a:ext cx="568863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コンテンツ プレースホルダ 30"/>
          <p:cNvSpPr>
            <a:spLocks noGrp="1"/>
          </p:cNvSpPr>
          <p:nvPr>
            <p:ph idx="1"/>
          </p:nvPr>
        </p:nvSpPr>
        <p:spPr>
          <a:xfrm>
            <a:off x="323528" y="692696"/>
            <a:ext cx="6408712" cy="504056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2010/11</a:t>
            </a:r>
            <a:r>
              <a:rPr lang="ja-JP" altLang="en-US" sz="2400" dirty="0" smtClean="0"/>
              <a:t>月からビーム運転再開</a:t>
            </a:r>
            <a:endParaRPr lang="en-US" altLang="ja-JP" sz="22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82064" y="1268760"/>
            <a:ext cx="5256584" cy="46166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 smtClean="0"/>
              <a:t>Delivered POT</a:t>
            </a:r>
            <a:r>
              <a:rPr lang="ja-JP" altLang="en-US" sz="2400" b="1" i="1" dirty="0" smtClean="0"/>
              <a:t> </a:t>
            </a:r>
            <a:r>
              <a:rPr lang="en-US" altLang="ja-JP" sz="2400" b="1" i="1" dirty="0" smtClean="0"/>
              <a:t>&amp; intensity history</a:t>
            </a:r>
            <a:endParaRPr kumimoji="1" lang="ja-JP" altLang="en-US" sz="2400" b="1" i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56176" y="2420888"/>
            <a:ext cx="2987824" cy="954107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FC10"/>
                </a:solidFill>
              </a:rPr>
              <a:t>Intensity </a:t>
            </a:r>
            <a:br>
              <a:rPr kumimoji="1" lang="en-US" altLang="ja-JP" sz="2800" dirty="0" smtClean="0">
                <a:solidFill>
                  <a:srgbClr val="FFFC10"/>
                </a:solidFill>
              </a:rPr>
            </a:br>
            <a:r>
              <a:rPr kumimoji="1" lang="en-US" altLang="ja-JP" sz="2800" dirty="0" smtClean="0">
                <a:solidFill>
                  <a:srgbClr val="FFFC10"/>
                </a:solidFill>
              </a:rPr>
              <a:t>100kW </a:t>
            </a:r>
            <a:r>
              <a:rPr kumimoji="1" lang="ja-JP" altLang="en-US" sz="2800" dirty="0" smtClean="0">
                <a:solidFill>
                  <a:srgbClr val="FFFC10"/>
                </a:solidFill>
              </a:rPr>
              <a:t>⇒ </a:t>
            </a:r>
            <a:r>
              <a:rPr kumimoji="1" lang="en-US" altLang="ja-JP" sz="2800" dirty="0" smtClean="0">
                <a:solidFill>
                  <a:srgbClr val="FFFC10"/>
                </a:solidFill>
              </a:rPr>
              <a:t>135kW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437112"/>
            <a:ext cx="5184576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467544" y="3975447"/>
            <a:ext cx="5256584" cy="46166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b="1" i="1" dirty="0" smtClean="0"/>
              <a:t>Beam center measured by INGRID</a:t>
            </a:r>
            <a:endParaRPr kumimoji="1" lang="ja-JP" altLang="en-US" sz="2400" b="1" i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868144" y="4869160"/>
            <a:ext cx="3275856" cy="954107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FC10"/>
                </a:solidFill>
              </a:rPr>
              <a:t>Beam direction </a:t>
            </a:r>
            <a:r>
              <a:rPr lang="en-US" altLang="ja-JP" sz="2800" dirty="0" smtClean="0">
                <a:solidFill>
                  <a:srgbClr val="FFFC10"/>
                </a:solidFill>
              </a:rPr>
              <a:t>within 1mrad</a:t>
            </a:r>
            <a:endParaRPr kumimoji="1" lang="en-US" altLang="ja-JP" sz="2800" dirty="0" smtClean="0">
              <a:solidFill>
                <a:srgbClr val="FFFC1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まとめ</a:t>
            </a: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688632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T2K</a:t>
            </a:r>
            <a:r>
              <a:rPr lang="ja-JP" altLang="en-US" sz="2400" dirty="0" smtClean="0"/>
              <a:t>実験は大強度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→高統計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オフアクシス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→低バックグラウンド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ニュートリノビームにより、ニュートリノ振動解析</a:t>
            </a:r>
            <a:r>
              <a:rPr lang="en-US" altLang="ja-JP" sz="2400" dirty="0" smtClean="0"/>
              <a:t>(</a:t>
            </a:r>
            <a:r>
              <a:rPr lang="en-US" altLang="ja-JP" sz="2400" dirty="0" err="1" smtClean="0"/>
              <a:t>ν</a:t>
            </a:r>
            <a:r>
              <a:rPr lang="en-US" altLang="ja-JP" sz="2400" baseline="-25000" dirty="0" err="1" smtClean="0"/>
              <a:t>μ</a:t>
            </a:r>
            <a:r>
              <a:rPr lang="ja-JP" altLang="en-US" sz="2400" dirty="0" smtClean="0"/>
              <a:t>→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ν</a:t>
            </a:r>
            <a:r>
              <a:rPr lang="en-US" altLang="ja-JP" sz="2400" baseline="-25000" dirty="0" err="1" smtClean="0"/>
              <a:t>x</a:t>
            </a:r>
            <a:r>
              <a:rPr lang="ja-JP" altLang="en-US" sz="2400" dirty="0" smtClean="0"/>
              <a:t>モードの精密測定、</a:t>
            </a:r>
            <a:r>
              <a:rPr lang="en-US" altLang="ja-JP" sz="2400" dirty="0" err="1" smtClean="0"/>
              <a:t>ν</a:t>
            </a:r>
            <a:r>
              <a:rPr lang="en-US" altLang="ja-JP" sz="2400" baseline="-25000" dirty="0" err="1" smtClean="0"/>
              <a:t>μ</a:t>
            </a:r>
            <a:r>
              <a:rPr lang="ja-JP" altLang="en-US" sz="2400" dirty="0" smtClean="0"/>
              <a:t>→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ν</a:t>
            </a:r>
            <a:r>
              <a:rPr lang="en-US" altLang="ja-JP" sz="2400" baseline="-25000" dirty="0" err="1" smtClean="0"/>
              <a:t>e</a:t>
            </a:r>
            <a:r>
              <a:rPr lang="ja-JP" altLang="en-US" sz="2400" dirty="0" smtClean="0"/>
              <a:t>モードの発見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を行う。</a:t>
            </a:r>
            <a:endParaRPr lang="en-US" altLang="ja-JP" sz="2400" dirty="0" smtClean="0"/>
          </a:p>
          <a:p>
            <a:r>
              <a:rPr lang="en-US" altLang="ja-JP" sz="2400" dirty="0" smtClean="0"/>
              <a:t>2010/1 ~ 2010/6 : First physics run</a:t>
            </a:r>
          </a:p>
          <a:p>
            <a:pPr lvl="1"/>
            <a:r>
              <a:rPr lang="en-US" altLang="ja-JP" sz="2400" dirty="0" smtClean="0"/>
              <a:t>INGRID</a:t>
            </a:r>
            <a:r>
              <a:rPr lang="ja-JP" altLang="en-US" sz="2400" dirty="0" smtClean="0"/>
              <a:t>によってニュートリノビーム方向をモニター・測定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→ビーム方向による振動解析の不定性</a:t>
            </a:r>
            <a:r>
              <a:rPr lang="en-US" altLang="ja-JP" sz="2400" dirty="0" smtClean="0"/>
              <a:t>: negligible</a:t>
            </a:r>
          </a:p>
          <a:p>
            <a:pPr lvl="1"/>
            <a:r>
              <a:rPr lang="en-US" altLang="ja-JP" sz="2400" dirty="0" smtClean="0"/>
              <a:t>First result will be </a:t>
            </a:r>
            <a:r>
              <a:rPr lang="en-US" altLang="ja-JP" sz="2400" dirty="0" err="1" smtClean="0"/>
              <a:t>officialized</a:t>
            </a:r>
            <a:r>
              <a:rPr lang="en-US" altLang="ja-JP" sz="2400" dirty="0" smtClean="0"/>
              <a:t> soon</a:t>
            </a:r>
          </a:p>
          <a:p>
            <a:r>
              <a:rPr lang="en-US" altLang="ja-JP" sz="2400" dirty="0" smtClean="0"/>
              <a:t>2010/11 ~ now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: second physics run with higher intensity(100kW</a:t>
            </a:r>
            <a:r>
              <a:rPr lang="ja-JP" altLang="en-US" sz="2400" dirty="0" smtClean="0"/>
              <a:t>→</a:t>
            </a:r>
            <a:r>
              <a:rPr lang="en-US" altLang="ja-JP" sz="2400" dirty="0" smtClean="0"/>
              <a:t>135kW) and well controlled neutrino beam(δ(direction) &lt;&lt; 1mrad)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noProof="0" dirty="0" smtClean="0">
                <a:latin typeface="+mj-lt"/>
                <a:ea typeface="+mj-ea"/>
                <a:cs typeface="+mj-cs"/>
              </a:rPr>
              <a:t>バックアップ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96952"/>
            <a:ext cx="35814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140968"/>
            <a:ext cx="3475037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3543300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764704"/>
            <a:ext cx="32766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221088"/>
            <a:ext cx="3322637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005064"/>
            <a:ext cx="34290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96752"/>
            <a:ext cx="3360737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268760"/>
            <a:ext cx="34290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dirty="0" smtClean="0">
                <a:latin typeface="+mj-lt"/>
                <a:ea typeface="+mj-ea"/>
                <a:cs typeface="+mj-cs"/>
              </a:rPr>
              <a:t>ニュートリノ振動</a:t>
            </a:r>
            <a:endParaRPr kumimoji="1" lang="ja-JP" altLang="en-US" sz="4400" b="0" i="0" u="sng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836713"/>
            <a:ext cx="8147248" cy="576063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/>
              <a:t>飛行中にニュートリノのフレーバー</a:t>
            </a:r>
            <a:r>
              <a:rPr kumimoji="1" lang="en-US" altLang="ja-JP" sz="2400" dirty="0" smtClean="0"/>
              <a:t>(e, μ, τ)</a:t>
            </a:r>
            <a:r>
              <a:rPr kumimoji="1" lang="ja-JP" altLang="en-US" sz="2400" dirty="0" smtClean="0"/>
              <a:t>が変化</a:t>
            </a:r>
            <a:endParaRPr kumimoji="1" lang="ja-JP" altLang="en-US" sz="24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412776"/>
            <a:ext cx="2808312" cy="84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テキスト ボックス 35"/>
          <p:cNvSpPr txBox="1"/>
          <p:nvPr/>
        </p:nvSpPr>
        <p:spPr>
          <a:xfrm>
            <a:off x="1187624" y="6027003"/>
            <a:ext cx="705678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FFFC10"/>
                </a:solidFill>
              </a:rPr>
              <a:t>ニュートリノ振動</a:t>
            </a:r>
            <a:r>
              <a:rPr lang="en-US" altLang="ja-JP" sz="2400" b="1" dirty="0" smtClean="0">
                <a:solidFill>
                  <a:srgbClr val="FFFC10"/>
                </a:solidFill>
              </a:rPr>
              <a:t/>
            </a:r>
            <a:br>
              <a:rPr lang="en-US" altLang="ja-JP" sz="2400" b="1" dirty="0" smtClean="0">
                <a:solidFill>
                  <a:srgbClr val="FFFC10"/>
                </a:solidFill>
              </a:rPr>
            </a:br>
            <a:r>
              <a:rPr lang="ja-JP" altLang="en-US" sz="2400" b="1" dirty="0" smtClean="0">
                <a:solidFill>
                  <a:srgbClr val="FFFC10"/>
                </a:solidFill>
              </a:rPr>
              <a:t>⇒混合角</a:t>
            </a:r>
            <a:r>
              <a:rPr lang="en-US" altLang="ja-JP" sz="2400" b="1" dirty="0" smtClean="0">
                <a:solidFill>
                  <a:srgbClr val="FFFC10"/>
                </a:solidFill>
              </a:rPr>
              <a:t>θ</a:t>
            </a:r>
            <a:r>
              <a:rPr lang="ja-JP" altLang="en-US" sz="2400" b="1" dirty="0" smtClean="0">
                <a:solidFill>
                  <a:srgbClr val="FFFC10"/>
                </a:solidFill>
              </a:rPr>
              <a:t>とニュートリノ質量二乗差の決定</a:t>
            </a:r>
            <a:endParaRPr kumimoji="1" lang="en-US" altLang="ja-JP" sz="2400" b="1" dirty="0" smtClean="0">
              <a:solidFill>
                <a:srgbClr val="FFFC10"/>
              </a:solidFill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419062"/>
            <a:ext cx="4968552" cy="84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コンテンツ プレースホルダ 2"/>
          <p:cNvSpPr txBox="1">
            <a:spLocks/>
          </p:cNvSpPr>
          <p:nvPr/>
        </p:nvSpPr>
        <p:spPr>
          <a:xfrm>
            <a:off x="395536" y="4437112"/>
            <a:ext cx="8147248" cy="5760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ja-JP" altLang="en-US" sz="2400" dirty="0" smtClean="0"/>
              <a:t>ニュートリノ振動の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例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8128" y="5229200"/>
            <a:ext cx="5472608" cy="76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テキスト ボックス 48"/>
          <p:cNvSpPr txBox="1"/>
          <p:nvPr/>
        </p:nvSpPr>
        <p:spPr>
          <a:xfrm>
            <a:off x="909936" y="537321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 smtClean="0"/>
              <a:t>ν</a:t>
            </a:r>
            <a:r>
              <a:rPr kumimoji="1" lang="en-US" altLang="ja-JP" sz="2400" baseline="-25000" dirty="0" err="1" smtClean="0"/>
              <a:t>μ</a:t>
            </a:r>
            <a:r>
              <a:rPr kumimoji="1" lang="ja-JP" altLang="en-US" sz="2400" dirty="0" smtClean="0"/>
              <a:t>消失確率</a:t>
            </a:r>
            <a:endParaRPr kumimoji="1" lang="ja-JP" altLang="en-US" sz="2400" dirty="0"/>
          </a:p>
        </p:txBody>
      </p:sp>
      <p:sp>
        <p:nvSpPr>
          <p:cNvPr id="51" name="円/楕円 50"/>
          <p:cNvSpPr/>
          <p:nvPr/>
        </p:nvSpPr>
        <p:spPr>
          <a:xfrm>
            <a:off x="4870376" y="5445224"/>
            <a:ext cx="432048" cy="43204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6238528" y="5229200"/>
            <a:ext cx="504056" cy="43204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>
            <a:stCxn id="2054" idx="3"/>
            <a:endCxn id="2061" idx="1"/>
          </p:cNvCxnSpPr>
          <p:nvPr/>
        </p:nvCxnSpPr>
        <p:spPr>
          <a:xfrm>
            <a:off x="3059833" y="1833650"/>
            <a:ext cx="864095" cy="717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グループ化 23"/>
          <p:cNvGrpSpPr/>
          <p:nvPr/>
        </p:nvGrpSpPr>
        <p:grpSpPr>
          <a:xfrm>
            <a:off x="1043608" y="2324655"/>
            <a:ext cx="7920880" cy="1752417"/>
            <a:chOff x="1043608" y="2276872"/>
            <a:chExt cx="7920880" cy="1752417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43608" y="2636912"/>
              <a:ext cx="7920880" cy="1392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正方形/長方形 18"/>
            <p:cNvSpPr/>
            <p:nvPr/>
          </p:nvSpPr>
          <p:spPr>
            <a:xfrm>
              <a:off x="1043608" y="2276872"/>
              <a:ext cx="7920880" cy="3600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3" name="グループ化 22"/>
            <p:cNvGrpSpPr/>
            <p:nvPr/>
          </p:nvGrpSpPr>
          <p:grpSpPr>
            <a:xfrm>
              <a:off x="1115616" y="2348881"/>
              <a:ext cx="504056" cy="384265"/>
              <a:chOff x="2123728" y="4149080"/>
              <a:chExt cx="576064" cy="448309"/>
            </a:xfrm>
          </p:grpSpPr>
          <p:pic>
            <p:nvPicPr>
              <p:cNvPr id="21" name="Picture 1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62429" t="30435" r="30682" b="34058"/>
              <a:stretch>
                <a:fillRect/>
              </a:stretch>
            </p:blipFill>
            <p:spPr bwMode="auto">
              <a:xfrm>
                <a:off x="2123728" y="4149080"/>
                <a:ext cx="512353" cy="448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正方形/長方形 21"/>
              <p:cNvSpPr/>
              <p:nvPr/>
            </p:nvSpPr>
            <p:spPr>
              <a:xfrm>
                <a:off x="2483768" y="4149080"/>
                <a:ext cx="216024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5" name="テキスト ボックス 24"/>
          <p:cNvSpPr txBox="1"/>
          <p:nvPr/>
        </p:nvSpPr>
        <p:spPr>
          <a:xfrm>
            <a:off x="1547664" y="227687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:</a:t>
            </a:r>
            <a:r>
              <a:rPr kumimoji="1" lang="en-US" altLang="ja-JP" sz="2400" dirty="0" err="1" smtClean="0">
                <a:solidFill>
                  <a:schemeClr val="bg1"/>
                </a:solidFill>
              </a:rPr>
              <a:t>i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番目のニュートリノ質量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図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91440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図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48880"/>
            <a:ext cx="8280920" cy="337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図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76872"/>
            <a:ext cx="8352928" cy="373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dirty="0" smtClean="0">
                <a:latin typeface="+mj-lt"/>
                <a:ea typeface="+mj-ea"/>
                <a:cs typeface="+mj-cs"/>
              </a:rPr>
              <a:t>前置検出器</a:t>
            </a:r>
            <a:endParaRPr kumimoji="1" lang="ja-JP" altLang="en-US" sz="4400" b="0" i="0" u="sng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625" y="1689149"/>
            <a:ext cx="6477719" cy="486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線矢印コネクタ 4"/>
          <p:cNvCxnSpPr/>
          <p:nvPr/>
        </p:nvCxnSpPr>
        <p:spPr>
          <a:xfrm rot="16200000" flipH="1">
            <a:off x="3321711" y="2087001"/>
            <a:ext cx="704938" cy="6526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1115616" y="1609636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Off-axis</a:t>
            </a:r>
            <a:r>
              <a:rPr kumimoji="1" lang="ja-JP" altLang="en-US" sz="2800" b="1" dirty="0" smtClean="0">
                <a:solidFill>
                  <a:srgbClr val="FF0000"/>
                </a:solidFill>
              </a:rPr>
              <a:t>検出器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(</a:t>
            </a:r>
            <a:r>
              <a:rPr kumimoji="1" lang="ja-JP" altLang="en-US" sz="2800" b="1" dirty="0" smtClean="0">
                <a:solidFill>
                  <a:srgbClr val="FF0000"/>
                </a:solidFill>
              </a:rPr>
              <a:t>スペクトル測定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)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3000364" y="5337554"/>
            <a:ext cx="1214446" cy="10001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rot="16200000" flipV="1">
            <a:off x="2428860" y="5694744"/>
            <a:ext cx="928694" cy="21431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547664" y="626624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INGRID(</a:t>
            </a:r>
            <a:r>
              <a:rPr kumimoji="1" lang="ja-JP" altLang="en-US" sz="2800" b="1" dirty="0" smtClean="0">
                <a:solidFill>
                  <a:srgbClr val="FF0000"/>
                </a:solidFill>
              </a:rPr>
              <a:t>方向測定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)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rot="10800000">
            <a:off x="5000628" y="5408992"/>
            <a:ext cx="2500330" cy="1428760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rot="16200000" flipV="1">
            <a:off x="4964909" y="4230265"/>
            <a:ext cx="2928958" cy="2143140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 rot="3239751">
            <a:off x="5147581" y="4074804"/>
            <a:ext cx="35415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600" dirty="0" smtClean="0">
                <a:solidFill>
                  <a:srgbClr val="FFFF00"/>
                </a:solidFill>
              </a:rPr>
              <a:t>Off-axis</a:t>
            </a:r>
            <a:br>
              <a:rPr kumimoji="1" lang="en-US" altLang="ja-JP" sz="2600" dirty="0" smtClean="0">
                <a:solidFill>
                  <a:srgbClr val="FFFF00"/>
                </a:solidFill>
              </a:rPr>
            </a:br>
            <a:r>
              <a:rPr kumimoji="1" lang="en-US" altLang="ja-JP" sz="2600" dirty="0" smtClean="0">
                <a:solidFill>
                  <a:srgbClr val="FFFF00"/>
                </a:solidFill>
              </a:rPr>
              <a:t>(</a:t>
            </a:r>
            <a:r>
              <a:rPr kumimoji="1" lang="ja-JP" altLang="en-US" sz="2600" dirty="0" smtClean="0">
                <a:solidFill>
                  <a:srgbClr val="FFFF00"/>
                </a:solidFill>
              </a:rPr>
              <a:t>スーパーカミオカンデの方向</a:t>
            </a:r>
            <a:r>
              <a:rPr kumimoji="1" lang="en-US" altLang="ja-JP" sz="2600" dirty="0" smtClean="0">
                <a:solidFill>
                  <a:srgbClr val="FFFF00"/>
                </a:solidFill>
              </a:rPr>
              <a:t>)</a:t>
            </a:r>
            <a:endParaRPr kumimoji="1" lang="ja-JP" altLang="en-US" sz="2600" dirty="0">
              <a:solidFill>
                <a:srgbClr val="FFFF00"/>
              </a:solidFill>
            </a:endParaRPr>
          </a:p>
        </p:txBody>
      </p:sp>
      <p:grpSp>
        <p:nvGrpSpPr>
          <p:cNvPr id="2" name="グループ化 15"/>
          <p:cNvGrpSpPr/>
          <p:nvPr/>
        </p:nvGrpSpPr>
        <p:grpSpPr>
          <a:xfrm>
            <a:off x="6215074" y="6194810"/>
            <a:ext cx="785818" cy="285752"/>
            <a:chOff x="6730253" y="4199705"/>
            <a:chExt cx="1682489" cy="936442"/>
          </a:xfrm>
        </p:grpSpPr>
        <p:sp>
          <p:nvSpPr>
            <p:cNvPr id="17" name="フリーフォーム 16"/>
            <p:cNvSpPr/>
            <p:nvPr/>
          </p:nvSpPr>
          <p:spPr>
            <a:xfrm rot="2723469">
              <a:off x="7143768" y="3786190"/>
              <a:ext cx="703060" cy="1530089"/>
            </a:xfrm>
            <a:custGeom>
              <a:avLst/>
              <a:gdLst>
                <a:gd name="connsiteX0" fmla="*/ 173665 w 386316"/>
                <a:gd name="connsiteY0" fmla="*/ 0 h 723014"/>
                <a:gd name="connsiteX1" fmla="*/ 386316 w 386316"/>
                <a:gd name="connsiteY1" fmla="*/ 233916 h 723014"/>
                <a:gd name="connsiteX2" fmla="*/ 173665 w 386316"/>
                <a:gd name="connsiteY2" fmla="*/ 361507 h 723014"/>
                <a:gd name="connsiteX3" fmla="*/ 3544 w 386316"/>
                <a:gd name="connsiteY3" fmla="*/ 446568 h 723014"/>
                <a:gd name="connsiteX4" fmla="*/ 194930 w 386316"/>
                <a:gd name="connsiteY4" fmla="*/ 637954 h 723014"/>
                <a:gd name="connsiteX5" fmla="*/ 343786 w 386316"/>
                <a:gd name="connsiteY5" fmla="*/ 723014 h 72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316" h="723014">
                  <a:moveTo>
                    <a:pt x="173665" y="0"/>
                  </a:moveTo>
                  <a:cubicBezTo>
                    <a:pt x="279990" y="86832"/>
                    <a:pt x="386316" y="173665"/>
                    <a:pt x="386316" y="233916"/>
                  </a:cubicBezTo>
                  <a:cubicBezTo>
                    <a:pt x="386316" y="294167"/>
                    <a:pt x="237460" y="326065"/>
                    <a:pt x="173665" y="361507"/>
                  </a:cubicBezTo>
                  <a:cubicBezTo>
                    <a:pt x="109870" y="396949"/>
                    <a:pt x="0" y="400494"/>
                    <a:pt x="3544" y="446568"/>
                  </a:cubicBezTo>
                  <a:cubicBezTo>
                    <a:pt x="7088" y="492642"/>
                    <a:pt x="138223" y="591880"/>
                    <a:pt x="194930" y="637954"/>
                  </a:cubicBezTo>
                  <a:cubicBezTo>
                    <a:pt x="251637" y="684028"/>
                    <a:pt x="297711" y="703521"/>
                    <a:pt x="343786" y="723014"/>
                  </a:cubicBezTo>
                </a:path>
              </a:pathLst>
            </a:cu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/>
            <p:cNvSpPr/>
            <p:nvPr/>
          </p:nvSpPr>
          <p:spPr>
            <a:xfrm rot="2723469">
              <a:off x="7296168" y="4019572"/>
              <a:ext cx="703060" cy="1530089"/>
            </a:xfrm>
            <a:custGeom>
              <a:avLst/>
              <a:gdLst>
                <a:gd name="connsiteX0" fmla="*/ 173665 w 386316"/>
                <a:gd name="connsiteY0" fmla="*/ 0 h 723014"/>
                <a:gd name="connsiteX1" fmla="*/ 386316 w 386316"/>
                <a:gd name="connsiteY1" fmla="*/ 233916 h 723014"/>
                <a:gd name="connsiteX2" fmla="*/ 173665 w 386316"/>
                <a:gd name="connsiteY2" fmla="*/ 361507 h 723014"/>
                <a:gd name="connsiteX3" fmla="*/ 3544 w 386316"/>
                <a:gd name="connsiteY3" fmla="*/ 446568 h 723014"/>
                <a:gd name="connsiteX4" fmla="*/ 194930 w 386316"/>
                <a:gd name="connsiteY4" fmla="*/ 637954 h 723014"/>
                <a:gd name="connsiteX5" fmla="*/ 343786 w 386316"/>
                <a:gd name="connsiteY5" fmla="*/ 723014 h 72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316" h="723014">
                  <a:moveTo>
                    <a:pt x="173665" y="0"/>
                  </a:moveTo>
                  <a:cubicBezTo>
                    <a:pt x="279990" y="86832"/>
                    <a:pt x="386316" y="173665"/>
                    <a:pt x="386316" y="233916"/>
                  </a:cubicBezTo>
                  <a:cubicBezTo>
                    <a:pt x="386316" y="294167"/>
                    <a:pt x="237460" y="326065"/>
                    <a:pt x="173665" y="361507"/>
                  </a:cubicBezTo>
                  <a:cubicBezTo>
                    <a:pt x="109870" y="396949"/>
                    <a:pt x="0" y="400494"/>
                    <a:pt x="3544" y="446568"/>
                  </a:cubicBezTo>
                  <a:cubicBezTo>
                    <a:pt x="7088" y="492642"/>
                    <a:pt x="138223" y="591880"/>
                    <a:pt x="194930" y="637954"/>
                  </a:cubicBezTo>
                  <a:cubicBezTo>
                    <a:pt x="251637" y="684028"/>
                    <a:pt x="297711" y="703521"/>
                    <a:pt x="343786" y="723014"/>
                  </a:cubicBezTo>
                </a:path>
              </a:pathLst>
            </a:cu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18"/>
          <p:cNvGrpSpPr/>
          <p:nvPr/>
        </p:nvGrpSpPr>
        <p:grpSpPr>
          <a:xfrm>
            <a:off x="6643702" y="5766182"/>
            <a:ext cx="785818" cy="285752"/>
            <a:chOff x="6730253" y="4199705"/>
            <a:chExt cx="1682489" cy="936442"/>
          </a:xfrm>
        </p:grpSpPr>
        <p:sp>
          <p:nvSpPr>
            <p:cNvPr id="20" name="フリーフォーム 19"/>
            <p:cNvSpPr/>
            <p:nvPr/>
          </p:nvSpPr>
          <p:spPr>
            <a:xfrm rot="2723469">
              <a:off x="7143768" y="3786190"/>
              <a:ext cx="703060" cy="1530089"/>
            </a:xfrm>
            <a:custGeom>
              <a:avLst/>
              <a:gdLst>
                <a:gd name="connsiteX0" fmla="*/ 173665 w 386316"/>
                <a:gd name="connsiteY0" fmla="*/ 0 h 723014"/>
                <a:gd name="connsiteX1" fmla="*/ 386316 w 386316"/>
                <a:gd name="connsiteY1" fmla="*/ 233916 h 723014"/>
                <a:gd name="connsiteX2" fmla="*/ 173665 w 386316"/>
                <a:gd name="connsiteY2" fmla="*/ 361507 h 723014"/>
                <a:gd name="connsiteX3" fmla="*/ 3544 w 386316"/>
                <a:gd name="connsiteY3" fmla="*/ 446568 h 723014"/>
                <a:gd name="connsiteX4" fmla="*/ 194930 w 386316"/>
                <a:gd name="connsiteY4" fmla="*/ 637954 h 723014"/>
                <a:gd name="connsiteX5" fmla="*/ 343786 w 386316"/>
                <a:gd name="connsiteY5" fmla="*/ 723014 h 72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316" h="723014">
                  <a:moveTo>
                    <a:pt x="173665" y="0"/>
                  </a:moveTo>
                  <a:cubicBezTo>
                    <a:pt x="279990" y="86832"/>
                    <a:pt x="386316" y="173665"/>
                    <a:pt x="386316" y="233916"/>
                  </a:cubicBezTo>
                  <a:cubicBezTo>
                    <a:pt x="386316" y="294167"/>
                    <a:pt x="237460" y="326065"/>
                    <a:pt x="173665" y="361507"/>
                  </a:cubicBezTo>
                  <a:cubicBezTo>
                    <a:pt x="109870" y="396949"/>
                    <a:pt x="0" y="400494"/>
                    <a:pt x="3544" y="446568"/>
                  </a:cubicBezTo>
                  <a:cubicBezTo>
                    <a:pt x="7088" y="492642"/>
                    <a:pt x="138223" y="591880"/>
                    <a:pt x="194930" y="637954"/>
                  </a:cubicBezTo>
                  <a:cubicBezTo>
                    <a:pt x="251637" y="684028"/>
                    <a:pt x="297711" y="703521"/>
                    <a:pt x="343786" y="723014"/>
                  </a:cubicBezTo>
                </a:path>
              </a:pathLst>
            </a:cu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/>
            <p:cNvSpPr/>
            <p:nvPr/>
          </p:nvSpPr>
          <p:spPr>
            <a:xfrm rot="2723469">
              <a:off x="7296168" y="4019572"/>
              <a:ext cx="703060" cy="1530089"/>
            </a:xfrm>
            <a:custGeom>
              <a:avLst/>
              <a:gdLst>
                <a:gd name="connsiteX0" fmla="*/ 173665 w 386316"/>
                <a:gd name="connsiteY0" fmla="*/ 0 h 723014"/>
                <a:gd name="connsiteX1" fmla="*/ 386316 w 386316"/>
                <a:gd name="connsiteY1" fmla="*/ 233916 h 723014"/>
                <a:gd name="connsiteX2" fmla="*/ 173665 w 386316"/>
                <a:gd name="connsiteY2" fmla="*/ 361507 h 723014"/>
                <a:gd name="connsiteX3" fmla="*/ 3544 w 386316"/>
                <a:gd name="connsiteY3" fmla="*/ 446568 h 723014"/>
                <a:gd name="connsiteX4" fmla="*/ 194930 w 386316"/>
                <a:gd name="connsiteY4" fmla="*/ 637954 h 723014"/>
                <a:gd name="connsiteX5" fmla="*/ 343786 w 386316"/>
                <a:gd name="connsiteY5" fmla="*/ 723014 h 72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316" h="723014">
                  <a:moveTo>
                    <a:pt x="173665" y="0"/>
                  </a:moveTo>
                  <a:cubicBezTo>
                    <a:pt x="279990" y="86832"/>
                    <a:pt x="386316" y="173665"/>
                    <a:pt x="386316" y="233916"/>
                  </a:cubicBezTo>
                  <a:cubicBezTo>
                    <a:pt x="386316" y="294167"/>
                    <a:pt x="237460" y="326065"/>
                    <a:pt x="173665" y="361507"/>
                  </a:cubicBezTo>
                  <a:cubicBezTo>
                    <a:pt x="109870" y="396949"/>
                    <a:pt x="0" y="400494"/>
                    <a:pt x="3544" y="446568"/>
                  </a:cubicBezTo>
                  <a:cubicBezTo>
                    <a:pt x="7088" y="492642"/>
                    <a:pt x="138223" y="591880"/>
                    <a:pt x="194930" y="637954"/>
                  </a:cubicBezTo>
                  <a:cubicBezTo>
                    <a:pt x="251637" y="684028"/>
                    <a:pt x="297711" y="703521"/>
                    <a:pt x="343786" y="723014"/>
                  </a:cubicBezTo>
                </a:path>
              </a:pathLst>
            </a:cu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 rot="1803168">
            <a:off x="4575071" y="6030986"/>
            <a:ext cx="2613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FF00"/>
                </a:solidFill>
              </a:rPr>
              <a:t>ビーム中心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24" name="コンテンツ プレースホルダ 2"/>
          <p:cNvSpPr>
            <a:spLocks noGrp="1"/>
          </p:cNvSpPr>
          <p:nvPr>
            <p:ph idx="1"/>
          </p:nvPr>
        </p:nvSpPr>
        <p:spPr>
          <a:xfrm>
            <a:off x="601216" y="764704"/>
            <a:ext cx="8542784" cy="1080120"/>
          </a:xfrm>
        </p:spPr>
        <p:txBody>
          <a:bodyPr>
            <a:normAutofit/>
          </a:bodyPr>
          <a:lstStyle/>
          <a:p>
            <a:r>
              <a:rPr lang="ja-JP" altLang="en-US" sz="2400" dirty="0" smtClean="0"/>
              <a:t>ビーム生成点から</a:t>
            </a:r>
            <a:r>
              <a:rPr lang="en-US" altLang="ja-JP" sz="2400" dirty="0" smtClean="0"/>
              <a:t>280m</a:t>
            </a:r>
            <a:r>
              <a:rPr lang="ja-JP" altLang="en-US" sz="2400" dirty="0" smtClean="0"/>
              <a:t>位置、地下</a:t>
            </a:r>
            <a:r>
              <a:rPr lang="en-US" altLang="ja-JP" sz="2400" dirty="0" smtClean="0"/>
              <a:t>~30m</a:t>
            </a:r>
          </a:p>
          <a:p>
            <a:r>
              <a:rPr lang="en-US" altLang="ja-JP" sz="2400" dirty="0" smtClean="0"/>
              <a:t>ν</a:t>
            </a:r>
            <a:r>
              <a:rPr lang="ja-JP" altLang="en-US" sz="2400" dirty="0" smtClean="0"/>
              <a:t>反応を捉えて、ビーム方向、スペクトル等を測定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ν</a:t>
            </a:r>
            <a:r>
              <a:rPr lang="ja-JP" altLang="en-US" sz="4400" u="sng" dirty="0" smtClean="0">
                <a:latin typeface="+mj-lt"/>
                <a:ea typeface="+mj-ea"/>
                <a:cs typeface="+mj-cs"/>
              </a:rPr>
              <a:t>反応</a:t>
            </a: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1</a:t>
            </a:r>
            <a:endParaRPr kumimoji="1" lang="ja-JP" altLang="en-US" sz="4400" b="0" i="0" u="sng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グループ化 42"/>
          <p:cNvGrpSpPr/>
          <p:nvPr/>
        </p:nvGrpSpPr>
        <p:grpSpPr>
          <a:xfrm>
            <a:off x="971600" y="1412776"/>
            <a:ext cx="3096344" cy="1368152"/>
            <a:chOff x="827584" y="1340768"/>
            <a:chExt cx="3240360" cy="2365811"/>
          </a:xfrm>
        </p:grpSpPr>
        <p:cxnSp>
          <p:nvCxnSpPr>
            <p:cNvPr id="7" name="直線コネクタ 6"/>
            <p:cNvCxnSpPr/>
            <p:nvPr/>
          </p:nvCxnSpPr>
          <p:spPr>
            <a:xfrm>
              <a:off x="1403648" y="1700808"/>
              <a:ext cx="108012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V="1">
              <a:off x="2483768" y="1700808"/>
              <a:ext cx="108012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rot="5400000">
              <a:off x="2015716" y="2528900"/>
              <a:ext cx="93610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1403648" y="2996952"/>
              <a:ext cx="108012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V="1">
              <a:off x="1403648" y="3068960"/>
              <a:ext cx="108012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V="1">
              <a:off x="1403648" y="3140968"/>
              <a:ext cx="108012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/>
            <p:cNvSpPr txBox="1"/>
            <p:nvPr/>
          </p:nvSpPr>
          <p:spPr>
            <a:xfrm>
              <a:off x="971600" y="3183359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n</a:t>
              </a:r>
              <a:endParaRPr kumimoji="1" lang="ja-JP" altLang="en-US" sz="2800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827584" y="1340768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 err="1" smtClean="0"/>
                <a:t>ν</a:t>
              </a:r>
              <a:r>
                <a:rPr lang="en-US" altLang="ja-JP" sz="2800" baseline="-24000" dirty="0" err="1" smtClean="0"/>
                <a:t>μ</a:t>
              </a:r>
              <a:endParaRPr kumimoji="1" lang="ja-JP" altLang="en-US" sz="2800" baseline="-24000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2485443" y="1963350"/>
              <a:ext cx="100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W</a:t>
              </a:r>
              <a:endParaRPr kumimoji="1" lang="ja-JP" altLang="en-US" sz="2800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3635896" y="1340768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 smtClean="0"/>
                <a:t>μ</a:t>
              </a:r>
              <a:endParaRPr kumimoji="1" lang="ja-JP" altLang="en-US" sz="2800" baseline="-24000" dirty="0"/>
            </a:p>
          </p:txBody>
        </p:sp>
        <p:cxnSp>
          <p:nvCxnSpPr>
            <p:cNvPr id="27" name="直線コネクタ 26"/>
            <p:cNvCxnSpPr/>
            <p:nvPr/>
          </p:nvCxnSpPr>
          <p:spPr>
            <a:xfrm>
              <a:off x="2483768" y="3140968"/>
              <a:ext cx="1152128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>
              <a:off x="2483768" y="3068960"/>
              <a:ext cx="1152128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2483768" y="2996952"/>
              <a:ext cx="1152128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テキスト ボックス 35"/>
            <p:cNvSpPr txBox="1"/>
            <p:nvPr/>
          </p:nvSpPr>
          <p:spPr>
            <a:xfrm>
              <a:off x="3635896" y="3140968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p</a:t>
              </a:r>
              <a:endParaRPr kumimoji="1" lang="ja-JP" altLang="en-US" sz="2800" dirty="0"/>
            </a:p>
          </p:txBody>
        </p:sp>
      </p:grpSp>
      <p:sp>
        <p:nvSpPr>
          <p:cNvPr id="48" name="角丸四角形 47"/>
          <p:cNvSpPr/>
          <p:nvPr/>
        </p:nvSpPr>
        <p:spPr>
          <a:xfrm>
            <a:off x="251520" y="1124744"/>
            <a:ext cx="8568952" cy="55446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11560" y="836712"/>
            <a:ext cx="5400600" cy="523220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CCQE(</a:t>
            </a:r>
            <a:r>
              <a:rPr lang="ja-JP" altLang="en-US" sz="2800" dirty="0" smtClean="0"/>
              <a:t>荷電カレント準弾性散乱</a:t>
            </a:r>
            <a:r>
              <a:rPr lang="en-US" altLang="ja-JP" sz="2800" dirty="0" smtClean="0"/>
              <a:t>)</a:t>
            </a:r>
            <a:endParaRPr kumimoji="1" lang="ja-JP" altLang="en-US" sz="2800" dirty="0"/>
          </a:p>
        </p:txBody>
      </p:sp>
      <p:sp>
        <p:nvSpPr>
          <p:cNvPr id="66" name="コンテンツ プレースホルダ 2"/>
          <p:cNvSpPr>
            <a:spLocks noGrp="1"/>
          </p:cNvSpPr>
          <p:nvPr>
            <p:ph idx="1"/>
          </p:nvPr>
        </p:nvSpPr>
        <p:spPr>
          <a:xfrm>
            <a:off x="971600" y="4653136"/>
            <a:ext cx="7488832" cy="1944216"/>
          </a:xfrm>
        </p:spPr>
        <p:txBody>
          <a:bodyPr>
            <a:normAutofit lnSpcReduction="10000"/>
          </a:bodyPr>
          <a:lstStyle/>
          <a:p>
            <a:r>
              <a:rPr lang="ja-JP" altLang="en-US" sz="2400" dirty="0" smtClean="0"/>
              <a:t>前置・後置検出器で主にこの反応を選択</a:t>
            </a:r>
            <a:endParaRPr lang="en-US" altLang="ja-JP" sz="2400" dirty="0" smtClean="0"/>
          </a:p>
          <a:p>
            <a:r>
              <a:rPr lang="en-US" altLang="ja-JP" sz="2400" dirty="0" smtClean="0"/>
              <a:t>μ</a:t>
            </a:r>
            <a:r>
              <a:rPr lang="ja-JP" altLang="en-US" sz="2400" dirty="0" smtClean="0"/>
              <a:t>のエネルギーと方向を測定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⇒</a:t>
            </a:r>
            <a:r>
              <a:rPr lang="en-US" altLang="ja-JP" sz="2400" dirty="0" err="1" smtClean="0"/>
              <a:t>ν</a:t>
            </a:r>
            <a:r>
              <a:rPr lang="en-US" altLang="ja-JP" sz="2400" baseline="-25000" dirty="0" err="1" smtClean="0"/>
              <a:t>μ</a:t>
            </a:r>
            <a:r>
              <a:rPr lang="ja-JP" altLang="en-US" sz="2400" dirty="0" smtClean="0"/>
              <a:t>のエネルギーが決定</a:t>
            </a:r>
            <a:endParaRPr lang="en-US" altLang="ja-JP" sz="2400" dirty="0" smtClean="0"/>
          </a:p>
          <a:p>
            <a:r>
              <a:rPr lang="en-US" altLang="ja-JP" sz="2400" dirty="0" smtClean="0"/>
              <a:t>ν</a:t>
            </a:r>
            <a:r>
              <a:rPr lang="ja-JP" altLang="en-US" sz="2400" dirty="0" smtClean="0"/>
              <a:t>ビームは主に</a:t>
            </a:r>
            <a:r>
              <a:rPr lang="en-US" altLang="ja-JP" sz="2400" dirty="0" err="1" smtClean="0"/>
              <a:t>ν</a:t>
            </a:r>
            <a:r>
              <a:rPr lang="en-US" altLang="ja-JP" sz="2400" baseline="-25000" dirty="0" err="1" smtClean="0"/>
              <a:t>μ</a:t>
            </a:r>
            <a:r>
              <a:rPr lang="ja-JP" altLang="en-US" sz="2400" dirty="0" smtClean="0"/>
              <a:t>だが、</a:t>
            </a:r>
            <a:r>
              <a:rPr lang="en-US" altLang="ja-JP" sz="2400" dirty="0" smtClean="0"/>
              <a:t>~1%</a:t>
            </a:r>
            <a:r>
              <a:rPr lang="ja-JP" altLang="en-US" sz="2400" dirty="0" smtClean="0"/>
              <a:t>の</a:t>
            </a:r>
            <a:r>
              <a:rPr lang="en-US" altLang="ja-JP" sz="2400" dirty="0" err="1" smtClean="0"/>
              <a:t>ν</a:t>
            </a:r>
            <a:r>
              <a:rPr lang="en-US" altLang="ja-JP" sz="2400" baseline="-25000" dirty="0" err="1" smtClean="0"/>
              <a:t>e</a:t>
            </a:r>
            <a:r>
              <a:rPr lang="ja-JP" altLang="en-US" sz="2400" dirty="0" smtClean="0"/>
              <a:t>を含む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⇒</a:t>
            </a:r>
            <a:r>
              <a:rPr lang="en-US" altLang="ja-JP" sz="2400" dirty="0" err="1" smtClean="0"/>
              <a:t>ν</a:t>
            </a:r>
            <a:r>
              <a:rPr lang="en-US" altLang="ja-JP" sz="2400" baseline="-25000" dirty="0" err="1" smtClean="0"/>
              <a:t>μ</a:t>
            </a:r>
            <a:r>
              <a:rPr lang="ja-JP" altLang="en-US" sz="2400" dirty="0" smtClean="0"/>
              <a:t>→</a:t>
            </a:r>
            <a:r>
              <a:rPr lang="en-US" altLang="ja-JP" sz="2400" dirty="0" err="1" smtClean="0"/>
              <a:t>ν</a:t>
            </a:r>
            <a:r>
              <a:rPr lang="en-US" altLang="ja-JP" sz="2400" baseline="-25000" dirty="0" err="1" smtClean="0"/>
              <a:t>e</a:t>
            </a:r>
            <a:r>
              <a:rPr lang="ja-JP" altLang="en-US" sz="2400" dirty="0" smtClean="0"/>
              <a:t>振動のバックグラウンド</a:t>
            </a:r>
            <a:endParaRPr lang="en-US" altLang="ja-JP" sz="2400" dirty="0" smtClean="0"/>
          </a:p>
        </p:txBody>
      </p:sp>
      <p:grpSp>
        <p:nvGrpSpPr>
          <p:cNvPr id="3" name="グループ化 91"/>
          <p:cNvGrpSpPr/>
          <p:nvPr/>
        </p:nvGrpSpPr>
        <p:grpSpPr>
          <a:xfrm>
            <a:off x="5364088" y="2204864"/>
            <a:ext cx="2376264" cy="2232248"/>
            <a:chOff x="5508104" y="2420888"/>
            <a:chExt cx="1944216" cy="1656184"/>
          </a:xfrm>
        </p:grpSpPr>
        <p:grpSp>
          <p:nvGrpSpPr>
            <p:cNvPr id="4" name="グループ化 45"/>
            <p:cNvGrpSpPr/>
            <p:nvPr/>
          </p:nvGrpSpPr>
          <p:grpSpPr>
            <a:xfrm>
              <a:off x="5508104" y="2420888"/>
              <a:ext cx="1944216" cy="1656184"/>
              <a:chOff x="5004048" y="1988840"/>
              <a:chExt cx="2304256" cy="1512168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3303" r="54546" b="4213"/>
              <a:stretch>
                <a:fillRect/>
              </a:stretch>
            </p:blipFill>
            <p:spPr bwMode="auto">
              <a:xfrm>
                <a:off x="5391783" y="1988840"/>
                <a:ext cx="1628489" cy="1512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38" name="直線矢印コネクタ 37"/>
              <p:cNvCxnSpPr/>
              <p:nvPr/>
            </p:nvCxnSpPr>
            <p:spPr>
              <a:xfrm>
                <a:off x="5004048" y="3014954"/>
                <a:ext cx="930565" cy="1191"/>
              </a:xfrm>
              <a:prstGeom prst="straightConnector1">
                <a:avLst/>
              </a:prstGeom>
              <a:ln w="28575">
                <a:solidFill>
                  <a:srgbClr val="0E02FE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テキスト ボックス 39"/>
              <p:cNvSpPr txBox="1"/>
              <p:nvPr/>
            </p:nvSpPr>
            <p:spPr>
              <a:xfrm>
                <a:off x="6322348" y="3054587"/>
                <a:ext cx="465282" cy="392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 smtClean="0">
                    <a:solidFill>
                      <a:srgbClr val="0E02FE"/>
                    </a:solidFill>
                  </a:rPr>
                  <a:t>p</a:t>
                </a:r>
                <a:endParaRPr kumimoji="1" lang="ja-JP" altLang="en-US" sz="2800" dirty="0">
                  <a:solidFill>
                    <a:srgbClr val="0E02FE"/>
                  </a:solidFill>
                </a:endParaRP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6516216" y="2401724"/>
                <a:ext cx="7920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 smtClean="0">
                    <a:solidFill>
                      <a:srgbClr val="0E02FE"/>
                    </a:solidFill>
                  </a:rPr>
                  <a:t>μ</a:t>
                </a:r>
                <a:endParaRPr kumimoji="1" lang="ja-JP" altLang="en-US" sz="2800" dirty="0">
                  <a:solidFill>
                    <a:srgbClr val="0E02FE"/>
                  </a:solidFill>
                </a:endParaRPr>
              </a:p>
            </p:txBody>
          </p:sp>
        </p:grpSp>
        <p:sp>
          <p:nvSpPr>
            <p:cNvPr id="50" name="テキスト ボックス 49"/>
            <p:cNvSpPr txBox="1"/>
            <p:nvPr/>
          </p:nvSpPr>
          <p:spPr>
            <a:xfrm>
              <a:off x="5796136" y="2996952"/>
              <a:ext cx="6683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 err="1" smtClean="0">
                  <a:solidFill>
                    <a:srgbClr val="0E02FE"/>
                  </a:solidFill>
                </a:rPr>
                <a:t>ν</a:t>
              </a:r>
              <a:r>
                <a:rPr lang="en-US" altLang="ja-JP" sz="2800" baseline="-25000" dirty="0" err="1" smtClean="0">
                  <a:solidFill>
                    <a:srgbClr val="0E02FE"/>
                  </a:solidFill>
                </a:rPr>
                <a:t>μ</a:t>
              </a:r>
              <a:endParaRPr kumimoji="1" lang="ja-JP" altLang="en-US" sz="2800" baseline="-25000" dirty="0">
                <a:solidFill>
                  <a:srgbClr val="0E02FE"/>
                </a:solidFill>
              </a:endParaRPr>
            </a:p>
          </p:txBody>
        </p:sp>
      </p:grpSp>
      <p:grpSp>
        <p:nvGrpSpPr>
          <p:cNvPr id="6" name="グループ化 42"/>
          <p:cNvGrpSpPr/>
          <p:nvPr/>
        </p:nvGrpSpPr>
        <p:grpSpPr>
          <a:xfrm>
            <a:off x="971600" y="3068960"/>
            <a:ext cx="3096344" cy="1368152"/>
            <a:chOff x="827584" y="1340768"/>
            <a:chExt cx="3240360" cy="2365811"/>
          </a:xfrm>
        </p:grpSpPr>
        <p:cxnSp>
          <p:nvCxnSpPr>
            <p:cNvPr id="77" name="直線コネクタ 76"/>
            <p:cNvCxnSpPr/>
            <p:nvPr/>
          </p:nvCxnSpPr>
          <p:spPr>
            <a:xfrm>
              <a:off x="1403648" y="1700808"/>
              <a:ext cx="108012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/>
            <p:cNvCxnSpPr/>
            <p:nvPr/>
          </p:nvCxnSpPr>
          <p:spPr>
            <a:xfrm flipV="1">
              <a:off x="2483768" y="1700808"/>
              <a:ext cx="108012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/>
            <p:nvPr/>
          </p:nvCxnSpPr>
          <p:spPr>
            <a:xfrm rot="5400000">
              <a:off x="2015716" y="2528900"/>
              <a:ext cx="93610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 flipV="1">
              <a:off x="1403648" y="2996952"/>
              <a:ext cx="108012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 flipV="1">
              <a:off x="1403648" y="3068960"/>
              <a:ext cx="108012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/>
            <p:cNvCxnSpPr/>
            <p:nvPr/>
          </p:nvCxnSpPr>
          <p:spPr>
            <a:xfrm flipV="1">
              <a:off x="1403648" y="3140968"/>
              <a:ext cx="108012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テキスト ボックス 83"/>
            <p:cNvSpPr txBox="1"/>
            <p:nvPr/>
          </p:nvSpPr>
          <p:spPr>
            <a:xfrm>
              <a:off x="971600" y="3183359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n</a:t>
              </a:r>
              <a:endParaRPr kumimoji="1" lang="ja-JP" altLang="en-US" sz="2800" dirty="0"/>
            </a:p>
          </p:txBody>
        </p:sp>
        <p:sp>
          <p:nvSpPr>
            <p:cNvPr id="85" name="テキスト ボックス 84"/>
            <p:cNvSpPr txBox="1"/>
            <p:nvPr/>
          </p:nvSpPr>
          <p:spPr>
            <a:xfrm>
              <a:off x="827584" y="1340768"/>
              <a:ext cx="792088" cy="904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 err="1" smtClean="0"/>
                <a:t>ν</a:t>
              </a:r>
              <a:r>
                <a:rPr lang="en-US" altLang="ja-JP" sz="2800" baseline="-24000" dirty="0" err="1" smtClean="0"/>
                <a:t>e</a:t>
              </a:r>
              <a:endParaRPr kumimoji="1" lang="ja-JP" altLang="en-US" sz="2800" baseline="-24000" dirty="0"/>
            </a:p>
          </p:txBody>
        </p:sp>
        <p:sp>
          <p:nvSpPr>
            <p:cNvPr id="86" name="テキスト ボックス 85"/>
            <p:cNvSpPr txBox="1"/>
            <p:nvPr/>
          </p:nvSpPr>
          <p:spPr>
            <a:xfrm>
              <a:off x="2485443" y="1963350"/>
              <a:ext cx="100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W</a:t>
              </a:r>
              <a:endParaRPr kumimoji="1" lang="ja-JP" altLang="en-US" sz="2800" dirty="0"/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3635896" y="1340768"/>
              <a:ext cx="432048" cy="904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 smtClean="0"/>
                <a:t>e</a:t>
              </a:r>
              <a:endParaRPr kumimoji="1" lang="ja-JP" altLang="en-US" sz="2800" baseline="-24000" dirty="0"/>
            </a:p>
          </p:txBody>
        </p:sp>
        <p:cxnSp>
          <p:nvCxnSpPr>
            <p:cNvPr id="88" name="直線コネクタ 87"/>
            <p:cNvCxnSpPr/>
            <p:nvPr/>
          </p:nvCxnSpPr>
          <p:spPr>
            <a:xfrm>
              <a:off x="2483768" y="3140968"/>
              <a:ext cx="1152128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>
              <a:off x="2483768" y="3068960"/>
              <a:ext cx="1152128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>
              <a:off x="2483768" y="2996952"/>
              <a:ext cx="1152128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テキスト ボックス 90"/>
            <p:cNvSpPr txBox="1"/>
            <p:nvPr/>
          </p:nvSpPr>
          <p:spPr>
            <a:xfrm>
              <a:off x="3635896" y="3140968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p</a:t>
              </a:r>
              <a:endParaRPr kumimoji="1" lang="ja-JP" altLang="en-US" sz="2800" dirty="0"/>
            </a:p>
          </p:txBody>
        </p:sp>
      </p:grpSp>
      <p:sp>
        <p:nvSpPr>
          <p:cNvPr id="93" name="テキスト ボックス 92"/>
          <p:cNvSpPr txBox="1"/>
          <p:nvPr/>
        </p:nvSpPr>
        <p:spPr>
          <a:xfrm>
            <a:off x="5076056" y="162880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イベントディスプレイの例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ν</a:t>
            </a:r>
            <a:r>
              <a:rPr lang="ja-JP" altLang="en-US" sz="4400" u="sng" dirty="0" smtClean="0">
                <a:latin typeface="+mj-lt"/>
                <a:ea typeface="+mj-ea"/>
                <a:cs typeface="+mj-cs"/>
              </a:rPr>
              <a:t>反応</a:t>
            </a: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2</a:t>
            </a:r>
            <a:endParaRPr kumimoji="1" lang="ja-JP" altLang="en-US" sz="4400" b="0" i="0" u="sng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7392317" y="6351711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e</a:t>
            </a:r>
            <a:r>
              <a:rPr kumimoji="1" lang="en-US" altLang="ja-JP" sz="2800" dirty="0" smtClean="0"/>
              <a:t>tc.</a:t>
            </a:r>
            <a:endParaRPr kumimoji="1" lang="ja-JP" altLang="en-US" sz="2800" dirty="0"/>
          </a:p>
        </p:txBody>
      </p:sp>
      <p:grpSp>
        <p:nvGrpSpPr>
          <p:cNvPr id="2" name="グループ化 76"/>
          <p:cNvGrpSpPr/>
          <p:nvPr/>
        </p:nvGrpSpPr>
        <p:grpSpPr>
          <a:xfrm>
            <a:off x="971600" y="1326221"/>
            <a:ext cx="3106286" cy="1310691"/>
            <a:chOff x="1115616" y="2996952"/>
            <a:chExt cx="3106286" cy="1310691"/>
          </a:xfrm>
        </p:grpSpPr>
        <p:cxnSp>
          <p:nvCxnSpPr>
            <p:cNvPr id="15" name="直線コネクタ 14"/>
            <p:cNvCxnSpPr/>
            <p:nvPr/>
          </p:nvCxnSpPr>
          <p:spPr>
            <a:xfrm>
              <a:off x="1666077" y="3205164"/>
              <a:ext cx="1032115" cy="2082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2698192" y="3205164"/>
              <a:ext cx="1032115" cy="2082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rot="5400000">
              <a:off x="2427517" y="3684050"/>
              <a:ext cx="54135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V="1">
              <a:off x="1666077" y="3954726"/>
              <a:ext cx="1032115" cy="2082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V="1">
              <a:off x="1666077" y="3996368"/>
              <a:ext cx="1032115" cy="2082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V="1">
              <a:off x="1666077" y="4048496"/>
              <a:ext cx="1032115" cy="2082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/>
            <p:cNvSpPr txBox="1"/>
            <p:nvPr/>
          </p:nvSpPr>
          <p:spPr>
            <a:xfrm>
              <a:off x="1253231" y="4005064"/>
              <a:ext cx="412846" cy="30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n</a:t>
              </a:r>
              <a:endParaRPr kumimoji="1" lang="ja-JP" altLang="en-US" sz="2800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115616" y="2996952"/>
              <a:ext cx="756884" cy="30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 err="1" smtClean="0"/>
                <a:t>ν</a:t>
              </a:r>
              <a:r>
                <a:rPr lang="en-US" altLang="ja-JP" sz="2800" baseline="-24000" dirty="0" err="1" smtClean="0"/>
                <a:t>μ</a:t>
              </a:r>
              <a:endParaRPr kumimoji="1" lang="ja-JP" altLang="en-US" sz="2800" baseline="-24000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2744597" y="3356992"/>
              <a:ext cx="963307" cy="30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W</a:t>
              </a:r>
              <a:endParaRPr kumimoji="1" lang="ja-JP" altLang="en-US" sz="2800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799114" y="2996952"/>
              <a:ext cx="412846" cy="30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 smtClean="0"/>
                <a:t>μ</a:t>
              </a:r>
              <a:endParaRPr kumimoji="1" lang="ja-JP" altLang="en-US" sz="2800" baseline="-24000" dirty="0"/>
            </a:p>
          </p:txBody>
        </p:sp>
        <p:cxnSp>
          <p:nvCxnSpPr>
            <p:cNvPr id="25" name="直線コネクタ 24"/>
            <p:cNvCxnSpPr/>
            <p:nvPr/>
          </p:nvCxnSpPr>
          <p:spPr>
            <a:xfrm>
              <a:off x="2698192" y="4048496"/>
              <a:ext cx="1100922" cy="2082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2698192" y="3996368"/>
              <a:ext cx="1100922" cy="2082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>
              <a:off x="2698192" y="3954726"/>
              <a:ext cx="1100922" cy="2082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28"/>
            <p:cNvSpPr txBox="1"/>
            <p:nvPr/>
          </p:nvSpPr>
          <p:spPr>
            <a:xfrm>
              <a:off x="3799114" y="3933056"/>
              <a:ext cx="412846" cy="30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p</a:t>
              </a:r>
              <a:endParaRPr kumimoji="1" lang="ja-JP" altLang="en-US" sz="2800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3809056" y="3645024"/>
              <a:ext cx="4128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 smtClean="0"/>
                <a:t>π</a:t>
              </a:r>
              <a:endParaRPr kumimoji="1" lang="ja-JP" altLang="en-US" sz="2800" dirty="0"/>
            </a:p>
          </p:txBody>
        </p:sp>
        <p:cxnSp>
          <p:nvCxnSpPr>
            <p:cNvPr id="31" name="直線コネクタ 30"/>
            <p:cNvCxnSpPr>
              <a:endCxn id="30" idx="1"/>
            </p:cNvCxnSpPr>
            <p:nvPr/>
          </p:nvCxnSpPr>
          <p:spPr>
            <a:xfrm flipV="1">
              <a:off x="2699792" y="3906634"/>
              <a:ext cx="1109264" cy="26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46" r="54331" b="3846"/>
          <a:stretch>
            <a:fillRect/>
          </a:stretch>
        </p:blipFill>
        <p:spPr bwMode="auto">
          <a:xfrm>
            <a:off x="5724128" y="1246582"/>
            <a:ext cx="136815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角丸四角形 32"/>
          <p:cNvSpPr/>
          <p:nvPr/>
        </p:nvSpPr>
        <p:spPr>
          <a:xfrm>
            <a:off x="251520" y="1052736"/>
            <a:ext cx="8568952" cy="28803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743130" y="1320850"/>
            <a:ext cx="392582" cy="429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E02FE"/>
                </a:solidFill>
              </a:rPr>
              <a:t>p</a:t>
            </a:r>
            <a:endParaRPr kumimoji="1" lang="ja-JP" altLang="en-US" sz="2800" dirty="0">
              <a:solidFill>
                <a:srgbClr val="0E02FE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717952" y="2055972"/>
            <a:ext cx="668324" cy="57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E02FE"/>
                </a:solidFill>
              </a:rPr>
              <a:t>μ</a:t>
            </a:r>
            <a:endParaRPr kumimoji="1" lang="ja-JP" altLang="en-US" sz="2800" dirty="0">
              <a:solidFill>
                <a:srgbClr val="0E02FE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351948" y="2329716"/>
            <a:ext cx="668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0E02FE"/>
                </a:solidFill>
              </a:rPr>
              <a:t>π</a:t>
            </a:r>
            <a:endParaRPr kumimoji="1" lang="ja-JP" altLang="en-US" sz="2800" dirty="0">
              <a:solidFill>
                <a:srgbClr val="0E02FE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11560" y="836712"/>
            <a:ext cx="4824536" cy="523220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CC1π(</a:t>
            </a:r>
            <a:r>
              <a:rPr lang="ja-JP" altLang="en-US" sz="2800" dirty="0" smtClean="0"/>
              <a:t>荷電カレント</a:t>
            </a:r>
            <a:r>
              <a:rPr lang="en-US" altLang="ja-JP" sz="2800" dirty="0" smtClean="0"/>
              <a:t>1π</a:t>
            </a:r>
            <a:r>
              <a:rPr lang="ja-JP" altLang="en-US" sz="2800" dirty="0" smtClean="0"/>
              <a:t>反応</a:t>
            </a:r>
            <a:r>
              <a:rPr lang="en-US" altLang="ja-JP" sz="2800" dirty="0" smtClean="0"/>
              <a:t>)</a:t>
            </a:r>
            <a:endParaRPr kumimoji="1" lang="ja-JP" altLang="en-US" sz="2800" dirty="0"/>
          </a:p>
        </p:txBody>
      </p:sp>
      <p:cxnSp>
        <p:nvCxnSpPr>
          <p:cNvPr id="38" name="直線矢印コネクタ 37"/>
          <p:cNvCxnSpPr/>
          <p:nvPr/>
        </p:nvCxnSpPr>
        <p:spPr>
          <a:xfrm>
            <a:off x="5436096" y="1772816"/>
            <a:ext cx="785164" cy="1304"/>
          </a:xfrm>
          <a:prstGeom prst="straightConnector1">
            <a:avLst/>
          </a:prstGeom>
          <a:ln w="28575">
            <a:solidFill>
              <a:srgbClr val="0E02FE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5724128" y="1196752"/>
            <a:ext cx="668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err="1" smtClean="0">
                <a:solidFill>
                  <a:srgbClr val="0E02FE"/>
                </a:solidFill>
              </a:rPr>
              <a:t>ν</a:t>
            </a:r>
            <a:r>
              <a:rPr lang="en-US" altLang="ja-JP" sz="2800" baseline="-25000" dirty="0" err="1" smtClean="0">
                <a:solidFill>
                  <a:srgbClr val="0E02FE"/>
                </a:solidFill>
              </a:rPr>
              <a:t>μ</a:t>
            </a:r>
            <a:endParaRPr kumimoji="1" lang="ja-JP" altLang="en-US" sz="2800" baseline="-25000" dirty="0">
              <a:solidFill>
                <a:srgbClr val="0E02FE"/>
              </a:solidFill>
            </a:endParaRPr>
          </a:p>
        </p:txBody>
      </p:sp>
      <p:sp>
        <p:nvSpPr>
          <p:cNvPr id="40" name="コンテンツ プレースホルダ 2"/>
          <p:cNvSpPr>
            <a:spLocks noGrp="1"/>
          </p:cNvSpPr>
          <p:nvPr>
            <p:ph idx="1"/>
          </p:nvPr>
        </p:nvSpPr>
        <p:spPr>
          <a:xfrm>
            <a:off x="611560" y="2996952"/>
            <a:ext cx="8147248" cy="936104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π</a:t>
            </a:r>
            <a:r>
              <a:rPr lang="ja-JP" altLang="en-US" sz="2400" dirty="0" smtClean="0"/>
              <a:t>をミスると</a:t>
            </a:r>
            <a:r>
              <a:rPr lang="en-US" altLang="ja-JP" sz="2400" dirty="0" smtClean="0"/>
              <a:t>CCQE</a:t>
            </a:r>
            <a:r>
              <a:rPr lang="ja-JP" altLang="en-US" sz="2400" dirty="0" smtClean="0"/>
              <a:t>と誤認識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⇒後置検出器でのバックグラウンド源</a:t>
            </a:r>
            <a:endParaRPr lang="en-US" altLang="ja-JP" sz="2400" dirty="0" smtClean="0"/>
          </a:p>
        </p:txBody>
      </p:sp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93" r="53504" b="4859"/>
          <a:stretch>
            <a:fillRect/>
          </a:stretch>
        </p:blipFill>
        <p:spPr bwMode="auto">
          <a:xfrm>
            <a:off x="5724128" y="4653136"/>
            <a:ext cx="1368152" cy="152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角丸四角形 41"/>
          <p:cNvSpPr/>
          <p:nvPr/>
        </p:nvSpPr>
        <p:spPr>
          <a:xfrm>
            <a:off x="395536" y="4293096"/>
            <a:ext cx="8208912" cy="20882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55576" y="4057908"/>
            <a:ext cx="3960440" cy="523220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NC(</a:t>
            </a:r>
            <a:r>
              <a:rPr lang="ja-JP" altLang="en-US" sz="2800" dirty="0" smtClean="0"/>
              <a:t>中性カレント反応</a:t>
            </a:r>
            <a:r>
              <a:rPr lang="en-US" altLang="ja-JP" sz="2800" dirty="0" smtClean="0"/>
              <a:t>)</a:t>
            </a:r>
            <a:endParaRPr kumimoji="1" lang="ja-JP" altLang="en-US" sz="2800" dirty="0"/>
          </a:p>
        </p:txBody>
      </p:sp>
      <p:grpSp>
        <p:nvGrpSpPr>
          <p:cNvPr id="3" name="グループ化 76"/>
          <p:cNvGrpSpPr/>
          <p:nvPr/>
        </p:nvGrpSpPr>
        <p:grpSpPr>
          <a:xfrm>
            <a:off x="971600" y="4638589"/>
            <a:ext cx="3528392" cy="1531332"/>
            <a:chOff x="1115616" y="2996952"/>
            <a:chExt cx="3528392" cy="1531332"/>
          </a:xfrm>
        </p:grpSpPr>
        <p:cxnSp>
          <p:nvCxnSpPr>
            <p:cNvPr id="45" name="直線コネクタ 44"/>
            <p:cNvCxnSpPr/>
            <p:nvPr/>
          </p:nvCxnSpPr>
          <p:spPr>
            <a:xfrm>
              <a:off x="1666077" y="3205164"/>
              <a:ext cx="1032115" cy="2082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 flipV="1">
              <a:off x="2698192" y="3205164"/>
              <a:ext cx="1032115" cy="2082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 rot="5400000">
              <a:off x="2427517" y="3684050"/>
              <a:ext cx="54135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 flipV="1">
              <a:off x="1666077" y="3954726"/>
              <a:ext cx="1032115" cy="2082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 flipV="1">
              <a:off x="1666077" y="3996368"/>
              <a:ext cx="1032115" cy="2082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 flipV="1">
              <a:off x="1666077" y="4048496"/>
              <a:ext cx="1032115" cy="2082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テキスト ボックス 50"/>
            <p:cNvSpPr txBox="1"/>
            <p:nvPr/>
          </p:nvSpPr>
          <p:spPr>
            <a:xfrm>
              <a:off x="1253231" y="4005064"/>
              <a:ext cx="4128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p</a:t>
              </a:r>
              <a:endParaRPr kumimoji="1" lang="ja-JP" altLang="en-US" sz="2800" dirty="0"/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1115616" y="2996952"/>
              <a:ext cx="756884" cy="30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 err="1" smtClean="0"/>
                <a:t>ν</a:t>
              </a:r>
              <a:r>
                <a:rPr lang="en-US" altLang="ja-JP" sz="2800" baseline="-24000" dirty="0" err="1" smtClean="0"/>
                <a:t>μ</a:t>
              </a:r>
              <a:endParaRPr kumimoji="1" lang="ja-JP" altLang="en-US" sz="2800" baseline="-24000" dirty="0"/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2744597" y="3356992"/>
              <a:ext cx="9633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Z</a:t>
              </a:r>
              <a:endParaRPr kumimoji="1" lang="ja-JP" altLang="en-US" sz="2800" dirty="0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3799114" y="2996952"/>
              <a:ext cx="8448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 err="1" smtClean="0"/>
                <a:t>ν</a:t>
              </a:r>
              <a:r>
                <a:rPr lang="en-US" altLang="ja-JP" sz="2800" baseline="-25000" dirty="0" err="1" smtClean="0"/>
                <a:t>μ</a:t>
              </a:r>
              <a:endParaRPr kumimoji="1" lang="ja-JP" altLang="en-US" sz="2800" baseline="-25000" dirty="0"/>
            </a:p>
          </p:txBody>
        </p:sp>
        <p:cxnSp>
          <p:nvCxnSpPr>
            <p:cNvPr id="55" name="直線コネクタ 54"/>
            <p:cNvCxnSpPr/>
            <p:nvPr/>
          </p:nvCxnSpPr>
          <p:spPr>
            <a:xfrm>
              <a:off x="2698192" y="4048496"/>
              <a:ext cx="1100922" cy="2082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>
              <a:off x="2698192" y="3996368"/>
              <a:ext cx="1100922" cy="2082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>
              <a:off x="2698192" y="3954726"/>
              <a:ext cx="1100922" cy="2082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テキスト ボックス 57"/>
            <p:cNvSpPr txBox="1"/>
            <p:nvPr/>
          </p:nvSpPr>
          <p:spPr>
            <a:xfrm>
              <a:off x="3871122" y="4005064"/>
              <a:ext cx="412846" cy="30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p</a:t>
              </a:r>
              <a:endParaRPr kumimoji="1" lang="ja-JP" altLang="en-US" sz="2800" dirty="0"/>
            </a:p>
          </p:txBody>
        </p:sp>
      </p:grpSp>
      <p:cxnSp>
        <p:nvCxnSpPr>
          <p:cNvPr id="61" name="直線矢印コネクタ 60"/>
          <p:cNvCxnSpPr/>
          <p:nvPr/>
        </p:nvCxnSpPr>
        <p:spPr>
          <a:xfrm>
            <a:off x="5508104" y="5517232"/>
            <a:ext cx="785164" cy="1304"/>
          </a:xfrm>
          <a:prstGeom prst="straightConnector1">
            <a:avLst/>
          </a:prstGeom>
          <a:ln w="28575">
            <a:solidFill>
              <a:srgbClr val="0E02FE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6516216" y="4797152"/>
            <a:ext cx="392582" cy="429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E02FE"/>
                </a:solidFill>
              </a:rPr>
              <a:t>p</a:t>
            </a:r>
            <a:endParaRPr kumimoji="1" lang="ja-JP" altLang="en-US" sz="2800" dirty="0">
              <a:solidFill>
                <a:srgbClr val="0E02FE"/>
              </a:solidFill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5703876" y="4922004"/>
            <a:ext cx="668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err="1" smtClean="0">
                <a:solidFill>
                  <a:srgbClr val="0E02FE"/>
                </a:solidFill>
              </a:rPr>
              <a:t>ν</a:t>
            </a:r>
            <a:r>
              <a:rPr lang="en-US" altLang="ja-JP" sz="2800" baseline="-25000" dirty="0" err="1" smtClean="0">
                <a:solidFill>
                  <a:srgbClr val="0E02FE"/>
                </a:solidFill>
              </a:rPr>
              <a:t>μ</a:t>
            </a:r>
            <a:endParaRPr kumimoji="1" lang="ja-JP" altLang="en-US" sz="2800" baseline="-25000" dirty="0">
              <a:solidFill>
                <a:srgbClr val="0E02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noProof="0" dirty="0" smtClean="0">
                <a:latin typeface="+mj-lt"/>
                <a:ea typeface="+mj-ea"/>
                <a:cs typeface="+mj-cs"/>
              </a:rPr>
              <a:t>Off-axis</a:t>
            </a:r>
            <a:r>
              <a:rPr lang="ja-JP" altLang="en-US" sz="4400" u="sng" noProof="0" dirty="0" smtClean="0">
                <a:latin typeface="+mj-lt"/>
                <a:ea typeface="+mj-ea"/>
                <a:cs typeface="+mj-cs"/>
              </a:rPr>
              <a:t>検出器</a:t>
            </a:r>
            <a:endParaRPr kumimoji="1" lang="ja-JP" altLang="en-US" sz="4400" b="0" i="0" u="sng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" name="Picture 3" descr="ND280Exploded-Text-Black-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04864"/>
            <a:ext cx="5128653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直線矢印コネクタ 26"/>
          <p:cNvCxnSpPr/>
          <p:nvPr/>
        </p:nvCxnSpPr>
        <p:spPr>
          <a:xfrm flipV="1">
            <a:off x="464124" y="3898111"/>
            <a:ext cx="571504" cy="7143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35496" y="3636313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FF00"/>
                </a:solidFill>
              </a:rPr>
              <a:t>ν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cxnSp>
        <p:nvCxnSpPr>
          <p:cNvPr id="30" name="直線矢印コネクタ 29"/>
          <p:cNvCxnSpPr>
            <a:stCxn id="31" idx="1"/>
          </p:cNvCxnSpPr>
          <p:nvPr/>
        </p:nvCxnSpPr>
        <p:spPr>
          <a:xfrm rot="10800000">
            <a:off x="3131840" y="2833772"/>
            <a:ext cx="2664296" cy="162976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5796136" y="420192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C00000"/>
                </a:solidFill>
              </a:rPr>
              <a:t>UA1 </a:t>
            </a:r>
            <a:r>
              <a:rPr kumimoji="1" lang="ja-JP" altLang="en-US" sz="2800" dirty="0" smtClean="0">
                <a:solidFill>
                  <a:srgbClr val="C00000"/>
                </a:solidFill>
              </a:rPr>
              <a:t>マグネット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  <p:cxnSp>
        <p:nvCxnSpPr>
          <p:cNvPr id="32" name="直線矢印コネクタ 31"/>
          <p:cNvCxnSpPr>
            <a:stCxn id="33" idx="1"/>
          </p:cNvCxnSpPr>
          <p:nvPr/>
        </p:nvCxnSpPr>
        <p:spPr>
          <a:xfrm rot="10800000">
            <a:off x="3275856" y="3980540"/>
            <a:ext cx="2673416" cy="1275082"/>
          </a:xfrm>
          <a:prstGeom prst="straightConnector1">
            <a:avLst/>
          </a:prstGeom>
          <a:ln w="57150">
            <a:solidFill>
              <a:srgbClr val="F588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5949272" y="4994012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5881B"/>
                </a:solidFill>
              </a:rPr>
              <a:t>TPC</a:t>
            </a:r>
            <a:endParaRPr kumimoji="1" lang="ja-JP" altLang="en-US" sz="2800" dirty="0">
              <a:solidFill>
                <a:srgbClr val="F5881B"/>
              </a:solidFill>
            </a:endParaRPr>
          </a:p>
        </p:txBody>
      </p:sp>
      <p:cxnSp>
        <p:nvCxnSpPr>
          <p:cNvPr id="36" name="直線矢印コネクタ 35"/>
          <p:cNvCxnSpPr>
            <a:stCxn id="37" idx="1"/>
          </p:cNvCxnSpPr>
          <p:nvPr/>
        </p:nvCxnSpPr>
        <p:spPr>
          <a:xfrm rot="10800000" flipV="1">
            <a:off x="2987824" y="2926842"/>
            <a:ext cx="2880320" cy="718182"/>
          </a:xfrm>
          <a:prstGeom prst="straightConnector1">
            <a:avLst/>
          </a:prstGeom>
          <a:ln w="57150">
            <a:solidFill>
              <a:srgbClr val="70F72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5868144" y="2665232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70F725"/>
                </a:solidFill>
              </a:rPr>
              <a:t>FGD</a:t>
            </a:r>
            <a:endParaRPr kumimoji="1" lang="ja-JP" altLang="en-US" sz="2800" dirty="0">
              <a:solidFill>
                <a:srgbClr val="70F725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940152" y="5427221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F5881B"/>
                </a:solidFill>
              </a:rPr>
              <a:t>・</a:t>
            </a:r>
            <a:r>
              <a:rPr lang="en-US" altLang="ja-JP" sz="2800" dirty="0" err="1" smtClean="0">
                <a:solidFill>
                  <a:srgbClr val="F5881B"/>
                </a:solidFill>
              </a:rPr>
              <a:t>μ,e</a:t>
            </a:r>
            <a:r>
              <a:rPr lang="ja-JP" altLang="en-US" sz="2800" dirty="0" smtClean="0">
                <a:solidFill>
                  <a:srgbClr val="F5881B"/>
                </a:solidFill>
              </a:rPr>
              <a:t>運動量測定</a:t>
            </a:r>
            <a:r>
              <a:rPr lang="en-US" altLang="ja-JP" sz="2800" dirty="0" smtClean="0">
                <a:solidFill>
                  <a:srgbClr val="F5881B"/>
                </a:solidFill>
              </a:rPr>
              <a:t/>
            </a:r>
            <a:br>
              <a:rPr lang="en-US" altLang="ja-JP" sz="2800" dirty="0" smtClean="0">
                <a:solidFill>
                  <a:srgbClr val="F5881B"/>
                </a:solidFill>
              </a:rPr>
            </a:br>
            <a:r>
              <a:rPr lang="ja-JP" altLang="en-US" sz="2800" dirty="0" smtClean="0">
                <a:solidFill>
                  <a:srgbClr val="F5881B"/>
                </a:solidFill>
              </a:rPr>
              <a:t>・</a:t>
            </a:r>
            <a:r>
              <a:rPr lang="en-US" altLang="ja-JP" sz="2800" dirty="0" smtClean="0">
                <a:solidFill>
                  <a:srgbClr val="F5881B"/>
                </a:solidFill>
              </a:rPr>
              <a:t>μ/e</a:t>
            </a:r>
            <a:r>
              <a:rPr lang="ja-JP" altLang="en-US" sz="2800" dirty="0" smtClean="0">
                <a:solidFill>
                  <a:srgbClr val="F5881B"/>
                </a:solidFill>
              </a:rPr>
              <a:t>識別</a:t>
            </a:r>
            <a:endParaRPr kumimoji="1" lang="ja-JP" altLang="en-US" sz="2800" dirty="0">
              <a:solidFill>
                <a:srgbClr val="F5881B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940152" y="3026433"/>
            <a:ext cx="2367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70F725"/>
                </a:solidFill>
              </a:rPr>
              <a:t>・</a:t>
            </a:r>
            <a:r>
              <a:rPr kumimoji="1" lang="en-US" altLang="ja-JP" sz="2800" dirty="0" smtClean="0">
                <a:solidFill>
                  <a:srgbClr val="70F725"/>
                </a:solidFill>
              </a:rPr>
              <a:t>ν</a:t>
            </a:r>
            <a:r>
              <a:rPr kumimoji="1" lang="ja-JP" altLang="en-US" sz="2800" dirty="0" smtClean="0">
                <a:solidFill>
                  <a:srgbClr val="70F725"/>
                </a:solidFill>
              </a:rPr>
              <a:t>標的</a:t>
            </a:r>
            <a:r>
              <a:rPr kumimoji="1" lang="en-US" altLang="ja-JP" sz="2800" dirty="0" smtClean="0">
                <a:solidFill>
                  <a:srgbClr val="70F725"/>
                </a:solidFill>
              </a:rPr>
              <a:t/>
            </a:r>
            <a:br>
              <a:rPr kumimoji="1" lang="en-US" altLang="ja-JP" sz="2800" dirty="0" smtClean="0">
                <a:solidFill>
                  <a:srgbClr val="70F725"/>
                </a:solidFill>
              </a:rPr>
            </a:br>
            <a:r>
              <a:rPr kumimoji="1" lang="ja-JP" altLang="en-US" sz="2800" dirty="0" smtClean="0">
                <a:solidFill>
                  <a:srgbClr val="70F725"/>
                </a:solidFill>
              </a:rPr>
              <a:t>・</a:t>
            </a:r>
            <a:r>
              <a:rPr kumimoji="1" lang="en-US" altLang="ja-JP" sz="2800" dirty="0" smtClean="0">
                <a:solidFill>
                  <a:srgbClr val="70F725"/>
                </a:solidFill>
              </a:rPr>
              <a:t>ν</a:t>
            </a:r>
            <a:r>
              <a:rPr kumimoji="1" lang="ja-JP" altLang="en-US" sz="2800" dirty="0" smtClean="0">
                <a:solidFill>
                  <a:srgbClr val="70F725"/>
                </a:solidFill>
              </a:rPr>
              <a:t>反応識別</a:t>
            </a:r>
            <a:endParaRPr kumimoji="1" lang="ja-JP" altLang="en-US" sz="2800" dirty="0">
              <a:solidFill>
                <a:srgbClr val="70F725"/>
              </a:solidFill>
            </a:endParaRPr>
          </a:p>
        </p:txBody>
      </p:sp>
      <p:sp>
        <p:nvSpPr>
          <p:cNvPr id="18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764704"/>
            <a:ext cx="8820472" cy="1080120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CCQE</a:t>
            </a:r>
            <a:r>
              <a:rPr lang="ja-JP" altLang="en-US" sz="2400" dirty="0" smtClean="0"/>
              <a:t>反応からビーム</a:t>
            </a:r>
            <a:r>
              <a:rPr lang="en-US" altLang="ja-JP" sz="2400" dirty="0" err="1" smtClean="0"/>
              <a:t>ν</a:t>
            </a:r>
            <a:r>
              <a:rPr lang="en-US" altLang="ja-JP" sz="2400" baseline="-25000" dirty="0" err="1" smtClean="0"/>
              <a:t>μ</a:t>
            </a:r>
            <a:r>
              <a:rPr lang="en-US" altLang="ja-JP" sz="2400" dirty="0" err="1" smtClean="0"/>
              <a:t>,ν</a:t>
            </a:r>
            <a:r>
              <a:rPr lang="en-US" altLang="ja-JP" sz="2400" baseline="-25000" dirty="0" err="1" smtClean="0"/>
              <a:t>e</a:t>
            </a:r>
            <a:r>
              <a:rPr lang="ja-JP" altLang="en-US" sz="2400" dirty="0" smtClean="0"/>
              <a:t>のエネルギースペクトルを測定</a:t>
            </a:r>
            <a:endParaRPr lang="en-US" altLang="ja-JP" sz="2400" dirty="0" smtClean="0"/>
          </a:p>
          <a:p>
            <a:r>
              <a:rPr lang="en-US" altLang="ja-JP" sz="2400" dirty="0" smtClean="0"/>
              <a:t>CC1π</a:t>
            </a:r>
            <a:r>
              <a:rPr lang="ja-JP" altLang="en-US" sz="2400" dirty="0" smtClean="0"/>
              <a:t>反応断面積の測定⇒後置検出器での</a:t>
            </a:r>
            <a:r>
              <a:rPr lang="en-US" altLang="ja-JP" sz="2400" dirty="0" smtClean="0"/>
              <a:t>BG</a:t>
            </a:r>
            <a:r>
              <a:rPr lang="ja-JP" altLang="en-US" sz="2400" dirty="0" smtClean="0"/>
              <a:t>数予測</a:t>
            </a:r>
            <a:endParaRPr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noProof="0" dirty="0" smtClean="0">
                <a:latin typeface="+mj-lt"/>
                <a:ea typeface="+mj-ea"/>
                <a:cs typeface="+mj-cs"/>
              </a:rPr>
              <a:t>FGD(Fine Grained Detector)</a:t>
            </a:r>
            <a:endParaRPr kumimoji="1" lang="ja-JP" altLang="en-US" sz="4400" b="0" i="0" u="sng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コンテンツ プレースホルダ 30"/>
          <p:cNvSpPr txBox="1">
            <a:spLocks/>
          </p:cNvSpPr>
          <p:nvPr/>
        </p:nvSpPr>
        <p:spPr>
          <a:xfrm>
            <a:off x="3131840" y="1412776"/>
            <a:ext cx="6012160" cy="2880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ja-JP" altLang="en-US" sz="2400" dirty="0" smtClean="0"/>
              <a:t>シンチレータートラッカーの多層構造</a:t>
            </a:r>
            <a:endParaRPr lang="en-US" altLang="ja-JP" sz="2400" dirty="0" smtClean="0"/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altLang="ja-JP" sz="2400" dirty="0" smtClean="0"/>
              <a:t>ν</a:t>
            </a:r>
            <a:r>
              <a:rPr lang="ja-JP" altLang="en-US" sz="2400" dirty="0" smtClean="0"/>
              <a:t>標的 </a:t>
            </a:r>
            <a:r>
              <a:rPr lang="en-US" altLang="ja-JP" sz="2400" dirty="0" smtClean="0"/>
              <a:t>&amp; </a:t>
            </a:r>
            <a:r>
              <a:rPr lang="ja-JP" altLang="en-US" sz="2400" dirty="0" smtClean="0"/>
              <a:t>シンチレーターでのエネルギー損失から反応点付近の粒子を識別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⇒</a:t>
            </a:r>
            <a:r>
              <a:rPr lang="en-US" altLang="ja-JP" sz="2400" dirty="0" smtClean="0"/>
              <a:t>ν</a:t>
            </a:r>
            <a:r>
              <a:rPr lang="ja-JP" altLang="en-US" sz="2400" dirty="0" smtClean="0"/>
              <a:t>反応の識別</a:t>
            </a:r>
            <a:endParaRPr lang="en-US" altLang="ja-JP" sz="2400" dirty="0" smtClean="0"/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altLang="ja-JP" sz="2400" dirty="0" smtClean="0"/>
              <a:t>FGD1:</a:t>
            </a:r>
            <a:r>
              <a:rPr lang="ja-JP" altLang="en-US" sz="2400" dirty="0" smtClean="0"/>
              <a:t>シンチレーター</a:t>
            </a:r>
            <a:r>
              <a:rPr lang="en-US" altLang="ja-JP" sz="2400" dirty="0" smtClean="0"/>
              <a:t>1 ton</a:t>
            </a:r>
            <a:br>
              <a:rPr lang="en-US" altLang="ja-JP" sz="2400" dirty="0" smtClean="0"/>
            </a:br>
            <a:r>
              <a:rPr lang="en-US" altLang="ja-JP" sz="2400" dirty="0" smtClean="0"/>
              <a:t>FGD2:</a:t>
            </a:r>
            <a:r>
              <a:rPr lang="ja-JP" altLang="en-US" sz="2400" dirty="0" smtClean="0"/>
              <a:t>シンチレーター</a:t>
            </a:r>
            <a:r>
              <a:rPr lang="en-US" altLang="ja-JP" sz="2400" dirty="0" smtClean="0"/>
              <a:t>0.5ton +</a:t>
            </a:r>
            <a:r>
              <a:rPr lang="ja-JP" altLang="en-US" sz="2400" dirty="0" smtClean="0"/>
              <a:t> 水</a:t>
            </a:r>
            <a:r>
              <a:rPr lang="en-US" altLang="ja-JP" sz="2400" dirty="0" smtClean="0"/>
              <a:t>0.5ton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lang="en-US" altLang="ja-JP" sz="2400" dirty="0" smtClean="0"/>
          </a:p>
        </p:txBody>
      </p:sp>
      <p:grpSp>
        <p:nvGrpSpPr>
          <p:cNvPr id="2" name="グループ化 21"/>
          <p:cNvGrpSpPr/>
          <p:nvPr/>
        </p:nvGrpSpPr>
        <p:grpSpPr>
          <a:xfrm>
            <a:off x="0" y="1340768"/>
            <a:ext cx="3131840" cy="4032448"/>
            <a:chOff x="225501" y="2276872"/>
            <a:chExt cx="3449342" cy="4188989"/>
          </a:xfrm>
        </p:grpSpPr>
        <p:grpSp>
          <p:nvGrpSpPr>
            <p:cNvPr id="3" name="グループ化 3"/>
            <p:cNvGrpSpPr/>
            <p:nvPr/>
          </p:nvGrpSpPr>
          <p:grpSpPr>
            <a:xfrm>
              <a:off x="225501" y="2276872"/>
              <a:ext cx="3449342" cy="4188989"/>
              <a:chOff x="6286821" y="1071546"/>
              <a:chExt cx="2501096" cy="3621936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786578" y="1071546"/>
                <a:ext cx="2001339" cy="3119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正方形/長方形 5"/>
              <p:cNvSpPr/>
              <p:nvPr/>
            </p:nvSpPr>
            <p:spPr>
              <a:xfrm rot="1353668">
                <a:off x="6905307" y="3774476"/>
                <a:ext cx="1506192" cy="2228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 rot="5400000">
                <a:off x="5885593" y="2285993"/>
                <a:ext cx="2214579" cy="2143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右中かっこ 8"/>
              <p:cNvSpPr/>
              <p:nvPr/>
            </p:nvSpPr>
            <p:spPr>
              <a:xfrm flipH="1">
                <a:off x="6786578" y="1500174"/>
                <a:ext cx="285752" cy="1928826"/>
              </a:xfrm>
              <a:prstGeom prst="rightBrac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 rot="16200000">
                <a:off x="5603769" y="2073830"/>
                <a:ext cx="1865095" cy="498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/>
                  <a:t>184cm</a:t>
                </a:r>
                <a:endParaRPr kumimoji="1" lang="ja-JP" altLang="en-US" sz="2400" dirty="0"/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 rot="1495552">
                <a:off x="6861649" y="4011259"/>
                <a:ext cx="1793105" cy="682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/>
                  <a:t>1</a:t>
                </a:r>
                <a:r>
                  <a:rPr lang="ja-JP" altLang="en-US" sz="2400" dirty="0" smtClean="0"/>
                  <a:t>層</a:t>
                </a:r>
                <a:r>
                  <a:rPr lang="en-US" altLang="ja-JP" sz="2400" dirty="0" smtClean="0"/>
                  <a:t>192</a:t>
                </a:r>
                <a:r>
                  <a:rPr lang="ja-JP" altLang="en-US" sz="2400" dirty="0" smtClean="0"/>
                  <a:t>本</a:t>
                </a:r>
                <a:endParaRPr kumimoji="1" lang="ja-JP" altLang="en-US" sz="2400" dirty="0"/>
              </a:p>
            </p:txBody>
          </p:sp>
          <p:sp>
            <p:nvSpPr>
              <p:cNvPr id="12" name="右中かっこ 11"/>
              <p:cNvSpPr/>
              <p:nvPr/>
            </p:nvSpPr>
            <p:spPr>
              <a:xfrm rot="17688227" flipH="1">
                <a:off x="7534304" y="3181003"/>
                <a:ext cx="304433" cy="1463202"/>
              </a:xfrm>
              <a:prstGeom prst="rightBrac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7" name="直線矢印コネクタ 16"/>
            <p:cNvCxnSpPr/>
            <p:nvPr/>
          </p:nvCxnSpPr>
          <p:spPr>
            <a:xfrm flipV="1">
              <a:off x="827584" y="4509120"/>
              <a:ext cx="1080120" cy="792088"/>
            </a:xfrm>
            <a:prstGeom prst="straightConnector1">
              <a:avLst/>
            </a:prstGeom>
            <a:ln w="38100">
              <a:solidFill>
                <a:srgbClr val="FFFC1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/>
            <p:cNvSpPr txBox="1"/>
            <p:nvPr/>
          </p:nvSpPr>
          <p:spPr>
            <a:xfrm>
              <a:off x="467544" y="5085184"/>
              <a:ext cx="28803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rgbClr val="FFFC10"/>
                  </a:solidFill>
                </a:rPr>
                <a:t>ν</a:t>
              </a:r>
              <a:endParaRPr kumimoji="1" lang="ja-JP" altLang="en-US" sz="2800" dirty="0">
                <a:solidFill>
                  <a:srgbClr val="FFFC10"/>
                </a:solidFill>
              </a:endParaRPr>
            </a:p>
          </p:txBody>
        </p:sp>
      </p:grpSp>
      <p:grpSp>
        <p:nvGrpSpPr>
          <p:cNvPr id="4" name="グループ化 36"/>
          <p:cNvGrpSpPr/>
          <p:nvPr/>
        </p:nvGrpSpPr>
        <p:grpSpPr>
          <a:xfrm>
            <a:off x="827584" y="5157192"/>
            <a:ext cx="7704856" cy="1541785"/>
            <a:chOff x="683568" y="5229200"/>
            <a:chExt cx="7704856" cy="1541785"/>
          </a:xfrm>
        </p:grpSpPr>
        <p:sp>
          <p:nvSpPr>
            <p:cNvPr id="22" name="直方体 21"/>
            <p:cNvSpPr/>
            <p:nvPr/>
          </p:nvSpPr>
          <p:spPr>
            <a:xfrm>
              <a:off x="683568" y="5805264"/>
              <a:ext cx="5040560" cy="504056"/>
            </a:xfrm>
            <a:prstGeom prst="cube">
              <a:avLst/>
            </a:prstGeom>
            <a:solidFill>
              <a:srgbClr val="FFFFFF">
                <a:alpha val="6196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5" name="直線コネクタ 24"/>
            <p:cNvCxnSpPr/>
            <p:nvPr/>
          </p:nvCxnSpPr>
          <p:spPr>
            <a:xfrm>
              <a:off x="827584" y="6093296"/>
              <a:ext cx="5112568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直方体 26"/>
            <p:cNvSpPr/>
            <p:nvPr/>
          </p:nvSpPr>
          <p:spPr>
            <a:xfrm>
              <a:off x="5940152" y="5805264"/>
              <a:ext cx="288032" cy="504056"/>
            </a:xfrm>
            <a:prstGeom prst="cube">
              <a:avLst>
                <a:gd name="adj" fmla="val 57067"/>
              </a:avLst>
            </a:prstGeom>
            <a:solidFill>
              <a:srgbClr val="262626">
                <a:alpha val="74902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683568" y="6309320"/>
              <a:ext cx="61206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/>
                <a:t>プラスチックシンチレーター</a:t>
              </a:r>
              <a:r>
                <a:rPr kumimoji="1" lang="en-US" altLang="ja-JP" sz="2400" dirty="0" smtClean="0"/>
                <a:t>(1cm</a:t>
              </a:r>
              <a:r>
                <a:rPr kumimoji="1" lang="en-US" altLang="ja-JP" sz="2400" baseline="30000" dirty="0" smtClean="0"/>
                <a:t>2</a:t>
              </a:r>
              <a:r>
                <a:rPr kumimoji="1" lang="ja-JP" altLang="en-US" sz="2400" dirty="0" smtClean="0"/>
                <a:t>断面</a:t>
              </a:r>
              <a:r>
                <a:rPr kumimoji="1" lang="en-US" altLang="ja-JP" sz="2400" dirty="0" smtClean="0"/>
                <a:t>)</a:t>
              </a:r>
              <a:endParaRPr kumimoji="1" lang="ja-JP" altLang="en-US" sz="2400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220072" y="5229200"/>
              <a:ext cx="31683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/>
                <a:t>波長変換ファイバー</a:t>
              </a:r>
              <a:endParaRPr kumimoji="1" lang="ja-JP" altLang="en-US" sz="2400" dirty="0"/>
            </a:p>
          </p:txBody>
        </p:sp>
        <p:cxnSp>
          <p:nvCxnSpPr>
            <p:cNvPr id="32" name="直線矢印コネクタ 31"/>
            <p:cNvCxnSpPr/>
            <p:nvPr/>
          </p:nvCxnSpPr>
          <p:spPr>
            <a:xfrm rot="10800000" flipV="1">
              <a:off x="4788024" y="5661248"/>
              <a:ext cx="360042" cy="360039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テキスト ボックス 35"/>
            <p:cNvSpPr txBox="1"/>
            <p:nvPr/>
          </p:nvSpPr>
          <p:spPr>
            <a:xfrm>
              <a:off x="6372200" y="5805264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MPPC</a:t>
              </a:r>
              <a:endParaRPr kumimoji="1" lang="ja-JP" altLang="en-US" sz="2400" dirty="0"/>
            </a:p>
          </p:txBody>
        </p:sp>
      </p:grpSp>
      <p:sp>
        <p:nvSpPr>
          <p:cNvPr id="38" name="角丸四角形吹き出し 37"/>
          <p:cNvSpPr/>
          <p:nvPr/>
        </p:nvSpPr>
        <p:spPr>
          <a:xfrm>
            <a:off x="395536" y="5229200"/>
            <a:ext cx="8208912" cy="1440160"/>
          </a:xfrm>
          <a:prstGeom prst="wedgeRoundRectCallout">
            <a:avLst>
              <a:gd name="adj1" fmla="val -19140"/>
              <a:gd name="adj2" fmla="val -9343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707904" y="4797152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1</a:t>
            </a:r>
            <a:r>
              <a:rPr kumimoji="1" lang="ja-JP" altLang="en-US" sz="2400" dirty="0" smtClean="0"/>
              <a:t>チャンネルのコンポーネント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noProof="0" dirty="0" smtClean="0">
                <a:latin typeface="+mj-lt"/>
                <a:ea typeface="+mj-ea"/>
                <a:cs typeface="+mj-cs"/>
              </a:rPr>
              <a:t>TPC(Time Projection Chamber)</a:t>
            </a:r>
            <a:endParaRPr kumimoji="1" lang="ja-JP" altLang="en-US" sz="4400" b="0" i="0" u="sng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グループ化 23"/>
          <p:cNvGrpSpPr/>
          <p:nvPr/>
        </p:nvGrpSpPr>
        <p:grpSpPr>
          <a:xfrm>
            <a:off x="5580112" y="1124744"/>
            <a:ext cx="3400228" cy="4328544"/>
            <a:chOff x="5580112" y="1124744"/>
            <a:chExt cx="3400228" cy="4328544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80112" y="1124744"/>
              <a:ext cx="3400228" cy="4328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直角三角形 21"/>
            <p:cNvSpPr/>
            <p:nvPr/>
          </p:nvSpPr>
          <p:spPr>
            <a:xfrm rot="10800000" flipH="1">
              <a:off x="5580112" y="1484784"/>
              <a:ext cx="1656184" cy="3456384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コンテンツ プレースホルダ 30"/>
          <p:cNvSpPr txBox="1">
            <a:spLocks/>
          </p:cNvSpPr>
          <p:nvPr/>
        </p:nvSpPr>
        <p:spPr>
          <a:xfrm>
            <a:off x="360040" y="1124744"/>
            <a:ext cx="5364088" cy="33843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altLang="ja-JP" sz="2400" dirty="0" err="1" smtClean="0"/>
              <a:t>MicroMEGAS</a:t>
            </a:r>
            <a:r>
              <a:rPr lang="en-US" altLang="ja-JP" sz="2400" dirty="0" smtClean="0"/>
              <a:t>(</a:t>
            </a:r>
            <a:r>
              <a:rPr lang="en-US" altLang="ja-JP" sz="2400" dirty="0" err="1" smtClean="0"/>
              <a:t>x,y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読み出し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ドリフト時間</a:t>
            </a:r>
            <a:r>
              <a:rPr lang="en-US" altLang="ja-JP" sz="2400" dirty="0" smtClean="0"/>
              <a:t>(z)</a:t>
            </a:r>
            <a:br>
              <a:rPr lang="en-US" altLang="ja-JP" sz="2400" dirty="0" smtClean="0"/>
            </a:br>
            <a:r>
              <a:rPr lang="ja-JP" altLang="en-US" sz="2400" dirty="0" smtClean="0"/>
              <a:t>→トラックを再構成</a:t>
            </a:r>
            <a:endParaRPr lang="en-US" altLang="ja-JP" sz="2400" dirty="0" smtClean="0"/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ja-JP" altLang="en-US" sz="2400" dirty="0" smtClean="0"/>
              <a:t>磁場</a:t>
            </a:r>
            <a:r>
              <a:rPr lang="en-US" altLang="ja-JP" sz="2400" dirty="0" smtClean="0"/>
              <a:t>(0.2T)</a:t>
            </a:r>
            <a:r>
              <a:rPr lang="ja-JP" altLang="en-US" sz="2400" dirty="0" smtClean="0"/>
              <a:t>で運動量測定</a:t>
            </a:r>
            <a:endParaRPr lang="en-US" altLang="ja-JP" sz="2400" dirty="0" smtClean="0"/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ja-JP" altLang="en-US" sz="2400" dirty="0" smtClean="0"/>
              <a:t>ガス中の</a:t>
            </a:r>
            <a:r>
              <a:rPr lang="en-US" altLang="ja-JP" sz="2400" dirty="0" err="1" smtClean="0"/>
              <a:t>dE</a:t>
            </a:r>
            <a:r>
              <a:rPr lang="en-US" altLang="ja-JP" sz="2400" dirty="0" smtClean="0"/>
              <a:t>/</a:t>
            </a:r>
            <a:r>
              <a:rPr lang="en-US" altLang="ja-JP" sz="2400" dirty="0" err="1" smtClean="0"/>
              <a:t>dx</a:t>
            </a:r>
            <a:r>
              <a:rPr lang="ja-JP" altLang="en-US" sz="2400" dirty="0" smtClean="0"/>
              <a:t>で</a:t>
            </a:r>
            <a:r>
              <a:rPr lang="en-US" altLang="ja-JP" sz="2400" dirty="0" smtClean="0"/>
              <a:t>μ/e</a:t>
            </a:r>
            <a:r>
              <a:rPr lang="ja-JP" altLang="en-US" sz="2400" dirty="0" smtClean="0"/>
              <a:t>識別</a:t>
            </a:r>
            <a:endParaRPr lang="en-US" altLang="ja-JP" sz="2400" dirty="0" smtClean="0"/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ja-JP" altLang="en-US" sz="2400" dirty="0" smtClean="0"/>
              <a:t>ビーム上流から</a:t>
            </a:r>
            <a:r>
              <a:rPr lang="en-US" altLang="ja-JP" sz="2400" dirty="0" smtClean="0"/>
              <a:t>TPC1, FGD1, TPC2, FDC2, TPC3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 b="12338"/>
          <a:stretch>
            <a:fillRect/>
          </a:stretch>
        </p:blipFill>
        <p:spPr bwMode="auto">
          <a:xfrm>
            <a:off x="1979712" y="4509120"/>
            <a:ext cx="302433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角丸四角形吹き出し 25"/>
          <p:cNvSpPr/>
          <p:nvPr/>
        </p:nvSpPr>
        <p:spPr>
          <a:xfrm>
            <a:off x="1619672" y="4221088"/>
            <a:ext cx="3744416" cy="2448272"/>
          </a:xfrm>
          <a:prstGeom prst="wedgeRoundRectCallout">
            <a:avLst>
              <a:gd name="adj1" fmla="val 98045"/>
              <a:gd name="adj2" fmla="val -27655"/>
              <a:gd name="adj3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矢印コネクタ 28"/>
          <p:cNvCxnSpPr/>
          <p:nvPr/>
        </p:nvCxnSpPr>
        <p:spPr>
          <a:xfrm>
            <a:off x="1907704" y="6453336"/>
            <a:ext cx="31683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rot="16200000" flipV="1">
            <a:off x="935596" y="5481228"/>
            <a:ext cx="1952600" cy="83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1619672" y="429309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x</a:t>
            </a:r>
            <a:endParaRPr kumimoji="1" lang="ja-JP" altLang="en-US" sz="24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716016" y="6351711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y</a:t>
            </a:r>
            <a:endParaRPr kumimoji="1" lang="ja-JP" altLang="en-US" sz="2400" dirty="0"/>
          </a:p>
        </p:txBody>
      </p:sp>
      <p:cxnSp>
        <p:nvCxnSpPr>
          <p:cNvPr id="35" name="直線矢印コネクタ 34"/>
          <p:cNvCxnSpPr/>
          <p:nvPr/>
        </p:nvCxnSpPr>
        <p:spPr>
          <a:xfrm rot="10800000">
            <a:off x="5580112" y="5517232"/>
            <a:ext cx="331236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8388424" y="544522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z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dirty="0" smtClean="0">
                <a:latin typeface="+mj-lt"/>
                <a:ea typeface="+mj-ea"/>
                <a:cs typeface="+mj-cs"/>
              </a:rPr>
              <a:t>イベントディスプレイの例</a:t>
            </a:r>
            <a:endParaRPr kumimoji="1" lang="ja-JP" altLang="en-US" sz="4400" b="0" i="0" u="sng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 r="48936" b="48210"/>
          <a:stretch>
            <a:fillRect/>
          </a:stretch>
        </p:blipFill>
        <p:spPr bwMode="auto">
          <a:xfrm>
            <a:off x="1331640" y="1484784"/>
            <a:ext cx="7032181" cy="424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dirty="0" smtClean="0">
                <a:latin typeface="+mj-lt"/>
                <a:ea typeface="+mj-ea"/>
                <a:cs typeface="+mj-cs"/>
              </a:rPr>
              <a:t>これまでの実験結果</a:t>
            </a:r>
            <a:endParaRPr kumimoji="1" lang="ja-JP" altLang="en-US" sz="4400" b="0" i="0" u="sng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291832" y="1772816"/>
            <a:ext cx="3528640" cy="3168352"/>
          </a:xfrm>
          <a:prstGeom prst="rect">
            <a:avLst/>
          </a:prstGeom>
        </p:spPr>
      </p:pic>
      <p:sp>
        <p:nvSpPr>
          <p:cNvPr id="17" name="角丸四角形 16"/>
          <p:cNvSpPr/>
          <p:nvPr/>
        </p:nvSpPr>
        <p:spPr>
          <a:xfrm>
            <a:off x="4860032" y="1340768"/>
            <a:ext cx="4283968" cy="41764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588224" y="1095127"/>
            <a:ext cx="864096" cy="46166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Δm</a:t>
            </a:r>
            <a:r>
              <a:rPr kumimoji="1" lang="en-US" altLang="ja-JP" sz="2400" baseline="30000" dirty="0" smtClean="0"/>
              <a:t>2</a:t>
            </a:r>
            <a:endParaRPr kumimoji="1" lang="ja-JP" altLang="en-US" sz="2400" baseline="30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403648" y="220486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θ</a:t>
            </a:r>
            <a:r>
              <a:rPr kumimoji="1" lang="en-US" altLang="ja-JP" sz="2400" baseline="-25000" dirty="0" smtClean="0"/>
              <a:t>12</a:t>
            </a:r>
            <a:r>
              <a:rPr kumimoji="1" lang="en-US" altLang="ja-JP" sz="2400" dirty="0" smtClean="0"/>
              <a:t> = 34±1°</a:t>
            </a:r>
          </a:p>
          <a:p>
            <a:r>
              <a:rPr lang="en-US" altLang="ja-JP" sz="2400" dirty="0" smtClean="0"/>
              <a:t>θ</a:t>
            </a:r>
            <a:r>
              <a:rPr lang="en-US" altLang="ja-JP" sz="2400" baseline="-25000" dirty="0" smtClean="0"/>
              <a:t>23</a:t>
            </a:r>
            <a:r>
              <a:rPr lang="en-US" altLang="ja-JP" sz="2400" dirty="0" smtClean="0"/>
              <a:t>&lt; 45±18°</a:t>
            </a:r>
          </a:p>
          <a:p>
            <a:r>
              <a:rPr lang="en-US" altLang="ja-JP" sz="2400" dirty="0" smtClean="0"/>
              <a:t>θ</a:t>
            </a:r>
            <a:r>
              <a:rPr lang="en-US" altLang="ja-JP" sz="2400" baseline="-25000" dirty="0" smtClean="0"/>
              <a:t>13</a:t>
            </a:r>
            <a:r>
              <a:rPr lang="en-US" altLang="ja-JP" sz="2400" dirty="0" smtClean="0"/>
              <a:t>&lt; 12°</a:t>
            </a:r>
          </a:p>
        </p:txBody>
      </p:sp>
      <p:graphicFrame>
        <p:nvGraphicFramePr>
          <p:cNvPr id="29" name="Object 4"/>
          <p:cNvGraphicFramePr>
            <a:graphicFrameLocks noChangeAspect="1"/>
          </p:cNvGraphicFramePr>
          <p:nvPr/>
        </p:nvGraphicFramePr>
        <p:xfrm>
          <a:off x="683568" y="3501008"/>
          <a:ext cx="3800475" cy="1447383"/>
        </p:xfrm>
        <a:graphic>
          <a:graphicData uri="http://schemas.openxmlformats.org/presentationml/2006/ole">
            <p:oleObj spid="_x0000_s3075" name="数式" r:id="rId5" imgW="1866600" imgH="711000" progId="Equation.3">
              <p:embed/>
            </p:oleObj>
          </a:graphicData>
        </a:graphic>
      </p:graphicFrame>
      <p:sp>
        <p:nvSpPr>
          <p:cNvPr id="30" name="角丸四角形 29"/>
          <p:cNvSpPr/>
          <p:nvPr/>
        </p:nvSpPr>
        <p:spPr>
          <a:xfrm>
            <a:off x="323528" y="1988840"/>
            <a:ext cx="4392488" cy="32403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979712" y="1700808"/>
            <a:ext cx="1152128" cy="46166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混合角</a:t>
            </a:r>
            <a:endParaRPr kumimoji="1" lang="ja-JP" altLang="en-US" sz="2400" baseline="30000" dirty="0"/>
          </a:p>
        </p:txBody>
      </p:sp>
      <p:sp>
        <p:nvSpPr>
          <p:cNvPr id="40" name="角丸四角形 39"/>
          <p:cNvSpPr/>
          <p:nvPr/>
        </p:nvSpPr>
        <p:spPr>
          <a:xfrm>
            <a:off x="1259632" y="2636912"/>
            <a:ext cx="2160240" cy="720080"/>
          </a:xfrm>
          <a:prstGeom prst="roundRect">
            <a:avLst/>
          </a:prstGeom>
          <a:noFill/>
          <a:ln w="57150">
            <a:solidFill>
              <a:srgbClr val="FFFC1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dirty="0" smtClean="0">
                <a:latin typeface="+mj-lt"/>
                <a:ea typeface="+mj-ea"/>
                <a:cs typeface="+mj-cs"/>
              </a:rPr>
              <a:t>後置検出器スーパーカミオカンデ</a:t>
            </a:r>
            <a:endParaRPr kumimoji="1" lang="ja-JP" altLang="en-US" sz="4400" b="0" i="0" u="sng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コンテンツ プレースホルダ 30"/>
          <p:cNvSpPr>
            <a:spLocks noGrp="1"/>
          </p:cNvSpPr>
          <p:nvPr>
            <p:ph idx="1"/>
          </p:nvPr>
        </p:nvSpPr>
        <p:spPr>
          <a:xfrm>
            <a:off x="457200" y="836712"/>
            <a:ext cx="8291264" cy="1152128"/>
          </a:xfrm>
        </p:spPr>
        <p:txBody>
          <a:bodyPr>
            <a:normAutofit/>
          </a:bodyPr>
          <a:lstStyle/>
          <a:p>
            <a:r>
              <a:rPr lang="ja-JP" altLang="en-US" sz="2400" dirty="0" smtClean="0"/>
              <a:t>水チェレンコフ検出器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fiducial</a:t>
            </a:r>
            <a:r>
              <a:rPr lang="en-US" altLang="ja-JP" sz="2400" dirty="0" smtClean="0"/>
              <a:t> mass = 22.5kton</a:t>
            </a:r>
          </a:p>
          <a:p>
            <a:r>
              <a:rPr lang="ja-JP" altLang="en-US" sz="2400" dirty="0" smtClean="0"/>
              <a:t>リングイメージから</a:t>
            </a:r>
            <a:r>
              <a:rPr lang="en-US" altLang="ja-JP" sz="2400" dirty="0" smtClean="0"/>
              <a:t>μ/e</a:t>
            </a:r>
            <a:r>
              <a:rPr lang="ja-JP" altLang="en-US" sz="2400" dirty="0" smtClean="0"/>
              <a:t>選別</a:t>
            </a:r>
            <a:endParaRPr kumimoji="1" lang="ja-JP" alt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060848"/>
            <a:ext cx="2952328" cy="440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5436096" y="170080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/>
              <a:t>μ-like ring</a:t>
            </a:r>
            <a:endParaRPr kumimoji="1" lang="ja-JP" altLang="en-US" sz="24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64088" y="440749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/>
              <a:t>e-like ring</a:t>
            </a:r>
            <a:endParaRPr kumimoji="1" lang="ja-JP" altLang="en-US" sz="2400" b="1" dirty="0"/>
          </a:p>
        </p:txBody>
      </p:sp>
      <p:pic>
        <p:nvPicPr>
          <p:cNvPr id="13" name="Picture 3" descr="ev_18_m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132856"/>
            <a:ext cx="2173689" cy="204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ev_21_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797152"/>
            <a:ext cx="2186092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Light</a:t>
            </a:r>
            <a:r>
              <a:rPr kumimoji="1" lang="en-US" altLang="ja-JP" sz="44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yield with cosmic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03494" y="5445224"/>
            <a:ext cx="6324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Mean light yield = 23.1 ± 2.2 PE/1cm</a:t>
            </a:r>
            <a:br>
              <a:rPr lang="en-US" altLang="ja-JP" sz="2800" b="1" dirty="0" smtClean="0"/>
            </a:br>
            <a:r>
              <a:rPr lang="en-US" altLang="ja-JP" sz="2800" b="1" dirty="0" smtClean="0"/>
              <a:t>Sufficient for track finding</a:t>
            </a:r>
            <a:endParaRPr kumimoji="1" lang="ja-JP" altLang="en-US" sz="2800" b="1" baseline="30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2156182"/>
            <a:ext cx="4536504" cy="307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5237" y="2194964"/>
            <a:ext cx="4479251" cy="303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テキスト ボックス 13"/>
          <p:cNvSpPr txBox="1"/>
          <p:nvPr/>
        </p:nvSpPr>
        <p:spPr>
          <a:xfrm>
            <a:off x="251520" y="170080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i="1" dirty="0" smtClean="0"/>
              <a:t>Typical light yield of a channel</a:t>
            </a:r>
            <a:endParaRPr kumimoji="1" lang="ja-JP" altLang="en-US" sz="2400" b="1" i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04048" y="1700808"/>
            <a:ext cx="413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 smtClean="0"/>
              <a:t>Mean light yield </a:t>
            </a:r>
            <a:r>
              <a:rPr lang="en-US" altLang="ja-JP" sz="2400" b="1" i="1" dirty="0" smtClean="0"/>
              <a:t>of all channel</a:t>
            </a:r>
            <a:endParaRPr kumimoji="1" lang="en-US" altLang="ja-JP" sz="2400" b="1" i="1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36296" y="2996952"/>
            <a:ext cx="1512168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*not include VETO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83768" y="764704"/>
            <a:ext cx="44644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600" dirty="0" smtClean="0"/>
              <a:t>Using inter-spill cosmic data</a:t>
            </a:r>
            <a:endParaRPr kumimoji="1" lang="ja-JP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Light</a:t>
            </a:r>
            <a:r>
              <a:rPr kumimoji="1" lang="en-US" altLang="ja-JP" sz="44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yield stability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55622" y="6021288"/>
            <a:ext cx="5244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Mean light yield is stable</a:t>
            </a:r>
            <a:endParaRPr kumimoji="1" lang="ja-JP" altLang="en-US" sz="2800" b="1" baseline="300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990600"/>
            <a:ext cx="71993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Channel efficiency with beam-induced </a:t>
            </a:r>
            <a:r>
              <a:rPr lang="en-US" altLang="ja-JP" sz="4400" u="sng" dirty="0" err="1" smtClean="0">
                <a:latin typeface="+mj-lt"/>
                <a:ea typeface="+mj-ea"/>
                <a:cs typeface="+mj-cs"/>
              </a:rPr>
              <a:t>muon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-2167"/>
          <a:stretch>
            <a:fillRect/>
          </a:stretch>
        </p:blipFill>
        <p:spPr bwMode="auto">
          <a:xfrm>
            <a:off x="4753518" y="2009089"/>
            <a:ext cx="4536504" cy="313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683568" y="170080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i="1" dirty="0" smtClean="0"/>
              <a:t>Efficiency map(module# 2)</a:t>
            </a:r>
            <a:endParaRPr kumimoji="1" lang="ja-JP" altLang="en-US" sz="2400" b="1" i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92080" y="170080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i="1" dirty="0" smtClean="0"/>
              <a:t>Efficiency of all channel</a:t>
            </a:r>
            <a:endParaRPr kumimoji="1" lang="ja-JP" altLang="en-US" sz="2400" b="1" i="1" dirty="0"/>
          </a:p>
        </p:txBody>
      </p:sp>
      <p:grpSp>
        <p:nvGrpSpPr>
          <p:cNvPr id="2" name="グループ化 16"/>
          <p:cNvGrpSpPr/>
          <p:nvPr/>
        </p:nvGrpSpPr>
        <p:grpSpPr>
          <a:xfrm>
            <a:off x="-108520" y="2336516"/>
            <a:ext cx="4807226" cy="3125961"/>
            <a:chOff x="0" y="2636912"/>
            <a:chExt cx="4807226" cy="312596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1329" t="8947" r="5593" b="7433"/>
            <a:stretch>
              <a:fillRect/>
            </a:stretch>
          </p:blipFill>
          <p:spPr bwMode="auto">
            <a:xfrm>
              <a:off x="899592" y="2636912"/>
              <a:ext cx="3907634" cy="266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323528" y="3068960"/>
              <a:ext cx="8640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dirty="0" smtClean="0"/>
                <a:t>100</a:t>
              </a:r>
              <a:endParaRPr kumimoji="1" lang="ja-JP" altLang="en-US" sz="2200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467544" y="3680691"/>
              <a:ext cx="8640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200" dirty="0" smtClean="0"/>
                <a:t>98</a:t>
              </a:r>
              <a:endParaRPr kumimoji="1" lang="ja-JP" altLang="en-US" sz="2200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467544" y="4314506"/>
              <a:ext cx="8640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200" dirty="0" smtClean="0"/>
                <a:t>96</a:t>
              </a:r>
              <a:endParaRPr kumimoji="1" lang="ja-JP" altLang="en-US" sz="2200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2699792" y="5301208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Channel ID</a:t>
              </a:r>
              <a:endParaRPr kumimoji="1" lang="ja-JP" altLang="en-US" sz="2400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 rot="16200000">
              <a:off x="-809091" y="3598403"/>
              <a:ext cx="20798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Efficiency[%]</a:t>
              </a:r>
              <a:endParaRPr kumimoji="1" lang="ja-JP" altLang="en-US" sz="2400" dirty="0"/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6660232" y="4923915"/>
            <a:ext cx="2079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Efficiency[%]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11406" y="5589240"/>
            <a:ext cx="7837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Channel efficiency is 98.0% ± 0.5% during 2010a</a:t>
            </a:r>
            <a:endParaRPr kumimoji="1" lang="ja-JP" alt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547664" y="6453336"/>
            <a:ext cx="6624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*inefficiency mainly comes from the gap btw </a:t>
            </a:r>
            <a:r>
              <a:rPr kumimoji="1" lang="en-US" altLang="ja-JP" sz="2200" dirty="0" err="1" smtClean="0"/>
              <a:t>scintillator</a:t>
            </a:r>
            <a:endParaRPr kumimoji="1" lang="ja-JP" altLang="en-US" sz="22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259632" y="83671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Use ~1e6 dirt </a:t>
            </a:r>
            <a:r>
              <a:rPr kumimoji="1" lang="en-US" altLang="ja-JP" sz="2400" dirty="0" err="1" smtClean="0"/>
              <a:t>muon</a:t>
            </a:r>
            <a:r>
              <a:rPr kumimoji="1" lang="en-US" altLang="ja-JP" sz="2400" dirty="0" smtClean="0"/>
              <a:t> events to measure hit efficiency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740352" y="3212976"/>
            <a:ext cx="1512168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*not include VETO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45770" y="-99060"/>
            <a:ext cx="8241030" cy="1165860"/>
          </a:xfrm>
          <a:ln/>
        </p:spPr>
        <p:txBody>
          <a:bodyPr>
            <a:normAutofit fontScale="90000"/>
          </a:bodyPr>
          <a:lstStyle/>
          <a:p>
            <a:r>
              <a:rPr lang="en-US" altLang="ja-JP" sz="4300" dirty="0"/>
              <a:t>Dimension of </a:t>
            </a:r>
            <a:r>
              <a:rPr lang="en-US" altLang="ja-JP" sz="4300" dirty="0" err="1"/>
              <a:t>scintillator</a:t>
            </a:r>
            <a:r>
              <a:rPr lang="en-US" altLang="ja-JP" sz="4300" dirty="0"/>
              <a:t> bar of MC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76200" y="990600"/>
            <a:ext cx="4724400" cy="3048000"/>
          </a:xfrm>
          <a:ln/>
        </p:spPr>
        <p:txBody>
          <a:bodyPr>
            <a:normAutofit fontScale="92500"/>
          </a:bodyPr>
          <a:lstStyle/>
          <a:p>
            <a:pPr marL="628650"/>
            <a:r>
              <a:rPr lang="en-US" altLang="ja-JP" sz="2200" dirty="0" smtClean="0"/>
              <a:t>The </a:t>
            </a:r>
            <a:r>
              <a:rPr lang="en-US" altLang="ja-JP" sz="2200" dirty="0"/>
              <a:t>edge area is reflective material. So the area is not efficient</a:t>
            </a:r>
            <a:r>
              <a:rPr lang="en-US" altLang="ja-JP" sz="2200" dirty="0" smtClean="0"/>
              <a:t>.</a:t>
            </a:r>
            <a:r>
              <a:rPr lang="en-US" altLang="ja-JP" sz="2200" dirty="0" smtClean="0">
                <a:ea typeface="Gill Sans" charset="0"/>
                <a:cs typeface="Gill Sans" charset="0"/>
              </a:rPr>
              <a:t> </a:t>
            </a:r>
          </a:p>
          <a:p>
            <a:pPr marL="628650"/>
            <a:r>
              <a:rPr lang="en-US" altLang="ja-JP" sz="2200" dirty="0" smtClean="0">
                <a:ea typeface="Gill Sans" charset="0"/>
                <a:cs typeface="Gill Sans" charset="0"/>
              </a:rPr>
              <a:t>Due to this inefficient area, the hit efficiency is dependent on track angle (studied by Christophe, Matsumura-san, </a:t>
            </a:r>
            <a:r>
              <a:rPr lang="en-US" altLang="ja-JP" sz="2200" dirty="0" err="1" smtClean="0">
                <a:ea typeface="Gill Sans" charset="0"/>
                <a:cs typeface="Gill Sans" charset="0"/>
              </a:rPr>
              <a:t>Otani</a:t>
            </a:r>
            <a:r>
              <a:rPr lang="en-US" altLang="ja-JP" sz="2200" dirty="0" smtClean="0">
                <a:ea typeface="Gill Sans" charset="0"/>
                <a:cs typeface="Gill Sans" charset="0"/>
              </a:rPr>
              <a:t>-san).</a:t>
            </a:r>
            <a:endParaRPr lang="en-US" altLang="ja-JP" sz="2200" dirty="0" smtClean="0"/>
          </a:p>
          <a:p>
            <a:pPr marL="628650"/>
            <a:r>
              <a:rPr lang="en-US" altLang="ja-JP" sz="2200" dirty="0" smtClean="0">
                <a:ea typeface="Gill Sans" charset="0"/>
                <a:cs typeface="Gill Sans" charset="0"/>
              </a:rPr>
              <a:t>After change MC, reproduce the angle dependency.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 l="7103" t="20779" r="7568" b="21091"/>
          <a:stretch>
            <a:fillRect/>
          </a:stretch>
        </p:blipFill>
        <p:spPr bwMode="auto">
          <a:xfrm>
            <a:off x="4953000" y="1524000"/>
            <a:ext cx="3505200" cy="179199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/>
          </p:cNvSpPr>
          <p:nvPr/>
        </p:nvSpPr>
        <p:spPr bwMode="auto">
          <a:xfrm>
            <a:off x="4878809" y="1109246"/>
            <a:ext cx="3731791" cy="33855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altLang="ja-JP" sz="2200" dirty="0">
                <a:ea typeface="Gill Sans" charset="0"/>
                <a:cs typeface="Gill Sans" charset="0"/>
              </a:rPr>
              <a:t>Photo : surface of </a:t>
            </a:r>
            <a:r>
              <a:rPr lang="en-US" altLang="ja-JP" sz="2200" dirty="0" err="1">
                <a:ea typeface="Gill Sans" charset="0"/>
                <a:cs typeface="Gill Sans" charset="0"/>
              </a:rPr>
              <a:t>scintillator</a:t>
            </a:r>
            <a:r>
              <a:rPr lang="en-US" altLang="ja-JP" sz="2200" dirty="0">
                <a:ea typeface="Gill Sans" charset="0"/>
                <a:cs typeface="Gill Sans" charset="0"/>
              </a:rPr>
              <a:t> bar</a:t>
            </a:r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4822175" y="3276600"/>
            <a:ext cx="4017025" cy="33855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altLang="ja-JP" sz="2200" dirty="0">
                <a:solidFill>
                  <a:srgbClr val="FF0000"/>
                </a:solidFill>
                <a:ea typeface="Gill Sans" charset="0"/>
                <a:cs typeface="Gill Sans" charset="0"/>
              </a:rPr>
              <a:t>white area : the reflective material.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4191000"/>
            <a:ext cx="2292486" cy="1066800"/>
          </a:xfrm>
          <a:prstGeom prst="rect">
            <a:avLst/>
          </a:prstGeom>
        </p:spPr>
      </p:pic>
      <p:cxnSp>
        <p:nvCxnSpPr>
          <p:cNvPr id="15" name="カギ線コネクタ 13"/>
          <p:cNvCxnSpPr>
            <a:stCxn id="13" idx="2"/>
            <a:endCxn id="14" idx="1"/>
          </p:cNvCxnSpPr>
          <p:nvPr/>
        </p:nvCxnSpPr>
        <p:spPr>
          <a:xfrm rot="16200000" flipH="1">
            <a:off x="1642960" y="5294482"/>
            <a:ext cx="603522" cy="530157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図形グループ 27"/>
          <p:cNvGrpSpPr/>
          <p:nvPr/>
        </p:nvGrpSpPr>
        <p:grpSpPr>
          <a:xfrm>
            <a:off x="1066800" y="4572000"/>
            <a:ext cx="3257550" cy="2017931"/>
            <a:chOff x="1066800" y="4560332"/>
            <a:chExt cx="3257550" cy="2017931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09800" y="5334000"/>
              <a:ext cx="2114550" cy="1031307"/>
            </a:xfrm>
            <a:prstGeom prst="rect">
              <a:avLst/>
            </a:prstGeom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2743200" y="4560332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Previous MC</a:t>
              </a:r>
            </a:p>
            <a:p>
              <a:r>
                <a:rPr kumimoji="1" lang="en-US" altLang="ja-JP" dirty="0" smtClean="0"/>
                <a:t>(</a:t>
              </a:r>
              <a:r>
                <a:rPr lang="en-US" altLang="ja-JP" dirty="0" smtClean="0"/>
                <a:t>simple box)</a:t>
              </a:r>
              <a:endParaRPr kumimoji="1" lang="ja-JP" altLang="en-US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066800" y="464820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err="1" smtClean="0"/>
                <a:t>Scintillator</a:t>
              </a:r>
              <a:r>
                <a:rPr kumimoji="1" lang="en-US" altLang="ja-JP" dirty="0" smtClean="0"/>
                <a:t> bar</a:t>
              </a:r>
              <a:endParaRPr kumimoji="1" lang="ja-JP" altLang="en-US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295400" y="5931932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New MC (octagon) </a:t>
              </a:r>
              <a:endParaRPr kumimoji="1" lang="ja-JP" altLang="en-US" dirty="0"/>
            </a:p>
          </p:txBody>
        </p:sp>
      </p:grpSp>
      <p:sp>
        <p:nvSpPr>
          <p:cNvPr id="19" name="円/楕円 18"/>
          <p:cNvSpPr/>
          <p:nvPr/>
        </p:nvSpPr>
        <p:spPr>
          <a:xfrm>
            <a:off x="5071180" y="2209800"/>
            <a:ext cx="304800" cy="838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8077200" y="2209800"/>
            <a:ext cx="304800" cy="838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/>
          <p:cNvCxnSpPr>
            <a:stCxn id="18435" idx="2"/>
            <a:endCxn id="19" idx="6"/>
          </p:cNvCxnSpPr>
          <p:nvPr/>
        </p:nvCxnSpPr>
        <p:spPr>
          <a:xfrm rot="5400000" flipH="1">
            <a:off x="5697241" y="2307639"/>
            <a:ext cx="687097" cy="13296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stCxn id="18437" idx="0"/>
            <a:endCxn id="20" idx="2"/>
          </p:cNvCxnSpPr>
          <p:nvPr/>
        </p:nvCxnSpPr>
        <p:spPr>
          <a:xfrm rot="5400000" flipH="1" flipV="1">
            <a:off x="7130094" y="2329494"/>
            <a:ext cx="647700" cy="12465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角丸四角形 28"/>
          <p:cNvSpPr/>
          <p:nvPr/>
        </p:nvSpPr>
        <p:spPr>
          <a:xfrm>
            <a:off x="381000" y="4114800"/>
            <a:ext cx="4191000" cy="2590800"/>
          </a:xfrm>
          <a:prstGeom prst="roundRect">
            <a:avLst/>
          </a:prstGeom>
          <a:noFill/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819400" y="4114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6600"/>
                </a:solidFill>
              </a:rPr>
              <a:t>MC setting</a:t>
            </a:r>
            <a:endParaRPr kumimoji="1" lang="ja-JP" altLang="en-US" sz="24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noProof="0" dirty="0" smtClean="0">
                <a:latin typeface="+mj-lt"/>
                <a:ea typeface="+mj-ea"/>
                <a:cs typeface="+mj-cs"/>
              </a:rPr>
              <a:t>Angular dependence of hit </a:t>
            </a:r>
            <a:r>
              <a:rPr lang="en-US" altLang="ja-JP" sz="4400" u="sng" noProof="0" dirty="0" err="1" smtClean="0">
                <a:latin typeface="+mj-lt"/>
                <a:ea typeface="+mj-ea"/>
                <a:cs typeface="+mj-cs"/>
              </a:rPr>
              <a:t>efficiency:DATA</a:t>
            </a:r>
            <a:r>
              <a:rPr lang="en-US" altLang="ja-JP" sz="4400" u="sng" noProof="0" dirty="0" smtClean="0">
                <a:latin typeface="+mj-lt"/>
                <a:ea typeface="+mj-ea"/>
                <a:cs typeface="+mj-cs"/>
              </a:rPr>
              <a:t> and MC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990600"/>
            <a:ext cx="71993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1259632" y="6002124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Angular dependence is well reproduced in MC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5050" y="1419225"/>
            <a:ext cx="45339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noProof="0" dirty="0" smtClean="0">
                <a:latin typeface="+mj-lt"/>
                <a:ea typeface="+mj-ea"/>
                <a:cs typeface="+mj-cs"/>
              </a:rPr>
              <a:t>T2K</a:t>
            </a:r>
            <a:r>
              <a:rPr lang="ja-JP" altLang="en-US" sz="4400" u="sng" noProof="0" dirty="0" smtClean="0">
                <a:latin typeface="+mj-lt"/>
                <a:ea typeface="+mj-ea"/>
                <a:cs typeface="+mj-cs"/>
              </a:rPr>
              <a:t>実験</a:t>
            </a:r>
            <a:endParaRPr kumimoji="1" lang="ja-JP" altLang="en-US" sz="4400" b="0" i="0" u="sng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T2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40968"/>
            <a:ext cx="8491983" cy="3434904"/>
          </a:xfrm>
          <a:prstGeom prst="rect">
            <a:avLst/>
          </a:prstGeom>
          <a:noFill/>
        </p:spPr>
      </p:pic>
      <p:sp>
        <p:nvSpPr>
          <p:cNvPr id="5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2448272"/>
          </a:xfrm>
        </p:spPr>
        <p:txBody>
          <a:bodyPr>
            <a:normAutofit/>
          </a:bodyPr>
          <a:lstStyle/>
          <a:p>
            <a:r>
              <a:rPr lang="ja-JP" altLang="en-US" sz="2400" dirty="0" smtClean="0"/>
              <a:t>茨城県</a:t>
            </a:r>
            <a:r>
              <a:rPr lang="en-US" altLang="ja-JP" sz="2400" dirty="0" smtClean="0"/>
              <a:t>J-PARC</a:t>
            </a:r>
            <a:r>
              <a:rPr lang="ja-JP" altLang="en-US" sz="2400" dirty="0" smtClean="0"/>
              <a:t>で</a:t>
            </a:r>
            <a:r>
              <a:rPr lang="en-US" altLang="ja-JP" sz="2400" dirty="0" err="1" smtClean="0"/>
              <a:t>ν</a:t>
            </a:r>
            <a:r>
              <a:rPr lang="en-US" altLang="ja-JP" sz="2400" baseline="-25000" dirty="0" err="1" smtClean="0"/>
              <a:t>μ</a:t>
            </a:r>
            <a:r>
              <a:rPr lang="ja-JP" altLang="en-US" sz="2400" dirty="0" smtClean="0"/>
              <a:t>ビーム生成⇒</a:t>
            </a:r>
            <a:r>
              <a:rPr lang="en-US" altLang="ja-JP" sz="2400" dirty="0" smtClean="0"/>
              <a:t>Super-</a:t>
            </a:r>
            <a:r>
              <a:rPr lang="en-US" altLang="ja-JP" sz="2400" dirty="0" err="1" smtClean="0"/>
              <a:t>Kamiokande</a:t>
            </a:r>
            <a:r>
              <a:rPr lang="ja-JP" altLang="en-US" sz="2400" dirty="0" smtClean="0"/>
              <a:t>で観測</a:t>
            </a:r>
            <a:endParaRPr lang="en-US" altLang="ja-JP" sz="2400" dirty="0" smtClean="0"/>
          </a:p>
          <a:p>
            <a:pPr lvl="1"/>
            <a:r>
              <a:rPr lang="en-US" altLang="ja-JP" sz="2400" dirty="0" err="1" smtClean="0"/>
              <a:t>ν</a:t>
            </a:r>
            <a:r>
              <a:rPr lang="en-US" altLang="ja-JP" sz="2400" baseline="-25000" dirty="0" err="1" smtClean="0"/>
              <a:t>μ</a:t>
            </a:r>
            <a:r>
              <a:rPr lang="ja-JP" altLang="en-US" sz="2400" dirty="0" smtClean="0"/>
              <a:t>消失モードの精密測定</a:t>
            </a:r>
            <a:r>
              <a:rPr lang="en-US" altLang="ja-JP" sz="2400" dirty="0" smtClean="0"/>
              <a:t>(θ</a:t>
            </a:r>
            <a:r>
              <a:rPr lang="en-US" altLang="ja-JP" sz="2400" baseline="-25000" dirty="0" smtClean="0"/>
              <a:t>23</a:t>
            </a:r>
            <a:r>
              <a:rPr lang="en-US" altLang="ja-JP" sz="2400" dirty="0" smtClean="0"/>
              <a:t>, Δm</a:t>
            </a:r>
            <a:r>
              <a:rPr lang="en-US" altLang="ja-JP" sz="2400" baseline="30000" dirty="0" smtClean="0"/>
              <a:t>2</a:t>
            </a:r>
            <a:r>
              <a:rPr lang="en-US" altLang="ja-JP" sz="2400" baseline="-25000" dirty="0" smtClean="0"/>
              <a:t>23</a:t>
            </a:r>
            <a:r>
              <a:rPr lang="en-US" altLang="ja-JP" sz="2400" dirty="0" smtClean="0"/>
              <a:t>)</a:t>
            </a:r>
          </a:p>
          <a:p>
            <a:pPr lvl="1"/>
            <a:r>
              <a:rPr lang="en-US" altLang="ja-JP" sz="2400" dirty="0" err="1" smtClean="0"/>
              <a:t>ν</a:t>
            </a:r>
            <a:r>
              <a:rPr lang="en-US" altLang="ja-JP" sz="2400" baseline="-25000" dirty="0" err="1" smtClean="0"/>
              <a:t>μ</a:t>
            </a:r>
            <a:r>
              <a:rPr lang="ja-JP" altLang="en-US" sz="2400" dirty="0" smtClean="0"/>
              <a:t>⇒</a:t>
            </a:r>
            <a:r>
              <a:rPr lang="en-US" altLang="ja-JP" sz="2400" dirty="0" err="1" smtClean="0"/>
              <a:t>ν</a:t>
            </a:r>
            <a:r>
              <a:rPr lang="en-US" altLang="ja-JP" sz="2400" baseline="-25000" dirty="0" err="1" smtClean="0"/>
              <a:t>e</a:t>
            </a:r>
            <a:r>
              <a:rPr lang="ja-JP" altLang="en-US" sz="2400" dirty="0" smtClean="0"/>
              <a:t>モードの発見</a:t>
            </a:r>
            <a:r>
              <a:rPr lang="en-US" altLang="ja-JP" sz="2400" dirty="0" smtClean="0"/>
              <a:t>(θ</a:t>
            </a:r>
            <a:r>
              <a:rPr lang="en-US" altLang="ja-JP" sz="2400" baseline="-25000" dirty="0" smtClean="0"/>
              <a:t>13</a:t>
            </a:r>
            <a:r>
              <a:rPr lang="ja-JP" altLang="en-US" sz="2400" dirty="0" smtClean="0"/>
              <a:t>の発見</a:t>
            </a:r>
            <a:r>
              <a:rPr lang="en-US" altLang="ja-JP" sz="2400" dirty="0" smtClean="0"/>
              <a:t>)</a:t>
            </a:r>
          </a:p>
          <a:p>
            <a:r>
              <a:rPr lang="en-US" altLang="ja-JP" sz="2400" dirty="0" smtClean="0"/>
              <a:t>2010/1 ~ 6</a:t>
            </a:r>
            <a:r>
              <a:rPr lang="ja-JP" altLang="en-US" sz="2400" dirty="0" smtClean="0"/>
              <a:t>月</a:t>
            </a:r>
            <a:r>
              <a:rPr lang="en-US" altLang="ja-JP" sz="2400" dirty="0" smtClean="0"/>
              <a:t>: first physics run, 2010/11 ~ now: second run</a:t>
            </a: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503040" y="5949281"/>
            <a:ext cx="8640960" cy="9087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noProof="0" dirty="0" smtClean="0">
                <a:latin typeface="+mj-lt"/>
                <a:ea typeface="+mj-ea"/>
                <a:cs typeface="+mj-cs"/>
              </a:rPr>
              <a:t>実験原理</a:t>
            </a:r>
            <a:endParaRPr kumimoji="1" lang="ja-JP" altLang="en-US" sz="4400" b="0" i="0" u="sng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043608" y="3356992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rgbClr val="FFFC10"/>
                </a:solidFill>
              </a:rPr>
              <a:t>前置検出器</a:t>
            </a:r>
            <a:r>
              <a:rPr lang="en-US" altLang="ja-JP" sz="2400" dirty="0" smtClean="0">
                <a:solidFill>
                  <a:srgbClr val="FFFC10"/>
                </a:solidFill>
              </a:rPr>
              <a:t/>
            </a:r>
            <a:br>
              <a:rPr lang="en-US" altLang="ja-JP" sz="2400" dirty="0" smtClean="0">
                <a:solidFill>
                  <a:srgbClr val="FFFC10"/>
                </a:solidFill>
              </a:rPr>
            </a:br>
            <a:r>
              <a:rPr lang="en-US" altLang="ja-JP" sz="2400" dirty="0" smtClean="0">
                <a:solidFill>
                  <a:srgbClr val="FFFC10"/>
                </a:solidFill>
              </a:rPr>
              <a:t>(ND)</a:t>
            </a:r>
            <a:endParaRPr kumimoji="1" lang="ja-JP" altLang="en-US" sz="2400" dirty="0">
              <a:solidFill>
                <a:srgbClr val="FFFC1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259632" y="5301208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FC10"/>
                </a:solidFill>
              </a:rPr>
              <a:t>Super </a:t>
            </a:r>
            <a:br>
              <a:rPr lang="en-US" altLang="ja-JP" sz="2400" dirty="0" smtClean="0">
                <a:solidFill>
                  <a:srgbClr val="FFFC10"/>
                </a:solidFill>
              </a:rPr>
            </a:br>
            <a:r>
              <a:rPr lang="en-US" altLang="ja-JP" sz="2400" dirty="0" err="1" smtClean="0">
                <a:solidFill>
                  <a:srgbClr val="FFFC10"/>
                </a:solidFill>
              </a:rPr>
              <a:t>Kamiokande</a:t>
            </a:r>
            <a:r>
              <a:rPr lang="en-US" altLang="ja-JP" sz="2400" dirty="0" smtClean="0">
                <a:solidFill>
                  <a:srgbClr val="FFFC10"/>
                </a:solidFill>
              </a:rPr>
              <a:t/>
            </a:r>
            <a:br>
              <a:rPr lang="en-US" altLang="ja-JP" sz="2400" dirty="0" smtClean="0">
                <a:solidFill>
                  <a:srgbClr val="FFFC10"/>
                </a:solidFill>
              </a:rPr>
            </a:br>
            <a:r>
              <a:rPr lang="en-US" altLang="ja-JP" sz="2400" dirty="0" smtClean="0">
                <a:solidFill>
                  <a:srgbClr val="FFFC10"/>
                </a:solidFill>
              </a:rPr>
              <a:t>(SK)</a:t>
            </a:r>
            <a:endParaRPr kumimoji="1" lang="ja-JP" altLang="en-US" sz="2400" dirty="0">
              <a:solidFill>
                <a:srgbClr val="FFFC10"/>
              </a:solidFill>
            </a:endParaRPr>
          </a:p>
        </p:txBody>
      </p:sp>
      <p:grpSp>
        <p:nvGrpSpPr>
          <p:cNvPr id="51" name="グループ化 68"/>
          <p:cNvGrpSpPr/>
          <p:nvPr/>
        </p:nvGrpSpPr>
        <p:grpSpPr>
          <a:xfrm>
            <a:off x="3635896" y="980728"/>
            <a:ext cx="2520280" cy="1440160"/>
            <a:chOff x="39732" y="2109977"/>
            <a:chExt cx="2304256" cy="1767741"/>
          </a:xfrm>
        </p:grpSpPr>
        <p:grpSp>
          <p:nvGrpSpPr>
            <p:cNvPr id="52" name="グループ化 22"/>
            <p:cNvGrpSpPr/>
            <p:nvPr/>
          </p:nvGrpSpPr>
          <p:grpSpPr>
            <a:xfrm>
              <a:off x="162907" y="2109977"/>
              <a:ext cx="2042121" cy="1751071"/>
              <a:chOff x="1017711" y="1173873"/>
              <a:chExt cx="2042121" cy="1751071"/>
            </a:xfrm>
          </p:grpSpPr>
          <p:grpSp>
            <p:nvGrpSpPr>
              <p:cNvPr id="54" name="グループ化 9"/>
              <p:cNvGrpSpPr/>
              <p:nvPr/>
            </p:nvGrpSpPr>
            <p:grpSpPr>
              <a:xfrm>
                <a:off x="1395264" y="1484784"/>
                <a:ext cx="1664568" cy="1088504"/>
                <a:chOff x="1395264" y="1484784"/>
                <a:chExt cx="1664568" cy="1088504"/>
              </a:xfrm>
            </p:grpSpPr>
            <p:cxnSp>
              <p:nvCxnSpPr>
                <p:cNvPr id="58" name="直線矢印コネクタ 57"/>
                <p:cNvCxnSpPr/>
                <p:nvPr/>
              </p:nvCxnSpPr>
              <p:spPr>
                <a:xfrm>
                  <a:off x="1403648" y="2564904"/>
                  <a:ext cx="1656184" cy="158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線矢印コネクタ 58"/>
                <p:cNvCxnSpPr/>
                <p:nvPr/>
              </p:nvCxnSpPr>
              <p:spPr>
                <a:xfrm rot="16200000" flipV="1">
                  <a:off x="855204" y="2024844"/>
                  <a:ext cx="1088504" cy="8384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" name="フリーフォーム 54"/>
              <p:cNvSpPr/>
              <p:nvPr/>
            </p:nvSpPr>
            <p:spPr>
              <a:xfrm>
                <a:off x="1488141" y="1567329"/>
                <a:ext cx="1353671" cy="996577"/>
              </a:xfrm>
              <a:custGeom>
                <a:avLst/>
                <a:gdLst>
                  <a:gd name="connsiteX0" fmla="*/ 0 w 1353671"/>
                  <a:gd name="connsiteY0" fmla="*/ 996577 h 996577"/>
                  <a:gd name="connsiteX1" fmla="*/ 224118 w 1353671"/>
                  <a:gd name="connsiteY1" fmla="*/ 915894 h 996577"/>
                  <a:gd name="connsiteX2" fmla="*/ 304800 w 1353671"/>
                  <a:gd name="connsiteY2" fmla="*/ 790388 h 996577"/>
                  <a:gd name="connsiteX3" fmla="*/ 412377 w 1353671"/>
                  <a:gd name="connsiteY3" fmla="*/ 342153 h 996577"/>
                  <a:gd name="connsiteX4" fmla="*/ 528918 w 1353671"/>
                  <a:gd name="connsiteY4" fmla="*/ 64247 h 996577"/>
                  <a:gd name="connsiteX5" fmla="*/ 717177 w 1353671"/>
                  <a:gd name="connsiteY5" fmla="*/ 727635 h 996577"/>
                  <a:gd name="connsiteX6" fmla="*/ 950259 w 1353671"/>
                  <a:gd name="connsiteY6" fmla="*/ 924859 h 996577"/>
                  <a:gd name="connsiteX7" fmla="*/ 1353671 w 1353671"/>
                  <a:gd name="connsiteY7" fmla="*/ 996577 h 99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3671" h="996577">
                    <a:moveTo>
                      <a:pt x="0" y="996577"/>
                    </a:moveTo>
                    <a:cubicBezTo>
                      <a:pt x="86659" y="973418"/>
                      <a:pt x="173318" y="950259"/>
                      <a:pt x="224118" y="915894"/>
                    </a:cubicBezTo>
                    <a:cubicBezTo>
                      <a:pt x="274918" y="881529"/>
                      <a:pt x="273424" y="886012"/>
                      <a:pt x="304800" y="790388"/>
                    </a:cubicBezTo>
                    <a:cubicBezTo>
                      <a:pt x="336177" y="694765"/>
                      <a:pt x="375024" y="463177"/>
                      <a:pt x="412377" y="342153"/>
                    </a:cubicBezTo>
                    <a:cubicBezTo>
                      <a:pt x="449730" y="221129"/>
                      <a:pt x="478118" y="0"/>
                      <a:pt x="528918" y="64247"/>
                    </a:cubicBezTo>
                    <a:cubicBezTo>
                      <a:pt x="579718" y="128494"/>
                      <a:pt x="646954" y="584200"/>
                      <a:pt x="717177" y="727635"/>
                    </a:cubicBezTo>
                    <a:cubicBezTo>
                      <a:pt x="787401" y="871070"/>
                      <a:pt x="844177" y="880035"/>
                      <a:pt x="950259" y="924859"/>
                    </a:cubicBezTo>
                    <a:cubicBezTo>
                      <a:pt x="1056341" y="969683"/>
                      <a:pt x="1205006" y="983130"/>
                      <a:pt x="1353671" y="996577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tx2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テキスト ボックス 55"/>
              <p:cNvSpPr txBox="1"/>
              <p:nvPr/>
            </p:nvSpPr>
            <p:spPr>
              <a:xfrm rot="16200000">
                <a:off x="351662" y="1839922"/>
                <a:ext cx="1669774" cy="337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 smtClean="0"/>
                  <a:t>イベント数</a:t>
                </a:r>
                <a:endParaRPr kumimoji="1" lang="ja-JP" altLang="en-US" dirty="0"/>
              </a:p>
            </p:txBody>
          </p:sp>
          <p:sp>
            <p:nvSpPr>
              <p:cNvPr id="57" name="テキスト ボックス 56"/>
              <p:cNvSpPr txBox="1"/>
              <p:nvPr/>
            </p:nvSpPr>
            <p:spPr>
              <a:xfrm>
                <a:off x="2330460" y="2555612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err="1" smtClean="0"/>
                  <a:t>Eν</a:t>
                </a:r>
                <a:endParaRPr kumimoji="1" lang="ja-JP" altLang="en-US" dirty="0"/>
              </a:p>
            </p:txBody>
          </p:sp>
        </p:grpSp>
        <p:sp>
          <p:nvSpPr>
            <p:cNvPr id="53" name="角丸四角形吹き出し 52"/>
            <p:cNvSpPr/>
            <p:nvPr/>
          </p:nvSpPr>
          <p:spPr>
            <a:xfrm>
              <a:off x="39732" y="2198364"/>
              <a:ext cx="2304256" cy="1679354"/>
            </a:xfrm>
            <a:prstGeom prst="wedgeRoundRectCallout">
              <a:avLst>
                <a:gd name="adj1" fmla="val -85558"/>
                <a:gd name="adj2" fmla="val 135760"/>
                <a:gd name="adj3" fmla="val 16667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5" name="グループ化 84"/>
          <p:cNvGrpSpPr/>
          <p:nvPr/>
        </p:nvGrpSpPr>
        <p:grpSpPr>
          <a:xfrm>
            <a:off x="350423" y="764703"/>
            <a:ext cx="1917321" cy="5977459"/>
            <a:chOff x="638455" y="764703"/>
            <a:chExt cx="1917321" cy="5977459"/>
          </a:xfrm>
        </p:grpSpPr>
        <p:cxnSp>
          <p:nvCxnSpPr>
            <p:cNvPr id="22" name="直線矢印コネクタ 21"/>
            <p:cNvCxnSpPr/>
            <p:nvPr/>
          </p:nvCxnSpPr>
          <p:spPr>
            <a:xfrm rot="16200000" flipH="1">
              <a:off x="-1605485" y="4205885"/>
              <a:ext cx="5041354" cy="3120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グループ化 54"/>
            <p:cNvGrpSpPr/>
            <p:nvPr/>
          </p:nvGrpSpPr>
          <p:grpSpPr>
            <a:xfrm rot="16200000">
              <a:off x="905362" y="4442882"/>
              <a:ext cx="291960" cy="560596"/>
              <a:chOff x="3554506" y="937066"/>
              <a:chExt cx="315632" cy="353852"/>
            </a:xfrm>
          </p:grpSpPr>
          <p:sp>
            <p:nvSpPr>
              <p:cNvPr id="31" name="フリーフォーム 30"/>
              <p:cNvSpPr/>
              <p:nvPr/>
            </p:nvSpPr>
            <p:spPr>
              <a:xfrm>
                <a:off x="3554506" y="950259"/>
                <a:ext cx="203200" cy="340659"/>
              </a:xfrm>
              <a:custGeom>
                <a:avLst/>
                <a:gdLst>
                  <a:gd name="connsiteX0" fmla="*/ 121023 w 203200"/>
                  <a:gd name="connsiteY0" fmla="*/ 0 h 340659"/>
                  <a:gd name="connsiteX1" fmla="*/ 13447 w 203200"/>
                  <a:gd name="connsiteY1" fmla="*/ 107576 h 340659"/>
                  <a:gd name="connsiteX2" fmla="*/ 201706 w 203200"/>
                  <a:gd name="connsiteY2" fmla="*/ 224117 h 340659"/>
                  <a:gd name="connsiteX3" fmla="*/ 22412 w 203200"/>
                  <a:gd name="connsiteY3" fmla="*/ 340659 h 340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200" h="340659">
                    <a:moveTo>
                      <a:pt x="121023" y="0"/>
                    </a:moveTo>
                    <a:cubicBezTo>
                      <a:pt x="60511" y="35111"/>
                      <a:pt x="0" y="70223"/>
                      <a:pt x="13447" y="107576"/>
                    </a:cubicBezTo>
                    <a:cubicBezTo>
                      <a:pt x="26894" y="144929"/>
                      <a:pt x="200212" y="185270"/>
                      <a:pt x="201706" y="224117"/>
                    </a:cubicBezTo>
                    <a:cubicBezTo>
                      <a:pt x="203200" y="262964"/>
                      <a:pt x="112806" y="301811"/>
                      <a:pt x="22412" y="340659"/>
                    </a:cubicBezTo>
                  </a:path>
                </a:pathLst>
              </a:custGeom>
              <a:ln w="28575">
                <a:solidFill>
                  <a:srgbClr val="FFFC1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 31"/>
              <p:cNvSpPr/>
              <p:nvPr/>
            </p:nvSpPr>
            <p:spPr>
              <a:xfrm>
                <a:off x="3666938" y="937066"/>
                <a:ext cx="203200" cy="340659"/>
              </a:xfrm>
              <a:custGeom>
                <a:avLst/>
                <a:gdLst>
                  <a:gd name="connsiteX0" fmla="*/ 121023 w 203200"/>
                  <a:gd name="connsiteY0" fmla="*/ 0 h 340659"/>
                  <a:gd name="connsiteX1" fmla="*/ 13447 w 203200"/>
                  <a:gd name="connsiteY1" fmla="*/ 107576 h 340659"/>
                  <a:gd name="connsiteX2" fmla="*/ 201706 w 203200"/>
                  <a:gd name="connsiteY2" fmla="*/ 224117 h 340659"/>
                  <a:gd name="connsiteX3" fmla="*/ 22412 w 203200"/>
                  <a:gd name="connsiteY3" fmla="*/ 340659 h 340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200" h="340659">
                    <a:moveTo>
                      <a:pt x="121023" y="0"/>
                    </a:moveTo>
                    <a:cubicBezTo>
                      <a:pt x="60511" y="35111"/>
                      <a:pt x="0" y="70223"/>
                      <a:pt x="13447" y="107576"/>
                    </a:cubicBezTo>
                    <a:cubicBezTo>
                      <a:pt x="26894" y="144929"/>
                      <a:pt x="200212" y="185270"/>
                      <a:pt x="201706" y="224117"/>
                    </a:cubicBezTo>
                    <a:cubicBezTo>
                      <a:pt x="203200" y="262964"/>
                      <a:pt x="112806" y="301811"/>
                      <a:pt x="22412" y="340659"/>
                    </a:cubicBezTo>
                  </a:path>
                </a:pathLst>
              </a:custGeom>
              <a:ln w="28575">
                <a:solidFill>
                  <a:srgbClr val="FFFC1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FFFC10"/>
                  </a:solidFill>
                </a:endParaRPr>
              </a:p>
            </p:txBody>
          </p:sp>
        </p:grpSp>
        <p:sp>
          <p:nvSpPr>
            <p:cNvPr id="24" name="直方体 23"/>
            <p:cNvSpPr/>
            <p:nvPr/>
          </p:nvSpPr>
          <p:spPr>
            <a:xfrm rot="3354595">
              <a:off x="1021676" y="3741418"/>
              <a:ext cx="136253" cy="317921"/>
            </a:xfrm>
            <a:prstGeom prst="cube">
              <a:avLst>
                <a:gd name="adj" fmla="val 75764"/>
              </a:avLst>
            </a:prstGeom>
            <a:solidFill>
              <a:srgbClr val="FFFC10">
                <a:alpha val="49020"/>
              </a:srgbClr>
            </a:solidFill>
            <a:ln w="19050">
              <a:solidFill>
                <a:srgbClr val="FFFC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柱 24"/>
            <p:cNvSpPr/>
            <p:nvPr/>
          </p:nvSpPr>
          <p:spPr>
            <a:xfrm>
              <a:off x="1075603" y="5589240"/>
              <a:ext cx="399645" cy="454456"/>
            </a:xfrm>
            <a:prstGeom prst="can">
              <a:avLst/>
            </a:prstGeom>
            <a:solidFill>
              <a:srgbClr val="FFFC10">
                <a:alpha val="49020"/>
              </a:srgbClr>
            </a:solidFill>
            <a:ln w="28575">
              <a:solidFill>
                <a:srgbClr val="FFFC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1403648" y="4437112"/>
              <a:ext cx="1152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FC10"/>
                  </a:solidFill>
                </a:rPr>
                <a:t>295km</a:t>
              </a:r>
              <a:endParaRPr kumimoji="1" lang="ja-JP" altLang="en-US" sz="2400" dirty="0">
                <a:solidFill>
                  <a:srgbClr val="FFFC10"/>
                </a:solidFill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115616" y="2420888"/>
              <a:ext cx="1440160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FFFC10"/>
                  </a:solidFill>
                </a:rPr>
                <a:t>ν</a:t>
              </a:r>
              <a:r>
                <a:rPr kumimoji="1" lang="ja-JP" altLang="en-US" sz="2400" dirty="0" smtClean="0">
                  <a:solidFill>
                    <a:srgbClr val="FFFC10"/>
                  </a:solidFill>
                </a:rPr>
                <a:t>ビーム</a:t>
              </a:r>
              <a:endParaRPr kumimoji="1" lang="ja-JP" altLang="en-US" sz="2400" dirty="0">
                <a:solidFill>
                  <a:srgbClr val="FFFC10"/>
                </a:solidFill>
              </a:endParaRPr>
            </a:p>
          </p:txBody>
        </p:sp>
        <p:cxnSp>
          <p:nvCxnSpPr>
            <p:cNvPr id="62" name="直線矢印コネクタ 61"/>
            <p:cNvCxnSpPr>
              <a:endCxn id="74" idx="0"/>
            </p:cNvCxnSpPr>
            <p:nvPr/>
          </p:nvCxnSpPr>
          <p:spPr>
            <a:xfrm rot="5400000">
              <a:off x="468339" y="1195957"/>
              <a:ext cx="864095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円柱 71"/>
            <p:cNvSpPr/>
            <p:nvPr/>
          </p:nvSpPr>
          <p:spPr>
            <a:xfrm>
              <a:off x="800401" y="1556792"/>
              <a:ext cx="189129" cy="216024"/>
            </a:xfrm>
            <a:prstGeom prst="can">
              <a:avLst/>
            </a:prstGeom>
            <a:solidFill>
              <a:srgbClr val="4F81BD">
                <a:alpha val="49020"/>
              </a:srgb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円柱 72"/>
            <p:cNvSpPr/>
            <p:nvPr/>
          </p:nvSpPr>
          <p:spPr>
            <a:xfrm>
              <a:off x="638455" y="2096996"/>
              <a:ext cx="540204" cy="251884"/>
            </a:xfrm>
            <a:prstGeom prst="can">
              <a:avLst/>
            </a:prstGeom>
            <a:solidFill>
              <a:srgbClr val="4F81BD">
                <a:alpha val="49020"/>
              </a:srgb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/>
            <p:cNvSpPr/>
            <p:nvPr/>
          </p:nvSpPr>
          <p:spPr>
            <a:xfrm>
              <a:off x="899592" y="1628799"/>
              <a:ext cx="144016" cy="845459"/>
            </a:xfrm>
            <a:custGeom>
              <a:avLst/>
              <a:gdLst>
                <a:gd name="connsiteX0" fmla="*/ 0 w 297328"/>
                <a:gd name="connsiteY0" fmla="*/ 0 h 1084730"/>
                <a:gd name="connsiteX1" fmla="*/ 251011 w 297328"/>
                <a:gd name="connsiteY1" fmla="*/ 519953 h 1084730"/>
                <a:gd name="connsiteX2" fmla="*/ 277905 w 297328"/>
                <a:gd name="connsiteY2" fmla="*/ 1084730 h 108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7328" h="1084730">
                  <a:moveTo>
                    <a:pt x="0" y="0"/>
                  </a:moveTo>
                  <a:cubicBezTo>
                    <a:pt x="102347" y="169582"/>
                    <a:pt x="204694" y="339165"/>
                    <a:pt x="251011" y="519953"/>
                  </a:cubicBezTo>
                  <a:cubicBezTo>
                    <a:pt x="297328" y="700741"/>
                    <a:pt x="287616" y="892735"/>
                    <a:pt x="277905" y="1084730"/>
                  </a:cubicBezTo>
                </a:path>
              </a:pathLst>
            </a:cu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6" name="直線矢印コネクタ 75"/>
            <p:cNvCxnSpPr>
              <a:stCxn id="74" idx="2"/>
            </p:cNvCxnSpPr>
            <p:nvPr/>
          </p:nvCxnSpPr>
          <p:spPr>
            <a:xfrm>
              <a:off x="1034200" y="2474258"/>
              <a:ext cx="225432" cy="4195102"/>
            </a:xfrm>
            <a:prstGeom prst="straightConnector1">
              <a:avLst/>
            </a:prstGeom>
            <a:ln w="28575">
              <a:solidFill>
                <a:srgbClr val="FFFC1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直方体 79"/>
            <p:cNvSpPr/>
            <p:nvPr/>
          </p:nvSpPr>
          <p:spPr>
            <a:xfrm rot="3354595">
              <a:off x="821398" y="2908132"/>
              <a:ext cx="228397" cy="454068"/>
            </a:xfrm>
            <a:prstGeom prst="cube">
              <a:avLst>
                <a:gd name="adj" fmla="val 75764"/>
              </a:avLst>
            </a:prstGeom>
            <a:solidFill>
              <a:srgbClr val="1C8BF0">
                <a:alpha val="49020"/>
              </a:srgb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6" name="グループ化 22"/>
          <p:cNvGrpSpPr/>
          <p:nvPr/>
        </p:nvGrpSpPr>
        <p:grpSpPr>
          <a:xfrm>
            <a:off x="3995936" y="3429000"/>
            <a:ext cx="1872208" cy="1080120"/>
            <a:chOff x="1395264" y="1484784"/>
            <a:chExt cx="1664568" cy="1088504"/>
          </a:xfrm>
        </p:grpSpPr>
        <p:grpSp>
          <p:nvGrpSpPr>
            <p:cNvPr id="87" name="グループ化 9"/>
            <p:cNvGrpSpPr/>
            <p:nvPr/>
          </p:nvGrpSpPr>
          <p:grpSpPr>
            <a:xfrm>
              <a:off x="1395264" y="1484784"/>
              <a:ext cx="1664568" cy="1088504"/>
              <a:chOff x="1395264" y="1484784"/>
              <a:chExt cx="1664568" cy="1088504"/>
            </a:xfrm>
          </p:grpSpPr>
          <p:cxnSp>
            <p:nvCxnSpPr>
              <p:cNvPr id="89" name="直線矢印コネクタ 88"/>
              <p:cNvCxnSpPr/>
              <p:nvPr/>
            </p:nvCxnSpPr>
            <p:spPr>
              <a:xfrm>
                <a:off x="1403648" y="2564904"/>
                <a:ext cx="1656184" cy="15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線矢印コネクタ 89"/>
              <p:cNvCxnSpPr/>
              <p:nvPr/>
            </p:nvCxnSpPr>
            <p:spPr>
              <a:xfrm rot="16200000" flipV="1">
                <a:off x="855204" y="2024844"/>
                <a:ext cx="1088504" cy="838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フリーフォーム 87"/>
            <p:cNvSpPr/>
            <p:nvPr/>
          </p:nvSpPr>
          <p:spPr>
            <a:xfrm>
              <a:off x="1488141" y="1567329"/>
              <a:ext cx="1353671" cy="996577"/>
            </a:xfrm>
            <a:custGeom>
              <a:avLst/>
              <a:gdLst>
                <a:gd name="connsiteX0" fmla="*/ 0 w 1353671"/>
                <a:gd name="connsiteY0" fmla="*/ 996577 h 996577"/>
                <a:gd name="connsiteX1" fmla="*/ 224118 w 1353671"/>
                <a:gd name="connsiteY1" fmla="*/ 915894 h 996577"/>
                <a:gd name="connsiteX2" fmla="*/ 304800 w 1353671"/>
                <a:gd name="connsiteY2" fmla="*/ 790388 h 996577"/>
                <a:gd name="connsiteX3" fmla="*/ 412377 w 1353671"/>
                <a:gd name="connsiteY3" fmla="*/ 342153 h 996577"/>
                <a:gd name="connsiteX4" fmla="*/ 528918 w 1353671"/>
                <a:gd name="connsiteY4" fmla="*/ 64247 h 996577"/>
                <a:gd name="connsiteX5" fmla="*/ 717177 w 1353671"/>
                <a:gd name="connsiteY5" fmla="*/ 727635 h 996577"/>
                <a:gd name="connsiteX6" fmla="*/ 950259 w 1353671"/>
                <a:gd name="connsiteY6" fmla="*/ 924859 h 996577"/>
                <a:gd name="connsiteX7" fmla="*/ 1353671 w 1353671"/>
                <a:gd name="connsiteY7" fmla="*/ 996577 h 9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3671" h="996577">
                  <a:moveTo>
                    <a:pt x="0" y="996577"/>
                  </a:moveTo>
                  <a:cubicBezTo>
                    <a:pt x="86659" y="973418"/>
                    <a:pt x="173318" y="950259"/>
                    <a:pt x="224118" y="915894"/>
                  </a:cubicBezTo>
                  <a:cubicBezTo>
                    <a:pt x="274918" y="881529"/>
                    <a:pt x="273424" y="886012"/>
                    <a:pt x="304800" y="790388"/>
                  </a:cubicBezTo>
                  <a:cubicBezTo>
                    <a:pt x="336177" y="694765"/>
                    <a:pt x="375024" y="463177"/>
                    <a:pt x="412377" y="342153"/>
                  </a:cubicBezTo>
                  <a:cubicBezTo>
                    <a:pt x="449730" y="221129"/>
                    <a:pt x="478118" y="0"/>
                    <a:pt x="528918" y="64247"/>
                  </a:cubicBezTo>
                  <a:cubicBezTo>
                    <a:pt x="579718" y="128494"/>
                    <a:pt x="646954" y="584200"/>
                    <a:pt x="717177" y="727635"/>
                  </a:cubicBezTo>
                  <a:cubicBezTo>
                    <a:pt x="787401" y="871070"/>
                    <a:pt x="844177" y="880035"/>
                    <a:pt x="950259" y="924859"/>
                  </a:cubicBezTo>
                  <a:cubicBezTo>
                    <a:pt x="1056341" y="969683"/>
                    <a:pt x="1205006" y="983130"/>
                    <a:pt x="1353671" y="996577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8" name="グループ化 107"/>
          <p:cNvGrpSpPr/>
          <p:nvPr/>
        </p:nvGrpSpPr>
        <p:grpSpPr>
          <a:xfrm>
            <a:off x="6588224" y="3356992"/>
            <a:ext cx="2315334" cy="1440162"/>
            <a:chOff x="4721701" y="4999935"/>
            <a:chExt cx="2376264" cy="1934924"/>
          </a:xfrm>
        </p:grpSpPr>
        <p:grpSp>
          <p:nvGrpSpPr>
            <p:cNvPr id="91" name="グループ化 46"/>
            <p:cNvGrpSpPr/>
            <p:nvPr/>
          </p:nvGrpSpPr>
          <p:grpSpPr>
            <a:xfrm>
              <a:off x="4896037" y="5166484"/>
              <a:ext cx="1836203" cy="1286852"/>
              <a:chOff x="7227912" y="1485111"/>
              <a:chExt cx="1664568" cy="1088504"/>
            </a:xfrm>
          </p:grpSpPr>
          <p:grpSp>
            <p:nvGrpSpPr>
              <p:cNvPr id="92" name="グループ化 34"/>
              <p:cNvGrpSpPr/>
              <p:nvPr/>
            </p:nvGrpSpPr>
            <p:grpSpPr>
              <a:xfrm>
                <a:off x="7227912" y="1485111"/>
                <a:ext cx="1664568" cy="1088504"/>
                <a:chOff x="1395264" y="1484784"/>
                <a:chExt cx="1664568" cy="1088504"/>
              </a:xfrm>
            </p:grpSpPr>
            <p:grpSp>
              <p:nvGrpSpPr>
                <p:cNvPr id="94" name="グループ化 9"/>
                <p:cNvGrpSpPr/>
                <p:nvPr/>
              </p:nvGrpSpPr>
              <p:grpSpPr>
                <a:xfrm>
                  <a:off x="1395264" y="1484784"/>
                  <a:ext cx="1664568" cy="1088504"/>
                  <a:chOff x="1395264" y="1484784"/>
                  <a:chExt cx="1664568" cy="1088504"/>
                </a:xfrm>
              </p:grpSpPr>
              <p:cxnSp>
                <p:nvCxnSpPr>
                  <p:cNvPr id="96" name="直線矢印コネクタ 95"/>
                  <p:cNvCxnSpPr/>
                  <p:nvPr/>
                </p:nvCxnSpPr>
                <p:spPr>
                  <a:xfrm>
                    <a:off x="1403648" y="2564904"/>
                    <a:ext cx="1656184" cy="1588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直線矢印コネクタ 96"/>
                  <p:cNvCxnSpPr/>
                  <p:nvPr/>
                </p:nvCxnSpPr>
                <p:spPr>
                  <a:xfrm rot="16200000" flipV="1">
                    <a:off x="855204" y="2024844"/>
                    <a:ext cx="1088504" cy="8384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5" name="フリーフォーム 94"/>
                <p:cNvSpPr/>
                <p:nvPr/>
              </p:nvSpPr>
              <p:spPr>
                <a:xfrm>
                  <a:off x="1488141" y="1567329"/>
                  <a:ext cx="1353671" cy="996577"/>
                </a:xfrm>
                <a:custGeom>
                  <a:avLst/>
                  <a:gdLst>
                    <a:gd name="connsiteX0" fmla="*/ 0 w 1353671"/>
                    <a:gd name="connsiteY0" fmla="*/ 996577 h 996577"/>
                    <a:gd name="connsiteX1" fmla="*/ 224118 w 1353671"/>
                    <a:gd name="connsiteY1" fmla="*/ 915894 h 996577"/>
                    <a:gd name="connsiteX2" fmla="*/ 304800 w 1353671"/>
                    <a:gd name="connsiteY2" fmla="*/ 790388 h 996577"/>
                    <a:gd name="connsiteX3" fmla="*/ 412377 w 1353671"/>
                    <a:gd name="connsiteY3" fmla="*/ 342153 h 996577"/>
                    <a:gd name="connsiteX4" fmla="*/ 528918 w 1353671"/>
                    <a:gd name="connsiteY4" fmla="*/ 64247 h 996577"/>
                    <a:gd name="connsiteX5" fmla="*/ 717177 w 1353671"/>
                    <a:gd name="connsiteY5" fmla="*/ 727635 h 996577"/>
                    <a:gd name="connsiteX6" fmla="*/ 950259 w 1353671"/>
                    <a:gd name="connsiteY6" fmla="*/ 924859 h 996577"/>
                    <a:gd name="connsiteX7" fmla="*/ 1353671 w 1353671"/>
                    <a:gd name="connsiteY7" fmla="*/ 996577 h 996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53671" h="996577">
                      <a:moveTo>
                        <a:pt x="0" y="996577"/>
                      </a:moveTo>
                      <a:cubicBezTo>
                        <a:pt x="86659" y="973418"/>
                        <a:pt x="173318" y="950259"/>
                        <a:pt x="224118" y="915894"/>
                      </a:cubicBezTo>
                      <a:cubicBezTo>
                        <a:pt x="274918" y="881529"/>
                        <a:pt x="273424" y="886012"/>
                        <a:pt x="304800" y="790388"/>
                      </a:cubicBezTo>
                      <a:cubicBezTo>
                        <a:pt x="336177" y="694765"/>
                        <a:pt x="375024" y="463177"/>
                        <a:pt x="412377" y="342153"/>
                      </a:cubicBezTo>
                      <a:cubicBezTo>
                        <a:pt x="449730" y="221129"/>
                        <a:pt x="478118" y="0"/>
                        <a:pt x="528918" y="64247"/>
                      </a:cubicBezTo>
                      <a:cubicBezTo>
                        <a:pt x="579718" y="128494"/>
                        <a:pt x="646954" y="584200"/>
                        <a:pt x="717177" y="727635"/>
                      </a:cubicBezTo>
                      <a:cubicBezTo>
                        <a:pt x="787401" y="871070"/>
                        <a:pt x="844177" y="880035"/>
                        <a:pt x="950259" y="924859"/>
                      </a:cubicBezTo>
                      <a:cubicBezTo>
                        <a:pt x="1056341" y="969683"/>
                        <a:pt x="1205006" y="983130"/>
                        <a:pt x="1353671" y="996577"/>
                      </a:cubicBezTo>
                    </a:path>
                  </a:pathLst>
                </a:custGeom>
                <a:noFill/>
                <a:ln w="28575">
                  <a:solidFill>
                    <a:schemeClr val="tx2">
                      <a:lumMod val="60000"/>
                      <a:lumOff val="40000"/>
                    </a:schemeClr>
                  </a:solidFill>
                  <a:prstDash val="sys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93" name="フリーフォーム 92"/>
              <p:cNvSpPr/>
              <p:nvPr/>
            </p:nvSpPr>
            <p:spPr>
              <a:xfrm>
                <a:off x="7358354" y="2471271"/>
                <a:ext cx="1246094" cy="101600"/>
              </a:xfrm>
              <a:custGeom>
                <a:avLst/>
                <a:gdLst>
                  <a:gd name="connsiteX0" fmla="*/ 0 w 1246094"/>
                  <a:gd name="connsiteY0" fmla="*/ 92635 h 101600"/>
                  <a:gd name="connsiteX1" fmla="*/ 286871 w 1246094"/>
                  <a:gd name="connsiteY1" fmla="*/ 11953 h 101600"/>
                  <a:gd name="connsiteX2" fmla="*/ 681318 w 1246094"/>
                  <a:gd name="connsiteY2" fmla="*/ 20917 h 101600"/>
                  <a:gd name="connsiteX3" fmla="*/ 1246094 w 1246094"/>
                  <a:gd name="connsiteY3" fmla="*/ 101600 h 10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6094" h="101600">
                    <a:moveTo>
                      <a:pt x="0" y="92635"/>
                    </a:moveTo>
                    <a:cubicBezTo>
                      <a:pt x="86659" y="58270"/>
                      <a:pt x="173318" y="23906"/>
                      <a:pt x="286871" y="11953"/>
                    </a:cubicBezTo>
                    <a:cubicBezTo>
                      <a:pt x="400424" y="0"/>
                      <a:pt x="521448" y="5976"/>
                      <a:pt x="681318" y="20917"/>
                    </a:cubicBezTo>
                    <a:cubicBezTo>
                      <a:pt x="841188" y="35858"/>
                      <a:pt x="1043641" y="68729"/>
                      <a:pt x="1246094" y="10160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tx2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8" name="角丸四角形吹き出し 97"/>
            <p:cNvSpPr/>
            <p:nvPr/>
          </p:nvSpPr>
          <p:spPr>
            <a:xfrm>
              <a:off x="4721701" y="4999935"/>
              <a:ext cx="2376264" cy="1934924"/>
            </a:xfrm>
            <a:prstGeom prst="wedgeRoundRectCallout">
              <a:avLst>
                <a:gd name="adj1" fmla="val -193053"/>
                <a:gd name="adj2" fmla="val 103322"/>
                <a:gd name="adj3" fmla="val 16667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3" name="テキスト ボックス 112"/>
          <p:cNvSpPr txBox="1"/>
          <p:nvPr/>
        </p:nvSpPr>
        <p:spPr>
          <a:xfrm>
            <a:off x="3563888" y="5589240"/>
            <a:ext cx="51490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FC10"/>
                </a:solidFill>
              </a:rPr>
              <a:t>振動パラメーター</a:t>
            </a:r>
            <a:r>
              <a:rPr kumimoji="1" lang="en-US" altLang="ja-JP" sz="2400" b="1" dirty="0" smtClean="0">
                <a:solidFill>
                  <a:srgbClr val="FFFC10"/>
                </a:solidFill>
              </a:rPr>
              <a:t>sin</a:t>
            </a:r>
            <a:r>
              <a:rPr kumimoji="1" lang="en-US" altLang="ja-JP" sz="2400" b="1" baseline="30000" dirty="0" smtClean="0">
                <a:solidFill>
                  <a:srgbClr val="FFFC10"/>
                </a:solidFill>
              </a:rPr>
              <a:t>2</a:t>
            </a:r>
            <a:r>
              <a:rPr kumimoji="1" lang="en-US" altLang="ja-JP" sz="2400" b="1" dirty="0" smtClean="0">
                <a:solidFill>
                  <a:srgbClr val="FFFC10"/>
                </a:solidFill>
              </a:rPr>
              <a:t>2θ,</a:t>
            </a:r>
            <a:r>
              <a:rPr lang="en-US" altLang="ja-JP" sz="2400" b="1" dirty="0" smtClean="0">
                <a:solidFill>
                  <a:srgbClr val="FFFC10"/>
                </a:solidFill>
              </a:rPr>
              <a:t>Δm</a:t>
            </a:r>
            <a:r>
              <a:rPr lang="en-US" altLang="ja-JP" sz="2400" b="1" baseline="30000" dirty="0" smtClean="0">
                <a:solidFill>
                  <a:srgbClr val="FFFC10"/>
                </a:solidFill>
              </a:rPr>
              <a:t>2</a:t>
            </a:r>
            <a:r>
              <a:rPr lang="ja-JP" altLang="en-US" sz="2400" b="1" dirty="0" smtClean="0">
                <a:solidFill>
                  <a:srgbClr val="FFFC10"/>
                </a:solidFill>
              </a:rPr>
              <a:t>の決定</a:t>
            </a:r>
            <a:endParaRPr kumimoji="1" lang="en-US" altLang="ja-JP" sz="2400" b="1" dirty="0" smtClean="0">
              <a:solidFill>
                <a:srgbClr val="FFFC10"/>
              </a:solidFill>
            </a:endParaRPr>
          </a:p>
        </p:txBody>
      </p:sp>
      <p:pic>
        <p:nvPicPr>
          <p:cNvPr id="11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6052516"/>
            <a:ext cx="493802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" name="下矢印 115"/>
          <p:cNvSpPr/>
          <p:nvPr/>
        </p:nvSpPr>
        <p:spPr>
          <a:xfrm>
            <a:off x="4860032" y="2708920"/>
            <a:ext cx="432048" cy="57606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上カーブ矢印 118"/>
          <p:cNvSpPr/>
          <p:nvPr/>
        </p:nvSpPr>
        <p:spPr>
          <a:xfrm>
            <a:off x="5004048" y="4797152"/>
            <a:ext cx="2016224" cy="648072"/>
          </a:xfrm>
          <a:prstGeom prst="curvedUpArrow">
            <a:avLst/>
          </a:prstGeom>
          <a:solidFill>
            <a:srgbClr val="FFFF00"/>
          </a:solidFill>
          <a:ln>
            <a:solidFill>
              <a:srgbClr val="FFFC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5436096" y="2708920"/>
            <a:ext cx="864096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外挿</a:t>
            </a:r>
            <a:endParaRPr kumimoji="1" lang="en-US" altLang="ja-JP" sz="2400" dirty="0" smtClean="0"/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4932040" y="3645024"/>
            <a:ext cx="1296144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SK</a:t>
            </a:r>
            <a:r>
              <a:rPr kumimoji="1" lang="ja-JP" altLang="en-US" sz="2400" dirty="0" smtClean="0"/>
              <a:t>予測</a:t>
            </a:r>
            <a:endParaRPr kumimoji="1" lang="en-US" altLang="ja-JP" sz="2400" dirty="0" smtClean="0"/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7740352" y="3645024"/>
            <a:ext cx="1296144" cy="46166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SK</a:t>
            </a:r>
            <a:r>
              <a:rPr kumimoji="1" lang="ja-JP" altLang="en-US" sz="2400" dirty="0" smtClean="0"/>
              <a:t>観測</a:t>
            </a:r>
            <a:endParaRPr kumimoji="1" lang="en-US" altLang="ja-JP" sz="2400" dirty="0" smtClean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5220072" y="908720"/>
            <a:ext cx="1296144" cy="46166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ND</a:t>
            </a:r>
            <a:r>
              <a:rPr lang="ja-JP" altLang="en-US" sz="2400" dirty="0" smtClean="0"/>
              <a:t>観測</a:t>
            </a:r>
            <a:endParaRPr kumimoji="1" lang="en-US" altLang="ja-JP" sz="2400" dirty="0" smtClean="0"/>
          </a:p>
        </p:txBody>
      </p:sp>
      <p:sp>
        <p:nvSpPr>
          <p:cNvPr id="61" name="直方体 60"/>
          <p:cNvSpPr/>
          <p:nvPr/>
        </p:nvSpPr>
        <p:spPr>
          <a:xfrm rot="3354595">
            <a:off x="517620" y="3628579"/>
            <a:ext cx="136253" cy="317921"/>
          </a:xfrm>
          <a:prstGeom prst="cube">
            <a:avLst>
              <a:gd name="adj" fmla="val 75764"/>
            </a:avLst>
          </a:prstGeom>
          <a:solidFill>
            <a:schemeClr val="accent1">
              <a:alpha val="4902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5292080" y="6237312"/>
            <a:ext cx="864096" cy="360040"/>
          </a:xfrm>
          <a:prstGeom prst="ellipse">
            <a:avLst/>
          </a:prstGeom>
          <a:noFill/>
          <a:ln w="57150">
            <a:solidFill>
              <a:srgbClr val="FFFC1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6876256" y="6093296"/>
            <a:ext cx="864096" cy="360040"/>
          </a:xfrm>
          <a:prstGeom prst="ellipse">
            <a:avLst/>
          </a:prstGeom>
          <a:noFill/>
          <a:ln w="57150">
            <a:solidFill>
              <a:srgbClr val="FFFC1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6" name="直線矢印コネクタ 65"/>
          <p:cNvCxnSpPr>
            <a:stCxn id="74" idx="0"/>
          </p:cNvCxnSpPr>
          <p:nvPr/>
        </p:nvCxnSpPr>
        <p:spPr>
          <a:xfrm>
            <a:off x="611560" y="1628799"/>
            <a:ext cx="1588" cy="936105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T2K</a:t>
            </a:r>
            <a:r>
              <a:rPr lang="ja-JP" altLang="en-US" sz="4400" u="sng" dirty="0" smtClean="0">
                <a:latin typeface="+mj-lt"/>
                <a:ea typeface="+mj-ea"/>
                <a:cs typeface="+mj-cs"/>
              </a:rPr>
              <a:t>実験の特徴</a:t>
            </a:r>
            <a:endParaRPr kumimoji="1" lang="ja-JP" altLang="en-US" sz="4400" b="0" i="0" u="sng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グループ化 84"/>
          <p:cNvGrpSpPr/>
          <p:nvPr/>
        </p:nvGrpSpPr>
        <p:grpSpPr>
          <a:xfrm>
            <a:off x="350423" y="764703"/>
            <a:ext cx="2133345" cy="5977459"/>
            <a:chOff x="638455" y="764703"/>
            <a:chExt cx="2133345" cy="5977459"/>
          </a:xfrm>
        </p:grpSpPr>
        <p:cxnSp>
          <p:nvCxnSpPr>
            <p:cNvPr id="22" name="直線矢印コネクタ 21"/>
            <p:cNvCxnSpPr/>
            <p:nvPr/>
          </p:nvCxnSpPr>
          <p:spPr>
            <a:xfrm rot="16200000" flipH="1">
              <a:off x="-1605485" y="4205885"/>
              <a:ext cx="5041354" cy="31200"/>
            </a:xfrm>
            <a:prstGeom prst="straightConnector1">
              <a:avLst/>
            </a:prstGeom>
            <a:ln w="28575">
              <a:solidFill>
                <a:srgbClr val="FFFC1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4"/>
            <p:cNvGrpSpPr/>
            <p:nvPr/>
          </p:nvGrpSpPr>
          <p:grpSpPr>
            <a:xfrm rot="16200000">
              <a:off x="905362" y="4442882"/>
              <a:ext cx="291960" cy="560596"/>
              <a:chOff x="3554506" y="937066"/>
              <a:chExt cx="315632" cy="353852"/>
            </a:xfrm>
          </p:grpSpPr>
          <p:sp>
            <p:nvSpPr>
              <p:cNvPr id="31" name="フリーフォーム 30"/>
              <p:cNvSpPr/>
              <p:nvPr/>
            </p:nvSpPr>
            <p:spPr>
              <a:xfrm>
                <a:off x="3554506" y="950259"/>
                <a:ext cx="203200" cy="340659"/>
              </a:xfrm>
              <a:custGeom>
                <a:avLst/>
                <a:gdLst>
                  <a:gd name="connsiteX0" fmla="*/ 121023 w 203200"/>
                  <a:gd name="connsiteY0" fmla="*/ 0 h 340659"/>
                  <a:gd name="connsiteX1" fmla="*/ 13447 w 203200"/>
                  <a:gd name="connsiteY1" fmla="*/ 107576 h 340659"/>
                  <a:gd name="connsiteX2" fmla="*/ 201706 w 203200"/>
                  <a:gd name="connsiteY2" fmla="*/ 224117 h 340659"/>
                  <a:gd name="connsiteX3" fmla="*/ 22412 w 203200"/>
                  <a:gd name="connsiteY3" fmla="*/ 340659 h 340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200" h="340659">
                    <a:moveTo>
                      <a:pt x="121023" y="0"/>
                    </a:moveTo>
                    <a:cubicBezTo>
                      <a:pt x="60511" y="35111"/>
                      <a:pt x="0" y="70223"/>
                      <a:pt x="13447" y="107576"/>
                    </a:cubicBezTo>
                    <a:cubicBezTo>
                      <a:pt x="26894" y="144929"/>
                      <a:pt x="200212" y="185270"/>
                      <a:pt x="201706" y="224117"/>
                    </a:cubicBezTo>
                    <a:cubicBezTo>
                      <a:pt x="203200" y="262964"/>
                      <a:pt x="112806" y="301811"/>
                      <a:pt x="22412" y="340659"/>
                    </a:cubicBezTo>
                  </a:path>
                </a:pathLst>
              </a:cu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 31"/>
              <p:cNvSpPr/>
              <p:nvPr/>
            </p:nvSpPr>
            <p:spPr>
              <a:xfrm>
                <a:off x="3666938" y="937066"/>
                <a:ext cx="203200" cy="340659"/>
              </a:xfrm>
              <a:custGeom>
                <a:avLst/>
                <a:gdLst>
                  <a:gd name="connsiteX0" fmla="*/ 121023 w 203200"/>
                  <a:gd name="connsiteY0" fmla="*/ 0 h 340659"/>
                  <a:gd name="connsiteX1" fmla="*/ 13447 w 203200"/>
                  <a:gd name="connsiteY1" fmla="*/ 107576 h 340659"/>
                  <a:gd name="connsiteX2" fmla="*/ 201706 w 203200"/>
                  <a:gd name="connsiteY2" fmla="*/ 224117 h 340659"/>
                  <a:gd name="connsiteX3" fmla="*/ 22412 w 203200"/>
                  <a:gd name="connsiteY3" fmla="*/ 340659 h 340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200" h="340659">
                    <a:moveTo>
                      <a:pt x="121023" y="0"/>
                    </a:moveTo>
                    <a:cubicBezTo>
                      <a:pt x="60511" y="35111"/>
                      <a:pt x="0" y="70223"/>
                      <a:pt x="13447" y="107576"/>
                    </a:cubicBezTo>
                    <a:cubicBezTo>
                      <a:pt x="26894" y="144929"/>
                      <a:pt x="200212" y="185270"/>
                      <a:pt x="201706" y="224117"/>
                    </a:cubicBezTo>
                    <a:cubicBezTo>
                      <a:pt x="203200" y="262964"/>
                      <a:pt x="112806" y="301811"/>
                      <a:pt x="22412" y="340659"/>
                    </a:cubicBezTo>
                  </a:path>
                </a:pathLst>
              </a:cu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5" name="円柱 24"/>
            <p:cNvSpPr/>
            <p:nvPr/>
          </p:nvSpPr>
          <p:spPr>
            <a:xfrm>
              <a:off x="1075603" y="5589240"/>
              <a:ext cx="399645" cy="454456"/>
            </a:xfrm>
            <a:prstGeom prst="can">
              <a:avLst/>
            </a:prstGeom>
            <a:solidFill>
              <a:srgbClr val="FFFC10">
                <a:alpha val="49020"/>
              </a:srgbClr>
            </a:solidFill>
            <a:ln w="28575">
              <a:solidFill>
                <a:srgbClr val="FFFC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1403648" y="4437112"/>
              <a:ext cx="1152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295km</a:t>
              </a:r>
              <a:endParaRPr kumimoji="1" lang="ja-JP" altLang="en-US" sz="2400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115616" y="2420888"/>
              <a:ext cx="1440160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FFFC10"/>
                  </a:solidFill>
                </a:rPr>
                <a:t>ν</a:t>
              </a:r>
              <a:r>
                <a:rPr kumimoji="1" lang="ja-JP" altLang="en-US" sz="2400" dirty="0" smtClean="0">
                  <a:solidFill>
                    <a:srgbClr val="FFFC10"/>
                  </a:solidFill>
                </a:rPr>
                <a:t>ビーム</a:t>
              </a:r>
              <a:endParaRPr kumimoji="1" lang="ja-JP" altLang="en-US" sz="2400" dirty="0">
                <a:solidFill>
                  <a:srgbClr val="FFFC10"/>
                </a:solidFill>
              </a:endParaRPr>
            </a:p>
          </p:txBody>
        </p:sp>
        <p:cxnSp>
          <p:nvCxnSpPr>
            <p:cNvPr id="62" name="直線矢印コネクタ 61"/>
            <p:cNvCxnSpPr>
              <a:endCxn id="74" idx="0"/>
            </p:cNvCxnSpPr>
            <p:nvPr/>
          </p:nvCxnSpPr>
          <p:spPr>
            <a:xfrm rot="5400000">
              <a:off x="468339" y="1195957"/>
              <a:ext cx="864095" cy="1588"/>
            </a:xfrm>
            <a:prstGeom prst="straightConnector1">
              <a:avLst/>
            </a:prstGeom>
            <a:ln w="38100">
              <a:solidFill>
                <a:srgbClr val="FFFC1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円柱 71"/>
            <p:cNvSpPr/>
            <p:nvPr/>
          </p:nvSpPr>
          <p:spPr>
            <a:xfrm>
              <a:off x="800401" y="1556792"/>
              <a:ext cx="189129" cy="216024"/>
            </a:xfrm>
            <a:prstGeom prst="can">
              <a:avLst/>
            </a:prstGeom>
            <a:solidFill>
              <a:srgbClr val="4F81BD">
                <a:alpha val="49020"/>
              </a:srgb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円柱 72"/>
            <p:cNvSpPr/>
            <p:nvPr/>
          </p:nvSpPr>
          <p:spPr>
            <a:xfrm>
              <a:off x="638455" y="2096996"/>
              <a:ext cx="540204" cy="251884"/>
            </a:xfrm>
            <a:prstGeom prst="can">
              <a:avLst/>
            </a:prstGeom>
            <a:solidFill>
              <a:srgbClr val="4F81BD">
                <a:alpha val="49020"/>
              </a:srgb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/>
            <p:cNvSpPr/>
            <p:nvPr/>
          </p:nvSpPr>
          <p:spPr>
            <a:xfrm>
              <a:off x="899592" y="1628799"/>
              <a:ext cx="144016" cy="845459"/>
            </a:xfrm>
            <a:custGeom>
              <a:avLst/>
              <a:gdLst>
                <a:gd name="connsiteX0" fmla="*/ 0 w 297328"/>
                <a:gd name="connsiteY0" fmla="*/ 0 h 1084730"/>
                <a:gd name="connsiteX1" fmla="*/ 251011 w 297328"/>
                <a:gd name="connsiteY1" fmla="*/ 519953 h 1084730"/>
                <a:gd name="connsiteX2" fmla="*/ 277905 w 297328"/>
                <a:gd name="connsiteY2" fmla="*/ 1084730 h 108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7328" h="1084730">
                  <a:moveTo>
                    <a:pt x="0" y="0"/>
                  </a:moveTo>
                  <a:cubicBezTo>
                    <a:pt x="102347" y="169582"/>
                    <a:pt x="204694" y="339165"/>
                    <a:pt x="251011" y="519953"/>
                  </a:cubicBezTo>
                  <a:cubicBezTo>
                    <a:pt x="297328" y="700741"/>
                    <a:pt x="287616" y="892735"/>
                    <a:pt x="277905" y="1084730"/>
                  </a:cubicBezTo>
                </a:path>
              </a:pathLst>
            </a:custGeom>
            <a:ln w="19050">
              <a:solidFill>
                <a:srgbClr val="FFFC1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6" name="直線矢印コネクタ 75"/>
            <p:cNvCxnSpPr>
              <a:stCxn id="74" idx="2"/>
            </p:cNvCxnSpPr>
            <p:nvPr/>
          </p:nvCxnSpPr>
          <p:spPr>
            <a:xfrm>
              <a:off x="1034200" y="2474258"/>
              <a:ext cx="225432" cy="4195102"/>
            </a:xfrm>
            <a:prstGeom prst="straightConnector1">
              <a:avLst/>
            </a:prstGeom>
            <a:ln w="28575">
              <a:solidFill>
                <a:srgbClr val="FFFC1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直方体 79"/>
            <p:cNvSpPr/>
            <p:nvPr/>
          </p:nvSpPr>
          <p:spPr>
            <a:xfrm rot="3354595">
              <a:off x="821398" y="2908132"/>
              <a:ext cx="228397" cy="454068"/>
            </a:xfrm>
            <a:prstGeom prst="cube">
              <a:avLst>
                <a:gd name="adj" fmla="val 75764"/>
              </a:avLst>
            </a:prstGeom>
            <a:solidFill>
              <a:srgbClr val="1C8BF0">
                <a:alpha val="49020"/>
              </a:srgb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971600" y="764704"/>
              <a:ext cx="504056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FFFF00"/>
                  </a:solidFill>
                </a:rPr>
                <a:t>p</a:t>
              </a:r>
              <a:endParaRPr kumimoji="1" lang="ja-JP" alt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1115616" y="1772816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FFFF00"/>
                  </a:solidFill>
                </a:rPr>
                <a:t>π</a:t>
              </a:r>
              <a:r>
                <a:rPr lang="ja-JP" altLang="en-US" sz="2400" dirty="0" smtClean="0">
                  <a:solidFill>
                    <a:srgbClr val="FFFF00"/>
                  </a:solidFill>
                </a:rPr>
                <a:t>→</a:t>
              </a:r>
              <a:r>
                <a:rPr lang="en-US" altLang="ja-JP" sz="2400" dirty="0" err="1" smtClean="0">
                  <a:solidFill>
                    <a:srgbClr val="FFFF00"/>
                  </a:solidFill>
                </a:rPr>
                <a:t>ν</a:t>
              </a:r>
              <a:r>
                <a:rPr lang="en-US" altLang="ja-JP" sz="2400" baseline="-25000" dirty="0" err="1" smtClean="0">
                  <a:solidFill>
                    <a:srgbClr val="FFFF00"/>
                  </a:solidFill>
                </a:rPr>
                <a:t>μ</a:t>
              </a:r>
              <a:r>
                <a:rPr lang="en-US" altLang="ja-JP" sz="2400" dirty="0" err="1" smtClean="0">
                  <a:solidFill>
                    <a:srgbClr val="FFFF00"/>
                  </a:solidFill>
                </a:rPr>
                <a:t>+μ</a:t>
              </a:r>
              <a:endParaRPr kumimoji="1" lang="ja-JP" alt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0" name="グループ化 49"/>
          <p:cNvGrpSpPr/>
          <p:nvPr/>
        </p:nvGrpSpPr>
        <p:grpSpPr>
          <a:xfrm>
            <a:off x="3203848" y="2276872"/>
            <a:ext cx="5040560" cy="2448272"/>
            <a:chOff x="482404" y="1592091"/>
            <a:chExt cx="3739206" cy="3920750"/>
          </a:xfrm>
        </p:grpSpPr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6987" t="-1436" b="10275"/>
            <a:stretch>
              <a:fillRect/>
            </a:stretch>
          </p:blipFill>
          <p:spPr bwMode="auto">
            <a:xfrm>
              <a:off x="942701" y="1592091"/>
              <a:ext cx="2960230" cy="3453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3" name="テキスト ボックス 62"/>
            <p:cNvSpPr txBox="1"/>
            <p:nvPr/>
          </p:nvSpPr>
          <p:spPr>
            <a:xfrm>
              <a:off x="482404" y="3631172"/>
              <a:ext cx="773523" cy="478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/>
                <a:t>1.0</a:t>
              </a:r>
              <a:endParaRPr kumimoji="1" lang="ja-JP" altLang="en-US" b="1" dirty="0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708224" y="4956245"/>
              <a:ext cx="500066" cy="478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/>
                <a:t>0</a:t>
              </a:r>
              <a:endParaRPr kumimoji="1" lang="ja-JP" altLang="en-US" b="1" dirty="0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2143107" y="5000636"/>
              <a:ext cx="611007" cy="478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/>
                <a:t>2.0</a:t>
              </a:r>
              <a:endParaRPr kumimoji="1" lang="ja-JP" altLang="en-US" b="1" dirty="0"/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3571867" y="4988494"/>
              <a:ext cx="649743" cy="478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/>
                <a:t>4.0</a:t>
              </a:r>
              <a:endParaRPr kumimoji="1" lang="ja-JP" altLang="en-US" b="1" dirty="0"/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2650468" y="5034039"/>
              <a:ext cx="1428760" cy="478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err="1" smtClean="0"/>
                <a:t>E</a:t>
              </a:r>
              <a:r>
                <a:rPr lang="en-US" altLang="ja-JP" b="1" baseline="-25000" dirty="0" err="1" smtClean="0"/>
                <a:t>ν</a:t>
              </a:r>
              <a:r>
                <a:rPr lang="en-US" altLang="ja-JP" b="1" dirty="0" smtClean="0"/>
                <a:t>[</a:t>
              </a:r>
              <a:r>
                <a:rPr lang="en-US" altLang="ja-JP" b="1" dirty="0" err="1" smtClean="0"/>
                <a:t>GeV</a:t>
              </a:r>
              <a:r>
                <a:rPr lang="en-US" altLang="ja-JP" b="1" dirty="0" smtClean="0"/>
                <a:t>]</a:t>
              </a:r>
              <a:endParaRPr kumimoji="1" lang="ja-JP" altLang="en-US" b="1" dirty="0"/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667231" y="3404678"/>
              <a:ext cx="500066" cy="478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/>
                <a:t>0</a:t>
              </a:r>
              <a:endParaRPr kumimoji="1" lang="ja-JP" altLang="en-US" b="1" dirty="0"/>
            </a:p>
          </p:txBody>
        </p:sp>
      </p:grpSp>
      <p:sp>
        <p:nvSpPr>
          <p:cNvPr id="69" name="コンテンツ プレースホルダ 2"/>
          <p:cNvSpPr>
            <a:spLocks noGrp="1"/>
          </p:cNvSpPr>
          <p:nvPr>
            <p:ph idx="1"/>
          </p:nvPr>
        </p:nvSpPr>
        <p:spPr>
          <a:xfrm>
            <a:off x="3275856" y="4769768"/>
            <a:ext cx="5364088" cy="2088232"/>
          </a:xfrm>
        </p:spPr>
        <p:txBody>
          <a:bodyPr>
            <a:noAutofit/>
          </a:bodyPr>
          <a:lstStyle/>
          <a:p>
            <a:pPr>
              <a:buNone/>
            </a:pPr>
            <a:r>
              <a:rPr kumimoji="1" lang="en-US" altLang="ja-JP" sz="2400" dirty="0" smtClean="0">
                <a:sym typeface="Wingdings" pitchFamily="2" charset="2"/>
              </a:rPr>
              <a:t></a:t>
            </a:r>
            <a:r>
              <a:rPr lang="ja-JP" altLang="en-US" sz="2400" dirty="0" smtClean="0">
                <a:sym typeface="Wingdings" pitchFamily="2" charset="2"/>
              </a:rPr>
              <a:t>シグナル</a:t>
            </a:r>
            <a:r>
              <a:rPr lang="en-US" altLang="ja-JP" sz="2400" dirty="0" smtClean="0">
                <a:sym typeface="Wingdings" pitchFamily="2" charset="2"/>
              </a:rPr>
              <a:t>/ </a:t>
            </a:r>
            <a:r>
              <a:rPr lang="ja-JP" altLang="en-US" sz="2400" dirty="0" smtClean="0">
                <a:sym typeface="Wingdings" pitchFamily="2" charset="2"/>
              </a:rPr>
              <a:t>バックグラウンド</a:t>
            </a:r>
            <a:r>
              <a:rPr lang="en-US" altLang="ja-JP" sz="2400" dirty="0" smtClean="0">
                <a:sym typeface="Wingdings" pitchFamily="2" charset="2"/>
              </a:rPr>
              <a:t> </a:t>
            </a:r>
            <a:r>
              <a:rPr lang="ja-JP" altLang="en-US" sz="2400" dirty="0" smtClean="0">
                <a:sym typeface="Wingdings" pitchFamily="2" charset="2"/>
              </a:rPr>
              <a:t>の増加</a:t>
            </a:r>
            <a:endParaRPr lang="en-US" altLang="ja-JP" sz="2400" dirty="0" smtClean="0"/>
          </a:p>
          <a:p>
            <a:pPr>
              <a:buNone/>
            </a:pPr>
            <a:r>
              <a:rPr lang="en-US" altLang="ja-JP" sz="2400" dirty="0" smtClean="0">
                <a:sym typeface="Wingdings" pitchFamily="2" charset="2"/>
              </a:rPr>
              <a:t></a:t>
            </a:r>
            <a:r>
              <a:rPr lang="ja-JP" altLang="en-US" sz="2400" dirty="0" smtClean="0">
                <a:sym typeface="Wingdings" pitchFamily="2" charset="2"/>
              </a:rPr>
              <a:t>オフアクシス角度と予測イベント数に強い相関</a:t>
            </a:r>
            <a:endParaRPr kumimoji="1" lang="ja-JP" altLang="en-US" sz="2400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2483768" y="836712"/>
            <a:ext cx="4680520" cy="120032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・大強度ビーム</a:t>
            </a:r>
            <a:r>
              <a:rPr lang="en-US" altLang="ja-JP" sz="2400" dirty="0" smtClean="0">
                <a:solidFill>
                  <a:srgbClr val="FFFC10"/>
                </a:solidFill>
              </a:rPr>
              <a:t/>
            </a:r>
            <a:br>
              <a:rPr lang="en-US" altLang="ja-JP" sz="2400" dirty="0" smtClean="0">
                <a:solidFill>
                  <a:srgbClr val="FFFC10"/>
                </a:solidFill>
              </a:rPr>
            </a:br>
            <a:r>
              <a:rPr lang="ja-JP" altLang="en-US" sz="2400" dirty="0" smtClean="0">
                <a:solidFill>
                  <a:srgbClr val="FFFC10"/>
                </a:solidFill>
              </a:rPr>
              <a:t>・オフアクシスビーム</a:t>
            </a:r>
            <a:r>
              <a:rPr lang="en-US" altLang="ja-JP" sz="2400" dirty="0" smtClean="0">
                <a:solidFill>
                  <a:srgbClr val="FFFC10"/>
                </a:solidFill>
              </a:rPr>
              <a:t/>
            </a:r>
            <a:br>
              <a:rPr lang="en-US" altLang="ja-JP" sz="2400" dirty="0" smtClean="0">
                <a:solidFill>
                  <a:srgbClr val="FFFC10"/>
                </a:solidFill>
              </a:rPr>
            </a:br>
            <a:r>
              <a:rPr lang="ja-JP" altLang="en-US" sz="2400" dirty="0" smtClean="0">
                <a:solidFill>
                  <a:srgbClr val="FFFC10"/>
                </a:solidFill>
              </a:rPr>
              <a:t>　</a:t>
            </a:r>
            <a:r>
              <a:rPr lang="en-US" altLang="ja-JP" sz="2400" dirty="0" smtClean="0">
                <a:solidFill>
                  <a:srgbClr val="FFFC10"/>
                </a:solidFill>
              </a:rPr>
              <a:t>(</a:t>
            </a:r>
            <a:r>
              <a:rPr lang="ja-JP" altLang="en-US" sz="2400" dirty="0" smtClean="0">
                <a:solidFill>
                  <a:srgbClr val="FFFC10"/>
                </a:solidFill>
              </a:rPr>
              <a:t>ビーム中心を故意にずらす</a:t>
            </a:r>
            <a:r>
              <a:rPr lang="en-US" altLang="ja-JP" sz="2400" dirty="0" smtClean="0">
                <a:solidFill>
                  <a:srgbClr val="FFFC10"/>
                </a:solidFill>
              </a:rPr>
              <a:t>)</a:t>
            </a:r>
            <a:endParaRPr kumimoji="1" lang="ja-JP" altLang="en-US" sz="2400" dirty="0">
              <a:solidFill>
                <a:srgbClr val="FFFC10"/>
              </a:solidFill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2987824" y="6165304"/>
            <a:ext cx="5941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FFFC10"/>
                </a:solidFill>
              </a:rPr>
              <a:t>⇒</a:t>
            </a:r>
            <a:r>
              <a:rPr lang="en-US" altLang="ja-JP" sz="2400" b="1" dirty="0" smtClean="0">
                <a:solidFill>
                  <a:srgbClr val="FFFC10"/>
                </a:solidFill>
              </a:rPr>
              <a:t>ν</a:t>
            </a:r>
            <a:r>
              <a:rPr lang="ja-JP" altLang="en-US" sz="2400" b="1" dirty="0" smtClean="0">
                <a:solidFill>
                  <a:srgbClr val="FFFC10"/>
                </a:solidFill>
              </a:rPr>
              <a:t>ビーム方向の測定・モニターが必須</a:t>
            </a:r>
            <a:endParaRPr kumimoji="1" lang="ja-JP" altLang="en-US" sz="2400" b="1" dirty="0">
              <a:solidFill>
                <a:srgbClr val="FFFC10"/>
              </a:solidFill>
            </a:endParaRPr>
          </a:p>
        </p:txBody>
      </p:sp>
      <p:sp>
        <p:nvSpPr>
          <p:cNvPr id="35" name="角丸四角形吹き出し 34"/>
          <p:cNvSpPr/>
          <p:nvPr/>
        </p:nvSpPr>
        <p:spPr>
          <a:xfrm>
            <a:off x="2843808" y="2204864"/>
            <a:ext cx="6048672" cy="3816424"/>
          </a:xfrm>
          <a:prstGeom prst="wedgeRoundRectCallout">
            <a:avLst>
              <a:gd name="adj1" fmla="val 6941"/>
              <a:gd name="adj2" fmla="val -54025"/>
              <a:gd name="adj3" fmla="val 16667"/>
            </a:avLst>
          </a:prstGeom>
          <a:noFill/>
          <a:ln w="12700">
            <a:solidFill>
              <a:srgbClr val="FFFC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直方体 41"/>
          <p:cNvSpPr/>
          <p:nvPr/>
        </p:nvSpPr>
        <p:spPr>
          <a:xfrm rot="3354595">
            <a:off x="733644" y="3741418"/>
            <a:ext cx="136253" cy="317921"/>
          </a:xfrm>
          <a:prstGeom prst="cube">
            <a:avLst>
              <a:gd name="adj" fmla="val 75764"/>
            </a:avLst>
          </a:prstGeom>
          <a:solidFill>
            <a:schemeClr val="accent1">
              <a:alpha val="4902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直方体 42"/>
          <p:cNvSpPr/>
          <p:nvPr/>
        </p:nvSpPr>
        <p:spPr>
          <a:xfrm rot="3354595">
            <a:off x="517620" y="3628579"/>
            <a:ext cx="136253" cy="317921"/>
          </a:xfrm>
          <a:prstGeom prst="cube">
            <a:avLst>
              <a:gd name="adj" fmla="val 75764"/>
            </a:avLst>
          </a:prstGeom>
          <a:solidFill>
            <a:schemeClr val="accent1">
              <a:alpha val="4902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矢印コネクタ 35"/>
          <p:cNvCxnSpPr/>
          <p:nvPr/>
        </p:nvCxnSpPr>
        <p:spPr>
          <a:xfrm>
            <a:off x="611560" y="1628799"/>
            <a:ext cx="1588" cy="936105"/>
          </a:xfrm>
          <a:prstGeom prst="straightConnector1">
            <a:avLst/>
          </a:prstGeom>
          <a:ln w="6350">
            <a:solidFill>
              <a:srgbClr val="FFFC1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dirty="0" smtClean="0">
                <a:latin typeface="+mj-lt"/>
                <a:ea typeface="+mj-ea"/>
                <a:cs typeface="+mj-cs"/>
              </a:rPr>
              <a:t>ビームモニター</a:t>
            </a: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’s</a:t>
            </a:r>
            <a:endParaRPr kumimoji="1" lang="ja-JP" altLang="en-US" sz="4400" b="0" i="0" u="sng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グループ化 84"/>
          <p:cNvGrpSpPr/>
          <p:nvPr/>
        </p:nvGrpSpPr>
        <p:grpSpPr>
          <a:xfrm>
            <a:off x="350423" y="764703"/>
            <a:ext cx="2133345" cy="5977459"/>
            <a:chOff x="638455" y="764703"/>
            <a:chExt cx="2133345" cy="5977459"/>
          </a:xfrm>
        </p:grpSpPr>
        <p:cxnSp>
          <p:nvCxnSpPr>
            <p:cNvPr id="22" name="直線矢印コネクタ 21"/>
            <p:cNvCxnSpPr/>
            <p:nvPr/>
          </p:nvCxnSpPr>
          <p:spPr>
            <a:xfrm rot="16200000" flipH="1">
              <a:off x="-1605485" y="4205885"/>
              <a:ext cx="5041354" cy="3120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グループ化 54"/>
            <p:cNvGrpSpPr/>
            <p:nvPr/>
          </p:nvGrpSpPr>
          <p:grpSpPr>
            <a:xfrm rot="16200000">
              <a:off x="905362" y="4442882"/>
              <a:ext cx="291960" cy="560596"/>
              <a:chOff x="3554506" y="937066"/>
              <a:chExt cx="315632" cy="353852"/>
            </a:xfrm>
          </p:grpSpPr>
          <p:sp>
            <p:nvSpPr>
              <p:cNvPr id="31" name="フリーフォーム 30"/>
              <p:cNvSpPr/>
              <p:nvPr/>
            </p:nvSpPr>
            <p:spPr>
              <a:xfrm>
                <a:off x="3554506" y="950259"/>
                <a:ext cx="203200" cy="340659"/>
              </a:xfrm>
              <a:custGeom>
                <a:avLst/>
                <a:gdLst>
                  <a:gd name="connsiteX0" fmla="*/ 121023 w 203200"/>
                  <a:gd name="connsiteY0" fmla="*/ 0 h 340659"/>
                  <a:gd name="connsiteX1" fmla="*/ 13447 w 203200"/>
                  <a:gd name="connsiteY1" fmla="*/ 107576 h 340659"/>
                  <a:gd name="connsiteX2" fmla="*/ 201706 w 203200"/>
                  <a:gd name="connsiteY2" fmla="*/ 224117 h 340659"/>
                  <a:gd name="connsiteX3" fmla="*/ 22412 w 203200"/>
                  <a:gd name="connsiteY3" fmla="*/ 340659 h 340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200" h="340659">
                    <a:moveTo>
                      <a:pt x="121023" y="0"/>
                    </a:moveTo>
                    <a:cubicBezTo>
                      <a:pt x="60511" y="35111"/>
                      <a:pt x="0" y="70223"/>
                      <a:pt x="13447" y="107576"/>
                    </a:cubicBezTo>
                    <a:cubicBezTo>
                      <a:pt x="26894" y="144929"/>
                      <a:pt x="200212" y="185270"/>
                      <a:pt x="201706" y="224117"/>
                    </a:cubicBezTo>
                    <a:cubicBezTo>
                      <a:pt x="203200" y="262964"/>
                      <a:pt x="112806" y="301811"/>
                      <a:pt x="22412" y="340659"/>
                    </a:cubicBezTo>
                  </a:path>
                </a:pathLst>
              </a:cu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 31"/>
              <p:cNvSpPr/>
              <p:nvPr/>
            </p:nvSpPr>
            <p:spPr>
              <a:xfrm>
                <a:off x="3666938" y="937066"/>
                <a:ext cx="203200" cy="340659"/>
              </a:xfrm>
              <a:custGeom>
                <a:avLst/>
                <a:gdLst>
                  <a:gd name="connsiteX0" fmla="*/ 121023 w 203200"/>
                  <a:gd name="connsiteY0" fmla="*/ 0 h 340659"/>
                  <a:gd name="connsiteX1" fmla="*/ 13447 w 203200"/>
                  <a:gd name="connsiteY1" fmla="*/ 107576 h 340659"/>
                  <a:gd name="connsiteX2" fmla="*/ 201706 w 203200"/>
                  <a:gd name="connsiteY2" fmla="*/ 224117 h 340659"/>
                  <a:gd name="connsiteX3" fmla="*/ 22412 w 203200"/>
                  <a:gd name="connsiteY3" fmla="*/ 340659 h 340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200" h="340659">
                    <a:moveTo>
                      <a:pt x="121023" y="0"/>
                    </a:moveTo>
                    <a:cubicBezTo>
                      <a:pt x="60511" y="35111"/>
                      <a:pt x="0" y="70223"/>
                      <a:pt x="13447" y="107576"/>
                    </a:cubicBezTo>
                    <a:cubicBezTo>
                      <a:pt x="26894" y="144929"/>
                      <a:pt x="200212" y="185270"/>
                      <a:pt x="201706" y="224117"/>
                    </a:cubicBezTo>
                    <a:cubicBezTo>
                      <a:pt x="203200" y="262964"/>
                      <a:pt x="112806" y="301811"/>
                      <a:pt x="22412" y="340659"/>
                    </a:cubicBezTo>
                  </a:path>
                </a:pathLst>
              </a:cu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5" name="円柱 24"/>
            <p:cNvSpPr/>
            <p:nvPr/>
          </p:nvSpPr>
          <p:spPr>
            <a:xfrm>
              <a:off x="1075603" y="5589240"/>
              <a:ext cx="399645" cy="454456"/>
            </a:xfrm>
            <a:prstGeom prst="can">
              <a:avLst/>
            </a:prstGeom>
            <a:solidFill>
              <a:srgbClr val="4F81BD">
                <a:alpha val="49020"/>
              </a:srgb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115616" y="2420888"/>
              <a:ext cx="1440160" cy="461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ν</a:t>
              </a:r>
              <a:r>
                <a:rPr kumimoji="1" lang="ja-JP" altLang="en-US" sz="2400" dirty="0" smtClean="0"/>
                <a:t>ビーム</a:t>
              </a:r>
              <a:endParaRPr kumimoji="1" lang="ja-JP" altLang="en-US" sz="2400" dirty="0"/>
            </a:p>
          </p:txBody>
        </p:sp>
        <p:cxnSp>
          <p:nvCxnSpPr>
            <p:cNvPr id="62" name="直線矢印コネクタ 61"/>
            <p:cNvCxnSpPr>
              <a:endCxn id="74" idx="0"/>
            </p:cNvCxnSpPr>
            <p:nvPr/>
          </p:nvCxnSpPr>
          <p:spPr>
            <a:xfrm rot="5400000">
              <a:off x="468339" y="1195957"/>
              <a:ext cx="864095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円柱 71"/>
            <p:cNvSpPr/>
            <p:nvPr/>
          </p:nvSpPr>
          <p:spPr>
            <a:xfrm>
              <a:off x="800401" y="1556792"/>
              <a:ext cx="189129" cy="216024"/>
            </a:xfrm>
            <a:prstGeom prst="can">
              <a:avLst/>
            </a:prstGeom>
            <a:solidFill>
              <a:srgbClr val="4F81BD">
                <a:alpha val="49020"/>
              </a:srgb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円柱 72"/>
            <p:cNvSpPr/>
            <p:nvPr/>
          </p:nvSpPr>
          <p:spPr>
            <a:xfrm>
              <a:off x="638455" y="2096996"/>
              <a:ext cx="540204" cy="251884"/>
            </a:xfrm>
            <a:prstGeom prst="can">
              <a:avLst/>
            </a:prstGeom>
            <a:solidFill>
              <a:srgbClr val="4F81BD">
                <a:alpha val="49020"/>
              </a:srgb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/>
            <p:cNvSpPr/>
            <p:nvPr/>
          </p:nvSpPr>
          <p:spPr>
            <a:xfrm>
              <a:off x="899592" y="1628799"/>
              <a:ext cx="144016" cy="845459"/>
            </a:xfrm>
            <a:custGeom>
              <a:avLst/>
              <a:gdLst>
                <a:gd name="connsiteX0" fmla="*/ 0 w 297328"/>
                <a:gd name="connsiteY0" fmla="*/ 0 h 1084730"/>
                <a:gd name="connsiteX1" fmla="*/ 251011 w 297328"/>
                <a:gd name="connsiteY1" fmla="*/ 519953 h 1084730"/>
                <a:gd name="connsiteX2" fmla="*/ 277905 w 297328"/>
                <a:gd name="connsiteY2" fmla="*/ 1084730 h 108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7328" h="1084730">
                  <a:moveTo>
                    <a:pt x="0" y="0"/>
                  </a:moveTo>
                  <a:cubicBezTo>
                    <a:pt x="102347" y="169582"/>
                    <a:pt x="204694" y="339165"/>
                    <a:pt x="251011" y="519953"/>
                  </a:cubicBezTo>
                  <a:cubicBezTo>
                    <a:pt x="297328" y="700741"/>
                    <a:pt x="287616" y="892735"/>
                    <a:pt x="277905" y="1084730"/>
                  </a:cubicBezTo>
                </a:path>
              </a:pathLst>
            </a:cu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6" name="直線矢印コネクタ 75"/>
            <p:cNvCxnSpPr>
              <a:stCxn id="74" idx="2"/>
            </p:cNvCxnSpPr>
            <p:nvPr/>
          </p:nvCxnSpPr>
          <p:spPr>
            <a:xfrm>
              <a:off x="1034200" y="2474258"/>
              <a:ext cx="225432" cy="4195102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直方体 79"/>
            <p:cNvSpPr/>
            <p:nvPr/>
          </p:nvSpPr>
          <p:spPr>
            <a:xfrm rot="3354595">
              <a:off x="821398" y="2908132"/>
              <a:ext cx="228397" cy="454068"/>
            </a:xfrm>
            <a:prstGeom prst="cube">
              <a:avLst>
                <a:gd name="adj" fmla="val 75764"/>
              </a:avLst>
            </a:prstGeom>
            <a:solidFill>
              <a:srgbClr val="FFFC10">
                <a:alpha val="49020"/>
              </a:srgbClr>
            </a:solidFill>
            <a:ln w="19050">
              <a:solidFill>
                <a:srgbClr val="FFFC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971600" y="764704"/>
              <a:ext cx="504056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p</a:t>
              </a:r>
              <a:endParaRPr kumimoji="1" lang="ja-JP" altLang="en-US" sz="2400" dirty="0"/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1115616" y="1772816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/>
                <a:t>π</a:t>
              </a:r>
              <a:r>
                <a:rPr lang="ja-JP" altLang="en-US" sz="2400" dirty="0" smtClean="0"/>
                <a:t>→</a:t>
              </a:r>
              <a:r>
                <a:rPr lang="en-US" altLang="ja-JP" sz="2400" dirty="0" err="1" smtClean="0"/>
                <a:t>ν</a:t>
              </a:r>
              <a:r>
                <a:rPr lang="en-US" altLang="ja-JP" sz="2400" baseline="-25000" dirty="0" err="1" smtClean="0"/>
                <a:t>μ</a:t>
              </a:r>
              <a:r>
                <a:rPr lang="en-US" altLang="ja-JP" sz="2400" dirty="0" err="1" smtClean="0"/>
                <a:t>+μ</a:t>
              </a:r>
              <a:endParaRPr kumimoji="1" lang="ja-JP" altLang="en-US" sz="2400" dirty="0"/>
            </a:p>
          </p:txBody>
        </p:sp>
      </p:grpSp>
      <p:cxnSp>
        <p:nvCxnSpPr>
          <p:cNvPr id="41" name="直線矢印コネクタ 40"/>
          <p:cNvCxnSpPr>
            <a:stCxn id="57" idx="1"/>
          </p:cNvCxnSpPr>
          <p:nvPr/>
        </p:nvCxnSpPr>
        <p:spPr>
          <a:xfrm rot="10800000" flipV="1">
            <a:off x="1115616" y="1211560"/>
            <a:ext cx="1800200" cy="57199"/>
          </a:xfrm>
          <a:prstGeom prst="straightConnector1">
            <a:avLst/>
          </a:prstGeom>
          <a:ln w="28575">
            <a:solidFill>
              <a:srgbClr val="FFFC1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>
            <a:stCxn id="58" idx="1"/>
          </p:cNvCxnSpPr>
          <p:nvPr/>
        </p:nvCxnSpPr>
        <p:spPr>
          <a:xfrm rot="10800000">
            <a:off x="1043608" y="3212977"/>
            <a:ext cx="1872208" cy="446857"/>
          </a:xfrm>
          <a:prstGeom prst="straightConnector1">
            <a:avLst/>
          </a:prstGeom>
          <a:ln w="28575">
            <a:solidFill>
              <a:srgbClr val="FFFC1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>
            <a:stCxn id="59" idx="1"/>
            <a:endCxn id="37" idx="5"/>
          </p:cNvCxnSpPr>
          <p:nvPr/>
        </p:nvCxnSpPr>
        <p:spPr>
          <a:xfrm rot="10800000">
            <a:off x="666678" y="3815030"/>
            <a:ext cx="2249139" cy="1615387"/>
          </a:xfrm>
          <a:prstGeom prst="straightConnector1">
            <a:avLst/>
          </a:prstGeom>
          <a:ln w="28575">
            <a:solidFill>
              <a:srgbClr val="FFFC1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2915816" y="980728"/>
            <a:ext cx="3240360" cy="461665"/>
          </a:xfrm>
          <a:prstGeom prst="rect">
            <a:avLst/>
          </a:prstGeom>
          <a:noFill/>
          <a:ln>
            <a:solidFill>
              <a:srgbClr val="FFFC1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FF00"/>
                </a:solidFill>
              </a:rPr>
              <a:t>陽子ビームモニター</a:t>
            </a:r>
            <a:r>
              <a:rPr lang="en-US" altLang="ja-JP" sz="2400" dirty="0" smtClean="0">
                <a:solidFill>
                  <a:srgbClr val="FFFF00"/>
                </a:solidFill>
              </a:rPr>
              <a:t>’s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915816" y="3429000"/>
            <a:ext cx="1440160" cy="461665"/>
          </a:xfrm>
          <a:prstGeom prst="rect">
            <a:avLst/>
          </a:prstGeom>
          <a:noFill/>
          <a:ln>
            <a:solidFill>
              <a:srgbClr val="FFFC1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MUMON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915816" y="5199583"/>
            <a:ext cx="1296144" cy="461665"/>
          </a:xfrm>
          <a:prstGeom prst="rect">
            <a:avLst/>
          </a:prstGeom>
          <a:noFill/>
          <a:ln w="28575">
            <a:solidFill>
              <a:srgbClr val="FFFC1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FF00"/>
                </a:solidFill>
              </a:rPr>
              <a:t>INGRID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sp>
        <p:nvSpPr>
          <p:cNvPr id="78" name="コンテンツ プレースホルダ 2"/>
          <p:cNvSpPr>
            <a:spLocks noGrp="1"/>
          </p:cNvSpPr>
          <p:nvPr>
            <p:ph idx="1"/>
          </p:nvPr>
        </p:nvSpPr>
        <p:spPr>
          <a:xfrm>
            <a:off x="2771800" y="1412776"/>
            <a:ext cx="6552728" cy="1944216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/>
              <a:t>強度モニター</a:t>
            </a:r>
            <a:r>
              <a:rPr kumimoji="1" lang="en-US" altLang="ja-JP" sz="2400" dirty="0" smtClean="0"/>
              <a:t>(CT)</a:t>
            </a:r>
            <a:r>
              <a:rPr kumimoji="1" lang="ja-JP" altLang="en-US" sz="2400" dirty="0" smtClean="0"/>
              <a:t>・位置モニター</a:t>
            </a:r>
            <a:r>
              <a:rPr kumimoji="1" lang="en-US" altLang="ja-JP" sz="2400" dirty="0" smtClean="0"/>
              <a:t>(ESM)</a:t>
            </a:r>
            <a:r>
              <a:rPr kumimoji="1" lang="ja-JP" altLang="en-US" sz="2400" dirty="0" smtClean="0"/>
              <a:t>・プロファイルモニター</a:t>
            </a:r>
            <a:r>
              <a:rPr kumimoji="1" lang="en-US" altLang="ja-JP" sz="2400" dirty="0" smtClean="0"/>
              <a:t>(SSEM, OTR)</a:t>
            </a:r>
          </a:p>
          <a:p>
            <a:pPr lvl="1">
              <a:buNone/>
            </a:pPr>
            <a:r>
              <a:rPr lang="ja-JP" altLang="en-US" sz="2400" dirty="0" smtClean="0"/>
              <a:t>→陽子標的に照射した陽子数を勘定</a:t>
            </a:r>
            <a:endParaRPr kumimoji="1" lang="en-US" altLang="ja-JP" sz="2400" dirty="0" smtClean="0"/>
          </a:p>
          <a:p>
            <a:pPr lvl="1">
              <a:buNone/>
            </a:pPr>
            <a:r>
              <a:rPr lang="ja-JP" altLang="en-US" sz="2400" dirty="0" smtClean="0"/>
              <a:t>→陽子標的にロスなく陽子を照射</a:t>
            </a:r>
            <a:endParaRPr lang="en-US" altLang="ja-JP" sz="2400" dirty="0" smtClean="0"/>
          </a:p>
        </p:txBody>
      </p:sp>
      <p:sp>
        <p:nvSpPr>
          <p:cNvPr id="84" name="コンテンツ プレースホルダ 2"/>
          <p:cNvSpPr txBox="1">
            <a:spLocks/>
          </p:cNvSpPr>
          <p:nvPr/>
        </p:nvSpPr>
        <p:spPr>
          <a:xfrm>
            <a:off x="2771800" y="4005064"/>
            <a:ext cx="6408712" cy="11521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altLang="ja-JP" sz="2400" dirty="0" smtClean="0"/>
              <a:t>μ</a:t>
            </a:r>
            <a:r>
              <a:rPr lang="ja-JP" altLang="en-US" sz="2400" dirty="0" smtClean="0"/>
              <a:t>強度・プロファイルモニター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→間接的に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ν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ビーム強度・方向をモニター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6" name="コンテンツ プレースホルダ 2"/>
          <p:cNvSpPr txBox="1">
            <a:spLocks/>
          </p:cNvSpPr>
          <p:nvPr/>
        </p:nvSpPr>
        <p:spPr>
          <a:xfrm>
            <a:off x="2771800" y="5705872"/>
            <a:ext cx="6444208" cy="13235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ν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を観測し、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ν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ビーム方向を直接モニター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ja-JP" altLang="en-US" sz="2400" dirty="0" smtClean="0">
                <a:solidFill>
                  <a:srgbClr val="FFFF00"/>
                </a:solidFill>
              </a:rPr>
              <a:t>要求精度</a:t>
            </a:r>
            <a:r>
              <a:rPr lang="en-US" altLang="ja-JP" sz="2400" dirty="0" smtClean="0">
                <a:solidFill>
                  <a:srgbClr val="FFFF00"/>
                </a:solidFill>
              </a:rPr>
              <a:t> &lt;&lt; 1mrad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直方体 34"/>
          <p:cNvSpPr/>
          <p:nvPr/>
        </p:nvSpPr>
        <p:spPr>
          <a:xfrm rot="3354595">
            <a:off x="733644" y="3741418"/>
            <a:ext cx="136253" cy="317921"/>
          </a:xfrm>
          <a:prstGeom prst="cube">
            <a:avLst>
              <a:gd name="adj" fmla="val 75764"/>
            </a:avLst>
          </a:prstGeom>
          <a:solidFill>
            <a:schemeClr val="accent1">
              <a:alpha val="4902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直方体 36"/>
          <p:cNvSpPr/>
          <p:nvPr/>
        </p:nvSpPr>
        <p:spPr>
          <a:xfrm rot="3354595">
            <a:off x="517620" y="3628579"/>
            <a:ext cx="136253" cy="317921"/>
          </a:xfrm>
          <a:prstGeom prst="cube">
            <a:avLst>
              <a:gd name="adj" fmla="val 75764"/>
            </a:avLst>
          </a:prstGeom>
          <a:solidFill>
            <a:srgbClr val="FFFF00">
              <a:alpha val="49020"/>
            </a:srgb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611560" y="1628799"/>
            <a:ext cx="1588" cy="936105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u="sng" noProof="0" dirty="0" smtClean="0">
                <a:latin typeface="+mj-lt"/>
                <a:ea typeface="+mj-ea"/>
                <a:cs typeface="+mj-cs"/>
              </a:rPr>
              <a:t>ニュートリノビームモニター「ＩＮＧＲＩＤ」</a:t>
            </a:r>
            <a:endParaRPr kumimoji="1" lang="ja-JP" altLang="en-US" sz="4400" b="0" i="0" u="sng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908720"/>
            <a:ext cx="8784976" cy="1512168"/>
          </a:xfrm>
        </p:spPr>
        <p:txBody>
          <a:bodyPr>
            <a:normAutofit/>
          </a:bodyPr>
          <a:lstStyle/>
          <a:p>
            <a:r>
              <a:rPr lang="ja-JP" altLang="en-US" sz="2400" dirty="0" smtClean="0"/>
              <a:t>前置検出器ホール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陽子標的から下流</a:t>
            </a:r>
            <a:r>
              <a:rPr lang="en-US" altLang="ja-JP" sz="2400" dirty="0" smtClean="0"/>
              <a:t>280m)</a:t>
            </a:r>
            <a:r>
              <a:rPr lang="ja-JP" altLang="en-US" sz="2400" dirty="0" smtClean="0"/>
              <a:t>に設置</a:t>
            </a:r>
            <a:endParaRPr lang="en-US" altLang="ja-JP" sz="2400" dirty="0" smtClean="0"/>
          </a:p>
          <a:p>
            <a:r>
              <a:rPr lang="ja-JP" altLang="en-US" sz="2400" dirty="0" smtClean="0"/>
              <a:t>ビーム中心</a:t>
            </a:r>
            <a:r>
              <a:rPr lang="en-US" altLang="ja-JP" sz="2400" dirty="0" smtClean="0"/>
              <a:t>±10m</a:t>
            </a:r>
            <a:r>
              <a:rPr lang="ja-JP" altLang="en-US" sz="2400" dirty="0" smtClean="0"/>
              <a:t>に同一構造の</a:t>
            </a:r>
            <a:r>
              <a:rPr lang="en-US" altLang="ja-JP" sz="2400" dirty="0" smtClean="0"/>
              <a:t>16</a:t>
            </a:r>
            <a:r>
              <a:rPr lang="ja-JP" altLang="en-US" sz="2400" dirty="0" smtClean="0"/>
              <a:t>台のモジュール</a:t>
            </a:r>
            <a:endParaRPr lang="en-US" altLang="ja-JP" sz="2400" dirty="0" smtClean="0"/>
          </a:p>
        </p:txBody>
      </p:sp>
      <p:grpSp>
        <p:nvGrpSpPr>
          <p:cNvPr id="55" name="グループ化 54"/>
          <p:cNvGrpSpPr/>
          <p:nvPr/>
        </p:nvGrpSpPr>
        <p:grpSpPr>
          <a:xfrm>
            <a:off x="53578" y="2208330"/>
            <a:ext cx="4626942" cy="4649670"/>
            <a:chOff x="305098" y="1844824"/>
            <a:chExt cx="4626942" cy="4649670"/>
          </a:xfrm>
        </p:grpSpPr>
        <p:grpSp>
          <p:nvGrpSpPr>
            <p:cNvPr id="51" name="グループ化 50"/>
            <p:cNvGrpSpPr/>
            <p:nvPr/>
          </p:nvGrpSpPr>
          <p:grpSpPr>
            <a:xfrm>
              <a:off x="305098" y="1844824"/>
              <a:ext cx="4626942" cy="4649670"/>
              <a:chOff x="1190625" y="1609636"/>
              <a:chExt cx="6477719" cy="5247054"/>
            </a:xfrm>
          </p:grpSpPr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90625" y="1689149"/>
                <a:ext cx="6477719" cy="48628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8" name="直線矢印コネクタ 37"/>
              <p:cNvCxnSpPr/>
              <p:nvPr/>
            </p:nvCxnSpPr>
            <p:spPr>
              <a:xfrm rot="16200000" flipH="1">
                <a:off x="3524530" y="2289818"/>
                <a:ext cx="587334" cy="364601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テキスト ボックス 38"/>
              <p:cNvSpPr txBox="1"/>
              <p:nvPr/>
            </p:nvSpPr>
            <p:spPr>
              <a:xfrm>
                <a:off x="2123728" y="1609636"/>
                <a:ext cx="4182954" cy="590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b="1" dirty="0" smtClean="0">
                    <a:solidFill>
                      <a:srgbClr val="FF0000"/>
                    </a:solidFill>
                  </a:rPr>
                  <a:t>Off-axis</a:t>
                </a:r>
                <a:r>
                  <a:rPr kumimoji="1" lang="ja-JP" altLang="en-US" sz="2800" b="1" dirty="0" smtClean="0">
                    <a:solidFill>
                      <a:srgbClr val="FF0000"/>
                    </a:solidFill>
                  </a:rPr>
                  <a:t>検出器</a:t>
                </a:r>
                <a:endParaRPr kumimoji="1" lang="ja-JP" altLang="en-US" sz="2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0" name="直線矢印コネクタ 39"/>
              <p:cNvCxnSpPr/>
              <p:nvPr/>
            </p:nvCxnSpPr>
            <p:spPr>
              <a:xfrm flipV="1">
                <a:off x="3000364" y="5337554"/>
                <a:ext cx="1214446" cy="1000132"/>
              </a:xfrm>
              <a:prstGeom prst="straightConnector1">
                <a:avLst/>
              </a:prstGeom>
              <a:ln w="57150">
                <a:solidFill>
                  <a:srgbClr val="FFFC1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矢印コネクタ 40"/>
              <p:cNvCxnSpPr/>
              <p:nvPr/>
            </p:nvCxnSpPr>
            <p:spPr>
              <a:xfrm rot="16200000" flipV="1">
                <a:off x="2428860" y="5694744"/>
                <a:ext cx="928694" cy="214314"/>
              </a:xfrm>
              <a:prstGeom prst="straightConnector1">
                <a:avLst/>
              </a:prstGeom>
              <a:ln w="57150">
                <a:solidFill>
                  <a:srgbClr val="FFFC1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テキスト ボックス 41"/>
              <p:cNvSpPr txBox="1"/>
              <p:nvPr/>
            </p:nvSpPr>
            <p:spPr>
              <a:xfrm>
                <a:off x="1870989" y="6266247"/>
                <a:ext cx="2541171" cy="590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b="1" dirty="0" smtClean="0">
                    <a:solidFill>
                      <a:srgbClr val="FFFF00"/>
                    </a:solidFill>
                  </a:rPr>
                  <a:t>INGRID</a:t>
                </a:r>
                <a:endParaRPr kumimoji="1" lang="ja-JP" altLang="en-US" sz="2800" b="1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43" name="直線矢印コネクタ 42"/>
              <p:cNvCxnSpPr/>
              <p:nvPr/>
            </p:nvCxnSpPr>
            <p:spPr>
              <a:xfrm rot="10800000">
                <a:off x="5000628" y="5408992"/>
                <a:ext cx="2500330" cy="1428760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矢印コネクタ 43"/>
              <p:cNvCxnSpPr/>
              <p:nvPr/>
            </p:nvCxnSpPr>
            <p:spPr>
              <a:xfrm rot="16200000" flipV="1">
                <a:off x="4964909" y="4230265"/>
                <a:ext cx="2928958" cy="214314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グループ化 44"/>
              <p:cNvGrpSpPr/>
              <p:nvPr/>
            </p:nvGrpSpPr>
            <p:grpSpPr>
              <a:xfrm>
                <a:off x="6215074" y="6194810"/>
                <a:ext cx="785818" cy="285752"/>
                <a:chOff x="6730253" y="4199705"/>
                <a:chExt cx="1682489" cy="936442"/>
              </a:xfrm>
            </p:grpSpPr>
            <p:sp>
              <p:nvSpPr>
                <p:cNvPr id="46" name="フリーフォーム 45"/>
                <p:cNvSpPr/>
                <p:nvPr/>
              </p:nvSpPr>
              <p:spPr>
                <a:xfrm rot="2723469">
                  <a:off x="7143768" y="3786190"/>
                  <a:ext cx="703060" cy="1530089"/>
                </a:xfrm>
                <a:custGeom>
                  <a:avLst/>
                  <a:gdLst>
                    <a:gd name="connsiteX0" fmla="*/ 173665 w 386316"/>
                    <a:gd name="connsiteY0" fmla="*/ 0 h 723014"/>
                    <a:gd name="connsiteX1" fmla="*/ 386316 w 386316"/>
                    <a:gd name="connsiteY1" fmla="*/ 233916 h 723014"/>
                    <a:gd name="connsiteX2" fmla="*/ 173665 w 386316"/>
                    <a:gd name="connsiteY2" fmla="*/ 361507 h 723014"/>
                    <a:gd name="connsiteX3" fmla="*/ 3544 w 386316"/>
                    <a:gd name="connsiteY3" fmla="*/ 446568 h 723014"/>
                    <a:gd name="connsiteX4" fmla="*/ 194930 w 386316"/>
                    <a:gd name="connsiteY4" fmla="*/ 637954 h 723014"/>
                    <a:gd name="connsiteX5" fmla="*/ 343786 w 386316"/>
                    <a:gd name="connsiteY5" fmla="*/ 723014 h 723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6316" h="723014">
                      <a:moveTo>
                        <a:pt x="173665" y="0"/>
                      </a:moveTo>
                      <a:cubicBezTo>
                        <a:pt x="279990" y="86832"/>
                        <a:pt x="386316" y="173665"/>
                        <a:pt x="386316" y="233916"/>
                      </a:cubicBezTo>
                      <a:cubicBezTo>
                        <a:pt x="386316" y="294167"/>
                        <a:pt x="237460" y="326065"/>
                        <a:pt x="173665" y="361507"/>
                      </a:cubicBezTo>
                      <a:cubicBezTo>
                        <a:pt x="109870" y="396949"/>
                        <a:pt x="0" y="400494"/>
                        <a:pt x="3544" y="446568"/>
                      </a:cubicBezTo>
                      <a:cubicBezTo>
                        <a:pt x="7088" y="492642"/>
                        <a:pt x="138223" y="591880"/>
                        <a:pt x="194930" y="637954"/>
                      </a:cubicBezTo>
                      <a:cubicBezTo>
                        <a:pt x="251637" y="684028"/>
                        <a:pt x="297711" y="703521"/>
                        <a:pt x="343786" y="723014"/>
                      </a:cubicBezTo>
                    </a:path>
                  </a:pathLst>
                </a:cu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" name="フリーフォーム 46"/>
                <p:cNvSpPr/>
                <p:nvPr/>
              </p:nvSpPr>
              <p:spPr>
                <a:xfrm rot="2723469">
                  <a:off x="7296168" y="4019572"/>
                  <a:ext cx="703060" cy="1530089"/>
                </a:xfrm>
                <a:custGeom>
                  <a:avLst/>
                  <a:gdLst>
                    <a:gd name="connsiteX0" fmla="*/ 173665 w 386316"/>
                    <a:gd name="connsiteY0" fmla="*/ 0 h 723014"/>
                    <a:gd name="connsiteX1" fmla="*/ 386316 w 386316"/>
                    <a:gd name="connsiteY1" fmla="*/ 233916 h 723014"/>
                    <a:gd name="connsiteX2" fmla="*/ 173665 w 386316"/>
                    <a:gd name="connsiteY2" fmla="*/ 361507 h 723014"/>
                    <a:gd name="connsiteX3" fmla="*/ 3544 w 386316"/>
                    <a:gd name="connsiteY3" fmla="*/ 446568 h 723014"/>
                    <a:gd name="connsiteX4" fmla="*/ 194930 w 386316"/>
                    <a:gd name="connsiteY4" fmla="*/ 637954 h 723014"/>
                    <a:gd name="connsiteX5" fmla="*/ 343786 w 386316"/>
                    <a:gd name="connsiteY5" fmla="*/ 723014 h 723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6316" h="723014">
                      <a:moveTo>
                        <a:pt x="173665" y="0"/>
                      </a:moveTo>
                      <a:cubicBezTo>
                        <a:pt x="279990" y="86832"/>
                        <a:pt x="386316" y="173665"/>
                        <a:pt x="386316" y="233916"/>
                      </a:cubicBezTo>
                      <a:cubicBezTo>
                        <a:pt x="386316" y="294167"/>
                        <a:pt x="237460" y="326065"/>
                        <a:pt x="173665" y="361507"/>
                      </a:cubicBezTo>
                      <a:cubicBezTo>
                        <a:pt x="109870" y="396949"/>
                        <a:pt x="0" y="400494"/>
                        <a:pt x="3544" y="446568"/>
                      </a:cubicBezTo>
                      <a:cubicBezTo>
                        <a:pt x="7088" y="492642"/>
                        <a:pt x="138223" y="591880"/>
                        <a:pt x="194930" y="637954"/>
                      </a:cubicBezTo>
                      <a:cubicBezTo>
                        <a:pt x="251637" y="684028"/>
                        <a:pt x="297711" y="703521"/>
                        <a:pt x="343786" y="723014"/>
                      </a:cubicBezTo>
                    </a:path>
                  </a:pathLst>
                </a:cu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8" name="グループ化 47"/>
              <p:cNvGrpSpPr/>
              <p:nvPr/>
            </p:nvGrpSpPr>
            <p:grpSpPr>
              <a:xfrm>
                <a:off x="6643702" y="5766182"/>
                <a:ext cx="785818" cy="285752"/>
                <a:chOff x="6730253" y="4199705"/>
                <a:chExt cx="1682489" cy="936442"/>
              </a:xfrm>
            </p:grpSpPr>
            <p:sp>
              <p:nvSpPr>
                <p:cNvPr id="49" name="フリーフォーム 48"/>
                <p:cNvSpPr/>
                <p:nvPr/>
              </p:nvSpPr>
              <p:spPr>
                <a:xfrm rot="2723469">
                  <a:off x="7143768" y="3786190"/>
                  <a:ext cx="703060" cy="1530089"/>
                </a:xfrm>
                <a:custGeom>
                  <a:avLst/>
                  <a:gdLst>
                    <a:gd name="connsiteX0" fmla="*/ 173665 w 386316"/>
                    <a:gd name="connsiteY0" fmla="*/ 0 h 723014"/>
                    <a:gd name="connsiteX1" fmla="*/ 386316 w 386316"/>
                    <a:gd name="connsiteY1" fmla="*/ 233916 h 723014"/>
                    <a:gd name="connsiteX2" fmla="*/ 173665 w 386316"/>
                    <a:gd name="connsiteY2" fmla="*/ 361507 h 723014"/>
                    <a:gd name="connsiteX3" fmla="*/ 3544 w 386316"/>
                    <a:gd name="connsiteY3" fmla="*/ 446568 h 723014"/>
                    <a:gd name="connsiteX4" fmla="*/ 194930 w 386316"/>
                    <a:gd name="connsiteY4" fmla="*/ 637954 h 723014"/>
                    <a:gd name="connsiteX5" fmla="*/ 343786 w 386316"/>
                    <a:gd name="connsiteY5" fmla="*/ 723014 h 723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6316" h="723014">
                      <a:moveTo>
                        <a:pt x="173665" y="0"/>
                      </a:moveTo>
                      <a:cubicBezTo>
                        <a:pt x="279990" y="86832"/>
                        <a:pt x="386316" y="173665"/>
                        <a:pt x="386316" y="233916"/>
                      </a:cubicBezTo>
                      <a:cubicBezTo>
                        <a:pt x="386316" y="294167"/>
                        <a:pt x="237460" y="326065"/>
                        <a:pt x="173665" y="361507"/>
                      </a:cubicBezTo>
                      <a:cubicBezTo>
                        <a:pt x="109870" y="396949"/>
                        <a:pt x="0" y="400494"/>
                        <a:pt x="3544" y="446568"/>
                      </a:cubicBezTo>
                      <a:cubicBezTo>
                        <a:pt x="7088" y="492642"/>
                        <a:pt x="138223" y="591880"/>
                        <a:pt x="194930" y="637954"/>
                      </a:cubicBezTo>
                      <a:cubicBezTo>
                        <a:pt x="251637" y="684028"/>
                        <a:pt x="297711" y="703521"/>
                        <a:pt x="343786" y="723014"/>
                      </a:cubicBezTo>
                    </a:path>
                  </a:pathLst>
                </a:cu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" name="フリーフォーム 49"/>
                <p:cNvSpPr/>
                <p:nvPr/>
              </p:nvSpPr>
              <p:spPr>
                <a:xfrm rot="2723469">
                  <a:off x="7296168" y="4019572"/>
                  <a:ext cx="703060" cy="1530089"/>
                </a:xfrm>
                <a:custGeom>
                  <a:avLst/>
                  <a:gdLst>
                    <a:gd name="connsiteX0" fmla="*/ 173665 w 386316"/>
                    <a:gd name="connsiteY0" fmla="*/ 0 h 723014"/>
                    <a:gd name="connsiteX1" fmla="*/ 386316 w 386316"/>
                    <a:gd name="connsiteY1" fmla="*/ 233916 h 723014"/>
                    <a:gd name="connsiteX2" fmla="*/ 173665 w 386316"/>
                    <a:gd name="connsiteY2" fmla="*/ 361507 h 723014"/>
                    <a:gd name="connsiteX3" fmla="*/ 3544 w 386316"/>
                    <a:gd name="connsiteY3" fmla="*/ 446568 h 723014"/>
                    <a:gd name="connsiteX4" fmla="*/ 194930 w 386316"/>
                    <a:gd name="connsiteY4" fmla="*/ 637954 h 723014"/>
                    <a:gd name="connsiteX5" fmla="*/ 343786 w 386316"/>
                    <a:gd name="connsiteY5" fmla="*/ 723014 h 723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6316" h="723014">
                      <a:moveTo>
                        <a:pt x="173665" y="0"/>
                      </a:moveTo>
                      <a:cubicBezTo>
                        <a:pt x="279990" y="86832"/>
                        <a:pt x="386316" y="173665"/>
                        <a:pt x="386316" y="233916"/>
                      </a:cubicBezTo>
                      <a:cubicBezTo>
                        <a:pt x="386316" y="294167"/>
                        <a:pt x="237460" y="326065"/>
                        <a:pt x="173665" y="361507"/>
                      </a:cubicBezTo>
                      <a:cubicBezTo>
                        <a:pt x="109870" y="396949"/>
                        <a:pt x="0" y="400494"/>
                        <a:pt x="3544" y="446568"/>
                      </a:cubicBezTo>
                      <a:cubicBezTo>
                        <a:pt x="7088" y="492642"/>
                        <a:pt x="138223" y="591880"/>
                        <a:pt x="194930" y="637954"/>
                      </a:cubicBezTo>
                      <a:cubicBezTo>
                        <a:pt x="251637" y="684028"/>
                        <a:pt x="297711" y="703521"/>
                        <a:pt x="343786" y="723014"/>
                      </a:cubicBezTo>
                    </a:path>
                  </a:pathLst>
                </a:cu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52" name="テキスト ボックス 51"/>
            <p:cNvSpPr txBox="1"/>
            <p:nvPr/>
          </p:nvSpPr>
          <p:spPr>
            <a:xfrm rot="2027307">
              <a:off x="2893183" y="5188627"/>
              <a:ext cx="168674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200" dirty="0" smtClean="0">
                  <a:solidFill>
                    <a:srgbClr val="FFFF00"/>
                  </a:solidFill>
                </a:rPr>
                <a:t>ビーム中心</a:t>
              </a:r>
              <a:endParaRPr kumimoji="1" lang="ja-JP" altLang="en-US" sz="2200" dirty="0">
                <a:solidFill>
                  <a:srgbClr val="FFFF00"/>
                </a:solidFill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 rot="3387536">
              <a:off x="3411948" y="4612563"/>
              <a:ext cx="168674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200" dirty="0" smtClean="0">
                  <a:solidFill>
                    <a:srgbClr val="FF0000"/>
                  </a:solidFill>
                </a:rPr>
                <a:t>SK</a:t>
              </a:r>
              <a:r>
                <a:rPr kumimoji="1" lang="ja-JP" altLang="en-US" sz="2200" dirty="0" smtClean="0">
                  <a:solidFill>
                    <a:srgbClr val="FF0000"/>
                  </a:solidFill>
                </a:rPr>
                <a:t>方向</a:t>
              </a:r>
              <a:endParaRPr kumimoji="1" lang="ja-JP" altLang="en-US" sz="2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5076056" y="2852936"/>
            <a:ext cx="4392488" cy="3846041"/>
            <a:chOff x="611560" y="3051673"/>
            <a:chExt cx="4392488" cy="3846041"/>
          </a:xfrm>
        </p:grpSpPr>
        <p:pic>
          <p:nvPicPr>
            <p:cNvPr id="57" name="Picture 1" descr="C:\Users\chie\Desktop\無題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560" y="3051673"/>
              <a:ext cx="3203203" cy="3473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8" name="直線矢印コネクタ 57"/>
            <p:cNvCxnSpPr/>
            <p:nvPr/>
          </p:nvCxnSpPr>
          <p:spPr>
            <a:xfrm>
              <a:off x="683568" y="6667772"/>
              <a:ext cx="3096344" cy="1588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/>
            <p:cNvCxnSpPr/>
            <p:nvPr/>
          </p:nvCxnSpPr>
          <p:spPr>
            <a:xfrm rot="5400000">
              <a:off x="2482974" y="4851873"/>
              <a:ext cx="3169146" cy="794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テキスト ボックス 59"/>
            <p:cNvSpPr txBox="1"/>
            <p:nvPr/>
          </p:nvSpPr>
          <p:spPr>
            <a:xfrm>
              <a:off x="3707904" y="6436049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~10m</a:t>
              </a:r>
              <a:endParaRPr kumimoji="1" lang="ja-JP" altLang="en-US" sz="24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1" name="円/楕円 60"/>
            <p:cNvSpPr/>
            <p:nvPr/>
          </p:nvSpPr>
          <p:spPr>
            <a:xfrm>
              <a:off x="1907704" y="4563841"/>
              <a:ext cx="576064" cy="504056"/>
            </a:xfrm>
            <a:prstGeom prst="ellipse">
              <a:avLst/>
            </a:prstGeom>
            <a:noFill/>
            <a:ln w="57150">
              <a:solidFill>
                <a:srgbClr val="FFFC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2" name="直線コネクタ 61"/>
            <p:cNvCxnSpPr>
              <a:stCxn id="61" idx="3"/>
              <a:endCxn id="61" idx="7"/>
            </p:cNvCxnSpPr>
            <p:nvPr/>
          </p:nvCxnSpPr>
          <p:spPr>
            <a:xfrm rot="5400000" flipH="1" flipV="1">
              <a:off x="2017525" y="4612200"/>
              <a:ext cx="356422" cy="407338"/>
            </a:xfrm>
            <a:prstGeom prst="line">
              <a:avLst/>
            </a:prstGeom>
            <a:ln w="38100">
              <a:solidFill>
                <a:srgbClr val="FFFC1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>
              <a:stCxn id="61" idx="1"/>
              <a:endCxn id="61" idx="5"/>
            </p:cNvCxnSpPr>
            <p:nvPr/>
          </p:nvCxnSpPr>
          <p:spPr>
            <a:xfrm rot="16200000" flipH="1">
              <a:off x="2017525" y="4612200"/>
              <a:ext cx="356422" cy="407338"/>
            </a:xfrm>
            <a:prstGeom prst="line">
              <a:avLst/>
            </a:prstGeom>
            <a:ln w="38100">
              <a:solidFill>
                <a:srgbClr val="FFFC1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テキスト ボックス 63"/>
            <p:cNvSpPr txBox="1"/>
            <p:nvPr/>
          </p:nvSpPr>
          <p:spPr>
            <a:xfrm>
              <a:off x="2843808" y="5241530"/>
              <a:ext cx="1224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solidFill>
                    <a:schemeClr val="bg1"/>
                  </a:solidFill>
                </a:rPr>
                <a:t>ビーム中心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65" name="直線矢印コネクタ 64"/>
            <p:cNvCxnSpPr/>
            <p:nvPr/>
          </p:nvCxnSpPr>
          <p:spPr>
            <a:xfrm rot="16200000" flipV="1">
              <a:off x="2483768" y="5097514"/>
              <a:ext cx="432048" cy="432048"/>
            </a:xfrm>
            <a:prstGeom prst="straightConnector1">
              <a:avLst/>
            </a:prstGeom>
            <a:ln w="57150">
              <a:solidFill>
                <a:srgbClr val="FFFC1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テクノロジー">
  <a:themeElements>
    <a:clrScheme name="テクノロジー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テクノロジー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テクノロジー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13425</TotalTime>
  <Words>1509</Words>
  <Application>Microsoft Office PowerPoint</Application>
  <PresentationFormat>画面に合わせる (4:3)</PresentationFormat>
  <Paragraphs>491</Paragraphs>
  <Slides>46</Slides>
  <Notes>46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46</vt:i4>
      </vt:variant>
    </vt:vector>
  </HeadingPairs>
  <TitlesOfParts>
    <vt:vector size="48" baseType="lpstr">
      <vt:lpstr>テクノロジー</vt:lpstr>
      <vt:lpstr>数式</vt:lpstr>
      <vt:lpstr>T2K実験前置on-axis検出器INGRID によるニュートリノビーム測定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  <vt:lpstr>スライド 31</vt:lpstr>
      <vt:lpstr>スライド 32</vt:lpstr>
      <vt:lpstr>スライド 33</vt:lpstr>
      <vt:lpstr>スライド 34</vt:lpstr>
      <vt:lpstr>スライド 35</vt:lpstr>
      <vt:lpstr>スライド 36</vt:lpstr>
      <vt:lpstr>スライド 37</vt:lpstr>
      <vt:lpstr>スライド 38</vt:lpstr>
      <vt:lpstr>スライド 39</vt:lpstr>
      <vt:lpstr>スライド 40</vt:lpstr>
      <vt:lpstr>スライド 41</vt:lpstr>
      <vt:lpstr>スライド 42</vt:lpstr>
      <vt:lpstr>スライド 43</vt:lpstr>
      <vt:lpstr>Dimension of scintillator bar of MC</vt:lpstr>
      <vt:lpstr>スライド 45</vt:lpstr>
      <vt:lpstr>スライド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</dc:title>
  <dc:creator>masashi.o</dc:creator>
  <cp:lastModifiedBy>masashi.o</cp:lastModifiedBy>
  <cp:revision>277</cp:revision>
  <dcterms:created xsi:type="dcterms:W3CDTF">2010-01-18T04:46:10Z</dcterms:created>
  <dcterms:modified xsi:type="dcterms:W3CDTF">2011-02-21T02:17:34Z</dcterms:modified>
</cp:coreProperties>
</file>